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theme/theme3.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4.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5.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 id="2147483705" r:id="rId6"/>
  </p:sldMasterIdLst>
  <p:notesMasterIdLst>
    <p:notesMasterId r:id="rId57"/>
  </p:notesMasterIdLst>
  <p:sldIdLst>
    <p:sldId id="256" r:id="rId7"/>
    <p:sldId id="266" r:id="rId8"/>
    <p:sldId id="269" r:id="rId9"/>
    <p:sldId id="270" r:id="rId10"/>
    <p:sldId id="315" r:id="rId11"/>
    <p:sldId id="316" r:id="rId12"/>
    <p:sldId id="291" r:id="rId13"/>
    <p:sldId id="271" r:id="rId14"/>
    <p:sldId id="292" r:id="rId15"/>
    <p:sldId id="293" r:id="rId16"/>
    <p:sldId id="272" r:id="rId17"/>
    <p:sldId id="311" r:id="rId18"/>
    <p:sldId id="273" r:id="rId19"/>
    <p:sldId id="294" r:id="rId20"/>
    <p:sldId id="274" r:id="rId21"/>
    <p:sldId id="295" r:id="rId22"/>
    <p:sldId id="296" r:id="rId23"/>
    <p:sldId id="297" r:id="rId24"/>
    <p:sldId id="313" r:id="rId25"/>
    <p:sldId id="314" r:id="rId26"/>
    <p:sldId id="275" r:id="rId27"/>
    <p:sldId id="298" r:id="rId28"/>
    <p:sldId id="299" r:id="rId29"/>
    <p:sldId id="276" r:id="rId30"/>
    <p:sldId id="300" r:id="rId31"/>
    <p:sldId id="309" r:id="rId32"/>
    <p:sldId id="326" r:id="rId33"/>
    <p:sldId id="277" r:id="rId34"/>
    <p:sldId id="278" r:id="rId35"/>
    <p:sldId id="312" r:id="rId36"/>
    <p:sldId id="302" r:id="rId37"/>
    <p:sldId id="303" r:id="rId38"/>
    <p:sldId id="280" r:id="rId39"/>
    <p:sldId id="310" r:id="rId40"/>
    <p:sldId id="281" r:id="rId41"/>
    <p:sldId id="305" r:id="rId42"/>
    <p:sldId id="306" r:id="rId43"/>
    <p:sldId id="322" r:id="rId44"/>
    <p:sldId id="317" r:id="rId45"/>
    <p:sldId id="318" r:id="rId46"/>
    <p:sldId id="307" r:id="rId47"/>
    <p:sldId id="323" r:id="rId48"/>
    <p:sldId id="308" r:id="rId49"/>
    <p:sldId id="324" r:id="rId50"/>
    <p:sldId id="319" r:id="rId51"/>
    <p:sldId id="321" r:id="rId52"/>
    <p:sldId id="325" r:id="rId53"/>
    <p:sldId id="327" r:id="rId54"/>
    <p:sldId id="257" r:id="rId55"/>
    <p:sldId id="260" r:id="rId5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D403750A-5F0F-4676-8E81-AA1C70853B4F}">
          <p14:sldIdLst>
            <p14:sldId id="256"/>
            <p14:sldId id="266"/>
            <p14:sldId id="269"/>
            <p14:sldId id="270"/>
            <p14:sldId id="315"/>
            <p14:sldId id="316"/>
            <p14:sldId id="291"/>
            <p14:sldId id="271"/>
            <p14:sldId id="292"/>
            <p14:sldId id="293"/>
            <p14:sldId id="272"/>
            <p14:sldId id="311"/>
            <p14:sldId id="273"/>
            <p14:sldId id="294"/>
            <p14:sldId id="274"/>
            <p14:sldId id="295"/>
            <p14:sldId id="296"/>
            <p14:sldId id="297"/>
            <p14:sldId id="313"/>
            <p14:sldId id="314"/>
            <p14:sldId id="275"/>
            <p14:sldId id="298"/>
            <p14:sldId id="299"/>
            <p14:sldId id="276"/>
            <p14:sldId id="300"/>
            <p14:sldId id="309"/>
            <p14:sldId id="326"/>
            <p14:sldId id="277"/>
            <p14:sldId id="278"/>
            <p14:sldId id="312"/>
            <p14:sldId id="302"/>
            <p14:sldId id="303"/>
            <p14:sldId id="280"/>
            <p14:sldId id="310"/>
            <p14:sldId id="281"/>
            <p14:sldId id="305"/>
            <p14:sldId id="306"/>
            <p14:sldId id="322"/>
            <p14:sldId id="317"/>
            <p14:sldId id="318"/>
            <p14:sldId id="307"/>
            <p14:sldId id="323"/>
            <p14:sldId id="308"/>
            <p14:sldId id="324"/>
            <p14:sldId id="319"/>
            <p14:sldId id="321"/>
            <p14:sldId id="325"/>
            <p14:sldId id="327"/>
            <p14:sldId id="257"/>
            <p14:sldId id="260"/>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ext uri="{19B8F6BF-5375-455C-9EA6-DF929625EA0E}">
        <p15:presenceInfo xmlns:p15="http://schemas.microsoft.com/office/powerpoint/2012/main" userId="S-1-5-21-1645522239-1123561945-839522115-1006658" providerId="AD"/>
      </p:ext>
    </p:extLst>
  </p:cmAuthor>
  <p:cmAuthor id="2" name="Ciporen, Laura" initials="CL [2]" lastIdx="2" clrIdx="1">
    <p:extLst>
      <p:ext uri="{19B8F6BF-5375-455C-9EA6-DF929625EA0E}">
        <p15:presenceInfo xmlns:p15="http://schemas.microsoft.com/office/powerpoint/2012/main" userId="S::laura.ciporen@mheducation.com::567f631f-0624-4179-9d16-569ddce488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66568"/>
    <a:srgbClr val="0057AD"/>
    <a:srgbClr val="692146"/>
    <a:srgbClr val="FFB600"/>
    <a:srgbClr val="FFE5B8"/>
    <a:srgbClr val="255881"/>
    <a:srgbClr val="601D3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255" autoAdjust="0"/>
    <p:restoredTop sz="96247" autoAdjust="0"/>
  </p:normalViewPr>
  <p:slideViewPr>
    <p:cSldViewPr snapToGrid="0" showGuides="1">
      <p:cViewPr varScale="1">
        <p:scale>
          <a:sx n="106" d="100"/>
          <a:sy n="106" d="100"/>
        </p:scale>
        <p:origin x="1530" y="96"/>
      </p:cViewPr>
      <p:guideLst>
        <p:guide pos="3264"/>
        <p:guide orient="horz" pos="2256"/>
        <p:guide pos="564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slide" Target="slides/slide44.xml"/><Relationship Id="rId55" Type="http://schemas.openxmlformats.org/officeDocument/2006/relationships/slide" Target="slides/slide49.xml"/><Relationship Id="rId7" Type="http://schemas.openxmlformats.org/officeDocument/2006/relationships/slide" Target="slides/slide1.xml"/><Relationship Id="rId2" Type="http://schemas.openxmlformats.org/officeDocument/2006/relationships/slideMaster" Target="slideMasters/slideMaster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slide" Target="slides/slide47.xml"/><Relationship Id="rId58" Type="http://schemas.openxmlformats.org/officeDocument/2006/relationships/commentAuthors" Target="commentAuthors.xml"/><Relationship Id="rId5" Type="http://schemas.openxmlformats.org/officeDocument/2006/relationships/slideMaster" Target="slideMasters/slideMaster5.xml"/><Relationship Id="rId61" Type="http://schemas.openxmlformats.org/officeDocument/2006/relationships/theme" Target="theme/theme1.xml"/><Relationship Id="rId19" Type="http://schemas.openxmlformats.org/officeDocument/2006/relationships/slide" Target="slides/slide1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8" Type="http://schemas.openxmlformats.org/officeDocument/2006/relationships/slide" Target="slides/slide2.xml"/><Relationship Id="rId51" Type="http://schemas.openxmlformats.org/officeDocument/2006/relationships/slide" Target="slides/slide45.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presProps" Target="presProps.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notesMaster" Target="notesMasters/notesMaster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8751B6-816D-453D-9AB0-FB5BDE553EAC}" type="datetimeFigureOut">
              <a:rPr lang="en-US" smtClean="0"/>
              <a:t>6/29/2022</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9DB8B88-7B19-4444-8C00-276D3F703348}" type="slidenum">
              <a:rPr lang="en-US" smtClean="0"/>
              <a:t>‹#›</a:t>
            </a:fld>
            <a:endParaRPr lang="en-US"/>
          </a:p>
        </p:txBody>
      </p:sp>
    </p:spTree>
    <p:extLst>
      <p:ext uri="{BB962C8B-B14F-4D97-AF65-F5344CB8AC3E}">
        <p14:creationId xmlns:p14="http://schemas.microsoft.com/office/powerpoint/2010/main" val="38168739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9DB8B88-7B19-4444-8C00-276D3F703348}" type="slidenum">
              <a:rPr lang="en-US" smtClean="0"/>
              <a:t>1</a:t>
            </a:fld>
            <a:endParaRPr lang="en-US"/>
          </a:p>
        </p:txBody>
      </p:sp>
    </p:spTree>
    <p:extLst>
      <p:ext uri="{BB962C8B-B14F-4D97-AF65-F5344CB8AC3E}">
        <p14:creationId xmlns:p14="http://schemas.microsoft.com/office/powerpoint/2010/main" val="1848709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2</a:t>
            </a:fld>
            <a:endParaRPr lang="en-US"/>
          </a:p>
        </p:txBody>
      </p:sp>
    </p:spTree>
    <p:extLst>
      <p:ext uri="{BB962C8B-B14F-4D97-AF65-F5344CB8AC3E}">
        <p14:creationId xmlns:p14="http://schemas.microsoft.com/office/powerpoint/2010/main" val="38569188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140014"/>
            <a:ext cx="2788920" cy="1157665"/>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p:ph type="subTitle" idx="1" hasCustomPrompt="1"/>
          </p:nvPr>
        </p:nvSpPr>
        <p:spPr>
          <a:xfrm>
            <a:off x="621792" y="4261103"/>
            <a:ext cx="2788920" cy="612821"/>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5093208"/>
            <a:ext cx="2788920" cy="576185"/>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8AC4EEC4-5547-4185-92E7-A6CAF888043F}"/>
              </a:ext>
            </a:extLst>
          </p:cNvPr>
          <p:cNvSpPr>
            <a:spLocks noGrp="1"/>
          </p:cNvSpPr>
          <p:nvPr>
            <p:ph type="ftr" sz="quarter" idx="12"/>
          </p:nvPr>
        </p:nvSpPr>
        <p:spPr>
          <a:xfrm>
            <a:off x="0" y="6478438"/>
            <a:ext cx="9144000" cy="374266"/>
          </a:xfrm>
        </p:spPr>
        <p:txBody>
          <a:bodyPr/>
          <a:lstStyle>
            <a:lvl1pPr algn="ctr">
              <a:defRPr>
                <a:solidFill>
                  <a:schemeClr val="tx1">
                    <a:lumMod val="50000"/>
                    <a:lumOff val="50000"/>
                  </a:schemeClr>
                </a:solidFill>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1001655917"/>
      </p:ext>
    </p:extLst>
  </p:cSld>
  <p:clrMapOvr>
    <a:masterClrMapping/>
  </p:clrMapOvr>
  <p:extLst>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1247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2070496"/>
            <a:ext cx="8458200" cy="649138"/>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900944"/>
            <a:ext cx="8458200" cy="67310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3755354"/>
            <a:ext cx="8458200" cy="69850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4635164"/>
            <a:ext cx="8458200" cy="69850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5514975"/>
            <a:ext cx="8458200" cy="733425"/>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Appendix Link">
            <a:extLst>
              <a:ext uri="{FF2B5EF4-FFF2-40B4-BE49-F238E27FC236}">
                <a16:creationId xmlns:a16="http://schemas.microsoft.com/office/drawing/2014/main" id="{97057F8C-50AA-46C4-9FEB-90CB82EBCB39}"/>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4" name="Image Credit">
            <a:extLst>
              <a:ext uri="{FF2B5EF4-FFF2-40B4-BE49-F238E27FC236}">
                <a16:creationId xmlns:a16="http://schemas.microsoft.com/office/drawing/2014/main" id="{1623EF09-AD07-4110-9BAD-C19C23C906E2}"/>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407061431"/>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1904671"/>
            <a:ext cx="8458200" cy="5486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532632"/>
            <a:ext cx="84582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3160593"/>
            <a:ext cx="8458200" cy="54864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3788554"/>
            <a:ext cx="84582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4416515"/>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504447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342900" y="5672435"/>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8" name="Appendix Link">
            <a:extLst>
              <a:ext uri="{FF2B5EF4-FFF2-40B4-BE49-F238E27FC236}">
                <a16:creationId xmlns:a16="http://schemas.microsoft.com/office/drawing/2014/main" id="{F163B4E1-5D46-44BE-A972-DA38306E845F}"/>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9" name="Image Credit">
            <a:extLst>
              <a:ext uri="{FF2B5EF4-FFF2-40B4-BE49-F238E27FC236}">
                <a16:creationId xmlns:a16="http://schemas.microsoft.com/office/drawing/2014/main" id="{11CF0136-AD06-4EAE-ADD1-CB06BEFD9BF1}"/>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1033996819"/>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
        <p:nvSpPr>
          <p:cNvPr id="7" name="Text Placeholder 4">
            <a:extLst>
              <a:ext uri="{FF2B5EF4-FFF2-40B4-BE49-F238E27FC236}">
                <a16:creationId xmlns:a16="http://schemas.microsoft.com/office/drawing/2014/main" id="{23EB5EC3-4372-4067-9F73-BCAA37450FAD}"/>
              </a:ext>
            </a:extLst>
          </p:cNvPr>
          <p:cNvSpPr>
            <a:spLocks noGrp="1"/>
          </p:cNvSpPr>
          <p:nvPr>
            <p:ph type="body" sz="quarter" idx="13" hasCustomPrompt="1"/>
          </p:nvPr>
        </p:nvSpPr>
        <p:spPr>
          <a:xfrm>
            <a:off x="0" y="6483095"/>
            <a:ext cx="9144000" cy="374904"/>
          </a:xfrm>
          <a:prstGeom prst="rect">
            <a:avLst/>
          </a:prstGeom>
        </p:spPr>
        <p:txBody>
          <a:bodyPr/>
          <a:lstStyle>
            <a:lvl1pPr algn="ctr">
              <a:spcBef>
                <a:spcPts val="192"/>
              </a:spcBef>
              <a:defRPr sz="800">
                <a:solidFill>
                  <a:schemeClr val="tx1">
                    <a:lumMod val="50000"/>
                    <a:lumOff val="50000"/>
                  </a:schemeClr>
                </a:solidFill>
              </a:defRPr>
            </a:lvl1pPr>
          </a:lstStyle>
          <a:p>
            <a:pPr lvl="0"/>
            <a:r>
              <a:rPr lang="en-US" dirty="0"/>
              <a:t>© &lt; add the year&gt; McGraw Hill. All rights reserved. Authorized only for instructor use in the classroom.</a:t>
            </a:r>
          </a:p>
          <a:p>
            <a:pPr lvl="0"/>
            <a:r>
              <a:rPr lang="en-US" dirty="0"/>
              <a:t>No reproduction or further distribution permitted without the prior written consent of McGraw Hill.</a:t>
            </a:r>
          </a:p>
        </p:txBody>
      </p:sp>
    </p:spTree>
    <p:extLst>
      <p:ext uri="{BB962C8B-B14F-4D97-AF65-F5344CB8AC3E}">
        <p14:creationId xmlns:p14="http://schemas.microsoft.com/office/powerpoint/2010/main" val="7443668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Tree>
    <p:extLst>
      <p:ext uri="{BB962C8B-B14F-4D97-AF65-F5344CB8AC3E}">
        <p14:creationId xmlns:p14="http://schemas.microsoft.com/office/powerpoint/2010/main" val="369257103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Tree>
    <p:extLst>
      <p:ext uri="{BB962C8B-B14F-4D97-AF65-F5344CB8AC3E}">
        <p14:creationId xmlns:p14="http://schemas.microsoft.com/office/powerpoint/2010/main" val="44541601"/>
      </p:ext>
    </p:extLst>
  </p:cSld>
  <p:clrMapOvr>
    <a:masterClrMapping/>
  </p:clrMapOvr>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4" name="Content Placeholder 3">
            <a:extLst>
              <a:ext uri="{FF2B5EF4-FFF2-40B4-BE49-F238E27FC236}">
                <a16:creationId xmlns:a16="http://schemas.microsoft.com/office/drawing/2014/main" id="{0F99ECE4-CEB6-4518-B036-709D64B27AE0}"/>
              </a:ext>
            </a:extLst>
          </p:cNvPr>
          <p:cNvSpPr>
            <a:spLocks noGrp="1"/>
          </p:cNvSpPr>
          <p:nvPr>
            <p:ph sz="quarter" idx="16" hasCustomPrompt="1"/>
          </p:nvPr>
        </p:nvSpPr>
        <p:spPr>
          <a:xfrm>
            <a:off x="342900" y="1371601"/>
            <a:ext cx="8458200" cy="4873752"/>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9B134E77-CDFC-4241-959A-BAF4C2ADE209}"/>
              </a:ext>
            </a:extLst>
          </p:cNvPr>
          <p:cNvSpPr>
            <a:spLocks noGrp="1"/>
          </p:cNvSpPr>
          <p:nvPr>
            <p:ph type="body" sz="quarter" idx="17" hasCustomPrompt="1"/>
          </p:nvPr>
        </p:nvSpPr>
        <p:spPr>
          <a:xfrm>
            <a:off x="3070946" y="6350211"/>
            <a:ext cx="2980944" cy="228600"/>
          </a:xfrm>
        </p:spPr>
        <p:txBody>
          <a:bodyPr anchor="ctr">
            <a:noAutofit/>
          </a:bodyPr>
          <a:lstStyle>
            <a:lvl1pPr algn="ctr">
              <a:defRPr sz="1200"/>
            </a:lvl1pPr>
          </a:lstStyle>
          <a:p>
            <a:pPr lvl="0"/>
            <a:r>
              <a:rPr lang="en-IN" dirty="0"/>
              <a:t>Return to parent-slide containing images.</a:t>
            </a:r>
          </a:p>
        </p:txBody>
      </p:sp>
    </p:spTree>
    <p:extLst>
      <p:ext uri="{BB962C8B-B14F-4D97-AF65-F5344CB8AC3E}">
        <p14:creationId xmlns:p14="http://schemas.microsoft.com/office/powerpoint/2010/main" val="842702864"/>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59828"/>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365125" y="1410562"/>
            <a:ext cx="4078224" cy="393192"/>
          </a:xfrm>
        </p:spPr>
        <p:txBody>
          <a:bodyPr>
            <a:noAutofit/>
          </a:bodyPr>
          <a:lstStyle>
            <a:lvl1pPr>
              <a:defRPr/>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342900" y="1933303"/>
            <a:ext cx="4078224" cy="4315968"/>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4715145" y="1410562"/>
            <a:ext cx="4078224" cy="393192"/>
          </a:xfrm>
        </p:spPr>
        <p:txBody>
          <a:bodyPr>
            <a:noAutofit/>
          </a:bodyPr>
          <a:lstStyle>
            <a:lvl1pPr>
              <a:defRPr/>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4722876" y="1932432"/>
            <a:ext cx="4078224" cy="4315968"/>
          </a:xfrm>
        </p:spPr>
        <p:txBody>
          <a:bodyPr>
            <a:noAutofit/>
          </a:bodyPr>
          <a:lstStyle>
            <a:lvl1pPr>
              <a:defRPr/>
            </a:lvl1pPr>
          </a:lstStyle>
          <a:p>
            <a:pPr lvl="0"/>
            <a:r>
              <a:rPr lang="en-US" dirty="0"/>
              <a:t>Slide Content 2</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8" name="Return to main slide Link 2">
            <a:extLst>
              <a:ext uri="{FF2B5EF4-FFF2-40B4-BE49-F238E27FC236}">
                <a16:creationId xmlns:a16="http://schemas.microsoft.com/office/drawing/2014/main" id="{B9537776-81D3-4405-934B-448730728479}"/>
              </a:ext>
            </a:extLst>
          </p:cNvPr>
          <p:cNvSpPr>
            <a:spLocks noGrp="1"/>
          </p:cNvSpPr>
          <p:nvPr>
            <p:ph type="body" sz="quarter" idx="21" hasCustomPrompt="1"/>
          </p:nvPr>
        </p:nvSpPr>
        <p:spPr>
          <a:xfrm>
            <a:off x="3081528" y="6348550"/>
            <a:ext cx="2980944" cy="228600"/>
          </a:xfrm>
        </p:spPr>
        <p:txBody>
          <a:bodyPr anchor="ctr">
            <a:noAutofit/>
          </a:bodyPr>
          <a:lstStyle>
            <a:lvl1pPr algn="ctr">
              <a:defRPr sz="1200"/>
            </a:lvl1pPr>
          </a:lstStyle>
          <a:p>
            <a:pPr lvl="0"/>
            <a:r>
              <a:rPr lang="en-IN" dirty="0"/>
              <a:t>Return to parent-slide containing images.</a:t>
            </a:r>
          </a:p>
        </p:txBody>
      </p:sp>
    </p:spTree>
    <p:extLst>
      <p:ext uri="{BB962C8B-B14F-4D97-AF65-F5344CB8AC3E}">
        <p14:creationId xmlns:p14="http://schemas.microsoft.com/office/powerpoint/2010/main" val="2505933215"/>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FE951E7C-686C-4881-A4B0-5A57DED6B870}" type="datetimeFigureOut">
              <a:rPr lang="en-US" smtClean="0"/>
              <a:t>6/29/2022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672193-C12C-4FF6-A21F-EF1697BF089A}" type="slidenum">
              <a:rPr lang="en-US" smtClean="0"/>
              <a:t>‹#›</a:t>
            </a:fld>
            <a:endParaRPr lang="en-US"/>
          </a:p>
        </p:txBody>
      </p:sp>
    </p:spTree>
    <p:extLst>
      <p:ext uri="{BB962C8B-B14F-4D97-AF65-F5344CB8AC3E}">
        <p14:creationId xmlns:p14="http://schemas.microsoft.com/office/powerpoint/2010/main" val="3577106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E951E7C-686C-4881-A4B0-5A57DED6B870}" type="datetimeFigureOut">
              <a:rPr lang="en-US" smtClean="0"/>
              <a:t>6/29/2022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672193-C12C-4FF6-A21F-EF1697BF089A}" type="slidenum">
              <a:rPr lang="en-US" smtClean="0"/>
              <a:t>‹#›</a:t>
            </a:fld>
            <a:endParaRPr lang="en-US"/>
          </a:p>
        </p:txBody>
      </p:sp>
    </p:spTree>
    <p:extLst>
      <p:ext uri="{BB962C8B-B14F-4D97-AF65-F5344CB8AC3E}">
        <p14:creationId xmlns:p14="http://schemas.microsoft.com/office/powerpoint/2010/main" val="366797140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E951E7C-686C-4881-A4B0-5A57DED6B870}" type="datetimeFigureOut">
              <a:rPr lang="en-US" smtClean="0"/>
              <a:t>6/29/2022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672193-C12C-4FF6-A21F-EF1697BF089A}" type="slidenum">
              <a:rPr lang="en-US" smtClean="0"/>
              <a:t>‹#›</a:t>
            </a:fld>
            <a:endParaRPr lang="en-US"/>
          </a:p>
        </p:txBody>
      </p:sp>
    </p:spTree>
    <p:extLst>
      <p:ext uri="{BB962C8B-B14F-4D97-AF65-F5344CB8AC3E}">
        <p14:creationId xmlns:p14="http://schemas.microsoft.com/office/powerpoint/2010/main" val="25444720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F4607C07-D864-4A1A-8061-D12997CC50CE}"/>
              </a:ext>
            </a:extLst>
          </p:cNvPr>
          <p:cNvSpPr>
            <a:spLocks noGrp="1"/>
          </p:cNvSpPr>
          <p:nvPr>
            <p:ph type="ftr" sz="quarter" idx="12"/>
          </p:nvPr>
        </p:nvSpPr>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2489068921"/>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FE951E7C-686C-4881-A4B0-5A57DED6B870}" type="datetimeFigureOut">
              <a:rPr lang="en-US" smtClean="0"/>
              <a:t>6/29/2022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A672193-C12C-4FF6-A21F-EF1697BF089A}" type="slidenum">
              <a:rPr lang="en-US" smtClean="0"/>
              <a:t>‹#›</a:t>
            </a:fld>
            <a:endParaRPr lang="en-US"/>
          </a:p>
        </p:txBody>
      </p:sp>
    </p:spTree>
    <p:extLst>
      <p:ext uri="{BB962C8B-B14F-4D97-AF65-F5344CB8AC3E}">
        <p14:creationId xmlns:p14="http://schemas.microsoft.com/office/powerpoint/2010/main" val="378101372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FE951E7C-686C-4881-A4B0-5A57DED6B870}" type="datetimeFigureOut">
              <a:rPr lang="en-US" smtClean="0"/>
              <a:t>6/29/2022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A672193-C12C-4FF6-A21F-EF1697BF089A}" type="slidenum">
              <a:rPr lang="en-US" smtClean="0"/>
              <a:t>‹#›</a:t>
            </a:fld>
            <a:endParaRPr lang="en-US"/>
          </a:p>
        </p:txBody>
      </p:sp>
    </p:spTree>
    <p:extLst>
      <p:ext uri="{BB962C8B-B14F-4D97-AF65-F5344CB8AC3E}">
        <p14:creationId xmlns:p14="http://schemas.microsoft.com/office/powerpoint/2010/main" val="65143214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FE951E7C-686C-4881-A4B0-5A57DED6B870}" type="datetimeFigureOut">
              <a:rPr lang="en-US" smtClean="0"/>
              <a:t>6/29/2022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A672193-C12C-4FF6-A21F-EF1697BF089A}" type="slidenum">
              <a:rPr lang="en-US" smtClean="0"/>
              <a:t>‹#›</a:t>
            </a:fld>
            <a:endParaRPr lang="en-US"/>
          </a:p>
        </p:txBody>
      </p:sp>
    </p:spTree>
    <p:extLst>
      <p:ext uri="{BB962C8B-B14F-4D97-AF65-F5344CB8AC3E}">
        <p14:creationId xmlns:p14="http://schemas.microsoft.com/office/powerpoint/2010/main" val="50246893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E951E7C-686C-4881-A4B0-5A57DED6B870}" type="datetimeFigureOut">
              <a:rPr lang="en-US" smtClean="0"/>
              <a:t>6/29/2022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A672193-C12C-4FF6-A21F-EF1697BF089A}" type="slidenum">
              <a:rPr lang="en-US" smtClean="0"/>
              <a:t>‹#›</a:t>
            </a:fld>
            <a:endParaRPr lang="en-US"/>
          </a:p>
        </p:txBody>
      </p:sp>
    </p:spTree>
    <p:extLst>
      <p:ext uri="{BB962C8B-B14F-4D97-AF65-F5344CB8AC3E}">
        <p14:creationId xmlns:p14="http://schemas.microsoft.com/office/powerpoint/2010/main" val="367632586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FE951E7C-686C-4881-A4B0-5A57DED6B870}" type="datetimeFigureOut">
              <a:rPr lang="en-US" smtClean="0"/>
              <a:t>6/29/2022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A672193-C12C-4FF6-A21F-EF1697BF089A}" type="slidenum">
              <a:rPr lang="en-US" smtClean="0"/>
              <a:t>‹#›</a:t>
            </a:fld>
            <a:endParaRPr lang="en-US"/>
          </a:p>
        </p:txBody>
      </p:sp>
    </p:spTree>
    <p:extLst>
      <p:ext uri="{BB962C8B-B14F-4D97-AF65-F5344CB8AC3E}">
        <p14:creationId xmlns:p14="http://schemas.microsoft.com/office/powerpoint/2010/main" val="242153412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FE951E7C-686C-4881-A4B0-5A57DED6B870}" type="datetimeFigureOut">
              <a:rPr lang="en-US" smtClean="0"/>
              <a:t>6/29/2022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A672193-C12C-4FF6-A21F-EF1697BF089A}" type="slidenum">
              <a:rPr lang="en-US" smtClean="0"/>
              <a:t>‹#›</a:t>
            </a:fld>
            <a:endParaRPr lang="en-US"/>
          </a:p>
        </p:txBody>
      </p:sp>
    </p:spTree>
    <p:extLst>
      <p:ext uri="{BB962C8B-B14F-4D97-AF65-F5344CB8AC3E}">
        <p14:creationId xmlns:p14="http://schemas.microsoft.com/office/powerpoint/2010/main" val="278152937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E951E7C-686C-4881-A4B0-5A57DED6B870}" type="datetimeFigureOut">
              <a:rPr lang="en-US" smtClean="0"/>
              <a:t>6/29/2022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672193-C12C-4FF6-A21F-EF1697BF089A}" type="slidenum">
              <a:rPr lang="en-US" smtClean="0"/>
              <a:t>‹#›</a:t>
            </a:fld>
            <a:endParaRPr lang="en-US"/>
          </a:p>
        </p:txBody>
      </p:sp>
    </p:spTree>
    <p:extLst>
      <p:ext uri="{BB962C8B-B14F-4D97-AF65-F5344CB8AC3E}">
        <p14:creationId xmlns:p14="http://schemas.microsoft.com/office/powerpoint/2010/main" val="86174162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E951E7C-686C-4881-A4B0-5A57DED6B870}" type="datetimeFigureOut">
              <a:rPr lang="en-US" smtClean="0"/>
              <a:t>6/29/2022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672193-C12C-4FF6-A21F-EF1697BF089A}" type="slidenum">
              <a:rPr lang="en-US" smtClean="0"/>
              <a:t>‹#›</a:t>
            </a:fld>
            <a:endParaRPr lang="en-US"/>
          </a:p>
        </p:txBody>
      </p:sp>
    </p:spTree>
    <p:extLst>
      <p:ext uri="{BB962C8B-B14F-4D97-AF65-F5344CB8AC3E}">
        <p14:creationId xmlns:p14="http://schemas.microsoft.com/office/powerpoint/2010/main" val="34573313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325384" y="2183976"/>
              <a:ext cx="8493233" cy="398380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914400" y="1556148"/>
            <a:ext cx="7315200" cy="457200"/>
          </a:xfrm>
          <a:prstGeom prst="rect">
            <a:avLst/>
          </a:prstGeom>
        </p:spPr>
        <p:txBody>
          <a:bodyPr anchor="t">
            <a:noAutofit/>
          </a:bodyPr>
          <a:lstStyle>
            <a:lvl1pPr algn="ctr">
              <a:lnSpc>
                <a:spcPct val="100000"/>
              </a:lnSpc>
              <a:defRPr sz="2600" b="1">
                <a:solidFill>
                  <a:schemeClr val="bg1"/>
                </a:solidFill>
              </a:defRPr>
            </a:lvl1pPr>
          </a:lstStyle>
          <a:p>
            <a:r>
              <a:rPr lang="en-US" dirty="0"/>
              <a:t>Click to edit Master title style</a:t>
            </a:r>
          </a:p>
        </p:txBody>
      </p:sp>
      <p:sp>
        <p:nvSpPr>
          <p:cNvPr id="33" name="Text Placeholder"/>
          <p:cNvSpPr>
            <a:spLocks noGrp="1"/>
          </p:cNvSpPr>
          <p:nvPr>
            <p:ph type="body" sz="quarter" idx="10"/>
          </p:nvPr>
        </p:nvSpPr>
        <p:spPr>
          <a:xfrm>
            <a:off x="5824111" y="6239304"/>
            <a:ext cx="2926080" cy="182880"/>
          </a:xfrm>
          <a:prstGeom prst="rect">
            <a:avLst/>
          </a:prstGeom>
        </p:spPr>
        <p:txBody>
          <a:bodyPr anchor="ctr"/>
          <a:lstStyle>
            <a:lvl1pPr algn="r">
              <a:spcBef>
                <a:spcPts val="0"/>
              </a:spcBef>
              <a:defRPr sz="9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Edit Master text styles</a:t>
            </a:r>
          </a:p>
        </p:txBody>
      </p:sp>
      <p:sp>
        <p:nvSpPr>
          <p:cNvPr id="6" name="Picture Placeholder 5">
            <a:extLst>
              <a:ext uri="{FF2B5EF4-FFF2-40B4-BE49-F238E27FC236}">
                <a16:creationId xmlns:a16="http://schemas.microsoft.com/office/drawing/2014/main" id="{A4F3089A-D4EE-4376-9626-FA2E91A8735D}"/>
              </a:ext>
            </a:extLst>
          </p:cNvPr>
          <p:cNvSpPr>
            <a:spLocks noGrp="1"/>
          </p:cNvSpPr>
          <p:nvPr>
            <p:ph type="pic" sz="quarter" idx="12"/>
          </p:nvPr>
        </p:nvSpPr>
        <p:spPr>
          <a:xfrm>
            <a:off x="762000" y="2505075"/>
            <a:ext cx="7219950" cy="3248025"/>
          </a:xfrm>
          <a:prstGeom prst="rect">
            <a:avLst/>
          </a:prstGeom>
        </p:spPr>
        <p:txBody>
          <a:bodyPr/>
          <a:lstStyle/>
          <a:p>
            <a:endParaRPr lang="en-IN"/>
          </a:p>
        </p:txBody>
      </p:sp>
      <p:sp>
        <p:nvSpPr>
          <p:cNvPr id="5" name="Text Placeholder 4">
            <a:extLst>
              <a:ext uri="{FF2B5EF4-FFF2-40B4-BE49-F238E27FC236}">
                <a16:creationId xmlns:a16="http://schemas.microsoft.com/office/drawing/2014/main" id="{C0289EB7-5BA0-4D93-8479-69A5A86973A5}"/>
              </a:ext>
            </a:extLst>
          </p:cNvPr>
          <p:cNvSpPr>
            <a:spLocks noGrp="1"/>
          </p:cNvSpPr>
          <p:nvPr>
            <p:ph type="body" sz="quarter" idx="13" hasCustomPrompt="1"/>
          </p:nvPr>
        </p:nvSpPr>
        <p:spPr>
          <a:xfrm>
            <a:off x="0" y="6483095"/>
            <a:ext cx="9144000" cy="374904"/>
          </a:xfrm>
          <a:prstGeom prst="rect">
            <a:avLst/>
          </a:prstGeom>
        </p:spPr>
        <p:txBody>
          <a:bodyPr/>
          <a:lstStyle>
            <a:lvl1pPr algn="ctr">
              <a:spcBef>
                <a:spcPts val="192"/>
              </a:spcBef>
              <a:defRPr sz="800">
                <a:solidFill>
                  <a:schemeClr val="tx1">
                    <a:lumMod val="50000"/>
                    <a:lumOff val="50000"/>
                  </a:schemeClr>
                </a:solidFill>
              </a:defRPr>
            </a:lvl1pPr>
          </a:lstStyle>
          <a:p>
            <a:pPr lvl="0"/>
            <a:r>
              <a:rPr lang="en-US" dirty="0"/>
              <a:t>© &lt; add the year&gt; McGraw Hill. All rights reserved. Authorized only for instructor use in the classroom.</a:t>
            </a:r>
          </a:p>
          <a:p>
            <a:pPr lvl="0"/>
            <a:r>
              <a:rPr lang="en-US" dirty="0"/>
              <a:t>No reproduction or further distribution permitted without the prior written consent of McGraw Hill.</a:t>
            </a:r>
          </a:p>
        </p:txBody>
      </p:sp>
    </p:spTree>
    <p:extLst>
      <p:ext uri="{BB962C8B-B14F-4D97-AF65-F5344CB8AC3E}">
        <p14:creationId xmlns:p14="http://schemas.microsoft.com/office/powerpoint/2010/main" val="380643474"/>
      </p:ext>
    </p:extLst>
  </p:cSld>
  <p:clrMapOvr>
    <a:masterClrMapping/>
  </p:clrMapOvr>
  <p:extLst>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567378" y="2593298"/>
            <a:ext cx="6980170" cy="1130559"/>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userDrawn="1">
            <p:ph type="subTitle" idx="1"/>
          </p:nvPr>
        </p:nvSpPr>
        <p:spPr>
          <a:xfrm>
            <a:off x="567378" y="3807503"/>
            <a:ext cx="4542020" cy="719352"/>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p:nvPr>
        </p:nvSpPr>
        <p:spPr>
          <a:xfrm>
            <a:off x="567378" y="4770769"/>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userDrawn="1">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1233895555"/>
      </p:ext>
    </p:extLst>
  </p:cSld>
  <p:clrMapOvr>
    <a:masterClrMapping/>
  </p:clrMapOvr>
  <p:extLst>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ne Main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49716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Appendix Link">
            <a:extLst>
              <a:ext uri="{FF2B5EF4-FFF2-40B4-BE49-F238E27FC236}">
                <a16:creationId xmlns:a16="http://schemas.microsoft.com/office/drawing/2014/main" id="{3D2E3074-2DB7-4FC8-BF3F-B9711E20A3B5}"/>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8" name="Image Credit">
            <a:extLst>
              <a:ext uri="{FF2B5EF4-FFF2-40B4-BE49-F238E27FC236}">
                <a16:creationId xmlns:a16="http://schemas.microsoft.com/office/drawing/2014/main" id="{3341AD32-57DF-4473-A010-15DBF087AC92}"/>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745085821"/>
      </p:ext>
    </p:extLst>
  </p:cSld>
  <p:clrMapOvr>
    <a:masterClrMapping/>
  </p:clrMapOvr>
  <p:extLst>
    <p:ext uri="{DCECCB84-F9BA-43D5-87BE-67443E8EF086}">
      <p15:sldGuideLst xmlns:p15="http://schemas.microsoft.com/office/powerpoint/2012/main">
        <p15:guide id="1" pos="2880" userDrawn="1">
          <p15:clr>
            <a:srgbClr val="FBAE40"/>
          </p15:clr>
        </p15:guide>
        <p15:guide id="2" orient="horz" pos="360" userDrawn="1">
          <p15:clr>
            <a:srgbClr val="FBAE40"/>
          </p15:clr>
        </p15:guide>
        <p15:guide id="3" pos="264" userDrawn="1">
          <p15:clr>
            <a:srgbClr val="FBAE40"/>
          </p15:clr>
        </p15:guide>
        <p15:guide id="4" orient="horz" pos="216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4343400"/>
            <a:ext cx="8458200" cy="1905000"/>
          </a:xfrm>
        </p:spPr>
        <p:txBody>
          <a:bodyPr>
            <a:noAutofit/>
          </a:bodyPr>
          <a:lstStyle>
            <a:lvl1pPr>
              <a:defRPr sz="2400"/>
            </a:lvl1pPr>
            <a:lvl2pPr>
              <a:defRPr sz="2400"/>
            </a:lvl2pPr>
            <a:lvl3pPr marL="640080">
              <a:defRPr sz="2000"/>
            </a:lvl3pPr>
            <a:lvl4pPr marL="455613" indent="0">
              <a:buNone/>
              <a:defRPr/>
            </a:lvl4pPr>
          </a:lstStyle>
          <a:p>
            <a:pPr lvl="0"/>
            <a:r>
              <a:rPr lang="en-US" dirty="0"/>
              <a:t>Slide Content 2</a:t>
            </a:r>
          </a:p>
          <a:p>
            <a:pPr lvl="1"/>
            <a:r>
              <a:rPr lang="en-US" dirty="0"/>
              <a:t>Second level</a:t>
            </a:r>
          </a:p>
          <a:p>
            <a:pPr lvl="2"/>
            <a:r>
              <a:rPr lang="en-US" dirty="0"/>
              <a:t>Third level</a:t>
            </a:r>
          </a:p>
        </p:txBody>
      </p:sp>
      <p:sp>
        <p:nvSpPr>
          <p:cNvPr id="8" name="Appendix Link">
            <a:extLst>
              <a:ext uri="{FF2B5EF4-FFF2-40B4-BE49-F238E27FC236}">
                <a16:creationId xmlns:a16="http://schemas.microsoft.com/office/drawing/2014/main" id="{BA2E2FDB-1128-47F8-861C-736E66873753}"/>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0" name="Image Credit">
            <a:extLst>
              <a:ext uri="{FF2B5EF4-FFF2-40B4-BE49-F238E27FC236}">
                <a16:creationId xmlns:a16="http://schemas.microsoft.com/office/drawing/2014/main" id="{96D29D1D-52C5-415C-8F04-01A8F1203347}"/>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3422933013"/>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mpariso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4076700" cy="49716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257300"/>
            <a:ext cx="4076700" cy="49911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Appendix Link">
            <a:extLst>
              <a:ext uri="{FF2B5EF4-FFF2-40B4-BE49-F238E27FC236}">
                <a16:creationId xmlns:a16="http://schemas.microsoft.com/office/drawing/2014/main" id="{4AE6E6E7-EF0D-4B16-A430-D3E949F0A825}"/>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0" name="Image Credit">
            <a:extLst>
              <a:ext uri="{FF2B5EF4-FFF2-40B4-BE49-F238E27FC236}">
                <a16:creationId xmlns:a16="http://schemas.microsoft.com/office/drawing/2014/main" id="{67124AF1-AD81-4125-B6A8-174BC6E5DB6C}"/>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478815702"/>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One Main One Secondary">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5791200" cy="49716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6418052" y="1257300"/>
            <a:ext cx="2383047" cy="49911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Appendix Link">
            <a:extLst>
              <a:ext uri="{FF2B5EF4-FFF2-40B4-BE49-F238E27FC236}">
                <a16:creationId xmlns:a16="http://schemas.microsoft.com/office/drawing/2014/main" id="{AD32CF7C-C3BC-4FF7-8980-8FA18C499C01}"/>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0" name="Image Credit">
            <a:extLst>
              <a:ext uri="{FF2B5EF4-FFF2-40B4-BE49-F238E27FC236}">
                <a16:creationId xmlns:a16="http://schemas.microsoft.com/office/drawing/2014/main" id="{7D6F5080-9539-4A86-A29C-6C60365B64C7}"/>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1446962700"/>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userDrawn="1">
          <p15:clr>
            <a:srgbClr val="FBAE40"/>
          </p15:clr>
        </p15:guide>
        <p15:guide id="5" pos="3864"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hree with Third as Accent">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1" y="4343400"/>
            <a:ext cx="5791200" cy="19050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22432755-BCF5-451F-968D-CFFD10D87BE2}"/>
              </a:ext>
            </a:extLst>
          </p:cNvPr>
          <p:cNvSpPr>
            <a:spLocks noGrp="1"/>
          </p:cNvSpPr>
          <p:nvPr>
            <p:ph sz="quarter" idx="15" hasCustomPrompt="1"/>
          </p:nvPr>
        </p:nvSpPr>
        <p:spPr>
          <a:xfrm>
            <a:off x="6400800" y="4343400"/>
            <a:ext cx="2400300" cy="190500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0" name="Appendix Link">
            <a:extLst>
              <a:ext uri="{FF2B5EF4-FFF2-40B4-BE49-F238E27FC236}">
                <a16:creationId xmlns:a16="http://schemas.microsoft.com/office/drawing/2014/main" id="{94C876B4-C8F8-4EDA-9579-00F8F36CB98C}"/>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1" name="Image Credit">
            <a:extLst>
              <a:ext uri="{FF2B5EF4-FFF2-40B4-BE49-F238E27FC236}">
                <a16:creationId xmlns:a16="http://schemas.microsoft.com/office/drawing/2014/main" id="{9138FC26-0A66-41D8-932B-35FF43FDA976}"/>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4100005588"/>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7.xml"/><Relationship Id="rId7" Type="http://schemas.openxmlformats.org/officeDocument/2006/relationships/slideLayout" Target="../slideLayouts/slideLayout11.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5" Type="http://schemas.openxmlformats.org/officeDocument/2006/relationships/slideLayout" Target="../slideLayouts/slideLayout9.xml"/><Relationship Id="rId4" Type="http://schemas.openxmlformats.org/officeDocument/2006/relationships/slideLayout" Target="../slideLayouts/slideLayout8.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2.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6.xml"/><Relationship Id="rId1" Type="http://schemas.openxmlformats.org/officeDocument/2006/relationships/slideLayout" Target="../slideLayouts/slideLayout1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24.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theme" Target="../theme/theme6.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6" cstate="hqprint">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pPr defTabSz="457200">
              <a:spcBef>
                <a:spcPct val="20000"/>
              </a:spcBef>
              <a:defRPr/>
            </a:pPr>
            <a:r>
              <a:rPr lang="en-US" dirty="0"/>
              <a:t>Add long copyright</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7" name="Slide Number"/>
          <p:cNvSpPr txBox="1"/>
          <p:nvPr userDrawn="1"/>
        </p:nvSpPr>
        <p:spPr>
          <a:xfrm>
            <a:off x="8625636" y="6670335"/>
            <a:ext cx="356616" cy="164592"/>
          </a:xfrm>
          <a:prstGeom prst="rect">
            <a:avLst/>
          </a:prstGeom>
          <a:noFill/>
        </p:spPr>
        <p:txBody>
          <a:bodyPr wrap="square" lIns="45720" rIns="45720" rtlCol="0" anchor="ctr" anchorCtr="0">
            <a:noAutofit/>
          </a:bodyPr>
          <a:lstStyle/>
          <a:p>
            <a:pPr algn="r"/>
            <a:fld id="{960EEC4C-B90A-40FB-9378-A310753B0AE3}" type="slidenum">
              <a:rPr lang="en-US" sz="800" smtClean="0">
                <a:solidFill>
                  <a:srgbClr val="595959"/>
                </a:solidFill>
              </a:rPr>
              <a:pPr algn="r"/>
              <a:t>‹#›</a:t>
            </a:fld>
            <a:endParaRPr lang="en-US" sz="800" dirty="0">
              <a:solidFill>
                <a:srgbClr val="595959"/>
              </a:solidFill>
            </a:endParaRPr>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9" r:id="rId3"/>
    <p:sldLayoutId id="2147483695" r:id="rId4"/>
    <p:sldLayoutId id="2147483696" r:id="rId5"/>
    <p:sldLayoutId id="2147483697" r:id="rId6"/>
    <p:sldLayoutId id="2147483704" r:id="rId7"/>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24279" y="6660234"/>
            <a:ext cx="1285344"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Autofit/>
          </a:bodyPr>
          <a:lstStyle/>
          <a:p>
            <a:r>
              <a:rPr lang="en-US" dirty="0"/>
              <a:t>Title goes here</a:t>
            </a:r>
          </a:p>
        </p:txBody>
      </p:sp>
      <p:sp>
        <p:nvSpPr>
          <p:cNvPr id="14" name="Slide Number"/>
          <p:cNvSpPr txBox="1"/>
          <p:nvPr userDrawn="1"/>
        </p:nvSpPr>
        <p:spPr>
          <a:xfrm>
            <a:off x="8625636" y="6670335"/>
            <a:ext cx="356616" cy="164592"/>
          </a:xfrm>
          <a:prstGeom prst="rect">
            <a:avLst/>
          </a:prstGeom>
          <a:noFill/>
        </p:spPr>
        <p:txBody>
          <a:bodyPr wrap="square" lIns="45720" rIns="45720" rtlCol="0" anchor="ctr" anchorCtr="0">
            <a:noAutofit/>
          </a:bodyPr>
          <a:lstStyle/>
          <a:p>
            <a:pPr algn="r"/>
            <a:fld id="{960EEC4C-B90A-40FB-9378-A310753B0AE3}" type="slidenum">
              <a:rPr lang="en-US" sz="800" smtClean="0">
                <a:solidFill>
                  <a:srgbClr val="595959"/>
                </a:solidFill>
              </a:rPr>
              <a:pPr algn="r"/>
              <a:t>‹#›</a:t>
            </a:fld>
            <a:endParaRPr lang="en-US" sz="800" dirty="0">
              <a:solidFill>
                <a:srgbClr val="595959"/>
              </a:solidFill>
            </a:endParaRP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Lst>
  <p:hf hdr="0" dt="0"/>
  <p:txStyles>
    <p:titleStyle>
      <a:lvl1pPr algn="l" defTabSz="914400" rtl="0" eaLnBrk="1" latinLnBrk="0" hangingPunct="1">
        <a:lnSpc>
          <a:spcPct val="10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7" name="Slide Number"/>
          <p:cNvSpPr txBox="1"/>
          <p:nvPr userDrawn="1"/>
        </p:nvSpPr>
        <p:spPr>
          <a:xfrm>
            <a:off x="8625636" y="6670335"/>
            <a:ext cx="356616" cy="164592"/>
          </a:xfrm>
          <a:prstGeom prst="rect">
            <a:avLst/>
          </a:prstGeom>
          <a:noFill/>
        </p:spPr>
        <p:txBody>
          <a:bodyPr wrap="square" lIns="45720" rIns="45720" rtlCol="0" anchor="ctr" anchorCtr="0">
            <a:noAutofit/>
          </a:bodyPr>
          <a:lstStyle/>
          <a:p>
            <a:pPr algn="r"/>
            <a:fld id="{960EEC4C-B90A-40FB-9378-A310753B0AE3}" type="slidenum">
              <a:rPr lang="en-US" sz="800" smtClean="0">
                <a:solidFill>
                  <a:srgbClr val="595959"/>
                </a:solidFill>
              </a:rPr>
              <a:pPr algn="r"/>
              <a:t>‹#›</a:t>
            </a:fld>
            <a:endParaRPr lang="en-US" sz="800" dirty="0">
              <a:solidFill>
                <a:srgbClr val="595959"/>
              </a:solidFill>
            </a:endParaRPr>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E951E7C-686C-4881-A4B0-5A57DED6B870}" type="datetimeFigureOut">
              <a:rPr lang="en-US" smtClean="0"/>
              <a:t>6/29/2022</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A672193-C12C-4FF6-A21F-EF1697BF089A}" type="slidenum">
              <a:rPr lang="en-US" smtClean="0"/>
              <a:t>‹#›</a:t>
            </a:fld>
            <a:endParaRPr lang="en-US"/>
          </a:p>
        </p:txBody>
      </p:sp>
    </p:spTree>
    <p:extLst>
      <p:ext uri="{BB962C8B-B14F-4D97-AF65-F5344CB8AC3E}">
        <p14:creationId xmlns:p14="http://schemas.microsoft.com/office/powerpoint/2010/main" val="1819531001"/>
      </p:ext>
    </p:extLst>
  </p:cSld>
  <p:clrMap bg1="lt1" tx1="dk1" bg2="lt2" tx2="dk2" accent1="accent1" accent2="accent2" accent3="accent3" accent4="accent4" accent5="accent5" accent6="accent6" hlink="hlink" folHlink="folHlink"/>
  <p:sldLayoutIdLst>
    <p:sldLayoutId id="2147483706" r:id="rId1"/>
    <p:sldLayoutId id="2147483707" r:id="rId2"/>
    <p:sldLayoutId id="2147483708" r:id="rId3"/>
    <p:sldLayoutId id="2147483709" r:id="rId4"/>
    <p:sldLayoutId id="2147483710" r:id="rId5"/>
    <p:sldLayoutId id="2147483711" r:id="rId6"/>
    <p:sldLayoutId id="2147483712" r:id="rId7"/>
    <p:sldLayoutId id="2147483713" r:id="rId8"/>
    <p:sldLayoutId id="2147483714" r:id="rId9"/>
    <p:sldLayoutId id="2147483715" r:id="rId10"/>
    <p:sldLayoutId id="214748371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hyperlink" Target="https://www.who.int/emergencies/diseases/novel-coronavirus-2019" TargetMode="External"/><Relationship Id="rId2" Type="http://schemas.openxmlformats.org/officeDocument/2006/relationships/hyperlink" Target="https://www.cdc.gov/coronavirus/2019-ncov/cases-updates/cases-in-us.html" TargetMode="External"/><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https://www.cdc.gov/coronavirus/2019-ncov/cases-updates/cases-in-us.html" TargetMode="External"/><Relationship Id="rId1" Type="http://schemas.openxmlformats.org/officeDocument/2006/relationships/slideLayout" Target="../slideLayouts/slideLayout9.xml"/><Relationship Id="rId4" Type="http://schemas.openxmlformats.org/officeDocument/2006/relationships/image" Target="../media/image10.png"/></Relationships>
</file>

<file path=ppt/slides/_rels/slide2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s://www.epa.gov/pesticide-registration/list-n-disinfectants-use-against-sars-cov-2" TargetMode="External"/><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8" Type="http://schemas.openxmlformats.org/officeDocument/2006/relationships/hyperlink" Target="http://www.nature.com/articles/s41598-020-67211-2.pdf" TargetMode="External"/><Relationship Id="rId3" Type="http://schemas.openxmlformats.org/officeDocument/2006/relationships/hyperlink" Target="https://www.thelancet.com/journals/lanmic/issue/vol1no1/PIIS2666-5247(20)X0002-4" TargetMode="External"/><Relationship Id="rId7" Type="http://schemas.openxmlformats.org/officeDocument/2006/relationships/hyperlink" Target="http://www.fda.gov/" TargetMode="External"/><Relationship Id="rId2" Type="http://schemas.openxmlformats.org/officeDocument/2006/relationships/hyperlink" Target="https://www.sciencedirect.com/science/journal/15671348/79/supp/C" TargetMode="External"/><Relationship Id="rId1" Type="http://schemas.openxmlformats.org/officeDocument/2006/relationships/slideLayout" Target="../slideLayouts/slideLayout23.xml"/><Relationship Id="rId6" Type="http://schemas.openxmlformats.org/officeDocument/2006/relationships/hyperlink" Target="http://www.mayoclinic.org/" TargetMode="External"/><Relationship Id="rId5" Type="http://schemas.openxmlformats.org/officeDocument/2006/relationships/hyperlink" Target="http://www.ncbi.nlm.nih.gov/pmc/about/covid-19/" TargetMode="External"/><Relationship Id="rId4" Type="http://schemas.openxmlformats.org/officeDocument/2006/relationships/hyperlink" Target="http://www.the-scientist.com/" TargetMode="Externa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F14C897A-4409-4F96-826A-7AE9F1281913}"/>
              </a:ext>
            </a:extLst>
          </p:cNvPr>
          <p:cNvSpPr>
            <a:spLocks noGrp="1"/>
          </p:cNvSpPr>
          <p:nvPr>
            <p:ph type="ctrTitle"/>
          </p:nvPr>
        </p:nvSpPr>
        <p:spPr/>
        <p:txBody>
          <a:bodyPr/>
          <a:lstStyle/>
          <a:p>
            <a:pPr algn="ctr"/>
            <a:r>
              <a:rPr lang="en-US" dirty="0"/>
              <a:t>Coronavirus Disease 2019 (COVID-19)</a:t>
            </a:r>
          </a:p>
        </p:txBody>
      </p:sp>
      <p:pic>
        <p:nvPicPr>
          <p:cNvPr id="15" name="Picture Placeholder 2" descr="3-D illustration of the novel coronavirus SARS-CoV-2.">
            <a:extLst>
              <a:ext uri="{FF2B5EF4-FFF2-40B4-BE49-F238E27FC236}">
                <a16:creationId xmlns:a16="http://schemas.microsoft.com/office/drawing/2014/main" id="{44E78012-2FD6-4F63-88F8-7F6DD905933F}"/>
              </a:ext>
            </a:extLst>
          </p:cNvPr>
          <p:cNvPicPr>
            <a:picLocks noGrp="1" noChangeAspect="1"/>
          </p:cNvPicPr>
          <p:nvPr>
            <p:ph type="pic" sz="quarter" idx="12"/>
          </p:nvPr>
        </p:nvPicPr>
        <p:blipFill>
          <a:blip r:embed="rId3"/>
          <a:stretch>
            <a:fillRect/>
          </a:stretch>
        </p:blipFill>
        <p:spPr>
          <a:xfrm>
            <a:off x="1418058" y="2431763"/>
            <a:ext cx="6307885" cy="3611880"/>
          </a:xfrm>
          <a:prstGeom prst="rect">
            <a:avLst/>
          </a:prstGeom>
          <a:ln w="28575">
            <a:solidFill>
              <a:schemeClr val="bg1"/>
            </a:solidFill>
          </a:ln>
        </p:spPr>
      </p:pic>
      <p:sp>
        <p:nvSpPr>
          <p:cNvPr id="10" name="Text Placeholder 3">
            <a:extLst>
              <a:ext uri="{FF2B5EF4-FFF2-40B4-BE49-F238E27FC236}">
                <a16:creationId xmlns:a16="http://schemas.microsoft.com/office/drawing/2014/main" id="{BF9DD90F-F07B-4EC9-833D-192446DA9A85}"/>
              </a:ext>
            </a:extLst>
          </p:cNvPr>
          <p:cNvSpPr>
            <a:spLocks noGrp="1"/>
          </p:cNvSpPr>
          <p:nvPr>
            <p:ph type="body" sz="quarter" idx="10"/>
          </p:nvPr>
        </p:nvSpPr>
        <p:spPr>
          <a:xfrm>
            <a:off x="5961271" y="6239304"/>
            <a:ext cx="2926080" cy="182880"/>
          </a:xfrm>
        </p:spPr>
        <p:txBody>
          <a:bodyPr/>
          <a:lstStyle/>
          <a:p>
            <a:r>
              <a:rPr lang="en-IN" dirty="0"/>
              <a:t>CDC/ Alissa Eckert, MS; Dan Higgins, MAMS</a:t>
            </a:r>
          </a:p>
        </p:txBody>
      </p:sp>
      <p:sp>
        <p:nvSpPr>
          <p:cNvPr id="7" name="Copyright">
            <a:extLst>
              <a:ext uri="{FF2B5EF4-FFF2-40B4-BE49-F238E27FC236}">
                <a16:creationId xmlns:a16="http://schemas.microsoft.com/office/drawing/2014/main" id="{AC83E714-757B-42C4-AC4A-4C27A8E074F7}"/>
              </a:ext>
            </a:extLst>
          </p:cNvPr>
          <p:cNvSpPr>
            <a:spLocks noGrp="1"/>
          </p:cNvSpPr>
          <p:nvPr>
            <p:ph type="body" sz="quarter" idx="13"/>
          </p:nvPr>
        </p:nvSpPr>
        <p:spPr>
          <a:xfrm>
            <a:off x="0" y="6483095"/>
            <a:ext cx="9144000" cy="374904"/>
          </a:xfrm>
        </p:spPr>
        <p:txBody>
          <a:bodyPr/>
          <a:lstStyle/>
          <a:p>
            <a:pPr lvl="0"/>
            <a:r>
              <a:rPr lang="en-US" dirty="0"/>
              <a:t>© 2020 McGraw Hill. All rights reserved. Authorized only for instructor use in the classroom.</a:t>
            </a:r>
          </a:p>
          <a:p>
            <a:pPr lvl="0"/>
            <a:r>
              <a:rPr lang="en-US" dirty="0"/>
              <a:t>No reproduction or further distribution permitted without the prior written consent of McGraw Hill.</a:t>
            </a:r>
          </a:p>
        </p:txBody>
      </p:sp>
    </p:spTree>
    <p:extLst>
      <p:ext uri="{BB962C8B-B14F-4D97-AF65-F5344CB8AC3E}">
        <p14:creationId xmlns:p14="http://schemas.microsoft.com/office/powerpoint/2010/main" val="30285150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E3B55B-113E-4A86-9BD2-FE8A16A5574B}"/>
              </a:ext>
            </a:extLst>
          </p:cNvPr>
          <p:cNvSpPr>
            <a:spLocks noGrp="1"/>
          </p:cNvSpPr>
          <p:nvPr>
            <p:ph type="title"/>
          </p:nvPr>
        </p:nvSpPr>
        <p:spPr/>
        <p:txBody>
          <a:bodyPr/>
          <a:lstStyle/>
          <a:p>
            <a:r>
              <a:rPr lang="en-IN" dirty="0"/>
              <a:t>Virus Transmission</a:t>
            </a:r>
            <a:r>
              <a:rPr lang="en-IN" sz="1200" dirty="0"/>
              <a:t> 2</a:t>
            </a:r>
          </a:p>
        </p:txBody>
      </p:sp>
      <p:sp>
        <p:nvSpPr>
          <p:cNvPr id="3" name="Content Placeholder 2">
            <a:extLst>
              <a:ext uri="{FF2B5EF4-FFF2-40B4-BE49-F238E27FC236}">
                <a16:creationId xmlns:a16="http://schemas.microsoft.com/office/drawing/2014/main" id="{62533E3C-304F-40E8-A23E-018868C4870B}"/>
              </a:ext>
            </a:extLst>
          </p:cNvPr>
          <p:cNvSpPr>
            <a:spLocks noGrp="1"/>
          </p:cNvSpPr>
          <p:nvPr>
            <p:ph sz="quarter" idx="11"/>
          </p:nvPr>
        </p:nvSpPr>
        <p:spPr>
          <a:xfrm>
            <a:off x="342900" y="1059793"/>
            <a:ext cx="8458200" cy="1871943"/>
          </a:xfrm>
        </p:spPr>
        <p:txBody>
          <a:bodyPr/>
          <a:lstStyle/>
          <a:p>
            <a:pPr>
              <a:spcAft>
                <a:spcPts val="3000"/>
              </a:spcAft>
            </a:pPr>
            <a:r>
              <a:rPr lang="en-US" sz="2000" dirty="0">
                <a:latin typeface="+mj-lt"/>
              </a:rPr>
              <a:t>Indirect transmission is less of a concern.</a:t>
            </a:r>
          </a:p>
          <a:p>
            <a:pPr>
              <a:spcAft>
                <a:spcPts val="3000"/>
              </a:spcAft>
            </a:pPr>
            <a:r>
              <a:rPr lang="en-US" sz="2000" dirty="0">
                <a:latin typeface="+mj-lt"/>
              </a:rPr>
              <a:t>Handshaking, or touching a contaminated article could spread the virus, but it is not considered a significant mode of transmission.</a:t>
            </a:r>
          </a:p>
        </p:txBody>
      </p:sp>
      <p:sp>
        <p:nvSpPr>
          <p:cNvPr id="4" name="Content Placeholder 3">
            <a:extLst>
              <a:ext uri="{FF2B5EF4-FFF2-40B4-BE49-F238E27FC236}">
                <a16:creationId xmlns:a16="http://schemas.microsoft.com/office/drawing/2014/main" id="{1DD7E79D-7D04-4290-86FA-4DEFD657034B}"/>
              </a:ext>
            </a:extLst>
          </p:cNvPr>
          <p:cNvSpPr>
            <a:spLocks noGrp="1"/>
          </p:cNvSpPr>
          <p:nvPr>
            <p:ph sz="quarter" idx="14"/>
          </p:nvPr>
        </p:nvSpPr>
        <p:spPr>
          <a:xfrm>
            <a:off x="342900" y="3668076"/>
            <a:ext cx="3581399" cy="2695575"/>
          </a:xfrm>
        </p:spPr>
        <p:txBody>
          <a:bodyPr/>
          <a:lstStyle/>
          <a:p>
            <a:pPr>
              <a:spcAft>
                <a:spcPts val="1800"/>
              </a:spcAft>
            </a:pPr>
            <a:r>
              <a:rPr lang="en-US" sz="2000" dirty="0">
                <a:latin typeface="+mj-lt"/>
              </a:rPr>
              <a:t>Population-dense areas, large public gatherings, and facilities such as prisons, cruise ships, and senior living centers provide ideal conditions for spread of the virus. </a:t>
            </a:r>
          </a:p>
        </p:txBody>
      </p:sp>
      <p:pic>
        <p:nvPicPr>
          <p:cNvPr id="9" name="Picture 4" descr="Crowd of people in a basketball court.">
            <a:extLst>
              <a:ext uri="{FF2B5EF4-FFF2-40B4-BE49-F238E27FC236}">
                <a16:creationId xmlns:a16="http://schemas.microsoft.com/office/drawing/2014/main" id="{43633351-CD58-40A8-89D4-538526CCA3C3}"/>
              </a:ext>
            </a:extLst>
          </p:cNvPr>
          <p:cNvPicPr>
            <a:picLocks noGrp="1" noChangeAspect="1"/>
          </p:cNvPicPr>
          <p:nvPr>
            <p:ph sz="quarter" idx="15"/>
          </p:nvPr>
        </p:nvPicPr>
        <p:blipFill>
          <a:blip r:embed="rId2"/>
          <a:stretch>
            <a:fillRect/>
          </a:stretch>
        </p:blipFill>
        <p:spPr>
          <a:xfrm>
            <a:off x="4132655" y="3552824"/>
            <a:ext cx="4469260" cy="2926080"/>
          </a:xfrm>
          <a:prstGeom prst="rect">
            <a:avLst/>
          </a:prstGeom>
        </p:spPr>
      </p:pic>
      <p:sp>
        <p:nvSpPr>
          <p:cNvPr id="7" name="Text Placeholder 5">
            <a:extLst>
              <a:ext uri="{FF2B5EF4-FFF2-40B4-BE49-F238E27FC236}">
                <a16:creationId xmlns:a16="http://schemas.microsoft.com/office/drawing/2014/main" id="{8CF11F47-3257-43D6-9ADE-60DF5526F365}"/>
              </a:ext>
            </a:extLst>
          </p:cNvPr>
          <p:cNvSpPr>
            <a:spLocks noGrp="1"/>
          </p:cNvSpPr>
          <p:nvPr>
            <p:ph type="body" sz="quarter" idx="30"/>
          </p:nvPr>
        </p:nvSpPr>
        <p:spPr/>
        <p:txBody>
          <a:bodyPr/>
          <a:lstStyle/>
          <a:p>
            <a:r>
              <a:rPr lang="en-IN" dirty="0"/>
              <a:t>Shutterstock/Melinda Nagy</a:t>
            </a:r>
          </a:p>
        </p:txBody>
      </p:sp>
    </p:spTree>
    <p:extLst>
      <p:ext uri="{BB962C8B-B14F-4D97-AF65-F5344CB8AC3E}">
        <p14:creationId xmlns:p14="http://schemas.microsoft.com/office/powerpoint/2010/main" val="39076178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Entry into the Host </a:t>
            </a:r>
            <a:r>
              <a:rPr lang="en-US" sz="1200" dirty="0"/>
              <a:t>1</a:t>
            </a:r>
          </a:p>
        </p:txBody>
      </p:sp>
      <p:sp>
        <p:nvSpPr>
          <p:cNvPr id="3" name="Content Placeholder 2"/>
          <p:cNvSpPr>
            <a:spLocks noGrp="1"/>
          </p:cNvSpPr>
          <p:nvPr>
            <p:ph sz="quarter" idx="11"/>
          </p:nvPr>
        </p:nvSpPr>
        <p:spPr>
          <a:xfrm>
            <a:off x="342900" y="1146987"/>
            <a:ext cx="8458200" cy="1803603"/>
          </a:xfrm>
        </p:spPr>
        <p:txBody>
          <a:bodyPr>
            <a:normAutofit lnSpcReduction="10000"/>
          </a:bodyPr>
          <a:lstStyle/>
          <a:p>
            <a:pPr>
              <a:spcAft>
                <a:spcPts val="1200"/>
              </a:spcAft>
            </a:pPr>
            <a:r>
              <a:rPr lang="en-US" sz="2000" dirty="0">
                <a:latin typeface="+mj-lt"/>
              </a:rPr>
              <a:t>Portals of entry include:</a:t>
            </a:r>
          </a:p>
          <a:p>
            <a:pPr marL="347472" indent="-347472">
              <a:spcAft>
                <a:spcPts val="600"/>
              </a:spcAft>
              <a:buFont typeface="Arial" panose="020B0604020202020204" pitchFamily="34" charset="0"/>
              <a:buChar char="•"/>
            </a:pPr>
            <a:r>
              <a:rPr lang="en-US" sz="2000" dirty="0">
                <a:latin typeface="+mj-lt"/>
              </a:rPr>
              <a:t>Nasal and oral passages of the respiratory tract</a:t>
            </a:r>
          </a:p>
          <a:p>
            <a:pPr marL="347472" indent="-347472">
              <a:spcAft>
                <a:spcPts val="600"/>
              </a:spcAft>
              <a:buFont typeface="Arial" panose="020B0604020202020204" pitchFamily="34" charset="0"/>
              <a:buChar char="•"/>
            </a:pPr>
            <a:r>
              <a:rPr lang="en-US" sz="2000" dirty="0">
                <a:latin typeface="+mj-lt"/>
              </a:rPr>
              <a:t>Conjunctiva of the eyes passing through nasolacrimal duct</a:t>
            </a:r>
          </a:p>
          <a:p>
            <a:pPr marL="347472" indent="-347472">
              <a:spcAft>
                <a:spcPts val="1800"/>
              </a:spcAft>
              <a:buFont typeface="Arial" panose="020B0604020202020204" pitchFamily="34" charset="0"/>
              <a:buChar char="•"/>
            </a:pPr>
            <a:r>
              <a:rPr lang="en-US" sz="2000" dirty="0">
                <a:latin typeface="+mj-lt"/>
              </a:rPr>
              <a:t>Oral cavity and esophagus</a:t>
            </a:r>
          </a:p>
          <a:p>
            <a:pPr>
              <a:spcAft>
                <a:spcPts val="1200"/>
              </a:spcAft>
            </a:pPr>
            <a:endParaRPr lang="en-US" sz="2000" dirty="0">
              <a:latin typeface="+mj-lt"/>
            </a:endParaRPr>
          </a:p>
        </p:txBody>
      </p:sp>
      <p:sp>
        <p:nvSpPr>
          <p:cNvPr id="5" name="TextBox 4">
            <a:extLst>
              <a:ext uri="{FF2B5EF4-FFF2-40B4-BE49-F238E27FC236}">
                <a16:creationId xmlns:a16="http://schemas.microsoft.com/office/drawing/2014/main" id="{B2FD072C-7767-4287-A929-0666118CB017}"/>
              </a:ext>
            </a:extLst>
          </p:cNvPr>
          <p:cNvSpPr txBox="1"/>
          <p:nvPr/>
        </p:nvSpPr>
        <p:spPr>
          <a:xfrm>
            <a:off x="342900" y="3129699"/>
            <a:ext cx="4568465" cy="2862322"/>
          </a:xfrm>
          <a:prstGeom prst="rect">
            <a:avLst/>
          </a:prstGeom>
          <a:noFill/>
        </p:spPr>
        <p:txBody>
          <a:bodyPr wrap="square" rtlCol="0">
            <a:spAutoFit/>
          </a:bodyPr>
          <a:lstStyle/>
          <a:p>
            <a:pPr>
              <a:spcAft>
                <a:spcPts val="2400"/>
              </a:spcAft>
            </a:pPr>
            <a:r>
              <a:rPr lang="en-US" sz="2000" dirty="0">
                <a:latin typeface="+mj-lt"/>
              </a:rPr>
              <a:t>Once transmitted, viral S-proteins bind to host cells via angiotensin-converting enzyme 2 (ACE2) (viral tropism).</a:t>
            </a:r>
          </a:p>
          <a:p>
            <a:pPr>
              <a:spcAft>
                <a:spcPts val="1200"/>
              </a:spcAft>
            </a:pPr>
            <a:r>
              <a:rPr lang="en-US" sz="2000" dirty="0">
                <a:latin typeface="+mj-lt"/>
              </a:rPr>
              <a:t>S-proteins embedded in viral envelope bind to ACE2 on host cells, which triggers either viral endocytosis, or membrane fusion and viral genome entry.</a:t>
            </a:r>
          </a:p>
        </p:txBody>
      </p:sp>
      <p:pic>
        <p:nvPicPr>
          <p:cNvPr id="6" name="Picture 5" descr="S proteins of SARS-CoV-2 bound to the ACE2 receptors on human cells.">
            <a:extLst>
              <a:ext uri="{FF2B5EF4-FFF2-40B4-BE49-F238E27FC236}">
                <a16:creationId xmlns:a16="http://schemas.microsoft.com/office/drawing/2014/main" id="{DC972BA7-E594-4F23-9547-0B46E174FDC2}"/>
              </a:ext>
            </a:extLst>
          </p:cNvPr>
          <p:cNvPicPr>
            <a:picLocks noChangeAspect="1"/>
          </p:cNvPicPr>
          <p:nvPr/>
        </p:nvPicPr>
        <p:blipFill>
          <a:blip r:embed="rId2"/>
          <a:stretch>
            <a:fillRect/>
          </a:stretch>
        </p:blipFill>
        <p:spPr>
          <a:xfrm>
            <a:off x="5124993" y="2592370"/>
            <a:ext cx="3864797" cy="2592371"/>
          </a:xfrm>
          <a:prstGeom prst="rect">
            <a:avLst/>
          </a:prstGeom>
        </p:spPr>
      </p:pic>
      <p:sp>
        <p:nvSpPr>
          <p:cNvPr id="8" name="Text Placeholder 5">
            <a:extLst>
              <a:ext uri="{FF2B5EF4-FFF2-40B4-BE49-F238E27FC236}">
                <a16:creationId xmlns:a16="http://schemas.microsoft.com/office/drawing/2014/main" id="{E1371A63-DEEA-48CF-AE2A-D9C9C68893B1}"/>
              </a:ext>
            </a:extLst>
          </p:cNvPr>
          <p:cNvSpPr txBox="1">
            <a:spLocks/>
          </p:cNvSpPr>
          <p:nvPr/>
        </p:nvSpPr>
        <p:spPr>
          <a:xfrm>
            <a:off x="1562101" y="6684963"/>
            <a:ext cx="6976872" cy="173736"/>
          </a:xfrm>
          <a:prstGeom prst="rect">
            <a:avLst/>
          </a:prstGeom>
        </p:spPr>
        <p:txBody>
          <a:bodyPr vert="horz" lIns="91440" tIns="45720" rIns="91440" bIns="45720" rtlCol="0" anchor="ctr" anchorCtr="0">
            <a:noAutofit/>
          </a:bodyPr>
          <a:lstStyle>
            <a:lvl1pPr marL="0" marR="0" indent="0" algn="r" defTabSz="914400" rtl="0" eaLnBrk="1" fontAlgn="auto" latinLnBrk="0" hangingPunct="1">
              <a:lnSpc>
                <a:spcPct val="100000"/>
              </a:lnSpc>
              <a:spcBef>
                <a:spcPts val="0"/>
              </a:spcBef>
              <a:spcAft>
                <a:spcPts val="800"/>
              </a:spcAft>
              <a:buClrTx/>
              <a:buSzTx/>
              <a:buFont typeface="Arial" panose="020B0604020202020204" pitchFamily="34" charset="0"/>
              <a:buNone/>
              <a:tabLst/>
              <a:defRPr sz="800" kern="1200">
                <a:solidFill>
                  <a:srgbClr val="595959"/>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N" dirty="0"/>
              <a:t>Shutterstock/Kateryna Kon</a:t>
            </a:r>
          </a:p>
        </p:txBody>
      </p:sp>
    </p:spTree>
    <p:extLst>
      <p:ext uri="{BB962C8B-B14F-4D97-AF65-F5344CB8AC3E}">
        <p14:creationId xmlns:p14="http://schemas.microsoft.com/office/powerpoint/2010/main" val="245585431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81B3FBAD-24E5-499F-9ABA-D73051D16D1F}"/>
              </a:ext>
            </a:extLst>
          </p:cNvPr>
          <p:cNvSpPr txBox="1"/>
          <p:nvPr/>
        </p:nvSpPr>
        <p:spPr>
          <a:xfrm>
            <a:off x="424206" y="1367436"/>
            <a:ext cx="8295588" cy="3939540"/>
          </a:xfrm>
          <a:prstGeom prst="rect">
            <a:avLst/>
          </a:prstGeom>
          <a:noFill/>
        </p:spPr>
        <p:txBody>
          <a:bodyPr wrap="square" rtlCol="0">
            <a:spAutoFit/>
          </a:bodyPr>
          <a:lstStyle/>
          <a:p>
            <a:pPr>
              <a:spcAft>
                <a:spcPts val="3600"/>
              </a:spcAft>
            </a:pPr>
            <a:r>
              <a:rPr lang="en-US" sz="2000" dirty="0">
                <a:latin typeface="+mj-lt"/>
              </a:rPr>
              <a:t>The physiological functions of ACE2 include lowering blood pressure, controlling fluid balance, and regulating the inflammatory response.</a:t>
            </a:r>
          </a:p>
          <a:p>
            <a:pPr>
              <a:spcAft>
                <a:spcPts val="3600"/>
              </a:spcAft>
            </a:pPr>
            <a:r>
              <a:rPr lang="en-US" sz="2000" dirty="0">
                <a:latin typeface="+mj-lt"/>
              </a:rPr>
              <a:t>ACE2 proteins are present in many tissues, including lungs, kidneys, heart, arteries, and the gastrointestinal tract.</a:t>
            </a:r>
          </a:p>
          <a:p>
            <a:pPr>
              <a:spcAft>
                <a:spcPts val="3600"/>
              </a:spcAft>
            </a:pPr>
            <a:r>
              <a:rPr lang="en-US" sz="2000" dirty="0">
                <a:latin typeface="+mj-lt"/>
              </a:rPr>
              <a:t>Multicellular viral tropism accounts for the high rate of infectivity.</a:t>
            </a:r>
          </a:p>
          <a:p>
            <a:pPr>
              <a:spcAft>
                <a:spcPts val="3600"/>
              </a:spcAft>
            </a:pPr>
            <a:r>
              <a:rPr lang="en-US" sz="2000" dirty="0">
                <a:latin typeface="+mj-lt"/>
              </a:rPr>
              <a:t>When SARS-CoV-2 binds to ACE2, it not only triggers viral entry into the cell, but it also prevents the binding of endogenous ligands, such as angiotensin II, thereby disrupting normal cell function.</a:t>
            </a:r>
          </a:p>
        </p:txBody>
      </p:sp>
      <p:sp>
        <p:nvSpPr>
          <p:cNvPr id="11" name="Title 1">
            <a:extLst>
              <a:ext uri="{FF2B5EF4-FFF2-40B4-BE49-F238E27FC236}">
                <a16:creationId xmlns:a16="http://schemas.microsoft.com/office/drawing/2014/main" id="{FFA52090-876E-4D92-B479-D657F6AA5132}"/>
              </a:ext>
            </a:extLst>
          </p:cNvPr>
          <p:cNvSpPr>
            <a:spLocks noGrp="1"/>
          </p:cNvSpPr>
          <p:nvPr>
            <p:ph type="title"/>
          </p:nvPr>
        </p:nvSpPr>
        <p:spPr>
          <a:xfrm>
            <a:off x="424206" y="341376"/>
            <a:ext cx="8458200" cy="678611"/>
          </a:xfrm>
        </p:spPr>
        <p:txBody>
          <a:bodyPr/>
          <a:lstStyle/>
          <a:p>
            <a:r>
              <a:rPr lang="en-US" dirty="0"/>
              <a:t>Entry into the Host </a:t>
            </a:r>
            <a:r>
              <a:rPr lang="en-US" sz="1200" dirty="0"/>
              <a:t>2</a:t>
            </a:r>
          </a:p>
        </p:txBody>
      </p:sp>
    </p:spTree>
    <p:extLst>
      <p:ext uri="{BB962C8B-B14F-4D97-AF65-F5344CB8AC3E}">
        <p14:creationId xmlns:p14="http://schemas.microsoft.com/office/powerpoint/2010/main" val="9429620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Mechanisms of Pathogenicity</a:t>
            </a:r>
            <a:r>
              <a:rPr lang="en-US" sz="1200" dirty="0"/>
              <a:t> 1</a:t>
            </a:r>
          </a:p>
        </p:txBody>
      </p:sp>
      <p:sp>
        <p:nvSpPr>
          <p:cNvPr id="3" name="Content Placeholder 2"/>
          <p:cNvSpPr>
            <a:spLocks noGrp="1"/>
          </p:cNvSpPr>
          <p:nvPr>
            <p:ph sz="quarter" idx="11"/>
          </p:nvPr>
        </p:nvSpPr>
        <p:spPr/>
        <p:txBody>
          <a:bodyPr>
            <a:normAutofit lnSpcReduction="10000"/>
          </a:bodyPr>
          <a:lstStyle/>
          <a:p>
            <a:pPr>
              <a:spcAft>
                <a:spcPts val="3600"/>
              </a:spcAft>
            </a:pPr>
            <a:r>
              <a:rPr lang="en-US" sz="2000" dirty="0">
                <a:latin typeface="+mj-lt"/>
              </a:rPr>
              <a:t>In the absence of robust immunity through vaccine or previous infection, once inside the host cell, the virus takes over the replicative machinery and multiplies within the cell (Stage 1).</a:t>
            </a:r>
          </a:p>
          <a:p>
            <a:pPr>
              <a:spcAft>
                <a:spcPts val="3600"/>
              </a:spcAft>
            </a:pPr>
            <a:r>
              <a:rPr lang="en-US" sz="2000" dirty="0">
                <a:latin typeface="+mj-lt"/>
              </a:rPr>
              <a:t>Direct damage to the infected cell includes rounding, detachment, degeneration, and syncytium formation.</a:t>
            </a:r>
          </a:p>
          <a:p>
            <a:pPr>
              <a:spcAft>
                <a:spcPts val="3600"/>
              </a:spcAft>
            </a:pPr>
            <a:r>
              <a:rPr lang="en-US" sz="2000" dirty="0">
                <a:latin typeface="+mj-lt"/>
              </a:rPr>
              <a:t>Progeny are released from cells through exocytosis and infect nearby cells.</a:t>
            </a:r>
          </a:p>
          <a:p>
            <a:pPr>
              <a:spcAft>
                <a:spcPts val="3600"/>
              </a:spcAft>
            </a:pPr>
            <a:r>
              <a:rPr lang="en-US" sz="2000" dirty="0">
                <a:latin typeface="+mj-lt"/>
              </a:rPr>
              <a:t>Immune system triggers inflammatory response (Stage 2).</a:t>
            </a:r>
          </a:p>
          <a:p>
            <a:pPr>
              <a:spcAft>
                <a:spcPts val="3600"/>
              </a:spcAft>
            </a:pPr>
            <a:r>
              <a:rPr lang="en-US" sz="2000" dirty="0">
                <a:latin typeface="+mj-lt"/>
              </a:rPr>
              <a:t>If not blocked by the immune system, virions migrate to the lower respiratory tract where they infect alveoli type II cells (gas exchange units) that are rich in ACE2 proteins. </a:t>
            </a:r>
          </a:p>
        </p:txBody>
      </p:sp>
    </p:spTree>
    <p:extLst>
      <p:ext uri="{BB962C8B-B14F-4D97-AF65-F5344CB8AC3E}">
        <p14:creationId xmlns:p14="http://schemas.microsoft.com/office/powerpoint/2010/main" val="319514741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691300"/>
            <a:ext cx="8458200" cy="552310"/>
          </a:xfrm>
        </p:spPr>
        <p:txBody>
          <a:bodyPr/>
          <a:lstStyle/>
          <a:p>
            <a:r>
              <a:rPr lang="en-US" dirty="0"/>
              <a:t>Mechanisms of Pathogenicity</a:t>
            </a:r>
            <a:r>
              <a:rPr lang="en-US" sz="1200" dirty="0"/>
              <a:t> 2</a:t>
            </a:r>
          </a:p>
        </p:txBody>
      </p:sp>
      <p:sp>
        <p:nvSpPr>
          <p:cNvPr id="3" name="Content Placeholder 2"/>
          <p:cNvSpPr>
            <a:spLocks noGrp="1"/>
          </p:cNvSpPr>
          <p:nvPr>
            <p:ph sz="quarter" idx="11"/>
          </p:nvPr>
        </p:nvSpPr>
        <p:spPr>
          <a:xfrm>
            <a:off x="342900" y="1663209"/>
            <a:ext cx="8458200" cy="3710070"/>
          </a:xfrm>
        </p:spPr>
        <p:txBody>
          <a:bodyPr>
            <a:normAutofit/>
          </a:bodyPr>
          <a:lstStyle/>
          <a:p>
            <a:pPr>
              <a:spcAft>
                <a:spcPts val="3000"/>
              </a:spcAft>
            </a:pPr>
            <a:r>
              <a:rPr lang="en-US" sz="2000" dirty="0">
                <a:latin typeface="+mj-lt"/>
              </a:rPr>
              <a:t>Extensive exocytosis of virus particles leads to apoptosis and death of alveolar cells.</a:t>
            </a:r>
          </a:p>
          <a:p>
            <a:pPr>
              <a:spcAft>
                <a:spcPts val="3000"/>
              </a:spcAft>
            </a:pPr>
            <a:r>
              <a:rPr lang="en-US" sz="2000" dirty="0">
                <a:latin typeface="+mj-lt"/>
              </a:rPr>
              <a:t>Non-specific immune cells release chemokines that stimulate a targeted attack on the infected cells, crippling normal cell function (Stage 3).</a:t>
            </a:r>
          </a:p>
          <a:p>
            <a:pPr>
              <a:spcAft>
                <a:spcPts val="3000"/>
              </a:spcAft>
            </a:pPr>
            <a:r>
              <a:rPr lang="en-US" sz="2000" dirty="0">
                <a:latin typeface="+mj-lt"/>
              </a:rPr>
              <a:t>In critical cases, a “cytokine storm,” an overreaction by the immune system, causes immune cells to attack healthy tissues.</a:t>
            </a:r>
          </a:p>
          <a:p>
            <a:pPr>
              <a:spcAft>
                <a:spcPts val="3000"/>
              </a:spcAft>
            </a:pPr>
            <a:r>
              <a:rPr lang="en-US" sz="2000" dirty="0">
                <a:latin typeface="+mj-lt"/>
              </a:rPr>
              <a:t>Multiorgan failure ensues.</a:t>
            </a:r>
          </a:p>
        </p:txBody>
      </p:sp>
    </p:spTree>
    <p:extLst>
      <p:ext uri="{BB962C8B-B14F-4D97-AF65-F5344CB8AC3E}">
        <p14:creationId xmlns:p14="http://schemas.microsoft.com/office/powerpoint/2010/main" val="565780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171309"/>
            <a:ext cx="8458200" cy="678611"/>
          </a:xfrm>
        </p:spPr>
        <p:txBody>
          <a:bodyPr/>
          <a:lstStyle/>
          <a:p>
            <a:r>
              <a:rPr lang="en-US" dirty="0"/>
              <a:t>Disease Manifestations</a:t>
            </a:r>
            <a:r>
              <a:rPr lang="en-US" sz="1200" dirty="0"/>
              <a:t> 1</a:t>
            </a:r>
          </a:p>
        </p:txBody>
      </p:sp>
      <p:sp>
        <p:nvSpPr>
          <p:cNvPr id="3" name="Content Placeholder 2"/>
          <p:cNvSpPr>
            <a:spLocks noGrp="1"/>
          </p:cNvSpPr>
          <p:nvPr>
            <p:ph sz="quarter" idx="11"/>
          </p:nvPr>
        </p:nvSpPr>
        <p:spPr>
          <a:xfrm>
            <a:off x="342900" y="849920"/>
            <a:ext cx="8458200" cy="5569541"/>
          </a:xfrm>
        </p:spPr>
        <p:txBody>
          <a:bodyPr>
            <a:noAutofit/>
          </a:bodyPr>
          <a:lstStyle/>
          <a:p>
            <a:pPr>
              <a:spcAft>
                <a:spcPts val="600"/>
              </a:spcAft>
            </a:pPr>
            <a:r>
              <a:rPr lang="en-US" sz="2000" dirty="0">
                <a:latin typeface="+mj-lt"/>
              </a:rPr>
              <a:t>Stage 1 – Asymptomatic state </a:t>
            </a:r>
          </a:p>
          <a:p>
            <a:pPr marL="347472" indent="-347472">
              <a:spcAft>
                <a:spcPts val="600"/>
              </a:spcAft>
              <a:buFont typeface="Arial" panose="020B0604020202020204" pitchFamily="34" charset="0"/>
              <a:buChar char="•"/>
            </a:pPr>
            <a:r>
              <a:rPr lang="en-US" sz="2000" dirty="0">
                <a:latin typeface="+mj-lt"/>
              </a:rPr>
              <a:t>Incubation time - median 4 to 5 days, range 2 to 14 days</a:t>
            </a:r>
          </a:p>
          <a:p>
            <a:pPr marL="347472" indent="-347472">
              <a:spcAft>
                <a:spcPts val="600"/>
              </a:spcAft>
              <a:buFont typeface="Arial" panose="020B0604020202020204" pitchFamily="34" charset="0"/>
              <a:buChar char="•"/>
            </a:pPr>
            <a:r>
              <a:rPr lang="en-US" sz="2000" dirty="0">
                <a:latin typeface="+mj-lt"/>
              </a:rPr>
              <a:t>Virus is detected by a nasal swab and is shed by the host in droplets</a:t>
            </a:r>
          </a:p>
          <a:p>
            <a:pPr marL="347472" indent="-347472">
              <a:spcAft>
                <a:spcPts val="1800"/>
              </a:spcAft>
              <a:buFont typeface="Arial" panose="020B0604020202020204" pitchFamily="34" charset="0"/>
              <a:buChar char="•"/>
            </a:pPr>
            <a:r>
              <a:rPr lang="en-US" sz="2000" dirty="0">
                <a:latin typeface="+mj-lt"/>
              </a:rPr>
              <a:t>Virus propagates, mild innate immune response initiated</a:t>
            </a:r>
          </a:p>
          <a:p>
            <a:pPr>
              <a:spcBef>
                <a:spcPts val="600"/>
              </a:spcBef>
              <a:spcAft>
                <a:spcPts val="600"/>
              </a:spcAft>
            </a:pPr>
            <a:r>
              <a:rPr lang="en-US" sz="2000" dirty="0">
                <a:latin typeface="+mj-lt"/>
              </a:rPr>
              <a:t>Stage 2 – Upper airway and conducting airway response</a:t>
            </a:r>
          </a:p>
          <a:p>
            <a:pPr marL="347472" indent="-347472">
              <a:spcAft>
                <a:spcPts val="600"/>
              </a:spcAft>
              <a:buFont typeface="Arial" panose="020B0604020202020204" pitchFamily="34" charset="0"/>
              <a:buChar char="•"/>
            </a:pPr>
            <a:r>
              <a:rPr lang="en-US" sz="2000" dirty="0">
                <a:latin typeface="+mj-lt"/>
              </a:rPr>
              <a:t>Robust immune response</a:t>
            </a:r>
          </a:p>
          <a:p>
            <a:pPr marL="347472" indent="-347472">
              <a:spcAft>
                <a:spcPts val="600"/>
              </a:spcAft>
              <a:buFont typeface="Arial" panose="020B0604020202020204" pitchFamily="34" charset="0"/>
              <a:buChar char="•"/>
            </a:pPr>
            <a:r>
              <a:rPr lang="en-US" sz="2000" dirty="0">
                <a:latin typeface="+mj-lt"/>
              </a:rPr>
              <a:t>Clinical manifestations of disease appear 2 to 14 days post-exposure and include cough, fever, shortness of breath, chills, muscle pain, loss of taste and/or smell, sore throat, nausea, diarrhea</a:t>
            </a:r>
          </a:p>
          <a:p>
            <a:pPr marL="347472" indent="-347472">
              <a:spcAft>
                <a:spcPts val="1800"/>
              </a:spcAft>
              <a:buFont typeface="Arial" panose="020B0604020202020204" pitchFamily="34" charset="0"/>
              <a:buChar char="•"/>
            </a:pPr>
            <a:r>
              <a:rPr lang="en-US" sz="2000" dirty="0">
                <a:latin typeface="+mj-lt"/>
              </a:rPr>
              <a:t>Up to 80% of COVID-19 cases will be either asymptomatic or will arrest at this stage</a:t>
            </a:r>
          </a:p>
          <a:p>
            <a:pPr>
              <a:spcAft>
                <a:spcPts val="1800"/>
              </a:spcAft>
            </a:pPr>
            <a:r>
              <a:rPr lang="en-US" sz="2000" dirty="0">
                <a:latin typeface="+mj-lt"/>
              </a:rPr>
              <a:t>NOTE: Vaccinated individuals have still been prone to Stage 2 manifestations, however the vaccine largely prevents progression to those seen in Stage 3.</a:t>
            </a:r>
          </a:p>
        </p:txBody>
      </p:sp>
    </p:spTree>
    <p:extLst>
      <p:ext uri="{BB962C8B-B14F-4D97-AF65-F5344CB8AC3E}">
        <p14:creationId xmlns:p14="http://schemas.microsoft.com/office/powerpoint/2010/main" val="34409430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202164"/>
            <a:ext cx="8458200" cy="678611"/>
          </a:xfrm>
        </p:spPr>
        <p:txBody>
          <a:bodyPr/>
          <a:lstStyle/>
          <a:p>
            <a:r>
              <a:rPr lang="en-US" dirty="0"/>
              <a:t>Disease Manifestations</a:t>
            </a:r>
            <a:r>
              <a:rPr lang="en-US" sz="1200" dirty="0"/>
              <a:t> 2</a:t>
            </a:r>
          </a:p>
        </p:txBody>
      </p:sp>
      <p:sp>
        <p:nvSpPr>
          <p:cNvPr id="3" name="Content Placeholder 2"/>
          <p:cNvSpPr>
            <a:spLocks noGrp="1"/>
          </p:cNvSpPr>
          <p:nvPr>
            <p:ph sz="quarter" idx="11"/>
          </p:nvPr>
        </p:nvSpPr>
        <p:spPr>
          <a:xfrm>
            <a:off x="342900" y="983411"/>
            <a:ext cx="8458200" cy="5212080"/>
          </a:xfrm>
        </p:spPr>
        <p:txBody>
          <a:bodyPr>
            <a:noAutofit/>
          </a:bodyPr>
          <a:lstStyle/>
          <a:p>
            <a:pPr>
              <a:spcAft>
                <a:spcPts val="1800"/>
              </a:spcAft>
            </a:pPr>
            <a:r>
              <a:rPr lang="en-US" sz="2000" dirty="0">
                <a:latin typeface="+mj-lt"/>
              </a:rPr>
              <a:t>Stage 3 – Hypoxia, progression to acute respiratory distress syndrome (ARDS) within 8 to 12 days</a:t>
            </a:r>
          </a:p>
          <a:p>
            <a:pPr marL="347472" indent="-347472">
              <a:spcAft>
                <a:spcPts val="1800"/>
              </a:spcAft>
              <a:buFont typeface="Arial" panose="020B0604020202020204" pitchFamily="34" charset="0"/>
              <a:buChar char="•"/>
            </a:pPr>
            <a:r>
              <a:rPr lang="en-US" sz="2000" dirty="0">
                <a:latin typeface="+mj-lt"/>
              </a:rPr>
              <a:t>Critical care/hospitalization necessary </a:t>
            </a:r>
          </a:p>
          <a:p>
            <a:pPr marL="347472" indent="-347472">
              <a:spcAft>
                <a:spcPts val="1800"/>
              </a:spcAft>
              <a:buFont typeface="Arial" panose="020B0604020202020204" pitchFamily="34" charset="0"/>
              <a:buChar char="•"/>
            </a:pPr>
            <a:r>
              <a:rPr lang="en-US" sz="2000" dirty="0">
                <a:latin typeface="+mj-lt"/>
              </a:rPr>
              <a:t>Approximately 15% of COVID-19 patients require oxygen and 5% ventilation</a:t>
            </a:r>
          </a:p>
          <a:p>
            <a:pPr marL="347472" indent="-347472">
              <a:spcAft>
                <a:spcPts val="1800"/>
              </a:spcAft>
              <a:buFont typeface="Arial" panose="020B0604020202020204" pitchFamily="34" charset="0"/>
              <a:buChar char="•"/>
            </a:pPr>
            <a:r>
              <a:rPr lang="en-US" sz="2000" dirty="0">
                <a:latin typeface="+mj-lt"/>
              </a:rPr>
              <a:t>Manifestations include pneumonia, difficulty breathing, persistent chest pain/pressure, confusion, inability to stay awake, bluish lips or skin</a:t>
            </a:r>
          </a:p>
          <a:p>
            <a:pPr marL="347472" indent="-347472">
              <a:spcAft>
                <a:spcPts val="1800"/>
              </a:spcAft>
              <a:buFont typeface="Arial" panose="020B0604020202020204" pitchFamily="34" charset="0"/>
              <a:buChar char="•"/>
            </a:pPr>
            <a:r>
              <a:rPr lang="en-US" sz="2000" dirty="0">
                <a:latin typeface="+mj-lt"/>
              </a:rPr>
              <a:t>Oxygen levels fall as lungs become filled with fluid, white blood cells, mucus, and cellular debris</a:t>
            </a:r>
          </a:p>
          <a:p>
            <a:pPr marL="347472" indent="-347472">
              <a:spcAft>
                <a:spcPts val="1800"/>
              </a:spcAft>
              <a:buFont typeface="Arial" panose="020B0604020202020204" pitchFamily="34" charset="0"/>
              <a:buChar char="•"/>
            </a:pPr>
            <a:r>
              <a:rPr lang="en-US" sz="2000" dirty="0">
                <a:latin typeface="+mj-lt"/>
              </a:rPr>
              <a:t>Cytokine storm leads to dramatic drop in blood pressure, leaky blood vessels, formation of blood clots, organ failure</a:t>
            </a:r>
          </a:p>
        </p:txBody>
      </p:sp>
    </p:spTree>
    <p:extLst>
      <p:ext uri="{BB962C8B-B14F-4D97-AF65-F5344CB8AC3E}">
        <p14:creationId xmlns:p14="http://schemas.microsoft.com/office/powerpoint/2010/main" val="24447390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Disease Manifestations</a:t>
            </a:r>
            <a:r>
              <a:rPr lang="en-US" sz="1200" dirty="0"/>
              <a:t> 3</a:t>
            </a:r>
          </a:p>
        </p:txBody>
      </p:sp>
      <p:sp>
        <p:nvSpPr>
          <p:cNvPr id="3" name="Content Placeholder 2"/>
          <p:cNvSpPr>
            <a:spLocks noGrp="1"/>
          </p:cNvSpPr>
          <p:nvPr>
            <p:ph sz="quarter" idx="11"/>
          </p:nvPr>
        </p:nvSpPr>
        <p:spPr>
          <a:xfrm>
            <a:off x="342900" y="1125879"/>
            <a:ext cx="8458200" cy="5212080"/>
          </a:xfrm>
        </p:spPr>
        <p:txBody>
          <a:bodyPr>
            <a:noAutofit/>
          </a:bodyPr>
          <a:lstStyle/>
          <a:p>
            <a:pPr>
              <a:spcAft>
                <a:spcPts val="1200"/>
              </a:spcAft>
            </a:pPr>
            <a:r>
              <a:rPr lang="en-US" sz="2000" dirty="0">
                <a:latin typeface="+mj-lt"/>
              </a:rPr>
              <a:t>Organs/systems affected in critical care patients</a:t>
            </a:r>
          </a:p>
          <a:p>
            <a:pPr marL="347472" indent="-347472">
              <a:spcAft>
                <a:spcPts val="600"/>
              </a:spcAft>
              <a:buFont typeface="Arial" panose="020B0604020202020204" pitchFamily="34" charset="0"/>
              <a:buChar char="•"/>
            </a:pPr>
            <a:r>
              <a:rPr lang="en-US" sz="2000" dirty="0">
                <a:latin typeface="+mj-lt"/>
              </a:rPr>
              <a:t>Eyes</a:t>
            </a:r>
            <a:r>
              <a:rPr lang="en-US" sz="2000" dirty="0">
                <a:solidFill>
                  <a:schemeClr val="tx1">
                    <a:lumMod val="65000"/>
                    <a:lumOff val="35000"/>
                  </a:schemeClr>
                </a:solidFill>
                <a:latin typeface="+mj-lt"/>
              </a:rPr>
              <a:t> </a:t>
            </a:r>
            <a:r>
              <a:rPr lang="en-US" sz="1800" dirty="0">
                <a:solidFill>
                  <a:schemeClr val="tx1">
                    <a:lumMod val="65000"/>
                    <a:lumOff val="35000"/>
                  </a:schemeClr>
                </a:solidFill>
                <a:latin typeface="+mj-lt"/>
              </a:rPr>
              <a:t>- </a:t>
            </a:r>
            <a:r>
              <a:rPr lang="en-US" sz="1800" dirty="0">
                <a:latin typeface="+mj-lt"/>
              </a:rPr>
              <a:t>conjunctivitis more common in critical patients</a:t>
            </a:r>
          </a:p>
          <a:p>
            <a:pPr marL="347472" indent="-347472">
              <a:spcAft>
                <a:spcPts val="600"/>
              </a:spcAft>
              <a:buFont typeface="Arial" panose="020B0604020202020204" pitchFamily="34" charset="0"/>
              <a:buChar char="•"/>
            </a:pPr>
            <a:r>
              <a:rPr lang="en-US" sz="2000" dirty="0">
                <a:latin typeface="+mj-lt"/>
              </a:rPr>
              <a:t>Nose </a:t>
            </a:r>
            <a:r>
              <a:rPr lang="en-US" sz="1800" dirty="0">
                <a:latin typeface="+mj-lt"/>
              </a:rPr>
              <a:t>- patients lose their sense of smell from viral damage of nerve cells in the nasal passage</a:t>
            </a:r>
          </a:p>
          <a:p>
            <a:pPr marL="347472" indent="-347472">
              <a:spcAft>
                <a:spcPts val="600"/>
              </a:spcAft>
              <a:buFont typeface="Arial" panose="020B0604020202020204" pitchFamily="34" charset="0"/>
              <a:buChar char="•"/>
            </a:pPr>
            <a:r>
              <a:rPr lang="en-US" sz="2000" dirty="0">
                <a:latin typeface="+mj-lt"/>
              </a:rPr>
              <a:t>Lungs </a:t>
            </a:r>
            <a:r>
              <a:rPr lang="en-US" sz="1800" dirty="0">
                <a:latin typeface="+mj-lt"/>
              </a:rPr>
              <a:t>- inflammation and breakdown of alveolar walls restrict oxygen uptake and delivery</a:t>
            </a:r>
          </a:p>
          <a:p>
            <a:pPr marL="347472" indent="-347472">
              <a:spcAft>
                <a:spcPts val="600"/>
              </a:spcAft>
              <a:buFont typeface="Arial" panose="020B0604020202020204" pitchFamily="34" charset="0"/>
              <a:buChar char="•"/>
            </a:pPr>
            <a:r>
              <a:rPr lang="en-US" sz="2000" dirty="0">
                <a:latin typeface="+mj-lt"/>
              </a:rPr>
              <a:t>Liver </a:t>
            </a:r>
            <a:r>
              <a:rPr lang="en-US" sz="1800" dirty="0">
                <a:latin typeface="+mj-lt"/>
              </a:rPr>
              <a:t>- overactive immune system and therapeutic drugs affect liver enzymes</a:t>
            </a:r>
          </a:p>
          <a:p>
            <a:pPr marL="347472" indent="-347472">
              <a:spcAft>
                <a:spcPts val="600"/>
              </a:spcAft>
              <a:buFont typeface="Arial" panose="020B0604020202020204" pitchFamily="34" charset="0"/>
              <a:buChar char="•"/>
            </a:pPr>
            <a:r>
              <a:rPr lang="en-US" sz="2000" dirty="0">
                <a:latin typeface="+mj-lt"/>
              </a:rPr>
              <a:t>Kidneys </a:t>
            </a:r>
            <a:r>
              <a:rPr lang="en-US" sz="1800" dirty="0">
                <a:latin typeface="+mj-lt"/>
              </a:rPr>
              <a:t>- damage is common in severe cases either from direct viral attack or multisystem organ failure</a:t>
            </a:r>
          </a:p>
          <a:p>
            <a:pPr marL="347472" indent="-347472">
              <a:spcAft>
                <a:spcPts val="600"/>
              </a:spcAft>
              <a:buFont typeface="Arial" panose="020B0604020202020204" pitchFamily="34" charset="0"/>
              <a:buChar char="•"/>
            </a:pPr>
            <a:r>
              <a:rPr lang="en-US" sz="2000" dirty="0">
                <a:latin typeface="+mj-lt"/>
              </a:rPr>
              <a:t>Cardiovascular system </a:t>
            </a:r>
            <a:r>
              <a:rPr lang="en-US" sz="1800" dirty="0">
                <a:latin typeface="+mj-lt"/>
              </a:rPr>
              <a:t>- virus directly infects cells that have ACE2 receptors leading to clots, inflammation, and heart attacks </a:t>
            </a:r>
          </a:p>
          <a:p>
            <a:pPr marL="347472" indent="-347472">
              <a:spcAft>
                <a:spcPts val="600"/>
              </a:spcAft>
              <a:buFont typeface="Arial" panose="020B0604020202020204" pitchFamily="34" charset="0"/>
              <a:buChar char="•"/>
            </a:pPr>
            <a:r>
              <a:rPr lang="en-US" sz="2000" dirty="0">
                <a:latin typeface="+mj-lt"/>
              </a:rPr>
              <a:t>Brain </a:t>
            </a:r>
            <a:r>
              <a:rPr lang="en-US" sz="1800" dirty="0">
                <a:latin typeface="+mj-lt"/>
              </a:rPr>
              <a:t>- some patients experience confusion, seizures, inflammation, strokes</a:t>
            </a:r>
          </a:p>
          <a:p>
            <a:pPr marL="347472" indent="-347472">
              <a:spcAft>
                <a:spcPts val="600"/>
              </a:spcAft>
              <a:buFont typeface="Arial" panose="020B0604020202020204" pitchFamily="34" charset="0"/>
              <a:buChar char="•"/>
            </a:pPr>
            <a:r>
              <a:rPr lang="en-US" sz="2000" dirty="0">
                <a:latin typeface="+mj-lt"/>
              </a:rPr>
              <a:t>Intestines </a:t>
            </a:r>
            <a:r>
              <a:rPr lang="en-US" sz="1800" dirty="0">
                <a:latin typeface="+mj-lt"/>
              </a:rPr>
              <a:t>- GI tract is rich in ACE2 receptors; 20% of patients experience diarrhea</a:t>
            </a:r>
          </a:p>
        </p:txBody>
      </p:sp>
    </p:spTree>
    <p:extLst>
      <p:ext uri="{BB962C8B-B14F-4D97-AF65-F5344CB8AC3E}">
        <p14:creationId xmlns:p14="http://schemas.microsoft.com/office/powerpoint/2010/main" val="323951894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125691"/>
            <a:ext cx="8458200" cy="425777"/>
          </a:xfrm>
        </p:spPr>
        <p:txBody>
          <a:bodyPr/>
          <a:lstStyle/>
          <a:p>
            <a:r>
              <a:rPr lang="en-US" dirty="0"/>
              <a:t>Disease Manifestations</a:t>
            </a:r>
            <a:r>
              <a:rPr lang="en-US" sz="1200" dirty="0"/>
              <a:t> 4</a:t>
            </a:r>
          </a:p>
        </p:txBody>
      </p:sp>
      <p:sp>
        <p:nvSpPr>
          <p:cNvPr id="3" name="Content Placeholder 2"/>
          <p:cNvSpPr>
            <a:spLocks noGrp="1"/>
          </p:cNvSpPr>
          <p:nvPr>
            <p:ph sz="quarter" idx="11"/>
          </p:nvPr>
        </p:nvSpPr>
        <p:spPr>
          <a:xfrm>
            <a:off x="342900" y="687213"/>
            <a:ext cx="8801100" cy="5770148"/>
          </a:xfrm>
        </p:spPr>
        <p:txBody>
          <a:bodyPr>
            <a:noAutofit/>
          </a:bodyPr>
          <a:lstStyle/>
          <a:p>
            <a:pPr>
              <a:spcAft>
                <a:spcPts val="1200"/>
              </a:spcAft>
            </a:pPr>
            <a:r>
              <a:rPr lang="en-US" sz="2000" b="1" dirty="0">
                <a:latin typeface="+mj-lt"/>
              </a:rPr>
              <a:t>Multisystem Inflammatory Syndrome </a:t>
            </a:r>
            <a:r>
              <a:rPr lang="en-US" sz="2000" dirty="0">
                <a:latin typeface="+mj-lt"/>
              </a:rPr>
              <a:t>(MIS-C) was first reported in April 2020 in the United Kingdom in children who either tested positive for, or were exposed to SARS-CoV-2.</a:t>
            </a:r>
          </a:p>
          <a:p>
            <a:pPr>
              <a:spcAft>
                <a:spcPts val="600"/>
              </a:spcAft>
            </a:pPr>
            <a:r>
              <a:rPr lang="en-US" sz="2000" dirty="0">
                <a:latin typeface="+mj-lt"/>
              </a:rPr>
              <a:t>Manifestations include:</a:t>
            </a:r>
          </a:p>
          <a:p>
            <a:pPr marL="347472" indent="-347472">
              <a:spcAft>
                <a:spcPts val="600"/>
              </a:spcAft>
              <a:buFont typeface="Arial" panose="020B0604020202020204" pitchFamily="34" charset="0"/>
              <a:buChar char="•"/>
            </a:pPr>
            <a:r>
              <a:rPr lang="en-US" sz="1800" dirty="0">
                <a:latin typeface="+mj-lt"/>
              </a:rPr>
              <a:t>Persistent fever</a:t>
            </a:r>
          </a:p>
          <a:p>
            <a:pPr marL="347472" indent="-347472">
              <a:spcAft>
                <a:spcPts val="600"/>
              </a:spcAft>
              <a:buFont typeface="Arial" panose="020B0604020202020204" pitchFamily="34" charset="0"/>
              <a:buChar char="•"/>
            </a:pPr>
            <a:r>
              <a:rPr lang="en-US" sz="1800" dirty="0">
                <a:latin typeface="+mj-lt"/>
              </a:rPr>
              <a:t>Hypotension</a:t>
            </a:r>
          </a:p>
          <a:p>
            <a:pPr marL="347472" indent="-347472">
              <a:spcAft>
                <a:spcPts val="600"/>
              </a:spcAft>
              <a:buFont typeface="Arial" panose="020B0604020202020204" pitchFamily="34" charset="0"/>
              <a:buChar char="•"/>
            </a:pPr>
            <a:r>
              <a:rPr lang="en-US" sz="1800" dirty="0">
                <a:latin typeface="+mj-lt"/>
              </a:rPr>
              <a:t>Rashes</a:t>
            </a:r>
          </a:p>
          <a:p>
            <a:pPr marL="347472" indent="-347472">
              <a:spcAft>
                <a:spcPts val="600"/>
              </a:spcAft>
              <a:buFont typeface="Arial" panose="020B0604020202020204" pitchFamily="34" charset="0"/>
              <a:buChar char="•"/>
            </a:pPr>
            <a:r>
              <a:rPr lang="en-US" sz="1800" dirty="0">
                <a:latin typeface="+mj-lt"/>
              </a:rPr>
              <a:t>Multiorgan involvement (kidneys, heart, GI, vasculature, neurologic)</a:t>
            </a:r>
          </a:p>
          <a:p>
            <a:pPr marL="347472" indent="-347472">
              <a:spcAft>
                <a:spcPts val="1200"/>
              </a:spcAft>
              <a:buFont typeface="Arial" panose="020B0604020202020204" pitchFamily="34" charset="0"/>
              <a:buChar char="•"/>
            </a:pPr>
            <a:r>
              <a:rPr lang="en-US" sz="1800" dirty="0">
                <a:latin typeface="+mj-lt"/>
              </a:rPr>
              <a:t>Inflammation</a:t>
            </a:r>
          </a:p>
          <a:p>
            <a:pPr>
              <a:spcAft>
                <a:spcPts val="1200"/>
              </a:spcAft>
            </a:pPr>
            <a:r>
              <a:rPr lang="en-US" sz="2000" dirty="0">
                <a:latin typeface="+mj-lt"/>
              </a:rPr>
              <a:t>The symptoms present weeks after (often asymptomatic) exposure to the virus, and Black and older children appear disproportionately affected.</a:t>
            </a:r>
          </a:p>
          <a:p>
            <a:pPr>
              <a:spcAft>
                <a:spcPts val="1200"/>
              </a:spcAft>
            </a:pPr>
            <a:r>
              <a:rPr lang="en-US" sz="2000" dirty="0">
                <a:latin typeface="+mj-lt"/>
              </a:rPr>
              <a:t>As of August 2021, the link between the virus and the occurrence of multisystem inflammatory syndrome in children (MIS-C) is validated, but the pathophysiology is still largely unexplored, although studies suggest that inflammation and autoreactivity secondary to SARS-CoV-2 infection contributes to the pathogenesis of MIS-C.</a:t>
            </a:r>
          </a:p>
        </p:txBody>
      </p:sp>
    </p:spTree>
    <p:extLst>
      <p:ext uri="{BB962C8B-B14F-4D97-AF65-F5344CB8AC3E}">
        <p14:creationId xmlns:p14="http://schemas.microsoft.com/office/powerpoint/2010/main" val="81248518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125691"/>
            <a:ext cx="8458200" cy="678611"/>
          </a:xfrm>
        </p:spPr>
        <p:txBody>
          <a:bodyPr/>
          <a:lstStyle/>
          <a:p>
            <a:r>
              <a:rPr lang="en-US" dirty="0"/>
              <a:t>Disease Manifestations</a:t>
            </a:r>
            <a:r>
              <a:rPr lang="en-US" sz="1200" dirty="0"/>
              <a:t> 5</a:t>
            </a:r>
          </a:p>
        </p:txBody>
      </p:sp>
      <p:sp>
        <p:nvSpPr>
          <p:cNvPr id="3" name="Content Placeholder 2"/>
          <p:cNvSpPr>
            <a:spLocks noGrp="1"/>
          </p:cNvSpPr>
          <p:nvPr>
            <p:ph sz="quarter" idx="11"/>
          </p:nvPr>
        </p:nvSpPr>
        <p:spPr>
          <a:xfrm>
            <a:off x="342900" y="822959"/>
            <a:ext cx="8631418" cy="5728669"/>
          </a:xfrm>
        </p:spPr>
        <p:txBody>
          <a:bodyPr>
            <a:noAutofit/>
          </a:bodyPr>
          <a:lstStyle/>
          <a:p>
            <a:pPr>
              <a:spcAft>
                <a:spcPts val="1200"/>
              </a:spcAft>
            </a:pPr>
            <a:r>
              <a:rPr lang="en-US" sz="2000" dirty="0">
                <a:latin typeface="+mj-lt"/>
              </a:rPr>
              <a:t>‘Long COVID’ is a term used for disease manifestations that linger long after SARS-CoV-2 has been eliminated from the body.</a:t>
            </a:r>
          </a:p>
          <a:p>
            <a:pPr>
              <a:spcAft>
                <a:spcPts val="600"/>
              </a:spcAft>
            </a:pPr>
            <a:r>
              <a:rPr lang="en-US" sz="2000" dirty="0">
                <a:latin typeface="+mj-lt"/>
              </a:rPr>
              <a:t> Manifestations that persist include:</a:t>
            </a:r>
          </a:p>
          <a:p>
            <a:pPr marL="347472" indent="-347472">
              <a:spcAft>
                <a:spcPts val="600"/>
              </a:spcAft>
              <a:buFont typeface="Arial" panose="020B0604020202020204" pitchFamily="34" charset="0"/>
              <a:buChar char="•"/>
            </a:pPr>
            <a:r>
              <a:rPr lang="en-US" sz="2000" dirty="0">
                <a:latin typeface="+mj-lt"/>
              </a:rPr>
              <a:t>Cough and shortness of breath</a:t>
            </a:r>
          </a:p>
          <a:p>
            <a:pPr marL="347472" indent="-347472">
              <a:spcAft>
                <a:spcPts val="600"/>
              </a:spcAft>
              <a:buFont typeface="Arial" panose="020B0604020202020204" pitchFamily="34" charset="0"/>
              <a:buChar char="•"/>
            </a:pPr>
            <a:r>
              <a:rPr lang="en-US" sz="2000" dirty="0">
                <a:latin typeface="+mj-lt"/>
              </a:rPr>
              <a:t>Fatigue</a:t>
            </a:r>
          </a:p>
          <a:p>
            <a:pPr marL="347472" indent="-347472">
              <a:spcAft>
                <a:spcPts val="600"/>
              </a:spcAft>
              <a:buFont typeface="Arial" panose="020B0604020202020204" pitchFamily="34" charset="0"/>
              <a:buChar char="•"/>
            </a:pPr>
            <a:r>
              <a:rPr lang="en-US" sz="2000" dirty="0">
                <a:latin typeface="+mj-lt"/>
              </a:rPr>
              <a:t>Headache</a:t>
            </a:r>
          </a:p>
          <a:p>
            <a:pPr marL="347472" indent="-347472">
              <a:spcAft>
                <a:spcPts val="600"/>
              </a:spcAft>
              <a:buFont typeface="Arial" panose="020B0604020202020204" pitchFamily="34" charset="0"/>
              <a:buChar char="•"/>
            </a:pPr>
            <a:r>
              <a:rPr lang="en-US" sz="2000" dirty="0">
                <a:latin typeface="+mj-lt"/>
              </a:rPr>
              <a:t>Heart palpitations</a:t>
            </a:r>
          </a:p>
          <a:p>
            <a:pPr marL="347472" indent="-347472">
              <a:spcAft>
                <a:spcPts val="600"/>
              </a:spcAft>
              <a:buFont typeface="Arial" panose="020B0604020202020204" pitchFamily="34" charset="0"/>
              <a:buChar char="•"/>
            </a:pPr>
            <a:r>
              <a:rPr lang="en-US" sz="2000" dirty="0">
                <a:latin typeface="+mj-lt"/>
              </a:rPr>
              <a:t>Chest pain</a:t>
            </a:r>
          </a:p>
          <a:p>
            <a:pPr marL="347472" indent="-347472">
              <a:spcAft>
                <a:spcPts val="600"/>
              </a:spcAft>
              <a:buFont typeface="Arial" panose="020B0604020202020204" pitchFamily="34" charset="0"/>
              <a:buChar char="•"/>
            </a:pPr>
            <a:r>
              <a:rPr lang="en-US" sz="2000" dirty="0">
                <a:latin typeface="+mj-lt"/>
              </a:rPr>
              <a:t>Joint pain</a:t>
            </a:r>
          </a:p>
          <a:p>
            <a:pPr marL="347472" indent="-347472">
              <a:spcAft>
                <a:spcPts val="600"/>
              </a:spcAft>
              <a:buFont typeface="Arial" panose="020B0604020202020204" pitchFamily="34" charset="0"/>
              <a:buChar char="•"/>
            </a:pPr>
            <a:r>
              <a:rPr lang="en-US" sz="2000" dirty="0">
                <a:latin typeface="+mj-lt"/>
              </a:rPr>
              <a:t>Physical limitations</a:t>
            </a:r>
          </a:p>
          <a:p>
            <a:pPr marL="347472" indent="-347472">
              <a:spcAft>
                <a:spcPts val="600"/>
              </a:spcAft>
              <a:buFont typeface="Arial" panose="020B0604020202020204" pitchFamily="34" charset="0"/>
              <a:buChar char="•"/>
            </a:pPr>
            <a:r>
              <a:rPr lang="en-US" sz="2000" dirty="0">
                <a:latin typeface="+mj-lt"/>
              </a:rPr>
              <a:t>Depression</a:t>
            </a:r>
          </a:p>
          <a:p>
            <a:pPr marL="347472" indent="-347472">
              <a:spcAft>
                <a:spcPts val="600"/>
              </a:spcAft>
              <a:buFont typeface="Arial" panose="020B0604020202020204" pitchFamily="34" charset="0"/>
              <a:buChar char="•"/>
            </a:pPr>
            <a:r>
              <a:rPr lang="en-US" sz="2000" dirty="0">
                <a:latin typeface="+mj-lt"/>
              </a:rPr>
              <a:t>Insomnia</a:t>
            </a:r>
          </a:p>
          <a:p>
            <a:pPr>
              <a:spcAft>
                <a:spcPts val="1200"/>
              </a:spcAft>
            </a:pPr>
            <a:r>
              <a:rPr lang="en-US" sz="2000" dirty="0">
                <a:latin typeface="+mj-lt"/>
              </a:rPr>
              <a:t>In December 2020, the National Institute of Allergy and Infectious Diseases held a federal workshop to discuss the financial burden and prevent mismanagement of patients suffering with long COVID.</a:t>
            </a:r>
          </a:p>
        </p:txBody>
      </p:sp>
    </p:spTree>
    <p:extLst>
      <p:ext uri="{BB962C8B-B14F-4D97-AF65-F5344CB8AC3E}">
        <p14:creationId xmlns:p14="http://schemas.microsoft.com/office/powerpoint/2010/main" val="12603728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0040" y="155510"/>
            <a:ext cx="8458200" cy="678611"/>
          </a:xfrm>
        </p:spPr>
        <p:txBody>
          <a:bodyPr/>
          <a:lstStyle/>
          <a:p>
            <a:r>
              <a:rPr lang="en-US" dirty="0"/>
              <a:t>Lecture Summary</a:t>
            </a:r>
          </a:p>
        </p:txBody>
      </p:sp>
      <p:sp>
        <p:nvSpPr>
          <p:cNvPr id="5" name="Content Placeholder 2">
            <a:extLst>
              <a:ext uri="{FF2B5EF4-FFF2-40B4-BE49-F238E27FC236}">
                <a16:creationId xmlns:a16="http://schemas.microsoft.com/office/drawing/2014/main" id="{D27DE6EC-CE7E-4C51-A6B2-273AB5F5B3B2}"/>
              </a:ext>
            </a:extLst>
          </p:cNvPr>
          <p:cNvSpPr>
            <a:spLocks noGrp="1"/>
          </p:cNvSpPr>
          <p:nvPr>
            <p:ph sz="quarter" idx="11"/>
          </p:nvPr>
        </p:nvSpPr>
        <p:spPr>
          <a:xfrm>
            <a:off x="320040" y="809826"/>
            <a:ext cx="4544191" cy="5756055"/>
          </a:xfrm>
        </p:spPr>
        <p:txBody>
          <a:bodyPr/>
          <a:lstStyle/>
          <a:p>
            <a:pPr marL="342900" indent="-342900">
              <a:spcBef>
                <a:spcPts val="1200"/>
              </a:spcBef>
              <a:spcAft>
                <a:spcPts val="600"/>
              </a:spcAft>
              <a:buFont typeface="Arial" panose="020B0604020202020204" pitchFamily="34" charset="0"/>
              <a:buChar char="•"/>
            </a:pPr>
            <a:r>
              <a:rPr lang="en-US" sz="2000" dirty="0"/>
              <a:t>Overview</a:t>
            </a:r>
          </a:p>
          <a:p>
            <a:pPr marL="342900" indent="-342900">
              <a:spcBef>
                <a:spcPts val="1200"/>
              </a:spcBef>
              <a:spcAft>
                <a:spcPts val="600"/>
              </a:spcAft>
              <a:buFont typeface="Arial" panose="020B0604020202020204" pitchFamily="34" charset="0"/>
              <a:buChar char="•"/>
            </a:pPr>
            <a:r>
              <a:rPr lang="en-US" sz="2000" dirty="0"/>
              <a:t>History</a:t>
            </a:r>
          </a:p>
          <a:p>
            <a:pPr marL="342900" indent="-342900">
              <a:spcBef>
                <a:spcPts val="1200"/>
              </a:spcBef>
              <a:spcAft>
                <a:spcPts val="600"/>
              </a:spcAft>
              <a:buFont typeface="Arial" panose="020B0604020202020204" pitchFamily="34" charset="0"/>
              <a:buChar char="•"/>
            </a:pPr>
            <a:r>
              <a:rPr lang="en-US" sz="2000" dirty="0"/>
              <a:t>Virus characteristics</a:t>
            </a:r>
          </a:p>
          <a:p>
            <a:pPr marL="342900" indent="-342900">
              <a:spcBef>
                <a:spcPts val="1200"/>
              </a:spcBef>
              <a:spcAft>
                <a:spcPts val="600"/>
              </a:spcAft>
              <a:buFont typeface="Arial" panose="020B0604020202020204" pitchFamily="34" charset="0"/>
              <a:buChar char="•"/>
            </a:pPr>
            <a:r>
              <a:rPr lang="en-US" sz="2000" dirty="0"/>
              <a:t>Virus transmission</a:t>
            </a:r>
          </a:p>
          <a:p>
            <a:pPr marL="342900" indent="-342900">
              <a:spcBef>
                <a:spcPts val="1200"/>
              </a:spcBef>
              <a:spcAft>
                <a:spcPts val="600"/>
              </a:spcAft>
              <a:buFont typeface="Arial" panose="020B0604020202020204" pitchFamily="34" charset="0"/>
              <a:buChar char="•"/>
            </a:pPr>
            <a:r>
              <a:rPr lang="en-US" sz="2000" dirty="0"/>
              <a:t>Entry into the host</a:t>
            </a:r>
          </a:p>
          <a:p>
            <a:pPr marL="342900" indent="-342900">
              <a:spcBef>
                <a:spcPts val="1200"/>
              </a:spcBef>
              <a:spcAft>
                <a:spcPts val="600"/>
              </a:spcAft>
              <a:buFont typeface="Arial" panose="020B0604020202020204" pitchFamily="34" charset="0"/>
              <a:buChar char="•"/>
            </a:pPr>
            <a:r>
              <a:rPr lang="en-US" sz="2000" dirty="0"/>
              <a:t>Mechanisms of pathogenicity</a:t>
            </a:r>
          </a:p>
          <a:p>
            <a:pPr marL="342900" indent="-342900">
              <a:spcBef>
                <a:spcPts val="1200"/>
              </a:spcBef>
              <a:spcAft>
                <a:spcPts val="600"/>
              </a:spcAft>
              <a:buFont typeface="Arial" panose="020B0604020202020204" pitchFamily="34" charset="0"/>
              <a:buChar char="•"/>
            </a:pPr>
            <a:r>
              <a:rPr lang="en-US" sz="2000" dirty="0"/>
              <a:t>Disease manifestations</a:t>
            </a:r>
          </a:p>
          <a:p>
            <a:pPr marL="342900" indent="-342900">
              <a:spcBef>
                <a:spcPts val="1200"/>
              </a:spcBef>
              <a:spcAft>
                <a:spcPts val="600"/>
              </a:spcAft>
              <a:buFont typeface="Arial" panose="020B0604020202020204" pitchFamily="34" charset="0"/>
              <a:buChar char="•"/>
            </a:pPr>
            <a:r>
              <a:rPr lang="en-US" sz="2000" dirty="0"/>
              <a:t>Clinical care</a:t>
            </a:r>
          </a:p>
          <a:p>
            <a:pPr marL="342900" indent="-342900">
              <a:spcBef>
                <a:spcPts val="1200"/>
              </a:spcBef>
              <a:spcAft>
                <a:spcPts val="600"/>
              </a:spcAft>
              <a:buFont typeface="Arial" panose="020B0604020202020204" pitchFamily="34" charset="0"/>
              <a:buChar char="•"/>
            </a:pPr>
            <a:r>
              <a:rPr lang="en-US" sz="2000" dirty="0"/>
              <a:t>Epidemiology</a:t>
            </a:r>
          </a:p>
          <a:p>
            <a:pPr marL="342900" indent="-342900">
              <a:spcBef>
                <a:spcPts val="1200"/>
              </a:spcBef>
              <a:spcAft>
                <a:spcPts val="600"/>
              </a:spcAft>
              <a:buFont typeface="Arial" panose="020B0604020202020204" pitchFamily="34" charset="0"/>
              <a:buChar char="•"/>
            </a:pPr>
            <a:r>
              <a:rPr lang="en-US" sz="2000" dirty="0"/>
              <a:t>Prevention &amp; Treatment</a:t>
            </a:r>
          </a:p>
          <a:p>
            <a:pPr marL="342900" indent="-342900">
              <a:spcBef>
                <a:spcPts val="1200"/>
              </a:spcBef>
              <a:spcAft>
                <a:spcPts val="600"/>
              </a:spcAft>
              <a:buFont typeface="Arial" panose="020B0604020202020204" pitchFamily="34" charset="0"/>
              <a:buChar char="•"/>
            </a:pPr>
            <a:r>
              <a:rPr lang="en-US" sz="2000" dirty="0"/>
              <a:t>Variants</a:t>
            </a:r>
          </a:p>
        </p:txBody>
      </p:sp>
    </p:spTree>
    <p:extLst>
      <p:ext uri="{BB962C8B-B14F-4D97-AF65-F5344CB8AC3E}">
        <p14:creationId xmlns:p14="http://schemas.microsoft.com/office/powerpoint/2010/main" val="416008064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6291" y="184450"/>
            <a:ext cx="8458200" cy="477624"/>
          </a:xfrm>
        </p:spPr>
        <p:txBody>
          <a:bodyPr/>
          <a:lstStyle/>
          <a:p>
            <a:r>
              <a:rPr lang="en-US" dirty="0"/>
              <a:t>Clinical Care</a:t>
            </a:r>
            <a:endParaRPr lang="en-US" sz="1200" dirty="0"/>
          </a:p>
        </p:txBody>
      </p:sp>
      <p:sp>
        <p:nvSpPr>
          <p:cNvPr id="3" name="Content Placeholder 2"/>
          <p:cNvSpPr>
            <a:spLocks noGrp="1"/>
          </p:cNvSpPr>
          <p:nvPr>
            <p:ph sz="quarter" idx="11"/>
          </p:nvPr>
        </p:nvSpPr>
        <p:spPr>
          <a:xfrm>
            <a:off x="256291" y="662074"/>
            <a:ext cx="8718027" cy="5718300"/>
          </a:xfrm>
        </p:spPr>
        <p:txBody>
          <a:bodyPr>
            <a:noAutofit/>
          </a:bodyPr>
          <a:lstStyle/>
          <a:p>
            <a:pPr>
              <a:spcAft>
                <a:spcPts val="1800"/>
              </a:spcAft>
            </a:pPr>
            <a:r>
              <a:rPr lang="en-US" sz="2000" dirty="0">
                <a:latin typeface="+mj-lt"/>
              </a:rPr>
              <a:t>Several changes have been made in the treatment of critical patients since the first wave of COVID hospitalizations in March – May 2020 .</a:t>
            </a:r>
          </a:p>
          <a:p>
            <a:pPr>
              <a:spcAft>
                <a:spcPts val="1800"/>
              </a:spcAft>
            </a:pPr>
            <a:r>
              <a:rPr lang="en-US" sz="2000" dirty="0">
                <a:latin typeface="+mj-lt"/>
              </a:rPr>
              <a:t>Initially, physicians were quick to put patients on ventilators, and were willing to try drugs that showed even a hint of promise against the virus.</a:t>
            </a:r>
          </a:p>
          <a:p>
            <a:pPr>
              <a:spcAft>
                <a:spcPts val="1800"/>
              </a:spcAft>
            </a:pPr>
            <a:r>
              <a:rPr lang="en-US" sz="2000" dirty="0">
                <a:latin typeface="+mj-lt"/>
              </a:rPr>
              <a:t>There was little in the way of consistency of care across the nation as healthcare providers were desperately trying to battle a largely unknown enemy. </a:t>
            </a:r>
          </a:p>
          <a:p>
            <a:pPr>
              <a:spcAft>
                <a:spcPts val="600"/>
              </a:spcAft>
            </a:pPr>
            <a:r>
              <a:rPr lang="en-US" sz="2000" dirty="0">
                <a:latin typeface="+mj-lt"/>
              </a:rPr>
              <a:t>Now, doctors have instituted several changes that seem to have lowered the case fatality rate among the sickest patients</a:t>
            </a:r>
          </a:p>
          <a:p>
            <a:pPr marL="342900" indent="-342900">
              <a:spcAft>
                <a:spcPts val="600"/>
              </a:spcAft>
              <a:buFont typeface="Arial" panose="020B0604020202020204" pitchFamily="34" charset="0"/>
              <a:buChar char="•"/>
            </a:pPr>
            <a:r>
              <a:rPr lang="en-US" sz="1800" dirty="0">
                <a:latin typeface="+mj-lt"/>
              </a:rPr>
              <a:t>Increasing oxygen in a less invasive way than a ventilator</a:t>
            </a:r>
          </a:p>
          <a:p>
            <a:pPr marL="342900" indent="-342900">
              <a:spcAft>
                <a:spcPts val="600"/>
              </a:spcAft>
              <a:buFont typeface="Arial" panose="020B0604020202020204" pitchFamily="34" charset="0"/>
              <a:buChar char="•"/>
            </a:pPr>
            <a:r>
              <a:rPr lang="en-US" sz="1800" dirty="0" err="1">
                <a:latin typeface="+mj-lt"/>
              </a:rPr>
              <a:t>Proning</a:t>
            </a:r>
            <a:r>
              <a:rPr lang="en-US" sz="1800" dirty="0">
                <a:latin typeface="+mj-lt"/>
              </a:rPr>
              <a:t> – placing the patient face-down to expand the dorsal lung region</a:t>
            </a:r>
          </a:p>
          <a:p>
            <a:pPr marL="342900" indent="-342900">
              <a:spcAft>
                <a:spcPts val="600"/>
              </a:spcAft>
              <a:buFont typeface="Arial" panose="020B0604020202020204" pitchFamily="34" charset="0"/>
              <a:buChar char="•"/>
            </a:pPr>
            <a:r>
              <a:rPr lang="en-US" sz="1800" dirty="0">
                <a:latin typeface="+mj-lt"/>
              </a:rPr>
              <a:t>Prescribing remdesivir or other antiviral medications</a:t>
            </a:r>
          </a:p>
          <a:p>
            <a:pPr marL="342900" indent="-342900">
              <a:spcAft>
                <a:spcPts val="600"/>
              </a:spcAft>
              <a:buFont typeface="Arial" panose="020B0604020202020204" pitchFamily="34" charset="0"/>
              <a:buChar char="•"/>
            </a:pPr>
            <a:r>
              <a:rPr lang="en-US" sz="1800" dirty="0">
                <a:latin typeface="+mj-lt"/>
              </a:rPr>
              <a:t>Delivering convalescent plasma</a:t>
            </a:r>
          </a:p>
          <a:p>
            <a:pPr marL="342900" indent="-342900">
              <a:spcAft>
                <a:spcPts val="600"/>
              </a:spcAft>
              <a:buFont typeface="Arial" panose="020B0604020202020204" pitchFamily="34" charset="0"/>
              <a:buChar char="•"/>
            </a:pPr>
            <a:r>
              <a:rPr lang="en-US" sz="1800" dirty="0">
                <a:latin typeface="+mj-lt"/>
              </a:rPr>
              <a:t>Prescribing the steroid dexamethasone to dampen an overreactive immune response</a:t>
            </a:r>
          </a:p>
        </p:txBody>
      </p:sp>
    </p:spTree>
    <p:extLst>
      <p:ext uri="{BB962C8B-B14F-4D97-AF65-F5344CB8AC3E}">
        <p14:creationId xmlns:p14="http://schemas.microsoft.com/office/powerpoint/2010/main" val="150014079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a:xfrm>
            <a:off x="342900" y="229385"/>
            <a:ext cx="8458200" cy="678611"/>
          </a:xfrm>
        </p:spPr>
        <p:txBody>
          <a:bodyPr/>
          <a:lstStyle/>
          <a:p>
            <a:r>
              <a:rPr lang="en-US" dirty="0"/>
              <a:t>Epidemiology</a:t>
            </a:r>
            <a:r>
              <a:rPr lang="en-US" sz="1200" dirty="0"/>
              <a:t> 1</a:t>
            </a:r>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a:xfrm>
            <a:off x="342900" y="943154"/>
            <a:ext cx="8458200" cy="5391658"/>
          </a:xfrm>
        </p:spPr>
        <p:txBody>
          <a:bodyPr/>
          <a:lstStyle/>
          <a:p>
            <a:pPr>
              <a:spcAft>
                <a:spcPts val="1800"/>
              </a:spcAft>
            </a:pPr>
            <a:r>
              <a:rPr lang="en-US" sz="2000" b="1" dirty="0">
                <a:latin typeface="+mj-lt"/>
              </a:rPr>
              <a:t>Risk Factors</a:t>
            </a:r>
          </a:p>
          <a:p>
            <a:pPr>
              <a:spcAft>
                <a:spcPts val="1800"/>
              </a:spcAft>
            </a:pPr>
            <a:r>
              <a:rPr lang="en-US" sz="2000" dirty="0">
                <a:latin typeface="+mj-lt"/>
              </a:rPr>
              <a:t>COVID-19 can affect anyone. </a:t>
            </a:r>
          </a:p>
          <a:p>
            <a:pPr>
              <a:spcAft>
                <a:spcPts val="1800"/>
              </a:spcAft>
            </a:pPr>
            <a:r>
              <a:rPr lang="en-US" sz="2000" dirty="0">
                <a:latin typeface="+mj-lt"/>
              </a:rPr>
              <a:t>As a new disease, ongoing research is being conducted to determine the risk factors for severe illness or complications.</a:t>
            </a:r>
          </a:p>
          <a:p>
            <a:pPr>
              <a:spcAft>
                <a:spcPts val="1800"/>
              </a:spcAft>
            </a:pPr>
            <a:r>
              <a:rPr lang="en-US" sz="2000" dirty="0">
                <a:latin typeface="+mj-lt"/>
              </a:rPr>
              <a:t>Certain populations are more at risk:</a:t>
            </a:r>
          </a:p>
          <a:p>
            <a:pPr marL="347472" indent="-347472">
              <a:spcAft>
                <a:spcPts val="1200"/>
              </a:spcAft>
              <a:buFont typeface="Arial" panose="020B0604020202020204" pitchFamily="34" charset="0"/>
              <a:buChar char="•"/>
            </a:pPr>
            <a:r>
              <a:rPr lang="en-US" sz="2000" dirty="0">
                <a:latin typeface="+mj-lt"/>
              </a:rPr>
              <a:t>Individuals aged 65 and older, especially those in a care facility</a:t>
            </a:r>
          </a:p>
          <a:p>
            <a:pPr marL="347472" indent="-347472">
              <a:spcAft>
                <a:spcPts val="1200"/>
              </a:spcAft>
              <a:buFont typeface="Arial" panose="020B0604020202020204" pitchFamily="34" charset="0"/>
              <a:buChar char="•"/>
            </a:pPr>
            <a:r>
              <a:rPr lang="en-US" sz="2000" dirty="0">
                <a:latin typeface="+mj-lt"/>
              </a:rPr>
              <a:t>Anyone with an underlying medical condition, such as diabetes, asthma, kidney disease, pulmonary disease, blood disorders, obesity/metabolic syndrome, heart conditions</a:t>
            </a:r>
          </a:p>
          <a:p>
            <a:pPr marL="347472" indent="-347472">
              <a:spcAft>
                <a:spcPts val="1200"/>
              </a:spcAft>
              <a:buFont typeface="Arial" panose="020B0604020202020204" pitchFamily="34" charset="0"/>
              <a:buChar char="•"/>
            </a:pPr>
            <a:r>
              <a:rPr lang="en-US" sz="2000" dirty="0">
                <a:latin typeface="+mj-lt"/>
              </a:rPr>
              <a:t>Immunocompromised individuals due to AIDS, cancer, blood or organ transplantation, autoimmune and taking immunosuppressants, and immune deficiencies for example</a:t>
            </a:r>
          </a:p>
        </p:txBody>
      </p:sp>
    </p:spTree>
    <p:extLst>
      <p:ext uri="{BB962C8B-B14F-4D97-AF65-F5344CB8AC3E}">
        <p14:creationId xmlns:p14="http://schemas.microsoft.com/office/powerpoint/2010/main" val="150382961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862938-98C0-4EAA-88A1-37B17F5F92A4}"/>
              </a:ext>
            </a:extLst>
          </p:cNvPr>
          <p:cNvSpPr>
            <a:spLocks noGrp="1"/>
          </p:cNvSpPr>
          <p:nvPr>
            <p:ph type="title"/>
          </p:nvPr>
        </p:nvSpPr>
        <p:spPr/>
        <p:txBody>
          <a:bodyPr/>
          <a:lstStyle/>
          <a:p>
            <a:r>
              <a:rPr lang="en-US" dirty="0"/>
              <a:t>Epidemiology</a:t>
            </a:r>
            <a:r>
              <a:rPr lang="en-US" sz="1200" dirty="0"/>
              <a:t> 2</a:t>
            </a:r>
            <a:endParaRPr lang="en-IN" dirty="0"/>
          </a:p>
        </p:txBody>
      </p:sp>
      <p:sp>
        <p:nvSpPr>
          <p:cNvPr id="3" name="Content Placeholder 2">
            <a:extLst>
              <a:ext uri="{FF2B5EF4-FFF2-40B4-BE49-F238E27FC236}">
                <a16:creationId xmlns:a16="http://schemas.microsoft.com/office/drawing/2014/main" id="{0F7E87AA-23D3-4FBF-9E71-3E8BA3F76F5F}"/>
              </a:ext>
            </a:extLst>
          </p:cNvPr>
          <p:cNvSpPr>
            <a:spLocks noGrp="1"/>
          </p:cNvSpPr>
          <p:nvPr>
            <p:ph sz="quarter" idx="11"/>
          </p:nvPr>
        </p:nvSpPr>
        <p:spPr>
          <a:xfrm>
            <a:off x="342900" y="1154161"/>
            <a:ext cx="8595360" cy="1905000"/>
          </a:xfrm>
        </p:spPr>
        <p:txBody>
          <a:bodyPr/>
          <a:lstStyle/>
          <a:p>
            <a:r>
              <a:rPr lang="en-US" sz="2000" b="1" dirty="0">
                <a:latin typeface="+mj-lt"/>
              </a:rPr>
              <a:t>Statistics</a:t>
            </a:r>
          </a:p>
          <a:p>
            <a:r>
              <a:rPr lang="en-US" sz="2000" dirty="0">
                <a:latin typeface="+mj-lt"/>
              </a:rPr>
              <a:t>When a pandemic is ongoing, the data changes daily.</a:t>
            </a:r>
          </a:p>
          <a:p>
            <a:r>
              <a:rPr lang="en-US" sz="2000" dirty="0">
                <a:latin typeface="+mj-lt"/>
              </a:rPr>
              <a:t>The table reflects number of reported cases and deaths in the United States and throughout the world as of June 25, 2022. </a:t>
            </a:r>
          </a:p>
        </p:txBody>
      </p:sp>
      <p:graphicFrame>
        <p:nvGraphicFramePr>
          <p:cNvPr id="8" name="Table 3">
            <a:extLst>
              <a:ext uri="{FF2B5EF4-FFF2-40B4-BE49-F238E27FC236}">
                <a16:creationId xmlns:a16="http://schemas.microsoft.com/office/drawing/2014/main" id="{6CFA1641-EA97-4190-B8A4-AAF0226A9408}"/>
              </a:ext>
            </a:extLst>
          </p:cNvPr>
          <p:cNvGraphicFramePr>
            <a:graphicFrameLocks noGrp="1"/>
          </p:cNvGraphicFramePr>
          <p:nvPr>
            <p:ph sz="quarter" idx="14"/>
            <p:extLst>
              <p:ext uri="{D42A27DB-BD31-4B8C-83A1-F6EECF244321}">
                <p14:modId xmlns:p14="http://schemas.microsoft.com/office/powerpoint/2010/main" val="3170881097"/>
              </p:ext>
            </p:extLst>
          </p:nvPr>
        </p:nvGraphicFramePr>
        <p:xfrm>
          <a:off x="1524000" y="3452177"/>
          <a:ext cx="6096000" cy="1371600"/>
        </p:xfrm>
        <a:graphic>
          <a:graphicData uri="http://schemas.openxmlformats.org/drawingml/2006/table">
            <a:tbl>
              <a:tblPr firstRow="1" bandRow="1">
                <a:tableStyleId>{5C22544A-7EE6-4342-B048-85BDC9FD1C3A}</a:tableStyleId>
              </a:tblPr>
              <a:tblGrid>
                <a:gridCol w="2032000">
                  <a:extLst>
                    <a:ext uri="{9D8B030D-6E8A-4147-A177-3AD203B41FA5}">
                      <a16:colId xmlns:a16="http://schemas.microsoft.com/office/drawing/2014/main" val="771266452"/>
                    </a:ext>
                  </a:extLst>
                </a:gridCol>
                <a:gridCol w="2032000">
                  <a:extLst>
                    <a:ext uri="{9D8B030D-6E8A-4147-A177-3AD203B41FA5}">
                      <a16:colId xmlns:a16="http://schemas.microsoft.com/office/drawing/2014/main" val="253379317"/>
                    </a:ext>
                  </a:extLst>
                </a:gridCol>
                <a:gridCol w="2032000">
                  <a:extLst>
                    <a:ext uri="{9D8B030D-6E8A-4147-A177-3AD203B41FA5}">
                      <a16:colId xmlns:a16="http://schemas.microsoft.com/office/drawing/2014/main" val="3979366593"/>
                    </a:ext>
                  </a:extLst>
                </a:gridCol>
              </a:tblGrid>
              <a:tr h="457200">
                <a:tc>
                  <a:txBody>
                    <a:bodyPr/>
                    <a:lstStyle/>
                    <a:p>
                      <a:pPr algn="ctr"/>
                      <a:endParaRPr lang="en-US" dirty="0"/>
                    </a:p>
                  </a:txBody>
                  <a:tcPr anchor="ctr"/>
                </a:tc>
                <a:tc>
                  <a:txBody>
                    <a:bodyPr/>
                    <a:lstStyle/>
                    <a:p>
                      <a:pPr algn="ctr"/>
                      <a:r>
                        <a:rPr lang="en-US" dirty="0"/>
                        <a:t>United States</a:t>
                      </a:r>
                    </a:p>
                  </a:txBody>
                  <a:tcPr anchor="ctr"/>
                </a:tc>
                <a:tc>
                  <a:txBody>
                    <a:bodyPr/>
                    <a:lstStyle/>
                    <a:p>
                      <a:pPr algn="ctr"/>
                      <a:r>
                        <a:rPr lang="en-US" dirty="0"/>
                        <a:t>Globally</a:t>
                      </a:r>
                    </a:p>
                  </a:txBody>
                  <a:tcPr anchor="ctr"/>
                </a:tc>
                <a:extLst>
                  <a:ext uri="{0D108BD9-81ED-4DB2-BD59-A6C34878D82A}">
                    <a16:rowId xmlns:a16="http://schemas.microsoft.com/office/drawing/2014/main" val="2937760560"/>
                  </a:ext>
                </a:extLst>
              </a:tr>
              <a:tr h="457200">
                <a:tc>
                  <a:txBody>
                    <a:bodyPr/>
                    <a:lstStyle/>
                    <a:p>
                      <a:pPr algn="ctr"/>
                      <a:r>
                        <a:rPr lang="en-US" dirty="0"/>
                        <a:t>Number of cases</a:t>
                      </a:r>
                    </a:p>
                  </a:txBody>
                  <a:tcPr anchor="ctr"/>
                </a:tc>
                <a:tc>
                  <a:txBody>
                    <a:bodyPr/>
                    <a:lstStyle/>
                    <a:p>
                      <a:pPr algn="ctr"/>
                      <a:r>
                        <a:rPr lang="en-US" dirty="0"/>
                        <a:t>86,625,392</a:t>
                      </a:r>
                    </a:p>
                  </a:txBody>
                  <a:tcPr anchor="ctr"/>
                </a:tc>
                <a:tc>
                  <a:txBody>
                    <a:bodyPr/>
                    <a:lstStyle/>
                    <a:p>
                      <a:pPr algn="ctr"/>
                      <a:r>
                        <a:rPr lang="en-US" dirty="0"/>
                        <a:t>539,893,858</a:t>
                      </a:r>
                    </a:p>
                  </a:txBody>
                  <a:tcPr anchor="ctr"/>
                </a:tc>
                <a:extLst>
                  <a:ext uri="{0D108BD9-81ED-4DB2-BD59-A6C34878D82A}">
                    <a16:rowId xmlns:a16="http://schemas.microsoft.com/office/drawing/2014/main" val="37226427"/>
                  </a:ext>
                </a:extLst>
              </a:tr>
              <a:tr h="457200">
                <a:tc>
                  <a:txBody>
                    <a:bodyPr/>
                    <a:lstStyle/>
                    <a:p>
                      <a:pPr algn="ctr"/>
                      <a:r>
                        <a:rPr lang="en-US" dirty="0"/>
                        <a:t>Number of deaths</a:t>
                      </a:r>
                    </a:p>
                  </a:txBody>
                  <a:tcPr anchor="ctr"/>
                </a:tc>
                <a:tc>
                  <a:txBody>
                    <a:bodyPr/>
                    <a:lstStyle/>
                    <a:p>
                      <a:pPr algn="ctr"/>
                      <a:r>
                        <a:rPr lang="en-US" dirty="0"/>
                        <a:t>1,010,600</a:t>
                      </a:r>
                    </a:p>
                  </a:txBody>
                  <a:tcPr anchor="ctr"/>
                </a:tc>
                <a:tc>
                  <a:txBody>
                    <a:bodyPr/>
                    <a:lstStyle/>
                    <a:p>
                      <a:pPr algn="ctr"/>
                      <a:r>
                        <a:rPr lang="en-US" dirty="0"/>
                        <a:t>6,324,112</a:t>
                      </a:r>
                    </a:p>
                  </a:txBody>
                  <a:tcPr anchor="ctr"/>
                </a:tc>
                <a:extLst>
                  <a:ext uri="{0D108BD9-81ED-4DB2-BD59-A6C34878D82A}">
                    <a16:rowId xmlns:a16="http://schemas.microsoft.com/office/drawing/2014/main" val="3883115167"/>
                  </a:ext>
                </a:extLst>
              </a:tr>
            </a:tbl>
          </a:graphicData>
        </a:graphic>
      </p:graphicFrame>
      <p:sp>
        <p:nvSpPr>
          <p:cNvPr id="5" name="Content Placeholder 4">
            <a:extLst>
              <a:ext uri="{FF2B5EF4-FFF2-40B4-BE49-F238E27FC236}">
                <a16:creationId xmlns:a16="http://schemas.microsoft.com/office/drawing/2014/main" id="{39A26BB5-4B70-4F63-A639-576718487B67}"/>
              </a:ext>
            </a:extLst>
          </p:cNvPr>
          <p:cNvSpPr>
            <a:spLocks noGrp="1"/>
          </p:cNvSpPr>
          <p:nvPr>
            <p:ph sz="quarter" idx="15"/>
          </p:nvPr>
        </p:nvSpPr>
        <p:spPr>
          <a:xfrm>
            <a:off x="342900" y="5321300"/>
            <a:ext cx="8458200" cy="812800"/>
          </a:xfrm>
        </p:spPr>
        <p:txBody>
          <a:bodyPr/>
          <a:lstStyle/>
          <a:p>
            <a:r>
              <a:rPr lang="en-US" sz="1600" dirty="0">
                <a:latin typeface="+mj-lt"/>
              </a:rPr>
              <a:t>SOURCES: </a:t>
            </a:r>
            <a:r>
              <a:rPr lang="en-US" sz="1600" dirty="0">
                <a:latin typeface="+mj-lt"/>
                <a:hlinkClick r:id="rId2">
                  <a:extLst>
                    <a:ext uri="{A12FA001-AC4F-418D-AE19-62706E023703}">
                      <ahyp:hlinkClr xmlns:ahyp="http://schemas.microsoft.com/office/drawing/2018/hyperlinkcolor" val="tx"/>
                    </a:ext>
                  </a:extLst>
                </a:hlinkClick>
              </a:rPr>
              <a:t>https://www.cdc.gov/coronavirus/2019-ncov/cases-updates/cases-in-us.html</a:t>
            </a:r>
            <a:endParaRPr lang="en-US" sz="1600" dirty="0">
              <a:latin typeface="+mj-lt"/>
            </a:endParaRPr>
          </a:p>
          <a:p>
            <a:pPr marL="1027113" indent="-1027113"/>
            <a:r>
              <a:rPr lang="en-US" sz="1600" dirty="0">
                <a:latin typeface="+mj-lt"/>
              </a:rPr>
              <a:t> 	  </a:t>
            </a:r>
            <a:r>
              <a:rPr lang="en-US" sz="1600" dirty="0">
                <a:latin typeface="+mj-lt"/>
                <a:hlinkClick r:id="rId3">
                  <a:extLst>
                    <a:ext uri="{A12FA001-AC4F-418D-AE19-62706E023703}">
                      <ahyp:hlinkClr xmlns:ahyp="http://schemas.microsoft.com/office/drawing/2018/hyperlinkcolor" val="tx"/>
                    </a:ext>
                  </a:extLst>
                </a:hlinkClick>
              </a:rPr>
              <a:t>https://www.who.int/emergencies/diseases/novel-coronavirus-2019</a:t>
            </a:r>
            <a:endParaRPr lang="en-US" sz="1600" dirty="0">
              <a:latin typeface="+mj-lt"/>
            </a:endParaRPr>
          </a:p>
        </p:txBody>
      </p:sp>
    </p:spTree>
    <p:extLst>
      <p:ext uri="{BB962C8B-B14F-4D97-AF65-F5344CB8AC3E}">
        <p14:creationId xmlns:p14="http://schemas.microsoft.com/office/powerpoint/2010/main" val="308800493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862938-98C0-4EAA-88A1-37B17F5F92A4}"/>
              </a:ext>
            </a:extLst>
          </p:cNvPr>
          <p:cNvSpPr>
            <a:spLocks noGrp="1"/>
          </p:cNvSpPr>
          <p:nvPr>
            <p:ph type="title"/>
          </p:nvPr>
        </p:nvSpPr>
        <p:spPr>
          <a:xfrm>
            <a:off x="342899" y="180052"/>
            <a:ext cx="8458200" cy="678611"/>
          </a:xfrm>
        </p:spPr>
        <p:txBody>
          <a:bodyPr/>
          <a:lstStyle/>
          <a:p>
            <a:r>
              <a:rPr lang="en-US" dirty="0"/>
              <a:t>Epidemiology</a:t>
            </a:r>
            <a:r>
              <a:rPr lang="en-US" sz="1200" dirty="0"/>
              <a:t> 3</a:t>
            </a:r>
            <a:endParaRPr lang="en-IN" dirty="0"/>
          </a:p>
        </p:txBody>
      </p:sp>
      <p:sp>
        <p:nvSpPr>
          <p:cNvPr id="3" name="Content Placeholder 2">
            <a:extLst>
              <a:ext uri="{FF2B5EF4-FFF2-40B4-BE49-F238E27FC236}">
                <a16:creationId xmlns:a16="http://schemas.microsoft.com/office/drawing/2014/main" id="{0F7E87AA-23D3-4FBF-9E71-3E8BA3F76F5F}"/>
              </a:ext>
            </a:extLst>
          </p:cNvPr>
          <p:cNvSpPr>
            <a:spLocks noGrp="1"/>
          </p:cNvSpPr>
          <p:nvPr>
            <p:ph sz="quarter" idx="11"/>
          </p:nvPr>
        </p:nvSpPr>
        <p:spPr>
          <a:xfrm>
            <a:off x="342899" y="858663"/>
            <a:ext cx="8458200" cy="955046"/>
          </a:xfrm>
        </p:spPr>
        <p:txBody>
          <a:bodyPr/>
          <a:lstStyle/>
          <a:p>
            <a:pPr>
              <a:spcAft>
                <a:spcPts val="600"/>
              </a:spcAft>
            </a:pPr>
            <a:r>
              <a:rPr lang="en-US" sz="2000" b="1" dirty="0">
                <a:latin typeface="+mj-lt"/>
              </a:rPr>
              <a:t>Statistics continued</a:t>
            </a:r>
          </a:p>
          <a:p>
            <a:pPr>
              <a:spcAft>
                <a:spcPts val="1800"/>
              </a:spcAft>
            </a:pPr>
            <a:r>
              <a:rPr lang="en-US" sz="2000" dirty="0">
                <a:latin typeface="+mj-lt"/>
              </a:rPr>
              <a:t>Data by state as of June 25, 2022</a:t>
            </a:r>
          </a:p>
        </p:txBody>
      </p:sp>
      <p:sp>
        <p:nvSpPr>
          <p:cNvPr id="5" name="Content Placeholder 4">
            <a:extLst>
              <a:ext uri="{FF2B5EF4-FFF2-40B4-BE49-F238E27FC236}">
                <a16:creationId xmlns:a16="http://schemas.microsoft.com/office/drawing/2014/main" id="{39A26BB5-4B70-4F63-A639-576718487B67}"/>
              </a:ext>
            </a:extLst>
          </p:cNvPr>
          <p:cNvSpPr>
            <a:spLocks noGrp="1"/>
          </p:cNvSpPr>
          <p:nvPr>
            <p:ph sz="quarter" idx="15"/>
          </p:nvPr>
        </p:nvSpPr>
        <p:spPr>
          <a:xfrm>
            <a:off x="342900" y="6038490"/>
            <a:ext cx="8458200" cy="365760"/>
          </a:xfrm>
        </p:spPr>
        <p:txBody>
          <a:bodyPr/>
          <a:lstStyle/>
          <a:p>
            <a:pPr>
              <a:spcAft>
                <a:spcPts val="1800"/>
              </a:spcAft>
            </a:pPr>
            <a:r>
              <a:rPr lang="en-US" sz="1600" dirty="0">
                <a:latin typeface="+mj-lt"/>
              </a:rPr>
              <a:t>SOURCE: </a:t>
            </a:r>
            <a:r>
              <a:rPr lang="en-US" sz="1600" dirty="0">
                <a:latin typeface="+mj-lt"/>
                <a:hlinkClick r:id="rId2">
                  <a:extLst>
                    <a:ext uri="{A12FA001-AC4F-418D-AE19-62706E023703}">
                      <ahyp:hlinkClr xmlns:ahyp="http://schemas.microsoft.com/office/drawing/2018/hyperlinkcolor" val="tx"/>
                    </a:ext>
                  </a:extLst>
                </a:hlinkClick>
              </a:rPr>
              <a:t>https://www.cdc.gov/coronavirus/2019-ncov/cases-updates/cases-in-us.html</a:t>
            </a:r>
            <a:endParaRPr lang="en-US" sz="1600" dirty="0">
              <a:latin typeface="+mj-lt"/>
            </a:endParaRPr>
          </a:p>
        </p:txBody>
      </p:sp>
      <p:pic>
        <p:nvPicPr>
          <p:cNvPr id="10" name="Picture 9">
            <a:extLst>
              <a:ext uri="{FF2B5EF4-FFF2-40B4-BE49-F238E27FC236}">
                <a16:creationId xmlns:a16="http://schemas.microsoft.com/office/drawing/2014/main" id="{B8818C34-CF09-0CE8-DA09-DE57A1C94E2D}"/>
              </a:ext>
            </a:extLst>
          </p:cNvPr>
          <p:cNvPicPr>
            <a:picLocks noChangeAspect="1"/>
          </p:cNvPicPr>
          <p:nvPr/>
        </p:nvPicPr>
        <p:blipFill>
          <a:blip r:embed="rId3"/>
          <a:stretch>
            <a:fillRect/>
          </a:stretch>
        </p:blipFill>
        <p:spPr>
          <a:xfrm>
            <a:off x="-1" y="5470600"/>
            <a:ext cx="9144000" cy="497859"/>
          </a:xfrm>
          <a:prstGeom prst="rect">
            <a:avLst/>
          </a:prstGeom>
        </p:spPr>
      </p:pic>
      <p:pic>
        <p:nvPicPr>
          <p:cNvPr id="12" name="Picture 11" descr="A map of the United States with states categorized by the number of COVID-19 cases as of June 25, 2022.">
            <a:extLst>
              <a:ext uri="{FF2B5EF4-FFF2-40B4-BE49-F238E27FC236}">
                <a16:creationId xmlns:a16="http://schemas.microsoft.com/office/drawing/2014/main" id="{E4F68FBB-6A9E-E7CF-8BEA-E54580901D5A}"/>
              </a:ext>
            </a:extLst>
          </p:cNvPr>
          <p:cNvPicPr>
            <a:picLocks noChangeAspect="1"/>
          </p:cNvPicPr>
          <p:nvPr/>
        </p:nvPicPr>
        <p:blipFill>
          <a:blip r:embed="rId4"/>
          <a:stretch>
            <a:fillRect/>
          </a:stretch>
        </p:blipFill>
        <p:spPr>
          <a:xfrm>
            <a:off x="1098676" y="1641183"/>
            <a:ext cx="6064593" cy="3829418"/>
          </a:xfrm>
          <a:prstGeom prst="rect">
            <a:avLst/>
          </a:prstGeom>
        </p:spPr>
      </p:pic>
    </p:spTree>
    <p:extLst>
      <p:ext uri="{BB962C8B-B14F-4D97-AF65-F5344CB8AC3E}">
        <p14:creationId xmlns:p14="http://schemas.microsoft.com/office/powerpoint/2010/main" val="342580159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a:xfrm>
            <a:off x="276912" y="354177"/>
            <a:ext cx="8458200" cy="468198"/>
          </a:xfrm>
        </p:spPr>
        <p:txBody>
          <a:bodyPr/>
          <a:lstStyle/>
          <a:p>
            <a:r>
              <a:rPr lang="en-US" dirty="0"/>
              <a:t>Epidemiology</a:t>
            </a:r>
            <a:r>
              <a:rPr lang="en-US" sz="1200" dirty="0"/>
              <a:t> 4</a:t>
            </a:r>
            <a:endParaRPr lang="en-IN" sz="1200" dirty="0"/>
          </a:p>
        </p:txBody>
      </p:sp>
      <p:pic>
        <p:nvPicPr>
          <p:cNvPr id="5" name="Picture 4" descr="A white male receiving a nasal COVID-19 test  from a gloved hand holding a swab">
            <a:extLst>
              <a:ext uri="{FF2B5EF4-FFF2-40B4-BE49-F238E27FC236}">
                <a16:creationId xmlns:a16="http://schemas.microsoft.com/office/drawing/2014/main" id="{F7915424-DF98-48EE-B55C-BB92F7A450C8}"/>
              </a:ext>
            </a:extLst>
          </p:cNvPr>
          <p:cNvPicPr>
            <a:picLocks noChangeAspect="1"/>
          </p:cNvPicPr>
          <p:nvPr/>
        </p:nvPicPr>
        <p:blipFill>
          <a:blip r:embed="rId2"/>
          <a:stretch>
            <a:fillRect/>
          </a:stretch>
        </p:blipFill>
        <p:spPr>
          <a:xfrm>
            <a:off x="5230551" y="3923023"/>
            <a:ext cx="3504561" cy="2336374"/>
          </a:xfrm>
          <a:prstGeom prst="rect">
            <a:avLst/>
          </a:prstGeom>
        </p:spPr>
      </p:pic>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a:xfrm>
            <a:off x="276912" y="1013954"/>
            <a:ext cx="7547335" cy="3842046"/>
          </a:xfrm>
        </p:spPr>
        <p:txBody>
          <a:bodyPr/>
          <a:lstStyle/>
          <a:p>
            <a:pPr>
              <a:spcAft>
                <a:spcPts val="1800"/>
              </a:spcAft>
            </a:pPr>
            <a:r>
              <a:rPr lang="en-US" sz="2000" b="1" dirty="0">
                <a:latin typeface="+mj-lt"/>
              </a:rPr>
              <a:t>Public Health Pandemic Control</a:t>
            </a:r>
          </a:p>
          <a:p>
            <a:pPr>
              <a:spcAft>
                <a:spcPts val="1800"/>
              </a:spcAft>
            </a:pPr>
            <a:r>
              <a:rPr lang="en-US" sz="2000" dirty="0">
                <a:latin typeface="+mj-lt"/>
              </a:rPr>
              <a:t>Effectively managing a pandemic involves 4 coordinated response measures:</a:t>
            </a:r>
          </a:p>
          <a:p>
            <a:pPr marL="457200" indent="-457200">
              <a:spcAft>
                <a:spcPts val="1800"/>
              </a:spcAft>
              <a:buFont typeface="+mj-lt"/>
              <a:buAutoNum type="arabicPeriod"/>
            </a:pPr>
            <a:r>
              <a:rPr lang="en-US" sz="2000" u="sng" dirty="0">
                <a:latin typeface="+mj-lt"/>
              </a:rPr>
              <a:t>Testing</a:t>
            </a:r>
            <a:r>
              <a:rPr lang="en-US" sz="2000" dirty="0">
                <a:latin typeface="+mj-lt"/>
              </a:rPr>
              <a:t> the population with speed and accuracy</a:t>
            </a:r>
          </a:p>
          <a:p>
            <a:pPr marL="457200" indent="-457200">
              <a:spcAft>
                <a:spcPts val="1800"/>
              </a:spcAft>
              <a:buFont typeface="+mj-lt"/>
              <a:buAutoNum type="arabicPeriod"/>
            </a:pPr>
            <a:r>
              <a:rPr lang="en-US" sz="2000" u="sng" dirty="0">
                <a:latin typeface="+mj-lt"/>
              </a:rPr>
              <a:t>Isolation</a:t>
            </a:r>
            <a:r>
              <a:rPr lang="en-US" sz="2000" dirty="0">
                <a:latin typeface="+mj-lt"/>
              </a:rPr>
              <a:t> of infected individuals</a:t>
            </a:r>
          </a:p>
          <a:p>
            <a:pPr marL="457200" indent="-457200">
              <a:spcAft>
                <a:spcPts val="1800"/>
              </a:spcAft>
              <a:buFont typeface="+mj-lt"/>
              <a:buAutoNum type="arabicPeriod"/>
            </a:pPr>
            <a:r>
              <a:rPr lang="en-US" sz="2000" u="sng" dirty="0">
                <a:latin typeface="+mj-lt"/>
              </a:rPr>
              <a:t>Contact tracing</a:t>
            </a:r>
            <a:r>
              <a:rPr lang="en-US" sz="2000" dirty="0">
                <a:latin typeface="+mj-lt"/>
              </a:rPr>
              <a:t> - identifying those who have been exposed to the virus</a:t>
            </a:r>
          </a:p>
          <a:p>
            <a:pPr marL="457200" indent="-457200">
              <a:spcAft>
                <a:spcPts val="1800"/>
              </a:spcAft>
              <a:buFont typeface="+mj-lt"/>
              <a:buAutoNum type="arabicPeriod"/>
            </a:pPr>
            <a:r>
              <a:rPr lang="en-US" sz="2000" u="sng" dirty="0">
                <a:latin typeface="+mj-lt"/>
              </a:rPr>
              <a:t>Quarantine</a:t>
            </a:r>
            <a:r>
              <a:rPr lang="en-US" sz="2000" dirty="0">
                <a:latin typeface="+mj-lt"/>
              </a:rPr>
              <a:t> - restricting movement of those who were exposed</a:t>
            </a:r>
          </a:p>
        </p:txBody>
      </p:sp>
      <p:sp>
        <p:nvSpPr>
          <p:cNvPr id="4" name="TextBox 3">
            <a:extLst>
              <a:ext uri="{FF2B5EF4-FFF2-40B4-BE49-F238E27FC236}">
                <a16:creationId xmlns:a16="http://schemas.microsoft.com/office/drawing/2014/main" id="{57642FB7-0282-4DDC-B202-D1E18B17861E}"/>
              </a:ext>
            </a:extLst>
          </p:cNvPr>
          <p:cNvSpPr txBox="1"/>
          <p:nvPr/>
        </p:nvSpPr>
        <p:spPr>
          <a:xfrm>
            <a:off x="6274716" y="6642556"/>
            <a:ext cx="2460396" cy="215444"/>
          </a:xfrm>
          <a:prstGeom prst="rect">
            <a:avLst/>
          </a:prstGeom>
          <a:noFill/>
        </p:spPr>
        <p:txBody>
          <a:bodyPr wrap="square" rtlCol="0">
            <a:spAutoFit/>
          </a:bodyPr>
          <a:lstStyle/>
          <a:p>
            <a:pPr algn="r"/>
            <a:r>
              <a:rPr lang="en-US" sz="800" dirty="0">
                <a:solidFill>
                  <a:srgbClr val="666666"/>
                </a:solidFill>
                <a:effectLst/>
                <a:latin typeface="Helvetica" panose="020B0604020202030204" pitchFamily="34" charset="0"/>
                <a:ea typeface="Calibri" panose="020F0502020204030204" pitchFamily="34" charset="0"/>
              </a:rPr>
              <a:t>Henrik </a:t>
            </a:r>
            <a:r>
              <a:rPr lang="en-US" sz="800" dirty="0" err="1">
                <a:solidFill>
                  <a:srgbClr val="666666"/>
                </a:solidFill>
                <a:effectLst/>
                <a:latin typeface="Helvetica" panose="020B0604020202030204" pitchFamily="34" charset="0"/>
                <a:ea typeface="Calibri" panose="020F0502020204030204" pitchFamily="34" charset="0"/>
              </a:rPr>
              <a:t>Dolle</a:t>
            </a:r>
            <a:r>
              <a:rPr lang="en-US" sz="800" dirty="0">
                <a:solidFill>
                  <a:srgbClr val="666666"/>
                </a:solidFill>
                <a:effectLst/>
                <a:latin typeface="Helvetica" panose="020B0604020202030204" pitchFamily="34" charset="0"/>
                <a:ea typeface="Calibri" panose="020F0502020204030204" pitchFamily="34" charset="0"/>
              </a:rPr>
              <a:t>/Shutterstock</a:t>
            </a:r>
            <a:endParaRPr lang="en-US" sz="800" dirty="0"/>
          </a:p>
        </p:txBody>
      </p:sp>
    </p:spTree>
    <p:extLst>
      <p:ext uri="{BB962C8B-B14F-4D97-AF65-F5344CB8AC3E}">
        <p14:creationId xmlns:p14="http://schemas.microsoft.com/office/powerpoint/2010/main" val="146369715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69746F-BBDD-4C80-80EC-24EAE90565DE}"/>
              </a:ext>
            </a:extLst>
          </p:cNvPr>
          <p:cNvSpPr>
            <a:spLocks noGrp="1"/>
          </p:cNvSpPr>
          <p:nvPr>
            <p:ph type="title"/>
          </p:nvPr>
        </p:nvSpPr>
        <p:spPr>
          <a:xfrm>
            <a:off x="342900" y="163195"/>
            <a:ext cx="8458200" cy="678611"/>
          </a:xfrm>
        </p:spPr>
        <p:txBody>
          <a:bodyPr/>
          <a:lstStyle/>
          <a:p>
            <a:r>
              <a:rPr lang="en-US" dirty="0"/>
              <a:t>Epidemiology</a:t>
            </a:r>
            <a:r>
              <a:rPr lang="en-US" sz="1200" dirty="0"/>
              <a:t> 5</a:t>
            </a:r>
            <a:endParaRPr lang="en-IN" dirty="0"/>
          </a:p>
        </p:txBody>
      </p:sp>
      <p:sp>
        <p:nvSpPr>
          <p:cNvPr id="3" name="Content Placeholder 2">
            <a:extLst>
              <a:ext uri="{FF2B5EF4-FFF2-40B4-BE49-F238E27FC236}">
                <a16:creationId xmlns:a16="http://schemas.microsoft.com/office/drawing/2014/main" id="{3EA4BBB8-3548-4207-8CD6-C75BBA834F98}"/>
              </a:ext>
            </a:extLst>
          </p:cNvPr>
          <p:cNvSpPr>
            <a:spLocks noGrp="1"/>
          </p:cNvSpPr>
          <p:nvPr>
            <p:ph sz="quarter" idx="11"/>
          </p:nvPr>
        </p:nvSpPr>
        <p:spPr>
          <a:xfrm>
            <a:off x="342900" y="841806"/>
            <a:ext cx="8458200" cy="946185"/>
          </a:xfrm>
        </p:spPr>
        <p:txBody>
          <a:bodyPr/>
          <a:lstStyle/>
          <a:p>
            <a:r>
              <a:rPr lang="en-US" sz="2000" b="1" dirty="0">
                <a:latin typeface="+mj-lt"/>
              </a:rPr>
              <a:t>Individual Testing – 2 Types</a:t>
            </a:r>
          </a:p>
          <a:p>
            <a:pPr marL="365760" indent="-365760">
              <a:buFont typeface="+mj-lt"/>
              <a:buAutoNum type="arabicPeriod"/>
            </a:pPr>
            <a:r>
              <a:rPr lang="en-US" sz="2000" dirty="0">
                <a:latin typeface="+mj-lt"/>
              </a:rPr>
              <a:t>Diagnostic tests – to determine if an individual is </a:t>
            </a:r>
            <a:r>
              <a:rPr lang="en-US" sz="2000" u="sng" dirty="0">
                <a:latin typeface="+mj-lt"/>
              </a:rPr>
              <a:t>currently</a:t>
            </a:r>
            <a:r>
              <a:rPr lang="en-US" sz="2000" dirty="0">
                <a:latin typeface="+mj-lt"/>
              </a:rPr>
              <a:t> infected</a:t>
            </a:r>
          </a:p>
        </p:txBody>
      </p:sp>
      <p:sp>
        <p:nvSpPr>
          <p:cNvPr id="4" name="Content Placeholder 3">
            <a:extLst>
              <a:ext uri="{FF2B5EF4-FFF2-40B4-BE49-F238E27FC236}">
                <a16:creationId xmlns:a16="http://schemas.microsoft.com/office/drawing/2014/main" id="{28D31CF8-17A3-43AD-9CF9-67F345CBB348}"/>
              </a:ext>
            </a:extLst>
          </p:cNvPr>
          <p:cNvSpPr>
            <a:spLocks noGrp="1"/>
          </p:cNvSpPr>
          <p:nvPr>
            <p:ph sz="quarter" idx="14"/>
          </p:nvPr>
        </p:nvSpPr>
        <p:spPr>
          <a:xfrm>
            <a:off x="342899" y="1813480"/>
            <a:ext cx="8653137" cy="2570347"/>
          </a:xfrm>
        </p:spPr>
        <p:txBody>
          <a:bodyPr/>
          <a:lstStyle/>
          <a:p>
            <a:pPr>
              <a:spcAft>
                <a:spcPts val="600"/>
              </a:spcAft>
            </a:pPr>
            <a:r>
              <a:rPr lang="en-US" sz="2000" dirty="0">
                <a:latin typeface="+mj-lt"/>
              </a:rPr>
              <a:t>Types of diagnostic tests available:</a:t>
            </a:r>
          </a:p>
          <a:p>
            <a:pPr marL="347472" indent="-342900">
              <a:spcAft>
                <a:spcPts val="600"/>
              </a:spcAft>
              <a:buFont typeface="Arial" panose="020B0604020202020204" pitchFamily="34" charset="0"/>
              <a:buChar char="•"/>
            </a:pPr>
            <a:r>
              <a:rPr lang="en-US" sz="2000" dirty="0">
                <a:latin typeface="+mj-lt"/>
              </a:rPr>
              <a:t>PCR test </a:t>
            </a:r>
            <a:r>
              <a:rPr lang="en-US" sz="1600" dirty="0">
                <a:solidFill>
                  <a:schemeClr val="tx1">
                    <a:lumMod val="65000"/>
                    <a:lumOff val="35000"/>
                  </a:schemeClr>
                </a:solidFill>
                <a:latin typeface="+mj-lt"/>
              </a:rPr>
              <a:t>- </a:t>
            </a:r>
            <a:r>
              <a:rPr lang="en-US" sz="2000" dirty="0">
                <a:latin typeface="+mj-lt"/>
              </a:rPr>
              <a:t>this was the first available test; it amplifies and detects viral genetic material (RNA) if present in a person’s secretions collected with a swab</a:t>
            </a:r>
          </a:p>
          <a:p>
            <a:pPr marL="347472">
              <a:spcAft>
                <a:spcPts val="600"/>
              </a:spcAft>
            </a:pPr>
            <a:r>
              <a:rPr lang="en-US" sz="1600" dirty="0">
                <a:latin typeface="+mj-lt"/>
              </a:rPr>
              <a:t>Advantages: accurate if sample is taken approximately 3+ days post-exposure, option of at-home saliva test limits need for healthcare provider wearing PPE</a:t>
            </a:r>
          </a:p>
          <a:p>
            <a:pPr marL="347472">
              <a:spcAft>
                <a:spcPts val="1800"/>
              </a:spcAft>
            </a:pPr>
            <a:r>
              <a:rPr lang="en-US" sz="1600" dirty="0">
                <a:latin typeface="+mj-lt"/>
              </a:rPr>
              <a:t>Disadvantages: may not catch early infections, takes several days for results, rapid tests (results in less than an hour) lack accuracy, positive results exceed transmission period</a:t>
            </a:r>
            <a:endParaRPr lang="en-US" sz="2000" dirty="0">
              <a:latin typeface="+mj-lt"/>
            </a:endParaRPr>
          </a:p>
        </p:txBody>
      </p:sp>
      <p:sp>
        <p:nvSpPr>
          <p:cNvPr id="5" name="Content Placeholder 4">
            <a:extLst>
              <a:ext uri="{FF2B5EF4-FFF2-40B4-BE49-F238E27FC236}">
                <a16:creationId xmlns:a16="http://schemas.microsoft.com/office/drawing/2014/main" id="{BE7662F8-79CE-40B6-94DB-DD1E488FD418}"/>
              </a:ext>
            </a:extLst>
          </p:cNvPr>
          <p:cNvSpPr>
            <a:spLocks noGrp="1"/>
          </p:cNvSpPr>
          <p:nvPr>
            <p:ph sz="quarter" idx="15"/>
          </p:nvPr>
        </p:nvSpPr>
        <p:spPr>
          <a:xfrm>
            <a:off x="342899" y="4629563"/>
            <a:ext cx="8537149" cy="1451876"/>
          </a:xfrm>
        </p:spPr>
        <p:txBody>
          <a:bodyPr/>
          <a:lstStyle/>
          <a:p>
            <a:pPr marL="347472" indent="-342900">
              <a:spcAft>
                <a:spcPts val="600"/>
              </a:spcAft>
              <a:buFont typeface="Arial" panose="020B0604020202020204" pitchFamily="34" charset="0"/>
              <a:buChar char="•"/>
            </a:pPr>
            <a:r>
              <a:rPr lang="en-US" sz="2000" dirty="0">
                <a:latin typeface="+mj-lt"/>
              </a:rPr>
              <a:t>Antigen test – also known as the lateral flow test, this detects viral proteins (those that act as antigens) vs. viral genetic material</a:t>
            </a:r>
          </a:p>
          <a:p>
            <a:pPr marL="347472">
              <a:spcAft>
                <a:spcPts val="600"/>
              </a:spcAft>
            </a:pPr>
            <a:r>
              <a:rPr lang="en-US" sz="1600" dirty="0">
                <a:latin typeface="+mj-lt"/>
              </a:rPr>
              <a:t>Advantages: results in a few minutes, good screening tool</a:t>
            </a:r>
          </a:p>
          <a:p>
            <a:pPr marL="347472">
              <a:spcAft>
                <a:spcPts val="600"/>
              </a:spcAft>
            </a:pPr>
            <a:r>
              <a:rPr lang="en-US" sz="1600" dirty="0">
                <a:latin typeface="+mj-lt"/>
              </a:rPr>
              <a:t>Disadvantages: not as accurate as PCR test</a:t>
            </a:r>
            <a:endParaRPr lang="en-US" sz="2000" dirty="0">
              <a:latin typeface="+mj-lt"/>
            </a:endParaRPr>
          </a:p>
        </p:txBody>
      </p:sp>
      <p:sp>
        <p:nvSpPr>
          <p:cNvPr id="10" name="Text Placeholder 6">
            <a:extLst>
              <a:ext uri="{FF2B5EF4-FFF2-40B4-BE49-F238E27FC236}">
                <a16:creationId xmlns:a16="http://schemas.microsoft.com/office/drawing/2014/main" id="{DA5E0846-A79E-4333-9A94-BEDD5B941559}"/>
              </a:ext>
            </a:extLst>
          </p:cNvPr>
          <p:cNvSpPr>
            <a:spLocks noGrp="1"/>
          </p:cNvSpPr>
          <p:nvPr>
            <p:ph type="body" sz="quarter" idx="30"/>
          </p:nvPr>
        </p:nvSpPr>
        <p:spPr/>
        <p:txBody>
          <a:bodyPr/>
          <a:lstStyle/>
          <a:p>
            <a:r>
              <a:rPr lang="en-IN" dirty="0"/>
              <a:t>Shutterstock / </a:t>
            </a:r>
            <a:r>
              <a:rPr lang="en-IN" dirty="0" err="1"/>
              <a:t>Jarun</a:t>
            </a:r>
            <a:r>
              <a:rPr lang="en-IN" dirty="0"/>
              <a:t> </a:t>
            </a:r>
            <a:r>
              <a:rPr lang="en-IN" dirty="0" err="1"/>
              <a:t>Ontakrai</a:t>
            </a:r>
            <a:endParaRPr lang="en-IN" dirty="0"/>
          </a:p>
        </p:txBody>
      </p:sp>
    </p:spTree>
    <p:extLst>
      <p:ext uri="{BB962C8B-B14F-4D97-AF65-F5344CB8AC3E}">
        <p14:creationId xmlns:p14="http://schemas.microsoft.com/office/powerpoint/2010/main" val="30560568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3860DD-CDCD-423D-B025-CA8F94BD1C03}"/>
              </a:ext>
            </a:extLst>
          </p:cNvPr>
          <p:cNvSpPr>
            <a:spLocks noGrp="1"/>
          </p:cNvSpPr>
          <p:nvPr>
            <p:ph type="title"/>
          </p:nvPr>
        </p:nvSpPr>
        <p:spPr>
          <a:xfrm>
            <a:off x="221601" y="136722"/>
            <a:ext cx="8458200" cy="678611"/>
          </a:xfrm>
        </p:spPr>
        <p:txBody>
          <a:bodyPr/>
          <a:lstStyle/>
          <a:p>
            <a:r>
              <a:rPr lang="en-US" dirty="0">
                <a:solidFill>
                  <a:srgbClr val="000000"/>
                </a:solidFill>
              </a:rPr>
              <a:t>Epidemiology</a:t>
            </a:r>
            <a:r>
              <a:rPr lang="en-US" sz="1200" dirty="0">
                <a:solidFill>
                  <a:srgbClr val="000000"/>
                </a:solidFill>
              </a:rPr>
              <a:t> 6</a:t>
            </a:r>
            <a:endParaRPr lang="en-IN" dirty="0"/>
          </a:p>
        </p:txBody>
      </p:sp>
      <p:sp>
        <p:nvSpPr>
          <p:cNvPr id="3" name="Content Placeholder 2">
            <a:extLst>
              <a:ext uri="{FF2B5EF4-FFF2-40B4-BE49-F238E27FC236}">
                <a16:creationId xmlns:a16="http://schemas.microsoft.com/office/drawing/2014/main" id="{DC2CD2A0-B55A-4390-ADB5-C60F48188B78}"/>
              </a:ext>
            </a:extLst>
          </p:cNvPr>
          <p:cNvSpPr>
            <a:spLocks noGrp="1"/>
          </p:cNvSpPr>
          <p:nvPr>
            <p:ph sz="quarter" idx="11"/>
          </p:nvPr>
        </p:nvSpPr>
        <p:spPr>
          <a:xfrm>
            <a:off x="221601" y="815333"/>
            <a:ext cx="8458200" cy="1523889"/>
          </a:xfrm>
        </p:spPr>
        <p:txBody>
          <a:bodyPr/>
          <a:lstStyle/>
          <a:p>
            <a:pPr lvl="0"/>
            <a:r>
              <a:rPr lang="en-US" sz="2000" b="1" dirty="0">
                <a:solidFill>
                  <a:srgbClr val="000000"/>
                </a:solidFill>
              </a:rPr>
              <a:t>Testing – 2 Types continued</a:t>
            </a:r>
          </a:p>
          <a:p>
            <a:pPr marL="457200" lvl="0" indent="-457200">
              <a:buFont typeface="+mj-lt"/>
              <a:buAutoNum type="arabicPeriod" startAt="2"/>
            </a:pPr>
            <a:r>
              <a:rPr lang="en-US" sz="2000" dirty="0">
                <a:solidFill>
                  <a:srgbClr val="000000"/>
                </a:solidFill>
              </a:rPr>
              <a:t>Antibody test – to determine if an individual has had a </a:t>
            </a:r>
            <a:r>
              <a:rPr lang="en-US" sz="2000" u="sng" dirty="0">
                <a:solidFill>
                  <a:srgbClr val="000000"/>
                </a:solidFill>
              </a:rPr>
              <a:t>past</a:t>
            </a:r>
            <a:r>
              <a:rPr lang="en-US" sz="2000" dirty="0">
                <a:solidFill>
                  <a:srgbClr val="000000"/>
                </a:solidFill>
              </a:rPr>
              <a:t> infection. This is less instructive than at the start of the pandemic once vaccines become widely available.</a:t>
            </a:r>
          </a:p>
        </p:txBody>
      </p:sp>
      <p:sp>
        <p:nvSpPr>
          <p:cNvPr id="4" name="Content Placeholder 3">
            <a:extLst>
              <a:ext uri="{FF2B5EF4-FFF2-40B4-BE49-F238E27FC236}">
                <a16:creationId xmlns:a16="http://schemas.microsoft.com/office/drawing/2014/main" id="{5CE8E0D2-A90C-438B-9721-731D24219E5D}"/>
              </a:ext>
            </a:extLst>
          </p:cNvPr>
          <p:cNvSpPr>
            <a:spLocks noGrp="1"/>
          </p:cNvSpPr>
          <p:nvPr>
            <p:ph sz="quarter" idx="14"/>
          </p:nvPr>
        </p:nvSpPr>
        <p:spPr>
          <a:xfrm>
            <a:off x="221601" y="2339222"/>
            <a:ext cx="5274129" cy="3035211"/>
          </a:xfrm>
        </p:spPr>
        <p:txBody>
          <a:bodyPr/>
          <a:lstStyle/>
          <a:p>
            <a:pPr marL="461963" lvl="0">
              <a:spcBef>
                <a:spcPts val="1200"/>
              </a:spcBef>
              <a:spcAft>
                <a:spcPts val="1200"/>
              </a:spcAft>
            </a:pPr>
            <a:r>
              <a:rPr lang="en-US" sz="2000" dirty="0">
                <a:solidFill>
                  <a:srgbClr val="000000"/>
                </a:solidFill>
              </a:rPr>
              <a:t>The blood test determines the presence of antibodies that appear 5+ days post-infection</a:t>
            </a:r>
          </a:p>
          <a:p>
            <a:pPr marL="461963" lvl="0">
              <a:spcBef>
                <a:spcPts val="1200"/>
              </a:spcBef>
            </a:pPr>
            <a:r>
              <a:rPr lang="en-US" sz="1800" dirty="0">
                <a:solidFill>
                  <a:srgbClr val="000000"/>
                </a:solidFill>
              </a:rPr>
              <a:t>Advantages: over 120 tests on the market, good early tool to track spread of disease</a:t>
            </a:r>
          </a:p>
          <a:p>
            <a:pPr marL="461963" lvl="0">
              <a:spcBef>
                <a:spcPts val="1200"/>
              </a:spcBef>
            </a:pPr>
            <a:r>
              <a:rPr lang="en-US" sz="1800" dirty="0">
                <a:solidFill>
                  <a:srgbClr val="000000"/>
                </a:solidFill>
              </a:rPr>
              <a:t>Disadvantages: most tests are not FDA approved, quality is an issue, no distinction between natural and artificial immunity</a:t>
            </a:r>
            <a:endParaRPr lang="en-US" dirty="0">
              <a:solidFill>
                <a:srgbClr val="000000"/>
              </a:solidFill>
            </a:endParaRPr>
          </a:p>
        </p:txBody>
      </p:sp>
      <p:sp>
        <p:nvSpPr>
          <p:cNvPr id="5" name="Content Placeholder 4">
            <a:extLst>
              <a:ext uri="{FF2B5EF4-FFF2-40B4-BE49-F238E27FC236}">
                <a16:creationId xmlns:a16="http://schemas.microsoft.com/office/drawing/2014/main" id="{07DC4C40-E6B4-4A33-9EF8-67190DA663E5}"/>
              </a:ext>
            </a:extLst>
          </p:cNvPr>
          <p:cNvSpPr>
            <a:spLocks noGrp="1"/>
          </p:cNvSpPr>
          <p:nvPr>
            <p:ph sz="quarter" idx="15"/>
          </p:nvPr>
        </p:nvSpPr>
        <p:spPr>
          <a:xfrm>
            <a:off x="342900" y="5514324"/>
            <a:ext cx="8458200" cy="1030748"/>
          </a:xfrm>
        </p:spPr>
        <p:txBody>
          <a:bodyPr/>
          <a:lstStyle/>
          <a:p>
            <a:pPr lvl="0">
              <a:spcAft>
                <a:spcPts val="1800"/>
              </a:spcAft>
            </a:pPr>
            <a:r>
              <a:rPr lang="en-US" sz="2000" dirty="0">
                <a:solidFill>
                  <a:srgbClr val="000000"/>
                </a:solidFill>
              </a:rPr>
              <a:t>NOTE: Because SARS-CoV-2/COVID-19 is a novel coronavirus/disease, we do not know the extent/duration of protection from acquired antibodies via infection or vaccination.</a:t>
            </a:r>
          </a:p>
        </p:txBody>
      </p:sp>
      <p:sp>
        <p:nvSpPr>
          <p:cNvPr id="10" name="Text Placeholder 6">
            <a:extLst>
              <a:ext uri="{FF2B5EF4-FFF2-40B4-BE49-F238E27FC236}">
                <a16:creationId xmlns:a16="http://schemas.microsoft.com/office/drawing/2014/main" id="{1158BC2C-C35D-4E2E-B5B0-B9309657D1D8}"/>
              </a:ext>
            </a:extLst>
          </p:cNvPr>
          <p:cNvSpPr>
            <a:spLocks noGrp="1"/>
          </p:cNvSpPr>
          <p:nvPr>
            <p:ph type="body" sz="quarter" idx="30"/>
          </p:nvPr>
        </p:nvSpPr>
        <p:spPr/>
        <p:txBody>
          <a:bodyPr/>
          <a:lstStyle/>
          <a:p>
            <a:r>
              <a:rPr lang="en-US" b="0" i="0" dirty="0" err="1">
                <a:solidFill>
                  <a:srgbClr val="666666"/>
                </a:solidFill>
                <a:effectLst/>
                <a:latin typeface="Proxima Nova Soft"/>
              </a:rPr>
              <a:t>Vitalii</a:t>
            </a:r>
            <a:r>
              <a:rPr lang="en-US" b="0" i="0" dirty="0">
                <a:solidFill>
                  <a:srgbClr val="666666"/>
                </a:solidFill>
                <a:effectLst/>
                <a:latin typeface="Proxima Nova Soft"/>
              </a:rPr>
              <a:t> </a:t>
            </a:r>
            <a:r>
              <a:rPr lang="en-US" b="0" i="0" dirty="0" err="1">
                <a:solidFill>
                  <a:srgbClr val="666666"/>
                </a:solidFill>
                <a:effectLst/>
                <a:latin typeface="Proxima Nova Soft"/>
              </a:rPr>
              <a:t>Petrushenko</a:t>
            </a:r>
            <a:r>
              <a:rPr lang="en-US" b="0" i="0" dirty="0">
                <a:solidFill>
                  <a:srgbClr val="666666"/>
                </a:solidFill>
                <a:effectLst/>
                <a:latin typeface="Proxima Nova Soft"/>
              </a:rPr>
              <a:t>/Shutterstock</a:t>
            </a:r>
            <a:endParaRPr lang="en-IN" dirty="0"/>
          </a:p>
        </p:txBody>
      </p:sp>
      <p:pic>
        <p:nvPicPr>
          <p:cNvPr id="9" name="Picture 8" descr="Vial of blood for COVID-19 antibody test.&#10;&#10;">
            <a:extLst>
              <a:ext uri="{FF2B5EF4-FFF2-40B4-BE49-F238E27FC236}">
                <a16:creationId xmlns:a16="http://schemas.microsoft.com/office/drawing/2014/main" id="{D5DDF5B7-00EC-4A1D-86D4-6059AE8FFBF1}"/>
              </a:ext>
            </a:extLst>
          </p:cNvPr>
          <p:cNvPicPr>
            <a:picLocks noChangeAspect="1"/>
          </p:cNvPicPr>
          <p:nvPr/>
        </p:nvPicPr>
        <p:blipFill>
          <a:blip r:embed="rId2"/>
          <a:stretch>
            <a:fillRect/>
          </a:stretch>
        </p:blipFill>
        <p:spPr>
          <a:xfrm>
            <a:off x="5495730" y="2620924"/>
            <a:ext cx="3524336" cy="2341726"/>
          </a:xfrm>
          <a:prstGeom prst="rect">
            <a:avLst/>
          </a:prstGeom>
        </p:spPr>
      </p:pic>
    </p:spTree>
    <p:extLst>
      <p:ext uri="{BB962C8B-B14F-4D97-AF65-F5344CB8AC3E}">
        <p14:creationId xmlns:p14="http://schemas.microsoft.com/office/powerpoint/2010/main" val="289522213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3860DD-CDCD-423D-B025-CA8F94BD1C03}"/>
              </a:ext>
            </a:extLst>
          </p:cNvPr>
          <p:cNvSpPr>
            <a:spLocks noGrp="1"/>
          </p:cNvSpPr>
          <p:nvPr>
            <p:ph type="title"/>
          </p:nvPr>
        </p:nvSpPr>
        <p:spPr>
          <a:xfrm>
            <a:off x="342900" y="95156"/>
            <a:ext cx="8458200" cy="678611"/>
          </a:xfrm>
        </p:spPr>
        <p:txBody>
          <a:bodyPr/>
          <a:lstStyle/>
          <a:p>
            <a:r>
              <a:rPr lang="en-US" dirty="0">
                <a:solidFill>
                  <a:srgbClr val="000000"/>
                </a:solidFill>
              </a:rPr>
              <a:t>Epidemiology</a:t>
            </a:r>
            <a:r>
              <a:rPr lang="en-US" sz="1200" dirty="0">
                <a:solidFill>
                  <a:srgbClr val="000000"/>
                </a:solidFill>
              </a:rPr>
              <a:t> 7</a:t>
            </a:r>
            <a:endParaRPr lang="en-IN" dirty="0"/>
          </a:p>
        </p:txBody>
      </p:sp>
      <p:sp>
        <p:nvSpPr>
          <p:cNvPr id="3" name="Content Placeholder 2">
            <a:extLst>
              <a:ext uri="{FF2B5EF4-FFF2-40B4-BE49-F238E27FC236}">
                <a16:creationId xmlns:a16="http://schemas.microsoft.com/office/drawing/2014/main" id="{DC2CD2A0-B55A-4390-ADB5-C60F48188B78}"/>
              </a:ext>
            </a:extLst>
          </p:cNvPr>
          <p:cNvSpPr>
            <a:spLocks noGrp="1"/>
          </p:cNvSpPr>
          <p:nvPr>
            <p:ph sz="quarter" idx="11"/>
          </p:nvPr>
        </p:nvSpPr>
        <p:spPr>
          <a:xfrm>
            <a:off x="342900" y="864530"/>
            <a:ext cx="8458200" cy="5638907"/>
          </a:xfrm>
        </p:spPr>
        <p:txBody>
          <a:bodyPr/>
          <a:lstStyle/>
          <a:p>
            <a:pPr lvl="0"/>
            <a:r>
              <a:rPr lang="en-US" sz="2000" b="1" dirty="0">
                <a:solidFill>
                  <a:srgbClr val="000000"/>
                </a:solidFill>
              </a:rPr>
              <a:t>Wastewater Testing</a:t>
            </a:r>
          </a:p>
          <a:p>
            <a:pPr lvl="0"/>
            <a:endParaRPr lang="en-US" sz="1100" b="1" dirty="0">
              <a:solidFill>
                <a:srgbClr val="000000"/>
              </a:solidFill>
            </a:endParaRPr>
          </a:p>
          <a:p>
            <a:pPr marL="342900" lvl="0" indent="-342900">
              <a:buFont typeface="Arial" panose="020B0604020202020204" pitchFamily="34" charset="0"/>
              <a:buChar char="•"/>
            </a:pPr>
            <a:r>
              <a:rPr lang="en-US" sz="2000" dirty="0"/>
              <a:t>In September 2020, the CDC launched the National Wastewater Surveillance System (NWSS) to coordinate and build the nation’s capacity to track the presence of SARS-CoV-2 in wastewater samples (sewage) collected across the country.</a:t>
            </a:r>
          </a:p>
          <a:p>
            <a:pPr marL="342900" lvl="0" indent="-342900">
              <a:buFont typeface="Arial" panose="020B0604020202020204" pitchFamily="34" charset="0"/>
              <a:buChar char="•"/>
            </a:pPr>
            <a:r>
              <a:rPr lang="en-US" sz="2000" dirty="0"/>
              <a:t>Individuals infected with SARS-CoV-2 can shed viral RNA in their feces, even if they don’t have symptoms.</a:t>
            </a:r>
          </a:p>
          <a:p>
            <a:pPr marL="342900" lvl="0" indent="-342900">
              <a:buFont typeface="Arial" panose="020B0604020202020204" pitchFamily="34" charset="0"/>
              <a:buChar char="•"/>
            </a:pPr>
            <a:r>
              <a:rPr lang="en-US" sz="2000" dirty="0"/>
              <a:t>The viral RNA can be detected in wastewater, enabling wastewater surveillance to serve as an early warning that COVID-19 is spreading in a community.</a:t>
            </a:r>
          </a:p>
          <a:p>
            <a:pPr marL="342900" lvl="0" indent="-342900">
              <a:buFont typeface="Arial" panose="020B0604020202020204" pitchFamily="34" charset="0"/>
              <a:buChar char="•"/>
            </a:pPr>
            <a:r>
              <a:rPr lang="en-US" sz="2000" dirty="0"/>
              <a:t>The value of wastewater surveillance is that it does not depend on people having access to healthcare, people seeking healthcare when sick, or the availability of COVID-19 testing, additionally, it can be implemented in many communities since close to 80% of U.S. households are served by municipal wastewater collection systems.</a:t>
            </a:r>
          </a:p>
          <a:p>
            <a:pPr marL="342900" lvl="0" indent="-342900">
              <a:buFont typeface="Arial" panose="020B0604020202020204" pitchFamily="34" charset="0"/>
              <a:buChar char="•"/>
            </a:pPr>
            <a:endParaRPr lang="en-US" sz="2000" dirty="0">
              <a:solidFill>
                <a:srgbClr val="000000"/>
              </a:solidFill>
            </a:endParaRPr>
          </a:p>
        </p:txBody>
      </p:sp>
      <p:sp>
        <p:nvSpPr>
          <p:cNvPr id="10" name="Text Placeholder 6">
            <a:extLst>
              <a:ext uri="{FF2B5EF4-FFF2-40B4-BE49-F238E27FC236}">
                <a16:creationId xmlns:a16="http://schemas.microsoft.com/office/drawing/2014/main" id="{1158BC2C-C35D-4E2E-B5B0-B9309657D1D8}"/>
              </a:ext>
            </a:extLst>
          </p:cNvPr>
          <p:cNvSpPr>
            <a:spLocks noGrp="1"/>
          </p:cNvSpPr>
          <p:nvPr>
            <p:ph type="body" sz="quarter" idx="30"/>
          </p:nvPr>
        </p:nvSpPr>
        <p:spPr/>
        <p:txBody>
          <a:bodyPr/>
          <a:lstStyle/>
          <a:p>
            <a:r>
              <a:rPr lang="en-US" b="0" i="0" dirty="0" err="1">
                <a:solidFill>
                  <a:srgbClr val="666666"/>
                </a:solidFill>
                <a:effectLst/>
                <a:latin typeface="Proxima Nova Soft"/>
              </a:rPr>
              <a:t>Vitalii</a:t>
            </a:r>
            <a:r>
              <a:rPr lang="en-US" b="0" i="0" dirty="0">
                <a:solidFill>
                  <a:srgbClr val="666666"/>
                </a:solidFill>
                <a:effectLst/>
                <a:latin typeface="Proxima Nova Soft"/>
              </a:rPr>
              <a:t> </a:t>
            </a:r>
            <a:r>
              <a:rPr lang="en-US" b="0" i="0" dirty="0" err="1">
                <a:solidFill>
                  <a:srgbClr val="666666"/>
                </a:solidFill>
                <a:effectLst/>
                <a:latin typeface="Proxima Nova Soft"/>
              </a:rPr>
              <a:t>Petrushenko</a:t>
            </a:r>
            <a:r>
              <a:rPr lang="en-US" b="0" i="0" dirty="0">
                <a:solidFill>
                  <a:srgbClr val="666666"/>
                </a:solidFill>
                <a:effectLst/>
                <a:latin typeface="Proxima Nova Soft"/>
              </a:rPr>
              <a:t>/Shutterstock</a:t>
            </a:r>
            <a:endParaRPr lang="en-IN" dirty="0"/>
          </a:p>
        </p:txBody>
      </p:sp>
    </p:spTree>
    <p:extLst>
      <p:ext uri="{BB962C8B-B14F-4D97-AF65-F5344CB8AC3E}">
        <p14:creationId xmlns:p14="http://schemas.microsoft.com/office/powerpoint/2010/main" val="152897303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a:xfrm>
            <a:off x="342900" y="304801"/>
            <a:ext cx="8458200" cy="496478"/>
          </a:xfrm>
        </p:spPr>
        <p:txBody>
          <a:bodyPr/>
          <a:lstStyle/>
          <a:p>
            <a:r>
              <a:rPr lang="en-US" dirty="0"/>
              <a:t>Epidemiology</a:t>
            </a:r>
            <a:r>
              <a:rPr lang="en-US" sz="1200" dirty="0"/>
              <a:t> 7</a:t>
            </a:r>
            <a:endParaRPr lang="en-IN" sz="1200"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a:xfrm>
            <a:off x="342900" y="1031611"/>
            <a:ext cx="8678552" cy="5114666"/>
          </a:xfrm>
        </p:spPr>
        <p:txBody>
          <a:bodyPr/>
          <a:lstStyle/>
          <a:p>
            <a:pPr>
              <a:spcAft>
                <a:spcPts val="1800"/>
              </a:spcAft>
            </a:pPr>
            <a:r>
              <a:rPr lang="en-US" sz="2000" b="1" dirty="0">
                <a:latin typeface="+mj-lt"/>
              </a:rPr>
              <a:t>Basic Reproductive Number (R</a:t>
            </a:r>
            <a:r>
              <a:rPr lang="en-US" sz="2000" b="1" baseline="-25000" dirty="0">
                <a:latin typeface="+mj-lt"/>
              </a:rPr>
              <a:t>0</a:t>
            </a:r>
            <a:r>
              <a:rPr lang="en-US" sz="2000" b="1" dirty="0">
                <a:latin typeface="+mj-lt"/>
              </a:rPr>
              <a:t>)</a:t>
            </a:r>
          </a:p>
          <a:p>
            <a:pPr marL="342900" indent="-342900">
              <a:spcAft>
                <a:spcPts val="1800"/>
              </a:spcAft>
              <a:buFont typeface="Arial" panose="020B0604020202020204" pitchFamily="34" charset="0"/>
              <a:buChar char="•"/>
            </a:pPr>
            <a:r>
              <a:rPr lang="en-US" sz="2000" dirty="0">
                <a:latin typeface="+mj-lt"/>
              </a:rPr>
              <a:t>When dealing with a novel infectious agent like SARS-CoV-2, epidemiologists attempt to determine the ability of the infectious agent to spread throughout a population. </a:t>
            </a:r>
          </a:p>
          <a:p>
            <a:pPr marL="342900" indent="-342900">
              <a:spcAft>
                <a:spcPts val="1800"/>
              </a:spcAft>
              <a:buFont typeface="Arial" panose="020B0604020202020204" pitchFamily="34" charset="0"/>
              <a:buChar char="•"/>
            </a:pPr>
            <a:r>
              <a:rPr lang="en-US" sz="2000" dirty="0">
                <a:latin typeface="+mj-lt"/>
              </a:rPr>
              <a:t>The capacity to spread can be quantified - it is given an R</a:t>
            </a:r>
            <a:r>
              <a:rPr lang="en-US" sz="2000" baseline="-25000" dirty="0">
                <a:latin typeface="+mj-lt"/>
              </a:rPr>
              <a:t>0</a:t>
            </a:r>
            <a:r>
              <a:rPr lang="en-US" sz="2000" dirty="0">
                <a:latin typeface="+mj-lt"/>
              </a:rPr>
              <a:t> (“R naught”) value, which represents the number of individuals that can be infected from one single person.</a:t>
            </a:r>
          </a:p>
          <a:p>
            <a:pPr marL="342900" indent="-342900">
              <a:spcAft>
                <a:spcPts val="1800"/>
              </a:spcAft>
              <a:buFont typeface="Arial" panose="020B0604020202020204" pitchFamily="34" charset="0"/>
              <a:buChar char="•"/>
            </a:pPr>
            <a:r>
              <a:rPr lang="en-US" sz="2000" dirty="0">
                <a:latin typeface="+mj-lt"/>
              </a:rPr>
              <a:t>The R</a:t>
            </a:r>
            <a:r>
              <a:rPr lang="en-US" sz="2000" baseline="-25000" dirty="0">
                <a:latin typeface="+mj-lt"/>
              </a:rPr>
              <a:t>0</a:t>
            </a:r>
            <a:r>
              <a:rPr lang="en-US" sz="2000" dirty="0">
                <a:latin typeface="+mj-lt"/>
              </a:rPr>
              <a:t> is not a constant number, and it is difficult to calculate; it can vary depending on the environment (for example, population density) and the behavior of the population (</a:t>
            </a:r>
            <a:r>
              <a:rPr lang="en-US" sz="2000" dirty="0"/>
              <a:t>for example,</a:t>
            </a:r>
            <a:r>
              <a:rPr lang="en-US" sz="2000" dirty="0">
                <a:latin typeface="+mj-lt"/>
              </a:rPr>
              <a:t> social distancing), but assumes that all members are susceptible to the infectious agent.</a:t>
            </a:r>
          </a:p>
          <a:p>
            <a:pPr marL="342900" indent="-342900">
              <a:spcAft>
                <a:spcPts val="1800"/>
              </a:spcAft>
              <a:buFont typeface="Arial" panose="020B0604020202020204" pitchFamily="34" charset="0"/>
              <a:buChar char="•"/>
            </a:pPr>
            <a:r>
              <a:rPr lang="en-US" sz="2000" dirty="0">
                <a:latin typeface="+mj-lt"/>
              </a:rPr>
              <a:t>An R</a:t>
            </a:r>
            <a:r>
              <a:rPr lang="en-US" sz="2000" baseline="-25000" dirty="0">
                <a:latin typeface="+mj-lt"/>
              </a:rPr>
              <a:t>0</a:t>
            </a:r>
            <a:r>
              <a:rPr lang="en-US" sz="2000" dirty="0">
                <a:latin typeface="+mj-lt"/>
              </a:rPr>
              <a:t> of less than 1 suggests a disease will ultimately die out in a population.</a:t>
            </a:r>
          </a:p>
        </p:txBody>
      </p:sp>
    </p:spTree>
    <p:extLst>
      <p:ext uri="{BB962C8B-B14F-4D97-AF65-F5344CB8AC3E}">
        <p14:creationId xmlns:p14="http://schemas.microsoft.com/office/powerpoint/2010/main" val="88069642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a:xfrm>
            <a:off x="342900" y="238813"/>
            <a:ext cx="8458200" cy="449344"/>
          </a:xfrm>
        </p:spPr>
        <p:txBody>
          <a:bodyPr/>
          <a:lstStyle/>
          <a:p>
            <a:r>
              <a:rPr lang="en-US" dirty="0"/>
              <a:t>Epidemiology</a:t>
            </a:r>
            <a:r>
              <a:rPr lang="en-US" sz="1200" dirty="0"/>
              <a:t> 8</a:t>
            </a:r>
            <a:endParaRPr lang="en-IN" sz="1200"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a:xfrm>
            <a:off x="342900" y="914087"/>
            <a:ext cx="8458200" cy="5430151"/>
          </a:xfrm>
        </p:spPr>
        <p:txBody>
          <a:bodyPr/>
          <a:lstStyle/>
          <a:p>
            <a:pPr>
              <a:spcAft>
                <a:spcPts val="1200"/>
              </a:spcAft>
            </a:pPr>
            <a:r>
              <a:rPr lang="en-US" sz="2000" b="1" dirty="0">
                <a:latin typeface="+mj-lt"/>
              </a:rPr>
              <a:t>Basic Reproductive Number (R</a:t>
            </a:r>
            <a:r>
              <a:rPr lang="en-US" sz="2000" b="1" baseline="-25000" dirty="0">
                <a:latin typeface="+mj-lt"/>
              </a:rPr>
              <a:t>0</a:t>
            </a:r>
            <a:r>
              <a:rPr lang="en-US" sz="2000" b="1" dirty="0">
                <a:latin typeface="+mj-lt"/>
              </a:rPr>
              <a:t>) cont.</a:t>
            </a:r>
          </a:p>
          <a:p>
            <a:pPr marL="342900" indent="-342900">
              <a:spcAft>
                <a:spcPts val="1200"/>
              </a:spcAft>
              <a:buFont typeface="Arial" panose="020B0604020202020204" pitchFamily="34" charset="0"/>
              <a:buChar char="•"/>
            </a:pPr>
            <a:r>
              <a:rPr lang="en-US" sz="2000" dirty="0">
                <a:latin typeface="+mj-lt"/>
              </a:rPr>
              <a:t>A contagious disease has a high R</a:t>
            </a:r>
            <a:r>
              <a:rPr lang="en-US" sz="2000" baseline="-25000" dirty="0">
                <a:latin typeface="+mj-lt"/>
              </a:rPr>
              <a:t>0</a:t>
            </a:r>
            <a:r>
              <a:rPr lang="en-US" sz="2000" dirty="0">
                <a:latin typeface="+mj-lt"/>
              </a:rPr>
              <a:t> value (</a:t>
            </a:r>
            <a:r>
              <a:rPr lang="en-US" sz="2000" dirty="0"/>
              <a:t>for example,</a:t>
            </a:r>
            <a:r>
              <a:rPr lang="en-US" sz="2000" dirty="0">
                <a:latin typeface="+mj-lt"/>
              </a:rPr>
              <a:t> measles transmitted via aerosol R</a:t>
            </a:r>
            <a:r>
              <a:rPr lang="en-US" sz="2000" baseline="-25000" dirty="0">
                <a:latin typeface="+mj-lt"/>
              </a:rPr>
              <a:t>0</a:t>
            </a:r>
            <a:r>
              <a:rPr lang="en-US" sz="2000" dirty="0">
                <a:latin typeface="+mj-lt"/>
              </a:rPr>
              <a:t> = 12 − 18), compared to a disease that does not spread easily from person to person (for example, Ebola transmitted directly through body fluids R</a:t>
            </a:r>
            <a:r>
              <a:rPr lang="en-US" sz="2000" baseline="-25000" dirty="0">
                <a:latin typeface="+mj-lt"/>
              </a:rPr>
              <a:t>0</a:t>
            </a:r>
            <a:r>
              <a:rPr lang="en-US" sz="2000" dirty="0">
                <a:latin typeface="+mj-lt"/>
              </a:rPr>
              <a:t> = 2).</a:t>
            </a:r>
          </a:p>
          <a:p>
            <a:pPr marL="342900" indent="-342900">
              <a:spcAft>
                <a:spcPts val="1200"/>
              </a:spcAft>
              <a:buFont typeface="Arial" panose="020B0604020202020204" pitchFamily="34" charset="0"/>
              <a:buChar char="•"/>
            </a:pPr>
            <a:r>
              <a:rPr lang="en-US" sz="2000" dirty="0">
                <a:latin typeface="+mj-lt"/>
              </a:rPr>
              <a:t>Early estimates from China stated that the original strain of SARS-CoV-2 had an R</a:t>
            </a:r>
            <a:r>
              <a:rPr lang="en-US" sz="2000" baseline="-25000" dirty="0">
                <a:latin typeface="+mj-lt"/>
              </a:rPr>
              <a:t>0</a:t>
            </a:r>
            <a:r>
              <a:rPr lang="en-US" sz="2000" dirty="0">
                <a:latin typeface="+mj-lt"/>
              </a:rPr>
              <a:t> of 2.2 to 2.7, although it is difficult to pinpoint a specific number in the early stages of a novel disease.</a:t>
            </a:r>
          </a:p>
          <a:p>
            <a:pPr marL="342900" indent="-342900">
              <a:spcAft>
                <a:spcPts val="1200"/>
              </a:spcAft>
              <a:buFont typeface="Arial" panose="020B0604020202020204" pitchFamily="34" charset="0"/>
              <a:buChar char="•"/>
            </a:pPr>
            <a:r>
              <a:rPr lang="en-US" sz="2000" dirty="0">
                <a:latin typeface="+mj-lt"/>
              </a:rPr>
              <a:t>The delta variant was more transmissible than the original virus, with an R</a:t>
            </a:r>
            <a:r>
              <a:rPr lang="en-US" sz="2000" baseline="-25000" dirty="0">
                <a:latin typeface="+mj-lt"/>
              </a:rPr>
              <a:t>0</a:t>
            </a:r>
            <a:r>
              <a:rPr lang="en-US" sz="2000" dirty="0">
                <a:latin typeface="+mj-lt"/>
              </a:rPr>
              <a:t> of 5-7, and data suggests that the omicron variant was up to three times more contagious than delta.</a:t>
            </a:r>
          </a:p>
          <a:p>
            <a:pPr marL="342900" indent="-342900">
              <a:spcAft>
                <a:spcPts val="1200"/>
              </a:spcAft>
              <a:buFont typeface="Arial" panose="020B0604020202020204" pitchFamily="34" charset="0"/>
              <a:buChar char="•"/>
            </a:pPr>
            <a:r>
              <a:rPr lang="en-US" sz="2000" dirty="0">
                <a:latin typeface="+mj-lt"/>
              </a:rPr>
              <a:t>The R</a:t>
            </a:r>
            <a:r>
              <a:rPr lang="en-US" sz="2000" baseline="-25000" dirty="0">
                <a:latin typeface="+mj-lt"/>
              </a:rPr>
              <a:t>0</a:t>
            </a:r>
            <a:r>
              <a:rPr lang="en-US" sz="2000" dirty="0">
                <a:latin typeface="+mj-lt"/>
              </a:rPr>
              <a:t> is used to determine what percentage of the population must be immune in order to halt the disease spread.</a:t>
            </a:r>
          </a:p>
          <a:p>
            <a:pPr marL="342900" indent="-342900">
              <a:spcAft>
                <a:spcPts val="1200"/>
              </a:spcAft>
              <a:buFont typeface="Arial" panose="020B0604020202020204" pitchFamily="34" charset="0"/>
              <a:buChar char="•"/>
            </a:pPr>
            <a:r>
              <a:rPr lang="en-US" sz="2000" dirty="0">
                <a:latin typeface="+mj-lt"/>
              </a:rPr>
              <a:t>Scientists are proposing a 75 – 85% vaccination rate will be necessary to prevent the spread of COVID-19 through </a:t>
            </a:r>
            <a:r>
              <a:rPr lang="en-US" sz="2000" b="1" dirty="0">
                <a:latin typeface="+mj-lt"/>
              </a:rPr>
              <a:t>herd immunity</a:t>
            </a:r>
            <a:r>
              <a:rPr lang="en-US" sz="2000" dirty="0">
                <a:latin typeface="+mj-lt"/>
              </a:rPr>
              <a:t>.</a:t>
            </a:r>
          </a:p>
        </p:txBody>
      </p:sp>
    </p:spTree>
    <p:extLst>
      <p:ext uri="{BB962C8B-B14F-4D97-AF65-F5344CB8AC3E}">
        <p14:creationId xmlns:p14="http://schemas.microsoft.com/office/powerpoint/2010/main" val="15950508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Overview</a:t>
            </a:r>
          </a:p>
        </p:txBody>
      </p:sp>
      <p:sp>
        <p:nvSpPr>
          <p:cNvPr id="3" name="Content Placeholder 2"/>
          <p:cNvSpPr>
            <a:spLocks noGrp="1"/>
          </p:cNvSpPr>
          <p:nvPr>
            <p:ph sz="quarter" idx="11"/>
          </p:nvPr>
        </p:nvSpPr>
        <p:spPr>
          <a:xfrm>
            <a:off x="342900" y="1275642"/>
            <a:ext cx="8458200" cy="4531269"/>
          </a:xfrm>
        </p:spPr>
        <p:txBody>
          <a:bodyPr>
            <a:normAutofit/>
          </a:bodyPr>
          <a:lstStyle/>
          <a:p>
            <a:pPr>
              <a:spcAft>
                <a:spcPts val="3600"/>
              </a:spcAft>
            </a:pPr>
            <a:r>
              <a:rPr lang="en-US" sz="2000" dirty="0">
                <a:latin typeface="+mj-lt"/>
              </a:rPr>
              <a:t>The World Health Organization (WHO) named the novel coronavirus that causes the disease COVID-19 “severe acute respiratory syndrome coronavirus 2” (SARS-CoV-2) in January 2020. </a:t>
            </a:r>
          </a:p>
          <a:p>
            <a:pPr>
              <a:spcAft>
                <a:spcPts val="3600"/>
              </a:spcAft>
            </a:pPr>
            <a:r>
              <a:rPr lang="en-US" sz="2000" dirty="0">
                <a:latin typeface="+mj-lt"/>
              </a:rPr>
              <a:t>The disease is named from a contraction of the term </a:t>
            </a:r>
            <a:r>
              <a:rPr lang="en-US" sz="2000" b="1" u="sng" dirty="0">
                <a:latin typeface="+mj-lt"/>
              </a:rPr>
              <a:t>co</a:t>
            </a:r>
            <a:r>
              <a:rPr lang="en-US" sz="2000" dirty="0">
                <a:latin typeface="+mj-lt"/>
              </a:rPr>
              <a:t>rona</a:t>
            </a:r>
            <a:r>
              <a:rPr lang="en-US" sz="2000" b="1" u="sng" dirty="0">
                <a:latin typeface="+mj-lt"/>
              </a:rPr>
              <a:t>vi</a:t>
            </a:r>
            <a:r>
              <a:rPr lang="en-US" sz="2000" dirty="0">
                <a:latin typeface="+mj-lt"/>
              </a:rPr>
              <a:t>rus </a:t>
            </a:r>
            <a:r>
              <a:rPr lang="en-US" sz="2000" b="1" u="sng" dirty="0">
                <a:latin typeface="+mj-lt"/>
              </a:rPr>
              <a:t>d</a:t>
            </a:r>
            <a:r>
              <a:rPr lang="en-US" sz="2000" dirty="0">
                <a:latin typeface="+mj-lt"/>
              </a:rPr>
              <a:t>isease 20</a:t>
            </a:r>
            <a:r>
              <a:rPr lang="en-US" sz="2000" b="1" u="sng" dirty="0">
                <a:latin typeface="+mj-lt"/>
              </a:rPr>
              <a:t>19</a:t>
            </a:r>
            <a:r>
              <a:rPr lang="en-US" sz="2000" b="1" dirty="0">
                <a:latin typeface="+mj-lt"/>
              </a:rPr>
              <a:t>.</a:t>
            </a:r>
            <a:endParaRPr lang="en-US" sz="2000" u="sng" dirty="0">
              <a:latin typeface="+mj-lt"/>
            </a:endParaRPr>
          </a:p>
          <a:p>
            <a:pPr>
              <a:spcAft>
                <a:spcPts val="3600"/>
              </a:spcAft>
            </a:pPr>
            <a:r>
              <a:rPr lang="en-US" sz="2000" dirty="0">
                <a:latin typeface="+mj-lt"/>
              </a:rPr>
              <a:t>This disease was first observed in humans in Wuhan, China in December 2019, although it’s circulation a month earlier is inferred.</a:t>
            </a:r>
          </a:p>
          <a:p>
            <a:pPr>
              <a:spcAft>
                <a:spcPts val="3600"/>
              </a:spcAft>
            </a:pPr>
            <a:r>
              <a:rPr lang="en-US" sz="2000" dirty="0">
                <a:latin typeface="+mj-lt"/>
              </a:rPr>
              <a:t>The WHO declared COVID-19 a Public Health Emergency of International Concern (</a:t>
            </a:r>
            <a:r>
              <a:rPr lang="en-US" sz="2000" dirty="0" err="1">
                <a:latin typeface="+mj-lt"/>
              </a:rPr>
              <a:t>PHEIC</a:t>
            </a:r>
            <a:r>
              <a:rPr lang="en-US" sz="2000" dirty="0">
                <a:latin typeface="+mj-lt"/>
              </a:rPr>
              <a:t>) on January 30, 2020.</a:t>
            </a:r>
          </a:p>
        </p:txBody>
      </p:sp>
    </p:spTree>
    <p:extLst>
      <p:ext uri="{BB962C8B-B14F-4D97-AF65-F5344CB8AC3E}">
        <p14:creationId xmlns:p14="http://schemas.microsoft.com/office/powerpoint/2010/main" val="312545825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a:xfrm>
            <a:off x="342900" y="238813"/>
            <a:ext cx="8458200" cy="449344"/>
          </a:xfrm>
        </p:spPr>
        <p:txBody>
          <a:bodyPr/>
          <a:lstStyle/>
          <a:p>
            <a:r>
              <a:rPr lang="en-US" dirty="0"/>
              <a:t>Epidemiology</a:t>
            </a:r>
            <a:r>
              <a:rPr lang="en-US" sz="1200" dirty="0"/>
              <a:t> 9</a:t>
            </a:r>
            <a:endParaRPr lang="en-IN" sz="1200"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a:xfrm>
            <a:off x="342900" y="956195"/>
            <a:ext cx="8458200" cy="5359763"/>
          </a:xfrm>
        </p:spPr>
        <p:txBody>
          <a:bodyPr/>
          <a:lstStyle/>
          <a:p>
            <a:pPr>
              <a:spcAft>
                <a:spcPts val="1800"/>
              </a:spcAft>
            </a:pPr>
            <a:r>
              <a:rPr lang="en-US" sz="2000" b="1" dirty="0">
                <a:latin typeface="+mj-lt"/>
              </a:rPr>
              <a:t>Herd Immunity</a:t>
            </a:r>
          </a:p>
          <a:p>
            <a:pPr marL="342900" indent="-342900">
              <a:spcAft>
                <a:spcPts val="1800"/>
              </a:spcAft>
              <a:buFont typeface="Arial" panose="020B0604020202020204" pitchFamily="34" charset="0"/>
              <a:buChar char="•"/>
            </a:pPr>
            <a:r>
              <a:rPr lang="en-US" sz="2000" dirty="0">
                <a:latin typeface="+mj-lt"/>
              </a:rPr>
              <a:t>Herd immunity is achieved by </a:t>
            </a:r>
            <a:r>
              <a:rPr lang="en-US" sz="2000" u="sng" dirty="0">
                <a:latin typeface="+mj-lt"/>
              </a:rPr>
              <a:t>protecting</a:t>
            </a:r>
            <a:r>
              <a:rPr lang="en-US" sz="2000" dirty="0">
                <a:latin typeface="+mj-lt"/>
              </a:rPr>
              <a:t> people from a virus, not by  </a:t>
            </a:r>
            <a:r>
              <a:rPr lang="en-US" sz="2000" u="sng" dirty="0">
                <a:latin typeface="+mj-lt"/>
              </a:rPr>
              <a:t>exposing</a:t>
            </a:r>
            <a:r>
              <a:rPr lang="en-US" sz="2000" dirty="0">
                <a:latin typeface="+mj-lt"/>
              </a:rPr>
              <a:t> them to it.</a:t>
            </a:r>
          </a:p>
          <a:p>
            <a:pPr marL="342900" indent="-342900">
              <a:spcAft>
                <a:spcPts val="1800"/>
              </a:spcAft>
              <a:buFont typeface="Arial" panose="020B0604020202020204" pitchFamily="34" charset="0"/>
              <a:buChar char="•"/>
            </a:pPr>
            <a:r>
              <a:rPr lang="en-US" sz="2000" dirty="0">
                <a:latin typeface="+mj-lt"/>
              </a:rPr>
              <a:t>When a virus has a high case fatality rate, attempts to achieve herd immunity via population exposure is problematic and unethical, and can lead to unnecessary infections, suffering and death.</a:t>
            </a:r>
          </a:p>
          <a:p>
            <a:pPr marL="342900" indent="-342900">
              <a:spcAft>
                <a:spcPts val="1800"/>
              </a:spcAft>
              <a:buFont typeface="Arial" panose="020B0604020202020204" pitchFamily="34" charset="0"/>
              <a:buChar char="•"/>
            </a:pPr>
            <a:r>
              <a:rPr lang="en-US" sz="2000" dirty="0">
                <a:latin typeface="+mj-lt"/>
              </a:rPr>
              <a:t>Another value, the effective reproduction rate (R</a:t>
            </a:r>
            <a:r>
              <a:rPr lang="en-US" sz="2000" baseline="-25000" dirty="0">
                <a:latin typeface="+mj-lt"/>
              </a:rPr>
              <a:t>e</a:t>
            </a:r>
            <a:r>
              <a:rPr lang="en-US" sz="2000" dirty="0">
                <a:latin typeface="+mj-lt"/>
              </a:rPr>
              <a:t>)</a:t>
            </a:r>
            <a:r>
              <a:rPr lang="en-US" sz="2000" baseline="-25000" dirty="0">
                <a:latin typeface="+mj-lt"/>
              </a:rPr>
              <a:t> </a:t>
            </a:r>
            <a:r>
              <a:rPr lang="en-US" sz="2000" dirty="0">
                <a:latin typeface="+mj-lt"/>
              </a:rPr>
              <a:t>represents the current (recovered/vaccinated) state of the population.</a:t>
            </a:r>
          </a:p>
          <a:p>
            <a:pPr marL="342900" indent="-342900">
              <a:spcAft>
                <a:spcPts val="1800"/>
              </a:spcAft>
              <a:buFont typeface="Arial" panose="020B0604020202020204" pitchFamily="34" charset="0"/>
              <a:buChar char="•"/>
            </a:pPr>
            <a:r>
              <a:rPr lang="en-US" sz="2000" dirty="0">
                <a:latin typeface="+mj-lt"/>
              </a:rPr>
              <a:t>The goal is, through vaccination, to lower the R</a:t>
            </a:r>
            <a:r>
              <a:rPr lang="en-US" sz="2000" baseline="-25000" dirty="0">
                <a:latin typeface="+mj-lt"/>
              </a:rPr>
              <a:t>e</a:t>
            </a:r>
            <a:r>
              <a:rPr lang="en-US" sz="2000" dirty="0">
                <a:latin typeface="+mj-lt"/>
              </a:rPr>
              <a:t> to a value of 1 or less whereby the virus can no longer spread through susceptible hosts and the pandemic dissipates.</a:t>
            </a:r>
          </a:p>
          <a:p>
            <a:pPr marL="342900" indent="-342900">
              <a:spcAft>
                <a:spcPts val="1800"/>
              </a:spcAft>
              <a:buFont typeface="Arial" panose="020B0604020202020204" pitchFamily="34" charset="0"/>
              <a:buChar char="•"/>
            </a:pPr>
            <a:r>
              <a:rPr lang="en-US" sz="2000" dirty="0">
                <a:latin typeface="+mj-lt"/>
              </a:rPr>
              <a:t>The duration of viable antibodies in the blood as a result of either vaccine or recovery is yet to be determined.</a:t>
            </a:r>
          </a:p>
        </p:txBody>
      </p:sp>
    </p:spTree>
    <p:extLst>
      <p:ext uri="{BB962C8B-B14F-4D97-AF65-F5344CB8AC3E}">
        <p14:creationId xmlns:p14="http://schemas.microsoft.com/office/powerpoint/2010/main" val="27278805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2BB396-9D72-433F-B45A-F1401F0DE8E2}"/>
              </a:ext>
            </a:extLst>
          </p:cNvPr>
          <p:cNvSpPr>
            <a:spLocks noGrp="1"/>
          </p:cNvSpPr>
          <p:nvPr>
            <p:ph type="title"/>
          </p:nvPr>
        </p:nvSpPr>
        <p:spPr/>
        <p:txBody>
          <a:bodyPr/>
          <a:lstStyle/>
          <a:p>
            <a:r>
              <a:rPr lang="en-IN" dirty="0"/>
              <a:t>Prevention/Treatment</a:t>
            </a:r>
            <a:r>
              <a:rPr lang="en-IN" sz="1200" dirty="0"/>
              <a:t> 1</a:t>
            </a:r>
          </a:p>
        </p:txBody>
      </p:sp>
      <p:sp>
        <p:nvSpPr>
          <p:cNvPr id="3" name="Content Placeholder 2">
            <a:extLst>
              <a:ext uri="{FF2B5EF4-FFF2-40B4-BE49-F238E27FC236}">
                <a16:creationId xmlns:a16="http://schemas.microsoft.com/office/drawing/2014/main" id="{B683E324-7CAC-400E-9F56-B6C21256192D}"/>
              </a:ext>
            </a:extLst>
          </p:cNvPr>
          <p:cNvSpPr>
            <a:spLocks noGrp="1"/>
          </p:cNvSpPr>
          <p:nvPr>
            <p:ph sz="quarter" idx="11"/>
          </p:nvPr>
        </p:nvSpPr>
        <p:spPr>
          <a:xfrm>
            <a:off x="342900" y="1009415"/>
            <a:ext cx="8458200" cy="3066691"/>
          </a:xfrm>
        </p:spPr>
        <p:txBody>
          <a:bodyPr/>
          <a:lstStyle/>
          <a:p>
            <a:pPr>
              <a:spcBef>
                <a:spcPts val="600"/>
              </a:spcBef>
            </a:pPr>
            <a:r>
              <a:rPr lang="en-US" sz="2000" b="1" dirty="0">
                <a:latin typeface="+mj-lt"/>
              </a:rPr>
              <a:t>Prevention - Personal Safety</a:t>
            </a:r>
          </a:p>
          <a:p>
            <a:pPr>
              <a:spcBef>
                <a:spcPts val="600"/>
              </a:spcBef>
            </a:pPr>
            <a:r>
              <a:rPr lang="en-US" sz="2000" dirty="0">
                <a:latin typeface="+mj-lt"/>
              </a:rPr>
              <a:t>Before we had a vaccine against SARS-CoV-2, the best way to avoid becoming ill was to avoid exposure to the virus.</a:t>
            </a:r>
          </a:p>
          <a:p>
            <a:pPr>
              <a:spcBef>
                <a:spcPts val="600"/>
              </a:spcBef>
              <a:spcAft>
                <a:spcPts val="600"/>
              </a:spcAft>
            </a:pPr>
            <a:r>
              <a:rPr lang="en-US" sz="2000" dirty="0">
                <a:latin typeface="+mj-lt"/>
              </a:rPr>
              <a:t>Avoidance involves:</a:t>
            </a:r>
          </a:p>
          <a:p>
            <a:pPr marL="347472" indent="-342900">
              <a:spcAft>
                <a:spcPts val="600"/>
              </a:spcAft>
              <a:buFont typeface="Arial" panose="020B0604020202020204" pitchFamily="34" charset="0"/>
              <a:buChar char="•"/>
            </a:pPr>
            <a:r>
              <a:rPr lang="en-US" sz="2000" dirty="0">
                <a:latin typeface="+mj-lt"/>
              </a:rPr>
              <a:t>Washing hands often</a:t>
            </a:r>
          </a:p>
          <a:p>
            <a:pPr marL="347472" indent="-342900">
              <a:spcAft>
                <a:spcPts val="600"/>
              </a:spcAft>
              <a:buFont typeface="Arial" panose="020B0604020202020204" pitchFamily="34" charset="0"/>
              <a:buChar char="•"/>
            </a:pPr>
            <a:r>
              <a:rPr lang="en-US" sz="2000" dirty="0">
                <a:latin typeface="+mj-lt"/>
              </a:rPr>
              <a:t>Use a hand sanitizer of &gt;60% alcohol when washing is not an option</a:t>
            </a:r>
          </a:p>
          <a:p>
            <a:pPr marL="347472" indent="-342900">
              <a:spcAft>
                <a:spcPts val="600"/>
              </a:spcAft>
              <a:buFont typeface="Arial" panose="020B0604020202020204" pitchFamily="34" charset="0"/>
              <a:buChar char="•"/>
            </a:pPr>
            <a:r>
              <a:rPr lang="en-US" sz="2000" dirty="0">
                <a:latin typeface="+mj-lt"/>
              </a:rPr>
              <a:t>Maintaining a safe distance from others outside the home &gt;6 feet</a:t>
            </a:r>
          </a:p>
        </p:txBody>
      </p:sp>
      <p:sp>
        <p:nvSpPr>
          <p:cNvPr id="4" name="Content Placeholder 3">
            <a:extLst>
              <a:ext uri="{FF2B5EF4-FFF2-40B4-BE49-F238E27FC236}">
                <a16:creationId xmlns:a16="http://schemas.microsoft.com/office/drawing/2014/main" id="{755154E8-5E1C-436D-8E2A-B6ADD81EF56E}"/>
              </a:ext>
            </a:extLst>
          </p:cNvPr>
          <p:cNvSpPr>
            <a:spLocks noGrp="1"/>
          </p:cNvSpPr>
          <p:nvPr>
            <p:ph sz="quarter" idx="14"/>
          </p:nvPr>
        </p:nvSpPr>
        <p:spPr>
          <a:xfrm>
            <a:off x="342901" y="4343400"/>
            <a:ext cx="4480560" cy="1677580"/>
          </a:xfrm>
        </p:spPr>
        <p:txBody>
          <a:bodyPr/>
          <a:lstStyle/>
          <a:p>
            <a:pPr marL="347472" indent="-342900">
              <a:spcAft>
                <a:spcPts val="600"/>
              </a:spcAft>
              <a:buFont typeface="Arial" panose="020B0604020202020204" pitchFamily="34" charset="0"/>
              <a:buChar char="•"/>
            </a:pPr>
            <a:r>
              <a:rPr lang="en-US" sz="2000" dirty="0">
                <a:latin typeface="+mj-lt"/>
              </a:rPr>
              <a:t>Covering the mouth and nose with cloth in public places to avoid spread from yourself to others</a:t>
            </a:r>
          </a:p>
          <a:p>
            <a:pPr marL="347472" indent="-342900">
              <a:spcAft>
                <a:spcPts val="600"/>
              </a:spcAft>
              <a:buFont typeface="Arial" panose="020B0604020202020204" pitchFamily="34" charset="0"/>
              <a:buChar char="•"/>
            </a:pPr>
            <a:r>
              <a:rPr lang="en-US" sz="2000" dirty="0">
                <a:latin typeface="+mj-lt"/>
              </a:rPr>
              <a:t>Clean and disinfect frequently touched surfaces often</a:t>
            </a:r>
          </a:p>
        </p:txBody>
      </p:sp>
      <p:sp>
        <p:nvSpPr>
          <p:cNvPr id="7" name="Text Placeholder 5">
            <a:extLst>
              <a:ext uri="{FF2B5EF4-FFF2-40B4-BE49-F238E27FC236}">
                <a16:creationId xmlns:a16="http://schemas.microsoft.com/office/drawing/2014/main" id="{F418F760-52E7-4DA2-A54E-D37F0496D5D3}"/>
              </a:ext>
            </a:extLst>
          </p:cNvPr>
          <p:cNvSpPr>
            <a:spLocks noGrp="1"/>
          </p:cNvSpPr>
          <p:nvPr>
            <p:ph type="body" sz="quarter" idx="30"/>
          </p:nvPr>
        </p:nvSpPr>
        <p:spPr/>
        <p:txBody>
          <a:bodyPr/>
          <a:lstStyle/>
          <a:p>
            <a:r>
              <a:rPr lang="en-US" b="0" i="0" dirty="0" err="1">
                <a:solidFill>
                  <a:srgbClr val="666666"/>
                </a:solidFill>
                <a:effectLst/>
                <a:latin typeface="Proxima Nova Soft"/>
              </a:rPr>
              <a:t>FamVeld</a:t>
            </a:r>
            <a:r>
              <a:rPr lang="en-US" b="0" i="0" dirty="0">
                <a:solidFill>
                  <a:srgbClr val="666666"/>
                </a:solidFill>
                <a:effectLst/>
                <a:latin typeface="Proxima Nova Soft"/>
              </a:rPr>
              <a:t>/Shutterstock</a:t>
            </a:r>
            <a:endParaRPr lang="en-IN" dirty="0"/>
          </a:p>
        </p:txBody>
      </p:sp>
      <p:pic>
        <p:nvPicPr>
          <p:cNvPr id="10" name="Picture 9" descr="Mother and child wearing surgical face mask buying fruit in supermarket.&#10;&#10;">
            <a:extLst>
              <a:ext uri="{FF2B5EF4-FFF2-40B4-BE49-F238E27FC236}">
                <a16:creationId xmlns:a16="http://schemas.microsoft.com/office/drawing/2014/main" id="{84B85572-ECA5-4F35-90DE-AF6CEB6FC4B1}"/>
              </a:ext>
            </a:extLst>
          </p:cNvPr>
          <p:cNvPicPr>
            <a:picLocks noChangeAspect="1"/>
          </p:cNvPicPr>
          <p:nvPr/>
        </p:nvPicPr>
        <p:blipFill>
          <a:blip r:embed="rId2"/>
          <a:stretch>
            <a:fillRect/>
          </a:stretch>
        </p:blipFill>
        <p:spPr>
          <a:xfrm>
            <a:off x="5107817" y="3919688"/>
            <a:ext cx="3319746" cy="2471457"/>
          </a:xfrm>
          <a:prstGeom prst="rect">
            <a:avLst/>
          </a:prstGeom>
        </p:spPr>
      </p:pic>
    </p:spTree>
    <p:extLst>
      <p:ext uri="{BB962C8B-B14F-4D97-AF65-F5344CB8AC3E}">
        <p14:creationId xmlns:p14="http://schemas.microsoft.com/office/powerpoint/2010/main" val="184848046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2BB396-9D72-433F-B45A-F1401F0DE8E2}"/>
              </a:ext>
            </a:extLst>
          </p:cNvPr>
          <p:cNvSpPr>
            <a:spLocks noGrp="1"/>
          </p:cNvSpPr>
          <p:nvPr>
            <p:ph type="title"/>
          </p:nvPr>
        </p:nvSpPr>
        <p:spPr/>
        <p:txBody>
          <a:bodyPr/>
          <a:lstStyle/>
          <a:p>
            <a:r>
              <a:rPr lang="en-IN" dirty="0"/>
              <a:t>Prevention/Treatment</a:t>
            </a:r>
            <a:r>
              <a:rPr lang="en-IN" sz="1200" dirty="0"/>
              <a:t> 2</a:t>
            </a:r>
          </a:p>
        </p:txBody>
      </p:sp>
      <p:sp>
        <p:nvSpPr>
          <p:cNvPr id="3" name="Content Placeholder 2">
            <a:extLst>
              <a:ext uri="{FF2B5EF4-FFF2-40B4-BE49-F238E27FC236}">
                <a16:creationId xmlns:a16="http://schemas.microsoft.com/office/drawing/2014/main" id="{B683E324-7CAC-400E-9F56-B6C21256192D}"/>
              </a:ext>
            </a:extLst>
          </p:cNvPr>
          <p:cNvSpPr>
            <a:spLocks noGrp="1"/>
          </p:cNvSpPr>
          <p:nvPr>
            <p:ph sz="quarter" idx="11"/>
          </p:nvPr>
        </p:nvSpPr>
        <p:spPr>
          <a:xfrm>
            <a:off x="342900" y="1075450"/>
            <a:ext cx="8458200" cy="3158730"/>
          </a:xfrm>
        </p:spPr>
        <p:txBody>
          <a:bodyPr/>
          <a:lstStyle/>
          <a:p>
            <a:pPr>
              <a:spcAft>
                <a:spcPts val="1500"/>
              </a:spcAft>
            </a:pPr>
            <a:r>
              <a:rPr lang="en-US" sz="2000" b="1" dirty="0">
                <a:latin typeface="+mj-lt"/>
              </a:rPr>
              <a:t>Prevention – Safety for Healthcare Professionals</a:t>
            </a:r>
          </a:p>
          <a:p>
            <a:pPr>
              <a:spcAft>
                <a:spcPts val="1500"/>
              </a:spcAft>
            </a:pPr>
            <a:r>
              <a:rPr lang="en-US" sz="2000" dirty="0">
                <a:latin typeface="+mj-lt"/>
              </a:rPr>
              <a:t>Healthcare providers caring for COVID-19 patients are at greater risk for contracting and spreading the virus.</a:t>
            </a:r>
          </a:p>
          <a:p>
            <a:pPr>
              <a:spcAft>
                <a:spcPts val="1500"/>
              </a:spcAft>
            </a:pPr>
            <a:r>
              <a:rPr lang="en-US" sz="2000" dirty="0">
                <a:latin typeface="+mj-lt"/>
              </a:rPr>
              <a:t>A higher level of personal protective equipment (PPE) is necessary for those who risk daily workplace exposure.</a:t>
            </a:r>
          </a:p>
          <a:p>
            <a:pPr>
              <a:spcAft>
                <a:spcPts val="1500"/>
              </a:spcAft>
            </a:pPr>
            <a:r>
              <a:rPr lang="en-US" sz="2000" dirty="0">
                <a:latin typeface="+mj-lt"/>
              </a:rPr>
              <a:t>Appropriate care must be taken when putting on or taking off the PPE which includes:</a:t>
            </a:r>
          </a:p>
        </p:txBody>
      </p:sp>
      <p:sp>
        <p:nvSpPr>
          <p:cNvPr id="4" name="Content Placeholder 3">
            <a:extLst>
              <a:ext uri="{FF2B5EF4-FFF2-40B4-BE49-F238E27FC236}">
                <a16:creationId xmlns:a16="http://schemas.microsoft.com/office/drawing/2014/main" id="{755154E8-5E1C-436D-8E2A-B6ADD81EF56E}"/>
              </a:ext>
            </a:extLst>
          </p:cNvPr>
          <p:cNvSpPr>
            <a:spLocks noGrp="1"/>
          </p:cNvSpPr>
          <p:nvPr>
            <p:ph sz="quarter" idx="14"/>
          </p:nvPr>
        </p:nvSpPr>
        <p:spPr>
          <a:xfrm>
            <a:off x="368299" y="3966450"/>
            <a:ext cx="4114800" cy="1816100"/>
          </a:xfrm>
        </p:spPr>
        <p:txBody>
          <a:bodyPr/>
          <a:lstStyle/>
          <a:p>
            <a:pPr marL="347472" indent="-342900">
              <a:spcAft>
                <a:spcPts val="600"/>
              </a:spcAft>
              <a:buFont typeface="Arial" panose="020B0604020202020204" pitchFamily="34" charset="0"/>
              <a:buChar char="•"/>
            </a:pPr>
            <a:r>
              <a:rPr lang="en-US" sz="2000" dirty="0">
                <a:latin typeface="+mj-lt"/>
              </a:rPr>
              <a:t>N95 facemask (filters out 95% of airborne pathogens)</a:t>
            </a:r>
          </a:p>
          <a:p>
            <a:pPr marL="347472" indent="-342900">
              <a:spcAft>
                <a:spcPts val="600"/>
              </a:spcAft>
              <a:buFont typeface="Arial" panose="020B0604020202020204" pitchFamily="34" charset="0"/>
              <a:buChar char="•"/>
            </a:pPr>
            <a:r>
              <a:rPr lang="en-US" sz="2000" dirty="0">
                <a:latin typeface="+mj-lt"/>
              </a:rPr>
              <a:t>Eye protection</a:t>
            </a:r>
          </a:p>
          <a:p>
            <a:pPr marL="347472" indent="-342900">
              <a:spcAft>
                <a:spcPts val="600"/>
              </a:spcAft>
              <a:buFont typeface="Arial" panose="020B0604020202020204" pitchFamily="34" charset="0"/>
              <a:buChar char="•"/>
            </a:pPr>
            <a:r>
              <a:rPr lang="en-US" sz="2000" dirty="0">
                <a:latin typeface="+mj-lt"/>
              </a:rPr>
              <a:t>Gloves</a:t>
            </a:r>
          </a:p>
          <a:p>
            <a:pPr marL="347472" indent="-342900">
              <a:spcAft>
                <a:spcPts val="600"/>
              </a:spcAft>
              <a:buFont typeface="Arial" panose="020B0604020202020204" pitchFamily="34" charset="0"/>
              <a:buChar char="•"/>
            </a:pPr>
            <a:r>
              <a:rPr lang="en-US" sz="2000" dirty="0">
                <a:latin typeface="+mj-lt"/>
              </a:rPr>
              <a:t>Gown</a:t>
            </a:r>
          </a:p>
        </p:txBody>
      </p:sp>
      <p:pic>
        <p:nvPicPr>
          <p:cNvPr id="9" name="Picture 4" descr="COVID-19 infected patient in quarantine room with quarantine and outbreak alert sign at hospital with healthcare providers wearing PPE.">
            <a:extLst>
              <a:ext uri="{FF2B5EF4-FFF2-40B4-BE49-F238E27FC236}">
                <a16:creationId xmlns:a16="http://schemas.microsoft.com/office/drawing/2014/main" id="{5A709514-B472-43CF-AC10-B63D6D459E19}"/>
              </a:ext>
            </a:extLst>
          </p:cNvPr>
          <p:cNvPicPr>
            <a:picLocks noGrp="1" noChangeAspect="1"/>
          </p:cNvPicPr>
          <p:nvPr>
            <p:ph sz="quarter" idx="15"/>
          </p:nvPr>
        </p:nvPicPr>
        <p:blipFill>
          <a:blip r:embed="rId2"/>
          <a:stretch>
            <a:fillRect/>
          </a:stretch>
        </p:blipFill>
        <p:spPr>
          <a:xfrm>
            <a:off x="4572000" y="4234180"/>
            <a:ext cx="4071414" cy="2286000"/>
          </a:xfrm>
          <a:prstGeom prst="rect">
            <a:avLst/>
          </a:prstGeom>
        </p:spPr>
      </p:pic>
      <p:sp>
        <p:nvSpPr>
          <p:cNvPr id="7" name="Text Placeholder 5">
            <a:extLst>
              <a:ext uri="{FF2B5EF4-FFF2-40B4-BE49-F238E27FC236}">
                <a16:creationId xmlns:a16="http://schemas.microsoft.com/office/drawing/2014/main" id="{F418F760-52E7-4DA2-A54E-D37F0496D5D3}"/>
              </a:ext>
            </a:extLst>
          </p:cNvPr>
          <p:cNvSpPr>
            <a:spLocks noGrp="1"/>
          </p:cNvSpPr>
          <p:nvPr>
            <p:ph type="body" sz="quarter" idx="30"/>
          </p:nvPr>
        </p:nvSpPr>
        <p:spPr/>
        <p:txBody>
          <a:bodyPr/>
          <a:lstStyle/>
          <a:p>
            <a:r>
              <a:rPr lang="en-IN" dirty="0" err="1"/>
              <a:t>Mongkolchon</a:t>
            </a:r>
            <a:r>
              <a:rPr lang="en-IN" dirty="0"/>
              <a:t> </a:t>
            </a:r>
            <a:r>
              <a:rPr lang="en-IN" dirty="0" err="1"/>
              <a:t>Akesin</a:t>
            </a:r>
            <a:r>
              <a:rPr lang="en-IN" dirty="0"/>
              <a:t>/Shutterstock</a:t>
            </a:r>
          </a:p>
        </p:txBody>
      </p:sp>
    </p:spTree>
    <p:extLst>
      <p:ext uri="{BB962C8B-B14F-4D97-AF65-F5344CB8AC3E}">
        <p14:creationId xmlns:p14="http://schemas.microsoft.com/office/powerpoint/2010/main" val="13596230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IN" dirty="0"/>
              <a:t>Prevention/Treatment</a:t>
            </a:r>
            <a:r>
              <a:rPr lang="en-IN" sz="1200" dirty="0"/>
              <a:t> 3</a:t>
            </a:r>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a:xfrm>
            <a:off x="320040" y="1286136"/>
            <a:ext cx="8503920" cy="4971691"/>
          </a:xfrm>
        </p:spPr>
        <p:txBody>
          <a:bodyPr/>
          <a:lstStyle/>
          <a:p>
            <a:pPr>
              <a:spcAft>
                <a:spcPts val="600"/>
              </a:spcAft>
            </a:pPr>
            <a:r>
              <a:rPr lang="en-US" sz="2000" b="1" dirty="0">
                <a:latin typeface="+mj-lt"/>
              </a:rPr>
              <a:t>Prevention – Public Safety</a:t>
            </a:r>
          </a:p>
          <a:p>
            <a:pPr>
              <a:spcAft>
                <a:spcPts val="600"/>
              </a:spcAft>
            </a:pPr>
            <a:endParaRPr lang="en-US" sz="2000" b="1" dirty="0">
              <a:latin typeface="+mj-lt"/>
            </a:endParaRPr>
          </a:p>
          <a:p>
            <a:pPr>
              <a:spcAft>
                <a:spcPts val="600"/>
              </a:spcAft>
            </a:pPr>
            <a:r>
              <a:rPr lang="en-US" sz="2000" dirty="0">
                <a:latin typeface="+mj-lt"/>
              </a:rPr>
              <a:t>Before areas can safely open to the public, a disinfection plan must be implemented to prevent spread in areas that typically host high numbers: schools, public transit, aviation, shops, restaurants, churches, etc.</a:t>
            </a:r>
          </a:p>
          <a:p>
            <a:pPr>
              <a:spcAft>
                <a:spcPts val="600"/>
              </a:spcAft>
            </a:pPr>
            <a:endParaRPr lang="en-US" sz="2000" dirty="0">
              <a:latin typeface="+mj-lt"/>
            </a:endParaRPr>
          </a:p>
          <a:p>
            <a:pPr marL="457200" indent="-457200">
              <a:spcAft>
                <a:spcPts val="1800"/>
              </a:spcAft>
              <a:buFont typeface="+mj-lt"/>
              <a:buAutoNum type="arabicPeriod"/>
            </a:pPr>
            <a:r>
              <a:rPr lang="en-US" sz="2000" dirty="0">
                <a:latin typeface="+mj-lt"/>
              </a:rPr>
              <a:t>Natural methods</a:t>
            </a:r>
          </a:p>
          <a:p>
            <a:pPr marL="461963">
              <a:spcAft>
                <a:spcPts val="1800"/>
              </a:spcAft>
            </a:pPr>
            <a:r>
              <a:rPr lang="en-US" sz="2000" dirty="0">
                <a:latin typeface="+mj-lt"/>
              </a:rPr>
              <a:t>Studies have shown that SARS-CoV-2 lasts hours to days (one study suggests a maximum of 7 days on the outer layer of mask) on surfaces, less in the sunlight.</a:t>
            </a:r>
          </a:p>
          <a:p>
            <a:pPr marL="461963">
              <a:spcAft>
                <a:spcPts val="1800"/>
              </a:spcAft>
            </a:pPr>
            <a:r>
              <a:rPr lang="en-US" sz="2000" dirty="0">
                <a:latin typeface="+mj-lt"/>
              </a:rPr>
              <a:t>Leaving items untouched for over 24 hours, or outside in direct sun can reduce the risk of transmission via a fomite.</a:t>
            </a:r>
          </a:p>
        </p:txBody>
      </p:sp>
    </p:spTree>
    <p:extLst>
      <p:ext uri="{BB962C8B-B14F-4D97-AF65-F5344CB8AC3E}">
        <p14:creationId xmlns:p14="http://schemas.microsoft.com/office/powerpoint/2010/main" val="11610833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7EE584-33F3-45C8-B136-0C1AE1A07883}"/>
              </a:ext>
            </a:extLst>
          </p:cNvPr>
          <p:cNvSpPr>
            <a:spLocks noGrp="1"/>
          </p:cNvSpPr>
          <p:nvPr>
            <p:ph type="title"/>
          </p:nvPr>
        </p:nvSpPr>
        <p:spPr/>
        <p:txBody>
          <a:bodyPr/>
          <a:lstStyle/>
          <a:p>
            <a:r>
              <a:rPr lang="en-IN" dirty="0"/>
              <a:t>Prevention/Treatment</a:t>
            </a:r>
            <a:r>
              <a:rPr lang="en-IN" sz="1200" dirty="0"/>
              <a:t> 4</a:t>
            </a:r>
            <a:endParaRPr lang="en-IN" dirty="0"/>
          </a:p>
        </p:txBody>
      </p:sp>
      <p:sp>
        <p:nvSpPr>
          <p:cNvPr id="3" name="Content Placeholder 2">
            <a:extLst>
              <a:ext uri="{FF2B5EF4-FFF2-40B4-BE49-F238E27FC236}">
                <a16:creationId xmlns:a16="http://schemas.microsoft.com/office/drawing/2014/main" id="{7B67835F-3287-4244-B55D-E19C1570BD10}"/>
              </a:ext>
            </a:extLst>
          </p:cNvPr>
          <p:cNvSpPr>
            <a:spLocks noGrp="1"/>
          </p:cNvSpPr>
          <p:nvPr>
            <p:ph sz="quarter" idx="11"/>
          </p:nvPr>
        </p:nvSpPr>
        <p:spPr>
          <a:xfrm>
            <a:off x="342900" y="1788315"/>
            <a:ext cx="4206240" cy="2956281"/>
          </a:xfrm>
        </p:spPr>
        <p:txBody>
          <a:bodyPr/>
          <a:lstStyle/>
          <a:p>
            <a:pPr marL="457200" lvl="0" indent="-457200">
              <a:spcAft>
                <a:spcPts val="1800"/>
              </a:spcAft>
              <a:buFont typeface="Arial" panose="020B0604020202020204" pitchFamily="34" charset="0"/>
              <a:buAutoNum type="arabicPeriod" startAt="2"/>
            </a:pPr>
            <a:r>
              <a:rPr lang="en-US" sz="2000" dirty="0">
                <a:solidFill>
                  <a:srgbClr val="000000"/>
                </a:solidFill>
              </a:rPr>
              <a:t>Disinfection</a:t>
            </a:r>
          </a:p>
          <a:p>
            <a:pPr marL="461963" lvl="0">
              <a:spcAft>
                <a:spcPts val="1800"/>
              </a:spcAft>
            </a:pPr>
            <a:r>
              <a:rPr lang="en-US" sz="2000" dirty="0">
                <a:solidFill>
                  <a:srgbClr val="000000"/>
                </a:solidFill>
              </a:rPr>
              <a:t>The EPA has an approved list of disinfectants for removal of the virus from most surfaces, particularly frequently touched surfaces such as doorknobs, light switches, ATM machines, faucets, etc.</a:t>
            </a:r>
          </a:p>
        </p:txBody>
      </p:sp>
      <p:sp>
        <p:nvSpPr>
          <p:cNvPr id="4" name="Content Placeholder 3">
            <a:extLst>
              <a:ext uri="{FF2B5EF4-FFF2-40B4-BE49-F238E27FC236}">
                <a16:creationId xmlns:a16="http://schemas.microsoft.com/office/drawing/2014/main" id="{09A7E7E0-6B59-42D6-8588-4E4130E6AD3E}"/>
              </a:ext>
            </a:extLst>
          </p:cNvPr>
          <p:cNvSpPr>
            <a:spLocks noGrp="1"/>
          </p:cNvSpPr>
          <p:nvPr>
            <p:ph sz="quarter" idx="14"/>
          </p:nvPr>
        </p:nvSpPr>
        <p:spPr>
          <a:xfrm>
            <a:off x="342900" y="5120419"/>
            <a:ext cx="8458200" cy="1188720"/>
          </a:xfrm>
        </p:spPr>
        <p:txBody>
          <a:bodyPr/>
          <a:lstStyle/>
          <a:p>
            <a:pPr marL="461963" lvl="0">
              <a:spcAft>
                <a:spcPts val="1800"/>
              </a:spcAft>
            </a:pPr>
            <a:r>
              <a:rPr lang="en-US" sz="1600" dirty="0">
                <a:solidFill>
                  <a:srgbClr val="000000"/>
                </a:solidFill>
                <a:hlinkClick r:id="rId2">
                  <a:extLst>
                    <a:ext uri="{A12FA001-AC4F-418D-AE19-62706E023703}">
                      <ahyp:hlinkClr xmlns:ahyp="http://schemas.microsoft.com/office/drawing/2018/hyperlinkcolor" val="tx"/>
                    </a:ext>
                  </a:extLst>
                </a:hlinkClick>
              </a:rPr>
              <a:t>https://www.epa.gov/pesticide-registration/list-n-disinfectants-use-against-sars-cov-2</a:t>
            </a:r>
            <a:endParaRPr lang="en-US" sz="1600" dirty="0">
              <a:solidFill>
                <a:srgbClr val="000000"/>
              </a:solidFill>
            </a:endParaRPr>
          </a:p>
          <a:p>
            <a:pPr marL="461963" lvl="0">
              <a:spcAft>
                <a:spcPts val="1800"/>
              </a:spcAft>
            </a:pPr>
            <a:r>
              <a:rPr lang="en-US" sz="2000" dirty="0">
                <a:solidFill>
                  <a:srgbClr val="000000"/>
                </a:solidFill>
              </a:rPr>
              <a:t>If approved disinfectants are not available, dilute bleach or 70% alcohol is recommended.</a:t>
            </a:r>
          </a:p>
        </p:txBody>
      </p:sp>
      <p:sp>
        <p:nvSpPr>
          <p:cNvPr id="7" name="Text Placeholder 5">
            <a:extLst>
              <a:ext uri="{FF2B5EF4-FFF2-40B4-BE49-F238E27FC236}">
                <a16:creationId xmlns:a16="http://schemas.microsoft.com/office/drawing/2014/main" id="{A5CC5CD4-E498-47EB-99F3-7022DBD5F2E0}"/>
              </a:ext>
            </a:extLst>
          </p:cNvPr>
          <p:cNvSpPr>
            <a:spLocks noGrp="1"/>
          </p:cNvSpPr>
          <p:nvPr>
            <p:ph type="body" sz="quarter" idx="30"/>
          </p:nvPr>
        </p:nvSpPr>
        <p:spPr/>
        <p:txBody>
          <a:bodyPr/>
          <a:lstStyle/>
          <a:p>
            <a:r>
              <a:rPr lang="en-US" b="0" i="0" dirty="0" err="1">
                <a:solidFill>
                  <a:srgbClr val="666666"/>
                </a:solidFill>
                <a:effectLst/>
                <a:latin typeface="Proxima Nova Soft"/>
              </a:rPr>
              <a:t>GrooveZ</a:t>
            </a:r>
            <a:r>
              <a:rPr lang="en-US" b="0" i="0" dirty="0">
                <a:solidFill>
                  <a:srgbClr val="666666"/>
                </a:solidFill>
                <a:effectLst/>
                <a:latin typeface="Proxima Nova Soft"/>
              </a:rPr>
              <a:t>/Shutterstock</a:t>
            </a:r>
            <a:endParaRPr lang="en-IN" dirty="0"/>
          </a:p>
        </p:txBody>
      </p:sp>
      <p:sp>
        <p:nvSpPr>
          <p:cNvPr id="5" name="TextBox 4">
            <a:extLst>
              <a:ext uri="{FF2B5EF4-FFF2-40B4-BE49-F238E27FC236}">
                <a16:creationId xmlns:a16="http://schemas.microsoft.com/office/drawing/2014/main" id="{828DAD0A-C432-4C61-B701-71129D3AE154}"/>
              </a:ext>
            </a:extLst>
          </p:cNvPr>
          <p:cNvSpPr txBox="1"/>
          <p:nvPr/>
        </p:nvSpPr>
        <p:spPr>
          <a:xfrm>
            <a:off x="342900" y="1088207"/>
            <a:ext cx="6523348" cy="400110"/>
          </a:xfrm>
          <a:prstGeom prst="rect">
            <a:avLst/>
          </a:prstGeom>
          <a:noFill/>
        </p:spPr>
        <p:txBody>
          <a:bodyPr wrap="square" rtlCol="0">
            <a:spAutoFit/>
          </a:bodyPr>
          <a:lstStyle/>
          <a:p>
            <a:r>
              <a:rPr lang="en-US" sz="2000" b="1" dirty="0">
                <a:solidFill>
                  <a:srgbClr val="000000"/>
                </a:solidFill>
              </a:rPr>
              <a:t>Prevention – Public Safety continued</a:t>
            </a:r>
            <a:endParaRPr lang="en-US" sz="2000" dirty="0"/>
          </a:p>
        </p:txBody>
      </p:sp>
      <p:pic>
        <p:nvPicPr>
          <p:cNvPr id="11" name="Picture 10" descr="Spraying, disinfection and decontamination on a public place as a prevention against COVID-19.&#10;&#10;Description automatically generated">
            <a:extLst>
              <a:ext uri="{FF2B5EF4-FFF2-40B4-BE49-F238E27FC236}">
                <a16:creationId xmlns:a16="http://schemas.microsoft.com/office/drawing/2014/main" id="{B9EA2DA4-EC31-4945-B6F5-0EAED46B22A9}"/>
              </a:ext>
            </a:extLst>
          </p:cNvPr>
          <p:cNvPicPr>
            <a:picLocks noChangeAspect="1"/>
          </p:cNvPicPr>
          <p:nvPr/>
        </p:nvPicPr>
        <p:blipFill>
          <a:blip r:embed="rId3"/>
          <a:stretch>
            <a:fillRect/>
          </a:stretch>
        </p:blipFill>
        <p:spPr>
          <a:xfrm>
            <a:off x="4670684" y="2178475"/>
            <a:ext cx="3868289" cy="2501049"/>
          </a:xfrm>
          <a:prstGeom prst="rect">
            <a:avLst/>
          </a:prstGeom>
        </p:spPr>
      </p:pic>
    </p:spTree>
    <p:extLst>
      <p:ext uri="{BB962C8B-B14F-4D97-AF65-F5344CB8AC3E}">
        <p14:creationId xmlns:p14="http://schemas.microsoft.com/office/powerpoint/2010/main" val="78424025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a:xfrm>
            <a:off x="342900" y="194821"/>
            <a:ext cx="8458200" cy="449344"/>
          </a:xfrm>
        </p:spPr>
        <p:txBody>
          <a:bodyPr/>
          <a:lstStyle/>
          <a:p>
            <a:r>
              <a:rPr lang="en-IN" dirty="0"/>
              <a:t>Prevention/Treatment</a:t>
            </a:r>
            <a:r>
              <a:rPr lang="en-IN" sz="1200" dirty="0"/>
              <a:t> 5</a:t>
            </a:r>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a:xfrm>
            <a:off x="342900" y="748585"/>
            <a:ext cx="8678552" cy="5614507"/>
          </a:xfrm>
        </p:spPr>
        <p:txBody>
          <a:bodyPr/>
          <a:lstStyle/>
          <a:p>
            <a:pPr>
              <a:spcAft>
                <a:spcPts val="1800"/>
              </a:spcAft>
            </a:pPr>
            <a:r>
              <a:rPr lang="en-US" sz="2000" b="1" dirty="0">
                <a:latin typeface="+mj-lt"/>
              </a:rPr>
              <a:t>Prevention – Public Safety continued</a:t>
            </a:r>
          </a:p>
          <a:p>
            <a:pPr marL="457200" indent="-457200">
              <a:spcAft>
                <a:spcPts val="1800"/>
              </a:spcAft>
              <a:buAutoNum type="arabicPeriod" startAt="3"/>
            </a:pPr>
            <a:r>
              <a:rPr lang="en-US" sz="2000" dirty="0">
                <a:latin typeface="+mj-lt"/>
              </a:rPr>
              <a:t>Ultraviolet radiation</a:t>
            </a:r>
          </a:p>
          <a:p>
            <a:pPr marL="461963">
              <a:spcAft>
                <a:spcPts val="1800"/>
              </a:spcAft>
            </a:pPr>
            <a:r>
              <a:rPr lang="en-US" sz="2000" dirty="0">
                <a:latin typeface="+mj-lt"/>
              </a:rPr>
              <a:t>UV radiation in the range of 200 – 260 nm is an effective germicide for removing airborne and surface viruses and has been used effectively in hospitals for many years.</a:t>
            </a:r>
          </a:p>
          <a:p>
            <a:pPr marL="461963">
              <a:spcAft>
                <a:spcPts val="1800"/>
              </a:spcAft>
            </a:pPr>
            <a:r>
              <a:rPr lang="en-US" sz="2000" dirty="0">
                <a:latin typeface="+mj-lt"/>
              </a:rPr>
              <a:t>While effective, UV radiation can pose a safety hazard to skin and eyes, whereas far-UVC radiation with a specific wavelength of 222nm kills pathogens without harming human tissues. </a:t>
            </a:r>
          </a:p>
          <a:p>
            <a:pPr marL="461963">
              <a:spcAft>
                <a:spcPts val="1800"/>
              </a:spcAft>
            </a:pPr>
            <a:r>
              <a:rPr lang="en-US" sz="2000" dirty="0">
                <a:latin typeface="+mj-lt"/>
              </a:rPr>
              <a:t>UVC has been shown to destroy the outer protein coat of the SARS-coronavirus, and studies suggest it is also effective in destroying SARS-CoV-2.</a:t>
            </a:r>
          </a:p>
          <a:p>
            <a:pPr marL="461963">
              <a:spcAft>
                <a:spcPts val="1800"/>
              </a:spcAft>
            </a:pPr>
            <a:r>
              <a:rPr lang="en-US" sz="2000" dirty="0">
                <a:latin typeface="+mj-lt"/>
              </a:rPr>
              <a:t>During the pandemic, authorities in public places such as schools, offices, and mass transit are using UVC as a means of disinfection.</a:t>
            </a:r>
          </a:p>
        </p:txBody>
      </p:sp>
    </p:spTree>
    <p:extLst>
      <p:ext uri="{BB962C8B-B14F-4D97-AF65-F5344CB8AC3E}">
        <p14:creationId xmlns:p14="http://schemas.microsoft.com/office/powerpoint/2010/main" val="39292470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a:xfrm>
            <a:off x="320040" y="108467"/>
            <a:ext cx="8458200" cy="678611"/>
          </a:xfrm>
        </p:spPr>
        <p:txBody>
          <a:bodyPr/>
          <a:lstStyle/>
          <a:p>
            <a:r>
              <a:rPr lang="en-IN" dirty="0"/>
              <a:t>Prevention/Treatment</a:t>
            </a:r>
            <a:r>
              <a:rPr lang="en-IN" sz="1200" dirty="0"/>
              <a:t> 6</a:t>
            </a:r>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a:xfrm>
            <a:off x="320040" y="787078"/>
            <a:ext cx="8412480" cy="5736270"/>
          </a:xfrm>
        </p:spPr>
        <p:txBody>
          <a:bodyPr/>
          <a:lstStyle/>
          <a:p>
            <a:pPr>
              <a:spcAft>
                <a:spcPts val="600"/>
              </a:spcAft>
            </a:pPr>
            <a:r>
              <a:rPr lang="en-US" sz="2000" b="1" dirty="0">
                <a:latin typeface="+mj-lt"/>
              </a:rPr>
              <a:t>Prevention – Vaccines</a:t>
            </a:r>
          </a:p>
          <a:p>
            <a:pPr marL="347472" indent="-347472">
              <a:spcAft>
                <a:spcPts val="1800"/>
              </a:spcAft>
              <a:buFont typeface="Arial" panose="020B0604020202020204" pitchFamily="34" charset="0"/>
              <a:buChar char="•"/>
            </a:pPr>
            <a:r>
              <a:rPr lang="en-US" sz="1800" dirty="0">
                <a:latin typeface="+mj-lt"/>
              </a:rPr>
              <a:t>Under normal circumstances, vaccine development may take up to 15 years from exploration to clinical use.</a:t>
            </a:r>
          </a:p>
          <a:p>
            <a:pPr marL="347472" indent="-347472">
              <a:spcAft>
                <a:spcPts val="1800"/>
              </a:spcAft>
              <a:buFont typeface="Arial" panose="020B0604020202020204" pitchFamily="34" charset="0"/>
              <a:buChar char="•"/>
            </a:pPr>
            <a:r>
              <a:rPr lang="en-US" sz="1800" dirty="0">
                <a:latin typeface="+mj-lt"/>
              </a:rPr>
              <a:t>In the case of a global pandemic with a novel virus, the development can be fast-tracked and often involves eliminating stages of testing in animals. </a:t>
            </a:r>
          </a:p>
          <a:p>
            <a:pPr marL="347472" indent="-347472">
              <a:spcAft>
                <a:spcPts val="1800"/>
              </a:spcAft>
              <a:buFont typeface="Arial" panose="020B0604020202020204" pitchFamily="34" charset="0"/>
              <a:buChar char="•"/>
            </a:pPr>
            <a:r>
              <a:rPr lang="en-US" sz="1800" dirty="0">
                <a:latin typeface="+mj-lt"/>
              </a:rPr>
              <a:t>Within the first 6 months of the COVID-19 pandemic, vaccine testing in humans began, largely due to a head start from previous coronavirus research, and running phases I and II concurrently, rather than consecutively.</a:t>
            </a:r>
          </a:p>
          <a:p>
            <a:pPr marL="347472" indent="-347472">
              <a:spcAft>
                <a:spcPts val="1800"/>
              </a:spcAft>
              <a:buFont typeface="Arial" panose="020B0604020202020204" pitchFamily="34" charset="0"/>
              <a:buChar char="•"/>
            </a:pPr>
            <a:r>
              <a:rPr lang="en-US" sz="1800" dirty="0">
                <a:latin typeface="+mj-lt"/>
              </a:rPr>
              <a:t>Certain steps cannot be rushed, such as the wait to see whether antibodies against the virus develop in response to the foreign agent being introduced into the body.</a:t>
            </a:r>
          </a:p>
          <a:p>
            <a:pPr marL="347472" indent="-347472">
              <a:spcAft>
                <a:spcPts val="1800"/>
              </a:spcAft>
              <a:buFont typeface="Arial" panose="020B0604020202020204" pitchFamily="34" charset="0"/>
              <a:buChar char="•"/>
            </a:pPr>
            <a:r>
              <a:rPr lang="en-US" sz="1800" dirty="0">
                <a:latin typeface="+mj-lt"/>
              </a:rPr>
              <a:t>The goal is to induce production of antibodies that bind to the virus, effectively blocking entry into the host cell.</a:t>
            </a:r>
          </a:p>
          <a:p>
            <a:pPr marL="347472" indent="-347472">
              <a:spcAft>
                <a:spcPts val="1800"/>
              </a:spcAft>
              <a:buFont typeface="Arial" panose="020B0604020202020204" pitchFamily="34" charset="0"/>
              <a:buChar char="•"/>
            </a:pPr>
            <a:r>
              <a:rPr lang="en-US" sz="1800" dirty="0">
                <a:latin typeface="+mj-lt"/>
              </a:rPr>
              <a:t>In December 2020, Pfizer was granted an emergency use authorization (EUA) for its vaccine, with Moderna’s EUA being granted shortly thereafter.  50+ others were in clinical trials.</a:t>
            </a:r>
            <a:endParaRPr lang="en-US" sz="2000" dirty="0">
              <a:latin typeface="+mj-lt"/>
            </a:endParaRPr>
          </a:p>
        </p:txBody>
      </p:sp>
    </p:spTree>
    <p:extLst>
      <p:ext uri="{BB962C8B-B14F-4D97-AF65-F5344CB8AC3E}">
        <p14:creationId xmlns:p14="http://schemas.microsoft.com/office/powerpoint/2010/main" val="243772585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a:xfrm>
            <a:off x="342900" y="255172"/>
            <a:ext cx="8458200" cy="482731"/>
          </a:xfrm>
        </p:spPr>
        <p:txBody>
          <a:bodyPr/>
          <a:lstStyle/>
          <a:p>
            <a:r>
              <a:rPr lang="en-IN" dirty="0"/>
              <a:t>Prevention/Treatment</a:t>
            </a:r>
            <a:r>
              <a:rPr lang="en-IN" sz="1200" dirty="0"/>
              <a:t> 7</a:t>
            </a:r>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a:xfrm>
            <a:off x="342899" y="826512"/>
            <a:ext cx="8875745" cy="1524768"/>
          </a:xfrm>
        </p:spPr>
        <p:txBody>
          <a:bodyPr/>
          <a:lstStyle/>
          <a:p>
            <a:pPr>
              <a:spcAft>
                <a:spcPts val="1200"/>
              </a:spcAft>
            </a:pPr>
            <a:r>
              <a:rPr lang="en-US" sz="2000" b="1" dirty="0">
                <a:solidFill>
                  <a:schemeClr val="tx1"/>
                </a:solidFill>
                <a:latin typeface="+mj-lt"/>
              </a:rPr>
              <a:t>Prevention – Vaccines continued</a:t>
            </a:r>
          </a:p>
          <a:p>
            <a:pPr>
              <a:spcAft>
                <a:spcPts val="1200"/>
              </a:spcAft>
            </a:pPr>
            <a:r>
              <a:rPr lang="en-US" sz="2000" dirty="0">
                <a:solidFill>
                  <a:schemeClr val="tx1"/>
                </a:solidFill>
                <a:latin typeface="+mj-lt"/>
              </a:rPr>
              <a:t>On August 23rd, 2021, the FDA granted the </a:t>
            </a:r>
            <a:r>
              <a:rPr lang="en-US" sz="2000" u="sng" dirty="0">
                <a:solidFill>
                  <a:schemeClr val="tx1"/>
                </a:solidFill>
                <a:latin typeface="+mj-lt"/>
              </a:rPr>
              <a:t>Pfizer/BioNTech</a:t>
            </a:r>
            <a:r>
              <a:rPr lang="en-US" sz="2000" dirty="0">
                <a:solidFill>
                  <a:schemeClr val="tx1"/>
                </a:solidFill>
                <a:latin typeface="+mj-lt"/>
              </a:rPr>
              <a:t> vaccine the first full approval for use in individuals aged 16 and older. Full approval for the </a:t>
            </a:r>
            <a:r>
              <a:rPr lang="en-US" sz="2000" u="sng" dirty="0">
                <a:solidFill>
                  <a:schemeClr val="tx1"/>
                </a:solidFill>
                <a:latin typeface="+mj-lt"/>
              </a:rPr>
              <a:t>Moderna</a:t>
            </a:r>
            <a:r>
              <a:rPr lang="en-US" sz="2000" dirty="0">
                <a:solidFill>
                  <a:schemeClr val="tx1"/>
                </a:solidFill>
                <a:latin typeface="+mj-lt"/>
              </a:rPr>
              <a:t> vaccine was granted in January 2022.</a:t>
            </a:r>
          </a:p>
          <a:p>
            <a:pPr defTabSz="339725">
              <a:spcAft>
                <a:spcPts val="1200"/>
              </a:spcAft>
            </a:pPr>
            <a:r>
              <a:rPr lang="en-US" sz="2000" dirty="0">
                <a:solidFill>
                  <a:schemeClr val="tx1"/>
                </a:solidFill>
                <a:latin typeface="+mj-lt"/>
              </a:rPr>
              <a:t>	</a:t>
            </a:r>
            <a:endParaRPr lang="en-US" sz="1800" dirty="0">
              <a:solidFill>
                <a:schemeClr val="tx1"/>
              </a:solidFill>
              <a:latin typeface="+mj-lt"/>
            </a:endParaRPr>
          </a:p>
        </p:txBody>
      </p:sp>
      <p:pic>
        <p:nvPicPr>
          <p:cNvPr id="5" name="Picture 4" descr="A Black female patient receiving a vaccine from a Black male doctor">
            <a:extLst>
              <a:ext uri="{FF2B5EF4-FFF2-40B4-BE49-F238E27FC236}">
                <a16:creationId xmlns:a16="http://schemas.microsoft.com/office/drawing/2014/main" id="{F56B29CE-A76A-4029-A0C7-69BFA115AB5F}"/>
              </a:ext>
            </a:extLst>
          </p:cNvPr>
          <p:cNvPicPr>
            <a:picLocks noChangeAspect="1"/>
          </p:cNvPicPr>
          <p:nvPr/>
        </p:nvPicPr>
        <p:blipFill>
          <a:blip r:embed="rId2"/>
          <a:stretch>
            <a:fillRect/>
          </a:stretch>
        </p:blipFill>
        <p:spPr>
          <a:xfrm>
            <a:off x="4306361" y="2823412"/>
            <a:ext cx="4019550" cy="2743200"/>
          </a:xfrm>
          <a:prstGeom prst="rect">
            <a:avLst/>
          </a:prstGeom>
        </p:spPr>
      </p:pic>
      <p:sp>
        <p:nvSpPr>
          <p:cNvPr id="7" name="TextBox 6">
            <a:extLst>
              <a:ext uri="{FF2B5EF4-FFF2-40B4-BE49-F238E27FC236}">
                <a16:creationId xmlns:a16="http://schemas.microsoft.com/office/drawing/2014/main" id="{88A7833D-4462-4932-9E31-BDE7485B1CEF}"/>
              </a:ext>
            </a:extLst>
          </p:cNvPr>
          <p:cNvSpPr txBox="1"/>
          <p:nvPr/>
        </p:nvSpPr>
        <p:spPr>
          <a:xfrm>
            <a:off x="6390782" y="6642556"/>
            <a:ext cx="2300140" cy="215444"/>
          </a:xfrm>
          <a:prstGeom prst="rect">
            <a:avLst/>
          </a:prstGeom>
          <a:noFill/>
        </p:spPr>
        <p:txBody>
          <a:bodyPr wrap="square" rtlCol="0">
            <a:spAutoFit/>
          </a:bodyPr>
          <a:lstStyle/>
          <a:p>
            <a:pPr algn="r"/>
            <a:r>
              <a:rPr lang="en-US" sz="800" dirty="0">
                <a:solidFill>
                  <a:srgbClr val="666666"/>
                </a:solidFill>
                <a:effectLst/>
                <a:latin typeface="Helvetica" panose="020B0604020202030204" pitchFamily="34" charset="0"/>
                <a:ea typeface="Calibri" panose="020F0502020204030204" pitchFamily="34" charset="0"/>
              </a:rPr>
              <a:t>Ivan </a:t>
            </a:r>
            <a:r>
              <a:rPr lang="en-US" sz="800" dirty="0" err="1">
                <a:solidFill>
                  <a:srgbClr val="666666"/>
                </a:solidFill>
                <a:effectLst/>
                <a:latin typeface="Helvetica" panose="020B0604020202030204" pitchFamily="34" charset="0"/>
                <a:ea typeface="Calibri" panose="020F0502020204030204" pitchFamily="34" charset="0"/>
              </a:rPr>
              <a:t>Pantic</a:t>
            </a:r>
            <a:r>
              <a:rPr lang="en-US" sz="800" dirty="0">
                <a:solidFill>
                  <a:srgbClr val="666666"/>
                </a:solidFill>
                <a:effectLst/>
                <a:latin typeface="Helvetica" panose="020B0604020202030204" pitchFamily="34" charset="0"/>
                <a:ea typeface="Calibri" panose="020F0502020204030204" pitchFamily="34" charset="0"/>
              </a:rPr>
              <a:t>/E+/Getty Images</a:t>
            </a:r>
            <a:endParaRPr lang="en-US" sz="800" dirty="0"/>
          </a:p>
        </p:txBody>
      </p:sp>
      <p:sp>
        <p:nvSpPr>
          <p:cNvPr id="4" name="TextBox 3">
            <a:extLst>
              <a:ext uri="{FF2B5EF4-FFF2-40B4-BE49-F238E27FC236}">
                <a16:creationId xmlns:a16="http://schemas.microsoft.com/office/drawing/2014/main" id="{DEC1BB30-1E5C-1462-A21D-A72B8D23DF77}"/>
              </a:ext>
            </a:extLst>
          </p:cNvPr>
          <p:cNvSpPr txBox="1"/>
          <p:nvPr/>
        </p:nvSpPr>
        <p:spPr>
          <a:xfrm>
            <a:off x="342899" y="3042844"/>
            <a:ext cx="3452327" cy="2523768"/>
          </a:xfrm>
          <a:prstGeom prst="rect">
            <a:avLst/>
          </a:prstGeom>
          <a:noFill/>
        </p:spPr>
        <p:txBody>
          <a:bodyPr wrap="square" rtlCol="0">
            <a:spAutoFit/>
          </a:bodyPr>
          <a:lstStyle/>
          <a:p>
            <a:r>
              <a:rPr lang="en-US" sz="2000" dirty="0">
                <a:solidFill>
                  <a:schemeClr val="tx1"/>
                </a:solidFill>
                <a:latin typeface="+mj-lt"/>
              </a:rPr>
              <a:t>As of June 2022, the Pfizer and Moderna vaccines are approved for use in individuals over 6 months old; the 6 months to 5 years age group was the last to be approved.</a:t>
            </a:r>
          </a:p>
          <a:p>
            <a:endParaRPr lang="en-US" dirty="0"/>
          </a:p>
        </p:txBody>
      </p:sp>
    </p:spTree>
    <p:extLst>
      <p:ext uri="{BB962C8B-B14F-4D97-AF65-F5344CB8AC3E}">
        <p14:creationId xmlns:p14="http://schemas.microsoft.com/office/powerpoint/2010/main" val="368478508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90A12DE6-7417-46F6-8B1C-E3284DB2381C}"/>
              </a:ext>
            </a:extLst>
          </p:cNvPr>
          <p:cNvSpPr>
            <a:spLocks noGrp="1"/>
          </p:cNvSpPr>
          <p:nvPr>
            <p:ph type="title"/>
          </p:nvPr>
        </p:nvSpPr>
        <p:spPr>
          <a:xfrm>
            <a:off x="288372" y="214892"/>
            <a:ext cx="8458200" cy="482731"/>
          </a:xfrm>
        </p:spPr>
        <p:txBody>
          <a:bodyPr/>
          <a:lstStyle/>
          <a:p>
            <a:r>
              <a:rPr lang="en-IN" dirty="0"/>
              <a:t>Prevention/Treatment</a:t>
            </a:r>
            <a:r>
              <a:rPr lang="en-IN" sz="1200" dirty="0"/>
              <a:t> 8</a:t>
            </a:r>
          </a:p>
        </p:txBody>
      </p:sp>
      <p:sp>
        <p:nvSpPr>
          <p:cNvPr id="9" name="TextBox 8">
            <a:extLst>
              <a:ext uri="{FF2B5EF4-FFF2-40B4-BE49-F238E27FC236}">
                <a16:creationId xmlns:a16="http://schemas.microsoft.com/office/drawing/2014/main" id="{0C270975-7280-46A9-92D4-9871919E4288}"/>
              </a:ext>
            </a:extLst>
          </p:cNvPr>
          <p:cNvSpPr txBox="1"/>
          <p:nvPr/>
        </p:nvSpPr>
        <p:spPr>
          <a:xfrm>
            <a:off x="288372" y="761588"/>
            <a:ext cx="4408209" cy="400110"/>
          </a:xfrm>
          <a:prstGeom prst="rect">
            <a:avLst/>
          </a:prstGeom>
          <a:noFill/>
        </p:spPr>
        <p:txBody>
          <a:bodyPr wrap="square" rtlCol="0">
            <a:spAutoFit/>
          </a:bodyPr>
          <a:lstStyle/>
          <a:p>
            <a:r>
              <a:rPr lang="en-US" sz="2000" b="1" dirty="0">
                <a:solidFill>
                  <a:schemeClr val="tx1"/>
                </a:solidFill>
                <a:latin typeface="+mj-lt"/>
              </a:rPr>
              <a:t>Prevention – Vaccines continued</a:t>
            </a:r>
            <a:endParaRPr lang="en-US" sz="2000" dirty="0"/>
          </a:p>
        </p:txBody>
      </p:sp>
      <p:sp>
        <p:nvSpPr>
          <p:cNvPr id="10" name="TextBox 9">
            <a:extLst>
              <a:ext uri="{FF2B5EF4-FFF2-40B4-BE49-F238E27FC236}">
                <a16:creationId xmlns:a16="http://schemas.microsoft.com/office/drawing/2014/main" id="{142B1864-E7AD-4D19-AF56-59DA9D42C7D6}"/>
              </a:ext>
            </a:extLst>
          </p:cNvPr>
          <p:cNvSpPr txBox="1"/>
          <p:nvPr/>
        </p:nvSpPr>
        <p:spPr>
          <a:xfrm>
            <a:off x="288372" y="2028079"/>
            <a:ext cx="3751783" cy="3170099"/>
          </a:xfrm>
          <a:prstGeom prst="rect">
            <a:avLst/>
          </a:prstGeom>
          <a:noFill/>
        </p:spPr>
        <p:txBody>
          <a:bodyPr wrap="square" rtlCol="0">
            <a:spAutoFit/>
          </a:bodyPr>
          <a:lstStyle/>
          <a:p>
            <a:r>
              <a:rPr lang="en-US" sz="2000" dirty="0">
                <a:latin typeface="+mj-lt"/>
              </a:rPr>
              <a:t>The Pfizer and Moderna vaccines involve brand new technology; injecting mRNA, rather than a protein product, via a lipid nanoparticle, into cells. The cells will translate the mRNA into the viral spike protein, which acts as a T-dependent endogenous antigen.</a:t>
            </a:r>
          </a:p>
        </p:txBody>
      </p:sp>
      <p:pic>
        <p:nvPicPr>
          <p:cNvPr id="12" name="Picture 11" descr="A graphic showing the mechanism of action for an mRNA vaccine">
            <a:extLst>
              <a:ext uri="{FF2B5EF4-FFF2-40B4-BE49-F238E27FC236}">
                <a16:creationId xmlns:a16="http://schemas.microsoft.com/office/drawing/2014/main" id="{D291E978-9FCA-4179-B664-059263BDFFDE}"/>
              </a:ext>
            </a:extLst>
          </p:cNvPr>
          <p:cNvPicPr>
            <a:picLocks noChangeAspect="1"/>
          </p:cNvPicPr>
          <p:nvPr/>
        </p:nvPicPr>
        <p:blipFill>
          <a:blip r:embed="rId2"/>
          <a:stretch>
            <a:fillRect/>
          </a:stretch>
        </p:blipFill>
        <p:spPr>
          <a:xfrm>
            <a:off x="4414835" y="1334278"/>
            <a:ext cx="4411622" cy="4557702"/>
          </a:xfrm>
          <a:prstGeom prst="rect">
            <a:avLst/>
          </a:prstGeom>
        </p:spPr>
      </p:pic>
      <p:sp>
        <p:nvSpPr>
          <p:cNvPr id="11" name="TextBox 10">
            <a:extLst>
              <a:ext uri="{FF2B5EF4-FFF2-40B4-BE49-F238E27FC236}">
                <a16:creationId xmlns:a16="http://schemas.microsoft.com/office/drawing/2014/main" id="{7F483741-A5E8-4A4F-84CD-32136A3F62B6}"/>
              </a:ext>
            </a:extLst>
          </p:cNvPr>
          <p:cNvSpPr txBox="1"/>
          <p:nvPr/>
        </p:nvSpPr>
        <p:spPr>
          <a:xfrm>
            <a:off x="5917070" y="6642556"/>
            <a:ext cx="2759445" cy="215444"/>
          </a:xfrm>
          <a:prstGeom prst="rect">
            <a:avLst/>
          </a:prstGeom>
          <a:noFill/>
        </p:spPr>
        <p:txBody>
          <a:bodyPr wrap="square">
            <a:spAutoFit/>
          </a:bodyPr>
          <a:lstStyle/>
          <a:p>
            <a:pPr algn="r"/>
            <a:r>
              <a:rPr lang="en-US" sz="800" dirty="0">
                <a:solidFill>
                  <a:srgbClr val="666666"/>
                </a:solidFill>
                <a:effectLst/>
                <a:latin typeface="Helvetica" panose="020B0604020202030204" pitchFamily="34" charset="0"/>
                <a:ea typeface="Calibri" panose="020F0502020204030204" pitchFamily="34" charset="0"/>
              </a:rPr>
              <a:t>Usman Zafar </a:t>
            </a:r>
            <a:r>
              <a:rPr lang="en-US" sz="800" dirty="0" err="1">
                <a:solidFill>
                  <a:srgbClr val="666666"/>
                </a:solidFill>
                <a:effectLst/>
                <a:latin typeface="Helvetica" panose="020B0604020202030204" pitchFamily="34" charset="0"/>
                <a:ea typeface="Calibri" panose="020F0502020204030204" pitchFamily="34" charset="0"/>
              </a:rPr>
              <a:t>Paracha</a:t>
            </a:r>
            <a:r>
              <a:rPr lang="en-US" sz="800" dirty="0">
                <a:solidFill>
                  <a:srgbClr val="666666"/>
                </a:solidFill>
                <a:effectLst/>
                <a:latin typeface="Helvetica" panose="020B0604020202030204" pitchFamily="34" charset="0"/>
                <a:ea typeface="Calibri" panose="020F0502020204030204" pitchFamily="34" charset="0"/>
              </a:rPr>
              <a:t>/Shutterstock</a:t>
            </a:r>
            <a:endParaRPr lang="en-US" sz="800" dirty="0"/>
          </a:p>
        </p:txBody>
      </p:sp>
    </p:spTree>
    <p:extLst>
      <p:ext uri="{BB962C8B-B14F-4D97-AF65-F5344CB8AC3E}">
        <p14:creationId xmlns:p14="http://schemas.microsoft.com/office/powerpoint/2010/main" val="60264739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B36B4787-AFB2-4A7F-9E81-269D954F03E3}"/>
              </a:ext>
            </a:extLst>
          </p:cNvPr>
          <p:cNvSpPr>
            <a:spLocks noGrp="1"/>
          </p:cNvSpPr>
          <p:nvPr>
            <p:ph type="body" sz="quarter" idx="30"/>
          </p:nvPr>
        </p:nvSpPr>
        <p:spPr/>
        <p:txBody>
          <a:bodyPr/>
          <a:lstStyle/>
          <a:p>
            <a:endParaRPr lang="en-US"/>
          </a:p>
        </p:txBody>
      </p:sp>
      <p:sp>
        <p:nvSpPr>
          <p:cNvPr id="7" name="Title 1">
            <a:extLst>
              <a:ext uri="{FF2B5EF4-FFF2-40B4-BE49-F238E27FC236}">
                <a16:creationId xmlns:a16="http://schemas.microsoft.com/office/drawing/2014/main" id="{55A7B5F5-3CC8-4528-89DE-D4656D895EA6}"/>
              </a:ext>
            </a:extLst>
          </p:cNvPr>
          <p:cNvSpPr>
            <a:spLocks noGrp="1"/>
          </p:cNvSpPr>
          <p:nvPr>
            <p:ph type="title"/>
          </p:nvPr>
        </p:nvSpPr>
        <p:spPr>
          <a:xfrm>
            <a:off x="342899" y="219959"/>
            <a:ext cx="8458200" cy="482731"/>
          </a:xfrm>
        </p:spPr>
        <p:txBody>
          <a:bodyPr/>
          <a:lstStyle/>
          <a:p>
            <a:r>
              <a:rPr lang="en-IN" dirty="0"/>
              <a:t>Prevention/Treatment</a:t>
            </a:r>
            <a:r>
              <a:rPr lang="en-IN" sz="1200" dirty="0"/>
              <a:t> 9</a:t>
            </a:r>
          </a:p>
        </p:txBody>
      </p:sp>
      <p:sp>
        <p:nvSpPr>
          <p:cNvPr id="8" name="Content Placeholder 2">
            <a:extLst>
              <a:ext uri="{FF2B5EF4-FFF2-40B4-BE49-F238E27FC236}">
                <a16:creationId xmlns:a16="http://schemas.microsoft.com/office/drawing/2014/main" id="{C16D55D4-2F44-46A9-BA40-DF84D6F106C0}"/>
              </a:ext>
            </a:extLst>
          </p:cNvPr>
          <p:cNvSpPr>
            <a:spLocks noGrp="1"/>
          </p:cNvSpPr>
          <p:nvPr>
            <p:ph sz="quarter" idx="11"/>
          </p:nvPr>
        </p:nvSpPr>
        <p:spPr>
          <a:xfrm>
            <a:off x="342899" y="900652"/>
            <a:ext cx="8621991" cy="5322054"/>
          </a:xfrm>
        </p:spPr>
        <p:txBody>
          <a:bodyPr/>
          <a:lstStyle/>
          <a:p>
            <a:pPr>
              <a:spcAft>
                <a:spcPts val="1800"/>
              </a:spcAft>
            </a:pPr>
            <a:r>
              <a:rPr lang="en-US" sz="2000" b="1" dirty="0">
                <a:solidFill>
                  <a:schemeClr val="tx1"/>
                </a:solidFill>
                <a:latin typeface="+mj-lt"/>
              </a:rPr>
              <a:t>Prevention – Vaccines continued</a:t>
            </a:r>
          </a:p>
          <a:p>
            <a:pPr>
              <a:spcAft>
                <a:spcPts val="600"/>
              </a:spcAft>
            </a:pPr>
            <a:r>
              <a:rPr lang="en-US" sz="2000" u="sng" dirty="0">
                <a:solidFill>
                  <a:schemeClr val="tx1"/>
                </a:solidFill>
                <a:latin typeface="+mj-lt"/>
              </a:rPr>
              <a:t>Johnson &amp; Johnson/Janssen </a:t>
            </a:r>
            <a:r>
              <a:rPr lang="en-US" sz="2000" dirty="0">
                <a:solidFill>
                  <a:schemeClr val="tx1"/>
                </a:solidFill>
                <a:latin typeface="+mj-lt"/>
              </a:rPr>
              <a:t>received its EUA on February 27</a:t>
            </a:r>
            <a:r>
              <a:rPr lang="en-US" sz="2000" baseline="30000" dirty="0">
                <a:solidFill>
                  <a:schemeClr val="tx1"/>
                </a:solidFill>
                <a:latin typeface="+mj-lt"/>
              </a:rPr>
              <a:t>th</a:t>
            </a:r>
            <a:r>
              <a:rPr lang="en-US" sz="2000" dirty="0">
                <a:solidFill>
                  <a:schemeClr val="tx1"/>
                </a:solidFill>
                <a:latin typeface="+mj-lt"/>
              </a:rPr>
              <a:t> 2021, for use in adults 18 years of age and older in a single shot regimen. The EUA was amended in April 2021 after rare but serious blood clots were reported following administration. </a:t>
            </a:r>
          </a:p>
          <a:p>
            <a:pPr>
              <a:spcAft>
                <a:spcPts val="600"/>
              </a:spcAft>
              <a:tabLst>
                <a:tab pos="339725" algn="l"/>
              </a:tabLst>
            </a:pPr>
            <a:r>
              <a:rPr lang="en-US" sz="2000" dirty="0">
                <a:solidFill>
                  <a:schemeClr val="tx1"/>
                </a:solidFill>
                <a:latin typeface="+mj-lt"/>
              </a:rPr>
              <a:t>As of August 2021, clinical trials included adolescents aged 12 – 17.</a:t>
            </a:r>
          </a:p>
          <a:p>
            <a:pPr defTabSz="339725">
              <a:spcAft>
                <a:spcPts val="600"/>
              </a:spcAft>
            </a:pPr>
            <a:r>
              <a:rPr lang="en-US" sz="2000" dirty="0">
                <a:solidFill>
                  <a:schemeClr val="tx1"/>
                </a:solidFill>
                <a:latin typeface="+mj-lt"/>
              </a:rPr>
              <a:t>	</a:t>
            </a:r>
          </a:p>
          <a:p>
            <a:pPr defTabSz="339725">
              <a:spcAft>
                <a:spcPts val="600"/>
              </a:spcAft>
            </a:pPr>
            <a:r>
              <a:rPr lang="en-US" sz="2000" dirty="0">
                <a:solidFill>
                  <a:schemeClr val="tx1"/>
                </a:solidFill>
                <a:latin typeface="+mj-lt"/>
              </a:rPr>
              <a:t>The J&amp;J vaccine is comprised of a genetically-modified adenovirus (cannot replicate in humans) containing DNA from SARS-CoV-2 that codes for the spike protein.</a:t>
            </a:r>
          </a:p>
          <a:p>
            <a:pPr defTabSz="339725">
              <a:spcAft>
                <a:spcPts val="600"/>
              </a:spcAft>
            </a:pPr>
            <a:endParaRPr lang="en-US" sz="2000" dirty="0">
              <a:solidFill>
                <a:schemeClr val="tx1"/>
              </a:solidFill>
              <a:latin typeface="+mj-lt"/>
            </a:endParaRPr>
          </a:p>
          <a:p>
            <a:pPr defTabSz="339725">
              <a:spcAft>
                <a:spcPts val="600"/>
              </a:spcAft>
            </a:pPr>
            <a:r>
              <a:rPr lang="en-US" sz="2000" dirty="0">
                <a:solidFill>
                  <a:schemeClr val="tx1"/>
                </a:solidFill>
                <a:latin typeface="+mj-lt"/>
              </a:rPr>
              <a:t>Interestingly, individuals who received the J&amp;J vaccine as their first dose, were recommended a booster shot of either Pfizer or Moderna, rather than a second J&amp;J shot.</a:t>
            </a:r>
          </a:p>
        </p:txBody>
      </p:sp>
    </p:spTree>
    <p:extLst>
      <p:ext uri="{BB962C8B-B14F-4D97-AF65-F5344CB8AC3E}">
        <p14:creationId xmlns:p14="http://schemas.microsoft.com/office/powerpoint/2010/main" val="36642036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231016"/>
            <a:ext cx="8458200" cy="678611"/>
          </a:xfrm>
        </p:spPr>
        <p:txBody>
          <a:bodyPr/>
          <a:lstStyle/>
          <a:p>
            <a:r>
              <a:rPr lang="en-US" dirty="0"/>
              <a:t>History </a:t>
            </a:r>
            <a:r>
              <a:rPr lang="en-US" sz="1200" dirty="0"/>
              <a:t>1</a:t>
            </a:r>
          </a:p>
        </p:txBody>
      </p:sp>
      <p:sp>
        <p:nvSpPr>
          <p:cNvPr id="3" name="Content Placeholder 2"/>
          <p:cNvSpPr>
            <a:spLocks noGrp="1"/>
          </p:cNvSpPr>
          <p:nvPr>
            <p:ph sz="quarter" idx="11"/>
          </p:nvPr>
        </p:nvSpPr>
        <p:spPr>
          <a:xfrm>
            <a:off x="342900" y="1380404"/>
            <a:ext cx="8458200" cy="4601296"/>
          </a:xfrm>
        </p:spPr>
        <p:txBody>
          <a:bodyPr>
            <a:noAutofit/>
          </a:bodyPr>
          <a:lstStyle/>
          <a:p>
            <a:pPr>
              <a:spcAft>
                <a:spcPts val="2400"/>
              </a:spcAft>
            </a:pPr>
            <a:r>
              <a:rPr lang="en-US" sz="2000" dirty="0">
                <a:latin typeface="+mj-lt"/>
              </a:rPr>
              <a:t>Three pathogenic </a:t>
            </a:r>
            <a:r>
              <a:rPr lang="en-US" sz="2000" i="1" dirty="0">
                <a:latin typeface="+mj-lt"/>
                <a:sym typeface="Symbol" panose="05050102010706020507" pitchFamily="18" charset="2"/>
              </a:rPr>
              <a:t>β-</a:t>
            </a:r>
            <a:r>
              <a:rPr lang="en-US" sz="2000" i="1" dirty="0">
                <a:latin typeface="+mj-lt"/>
              </a:rPr>
              <a:t>coronaviruses</a:t>
            </a:r>
            <a:r>
              <a:rPr lang="en-US" sz="2000" dirty="0">
                <a:latin typeface="+mj-lt"/>
              </a:rPr>
              <a:t> have crossed the species barrier since 2000:</a:t>
            </a:r>
          </a:p>
          <a:p>
            <a:pPr marL="457200" indent="-452438">
              <a:spcAft>
                <a:spcPts val="2400"/>
              </a:spcAft>
              <a:buFont typeface="+mj-lt"/>
              <a:buAutoNum type="arabicPeriod"/>
            </a:pPr>
            <a:r>
              <a:rPr lang="en-US" sz="2000" dirty="0">
                <a:latin typeface="+mj-lt"/>
              </a:rPr>
              <a:t>SARS-</a:t>
            </a:r>
            <a:r>
              <a:rPr lang="en-US" sz="2000" dirty="0" err="1">
                <a:latin typeface="+mj-lt"/>
              </a:rPr>
              <a:t>CoV</a:t>
            </a:r>
            <a:r>
              <a:rPr lang="en-US" sz="2000" dirty="0">
                <a:latin typeface="+mj-lt"/>
              </a:rPr>
              <a:t> emerged in the Guangdong province of China in 2002 ultimately infecting 8,098 people and causing 774 deaths across 5 continents</a:t>
            </a:r>
          </a:p>
          <a:p>
            <a:pPr marL="457200" indent="-452438">
              <a:spcAft>
                <a:spcPts val="2400"/>
              </a:spcAft>
              <a:buFont typeface="+mj-lt"/>
              <a:buAutoNum type="arabicPeriod"/>
            </a:pPr>
            <a:r>
              <a:rPr lang="en-US" sz="2000" dirty="0">
                <a:latin typeface="+mj-lt"/>
              </a:rPr>
              <a:t>Middle-East respiratory syndrome coronavirus (MERS-</a:t>
            </a:r>
            <a:r>
              <a:rPr lang="en-US" sz="2000" dirty="0" err="1">
                <a:latin typeface="+mj-lt"/>
              </a:rPr>
              <a:t>CoV</a:t>
            </a:r>
            <a:r>
              <a:rPr lang="en-US" sz="2000" dirty="0">
                <a:latin typeface="+mj-lt"/>
              </a:rPr>
              <a:t>) emerged in the Arabian peninsula in 2012 and remains a public health concern </a:t>
            </a:r>
          </a:p>
          <a:p>
            <a:pPr marL="457200" indent="-452438">
              <a:spcAft>
                <a:spcPts val="2400"/>
              </a:spcAft>
              <a:buFont typeface="+mj-lt"/>
              <a:buAutoNum type="arabicPeriod"/>
            </a:pPr>
            <a:r>
              <a:rPr lang="en-US" sz="2000" dirty="0">
                <a:latin typeface="+mj-lt"/>
              </a:rPr>
              <a:t>SARS-CoV-2 was identified in December 2019</a:t>
            </a:r>
          </a:p>
          <a:p>
            <a:pPr>
              <a:spcAft>
                <a:spcPts val="1200"/>
              </a:spcAft>
            </a:pPr>
            <a:endParaRPr lang="en-US" sz="2000" dirty="0">
              <a:latin typeface="+mj-lt"/>
            </a:endParaRPr>
          </a:p>
          <a:p>
            <a:pPr>
              <a:spcAft>
                <a:spcPts val="1200"/>
              </a:spcAft>
            </a:pPr>
            <a:r>
              <a:rPr lang="en-US" sz="2000" dirty="0">
                <a:latin typeface="+mj-lt"/>
              </a:rPr>
              <a:t>In addition, four low-pathogenicity coronaviruses are endemic in humans.</a:t>
            </a:r>
          </a:p>
          <a:p>
            <a:pPr>
              <a:spcAft>
                <a:spcPts val="0"/>
              </a:spcAft>
            </a:pPr>
            <a:endParaRPr lang="en-US" sz="2000" dirty="0">
              <a:latin typeface="+mj-lt"/>
            </a:endParaRPr>
          </a:p>
          <a:p>
            <a:pPr>
              <a:spcAft>
                <a:spcPts val="0"/>
              </a:spcAft>
            </a:pPr>
            <a:endParaRPr lang="en-US" sz="2000" dirty="0">
              <a:latin typeface="+mj-lt"/>
            </a:endParaRPr>
          </a:p>
        </p:txBody>
      </p:sp>
    </p:spTree>
    <p:extLst>
      <p:ext uri="{BB962C8B-B14F-4D97-AF65-F5344CB8AC3E}">
        <p14:creationId xmlns:p14="http://schemas.microsoft.com/office/powerpoint/2010/main" val="143170177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B8502A27-C6A9-4BDC-89F4-D14082744ECB}"/>
              </a:ext>
            </a:extLst>
          </p:cNvPr>
          <p:cNvSpPr>
            <a:spLocks noGrp="1"/>
          </p:cNvSpPr>
          <p:nvPr>
            <p:ph type="body" sz="quarter" idx="30"/>
          </p:nvPr>
        </p:nvSpPr>
        <p:spPr/>
        <p:txBody>
          <a:bodyPr/>
          <a:lstStyle/>
          <a:p>
            <a:endParaRPr lang="en-US"/>
          </a:p>
        </p:txBody>
      </p:sp>
      <p:sp>
        <p:nvSpPr>
          <p:cNvPr id="7" name="Title 1">
            <a:extLst>
              <a:ext uri="{FF2B5EF4-FFF2-40B4-BE49-F238E27FC236}">
                <a16:creationId xmlns:a16="http://schemas.microsoft.com/office/drawing/2014/main" id="{B9D0B162-C6C1-410D-96F2-46D7D049379E}"/>
              </a:ext>
            </a:extLst>
          </p:cNvPr>
          <p:cNvSpPr>
            <a:spLocks noGrp="1"/>
          </p:cNvSpPr>
          <p:nvPr>
            <p:ph type="title"/>
          </p:nvPr>
        </p:nvSpPr>
        <p:spPr>
          <a:xfrm>
            <a:off x="342900" y="132537"/>
            <a:ext cx="8458200" cy="475662"/>
          </a:xfrm>
        </p:spPr>
        <p:txBody>
          <a:bodyPr/>
          <a:lstStyle/>
          <a:p>
            <a:r>
              <a:rPr lang="en-IN" dirty="0"/>
              <a:t>Prevention/Treatment</a:t>
            </a:r>
            <a:r>
              <a:rPr lang="en-IN" sz="1200" dirty="0"/>
              <a:t> 10</a:t>
            </a:r>
          </a:p>
        </p:txBody>
      </p:sp>
      <p:sp>
        <p:nvSpPr>
          <p:cNvPr id="8" name="Content Placeholder 2">
            <a:extLst>
              <a:ext uri="{FF2B5EF4-FFF2-40B4-BE49-F238E27FC236}">
                <a16:creationId xmlns:a16="http://schemas.microsoft.com/office/drawing/2014/main" id="{60A98ED0-6F00-4754-9280-7B8DF381CA35}"/>
              </a:ext>
            </a:extLst>
          </p:cNvPr>
          <p:cNvSpPr>
            <a:spLocks noGrp="1"/>
          </p:cNvSpPr>
          <p:nvPr>
            <p:ph sz="quarter" idx="11"/>
          </p:nvPr>
        </p:nvSpPr>
        <p:spPr>
          <a:xfrm>
            <a:off x="342900" y="661928"/>
            <a:ext cx="8621991" cy="475662"/>
          </a:xfrm>
        </p:spPr>
        <p:txBody>
          <a:bodyPr/>
          <a:lstStyle/>
          <a:p>
            <a:pPr>
              <a:spcAft>
                <a:spcPts val="1800"/>
              </a:spcAft>
            </a:pPr>
            <a:r>
              <a:rPr lang="en-US" sz="2000" b="1" dirty="0">
                <a:solidFill>
                  <a:schemeClr val="tx1"/>
                </a:solidFill>
                <a:latin typeface="+mj-lt"/>
              </a:rPr>
              <a:t>Prevention – Vaccines continued</a:t>
            </a:r>
          </a:p>
        </p:txBody>
      </p:sp>
      <p:sp>
        <p:nvSpPr>
          <p:cNvPr id="9" name="TextBox 8">
            <a:extLst>
              <a:ext uri="{FF2B5EF4-FFF2-40B4-BE49-F238E27FC236}">
                <a16:creationId xmlns:a16="http://schemas.microsoft.com/office/drawing/2014/main" id="{4848BD9E-4418-40AE-8B7D-CC95AD15422A}"/>
              </a:ext>
            </a:extLst>
          </p:cNvPr>
          <p:cNvSpPr txBox="1"/>
          <p:nvPr/>
        </p:nvSpPr>
        <p:spPr>
          <a:xfrm>
            <a:off x="342900" y="1127235"/>
            <a:ext cx="8553450" cy="3323987"/>
          </a:xfrm>
          <a:prstGeom prst="rect">
            <a:avLst/>
          </a:prstGeom>
          <a:noFill/>
        </p:spPr>
        <p:txBody>
          <a:bodyPr wrap="square" rtlCol="0">
            <a:spAutoFit/>
          </a:bodyPr>
          <a:lstStyle/>
          <a:p>
            <a:pPr>
              <a:spcAft>
                <a:spcPts val="1800"/>
              </a:spcAft>
            </a:pPr>
            <a:r>
              <a:rPr lang="en-US" sz="2000" b="1" dirty="0"/>
              <a:t>Booster Shots</a:t>
            </a:r>
            <a:endParaRPr lang="en-US" sz="1600" dirty="0"/>
          </a:p>
          <a:p>
            <a:pPr>
              <a:spcAft>
                <a:spcPts val="1800"/>
              </a:spcAft>
            </a:pPr>
            <a:r>
              <a:rPr lang="en-US" sz="2000" dirty="0"/>
              <a:t>As of August 13</a:t>
            </a:r>
            <a:r>
              <a:rPr lang="en-US" sz="2000" baseline="30000" dirty="0"/>
              <a:t>th</a:t>
            </a:r>
            <a:r>
              <a:rPr lang="en-US" sz="2000" dirty="0"/>
              <a:t>, 2021, the FDA authorized the use of a 3</a:t>
            </a:r>
            <a:r>
              <a:rPr lang="en-US" sz="2000" baseline="30000" dirty="0"/>
              <a:t>rd</a:t>
            </a:r>
            <a:r>
              <a:rPr lang="en-US" sz="2000" dirty="0"/>
              <a:t> dose of either the Pfizer or Moderna COVID-19 vaccine for certain immunocompromised individuals.</a:t>
            </a:r>
          </a:p>
          <a:p>
            <a:pPr>
              <a:spcAft>
                <a:spcPts val="1800"/>
              </a:spcAft>
            </a:pPr>
            <a:r>
              <a:rPr lang="en-US" sz="2000" dirty="0"/>
              <a:t>On August 18</a:t>
            </a:r>
            <a:r>
              <a:rPr lang="en-US" sz="2000" baseline="30000" dirty="0"/>
              <a:t>th, </a:t>
            </a:r>
            <a:r>
              <a:rPr lang="en-US" sz="2000" dirty="0"/>
              <a:t>2021, experts affiliated with the U.S. Department of Health and Human Services recommended a Pfizer or Moderna booster shot 8 months after the second dose, citing the dominance of the Delta variant, evidence of diminished antibody levels over time, and breakthrough cases of COVID-19 in the fully vaccinated as motivation.</a:t>
            </a:r>
          </a:p>
        </p:txBody>
      </p:sp>
      <p:sp>
        <p:nvSpPr>
          <p:cNvPr id="10" name="TextBox 9">
            <a:extLst>
              <a:ext uri="{FF2B5EF4-FFF2-40B4-BE49-F238E27FC236}">
                <a16:creationId xmlns:a16="http://schemas.microsoft.com/office/drawing/2014/main" id="{1DD6A071-E1A7-4DC8-A4EE-07586B288450}"/>
              </a:ext>
            </a:extLst>
          </p:cNvPr>
          <p:cNvSpPr txBox="1"/>
          <p:nvPr/>
        </p:nvSpPr>
        <p:spPr>
          <a:xfrm>
            <a:off x="342900" y="5633989"/>
            <a:ext cx="8553450" cy="707886"/>
          </a:xfrm>
          <a:prstGeom prst="rect">
            <a:avLst/>
          </a:prstGeom>
          <a:noFill/>
        </p:spPr>
        <p:txBody>
          <a:bodyPr wrap="square" rtlCol="0">
            <a:spAutoFit/>
          </a:bodyPr>
          <a:lstStyle/>
          <a:p>
            <a:r>
              <a:rPr lang="en-US" sz="2000" dirty="0"/>
              <a:t>As of June 2022, over 11 billion vaccine doses have been administered worldwide.  </a:t>
            </a:r>
            <a:r>
              <a:rPr lang="en-US" sz="1600" dirty="0">
                <a:solidFill>
                  <a:schemeClr val="tx1">
                    <a:lumMod val="50000"/>
                    <a:lumOff val="50000"/>
                  </a:schemeClr>
                </a:solidFill>
              </a:rPr>
              <a:t>https://www.who.int/emergencies/diseases/novel-coronavirus-2019</a:t>
            </a:r>
          </a:p>
        </p:txBody>
      </p:sp>
      <p:sp>
        <p:nvSpPr>
          <p:cNvPr id="11" name="TextBox 10">
            <a:extLst>
              <a:ext uri="{FF2B5EF4-FFF2-40B4-BE49-F238E27FC236}">
                <a16:creationId xmlns:a16="http://schemas.microsoft.com/office/drawing/2014/main" id="{0C0A3FB3-81F3-C5EC-C762-6B3B7FCF29E9}"/>
              </a:ext>
            </a:extLst>
          </p:cNvPr>
          <p:cNvSpPr txBox="1"/>
          <p:nvPr/>
        </p:nvSpPr>
        <p:spPr>
          <a:xfrm>
            <a:off x="384888" y="4688662"/>
            <a:ext cx="8374224" cy="707886"/>
          </a:xfrm>
          <a:prstGeom prst="rect">
            <a:avLst/>
          </a:prstGeom>
          <a:noFill/>
        </p:spPr>
        <p:txBody>
          <a:bodyPr wrap="square" rtlCol="0">
            <a:spAutoFit/>
          </a:bodyPr>
          <a:lstStyle/>
          <a:p>
            <a:r>
              <a:rPr lang="en-US" sz="2000" dirty="0"/>
              <a:t>As of June 2022, a second booster shot was recommended for individuals over age 50 and those who are immunocompromised.</a:t>
            </a:r>
          </a:p>
        </p:txBody>
      </p:sp>
    </p:spTree>
    <p:extLst>
      <p:ext uri="{BB962C8B-B14F-4D97-AF65-F5344CB8AC3E}">
        <p14:creationId xmlns:p14="http://schemas.microsoft.com/office/powerpoint/2010/main" val="57016184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a:xfrm>
            <a:off x="342900" y="304798"/>
            <a:ext cx="4313941" cy="678611"/>
          </a:xfrm>
        </p:spPr>
        <p:txBody>
          <a:bodyPr/>
          <a:lstStyle/>
          <a:p>
            <a:r>
              <a:rPr lang="en-IN" dirty="0"/>
              <a:t>Prevention/Treatment</a:t>
            </a:r>
            <a:r>
              <a:rPr lang="en-IN" sz="1200" dirty="0"/>
              <a:t> 11</a:t>
            </a:r>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a:xfrm>
            <a:off x="342900" y="1257302"/>
            <a:ext cx="8412480" cy="5295900"/>
          </a:xfrm>
        </p:spPr>
        <p:txBody>
          <a:bodyPr/>
          <a:lstStyle/>
          <a:p>
            <a:pPr>
              <a:spcAft>
                <a:spcPts val="3600"/>
              </a:spcAft>
            </a:pPr>
            <a:r>
              <a:rPr lang="en-US" sz="2000" b="1" dirty="0">
                <a:latin typeface="+mj-lt"/>
              </a:rPr>
              <a:t>Treatment – Drugs</a:t>
            </a:r>
            <a:endParaRPr lang="en-US" sz="1100" b="1" dirty="0">
              <a:latin typeface="+mj-lt"/>
            </a:endParaRPr>
          </a:p>
          <a:p>
            <a:pPr>
              <a:spcAft>
                <a:spcPts val="1200"/>
              </a:spcAft>
            </a:pPr>
            <a:r>
              <a:rPr lang="en-US" sz="2000" dirty="0">
                <a:latin typeface="+mj-lt"/>
              </a:rPr>
              <a:t>The first antiviral drug approved by the FDA for use against COVID-19 is the Gilead drug </a:t>
            </a:r>
            <a:r>
              <a:rPr lang="en-US" sz="2000" u="sng" dirty="0">
                <a:latin typeface="+mj-lt"/>
              </a:rPr>
              <a:t>remdesivir</a:t>
            </a:r>
            <a:r>
              <a:rPr lang="en-US" sz="2000" dirty="0">
                <a:latin typeface="+mj-lt"/>
              </a:rPr>
              <a:t> sold under the trade name of VEKLURY</a:t>
            </a:r>
            <a:r>
              <a:rPr lang="en-US" sz="2000" baseline="30000" dirty="0">
                <a:latin typeface="+mj-lt"/>
              </a:rPr>
              <a:t>®</a:t>
            </a:r>
            <a:r>
              <a:rPr lang="en-US" sz="2000" dirty="0">
                <a:latin typeface="+mj-lt"/>
              </a:rPr>
              <a:t>.</a:t>
            </a:r>
            <a:endParaRPr lang="en-US" sz="2000" baseline="30000" dirty="0">
              <a:latin typeface="+mj-lt"/>
            </a:endParaRPr>
          </a:p>
          <a:p>
            <a:pPr>
              <a:spcAft>
                <a:spcPts val="1200"/>
              </a:spcAft>
            </a:pPr>
            <a:r>
              <a:rPr lang="en-US" sz="2000" dirty="0">
                <a:latin typeface="+mj-lt"/>
              </a:rPr>
              <a:t>This antiviral drug showed promise against SARS and MERS, also coronaviruses; it works by targeting RNA-dependent RNA-polymerase.</a:t>
            </a:r>
          </a:p>
          <a:p>
            <a:pPr>
              <a:spcAft>
                <a:spcPts val="1200"/>
              </a:spcAft>
            </a:pPr>
            <a:r>
              <a:rPr lang="en-US" sz="2000" dirty="0">
                <a:latin typeface="+mj-lt"/>
              </a:rPr>
              <a:t>As of June 2022, three others have been granted EUAs: Olumiant, </a:t>
            </a:r>
            <a:r>
              <a:rPr lang="en-US" sz="2000" dirty="0" err="1">
                <a:latin typeface="+mj-lt"/>
              </a:rPr>
              <a:t>Lagevrio</a:t>
            </a:r>
            <a:r>
              <a:rPr lang="en-US" sz="2000" dirty="0">
                <a:latin typeface="+mj-lt"/>
              </a:rPr>
              <a:t>, and </a:t>
            </a:r>
            <a:r>
              <a:rPr lang="en-US" sz="2000" dirty="0" err="1">
                <a:latin typeface="+mj-lt"/>
              </a:rPr>
              <a:t>Paxlovid</a:t>
            </a:r>
            <a:endParaRPr lang="en-US" sz="2000" dirty="0">
              <a:latin typeface="+mj-lt"/>
            </a:endParaRPr>
          </a:p>
          <a:p>
            <a:pPr>
              <a:spcBef>
                <a:spcPts val="1200"/>
              </a:spcBef>
              <a:spcAft>
                <a:spcPts val="1800"/>
              </a:spcAft>
            </a:pPr>
            <a:r>
              <a:rPr lang="en-US" sz="2000" dirty="0">
                <a:latin typeface="+mj-lt"/>
              </a:rPr>
              <a:t>The FDA also granted an EUA for the drug </a:t>
            </a:r>
            <a:r>
              <a:rPr lang="en-US" sz="2000" u="sng" dirty="0" err="1">
                <a:latin typeface="+mj-lt"/>
              </a:rPr>
              <a:t>baricitinib</a:t>
            </a:r>
            <a:r>
              <a:rPr lang="en-US" sz="2000" dirty="0">
                <a:latin typeface="+mj-lt"/>
              </a:rPr>
              <a:t> (CIMZIA</a:t>
            </a:r>
            <a:r>
              <a:rPr lang="en-US" sz="2000" baseline="30000" dirty="0">
                <a:latin typeface="+mj-lt"/>
              </a:rPr>
              <a:t>®</a:t>
            </a:r>
            <a:r>
              <a:rPr lang="en-US" sz="2000" dirty="0">
                <a:latin typeface="+mj-lt"/>
              </a:rPr>
              <a:t>) to be used in conjunction with remdesivir for the treatment of COVID-19 in hospitalized adult and pediatric patients (an immune modulator; not approved as a stand-alone treatment).</a:t>
            </a:r>
          </a:p>
        </p:txBody>
      </p:sp>
      <p:pic>
        <p:nvPicPr>
          <p:cNvPr id="5" name="Picture 4" descr="A vial of Remdesivir with a vaccine needle">
            <a:extLst>
              <a:ext uri="{FF2B5EF4-FFF2-40B4-BE49-F238E27FC236}">
                <a16:creationId xmlns:a16="http://schemas.microsoft.com/office/drawing/2014/main" id="{16ADB917-6ACB-4690-BE32-204AB19FAAB9}"/>
              </a:ext>
            </a:extLst>
          </p:cNvPr>
          <p:cNvPicPr>
            <a:picLocks noChangeAspect="1"/>
          </p:cNvPicPr>
          <p:nvPr/>
        </p:nvPicPr>
        <p:blipFill>
          <a:blip r:embed="rId2"/>
          <a:stretch>
            <a:fillRect/>
          </a:stretch>
        </p:blipFill>
        <p:spPr>
          <a:xfrm>
            <a:off x="6751103" y="95553"/>
            <a:ext cx="2183387" cy="1616917"/>
          </a:xfrm>
          <a:prstGeom prst="rect">
            <a:avLst/>
          </a:prstGeom>
        </p:spPr>
      </p:pic>
      <p:sp>
        <p:nvSpPr>
          <p:cNvPr id="4" name="TextBox 3">
            <a:extLst>
              <a:ext uri="{FF2B5EF4-FFF2-40B4-BE49-F238E27FC236}">
                <a16:creationId xmlns:a16="http://schemas.microsoft.com/office/drawing/2014/main" id="{93845B0A-36D0-4D32-92AA-2344608F034A}"/>
              </a:ext>
            </a:extLst>
          </p:cNvPr>
          <p:cNvSpPr txBox="1"/>
          <p:nvPr/>
        </p:nvSpPr>
        <p:spPr>
          <a:xfrm>
            <a:off x="6617713" y="6642556"/>
            <a:ext cx="2183387" cy="215444"/>
          </a:xfrm>
          <a:prstGeom prst="rect">
            <a:avLst/>
          </a:prstGeom>
          <a:noFill/>
        </p:spPr>
        <p:txBody>
          <a:bodyPr wrap="square" rtlCol="0">
            <a:spAutoFit/>
          </a:bodyPr>
          <a:lstStyle/>
          <a:p>
            <a:pPr algn="r"/>
            <a:r>
              <a:rPr lang="en-US" sz="800" dirty="0">
                <a:solidFill>
                  <a:srgbClr val="666666"/>
                </a:solidFill>
                <a:effectLst/>
                <a:latin typeface="Calibri" panose="020F0502020204030204" pitchFamily="34" charset="0"/>
                <a:ea typeface="Calibri" panose="020F0502020204030204" pitchFamily="34" charset="0"/>
              </a:rPr>
              <a:t>Bernard Chantal/Shutterstock</a:t>
            </a:r>
            <a:endParaRPr lang="en-US" sz="800" dirty="0"/>
          </a:p>
        </p:txBody>
      </p:sp>
    </p:spTree>
    <p:extLst>
      <p:ext uri="{BB962C8B-B14F-4D97-AF65-F5344CB8AC3E}">
        <p14:creationId xmlns:p14="http://schemas.microsoft.com/office/powerpoint/2010/main" val="70293379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F2457FD5-134C-4D77-9769-79DB70FB62E2}"/>
              </a:ext>
            </a:extLst>
          </p:cNvPr>
          <p:cNvSpPr>
            <a:spLocks noGrp="1"/>
          </p:cNvSpPr>
          <p:nvPr>
            <p:ph type="body" sz="quarter" idx="30"/>
          </p:nvPr>
        </p:nvSpPr>
        <p:spPr>
          <a:xfrm>
            <a:off x="384140" y="6684963"/>
            <a:ext cx="6976872" cy="173736"/>
          </a:xfrm>
        </p:spPr>
        <p:txBody>
          <a:bodyPr/>
          <a:lstStyle/>
          <a:p>
            <a:endParaRPr lang="en-US"/>
          </a:p>
        </p:txBody>
      </p:sp>
      <p:sp>
        <p:nvSpPr>
          <p:cNvPr id="9" name="Title 1">
            <a:extLst>
              <a:ext uri="{FF2B5EF4-FFF2-40B4-BE49-F238E27FC236}">
                <a16:creationId xmlns:a16="http://schemas.microsoft.com/office/drawing/2014/main" id="{088BB9C6-CABE-49B1-B1B0-31A2715F4F81}"/>
              </a:ext>
            </a:extLst>
          </p:cNvPr>
          <p:cNvSpPr>
            <a:spLocks noGrp="1"/>
          </p:cNvSpPr>
          <p:nvPr>
            <p:ph type="title"/>
          </p:nvPr>
        </p:nvSpPr>
        <p:spPr>
          <a:xfrm>
            <a:off x="384140" y="146022"/>
            <a:ext cx="8458200" cy="678611"/>
          </a:xfrm>
        </p:spPr>
        <p:txBody>
          <a:bodyPr/>
          <a:lstStyle/>
          <a:p>
            <a:r>
              <a:rPr lang="en-IN" dirty="0"/>
              <a:t>Prevention/Treatment</a:t>
            </a:r>
            <a:r>
              <a:rPr lang="en-IN" sz="1200" dirty="0"/>
              <a:t> 12</a:t>
            </a:r>
          </a:p>
        </p:txBody>
      </p:sp>
      <p:sp>
        <p:nvSpPr>
          <p:cNvPr id="10" name="TextBox 9">
            <a:extLst>
              <a:ext uri="{FF2B5EF4-FFF2-40B4-BE49-F238E27FC236}">
                <a16:creationId xmlns:a16="http://schemas.microsoft.com/office/drawing/2014/main" id="{B8C8A30E-37A2-414B-A486-9100B70011B6}"/>
              </a:ext>
            </a:extLst>
          </p:cNvPr>
          <p:cNvSpPr txBox="1"/>
          <p:nvPr/>
        </p:nvSpPr>
        <p:spPr>
          <a:xfrm>
            <a:off x="384140" y="855169"/>
            <a:ext cx="6364605" cy="400110"/>
          </a:xfrm>
          <a:prstGeom prst="rect">
            <a:avLst/>
          </a:prstGeom>
          <a:noFill/>
        </p:spPr>
        <p:txBody>
          <a:bodyPr wrap="square" rtlCol="0">
            <a:spAutoFit/>
          </a:bodyPr>
          <a:lstStyle/>
          <a:p>
            <a:r>
              <a:rPr lang="en-US" sz="2000" b="1" dirty="0">
                <a:latin typeface="+mj-lt"/>
              </a:rPr>
              <a:t>Treatment – Monoclonal Antibodies</a:t>
            </a:r>
            <a:endParaRPr lang="en-US" sz="2000" dirty="0"/>
          </a:p>
        </p:txBody>
      </p:sp>
      <p:sp>
        <p:nvSpPr>
          <p:cNvPr id="11" name="TextBox 10">
            <a:extLst>
              <a:ext uri="{FF2B5EF4-FFF2-40B4-BE49-F238E27FC236}">
                <a16:creationId xmlns:a16="http://schemas.microsoft.com/office/drawing/2014/main" id="{83C779CC-03D4-4AD6-A817-802F6D177726}"/>
              </a:ext>
            </a:extLst>
          </p:cNvPr>
          <p:cNvSpPr txBox="1"/>
          <p:nvPr/>
        </p:nvSpPr>
        <p:spPr>
          <a:xfrm>
            <a:off x="384140" y="1324863"/>
            <a:ext cx="8235983" cy="1323439"/>
          </a:xfrm>
          <a:prstGeom prst="rect">
            <a:avLst/>
          </a:prstGeom>
          <a:noFill/>
        </p:spPr>
        <p:txBody>
          <a:bodyPr wrap="square" rtlCol="0">
            <a:spAutoFit/>
          </a:bodyPr>
          <a:lstStyle/>
          <a:p>
            <a:r>
              <a:rPr lang="en-US" sz="2000" dirty="0"/>
              <a:t>The FDA issued EUAs for certain laboratory-produced monoclonal antibodies (</a:t>
            </a:r>
            <a:r>
              <a:rPr lang="en-US" sz="2000" dirty="0" err="1"/>
              <a:t>mAbs</a:t>
            </a:r>
            <a:r>
              <a:rPr lang="en-US" sz="2000" dirty="0"/>
              <a:t>) that block entry of the virus into cells.</a:t>
            </a:r>
          </a:p>
          <a:p>
            <a:endParaRPr lang="en-US" sz="2000" dirty="0"/>
          </a:p>
          <a:p>
            <a:r>
              <a:rPr lang="en-US" sz="2000" dirty="0"/>
              <a:t>The following may be administered in certain patients:</a:t>
            </a:r>
          </a:p>
        </p:txBody>
      </p:sp>
      <p:sp>
        <p:nvSpPr>
          <p:cNvPr id="12" name="TextBox 11">
            <a:extLst>
              <a:ext uri="{FF2B5EF4-FFF2-40B4-BE49-F238E27FC236}">
                <a16:creationId xmlns:a16="http://schemas.microsoft.com/office/drawing/2014/main" id="{98EF65B8-3379-4A28-9799-5C871F923340}"/>
              </a:ext>
            </a:extLst>
          </p:cNvPr>
          <p:cNvSpPr txBox="1"/>
          <p:nvPr/>
        </p:nvSpPr>
        <p:spPr>
          <a:xfrm>
            <a:off x="384140" y="2777187"/>
            <a:ext cx="8235983" cy="1554272"/>
          </a:xfrm>
          <a:prstGeom prst="rect">
            <a:avLst/>
          </a:prstGeom>
          <a:noFill/>
        </p:spPr>
        <p:txBody>
          <a:bodyPr wrap="square" rtlCol="0">
            <a:spAutoFit/>
          </a:bodyPr>
          <a:lstStyle/>
          <a:p>
            <a:pPr marL="285750" indent="-285750">
              <a:spcAft>
                <a:spcPts val="600"/>
              </a:spcAft>
              <a:buFont typeface="Arial" panose="020B0604020202020204" pitchFamily="34" charset="0"/>
              <a:buChar char="•"/>
            </a:pPr>
            <a:r>
              <a:rPr lang="en-US" sz="2000" dirty="0"/>
              <a:t>REGEN-</a:t>
            </a:r>
            <a:r>
              <a:rPr lang="en-US" sz="2000" dirty="0" err="1"/>
              <a:t>CoV</a:t>
            </a:r>
            <a:r>
              <a:rPr lang="en-US" sz="2000" dirty="0"/>
              <a:t> (</a:t>
            </a:r>
            <a:r>
              <a:rPr lang="en-US" sz="2000" dirty="0" err="1"/>
              <a:t>casirivimab</a:t>
            </a:r>
            <a:r>
              <a:rPr lang="en-US" sz="2000" dirty="0"/>
              <a:t> and </a:t>
            </a:r>
            <a:r>
              <a:rPr lang="en-US" sz="2000" dirty="0" err="1"/>
              <a:t>imdevimab</a:t>
            </a:r>
            <a:r>
              <a:rPr lang="en-US" sz="2000" dirty="0"/>
              <a:t>)</a:t>
            </a:r>
          </a:p>
          <a:p>
            <a:pPr marL="285750" indent="-285750">
              <a:spcAft>
                <a:spcPts val="600"/>
              </a:spcAft>
              <a:buFont typeface="Arial" panose="020B0604020202020204" pitchFamily="34" charset="0"/>
              <a:buChar char="•"/>
            </a:pPr>
            <a:r>
              <a:rPr lang="en-US" sz="2000" dirty="0" err="1"/>
              <a:t>Sotrovimab</a:t>
            </a:r>
            <a:endParaRPr lang="en-US" sz="2000" dirty="0"/>
          </a:p>
          <a:p>
            <a:pPr marL="285750" indent="-285750">
              <a:spcAft>
                <a:spcPts val="600"/>
              </a:spcAft>
              <a:buFont typeface="Arial" panose="020B0604020202020204" pitchFamily="34" charset="0"/>
              <a:buChar char="•"/>
            </a:pPr>
            <a:r>
              <a:rPr lang="en-US" sz="2000" dirty="0" err="1"/>
              <a:t>Bamlanivimab</a:t>
            </a:r>
            <a:r>
              <a:rPr lang="en-US" sz="2000" dirty="0"/>
              <a:t> and </a:t>
            </a:r>
            <a:r>
              <a:rPr lang="en-US" sz="2000" dirty="0" err="1"/>
              <a:t>etesevimab</a:t>
            </a:r>
            <a:r>
              <a:rPr lang="en-US" sz="2000" dirty="0"/>
              <a:t> (nationwide pause as of June 2021)</a:t>
            </a:r>
          </a:p>
          <a:p>
            <a:pPr marL="285750" indent="-285750">
              <a:spcAft>
                <a:spcPts val="600"/>
              </a:spcAft>
              <a:buFont typeface="Arial" panose="020B0604020202020204" pitchFamily="34" charset="0"/>
              <a:buChar char="•"/>
            </a:pPr>
            <a:r>
              <a:rPr lang="en-US" sz="2000" dirty="0"/>
              <a:t>Actemra (tocilizumab)</a:t>
            </a:r>
          </a:p>
        </p:txBody>
      </p:sp>
      <p:sp>
        <p:nvSpPr>
          <p:cNvPr id="13" name="TextBox 12">
            <a:extLst>
              <a:ext uri="{FF2B5EF4-FFF2-40B4-BE49-F238E27FC236}">
                <a16:creationId xmlns:a16="http://schemas.microsoft.com/office/drawing/2014/main" id="{AE0718F8-8B0C-4956-9F04-733B345426BC}"/>
              </a:ext>
            </a:extLst>
          </p:cNvPr>
          <p:cNvSpPr txBox="1"/>
          <p:nvPr/>
        </p:nvSpPr>
        <p:spPr>
          <a:xfrm>
            <a:off x="384139" y="4518978"/>
            <a:ext cx="6364605" cy="400110"/>
          </a:xfrm>
          <a:prstGeom prst="rect">
            <a:avLst/>
          </a:prstGeom>
          <a:noFill/>
        </p:spPr>
        <p:txBody>
          <a:bodyPr wrap="square" rtlCol="0">
            <a:spAutoFit/>
          </a:bodyPr>
          <a:lstStyle/>
          <a:p>
            <a:r>
              <a:rPr lang="en-US" sz="2000" b="1" dirty="0">
                <a:latin typeface="+mj-lt"/>
              </a:rPr>
              <a:t>Treatment – Sedatives</a:t>
            </a:r>
            <a:endParaRPr lang="en-US" sz="2000" dirty="0"/>
          </a:p>
        </p:txBody>
      </p:sp>
      <p:sp>
        <p:nvSpPr>
          <p:cNvPr id="14" name="TextBox 13">
            <a:extLst>
              <a:ext uri="{FF2B5EF4-FFF2-40B4-BE49-F238E27FC236}">
                <a16:creationId xmlns:a16="http://schemas.microsoft.com/office/drawing/2014/main" id="{49A5D572-35B2-4850-807B-F37BA62F4249}"/>
              </a:ext>
            </a:extLst>
          </p:cNvPr>
          <p:cNvSpPr txBox="1"/>
          <p:nvPr/>
        </p:nvSpPr>
        <p:spPr>
          <a:xfrm>
            <a:off x="384140" y="4989339"/>
            <a:ext cx="8540784" cy="1308050"/>
          </a:xfrm>
          <a:prstGeom prst="rect">
            <a:avLst/>
          </a:prstGeom>
          <a:noFill/>
        </p:spPr>
        <p:txBody>
          <a:bodyPr wrap="square" rtlCol="0">
            <a:spAutoFit/>
          </a:bodyPr>
          <a:lstStyle/>
          <a:p>
            <a:r>
              <a:rPr lang="en-US" sz="2000" dirty="0"/>
              <a:t>Sedatives are authorized for emergency use in intubated patients.</a:t>
            </a:r>
          </a:p>
          <a:p>
            <a:endParaRPr lang="en-US" sz="1400" dirty="0"/>
          </a:p>
          <a:p>
            <a:pPr marL="342900" indent="-342900">
              <a:spcAft>
                <a:spcPts val="600"/>
              </a:spcAft>
              <a:buFont typeface="Arial" panose="020B0604020202020204" pitchFamily="34" charset="0"/>
              <a:buChar char="•"/>
            </a:pPr>
            <a:r>
              <a:rPr lang="en-US" sz="2000" dirty="0"/>
              <a:t>Propofol-</a:t>
            </a:r>
            <a:r>
              <a:rPr lang="en-US" sz="2000" dirty="0" err="1"/>
              <a:t>Lipuro</a:t>
            </a:r>
            <a:r>
              <a:rPr lang="en-US" sz="2000" dirty="0"/>
              <a:t> 1%</a:t>
            </a:r>
          </a:p>
          <a:p>
            <a:pPr marL="342900" indent="-342900">
              <a:spcAft>
                <a:spcPts val="600"/>
              </a:spcAft>
              <a:buFont typeface="Arial" panose="020B0604020202020204" pitchFamily="34" charset="0"/>
              <a:buChar char="•"/>
            </a:pPr>
            <a:r>
              <a:rPr lang="en-US" sz="2000" dirty="0"/>
              <a:t>Fresenius </a:t>
            </a:r>
            <a:r>
              <a:rPr lang="en-US" sz="2000" dirty="0" err="1"/>
              <a:t>Kabi</a:t>
            </a:r>
            <a:r>
              <a:rPr lang="en-US" sz="2000" dirty="0"/>
              <a:t> </a:t>
            </a:r>
            <a:r>
              <a:rPr lang="en-US" sz="2000" dirty="0" err="1"/>
              <a:t>Propoven</a:t>
            </a:r>
            <a:r>
              <a:rPr lang="en-US" sz="2000" dirty="0"/>
              <a:t> 2%</a:t>
            </a:r>
          </a:p>
        </p:txBody>
      </p:sp>
    </p:spTree>
    <p:extLst>
      <p:ext uri="{BB962C8B-B14F-4D97-AF65-F5344CB8AC3E}">
        <p14:creationId xmlns:p14="http://schemas.microsoft.com/office/powerpoint/2010/main" val="348602350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IN" dirty="0"/>
              <a:t>Prevention/Treatment</a:t>
            </a:r>
            <a:r>
              <a:rPr lang="en-IN" sz="1200" dirty="0"/>
              <a:t> 13</a:t>
            </a:r>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a:xfrm>
            <a:off x="342900" y="1107026"/>
            <a:ext cx="8412480" cy="5350335"/>
          </a:xfrm>
        </p:spPr>
        <p:txBody>
          <a:bodyPr/>
          <a:lstStyle/>
          <a:p>
            <a:pPr>
              <a:spcAft>
                <a:spcPts val="1800"/>
              </a:spcAft>
            </a:pPr>
            <a:r>
              <a:rPr lang="en-US" sz="2000" b="1" dirty="0">
                <a:latin typeface="+mj-lt"/>
              </a:rPr>
              <a:t>Treatment - Convalescent Plasma</a:t>
            </a:r>
          </a:p>
          <a:p>
            <a:pPr marL="342900" indent="-342900">
              <a:spcAft>
                <a:spcPts val="2400"/>
              </a:spcAft>
              <a:buFont typeface="Arial" panose="020B0604020202020204" pitchFamily="34" charset="0"/>
              <a:buChar char="•"/>
            </a:pPr>
            <a:r>
              <a:rPr lang="en-US" sz="2000" dirty="0">
                <a:latin typeface="+mj-lt"/>
              </a:rPr>
              <a:t>Extracting plasma from recovered patients and donating it to sick individuals has been carried out for over 100 years for a variety of diseases including measles, polio, and Ebola.</a:t>
            </a:r>
          </a:p>
          <a:p>
            <a:pPr marL="342900" indent="-342900">
              <a:spcAft>
                <a:spcPts val="2400"/>
              </a:spcAft>
              <a:buFont typeface="Arial" panose="020B0604020202020204" pitchFamily="34" charset="0"/>
              <a:buChar char="•"/>
            </a:pPr>
            <a:r>
              <a:rPr lang="en-US" sz="2000" dirty="0">
                <a:latin typeface="+mj-lt"/>
              </a:rPr>
              <a:t>In March 2020, the FDA allowed treatment using donated plasma for patients suffering from life-threatening COVID-19, considering it “promising” but not yet “safe and effective</a:t>
            </a:r>
            <a:r>
              <a:rPr lang="en-US" sz="2000" dirty="0"/>
              <a:t>.</a:t>
            </a:r>
            <a:r>
              <a:rPr lang="en-US" sz="2000" dirty="0">
                <a:latin typeface="+mj-lt"/>
              </a:rPr>
              <a:t>”</a:t>
            </a:r>
          </a:p>
          <a:p>
            <a:pPr marL="342900" indent="-342900">
              <a:spcAft>
                <a:spcPts val="2400"/>
              </a:spcAft>
              <a:buFont typeface="Arial" panose="020B0604020202020204" pitchFamily="34" charset="0"/>
              <a:buChar char="•"/>
            </a:pPr>
            <a:r>
              <a:rPr lang="en-US" sz="2000" dirty="0">
                <a:latin typeface="+mj-lt"/>
              </a:rPr>
              <a:t>In August 2020, the FDA issued an EUA for convalescent plasma.</a:t>
            </a:r>
          </a:p>
          <a:p>
            <a:pPr marL="342900" indent="-342900">
              <a:spcAft>
                <a:spcPts val="2400"/>
              </a:spcAft>
              <a:buFont typeface="Arial" panose="020B0604020202020204" pitchFamily="34" charset="0"/>
              <a:buChar char="•"/>
            </a:pPr>
            <a:r>
              <a:rPr lang="en-US" sz="2000" dirty="0">
                <a:latin typeface="+mj-lt"/>
              </a:rPr>
              <a:t>While the treatment is still considered experimental, anecdotal reports from patients state their condition improved significantly after the plasma was transfused.</a:t>
            </a:r>
          </a:p>
        </p:txBody>
      </p:sp>
    </p:spTree>
    <p:extLst>
      <p:ext uri="{BB962C8B-B14F-4D97-AF65-F5344CB8AC3E}">
        <p14:creationId xmlns:p14="http://schemas.microsoft.com/office/powerpoint/2010/main" val="129047168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IN" dirty="0"/>
              <a:t>Prevention/Treatment</a:t>
            </a:r>
            <a:r>
              <a:rPr lang="en-IN" sz="1200" dirty="0"/>
              <a:t> 14</a:t>
            </a:r>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a:xfrm>
            <a:off x="365760" y="1128220"/>
            <a:ext cx="8412480" cy="5123290"/>
          </a:xfrm>
        </p:spPr>
        <p:txBody>
          <a:bodyPr/>
          <a:lstStyle/>
          <a:p>
            <a:pPr>
              <a:spcAft>
                <a:spcPts val="1800"/>
              </a:spcAft>
            </a:pPr>
            <a:r>
              <a:rPr lang="en-US" sz="2000" b="1" dirty="0">
                <a:latin typeface="+mj-lt"/>
              </a:rPr>
              <a:t>Non-Authorized Treatments</a:t>
            </a:r>
          </a:p>
          <a:p>
            <a:pPr marL="342900" indent="-342900">
              <a:spcAft>
                <a:spcPts val="2400"/>
              </a:spcAft>
              <a:buFont typeface="Arial" panose="020B0604020202020204" pitchFamily="34" charset="0"/>
              <a:buChar char="•"/>
            </a:pPr>
            <a:r>
              <a:rPr lang="en-US" sz="2000" dirty="0">
                <a:latin typeface="+mj-lt"/>
              </a:rPr>
              <a:t>Early in the pandemic, the anti-malarial drug </a:t>
            </a:r>
            <a:r>
              <a:rPr lang="en-US" sz="2000" u="sng" dirty="0">
                <a:latin typeface="+mj-lt"/>
              </a:rPr>
              <a:t>hydroxychloroquine</a:t>
            </a:r>
            <a:r>
              <a:rPr lang="en-US" sz="2000" dirty="0">
                <a:latin typeface="+mj-lt"/>
              </a:rPr>
              <a:t> was suggested by some as a preventative for COVID-19.</a:t>
            </a:r>
          </a:p>
          <a:p>
            <a:pPr marL="342900" indent="-342900">
              <a:spcAft>
                <a:spcPts val="2400"/>
              </a:spcAft>
              <a:buFont typeface="Arial" panose="020B0604020202020204" pitchFamily="34" charset="0"/>
              <a:buChar char="•"/>
            </a:pPr>
            <a:r>
              <a:rPr lang="en-US" sz="2000" dirty="0">
                <a:latin typeface="+mj-lt"/>
              </a:rPr>
              <a:t>Its efficacy was anecdotal and lacked evidence, prompting the FDA to issue a statement detailing safety concerns regarding side effects involving the heart, blood, liver, and kidneys.</a:t>
            </a:r>
          </a:p>
          <a:p>
            <a:pPr marL="342900" indent="-342900">
              <a:spcAft>
                <a:spcPts val="2400"/>
              </a:spcAft>
              <a:buFont typeface="Arial" panose="020B0604020202020204" pitchFamily="34" charset="0"/>
              <a:buChar char="•"/>
            </a:pPr>
            <a:r>
              <a:rPr lang="en-US" sz="2000" dirty="0">
                <a:latin typeface="+mj-lt"/>
              </a:rPr>
              <a:t>Individuals outside the medical community made an unsubstantiated claim that the anti-parasitic drug </a:t>
            </a:r>
            <a:r>
              <a:rPr lang="en-US" sz="2000" u="sng" dirty="0">
                <a:latin typeface="+mj-lt"/>
              </a:rPr>
              <a:t>ivermectin</a:t>
            </a:r>
            <a:r>
              <a:rPr lang="en-US" sz="2000" dirty="0">
                <a:latin typeface="+mj-lt"/>
              </a:rPr>
              <a:t> was effective against SARS-CoV-2</a:t>
            </a:r>
          </a:p>
          <a:p>
            <a:pPr marL="342900" indent="-342900">
              <a:spcAft>
                <a:spcPts val="2400"/>
              </a:spcAft>
              <a:buFont typeface="Arial" panose="020B0604020202020204" pitchFamily="34" charset="0"/>
              <a:buChar char="•"/>
            </a:pPr>
            <a:r>
              <a:rPr lang="en-US" sz="2000" dirty="0">
                <a:latin typeface="+mj-lt"/>
              </a:rPr>
              <a:t>After the claim was made, ivermectin poisoning in the form of GI toxicity and nervous system dysfunction increased.</a:t>
            </a:r>
          </a:p>
          <a:p>
            <a:pPr marL="342900" indent="-342900">
              <a:spcAft>
                <a:spcPts val="2400"/>
              </a:spcAft>
              <a:buFont typeface="Arial" panose="020B0604020202020204" pitchFamily="34" charset="0"/>
              <a:buChar char="•"/>
            </a:pPr>
            <a:r>
              <a:rPr lang="en-US" sz="2000" dirty="0">
                <a:latin typeface="+mj-lt"/>
              </a:rPr>
              <a:t>A clinical trial showed no efficacy of ivermectin compared to placebo</a:t>
            </a:r>
          </a:p>
          <a:p>
            <a:pPr marL="342900" indent="-342900">
              <a:spcAft>
                <a:spcPts val="2400"/>
              </a:spcAft>
              <a:buFont typeface="Arial" panose="020B0604020202020204" pitchFamily="34" charset="0"/>
              <a:buChar char="•"/>
            </a:pPr>
            <a:endParaRPr lang="en-US" sz="2000" dirty="0">
              <a:latin typeface="+mj-lt"/>
            </a:endParaRPr>
          </a:p>
        </p:txBody>
      </p:sp>
    </p:spTree>
    <p:extLst>
      <p:ext uri="{BB962C8B-B14F-4D97-AF65-F5344CB8AC3E}">
        <p14:creationId xmlns:p14="http://schemas.microsoft.com/office/powerpoint/2010/main" val="280465627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54D9206E-9C42-4ED7-9168-41B704A72D18}"/>
              </a:ext>
            </a:extLst>
          </p:cNvPr>
          <p:cNvSpPr>
            <a:spLocks noGrp="1"/>
          </p:cNvSpPr>
          <p:nvPr>
            <p:ph type="body" sz="quarter" idx="30"/>
          </p:nvPr>
        </p:nvSpPr>
        <p:spPr/>
        <p:txBody>
          <a:bodyPr/>
          <a:lstStyle/>
          <a:p>
            <a:endParaRPr lang="en-US"/>
          </a:p>
        </p:txBody>
      </p:sp>
      <p:sp>
        <p:nvSpPr>
          <p:cNvPr id="7" name="Title 1">
            <a:extLst>
              <a:ext uri="{FF2B5EF4-FFF2-40B4-BE49-F238E27FC236}">
                <a16:creationId xmlns:a16="http://schemas.microsoft.com/office/drawing/2014/main" id="{0762A782-963E-432E-951C-6A2B551191A6}"/>
              </a:ext>
            </a:extLst>
          </p:cNvPr>
          <p:cNvSpPr>
            <a:spLocks noGrp="1"/>
          </p:cNvSpPr>
          <p:nvPr>
            <p:ph type="title"/>
          </p:nvPr>
        </p:nvSpPr>
        <p:spPr>
          <a:xfrm>
            <a:off x="190500" y="205985"/>
            <a:ext cx="8458200" cy="470946"/>
          </a:xfrm>
        </p:spPr>
        <p:txBody>
          <a:bodyPr/>
          <a:lstStyle/>
          <a:p>
            <a:r>
              <a:rPr lang="en-IN" dirty="0"/>
              <a:t>Variants </a:t>
            </a:r>
            <a:r>
              <a:rPr lang="en-IN" sz="1200" dirty="0"/>
              <a:t>1</a:t>
            </a:r>
          </a:p>
        </p:txBody>
      </p:sp>
      <p:sp>
        <p:nvSpPr>
          <p:cNvPr id="8" name="TextBox 7">
            <a:extLst>
              <a:ext uri="{FF2B5EF4-FFF2-40B4-BE49-F238E27FC236}">
                <a16:creationId xmlns:a16="http://schemas.microsoft.com/office/drawing/2014/main" id="{5CF77DBA-9D75-437E-A2B4-55D2E911D400}"/>
              </a:ext>
            </a:extLst>
          </p:cNvPr>
          <p:cNvSpPr txBox="1"/>
          <p:nvPr/>
        </p:nvSpPr>
        <p:spPr>
          <a:xfrm>
            <a:off x="190500" y="1228397"/>
            <a:ext cx="8458200" cy="4401205"/>
          </a:xfrm>
          <a:prstGeom prst="rect">
            <a:avLst/>
          </a:prstGeom>
          <a:noFill/>
        </p:spPr>
        <p:txBody>
          <a:bodyPr wrap="square" rtlCol="0">
            <a:spAutoFit/>
          </a:bodyPr>
          <a:lstStyle/>
          <a:p>
            <a:pPr>
              <a:spcAft>
                <a:spcPts val="2400"/>
              </a:spcAft>
            </a:pPr>
            <a:r>
              <a:rPr lang="en-US" sz="2000" dirty="0"/>
              <a:t>Viral variants are expected due to the constant change through mutation as the virus replicates. Some variants persist, while others emerge then disappear.</a:t>
            </a:r>
          </a:p>
          <a:p>
            <a:pPr>
              <a:spcAft>
                <a:spcPts val="2400"/>
              </a:spcAft>
            </a:pPr>
            <a:r>
              <a:rPr lang="en-US" sz="2000" dirty="0"/>
              <a:t>The original virus present in the U.S. in January 2020 is no longer circulating.</a:t>
            </a:r>
          </a:p>
          <a:p>
            <a:pPr>
              <a:spcAft>
                <a:spcPts val="2400"/>
              </a:spcAft>
            </a:pPr>
            <a:r>
              <a:rPr lang="en-US" sz="2000" dirty="0"/>
              <a:t>In May 2021, a committee of scientists announced a simplified naming system for variants using the Greek alphabet.</a:t>
            </a:r>
          </a:p>
          <a:p>
            <a:pPr>
              <a:spcAft>
                <a:spcPts val="2400"/>
              </a:spcAft>
            </a:pPr>
            <a:r>
              <a:rPr lang="en-US" sz="2000" dirty="0"/>
              <a:t>Numerous variants of SARS-CoV-2 are being tracked and are classified as either variants of interest (VOI), concern (VOC), high consequence (VOHC), or being monitored (VBM) based on their transmissibility, response to immunity, and disease severity.</a:t>
            </a:r>
          </a:p>
        </p:txBody>
      </p:sp>
    </p:spTree>
    <p:extLst>
      <p:ext uri="{BB962C8B-B14F-4D97-AF65-F5344CB8AC3E}">
        <p14:creationId xmlns:p14="http://schemas.microsoft.com/office/powerpoint/2010/main" val="331592416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EAA6A0A5-B66D-4077-8E09-8A6B07E982ED}"/>
              </a:ext>
            </a:extLst>
          </p:cNvPr>
          <p:cNvSpPr>
            <a:spLocks noGrp="1"/>
          </p:cNvSpPr>
          <p:nvPr>
            <p:ph type="body" sz="quarter" idx="30"/>
          </p:nvPr>
        </p:nvSpPr>
        <p:spPr>
          <a:xfrm>
            <a:off x="342899" y="6684963"/>
            <a:ext cx="6976872" cy="173736"/>
          </a:xfrm>
        </p:spPr>
        <p:txBody>
          <a:bodyPr/>
          <a:lstStyle/>
          <a:p>
            <a:endParaRPr lang="en-US"/>
          </a:p>
        </p:txBody>
      </p:sp>
      <p:sp>
        <p:nvSpPr>
          <p:cNvPr id="11" name="Title 1">
            <a:extLst>
              <a:ext uri="{FF2B5EF4-FFF2-40B4-BE49-F238E27FC236}">
                <a16:creationId xmlns:a16="http://schemas.microsoft.com/office/drawing/2014/main" id="{EDE84CF9-2510-42F3-9F00-209B8BF76542}"/>
              </a:ext>
            </a:extLst>
          </p:cNvPr>
          <p:cNvSpPr>
            <a:spLocks noGrp="1"/>
          </p:cNvSpPr>
          <p:nvPr>
            <p:ph type="title"/>
          </p:nvPr>
        </p:nvSpPr>
        <p:spPr>
          <a:xfrm>
            <a:off x="342899" y="127598"/>
            <a:ext cx="8458200" cy="470946"/>
          </a:xfrm>
        </p:spPr>
        <p:txBody>
          <a:bodyPr/>
          <a:lstStyle/>
          <a:p>
            <a:r>
              <a:rPr lang="en-IN" dirty="0"/>
              <a:t>Variants </a:t>
            </a:r>
            <a:r>
              <a:rPr lang="en-IN" sz="1200" dirty="0"/>
              <a:t>2</a:t>
            </a:r>
          </a:p>
        </p:txBody>
      </p:sp>
      <p:graphicFrame>
        <p:nvGraphicFramePr>
          <p:cNvPr id="13" name="Table 12">
            <a:extLst>
              <a:ext uri="{FF2B5EF4-FFF2-40B4-BE49-F238E27FC236}">
                <a16:creationId xmlns:a16="http://schemas.microsoft.com/office/drawing/2014/main" id="{A2AEA9E7-D916-08E7-D2CF-161C32FE681D}"/>
              </a:ext>
            </a:extLst>
          </p:cNvPr>
          <p:cNvGraphicFramePr>
            <a:graphicFrameLocks noGrp="1"/>
          </p:cNvGraphicFramePr>
          <p:nvPr>
            <p:extLst>
              <p:ext uri="{D42A27DB-BD31-4B8C-83A1-F6EECF244321}">
                <p14:modId xmlns:p14="http://schemas.microsoft.com/office/powerpoint/2010/main" val="398198473"/>
              </p:ext>
            </p:extLst>
          </p:nvPr>
        </p:nvGraphicFramePr>
        <p:xfrm>
          <a:off x="413650" y="652526"/>
          <a:ext cx="8316697" cy="5499428"/>
        </p:xfrm>
        <a:graphic>
          <a:graphicData uri="http://schemas.openxmlformats.org/drawingml/2006/table">
            <a:tbl>
              <a:tblPr>
                <a:tableStyleId>{F5AB1C69-6EDB-4FF4-983F-18BD219EF322}</a:tableStyleId>
              </a:tblPr>
              <a:tblGrid>
                <a:gridCol w="2663942">
                  <a:extLst>
                    <a:ext uri="{9D8B030D-6E8A-4147-A177-3AD203B41FA5}">
                      <a16:colId xmlns:a16="http://schemas.microsoft.com/office/drawing/2014/main" val="2901113715"/>
                    </a:ext>
                  </a:extLst>
                </a:gridCol>
                <a:gridCol w="2663942">
                  <a:extLst>
                    <a:ext uri="{9D8B030D-6E8A-4147-A177-3AD203B41FA5}">
                      <a16:colId xmlns:a16="http://schemas.microsoft.com/office/drawing/2014/main" val="3282583321"/>
                    </a:ext>
                  </a:extLst>
                </a:gridCol>
                <a:gridCol w="2988813">
                  <a:extLst>
                    <a:ext uri="{9D8B030D-6E8A-4147-A177-3AD203B41FA5}">
                      <a16:colId xmlns:a16="http://schemas.microsoft.com/office/drawing/2014/main" val="2623222424"/>
                    </a:ext>
                  </a:extLst>
                </a:gridCol>
              </a:tblGrid>
              <a:tr h="548640">
                <a:tc>
                  <a:txBody>
                    <a:bodyPr/>
                    <a:lstStyle/>
                    <a:p>
                      <a:r>
                        <a:rPr lang="en-US" sz="1800" b="1" dirty="0"/>
                        <a:t>Variant</a:t>
                      </a:r>
                      <a:r>
                        <a:rPr lang="en-US" sz="1800" b="1" baseline="30000" dirty="0"/>
                        <a:t>#</a:t>
                      </a:r>
                      <a:endParaRPr lang="en-US" sz="1800" b="1" dirty="0"/>
                    </a:p>
                  </a:txBody>
                  <a:tcPr marL="89910" marR="89910" marT="44955" marB="44955" anchor="ctr"/>
                </a:tc>
                <a:tc>
                  <a:txBody>
                    <a:bodyPr/>
                    <a:lstStyle/>
                    <a:p>
                      <a:r>
                        <a:rPr lang="en-US" sz="1800" b="1" dirty="0"/>
                        <a:t>Status*</a:t>
                      </a:r>
                    </a:p>
                  </a:txBody>
                  <a:tcPr marL="89910" marR="89910" marT="44955" marB="44955" anchor="ctr"/>
                </a:tc>
                <a:tc>
                  <a:txBody>
                    <a:bodyPr/>
                    <a:lstStyle/>
                    <a:p>
                      <a:r>
                        <a:rPr lang="en-US" sz="1800" b="1" dirty="0"/>
                        <a:t>First Identified</a:t>
                      </a:r>
                    </a:p>
                  </a:txBody>
                  <a:tcPr marL="89910" marR="89910" marT="44955" marB="44955" anchor="ctr"/>
                </a:tc>
                <a:extLst>
                  <a:ext uri="{0D108BD9-81ED-4DB2-BD59-A6C34878D82A}">
                    <a16:rowId xmlns:a16="http://schemas.microsoft.com/office/drawing/2014/main" val="2392543934"/>
                  </a:ext>
                </a:extLst>
              </a:tr>
              <a:tr h="709723">
                <a:tc>
                  <a:txBody>
                    <a:bodyPr/>
                    <a:lstStyle/>
                    <a:p>
                      <a:r>
                        <a:rPr lang="en-US" sz="1800"/>
                        <a:t>Alpha</a:t>
                      </a:r>
                    </a:p>
                  </a:txBody>
                  <a:tcPr marL="89910" marR="89910" marT="44955" marB="44955" anchor="ctr"/>
                </a:tc>
                <a:tc>
                  <a:txBody>
                    <a:bodyPr/>
                    <a:lstStyle/>
                    <a:p>
                      <a:r>
                        <a:rPr lang="en-US" sz="1800"/>
                        <a:t>VOC 12/20</a:t>
                      </a:r>
                      <a:br>
                        <a:rPr lang="en-US" sz="1800"/>
                      </a:br>
                      <a:r>
                        <a:rPr lang="en-US" sz="1800"/>
                        <a:t>VBM 9/21</a:t>
                      </a:r>
                    </a:p>
                  </a:txBody>
                  <a:tcPr marL="89910" marR="89910" marT="44955" marB="44955" anchor="ctr"/>
                </a:tc>
                <a:tc>
                  <a:txBody>
                    <a:bodyPr/>
                    <a:lstStyle/>
                    <a:p>
                      <a:r>
                        <a:rPr lang="en-US" sz="1800"/>
                        <a:t>United Kingdom</a:t>
                      </a:r>
                    </a:p>
                  </a:txBody>
                  <a:tcPr marL="89910" marR="89910" marT="44955" marB="44955" anchor="ctr"/>
                </a:tc>
                <a:extLst>
                  <a:ext uri="{0D108BD9-81ED-4DB2-BD59-A6C34878D82A}">
                    <a16:rowId xmlns:a16="http://schemas.microsoft.com/office/drawing/2014/main" val="2482003791"/>
                  </a:ext>
                </a:extLst>
              </a:tr>
              <a:tr h="709723">
                <a:tc>
                  <a:txBody>
                    <a:bodyPr/>
                    <a:lstStyle/>
                    <a:p>
                      <a:r>
                        <a:rPr lang="en-US" sz="1800"/>
                        <a:t>Beta</a:t>
                      </a:r>
                    </a:p>
                  </a:txBody>
                  <a:tcPr marL="89910" marR="89910" marT="44955" marB="44955" anchor="ctr"/>
                </a:tc>
                <a:tc>
                  <a:txBody>
                    <a:bodyPr/>
                    <a:lstStyle/>
                    <a:p>
                      <a:r>
                        <a:rPr lang="en-US" sz="1800"/>
                        <a:t>VOC 12/20</a:t>
                      </a:r>
                      <a:br>
                        <a:rPr lang="en-US" sz="1800"/>
                      </a:br>
                      <a:r>
                        <a:rPr lang="en-US" sz="1800"/>
                        <a:t>VBM 9/21</a:t>
                      </a:r>
                    </a:p>
                  </a:txBody>
                  <a:tcPr marL="89910" marR="89910" marT="44955" marB="44955" anchor="ctr"/>
                </a:tc>
                <a:tc>
                  <a:txBody>
                    <a:bodyPr/>
                    <a:lstStyle/>
                    <a:p>
                      <a:r>
                        <a:rPr lang="en-US" sz="1800"/>
                        <a:t>South Africa</a:t>
                      </a:r>
                    </a:p>
                  </a:txBody>
                  <a:tcPr marL="89910" marR="89910" marT="44955" marB="44955" anchor="ctr"/>
                </a:tc>
                <a:extLst>
                  <a:ext uri="{0D108BD9-81ED-4DB2-BD59-A6C34878D82A}">
                    <a16:rowId xmlns:a16="http://schemas.microsoft.com/office/drawing/2014/main" val="548755595"/>
                  </a:ext>
                </a:extLst>
              </a:tr>
              <a:tr h="709723">
                <a:tc>
                  <a:txBody>
                    <a:bodyPr/>
                    <a:lstStyle/>
                    <a:p>
                      <a:r>
                        <a:rPr lang="en-US" sz="1800"/>
                        <a:t>Gamma</a:t>
                      </a:r>
                    </a:p>
                  </a:txBody>
                  <a:tcPr marL="89910" marR="89910" marT="44955" marB="44955" anchor="ctr"/>
                </a:tc>
                <a:tc>
                  <a:txBody>
                    <a:bodyPr/>
                    <a:lstStyle/>
                    <a:p>
                      <a:r>
                        <a:rPr lang="en-US" sz="1800"/>
                        <a:t>VOC 12/20</a:t>
                      </a:r>
                      <a:br>
                        <a:rPr lang="en-US" sz="1800"/>
                      </a:br>
                      <a:r>
                        <a:rPr lang="en-US" sz="1800"/>
                        <a:t>VBM 9/21</a:t>
                      </a:r>
                    </a:p>
                  </a:txBody>
                  <a:tcPr marL="89910" marR="89910" marT="44955" marB="44955" anchor="ctr"/>
                </a:tc>
                <a:tc>
                  <a:txBody>
                    <a:bodyPr/>
                    <a:lstStyle/>
                    <a:p>
                      <a:r>
                        <a:rPr lang="en-US" sz="1800"/>
                        <a:t>Brazil</a:t>
                      </a:r>
                    </a:p>
                  </a:txBody>
                  <a:tcPr marL="89910" marR="89910" marT="44955" marB="44955" anchor="ctr"/>
                </a:tc>
                <a:extLst>
                  <a:ext uri="{0D108BD9-81ED-4DB2-BD59-A6C34878D82A}">
                    <a16:rowId xmlns:a16="http://schemas.microsoft.com/office/drawing/2014/main" val="2146983619"/>
                  </a:ext>
                </a:extLst>
              </a:tr>
              <a:tr h="709723">
                <a:tc>
                  <a:txBody>
                    <a:bodyPr/>
                    <a:lstStyle/>
                    <a:p>
                      <a:r>
                        <a:rPr lang="en-US" sz="1800"/>
                        <a:t>Delta</a:t>
                      </a:r>
                    </a:p>
                  </a:txBody>
                  <a:tcPr marL="89910" marR="89910" marT="44955" marB="44955" anchor="ctr"/>
                </a:tc>
                <a:tc>
                  <a:txBody>
                    <a:bodyPr/>
                    <a:lstStyle/>
                    <a:p>
                      <a:r>
                        <a:rPr lang="en-US" sz="1800"/>
                        <a:t>VOI 4/21</a:t>
                      </a:r>
                      <a:br>
                        <a:rPr lang="en-US" sz="1800"/>
                      </a:br>
                      <a:r>
                        <a:rPr lang="en-US" sz="1800"/>
                        <a:t>VOC 5/21</a:t>
                      </a:r>
                    </a:p>
                  </a:txBody>
                  <a:tcPr marL="89910" marR="89910" marT="44955" marB="44955" anchor="ctr"/>
                </a:tc>
                <a:tc>
                  <a:txBody>
                    <a:bodyPr/>
                    <a:lstStyle/>
                    <a:p>
                      <a:r>
                        <a:rPr lang="en-US" sz="1800"/>
                        <a:t>India</a:t>
                      </a:r>
                    </a:p>
                  </a:txBody>
                  <a:tcPr marL="89910" marR="89910" marT="44955" marB="44955" anchor="ctr"/>
                </a:tc>
                <a:extLst>
                  <a:ext uri="{0D108BD9-81ED-4DB2-BD59-A6C34878D82A}">
                    <a16:rowId xmlns:a16="http://schemas.microsoft.com/office/drawing/2014/main" val="3531936298"/>
                  </a:ext>
                </a:extLst>
              </a:tr>
              <a:tr h="1014616">
                <a:tc>
                  <a:txBody>
                    <a:bodyPr/>
                    <a:lstStyle/>
                    <a:p>
                      <a:r>
                        <a:rPr lang="en-US" sz="1800"/>
                        <a:t>Omicron</a:t>
                      </a:r>
                    </a:p>
                  </a:txBody>
                  <a:tcPr marL="89910" marR="89910" marT="44955" marB="44955" anchor="ctr"/>
                </a:tc>
                <a:tc>
                  <a:txBody>
                    <a:bodyPr/>
                    <a:lstStyle/>
                    <a:p>
                      <a:r>
                        <a:rPr lang="en-US" sz="1800" dirty="0"/>
                        <a:t>VOC 11/21</a:t>
                      </a:r>
                      <a:br>
                        <a:rPr lang="en-US" sz="1800" dirty="0"/>
                      </a:br>
                      <a:r>
                        <a:rPr lang="en-US" sz="1800" dirty="0"/>
                        <a:t>Includes subvariants BA.1 - BA.5</a:t>
                      </a:r>
                    </a:p>
                  </a:txBody>
                  <a:tcPr marL="89910" marR="89910" marT="44955" marB="44955" anchor="ctr"/>
                </a:tc>
                <a:tc>
                  <a:txBody>
                    <a:bodyPr/>
                    <a:lstStyle/>
                    <a:p>
                      <a:r>
                        <a:rPr lang="en-US" sz="1800"/>
                        <a:t>Multiple countries</a:t>
                      </a:r>
                    </a:p>
                  </a:txBody>
                  <a:tcPr marL="89910" marR="89910" marT="44955" marB="44955" anchor="ctr"/>
                </a:tc>
                <a:extLst>
                  <a:ext uri="{0D108BD9-81ED-4DB2-BD59-A6C34878D82A}">
                    <a16:rowId xmlns:a16="http://schemas.microsoft.com/office/drawing/2014/main" val="3421151763"/>
                  </a:ext>
                </a:extLst>
              </a:tr>
              <a:tr h="1097280">
                <a:tc>
                  <a:txBody>
                    <a:bodyPr/>
                    <a:lstStyle/>
                    <a:p>
                      <a:r>
                        <a:rPr lang="en-US" sz="1800" dirty="0"/>
                        <a:t>Epsilon</a:t>
                      </a:r>
                    </a:p>
                  </a:txBody>
                  <a:tcPr marL="89910" marR="89910" marT="44955" marB="44955" anchor="ctr"/>
                </a:tc>
                <a:tc>
                  <a:txBody>
                    <a:bodyPr/>
                    <a:lstStyle/>
                    <a:p>
                      <a:r>
                        <a:rPr lang="fi-FI" sz="1800" dirty="0"/>
                        <a:t>VOC 3/21</a:t>
                      </a:r>
                      <a:br>
                        <a:rPr lang="fi-FI" sz="1800" dirty="0"/>
                      </a:br>
                      <a:r>
                        <a:rPr lang="fi-FI" sz="1800" dirty="0"/>
                        <a:t>VOI 6/21</a:t>
                      </a:r>
                      <a:br>
                        <a:rPr lang="fi-FI" sz="1800" dirty="0"/>
                      </a:br>
                      <a:r>
                        <a:rPr lang="fi-FI" sz="1800" dirty="0"/>
                        <a:t>VBM 9/21</a:t>
                      </a:r>
                    </a:p>
                  </a:txBody>
                  <a:tcPr marL="89910" marR="89910" marT="44955" marB="44955" anchor="ctr"/>
                </a:tc>
                <a:tc>
                  <a:txBody>
                    <a:bodyPr/>
                    <a:lstStyle/>
                    <a:p>
                      <a:r>
                        <a:rPr lang="en-US" sz="1800" dirty="0"/>
                        <a:t>California, USA</a:t>
                      </a:r>
                    </a:p>
                  </a:txBody>
                  <a:tcPr marL="89910" marR="89910" marT="44955" marB="44955" anchor="ctr"/>
                </a:tc>
                <a:extLst>
                  <a:ext uri="{0D108BD9-81ED-4DB2-BD59-A6C34878D82A}">
                    <a16:rowId xmlns:a16="http://schemas.microsoft.com/office/drawing/2014/main" val="3503637914"/>
                  </a:ext>
                </a:extLst>
              </a:tr>
            </a:tbl>
          </a:graphicData>
        </a:graphic>
      </p:graphicFrame>
      <p:sp>
        <p:nvSpPr>
          <p:cNvPr id="14" name="TextBox 13">
            <a:extLst>
              <a:ext uri="{FF2B5EF4-FFF2-40B4-BE49-F238E27FC236}">
                <a16:creationId xmlns:a16="http://schemas.microsoft.com/office/drawing/2014/main" id="{73F1F95D-5E90-BADA-14E0-59C528C69781}"/>
              </a:ext>
            </a:extLst>
          </p:cNvPr>
          <p:cNvSpPr txBox="1"/>
          <p:nvPr/>
        </p:nvSpPr>
        <p:spPr>
          <a:xfrm>
            <a:off x="413650" y="6197296"/>
            <a:ext cx="8387449" cy="430887"/>
          </a:xfrm>
          <a:prstGeom prst="rect">
            <a:avLst/>
          </a:prstGeom>
          <a:noFill/>
        </p:spPr>
        <p:txBody>
          <a:bodyPr wrap="square" rtlCol="0">
            <a:spAutoFit/>
          </a:bodyPr>
          <a:lstStyle/>
          <a:p>
            <a:r>
              <a:rPr lang="en-US" sz="1100" i="1" baseline="30000" dirty="0"/>
              <a:t>#</a:t>
            </a:r>
            <a:r>
              <a:rPr lang="en-US" sz="1100" i="1" dirty="0"/>
              <a:t>6 other variants are classified as VBM: Eta, Iota, Kappa, B.1.617.3, Zeta, Mu</a:t>
            </a:r>
          </a:p>
          <a:p>
            <a:r>
              <a:rPr lang="en-US" sz="1100" i="1" dirty="0"/>
              <a:t>*As of May 2022</a:t>
            </a:r>
            <a:endParaRPr lang="en-US" sz="1100" dirty="0"/>
          </a:p>
        </p:txBody>
      </p:sp>
    </p:spTree>
    <p:extLst>
      <p:ext uri="{BB962C8B-B14F-4D97-AF65-F5344CB8AC3E}">
        <p14:creationId xmlns:p14="http://schemas.microsoft.com/office/powerpoint/2010/main" val="251157761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EAA6A0A5-B66D-4077-8E09-8A6B07E982ED}"/>
              </a:ext>
            </a:extLst>
          </p:cNvPr>
          <p:cNvSpPr>
            <a:spLocks noGrp="1"/>
          </p:cNvSpPr>
          <p:nvPr>
            <p:ph type="body" sz="quarter" idx="30"/>
          </p:nvPr>
        </p:nvSpPr>
        <p:spPr>
          <a:xfrm>
            <a:off x="342899" y="6684963"/>
            <a:ext cx="6976872" cy="173736"/>
          </a:xfrm>
        </p:spPr>
        <p:txBody>
          <a:bodyPr/>
          <a:lstStyle/>
          <a:p>
            <a:endParaRPr lang="en-US"/>
          </a:p>
        </p:txBody>
      </p:sp>
      <p:sp>
        <p:nvSpPr>
          <p:cNvPr id="11" name="Title 1">
            <a:extLst>
              <a:ext uri="{FF2B5EF4-FFF2-40B4-BE49-F238E27FC236}">
                <a16:creationId xmlns:a16="http://schemas.microsoft.com/office/drawing/2014/main" id="{EDE84CF9-2510-42F3-9F00-209B8BF76542}"/>
              </a:ext>
            </a:extLst>
          </p:cNvPr>
          <p:cNvSpPr>
            <a:spLocks noGrp="1"/>
          </p:cNvSpPr>
          <p:nvPr>
            <p:ph type="title"/>
          </p:nvPr>
        </p:nvSpPr>
        <p:spPr>
          <a:xfrm>
            <a:off x="342900" y="426178"/>
            <a:ext cx="8458200" cy="470946"/>
          </a:xfrm>
        </p:spPr>
        <p:txBody>
          <a:bodyPr/>
          <a:lstStyle/>
          <a:p>
            <a:r>
              <a:rPr lang="en-IN" dirty="0"/>
              <a:t>Variants </a:t>
            </a:r>
            <a:r>
              <a:rPr lang="en-IN" sz="1200" dirty="0"/>
              <a:t>3</a:t>
            </a:r>
          </a:p>
        </p:txBody>
      </p:sp>
      <p:sp>
        <p:nvSpPr>
          <p:cNvPr id="2" name="TextBox 1">
            <a:extLst>
              <a:ext uri="{FF2B5EF4-FFF2-40B4-BE49-F238E27FC236}">
                <a16:creationId xmlns:a16="http://schemas.microsoft.com/office/drawing/2014/main" id="{33D3F604-25BC-366A-9B7B-0709287E4028}"/>
              </a:ext>
            </a:extLst>
          </p:cNvPr>
          <p:cNvSpPr txBox="1"/>
          <p:nvPr/>
        </p:nvSpPr>
        <p:spPr>
          <a:xfrm>
            <a:off x="342899" y="1859339"/>
            <a:ext cx="8362560" cy="3139321"/>
          </a:xfrm>
          <a:prstGeom prst="rect">
            <a:avLst/>
          </a:prstGeom>
          <a:noFill/>
        </p:spPr>
        <p:txBody>
          <a:bodyPr wrap="square" rtlCol="0">
            <a:spAutoFit/>
          </a:bodyPr>
          <a:lstStyle/>
          <a:p>
            <a:pPr marL="285750" indent="-285750">
              <a:buFont typeface="Arial" panose="020B0604020202020204" pitchFamily="34" charset="0"/>
              <a:buChar char="•"/>
            </a:pPr>
            <a:r>
              <a:rPr lang="en-US" dirty="0"/>
              <a:t>Mutations are described such that the first letter states the wild type amino acid, followed by its position number, then the amino acid replacement as a result of the genetic change. </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For example, one Delta mutation, P681R, tells us that the amino acid proline (P) is in position 681 in the wild-type, but has been replaced by arginine (R) in the mutant.</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A major concern is whether emerging mutants/variants will be susceptible to the vaccines we administer, or whether the vaccines themselves will have to be modified. </a:t>
            </a:r>
          </a:p>
        </p:txBody>
      </p:sp>
    </p:spTree>
    <p:extLst>
      <p:ext uri="{BB962C8B-B14F-4D97-AF65-F5344CB8AC3E}">
        <p14:creationId xmlns:p14="http://schemas.microsoft.com/office/powerpoint/2010/main" val="392888113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EAA6A0A5-B66D-4077-8E09-8A6B07E982ED}"/>
              </a:ext>
            </a:extLst>
          </p:cNvPr>
          <p:cNvSpPr>
            <a:spLocks noGrp="1"/>
          </p:cNvSpPr>
          <p:nvPr>
            <p:ph type="body" sz="quarter" idx="30"/>
          </p:nvPr>
        </p:nvSpPr>
        <p:spPr>
          <a:xfrm>
            <a:off x="342899" y="6684963"/>
            <a:ext cx="6976872" cy="173736"/>
          </a:xfrm>
        </p:spPr>
        <p:txBody>
          <a:bodyPr/>
          <a:lstStyle/>
          <a:p>
            <a:endParaRPr lang="en-US"/>
          </a:p>
        </p:txBody>
      </p:sp>
      <p:sp>
        <p:nvSpPr>
          <p:cNvPr id="11" name="Title 1">
            <a:extLst>
              <a:ext uri="{FF2B5EF4-FFF2-40B4-BE49-F238E27FC236}">
                <a16:creationId xmlns:a16="http://schemas.microsoft.com/office/drawing/2014/main" id="{EDE84CF9-2510-42F3-9F00-209B8BF76542}"/>
              </a:ext>
            </a:extLst>
          </p:cNvPr>
          <p:cNvSpPr>
            <a:spLocks noGrp="1"/>
          </p:cNvSpPr>
          <p:nvPr>
            <p:ph type="title"/>
          </p:nvPr>
        </p:nvSpPr>
        <p:spPr>
          <a:xfrm>
            <a:off x="342899" y="482162"/>
            <a:ext cx="8458200" cy="470946"/>
          </a:xfrm>
        </p:spPr>
        <p:txBody>
          <a:bodyPr/>
          <a:lstStyle/>
          <a:p>
            <a:r>
              <a:rPr lang="en-IN" dirty="0"/>
              <a:t>The Pandemic 2+ Years On</a:t>
            </a:r>
            <a:endParaRPr lang="en-IN" sz="1200" dirty="0"/>
          </a:p>
        </p:txBody>
      </p:sp>
      <p:sp>
        <p:nvSpPr>
          <p:cNvPr id="2" name="TextBox 1">
            <a:extLst>
              <a:ext uri="{FF2B5EF4-FFF2-40B4-BE49-F238E27FC236}">
                <a16:creationId xmlns:a16="http://schemas.microsoft.com/office/drawing/2014/main" id="{33D3F604-25BC-366A-9B7B-0709287E4028}"/>
              </a:ext>
            </a:extLst>
          </p:cNvPr>
          <p:cNvSpPr txBox="1"/>
          <p:nvPr/>
        </p:nvSpPr>
        <p:spPr>
          <a:xfrm>
            <a:off x="342899" y="1549970"/>
            <a:ext cx="8362560" cy="4401205"/>
          </a:xfrm>
          <a:prstGeom prst="rect">
            <a:avLst/>
          </a:prstGeom>
          <a:noFill/>
        </p:spPr>
        <p:txBody>
          <a:bodyPr wrap="square" rtlCol="0">
            <a:spAutoFit/>
          </a:bodyPr>
          <a:lstStyle/>
          <a:p>
            <a:r>
              <a:rPr lang="en-US" sz="2000" dirty="0"/>
              <a:t>As of June 2022, the world appears to be done with COVID-19; masking is optional, there are no restrictions on public gatherings, schools are back in session, travel is back to normal.</a:t>
            </a:r>
          </a:p>
          <a:p>
            <a:endParaRPr lang="en-US" sz="2000" dirty="0"/>
          </a:p>
          <a:p>
            <a:r>
              <a:rPr lang="en-US" sz="2000" dirty="0"/>
              <a:t>SARS-CoV-2 is not done with us quite yet.</a:t>
            </a:r>
          </a:p>
          <a:p>
            <a:endParaRPr lang="en-US" sz="2000" dirty="0"/>
          </a:p>
          <a:p>
            <a:r>
              <a:rPr lang="en-US" sz="2000" dirty="0"/>
              <a:t>The unvaccinated continue to require hospitalization, cases continue to ebb and flow, it is likely that variants will continue to emerge.</a:t>
            </a:r>
          </a:p>
          <a:p>
            <a:endParaRPr lang="en-US" sz="2000" dirty="0"/>
          </a:p>
          <a:p>
            <a:r>
              <a:rPr lang="en-US" sz="2000" dirty="0"/>
              <a:t>Will we need a new vaccine? Will we achieve herd immunity? Will SARS-CoV-2 and humans coexist? </a:t>
            </a:r>
          </a:p>
          <a:p>
            <a:endParaRPr lang="en-US" sz="2000" dirty="0"/>
          </a:p>
          <a:p>
            <a:r>
              <a:rPr lang="en-US" sz="2000" dirty="0"/>
              <a:t>Time will tell.</a:t>
            </a:r>
          </a:p>
          <a:p>
            <a:endParaRPr lang="en-US" sz="2000" dirty="0"/>
          </a:p>
        </p:txBody>
      </p:sp>
    </p:spTree>
    <p:extLst>
      <p:ext uri="{BB962C8B-B14F-4D97-AF65-F5344CB8AC3E}">
        <p14:creationId xmlns:p14="http://schemas.microsoft.com/office/powerpoint/2010/main" val="196610854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AE3947B-EDFF-4320-9912-55F33C890C4B}"/>
              </a:ext>
            </a:extLst>
          </p:cNvPr>
          <p:cNvSpPr txBox="1"/>
          <p:nvPr/>
        </p:nvSpPr>
        <p:spPr>
          <a:xfrm>
            <a:off x="139337" y="126344"/>
            <a:ext cx="3466011" cy="461665"/>
          </a:xfrm>
          <a:prstGeom prst="rect">
            <a:avLst/>
          </a:prstGeom>
          <a:noFill/>
        </p:spPr>
        <p:txBody>
          <a:bodyPr wrap="square" rtlCol="0">
            <a:spAutoFit/>
          </a:bodyPr>
          <a:lstStyle/>
          <a:p>
            <a:pPr marL="0" marR="0" lvl="0" indent="0" defTabSz="4572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effectLst/>
                <a:uLnTx/>
                <a:uFillTx/>
                <a:latin typeface="Arial" panose="020B0604020202020204" pitchFamily="34" charset="0"/>
                <a:ea typeface="+mn-ea"/>
                <a:cs typeface="Arial" panose="020B0604020202020204" pitchFamily="34" charset="0"/>
              </a:rPr>
              <a:t>Resources</a:t>
            </a:r>
          </a:p>
        </p:txBody>
      </p:sp>
      <p:sp>
        <p:nvSpPr>
          <p:cNvPr id="5" name="TextBox 4">
            <a:extLst>
              <a:ext uri="{FF2B5EF4-FFF2-40B4-BE49-F238E27FC236}">
                <a16:creationId xmlns:a16="http://schemas.microsoft.com/office/drawing/2014/main" id="{73E0AC0B-1FF7-4CDE-94FC-38ABAF69A8A9}"/>
              </a:ext>
            </a:extLst>
          </p:cNvPr>
          <p:cNvSpPr txBox="1"/>
          <p:nvPr/>
        </p:nvSpPr>
        <p:spPr>
          <a:xfrm>
            <a:off x="139337" y="588009"/>
            <a:ext cx="8865326" cy="6140142"/>
          </a:xfrm>
          <a:prstGeom prst="rect">
            <a:avLst/>
          </a:prstGeom>
          <a:noFill/>
        </p:spPr>
        <p:txBody>
          <a:bodyPr wrap="square" rtlCol="0">
            <a:spAutoFit/>
          </a:bodyPr>
          <a:lstStyle/>
          <a:p>
            <a:pPr marL="342900" marR="0" lvl="0" indent="-342900" algn="l" defTabSz="457200" rtl="0" eaLnBrk="1" fontAlgn="auto" latinLnBrk="0" hangingPunct="1">
              <a:lnSpc>
                <a:spcPct val="100000"/>
              </a:lnSpc>
              <a:spcBef>
                <a:spcPts val="0"/>
              </a:spcBef>
              <a:spcAft>
                <a:spcPts val="600"/>
              </a:spcAft>
              <a:buClrTx/>
              <a:buSzTx/>
              <a:buFont typeface="Wingdings" panose="05000000000000000000" pitchFamily="2" charset="2"/>
              <a:buChar char="§"/>
              <a:tabLst/>
              <a:defRPr/>
            </a:pPr>
            <a:r>
              <a:rPr lang="fr-FR" sz="2000" b="0" dirty="0">
                <a:effectLst/>
                <a:latin typeface="Roboto" panose="02000000000000000000" pitchFamily="2" charset="0"/>
              </a:rPr>
              <a:t>Science</a:t>
            </a:r>
            <a:r>
              <a:rPr lang="fr-FR" sz="2000" b="0" i="1" dirty="0">
                <a:effectLst/>
                <a:latin typeface="Roboto" panose="02000000000000000000" pitchFamily="2" charset="0"/>
              </a:rPr>
              <a:t> </a:t>
            </a:r>
            <a:r>
              <a:rPr lang="fr-FR" sz="2000" b="0" i="0" dirty="0">
                <a:effectLst/>
                <a:latin typeface="Roboto" panose="02000000000000000000" pitchFamily="2" charset="0"/>
              </a:rPr>
              <a:t> </a:t>
            </a:r>
            <a:r>
              <a:rPr lang="fr-FR" sz="2000" b="0" i="0" dirty="0">
                <a:solidFill>
                  <a:schemeClr val="tx1">
                    <a:lumMod val="50000"/>
                    <a:lumOff val="50000"/>
                  </a:schemeClr>
                </a:solidFill>
                <a:effectLst/>
                <a:latin typeface="Roboto" panose="02000000000000000000" pitchFamily="2" charset="0"/>
              </a:rPr>
              <a:t>17 </a:t>
            </a:r>
            <a:r>
              <a:rPr lang="fr-FR" sz="2000" b="0" i="0" dirty="0" err="1">
                <a:solidFill>
                  <a:schemeClr val="tx1">
                    <a:lumMod val="50000"/>
                    <a:lumOff val="50000"/>
                  </a:schemeClr>
                </a:solidFill>
                <a:effectLst/>
                <a:latin typeface="Roboto" panose="02000000000000000000" pitchFamily="2" charset="0"/>
              </a:rPr>
              <a:t>Aug</a:t>
            </a:r>
            <a:r>
              <a:rPr lang="fr-FR" sz="2000" b="0" i="0" dirty="0">
                <a:solidFill>
                  <a:schemeClr val="tx1">
                    <a:lumMod val="50000"/>
                    <a:lumOff val="50000"/>
                  </a:schemeClr>
                </a:solidFill>
                <a:effectLst/>
                <a:latin typeface="Roboto" panose="02000000000000000000" pitchFamily="2" charset="0"/>
              </a:rPr>
              <a:t> 2021:eDOI: 10.1126/science.abh0117</a:t>
            </a:r>
          </a:p>
          <a:p>
            <a:pPr marL="342900" marR="0" lvl="0" indent="-342900" algn="l" defTabSz="457200" rtl="0" eaLnBrk="1" fontAlgn="auto" latinLnBrk="0" hangingPunct="1">
              <a:lnSpc>
                <a:spcPct val="100000"/>
              </a:lnSpc>
              <a:spcBef>
                <a:spcPts val="0"/>
              </a:spcBef>
              <a:spcAft>
                <a:spcPts val="600"/>
              </a:spcAft>
              <a:buClrTx/>
              <a:buSzTx/>
              <a:buFont typeface="Wingdings" panose="05000000000000000000" pitchFamily="2" charset="2"/>
              <a:buChar char="§"/>
              <a:tabLst/>
              <a:defRPr/>
            </a:pPr>
            <a:r>
              <a:rPr kumimoji="0" lang="en-US"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World Health Organization </a:t>
            </a:r>
            <a:r>
              <a:rPr kumimoji="0" lang="en-US" sz="1600" b="0" i="0" u="none" strike="noStrike" kern="1200" cap="none" spc="0" normalizeH="0" baseline="0" noProof="0" dirty="0">
                <a:ln>
                  <a:noFill/>
                </a:ln>
                <a:solidFill>
                  <a:srgbClr val="E7E6E6">
                    <a:lumMod val="50000"/>
                  </a:srgbClr>
                </a:solidFill>
                <a:effectLst/>
                <a:uLnTx/>
                <a:uFillTx/>
                <a:latin typeface="Arial" panose="020B0604020202020204" pitchFamily="34" charset="0"/>
                <a:ea typeface="+mn-ea"/>
                <a:cs typeface="Arial" panose="020B0604020202020204" pitchFamily="34" charset="0"/>
              </a:rPr>
              <a:t>www.who.int</a:t>
            </a:r>
          </a:p>
          <a:p>
            <a:pPr marL="342900" marR="0" lvl="0" indent="-342900" algn="l" defTabSz="457200" rtl="0" eaLnBrk="1" fontAlgn="auto" latinLnBrk="0" hangingPunct="1">
              <a:lnSpc>
                <a:spcPct val="100000"/>
              </a:lnSpc>
              <a:spcBef>
                <a:spcPts val="0"/>
              </a:spcBef>
              <a:spcAft>
                <a:spcPts val="600"/>
              </a:spcAft>
              <a:buClrTx/>
              <a:buSzTx/>
              <a:buFont typeface="Wingdings" panose="05000000000000000000" pitchFamily="2" charset="2"/>
              <a:buChar char="§"/>
              <a:tabLst/>
              <a:defRPr/>
            </a:pPr>
            <a:r>
              <a:rPr kumimoji="0" lang="en-US"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National Institute of Allergy &amp; Infectious Diseases </a:t>
            </a:r>
            <a:r>
              <a:rPr kumimoji="0" lang="en-US" sz="1600" b="0" i="0" u="none" strike="noStrike" kern="1200" cap="none" spc="0" normalizeH="0" baseline="0" noProof="0" dirty="0">
                <a:ln>
                  <a:noFill/>
                </a:ln>
                <a:solidFill>
                  <a:srgbClr val="E7E6E6">
                    <a:lumMod val="50000"/>
                  </a:srgbClr>
                </a:solidFill>
                <a:effectLst/>
                <a:uLnTx/>
                <a:uFillTx/>
                <a:latin typeface="Arial" panose="020B0604020202020204" pitchFamily="34" charset="0"/>
                <a:ea typeface="+mn-ea"/>
                <a:cs typeface="Arial" panose="020B0604020202020204" pitchFamily="34" charset="0"/>
              </a:rPr>
              <a:t>www.niaid.nih.gov</a:t>
            </a:r>
          </a:p>
          <a:p>
            <a:pPr marL="342900" marR="0" lvl="0" indent="-342900" algn="l" defTabSz="457200" rtl="0" eaLnBrk="1" fontAlgn="auto" latinLnBrk="0" hangingPunct="1">
              <a:lnSpc>
                <a:spcPct val="100000"/>
              </a:lnSpc>
              <a:spcBef>
                <a:spcPts val="0"/>
              </a:spcBef>
              <a:spcAft>
                <a:spcPts val="600"/>
              </a:spcAft>
              <a:buClrTx/>
              <a:buSzTx/>
              <a:buFont typeface="Wingdings" panose="05000000000000000000" pitchFamily="2" charset="2"/>
              <a:buChar char="§"/>
              <a:tabLst/>
              <a:defRPr/>
            </a:pPr>
            <a:r>
              <a:rPr kumimoji="0" lang="en-US"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Centers for Disease Control and Prevention </a:t>
            </a:r>
            <a:r>
              <a:rPr kumimoji="0" lang="en-US" sz="1600" b="0" i="0" u="none" strike="noStrike" kern="1200" cap="none" spc="0" normalizeH="0" baseline="0" noProof="0" dirty="0">
                <a:ln>
                  <a:noFill/>
                </a:ln>
                <a:solidFill>
                  <a:srgbClr val="E7E6E6">
                    <a:lumMod val="50000"/>
                  </a:srgbClr>
                </a:solidFill>
                <a:effectLst/>
                <a:uLnTx/>
                <a:uFillTx/>
                <a:latin typeface="Arial" panose="020B0604020202020204" pitchFamily="34" charset="0"/>
                <a:ea typeface="+mn-ea"/>
                <a:cs typeface="Arial" panose="020B0604020202020204" pitchFamily="34" charset="0"/>
              </a:rPr>
              <a:t>www.cdc.gov</a:t>
            </a:r>
          </a:p>
          <a:p>
            <a:pPr marL="342900" marR="0" lvl="0" indent="-342900" algn="l" defTabSz="457200" rtl="0" eaLnBrk="1" fontAlgn="auto" latinLnBrk="0" hangingPunct="1">
              <a:lnSpc>
                <a:spcPct val="100000"/>
              </a:lnSpc>
              <a:spcBef>
                <a:spcPts val="0"/>
              </a:spcBef>
              <a:spcAft>
                <a:spcPts val="600"/>
              </a:spcAft>
              <a:buClrTx/>
              <a:buSzTx/>
              <a:buFont typeface="Wingdings" panose="05000000000000000000" pitchFamily="2" charset="2"/>
              <a:buChar char="§"/>
              <a:tabLst/>
              <a:defRPr/>
            </a:pPr>
            <a:r>
              <a:rPr kumimoji="0" lang="en-US"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Johns Hopkins Medicine </a:t>
            </a:r>
            <a:r>
              <a:rPr kumimoji="0" lang="en-US" sz="1600" b="0" i="0" u="none" strike="noStrike" kern="1200" cap="none" spc="0" normalizeH="0" baseline="0" noProof="0" dirty="0">
                <a:ln>
                  <a:noFill/>
                </a:ln>
                <a:solidFill>
                  <a:srgbClr val="E7E6E6">
                    <a:lumMod val="50000"/>
                  </a:srgbClr>
                </a:solidFill>
                <a:effectLst/>
                <a:uLnTx/>
                <a:uFillTx/>
                <a:latin typeface="Arial" panose="020B0604020202020204" pitchFamily="34" charset="0"/>
                <a:ea typeface="+mn-ea"/>
                <a:cs typeface="Arial" panose="020B0604020202020204" pitchFamily="34" charset="0"/>
              </a:rPr>
              <a:t>www.hopkinsmedicine.org</a:t>
            </a:r>
          </a:p>
          <a:p>
            <a:pPr marL="342900" marR="0" lvl="0" indent="-342900" algn="l" defTabSz="457200" rtl="0" eaLnBrk="1" fontAlgn="auto" latinLnBrk="0" hangingPunct="1">
              <a:lnSpc>
                <a:spcPct val="100000"/>
              </a:lnSpc>
              <a:spcBef>
                <a:spcPts val="0"/>
              </a:spcBef>
              <a:spcAft>
                <a:spcPts val="600"/>
              </a:spcAft>
              <a:buClrTx/>
              <a:buSzTx/>
              <a:buFont typeface="Wingdings" panose="05000000000000000000" pitchFamily="2" charset="2"/>
              <a:buChar char="§"/>
              <a:tabLst/>
              <a:defRPr/>
            </a:pPr>
            <a:r>
              <a:rPr kumimoji="0" lang="en-US"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Infection Genetics and Evolution </a:t>
            </a:r>
            <a:r>
              <a:rPr kumimoji="0" lang="en-US" sz="1600" b="0" i="0" u="none" strike="noStrike" kern="1200" cap="none" spc="0" normalizeH="0" baseline="0" noProof="0" dirty="0">
                <a:ln>
                  <a:noFill/>
                </a:ln>
                <a:solidFill>
                  <a:srgbClr val="E7E6E6">
                    <a:lumMod val="50000"/>
                  </a:srgbClr>
                </a:solidFill>
                <a:effectLst/>
                <a:uLnTx/>
                <a:uFillTx/>
                <a:latin typeface="Arial" panose="020B0604020202020204" pitchFamily="34" charset="0"/>
                <a:ea typeface="+mn-ea"/>
                <a:cs typeface="Arial" panose="020B0604020202020204" pitchFamily="34" charset="0"/>
                <a:hlinkClick r:id="rId2" tooltip="Go to table of contents for this volume/issue">
                  <a:extLst>
                    <a:ext uri="{A12FA001-AC4F-418D-AE19-62706E023703}">
                      <ahyp:hlinkClr xmlns:ahyp="http://schemas.microsoft.com/office/drawing/2018/hyperlinkcolor" val="tx"/>
                    </a:ext>
                  </a:extLst>
                </a:hlinkClick>
              </a:rPr>
              <a:t>Volume 79</a:t>
            </a:r>
            <a:r>
              <a:rPr kumimoji="0" lang="en-US" sz="1600" b="0" i="0" u="none" strike="noStrike" kern="1200" cap="none" spc="0" normalizeH="0" baseline="0" noProof="0" dirty="0">
                <a:ln>
                  <a:noFill/>
                </a:ln>
                <a:solidFill>
                  <a:srgbClr val="E7E6E6">
                    <a:lumMod val="50000"/>
                  </a:srgbClr>
                </a:solidFill>
                <a:effectLst/>
                <a:uLnTx/>
                <a:uFillTx/>
                <a:latin typeface="Arial" panose="020B0604020202020204" pitchFamily="34" charset="0"/>
                <a:ea typeface="+mn-ea"/>
                <a:cs typeface="Arial" panose="020B0604020202020204" pitchFamily="34" charset="0"/>
              </a:rPr>
              <a:t>, April 2020, 104211</a:t>
            </a:r>
          </a:p>
          <a:p>
            <a:pPr marL="342900" marR="0" lvl="0" indent="-342900" algn="l" defTabSz="457200" rtl="0" eaLnBrk="1" fontAlgn="auto" latinLnBrk="0" hangingPunct="1">
              <a:lnSpc>
                <a:spcPct val="100000"/>
              </a:lnSpc>
              <a:spcBef>
                <a:spcPts val="0"/>
              </a:spcBef>
              <a:spcAft>
                <a:spcPts val="600"/>
              </a:spcAft>
              <a:buClrTx/>
              <a:buSzTx/>
              <a:buFont typeface="Wingdings" panose="05000000000000000000" pitchFamily="2" charset="2"/>
              <a:buChar char="§"/>
              <a:tabLst/>
              <a:defRPr/>
            </a:pPr>
            <a:r>
              <a:rPr kumimoji="0" lang="en-US"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American Society for Microbiology </a:t>
            </a:r>
            <a:r>
              <a:rPr kumimoji="0" lang="en-US" sz="1600" b="0" i="0" u="none" strike="noStrike" kern="1200" cap="none" spc="0" normalizeH="0" baseline="0" noProof="0" dirty="0">
                <a:ln>
                  <a:noFill/>
                </a:ln>
                <a:solidFill>
                  <a:srgbClr val="E7E6E6">
                    <a:lumMod val="50000"/>
                  </a:srgbClr>
                </a:solidFill>
                <a:effectLst/>
                <a:uLnTx/>
                <a:uFillTx/>
                <a:latin typeface="Arial" panose="020B0604020202020204" pitchFamily="34" charset="0"/>
                <a:ea typeface="+mn-ea"/>
                <a:cs typeface="Arial" panose="020B0604020202020204" pitchFamily="34" charset="0"/>
              </a:rPr>
              <a:t>www.asm.org</a:t>
            </a:r>
          </a:p>
          <a:p>
            <a:pPr marL="342900" marR="0" lvl="0" indent="-342900" algn="l" defTabSz="457200" rtl="0" eaLnBrk="1" fontAlgn="auto" latinLnBrk="0" hangingPunct="1">
              <a:lnSpc>
                <a:spcPct val="100000"/>
              </a:lnSpc>
              <a:spcBef>
                <a:spcPts val="0"/>
              </a:spcBef>
              <a:spcAft>
                <a:spcPts val="600"/>
              </a:spcAft>
              <a:buClrTx/>
              <a:buSzTx/>
              <a:buFont typeface="Wingdings" panose="05000000000000000000" pitchFamily="2" charset="2"/>
              <a:buChar char="§"/>
              <a:tabLst/>
              <a:defRPr/>
            </a:pPr>
            <a:r>
              <a:rPr kumimoji="0" lang="en-US"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The Lancet Microbe </a:t>
            </a:r>
            <a:r>
              <a:rPr kumimoji="0" lang="en-US" sz="1600" b="0" i="0" u="none" strike="noStrike" kern="1200" cap="all" spc="0" normalizeH="0" baseline="0" noProof="0" dirty="0">
                <a:ln>
                  <a:noFill/>
                </a:ln>
                <a:solidFill>
                  <a:srgbClr val="E7E6E6">
                    <a:lumMod val="50000"/>
                  </a:srgbClr>
                </a:solidFill>
                <a:effectLst/>
                <a:uLnTx/>
                <a:uFillTx/>
                <a:latin typeface="Arial" panose="020B0604020202020204" pitchFamily="34" charset="0"/>
                <a:ea typeface="+mn-ea"/>
                <a:cs typeface="Arial" panose="020B0604020202020204" pitchFamily="34" charset="0"/>
                <a:hlinkClick r:id="rId3">
                  <a:extLst>
                    <a:ext uri="{A12FA001-AC4F-418D-AE19-62706E023703}">
                      <ahyp:hlinkClr xmlns:ahyp="http://schemas.microsoft.com/office/drawing/2018/hyperlinkcolor" val="tx"/>
                    </a:ext>
                  </a:extLst>
                </a:hlinkClick>
              </a:rPr>
              <a:t>V</a:t>
            </a:r>
            <a:r>
              <a:rPr kumimoji="0" lang="en-US" sz="1600" b="0" i="0" u="none" strike="noStrike" kern="1200" cap="none" spc="0" normalizeH="0" baseline="0" noProof="0" dirty="0">
                <a:ln>
                  <a:noFill/>
                </a:ln>
                <a:solidFill>
                  <a:srgbClr val="E7E6E6">
                    <a:lumMod val="50000"/>
                  </a:srgbClr>
                </a:solidFill>
                <a:effectLst/>
                <a:uLnTx/>
                <a:uFillTx/>
                <a:latin typeface="Arial" panose="020B0604020202020204" pitchFamily="34" charset="0"/>
                <a:ea typeface="+mn-ea"/>
                <a:cs typeface="Arial" panose="020B0604020202020204" pitchFamily="34" charset="0"/>
                <a:hlinkClick r:id="rId3">
                  <a:extLst>
                    <a:ext uri="{A12FA001-AC4F-418D-AE19-62706E023703}">
                      <ahyp:hlinkClr xmlns:ahyp="http://schemas.microsoft.com/office/drawing/2018/hyperlinkcolor" val="tx"/>
                    </a:ext>
                  </a:extLst>
                </a:hlinkClick>
              </a:rPr>
              <a:t>olume</a:t>
            </a:r>
            <a:r>
              <a:rPr kumimoji="0" lang="en-US" sz="1600" b="0" i="0" u="none" strike="noStrike" kern="1200" cap="all" spc="0" normalizeH="0" baseline="0" noProof="0" dirty="0">
                <a:ln>
                  <a:noFill/>
                </a:ln>
                <a:solidFill>
                  <a:srgbClr val="E7E6E6">
                    <a:lumMod val="50000"/>
                  </a:srgbClr>
                </a:solidFill>
                <a:effectLst/>
                <a:uLnTx/>
                <a:uFillTx/>
                <a:latin typeface="Arial" panose="020B0604020202020204" pitchFamily="34" charset="0"/>
                <a:ea typeface="+mn-ea"/>
                <a:cs typeface="Arial" panose="020B0604020202020204" pitchFamily="34" charset="0"/>
                <a:hlinkClick r:id="rId3">
                  <a:extLst>
                    <a:ext uri="{A12FA001-AC4F-418D-AE19-62706E023703}">
                      <ahyp:hlinkClr xmlns:ahyp="http://schemas.microsoft.com/office/drawing/2018/hyperlinkcolor" val="tx"/>
                    </a:ext>
                  </a:extLst>
                </a:hlinkClick>
              </a:rPr>
              <a:t> 1, I</a:t>
            </a:r>
            <a:r>
              <a:rPr kumimoji="0" lang="en-US" sz="1600" b="0" i="0" u="none" strike="noStrike" kern="1200" cap="none" spc="0" normalizeH="0" baseline="0" noProof="0" dirty="0">
                <a:ln>
                  <a:noFill/>
                </a:ln>
                <a:solidFill>
                  <a:srgbClr val="E7E6E6">
                    <a:lumMod val="50000"/>
                  </a:srgbClr>
                </a:solidFill>
                <a:effectLst/>
                <a:uLnTx/>
                <a:uFillTx/>
                <a:latin typeface="Arial" panose="020B0604020202020204" pitchFamily="34" charset="0"/>
                <a:ea typeface="+mn-ea"/>
                <a:cs typeface="Arial" panose="020B0604020202020204" pitchFamily="34" charset="0"/>
                <a:hlinkClick r:id="rId3">
                  <a:extLst>
                    <a:ext uri="{A12FA001-AC4F-418D-AE19-62706E023703}">
                      <ahyp:hlinkClr xmlns:ahyp="http://schemas.microsoft.com/office/drawing/2018/hyperlinkcolor" val="tx"/>
                    </a:ext>
                  </a:extLst>
                </a:hlinkClick>
              </a:rPr>
              <a:t>ssue</a:t>
            </a:r>
            <a:r>
              <a:rPr kumimoji="0" lang="en-US" sz="1600" b="0" i="0" u="none" strike="noStrike" kern="1200" cap="all" spc="0" normalizeH="0" baseline="0" noProof="0" dirty="0">
                <a:ln>
                  <a:noFill/>
                </a:ln>
                <a:solidFill>
                  <a:srgbClr val="E7E6E6">
                    <a:lumMod val="50000"/>
                  </a:srgbClr>
                </a:solidFill>
                <a:effectLst/>
                <a:uLnTx/>
                <a:uFillTx/>
                <a:latin typeface="Arial" panose="020B0604020202020204" pitchFamily="34" charset="0"/>
                <a:ea typeface="+mn-ea"/>
                <a:cs typeface="Arial" panose="020B0604020202020204" pitchFamily="34" charset="0"/>
                <a:hlinkClick r:id="rId3">
                  <a:extLst>
                    <a:ext uri="{A12FA001-AC4F-418D-AE19-62706E023703}">
                      <ahyp:hlinkClr xmlns:ahyp="http://schemas.microsoft.com/office/drawing/2018/hyperlinkcolor" val="tx"/>
                    </a:ext>
                  </a:extLst>
                </a:hlinkClick>
              </a:rPr>
              <a:t> 1</a:t>
            </a:r>
            <a:r>
              <a:rPr kumimoji="0" lang="en-US" sz="1600" b="0" i="0" u="none" strike="noStrike" kern="1200" cap="all" spc="0" normalizeH="0" baseline="0" noProof="0" dirty="0">
                <a:ln>
                  <a:noFill/>
                </a:ln>
                <a:solidFill>
                  <a:srgbClr val="E7E6E6">
                    <a:lumMod val="50000"/>
                  </a:srgbClr>
                </a:solidFill>
                <a:effectLst/>
                <a:uLnTx/>
                <a:uFillTx/>
                <a:latin typeface="Arial" panose="020B0604020202020204" pitchFamily="34" charset="0"/>
                <a:ea typeface="+mn-ea"/>
                <a:cs typeface="Arial" panose="020B0604020202020204" pitchFamily="34" charset="0"/>
              </a:rPr>
              <a:t>, E10, M</a:t>
            </a:r>
            <a:r>
              <a:rPr kumimoji="0" lang="en-US" sz="1600" b="0" i="0" u="none" strike="noStrike" kern="1200" cap="none" spc="0" normalizeH="0" baseline="0" noProof="0" dirty="0">
                <a:ln>
                  <a:noFill/>
                </a:ln>
                <a:solidFill>
                  <a:srgbClr val="E7E6E6">
                    <a:lumMod val="50000"/>
                  </a:srgbClr>
                </a:solidFill>
                <a:effectLst/>
                <a:uLnTx/>
                <a:uFillTx/>
                <a:latin typeface="Arial" panose="020B0604020202020204" pitchFamily="34" charset="0"/>
                <a:ea typeface="+mn-ea"/>
                <a:cs typeface="Arial" panose="020B0604020202020204" pitchFamily="34" charset="0"/>
              </a:rPr>
              <a:t>ay</a:t>
            </a:r>
            <a:r>
              <a:rPr kumimoji="0" lang="en-US" sz="1600" b="0" i="0" u="none" strike="noStrike" kern="1200" cap="all" spc="0" normalizeH="0" baseline="0" noProof="0" dirty="0">
                <a:ln>
                  <a:noFill/>
                </a:ln>
                <a:solidFill>
                  <a:srgbClr val="E7E6E6">
                    <a:lumMod val="50000"/>
                  </a:srgbClr>
                </a:solidFill>
                <a:effectLst/>
                <a:uLnTx/>
                <a:uFillTx/>
                <a:latin typeface="Arial" panose="020B0604020202020204" pitchFamily="34" charset="0"/>
                <a:ea typeface="+mn-ea"/>
                <a:cs typeface="Arial" panose="020B0604020202020204" pitchFamily="34" charset="0"/>
              </a:rPr>
              <a:t> 01, 2020</a:t>
            </a:r>
          </a:p>
          <a:p>
            <a:pPr marL="342900" marR="0" lvl="0" indent="-342900" algn="l" defTabSz="457200" rtl="0" eaLnBrk="1" fontAlgn="auto" latinLnBrk="0" hangingPunct="1">
              <a:lnSpc>
                <a:spcPct val="100000"/>
              </a:lnSpc>
              <a:spcBef>
                <a:spcPts val="0"/>
              </a:spcBef>
              <a:spcAft>
                <a:spcPts val="600"/>
              </a:spcAft>
              <a:buClrTx/>
              <a:buSzTx/>
              <a:buFont typeface="Wingdings" panose="05000000000000000000" pitchFamily="2" charset="2"/>
              <a:buChar char="§"/>
              <a:tabLst/>
              <a:defRPr/>
            </a:pPr>
            <a:r>
              <a:rPr kumimoji="0" lang="en-US"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The Scientist </a:t>
            </a:r>
            <a:r>
              <a:rPr kumimoji="0" lang="en-US" sz="1800" b="0" i="0" u="none" strike="noStrike" kern="1200" cap="none" spc="0" normalizeH="0" baseline="0" noProof="0" dirty="0">
                <a:ln>
                  <a:noFill/>
                </a:ln>
                <a:solidFill>
                  <a:srgbClr val="E7E6E6">
                    <a:lumMod val="50000"/>
                  </a:srgbClr>
                </a:solidFill>
                <a:effectLst/>
                <a:uLnTx/>
                <a:uFillTx/>
                <a:latin typeface="Arial" panose="020B0604020202020204" pitchFamily="34" charset="0"/>
                <a:ea typeface="+mn-ea"/>
                <a:cs typeface="Arial" panose="020B0604020202020204" pitchFamily="34" charset="0"/>
                <a:hlinkClick r:id="rId4">
                  <a:extLst>
                    <a:ext uri="{A12FA001-AC4F-418D-AE19-62706E023703}">
                      <ahyp:hlinkClr xmlns:ahyp="http://schemas.microsoft.com/office/drawing/2018/hyperlinkcolor" val="tx"/>
                    </a:ext>
                  </a:extLst>
                </a:hlinkClick>
              </a:rPr>
              <a:t>www.the-scientist.com</a:t>
            </a:r>
            <a:endParaRPr kumimoji="0" lang="en-US" sz="1800" b="0" i="0" u="none" strike="noStrike" kern="1200" cap="none" spc="0" normalizeH="0" baseline="0" noProof="0" dirty="0">
              <a:ln>
                <a:noFill/>
              </a:ln>
              <a:solidFill>
                <a:srgbClr val="E7E6E6">
                  <a:lumMod val="50000"/>
                </a:srgbClr>
              </a:solidFill>
              <a:effectLst/>
              <a:uLnTx/>
              <a:uFillTx/>
              <a:latin typeface="Arial" panose="020B0604020202020204" pitchFamily="34" charset="0"/>
              <a:ea typeface="+mn-ea"/>
              <a:cs typeface="Arial" panose="020B0604020202020204" pitchFamily="34" charset="0"/>
            </a:endParaRPr>
          </a:p>
          <a:p>
            <a:pPr marL="342900" marR="0" lvl="0" indent="-342900" algn="l" defTabSz="457200" rtl="0" eaLnBrk="1" fontAlgn="auto" latinLnBrk="0" hangingPunct="1">
              <a:lnSpc>
                <a:spcPct val="100000"/>
              </a:lnSpc>
              <a:spcBef>
                <a:spcPts val="0"/>
              </a:spcBef>
              <a:spcAft>
                <a:spcPts val="600"/>
              </a:spcAft>
              <a:buClrTx/>
              <a:buSzTx/>
              <a:buFont typeface="Wingdings" panose="05000000000000000000" pitchFamily="2" charset="2"/>
              <a:buChar char="§"/>
              <a:tabLst/>
              <a:defRPr/>
            </a:pPr>
            <a:r>
              <a:rPr kumimoji="0" lang="en-US"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National Library of Medicine </a:t>
            </a:r>
            <a:r>
              <a:rPr kumimoji="0" lang="en-US" sz="1600" b="0" i="0" u="none" strike="noStrike" kern="1200" cap="none" spc="0" normalizeH="0" baseline="0" noProof="0" dirty="0">
                <a:ln>
                  <a:noFill/>
                </a:ln>
                <a:solidFill>
                  <a:srgbClr val="E7E6E6">
                    <a:lumMod val="50000"/>
                  </a:srgbClr>
                </a:solidFill>
                <a:effectLst/>
                <a:uLnTx/>
                <a:uFillTx/>
                <a:latin typeface="Arial" panose="020B0604020202020204" pitchFamily="34" charset="0"/>
                <a:ea typeface="+mn-ea"/>
                <a:cs typeface="Arial" panose="020B0604020202020204" pitchFamily="34" charset="0"/>
                <a:hlinkClick r:id="rId5">
                  <a:extLst>
                    <a:ext uri="{A12FA001-AC4F-418D-AE19-62706E023703}">
                      <ahyp:hlinkClr xmlns:ahyp="http://schemas.microsoft.com/office/drawing/2018/hyperlinkcolor" val="tx"/>
                    </a:ext>
                  </a:extLst>
                </a:hlinkClick>
              </a:rPr>
              <a:t>www.ncbi.nlm.nih.gov/pmc/about/covid-19/</a:t>
            </a:r>
            <a:endParaRPr kumimoji="0" lang="en-US" sz="1600" b="0" i="0" u="none" strike="noStrike" kern="1200" cap="none" spc="0" normalizeH="0" baseline="0" noProof="0" dirty="0">
              <a:ln>
                <a:noFill/>
              </a:ln>
              <a:solidFill>
                <a:srgbClr val="E7E6E6">
                  <a:lumMod val="50000"/>
                </a:srgbClr>
              </a:solidFill>
              <a:effectLst/>
              <a:uLnTx/>
              <a:uFillTx/>
              <a:latin typeface="Arial" panose="020B0604020202020204" pitchFamily="34" charset="0"/>
              <a:ea typeface="+mn-ea"/>
              <a:cs typeface="Arial" panose="020B0604020202020204" pitchFamily="34" charset="0"/>
            </a:endParaRPr>
          </a:p>
          <a:p>
            <a:pPr marL="342900" marR="0" lvl="0" indent="-342900" algn="l" defTabSz="457200" rtl="0" eaLnBrk="1" fontAlgn="auto" latinLnBrk="0" hangingPunct="1">
              <a:lnSpc>
                <a:spcPct val="100000"/>
              </a:lnSpc>
              <a:spcBef>
                <a:spcPts val="0"/>
              </a:spcBef>
              <a:spcAft>
                <a:spcPts val="600"/>
              </a:spcAft>
              <a:buClrTx/>
              <a:buSzTx/>
              <a:buFont typeface="Wingdings" panose="05000000000000000000" pitchFamily="2" charset="2"/>
              <a:buChar char="§"/>
              <a:tabLst/>
              <a:defRPr/>
            </a:pPr>
            <a:r>
              <a:rPr kumimoji="0" lang="en-US"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Mayo Clinic </a:t>
            </a:r>
            <a:r>
              <a:rPr kumimoji="0" lang="en-US" sz="1600" b="0" i="0" u="none" strike="noStrike" kern="1200" cap="none" spc="0" normalizeH="0" baseline="0" noProof="0" dirty="0">
                <a:ln>
                  <a:noFill/>
                </a:ln>
                <a:solidFill>
                  <a:srgbClr val="E7E6E6">
                    <a:lumMod val="50000"/>
                  </a:srgbClr>
                </a:solidFill>
                <a:effectLst/>
                <a:uLnTx/>
                <a:uFillTx/>
                <a:latin typeface="Arial" panose="020B0604020202020204" pitchFamily="34" charset="0"/>
                <a:ea typeface="+mn-ea"/>
                <a:cs typeface="Arial" panose="020B0604020202020204" pitchFamily="34" charset="0"/>
                <a:hlinkClick r:id="rId6"/>
              </a:rPr>
              <a:t>www.mayoclinic.org</a:t>
            </a:r>
            <a:endParaRPr kumimoji="0" lang="en-US" sz="1600" b="0" i="0" u="none" strike="noStrike" kern="1200" cap="none" spc="0" normalizeH="0" baseline="0" noProof="0" dirty="0">
              <a:ln>
                <a:noFill/>
              </a:ln>
              <a:solidFill>
                <a:srgbClr val="E7E6E6">
                  <a:lumMod val="50000"/>
                </a:srgbClr>
              </a:solidFill>
              <a:effectLst/>
              <a:uLnTx/>
              <a:uFillTx/>
              <a:latin typeface="Arial" panose="020B0604020202020204" pitchFamily="34" charset="0"/>
              <a:ea typeface="+mn-ea"/>
              <a:cs typeface="Arial" panose="020B0604020202020204" pitchFamily="34" charset="0"/>
            </a:endParaRPr>
          </a:p>
          <a:p>
            <a:pPr marL="342900" marR="0" lvl="0" indent="-342900" algn="l" defTabSz="457200" rtl="0" eaLnBrk="1" fontAlgn="auto" latinLnBrk="0" hangingPunct="1">
              <a:lnSpc>
                <a:spcPct val="100000"/>
              </a:lnSpc>
              <a:spcBef>
                <a:spcPts val="0"/>
              </a:spcBef>
              <a:spcAft>
                <a:spcPts val="600"/>
              </a:spcAft>
              <a:buClrTx/>
              <a:buSzTx/>
              <a:buFont typeface="Wingdings" panose="05000000000000000000" pitchFamily="2" charset="2"/>
              <a:buChar char="§"/>
              <a:tabLst/>
              <a:defRPr/>
            </a:pPr>
            <a:r>
              <a:rPr lang="en-US" sz="2000" dirty="0">
                <a:latin typeface="Arial" panose="020B0604020202020204" pitchFamily="34" charset="0"/>
                <a:cs typeface="Arial" panose="020B0604020202020204" pitchFamily="34" charset="0"/>
              </a:rPr>
              <a:t>Cell</a:t>
            </a:r>
            <a:r>
              <a:rPr lang="en-US" sz="1600" dirty="0">
                <a:solidFill>
                  <a:srgbClr val="E7E6E6">
                    <a:lumMod val="50000"/>
                  </a:srgbClr>
                </a:solidFill>
                <a:latin typeface="Arial" panose="020B0604020202020204" pitchFamily="34" charset="0"/>
                <a:cs typeface="Arial" panose="020B0604020202020204" pitchFamily="34" charset="0"/>
              </a:rPr>
              <a:t> </a:t>
            </a:r>
            <a:r>
              <a:rPr lang="en-US" sz="1600" u="sng" dirty="0">
                <a:solidFill>
                  <a:srgbClr val="E7E6E6">
                    <a:lumMod val="50000"/>
                  </a:srgbClr>
                </a:solidFill>
                <a:latin typeface="Arial" panose="020B0604020202020204" pitchFamily="34" charset="0"/>
                <a:cs typeface="Arial" panose="020B0604020202020204" pitchFamily="34" charset="0"/>
              </a:rPr>
              <a:t>Volume 184 Issue 4 </a:t>
            </a:r>
            <a:r>
              <a:rPr lang="en-US" sz="1600" dirty="0">
                <a:solidFill>
                  <a:srgbClr val="E7E6E6">
                    <a:lumMod val="50000"/>
                  </a:srgbClr>
                </a:solidFill>
                <a:latin typeface="Arial" panose="020B0604020202020204" pitchFamily="34" charset="0"/>
                <a:cs typeface="Arial" panose="020B0604020202020204" pitchFamily="34" charset="0"/>
              </a:rPr>
              <a:t>12 Nov 2020 pp982-995</a:t>
            </a:r>
          </a:p>
          <a:p>
            <a:pPr marL="342900" marR="0" lvl="0" indent="-342900" algn="l" defTabSz="457200" rtl="0" eaLnBrk="1" fontAlgn="auto" latinLnBrk="0" hangingPunct="1">
              <a:lnSpc>
                <a:spcPct val="100000"/>
              </a:lnSpc>
              <a:spcBef>
                <a:spcPts val="0"/>
              </a:spcBef>
              <a:spcAft>
                <a:spcPts val="600"/>
              </a:spcAft>
              <a:buClrTx/>
              <a:buSzTx/>
              <a:buFont typeface="Wingdings" panose="05000000000000000000" pitchFamily="2" charset="2"/>
              <a:buChar char="§"/>
              <a:tabLst/>
              <a:defRPr/>
            </a:pPr>
            <a:r>
              <a:rPr kumimoji="0" lang="en-US"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National Institutes of Health </a:t>
            </a:r>
            <a:r>
              <a:rPr kumimoji="0" lang="en-US" b="0" i="0" u="none" strike="noStrike" kern="1200" cap="none" spc="0" normalizeH="0" baseline="0" noProof="0" dirty="0">
                <a:ln>
                  <a:noFill/>
                </a:ln>
                <a:solidFill>
                  <a:schemeClr val="bg2">
                    <a:lumMod val="50000"/>
                  </a:schemeClr>
                </a:solidFill>
                <a:effectLst/>
                <a:uLnTx/>
                <a:uFillTx/>
                <a:latin typeface="Arial" panose="020B0604020202020204" pitchFamily="34" charset="0"/>
                <a:ea typeface="+mn-ea"/>
                <a:cs typeface="Arial" panose="020B0604020202020204" pitchFamily="34" charset="0"/>
              </a:rPr>
              <a:t>www.nih.gov</a:t>
            </a:r>
          </a:p>
          <a:p>
            <a:pPr marL="342900" marR="0" lvl="0" indent="-342900" algn="l" defTabSz="457200" rtl="0" eaLnBrk="1" fontAlgn="auto" latinLnBrk="0" hangingPunct="1">
              <a:lnSpc>
                <a:spcPct val="100000"/>
              </a:lnSpc>
              <a:spcBef>
                <a:spcPts val="0"/>
              </a:spcBef>
              <a:spcAft>
                <a:spcPts val="600"/>
              </a:spcAft>
              <a:buClrTx/>
              <a:buSzTx/>
              <a:buFont typeface="Wingdings" panose="05000000000000000000" pitchFamily="2" charset="2"/>
              <a:buChar char="§"/>
              <a:tabLst/>
              <a:defRPr/>
            </a:pPr>
            <a:r>
              <a:rPr kumimoji="0" lang="en-US"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Food and Drug Administration </a:t>
            </a:r>
            <a:r>
              <a:rPr kumimoji="0" lang="en-US" b="0" i="0" u="none" strike="noStrike" kern="1200" cap="none" spc="0" normalizeH="0" baseline="0" noProof="0" dirty="0">
                <a:ln>
                  <a:noFill/>
                </a:ln>
                <a:solidFill>
                  <a:schemeClr val="bg2">
                    <a:lumMod val="50000"/>
                  </a:schemeClr>
                </a:solidFill>
                <a:effectLst/>
                <a:uLnTx/>
                <a:uFillTx/>
                <a:latin typeface="Arial" panose="020B0604020202020204" pitchFamily="34" charset="0"/>
                <a:ea typeface="+mn-ea"/>
                <a:cs typeface="Arial" panose="020B0604020202020204" pitchFamily="34" charset="0"/>
                <a:hlinkClick r:id="rId7"/>
              </a:rPr>
              <a:t>www.fda.gov</a:t>
            </a:r>
            <a:endParaRPr kumimoji="0" lang="en-US" b="0" i="0" u="none" strike="noStrike" kern="1200" cap="none" spc="0" normalizeH="0" baseline="0" noProof="0" dirty="0">
              <a:ln>
                <a:noFill/>
              </a:ln>
              <a:solidFill>
                <a:schemeClr val="bg2">
                  <a:lumMod val="50000"/>
                </a:schemeClr>
              </a:solidFill>
              <a:effectLst/>
              <a:uLnTx/>
              <a:uFillTx/>
              <a:latin typeface="Arial" panose="020B0604020202020204" pitchFamily="34" charset="0"/>
              <a:ea typeface="+mn-ea"/>
              <a:cs typeface="Arial" panose="020B0604020202020204" pitchFamily="34" charset="0"/>
            </a:endParaRPr>
          </a:p>
          <a:p>
            <a:pPr marL="342900" indent="-342900" defTabSz="457200">
              <a:spcAft>
                <a:spcPts val="600"/>
              </a:spcAft>
              <a:buFont typeface="Wingdings" panose="05000000000000000000" pitchFamily="2" charset="2"/>
              <a:buChar char="§"/>
              <a:defRPr/>
            </a:pPr>
            <a:r>
              <a:rPr kumimoji="0" lang="en-US"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Scientific Reports </a:t>
            </a:r>
            <a:r>
              <a:rPr kumimoji="0" lang="en-US" b="0" i="0" u="none" strike="noStrike" kern="1200" cap="none" spc="0" normalizeH="0" baseline="0" noProof="0" dirty="0">
                <a:ln>
                  <a:noFill/>
                </a:ln>
                <a:solidFill>
                  <a:schemeClr val="bg2">
                    <a:lumMod val="50000"/>
                  </a:schemeClr>
                </a:solidFill>
                <a:effectLst/>
                <a:uLnTx/>
                <a:uFillTx/>
                <a:latin typeface="Arial" panose="020B0604020202020204" pitchFamily="34" charset="0"/>
                <a:ea typeface="+mn-ea"/>
                <a:cs typeface="Arial" panose="020B0604020202020204" pitchFamily="34" charset="0"/>
                <a:hlinkClick r:id="rId8"/>
              </a:rPr>
              <a:t>www.nature.com/articles/s41598-020-67211-2.pdf</a:t>
            </a:r>
            <a:endParaRPr kumimoji="0" lang="en-US" b="0" i="0" u="none" strike="noStrike" kern="1200" cap="none" spc="0" normalizeH="0" baseline="0" noProof="0" dirty="0">
              <a:ln>
                <a:noFill/>
              </a:ln>
              <a:solidFill>
                <a:schemeClr val="bg2">
                  <a:lumMod val="50000"/>
                </a:schemeClr>
              </a:solidFill>
              <a:effectLst/>
              <a:uLnTx/>
              <a:uFillTx/>
              <a:latin typeface="Arial" panose="020B0604020202020204" pitchFamily="34" charset="0"/>
              <a:ea typeface="+mn-ea"/>
              <a:cs typeface="Arial" panose="020B0604020202020204" pitchFamily="34" charset="0"/>
            </a:endParaRPr>
          </a:p>
          <a:p>
            <a:pPr marL="342900" indent="-342900" defTabSz="457200">
              <a:spcAft>
                <a:spcPts val="600"/>
              </a:spcAft>
              <a:buFont typeface="Wingdings" panose="05000000000000000000" pitchFamily="2" charset="2"/>
              <a:buChar char="§"/>
              <a:defRPr/>
            </a:pPr>
            <a:r>
              <a:rPr lang="en-US" sz="2000" dirty="0">
                <a:latin typeface="Arial" panose="020B0604020202020204" pitchFamily="34" charset="0"/>
                <a:cs typeface="Arial" panose="020B0604020202020204" pitchFamily="34" charset="0"/>
              </a:rPr>
              <a:t>BMJ</a:t>
            </a:r>
            <a:r>
              <a:rPr lang="en-US" dirty="0">
                <a:solidFill>
                  <a:schemeClr val="bg2">
                    <a:lumMod val="50000"/>
                  </a:schemeClr>
                </a:solidFill>
                <a:latin typeface="Arial" panose="020B0604020202020204" pitchFamily="34" charset="0"/>
                <a:cs typeface="Arial" panose="020B0604020202020204" pitchFamily="34" charset="0"/>
              </a:rPr>
              <a:t> </a:t>
            </a:r>
            <a:r>
              <a:rPr lang="en-US" sz="1600" b="0" i="0" dirty="0">
                <a:solidFill>
                  <a:schemeClr val="tx1">
                    <a:lumMod val="50000"/>
                    <a:lumOff val="50000"/>
                  </a:schemeClr>
                </a:solidFill>
                <a:effectLst/>
                <a:latin typeface="Arial" panose="020B0604020202020204" pitchFamily="34" charset="0"/>
                <a:cs typeface="Arial" panose="020B0604020202020204" pitchFamily="34" charset="0"/>
              </a:rPr>
              <a:t>2021;374:n1971</a:t>
            </a:r>
            <a:endParaRPr kumimoji="0" lang="en-US" sz="1600" b="0" i="0" u="none" strike="noStrike" kern="1200" cap="none" spc="0" normalizeH="0" baseline="0" noProof="0" dirty="0">
              <a:ln>
                <a:noFill/>
              </a:ln>
              <a:solidFill>
                <a:schemeClr val="tx1">
                  <a:lumMod val="50000"/>
                  <a:lumOff val="50000"/>
                </a:schemeClr>
              </a:solidFill>
              <a:effectLst/>
              <a:uLnTx/>
              <a:uFillTx/>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596191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FAAD30B0-576B-40A1-84A9-3987ACCC6669}"/>
              </a:ext>
            </a:extLst>
          </p:cNvPr>
          <p:cNvSpPr>
            <a:spLocks noGrp="1"/>
          </p:cNvSpPr>
          <p:nvPr>
            <p:ph type="body" sz="quarter" idx="30"/>
          </p:nvPr>
        </p:nvSpPr>
        <p:spPr/>
        <p:txBody>
          <a:bodyPr/>
          <a:lstStyle/>
          <a:p>
            <a:r>
              <a:rPr lang="en-US" sz="800" dirty="0" err="1">
                <a:solidFill>
                  <a:schemeClr val="tx1">
                    <a:lumMod val="50000"/>
                    <a:lumOff val="50000"/>
                  </a:schemeClr>
                </a:solidFill>
                <a:effectLst/>
                <a:latin typeface="Helvetica" panose="020B0604020202030204" pitchFamily="34" charset="0"/>
                <a:ea typeface="Calibri" panose="020F0502020204030204" pitchFamily="34" charset="0"/>
              </a:rPr>
              <a:t>Charoenchai</a:t>
            </a:r>
            <a:r>
              <a:rPr lang="en-US" sz="800" dirty="0">
                <a:solidFill>
                  <a:schemeClr val="tx1">
                    <a:lumMod val="50000"/>
                    <a:lumOff val="50000"/>
                  </a:schemeClr>
                </a:solidFill>
                <a:effectLst/>
                <a:latin typeface="Helvetica" panose="020B0604020202030204" pitchFamily="34" charset="0"/>
                <a:ea typeface="Calibri" panose="020F0502020204030204" pitchFamily="34" charset="0"/>
              </a:rPr>
              <a:t> </a:t>
            </a:r>
            <a:r>
              <a:rPr lang="en-US" sz="800" dirty="0" err="1">
                <a:solidFill>
                  <a:schemeClr val="tx1">
                    <a:lumMod val="50000"/>
                    <a:lumOff val="50000"/>
                  </a:schemeClr>
                </a:solidFill>
                <a:effectLst/>
                <a:latin typeface="Helvetica" panose="020B0604020202030204" pitchFamily="34" charset="0"/>
                <a:ea typeface="Calibri" panose="020F0502020204030204" pitchFamily="34" charset="0"/>
              </a:rPr>
              <a:t>Tothaisong</a:t>
            </a:r>
            <a:r>
              <a:rPr lang="en-US" sz="800" dirty="0">
                <a:solidFill>
                  <a:schemeClr val="tx1">
                    <a:lumMod val="50000"/>
                    <a:lumOff val="50000"/>
                  </a:schemeClr>
                </a:solidFill>
                <a:effectLst/>
                <a:latin typeface="Helvetica" panose="020B0604020202030204" pitchFamily="34" charset="0"/>
                <a:ea typeface="Calibri" panose="020F0502020204030204" pitchFamily="34" charset="0"/>
              </a:rPr>
              <a:t>/123RF</a:t>
            </a:r>
            <a:r>
              <a:rPr lang="en-US" sz="800" dirty="0">
                <a:solidFill>
                  <a:schemeClr val="tx1">
                    <a:lumMod val="50000"/>
                    <a:lumOff val="50000"/>
                  </a:schemeClr>
                </a:solidFill>
              </a:rPr>
              <a:t> </a:t>
            </a:r>
          </a:p>
        </p:txBody>
      </p:sp>
      <p:sp>
        <p:nvSpPr>
          <p:cNvPr id="7" name="TextBox 6">
            <a:extLst>
              <a:ext uri="{FF2B5EF4-FFF2-40B4-BE49-F238E27FC236}">
                <a16:creationId xmlns:a16="http://schemas.microsoft.com/office/drawing/2014/main" id="{25F6B690-02CF-452D-B435-160BFCC42C80}"/>
              </a:ext>
            </a:extLst>
          </p:cNvPr>
          <p:cNvSpPr txBox="1"/>
          <p:nvPr/>
        </p:nvSpPr>
        <p:spPr>
          <a:xfrm>
            <a:off x="239205" y="1079311"/>
            <a:ext cx="3955723" cy="4170372"/>
          </a:xfrm>
          <a:prstGeom prst="rect">
            <a:avLst/>
          </a:prstGeom>
          <a:noFill/>
        </p:spPr>
        <p:txBody>
          <a:bodyPr wrap="square" rtlCol="0">
            <a:spAutoFit/>
          </a:bodyPr>
          <a:lstStyle/>
          <a:p>
            <a:pPr>
              <a:spcAft>
                <a:spcPts val="3000"/>
              </a:spcAft>
            </a:pPr>
            <a:r>
              <a:rPr lang="en-US" sz="2000" dirty="0">
                <a:latin typeface="+mj-lt"/>
              </a:rPr>
              <a:t>Three years after the discovery of Sars-</a:t>
            </a:r>
            <a:r>
              <a:rPr lang="en-US" sz="2000" dirty="0" err="1">
                <a:latin typeface="+mj-lt"/>
              </a:rPr>
              <a:t>CoV</a:t>
            </a:r>
            <a:r>
              <a:rPr lang="en-US" sz="2000" dirty="0">
                <a:latin typeface="+mj-lt"/>
              </a:rPr>
              <a:t>, a related virus, in the subgenus </a:t>
            </a:r>
            <a:r>
              <a:rPr lang="en-US" sz="2000" i="1" dirty="0" err="1">
                <a:latin typeface="+mj-lt"/>
              </a:rPr>
              <a:t>Sarbecovirus</a:t>
            </a:r>
            <a:r>
              <a:rPr lang="en-US" sz="2000" dirty="0">
                <a:latin typeface="+mj-lt"/>
              </a:rPr>
              <a:t>, was found in horseshoe bats in China.</a:t>
            </a:r>
          </a:p>
          <a:p>
            <a:pPr>
              <a:spcAft>
                <a:spcPts val="3000"/>
              </a:spcAft>
            </a:pPr>
            <a:r>
              <a:rPr lang="en-US" sz="2000" dirty="0">
                <a:latin typeface="+mj-lt"/>
              </a:rPr>
              <a:t>This virus seeded the progenitor of SARS-</a:t>
            </a:r>
            <a:r>
              <a:rPr lang="en-US" sz="2000" dirty="0" err="1">
                <a:latin typeface="+mj-lt"/>
              </a:rPr>
              <a:t>CoV</a:t>
            </a:r>
            <a:r>
              <a:rPr lang="en-US" sz="2000" dirty="0">
                <a:latin typeface="+mj-lt"/>
              </a:rPr>
              <a:t> in an intermediate animal, the most plausible being civet cats, which are consumed and could easily serve as the conduit of transmission to humans. </a:t>
            </a:r>
          </a:p>
        </p:txBody>
      </p:sp>
      <p:sp>
        <p:nvSpPr>
          <p:cNvPr id="8" name="Title 1">
            <a:extLst>
              <a:ext uri="{FF2B5EF4-FFF2-40B4-BE49-F238E27FC236}">
                <a16:creationId xmlns:a16="http://schemas.microsoft.com/office/drawing/2014/main" id="{84BC3C8C-84FB-4CE3-B60E-9D36F7A2E5CE}"/>
              </a:ext>
            </a:extLst>
          </p:cNvPr>
          <p:cNvSpPr>
            <a:spLocks noGrp="1"/>
          </p:cNvSpPr>
          <p:nvPr>
            <p:ph type="title"/>
          </p:nvPr>
        </p:nvSpPr>
        <p:spPr>
          <a:xfrm>
            <a:off x="239205" y="78286"/>
            <a:ext cx="8458200" cy="678611"/>
          </a:xfrm>
        </p:spPr>
        <p:txBody>
          <a:bodyPr/>
          <a:lstStyle/>
          <a:p>
            <a:r>
              <a:rPr lang="en-US" dirty="0"/>
              <a:t>History </a:t>
            </a:r>
            <a:r>
              <a:rPr lang="en-US" sz="1200" dirty="0"/>
              <a:t>2</a:t>
            </a:r>
          </a:p>
        </p:txBody>
      </p:sp>
      <p:sp>
        <p:nvSpPr>
          <p:cNvPr id="11" name="TextBox 10">
            <a:extLst>
              <a:ext uri="{FF2B5EF4-FFF2-40B4-BE49-F238E27FC236}">
                <a16:creationId xmlns:a16="http://schemas.microsoft.com/office/drawing/2014/main" id="{A001F28B-27FE-4F88-9C0D-D2E9CD02B45E}"/>
              </a:ext>
            </a:extLst>
          </p:cNvPr>
          <p:cNvSpPr txBox="1"/>
          <p:nvPr/>
        </p:nvSpPr>
        <p:spPr>
          <a:xfrm>
            <a:off x="239205" y="5361524"/>
            <a:ext cx="8537149" cy="1323439"/>
          </a:xfrm>
          <a:prstGeom prst="rect">
            <a:avLst/>
          </a:prstGeom>
          <a:noFill/>
        </p:spPr>
        <p:txBody>
          <a:bodyPr wrap="square" rtlCol="0">
            <a:spAutoFit/>
          </a:bodyPr>
          <a:lstStyle/>
          <a:p>
            <a:r>
              <a:rPr lang="en-US" sz="2000" dirty="0">
                <a:latin typeface="+mj-lt"/>
              </a:rPr>
              <a:t>Following the SARS epidemic, further surveillance identified </a:t>
            </a:r>
            <a:r>
              <a:rPr lang="en-US" sz="2000" dirty="0" err="1">
                <a:latin typeface="+mj-lt"/>
              </a:rPr>
              <a:t>sarbecovirus</a:t>
            </a:r>
            <a:r>
              <a:rPr lang="en-US" sz="2000" dirty="0">
                <a:latin typeface="+mj-lt"/>
              </a:rPr>
              <a:t> and other coronavirus species in bats as a clear and immediate threat to humans.</a:t>
            </a:r>
          </a:p>
          <a:p>
            <a:endParaRPr lang="en-US" sz="2000" dirty="0"/>
          </a:p>
        </p:txBody>
      </p:sp>
      <p:sp>
        <p:nvSpPr>
          <p:cNvPr id="2" name="TextBox 1">
            <a:extLst>
              <a:ext uri="{FF2B5EF4-FFF2-40B4-BE49-F238E27FC236}">
                <a16:creationId xmlns:a16="http://schemas.microsoft.com/office/drawing/2014/main" id="{3A7B464D-DFE3-42C3-91A5-659C83FB3FBF}"/>
              </a:ext>
            </a:extLst>
          </p:cNvPr>
          <p:cNvSpPr txBox="1"/>
          <p:nvPr/>
        </p:nvSpPr>
        <p:spPr>
          <a:xfrm>
            <a:off x="5857591" y="3164497"/>
            <a:ext cx="2593772" cy="646331"/>
          </a:xfrm>
          <a:prstGeom prst="rect">
            <a:avLst/>
          </a:prstGeom>
          <a:noFill/>
        </p:spPr>
        <p:txBody>
          <a:bodyPr wrap="square" rtlCol="0">
            <a:spAutoFit/>
          </a:bodyPr>
          <a:lstStyle/>
          <a:p>
            <a:pPr algn="r"/>
            <a:r>
              <a:rPr lang="en-US" sz="1800" dirty="0">
                <a:solidFill>
                  <a:schemeClr val="bg2"/>
                </a:solidFill>
              </a:rPr>
              <a:t>Horseshoe </a:t>
            </a:r>
            <a:r>
              <a:rPr lang="en-US" sz="1800" dirty="0" err="1">
                <a:solidFill>
                  <a:schemeClr val="bg2"/>
                </a:solidFill>
              </a:rPr>
              <a:t>batHorseshoe</a:t>
            </a:r>
            <a:r>
              <a:rPr lang="en-US" sz="1800" dirty="0">
                <a:solidFill>
                  <a:schemeClr val="bg2"/>
                </a:solidFill>
              </a:rPr>
              <a:t> bat</a:t>
            </a:r>
            <a:endParaRPr lang="en-US" dirty="0">
              <a:solidFill>
                <a:schemeClr val="bg2"/>
              </a:solidFill>
            </a:endParaRPr>
          </a:p>
        </p:txBody>
      </p:sp>
      <p:pic>
        <p:nvPicPr>
          <p:cNvPr id="12" name="Picture 11">
            <a:extLst>
              <a:ext uri="{FF2B5EF4-FFF2-40B4-BE49-F238E27FC236}">
                <a16:creationId xmlns:a16="http://schemas.microsoft.com/office/drawing/2014/main" id="{4F8C43DC-7C62-4A06-C1C5-57C48A14C1F4}"/>
              </a:ext>
            </a:extLst>
          </p:cNvPr>
          <p:cNvPicPr>
            <a:picLocks noChangeAspect="1"/>
          </p:cNvPicPr>
          <p:nvPr/>
        </p:nvPicPr>
        <p:blipFill>
          <a:blip r:embed="rId2"/>
          <a:stretch>
            <a:fillRect/>
          </a:stretch>
        </p:blipFill>
        <p:spPr>
          <a:xfrm>
            <a:off x="4319656" y="1426016"/>
            <a:ext cx="4652328" cy="3018148"/>
          </a:xfrm>
          <a:prstGeom prst="rect">
            <a:avLst/>
          </a:prstGeom>
        </p:spPr>
      </p:pic>
      <p:sp>
        <p:nvSpPr>
          <p:cNvPr id="13" name="TextBox 12">
            <a:extLst>
              <a:ext uri="{FF2B5EF4-FFF2-40B4-BE49-F238E27FC236}">
                <a16:creationId xmlns:a16="http://schemas.microsoft.com/office/drawing/2014/main" id="{D6F38509-E0B6-B474-B1F6-7861C5498185}"/>
              </a:ext>
            </a:extLst>
          </p:cNvPr>
          <p:cNvSpPr txBox="1"/>
          <p:nvPr/>
        </p:nvSpPr>
        <p:spPr>
          <a:xfrm>
            <a:off x="7154477" y="3977034"/>
            <a:ext cx="2110752" cy="369332"/>
          </a:xfrm>
          <a:prstGeom prst="rect">
            <a:avLst/>
          </a:prstGeom>
          <a:noFill/>
        </p:spPr>
        <p:txBody>
          <a:bodyPr wrap="square" rtlCol="0">
            <a:spAutoFit/>
          </a:bodyPr>
          <a:lstStyle/>
          <a:p>
            <a:r>
              <a:rPr lang="en-US" dirty="0">
                <a:solidFill>
                  <a:schemeClr val="bg2"/>
                </a:solidFill>
              </a:rPr>
              <a:t>Horseshoe bat</a:t>
            </a:r>
          </a:p>
        </p:txBody>
      </p:sp>
    </p:spTree>
    <p:extLst>
      <p:ext uri="{BB962C8B-B14F-4D97-AF65-F5344CB8AC3E}">
        <p14:creationId xmlns:p14="http://schemas.microsoft.com/office/powerpoint/2010/main" val="402626191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92C4D4-C867-4E2F-BF62-33A518B42728}"/>
              </a:ext>
            </a:extLst>
          </p:cNvPr>
          <p:cNvSpPr>
            <a:spLocks noGrp="1"/>
          </p:cNvSpPr>
          <p:nvPr>
            <p:ph type="title"/>
          </p:nvPr>
        </p:nvSpPr>
        <p:spPr/>
        <p:txBody>
          <a:bodyPr/>
          <a:lstStyle/>
          <a:p>
            <a:r>
              <a:rPr lang="en-US" dirty="0"/>
              <a:t>End of Main Content</a:t>
            </a:r>
          </a:p>
        </p:txBody>
      </p:sp>
      <p:sp>
        <p:nvSpPr>
          <p:cNvPr id="4" name="Text Placeholder 3">
            <a:extLst>
              <a:ext uri="{FF2B5EF4-FFF2-40B4-BE49-F238E27FC236}">
                <a16:creationId xmlns:a16="http://schemas.microsoft.com/office/drawing/2014/main" id="{CC416055-E875-4181-9419-2480FA4E6D32}"/>
              </a:ext>
            </a:extLst>
          </p:cNvPr>
          <p:cNvSpPr>
            <a:spLocks noGrp="1"/>
          </p:cNvSpPr>
          <p:nvPr>
            <p:ph type="body" sz="quarter" idx="13"/>
          </p:nvPr>
        </p:nvSpPr>
        <p:spPr/>
        <p:txBody>
          <a:bodyPr/>
          <a:lstStyle/>
          <a:p>
            <a:pPr lvl="0"/>
            <a:r>
              <a:rPr lang="en-US" dirty="0"/>
              <a:t>© 2020 McGraw Hill. All rights reserved. Authorized only for instructor use in the classroom.</a:t>
            </a:r>
          </a:p>
          <a:p>
            <a:pPr lvl="0"/>
            <a:r>
              <a:rPr lang="en-US" dirty="0"/>
              <a:t>No reproduction or further distribution permitted without the prior written consent of McGraw Hill.</a:t>
            </a:r>
          </a:p>
        </p:txBody>
      </p:sp>
    </p:spTree>
    <p:extLst>
      <p:ext uri="{BB962C8B-B14F-4D97-AF65-F5344CB8AC3E}">
        <p14:creationId xmlns:p14="http://schemas.microsoft.com/office/powerpoint/2010/main" val="10804844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191A58C9-B107-4671-9CAA-1CCD1E168E6A}"/>
              </a:ext>
            </a:extLst>
          </p:cNvPr>
          <p:cNvSpPr>
            <a:spLocks noGrp="1"/>
          </p:cNvSpPr>
          <p:nvPr>
            <p:ph type="body" sz="quarter" idx="30"/>
          </p:nvPr>
        </p:nvSpPr>
        <p:spPr/>
        <p:txBody>
          <a:bodyPr/>
          <a:lstStyle/>
          <a:p>
            <a:endParaRPr lang="en-US"/>
          </a:p>
        </p:txBody>
      </p:sp>
      <p:sp>
        <p:nvSpPr>
          <p:cNvPr id="7" name="Title 1">
            <a:extLst>
              <a:ext uri="{FF2B5EF4-FFF2-40B4-BE49-F238E27FC236}">
                <a16:creationId xmlns:a16="http://schemas.microsoft.com/office/drawing/2014/main" id="{F16029D5-26CC-4477-8B77-EB14E40DAC04}"/>
              </a:ext>
            </a:extLst>
          </p:cNvPr>
          <p:cNvSpPr>
            <a:spLocks noGrp="1"/>
          </p:cNvSpPr>
          <p:nvPr>
            <p:ph type="title"/>
          </p:nvPr>
        </p:nvSpPr>
        <p:spPr>
          <a:xfrm>
            <a:off x="342900" y="231016"/>
            <a:ext cx="8458200" cy="678611"/>
          </a:xfrm>
        </p:spPr>
        <p:txBody>
          <a:bodyPr/>
          <a:lstStyle/>
          <a:p>
            <a:r>
              <a:rPr lang="en-US" dirty="0"/>
              <a:t>History </a:t>
            </a:r>
            <a:r>
              <a:rPr lang="en-US" sz="1200" dirty="0"/>
              <a:t>3</a:t>
            </a:r>
          </a:p>
        </p:txBody>
      </p:sp>
      <p:sp>
        <p:nvSpPr>
          <p:cNvPr id="8" name="TextBox 7">
            <a:extLst>
              <a:ext uri="{FF2B5EF4-FFF2-40B4-BE49-F238E27FC236}">
                <a16:creationId xmlns:a16="http://schemas.microsoft.com/office/drawing/2014/main" id="{9D9B2617-0232-457E-8D28-8DEF965EB3D2}"/>
              </a:ext>
            </a:extLst>
          </p:cNvPr>
          <p:cNvSpPr txBox="1"/>
          <p:nvPr/>
        </p:nvSpPr>
        <p:spPr>
          <a:xfrm>
            <a:off x="259237" y="1698984"/>
            <a:ext cx="8625526" cy="4708981"/>
          </a:xfrm>
          <a:prstGeom prst="rect">
            <a:avLst/>
          </a:prstGeom>
          <a:noFill/>
        </p:spPr>
        <p:txBody>
          <a:bodyPr wrap="square" rtlCol="0">
            <a:spAutoFit/>
          </a:bodyPr>
          <a:lstStyle/>
          <a:p>
            <a:r>
              <a:rPr lang="en-US" sz="2000" dirty="0"/>
              <a:t>Since an intermediate host animal has not yet been identified in the transmission of SARS-CoV-2 from bat to human, there has been conjecture that it may have originated in the Wuhan Institute of Virology (WIV), located near the putative origin of the pandemic.</a:t>
            </a:r>
          </a:p>
          <a:p>
            <a:endParaRPr lang="en-US" sz="2000" dirty="0"/>
          </a:p>
          <a:p>
            <a:endParaRPr lang="en-US" sz="2000" dirty="0"/>
          </a:p>
          <a:p>
            <a:r>
              <a:rPr lang="en-US" sz="2000" dirty="0"/>
              <a:t>The genetic relatedness between SARS-CoV-2 and the </a:t>
            </a:r>
            <a:r>
              <a:rPr lang="en-US" sz="2000" dirty="0" err="1"/>
              <a:t>sarbecovirus</a:t>
            </a:r>
            <a:r>
              <a:rPr lang="en-US" sz="2000" dirty="0"/>
              <a:t> and coronavirus species that endemic in bats having extensive geographic habitats across China, Southeast Asia and Japan, coupled with the cultural practice of consuming wild animals, weakens the “lab-leak” speculation.</a:t>
            </a:r>
          </a:p>
          <a:p>
            <a:endParaRPr lang="en-US" sz="2000" dirty="0"/>
          </a:p>
          <a:p>
            <a:endParaRPr lang="en-US" sz="2000" dirty="0"/>
          </a:p>
          <a:p>
            <a:r>
              <a:rPr lang="en-US" sz="2000" dirty="0"/>
              <a:t>Unfortunately, scientists don’t have enough evidence about the origins of SARS-CoV-2 to rule out the lab-leak hypothesis, or to prove the alternative – that the virus has a natural origin</a:t>
            </a:r>
          </a:p>
        </p:txBody>
      </p:sp>
      <p:sp>
        <p:nvSpPr>
          <p:cNvPr id="2" name="TextBox 1">
            <a:extLst>
              <a:ext uri="{FF2B5EF4-FFF2-40B4-BE49-F238E27FC236}">
                <a16:creationId xmlns:a16="http://schemas.microsoft.com/office/drawing/2014/main" id="{0BCEA7B7-4207-4634-B703-E7DA143C7DF7}"/>
              </a:ext>
            </a:extLst>
          </p:cNvPr>
          <p:cNvSpPr txBox="1"/>
          <p:nvPr/>
        </p:nvSpPr>
        <p:spPr>
          <a:xfrm>
            <a:off x="5886450" y="324850"/>
            <a:ext cx="3133725" cy="1169551"/>
          </a:xfrm>
          <a:prstGeom prst="rect">
            <a:avLst/>
          </a:prstGeom>
          <a:noFill/>
        </p:spPr>
        <p:txBody>
          <a:bodyPr wrap="square" rtlCol="0">
            <a:spAutoFit/>
          </a:bodyPr>
          <a:lstStyle/>
          <a:p>
            <a:pPr algn="r"/>
            <a:r>
              <a:rPr lang="en-US" sz="1400" dirty="0"/>
              <a:t>Family:                        </a:t>
            </a:r>
            <a:r>
              <a:rPr lang="en-US" sz="1400" i="1" dirty="0" err="1"/>
              <a:t>Coronaviridae</a:t>
            </a:r>
            <a:endParaRPr lang="en-US" sz="1400" i="1" dirty="0"/>
          </a:p>
          <a:p>
            <a:pPr algn="r"/>
            <a:r>
              <a:rPr lang="en-US" sz="1400" dirty="0"/>
              <a:t>Genus:                     </a:t>
            </a:r>
            <a:r>
              <a:rPr lang="en-US" sz="1400" i="1" dirty="0" err="1"/>
              <a:t>Betacoronavirus</a:t>
            </a:r>
            <a:endParaRPr lang="en-US" sz="1400" i="1" dirty="0"/>
          </a:p>
          <a:p>
            <a:pPr algn="r"/>
            <a:r>
              <a:rPr lang="en-US" sz="1400" dirty="0"/>
              <a:t>Subgenus:                    </a:t>
            </a:r>
            <a:r>
              <a:rPr lang="en-US" sz="1400" i="1" dirty="0" err="1"/>
              <a:t>Sarbecovirus</a:t>
            </a:r>
            <a:endParaRPr lang="en-US" sz="1400" i="1" dirty="0"/>
          </a:p>
          <a:p>
            <a:pPr algn="r"/>
            <a:r>
              <a:rPr lang="en-US" sz="1400" dirty="0"/>
              <a:t>Species:   SARS-related coronavirus</a:t>
            </a:r>
          </a:p>
          <a:p>
            <a:pPr algn="r"/>
            <a:r>
              <a:rPr lang="en-US" sz="1400" dirty="0"/>
              <a:t>Strain:                           SARS-CoV-2</a:t>
            </a:r>
          </a:p>
        </p:txBody>
      </p:sp>
    </p:spTree>
    <p:extLst>
      <p:ext uri="{BB962C8B-B14F-4D97-AF65-F5344CB8AC3E}">
        <p14:creationId xmlns:p14="http://schemas.microsoft.com/office/powerpoint/2010/main" val="8551322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118F36-201C-4DC5-AC4B-89A5E8EC59E3}"/>
              </a:ext>
            </a:extLst>
          </p:cNvPr>
          <p:cNvSpPr>
            <a:spLocks noGrp="1"/>
          </p:cNvSpPr>
          <p:nvPr>
            <p:ph type="title"/>
          </p:nvPr>
        </p:nvSpPr>
        <p:spPr/>
        <p:txBody>
          <a:bodyPr/>
          <a:lstStyle/>
          <a:p>
            <a:r>
              <a:rPr lang="en-IN" dirty="0"/>
              <a:t>Virus Characteristics</a:t>
            </a:r>
            <a:r>
              <a:rPr lang="en-IN" sz="1200" dirty="0"/>
              <a:t> 1</a:t>
            </a:r>
          </a:p>
        </p:txBody>
      </p:sp>
      <p:sp>
        <p:nvSpPr>
          <p:cNvPr id="3" name="Content Placeholder 2">
            <a:extLst>
              <a:ext uri="{FF2B5EF4-FFF2-40B4-BE49-F238E27FC236}">
                <a16:creationId xmlns:a16="http://schemas.microsoft.com/office/drawing/2014/main" id="{7C1A69D9-9376-49B7-871C-E5623EE0544A}"/>
              </a:ext>
            </a:extLst>
          </p:cNvPr>
          <p:cNvSpPr>
            <a:spLocks noGrp="1"/>
          </p:cNvSpPr>
          <p:nvPr>
            <p:ph sz="quarter" idx="11"/>
          </p:nvPr>
        </p:nvSpPr>
        <p:spPr>
          <a:xfrm>
            <a:off x="342900" y="2031516"/>
            <a:ext cx="2651760" cy="2152291"/>
          </a:xfrm>
        </p:spPr>
        <p:txBody>
          <a:bodyPr/>
          <a:lstStyle/>
          <a:p>
            <a:r>
              <a:rPr lang="en-US" sz="2000" dirty="0"/>
              <a:t>The S proteins protrude from the viral surface resembling a crown, or </a:t>
            </a:r>
            <a:r>
              <a:rPr lang="en-US" sz="2000" b="1" dirty="0"/>
              <a:t>corona</a:t>
            </a:r>
          </a:p>
        </p:txBody>
      </p:sp>
      <p:pic>
        <p:nvPicPr>
          <p:cNvPr id="10" name="Picture 3" descr="3-D illustration of the novel coronavirus SARS-CoV-2 emphasizing the surface proteins.">
            <a:extLst>
              <a:ext uri="{FF2B5EF4-FFF2-40B4-BE49-F238E27FC236}">
                <a16:creationId xmlns:a16="http://schemas.microsoft.com/office/drawing/2014/main" id="{1DB8EC28-FA09-4C9F-A58D-524B3638ABD6}"/>
              </a:ext>
            </a:extLst>
          </p:cNvPr>
          <p:cNvPicPr>
            <a:picLocks noGrp="1" noChangeAspect="1"/>
          </p:cNvPicPr>
          <p:nvPr>
            <p:ph sz="quarter" idx="14"/>
          </p:nvPr>
        </p:nvPicPr>
        <p:blipFill>
          <a:blip r:embed="rId2"/>
          <a:stretch>
            <a:fillRect/>
          </a:stretch>
        </p:blipFill>
        <p:spPr>
          <a:xfrm>
            <a:off x="3178316" y="1406744"/>
            <a:ext cx="5679973" cy="4597404"/>
          </a:xfrm>
          <a:prstGeom prst="rect">
            <a:avLst/>
          </a:prstGeom>
        </p:spPr>
      </p:pic>
      <p:sp>
        <p:nvSpPr>
          <p:cNvPr id="5" name="Content Placeholder 4">
            <a:extLst>
              <a:ext uri="{FF2B5EF4-FFF2-40B4-BE49-F238E27FC236}">
                <a16:creationId xmlns:a16="http://schemas.microsoft.com/office/drawing/2014/main" id="{A88A3CDD-1B38-410D-881E-7DB2FF58BEE8}"/>
              </a:ext>
            </a:extLst>
          </p:cNvPr>
          <p:cNvSpPr>
            <a:spLocks noGrp="1"/>
          </p:cNvSpPr>
          <p:nvPr>
            <p:ph sz="quarter" idx="15"/>
          </p:nvPr>
        </p:nvSpPr>
        <p:spPr>
          <a:xfrm>
            <a:off x="2782799" y="5552076"/>
            <a:ext cx="2468880" cy="548640"/>
          </a:xfrm>
        </p:spPr>
        <p:txBody>
          <a:bodyPr/>
          <a:lstStyle/>
          <a:p>
            <a:pPr algn="ctr"/>
            <a:r>
              <a:rPr lang="en-IN" sz="2800" dirty="0"/>
              <a:t>SARS-CoV-2</a:t>
            </a:r>
          </a:p>
        </p:txBody>
      </p:sp>
      <p:sp>
        <p:nvSpPr>
          <p:cNvPr id="7" name="Text Placeholder 6">
            <a:extLst>
              <a:ext uri="{FF2B5EF4-FFF2-40B4-BE49-F238E27FC236}">
                <a16:creationId xmlns:a16="http://schemas.microsoft.com/office/drawing/2014/main" id="{FD17B41D-FC0E-4A6F-BAAF-9A425D86B55C}"/>
              </a:ext>
            </a:extLst>
          </p:cNvPr>
          <p:cNvSpPr>
            <a:spLocks noGrp="1"/>
          </p:cNvSpPr>
          <p:nvPr>
            <p:ph type="body" sz="quarter" idx="30"/>
          </p:nvPr>
        </p:nvSpPr>
        <p:spPr/>
        <p:txBody>
          <a:bodyPr/>
          <a:lstStyle/>
          <a:p>
            <a:r>
              <a:rPr lang="en-IN" dirty="0"/>
              <a:t>CDC/Alissa Eckert, MS; Dan Higgins, MAMS</a:t>
            </a:r>
          </a:p>
        </p:txBody>
      </p:sp>
    </p:spTree>
    <p:extLst>
      <p:ext uri="{BB962C8B-B14F-4D97-AF65-F5344CB8AC3E}">
        <p14:creationId xmlns:p14="http://schemas.microsoft.com/office/powerpoint/2010/main" val="32375534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Virus Characteristics</a:t>
            </a:r>
            <a:r>
              <a:rPr lang="en-IN" sz="1200" dirty="0"/>
              <a:t> 2</a:t>
            </a:r>
          </a:p>
        </p:txBody>
      </p:sp>
      <p:sp>
        <p:nvSpPr>
          <p:cNvPr id="3" name="Content Placeholder 2"/>
          <p:cNvSpPr>
            <a:spLocks noGrp="1"/>
          </p:cNvSpPr>
          <p:nvPr>
            <p:ph sz="quarter" idx="11"/>
          </p:nvPr>
        </p:nvSpPr>
        <p:spPr>
          <a:xfrm>
            <a:off x="342900" y="1097599"/>
            <a:ext cx="8458200" cy="5212080"/>
          </a:xfrm>
        </p:spPr>
        <p:txBody>
          <a:bodyPr>
            <a:normAutofit/>
          </a:bodyPr>
          <a:lstStyle/>
          <a:p>
            <a:pPr>
              <a:spcAft>
                <a:spcPts val="1200"/>
              </a:spcAft>
            </a:pPr>
            <a:r>
              <a:rPr lang="en-US" sz="2000" dirty="0">
                <a:latin typeface="+mj-lt"/>
              </a:rPr>
              <a:t>SARS-CoV-2 belongs to the genus </a:t>
            </a:r>
            <a:r>
              <a:rPr lang="en-US" sz="2000" dirty="0">
                <a:sym typeface="Symbol" panose="05050102010706020507" pitchFamily="18" charset="2"/>
              </a:rPr>
              <a:t>β</a:t>
            </a:r>
            <a:r>
              <a:rPr lang="en-US" sz="2000" dirty="0">
                <a:latin typeface="+mj-lt"/>
                <a:sym typeface="Symbol" panose="05050102010706020507" pitchFamily="18" charset="2"/>
              </a:rPr>
              <a:t>-</a:t>
            </a:r>
            <a:r>
              <a:rPr lang="en-US" sz="2000" dirty="0">
                <a:latin typeface="+mj-lt"/>
              </a:rPr>
              <a:t>coronavirus, family </a:t>
            </a:r>
            <a:r>
              <a:rPr lang="en-US" sz="2000" i="1" dirty="0" err="1">
                <a:latin typeface="+mj-lt"/>
              </a:rPr>
              <a:t>Coronaviridae</a:t>
            </a:r>
            <a:r>
              <a:rPr lang="en-US" sz="2000" i="1" dirty="0">
                <a:latin typeface="+mj-lt"/>
              </a:rPr>
              <a:t>.</a:t>
            </a:r>
          </a:p>
          <a:p>
            <a:pPr>
              <a:spcAft>
                <a:spcPts val="1200"/>
              </a:spcAft>
            </a:pPr>
            <a:r>
              <a:rPr lang="en-US" sz="2000" dirty="0">
                <a:latin typeface="+mj-lt"/>
              </a:rPr>
              <a:t>It is an enveloped virus with an unsegmented single-stranded positive-sense RNA genome. </a:t>
            </a:r>
          </a:p>
          <a:p>
            <a:pPr>
              <a:spcAft>
                <a:spcPts val="1200"/>
              </a:spcAft>
            </a:pPr>
            <a:r>
              <a:rPr lang="en-US" sz="2000" dirty="0">
                <a:latin typeface="+mj-lt"/>
              </a:rPr>
              <a:t>It is comprised of four main structural proteins:</a:t>
            </a:r>
          </a:p>
          <a:p>
            <a:pPr marL="347472" indent="-347472">
              <a:spcAft>
                <a:spcPts val="600"/>
              </a:spcAft>
              <a:buFont typeface="Arial" panose="020B0604020202020204" pitchFamily="34" charset="0"/>
              <a:buChar char="•"/>
            </a:pPr>
            <a:r>
              <a:rPr lang="en-US" sz="2000" dirty="0">
                <a:latin typeface="+mj-lt"/>
              </a:rPr>
              <a:t>spike (S) glycoproteins</a:t>
            </a:r>
          </a:p>
          <a:p>
            <a:pPr marL="347472" indent="-347472">
              <a:spcAft>
                <a:spcPts val="600"/>
              </a:spcAft>
              <a:buFont typeface="Arial" panose="020B0604020202020204" pitchFamily="34" charset="0"/>
              <a:buChar char="•"/>
            </a:pPr>
            <a:r>
              <a:rPr lang="en-US" sz="2000" dirty="0">
                <a:latin typeface="+mj-lt"/>
              </a:rPr>
              <a:t>envelope (E) glycoproteins</a:t>
            </a:r>
          </a:p>
          <a:p>
            <a:pPr marL="347472" indent="-347472">
              <a:spcAft>
                <a:spcPts val="600"/>
              </a:spcAft>
              <a:buFont typeface="Arial" panose="020B0604020202020204" pitchFamily="34" charset="0"/>
              <a:buChar char="•"/>
            </a:pPr>
            <a:r>
              <a:rPr lang="en-US" sz="2000" dirty="0">
                <a:latin typeface="+mj-lt"/>
              </a:rPr>
              <a:t>membrane (M) glycoproteins</a:t>
            </a:r>
          </a:p>
          <a:p>
            <a:pPr marL="347472" indent="-347472">
              <a:spcAft>
                <a:spcPts val="1200"/>
              </a:spcAft>
              <a:buFont typeface="Arial" panose="020B0604020202020204" pitchFamily="34" charset="0"/>
              <a:buChar char="•"/>
            </a:pPr>
            <a:r>
              <a:rPr lang="en-US" sz="2000" dirty="0">
                <a:latin typeface="+mj-lt"/>
              </a:rPr>
              <a:t>nucleocapsid (N) proteins</a:t>
            </a:r>
          </a:p>
          <a:p>
            <a:pPr>
              <a:spcAft>
                <a:spcPts val="1200"/>
              </a:spcAft>
            </a:pPr>
            <a:r>
              <a:rPr lang="en-US" sz="2000" dirty="0">
                <a:latin typeface="+mj-lt"/>
              </a:rPr>
              <a:t>The genome also codes for 16 nonstructural proteins that are involved in viral replication, maturation, and release.</a:t>
            </a:r>
          </a:p>
          <a:p>
            <a:pPr>
              <a:spcAft>
                <a:spcPts val="1200"/>
              </a:spcAft>
            </a:pPr>
            <a:r>
              <a:rPr lang="en-US" sz="2000" dirty="0">
                <a:latin typeface="+mj-lt"/>
              </a:rPr>
              <a:t>Scientists published the SARS-CoV-2 genome sequence by January 10, 2020, just one month after it was first reported; it took over a year to sequence SARS-</a:t>
            </a:r>
            <a:r>
              <a:rPr lang="en-US" sz="2000" dirty="0" err="1">
                <a:latin typeface="+mj-lt"/>
              </a:rPr>
              <a:t>CoV</a:t>
            </a:r>
            <a:r>
              <a:rPr lang="en-US" sz="2000" dirty="0">
                <a:latin typeface="+mj-lt"/>
              </a:rPr>
              <a:t> in 2003.</a:t>
            </a:r>
          </a:p>
        </p:txBody>
      </p:sp>
    </p:spTree>
    <p:extLst>
      <p:ext uri="{BB962C8B-B14F-4D97-AF65-F5344CB8AC3E}">
        <p14:creationId xmlns:p14="http://schemas.microsoft.com/office/powerpoint/2010/main" val="37023013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E3B55B-113E-4A86-9BD2-FE8A16A5574B}"/>
              </a:ext>
            </a:extLst>
          </p:cNvPr>
          <p:cNvSpPr>
            <a:spLocks noGrp="1"/>
          </p:cNvSpPr>
          <p:nvPr>
            <p:ph type="title"/>
          </p:nvPr>
        </p:nvSpPr>
        <p:spPr>
          <a:xfrm>
            <a:off x="342900" y="165832"/>
            <a:ext cx="8458200" cy="678611"/>
          </a:xfrm>
        </p:spPr>
        <p:txBody>
          <a:bodyPr/>
          <a:lstStyle/>
          <a:p>
            <a:r>
              <a:rPr lang="en-IN" dirty="0"/>
              <a:t>Virus Transmission</a:t>
            </a:r>
            <a:r>
              <a:rPr lang="en-IN" sz="1200" dirty="0"/>
              <a:t> 1</a:t>
            </a:r>
          </a:p>
        </p:txBody>
      </p:sp>
      <p:sp>
        <p:nvSpPr>
          <p:cNvPr id="3" name="Content Placeholder 2">
            <a:extLst>
              <a:ext uri="{FF2B5EF4-FFF2-40B4-BE49-F238E27FC236}">
                <a16:creationId xmlns:a16="http://schemas.microsoft.com/office/drawing/2014/main" id="{62533E3C-304F-40E8-A23E-018868C4870B}"/>
              </a:ext>
            </a:extLst>
          </p:cNvPr>
          <p:cNvSpPr>
            <a:spLocks noGrp="1"/>
          </p:cNvSpPr>
          <p:nvPr>
            <p:ph sz="quarter" idx="11"/>
          </p:nvPr>
        </p:nvSpPr>
        <p:spPr>
          <a:xfrm>
            <a:off x="342900" y="878389"/>
            <a:ext cx="8631418" cy="2700585"/>
          </a:xfrm>
        </p:spPr>
        <p:txBody>
          <a:bodyPr/>
          <a:lstStyle/>
          <a:p>
            <a:pPr>
              <a:spcAft>
                <a:spcPts val="1800"/>
              </a:spcAft>
            </a:pPr>
            <a:r>
              <a:rPr lang="en-US" sz="2000" dirty="0">
                <a:latin typeface="+mj-lt"/>
              </a:rPr>
              <a:t>SARS-CoV-2 is transmitted from human-to-human (droplet) and in rare cases animal-to-human (direct contact).</a:t>
            </a:r>
          </a:p>
          <a:p>
            <a:pPr>
              <a:spcAft>
                <a:spcPts val="1800"/>
              </a:spcAft>
            </a:pPr>
            <a:r>
              <a:rPr lang="en-US" sz="2000" dirty="0">
                <a:latin typeface="+mj-lt"/>
              </a:rPr>
              <a:t>Human-to-human transmission of the virus is primarily through small liquid particles emitted from the infected person’s nose or mouth through coughing, sneezing, singing, or talking.</a:t>
            </a:r>
          </a:p>
          <a:p>
            <a:pPr>
              <a:spcAft>
                <a:spcPts val="1800"/>
              </a:spcAft>
            </a:pPr>
            <a:r>
              <a:rPr lang="en-US" sz="2000" dirty="0">
                <a:latin typeface="+mj-lt"/>
              </a:rPr>
              <a:t>The liquid particles range in size from larger respiratory droplets to smaller aerosols.</a:t>
            </a:r>
          </a:p>
          <a:p>
            <a:pPr>
              <a:spcAft>
                <a:spcPts val="1800"/>
              </a:spcAft>
            </a:pPr>
            <a:endParaRPr lang="en-US" sz="2000" dirty="0">
              <a:latin typeface="+mj-lt"/>
            </a:endParaRPr>
          </a:p>
        </p:txBody>
      </p:sp>
      <p:sp>
        <p:nvSpPr>
          <p:cNvPr id="4" name="Content Placeholder 3">
            <a:extLst>
              <a:ext uri="{FF2B5EF4-FFF2-40B4-BE49-F238E27FC236}">
                <a16:creationId xmlns:a16="http://schemas.microsoft.com/office/drawing/2014/main" id="{1DD7E79D-7D04-4290-86FA-4DEFD657034B}"/>
              </a:ext>
            </a:extLst>
          </p:cNvPr>
          <p:cNvSpPr>
            <a:spLocks noGrp="1"/>
          </p:cNvSpPr>
          <p:nvPr>
            <p:ph sz="quarter" idx="14"/>
          </p:nvPr>
        </p:nvSpPr>
        <p:spPr>
          <a:xfrm>
            <a:off x="342900" y="3950432"/>
            <a:ext cx="3314700" cy="1875350"/>
          </a:xfrm>
        </p:spPr>
        <p:txBody>
          <a:bodyPr/>
          <a:lstStyle/>
          <a:p>
            <a:r>
              <a:rPr lang="en-US" sz="2000" dirty="0">
                <a:latin typeface="+mj-lt"/>
              </a:rPr>
              <a:t>Current evidence suggests the virus spreads mainly through larger respiratory droplets between individuals in close contact (&lt; 6 feet) with each other.</a:t>
            </a:r>
          </a:p>
        </p:txBody>
      </p:sp>
      <p:pic>
        <p:nvPicPr>
          <p:cNvPr id="8" name="Picture 4" descr="Man sneezing with expelled droplets being dispersed.">
            <a:extLst>
              <a:ext uri="{FF2B5EF4-FFF2-40B4-BE49-F238E27FC236}">
                <a16:creationId xmlns:a16="http://schemas.microsoft.com/office/drawing/2014/main" id="{9C34E773-00F1-4589-88C2-FF5B4A94CC8C}"/>
              </a:ext>
            </a:extLst>
          </p:cNvPr>
          <p:cNvPicPr>
            <a:picLocks noGrp="1" noChangeAspect="1"/>
          </p:cNvPicPr>
          <p:nvPr>
            <p:ph sz="quarter" idx="15"/>
          </p:nvPr>
        </p:nvPicPr>
        <p:blipFill>
          <a:blip r:embed="rId2"/>
          <a:stretch>
            <a:fillRect/>
          </a:stretch>
        </p:blipFill>
        <p:spPr>
          <a:xfrm>
            <a:off x="3867333" y="3578974"/>
            <a:ext cx="4695937" cy="2926080"/>
          </a:xfrm>
          <a:prstGeom prst="rect">
            <a:avLst/>
          </a:prstGeom>
        </p:spPr>
      </p:pic>
      <p:sp>
        <p:nvSpPr>
          <p:cNvPr id="7" name="Text Placeholder 5">
            <a:extLst>
              <a:ext uri="{FF2B5EF4-FFF2-40B4-BE49-F238E27FC236}">
                <a16:creationId xmlns:a16="http://schemas.microsoft.com/office/drawing/2014/main" id="{8CF11F47-3257-43D6-9ADE-60DF5526F365}"/>
              </a:ext>
            </a:extLst>
          </p:cNvPr>
          <p:cNvSpPr>
            <a:spLocks noGrp="1"/>
          </p:cNvSpPr>
          <p:nvPr>
            <p:ph type="body" sz="quarter" idx="30"/>
          </p:nvPr>
        </p:nvSpPr>
        <p:spPr/>
        <p:txBody>
          <a:bodyPr/>
          <a:lstStyle/>
          <a:p>
            <a:r>
              <a:rPr lang="en-IN" dirty="0"/>
              <a:t>CDC/James </a:t>
            </a:r>
            <a:r>
              <a:rPr lang="en-IN" dirty="0" err="1"/>
              <a:t>Gathany</a:t>
            </a:r>
            <a:endParaRPr lang="en-IN" dirty="0"/>
          </a:p>
        </p:txBody>
      </p:sp>
    </p:spTree>
    <p:extLst>
      <p:ext uri="{BB962C8B-B14F-4D97-AF65-F5344CB8AC3E}">
        <p14:creationId xmlns:p14="http://schemas.microsoft.com/office/powerpoint/2010/main" val="1234823604"/>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84F6219E-3D47-41AC-9893-1108D06AA07D}"/>
    </a:ext>
  </a:extLst>
</a:theme>
</file>

<file path=ppt/theme/theme2.xml><?xml version="1.0" encoding="utf-8"?>
<a:theme xmlns:a="http://schemas.openxmlformats.org/drawingml/2006/main" name="MainContentSlideMaster">
  <a:themeElements>
    <a:clrScheme name="Custom 127">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B385948E-CF34-4CE8-9AC7-28DE40FDC656}"/>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FEE61EC3-6634-45B5-BF77-FBC9B835BC79}"/>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A15A20A0-BEE6-47A5-BC6B-F87134FBF13C}"/>
    </a:ext>
  </a:extLst>
</a:theme>
</file>

<file path=ppt/theme/theme5.xml><?xml version="1.0" encoding="utf-8"?>
<a:theme xmlns:a="http://schemas.openxmlformats.org/drawingml/2006/main" name="ImageDescriptionAppendixSlideMaster">
  <a:themeElements>
    <a:clrScheme name="Custom 12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22313DF8-AA3F-4A8D-9652-6DDC53D759ED}"/>
    </a:ext>
  </a:extLst>
</a:theme>
</file>

<file path=ppt/theme/theme6.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MHHE_Generic Accessible PPT Template_Editorial_v9_2019</Template>
  <TotalTime>6344</TotalTime>
  <Words>5108</Words>
  <Application>Microsoft Office PowerPoint</Application>
  <PresentationFormat>On-screen Show (4:3)</PresentationFormat>
  <Paragraphs>414</Paragraphs>
  <Slides>50</Slides>
  <Notes>2</Notes>
  <HiddenSlides>0</HiddenSlides>
  <MMClips>0</MMClips>
  <ScaleCrop>false</ScaleCrop>
  <HeadingPairs>
    <vt:vector size="6" baseType="variant">
      <vt:variant>
        <vt:lpstr>Fonts Used</vt:lpstr>
      </vt:variant>
      <vt:variant>
        <vt:i4>7</vt:i4>
      </vt:variant>
      <vt:variant>
        <vt:lpstr>Theme</vt:lpstr>
      </vt:variant>
      <vt:variant>
        <vt:i4>6</vt:i4>
      </vt:variant>
      <vt:variant>
        <vt:lpstr>Slide Titles</vt:lpstr>
      </vt:variant>
      <vt:variant>
        <vt:i4>50</vt:i4>
      </vt:variant>
    </vt:vector>
  </HeadingPairs>
  <TitlesOfParts>
    <vt:vector size="63" baseType="lpstr">
      <vt:lpstr>Arial</vt:lpstr>
      <vt:lpstr>Calibri</vt:lpstr>
      <vt:lpstr>Calibri Light</vt:lpstr>
      <vt:lpstr>Helvetica</vt:lpstr>
      <vt:lpstr>Proxima Nova Soft</vt:lpstr>
      <vt:lpstr>Roboto</vt:lpstr>
      <vt:lpstr>Wingdings</vt:lpstr>
      <vt:lpstr>Title Slides Master</vt:lpstr>
      <vt:lpstr>MainContentSlideMaster</vt:lpstr>
      <vt:lpstr>ClosingMaster</vt:lpstr>
      <vt:lpstr>DividerSlideMaster</vt:lpstr>
      <vt:lpstr>ImageDescriptionAppendixSlideMaster</vt:lpstr>
      <vt:lpstr>Office Theme</vt:lpstr>
      <vt:lpstr>Coronavirus Disease 2019 (COVID-19)</vt:lpstr>
      <vt:lpstr>Lecture Summary</vt:lpstr>
      <vt:lpstr>Overview</vt:lpstr>
      <vt:lpstr>History 1</vt:lpstr>
      <vt:lpstr>History 2</vt:lpstr>
      <vt:lpstr>History 3</vt:lpstr>
      <vt:lpstr>Virus Characteristics 1</vt:lpstr>
      <vt:lpstr>Virus Characteristics 2</vt:lpstr>
      <vt:lpstr>Virus Transmission 1</vt:lpstr>
      <vt:lpstr>Virus Transmission 2</vt:lpstr>
      <vt:lpstr>Entry into the Host 1</vt:lpstr>
      <vt:lpstr>Entry into the Host 2</vt:lpstr>
      <vt:lpstr>Mechanisms of Pathogenicity 1</vt:lpstr>
      <vt:lpstr>Mechanisms of Pathogenicity 2</vt:lpstr>
      <vt:lpstr>Disease Manifestations 1</vt:lpstr>
      <vt:lpstr>Disease Manifestations 2</vt:lpstr>
      <vt:lpstr>Disease Manifestations 3</vt:lpstr>
      <vt:lpstr>Disease Manifestations 4</vt:lpstr>
      <vt:lpstr>Disease Manifestations 5</vt:lpstr>
      <vt:lpstr>Clinical Care</vt:lpstr>
      <vt:lpstr>Epidemiology 1</vt:lpstr>
      <vt:lpstr>Epidemiology 2</vt:lpstr>
      <vt:lpstr>Epidemiology 3</vt:lpstr>
      <vt:lpstr>Epidemiology 4</vt:lpstr>
      <vt:lpstr>Epidemiology 5</vt:lpstr>
      <vt:lpstr>Epidemiology 6</vt:lpstr>
      <vt:lpstr>Epidemiology 7</vt:lpstr>
      <vt:lpstr>Epidemiology 7</vt:lpstr>
      <vt:lpstr>Epidemiology 8</vt:lpstr>
      <vt:lpstr>Epidemiology 9</vt:lpstr>
      <vt:lpstr>Prevention/Treatment 1</vt:lpstr>
      <vt:lpstr>Prevention/Treatment 2</vt:lpstr>
      <vt:lpstr>Prevention/Treatment 3</vt:lpstr>
      <vt:lpstr>Prevention/Treatment 4</vt:lpstr>
      <vt:lpstr>Prevention/Treatment 5</vt:lpstr>
      <vt:lpstr>Prevention/Treatment 6</vt:lpstr>
      <vt:lpstr>Prevention/Treatment 7</vt:lpstr>
      <vt:lpstr>Prevention/Treatment 8</vt:lpstr>
      <vt:lpstr>Prevention/Treatment 9</vt:lpstr>
      <vt:lpstr>Prevention/Treatment 10</vt:lpstr>
      <vt:lpstr>Prevention/Treatment 11</vt:lpstr>
      <vt:lpstr>Prevention/Treatment 12</vt:lpstr>
      <vt:lpstr>Prevention/Treatment 13</vt:lpstr>
      <vt:lpstr>Prevention/Treatment 14</vt:lpstr>
      <vt:lpstr>Variants 1</vt:lpstr>
      <vt:lpstr>Variants 2</vt:lpstr>
      <vt:lpstr>Variants 3</vt:lpstr>
      <vt:lpstr>The Pandemic 2+ Years On</vt:lpstr>
      <vt:lpstr>PowerPoint Presentation</vt:lpstr>
      <vt:lpstr>End of Main Content</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One of Four Title Slide Options</dc:title>
  <dc:creator>Prasanna kumar. Tripathy</dc:creator>
  <cp:keywords>PPT</cp:keywords>
  <cp:lastModifiedBy>Schueller, Darlene</cp:lastModifiedBy>
  <cp:revision>368</cp:revision>
  <dcterms:created xsi:type="dcterms:W3CDTF">2019-07-27T05:34:11Z</dcterms:created>
  <dcterms:modified xsi:type="dcterms:W3CDTF">2022-06-29T19:14:35Z</dcterms:modified>
</cp:coreProperties>
</file>