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theme/theme3.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4.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Lst>
  <p:notesMasterIdLst>
    <p:notesMasterId r:id="rId84"/>
  </p:notesMasterIdLst>
  <p:sldIdLst>
    <p:sldId id="256" r:id="rId6"/>
    <p:sldId id="266" r:id="rId7"/>
    <p:sldId id="269" r:id="rId8"/>
    <p:sldId id="270" r:id="rId9"/>
    <p:sldId id="271" r:id="rId10"/>
    <p:sldId id="272" r:id="rId11"/>
    <p:sldId id="291" r:id="rId12"/>
    <p:sldId id="292" r:id="rId13"/>
    <p:sldId id="293" r:id="rId14"/>
    <p:sldId id="273" r:id="rId15"/>
    <p:sldId id="274" r:id="rId16"/>
    <p:sldId id="275" r:id="rId17"/>
    <p:sldId id="276" r:id="rId18"/>
    <p:sldId id="294" r:id="rId19"/>
    <p:sldId id="277" r:id="rId20"/>
    <p:sldId id="278" r:id="rId21"/>
    <p:sldId id="295" r:id="rId22"/>
    <p:sldId id="296" r:id="rId23"/>
    <p:sldId id="297" r:id="rId24"/>
    <p:sldId id="298" r:id="rId25"/>
    <p:sldId id="299" r:id="rId26"/>
    <p:sldId id="300" r:id="rId27"/>
    <p:sldId id="301" r:id="rId28"/>
    <p:sldId id="302" r:id="rId29"/>
    <p:sldId id="303" r:id="rId30"/>
    <p:sldId id="304" r:id="rId31"/>
    <p:sldId id="305" r:id="rId32"/>
    <p:sldId id="306" r:id="rId33"/>
    <p:sldId id="307" r:id="rId34"/>
    <p:sldId id="308" r:id="rId35"/>
    <p:sldId id="309" r:id="rId36"/>
    <p:sldId id="310" r:id="rId37"/>
    <p:sldId id="311" r:id="rId38"/>
    <p:sldId id="312" r:id="rId39"/>
    <p:sldId id="313" r:id="rId40"/>
    <p:sldId id="314" r:id="rId41"/>
    <p:sldId id="315" r:id="rId42"/>
    <p:sldId id="316" r:id="rId43"/>
    <p:sldId id="317" r:id="rId44"/>
    <p:sldId id="318" r:id="rId45"/>
    <p:sldId id="319" r:id="rId46"/>
    <p:sldId id="320" r:id="rId47"/>
    <p:sldId id="321" r:id="rId48"/>
    <p:sldId id="322" r:id="rId49"/>
    <p:sldId id="323" r:id="rId50"/>
    <p:sldId id="324" r:id="rId51"/>
    <p:sldId id="325" r:id="rId52"/>
    <p:sldId id="326" r:id="rId53"/>
    <p:sldId id="327" r:id="rId54"/>
    <p:sldId id="328" r:id="rId55"/>
    <p:sldId id="329" r:id="rId56"/>
    <p:sldId id="330" r:id="rId57"/>
    <p:sldId id="331" r:id="rId58"/>
    <p:sldId id="332" r:id="rId59"/>
    <p:sldId id="333" r:id="rId60"/>
    <p:sldId id="334" r:id="rId61"/>
    <p:sldId id="335" r:id="rId62"/>
    <p:sldId id="336" r:id="rId63"/>
    <p:sldId id="337" r:id="rId64"/>
    <p:sldId id="338" r:id="rId65"/>
    <p:sldId id="339" r:id="rId66"/>
    <p:sldId id="340" r:id="rId67"/>
    <p:sldId id="341" r:id="rId68"/>
    <p:sldId id="342" r:id="rId69"/>
    <p:sldId id="343" r:id="rId70"/>
    <p:sldId id="344" r:id="rId71"/>
    <p:sldId id="345" r:id="rId72"/>
    <p:sldId id="346" r:id="rId73"/>
    <p:sldId id="347" r:id="rId74"/>
    <p:sldId id="348" r:id="rId75"/>
    <p:sldId id="349" r:id="rId76"/>
    <p:sldId id="260" r:id="rId77"/>
    <p:sldId id="289" r:id="rId78"/>
    <p:sldId id="290" r:id="rId79"/>
    <p:sldId id="352" r:id="rId80"/>
    <p:sldId id="350" r:id="rId81"/>
    <p:sldId id="353" r:id="rId82"/>
    <p:sldId id="351" r:id="rId8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D403750A-5F0F-4676-8E81-AA1C70853B4F}">
          <p14:sldIdLst>
            <p14:sldId id="256"/>
            <p14:sldId id="266"/>
            <p14:sldId id="269"/>
            <p14:sldId id="270"/>
            <p14:sldId id="271"/>
            <p14:sldId id="272"/>
            <p14:sldId id="291"/>
            <p14:sldId id="292"/>
            <p14:sldId id="293"/>
            <p14:sldId id="273"/>
            <p14:sldId id="274"/>
            <p14:sldId id="275"/>
            <p14:sldId id="276"/>
            <p14:sldId id="294"/>
            <p14:sldId id="277"/>
            <p14:sldId id="278"/>
            <p14:sldId id="295"/>
            <p14:sldId id="296"/>
            <p14:sldId id="297"/>
            <p14:sldId id="298"/>
            <p14:sldId id="299"/>
            <p14:sldId id="300"/>
            <p14:sldId id="301"/>
            <p14:sldId id="302"/>
            <p14:sldId id="303"/>
            <p14:sldId id="304"/>
            <p14:sldId id="305"/>
            <p14:sldId id="306"/>
            <p14:sldId id="307"/>
            <p14:sldId id="308"/>
            <p14:sldId id="309"/>
            <p14:sldId id="310"/>
            <p14:sldId id="311"/>
            <p14:sldId id="312"/>
            <p14:sldId id="313"/>
            <p14:sldId id="314"/>
            <p14:sldId id="315"/>
            <p14:sldId id="316"/>
            <p14:sldId id="317"/>
            <p14:sldId id="318"/>
            <p14:sldId id="319"/>
            <p14:sldId id="320"/>
            <p14:sldId id="321"/>
            <p14:sldId id="322"/>
            <p14:sldId id="323"/>
            <p14:sldId id="324"/>
            <p14:sldId id="325"/>
            <p14:sldId id="326"/>
            <p14:sldId id="327"/>
            <p14:sldId id="328"/>
            <p14:sldId id="329"/>
            <p14:sldId id="330"/>
            <p14:sldId id="331"/>
            <p14:sldId id="332"/>
            <p14:sldId id="333"/>
            <p14:sldId id="334"/>
            <p14:sldId id="335"/>
            <p14:sldId id="336"/>
            <p14:sldId id="337"/>
            <p14:sldId id="338"/>
            <p14:sldId id="339"/>
            <p14:sldId id="340"/>
            <p14:sldId id="341"/>
            <p14:sldId id="342"/>
            <p14:sldId id="343"/>
            <p14:sldId id="344"/>
            <p14:sldId id="345"/>
            <p14:sldId id="346"/>
            <p14:sldId id="347"/>
            <p14:sldId id="348"/>
            <p14:sldId id="349"/>
            <p14:sldId id="260"/>
          </p14:sldIdLst>
        </p14:section>
        <p14:section name="Appendix: Image Descriptions for Unsighted Students" id="{07080632-B756-45AF-BBF3-52DB3854CA65}">
          <p14:sldIdLst>
            <p14:sldId id="289"/>
            <p14:sldId id="290"/>
            <p14:sldId id="352"/>
            <p14:sldId id="350"/>
            <p14:sldId id="353"/>
            <p14:sldId id="351"/>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66568"/>
    <a:srgbClr val="0057AD"/>
    <a:srgbClr val="692146"/>
    <a:srgbClr val="FFB600"/>
    <a:srgbClr val="FFE5B8"/>
    <a:srgbClr val="255881"/>
    <a:srgbClr val="601D3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020" autoAdjust="0"/>
    <p:restoredTop sz="93037" autoAdjust="0"/>
  </p:normalViewPr>
  <p:slideViewPr>
    <p:cSldViewPr snapToGrid="0" showGuides="1">
      <p:cViewPr varScale="1">
        <p:scale>
          <a:sx n="84" d="100"/>
          <a:sy n="84" d="100"/>
        </p:scale>
        <p:origin x="216" y="84"/>
      </p:cViewPr>
      <p:guideLst>
        <p:guide pos="3264"/>
        <p:guide orient="horz" pos="2256"/>
        <p:guide pos="5640"/>
      </p:guideLst>
    </p:cSldViewPr>
  </p:slideViewPr>
  <p:outlineViewPr>
    <p:cViewPr>
      <p:scale>
        <a:sx n="33" d="100"/>
        <a:sy n="33" d="100"/>
      </p:scale>
      <p:origin x="0" y="-636"/>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notesMaster" Target="notesMasters/notesMaster1.xml"/><Relationship Id="rId89" Type="http://schemas.openxmlformats.org/officeDocument/2006/relationships/tableStyles" Target="tableStyles.xml"/><Relationship Id="rId16" Type="http://schemas.openxmlformats.org/officeDocument/2006/relationships/slide" Target="slides/slide11.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5" Type="http://schemas.openxmlformats.org/officeDocument/2006/relationships/slideMaster" Target="slideMasters/slideMaster5.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slide" Target="slides/slide72.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slide" Target="slides/slide75.xml"/><Relationship Id="rId85" Type="http://schemas.openxmlformats.org/officeDocument/2006/relationships/commentAuthors" Target="commentAuthors.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7" Type="http://schemas.openxmlformats.org/officeDocument/2006/relationships/slide" Target="slides/slide2.xml"/><Relationship Id="rId71" Type="http://schemas.openxmlformats.org/officeDocument/2006/relationships/slide" Target="slides/slide66.xml"/><Relationship Id="rId2" Type="http://schemas.openxmlformats.org/officeDocument/2006/relationships/slideMaster" Target="slideMasters/slideMaster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viewProps" Target="viewProps.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8751B6-816D-453D-9AB0-FB5BDE553EAC}" type="datetimeFigureOut">
              <a:rPr lang="en-US" smtClean="0"/>
              <a:t>5/18/2020</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DB8B88-7B19-4444-8C00-276D3F703348}" type="slidenum">
              <a:rPr lang="en-US" smtClean="0"/>
              <a:t>‹#›</a:t>
            </a:fld>
            <a:endParaRPr lang="en-US"/>
          </a:p>
        </p:txBody>
      </p:sp>
    </p:spTree>
    <p:extLst>
      <p:ext uri="{BB962C8B-B14F-4D97-AF65-F5344CB8AC3E}">
        <p14:creationId xmlns:p14="http://schemas.microsoft.com/office/powerpoint/2010/main" val="3816873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2</a:t>
            </a:fld>
            <a:endParaRPr lang="en-US"/>
          </a:p>
        </p:txBody>
      </p:sp>
    </p:spTree>
    <p:extLst>
      <p:ext uri="{BB962C8B-B14F-4D97-AF65-F5344CB8AC3E}">
        <p14:creationId xmlns:p14="http://schemas.microsoft.com/office/powerpoint/2010/main" val="38569188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8AC4EEC4-5547-4185-92E7-A6CAF888043F}"/>
              </a:ext>
            </a:extLst>
          </p:cNvPr>
          <p:cNvSpPr>
            <a:spLocks noGrp="1"/>
          </p:cNvSpPr>
          <p:nvPr>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001655917"/>
      </p:ext>
    </p:extLst>
  </p:cSld>
  <p:clrMapOvr>
    <a:masterClrMapping/>
  </p:clrMapOvr>
  <p:extLst mod="1">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2070496"/>
            <a:ext cx="8458200" cy="649138"/>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900944"/>
            <a:ext cx="8458200" cy="6731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755354"/>
            <a:ext cx="8458200" cy="69850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4635164"/>
            <a:ext cx="8458200" cy="69850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5514975"/>
            <a:ext cx="8458200" cy="733425"/>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Appendix Link">
            <a:extLst>
              <a:ext uri="{FF2B5EF4-FFF2-40B4-BE49-F238E27FC236}">
                <a16:creationId xmlns:a16="http://schemas.microsoft.com/office/drawing/2014/main" id="{97057F8C-50AA-46C4-9FEB-90CB82EBCB39}"/>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4" name="Image Credit">
            <a:extLst>
              <a:ext uri="{FF2B5EF4-FFF2-40B4-BE49-F238E27FC236}">
                <a16:creationId xmlns:a16="http://schemas.microsoft.com/office/drawing/2014/main" id="{1623EF09-AD07-4110-9BAD-C19C23C906E2}"/>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407061431"/>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1904671"/>
            <a:ext cx="8458200" cy="5486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532632"/>
            <a:ext cx="84582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160593"/>
            <a:ext cx="8458200" cy="54864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3788554"/>
            <a:ext cx="84582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4416515"/>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504447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342900" y="5672435"/>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8" name="Appendix Link">
            <a:extLst>
              <a:ext uri="{FF2B5EF4-FFF2-40B4-BE49-F238E27FC236}">
                <a16:creationId xmlns:a16="http://schemas.microsoft.com/office/drawing/2014/main" id="{F163B4E1-5D46-44BE-A972-DA38306E845F}"/>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9" name="Image Credit">
            <a:extLst>
              <a:ext uri="{FF2B5EF4-FFF2-40B4-BE49-F238E27FC236}">
                <a16:creationId xmlns:a16="http://schemas.microsoft.com/office/drawing/2014/main" id="{11CF0136-AD06-4EAE-ADD1-CB06BEFD9BF1}"/>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1033996819"/>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7443668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Tree>
    <p:extLst>
      <p:ext uri="{BB962C8B-B14F-4D97-AF65-F5344CB8AC3E}">
        <p14:creationId xmlns:p14="http://schemas.microsoft.com/office/powerpoint/2010/main" val="369257103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44541601"/>
      </p:ext>
    </p:extLst>
  </p:cSld>
  <p:clrMapOvr>
    <a:masterClrMapping/>
  </p:clrMapOvr>
  <p:extLst mod="1">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342900" y="1371601"/>
            <a:ext cx="8458200" cy="4873752"/>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3070946" y="6350211"/>
            <a:ext cx="2980944" cy="228600"/>
          </a:xfrm>
        </p:spPr>
        <p:txBody>
          <a:bodyPr anchor="ctr">
            <a:noAutofit/>
          </a:bodyPr>
          <a:lstStyle>
            <a:lvl1pPr algn="ctr">
              <a:defRPr sz="1200"/>
            </a:lvl1pPr>
          </a:lstStyle>
          <a:p>
            <a:pPr lvl="0"/>
            <a:r>
              <a:rPr lang="en-IN" dirty="0"/>
              <a:t>Return to parent-slide containing images.</a:t>
            </a:r>
          </a:p>
        </p:txBody>
      </p:sp>
    </p:spTree>
    <p:extLst>
      <p:ext uri="{BB962C8B-B14F-4D97-AF65-F5344CB8AC3E}">
        <p14:creationId xmlns:p14="http://schemas.microsoft.com/office/powerpoint/2010/main" val="842702864"/>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365125" y="1410562"/>
            <a:ext cx="4078224" cy="393192"/>
          </a:xfrm>
        </p:spPr>
        <p:txBody>
          <a:bodyPr>
            <a:noAutofit/>
          </a:bodyPr>
          <a:lstStyle>
            <a:lvl1pPr>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342900" y="1933303"/>
            <a:ext cx="4078224"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4715145" y="1410562"/>
            <a:ext cx="4078224" cy="393192"/>
          </a:xfrm>
        </p:spPr>
        <p:txBody>
          <a:bodyPr>
            <a:noAutofit/>
          </a:bodyPr>
          <a:lstStyle>
            <a:lvl1pPr>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4722876" y="1932432"/>
            <a:ext cx="4078224"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8" name="Return to main slide Link 2">
            <a:extLst>
              <a:ext uri="{FF2B5EF4-FFF2-40B4-BE49-F238E27FC236}">
                <a16:creationId xmlns:a16="http://schemas.microsoft.com/office/drawing/2014/main" id="{B9537776-81D3-4405-934B-448730728479}"/>
              </a:ext>
            </a:extLst>
          </p:cNvPr>
          <p:cNvSpPr>
            <a:spLocks noGrp="1"/>
          </p:cNvSpPr>
          <p:nvPr>
            <p:ph type="body" sz="quarter" idx="21" hasCustomPrompt="1"/>
          </p:nvPr>
        </p:nvSpPr>
        <p:spPr>
          <a:xfrm>
            <a:off x="3081528" y="6348550"/>
            <a:ext cx="2980944" cy="228600"/>
          </a:xfrm>
        </p:spPr>
        <p:txBody>
          <a:bodyPr anchor="ctr">
            <a:noAutofit/>
          </a:bodyPr>
          <a:lstStyle>
            <a:lvl1pPr algn="ctr">
              <a:defRPr sz="1200"/>
            </a:lvl1pPr>
          </a:lstStyle>
          <a:p>
            <a:pPr lvl="0"/>
            <a:r>
              <a:rPr lang="en-IN" dirty="0"/>
              <a:t>Return to parent-slide containing images.</a:t>
            </a:r>
          </a:p>
        </p:txBody>
      </p:sp>
    </p:spTree>
    <p:extLst>
      <p:ext uri="{BB962C8B-B14F-4D97-AF65-F5344CB8AC3E}">
        <p14:creationId xmlns:p14="http://schemas.microsoft.com/office/powerpoint/2010/main" val="250593321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2489068921"/>
      </p:ext>
    </p:extLst>
  </p:cSld>
  <p:clrMapOvr>
    <a:masterClrMapping/>
  </p:clrMapOvr>
  <p:extLst mod="1">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380643474"/>
      </p:ext>
    </p:extLst>
  </p:cSld>
  <p:clrMapOvr>
    <a:masterClrMapping/>
  </p:clrMapOvr>
  <p:extLst mod="1">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233895555"/>
      </p:ext>
    </p:extLst>
  </p:cSld>
  <p:clrMapOvr>
    <a:masterClrMapping/>
  </p:clrMapOvr>
  <p:extLst mod="1">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Appendix Link">
            <a:extLst>
              <a:ext uri="{FF2B5EF4-FFF2-40B4-BE49-F238E27FC236}">
                <a16:creationId xmlns:a16="http://schemas.microsoft.com/office/drawing/2014/main" id="{3D2E3074-2DB7-4FC8-BF3F-B9711E20A3B5}"/>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8" name="Image Credit">
            <a:extLst>
              <a:ext uri="{FF2B5EF4-FFF2-40B4-BE49-F238E27FC236}">
                <a16:creationId xmlns:a16="http://schemas.microsoft.com/office/drawing/2014/main" id="{3341AD32-57DF-4473-A010-15DBF087AC92}"/>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745085821"/>
      </p:ext>
    </p:extLst>
  </p:cSld>
  <p:clrMapOvr>
    <a:masterClrMapping/>
  </p:clrMapOvr>
  <p:extLst mod="1">
    <p:ext uri="{DCECCB84-F9BA-43D5-87BE-67443E8EF086}">
      <p15:sldGuideLst xmlns:p15="http://schemas.microsoft.com/office/powerpoint/2012/main">
        <p15:guide id="1" pos="2880" userDrawn="1">
          <p15:clr>
            <a:srgbClr val="FBAE40"/>
          </p15:clr>
        </p15:guide>
        <p15:guide id="2" orient="horz" pos="360" userDrawn="1">
          <p15:clr>
            <a:srgbClr val="FBAE40"/>
          </p15:clr>
        </p15:guide>
        <p15:guide id="3" pos="264" userDrawn="1">
          <p15:clr>
            <a:srgbClr val="FBAE40"/>
          </p15:clr>
        </p15:guide>
        <p15:guide id="4" orient="horz" pos="216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noAutofit/>
          </a:bodyPr>
          <a:lstStyle>
            <a:lvl1pPr>
              <a:defRPr sz="2400"/>
            </a:lvl1pPr>
            <a:lvl2pPr>
              <a:defRPr sz="2400"/>
            </a:lvl2pPr>
            <a:lvl3pPr marL="640080">
              <a:defRPr sz="2000"/>
            </a:lvl3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8" name="Appendix Link">
            <a:extLst>
              <a:ext uri="{FF2B5EF4-FFF2-40B4-BE49-F238E27FC236}">
                <a16:creationId xmlns:a16="http://schemas.microsoft.com/office/drawing/2014/main" id="{BA2E2FDB-1128-47F8-861C-736E66873753}"/>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0" name="Image Credit">
            <a:extLst>
              <a:ext uri="{FF2B5EF4-FFF2-40B4-BE49-F238E27FC236}">
                <a16:creationId xmlns:a16="http://schemas.microsoft.com/office/drawing/2014/main" id="{96D29D1D-52C5-415C-8F04-01A8F1203347}"/>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3422933013"/>
      </p:ext>
    </p:extLst>
  </p:cSld>
  <p:clrMapOvr>
    <a:masterClrMapping/>
  </p:clrMapOvr>
  <p:extLst mod="1">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Appendix Link">
            <a:extLst>
              <a:ext uri="{FF2B5EF4-FFF2-40B4-BE49-F238E27FC236}">
                <a16:creationId xmlns:a16="http://schemas.microsoft.com/office/drawing/2014/main" id="{4AE6E6E7-EF0D-4B16-A430-D3E949F0A825}"/>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0" name="Image Credit">
            <a:extLst>
              <a:ext uri="{FF2B5EF4-FFF2-40B4-BE49-F238E27FC236}">
                <a16:creationId xmlns:a16="http://schemas.microsoft.com/office/drawing/2014/main" id="{67124AF1-AD81-4125-B6A8-174BC6E5DB6C}"/>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478815702"/>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Appendix Link">
            <a:extLst>
              <a:ext uri="{FF2B5EF4-FFF2-40B4-BE49-F238E27FC236}">
                <a16:creationId xmlns:a16="http://schemas.microsoft.com/office/drawing/2014/main" id="{AD32CF7C-C3BC-4FF7-8980-8FA18C499C01}"/>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0" name="Image Credit">
            <a:extLst>
              <a:ext uri="{FF2B5EF4-FFF2-40B4-BE49-F238E27FC236}">
                <a16:creationId xmlns:a16="http://schemas.microsoft.com/office/drawing/2014/main" id="{7D6F5080-9539-4A86-A29C-6C60365B64C7}"/>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144696270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userDrawn="1">
          <p15:clr>
            <a:srgbClr val="FBAE40"/>
          </p15:clr>
        </p15:guide>
        <p15:guide id="5" pos="3864"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0" name="Appendix Link">
            <a:extLst>
              <a:ext uri="{FF2B5EF4-FFF2-40B4-BE49-F238E27FC236}">
                <a16:creationId xmlns:a16="http://schemas.microsoft.com/office/drawing/2014/main" id="{94C876B4-C8F8-4EDA-9579-00F8F36CB98C}"/>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1" name="Image Credit">
            <a:extLst>
              <a:ext uri="{FF2B5EF4-FFF2-40B4-BE49-F238E27FC236}">
                <a16:creationId xmlns:a16="http://schemas.microsoft.com/office/drawing/2014/main" id="{9138FC26-0A66-41D8-932B-35FF43FDA976}"/>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4100005588"/>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7.xml"/><Relationship Id="rId7" Type="http://schemas.openxmlformats.org/officeDocument/2006/relationships/slideLayout" Target="../slideLayouts/slideLayout11.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5" Type="http://schemas.openxmlformats.org/officeDocument/2006/relationships/slideLayout" Target="../slideLayouts/slideLayout9.xml"/><Relationship Id="rId4"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2.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6.xml"/><Relationship Id="rId1"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7" name="Slide Number"/>
          <p:cNvSpPr txBox="1"/>
          <p:nvPr userDrawn="1"/>
        </p:nvSpPr>
        <p:spPr>
          <a:xfrm>
            <a:off x="8625636" y="6670335"/>
            <a:ext cx="356616" cy="164592"/>
          </a:xfrm>
          <a:prstGeom prst="rect">
            <a:avLst/>
          </a:prstGeom>
          <a:noFill/>
        </p:spPr>
        <p:txBody>
          <a:bodyPr wrap="square" lIns="45720" rIns="45720" rtlCol="0" anchor="ctr" anchorCtr="0">
            <a:noAutofit/>
          </a:bodyPr>
          <a:lstStyle/>
          <a:p>
            <a:pPr algn="r"/>
            <a:fld id="{960EEC4C-B90A-40FB-9378-A310753B0AE3}" type="slidenum">
              <a:rPr lang="en-US" sz="800" smtClean="0">
                <a:solidFill>
                  <a:srgbClr val="595959"/>
                </a:solidFill>
              </a:rPr>
              <a:pPr algn="r"/>
              <a:t>‹#›</a:t>
            </a:fld>
            <a:endParaRPr lang="en-US" sz="800" dirty="0">
              <a:solidFill>
                <a:srgbClr val="595959"/>
              </a:solidFill>
            </a:endParaRP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9" r:id="rId3"/>
    <p:sldLayoutId id="2147483695" r:id="rId4"/>
    <p:sldLayoutId id="2147483696" r:id="rId5"/>
    <p:sldLayoutId id="2147483697" r:id="rId6"/>
    <p:sldLayoutId id="2147483704" r:id="rId7"/>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24279" y="6660234"/>
            <a:ext cx="1285344"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Autofit/>
          </a:bodyPr>
          <a:lstStyle/>
          <a:p>
            <a:r>
              <a:rPr lang="en-US" dirty="0"/>
              <a:t>Title goes here</a:t>
            </a:r>
          </a:p>
        </p:txBody>
      </p:sp>
      <p:sp>
        <p:nvSpPr>
          <p:cNvPr id="14" name="Slide Number"/>
          <p:cNvSpPr txBox="1"/>
          <p:nvPr userDrawn="1"/>
        </p:nvSpPr>
        <p:spPr>
          <a:xfrm>
            <a:off x="8625636" y="6670335"/>
            <a:ext cx="356616" cy="164592"/>
          </a:xfrm>
          <a:prstGeom prst="rect">
            <a:avLst/>
          </a:prstGeom>
          <a:noFill/>
        </p:spPr>
        <p:txBody>
          <a:bodyPr wrap="square" lIns="45720" rIns="45720" rtlCol="0" anchor="ctr" anchorCtr="0">
            <a:noAutofit/>
          </a:bodyPr>
          <a:lstStyle/>
          <a:p>
            <a:pPr algn="r"/>
            <a:fld id="{960EEC4C-B90A-40FB-9378-A310753B0AE3}" type="slidenum">
              <a:rPr lang="en-US" sz="800" smtClean="0">
                <a:solidFill>
                  <a:srgbClr val="595959"/>
                </a:solidFill>
              </a:rPr>
              <a:pPr algn="r"/>
              <a:t>‹#›</a:t>
            </a:fld>
            <a:endParaRPr lang="en-US" sz="800" dirty="0">
              <a:solidFill>
                <a:srgbClr val="595959"/>
              </a:solidFill>
            </a:endParaRP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Lst>
  <p:hf hdr="0" dt="0"/>
  <p:txStyles>
    <p:titleStyle>
      <a:lvl1pPr algn="l" defTabSz="914400" rtl="0" eaLnBrk="1" latinLnBrk="0" hangingPunct="1">
        <a:lnSpc>
          <a:spcPct val="10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7" name="Slide Number"/>
          <p:cNvSpPr txBox="1"/>
          <p:nvPr userDrawn="1"/>
        </p:nvSpPr>
        <p:spPr>
          <a:xfrm>
            <a:off x="8625636" y="6670335"/>
            <a:ext cx="356616" cy="164592"/>
          </a:xfrm>
          <a:prstGeom prst="rect">
            <a:avLst/>
          </a:prstGeom>
          <a:noFill/>
        </p:spPr>
        <p:txBody>
          <a:bodyPr wrap="square" lIns="45720" rIns="45720" rtlCol="0" anchor="ctr" anchorCtr="0">
            <a:noAutofit/>
          </a:bodyPr>
          <a:lstStyle/>
          <a:p>
            <a:pPr algn="r"/>
            <a:fld id="{960EEC4C-B90A-40FB-9378-A310753B0AE3}" type="slidenum">
              <a:rPr lang="en-US" sz="800" smtClean="0">
                <a:solidFill>
                  <a:srgbClr val="595959"/>
                </a:solidFill>
              </a:rPr>
              <a:pPr algn="r"/>
              <a:t>‹#›</a:t>
            </a:fld>
            <a:endParaRPr lang="en-US" sz="800" dirty="0">
              <a:solidFill>
                <a:srgbClr val="595959"/>
              </a:solidFill>
            </a:endParaRP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slide" Target="slide74.xml"/><Relationship Id="rId2" Type="http://schemas.openxmlformats.org/officeDocument/2006/relationships/image" Target="../media/image10.jp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slide" Target="slide75.xml"/><Relationship Id="rId2" Type="http://schemas.openxmlformats.org/officeDocument/2006/relationships/image" Target="../media/image13.jp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slide" Target="slide76.xml"/><Relationship Id="rId2" Type="http://schemas.openxmlformats.org/officeDocument/2006/relationships/image" Target="../media/image14.jp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3" Type="http://schemas.openxmlformats.org/officeDocument/2006/relationships/slide" Target="slide77.xml"/><Relationship Id="rId2" Type="http://schemas.openxmlformats.org/officeDocument/2006/relationships/image" Target="../media/image19.jpg"/><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3" Type="http://schemas.openxmlformats.org/officeDocument/2006/relationships/slide" Target="slide78.xml"/><Relationship Id="rId2" Type="http://schemas.openxmlformats.org/officeDocument/2006/relationships/image" Target="../media/image22.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g"/><Relationship Id="rId1" Type="http://schemas.openxmlformats.org/officeDocument/2006/relationships/slideLayout" Target="../slideLayouts/slideLayout9.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4.xml.rels><?xml version="1.0" encoding="UTF-8" standalone="yes"?>
<Relationships xmlns="http://schemas.openxmlformats.org/package/2006/relationships"><Relationship Id="rId2" Type="http://schemas.openxmlformats.org/officeDocument/2006/relationships/slide" Target="slide14.xml"/><Relationship Id="rId1" Type="http://schemas.openxmlformats.org/officeDocument/2006/relationships/slideLayout" Target="../slideLayouts/slideLayout15.xml"/></Relationships>
</file>

<file path=ppt/slides/_rels/slide75.xml.rels><?xml version="1.0" encoding="UTF-8" standalone="yes"?>
<Relationships xmlns="http://schemas.openxmlformats.org/package/2006/relationships"><Relationship Id="rId2" Type="http://schemas.openxmlformats.org/officeDocument/2006/relationships/slide" Target="slide28.xml"/><Relationship Id="rId1" Type="http://schemas.openxmlformats.org/officeDocument/2006/relationships/slideLayout" Target="../slideLayouts/slideLayout15.xml"/></Relationships>
</file>

<file path=ppt/slides/_rels/slide76.xml.rels><?xml version="1.0" encoding="UTF-8" standalone="yes"?>
<Relationships xmlns="http://schemas.openxmlformats.org/package/2006/relationships"><Relationship Id="rId2" Type="http://schemas.openxmlformats.org/officeDocument/2006/relationships/slide" Target="slide30.xml"/><Relationship Id="rId1" Type="http://schemas.openxmlformats.org/officeDocument/2006/relationships/slideLayout" Target="../slideLayouts/slideLayout15.xml"/></Relationships>
</file>

<file path=ppt/slides/_rels/slide77.xml.rels><?xml version="1.0" encoding="UTF-8" standalone="yes"?>
<Relationships xmlns="http://schemas.openxmlformats.org/package/2006/relationships"><Relationship Id="rId2" Type="http://schemas.openxmlformats.org/officeDocument/2006/relationships/slide" Target="slide50.xml"/><Relationship Id="rId1" Type="http://schemas.openxmlformats.org/officeDocument/2006/relationships/slideLayout" Target="../slideLayouts/slideLayout15.xml"/></Relationships>
</file>

<file path=ppt/slides/_rels/slide78.xml.rels><?xml version="1.0" encoding="UTF-8" standalone="yes"?>
<Relationships xmlns="http://schemas.openxmlformats.org/package/2006/relationships"><Relationship Id="rId2" Type="http://schemas.openxmlformats.org/officeDocument/2006/relationships/slide" Target="slide69.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F14C897A-4409-4F96-826A-7AE9F1281913}"/>
              </a:ext>
            </a:extLst>
          </p:cNvPr>
          <p:cNvSpPr>
            <a:spLocks noGrp="1"/>
          </p:cNvSpPr>
          <p:nvPr>
            <p:ph type="ctrTitle"/>
          </p:nvPr>
        </p:nvSpPr>
        <p:spPr/>
        <p:txBody>
          <a:bodyPr/>
          <a:lstStyle/>
          <a:p>
            <a:r>
              <a:rPr lang="en-US" dirty="0"/>
              <a:t>Chapter 1</a:t>
            </a:r>
          </a:p>
        </p:txBody>
      </p:sp>
      <p:sp>
        <p:nvSpPr>
          <p:cNvPr id="13" name="Subtitle 2">
            <a:extLst>
              <a:ext uri="{FF2B5EF4-FFF2-40B4-BE49-F238E27FC236}">
                <a16:creationId xmlns:a16="http://schemas.microsoft.com/office/drawing/2014/main" id="{39DC5F79-D657-4B2E-8FAB-C143E5618948}"/>
              </a:ext>
            </a:extLst>
          </p:cNvPr>
          <p:cNvSpPr>
            <a:spLocks noGrp="1"/>
          </p:cNvSpPr>
          <p:nvPr>
            <p:ph type="subTitle" idx="1"/>
          </p:nvPr>
        </p:nvSpPr>
        <p:spPr/>
        <p:txBody>
          <a:bodyPr/>
          <a:lstStyle/>
          <a:p>
            <a:r>
              <a:rPr lang="en-US" sz="2000" b="1" dirty="0"/>
              <a:t>The Main Themes of Microbiology</a:t>
            </a:r>
          </a:p>
        </p:txBody>
      </p:sp>
      <p:sp>
        <p:nvSpPr>
          <p:cNvPr id="14" name="Text Placeholder 3">
            <a:extLst>
              <a:ext uri="{FF2B5EF4-FFF2-40B4-BE49-F238E27FC236}">
                <a16:creationId xmlns:a16="http://schemas.microsoft.com/office/drawing/2014/main" id="{A59F268B-4D44-410E-9686-AEB4FDBAB432}"/>
              </a:ext>
            </a:extLst>
          </p:cNvPr>
          <p:cNvSpPr>
            <a:spLocks noGrp="1"/>
          </p:cNvSpPr>
          <p:nvPr>
            <p:ph type="body" sz="quarter" idx="10"/>
          </p:nvPr>
        </p:nvSpPr>
        <p:spPr>
          <a:xfrm>
            <a:off x="621791" y="4941380"/>
            <a:ext cx="3043303" cy="914400"/>
          </a:xfrm>
        </p:spPr>
        <p:txBody>
          <a:bodyPr/>
          <a:lstStyle/>
          <a:p>
            <a:pPr>
              <a:spcBef>
                <a:spcPts val="300"/>
              </a:spcBef>
            </a:pPr>
            <a:r>
              <a:rPr lang="en-US" sz="1800" b="1" dirty="0"/>
              <a:t>Microbiology: </a:t>
            </a:r>
            <a:r>
              <a:rPr lang="en-US" sz="1600" b="0" dirty="0"/>
              <a:t>A Systems Approach</a:t>
            </a:r>
            <a:endParaRPr lang="en-US" sz="2000" b="0" dirty="0"/>
          </a:p>
          <a:p>
            <a:pPr>
              <a:spcBef>
                <a:spcPts val="600"/>
              </a:spcBef>
            </a:pPr>
            <a:r>
              <a:rPr lang="en-IN" dirty="0"/>
              <a:t>SIXTH EDITION</a:t>
            </a:r>
          </a:p>
        </p:txBody>
      </p:sp>
      <p:pic>
        <p:nvPicPr>
          <p:cNvPr id="4" name="Picture Placeholder 4">
            <a:extLst>
              <a:ext uri="{FF2B5EF4-FFF2-40B4-BE49-F238E27FC236}">
                <a16:creationId xmlns:a16="http://schemas.microsoft.com/office/drawing/2014/main" id="{18B27E79-89A1-4232-959F-5154942995FC}"/>
              </a:ext>
              <a:ext uri="{C183D7F6-B498-43B3-948B-1728B52AA6E4}">
                <adec:decorative xmlns:adec="http://schemas.microsoft.com/office/drawing/2017/decorative" val="1"/>
              </a:ext>
            </a:extLst>
          </p:cNvPr>
          <p:cNvPicPr>
            <a:picLocks noGrp="1" noChangeAspect="1"/>
          </p:cNvPicPr>
          <p:nvPr>
            <p:ph type="pic" sz="quarter" idx="11"/>
          </p:nvPr>
        </p:nvPicPr>
        <p:blipFill>
          <a:blip r:embed="rId2"/>
          <a:stretch>
            <a:fillRect/>
          </a:stretch>
        </p:blipFill>
        <p:spPr>
          <a:xfrm>
            <a:off x="4377690" y="950300"/>
            <a:ext cx="4572000" cy="5387563"/>
          </a:xfrm>
          <a:prstGeom prst="rect">
            <a:avLst/>
          </a:prstGeom>
        </p:spPr>
      </p:pic>
      <p:sp>
        <p:nvSpPr>
          <p:cNvPr id="6" name="Footer Placeholder 5">
            <a:extLst>
              <a:ext uri="{FF2B5EF4-FFF2-40B4-BE49-F238E27FC236}">
                <a16:creationId xmlns:a16="http://schemas.microsoft.com/office/drawing/2014/main" id="{5075BF32-B42F-470F-B1EE-DD2931D140AA}"/>
              </a:ext>
            </a:extLst>
          </p:cNvPr>
          <p:cNvSpPr>
            <a:spLocks noGrp="1"/>
          </p:cNvSpPr>
          <p:nvPr>
            <p:ph type="ftr" sz="quarter" idx="12"/>
          </p:nvPr>
        </p:nvSpPr>
        <p:spPr/>
        <p:txBody>
          <a:bodyPr/>
          <a:lstStyle/>
          <a:p>
            <a:pPr lvl="0"/>
            <a:r>
              <a:rPr lang="en-US" dirty="0"/>
              <a:t>© 2021 McGraw Hill. All rights reserved. Authorized only for instructor use in the classroom.</a:t>
            </a:r>
          </a:p>
          <a:p>
            <a:pPr lvl="0"/>
            <a:r>
              <a:rPr lang="en-US" dirty="0"/>
              <a:t>No reproduction or further distribution permitted without the prior written consent of McGraw Hill.</a:t>
            </a:r>
          </a:p>
        </p:txBody>
      </p:sp>
    </p:spTree>
    <p:extLst>
      <p:ext uri="{BB962C8B-B14F-4D97-AF65-F5344CB8AC3E}">
        <p14:creationId xmlns:p14="http://schemas.microsoft.com/office/powerpoint/2010/main" val="30285150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Concept Check – Section 1.1</a:t>
            </a:r>
            <a:endParaRPr lang="en-IN" sz="1200" dirty="0"/>
          </a:p>
        </p:txBody>
      </p:sp>
      <p:sp>
        <p:nvSpPr>
          <p:cNvPr id="3" name="Content Placeholder 2"/>
          <p:cNvSpPr>
            <a:spLocks noGrp="1"/>
          </p:cNvSpPr>
          <p:nvPr>
            <p:ph sz="quarter" idx="11"/>
          </p:nvPr>
        </p:nvSpPr>
        <p:spPr/>
        <p:txBody>
          <a:bodyPr>
            <a:normAutofit/>
          </a:bodyPr>
          <a:lstStyle/>
          <a:p>
            <a:pPr>
              <a:spcBef>
                <a:spcPts val="1200"/>
              </a:spcBef>
            </a:pPr>
            <a:r>
              <a:rPr lang="en-US" altLang="en-US" dirty="0"/>
              <a:t>What types of organisms are considered microbes?</a:t>
            </a:r>
          </a:p>
          <a:p>
            <a:pPr>
              <a:spcBef>
                <a:spcPts val="1200"/>
              </a:spcBef>
            </a:pPr>
            <a:r>
              <a:rPr lang="en-US" altLang="en-US" dirty="0"/>
              <a:t>List and describe three branches of microbiology.</a:t>
            </a:r>
          </a:p>
        </p:txBody>
      </p:sp>
    </p:spTree>
    <p:extLst>
      <p:ext uri="{BB962C8B-B14F-4D97-AF65-F5344CB8AC3E}">
        <p14:creationId xmlns:p14="http://schemas.microsoft.com/office/powerpoint/2010/main" val="31951474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Section 1.2: The Impact of Microbes on Earth: Small Organisms with a Giant Effect</a:t>
            </a:r>
            <a:endParaRPr lang="en-IN" sz="1200" dirty="0"/>
          </a:p>
        </p:txBody>
      </p:sp>
      <p:sp>
        <p:nvSpPr>
          <p:cNvPr id="3" name="Content Placeholder 2"/>
          <p:cNvSpPr>
            <a:spLocks noGrp="1"/>
          </p:cNvSpPr>
          <p:nvPr>
            <p:ph sz="quarter" idx="11"/>
          </p:nvPr>
        </p:nvSpPr>
        <p:spPr/>
        <p:txBody>
          <a:bodyPr>
            <a:noAutofit/>
          </a:bodyPr>
          <a:lstStyle/>
          <a:p>
            <a:pPr>
              <a:spcBef>
                <a:spcPts val="1200"/>
              </a:spcBef>
            </a:pPr>
            <a:r>
              <a:rPr lang="en-US" altLang="en-US" u="sng" dirty="0"/>
              <a:t>Learning Outcomes</a:t>
            </a:r>
          </a:p>
          <a:p>
            <a:pPr>
              <a:spcBef>
                <a:spcPts val="1200"/>
              </a:spcBef>
            </a:pPr>
            <a:r>
              <a:rPr lang="en-US" altLang="en-US" dirty="0"/>
              <a:t>Describe the role and impact of microbes on the earth.</a:t>
            </a:r>
          </a:p>
          <a:p>
            <a:pPr>
              <a:spcBef>
                <a:spcPts val="1200"/>
              </a:spcBef>
            </a:pPr>
            <a:r>
              <a:rPr lang="en-US" altLang="en-US" dirty="0"/>
              <a:t>Explain the theory of evolution and why it is called a theory.</a:t>
            </a:r>
          </a:p>
        </p:txBody>
      </p:sp>
    </p:spTree>
    <p:extLst>
      <p:ext uri="{BB962C8B-B14F-4D97-AF65-F5344CB8AC3E}">
        <p14:creationId xmlns:p14="http://schemas.microsoft.com/office/powerpoint/2010/main" val="34409430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The Impact of Microbes on Earth</a:t>
            </a:r>
            <a:endParaRPr lang="en-IN" sz="1200"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spcBef>
                <a:spcPts val="1200"/>
              </a:spcBef>
              <a:buSzPct val="70000"/>
            </a:pPr>
            <a:r>
              <a:rPr lang="en-US" altLang="en-US" dirty="0"/>
              <a:t>Microbes have shaped the development of the earth’s habitats and the evolution of other life forms for billions of years</a:t>
            </a:r>
          </a:p>
          <a:p>
            <a:pPr>
              <a:spcBef>
                <a:spcPts val="1200"/>
              </a:spcBef>
              <a:buSzPct val="70000"/>
            </a:pPr>
            <a:r>
              <a:rPr lang="en-US" altLang="en-US" dirty="0"/>
              <a:t>Soon after the earth was formed, the first ancient cells formed and from them bacteria and archaea developed</a:t>
            </a:r>
          </a:p>
          <a:p>
            <a:pPr marL="447675" indent="-447675">
              <a:spcBef>
                <a:spcPts val="1200"/>
              </a:spcBef>
              <a:buSzPct val="70000"/>
            </a:pPr>
            <a:r>
              <a:rPr lang="en-US" altLang="en-US" dirty="0"/>
              <a:t>Eukaryotes appeared more than a billion years later</a:t>
            </a:r>
          </a:p>
        </p:txBody>
      </p:sp>
    </p:spTree>
    <p:extLst>
      <p:ext uri="{BB962C8B-B14F-4D97-AF65-F5344CB8AC3E}">
        <p14:creationId xmlns:p14="http://schemas.microsoft.com/office/powerpoint/2010/main" val="15038296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Eukarya versus Bacteria and Archaea</a:t>
            </a:r>
            <a:endParaRPr lang="en-IN" sz="1200"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spcBef>
                <a:spcPts val="1200"/>
              </a:spcBef>
              <a:spcAft>
                <a:spcPts val="600"/>
              </a:spcAft>
              <a:defRPr/>
            </a:pPr>
            <a:r>
              <a:rPr lang="en-US" dirty="0" err="1"/>
              <a:t>Eukary</a:t>
            </a:r>
            <a:r>
              <a:rPr lang="en-US" dirty="0"/>
              <a:t>: true nucleus</a:t>
            </a:r>
          </a:p>
          <a:p>
            <a:pPr marL="347472" lvl="1">
              <a:spcBef>
                <a:spcPts val="1200"/>
              </a:spcBef>
              <a:spcAft>
                <a:spcPts val="600"/>
              </a:spcAft>
              <a:defRPr/>
            </a:pPr>
            <a:r>
              <a:rPr lang="en-US" dirty="0"/>
              <a:t>Cells with a nucleus are classified as eukaryotes</a:t>
            </a:r>
          </a:p>
          <a:p>
            <a:pPr>
              <a:spcBef>
                <a:spcPts val="1200"/>
              </a:spcBef>
              <a:spcAft>
                <a:spcPts val="600"/>
              </a:spcAft>
              <a:defRPr/>
            </a:pPr>
            <a:r>
              <a:rPr lang="en-US" dirty="0"/>
              <a:t>Bacteria and archaea have no true nucleus</a:t>
            </a:r>
          </a:p>
          <a:p>
            <a:pPr marL="347472" lvl="1">
              <a:spcBef>
                <a:spcPts val="1200"/>
              </a:spcBef>
              <a:spcAft>
                <a:spcPts val="600"/>
              </a:spcAft>
              <a:defRPr/>
            </a:pPr>
            <a:r>
              <a:rPr lang="en-US" dirty="0"/>
              <a:t>Some scientists have started calling them akaryotes meaning “no nucleus”</a:t>
            </a:r>
          </a:p>
        </p:txBody>
      </p:sp>
    </p:spTree>
    <p:extLst>
      <p:ext uri="{BB962C8B-B14F-4D97-AF65-F5344CB8AC3E}">
        <p14:creationId xmlns:p14="http://schemas.microsoft.com/office/powerpoint/2010/main" val="14636971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1A068F-0B73-422E-BD4D-55191BDF71E3}"/>
              </a:ext>
            </a:extLst>
          </p:cNvPr>
          <p:cNvSpPr>
            <a:spLocks noGrp="1"/>
          </p:cNvSpPr>
          <p:nvPr>
            <p:ph type="title"/>
          </p:nvPr>
        </p:nvSpPr>
        <p:spPr/>
        <p:txBody>
          <a:bodyPr/>
          <a:lstStyle/>
          <a:p>
            <a:r>
              <a:rPr lang="en-US" dirty="0"/>
              <a:t>Evolutionary Time Line</a:t>
            </a:r>
          </a:p>
        </p:txBody>
      </p:sp>
      <p:pic>
        <p:nvPicPr>
          <p:cNvPr id="7" name="Picture 2" descr="Bar graph illustrating the evolutionary time line from ancestral cells 3.5 billion years ago.">
            <a:extLst>
              <a:ext uri="{FF2B5EF4-FFF2-40B4-BE49-F238E27FC236}">
                <a16:creationId xmlns:a16="http://schemas.microsoft.com/office/drawing/2014/main" id="{31BF0B33-1396-4F34-A094-44E712686485}"/>
              </a:ext>
              <a:ext uri="{C183D7F6-B498-43B3-948B-1728B52AA6E4}">
                <adec:decorative xmlns:adec="http://schemas.microsoft.com/office/drawing/2017/decorative" val="0"/>
              </a:ext>
            </a:extLst>
          </p:cNvPr>
          <p:cNvPicPr>
            <a:picLocks noGrp="1" noChangeAspect="1"/>
          </p:cNvPicPr>
          <p:nvPr>
            <p:ph sz="quarter" idx="11"/>
          </p:nvPr>
        </p:nvPicPr>
        <p:blipFill rotWithShape="1">
          <a:blip r:embed="rId2"/>
          <a:srcRect t="5507"/>
          <a:stretch/>
        </p:blipFill>
        <p:spPr>
          <a:xfrm>
            <a:off x="2085711" y="1007180"/>
            <a:ext cx="4972578" cy="5212080"/>
          </a:xfrm>
        </p:spPr>
      </p:pic>
      <p:sp>
        <p:nvSpPr>
          <p:cNvPr id="4" name="Text Placeholder 5">
            <a:extLst>
              <a:ext uri="{FF2B5EF4-FFF2-40B4-BE49-F238E27FC236}">
                <a16:creationId xmlns:a16="http://schemas.microsoft.com/office/drawing/2014/main" id="{22134A59-3263-477A-8612-AB21911D9F52}"/>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p>
        </p:txBody>
      </p:sp>
    </p:spTree>
    <p:extLst>
      <p:ext uri="{BB962C8B-B14F-4D97-AF65-F5344CB8AC3E}">
        <p14:creationId xmlns:p14="http://schemas.microsoft.com/office/powerpoint/2010/main" val="7368861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Bacteria Are Ubiquitous</a:t>
            </a:r>
            <a:endParaRPr lang="en-IN" sz="1200"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spcBef>
                <a:spcPts val="1200"/>
              </a:spcBef>
            </a:pPr>
            <a:r>
              <a:rPr lang="en-US" altLang="en-US" dirty="0"/>
              <a:t>Bacteria are ubiquitous</a:t>
            </a:r>
          </a:p>
          <a:p>
            <a:pPr>
              <a:spcBef>
                <a:spcPts val="1200"/>
              </a:spcBef>
            </a:pPr>
            <a:r>
              <a:rPr lang="en-US" altLang="en-US" dirty="0"/>
              <a:t>They are found:</a:t>
            </a:r>
          </a:p>
          <a:p>
            <a:pPr marL="347472" lvl="1">
              <a:spcBef>
                <a:spcPts val="1200"/>
              </a:spcBef>
            </a:pPr>
            <a:r>
              <a:rPr lang="en-US" altLang="en-US" dirty="0"/>
              <a:t>Deep in the earth’s crust</a:t>
            </a:r>
          </a:p>
          <a:p>
            <a:pPr marL="347472" lvl="1">
              <a:spcBef>
                <a:spcPts val="1200"/>
              </a:spcBef>
            </a:pPr>
            <a:r>
              <a:rPr lang="en-US" altLang="en-US" dirty="0"/>
              <a:t>Polar ice caps</a:t>
            </a:r>
          </a:p>
          <a:p>
            <a:pPr marL="347472" lvl="1">
              <a:spcBef>
                <a:spcPts val="1200"/>
              </a:spcBef>
            </a:pPr>
            <a:r>
              <a:rPr lang="en-US" altLang="en-US" dirty="0"/>
              <a:t>Oceans</a:t>
            </a:r>
          </a:p>
          <a:p>
            <a:pPr marL="347472" lvl="1">
              <a:spcBef>
                <a:spcPts val="1200"/>
              </a:spcBef>
            </a:pPr>
            <a:r>
              <a:rPr lang="en-US" altLang="en-US" dirty="0"/>
              <a:t>Inside the bodies of plants and animals</a:t>
            </a:r>
          </a:p>
        </p:txBody>
      </p:sp>
    </p:spTree>
    <p:extLst>
      <p:ext uri="{BB962C8B-B14F-4D97-AF65-F5344CB8AC3E}">
        <p14:creationId xmlns:p14="http://schemas.microsoft.com/office/powerpoint/2010/main" val="8806964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Evolution</a:t>
            </a:r>
            <a:endParaRPr lang="en-IN" sz="1200"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spcBef>
                <a:spcPts val="1200"/>
              </a:spcBef>
              <a:spcAft>
                <a:spcPts val="600"/>
              </a:spcAft>
              <a:defRPr/>
            </a:pPr>
            <a:r>
              <a:rPr lang="en-US" dirty="0"/>
              <a:t>Evolution: the accumulation of changes that occur in organisms as they adapt to their environments</a:t>
            </a:r>
          </a:p>
          <a:p>
            <a:pPr>
              <a:spcBef>
                <a:spcPts val="1200"/>
              </a:spcBef>
              <a:spcAft>
                <a:spcPts val="600"/>
              </a:spcAft>
              <a:defRPr/>
            </a:pPr>
            <a:r>
              <a:rPr lang="en-US" dirty="0"/>
              <a:t>Theory of Evolution: </a:t>
            </a:r>
          </a:p>
          <a:p>
            <a:pPr marL="347472" lvl="1">
              <a:spcBef>
                <a:spcPts val="1200"/>
              </a:spcBef>
              <a:spcAft>
                <a:spcPts val="600"/>
              </a:spcAft>
              <a:defRPr/>
            </a:pPr>
            <a:r>
              <a:rPr lang="en-US" dirty="0"/>
              <a:t>Documented every day in all corners of the planet</a:t>
            </a:r>
          </a:p>
          <a:p>
            <a:pPr marL="347472" lvl="1">
              <a:spcBef>
                <a:spcPts val="1200"/>
              </a:spcBef>
              <a:spcAft>
                <a:spcPts val="600"/>
              </a:spcAft>
              <a:defRPr/>
            </a:pPr>
            <a:r>
              <a:rPr lang="en-US" dirty="0"/>
              <a:t>An observable phenomenon testable by science</a:t>
            </a:r>
          </a:p>
          <a:p>
            <a:pPr marL="347472" lvl="1">
              <a:spcBef>
                <a:spcPts val="1200"/>
              </a:spcBef>
              <a:spcAft>
                <a:spcPts val="600"/>
              </a:spcAft>
              <a:defRPr/>
            </a:pPr>
            <a:r>
              <a:rPr lang="en-US" dirty="0"/>
              <a:t>A label for a well-studied and well-established natural phenomenon</a:t>
            </a:r>
          </a:p>
        </p:txBody>
      </p:sp>
    </p:spTree>
    <p:extLst>
      <p:ext uri="{BB962C8B-B14F-4D97-AF65-F5344CB8AC3E}">
        <p14:creationId xmlns:p14="http://schemas.microsoft.com/office/powerpoint/2010/main" val="15950508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Microbial Involvement in Shaping Our Planet</a:t>
            </a:r>
            <a:endParaRPr lang="en-IN" sz="1200"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spcBef>
                <a:spcPts val="1200"/>
              </a:spcBef>
            </a:pPr>
            <a:r>
              <a:rPr lang="en-US" altLang="en-US" dirty="0"/>
              <a:t>Microbes are deeply involved in the flow of energy and food through the earth’s ecosystems</a:t>
            </a:r>
          </a:p>
          <a:p>
            <a:pPr marL="347472" lvl="1"/>
            <a:r>
              <a:rPr lang="en-US" altLang="en-US" dirty="0"/>
              <a:t>Bacteria: anoxygenic photosynthesis</a:t>
            </a:r>
          </a:p>
          <a:p>
            <a:pPr marL="347472" lvl="1"/>
            <a:r>
              <a:rPr lang="en-US" altLang="en-US" dirty="0"/>
              <a:t>The production of oxygen by microbes allowed species diversification</a:t>
            </a:r>
          </a:p>
          <a:p>
            <a:pPr marL="347472" lvl="1"/>
            <a:r>
              <a:rPr lang="en-US" altLang="en-US" dirty="0"/>
              <a:t>Photosynthetic microorganisms (bacteria and algae) account for more than 70% of the earth’s photosynthesis, contributing the majority of the oxygen to the atmosphere</a:t>
            </a:r>
          </a:p>
        </p:txBody>
      </p:sp>
    </p:spTree>
    <p:extLst>
      <p:ext uri="{BB962C8B-B14F-4D97-AF65-F5344CB8AC3E}">
        <p14:creationId xmlns:p14="http://schemas.microsoft.com/office/powerpoint/2010/main" val="214991450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1A068F-0B73-422E-BD4D-55191BDF71E3}"/>
              </a:ext>
            </a:extLst>
          </p:cNvPr>
          <p:cNvSpPr>
            <a:spLocks noGrp="1"/>
          </p:cNvSpPr>
          <p:nvPr>
            <p:ph type="title"/>
          </p:nvPr>
        </p:nvSpPr>
        <p:spPr/>
        <p:txBody>
          <a:bodyPr/>
          <a:lstStyle/>
          <a:p>
            <a:r>
              <a:rPr lang="en-US" dirty="0"/>
              <a:t>Examples of Microbial Habitats: Pond with Algae</a:t>
            </a:r>
          </a:p>
        </p:txBody>
      </p:sp>
      <p:pic>
        <p:nvPicPr>
          <p:cNvPr id="7" name="Picture 2" descr="A summer pond with a thick mat of algae, a rich photosynthetic community.">
            <a:extLst>
              <a:ext uri="{FF2B5EF4-FFF2-40B4-BE49-F238E27FC236}">
                <a16:creationId xmlns:a16="http://schemas.microsoft.com/office/drawing/2014/main" id="{31BF0B33-1396-4F34-A094-44E712686485}"/>
              </a:ext>
              <a:ext uri="{C183D7F6-B498-43B3-948B-1728B52AA6E4}">
                <adec:decorative xmlns:adec="http://schemas.microsoft.com/office/drawing/2017/decorative" val="0"/>
              </a:ext>
            </a:extLst>
          </p:cNvPr>
          <p:cNvPicPr>
            <a:picLocks noGrp="1" noChangeAspect="1"/>
          </p:cNvPicPr>
          <p:nvPr>
            <p:ph sz="quarter" idx="11"/>
          </p:nvPr>
        </p:nvPicPr>
        <p:blipFill rotWithShape="1">
          <a:blip r:embed="rId2"/>
          <a:srcRect t="5164" r="50000" b="4070"/>
          <a:stretch/>
        </p:blipFill>
        <p:spPr>
          <a:xfrm>
            <a:off x="1822771" y="1164450"/>
            <a:ext cx="5498459" cy="5029200"/>
          </a:xfrm>
        </p:spPr>
      </p:pic>
      <p:sp>
        <p:nvSpPr>
          <p:cNvPr id="3" name="Text Placeholder 4">
            <a:extLst>
              <a:ext uri="{FF2B5EF4-FFF2-40B4-BE49-F238E27FC236}">
                <a16:creationId xmlns:a16="http://schemas.microsoft.com/office/drawing/2014/main" id="{A03D45D5-05D9-45C4-B3E3-F7F8F2EC19E5}"/>
              </a:ext>
            </a:extLst>
          </p:cNvPr>
          <p:cNvSpPr>
            <a:spLocks noGrp="1"/>
          </p:cNvSpPr>
          <p:nvPr>
            <p:ph type="body" sz="quarter" idx="30"/>
          </p:nvPr>
        </p:nvSpPr>
        <p:spPr/>
        <p:txBody>
          <a:bodyPr/>
          <a:lstStyle/>
          <a:p>
            <a:r>
              <a:rPr lang="en-US" dirty="0"/>
              <a:t>Jerome Wexler/Science Source</a:t>
            </a:r>
          </a:p>
        </p:txBody>
      </p:sp>
    </p:spTree>
    <p:extLst>
      <p:ext uri="{BB962C8B-B14F-4D97-AF65-F5344CB8AC3E}">
        <p14:creationId xmlns:p14="http://schemas.microsoft.com/office/powerpoint/2010/main" val="30343091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4F2EED-30E5-4F24-AC65-0AD5594AD886}"/>
              </a:ext>
            </a:extLst>
          </p:cNvPr>
          <p:cNvSpPr>
            <a:spLocks noGrp="1"/>
          </p:cNvSpPr>
          <p:nvPr>
            <p:ph type="title"/>
          </p:nvPr>
        </p:nvSpPr>
        <p:spPr/>
        <p:txBody>
          <a:bodyPr/>
          <a:lstStyle/>
          <a:p>
            <a:r>
              <a:rPr lang="en-US" dirty="0"/>
              <a:t>Decomposition</a:t>
            </a:r>
          </a:p>
        </p:txBody>
      </p:sp>
      <p:sp>
        <p:nvSpPr>
          <p:cNvPr id="3" name="Content Placeholder 2">
            <a:extLst>
              <a:ext uri="{FF2B5EF4-FFF2-40B4-BE49-F238E27FC236}">
                <a16:creationId xmlns:a16="http://schemas.microsoft.com/office/drawing/2014/main" id="{70B10101-F6A4-405A-B897-25A2DCF80B59}"/>
              </a:ext>
            </a:extLst>
          </p:cNvPr>
          <p:cNvSpPr>
            <a:spLocks noGrp="1"/>
          </p:cNvSpPr>
          <p:nvPr>
            <p:ph sz="quarter" idx="11"/>
          </p:nvPr>
        </p:nvSpPr>
        <p:spPr>
          <a:xfrm>
            <a:off x="342900" y="1276709"/>
            <a:ext cx="3383280" cy="4971691"/>
          </a:xfrm>
        </p:spPr>
        <p:txBody>
          <a:bodyPr/>
          <a:lstStyle/>
          <a:p>
            <a:r>
              <a:rPr lang="en-US" altLang="en-US" dirty="0"/>
              <a:t>Decomposition:</a:t>
            </a:r>
          </a:p>
          <a:p>
            <a:pPr marL="347472" lvl="1"/>
            <a:r>
              <a:rPr lang="en-US" altLang="en-US" dirty="0"/>
              <a:t>Breakdown of dead matter and wastes</a:t>
            </a:r>
          </a:p>
          <a:p>
            <a:pPr marL="347472" lvl="1"/>
            <a:r>
              <a:rPr lang="en-US" altLang="en-US" dirty="0"/>
              <a:t>Accomplished by bacteria and fungi</a:t>
            </a:r>
          </a:p>
        </p:txBody>
      </p:sp>
      <p:pic>
        <p:nvPicPr>
          <p:cNvPr id="8" name="Picture 3" descr="Decomposing dead animals.">
            <a:extLst>
              <a:ext uri="{FF2B5EF4-FFF2-40B4-BE49-F238E27FC236}">
                <a16:creationId xmlns:a16="http://schemas.microsoft.com/office/drawing/2014/main" id="{EFBD9C01-284C-4B51-BCBF-2F7D9C415F8A}"/>
              </a:ext>
              <a:ext uri="{C183D7F6-B498-43B3-948B-1728B52AA6E4}">
                <adec:decorative xmlns:adec="http://schemas.microsoft.com/office/drawing/2017/decorative" val="0"/>
              </a:ext>
            </a:extLst>
          </p:cNvPr>
          <p:cNvPicPr>
            <a:picLocks noGrp="1" noChangeAspect="1"/>
          </p:cNvPicPr>
          <p:nvPr>
            <p:ph sz="quarter" idx="14"/>
          </p:nvPr>
        </p:nvPicPr>
        <p:blipFill rotWithShape="1">
          <a:blip r:embed="rId2"/>
          <a:srcRect l="50000" t="6016" b="5029"/>
          <a:stretch/>
        </p:blipFill>
        <p:spPr>
          <a:xfrm>
            <a:off x="3746500" y="1165974"/>
            <a:ext cx="5100419" cy="4572000"/>
          </a:xfrm>
        </p:spPr>
      </p:pic>
      <p:sp>
        <p:nvSpPr>
          <p:cNvPr id="6" name="Text Placeholder 4">
            <a:extLst>
              <a:ext uri="{FF2B5EF4-FFF2-40B4-BE49-F238E27FC236}">
                <a16:creationId xmlns:a16="http://schemas.microsoft.com/office/drawing/2014/main" id="{243360A6-1981-4BE1-BC27-A3F28269AE00}"/>
              </a:ext>
            </a:extLst>
          </p:cNvPr>
          <p:cNvSpPr>
            <a:spLocks noGrp="1"/>
          </p:cNvSpPr>
          <p:nvPr>
            <p:ph type="body" sz="quarter" idx="30"/>
          </p:nvPr>
        </p:nvSpPr>
        <p:spPr/>
        <p:txBody>
          <a:bodyPr/>
          <a:lstStyle/>
          <a:p>
            <a:r>
              <a:rPr lang="fr-FR" dirty="0"/>
              <a:t>Michel &amp; Christine Denis-Huot/Science Source</a:t>
            </a:r>
            <a:endParaRPr lang="en-US" dirty="0"/>
          </a:p>
        </p:txBody>
      </p:sp>
    </p:spTree>
    <p:extLst>
      <p:ext uri="{BB962C8B-B14F-4D97-AF65-F5344CB8AC3E}">
        <p14:creationId xmlns:p14="http://schemas.microsoft.com/office/powerpoint/2010/main" val="20005754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solidFill>
                  <a:schemeClr val="tx1"/>
                </a:solidFill>
              </a:rPr>
              <a:t>Section 1.1:</a:t>
            </a:r>
            <a:br>
              <a:rPr lang="en-US" altLang="en-US" dirty="0">
                <a:solidFill>
                  <a:schemeClr val="tx1"/>
                </a:solidFill>
              </a:rPr>
            </a:br>
            <a:r>
              <a:rPr lang="en-US" altLang="en-US" dirty="0">
                <a:solidFill>
                  <a:schemeClr val="tx1"/>
                </a:solidFill>
              </a:rPr>
              <a:t>The Scope of Microbiology</a:t>
            </a:r>
            <a:endParaRPr lang="en-US" dirty="0">
              <a:solidFill>
                <a:schemeClr val="tx1"/>
              </a:solidFill>
            </a:endParaRPr>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276708"/>
            <a:ext cx="8503920" cy="5120640"/>
          </a:xfrm>
        </p:spPr>
        <p:txBody>
          <a:bodyPr/>
          <a:lstStyle/>
          <a:p>
            <a:pPr>
              <a:spcBef>
                <a:spcPts val="1200"/>
              </a:spcBef>
            </a:pPr>
            <a:r>
              <a:rPr lang="en-US" altLang="en-US" u="sng" dirty="0">
                <a:cs typeface="Arial" panose="020B0604020202020204" pitchFamily="34" charset="0"/>
              </a:rPr>
              <a:t>Learning Outcomes</a:t>
            </a:r>
          </a:p>
          <a:p>
            <a:pPr>
              <a:spcBef>
                <a:spcPts val="1200"/>
              </a:spcBef>
            </a:pPr>
            <a:r>
              <a:rPr lang="en-US" altLang="en-US" dirty="0">
                <a:cs typeface="Arial" panose="020B0604020202020204" pitchFamily="34" charset="0"/>
              </a:rPr>
              <a:t>List the six types of microorganisms we will be studying in this book.</a:t>
            </a:r>
          </a:p>
          <a:p>
            <a:pPr>
              <a:spcBef>
                <a:spcPts val="1200"/>
              </a:spcBef>
            </a:pPr>
            <a:r>
              <a:rPr lang="en-US" altLang="en-US" dirty="0">
                <a:cs typeface="Arial" panose="020B0604020202020204" pitchFamily="34" charset="0"/>
              </a:rPr>
              <a:t>Identify multiple professions using microbiology.</a:t>
            </a:r>
          </a:p>
        </p:txBody>
      </p:sp>
    </p:spTree>
    <p:extLst>
      <p:ext uri="{BB962C8B-B14F-4D97-AF65-F5344CB8AC3E}">
        <p14:creationId xmlns:p14="http://schemas.microsoft.com/office/powerpoint/2010/main" val="41600806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Microbes Drives Structure and Content of Soil, Water, and Atmosphere</a:t>
            </a:r>
            <a:endParaRPr lang="en-IN" sz="1200"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spcBef>
                <a:spcPts val="1200"/>
              </a:spcBef>
            </a:pPr>
            <a:r>
              <a:rPr lang="en-US" altLang="en-US" dirty="0"/>
              <a:t>Microbes are the main forces that drive the structure and content of soil, water, and atmosphere</a:t>
            </a:r>
          </a:p>
          <a:p>
            <a:pPr marL="347472" lvl="1">
              <a:spcBef>
                <a:spcPts val="1200"/>
              </a:spcBef>
            </a:pPr>
            <a:r>
              <a:rPr lang="en-US" altLang="en-US" dirty="0"/>
              <a:t>Gas production by microbes</a:t>
            </a:r>
          </a:p>
          <a:p>
            <a:pPr marL="347472" lvl="1">
              <a:spcBef>
                <a:spcPts val="1200"/>
              </a:spcBef>
            </a:pPr>
            <a:r>
              <a:rPr lang="en-US" altLang="en-US" dirty="0"/>
              <a:t>Microbes living within the earth’s crust</a:t>
            </a:r>
          </a:p>
          <a:p>
            <a:pPr marL="347472" lvl="1">
              <a:spcBef>
                <a:spcPts val="1200"/>
              </a:spcBef>
            </a:pPr>
            <a:r>
              <a:rPr lang="en-US" altLang="en-US" dirty="0"/>
              <a:t>Bacteria and fungi living in complex associations with plants and animals</a:t>
            </a:r>
          </a:p>
        </p:txBody>
      </p:sp>
    </p:spTree>
    <p:extLst>
      <p:ext uri="{BB962C8B-B14F-4D97-AF65-F5344CB8AC3E}">
        <p14:creationId xmlns:p14="http://schemas.microsoft.com/office/powerpoint/2010/main" val="20879157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Concept Check – Section 1.2</a:t>
            </a:r>
            <a:endParaRPr lang="en-IN" sz="1200"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spcBef>
                <a:spcPts val="1200"/>
              </a:spcBef>
            </a:pPr>
            <a:r>
              <a:rPr lang="en-US" altLang="en-US" dirty="0"/>
              <a:t>Describe the difference between a akaryote and a eukaryote.</a:t>
            </a:r>
          </a:p>
          <a:p>
            <a:pPr>
              <a:spcBef>
                <a:spcPts val="1200"/>
              </a:spcBef>
            </a:pPr>
            <a:r>
              <a:rPr lang="en-US" altLang="en-US" dirty="0"/>
              <a:t>Describe the basic tenets of the Theory of Evolution.</a:t>
            </a:r>
          </a:p>
          <a:p>
            <a:pPr>
              <a:spcBef>
                <a:spcPts val="1200"/>
              </a:spcBef>
            </a:pPr>
            <a:r>
              <a:rPr lang="en-US" altLang="en-US" dirty="0"/>
              <a:t>True/False: Microscopic organisms produce more oxygen than plants.</a:t>
            </a:r>
          </a:p>
        </p:txBody>
      </p:sp>
    </p:spTree>
    <p:extLst>
      <p:ext uri="{BB962C8B-B14F-4D97-AF65-F5344CB8AC3E}">
        <p14:creationId xmlns:p14="http://schemas.microsoft.com/office/powerpoint/2010/main" val="15281511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Section 1.3: Human Use of Microorganisms</a:t>
            </a:r>
            <a:endParaRPr lang="en-IN" sz="1200"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spcBef>
                <a:spcPts val="1200"/>
              </a:spcBef>
            </a:pPr>
            <a:r>
              <a:rPr lang="en-US" altLang="en-US" u="sng" dirty="0"/>
              <a:t>Learning Outcome</a:t>
            </a:r>
          </a:p>
          <a:p>
            <a:pPr>
              <a:spcBef>
                <a:spcPts val="1200"/>
              </a:spcBef>
            </a:pPr>
            <a:r>
              <a:rPr lang="en-US" altLang="en-US" dirty="0"/>
              <a:t>Explain one old way and one new way that humans manipulate organisms for their own uses.</a:t>
            </a:r>
          </a:p>
        </p:txBody>
      </p:sp>
    </p:spTree>
    <p:extLst>
      <p:ext uri="{BB962C8B-B14F-4D97-AF65-F5344CB8AC3E}">
        <p14:creationId xmlns:p14="http://schemas.microsoft.com/office/powerpoint/2010/main" val="426524837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Human Use of Microorganisms</a:t>
            </a:r>
            <a:r>
              <a:rPr lang="en-US" sz="1200" dirty="0">
                <a:solidFill>
                  <a:srgbClr val="000000"/>
                </a:solidFill>
              </a:rPr>
              <a:t> 1</a:t>
            </a:r>
            <a:endParaRPr lang="en-IN" sz="1200"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spcBef>
                <a:spcPts val="1200"/>
              </a:spcBef>
            </a:pPr>
            <a:r>
              <a:rPr lang="en-US" altLang="en-US" dirty="0"/>
              <a:t>Humans have been using microorganisms for thousands of years to improve life and even shape civilizations</a:t>
            </a:r>
          </a:p>
          <a:p>
            <a:pPr marL="347472" lvl="1">
              <a:spcBef>
                <a:spcPts val="1200"/>
              </a:spcBef>
            </a:pPr>
            <a:r>
              <a:rPr lang="en-US" altLang="en-US" dirty="0"/>
              <a:t>Yeast for production of bread, wine, and beer</a:t>
            </a:r>
          </a:p>
          <a:p>
            <a:pPr marL="347472" lvl="1">
              <a:spcBef>
                <a:spcPts val="1200"/>
              </a:spcBef>
            </a:pPr>
            <a:r>
              <a:rPr lang="en-US" altLang="en-US" dirty="0"/>
              <a:t>Other fungi used for cheese production</a:t>
            </a:r>
          </a:p>
          <a:p>
            <a:pPr marL="347472" lvl="1">
              <a:spcBef>
                <a:spcPts val="1200"/>
              </a:spcBef>
            </a:pPr>
            <a:r>
              <a:rPr lang="en-US" altLang="en-US" dirty="0"/>
              <a:t>Moldy bread used in Egypt to treat wounds</a:t>
            </a:r>
          </a:p>
        </p:txBody>
      </p:sp>
    </p:spTree>
    <p:extLst>
      <p:ext uri="{BB962C8B-B14F-4D97-AF65-F5344CB8AC3E}">
        <p14:creationId xmlns:p14="http://schemas.microsoft.com/office/powerpoint/2010/main" val="388340903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462453-162C-44BA-B102-5D1FC17E4059}"/>
              </a:ext>
            </a:extLst>
          </p:cNvPr>
          <p:cNvSpPr>
            <a:spLocks noGrp="1"/>
          </p:cNvSpPr>
          <p:nvPr>
            <p:ph type="title"/>
          </p:nvPr>
        </p:nvSpPr>
        <p:spPr/>
        <p:txBody>
          <a:bodyPr/>
          <a:lstStyle/>
          <a:p>
            <a:r>
              <a:rPr lang="en-US" dirty="0"/>
              <a:t>Human Use of Microorganisms</a:t>
            </a:r>
            <a:r>
              <a:rPr lang="en-US" sz="1200" dirty="0">
                <a:solidFill>
                  <a:srgbClr val="000000"/>
                </a:solidFill>
              </a:rPr>
              <a:t> 2</a:t>
            </a:r>
            <a:endParaRPr lang="en-US" dirty="0"/>
          </a:p>
        </p:txBody>
      </p:sp>
      <p:sp>
        <p:nvSpPr>
          <p:cNvPr id="3" name="Content Placeholder 2">
            <a:extLst>
              <a:ext uri="{FF2B5EF4-FFF2-40B4-BE49-F238E27FC236}">
                <a16:creationId xmlns:a16="http://schemas.microsoft.com/office/drawing/2014/main" id="{F890DE2D-B381-466E-B725-AE75342CE6A6}"/>
              </a:ext>
            </a:extLst>
          </p:cNvPr>
          <p:cNvSpPr>
            <a:spLocks noGrp="1"/>
          </p:cNvSpPr>
          <p:nvPr>
            <p:ph sz="quarter" idx="11"/>
          </p:nvPr>
        </p:nvSpPr>
        <p:spPr>
          <a:xfrm>
            <a:off x="342900" y="1276709"/>
            <a:ext cx="4615736" cy="4701181"/>
          </a:xfrm>
        </p:spPr>
        <p:txBody>
          <a:bodyPr/>
          <a:lstStyle/>
          <a:p>
            <a:pPr>
              <a:defRPr/>
            </a:pPr>
            <a:r>
              <a:rPr lang="en-US" dirty="0">
                <a:ea typeface="ＭＳ Ｐゴシック" charset="0"/>
              </a:rPr>
              <a:t>Biotechnology:</a:t>
            </a:r>
          </a:p>
          <a:p>
            <a:pPr marL="347472" lvl="1">
              <a:defRPr/>
            </a:pPr>
            <a:r>
              <a:rPr lang="en-US" dirty="0"/>
              <a:t>Manipulation of microorganisms to make products in an industrial setting</a:t>
            </a:r>
          </a:p>
          <a:p>
            <a:pPr lvl="0">
              <a:spcAft>
                <a:spcPts val="900"/>
              </a:spcAft>
              <a:defRPr/>
            </a:pPr>
            <a:r>
              <a:rPr lang="en-US" dirty="0">
                <a:solidFill>
                  <a:prstClr val="black"/>
                </a:solidFill>
                <a:ea typeface="ＭＳ Ｐゴシック" charset="0"/>
              </a:rPr>
              <a:t>Genetic Engineering: </a:t>
            </a:r>
          </a:p>
          <a:p>
            <a:pPr marL="347472" lvl="1">
              <a:defRPr/>
            </a:pPr>
            <a:r>
              <a:rPr lang="en-US" dirty="0"/>
              <a:t>Manipulates the genetics of microbes, plants, and animals for the purpose of creating new products and genetically modified organisms (GMOs)</a:t>
            </a:r>
          </a:p>
        </p:txBody>
      </p:sp>
      <p:pic>
        <p:nvPicPr>
          <p:cNvPr id="9" name="Picture 3" descr="Test tubes of yellow and green algae being grown as a possible energy source.">
            <a:extLst>
              <a:ext uri="{FF2B5EF4-FFF2-40B4-BE49-F238E27FC236}">
                <a16:creationId xmlns:a16="http://schemas.microsoft.com/office/drawing/2014/main" id="{E80A6154-3AC1-43AB-93C7-FF9D55F43F1F}"/>
              </a:ext>
              <a:ext uri="{C183D7F6-B498-43B3-948B-1728B52AA6E4}">
                <adec:decorative xmlns:adec="http://schemas.microsoft.com/office/drawing/2017/decorative" val="0"/>
              </a:ext>
            </a:extLst>
          </p:cNvPr>
          <p:cNvPicPr>
            <a:picLocks noGrp="1" noChangeAspect="1"/>
          </p:cNvPicPr>
          <p:nvPr>
            <p:ph sz="quarter" idx="14"/>
          </p:nvPr>
        </p:nvPicPr>
        <p:blipFill rotWithShape="1">
          <a:blip r:embed="rId2"/>
          <a:srcRect t="2387" b="69605"/>
          <a:stretch/>
        </p:blipFill>
        <p:spPr>
          <a:xfrm>
            <a:off x="5145902" y="940900"/>
            <a:ext cx="3800903" cy="2286000"/>
          </a:xfrm>
        </p:spPr>
      </p:pic>
      <p:pic>
        <p:nvPicPr>
          <p:cNvPr id="11" name="Picture 4" descr="Fermenting tanks at a winery.">
            <a:extLst>
              <a:ext uri="{FF2B5EF4-FFF2-40B4-BE49-F238E27FC236}">
                <a16:creationId xmlns:a16="http://schemas.microsoft.com/office/drawing/2014/main" id="{B9D14162-ADFD-4F31-AD42-DF192A9C7B33}"/>
              </a:ext>
              <a:ext uri="{C183D7F6-B498-43B3-948B-1728B52AA6E4}">
                <adec:decorative xmlns:adec="http://schemas.microsoft.com/office/drawing/2017/decorative" val="0"/>
              </a:ext>
            </a:extLst>
          </p:cNvPr>
          <p:cNvPicPr>
            <a:picLocks noGrp="1" noChangeAspect="1"/>
          </p:cNvPicPr>
          <p:nvPr>
            <p:ph sz="quarter" idx="15"/>
          </p:nvPr>
        </p:nvPicPr>
        <p:blipFill rotWithShape="1">
          <a:blip r:embed="rId2"/>
          <a:srcRect t="30395" b="32921"/>
          <a:stretch/>
        </p:blipFill>
        <p:spPr>
          <a:xfrm>
            <a:off x="5131066" y="3226900"/>
            <a:ext cx="3830575" cy="3017520"/>
          </a:xfrm>
        </p:spPr>
      </p:pic>
      <p:sp>
        <p:nvSpPr>
          <p:cNvPr id="7" name="Text Placeholder 6">
            <a:extLst>
              <a:ext uri="{FF2B5EF4-FFF2-40B4-BE49-F238E27FC236}">
                <a16:creationId xmlns:a16="http://schemas.microsoft.com/office/drawing/2014/main" id="{7778BE1C-21DC-4AF5-8A6D-95A92AE78733}"/>
              </a:ext>
            </a:extLst>
          </p:cNvPr>
          <p:cNvSpPr>
            <a:spLocks noGrp="1"/>
          </p:cNvSpPr>
          <p:nvPr>
            <p:ph type="body" sz="quarter" idx="30"/>
          </p:nvPr>
        </p:nvSpPr>
        <p:spPr/>
        <p:txBody>
          <a:bodyPr/>
          <a:lstStyle/>
          <a:p>
            <a:r>
              <a:rPr lang="en-US" dirty="0"/>
              <a:t>(a) Source: Dennis Schroeder/</a:t>
            </a:r>
            <a:r>
              <a:rPr lang="en-US" dirty="0" err="1"/>
              <a:t>NREL</a:t>
            </a:r>
            <a:r>
              <a:rPr lang="en-US" dirty="0"/>
              <a:t>/US Department of Energy; (b) Bloomberg via Getty Images</a:t>
            </a:r>
          </a:p>
        </p:txBody>
      </p:sp>
    </p:spTree>
    <p:extLst>
      <p:ext uri="{BB962C8B-B14F-4D97-AF65-F5344CB8AC3E}">
        <p14:creationId xmlns:p14="http://schemas.microsoft.com/office/powerpoint/2010/main" val="34270633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E3256B-C4BF-4D13-9857-ECDE7610B500}"/>
              </a:ext>
            </a:extLst>
          </p:cNvPr>
          <p:cNvSpPr>
            <a:spLocks noGrp="1"/>
          </p:cNvSpPr>
          <p:nvPr>
            <p:ph type="title"/>
          </p:nvPr>
        </p:nvSpPr>
        <p:spPr/>
        <p:txBody>
          <a:bodyPr/>
          <a:lstStyle/>
          <a:p>
            <a:r>
              <a:rPr lang="en-IN" dirty="0"/>
              <a:t>Human Use of Microorganisms</a:t>
            </a:r>
            <a:r>
              <a:rPr lang="en-US" sz="1200" dirty="0">
                <a:solidFill>
                  <a:srgbClr val="000000"/>
                </a:solidFill>
              </a:rPr>
              <a:t> 3</a:t>
            </a:r>
            <a:endParaRPr lang="en-IN" dirty="0"/>
          </a:p>
        </p:txBody>
      </p:sp>
      <p:sp>
        <p:nvSpPr>
          <p:cNvPr id="3" name="Content Placeholder 2">
            <a:extLst>
              <a:ext uri="{FF2B5EF4-FFF2-40B4-BE49-F238E27FC236}">
                <a16:creationId xmlns:a16="http://schemas.microsoft.com/office/drawing/2014/main" id="{2BA000AB-C526-4BAC-A8D7-933BDC4C4B7F}"/>
              </a:ext>
            </a:extLst>
          </p:cNvPr>
          <p:cNvSpPr>
            <a:spLocks noGrp="1"/>
          </p:cNvSpPr>
          <p:nvPr>
            <p:ph sz="quarter" idx="11"/>
          </p:nvPr>
        </p:nvSpPr>
        <p:spPr/>
        <p:txBody>
          <a:bodyPr/>
          <a:lstStyle/>
          <a:p>
            <a:pPr>
              <a:defRPr/>
            </a:pPr>
            <a:r>
              <a:rPr lang="en-US" dirty="0">
                <a:ea typeface="ＭＳ Ｐゴシック" charset="0"/>
              </a:rPr>
              <a:t>Recombinant DNA technology:</a:t>
            </a:r>
          </a:p>
          <a:p>
            <a:pPr marL="347472" lvl="1">
              <a:spcBef>
                <a:spcPts val="0"/>
              </a:spcBef>
              <a:defRPr/>
            </a:pPr>
            <a:r>
              <a:rPr lang="en-US" dirty="0"/>
              <a:t>Techniques that allow the transfer of genetic material from one organism to another and deliberately alter DNA</a:t>
            </a:r>
            <a:endParaRPr lang="en-IN" dirty="0"/>
          </a:p>
          <a:p>
            <a:pPr lvl="0">
              <a:defRPr/>
            </a:pPr>
            <a:r>
              <a:rPr lang="en-US" dirty="0">
                <a:solidFill>
                  <a:prstClr val="black"/>
                </a:solidFill>
                <a:ea typeface="ＭＳ Ｐゴシック" charset="0"/>
              </a:rPr>
              <a:t>Bioremediation: </a:t>
            </a:r>
          </a:p>
          <a:p>
            <a:pPr marL="347472" lvl="1">
              <a:spcBef>
                <a:spcPts val="0"/>
              </a:spcBef>
              <a:defRPr/>
            </a:pPr>
            <a:r>
              <a:rPr lang="en-US" dirty="0"/>
              <a:t>Introduction of microbes into the environment to restore stability or to clean up toxic pollutants</a:t>
            </a:r>
          </a:p>
        </p:txBody>
      </p:sp>
      <p:pic>
        <p:nvPicPr>
          <p:cNvPr id="8" name="Picture 3" descr="Workers spray nutrients on an oil spill in an attempt to enrich oil-degrading microbes.">
            <a:extLst>
              <a:ext uri="{FF2B5EF4-FFF2-40B4-BE49-F238E27FC236}">
                <a16:creationId xmlns:a16="http://schemas.microsoft.com/office/drawing/2014/main" id="{3F15F1D0-9982-40B8-9DF8-26F024505799}"/>
              </a:ext>
              <a:ext uri="{C183D7F6-B498-43B3-948B-1728B52AA6E4}">
                <adec:decorative xmlns:adec="http://schemas.microsoft.com/office/drawing/2017/decorative" val="0"/>
              </a:ext>
            </a:extLst>
          </p:cNvPr>
          <p:cNvPicPr>
            <a:picLocks noGrp="1" noChangeAspect="1"/>
          </p:cNvPicPr>
          <p:nvPr>
            <p:ph sz="quarter" idx="14"/>
          </p:nvPr>
        </p:nvPicPr>
        <p:blipFill rotWithShape="1">
          <a:blip r:embed="rId2"/>
          <a:srcRect t="68193" b="2927"/>
          <a:stretch/>
        </p:blipFill>
        <p:spPr>
          <a:xfrm>
            <a:off x="4552872" y="2032374"/>
            <a:ext cx="4423253" cy="2743200"/>
          </a:xfrm>
        </p:spPr>
      </p:pic>
      <p:sp>
        <p:nvSpPr>
          <p:cNvPr id="6" name="Text Placeholder 5">
            <a:extLst>
              <a:ext uri="{FF2B5EF4-FFF2-40B4-BE49-F238E27FC236}">
                <a16:creationId xmlns:a16="http://schemas.microsoft.com/office/drawing/2014/main" id="{38B0589E-D423-4273-A69A-199880F5914C}"/>
              </a:ext>
            </a:extLst>
          </p:cNvPr>
          <p:cNvSpPr>
            <a:spLocks noGrp="1"/>
          </p:cNvSpPr>
          <p:nvPr>
            <p:ph type="body" sz="quarter" idx="30"/>
          </p:nvPr>
        </p:nvSpPr>
        <p:spPr/>
        <p:txBody>
          <a:bodyPr/>
          <a:lstStyle/>
          <a:p>
            <a:r>
              <a:rPr lang="en-IN" dirty="0"/>
              <a:t>Accent Alaska.com/</a:t>
            </a:r>
            <a:r>
              <a:rPr lang="en-IN" dirty="0" err="1"/>
              <a:t>Alamy</a:t>
            </a:r>
            <a:endParaRPr lang="en-IN" dirty="0"/>
          </a:p>
        </p:txBody>
      </p:sp>
    </p:spTree>
    <p:extLst>
      <p:ext uri="{BB962C8B-B14F-4D97-AF65-F5344CB8AC3E}">
        <p14:creationId xmlns:p14="http://schemas.microsoft.com/office/powerpoint/2010/main" val="285747006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Concept Check – Section 1.3</a:t>
            </a:r>
            <a:endParaRPr lang="en-IN" sz="1200"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spcBef>
                <a:spcPts val="1200"/>
              </a:spcBef>
            </a:pPr>
            <a:r>
              <a:rPr lang="en-US" altLang="en-US" dirty="0"/>
              <a:t>Name three products produced by genetically modified organisms that benefit humans.</a:t>
            </a:r>
          </a:p>
          <a:p>
            <a:pPr>
              <a:spcBef>
                <a:spcPts val="1200"/>
              </a:spcBef>
            </a:pPr>
            <a:r>
              <a:rPr lang="en-US" altLang="en-US" dirty="0"/>
              <a:t>Describe one method in which microbes are used for bioremediation.</a:t>
            </a:r>
          </a:p>
        </p:txBody>
      </p:sp>
    </p:spTree>
    <p:extLst>
      <p:ext uri="{BB962C8B-B14F-4D97-AF65-F5344CB8AC3E}">
        <p14:creationId xmlns:p14="http://schemas.microsoft.com/office/powerpoint/2010/main" val="37325282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Section 1.4: Infectious Diseases and the Human Condition</a:t>
            </a:r>
            <a:endParaRPr lang="en-IN" sz="1200"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spcBef>
                <a:spcPts val="1200"/>
              </a:spcBef>
            </a:pPr>
            <a:r>
              <a:rPr lang="en-US" altLang="en-US" u="sng" dirty="0"/>
              <a:t>Learning Outcome</a:t>
            </a:r>
          </a:p>
          <a:p>
            <a:pPr>
              <a:spcBef>
                <a:spcPts val="1200"/>
              </a:spcBef>
            </a:pPr>
            <a:r>
              <a:rPr lang="en-US" altLang="en-US" dirty="0"/>
              <a:t>Summarize the relative burden of human disease caused by microbes, emphasizing the differences between developed countries and developing countries.</a:t>
            </a:r>
          </a:p>
        </p:txBody>
      </p:sp>
    </p:spTree>
    <p:extLst>
      <p:ext uri="{BB962C8B-B14F-4D97-AF65-F5344CB8AC3E}">
        <p14:creationId xmlns:p14="http://schemas.microsoft.com/office/powerpoint/2010/main" val="209729831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1A5066-8E56-4BE1-9583-5AB8F510320E}"/>
              </a:ext>
            </a:extLst>
          </p:cNvPr>
          <p:cNvSpPr>
            <a:spLocks noGrp="1"/>
          </p:cNvSpPr>
          <p:nvPr>
            <p:ph type="title"/>
          </p:nvPr>
        </p:nvSpPr>
        <p:spPr/>
        <p:txBody>
          <a:bodyPr/>
          <a:lstStyle/>
          <a:p>
            <a:r>
              <a:rPr lang="en-IN" dirty="0"/>
              <a:t>Pathogens</a:t>
            </a:r>
          </a:p>
        </p:txBody>
      </p:sp>
      <p:sp>
        <p:nvSpPr>
          <p:cNvPr id="3" name="Content Placeholder 2">
            <a:extLst>
              <a:ext uri="{FF2B5EF4-FFF2-40B4-BE49-F238E27FC236}">
                <a16:creationId xmlns:a16="http://schemas.microsoft.com/office/drawing/2014/main" id="{918A2617-7A65-44FF-AFE4-ED304662D32A}"/>
              </a:ext>
            </a:extLst>
          </p:cNvPr>
          <p:cNvSpPr>
            <a:spLocks noGrp="1"/>
          </p:cNvSpPr>
          <p:nvPr>
            <p:ph sz="quarter" idx="11"/>
          </p:nvPr>
        </p:nvSpPr>
        <p:spPr>
          <a:xfrm>
            <a:off x="342900" y="1276710"/>
            <a:ext cx="8458200" cy="1543390"/>
          </a:xfrm>
        </p:spPr>
        <p:txBody>
          <a:bodyPr/>
          <a:lstStyle/>
          <a:p>
            <a:pPr>
              <a:spcBef>
                <a:spcPts val="1200"/>
              </a:spcBef>
            </a:pPr>
            <a:r>
              <a:rPr lang="en-US" altLang="en-US" dirty="0"/>
              <a:t>Pathogen: any agent such as a virus, bacterium, fungus, protozoan, or helminth that causes disease</a:t>
            </a:r>
          </a:p>
          <a:p>
            <a:pPr marL="347472" lvl="1">
              <a:spcBef>
                <a:spcPts val="1200"/>
              </a:spcBef>
            </a:pPr>
            <a:r>
              <a:rPr lang="en-US" altLang="en-US" dirty="0"/>
              <a:t>Nearly 2000 different microbes can cause disease</a:t>
            </a:r>
          </a:p>
        </p:txBody>
      </p:sp>
      <p:pic>
        <p:nvPicPr>
          <p:cNvPr id="8" name="Picture 3" descr="Terminologies used for communicable and noncommunicable diseases. ">
            <a:extLst>
              <a:ext uri="{FF2B5EF4-FFF2-40B4-BE49-F238E27FC236}">
                <a16:creationId xmlns:a16="http://schemas.microsoft.com/office/drawing/2014/main" id="{F117AE96-3E83-4202-80E7-507A28523707}"/>
              </a:ext>
            </a:extLst>
          </p:cNvPr>
          <p:cNvPicPr>
            <a:picLocks noGrp="1" noChangeAspect="1"/>
          </p:cNvPicPr>
          <p:nvPr>
            <p:ph sz="quarter" idx="14"/>
          </p:nvPr>
        </p:nvPicPr>
        <p:blipFill rotWithShape="1">
          <a:blip r:embed="rId2"/>
          <a:srcRect t="15904"/>
          <a:stretch/>
        </p:blipFill>
        <p:spPr>
          <a:xfrm>
            <a:off x="2128003" y="2820099"/>
            <a:ext cx="4887994" cy="3383280"/>
          </a:xfrm>
        </p:spPr>
      </p:pic>
      <p:sp>
        <p:nvSpPr>
          <p:cNvPr id="9" name="Text Placeholder 5">
            <a:extLst>
              <a:ext uri="{FF2B5EF4-FFF2-40B4-BE49-F238E27FC236}">
                <a16:creationId xmlns:a16="http://schemas.microsoft.com/office/drawing/2014/main" id="{60BBA77A-B869-4410-BAC9-E10619B2B4BA}"/>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p>
        </p:txBody>
      </p:sp>
    </p:spTree>
    <p:extLst>
      <p:ext uri="{BB962C8B-B14F-4D97-AF65-F5344CB8AC3E}">
        <p14:creationId xmlns:p14="http://schemas.microsoft.com/office/powerpoint/2010/main" val="204183036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BEA33B-96F0-40F3-9645-20C03A2946D2}"/>
              </a:ext>
            </a:extLst>
          </p:cNvPr>
          <p:cNvSpPr>
            <a:spLocks noGrp="1"/>
          </p:cNvSpPr>
          <p:nvPr>
            <p:ph type="title"/>
          </p:nvPr>
        </p:nvSpPr>
        <p:spPr/>
        <p:txBody>
          <a:bodyPr/>
          <a:lstStyle/>
          <a:p>
            <a:r>
              <a:rPr lang="en-US" dirty="0"/>
              <a:t>Top Causes of Death—All Diseases</a:t>
            </a:r>
            <a:endParaRPr lang="en-IN" dirty="0"/>
          </a:p>
        </p:txBody>
      </p:sp>
      <p:graphicFrame>
        <p:nvGraphicFramePr>
          <p:cNvPr id="7" name="Table 2">
            <a:extLst>
              <a:ext uri="{FF2B5EF4-FFF2-40B4-BE49-F238E27FC236}">
                <a16:creationId xmlns:a16="http://schemas.microsoft.com/office/drawing/2014/main" id="{AFAE589F-42F9-46D7-888F-18022A600E25}"/>
              </a:ext>
            </a:extLst>
          </p:cNvPr>
          <p:cNvGraphicFramePr>
            <a:graphicFrameLocks noGrp="1"/>
          </p:cNvGraphicFramePr>
          <p:nvPr>
            <p:ph sz="quarter" idx="11"/>
            <p:extLst>
              <p:ext uri="{D42A27DB-BD31-4B8C-83A1-F6EECF244321}">
                <p14:modId xmlns:p14="http://schemas.microsoft.com/office/powerpoint/2010/main" val="1669508572"/>
              </p:ext>
            </p:extLst>
          </p:nvPr>
        </p:nvGraphicFramePr>
        <p:xfrm>
          <a:off x="137160" y="1162050"/>
          <a:ext cx="8869680" cy="4572001"/>
        </p:xfrm>
        <a:graphic>
          <a:graphicData uri="http://schemas.openxmlformats.org/drawingml/2006/table">
            <a:tbl>
              <a:tblPr firstRow="1" bandRow="1">
                <a:tableStyleId>{5C22544A-7EE6-4342-B048-85BDC9FD1C3A}</a:tableStyleId>
              </a:tblPr>
              <a:tblGrid>
                <a:gridCol w="3108960">
                  <a:extLst>
                    <a:ext uri="{9D8B030D-6E8A-4147-A177-3AD203B41FA5}">
                      <a16:colId xmlns:a16="http://schemas.microsoft.com/office/drawing/2014/main" val="109344979"/>
                    </a:ext>
                  </a:extLst>
                </a:gridCol>
                <a:gridCol w="1371600">
                  <a:extLst>
                    <a:ext uri="{9D8B030D-6E8A-4147-A177-3AD203B41FA5}">
                      <a16:colId xmlns:a16="http://schemas.microsoft.com/office/drawing/2014/main" val="2523265275"/>
                    </a:ext>
                  </a:extLst>
                </a:gridCol>
                <a:gridCol w="3017520">
                  <a:extLst>
                    <a:ext uri="{9D8B030D-6E8A-4147-A177-3AD203B41FA5}">
                      <a16:colId xmlns:a16="http://schemas.microsoft.com/office/drawing/2014/main" val="2783260932"/>
                    </a:ext>
                  </a:extLst>
                </a:gridCol>
                <a:gridCol w="1371600">
                  <a:extLst>
                    <a:ext uri="{9D8B030D-6E8A-4147-A177-3AD203B41FA5}">
                      <a16:colId xmlns:a16="http://schemas.microsoft.com/office/drawing/2014/main" val="3401768017"/>
                    </a:ext>
                  </a:extLst>
                </a:gridCol>
              </a:tblGrid>
              <a:tr h="349007">
                <a:tc>
                  <a:txBody>
                    <a:bodyPr/>
                    <a:lstStyle/>
                    <a:p>
                      <a:r>
                        <a:rPr lang="en-US" sz="1400" dirty="0">
                          <a:solidFill>
                            <a:schemeClr val="tx1"/>
                          </a:solidFill>
                        </a:rPr>
                        <a:t>United States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dirty="0">
                          <a:solidFill>
                            <a:schemeClr val="tx1"/>
                          </a:solidFill>
                        </a:rPr>
                        <a:t>No. of Deaths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dirty="0">
                          <a:solidFill>
                            <a:schemeClr val="tx1"/>
                          </a:solidFill>
                        </a:rPr>
                        <a:t>Worldwide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dirty="0">
                          <a:solidFill>
                            <a:schemeClr val="tx1"/>
                          </a:solidFill>
                        </a:rPr>
                        <a:t>No. of Deaths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44396675"/>
                  </a:ext>
                </a:extLst>
              </a:tr>
              <a:tr h="349007">
                <a:tc>
                  <a:txBody>
                    <a:bodyPr/>
                    <a:lstStyle/>
                    <a:p>
                      <a:pPr marL="204788" indent="-204788">
                        <a:buFont typeface="+mj-lt"/>
                        <a:buAutoNum type="arabicPeriod"/>
                      </a:pPr>
                      <a:r>
                        <a:rPr lang="en-US" sz="1400" dirty="0"/>
                        <a:t>Heart disease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b="0" i="0" u="none" strike="noStrike" kern="1200" baseline="0" dirty="0">
                          <a:solidFill>
                            <a:schemeClr val="dk1"/>
                          </a:solidFill>
                          <a:latin typeface="+mn-lt"/>
                          <a:ea typeface="+mn-ea"/>
                          <a:cs typeface="+mn-cs"/>
                        </a:rPr>
                        <a:t>633,842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01613" indent="-201613">
                        <a:buFont typeface="+mj-lt"/>
                        <a:buAutoNum type="arabicPeriod"/>
                        <a:tabLst>
                          <a:tab pos="211138" algn="l"/>
                        </a:tabLst>
                      </a:pPr>
                      <a:r>
                        <a:rPr lang="en-US" sz="1400" b="0" i="0" u="none" strike="noStrike" kern="1200" baseline="0" dirty="0">
                          <a:solidFill>
                            <a:schemeClr val="dk1"/>
                          </a:solidFill>
                          <a:latin typeface="+mn-lt"/>
                          <a:ea typeface="+mn-ea"/>
                          <a:cs typeface="+mn-cs"/>
                        </a:rPr>
                        <a:t>Heart disease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b="0" i="0" u="none" strike="noStrike" kern="1200" baseline="0" dirty="0">
                          <a:solidFill>
                            <a:schemeClr val="dk1"/>
                          </a:solidFill>
                          <a:latin typeface="+mn-lt"/>
                          <a:ea typeface="+mn-ea"/>
                          <a:cs typeface="+mn-cs"/>
                        </a:rPr>
                        <a:t>8.7 million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159092"/>
                  </a:ext>
                </a:extLst>
              </a:tr>
              <a:tr h="349007">
                <a:tc>
                  <a:txBody>
                    <a:bodyPr/>
                    <a:lstStyle/>
                    <a:p>
                      <a:pPr marL="204788" indent="-204788">
                        <a:buFont typeface="+mj-lt"/>
                        <a:buAutoNum type="arabicPeriod" startAt="2"/>
                      </a:pPr>
                      <a:r>
                        <a:rPr lang="en-US" sz="1400" dirty="0"/>
                        <a:t>Cancer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b="0" i="0" u="none" strike="noStrike" kern="1200" baseline="0" dirty="0">
                          <a:solidFill>
                            <a:schemeClr val="dk1"/>
                          </a:solidFill>
                          <a:latin typeface="+mn-lt"/>
                          <a:ea typeface="+mn-ea"/>
                          <a:cs typeface="+mn-cs"/>
                        </a:rPr>
                        <a:t>595,930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15900" indent="-215900">
                        <a:buFont typeface="+mj-lt"/>
                        <a:buAutoNum type="arabicPeriod" startAt="2"/>
                      </a:pPr>
                      <a:r>
                        <a:rPr lang="en-US" sz="1400" b="0" i="0" u="none" strike="noStrike" kern="1200" baseline="0" dirty="0">
                          <a:solidFill>
                            <a:schemeClr val="dk1"/>
                          </a:solidFill>
                          <a:latin typeface="+mn-lt"/>
                          <a:ea typeface="+mn-ea"/>
                          <a:cs typeface="+mn-cs"/>
                        </a:rPr>
                        <a:t>Stroke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b="0" i="0" u="none" strike="noStrike" kern="1200" baseline="0" dirty="0">
                          <a:solidFill>
                            <a:schemeClr val="dk1"/>
                          </a:solidFill>
                          <a:latin typeface="+mn-lt"/>
                          <a:ea typeface="+mn-ea"/>
                          <a:cs typeface="+mn-cs"/>
                        </a:rPr>
                        <a:t>6.2 million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4909431"/>
                  </a:ext>
                </a:extLst>
              </a:tr>
              <a:tr h="593315">
                <a:tc>
                  <a:txBody>
                    <a:bodyPr/>
                    <a:lstStyle/>
                    <a:p>
                      <a:pPr marL="0" indent="204788">
                        <a:buFont typeface="+mj-lt"/>
                        <a:buAutoNum type="arabicPeriod" startAt="3"/>
                      </a:pPr>
                      <a:r>
                        <a:rPr lang="en-US" sz="1400" b="0" i="0" u="none" strike="noStrike" kern="1200" baseline="0" dirty="0">
                          <a:solidFill>
                            <a:schemeClr val="dk1"/>
                          </a:solidFill>
                          <a:latin typeface="+mn-lt"/>
                          <a:ea typeface="+mn-ea"/>
                          <a:cs typeface="+mn-cs"/>
                        </a:rPr>
                        <a:t>Chronic lower respiratory diseases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b="0" i="0" u="none" strike="noStrike" kern="1200" baseline="0" dirty="0">
                          <a:solidFill>
                            <a:schemeClr val="dk1"/>
                          </a:solidFill>
                          <a:latin typeface="+mn-lt"/>
                          <a:ea typeface="+mn-ea"/>
                          <a:cs typeface="+mn-cs"/>
                        </a:rPr>
                        <a:t>146,571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buFont typeface="+mj-lt"/>
                        <a:buAutoNum type="arabicPeriod" startAt="3"/>
                        <a:tabLst>
                          <a:tab pos="215900" algn="l"/>
                        </a:tabLst>
                      </a:pPr>
                      <a:r>
                        <a:rPr lang="en-US" sz="1400" b="0" i="0" u="none" strike="noStrike" kern="1200" baseline="0" dirty="0">
                          <a:solidFill>
                            <a:schemeClr val="dk1"/>
                          </a:solidFill>
                          <a:latin typeface="+mn-lt"/>
                          <a:ea typeface="+mn-ea"/>
                          <a:cs typeface="+mn-cs"/>
                        </a:rPr>
                        <a:t>Lower-respiratory infections (influenza and pneumonia)*</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b="0" i="0" u="none" strike="noStrike" kern="1200" baseline="0" dirty="0">
                          <a:solidFill>
                            <a:schemeClr val="dk1"/>
                          </a:solidFill>
                          <a:latin typeface="+mn-lt"/>
                          <a:ea typeface="+mn-ea"/>
                          <a:cs typeface="+mn-cs"/>
                        </a:rPr>
                        <a:t>3.2 million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37271539"/>
                  </a:ext>
                </a:extLst>
              </a:tr>
              <a:tr h="593315">
                <a:tc>
                  <a:txBody>
                    <a:bodyPr/>
                    <a:lstStyle/>
                    <a:p>
                      <a:pPr marL="0" indent="173038">
                        <a:buFont typeface="+mj-lt"/>
                        <a:buAutoNum type="arabicPeriod" startAt="4"/>
                        <a:tabLst/>
                      </a:pPr>
                      <a:r>
                        <a:rPr lang="en-US" sz="1400" b="0" i="0" u="none" strike="noStrike" kern="1200" baseline="0" dirty="0">
                          <a:solidFill>
                            <a:schemeClr val="dk1"/>
                          </a:solidFill>
                          <a:latin typeface="+mn-lt"/>
                          <a:ea typeface="+mn-ea"/>
                          <a:cs typeface="+mn-cs"/>
                        </a:rPr>
                        <a:t> Accidents (unintentional injuries)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b="0" i="0" u="none" strike="noStrike" kern="1200" baseline="0" dirty="0">
                          <a:solidFill>
                            <a:schemeClr val="dk1"/>
                          </a:solidFill>
                          <a:latin typeface="+mn-lt"/>
                          <a:ea typeface="+mn-ea"/>
                          <a:cs typeface="+mn-cs"/>
                        </a:rPr>
                        <a:t>146,571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201613">
                        <a:buFont typeface="+mj-lt"/>
                        <a:buAutoNum type="arabicPeriod" startAt="4"/>
                        <a:tabLst>
                          <a:tab pos="185738" algn="l"/>
                        </a:tabLst>
                      </a:pPr>
                      <a:r>
                        <a:rPr lang="en-US" sz="1400" b="0" i="0" u="none" strike="noStrike" kern="1200" baseline="0" dirty="0">
                          <a:solidFill>
                            <a:schemeClr val="dk1"/>
                          </a:solidFill>
                          <a:latin typeface="+mn-lt"/>
                          <a:ea typeface="+mn-ea"/>
                          <a:cs typeface="+mn-cs"/>
                        </a:rPr>
                        <a:t>Chronic obstructive pulmonary disease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b="0" i="0" u="none" strike="noStrike" kern="1200" baseline="0" dirty="0">
                          <a:solidFill>
                            <a:schemeClr val="dk1"/>
                          </a:solidFill>
                          <a:latin typeface="+mn-lt"/>
                          <a:ea typeface="+mn-ea"/>
                          <a:cs typeface="+mn-cs"/>
                        </a:rPr>
                        <a:t>3.2 million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90606330"/>
                  </a:ext>
                </a:extLst>
              </a:tr>
              <a:tr h="349007">
                <a:tc>
                  <a:txBody>
                    <a:bodyPr/>
                    <a:lstStyle/>
                    <a:p>
                      <a:pPr marL="0" indent="206375">
                        <a:buFont typeface="+mj-lt"/>
                        <a:buAutoNum type="arabicPeriod" startAt="5"/>
                        <a:tabLst>
                          <a:tab pos="230188" algn="l"/>
                        </a:tabLst>
                      </a:pPr>
                      <a:r>
                        <a:rPr lang="en-US" sz="1400" b="0" i="0" u="none" strike="noStrike" kern="1200" baseline="0" dirty="0">
                          <a:solidFill>
                            <a:schemeClr val="dk1"/>
                          </a:solidFill>
                          <a:latin typeface="+mn-lt"/>
                          <a:ea typeface="+mn-ea"/>
                          <a:cs typeface="+mn-cs"/>
                        </a:rPr>
                        <a:t>Stroke (cerebrovascular diseases)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b="0" i="0" u="none" strike="noStrike" kern="1200" baseline="0" dirty="0">
                          <a:solidFill>
                            <a:schemeClr val="dk1"/>
                          </a:solidFill>
                          <a:latin typeface="+mn-lt"/>
                          <a:ea typeface="+mn-ea"/>
                          <a:cs typeface="+mn-cs"/>
                        </a:rPr>
                        <a:t>140,323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201168">
                        <a:buFont typeface="+mj-lt"/>
                        <a:buAutoNum type="arabicPeriod" startAt="5"/>
                        <a:tabLst/>
                      </a:pPr>
                      <a:r>
                        <a:rPr lang="en-US" sz="1400" b="0" i="0" u="none" strike="noStrike" kern="1200" baseline="0" dirty="0">
                          <a:solidFill>
                            <a:schemeClr val="dk1"/>
                          </a:solidFill>
                          <a:latin typeface="+mn-lt"/>
                          <a:ea typeface="+mn-ea"/>
                          <a:cs typeface="+mn-cs"/>
                        </a:rPr>
                        <a:t>Trachea, bronchus, lung cancers</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b="0" i="0" u="none" strike="noStrike" kern="1200" baseline="0" dirty="0">
                          <a:solidFill>
                            <a:schemeClr val="dk1"/>
                          </a:solidFill>
                          <a:latin typeface="+mn-lt"/>
                          <a:ea typeface="+mn-ea"/>
                          <a:cs typeface="+mn-cs"/>
                        </a:rPr>
                        <a:t>1.7 million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59812593"/>
                  </a:ext>
                </a:extLst>
              </a:tr>
              <a:tr h="349007">
                <a:tc>
                  <a:txBody>
                    <a:bodyPr/>
                    <a:lstStyle/>
                    <a:p>
                      <a:pPr marL="219075" indent="-219075">
                        <a:buFont typeface="+mj-lt"/>
                        <a:buAutoNum type="arabicPeriod" startAt="6"/>
                        <a:tabLst>
                          <a:tab pos="212725" algn="l"/>
                        </a:tabLst>
                      </a:pPr>
                      <a:r>
                        <a:rPr lang="en-US" sz="1400" b="0" i="0" u="none" strike="noStrike" kern="1200" baseline="0" dirty="0">
                          <a:solidFill>
                            <a:schemeClr val="dk1"/>
                          </a:solidFill>
                          <a:latin typeface="+mn-lt"/>
                          <a:ea typeface="+mn-ea"/>
                          <a:cs typeface="+mn-cs"/>
                        </a:rPr>
                        <a:t>Alzheimer’s disease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b="0" i="0" u="none" strike="noStrike" kern="1200" baseline="0" dirty="0">
                          <a:solidFill>
                            <a:schemeClr val="dk1"/>
                          </a:solidFill>
                          <a:latin typeface="+mn-lt"/>
                          <a:ea typeface="+mn-ea"/>
                          <a:cs typeface="+mn-cs"/>
                        </a:rPr>
                        <a:t>110,561</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01168" indent="-201168">
                        <a:buFont typeface="+mj-lt"/>
                        <a:buAutoNum type="arabicPeriod" startAt="6"/>
                      </a:pPr>
                      <a:r>
                        <a:rPr lang="en-US" sz="1400" b="0" i="0" u="none" strike="noStrike" kern="1200" baseline="0" dirty="0">
                          <a:solidFill>
                            <a:schemeClr val="dk1"/>
                          </a:solidFill>
                          <a:latin typeface="+mn-lt"/>
                          <a:ea typeface="+mn-ea"/>
                          <a:cs typeface="+mn-cs"/>
                        </a:rPr>
                        <a:t>Diabetes</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b="0" i="0" u="none" strike="noStrike" kern="1200" baseline="0" dirty="0">
                          <a:solidFill>
                            <a:schemeClr val="dk1"/>
                          </a:solidFill>
                          <a:latin typeface="+mn-lt"/>
                          <a:ea typeface="+mn-ea"/>
                          <a:cs typeface="+mn-cs"/>
                        </a:rPr>
                        <a:t>1.5 million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8101666"/>
                  </a:ext>
                </a:extLst>
              </a:tr>
              <a:tr h="349007">
                <a:tc>
                  <a:txBody>
                    <a:bodyPr/>
                    <a:lstStyle/>
                    <a:p>
                      <a:pPr marL="212725" indent="-212725">
                        <a:buFont typeface="+mj-lt"/>
                        <a:buAutoNum type="arabicPeriod" startAt="7"/>
                        <a:tabLst>
                          <a:tab pos="206375" algn="l"/>
                        </a:tabLst>
                      </a:pPr>
                      <a:r>
                        <a:rPr lang="en-US" sz="1400" b="0" i="0" u="none" strike="noStrike" kern="1200" baseline="0" dirty="0">
                          <a:solidFill>
                            <a:schemeClr val="dk1"/>
                          </a:solidFill>
                          <a:latin typeface="+mn-lt"/>
                          <a:ea typeface="+mn-ea"/>
                          <a:cs typeface="+mn-cs"/>
                        </a:rPr>
                        <a:t>Diabetes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b="0" i="0" u="none" strike="noStrike" kern="1200" baseline="0" dirty="0">
                          <a:solidFill>
                            <a:schemeClr val="dk1"/>
                          </a:solidFill>
                          <a:latin typeface="+mn-lt"/>
                          <a:ea typeface="+mn-ea"/>
                          <a:cs typeface="+mn-cs"/>
                        </a:rPr>
                        <a:t>79,535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01168" indent="-201168">
                        <a:buFont typeface="+mj-lt"/>
                        <a:buAutoNum type="arabicPeriod" startAt="7"/>
                      </a:pPr>
                      <a:r>
                        <a:rPr lang="en-US" sz="1400" b="0" i="0" u="none" strike="noStrike" kern="1200" baseline="0" dirty="0">
                          <a:solidFill>
                            <a:schemeClr val="dk1"/>
                          </a:solidFill>
                          <a:latin typeface="+mn-lt"/>
                          <a:ea typeface="+mn-ea"/>
                          <a:cs typeface="+mn-cs"/>
                        </a:rPr>
                        <a:t>Alzheimer’s disease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b="0" i="0" u="none" strike="noStrike" kern="1200" baseline="0" dirty="0">
                          <a:solidFill>
                            <a:schemeClr val="dk1"/>
                          </a:solidFill>
                          <a:latin typeface="+mn-lt"/>
                          <a:ea typeface="+mn-ea"/>
                          <a:cs typeface="+mn-cs"/>
                        </a:rPr>
                        <a:t>1.5 million</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06551292"/>
                  </a:ext>
                </a:extLst>
              </a:tr>
              <a:tr h="349007">
                <a:tc>
                  <a:txBody>
                    <a:bodyPr/>
                    <a:lstStyle/>
                    <a:p>
                      <a:pPr marL="212725" indent="-212725">
                        <a:buFont typeface="+mj-lt"/>
                        <a:buAutoNum type="arabicPeriod" startAt="8"/>
                        <a:tabLst>
                          <a:tab pos="219075" algn="l"/>
                        </a:tabLst>
                      </a:pPr>
                      <a:r>
                        <a:rPr lang="en-US" sz="1400" b="0" i="0" u="none" strike="noStrike" kern="1200" baseline="0" dirty="0">
                          <a:solidFill>
                            <a:schemeClr val="dk1"/>
                          </a:solidFill>
                          <a:latin typeface="+mn-lt"/>
                          <a:ea typeface="+mn-ea"/>
                          <a:cs typeface="+mn-cs"/>
                        </a:rPr>
                        <a:t>Influenza and pneumonia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b="0" i="0" u="none" strike="noStrike" kern="1200" baseline="0" dirty="0">
                          <a:solidFill>
                            <a:schemeClr val="dk1"/>
                          </a:solidFill>
                          <a:latin typeface="+mn-lt"/>
                          <a:ea typeface="+mn-ea"/>
                          <a:cs typeface="+mn-cs"/>
                        </a:rPr>
                        <a:t>57,062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01168" indent="-201168">
                        <a:buFont typeface="+mj-lt"/>
                        <a:buAutoNum type="arabicPeriod" startAt="8"/>
                      </a:pPr>
                      <a:r>
                        <a:rPr lang="en-US" sz="1400" b="0" i="0" u="none" strike="noStrike" kern="1200" baseline="0" dirty="0">
                          <a:solidFill>
                            <a:schemeClr val="dk1"/>
                          </a:solidFill>
                          <a:latin typeface="+mn-lt"/>
                          <a:ea typeface="+mn-ea"/>
                          <a:cs typeface="+mn-cs"/>
                        </a:rPr>
                        <a:t>Diarrheal diseases</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b="0" i="0" u="none" strike="noStrike" kern="1200" baseline="0" dirty="0">
                          <a:solidFill>
                            <a:schemeClr val="dk1"/>
                          </a:solidFill>
                          <a:latin typeface="+mn-lt"/>
                          <a:ea typeface="+mn-ea"/>
                          <a:cs typeface="+mn-cs"/>
                        </a:rPr>
                        <a:t>1.4 million</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10329628"/>
                  </a:ext>
                </a:extLst>
              </a:tr>
              <a:tr h="593315">
                <a:tc>
                  <a:txBody>
                    <a:bodyPr/>
                    <a:lstStyle/>
                    <a:p>
                      <a:pPr marL="0" indent="212725">
                        <a:buFont typeface="+mj-lt"/>
                        <a:buAutoNum type="arabicPeriod" startAt="9"/>
                        <a:tabLst>
                          <a:tab pos="223838" algn="l"/>
                        </a:tabLst>
                      </a:pPr>
                      <a:r>
                        <a:rPr lang="en-US" sz="1400" b="0" i="0" u="none" strike="noStrike" kern="1200" baseline="0" dirty="0">
                          <a:solidFill>
                            <a:schemeClr val="dk1"/>
                          </a:solidFill>
                          <a:latin typeface="+mn-lt"/>
                          <a:ea typeface="+mn-ea"/>
                          <a:cs typeface="+mn-cs"/>
                        </a:rPr>
                        <a:t>Nephritis, nephrotic syndrome, and nephrosis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b="0" i="0" u="none" strike="noStrike" kern="1200" baseline="0" dirty="0">
                          <a:solidFill>
                            <a:schemeClr val="dk1"/>
                          </a:solidFill>
                          <a:latin typeface="+mn-lt"/>
                          <a:ea typeface="+mn-ea"/>
                          <a:cs typeface="+mn-cs"/>
                        </a:rPr>
                        <a:t>49,959</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01168" indent="-201168">
                        <a:buFont typeface="+mj-lt"/>
                        <a:buAutoNum type="arabicPeriod" startAt="9"/>
                      </a:pPr>
                      <a:r>
                        <a:rPr lang="en-US" sz="1400" b="0" i="0" u="none" strike="noStrike" kern="1200" baseline="0" dirty="0">
                          <a:solidFill>
                            <a:schemeClr val="dk1"/>
                          </a:solidFill>
                          <a:latin typeface="+mn-lt"/>
                          <a:ea typeface="+mn-ea"/>
                          <a:cs typeface="+mn-cs"/>
                        </a:rPr>
                        <a:t>Tuberculosis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dirty="0"/>
                        <a:t>1.3 million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98944364"/>
                  </a:ext>
                </a:extLst>
              </a:tr>
              <a:tr h="349007">
                <a:tc>
                  <a:txBody>
                    <a:bodyPr/>
                    <a:lstStyle/>
                    <a:p>
                      <a:pPr marL="304800" indent="-304800">
                        <a:buFont typeface="+mj-lt"/>
                        <a:buAutoNum type="arabicPeriod" startAt="10"/>
                        <a:tabLst>
                          <a:tab pos="311150" algn="l"/>
                        </a:tabLst>
                      </a:pPr>
                      <a:r>
                        <a:rPr lang="en-US" sz="1400" b="0" i="0" u="none" strike="noStrike" kern="1200" baseline="0" dirty="0">
                          <a:solidFill>
                            <a:schemeClr val="dk1"/>
                          </a:solidFill>
                          <a:latin typeface="+mn-lt"/>
                          <a:ea typeface="+mn-ea"/>
                          <a:cs typeface="+mn-cs"/>
                        </a:rPr>
                        <a:t>Intentional self-harm (suicide)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b="0" i="0" u="none" strike="noStrike" kern="1200" baseline="0" dirty="0">
                          <a:solidFill>
                            <a:schemeClr val="dk1"/>
                          </a:solidFill>
                          <a:latin typeface="+mn-lt"/>
                          <a:ea typeface="+mn-ea"/>
                          <a:cs typeface="+mn-cs"/>
                        </a:rPr>
                        <a:t>44,193</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306388" indent="-306388">
                        <a:buFont typeface="+mj-lt"/>
                        <a:buAutoNum type="arabicPeriod" startAt="10"/>
                        <a:tabLst>
                          <a:tab pos="352425" algn="l"/>
                          <a:tab pos="457200" algn="l"/>
                        </a:tabLst>
                      </a:pPr>
                      <a:r>
                        <a:rPr lang="en-US" sz="1400" b="0" i="0" u="none" strike="noStrike" kern="1200" baseline="0" dirty="0">
                          <a:solidFill>
                            <a:schemeClr val="dk1"/>
                          </a:solidFill>
                          <a:latin typeface="+mn-lt"/>
                          <a:ea typeface="+mn-ea"/>
                          <a:cs typeface="+mn-cs"/>
                        </a:rPr>
                        <a:t>Road injury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dirty="0"/>
                        <a:t>1.3 million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80349913"/>
                  </a:ext>
                </a:extLst>
              </a:tr>
            </a:tbl>
          </a:graphicData>
        </a:graphic>
      </p:graphicFrame>
      <p:sp>
        <p:nvSpPr>
          <p:cNvPr id="4" name="Content Placeholder 3">
            <a:extLst>
              <a:ext uri="{FF2B5EF4-FFF2-40B4-BE49-F238E27FC236}">
                <a16:creationId xmlns:a16="http://schemas.microsoft.com/office/drawing/2014/main" id="{7280B2E7-6718-4EDB-A231-8BC435DC71F0}"/>
              </a:ext>
            </a:extLst>
          </p:cNvPr>
          <p:cNvSpPr>
            <a:spLocks noGrp="1"/>
          </p:cNvSpPr>
          <p:nvPr>
            <p:ph sz="quarter" idx="14"/>
          </p:nvPr>
        </p:nvSpPr>
        <p:spPr>
          <a:xfrm>
            <a:off x="137160" y="5809818"/>
            <a:ext cx="8869680" cy="678611"/>
          </a:xfrm>
        </p:spPr>
        <p:txBody>
          <a:bodyPr/>
          <a:lstStyle/>
          <a:p>
            <a:r>
              <a:rPr lang="en-US" sz="1800" dirty="0">
                <a:solidFill>
                  <a:prstClr val="black"/>
                </a:solidFill>
              </a:rPr>
              <a:t>Diseases most clearly caused by microorganisms: influenza, pneumonia, diarrheal diseases, and tuberculosis</a:t>
            </a:r>
          </a:p>
        </p:txBody>
      </p:sp>
    </p:spTree>
    <p:extLst>
      <p:ext uri="{BB962C8B-B14F-4D97-AF65-F5344CB8AC3E}">
        <p14:creationId xmlns:p14="http://schemas.microsoft.com/office/powerpoint/2010/main" val="39885594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Scope of Microbiology</a:t>
            </a:r>
            <a:endParaRPr lang="en-IN" sz="1200" dirty="0"/>
          </a:p>
        </p:txBody>
      </p:sp>
      <p:sp>
        <p:nvSpPr>
          <p:cNvPr id="3" name="Content Placeholder 2"/>
          <p:cNvSpPr>
            <a:spLocks noGrp="1"/>
          </p:cNvSpPr>
          <p:nvPr>
            <p:ph sz="quarter" idx="11"/>
          </p:nvPr>
        </p:nvSpPr>
        <p:spPr/>
        <p:txBody>
          <a:bodyPr>
            <a:normAutofit/>
          </a:bodyPr>
          <a:lstStyle/>
          <a:p>
            <a:pPr>
              <a:spcAft>
                <a:spcPts val="1500"/>
              </a:spcAft>
            </a:pPr>
            <a:r>
              <a:rPr lang="en-US" altLang="en-US" b="1" dirty="0"/>
              <a:t>Microbiology:</a:t>
            </a:r>
            <a:r>
              <a:rPr lang="en-US" altLang="en-US" dirty="0"/>
              <a:t> the specialized area of biology that deals with organisms too small to be seen with the naked eye</a:t>
            </a:r>
          </a:p>
          <a:p>
            <a:pPr marL="347472" lvl="1"/>
            <a:r>
              <a:rPr lang="en-US" altLang="en-US" dirty="0"/>
              <a:t>Microorganisms or microbes</a:t>
            </a:r>
          </a:p>
          <a:p>
            <a:pPr marL="347472" lvl="1"/>
            <a:r>
              <a:rPr lang="en-US" altLang="en-US" dirty="0"/>
              <a:t>Germs, viruses, or agents</a:t>
            </a:r>
          </a:p>
          <a:p>
            <a:pPr marL="347472" lvl="1"/>
            <a:r>
              <a:rPr lang="en-US" altLang="en-US" dirty="0"/>
              <a:t>“Bugs”</a:t>
            </a:r>
          </a:p>
        </p:txBody>
      </p:sp>
    </p:spTree>
    <p:extLst>
      <p:ext uri="{BB962C8B-B14F-4D97-AF65-F5344CB8AC3E}">
        <p14:creationId xmlns:p14="http://schemas.microsoft.com/office/powerpoint/2010/main" val="312545825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B4B63F-0631-4CB6-8596-6BC4D1B0FE17}"/>
              </a:ext>
            </a:extLst>
          </p:cNvPr>
          <p:cNvSpPr>
            <a:spLocks noGrp="1"/>
          </p:cNvSpPr>
          <p:nvPr>
            <p:ph type="title"/>
          </p:nvPr>
        </p:nvSpPr>
        <p:spPr/>
        <p:txBody>
          <a:bodyPr/>
          <a:lstStyle/>
          <a:p>
            <a:r>
              <a:rPr lang="en-IN" dirty="0"/>
              <a:t>Communicable versus Noncommunicable Diseases</a:t>
            </a:r>
          </a:p>
        </p:txBody>
      </p:sp>
      <p:pic>
        <p:nvPicPr>
          <p:cNvPr id="7" name="Picture 2" descr="A pamphlet titled communicable versus non-communicable diseases.">
            <a:extLst>
              <a:ext uri="{FF2B5EF4-FFF2-40B4-BE49-F238E27FC236}">
                <a16:creationId xmlns:a16="http://schemas.microsoft.com/office/drawing/2014/main" id="{715021EA-38C5-4CEA-942E-12C60E21AD47}"/>
              </a:ext>
            </a:extLst>
          </p:cNvPr>
          <p:cNvPicPr>
            <a:picLocks noGrp="1" noChangeAspect="1"/>
          </p:cNvPicPr>
          <p:nvPr>
            <p:ph sz="quarter" idx="11"/>
          </p:nvPr>
        </p:nvPicPr>
        <p:blipFill rotWithShape="1">
          <a:blip r:embed="rId2"/>
          <a:srcRect t="6548" b="3463"/>
          <a:stretch/>
        </p:blipFill>
        <p:spPr>
          <a:xfrm>
            <a:off x="2457993" y="1003160"/>
            <a:ext cx="4228015" cy="5212080"/>
          </a:xfrm>
        </p:spPr>
      </p:pic>
      <p:sp>
        <p:nvSpPr>
          <p:cNvPr id="5" name="Text Placeholder 4">
            <a:extLst>
              <a:ext uri="{FF2B5EF4-FFF2-40B4-BE49-F238E27FC236}">
                <a16:creationId xmlns:a16="http://schemas.microsoft.com/office/drawing/2014/main" id="{5C47C008-A133-4470-BB7D-261B5D458386}"/>
              </a:ext>
            </a:extLst>
          </p:cNvPr>
          <p:cNvSpPr>
            <a:spLocks noGrp="1"/>
          </p:cNvSpPr>
          <p:nvPr>
            <p:ph type="body" sz="quarter" idx="30"/>
          </p:nvPr>
        </p:nvSpPr>
        <p:spPr/>
        <p:txBody>
          <a:bodyPr/>
          <a:lstStyle/>
          <a:p>
            <a:r>
              <a:rPr lang="en-US" dirty="0"/>
              <a:t>Source: Data from the World Health Organization for 2012, and from the Institute for Health Metrics and Evaluation, http://www.healthdata.org/ 2018.</a:t>
            </a:r>
            <a:endParaRPr lang="en-IN" dirty="0"/>
          </a:p>
        </p:txBody>
      </p:sp>
      <p:sp>
        <p:nvSpPr>
          <p:cNvPr id="8" name="Text Placeholder 5">
            <a:extLst>
              <a:ext uri="{FF2B5EF4-FFF2-40B4-BE49-F238E27FC236}">
                <a16:creationId xmlns:a16="http://schemas.microsoft.com/office/drawing/2014/main" id="{07B82527-6E23-45E7-8760-DD42D13B3851}"/>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p>
        </p:txBody>
      </p:sp>
    </p:spTree>
    <p:extLst>
      <p:ext uri="{BB962C8B-B14F-4D97-AF65-F5344CB8AC3E}">
        <p14:creationId xmlns:p14="http://schemas.microsoft.com/office/powerpoint/2010/main" val="99220453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IN" dirty="0"/>
              <a:t>Malaria</a:t>
            </a:r>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r>
              <a:rPr lang="en-US" altLang="en-US" dirty="0"/>
              <a:t>Malaria:</a:t>
            </a:r>
          </a:p>
          <a:p>
            <a:pPr marL="347472" lvl="1">
              <a:spcBef>
                <a:spcPts val="1200"/>
              </a:spcBef>
            </a:pPr>
            <a:r>
              <a:rPr lang="en-US" altLang="en-US" dirty="0"/>
              <a:t>Kills about 450,000 every year</a:t>
            </a:r>
          </a:p>
          <a:p>
            <a:pPr marL="347472" lvl="1">
              <a:spcBef>
                <a:spcPts val="1200"/>
              </a:spcBef>
            </a:pPr>
            <a:r>
              <a:rPr lang="en-US" altLang="en-US" dirty="0"/>
              <a:t>Transmitted by mosquitoes</a:t>
            </a:r>
          </a:p>
          <a:p>
            <a:pPr marL="347472" lvl="1">
              <a:spcBef>
                <a:spcPts val="1200"/>
              </a:spcBef>
            </a:pPr>
            <a:r>
              <a:rPr lang="en-US" altLang="en-US" dirty="0"/>
              <a:t>Prevention of infection is through the use of bed nets, which although inexpensive, are too expensive for poor families</a:t>
            </a:r>
          </a:p>
        </p:txBody>
      </p:sp>
    </p:spTree>
    <p:extLst>
      <p:ext uri="{BB962C8B-B14F-4D97-AF65-F5344CB8AC3E}">
        <p14:creationId xmlns:p14="http://schemas.microsoft.com/office/powerpoint/2010/main" val="109006426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IN" dirty="0"/>
              <a:t>Infectious Diseases</a:t>
            </a:r>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r>
              <a:rPr lang="en-US" altLang="en-US" dirty="0"/>
              <a:t>New (emerging) diseases as well as older (reemerging) diseases are increasing</a:t>
            </a:r>
          </a:p>
          <a:p>
            <a:pPr marL="347472" lvl="1">
              <a:spcBef>
                <a:spcPts val="1200"/>
              </a:spcBef>
            </a:pPr>
            <a:r>
              <a:rPr lang="en-US" altLang="en-US" dirty="0"/>
              <a:t>Ebola, AIDS, hepatitis C, and viral encephalitis</a:t>
            </a:r>
          </a:p>
          <a:p>
            <a:pPr>
              <a:spcBef>
                <a:spcPts val="1200"/>
              </a:spcBef>
            </a:pPr>
            <a:r>
              <a:rPr lang="en-US" altLang="en-US" dirty="0">
                <a:solidFill>
                  <a:prstClr val="black"/>
                </a:solidFill>
              </a:rPr>
              <a:t>Polio, leprosy, and parasitic worm diseases have largely been eradicated</a:t>
            </a:r>
          </a:p>
        </p:txBody>
      </p:sp>
    </p:spTree>
    <p:extLst>
      <p:ext uri="{BB962C8B-B14F-4D97-AF65-F5344CB8AC3E}">
        <p14:creationId xmlns:p14="http://schemas.microsoft.com/office/powerpoint/2010/main" val="189242357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IN" dirty="0"/>
              <a:t>Diseases Once Considered </a:t>
            </a:r>
            <a:r>
              <a:rPr lang="en-IN" dirty="0" err="1"/>
              <a:t>Noninfectious</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pPr>
              <a:spcBef>
                <a:spcPts val="1200"/>
              </a:spcBef>
              <a:defRPr/>
            </a:pPr>
            <a:r>
              <a:rPr lang="en-US" dirty="0"/>
              <a:t>Certain diseases once considered noninfectious are now found to be caused by microbes:</a:t>
            </a:r>
          </a:p>
          <a:p>
            <a:pPr marL="347472" lvl="1">
              <a:spcBef>
                <a:spcPts val="1200"/>
              </a:spcBef>
              <a:defRPr/>
            </a:pPr>
            <a:r>
              <a:rPr lang="en-US" dirty="0"/>
              <a:t>Gastric ulcers caused by </a:t>
            </a:r>
            <a:r>
              <a:rPr lang="en-US" i="1" dirty="0"/>
              <a:t>Helicobacter pylori</a:t>
            </a:r>
          </a:p>
          <a:p>
            <a:pPr marL="347472" lvl="1">
              <a:spcBef>
                <a:spcPts val="1200"/>
              </a:spcBef>
              <a:defRPr/>
            </a:pPr>
            <a:r>
              <a:rPr lang="en-US" dirty="0"/>
              <a:t>Link between certain cancers and bacteria and viruses</a:t>
            </a:r>
          </a:p>
          <a:p>
            <a:pPr marL="347472" lvl="1">
              <a:spcBef>
                <a:spcPts val="1200"/>
              </a:spcBef>
              <a:defRPr/>
            </a:pPr>
            <a:r>
              <a:rPr lang="en-US" dirty="0" err="1"/>
              <a:t>Cocksackie</a:t>
            </a:r>
            <a:r>
              <a:rPr lang="en-US" dirty="0"/>
              <a:t> virus has been associated with diabetes and schizophrenia</a:t>
            </a:r>
          </a:p>
          <a:p>
            <a:pPr marL="347472" lvl="1">
              <a:spcBef>
                <a:spcPts val="1200"/>
              </a:spcBef>
              <a:defRPr/>
            </a:pPr>
            <a:r>
              <a:rPr lang="en-US" dirty="0"/>
              <a:t>Multiple sclerosis, OCD, coronary artery disease, obesity linked to chronic microbial infections</a:t>
            </a:r>
          </a:p>
        </p:txBody>
      </p:sp>
    </p:spTree>
    <p:extLst>
      <p:ext uri="{BB962C8B-B14F-4D97-AF65-F5344CB8AC3E}">
        <p14:creationId xmlns:p14="http://schemas.microsoft.com/office/powerpoint/2010/main" val="325603960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The Subtler Side of Microorganisms</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r>
              <a:rPr lang="en-US" altLang="en-US" dirty="0"/>
              <a:t>Today, we are discovering the subtler side of microorganisms and the quiet, slow, destructive diseases they cause</a:t>
            </a:r>
          </a:p>
          <a:p>
            <a:pPr marL="347472" lvl="1">
              <a:spcBef>
                <a:spcPts val="1200"/>
              </a:spcBef>
            </a:pPr>
            <a:r>
              <a:rPr lang="en-US" altLang="en-US" dirty="0"/>
              <a:t>Female infertility caused by </a:t>
            </a:r>
            <a:r>
              <a:rPr lang="en-US" altLang="en-US" i="1" dirty="0"/>
              <a:t>Chlamydia</a:t>
            </a:r>
            <a:r>
              <a:rPr lang="en-US" altLang="en-US" dirty="0"/>
              <a:t> infection</a:t>
            </a:r>
          </a:p>
          <a:p>
            <a:pPr marL="347472" lvl="1">
              <a:spcBef>
                <a:spcPts val="1200"/>
              </a:spcBef>
            </a:pPr>
            <a:r>
              <a:rPr lang="en-US" altLang="en-US" dirty="0"/>
              <a:t>Liver cancer (hepatitis viruses) and cervical cancer (human papillomavirus)</a:t>
            </a:r>
          </a:p>
        </p:txBody>
      </p:sp>
    </p:spTree>
    <p:extLst>
      <p:ext uri="{BB962C8B-B14F-4D97-AF65-F5344CB8AC3E}">
        <p14:creationId xmlns:p14="http://schemas.microsoft.com/office/powerpoint/2010/main" val="395221529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Weakened Immune Systems and Drug Resistance</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pPr>
              <a:spcBef>
                <a:spcPts val="1200"/>
              </a:spcBef>
            </a:pPr>
            <a:r>
              <a:rPr lang="en-US" altLang="en-US" dirty="0"/>
              <a:t>An increasing number of patients with weakened immune systems are subject to infections by common microbes not pathogenic to healthy people</a:t>
            </a:r>
          </a:p>
          <a:p>
            <a:pPr>
              <a:spcBef>
                <a:spcPts val="1200"/>
              </a:spcBef>
            </a:pPr>
            <a:r>
              <a:rPr lang="en-US" altLang="en-US" dirty="0"/>
              <a:t>Drug-resistant microbes also contribute to the increase in infectious disease</a:t>
            </a:r>
          </a:p>
        </p:txBody>
      </p:sp>
    </p:spTree>
    <p:extLst>
      <p:ext uri="{BB962C8B-B14F-4D97-AF65-F5344CB8AC3E}">
        <p14:creationId xmlns:p14="http://schemas.microsoft.com/office/powerpoint/2010/main" val="296771330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Concept Check – Section 1.4</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pPr>
              <a:spcBef>
                <a:spcPts val="1200"/>
              </a:spcBef>
            </a:pPr>
            <a:r>
              <a:rPr lang="en-US" altLang="en-US" dirty="0"/>
              <a:t>True/False: All microbes cause disease.</a:t>
            </a:r>
          </a:p>
          <a:p>
            <a:pPr>
              <a:spcBef>
                <a:spcPts val="1200"/>
              </a:spcBef>
            </a:pPr>
            <a:r>
              <a:rPr lang="en-US" altLang="en-US" dirty="0"/>
              <a:t>Why is there a difference between the top 10 causes of death in the United States versus worldwide?</a:t>
            </a:r>
          </a:p>
          <a:p>
            <a:pPr>
              <a:spcBef>
                <a:spcPts val="1200"/>
              </a:spcBef>
            </a:pPr>
            <a:r>
              <a:rPr lang="en-US" altLang="en-US" dirty="0"/>
              <a:t>Name three connections between diseases considered to be noninfectious and a microbe.</a:t>
            </a:r>
          </a:p>
        </p:txBody>
      </p:sp>
    </p:spTree>
    <p:extLst>
      <p:ext uri="{BB962C8B-B14F-4D97-AF65-F5344CB8AC3E}">
        <p14:creationId xmlns:p14="http://schemas.microsoft.com/office/powerpoint/2010/main" val="348227476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Section 1.5: The General Characteristics of Microorganisms</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pPr>
              <a:spcBef>
                <a:spcPts val="1200"/>
              </a:spcBef>
            </a:pPr>
            <a:r>
              <a:rPr lang="en-US" altLang="en-US" u="sng" dirty="0"/>
              <a:t>Learning Outcomes</a:t>
            </a:r>
          </a:p>
          <a:p>
            <a:pPr>
              <a:spcBef>
                <a:spcPts val="1200"/>
              </a:spcBef>
            </a:pPr>
            <a:r>
              <a:rPr lang="en-US" altLang="en-US" dirty="0"/>
              <a:t>Differentiate among bacteria, archaea, and eukaryotic microorganisms.</a:t>
            </a:r>
          </a:p>
          <a:p>
            <a:pPr>
              <a:spcBef>
                <a:spcPts val="1200"/>
              </a:spcBef>
            </a:pPr>
            <a:r>
              <a:rPr lang="en-US" altLang="en-US" dirty="0"/>
              <a:t>Identify two types of acellular microorganisms.</a:t>
            </a:r>
          </a:p>
          <a:p>
            <a:pPr>
              <a:spcBef>
                <a:spcPts val="1200"/>
              </a:spcBef>
            </a:pPr>
            <a:r>
              <a:rPr lang="en-US" altLang="en-US" dirty="0"/>
              <a:t>Compare and contrast the relative sizes of the different microbes.</a:t>
            </a:r>
          </a:p>
        </p:txBody>
      </p:sp>
    </p:spTree>
    <p:extLst>
      <p:ext uri="{BB962C8B-B14F-4D97-AF65-F5344CB8AC3E}">
        <p14:creationId xmlns:p14="http://schemas.microsoft.com/office/powerpoint/2010/main" val="219296072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General Characteristics of Microorganisms</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pPr>
              <a:spcBef>
                <a:spcPts val="1200"/>
              </a:spcBef>
              <a:defRPr/>
            </a:pPr>
            <a:r>
              <a:rPr lang="en-US" dirty="0"/>
              <a:t>Bacterial and Archaeal cells:</a:t>
            </a:r>
          </a:p>
          <a:p>
            <a:pPr marL="347472" lvl="1">
              <a:spcBef>
                <a:spcPts val="1200"/>
              </a:spcBef>
              <a:defRPr/>
            </a:pPr>
            <a:r>
              <a:rPr lang="en-US" dirty="0"/>
              <a:t>About 10x smaller than eukaryotic cells</a:t>
            </a:r>
          </a:p>
          <a:p>
            <a:pPr marL="347472" lvl="1">
              <a:spcBef>
                <a:spcPts val="1200"/>
              </a:spcBef>
              <a:defRPr/>
            </a:pPr>
            <a:r>
              <a:rPr lang="en-US" dirty="0"/>
              <a:t>Lack organelles: small, double-membrane-bound structures that perform specific functions</a:t>
            </a:r>
          </a:p>
          <a:p>
            <a:pPr>
              <a:spcBef>
                <a:spcPts val="1200"/>
              </a:spcBef>
              <a:defRPr/>
            </a:pPr>
            <a:r>
              <a:rPr lang="en-US" dirty="0">
                <a:solidFill>
                  <a:prstClr val="black"/>
                </a:solidFill>
              </a:rPr>
              <a:t>The majority of microorganisms are single-celled (all bacterial and archaeal and some eukaryotes)</a:t>
            </a:r>
          </a:p>
        </p:txBody>
      </p:sp>
    </p:spTree>
    <p:extLst>
      <p:ext uri="{BB962C8B-B14F-4D97-AF65-F5344CB8AC3E}">
        <p14:creationId xmlns:p14="http://schemas.microsoft.com/office/powerpoint/2010/main" val="399162177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EA18AD-83C0-41AD-99B5-6E9290D2B640}"/>
              </a:ext>
            </a:extLst>
          </p:cNvPr>
          <p:cNvSpPr>
            <a:spLocks noGrp="1"/>
          </p:cNvSpPr>
          <p:nvPr>
            <p:ph type="title"/>
          </p:nvPr>
        </p:nvSpPr>
        <p:spPr/>
        <p:txBody>
          <a:bodyPr/>
          <a:lstStyle/>
          <a:p>
            <a:r>
              <a:rPr lang="en-IN" dirty="0"/>
              <a:t>Six Types of Microorganisms</a:t>
            </a:r>
          </a:p>
        </p:txBody>
      </p:sp>
      <p:pic>
        <p:nvPicPr>
          <p:cNvPr id="7" name="Picture 2" descr="Microorganism examples include the Taenia solium helminth, Mucor fungus, Vorticella protozoan, E. coli bacterium, and the Herpes simplex virus. ">
            <a:extLst>
              <a:ext uri="{FF2B5EF4-FFF2-40B4-BE49-F238E27FC236}">
                <a16:creationId xmlns:a16="http://schemas.microsoft.com/office/drawing/2014/main" id="{384986C1-B1F7-44EA-B1AD-3715B05F4088}"/>
              </a:ext>
            </a:extLst>
          </p:cNvPr>
          <p:cNvPicPr>
            <a:picLocks noGrp="1" noChangeAspect="1"/>
          </p:cNvPicPr>
          <p:nvPr>
            <p:ph sz="quarter" idx="11"/>
          </p:nvPr>
        </p:nvPicPr>
        <p:blipFill rotWithShape="1">
          <a:blip r:embed="rId2"/>
          <a:srcRect t="5132" b="7566"/>
          <a:stretch/>
        </p:blipFill>
        <p:spPr>
          <a:xfrm>
            <a:off x="995183" y="940371"/>
            <a:ext cx="7153634" cy="4937760"/>
          </a:xfrm>
        </p:spPr>
      </p:pic>
      <p:sp>
        <p:nvSpPr>
          <p:cNvPr id="5" name="Text Placeholder 4">
            <a:extLst>
              <a:ext uri="{FF2B5EF4-FFF2-40B4-BE49-F238E27FC236}">
                <a16:creationId xmlns:a16="http://schemas.microsoft.com/office/drawing/2014/main" id="{BBAAD9F3-8C7D-40FB-AA71-9C4EDDE9D4C4}"/>
              </a:ext>
            </a:extLst>
          </p:cNvPr>
          <p:cNvSpPr>
            <a:spLocks noGrp="1"/>
          </p:cNvSpPr>
          <p:nvPr>
            <p:ph type="body" sz="quarter" idx="30"/>
          </p:nvPr>
        </p:nvSpPr>
        <p:spPr>
          <a:xfrm>
            <a:off x="990601" y="5906325"/>
            <a:ext cx="7925562" cy="342075"/>
          </a:xfrm>
        </p:spPr>
        <p:txBody>
          <a:bodyPr/>
          <a:lstStyle/>
          <a:p>
            <a:r>
              <a:rPr lang="en-IN" dirty="0"/>
              <a:t>(top left) Source: </a:t>
            </a:r>
            <a:r>
              <a:rPr lang="en-IN" dirty="0" err="1"/>
              <a:t>Centers</a:t>
            </a:r>
            <a:r>
              <a:rPr lang="en-IN" dirty="0"/>
              <a:t> for Disease Control and Prevention; (top middle) Source: /</a:t>
            </a:r>
            <a:r>
              <a:rPr lang="en-IN" dirty="0" err="1"/>
              <a:t>Dr.</a:t>
            </a:r>
            <a:r>
              <a:rPr lang="en-IN" dirty="0"/>
              <a:t> Lucille K. Georg/</a:t>
            </a:r>
            <a:r>
              <a:rPr lang="en-IN" dirty="0" err="1"/>
              <a:t>Centers</a:t>
            </a:r>
            <a:r>
              <a:rPr lang="en-IN" dirty="0"/>
              <a:t> for Disease Control and Prevention; (top right) Source: Nancy </a:t>
            </a:r>
            <a:r>
              <a:rPr lang="en-IN" dirty="0" err="1"/>
              <a:t>Nehring</a:t>
            </a:r>
            <a:r>
              <a:rPr lang="en-IN" dirty="0"/>
              <a:t>/E+/Getty Images; (bottom left) Source: Janice Haney </a:t>
            </a:r>
            <a:r>
              <a:rPr lang="en-IN" dirty="0" err="1"/>
              <a:t>Carr</a:t>
            </a:r>
            <a:r>
              <a:rPr lang="en-IN" dirty="0"/>
              <a:t>/CDC; (bottom </a:t>
            </a:r>
            <a:r>
              <a:rPr lang="en-IN" dirty="0" err="1"/>
              <a:t>center</a:t>
            </a:r>
            <a:r>
              <a:rPr lang="en-IN" dirty="0"/>
              <a:t>) Source: </a:t>
            </a:r>
            <a:r>
              <a:rPr lang="en-IN" dirty="0" err="1"/>
              <a:t>Dr.</a:t>
            </a:r>
            <a:r>
              <a:rPr lang="en-IN" dirty="0"/>
              <a:t> Erskine Palmer/CDC; (bottom right) </a:t>
            </a:r>
            <a:r>
              <a:rPr lang="en-IN" dirty="0" err="1"/>
              <a:t>Cultura</a:t>
            </a:r>
            <a:r>
              <a:rPr lang="en-IN" dirty="0"/>
              <a:t>/Shutterstock</a:t>
            </a:r>
          </a:p>
        </p:txBody>
      </p:sp>
    </p:spTree>
    <p:extLst>
      <p:ext uri="{BB962C8B-B14F-4D97-AF65-F5344CB8AC3E}">
        <p14:creationId xmlns:p14="http://schemas.microsoft.com/office/powerpoint/2010/main" val="28428472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Major Groups of Microorganisms</a:t>
            </a:r>
            <a:endParaRPr lang="en-IN" sz="1200" dirty="0"/>
          </a:p>
        </p:txBody>
      </p:sp>
      <p:sp>
        <p:nvSpPr>
          <p:cNvPr id="3" name="Content Placeholder 2"/>
          <p:cNvSpPr>
            <a:spLocks noGrp="1"/>
          </p:cNvSpPr>
          <p:nvPr>
            <p:ph sz="quarter" idx="11"/>
          </p:nvPr>
        </p:nvSpPr>
        <p:spPr>
          <a:xfrm>
            <a:off x="342900" y="1276708"/>
            <a:ext cx="8458200" cy="5212080"/>
          </a:xfrm>
        </p:spPr>
        <p:txBody>
          <a:bodyPr>
            <a:noAutofit/>
          </a:bodyPr>
          <a:lstStyle/>
          <a:p>
            <a:r>
              <a:rPr lang="en-US" altLang="en-US" dirty="0"/>
              <a:t>Major groups of microorganisms:</a:t>
            </a:r>
          </a:p>
          <a:p>
            <a:pPr marL="347472" lvl="1">
              <a:spcBef>
                <a:spcPts val="600"/>
              </a:spcBef>
            </a:pPr>
            <a:r>
              <a:rPr lang="en-US" altLang="en-US" dirty="0"/>
              <a:t>Bacteria</a:t>
            </a:r>
          </a:p>
          <a:p>
            <a:pPr marL="347472" lvl="1">
              <a:spcBef>
                <a:spcPts val="600"/>
              </a:spcBef>
            </a:pPr>
            <a:r>
              <a:rPr lang="en-US" altLang="en-US" dirty="0"/>
              <a:t>Fungi</a:t>
            </a:r>
          </a:p>
          <a:p>
            <a:pPr marL="347472" lvl="1">
              <a:spcBef>
                <a:spcPts val="600"/>
              </a:spcBef>
            </a:pPr>
            <a:r>
              <a:rPr lang="en-US" altLang="en-US" dirty="0"/>
              <a:t>Protozoa</a:t>
            </a:r>
          </a:p>
          <a:p>
            <a:pPr marL="347472" lvl="1">
              <a:spcBef>
                <a:spcPts val="600"/>
              </a:spcBef>
            </a:pPr>
            <a:r>
              <a:rPr lang="en-US" altLang="en-US" dirty="0"/>
              <a:t>Viruses</a:t>
            </a:r>
          </a:p>
          <a:p>
            <a:pPr marL="347472" lvl="1">
              <a:spcBef>
                <a:spcPts val="600"/>
              </a:spcBef>
            </a:pPr>
            <a:r>
              <a:rPr lang="en-US" altLang="en-US" dirty="0"/>
              <a:t>Prions</a:t>
            </a:r>
          </a:p>
          <a:p>
            <a:pPr>
              <a:spcBef>
                <a:spcPts val="600"/>
              </a:spcBef>
            </a:pPr>
            <a:r>
              <a:rPr lang="en-US" altLang="en-US" dirty="0"/>
              <a:t>Helminths</a:t>
            </a:r>
          </a:p>
          <a:p>
            <a:pPr marL="347472" lvl="1">
              <a:spcBef>
                <a:spcPts val="600"/>
              </a:spcBef>
            </a:pPr>
            <a:r>
              <a:rPr lang="en-US" altLang="en-US" dirty="0"/>
              <a:t>Not technically a microorganism </a:t>
            </a:r>
          </a:p>
          <a:p>
            <a:pPr marL="347472" lvl="1">
              <a:spcBef>
                <a:spcPts val="600"/>
              </a:spcBef>
            </a:pPr>
            <a:r>
              <a:rPr lang="en-US" altLang="en-US" dirty="0"/>
              <a:t>Multicellular animals whose mature form is visible to the naked eye </a:t>
            </a:r>
          </a:p>
        </p:txBody>
      </p:sp>
    </p:spTree>
    <p:extLst>
      <p:ext uri="{BB962C8B-B14F-4D97-AF65-F5344CB8AC3E}">
        <p14:creationId xmlns:p14="http://schemas.microsoft.com/office/powerpoint/2010/main" val="143170177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Lifestyles of Microorganisms</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pPr>
              <a:spcBef>
                <a:spcPts val="1200"/>
              </a:spcBef>
            </a:pPr>
            <a:r>
              <a:rPr lang="en-US" altLang="en-US" dirty="0"/>
              <a:t>Majority of microorganisms:</a:t>
            </a:r>
          </a:p>
          <a:p>
            <a:pPr marL="347472" lvl="1">
              <a:spcBef>
                <a:spcPts val="1200"/>
              </a:spcBef>
            </a:pPr>
            <a:r>
              <a:rPr lang="en-US" altLang="en-US" dirty="0"/>
              <a:t>Live in habitats such as soil and water</a:t>
            </a:r>
          </a:p>
          <a:p>
            <a:pPr marL="347472" lvl="1">
              <a:spcBef>
                <a:spcPts val="1200"/>
              </a:spcBef>
            </a:pPr>
            <a:r>
              <a:rPr lang="en-US" altLang="en-US" dirty="0"/>
              <a:t>Are relatively harmless and often beneficial</a:t>
            </a:r>
          </a:p>
          <a:p>
            <a:pPr marL="347472" lvl="1">
              <a:spcBef>
                <a:spcPts val="1200"/>
              </a:spcBef>
            </a:pPr>
            <a:r>
              <a:rPr lang="en-US" altLang="en-US" dirty="0"/>
              <a:t>Derive food and other factors from the nonliving environment</a:t>
            </a:r>
          </a:p>
          <a:p>
            <a:pPr lvl="0">
              <a:spcBef>
                <a:spcPts val="1200"/>
              </a:spcBef>
            </a:pPr>
            <a:r>
              <a:rPr lang="en-US" altLang="en-US" b="1" dirty="0">
                <a:solidFill>
                  <a:prstClr val="black"/>
                </a:solidFill>
              </a:rPr>
              <a:t>Parasites:</a:t>
            </a:r>
            <a:r>
              <a:rPr lang="en-US" altLang="en-US" dirty="0">
                <a:solidFill>
                  <a:prstClr val="black"/>
                </a:solidFill>
              </a:rPr>
              <a:t> </a:t>
            </a:r>
          </a:p>
          <a:p>
            <a:pPr marL="347472" lvl="1">
              <a:spcBef>
                <a:spcPts val="1200"/>
              </a:spcBef>
            </a:pPr>
            <a:r>
              <a:rPr lang="en-US" altLang="en-US" dirty="0"/>
              <a:t>Harbored and nourished by the </a:t>
            </a:r>
            <a:r>
              <a:rPr lang="en-US" altLang="en-US" b="1" dirty="0"/>
              <a:t>host</a:t>
            </a:r>
          </a:p>
          <a:p>
            <a:pPr marL="347472" lvl="1">
              <a:spcBef>
                <a:spcPts val="1200"/>
              </a:spcBef>
            </a:pPr>
            <a:r>
              <a:rPr lang="en-US" altLang="en-US" dirty="0"/>
              <a:t>Cause </a:t>
            </a:r>
            <a:r>
              <a:rPr lang="en-US" altLang="en-US" dirty="0">
                <a:solidFill>
                  <a:prstClr val="black"/>
                </a:solidFill>
              </a:rPr>
              <a:t>damage and disease in the host</a:t>
            </a:r>
          </a:p>
        </p:txBody>
      </p:sp>
    </p:spTree>
    <p:extLst>
      <p:ext uri="{BB962C8B-B14F-4D97-AF65-F5344CB8AC3E}">
        <p14:creationId xmlns:p14="http://schemas.microsoft.com/office/powerpoint/2010/main" val="339703154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Concept Check – Section 1.5</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pPr>
              <a:spcBef>
                <a:spcPts val="1200"/>
              </a:spcBef>
            </a:pPr>
            <a:r>
              <a:rPr lang="en-US" altLang="en-US" dirty="0"/>
              <a:t>In terms of size, how are eukaryotes different from bacteria and archaea?</a:t>
            </a:r>
          </a:p>
          <a:p>
            <a:pPr>
              <a:spcBef>
                <a:spcPts val="1200"/>
              </a:spcBef>
            </a:pPr>
            <a:r>
              <a:rPr lang="en-US" altLang="en-US" dirty="0"/>
              <a:t>Why are helminths (worms) considered in the study of microbiology?</a:t>
            </a:r>
          </a:p>
        </p:txBody>
      </p:sp>
    </p:spTree>
    <p:extLst>
      <p:ext uri="{BB962C8B-B14F-4D97-AF65-F5344CB8AC3E}">
        <p14:creationId xmlns:p14="http://schemas.microsoft.com/office/powerpoint/2010/main" val="107920580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Section 1.6: The Historical Foundations of Microbiology</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pPr>
              <a:spcBef>
                <a:spcPts val="1200"/>
              </a:spcBef>
            </a:pPr>
            <a:r>
              <a:rPr lang="en-US" altLang="en-US" u="sng" dirty="0"/>
              <a:t>Learning Outcomes</a:t>
            </a:r>
          </a:p>
          <a:p>
            <a:pPr>
              <a:spcBef>
                <a:spcPts val="1200"/>
              </a:spcBef>
            </a:pPr>
            <a:r>
              <a:rPr lang="en-US" altLang="en-US" dirty="0"/>
              <a:t>Make a time line of the development of microbiology from the 1600s to today.</a:t>
            </a:r>
          </a:p>
          <a:p>
            <a:pPr>
              <a:spcBef>
                <a:spcPts val="1200"/>
              </a:spcBef>
            </a:pPr>
            <a:r>
              <a:rPr lang="en-US" altLang="en-US" dirty="0"/>
              <a:t>List some recent microbiological discoveries of great impact.</a:t>
            </a:r>
          </a:p>
          <a:p>
            <a:pPr>
              <a:spcBef>
                <a:spcPts val="1200"/>
              </a:spcBef>
            </a:pPr>
            <a:r>
              <a:rPr lang="en-US" altLang="en-US" dirty="0"/>
              <a:t>Explain what is important about the scientific method.</a:t>
            </a:r>
          </a:p>
        </p:txBody>
      </p:sp>
    </p:spTree>
    <p:extLst>
      <p:ext uri="{BB962C8B-B14F-4D97-AF65-F5344CB8AC3E}">
        <p14:creationId xmlns:p14="http://schemas.microsoft.com/office/powerpoint/2010/main" val="258114249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Early Ideas About Disease Transmission</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pPr>
              <a:spcBef>
                <a:spcPts val="1200"/>
              </a:spcBef>
            </a:pPr>
            <a:r>
              <a:rPr lang="en-US" altLang="en-US" dirty="0"/>
              <a:t>Certain foods spoiled, became inedible, or caused illness</a:t>
            </a:r>
          </a:p>
          <a:p>
            <a:pPr>
              <a:spcBef>
                <a:spcPts val="1200"/>
              </a:spcBef>
            </a:pPr>
            <a:r>
              <a:rPr lang="en-US" altLang="en-US" dirty="0"/>
              <a:t>Black plague and smallpox caused by some kind of transmissible matter</a:t>
            </a:r>
          </a:p>
          <a:p>
            <a:pPr>
              <a:spcBef>
                <a:spcPts val="1200"/>
              </a:spcBef>
            </a:pPr>
            <a:r>
              <a:rPr lang="en-US" altLang="en-US" dirty="0"/>
              <a:t>Belief in spontaneous generation</a:t>
            </a:r>
          </a:p>
        </p:txBody>
      </p:sp>
    </p:spTree>
    <p:extLst>
      <p:ext uri="{BB962C8B-B14F-4D97-AF65-F5344CB8AC3E}">
        <p14:creationId xmlns:p14="http://schemas.microsoft.com/office/powerpoint/2010/main" val="246610736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7DA01B-82E2-4A8D-B2DE-B060B14A9040}"/>
              </a:ext>
            </a:extLst>
          </p:cNvPr>
          <p:cNvSpPr>
            <a:spLocks noGrp="1"/>
          </p:cNvSpPr>
          <p:nvPr>
            <p:ph type="title"/>
          </p:nvPr>
        </p:nvSpPr>
        <p:spPr/>
        <p:txBody>
          <a:bodyPr/>
          <a:lstStyle/>
          <a:p>
            <a:r>
              <a:rPr lang="en-IN" dirty="0"/>
              <a:t>Pasteur Disproved Spontaneous Generation</a:t>
            </a:r>
          </a:p>
        </p:txBody>
      </p:sp>
      <p:pic>
        <p:nvPicPr>
          <p:cNvPr id="7" name="Picture 2" descr="Louis Pasteur’s well-designed experiments with swan-necked flasks dealt a mortal blow to the idea of abiogenesis.">
            <a:extLst>
              <a:ext uri="{FF2B5EF4-FFF2-40B4-BE49-F238E27FC236}">
                <a16:creationId xmlns:a16="http://schemas.microsoft.com/office/drawing/2014/main" id="{47DFDD67-44E7-4C34-AD21-CE54798A8AA4}"/>
              </a:ext>
            </a:extLst>
          </p:cNvPr>
          <p:cNvPicPr>
            <a:picLocks noGrp="1" noChangeAspect="1"/>
          </p:cNvPicPr>
          <p:nvPr>
            <p:ph sz="quarter" idx="11"/>
          </p:nvPr>
        </p:nvPicPr>
        <p:blipFill rotWithShape="1">
          <a:blip r:embed="rId2"/>
          <a:srcRect t="5682"/>
          <a:stretch/>
        </p:blipFill>
        <p:spPr>
          <a:xfrm>
            <a:off x="1846652" y="983411"/>
            <a:ext cx="5450696" cy="5212080"/>
          </a:xfrm>
        </p:spPr>
      </p:pic>
    </p:spTree>
    <p:extLst>
      <p:ext uri="{BB962C8B-B14F-4D97-AF65-F5344CB8AC3E}">
        <p14:creationId xmlns:p14="http://schemas.microsoft.com/office/powerpoint/2010/main" val="299455335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CDDDDE-3E80-425E-94D7-5B54B671E873}"/>
              </a:ext>
            </a:extLst>
          </p:cNvPr>
          <p:cNvSpPr>
            <a:spLocks noGrp="1"/>
          </p:cNvSpPr>
          <p:nvPr>
            <p:ph type="title"/>
          </p:nvPr>
        </p:nvSpPr>
        <p:spPr/>
        <p:txBody>
          <a:bodyPr/>
          <a:lstStyle/>
          <a:p>
            <a:r>
              <a:rPr lang="en-IN" dirty="0"/>
              <a:t>Development of the Microscope</a:t>
            </a:r>
          </a:p>
        </p:txBody>
      </p:sp>
      <p:sp>
        <p:nvSpPr>
          <p:cNvPr id="3" name="Content Placeholder 2">
            <a:extLst>
              <a:ext uri="{FF2B5EF4-FFF2-40B4-BE49-F238E27FC236}">
                <a16:creationId xmlns:a16="http://schemas.microsoft.com/office/drawing/2014/main" id="{FAFC899C-1D95-4406-BF82-174290959BB6}"/>
              </a:ext>
            </a:extLst>
          </p:cNvPr>
          <p:cNvSpPr>
            <a:spLocks noGrp="1"/>
          </p:cNvSpPr>
          <p:nvPr>
            <p:ph sz="quarter" idx="11"/>
          </p:nvPr>
        </p:nvSpPr>
        <p:spPr>
          <a:xfrm>
            <a:off x="342900" y="1276708"/>
            <a:ext cx="4674870" cy="5029200"/>
          </a:xfrm>
        </p:spPr>
        <p:txBody>
          <a:bodyPr/>
          <a:lstStyle/>
          <a:p>
            <a:pPr>
              <a:spcBef>
                <a:spcPts val="1200"/>
              </a:spcBef>
            </a:pPr>
            <a:r>
              <a:rPr lang="en-US" altLang="en-US" dirty="0"/>
              <a:t>Robert Hooke: </a:t>
            </a:r>
          </a:p>
          <a:p>
            <a:pPr marL="347472" lvl="1">
              <a:spcBef>
                <a:spcPts val="1200"/>
              </a:spcBef>
            </a:pPr>
            <a:r>
              <a:rPr lang="en-US" altLang="en-US" dirty="0"/>
              <a:t>First observations of microbes in the 1600s</a:t>
            </a:r>
          </a:p>
          <a:p>
            <a:pPr lvl="0">
              <a:spcBef>
                <a:spcPts val="1200"/>
              </a:spcBef>
            </a:pPr>
            <a:r>
              <a:rPr lang="en-US" altLang="en-US" dirty="0" err="1">
                <a:solidFill>
                  <a:prstClr val="black"/>
                </a:solidFill>
              </a:rPr>
              <a:t>Antonie</a:t>
            </a:r>
            <a:r>
              <a:rPr lang="en-US" altLang="en-US" dirty="0">
                <a:solidFill>
                  <a:prstClr val="black"/>
                </a:solidFill>
              </a:rPr>
              <a:t> van Leeuwenhoek:</a:t>
            </a:r>
          </a:p>
          <a:p>
            <a:pPr marL="347472" lvl="1">
              <a:spcBef>
                <a:spcPts val="1200"/>
              </a:spcBef>
            </a:pPr>
            <a:r>
              <a:rPr lang="en-US" altLang="en-US" dirty="0"/>
              <a:t>Made a crude microscope to examine threads in fabrics</a:t>
            </a:r>
          </a:p>
          <a:p>
            <a:pPr marL="347472" lvl="1">
              <a:spcBef>
                <a:spcPts val="1200"/>
              </a:spcBef>
            </a:pPr>
            <a:r>
              <a:rPr lang="en-US" altLang="en-US" dirty="0"/>
              <a:t>Made drawings of what he called “animalcules” in rainwater and scraped from </a:t>
            </a:r>
            <a:r>
              <a:rPr lang="en-US" altLang="en-US" dirty="0">
                <a:solidFill>
                  <a:prstClr val="black"/>
                </a:solidFill>
              </a:rPr>
              <a:t>his teeth</a:t>
            </a:r>
            <a:endParaRPr lang="en-US" dirty="0"/>
          </a:p>
        </p:txBody>
      </p:sp>
      <p:pic>
        <p:nvPicPr>
          <p:cNvPr id="9" name="Picture 3" descr="Hooke’s drawing of “hairy mould” and photomicrograph of Mucor, a common indoor mold, the fungus he probably depicted.">
            <a:extLst>
              <a:ext uri="{FF2B5EF4-FFF2-40B4-BE49-F238E27FC236}">
                <a16:creationId xmlns:a16="http://schemas.microsoft.com/office/drawing/2014/main" id="{05F90E0F-9086-4433-BFC4-2E2383FECEB8}"/>
              </a:ext>
              <a:ext uri="{C183D7F6-B498-43B3-948B-1728B52AA6E4}">
                <adec:decorative xmlns:adec="http://schemas.microsoft.com/office/drawing/2017/decorative" val="0"/>
              </a:ext>
            </a:extLst>
          </p:cNvPr>
          <p:cNvPicPr>
            <a:picLocks noGrp="1" noChangeAspect="1"/>
          </p:cNvPicPr>
          <p:nvPr>
            <p:ph sz="quarter" idx="14"/>
          </p:nvPr>
        </p:nvPicPr>
        <p:blipFill rotWithShape="1">
          <a:blip r:embed="rId2"/>
          <a:srcRect t="5415" b="3407"/>
          <a:stretch/>
        </p:blipFill>
        <p:spPr>
          <a:xfrm>
            <a:off x="5263183" y="814070"/>
            <a:ext cx="3583637" cy="3017520"/>
          </a:xfrm>
        </p:spPr>
      </p:pic>
      <p:pic>
        <p:nvPicPr>
          <p:cNvPr id="11" name="Picture 4" descr="Brass replica of a Leeuwenhoek microscope. The lens is held in front of one eye with the specimen holder facing outward.">
            <a:extLst>
              <a:ext uri="{FF2B5EF4-FFF2-40B4-BE49-F238E27FC236}">
                <a16:creationId xmlns:a16="http://schemas.microsoft.com/office/drawing/2014/main" id="{1B156515-5ABE-454A-AB04-D98B9A0538B4}"/>
              </a:ext>
              <a:ext uri="{C183D7F6-B498-43B3-948B-1728B52AA6E4}">
                <adec:decorative xmlns:adec="http://schemas.microsoft.com/office/drawing/2017/decorative" val="0"/>
              </a:ext>
            </a:extLst>
          </p:cNvPr>
          <p:cNvPicPr>
            <a:picLocks noGrp="1" noChangeAspect="1"/>
          </p:cNvPicPr>
          <p:nvPr>
            <p:ph sz="quarter" idx="15"/>
          </p:nvPr>
        </p:nvPicPr>
        <p:blipFill rotWithShape="1">
          <a:blip r:embed="rId3"/>
          <a:srcRect t="8339" b="4337"/>
          <a:stretch/>
        </p:blipFill>
        <p:spPr>
          <a:xfrm>
            <a:off x="5524500" y="3928224"/>
            <a:ext cx="3322320" cy="2286358"/>
          </a:xfrm>
        </p:spPr>
      </p:pic>
      <p:sp>
        <p:nvSpPr>
          <p:cNvPr id="7" name="Text Placeholder 6">
            <a:extLst>
              <a:ext uri="{FF2B5EF4-FFF2-40B4-BE49-F238E27FC236}">
                <a16:creationId xmlns:a16="http://schemas.microsoft.com/office/drawing/2014/main" id="{96979166-5312-4202-93D2-76F22EF3BF18}"/>
              </a:ext>
            </a:extLst>
          </p:cNvPr>
          <p:cNvSpPr>
            <a:spLocks noGrp="1"/>
          </p:cNvSpPr>
          <p:nvPr>
            <p:ph type="body" sz="quarter" idx="30"/>
          </p:nvPr>
        </p:nvSpPr>
        <p:spPr/>
        <p:txBody>
          <a:bodyPr/>
          <a:lstStyle/>
          <a:p>
            <a:r>
              <a:rPr lang="en-IN" dirty="0"/>
              <a:t>(Figure 1.6): (a) </a:t>
            </a:r>
            <a:r>
              <a:rPr lang="en-IN" dirty="0" err="1"/>
              <a:t>Biophoto</a:t>
            </a:r>
            <a:r>
              <a:rPr lang="en-IN" dirty="0"/>
              <a:t> Associates/Science Source; (b) </a:t>
            </a:r>
            <a:r>
              <a:rPr lang="en-IN" dirty="0" err="1"/>
              <a:t>BSIP</a:t>
            </a:r>
            <a:r>
              <a:rPr lang="en-IN" dirty="0"/>
              <a:t>/</a:t>
            </a:r>
            <a:r>
              <a:rPr lang="en-IN" dirty="0" err="1"/>
              <a:t>UIG</a:t>
            </a:r>
            <a:r>
              <a:rPr lang="en-IN" dirty="0"/>
              <a:t>/Getty Images;</a:t>
            </a:r>
            <a:r>
              <a:rPr lang="en-US" dirty="0"/>
              <a:t> </a:t>
            </a:r>
            <a:r>
              <a:rPr lang="en-IN" dirty="0"/>
              <a:t>(Figure 1.7): </a:t>
            </a:r>
            <a:r>
              <a:rPr lang="en-US" dirty="0"/>
              <a:t>Tetra Images/</a:t>
            </a:r>
            <a:r>
              <a:rPr lang="en-US" dirty="0" err="1"/>
              <a:t>Alamy</a:t>
            </a:r>
            <a:r>
              <a:rPr lang="en-US" dirty="0"/>
              <a:t> Stock Photo</a:t>
            </a:r>
            <a:endParaRPr lang="en-IN" dirty="0"/>
          </a:p>
        </p:txBody>
      </p:sp>
    </p:spTree>
    <p:extLst>
      <p:ext uri="{BB962C8B-B14F-4D97-AF65-F5344CB8AC3E}">
        <p14:creationId xmlns:p14="http://schemas.microsoft.com/office/powerpoint/2010/main" val="66344029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Modern Microscopes</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r>
              <a:rPr lang="en-US" altLang="en-US" dirty="0"/>
              <a:t>Modern microscopes:</a:t>
            </a:r>
          </a:p>
          <a:p>
            <a:pPr marL="347472" lvl="1">
              <a:spcBef>
                <a:spcPts val="1200"/>
              </a:spcBef>
            </a:pPr>
            <a:r>
              <a:rPr lang="en-US" altLang="en-US" dirty="0"/>
              <a:t>More refined lenses, a condenser, finer focusing devices, and built in light sources</a:t>
            </a:r>
          </a:p>
          <a:p>
            <a:pPr marL="347472" lvl="1">
              <a:spcBef>
                <a:spcPts val="1200"/>
              </a:spcBef>
            </a:pPr>
            <a:r>
              <a:rPr lang="en-US" altLang="en-US" dirty="0"/>
              <a:t>Student microscopes are not greatly different in structure and function than early microscopes</a:t>
            </a:r>
          </a:p>
        </p:txBody>
      </p:sp>
    </p:spTree>
    <p:extLst>
      <p:ext uri="{BB962C8B-B14F-4D97-AF65-F5344CB8AC3E}">
        <p14:creationId xmlns:p14="http://schemas.microsoft.com/office/powerpoint/2010/main" val="54821496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The Century of Biology</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pPr>
              <a:spcBef>
                <a:spcPts val="1200"/>
              </a:spcBef>
            </a:pPr>
            <a:r>
              <a:rPr lang="en-US" altLang="en-US" dirty="0"/>
              <a:t>1970s: Discovery of restriction enzymes</a:t>
            </a:r>
          </a:p>
          <a:p>
            <a:pPr>
              <a:spcBef>
                <a:spcPts val="1200"/>
              </a:spcBef>
            </a:pPr>
            <a:r>
              <a:rPr lang="en-US" altLang="en-US" dirty="0"/>
              <a:t>1980s: The invention of the PCR technique</a:t>
            </a:r>
          </a:p>
          <a:p>
            <a:pPr>
              <a:spcBef>
                <a:spcPts val="1200"/>
              </a:spcBef>
            </a:pPr>
            <a:r>
              <a:rPr lang="en-US" altLang="en-US" dirty="0"/>
              <a:t>2000s: The importance of small </a:t>
            </a:r>
            <a:r>
              <a:rPr lang="en-US" altLang="en-US" dirty="0" err="1"/>
              <a:t>RNAs</a:t>
            </a:r>
            <a:endParaRPr lang="en-US" altLang="en-US" dirty="0"/>
          </a:p>
          <a:p>
            <a:pPr>
              <a:spcBef>
                <a:spcPts val="1200"/>
              </a:spcBef>
            </a:pPr>
            <a:r>
              <a:rPr lang="en-US" altLang="en-US" dirty="0"/>
              <a:t>2010s and beyond: Genetic identification of the human microbiome</a:t>
            </a:r>
          </a:p>
          <a:p>
            <a:pPr>
              <a:spcBef>
                <a:spcPts val="1200"/>
              </a:spcBef>
            </a:pPr>
            <a:r>
              <a:rPr lang="en-US" altLang="en-US" dirty="0"/>
              <a:t>Science is an ever-evolving collection of new information</a:t>
            </a:r>
          </a:p>
        </p:txBody>
      </p:sp>
    </p:spTree>
    <p:extLst>
      <p:ext uri="{BB962C8B-B14F-4D97-AF65-F5344CB8AC3E}">
        <p14:creationId xmlns:p14="http://schemas.microsoft.com/office/powerpoint/2010/main" val="49784411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Establishment of the Scientific Method</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pPr>
              <a:spcBef>
                <a:spcPts val="1200"/>
              </a:spcBef>
            </a:pPr>
            <a:r>
              <a:rPr lang="en-US" altLang="en-US" dirty="0"/>
              <a:t>Scientific method:</a:t>
            </a:r>
          </a:p>
          <a:p>
            <a:pPr marL="347472" lvl="1">
              <a:spcBef>
                <a:spcPts val="1200"/>
              </a:spcBef>
            </a:pPr>
            <a:r>
              <a:rPr lang="en-US" altLang="en-US" dirty="0"/>
              <a:t>General approach taken by scientists to explain a natural phenomenon</a:t>
            </a:r>
          </a:p>
          <a:p>
            <a:pPr lvl="0">
              <a:spcBef>
                <a:spcPts val="1200"/>
              </a:spcBef>
            </a:pPr>
            <a:r>
              <a:rPr lang="en-US" altLang="en-US" dirty="0">
                <a:solidFill>
                  <a:prstClr val="black"/>
                </a:solidFill>
              </a:rPr>
              <a:t>Hypothesis: </a:t>
            </a:r>
          </a:p>
          <a:p>
            <a:pPr marL="347472" lvl="1">
              <a:spcBef>
                <a:spcPts val="1200"/>
              </a:spcBef>
            </a:pPr>
            <a:r>
              <a:rPr lang="en-US" altLang="en-US" dirty="0"/>
              <a:t>A tentative explanation to account for what has been observed or measured</a:t>
            </a:r>
          </a:p>
        </p:txBody>
      </p:sp>
    </p:spTree>
    <p:extLst>
      <p:ext uri="{BB962C8B-B14F-4D97-AF65-F5344CB8AC3E}">
        <p14:creationId xmlns:p14="http://schemas.microsoft.com/office/powerpoint/2010/main" val="90961694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Deductive and Inductive Reasoning</a:t>
            </a:r>
            <a:r>
              <a:rPr lang="en-US" sz="1200" dirty="0">
                <a:solidFill>
                  <a:srgbClr val="000000"/>
                </a:solidFill>
              </a:rPr>
              <a:t> 1</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pPr>
              <a:spcBef>
                <a:spcPts val="1200"/>
              </a:spcBef>
              <a:defRPr/>
            </a:pPr>
            <a:r>
              <a:rPr lang="en-US" dirty="0">
                <a:ea typeface="ＭＳ Ｐゴシック" charset="0"/>
              </a:rPr>
              <a:t>Deductive Reasoning:</a:t>
            </a:r>
          </a:p>
          <a:p>
            <a:pPr marL="347472" lvl="1">
              <a:spcBef>
                <a:spcPts val="1200"/>
              </a:spcBef>
              <a:defRPr/>
            </a:pPr>
            <a:r>
              <a:rPr lang="en-US" dirty="0"/>
              <a:t>Using general principles to explain specific observations</a:t>
            </a:r>
          </a:p>
          <a:p>
            <a:pPr lvl="0">
              <a:spcBef>
                <a:spcPts val="1200"/>
              </a:spcBef>
              <a:defRPr/>
            </a:pPr>
            <a:r>
              <a:rPr lang="en-US" dirty="0">
                <a:solidFill>
                  <a:prstClr val="black"/>
                </a:solidFill>
                <a:ea typeface="ＭＳ Ｐゴシック" charset="0"/>
              </a:rPr>
              <a:t>Inductive Reasoning:</a:t>
            </a:r>
          </a:p>
          <a:p>
            <a:pPr marL="347472" lvl="1">
              <a:spcBef>
                <a:spcPts val="1200"/>
              </a:spcBef>
              <a:defRPr/>
            </a:pPr>
            <a:r>
              <a:rPr lang="en-US" dirty="0"/>
              <a:t>The process of discovering general principles by careful examination of specific cases</a:t>
            </a:r>
          </a:p>
          <a:p>
            <a:pPr marL="347472" lvl="1">
              <a:spcBef>
                <a:spcPts val="1200"/>
              </a:spcBef>
              <a:defRPr/>
            </a:pPr>
            <a:r>
              <a:rPr lang="en-US" dirty="0"/>
              <a:t>Making observations through experimentation</a:t>
            </a:r>
          </a:p>
          <a:p>
            <a:pPr marL="347472" lvl="1">
              <a:spcBef>
                <a:spcPts val="1200"/>
              </a:spcBef>
              <a:defRPr/>
            </a:pPr>
            <a:r>
              <a:rPr lang="en-US" dirty="0"/>
              <a:t>A discovery process that leads to the creation of a general principle</a:t>
            </a:r>
          </a:p>
        </p:txBody>
      </p:sp>
    </p:spTree>
    <p:extLst>
      <p:ext uri="{BB962C8B-B14F-4D97-AF65-F5344CB8AC3E}">
        <p14:creationId xmlns:p14="http://schemas.microsoft.com/office/powerpoint/2010/main" val="14537369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Microbes</a:t>
            </a:r>
            <a:endParaRPr lang="en-IN" sz="1200" dirty="0"/>
          </a:p>
        </p:txBody>
      </p:sp>
      <p:sp>
        <p:nvSpPr>
          <p:cNvPr id="3" name="Content Placeholder 2"/>
          <p:cNvSpPr>
            <a:spLocks noGrp="1"/>
          </p:cNvSpPr>
          <p:nvPr>
            <p:ph sz="quarter" idx="11"/>
          </p:nvPr>
        </p:nvSpPr>
        <p:spPr/>
        <p:txBody>
          <a:bodyPr>
            <a:normAutofit/>
          </a:bodyPr>
          <a:lstStyle/>
          <a:p>
            <a:r>
              <a:rPr lang="en-US" altLang="en-US" dirty="0"/>
              <a:t>Microbes are easy </a:t>
            </a:r>
            <a:r>
              <a:rPr lang="en-US" altLang="en-US" b="1" dirty="0"/>
              <a:t>and</a:t>
            </a:r>
            <a:r>
              <a:rPr lang="en-US" altLang="en-US" dirty="0"/>
              <a:t> difficult to study</a:t>
            </a:r>
          </a:p>
          <a:p>
            <a:pPr marL="347472" lvl="1"/>
            <a:r>
              <a:rPr lang="en-US" altLang="en-US" dirty="0"/>
              <a:t>Reproduce rapidly, large populations can be grown in the laboratory</a:t>
            </a:r>
          </a:p>
          <a:p>
            <a:pPr marL="347472" lvl="1"/>
            <a:r>
              <a:rPr lang="en-US" altLang="en-US" dirty="0"/>
              <a:t>Can’t be seen directly, must be analyzed through indirect methods in addition to using microscopes</a:t>
            </a:r>
          </a:p>
        </p:txBody>
      </p:sp>
    </p:spTree>
    <p:extLst>
      <p:ext uri="{BB962C8B-B14F-4D97-AF65-F5344CB8AC3E}">
        <p14:creationId xmlns:p14="http://schemas.microsoft.com/office/powerpoint/2010/main" val="370230139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2FD8A0-38D6-4CCF-AEF2-5282D9375660}"/>
              </a:ext>
            </a:extLst>
          </p:cNvPr>
          <p:cNvSpPr>
            <a:spLocks noGrp="1"/>
          </p:cNvSpPr>
          <p:nvPr>
            <p:ph type="title"/>
          </p:nvPr>
        </p:nvSpPr>
        <p:spPr/>
        <p:txBody>
          <a:bodyPr/>
          <a:lstStyle/>
          <a:p>
            <a:r>
              <a:rPr lang="en-US" dirty="0"/>
              <a:t>Deductive and Inductive Reasoning</a:t>
            </a:r>
            <a:r>
              <a:rPr lang="en-US" sz="1200" dirty="0">
                <a:solidFill>
                  <a:srgbClr val="000000"/>
                </a:solidFill>
              </a:rPr>
              <a:t> 2</a:t>
            </a:r>
            <a:endParaRPr lang="en-IN" dirty="0"/>
          </a:p>
        </p:txBody>
      </p:sp>
      <p:pic>
        <p:nvPicPr>
          <p:cNvPr id="7" name="Picture 2" descr="Comparing deductive and inductive reasoning using the example of opening computer attachments from unknown sources.">
            <a:extLst>
              <a:ext uri="{FF2B5EF4-FFF2-40B4-BE49-F238E27FC236}">
                <a16:creationId xmlns:a16="http://schemas.microsoft.com/office/drawing/2014/main" id="{82D86ED7-C5A9-424A-9864-F4D34F25F3F2}"/>
              </a:ext>
              <a:ext uri="{C183D7F6-B498-43B3-948B-1728B52AA6E4}">
                <adec:decorative xmlns:adec="http://schemas.microsoft.com/office/drawing/2017/decorative" val="0"/>
              </a:ext>
            </a:extLst>
          </p:cNvPr>
          <p:cNvPicPr>
            <a:picLocks noGrp="1" noChangeAspect="1"/>
          </p:cNvPicPr>
          <p:nvPr>
            <p:ph sz="quarter" idx="11"/>
          </p:nvPr>
        </p:nvPicPr>
        <p:blipFill rotWithShape="1">
          <a:blip r:embed="rId2"/>
          <a:srcRect t="7404" b="5573"/>
          <a:stretch/>
        </p:blipFill>
        <p:spPr>
          <a:xfrm>
            <a:off x="884477" y="983410"/>
            <a:ext cx="7375047" cy="5212080"/>
          </a:xfrm>
        </p:spPr>
      </p:pic>
      <p:sp>
        <p:nvSpPr>
          <p:cNvPr id="6" name="Text Placeholder 5">
            <a:extLst>
              <a:ext uri="{FF2B5EF4-FFF2-40B4-BE49-F238E27FC236}">
                <a16:creationId xmlns:a16="http://schemas.microsoft.com/office/drawing/2014/main" id="{EE4FB63F-B61B-4EA4-A2D0-A6CFB75DD5AE}"/>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p>
        </p:txBody>
      </p:sp>
      <p:sp>
        <p:nvSpPr>
          <p:cNvPr id="5" name="Text Placeholder 4">
            <a:extLst>
              <a:ext uri="{FF2B5EF4-FFF2-40B4-BE49-F238E27FC236}">
                <a16:creationId xmlns:a16="http://schemas.microsoft.com/office/drawing/2014/main" id="{F435A3B6-6E12-47F2-BAC5-884D79EDDC2C}"/>
              </a:ext>
            </a:extLst>
          </p:cNvPr>
          <p:cNvSpPr>
            <a:spLocks noGrp="1"/>
          </p:cNvSpPr>
          <p:nvPr>
            <p:ph type="body" sz="quarter" idx="30"/>
          </p:nvPr>
        </p:nvSpPr>
        <p:spPr/>
        <p:txBody>
          <a:bodyPr/>
          <a:lstStyle/>
          <a:p>
            <a:r>
              <a:rPr lang="en-IN" dirty="0"/>
              <a:t>Tom Grill/Corbis</a:t>
            </a:r>
          </a:p>
        </p:txBody>
      </p:sp>
    </p:spTree>
    <p:extLst>
      <p:ext uri="{BB962C8B-B14F-4D97-AF65-F5344CB8AC3E}">
        <p14:creationId xmlns:p14="http://schemas.microsoft.com/office/powerpoint/2010/main" val="388204034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The Scientific Method</a:t>
            </a:r>
            <a:r>
              <a:rPr lang="en-US" sz="1200" dirty="0">
                <a:solidFill>
                  <a:srgbClr val="000000"/>
                </a:solidFill>
              </a:rPr>
              <a:t> 1</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pPr>
              <a:spcBef>
                <a:spcPts val="1200"/>
              </a:spcBef>
            </a:pPr>
            <a:r>
              <a:rPr lang="en-US" altLang="en-US" dirty="0"/>
              <a:t>A lengthy process of experimentation, analysis, and testing</a:t>
            </a:r>
          </a:p>
          <a:p>
            <a:pPr marL="347472" lvl="1">
              <a:spcBef>
                <a:spcPts val="1200"/>
              </a:spcBef>
            </a:pPr>
            <a:r>
              <a:rPr lang="en-US" altLang="en-US" dirty="0"/>
              <a:t>Eventually leads to conclusions that either support or refute the hypothesis</a:t>
            </a:r>
          </a:p>
          <a:p>
            <a:pPr marL="347472" lvl="1">
              <a:spcBef>
                <a:spcPts val="1200"/>
              </a:spcBef>
            </a:pPr>
            <a:r>
              <a:rPr lang="en-US" altLang="en-US" dirty="0"/>
              <a:t>If experiments do not uphold the hypothesis, the hypothesis or some parts of it are rejected</a:t>
            </a:r>
          </a:p>
          <a:p>
            <a:pPr marL="347472" lvl="1">
              <a:spcBef>
                <a:spcPts val="1200"/>
              </a:spcBef>
            </a:pPr>
            <a:r>
              <a:rPr lang="en-US" altLang="en-US" dirty="0"/>
              <a:t>The hypothesis is discarded or modified to fit the results of the experiment</a:t>
            </a:r>
          </a:p>
        </p:txBody>
      </p:sp>
    </p:spTree>
    <p:extLst>
      <p:ext uri="{BB962C8B-B14F-4D97-AF65-F5344CB8AC3E}">
        <p14:creationId xmlns:p14="http://schemas.microsoft.com/office/powerpoint/2010/main" val="288817319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The Scientific Method</a:t>
            </a:r>
            <a:r>
              <a:rPr lang="en-US" sz="1200" dirty="0">
                <a:solidFill>
                  <a:srgbClr val="000000"/>
                </a:solidFill>
              </a:rPr>
              <a:t> 2</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pPr>
              <a:spcBef>
                <a:spcPts val="1200"/>
              </a:spcBef>
            </a:pPr>
            <a:r>
              <a:rPr lang="en-US" altLang="en-US" dirty="0"/>
              <a:t>If experimentation supports the hypothesis, it is not immediately accepted as fact</a:t>
            </a:r>
          </a:p>
          <a:p>
            <a:pPr marL="347472" lvl="1">
              <a:spcBef>
                <a:spcPts val="1200"/>
              </a:spcBef>
            </a:pPr>
            <a:r>
              <a:rPr lang="en-US" altLang="en-US" dirty="0"/>
              <a:t>The hypothesis must be tested and retested</a:t>
            </a:r>
          </a:p>
          <a:p>
            <a:pPr marL="347472" lvl="1">
              <a:spcBef>
                <a:spcPts val="1200"/>
              </a:spcBef>
            </a:pPr>
            <a:r>
              <a:rPr lang="en-US" altLang="en-US" dirty="0"/>
              <a:t>The results of the experiment must be published and repeated by other investigators</a:t>
            </a:r>
          </a:p>
        </p:txBody>
      </p:sp>
    </p:spTree>
    <p:extLst>
      <p:ext uri="{BB962C8B-B14F-4D97-AF65-F5344CB8AC3E}">
        <p14:creationId xmlns:p14="http://schemas.microsoft.com/office/powerpoint/2010/main" val="200915348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The Scientific Method</a:t>
            </a:r>
            <a:r>
              <a:rPr lang="en-US" sz="1200" dirty="0">
                <a:solidFill>
                  <a:srgbClr val="000000"/>
                </a:solidFill>
              </a:rPr>
              <a:t> 3</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pPr>
              <a:defRPr/>
            </a:pPr>
            <a:r>
              <a:rPr lang="en-US" sz="2800" dirty="0">
                <a:ea typeface="ＭＳ Ｐゴシック" charset="0"/>
              </a:rPr>
              <a:t>Theory:</a:t>
            </a:r>
          </a:p>
          <a:p>
            <a:pPr marL="347472" lvl="1">
              <a:spcBef>
                <a:spcPts val="1200"/>
              </a:spcBef>
              <a:defRPr/>
            </a:pPr>
            <a:r>
              <a:rPr lang="en-US" dirty="0">
                <a:ea typeface="ＭＳ Ｐゴシック" charset="0"/>
              </a:rPr>
              <a:t>A </a:t>
            </a:r>
            <a:r>
              <a:rPr lang="en-US" dirty="0"/>
              <a:t>collection of statements, propositions, or concepts that explains or accounts for a natural event</a:t>
            </a:r>
          </a:p>
          <a:p>
            <a:pPr marL="347472" lvl="1">
              <a:spcBef>
                <a:spcPts val="1200"/>
              </a:spcBef>
              <a:defRPr/>
            </a:pPr>
            <a:r>
              <a:rPr lang="en-US" dirty="0"/>
              <a:t>The entire body of ideas that expresses or explains many aspects of a phenomenon</a:t>
            </a:r>
          </a:p>
          <a:p>
            <a:pPr marL="347472" lvl="1">
              <a:spcBef>
                <a:spcPts val="1200"/>
              </a:spcBef>
              <a:defRPr/>
            </a:pPr>
            <a:r>
              <a:rPr lang="en-US" dirty="0"/>
              <a:t>A viable declaration that has stood the test of time and has yet to be disproved </a:t>
            </a:r>
            <a:r>
              <a:rPr lang="en-US" dirty="0">
                <a:ea typeface="ＭＳ Ｐゴシック" charset="0"/>
              </a:rPr>
              <a:t>by serious scientific endeavors</a:t>
            </a:r>
          </a:p>
        </p:txBody>
      </p:sp>
    </p:spTree>
    <p:extLst>
      <p:ext uri="{BB962C8B-B14F-4D97-AF65-F5344CB8AC3E}">
        <p14:creationId xmlns:p14="http://schemas.microsoft.com/office/powerpoint/2010/main" val="37462767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The Scientific Method</a:t>
            </a:r>
            <a:r>
              <a:rPr lang="en-US" sz="1200" dirty="0">
                <a:solidFill>
                  <a:srgbClr val="000000"/>
                </a:solidFill>
              </a:rPr>
              <a:t> 4</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r>
              <a:rPr lang="en-US" altLang="en-US" dirty="0"/>
              <a:t>Science and its hypotheses and theories must progress with technology</a:t>
            </a:r>
          </a:p>
          <a:p>
            <a:pPr marL="347472" lvl="1">
              <a:spcBef>
                <a:spcPts val="1200"/>
              </a:spcBef>
            </a:pPr>
            <a:r>
              <a:rPr lang="en-US" altLang="en-US" dirty="0"/>
              <a:t>Advances in instrumentation allow new, more detailed views of living phenomena</a:t>
            </a:r>
          </a:p>
          <a:p>
            <a:pPr marL="347472" lvl="1">
              <a:spcBef>
                <a:spcPts val="1200"/>
              </a:spcBef>
            </a:pPr>
            <a:r>
              <a:rPr lang="en-US" altLang="en-US" dirty="0"/>
              <a:t>Old theories may be reexamined and altered and new ones proposed</a:t>
            </a:r>
          </a:p>
        </p:txBody>
      </p:sp>
    </p:spTree>
    <p:extLst>
      <p:ext uri="{BB962C8B-B14F-4D97-AF65-F5344CB8AC3E}">
        <p14:creationId xmlns:p14="http://schemas.microsoft.com/office/powerpoint/2010/main" val="121503094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Characteristics of Effective Scientists</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pPr>
              <a:spcBef>
                <a:spcPts val="1200"/>
              </a:spcBef>
            </a:pPr>
            <a:r>
              <a:rPr lang="en-US" altLang="en-US" dirty="0"/>
              <a:t>Curiosity</a:t>
            </a:r>
          </a:p>
          <a:p>
            <a:pPr>
              <a:spcBef>
                <a:spcPts val="1200"/>
              </a:spcBef>
            </a:pPr>
            <a:r>
              <a:rPr lang="en-US" altLang="en-US" dirty="0"/>
              <a:t>Open-mindedness</a:t>
            </a:r>
          </a:p>
          <a:p>
            <a:pPr>
              <a:spcBef>
                <a:spcPts val="1200"/>
              </a:spcBef>
            </a:pPr>
            <a:r>
              <a:rPr lang="en-US" altLang="en-US" dirty="0"/>
              <a:t>Skepticism</a:t>
            </a:r>
          </a:p>
          <a:p>
            <a:pPr>
              <a:spcBef>
                <a:spcPts val="1200"/>
              </a:spcBef>
            </a:pPr>
            <a:r>
              <a:rPr lang="en-US" altLang="en-US" dirty="0"/>
              <a:t>Creativity</a:t>
            </a:r>
          </a:p>
          <a:p>
            <a:pPr>
              <a:spcBef>
                <a:spcPts val="1200"/>
              </a:spcBef>
            </a:pPr>
            <a:r>
              <a:rPr lang="en-US" altLang="en-US" dirty="0"/>
              <a:t>Cooperation</a:t>
            </a:r>
          </a:p>
          <a:p>
            <a:pPr>
              <a:spcBef>
                <a:spcPts val="1200"/>
              </a:spcBef>
            </a:pPr>
            <a:r>
              <a:rPr lang="en-US" altLang="en-US" dirty="0"/>
              <a:t>Readiness to revise their views of natural processes as new discoveries are made</a:t>
            </a:r>
          </a:p>
        </p:txBody>
      </p:sp>
    </p:spTree>
    <p:extLst>
      <p:ext uri="{BB962C8B-B14F-4D97-AF65-F5344CB8AC3E}">
        <p14:creationId xmlns:p14="http://schemas.microsoft.com/office/powerpoint/2010/main" val="349180792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The Development of Medical Microbiology</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r>
              <a:rPr lang="en-US" altLang="en-US" dirty="0"/>
              <a:t>Early experiments showed that microbes are everywhere:</a:t>
            </a:r>
          </a:p>
          <a:p>
            <a:pPr marL="347472" lvl="1">
              <a:spcBef>
                <a:spcPts val="1200"/>
              </a:spcBef>
            </a:pPr>
            <a:r>
              <a:rPr lang="en-US" altLang="en-US" dirty="0"/>
              <a:t>Air and dust are full of them</a:t>
            </a:r>
          </a:p>
          <a:p>
            <a:pPr marL="347472" lvl="1">
              <a:spcBef>
                <a:spcPts val="1200"/>
              </a:spcBef>
            </a:pPr>
            <a:r>
              <a:rPr lang="en-US" altLang="en-US" dirty="0"/>
              <a:t>The entire surface of the earth and its waters, and all objects are inhabited by them</a:t>
            </a:r>
          </a:p>
        </p:txBody>
      </p:sp>
    </p:spTree>
    <p:extLst>
      <p:ext uri="{BB962C8B-B14F-4D97-AF65-F5344CB8AC3E}">
        <p14:creationId xmlns:p14="http://schemas.microsoft.com/office/powerpoint/2010/main" val="10256953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The Discovery of Spores and Sterilization</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pPr>
              <a:spcBef>
                <a:spcPts val="1200"/>
              </a:spcBef>
              <a:defRPr/>
            </a:pPr>
            <a:r>
              <a:rPr lang="en-US" dirty="0">
                <a:ea typeface="ＭＳ Ｐゴシック" charset="0"/>
              </a:rPr>
              <a:t>John Tyndall:</a:t>
            </a:r>
          </a:p>
          <a:p>
            <a:pPr marL="347472" lvl="1">
              <a:spcBef>
                <a:spcPts val="1200"/>
              </a:spcBef>
              <a:defRPr/>
            </a:pPr>
            <a:r>
              <a:rPr lang="en-US" dirty="0"/>
              <a:t>Found that microbes in the dust and air have high heat resistance</a:t>
            </a:r>
          </a:p>
          <a:p>
            <a:pPr lvl="0">
              <a:spcBef>
                <a:spcPts val="1200"/>
              </a:spcBef>
              <a:defRPr/>
            </a:pPr>
            <a:r>
              <a:rPr lang="en-US" dirty="0">
                <a:solidFill>
                  <a:prstClr val="black"/>
                </a:solidFill>
                <a:ea typeface="ＭＳ Ｐゴシック" charset="0"/>
              </a:rPr>
              <a:t>Ferdinand Cohn: </a:t>
            </a:r>
          </a:p>
          <a:p>
            <a:pPr marL="347472" lvl="1">
              <a:spcBef>
                <a:spcPts val="1200"/>
              </a:spcBef>
              <a:defRPr/>
            </a:pPr>
            <a:r>
              <a:rPr lang="en-US" dirty="0"/>
              <a:t>Discovered and described bacterial endospores</a:t>
            </a:r>
          </a:p>
          <a:p>
            <a:pPr marL="347472" lvl="1">
              <a:spcBef>
                <a:spcPts val="1200"/>
              </a:spcBef>
              <a:defRPr/>
            </a:pPr>
            <a:r>
              <a:rPr lang="en-US" dirty="0"/>
              <a:t>Sterile: completely free of all life forms including spores and virus particles</a:t>
            </a:r>
          </a:p>
        </p:txBody>
      </p:sp>
    </p:spTree>
    <p:extLst>
      <p:ext uri="{BB962C8B-B14F-4D97-AF65-F5344CB8AC3E}">
        <p14:creationId xmlns:p14="http://schemas.microsoft.com/office/powerpoint/2010/main" val="61850153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Development of Aseptic Techniques</a:t>
            </a:r>
            <a:r>
              <a:rPr lang="en-US" sz="1200" dirty="0">
                <a:solidFill>
                  <a:srgbClr val="000000"/>
                </a:solidFill>
              </a:rPr>
              <a:t> 1</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276708"/>
            <a:ext cx="8458200" cy="5120640"/>
          </a:xfrm>
        </p:spPr>
        <p:txBody>
          <a:bodyPr/>
          <a:lstStyle/>
          <a:p>
            <a:pPr>
              <a:spcBef>
                <a:spcPts val="1200"/>
              </a:spcBef>
              <a:defRPr/>
            </a:pPr>
            <a:r>
              <a:rPr lang="en-US" dirty="0">
                <a:ea typeface="ＭＳ Ｐゴシック" charset="0"/>
              </a:rPr>
              <a:t>Robert Koch:</a:t>
            </a:r>
          </a:p>
          <a:p>
            <a:pPr marL="347472" lvl="1">
              <a:spcBef>
                <a:spcPts val="1200"/>
              </a:spcBef>
              <a:defRPr/>
            </a:pPr>
            <a:r>
              <a:rPr lang="en-US" dirty="0"/>
              <a:t>Linked a specific microorganism with a specific disease</a:t>
            </a:r>
          </a:p>
          <a:p>
            <a:pPr lvl="0">
              <a:spcBef>
                <a:spcPts val="1200"/>
              </a:spcBef>
              <a:defRPr/>
            </a:pPr>
            <a:r>
              <a:rPr lang="en-US" dirty="0">
                <a:solidFill>
                  <a:prstClr val="black"/>
                </a:solidFill>
                <a:ea typeface="ＭＳ Ｐゴシック" charset="0"/>
              </a:rPr>
              <a:t>Dr. Oliver Wendell Holmes:</a:t>
            </a:r>
          </a:p>
          <a:p>
            <a:pPr marL="347472" lvl="1">
              <a:spcBef>
                <a:spcPts val="1200"/>
              </a:spcBef>
              <a:defRPr/>
            </a:pPr>
            <a:r>
              <a:rPr lang="en-US" dirty="0"/>
              <a:t>Observed that mothers who gave birth at home experienced fewer infections than mothers who gave birth in the hospital</a:t>
            </a:r>
          </a:p>
          <a:p>
            <a:pPr lvl="0">
              <a:spcBef>
                <a:spcPts val="1200"/>
              </a:spcBef>
              <a:defRPr/>
            </a:pPr>
            <a:r>
              <a:rPr lang="en-US" dirty="0">
                <a:solidFill>
                  <a:prstClr val="black"/>
                </a:solidFill>
                <a:ea typeface="ＭＳ Ｐゴシック" charset="0"/>
              </a:rPr>
              <a:t>Dr. Ignaz Semmelweis:</a:t>
            </a:r>
          </a:p>
          <a:p>
            <a:pPr marL="347472" lvl="1">
              <a:spcBef>
                <a:spcPts val="1200"/>
              </a:spcBef>
              <a:defRPr/>
            </a:pPr>
            <a:r>
              <a:rPr lang="en-US" dirty="0"/>
              <a:t>Showed that women became infected in the maternity ward after examinations by physicians who had been working in the autopsy rooms without washing their hands</a:t>
            </a:r>
          </a:p>
        </p:txBody>
      </p:sp>
    </p:spTree>
    <p:extLst>
      <p:ext uri="{BB962C8B-B14F-4D97-AF65-F5344CB8AC3E}">
        <p14:creationId xmlns:p14="http://schemas.microsoft.com/office/powerpoint/2010/main" val="42994862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3D7726-C865-4B70-B9E7-54A2A7DD1D26}"/>
              </a:ext>
            </a:extLst>
          </p:cNvPr>
          <p:cNvSpPr>
            <a:spLocks noGrp="1"/>
          </p:cNvSpPr>
          <p:nvPr>
            <p:ph type="title"/>
          </p:nvPr>
        </p:nvSpPr>
        <p:spPr/>
        <p:txBody>
          <a:bodyPr/>
          <a:lstStyle/>
          <a:p>
            <a:r>
              <a:rPr lang="en-US" dirty="0"/>
              <a:t>Development of Aseptic Techniques</a:t>
            </a:r>
            <a:r>
              <a:rPr lang="en-US" sz="1200" dirty="0">
                <a:solidFill>
                  <a:srgbClr val="000000"/>
                </a:solidFill>
              </a:rPr>
              <a:t> 2</a:t>
            </a:r>
            <a:endParaRPr lang="en-IN" dirty="0"/>
          </a:p>
        </p:txBody>
      </p:sp>
      <p:sp>
        <p:nvSpPr>
          <p:cNvPr id="3" name="Content Placeholder 2">
            <a:extLst>
              <a:ext uri="{FF2B5EF4-FFF2-40B4-BE49-F238E27FC236}">
                <a16:creationId xmlns:a16="http://schemas.microsoft.com/office/drawing/2014/main" id="{F9BEADDD-69F9-4990-A6B0-C013A8FF3012}"/>
              </a:ext>
            </a:extLst>
          </p:cNvPr>
          <p:cNvSpPr>
            <a:spLocks noGrp="1"/>
          </p:cNvSpPr>
          <p:nvPr>
            <p:ph sz="quarter" idx="11"/>
          </p:nvPr>
        </p:nvSpPr>
        <p:spPr/>
        <p:txBody>
          <a:bodyPr/>
          <a:lstStyle/>
          <a:p>
            <a:r>
              <a:rPr lang="en-US" altLang="en-US" dirty="0"/>
              <a:t>Joseph Lister:</a:t>
            </a:r>
          </a:p>
          <a:p>
            <a:pPr marL="347472" lvl="1">
              <a:spcBef>
                <a:spcPts val="1200"/>
              </a:spcBef>
            </a:pPr>
            <a:r>
              <a:rPr lang="en-US" altLang="en-US" dirty="0"/>
              <a:t>First to utilize hand washing and misting operating rooms with antiseptic chemicals</a:t>
            </a:r>
          </a:p>
          <a:p>
            <a:pPr marL="347472" lvl="1">
              <a:spcBef>
                <a:spcPts val="1200"/>
              </a:spcBef>
            </a:pPr>
            <a:r>
              <a:rPr lang="en-US" altLang="en-US" dirty="0"/>
              <a:t>Techniques became the foundation for modern microbial control still in use today</a:t>
            </a:r>
          </a:p>
        </p:txBody>
      </p:sp>
      <p:pic>
        <p:nvPicPr>
          <p:cNvPr id="8" name="Picture 3" descr="Joseph Lister’s operating theater in the mid-1800s. This misting machine is releasing phenol.">
            <a:extLst>
              <a:ext uri="{FF2B5EF4-FFF2-40B4-BE49-F238E27FC236}">
                <a16:creationId xmlns:a16="http://schemas.microsoft.com/office/drawing/2014/main" id="{40FD9DBC-36EE-4BAB-B8FA-9A90D9C9A180}"/>
              </a:ext>
              <a:ext uri="{C183D7F6-B498-43B3-948B-1728B52AA6E4}">
                <adec:decorative xmlns:adec="http://schemas.microsoft.com/office/drawing/2017/decorative" val="0"/>
              </a:ext>
            </a:extLst>
          </p:cNvPr>
          <p:cNvPicPr>
            <a:picLocks noGrp="1" noChangeAspect="1"/>
          </p:cNvPicPr>
          <p:nvPr>
            <p:ph sz="quarter" idx="14"/>
          </p:nvPr>
        </p:nvPicPr>
        <p:blipFill rotWithShape="1">
          <a:blip r:embed="rId2"/>
          <a:srcRect t="7983" b="5733"/>
          <a:stretch/>
        </p:blipFill>
        <p:spPr>
          <a:xfrm>
            <a:off x="4419596" y="1794510"/>
            <a:ext cx="4531100" cy="2926080"/>
          </a:xfrm>
        </p:spPr>
      </p:pic>
      <p:sp>
        <p:nvSpPr>
          <p:cNvPr id="6" name="Text Placeholder 5">
            <a:extLst>
              <a:ext uri="{FF2B5EF4-FFF2-40B4-BE49-F238E27FC236}">
                <a16:creationId xmlns:a16="http://schemas.microsoft.com/office/drawing/2014/main" id="{217F3418-10C1-437A-8576-BAC4D43C6B41}"/>
              </a:ext>
            </a:extLst>
          </p:cNvPr>
          <p:cNvSpPr>
            <a:spLocks noGrp="1"/>
          </p:cNvSpPr>
          <p:nvPr>
            <p:ph type="body" sz="quarter" idx="30"/>
          </p:nvPr>
        </p:nvSpPr>
        <p:spPr/>
        <p:txBody>
          <a:bodyPr/>
          <a:lstStyle/>
          <a:p>
            <a:r>
              <a:rPr lang="en-IN" dirty="0" err="1"/>
              <a:t>Bettmann</a:t>
            </a:r>
            <a:r>
              <a:rPr lang="en-IN" dirty="0"/>
              <a:t>/Getty Images</a:t>
            </a:r>
          </a:p>
        </p:txBody>
      </p:sp>
    </p:spTree>
    <p:extLst>
      <p:ext uri="{BB962C8B-B14F-4D97-AF65-F5344CB8AC3E}">
        <p14:creationId xmlns:p14="http://schemas.microsoft.com/office/powerpoint/2010/main" val="17017308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Microbiologists</a:t>
            </a:r>
            <a:endParaRPr lang="en-IN" sz="1200" dirty="0"/>
          </a:p>
        </p:txBody>
      </p:sp>
      <p:sp>
        <p:nvSpPr>
          <p:cNvPr id="3" name="Content Placeholder 2"/>
          <p:cNvSpPr>
            <a:spLocks noGrp="1"/>
          </p:cNvSpPr>
          <p:nvPr>
            <p:ph sz="quarter" idx="11"/>
          </p:nvPr>
        </p:nvSpPr>
        <p:spPr/>
        <p:txBody>
          <a:bodyPr>
            <a:normAutofit/>
          </a:bodyPr>
          <a:lstStyle/>
          <a:p>
            <a:r>
              <a:rPr lang="en-US" altLang="en-US" dirty="0"/>
              <a:t>Microbiologists study:</a:t>
            </a:r>
          </a:p>
          <a:p>
            <a:pPr marL="347472" lvl="1"/>
            <a:r>
              <a:rPr lang="en-US" altLang="en-US" dirty="0"/>
              <a:t>Cell structure and function</a:t>
            </a:r>
          </a:p>
          <a:p>
            <a:pPr marL="347472" lvl="1"/>
            <a:r>
              <a:rPr lang="en-US" altLang="en-US" dirty="0"/>
              <a:t>Growth and physiology</a:t>
            </a:r>
          </a:p>
          <a:p>
            <a:pPr marL="347472" lvl="1"/>
            <a:r>
              <a:rPr lang="en-US" altLang="en-US" dirty="0"/>
              <a:t>Genetics</a:t>
            </a:r>
          </a:p>
          <a:p>
            <a:pPr marL="347472" lvl="1"/>
            <a:r>
              <a:rPr lang="en-US" altLang="en-US" dirty="0"/>
              <a:t>Taxonomy and evolutionary history</a:t>
            </a:r>
          </a:p>
          <a:p>
            <a:pPr marL="347472" lvl="1"/>
            <a:r>
              <a:rPr lang="en-US" altLang="en-US" dirty="0"/>
              <a:t>Interactions with the living and nonliving environment</a:t>
            </a:r>
          </a:p>
        </p:txBody>
      </p:sp>
    </p:spTree>
    <p:extLst>
      <p:ext uri="{BB962C8B-B14F-4D97-AF65-F5344CB8AC3E}">
        <p14:creationId xmlns:p14="http://schemas.microsoft.com/office/powerpoint/2010/main" val="245585431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Discovery of Pathogens and the Germ Theory of Disease</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276708"/>
            <a:ext cx="8458200" cy="5120640"/>
          </a:xfrm>
        </p:spPr>
        <p:txBody>
          <a:bodyPr/>
          <a:lstStyle/>
          <a:p>
            <a:pPr>
              <a:spcBef>
                <a:spcPts val="1200"/>
              </a:spcBef>
            </a:pPr>
            <a:r>
              <a:rPr lang="en-US" altLang="en-US" dirty="0"/>
              <a:t>Pasteur: </a:t>
            </a:r>
          </a:p>
          <a:p>
            <a:pPr marL="347472" lvl="1">
              <a:spcBef>
                <a:spcPts val="1200"/>
              </a:spcBef>
            </a:pPr>
            <a:r>
              <a:rPr lang="en-US" altLang="en-US" dirty="0"/>
              <a:t>Invented pasteurization</a:t>
            </a:r>
          </a:p>
          <a:p>
            <a:pPr marL="347472" lvl="1">
              <a:spcBef>
                <a:spcPts val="1200"/>
              </a:spcBef>
            </a:pPr>
            <a:r>
              <a:rPr lang="en-US" altLang="en-US" dirty="0"/>
              <a:t>Showed that human diseases could arise from infection</a:t>
            </a:r>
          </a:p>
          <a:p>
            <a:pPr lvl="0">
              <a:spcBef>
                <a:spcPts val="1200"/>
              </a:spcBef>
            </a:pPr>
            <a:r>
              <a:rPr lang="en-US" altLang="en-US" dirty="0">
                <a:solidFill>
                  <a:prstClr val="black"/>
                </a:solidFill>
              </a:rPr>
              <a:t>Robert Koch: </a:t>
            </a:r>
          </a:p>
          <a:p>
            <a:pPr marL="347472" lvl="1">
              <a:spcBef>
                <a:spcPts val="1200"/>
              </a:spcBef>
            </a:pPr>
            <a:r>
              <a:rPr lang="en-US" altLang="en-US" dirty="0"/>
              <a:t>Established a series of proofs that verified the germ theory of disease</a:t>
            </a:r>
          </a:p>
        </p:txBody>
      </p:sp>
    </p:spTree>
    <p:extLst>
      <p:ext uri="{BB962C8B-B14F-4D97-AF65-F5344CB8AC3E}">
        <p14:creationId xmlns:p14="http://schemas.microsoft.com/office/powerpoint/2010/main" val="155231541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Concept Check – Section 1.6</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276708"/>
            <a:ext cx="8595360" cy="5120640"/>
          </a:xfrm>
        </p:spPr>
        <p:txBody>
          <a:bodyPr/>
          <a:lstStyle/>
          <a:p>
            <a:pPr marL="457200" indent="-457200">
              <a:spcBef>
                <a:spcPts val="1200"/>
              </a:spcBef>
              <a:buFont typeface="+mj-lt"/>
              <a:buAutoNum type="arabicPeriod"/>
              <a:defRPr/>
            </a:pPr>
            <a:r>
              <a:rPr lang="en-US" dirty="0">
                <a:ea typeface="ＭＳ Ｐゴシック" charset="0"/>
              </a:rPr>
              <a:t>Spontaneous generation was disproven by </a:t>
            </a:r>
            <a:r>
              <a:rPr lang="en-US" u="sng" dirty="0">
                <a:solidFill>
                  <a:schemeClr val="bg1"/>
                </a:solidFill>
                <a:uFill>
                  <a:solidFill>
                    <a:schemeClr val="tx1"/>
                  </a:solidFill>
                </a:uFill>
                <a:ea typeface="ＭＳ Ｐゴシック" charset="0"/>
              </a:rPr>
              <a:t>Blank     </a:t>
            </a:r>
            <a:r>
              <a:rPr lang="en-US" dirty="0">
                <a:ea typeface="ＭＳ Ｐゴシック" charset="0"/>
              </a:rPr>
              <a:t> with his experiment using swan-necked </a:t>
            </a:r>
            <a:r>
              <a:rPr lang="en-US" dirty="0">
                <a:solidFill>
                  <a:prstClr val="black"/>
                </a:solidFill>
                <a:ea typeface="ＭＳ Ｐゴシック" charset="0"/>
              </a:rPr>
              <a:t>flasks.</a:t>
            </a:r>
            <a:endParaRPr lang="en-US" dirty="0"/>
          </a:p>
          <a:p>
            <a:pPr marL="457200" indent="-457200">
              <a:spcBef>
                <a:spcPts val="1200"/>
              </a:spcBef>
              <a:buFont typeface="+mj-lt"/>
              <a:buAutoNum type="arabicPeriod"/>
              <a:defRPr/>
            </a:pPr>
            <a:r>
              <a:rPr lang="en-US" dirty="0">
                <a:solidFill>
                  <a:prstClr val="black"/>
                </a:solidFill>
                <a:ea typeface="ＭＳ Ｐゴシック" charset="0"/>
              </a:rPr>
              <a:t>Polymerase chain reaction (PCR) was invented in </a:t>
            </a:r>
            <a:r>
              <a:rPr lang="en-US" u="sng" dirty="0">
                <a:solidFill>
                  <a:schemeClr val="bg1"/>
                </a:solidFill>
                <a:uFill>
                  <a:solidFill>
                    <a:schemeClr val="tx1"/>
                  </a:solidFill>
                </a:uFill>
                <a:ea typeface="ＭＳ Ｐゴシック" charset="0"/>
              </a:rPr>
              <a:t>Blank   </a:t>
            </a:r>
            <a:r>
              <a:rPr lang="en-US" dirty="0">
                <a:solidFill>
                  <a:schemeClr val="tx1"/>
                </a:solidFill>
                <a:uFill>
                  <a:solidFill>
                    <a:schemeClr val="tx1"/>
                  </a:solidFill>
                </a:uFill>
                <a:ea typeface="ＭＳ Ｐゴシック" charset="0"/>
              </a:rPr>
              <a:t>.</a:t>
            </a:r>
            <a:endParaRPr lang="en-US" dirty="0">
              <a:solidFill>
                <a:prstClr val="black"/>
              </a:solidFill>
              <a:ea typeface="ＭＳ Ｐゴシック" charset="0"/>
            </a:endParaRPr>
          </a:p>
          <a:p>
            <a:pPr marL="457200" indent="-457200">
              <a:spcBef>
                <a:spcPts val="1200"/>
              </a:spcBef>
              <a:buFont typeface="+mj-lt"/>
              <a:buAutoNum type="arabicPeriod"/>
              <a:defRPr/>
            </a:pPr>
            <a:r>
              <a:rPr lang="en-US" dirty="0">
                <a:solidFill>
                  <a:prstClr val="black"/>
                </a:solidFill>
                <a:ea typeface="ＭＳ Ｐゴシック" charset="0"/>
              </a:rPr>
              <a:t>When a hypothesis is supported by a growing body of data and survives rigorous scrutiny, it is known as a </a:t>
            </a:r>
            <a:r>
              <a:rPr lang="en-US" u="sng" dirty="0">
                <a:solidFill>
                  <a:schemeClr val="bg1"/>
                </a:solidFill>
                <a:uFill>
                  <a:solidFill>
                    <a:schemeClr val="tx1"/>
                  </a:solidFill>
                </a:uFill>
                <a:ea typeface="ＭＳ Ｐゴシック" charset="0"/>
              </a:rPr>
              <a:t>Blank         </a:t>
            </a:r>
            <a:r>
              <a:rPr lang="en-US" dirty="0">
                <a:solidFill>
                  <a:schemeClr val="tx1"/>
                </a:solidFill>
                <a:uFill>
                  <a:solidFill>
                    <a:schemeClr val="tx1"/>
                  </a:solidFill>
                </a:uFill>
                <a:ea typeface="ＭＳ Ｐゴシック" charset="0"/>
              </a:rPr>
              <a:t>.</a:t>
            </a:r>
            <a:endParaRPr lang="en-US" dirty="0">
              <a:solidFill>
                <a:schemeClr val="tx1"/>
              </a:solidFill>
              <a:ea typeface="ＭＳ Ｐゴシック" charset="0"/>
            </a:endParaRPr>
          </a:p>
          <a:p>
            <a:pPr marL="457200" indent="-457200">
              <a:spcBef>
                <a:spcPts val="1200"/>
              </a:spcBef>
              <a:buFont typeface="+mj-lt"/>
              <a:buAutoNum type="arabicPeriod"/>
              <a:defRPr/>
            </a:pPr>
            <a:r>
              <a:rPr lang="en-US" dirty="0">
                <a:solidFill>
                  <a:prstClr val="black"/>
                </a:solidFill>
                <a:ea typeface="ＭＳ Ｐゴシック" charset="0"/>
              </a:rPr>
              <a:t>Aseptic techniques were developed by</a:t>
            </a:r>
            <a:r>
              <a:rPr lang="en-US" dirty="0">
                <a:solidFill>
                  <a:schemeClr val="tx1"/>
                </a:solidFill>
                <a:uFill>
                  <a:solidFill>
                    <a:schemeClr val="tx1"/>
                  </a:solidFill>
                </a:uFill>
                <a:ea typeface="ＭＳ Ｐゴシック" charset="0"/>
              </a:rPr>
              <a:t> </a:t>
            </a:r>
            <a:r>
              <a:rPr lang="en-US" u="sng" dirty="0">
                <a:solidFill>
                  <a:schemeClr val="bg1"/>
                </a:solidFill>
                <a:uFill>
                  <a:solidFill>
                    <a:schemeClr val="tx1"/>
                  </a:solidFill>
                </a:uFill>
                <a:ea typeface="ＭＳ Ｐゴシック" charset="0"/>
              </a:rPr>
              <a:t>Blank         </a:t>
            </a:r>
            <a:r>
              <a:rPr lang="en-US" dirty="0">
                <a:solidFill>
                  <a:schemeClr val="tx1"/>
                </a:solidFill>
                <a:uFill>
                  <a:solidFill>
                    <a:schemeClr val="tx1"/>
                  </a:solidFill>
                </a:uFill>
                <a:ea typeface="ＭＳ Ｐゴシック" charset="0"/>
              </a:rPr>
              <a:t>.</a:t>
            </a:r>
            <a:r>
              <a:rPr lang="en-US" u="sng" dirty="0">
                <a:solidFill>
                  <a:schemeClr val="tx1"/>
                </a:solidFill>
                <a:uFill>
                  <a:solidFill>
                    <a:schemeClr val="tx1"/>
                  </a:solidFill>
                </a:uFill>
                <a:ea typeface="ＭＳ Ｐゴシック" charset="0"/>
              </a:rPr>
              <a:t> </a:t>
            </a:r>
            <a:endParaRPr lang="en-US" dirty="0">
              <a:ea typeface="ＭＳ Ｐゴシック" charset="0"/>
            </a:endParaRPr>
          </a:p>
        </p:txBody>
      </p:sp>
    </p:spTree>
    <p:extLst>
      <p:ext uri="{BB962C8B-B14F-4D97-AF65-F5344CB8AC3E}">
        <p14:creationId xmlns:p14="http://schemas.microsoft.com/office/powerpoint/2010/main" val="321216119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Section 1.7: Naming, Classifying, and Identifying Microorganisms</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276708"/>
            <a:ext cx="8595360" cy="5120640"/>
          </a:xfrm>
        </p:spPr>
        <p:txBody>
          <a:bodyPr/>
          <a:lstStyle/>
          <a:p>
            <a:pPr>
              <a:spcBef>
                <a:spcPts val="1200"/>
              </a:spcBef>
              <a:defRPr/>
            </a:pPr>
            <a:r>
              <a:rPr lang="en-US" u="sng" dirty="0">
                <a:ea typeface="ＭＳ Ｐゴシック" charset="0"/>
              </a:rPr>
              <a:t>Learning Outcomes</a:t>
            </a:r>
          </a:p>
          <a:p>
            <a:pPr>
              <a:spcBef>
                <a:spcPts val="1200"/>
              </a:spcBef>
              <a:defRPr/>
            </a:pPr>
            <a:r>
              <a:rPr lang="en-US" dirty="0">
                <a:ea typeface="ＭＳ Ｐゴシック" charset="0"/>
              </a:rPr>
              <a:t>Differentiate among the terms </a:t>
            </a:r>
            <a:r>
              <a:rPr lang="en-US" i="1" dirty="0">
                <a:ea typeface="ＭＳ Ｐゴシック" charset="0"/>
              </a:rPr>
              <a:t>nomenclature</a:t>
            </a:r>
            <a:r>
              <a:rPr lang="en-US" dirty="0">
                <a:ea typeface="ＭＳ Ｐゴシック" charset="0"/>
              </a:rPr>
              <a:t>, </a:t>
            </a:r>
            <a:r>
              <a:rPr lang="en-US" i="1" dirty="0">
                <a:ea typeface="ＭＳ Ｐゴシック" charset="0"/>
              </a:rPr>
              <a:t>taxonomy</a:t>
            </a:r>
            <a:r>
              <a:rPr lang="en-US" dirty="0">
                <a:ea typeface="ＭＳ Ｐゴシック" charset="0"/>
              </a:rPr>
              <a:t>, and </a:t>
            </a:r>
            <a:r>
              <a:rPr lang="en-US" i="1" dirty="0">
                <a:ea typeface="ＭＳ Ｐゴシック" charset="0"/>
              </a:rPr>
              <a:t>classification</a:t>
            </a:r>
            <a:r>
              <a:rPr lang="en-US" dirty="0">
                <a:ea typeface="ＭＳ Ｐゴシック" charset="0"/>
              </a:rPr>
              <a:t>.</a:t>
            </a:r>
          </a:p>
          <a:p>
            <a:pPr>
              <a:spcBef>
                <a:spcPts val="1200"/>
              </a:spcBef>
              <a:defRPr/>
            </a:pPr>
            <a:r>
              <a:rPr lang="en-US" dirty="0">
                <a:ea typeface="ＭＳ Ｐゴシック" charset="0"/>
              </a:rPr>
              <a:t>Create a mnemonic device for remembering the taxonomic categories.</a:t>
            </a:r>
          </a:p>
          <a:p>
            <a:pPr>
              <a:spcBef>
                <a:spcPts val="1200"/>
              </a:spcBef>
              <a:defRPr/>
            </a:pPr>
            <a:r>
              <a:rPr lang="en-US" dirty="0">
                <a:ea typeface="ＭＳ Ｐゴシック" charset="0"/>
              </a:rPr>
              <a:t>Correctly write the binomial name for a microorganism.</a:t>
            </a:r>
          </a:p>
          <a:p>
            <a:pPr>
              <a:spcBef>
                <a:spcPts val="1200"/>
              </a:spcBef>
              <a:defRPr/>
            </a:pPr>
            <a:r>
              <a:rPr lang="en-US" dirty="0">
                <a:ea typeface="ＭＳ Ｐゴシック" charset="0"/>
              </a:rPr>
              <a:t>Draw a diagram of the three major domains.</a:t>
            </a:r>
          </a:p>
          <a:p>
            <a:pPr>
              <a:spcBef>
                <a:spcPts val="1200"/>
              </a:spcBef>
              <a:defRPr/>
            </a:pPr>
            <a:r>
              <a:rPr lang="en-US" dirty="0">
                <a:ea typeface="ＭＳ Ｐゴシック" charset="0"/>
              </a:rPr>
              <a:t>Explain the difference between traditional and molecular approaches to taxonomy.</a:t>
            </a:r>
          </a:p>
        </p:txBody>
      </p:sp>
    </p:spTree>
    <p:extLst>
      <p:ext uri="{BB962C8B-B14F-4D97-AF65-F5344CB8AC3E}">
        <p14:creationId xmlns:p14="http://schemas.microsoft.com/office/powerpoint/2010/main" val="305680943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Nomenclature: Assigning Specific Names</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276708"/>
            <a:ext cx="8595360" cy="5120640"/>
          </a:xfrm>
        </p:spPr>
        <p:txBody>
          <a:bodyPr/>
          <a:lstStyle/>
          <a:p>
            <a:r>
              <a:rPr lang="en-US" altLang="en-US" dirty="0"/>
              <a:t>Nomenclature:</a:t>
            </a:r>
          </a:p>
          <a:p>
            <a:pPr marL="347472" lvl="1">
              <a:spcBef>
                <a:spcPts val="1200"/>
              </a:spcBef>
            </a:pPr>
            <a:r>
              <a:rPr lang="en-US" altLang="en-US" dirty="0"/>
              <a:t>The assignment of scientific names to the various taxonomic categories and individual organisms</a:t>
            </a:r>
          </a:p>
          <a:p>
            <a:pPr marL="347472" lvl="1">
              <a:spcBef>
                <a:spcPts val="1200"/>
              </a:spcBef>
            </a:pPr>
            <a:r>
              <a:rPr lang="en-US" altLang="en-US" dirty="0"/>
              <a:t>Understanding and appreciation of microorganisms will be improved by learning a few general rules about how they are named</a:t>
            </a:r>
          </a:p>
        </p:txBody>
      </p:sp>
    </p:spTree>
    <p:extLst>
      <p:ext uri="{BB962C8B-B14F-4D97-AF65-F5344CB8AC3E}">
        <p14:creationId xmlns:p14="http://schemas.microsoft.com/office/powerpoint/2010/main" val="76798794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Binomial System of Nomenclature</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276708"/>
            <a:ext cx="8595360" cy="5120640"/>
          </a:xfrm>
        </p:spPr>
        <p:txBody>
          <a:bodyPr/>
          <a:lstStyle/>
          <a:p>
            <a:pPr>
              <a:spcBef>
                <a:spcPts val="600"/>
              </a:spcBef>
              <a:spcAft>
                <a:spcPts val="600"/>
              </a:spcAft>
            </a:pPr>
            <a:r>
              <a:rPr lang="en-US" altLang="en-US" dirty="0"/>
              <a:t>Binomial system:</a:t>
            </a:r>
          </a:p>
          <a:p>
            <a:pPr marL="347472" lvl="1">
              <a:spcBef>
                <a:spcPts val="600"/>
              </a:spcBef>
              <a:spcAft>
                <a:spcPts val="600"/>
              </a:spcAft>
            </a:pPr>
            <a:r>
              <a:rPr lang="en-US" altLang="en-US" dirty="0"/>
              <a:t>A combination of the genus name and the species name</a:t>
            </a:r>
          </a:p>
          <a:p>
            <a:pPr marL="347472" lvl="1">
              <a:spcBef>
                <a:spcPts val="600"/>
              </a:spcBef>
              <a:spcAft>
                <a:spcPts val="600"/>
              </a:spcAft>
            </a:pPr>
            <a:r>
              <a:rPr lang="en-US" altLang="en-US" dirty="0"/>
              <a:t>The genus name is always capitalized and the species name begins with a lower case letter</a:t>
            </a:r>
          </a:p>
          <a:p>
            <a:pPr marL="347472" lvl="1">
              <a:spcBef>
                <a:spcPts val="600"/>
              </a:spcBef>
              <a:spcAft>
                <a:spcPts val="600"/>
              </a:spcAft>
            </a:pPr>
            <a:r>
              <a:rPr lang="en-US" altLang="en-US" dirty="0"/>
              <a:t>Both names should be </a:t>
            </a:r>
            <a:r>
              <a:rPr lang="en-US" altLang="en-US" i="1" dirty="0"/>
              <a:t>italicized</a:t>
            </a:r>
            <a:r>
              <a:rPr lang="en-US" altLang="en-US" dirty="0"/>
              <a:t> when in print or </a:t>
            </a:r>
            <a:r>
              <a:rPr lang="en-US" altLang="en-US" u="sng" dirty="0"/>
              <a:t>underlined</a:t>
            </a:r>
            <a:r>
              <a:rPr lang="en-US" altLang="en-US" dirty="0"/>
              <a:t> when written by hand</a:t>
            </a:r>
          </a:p>
          <a:p>
            <a:pPr lvl="0">
              <a:spcBef>
                <a:spcPts val="600"/>
              </a:spcBef>
              <a:spcAft>
                <a:spcPts val="600"/>
              </a:spcAft>
            </a:pPr>
            <a:r>
              <a:rPr lang="en-US" altLang="en-US" dirty="0">
                <a:solidFill>
                  <a:prstClr val="black"/>
                </a:solidFill>
              </a:rPr>
              <a:t>Abbreviations:</a:t>
            </a:r>
          </a:p>
          <a:p>
            <a:pPr marL="347472" lvl="1">
              <a:spcBef>
                <a:spcPts val="600"/>
              </a:spcBef>
              <a:spcAft>
                <a:spcPts val="600"/>
              </a:spcAft>
            </a:pPr>
            <a:r>
              <a:rPr lang="en-US" altLang="en-US" dirty="0"/>
              <a:t>The genus name can be abbreviated to save space if the genus name has already been stated</a:t>
            </a:r>
          </a:p>
          <a:p>
            <a:pPr marL="347472" lvl="1">
              <a:spcBef>
                <a:spcPts val="600"/>
              </a:spcBef>
              <a:spcAft>
                <a:spcPts val="600"/>
              </a:spcAft>
            </a:pPr>
            <a:r>
              <a:rPr lang="en-US" altLang="en-US" dirty="0"/>
              <a:t>Example: </a:t>
            </a:r>
            <a:r>
              <a:rPr lang="en-US" altLang="en-US" i="1" dirty="0"/>
              <a:t>Staphylococcus aureus</a:t>
            </a:r>
            <a:r>
              <a:rPr lang="en-US" altLang="en-US" dirty="0"/>
              <a:t> can be abbreviated as </a:t>
            </a:r>
            <a:r>
              <a:rPr lang="en-US" altLang="en-US" i="1" dirty="0"/>
              <a:t>S. aureus</a:t>
            </a:r>
          </a:p>
        </p:txBody>
      </p:sp>
    </p:spTree>
    <p:extLst>
      <p:ext uri="{BB962C8B-B14F-4D97-AF65-F5344CB8AC3E}">
        <p14:creationId xmlns:p14="http://schemas.microsoft.com/office/powerpoint/2010/main" val="179280120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Classification: Constructing Taxonomy</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276708"/>
            <a:ext cx="8595360" cy="5120640"/>
          </a:xfrm>
        </p:spPr>
        <p:txBody>
          <a:bodyPr/>
          <a:lstStyle/>
          <a:p>
            <a:r>
              <a:rPr lang="en-US" altLang="en-US" dirty="0"/>
              <a:t>Classification:</a:t>
            </a:r>
          </a:p>
          <a:p>
            <a:pPr marL="347472" lvl="1"/>
            <a:r>
              <a:rPr lang="en-US" altLang="en-US" dirty="0"/>
              <a:t>Attempts the orderly arrangement of organisms into a hierarchy of taxa (categories)</a:t>
            </a:r>
          </a:p>
          <a:p>
            <a:pPr lvl="0"/>
            <a:r>
              <a:rPr lang="en-US" altLang="en-US" dirty="0">
                <a:solidFill>
                  <a:prstClr val="black"/>
                </a:solidFill>
              </a:rPr>
              <a:t>Identification:</a:t>
            </a:r>
          </a:p>
          <a:p>
            <a:pPr marL="347472" lvl="1">
              <a:spcBef>
                <a:spcPts val="550"/>
              </a:spcBef>
            </a:pPr>
            <a:r>
              <a:rPr lang="en-US" altLang="en-US" dirty="0">
                <a:solidFill>
                  <a:prstClr val="black"/>
                </a:solidFill>
              </a:rPr>
              <a:t>The process of discovering and recording the traits of organisms so they can be recognized or named and placed in a taxonomic scheme</a:t>
            </a:r>
          </a:p>
        </p:txBody>
      </p:sp>
    </p:spTree>
    <p:extLst>
      <p:ext uri="{BB962C8B-B14F-4D97-AF65-F5344CB8AC3E}">
        <p14:creationId xmlns:p14="http://schemas.microsoft.com/office/powerpoint/2010/main" val="227439510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Levels of Classification</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276708"/>
            <a:ext cx="8595360" cy="5120640"/>
          </a:xfrm>
        </p:spPr>
        <p:txBody>
          <a:bodyPr/>
          <a:lstStyle/>
          <a:p>
            <a:pPr>
              <a:spcBef>
                <a:spcPts val="600"/>
              </a:spcBef>
              <a:spcAft>
                <a:spcPts val="600"/>
              </a:spcAft>
              <a:defRPr/>
            </a:pPr>
            <a:r>
              <a:rPr lang="en-US" dirty="0"/>
              <a:t>From most general to most specific:</a:t>
            </a:r>
          </a:p>
          <a:p>
            <a:pPr marL="347472" lvl="1">
              <a:spcBef>
                <a:spcPts val="600"/>
              </a:spcBef>
              <a:spcAft>
                <a:spcPts val="600"/>
              </a:spcAft>
              <a:defRPr/>
            </a:pPr>
            <a:r>
              <a:rPr lang="en-US" dirty="0"/>
              <a:t>Domain</a:t>
            </a:r>
          </a:p>
          <a:p>
            <a:pPr marL="347472" lvl="1">
              <a:spcBef>
                <a:spcPts val="600"/>
              </a:spcBef>
              <a:spcAft>
                <a:spcPts val="600"/>
              </a:spcAft>
              <a:defRPr/>
            </a:pPr>
            <a:r>
              <a:rPr lang="en-US" dirty="0"/>
              <a:t>Kingdom</a:t>
            </a:r>
          </a:p>
          <a:p>
            <a:pPr marL="347472" lvl="1">
              <a:spcBef>
                <a:spcPts val="600"/>
              </a:spcBef>
              <a:spcAft>
                <a:spcPts val="600"/>
              </a:spcAft>
              <a:defRPr/>
            </a:pPr>
            <a:r>
              <a:rPr lang="en-US" dirty="0"/>
              <a:t>Phylum or Division</a:t>
            </a:r>
          </a:p>
          <a:p>
            <a:pPr marL="347472" lvl="1">
              <a:spcBef>
                <a:spcPts val="600"/>
              </a:spcBef>
              <a:spcAft>
                <a:spcPts val="600"/>
              </a:spcAft>
              <a:defRPr/>
            </a:pPr>
            <a:r>
              <a:rPr lang="en-US" dirty="0"/>
              <a:t>Class</a:t>
            </a:r>
          </a:p>
          <a:p>
            <a:pPr marL="347472" lvl="1">
              <a:spcBef>
                <a:spcPts val="600"/>
              </a:spcBef>
              <a:spcAft>
                <a:spcPts val="600"/>
              </a:spcAft>
              <a:defRPr/>
            </a:pPr>
            <a:r>
              <a:rPr lang="en-US" dirty="0"/>
              <a:t>Order</a:t>
            </a:r>
          </a:p>
          <a:p>
            <a:pPr marL="347472" lvl="1">
              <a:spcBef>
                <a:spcPts val="600"/>
              </a:spcBef>
              <a:spcAft>
                <a:spcPts val="600"/>
              </a:spcAft>
              <a:defRPr/>
            </a:pPr>
            <a:r>
              <a:rPr lang="en-US" dirty="0"/>
              <a:t>Family</a:t>
            </a:r>
          </a:p>
          <a:p>
            <a:pPr marL="347472" lvl="1">
              <a:spcBef>
                <a:spcPts val="600"/>
              </a:spcBef>
              <a:spcAft>
                <a:spcPts val="600"/>
              </a:spcAft>
              <a:defRPr/>
            </a:pPr>
            <a:r>
              <a:rPr lang="en-US" dirty="0"/>
              <a:t>Genus</a:t>
            </a:r>
          </a:p>
          <a:p>
            <a:pPr marL="347472" lvl="1">
              <a:spcBef>
                <a:spcPts val="600"/>
              </a:spcBef>
              <a:spcAft>
                <a:spcPts val="600"/>
              </a:spcAft>
              <a:defRPr/>
            </a:pPr>
            <a:r>
              <a:rPr lang="en-US" dirty="0"/>
              <a:t>Species</a:t>
            </a:r>
          </a:p>
        </p:txBody>
      </p:sp>
    </p:spTree>
    <p:extLst>
      <p:ext uri="{BB962C8B-B14F-4D97-AF65-F5344CB8AC3E}">
        <p14:creationId xmlns:p14="http://schemas.microsoft.com/office/powerpoint/2010/main" val="326685460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8A6CD5-E83A-4237-B7E1-DBAC5C299122}"/>
              </a:ext>
            </a:extLst>
          </p:cNvPr>
          <p:cNvSpPr>
            <a:spLocks noGrp="1"/>
          </p:cNvSpPr>
          <p:nvPr>
            <p:ph type="title"/>
          </p:nvPr>
        </p:nvSpPr>
        <p:spPr/>
        <p:txBody>
          <a:bodyPr/>
          <a:lstStyle/>
          <a:p>
            <a:r>
              <a:rPr lang="en-IN" dirty="0"/>
              <a:t>Sample Taxonomy</a:t>
            </a:r>
          </a:p>
        </p:txBody>
      </p:sp>
      <p:pic>
        <p:nvPicPr>
          <p:cNvPr id="7" name="Picture 2" descr="Two organisms in the Eukarya domain, a modern human and a common protozoan, traced through their taxonomic series.">
            <a:extLst>
              <a:ext uri="{FF2B5EF4-FFF2-40B4-BE49-F238E27FC236}">
                <a16:creationId xmlns:a16="http://schemas.microsoft.com/office/drawing/2014/main" id="{09A00A45-D9F2-4A96-A777-1918A5D7212D}"/>
              </a:ext>
              <a:ext uri="{C183D7F6-B498-43B3-948B-1728B52AA6E4}">
                <adec:decorative xmlns:adec="http://schemas.microsoft.com/office/drawing/2017/decorative" val="0"/>
              </a:ext>
            </a:extLst>
          </p:cNvPr>
          <p:cNvPicPr>
            <a:picLocks noGrp="1" noChangeAspect="1"/>
          </p:cNvPicPr>
          <p:nvPr>
            <p:ph sz="quarter" idx="11"/>
          </p:nvPr>
        </p:nvPicPr>
        <p:blipFill rotWithShape="1">
          <a:blip r:embed="rId2"/>
          <a:srcRect t="2933"/>
          <a:stretch/>
        </p:blipFill>
        <p:spPr>
          <a:xfrm>
            <a:off x="1620812" y="945571"/>
            <a:ext cx="5902376" cy="5577840"/>
          </a:xfrm>
        </p:spPr>
      </p:pic>
    </p:spTree>
    <p:extLst>
      <p:ext uri="{BB962C8B-B14F-4D97-AF65-F5344CB8AC3E}">
        <p14:creationId xmlns:p14="http://schemas.microsoft.com/office/powerpoint/2010/main" val="55028308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Taxonomy</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276708"/>
            <a:ext cx="8595360" cy="5120640"/>
          </a:xfrm>
        </p:spPr>
        <p:txBody>
          <a:bodyPr/>
          <a:lstStyle/>
          <a:p>
            <a:pPr>
              <a:lnSpc>
                <a:spcPct val="90000"/>
              </a:lnSpc>
            </a:pPr>
            <a:r>
              <a:rPr lang="en-US" altLang="en-US" dirty="0"/>
              <a:t>Taxonomy: </a:t>
            </a:r>
          </a:p>
          <a:p>
            <a:pPr marL="347472" lvl="1">
              <a:spcBef>
                <a:spcPts val="1200"/>
              </a:spcBef>
            </a:pPr>
            <a:r>
              <a:rPr lang="en-US" altLang="en-US" dirty="0"/>
              <a:t>The science of classifying biological species</a:t>
            </a:r>
          </a:p>
          <a:p>
            <a:pPr marL="347472" lvl="1">
              <a:spcBef>
                <a:spcPts val="1200"/>
              </a:spcBef>
            </a:pPr>
            <a:r>
              <a:rPr lang="en-US" altLang="en-US" dirty="0"/>
              <a:t>Developed by Carl von </a:t>
            </a:r>
            <a:r>
              <a:rPr lang="en-US" altLang="en-US" dirty="0" err="1"/>
              <a:t>Linné</a:t>
            </a:r>
            <a:r>
              <a:rPr lang="en-US" altLang="en-US" dirty="0"/>
              <a:t> in the 1700s</a:t>
            </a:r>
          </a:p>
          <a:p>
            <a:pPr marL="347472" lvl="1">
              <a:spcBef>
                <a:spcPts val="1200"/>
              </a:spcBef>
            </a:pPr>
            <a:r>
              <a:rPr lang="en-US" altLang="en-US" dirty="0"/>
              <a:t>Lays down the basic rules for classification</a:t>
            </a:r>
          </a:p>
          <a:p>
            <a:pPr marL="347472" lvl="1">
              <a:spcBef>
                <a:spcPts val="1200"/>
              </a:spcBef>
            </a:pPr>
            <a:r>
              <a:rPr lang="en-US" altLang="en-US" dirty="0"/>
              <a:t>Establishes taxonomic categories</a:t>
            </a:r>
          </a:p>
          <a:p>
            <a:pPr marL="347472" lvl="1">
              <a:spcBef>
                <a:spcPts val="1200"/>
              </a:spcBef>
            </a:pPr>
            <a:r>
              <a:rPr lang="en-US" dirty="0"/>
              <a:t>Used to organize all of the forms of modern and extinct life</a:t>
            </a:r>
          </a:p>
        </p:txBody>
      </p:sp>
    </p:spTree>
    <p:extLst>
      <p:ext uri="{BB962C8B-B14F-4D97-AF65-F5344CB8AC3E}">
        <p14:creationId xmlns:p14="http://schemas.microsoft.com/office/powerpoint/2010/main" val="308609391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4C1E3A-5E81-4640-A83C-D604AE7692BF}"/>
              </a:ext>
            </a:extLst>
          </p:cNvPr>
          <p:cNvSpPr>
            <a:spLocks noGrp="1"/>
          </p:cNvSpPr>
          <p:nvPr>
            <p:ph type="title"/>
          </p:nvPr>
        </p:nvSpPr>
        <p:spPr/>
        <p:txBody>
          <a:bodyPr/>
          <a:lstStyle/>
          <a:p>
            <a:r>
              <a:rPr lang="en-IN" dirty="0"/>
              <a:t>Phylogeny</a:t>
            </a:r>
          </a:p>
        </p:txBody>
      </p:sp>
      <p:sp>
        <p:nvSpPr>
          <p:cNvPr id="3" name="Content Placeholder 2">
            <a:extLst>
              <a:ext uri="{FF2B5EF4-FFF2-40B4-BE49-F238E27FC236}">
                <a16:creationId xmlns:a16="http://schemas.microsoft.com/office/drawing/2014/main" id="{11CF8E0E-BA23-41F7-AA1E-BEF3E46F37C2}"/>
              </a:ext>
            </a:extLst>
          </p:cNvPr>
          <p:cNvSpPr>
            <a:spLocks noGrp="1"/>
          </p:cNvSpPr>
          <p:nvPr>
            <p:ph sz="quarter" idx="11"/>
          </p:nvPr>
        </p:nvSpPr>
        <p:spPr>
          <a:xfrm>
            <a:off x="342900" y="1276709"/>
            <a:ext cx="3200400" cy="4971691"/>
          </a:xfrm>
        </p:spPr>
        <p:txBody>
          <a:bodyPr/>
          <a:lstStyle/>
          <a:p>
            <a:r>
              <a:rPr lang="en-US" altLang="en-US" dirty="0"/>
              <a:t>Phylogeny:</a:t>
            </a:r>
          </a:p>
          <a:p>
            <a:pPr marL="347472" lvl="1">
              <a:spcBef>
                <a:spcPts val="1200"/>
              </a:spcBef>
            </a:pPr>
            <a:r>
              <a:rPr lang="en-US" altLang="en-US" dirty="0"/>
              <a:t>The taxonomic scheme that represents the natural relatedness between groups of living things</a:t>
            </a:r>
          </a:p>
          <a:p>
            <a:pPr marL="347472" lvl="1">
              <a:spcBef>
                <a:spcPts val="1200"/>
              </a:spcBef>
            </a:pPr>
            <a:r>
              <a:rPr lang="en-US" altLang="en-US" dirty="0"/>
              <a:t>Based on evolution</a:t>
            </a:r>
          </a:p>
        </p:txBody>
      </p:sp>
      <p:pic>
        <p:nvPicPr>
          <p:cNvPr id="8" name="Picture 3" descr="A diagram represents the phylogenetic system. ">
            <a:extLst>
              <a:ext uri="{FF2B5EF4-FFF2-40B4-BE49-F238E27FC236}">
                <a16:creationId xmlns:a16="http://schemas.microsoft.com/office/drawing/2014/main" id="{D2D4CDE1-CACD-40DF-8233-1DC677EBD1E1}"/>
              </a:ext>
            </a:extLst>
          </p:cNvPr>
          <p:cNvPicPr>
            <a:picLocks noGrp="1" noChangeAspect="1"/>
          </p:cNvPicPr>
          <p:nvPr>
            <p:ph sz="quarter" idx="14"/>
          </p:nvPr>
        </p:nvPicPr>
        <p:blipFill rotWithShape="1">
          <a:blip r:embed="rId2"/>
          <a:srcRect t="5725"/>
          <a:stretch/>
        </p:blipFill>
        <p:spPr>
          <a:xfrm>
            <a:off x="3657600" y="1523679"/>
            <a:ext cx="5357961" cy="3566160"/>
          </a:xfrm>
        </p:spPr>
      </p:pic>
      <p:sp>
        <p:nvSpPr>
          <p:cNvPr id="9" name="Text Placeholder 5">
            <a:extLst>
              <a:ext uri="{FF2B5EF4-FFF2-40B4-BE49-F238E27FC236}">
                <a16:creationId xmlns:a16="http://schemas.microsoft.com/office/drawing/2014/main" id="{B8626767-DDE1-4B9B-AB13-7B72FB603541}"/>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p>
        </p:txBody>
      </p:sp>
    </p:spTree>
    <p:extLst>
      <p:ext uri="{BB962C8B-B14F-4D97-AF65-F5344CB8AC3E}">
        <p14:creationId xmlns:p14="http://schemas.microsoft.com/office/powerpoint/2010/main" val="13371888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A20FB-277C-45A0-B27B-3D8EA457D13C}"/>
              </a:ext>
            </a:extLst>
          </p:cNvPr>
          <p:cNvSpPr>
            <a:spLocks noGrp="1"/>
          </p:cNvSpPr>
          <p:nvPr>
            <p:ph type="title"/>
          </p:nvPr>
        </p:nvSpPr>
        <p:spPr/>
        <p:txBody>
          <a:bodyPr/>
          <a:lstStyle/>
          <a:p>
            <a:r>
              <a:rPr lang="en-US" dirty="0"/>
              <a:t>Branches of Microbiology</a:t>
            </a:r>
            <a:r>
              <a:rPr lang="en-US" sz="1200" dirty="0"/>
              <a:t> 1</a:t>
            </a:r>
          </a:p>
        </p:txBody>
      </p:sp>
      <p:sp>
        <p:nvSpPr>
          <p:cNvPr id="3" name="Content Placeholder 2">
            <a:extLst>
              <a:ext uri="{FF2B5EF4-FFF2-40B4-BE49-F238E27FC236}">
                <a16:creationId xmlns:a16="http://schemas.microsoft.com/office/drawing/2014/main" id="{BEA23B24-7118-4A8B-A7E1-8F7E8CBB6763}"/>
              </a:ext>
            </a:extLst>
          </p:cNvPr>
          <p:cNvSpPr>
            <a:spLocks noGrp="1"/>
          </p:cNvSpPr>
          <p:nvPr>
            <p:ph sz="quarter" idx="11"/>
          </p:nvPr>
        </p:nvSpPr>
        <p:spPr>
          <a:xfrm>
            <a:off x="342900" y="1276709"/>
            <a:ext cx="4657363" cy="4644031"/>
          </a:xfrm>
        </p:spPr>
        <p:txBody>
          <a:bodyPr/>
          <a:lstStyle/>
          <a:p>
            <a:r>
              <a:rPr lang="en-US" altLang="en-US" dirty="0"/>
              <a:t>Medical Microbiology</a:t>
            </a:r>
            <a:endParaRPr lang="en-US" dirty="0"/>
          </a:p>
          <a:p>
            <a:pPr marL="347472" lvl="1"/>
            <a:r>
              <a:rPr lang="en-US" dirty="0"/>
              <a:t>Deals with microbes that cause diseases in humans and animals</a:t>
            </a:r>
          </a:p>
          <a:p>
            <a:pPr lvl="0">
              <a:spcBef>
                <a:spcPts val="600"/>
              </a:spcBef>
              <a:spcAft>
                <a:spcPts val="900"/>
              </a:spcAft>
            </a:pPr>
            <a:r>
              <a:rPr lang="en-US" altLang="en-US" dirty="0">
                <a:solidFill>
                  <a:prstClr val="black"/>
                </a:solidFill>
              </a:rPr>
              <a:t>Public Health Microbiology and Epidemiology</a:t>
            </a:r>
            <a:endParaRPr lang="en-US" dirty="0">
              <a:solidFill>
                <a:prstClr val="black"/>
              </a:solidFill>
            </a:endParaRPr>
          </a:p>
          <a:p>
            <a:pPr marL="347472" lvl="1"/>
            <a:r>
              <a:rPr lang="en-US" dirty="0">
                <a:solidFill>
                  <a:prstClr val="black"/>
                </a:solidFill>
              </a:rPr>
              <a:t>Mo</a:t>
            </a:r>
            <a:r>
              <a:rPr lang="en-US" dirty="0"/>
              <a:t>nitor and control the spread of diseases in communities</a:t>
            </a:r>
          </a:p>
          <a:p>
            <a:pPr marL="347472" lvl="1"/>
            <a:r>
              <a:rPr lang="en-US" dirty="0"/>
              <a:t>USPHS, CDC, WHO</a:t>
            </a:r>
          </a:p>
        </p:txBody>
      </p:sp>
      <p:pic>
        <p:nvPicPr>
          <p:cNvPr id="9" name="Picture 3" descr="A staff microbiologist at the CDC examines a culture of influenza virus.">
            <a:extLst>
              <a:ext uri="{FF2B5EF4-FFF2-40B4-BE49-F238E27FC236}">
                <a16:creationId xmlns:a16="http://schemas.microsoft.com/office/drawing/2014/main" id="{22EE80B3-A6D3-46B7-BD97-AAFA35E1ADE9}"/>
              </a:ext>
              <a:ext uri="{C183D7F6-B498-43B3-948B-1728B52AA6E4}">
                <adec:decorative xmlns:adec="http://schemas.microsoft.com/office/drawing/2017/decorative" val="0"/>
              </a:ext>
            </a:extLst>
          </p:cNvPr>
          <p:cNvPicPr>
            <a:picLocks noGrp="1" noChangeAspect="1"/>
          </p:cNvPicPr>
          <p:nvPr>
            <p:ph sz="quarter" idx="14"/>
          </p:nvPr>
        </p:nvPicPr>
        <p:blipFill rotWithShape="1">
          <a:blip r:embed="rId2"/>
          <a:srcRect l="16254" t="13410" r="17458" b="7732"/>
          <a:stretch/>
        </p:blipFill>
        <p:spPr>
          <a:xfrm>
            <a:off x="5000268" y="1036679"/>
            <a:ext cx="3913149" cy="2560320"/>
          </a:xfrm>
        </p:spPr>
      </p:pic>
      <p:pic>
        <p:nvPicPr>
          <p:cNvPr id="11" name="Picture 4" descr="Two epidemiologists conducting interviews as part of the effort to curb the cholera epidemic in Haiti.">
            <a:extLst>
              <a:ext uri="{FF2B5EF4-FFF2-40B4-BE49-F238E27FC236}">
                <a16:creationId xmlns:a16="http://schemas.microsoft.com/office/drawing/2014/main" id="{23F18888-318F-4637-A53F-D3D5510E034F}"/>
              </a:ext>
              <a:ext uri="{C183D7F6-B498-43B3-948B-1728B52AA6E4}">
                <adec:decorative xmlns:adec="http://schemas.microsoft.com/office/drawing/2017/decorative" val="0"/>
              </a:ext>
            </a:extLst>
          </p:cNvPr>
          <p:cNvPicPr>
            <a:picLocks noGrp="1" noChangeAspect="1"/>
          </p:cNvPicPr>
          <p:nvPr>
            <p:ph sz="quarter" idx="15"/>
          </p:nvPr>
        </p:nvPicPr>
        <p:blipFill rotWithShape="1">
          <a:blip r:embed="rId3"/>
          <a:srcRect l="16255" t="13468" r="17457" b="7332"/>
          <a:stretch/>
        </p:blipFill>
        <p:spPr>
          <a:xfrm>
            <a:off x="5000264" y="3757019"/>
            <a:ext cx="3913153" cy="2560320"/>
          </a:xfrm>
        </p:spPr>
      </p:pic>
      <p:sp>
        <p:nvSpPr>
          <p:cNvPr id="7" name="Text Placeholder 5">
            <a:extLst>
              <a:ext uri="{FF2B5EF4-FFF2-40B4-BE49-F238E27FC236}">
                <a16:creationId xmlns:a16="http://schemas.microsoft.com/office/drawing/2014/main" id="{77DF1566-FD2B-49F1-82B4-3D2CFDEDDD49}"/>
              </a:ext>
            </a:extLst>
          </p:cNvPr>
          <p:cNvSpPr>
            <a:spLocks noGrp="1"/>
          </p:cNvSpPr>
          <p:nvPr>
            <p:ph type="body" sz="quarter" idx="30"/>
          </p:nvPr>
        </p:nvSpPr>
        <p:spPr/>
        <p:txBody>
          <a:bodyPr/>
          <a:lstStyle/>
          <a:p>
            <a:r>
              <a:rPr lang="en-US" dirty="0"/>
              <a:t>(Figure A): Source: James </a:t>
            </a:r>
            <a:r>
              <a:rPr lang="en-US" dirty="0" err="1"/>
              <a:t>Gathany</a:t>
            </a:r>
            <a:r>
              <a:rPr lang="en-US" dirty="0"/>
              <a:t>/Centers for Disease Control; (Figure B): Source: </a:t>
            </a:r>
            <a:r>
              <a:rPr lang="en-US" dirty="0" err="1"/>
              <a:t>Preetha</a:t>
            </a:r>
            <a:r>
              <a:rPr lang="en-US" dirty="0"/>
              <a:t> Iyengar, M.D./CDC</a:t>
            </a:r>
          </a:p>
        </p:txBody>
      </p:sp>
    </p:spTree>
    <p:extLst>
      <p:ext uri="{BB962C8B-B14F-4D97-AF65-F5344CB8AC3E}">
        <p14:creationId xmlns:p14="http://schemas.microsoft.com/office/powerpoint/2010/main" val="204460082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Universal Tree of Life</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276708"/>
            <a:ext cx="8458200" cy="5120640"/>
          </a:xfrm>
        </p:spPr>
        <p:txBody>
          <a:bodyPr/>
          <a:lstStyle/>
          <a:p>
            <a:pPr>
              <a:spcBef>
                <a:spcPts val="1200"/>
              </a:spcBef>
            </a:pPr>
            <a:r>
              <a:rPr lang="en-US" altLang="en-US" dirty="0"/>
              <a:t>Five kingdoms recognized: </a:t>
            </a:r>
          </a:p>
          <a:p>
            <a:pPr marL="347472" lvl="1">
              <a:spcBef>
                <a:spcPts val="1200"/>
              </a:spcBef>
            </a:pPr>
            <a:r>
              <a:rPr lang="en-US" altLang="en-US" dirty="0"/>
              <a:t>Plants</a:t>
            </a:r>
          </a:p>
          <a:p>
            <a:pPr marL="347472" lvl="1">
              <a:spcBef>
                <a:spcPts val="1200"/>
              </a:spcBef>
            </a:pPr>
            <a:r>
              <a:rPr lang="en-US" altLang="en-US" dirty="0"/>
              <a:t>Animals</a:t>
            </a:r>
          </a:p>
          <a:p>
            <a:pPr marL="347472" lvl="1">
              <a:spcBef>
                <a:spcPts val="1200"/>
              </a:spcBef>
            </a:pPr>
            <a:r>
              <a:rPr lang="en-US" altLang="en-US" dirty="0"/>
              <a:t>Protista (protozoa)</a:t>
            </a:r>
          </a:p>
          <a:p>
            <a:pPr marL="347472" lvl="1">
              <a:spcBef>
                <a:spcPts val="1200"/>
              </a:spcBef>
            </a:pPr>
            <a:r>
              <a:rPr lang="en-US" altLang="en-US" dirty="0"/>
              <a:t>Monera</a:t>
            </a:r>
          </a:p>
          <a:p>
            <a:pPr marL="347472" lvl="1">
              <a:spcBef>
                <a:spcPts val="1200"/>
              </a:spcBef>
            </a:pPr>
            <a:r>
              <a:rPr lang="en-US" altLang="en-US" dirty="0"/>
              <a:t>Fungi</a:t>
            </a:r>
          </a:p>
          <a:p>
            <a:pPr>
              <a:spcBef>
                <a:spcPts val="1200"/>
              </a:spcBef>
            </a:pPr>
            <a:r>
              <a:rPr lang="en-US" dirty="0"/>
              <a:t>Most scientists like to think of a web</a:t>
            </a:r>
            <a:r>
              <a:rPr lang="en-US" i="1" dirty="0"/>
              <a:t> </a:t>
            </a:r>
            <a:r>
              <a:rPr lang="en-US" dirty="0"/>
              <a:t>as the proper representation of life these days </a:t>
            </a:r>
            <a:endParaRPr lang="en-US" altLang="en-US" dirty="0"/>
          </a:p>
        </p:txBody>
      </p:sp>
    </p:spTree>
    <p:extLst>
      <p:ext uri="{BB962C8B-B14F-4D97-AF65-F5344CB8AC3E}">
        <p14:creationId xmlns:p14="http://schemas.microsoft.com/office/powerpoint/2010/main" val="142507448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Concept Check – Section 1.7</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276708"/>
            <a:ext cx="8458200" cy="5120640"/>
          </a:xfrm>
        </p:spPr>
        <p:txBody>
          <a:bodyPr/>
          <a:lstStyle/>
          <a:p>
            <a:pPr>
              <a:spcBef>
                <a:spcPts val="1200"/>
              </a:spcBef>
              <a:defRPr/>
            </a:pPr>
            <a:r>
              <a:rPr lang="en-US" dirty="0">
                <a:ea typeface="ＭＳ Ｐゴシック" charset="0"/>
              </a:rPr>
              <a:t>How are the names of bacteria assigned and abbreviated?</a:t>
            </a:r>
          </a:p>
          <a:p>
            <a:pPr>
              <a:spcBef>
                <a:spcPts val="1200"/>
              </a:spcBef>
              <a:defRPr/>
            </a:pPr>
            <a:r>
              <a:rPr lang="en-US" dirty="0">
                <a:ea typeface="ＭＳ Ｐゴシック" charset="0"/>
              </a:rPr>
              <a:t>What are the eight taxonomic categories?</a:t>
            </a:r>
          </a:p>
          <a:p>
            <a:pPr>
              <a:spcBef>
                <a:spcPts val="1200"/>
              </a:spcBef>
              <a:defRPr/>
            </a:pPr>
            <a:r>
              <a:rPr lang="en-US" dirty="0">
                <a:ea typeface="ＭＳ Ｐゴシック" charset="0"/>
              </a:rPr>
              <a:t>What are the three domains of the phylogenetic system of classification?</a:t>
            </a:r>
          </a:p>
        </p:txBody>
      </p:sp>
    </p:spTree>
    <p:extLst>
      <p:ext uri="{BB962C8B-B14F-4D97-AF65-F5344CB8AC3E}">
        <p14:creationId xmlns:p14="http://schemas.microsoft.com/office/powerpoint/2010/main" val="59957667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6F92C4D4-C867-4E2F-BF62-33A518B42728}"/>
              </a:ext>
            </a:extLst>
          </p:cNvPr>
          <p:cNvSpPr>
            <a:spLocks noGrp="1"/>
          </p:cNvSpPr>
          <p:nvPr>
            <p:ph type="title"/>
          </p:nvPr>
        </p:nvSpPr>
        <p:spPr/>
        <p:txBody>
          <a:bodyPr/>
          <a:lstStyle/>
          <a:p>
            <a:r>
              <a:rPr lang="en-US"/>
              <a:t>End of Main Content</a:t>
            </a:r>
            <a:endParaRPr lang="en-US" dirty="0"/>
          </a:p>
        </p:txBody>
      </p:sp>
      <p:sp>
        <p:nvSpPr>
          <p:cNvPr id="3" name="Footer Placeholder 2">
            <a:extLst>
              <a:ext uri="{FF2B5EF4-FFF2-40B4-BE49-F238E27FC236}">
                <a16:creationId xmlns:a16="http://schemas.microsoft.com/office/drawing/2014/main" id="{D630F02A-B1AC-4A6F-B7C6-6A288F03C29B}"/>
              </a:ext>
            </a:extLst>
          </p:cNvPr>
          <p:cNvSpPr>
            <a:spLocks noGrp="1"/>
          </p:cNvSpPr>
          <p:nvPr>
            <p:ph type="ftr" sz="quarter" idx="10"/>
          </p:nvPr>
        </p:nvSpPr>
        <p:spPr/>
        <p:txBody>
          <a:bodyPr/>
          <a:lstStyle/>
          <a:p>
            <a:pPr lvl="0"/>
            <a:r>
              <a:rPr lang="en-US" dirty="0"/>
              <a:t>© 2021 McGraw Hill. All rights reserved. Authorized only for instructor use in the classroom.</a:t>
            </a:r>
          </a:p>
          <a:p>
            <a:pPr lvl="0"/>
            <a:r>
              <a:rPr lang="en-US" dirty="0"/>
              <a:t>No reproduction or further distribution permitted without the prior written consent of McGraw Hill.</a:t>
            </a:r>
          </a:p>
        </p:txBody>
      </p:sp>
    </p:spTree>
    <p:extLst>
      <p:ext uri="{BB962C8B-B14F-4D97-AF65-F5344CB8AC3E}">
        <p14:creationId xmlns:p14="http://schemas.microsoft.com/office/powerpoint/2010/main" val="108048448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88242-31AB-427B-8857-866D707A4965}"/>
              </a:ext>
            </a:extLst>
          </p:cNvPr>
          <p:cNvSpPr>
            <a:spLocks noGrp="1"/>
          </p:cNvSpPr>
          <p:nvPr>
            <p:ph type="title"/>
          </p:nvPr>
        </p:nvSpPr>
        <p:spPr/>
        <p:txBody>
          <a:bodyPr/>
          <a:lstStyle/>
          <a:p>
            <a:r>
              <a:rPr lang="en-US" dirty="0"/>
              <a:t>Accessibility Content: Text Alternatives for Images</a:t>
            </a:r>
            <a:endParaRPr lang="en-IN" dirty="0"/>
          </a:p>
        </p:txBody>
      </p:sp>
    </p:spTree>
    <p:extLst>
      <p:ext uri="{BB962C8B-B14F-4D97-AF65-F5344CB8AC3E}">
        <p14:creationId xmlns:p14="http://schemas.microsoft.com/office/powerpoint/2010/main" val="199793056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IN" dirty="0"/>
              <a:t>Evolutionary Time Line</a:t>
            </a:r>
            <a:r>
              <a:rPr lang="en-US" dirty="0"/>
              <a:t>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t>Bar graph showing that the first cells appeared 3.5 billion years ago and that eukaryotes, archaea, and bacteria arose 2.9 billion years ago from LUCA. Insects, reptiles, mammals, and humans appeared much later.</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p>
        </p:txBody>
      </p:sp>
    </p:spTree>
    <p:extLst>
      <p:ext uri="{BB962C8B-B14F-4D97-AF65-F5344CB8AC3E}">
        <p14:creationId xmlns:p14="http://schemas.microsoft.com/office/powerpoint/2010/main" val="4176311953"/>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IN" dirty="0"/>
              <a:t>Pathogens</a:t>
            </a:r>
            <a:r>
              <a:rPr lang="en-US" dirty="0"/>
              <a:t>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t>If caused by microbes, it is either called infectious or may be communicable. If not caused by microbes, it is either called non-infectious and non-communicable.</a:t>
            </a:r>
            <a:endParaRPr lang="en-IN" dirty="0"/>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p>
        </p:txBody>
      </p:sp>
    </p:spTree>
    <p:extLst>
      <p:ext uri="{BB962C8B-B14F-4D97-AF65-F5344CB8AC3E}">
        <p14:creationId xmlns:p14="http://schemas.microsoft.com/office/powerpoint/2010/main" val="61235748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IN" dirty="0"/>
              <a:t>Communicable versus Noncommunicable Diseases</a:t>
            </a:r>
            <a:r>
              <a:rPr lang="en-US" dirty="0"/>
              <a:t>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t>The pamphlet infers the following data: 30 percent worldwide deaths caused by communicable diseases; decrease in measles (communicable) by 94 percent; decrease in diarrheal diseases (communicable) by 67 percent; diabetes (non-communicable) by 53 percent; change in death plus disability rates worldwide from 1990 to 2015. Two graphs compare the number of deaths for communicable and noncommunicable diseases in USA and the rest of the world. Both the graphs show the horizontal axis representing the diseases and the vertical axis representing number of deaths per 100,000 people and it ranges from 0 to 600, in increments of 100. The first graph representing USA infers the following data: communicable, 50; and non-communicable, 450. The second graph representing the world infers the following data: communicable, 200; and non-communicable, 600. </a:t>
            </a:r>
            <a:endParaRPr lang="en-IN" dirty="0"/>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p>
        </p:txBody>
      </p:sp>
    </p:spTree>
    <p:extLst>
      <p:ext uri="{BB962C8B-B14F-4D97-AF65-F5344CB8AC3E}">
        <p14:creationId xmlns:p14="http://schemas.microsoft.com/office/powerpoint/2010/main" val="73074724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Deductive and Inductive Reasoning</a:t>
            </a:r>
            <a:r>
              <a:rPr lang="en-US" sz="1200" dirty="0">
                <a:solidFill>
                  <a:srgbClr val="000000"/>
                </a:solidFill>
              </a:rPr>
              <a:t> 2</a:t>
            </a:r>
            <a:r>
              <a:rPr lang="en-US" dirty="0"/>
              <a:t>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t>Deductive reasoning: Knowing that opening attachments from unknown senders can introduce viruses or other bad things to your computer, you choose the specific action of not opening the attachment. Inductive reasoning: You have performed the specific action of clicking on unknown attachments three different times and each time your computer crashed. This leads you to conclude that opening unknown attachments can be damaging to your computer.</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p>
        </p:txBody>
      </p:sp>
    </p:spTree>
    <p:extLst>
      <p:ext uri="{BB962C8B-B14F-4D97-AF65-F5344CB8AC3E}">
        <p14:creationId xmlns:p14="http://schemas.microsoft.com/office/powerpoint/2010/main" val="81100452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IN" dirty="0"/>
              <a:t>Phylogeny</a:t>
            </a:r>
            <a:r>
              <a:rPr lang="en-US" dirty="0"/>
              <a:t>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IN" dirty="0"/>
              <a:t>The diagram shows three distinct cell lines: bacteria, archaea, and </a:t>
            </a:r>
            <a:r>
              <a:rPr lang="en-IN" dirty="0" err="1"/>
              <a:t>eukarya</a:t>
            </a:r>
            <a:r>
              <a:rPr lang="en-IN" dirty="0"/>
              <a:t>. The bacteria line branches into </a:t>
            </a:r>
            <a:r>
              <a:rPr lang="en-IN" dirty="0" err="1"/>
              <a:t>aquifex</a:t>
            </a:r>
            <a:r>
              <a:rPr lang="en-IN" dirty="0"/>
              <a:t>, </a:t>
            </a:r>
            <a:r>
              <a:rPr lang="en-IN" dirty="0" err="1"/>
              <a:t>thermotoga</a:t>
            </a:r>
            <a:r>
              <a:rPr lang="en-IN" dirty="0"/>
              <a:t>, flavobacteria, cyanobacteria, proteobacteria, spirochetes, gram-positive bacteria, and green </a:t>
            </a:r>
            <a:r>
              <a:rPr lang="en-IN" dirty="0" err="1"/>
              <a:t>nonsulfur</a:t>
            </a:r>
            <a:r>
              <a:rPr lang="en-IN" dirty="0"/>
              <a:t> bacteria. The archaea branches into </a:t>
            </a:r>
            <a:r>
              <a:rPr lang="en-IN" dirty="0" err="1"/>
              <a:t>pyrodictium</a:t>
            </a:r>
            <a:r>
              <a:rPr lang="en-IN" dirty="0"/>
              <a:t>, </a:t>
            </a:r>
            <a:r>
              <a:rPr lang="en-IN" dirty="0" err="1"/>
              <a:t>thermoproteus</a:t>
            </a:r>
            <a:r>
              <a:rPr lang="en-IN" dirty="0"/>
              <a:t>, </a:t>
            </a:r>
            <a:r>
              <a:rPr lang="en-IN" dirty="0" err="1"/>
              <a:t>thermococcus</a:t>
            </a:r>
            <a:r>
              <a:rPr lang="en-IN" dirty="0"/>
              <a:t>, </a:t>
            </a:r>
            <a:r>
              <a:rPr lang="en-IN" dirty="0" err="1"/>
              <a:t>methanococcus</a:t>
            </a:r>
            <a:r>
              <a:rPr lang="en-IN" dirty="0"/>
              <a:t>, </a:t>
            </a:r>
            <a:r>
              <a:rPr lang="en-IN" dirty="0" err="1"/>
              <a:t>thermoplasma</a:t>
            </a:r>
            <a:r>
              <a:rPr lang="en-IN" dirty="0"/>
              <a:t>, </a:t>
            </a:r>
            <a:r>
              <a:rPr lang="en-IN" dirty="0" err="1"/>
              <a:t>halobacteria</a:t>
            </a:r>
            <a:r>
              <a:rPr lang="en-IN" dirty="0"/>
              <a:t>, </a:t>
            </a:r>
            <a:r>
              <a:rPr lang="en-IN" dirty="0" err="1"/>
              <a:t>methanobacterium</a:t>
            </a:r>
            <a:r>
              <a:rPr lang="en-IN" dirty="0"/>
              <a:t>, and </a:t>
            </a:r>
            <a:r>
              <a:rPr lang="en-IN" dirty="0" err="1"/>
              <a:t>methanosarcina</a:t>
            </a:r>
            <a:r>
              <a:rPr lang="en-IN" dirty="0"/>
              <a:t>. The </a:t>
            </a:r>
            <a:r>
              <a:rPr lang="en-IN" dirty="0" err="1"/>
              <a:t>eukarya</a:t>
            </a:r>
            <a:r>
              <a:rPr lang="en-IN" dirty="0"/>
              <a:t> line branches into </a:t>
            </a:r>
            <a:r>
              <a:rPr lang="en-IN" dirty="0" err="1"/>
              <a:t>entamoeba</a:t>
            </a:r>
            <a:r>
              <a:rPr lang="en-IN" dirty="0"/>
              <a:t>, slime </a:t>
            </a:r>
            <a:r>
              <a:rPr lang="en-IN" dirty="0" err="1"/>
              <a:t>molds</a:t>
            </a:r>
            <a:r>
              <a:rPr lang="en-IN" dirty="0"/>
              <a:t>, animals, fungi, plants, ciliates, flagellates, </a:t>
            </a:r>
            <a:r>
              <a:rPr lang="en-IN" dirty="0" err="1"/>
              <a:t>trichomonads</a:t>
            </a:r>
            <a:r>
              <a:rPr lang="en-IN" dirty="0"/>
              <a:t>, microsporidia, and diplomonads. </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p>
        </p:txBody>
      </p:sp>
    </p:spTree>
    <p:extLst>
      <p:ext uri="{BB962C8B-B14F-4D97-AF65-F5344CB8AC3E}">
        <p14:creationId xmlns:p14="http://schemas.microsoft.com/office/powerpoint/2010/main" val="38860874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853C94-20C6-49C9-9393-8D5638671CCC}"/>
              </a:ext>
            </a:extLst>
          </p:cNvPr>
          <p:cNvSpPr>
            <a:spLocks noGrp="1"/>
          </p:cNvSpPr>
          <p:nvPr>
            <p:ph type="title"/>
          </p:nvPr>
        </p:nvSpPr>
        <p:spPr/>
        <p:txBody>
          <a:bodyPr/>
          <a:lstStyle/>
          <a:p>
            <a:r>
              <a:rPr lang="en-US" dirty="0"/>
              <a:t>Branches of Microbiology</a:t>
            </a:r>
            <a:r>
              <a:rPr lang="en-US" sz="1200" dirty="0">
                <a:solidFill>
                  <a:srgbClr val="000000"/>
                </a:solidFill>
              </a:rPr>
              <a:t> 2</a:t>
            </a:r>
            <a:endParaRPr lang="en-US" dirty="0"/>
          </a:p>
        </p:txBody>
      </p:sp>
      <p:pic>
        <p:nvPicPr>
          <p:cNvPr id="9" name="Picture 2" descr="An immunologist and students freeze dry samples.">
            <a:extLst>
              <a:ext uri="{FF2B5EF4-FFF2-40B4-BE49-F238E27FC236}">
                <a16:creationId xmlns:a16="http://schemas.microsoft.com/office/drawing/2014/main" id="{D0027CC0-10AF-4936-AEB6-99B25F7896CA}"/>
              </a:ext>
              <a:ext uri="{C183D7F6-B498-43B3-948B-1728B52AA6E4}">
                <adec:decorative xmlns:adec="http://schemas.microsoft.com/office/drawing/2017/decorative" val="0"/>
              </a:ext>
            </a:extLst>
          </p:cNvPr>
          <p:cNvPicPr>
            <a:picLocks noGrp="1" noChangeAspect="1"/>
          </p:cNvPicPr>
          <p:nvPr>
            <p:ph sz="quarter" idx="11"/>
          </p:nvPr>
        </p:nvPicPr>
        <p:blipFill rotWithShape="1">
          <a:blip r:embed="rId2"/>
          <a:srcRect l="16628" t="13261" r="16345" b="6476"/>
          <a:stretch/>
        </p:blipFill>
        <p:spPr>
          <a:xfrm>
            <a:off x="157702" y="1504948"/>
            <a:ext cx="2946066" cy="2011680"/>
          </a:xfrm>
        </p:spPr>
      </p:pic>
      <p:pic>
        <p:nvPicPr>
          <p:cNvPr id="11" name="Picture 3" descr="Scientists use a multispectral imaging system for inspection of chickens.">
            <a:extLst>
              <a:ext uri="{FF2B5EF4-FFF2-40B4-BE49-F238E27FC236}">
                <a16:creationId xmlns:a16="http://schemas.microsoft.com/office/drawing/2014/main" id="{D837BC01-6C28-4AA9-8DAA-45B055E48934}"/>
              </a:ext>
              <a:ext uri="{C183D7F6-B498-43B3-948B-1728B52AA6E4}">
                <adec:decorative xmlns:adec="http://schemas.microsoft.com/office/drawing/2017/decorative" val="0"/>
              </a:ext>
            </a:extLst>
          </p:cNvPr>
          <p:cNvPicPr>
            <a:picLocks noGrp="1" noChangeAspect="1"/>
          </p:cNvPicPr>
          <p:nvPr>
            <p:ph sz="quarter" idx="14"/>
          </p:nvPr>
        </p:nvPicPr>
        <p:blipFill rotWithShape="1">
          <a:blip r:embed="rId3"/>
          <a:srcRect l="18096" t="12928" r="17613" b="7789"/>
          <a:stretch/>
        </p:blipFill>
        <p:spPr>
          <a:xfrm>
            <a:off x="188183" y="4048126"/>
            <a:ext cx="2887367" cy="1920240"/>
          </a:xfrm>
        </p:spPr>
      </p:pic>
      <p:sp>
        <p:nvSpPr>
          <p:cNvPr id="5" name="Content Placeholder 4">
            <a:extLst>
              <a:ext uri="{FF2B5EF4-FFF2-40B4-BE49-F238E27FC236}">
                <a16:creationId xmlns:a16="http://schemas.microsoft.com/office/drawing/2014/main" id="{608AB265-A8E3-4870-A4B9-970BDE6871A6}"/>
              </a:ext>
            </a:extLst>
          </p:cNvPr>
          <p:cNvSpPr>
            <a:spLocks noGrp="1"/>
          </p:cNvSpPr>
          <p:nvPr>
            <p:ph sz="quarter" idx="15"/>
          </p:nvPr>
        </p:nvSpPr>
        <p:spPr>
          <a:xfrm>
            <a:off x="3385597" y="1070726"/>
            <a:ext cx="5600700" cy="5394960"/>
          </a:xfrm>
        </p:spPr>
        <p:txBody>
          <a:bodyPr/>
          <a:lstStyle/>
          <a:p>
            <a:pPr>
              <a:spcAft>
                <a:spcPts val="0"/>
              </a:spcAft>
            </a:pPr>
            <a:r>
              <a:rPr lang="en-US" altLang="en-US" dirty="0"/>
              <a:t>Immunology</a:t>
            </a:r>
            <a:endParaRPr lang="en-US" dirty="0"/>
          </a:p>
          <a:p>
            <a:pPr marL="347472" lvl="1">
              <a:spcBef>
                <a:spcPts val="0"/>
              </a:spcBef>
            </a:pPr>
            <a:r>
              <a:rPr lang="en-US" dirty="0"/>
              <a:t>Complex web of protective substances and cells produced in response to infection</a:t>
            </a:r>
          </a:p>
          <a:p>
            <a:pPr marL="347472" lvl="1">
              <a:spcBef>
                <a:spcPts val="0"/>
              </a:spcBef>
            </a:pPr>
            <a:r>
              <a:rPr lang="en-US" dirty="0"/>
              <a:t>Includes vaccination, blood testing, and allergy</a:t>
            </a:r>
          </a:p>
          <a:p>
            <a:pPr marL="347472" lvl="1">
              <a:spcBef>
                <a:spcPts val="0"/>
              </a:spcBef>
            </a:pPr>
            <a:r>
              <a:rPr lang="en-US" dirty="0"/>
              <a:t>Role of the immune system in cancer and autoimmune diseases</a:t>
            </a:r>
          </a:p>
          <a:p>
            <a:pPr lvl="0">
              <a:spcAft>
                <a:spcPts val="0"/>
              </a:spcAft>
            </a:pPr>
            <a:r>
              <a:rPr lang="en-US" altLang="en-US" dirty="0">
                <a:solidFill>
                  <a:prstClr val="black"/>
                </a:solidFill>
              </a:rPr>
              <a:t>Industrial Microbiology</a:t>
            </a:r>
            <a:endParaRPr lang="en-US" dirty="0">
              <a:solidFill>
                <a:prstClr val="black"/>
              </a:solidFill>
            </a:endParaRPr>
          </a:p>
          <a:p>
            <a:pPr marL="347472" lvl="1">
              <a:spcBef>
                <a:spcPts val="0"/>
              </a:spcBef>
            </a:pPr>
            <a:r>
              <a:rPr lang="en-US" dirty="0"/>
              <a:t>Safeguards our food and water</a:t>
            </a:r>
          </a:p>
          <a:p>
            <a:pPr marL="347472" lvl="1">
              <a:spcBef>
                <a:spcPts val="0"/>
              </a:spcBef>
            </a:pPr>
            <a:r>
              <a:rPr lang="en-US" dirty="0"/>
              <a:t>Biotechnology</a:t>
            </a:r>
          </a:p>
          <a:p>
            <a:pPr marL="347472" lvl="1">
              <a:spcBef>
                <a:spcPts val="0"/>
              </a:spcBef>
            </a:pPr>
            <a:r>
              <a:rPr lang="en-US" dirty="0"/>
              <a:t>Microbes used to create amino acids, beer, drugs, enzymes, and vitamins</a:t>
            </a:r>
          </a:p>
        </p:txBody>
      </p:sp>
      <p:sp>
        <p:nvSpPr>
          <p:cNvPr id="7" name="Text Placeholder 5">
            <a:extLst>
              <a:ext uri="{FF2B5EF4-FFF2-40B4-BE49-F238E27FC236}">
                <a16:creationId xmlns:a16="http://schemas.microsoft.com/office/drawing/2014/main" id="{876CCBA9-CE0D-4698-8680-C851535C86B5}"/>
              </a:ext>
            </a:extLst>
          </p:cNvPr>
          <p:cNvSpPr>
            <a:spLocks noGrp="1"/>
          </p:cNvSpPr>
          <p:nvPr>
            <p:ph type="body" sz="quarter" idx="30"/>
          </p:nvPr>
        </p:nvSpPr>
        <p:spPr/>
        <p:txBody>
          <a:bodyPr/>
          <a:lstStyle/>
          <a:p>
            <a:r>
              <a:rPr lang="en-US" dirty="0"/>
              <a:t>(Figure C): </a:t>
            </a:r>
            <a:r>
              <a:rPr lang="da-DK" dirty="0"/>
              <a:t>Ariel Skelley/Blend Images LLC</a:t>
            </a:r>
            <a:r>
              <a:rPr lang="en-US" dirty="0"/>
              <a:t>; (Figure D): Source: Stephen R Ausmus/U.S. Department of Agriculture-ARS</a:t>
            </a:r>
          </a:p>
        </p:txBody>
      </p:sp>
    </p:spTree>
    <p:extLst>
      <p:ext uri="{BB962C8B-B14F-4D97-AF65-F5344CB8AC3E}">
        <p14:creationId xmlns:p14="http://schemas.microsoft.com/office/powerpoint/2010/main" val="35276854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A20FB-277C-45A0-B27B-3D8EA457D13C}"/>
              </a:ext>
            </a:extLst>
          </p:cNvPr>
          <p:cNvSpPr>
            <a:spLocks noGrp="1"/>
          </p:cNvSpPr>
          <p:nvPr>
            <p:ph type="title"/>
          </p:nvPr>
        </p:nvSpPr>
        <p:spPr/>
        <p:txBody>
          <a:bodyPr/>
          <a:lstStyle/>
          <a:p>
            <a:r>
              <a:rPr lang="en-US" dirty="0"/>
              <a:t>Branches of Microbiology</a:t>
            </a:r>
            <a:r>
              <a:rPr lang="en-US" sz="1200" dirty="0">
                <a:solidFill>
                  <a:srgbClr val="000000"/>
                </a:solidFill>
              </a:rPr>
              <a:t> 3</a:t>
            </a:r>
            <a:endParaRPr lang="en-US" dirty="0"/>
          </a:p>
        </p:txBody>
      </p:sp>
      <p:sp>
        <p:nvSpPr>
          <p:cNvPr id="3" name="Content Placeholder 2">
            <a:extLst>
              <a:ext uri="{FF2B5EF4-FFF2-40B4-BE49-F238E27FC236}">
                <a16:creationId xmlns:a16="http://schemas.microsoft.com/office/drawing/2014/main" id="{BEA23B24-7118-4A8B-A7E1-8F7E8CBB6763}"/>
              </a:ext>
            </a:extLst>
          </p:cNvPr>
          <p:cNvSpPr>
            <a:spLocks noGrp="1"/>
          </p:cNvSpPr>
          <p:nvPr>
            <p:ph sz="quarter" idx="11"/>
          </p:nvPr>
        </p:nvSpPr>
        <p:spPr>
          <a:xfrm>
            <a:off x="342900" y="1276708"/>
            <a:ext cx="4297680" cy="5212080"/>
          </a:xfrm>
        </p:spPr>
        <p:txBody>
          <a:bodyPr/>
          <a:lstStyle/>
          <a:p>
            <a:r>
              <a:rPr lang="en-US" altLang="en-US" dirty="0"/>
              <a:t>Agricultural Microbiology</a:t>
            </a:r>
          </a:p>
          <a:p>
            <a:pPr marL="347472" lvl="1">
              <a:spcBef>
                <a:spcPts val="0"/>
              </a:spcBef>
            </a:pPr>
            <a:r>
              <a:rPr lang="en-US" dirty="0"/>
              <a:t>Relationships between microbes and domesticated plants and animals</a:t>
            </a:r>
          </a:p>
          <a:p>
            <a:pPr marL="347472" lvl="1">
              <a:spcBef>
                <a:spcPts val="0"/>
              </a:spcBef>
            </a:pPr>
            <a:r>
              <a:rPr lang="en-US" dirty="0"/>
              <a:t>Plant specialists, animal specialists</a:t>
            </a:r>
          </a:p>
          <a:p>
            <a:pPr lvl="0">
              <a:spcBef>
                <a:spcPts val="600"/>
              </a:spcBef>
            </a:pPr>
            <a:r>
              <a:rPr lang="en-US" altLang="en-US" dirty="0">
                <a:solidFill>
                  <a:prstClr val="black"/>
                </a:solidFill>
              </a:rPr>
              <a:t>Environmental Microbiology</a:t>
            </a:r>
            <a:endParaRPr lang="en-US" dirty="0">
              <a:solidFill>
                <a:prstClr val="black"/>
              </a:solidFill>
            </a:endParaRPr>
          </a:p>
          <a:p>
            <a:pPr marL="347472" lvl="1">
              <a:spcBef>
                <a:spcPts val="0"/>
              </a:spcBef>
            </a:pPr>
            <a:r>
              <a:rPr lang="en-US" dirty="0"/>
              <a:t>Effect of microbes on the earth’s diverse habitats</a:t>
            </a:r>
          </a:p>
          <a:p>
            <a:pPr marL="347472" lvl="1">
              <a:spcBef>
                <a:spcPts val="0"/>
              </a:spcBef>
            </a:pPr>
            <a:r>
              <a:rPr lang="en-US" dirty="0"/>
              <a:t>Aquatic, soil, and geomicrobiology, and astrobiology</a:t>
            </a:r>
          </a:p>
        </p:txBody>
      </p:sp>
      <p:pic>
        <p:nvPicPr>
          <p:cNvPr id="9" name="Picture 3" descr="Plant microbiologists examine images of alfalfa sprouts to see how microbial growth affects plant roots.">
            <a:extLst>
              <a:ext uri="{FF2B5EF4-FFF2-40B4-BE49-F238E27FC236}">
                <a16:creationId xmlns:a16="http://schemas.microsoft.com/office/drawing/2014/main" id="{22EE80B3-A6D3-46B7-BD97-AAFA35E1ADE9}"/>
              </a:ext>
              <a:ext uri="{C183D7F6-B498-43B3-948B-1728B52AA6E4}">
                <adec:decorative xmlns:adec="http://schemas.microsoft.com/office/drawing/2017/decorative" val="0"/>
              </a:ext>
            </a:extLst>
          </p:cNvPr>
          <p:cNvPicPr>
            <a:picLocks noGrp="1" noChangeAspect="1"/>
          </p:cNvPicPr>
          <p:nvPr>
            <p:ph sz="quarter" idx="14"/>
          </p:nvPr>
        </p:nvPicPr>
        <p:blipFill rotWithShape="1">
          <a:blip r:embed="rId2"/>
          <a:srcRect l="16349" t="13514" r="16605" b="8245"/>
          <a:stretch/>
        </p:blipFill>
        <p:spPr>
          <a:xfrm>
            <a:off x="5083105" y="837530"/>
            <a:ext cx="3770037" cy="2194560"/>
          </a:xfrm>
        </p:spPr>
      </p:pic>
      <p:pic>
        <p:nvPicPr>
          <p:cNvPr id="11" name="Picture 4">
            <a:extLst>
              <a:ext uri="{FF2B5EF4-FFF2-40B4-BE49-F238E27FC236}">
                <a16:creationId xmlns:a16="http://schemas.microsoft.com/office/drawing/2014/main" id="{23F18888-318F-4637-A53F-D3D5510E034F}"/>
              </a:ext>
              <a:ext uri="{C183D7F6-B498-43B3-948B-1728B52AA6E4}">
                <adec:decorative xmlns:adec="http://schemas.microsoft.com/office/drawing/2017/decorative" val="1"/>
              </a:ext>
            </a:extLst>
          </p:cNvPr>
          <p:cNvPicPr>
            <a:picLocks noGrp="1" noChangeAspect="1"/>
          </p:cNvPicPr>
          <p:nvPr>
            <p:ph sz="quarter" idx="15"/>
          </p:nvPr>
        </p:nvPicPr>
        <p:blipFill rotWithShape="1">
          <a:blip r:embed="rId3"/>
          <a:srcRect l="16206" t="6519" r="15223" b="2633"/>
          <a:stretch/>
        </p:blipFill>
        <p:spPr>
          <a:xfrm>
            <a:off x="5644161" y="3054950"/>
            <a:ext cx="2647924" cy="3474720"/>
          </a:xfrm>
        </p:spPr>
      </p:pic>
      <p:sp>
        <p:nvSpPr>
          <p:cNvPr id="7" name="Text Placeholder 5">
            <a:extLst>
              <a:ext uri="{FF2B5EF4-FFF2-40B4-BE49-F238E27FC236}">
                <a16:creationId xmlns:a16="http://schemas.microsoft.com/office/drawing/2014/main" id="{77DF1566-FD2B-49F1-82B4-3D2CFDEDDD49}"/>
              </a:ext>
            </a:extLst>
          </p:cNvPr>
          <p:cNvSpPr>
            <a:spLocks noGrp="1"/>
          </p:cNvSpPr>
          <p:nvPr>
            <p:ph type="body" sz="quarter" idx="30"/>
          </p:nvPr>
        </p:nvSpPr>
        <p:spPr/>
        <p:txBody>
          <a:bodyPr/>
          <a:lstStyle/>
          <a:p>
            <a:r>
              <a:rPr lang="en-US" dirty="0"/>
              <a:t>(Figure E): </a:t>
            </a:r>
            <a:r>
              <a:rPr lang="en-US" dirty="0" err="1"/>
              <a:t>Source:Scott</a:t>
            </a:r>
            <a:r>
              <a:rPr lang="en-US" dirty="0"/>
              <a:t> Bauer/ USDA; (Figure F): </a:t>
            </a:r>
            <a:r>
              <a:rPr lang="en-US" dirty="0" err="1"/>
              <a:t>Photodiem</a:t>
            </a:r>
            <a:r>
              <a:rPr lang="en-US" dirty="0"/>
              <a:t>/Shutterstock</a:t>
            </a:r>
          </a:p>
        </p:txBody>
      </p:sp>
    </p:spTree>
    <p:extLst>
      <p:ext uri="{BB962C8B-B14F-4D97-AF65-F5344CB8AC3E}">
        <p14:creationId xmlns:p14="http://schemas.microsoft.com/office/powerpoint/2010/main" val="4251255442"/>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84F6219E-3D47-41AC-9893-1108D06AA07D}"/>
    </a:ext>
  </a:extLst>
</a:theme>
</file>

<file path=ppt/theme/theme2.xml><?xml version="1.0" encoding="utf-8"?>
<a:theme xmlns:a="http://schemas.openxmlformats.org/drawingml/2006/main" name="MainContentSlideMaster">
  <a:themeElements>
    <a:clrScheme name="Custom 127">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B385948E-CF34-4CE8-9AC7-28DE40FDC656}"/>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FEE61EC3-6634-45B5-BF77-FBC9B835BC79}"/>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A15A20A0-BEE6-47A5-BC6B-F87134FBF13C}"/>
    </a:ext>
  </a:extLst>
</a:theme>
</file>

<file path=ppt/theme/theme5.xml><?xml version="1.0" encoding="utf-8"?>
<a:theme xmlns:a="http://schemas.openxmlformats.org/drawingml/2006/main" name="ImageDescriptionAppendixSlideMaster">
  <a:themeElements>
    <a:clrScheme name="Custom 12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22313DF8-AA3F-4A8D-9652-6DDC53D759ED}"/>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MHHE_Generic Accessible PPT Template_Editorial_v9_2019</Template>
  <TotalTime>1190</TotalTime>
  <Words>3475</Words>
  <Application>Microsoft Office PowerPoint</Application>
  <PresentationFormat>On-screen Show (4:3)</PresentationFormat>
  <Paragraphs>425</Paragraphs>
  <Slides>78</Slides>
  <Notes>1</Notes>
  <HiddenSlides>6</HiddenSlides>
  <MMClips>0</MMClips>
  <ScaleCrop>false</ScaleCrop>
  <HeadingPairs>
    <vt:vector size="6" baseType="variant">
      <vt:variant>
        <vt:lpstr>Fonts Used</vt:lpstr>
      </vt:variant>
      <vt:variant>
        <vt:i4>3</vt:i4>
      </vt:variant>
      <vt:variant>
        <vt:lpstr>Theme</vt:lpstr>
      </vt:variant>
      <vt:variant>
        <vt:i4>5</vt:i4>
      </vt:variant>
      <vt:variant>
        <vt:lpstr>Slide Titles</vt:lpstr>
      </vt:variant>
      <vt:variant>
        <vt:i4>78</vt:i4>
      </vt:variant>
    </vt:vector>
  </HeadingPairs>
  <TitlesOfParts>
    <vt:vector size="86" baseType="lpstr">
      <vt:lpstr>ＭＳ Ｐゴシック</vt:lpstr>
      <vt:lpstr>Arial</vt:lpstr>
      <vt:lpstr>Calibri</vt:lpstr>
      <vt:lpstr>Title Slides Master</vt:lpstr>
      <vt:lpstr>MainContentSlideMaster</vt:lpstr>
      <vt:lpstr>ClosingMaster</vt:lpstr>
      <vt:lpstr>DividerSlideMaster</vt:lpstr>
      <vt:lpstr>ImageDescriptionAppendixSlideMaster</vt:lpstr>
      <vt:lpstr>Chapter 1</vt:lpstr>
      <vt:lpstr>Section 1.1: The Scope of Microbiology</vt:lpstr>
      <vt:lpstr>The Scope of Microbiology</vt:lpstr>
      <vt:lpstr>Major Groups of Microorganisms</vt:lpstr>
      <vt:lpstr>Microbes</vt:lpstr>
      <vt:lpstr>Microbiologists</vt:lpstr>
      <vt:lpstr>Branches of Microbiology 1</vt:lpstr>
      <vt:lpstr>Branches of Microbiology 2</vt:lpstr>
      <vt:lpstr>Branches of Microbiology 3</vt:lpstr>
      <vt:lpstr>Concept Check – Section 1.1</vt:lpstr>
      <vt:lpstr>Section 1.2: The Impact of Microbes on Earth: Small Organisms with a Giant Effect</vt:lpstr>
      <vt:lpstr>The Impact of Microbes on Earth</vt:lpstr>
      <vt:lpstr>Eukarya versus Bacteria and Archaea</vt:lpstr>
      <vt:lpstr>Evolutionary Time Line</vt:lpstr>
      <vt:lpstr>Bacteria Are Ubiquitous</vt:lpstr>
      <vt:lpstr>Evolution</vt:lpstr>
      <vt:lpstr>Microbial Involvement in Shaping Our Planet</vt:lpstr>
      <vt:lpstr>Examples of Microbial Habitats: Pond with Algae</vt:lpstr>
      <vt:lpstr>Decomposition</vt:lpstr>
      <vt:lpstr>Microbes Drives Structure and Content of Soil, Water, and Atmosphere</vt:lpstr>
      <vt:lpstr>Concept Check – Section 1.2</vt:lpstr>
      <vt:lpstr>Section 1.3: Human Use of Microorganisms</vt:lpstr>
      <vt:lpstr>Human Use of Microorganisms 1</vt:lpstr>
      <vt:lpstr>Human Use of Microorganisms 2</vt:lpstr>
      <vt:lpstr>Human Use of Microorganisms 3</vt:lpstr>
      <vt:lpstr>Concept Check – Section 1.3</vt:lpstr>
      <vt:lpstr>Section 1.4: Infectious Diseases and the Human Condition</vt:lpstr>
      <vt:lpstr>Pathogens</vt:lpstr>
      <vt:lpstr>Top Causes of Death—All Diseases</vt:lpstr>
      <vt:lpstr>Communicable versus Noncommunicable Diseases</vt:lpstr>
      <vt:lpstr>Malaria</vt:lpstr>
      <vt:lpstr>Infectious Diseases</vt:lpstr>
      <vt:lpstr>Diseases Once Considered Noninfectious</vt:lpstr>
      <vt:lpstr>The Subtler Side of Microorganisms</vt:lpstr>
      <vt:lpstr>Weakened Immune Systems and Drug Resistance</vt:lpstr>
      <vt:lpstr>Concept Check – Section 1.4</vt:lpstr>
      <vt:lpstr>Section 1.5: The General Characteristics of Microorganisms</vt:lpstr>
      <vt:lpstr>General Characteristics of Microorganisms</vt:lpstr>
      <vt:lpstr>Six Types of Microorganisms</vt:lpstr>
      <vt:lpstr>Lifestyles of Microorganisms</vt:lpstr>
      <vt:lpstr>Concept Check – Section 1.5</vt:lpstr>
      <vt:lpstr>Section 1.6: The Historical Foundations of Microbiology</vt:lpstr>
      <vt:lpstr>Early Ideas About Disease Transmission</vt:lpstr>
      <vt:lpstr>Pasteur Disproved Spontaneous Generation</vt:lpstr>
      <vt:lpstr>Development of the Microscope</vt:lpstr>
      <vt:lpstr>Modern Microscopes</vt:lpstr>
      <vt:lpstr>The Century of Biology</vt:lpstr>
      <vt:lpstr>Establishment of the Scientific Method</vt:lpstr>
      <vt:lpstr>Deductive and Inductive Reasoning 1</vt:lpstr>
      <vt:lpstr>Deductive and Inductive Reasoning 2</vt:lpstr>
      <vt:lpstr>The Scientific Method 1</vt:lpstr>
      <vt:lpstr>The Scientific Method 2</vt:lpstr>
      <vt:lpstr>The Scientific Method 3</vt:lpstr>
      <vt:lpstr>The Scientific Method 4</vt:lpstr>
      <vt:lpstr>Characteristics of Effective Scientists</vt:lpstr>
      <vt:lpstr>The Development of Medical Microbiology</vt:lpstr>
      <vt:lpstr>The Discovery of Spores and Sterilization</vt:lpstr>
      <vt:lpstr>Development of Aseptic Techniques 1</vt:lpstr>
      <vt:lpstr>Development of Aseptic Techniques 2</vt:lpstr>
      <vt:lpstr>Discovery of Pathogens and the Germ Theory of Disease</vt:lpstr>
      <vt:lpstr>Concept Check – Section 1.6</vt:lpstr>
      <vt:lpstr>Section 1.7: Naming, Classifying, and Identifying Microorganisms</vt:lpstr>
      <vt:lpstr>Nomenclature: Assigning Specific Names</vt:lpstr>
      <vt:lpstr>Binomial System of Nomenclature</vt:lpstr>
      <vt:lpstr>Classification: Constructing Taxonomy</vt:lpstr>
      <vt:lpstr>Levels of Classification</vt:lpstr>
      <vt:lpstr>Sample Taxonomy</vt:lpstr>
      <vt:lpstr>Taxonomy</vt:lpstr>
      <vt:lpstr>Phylogeny</vt:lpstr>
      <vt:lpstr>Universal Tree of Life</vt:lpstr>
      <vt:lpstr>Concept Check – Section 1.7</vt:lpstr>
      <vt:lpstr>End of Main Content</vt:lpstr>
      <vt:lpstr>Accessibility Content: Text Alternatives for Images</vt:lpstr>
      <vt:lpstr>Evolutionary Time Line - Text Alternative</vt:lpstr>
      <vt:lpstr>Pathogens - Text Alternative</vt:lpstr>
      <vt:lpstr>Communicable versus Noncommunicable Diseases - Text Alternative</vt:lpstr>
      <vt:lpstr>Deductive and Inductive Reasoning 2 - Text Alternative</vt:lpstr>
      <vt:lpstr>Phylogeny - Text Alternative</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One of Four Title Slide Options</dc:title>
  <dc:creator>Prasanna kumar. Tripathy</dc:creator>
  <cp:keywords>PPT</cp:keywords>
  <cp:lastModifiedBy>Prasanna kumar. Tripathy</cp:lastModifiedBy>
  <cp:revision>172</cp:revision>
  <dcterms:created xsi:type="dcterms:W3CDTF">2019-07-27T05:34:11Z</dcterms:created>
  <dcterms:modified xsi:type="dcterms:W3CDTF">2020-05-18T14:12:28Z</dcterms:modified>
</cp:coreProperties>
</file>