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00"/>
  </p:notesMasterIdLst>
  <p:sldIdLst>
    <p:sldId id="256" r:id="rId6"/>
    <p:sldId id="266" r:id="rId7"/>
    <p:sldId id="269" r:id="rId8"/>
    <p:sldId id="270" r:id="rId9"/>
    <p:sldId id="271" r:id="rId10"/>
    <p:sldId id="272" r:id="rId11"/>
    <p:sldId id="352" r:id="rId12"/>
    <p:sldId id="353" r:id="rId13"/>
    <p:sldId id="291" r:id="rId14"/>
    <p:sldId id="354" r:id="rId15"/>
    <p:sldId id="273" r:id="rId16"/>
    <p:sldId id="355" r:id="rId17"/>
    <p:sldId id="356" r:id="rId18"/>
    <p:sldId id="292" r:id="rId19"/>
    <p:sldId id="357" r:id="rId20"/>
    <p:sldId id="293" r:id="rId21"/>
    <p:sldId id="274" r:id="rId22"/>
    <p:sldId id="275" r:id="rId23"/>
    <p:sldId id="276" r:id="rId24"/>
    <p:sldId id="294" r:id="rId25"/>
    <p:sldId id="277" r:id="rId26"/>
    <p:sldId id="278" r:id="rId27"/>
    <p:sldId id="295" r:id="rId28"/>
    <p:sldId id="358" r:id="rId29"/>
    <p:sldId id="299" r:id="rId30"/>
    <p:sldId id="296" r:id="rId31"/>
    <p:sldId id="298" r:id="rId32"/>
    <p:sldId id="297" r:id="rId33"/>
    <p:sldId id="300" r:id="rId34"/>
    <p:sldId id="301" r:id="rId35"/>
    <p:sldId id="359" r:id="rId36"/>
    <p:sldId id="360" r:id="rId37"/>
    <p:sldId id="303" r:id="rId38"/>
    <p:sldId id="364" r:id="rId39"/>
    <p:sldId id="305" r:id="rId40"/>
    <p:sldId id="309" r:id="rId41"/>
    <p:sldId id="310" r:id="rId42"/>
    <p:sldId id="306" r:id="rId43"/>
    <p:sldId id="361" r:id="rId44"/>
    <p:sldId id="362" r:id="rId45"/>
    <p:sldId id="311" r:id="rId46"/>
    <p:sldId id="312" r:id="rId47"/>
    <p:sldId id="313" r:id="rId48"/>
    <p:sldId id="308" r:id="rId49"/>
    <p:sldId id="314" r:id="rId50"/>
    <p:sldId id="315" r:id="rId51"/>
    <p:sldId id="316" r:id="rId52"/>
    <p:sldId id="318" r:id="rId53"/>
    <p:sldId id="319" r:id="rId54"/>
    <p:sldId id="320" r:id="rId55"/>
    <p:sldId id="321" r:id="rId56"/>
    <p:sldId id="322" r:id="rId57"/>
    <p:sldId id="324" r:id="rId58"/>
    <p:sldId id="307" r:id="rId59"/>
    <p:sldId id="363" r:id="rId60"/>
    <p:sldId id="325" r:id="rId61"/>
    <p:sldId id="326" r:id="rId62"/>
    <p:sldId id="327" r:id="rId63"/>
    <p:sldId id="323" r:id="rId64"/>
    <p:sldId id="329" r:id="rId65"/>
    <p:sldId id="330" r:id="rId66"/>
    <p:sldId id="331" r:id="rId67"/>
    <p:sldId id="332" r:id="rId68"/>
    <p:sldId id="333" r:id="rId69"/>
    <p:sldId id="334" r:id="rId70"/>
    <p:sldId id="365" r:id="rId71"/>
    <p:sldId id="366" r:id="rId72"/>
    <p:sldId id="367" r:id="rId73"/>
    <p:sldId id="368" r:id="rId74"/>
    <p:sldId id="369" r:id="rId75"/>
    <p:sldId id="370" r:id="rId76"/>
    <p:sldId id="371" r:id="rId77"/>
    <p:sldId id="372" r:id="rId78"/>
    <p:sldId id="373" r:id="rId79"/>
    <p:sldId id="374" r:id="rId80"/>
    <p:sldId id="375" r:id="rId81"/>
    <p:sldId id="260" r:id="rId82"/>
    <p:sldId id="289" r:id="rId83"/>
    <p:sldId id="290" r:id="rId84"/>
    <p:sldId id="376" r:id="rId85"/>
    <p:sldId id="377" r:id="rId86"/>
    <p:sldId id="378" r:id="rId87"/>
    <p:sldId id="379" r:id="rId88"/>
    <p:sldId id="380" r:id="rId89"/>
    <p:sldId id="381" r:id="rId90"/>
    <p:sldId id="382" r:id="rId91"/>
    <p:sldId id="383" r:id="rId92"/>
    <p:sldId id="384" r:id="rId93"/>
    <p:sldId id="385" r:id="rId94"/>
    <p:sldId id="386" r:id="rId95"/>
    <p:sldId id="387" r:id="rId96"/>
    <p:sldId id="388" r:id="rId97"/>
    <p:sldId id="389" r:id="rId98"/>
    <p:sldId id="390"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270"/>
            <p14:sldId id="271"/>
            <p14:sldId id="272"/>
            <p14:sldId id="352"/>
            <p14:sldId id="353"/>
            <p14:sldId id="291"/>
            <p14:sldId id="354"/>
            <p14:sldId id="273"/>
            <p14:sldId id="355"/>
            <p14:sldId id="356"/>
            <p14:sldId id="292"/>
            <p14:sldId id="357"/>
            <p14:sldId id="293"/>
            <p14:sldId id="274"/>
            <p14:sldId id="275"/>
            <p14:sldId id="276"/>
            <p14:sldId id="294"/>
            <p14:sldId id="277"/>
            <p14:sldId id="278"/>
            <p14:sldId id="295"/>
            <p14:sldId id="358"/>
            <p14:sldId id="299"/>
            <p14:sldId id="296"/>
            <p14:sldId id="298"/>
            <p14:sldId id="297"/>
            <p14:sldId id="300"/>
            <p14:sldId id="301"/>
            <p14:sldId id="359"/>
            <p14:sldId id="360"/>
            <p14:sldId id="303"/>
            <p14:sldId id="364"/>
            <p14:sldId id="305"/>
            <p14:sldId id="309"/>
            <p14:sldId id="310"/>
            <p14:sldId id="306"/>
            <p14:sldId id="361"/>
            <p14:sldId id="362"/>
            <p14:sldId id="311"/>
            <p14:sldId id="312"/>
            <p14:sldId id="313"/>
            <p14:sldId id="308"/>
            <p14:sldId id="314"/>
            <p14:sldId id="315"/>
            <p14:sldId id="316"/>
            <p14:sldId id="318"/>
            <p14:sldId id="319"/>
            <p14:sldId id="320"/>
            <p14:sldId id="321"/>
            <p14:sldId id="322"/>
            <p14:sldId id="324"/>
            <p14:sldId id="307"/>
            <p14:sldId id="363"/>
            <p14:sldId id="325"/>
            <p14:sldId id="326"/>
            <p14:sldId id="327"/>
            <p14:sldId id="323"/>
            <p14:sldId id="329"/>
            <p14:sldId id="330"/>
            <p14:sldId id="331"/>
            <p14:sldId id="332"/>
            <p14:sldId id="333"/>
            <p14:sldId id="334"/>
            <p14:sldId id="365"/>
            <p14:sldId id="366"/>
            <p14:sldId id="367"/>
            <p14:sldId id="368"/>
            <p14:sldId id="369"/>
            <p14:sldId id="370"/>
            <p14:sldId id="371"/>
            <p14:sldId id="372"/>
            <p14:sldId id="373"/>
            <p14:sldId id="374"/>
            <p14:sldId id="375"/>
            <p14:sldId id="260"/>
          </p14:sldIdLst>
        </p14:section>
        <p14:section name="Appendix: Image Descriptions for Unsighted Students" id="{3DA38A96-9BD9-4885-9AD3-28C6A3363654}">
          <p14:sldIdLst>
            <p14:sldId id="289"/>
            <p14:sldId id="290"/>
            <p14:sldId id="376"/>
            <p14:sldId id="377"/>
            <p14:sldId id="378"/>
            <p14:sldId id="379"/>
            <p14:sldId id="380"/>
            <p14:sldId id="381"/>
            <p14:sldId id="382"/>
            <p14:sldId id="383"/>
            <p14:sldId id="384"/>
            <p14:sldId id="385"/>
            <p14:sldId id="386"/>
            <p14:sldId id="387"/>
            <p14:sldId id="388"/>
            <p14:sldId id="389"/>
            <p14:sldId id="39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0" autoAdjust="0"/>
    <p:restoredTop sz="93037" autoAdjust="0"/>
  </p:normalViewPr>
  <p:slideViewPr>
    <p:cSldViewPr snapToGrid="0" showGuides="1">
      <p:cViewPr varScale="1">
        <p:scale>
          <a:sx n="90" d="100"/>
          <a:sy n="90" d="100"/>
        </p:scale>
        <p:origin x="654" y="90"/>
      </p:cViewPr>
      <p:guideLst>
        <p:guide pos="3264"/>
        <p:guide orient="horz" pos="2256"/>
        <p:guide pos="5640"/>
      </p:guideLst>
    </p:cSldViewPr>
  </p:slideViewPr>
  <p:outlineViewPr>
    <p:cViewPr>
      <p:scale>
        <a:sx n="33" d="100"/>
        <a:sy n="33" d="100"/>
      </p:scale>
      <p:origin x="0" y="-63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5/18/2020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4686300" y="4423145"/>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02566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
        <p:nvSpPr>
          <p:cNvPr id="16" name="Content Placeholder 8">
            <a:extLst>
              <a:ext uri="{FF2B5EF4-FFF2-40B4-BE49-F238E27FC236}">
                <a16:creationId xmlns:a16="http://schemas.microsoft.com/office/drawing/2014/main" id="{2AB4ED08-EE7D-47C6-9A19-6A6D2222F1DF}"/>
              </a:ext>
            </a:extLst>
          </p:cNvPr>
          <p:cNvSpPr>
            <a:spLocks noGrp="1"/>
          </p:cNvSpPr>
          <p:nvPr>
            <p:ph sz="quarter" idx="31" hasCustomPrompt="1"/>
          </p:nvPr>
        </p:nvSpPr>
        <p:spPr>
          <a:xfrm>
            <a:off x="4686300" y="502566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D7907BED-1491-4294-BD9A-3316E53BED08}"/>
              </a:ext>
            </a:extLst>
          </p:cNvPr>
          <p:cNvSpPr>
            <a:spLocks noGrp="1"/>
          </p:cNvSpPr>
          <p:nvPr>
            <p:ph sz="quarter" idx="32" hasCustomPrompt="1"/>
          </p:nvPr>
        </p:nvSpPr>
        <p:spPr>
          <a:xfrm>
            <a:off x="342900" y="5675133"/>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9DFA8FA2-D15D-450A-8E7E-F716E1CAFC07}"/>
              </a:ext>
            </a:extLst>
          </p:cNvPr>
          <p:cNvSpPr>
            <a:spLocks noGrp="1"/>
          </p:cNvSpPr>
          <p:nvPr>
            <p:ph sz="quarter" idx="33" hasCustomPrompt="1"/>
          </p:nvPr>
        </p:nvSpPr>
        <p:spPr>
          <a:xfrm>
            <a:off x="4686300" y="5675133"/>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Tree>
    <p:extLst>
      <p:ext uri="{BB962C8B-B14F-4D97-AF65-F5344CB8AC3E}">
        <p14:creationId xmlns:p14="http://schemas.microsoft.com/office/powerpoint/2010/main" val="33546144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 id="2147483705" r:id="rId8"/>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2.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9.xml"/><Relationship Id="rId4" Type="http://schemas.openxmlformats.org/officeDocument/2006/relationships/slide" Target="slide8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6.wmf"/><Relationship Id="rId5" Type="http://schemas.openxmlformats.org/officeDocument/2006/relationships/oleObject" Target="../embeddings/oleObject2.bin"/><Relationship Id="rId4" Type="http://schemas.openxmlformats.org/officeDocument/2006/relationships/image" Target="../media/image15.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17.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3.vml"/><Relationship Id="rId4" Type="http://schemas.openxmlformats.org/officeDocument/2006/relationships/image" Target="../media/image19.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5.xml"/><Relationship Id="rId1" Type="http://schemas.openxmlformats.org/officeDocument/2006/relationships/vmlDrawing" Target="../drawings/vmlDrawing4.vml"/><Relationship Id="rId4" Type="http://schemas.openxmlformats.org/officeDocument/2006/relationships/image" Target="../media/image21.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image" Target="../media/image23.jpg"/><Relationship Id="rId1" Type="http://schemas.openxmlformats.org/officeDocument/2006/relationships/slideLayout" Target="../slideLayouts/slideLayout1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 Id="rId9" Type="http://schemas.openxmlformats.org/officeDocument/2006/relationships/image" Target="../media/image3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4.jp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31.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34.jp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16.xml"/></Relationships>
</file>

<file path=ppt/slides/_rels/slide8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16.xml"/></Relationships>
</file>

<file path=ppt/slides/_rels/slide86.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16.xml"/></Relationships>
</file>

<file path=ppt/slides/_rels/slide88.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16.xml"/></Relationships>
</file>

<file path=ppt/slides/_rels/slide91.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16.xml"/></Relationships>
</file>

<file path=ppt/slides/_rels/slide92.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16.xml"/></Relationships>
</file>

<file path=ppt/slides/_rels/slide93.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16.xml"/></Relationships>
</file>

<file path=ppt/slides/_rels/slide94.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p:txBody>
          <a:bodyPr/>
          <a:lstStyle/>
          <a:p>
            <a:r>
              <a:rPr lang="en-US" dirty="0"/>
              <a:t>Chapter 2</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p:txBody>
          <a:bodyPr/>
          <a:lstStyle/>
          <a:p>
            <a:r>
              <a:rPr lang="en-US" sz="2000" b="1" dirty="0"/>
              <a:t>The Chemistry of Biology</a:t>
            </a:r>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50300"/>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The Periodic Table</a:t>
            </a:r>
            <a:endParaRPr lang="en-US" sz="1200" dirty="0"/>
          </a:p>
        </p:txBody>
      </p:sp>
      <p:pic>
        <p:nvPicPr>
          <p:cNvPr id="11" name="Picture 2" descr="The periodic table of elements.">
            <a:extLst>
              <a:ext uri="{FF2B5EF4-FFF2-40B4-BE49-F238E27FC236}">
                <a16:creationId xmlns:a16="http://schemas.microsoft.com/office/drawing/2014/main" id="{8974715C-F70C-4C45-A089-37D816C3CA95}"/>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594"/>
          <a:stretch/>
        </p:blipFill>
        <p:spPr>
          <a:xfrm>
            <a:off x="800100" y="1113710"/>
            <a:ext cx="7543800" cy="5236290"/>
          </a:xfrm>
        </p:spPr>
      </p:pic>
    </p:spTree>
    <p:extLst>
      <p:ext uri="{BB962C8B-B14F-4D97-AF65-F5344CB8AC3E}">
        <p14:creationId xmlns:p14="http://schemas.microsoft.com/office/powerpoint/2010/main" val="2585601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Bonds and Molecules</a:t>
            </a:r>
            <a:r>
              <a:rPr lang="en-US" sz="1200" dirty="0"/>
              <a:t> 1</a:t>
            </a:r>
            <a:endParaRPr lang="en-IN" sz="1200" dirty="0"/>
          </a:p>
        </p:txBody>
      </p:sp>
      <p:sp>
        <p:nvSpPr>
          <p:cNvPr id="3" name="Content Placeholder 2"/>
          <p:cNvSpPr>
            <a:spLocks noGrp="1"/>
          </p:cNvSpPr>
          <p:nvPr>
            <p:ph sz="quarter" idx="11"/>
          </p:nvPr>
        </p:nvSpPr>
        <p:spPr/>
        <p:txBody>
          <a:bodyPr>
            <a:normAutofit/>
          </a:bodyPr>
          <a:lstStyle/>
          <a:p>
            <a:pPr>
              <a:spcBef>
                <a:spcPts val="1200"/>
              </a:spcBef>
              <a:defRPr/>
            </a:pPr>
            <a:r>
              <a:rPr lang="en-US" dirty="0">
                <a:latin typeface="+mj-lt"/>
              </a:rPr>
              <a:t>Molecule: </a:t>
            </a:r>
          </a:p>
          <a:p>
            <a:pPr marL="342900" indent="-342900">
              <a:spcBef>
                <a:spcPts val="1200"/>
              </a:spcBef>
              <a:buFont typeface="Arial" panose="020B0604020202020204" pitchFamily="34" charset="0"/>
              <a:buChar char="•"/>
              <a:defRPr/>
            </a:pPr>
            <a:r>
              <a:rPr lang="en-US" dirty="0">
                <a:latin typeface="+mj-lt"/>
              </a:rPr>
              <a:t>A chemical substance that results from the combination of two or more atoms</a:t>
            </a:r>
          </a:p>
          <a:p>
            <a:pPr marL="342900" indent="-342900">
              <a:spcBef>
                <a:spcPts val="1200"/>
              </a:spcBef>
              <a:buFont typeface="Arial" panose="020B0604020202020204" pitchFamily="34" charset="0"/>
              <a:buChar char="•"/>
              <a:defRPr/>
            </a:pPr>
            <a:r>
              <a:rPr lang="en-US" i="0" dirty="0">
                <a:latin typeface="+mj-lt"/>
              </a:rPr>
              <a:t>O</a:t>
            </a:r>
            <a:r>
              <a:rPr lang="en-US" i="0" baseline="-25000" dirty="0">
                <a:latin typeface="+mj-lt"/>
              </a:rPr>
              <a:t>2</a:t>
            </a:r>
            <a:r>
              <a:rPr lang="en-US" dirty="0">
                <a:latin typeface="+mj-lt"/>
              </a:rPr>
              <a:t>, </a:t>
            </a:r>
            <a:r>
              <a:rPr lang="en-US" i="0" dirty="0">
                <a:latin typeface="+mj-lt"/>
              </a:rPr>
              <a:t>N</a:t>
            </a:r>
            <a:r>
              <a:rPr lang="en-US" i="0" baseline="-25000" dirty="0">
                <a:latin typeface="+mj-lt"/>
              </a:rPr>
              <a:t>2</a:t>
            </a:r>
            <a:endParaRPr lang="en-US" sz="2800" b="1" baseline="-25000" dirty="0">
              <a:latin typeface="+mj-lt"/>
            </a:endParaRPr>
          </a:p>
          <a:p>
            <a:pPr lvl="0">
              <a:spcBef>
                <a:spcPts val="1200"/>
              </a:spcBef>
              <a:defRPr/>
            </a:pPr>
            <a:r>
              <a:rPr lang="en-US" dirty="0">
                <a:solidFill>
                  <a:prstClr val="black"/>
                </a:solidFill>
                <a:latin typeface="+mj-lt"/>
              </a:rPr>
              <a:t>Compound: </a:t>
            </a:r>
          </a:p>
          <a:p>
            <a:pPr marL="339725" lvl="0" indent="-339725">
              <a:spcBef>
                <a:spcPts val="1200"/>
              </a:spcBef>
              <a:buFont typeface="Arial" panose="020B0604020202020204" pitchFamily="34" charset="0"/>
              <a:buChar char="•"/>
              <a:defRPr/>
            </a:pPr>
            <a:r>
              <a:rPr lang="en-US" dirty="0">
                <a:solidFill>
                  <a:prstClr val="black"/>
                </a:solidFill>
                <a:latin typeface="+mj-lt"/>
              </a:rPr>
              <a:t>A molecule composed of two or more </a:t>
            </a:r>
            <a:r>
              <a:rPr lang="en-US" i="1" dirty="0">
                <a:solidFill>
                  <a:prstClr val="black"/>
                </a:solidFill>
                <a:latin typeface="+mj-lt"/>
              </a:rPr>
              <a:t>different</a:t>
            </a:r>
            <a:r>
              <a:rPr lang="en-US" dirty="0">
                <a:solidFill>
                  <a:prstClr val="black"/>
                </a:solidFill>
                <a:latin typeface="+mj-lt"/>
              </a:rPr>
              <a:t> elements</a:t>
            </a:r>
          </a:p>
          <a:p>
            <a:pPr marL="342900" lvl="0" indent="-342900">
              <a:spcBef>
                <a:spcPts val="1200"/>
              </a:spcBef>
              <a:buFont typeface="Arial" panose="020B0604020202020204" pitchFamily="34" charset="0"/>
              <a:buChar char="•"/>
              <a:defRPr/>
            </a:pPr>
            <a:r>
              <a:rPr lang="en-US" i="0" dirty="0">
                <a:solidFill>
                  <a:prstClr val="black"/>
                </a:solidFill>
                <a:latin typeface="+mj-lt"/>
              </a:rPr>
              <a:t>H</a:t>
            </a:r>
            <a:r>
              <a:rPr lang="en-US" i="0" baseline="-25000" dirty="0">
                <a:solidFill>
                  <a:prstClr val="black"/>
                </a:solidFill>
                <a:latin typeface="+mj-lt"/>
              </a:rPr>
              <a:t>2</a:t>
            </a:r>
            <a:r>
              <a:rPr lang="en-US" i="0" dirty="0">
                <a:solidFill>
                  <a:prstClr val="black"/>
                </a:solidFill>
                <a:latin typeface="+mj-lt"/>
              </a:rPr>
              <a:t>O,</a:t>
            </a:r>
            <a:r>
              <a:rPr lang="en-US" dirty="0">
                <a:solidFill>
                  <a:prstClr val="black"/>
                </a:solidFill>
                <a:latin typeface="+mj-lt"/>
              </a:rPr>
              <a:t> </a:t>
            </a:r>
            <a:r>
              <a:rPr lang="en-US" i="0" dirty="0">
                <a:solidFill>
                  <a:prstClr val="black"/>
                </a:solidFill>
                <a:latin typeface="+mj-lt"/>
              </a:rPr>
              <a:t>C</a:t>
            </a:r>
            <a:r>
              <a:rPr lang="en-US" i="0" baseline="-25000" dirty="0">
                <a:solidFill>
                  <a:prstClr val="black"/>
                </a:solidFill>
                <a:latin typeface="+mj-lt"/>
              </a:rPr>
              <a:t>6</a:t>
            </a:r>
            <a:r>
              <a:rPr lang="en-US" i="0" dirty="0">
                <a:solidFill>
                  <a:prstClr val="black"/>
                </a:solidFill>
                <a:latin typeface="+mj-lt"/>
              </a:rPr>
              <a:t>H</a:t>
            </a:r>
            <a:r>
              <a:rPr lang="en-US" i="0" baseline="-25000" dirty="0">
                <a:solidFill>
                  <a:prstClr val="black"/>
                </a:solidFill>
                <a:latin typeface="+mj-lt"/>
              </a:rPr>
              <a:t>12</a:t>
            </a:r>
            <a:r>
              <a:rPr lang="en-US" i="0" dirty="0">
                <a:solidFill>
                  <a:prstClr val="black"/>
                </a:solidFill>
                <a:latin typeface="+mj-lt"/>
              </a:rPr>
              <a:t>O</a:t>
            </a:r>
            <a:r>
              <a:rPr lang="en-US" i="0" baseline="-25000" dirty="0">
                <a:solidFill>
                  <a:prstClr val="black"/>
                </a:solidFill>
                <a:latin typeface="+mj-lt"/>
              </a:rPr>
              <a:t>6</a:t>
            </a:r>
            <a:endParaRPr lang="en-US" b="1" baseline="-25000" dirty="0">
              <a:latin typeface="+mj-lt"/>
            </a:endParaRPr>
          </a:p>
        </p:txBody>
      </p:sp>
    </p:spTree>
    <p:extLst>
      <p:ext uri="{BB962C8B-B14F-4D97-AF65-F5344CB8AC3E}">
        <p14:creationId xmlns:p14="http://schemas.microsoft.com/office/powerpoint/2010/main" val="31951474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Bonds and Molecules</a:t>
            </a:r>
            <a:r>
              <a:rPr lang="en-US" sz="1200" dirty="0"/>
              <a:t> 2</a:t>
            </a:r>
            <a:endParaRPr lang="en-IN" sz="1200" dirty="0"/>
          </a:p>
        </p:txBody>
      </p:sp>
      <p:sp>
        <p:nvSpPr>
          <p:cNvPr id="3" name="Content Placeholder 2"/>
          <p:cNvSpPr>
            <a:spLocks noGrp="1"/>
          </p:cNvSpPr>
          <p:nvPr>
            <p:ph sz="quarter" idx="11"/>
          </p:nvPr>
        </p:nvSpPr>
        <p:spPr/>
        <p:txBody>
          <a:bodyPr>
            <a:normAutofit/>
          </a:bodyPr>
          <a:lstStyle/>
          <a:p>
            <a:pPr>
              <a:spcBef>
                <a:spcPts val="1200"/>
              </a:spcBef>
            </a:pPr>
            <a:r>
              <a:rPr lang="en-US" altLang="en-US" dirty="0"/>
              <a:t>Chemical bonds: </a:t>
            </a:r>
          </a:p>
          <a:p>
            <a:pPr marL="342900" indent="-342900">
              <a:spcBef>
                <a:spcPts val="1200"/>
              </a:spcBef>
              <a:buFont typeface="Arial" panose="020B0604020202020204" pitchFamily="34" charset="0"/>
              <a:buChar char="•"/>
            </a:pPr>
            <a:r>
              <a:rPr lang="en-US" altLang="en-US" dirty="0"/>
              <a:t>Result when two or more atoms share, donate (lose), or accept (gain) electrons</a:t>
            </a:r>
          </a:p>
          <a:p>
            <a:pPr lvl="0">
              <a:spcBef>
                <a:spcPts val="1200"/>
              </a:spcBef>
            </a:pPr>
            <a:r>
              <a:rPr lang="en-US" altLang="en-US" dirty="0">
                <a:solidFill>
                  <a:prstClr val="black"/>
                </a:solidFill>
              </a:rPr>
              <a:t>Valence: </a:t>
            </a:r>
          </a:p>
          <a:p>
            <a:pPr marL="342900" lvl="0" indent="-342900">
              <a:spcBef>
                <a:spcPts val="1200"/>
              </a:spcBef>
              <a:buFont typeface="Arial" panose="020B0604020202020204" pitchFamily="34" charset="0"/>
              <a:buChar char="•"/>
            </a:pPr>
            <a:r>
              <a:rPr lang="en-US" altLang="en-US" dirty="0">
                <a:solidFill>
                  <a:prstClr val="black"/>
                </a:solidFill>
              </a:rPr>
              <a:t>The number of electrons in the outermost shell of an element</a:t>
            </a:r>
          </a:p>
          <a:p>
            <a:pPr marL="342900" lvl="0" indent="-342900">
              <a:spcBef>
                <a:spcPts val="1200"/>
              </a:spcBef>
              <a:buFont typeface="Arial" panose="020B0604020202020204" pitchFamily="34" charset="0"/>
              <a:buChar char="•"/>
            </a:pPr>
            <a:r>
              <a:rPr lang="en-US" altLang="en-US" dirty="0">
                <a:solidFill>
                  <a:prstClr val="black"/>
                </a:solidFill>
              </a:rPr>
              <a:t>Determines the degree of reactivity and the type of bonds an element can make</a:t>
            </a:r>
          </a:p>
        </p:txBody>
      </p:sp>
    </p:spTree>
    <p:extLst>
      <p:ext uri="{BB962C8B-B14F-4D97-AF65-F5344CB8AC3E}">
        <p14:creationId xmlns:p14="http://schemas.microsoft.com/office/powerpoint/2010/main" val="2473075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Three Types of Bonding</a:t>
            </a:r>
            <a:endParaRPr lang="en-US" sz="1200" dirty="0"/>
          </a:p>
        </p:txBody>
      </p:sp>
      <p:pic>
        <p:nvPicPr>
          <p:cNvPr id="6" name="Picture 2" descr="General representation of three types of bonding: single and double covalent bonds, ionic bond, and hydrogen bond.">
            <a:extLst>
              <a:ext uri="{FF2B5EF4-FFF2-40B4-BE49-F238E27FC236}">
                <a16:creationId xmlns:a16="http://schemas.microsoft.com/office/drawing/2014/main" id="{F2C35EE8-B2AA-4CC3-89B8-5F9449B6929C}"/>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4556"/>
          <a:stretch/>
        </p:blipFill>
        <p:spPr>
          <a:xfrm>
            <a:off x="1260590" y="985728"/>
            <a:ext cx="6622820" cy="5486400"/>
          </a:xfrm>
        </p:spPr>
      </p:pic>
    </p:spTree>
    <p:extLst>
      <p:ext uri="{BB962C8B-B14F-4D97-AF65-F5344CB8AC3E}">
        <p14:creationId xmlns:p14="http://schemas.microsoft.com/office/powerpoint/2010/main" val="1800674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Covalent Bonds and Polarity</a:t>
            </a:r>
            <a:r>
              <a:rPr lang="en-US" sz="1200" dirty="0"/>
              <a:t> 1</a:t>
            </a:r>
          </a:p>
        </p:txBody>
      </p:sp>
      <p:sp>
        <p:nvSpPr>
          <p:cNvPr id="16" name="Content Placeholder 2">
            <a:extLst>
              <a:ext uri="{FF2B5EF4-FFF2-40B4-BE49-F238E27FC236}">
                <a16:creationId xmlns:a16="http://schemas.microsoft.com/office/drawing/2014/main" id="{479050D3-B5D6-40CF-B195-216132051EDA}"/>
              </a:ext>
            </a:extLst>
          </p:cNvPr>
          <p:cNvSpPr>
            <a:spLocks noGrp="1"/>
          </p:cNvSpPr>
          <p:nvPr>
            <p:ph sz="quarter" idx="11"/>
          </p:nvPr>
        </p:nvSpPr>
        <p:spPr>
          <a:xfrm>
            <a:off x="342900" y="1276709"/>
            <a:ext cx="4229100" cy="4971691"/>
          </a:xfrm>
        </p:spPr>
        <p:txBody>
          <a:bodyPr/>
          <a:lstStyle/>
          <a:p>
            <a:pPr>
              <a:spcBef>
                <a:spcPts val="600"/>
              </a:spcBef>
              <a:spcAft>
                <a:spcPts val="600"/>
              </a:spcAft>
            </a:pPr>
            <a:r>
              <a:rPr lang="en-US" altLang="en-US" dirty="0"/>
              <a:t>Covalent bonds: </a:t>
            </a:r>
          </a:p>
          <a:p>
            <a:pPr marL="342900" indent="-342900">
              <a:spcBef>
                <a:spcPts val="600"/>
              </a:spcBef>
              <a:spcAft>
                <a:spcPts val="600"/>
              </a:spcAft>
              <a:buFont typeface="Arial" panose="020B0604020202020204" pitchFamily="34" charset="0"/>
              <a:buChar char="•"/>
            </a:pPr>
            <a:r>
              <a:rPr lang="en-US" altLang="en-US" dirty="0"/>
              <a:t>Form between atoms that share electrons rather than donating or receiving them</a:t>
            </a:r>
          </a:p>
          <a:p>
            <a:pPr marL="342900" indent="-342900">
              <a:spcBef>
                <a:spcPts val="600"/>
              </a:spcBef>
              <a:spcAft>
                <a:spcPts val="600"/>
              </a:spcAft>
              <a:buFont typeface="Arial" panose="020B0604020202020204" pitchFamily="34" charset="0"/>
              <a:buChar char="•"/>
            </a:pPr>
            <a:r>
              <a:rPr lang="en-US" altLang="en-US" dirty="0"/>
              <a:t>Single covalent bonds share a pair of electrons (H</a:t>
            </a:r>
            <a:r>
              <a:rPr lang="en-US" altLang="en-US" baseline="-25000" dirty="0"/>
              <a:t>2</a:t>
            </a:r>
            <a:r>
              <a:rPr lang="en-US" altLang="en-US" dirty="0"/>
              <a:t>)</a:t>
            </a:r>
          </a:p>
          <a:p>
            <a:pPr marL="342900" indent="-342900">
              <a:spcBef>
                <a:spcPts val="600"/>
              </a:spcBef>
              <a:spcAft>
                <a:spcPts val="600"/>
              </a:spcAft>
              <a:buFont typeface="Arial" panose="020B0604020202020204" pitchFamily="34" charset="0"/>
              <a:buChar char="•"/>
            </a:pPr>
            <a:r>
              <a:rPr lang="en-US" altLang="en-US" dirty="0"/>
              <a:t>Double covalent bonds share two pairs of electrons and are more rigid than single bonds (O</a:t>
            </a:r>
            <a:r>
              <a:rPr lang="en-US" altLang="en-US" baseline="-25000" dirty="0"/>
              <a:t>2</a:t>
            </a:r>
            <a:r>
              <a:rPr lang="en-US" altLang="en-US" dirty="0"/>
              <a:t>)</a:t>
            </a:r>
          </a:p>
        </p:txBody>
      </p:sp>
      <p:pic>
        <p:nvPicPr>
          <p:cNvPr id="22" name="Picture 3" descr="Examples of molecules with covalent bonding.">
            <a:extLst>
              <a:ext uri="{FF2B5EF4-FFF2-40B4-BE49-F238E27FC236}">
                <a16:creationId xmlns:a16="http://schemas.microsoft.com/office/drawing/2014/main" id="{0A570CAB-0421-4F99-B833-3B2975D04C06}"/>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5502"/>
          <a:stretch/>
        </p:blipFill>
        <p:spPr>
          <a:xfrm>
            <a:off x="4724399" y="2133137"/>
            <a:ext cx="4207398" cy="3200400"/>
          </a:xfrm>
        </p:spPr>
      </p:pic>
      <p:sp>
        <p:nvSpPr>
          <p:cNvPr id="5" name="Text Placeholder 5">
            <a:extLst>
              <a:ext uri="{FF2B5EF4-FFF2-40B4-BE49-F238E27FC236}">
                <a16:creationId xmlns:a16="http://schemas.microsoft.com/office/drawing/2014/main" id="{FFD369E5-C781-43E5-984C-0F3C40C327D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527685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853C94-20C6-49C9-9393-8D5638671CCC}"/>
              </a:ext>
            </a:extLst>
          </p:cNvPr>
          <p:cNvSpPr>
            <a:spLocks noGrp="1"/>
          </p:cNvSpPr>
          <p:nvPr>
            <p:ph type="title"/>
          </p:nvPr>
        </p:nvSpPr>
        <p:spPr/>
        <p:txBody>
          <a:bodyPr/>
          <a:lstStyle/>
          <a:p>
            <a:r>
              <a:rPr lang="en-US" dirty="0"/>
              <a:t>Covalent Bonds and Polarity</a:t>
            </a:r>
            <a:r>
              <a:rPr lang="en-US" sz="1200" dirty="0"/>
              <a:t> 2</a:t>
            </a:r>
          </a:p>
        </p:txBody>
      </p:sp>
      <p:sp>
        <p:nvSpPr>
          <p:cNvPr id="16" name="Content Placeholder 2">
            <a:extLst>
              <a:ext uri="{FF2B5EF4-FFF2-40B4-BE49-F238E27FC236}">
                <a16:creationId xmlns:a16="http://schemas.microsoft.com/office/drawing/2014/main" id="{479050D3-B5D6-40CF-B195-216132051EDA}"/>
              </a:ext>
            </a:extLst>
          </p:cNvPr>
          <p:cNvSpPr>
            <a:spLocks noGrp="1"/>
          </p:cNvSpPr>
          <p:nvPr>
            <p:ph sz="quarter" idx="11"/>
          </p:nvPr>
        </p:nvSpPr>
        <p:spPr>
          <a:xfrm>
            <a:off x="342900" y="1276709"/>
            <a:ext cx="8458200" cy="3096508"/>
          </a:xfrm>
        </p:spPr>
        <p:txBody>
          <a:bodyPr/>
          <a:lstStyle/>
          <a:p>
            <a:pPr>
              <a:spcBef>
                <a:spcPts val="600"/>
              </a:spcBef>
              <a:spcAft>
                <a:spcPts val="600"/>
              </a:spcAft>
            </a:pPr>
            <a:r>
              <a:rPr lang="en-US" altLang="en-US" dirty="0"/>
              <a:t>Polar molecule:</a:t>
            </a:r>
          </a:p>
          <a:p>
            <a:pPr marL="342900" indent="-342900">
              <a:spcBef>
                <a:spcPts val="600"/>
              </a:spcBef>
              <a:spcAft>
                <a:spcPts val="600"/>
              </a:spcAft>
              <a:buFont typeface="Arial" panose="020B0604020202020204" pitchFamily="34" charset="0"/>
              <a:buChar char="•"/>
            </a:pPr>
            <a:r>
              <a:rPr lang="en-US" altLang="en-US" dirty="0"/>
              <a:t>Results when a molecule is formed between two atoms that have different electronegativity, or ability to attract electrons</a:t>
            </a:r>
          </a:p>
          <a:p>
            <a:pPr>
              <a:spcBef>
                <a:spcPts val="600"/>
              </a:spcBef>
              <a:spcAft>
                <a:spcPts val="600"/>
              </a:spcAft>
            </a:pPr>
            <a:r>
              <a:rPr lang="en-US" altLang="en-US" dirty="0"/>
              <a:t>Nonpolar molecule: </a:t>
            </a:r>
          </a:p>
          <a:p>
            <a:pPr marL="342900" indent="-342900">
              <a:spcBef>
                <a:spcPts val="600"/>
              </a:spcBef>
              <a:spcAft>
                <a:spcPts val="600"/>
              </a:spcAft>
              <a:buFont typeface="Arial" panose="020B0604020202020204" pitchFamily="34" charset="0"/>
              <a:buChar char="•"/>
            </a:pPr>
            <a:r>
              <a:rPr lang="en-US" altLang="en-US" dirty="0"/>
              <a:t>Molecules formed when atoms have similar electronegativity </a:t>
            </a:r>
          </a:p>
        </p:txBody>
      </p:sp>
      <p:pic>
        <p:nvPicPr>
          <p:cNvPr id="9" name="Picture 3" descr="A simple model and a three-dimensional model of a water molecule indicate the polarity.">
            <a:extLst>
              <a:ext uri="{FF2B5EF4-FFF2-40B4-BE49-F238E27FC236}">
                <a16:creationId xmlns:a16="http://schemas.microsoft.com/office/drawing/2014/main" id="{D260095F-3DFF-40D9-9791-83526A395651}"/>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9913"/>
          <a:stretch/>
        </p:blipFill>
        <p:spPr>
          <a:xfrm>
            <a:off x="2717048" y="4433767"/>
            <a:ext cx="3709903" cy="2076548"/>
          </a:xfrm>
        </p:spPr>
      </p:pic>
    </p:spTree>
    <p:extLst>
      <p:ext uri="{BB962C8B-B14F-4D97-AF65-F5344CB8AC3E}">
        <p14:creationId xmlns:p14="http://schemas.microsoft.com/office/powerpoint/2010/main" val="82025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Ionic Bonds: Electron Transfer</a:t>
            </a:r>
          </a:p>
        </p:txBody>
      </p:sp>
      <p:sp>
        <p:nvSpPr>
          <p:cNvPr id="13" name="Content Placeholder 2">
            <a:extLst>
              <a:ext uri="{FF2B5EF4-FFF2-40B4-BE49-F238E27FC236}">
                <a16:creationId xmlns:a16="http://schemas.microsoft.com/office/drawing/2014/main" id="{E2DD8F4F-2D41-4A26-98FC-AC31F111857B}"/>
              </a:ext>
            </a:extLst>
          </p:cNvPr>
          <p:cNvSpPr>
            <a:spLocks noGrp="1"/>
          </p:cNvSpPr>
          <p:nvPr>
            <p:ph sz="quarter" idx="11"/>
          </p:nvPr>
        </p:nvSpPr>
        <p:spPr>
          <a:xfrm>
            <a:off x="342900" y="1276710"/>
            <a:ext cx="4076700" cy="2351862"/>
          </a:xfrm>
        </p:spPr>
        <p:txBody>
          <a:bodyPr/>
          <a:lstStyle/>
          <a:p>
            <a:pPr>
              <a:spcBef>
                <a:spcPts val="600"/>
              </a:spcBef>
              <a:spcAft>
                <a:spcPts val="600"/>
              </a:spcAft>
            </a:pPr>
            <a:r>
              <a:rPr lang="en-US" altLang="en-US" dirty="0"/>
              <a:t>Ionic bonds: </a:t>
            </a:r>
          </a:p>
          <a:p>
            <a:pPr marL="342900" indent="-342900">
              <a:spcBef>
                <a:spcPts val="600"/>
              </a:spcBef>
              <a:spcAft>
                <a:spcPts val="600"/>
              </a:spcAft>
              <a:buFont typeface="Arial" panose="020B0604020202020204" pitchFamily="34" charset="0"/>
              <a:buChar char="•"/>
            </a:pPr>
            <a:r>
              <a:rPr lang="en-US" altLang="en-US" dirty="0"/>
              <a:t>Formed when electrons are transferred completely from one atom to another and are not shared</a:t>
            </a:r>
          </a:p>
        </p:txBody>
      </p:sp>
      <p:pic>
        <p:nvPicPr>
          <p:cNvPr id="21" name="Picture 3" descr="Illustration and photo demonstrating the ionic bonding between sodium and chlorine.">
            <a:extLst>
              <a:ext uri="{FF2B5EF4-FFF2-40B4-BE49-F238E27FC236}">
                <a16:creationId xmlns:a16="http://schemas.microsoft.com/office/drawing/2014/main" id="{1C16257E-5BEB-4377-BE80-50B1A69095D9}"/>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3260" b="1985"/>
          <a:stretch/>
        </p:blipFill>
        <p:spPr>
          <a:xfrm>
            <a:off x="5150396" y="138296"/>
            <a:ext cx="3079366" cy="6035040"/>
          </a:xfrm>
        </p:spPr>
      </p:pic>
      <p:sp>
        <p:nvSpPr>
          <p:cNvPr id="15" name="Text Placeholder 4">
            <a:extLst>
              <a:ext uri="{FF2B5EF4-FFF2-40B4-BE49-F238E27FC236}">
                <a16:creationId xmlns:a16="http://schemas.microsoft.com/office/drawing/2014/main" id="{DE49F435-C0C1-4AF6-A49F-1A9E5796381E}"/>
              </a:ext>
            </a:extLst>
          </p:cNvPr>
          <p:cNvSpPr>
            <a:spLocks noGrp="1"/>
          </p:cNvSpPr>
          <p:nvPr>
            <p:ph type="body" sz="quarter" idx="30"/>
          </p:nvPr>
        </p:nvSpPr>
        <p:spPr/>
        <p:txBody>
          <a:bodyPr/>
          <a:lstStyle/>
          <a:p>
            <a:r>
              <a:rPr lang="en-IN" dirty="0"/>
              <a:t>Kathleen Park Talaro</a:t>
            </a:r>
          </a:p>
        </p:txBody>
      </p:sp>
      <p:sp>
        <p:nvSpPr>
          <p:cNvPr id="6" name="Text Placeholder 5">
            <a:extLst>
              <a:ext uri="{FF2B5EF4-FFF2-40B4-BE49-F238E27FC236}">
                <a16:creationId xmlns:a16="http://schemas.microsoft.com/office/drawing/2014/main" id="{D7E5CD11-2B8C-455F-94BB-09C4ED741433}"/>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4251255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Ionization: Formation of Charged Particles </a:t>
            </a:r>
            <a:endParaRPr lang="en-IN" sz="1200" dirty="0"/>
          </a:p>
        </p:txBody>
      </p:sp>
      <p:sp>
        <p:nvSpPr>
          <p:cNvPr id="3" name="Content Placeholder 2"/>
          <p:cNvSpPr>
            <a:spLocks noGrp="1"/>
          </p:cNvSpPr>
          <p:nvPr>
            <p:ph sz="quarter" idx="11"/>
          </p:nvPr>
        </p:nvSpPr>
        <p:spPr/>
        <p:txBody>
          <a:bodyPr>
            <a:noAutofit/>
          </a:bodyPr>
          <a:lstStyle/>
          <a:p>
            <a:pPr>
              <a:spcBef>
                <a:spcPts val="600"/>
              </a:spcBef>
              <a:spcAft>
                <a:spcPts val="600"/>
              </a:spcAft>
              <a:defRPr/>
            </a:pPr>
            <a:r>
              <a:rPr lang="en-US" dirty="0">
                <a:ea typeface="ＭＳ Ｐゴシック" charset="0"/>
              </a:rPr>
              <a:t>Ionization:</a:t>
            </a:r>
          </a:p>
          <a:p>
            <a:pPr marL="342900" indent="-342900">
              <a:spcBef>
                <a:spcPts val="600"/>
              </a:spcBef>
              <a:spcAft>
                <a:spcPts val="600"/>
              </a:spcAft>
              <a:buFont typeface="Arial" panose="020B0604020202020204" pitchFamily="34" charset="0"/>
              <a:buChar char="•"/>
              <a:defRPr/>
            </a:pPr>
            <a:r>
              <a:rPr lang="en-US" dirty="0">
                <a:ea typeface="ＭＳ Ｐゴシック" charset="0"/>
              </a:rPr>
              <a:t>The formation of charged particles when a molecule formed by ionic bonds dissolves in a solvent</a:t>
            </a:r>
          </a:p>
          <a:p>
            <a:pPr marL="640080" lvl="1" indent="-283464">
              <a:spcBef>
                <a:spcPts val="600"/>
              </a:spcBef>
              <a:spcAft>
                <a:spcPts val="600"/>
              </a:spcAft>
              <a:defRPr/>
            </a:pPr>
            <a:r>
              <a:rPr lang="en-US" sz="2000" dirty="0">
                <a:ea typeface="ＭＳ Ｐゴシック" charset="0"/>
              </a:rPr>
              <a:t>Cations: positively charged ions</a:t>
            </a:r>
          </a:p>
          <a:p>
            <a:pPr marL="640080" lvl="1" indent="-283464">
              <a:spcBef>
                <a:spcPts val="600"/>
              </a:spcBef>
              <a:spcAft>
                <a:spcPts val="600"/>
              </a:spcAft>
              <a:defRPr/>
            </a:pPr>
            <a:r>
              <a:rPr lang="en-US" sz="2000" dirty="0">
                <a:ea typeface="ＭＳ Ｐゴシック" charset="0"/>
              </a:rPr>
              <a:t>Anions: negatively charged ions</a:t>
            </a:r>
          </a:p>
          <a:p>
            <a:pPr marL="640080" lvl="1" indent="-283464">
              <a:spcBef>
                <a:spcPts val="600"/>
              </a:spcBef>
              <a:spcAft>
                <a:spcPts val="600"/>
              </a:spcAft>
              <a:defRPr/>
            </a:pPr>
            <a:r>
              <a:rPr lang="en-US" sz="2000" dirty="0">
                <a:ea typeface="ＭＳ Ｐゴシック" charset="0"/>
              </a:rPr>
              <a:t>Electrolytes: substances such as salts, acids, and bases that release ions when dissolved in water</a:t>
            </a:r>
          </a:p>
        </p:txBody>
      </p:sp>
    </p:spTree>
    <p:extLst>
      <p:ext uri="{BB962C8B-B14F-4D97-AF65-F5344CB8AC3E}">
        <p14:creationId xmlns:p14="http://schemas.microsoft.com/office/powerpoint/2010/main" val="3440943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Ionization</a:t>
            </a:r>
            <a:endParaRPr lang="en-IN" sz="1200" dirty="0"/>
          </a:p>
        </p:txBody>
      </p:sp>
      <p:pic>
        <p:nvPicPr>
          <p:cNvPr id="7" name="Picture 2" descr="Illustration of ionization in a beaker.">
            <a:extLst>
              <a:ext uri="{FF2B5EF4-FFF2-40B4-BE49-F238E27FC236}">
                <a16:creationId xmlns:a16="http://schemas.microsoft.com/office/drawing/2014/main" id="{2EE64D82-5D9D-4ED3-8146-58FF4188B393}"/>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757"/>
          <a:stretch/>
        </p:blipFill>
        <p:spPr>
          <a:xfrm>
            <a:off x="2448387" y="171999"/>
            <a:ext cx="4247226" cy="5943600"/>
          </a:xfrm>
        </p:spPr>
      </p:pic>
      <p:sp>
        <p:nvSpPr>
          <p:cNvPr id="4" name="Text Placeholder 5">
            <a:extLst>
              <a:ext uri="{FF2B5EF4-FFF2-40B4-BE49-F238E27FC236}">
                <a16:creationId xmlns:a16="http://schemas.microsoft.com/office/drawing/2014/main" id="{401BCEE6-DE30-4B2A-B69F-9B2F0B9F2E5A}"/>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5038296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Hydrogen Bonding</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50595"/>
          </a:xfrm>
        </p:spPr>
        <p:txBody>
          <a:bodyPr/>
          <a:lstStyle/>
          <a:p>
            <a:pPr>
              <a:spcBef>
                <a:spcPts val="300"/>
              </a:spcBef>
              <a:spcAft>
                <a:spcPts val="600"/>
              </a:spcAft>
              <a:defRPr/>
            </a:pPr>
            <a:r>
              <a:rPr lang="en-US" dirty="0">
                <a:ea typeface="ＭＳ Ｐゴシック" charset="0"/>
              </a:rPr>
              <a:t>Hydrogen bonds:</a:t>
            </a:r>
          </a:p>
          <a:p>
            <a:pPr marL="342900" indent="-342900">
              <a:spcBef>
                <a:spcPts val="300"/>
              </a:spcBef>
              <a:spcAft>
                <a:spcPts val="600"/>
              </a:spcAft>
              <a:buFont typeface="Arial" panose="020B0604020202020204" pitchFamily="34" charset="0"/>
              <a:buChar char="•"/>
              <a:defRPr/>
            </a:pPr>
            <a:r>
              <a:rPr lang="en-US" dirty="0">
                <a:ea typeface="ＭＳ Ｐゴシック" charset="0"/>
              </a:rPr>
              <a:t>Formed due to attractive forces between nearby atoms or molecules</a:t>
            </a:r>
          </a:p>
          <a:p>
            <a:pPr marL="342900" indent="-342900">
              <a:spcBef>
                <a:spcPts val="300"/>
              </a:spcBef>
              <a:spcAft>
                <a:spcPts val="600"/>
              </a:spcAft>
              <a:buFont typeface="Arial" panose="020B0604020202020204" pitchFamily="34" charset="0"/>
              <a:buChar char="•"/>
              <a:defRPr/>
            </a:pPr>
            <a:r>
              <a:rPr lang="en-US" dirty="0">
                <a:ea typeface="ＭＳ Ｐゴシック" charset="0"/>
              </a:rPr>
              <a:t>A weak type of bond that forms between a hydrogen covalently bonded to one molecule and an oxygen or nitrogen atom on the same molecule or on a different molecule</a:t>
            </a:r>
          </a:p>
          <a:p>
            <a:pPr marL="342900" indent="-342900">
              <a:spcBef>
                <a:spcPts val="300"/>
              </a:spcBef>
              <a:spcAft>
                <a:spcPts val="600"/>
              </a:spcAft>
              <a:buFont typeface="Arial" panose="020B0604020202020204" pitchFamily="34" charset="0"/>
              <a:buChar char="•"/>
              <a:defRPr/>
            </a:pPr>
            <a:r>
              <a:rPr lang="en-US" dirty="0">
                <a:ea typeface="ＭＳ Ｐゴシック" charset="0"/>
              </a:rPr>
              <a:t>This bond is temporary and easily disrupted</a:t>
            </a:r>
          </a:p>
          <a:p>
            <a:pPr lvl="0">
              <a:spcBef>
                <a:spcPts val="300"/>
              </a:spcBef>
              <a:spcAft>
                <a:spcPts val="600"/>
              </a:spcAft>
              <a:defRPr/>
            </a:pPr>
            <a:r>
              <a:rPr lang="en-US" dirty="0">
                <a:solidFill>
                  <a:prstClr val="black"/>
                </a:solidFill>
                <a:ea typeface="ＭＳ Ｐゴシック" charset="0"/>
              </a:rPr>
              <a:t>van der Waals forces: </a:t>
            </a:r>
          </a:p>
          <a:p>
            <a:pPr marL="342900" lvl="0" indent="-342900">
              <a:spcBef>
                <a:spcPts val="300"/>
              </a:spcBef>
              <a:spcAft>
                <a:spcPts val="600"/>
              </a:spcAft>
              <a:buFont typeface="Arial" panose="020B0604020202020204" pitchFamily="34" charset="0"/>
              <a:buChar char="•"/>
              <a:defRPr/>
            </a:pPr>
            <a:r>
              <a:rPr lang="en-US" dirty="0">
                <a:solidFill>
                  <a:prstClr val="black"/>
                </a:solidFill>
                <a:ea typeface="ＭＳ Ｐゴシック" charset="0"/>
              </a:rPr>
              <a:t>Weak attractions between molecules that show polarity</a:t>
            </a:r>
          </a:p>
          <a:p>
            <a:pPr marL="342900" lvl="0" indent="-342900">
              <a:spcBef>
                <a:spcPts val="300"/>
              </a:spcBef>
              <a:spcAft>
                <a:spcPts val="600"/>
              </a:spcAft>
              <a:buFont typeface="Arial" panose="020B0604020202020204" pitchFamily="34" charset="0"/>
              <a:buChar char="•"/>
              <a:defRPr/>
            </a:pPr>
            <a:r>
              <a:rPr lang="en-US" dirty="0">
                <a:solidFill>
                  <a:prstClr val="black"/>
                </a:solidFill>
                <a:ea typeface="ＭＳ Ｐゴシック" charset="0"/>
              </a:rPr>
              <a:t>Neighboring groups with slight attractions will interact and remain associated</a:t>
            </a:r>
          </a:p>
        </p:txBody>
      </p:sp>
    </p:spTree>
    <p:extLst>
      <p:ext uri="{BB962C8B-B14F-4D97-AF65-F5344CB8AC3E}">
        <p14:creationId xmlns:p14="http://schemas.microsoft.com/office/powerpoint/2010/main" val="1463697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solidFill>
                  <a:schemeClr val="tx1"/>
                </a:solidFill>
              </a:rPr>
              <a:t>Section 2.1: Atoms, Bonds, and Molecules: Fundamental Building Blocks</a:t>
            </a:r>
            <a:endParaRPr lang="en-US" dirty="0">
              <a:solidFill>
                <a:schemeClr val="tx1"/>
              </a:solidFill>
            </a:endParaRPr>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a:xfrm>
            <a:off x="342900" y="1276708"/>
            <a:ext cx="8503920" cy="5120640"/>
          </a:xfrm>
        </p:spPr>
        <p:txBody>
          <a:bodyPr/>
          <a:lstStyle/>
          <a:p>
            <a:pPr>
              <a:spcBef>
                <a:spcPts val="1200"/>
              </a:spcBef>
            </a:pPr>
            <a:r>
              <a:rPr lang="en-US" altLang="en-US" u="sng" dirty="0">
                <a:cs typeface="Arial" panose="020B0604020202020204" pitchFamily="34" charset="0"/>
              </a:rPr>
              <a:t>Learning Outcomes</a:t>
            </a:r>
          </a:p>
          <a:p>
            <a:pPr>
              <a:spcBef>
                <a:spcPts val="1200"/>
              </a:spcBef>
            </a:pPr>
            <a:r>
              <a:rPr lang="en-US" altLang="en-US" dirty="0">
                <a:cs typeface="Arial" panose="020B0604020202020204" pitchFamily="34" charset="0"/>
              </a:rPr>
              <a:t>Explain the relationship between atoms and elements.</a:t>
            </a:r>
          </a:p>
          <a:p>
            <a:pPr>
              <a:spcBef>
                <a:spcPts val="1200"/>
              </a:spcBef>
            </a:pPr>
            <a:r>
              <a:rPr lang="en-US" altLang="en-US" dirty="0">
                <a:cs typeface="Arial" panose="020B0604020202020204" pitchFamily="34" charset="0"/>
              </a:rPr>
              <a:t>List and define four types of chemical bonds.</a:t>
            </a:r>
          </a:p>
          <a:p>
            <a:pPr>
              <a:spcBef>
                <a:spcPts val="1200"/>
              </a:spcBef>
            </a:pPr>
            <a:r>
              <a:rPr lang="en-US" altLang="en-US" dirty="0">
                <a:cs typeface="Arial" panose="020B0604020202020204" pitchFamily="34" charset="0"/>
              </a:rPr>
              <a:t>Differentiate between a solute and a solvent.</a:t>
            </a:r>
          </a:p>
          <a:p>
            <a:pPr>
              <a:spcBef>
                <a:spcPts val="1200"/>
              </a:spcBef>
            </a:pPr>
            <a:r>
              <a:rPr lang="en-US" altLang="en-US" dirty="0">
                <a:cs typeface="Arial" panose="020B0604020202020204" pitchFamily="34" charset="0"/>
              </a:rPr>
              <a:t>Provide a brief definition of </a:t>
            </a:r>
            <a:r>
              <a:rPr lang="en-US" altLang="en-US" dirty="0" err="1">
                <a:cs typeface="Arial" panose="020B0604020202020204" pitchFamily="34" charset="0"/>
              </a:rPr>
              <a:t>pH.</a:t>
            </a:r>
            <a:endParaRPr lang="en-US" altLang="en-US" dirty="0">
              <a:cs typeface="Arial" panose="020B0604020202020204" pitchFamily="34" charset="0"/>
            </a:endParaRP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Hydrogen Bonding in Water</a:t>
            </a:r>
          </a:p>
        </p:txBody>
      </p:sp>
      <p:pic>
        <p:nvPicPr>
          <p:cNvPr id="6" name="Picture 2" descr="Ball and stick model of hydrogen bonding in a glass of water.">
            <a:extLst>
              <a:ext uri="{FF2B5EF4-FFF2-40B4-BE49-F238E27FC236}">
                <a16:creationId xmlns:a16="http://schemas.microsoft.com/office/drawing/2014/main" id="{240C01C4-344B-4DFA-BA0E-A4D4ACDCE387}"/>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4851"/>
          <a:stretch/>
        </p:blipFill>
        <p:spPr>
          <a:xfrm>
            <a:off x="2510292" y="1145841"/>
            <a:ext cx="3837429" cy="5029200"/>
          </a:xfrm>
        </p:spPr>
      </p:pic>
      <p:sp>
        <p:nvSpPr>
          <p:cNvPr id="4" name="Text Placeholder 5">
            <a:extLst>
              <a:ext uri="{FF2B5EF4-FFF2-40B4-BE49-F238E27FC236}">
                <a16:creationId xmlns:a16="http://schemas.microsoft.com/office/drawing/2014/main" id="{C4470C1D-AC15-410C-ABBF-05D8FB9F5FEC}"/>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7368861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a:xfrm>
            <a:off x="342900" y="304800"/>
            <a:ext cx="4000500" cy="678611"/>
          </a:xfrm>
        </p:spPr>
        <p:txBody>
          <a:bodyPr/>
          <a:lstStyle/>
          <a:p>
            <a:r>
              <a:rPr lang="en-US" dirty="0"/>
              <a:t>Molecular and Structural Formulas</a:t>
            </a:r>
            <a:endParaRPr lang="en-IN" sz="1200" dirty="0"/>
          </a:p>
        </p:txBody>
      </p:sp>
      <p:sp>
        <p:nvSpPr>
          <p:cNvPr id="6" name="Content Placeholder 2">
            <a:extLst>
              <a:ext uri="{FF2B5EF4-FFF2-40B4-BE49-F238E27FC236}">
                <a16:creationId xmlns:a16="http://schemas.microsoft.com/office/drawing/2014/main" id="{2AE67BF7-BBE1-4C5A-AE28-73C1F52CF5E1}"/>
              </a:ext>
            </a:extLst>
          </p:cNvPr>
          <p:cNvSpPr>
            <a:spLocks noGrp="1"/>
          </p:cNvSpPr>
          <p:nvPr>
            <p:ph sz="quarter" idx="11"/>
          </p:nvPr>
        </p:nvSpPr>
        <p:spPr>
          <a:xfrm>
            <a:off x="342900" y="1276709"/>
            <a:ext cx="4229100" cy="4898804"/>
          </a:xfrm>
        </p:spPr>
        <p:txBody>
          <a:bodyPr/>
          <a:lstStyle/>
          <a:p>
            <a:pPr>
              <a:spcBef>
                <a:spcPts val="1200"/>
              </a:spcBef>
            </a:pPr>
            <a:r>
              <a:rPr lang="en-US" altLang="en-US" dirty="0">
                <a:latin typeface="+mj-lt"/>
              </a:rPr>
              <a:t>Molecular formulas show the atomic symbols and the number of elements involved in subscript</a:t>
            </a:r>
          </a:p>
          <a:p>
            <a:pPr marL="342900" indent="-342900">
              <a:spcBef>
                <a:spcPts val="1200"/>
              </a:spcBef>
              <a:buFont typeface="Arial" panose="020B0604020202020204" pitchFamily="34" charset="0"/>
              <a:buChar char="•"/>
            </a:pPr>
            <a:r>
              <a:rPr lang="en-US" altLang="en-US" i="0" dirty="0">
                <a:latin typeface="+mj-lt"/>
              </a:rPr>
              <a:t>CO</a:t>
            </a:r>
            <a:r>
              <a:rPr lang="en-US" altLang="en-US" i="0" baseline="-25000" dirty="0">
                <a:latin typeface="+mj-lt"/>
              </a:rPr>
              <a:t>2</a:t>
            </a:r>
            <a:r>
              <a:rPr lang="en-US" altLang="en-US" dirty="0">
                <a:latin typeface="+mj-lt"/>
              </a:rPr>
              <a:t>, </a:t>
            </a:r>
            <a:r>
              <a:rPr lang="en-US" altLang="en-US" i="0" dirty="0">
                <a:latin typeface="+mj-lt"/>
              </a:rPr>
              <a:t>H</a:t>
            </a:r>
            <a:r>
              <a:rPr lang="en-US" altLang="en-US" i="0" baseline="-25000" dirty="0">
                <a:latin typeface="+mj-lt"/>
              </a:rPr>
              <a:t>2</a:t>
            </a:r>
            <a:r>
              <a:rPr lang="en-US" altLang="en-US" i="0" dirty="0">
                <a:latin typeface="+mj-lt"/>
              </a:rPr>
              <a:t>O</a:t>
            </a:r>
            <a:endParaRPr lang="en-US" altLang="en-US" dirty="0">
              <a:latin typeface="+mj-lt"/>
            </a:endParaRPr>
          </a:p>
          <a:p>
            <a:pPr marL="342900" indent="-342900">
              <a:spcBef>
                <a:spcPts val="1200"/>
              </a:spcBef>
              <a:buFont typeface="Arial" panose="020B0604020202020204" pitchFamily="34" charset="0"/>
              <a:buChar char="•"/>
            </a:pPr>
            <a:r>
              <a:rPr lang="en-US" altLang="en-US" i="0" dirty="0">
                <a:latin typeface="+mj-lt"/>
              </a:rPr>
              <a:t>C</a:t>
            </a:r>
            <a:r>
              <a:rPr lang="en-US" altLang="en-US" i="0" baseline="-25000" dirty="0">
                <a:latin typeface="+mj-lt"/>
              </a:rPr>
              <a:t>6</a:t>
            </a:r>
            <a:r>
              <a:rPr lang="en-US" altLang="en-US" i="0" dirty="0">
                <a:latin typeface="+mj-lt"/>
              </a:rPr>
              <a:t>H</a:t>
            </a:r>
            <a:r>
              <a:rPr lang="en-US" altLang="en-US" i="0" baseline="-25000" dirty="0">
                <a:latin typeface="+mj-lt"/>
              </a:rPr>
              <a:t>12</a:t>
            </a:r>
            <a:r>
              <a:rPr lang="en-US" altLang="en-US" i="0" dirty="0">
                <a:latin typeface="+mj-lt"/>
              </a:rPr>
              <a:t>O</a:t>
            </a:r>
            <a:r>
              <a:rPr lang="en-US" altLang="en-US" i="0" baseline="-25000" dirty="0">
                <a:latin typeface="+mj-lt"/>
              </a:rPr>
              <a:t>6</a:t>
            </a:r>
            <a:r>
              <a:rPr lang="en-US" altLang="en-US" baseline="-25000" dirty="0">
                <a:latin typeface="+mj-lt"/>
              </a:rPr>
              <a:t> </a:t>
            </a:r>
          </a:p>
          <a:p>
            <a:pPr marL="342900" indent="-342900">
              <a:spcBef>
                <a:spcPts val="1200"/>
              </a:spcBef>
              <a:buFont typeface="Arial" panose="020B0604020202020204" pitchFamily="34" charset="0"/>
              <a:buChar char="•"/>
            </a:pPr>
            <a:r>
              <a:rPr lang="en-US" altLang="en-US" dirty="0">
                <a:latin typeface="+mj-lt"/>
              </a:rPr>
              <a:t>Useful, but do not show the position of the bonds between atoms</a:t>
            </a:r>
          </a:p>
        </p:txBody>
      </p:sp>
      <p:pic>
        <p:nvPicPr>
          <p:cNvPr id="12" name="Picture 3" descr="Comparison of molecular and structural formulas which illustrate relationships of atoms and number and types of bonds.">
            <a:extLst>
              <a:ext uri="{FF2B5EF4-FFF2-40B4-BE49-F238E27FC236}">
                <a16:creationId xmlns:a16="http://schemas.microsoft.com/office/drawing/2014/main" id="{B8C38E4F-9248-4E80-9CFD-A8E3163D440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5355"/>
          <a:stretch/>
        </p:blipFill>
        <p:spPr>
          <a:xfrm>
            <a:off x="5615470" y="95249"/>
            <a:ext cx="3414650" cy="3474720"/>
          </a:xfrm>
        </p:spPr>
      </p:pic>
      <p:pic>
        <p:nvPicPr>
          <p:cNvPr id="14" name="Picture 4" descr="Three-dimensional, or space-filling, models of (a) water, (b) carbon dioxide, and (c) glucose.">
            <a:extLst>
              <a:ext uri="{FF2B5EF4-FFF2-40B4-BE49-F238E27FC236}">
                <a16:creationId xmlns:a16="http://schemas.microsoft.com/office/drawing/2014/main" id="{34F79011-383E-49FD-AF9A-AEBA05F147A1}"/>
              </a:ext>
              <a:ext uri="{C183D7F6-B498-43B3-948B-1728B52AA6E4}">
                <adec:decorative xmlns:adec="http://schemas.microsoft.com/office/drawing/2017/decorative" val="0"/>
              </a:ext>
            </a:extLst>
          </p:cNvPr>
          <p:cNvPicPr>
            <a:picLocks noGrp="1" noChangeAspect="1"/>
          </p:cNvPicPr>
          <p:nvPr>
            <p:ph sz="quarter" idx="15"/>
          </p:nvPr>
        </p:nvPicPr>
        <p:blipFill rotWithShape="1">
          <a:blip r:embed="rId3"/>
          <a:srcRect t="4962" b="3826"/>
          <a:stretch/>
        </p:blipFill>
        <p:spPr>
          <a:xfrm>
            <a:off x="5897391" y="3700711"/>
            <a:ext cx="3132729" cy="2834640"/>
          </a:xfrm>
        </p:spPr>
      </p:pic>
      <p:sp>
        <p:nvSpPr>
          <p:cNvPr id="16" name="Text Placeholder 5">
            <a:extLst>
              <a:ext uri="{FF2B5EF4-FFF2-40B4-BE49-F238E27FC236}">
                <a16:creationId xmlns:a16="http://schemas.microsoft.com/office/drawing/2014/main" id="{3D5CEDB1-3BC3-4E24-AB02-3EC7466D62B4}"/>
              </a:ext>
            </a:extLst>
          </p:cNvPr>
          <p:cNvSpPr>
            <a:spLocks noGrp="1"/>
          </p:cNvSpPr>
          <p:nvPr>
            <p:ph type="body" sz="quarter" idx="30"/>
          </p:nvPr>
        </p:nvSpPr>
        <p:spPr/>
        <p:txBody>
          <a:bodyPr/>
          <a:lstStyle/>
          <a:p>
            <a:r>
              <a:rPr lang="en-IN" dirty="0"/>
              <a:t>John W. Hole</a:t>
            </a:r>
          </a:p>
        </p:txBody>
      </p:sp>
      <p:sp>
        <p:nvSpPr>
          <p:cNvPr id="7" name="Text Placeholder 5">
            <a:extLst>
              <a:ext uri="{FF2B5EF4-FFF2-40B4-BE49-F238E27FC236}">
                <a16:creationId xmlns:a16="http://schemas.microsoft.com/office/drawing/2014/main" id="{CFB642B5-3B29-4ADB-8A4E-B5644F0915B4}"/>
              </a:ext>
            </a:extLst>
          </p:cNvPr>
          <p:cNvSpPr>
            <a:spLocks noGrp="1"/>
          </p:cNvSpPr>
          <p:nvPr>
            <p:ph type="body" sz="quarter" idx="29"/>
          </p:nvPr>
        </p:nvSpPr>
        <p:spPr>
          <a:xfrm>
            <a:off x="3200400" y="6324600"/>
            <a:ext cx="2743200" cy="192024"/>
          </a:xfrm>
        </p:spPr>
        <p:txBody>
          <a:bodyPr/>
          <a:lstStyle/>
          <a:p>
            <a:r>
              <a:rPr lang="en-IN" dirty="0">
                <a:hlinkClick r:id="rId4" action="ppaction://hlinksldjump"/>
              </a:rPr>
              <a:t>Access the text alternative for slide images.</a:t>
            </a:r>
            <a:endParaRPr lang="en-IN" dirty="0"/>
          </a:p>
        </p:txBody>
      </p:sp>
    </p:spTree>
    <p:extLst>
      <p:ext uri="{BB962C8B-B14F-4D97-AF65-F5344CB8AC3E}">
        <p14:creationId xmlns:p14="http://schemas.microsoft.com/office/powerpoint/2010/main" val="880696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Reactants and Products</a:t>
            </a:r>
            <a:endParaRPr lang="en-IN" sz="1200" dirty="0"/>
          </a:p>
        </p:txBody>
      </p:sp>
      <p:sp>
        <p:nvSpPr>
          <p:cNvPr id="9" name="Content Placeholder 2">
            <a:extLst>
              <a:ext uri="{FF2B5EF4-FFF2-40B4-BE49-F238E27FC236}">
                <a16:creationId xmlns:a16="http://schemas.microsoft.com/office/drawing/2014/main" id="{5EAB2B29-9D06-45F8-AC45-395BC1B8A52E}"/>
              </a:ext>
            </a:extLst>
          </p:cNvPr>
          <p:cNvSpPr>
            <a:spLocks noGrp="1"/>
          </p:cNvSpPr>
          <p:nvPr>
            <p:ph sz="quarter" idx="11"/>
          </p:nvPr>
        </p:nvSpPr>
        <p:spPr/>
        <p:txBody>
          <a:bodyPr/>
          <a:lstStyle/>
          <a:p>
            <a:pPr>
              <a:spcBef>
                <a:spcPts val="600"/>
              </a:spcBef>
              <a:spcAft>
                <a:spcPts val="600"/>
              </a:spcAft>
            </a:pPr>
            <a:r>
              <a:rPr lang="en-US" altLang="en-US" dirty="0"/>
              <a:t>Reactants: </a:t>
            </a:r>
          </a:p>
          <a:p>
            <a:pPr marL="342900" indent="-342900">
              <a:spcBef>
                <a:spcPts val="600"/>
              </a:spcBef>
              <a:spcAft>
                <a:spcPts val="600"/>
              </a:spcAft>
              <a:buFont typeface="Arial" panose="020B0604020202020204" pitchFamily="34" charset="0"/>
              <a:buChar char="•"/>
            </a:pPr>
            <a:r>
              <a:rPr lang="en-US" altLang="en-US" dirty="0"/>
              <a:t>Molecules entering or starting a chemical reaction</a:t>
            </a:r>
          </a:p>
          <a:p>
            <a:pPr>
              <a:spcBef>
                <a:spcPts val="1800"/>
              </a:spcBef>
              <a:spcAft>
                <a:spcPts val="600"/>
              </a:spcAft>
            </a:pPr>
            <a:r>
              <a:rPr lang="en-US" altLang="en-US" dirty="0"/>
              <a:t>Products: </a:t>
            </a:r>
          </a:p>
          <a:p>
            <a:pPr marL="342900" indent="-342900">
              <a:spcBef>
                <a:spcPts val="600"/>
              </a:spcBef>
              <a:spcAft>
                <a:spcPts val="600"/>
              </a:spcAft>
              <a:buFont typeface="Arial" panose="020B0604020202020204" pitchFamily="34" charset="0"/>
              <a:buChar char="•"/>
            </a:pPr>
            <a:r>
              <a:rPr lang="en-US" altLang="en-US" dirty="0"/>
              <a:t>Substances left after a chemical reaction</a:t>
            </a:r>
            <a:endParaRPr lang="en-US" altLang="en-US" b="1" dirty="0"/>
          </a:p>
        </p:txBody>
      </p:sp>
    </p:spTree>
    <p:extLst>
      <p:ext uri="{BB962C8B-B14F-4D97-AF65-F5344CB8AC3E}">
        <p14:creationId xmlns:p14="http://schemas.microsoft.com/office/powerpoint/2010/main" val="15950508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Chemical Reactions</a:t>
            </a:r>
            <a:r>
              <a:rPr lang="en-US" sz="1200" dirty="0"/>
              <a:t> 1</a:t>
            </a:r>
            <a:endParaRPr lang="en-IN" sz="1200" dirty="0"/>
          </a:p>
        </p:txBody>
      </p:sp>
      <p:sp>
        <p:nvSpPr>
          <p:cNvPr id="6" name="Content Placeholder 2">
            <a:extLst>
              <a:ext uri="{FF2B5EF4-FFF2-40B4-BE49-F238E27FC236}">
                <a16:creationId xmlns:a16="http://schemas.microsoft.com/office/drawing/2014/main" id="{CDB686A2-1C0F-4A2D-9728-367BE85196A9}"/>
              </a:ext>
            </a:extLst>
          </p:cNvPr>
          <p:cNvSpPr>
            <a:spLocks noGrp="1"/>
          </p:cNvSpPr>
          <p:nvPr>
            <p:ph sz="quarter" idx="11"/>
          </p:nvPr>
        </p:nvSpPr>
        <p:spPr>
          <a:xfrm>
            <a:off x="342900" y="1276710"/>
            <a:ext cx="8458200" cy="1333500"/>
          </a:xfrm>
        </p:spPr>
        <p:txBody>
          <a:bodyPr/>
          <a:lstStyle/>
          <a:p>
            <a:pPr>
              <a:spcBef>
                <a:spcPts val="600"/>
              </a:spcBef>
              <a:spcAft>
                <a:spcPts val="600"/>
              </a:spcAft>
              <a:defRPr/>
            </a:pPr>
            <a:r>
              <a:rPr lang="en-US" dirty="0"/>
              <a:t>Synthesis reaction: </a:t>
            </a:r>
          </a:p>
          <a:p>
            <a:pPr marL="342900" indent="-342900">
              <a:spcBef>
                <a:spcPts val="600"/>
              </a:spcBef>
              <a:spcAft>
                <a:spcPts val="600"/>
              </a:spcAft>
              <a:buFont typeface="Arial" panose="020B0604020202020204" pitchFamily="34" charset="0"/>
              <a:buChar char="•"/>
              <a:defRPr/>
            </a:pPr>
            <a:r>
              <a:rPr lang="en-US" dirty="0"/>
              <a:t>Reactants bond together in a manner that produces an entirely new molecule</a:t>
            </a:r>
            <a:endParaRPr lang="en-US" b="1" dirty="0"/>
          </a:p>
        </p:txBody>
      </p:sp>
      <p:graphicFrame>
        <p:nvGraphicFramePr>
          <p:cNvPr id="13" name="Object 3">
            <a:extLst>
              <a:ext uri="{FF2B5EF4-FFF2-40B4-BE49-F238E27FC236}">
                <a16:creationId xmlns:a16="http://schemas.microsoft.com/office/drawing/2014/main" id="{FE15DF49-CCDA-413F-8D94-4F2DD763B3A0}"/>
              </a:ext>
            </a:extLst>
          </p:cNvPr>
          <p:cNvGraphicFramePr>
            <a:graphicFrameLocks noChangeAspect="1"/>
          </p:cNvGraphicFramePr>
          <p:nvPr>
            <p:extLst>
              <p:ext uri="{D42A27DB-BD31-4B8C-83A1-F6EECF244321}">
                <p14:modId xmlns:p14="http://schemas.microsoft.com/office/powerpoint/2010/main" val="4046866906"/>
              </p:ext>
            </p:extLst>
          </p:nvPr>
        </p:nvGraphicFramePr>
        <p:xfrm>
          <a:off x="3575160" y="2900297"/>
          <a:ext cx="1993680" cy="431640"/>
        </p:xfrm>
        <a:graphic>
          <a:graphicData uri="http://schemas.openxmlformats.org/presentationml/2006/ole">
            <mc:AlternateContent xmlns:mc="http://schemas.openxmlformats.org/markup-compatibility/2006">
              <mc:Choice xmlns:v="urn:schemas-microsoft-com:vml" Requires="v">
                <p:oleObj spid="_x0000_s1234" name="Equation" r:id="rId3" imgW="1993680" imgH="431640" progId="Equation.DSMT4">
                  <p:embed/>
                </p:oleObj>
              </mc:Choice>
              <mc:Fallback>
                <p:oleObj name="Equation" r:id="rId3" imgW="1993680" imgH="431640" progId="Equation.DSMT4">
                  <p:embed/>
                  <p:pic>
                    <p:nvPicPr>
                      <p:cNvPr id="0" name=""/>
                      <p:cNvPicPr/>
                      <p:nvPr/>
                    </p:nvPicPr>
                    <p:blipFill>
                      <a:blip r:embed="rId4"/>
                      <a:stretch>
                        <a:fillRect/>
                      </a:stretch>
                    </p:blipFill>
                    <p:spPr>
                      <a:xfrm>
                        <a:off x="3575160" y="2900297"/>
                        <a:ext cx="1993680" cy="431640"/>
                      </a:xfrm>
                      <a:prstGeom prst="rect">
                        <a:avLst/>
                      </a:prstGeom>
                    </p:spPr>
                  </p:pic>
                </p:oleObj>
              </mc:Fallback>
            </mc:AlternateContent>
          </a:graphicData>
        </a:graphic>
      </p:graphicFrame>
      <p:sp>
        <p:nvSpPr>
          <p:cNvPr id="7" name="Content Placeholder 4">
            <a:extLst>
              <a:ext uri="{FF2B5EF4-FFF2-40B4-BE49-F238E27FC236}">
                <a16:creationId xmlns:a16="http://schemas.microsoft.com/office/drawing/2014/main" id="{E91E1310-9144-4393-94AD-657B0FE6EBF9}"/>
              </a:ext>
            </a:extLst>
          </p:cNvPr>
          <p:cNvSpPr>
            <a:spLocks noGrp="1"/>
          </p:cNvSpPr>
          <p:nvPr>
            <p:ph sz="quarter" idx="14"/>
          </p:nvPr>
        </p:nvSpPr>
        <p:spPr>
          <a:xfrm>
            <a:off x="342900" y="3606800"/>
            <a:ext cx="8458200" cy="1447800"/>
          </a:xfrm>
        </p:spPr>
        <p:txBody>
          <a:bodyPr/>
          <a:lstStyle/>
          <a:p>
            <a:pPr lvl="0">
              <a:spcBef>
                <a:spcPts val="600"/>
              </a:spcBef>
              <a:spcAft>
                <a:spcPts val="600"/>
              </a:spcAft>
              <a:defRPr/>
            </a:pPr>
            <a:r>
              <a:rPr lang="en-US" dirty="0">
                <a:solidFill>
                  <a:prstClr val="black"/>
                </a:solidFill>
              </a:rPr>
              <a:t>Decomposition reaction: </a:t>
            </a:r>
          </a:p>
          <a:p>
            <a:pPr marL="347472" lvl="0" indent="-347472">
              <a:spcBef>
                <a:spcPts val="600"/>
              </a:spcBef>
              <a:spcAft>
                <a:spcPts val="600"/>
              </a:spcAft>
              <a:buFont typeface="Arial" panose="020B0604020202020204" pitchFamily="34" charset="0"/>
              <a:buChar char="•"/>
              <a:defRPr/>
            </a:pPr>
            <a:r>
              <a:rPr lang="en-US" dirty="0">
                <a:solidFill>
                  <a:prstClr val="black"/>
                </a:solidFill>
              </a:rPr>
              <a:t>Bonds on a single reactant molecule are permanently broken to release two or more product molecules</a:t>
            </a:r>
          </a:p>
        </p:txBody>
      </p:sp>
      <p:graphicFrame>
        <p:nvGraphicFramePr>
          <p:cNvPr id="15" name="Object 5">
            <a:extLst>
              <a:ext uri="{FF2B5EF4-FFF2-40B4-BE49-F238E27FC236}">
                <a16:creationId xmlns:a16="http://schemas.microsoft.com/office/drawing/2014/main" id="{AA5CA1D5-FA71-4A84-AB5A-4B3C7F7B0AA9}"/>
              </a:ext>
            </a:extLst>
          </p:cNvPr>
          <p:cNvGraphicFramePr>
            <a:graphicFrameLocks noChangeAspect="1"/>
          </p:cNvGraphicFramePr>
          <p:nvPr>
            <p:extLst>
              <p:ext uri="{D42A27DB-BD31-4B8C-83A1-F6EECF244321}">
                <p14:modId xmlns:p14="http://schemas.microsoft.com/office/powerpoint/2010/main" val="1506753839"/>
              </p:ext>
            </p:extLst>
          </p:nvPr>
        </p:nvGraphicFramePr>
        <p:xfrm>
          <a:off x="3054420" y="5196311"/>
          <a:ext cx="3035160" cy="431640"/>
        </p:xfrm>
        <a:graphic>
          <a:graphicData uri="http://schemas.openxmlformats.org/presentationml/2006/ole">
            <mc:AlternateContent xmlns:mc="http://schemas.openxmlformats.org/markup-compatibility/2006">
              <mc:Choice xmlns:v="urn:schemas-microsoft-com:vml" Requires="v">
                <p:oleObj spid="_x0000_s1235" name="Equation" r:id="rId5" imgW="3035160" imgH="431640" progId="Equation.DSMT4">
                  <p:embed/>
                </p:oleObj>
              </mc:Choice>
              <mc:Fallback>
                <p:oleObj name="Equation" r:id="rId5" imgW="3035160" imgH="431640" progId="Equation.DSMT4">
                  <p:embed/>
                  <p:pic>
                    <p:nvPicPr>
                      <p:cNvPr id="13" name="Object 12">
                        <a:extLst>
                          <a:ext uri="{FF2B5EF4-FFF2-40B4-BE49-F238E27FC236}">
                            <a16:creationId xmlns:a16="http://schemas.microsoft.com/office/drawing/2014/main" id="{FE15DF49-CCDA-413F-8D94-4F2DD763B3A0}"/>
                          </a:ext>
                        </a:extLst>
                      </p:cNvPr>
                      <p:cNvPicPr/>
                      <p:nvPr/>
                    </p:nvPicPr>
                    <p:blipFill>
                      <a:blip r:embed="rId6"/>
                      <a:stretch>
                        <a:fillRect/>
                      </a:stretch>
                    </p:blipFill>
                    <p:spPr>
                      <a:xfrm>
                        <a:off x="3054420" y="5196311"/>
                        <a:ext cx="3035160" cy="431640"/>
                      </a:xfrm>
                      <a:prstGeom prst="rect">
                        <a:avLst/>
                      </a:prstGeom>
                    </p:spPr>
                  </p:pic>
                </p:oleObj>
              </mc:Fallback>
            </mc:AlternateContent>
          </a:graphicData>
        </a:graphic>
      </p:graphicFrame>
    </p:spTree>
    <p:extLst>
      <p:ext uri="{BB962C8B-B14F-4D97-AF65-F5344CB8AC3E}">
        <p14:creationId xmlns:p14="http://schemas.microsoft.com/office/powerpoint/2010/main" val="2149914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Chemical Reactions</a:t>
            </a:r>
            <a:r>
              <a:rPr lang="en-US" sz="1200" dirty="0"/>
              <a:t> 2</a:t>
            </a:r>
            <a:endParaRPr lang="en-IN" sz="1200" dirty="0"/>
          </a:p>
        </p:txBody>
      </p:sp>
      <p:sp>
        <p:nvSpPr>
          <p:cNvPr id="6" name="Content Placeholder 2">
            <a:extLst>
              <a:ext uri="{FF2B5EF4-FFF2-40B4-BE49-F238E27FC236}">
                <a16:creationId xmlns:a16="http://schemas.microsoft.com/office/drawing/2014/main" id="{CDB686A2-1C0F-4A2D-9728-367BE85196A9}"/>
              </a:ext>
            </a:extLst>
          </p:cNvPr>
          <p:cNvSpPr>
            <a:spLocks noGrp="1"/>
          </p:cNvSpPr>
          <p:nvPr>
            <p:ph sz="quarter" idx="11"/>
          </p:nvPr>
        </p:nvSpPr>
        <p:spPr>
          <a:xfrm>
            <a:off x="342900" y="1276710"/>
            <a:ext cx="8458200" cy="1333500"/>
          </a:xfrm>
        </p:spPr>
        <p:txBody>
          <a:bodyPr/>
          <a:lstStyle/>
          <a:p>
            <a:pPr>
              <a:spcBef>
                <a:spcPts val="600"/>
              </a:spcBef>
              <a:spcAft>
                <a:spcPts val="600"/>
              </a:spcAft>
            </a:pPr>
            <a:r>
              <a:rPr lang="en-US" altLang="en-US" dirty="0"/>
              <a:t>Exchange reactions: </a:t>
            </a:r>
          </a:p>
          <a:p>
            <a:pPr marL="342900" indent="-342900">
              <a:spcBef>
                <a:spcPts val="600"/>
              </a:spcBef>
              <a:spcAft>
                <a:spcPts val="600"/>
              </a:spcAft>
              <a:buFont typeface="Arial" panose="020B0604020202020204" pitchFamily="34" charset="0"/>
              <a:buChar char="•"/>
            </a:pPr>
            <a:r>
              <a:rPr lang="en-US" altLang="en-US" dirty="0"/>
              <a:t>Reactants trade portions with each other and release products that are combinations of the two</a:t>
            </a:r>
            <a:endParaRPr lang="en-US" altLang="en-US" sz="2000" b="1" dirty="0"/>
          </a:p>
        </p:txBody>
      </p:sp>
      <p:graphicFrame>
        <p:nvGraphicFramePr>
          <p:cNvPr id="13" name="Object 3">
            <a:extLst>
              <a:ext uri="{FF2B5EF4-FFF2-40B4-BE49-F238E27FC236}">
                <a16:creationId xmlns:a16="http://schemas.microsoft.com/office/drawing/2014/main" id="{FE15DF49-CCDA-413F-8D94-4F2DD763B3A0}"/>
              </a:ext>
            </a:extLst>
          </p:cNvPr>
          <p:cNvGraphicFramePr>
            <a:graphicFrameLocks noChangeAspect="1"/>
          </p:cNvGraphicFramePr>
          <p:nvPr>
            <p:extLst>
              <p:ext uri="{D42A27DB-BD31-4B8C-83A1-F6EECF244321}">
                <p14:modId xmlns:p14="http://schemas.microsoft.com/office/powerpoint/2010/main" val="3600352796"/>
              </p:ext>
            </p:extLst>
          </p:nvPr>
        </p:nvGraphicFramePr>
        <p:xfrm>
          <a:off x="2933820" y="2823307"/>
          <a:ext cx="3276360" cy="380880"/>
        </p:xfrm>
        <a:graphic>
          <a:graphicData uri="http://schemas.openxmlformats.org/presentationml/2006/ole">
            <mc:AlternateContent xmlns:mc="http://schemas.openxmlformats.org/markup-compatibility/2006">
              <mc:Choice xmlns:v="urn:schemas-microsoft-com:vml" Requires="v">
                <p:oleObj spid="_x0000_s2151" name="Equation" r:id="rId3" imgW="3276360" imgH="380880" progId="Equation.DSMT4">
                  <p:embed/>
                </p:oleObj>
              </mc:Choice>
              <mc:Fallback>
                <p:oleObj name="Equation" r:id="rId3" imgW="3276360" imgH="380880" progId="Equation.DSMT4">
                  <p:embed/>
                  <p:pic>
                    <p:nvPicPr>
                      <p:cNvPr id="13" name="Object 3">
                        <a:extLst>
                          <a:ext uri="{FF2B5EF4-FFF2-40B4-BE49-F238E27FC236}">
                            <a16:creationId xmlns:a16="http://schemas.microsoft.com/office/drawing/2014/main" id="{FE15DF49-CCDA-413F-8D94-4F2DD763B3A0}"/>
                          </a:ext>
                        </a:extLst>
                      </p:cNvPr>
                      <p:cNvPicPr/>
                      <p:nvPr/>
                    </p:nvPicPr>
                    <p:blipFill>
                      <a:blip r:embed="rId4"/>
                      <a:stretch>
                        <a:fillRect/>
                      </a:stretch>
                    </p:blipFill>
                    <p:spPr>
                      <a:xfrm>
                        <a:off x="2933820" y="2823307"/>
                        <a:ext cx="3276360" cy="380880"/>
                      </a:xfrm>
                      <a:prstGeom prst="rect">
                        <a:avLst/>
                      </a:prstGeom>
                    </p:spPr>
                  </p:pic>
                </p:oleObj>
              </mc:Fallback>
            </mc:AlternateContent>
          </a:graphicData>
        </a:graphic>
      </p:graphicFrame>
      <p:sp>
        <p:nvSpPr>
          <p:cNvPr id="7" name="Content Placeholder 4">
            <a:extLst>
              <a:ext uri="{FF2B5EF4-FFF2-40B4-BE49-F238E27FC236}">
                <a16:creationId xmlns:a16="http://schemas.microsoft.com/office/drawing/2014/main" id="{E91E1310-9144-4393-94AD-657B0FE6EBF9}"/>
              </a:ext>
            </a:extLst>
          </p:cNvPr>
          <p:cNvSpPr>
            <a:spLocks noGrp="1"/>
          </p:cNvSpPr>
          <p:nvPr>
            <p:ph sz="quarter" idx="14"/>
          </p:nvPr>
        </p:nvSpPr>
        <p:spPr>
          <a:xfrm>
            <a:off x="342900" y="3378200"/>
            <a:ext cx="8458200" cy="1974490"/>
          </a:xfrm>
        </p:spPr>
        <p:txBody>
          <a:bodyPr/>
          <a:lstStyle/>
          <a:p>
            <a:pPr lvl="0">
              <a:spcBef>
                <a:spcPts val="600"/>
              </a:spcBef>
              <a:spcAft>
                <a:spcPts val="600"/>
              </a:spcAft>
            </a:pPr>
            <a:r>
              <a:rPr lang="en-US" altLang="en-US" dirty="0">
                <a:solidFill>
                  <a:prstClr val="black"/>
                </a:solidFill>
              </a:rPr>
              <a:t>Catalysts: </a:t>
            </a:r>
          </a:p>
          <a:p>
            <a:pPr marL="352425" lvl="0" indent="-352425">
              <a:spcBef>
                <a:spcPts val="600"/>
              </a:spcBef>
              <a:spcAft>
                <a:spcPts val="600"/>
              </a:spcAft>
              <a:buFont typeface="Arial" panose="020B0604020202020204" pitchFamily="34" charset="0"/>
              <a:buChar char="•"/>
            </a:pPr>
            <a:r>
              <a:rPr lang="en-US" altLang="en-US" dirty="0">
                <a:solidFill>
                  <a:prstClr val="black"/>
                </a:solidFill>
              </a:rPr>
              <a:t>Substances that increase the rate of a reaction without being consumed in the process</a:t>
            </a:r>
          </a:p>
          <a:p>
            <a:pPr marL="342900" lvl="0" indent="-342900">
              <a:spcBef>
                <a:spcPts val="600"/>
              </a:spcBef>
              <a:spcAft>
                <a:spcPts val="600"/>
              </a:spcAft>
              <a:buFont typeface="Arial"/>
              <a:buChar char="•"/>
            </a:pPr>
            <a:r>
              <a:rPr lang="en-US" altLang="en-US" dirty="0">
                <a:solidFill>
                  <a:prstClr val="black"/>
                </a:solidFill>
              </a:rPr>
              <a:t>Enzymes are catalysts in cells</a:t>
            </a:r>
          </a:p>
        </p:txBody>
      </p:sp>
    </p:spTree>
    <p:extLst>
      <p:ext uri="{BB962C8B-B14F-4D97-AF65-F5344CB8AC3E}">
        <p14:creationId xmlns:p14="http://schemas.microsoft.com/office/powerpoint/2010/main" val="3011173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Solutions</a:t>
            </a:r>
            <a:r>
              <a:rPr lang="en-US" sz="1200" dirty="0"/>
              <a:t> 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62191"/>
          </a:xfrm>
        </p:spPr>
        <p:txBody>
          <a:bodyPr/>
          <a:lstStyle/>
          <a:p>
            <a:pPr>
              <a:spcBef>
                <a:spcPts val="200"/>
              </a:spcBef>
              <a:spcAft>
                <a:spcPts val="400"/>
              </a:spcAft>
            </a:pPr>
            <a:r>
              <a:rPr lang="en-US" altLang="en-US" dirty="0"/>
              <a:t>Solution: </a:t>
            </a:r>
          </a:p>
          <a:p>
            <a:pPr marL="342900" indent="-342900">
              <a:spcBef>
                <a:spcPts val="200"/>
              </a:spcBef>
              <a:spcAft>
                <a:spcPts val="400"/>
              </a:spcAft>
              <a:buFont typeface="Arial" panose="020B0604020202020204" pitchFamily="34" charset="0"/>
              <a:buChar char="•"/>
            </a:pPr>
            <a:r>
              <a:rPr lang="en-US" altLang="en-US" dirty="0"/>
              <a:t>A mixture of one or more substances that cannot be separated by filtration or settling</a:t>
            </a:r>
          </a:p>
          <a:p>
            <a:pPr>
              <a:spcBef>
                <a:spcPts val="200"/>
              </a:spcBef>
              <a:spcAft>
                <a:spcPts val="400"/>
              </a:spcAft>
            </a:pPr>
            <a:r>
              <a:rPr lang="en-US" altLang="en-US" dirty="0"/>
              <a:t>Solute: </a:t>
            </a:r>
          </a:p>
          <a:p>
            <a:pPr marL="342900" indent="-342900">
              <a:spcBef>
                <a:spcPts val="200"/>
              </a:spcBef>
              <a:spcAft>
                <a:spcPts val="400"/>
              </a:spcAft>
              <a:buFont typeface="Arial" panose="020B0604020202020204" pitchFamily="34" charset="0"/>
              <a:buChar char="•"/>
            </a:pPr>
            <a:r>
              <a:rPr lang="en-US" altLang="en-US" dirty="0"/>
              <a:t>A substance that is uniformly dispersed in a solvent</a:t>
            </a:r>
          </a:p>
          <a:p>
            <a:pPr>
              <a:spcBef>
                <a:spcPts val="200"/>
              </a:spcBef>
              <a:spcAft>
                <a:spcPts val="400"/>
              </a:spcAft>
            </a:pPr>
            <a:r>
              <a:rPr lang="en-US" altLang="en-US" dirty="0"/>
              <a:t>Solvent: </a:t>
            </a:r>
          </a:p>
          <a:p>
            <a:pPr marL="342900" indent="-342900">
              <a:spcBef>
                <a:spcPts val="200"/>
              </a:spcBef>
              <a:spcAft>
                <a:spcPts val="400"/>
              </a:spcAft>
              <a:buFont typeface="Arial" panose="020B0604020202020204" pitchFamily="34" charset="0"/>
              <a:buChar char="•"/>
            </a:pPr>
            <a:r>
              <a:rPr lang="en-US" altLang="en-US" dirty="0"/>
              <a:t>A dissolving medium</a:t>
            </a:r>
          </a:p>
          <a:p>
            <a:pPr marL="342900" indent="-342900">
              <a:spcBef>
                <a:spcPts val="200"/>
              </a:spcBef>
              <a:spcAft>
                <a:spcPts val="400"/>
              </a:spcAft>
              <a:buFont typeface="Arial" panose="020B0604020202020204" pitchFamily="34" charset="0"/>
              <a:buChar char="•"/>
            </a:pPr>
            <a:r>
              <a:rPr lang="en-US" altLang="en-US" dirty="0"/>
              <a:t>Water is the most common solvent in natural systems</a:t>
            </a:r>
          </a:p>
          <a:p>
            <a:pPr lvl="0">
              <a:spcBef>
                <a:spcPts val="200"/>
              </a:spcBef>
              <a:spcAft>
                <a:spcPts val="400"/>
              </a:spcAft>
              <a:defRPr/>
            </a:pPr>
            <a:r>
              <a:rPr lang="en-US" dirty="0">
                <a:solidFill>
                  <a:prstClr val="black"/>
                </a:solidFill>
              </a:rPr>
              <a:t>Concentration:</a:t>
            </a:r>
          </a:p>
          <a:p>
            <a:pPr marL="342900" lvl="0" indent="-342900">
              <a:spcBef>
                <a:spcPts val="200"/>
              </a:spcBef>
              <a:spcAft>
                <a:spcPts val="400"/>
              </a:spcAft>
              <a:buFont typeface="Arial" panose="020B0604020202020204" pitchFamily="34" charset="0"/>
              <a:buChar char="•"/>
              <a:defRPr/>
            </a:pPr>
            <a:r>
              <a:rPr lang="en-US" dirty="0">
                <a:solidFill>
                  <a:prstClr val="black"/>
                </a:solidFill>
              </a:rPr>
              <a:t>Expresses the amount of solute dissolved in a certain amount of solvent</a:t>
            </a:r>
          </a:p>
          <a:p>
            <a:pPr marL="342900" lvl="0" indent="-342900">
              <a:spcBef>
                <a:spcPts val="200"/>
              </a:spcBef>
              <a:spcAft>
                <a:spcPts val="400"/>
              </a:spcAft>
              <a:buFont typeface="Arial" panose="020B0604020202020204" pitchFamily="34" charset="0"/>
              <a:buChar char="•"/>
              <a:defRPr/>
            </a:pPr>
            <a:r>
              <a:rPr lang="en-US" dirty="0">
                <a:solidFill>
                  <a:prstClr val="black"/>
                </a:solidFill>
              </a:rPr>
              <a:t>Can be calculated by weight, volume, or percentage</a:t>
            </a:r>
          </a:p>
        </p:txBody>
      </p:sp>
    </p:spTree>
    <p:extLst>
      <p:ext uri="{BB962C8B-B14F-4D97-AF65-F5344CB8AC3E}">
        <p14:creationId xmlns:p14="http://schemas.microsoft.com/office/powerpoint/2010/main" val="15281511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A068F-0B73-422E-BD4D-55191BDF71E3}"/>
              </a:ext>
            </a:extLst>
          </p:cNvPr>
          <p:cNvSpPr>
            <a:spLocks noGrp="1"/>
          </p:cNvSpPr>
          <p:nvPr>
            <p:ph type="title"/>
          </p:nvPr>
        </p:nvSpPr>
        <p:spPr/>
        <p:txBody>
          <a:bodyPr/>
          <a:lstStyle/>
          <a:p>
            <a:r>
              <a:rPr lang="en-US" dirty="0"/>
              <a:t>Solutions</a:t>
            </a:r>
            <a:r>
              <a:rPr lang="en-US" sz="1200" dirty="0"/>
              <a:t> 2</a:t>
            </a:r>
            <a:endParaRPr lang="en-US" dirty="0"/>
          </a:p>
        </p:txBody>
      </p:sp>
      <p:sp>
        <p:nvSpPr>
          <p:cNvPr id="6" name="Content Placeholder 2">
            <a:extLst>
              <a:ext uri="{FF2B5EF4-FFF2-40B4-BE49-F238E27FC236}">
                <a16:creationId xmlns:a16="http://schemas.microsoft.com/office/drawing/2014/main" id="{18BD1EAA-1109-4103-99D3-30934F79130F}"/>
              </a:ext>
            </a:extLst>
          </p:cNvPr>
          <p:cNvSpPr>
            <a:spLocks noGrp="1"/>
          </p:cNvSpPr>
          <p:nvPr>
            <p:ph sz="quarter" idx="11"/>
          </p:nvPr>
        </p:nvSpPr>
        <p:spPr>
          <a:xfrm>
            <a:off x="342900" y="1276710"/>
            <a:ext cx="8636000" cy="2630128"/>
          </a:xfrm>
        </p:spPr>
        <p:txBody>
          <a:bodyPr/>
          <a:lstStyle/>
          <a:p>
            <a:r>
              <a:rPr lang="en-US" altLang="en-US" dirty="0"/>
              <a:t>Water as a solvent:</a:t>
            </a:r>
          </a:p>
          <a:p>
            <a:pPr marL="342900" indent="-342900">
              <a:buFont typeface="Arial" panose="020B0604020202020204" pitchFamily="34" charset="0"/>
              <a:buChar char="•"/>
            </a:pPr>
            <a:r>
              <a:rPr lang="en-US" altLang="en-US" dirty="0"/>
              <a:t>Polarity of water allows hydrogen bonds with other molecules</a:t>
            </a:r>
          </a:p>
          <a:p>
            <a:pPr marL="342900" indent="-342900">
              <a:buFont typeface="Arial" panose="020B0604020202020204" pitchFamily="34" charset="0"/>
              <a:buChar char="•"/>
            </a:pPr>
            <a:r>
              <a:rPr lang="en-US" altLang="en-US" dirty="0"/>
              <a:t>Ionic solvents dissolve because cations are attracted to the negative pole and anions are attracted to the positive pole</a:t>
            </a:r>
          </a:p>
          <a:p>
            <a:pPr marL="342900" indent="-342900">
              <a:buFont typeface="Arial" panose="020B0604020202020204" pitchFamily="34" charset="0"/>
              <a:buChar char="•"/>
            </a:pPr>
            <a:r>
              <a:rPr lang="en-US" altLang="en-US" dirty="0"/>
              <a:t>Each ion becomes hydrated</a:t>
            </a:r>
          </a:p>
        </p:txBody>
      </p:sp>
      <p:pic>
        <p:nvPicPr>
          <p:cNvPr id="11" name="Picture 3" descr="Illustration of hydration spheres formed around ions in solution.">
            <a:extLst>
              <a:ext uri="{FF2B5EF4-FFF2-40B4-BE49-F238E27FC236}">
                <a16:creationId xmlns:a16="http://schemas.microsoft.com/office/drawing/2014/main" id="{809010B6-A811-411F-B048-7E931237142A}"/>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6666"/>
          <a:stretch/>
        </p:blipFill>
        <p:spPr>
          <a:xfrm>
            <a:off x="2233972" y="3943515"/>
            <a:ext cx="4676057" cy="2194560"/>
          </a:xfrm>
        </p:spPr>
      </p:pic>
      <p:sp>
        <p:nvSpPr>
          <p:cNvPr id="5" name="Text Placeholder 5">
            <a:extLst>
              <a:ext uri="{FF2B5EF4-FFF2-40B4-BE49-F238E27FC236}">
                <a16:creationId xmlns:a16="http://schemas.microsoft.com/office/drawing/2014/main" id="{85AE55A1-D29A-43B3-ACE3-9558C116F674}"/>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034309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Solutions</a:t>
            </a:r>
            <a:r>
              <a:rPr lang="en-US" sz="1200" dirty="0"/>
              <a:t> 3</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600"/>
              </a:spcBef>
              <a:spcAft>
                <a:spcPts val="600"/>
              </a:spcAft>
            </a:pPr>
            <a:r>
              <a:rPr lang="en-US" altLang="en-US" dirty="0"/>
              <a:t>Hydrophilic: </a:t>
            </a:r>
          </a:p>
          <a:p>
            <a:pPr marL="342900" indent="-342900">
              <a:spcBef>
                <a:spcPts val="600"/>
              </a:spcBef>
              <a:spcAft>
                <a:spcPts val="600"/>
              </a:spcAft>
              <a:buFont typeface="Arial" panose="020B0604020202020204" pitchFamily="34" charset="0"/>
              <a:buChar char="•"/>
            </a:pPr>
            <a:r>
              <a:rPr lang="en-US" altLang="en-US" dirty="0"/>
              <a:t>Molecules such as salt or sugar that attract water to their surface</a:t>
            </a:r>
          </a:p>
          <a:p>
            <a:pPr>
              <a:spcBef>
                <a:spcPts val="600"/>
              </a:spcBef>
              <a:spcAft>
                <a:spcPts val="600"/>
              </a:spcAft>
            </a:pPr>
            <a:r>
              <a:rPr lang="en-US" altLang="en-US" dirty="0"/>
              <a:t>Hydrophobic: </a:t>
            </a:r>
          </a:p>
          <a:p>
            <a:pPr marL="342900" indent="-342900">
              <a:spcBef>
                <a:spcPts val="600"/>
              </a:spcBef>
              <a:spcAft>
                <a:spcPts val="600"/>
              </a:spcAft>
              <a:buFont typeface="Arial" panose="020B0604020202020204" pitchFamily="34" charset="0"/>
              <a:buChar char="•"/>
            </a:pPr>
            <a:r>
              <a:rPr lang="en-US" altLang="en-US" dirty="0"/>
              <a:t>Nonpolar molecules such as benzene that repel water</a:t>
            </a:r>
          </a:p>
          <a:p>
            <a:pPr>
              <a:spcBef>
                <a:spcPts val="600"/>
              </a:spcBef>
              <a:spcAft>
                <a:spcPts val="600"/>
              </a:spcAft>
            </a:pPr>
            <a:r>
              <a:rPr lang="en-US" altLang="en-US" dirty="0"/>
              <a:t>Amphipathic: </a:t>
            </a:r>
          </a:p>
          <a:p>
            <a:pPr marL="342900" indent="-342900">
              <a:spcBef>
                <a:spcPts val="600"/>
              </a:spcBef>
              <a:spcAft>
                <a:spcPts val="600"/>
              </a:spcAft>
              <a:buFont typeface="Arial" panose="020B0604020202020204" pitchFamily="34" charset="0"/>
              <a:buChar char="•"/>
            </a:pPr>
            <a:r>
              <a:rPr lang="en-US" altLang="en-US" dirty="0"/>
              <a:t>Molecules such as phospholipids that have both hydrophilic and hydrophobic properties</a:t>
            </a:r>
            <a:endParaRPr lang="en-US" altLang="en-US" b="1" dirty="0"/>
          </a:p>
        </p:txBody>
      </p:sp>
    </p:spTree>
    <p:extLst>
      <p:ext uri="{BB962C8B-B14F-4D97-AF65-F5344CB8AC3E}">
        <p14:creationId xmlns:p14="http://schemas.microsoft.com/office/powerpoint/2010/main" val="20879157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F2EED-30E5-4F24-AC65-0AD5594AD886}"/>
              </a:ext>
            </a:extLst>
          </p:cNvPr>
          <p:cNvSpPr>
            <a:spLocks noGrp="1"/>
          </p:cNvSpPr>
          <p:nvPr>
            <p:ph type="title"/>
          </p:nvPr>
        </p:nvSpPr>
        <p:spPr/>
        <p:txBody>
          <a:bodyPr/>
          <a:lstStyle/>
          <a:p>
            <a:r>
              <a:rPr lang="en-US" dirty="0"/>
              <a:t>Acidity, Alkalinity, and the pH Scale</a:t>
            </a:r>
            <a:r>
              <a:rPr lang="en-US" sz="1200" dirty="0"/>
              <a:t> 1</a:t>
            </a:r>
          </a:p>
        </p:txBody>
      </p:sp>
      <p:sp>
        <p:nvSpPr>
          <p:cNvPr id="3" name="Content Placeholder 2">
            <a:extLst>
              <a:ext uri="{FF2B5EF4-FFF2-40B4-BE49-F238E27FC236}">
                <a16:creationId xmlns:a16="http://schemas.microsoft.com/office/drawing/2014/main" id="{70B10101-F6A4-405A-B897-25A2DCF80B59}"/>
              </a:ext>
            </a:extLst>
          </p:cNvPr>
          <p:cNvSpPr>
            <a:spLocks noGrp="1"/>
          </p:cNvSpPr>
          <p:nvPr>
            <p:ph sz="quarter" idx="11"/>
          </p:nvPr>
        </p:nvSpPr>
        <p:spPr>
          <a:xfrm>
            <a:off x="342901" y="1276709"/>
            <a:ext cx="3302000" cy="5098691"/>
          </a:xfrm>
        </p:spPr>
        <p:txBody>
          <a:bodyPr/>
          <a:lstStyle/>
          <a:p>
            <a:pPr>
              <a:spcBef>
                <a:spcPts val="600"/>
              </a:spcBef>
              <a:spcAft>
                <a:spcPts val="600"/>
              </a:spcAft>
            </a:pPr>
            <a:r>
              <a:rPr lang="en-US" altLang="en-US" dirty="0">
                <a:latin typeface="+mj-lt"/>
              </a:rPr>
              <a:t>Acidic solution: </a:t>
            </a:r>
          </a:p>
          <a:p>
            <a:pPr marL="342900" indent="-342900">
              <a:spcBef>
                <a:spcPts val="600"/>
              </a:spcBef>
              <a:spcAft>
                <a:spcPts val="600"/>
              </a:spcAft>
              <a:buFont typeface="Arial" panose="020B0604020202020204" pitchFamily="34" charset="0"/>
              <a:buChar char="•"/>
            </a:pPr>
            <a:r>
              <a:rPr lang="en-US" altLang="en-US" dirty="0">
                <a:latin typeface="+mj-lt"/>
              </a:rPr>
              <a:t>Occurs when a component dissolved in water releases excess hydrogen ions </a:t>
            </a:r>
            <a:r>
              <a:rPr lang="en-US" altLang="en-US" i="0" dirty="0">
                <a:latin typeface="+mj-lt"/>
              </a:rPr>
              <a:t>(H</a:t>
            </a:r>
            <a:r>
              <a:rPr lang="en-US" altLang="en-US" i="0" baseline="30000" dirty="0">
                <a:latin typeface="+mj-lt"/>
              </a:rPr>
              <a:t>+</a:t>
            </a:r>
            <a:r>
              <a:rPr lang="en-US" altLang="en-US" i="0" dirty="0">
                <a:latin typeface="+mj-lt"/>
              </a:rPr>
              <a:t>)</a:t>
            </a:r>
            <a:endParaRPr lang="en-US" altLang="en-US" dirty="0">
              <a:latin typeface="+mj-lt"/>
            </a:endParaRPr>
          </a:p>
          <a:p>
            <a:pPr>
              <a:spcBef>
                <a:spcPts val="600"/>
              </a:spcBef>
              <a:spcAft>
                <a:spcPts val="600"/>
              </a:spcAft>
            </a:pPr>
            <a:r>
              <a:rPr lang="en-US" altLang="en-US" dirty="0">
                <a:latin typeface="+mj-lt"/>
              </a:rPr>
              <a:t>Basic solution: </a:t>
            </a:r>
          </a:p>
          <a:p>
            <a:pPr marL="342900" indent="-342900">
              <a:spcBef>
                <a:spcPts val="600"/>
              </a:spcBef>
              <a:spcAft>
                <a:spcPts val="600"/>
              </a:spcAft>
              <a:buFont typeface="Arial" panose="020B0604020202020204" pitchFamily="34" charset="0"/>
              <a:buChar char="•"/>
            </a:pPr>
            <a:r>
              <a:rPr lang="en-US" altLang="en-US" dirty="0">
                <a:latin typeface="+mj-lt"/>
              </a:rPr>
              <a:t>Occurs when a component dissolved in water releases excess hydroxyl ions (</a:t>
            </a:r>
            <a:r>
              <a:rPr lang="en-US" altLang="en-US" i="0" dirty="0">
                <a:latin typeface="+mj-lt"/>
              </a:rPr>
              <a:t>OH</a:t>
            </a:r>
            <a:r>
              <a:rPr lang="en-US" altLang="en-US" i="0" baseline="30000" dirty="0">
                <a:latin typeface="+mj-lt"/>
              </a:rPr>
              <a:t>−</a:t>
            </a:r>
            <a:r>
              <a:rPr lang="en-US" altLang="en-US" i="0" dirty="0">
                <a:latin typeface="+mj-lt"/>
              </a:rPr>
              <a:t>)</a:t>
            </a:r>
            <a:endParaRPr lang="en-US" altLang="en-US" b="1" dirty="0">
              <a:latin typeface="+mj-lt"/>
            </a:endParaRPr>
          </a:p>
        </p:txBody>
      </p:sp>
      <p:sp>
        <p:nvSpPr>
          <p:cNvPr id="10" name="Content Placeholder 3">
            <a:extLst>
              <a:ext uri="{FF2B5EF4-FFF2-40B4-BE49-F238E27FC236}">
                <a16:creationId xmlns:a16="http://schemas.microsoft.com/office/drawing/2014/main" id="{226DC6F4-426A-4783-A995-CFE98F92D0F3}"/>
              </a:ext>
            </a:extLst>
          </p:cNvPr>
          <p:cNvSpPr>
            <a:spLocks noGrp="1"/>
          </p:cNvSpPr>
          <p:nvPr>
            <p:ph sz="quarter" idx="14"/>
          </p:nvPr>
        </p:nvSpPr>
        <p:spPr>
          <a:xfrm>
            <a:off x="4292600" y="917997"/>
            <a:ext cx="3530599" cy="640080"/>
          </a:xfrm>
        </p:spPr>
        <p:txBody>
          <a:bodyPr/>
          <a:lstStyle/>
          <a:p>
            <a:r>
              <a:rPr lang="en-US" sz="1800" dirty="0">
                <a:solidFill>
                  <a:prstClr val="black"/>
                </a:solidFill>
              </a:rPr>
              <a:t>Hydrogen Ion and Hydroxide Ion Concentrations at a Given pH</a:t>
            </a:r>
          </a:p>
        </p:txBody>
      </p:sp>
      <p:graphicFrame>
        <p:nvGraphicFramePr>
          <p:cNvPr id="14" name="Table 4">
            <a:extLst>
              <a:ext uri="{FF2B5EF4-FFF2-40B4-BE49-F238E27FC236}">
                <a16:creationId xmlns:a16="http://schemas.microsoft.com/office/drawing/2014/main" id="{CD4ED20A-BACA-47B7-B5BF-F2312C5E0169}"/>
              </a:ext>
            </a:extLst>
          </p:cNvPr>
          <p:cNvGraphicFramePr>
            <a:graphicFrameLocks noGrp="1"/>
          </p:cNvGraphicFramePr>
          <p:nvPr>
            <p:ph sz="quarter" idx="15"/>
            <p:extLst>
              <p:ext uri="{D42A27DB-BD31-4B8C-83A1-F6EECF244321}">
                <p14:modId xmlns:p14="http://schemas.microsoft.com/office/powerpoint/2010/main" val="4203713999"/>
              </p:ext>
            </p:extLst>
          </p:nvPr>
        </p:nvGraphicFramePr>
        <p:xfrm>
          <a:off x="4292599" y="1562736"/>
          <a:ext cx="4663440" cy="4876800"/>
        </p:xfrm>
        <a:graphic>
          <a:graphicData uri="http://schemas.openxmlformats.org/drawingml/2006/table">
            <a:tbl>
              <a:tblPr firstRow="1" bandRow="1">
                <a:tableStyleId>{073A0DAA-6AF3-43AB-8588-CEC1D06C72B9}</a:tableStyleId>
              </a:tblPr>
              <a:tblGrid>
                <a:gridCol w="1828800">
                  <a:extLst>
                    <a:ext uri="{9D8B030D-6E8A-4147-A177-3AD203B41FA5}">
                      <a16:colId xmlns:a16="http://schemas.microsoft.com/office/drawing/2014/main" val="20000"/>
                    </a:ext>
                  </a:extLst>
                </a:gridCol>
                <a:gridCol w="1097280">
                  <a:extLst>
                    <a:ext uri="{9D8B030D-6E8A-4147-A177-3AD203B41FA5}">
                      <a16:colId xmlns:a16="http://schemas.microsoft.com/office/drawing/2014/main" val="20001"/>
                    </a:ext>
                  </a:extLst>
                </a:gridCol>
                <a:gridCol w="457200">
                  <a:extLst>
                    <a:ext uri="{9D8B030D-6E8A-4147-A177-3AD203B41FA5}">
                      <a16:colId xmlns:a16="http://schemas.microsoft.com/office/drawing/2014/main" val="20002"/>
                    </a:ext>
                  </a:extLst>
                </a:gridCol>
                <a:gridCol w="1280160">
                  <a:extLst>
                    <a:ext uri="{9D8B030D-6E8A-4147-A177-3AD203B41FA5}">
                      <a16:colId xmlns:a16="http://schemas.microsoft.com/office/drawing/2014/main" val="20003"/>
                    </a:ext>
                  </a:extLst>
                </a:gridCol>
              </a:tblGrid>
              <a:tr h="274320">
                <a:tc>
                  <a:txBody>
                    <a:bodyPr/>
                    <a:lstStyle/>
                    <a:p>
                      <a:r>
                        <a:rPr lang="en-US" sz="1400" dirty="0">
                          <a:latin typeface="+mj-lt"/>
                        </a:rPr>
                        <a:t>Moles/L</a:t>
                      </a:r>
                      <a:r>
                        <a:rPr lang="en-US" sz="1400" baseline="0" dirty="0">
                          <a:latin typeface="+mj-lt"/>
                        </a:rPr>
                        <a:t> H</a:t>
                      </a:r>
                      <a:r>
                        <a:rPr lang="en-US" sz="1400" baseline="30000" dirty="0">
                          <a:latin typeface="+mj-lt"/>
                        </a:rPr>
                        <a:t>+</a:t>
                      </a:r>
                    </a:p>
                  </a:txBody>
                  <a:tcPr/>
                </a:tc>
                <a:tc>
                  <a:txBody>
                    <a:bodyPr/>
                    <a:lstStyle/>
                    <a:p>
                      <a:r>
                        <a:rPr lang="en-US" sz="1400" dirty="0">
                          <a:latin typeface="+mj-lt"/>
                        </a:rPr>
                        <a:t>Logarithm</a:t>
                      </a:r>
                    </a:p>
                  </a:txBody>
                  <a:tcPr/>
                </a:tc>
                <a:tc>
                  <a:txBody>
                    <a:bodyPr/>
                    <a:lstStyle/>
                    <a:p>
                      <a:r>
                        <a:rPr lang="en-US" sz="1400" dirty="0">
                          <a:latin typeface="+mj-lt"/>
                        </a:rPr>
                        <a:t>pH</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a:latin typeface="+mj-lt"/>
                        </a:rPr>
                        <a:t>Moles/L</a:t>
                      </a:r>
                      <a:r>
                        <a:rPr lang="en-US" sz="1400" baseline="0" dirty="0">
                          <a:latin typeface="+mj-lt"/>
                        </a:rPr>
                        <a:t> OH</a:t>
                      </a:r>
                      <a:r>
                        <a:rPr lang="en-US" sz="1400" baseline="30000" dirty="0">
                          <a:latin typeface="+mj-lt"/>
                        </a:rPr>
                        <a:t>−</a:t>
                      </a:r>
                    </a:p>
                  </a:txBody>
                  <a:tcPr/>
                </a:tc>
                <a:extLst>
                  <a:ext uri="{0D108BD9-81ED-4DB2-BD59-A6C34878D82A}">
                    <a16:rowId xmlns:a16="http://schemas.microsoft.com/office/drawing/2014/main" val="10000"/>
                  </a:ext>
                </a:extLst>
              </a:tr>
              <a:tr h="274320">
                <a:tc>
                  <a:txBody>
                    <a:bodyPr/>
                    <a:lstStyle/>
                    <a:p>
                      <a:r>
                        <a:rPr lang="en-US" sz="1400" dirty="0">
                          <a:latin typeface="+mj-lt"/>
                        </a:rPr>
                        <a:t>1.0</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j-lt"/>
                          <a:ea typeface="+mn-ea"/>
                          <a:cs typeface="+mn-cs"/>
                        </a:rPr>
                        <a:t>10</a:t>
                      </a:r>
                      <a:r>
                        <a:rPr lang="en-US" sz="1400" kern="1200" baseline="30000" dirty="0">
                          <a:solidFill>
                            <a:schemeClr val="dk1"/>
                          </a:solidFill>
                          <a:latin typeface="+mn-lt"/>
                          <a:ea typeface="+mn-ea"/>
                          <a:cs typeface="+mn-cs"/>
                        </a:rPr>
                        <a:t>−</a:t>
                      </a:r>
                      <a:r>
                        <a:rPr lang="en-US" sz="1400" kern="1200" baseline="30000" dirty="0">
                          <a:solidFill>
                            <a:schemeClr val="dk1"/>
                          </a:solidFill>
                          <a:latin typeface="+mj-lt"/>
                          <a:ea typeface="+mn-ea"/>
                          <a:cs typeface="+mn-cs"/>
                        </a:rPr>
                        <a:t>0</a:t>
                      </a:r>
                    </a:p>
                  </a:txBody>
                  <a:tcPr anchor="ctr"/>
                </a:tc>
                <a:tc>
                  <a:txBody>
                    <a:bodyPr/>
                    <a:lstStyle/>
                    <a:p>
                      <a:r>
                        <a:rPr lang="en-US" sz="1400" dirty="0">
                          <a:latin typeface="+mj-lt"/>
                        </a:rPr>
                        <a:t>0</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kern="1200" baseline="0" dirty="0">
                          <a:solidFill>
                            <a:schemeClr val="dk1"/>
                          </a:solidFill>
                          <a:latin typeface="+mj-lt"/>
                          <a:ea typeface="+mn-ea"/>
                          <a:cs typeface="+mn-cs"/>
                        </a:rPr>
                        <a:t>10</a:t>
                      </a:r>
                      <a:r>
                        <a:rPr lang="en-US" sz="1400" kern="1200" baseline="30000" dirty="0">
                          <a:solidFill>
                            <a:schemeClr val="dk1"/>
                          </a:solidFill>
                          <a:latin typeface="+mj-lt"/>
                          <a:ea typeface="+mn-ea"/>
                          <a:cs typeface="+mn-cs"/>
                        </a:rPr>
                        <a:t>−14</a:t>
                      </a:r>
                    </a:p>
                  </a:txBody>
                  <a:tcPr anchor="ctr"/>
                </a:tc>
                <a:extLst>
                  <a:ext uri="{0D108BD9-81ED-4DB2-BD59-A6C34878D82A}">
                    <a16:rowId xmlns:a16="http://schemas.microsoft.com/office/drawing/2014/main" val="10001"/>
                  </a:ext>
                </a:extLst>
              </a:tr>
              <a:tr h="274320">
                <a:tc>
                  <a:txBody>
                    <a:bodyPr/>
                    <a:lstStyle/>
                    <a:p>
                      <a:r>
                        <a:rPr lang="en-US" sz="1400" dirty="0">
                          <a:latin typeface="+mj-lt"/>
                        </a:rPr>
                        <a:t>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a:t>
                      </a:r>
                    </a:p>
                  </a:txBody>
                  <a:tcPr anchor="ctr"/>
                </a:tc>
                <a:tc>
                  <a:txBody>
                    <a:bodyPr/>
                    <a:lstStyle/>
                    <a:p>
                      <a:r>
                        <a:rPr lang="en-US" sz="1400" dirty="0">
                          <a:latin typeface="+mj-lt"/>
                        </a:rPr>
                        <a:t>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13</a:t>
                      </a:r>
                    </a:p>
                  </a:txBody>
                  <a:tcPr anchor="ctr"/>
                </a:tc>
                <a:extLst>
                  <a:ext uri="{0D108BD9-81ED-4DB2-BD59-A6C34878D82A}">
                    <a16:rowId xmlns:a16="http://schemas.microsoft.com/office/drawing/2014/main" val="10002"/>
                  </a:ext>
                </a:extLst>
              </a:tr>
              <a:tr h="274320">
                <a:tc>
                  <a:txBody>
                    <a:bodyPr/>
                    <a:lstStyle/>
                    <a:p>
                      <a:r>
                        <a:rPr lang="en-US" sz="1400" dirty="0">
                          <a:latin typeface="+mj-lt"/>
                        </a:rPr>
                        <a:t>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2</a:t>
                      </a:r>
                    </a:p>
                  </a:txBody>
                  <a:tcPr anchor="ctr"/>
                </a:tc>
                <a:tc>
                  <a:txBody>
                    <a:bodyPr/>
                    <a:lstStyle/>
                    <a:p>
                      <a:r>
                        <a:rPr lang="en-US" sz="1400" dirty="0">
                          <a:latin typeface="+mj-lt"/>
                        </a:rPr>
                        <a:t>2</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12</a:t>
                      </a:r>
                    </a:p>
                  </a:txBody>
                  <a:tcPr anchor="ctr"/>
                </a:tc>
                <a:extLst>
                  <a:ext uri="{0D108BD9-81ED-4DB2-BD59-A6C34878D82A}">
                    <a16:rowId xmlns:a16="http://schemas.microsoft.com/office/drawing/2014/main" val="10003"/>
                  </a:ext>
                </a:extLst>
              </a:tr>
              <a:tr h="274320">
                <a:tc>
                  <a:txBody>
                    <a:bodyPr/>
                    <a:lstStyle/>
                    <a:p>
                      <a:r>
                        <a:rPr lang="en-US" sz="1400" dirty="0">
                          <a:latin typeface="+mj-lt"/>
                        </a:rPr>
                        <a:t>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3</a:t>
                      </a:r>
                    </a:p>
                  </a:txBody>
                  <a:tcPr anchor="ctr"/>
                </a:tc>
                <a:tc>
                  <a:txBody>
                    <a:bodyPr/>
                    <a:lstStyle/>
                    <a:p>
                      <a:r>
                        <a:rPr lang="en-US" sz="1400" dirty="0">
                          <a:latin typeface="+mj-lt"/>
                        </a:rPr>
                        <a:t>3</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11</a:t>
                      </a:r>
                    </a:p>
                  </a:txBody>
                  <a:tcPr anchor="ctr"/>
                </a:tc>
                <a:extLst>
                  <a:ext uri="{0D108BD9-81ED-4DB2-BD59-A6C34878D82A}">
                    <a16:rowId xmlns:a16="http://schemas.microsoft.com/office/drawing/2014/main" val="10004"/>
                  </a:ext>
                </a:extLst>
              </a:tr>
              <a:tr h="274320">
                <a:tc>
                  <a:txBody>
                    <a:bodyPr/>
                    <a:lstStyle/>
                    <a:p>
                      <a:r>
                        <a:rPr lang="en-US" sz="1400" dirty="0">
                          <a:latin typeface="+mj-lt"/>
                        </a:rPr>
                        <a:t>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4</a:t>
                      </a:r>
                    </a:p>
                  </a:txBody>
                  <a:tcPr anchor="ctr"/>
                </a:tc>
                <a:tc>
                  <a:txBody>
                    <a:bodyPr/>
                    <a:lstStyle/>
                    <a:p>
                      <a:r>
                        <a:rPr lang="en-US" sz="1400" dirty="0">
                          <a:latin typeface="+mj-lt"/>
                        </a:rPr>
                        <a:t>4</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10</a:t>
                      </a:r>
                    </a:p>
                  </a:txBody>
                  <a:tcPr anchor="ctr"/>
                </a:tc>
                <a:extLst>
                  <a:ext uri="{0D108BD9-81ED-4DB2-BD59-A6C34878D82A}">
                    <a16:rowId xmlns:a16="http://schemas.microsoft.com/office/drawing/2014/main" val="10005"/>
                  </a:ext>
                </a:extLst>
              </a:tr>
              <a:tr h="274320">
                <a:tc>
                  <a:txBody>
                    <a:bodyPr/>
                    <a:lstStyle/>
                    <a:p>
                      <a:r>
                        <a:rPr lang="en-US" sz="1400" dirty="0">
                          <a:latin typeface="+mj-lt"/>
                        </a:rPr>
                        <a:t>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5</a:t>
                      </a:r>
                    </a:p>
                  </a:txBody>
                  <a:tcPr anchor="ctr"/>
                </a:tc>
                <a:tc>
                  <a:txBody>
                    <a:bodyPr/>
                    <a:lstStyle/>
                    <a:p>
                      <a:r>
                        <a:rPr lang="en-US" sz="1400" dirty="0">
                          <a:latin typeface="+mj-lt"/>
                        </a:rPr>
                        <a:t>5</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9</a:t>
                      </a:r>
                    </a:p>
                  </a:txBody>
                  <a:tcPr anchor="ctr"/>
                </a:tc>
                <a:extLst>
                  <a:ext uri="{0D108BD9-81ED-4DB2-BD59-A6C34878D82A}">
                    <a16:rowId xmlns:a16="http://schemas.microsoft.com/office/drawing/2014/main" val="10006"/>
                  </a:ext>
                </a:extLst>
              </a:tr>
              <a:tr h="274320">
                <a:tc>
                  <a:txBody>
                    <a:bodyPr/>
                    <a:lstStyle/>
                    <a:p>
                      <a:r>
                        <a:rPr lang="en-US" sz="1400" dirty="0">
                          <a:latin typeface="+mj-lt"/>
                        </a:rPr>
                        <a:t>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6</a:t>
                      </a:r>
                    </a:p>
                  </a:txBody>
                  <a:tcPr anchor="ctr"/>
                </a:tc>
                <a:tc>
                  <a:txBody>
                    <a:bodyPr/>
                    <a:lstStyle/>
                    <a:p>
                      <a:r>
                        <a:rPr lang="en-US" sz="1400" dirty="0">
                          <a:latin typeface="+mj-lt"/>
                        </a:rPr>
                        <a:t>6</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8</a:t>
                      </a:r>
                    </a:p>
                  </a:txBody>
                  <a:tcPr anchor="ctr"/>
                </a:tc>
                <a:extLst>
                  <a:ext uri="{0D108BD9-81ED-4DB2-BD59-A6C34878D82A}">
                    <a16:rowId xmlns:a16="http://schemas.microsoft.com/office/drawing/2014/main" val="10007"/>
                  </a:ext>
                </a:extLst>
              </a:tr>
              <a:tr h="274320">
                <a:tc>
                  <a:txBody>
                    <a:bodyPr/>
                    <a:lstStyle/>
                    <a:p>
                      <a:r>
                        <a:rPr lang="en-US" sz="1400" dirty="0">
                          <a:latin typeface="+mj-lt"/>
                        </a:rPr>
                        <a:t>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7</a:t>
                      </a:r>
                    </a:p>
                  </a:txBody>
                  <a:tcPr anchor="ctr"/>
                </a:tc>
                <a:tc>
                  <a:txBody>
                    <a:bodyPr/>
                    <a:lstStyle/>
                    <a:p>
                      <a:r>
                        <a:rPr lang="en-US" sz="1400" dirty="0">
                          <a:latin typeface="+mj-lt"/>
                        </a:rPr>
                        <a:t>7</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7</a:t>
                      </a:r>
                    </a:p>
                  </a:txBody>
                  <a:tcPr anchor="ctr"/>
                </a:tc>
                <a:extLst>
                  <a:ext uri="{0D108BD9-81ED-4DB2-BD59-A6C34878D82A}">
                    <a16:rowId xmlns:a16="http://schemas.microsoft.com/office/drawing/2014/main" val="10008"/>
                  </a:ext>
                </a:extLst>
              </a:tr>
              <a:tr h="274320">
                <a:tc>
                  <a:txBody>
                    <a:bodyPr/>
                    <a:lstStyle/>
                    <a:p>
                      <a:r>
                        <a:rPr lang="en-US" sz="1400" dirty="0">
                          <a:latin typeface="+mj-lt"/>
                        </a:rPr>
                        <a:t>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8</a:t>
                      </a:r>
                    </a:p>
                  </a:txBody>
                  <a:tcPr anchor="ctr"/>
                </a:tc>
                <a:tc>
                  <a:txBody>
                    <a:bodyPr/>
                    <a:lstStyle/>
                    <a:p>
                      <a:r>
                        <a:rPr lang="en-US" sz="1400" dirty="0">
                          <a:latin typeface="+mj-lt"/>
                        </a:rPr>
                        <a:t>8</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6</a:t>
                      </a:r>
                    </a:p>
                  </a:txBody>
                  <a:tcPr anchor="ctr"/>
                </a:tc>
                <a:extLst>
                  <a:ext uri="{0D108BD9-81ED-4DB2-BD59-A6C34878D82A}">
                    <a16:rowId xmlns:a16="http://schemas.microsoft.com/office/drawing/2014/main" val="10009"/>
                  </a:ext>
                </a:extLst>
              </a:tr>
              <a:tr h="274320">
                <a:tc>
                  <a:txBody>
                    <a:bodyPr/>
                    <a:lstStyle/>
                    <a:p>
                      <a:r>
                        <a:rPr lang="en-US" sz="1400" dirty="0">
                          <a:latin typeface="+mj-lt"/>
                        </a:rPr>
                        <a:t>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9</a:t>
                      </a:r>
                    </a:p>
                  </a:txBody>
                  <a:tcPr anchor="ctr"/>
                </a:tc>
                <a:tc>
                  <a:txBody>
                    <a:bodyPr/>
                    <a:lstStyle/>
                    <a:p>
                      <a:r>
                        <a:rPr lang="en-US" sz="1400" dirty="0">
                          <a:latin typeface="+mj-lt"/>
                        </a:rPr>
                        <a:t>9</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5</a:t>
                      </a:r>
                    </a:p>
                  </a:txBody>
                  <a:tcPr anchor="ctr"/>
                </a:tc>
                <a:extLst>
                  <a:ext uri="{0D108BD9-81ED-4DB2-BD59-A6C34878D82A}">
                    <a16:rowId xmlns:a16="http://schemas.microsoft.com/office/drawing/2014/main" val="10010"/>
                  </a:ext>
                </a:extLst>
              </a:tr>
              <a:tr h="274320">
                <a:tc>
                  <a:txBody>
                    <a:bodyPr/>
                    <a:lstStyle/>
                    <a:p>
                      <a:r>
                        <a:rPr lang="en-US" sz="1400" dirty="0">
                          <a:latin typeface="+mj-lt"/>
                        </a:rPr>
                        <a:t>0.00000000001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10</a:t>
                      </a:r>
                    </a:p>
                  </a:txBody>
                  <a:tcPr anchor="ctr"/>
                </a:tc>
                <a:tc>
                  <a:txBody>
                    <a:bodyPr/>
                    <a:lstStyle/>
                    <a:p>
                      <a:r>
                        <a:rPr lang="en-US" sz="1400" dirty="0">
                          <a:latin typeface="+mj-lt"/>
                        </a:rPr>
                        <a:t>10</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4</a:t>
                      </a:r>
                    </a:p>
                  </a:txBody>
                  <a:tcPr anchor="ctr"/>
                </a:tc>
                <a:extLst>
                  <a:ext uri="{0D108BD9-81ED-4DB2-BD59-A6C34878D82A}">
                    <a16:rowId xmlns:a16="http://schemas.microsoft.com/office/drawing/2014/main" val="10011"/>
                  </a:ext>
                </a:extLst>
              </a:tr>
              <a:tr h="274320">
                <a:tc>
                  <a:txBody>
                    <a:bodyPr/>
                    <a:lstStyle/>
                    <a:p>
                      <a:r>
                        <a:rPr lang="en-US" sz="1400" dirty="0">
                          <a:latin typeface="+mj-lt"/>
                        </a:rPr>
                        <a:t>0.000000000001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11</a:t>
                      </a:r>
                    </a:p>
                  </a:txBody>
                  <a:tcPr anchor="ctr"/>
                </a:tc>
                <a:tc>
                  <a:txBody>
                    <a:bodyPr/>
                    <a:lstStyle/>
                    <a:p>
                      <a:r>
                        <a:rPr lang="en-US" sz="1400" dirty="0">
                          <a:latin typeface="+mj-lt"/>
                        </a:rPr>
                        <a:t>11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3</a:t>
                      </a:r>
                    </a:p>
                  </a:txBody>
                  <a:tcPr anchor="ctr"/>
                </a:tc>
                <a:extLst>
                  <a:ext uri="{0D108BD9-81ED-4DB2-BD59-A6C34878D82A}">
                    <a16:rowId xmlns:a16="http://schemas.microsoft.com/office/drawing/2014/main" val="10012"/>
                  </a:ext>
                </a:extLst>
              </a:tr>
              <a:tr h="274320">
                <a:tc>
                  <a:txBody>
                    <a:bodyPr/>
                    <a:lstStyle/>
                    <a:p>
                      <a:r>
                        <a:rPr lang="en-US" sz="1400" dirty="0">
                          <a:latin typeface="+mj-lt"/>
                        </a:rPr>
                        <a:t>0.0000000000001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12</a:t>
                      </a:r>
                    </a:p>
                  </a:txBody>
                  <a:tcPr anchor="ctr"/>
                </a:tc>
                <a:tc>
                  <a:txBody>
                    <a:bodyPr/>
                    <a:lstStyle/>
                    <a:p>
                      <a:r>
                        <a:rPr lang="en-US" sz="1400" dirty="0">
                          <a:latin typeface="+mj-lt"/>
                        </a:rPr>
                        <a:t>12</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2</a:t>
                      </a:r>
                    </a:p>
                  </a:txBody>
                  <a:tcPr anchor="ctr"/>
                </a:tc>
                <a:extLst>
                  <a:ext uri="{0D108BD9-81ED-4DB2-BD59-A6C34878D82A}">
                    <a16:rowId xmlns:a16="http://schemas.microsoft.com/office/drawing/2014/main" val="10013"/>
                  </a:ext>
                </a:extLst>
              </a:tr>
              <a:tr h="274320">
                <a:tc>
                  <a:txBody>
                    <a:bodyPr/>
                    <a:lstStyle/>
                    <a:p>
                      <a:r>
                        <a:rPr lang="en-US" sz="1400" dirty="0">
                          <a:latin typeface="+mj-lt"/>
                        </a:rPr>
                        <a:t>0.00000000000001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13</a:t>
                      </a:r>
                    </a:p>
                  </a:txBody>
                  <a:tcPr anchor="ctr"/>
                </a:tc>
                <a:tc>
                  <a:txBody>
                    <a:bodyPr/>
                    <a:lstStyle/>
                    <a:p>
                      <a:r>
                        <a:rPr lang="en-US" sz="1400" dirty="0">
                          <a:latin typeface="+mj-lt"/>
                        </a:rPr>
                        <a:t>13</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a:t>
                      </a:r>
                    </a:p>
                  </a:txBody>
                  <a:tcPr anchor="ctr"/>
                </a:tc>
                <a:extLst>
                  <a:ext uri="{0D108BD9-81ED-4DB2-BD59-A6C34878D82A}">
                    <a16:rowId xmlns:a16="http://schemas.microsoft.com/office/drawing/2014/main" val="10014"/>
                  </a:ext>
                </a:extLst>
              </a:tr>
              <a:tr h="274320">
                <a:tc>
                  <a:txBody>
                    <a:bodyPr/>
                    <a:lstStyle/>
                    <a:p>
                      <a:r>
                        <a:rPr lang="en-US" sz="1400" dirty="0">
                          <a:latin typeface="+mj-lt"/>
                        </a:rPr>
                        <a:t>0.000000000000001</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14</a:t>
                      </a:r>
                    </a:p>
                  </a:txBody>
                  <a:tcPr anchor="ctr"/>
                </a:tc>
                <a:tc>
                  <a:txBody>
                    <a:bodyPr/>
                    <a:lstStyle/>
                    <a:p>
                      <a:r>
                        <a:rPr lang="en-US" sz="1400" dirty="0">
                          <a:latin typeface="+mj-lt"/>
                        </a:rPr>
                        <a:t>14</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a:latin typeface="+mj-lt"/>
                        </a:rPr>
                        <a:t>10</a:t>
                      </a:r>
                      <a:r>
                        <a:rPr lang="en-US" sz="1400" kern="1200" baseline="30000" dirty="0">
                          <a:solidFill>
                            <a:schemeClr val="dk1"/>
                          </a:solidFill>
                          <a:latin typeface="+mn-lt"/>
                          <a:ea typeface="+mn-ea"/>
                          <a:cs typeface="+mn-cs"/>
                        </a:rPr>
                        <a:t>−</a:t>
                      </a:r>
                      <a:r>
                        <a:rPr lang="en-US" sz="1400" baseline="30000" dirty="0">
                          <a:latin typeface="+mj-lt"/>
                        </a:rPr>
                        <a:t>0</a:t>
                      </a:r>
                    </a:p>
                  </a:txBody>
                  <a:tcPr anchor="ct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20005754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Acidity, Alkalinity, and the pH Scale</a:t>
            </a:r>
            <a:r>
              <a:rPr lang="en-US" sz="1200" dirty="0"/>
              <a:t> 2</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3142891"/>
          </a:xfrm>
        </p:spPr>
        <p:txBody>
          <a:bodyPr/>
          <a:lstStyle/>
          <a:p>
            <a:pPr>
              <a:spcBef>
                <a:spcPts val="600"/>
              </a:spcBef>
              <a:spcAft>
                <a:spcPts val="600"/>
              </a:spcAft>
            </a:pPr>
            <a:r>
              <a:rPr lang="en-US" altLang="en-US" dirty="0"/>
              <a:t>pH scale: </a:t>
            </a:r>
          </a:p>
          <a:p>
            <a:pPr marL="342900" indent="-342900">
              <a:spcBef>
                <a:spcPts val="600"/>
              </a:spcBef>
              <a:spcAft>
                <a:spcPts val="600"/>
              </a:spcAft>
              <a:buFont typeface="Arial" panose="020B0604020202020204" pitchFamily="34" charset="0"/>
              <a:buChar char="•"/>
            </a:pPr>
            <a:r>
              <a:rPr lang="en-US" altLang="en-US" dirty="0"/>
              <a:t>Measures the acid and base concentrations of solutions</a:t>
            </a:r>
          </a:p>
          <a:p>
            <a:pPr marL="342900" indent="-342900">
              <a:spcBef>
                <a:spcPts val="600"/>
              </a:spcBef>
              <a:spcAft>
                <a:spcPts val="600"/>
              </a:spcAft>
              <a:buFont typeface="Arial" panose="020B0604020202020204" pitchFamily="34" charset="0"/>
              <a:buChar char="•"/>
            </a:pPr>
            <a:r>
              <a:rPr lang="en-US" altLang="en-US" dirty="0"/>
              <a:t>Ranges from 0 (most acidic) to 14 (most basic)</a:t>
            </a:r>
          </a:p>
          <a:p>
            <a:pPr marL="342900" indent="-342900">
              <a:spcBef>
                <a:spcPts val="600"/>
              </a:spcBef>
              <a:spcAft>
                <a:spcPts val="600"/>
              </a:spcAft>
              <a:buFont typeface="Arial" panose="020B0604020202020204" pitchFamily="34" charset="0"/>
              <a:buChar char="•"/>
            </a:pPr>
            <a:r>
              <a:rPr lang="en-US" altLang="en-US" dirty="0"/>
              <a:t>Logarithmic scale: each increment represents a tenfold change in the concentration of ions</a:t>
            </a:r>
          </a:p>
          <a:p>
            <a:pPr>
              <a:spcBef>
                <a:spcPts val="3000"/>
              </a:spcBef>
              <a:spcAft>
                <a:spcPts val="600"/>
              </a:spcAft>
            </a:pPr>
            <a:r>
              <a:rPr lang="en-US" dirty="0">
                <a:solidFill>
                  <a:prstClr val="black"/>
                </a:solidFill>
              </a:rPr>
              <a:t>Measurement of pH:</a:t>
            </a:r>
          </a:p>
        </p:txBody>
      </p:sp>
      <p:graphicFrame>
        <p:nvGraphicFramePr>
          <p:cNvPr id="4" name="Object 3">
            <a:extLst>
              <a:ext uri="{FF2B5EF4-FFF2-40B4-BE49-F238E27FC236}">
                <a16:creationId xmlns:a16="http://schemas.microsoft.com/office/drawing/2014/main" id="{FBA73347-3B7B-4049-8635-ABC09B119905}"/>
              </a:ext>
            </a:extLst>
          </p:cNvPr>
          <p:cNvGraphicFramePr>
            <a:graphicFrameLocks noChangeAspect="1"/>
          </p:cNvGraphicFramePr>
          <p:nvPr>
            <p:extLst>
              <p:ext uri="{D42A27DB-BD31-4B8C-83A1-F6EECF244321}">
                <p14:modId xmlns:p14="http://schemas.microsoft.com/office/powerpoint/2010/main" val="3949023661"/>
              </p:ext>
            </p:extLst>
          </p:nvPr>
        </p:nvGraphicFramePr>
        <p:xfrm>
          <a:off x="3429000" y="4563985"/>
          <a:ext cx="2286000" cy="583920"/>
        </p:xfrm>
        <a:graphic>
          <a:graphicData uri="http://schemas.openxmlformats.org/presentationml/2006/ole">
            <mc:AlternateContent xmlns:mc="http://schemas.openxmlformats.org/markup-compatibility/2006">
              <mc:Choice xmlns:v="urn:schemas-microsoft-com:vml" Requires="v">
                <p:oleObj spid="_x0000_s3169" name="Equation" r:id="rId3" imgW="2286000" imgH="583920" progId="Equation.DSMT4">
                  <p:embed/>
                </p:oleObj>
              </mc:Choice>
              <mc:Fallback>
                <p:oleObj name="Equation" r:id="rId3" imgW="2286000" imgH="583920" progId="Equation.DSMT4">
                  <p:embed/>
                  <p:pic>
                    <p:nvPicPr>
                      <p:cNvPr id="0" name=""/>
                      <p:cNvPicPr/>
                      <p:nvPr/>
                    </p:nvPicPr>
                    <p:blipFill>
                      <a:blip r:embed="rId4"/>
                      <a:stretch>
                        <a:fillRect/>
                      </a:stretch>
                    </p:blipFill>
                    <p:spPr>
                      <a:xfrm>
                        <a:off x="3429000" y="4563985"/>
                        <a:ext cx="2286000" cy="583920"/>
                      </a:xfrm>
                      <a:prstGeom prst="rect">
                        <a:avLst/>
                      </a:prstGeom>
                    </p:spPr>
                  </p:pic>
                </p:oleObj>
              </mc:Fallback>
            </mc:AlternateContent>
          </a:graphicData>
        </a:graphic>
      </p:graphicFrame>
    </p:spTree>
    <p:extLst>
      <p:ext uri="{BB962C8B-B14F-4D97-AF65-F5344CB8AC3E}">
        <p14:creationId xmlns:p14="http://schemas.microsoft.com/office/powerpoint/2010/main" val="42652483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Atoms, Bonds, and Molecules</a:t>
            </a:r>
            <a:endParaRPr lang="en-IN" sz="1200" dirty="0"/>
          </a:p>
        </p:txBody>
      </p:sp>
      <p:sp>
        <p:nvSpPr>
          <p:cNvPr id="3" name="Content Placeholder 2"/>
          <p:cNvSpPr>
            <a:spLocks noGrp="1"/>
          </p:cNvSpPr>
          <p:nvPr>
            <p:ph sz="quarter" idx="11"/>
          </p:nvPr>
        </p:nvSpPr>
        <p:spPr/>
        <p:txBody>
          <a:bodyPr>
            <a:normAutofit/>
          </a:bodyPr>
          <a:lstStyle/>
          <a:p>
            <a:r>
              <a:rPr lang="en-US" altLang="en-US" dirty="0">
                <a:latin typeface="+mj-lt"/>
              </a:rPr>
              <a:t>Matter: all tangible materials that occupy space and have mass</a:t>
            </a:r>
          </a:p>
          <a:p>
            <a:pPr>
              <a:spcBef>
                <a:spcPts val="1200"/>
              </a:spcBef>
              <a:spcAft>
                <a:spcPts val="600"/>
              </a:spcAft>
            </a:pPr>
            <a:r>
              <a:rPr lang="en-US" altLang="en-US" dirty="0">
                <a:latin typeface="+mj-lt"/>
              </a:rPr>
              <a:t>Atom: a tiny particle that cannot be subdivided into smaller substances without losing its properties</a:t>
            </a:r>
          </a:p>
          <a:p>
            <a:pPr>
              <a:spcBef>
                <a:spcPts val="1200"/>
              </a:spcBef>
              <a:spcAft>
                <a:spcPts val="600"/>
              </a:spcAft>
            </a:pPr>
            <a:r>
              <a:rPr lang="en-US" altLang="en-US" dirty="0">
                <a:latin typeface="+mj-lt"/>
              </a:rPr>
              <a:t>Properties of atoms:</a:t>
            </a:r>
          </a:p>
          <a:p>
            <a:pPr marL="342900" indent="-342900">
              <a:spcBef>
                <a:spcPts val="600"/>
              </a:spcBef>
              <a:spcAft>
                <a:spcPts val="600"/>
              </a:spcAft>
              <a:buFont typeface="Arial" panose="020B0604020202020204" pitchFamily="34" charset="0"/>
              <a:buChar char="•"/>
            </a:pPr>
            <a:r>
              <a:rPr lang="en-US" altLang="en-US" dirty="0">
                <a:latin typeface="+mj-lt"/>
              </a:rPr>
              <a:t>Protons (</a:t>
            </a:r>
            <a:r>
              <a:rPr lang="en-US" altLang="en-US" i="0" dirty="0">
                <a:latin typeface="+mj-lt"/>
              </a:rPr>
              <a:t>p</a:t>
            </a:r>
            <a:r>
              <a:rPr lang="en-US" altLang="en-US" i="0" baseline="30000" dirty="0">
                <a:latin typeface="+mj-lt"/>
              </a:rPr>
              <a:t>+</a:t>
            </a:r>
            <a:r>
              <a:rPr lang="en-US" altLang="en-US" dirty="0">
                <a:latin typeface="+mj-lt"/>
              </a:rPr>
              <a:t>): positively charged, found in the nucleus</a:t>
            </a:r>
          </a:p>
          <a:p>
            <a:pPr marL="342900" indent="-342900">
              <a:spcBef>
                <a:spcPts val="600"/>
              </a:spcBef>
              <a:spcAft>
                <a:spcPts val="600"/>
              </a:spcAft>
              <a:buFont typeface="Arial" panose="020B0604020202020204" pitchFamily="34" charset="0"/>
              <a:buChar char="•"/>
            </a:pPr>
            <a:r>
              <a:rPr lang="en-US" altLang="en-US" dirty="0">
                <a:latin typeface="+mj-lt"/>
              </a:rPr>
              <a:t>Neutrons (</a:t>
            </a:r>
            <a:r>
              <a:rPr lang="en-US" altLang="en-US" i="0" dirty="0">
                <a:latin typeface="+mj-lt"/>
              </a:rPr>
              <a:t>n</a:t>
            </a:r>
            <a:r>
              <a:rPr lang="en-US" altLang="en-US" i="0" baseline="30000" dirty="0">
                <a:latin typeface="+mj-lt"/>
              </a:rPr>
              <a:t>0</a:t>
            </a:r>
            <a:r>
              <a:rPr lang="en-US" altLang="en-US" dirty="0">
                <a:latin typeface="+mj-lt"/>
              </a:rPr>
              <a:t>): no charge, also found in the nucleus</a:t>
            </a:r>
          </a:p>
          <a:p>
            <a:pPr marL="342900" indent="-342900">
              <a:spcBef>
                <a:spcPts val="600"/>
              </a:spcBef>
              <a:spcAft>
                <a:spcPts val="600"/>
              </a:spcAft>
              <a:buFont typeface="Arial" panose="020B0604020202020204" pitchFamily="34" charset="0"/>
              <a:buChar char="•"/>
            </a:pPr>
            <a:r>
              <a:rPr lang="en-US" altLang="en-US" dirty="0">
                <a:latin typeface="+mj-lt"/>
              </a:rPr>
              <a:t>Electrons (</a:t>
            </a:r>
            <a:r>
              <a:rPr lang="en-US" altLang="en-US" i="0" dirty="0">
                <a:latin typeface="+mj-lt"/>
              </a:rPr>
              <a:t>e</a:t>
            </a:r>
            <a:r>
              <a:rPr lang="en-US" altLang="en-US" i="0" baseline="30000" dirty="0">
                <a:latin typeface="+mj-lt"/>
              </a:rPr>
              <a:t>-</a:t>
            </a:r>
            <a:r>
              <a:rPr lang="en-US" altLang="en-US" dirty="0">
                <a:latin typeface="+mj-lt"/>
              </a:rPr>
              <a:t>): negatively charged, surround the nucleus</a:t>
            </a:r>
            <a:endParaRPr lang="en-US" altLang="en-US" sz="2800" dirty="0">
              <a:latin typeface="+mj-lt"/>
            </a:endParaRPr>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pH Scale</a:t>
            </a:r>
            <a:endParaRPr lang="en-IN" sz="1200" dirty="0"/>
          </a:p>
        </p:txBody>
      </p:sp>
      <p:pic>
        <p:nvPicPr>
          <p:cNvPr id="7" name="Picture 2" descr="Shown are the relative degrees of acidity and basicity and the approximate pH readings for various substances.">
            <a:extLst>
              <a:ext uri="{FF2B5EF4-FFF2-40B4-BE49-F238E27FC236}">
                <a16:creationId xmlns:a16="http://schemas.microsoft.com/office/drawing/2014/main" id="{865CBD19-7E54-499D-AFF8-73CE31AE2E91}"/>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6147"/>
          <a:stretch/>
        </p:blipFill>
        <p:spPr>
          <a:xfrm>
            <a:off x="330708" y="1736414"/>
            <a:ext cx="8482584" cy="3527186"/>
          </a:xfrm>
        </p:spPr>
      </p:pic>
    </p:spTree>
    <p:extLst>
      <p:ext uri="{BB962C8B-B14F-4D97-AF65-F5344CB8AC3E}">
        <p14:creationId xmlns:p14="http://schemas.microsoft.com/office/powerpoint/2010/main" val="3883409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Acidity, Alkalinity, and the pH Scale</a:t>
            </a:r>
            <a:r>
              <a:rPr lang="en-US" sz="1200" dirty="0"/>
              <a:t> 3</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4050665"/>
          </a:xfrm>
        </p:spPr>
        <p:txBody>
          <a:bodyPr/>
          <a:lstStyle/>
          <a:p>
            <a:pPr>
              <a:spcBef>
                <a:spcPts val="600"/>
              </a:spcBef>
              <a:spcAft>
                <a:spcPts val="600"/>
              </a:spcAft>
            </a:pPr>
            <a:r>
              <a:rPr lang="en-US" altLang="en-US" dirty="0"/>
              <a:t>The pH scale can be used to rate or determine the degree of acidity or basicity of a solution:</a:t>
            </a:r>
          </a:p>
          <a:p>
            <a:pPr marL="342900" indent="-342900">
              <a:spcBef>
                <a:spcPts val="600"/>
              </a:spcBef>
              <a:spcAft>
                <a:spcPts val="600"/>
              </a:spcAft>
              <a:buFont typeface="Arial" panose="020B0604020202020204" pitchFamily="34" charset="0"/>
              <a:buChar char="•"/>
            </a:pPr>
            <a:r>
              <a:rPr lang="en-US" altLang="en-US" dirty="0"/>
              <a:t>pH below 7 is acidic; the lower the pH, the more acidic the solution</a:t>
            </a:r>
          </a:p>
          <a:p>
            <a:pPr marL="342900" indent="-342900">
              <a:spcBef>
                <a:spcPts val="600"/>
              </a:spcBef>
              <a:spcAft>
                <a:spcPts val="600"/>
              </a:spcAft>
              <a:buFont typeface="Arial" panose="020B0604020202020204" pitchFamily="34" charset="0"/>
              <a:buChar char="•"/>
            </a:pPr>
            <a:r>
              <a:rPr lang="en-US" altLang="en-US" dirty="0"/>
              <a:t>pH above 7 is basic; the higher the pH, the more basic the solution</a:t>
            </a:r>
          </a:p>
          <a:p>
            <a:pPr lvl="0">
              <a:spcBef>
                <a:spcPts val="600"/>
              </a:spcBef>
              <a:spcAft>
                <a:spcPts val="600"/>
              </a:spcAft>
              <a:defRPr/>
            </a:pPr>
            <a:r>
              <a:rPr lang="en-US" dirty="0">
                <a:solidFill>
                  <a:prstClr val="black"/>
                </a:solidFill>
              </a:rPr>
              <a:t>Neutralization reactions: </a:t>
            </a:r>
          </a:p>
          <a:p>
            <a:pPr marL="457200" lvl="0" indent="-457200">
              <a:spcBef>
                <a:spcPts val="600"/>
              </a:spcBef>
              <a:spcAft>
                <a:spcPts val="600"/>
              </a:spcAft>
              <a:buFont typeface="Arial" panose="020B0604020202020204" pitchFamily="34" charset="0"/>
              <a:buChar char="•"/>
              <a:defRPr/>
            </a:pPr>
            <a:r>
              <a:rPr lang="en-US" dirty="0">
                <a:solidFill>
                  <a:prstClr val="black"/>
                </a:solidFill>
              </a:rPr>
              <a:t>Reactions in which acids react with bases, which give rise to water and salts</a:t>
            </a:r>
          </a:p>
        </p:txBody>
      </p:sp>
      <p:graphicFrame>
        <p:nvGraphicFramePr>
          <p:cNvPr id="4" name="Object 3">
            <a:extLst>
              <a:ext uri="{FF2B5EF4-FFF2-40B4-BE49-F238E27FC236}">
                <a16:creationId xmlns:a16="http://schemas.microsoft.com/office/drawing/2014/main" id="{FBA73347-3B7B-4049-8635-ABC09B119905}"/>
              </a:ext>
            </a:extLst>
          </p:cNvPr>
          <p:cNvGraphicFramePr>
            <a:graphicFrameLocks noChangeAspect="1"/>
          </p:cNvGraphicFramePr>
          <p:nvPr>
            <p:extLst>
              <p:ext uri="{D42A27DB-BD31-4B8C-83A1-F6EECF244321}">
                <p14:modId xmlns:p14="http://schemas.microsoft.com/office/powerpoint/2010/main" val="4154859234"/>
              </p:ext>
            </p:extLst>
          </p:nvPr>
        </p:nvGraphicFramePr>
        <p:xfrm>
          <a:off x="2508300" y="5593962"/>
          <a:ext cx="4127400" cy="431640"/>
        </p:xfrm>
        <a:graphic>
          <a:graphicData uri="http://schemas.openxmlformats.org/presentationml/2006/ole">
            <mc:AlternateContent xmlns:mc="http://schemas.openxmlformats.org/markup-compatibility/2006">
              <mc:Choice xmlns:v="urn:schemas-microsoft-com:vml" Requires="v">
                <p:oleObj spid="_x0000_s4189" name="Equation" r:id="rId3" imgW="4127400" imgH="431640" progId="Equation.DSMT4">
                  <p:embed/>
                </p:oleObj>
              </mc:Choice>
              <mc:Fallback>
                <p:oleObj name="Equation" r:id="rId3" imgW="4127400" imgH="431640" progId="Equation.DSMT4">
                  <p:embed/>
                  <p:pic>
                    <p:nvPicPr>
                      <p:cNvPr id="4" name="Object 3">
                        <a:extLst>
                          <a:ext uri="{FF2B5EF4-FFF2-40B4-BE49-F238E27FC236}">
                            <a16:creationId xmlns:a16="http://schemas.microsoft.com/office/drawing/2014/main" id="{FBA73347-3B7B-4049-8635-ABC09B119905}"/>
                          </a:ext>
                        </a:extLst>
                      </p:cNvPr>
                      <p:cNvPicPr/>
                      <p:nvPr/>
                    </p:nvPicPr>
                    <p:blipFill>
                      <a:blip r:embed="rId4"/>
                      <a:stretch>
                        <a:fillRect/>
                      </a:stretch>
                    </p:blipFill>
                    <p:spPr>
                      <a:xfrm>
                        <a:off x="2508300" y="5593962"/>
                        <a:ext cx="4127400" cy="431640"/>
                      </a:xfrm>
                      <a:prstGeom prst="rect">
                        <a:avLst/>
                      </a:prstGeom>
                    </p:spPr>
                  </p:pic>
                </p:oleObj>
              </mc:Fallback>
            </mc:AlternateContent>
          </a:graphicData>
        </a:graphic>
      </p:graphicFrame>
    </p:spTree>
    <p:extLst>
      <p:ext uri="{BB962C8B-B14F-4D97-AF65-F5344CB8AC3E}">
        <p14:creationId xmlns:p14="http://schemas.microsoft.com/office/powerpoint/2010/main" val="3659556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The Chemistry of Carbon</a:t>
            </a:r>
            <a:r>
              <a:rPr lang="en-US" sz="1200" dirty="0"/>
              <a:t> 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a:xfrm>
            <a:off x="342900" y="1276709"/>
            <a:ext cx="8458200" cy="5163848"/>
          </a:xfrm>
        </p:spPr>
        <p:txBody>
          <a:bodyPr/>
          <a:lstStyle/>
          <a:p>
            <a:pPr>
              <a:spcBef>
                <a:spcPts val="300"/>
              </a:spcBef>
              <a:spcAft>
                <a:spcPts val="300"/>
              </a:spcAft>
            </a:pPr>
            <a:r>
              <a:rPr lang="en-US" altLang="en-US" dirty="0">
                <a:latin typeface="+mj-lt"/>
              </a:rPr>
              <a:t>Inorganic chemicals: </a:t>
            </a:r>
          </a:p>
          <a:p>
            <a:pPr marL="342900" indent="-342900">
              <a:spcBef>
                <a:spcPts val="300"/>
              </a:spcBef>
              <a:spcAft>
                <a:spcPts val="300"/>
              </a:spcAft>
              <a:buFont typeface="Arial" panose="020B0604020202020204" pitchFamily="34" charset="0"/>
              <a:buChar char="•"/>
            </a:pPr>
            <a:r>
              <a:rPr lang="en-US" altLang="en-US" dirty="0">
                <a:latin typeface="+mj-lt"/>
              </a:rPr>
              <a:t>Molecules that do not contain both carbon and hydrogen</a:t>
            </a:r>
          </a:p>
          <a:p>
            <a:pPr marL="342900" indent="-342900">
              <a:spcBef>
                <a:spcPts val="300"/>
              </a:spcBef>
              <a:spcAft>
                <a:spcPts val="300"/>
              </a:spcAft>
              <a:buFont typeface="Arial" panose="020B0604020202020204" pitchFamily="34" charset="0"/>
              <a:buChar char="•"/>
            </a:pPr>
            <a:r>
              <a:rPr lang="en-US" altLang="en-US" i="0" dirty="0">
                <a:latin typeface="+mj-lt"/>
              </a:rPr>
              <a:t>NaCl</a:t>
            </a:r>
            <a:endParaRPr lang="en-US" altLang="en-US" dirty="0">
              <a:latin typeface="+mj-lt"/>
            </a:endParaRPr>
          </a:p>
          <a:p>
            <a:pPr marL="342900" indent="-342900">
              <a:spcBef>
                <a:spcPts val="300"/>
              </a:spcBef>
              <a:spcAft>
                <a:spcPts val="300"/>
              </a:spcAft>
              <a:buFont typeface="Arial" panose="020B0604020202020204" pitchFamily="34" charset="0"/>
              <a:buChar char="•"/>
            </a:pPr>
            <a:r>
              <a:rPr lang="en-US" altLang="en-US" i="0" dirty="0">
                <a:latin typeface="+mj-lt"/>
              </a:rPr>
              <a:t>Mg</a:t>
            </a:r>
            <a:r>
              <a:rPr lang="en-US" altLang="en-US" i="0" baseline="-25000" dirty="0">
                <a:latin typeface="+mj-lt"/>
              </a:rPr>
              <a:t>3</a:t>
            </a:r>
            <a:r>
              <a:rPr lang="en-US" altLang="en-US" i="0" dirty="0">
                <a:latin typeface="+mj-lt"/>
              </a:rPr>
              <a:t>(PO</a:t>
            </a:r>
            <a:r>
              <a:rPr lang="en-US" altLang="en-US" i="0" baseline="-25000" dirty="0">
                <a:latin typeface="+mj-lt"/>
              </a:rPr>
              <a:t>4</a:t>
            </a:r>
            <a:r>
              <a:rPr lang="en-US" altLang="en-US" i="0" dirty="0">
                <a:latin typeface="+mj-lt"/>
              </a:rPr>
              <a:t>)</a:t>
            </a:r>
            <a:r>
              <a:rPr lang="en-US" altLang="en-US" i="0" baseline="-25000" dirty="0">
                <a:latin typeface="+mj-lt"/>
              </a:rPr>
              <a:t>2</a:t>
            </a:r>
            <a:endParaRPr lang="en-US" altLang="en-US" baseline="-25000" dirty="0">
              <a:latin typeface="+mj-lt"/>
            </a:endParaRPr>
          </a:p>
          <a:p>
            <a:pPr marL="342900" indent="-342900">
              <a:spcBef>
                <a:spcPts val="300"/>
              </a:spcBef>
              <a:spcAft>
                <a:spcPts val="300"/>
              </a:spcAft>
              <a:buFont typeface="Arial" panose="020B0604020202020204" pitchFamily="34" charset="0"/>
              <a:buChar char="•"/>
            </a:pPr>
            <a:r>
              <a:rPr lang="en-US" altLang="en-US" i="0" dirty="0">
                <a:latin typeface="+mj-lt"/>
              </a:rPr>
              <a:t>CaCO</a:t>
            </a:r>
            <a:r>
              <a:rPr lang="en-US" altLang="en-US" i="0" baseline="-25000" dirty="0">
                <a:latin typeface="+mj-lt"/>
              </a:rPr>
              <a:t>3</a:t>
            </a:r>
            <a:endParaRPr lang="en-US" altLang="en-US" baseline="-25000" dirty="0">
              <a:latin typeface="+mj-lt"/>
            </a:endParaRPr>
          </a:p>
          <a:p>
            <a:pPr marL="342900" indent="-342900">
              <a:spcBef>
                <a:spcPts val="300"/>
              </a:spcBef>
              <a:spcAft>
                <a:spcPts val="300"/>
              </a:spcAft>
              <a:buFont typeface="Arial" panose="020B0604020202020204" pitchFamily="34" charset="0"/>
              <a:buChar char="•"/>
            </a:pPr>
            <a:r>
              <a:rPr lang="en-US" altLang="en-US" i="0" dirty="0">
                <a:latin typeface="+mj-lt"/>
              </a:rPr>
              <a:t>CO</a:t>
            </a:r>
            <a:r>
              <a:rPr lang="en-US" altLang="en-US" i="0" baseline="-25000" dirty="0">
                <a:latin typeface="+mj-lt"/>
              </a:rPr>
              <a:t>2</a:t>
            </a:r>
            <a:endParaRPr lang="en-US" altLang="en-US" baseline="-25000" dirty="0">
              <a:latin typeface="+mj-lt"/>
            </a:endParaRPr>
          </a:p>
          <a:p>
            <a:pPr lvl="0">
              <a:spcBef>
                <a:spcPts val="300"/>
              </a:spcBef>
              <a:spcAft>
                <a:spcPts val="300"/>
              </a:spcAft>
            </a:pPr>
            <a:r>
              <a:rPr lang="en-US" altLang="en-US" dirty="0">
                <a:solidFill>
                  <a:prstClr val="black"/>
                </a:solidFill>
                <a:latin typeface="+mj-lt"/>
              </a:rPr>
              <a:t>Organic chemicals: </a:t>
            </a:r>
          </a:p>
          <a:p>
            <a:pPr marL="342900" indent="-342900">
              <a:spcBef>
                <a:spcPts val="300"/>
              </a:spcBef>
              <a:spcAft>
                <a:spcPts val="300"/>
              </a:spcAft>
              <a:buFont typeface="Arial" panose="020B0604020202020204" pitchFamily="34" charset="0"/>
              <a:buChar char="•"/>
            </a:pPr>
            <a:r>
              <a:rPr lang="en-US" altLang="en-US" dirty="0">
                <a:solidFill>
                  <a:prstClr val="black"/>
                </a:solidFill>
                <a:latin typeface="+mj-lt"/>
              </a:rPr>
              <a:t>Molecules with a basic framework of the element of carbon bonded to other atoms</a:t>
            </a:r>
          </a:p>
          <a:p>
            <a:pPr marL="342900" lvl="0" indent="-342900">
              <a:spcBef>
                <a:spcPts val="300"/>
              </a:spcBef>
              <a:spcAft>
                <a:spcPts val="300"/>
              </a:spcAft>
              <a:buFont typeface="Arial" panose="020B0604020202020204" pitchFamily="34" charset="0"/>
              <a:buChar char="•"/>
            </a:pPr>
            <a:r>
              <a:rPr lang="en-US" altLang="en-US" dirty="0">
                <a:solidFill>
                  <a:prstClr val="black"/>
                </a:solidFill>
                <a:latin typeface="+mj-lt"/>
              </a:rPr>
              <a:t>Simplest: </a:t>
            </a:r>
            <a:r>
              <a:rPr lang="en-US" altLang="en-US" i="0" dirty="0">
                <a:solidFill>
                  <a:prstClr val="black"/>
                </a:solidFill>
                <a:latin typeface="+mj-lt"/>
              </a:rPr>
              <a:t>CH</a:t>
            </a:r>
            <a:r>
              <a:rPr lang="en-US" altLang="en-US" i="0" baseline="-25000" dirty="0">
                <a:solidFill>
                  <a:prstClr val="black"/>
                </a:solidFill>
                <a:latin typeface="+mj-lt"/>
              </a:rPr>
              <a:t>4</a:t>
            </a:r>
            <a:endParaRPr lang="en-US" altLang="en-US" baseline="-25000" dirty="0">
              <a:solidFill>
                <a:prstClr val="black"/>
              </a:solidFill>
              <a:latin typeface="+mj-lt"/>
            </a:endParaRPr>
          </a:p>
          <a:p>
            <a:pPr marL="342900" lvl="0" indent="-342900">
              <a:spcBef>
                <a:spcPts val="300"/>
              </a:spcBef>
              <a:spcAft>
                <a:spcPts val="300"/>
              </a:spcAft>
              <a:buFont typeface="Arial" panose="020B0604020202020204" pitchFamily="34" charset="0"/>
              <a:buChar char="•"/>
            </a:pPr>
            <a:r>
              <a:rPr lang="en-US" altLang="en-US" dirty="0">
                <a:solidFill>
                  <a:prstClr val="black"/>
                </a:solidFill>
                <a:latin typeface="+mj-lt"/>
              </a:rPr>
              <a:t>Complex: antibody molecules with a molecular weight of 1,000,000</a:t>
            </a:r>
          </a:p>
        </p:txBody>
      </p:sp>
    </p:spTree>
    <p:extLst>
      <p:ext uri="{BB962C8B-B14F-4D97-AF65-F5344CB8AC3E}">
        <p14:creationId xmlns:p14="http://schemas.microsoft.com/office/powerpoint/2010/main" val="33939635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3256B-C4BF-4D13-9857-ECDE7610B500}"/>
              </a:ext>
            </a:extLst>
          </p:cNvPr>
          <p:cNvSpPr>
            <a:spLocks noGrp="1"/>
          </p:cNvSpPr>
          <p:nvPr>
            <p:ph type="title"/>
          </p:nvPr>
        </p:nvSpPr>
        <p:spPr/>
        <p:txBody>
          <a:bodyPr/>
          <a:lstStyle/>
          <a:p>
            <a:r>
              <a:rPr lang="en-US" dirty="0"/>
              <a:t>The Chemistry of Carbon</a:t>
            </a:r>
            <a:r>
              <a:rPr lang="en-US" sz="1200" dirty="0"/>
              <a:t> 2</a:t>
            </a:r>
            <a:endParaRPr lang="en-IN" dirty="0"/>
          </a:p>
        </p:txBody>
      </p:sp>
      <p:sp>
        <p:nvSpPr>
          <p:cNvPr id="3" name="Content Placeholder 2">
            <a:extLst>
              <a:ext uri="{FF2B5EF4-FFF2-40B4-BE49-F238E27FC236}">
                <a16:creationId xmlns:a16="http://schemas.microsoft.com/office/drawing/2014/main" id="{2BA000AB-C526-4BAC-A8D7-933BDC4C4B7F}"/>
              </a:ext>
            </a:extLst>
          </p:cNvPr>
          <p:cNvSpPr>
            <a:spLocks noGrp="1"/>
          </p:cNvSpPr>
          <p:nvPr>
            <p:ph sz="quarter" idx="11"/>
          </p:nvPr>
        </p:nvSpPr>
        <p:spPr>
          <a:xfrm>
            <a:off x="342900" y="1276709"/>
            <a:ext cx="4775200" cy="3396891"/>
          </a:xfrm>
        </p:spPr>
        <p:txBody>
          <a:bodyPr/>
          <a:lstStyle/>
          <a:p>
            <a:pPr>
              <a:spcBef>
                <a:spcPts val="600"/>
              </a:spcBef>
              <a:spcAft>
                <a:spcPts val="600"/>
              </a:spcAft>
            </a:pPr>
            <a:r>
              <a:rPr lang="en-US" altLang="en-US" dirty="0"/>
              <a:t>Carbon is the fundamental element of life:</a:t>
            </a:r>
          </a:p>
          <a:p>
            <a:pPr marL="342900" indent="-342900">
              <a:spcBef>
                <a:spcPts val="600"/>
              </a:spcBef>
              <a:spcAft>
                <a:spcPts val="600"/>
              </a:spcAft>
              <a:buFont typeface="Arial" panose="020B0604020202020204" pitchFamily="34" charset="0"/>
              <a:buChar char="•"/>
            </a:pPr>
            <a:r>
              <a:rPr lang="en-US" altLang="en-US" dirty="0"/>
              <a:t>Ideal atomic building block to form the backbone of organic molecules</a:t>
            </a:r>
          </a:p>
          <a:p>
            <a:pPr marL="342900" indent="-342900">
              <a:spcBef>
                <a:spcPts val="600"/>
              </a:spcBef>
              <a:spcAft>
                <a:spcPts val="600"/>
              </a:spcAft>
              <a:buFont typeface="Arial" panose="020B0604020202020204" pitchFamily="34" charset="0"/>
              <a:buChar char="•"/>
            </a:pPr>
            <a:r>
              <a:rPr lang="en-US" altLang="en-US" dirty="0"/>
              <a:t>Four electrons in outer orbital can be shared with four other atoms, including other carbons</a:t>
            </a:r>
          </a:p>
        </p:txBody>
      </p:sp>
      <p:pic>
        <p:nvPicPr>
          <p:cNvPr id="9" name="Picture 3" descr="Simple electron models and linear, branched, and ringed structures showing the versatility of bonding in carbon.">
            <a:extLst>
              <a:ext uri="{FF2B5EF4-FFF2-40B4-BE49-F238E27FC236}">
                <a16:creationId xmlns:a16="http://schemas.microsoft.com/office/drawing/2014/main" id="{BB93E108-E6D8-4F36-A12D-8D0A15212F37}"/>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2748"/>
          <a:stretch/>
        </p:blipFill>
        <p:spPr>
          <a:xfrm>
            <a:off x="6139792" y="107886"/>
            <a:ext cx="2812086" cy="6400800"/>
          </a:xfrm>
        </p:spPr>
      </p:pic>
      <p:sp>
        <p:nvSpPr>
          <p:cNvPr id="5" name="Text Placeholder 5">
            <a:extLst>
              <a:ext uri="{FF2B5EF4-FFF2-40B4-BE49-F238E27FC236}">
                <a16:creationId xmlns:a16="http://schemas.microsoft.com/office/drawing/2014/main" id="{8660F71C-2AA6-4C89-B6C9-368D36943AC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85747006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6BA91-F5B5-464C-9FAF-67FDD150F9DB}"/>
              </a:ext>
            </a:extLst>
          </p:cNvPr>
          <p:cNvSpPr>
            <a:spLocks noGrp="1"/>
          </p:cNvSpPr>
          <p:nvPr>
            <p:ph type="title"/>
          </p:nvPr>
        </p:nvSpPr>
        <p:spPr/>
        <p:txBody>
          <a:bodyPr/>
          <a:lstStyle/>
          <a:p>
            <a:r>
              <a:rPr lang="en-US" dirty="0"/>
              <a:t>Functional Groups</a:t>
            </a:r>
            <a:endParaRPr lang="en-IN" dirty="0"/>
          </a:p>
        </p:txBody>
      </p:sp>
      <p:sp>
        <p:nvSpPr>
          <p:cNvPr id="3" name="Content Placeholder 2">
            <a:extLst>
              <a:ext uri="{FF2B5EF4-FFF2-40B4-BE49-F238E27FC236}">
                <a16:creationId xmlns:a16="http://schemas.microsoft.com/office/drawing/2014/main" id="{2E18183E-165C-4F85-A3C5-4E346CB4E96D}"/>
              </a:ext>
            </a:extLst>
          </p:cNvPr>
          <p:cNvSpPr>
            <a:spLocks noGrp="1"/>
          </p:cNvSpPr>
          <p:nvPr>
            <p:ph sz="quarter" idx="11"/>
          </p:nvPr>
        </p:nvSpPr>
        <p:spPr>
          <a:xfrm>
            <a:off x="342899" y="1276709"/>
            <a:ext cx="4389120" cy="5043643"/>
          </a:xfrm>
        </p:spPr>
        <p:txBody>
          <a:bodyPr/>
          <a:lstStyle/>
          <a:p>
            <a:pPr>
              <a:spcBef>
                <a:spcPts val="600"/>
              </a:spcBef>
              <a:spcAft>
                <a:spcPts val="600"/>
              </a:spcAft>
              <a:defRPr/>
            </a:pPr>
            <a:r>
              <a:rPr lang="en-US" dirty="0">
                <a:ea typeface="ＭＳ Ｐゴシック" charset="0"/>
              </a:rPr>
              <a:t>Molecular groups or accessory molecules that bind to organic compounds</a:t>
            </a:r>
          </a:p>
          <a:p>
            <a:pPr marL="342900" indent="-342900">
              <a:spcBef>
                <a:spcPts val="600"/>
              </a:spcBef>
              <a:spcAft>
                <a:spcPts val="600"/>
              </a:spcAft>
              <a:buFont typeface="Arial" panose="020B0604020202020204" pitchFamily="34" charset="0"/>
              <a:buChar char="•"/>
              <a:defRPr/>
            </a:pPr>
            <a:r>
              <a:rPr lang="en-US" dirty="0">
                <a:ea typeface="ＭＳ Ｐゴシック" charset="0"/>
              </a:rPr>
              <a:t>Help define the chemical class of organic compounds</a:t>
            </a:r>
          </a:p>
          <a:p>
            <a:pPr marL="342900" indent="-342900">
              <a:spcBef>
                <a:spcPts val="600"/>
              </a:spcBef>
              <a:spcAft>
                <a:spcPts val="600"/>
              </a:spcAft>
              <a:buFont typeface="Arial" panose="020B0604020202020204" pitchFamily="34" charset="0"/>
              <a:buChar char="•"/>
              <a:defRPr/>
            </a:pPr>
            <a:r>
              <a:rPr lang="en-US" dirty="0">
                <a:ea typeface="ＭＳ Ｐゴシック" charset="0"/>
              </a:rPr>
              <a:t>Confer unique reactive properties on the whole molecule</a:t>
            </a:r>
          </a:p>
          <a:p>
            <a:pPr marL="342900" indent="-342900">
              <a:spcBef>
                <a:spcPts val="600"/>
              </a:spcBef>
              <a:spcAft>
                <a:spcPts val="600"/>
              </a:spcAft>
              <a:buFont typeface="Arial" panose="020B0604020202020204" pitchFamily="34" charset="0"/>
              <a:buChar char="•"/>
              <a:defRPr/>
            </a:pPr>
            <a:r>
              <a:rPr lang="en-US" dirty="0">
                <a:ea typeface="ＭＳ Ｐゴシック" charset="0"/>
              </a:rPr>
              <a:t>Reactions of an organic compound can be predicted by knowing its functional group</a:t>
            </a:r>
          </a:p>
        </p:txBody>
      </p:sp>
      <p:sp>
        <p:nvSpPr>
          <p:cNvPr id="4" name="Content Placeholder 3">
            <a:extLst>
              <a:ext uri="{FF2B5EF4-FFF2-40B4-BE49-F238E27FC236}">
                <a16:creationId xmlns:a16="http://schemas.microsoft.com/office/drawing/2014/main" id="{3954CD0F-1BF6-4D12-9455-A6ACC0D6EC79}"/>
              </a:ext>
            </a:extLst>
          </p:cNvPr>
          <p:cNvSpPr>
            <a:spLocks noGrp="1"/>
          </p:cNvSpPr>
          <p:nvPr>
            <p:ph sz="quarter" idx="14"/>
          </p:nvPr>
        </p:nvSpPr>
        <p:spPr>
          <a:xfrm>
            <a:off x="4572000" y="70161"/>
            <a:ext cx="4229100" cy="548640"/>
          </a:xfrm>
        </p:spPr>
        <p:txBody>
          <a:bodyPr/>
          <a:lstStyle/>
          <a:p>
            <a:r>
              <a:rPr lang="en-US" sz="1600" b="1" dirty="0">
                <a:solidFill>
                  <a:srgbClr val="000000"/>
                </a:solidFill>
              </a:rPr>
              <a:t>Representative Functional Groups and Classes of Organic Compounds</a:t>
            </a:r>
            <a:endParaRPr lang="en-US" sz="1600" dirty="0"/>
          </a:p>
        </p:txBody>
      </p:sp>
      <p:graphicFrame>
        <p:nvGraphicFramePr>
          <p:cNvPr id="16" name="Table 4">
            <a:extLst>
              <a:ext uri="{FF2B5EF4-FFF2-40B4-BE49-F238E27FC236}">
                <a16:creationId xmlns:a16="http://schemas.microsoft.com/office/drawing/2014/main" id="{611230B1-E9B3-4DFA-BDAE-455C089422B6}"/>
              </a:ext>
            </a:extLst>
          </p:cNvPr>
          <p:cNvGraphicFramePr>
            <a:graphicFrameLocks noGrp="1"/>
          </p:cNvGraphicFramePr>
          <p:nvPr>
            <p:ph sz="quarter" idx="15"/>
            <p:extLst>
              <p:ext uri="{D42A27DB-BD31-4B8C-83A1-F6EECF244321}">
                <p14:modId xmlns:p14="http://schemas.microsoft.com/office/powerpoint/2010/main" val="1060966689"/>
              </p:ext>
            </p:extLst>
          </p:nvPr>
        </p:nvGraphicFramePr>
        <p:xfrm>
          <a:off x="4736220" y="661627"/>
          <a:ext cx="4297680" cy="5925312"/>
        </p:xfrm>
        <a:graphic>
          <a:graphicData uri="http://schemas.openxmlformats.org/drawingml/2006/table">
            <a:tbl>
              <a:tblPr firstRow="1" bandRow="1">
                <a:tableStyleId>{073A0DAA-6AF3-43AB-8588-CEC1D06C72B9}</a:tableStyleId>
              </a:tblPr>
              <a:tblGrid>
                <a:gridCol w="1463040">
                  <a:extLst>
                    <a:ext uri="{9D8B030D-6E8A-4147-A177-3AD203B41FA5}">
                      <a16:colId xmlns:a16="http://schemas.microsoft.com/office/drawing/2014/main" val="4174201117"/>
                    </a:ext>
                  </a:extLst>
                </a:gridCol>
                <a:gridCol w="1005840">
                  <a:extLst>
                    <a:ext uri="{9D8B030D-6E8A-4147-A177-3AD203B41FA5}">
                      <a16:colId xmlns:a16="http://schemas.microsoft.com/office/drawing/2014/main" val="2110950321"/>
                    </a:ext>
                  </a:extLst>
                </a:gridCol>
                <a:gridCol w="1828800">
                  <a:extLst>
                    <a:ext uri="{9D8B030D-6E8A-4147-A177-3AD203B41FA5}">
                      <a16:colId xmlns:a16="http://schemas.microsoft.com/office/drawing/2014/main" val="1671144987"/>
                    </a:ext>
                  </a:extLst>
                </a:gridCol>
              </a:tblGrid>
              <a:tr h="0">
                <a:tc>
                  <a:txBody>
                    <a:bodyPr/>
                    <a:lstStyle/>
                    <a:p>
                      <a:r>
                        <a:rPr lang="en-US" sz="1200" dirty="0"/>
                        <a:t>Formula of Functional Group</a:t>
                      </a:r>
                    </a:p>
                  </a:txBody>
                  <a:tcPr/>
                </a:tc>
                <a:tc>
                  <a:txBody>
                    <a:bodyPr/>
                    <a:lstStyle/>
                    <a:p>
                      <a:r>
                        <a:rPr lang="en-US" sz="1200" dirty="0"/>
                        <a:t>Name</a:t>
                      </a:r>
                    </a:p>
                  </a:txBody>
                  <a:tcPr/>
                </a:tc>
                <a:tc>
                  <a:txBody>
                    <a:bodyPr/>
                    <a:lstStyle/>
                    <a:p>
                      <a:r>
                        <a:rPr lang="en-US" sz="1200" dirty="0"/>
                        <a:t>Class of Compounds</a:t>
                      </a:r>
                    </a:p>
                  </a:txBody>
                  <a:tcPr/>
                </a:tc>
                <a:extLst>
                  <a:ext uri="{0D108BD9-81ED-4DB2-BD59-A6C34878D82A}">
                    <a16:rowId xmlns:a16="http://schemas.microsoft.com/office/drawing/2014/main" val="2317965696"/>
                  </a:ext>
                </a:extLst>
              </a:tr>
              <a:tr h="274320">
                <a:tc>
                  <a:txBody>
                    <a:bodyPr/>
                    <a:lstStyle/>
                    <a:p>
                      <a:endParaRPr lang="en-US" sz="1200" dirty="0"/>
                    </a:p>
                  </a:txBody>
                  <a:tcPr/>
                </a:tc>
                <a:tc>
                  <a:txBody>
                    <a:bodyPr/>
                    <a:lstStyle/>
                    <a:p>
                      <a:r>
                        <a:rPr lang="en-US" sz="1200" dirty="0"/>
                        <a:t>Hydroxyl</a:t>
                      </a:r>
                    </a:p>
                  </a:txBody>
                  <a:tcPr/>
                </a:tc>
                <a:tc>
                  <a:txBody>
                    <a:bodyPr/>
                    <a:lstStyle/>
                    <a:p>
                      <a:r>
                        <a:rPr lang="en-US" sz="1200" dirty="0"/>
                        <a:t>Alcohols,</a:t>
                      </a:r>
                      <a:r>
                        <a:rPr lang="en-US" sz="1200" baseline="0" dirty="0"/>
                        <a:t> carbohydrates</a:t>
                      </a:r>
                      <a:endParaRPr lang="en-US" sz="1200" dirty="0"/>
                    </a:p>
                  </a:txBody>
                  <a:tcPr/>
                </a:tc>
                <a:extLst>
                  <a:ext uri="{0D108BD9-81ED-4DB2-BD59-A6C34878D82A}">
                    <a16:rowId xmlns:a16="http://schemas.microsoft.com/office/drawing/2014/main" val="1675059831"/>
                  </a:ext>
                </a:extLst>
              </a:tr>
              <a:tr h="731520">
                <a:tc>
                  <a:txBody>
                    <a:bodyPr/>
                    <a:lstStyle/>
                    <a:p>
                      <a:endParaRPr lang="en-US" sz="1200" dirty="0"/>
                    </a:p>
                  </a:txBody>
                  <a:tcPr/>
                </a:tc>
                <a:tc>
                  <a:txBody>
                    <a:bodyPr/>
                    <a:lstStyle/>
                    <a:p>
                      <a:r>
                        <a:rPr lang="en-US" sz="1200" dirty="0"/>
                        <a:t>Carboxyl</a:t>
                      </a:r>
                    </a:p>
                  </a:txBody>
                  <a:tcPr/>
                </a:tc>
                <a:tc>
                  <a:txBody>
                    <a:bodyPr/>
                    <a:lstStyle/>
                    <a:p>
                      <a:r>
                        <a:rPr lang="en-US" sz="1200" dirty="0"/>
                        <a:t>Fatty acids, proteins, organic acids</a:t>
                      </a:r>
                    </a:p>
                  </a:txBody>
                  <a:tcPr/>
                </a:tc>
                <a:extLst>
                  <a:ext uri="{0D108BD9-81ED-4DB2-BD59-A6C34878D82A}">
                    <a16:rowId xmlns:a16="http://schemas.microsoft.com/office/drawing/2014/main" val="1187421195"/>
                  </a:ext>
                </a:extLst>
              </a:tr>
              <a:tr h="685800">
                <a:tc>
                  <a:txBody>
                    <a:bodyPr/>
                    <a:lstStyle/>
                    <a:p>
                      <a:endParaRPr lang="en-US" sz="1200" dirty="0"/>
                    </a:p>
                  </a:txBody>
                  <a:tcPr/>
                </a:tc>
                <a:tc>
                  <a:txBody>
                    <a:bodyPr/>
                    <a:lstStyle/>
                    <a:p>
                      <a:r>
                        <a:rPr lang="en-US" sz="1200" dirty="0"/>
                        <a:t>Amino</a:t>
                      </a:r>
                    </a:p>
                  </a:txBody>
                  <a:tcPr/>
                </a:tc>
                <a:tc>
                  <a:txBody>
                    <a:bodyPr/>
                    <a:lstStyle/>
                    <a:p>
                      <a:r>
                        <a:rPr lang="en-US" sz="1200" dirty="0"/>
                        <a:t>Proteins,</a:t>
                      </a:r>
                      <a:r>
                        <a:rPr lang="en-US" sz="1200" baseline="0" dirty="0"/>
                        <a:t> nucleic acids</a:t>
                      </a:r>
                      <a:endParaRPr lang="en-US" sz="1200" dirty="0"/>
                    </a:p>
                  </a:txBody>
                  <a:tcPr/>
                </a:tc>
                <a:extLst>
                  <a:ext uri="{0D108BD9-81ED-4DB2-BD59-A6C34878D82A}">
                    <a16:rowId xmlns:a16="http://schemas.microsoft.com/office/drawing/2014/main" val="4097919027"/>
                  </a:ext>
                </a:extLst>
              </a:tr>
              <a:tr h="822960">
                <a:tc>
                  <a:txBody>
                    <a:bodyPr/>
                    <a:lstStyle/>
                    <a:p>
                      <a:endParaRPr lang="en-US" sz="1200" dirty="0"/>
                    </a:p>
                  </a:txBody>
                  <a:tcPr/>
                </a:tc>
                <a:tc>
                  <a:txBody>
                    <a:bodyPr/>
                    <a:lstStyle/>
                    <a:p>
                      <a:r>
                        <a:rPr lang="en-US" sz="1200" dirty="0"/>
                        <a:t>Ester</a:t>
                      </a:r>
                    </a:p>
                  </a:txBody>
                  <a:tcPr/>
                </a:tc>
                <a:tc>
                  <a:txBody>
                    <a:bodyPr/>
                    <a:lstStyle/>
                    <a:p>
                      <a:r>
                        <a:rPr lang="en-US" sz="1200" dirty="0"/>
                        <a:t>Lipids</a:t>
                      </a:r>
                    </a:p>
                  </a:txBody>
                  <a:tcPr/>
                </a:tc>
                <a:extLst>
                  <a:ext uri="{0D108BD9-81ED-4DB2-BD59-A6C34878D82A}">
                    <a16:rowId xmlns:a16="http://schemas.microsoft.com/office/drawing/2014/main" val="2181109861"/>
                  </a:ext>
                </a:extLst>
              </a:tr>
              <a:tr h="758952">
                <a:tc>
                  <a:txBody>
                    <a:bodyPr/>
                    <a:lstStyle/>
                    <a:p>
                      <a:endParaRPr lang="en-US" sz="1200" dirty="0"/>
                    </a:p>
                  </a:txBody>
                  <a:tcPr/>
                </a:tc>
                <a:tc>
                  <a:txBody>
                    <a:bodyPr/>
                    <a:lstStyle/>
                    <a:p>
                      <a:r>
                        <a:rPr lang="en-US" sz="1200" dirty="0"/>
                        <a:t>Sulfhydryl</a:t>
                      </a:r>
                    </a:p>
                  </a:txBody>
                  <a:tcPr/>
                </a:tc>
                <a:tc>
                  <a:txBody>
                    <a:bodyPr/>
                    <a:lstStyle/>
                    <a:p>
                      <a:r>
                        <a:rPr lang="en-US" sz="1200" dirty="0"/>
                        <a:t>Cysteine (amino acid), proteins</a:t>
                      </a:r>
                    </a:p>
                  </a:txBody>
                  <a:tcPr/>
                </a:tc>
                <a:extLst>
                  <a:ext uri="{0D108BD9-81ED-4DB2-BD59-A6C34878D82A}">
                    <a16:rowId xmlns:a16="http://schemas.microsoft.com/office/drawing/2014/main" val="1735298166"/>
                  </a:ext>
                </a:extLst>
              </a:tr>
              <a:tr h="731520">
                <a:tc>
                  <a:txBody>
                    <a:bodyPr/>
                    <a:lstStyle/>
                    <a:p>
                      <a:endParaRPr lang="en-US" sz="1200" dirty="0"/>
                    </a:p>
                  </a:txBody>
                  <a:tcPr/>
                </a:tc>
                <a:tc>
                  <a:txBody>
                    <a:bodyPr/>
                    <a:lstStyle/>
                    <a:p>
                      <a:r>
                        <a:rPr lang="en-US" sz="1200" dirty="0"/>
                        <a:t>Carbonyl, terminal end</a:t>
                      </a:r>
                    </a:p>
                  </a:txBody>
                  <a:tcPr/>
                </a:tc>
                <a:tc>
                  <a:txBody>
                    <a:bodyPr/>
                    <a:lstStyle/>
                    <a:p>
                      <a:r>
                        <a:rPr lang="en-US" sz="1200" dirty="0"/>
                        <a:t>Aldehydes, polysaccharides</a:t>
                      </a:r>
                    </a:p>
                  </a:txBody>
                  <a:tcPr/>
                </a:tc>
                <a:extLst>
                  <a:ext uri="{0D108BD9-81ED-4DB2-BD59-A6C34878D82A}">
                    <a16:rowId xmlns:a16="http://schemas.microsoft.com/office/drawing/2014/main" val="969518341"/>
                  </a:ext>
                </a:extLst>
              </a:tr>
              <a:tr h="640080">
                <a:tc>
                  <a:txBody>
                    <a:bodyPr/>
                    <a:lstStyle/>
                    <a:p>
                      <a:endParaRPr lang="en-US" sz="1200" dirty="0"/>
                    </a:p>
                  </a:txBody>
                  <a:tcPr/>
                </a:tc>
                <a:tc>
                  <a:txBody>
                    <a:bodyPr/>
                    <a:lstStyle/>
                    <a:p>
                      <a:r>
                        <a:rPr lang="en-US" sz="1200" dirty="0"/>
                        <a:t>Carbonyl, internal</a:t>
                      </a:r>
                    </a:p>
                  </a:txBody>
                  <a:tcPr/>
                </a:tc>
                <a:tc>
                  <a:txBody>
                    <a:bodyPr/>
                    <a:lstStyle/>
                    <a:p>
                      <a:r>
                        <a:rPr lang="en-US" sz="1200" dirty="0"/>
                        <a:t>Ketones, polysaccharides</a:t>
                      </a:r>
                    </a:p>
                  </a:txBody>
                  <a:tcPr/>
                </a:tc>
                <a:extLst>
                  <a:ext uri="{0D108BD9-81ED-4DB2-BD59-A6C34878D82A}">
                    <a16:rowId xmlns:a16="http://schemas.microsoft.com/office/drawing/2014/main" val="3617004941"/>
                  </a:ext>
                </a:extLst>
              </a:tr>
              <a:tr h="822960">
                <a:tc>
                  <a:txBody>
                    <a:bodyPr/>
                    <a:lstStyle/>
                    <a:p>
                      <a:endParaRPr lang="en-US" sz="1200" dirty="0"/>
                    </a:p>
                  </a:txBody>
                  <a:tcPr/>
                </a:tc>
                <a:tc>
                  <a:txBody>
                    <a:bodyPr/>
                    <a:lstStyle/>
                    <a:p>
                      <a:r>
                        <a:rPr lang="en-US" sz="1200" dirty="0"/>
                        <a:t>Phosphate</a:t>
                      </a:r>
                    </a:p>
                  </a:txBody>
                  <a:tcPr/>
                </a:tc>
                <a:tc>
                  <a:txBody>
                    <a:bodyPr/>
                    <a:lstStyle/>
                    <a:p>
                      <a:r>
                        <a:rPr lang="en-US" sz="1200" dirty="0"/>
                        <a:t>DNA, RNA, ATP</a:t>
                      </a:r>
                    </a:p>
                  </a:txBody>
                  <a:tcPr/>
                </a:tc>
                <a:extLst>
                  <a:ext uri="{0D108BD9-81ED-4DB2-BD59-A6C34878D82A}">
                    <a16:rowId xmlns:a16="http://schemas.microsoft.com/office/drawing/2014/main" val="978164018"/>
                  </a:ext>
                </a:extLst>
              </a:tr>
            </a:tbl>
          </a:graphicData>
        </a:graphic>
      </p:graphicFrame>
      <p:pic>
        <p:nvPicPr>
          <p:cNvPr id="18" name="Picture 5" descr="Table of Representative Functional Groups and Classes of Organic Compounds">
            <a:extLst>
              <a:ext uri="{FF2B5EF4-FFF2-40B4-BE49-F238E27FC236}">
                <a16:creationId xmlns:a16="http://schemas.microsoft.com/office/drawing/2014/main" id="{AA9FED0C-7361-49A4-8817-236D9894CCDB}"/>
              </a:ext>
              <a:ext uri="{C183D7F6-B498-43B3-948B-1728B52AA6E4}">
                <adec:decorative xmlns:adec="http://schemas.microsoft.com/office/drawing/2017/decorative" val="0"/>
              </a:ext>
            </a:extLst>
          </p:cNvPr>
          <p:cNvPicPr>
            <a:picLocks noGrp="1" noChangeAspect="1"/>
          </p:cNvPicPr>
          <p:nvPr>
            <p:ph sz="quarter" idx="16"/>
          </p:nvPr>
        </p:nvPicPr>
        <p:blipFill>
          <a:blip r:embed="rId2"/>
          <a:stretch>
            <a:fillRect/>
          </a:stretch>
        </p:blipFill>
        <p:spPr>
          <a:xfrm>
            <a:off x="5118605" y="1158873"/>
            <a:ext cx="682752" cy="170688"/>
          </a:xfrm>
        </p:spPr>
      </p:pic>
      <p:pic>
        <p:nvPicPr>
          <p:cNvPr id="20" name="Picture 6" descr="Table of Representative Functional Groups and Classes of Organic Compounds">
            <a:extLst>
              <a:ext uri="{FF2B5EF4-FFF2-40B4-BE49-F238E27FC236}">
                <a16:creationId xmlns:a16="http://schemas.microsoft.com/office/drawing/2014/main" id="{58B75BF6-453B-400B-A42E-63714C78AF4B}"/>
              </a:ext>
              <a:ext uri="{C183D7F6-B498-43B3-948B-1728B52AA6E4}">
                <adec:decorative xmlns:adec="http://schemas.microsoft.com/office/drawing/2017/decorative" val="0"/>
              </a:ext>
            </a:extLst>
          </p:cNvPr>
          <p:cNvPicPr>
            <a:picLocks noGrp="1" noChangeAspect="1"/>
          </p:cNvPicPr>
          <p:nvPr>
            <p:ph sz="quarter" idx="17"/>
          </p:nvPr>
        </p:nvPicPr>
        <p:blipFill>
          <a:blip r:embed="rId3"/>
          <a:stretch>
            <a:fillRect/>
          </a:stretch>
        </p:blipFill>
        <p:spPr>
          <a:xfrm>
            <a:off x="5118605" y="1410404"/>
            <a:ext cx="682752" cy="694944"/>
          </a:xfrm>
        </p:spPr>
      </p:pic>
      <p:pic>
        <p:nvPicPr>
          <p:cNvPr id="22" name="Picture 7" descr="Table of Representative Functional Groups and Classes of Organic Compounds">
            <a:extLst>
              <a:ext uri="{FF2B5EF4-FFF2-40B4-BE49-F238E27FC236}">
                <a16:creationId xmlns:a16="http://schemas.microsoft.com/office/drawing/2014/main" id="{E6D7A1A0-6BFB-4844-9427-71632147AEF3}"/>
              </a:ext>
              <a:ext uri="{C183D7F6-B498-43B3-948B-1728B52AA6E4}">
                <adec:decorative xmlns:adec="http://schemas.microsoft.com/office/drawing/2017/decorative" val="0"/>
              </a:ext>
            </a:extLst>
          </p:cNvPr>
          <p:cNvPicPr>
            <a:picLocks noGrp="1" noChangeAspect="1"/>
          </p:cNvPicPr>
          <p:nvPr>
            <p:ph sz="quarter" idx="18"/>
          </p:nvPr>
        </p:nvPicPr>
        <p:blipFill>
          <a:blip r:embed="rId4"/>
          <a:stretch>
            <a:fillRect/>
          </a:stretch>
        </p:blipFill>
        <p:spPr>
          <a:xfrm>
            <a:off x="5082029" y="2160750"/>
            <a:ext cx="755904" cy="615696"/>
          </a:xfrm>
        </p:spPr>
      </p:pic>
      <p:pic>
        <p:nvPicPr>
          <p:cNvPr id="24" name="Picture 8" descr="Table of Representative Functional Groups and Classes of Organic Compounds">
            <a:extLst>
              <a:ext uri="{FF2B5EF4-FFF2-40B4-BE49-F238E27FC236}">
                <a16:creationId xmlns:a16="http://schemas.microsoft.com/office/drawing/2014/main" id="{F3B8B32B-8445-4A4D-A393-E127522A96A7}"/>
              </a:ext>
              <a:ext uri="{C183D7F6-B498-43B3-948B-1728B52AA6E4}">
                <adec:decorative xmlns:adec="http://schemas.microsoft.com/office/drawing/2017/decorative" val="0"/>
              </a:ext>
            </a:extLst>
          </p:cNvPr>
          <p:cNvPicPr>
            <a:picLocks noGrp="1" noChangeAspect="1"/>
          </p:cNvPicPr>
          <p:nvPr>
            <p:ph sz="quarter" idx="19"/>
          </p:nvPr>
        </p:nvPicPr>
        <p:blipFill>
          <a:blip r:embed="rId5"/>
          <a:stretch>
            <a:fillRect/>
          </a:stretch>
        </p:blipFill>
        <p:spPr>
          <a:xfrm>
            <a:off x="5057645" y="2851962"/>
            <a:ext cx="804672" cy="737616"/>
          </a:xfrm>
        </p:spPr>
      </p:pic>
      <p:pic>
        <p:nvPicPr>
          <p:cNvPr id="26" name="Picture 9" descr="Table of Representative Functional Groups and Classes of Organic Compounds">
            <a:extLst>
              <a:ext uri="{FF2B5EF4-FFF2-40B4-BE49-F238E27FC236}">
                <a16:creationId xmlns:a16="http://schemas.microsoft.com/office/drawing/2014/main" id="{823384D2-FD3B-4B52-A055-D579D1DF95A4}"/>
              </a:ext>
              <a:ext uri="{C183D7F6-B498-43B3-948B-1728B52AA6E4}">
                <adec:decorative xmlns:adec="http://schemas.microsoft.com/office/drawing/2017/decorative" val="0"/>
              </a:ext>
            </a:extLst>
          </p:cNvPr>
          <p:cNvPicPr>
            <a:picLocks noGrp="1" noChangeAspect="1"/>
          </p:cNvPicPr>
          <p:nvPr>
            <p:ph sz="quarter" idx="20"/>
          </p:nvPr>
        </p:nvPicPr>
        <p:blipFill>
          <a:blip r:embed="rId6"/>
          <a:stretch>
            <a:fillRect/>
          </a:stretch>
        </p:blipFill>
        <p:spPr>
          <a:xfrm>
            <a:off x="5118605" y="3652444"/>
            <a:ext cx="682752" cy="707136"/>
          </a:xfrm>
        </p:spPr>
      </p:pic>
      <p:pic>
        <p:nvPicPr>
          <p:cNvPr id="28" name="Picture 10" descr="Table of Representative Functional Groups and Classes of Organic Compounds">
            <a:extLst>
              <a:ext uri="{FF2B5EF4-FFF2-40B4-BE49-F238E27FC236}">
                <a16:creationId xmlns:a16="http://schemas.microsoft.com/office/drawing/2014/main" id="{2BAAC448-1DFB-4B15-B28F-D83F34BE3082}"/>
              </a:ext>
              <a:ext uri="{C183D7F6-B498-43B3-948B-1728B52AA6E4}">
                <adec:decorative xmlns:adec="http://schemas.microsoft.com/office/drawing/2017/decorative" val="0"/>
              </a:ext>
            </a:extLst>
          </p:cNvPr>
          <p:cNvPicPr>
            <a:picLocks noGrp="1" noChangeAspect="1"/>
          </p:cNvPicPr>
          <p:nvPr>
            <p:ph sz="quarter" idx="31"/>
          </p:nvPr>
        </p:nvPicPr>
        <p:blipFill>
          <a:blip r:embed="rId7"/>
          <a:stretch>
            <a:fillRect/>
          </a:stretch>
        </p:blipFill>
        <p:spPr>
          <a:xfrm>
            <a:off x="5118605" y="4422446"/>
            <a:ext cx="682752" cy="670560"/>
          </a:xfrm>
        </p:spPr>
      </p:pic>
      <p:pic>
        <p:nvPicPr>
          <p:cNvPr id="30" name="Picture 11" descr="Table of Representative Functional Groups and Classes of Organic Compounds">
            <a:extLst>
              <a:ext uri="{FF2B5EF4-FFF2-40B4-BE49-F238E27FC236}">
                <a16:creationId xmlns:a16="http://schemas.microsoft.com/office/drawing/2014/main" id="{389D0B3B-A536-4349-985A-D309F0F6B277}"/>
              </a:ext>
              <a:ext uri="{C183D7F6-B498-43B3-948B-1728B52AA6E4}">
                <adec:decorative xmlns:adec="http://schemas.microsoft.com/office/drawing/2017/decorative" val="0"/>
              </a:ext>
            </a:extLst>
          </p:cNvPr>
          <p:cNvPicPr>
            <a:picLocks noGrp="1" noChangeAspect="1"/>
          </p:cNvPicPr>
          <p:nvPr>
            <p:ph sz="quarter" idx="32"/>
          </p:nvPr>
        </p:nvPicPr>
        <p:blipFill>
          <a:blip r:embed="rId8"/>
          <a:stretch>
            <a:fillRect/>
          </a:stretch>
        </p:blipFill>
        <p:spPr>
          <a:xfrm>
            <a:off x="5069837" y="5140345"/>
            <a:ext cx="780288" cy="588264"/>
          </a:xfrm>
        </p:spPr>
      </p:pic>
      <p:pic>
        <p:nvPicPr>
          <p:cNvPr id="32" name="Picture 12" descr="Table of Representative Functional Groups and Classes of Organic Compounds">
            <a:extLst>
              <a:ext uri="{FF2B5EF4-FFF2-40B4-BE49-F238E27FC236}">
                <a16:creationId xmlns:a16="http://schemas.microsoft.com/office/drawing/2014/main" id="{C89341B1-8739-45DB-BF3D-99D4E70A7CC9}"/>
              </a:ext>
              <a:ext uri="{C183D7F6-B498-43B3-948B-1728B52AA6E4}">
                <adec:decorative xmlns:adec="http://schemas.microsoft.com/office/drawing/2017/decorative" val="0"/>
              </a:ext>
            </a:extLst>
          </p:cNvPr>
          <p:cNvPicPr>
            <a:picLocks noGrp="1" noChangeAspect="1"/>
          </p:cNvPicPr>
          <p:nvPr>
            <p:ph sz="quarter" idx="33"/>
          </p:nvPr>
        </p:nvPicPr>
        <p:blipFill>
          <a:blip r:embed="rId9"/>
          <a:stretch>
            <a:fillRect/>
          </a:stretch>
        </p:blipFill>
        <p:spPr>
          <a:xfrm>
            <a:off x="5008877" y="5804070"/>
            <a:ext cx="902208" cy="752856"/>
          </a:xfrm>
        </p:spPr>
      </p:pic>
    </p:spTree>
    <p:extLst>
      <p:ext uri="{BB962C8B-B14F-4D97-AF65-F5344CB8AC3E}">
        <p14:creationId xmlns:p14="http://schemas.microsoft.com/office/powerpoint/2010/main" val="1413191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9A36F-23C4-40BF-AE3F-95E4EF9D6605}"/>
              </a:ext>
            </a:extLst>
          </p:cNvPr>
          <p:cNvSpPr>
            <a:spLocks noGrp="1"/>
          </p:cNvSpPr>
          <p:nvPr>
            <p:ph type="title"/>
          </p:nvPr>
        </p:nvSpPr>
        <p:spPr/>
        <p:txBody>
          <a:bodyPr/>
          <a:lstStyle/>
          <a:p>
            <a:r>
              <a:rPr lang="en-US" dirty="0"/>
              <a:t>Concept Check – Section 2.1</a:t>
            </a:r>
            <a:endParaRPr lang="en-IN" sz="1200" dirty="0"/>
          </a:p>
        </p:txBody>
      </p:sp>
      <p:sp>
        <p:nvSpPr>
          <p:cNvPr id="3" name="Content Placeholder 2">
            <a:extLst>
              <a:ext uri="{FF2B5EF4-FFF2-40B4-BE49-F238E27FC236}">
                <a16:creationId xmlns:a16="http://schemas.microsoft.com/office/drawing/2014/main" id="{D9307133-01B1-4F2F-B9BC-51CA2FD09B3D}"/>
              </a:ext>
            </a:extLst>
          </p:cNvPr>
          <p:cNvSpPr>
            <a:spLocks noGrp="1"/>
          </p:cNvSpPr>
          <p:nvPr>
            <p:ph sz="quarter" idx="11"/>
          </p:nvPr>
        </p:nvSpPr>
        <p:spPr/>
        <p:txBody>
          <a:bodyPr/>
          <a:lstStyle/>
          <a:p>
            <a:pPr>
              <a:spcBef>
                <a:spcPts val="1200"/>
              </a:spcBef>
              <a:spcAft>
                <a:spcPts val="600"/>
              </a:spcAft>
            </a:pPr>
            <a:r>
              <a:rPr lang="en-US" altLang="en-US" dirty="0"/>
              <a:t>List and describe the three particles associated with atoms.</a:t>
            </a:r>
          </a:p>
          <a:p>
            <a:pPr>
              <a:spcBef>
                <a:spcPts val="1200"/>
              </a:spcBef>
              <a:spcAft>
                <a:spcPts val="600"/>
              </a:spcAft>
            </a:pPr>
            <a:r>
              <a:rPr lang="en-US" altLang="en-US" dirty="0"/>
              <a:t>What is the difference between a molecule and a compound?</a:t>
            </a:r>
          </a:p>
          <a:p>
            <a:pPr>
              <a:spcBef>
                <a:spcPts val="1200"/>
              </a:spcBef>
              <a:spcAft>
                <a:spcPts val="600"/>
              </a:spcAft>
            </a:pPr>
            <a:r>
              <a:rPr lang="en-US" altLang="en-US" dirty="0"/>
              <a:t>Is a solution with pH 3 neutral, acidic, or basic?</a:t>
            </a:r>
          </a:p>
          <a:p>
            <a:pPr>
              <a:spcBef>
                <a:spcPts val="1200"/>
              </a:spcBef>
              <a:spcAft>
                <a:spcPts val="600"/>
              </a:spcAft>
            </a:pPr>
            <a:r>
              <a:rPr lang="en-US" altLang="en-US" dirty="0"/>
              <a:t>Describe three ways in which carbon is the fundamental element of life.</a:t>
            </a:r>
          </a:p>
        </p:txBody>
      </p:sp>
    </p:spTree>
    <p:extLst>
      <p:ext uri="{BB962C8B-B14F-4D97-AF65-F5344CB8AC3E}">
        <p14:creationId xmlns:p14="http://schemas.microsoft.com/office/powerpoint/2010/main" val="20972983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2.2: Macromolecules: Superstructures of Life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u="sng" dirty="0"/>
              <a:t>Learning Outcomes</a:t>
            </a:r>
          </a:p>
          <a:p>
            <a:pPr>
              <a:spcBef>
                <a:spcPts val="600"/>
              </a:spcBef>
              <a:spcAft>
                <a:spcPts val="600"/>
              </a:spcAft>
            </a:pPr>
            <a:r>
              <a:rPr lang="en-US" altLang="en-US" dirty="0"/>
              <a:t>Name the four main families of biochemicals.</a:t>
            </a:r>
          </a:p>
          <a:p>
            <a:pPr>
              <a:spcBef>
                <a:spcPts val="600"/>
              </a:spcBef>
              <a:spcAft>
                <a:spcPts val="600"/>
              </a:spcAft>
            </a:pPr>
            <a:r>
              <a:rPr lang="en-US" altLang="en-US" dirty="0"/>
              <a:t>Provide examples of cell components made from each of the families of biochemicals.</a:t>
            </a:r>
          </a:p>
          <a:p>
            <a:pPr>
              <a:spcBef>
                <a:spcPts val="600"/>
              </a:spcBef>
              <a:spcAft>
                <a:spcPts val="600"/>
              </a:spcAft>
            </a:pPr>
            <a:r>
              <a:rPr lang="en-US" altLang="en-US" dirty="0"/>
              <a:t>Differentiate among primary, secondary, tertiary, and quaternary levels of protein structure.</a:t>
            </a:r>
          </a:p>
          <a:p>
            <a:pPr>
              <a:spcBef>
                <a:spcPts val="600"/>
              </a:spcBef>
              <a:spcAft>
                <a:spcPts val="600"/>
              </a:spcAft>
            </a:pPr>
            <a:r>
              <a:rPr lang="en-US" altLang="en-US" dirty="0"/>
              <a:t>List the three components of nucleotides.</a:t>
            </a:r>
          </a:p>
          <a:p>
            <a:pPr>
              <a:spcBef>
                <a:spcPts val="600"/>
              </a:spcBef>
              <a:spcAft>
                <a:spcPts val="600"/>
              </a:spcAft>
            </a:pPr>
            <a:r>
              <a:rPr lang="en-US" altLang="en-US" dirty="0"/>
              <a:t>Name the nitrogen bases of DNA and RNA.</a:t>
            </a:r>
          </a:p>
          <a:p>
            <a:pPr>
              <a:spcBef>
                <a:spcPts val="600"/>
              </a:spcBef>
              <a:spcAft>
                <a:spcPts val="600"/>
              </a:spcAft>
            </a:pPr>
            <a:r>
              <a:rPr lang="en-US" altLang="en-US" dirty="0"/>
              <a:t>List the three components of ATP.</a:t>
            </a:r>
          </a:p>
        </p:txBody>
      </p:sp>
    </p:spTree>
    <p:extLst>
      <p:ext uri="{BB962C8B-B14F-4D97-AF65-F5344CB8AC3E}">
        <p14:creationId xmlns:p14="http://schemas.microsoft.com/office/powerpoint/2010/main" val="10900642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Macromolecules</a:t>
            </a:r>
            <a:r>
              <a:rPr lang="en-IN" sz="1200" dirty="0"/>
              <a:t> 1</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Biochemistry: </a:t>
            </a:r>
          </a:p>
          <a:p>
            <a:pPr marL="342900" indent="-342900">
              <a:spcBef>
                <a:spcPts val="600"/>
              </a:spcBef>
              <a:spcAft>
                <a:spcPts val="600"/>
              </a:spcAft>
              <a:buFont typeface="Arial" panose="020B0604020202020204" pitchFamily="34" charset="0"/>
              <a:buChar char="•"/>
            </a:pPr>
            <a:r>
              <a:rPr lang="en-US" altLang="en-US" dirty="0"/>
              <a:t>Scientific field that explores the compounds of life</a:t>
            </a:r>
          </a:p>
          <a:p>
            <a:pPr>
              <a:spcBef>
                <a:spcPts val="600"/>
              </a:spcBef>
              <a:spcAft>
                <a:spcPts val="600"/>
              </a:spcAft>
            </a:pPr>
            <a:r>
              <a:rPr lang="en-US" altLang="en-US" dirty="0"/>
              <a:t>Four main families of biochemicals:</a:t>
            </a:r>
          </a:p>
          <a:p>
            <a:pPr marL="342900" indent="-342900">
              <a:spcBef>
                <a:spcPts val="600"/>
              </a:spcBef>
              <a:spcAft>
                <a:spcPts val="600"/>
              </a:spcAft>
              <a:buFont typeface="Arial" panose="020B0604020202020204" pitchFamily="34" charset="0"/>
              <a:buChar char="•"/>
            </a:pPr>
            <a:r>
              <a:rPr lang="en-US" altLang="en-US" dirty="0"/>
              <a:t>Carbohydrates</a:t>
            </a:r>
          </a:p>
          <a:p>
            <a:pPr marL="342900" indent="-342900">
              <a:spcBef>
                <a:spcPts val="600"/>
              </a:spcBef>
              <a:spcAft>
                <a:spcPts val="600"/>
              </a:spcAft>
              <a:buFont typeface="Arial" panose="020B0604020202020204" pitchFamily="34" charset="0"/>
              <a:buChar char="•"/>
            </a:pPr>
            <a:r>
              <a:rPr lang="en-US" altLang="en-US" dirty="0"/>
              <a:t>Lipids</a:t>
            </a:r>
          </a:p>
          <a:p>
            <a:pPr marL="342900" indent="-342900">
              <a:spcBef>
                <a:spcPts val="600"/>
              </a:spcBef>
              <a:spcAft>
                <a:spcPts val="600"/>
              </a:spcAft>
              <a:buFont typeface="Arial" panose="020B0604020202020204" pitchFamily="34" charset="0"/>
              <a:buChar char="•"/>
            </a:pPr>
            <a:r>
              <a:rPr lang="en-US" altLang="en-US" dirty="0"/>
              <a:t>Proteins</a:t>
            </a:r>
          </a:p>
          <a:p>
            <a:pPr marL="342900" indent="-342900">
              <a:spcBef>
                <a:spcPts val="600"/>
              </a:spcBef>
              <a:spcAft>
                <a:spcPts val="600"/>
              </a:spcAft>
              <a:buFont typeface="Arial" panose="020B0604020202020204" pitchFamily="34" charset="0"/>
              <a:buChar char="•"/>
            </a:pPr>
            <a:r>
              <a:rPr lang="en-US" altLang="en-US" dirty="0"/>
              <a:t>Nucleic acids</a:t>
            </a:r>
          </a:p>
        </p:txBody>
      </p:sp>
    </p:spTree>
    <p:extLst>
      <p:ext uri="{BB962C8B-B14F-4D97-AF65-F5344CB8AC3E}">
        <p14:creationId xmlns:p14="http://schemas.microsoft.com/office/powerpoint/2010/main" val="18924235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dirty="0"/>
              <a:t>Macromolecules and Their Functions: Carbohydrates</a:t>
            </a:r>
            <a:endParaRPr lang="en-IN" dirty="0"/>
          </a:p>
        </p:txBody>
      </p:sp>
      <p:graphicFrame>
        <p:nvGraphicFramePr>
          <p:cNvPr id="14" name="Table 2">
            <a:extLst>
              <a:ext uri="{FF2B5EF4-FFF2-40B4-BE49-F238E27FC236}">
                <a16:creationId xmlns:a16="http://schemas.microsoft.com/office/drawing/2014/main" id="{47DD2CD7-D1D5-4A34-B9CA-0CA33313ECCC}"/>
              </a:ext>
            </a:extLst>
          </p:cNvPr>
          <p:cNvGraphicFramePr>
            <a:graphicFrameLocks noGrp="1"/>
          </p:cNvGraphicFramePr>
          <p:nvPr>
            <p:ph sz="quarter" idx="11"/>
            <p:extLst>
              <p:ext uri="{D42A27DB-BD31-4B8C-83A1-F6EECF244321}">
                <p14:modId xmlns:p14="http://schemas.microsoft.com/office/powerpoint/2010/main" val="2107282662"/>
              </p:ext>
            </p:extLst>
          </p:nvPr>
        </p:nvGraphicFramePr>
        <p:xfrm>
          <a:off x="251460" y="1276350"/>
          <a:ext cx="8641080" cy="4450080"/>
        </p:xfrm>
        <a:graphic>
          <a:graphicData uri="http://schemas.openxmlformats.org/drawingml/2006/table">
            <a:tbl>
              <a:tblPr firstRow="1" bandRow="1">
                <a:tableStyleId>{073A0DAA-6AF3-43AB-8588-CEC1D06C72B9}</a:tableStyleId>
              </a:tblPr>
              <a:tblGrid>
                <a:gridCol w="201168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3048000">
                  <a:extLst>
                    <a:ext uri="{9D8B030D-6E8A-4147-A177-3AD203B41FA5}">
                      <a16:colId xmlns:a16="http://schemas.microsoft.com/office/drawing/2014/main" val="20003"/>
                    </a:ext>
                  </a:extLst>
                </a:gridCol>
              </a:tblGrid>
              <a:tr h="370840">
                <a:tc>
                  <a:txBody>
                    <a:bodyPr/>
                    <a:lstStyle/>
                    <a:p>
                      <a:r>
                        <a:rPr lang="en-US" sz="1600" dirty="0"/>
                        <a:t>Carbohydrates</a:t>
                      </a:r>
                    </a:p>
                  </a:txBody>
                  <a:tcPr/>
                </a:tc>
                <a:tc>
                  <a:txBody>
                    <a:bodyPr/>
                    <a:lstStyle/>
                    <a:p>
                      <a:r>
                        <a:rPr lang="en-US" sz="1600" dirty="0"/>
                        <a:t>Description/Basic Structure</a:t>
                      </a:r>
                    </a:p>
                  </a:txBody>
                  <a:tcPr/>
                </a:tc>
                <a:tc>
                  <a:txBody>
                    <a:bodyPr/>
                    <a:lstStyle/>
                    <a:p>
                      <a:r>
                        <a:rPr lang="en-US" sz="1600" dirty="0"/>
                        <a:t>Examples</a:t>
                      </a:r>
                    </a:p>
                  </a:txBody>
                  <a:tcPr/>
                </a:tc>
                <a:tc>
                  <a:txBody>
                    <a:bodyPr/>
                    <a:lstStyle/>
                    <a:p>
                      <a:r>
                        <a:rPr lang="en-US" sz="1600" dirty="0"/>
                        <a:t>Notes About the Examples</a:t>
                      </a:r>
                    </a:p>
                  </a:txBody>
                  <a:tcPr/>
                </a:tc>
                <a:extLst>
                  <a:ext uri="{0D108BD9-81ED-4DB2-BD59-A6C34878D82A}">
                    <a16:rowId xmlns:a16="http://schemas.microsoft.com/office/drawing/2014/main" val="10000"/>
                  </a:ext>
                </a:extLst>
              </a:tr>
              <a:tr h="370840">
                <a:tc>
                  <a:txBody>
                    <a:bodyPr/>
                    <a:lstStyle/>
                    <a:p>
                      <a:r>
                        <a:rPr lang="en-US" sz="1600" dirty="0"/>
                        <a:t>Monosaccharides</a:t>
                      </a:r>
                    </a:p>
                  </a:txBody>
                  <a:tcPr/>
                </a:tc>
                <a:tc>
                  <a:txBody>
                    <a:bodyPr/>
                    <a:lstStyle/>
                    <a:p>
                      <a:r>
                        <a:rPr lang="en-US" sz="1600" b="0" i="0" u="none" strike="noStrike" kern="1200" baseline="0" dirty="0">
                          <a:solidFill>
                            <a:schemeClr val="dk1"/>
                          </a:solidFill>
                          <a:latin typeface="+mn-lt"/>
                          <a:ea typeface="+mn-ea"/>
                          <a:cs typeface="+mn-cs"/>
                        </a:rPr>
                        <a:t>3- to 7-carbon sugars</a:t>
                      </a:r>
                      <a:endParaRPr lang="en-US" sz="1600" dirty="0"/>
                    </a:p>
                  </a:txBody>
                  <a:tcPr/>
                </a:tc>
                <a:tc>
                  <a:txBody>
                    <a:bodyPr/>
                    <a:lstStyle/>
                    <a:p>
                      <a:r>
                        <a:rPr lang="en-US" sz="1600" b="0" i="0" u="none" strike="noStrike" kern="1200" baseline="0" dirty="0">
                          <a:solidFill>
                            <a:schemeClr val="dk1"/>
                          </a:solidFill>
                          <a:latin typeface="+mn-lt"/>
                          <a:ea typeface="+mn-ea"/>
                          <a:cs typeface="+mn-cs"/>
                        </a:rPr>
                        <a:t>Glucose, fructose</a:t>
                      </a:r>
                      <a:endParaRPr lang="en-US" sz="1600" dirty="0"/>
                    </a:p>
                  </a:txBody>
                  <a:tcPr/>
                </a:tc>
                <a:tc>
                  <a:txBody>
                    <a:bodyPr/>
                    <a:lstStyle/>
                    <a:p>
                      <a:r>
                        <a:rPr lang="en-US" sz="1600" b="0" i="0" u="none" strike="noStrike" kern="1200" baseline="0" dirty="0">
                          <a:solidFill>
                            <a:schemeClr val="dk1"/>
                          </a:solidFill>
                          <a:latin typeface="+mn-lt"/>
                          <a:ea typeface="+mn-ea"/>
                          <a:cs typeface="+mn-cs"/>
                        </a:rPr>
                        <a:t>Sugars involved in metabolic reactions; building block</a:t>
                      </a:r>
                    </a:p>
                    <a:p>
                      <a:r>
                        <a:rPr lang="en-US" sz="1600" b="0" i="0" u="none" strike="noStrike" kern="1200" baseline="0" dirty="0">
                          <a:solidFill>
                            <a:schemeClr val="dk1"/>
                          </a:solidFill>
                          <a:latin typeface="+mn-lt"/>
                          <a:ea typeface="+mn-ea"/>
                          <a:cs typeface="+mn-cs"/>
                        </a:rPr>
                        <a:t>of disaccharides and polysaccharides</a:t>
                      </a:r>
                      <a:endParaRPr lang="en-US" sz="1600" dirty="0"/>
                    </a:p>
                  </a:txBody>
                  <a:tcPr/>
                </a:tc>
                <a:extLst>
                  <a:ext uri="{0D108BD9-81ED-4DB2-BD59-A6C34878D82A}">
                    <a16:rowId xmlns:a16="http://schemas.microsoft.com/office/drawing/2014/main" val="10001"/>
                  </a:ext>
                </a:extLst>
              </a:tr>
              <a:tr h="370840">
                <a:tc>
                  <a:txBody>
                    <a:bodyPr/>
                    <a:lstStyle/>
                    <a:p>
                      <a:r>
                        <a:rPr lang="en-US" sz="1600" dirty="0"/>
                        <a:t>Disaccharides</a:t>
                      </a:r>
                    </a:p>
                  </a:txBody>
                  <a:tcPr/>
                </a:tc>
                <a:tc>
                  <a:txBody>
                    <a:bodyPr/>
                    <a:lstStyle/>
                    <a:p>
                      <a:r>
                        <a:rPr lang="en-US" sz="1600" b="0" i="0" u="none" strike="noStrike" kern="1200" baseline="0" dirty="0">
                          <a:solidFill>
                            <a:schemeClr val="dk1"/>
                          </a:solidFill>
                          <a:latin typeface="+mn-lt"/>
                          <a:ea typeface="+mn-ea"/>
                          <a:cs typeface="+mn-cs"/>
                        </a:rPr>
                        <a:t>Two monosaccharides</a:t>
                      </a:r>
                      <a:endParaRPr lang="en-US" sz="1600" dirty="0"/>
                    </a:p>
                  </a:txBody>
                  <a:tcPr/>
                </a:tc>
                <a:tc>
                  <a:txBody>
                    <a:bodyPr/>
                    <a:lstStyle/>
                    <a:p>
                      <a:r>
                        <a:rPr lang="en-US" sz="1600" b="0" i="0" u="none" strike="noStrike" kern="1200" baseline="0" dirty="0">
                          <a:solidFill>
                            <a:schemeClr val="dk1"/>
                          </a:solidFill>
                          <a:latin typeface="+mn-lt"/>
                          <a:ea typeface="+mn-ea"/>
                          <a:cs typeface="+mn-cs"/>
                        </a:rPr>
                        <a:t>Maltose (malt sugar)</a:t>
                      </a:r>
                      <a:endParaRPr lang="en-US" sz="1600" dirty="0"/>
                    </a:p>
                  </a:txBody>
                  <a:tcPr/>
                </a:tc>
                <a:tc>
                  <a:txBody>
                    <a:bodyPr/>
                    <a:lstStyle/>
                    <a:p>
                      <a:r>
                        <a:rPr lang="en-US" sz="1600" b="0" i="0" u="none" strike="noStrike" kern="1200" baseline="0" dirty="0">
                          <a:solidFill>
                            <a:schemeClr val="dk1"/>
                          </a:solidFill>
                          <a:latin typeface="+mn-lt"/>
                          <a:ea typeface="+mn-ea"/>
                          <a:cs typeface="+mn-cs"/>
                        </a:rPr>
                        <a:t>Composed of two glucoses; an important breakdown</a:t>
                      </a:r>
                    </a:p>
                    <a:p>
                      <a:r>
                        <a:rPr lang="en-US" sz="1600" b="0" i="0" u="none" strike="noStrike" kern="1200" baseline="0" dirty="0">
                          <a:solidFill>
                            <a:schemeClr val="dk1"/>
                          </a:solidFill>
                          <a:latin typeface="+mn-lt"/>
                          <a:ea typeface="+mn-ea"/>
                          <a:cs typeface="+mn-cs"/>
                        </a:rPr>
                        <a:t>product of starch</a:t>
                      </a:r>
                      <a:endParaRPr lang="en-US" sz="1600" dirty="0"/>
                    </a:p>
                  </a:txBody>
                  <a:tcPr/>
                </a:tc>
                <a:extLst>
                  <a:ext uri="{0D108BD9-81ED-4DB2-BD59-A6C34878D82A}">
                    <a16:rowId xmlns:a16="http://schemas.microsoft.com/office/drawing/2014/main" val="10002"/>
                  </a:ext>
                </a:extLst>
              </a:tr>
              <a:tr h="370840">
                <a:tc>
                  <a:txBody>
                    <a:bodyPr/>
                    <a:lstStyle/>
                    <a:p>
                      <a:r>
                        <a:rPr lang="en-US" sz="1600" dirty="0"/>
                        <a:t>Disaccharides</a:t>
                      </a:r>
                    </a:p>
                  </a:txBody>
                  <a:tcPr/>
                </a:tc>
                <a:tc>
                  <a:txBody>
                    <a:bodyPr/>
                    <a:lstStyle/>
                    <a:p>
                      <a:r>
                        <a:rPr lang="en-US" sz="1600" b="0" i="0" u="none" strike="noStrike" kern="1200" baseline="0" dirty="0">
                          <a:solidFill>
                            <a:schemeClr val="dk1"/>
                          </a:solidFill>
                          <a:latin typeface="+mn-lt"/>
                          <a:ea typeface="+mn-ea"/>
                          <a:cs typeface="+mn-cs"/>
                        </a:rPr>
                        <a:t>Two monosaccharides</a:t>
                      </a:r>
                      <a:endParaRPr lang="en-US" sz="1600" dirty="0"/>
                    </a:p>
                  </a:txBody>
                  <a:tcPr/>
                </a:tc>
                <a:tc>
                  <a:txBody>
                    <a:bodyPr/>
                    <a:lstStyle/>
                    <a:p>
                      <a:r>
                        <a:rPr lang="en-US" sz="1600" b="0" i="0" u="none" strike="noStrike" kern="1200" baseline="0" dirty="0">
                          <a:solidFill>
                            <a:schemeClr val="dk1"/>
                          </a:solidFill>
                          <a:latin typeface="+mn-lt"/>
                          <a:ea typeface="+mn-ea"/>
                          <a:cs typeface="+mn-cs"/>
                        </a:rPr>
                        <a:t>Lactose (milk sugar)</a:t>
                      </a:r>
                      <a:endParaRPr lang="en-US" sz="1600" dirty="0"/>
                    </a:p>
                  </a:txBody>
                  <a:tcPr/>
                </a:tc>
                <a:tc>
                  <a:txBody>
                    <a:bodyPr/>
                    <a:lstStyle/>
                    <a:p>
                      <a:r>
                        <a:rPr lang="en-US" sz="1600" b="0" i="0" u="none" strike="noStrike" kern="1200" baseline="0" dirty="0">
                          <a:solidFill>
                            <a:schemeClr val="dk1"/>
                          </a:solidFill>
                          <a:latin typeface="+mn-lt"/>
                          <a:ea typeface="+mn-ea"/>
                          <a:cs typeface="+mn-cs"/>
                        </a:rPr>
                        <a:t>Composed of glucose and galactose</a:t>
                      </a:r>
                      <a:endParaRPr lang="en-US" sz="1600" dirty="0"/>
                    </a:p>
                  </a:txBody>
                  <a:tcPr/>
                </a:tc>
                <a:extLst>
                  <a:ext uri="{0D108BD9-81ED-4DB2-BD59-A6C34878D82A}">
                    <a16:rowId xmlns:a16="http://schemas.microsoft.com/office/drawing/2014/main" val="10003"/>
                  </a:ext>
                </a:extLst>
              </a:tr>
              <a:tr h="370840">
                <a:tc>
                  <a:txBody>
                    <a:bodyPr/>
                    <a:lstStyle/>
                    <a:p>
                      <a:r>
                        <a:rPr lang="en-US" sz="1600" dirty="0"/>
                        <a:t>Disaccharides</a:t>
                      </a:r>
                    </a:p>
                  </a:txBody>
                  <a:tcPr/>
                </a:tc>
                <a:tc>
                  <a:txBody>
                    <a:bodyPr/>
                    <a:lstStyle/>
                    <a:p>
                      <a:r>
                        <a:rPr lang="en-US" sz="1600" b="0" i="0" u="none" strike="noStrike" kern="1200" baseline="0" dirty="0">
                          <a:solidFill>
                            <a:schemeClr val="dk1"/>
                          </a:solidFill>
                          <a:latin typeface="+mn-lt"/>
                          <a:ea typeface="+mn-ea"/>
                          <a:cs typeface="+mn-cs"/>
                        </a:rPr>
                        <a:t>Two monosaccharides</a:t>
                      </a:r>
                      <a:endParaRPr lang="en-US" sz="1600" dirty="0"/>
                    </a:p>
                  </a:txBody>
                  <a:tcPr/>
                </a:tc>
                <a:tc>
                  <a:txBody>
                    <a:bodyPr/>
                    <a:lstStyle/>
                    <a:p>
                      <a:r>
                        <a:rPr lang="en-US" sz="1600" b="0" i="0" u="none" strike="noStrike" kern="1200" baseline="0" dirty="0">
                          <a:solidFill>
                            <a:schemeClr val="dk1"/>
                          </a:solidFill>
                          <a:latin typeface="+mn-lt"/>
                          <a:ea typeface="+mn-ea"/>
                          <a:cs typeface="+mn-cs"/>
                        </a:rPr>
                        <a:t>Sucrose (table sugar)</a:t>
                      </a:r>
                      <a:endParaRPr lang="en-US" sz="1600" dirty="0"/>
                    </a:p>
                  </a:txBody>
                  <a:tcPr/>
                </a:tc>
                <a:tc>
                  <a:txBody>
                    <a:bodyPr/>
                    <a:lstStyle/>
                    <a:p>
                      <a:r>
                        <a:rPr lang="en-US" sz="1600" b="0" i="0" u="none" strike="noStrike" kern="1200" baseline="0" dirty="0">
                          <a:solidFill>
                            <a:schemeClr val="dk1"/>
                          </a:solidFill>
                          <a:latin typeface="+mn-lt"/>
                          <a:ea typeface="+mn-ea"/>
                          <a:cs typeface="+mn-cs"/>
                        </a:rPr>
                        <a:t>Composed of glucose and fructose</a:t>
                      </a:r>
                      <a:endParaRPr lang="en-US" sz="1600" dirty="0"/>
                    </a:p>
                  </a:txBody>
                  <a:tcPr/>
                </a:tc>
                <a:extLst>
                  <a:ext uri="{0D108BD9-81ED-4DB2-BD59-A6C34878D82A}">
                    <a16:rowId xmlns:a16="http://schemas.microsoft.com/office/drawing/2014/main" val="10004"/>
                  </a:ext>
                </a:extLst>
              </a:tr>
              <a:tr h="370840">
                <a:tc>
                  <a:txBody>
                    <a:bodyPr/>
                    <a:lstStyle/>
                    <a:p>
                      <a:r>
                        <a:rPr lang="en-US" sz="1600" dirty="0"/>
                        <a:t>Polysaccharides</a:t>
                      </a:r>
                    </a:p>
                  </a:txBody>
                  <a:tcPr/>
                </a:tc>
                <a:tc>
                  <a:txBody>
                    <a:bodyPr/>
                    <a:lstStyle/>
                    <a:p>
                      <a:r>
                        <a:rPr lang="en-US" sz="1600" b="0" i="0" u="none" strike="noStrike" kern="1200" baseline="0" dirty="0">
                          <a:solidFill>
                            <a:schemeClr val="dk1"/>
                          </a:solidFill>
                          <a:latin typeface="+mn-lt"/>
                          <a:ea typeface="+mn-ea"/>
                          <a:cs typeface="+mn-cs"/>
                        </a:rPr>
                        <a:t>Chains of monosaccharides</a:t>
                      </a:r>
                      <a:endParaRPr lang="en-US" sz="1600" dirty="0"/>
                    </a:p>
                  </a:txBody>
                  <a:tcPr/>
                </a:tc>
                <a:tc>
                  <a:txBody>
                    <a:bodyPr/>
                    <a:lstStyle/>
                    <a:p>
                      <a:r>
                        <a:rPr lang="en-US" sz="1600" b="0" i="0" u="none" strike="noStrike" kern="1200" baseline="0" dirty="0">
                          <a:solidFill>
                            <a:schemeClr val="dk1"/>
                          </a:solidFill>
                          <a:latin typeface="+mn-lt"/>
                          <a:ea typeface="+mn-ea"/>
                          <a:cs typeface="+mn-cs"/>
                        </a:rPr>
                        <a:t>Starch, cellulose, glycogen</a:t>
                      </a:r>
                      <a:endParaRPr lang="en-US" sz="1600" dirty="0"/>
                    </a:p>
                  </a:txBody>
                  <a:tcPr/>
                </a:tc>
                <a:tc>
                  <a:txBody>
                    <a:bodyPr/>
                    <a:lstStyle/>
                    <a:p>
                      <a:r>
                        <a:rPr lang="en-US" sz="1600" b="0" i="0" u="none" strike="noStrike" kern="1200" baseline="0" dirty="0">
                          <a:solidFill>
                            <a:schemeClr val="dk1"/>
                          </a:solidFill>
                          <a:latin typeface="+mn-lt"/>
                          <a:ea typeface="+mn-ea"/>
                          <a:cs typeface="+mn-cs"/>
                        </a:rPr>
                        <a:t>Cell wall, food storage</a:t>
                      </a:r>
                      <a:endParaRPr lang="en-US" sz="1600"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418303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dirty="0"/>
              <a:t>Macromolecules and Their Functions: Lipids and Proteins</a:t>
            </a:r>
            <a:endParaRPr lang="en-IN" dirty="0"/>
          </a:p>
        </p:txBody>
      </p:sp>
      <p:graphicFrame>
        <p:nvGraphicFramePr>
          <p:cNvPr id="10" name="Table 2">
            <a:extLst>
              <a:ext uri="{FF2B5EF4-FFF2-40B4-BE49-F238E27FC236}">
                <a16:creationId xmlns:a16="http://schemas.microsoft.com/office/drawing/2014/main" id="{E8DA8455-A0E4-4E6E-A1CF-AA4AF9079818}"/>
              </a:ext>
            </a:extLst>
          </p:cNvPr>
          <p:cNvGraphicFramePr>
            <a:graphicFrameLocks noGrp="1"/>
          </p:cNvGraphicFramePr>
          <p:nvPr>
            <p:ph sz="quarter" idx="11"/>
            <p:extLst>
              <p:ext uri="{D42A27DB-BD31-4B8C-83A1-F6EECF244321}">
                <p14:modId xmlns:p14="http://schemas.microsoft.com/office/powerpoint/2010/main" val="1775783692"/>
              </p:ext>
            </p:extLst>
          </p:nvPr>
        </p:nvGraphicFramePr>
        <p:xfrm>
          <a:off x="251460" y="1276350"/>
          <a:ext cx="8641080" cy="2687320"/>
        </p:xfrm>
        <a:graphic>
          <a:graphicData uri="http://schemas.openxmlformats.org/drawingml/2006/table">
            <a:tbl>
              <a:tblPr firstRow="1" bandRow="1">
                <a:tableStyleId>{073A0DAA-6AF3-43AB-8588-CEC1D06C72B9}</a:tableStyleId>
              </a:tblPr>
              <a:tblGrid>
                <a:gridCol w="155448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1676400">
                  <a:extLst>
                    <a:ext uri="{9D8B030D-6E8A-4147-A177-3AD203B41FA5}">
                      <a16:colId xmlns:a16="http://schemas.microsoft.com/office/drawing/2014/main" val="20002"/>
                    </a:ext>
                  </a:extLst>
                </a:gridCol>
                <a:gridCol w="3048000">
                  <a:extLst>
                    <a:ext uri="{9D8B030D-6E8A-4147-A177-3AD203B41FA5}">
                      <a16:colId xmlns:a16="http://schemas.microsoft.com/office/drawing/2014/main" val="20003"/>
                    </a:ext>
                  </a:extLst>
                </a:gridCol>
              </a:tblGrid>
              <a:tr h="370840">
                <a:tc>
                  <a:txBody>
                    <a:bodyPr/>
                    <a:lstStyle/>
                    <a:p>
                      <a:r>
                        <a:rPr lang="en-US" sz="1600" dirty="0"/>
                        <a:t>Lipids</a:t>
                      </a:r>
                    </a:p>
                  </a:txBody>
                  <a:tcPr/>
                </a:tc>
                <a:tc>
                  <a:txBody>
                    <a:bodyPr/>
                    <a:lstStyle/>
                    <a:p>
                      <a:r>
                        <a:rPr lang="en-US" sz="1600" dirty="0"/>
                        <a:t>Description/Basic Structure</a:t>
                      </a:r>
                    </a:p>
                  </a:txBody>
                  <a:tcPr/>
                </a:tc>
                <a:tc>
                  <a:txBody>
                    <a:bodyPr/>
                    <a:lstStyle/>
                    <a:p>
                      <a:r>
                        <a:rPr lang="en-US" sz="1600" dirty="0"/>
                        <a:t>Examples</a:t>
                      </a:r>
                    </a:p>
                  </a:txBody>
                  <a:tcPr/>
                </a:tc>
                <a:tc>
                  <a:txBody>
                    <a:bodyPr/>
                    <a:lstStyle/>
                    <a:p>
                      <a:r>
                        <a:rPr lang="en-US" sz="1600" dirty="0"/>
                        <a:t>Notes About the Examples</a:t>
                      </a:r>
                    </a:p>
                  </a:txBody>
                  <a:tcPr/>
                </a:tc>
                <a:extLst>
                  <a:ext uri="{0D108BD9-81ED-4DB2-BD59-A6C34878D82A}">
                    <a16:rowId xmlns:a16="http://schemas.microsoft.com/office/drawing/2014/main" val="10000"/>
                  </a:ext>
                </a:extLst>
              </a:tr>
              <a:tr h="370840">
                <a:tc>
                  <a:txBody>
                    <a:bodyPr/>
                    <a:lstStyle/>
                    <a:p>
                      <a:r>
                        <a:rPr lang="en-US" sz="1600" dirty="0"/>
                        <a:t>Triglycerides</a:t>
                      </a:r>
                    </a:p>
                  </a:txBody>
                  <a:tcPr/>
                </a:tc>
                <a:tc>
                  <a:txBody>
                    <a:bodyPr/>
                    <a:lstStyle/>
                    <a:p>
                      <a:r>
                        <a:rPr lang="en-US" sz="1600" b="0" i="0" u="none" strike="noStrike" kern="1200" baseline="0" dirty="0">
                          <a:solidFill>
                            <a:schemeClr val="dk1"/>
                          </a:solidFill>
                          <a:latin typeface="+mn-lt"/>
                          <a:ea typeface="+mn-ea"/>
                          <a:cs typeface="+mn-cs"/>
                        </a:rPr>
                        <a:t>Fatty acids + glycerol</a:t>
                      </a:r>
                      <a:endParaRPr lang="en-US" sz="1600" dirty="0"/>
                    </a:p>
                  </a:txBody>
                  <a:tcPr/>
                </a:tc>
                <a:tc>
                  <a:txBody>
                    <a:bodyPr/>
                    <a:lstStyle/>
                    <a:p>
                      <a:r>
                        <a:rPr lang="en-US" sz="1600" b="0" i="0" u="none" strike="noStrike" kern="1200" baseline="0" dirty="0">
                          <a:solidFill>
                            <a:schemeClr val="dk1"/>
                          </a:solidFill>
                          <a:latin typeface="+mn-lt"/>
                          <a:ea typeface="+mn-ea"/>
                          <a:cs typeface="+mn-cs"/>
                        </a:rPr>
                        <a:t>Fats, oils</a:t>
                      </a:r>
                      <a:endParaRPr lang="en-US" sz="1600" dirty="0"/>
                    </a:p>
                  </a:txBody>
                  <a:tcPr/>
                </a:tc>
                <a:tc>
                  <a:txBody>
                    <a:bodyPr/>
                    <a:lstStyle/>
                    <a:p>
                      <a:r>
                        <a:rPr lang="en-US" sz="1600" b="0" i="0" u="none" strike="noStrike" kern="1200" baseline="0" dirty="0">
                          <a:solidFill>
                            <a:schemeClr val="dk1"/>
                          </a:solidFill>
                          <a:latin typeface="+mn-lt"/>
                          <a:ea typeface="+mn-ea"/>
                          <a:cs typeface="+mn-cs"/>
                        </a:rPr>
                        <a:t>Major component of cell membranes; storage</a:t>
                      </a:r>
                      <a:endParaRPr lang="en-US" sz="1600" dirty="0"/>
                    </a:p>
                  </a:txBody>
                  <a:tcPr/>
                </a:tc>
                <a:extLst>
                  <a:ext uri="{0D108BD9-81ED-4DB2-BD59-A6C34878D82A}">
                    <a16:rowId xmlns:a16="http://schemas.microsoft.com/office/drawing/2014/main" val="10001"/>
                  </a:ext>
                </a:extLst>
              </a:tr>
              <a:tr h="370840">
                <a:tc>
                  <a:txBody>
                    <a:bodyPr/>
                    <a:lstStyle/>
                    <a:p>
                      <a:r>
                        <a:rPr lang="en-US" sz="1600" dirty="0"/>
                        <a:t>Phospholipids</a:t>
                      </a:r>
                    </a:p>
                  </a:txBody>
                  <a:tcPr/>
                </a:tc>
                <a:tc>
                  <a:txBody>
                    <a:bodyPr/>
                    <a:lstStyle/>
                    <a:p>
                      <a:r>
                        <a:rPr lang="en-US" sz="1600" b="0" i="0" u="none" strike="noStrike" kern="1200" baseline="0" dirty="0">
                          <a:solidFill>
                            <a:schemeClr val="dk1"/>
                          </a:solidFill>
                          <a:latin typeface="+mn-lt"/>
                          <a:ea typeface="+mn-ea"/>
                          <a:cs typeface="+mn-cs"/>
                        </a:rPr>
                        <a:t>Fatty acids + glycerol + phosphate</a:t>
                      </a:r>
                      <a:endParaRPr lang="en-US" sz="1600" dirty="0"/>
                    </a:p>
                  </a:txBody>
                  <a:tcPr/>
                </a:tc>
                <a:tc>
                  <a:txBody>
                    <a:bodyPr/>
                    <a:lstStyle/>
                    <a:p>
                      <a:r>
                        <a:rPr lang="en-US" sz="1600" b="0" i="0" u="none" strike="noStrike" kern="1200" baseline="0" dirty="0">
                          <a:solidFill>
                            <a:schemeClr val="dk1"/>
                          </a:solidFill>
                          <a:latin typeface="+mn-lt"/>
                          <a:ea typeface="+mn-ea"/>
                          <a:cs typeface="+mn-cs"/>
                        </a:rPr>
                        <a:t>Membrane components</a:t>
                      </a:r>
                      <a:endParaRPr lang="en-US" sz="1600" dirty="0"/>
                    </a:p>
                  </a:txBody>
                  <a:tcPr/>
                </a:tc>
                <a:tc>
                  <a:txBody>
                    <a:bodyPr/>
                    <a:lstStyle/>
                    <a:p>
                      <a:endParaRPr lang="en-US" sz="1600" dirty="0"/>
                    </a:p>
                  </a:txBody>
                  <a:tcPr/>
                </a:tc>
                <a:extLst>
                  <a:ext uri="{0D108BD9-81ED-4DB2-BD59-A6C34878D82A}">
                    <a16:rowId xmlns:a16="http://schemas.microsoft.com/office/drawing/2014/main" val="10002"/>
                  </a:ext>
                </a:extLst>
              </a:tr>
              <a:tr h="370840">
                <a:tc>
                  <a:txBody>
                    <a:bodyPr/>
                    <a:lstStyle/>
                    <a:p>
                      <a:r>
                        <a:rPr lang="en-US" sz="1600" dirty="0"/>
                        <a:t>Waxes</a:t>
                      </a:r>
                    </a:p>
                  </a:txBody>
                  <a:tcPr/>
                </a:tc>
                <a:tc>
                  <a:txBody>
                    <a:bodyPr/>
                    <a:lstStyle/>
                    <a:p>
                      <a:r>
                        <a:rPr lang="en-US" sz="1600" b="0" i="0" u="none" strike="noStrike" kern="1200" baseline="0" dirty="0">
                          <a:solidFill>
                            <a:schemeClr val="dk1"/>
                          </a:solidFill>
                          <a:latin typeface="+mn-lt"/>
                          <a:ea typeface="+mn-ea"/>
                          <a:cs typeface="+mn-cs"/>
                        </a:rPr>
                        <a:t>Fatty acids, alcohols</a:t>
                      </a:r>
                      <a:endParaRPr lang="en-US" sz="1600" dirty="0"/>
                    </a:p>
                  </a:txBody>
                  <a:tcPr/>
                </a:tc>
                <a:tc>
                  <a:txBody>
                    <a:bodyPr/>
                    <a:lstStyle/>
                    <a:p>
                      <a:r>
                        <a:rPr lang="en-US" sz="1600" b="0" i="0" u="none" strike="noStrike" kern="1200" baseline="0" dirty="0">
                          <a:solidFill>
                            <a:schemeClr val="dk1"/>
                          </a:solidFill>
                          <a:latin typeface="+mn-lt"/>
                          <a:ea typeface="+mn-ea"/>
                          <a:cs typeface="+mn-cs"/>
                        </a:rPr>
                        <a:t>Mycolic acid</a:t>
                      </a:r>
                      <a:endParaRPr lang="en-US" sz="1600" dirty="0"/>
                    </a:p>
                  </a:txBody>
                  <a:tcPr/>
                </a:tc>
                <a:tc>
                  <a:txBody>
                    <a:bodyPr/>
                    <a:lstStyle/>
                    <a:p>
                      <a:r>
                        <a:rPr lang="en-US" sz="1600" b="0" i="0" u="none" strike="noStrike" kern="1200" baseline="0" dirty="0">
                          <a:solidFill>
                            <a:schemeClr val="dk1"/>
                          </a:solidFill>
                          <a:latin typeface="+mn-lt"/>
                          <a:ea typeface="+mn-ea"/>
                          <a:cs typeface="+mn-cs"/>
                        </a:rPr>
                        <a:t>Cell wall of mycobacteria</a:t>
                      </a:r>
                      <a:endParaRPr lang="en-US" sz="1600" dirty="0"/>
                    </a:p>
                  </a:txBody>
                  <a:tcPr/>
                </a:tc>
                <a:extLst>
                  <a:ext uri="{0D108BD9-81ED-4DB2-BD59-A6C34878D82A}">
                    <a16:rowId xmlns:a16="http://schemas.microsoft.com/office/drawing/2014/main" val="10003"/>
                  </a:ext>
                </a:extLst>
              </a:tr>
              <a:tr h="370840">
                <a:tc>
                  <a:txBody>
                    <a:bodyPr/>
                    <a:lstStyle/>
                    <a:p>
                      <a:r>
                        <a:rPr lang="en-US" sz="1600" dirty="0"/>
                        <a:t>Steroids</a:t>
                      </a:r>
                    </a:p>
                  </a:txBody>
                  <a:tcPr/>
                </a:tc>
                <a:tc>
                  <a:txBody>
                    <a:bodyPr/>
                    <a:lstStyle/>
                    <a:p>
                      <a:r>
                        <a:rPr lang="en-US" sz="1600" b="0" i="0" u="none" strike="noStrike" kern="1200" baseline="0" dirty="0">
                          <a:solidFill>
                            <a:schemeClr val="dk1"/>
                          </a:solidFill>
                          <a:latin typeface="+mn-lt"/>
                          <a:ea typeface="+mn-ea"/>
                          <a:cs typeface="+mn-cs"/>
                        </a:rPr>
                        <a:t>Ringed structure</a:t>
                      </a:r>
                      <a:endParaRPr lang="en-US" sz="1600" dirty="0"/>
                    </a:p>
                  </a:txBody>
                  <a:tcPr/>
                </a:tc>
                <a:tc>
                  <a:txBody>
                    <a:bodyPr/>
                    <a:lstStyle/>
                    <a:p>
                      <a:r>
                        <a:rPr lang="en-US" sz="1600" b="0" i="0" u="none" strike="noStrike" kern="1200" baseline="0" dirty="0">
                          <a:solidFill>
                            <a:schemeClr val="dk1"/>
                          </a:solidFill>
                          <a:latin typeface="+mn-lt"/>
                          <a:ea typeface="+mn-ea"/>
                          <a:cs typeface="+mn-cs"/>
                        </a:rPr>
                        <a:t>Cholesterol, ergosterol</a:t>
                      </a:r>
                      <a:endParaRPr lang="en-US" sz="1600" dirty="0"/>
                    </a:p>
                  </a:txBody>
                  <a:tcPr/>
                </a:tc>
                <a:tc>
                  <a:txBody>
                    <a:bodyPr/>
                    <a:lstStyle/>
                    <a:p>
                      <a:r>
                        <a:rPr lang="en-US" sz="1600" b="0" i="0" u="none" strike="noStrike" kern="1200" baseline="0" dirty="0">
                          <a:solidFill>
                            <a:schemeClr val="dk1"/>
                          </a:solidFill>
                          <a:latin typeface="+mn-lt"/>
                          <a:ea typeface="+mn-ea"/>
                          <a:cs typeface="+mn-cs"/>
                        </a:rPr>
                        <a:t>In membranes of eukaryotes and some bacteria</a:t>
                      </a:r>
                      <a:endParaRPr lang="en-US" sz="1600" dirty="0"/>
                    </a:p>
                  </a:txBody>
                  <a:tcPr/>
                </a:tc>
                <a:extLst>
                  <a:ext uri="{0D108BD9-81ED-4DB2-BD59-A6C34878D82A}">
                    <a16:rowId xmlns:a16="http://schemas.microsoft.com/office/drawing/2014/main" val="10004"/>
                  </a:ext>
                </a:extLst>
              </a:tr>
            </a:tbl>
          </a:graphicData>
        </a:graphic>
      </p:graphicFrame>
      <p:graphicFrame>
        <p:nvGraphicFramePr>
          <p:cNvPr id="11" name="Table 3">
            <a:extLst>
              <a:ext uri="{FF2B5EF4-FFF2-40B4-BE49-F238E27FC236}">
                <a16:creationId xmlns:a16="http://schemas.microsoft.com/office/drawing/2014/main" id="{33FABF6B-FCB7-45E6-AA9E-1F29C707C6EA}"/>
              </a:ext>
            </a:extLst>
          </p:cNvPr>
          <p:cNvGraphicFramePr>
            <a:graphicFrameLocks noGrp="1"/>
          </p:cNvGraphicFramePr>
          <p:nvPr>
            <p:ph sz="quarter" idx="14"/>
            <p:extLst>
              <p:ext uri="{D42A27DB-BD31-4B8C-83A1-F6EECF244321}">
                <p14:modId xmlns:p14="http://schemas.microsoft.com/office/powerpoint/2010/main" val="2806810965"/>
              </p:ext>
            </p:extLst>
          </p:nvPr>
        </p:nvGraphicFramePr>
        <p:xfrm>
          <a:off x="236220" y="4216400"/>
          <a:ext cx="8641080" cy="1402080"/>
        </p:xfrm>
        <a:graphic>
          <a:graphicData uri="http://schemas.openxmlformats.org/drawingml/2006/table">
            <a:tbl>
              <a:tblPr firstRow="1" bandRow="1">
                <a:tableStyleId>{073A0DAA-6AF3-43AB-8588-CEC1D06C72B9}</a:tableStyleId>
              </a:tblPr>
              <a:tblGrid>
                <a:gridCol w="1219200">
                  <a:extLst>
                    <a:ext uri="{9D8B030D-6E8A-4147-A177-3AD203B41FA5}">
                      <a16:colId xmlns:a16="http://schemas.microsoft.com/office/drawing/2014/main" val="20000"/>
                    </a:ext>
                  </a:extLst>
                </a:gridCol>
                <a:gridCol w="1920240">
                  <a:extLst>
                    <a:ext uri="{9D8B030D-6E8A-4147-A177-3AD203B41FA5}">
                      <a16:colId xmlns:a16="http://schemas.microsoft.com/office/drawing/2014/main" val="20001"/>
                    </a:ext>
                  </a:extLst>
                </a:gridCol>
                <a:gridCol w="2377440">
                  <a:extLst>
                    <a:ext uri="{9D8B030D-6E8A-4147-A177-3AD203B41FA5}">
                      <a16:colId xmlns:a16="http://schemas.microsoft.com/office/drawing/2014/main" val="20002"/>
                    </a:ext>
                  </a:extLst>
                </a:gridCol>
                <a:gridCol w="3124200">
                  <a:extLst>
                    <a:ext uri="{9D8B030D-6E8A-4147-A177-3AD203B41FA5}">
                      <a16:colId xmlns:a16="http://schemas.microsoft.com/office/drawing/2014/main" val="20003"/>
                    </a:ext>
                  </a:extLst>
                </a:gridCol>
              </a:tblGrid>
              <a:tr h="370840">
                <a:tc>
                  <a:txBody>
                    <a:bodyPr/>
                    <a:lstStyle/>
                    <a:p>
                      <a:r>
                        <a:rPr lang="en-US" sz="1600" dirty="0"/>
                        <a:t>Proteins</a:t>
                      </a:r>
                    </a:p>
                  </a:txBody>
                  <a:tcPr/>
                </a:tc>
                <a:tc>
                  <a:txBody>
                    <a:bodyPr/>
                    <a:lstStyle/>
                    <a:p>
                      <a:r>
                        <a:rPr lang="en-US" sz="1600" dirty="0"/>
                        <a:t>Description/ Basic Structure</a:t>
                      </a:r>
                    </a:p>
                  </a:txBody>
                  <a:tcPr/>
                </a:tc>
                <a:tc>
                  <a:txBody>
                    <a:bodyPr/>
                    <a:lstStyle/>
                    <a:p>
                      <a:r>
                        <a:rPr lang="en-US" sz="1600" dirty="0"/>
                        <a:t>Examples</a:t>
                      </a:r>
                    </a:p>
                  </a:txBody>
                  <a:tcPr/>
                </a:tc>
                <a:tc>
                  <a:txBody>
                    <a:bodyPr/>
                    <a:lstStyle/>
                    <a:p>
                      <a:r>
                        <a:rPr lang="en-US" sz="1600" dirty="0"/>
                        <a:t>Notes About the Examples</a:t>
                      </a:r>
                    </a:p>
                  </a:txBody>
                  <a:tcPr/>
                </a:tc>
                <a:extLst>
                  <a:ext uri="{0D108BD9-81ED-4DB2-BD59-A6C34878D82A}">
                    <a16:rowId xmlns:a16="http://schemas.microsoft.com/office/drawing/2014/main" val="10000"/>
                  </a:ext>
                </a:extLst>
              </a:tr>
              <a:tr h="370840">
                <a:tc>
                  <a:txBody>
                    <a:bodyPr/>
                    <a:lstStyle/>
                    <a:p>
                      <a:endParaRPr lang="en-US" sz="1600" dirty="0"/>
                    </a:p>
                  </a:txBody>
                  <a:tcPr/>
                </a:tc>
                <a:tc>
                  <a:txBody>
                    <a:bodyPr/>
                    <a:lstStyle/>
                    <a:p>
                      <a:r>
                        <a:rPr lang="en-US" sz="1600" b="0" i="0" u="none" strike="noStrike" kern="1200" baseline="0" dirty="0">
                          <a:solidFill>
                            <a:schemeClr val="dk1"/>
                          </a:solidFill>
                          <a:latin typeface="+mn-lt"/>
                          <a:ea typeface="+mn-ea"/>
                          <a:cs typeface="+mn-cs"/>
                        </a:rPr>
                        <a:t>Amino acids</a:t>
                      </a:r>
                      <a:endParaRPr lang="en-US" sz="1600" dirty="0"/>
                    </a:p>
                  </a:txBody>
                  <a:tcPr/>
                </a:tc>
                <a:tc>
                  <a:txBody>
                    <a:bodyPr/>
                    <a:lstStyle/>
                    <a:p>
                      <a:r>
                        <a:rPr lang="en-US" sz="1600" b="0" i="0" u="none" strike="noStrike" kern="1200" baseline="0" dirty="0">
                          <a:solidFill>
                            <a:schemeClr val="dk1"/>
                          </a:solidFill>
                          <a:latin typeface="+mn-lt"/>
                          <a:ea typeface="+mn-ea"/>
                          <a:cs typeface="+mn-cs"/>
                        </a:rPr>
                        <a:t>Enzymes, part of cell</a:t>
                      </a:r>
                    </a:p>
                    <a:p>
                      <a:r>
                        <a:rPr lang="en-US" sz="1600" b="0" i="0" u="none" strike="noStrike" kern="1200" baseline="0" dirty="0">
                          <a:solidFill>
                            <a:schemeClr val="dk1"/>
                          </a:solidFill>
                          <a:latin typeface="+mn-lt"/>
                          <a:ea typeface="+mn-ea"/>
                          <a:cs typeface="+mn-cs"/>
                        </a:rPr>
                        <a:t>membrane, cell wall,</a:t>
                      </a:r>
                    </a:p>
                    <a:p>
                      <a:r>
                        <a:rPr lang="en-US" sz="1600" b="0" i="0" u="none" strike="noStrike" kern="1200" baseline="0" dirty="0">
                          <a:solidFill>
                            <a:schemeClr val="dk1"/>
                          </a:solidFill>
                          <a:latin typeface="+mn-lt"/>
                          <a:ea typeface="+mn-ea"/>
                          <a:cs typeface="+mn-cs"/>
                        </a:rPr>
                        <a:t>ribosomes, antibodies</a:t>
                      </a:r>
                      <a:endParaRPr lang="en-US" sz="1600" dirty="0"/>
                    </a:p>
                  </a:txBody>
                  <a:tcPr/>
                </a:tc>
                <a:tc>
                  <a:txBody>
                    <a:bodyPr/>
                    <a:lstStyle/>
                    <a:p>
                      <a:r>
                        <a:rPr lang="en-US" sz="1600" b="0" i="0" u="none" strike="noStrike" kern="1200" baseline="0" dirty="0">
                          <a:solidFill>
                            <a:schemeClr val="dk1"/>
                          </a:solidFill>
                          <a:latin typeface="+mn-lt"/>
                          <a:ea typeface="+mn-ea"/>
                          <a:cs typeface="+mn-cs"/>
                        </a:rPr>
                        <a:t>Serve as structural components and perform metabolic</a:t>
                      </a:r>
                    </a:p>
                    <a:p>
                      <a:r>
                        <a:rPr lang="en-US" sz="1600" b="0" i="0" u="none" strike="noStrike" kern="1200" baseline="0" dirty="0">
                          <a:solidFill>
                            <a:schemeClr val="dk1"/>
                          </a:solidFill>
                          <a:latin typeface="+mn-lt"/>
                          <a:ea typeface="+mn-ea"/>
                          <a:cs typeface="+mn-cs"/>
                        </a:rPr>
                        <a:t>reactions</a:t>
                      </a:r>
                      <a:endParaRPr lang="en-US" sz="1600" dirty="0"/>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48877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Models of Atomic Structure</a:t>
            </a:r>
            <a:endParaRPr lang="en-IN" sz="1200" dirty="0"/>
          </a:p>
        </p:txBody>
      </p:sp>
      <p:pic>
        <p:nvPicPr>
          <p:cNvPr id="7" name="Picture 2" descr="Three-dimensional and simple models of hydrogen and carbon.">
            <a:extLst>
              <a:ext uri="{FF2B5EF4-FFF2-40B4-BE49-F238E27FC236}">
                <a16:creationId xmlns:a16="http://schemas.microsoft.com/office/drawing/2014/main" id="{916B5C5D-7D6A-430D-8F29-5E82DD304AB4}"/>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5181"/>
          <a:stretch/>
        </p:blipFill>
        <p:spPr>
          <a:xfrm>
            <a:off x="561213" y="1606359"/>
            <a:ext cx="8021574" cy="4336299"/>
          </a:xfrm>
        </p:spPr>
      </p:pic>
      <p:sp>
        <p:nvSpPr>
          <p:cNvPr id="4" name="Text Placeholder 5">
            <a:extLst>
              <a:ext uri="{FF2B5EF4-FFF2-40B4-BE49-F238E27FC236}">
                <a16:creationId xmlns:a16="http://schemas.microsoft.com/office/drawing/2014/main" id="{E9824E83-59D8-4454-A8B8-B11C2C63656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14317017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A5066-8E56-4BE1-9583-5AB8F510320E}"/>
              </a:ext>
            </a:extLst>
          </p:cNvPr>
          <p:cNvSpPr>
            <a:spLocks noGrp="1"/>
          </p:cNvSpPr>
          <p:nvPr>
            <p:ph type="title"/>
          </p:nvPr>
        </p:nvSpPr>
        <p:spPr/>
        <p:txBody>
          <a:bodyPr/>
          <a:lstStyle/>
          <a:p>
            <a:r>
              <a:rPr lang="en-US" dirty="0"/>
              <a:t>Macromolecules and Their Functions: </a:t>
            </a:r>
            <a:br>
              <a:rPr lang="en-US" dirty="0"/>
            </a:br>
            <a:r>
              <a:rPr lang="en-US" dirty="0"/>
              <a:t>Nucleic Acids</a:t>
            </a:r>
            <a:endParaRPr lang="en-IN" dirty="0"/>
          </a:p>
        </p:txBody>
      </p:sp>
      <p:graphicFrame>
        <p:nvGraphicFramePr>
          <p:cNvPr id="6" name="Table 2">
            <a:extLst>
              <a:ext uri="{FF2B5EF4-FFF2-40B4-BE49-F238E27FC236}">
                <a16:creationId xmlns:a16="http://schemas.microsoft.com/office/drawing/2014/main" id="{31269A28-3A7C-49AB-8B0A-C1DBD0478AD0}"/>
              </a:ext>
            </a:extLst>
          </p:cNvPr>
          <p:cNvGraphicFramePr>
            <a:graphicFrameLocks noGrp="1"/>
          </p:cNvGraphicFramePr>
          <p:nvPr>
            <p:ph sz="quarter" idx="11"/>
            <p:extLst>
              <p:ext uri="{D42A27DB-BD31-4B8C-83A1-F6EECF244321}">
                <p14:modId xmlns:p14="http://schemas.microsoft.com/office/powerpoint/2010/main" val="1007003332"/>
              </p:ext>
            </p:extLst>
          </p:nvPr>
        </p:nvGraphicFramePr>
        <p:xfrm>
          <a:off x="403860" y="1276350"/>
          <a:ext cx="8336280" cy="4480560"/>
        </p:xfrm>
        <a:graphic>
          <a:graphicData uri="http://schemas.openxmlformats.org/drawingml/2006/table">
            <a:tbl>
              <a:tblPr firstRow="1" bandRow="1">
                <a:tableStyleId>{073A0DAA-6AF3-43AB-8588-CEC1D06C72B9}</a:tableStyleId>
              </a:tblPr>
              <a:tblGrid>
                <a:gridCol w="201168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011680">
                  <a:extLst>
                    <a:ext uri="{9D8B030D-6E8A-4147-A177-3AD203B41FA5}">
                      <a16:colId xmlns:a16="http://schemas.microsoft.com/office/drawing/2014/main" val="20003"/>
                    </a:ext>
                  </a:extLst>
                </a:gridCol>
              </a:tblGrid>
              <a:tr h="370840">
                <a:tc>
                  <a:txBody>
                    <a:bodyPr/>
                    <a:lstStyle/>
                    <a:p>
                      <a:r>
                        <a:rPr lang="en-US" dirty="0"/>
                        <a:t>Nucleic Acids</a:t>
                      </a:r>
                    </a:p>
                  </a:txBody>
                  <a:tcPr/>
                </a:tc>
                <a:tc>
                  <a:txBody>
                    <a:bodyPr/>
                    <a:lstStyle/>
                    <a:p>
                      <a:r>
                        <a:rPr lang="en-US" dirty="0"/>
                        <a:t>Description/Basic Structure</a:t>
                      </a:r>
                    </a:p>
                  </a:txBody>
                  <a:tcPr/>
                </a:tc>
                <a:tc>
                  <a:txBody>
                    <a:bodyPr/>
                    <a:lstStyle/>
                    <a:p>
                      <a:r>
                        <a:rPr lang="en-US" dirty="0"/>
                        <a:t>Examples</a:t>
                      </a:r>
                    </a:p>
                  </a:txBody>
                  <a:tcPr/>
                </a:tc>
                <a:tc>
                  <a:txBody>
                    <a:bodyPr/>
                    <a:lstStyle/>
                    <a:p>
                      <a:r>
                        <a:rPr lang="en-US" dirty="0"/>
                        <a:t>Notes About the Examples</a:t>
                      </a:r>
                    </a:p>
                  </a:txBody>
                  <a:tcPr/>
                </a:tc>
                <a:extLst>
                  <a:ext uri="{0D108BD9-81ED-4DB2-BD59-A6C34878D82A}">
                    <a16:rowId xmlns:a16="http://schemas.microsoft.com/office/drawing/2014/main" val="10000"/>
                  </a:ext>
                </a:extLst>
              </a:tr>
              <a:tr h="370840">
                <a:tc>
                  <a:txBody>
                    <a:bodyPr/>
                    <a:lstStyle/>
                    <a:p>
                      <a:endParaRPr lang="en-US" dirty="0"/>
                    </a:p>
                  </a:txBody>
                  <a:tcPr/>
                </a:tc>
                <a:tc>
                  <a:txBody>
                    <a:bodyPr/>
                    <a:lstStyle/>
                    <a:p>
                      <a:r>
                        <a:rPr lang="en-US" sz="1800" b="0" i="0" u="none" strike="noStrike" kern="1200" baseline="0" dirty="0">
                          <a:solidFill>
                            <a:schemeClr val="dk1"/>
                          </a:solidFill>
                          <a:latin typeface="+mn-lt"/>
                          <a:ea typeface="+mn-ea"/>
                          <a:cs typeface="+mn-cs"/>
                        </a:rPr>
                        <a:t>Nucleotides</a:t>
                      </a:r>
                    </a:p>
                    <a:p>
                      <a:r>
                        <a:rPr lang="en-US" sz="1800" b="0" i="0" u="none" strike="noStrike" kern="1200" baseline="0" dirty="0">
                          <a:solidFill>
                            <a:schemeClr val="dk1"/>
                          </a:solidFill>
                          <a:latin typeface="+mn-lt"/>
                          <a:ea typeface="+mn-ea"/>
                          <a:cs typeface="+mn-cs"/>
                        </a:rPr>
                        <a:t>Purines: adenine, guanine</a:t>
                      </a:r>
                    </a:p>
                    <a:p>
                      <a:r>
                        <a:rPr lang="en-US" sz="1800" b="0" i="0" u="none" strike="noStrike" kern="1200" baseline="0" dirty="0">
                          <a:solidFill>
                            <a:schemeClr val="dk1"/>
                          </a:solidFill>
                          <a:latin typeface="+mn-lt"/>
                          <a:ea typeface="+mn-ea"/>
                          <a:cs typeface="+mn-cs"/>
                        </a:rPr>
                        <a:t>Pyrimidines: cytosine, thymine, uracil</a:t>
                      </a:r>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Deoxyribonucleic acid (DNA)</a:t>
                      </a:r>
                      <a:endParaRPr lang="en-US" dirty="0"/>
                    </a:p>
                  </a:txBody>
                  <a:tcPr/>
                </a:tc>
                <a:tc>
                  <a:txBody>
                    <a:bodyPr/>
                    <a:lstStyle/>
                    <a:p>
                      <a:r>
                        <a:rPr lang="en-US" sz="1800" b="0" i="0" u="none" strike="noStrike" kern="1200" baseline="0" dirty="0">
                          <a:solidFill>
                            <a:schemeClr val="dk1"/>
                          </a:solidFill>
                          <a:latin typeface="+mn-lt"/>
                          <a:ea typeface="+mn-ea"/>
                          <a:cs typeface="+mn-cs"/>
                        </a:rPr>
                        <a:t>Contains deoxyribose sugar and thymine,</a:t>
                      </a:r>
                    </a:p>
                    <a:p>
                      <a:r>
                        <a:rPr lang="en-US" sz="1800" b="0" i="0" u="none" strike="noStrike" kern="1200" baseline="0" dirty="0">
                          <a:solidFill>
                            <a:schemeClr val="dk1"/>
                          </a:solidFill>
                          <a:latin typeface="+mn-lt"/>
                          <a:ea typeface="+mn-ea"/>
                          <a:cs typeface="+mn-cs"/>
                        </a:rPr>
                        <a:t>not uracil</a:t>
                      </a:r>
                      <a:endParaRPr lang="en-US" dirty="0"/>
                    </a:p>
                  </a:txBody>
                  <a:tcPr/>
                </a:tc>
                <a:tc>
                  <a:txBody>
                    <a:bodyPr/>
                    <a:lstStyle/>
                    <a:p>
                      <a:r>
                        <a:rPr lang="en-US" sz="1800" b="0" i="0" u="none" strike="noStrike" kern="1200" baseline="0" dirty="0">
                          <a:solidFill>
                            <a:schemeClr val="dk1"/>
                          </a:solidFill>
                          <a:latin typeface="+mn-lt"/>
                          <a:ea typeface="+mn-ea"/>
                          <a:cs typeface="+mn-cs"/>
                        </a:rPr>
                        <a:t>Chromosomes; genetic</a:t>
                      </a:r>
                    </a:p>
                    <a:p>
                      <a:r>
                        <a:rPr lang="en-US" sz="1800" b="0" i="0" u="none" strike="noStrike" kern="1200" baseline="0" dirty="0">
                          <a:solidFill>
                            <a:schemeClr val="dk1"/>
                          </a:solidFill>
                          <a:latin typeface="+mn-lt"/>
                          <a:ea typeface="+mn-ea"/>
                          <a:cs typeface="+mn-cs"/>
                        </a:rPr>
                        <a:t>material of viruses</a:t>
                      </a:r>
                      <a:endParaRPr lang="en-US" dirty="0"/>
                    </a:p>
                  </a:txBody>
                  <a:tcPr/>
                </a:tc>
                <a:tc>
                  <a:txBody>
                    <a:bodyPr/>
                    <a:lstStyle/>
                    <a:p>
                      <a:r>
                        <a:rPr lang="en-US" sz="1800" b="0" i="0" u="none" strike="noStrike" kern="1200" baseline="0" dirty="0">
                          <a:solidFill>
                            <a:schemeClr val="dk1"/>
                          </a:solidFill>
                          <a:latin typeface="+mn-lt"/>
                          <a:ea typeface="+mn-ea"/>
                          <a:cs typeface="+mn-cs"/>
                        </a:rPr>
                        <a:t>Determine inheritance</a:t>
                      </a:r>
                      <a:endParaRPr lang="en-US" dirty="0"/>
                    </a:p>
                  </a:txBody>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Ribonucleic acid</a:t>
                      </a:r>
                    </a:p>
                    <a:p>
                      <a:r>
                        <a:rPr lang="en-US" sz="1800" b="0" i="0" u="none" strike="noStrike" kern="1200" baseline="0" dirty="0">
                          <a:solidFill>
                            <a:schemeClr val="dk1"/>
                          </a:solidFill>
                          <a:latin typeface="+mn-lt"/>
                          <a:ea typeface="+mn-ea"/>
                          <a:cs typeface="+mn-cs"/>
                        </a:rPr>
                        <a:t>(RNA)</a:t>
                      </a:r>
                      <a:endParaRPr lang="en-US" dirty="0"/>
                    </a:p>
                  </a:txBody>
                  <a:tcPr/>
                </a:tc>
                <a:tc>
                  <a:txBody>
                    <a:bodyPr/>
                    <a:lstStyle/>
                    <a:p>
                      <a:r>
                        <a:rPr lang="en-US" sz="1800" b="0" i="0" u="none" strike="noStrike" kern="1200" baseline="0" dirty="0">
                          <a:solidFill>
                            <a:schemeClr val="dk1"/>
                          </a:solidFill>
                          <a:latin typeface="+mn-lt"/>
                          <a:ea typeface="+mn-ea"/>
                          <a:cs typeface="+mn-cs"/>
                        </a:rPr>
                        <a:t>Contains ribose sugar and uracil, not thymine</a:t>
                      </a:r>
                      <a:endParaRPr lang="en-US" dirty="0"/>
                    </a:p>
                  </a:txBody>
                  <a:tcPr/>
                </a:tc>
                <a:tc>
                  <a:txBody>
                    <a:bodyPr/>
                    <a:lstStyle/>
                    <a:p>
                      <a:r>
                        <a:rPr lang="en-US" sz="1800" b="0" i="0" u="none" strike="noStrike" kern="1200" baseline="0" dirty="0">
                          <a:solidFill>
                            <a:schemeClr val="dk1"/>
                          </a:solidFill>
                          <a:latin typeface="+mn-lt"/>
                          <a:ea typeface="+mn-ea"/>
                          <a:cs typeface="+mn-cs"/>
                        </a:rPr>
                        <a:t>Ribosomes; mRNA, </a:t>
                      </a:r>
                      <a:r>
                        <a:rPr lang="en-US" sz="1800" b="0" i="0" u="none" strike="noStrike" kern="1200" baseline="0" dirty="0" err="1">
                          <a:solidFill>
                            <a:schemeClr val="dk1"/>
                          </a:solidFill>
                          <a:latin typeface="+mn-lt"/>
                          <a:ea typeface="+mn-ea"/>
                          <a:cs typeface="+mn-cs"/>
                        </a:rPr>
                        <a:t>tRNA</a:t>
                      </a:r>
                      <a:r>
                        <a:rPr lang="en-US" sz="1800" b="0" i="0" u="none" strike="noStrike" kern="1200" baseline="0" dirty="0">
                          <a:solidFill>
                            <a:schemeClr val="dk1"/>
                          </a:solidFill>
                          <a:latin typeface="+mn-lt"/>
                          <a:ea typeface="+mn-ea"/>
                          <a:cs typeface="+mn-cs"/>
                        </a:rPr>
                        <a:t>, regulatory RNAs</a:t>
                      </a:r>
                      <a:endParaRPr lang="en-US" dirty="0"/>
                    </a:p>
                  </a:txBody>
                  <a:tcPr/>
                </a:tc>
                <a:tc>
                  <a:txBody>
                    <a:bodyPr/>
                    <a:lstStyle/>
                    <a:p>
                      <a:r>
                        <a:rPr lang="en-US" sz="1800" b="0" i="0" u="none" strike="noStrike" kern="1200" baseline="0" dirty="0">
                          <a:solidFill>
                            <a:schemeClr val="dk1"/>
                          </a:solidFill>
                          <a:latin typeface="+mn-lt"/>
                          <a:ea typeface="+mn-ea"/>
                          <a:cs typeface="+mn-cs"/>
                        </a:rPr>
                        <a:t>Facilitate expression of genetic traits</a:t>
                      </a:r>
                      <a:endParaRPr lang="en-US" dirty="0"/>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92148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Macromolecules</a:t>
            </a:r>
            <a:r>
              <a:rPr lang="en-IN" sz="1200" dirty="0"/>
              <a:t> 2</a:t>
            </a:r>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Macromolecules: </a:t>
            </a:r>
          </a:p>
          <a:p>
            <a:pPr marL="342900" indent="-342900">
              <a:spcBef>
                <a:spcPts val="600"/>
              </a:spcBef>
              <a:spcAft>
                <a:spcPts val="600"/>
              </a:spcAft>
              <a:buFont typeface="Arial" panose="020B0604020202020204" pitchFamily="34" charset="0"/>
              <a:buChar char="•"/>
            </a:pPr>
            <a:r>
              <a:rPr lang="en-US" altLang="en-US" dirty="0"/>
              <a:t>Assembled from smaller molecular subunits or building blocks</a:t>
            </a:r>
          </a:p>
          <a:p>
            <a:pPr marL="342900" indent="-342900">
              <a:spcBef>
                <a:spcPts val="600"/>
              </a:spcBef>
              <a:spcAft>
                <a:spcPts val="600"/>
              </a:spcAft>
              <a:buFont typeface="Arial" panose="020B0604020202020204" pitchFamily="34" charset="0"/>
              <a:buChar char="•"/>
            </a:pPr>
            <a:r>
              <a:rPr lang="en-US" altLang="en-US" dirty="0"/>
              <a:t>Often very large compounds</a:t>
            </a:r>
          </a:p>
          <a:p>
            <a:pPr lvl="0">
              <a:spcBef>
                <a:spcPts val="1800"/>
              </a:spcBef>
              <a:spcAft>
                <a:spcPts val="600"/>
              </a:spcAft>
            </a:pPr>
            <a:r>
              <a:rPr lang="en-US" altLang="en-US" dirty="0">
                <a:solidFill>
                  <a:prstClr val="black"/>
                </a:solidFill>
              </a:rPr>
              <a:t>Polymerization:</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Monomers (repeating subunits) are bound into varying lengths called polymers</a:t>
            </a:r>
          </a:p>
        </p:txBody>
      </p:sp>
    </p:spTree>
    <p:extLst>
      <p:ext uri="{BB962C8B-B14F-4D97-AF65-F5344CB8AC3E}">
        <p14:creationId xmlns:p14="http://schemas.microsoft.com/office/powerpoint/2010/main" val="32560396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IN" dirty="0"/>
              <a:t>Macromolecules</a:t>
            </a:r>
            <a:r>
              <a:rPr lang="en-IN" sz="1200" dirty="0"/>
              <a:t> 3</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Functions of macromolecules:</a:t>
            </a:r>
          </a:p>
          <a:p>
            <a:pPr marL="342900" indent="-342900">
              <a:spcBef>
                <a:spcPts val="600"/>
              </a:spcBef>
              <a:spcAft>
                <a:spcPts val="600"/>
              </a:spcAft>
              <a:buFont typeface="Arial" panose="020B0604020202020204" pitchFamily="34" charset="0"/>
              <a:buChar char="•"/>
            </a:pPr>
            <a:r>
              <a:rPr lang="en-US" altLang="en-US" dirty="0"/>
              <a:t>Structural components</a:t>
            </a:r>
          </a:p>
          <a:p>
            <a:pPr marL="342900" indent="-342900">
              <a:spcBef>
                <a:spcPts val="600"/>
              </a:spcBef>
              <a:spcAft>
                <a:spcPts val="600"/>
              </a:spcAft>
              <a:buFont typeface="Arial" panose="020B0604020202020204" pitchFamily="34" charset="0"/>
              <a:buChar char="•"/>
            </a:pPr>
            <a:r>
              <a:rPr lang="en-US" altLang="en-US" dirty="0"/>
              <a:t>Molecular messengers</a:t>
            </a:r>
          </a:p>
          <a:p>
            <a:pPr marL="342900" indent="-342900">
              <a:spcBef>
                <a:spcPts val="600"/>
              </a:spcBef>
              <a:spcAft>
                <a:spcPts val="600"/>
              </a:spcAft>
              <a:buFont typeface="Arial" panose="020B0604020202020204" pitchFamily="34" charset="0"/>
              <a:buChar char="•"/>
            </a:pPr>
            <a:r>
              <a:rPr lang="en-US" altLang="en-US" dirty="0"/>
              <a:t>Energy sources</a:t>
            </a:r>
          </a:p>
          <a:p>
            <a:pPr marL="342900" indent="-342900">
              <a:spcBef>
                <a:spcPts val="600"/>
              </a:spcBef>
              <a:spcAft>
                <a:spcPts val="600"/>
              </a:spcAft>
              <a:buFont typeface="Arial" panose="020B0604020202020204" pitchFamily="34" charset="0"/>
              <a:buChar char="•"/>
            </a:pPr>
            <a:r>
              <a:rPr lang="en-US" altLang="en-US" dirty="0"/>
              <a:t>Enzymes (biochemical catalysts)</a:t>
            </a:r>
          </a:p>
          <a:p>
            <a:pPr marL="342900" indent="-342900">
              <a:spcBef>
                <a:spcPts val="600"/>
              </a:spcBef>
              <a:spcAft>
                <a:spcPts val="600"/>
              </a:spcAft>
              <a:buFont typeface="Arial" panose="020B0604020202020204" pitchFamily="34" charset="0"/>
              <a:buChar char="•"/>
            </a:pPr>
            <a:r>
              <a:rPr lang="en-US" altLang="en-US" dirty="0"/>
              <a:t>Nutrient stores</a:t>
            </a:r>
          </a:p>
          <a:p>
            <a:pPr marL="342900" indent="-342900">
              <a:spcBef>
                <a:spcPts val="600"/>
              </a:spcBef>
              <a:spcAft>
                <a:spcPts val="600"/>
              </a:spcAft>
              <a:buFont typeface="Arial" panose="020B0604020202020204" pitchFamily="34" charset="0"/>
              <a:buChar char="•"/>
            </a:pPr>
            <a:r>
              <a:rPr lang="en-US" altLang="en-US" dirty="0"/>
              <a:t>Sources of genetic information</a:t>
            </a:r>
          </a:p>
        </p:txBody>
      </p:sp>
    </p:spTree>
    <p:extLst>
      <p:ext uri="{BB962C8B-B14F-4D97-AF65-F5344CB8AC3E}">
        <p14:creationId xmlns:p14="http://schemas.microsoft.com/office/powerpoint/2010/main" val="39522152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Carbohydrates: Sugars and Polysaccharides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600"/>
              </a:spcAft>
            </a:pPr>
            <a:r>
              <a:rPr lang="en-US" altLang="en-US" dirty="0"/>
              <a:t>Saccharide: a sugar</a:t>
            </a:r>
          </a:p>
          <a:p>
            <a:pPr>
              <a:spcBef>
                <a:spcPts val="1200"/>
              </a:spcBef>
              <a:spcAft>
                <a:spcPts val="600"/>
              </a:spcAft>
            </a:pPr>
            <a:r>
              <a:rPr lang="en-US" altLang="en-US" dirty="0"/>
              <a:t>Monosaccharide: a simple sugar containing three to seven carbons</a:t>
            </a:r>
          </a:p>
          <a:p>
            <a:pPr>
              <a:spcBef>
                <a:spcPts val="1200"/>
              </a:spcBef>
              <a:spcAft>
                <a:spcPts val="600"/>
              </a:spcAft>
            </a:pPr>
            <a:r>
              <a:rPr lang="en-US" altLang="en-US" dirty="0"/>
              <a:t>Disaccharide: combination of two monosaccharides</a:t>
            </a:r>
          </a:p>
          <a:p>
            <a:pPr>
              <a:spcBef>
                <a:spcPts val="1200"/>
              </a:spcBef>
              <a:spcAft>
                <a:spcPts val="600"/>
              </a:spcAft>
            </a:pPr>
            <a:r>
              <a:rPr lang="en-US" altLang="en-US" dirty="0"/>
              <a:t>Polysaccharide: polymer of five or more monosaccharides</a:t>
            </a:r>
          </a:p>
          <a:p>
            <a:pPr>
              <a:spcBef>
                <a:spcPts val="1200"/>
              </a:spcBef>
              <a:spcAft>
                <a:spcPts val="600"/>
              </a:spcAft>
            </a:pPr>
            <a:r>
              <a:rPr lang="en-US" altLang="en-US" dirty="0"/>
              <a:t>Monosaccharides and disaccharides are named with the suffix </a:t>
            </a:r>
            <a:r>
              <a:rPr lang="en-US" altLang="en-US" i="1" dirty="0"/>
              <a:t>–</a:t>
            </a:r>
            <a:r>
              <a:rPr lang="en-US" altLang="en-US" i="1" dirty="0" err="1"/>
              <a:t>ose</a:t>
            </a:r>
            <a:endParaRPr lang="en-US" altLang="en-US" dirty="0"/>
          </a:p>
          <a:p>
            <a:pPr marL="342900" indent="-342900">
              <a:spcBef>
                <a:spcPts val="600"/>
              </a:spcBef>
              <a:spcAft>
                <a:spcPts val="600"/>
              </a:spcAft>
              <a:buFont typeface="Arial" panose="020B0604020202020204" pitchFamily="34" charset="0"/>
              <a:buChar char="•"/>
            </a:pPr>
            <a:r>
              <a:rPr lang="en-US" altLang="en-US" dirty="0"/>
              <a:t>Hexose: composed of six carbons</a:t>
            </a:r>
          </a:p>
          <a:p>
            <a:pPr marL="342900" indent="-342900">
              <a:spcBef>
                <a:spcPts val="600"/>
              </a:spcBef>
              <a:spcAft>
                <a:spcPts val="600"/>
              </a:spcAft>
              <a:buFont typeface="Arial" panose="020B0604020202020204" pitchFamily="34" charset="0"/>
              <a:buChar char="•"/>
            </a:pPr>
            <a:r>
              <a:rPr lang="en-US" altLang="en-US" dirty="0"/>
              <a:t>Pentose: composed of five carbons</a:t>
            </a:r>
          </a:p>
        </p:txBody>
      </p:sp>
    </p:spTree>
    <p:extLst>
      <p:ext uri="{BB962C8B-B14F-4D97-AF65-F5344CB8AC3E}">
        <p14:creationId xmlns:p14="http://schemas.microsoft.com/office/powerpoint/2010/main" val="29677133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4B63F-0631-4CB6-8596-6BC4D1B0FE17}"/>
              </a:ext>
            </a:extLst>
          </p:cNvPr>
          <p:cNvSpPr>
            <a:spLocks noGrp="1"/>
          </p:cNvSpPr>
          <p:nvPr>
            <p:ph type="title"/>
          </p:nvPr>
        </p:nvSpPr>
        <p:spPr/>
        <p:txBody>
          <a:bodyPr/>
          <a:lstStyle/>
          <a:p>
            <a:r>
              <a:rPr lang="en-IN" dirty="0"/>
              <a:t>Common Classes of Carbohydrates</a:t>
            </a:r>
          </a:p>
        </p:txBody>
      </p:sp>
      <p:pic>
        <p:nvPicPr>
          <p:cNvPr id="9" name="Picture 2" descr="Linear and ring structures of glucose, galactose, fructose, and general mono-, di-, and poly-saccharides.">
            <a:extLst>
              <a:ext uri="{FF2B5EF4-FFF2-40B4-BE49-F238E27FC236}">
                <a16:creationId xmlns:a16="http://schemas.microsoft.com/office/drawing/2014/main" id="{A05149F4-020A-4AF3-BEA6-CDFE1EDE9303}"/>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4097"/>
          <a:stretch/>
        </p:blipFill>
        <p:spPr>
          <a:xfrm>
            <a:off x="780355" y="983410"/>
            <a:ext cx="7583291" cy="5212080"/>
          </a:xfrm>
        </p:spPr>
      </p:pic>
      <p:sp>
        <p:nvSpPr>
          <p:cNvPr id="4" name="Text Placeholder 5">
            <a:extLst>
              <a:ext uri="{FF2B5EF4-FFF2-40B4-BE49-F238E27FC236}">
                <a16:creationId xmlns:a16="http://schemas.microsoft.com/office/drawing/2014/main" id="{8D312983-3FA7-4828-B089-EF51FCE975E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9922045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Carbohydrate Bonds</a:t>
            </a:r>
            <a:endParaRPr lang="en-IN" dirty="0"/>
          </a:p>
        </p:txBody>
      </p:sp>
      <p:sp>
        <p:nvSpPr>
          <p:cNvPr id="6" name="Content Placeholder 2">
            <a:extLst>
              <a:ext uri="{FF2B5EF4-FFF2-40B4-BE49-F238E27FC236}">
                <a16:creationId xmlns:a16="http://schemas.microsoft.com/office/drawing/2014/main" id="{5BD87718-4BB9-486C-BD83-CBDD15DB3B37}"/>
              </a:ext>
            </a:extLst>
          </p:cNvPr>
          <p:cNvSpPr>
            <a:spLocks noGrp="1"/>
          </p:cNvSpPr>
          <p:nvPr>
            <p:ph sz="quarter" idx="11"/>
          </p:nvPr>
        </p:nvSpPr>
        <p:spPr>
          <a:xfrm>
            <a:off x="342900" y="1276709"/>
            <a:ext cx="8458200" cy="2850791"/>
          </a:xfrm>
        </p:spPr>
        <p:txBody>
          <a:bodyPr/>
          <a:lstStyle/>
          <a:p>
            <a:pPr>
              <a:spcBef>
                <a:spcPts val="300"/>
              </a:spcBef>
              <a:spcAft>
                <a:spcPts val="300"/>
              </a:spcAft>
            </a:pPr>
            <a:r>
              <a:rPr lang="en-US" altLang="en-US" dirty="0" err="1"/>
              <a:t>Glycosidic</a:t>
            </a:r>
            <a:r>
              <a:rPr lang="en-US" altLang="en-US" dirty="0"/>
              <a:t> bonds: </a:t>
            </a:r>
          </a:p>
          <a:p>
            <a:pPr marL="342900" indent="-342900">
              <a:spcBef>
                <a:spcPts val="300"/>
              </a:spcBef>
              <a:spcAft>
                <a:spcPts val="300"/>
              </a:spcAft>
              <a:buFont typeface="Arial" panose="020B0604020202020204" pitchFamily="34" charset="0"/>
              <a:buChar char="•"/>
            </a:pPr>
            <a:r>
              <a:rPr lang="en-US" altLang="en-US" dirty="0"/>
              <a:t>Carbons on adjacent sugar units are bonded to the same oxygen atom like links in a chain</a:t>
            </a:r>
          </a:p>
          <a:p>
            <a:pPr>
              <a:spcBef>
                <a:spcPts val="300"/>
              </a:spcBef>
              <a:spcAft>
                <a:spcPts val="300"/>
              </a:spcAft>
            </a:pPr>
            <a:r>
              <a:rPr lang="en-US" altLang="en-US" dirty="0"/>
              <a:t>Dehydration synthesis: </a:t>
            </a:r>
          </a:p>
          <a:p>
            <a:pPr marL="342900" indent="-342900">
              <a:spcBef>
                <a:spcPts val="300"/>
              </a:spcBef>
              <a:spcAft>
                <a:spcPts val="300"/>
              </a:spcAft>
              <a:buFont typeface="Arial" panose="020B0604020202020204" pitchFamily="34" charset="0"/>
              <a:buChar char="•"/>
            </a:pPr>
            <a:r>
              <a:rPr lang="en-US" altLang="en-US" dirty="0"/>
              <a:t>Occurs in the polymerization process when one carbon group gives up an H and the other carbon group gives up an OH, forming water</a:t>
            </a:r>
            <a:endParaRPr lang="en-US" altLang="en-US" b="1" dirty="0"/>
          </a:p>
        </p:txBody>
      </p:sp>
      <p:pic>
        <p:nvPicPr>
          <p:cNvPr id="11" name="Picture 3" descr="Illustration of the glycosidic bond in a common disaccharide">
            <a:extLst>
              <a:ext uri="{FF2B5EF4-FFF2-40B4-BE49-F238E27FC236}">
                <a16:creationId xmlns:a16="http://schemas.microsoft.com/office/drawing/2014/main" id="{7C45B773-2D9B-456A-8BFA-8E44A0062BC7}"/>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7361"/>
          <a:stretch/>
        </p:blipFill>
        <p:spPr>
          <a:xfrm>
            <a:off x="2370362" y="4190290"/>
            <a:ext cx="4403277" cy="2011680"/>
          </a:xfrm>
        </p:spPr>
      </p:pic>
      <p:sp>
        <p:nvSpPr>
          <p:cNvPr id="5" name="Text Placeholder 5">
            <a:extLst>
              <a:ext uri="{FF2B5EF4-FFF2-40B4-BE49-F238E27FC236}">
                <a16:creationId xmlns:a16="http://schemas.microsoft.com/office/drawing/2014/main" id="{1937B22B-3F62-4A4E-B35B-D308F6CBA6F8}"/>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48227476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Polysaccharides</a:t>
            </a:r>
            <a:endParaRPr lang="en-IN" dirty="0"/>
          </a:p>
        </p:txBody>
      </p:sp>
      <p:pic>
        <p:nvPicPr>
          <p:cNvPr id="13" name="Picture 2" descr="Illustrations showing the monosaccharide arrangements of the polysaccharides cellulose and starch.">
            <a:extLst>
              <a:ext uri="{FF2B5EF4-FFF2-40B4-BE49-F238E27FC236}">
                <a16:creationId xmlns:a16="http://schemas.microsoft.com/office/drawing/2014/main" id="{2E0655B8-B430-40F3-B626-285D8442AE0E}"/>
              </a:ext>
              <a:ext uri="{C183D7F6-B498-43B3-948B-1728B52AA6E4}">
                <adec:decorative xmlns:adec="http://schemas.microsoft.com/office/drawing/2017/decorative" val="0"/>
              </a:ext>
            </a:extLst>
          </p:cNvPr>
          <p:cNvPicPr>
            <a:picLocks noGrp="1" noChangeAspect="1"/>
          </p:cNvPicPr>
          <p:nvPr>
            <p:ph sz="quarter" idx="11"/>
          </p:nvPr>
        </p:nvPicPr>
        <p:blipFill>
          <a:blip r:embed="rId2"/>
          <a:stretch>
            <a:fillRect/>
          </a:stretch>
        </p:blipFill>
        <p:spPr>
          <a:xfrm>
            <a:off x="3917188" y="143383"/>
            <a:ext cx="4145282" cy="6126480"/>
          </a:xfrm>
        </p:spPr>
      </p:pic>
      <p:sp>
        <p:nvSpPr>
          <p:cNvPr id="4" name="Text Placeholder 5">
            <a:extLst>
              <a:ext uri="{FF2B5EF4-FFF2-40B4-BE49-F238E27FC236}">
                <a16:creationId xmlns:a16="http://schemas.microsoft.com/office/drawing/2014/main" id="{A1248F37-0772-4B4A-BC5F-8843871A6F8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1929607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Functions of Polysaccharides</a:t>
            </a:r>
            <a:r>
              <a:rPr lang="en-US" sz="1200" dirty="0"/>
              <a:t> 1</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Cellulose:</a:t>
            </a:r>
          </a:p>
          <a:p>
            <a:pPr marL="342900" lvl="1">
              <a:spcBef>
                <a:spcPts val="600"/>
              </a:spcBef>
              <a:spcAft>
                <a:spcPts val="600"/>
              </a:spcAft>
            </a:pPr>
            <a:r>
              <a:rPr lang="en-US" altLang="en-US" dirty="0">
                <a:solidFill>
                  <a:prstClr val="black"/>
                </a:solidFill>
              </a:rPr>
              <a:t>Long, fibrous polymer</a:t>
            </a:r>
          </a:p>
          <a:p>
            <a:pPr marL="342900" lvl="1">
              <a:spcBef>
                <a:spcPts val="600"/>
              </a:spcBef>
              <a:spcAft>
                <a:spcPts val="600"/>
              </a:spcAft>
            </a:pPr>
            <a:r>
              <a:rPr lang="en-US" altLang="en-US" dirty="0">
                <a:solidFill>
                  <a:prstClr val="black"/>
                </a:solidFill>
              </a:rPr>
              <a:t>Gives strength and rigidity to plants and microscopic algae</a:t>
            </a:r>
          </a:p>
          <a:p>
            <a:pPr marL="342900" lvl="1">
              <a:spcBef>
                <a:spcPts val="600"/>
              </a:spcBef>
              <a:spcAft>
                <a:spcPts val="600"/>
              </a:spcAft>
            </a:pPr>
            <a:r>
              <a:rPr lang="en-US" altLang="en-US" dirty="0">
                <a:solidFill>
                  <a:prstClr val="black"/>
                </a:solidFill>
              </a:rPr>
              <a:t>One of the most common organic substances on earth</a:t>
            </a:r>
          </a:p>
          <a:p>
            <a:pPr marL="342900" lvl="1">
              <a:spcBef>
                <a:spcPts val="600"/>
              </a:spcBef>
              <a:spcAft>
                <a:spcPts val="600"/>
              </a:spcAft>
            </a:pPr>
            <a:r>
              <a:rPr lang="en-US" altLang="en-US" dirty="0">
                <a:solidFill>
                  <a:prstClr val="black"/>
                </a:solidFill>
              </a:rPr>
              <a:t>Digestible only </a:t>
            </a:r>
            <a:r>
              <a:rPr lang="en-US" altLang="en-US" dirty="0"/>
              <a:t>by bacteria, fungi, and protozoa</a:t>
            </a:r>
          </a:p>
          <a:p>
            <a:pPr lvl="0">
              <a:spcBef>
                <a:spcPts val="600"/>
              </a:spcBef>
              <a:spcAft>
                <a:spcPts val="600"/>
              </a:spcAft>
            </a:pPr>
            <a:r>
              <a:rPr lang="en-US" altLang="en-US" dirty="0">
                <a:solidFill>
                  <a:prstClr val="black"/>
                </a:solidFill>
              </a:rPr>
              <a:t>Agar:</a:t>
            </a:r>
          </a:p>
          <a:p>
            <a:pPr marL="342900" lvl="1">
              <a:spcBef>
                <a:spcPts val="600"/>
              </a:spcBef>
              <a:spcAft>
                <a:spcPts val="600"/>
              </a:spcAft>
            </a:pPr>
            <a:r>
              <a:rPr lang="en-US" altLang="en-US" dirty="0">
                <a:solidFill>
                  <a:prstClr val="black"/>
                </a:solidFill>
              </a:rPr>
              <a:t>Important in preparing solid culture media</a:t>
            </a:r>
          </a:p>
          <a:p>
            <a:pPr marL="342900" lvl="1">
              <a:spcBef>
                <a:spcPts val="600"/>
              </a:spcBef>
              <a:spcAft>
                <a:spcPts val="600"/>
              </a:spcAft>
            </a:pPr>
            <a:r>
              <a:rPr lang="en-US" altLang="en-US" dirty="0">
                <a:solidFill>
                  <a:prstClr val="black"/>
                </a:solidFill>
              </a:rPr>
              <a:t>Natural component of seaweed</a:t>
            </a:r>
          </a:p>
          <a:p>
            <a:pPr marL="342900" lvl="1">
              <a:spcBef>
                <a:spcPts val="600"/>
              </a:spcBef>
              <a:spcAft>
                <a:spcPts val="600"/>
              </a:spcAft>
            </a:pPr>
            <a:r>
              <a:rPr lang="en-US" altLang="en-US" dirty="0">
                <a:solidFill>
                  <a:prstClr val="black"/>
                </a:solidFill>
              </a:rPr>
              <a:t>Polymer of galactose and sulfur-containing carbohydrates</a:t>
            </a:r>
          </a:p>
        </p:txBody>
      </p:sp>
    </p:spTree>
    <p:extLst>
      <p:ext uri="{BB962C8B-B14F-4D97-AF65-F5344CB8AC3E}">
        <p14:creationId xmlns:p14="http://schemas.microsoft.com/office/powerpoint/2010/main" val="3991621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Functions of Polysaccharides</a:t>
            </a:r>
            <a:r>
              <a:rPr lang="en-US" sz="1200" dirty="0"/>
              <a:t> 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137343"/>
          </a:xfrm>
        </p:spPr>
        <p:txBody>
          <a:bodyPr/>
          <a:lstStyle/>
          <a:p>
            <a:pPr>
              <a:spcBef>
                <a:spcPts val="400"/>
              </a:spcBef>
              <a:spcAft>
                <a:spcPts val="600"/>
              </a:spcAft>
            </a:pPr>
            <a:r>
              <a:rPr lang="en-US" altLang="en-US" dirty="0"/>
              <a:t>Chitin:</a:t>
            </a:r>
          </a:p>
          <a:p>
            <a:pPr marL="342900" indent="-342900">
              <a:spcBef>
                <a:spcPts val="400"/>
              </a:spcBef>
              <a:spcAft>
                <a:spcPts val="600"/>
              </a:spcAft>
              <a:buFont typeface="Arial" panose="020B0604020202020204" pitchFamily="34" charset="0"/>
              <a:buChar char="•"/>
            </a:pPr>
            <a:r>
              <a:rPr lang="en-US" altLang="en-US" dirty="0"/>
              <a:t>Polymer of glucosamine</a:t>
            </a:r>
          </a:p>
          <a:p>
            <a:pPr marL="342900" indent="-342900">
              <a:spcBef>
                <a:spcPts val="400"/>
              </a:spcBef>
              <a:spcAft>
                <a:spcPts val="600"/>
              </a:spcAft>
              <a:buFont typeface="Arial" panose="020B0604020202020204" pitchFamily="34" charset="0"/>
              <a:buChar char="•"/>
            </a:pPr>
            <a:r>
              <a:rPr lang="en-US" altLang="en-US" dirty="0"/>
              <a:t>Found in the exoskeletons of certain fungi</a:t>
            </a:r>
          </a:p>
          <a:p>
            <a:pPr lvl="0">
              <a:spcBef>
                <a:spcPts val="400"/>
              </a:spcBef>
              <a:spcAft>
                <a:spcPts val="600"/>
              </a:spcAft>
            </a:pPr>
            <a:r>
              <a:rPr lang="en-US" altLang="en-US" dirty="0">
                <a:solidFill>
                  <a:prstClr val="black"/>
                </a:solidFill>
              </a:rPr>
              <a:t>Peptidoglycan:</a:t>
            </a:r>
          </a:p>
          <a:p>
            <a:pPr marL="342900" lvl="0" indent="-342900">
              <a:spcBef>
                <a:spcPts val="400"/>
              </a:spcBef>
              <a:spcAft>
                <a:spcPts val="600"/>
              </a:spcAft>
              <a:buFont typeface="Arial" panose="020B0604020202020204" pitchFamily="34" charset="0"/>
              <a:buChar char="•"/>
            </a:pPr>
            <a:r>
              <a:rPr lang="en-US" altLang="en-US" dirty="0">
                <a:solidFill>
                  <a:prstClr val="black"/>
                </a:solidFill>
              </a:rPr>
              <a:t>Polysaccharides are linked to peptide fragments</a:t>
            </a:r>
          </a:p>
          <a:p>
            <a:pPr marL="342900" lvl="0" indent="-342900">
              <a:spcBef>
                <a:spcPts val="400"/>
              </a:spcBef>
              <a:spcAft>
                <a:spcPts val="600"/>
              </a:spcAft>
              <a:buFont typeface="Arial" panose="020B0604020202020204" pitchFamily="34" charset="0"/>
              <a:buChar char="•"/>
            </a:pPr>
            <a:r>
              <a:rPr lang="en-US" altLang="en-US" dirty="0">
                <a:solidFill>
                  <a:prstClr val="black"/>
                </a:solidFill>
              </a:rPr>
              <a:t>Provides the main source of structural support to bacterial cell walls</a:t>
            </a:r>
          </a:p>
          <a:p>
            <a:pPr lvl="0">
              <a:spcBef>
                <a:spcPts val="400"/>
              </a:spcBef>
              <a:spcAft>
                <a:spcPts val="600"/>
              </a:spcAft>
            </a:pPr>
            <a:r>
              <a:rPr lang="en-US" altLang="en-US" dirty="0">
                <a:solidFill>
                  <a:prstClr val="black"/>
                </a:solidFill>
              </a:rPr>
              <a:t>Lipopolysaccharide:</a:t>
            </a:r>
          </a:p>
          <a:p>
            <a:pPr marL="342900" lvl="0" indent="-342900">
              <a:spcBef>
                <a:spcPts val="400"/>
              </a:spcBef>
              <a:spcAft>
                <a:spcPts val="600"/>
              </a:spcAft>
              <a:buFont typeface="Arial" panose="020B0604020202020204" pitchFamily="34" charset="0"/>
              <a:buChar char="•"/>
            </a:pPr>
            <a:r>
              <a:rPr lang="en-US" altLang="en-US" dirty="0">
                <a:solidFill>
                  <a:prstClr val="black"/>
                </a:solidFill>
              </a:rPr>
              <a:t>Complex of lipid and polysaccharide found in the outer membrane of gram-negative bacteria</a:t>
            </a:r>
          </a:p>
          <a:p>
            <a:pPr marL="342900" lvl="0" indent="-342900">
              <a:spcBef>
                <a:spcPts val="400"/>
              </a:spcBef>
              <a:spcAft>
                <a:spcPts val="600"/>
              </a:spcAft>
              <a:buFont typeface="Arial" panose="020B0604020202020204" pitchFamily="34" charset="0"/>
              <a:buChar char="•"/>
            </a:pPr>
            <a:r>
              <a:rPr lang="en-US" altLang="en-US" dirty="0">
                <a:solidFill>
                  <a:prstClr val="black"/>
                </a:solidFill>
              </a:rPr>
              <a:t>Responsible for symptoms of fever and shock</a:t>
            </a:r>
          </a:p>
        </p:txBody>
      </p:sp>
    </p:spTree>
    <p:extLst>
      <p:ext uri="{BB962C8B-B14F-4D97-AF65-F5344CB8AC3E}">
        <p14:creationId xmlns:p14="http://schemas.microsoft.com/office/powerpoint/2010/main" val="33970315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Functions of Polysaccharides</a:t>
            </a:r>
            <a:r>
              <a:rPr lang="en-US" sz="1200" dirty="0"/>
              <a:t> 3</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110839"/>
          </a:xfrm>
        </p:spPr>
        <p:txBody>
          <a:bodyPr/>
          <a:lstStyle/>
          <a:p>
            <a:pPr>
              <a:spcBef>
                <a:spcPts val="600"/>
              </a:spcBef>
              <a:spcAft>
                <a:spcPts val="600"/>
              </a:spcAft>
            </a:pPr>
            <a:r>
              <a:rPr lang="en-US" altLang="en-US" dirty="0"/>
              <a:t>Glycocalyx:</a:t>
            </a:r>
          </a:p>
          <a:p>
            <a:pPr marL="342900" indent="-342900">
              <a:spcBef>
                <a:spcPts val="600"/>
              </a:spcBef>
              <a:spcAft>
                <a:spcPts val="600"/>
              </a:spcAft>
              <a:buFont typeface="Arial" panose="020B0604020202020204" pitchFamily="34" charset="0"/>
              <a:buChar char="•"/>
            </a:pPr>
            <a:r>
              <a:rPr lang="en-US" altLang="en-US" dirty="0"/>
              <a:t>Composed of polysaccharides bounds in various ways to proteins</a:t>
            </a:r>
          </a:p>
          <a:p>
            <a:pPr marL="342900" indent="-342900">
              <a:spcBef>
                <a:spcPts val="600"/>
              </a:spcBef>
              <a:spcAft>
                <a:spcPts val="600"/>
              </a:spcAft>
              <a:buFont typeface="Arial" panose="020B0604020202020204" pitchFamily="34" charset="0"/>
              <a:buChar char="•"/>
            </a:pPr>
            <a:r>
              <a:rPr lang="en-US" altLang="en-US" dirty="0"/>
              <a:t>Functions in attachment to other cells or as a site for receptors</a:t>
            </a:r>
          </a:p>
          <a:p>
            <a:pPr lvl="0">
              <a:spcBef>
                <a:spcPts val="600"/>
              </a:spcBef>
              <a:spcAft>
                <a:spcPts val="600"/>
              </a:spcAft>
            </a:pPr>
            <a:r>
              <a:rPr lang="en-US" altLang="en-US" dirty="0">
                <a:solidFill>
                  <a:prstClr val="black"/>
                </a:solidFill>
              </a:rPr>
              <a:t>Glucose polymers starch and glycogen:</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Storage molecules in cells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Must be broken down by appropriate enzymes for use by the cell</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Hydrolysis: digestion or breakdown of polysaccharides that requires the addition of water</a:t>
            </a:r>
            <a:endParaRPr lang="en-US" altLang="en-US" b="1" dirty="0">
              <a:solidFill>
                <a:prstClr val="black"/>
              </a:solidFill>
            </a:endParaRPr>
          </a:p>
        </p:txBody>
      </p:sp>
    </p:spTree>
    <p:extLst>
      <p:ext uri="{BB962C8B-B14F-4D97-AF65-F5344CB8AC3E}">
        <p14:creationId xmlns:p14="http://schemas.microsoft.com/office/powerpoint/2010/main" val="1079205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Elements of Life and Their Primary </a:t>
            </a:r>
            <a:br>
              <a:rPr lang="en-US" dirty="0"/>
            </a:br>
            <a:r>
              <a:rPr lang="en-US" dirty="0"/>
              <a:t>Characteristics</a:t>
            </a:r>
            <a:r>
              <a:rPr lang="en-US" sz="1200" dirty="0"/>
              <a:t> 1</a:t>
            </a:r>
            <a:endParaRPr lang="en-IN" sz="1200" dirty="0"/>
          </a:p>
        </p:txBody>
      </p:sp>
      <p:sp>
        <p:nvSpPr>
          <p:cNvPr id="3" name="Content Placeholder 2"/>
          <p:cNvSpPr>
            <a:spLocks noGrp="1"/>
          </p:cNvSpPr>
          <p:nvPr>
            <p:ph sz="quarter" idx="11"/>
          </p:nvPr>
        </p:nvSpPr>
        <p:spPr/>
        <p:txBody>
          <a:bodyPr>
            <a:normAutofit/>
          </a:bodyPr>
          <a:lstStyle/>
          <a:p>
            <a:pPr>
              <a:spcBef>
                <a:spcPts val="600"/>
              </a:spcBef>
              <a:spcAft>
                <a:spcPts val="600"/>
              </a:spcAft>
            </a:pPr>
            <a:r>
              <a:rPr lang="en-US" altLang="en-US" dirty="0"/>
              <a:t>Element:</a:t>
            </a:r>
          </a:p>
          <a:p>
            <a:pPr marL="342900" indent="-342900">
              <a:spcBef>
                <a:spcPts val="600"/>
              </a:spcBef>
              <a:spcAft>
                <a:spcPts val="600"/>
              </a:spcAft>
              <a:buFont typeface="Arial" panose="020B0604020202020204" pitchFamily="34" charset="0"/>
              <a:buChar char="•"/>
            </a:pPr>
            <a:r>
              <a:rPr lang="en-US" altLang="en-US" dirty="0"/>
              <a:t>An atom with a characteristic atomic structure and predictable chemical behavior</a:t>
            </a:r>
          </a:p>
          <a:p>
            <a:pPr>
              <a:spcBef>
                <a:spcPts val="600"/>
              </a:spcBef>
              <a:spcAft>
                <a:spcPts val="600"/>
              </a:spcAft>
            </a:pPr>
            <a:r>
              <a:rPr lang="en-US" altLang="en-US" dirty="0"/>
              <a:t>Isotopes:</a:t>
            </a:r>
          </a:p>
          <a:p>
            <a:pPr marL="342900" indent="-342900">
              <a:spcBef>
                <a:spcPts val="600"/>
              </a:spcBef>
              <a:spcAft>
                <a:spcPts val="600"/>
              </a:spcAft>
              <a:buFont typeface="Arial" panose="020B0604020202020204" pitchFamily="34" charset="0"/>
              <a:buChar char="•"/>
            </a:pPr>
            <a:r>
              <a:rPr lang="en-US" altLang="en-US" dirty="0"/>
              <a:t>Variant forms of the same element that differ in the number of neutrons</a:t>
            </a:r>
          </a:p>
          <a:p>
            <a:pPr>
              <a:spcBef>
                <a:spcPts val="600"/>
              </a:spcBef>
              <a:spcAft>
                <a:spcPts val="600"/>
              </a:spcAft>
            </a:pPr>
            <a:r>
              <a:rPr lang="en-US" altLang="en-US" dirty="0"/>
              <a:t>Radioactive isotopes: </a:t>
            </a:r>
          </a:p>
          <a:p>
            <a:pPr marL="342900" indent="-342900">
              <a:spcBef>
                <a:spcPts val="600"/>
              </a:spcBef>
              <a:spcAft>
                <a:spcPts val="600"/>
              </a:spcAft>
              <a:buFont typeface="Arial" panose="020B0604020202020204" pitchFamily="34" charset="0"/>
              <a:buChar char="•"/>
            </a:pPr>
            <a:r>
              <a:rPr lang="en-US" altLang="en-US" dirty="0"/>
              <a:t>Have unstable nuclei that spontaneously release energy in the form of radiation </a:t>
            </a:r>
          </a:p>
          <a:p>
            <a:pPr marL="342900" indent="-342900">
              <a:spcBef>
                <a:spcPts val="600"/>
              </a:spcBef>
              <a:spcAft>
                <a:spcPts val="600"/>
              </a:spcAft>
              <a:buFont typeface="Arial" panose="020B0604020202020204" pitchFamily="34" charset="0"/>
              <a:buChar char="•"/>
            </a:pPr>
            <a:r>
              <a:rPr lang="en-US" altLang="en-US" dirty="0"/>
              <a:t>Used in research and medical applications</a:t>
            </a:r>
          </a:p>
        </p:txBody>
      </p:sp>
    </p:spTree>
    <p:extLst>
      <p:ext uri="{BB962C8B-B14F-4D97-AF65-F5344CB8AC3E}">
        <p14:creationId xmlns:p14="http://schemas.microsoft.com/office/powerpoint/2010/main" val="37023013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Lipids: Fats, Phospholipids, and Waxes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Lipid:</a:t>
            </a:r>
          </a:p>
          <a:p>
            <a:pPr marL="342900" indent="-342900">
              <a:spcBef>
                <a:spcPts val="600"/>
              </a:spcBef>
              <a:spcAft>
                <a:spcPts val="600"/>
              </a:spcAft>
              <a:buFont typeface="Arial" panose="020B0604020202020204" pitchFamily="34" charset="0"/>
              <a:buChar char="•"/>
            </a:pPr>
            <a:r>
              <a:rPr lang="en-US" altLang="en-US" dirty="0"/>
              <a:t>Operational term for substances that are not soluble in polar solvents such as water but are soluble in nonpolar solvents such as benzene and chloroform</a:t>
            </a:r>
          </a:p>
          <a:p>
            <a:pPr marL="342900" indent="-342900">
              <a:spcBef>
                <a:spcPts val="600"/>
              </a:spcBef>
              <a:spcAft>
                <a:spcPts val="600"/>
              </a:spcAft>
              <a:buFont typeface="Arial" panose="020B0604020202020204" pitchFamily="34" charset="0"/>
              <a:buChar char="•"/>
            </a:pPr>
            <a:r>
              <a:rPr lang="en-US" altLang="en-US" dirty="0"/>
              <a:t>Long or complex hydrocarbon chains that are hydrophobic</a:t>
            </a:r>
          </a:p>
        </p:txBody>
      </p:sp>
    </p:spTree>
    <p:extLst>
      <p:ext uri="{BB962C8B-B14F-4D97-AF65-F5344CB8AC3E}">
        <p14:creationId xmlns:p14="http://schemas.microsoft.com/office/powerpoint/2010/main" val="25811424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Triglycerides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Triglycerides:</a:t>
            </a:r>
          </a:p>
          <a:p>
            <a:pPr marL="342900" indent="-342900">
              <a:spcBef>
                <a:spcPts val="600"/>
              </a:spcBef>
              <a:spcAft>
                <a:spcPts val="600"/>
              </a:spcAft>
              <a:buFont typeface="Arial" panose="020B0604020202020204" pitchFamily="34" charset="0"/>
              <a:buChar char="•"/>
            </a:pPr>
            <a:r>
              <a:rPr lang="en-US" altLang="en-US" dirty="0"/>
              <a:t>Storage lipids</a:t>
            </a:r>
          </a:p>
          <a:p>
            <a:pPr marL="342900" indent="-342900">
              <a:spcBef>
                <a:spcPts val="600"/>
              </a:spcBef>
              <a:spcAft>
                <a:spcPts val="600"/>
              </a:spcAft>
              <a:buFont typeface="Arial" panose="020B0604020202020204" pitchFamily="34" charset="0"/>
              <a:buChar char="•"/>
            </a:pPr>
            <a:r>
              <a:rPr lang="en-US" altLang="en-US" dirty="0"/>
              <a:t>Fats and oils</a:t>
            </a:r>
          </a:p>
          <a:p>
            <a:pPr marL="342900" indent="-342900">
              <a:spcBef>
                <a:spcPts val="600"/>
              </a:spcBef>
              <a:spcAft>
                <a:spcPts val="600"/>
              </a:spcAft>
              <a:buFont typeface="Arial" panose="020B0604020202020204" pitchFamily="34" charset="0"/>
              <a:buChar char="•"/>
            </a:pPr>
            <a:r>
              <a:rPr lang="en-US" altLang="en-US" dirty="0"/>
              <a:t>Composed of a single molecule of glycerol bound to three fatty acids</a:t>
            </a:r>
          </a:p>
          <a:p>
            <a:pPr marL="342900" indent="-342900">
              <a:spcBef>
                <a:spcPts val="600"/>
              </a:spcBef>
              <a:spcAft>
                <a:spcPts val="600"/>
              </a:spcAft>
              <a:buFont typeface="Arial" panose="020B0604020202020204" pitchFamily="34" charset="0"/>
              <a:buChar char="•"/>
            </a:pPr>
            <a:r>
              <a:rPr lang="en-US" altLang="en-US" dirty="0"/>
              <a:t>Glycerol: 3-carbon alcohol with three OH groups that serve as binding sites</a:t>
            </a:r>
          </a:p>
          <a:p>
            <a:pPr marL="342900" indent="-342900">
              <a:spcBef>
                <a:spcPts val="600"/>
              </a:spcBef>
              <a:spcAft>
                <a:spcPts val="600"/>
              </a:spcAft>
              <a:buFont typeface="Arial" panose="020B0604020202020204" pitchFamily="34" charset="0"/>
              <a:buChar char="•"/>
            </a:pPr>
            <a:r>
              <a:rPr lang="en-US" altLang="en-US" dirty="0"/>
              <a:t>Fatty acids: long chain hydrocarbons with a carboxyl group at the end</a:t>
            </a:r>
            <a:endParaRPr lang="en-US" altLang="en-US" b="1" dirty="0"/>
          </a:p>
        </p:txBody>
      </p:sp>
    </p:spTree>
    <p:extLst>
      <p:ext uri="{BB962C8B-B14F-4D97-AF65-F5344CB8AC3E}">
        <p14:creationId xmlns:p14="http://schemas.microsoft.com/office/powerpoint/2010/main" val="24661073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DA01B-82E2-4A8D-B2DE-B060B14A9040}"/>
              </a:ext>
            </a:extLst>
          </p:cNvPr>
          <p:cNvSpPr>
            <a:spLocks noGrp="1"/>
          </p:cNvSpPr>
          <p:nvPr>
            <p:ph type="title"/>
          </p:nvPr>
        </p:nvSpPr>
        <p:spPr/>
        <p:txBody>
          <a:bodyPr/>
          <a:lstStyle/>
          <a:p>
            <a:r>
              <a:rPr lang="en-US" dirty="0"/>
              <a:t>Synthesis and Structure of a Triglyceride</a:t>
            </a:r>
            <a:endParaRPr lang="en-IN" dirty="0"/>
          </a:p>
        </p:txBody>
      </p:sp>
      <p:pic>
        <p:nvPicPr>
          <p:cNvPr id="6" name="Picture 2" descr="Triglyceride contains a glycerol and three fatty acids. Models of palmitic (saturated) and linolenic (unsaturated) acid.">
            <a:extLst>
              <a:ext uri="{FF2B5EF4-FFF2-40B4-BE49-F238E27FC236}">
                <a16:creationId xmlns:a16="http://schemas.microsoft.com/office/drawing/2014/main" id="{A6E90A90-CAD0-46C6-BFD3-E8F47E93D60B}"/>
              </a:ext>
              <a:ext uri="{C183D7F6-B498-43B3-948B-1728B52AA6E4}">
                <adec:decorative xmlns:adec="http://schemas.microsoft.com/office/drawing/2017/decorative" val="0"/>
              </a:ext>
            </a:extLst>
          </p:cNvPr>
          <p:cNvPicPr>
            <a:picLocks noGrp="1" noChangeAspect="1"/>
          </p:cNvPicPr>
          <p:nvPr>
            <p:ph sz="quarter" idx="11"/>
          </p:nvPr>
        </p:nvPicPr>
        <p:blipFill rotWithShape="1">
          <a:blip r:embed="rId2"/>
          <a:srcRect t="3941"/>
          <a:stretch/>
        </p:blipFill>
        <p:spPr>
          <a:xfrm>
            <a:off x="1724565" y="983411"/>
            <a:ext cx="5694870" cy="5212080"/>
          </a:xfrm>
        </p:spPr>
      </p:pic>
      <p:sp>
        <p:nvSpPr>
          <p:cNvPr id="4" name="Text Placeholder 5">
            <a:extLst>
              <a:ext uri="{FF2B5EF4-FFF2-40B4-BE49-F238E27FC236}">
                <a16:creationId xmlns:a16="http://schemas.microsoft.com/office/drawing/2014/main" id="{D524A7B2-9ADA-4853-A1C5-3DBB9553402F}"/>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29945533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Fatty Acids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Saturated fatty acid: </a:t>
            </a:r>
          </a:p>
          <a:p>
            <a:pPr marL="342900" indent="-342900">
              <a:spcBef>
                <a:spcPts val="600"/>
              </a:spcBef>
              <a:spcAft>
                <a:spcPts val="600"/>
              </a:spcAft>
              <a:buFont typeface="Arial" panose="020B0604020202020204" pitchFamily="34" charset="0"/>
              <a:buChar char="•"/>
            </a:pPr>
            <a:r>
              <a:rPr lang="en-US" altLang="en-US" dirty="0"/>
              <a:t>All carbons in the fatty acid chain are single-bonded to two other carbons and two hydrogens</a:t>
            </a:r>
          </a:p>
          <a:p>
            <a:pPr lvl="0">
              <a:spcBef>
                <a:spcPts val="1800"/>
              </a:spcBef>
              <a:spcAft>
                <a:spcPts val="600"/>
              </a:spcAft>
            </a:pPr>
            <a:r>
              <a:rPr lang="en-US" altLang="en-US" dirty="0">
                <a:solidFill>
                  <a:prstClr val="black"/>
                </a:solidFill>
              </a:rPr>
              <a:t>Unsaturated fatty acid: </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A fatty acid in which at least one double bond exists between carbon atoms</a:t>
            </a:r>
          </a:p>
        </p:txBody>
      </p:sp>
    </p:spTree>
    <p:extLst>
      <p:ext uri="{BB962C8B-B14F-4D97-AF65-F5344CB8AC3E}">
        <p14:creationId xmlns:p14="http://schemas.microsoft.com/office/powerpoint/2010/main" val="5482149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dirty="0"/>
              <a:t>Phospholipids</a:t>
            </a:r>
            <a:endParaRPr lang="en-IN" dirty="0"/>
          </a:p>
        </p:txBody>
      </p:sp>
      <p:sp>
        <p:nvSpPr>
          <p:cNvPr id="9" name="Content Placeholder 2">
            <a:extLst>
              <a:ext uri="{FF2B5EF4-FFF2-40B4-BE49-F238E27FC236}">
                <a16:creationId xmlns:a16="http://schemas.microsoft.com/office/drawing/2014/main" id="{E584EBB9-516E-40F1-8B1F-E14D7AF0157A}"/>
              </a:ext>
            </a:extLst>
          </p:cNvPr>
          <p:cNvSpPr>
            <a:spLocks noGrp="1"/>
          </p:cNvSpPr>
          <p:nvPr>
            <p:ph sz="quarter" idx="11"/>
          </p:nvPr>
        </p:nvSpPr>
        <p:spPr>
          <a:xfrm>
            <a:off x="342900" y="1276709"/>
            <a:ext cx="4229100" cy="4971691"/>
          </a:xfrm>
        </p:spPr>
        <p:txBody>
          <a:bodyPr/>
          <a:lstStyle/>
          <a:p>
            <a:pPr>
              <a:spcBef>
                <a:spcPts val="600"/>
              </a:spcBef>
              <a:spcAft>
                <a:spcPts val="600"/>
              </a:spcAft>
            </a:pPr>
            <a:r>
              <a:rPr lang="en-US" altLang="en-US" dirty="0"/>
              <a:t>Phospholipids:</a:t>
            </a:r>
          </a:p>
          <a:p>
            <a:pPr marL="342900" indent="-342900">
              <a:spcBef>
                <a:spcPts val="600"/>
              </a:spcBef>
              <a:spcAft>
                <a:spcPts val="600"/>
              </a:spcAft>
              <a:buFont typeface="Arial" panose="020B0604020202020204" pitchFamily="34" charset="0"/>
              <a:buChar char="•"/>
            </a:pPr>
            <a:r>
              <a:rPr lang="en-US" altLang="en-US" dirty="0"/>
              <a:t>Contain only two fatty acids attached to a glycerol</a:t>
            </a:r>
          </a:p>
          <a:p>
            <a:pPr marL="342900" indent="-342900">
              <a:spcBef>
                <a:spcPts val="600"/>
              </a:spcBef>
              <a:spcAft>
                <a:spcPts val="600"/>
              </a:spcAft>
              <a:buFont typeface="Arial" panose="020B0604020202020204" pitchFamily="34" charset="0"/>
              <a:buChar char="•"/>
            </a:pPr>
            <a:r>
              <a:rPr lang="en-US" altLang="en-US" dirty="0"/>
              <a:t>Third binding site holds a phosphate group bound to an alcohol</a:t>
            </a:r>
          </a:p>
          <a:p>
            <a:pPr marL="342900" indent="-342900">
              <a:spcBef>
                <a:spcPts val="600"/>
              </a:spcBef>
              <a:spcAft>
                <a:spcPts val="600"/>
              </a:spcAft>
              <a:buFont typeface="Arial" panose="020B0604020202020204" pitchFamily="34" charset="0"/>
              <a:buChar char="•"/>
            </a:pPr>
            <a:r>
              <a:rPr lang="en-US" altLang="en-US" dirty="0"/>
              <a:t>Have a hydrophilic region and a hydrophobic region</a:t>
            </a:r>
          </a:p>
          <a:p>
            <a:pPr marL="342900" indent="-342900">
              <a:spcBef>
                <a:spcPts val="600"/>
              </a:spcBef>
              <a:spcAft>
                <a:spcPts val="600"/>
              </a:spcAft>
              <a:buFont typeface="Arial" panose="020B0604020202020204" pitchFamily="34" charset="0"/>
              <a:buChar char="•"/>
            </a:pPr>
            <a:r>
              <a:rPr lang="en-US" altLang="en-US" dirty="0"/>
              <a:t>Allows the molecule to form bilayers and membranes</a:t>
            </a:r>
          </a:p>
        </p:txBody>
      </p:sp>
      <p:pic>
        <p:nvPicPr>
          <p:cNvPr id="14" name="Picture 3" descr="Illustrations of phospholipids and their arrangement in a monolayer and a bilayer.">
            <a:extLst>
              <a:ext uri="{FF2B5EF4-FFF2-40B4-BE49-F238E27FC236}">
                <a16:creationId xmlns:a16="http://schemas.microsoft.com/office/drawing/2014/main" id="{260AE576-5ABC-490B-89B4-737FA4105A6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590"/>
          <a:stretch/>
        </p:blipFill>
        <p:spPr>
          <a:xfrm>
            <a:off x="4757835" y="740870"/>
            <a:ext cx="4089342" cy="5407323"/>
          </a:xfrm>
        </p:spPr>
      </p:pic>
      <p:sp>
        <p:nvSpPr>
          <p:cNvPr id="5" name="Text Placeholder 5">
            <a:extLst>
              <a:ext uri="{FF2B5EF4-FFF2-40B4-BE49-F238E27FC236}">
                <a16:creationId xmlns:a16="http://schemas.microsoft.com/office/drawing/2014/main" id="{33C3D9F0-9F11-4023-A565-7B579C1B765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9885594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EA33B-96F0-40F3-9645-20C03A2946D2}"/>
              </a:ext>
            </a:extLst>
          </p:cNvPr>
          <p:cNvSpPr>
            <a:spLocks noGrp="1"/>
          </p:cNvSpPr>
          <p:nvPr>
            <p:ph type="title"/>
          </p:nvPr>
        </p:nvSpPr>
        <p:spPr/>
        <p:txBody>
          <a:bodyPr/>
          <a:lstStyle/>
          <a:p>
            <a:r>
              <a:rPr lang="en-US" dirty="0"/>
              <a:t>Membrane Lipids</a:t>
            </a:r>
            <a:endParaRPr lang="en-IN" dirty="0"/>
          </a:p>
        </p:txBody>
      </p:sp>
      <p:sp>
        <p:nvSpPr>
          <p:cNvPr id="9" name="Content Placeholder 2">
            <a:extLst>
              <a:ext uri="{FF2B5EF4-FFF2-40B4-BE49-F238E27FC236}">
                <a16:creationId xmlns:a16="http://schemas.microsoft.com/office/drawing/2014/main" id="{E584EBB9-516E-40F1-8B1F-E14D7AF0157A}"/>
              </a:ext>
            </a:extLst>
          </p:cNvPr>
          <p:cNvSpPr>
            <a:spLocks noGrp="1"/>
          </p:cNvSpPr>
          <p:nvPr>
            <p:ph sz="quarter" idx="11"/>
          </p:nvPr>
        </p:nvSpPr>
        <p:spPr>
          <a:xfrm>
            <a:off x="342900" y="1276709"/>
            <a:ext cx="3931920" cy="4971691"/>
          </a:xfrm>
        </p:spPr>
        <p:txBody>
          <a:bodyPr/>
          <a:lstStyle/>
          <a:p>
            <a:pPr>
              <a:spcBef>
                <a:spcPts val="600"/>
              </a:spcBef>
              <a:spcAft>
                <a:spcPts val="200"/>
              </a:spcAft>
            </a:pPr>
            <a:r>
              <a:rPr lang="en-US" altLang="en-US" sz="2000" dirty="0"/>
              <a:t>Membrane formation in an aqueous solution:</a:t>
            </a:r>
          </a:p>
          <a:p>
            <a:pPr>
              <a:spcBef>
                <a:spcPts val="600"/>
              </a:spcBef>
              <a:spcAft>
                <a:spcPts val="200"/>
              </a:spcAft>
            </a:pPr>
            <a:r>
              <a:rPr lang="en-US" altLang="en-US" sz="2000" dirty="0"/>
              <a:t>Polar heads of phospholipids attracted to the water phase</a:t>
            </a:r>
          </a:p>
          <a:p>
            <a:pPr>
              <a:spcBef>
                <a:spcPts val="600"/>
              </a:spcBef>
              <a:spcAft>
                <a:spcPts val="200"/>
              </a:spcAft>
            </a:pPr>
            <a:r>
              <a:rPr lang="en-US" altLang="en-US" sz="2000" dirty="0"/>
              <a:t>Nonpolar tails repelled from the water phase</a:t>
            </a:r>
          </a:p>
          <a:p>
            <a:pPr lvl="0">
              <a:spcBef>
                <a:spcPts val="600"/>
              </a:spcBef>
              <a:spcAft>
                <a:spcPts val="200"/>
              </a:spcAft>
            </a:pPr>
            <a:r>
              <a:rPr lang="en-US" altLang="en-US" sz="2000" dirty="0">
                <a:solidFill>
                  <a:prstClr val="black"/>
                </a:solidFill>
              </a:rPr>
              <a:t>Membranes and lipid bilayers:</a:t>
            </a:r>
          </a:p>
          <a:p>
            <a:pPr marL="342900" lvl="0" indent="-342900">
              <a:spcBef>
                <a:spcPts val="200"/>
              </a:spcBef>
              <a:spcAft>
                <a:spcPts val="200"/>
              </a:spcAft>
              <a:buFont typeface="Arial"/>
              <a:buChar char="•"/>
            </a:pPr>
            <a:r>
              <a:rPr lang="en-US" altLang="en-US" sz="2000" dirty="0">
                <a:solidFill>
                  <a:prstClr val="black"/>
                </a:solidFill>
              </a:rPr>
              <a:t>Hydrophilic face orients itself toward the solution</a:t>
            </a:r>
          </a:p>
          <a:p>
            <a:pPr marL="342900" lvl="0" indent="-342900">
              <a:spcBef>
                <a:spcPts val="200"/>
              </a:spcBef>
              <a:spcAft>
                <a:spcPts val="200"/>
              </a:spcAft>
              <a:buFont typeface="Arial"/>
              <a:buChar char="•"/>
            </a:pPr>
            <a:r>
              <a:rPr lang="en-US" altLang="en-US" sz="2000" dirty="0">
                <a:solidFill>
                  <a:prstClr val="black"/>
                </a:solidFill>
              </a:rPr>
              <a:t>Hydrophobic tails immerse themselves in the bilayer</a:t>
            </a:r>
          </a:p>
          <a:p>
            <a:pPr marL="342900" lvl="0" indent="-342900">
              <a:spcBef>
                <a:spcPts val="200"/>
              </a:spcBef>
              <a:spcAft>
                <a:spcPts val="200"/>
              </a:spcAft>
              <a:buFont typeface="Arial"/>
              <a:buChar char="•"/>
            </a:pPr>
            <a:r>
              <a:rPr lang="en-US" altLang="en-US" sz="2000" dirty="0">
                <a:solidFill>
                  <a:prstClr val="black"/>
                </a:solidFill>
              </a:rPr>
              <a:t>These characteristics allow selective permeability and fluidity</a:t>
            </a:r>
          </a:p>
        </p:txBody>
      </p:sp>
      <p:pic>
        <p:nvPicPr>
          <p:cNvPr id="6" name="Picture 3" descr="Cutaway view of a membrane with its bilayer of lipids.">
            <a:extLst>
              <a:ext uri="{FF2B5EF4-FFF2-40B4-BE49-F238E27FC236}">
                <a16:creationId xmlns:a16="http://schemas.microsoft.com/office/drawing/2014/main" id="{18218E98-57FB-4BAB-A739-BA8B0B3FD61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710"/>
          <a:stretch/>
        </p:blipFill>
        <p:spPr>
          <a:xfrm>
            <a:off x="4366202" y="983410"/>
            <a:ext cx="4641161" cy="5120640"/>
          </a:xfrm>
        </p:spPr>
      </p:pic>
      <p:sp>
        <p:nvSpPr>
          <p:cNvPr id="5" name="Text Placeholder 5">
            <a:extLst>
              <a:ext uri="{FF2B5EF4-FFF2-40B4-BE49-F238E27FC236}">
                <a16:creationId xmlns:a16="http://schemas.microsoft.com/office/drawing/2014/main" id="{BCECDDFA-139D-45EF-8679-97F06ADC665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6046752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Steroids and Waxes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5276491"/>
          </a:xfrm>
        </p:spPr>
        <p:txBody>
          <a:bodyPr/>
          <a:lstStyle/>
          <a:p>
            <a:pPr>
              <a:spcBef>
                <a:spcPts val="600"/>
              </a:spcBef>
              <a:spcAft>
                <a:spcPts val="600"/>
              </a:spcAft>
            </a:pPr>
            <a:r>
              <a:rPr lang="en-US" altLang="en-US" sz="2000" dirty="0"/>
              <a:t>Steroids:</a:t>
            </a:r>
          </a:p>
          <a:p>
            <a:pPr marL="342900" indent="-342900">
              <a:spcBef>
                <a:spcPts val="600"/>
              </a:spcBef>
              <a:spcAft>
                <a:spcPts val="600"/>
              </a:spcAft>
              <a:buFont typeface="Arial" panose="020B0604020202020204" pitchFamily="34" charset="0"/>
              <a:buChar char="•"/>
            </a:pPr>
            <a:r>
              <a:rPr lang="en-US" altLang="en-US" sz="2000" dirty="0"/>
              <a:t>Ringed compounds commonly found in cell membranes and animal hormones</a:t>
            </a:r>
          </a:p>
          <a:p>
            <a:pPr marL="342900" indent="-342900">
              <a:spcBef>
                <a:spcPts val="600"/>
              </a:spcBef>
              <a:spcAft>
                <a:spcPts val="600"/>
              </a:spcAft>
              <a:buFont typeface="Arial" panose="020B0604020202020204" pitchFamily="34" charset="0"/>
              <a:buChar char="•"/>
            </a:pPr>
            <a:r>
              <a:rPr lang="en-US" altLang="en-US" sz="2000" dirty="0"/>
              <a:t>Cholesterol: reinforces cell membranes in animal cells and cell-wall-deficient bacteria (mycoplasmas)</a:t>
            </a:r>
          </a:p>
          <a:p>
            <a:pPr marL="342900" indent="-342900">
              <a:spcBef>
                <a:spcPts val="600"/>
              </a:spcBef>
              <a:spcAft>
                <a:spcPts val="600"/>
              </a:spcAft>
              <a:buFont typeface="Arial" panose="020B0604020202020204" pitchFamily="34" charset="0"/>
              <a:buChar char="•"/>
            </a:pPr>
            <a:r>
              <a:rPr lang="en-US" altLang="en-US" sz="2000" dirty="0"/>
              <a:t>Ergosterol: found in the cell membranes of fungi</a:t>
            </a:r>
          </a:p>
          <a:p>
            <a:pPr lvl="0">
              <a:spcBef>
                <a:spcPts val="600"/>
              </a:spcBef>
              <a:spcAft>
                <a:spcPts val="600"/>
              </a:spcAft>
            </a:pPr>
            <a:r>
              <a:rPr lang="en-US" altLang="en-US" sz="2000" dirty="0">
                <a:solidFill>
                  <a:prstClr val="black"/>
                </a:solidFill>
              </a:rPr>
              <a:t>Wax:</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Ester formed between a long-chain alcohol and a fatty acid</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Soft and pliable when warmed, water resistant when cold</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Natural waterproofing of skin, fur, feathers, etc.</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Bacteria that cause tuberculosis and leprosy produce a wax that repels ordinary laboratory stains and contributes to their damaging effects on the body</a:t>
            </a:r>
            <a:endParaRPr lang="en-US" altLang="en-US" sz="2000" b="1" dirty="0">
              <a:solidFill>
                <a:prstClr val="black"/>
              </a:solidFill>
            </a:endParaRPr>
          </a:p>
        </p:txBody>
      </p:sp>
    </p:spTree>
    <p:extLst>
      <p:ext uri="{BB962C8B-B14F-4D97-AF65-F5344CB8AC3E}">
        <p14:creationId xmlns:p14="http://schemas.microsoft.com/office/powerpoint/2010/main" val="4978441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Proteins: Shapers of Life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Predominant organic macromolecule in cells</a:t>
            </a:r>
          </a:p>
          <a:p>
            <a:pPr marL="342900" indent="-342900">
              <a:spcBef>
                <a:spcPts val="600"/>
              </a:spcBef>
              <a:spcAft>
                <a:spcPts val="600"/>
              </a:spcAft>
              <a:buFont typeface="Arial" panose="020B0604020202020204" pitchFamily="34" charset="0"/>
              <a:buChar char="•"/>
            </a:pPr>
            <a:r>
              <a:rPr lang="en-US" altLang="en-US" dirty="0"/>
              <a:t>Determine structure, behavior, and unique qualities of organisms</a:t>
            </a:r>
          </a:p>
          <a:p>
            <a:pPr lvl="0">
              <a:spcBef>
                <a:spcPts val="1800"/>
              </a:spcBef>
              <a:spcAft>
                <a:spcPts val="600"/>
              </a:spcAft>
            </a:pPr>
            <a:r>
              <a:rPr lang="en-US" altLang="en-US" dirty="0">
                <a:solidFill>
                  <a:prstClr val="black"/>
                </a:solidFill>
              </a:rPr>
              <a:t>Amino acids: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Building blocks of proteins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Exist in 20 different naturally occurring forms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Linked by peptide bonds</a:t>
            </a:r>
          </a:p>
        </p:txBody>
      </p:sp>
    </p:spTree>
    <p:extLst>
      <p:ext uri="{BB962C8B-B14F-4D97-AF65-F5344CB8AC3E}">
        <p14:creationId xmlns:p14="http://schemas.microsoft.com/office/powerpoint/2010/main" val="9096169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Twenty Amino Acids and Their Abbreviations</a:t>
            </a:r>
            <a:endParaRPr lang="en-IN" dirty="0"/>
          </a:p>
        </p:txBody>
      </p:sp>
      <p:graphicFrame>
        <p:nvGraphicFramePr>
          <p:cNvPr id="10" name="Table 2">
            <a:extLst>
              <a:ext uri="{FF2B5EF4-FFF2-40B4-BE49-F238E27FC236}">
                <a16:creationId xmlns:a16="http://schemas.microsoft.com/office/drawing/2014/main" id="{C484634B-1FF2-494A-8815-420EEA10F956}"/>
              </a:ext>
            </a:extLst>
          </p:cNvPr>
          <p:cNvGraphicFramePr>
            <a:graphicFrameLocks noGrp="1"/>
          </p:cNvGraphicFramePr>
          <p:nvPr>
            <p:ph sz="quarter" idx="11"/>
            <p:extLst>
              <p:ext uri="{D42A27DB-BD31-4B8C-83A1-F6EECF244321}">
                <p14:modId xmlns:p14="http://schemas.microsoft.com/office/powerpoint/2010/main" val="3026058276"/>
              </p:ext>
            </p:extLst>
          </p:nvPr>
        </p:nvGraphicFramePr>
        <p:xfrm>
          <a:off x="342900" y="1276350"/>
          <a:ext cx="4064000" cy="4804142"/>
        </p:xfrm>
        <a:graphic>
          <a:graphicData uri="http://schemas.openxmlformats.org/drawingml/2006/table">
            <a:tbl>
              <a:tblPr firstRow="1" bandRow="1">
                <a:tableStyleId>{073A0DAA-6AF3-43AB-8588-CEC1D06C72B9}</a:tableStyleId>
              </a:tblPr>
              <a:tblGrid>
                <a:gridCol w="1346200">
                  <a:extLst>
                    <a:ext uri="{9D8B030D-6E8A-4147-A177-3AD203B41FA5}">
                      <a16:colId xmlns:a16="http://schemas.microsoft.com/office/drawing/2014/main" val="2432475816"/>
                    </a:ext>
                  </a:extLst>
                </a:gridCol>
                <a:gridCol w="1371600">
                  <a:extLst>
                    <a:ext uri="{9D8B030D-6E8A-4147-A177-3AD203B41FA5}">
                      <a16:colId xmlns:a16="http://schemas.microsoft.com/office/drawing/2014/main" val="567259675"/>
                    </a:ext>
                  </a:extLst>
                </a:gridCol>
                <a:gridCol w="1346200">
                  <a:extLst>
                    <a:ext uri="{9D8B030D-6E8A-4147-A177-3AD203B41FA5}">
                      <a16:colId xmlns:a16="http://schemas.microsoft.com/office/drawing/2014/main" val="1421216369"/>
                    </a:ext>
                  </a:extLst>
                </a:gridCol>
              </a:tblGrid>
              <a:tr h="52073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Acid</a:t>
                      </a:r>
                      <a:endParaRPr lang="en-US" sz="1500" dirty="0">
                        <a:solidFill>
                          <a:srgbClr val="000000"/>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Abbreviation</a:t>
                      </a:r>
                      <a:endParaRPr lang="en-US" sz="1500" dirty="0">
                        <a:solidFill>
                          <a:srgbClr val="000000"/>
                        </a:solidFill>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Type of R Group</a:t>
                      </a:r>
                      <a:endParaRPr lang="en-US" sz="1500" dirty="0">
                        <a:solidFill>
                          <a:srgbClr val="000000"/>
                        </a:solidFill>
                      </a:endParaRPr>
                    </a:p>
                  </a:txBody>
                  <a:tcPr/>
                </a:tc>
                <a:extLst>
                  <a:ext uri="{0D108BD9-81ED-4DB2-BD59-A6C34878D82A}">
                    <a16:rowId xmlns:a16="http://schemas.microsoft.com/office/drawing/2014/main" val="1778933570"/>
                  </a:ext>
                </a:extLst>
              </a:tr>
              <a:tr h="42296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Alanine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Ala</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Nonpolar</a:t>
                      </a:r>
                    </a:p>
                  </a:txBody>
                  <a:tcPr/>
                </a:tc>
                <a:extLst>
                  <a:ext uri="{0D108BD9-81ED-4DB2-BD59-A6C34878D82A}">
                    <a16:rowId xmlns:a16="http://schemas.microsoft.com/office/drawing/2014/main" val="145308219"/>
                  </a:ext>
                </a:extLst>
              </a:tr>
              <a:tr h="60968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Arginine</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Arg</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Positively charged</a:t>
                      </a:r>
                    </a:p>
                  </a:txBody>
                  <a:tcPr/>
                </a:tc>
                <a:extLst>
                  <a:ext uri="{0D108BD9-81ED-4DB2-BD59-A6C34878D82A}">
                    <a16:rowId xmlns:a16="http://schemas.microsoft.com/office/drawing/2014/main" val="2222405040"/>
                  </a:ext>
                </a:extLst>
              </a:tr>
              <a:tr h="32641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Asparagine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Asn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1273240358"/>
                  </a:ext>
                </a:extLst>
              </a:tr>
              <a:tr h="5365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Aspartic acid</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Asp</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Negatively charged</a:t>
                      </a:r>
                    </a:p>
                  </a:txBody>
                  <a:tcPr/>
                </a:tc>
                <a:extLst>
                  <a:ext uri="{0D108BD9-81ED-4DB2-BD59-A6C34878D82A}">
                    <a16:rowId xmlns:a16="http://schemas.microsoft.com/office/drawing/2014/main" val="2509553219"/>
                  </a:ext>
                </a:extLst>
              </a:tr>
              <a:tr h="351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Cysteine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Cys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2402802890"/>
                  </a:ext>
                </a:extLst>
              </a:tr>
              <a:tr h="69567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Glutamic acid</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Glu</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Negatively charged</a:t>
                      </a:r>
                    </a:p>
                  </a:txBody>
                  <a:tcPr/>
                </a:tc>
                <a:extLst>
                  <a:ext uri="{0D108BD9-81ED-4DB2-BD59-A6C34878D82A}">
                    <a16:rowId xmlns:a16="http://schemas.microsoft.com/office/drawing/2014/main" val="1951082775"/>
                  </a:ext>
                </a:extLst>
              </a:tr>
              <a:tr h="35198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Glutamine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1053865663"/>
                  </a:ext>
                </a:extLst>
              </a:tr>
              <a:tr h="3680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Glycine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Gly</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Nonpolar</a:t>
                      </a:r>
                    </a:p>
                  </a:txBody>
                  <a:tcPr/>
                </a:tc>
                <a:extLst>
                  <a:ext uri="{0D108BD9-81ED-4DB2-BD59-A6C34878D82A}">
                    <a16:rowId xmlns:a16="http://schemas.microsoft.com/office/drawing/2014/main" val="4091975302"/>
                  </a:ext>
                </a:extLst>
              </a:tr>
              <a:tr h="59218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Histidine</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His</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Positively charged</a:t>
                      </a:r>
                    </a:p>
                  </a:txBody>
                  <a:tcPr/>
                </a:tc>
                <a:extLst>
                  <a:ext uri="{0D108BD9-81ED-4DB2-BD59-A6C34878D82A}">
                    <a16:rowId xmlns:a16="http://schemas.microsoft.com/office/drawing/2014/main" val="688034330"/>
                  </a:ext>
                </a:extLst>
              </a:tr>
            </a:tbl>
          </a:graphicData>
        </a:graphic>
      </p:graphicFrame>
      <p:graphicFrame>
        <p:nvGraphicFramePr>
          <p:cNvPr id="11" name="Table 3">
            <a:extLst>
              <a:ext uri="{FF2B5EF4-FFF2-40B4-BE49-F238E27FC236}">
                <a16:creationId xmlns:a16="http://schemas.microsoft.com/office/drawing/2014/main" id="{D80B6A73-8698-45EC-9F65-F9B05D267C4A}"/>
              </a:ext>
            </a:extLst>
          </p:cNvPr>
          <p:cNvGraphicFramePr>
            <a:graphicFrameLocks noGrp="1"/>
          </p:cNvGraphicFramePr>
          <p:nvPr>
            <p:ph sz="quarter" idx="14"/>
            <p:extLst>
              <p:ext uri="{D42A27DB-BD31-4B8C-83A1-F6EECF244321}">
                <p14:modId xmlns:p14="http://schemas.microsoft.com/office/powerpoint/2010/main" val="1693953927"/>
              </p:ext>
            </p:extLst>
          </p:nvPr>
        </p:nvGraphicFramePr>
        <p:xfrm>
          <a:off x="4724400" y="1257300"/>
          <a:ext cx="4064000" cy="4855220"/>
        </p:xfrm>
        <a:graphic>
          <a:graphicData uri="http://schemas.openxmlformats.org/drawingml/2006/table">
            <a:tbl>
              <a:tblPr firstRow="1" bandRow="1">
                <a:tableStyleId>{073A0DAA-6AF3-43AB-8588-CEC1D06C72B9}</a:tableStyleId>
              </a:tblPr>
              <a:tblGrid>
                <a:gridCol w="1346200">
                  <a:extLst>
                    <a:ext uri="{9D8B030D-6E8A-4147-A177-3AD203B41FA5}">
                      <a16:colId xmlns:a16="http://schemas.microsoft.com/office/drawing/2014/main" val="449142810"/>
                    </a:ext>
                  </a:extLst>
                </a:gridCol>
                <a:gridCol w="1371600">
                  <a:extLst>
                    <a:ext uri="{9D8B030D-6E8A-4147-A177-3AD203B41FA5}">
                      <a16:colId xmlns:a16="http://schemas.microsoft.com/office/drawing/2014/main" val="395742897"/>
                    </a:ext>
                  </a:extLst>
                </a:gridCol>
                <a:gridCol w="1346200">
                  <a:extLst>
                    <a:ext uri="{9D8B030D-6E8A-4147-A177-3AD203B41FA5}">
                      <a16:colId xmlns:a16="http://schemas.microsoft.com/office/drawing/2014/main" val="737411833"/>
                    </a:ext>
                  </a:extLst>
                </a:gridCol>
              </a:tblGrid>
              <a:tr h="61060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Acid</a:t>
                      </a:r>
                    </a:p>
                    <a:p>
                      <a:endParaRPr lang="en-US" sz="1500" dirty="0"/>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Abbreviation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500" dirty="0"/>
                        <a:t>Type of R Group</a:t>
                      </a:r>
                      <a:endParaRPr lang="en-US" sz="1500" dirty="0">
                        <a:solidFill>
                          <a:srgbClr val="000000"/>
                        </a:solidFill>
                      </a:endParaRPr>
                    </a:p>
                  </a:txBody>
                  <a:tcPr/>
                </a:tc>
                <a:extLst>
                  <a:ext uri="{0D108BD9-81ED-4DB2-BD59-A6C34878D82A}">
                    <a16:rowId xmlns:a16="http://schemas.microsoft.com/office/drawing/2014/main" val="3554184281"/>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Isoleucine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Ile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Nonpolar</a:t>
                      </a:r>
                    </a:p>
                  </a:txBody>
                  <a:tcPr/>
                </a:tc>
                <a:extLst>
                  <a:ext uri="{0D108BD9-81ED-4DB2-BD59-A6C34878D82A}">
                    <a16:rowId xmlns:a16="http://schemas.microsoft.com/office/drawing/2014/main" val="3581363834"/>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Leucine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Leu</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Nonpolar</a:t>
                      </a:r>
                    </a:p>
                  </a:txBody>
                  <a:tcPr/>
                </a:tc>
                <a:extLst>
                  <a:ext uri="{0D108BD9-81ED-4DB2-BD59-A6C34878D82A}">
                    <a16:rowId xmlns:a16="http://schemas.microsoft.com/office/drawing/2014/main" val="2902871749"/>
                  </a:ext>
                </a:extLst>
              </a:tr>
              <a:tr h="52037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Lysine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Lys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Positively charged</a:t>
                      </a:r>
                    </a:p>
                  </a:txBody>
                  <a:tcPr/>
                </a:tc>
                <a:extLst>
                  <a:ext uri="{0D108BD9-81ED-4DB2-BD59-A6C34878D82A}">
                    <a16:rowId xmlns:a16="http://schemas.microsoft.com/office/drawing/2014/main" val="2790216441"/>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Methionine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Met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Nonpolar</a:t>
                      </a:r>
                    </a:p>
                  </a:txBody>
                  <a:tcPr/>
                </a:tc>
                <a:extLst>
                  <a:ext uri="{0D108BD9-81ED-4DB2-BD59-A6C34878D82A}">
                    <a16:rowId xmlns:a16="http://schemas.microsoft.com/office/drawing/2014/main" val="3244865996"/>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Phenylalanine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Phe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Nonpolar</a:t>
                      </a:r>
                    </a:p>
                  </a:txBody>
                  <a:tcPr/>
                </a:tc>
                <a:extLst>
                  <a:ext uri="{0D108BD9-81ED-4DB2-BD59-A6C34878D82A}">
                    <a16:rowId xmlns:a16="http://schemas.microsoft.com/office/drawing/2014/main" val="1348640509"/>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Proline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Pro</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Nonpolar</a:t>
                      </a:r>
                    </a:p>
                  </a:txBody>
                  <a:tcPr/>
                </a:tc>
                <a:extLst>
                  <a:ext uri="{0D108BD9-81ED-4DB2-BD59-A6C34878D82A}">
                    <a16:rowId xmlns:a16="http://schemas.microsoft.com/office/drawing/2014/main" val="2188876616"/>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Serine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Ser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3842723863"/>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Threonine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Thr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3920598491"/>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Tryptophan</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Trp</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Nonpolar</a:t>
                      </a:r>
                    </a:p>
                  </a:txBody>
                  <a:tcPr/>
                </a:tc>
                <a:extLst>
                  <a:ext uri="{0D108BD9-81ED-4DB2-BD59-A6C34878D82A}">
                    <a16:rowId xmlns:a16="http://schemas.microsoft.com/office/drawing/2014/main" val="888067821"/>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Tyrosine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Tyr</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Polar</a:t>
                      </a:r>
                    </a:p>
                  </a:txBody>
                  <a:tcPr/>
                </a:tc>
                <a:extLst>
                  <a:ext uri="{0D108BD9-81ED-4DB2-BD59-A6C34878D82A}">
                    <a16:rowId xmlns:a16="http://schemas.microsoft.com/office/drawing/2014/main" val="3993660578"/>
                  </a:ext>
                </a:extLst>
              </a:tr>
              <a:tr h="37242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Valine</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Val</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t>Nonpolar</a:t>
                      </a:r>
                    </a:p>
                  </a:txBody>
                  <a:tcPr/>
                </a:tc>
                <a:extLst>
                  <a:ext uri="{0D108BD9-81ED-4DB2-BD59-A6C34878D82A}">
                    <a16:rowId xmlns:a16="http://schemas.microsoft.com/office/drawing/2014/main" val="3585277843"/>
                  </a:ext>
                </a:extLst>
              </a:tr>
            </a:tbl>
          </a:graphicData>
        </a:graphic>
      </p:graphicFrame>
    </p:spTree>
    <p:extLst>
      <p:ext uri="{BB962C8B-B14F-4D97-AF65-F5344CB8AC3E}">
        <p14:creationId xmlns:p14="http://schemas.microsoft.com/office/powerpoint/2010/main" val="14537369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DDDDE-3E80-425E-94D7-5B54B671E873}"/>
              </a:ext>
            </a:extLst>
          </p:cNvPr>
          <p:cNvSpPr>
            <a:spLocks noGrp="1"/>
          </p:cNvSpPr>
          <p:nvPr>
            <p:ph type="title"/>
          </p:nvPr>
        </p:nvSpPr>
        <p:spPr/>
        <p:txBody>
          <a:bodyPr/>
          <a:lstStyle/>
          <a:p>
            <a:r>
              <a:rPr lang="en-US" dirty="0"/>
              <a:t>Basic Structure of Amino Acids</a:t>
            </a:r>
            <a:endParaRPr lang="en-IN" dirty="0"/>
          </a:p>
        </p:txBody>
      </p:sp>
      <p:sp>
        <p:nvSpPr>
          <p:cNvPr id="3" name="Content Placeholder 2">
            <a:extLst>
              <a:ext uri="{FF2B5EF4-FFF2-40B4-BE49-F238E27FC236}">
                <a16:creationId xmlns:a16="http://schemas.microsoft.com/office/drawing/2014/main" id="{FAFC899C-1D95-4406-BF82-174290959BB6}"/>
              </a:ext>
            </a:extLst>
          </p:cNvPr>
          <p:cNvSpPr>
            <a:spLocks noGrp="1"/>
          </p:cNvSpPr>
          <p:nvPr>
            <p:ph sz="quarter" idx="11"/>
          </p:nvPr>
        </p:nvSpPr>
        <p:spPr>
          <a:xfrm>
            <a:off x="342900" y="1276710"/>
            <a:ext cx="4610100" cy="3663590"/>
          </a:xfrm>
        </p:spPr>
        <p:txBody>
          <a:bodyPr/>
          <a:lstStyle/>
          <a:p>
            <a:pPr>
              <a:spcBef>
                <a:spcPts val="1200"/>
              </a:spcBef>
            </a:pPr>
            <a:r>
              <a:rPr lang="el-GR" altLang="en-US" dirty="0"/>
              <a:t>α</a:t>
            </a:r>
            <a:r>
              <a:rPr lang="en-US" altLang="en-US" dirty="0"/>
              <a:t> (alpha) carbon</a:t>
            </a:r>
          </a:p>
          <a:p>
            <a:pPr>
              <a:spcBef>
                <a:spcPts val="1200"/>
              </a:spcBef>
            </a:pPr>
            <a:r>
              <a:rPr lang="en-US" altLang="en-US" dirty="0"/>
              <a:t>Amino group </a:t>
            </a:r>
            <a:r>
              <a:rPr lang="en-US" altLang="en-US" i="0" dirty="0">
                <a:latin typeface="+mj-lt"/>
              </a:rPr>
              <a:t>(NH</a:t>
            </a:r>
            <a:r>
              <a:rPr lang="en-US" altLang="en-US" i="0" baseline="-25000" dirty="0">
                <a:latin typeface="+mj-lt"/>
              </a:rPr>
              <a:t>2</a:t>
            </a:r>
            <a:r>
              <a:rPr lang="en-US" altLang="en-US" i="0" dirty="0">
                <a:latin typeface="+mj-lt"/>
              </a:rPr>
              <a:t>)</a:t>
            </a:r>
            <a:endParaRPr lang="en-US" altLang="en-US" dirty="0"/>
          </a:p>
          <a:p>
            <a:pPr>
              <a:spcBef>
                <a:spcPts val="1200"/>
              </a:spcBef>
            </a:pPr>
            <a:r>
              <a:rPr lang="en-US" altLang="en-US" dirty="0"/>
              <a:t>Carboxyl group (COOH)</a:t>
            </a:r>
          </a:p>
          <a:p>
            <a:pPr>
              <a:spcBef>
                <a:spcPts val="1200"/>
              </a:spcBef>
            </a:pPr>
            <a:r>
              <a:rPr lang="en-US" altLang="en-US" dirty="0"/>
              <a:t>Hydrogen atom (H)</a:t>
            </a:r>
          </a:p>
          <a:p>
            <a:pPr>
              <a:spcBef>
                <a:spcPts val="1200"/>
              </a:spcBef>
            </a:pPr>
            <a:r>
              <a:rPr lang="en-US" altLang="en-US" dirty="0"/>
              <a:t>R group: imparts unique characteristics to the amino acid</a:t>
            </a:r>
          </a:p>
        </p:txBody>
      </p:sp>
      <p:pic>
        <p:nvPicPr>
          <p:cNvPr id="16" name="Picture 3" descr="Structural formulas of the amino acids alanine, valine, cysteine, and phenylalanine.">
            <a:extLst>
              <a:ext uri="{FF2B5EF4-FFF2-40B4-BE49-F238E27FC236}">
                <a16:creationId xmlns:a16="http://schemas.microsoft.com/office/drawing/2014/main" id="{9320FA30-0BBD-4572-AEBE-B5903C4F320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2959" b="-1"/>
          <a:stretch/>
        </p:blipFill>
        <p:spPr>
          <a:xfrm>
            <a:off x="5769837" y="61731"/>
            <a:ext cx="2729336" cy="6492240"/>
          </a:xfrm>
        </p:spPr>
      </p:pic>
    </p:spTree>
    <p:extLst>
      <p:ext uri="{BB962C8B-B14F-4D97-AF65-F5344CB8AC3E}">
        <p14:creationId xmlns:p14="http://schemas.microsoft.com/office/powerpoint/2010/main" val="663440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Elements of Life and Their Primary </a:t>
            </a:r>
            <a:br>
              <a:rPr lang="en-US" dirty="0"/>
            </a:br>
            <a:r>
              <a:rPr lang="en-US" dirty="0"/>
              <a:t>Characteristics</a:t>
            </a:r>
            <a:r>
              <a:rPr lang="en-US" sz="1200" dirty="0"/>
              <a:t> 2</a:t>
            </a:r>
            <a:endParaRPr lang="en-IN" sz="1200" dirty="0"/>
          </a:p>
        </p:txBody>
      </p:sp>
      <p:graphicFrame>
        <p:nvGraphicFramePr>
          <p:cNvPr id="6" name="Table 2">
            <a:extLst>
              <a:ext uri="{FF2B5EF4-FFF2-40B4-BE49-F238E27FC236}">
                <a16:creationId xmlns:a16="http://schemas.microsoft.com/office/drawing/2014/main" id="{5D7F1A5C-07D5-4D24-85D3-E07E3DC40760}"/>
              </a:ext>
            </a:extLst>
          </p:cNvPr>
          <p:cNvGraphicFramePr>
            <a:graphicFrameLocks noGrp="1"/>
          </p:cNvGraphicFramePr>
          <p:nvPr>
            <p:ph sz="quarter" idx="11"/>
            <p:extLst>
              <p:ext uri="{D42A27DB-BD31-4B8C-83A1-F6EECF244321}">
                <p14:modId xmlns:p14="http://schemas.microsoft.com/office/powerpoint/2010/main" val="1021010600"/>
              </p:ext>
            </p:extLst>
          </p:nvPr>
        </p:nvGraphicFramePr>
        <p:xfrm>
          <a:off x="365760" y="1276350"/>
          <a:ext cx="8412480" cy="4876800"/>
        </p:xfrm>
        <a:graphic>
          <a:graphicData uri="http://schemas.openxmlformats.org/drawingml/2006/table">
            <a:tbl>
              <a:tblPr firstRow="1" bandRow="1">
                <a:tableStyleId>{073A0DAA-6AF3-43AB-8588-CEC1D06C72B9}</a:tableStyleId>
              </a:tblPr>
              <a:tblGrid>
                <a:gridCol w="1066800">
                  <a:extLst>
                    <a:ext uri="{9D8B030D-6E8A-4147-A177-3AD203B41FA5}">
                      <a16:colId xmlns:a16="http://schemas.microsoft.com/office/drawing/2014/main" val="20000"/>
                    </a:ext>
                  </a:extLst>
                </a:gridCol>
                <a:gridCol w="9906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3886200">
                  <a:extLst>
                    <a:ext uri="{9D8B030D-6E8A-4147-A177-3AD203B41FA5}">
                      <a16:colId xmlns:a16="http://schemas.microsoft.com/office/drawing/2014/main" val="20004"/>
                    </a:ext>
                  </a:extLst>
                </a:gridCol>
              </a:tblGrid>
              <a:tr h="370840">
                <a:tc>
                  <a:txBody>
                    <a:bodyPr/>
                    <a:lstStyle/>
                    <a:p>
                      <a:r>
                        <a:rPr lang="en-US" sz="1600" b="0" i="0" u="none" strike="noStrike" kern="1200" baseline="0" dirty="0">
                          <a:solidFill>
                            <a:schemeClr val="lt1"/>
                          </a:solidFill>
                          <a:latin typeface="+mj-lt"/>
                          <a:ea typeface="+mn-ea"/>
                          <a:cs typeface="+mn-cs"/>
                        </a:rPr>
                        <a:t>Element</a:t>
                      </a:r>
                      <a:endParaRPr lang="en-US" sz="1600" dirty="0">
                        <a:latin typeface="+mj-lt"/>
                      </a:endParaRPr>
                    </a:p>
                  </a:txBody>
                  <a:tcPr/>
                </a:tc>
                <a:tc>
                  <a:txBody>
                    <a:bodyPr/>
                    <a:lstStyle/>
                    <a:p>
                      <a:r>
                        <a:rPr lang="en-US" sz="1600" b="0" i="0" u="none" strike="noStrike" kern="1200" baseline="0" dirty="0">
                          <a:solidFill>
                            <a:schemeClr val="lt1"/>
                          </a:solidFill>
                          <a:latin typeface="+mj-lt"/>
                          <a:ea typeface="+mn-ea"/>
                          <a:cs typeface="+mn-cs"/>
                        </a:rPr>
                        <a:t>Atomic</a:t>
                      </a:r>
                    </a:p>
                    <a:p>
                      <a:r>
                        <a:rPr lang="en-US" sz="1600" b="0" i="0" u="none" strike="noStrike" kern="1200" baseline="0" dirty="0">
                          <a:solidFill>
                            <a:schemeClr val="lt1"/>
                          </a:solidFill>
                          <a:latin typeface="+mj-lt"/>
                          <a:ea typeface="+mn-ea"/>
                          <a:cs typeface="+mn-cs"/>
                        </a:rPr>
                        <a:t>Symbol</a:t>
                      </a:r>
                      <a:endParaRPr lang="en-US" sz="1600" dirty="0">
                        <a:latin typeface="+mj-lt"/>
                      </a:endParaRPr>
                    </a:p>
                  </a:txBody>
                  <a:tcPr/>
                </a:tc>
                <a:tc>
                  <a:txBody>
                    <a:bodyPr/>
                    <a:lstStyle/>
                    <a:p>
                      <a:r>
                        <a:rPr lang="en-US" sz="1600" b="0" i="0" u="none" strike="noStrike" kern="1200" baseline="0" dirty="0">
                          <a:solidFill>
                            <a:schemeClr val="lt1"/>
                          </a:solidFill>
                          <a:latin typeface="+mj-lt"/>
                          <a:ea typeface="+mn-ea"/>
                          <a:cs typeface="+mn-cs"/>
                        </a:rPr>
                        <a:t>Atomic</a:t>
                      </a:r>
                    </a:p>
                    <a:p>
                      <a:r>
                        <a:rPr lang="en-US" sz="1600" b="0" i="0" u="none" strike="noStrike" kern="1200" baseline="0" dirty="0">
                          <a:solidFill>
                            <a:schemeClr val="lt1"/>
                          </a:solidFill>
                          <a:latin typeface="+mj-lt"/>
                          <a:ea typeface="+mn-ea"/>
                          <a:cs typeface="+mn-cs"/>
                        </a:rPr>
                        <a:t>Mass</a:t>
                      </a:r>
                      <a:endParaRPr lang="en-US" sz="1600" dirty="0">
                        <a:latin typeface="+mj-lt"/>
                      </a:endParaRPr>
                    </a:p>
                  </a:txBody>
                  <a:tcPr/>
                </a:tc>
                <a:tc>
                  <a:txBody>
                    <a:bodyPr/>
                    <a:lstStyle/>
                    <a:p>
                      <a:r>
                        <a:rPr lang="en-US" sz="1600" b="0" i="0" u="none" strike="noStrike" kern="1200" baseline="0" dirty="0">
                          <a:solidFill>
                            <a:schemeClr val="lt1"/>
                          </a:solidFill>
                          <a:latin typeface="+mj-lt"/>
                          <a:ea typeface="+mn-ea"/>
                          <a:cs typeface="+mn-cs"/>
                        </a:rPr>
                        <a:t>Examples of</a:t>
                      </a:r>
                    </a:p>
                    <a:p>
                      <a:r>
                        <a:rPr lang="en-US" sz="1600" b="0" i="0" u="none" strike="noStrike" kern="1200" baseline="0" dirty="0">
                          <a:solidFill>
                            <a:schemeClr val="lt1"/>
                          </a:solidFill>
                          <a:latin typeface="+mj-lt"/>
                          <a:ea typeface="+mn-ea"/>
                          <a:cs typeface="+mn-cs"/>
                        </a:rPr>
                        <a:t>Ionized Forms</a:t>
                      </a:r>
                      <a:endParaRPr lang="en-US" sz="1600" dirty="0">
                        <a:latin typeface="+mj-lt"/>
                      </a:endParaRPr>
                    </a:p>
                  </a:txBody>
                  <a:tcPr/>
                </a:tc>
                <a:tc>
                  <a:txBody>
                    <a:bodyPr/>
                    <a:lstStyle/>
                    <a:p>
                      <a:r>
                        <a:rPr lang="en-US" sz="1600" b="0" i="0" u="none" strike="noStrike" kern="1200" baseline="0" dirty="0">
                          <a:solidFill>
                            <a:schemeClr val="lt1"/>
                          </a:solidFill>
                          <a:latin typeface="+mj-lt"/>
                          <a:ea typeface="+mn-ea"/>
                          <a:cs typeface="+mn-cs"/>
                        </a:rPr>
                        <a:t>Significance in Microbiology</a:t>
                      </a:r>
                      <a:endParaRPr lang="en-US" sz="1600" dirty="0">
                        <a:latin typeface="+mj-lt"/>
                      </a:endParaRPr>
                    </a:p>
                  </a:txBody>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j-lt"/>
                          <a:ea typeface="+mn-ea"/>
                          <a:cs typeface="+mn-cs"/>
                        </a:rPr>
                        <a:t>Calcium</a:t>
                      </a:r>
                      <a:endParaRPr lang="en-US" sz="1600" dirty="0">
                        <a:latin typeface="+mj-lt"/>
                      </a:endParaRPr>
                    </a:p>
                  </a:txBody>
                  <a:tcPr/>
                </a:tc>
                <a:tc>
                  <a:txBody>
                    <a:bodyPr/>
                    <a:lstStyle/>
                    <a:p>
                      <a:r>
                        <a:rPr lang="en-US" sz="1600" dirty="0">
                          <a:latin typeface="+mj-lt"/>
                        </a:rPr>
                        <a:t>Ca</a:t>
                      </a:r>
                    </a:p>
                  </a:txBody>
                  <a:tcPr/>
                </a:tc>
                <a:tc>
                  <a:txBody>
                    <a:bodyPr/>
                    <a:lstStyle/>
                    <a:p>
                      <a:r>
                        <a:rPr lang="en-US" sz="1600" dirty="0">
                          <a:latin typeface="+mj-lt"/>
                        </a:rPr>
                        <a:t>40.1</a:t>
                      </a:r>
                    </a:p>
                  </a:txBody>
                  <a:tcPr/>
                </a:tc>
                <a:tc>
                  <a:txBody>
                    <a:bodyPr/>
                    <a:lstStyle/>
                    <a:p>
                      <a:pPr marL="0" indent="0"/>
                      <a:r>
                        <a:rPr lang="en-US" sz="1600" b="0" i="0" u="none" strike="noStrike" kern="1200" baseline="0" dirty="0">
                          <a:solidFill>
                            <a:schemeClr val="dk1"/>
                          </a:solidFill>
                          <a:latin typeface="+mj-lt"/>
                          <a:ea typeface="+mn-ea"/>
                          <a:cs typeface="+mn-cs"/>
                        </a:rPr>
                        <a:t>Ca</a:t>
                      </a:r>
                      <a:r>
                        <a:rPr lang="en-US" sz="1600" b="0" i="0" u="none" strike="noStrike" kern="1200" baseline="30000" dirty="0">
                          <a:solidFill>
                            <a:schemeClr val="dk1"/>
                          </a:solidFill>
                          <a:latin typeface="+mj-lt"/>
                          <a:ea typeface="+mn-ea"/>
                          <a:cs typeface="+mn-cs"/>
                        </a:rPr>
                        <a:t>2+</a:t>
                      </a:r>
                      <a:endParaRPr lang="en-US" sz="1600" baseline="30000" dirty="0">
                        <a:latin typeface="+mj-lt"/>
                      </a:endParaRPr>
                    </a:p>
                  </a:txBody>
                  <a:tcPr/>
                </a:tc>
                <a:tc>
                  <a:txBody>
                    <a:bodyPr/>
                    <a:lstStyle/>
                    <a:p>
                      <a:r>
                        <a:rPr lang="en-US" sz="1600" b="0" i="0" u="none" strike="noStrike" kern="1200" baseline="0" dirty="0">
                          <a:solidFill>
                            <a:schemeClr val="dk1"/>
                          </a:solidFill>
                          <a:latin typeface="+mj-lt"/>
                          <a:ea typeface="+mn-ea"/>
                          <a:cs typeface="+mn-cs"/>
                        </a:rPr>
                        <a:t>Part of outer covering of certain shelled amoebas; stored within bacterial spores</a:t>
                      </a:r>
                      <a:endParaRPr lang="en-US" sz="1600" dirty="0">
                        <a:latin typeface="+mj-lt"/>
                      </a:endParaRPr>
                    </a:p>
                  </a:txBody>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j-lt"/>
                          <a:ea typeface="+mn-ea"/>
                          <a:cs typeface="+mn-cs"/>
                        </a:rPr>
                        <a:t>Carbon</a:t>
                      </a:r>
                      <a:endParaRPr lang="en-US" sz="1600" dirty="0">
                        <a:latin typeface="+mj-lt"/>
                      </a:endParaRPr>
                    </a:p>
                  </a:txBody>
                  <a:tcPr/>
                </a:tc>
                <a:tc>
                  <a:txBody>
                    <a:bodyPr/>
                    <a:lstStyle/>
                    <a:p>
                      <a:r>
                        <a:rPr lang="en-US" sz="1600" dirty="0">
                          <a:latin typeface="+mj-lt"/>
                        </a:rPr>
                        <a:t>C</a:t>
                      </a:r>
                    </a:p>
                  </a:txBody>
                  <a:tcPr/>
                </a:tc>
                <a:tc>
                  <a:txBody>
                    <a:bodyPr/>
                    <a:lstStyle/>
                    <a:p>
                      <a:r>
                        <a:rPr lang="en-US" sz="1600" dirty="0">
                          <a:latin typeface="+mj-lt"/>
                        </a:rPr>
                        <a:t>12.0</a:t>
                      </a:r>
                    </a:p>
                  </a:txBody>
                  <a:tcPr/>
                </a:tc>
                <a:tc>
                  <a:txBody>
                    <a:bodyPr/>
                    <a:lstStyle/>
                    <a:p>
                      <a:r>
                        <a:rPr lang="en-US" sz="1600" b="0" i="0" u="none" strike="noStrike" kern="1200" baseline="0" dirty="0">
                          <a:solidFill>
                            <a:schemeClr val="dk1"/>
                          </a:solidFill>
                          <a:latin typeface="+mj-lt"/>
                          <a:ea typeface="+mn-ea"/>
                          <a:cs typeface="+mn-cs"/>
                        </a:rPr>
                        <a:t>CO</a:t>
                      </a:r>
                      <a:r>
                        <a:rPr lang="en-US" sz="1600" b="0" i="0" u="none" strike="noStrike" kern="1200" baseline="-25000" dirty="0">
                          <a:solidFill>
                            <a:schemeClr val="dk1"/>
                          </a:solidFill>
                          <a:latin typeface="+mj-lt"/>
                          <a:ea typeface="+mn-ea"/>
                          <a:cs typeface="+mn-cs"/>
                        </a:rPr>
                        <a:t>3</a:t>
                      </a:r>
                      <a:r>
                        <a:rPr lang="en-US" sz="1600" b="0" i="0" u="none" strike="noStrike" kern="1200" baseline="30000" dirty="0">
                          <a:solidFill>
                            <a:schemeClr val="dk1"/>
                          </a:solidFill>
                          <a:latin typeface="+mj-lt"/>
                          <a:ea typeface="+mn-ea"/>
                          <a:cs typeface="+mn-cs"/>
                        </a:rPr>
                        <a:t>2</a:t>
                      </a:r>
                      <a:r>
                        <a:rPr lang="en-US" sz="1600" b="0" i="0" u="none" strike="noStrike" kern="1200" baseline="30000" dirty="0">
                          <a:solidFill>
                            <a:schemeClr val="dk1"/>
                          </a:solidFill>
                          <a:latin typeface="+mn-lt"/>
                          <a:ea typeface="+mn-ea"/>
                          <a:cs typeface="+mn-cs"/>
                        </a:rPr>
                        <a:t>−</a:t>
                      </a:r>
                      <a:endParaRPr lang="en-US" sz="1600" baseline="30000" dirty="0">
                        <a:latin typeface="+mj-lt"/>
                      </a:endParaRPr>
                    </a:p>
                  </a:txBody>
                  <a:tcPr/>
                </a:tc>
                <a:tc>
                  <a:txBody>
                    <a:bodyPr/>
                    <a:lstStyle/>
                    <a:p>
                      <a:r>
                        <a:rPr lang="en-US" sz="1600" b="0" i="0" u="none" strike="noStrike" kern="1200" baseline="0" dirty="0">
                          <a:solidFill>
                            <a:schemeClr val="dk1"/>
                          </a:solidFill>
                          <a:latin typeface="+mj-lt"/>
                          <a:ea typeface="+mn-ea"/>
                          <a:cs typeface="+mn-cs"/>
                        </a:rPr>
                        <a:t>Principal structural component of biological molecules</a:t>
                      </a:r>
                    </a:p>
                  </a:txBody>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j-lt"/>
                          <a:ea typeface="+mn-ea"/>
                          <a:cs typeface="+mn-cs"/>
                        </a:rPr>
                        <a:t>Carbon</a:t>
                      </a:r>
                      <a:r>
                        <a:rPr lang="en-US" sz="1600" b="0" i="0" u="none" strike="noStrike" kern="1200" baseline="30000" dirty="0">
                          <a:solidFill>
                            <a:schemeClr val="dk1"/>
                          </a:solidFill>
                          <a:latin typeface="+mj-lt"/>
                          <a:ea typeface="+mn-ea"/>
                          <a:cs typeface="+mn-cs"/>
                        </a:rPr>
                        <a:t>•</a:t>
                      </a:r>
                      <a:endParaRPr lang="en-US" sz="1600" baseline="30000" dirty="0">
                        <a:latin typeface="+mj-lt"/>
                      </a:endParaRPr>
                    </a:p>
                  </a:txBody>
                  <a:tcPr/>
                </a:tc>
                <a:tc>
                  <a:txBody>
                    <a:bodyPr/>
                    <a:lstStyle/>
                    <a:p>
                      <a:r>
                        <a:rPr lang="en-US" sz="1600" dirty="0">
                          <a:latin typeface="+mj-lt"/>
                        </a:rPr>
                        <a:t>C-14</a:t>
                      </a:r>
                    </a:p>
                  </a:txBody>
                  <a:tcPr/>
                </a:tc>
                <a:tc>
                  <a:txBody>
                    <a:bodyPr/>
                    <a:lstStyle/>
                    <a:p>
                      <a:r>
                        <a:rPr lang="en-US" sz="1600" dirty="0">
                          <a:latin typeface="+mj-lt"/>
                        </a:rPr>
                        <a:t>14.0</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j-lt"/>
                          <a:ea typeface="+mn-ea"/>
                          <a:cs typeface="+mn-cs"/>
                        </a:rPr>
                        <a:t>CO</a:t>
                      </a:r>
                      <a:r>
                        <a:rPr lang="en-US" sz="1600" b="0" i="0" u="none" strike="noStrike" kern="1200" baseline="-25000" dirty="0">
                          <a:solidFill>
                            <a:schemeClr val="dk1"/>
                          </a:solidFill>
                          <a:latin typeface="+mj-lt"/>
                          <a:ea typeface="+mn-ea"/>
                          <a:cs typeface="+mn-cs"/>
                        </a:rPr>
                        <a:t>3</a:t>
                      </a:r>
                      <a:r>
                        <a:rPr lang="en-US" sz="1600" b="0" i="0" u="none" strike="noStrike" kern="1200" baseline="30000" dirty="0">
                          <a:solidFill>
                            <a:schemeClr val="dk1"/>
                          </a:solidFill>
                          <a:latin typeface="+mj-lt"/>
                          <a:ea typeface="+mn-ea"/>
                          <a:cs typeface="+mn-cs"/>
                        </a:rPr>
                        <a:t>2</a:t>
                      </a:r>
                      <a:r>
                        <a:rPr lang="en-US" sz="1600" b="0" i="0" u="none" strike="noStrike" kern="1200" baseline="30000" dirty="0">
                          <a:solidFill>
                            <a:schemeClr val="dk1"/>
                          </a:solidFill>
                          <a:latin typeface="+mn-lt"/>
                          <a:ea typeface="+mn-ea"/>
                          <a:cs typeface="+mn-cs"/>
                        </a:rPr>
                        <a:t>−</a:t>
                      </a:r>
                      <a:endParaRPr lang="en-US" sz="1600" baseline="30000" dirty="0">
                        <a:latin typeface="+mj-lt"/>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j-lt"/>
                          <a:ea typeface="+mn-ea"/>
                          <a:cs typeface="+mn-cs"/>
                        </a:rPr>
                        <a:t>Radioactive isotope used in dating fossils</a:t>
                      </a:r>
                      <a:endParaRPr lang="en-US" sz="1600" dirty="0">
                        <a:latin typeface="+mj-lt"/>
                      </a:endParaRPr>
                    </a:p>
                  </a:txBody>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j-lt"/>
                          <a:ea typeface="+mn-ea"/>
                          <a:cs typeface="+mn-cs"/>
                        </a:rPr>
                        <a:t>Chlorine</a:t>
                      </a:r>
                      <a:endParaRPr lang="en-US" sz="1600" dirty="0">
                        <a:latin typeface="+mj-lt"/>
                      </a:endParaRPr>
                    </a:p>
                  </a:txBody>
                  <a:tcPr/>
                </a:tc>
                <a:tc>
                  <a:txBody>
                    <a:bodyPr/>
                    <a:lstStyle/>
                    <a:p>
                      <a:r>
                        <a:rPr lang="en-US" sz="1600" dirty="0">
                          <a:latin typeface="+mj-lt"/>
                        </a:rPr>
                        <a:t>Cl</a:t>
                      </a:r>
                    </a:p>
                  </a:txBody>
                  <a:tcPr/>
                </a:tc>
                <a:tc>
                  <a:txBody>
                    <a:bodyPr/>
                    <a:lstStyle/>
                    <a:p>
                      <a:r>
                        <a:rPr lang="en-US" sz="1600" dirty="0">
                          <a:latin typeface="+mj-lt"/>
                        </a:rPr>
                        <a:t>35.5</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dirty="0">
                          <a:latin typeface="+mj-lt"/>
                        </a:rPr>
                        <a:t>Cl</a:t>
                      </a:r>
                      <a:r>
                        <a:rPr lang="en-US" sz="1600" b="0" i="0" u="none" strike="noStrike" kern="1200" baseline="30000" dirty="0">
                          <a:solidFill>
                            <a:schemeClr val="dk1"/>
                          </a:solidFill>
                          <a:latin typeface="+mn-lt"/>
                          <a:ea typeface="+mn-ea"/>
                          <a:cs typeface="+mn-cs"/>
                        </a:rPr>
                        <a:t>−</a:t>
                      </a:r>
                      <a:endParaRPr lang="en-US" sz="1600" i="0" baseline="30000" dirty="0">
                        <a:latin typeface="+mj-lt"/>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j-lt"/>
                          <a:ea typeface="+mn-ea"/>
                          <a:cs typeface="+mn-cs"/>
                        </a:rPr>
                        <a:t>Component of disinfectants, used in water purification</a:t>
                      </a:r>
                      <a:endParaRPr lang="en-US" sz="1600" dirty="0">
                        <a:latin typeface="+mj-lt"/>
                      </a:endParaRPr>
                    </a:p>
                  </a:txBody>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j-lt"/>
                          <a:ea typeface="+mn-ea"/>
                          <a:cs typeface="+mn-cs"/>
                        </a:rPr>
                        <a:t>Cobalt</a:t>
                      </a:r>
                      <a:endParaRPr lang="en-US" sz="1600" dirty="0">
                        <a:latin typeface="+mj-lt"/>
                      </a:endParaRPr>
                    </a:p>
                  </a:txBody>
                  <a:tcPr/>
                </a:tc>
                <a:tc>
                  <a:txBody>
                    <a:bodyPr/>
                    <a:lstStyle/>
                    <a:p>
                      <a:r>
                        <a:rPr lang="en-US" sz="1600" dirty="0">
                          <a:latin typeface="+mj-lt"/>
                        </a:rPr>
                        <a:t>Co</a:t>
                      </a:r>
                    </a:p>
                  </a:txBody>
                  <a:tcPr/>
                </a:tc>
                <a:tc>
                  <a:txBody>
                    <a:bodyPr/>
                    <a:lstStyle/>
                    <a:p>
                      <a:r>
                        <a:rPr lang="en-US" sz="1600" dirty="0">
                          <a:latin typeface="+mj-lt"/>
                        </a:rPr>
                        <a:t>58.9</a:t>
                      </a:r>
                    </a:p>
                  </a:txBody>
                  <a:tcPr/>
                </a:tc>
                <a:tc>
                  <a:txBody>
                    <a:bodyPr/>
                    <a:lstStyle/>
                    <a:p>
                      <a:r>
                        <a:rPr lang="en-US" sz="1600" b="0" i="0" u="none" strike="noStrike" kern="1200" baseline="0" dirty="0">
                          <a:solidFill>
                            <a:schemeClr val="dk1"/>
                          </a:solidFill>
                          <a:latin typeface="+mj-lt"/>
                          <a:ea typeface="+mn-ea"/>
                          <a:cs typeface="+mn-cs"/>
                        </a:rPr>
                        <a:t>Co</a:t>
                      </a:r>
                      <a:r>
                        <a:rPr lang="en-US" sz="1600" b="0" i="0" u="none" strike="noStrike" kern="1200" baseline="30000" dirty="0">
                          <a:solidFill>
                            <a:schemeClr val="dk1"/>
                          </a:solidFill>
                          <a:latin typeface="+mj-lt"/>
                          <a:ea typeface="+mn-ea"/>
                          <a:cs typeface="+mn-cs"/>
                        </a:rPr>
                        <a:t>2+</a:t>
                      </a:r>
                      <a:r>
                        <a:rPr lang="en-US" sz="1600" b="0" i="0" u="none" strike="noStrike" kern="1200" baseline="0" dirty="0">
                          <a:solidFill>
                            <a:schemeClr val="dk1"/>
                          </a:solidFill>
                          <a:latin typeface="+mj-lt"/>
                          <a:ea typeface="+mn-ea"/>
                          <a:cs typeface="+mn-cs"/>
                        </a:rPr>
                        <a:t>, Co</a:t>
                      </a:r>
                      <a:r>
                        <a:rPr lang="en-US" sz="1600" b="0" i="0" u="none" strike="noStrike" kern="1200" baseline="30000" dirty="0">
                          <a:solidFill>
                            <a:schemeClr val="dk1"/>
                          </a:solidFill>
                          <a:latin typeface="+mj-lt"/>
                          <a:ea typeface="+mn-ea"/>
                          <a:cs typeface="+mn-cs"/>
                        </a:rPr>
                        <a:t>3+</a:t>
                      </a:r>
                      <a:endParaRPr lang="en-US" sz="1600" baseline="30000" dirty="0">
                        <a:latin typeface="+mj-lt"/>
                      </a:endParaRPr>
                    </a:p>
                  </a:txBody>
                  <a:tcPr/>
                </a:tc>
                <a:tc>
                  <a:txBody>
                    <a:bodyPr/>
                    <a:lstStyle/>
                    <a:p>
                      <a:r>
                        <a:rPr lang="en-US" sz="1600" b="0" i="0" u="none" strike="noStrike" kern="1200" baseline="0" dirty="0">
                          <a:solidFill>
                            <a:schemeClr val="dk1"/>
                          </a:solidFill>
                          <a:latin typeface="+mj-lt"/>
                          <a:ea typeface="+mn-ea"/>
                          <a:cs typeface="+mn-cs"/>
                        </a:rPr>
                        <a:t>Trace element needed by some bacteria to synthesize vitamins</a:t>
                      </a:r>
                      <a:endParaRPr lang="en-US" sz="1600" dirty="0">
                        <a:latin typeface="+mj-lt"/>
                      </a:endParaRPr>
                    </a:p>
                  </a:txBody>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j-lt"/>
                          <a:ea typeface="+mn-ea"/>
                          <a:cs typeface="+mn-cs"/>
                        </a:rPr>
                        <a:t>Cobalt</a:t>
                      </a:r>
                      <a:r>
                        <a:rPr lang="en-US" sz="1600" b="0" i="0" u="none" strike="noStrike" kern="1200" baseline="30000" dirty="0">
                          <a:solidFill>
                            <a:schemeClr val="dk1"/>
                          </a:solidFill>
                          <a:latin typeface="+mj-lt"/>
                          <a:ea typeface="+mn-ea"/>
                          <a:cs typeface="+mn-cs"/>
                        </a:rPr>
                        <a:t>•</a:t>
                      </a:r>
                      <a:endParaRPr lang="en-US" sz="1600" dirty="0">
                        <a:latin typeface="+mj-lt"/>
                      </a:endParaRPr>
                    </a:p>
                  </a:txBody>
                  <a:tcPr/>
                </a:tc>
                <a:tc>
                  <a:txBody>
                    <a:bodyPr/>
                    <a:lstStyle/>
                    <a:p>
                      <a:r>
                        <a:rPr lang="en-US" sz="1600" dirty="0">
                          <a:latin typeface="+mj-lt"/>
                        </a:rPr>
                        <a:t>Co-60</a:t>
                      </a:r>
                    </a:p>
                  </a:txBody>
                  <a:tcPr/>
                </a:tc>
                <a:tc>
                  <a:txBody>
                    <a:bodyPr/>
                    <a:lstStyle/>
                    <a:p>
                      <a:r>
                        <a:rPr lang="en-US" sz="1600" dirty="0">
                          <a:latin typeface="+mj-lt"/>
                        </a:rPr>
                        <a:t>60</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baseline="0" dirty="0">
                          <a:solidFill>
                            <a:schemeClr val="dk1"/>
                          </a:solidFill>
                          <a:latin typeface="+mj-lt"/>
                          <a:ea typeface="+mn-ea"/>
                          <a:cs typeface="+mn-cs"/>
                        </a:rPr>
                        <a:t>Co</a:t>
                      </a:r>
                      <a:r>
                        <a:rPr lang="en-US" sz="1600" b="0" i="0" u="none" strike="noStrike" kern="1200" baseline="30000" dirty="0">
                          <a:solidFill>
                            <a:schemeClr val="dk1"/>
                          </a:solidFill>
                          <a:latin typeface="+mj-lt"/>
                          <a:ea typeface="+mn-ea"/>
                          <a:cs typeface="+mn-cs"/>
                        </a:rPr>
                        <a:t>2+</a:t>
                      </a:r>
                      <a:r>
                        <a:rPr lang="en-US" sz="1600" b="0" i="0" u="none" strike="noStrike" kern="1200" baseline="0" dirty="0">
                          <a:solidFill>
                            <a:schemeClr val="dk1"/>
                          </a:solidFill>
                          <a:latin typeface="+mj-lt"/>
                          <a:ea typeface="+mn-ea"/>
                          <a:cs typeface="+mn-cs"/>
                        </a:rPr>
                        <a:t>, Co</a:t>
                      </a:r>
                      <a:r>
                        <a:rPr lang="en-US" sz="1600" b="0" i="0" u="none" strike="noStrike" kern="1200" baseline="30000" dirty="0">
                          <a:solidFill>
                            <a:schemeClr val="dk1"/>
                          </a:solidFill>
                          <a:latin typeface="+mj-lt"/>
                          <a:ea typeface="+mn-ea"/>
                          <a:cs typeface="+mn-cs"/>
                        </a:rPr>
                        <a:t>3+</a:t>
                      </a:r>
                      <a:endParaRPr lang="en-US" sz="1600" baseline="30000" dirty="0">
                        <a:latin typeface="+mj-lt"/>
                      </a:endParaRPr>
                    </a:p>
                  </a:txBody>
                  <a:tcPr/>
                </a:tc>
                <a:tc>
                  <a:txBody>
                    <a:bodyPr/>
                    <a:lstStyle/>
                    <a:p>
                      <a:r>
                        <a:rPr lang="en-US" sz="1600" b="0" i="0" u="none" strike="noStrike" kern="1200" baseline="0" dirty="0">
                          <a:solidFill>
                            <a:schemeClr val="dk1"/>
                          </a:solidFill>
                          <a:latin typeface="+mj-lt"/>
                          <a:ea typeface="+mn-ea"/>
                          <a:cs typeface="+mn-cs"/>
                        </a:rPr>
                        <a:t>An emitter of gamma rays; used in food sterilization; used to treat cancer</a:t>
                      </a:r>
                      <a:endParaRPr lang="en-US" sz="1600" dirty="0">
                        <a:latin typeface="+mj-lt"/>
                      </a:endParaRPr>
                    </a:p>
                  </a:txBody>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j-lt"/>
                          <a:ea typeface="+mn-ea"/>
                          <a:cs typeface="+mn-cs"/>
                        </a:rPr>
                        <a:t>Copper</a:t>
                      </a:r>
                      <a:endParaRPr lang="en-US" sz="1600" dirty="0">
                        <a:latin typeface="+mj-lt"/>
                      </a:endParaRPr>
                    </a:p>
                  </a:txBody>
                  <a:tcPr/>
                </a:tc>
                <a:tc>
                  <a:txBody>
                    <a:bodyPr/>
                    <a:lstStyle/>
                    <a:p>
                      <a:r>
                        <a:rPr lang="en-US" sz="1600" b="0" i="0" u="none" strike="noStrike" kern="1200" baseline="0" dirty="0">
                          <a:solidFill>
                            <a:schemeClr val="dk1"/>
                          </a:solidFill>
                          <a:latin typeface="+mj-lt"/>
                          <a:ea typeface="+mn-ea"/>
                          <a:cs typeface="+mn-cs"/>
                        </a:rPr>
                        <a:t>Cu</a:t>
                      </a:r>
                      <a:endParaRPr lang="en-US" sz="1600" dirty="0">
                        <a:latin typeface="+mj-lt"/>
                      </a:endParaRPr>
                    </a:p>
                  </a:txBody>
                  <a:tcPr/>
                </a:tc>
                <a:tc>
                  <a:txBody>
                    <a:bodyPr/>
                    <a:lstStyle/>
                    <a:p>
                      <a:r>
                        <a:rPr lang="en-US" sz="1600" b="0" i="0" u="none" strike="noStrike" kern="1200" baseline="0" dirty="0">
                          <a:solidFill>
                            <a:schemeClr val="dk1"/>
                          </a:solidFill>
                          <a:latin typeface="+mj-lt"/>
                          <a:ea typeface="+mn-ea"/>
                          <a:cs typeface="+mn-cs"/>
                        </a:rPr>
                        <a:t>63.5</a:t>
                      </a:r>
                      <a:endParaRPr lang="en-US" sz="1600" dirty="0">
                        <a:latin typeface="+mj-lt"/>
                      </a:endParaRPr>
                    </a:p>
                  </a:txBody>
                  <a:tcPr/>
                </a:tc>
                <a:tc>
                  <a:txBody>
                    <a:bodyPr/>
                    <a:lstStyle/>
                    <a:p>
                      <a:r>
                        <a:rPr lang="en-US" sz="1600" b="0" i="0" u="none" strike="noStrike" kern="1200" baseline="0" dirty="0">
                          <a:solidFill>
                            <a:schemeClr val="dk1"/>
                          </a:solidFill>
                          <a:latin typeface="+mj-lt"/>
                          <a:ea typeface="+mn-ea"/>
                          <a:cs typeface="+mn-cs"/>
                        </a:rPr>
                        <a:t>Cu</a:t>
                      </a:r>
                      <a:r>
                        <a:rPr lang="en-US" sz="1600" b="0" i="0" u="none" strike="noStrike" kern="1200" baseline="30000" dirty="0">
                          <a:solidFill>
                            <a:schemeClr val="dk1"/>
                          </a:solidFill>
                          <a:latin typeface="+mj-lt"/>
                          <a:ea typeface="+mn-ea"/>
                          <a:cs typeface="+mn-cs"/>
                        </a:rPr>
                        <a:t>+</a:t>
                      </a:r>
                      <a:r>
                        <a:rPr lang="en-US" sz="1600" b="0" i="0" u="none" strike="noStrike" kern="1200" baseline="0" dirty="0">
                          <a:solidFill>
                            <a:schemeClr val="dk1"/>
                          </a:solidFill>
                          <a:latin typeface="+mj-lt"/>
                          <a:ea typeface="+mn-ea"/>
                          <a:cs typeface="+mn-cs"/>
                        </a:rPr>
                        <a:t>, Cu</a:t>
                      </a:r>
                      <a:r>
                        <a:rPr lang="en-US" sz="1600" b="0" i="0" u="none" strike="noStrike" kern="1200" baseline="30000" dirty="0">
                          <a:solidFill>
                            <a:schemeClr val="dk1"/>
                          </a:solidFill>
                          <a:latin typeface="+mj-lt"/>
                          <a:ea typeface="+mn-ea"/>
                          <a:cs typeface="+mn-cs"/>
                        </a:rPr>
                        <a:t>2+</a:t>
                      </a:r>
                      <a:endParaRPr lang="en-US" sz="1600" i="0" baseline="30000" dirty="0">
                        <a:latin typeface="+mj-lt"/>
                      </a:endParaRPr>
                    </a:p>
                  </a:txBody>
                  <a:tcPr/>
                </a:tc>
                <a:tc>
                  <a:txBody>
                    <a:bodyPr/>
                    <a:lstStyle/>
                    <a:p>
                      <a:r>
                        <a:rPr lang="en-US" sz="1600" b="0" i="0" u="none" strike="noStrike" kern="1200" baseline="0" dirty="0">
                          <a:solidFill>
                            <a:schemeClr val="dk1"/>
                          </a:solidFill>
                          <a:latin typeface="+mj-lt"/>
                          <a:ea typeface="+mn-ea"/>
                          <a:cs typeface="+mn-cs"/>
                        </a:rPr>
                        <a:t>Necessary to the function of some enzymes; Cu salts are used to treat fungal and worm infections</a:t>
                      </a:r>
                      <a:endParaRPr lang="en-US" sz="1600" dirty="0">
                        <a:latin typeface="+mj-lt"/>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558543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Peptides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Peptide:</a:t>
            </a:r>
          </a:p>
          <a:p>
            <a:pPr marL="342900" indent="-342900">
              <a:spcBef>
                <a:spcPts val="600"/>
              </a:spcBef>
              <a:spcAft>
                <a:spcPts val="600"/>
              </a:spcAft>
              <a:buFont typeface="Arial" panose="020B0604020202020204" pitchFamily="34" charset="0"/>
              <a:buChar char="•"/>
            </a:pPr>
            <a:r>
              <a:rPr lang="en-US" altLang="en-US" dirty="0"/>
              <a:t>Molecule composed of short chains of amino acids</a:t>
            </a:r>
          </a:p>
          <a:p>
            <a:pPr lvl="0">
              <a:spcBef>
                <a:spcPts val="1800"/>
              </a:spcBef>
              <a:spcAft>
                <a:spcPts val="600"/>
              </a:spcAft>
            </a:pPr>
            <a:r>
              <a:rPr lang="en-US" altLang="en-US" dirty="0">
                <a:solidFill>
                  <a:prstClr val="black"/>
                </a:solidFill>
              </a:rPr>
              <a:t>Polypeptide:</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Has more than 20 amino acids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Not all polypeptides are large enough to be considered proteins</a:t>
            </a:r>
          </a:p>
        </p:txBody>
      </p:sp>
    </p:spTree>
    <p:extLst>
      <p:ext uri="{BB962C8B-B14F-4D97-AF65-F5344CB8AC3E}">
        <p14:creationId xmlns:p14="http://schemas.microsoft.com/office/powerpoint/2010/main" val="28881731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Protein Structure</a:t>
            </a:r>
            <a:r>
              <a:rPr lang="en-US" sz="1200" dirty="0"/>
              <a:t> 1</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Primary (1°) structure: </a:t>
            </a:r>
          </a:p>
          <a:p>
            <a:pPr marL="342900" lvl="1">
              <a:spcBef>
                <a:spcPts val="600"/>
              </a:spcBef>
              <a:spcAft>
                <a:spcPts val="600"/>
              </a:spcAft>
            </a:pPr>
            <a:r>
              <a:rPr lang="en-US" altLang="en-US" dirty="0">
                <a:solidFill>
                  <a:prstClr val="black"/>
                </a:solidFill>
              </a:rPr>
              <a:t>The type, number, and order of amino acids</a:t>
            </a:r>
          </a:p>
          <a:p>
            <a:pPr lvl="0">
              <a:spcBef>
                <a:spcPts val="1800"/>
              </a:spcBef>
              <a:spcAft>
                <a:spcPts val="600"/>
              </a:spcAft>
            </a:pPr>
            <a:r>
              <a:rPr lang="en-US" altLang="en-US" dirty="0">
                <a:solidFill>
                  <a:prstClr val="black"/>
                </a:solidFill>
              </a:rPr>
              <a:t>Secondary (2°) structure: </a:t>
            </a:r>
          </a:p>
          <a:p>
            <a:pPr marL="342900" lvl="1">
              <a:spcBef>
                <a:spcPts val="600"/>
              </a:spcBef>
              <a:spcAft>
                <a:spcPts val="600"/>
              </a:spcAft>
            </a:pPr>
            <a:r>
              <a:rPr lang="en-US" altLang="en-US" dirty="0">
                <a:solidFill>
                  <a:prstClr val="black"/>
                </a:solidFill>
              </a:rPr>
              <a:t>Arises when functional groups on the outer surface of the molecule interact with each other</a:t>
            </a:r>
          </a:p>
          <a:p>
            <a:pPr marL="643064" lvl="2">
              <a:spcBef>
                <a:spcPts val="600"/>
              </a:spcBef>
              <a:spcAft>
                <a:spcPts val="600"/>
              </a:spcAft>
            </a:pPr>
            <a:r>
              <a:rPr lang="el-GR" altLang="en-US" dirty="0">
                <a:solidFill>
                  <a:prstClr val="black"/>
                </a:solidFill>
              </a:rPr>
              <a:t>α</a:t>
            </a:r>
            <a:r>
              <a:rPr lang="en-US" altLang="en-US" dirty="0">
                <a:solidFill>
                  <a:prstClr val="black"/>
                </a:solidFill>
              </a:rPr>
              <a:t> helix</a:t>
            </a:r>
          </a:p>
          <a:p>
            <a:pPr marL="643064" lvl="2">
              <a:spcBef>
                <a:spcPts val="600"/>
              </a:spcBef>
              <a:spcAft>
                <a:spcPts val="600"/>
              </a:spcAft>
            </a:pPr>
            <a:r>
              <a:rPr lang="el-GR" altLang="en-US" dirty="0">
                <a:solidFill>
                  <a:prstClr val="black"/>
                </a:solidFill>
              </a:rPr>
              <a:t>β</a:t>
            </a:r>
            <a:r>
              <a:rPr lang="en-US" altLang="en-US" dirty="0">
                <a:solidFill>
                  <a:prstClr val="black"/>
                </a:solidFill>
              </a:rPr>
              <a:t> pleated sheet</a:t>
            </a:r>
          </a:p>
        </p:txBody>
      </p:sp>
    </p:spTree>
    <p:extLst>
      <p:ext uri="{BB962C8B-B14F-4D97-AF65-F5344CB8AC3E}">
        <p14:creationId xmlns:p14="http://schemas.microsoft.com/office/powerpoint/2010/main" val="200915348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Protein Structure</a:t>
            </a:r>
            <a:r>
              <a:rPr lang="en-US" sz="1200" dirty="0"/>
              <a:t> 2</a:t>
            </a:r>
            <a:endParaRPr lang="en-IN" dirty="0"/>
          </a:p>
        </p:txBody>
      </p:sp>
      <p:sp>
        <p:nvSpPr>
          <p:cNvPr id="6" name="Content Placeholder 5">
            <a:extLst>
              <a:ext uri="{FF2B5EF4-FFF2-40B4-BE49-F238E27FC236}">
                <a16:creationId xmlns:a16="http://schemas.microsoft.com/office/drawing/2014/main" id="{F1BFCE98-2C73-4BDC-A4A0-0D31B7955C26}"/>
              </a:ext>
            </a:extLst>
          </p:cNvPr>
          <p:cNvSpPr>
            <a:spLocks noGrp="1"/>
          </p:cNvSpPr>
          <p:nvPr>
            <p:ph sz="quarter" idx="11"/>
          </p:nvPr>
        </p:nvSpPr>
        <p:spPr/>
        <p:txBody>
          <a:bodyPr/>
          <a:lstStyle/>
          <a:p>
            <a:pPr lvl="0">
              <a:spcBef>
                <a:spcPts val="600"/>
              </a:spcBef>
              <a:spcAft>
                <a:spcPts val="600"/>
              </a:spcAft>
            </a:pPr>
            <a:r>
              <a:rPr lang="en-US" altLang="en-US" dirty="0">
                <a:solidFill>
                  <a:prstClr val="black"/>
                </a:solidFill>
              </a:rPr>
              <a:t>Tertiary (3°) structure: </a:t>
            </a:r>
          </a:p>
          <a:p>
            <a:pPr marL="342900" lvl="0" indent="-342900">
              <a:spcBef>
                <a:spcPts val="600"/>
              </a:spcBef>
              <a:spcAft>
                <a:spcPts val="600"/>
              </a:spcAft>
              <a:buFont typeface="Arial"/>
              <a:buChar char="•"/>
            </a:pPr>
            <a:r>
              <a:rPr lang="en-US" altLang="en-US" dirty="0">
                <a:solidFill>
                  <a:prstClr val="black"/>
                </a:solidFill>
              </a:rPr>
              <a:t>Torsion caused by interaction between functional groups</a:t>
            </a:r>
          </a:p>
          <a:p>
            <a:pPr marL="342900" lvl="0" indent="-342900">
              <a:spcBef>
                <a:spcPts val="600"/>
              </a:spcBef>
              <a:spcAft>
                <a:spcPts val="600"/>
              </a:spcAft>
              <a:buFont typeface="Arial"/>
              <a:buChar char="•"/>
            </a:pPr>
            <a:r>
              <a:rPr lang="en-US" altLang="en-US" dirty="0">
                <a:solidFill>
                  <a:prstClr val="black"/>
                </a:solidFill>
              </a:rPr>
              <a:t>Covalent disulfide bonds</a:t>
            </a:r>
            <a:endParaRPr lang="en-US" dirty="0"/>
          </a:p>
          <a:p>
            <a:pPr lvl="0">
              <a:spcBef>
                <a:spcPts val="1800"/>
              </a:spcBef>
              <a:spcAft>
                <a:spcPts val="600"/>
              </a:spcAft>
            </a:pPr>
            <a:r>
              <a:rPr lang="en-US" altLang="en-US" dirty="0">
                <a:solidFill>
                  <a:prstClr val="black"/>
                </a:solidFill>
              </a:rPr>
              <a:t>Quaternary (4°) structure: </a:t>
            </a:r>
          </a:p>
          <a:p>
            <a:pPr marL="342900" lvl="0" indent="-342900">
              <a:spcBef>
                <a:spcPts val="600"/>
              </a:spcBef>
              <a:spcAft>
                <a:spcPts val="600"/>
              </a:spcAft>
              <a:buFont typeface="Arial"/>
              <a:buChar char="•"/>
            </a:pPr>
            <a:r>
              <a:rPr lang="en-US" altLang="en-US" dirty="0">
                <a:solidFill>
                  <a:prstClr val="black"/>
                </a:solidFill>
              </a:rPr>
              <a:t>Large multiunit proteins formed by more than one polyprotein</a:t>
            </a:r>
            <a:endParaRPr lang="en-US" altLang="en-US" b="1" dirty="0">
              <a:solidFill>
                <a:prstClr val="black"/>
              </a:solidFill>
            </a:endParaRPr>
          </a:p>
        </p:txBody>
      </p:sp>
      <p:pic>
        <p:nvPicPr>
          <p:cNvPr id="11" name="Picture 3" descr="Illustration of  the stages in the formation of a functioning protein.">
            <a:extLst>
              <a:ext uri="{FF2B5EF4-FFF2-40B4-BE49-F238E27FC236}">
                <a16:creationId xmlns:a16="http://schemas.microsoft.com/office/drawing/2014/main" id="{12F718C6-225E-4320-9178-73D4CB03187B}"/>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3486"/>
          <a:stretch/>
        </p:blipFill>
        <p:spPr>
          <a:xfrm>
            <a:off x="4419596" y="304799"/>
            <a:ext cx="4137666" cy="5852160"/>
          </a:xfrm>
        </p:spPr>
      </p:pic>
      <p:sp>
        <p:nvSpPr>
          <p:cNvPr id="5" name="Text Placeholder 5">
            <a:extLst>
              <a:ext uri="{FF2B5EF4-FFF2-40B4-BE49-F238E27FC236}">
                <a16:creationId xmlns:a16="http://schemas.microsoft.com/office/drawing/2014/main" id="{2FB7C7C7-EA41-43C8-93CC-06B2E3EF311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746276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Enzymes and Antibodies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a:xfrm>
            <a:off x="342900" y="1276709"/>
            <a:ext cx="8458200" cy="4971691"/>
          </a:xfrm>
        </p:spPr>
        <p:txBody>
          <a:bodyPr/>
          <a:lstStyle/>
          <a:p>
            <a:pPr>
              <a:spcBef>
                <a:spcPts val="600"/>
              </a:spcBef>
              <a:spcAft>
                <a:spcPts val="600"/>
              </a:spcAft>
            </a:pPr>
            <a:r>
              <a:rPr lang="en-US" altLang="en-US" dirty="0"/>
              <a:t>Enzymes:</a:t>
            </a:r>
          </a:p>
          <a:p>
            <a:pPr marL="342900" indent="-342900">
              <a:spcBef>
                <a:spcPts val="600"/>
              </a:spcBef>
              <a:spcAft>
                <a:spcPts val="600"/>
              </a:spcAft>
              <a:buFont typeface="Arial" panose="020B0604020202020204" pitchFamily="34" charset="0"/>
              <a:buChar char="•"/>
            </a:pPr>
            <a:r>
              <a:rPr lang="en-US" altLang="en-US" dirty="0"/>
              <a:t>Catalysts for chemical reactions in cells</a:t>
            </a:r>
          </a:p>
          <a:p>
            <a:pPr marL="342900" indent="-342900">
              <a:spcBef>
                <a:spcPts val="600"/>
              </a:spcBef>
              <a:spcAft>
                <a:spcPts val="600"/>
              </a:spcAft>
              <a:buFont typeface="Arial" panose="020B0604020202020204" pitchFamily="34" charset="0"/>
              <a:buChar char="•"/>
            </a:pPr>
            <a:r>
              <a:rPr lang="en-US" altLang="en-US" dirty="0"/>
              <a:t>Specificity comes from the unique patterns in enzyme binding sites</a:t>
            </a:r>
          </a:p>
          <a:p>
            <a:pPr lvl="0">
              <a:spcBef>
                <a:spcPts val="1800"/>
              </a:spcBef>
              <a:spcAft>
                <a:spcPts val="600"/>
              </a:spcAft>
            </a:pPr>
            <a:r>
              <a:rPr lang="en-US" altLang="en-US" dirty="0">
                <a:solidFill>
                  <a:prstClr val="black"/>
                </a:solidFill>
              </a:rPr>
              <a:t>Antibodies:</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Complex glycoproteins with specific attachment regions for bacteria, viruses, and other microorganisms</a:t>
            </a:r>
          </a:p>
        </p:txBody>
      </p:sp>
    </p:spTree>
    <p:extLst>
      <p:ext uri="{BB962C8B-B14F-4D97-AF65-F5344CB8AC3E}">
        <p14:creationId xmlns:p14="http://schemas.microsoft.com/office/powerpoint/2010/main" val="12150309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Native versus Denatured</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Native state: </a:t>
            </a:r>
          </a:p>
          <a:p>
            <a:pPr marL="342900" indent="-342900">
              <a:spcBef>
                <a:spcPts val="600"/>
              </a:spcBef>
              <a:spcAft>
                <a:spcPts val="600"/>
              </a:spcAft>
              <a:buFont typeface="Arial" panose="020B0604020202020204" pitchFamily="34" charset="0"/>
              <a:buChar char="•"/>
            </a:pPr>
            <a:r>
              <a:rPr lang="en-US" altLang="en-US" dirty="0"/>
              <a:t>The functional, three-dimensional form of a protein</a:t>
            </a:r>
          </a:p>
          <a:p>
            <a:pPr lvl="0">
              <a:spcBef>
                <a:spcPts val="1800"/>
              </a:spcBef>
              <a:spcAft>
                <a:spcPts val="600"/>
              </a:spcAft>
            </a:pPr>
            <a:r>
              <a:rPr lang="en-US" altLang="en-US" dirty="0">
                <a:solidFill>
                  <a:prstClr val="black"/>
                </a:solidFill>
              </a:rPr>
              <a:t>Denature: </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Disruption of the native state of a protein through heat, acid, alcohol, or some disinfectants </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Disrupting the stabilizing interchain bonds makes the protein nonfunctional</a:t>
            </a:r>
            <a:endParaRPr lang="en-US" altLang="en-US" b="1" dirty="0">
              <a:solidFill>
                <a:prstClr val="black"/>
              </a:solidFill>
            </a:endParaRPr>
          </a:p>
        </p:txBody>
      </p:sp>
    </p:spTree>
    <p:extLst>
      <p:ext uri="{BB962C8B-B14F-4D97-AF65-F5344CB8AC3E}">
        <p14:creationId xmlns:p14="http://schemas.microsoft.com/office/powerpoint/2010/main" val="34918079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Nucleic Acids</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600"/>
              </a:spcBef>
              <a:spcAft>
                <a:spcPts val="600"/>
              </a:spcAft>
            </a:pPr>
            <a:r>
              <a:rPr lang="en-US" altLang="en-US" dirty="0"/>
              <a:t>Deoxyribonucleic Acid (DNA):</a:t>
            </a:r>
          </a:p>
          <a:p>
            <a:pPr marL="342900" indent="-342900">
              <a:spcBef>
                <a:spcPts val="600"/>
              </a:spcBef>
              <a:spcAft>
                <a:spcPts val="600"/>
              </a:spcAft>
              <a:buFont typeface="Arial" panose="020B0604020202020204" pitchFamily="34" charset="0"/>
              <a:buChar char="•"/>
            </a:pPr>
            <a:r>
              <a:rPr lang="en-US" altLang="en-US" dirty="0"/>
              <a:t>Contains a special coded genetic program with detailed and specific instructions for each organism’s heredity</a:t>
            </a:r>
          </a:p>
          <a:p>
            <a:pPr lvl="0">
              <a:spcBef>
                <a:spcPts val="1800"/>
              </a:spcBef>
              <a:spcAft>
                <a:spcPts val="600"/>
              </a:spcAft>
            </a:pPr>
            <a:r>
              <a:rPr lang="en-US" altLang="en-US" dirty="0">
                <a:solidFill>
                  <a:prstClr val="black"/>
                </a:solidFill>
              </a:rPr>
              <a:t>Ribonucleic Acid (RNA):</a:t>
            </a:r>
          </a:p>
          <a:p>
            <a:pPr marL="342900" lvl="0" indent="-342900">
              <a:spcBef>
                <a:spcPts val="600"/>
              </a:spcBef>
              <a:spcAft>
                <a:spcPts val="600"/>
              </a:spcAft>
              <a:buFont typeface="Arial" panose="020B0604020202020204" pitchFamily="34" charset="0"/>
              <a:buChar char="•"/>
            </a:pPr>
            <a:r>
              <a:rPr lang="en-US" altLang="en-US" dirty="0">
                <a:solidFill>
                  <a:prstClr val="black"/>
                </a:solidFill>
              </a:rPr>
              <a:t>Helper molecules responsible for translating and carrying out the instructions of DNA</a:t>
            </a:r>
          </a:p>
        </p:txBody>
      </p:sp>
    </p:spTree>
    <p:extLst>
      <p:ext uri="{BB962C8B-B14F-4D97-AF65-F5344CB8AC3E}">
        <p14:creationId xmlns:p14="http://schemas.microsoft.com/office/powerpoint/2010/main" val="1025695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830CC-3E96-4747-8AA8-E9DE8ABB41E7}"/>
              </a:ext>
            </a:extLst>
          </p:cNvPr>
          <p:cNvSpPr>
            <a:spLocks noGrp="1"/>
          </p:cNvSpPr>
          <p:nvPr>
            <p:ph type="title"/>
          </p:nvPr>
        </p:nvSpPr>
        <p:spPr/>
        <p:txBody>
          <a:bodyPr/>
          <a:lstStyle/>
          <a:p>
            <a:r>
              <a:rPr lang="en-IN" dirty="0"/>
              <a:t>Nucleic Acid Structure</a:t>
            </a:r>
          </a:p>
        </p:txBody>
      </p:sp>
      <p:sp>
        <p:nvSpPr>
          <p:cNvPr id="3" name="Content Placeholder 2">
            <a:extLst>
              <a:ext uri="{FF2B5EF4-FFF2-40B4-BE49-F238E27FC236}">
                <a16:creationId xmlns:a16="http://schemas.microsoft.com/office/drawing/2014/main" id="{03D6DF0F-7D90-4579-8CC0-F048A93A6141}"/>
              </a:ext>
            </a:extLst>
          </p:cNvPr>
          <p:cNvSpPr>
            <a:spLocks noGrp="1"/>
          </p:cNvSpPr>
          <p:nvPr>
            <p:ph sz="quarter" idx="11"/>
          </p:nvPr>
        </p:nvSpPr>
        <p:spPr/>
        <p:txBody>
          <a:bodyPr/>
          <a:lstStyle/>
          <a:p>
            <a:r>
              <a:rPr lang="en-US" altLang="en-US" dirty="0"/>
              <a:t>DNA and RNA are composed of repeating nucleotide subunits</a:t>
            </a:r>
          </a:p>
          <a:p>
            <a:pPr marL="342900" lvl="1">
              <a:spcBef>
                <a:spcPts val="600"/>
              </a:spcBef>
              <a:spcAft>
                <a:spcPts val="600"/>
              </a:spcAft>
            </a:pPr>
            <a:r>
              <a:rPr lang="en-US" altLang="en-US" dirty="0">
                <a:solidFill>
                  <a:prstClr val="black"/>
                </a:solidFill>
              </a:rPr>
              <a:t>Nitrogen base</a:t>
            </a:r>
          </a:p>
          <a:p>
            <a:pPr marL="342900" lvl="1">
              <a:spcBef>
                <a:spcPts val="600"/>
              </a:spcBef>
              <a:spcAft>
                <a:spcPts val="600"/>
              </a:spcAft>
            </a:pPr>
            <a:r>
              <a:rPr lang="en-US" altLang="en-US" dirty="0">
                <a:solidFill>
                  <a:prstClr val="black"/>
                </a:solidFill>
              </a:rPr>
              <a:t>Pentose (5-carbon) sugar</a:t>
            </a:r>
          </a:p>
          <a:p>
            <a:pPr marL="342900" lvl="1">
              <a:spcBef>
                <a:spcPts val="600"/>
              </a:spcBef>
              <a:spcAft>
                <a:spcPts val="600"/>
              </a:spcAft>
            </a:pPr>
            <a:r>
              <a:rPr lang="en-US" altLang="en-US" dirty="0">
                <a:solidFill>
                  <a:prstClr val="black"/>
                </a:solidFill>
              </a:rPr>
              <a:t>Phosphate</a:t>
            </a:r>
          </a:p>
        </p:txBody>
      </p:sp>
      <p:pic>
        <p:nvPicPr>
          <p:cNvPr id="8" name="Picture 3" descr="The general structure of DNA and RNA identifying the phosphate, pentose sugar, nitrogenous bases.">
            <a:extLst>
              <a:ext uri="{FF2B5EF4-FFF2-40B4-BE49-F238E27FC236}">
                <a16:creationId xmlns:a16="http://schemas.microsoft.com/office/drawing/2014/main" id="{3622D060-F14E-4ED3-BDAC-3C56604E2F9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3260"/>
          <a:stretch/>
        </p:blipFill>
        <p:spPr>
          <a:xfrm>
            <a:off x="4931482" y="100358"/>
            <a:ext cx="3863771" cy="6126480"/>
          </a:xfrm>
        </p:spPr>
      </p:pic>
    </p:spTree>
    <p:extLst>
      <p:ext uri="{BB962C8B-B14F-4D97-AF65-F5344CB8AC3E}">
        <p14:creationId xmlns:p14="http://schemas.microsoft.com/office/powerpoint/2010/main" val="662011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830CC-3E96-4747-8AA8-E9DE8ABB41E7}"/>
              </a:ext>
            </a:extLst>
          </p:cNvPr>
          <p:cNvSpPr>
            <a:spLocks noGrp="1"/>
          </p:cNvSpPr>
          <p:nvPr>
            <p:ph type="title"/>
          </p:nvPr>
        </p:nvSpPr>
        <p:spPr/>
        <p:txBody>
          <a:bodyPr/>
          <a:lstStyle/>
          <a:p>
            <a:r>
              <a:rPr lang="en-IN" dirty="0"/>
              <a:t>Purines and Pyrimidines</a:t>
            </a:r>
          </a:p>
        </p:txBody>
      </p:sp>
      <p:sp>
        <p:nvSpPr>
          <p:cNvPr id="3" name="Content Placeholder 2">
            <a:extLst>
              <a:ext uri="{FF2B5EF4-FFF2-40B4-BE49-F238E27FC236}">
                <a16:creationId xmlns:a16="http://schemas.microsoft.com/office/drawing/2014/main" id="{03D6DF0F-7D90-4579-8CC0-F048A93A6141}"/>
              </a:ext>
            </a:extLst>
          </p:cNvPr>
          <p:cNvSpPr>
            <a:spLocks noGrp="1"/>
          </p:cNvSpPr>
          <p:nvPr>
            <p:ph sz="quarter" idx="11"/>
          </p:nvPr>
        </p:nvSpPr>
        <p:spPr/>
        <p:txBody>
          <a:bodyPr/>
          <a:lstStyle/>
          <a:p>
            <a:pPr>
              <a:spcBef>
                <a:spcPts val="1200"/>
              </a:spcBef>
              <a:spcAft>
                <a:spcPts val="600"/>
              </a:spcAft>
            </a:pPr>
            <a:r>
              <a:rPr lang="en-US" altLang="en-US" dirty="0"/>
              <a:t>Purines:</a:t>
            </a:r>
          </a:p>
          <a:p>
            <a:pPr marL="342900" lvl="1">
              <a:spcBef>
                <a:spcPts val="1200"/>
              </a:spcBef>
              <a:spcAft>
                <a:spcPts val="600"/>
              </a:spcAft>
            </a:pPr>
            <a:r>
              <a:rPr lang="en-US" altLang="en-US" dirty="0">
                <a:solidFill>
                  <a:prstClr val="black"/>
                </a:solidFill>
              </a:rPr>
              <a:t>Nitrogen bases composed of two rings</a:t>
            </a:r>
          </a:p>
          <a:p>
            <a:pPr marL="342900" lvl="1">
              <a:spcBef>
                <a:spcPts val="1200"/>
              </a:spcBef>
              <a:spcAft>
                <a:spcPts val="600"/>
              </a:spcAft>
            </a:pPr>
            <a:r>
              <a:rPr lang="en-US" altLang="en-US" dirty="0">
                <a:solidFill>
                  <a:prstClr val="black"/>
                </a:solidFill>
              </a:rPr>
              <a:t>Adenine </a:t>
            </a:r>
            <a:r>
              <a:rPr lang="en-US" altLang="en-US" dirty="0"/>
              <a:t>and Guanine</a:t>
            </a:r>
          </a:p>
          <a:p>
            <a:pPr lvl="0">
              <a:spcBef>
                <a:spcPts val="1200"/>
              </a:spcBef>
              <a:spcAft>
                <a:spcPts val="600"/>
              </a:spcAft>
            </a:pPr>
            <a:r>
              <a:rPr lang="en-US" altLang="en-US" dirty="0">
                <a:solidFill>
                  <a:prstClr val="black"/>
                </a:solidFill>
              </a:rPr>
              <a:t>Pyrimidines:</a:t>
            </a:r>
          </a:p>
          <a:p>
            <a:pPr marL="342900" lvl="0" indent="-342900">
              <a:spcBef>
                <a:spcPts val="1200"/>
              </a:spcBef>
              <a:spcAft>
                <a:spcPts val="600"/>
              </a:spcAft>
              <a:buFont typeface="Arial"/>
              <a:buChar char="•"/>
            </a:pPr>
            <a:r>
              <a:rPr lang="en-US" altLang="en-US" dirty="0">
                <a:solidFill>
                  <a:prstClr val="black"/>
                </a:solidFill>
              </a:rPr>
              <a:t>Nitrogen bases composed of one ring</a:t>
            </a:r>
          </a:p>
          <a:p>
            <a:pPr marL="342900" lvl="0" indent="-342900">
              <a:spcBef>
                <a:spcPts val="1200"/>
              </a:spcBef>
              <a:spcAft>
                <a:spcPts val="600"/>
              </a:spcAft>
              <a:buFont typeface="Arial"/>
              <a:buChar char="•"/>
            </a:pPr>
            <a:r>
              <a:rPr lang="en-US" altLang="en-US" dirty="0">
                <a:solidFill>
                  <a:prstClr val="black"/>
                </a:solidFill>
              </a:rPr>
              <a:t>Thymine, Cytosine, and Uracil</a:t>
            </a:r>
          </a:p>
        </p:txBody>
      </p:sp>
      <p:pic>
        <p:nvPicPr>
          <p:cNvPr id="8" name="Picture 3" descr="Chemical structures of deoxyribose, ribose, adenine, guanine, thymine, cytosine, and uracil.">
            <a:extLst>
              <a:ext uri="{FF2B5EF4-FFF2-40B4-BE49-F238E27FC236}">
                <a16:creationId xmlns:a16="http://schemas.microsoft.com/office/drawing/2014/main" id="{3622D060-F14E-4ED3-BDAC-3C56604E2F94}"/>
              </a:ext>
              <a:ext uri="{C183D7F6-B498-43B3-948B-1728B52AA6E4}">
                <adec:decorative xmlns:adec="http://schemas.microsoft.com/office/drawing/2017/decorative" val="0"/>
              </a:ext>
            </a:extLst>
          </p:cNvPr>
          <p:cNvPicPr>
            <a:picLocks noGrp="1" noChangeAspect="1"/>
          </p:cNvPicPr>
          <p:nvPr>
            <p:ph sz="quarter" idx="14"/>
          </p:nvPr>
        </p:nvPicPr>
        <p:blipFill>
          <a:blip r:embed="rId2"/>
          <a:stretch>
            <a:fillRect/>
          </a:stretch>
        </p:blipFill>
        <p:spPr>
          <a:xfrm>
            <a:off x="4601281" y="376162"/>
            <a:ext cx="4182700" cy="6035040"/>
          </a:xfrm>
        </p:spPr>
      </p:pic>
    </p:spTree>
    <p:extLst>
      <p:ext uri="{BB962C8B-B14F-4D97-AF65-F5344CB8AC3E}">
        <p14:creationId xmlns:p14="http://schemas.microsoft.com/office/powerpoint/2010/main" val="21132931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830CC-3E96-4747-8AA8-E9DE8ABB41E7}"/>
              </a:ext>
            </a:extLst>
          </p:cNvPr>
          <p:cNvSpPr>
            <a:spLocks noGrp="1"/>
          </p:cNvSpPr>
          <p:nvPr>
            <p:ph type="title"/>
          </p:nvPr>
        </p:nvSpPr>
        <p:spPr/>
        <p:txBody>
          <a:bodyPr/>
          <a:lstStyle/>
          <a:p>
            <a:r>
              <a:rPr lang="en-IN" dirty="0"/>
              <a:t>DNA versus RNA</a:t>
            </a:r>
          </a:p>
        </p:txBody>
      </p:sp>
      <p:sp>
        <p:nvSpPr>
          <p:cNvPr id="3" name="Content Placeholder 2">
            <a:extLst>
              <a:ext uri="{FF2B5EF4-FFF2-40B4-BE49-F238E27FC236}">
                <a16:creationId xmlns:a16="http://schemas.microsoft.com/office/drawing/2014/main" id="{03D6DF0F-7D90-4579-8CC0-F048A93A6141}"/>
              </a:ext>
            </a:extLst>
          </p:cNvPr>
          <p:cNvSpPr>
            <a:spLocks noGrp="1"/>
          </p:cNvSpPr>
          <p:nvPr>
            <p:ph sz="quarter" idx="11"/>
          </p:nvPr>
        </p:nvSpPr>
        <p:spPr>
          <a:xfrm>
            <a:off x="342900" y="1276709"/>
            <a:ext cx="4742056" cy="4971691"/>
          </a:xfrm>
        </p:spPr>
        <p:txBody>
          <a:bodyPr/>
          <a:lstStyle/>
          <a:p>
            <a:pPr>
              <a:spcBef>
                <a:spcPts val="1200"/>
              </a:spcBef>
              <a:spcAft>
                <a:spcPts val="600"/>
              </a:spcAft>
              <a:defRPr/>
            </a:pPr>
            <a:r>
              <a:rPr lang="en-US" dirty="0"/>
              <a:t>DNA: </a:t>
            </a:r>
          </a:p>
          <a:p>
            <a:pPr marL="342900" lvl="1">
              <a:spcBef>
                <a:spcPts val="1200"/>
              </a:spcBef>
              <a:spcAft>
                <a:spcPts val="600"/>
              </a:spcAft>
              <a:defRPr/>
            </a:pPr>
            <a:r>
              <a:rPr lang="en-US" dirty="0">
                <a:solidFill>
                  <a:prstClr val="black"/>
                </a:solidFill>
              </a:rPr>
              <a:t>Contains all of the nitrogen bases except uracil</a:t>
            </a:r>
          </a:p>
          <a:p>
            <a:pPr marL="342900" lvl="1">
              <a:spcBef>
                <a:spcPts val="1200"/>
              </a:spcBef>
              <a:spcAft>
                <a:spcPts val="600"/>
              </a:spcAft>
              <a:defRPr/>
            </a:pPr>
            <a:r>
              <a:rPr lang="en-US" dirty="0">
                <a:solidFill>
                  <a:prstClr val="black"/>
                </a:solidFill>
              </a:rPr>
              <a:t>Nitrogen bases are covalently </a:t>
            </a:r>
            <a:r>
              <a:rPr lang="en-US" dirty="0"/>
              <a:t>bonded to deoxyribose</a:t>
            </a:r>
          </a:p>
          <a:p>
            <a:pPr lvl="0">
              <a:spcBef>
                <a:spcPts val="1200"/>
              </a:spcBef>
              <a:spcAft>
                <a:spcPts val="600"/>
              </a:spcAft>
              <a:defRPr/>
            </a:pPr>
            <a:r>
              <a:rPr lang="en-US" dirty="0">
                <a:solidFill>
                  <a:prstClr val="black"/>
                </a:solidFill>
              </a:rPr>
              <a:t>RNA:</a:t>
            </a:r>
          </a:p>
          <a:p>
            <a:pPr marL="342900" lvl="0" indent="-342900">
              <a:spcBef>
                <a:spcPts val="1200"/>
              </a:spcBef>
              <a:spcAft>
                <a:spcPts val="600"/>
              </a:spcAft>
              <a:buFont typeface="Arial"/>
              <a:buChar char="•"/>
              <a:defRPr/>
            </a:pPr>
            <a:r>
              <a:rPr lang="en-US" dirty="0">
                <a:solidFill>
                  <a:prstClr val="black"/>
                </a:solidFill>
              </a:rPr>
              <a:t>Contains all of the nitrogen bases except thymine</a:t>
            </a:r>
          </a:p>
          <a:p>
            <a:pPr marL="342900" lvl="0" indent="-342900">
              <a:spcBef>
                <a:spcPts val="1200"/>
              </a:spcBef>
              <a:spcAft>
                <a:spcPts val="600"/>
              </a:spcAft>
              <a:buFont typeface="Arial"/>
              <a:buChar char="•"/>
              <a:defRPr/>
            </a:pPr>
            <a:r>
              <a:rPr lang="en-US" dirty="0">
                <a:solidFill>
                  <a:prstClr val="black"/>
                </a:solidFill>
              </a:rPr>
              <a:t>Nitrogen bases are covalently bonded to ribose</a:t>
            </a:r>
          </a:p>
        </p:txBody>
      </p:sp>
      <p:pic>
        <p:nvPicPr>
          <p:cNvPr id="8" name="Picture 3" descr="A structural representation of the double helix of DNA.">
            <a:extLst>
              <a:ext uri="{FF2B5EF4-FFF2-40B4-BE49-F238E27FC236}">
                <a16:creationId xmlns:a16="http://schemas.microsoft.com/office/drawing/2014/main" id="{3622D060-F14E-4ED3-BDAC-3C56604E2F9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l="24659" t="3076" r="23012"/>
          <a:stretch/>
        </p:blipFill>
        <p:spPr>
          <a:xfrm>
            <a:off x="6713034" y="116035"/>
            <a:ext cx="2113560" cy="6400800"/>
          </a:xfrm>
        </p:spPr>
      </p:pic>
    </p:spTree>
    <p:extLst>
      <p:ext uri="{BB962C8B-B14F-4D97-AF65-F5344CB8AC3E}">
        <p14:creationId xmlns:p14="http://schemas.microsoft.com/office/powerpoint/2010/main" val="27744887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RNA: Protein Synthesis and Regulation</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600"/>
              </a:spcAft>
            </a:pPr>
            <a:r>
              <a:rPr lang="en-US" altLang="en-US" dirty="0"/>
              <a:t>Long, single strand of nucleotides</a:t>
            </a:r>
          </a:p>
          <a:p>
            <a:pPr>
              <a:spcBef>
                <a:spcPts val="1200"/>
              </a:spcBef>
              <a:spcAft>
                <a:spcPts val="600"/>
              </a:spcAft>
            </a:pPr>
            <a:r>
              <a:rPr lang="en-US" altLang="en-US" dirty="0"/>
              <a:t>Three major types of RNA:</a:t>
            </a:r>
          </a:p>
          <a:p>
            <a:pPr marL="342900" lvl="1">
              <a:spcBef>
                <a:spcPts val="1200"/>
              </a:spcBef>
              <a:spcAft>
                <a:spcPts val="600"/>
              </a:spcAft>
            </a:pPr>
            <a:r>
              <a:rPr lang="en-US" altLang="en-US" dirty="0">
                <a:solidFill>
                  <a:prstClr val="black"/>
                </a:solidFill>
              </a:rPr>
              <a:t>mRNA: copy of a gene</a:t>
            </a:r>
          </a:p>
          <a:p>
            <a:pPr marL="342900" lvl="1">
              <a:spcBef>
                <a:spcPts val="1200"/>
              </a:spcBef>
              <a:spcAft>
                <a:spcPts val="600"/>
              </a:spcAft>
            </a:pPr>
            <a:r>
              <a:rPr lang="en-US" altLang="en-US" dirty="0">
                <a:solidFill>
                  <a:prstClr val="black"/>
                </a:solidFill>
              </a:rPr>
              <a:t>tRNA: carrier that transports the correct amino acids to the ribosome for protein assembly</a:t>
            </a:r>
          </a:p>
          <a:p>
            <a:pPr marL="342900" lvl="1">
              <a:spcBef>
                <a:spcPts val="1200"/>
              </a:spcBef>
              <a:spcAft>
                <a:spcPts val="600"/>
              </a:spcAft>
            </a:pPr>
            <a:r>
              <a:rPr lang="en-US" altLang="en-US" dirty="0">
                <a:solidFill>
                  <a:prstClr val="black"/>
                </a:solidFill>
              </a:rPr>
              <a:t>rRNA: major component of ribosome</a:t>
            </a:r>
          </a:p>
        </p:txBody>
      </p:sp>
    </p:spTree>
    <p:extLst>
      <p:ext uri="{BB962C8B-B14F-4D97-AF65-F5344CB8AC3E}">
        <p14:creationId xmlns:p14="http://schemas.microsoft.com/office/powerpoint/2010/main" val="882533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Elements of Life and Their Primary </a:t>
            </a:r>
            <a:br>
              <a:rPr lang="en-US" dirty="0"/>
            </a:br>
            <a:r>
              <a:rPr lang="en-US" dirty="0"/>
              <a:t>Characteristics</a:t>
            </a:r>
            <a:r>
              <a:rPr lang="en-US" sz="1200" dirty="0"/>
              <a:t> 3</a:t>
            </a:r>
            <a:endParaRPr lang="en-IN" sz="1200" dirty="0"/>
          </a:p>
        </p:txBody>
      </p:sp>
      <p:graphicFrame>
        <p:nvGraphicFramePr>
          <p:cNvPr id="7" name="Table 2">
            <a:extLst>
              <a:ext uri="{FF2B5EF4-FFF2-40B4-BE49-F238E27FC236}">
                <a16:creationId xmlns:a16="http://schemas.microsoft.com/office/drawing/2014/main" id="{1EDA5000-BA9D-481E-ABC9-63DB9549FD90}"/>
              </a:ext>
            </a:extLst>
          </p:cNvPr>
          <p:cNvGraphicFramePr>
            <a:graphicFrameLocks noGrp="1"/>
          </p:cNvGraphicFramePr>
          <p:nvPr>
            <p:ph sz="quarter" idx="11"/>
            <p:extLst>
              <p:ext uri="{D42A27DB-BD31-4B8C-83A1-F6EECF244321}">
                <p14:modId xmlns:p14="http://schemas.microsoft.com/office/powerpoint/2010/main" val="2852819592"/>
              </p:ext>
            </p:extLst>
          </p:nvPr>
        </p:nvGraphicFramePr>
        <p:xfrm>
          <a:off x="182880" y="1276350"/>
          <a:ext cx="8778240" cy="4937760"/>
        </p:xfrm>
        <a:graphic>
          <a:graphicData uri="http://schemas.openxmlformats.org/drawingml/2006/table">
            <a:tbl>
              <a:tblPr firstRow="1" bandRow="1">
                <a:tableStyleId>{073A0DAA-6AF3-43AB-8588-CEC1D06C72B9}</a:tableStyleId>
              </a:tblPr>
              <a:tblGrid>
                <a:gridCol w="1188720">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4114800">
                  <a:extLst>
                    <a:ext uri="{9D8B030D-6E8A-4147-A177-3AD203B41FA5}">
                      <a16:colId xmlns:a16="http://schemas.microsoft.com/office/drawing/2014/main" val="20004"/>
                    </a:ext>
                  </a:extLst>
                </a:gridCol>
              </a:tblGrid>
              <a:tr h="0">
                <a:tc>
                  <a:txBody>
                    <a:bodyPr/>
                    <a:lstStyle/>
                    <a:p>
                      <a:r>
                        <a:rPr lang="en-US" sz="1400" b="0" i="0" u="none" strike="noStrike" kern="1200" baseline="0" dirty="0">
                          <a:solidFill>
                            <a:schemeClr val="lt1"/>
                          </a:solidFill>
                          <a:latin typeface="+mj-lt"/>
                          <a:ea typeface="+mn-ea"/>
                          <a:cs typeface="+mn-cs"/>
                        </a:rPr>
                        <a:t>Element</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Atomic</a:t>
                      </a:r>
                    </a:p>
                    <a:p>
                      <a:r>
                        <a:rPr lang="en-US" sz="1400" b="0" i="0" u="none" strike="noStrike" kern="1200" baseline="0" dirty="0">
                          <a:solidFill>
                            <a:schemeClr val="lt1"/>
                          </a:solidFill>
                          <a:latin typeface="+mj-lt"/>
                          <a:ea typeface="+mn-ea"/>
                          <a:cs typeface="+mn-cs"/>
                        </a:rPr>
                        <a:t>Symbol</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Atomic</a:t>
                      </a:r>
                    </a:p>
                    <a:p>
                      <a:r>
                        <a:rPr lang="en-US" sz="1400" b="0" i="0" u="none" strike="noStrike" kern="1200" baseline="0" dirty="0">
                          <a:solidFill>
                            <a:schemeClr val="lt1"/>
                          </a:solidFill>
                          <a:latin typeface="+mj-lt"/>
                          <a:ea typeface="+mn-ea"/>
                          <a:cs typeface="+mn-cs"/>
                        </a:rPr>
                        <a:t>Mass</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Examples of</a:t>
                      </a:r>
                    </a:p>
                    <a:p>
                      <a:r>
                        <a:rPr lang="en-US" sz="1400" b="0" i="0" u="none" strike="noStrike" kern="1200" baseline="0" dirty="0">
                          <a:solidFill>
                            <a:schemeClr val="lt1"/>
                          </a:solidFill>
                          <a:latin typeface="+mj-lt"/>
                          <a:ea typeface="+mn-ea"/>
                          <a:cs typeface="+mn-cs"/>
                        </a:rPr>
                        <a:t>Ionized Forms</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Significance in Microbiology</a:t>
                      </a:r>
                      <a:endParaRPr lang="en-US" sz="1400" dirty="0">
                        <a:latin typeface="+mj-lt"/>
                      </a:endParaRPr>
                    </a:p>
                  </a:txBody>
                  <a:tcPr/>
                </a:tc>
                <a:extLst>
                  <a:ext uri="{0D108BD9-81ED-4DB2-BD59-A6C34878D82A}">
                    <a16:rowId xmlns:a16="http://schemas.microsoft.com/office/drawing/2014/main" val="10000"/>
                  </a:ext>
                </a:extLst>
              </a:tr>
              <a:tr h="0">
                <a:tc>
                  <a:txBody>
                    <a:bodyPr/>
                    <a:lstStyle/>
                    <a:p>
                      <a:r>
                        <a:rPr lang="en-US" sz="1400" b="0" i="0" u="none" strike="noStrike" kern="1200" baseline="0" dirty="0">
                          <a:solidFill>
                            <a:schemeClr val="dk1"/>
                          </a:solidFill>
                          <a:latin typeface="+mj-lt"/>
                          <a:ea typeface="+mn-ea"/>
                          <a:cs typeface="+mn-cs"/>
                        </a:rPr>
                        <a:t>Hydrogen</a:t>
                      </a:r>
                      <a:endParaRPr lang="en-US" sz="1400" dirty="0">
                        <a:latin typeface="+mj-lt"/>
                      </a:endParaRPr>
                    </a:p>
                  </a:txBody>
                  <a:tcPr/>
                </a:tc>
                <a:tc>
                  <a:txBody>
                    <a:bodyPr/>
                    <a:lstStyle/>
                    <a:p>
                      <a:r>
                        <a:rPr lang="en-US" sz="1400" dirty="0">
                          <a:latin typeface="+mj-lt"/>
                        </a:rPr>
                        <a:t>H</a:t>
                      </a:r>
                    </a:p>
                  </a:txBody>
                  <a:tcPr/>
                </a:tc>
                <a:tc>
                  <a:txBody>
                    <a:bodyPr/>
                    <a:lstStyle/>
                    <a:p>
                      <a:r>
                        <a:rPr lang="en-US" sz="1400" dirty="0">
                          <a:latin typeface="+mj-lt"/>
                        </a:rPr>
                        <a:t>1</a:t>
                      </a:r>
                    </a:p>
                  </a:txBody>
                  <a:tcPr/>
                </a:tc>
                <a:tc>
                  <a:txBody>
                    <a:bodyPr/>
                    <a:lstStyle/>
                    <a:p>
                      <a:r>
                        <a:rPr lang="en-US" sz="1400" b="0" i="0" u="none" strike="noStrike" kern="1200" baseline="0" dirty="0">
                          <a:solidFill>
                            <a:schemeClr val="dk1"/>
                          </a:solidFill>
                          <a:latin typeface="+mj-lt"/>
                          <a:ea typeface="+mn-ea"/>
                          <a:cs typeface="+mn-cs"/>
                        </a:rPr>
                        <a:t>H</a:t>
                      </a:r>
                      <a:r>
                        <a:rPr lang="en-US" sz="1400" b="0" i="0" u="none" strike="noStrike" kern="1200" baseline="30000" dirty="0">
                          <a:solidFill>
                            <a:schemeClr val="dk1"/>
                          </a:solidFill>
                          <a:latin typeface="+mj-lt"/>
                          <a:ea typeface="+mn-ea"/>
                          <a:cs typeface="+mn-cs"/>
                        </a:rPr>
                        <a:t>+</a:t>
                      </a:r>
                      <a:endParaRPr lang="en-US" sz="1400" i="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Necessary component of water and many organic molecules; H</a:t>
                      </a:r>
                      <a:r>
                        <a:rPr lang="en-US" sz="1400" b="0" i="0" u="none" strike="noStrike" kern="1200" baseline="-25000" dirty="0">
                          <a:solidFill>
                            <a:schemeClr val="dk1"/>
                          </a:solidFill>
                          <a:latin typeface="+mj-lt"/>
                          <a:ea typeface="+mn-ea"/>
                          <a:cs typeface="+mn-cs"/>
                        </a:rPr>
                        <a:t>2</a:t>
                      </a:r>
                      <a:r>
                        <a:rPr lang="en-US" sz="1400" b="0" i="0" u="none" strike="noStrike" kern="1200" baseline="0" dirty="0">
                          <a:solidFill>
                            <a:schemeClr val="dk1"/>
                          </a:solidFill>
                          <a:latin typeface="+mj-lt"/>
                          <a:ea typeface="+mn-ea"/>
                          <a:cs typeface="+mn-cs"/>
                        </a:rPr>
                        <a:t> gas released by bacterial metabolism</a:t>
                      </a:r>
                      <a:endParaRPr lang="en-US" sz="1400" dirty="0">
                        <a:latin typeface="+mj-lt"/>
                      </a:endParaRPr>
                    </a:p>
                  </a:txBody>
                  <a:tcPr/>
                </a:tc>
                <a:extLst>
                  <a:ext uri="{0D108BD9-81ED-4DB2-BD59-A6C34878D82A}">
                    <a16:rowId xmlns:a16="http://schemas.microsoft.com/office/drawing/2014/main" val="10001"/>
                  </a:ext>
                </a:extLst>
              </a:tr>
              <a:tr h="640080">
                <a:tc>
                  <a:txBody>
                    <a:bodyPr/>
                    <a:lstStyle/>
                    <a:p>
                      <a:r>
                        <a:rPr lang="en-US" sz="1400" b="0" i="0" u="none" strike="noStrike" kern="1200" baseline="0" dirty="0">
                          <a:solidFill>
                            <a:schemeClr val="dk1"/>
                          </a:solidFill>
                          <a:latin typeface="+mj-lt"/>
                          <a:ea typeface="+mn-ea"/>
                          <a:cs typeface="+mn-cs"/>
                        </a:rPr>
                        <a:t>Hydrogen</a:t>
                      </a:r>
                      <a:r>
                        <a:rPr lang="en-US" sz="1400" baseline="30000" dirty="0">
                          <a:latin typeface="+mj-lt"/>
                        </a:rPr>
                        <a:t>•</a:t>
                      </a:r>
                    </a:p>
                  </a:txBody>
                  <a:tcPr/>
                </a:tc>
                <a:tc>
                  <a:txBody>
                    <a:bodyPr/>
                    <a:lstStyle/>
                    <a:p>
                      <a:r>
                        <a:rPr lang="en-US" sz="1400" dirty="0">
                          <a:latin typeface="+mj-lt"/>
                        </a:rPr>
                        <a:t>H3</a:t>
                      </a:r>
                    </a:p>
                  </a:txBody>
                  <a:tcPr/>
                </a:tc>
                <a:tc>
                  <a:txBody>
                    <a:bodyPr/>
                    <a:lstStyle/>
                    <a:p>
                      <a:r>
                        <a:rPr lang="en-US" sz="1400" dirty="0">
                          <a:latin typeface="+mj-lt"/>
                        </a:rPr>
                        <a:t>3</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j-lt"/>
                          <a:ea typeface="+mn-ea"/>
                          <a:cs typeface="+mn-cs"/>
                        </a:rPr>
                        <a:t>H</a:t>
                      </a:r>
                      <a:r>
                        <a:rPr lang="en-US" sz="1400" b="0" i="0" u="none" strike="noStrike" kern="1200" baseline="30000" dirty="0">
                          <a:solidFill>
                            <a:schemeClr val="dk1"/>
                          </a:solidFill>
                          <a:latin typeface="+mj-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Has two neutrons; radioactive; used in clinical laboratory procedures</a:t>
                      </a:r>
                      <a:endParaRPr lang="en-US" sz="1400" dirty="0">
                        <a:latin typeface="+mj-lt"/>
                      </a:endParaRPr>
                    </a:p>
                  </a:txBody>
                  <a:tcPr/>
                </a:tc>
                <a:extLst>
                  <a:ext uri="{0D108BD9-81ED-4DB2-BD59-A6C34878D82A}">
                    <a16:rowId xmlns:a16="http://schemas.microsoft.com/office/drawing/2014/main" val="10002"/>
                  </a:ext>
                </a:extLst>
              </a:tr>
              <a:tr h="0">
                <a:tc>
                  <a:txBody>
                    <a:bodyPr/>
                    <a:lstStyle/>
                    <a:p>
                      <a:r>
                        <a:rPr lang="en-US" sz="1400" b="0" i="0" u="none" strike="noStrike" kern="1200" baseline="0" dirty="0">
                          <a:solidFill>
                            <a:schemeClr val="dk1"/>
                          </a:solidFill>
                          <a:latin typeface="+mj-lt"/>
                          <a:ea typeface="+mn-ea"/>
                          <a:cs typeface="+mn-cs"/>
                        </a:rPr>
                        <a:t>Iodine</a:t>
                      </a:r>
                      <a:endParaRPr lang="en-US" sz="1400" dirty="0">
                        <a:latin typeface="+mj-lt"/>
                      </a:endParaRPr>
                    </a:p>
                  </a:txBody>
                  <a:tcPr/>
                </a:tc>
                <a:tc>
                  <a:txBody>
                    <a:bodyPr/>
                    <a:lstStyle/>
                    <a:p>
                      <a:r>
                        <a:rPr lang="en-US" sz="1400" dirty="0">
                          <a:latin typeface="+mj-lt"/>
                        </a:rPr>
                        <a:t>I</a:t>
                      </a:r>
                    </a:p>
                  </a:txBody>
                  <a:tcPr/>
                </a:tc>
                <a:tc>
                  <a:txBody>
                    <a:bodyPr/>
                    <a:lstStyle/>
                    <a:p>
                      <a:r>
                        <a:rPr lang="en-US" sz="1400" dirty="0">
                          <a:latin typeface="+mj-lt"/>
                        </a:rPr>
                        <a:t>126.9</a:t>
                      </a:r>
                    </a:p>
                  </a:txBody>
                  <a:tcPr/>
                </a:tc>
                <a:tc>
                  <a:txBody>
                    <a:bodyPr/>
                    <a:lstStyle/>
                    <a:p>
                      <a:r>
                        <a:rPr lang="en-US" sz="1400" b="0" i="0" u="none" strike="noStrike" kern="1200" baseline="0" dirty="0">
                          <a:solidFill>
                            <a:schemeClr val="dk1"/>
                          </a:solidFill>
                          <a:latin typeface="+mj-lt"/>
                          <a:ea typeface="+mn-ea"/>
                          <a:cs typeface="+mn-cs"/>
                        </a:rPr>
                        <a:t>I</a:t>
                      </a:r>
                      <a:r>
                        <a:rPr lang="en-US" sz="1400" b="0" i="0" u="none" strike="noStrike" kern="1200" baseline="30000" dirty="0">
                          <a:solidFill>
                            <a:schemeClr val="dk1"/>
                          </a:solidFill>
                          <a:latin typeface="+mj-lt"/>
                          <a:ea typeface="+mn-ea"/>
                          <a:cs typeface="+mn-cs"/>
                        </a:rPr>
                        <a:t>−</a:t>
                      </a:r>
                      <a:endParaRPr lang="en-US" sz="1400" i="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A component of antiseptics and disinfectants; used in the Gram stain</a:t>
                      </a:r>
                      <a:endParaRPr lang="en-US" sz="1400" dirty="0">
                        <a:latin typeface="+mj-lt"/>
                      </a:endParaRPr>
                    </a:p>
                  </a:txBody>
                  <a:tcPr/>
                </a:tc>
                <a:extLst>
                  <a:ext uri="{0D108BD9-81ED-4DB2-BD59-A6C34878D82A}">
                    <a16:rowId xmlns:a16="http://schemas.microsoft.com/office/drawing/2014/main" val="10003"/>
                  </a:ext>
                </a:extLst>
              </a:tr>
              <a:tr h="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j-lt"/>
                          <a:ea typeface="+mn-ea"/>
                          <a:cs typeface="+mn-cs"/>
                        </a:rPr>
                        <a:t>Iodine</a:t>
                      </a:r>
                      <a:r>
                        <a:rPr lang="en-US" sz="1400" baseline="30000" dirty="0">
                          <a:latin typeface="+mj-lt"/>
                        </a:rPr>
                        <a:t>•</a:t>
                      </a:r>
                    </a:p>
                  </a:txBody>
                  <a:tcPr/>
                </a:tc>
                <a:tc>
                  <a:txBody>
                    <a:bodyPr/>
                    <a:lstStyle/>
                    <a:p>
                      <a:r>
                        <a:rPr lang="en-US" sz="1400" dirty="0">
                          <a:latin typeface="+mj-lt"/>
                        </a:rPr>
                        <a:t>I-131, I-125</a:t>
                      </a:r>
                    </a:p>
                  </a:txBody>
                  <a:tcPr/>
                </a:tc>
                <a:tc>
                  <a:txBody>
                    <a:bodyPr/>
                    <a:lstStyle/>
                    <a:p>
                      <a:r>
                        <a:rPr lang="en-US" sz="1400" dirty="0">
                          <a:latin typeface="+mj-lt"/>
                        </a:rPr>
                        <a:t>131, 125</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j-lt"/>
                          <a:ea typeface="+mn-ea"/>
                          <a:cs typeface="+mn-cs"/>
                        </a:rPr>
                        <a:t>I</a:t>
                      </a:r>
                      <a:r>
                        <a:rPr lang="en-US" sz="1400" b="0" i="0" u="none" strike="noStrike" kern="1200" baseline="30000" dirty="0">
                          <a:solidFill>
                            <a:schemeClr val="dk1"/>
                          </a:solidFill>
                          <a:latin typeface="+mn-lt"/>
                          <a:ea typeface="+mn-ea"/>
                          <a:cs typeface="+mn-cs"/>
                        </a:rPr>
                        <a:t>−</a:t>
                      </a:r>
                      <a:endParaRPr lang="en-US" sz="1400" i="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Radioactive isotopes for diagnosis and treatment of cancers</a:t>
                      </a:r>
                      <a:endParaRPr lang="en-US" sz="1400" dirty="0">
                        <a:latin typeface="+mj-lt"/>
                      </a:endParaRPr>
                    </a:p>
                  </a:txBody>
                  <a:tcPr/>
                </a:tc>
                <a:extLst>
                  <a:ext uri="{0D108BD9-81ED-4DB2-BD59-A6C34878D82A}">
                    <a16:rowId xmlns:a16="http://schemas.microsoft.com/office/drawing/2014/main" val="10004"/>
                  </a:ext>
                </a:extLst>
              </a:tr>
              <a:tr h="0">
                <a:tc>
                  <a:txBody>
                    <a:bodyPr/>
                    <a:lstStyle/>
                    <a:p>
                      <a:r>
                        <a:rPr lang="en-US" sz="1400" b="0" i="0" u="none" strike="noStrike" kern="1200" baseline="0" dirty="0">
                          <a:solidFill>
                            <a:schemeClr val="dk1"/>
                          </a:solidFill>
                          <a:latin typeface="+mj-lt"/>
                          <a:ea typeface="+mn-ea"/>
                          <a:cs typeface="+mn-cs"/>
                        </a:rPr>
                        <a:t>Iron</a:t>
                      </a:r>
                      <a:endParaRPr lang="en-US" sz="1400" dirty="0">
                        <a:latin typeface="+mj-lt"/>
                      </a:endParaRPr>
                    </a:p>
                  </a:txBody>
                  <a:tcPr/>
                </a:tc>
                <a:tc>
                  <a:txBody>
                    <a:bodyPr/>
                    <a:lstStyle/>
                    <a:p>
                      <a:r>
                        <a:rPr lang="en-US" sz="1400" dirty="0">
                          <a:latin typeface="+mj-lt"/>
                        </a:rPr>
                        <a:t>Fe</a:t>
                      </a:r>
                    </a:p>
                  </a:txBody>
                  <a:tcPr/>
                </a:tc>
                <a:tc>
                  <a:txBody>
                    <a:bodyPr/>
                    <a:lstStyle/>
                    <a:p>
                      <a:r>
                        <a:rPr lang="en-US" sz="1400" dirty="0">
                          <a:latin typeface="+mj-lt"/>
                        </a:rPr>
                        <a:t>55.8</a:t>
                      </a:r>
                    </a:p>
                  </a:txBody>
                  <a:tcPr/>
                </a:tc>
                <a:tc>
                  <a:txBody>
                    <a:bodyPr/>
                    <a:lstStyle/>
                    <a:p>
                      <a:r>
                        <a:rPr lang="en-US" sz="1400" b="0" i="0" u="none" strike="noStrike" kern="1200" baseline="0" dirty="0">
                          <a:solidFill>
                            <a:schemeClr val="dk1"/>
                          </a:solidFill>
                          <a:latin typeface="+mj-lt"/>
                          <a:ea typeface="+mn-ea"/>
                          <a:cs typeface="+mn-cs"/>
                        </a:rPr>
                        <a:t>Fe</a:t>
                      </a:r>
                      <a:r>
                        <a:rPr lang="en-US" sz="1400" b="0" i="0" u="none" strike="noStrike" kern="1200" baseline="30000" dirty="0">
                          <a:solidFill>
                            <a:schemeClr val="dk1"/>
                          </a:solidFill>
                          <a:latin typeface="+mj-lt"/>
                          <a:ea typeface="+mn-ea"/>
                          <a:cs typeface="+mn-cs"/>
                        </a:rPr>
                        <a:t>2+</a:t>
                      </a:r>
                      <a:r>
                        <a:rPr lang="en-US" sz="1400" b="0" i="0" u="none" strike="noStrike" kern="1200" baseline="0" dirty="0">
                          <a:solidFill>
                            <a:schemeClr val="dk1"/>
                          </a:solidFill>
                          <a:latin typeface="+mj-lt"/>
                          <a:ea typeface="+mn-ea"/>
                          <a:cs typeface="+mn-cs"/>
                        </a:rPr>
                        <a:t>, Fe</a:t>
                      </a:r>
                      <a:r>
                        <a:rPr lang="en-US" sz="1400" b="0" i="0" u="none" strike="noStrike" kern="1200" baseline="30000" dirty="0">
                          <a:solidFill>
                            <a:schemeClr val="dk1"/>
                          </a:solidFill>
                          <a:latin typeface="+mj-lt"/>
                          <a:ea typeface="+mn-ea"/>
                          <a:cs typeface="+mn-cs"/>
                        </a:rPr>
                        <a:t>3+</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Necessary component of respiratory enzymes; required by some microbes to produce toxin</a:t>
                      </a:r>
                      <a:endParaRPr lang="en-US" sz="1400" dirty="0">
                        <a:latin typeface="+mj-lt"/>
                      </a:endParaRPr>
                    </a:p>
                  </a:txBody>
                  <a:tcPr/>
                </a:tc>
                <a:extLst>
                  <a:ext uri="{0D108BD9-81ED-4DB2-BD59-A6C34878D82A}">
                    <a16:rowId xmlns:a16="http://schemas.microsoft.com/office/drawing/2014/main" val="10005"/>
                  </a:ext>
                </a:extLst>
              </a:tr>
              <a:tr h="0">
                <a:tc>
                  <a:txBody>
                    <a:bodyPr/>
                    <a:lstStyle/>
                    <a:p>
                      <a:r>
                        <a:rPr lang="en-US" sz="1400" dirty="0">
                          <a:latin typeface="+mj-lt"/>
                        </a:rPr>
                        <a:t>Magnesium</a:t>
                      </a:r>
                    </a:p>
                  </a:txBody>
                  <a:tcPr/>
                </a:tc>
                <a:tc>
                  <a:txBody>
                    <a:bodyPr/>
                    <a:lstStyle/>
                    <a:p>
                      <a:r>
                        <a:rPr lang="en-US" sz="1400" dirty="0">
                          <a:latin typeface="+mj-lt"/>
                        </a:rPr>
                        <a:t>Mg</a:t>
                      </a:r>
                    </a:p>
                  </a:txBody>
                  <a:tcPr/>
                </a:tc>
                <a:tc>
                  <a:txBody>
                    <a:bodyPr/>
                    <a:lstStyle/>
                    <a:p>
                      <a:r>
                        <a:rPr lang="en-US" sz="1400" dirty="0">
                          <a:latin typeface="+mj-lt"/>
                        </a:rPr>
                        <a:t>24.3</a:t>
                      </a:r>
                    </a:p>
                  </a:txBody>
                  <a:tcPr/>
                </a:tc>
                <a:tc>
                  <a:txBody>
                    <a:bodyPr/>
                    <a:lstStyle/>
                    <a:p>
                      <a:r>
                        <a:rPr lang="en-US" sz="1400" b="0" i="0" u="none" strike="noStrike" kern="1200" baseline="0" dirty="0">
                          <a:solidFill>
                            <a:schemeClr val="dk1"/>
                          </a:solidFill>
                          <a:latin typeface="+mj-lt"/>
                          <a:ea typeface="+mn-ea"/>
                          <a:cs typeface="+mn-cs"/>
                        </a:rPr>
                        <a:t>Mg</a:t>
                      </a:r>
                      <a:r>
                        <a:rPr lang="en-US" sz="1400" b="0" i="0" u="none" strike="noStrike" kern="1200" baseline="30000" dirty="0">
                          <a:solidFill>
                            <a:schemeClr val="dk1"/>
                          </a:solidFill>
                          <a:latin typeface="+mj-lt"/>
                          <a:ea typeface="+mn-ea"/>
                          <a:cs typeface="+mn-cs"/>
                        </a:rPr>
                        <a:t>2+</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A trace element needed for some enzymes; component of chlorophyll pigment</a:t>
                      </a:r>
                      <a:endParaRPr lang="en-US" sz="1400" dirty="0">
                        <a:latin typeface="+mj-lt"/>
                      </a:endParaRPr>
                    </a:p>
                  </a:txBody>
                  <a:tcPr/>
                </a:tc>
                <a:extLst>
                  <a:ext uri="{0D108BD9-81ED-4DB2-BD59-A6C34878D82A}">
                    <a16:rowId xmlns:a16="http://schemas.microsoft.com/office/drawing/2014/main" val="10006"/>
                  </a:ext>
                </a:extLst>
              </a:tr>
              <a:tr h="457200">
                <a:tc>
                  <a:txBody>
                    <a:bodyPr/>
                    <a:lstStyle/>
                    <a:p>
                      <a:r>
                        <a:rPr lang="en-US" sz="1400" dirty="0">
                          <a:latin typeface="+mj-lt"/>
                        </a:rPr>
                        <a:t>Manganese</a:t>
                      </a:r>
                    </a:p>
                  </a:txBody>
                  <a:tcPr/>
                </a:tc>
                <a:tc>
                  <a:txBody>
                    <a:bodyPr/>
                    <a:lstStyle/>
                    <a:p>
                      <a:r>
                        <a:rPr lang="en-US" sz="1400" dirty="0">
                          <a:latin typeface="+mj-lt"/>
                        </a:rPr>
                        <a:t>Mn</a:t>
                      </a:r>
                    </a:p>
                  </a:txBody>
                  <a:tcPr/>
                </a:tc>
                <a:tc>
                  <a:txBody>
                    <a:bodyPr/>
                    <a:lstStyle/>
                    <a:p>
                      <a:r>
                        <a:rPr lang="en-US" sz="1400" dirty="0">
                          <a:latin typeface="+mj-lt"/>
                        </a:rPr>
                        <a:t>54.9</a:t>
                      </a:r>
                    </a:p>
                  </a:txBody>
                  <a:tcPr/>
                </a:tc>
                <a:tc>
                  <a:txBody>
                    <a:bodyPr/>
                    <a:lstStyle/>
                    <a:p>
                      <a:r>
                        <a:rPr lang="en-US" sz="1400" b="0" i="0" u="none" strike="noStrike" kern="1200" baseline="0" dirty="0">
                          <a:solidFill>
                            <a:schemeClr val="dk1"/>
                          </a:solidFill>
                          <a:latin typeface="+mj-lt"/>
                          <a:ea typeface="+mn-ea"/>
                          <a:cs typeface="+mn-cs"/>
                        </a:rPr>
                        <a:t>Mn</a:t>
                      </a:r>
                      <a:r>
                        <a:rPr lang="en-US" sz="1400" b="0" i="0" u="none" strike="noStrike" kern="1200" baseline="30000" dirty="0">
                          <a:solidFill>
                            <a:schemeClr val="dk1"/>
                          </a:solidFill>
                          <a:latin typeface="+mj-lt"/>
                          <a:ea typeface="+mn-ea"/>
                          <a:cs typeface="+mn-cs"/>
                        </a:rPr>
                        <a:t>2+</a:t>
                      </a:r>
                      <a:r>
                        <a:rPr lang="en-US" sz="1400" b="0" i="0" u="none" strike="noStrike" kern="1200" baseline="0" dirty="0">
                          <a:solidFill>
                            <a:schemeClr val="dk1"/>
                          </a:solidFill>
                          <a:latin typeface="+mj-lt"/>
                          <a:ea typeface="+mn-ea"/>
                          <a:cs typeface="+mn-cs"/>
                        </a:rPr>
                        <a:t>, Mn</a:t>
                      </a:r>
                      <a:r>
                        <a:rPr lang="en-US" sz="1400" b="0" i="0" u="none" strike="noStrike" kern="1200" baseline="30000" dirty="0">
                          <a:solidFill>
                            <a:schemeClr val="dk1"/>
                          </a:solidFill>
                          <a:latin typeface="+mj-lt"/>
                          <a:ea typeface="+mn-ea"/>
                          <a:cs typeface="+mn-cs"/>
                        </a:rPr>
                        <a:t>3+</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Trace element for certain respiratory enzymes</a:t>
                      </a:r>
                      <a:endParaRPr lang="en-US" sz="1400" dirty="0">
                        <a:latin typeface="+mj-lt"/>
                      </a:endParaRPr>
                    </a:p>
                  </a:txBody>
                  <a:tcPr/>
                </a:tc>
                <a:extLst>
                  <a:ext uri="{0D108BD9-81ED-4DB2-BD59-A6C34878D82A}">
                    <a16:rowId xmlns:a16="http://schemas.microsoft.com/office/drawing/2014/main" val="10007"/>
                  </a:ext>
                </a:extLst>
              </a:tr>
              <a:tr h="0">
                <a:tc>
                  <a:txBody>
                    <a:bodyPr/>
                    <a:lstStyle/>
                    <a:p>
                      <a:r>
                        <a:rPr lang="en-US" sz="1400" dirty="0">
                          <a:latin typeface="+mj-lt"/>
                        </a:rPr>
                        <a:t>Nitrogen</a:t>
                      </a:r>
                    </a:p>
                  </a:txBody>
                  <a:tcPr/>
                </a:tc>
                <a:tc>
                  <a:txBody>
                    <a:bodyPr/>
                    <a:lstStyle/>
                    <a:p>
                      <a:r>
                        <a:rPr lang="en-US" sz="1400" dirty="0">
                          <a:latin typeface="+mj-lt"/>
                        </a:rPr>
                        <a:t>N</a:t>
                      </a:r>
                    </a:p>
                  </a:txBody>
                  <a:tcPr/>
                </a:tc>
                <a:tc>
                  <a:txBody>
                    <a:bodyPr/>
                    <a:lstStyle/>
                    <a:p>
                      <a:r>
                        <a:rPr lang="en-US" sz="1400" dirty="0">
                          <a:latin typeface="+mj-lt"/>
                        </a:rPr>
                        <a:t>14.0</a:t>
                      </a:r>
                    </a:p>
                  </a:txBody>
                  <a:tcPr/>
                </a:tc>
                <a:tc>
                  <a:txBody>
                    <a:bodyPr/>
                    <a:lstStyle/>
                    <a:p>
                      <a:r>
                        <a:rPr lang="en-US" sz="1400" b="0" i="0" u="none" strike="noStrike" kern="1200" baseline="0" dirty="0">
                          <a:solidFill>
                            <a:schemeClr val="dk1"/>
                          </a:solidFill>
                          <a:latin typeface="+mj-lt"/>
                          <a:ea typeface="+mn-ea"/>
                          <a:cs typeface="+mn-cs"/>
                        </a:rPr>
                        <a:t>NO</a:t>
                      </a:r>
                      <a:r>
                        <a:rPr lang="en-US" sz="1400" b="0" i="0" u="none" strike="noStrike" kern="1200" baseline="30000" dirty="0">
                          <a:solidFill>
                            <a:schemeClr val="dk1"/>
                          </a:solidFill>
                          <a:latin typeface="+mj-lt"/>
                          <a:ea typeface="+mn-ea"/>
                          <a:cs typeface="+mn-cs"/>
                        </a:rPr>
                        <a:t>3</a:t>
                      </a:r>
                      <a:r>
                        <a:rPr lang="en-US" sz="1400" b="0" i="0" u="none" strike="noStrike" kern="1200" baseline="30000" dirty="0">
                          <a:solidFill>
                            <a:schemeClr val="dk1"/>
                          </a:solidFill>
                          <a:latin typeface="+mn-lt"/>
                          <a:ea typeface="+mn-ea"/>
                          <a:cs typeface="+mn-cs"/>
                        </a:rPr>
                        <a:t>−</a:t>
                      </a:r>
                      <a:endParaRPr lang="en-US" sz="1400" i="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Component of all proteins and nucleic acids; the major atmospheric gas</a:t>
                      </a:r>
                      <a:endParaRPr lang="en-US" sz="1400" dirty="0">
                        <a:latin typeface="+mj-lt"/>
                      </a:endParaRP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049850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830CC-3E96-4747-8AA8-E9DE8ABB41E7}"/>
              </a:ext>
            </a:extLst>
          </p:cNvPr>
          <p:cNvSpPr>
            <a:spLocks noGrp="1"/>
          </p:cNvSpPr>
          <p:nvPr>
            <p:ph type="title"/>
          </p:nvPr>
        </p:nvSpPr>
        <p:spPr/>
        <p:txBody>
          <a:bodyPr/>
          <a:lstStyle/>
          <a:p>
            <a:r>
              <a:rPr lang="en-IN" dirty="0"/>
              <a:t>ATP: Energy Molecule</a:t>
            </a:r>
          </a:p>
        </p:txBody>
      </p:sp>
      <p:sp>
        <p:nvSpPr>
          <p:cNvPr id="3" name="Content Placeholder 2">
            <a:extLst>
              <a:ext uri="{FF2B5EF4-FFF2-40B4-BE49-F238E27FC236}">
                <a16:creationId xmlns:a16="http://schemas.microsoft.com/office/drawing/2014/main" id="{03D6DF0F-7D90-4579-8CC0-F048A93A6141}"/>
              </a:ext>
            </a:extLst>
          </p:cNvPr>
          <p:cNvSpPr>
            <a:spLocks noGrp="1"/>
          </p:cNvSpPr>
          <p:nvPr>
            <p:ph sz="quarter" idx="11"/>
          </p:nvPr>
        </p:nvSpPr>
        <p:spPr>
          <a:xfrm>
            <a:off x="342900" y="1276709"/>
            <a:ext cx="3749040" cy="4971691"/>
          </a:xfrm>
        </p:spPr>
        <p:txBody>
          <a:bodyPr/>
          <a:lstStyle/>
          <a:p>
            <a:pPr>
              <a:spcBef>
                <a:spcPts val="1200"/>
              </a:spcBef>
              <a:spcAft>
                <a:spcPts val="600"/>
              </a:spcAft>
            </a:pPr>
            <a:r>
              <a:rPr lang="en-US" altLang="en-US" dirty="0"/>
              <a:t>Adenosine Triphosphate (ATP):</a:t>
            </a:r>
          </a:p>
          <a:p>
            <a:pPr marL="342900" lvl="1">
              <a:spcBef>
                <a:spcPts val="1200"/>
              </a:spcBef>
              <a:spcAft>
                <a:spcPts val="600"/>
              </a:spcAft>
            </a:pPr>
            <a:r>
              <a:rPr lang="en-US" altLang="en-US" dirty="0">
                <a:solidFill>
                  <a:prstClr val="black"/>
                </a:solidFill>
              </a:rPr>
              <a:t>Adenine</a:t>
            </a:r>
          </a:p>
          <a:p>
            <a:pPr marL="342900" lvl="1">
              <a:spcBef>
                <a:spcPts val="1200"/>
              </a:spcBef>
              <a:spcAft>
                <a:spcPts val="600"/>
              </a:spcAft>
            </a:pPr>
            <a:r>
              <a:rPr lang="en-US" altLang="en-US" dirty="0">
                <a:solidFill>
                  <a:prstClr val="black"/>
                </a:solidFill>
              </a:rPr>
              <a:t>Ribose</a:t>
            </a:r>
          </a:p>
          <a:p>
            <a:pPr marL="342900" lvl="1">
              <a:spcBef>
                <a:spcPts val="1200"/>
              </a:spcBef>
              <a:spcAft>
                <a:spcPts val="600"/>
              </a:spcAft>
            </a:pPr>
            <a:r>
              <a:rPr lang="en-US" altLang="en-US" dirty="0">
                <a:solidFill>
                  <a:prstClr val="black"/>
                </a:solidFill>
              </a:rPr>
              <a:t>Three p</a:t>
            </a:r>
            <a:r>
              <a:rPr lang="en-US" altLang="en-US" dirty="0"/>
              <a:t>hosphates</a:t>
            </a:r>
          </a:p>
          <a:p>
            <a:pPr>
              <a:spcBef>
                <a:spcPts val="1200"/>
              </a:spcBef>
              <a:spcAft>
                <a:spcPts val="600"/>
              </a:spcAft>
            </a:pPr>
            <a:r>
              <a:rPr lang="en-US" altLang="en-US" dirty="0">
                <a:solidFill>
                  <a:prstClr val="black"/>
                </a:solidFill>
              </a:rPr>
              <a:t>Releases energy when the bond is broken between the second and third phosphates</a:t>
            </a:r>
          </a:p>
        </p:txBody>
      </p:sp>
      <p:pic>
        <p:nvPicPr>
          <p:cNvPr id="8" name="Picture 3" descr="The structural formula and a ball-and-stick model of an ATP molecule.">
            <a:extLst>
              <a:ext uri="{FF2B5EF4-FFF2-40B4-BE49-F238E27FC236}">
                <a16:creationId xmlns:a16="http://schemas.microsoft.com/office/drawing/2014/main" id="{3622D060-F14E-4ED3-BDAC-3C56604E2F94}"/>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4975"/>
          <a:stretch/>
        </p:blipFill>
        <p:spPr>
          <a:xfrm>
            <a:off x="4538528" y="165100"/>
            <a:ext cx="4053622" cy="5943600"/>
          </a:xfrm>
        </p:spPr>
      </p:pic>
      <p:sp>
        <p:nvSpPr>
          <p:cNvPr id="5" name="Text Placeholder 5">
            <a:extLst>
              <a:ext uri="{FF2B5EF4-FFF2-40B4-BE49-F238E27FC236}">
                <a16:creationId xmlns:a16="http://schemas.microsoft.com/office/drawing/2014/main" id="{1BC2D2ED-D555-400F-A859-0027D5731BE6}"/>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Tree>
    <p:extLst>
      <p:ext uri="{BB962C8B-B14F-4D97-AF65-F5344CB8AC3E}">
        <p14:creationId xmlns:p14="http://schemas.microsoft.com/office/powerpoint/2010/main" val="306818849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2.2</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List and describe the four main biochemicals.</a:t>
            </a:r>
          </a:p>
          <a:p>
            <a:pPr>
              <a:spcBef>
                <a:spcPts val="1200"/>
              </a:spcBef>
            </a:pPr>
            <a:r>
              <a:rPr lang="en-US" altLang="en-US" dirty="0"/>
              <a:t>Why are phospholipids important biological molecules?</a:t>
            </a:r>
          </a:p>
          <a:p>
            <a:pPr>
              <a:spcBef>
                <a:spcPts val="1200"/>
              </a:spcBef>
            </a:pPr>
            <a:r>
              <a:rPr lang="en-US" altLang="en-US" dirty="0"/>
              <a:t>List and describe the four levels of protein structure.</a:t>
            </a:r>
          </a:p>
          <a:p>
            <a:pPr>
              <a:spcBef>
                <a:spcPts val="1200"/>
              </a:spcBef>
            </a:pPr>
            <a:r>
              <a:rPr lang="en-US" altLang="en-US" dirty="0"/>
              <a:t>Why is ATP an important energy molecule for cells?</a:t>
            </a:r>
          </a:p>
        </p:txBody>
      </p:sp>
    </p:spTree>
    <p:extLst>
      <p:ext uri="{BB962C8B-B14F-4D97-AF65-F5344CB8AC3E}">
        <p14:creationId xmlns:p14="http://schemas.microsoft.com/office/powerpoint/2010/main" val="20936815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Section 2.3: Cells: Where Chemicals Come to Life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u="sng" dirty="0"/>
              <a:t>Learning Outcome</a:t>
            </a:r>
          </a:p>
          <a:p>
            <a:pPr>
              <a:spcBef>
                <a:spcPts val="1200"/>
              </a:spcBef>
            </a:pPr>
            <a:r>
              <a:rPr lang="en-US" altLang="en-US" dirty="0"/>
              <a:t>Recall three characteristics common to all cells.</a:t>
            </a:r>
          </a:p>
        </p:txBody>
      </p:sp>
    </p:spTree>
    <p:extLst>
      <p:ext uri="{BB962C8B-B14F-4D97-AF65-F5344CB8AC3E}">
        <p14:creationId xmlns:p14="http://schemas.microsoft.com/office/powerpoint/2010/main" val="12332607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Cells: Where Chemicals Come to Life</a:t>
            </a:r>
            <a:endParaRPr lang="en-IN"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600"/>
              </a:spcAft>
            </a:pPr>
            <a:r>
              <a:rPr lang="en-US" altLang="en-US" dirty="0"/>
              <a:t>Cell:</a:t>
            </a:r>
          </a:p>
          <a:p>
            <a:pPr marL="342900" lvl="1">
              <a:spcBef>
                <a:spcPts val="1200"/>
              </a:spcBef>
              <a:spcAft>
                <a:spcPts val="600"/>
              </a:spcAft>
            </a:pPr>
            <a:r>
              <a:rPr lang="en-US" altLang="en-US" dirty="0">
                <a:solidFill>
                  <a:prstClr val="black"/>
                </a:solidFill>
              </a:rPr>
              <a:t>Fundamental unit of life</a:t>
            </a:r>
          </a:p>
          <a:p>
            <a:pPr marL="342900" lvl="1">
              <a:spcBef>
                <a:spcPts val="1200"/>
              </a:spcBef>
              <a:spcAft>
                <a:spcPts val="600"/>
              </a:spcAft>
            </a:pPr>
            <a:r>
              <a:rPr lang="en-US" altLang="en-US" dirty="0">
                <a:solidFill>
                  <a:prstClr val="black"/>
                </a:solidFill>
              </a:rPr>
              <a:t>Huge aggregate of carbon, hydrogen, oxygen, nitrogen, and other atoms</a:t>
            </a:r>
          </a:p>
          <a:p>
            <a:pPr marL="342900" lvl="1">
              <a:spcBef>
                <a:spcPts val="1200"/>
              </a:spcBef>
              <a:spcAft>
                <a:spcPts val="600"/>
              </a:spcAft>
            </a:pPr>
            <a:r>
              <a:rPr lang="en-US" altLang="en-US" dirty="0">
                <a:solidFill>
                  <a:prstClr val="black"/>
                </a:solidFill>
              </a:rPr>
              <a:t>Follows the basic laws of chemistry and physics</a:t>
            </a:r>
          </a:p>
          <a:p>
            <a:pPr marL="342900" lvl="1">
              <a:spcBef>
                <a:spcPts val="1200"/>
              </a:spcBef>
              <a:spcAft>
                <a:spcPts val="600"/>
              </a:spcAft>
            </a:pPr>
            <a:r>
              <a:rPr lang="en-US" altLang="en-US" dirty="0">
                <a:solidFill>
                  <a:prstClr val="black"/>
                </a:solidFill>
              </a:rPr>
              <a:t>Produces characteristics, reactions, and products that can only be described as living</a:t>
            </a:r>
          </a:p>
        </p:txBody>
      </p:sp>
    </p:spTree>
    <p:extLst>
      <p:ext uri="{BB962C8B-B14F-4D97-AF65-F5344CB8AC3E}">
        <p14:creationId xmlns:p14="http://schemas.microsoft.com/office/powerpoint/2010/main" val="42372106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Fundamental Characteristics of Cells</a:t>
            </a:r>
            <a:r>
              <a:rPr lang="en-US" sz="1200" dirty="0"/>
              <a:t> 1</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600"/>
              </a:spcAft>
            </a:pPr>
            <a:r>
              <a:rPr lang="en-US" altLang="en-US" dirty="0"/>
              <a:t>Bacteria and protozoa consist of only a single cell</a:t>
            </a:r>
          </a:p>
          <a:p>
            <a:pPr>
              <a:spcBef>
                <a:spcPts val="1200"/>
              </a:spcBef>
              <a:spcAft>
                <a:spcPts val="600"/>
              </a:spcAft>
            </a:pPr>
            <a:r>
              <a:rPr lang="en-US" altLang="en-US" dirty="0"/>
              <a:t>Animals and plants contain trillions of cells</a:t>
            </a:r>
          </a:p>
          <a:p>
            <a:pPr>
              <a:spcBef>
                <a:spcPts val="1200"/>
              </a:spcBef>
              <a:spcAft>
                <a:spcPts val="600"/>
              </a:spcAft>
            </a:pPr>
            <a:r>
              <a:rPr lang="en-US" altLang="en-US" dirty="0"/>
              <a:t>All cells have a few common characteristics:</a:t>
            </a:r>
          </a:p>
          <a:p>
            <a:pPr marL="342900" lvl="1">
              <a:spcBef>
                <a:spcPts val="1200"/>
              </a:spcBef>
              <a:spcAft>
                <a:spcPts val="600"/>
              </a:spcAft>
            </a:pPr>
            <a:r>
              <a:rPr lang="en-US" altLang="en-US" dirty="0">
                <a:solidFill>
                  <a:prstClr val="black"/>
                </a:solidFill>
              </a:rPr>
              <a:t>Spherical, polygonal, cubical, or cylindrical</a:t>
            </a:r>
          </a:p>
          <a:p>
            <a:pPr marL="342900" lvl="1">
              <a:spcBef>
                <a:spcPts val="1200"/>
              </a:spcBef>
              <a:spcAft>
                <a:spcPts val="600"/>
              </a:spcAft>
            </a:pPr>
            <a:r>
              <a:rPr lang="en-US" altLang="en-US" dirty="0">
                <a:solidFill>
                  <a:prstClr val="black"/>
                </a:solidFill>
              </a:rPr>
              <a:t>Protoplasm encased in a cell membrane</a:t>
            </a:r>
          </a:p>
          <a:p>
            <a:pPr marL="342900" lvl="1">
              <a:spcBef>
                <a:spcPts val="1200"/>
              </a:spcBef>
              <a:spcAft>
                <a:spcPts val="600"/>
              </a:spcAft>
            </a:pPr>
            <a:r>
              <a:rPr lang="en-US" altLang="en-US" dirty="0">
                <a:solidFill>
                  <a:prstClr val="black"/>
                </a:solidFill>
              </a:rPr>
              <a:t>Have chromosomes containing DNA and ribosomes for protein synthesis</a:t>
            </a:r>
          </a:p>
          <a:p>
            <a:pPr marL="342900" lvl="1">
              <a:spcBef>
                <a:spcPts val="1200"/>
              </a:spcBef>
              <a:spcAft>
                <a:spcPts val="600"/>
              </a:spcAft>
            </a:pPr>
            <a:r>
              <a:rPr lang="en-US" altLang="en-US" dirty="0">
                <a:solidFill>
                  <a:prstClr val="black"/>
                </a:solidFill>
              </a:rPr>
              <a:t>Complex in functio</a:t>
            </a:r>
            <a:r>
              <a:rPr lang="en-US" altLang="en-US" dirty="0"/>
              <a:t>n</a:t>
            </a:r>
          </a:p>
        </p:txBody>
      </p:sp>
    </p:spTree>
    <p:extLst>
      <p:ext uri="{BB962C8B-B14F-4D97-AF65-F5344CB8AC3E}">
        <p14:creationId xmlns:p14="http://schemas.microsoft.com/office/powerpoint/2010/main" val="23238336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Fundamental Characteristics of Cells</a:t>
            </a:r>
            <a:r>
              <a:rPr lang="en-US" sz="1200" dirty="0"/>
              <a:t> 2</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spcAft>
                <a:spcPts val="600"/>
              </a:spcAft>
            </a:pPr>
            <a:r>
              <a:rPr lang="en-US" altLang="en-US" dirty="0"/>
              <a:t>Eukaryotic cells:</a:t>
            </a:r>
          </a:p>
          <a:p>
            <a:pPr marL="342900" lvl="1">
              <a:spcBef>
                <a:spcPts val="1200"/>
              </a:spcBef>
              <a:spcAft>
                <a:spcPts val="600"/>
              </a:spcAft>
            </a:pPr>
            <a:r>
              <a:rPr lang="en-US" altLang="en-US" dirty="0">
                <a:solidFill>
                  <a:prstClr val="black"/>
                </a:solidFill>
              </a:rPr>
              <a:t>Compose animals, plants, fungi, and protozoans</a:t>
            </a:r>
          </a:p>
          <a:p>
            <a:pPr marL="342900" lvl="1">
              <a:spcBef>
                <a:spcPts val="1200"/>
              </a:spcBef>
              <a:spcAft>
                <a:spcPts val="600"/>
              </a:spcAft>
            </a:pPr>
            <a:r>
              <a:rPr lang="en-US" altLang="en-US" dirty="0">
                <a:solidFill>
                  <a:prstClr val="black"/>
                </a:solidFill>
              </a:rPr>
              <a:t>Contain a nucleus and organelles that perform functions for growth, nutrition</a:t>
            </a:r>
            <a:r>
              <a:rPr lang="en-US" altLang="en-US" dirty="0"/>
              <a:t>, or metabolism</a:t>
            </a:r>
          </a:p>
          <a:p>
            <a:pPr lvl="0">
              <a:spcBef>
                <a:spcPts val="2400"/>
              </a:spcBef>
              <a:spcAft>
                <a:spcPts val="600"/>
              </a:spcAft>
            </a:pPr>
            <a:r>
              <a:rPr lang="en-US" altLang="en-US" dirty="0">
                <a:solidFill>
                  <a:prstClr val="black"/>
                </a:solidFill>
              </a:rPr>
              <a:t>Bacteria and Archaea:</a:t>
            </a:r>
          </a:p>
          <a:p>
            <a:pPr marL="342900" lvl="1">
              <a:spcBef>
                <a:spcPts val="1200"/>
              </a:spcBef>
              <a:spcAft>
                <a:spcPts val="600"/>
              </a:spcAft>
            </a:pPr>
            <a:r>
              <a:rPr lang="en-US" altLang="en-US" dirty="0">
                <a:solidFill>
                  <a:prstClr val="black"/>
                </a:solidFill>
              </a:rPr>
              <a:t>Do not contain a nucleus or organelles</a:t>
            </a:r>
          </a:p>
          <a:p>
            <a:pPr marL="342900" lvl="1">
              <a:spcBef>
                <a:spcPts val="1200"/>
              </a:spcBef>
              <a:spcAft>
                <a:spcPts val="600"/>
              </a:spcAft>
            </a:pPr>
            <a:r>
              <a:rPr lang="en-US" altLang="en-US" dirty="0">
                <a:solidFill>
                  <a:prstClr val="black"/>
                </a:solidFill>
              </a:rPr>
              <a:t>Structurally very complex</a:t>
            </a:r>
          </a:p>
          <a:p>
            <a:pPr marL="342900" lvl="1">
              <a:spcBef>
                <a:spcPts val="1200"/>
              </a:spcBef>
              <a:spcAft>
                <a:spcPts val="600"/>
              </a:spcAft>
            </a:pPr>
            <a:r>
              <a:rPr lang="en-US" altLang="en-US" dirty="0">
                <a:solidFill>
                  <a:prstClr val="black"/>
                </a:solidFill>
              </a:rPr>
              <a:t>Can engage in nearly every activity eukaryotic cells can and some that they cannot</a:t>
            </a:r>
          </a:p>
        </p:txBody>
      </p:sp>
    </p:spTree>
    <p:extLst>
      <p:ext uri="{BB962C8B-B14F-4D97-AF65-F5344CB8AC3E}">
        <p14:creationId xmlns:p14="http://schemas.microsoft.com/office/powerpoint/2010/main" val="15842209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CC340-6932-4EB1-AABA-95AB97226F91}"/>
              </a:ext>
            </a:extLst>
          </p:cNvPr>
          <p:cNvSpPr>
            <a:spLocks noGrp="1"/>
          </p:cNvSpPr>
          <p:nvPr>
            <p:ph type="title"/>
          </p:nvPr>
        </p:nvSpPr>
        <p:spPr/>
        <p:txBody>
          <a:bodyPr/>
          <a:lstStyle/>
          <a:p>
            <a:r>
              <a:rPr lang="en-US" dirty="0"/>
              <a:t>Concept Check – Section 2.3</a:t>
            </a:r>
            <a:endParaRPr lang="en-IN" sz="1200" dirty="0"/>
          </a:p>
        </p:txBody>
      </p:sp>
      <p:sp>
        <p:nvSpPr>
          <p:cNvPr id="3" name="Content Placeholder 2">
            <a:extLst>
              <a:ext uri="{FF2B5EF4-FFF2-40B4-BE49-F238E27FC236}">
                <a16:creationId xmlns:a16="http://schemas.microsoft.com/office/drawing/2014/main" id="{7ACB843F-7EAA-48FB-92B7-3A22439152D9}"/>
              </a:ext>
            </a:extLst>
          </p:cNvPr>
          <p:cNvSpPr>
            <a:spLocks noGrp="1"/>
          </p:cNvSpPr>
          <p:nvPr>
            <p:ph sz="quarter" idx="11"/>
          </p:nvPr>
        </p:nvSpPr>
        <p:spPr/>
        <p:txBody>
          <a:bodyPr/>
          <a:lstStyle/>
          <a:p>
            <a:pPr>
              <a:spcBef>
                <a:spcPts val="1200"/>
              </a:spcBef>
            </a:pPr>
            <a:r>
              <a:rPr lang="en-US" altLang="en-US" dirty="0"/>
              <a:t>What is the basic definition of a cell?</a:t>
            </a:r>
          </a:p>
          <a:p>
            <a:pPr>
              <a:spcBef>
                <a:spcPts val="1200"/>
              </a:spcBef>
            </a:pPr>
            <a:r>
              <a:rPr lang="en-US" altLang="en-US" dirty="0"/>
              <a:t>What are the basic shapes of cells?</a:t>
            </a:r>
          </a:p>
          <a:p>
            <a:pPr>
              <a:spcBef>
                <a:spcPts val="1200"/>
              </a:spcBef>
            </a:pPr>
            <a:r>
              <a:rPr lang="en-US" altLang="en-US" dirty="0"/>
              <a:t>How are bacteria and archaea different than </a:t>
            </a:r>
            <a:r>
              <a:rPr lang="en-US" altLang="en-US" dirty="0" err="1"/>
              <a:t>eukarya</a:t>
            </a:r>
            <a:r>
              <a:rPr lang="en-US" altLang="en-US" dirty="0"/>
              <a:t>?</a:t>
            </a:r>
          </a:p>
        </p:txBody>
      </p:sp>
    </p:spTree>
    <p:extLst>
      <p:ext uri="{BB962C8B-B14F-4D97-AF65-F5344CB8AC3E}">
        <p14:creationId xmlns:p14="http://schemas.microsoft.com/office/powerpoint/2010/main" val="10324613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a:t>End of Main Content</a:t>
            </a:r>
            <a:endParaRPr lang="en-US" dirty="0"/>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Models of Atomic Structure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(Left) Three-dimensional models of hydrogen and carbon that approximate their actual structure. The nucleus is surrounded by electrons in orbitals that occur in levels called shells. Hydrogen has just one shell and one orbital. Carbon has two shells and four orbitals; the shape of the outermost orbitals is paired lobes rather than circles or spheres. (Right) Simple models of the same atoms make it easier to show the numbers and arrangements of shells and electrons and the numbers of protons and neutrons in the nucleus.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763119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Elements of Life and Their Primary </a:t>
            </a:r>
            <a:br>
              <a:rPr lang="en-US" dirty="0"/>
            </a:br>
            <a:r>
              <a:rPr lang="en-US" dirty="0"/>
              <a:t>Characteristics</a:t>
            </a:r>
            <a:r>
              <a:rPr lang="en-US" sz="1200" dirty="0"/>
              <a:t> 4</a:t>
            </a:r>
            <a:endParaRPr lang="en-IN" sz="1200" dirty="0"/>
          </a:p>
        </p:txBody>
      </p:sp>
      <p:graphicFrame>
        <p:nvGraphicFramePr>
          <p:cNvPr id="6" name="Table 2">
            <a:extLst>
              <a:ext uri="{FF2B5EF4-FFF2-40B4-BE49-F238E27FC236}">
                <a16:creationId xmlns:a16="http://schemas.microsoft.com/office/drawing/2014/main" id="{00D9415F-C56B-43D3-862F-85EA0220D5AF}"/>
              </a:ext>
            </a:extLst>
          </p:cNvPr>
          <p:cNvGraphicFramePr>
            <a:graphicFrameLocks noGrp="1"/>
          </p:cNvGraphicFramePr>
          <p:nvPr>
            <p:ph sz="quarter" idx="11"/>
            <p:extLst>
              <p:ext uri="{D42A27DB-BD31-4B8C-83A1-F6EECF244321}">
                <p14:modId xmlns:p14="http://schemas.microsoft.com/office/powerpoint/2010/main" val="18638654"/>
              </p:ext>
            </p:extLst>
          </p:nvPr>
        </p:nvGraphicFramePr>
        <p:xfrm>
          <a:off x="175260" y="1276350"/>
          <a:ext cx="8793480" cy="4358640"/>
        </p:xfrm>
        <a:graphic>
          <a:graphicData uri="http://schemas.openxmlformats.org/drawingml/2006/table">
            <a:tbl>
              <a:tblPr firstRow="1" bandRow="1">
                <a:tableStyleId>{073A0DAA-6AF3-43AB-8588-CEC1D06C72B9}</a:tableStyleId>
              </a:tblPr>
              <a:tblGrid>
                <a:gridCol w="128016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1554480">
                  <a:extLst>
                    <a:ext uri="{9D8B030D-6E8A-4147-A177-3AD203B41FA5}">
                      <a16:colId xmlns:a16="http://schemas.microsoft.com/office/drawing/2014/main" val="20003"/>
                    </a:ext>
                  </a:extLst>
                </a:gridCol>
                <a:gridCol w="4206240">
                  <a:extLst>
                    <a:ext uri="{9D8B030D-6E8A-4147-A177-3AD203B41FA5}">
                      <a16:colId xmlns:a16="http://schemas.microsoft.com/office/drawing/2014/main" val="20004"/>
                    </a:ext>
                  </a:extLst>
                </a:gridCol>
              </a:tblGrid>
              <a:tr h="0">
                <a:tc>
                  <a:txBody>
                    <a:bodyPr/>
                    <a:lstStyle/>
                    <a:p>
                      <a:r>
                        <a:rPr lang="en-US" sz="1400" b="0" i="0" u="none" strike="noStrike" kern="1200" baseline="0" dirty="0">
                          <a:solidFill>
                            <a:schemeClr val="lt1"/>
                          </a:solidFill>
                          <a:latin typeface="+mj-lt"/>
                          <a:ea typeface="+mn-ea"/>
                          <a:cs typeface="+mn-cs"/>
                        </a:rPr>
                        <a:t>Elementar</a:t>
                      </a:r>
                    </a:p>
                    <a:p>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Atomic</a:t>
                      </a:r>
                    </a:p>
                    <a:p>
                      <a:r>
                        <a:rPr lang="en-US" sz="1400" b="0" i="0" u="none" strike="noStrike" kern="1200" baseline="0" dirty="0">
                          <a:solidFill>
                            <a:schemeClr val="lt1"/>
                          </a:solidFill>
                          <a:latin typeface="+mj-lt"/>
                          <a:ea typeface="+mn-ea"/>
                          <a:cs typeface="+mn-cs"/>
                        </a:rPr>
                        <a:t>Symbol</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Atomic</a:t>
                      </a:r>
                    </a:p>
                    <a:p>
                      <a:r>
                        <a:rPr lang="en-US" sz="1400" b="0" i="0" u="none" strike="noStrike" kern="1200" baseline="0" dirty="0">
                          <a:solidFill>
                            <a:schemeClr val="lt1"/>
                          </a:solidFill>
                          <a:latin typeface="+mj-lt"/>
                          <a:ea typeface="+mn-ea"/>
                          <a:cs typeface="+mn-cs"/>
                        </a:rPr>
                        <a:t>Mass</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Examples of</a:t>
                      </a:r>
                    </a:p>
                    <a:p>
                      <a:r>
                        <a:rPr lang="en-US" sz="1400" b="0" i="0" u="none" strike="noStrike" kern="1200" baseline="0" dirty="0">
                          <a:solidFill>
                            <a:schemeClr val="lt1"/>
                          </a:solidFill>
                          <a:latin typeface="+mj-lt"/>
                          <a:ea typeface="+mn-ea"/>
                          <a:cs typeface="+mn-cs"/>
                        </a:rPr>
                        <a:t>Ionized Forms</a:t>
                      </a:r>
                      <a:endParaRPr lang="en-US" sz="1400" dirty="0">
                        <a:latin typeface="+mj-lt"/>
                      </a:endParaRPr>
                    </a:p>
                  </a:txBody>
                  <a:tcPr/>
                </a:tc>
                <a:tc>
                  <a:txBody>
                    <a:bodyPr/>
                    <a:lstStyle/>
                    <a:p>
                      <a:r>
                        <a:rPr lang="en-US" sz="1400" b="0" i="0" u="none" strike="noStrike" kern="1200" baseline="0" dirty="0">
                          <a:solidFill>
                            <a:schemeClr val="lt1"/>
                          </a:solidFill>
                          <a:latin typeface="+mj-lt"/>
                          <a:ea typeface="+mn-ea"/>
                          <a:cs typeface="+mn-cs"/>
                        </a:rPr>
                        <a:t>Significance in Microbiology</a:t>
                      </a:r>
                      <a:endParaRPr lang="en-US" sz="1400" dirty="0">
                        <a:latin typeface="+mj-lt"/>
                      </a:endParaRPr>
                    </a:p>
                  </a:txBody>
                  <a:tcPr/>
                </a:tc>
                <a:extLst>
                  <a:ext uri="{0D108BD9-81ED-4DB2-BD59-A6C34878D82A}">
                    <a16:rowId xmlns:a16="http://schemas.microsoft.com/office/drawing/2014/main" val="10000"/>
                  </a:ext>
                </a:extLst>
              </a:tr>
              <a:tr h="0">
                <a:tc>
                  <a:txBody>
                    <a:bodyPr/>
                    <a:lstStyle/>
                    <a:p>
                      <a:r>
                        <a:rPr lang="en-US" sz="1400" dirty="0">
                          <a:latin typeface="+mj-lt"/>
                        </a:rPr>
                        <a:t>Oxygen</a:t>
                      </a:r>
                    </a:p>
                  </a:txBody>
                  <a:tcPr/>
                </a:tc>
                <a:tc>
                  <a:txBody>
                    <a:bodyPr/>
                    <a:lstStyle/>
                    <a:p>
                      <a:r>
                        <a:rPr lang="en-US" sz="1400" dirty="0">
                          <a:latin typeface="+mj-lt"/>
                        </a:rPr>
                        <a:t>O</a:t>
                      </a:r>
                    </a:p>
                  </a:txBody>
                  <a:tcPr/>
                </a:tc>
                <a:tc>
                  <a:txBody>
                    <a:bodyPr/>
                    <a:lstStyle/>
                    <a:p>
                      <a:r>
                        <a:rPr lang="en-US" sz="1400" dirty="0">
                          <a:latin typeface="+mj-lt"/>
                        </a:rPr>
                        <a:t>16.0</a:t>
                      </a:r>
                    </a:p>
                  </a:txBody>
                  <a:tcPr/>
                </a:tc>
                <a:tc>
                  <a:txBody>
                    <a:bodyPr/>
                    <a:lstStyle/>
                    <a:p>
                      <a:endParaRPr lang="en-US" sz="1400" dirty="0">
                        <a:latin typeface="+mj-lt"/>
                      </a:endParaRPr>
                    </a:p>
                  </a:txBody>
                  <a:tcPr/>
                </a:tc>
                <a:tc>
                  <a:txBody>
                    <a:bodyPr/>
                    <a:lstStyle/>
                    <a:p>
                      <a:r>
                        <a:rPr lang="en-US" sz="1400" b="0" i="0" u="none" strike="noStrike" kern="1200" baseline="0" dirty="0">
                          <a:solidFill>
                            <a:schemeClr val="dk1"/>
                          </a:solidFill>
                          <a:latin typeface="+mj-lt"/>
                          <a:ea typeface="+mn-ea"/>
                          <a:cs typeface="+mn-cs"/>
                        </a:rPr>
                        <a:t>An essential component of many organic molecules; molecule used in metabolism by many organisms</a:t>
                      </a:r>
                      <a:endParaRPr lang="en-US" sz="1400" dirty="0">
                        <a:latin typeface="+mj-lt"/>
                      </a:endParaRPr>
                    </a:p>
                  </a:txBody>
                  <a:tcPr/>
                </a:tc>
                <a:extLst>
                  <a:ext uri="{0D108BD9-81ED-4DB2-BD59-A6C34878D82A}">
                    <a16:rowId xmlns:a16="http://schemas.microsoft.com/office/drawing/2014/main" val="10001"/>
                  </a:ext>
                </a:extLst>
              </a:tr>
              <a:tr h="0">
                <a:tc>
                  <a:txBody>
                    <a:bodyPr/>
                    <a:lstStyle/>
                    <a:p>
                      <a:r>
                        <a:rPr lang="en-US" sz="1400" dirty="0">
                          <a:latin typeface="+mj-lt"/>
                        </a:rPr>
                        <a:t>Phosphorus</a:t>
                      </a:r>
                    </a:p>
                  </a:txBody>
                  <a:tcPr/>
                </a:tc>
                <a:tc>
                  <a:txBody>
                    <a:bodyPr/>
                    <a:lstStyle/>
                    <a:p>
                      <a:r>
                        <a:rPr lang="en-US" sz="1400" dirty="0">
                          <a:latin typeface="+mj-lt"/>
                        </a:rPr>
                        <a:t>P</a:t>
                      </a:r>
                    </a:p>
                  </a:txBody>
                  <a:tcPr/>
                </a:tc>
                <a:tc>
                  <a:txBody>
                    <a:bodyPr/>
                    <a:lstStyle/>
                    <a:p>
                      <a:r>
                        <a:rPr lang="en-US" sz="1400" dirty="0">
                          <a:latin typeface="+mj-lt"/>
                        </a:rPr>
                        <a:t>31</a:t>
                      </a:r>
                    </a:p>
                  </a:txBody>
                  <a:tcPr/>
                </a:tc>
                <a:tc>
                  <a:txBody>
                    <a:bodyPr/>
                    <a:lstStyle/>
                    <a:p>
                      <a:r>
                        <a:rPr lang="en-US" sz="1400" b="0" i="0" u="none" strike="noStrike" kern="1200" baseline="0" dirty="0">
                          <a:solidFill>
                            <a:schemeClr val="dk1"/>
                          </a:solidFill>
                          <a:latin typeface="+mj-lt"/>
                          <a:ea typeface="+mn-ea"/>
                          <a:cs typeface="+mn-cs"/>
                        </a:rPr>
                        <a:t>PO</a:t>
                      </a:r>
                      <a:r>
                        <a:rPr lang="en-US" sz="1400" b="0" i="0" u="none" strike="noStrike" kern="1200" baseline="-25000" dirty="0">
                          <a:solidFill>
                            <a:schemeClr val="dk1"/>
                          </a:solidFill>
                          <a:latin typeface="+mj-lt"/>
                          <a:ea typeface="+mn-ea"/>
                          <a:cs typeface="+mn-cs"/>
                        </a:rPr>
                        <a:t>4</a:t>
                      </a:r>
                      <a:r>
                        <a:rPr lang="en-US" sz="1400" b="0" i="0" u="none" strike="noStrike" kern="1200" baseline="30000" dirty="0">
                          <a:solidFill>
                            <a:schemeClr val="dk1"/>
                          </a:solidFill>
                          <a:latin typeface="+mj-lt"/>
                          <a:ea typeface="+mn-ea"/>
                          <a:cs typeface="+mn-cs"/>
                        </a:rPr>
                        <a:t>3</a:t>
                      </a:r>
                      <a:r>
                        <a:rPr lang="en-US" sz="1400" b="0" i="0" u="none" strike="noStrike" kern="1200" baseline="30000" dirty="0">
                          <a:solidFill>
                            <a:schemeClr val="dk1"/>
                          </a:solidFill>
                          <a:latin typeface="+mn-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A component of ATP, nucleic acids, cell membranes; stored in granules in cells</a:t>
                      </a:r>
                      <a:endParaRPr lang="en-US" sz="1400" dirty="0">
                        <a:latin typeface="+mj-lt"/>
                      </a:endParaRPr>
                    </a:p>
                  </a:txBody>
                  <a:tcPr/>
                </a:tc>
                <a:extLst>
                  <a:ext uri="{0D108BD9-81ED-4DB2-BD59-A6C34878D82A}">
                    <a16:rowId xmlns:a16="http://schemas.microsoft.com/office/drawing/2014/main" val="10002"/>
                  </a:ext>
                </a:extLst>
              </a:tr>
              <a:tr h="0">
                <a:tc>
                  <a:txBody>
                    <a:bodyPr/>
                    <a:lstStyle/>
                    <a:p>
                      <a:r>
                        <a:rPr lang="en-US" sz="1400" dirty="0">
                          <a:latin typeface="+mj-lt"/>
                        </a:rPr>
                        <a:t>Phosphorus</a:t>
                      </a:r>
                      <a:r>
                        <a:rPr lang="en-US" sz="1400" baseline="30000" dirty="0">
                          <a:latin typeface="+mj-lt"/>
                        </a:rPr>
                        <a:t>•</a:t>
                      </a:r>
                    </a:p>
                  </a:txBody>
                  <a:tcPr/>
                </a:tc>
                <a:tc>
                  <a:txBody>
                    <a:bodyPr/>
                    <a:lstStyle/>
                    <a:p>
                      <a:r>
                        <a:rPr lang="en-US" sz="1400" dirty="0">
                          <a:latin typeface="+mj-lt"/>
                        </a:rPr>
                        <a:t>P-32</a:t>
                      </a:r>
                    </a:p>
                  </a:txBody>
                  <a:tcPr/>
                </a:tc>
                <a:tc>
                  <a:txBody>
                    <a:bodyPr/>
                    <a:lstStyle/>
                    <a:p>
                      <a:r>
                        <a:rPr lang="en-US" sz="1400" dirty="0">
                          <a:latin typeface="+mj-lt"/>
                        </a:rPr>
                        <a:t>32</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a:solidFill>
                            <a:schemeClr val="dk1"/>
                          </a:solidFill>
                          <a:latin typeface="+mj-lt"/>
                          <a:ea typeface="+mn-ea"/>
                          <a:cs typeface="+mn-cs"/>
                        </a:rPr>
                        <a:t>PO</a:t>
                      </a:r>
                      <a:r>
                        <a:rPr lang="en-US" sz="1400" b="0" i="0" u="none" strike="noStrike" kern="1200" baseline="-25000" dirty="0">
                          <a:solidFill>
                            <a:schemeClr val="dk1"/>
                          </a:solidFill>
                          <a:latin typeface="+mj-lt"/>
                          <a:ea typeface="+mn-ea"/>
                          <a:cs typeface="+mn-cs"/>
                        </a:rPr>
                        <a:t>4</a:t>
                      </a:r>
                      <a:r>
                        <a:rPr lang="en-US" sz="1400" b="0" i="0" u="none" strike="noStrike" kern="1200" baseline="30000" dirty="0">
                          <a:solidFill>
                            <a:schemeClr val="dk1"/>
                          </a:solidFill>
                          <a:latin typeface="+mj-lt"/>
                          <a:ea typeface="+mn-ea"/>
                          <a:cs typeface="+mn-cs"/>
                        </a:rPr>
                        <a:t>3</a:t>
                      </a:r>
                      <a:r>
                        <a:rPr lang="en-US" sz="1400" b="0" i="0" u="none" strike="noStrike" kern="1200" baseline="30000" dirty="0">
                          <a:solidFill>
                            <a:schemeClr val="dk1"/>
                          </a:solidFill>
                          <a:latin typeface="+mn-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Radioactive isotope used as a diagnostic and therapeutic agent</a:t>
                      </a:r>
                      <a:endParaRPr lang="en-US" sz="1400" dirty="0">
                        <a:latin typeface="+mj-lt"/>
                      </a:endParaRPr>
                    </a:p>
                  </a:txBody>
                  <a:tcPr/>
                </a:tc>
                <a:extLst>
                  <a:ext uri="{0D108BD9-81ED-4DB2-BD59-A6C34878D82A}">
                    <a16:rowId xmlns:a16="http://schemas.microsoft.com/office/drawing/2014/main" val="10003"/>
                  </a:ext>
                </a:extLst>
              </a:tr>
              <a:tr h="0">
                <a:tc>
                  <a:txBody>
                    <a:bodyPr/>
                    <a:lstStyle/>
                    <a:p>
                      <a:r>
                        <a:rPr lang="en-US" sz="1400" dirty="0">
                          <a:latin typeface="+mj-lt"/>
                        </a:rPr>
                        <a:t>Potassium</a:t>
                      </a:r>
                    </a:p>
                  </a:txBody>
                  <a:tcPr/>
                </a:tc>
                <a:tc>
                  <a:txBody>
                    <a:bodyPr/>
                    <a:lstStyle/>
                    <a:p>
                      <a:r>
                        <a:rPr lang="en-US" sz="1400" dirty="0">
                          <a:latin typeface="+mj-lt"/>
                        </a:rPr>
                        <a:t>K</a:t>
                      </a:r>
                    </a:p>
                  </a:txBody>
                  <a:tcPr/>
                </a:tc>
                <a:tc>
                  <a:txBody>
                    <a:bodyPr/>
                    <a:lstStyle/>
                    <a:p>
                      <a:r>
                        <a:rPr lang="en-US" sz="1400" dirty="0">
                          <a:latin typeface="+mj-lt"/>
                        </a:rPr>
                        <a:t>39.1</a:t>
                      </a:r>
                    </a:p>
                  </a:txBody>
                  <a:tcPr/>
                </a:tc>
                <a:tc>
                  <a:txBody>
                    <a:bodyPr/>
                    <a:lstStyle/>
                    <a:p>
                      <a:r>
                        <a:rPr lang="en-US" sz="1400" b="0" i="0" u="none" strike="noStrike" kern="1200" baseline="0" dirty="0">
                          <a:solidFill>
                            <a:schemeClr val="dk1"/>
                          </a:solidFill>
                          <a:latin typeface="+mj-lt"/>
                          <a:ea typeface="+mn-ea"/>
                          <a:cs typeface="+mn-cs"/>
                        </a:rPr>
                        <a:t>K</a:t>
                      </a:r>
                      <a:r>
                        <a:rPr lang="en-US" sz="1400" b="0" i="0" u="none" strike="noStrike" kern="1200" baseline="30000" dirty="0">
                          <a:solidFill>
                            <a:schemeClr val="dk1"/>
                          </a:solidFill>
                          <a:latin typeface="+mj-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Required for normal ribosome function and protein synthesis; essential for cell membrane permeability</a:t>
                      </a:r>
                      <a:endParaRPr lang="en-US" sz="1400" dirty="0">
                        <a:latin typeface="+mj-lt"/>
                      </a:endParaRPr>
                    </a:p>
                  </a:txBody>
                  <a:tcPr/>
                </a:tc>
                <a:extLst>
                  <a:ext uri="{0D108BD9-81ED-4DB2-BD59-A6C34878D82A}">
                    <a16:rowId xmlns:a16="http://schemas.microsoft.com/office/drawing/2014/main" val="10004"/>
                  </a:ext>
                </a:extLst>
              </a:tr>
              <a:tr h="0">
                <a:tc>
                  <a:txBody>
                    <a:bodyPr/>
                    <a:lstStyle/>
                    <a:p>
                      <a:r>
                        <a:rPr lang="en-US" sz="1400" dirty="0">
                          <a:latin typeface="+mj-lt"/>
                        </a:rPr>
                        <a:t>Sodium</a:t>
                      </a:r>
                    </a:p>
                  </a:txBody>
                  <a:tcPr/>
                </a:tc>
                <a:tc>
                  <a:txBody>
                    <a:bodyPr/>
                    <a:lstStyle/>
                    <a:p>
                      <a:r>
                        <a:rPr lang="en-US" sz="1400" dirty="0">
                          <a:latin typeface="+mj-lt"/>
                        </a:rPr>
                        <a:t>Na</a:t>
                      </a:r>
                    </a:p>
                  </a:txBody>
                  <a:tcPr/>
                </a:tc>
                <a:tc>
                  <a:txBody>
                    <a:bodyPr/>
                    <a:lstStyle/>
                    <a:p>
                      <a:r>
                        <a:rPr lang="en-US" sz="1400" dirty="0">
                          <a:latin typeface="+mj-lt"/>
                        </a:rPr>
                        <a:t>23.0</a:t>
                      </a:r>
                    </a:p>
                  </a:txBody>
                  <a:tcPr/>
                </a:tc>
                <a:tc>
                  <a:txBody>
                    <a:bodyPr/>
                    <a:lstStyle/>
                    <a:p>
                      <a:r>
                        <a:rPr lang="en-US" sz="1400" b="0" i="0" u="none" strike="noStrike" kern="1200" baseline="0" dirty="0">
                          <a:solidFill>
                            <a:schemeClr val="dk1"/>
                          </a:solidFill>
                          <a:latin typeface="+mj-lt"/>
                          <a:ea typeface="+mn-ea"/>
                          <a:cs typeface="+mn-cs"/>
                        </a:rPr>
                        <a:t>Na</a:t>
                      </a:r>
                      <a:r>
                        <a:rPr lang="en-US" sz="1400" b="0" i="0" u="none" strike="noStrike" kern="1200" baseline="30000" dirty="0">
                          <a:solidFill>
                            <a:schemeClr val="dk1"/>
                          </a:solidFill>
                          <a:latin typeface="+mj-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Necessary for transport; maintains osmotic pressure; used in food preservation</a:t>
                      </a:r>
                      <a:endParaRPr lang="en-US" sz="1400" dirty="0">
                        <a:latin typeface="+mj-lt"/>
                      </a:endParaRPr>
                    </a:p>
                  </a:txBody>
                  <a:tcPr/>
                </a:tc>
                <a:extLst>
                  <a:ext uri="{0D108BD9-81ED-4DB2-BD59-A6C34878D82A}">
                    <a16:rowId xmlns:a16="http://schemas.microsoft.com/office/drawing/2014/main" val="10005"/>
                  </a:ext>
                </a:extLst>
              </a:tr>
              <a:tr h="0">
                <a:tc>
                  <a:txBody>
                    <a:bodyPr/>
                    <a:lstStyle/>
                    <a:p>
                      <a:r>
                        <a:rPr lang="en-US" sz="1400" dirty="0">
                          <a:latin typeface="+mj-lt"/>
                        </a:rPr>
                        <a:t>Sulfur</a:t>
                      </a:r>
                    </a:p>
                  </a:txBody>
                  <a:tcPr/>
                </a:tc>
                <a:tc>
                  <a:txBody>
                    <a:bodyPr/>
                    <a:lstStyle/>
                    <a:p>
                      <a:r>
                        <a:rPr lang="en-US" sz="1400" dirty="0">
                          <a:latin typeface="+mj-lt"/>
                        </a:rPr>
                        <a:t>S</a:t>
                      </a:r>
                    </a:p>
                  </a:txBody>
                  <a:tcPr/>
                </a:tc>
                <a:tc>
                  <a:txBody>
                    <a:bodyPr/>
                    <a:lstStyle/>
                    <a:p>
                      <a:r>
                        <a:rPr lang="en-US" sz="1400" dirty="0">
                          <a:latin typeface="+mj-lt"/>
                        </a:rPr>
                        <a:t>32.1</a:t>
                      </a:r>
                    </a:p>
                  </a:txBody>
                  <a:tcPr/>
                </a:tc>
                <a:tc>
                  <a:txBody>
                    <a:bodyPr/>
                    <a:lstStyle/>
                    <a:p>
                      <a:r>
                        <a:rPr lang="en-US" sz="1400" b="0" i="0" u="none" strike="noStrike" kern="1200" baseline="0" dirty="0">
                          <a:solidFill>
                            <a:schemeClr val="dk1"/>
                          </a:solidFill>
                          <a:latin typeface="+mj-lt"/>
                          <a:ea typeface="+mn-ea"/>
                          <a:cs typeface="+mn-cs"/>
                        </a:rPr>
                        <a:t>SO</a:t>
                      </a:r>
                      <a:r>
                        <a:rPr lang="en-US" sz="1400" b="0" i="0" u="none" strike="noStrike" kern="1200" baseline="-25000" dirty="0">
                          <a:solidFill>
                            <a:schemeClr val="dk1"/>
                          </a:solidFill>
                          <a:latin typeface="+mj-lt"/>
                          <a:ea typeface="+mn-ea"/>
                          <a:cs typeface="+mn-cs"/>
                        </a:rPr>
                        <a:t>4</a:t>
                      </a:r>
                      <a:r>
                        <a:rPr lang="en-US" sz="1400" b="0" i="0" u="none" strike="noStrike" kern="1200" baseline="30000" dirty="0">
                          <a:solidFill>
                            <a:schemeClr val="dk1"/>
                          </a:solidFill>
                          <a:latin typeface="+mj-lt"/>
                          <a:ea typeface="+mn-ea"/>
                          <a:cs typeface="+mn-cs"/>
                        </a:rPr>
                        <a:t>2</a:t>
                      </a:r>
                      <a:r>
                        <a:rPr lang="en-US" sz="1400" b="0" i="0" u="none" strike="noStrike" kern="1200" baseline="30000" dirty="0">
                          <a:solidFill>
                            <a:schemeClr val="dk1"/>
                          </a:solidFill>
                          <a:latin typeface="+mn-lt"/>
                          <a:ea typeface="+mn-ea"/>
                          <a:cs typeface="+mn-cs"/>
                        </a:rPr>
                        <a:t>−</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Important component of proteins; makes disulfide bonds; storage element in many bacteria</a:t>
                      </a:r>
                      <a:endParaRPr lang="en-US" sz="1400" dirty="0">
                        <a:latin typeface="+mj-lt"/>
                      </a:endParaRPr>
                    </a:p>
                  </a:txBody>
                  <a:tcPr/>
                </a:tc>
                <a:extLst>
                  <a:ext uri="{0D108BD9-81ED-4DB2-BD59-A6C34878D82A}">
                    <a16:rowId xmlns:a16="http://schemas.microsoft.com/office/drawing/2014/main" val="10006"/>
                  </a:ext>
                </a:extLst>
              </a:tr>
              <a:tr h="0">
                <a:tc>
                  <a:txBody>
                    <a:bodyPr/>
                    <a:lstStyle/>
                    <a:p>
                      <a:r>
                        <a:rPr lang="en-US" sz="1400" dirty="0">
                          <a:latin typeface="+mj-lt"/>
                        </a:rPr>
                        <a:t>Zinc</a:t>
                      </a:r>
                    </a:p>
                  </a:txBody>
                  <a:tcPr/>
                </a:tc>
                <a:tc>
                  <a:txBody>
                    <a:bodyPr/>
                    <a:lstStyle/>
                    <a:p>
                      <a:r>
                        <a:rPr lang="en-US" sz="1400" dirty="0">
                          <a:latin typeface="+mj-lt"/>
                        </a:rPr>
                        <a:t>Zn</a:t>
                      </a:r>
                    </a:p>
                  </a:txBody>
                  <a:tcPr/>
                </a:tc>
                <a:tc>
                  <a:txBody>
                    <a:bodyPr/>
                    <a:lstStyle/>
                    <a:p>
                      <a:r>
                        <a:rPr lang="en-US" sz="1400" dirty="0">
                          <a:latin typeface="+mj-lt"/>
                        </a:rPr>
                        <a:t>65.4</a:t>
                      </a:r>
                    </a:p>
                  </a:txBody>
                  <a:tcPr/>
                </a:tc>
                <a:tc>
                  <a:txBody>
                    <a:bodyPr/>
                    <a:lstStyle/>
                    <a:p>
                      <a:r>
                        <a:rPr lang="en-US" sz="1400" b="0" i="0" u="none" strike="noStrike" kern="1200" baseline="0" dirty="0">
                          <a:solidFill>
                            <a:schemeClr val="dk1"/>
                          </a:solidFill>
                          <a:latin typeface="+mj-lt"/>
                          <a:ea typeface="+mn-ea"/>
                          <a:cs typeface="+mn-cs"/>
                        </a:rPr>
                        <a:t>Zn</a:t>
                      </a:r>
                      <a:r>
                        <a:rPr lang="en-US" sz="1400" b="0" i="0" u="none" strike="noStrike" kern="1200" baseline="30000" dirty="0">
                          <a:solidFill>
                            <a:schemeClr val="dk1"/>
                          </a:solidFill>
                          <a:latin typeface="+mj-lt"/>
                          <a:ea typeface="+mn-ea"/>
                          <a:cs typeface="+mn-cs"/>
                        </a:rPr>
                        <a:t>2+</a:t>
                      </a:r>
                      <a:endParaRPr lang="en-US" sz="1400" baseline="30000" dirty="0">
                        <a:latin typeface="+mj-lt"/>
                      </a:endParaRPr>
                    </a:p>
                  </a:txBody>
                  <a:tcPr/>
                </a:tc>
                <a:tc>
                  <a:txBody>
                    <a:bodyPr/>
                    <a:lstStyle/>
                    <a:p>
                      <a:r>
                        <a:rPr lang="en-US" sz="1400" b="0" i="0" u="none" strike="noStrike" kern="1200" baseline="0" dirty="0">
                          <a:solidFill>
                            <a:schemeClr val="dk1"/>
                          </a:solidFill>
                          <a:latin typeface="+mj-lt"/>
                          <a:ea typeface="+mn-ea"/>
                          <a:cs typeface="+mn-cs"/>
                        </a:rPr>
                        <a:t>An enzyme cofactor; required for protein synthesis and cell division; important in regulating DNA</a:t>
                      </a:r>
                      <a:endParaRPr lang="en-US" sz="1400" dirty="0">
                        <a:latin typeface="+mj-lt"/>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4319291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Covalent Bonds and Polarity</a:t>
            </a:r>
            <a:r>
              <a:rPr lang="en-US" sz="1200" dirty="0"/>
              <a:t> 1</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(Top) A hydrogen molecule is formed when two hydrogen atoms share their electrons and form a single bond. (Bottom, Left) In a double bond, the outer orbitals of two oxygen atoms overlap and permit the sharing of 4 electrons (one pair from each) and the saturation of the outer orbital for both. (Bottom, Right) Simple, three-dimensional, and working models of methane. Note that carbon has 4 electrons to share and hydrogens each have one, thereby completing the shells for all atoms in the compound, and creating 4 single bonds.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416915601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Ionic Bonds: Electron Transfer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Font typeface="+mj-lt"/>
              <a:buAutoNum type="alphaLcParenR"/>
              <a:defRPr/>
            </a:pPr>
            <a:r>
              <a:rPr lang="en-US" dirty="0">
                <a:latin typeface="+mj-lt"/>
                <a:ea typeface="ＭＳ Ｐゴシック" charset="0"/>
              </a:rPr>
              <a:t>When sodium and chlorine are placed together, sodium loses its single outer orbital electron to chlorine, thereby filling chlorine’s outer shell.</a:t>
            </a:r>
          </a:p>
          <a:p>
            <a:pPr marL="457200" indent="-457200">
              <a:buFont typeface="+mj-lt"/>
              <a:buAutoNum type="alphaLcParenR"/>
              <a:defRPr/>
            </a:pPr>
            <a:r>
              <a:rPr lang="en-US" dirty="0">
                <a:latin typeface="+mj-lt"/>
                <a:ea typeface="ＭＳ Ｐゴシック" charset="0"/>
              </a:rPr>
              <a:t>Simple model of ionic bonding.</a:t>
            </a:r>
          </a:p>
          <a:p>
            <a:pPr marL="457200" indent="-457200">
              <a:buFont typeface="+mj-lt"/>
              <a:buAutoNum type="alphaLcParenR"/>
              <a:defRPr/>
            </a:pPr>
            <a:r>
              <a:rPr lang="en-US" dirty="0">
                <a:latin typeface="+mj-lt"/>
                <a:ea typeface="ＭＳ Ｐゴシック" charset="0"/>
              </a:rPr>
              <a:t> Sodium and chloride ions form large molecules, or crystals, in which the two atoms alternate in a definite, regular, geometric pattern.</a:t>
            </a:r>
          </a:p>
          <a:p>
            <a:pPr marL="457200" indent="-457200">
              <a:buFont typeface="+mj-lt"/>
              <a:buAutoNum type="alphaLcParenR"/>
              <a:defRPr/>
            </a:pPr>
            <a:r>
              <a:rPr lang="en-US" dirty="0">
                <a:latin typeface="+mj-lt"/>
                <a:ea typeface="ＭＳ Ｐゴシック" charset="0"/>
              </a:rPr>
              <a:t>Photo showing the cubic nature of NaCl crystals at the macroscopic level.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9229968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Ionization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When NaCl in the crystalline form is added to water, the ions are released from the crystal as separate charged particles (cations and anions) into solution. In this solution, Cl− ions are attracted to the hydrogen component of water, and Na+ ions are attracted to the oxygen</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8584892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Hydrogen Bonding in Water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Because of the polarity of water molecules, the negatively charged oxygen end of one water molecule is weakly attracted to the positively charged hydrogen end of an adjacent water molecule.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00112276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Molecular and Structural Formulas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Molecular formulas provide a brief summary of the elements in a compound.</a:t>
            </a:r>
          </a:p>
          <a:p>
            <a:pPr marL="457200" indent="-457200">
              <a:buAutoNum type="alphaLcParenBoth"/>
              <a:defRPr/>
            </a:pPr>
            <a:r>
              <a:rPr lang="en-US" dirty="0">
                <a:latin typeface="+mj-lt"/>
                <a:ea typeface="ＭＳ Ｐゴシック" charset="0"/>
              </a:rPr>
              <a:t>Structural formulas clarify the exact relationships of the atoms in the molecule, depicting single bonds by a single line and double bonds by two lines.</a:t>
            </a:r>
          </a:p>
          <a:p>
            <a:pPr marL="457200" indent="-457200">
              <a:buAutoNum type="alphaLcParenBoth"/>
              <a:defRPr/>
            </a:pPr>
            <a:r>
              <a:rPr lang="en-US" dirty="0">
                <a:latin typeface="+mj-lt"/>
                <a:ea typeface="ＭＳ Ｐゴシック" charset="0"/>
              </a:rPr>
              <a:t>In structural formulas of organic compounds, cyclic or ringed compounds may be completely labeled, or</a:t>
            </a:r>
          </a:p>
          <a:p>
            <a:pPr marL="457200" indent="-457200">
              <a:buAutoNum type="alphaLcParenBoth"/>
              <a:defRPr/>
            </a:pPr>
            <a:r>
              <a:rPr lang="en-US" dirty="0">
                <a:latin typeface="+mj-lt"/>
                <a:ea typeface="ＭＳ Ｐゴシック" charset="0"/>
              </a:rPr>
              <a:t>They may be presented in a shorthand form in which carbons are assumed to be at the angles and attached to hydrogens.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57040745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Solutions</a:t>
            </a:r>
            <a:r>
              <a:rPr lang="en-US" sz="1200" dirty="0"/>
              <a:t> 2</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In this example, a sodium cation attracts the negatively charged region of water molecules, and a chloride anion attracts the positively charged region of water molecules. In both cases, the ions become covered with spherical layers of specific numbers and arrangements of water molecules.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14001393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The Chemistry of Carbon</a:t>
            </a:r>
            <a:r>
              <a:rPr lang="en-US" sz="1200" dirty="0"/>
              <a:t> 2</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In most compounds, each carbon makes a total of four bonds.</a:t>
            </a:r>
          </a:p>
          <a:p>
            <a:pPr marL="457200" indent="-457200">
              <a:buAutoNum type="alphaLcParenBoth"/>
              <a:defRPr/>
            </a:pPr>
            <a:r>
              <a:rPr lang="en-US" dirty="0">
                <a:latin typeface="+mj-lt"/>
                <a:ea typeface="ＭＳ Ｐゴシック" charset="0"/>
              </a:rPr>
              <a:t>Both single and double bonds can be made with other carbons, oxygen, and nitrogen; single bonds are made with hydrogen. Simple electron models show how the electrons are shared in these bonds.</a:t>
            </a:r>
          </a:p>
          <a:p>
            <a:pPr marL="457200" indent="-457200">
              <a:buAutoNum type="alphaLcParenBoth"/>
              <a:defRPr/>
            </a:pPr>
            <a:r>
              <a:rPr lang="en-US" dirty="0">
                <a:latin typeface="+mj-lt"/>
                <a:ea typeface="ＭＳ Ｐゴシック" charset="0"/>
              </a:rPr>
              <a:t>Multiple bonding of carbons can give rise to long chains, branched compounds, and ringed compounds, many of which are extraordinarily large and complex.</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02999885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Common Classes of Carbohydrates</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Three hexoses (glucose, galactose, and fructose) with the same molecular formula and different structural formulas. Both linear and ring models are given. The linear form emphasizes aldehyde and ketone groups, although in solution the sugars exist in the ring form. The carbons are numbered so as to keep track of reactions within and between monosaccharides.</a:t>
            </a:r>
          </a:p>
          <a:p>
            <a:pPr marL="457200" indent="-457200">
              <a:buAutoNum type="alphaLcParenBoth"/>
              <a:defRPr/>
            </a:pPr>
            <a:r>
              <a:rPr lang="en-US" dirty="0">
                <a:latin typeface="+mj-lt"/>
                <a:ea typeface="ＭＳ Ｐゴシック" charset="0"/>
              </a:rPr>
              <a:t>Ring structures of monosaccharides, disaccharides, and polysaccharides, named for the number of sugar units each contains.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16551265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Carbohydrate Bonds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General scheme in the formation of a </a:t>
            </a:r>
            <a:r>
              <a:rPr lang="en-US" dirty="0" err="1">
                <a:latin typeface="+mj-lt"/>
                <a:ea typeface="ＭＳ Ｐゴシック" charset="0"/>
              </a:rPr>
              <a:t>glycosidic</a:t>
            </a:r>
            <a:r>
              <a:rPr lang="en-US" dirty="0">
                <a:latin typeface="+mj-lt"/>
                <a:ea typeface="ＭＳ Ｐゴシック" charset="0"/>
              </a:rPr>
              <a:t> bond by dehydration synthesis.</a:t>
            </a:r>
          </a:p>
          <a:p>
            <a:pPr marL="457200" indent="-457200">
              <a:buAutoNum type="alphaLcParenBoth"/>
              <a:defRPr/>
            </a:pPr>
            <a:r>
              <a:rPr lang="en-US" dirty="0">
                <a:latin typeface="+mj-lt"/>
                <a:ea typeface="ＭＳ Ｐゴシック" charset="0"/>
              </a:rPr>
              <a:t>A 1,4 bond between a galactose and glucose produces lactose.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9891188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Polysaccharides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Cellulose is composed of β-glucose bonded in 1,4 bonds that produce linear, lengthy chains of polysaccharides that are H-bonded along their length. This is the typical structure of wood and cotton fibers. </a:t>
            </a:r>
          </a:p>
          <a:p>
            <a:pPr marL="457200" indent="-457200">
              <a:buAutoNum type="alphaLcParenBoth"/>
              <a:defRPr/>
            </a:pPr>
            <a:r>
              <a:rPr lang="en-US" dirty="0">
                <a:latin typeface="+mj-lt"/>
                <a:ea typeface="ＭＳ Ｐゴシック" charset="0"/>
              </a:rPr>
              <a:t>Starch is also composed of glucose polymers, in this case α glucose. The main structure is amylose bonded in a 1,4 pattern, with side branches of amylopectin bonded by 1,6 bonds. The entire molecule is compact and granular.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914964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A20FB-277C-45A0-B27B-3D8EA457D13C}"/>
              </a:ext>
            </a:extLst>
          </p:cNvPr>
          <p:cNvSpPr>
            <a:spLocks noGrp="1"/>
          </p:cNvSpPr>
          <p:nvPr>
            <p:ph type="title"/>
          </p:nvPr>
        </p:nvSpPr>
        <p:spPr/>
        <p:txBody>
          <a:bodyPr/>
          <a:lstStyle/>
          <a:p>
            <a:r>
              <a:rPr lang="en-US" dirty="0"/>
              <a:t>Electron Orbitals and Shells</a:t>
            </a:r>
            <a:endParaRPr lang="en-US" sz="1200" dirty="0"/>
          </a:p>
        </p:txBody>
      </p:sp>
      <p:sp>
        <p:nvSpPr>
          <p:cNvPr id="16" name="Content Placeholder 2">
            <a:extLst>
              <a:ext uri="{FF2B5EF4-FFF2-40B4-BE49-F238E27FC236}">
                <a16:creationId xmlns:a16="http://schemas.microsoft.com/office/drawing/2014/main" id="{55F02C9A-9FE6-4C52-9D19-B8C8C7D3260E}"/>
              </a:ext>
            </a:extLst>
          </p:cNvPr>
          <p:cNvSpPr>
            <a:spLocks noGrp="1"/>
          </p:cNvSpPr>
          <p:nvPr>
            <p:ph sz="quarter" idx="11"/>
          </p:nvPr>
        </p:nvSpPr>
        <p:spPr>
          <a:xfrm>
            <a:off x="342900" y="1276710"/>
            <a:ext cx="8458200" cy="1731534"/>
          </a:xfrm>
        </p:spPr>
        <p:txBody>
          <a:bodyPr/>
          <a:lstStyle/>
          <a:p>
            <a:r>
              <a:rPr lang="en-US" altLang="en-US" dirty="0"/>
              <a:t>Orbitals: </a:t>
            </a:r>
          </a:p>
          <a:p>
            <a:pPr marL="342900" indent="-342900">
              <a:buFont typeface="Arial" panose="020B0604020202020204" pitchFamily="34" charset="0"/>
              <a:buChar char="•"/>
            </a:pPr>
            <a:r>
              <a:rPr lang="en-US" altLang="en-US" dirty="0"/>
              <a:t>Pathways in which electrons rotate around the nucleus</a:t>
            </a:r>
          </a:p>
          <a:p>
            <a:pPr marL="342900" indent="-342900">
              <a:buFont typeface="Arial" panose="020B0604020202020204" pitchFamily="34" charset="0"/>
              <a:buChar char="•"/>
            </a:pPr>
            <a:r>
              <a:rPr lang="en-US" altLang="en-US" dirty="0"/>
              <a:t>Represent volumes of space in which an electron is likely to be found</a:t>
            </a:r>
          </a:p>
        </p:txBody>
      </p:sp>
      <p:pic>
        <p:nvPicPr>
          <p:cNvPr id="20" name="Table 3" descr="Simple models show how the shells are filled by electrons as the atomic numbers increase.">
            <a:extLst>
              <a:ext uri="{FF2B5EF4-FFF2-40B4-BE49-F238E27FC236}">
                <a16:creationId xmlns:a16="http://schemas.microsoft.com/office/drawing/2014/main" id="{6AF74B5C-5A80-4C17-9072-D8BBDC70F9DD}"/>
              </a:ext>
              <a:ext uri="{C183D7F6-B498-43B3-948B-1728B52AA6E4}">
                <adec:decorative xmlns:adec="http://schemas.microsoft.com/office/drawing/2017/decorative" val="0"/>
              </a:ext>
            </a:extLst>
          </p:cNvPr>
          <p:cNvPicPr>
            <a:picLocks noGrp="1" noChangeAspect="1"/>
          </p:cNvPicPr>
          <p:nvPr>
            <p:ph sz="quarter" idx="14"/>
          </p:nvPr>
        </p:nvPicPr>
        <p:blipFill rotWithShape="1">
          <a:blip r:embed="rId2"/>
          <a:srcRect t="3619"/>
          <a:stretch/>
        </p:blipFill>
        <p:spPr>
          <a:xfrm>
            <a:off x="2048757" y="3151944"/>
            <a:ext cx="5046487" cy="3252685"/>
          </a:xfrm>
        </p:spPr>
      </p:pic>
    </p:spTree>
    <p:extLst>
      <p:ext uri="{BB962C8B-B14F-4D97-AF65-F5344CB8AC3E}">
        <p14:creationId xmlns:p14="http://schemas.microsoft.com/office/powerpoint/2010/main" val="20446008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Synthesis and Structure of a Triglyceride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Because a water molecule is released at each ester bond, this is another example of dehydration synthesis. The jagged lines and R symbol represent the hydrocarbon chains of the fatty acids, which are commonly very long.</a:t>
            </a:r>
          </a:p>
          <a:p>
            <a:pPr marL="457200" indent="-457200">
              <a:buAutoNum type="alphaLcParenBoth"/>
              <a:defRPr/>
            </a:pPr>
            <a:r>
              <a:rPr lang="en-US" dirty="0">
                <a:latin typeface="+mj-lt"/>
                <a:ea typeface="ＭＳ Ｐゴシック" charset="0"/>
              </a:rPr>
              <a:t>Structural and three-dimensional models of fatty acids and triglycerides. (1) A saturated fatty acid has long, straight chains that readily pack together and form solid fats. (2) An unsaturated fatty acid—here a polyunsaturated one with 3 double bonds—has bends in the chain that prevent packing and produce oils (right).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23633259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Phospholipids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A model of a single molecule of a phospholipid. The phosphate-alcohol head lends a charge to one end of the molecule; its long, trailing hydrocarbon chain is uncharged.</a:t>
            </a:r>
          </a:p>
          <a:p>
            <a:pPr marL="457200" indent="-457200">
              <a:buAutoNum type="alphaLcParenBoth"/>
              <a:defRPr/>
            </a:pPr>
            <a:r>
              <a:rPr lang="en-US" dirty="0">
                <a:latin typeface="+mj-lt"/>
                <a:ea typeface="ＭＳ Ｐゴシック" charset="0"/>
              </a:rPr>
              <a:t>The behavior of phospholipids in water-based solutions causes them to become arranged (1) in single layers called micelles, with the charged head oriented toward the water phase and the hydrophobic nonpolar tail buried away from the water phase, or (2) in double-layered phospholipid systems with the hydrophobic tails sandwiched between two hydrophilic layers.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52960489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Membrane Lipids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The primary lipid is phospholipid. However, cholesterol is inserted in some membranes. Other structures are protein and glycolipid molecules. Cholesterol can form ester bonds with fatty acids at its OH– group, imparting a polar quality similar to that of phospholipids.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2515863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Protein Structure</a:t>
            </a:r>
            <a:r>
              <a:rPr lang="en-US" sz="1200" dirty="0"/>
              <a:t> 2</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457200" indent="-457200">
              <a:buAutoNum type="alphaLcParenBoth"/>
              <a:defRPr/>
            </a:pPr>
            <a:r>
              <a:rPr lang="en-US" dirty="0">
                <a:latin typeface="+mj-lt"/>
                <a:ea typeface="ＭＳ Ｐゴシック" charset="0"/>
              </a:rPr>
              <a:t>The primary structure of protein is a series of amino acids bound in a chain.</a:t>
            </a:r>
          </a:p>
          <a:p>
            <a:pPr marL="457200" indent="-457200">
              <a:buAutoNum type="alphaLcParenBoth"/>
              <a:defRPr/>
            </a:pPr>
            <a:r>
              <a:rPr lang="en-US" dirty="0">
                <a:latin typeface="+mj-lt"/>
                <a:ea typeface="ＭＳ Ｐゴシック" charset="0"/>
              </a:rPr>
              <a:t>Its secondary structure develops when the chain forms hydrogen bonds that fold it into one of several configurations such as an alpha helix or beta-pleated sheet. Some proteins have several configurations in the same molecule.</a:t>
            </a:r>
          </a:p>
          <a:p>
            <a:pPr marL="457200" indent="-457200">
              <a:buAutoNum type="alphaLcParenBoth"/>
              <a:defRPr/>
            </a:pPr>
            <a:r>
              <a:rPr lang="en-US" dirty="0">
                <a:latin typeface="+mj-lt"/>
                <a:ea typeface="ＭＳ Ｐゴシック" charset="0"/>
              </a:rPr>
              <a:t>A protein’s tertiary structure is due to further folding of the molecule into a three-dimensional mass that is stabilized by hydrogen, ionic, and disulfide bonds between functional groups.</a:t>
            </a:r>
          </a:p>
          <a:p>
            <a:pPr marL="457200" indent="-457200">
              <a:buAutoNum type="alphaLcParenBoth"/>
              <a:defRPr/>
            </a:pPr>
            <a:r>
              <a:rPr lang="en-US" dirty="0">
                <a:latin typeface="+mj-lt"/>
                <a:ea typeface="ＭＳ Ｐゴシック" charset="0"/>
              </a:rPr>
              <a:t>The quaternary structure exists only in proteins that consist of more than one polypeptide chain. The chains in this protein each have a different color.</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320029984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IN" dirty="0"/>
              <a:t>ATP: Energy Molecule</a:t>
            </a:r>
            <a:r>
              <a:rPr lang="en-US" dirty="0"/>
              <a:t>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endParaRPr lang="en-IN" dirty="0"/>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a:defRPr/>
            </a:pPr>
            <a:r>
              <a:rPr lang="en-US" dirty="0">
                <a:latin typeface="+mj-lt"/>
                <a:ea typeface="ＭＳ Ｐゴシック" charset="0"/>
              </a:rPr>
              <a:t>Wavy lines connecting the phosphates in the structural formula represent bonds that release large amounts of energy.</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endParaRPr lang="en-IN" dirty="0"/>
          </a:p>
        </p:txBody>
      </p:sp>
    </p:spTree>
    <p:extLst>
      <p:ext uri="{BB962C8B-B14F-4D97-AF65-F5344CB8AC3E}">
        <p14:creationId xmlns:p14="http://schemas.microsoft.com/office/powerpoint/2010/main" val="83401899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1643</TotalTime>
  <Words>5300</Words>
  <Application>Microsoft Office PowerPoint</Application>
  <PresentationFormat>On-screen Show (4:3)</PresentationFormat>
  <Paragraphs>858</Paragraphs>
  <Slides>94</Slides>
  <Notes>1</Notes>
  <HiddenSlides>17</HiddenSlides>
  <MMClips>0</MMClips>
  <ScaleCrop>false</ScaleCrop>
  <HeadingPairs>
    <vt:vector size="8" baseType="variant">
      <vt:variant>
        <vt:lpstr>Fonts Used</vt:lpstr>
      </vt:variant>
      <vt:variant>
        <vt:i4>3</vt:i4>
      </vt:variant>
      <vt:variant>
        <vt:lpstr>Theme</vt:lpstr>
      </vt:variant>
      <vt:variant>
        <vt:i4>5</vt:i4>
      </vt:variant>
      <vt:variant>
        <vt:lpstr>Embedded OLE Servers</vt:lpstr>
      </vt:variant>
      <vt:variant>
        <vt:i4>1</vt:i4>
      </vt:variant>
      <vt:variant>
        <vt:lpstr>Slide Titles</vt:lpstr>
      </vt:variant>
      <vt:variant>
        <vt:i4>94</vt:i4>
      </vt:variant>
    </vt:vector>
  </HeadingPairs>
  <TitlesOfParts>
    <vt:vector size="103"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Equation</vt:lpstr>
      <vt:lpstr>Chapter 2</vt:lpstr>
      <vt:lpstr>Section 2.1: Atoms, Bonds, and Molecules: Fundamental Building Blocks</vt:lpstr>
      <vt:lpstr>Atoms, Bonds, and Molecules</vt:lpstr>
      <vt:lpstr>Models of Atomic Structure</vt:lpstr>
      <vt:lpstr>Major Elements of Life and Their Primary  Characteristics 1</vt:lpstr>
      <vt:lpstr>Major Elements of Life and Their Primary  Characteristics 2</vt:lpstr>
      <vt:lpstr>Major Elements of Life and Their Primary  Characteristics 3</vt:lpstr>
      <vt:lpstr>Major Elements of Life and Their Primary  Characteristics 4</vt:lpstr>
      <vt:lpstr>Electron Orbitals and Shells</vt:lpstr>
      <vt:lpstr>The Periodic Table</vt:lpstr>
      <vt:lpstr>Bonds and Molecules 1</vt:lpstr>
      <vt:lpstr>Bonds and Molecules 2</vt:lpstr>
      <vt:lpstr>Three Types of Bonding</vt:lpstr>
      <vt:lpstr>Covalent Bonds and Polarity 1</vt:lpstr>
      <vt:lpstr>Covalent Bonds and Polarity 2</vt:lpstr>
      <vt:lpstr>Ionic Bonds: Electron Transfer</vt:lpstr>
      <vt:lpstr>Ionization: Formation of Charged Particles </vt:lpstr>
      <vt:lpstr>Ionization</vt:lpstr>
      <vt:lpstr>Hydrogen Bonding</vt:lpstr>
      <vt:lpstr>Hydrogen Bonding in Water</vt:lpstr>
      <vt:lpstr>Molecular and Structural Formulas</vt:lpstr>
      <vt:lpstr>Reactants and Products</vt:lpstr>
      <vt:lpstr>Chemical Reactions 1</vt:lpstr>
      <vt:lpstr>Chemical Reactions 2</vt:lpstr>
      <vt:lpstr>Solutions 1</vt:lpstr>
      <vt:lpstr>Solutions 2</vt:lpstr>
      <vt:lpstr>Solutions 3</vt:lpstr>
      <vt:lpstr>Acidity, Alkalinity, and the pH Scale 1</vt:lpstr>
      <vt:lpstr>Acidity, Alkalinity, and the pH Scale 2</vt:lpstr>
      <vt:lpstr>The pH Scale</vt:lpstr>
      <vt:lpstr>Acidity, Alkalinity, and the pH Scale 3</vt:lpstr>
      <vt:lpstr>The Chemistry of Carbon 1</vt:lpstr>
      <vt:lpstr>The Chemistry of Carbon 2</vt:lpstr>
      <vt:lpstr>Functional Groups</vt:lpstr>
      <vt:lpstr>Concept Check – Section 2.1</vt:lpstr>
      <vt:lpstr>Section 2.2: Macromolecules: Superstructures of Life</vt:lpstr>
      <vt:lpstr>Macromolecules 1</vt:lpstr>
      <vt:lpstr>Macromolecules and Their Functions: Carbohydrates</vt:lpstr>
      <vt:lpstr>Macromolecules and Their Functions: Lipids and Proteins</vt:lpstr>
      <vt:lpstr>Macromolecules and Their Functions:  Nucleic Acids</vt:lpstr>
      <vt:lpstr>Macromolecules 2</vt:lpstr>
      <vt:lpstr>Macromolecules 3</vt:lpstr>
      <vt:lpstr>Carbohydrates: Sugars and Polysaccharides</vt:lpstr>
      <vt:lpstr>Common Classes of Carbohydrates</vt:lpstr>
      <vt:lpstr>Carbohydrate Bonds</vt:lpstr>
      <vt:lpstr>Polysaccharides</vt:lpstr>
      <vt:lpstr>Functions of Polysaccharides 1</vt:lpstr>
      <vt:lpstr>Functions of Polysaccharides 2</vt:lpstr>
      <vt:lpstr>Functions of Polysaccharides 3</vt:lpstr>
      <vt:lpstr>Lipids: Fats, Phospholipids, and Waxes</vt:lpstr>
      <vt:lpstr>Triglycerides</vt:lpstr>
      <vt:lpstr>Synthesis and Structure of a Triglyceride</vt:lpstr>
      <vt:lpstr>Fatty Acids</vt:lpstr>
      <vt:lpstr>Phospholipids</vt:lpstr>
      <vt:lpstr>Membrane Lipids</vt:lpstr>
      <vt:lpstr>Steroids and Waxes</vt:lpstr>
      <vt:lpstr>Proteins: Shapers of Life</vt:lpstr>
      <vt:lpstr>Twenty Amino Acids and Their Abbreviations</vt:lpstr>
      <vt:lpstr>Basic Structure of Amino Acids</vt:lpstr>
      <vt:lpstr>Peptides</vt:lpstr>
      <vt:lpstr>Protein Structure 1</vt:lpstr>
      <vt:lpstr>Protein Structure 2</vt:lpstr>
      <vt:lpstr>Enzymes and Antibodies</vt:lpstr>
      <vt:lpstr>Native versus Denatured</vt:lpstr>
      <vt:lpstr>Nucleic Acids</vt:lpstr>
      <vt:lpstr>Nucleic Acid Structure</vt:lpstr>
      <vt:lpstr>Purines and Pyrimidines</vt:lpstr>
      <vt:lpstr>DNA versus RNA</vt:lpstr>
      <vt:lpstr>RNA: Protein Synthesis and Regulation</vt:lpstr>
      <vt:lpstr>ATP: Energy Molecule</vt:lpstr>
      <vt:lpstr>Concept Check – Section 2.2</vt:lpstr>
      <vt:lpstr>Section 2.3: Cells: Where Chemicals Come to Life</vt:lpstr>
      <vt:lpstr>Cells: Where Chemicals Come to Life</vt:lpstr>
      <vt:lpstr>Fundamental Characteristics of Cells 1</vt:lpstr>
      <vt:lpstr>Fundamental Characteristics of Cells 2</vt:lpstr>
      <vt:lpstr>Concept Check – Section 2.3</vt:lpstr>
      <vt:lpstr>End of Main Content</vt:lpstr>
      <vt:lpstr>Accessibility Content: Text Alternatives for Images</vt:lpstr>
      <vt:lpstr>Models of Atomic Structure - Text Alternative</vt:lpstr>
      <vt:lpstr>Covalent Bonds and Polarity 1 - Text Alternative</vt:lpstr>
      <vt:lpstr>Ionic Bonds: Electron Transfer - Text Alternative</vt:lpstr>
      <vt:lpstr>Ionization - Text Alternative</vt:lpstr>
      <vt:lpstr>Hydrogen Bonding in Water - Text Alternative</vt:lpstr>
      <vt:lpstr>Molecular and Structural Formulas - Text Alternative</vt:lpstr>
      <vt:lpstr>Solutions 2 - Text Alternative</vt:lpstr>
      <vt:lpstr>The Chemistry of Carbon 2 - Text Alternative</vt:lpstr>
      <vt:lpstr>Common Classes of Carbohydrates - Text Alternative</vt:lpstr>
      <vt:lpstr>Carbohydrate Bonds - Text Alternative</vt:lpstr>
      <vt:lpstr>Polysaccharides - Text Alternative</vt:lpstr>
      <vt:lpstr>Synthesis and Structure of a Triglyceride - Text Alternative</vt:lpstr>
      <vt:lpstr>Phospholipids - Text Alternative</vt:lpstr>
      <vt:lpstr>Membrane Lipids - Text Alternative</vt:lpstr>
      <vt:lpstr>Protein Structure 2 - Text Alternative</vt:lpstr>
      <vt:lpstr>ATP: Energy Molecule - Text Alternative</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 of Four Title Slide Options</dc:title>
  <dc:creator>Prasanna kumar. Tripathy</dc:creator>
  <cp:keywords>PPT</cp:keywords>
  <cp:lastModifiedBy>Prasanna kumar. Tripathy</cp:lastModifiedBy>
  <cp:revision>301</cp:revision>
  <dcterms:created xsi:type="dcterms:W3CDTF">2019-07-27T05:34:11Z</dcterms:created>
  <dcterms:modified xsi:type="dcterms:W3CDTF">2020-05-18T16:01:10Z</dcterms:modified>
</cp:coreProperties>
</file>