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theme/theme3.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4.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Lst>
  <p:notesMasterIdLst>
    <p:notesMasterId r:id="rId96"/>
  </p:notesMasterIdLst>
  <p:sldIdLst>
    <p:sldId id="426" r:id="rId6"/>
    <p:sldId id="352" r:id="rId7"/>
    <p:sldId id="353" r:id="rId8"/>
    <p:sldId id="354" r:id="rId9"/>
    <p:sldId id="355" r:id="rId10"/>
    <p:sldId id="356" r:id="rId11"/>
    <p:sldId id="357" r:id="rId12"/>
    <p:sldId id="358" r:id="rId13"/>
    <p:sldId id="359" r:id="rId14"/>
    <p:sldId id="360" r:id="rId15"/>
    <p:sldId id="361" r:id="rId16"/>
    <p:sldId id="362" r:id="rId17"/>
    <p:sldId id="363" r:id="rId18"/>
    <p:sldId id="364" r:id="rId19"/>
    <p:sldId id="365" r:id="rId20"/>
    <p:sldId id="366" r:id="rId21"/>
    <p:sldId id="367" r:id="rId22"/>
    <p:sldId id="368" r:id="rId23"/>
    <p:sldId id="369" r:id="rId24"/>
    <p:sldId id="370" r:id="rId25"/>
    <p:sldId id="371" r:id="rId26"/>
    <p:sldId id="372" r:id="rId27"/>
    <p:sldId id="373" r:id="rId28"/>
    <p:sldId id="374" r:id="rId29"/>
    <p:sldId id="375" r:id="rId30"/>
    <p:sldId id="376" r:id="rId31"/>
    <p:sldId id="377" r:id="rId32"/>
    <p:sldId id="378" r:id="rId33"/>
    <p:sldId id="379" r:id="rId34"/>
    <p:sldId id="380" r:id="rId35"/>
    <p:sldId id="381" r:id="rId36"/>
    <p:sldId id="382" r:id="rId37"/>
    <p:sldId id="383" r:id="rId38"/>
    <p:sldId id="384" r:id="rId39"/>
    <p:sldId id="385" r:id="rId40"/>
    <p:sldId id="386" r:id="rId41"/>
    <p:sldId id="387" r:id="rId42"/>
    <p:sldId id="388" r:id="rId43"/>
    <p:sldId id="389" r:id="rId44"/>
    <p:sldId id="390" r:id="rId45"/>
    <p:sldId id="391" r:id="rId46"/>
    <p:sldId id="392" r:id="rId47"/>
    <p:sldId id="393" r:id="rId48"/>
    <p:sldId id="394" r:id="rId49"/>
    <p:sldId id="395" r:id="rId50"/>
    <p:sldId id="396" r:id="rId51"/>
    <p:sldId id="397" r:id="rId52"/>
    <p:sldId id="398" r:id="rId53"/>
    <p:sldId id="399" r:id="rId54"/>
    <p:sldId id="400" r:id="rId55"/>
    <p:sldId id="401" r:id="rId56"/>
    <p:sldId id="402" r:id="rId57"/>
    <p:sldId id="403" r:id="rId58"/>
    <p:sldId id="404" r:id="rId59"/>
    <p:sldId id="405" r:id="rId60"/>
    <p:sldId id="406" r:id="rId61"/>
    <p:sldId id="407" r:id="rId62"/>
    <p:sldId id="408" r:id="rId63"/>
    <p:sldId id="409" r:id="rId64"/>
    <p:sldId id="410" r:id="rId65"/>
    <p:sldId id="411" r:id="rId66"/>
    <p:sldId id="412" r:id="rId67"/>
    <p:sldId id="413" r:id="rId68"/>
    <p:sldId id="414" r:id="rId69"/>
    <p:sldId id="415" r:id="rId70"/>
    <p:sldId id="416" r:id="rId71"/>
    <p:sldId id="417" r:id="rId72"/>
    <p:sldId id="418" r:id="rId73"/>
    <p:sldId id="419" r:id="rId74"/>
    <p:sldId id="420" r:id="rId75"/>
    <p:sldId id="421" r:id="rId76"/>
    <p:sldId id="422" r:id="rId77"/>
    <p:sldId id="423" r:id="rId78"/>
    <p:sldId id="424" r:id="rId79"/>
    <p:sldId id="425" r:id="rId80"/>
    <p:sldId id="260" r:id="rId81"/>
    <p:sldId id="289" r:id="rId82"/>
    <p:sldId id="290" r:id="rId83"/>
    <p:sldId id="427" r:id="rId84"/>
    <p:sldId id="428" r:id="rId85"/>
    <p:sldId id="429" r:id="rId86"/>
    <p:sldId id="430" r:id="rId87"/>
    <p:sldId id="431" r:id="rId88"/>
    <p:sldId id="432" r:id="rId89"/>
    <p:sldId id="433" r:id="rId90"/>
    <p:sldId id="434" r:id="rId91"/>
    <p:sldId id="435" r:id="rId92"/>
    <p:sldId id="436" r:id="rId93"/>
    <p:sldId id="437" r:id="rId94"/>
    <p:sldId id="438" r:id="rId9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D403750A-5F0F-4676-8E81-AA1C70853B4F}">
          <p14:sldIdLst>
            <p14:sldId id="426"/>
            <p14:sldId id="352"/>
            <p14:sldId id="353"/>
            <p14:sldId id="354"/>
            <p14:sldId id="355"/>
            <p14:sldId id="356"/>
            <p14:sldId id="357"/>
            <p14:sldId id="358"/>
            <p14:sldId id="359"/>
            <p14:sldId id="360"/>
            <p14:sldId id="361"/>
            <p14:sldId id="362"/>
            <p14:sldId id="363"/>
            <p14:sldId id="364"/>
            <p14:sldId id="365"/>
            <p14:sldId id="366"/>
            <p14:sldId id="367"/>
            <p14:sldId id="368"/>
            <p14:sldId id="369"/>
            <p14:sldId id="370"/>
            <p14:sldId id="371"/>
            <p14:sldId id="372"/>
            <p14:sldId id="373"/>
            <p14:sldId id="374"/>
            <p14:sldId id="375"/>
            <p14:sldId id="376"/>
            <p14:sldId id="377"/>
            <p14:sldId id="378"/>
            <p14:sldId id="379"/>
            <p14:sldId id="380"/>
            <p14:sldId id="381"/>
            <p14:sldId id="382"/>
            <p14:sldId id="383"/>
            <p14:sldId id="384"/>
            <p14:sldId id="385"/>
            <p14:sldId id="386"/>
            <p14:sldId id="387"/>
            <p14:sldId id="388"/>
            <p14:sldId id="389"/>
            <p14:sldId id="390"/>
            <p14:sldId id="391"/>
            <p14:sldId id="392"/>
            <p14:sldId id="393"/>
            <p14:sldId id="394"/>
            <p14:sldId id="395"/>
            <p14:sldId id="396"/>
            <p14:sldId id="397"/>
            <p14:sldId id="398"/>
            <p14:sldId id="399"/>
            <p14:sldId id="400"/>
            <p14:sldId id="401"/>
            <p14:sldId id="402"/>
            <p14:sldId id="403"/>
            <p14:sldId id="404"/>
            <p14:sldId id="405"/>
            <p14:sldId id="406"/>
            <p14:sldId id="407"/>
            <p14:sldId id="408"/>
            <p14:sldId id="409"/>
            <p14:sldId id="410"/>
            <p14:sldId id="411"/>
            <p14:sldId id="412"/>
            <p14:sldId id="413"/>
            <p14:sldId id="414"/>
            <p14:sldId id="415"/>
            <p14:sldId id="416"/>
            <p14:sldId id="417"/>
            <p14:sldId id="418"/>
            <p14:sldId id="419"/>
            <p14:sldId id="420"/>
            <p14:sldId id="421"/>
            <p14:sldId id="422"/>
            <p14:sldId id="423"/>
            <p14:sldId id="424"/>
            <p14:sldId id="425"/>
            <p14:sldId id="260"/>
          </p14:sldIdLst>
        </p14:section>
        <p14:section name="Appendix: Image Descriptions for Unsighted Students" id="{A2112515-AB63-4F5A-8B1A-A372BA0350F0}">
          <p14:sldIdLst>
            <p14:sldId id="289"/>
            <p14:sldId id="290"/>
            <p14:sldId id="427"/>
            <p14:sldId id="428"/>
            <p14:sldId id="429"/>
            <p14:sldId id="430"/>
            <p14:sldId id="431"/>
            <p14:sldId id="432"/>
            <p14:sldId id="433"/>
            <p14:sldId id="434"/>
            <p14:sldId id="435"/>
            <p14:sldId id="436"/>
            <p14:sldId id="437"/>
            <p14:sldId id="438"/>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66568"/>
    <a:srgbClr val="0057AD"/>
    <a:srgbClr val="692146"/>
    <a:srgbClr val="FFB600"/>
    <a:srgbClr val="FFE5B8"/>
    <a:srgbClr val="255881"/>
    <a:srgbClr val="601D3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020" autoAdjust="0"/>
    <p:restoredTop sz="93037" autoAdjust="0"/>
  </p:normalViewPr>
  <p:slideViewPr>
    <p:cSldViewPr snapToGrid="0" showGuides="1">
      <p:cViewPr varScale="1">
        <p:scale>
          <a:sx n="84" d="100"/>
          <a:sy n="84" d="100"/>
        </p:scale>
        <p:origin x="204" y="84"/>
      </p:cViewPr>
      <p:guideLst>
        <p:guide pos="3264"/>
        <p:guide orient="horz" pos="2256"/>
        <p:guide pos="5640"/>
      </p:guideLst>
    </p:cSldViewPr>
  </p:slideViewPr>
  <p:outlineViewPr>
    <p:cViewPr>
      <p:scale>
        <a:sx n="33" d="100"/>
        <a:sy n="33" d="100"/>
      </p:scale>
      <p:origin x="0" y="-636"/>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6" Type="http://schemas.openxmlformats.org/officeDocument/2006/relationships/slide" Target="slides/slide11.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5" Type="http://schemas.openxmlformats.org/officeDocument/2006/relationships/slideMaster" Target="slideMasters/slideMaster5.xml"/><Relationship Id="rId90" Type="http://schemas.openxmlformats.org/officeDocument/2006/relationships/slide" Target="slides/slide85.xml"/><Relationship Id="rId95" Type="http://schemas.openxmlformats.org/officeDocument/2006/relationships/slide" Target="slides/slide90.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80" Type="http://schemas.openxmlformats.org/officeDocument/2006/relationships/slide" Target="slides/slide75.xml"/><Relationship Id="rId85" Type="http://schemas.openxmlformats.org/officeDocument/2006/relationships/slide" Target="slides/slide80.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slide" Target="slides/slide83.xml"/><Relationship Id="rId91" Type="http://schemas.openxmlformats.org/officeDocument/2006/relationships/slide" Target="slides/slide86.xml"/><Relationship Id="rId96"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slide" Target="slides/slide89.xml"/><Relationship Id="rId99" Type="http://schemas.openxmlformats.org/officeDocument/2006/relationships/viewProps" Target="viewProps.xml"/><Relationship Id="rId101"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commentAuthors" Target="commentAuthors.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slideMaster" Target="slideMasters/slideMaster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theme" Target="theme/theme1.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presProps" Target="presProps.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8751B6-816D-453D-9AB0-FB5BDE553EAC}" type="datetimeFigureOut">
              <a:rPr lang="en-US" smtClean="0"/>
              <a:t>5/18/2020</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DB8B88-7B19-4444-8C00-276D3F703348}" type="slidenum">
              <a:rPr lang="en-US" smtClean="0"/>
              <a:t>‹#›</a:t>
            </a:fld>
            <a:endParaRPr lang="en-US"/>
          </a:p>
        </p:txBody>
      </p:sp>
    </p:spTree>
    <p:extLst>
      <p:ext uri="{BB962C8B-B14F-4D97-AF65-F5344CB8AC3E}">
        <p14:creationId xmlns:p14="http://schemas.microsoft.com/office/powerpoint/2010/main" val="3816873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8AC4EEC4-5547-4185-92E7-A6CAF888043F}"/>
              </a:ext>
            </a:extLst>
          </p:cNvPr>
          <p:cNvSpPr>
            <a:spLocks noGrp="1"/>
          </p:cNvSpPr>
          <p:nvPr>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001655917"/>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2070496"/>
            <a:ext cx="8458200" cy="649138"/>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900944"/>
            <a:ext cx="8458200" cy="6731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755354"/>
            <a:ext cx="8458200" cy="69850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4635164"/>
            <a:ext cx="8458200" cy="69850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5514975"/>
            <a:ext cx="8458200" cy="733425"/>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Appendix Link">
            <a:extLst>
              <a:ext uri="{FF2B5EF4-FFF2-40B4-BE49-F238E27FC236}">
                <a16:creationId xmlns:a16="http://schemas.microsoft.com/office/drawing/2014/main" id="{97057F8C-50AA-46C4-9FEB-90CB82EBCB39}"/>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4" name="Image Credit">
            <a:extLst>
              <a:ext uri="{FF2B5EF4-FFF2-40B4-BE49-F238E27FC236}">
                <a16:creationId xmlns:a16="http://schemas.microsoft.com/office/drawing/2014/main" id="{1623EF09-AD07-4110-9BAD-C19C23C906E2}"/>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407061431"/>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1904671"/>
            <a:ext cx="8458200" cy="5486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532632"/>
            <a:ext cx="84582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160593"/>
            <a:ext cx="8458200" cy="54864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3788554"/>
            <a:ext cx="84582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4416515"/>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504447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342900" y="5672435"/>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8" name="Appendix Link">
            <a:extLst>
              <a:ext uri="{FF2B5EF4-FFF2-40B4-BE49-F238E27FC236}">
                <a16:creationId xmlns:a16="http://schemas.microsoft.com/office/drawing/2014/main" id="{F163B4E1-5D46-44BE-A972-DA38306E845F}"/>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9" name="Image Credit">
            <a:extLst>
              <a:ext uri="{FF2B5EF4-FFF2-40B4-BE49-F238E27FC236}">
                <a16:creationId xmlns:a16="http://schemas.microsoft.com/office/drawing/2014/main" id="{11CF0136-AD06-4EAE-ADD1-CB06BEFD9BF1}"/>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1033996819"/>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7443668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Tree>
    <p:extLst>
      <p:ext uri="{BB962C8B-B14F-4D97-AF65-F5344CB8AC3E}">
        <p14:creationId xmlns:p14="http://schemas.microsoft.com/office/powerpoint/2010/main" val="369257103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44541601"/>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342900" y="1371601"/>
            <a:ext cx="8458200" cy="4873752"/>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3070946" y="6350211"/>
            <a:ext cx="2980944" cy="228600"/>
          </a:xfrm>
        </p:spPr>
        <p:txBody>
          <a:bodyPr anchor="ctr">
            <a:noAutofit/>
          </a:bodyPr>
          <a:lstStyle>
            <a:lvl1pPr algn="ctr">
              <a:defRPr sz="1200"/>
            </a:lvl1pPr>
          </a:lstStyle>
          <a:p>
            <a:pPr lvl="0"/>
            <a:r>
              <a:rPr lang="en-IN" dirty="0"/>
              <a:t>Return to parent-slide containing images.</a:t>
            </a:r>
          </a:p>
        </p:txBody>
      </p:sp>
    </p:spTree>
    <p:extLst>
      <p:ext uri="{BB962C8B-B14F-4D97-AF65-F5344CB8AC3E}">
        <p14:creationId xmlns:p14="http://schemas.microsoft.com/office/powerpoint/2010/main" val="842702864"/>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365125" y="1410562"/>
            <a:ext cx="4078224" cy="393192"/>
          </a:xfrm>
        </p:spPr>
        <p:txBody>
          <a:bodyPr>
            <a:noAutofit/>
          </a:bodyPr>
          <a:lstStyle>
            <a:lvl1pPr>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342900" y="1933303"/>
            <a:ext cx="4078224"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4715145" y="1410562"/>
            <a:ext cx="4078224" cy="393192"/>
          </a:xfrm>
        </p:spPr>
        <p:txBody>
          <a:bodyPr>
            <a:noAutofit/>
          </a:bodyPr>
          <a:lstStyle>
            <a:lvl1pPr>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4722876" y="1932432"/>
            <a:ext cx="4078224"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8" name="Return to main slide Link 2">
            <a:extLst>
              <a:ext uri="{FF2B5EF4-FFF2-40B4-BE49-F238E27FC236}">
                <a16:creationId xmlns:a16="http://schemas.microsoft.com/office/drawing/2014/main" id="{B9537776-81D3-4405-934B-448730728479}"/>
              </a:ext>
            </a:extLst>
          </p:cNvPr>
          <p:cNvSpPr>
            <a:spLocks noGrp="1"/>
          </p:cNvSpPr>
          <p:nvPr>
            <p:ph type="body" sz="quarter" idx="21" hasCustomPrompt="1"/>
          </p:nvPr>
        </p:nvSpPr>
        <p:spPr>
          <a:xfrm>
            <a:off x="3081528" y="6348550"/>
            <a:ext cx="2980944" cy="228600"/>
          </a:xfrm>
        </p:spPr>
        <p:txBody>
          <a:bodyPr anchor="ctr">
            <a:noAutofit/>
          </a:bodyPr>
          <a:lstStyle>
            <a:lvl1pPr algn="ctr">
              <a:defRPr sz="1200"/>
            </a:lvl1pPr>
          </a:lstStyle>
          <a:p>
            <a:pPr lvl="0"/>
            <a:r>
              <a:rPr lang="en-IN" dirty="0"/>
              <a:t>Return to parent-slide containing images.</a:t>
            </a:r>
          </a:p>
        </p:txBody>
      </p:sp>
    </p:spTree>
    <p:extLst>
      <p:ext uri="{BB962C8B-B14F-4D97-AF65-F5344CB8AC3E}">
        <p14:creationId xmlns:p14="http://schemas.microsoft.com/office/powerpoint/2010/main" val="250593321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2489068921"/>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380643474"/>
      </p:ext>
    </p:extLst>
  </p:cSld>
  <p:clrMapOvr>
    <a:masterClrMapping/>
  </p:clrMapOvr>
  <p:extLst>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233895555"/>
      </p:ext>
    </p:extLst>
  </p:cSld>
  <p:clrMapOvr>
    <a:masterClrMapping/>
  </p:clrMapOvr>
  <p:extLst>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Appendix Link">
            <a:extLst>
              <a:ext uri="{FF2B5EF4-FFF2-40B4-BE49-F238E27FC236}">
                <a16:creationId xmlns:a16="http://schemas.microsoft.com/office/drawing/2014/main" id="{3D2E3074-2DB7-4FC8-BF3F-B9711E20A3B5}"/>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8" name="Image Credit">
            <a:extLst>
              <a:ext uri="{FF2B5EF4-FFF2-40B4-BE49-F238E27FC236}">
                <a16:creationId xmlns:a16="http://schemas.microsoft.com/office/drawing/2014/main" id="{3341AD32-57DF-4473-A010-15DBF087AC92}"/>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745085821"/>
      </p:ext>
    </p:extLst>
  </p:cSld>
  <p:clrMapOvr>
    <a:masterClrMapping/>
  </p:clrMapOvr>
  <p:extLst>
    <p:ext uri="{DCECCB84-F9BA-43D5-87BE-67443E8EF086}">
      <p15:sldGuideLst xmlns:p15="http://schemas.microsoft.com/office/powerpoint/2012/main">
        <p15:guide id="1" pos="2880" userDrawn="1">
          <p15:clr>
            <a:srgbClr val="FBAE40"/>
          </p15:clr>
        </p15:guide>
        <p15:guide id="2" orient="horz" pos="360" userDrawn="1">
          <p15:clr>
            <a:srgbClr val="FBAE40"/>
          </p15:clr>
        </p15:guide>
        <p15:guide id="3" pos="264" userDrawn="1">
          <p15:clr>
            <a:srgbClr val="FBAE40"/>
          </p15:clr>
        </p15:guide>
        <p15:guide id="4" orient="horz" pos="216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noAutofit/>
          </a:bodyPr>
          <a:lstStyle>
            <a:lvl1pPr>
              <a:defRPr sz="2400"/>
            </a:lvl1pPr>
            <a:lvl2pPr>
              <a:defRPr sz="2400"/>
            </a:lvl2pPr>
            <a:lvl3pPr marL="640080">
              <a:defRPr sz="2000"/>
            </a:lvl3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8" name="Appendix Link">
            <a:extLst>
              <a:ext uri="{FF2B5EF4-FFF2-40B4-BE49-F238E27FC236}">
                <a16:creationId xmlns:a16="http://schemas.microsoft.com/office/drawing/2014/main" id="{BA2E2FDB-1128-47F8-861C-736E66873753}"/>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0" name="Image Credit">
            <a:extLst>
              <a:ext uri="{FF2B5EF4-FFF2-40B4-BE49-F238E27FC236}">
                <a16:creationId xmlns:a16="http://schemas.microsoft.com/office/drawing/2014/main" id="{96D29D1D-52C5-415C-8F04-01A8F1203347}"/>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342293301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Appendix Link">
            <a:extLst>
              <a:ext uri="{FF2B5EF4-FFF2-40B4-BE49-F238E27FC236}">
                <a16:creationId xmlns:a16="http://schemas.microsoft.com/office/drawing/2014/main" id="{4AE6E6E7-EF0D-4B16-A430-D3E949F0A825}"/>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0" name="Image Credit">
            <a:extLst>
              <a:ext uri="{FF2B5EF4-FFF2-40B4-BE49-F238E27FC236}">
                <a16:creationId xmlns:a16="http://schemas.microsoft.com/office/drawing/2014/main" id="{67124AF1-AD81-4125-B6A8-174BC6E5DB6C}"/>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478815702"/>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Appendix Link">
            <a:extLst>
              <a:ext uri="{FF2B5EF4-FFF2-40B4-BE49-F238E27FC236}">
                <a16:creationId xmlns:a16="http://schemas.microsoft.com/office/drawing/2014/main" id="{AD32CF7C-C3BC-4FF7-8980-8FA18C499C01}"/>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0" name="Image Credit">
            <a:extLst>
              <a:ext uri="{FF2B5EF4-FFF2-40B4-BE49-F238E27FC236}">
                <a16:creationId xmlns:a16="http://schemas.microsoft.com/office/drawing/2014/main" id="{7D6F5080-9539-4A86-A29C-6C60365B64C7}"/>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144696270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userDrawn="1">
          <p15:clr>
            <a:srgbClr val="FBAE40"/>
          </p15:clr>
        </p15:guide>
        <p15:guide id="5" pos="3864"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0" name="Appendix Link">
            <a:extLst>
              <a:ext uri="{FF2B5EF4-FFF2-40B4-BE49-F238E27FC236}">
                <a16:creationId xmlns:a16="http://schemas.microsoft.com/office/drawing/2014/main" id="{94C876B4-C8F8-4EDA-9579-00F8F36CB98C}"/>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1" name="Image Credit">
            <a:extLst>
              <a:ext uri="{FF2B5EF4-FFF2-40B4-BE49-F238E27FC236}">
                <a16:creationId xmlns:a16="http://schemas.microsoft.com/office/drawing/2014/main" id="{9138FC26-0A66-41D8-932B-35FF43FDA976}"/>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4100005588"/>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7.xml"/><Relationship Id="rId7" Type="http://schemas.openxmlformats.org/officeDocument/2006/relationships/slideLayout" Target="../slideLayouts/slideLayout11.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5" Type="http://schemas.openxmlformats.org/officeDocument/2006/relationships/slideLayout" Target="../slideLayouts/slideLayout9.xml"/><Relationship Id="rId4"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2.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6.xml"/><Relationship Id="rId1"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7" name="Slide Number"/>
          <p:cNvSpPr txBox="1"/>
          <p:nvPr userDrawn="1"/>
        </p:nvSpPr>
        <p:spPr>
          <a:xfrm>
            <a:off x="8625636" y="6670335"/>
            <a:ext cx="356616" cy="164592"/>
          </a:xfrm>
          <a:prstGeom prst="rect">
            <a:avLst/>
          </a:prstGeom>
          <a:noFill/>
        </p:spPr>
        <p:txBody>
          <a:bodyPr wrap="square" lIns="45720" rIns="45720" rtlCol="0" anchor="ctr" anchorCtr="0">
            <a:noAutofit/>
          </a:bodyPr>
          <a:lstStyle/>
          <a:p>
            <a:pPr algn="r"/>
            <a:fld id="{960EEC4C-B90A-40FB-9378-A310753B0AE3}" type="slidenum">
              <a:rPr lang="en-US" sz="800" smtClean="0">
                <a:solidFill>
                  <a:srgbClr val="595959"/>
                </a:solidFill>
              </a:rPr>
              <a:pPr algn="r"/>
              <a:t>‹#›</a:t>
            </a:fld>
            <a:endParaRPr lang="en-US" sz="800" dirty="0">
              <a:solidFill>
                <a:srgbClr val="595959"/>
              </a:solidFill>
            </a:endParaRP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9" r:id="rId3"/>
    <p:sldLayoutId id="2147483695" r:id="rId4"/>
    <p:sldLayoutId id="2147483696" r:id="rId5"/>
    <p:sldLayoutId id="2147483697" r:id="rId6"/>
    <p:sldLayoutId id="2147483704" r:id="rId7"/>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24279" y="6660234"/>
            <a:ext cx="1285344"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Autofit/>
          </a:bodyPr>
          <a:lstStyle/>
          <a:p>
            <a:r>
              <a:rPr lang="en-US" dirty="0"/>
              <a:t>Title goes here</a:t>
            </a:r>
          </a:p>
        </p:txBody>
      </p:sp>
      <p:sp>
        <p:nvSpPr>
          <p:cNvPr id="14" name="Slide Number"/>
          <p:cNvSpPr txBox="1"/>
          <p:nvPr userDrawn="1"/>
        </p:nvSpPr>
        <p:spPr>
          <a:xfrm>
            <a:off x="8625636" y="6670335"/>
            <a:ext cx="356616" cy="164592"/>
          </a:xfrm>
          <a:prstGeom prst="rect">
            <a:avLst/>
          </a:prstGeom>
          <a:noFill/>
        </p:spPr>
        <p:txBody>
          <a:bodyPr wrap="square" lIns="45720" rIns="45720" rtlCol="0" anchor="ctr" anchorCtr="0">
            <a:noAutofit/>
          </a:bodyPr>
          <a:lstStyle/>
          <a:p>
            <a:pPr algn="r"/>
            <a:fld id="{960EEC4C-B90A-40FB-9378-A310753B0AE3}" type="slidenum">
              <a:rPr lang="en-US" sz="800" smtClean="0">
                <a:solidFill>
                  <a:srgbClr val="595959"/>
                </a:solidFill>
              </a:rPr>
              <a:pPr algn="r"/>
              <a:t>‹#›</a:t>
            </a:fld>
            <a:endParaRPr lang="en-US" sz="800" dirty="0">
              <a:solidFill>
                <a:srgbClr val="595959"/>
              </a:solidFill>
            </a:endParaRP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Lst>
  <p:hf hdr="0" dt="0"/>
  <p:txStyles>
    <p:titleStyle>
      <a:lvl1pPr algn="l" defTabSz="914400" rtl="0" eaLnBrk="1" latinLnBrk="0" hangingPunct="1">
        <a:lnSpc>
          <a:spcPct val="10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7" name="Slide Number"/>
          <p:cNvSpPr txBox="1"/>
          <p:nvPr userDrawn="1"/>
        </p:nvSpPr>
        <p:spPr>
          <a:xfrm>
            <a:off x="8625636" y="6670335"/>
            <a:ext cx="356616" cy="164592"/>
          </a:xfrm>
          <a:prstGeom prst="rect">
            <a:avLst/>
          </a:prstGeom>
          <a:noFill/>
        </p:spPr>
        <p:txBody>
          <a:bodyPr wrap="square" lIns="45720" rIns="45720" rtlCol="0" anchor="ctr" anchorCtr="0">
            <a:noAutofit/>
          </a:bodyPr>
          <a:lstStyle/>
          <a:p>
            <a:pPr algn="r"/>
            <a:fld id="{960EEC4C-B90A-40FB-9378-A310753B0AE3}" type="slidenum">
              <a:rPr lang="en-US" sz="800" smtClean="0">
                <a:solidFill>
                  <a:srgbClr val="595959"/>
                </a:solidFill>
              </a:rPr>
              <a:pPr algn="r"/>
              <a:t>‹#›</a:t>
            </a:fld>
            <a:endParaRPr lang="en-US" sz="800" dirty="0">
              <a:solidFill>
                <a:srgbClr val="595959"/>
              </a:solidFill>
            </a:endParaRP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3" Type="http://schemas.openxmlformats.org/officeDocument/2006/relationships/slide" Target="slide78.xml"/><Relationship Id="rId2" Type="http://schemas.openxmlformats.org/officeDocument/2006/relationships/image" Target="../media/image6.jpg"/><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3" Type="http://schemas.openxmlformats.org/officeDocument/2006/relationships/slide" Target="slide79.xml"/><Relationship Id="rId2" Type="http://schemas.openxmlformats.org/officeDocument/2006/relationships/image" Target="../media/image7.jpg"/><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3" Type="http://schemas.openxmlformats.org/officeDocument/2006/relationships/slide" Target="slide80.xml"/><Relationship Id="rId2" Type="http://schemas.openxmlformats.org/officeDocument/2006/relationships/image" Target="../media/image10.jpg"/><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3" Type="http://schemas.openxmlformats.org/officeDocument/2006/relationships/slide" Target="slide81.xml"/><Relationship Id="rId2" Type="http://schemas.openxmlformats.org/officeDocument/2006/relationships/image" Target="../media/image11.jpg"/><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3" Type="http://schemas.openxmlformats.org/officeDocument/2006/relationships/slide" Target="slide82.xml"/><Relationship Id="rId2" Type="http://schemas.openxmlformats.org/officeDocument/2006/relationships/image" Target="../media/image12.jpg"/><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3" Type="http://schemas.openxmlformats.org/officeDocument/2006/relationships/slide" Target="slide83.xml"/><Relationship Id="rId2" Type="http://schemas.openxmlformats.org/officeDocument/2006/relationships/image" Target="../media/image13.jpg"/><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3" Type="http://schemas.openxmlformats.org/officeDocument/2006/relationships/slide" Target="slide84.xml"/><Relationship Id="rId2" Type="http://schemas.openxmlformats.org/officeDocument/2006/relationships/image" Target="../media/image17.jpg"/><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slide" Target="slide85.xml"/><Relationship Id="rId2" Type="http://schemas.openxmlformats.org/officeDocument/2006/relationships/image" Target="../media/image18.jpg"/><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3" Type="http://schemas.openxmlformats.org/officeDocument/2006/relationships/slide" Target="slide86.xml"/><Relationship Id="rId2" Type="http://schemas.openxmlformats.org/officeDocument/2006/relationships/image" Target="../media/image21.jpg"/><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3" Type="http://schemas.openxmlformats.org/officeDocument/2006/relationships/slide" Target="slide87.xml"/><Relationship Id="rId2" Type="http://schemas.openxmlformats.org/officeDocument/2006/relationships/image" Target="../media/image22.jpg"/><Relationship Id="rId1" Type="http://schemas.openxmlformats.org/officeDocument/2006/relationships/slideLayout" Target="../slideLayouts/slideLayout10.xml"/></Relationships>
</file>

<file path=ppt/slides/_rels/slide52.xml.rels><?xml version="1.0" encoding="UTF-8" standalone="yes"?>
<Relationships xmlns="http://schemas.openxmlformats.org/package/2006/relationships"><Relationship Id="rId3" Type="http://schemas.openxmlformats.org/officeDocument/2006/relationships/slide" Target="slide88.xml"/><Relationship Id="rId2" Type="http://schemas.openxmlformats.org/officeDocument/2006/relationships/image" Target="../media/image23.jpg"/><Relationship Id="rId1" Type="http://schemas.openxmlformats.org/officeDocument/2006/relationships/slideLayout" Target="../slideLayouts/slideLayout10.xml"/></Relationships>
</file>

<file path=ppt/slides/_rels/slide53.xml.rels><?xml version="1.0" encoding="UTF-8" standalone="yes"?>
<Relationships xmlns="http://schemas.openxmlformats.org/package/2006/relationships"><Relationship Id="rId3" Type="http://schemas.openxmlformats.org/officeDocument/2006/relationships/slide" Target="slide89.xml"/><Relationship Id="rId2" Type="http://schemas.openxmlformats.org/officeDocument/2006/relationships/image" Target="../media/image24.jpg"/><Relationship Id="rId1" Type="http://schemas.openxmlformats.org/officeDocument/2006/relationships/slideLayout" Target="../slideLayouts/slideLayout10.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5.xml.rels><?xml version="1.0" encoding="UTF-8" standalone="yes"?>
<Relationships xmlns="http://schemas.openxmlformats.org/package/2006/relationships"><Relationship Id="rId3" Type="http://schemas.openxmlformats.org/officeDocument/2006/relationships/slide" Target="slide90.xml"/><Relationship Id="rId2" Type="http://schemas.openxmlformats.org/officeDocument/2006/relationships/image" Target="../media/image25.jpg"/><Relationship Id="rId1" Type="http://schemas.openxmlformats.org/officeDocument/2006/relationships/slideLayout" Target="../slideLayouts/slideLayout10.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1.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10.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6.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7.jpg"/><Relationship Id="rId1" Type="http://schemas.openxmlformats.org/officeDocument/2006/relationships/slideLayout" Target="../slideLayouts/slideLayout10.xml"/></Relationships>
</file>

<file path=ppt/slides/_rels/slide67.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10.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9.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10.xml"/></Relationships>
</file>

<file path=ppt/slides/_rels/slide71.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10.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3.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10.xml"/></Relationships>
</file>

<file path=ppt/slides/_rels/slide74.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10.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8.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15.xml"/></Relationships>
</file>

<file path=ppt/slides/_rels/slide79.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2" Type="http://schemas.openxmlformats.org/officeDocument/2006/relationships/slide" Target="slide22.xml"/><Relationship Id="rId1" Type="http://schemas.openxmlformats.org/officeDocument/2006/relationships/slideLayout" Target="../slideLayouts/slideLayout15.xml"/></Relationships>
</file>

<file path=ppt/slides/_rels/slide81.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15.xml"/></Relationships>
</file>

<file path=ppt/slides/_rels/slide82.xml.rels><?xml version="1.0" encoding="UTF-8" standalone="yes"?>
<Relationships xmlns="http://schemas.openxmlformats.org/package/2006/relationships"><Relationship Id="rId2" Type="http://schemas.openxmlformats.org/officeDocument/2006/relationships/slide" Target="slide24.xml"/><Relationship Id="rId1" Type="http://schemas.openxmlformats.org/officeDocument/2006/relationships/slideLayout" Target="../slideLayouts/slideLayout15.xml"/></Relationships>
</file>

<file path=ppt/slides/_rels/slide83.xml.rels><?xml version="1.0" encoding="UTF-8" standalone="yes"?>
<Relationships xmlns="http://schemas.openxmlformats.org/package/2006/relationships"><Relationship Id="rId2" Type="http://schemas.openxmlformats.org/officeDocument/2006/relationships/slide" Target="slide26.xml"/><Relationship Id="rId1" Type="http://schemas.openxmlformats.org/officeDocument/2006/relationships/slideLayout" Target="../slideLayouts/slideLayout15.xml"/></Relationships>
</file>

<file path=ppt/slides/_rels/slide84.xml.rels><?xml version="1.0" encoding="UTF-8" standalone="yes"?>
<Relationships xmlns="http://schemas.openxmlformats.org/package/2006/relationships"><Relationship Id="rId2" Type="http://schemas.openxmlformats.org/officeDocument/2006/relationships/slide" Target="slide34.xml"/><Relationship Id="rId1" Type="http://schemas.openxmlformats.org/officeDocument/2006/relationships/slideLayout" Target="../slideLayouts/slideLayout15.xml"/></Relationships>
</file>

<file path=ppt/slides/_rels/slide85.xml.rels><?xml version="1.0" encoding="UTF-8" standalone="yes"?>
<Relationships xmlns="http://schemas.openxmlformats.org/package/2006/relationships"><Relationship Id="rId2" Type="http://schemas.openxmlformats.org/officeDocument/2006/relationships/slide" Target="slide40.xml"/><Relationship Id="rId1" Type="http://schemas.openxmlformats.org/officeDocument/2006/relationships/slideLayout" Target="../slideLayouts/slideLayout15.xml"/></Relationships>
</file>

<file path=ppt/slides/_rels/slide86.xml.rels><?xml version="1.0" encoding="UTF-8" standalone="yes"?>
<Relationships xmlns="http://schemas.openxmlformats.org/package/2006/relationships"><Relationship Id="rId2" Type="http://schemas.openxmlformats.org/officeDocument/2006/relationships/slide" Target="slide48.xml"/><Relationship Id="rId1" Type="http://schemas.openxmlformats.org/officeDocument/2006/relationships/slideLayout" Target="../slideLayouts/slideLayout15.xml"/></Relationships>
</file>

<file path=ppt/slides/_rels/slide87.xml.rels><?xml version="1.0" encoding="UTF-8" standalone="yes"?>
<Relationships xmlns="http://schemas.openxmlformats.org/package/2006/relationships"><Relationship Id="rId2" Type="http://schemas.openxmlformats.org/officeDocument/2006/relationships/slide" Target="slide51.xml"/><Relationship Id="rId1" Type="http://schemas.openxmlformats.org/officeDocument/2006/relationships/slideLayout" Target="../slideLayouts/slideLayout15.xml"/></Relationships>
</file>

<file path=ppt/slides/_rels/slide88.xml.rels><?xml version="1.0" encoding="UTF-8" standalone="yes"?>
<Relationships xmlns="http://schemas.openxmlformats.org/package/2006/relationships"><Relationship Id="rId2" Type="http://schemas.openxmlformats.org/officeDocument/2006/relationships/slide" Target="slide52.xml"/><Relationship Id="rId1" Type="http://schemas.openxmlformats.org/officeDocument/2006/relationships/slideLayout" Target="../slideLayouts/slideLayout15.xml"/></Relationships>
</file>

<file path=ppt/slides/_rels/slide89.xml.rels><?xml version="1.0" encoding="UTF-8" standalone="yes"?>
<Relationships xmlns="http://schemas.openxmlformats.org/package/2006/relationships"><Relationship Id="rId2" Type="http://schemas.openxmlformats.org/officeDocument/2006/relationships/slide" Target="slide53.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0.xml.rels><?xml version="1.0" encoding="UTF-8" standalone="yes"?>
<Relationships xmlns="http://schemas.openxmlformats.org/package/2006/relationships"><Relationship Id="rId2" Type="http://schemas.openxmlformats.org/officeDocument/2006/relationships/slide" Target="slide55.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F14C897A-4409-4F96-826A-7AE9F1281913}"/>
              </a:ext>
            </a:extLst>
          </p:cNvPr>
          <p:cNvSpPr>
            <a:spLocks noGrp="1"/>
          </p:cNvSpPr>
          <p:nvPr>
            <p:ph type="ctrTitle"/>
          </p:nvPr>
        </p:nvSpPr>
        <p:spPr/>
        <p:txBody>
          <a:bodyPr/>
          <a:lstStyle/>
          <a:p>
            <a:r>
              <a:rPr lang="en-US" dirty="0"/>
              <a:t>Chapter 3</a:t>
            </a:r>
          </a:p>
        </p:txBody>
      </p:sp>
      <p:sp>
        <p:nvSpPr>
          <p:cNvPr id="13" name="Subtitle 2">
            <a:extLst>
              <a:ext uri="{FF2B5EF4-FFF2-40B4-BE49-F238E27FC236}">
                <a16:creationId xmlns:a16="http://schemas.microsoft.com/office/drawing/2014/main" id="{39DC5F79-D657-4B2E-8FAB-C143E5618948}"/>
              </a:ext>
            </a:extLst>
          </p:cNvPr>
          <p:cNvSpPr>
            <a:spLocks noGrp="1"/>
          </p:cNvSpPr>
          <p:nvPr>
            <p:ph type="subTitle" idx="1"/>
          </p:nvPr>
        </p:nvSpPr>
        <p:spPr/>
        <p:txBody>
          <a:bodyPr/>
          <a:lstStyle/>
          <a:p>
            <a:r>
              <a:rPr lang="en-US" sz="2000" b="1" dirty="0"/>
              <a:t>Tools of the Laboratory</a:t>
            </a:r>
          </a:p>
        </p:txBody>
      </p:sp>
      <p:sp>
        <p:nvSpPr>
          <p:cNvPr id="14" name="Text Placeholder 3">
            <a:extLst>
              <a:ext uri="{FF2B5EF4-FFF2-40B4-BE49-F238E27FC236}">
                <a16:creationId xmlns:a16="http://schemas.microsoft.com/office/drawing/2014/main" id="{A59F268B-4D44-410E-9686-AEB4FDBAB432}"/>
              </a:ext>
            </a:extLst>
          </p:cNvPr>
          <p:cNvSpPr>
            <a:spLocks noGrp="1"/>
          </p:cNvSpPr>
          <p:nvPr>
            <p:ph type="body" sz="quarter" idx="10"/>
          </p:nvPr>
        </p:nvSpPr>
        <p:spPr>
          <a:xfrm>
            <a:off x="621791" y="4941380"/>
            <a:ext cx="3043303" cy="914400"/>
          </a:xfrm>
        </p:spPr>
        <p:txBody>
          <a:bodyPr/>
          <a:lstStyle/>
          <a:p>
            <a:pPr>
              <a:spcBef>
                <a:spcPts val="300"/>
              </a:spcBef>
            </a:pPr>
            <a:r>
              <a:rPr lang="en-US" sz="1800" b="1" dirty="0"/>
              <a:t>Microbiology: </a:t>
            </a:r>
            <a:r>
              <a:rPr lang="en-US" sz="1600" b="0" dirty="0"/>
              <a:t>A Systems Approach</a:t>
            </a:r>
            <a:endParaRPr lang="en-US" sz="2000" b="0" dirty="0"/>
          </a:p>
          <a:p>
            <a:pPr>
              <a:spcBef>
                <a:spcPts val="600"/>
              </a:spcBef>
            </a:pPr>
            <a:r>
              <a:rPr lang="en-IN" dirty="0"/>
              <a:t>SIXTH EDITION</a:t>
            </a:r>
          </a:p>
        </p:txBody>
      </p:sp>
      <p:pic>
        <p:nvPicPr>
          <p:cNvPr id="4" name="Picture Placeholder 4">
            <a:extLst>
              <a:ext uri="{FF2B5EF4-FFF2-40B4-BE49-F238E27FC236}">
                <a16:creationId xmlns:a16="http://schemas.microsoft.com/office/drawing/2014/main" id="{18B27E79-89A1-4232-959F-5154942995FC}"/>
              </a:ext>
              <a:ext uri="{C183D7F6-B498-43B3-948B-1728B52AA6E4}">
                <adec:decorative xmlns:adec="http://schemas.microsoft.com/office/drawing/2017/decorative" val="1"/>
              </a:ext>
            </a:extLst>
          </p:cNvPr>
          <p:cNvPicPr>
            <a:picLocks noGrp="1" noChangeAspect="1"/>
          </p:cNvPicPr>
          <p:nvPr>
            <p:ph type="pic" sz="quarter" idx="11"/>
          </p:nvPr>
        </p:nvPicPr>
        <p:blipFill>
          <a:blip r:embed="rId2"/>
          <a:stretch>
            <a:fillRect/>
          </a:stretch>
        </p:blipFill>
        <p:spPr>
          <a:xfrm>
            <a:off x="4377690" y="950300"/>
            <a:ext cx="4572000" cy="5387563"/>
          </a:xfrm>
          <a:prstGeom prst="rect">
            <a:avLst/>
          </a:prstGeom>
        </p:spPr>
      </p:pic>
      <p:sp>
        <p:nvSpPr>
          <p:cNvPr id="6" name="Footer Placeholder 5">
            <a:extLst>
              <a:ext uri="{FF2B5EF4-FFF2-40B4-BE49-F238E27FC236}">
                <a16:creationId xmlns:a16="http://schemas.microsoft.com/office/drawing/2014/main" id="{5075BF32-B42F-470F-B1EE-DD2931D140AA}"/>
              </a:ext>
            </a:extLst>
          </p:cNvPr>
          <p:cNvSpPr>
            <a:spLocks noGrp="1"/>
          </p:cNvSpPr>
          <p:nvPr>
            <p:ph type="ftr"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lumMod val="50000"/>
                    <a:lumOff val="50000"/>
                  </a:srgbClr>
                </a:solidFill>
                <a:effectLst/>
                <a:uLnTx/>
                <a:uFillTx/>
                <a:latin typeface="Arial" panose="020B0604020202020204"/>
                <a:ea typeface="+mn-ea"/>
                <a:cs typeface="+mn-cs"/>
              </a:rPr>
              <a:t>© 2021 McGraw Hill. All rights reserved. Authorized only for instructor use in the classroom.</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lumMod val="50000"/>
                    <a:lumOff val="50000"/>
                  </a:srgbClr>
                </a:solidFill>
                <a:effectLst/>
                <a:uLnTx/>
                <a:uFillTx/>
                <a:latin typeface="Arial" panose="020B0604020202020204"/>
                <a:ea typeface="+mn-ea"/>
                <a:cs typeface="+mn-cs"/>
              </a:rPr>
              <a:t>No reproduction or further distribution permitted without the prior written consent of McGraw Hill.</a:t>
            </a:r>
          </a:p>
        </p:txBody>
      </p:sp>
    </p:spTree>
    <p:extLst>
      <p:ext uri="{BB962C8B-B14F-4D97-AF65-F5344CB8AC3E}">
        <p14:creationId xmlns:p14="http://schemas.microsoft.com/office/powerpoint/2010/main" val="8717332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6630D4-2C4D-4668-834B-DB4F84946B35}"/>
              </a:ext>
            </a:extLst>
          </p:cNvPr>
          <p:cNvSpPr>
            <a:spLocks noGrp="1"/>
          </p:cNvSpPr>
          <p:nvPr>
            <p:ph type="title"/>
          </p:nvPr>
        </p:nvSpPr>
        <p:spPr/>
        <p:txBody>
          <a:bodyPr/>
          <a:lstStyle/>
          <a:p>
            <a:r>
              <a:rPr lang="en-US" dirty="0"/>
              <a:t>Liquid and Semisolid Media</a:t>
            </a:r>
          </a:p>
        </p:txBody>
      </p:sp>
      <p:sp>
        <p:nvSpPr>
          <p:cNvPr id="3" name="Content Placeholder 2">
            <a:extLst>
              <a:ext uri="{FF2B5EF4-FFF2-40B4-BE49-F238E27FC236}">
                <a16:creationId xmlns:a16="http://schemas.microsoft.com/office/drawing/2014/main" id="{65FB5A6B-1948-4032-A915-252D0AF7806D}"/>
              </a:ext>
            </a:extLst>
          </p:cNvPr>
          <p:cNvSpPr>
            <a:spLocks noGrp="1"/>
          </p:cNvSpPr>
          <p:nvPr>
            <p:ph sz="quarter" idx="11"/>
          </p:nvPr>
        </p:nvSpPr>
        <p:spPr/>
        <p:txBody>
          <a:bodyPr/>
          <a:lstStyle/>
          <a:p>
            <a:pPr>
              <a:spcAft>
                <a:spcPts val="600"/>
              </a:spcAft>
            </a:pPr>
            <a:r>
              <a:rPr lang="en-US" altLang="en-US" b="1" dirty="0"/>
              <a:t>Liquid media:</a:t>
            </a:r>
          </a:p>
          <a:p>
            <a:pPr marL="342900" indent="-342900">
              <a:spcAft>
                <a:spcPts val="1200"/>
              </a:spcAft>
              <a:buFont typeface="Arial" panose="020B0604020202020204" pitchFamily="34" charset="0"/>
              <a:buChar char="•"/>
            </a:pPr>
            <a:r>
              <a:rPr lang="en-US" altLang="en-US" dirty="0"/>
              <a:t>Water-based solutions that do not solidify at temperatures above freezing and flow freely in a tilted container </a:t>
            </a:r>
          </a:p>
          <a:p>
            <a:pPr marL="342900" indent="-342900">
              <a:spcAft>
                <a:spcPts val="1200"/>
              </a:spcAft>
              <a:buFont typeface="Arial" panose="020B0604020202020204" pitchFamily="34" charset="0"/>
              <a:buChar char="•"/>
            </a:pPr>
            <a:r>
              <a:rPr lang="en-US" altLang="en-US" dirty="0"/>
              <a:t>Broths, milks, infusions</a:t>
            </a:r>
          </a:p>
          <a:p>
            <a:pPr lvl="0">
              <a:spcAft>
                <a:spcPts val="600"/>
              </a:spcAft>
            </a:pPr>
            <a:r>
              <a:rPr lang="en-US" altLang="en-US" b="1" dirty="0">
                <a:solidFill>
                  <a:prstClr val="black"/>
                </a:solidFill>
              </a:rPr>
              <a:t>Semisolid media:</a:t>
            </a:r>
          </a:p>
          <a:p>
            <a:pPr marL="342900" lvl="0" indent="-342900">
              <a:spcAft>
                <a:spcPts val="1200"/>
              </a:spcAft>
              <a:buFont typeface="Arial" panose="020B0604020202020204" pitchFamily="34" charset="0"/>
              <a:buChar char="•"/>
            </a:pPr>
            <a:r>
              <a:rPr lang="en-US" altLang="en-US" dirty="0">
                <a:solidFill>
                  <a:prstClr val="black"/>
                </a:solidFill>
              </a:rPr>
              <a:t>Exhibits a clot-like consistency at room temperature</a:t>
            </a:r>
          </a:p>
          <a:p>
            <a:pPr marL="342900" lvl="0" indent="-342900">
              <a:spcAft>
                <a:spcPts val="1200"/>
              </a:spcAft>
              <a:buFont typeface="Arial" panose="020B0604020202020204" pitchFamily="34" charset="0"/>
              <a:buChar char="•"/>
            </a:pPr>
            <a:r>
              <a:rPr lang="en-US" altLang="en-US" dirty="0">
                <a:solidFill>
                  <a:prstClr val="black"/>
                </a:solidFill>
              </a:rPr>
              <a:t>Contains enough gelatin or agar to thicken but not produce a firm surface</a:t>
            </a:r>
          </a:p>
          <a:p>
            <a:pPr marL="342900" lvl="0" indent="-342900">
              <a:spcAft>
                <a:spcPts val="1200"/>
              </a:spcAft>
              <a:buFont typeface="Arial" panose="020B0604020202020204" pitchFamily="34" charset="0"/>
              <a:buChar char="•"/>
            </a:pPr>
            <a:r>
              <a:rPr lang="en-US" altLang="en-US" dirty="0">
                <a:solidFill>
                  <a:prstClr val="black"/>
                </a:solidFill>
              </a:rPr>
              <a:t>Used to determine motility of bacteria</a:t>
            </a:r>
          </a:p>
          <a:p>
            <a:pPr marL="342900" lvl="0" indent="-342900">
              <a:spcAft>
                <a:spcPts val="1200"/>
              </a:spcAft>
              <a:buFont typeface="Arial" panose="020B0604020202020204" pitchFamily="34" charset="0"/>
              <a:buChar char="•"/>
            </a:pPr>
            <a:r>
              <a:rPr lang="en-US" altLang="en-US" dirty="0">
                <a:solidFill>
                  <a:prstClr val="black"/>
                </a:solidFill>
              </a:rPr>
              <a:t>Also used to localize a reaction to a specific site</a:t>
            </a:r>
          </a:p>
          <a:p>
            <a:endParaRPr lang="en-US" dirty="0"/>
          </a:p>
        </p:txBody>
      </p:sp>
    </p:spTree>
    <p:extLst>
      <p:ext uri="{BB962C8B-B14F-4D97-AF65-F5344CB8AC3E}">
        <p14:creationId xmlns:p14="http://schemas.microsoft.com/office/powerpoint/2010/main" val="640600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485CCF-E65E-49C3-A81E-6B51101DAB7D}"/>
              </a:ext>
            </a:extLst>
          </p:cNvPr>
          <p:cNvSpPr>
            <a:spLocks noGrp="1"/>
          </p:cNvSpPr>
          <p:nvPr>
            <p:ph type="title"/>
          </p:nvPr>
        </p:nvSpPr>
        <p:spPr/>
        <p:txBody>
          <a:bodyPr/>
          <a:lstStyle/>
          <a:p>
            <a:r>
              <a:rPr lang="en-US" dirty="0"/>
              <a:t>Solid Media and Agar</a:t>
            </a:r>
          </a:p>
        </p:txBody>
      </p:sp>
      <p:sp>
        <p:nvSpPr>
          <p:cNvPr id="3" name="Content Placeholder 2">
            <a:extLst>
              <a:ext uri="{FF2B5EF4-FFF2-40B4-BE49-F238E27FC236}">
                <a16:creationId xmlns:a16="http://schemas.microsoft.com/office/drawing/2014/main" id="{46824EF1-B14B-4C4E-896A-7096D1871547}"/>
              </a:ext>
            </a:extLst>
          </p:cNvPr>
          <p:cNvSpPr>
            <a:spLocks noGrp="1"/>
          </p:cNvSpPr>
          <p:nvPr>
            <p:ph sz="quarter" idx="11"/>
          </p:nvPr>
        </p:nvSpPr>
        <p:spPr/>
        <p:txBody>
          <a:bodyPr/>
          <a:lstStyle/>
          <a:p>
            <a:pPr>
              <a:spcAft>
                <a:spcPts val="600"/>
              </a:spcAft>
            </a:pPr>
            <a:r>
              <a:rPr lang="en-US" altLang="en-US" b="1" dirty="0"/>
              <a:t>Solid media:</a:t>
            </a:r>
          </a:p>
          <a:p>
            <a:pPr marL="342900" indent="-342900">
              <a:spcAft>
                <a:spcPts val="1200"/>
              </a:spcAft>
              <a:buFont typeface="Arial" panose="020B0604020202020204" pitchFamily="34" charset="0"/>
              <a:buChar char="•"/>
            </a:pPr>
            <a:r>
              <a:rPr lang="en-US" altLang="en-US" dirty="0"/>
              <a:t>Provides a firm surface upon which cells can form discrete colonies</a:t>
            </a:r>
          </a:p>
          <a:p>
            <a:pPr marL="342900" indent="-342900">
              <a:spcAft>
                <a:spcPts val="1200"/>
              </a:spcAft>
              <a:buFont typeface="Arial" panose="020B0604020202020204" pitchFamily="34" charset="0"/>
              <a:buChar char="•"/>
            </a:pPr>
            <a:r>
              <a:rPr lang="en-US" altLang="en-US" dirty="0"/>
              <a:t>Used to isolate bacteria and fungi</a:t>
            </a:r>
          </a:p>
          <a:p>
            <a:pPr lvl="0">
              <a:spcAft>
                <a:spcPts val="600"/>
              </a:spcAft>
            </a:pPr>
            <a:r>
              <a:rPr lang="en-US" altLang="en-US" b="1" dirty="0">
                <a:solidFill>
                  <a:prstClr val="black"/>
                </a:solidFill>
              </a:rPr>
              <a:t>Agar:</a:t>
            </a:r>
            <a:endParaRPr lang="en-US" altLang="en-US" dirty="0">
              <a:solidFill>
                <a:prstClr val="black"/>
              </a:solidFill>
            </a:endParaRPr>
          </a:p>
          <a:p>
            <a:pPr marL="342900" lvl="0" indent="-342900">
              <a:spcAft>
                <a:spcPts val="1200"/>
              </a:spcAft>
              <a:buFont typeface="Arial" panose="020B0604020202020204" pitchFamily="34" charset="0"/>
              <a:buChar char="•"/>
            </a:pPr>
            <a:r>
              <a:rPr lang="en-US" altLang="en-US" dirty="0">
                <a:solidFill>
                  <a:prstClr val="black"/>
                </a:solidFill>
              </a:rPr>
              <a:t>Complex polysaccharide isolated from the red alga </a:t>
            </a:r>
            <a:r>
              <a:rPr lang="en-US" altLang="en-US" i="1" dirty="0" err="1">
                <a:solidFill>
                  <a:prstClr val="black"/>
                </a:solidFill>
              </a:rPr>
              <a:t>Gelidium</a:t>
            </a:r>
            <a:endParaRPr lang="en-US" altLang="en-US" dirty="0">
              <a:solidFill>
                <a:prstClr val="black"/>
              </a:solidFill>
            </a:endParaRPr>
          </a:p>
          <a:p>
            <a:pPr marL="342900" lvl="0" indent="-342900">
              <a:spcAft>
                <a:spcPts val="1200"/>
              </a:spcAft>
              <a:buFont typeface="Arial" panose="020B0604020202020204" pitchFamily="34" charset="0"/>
              <a:buChar char="•"/>
            </a:pPr>
            <a:r>
              <a:rPr lang="en-US" altLang="en-US" dirty="0">
                <a:solidFill>
                  <a:prstClr val="black"/>
                </a:solidFill>
              </a:rPr>
              <a:t>Solid at room temperature, liquefies at 100°C, and once liquefied, does not begin to solidify until it cools to 42°C</a:t>
            </a:r>
          </a:p>
          <a:p>
            <a:pPr marL="342900" lvl="0" indent="-342900">
              <a:spcAft>
                <a:spcPts val="1200"/>
              </a:spcAft>
              <a:buFont typeface="Arial" panose="020B0604020202020204" pitchFamily="34" charset="0"/>
              <a:buChar char="•"/>
            </a:pPr>
            <a:r>
              <a:rPr lang="en-US" altLang="en-US" dirty="0">
                <a:solidFill>
                  <a:prstClr val="black"/>
                </a:solidFill>
              </a:rPr>
              <a:t>Any medium containing 1 to 5% agar usually has the word “agar” in its name</a:t>
            </a:r>
          </a:p>
        </p:txBody>
      </p:sp>
    </p:spTree>
    <p:extLst>
      <p:ext uri="{BB962C8B-B14F-4D97-AF65-F5344CB8AC3E}">
        <p14:creationId xmlns:p14="http://schemas.microsoft.com/office/powerpoint/2010/main" val="37274716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48B0C1-BAD8-4689-AD54-AFD98001947F}"/>
              </a:ext>
            </a:extLst>
          </p:cNvPr>
          <p:cNvSpPr>
            <a:spLocks noGrp="1"/>
          </p:cNvSpPr>
          <p:nvPr>
            <p:ph type="title"/>
          </p:nvPr>
        </p:nvSpPr>
        <p:spPr/>
        <p:txBody>
          <a:bodyPr/>
          <a:lstStyle/>
          <a:p>
            <a:r>
              <a:rPr lang="en-US" dirty="0"/>
              <a:t>Media in Different Physical Forms</a:t>
            </a:r>
          </a:p>
        </p:txBody>
      </p:sp>
      <p:pic>
        <p:nvPicPr>
          <p:cNvPr id="12" name="Content Placeholder 11" descr="Photos of liquid, semisolid, and solid/reversible to liquid media.">
            <a:extLst>
              <a:ext uri="{FF2B5EF4-FFF2-40B4-BE49-F238E27FC236}">
                <a16:creationId xmlns:a16="http://schemas.microsoft.com/office/drawing/2014/main" id="{3E6DCA0B-8AF6-4B73-9150-7234EFB34F1E}"/>
              </a:ext>
              <a:ext uri="{C183D7F6-B498-43B3-948B-1728B52AA6E4}">
                <adec:decorative xmlns:adec="http://schemas.microsoft.com/office/drawing/2017/decorative" val="1"/>
              </a:ext>
            </a:extLst>
          </p:cNvPr>
          <p:cNvPicPr>
            <a:picLocks noGrp="1" noChangeAspect="1"/>
          </p:cNvPicPr>
          <p:nvPr>
            <p:ph sz="quarter" idx="11"/>
          </p:nvPr>
        </p:nvPicPr>
        <p:blipFill rotWithShape="1">
          <a:blip r:embed="rId2"/>
          <a:srcRect t="7891" b="5266"/>
          <a:stretch/>
        </p:blipFill>
        <p:spPr>
          <a:xfrm>
            <a:off x="342900" y="2466975"/>
            <a:ext cx="8458200" cy="2318386"/>
          </a:xfrm>
        </p:spPr>
      </p:pic>
      <p:sp>
        <p:nvSpPr>
          <p:cNvPr id="5" name="Text Placeholder 5">
            <a:extLst>
              <a:ext uri="{FF2B5EF4-FFF2-40B4-BE49-F238E27FC236}">
                <a16:creationId xmlns:a16="http://schemas.microsoft.com/office/drawing/2014/main" id="{B455E5F7-97EC-4AAB-B080-E72860B075B0}"/>
              </a:ext>
            </a:extLst>
          </p:cNvPr>
          <p:cNvSpPr>
            <a:spLocks noGrp="1"/>
          </p:cNvSpPr>
          <p:nvPr>
            <p:ph type="body" sz="quarter" idx="30"/>
          </p:nvPr>
        </p:nvSpPr>
        <p:spPr>
          <a:xfrm>
            <a:off x="1562101" y="6684963"/>
            <a:ext cx="6976872" cy="173736"/>
          </a:xfrm>
        </p:spPr>
        <p:txBody>
          <a:bodyPr/>
          <a:lstStyle/>
          <a:p>
            <a:r>
              <a:rPr lang="en-US" dirty="0"/>
              <a:t>All photos: Kathleen </a:t>
            </a:r>
            <a:r>
              <a:rPr lang="en-US" dirty="0" err="1"/>
              <a:t>Talaro</a:t>
            </a:r>
            <a:r>
              <a:rPr lang="en-US" dirty="0"/>
              <a:t> </a:t>
            </a:r>
          </a:p>
        </p:txBody>
      </p:sp>
    </p:spTree>
    <p:extLst>
      <p:ext uri="{BB962C8B-B14F-4D97-AF65-F5344CB8AC3E}">
        <p14:creationId xmlns:p14="http://schemas.microsoft.com/office/powerpoint/2010/main" val="33762509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5138B2-CD67-4D16-BA0F-B9490F318824}"/>
              </a:ext>
            </a:extLst>
          </p:cNvPr>
          <p:cNvSpPr>
            <a:spLocks noGrp="1"/>
          </p:cNvSpPr>
          <p:nvPr>
            <p:ph type="title"/>
          </p:nvPr>
        </p:nvSpPr>
        <p:spPr/>
        <p:txBody>
          <a:bodyPr/>
          <a:lstStyle/>
          <a:p>
            <a:r>
              <a:rPr lang="en-US" dirty="0"/>
              <a:t>Defined (Synthetic) Media</a:t>
            </a:r>
          </a:p>
        </p:txBody>
      </p:sp>
      <p:sp>
        <p:nvSpPr>
          <p:cNvPr id="3" name="Content Placeholder 2">
            <a:extLst>
              <a:ext uri="{FF2B5EF4-FFF2-40B4-BE49-F238E27FC236}">
                <a16:creationId xmlns:a16="http://schemas.microsoft.com/office/drawing/2014/main" id="{890219ED-A9E6-4B0F-9E19-8101F5DD3A11}"/>
              </a:ext>
            </a:extLst>
          </p:cNvPr>
          <p:cNvSpPr>
            <a:spLocks noGrp="1"/>
          </p:cNvSpPr>
          <p:nvPr>
            <p:ph sz="quarter" idx="11"/>
          </p:nvPr>
        </p:nvSpPr>
        <p:spPr/>
        <p:txBody>
          <a:bodyPr/>
          <a:lstStyle/>
          <a:p>
            <a:pPr>
              <a:defRPr/>
            </a:pPr>
            <a:r>
              <a:rPr lang="en-US" b="1" dirty="0">
                <a:ea typeface="ＭＳ Ｐゴシック" charset="0"/>
              </a:rPr>
              <a:t>Defined (synthetic) media:</a:t>
            </a:r>
            <a:r>
              <a:rPr lang="en-US" dirty="0">
                <a:ea typeface="ＭＳ Ｐゴシック" charset="0"/>
              </a:rPr>
              <a:t> </a:t>
            </a:r>
          </a:p>
          <a:p>
            <a:pPr marL="342900" indent="-342900">
              <a:spcAft>
                <a:spcPts val="1200"/>
              </a:spcAft>
              <a:buFont typeface="Arial" panose="020B0604020202020204" pitchFamily="34" charset="0"/>
              <a:buChar char="•"/>
              <a:defRPr/>
            </a:pPr>
            <a:r>
              <a:rPr lang="en-US" dirty="0">
                <a:ea typeface="ＭＳ Ｐゴシック" charset="0"/>
              </a:rPr>
              <a:t>Media whose exact chemical compositions are known</a:t>
            </a:r>
          </a:p>
          <a:p>
            <a:pPr marL="342900" indent="-342900">
              <a:spcAft>
                <a:spcPts val="1200"/>
              </a:spcAft>
              <a:buFont typeface="Arial" panose="020B0604020202020204" pitchFamily="34" charset="0"/>
              <a:buChar char="•"/>
              <a:defRPr/>
            </a:pPr>
            <a:r>
              <a:rPr lang="en-US" dirty="0">
                <a:ea typeface="ＭＳ Ｐゴシック" charset="0"/>
              </a:rPr>
              <a:t>May contain pure organic and inorganic compounds that vary little from one source to another</a:t>
            </a:r>
          </a:p>
          <a:p>
            <a:pPr marL="342900" indent="-342900">
              <a:spcAft>
                <a:spcPts val="1200"/>
              </a:spcAft>
              <a:buFont typeface="Arial" panose="020B0604020202020204" pitchFamily="34" charset="0"/>
              <a:buChar char="•"/>
              <a:defRPr/>
            </a:pPr>
            <a:r>
              <a:rPr lang="en-US" dirty="0">
                <a:ea typeface="ＭＳ Ｐゴシック" charset="0"/>
              </a:rPr>
              <a:t>Have a molecular content defined by means of an exact formula</a:t>
            </a:r>
          </a:p>
          <a:p>
            <a:pPr marL="342900" indent="-342900">
              <a:spcAft>
                <a:spcPts val="1200"/>
              </a:spcAft>
              <a:buFont typeface="Arial" panose="020B0604020202020204" pitchFamily="34" charset="0"/>
              <a:buChar char="•"/>
              <a:defRPr/>
            </a:pPr>
            <a:r>
              <a:rPr lang="en-US" dirty="0">
                <a:ea typeface="ＭＳ Ｐゴシック" charset="0"/>
              </a:rPr>
              <a:t>Useful in research</a:t>
            </a:r>
          </a:p>
        </p:txBody>
      </p:sp>
    </p:spTree>
    <p:extLst>
      <p:ext uri="{BB962C8B-B14F-4D97-AF65-F5344CB8AC3E}">
        <p14:creationId xmlns:p14="http://schemas.microsoft.com/office/powerpoint/2010/main" val="13870738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4404E2-48F6-4293-806E-01E82DB024E4}"/>
              </a:ext>
            </a:extLst>
          </p:cNvPr>
          <p:cNvSpPr>
            <a:spLocks noGrp="1"/>
          </p:cNvSpPr>
          <p:nvPr>
            <p:ph type="title"/>
          </p:nvPr>
        </p:nvSpPr>
        <p:spPr/>
        <p:txBody>
          <a:bodyPr/>
          <a:lstStyle/>
          <a:p>
            <a:r>
              <a:rPr lang="en-US" dirty="0"/>
              <a:t>Complex Media</a:t>
            </a:r>
          </a:p>
        </p:txBody>
      </p:sp>
      <p:sp>
        <p:nvSpPr>
          <p:cNvPr id="3" name="Content Placeholder 2">
            <a:extLst>
              <a:ext uri="{FF2B5EF4-FFF2-40B4-BE49-F238E27FC236}">
                <a16:creationId xmlns:a16="http://schemas.microsoft.com/office/drawing/2014/main" id="{8C20FF4E-0FB7-4364-B95A-E92A9C5BCBD5}"/>
              </a:ext>
            </a:extLst>
          </p:cNvPr>
          <p:cNvSpPr>
            <a:spLocks noGrp="1"/>
          </p:cNvSpPr>
          <p:nvPr>
            <p:ph sz="quarter" idx="11"/>
          </p:nvPr>
        </p:nvSpPr>
        <p:spPr/>
        <p:txBody>
          <a:bodyPr/>
          <a:lstStyle/>
          <a:p>
            <a:pPr>
              <a:defRPr/>
            </a:pPr>
            <a:r>
              <a:rPr lang="en-US" b="1" dirty="0">
                <a:ea typeface="ＭＳ Ｐゴシック" charset="0"/>
              </a:rPr>
              <a:t>Complex media:</a:t>
            </a:r>
            <a:r>
              <a:rPr lang="en-US" dirty="0">
                <a:ea typeface="ＭＳ Ｐゴシック" charset="0"/>
              </a:rPr>
              <a:t> </a:t>
            </a:r>
          </a:p>
          <a:p>
            <a:pPr marL="342900" indent="-342900">
              <a:spcAft>
                <a:spcPts val="1200"/>
              </a:spcAft>
              <a:buFont typeface="Arial" panose="020B0604020202020204" pitchFamily="34" charset="0"/>
              <a:buChar char="•"/>
              <a:defRPr/>
            </a:pPr>
            <a:r>
              <a:rPr lang="en-US" dirty="0">
                <a:ea typeface="ＭＳ Ｐゴシック" charset="0"/>
              </a:rPr>
              <a:t>Contains at least one component that is not chemically definable</a:t>
            </a:r>
          </a:p>
          <a:p>
            <a:pPr marL="342900" indent="-342900">
              <a:spcAft>
                <a:spcPts val="1200"/>
              </a:spcAft>
              <a:buFont typeface="Arial" panose="020B0604020202020204" pitchFamily="34" charset="0"/>
              <a:buChar char="•"/>
              <a:defRPr/>
            </a:pPr>
            <a:r>
              <a:rPr lang="en-US" dirty="0">
                <a:ea typeface="ＭＳ Ｐゴシック" charset="0"/>
              </a:rPr>
              <a:t>Contains extracts of animals, plants, or yeasts</a:t>
            </a:r>
          </a:p>
          <a:p>
            <a:pPr marL="342900" indent="-342900">
              <a:spcAft>
                <a:spcPts val="1200"/>
              </a:spcAft>
              <a:buFont typeface="Arial" panose="020B0604020202020204" pitchFamily="34" charset="0"/>
              <a:buChar char="•"/>
              <a:defRPr/>
            </a:pPr>
            <a:r>
              <a:rPr lang="en-US" dirty="0">
                <a:ea typeface="ＭＳ Ｐゴシック" charset="0"/>
              </a:rPr>
              <a:t>May contain ground-up cells, tissues, or secretions</a:t>
            </a:r>
          </a:p>
          <a:p>
            <a:pPr marL="342900" indent="-342900">
              <a:spcAft>
                <a:spcPts val="1200"/>
              </a:spcAft>
              <a:buFont typeface="Arial" panose="020B0604020202020204" pitchFamily="34" charset="0"/>
              <a:buChar char="•"/>
              <a:defRPr/>
            </a:pPr>
            <a:r>
              <a:rPr lang="en-US" dirty="0">
                <a:ea typeface="ＭＳ Ｐゴシック" charset="0"/>
              </a:rPr>
              <a:t>Examples: blood, serum, meat extracts or infusions, milk, yeast extract, soybean digest, peptone</a:t>
            </a:r>
          </a:p>
          <a:p>
            <a:pPr marL="342900" indent="-342900">
              <a:spcAft>
                <a:spcPts val="1200"/>
              </a:spcAft>
              <a:buFont typeface="Arial" panose="020B0604020202020204" pitchFamily="34" charset="0"/>
              <a:buChar char="•"/>
              <a:defRPr/>
            </a:pPr>
            <a:r>
              <a:rPr lang="en-US" dirty="0">
                <a:ea typeface="ＭＳ Ｐゴシック" charset="0"/>
              </a:rPr>
              <a:t>Nutrient broth, blood agar, and MacConkey agar contain a rich mixture of nutrients for microbes that have complex nutritional needs</a:t>
            </a:r>
          </a:p>
          <a:p>
            <a:endParaRPr lang="en-US" dirty="0"/>
          </a:p>
        </p:txBody>
      </p:sp>
    </p:spTree>
    <p:extLst>
      <p:ext uri="{BB962C8B-B14F-4D97-AF65-F5344CB8AC3E}">
        <p14:creationId xmlns:p14="http://schemas.microsoft.com/office/powerpoint/2010/main" val="28261377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A21F93-422B-40E8-BD21-7EFE6FED4CEE}"/>
              </a:ext>
            </a:extLst>
          </p:cNvPr>
          <p:cNvSpPr>
            <a:spLocks noGrp="1"/>
          </p:cNvSpPr>
          <p:nvPr>
            <p:ph type="title"/>
          </p:nvPr>
        </p:nvSpPr>
        <p:spPr/>
        <p:txBody>
          <a:bodyPr/>
          <a:lstStyle/>
          <a:p>
            <a:r>
              <a:rPr lang="en-US" dirty="0"/>
              <a:t>General Purpose and Enriched Media</a:t>
            </a:r>
          </a:p>
        </p:txBody>
      </p:sp>
      <p:sp>
        <p:nvSpPr>
          <p:cNvPr id="3" name="Content Placeholder 2">
            <a:extLst>
              <a:ext uri="{FF2B5EF4-FFF2-40B4-BE49-F238E27FC236}">
                <a16:creationId xmlns:a16="http://schemas.microsoft.com/office/drawing/2014/main" id="{62816306-83ED-4868-92B6-60581AB1AEB1}"/>
              </a:ext>
            </a:extLst>
          </p:cNvPr>
          <p:cNvSpPr>
            <a:spLocks noGrp="1"/>
          </p:cNvSpPr>
          <p:nvPr>
            <p:ph sz="quarter" idx="11"/>
          </p:nvPr>
        </p:nvSpPr>
        <p:spPr/>
        <p:txBody>
          <a:bodyPr/>
          <a:lstStyle/>
          <a:p>
            <a:pPr>
              <a:spcAft>
                <a:spcPts val="600"/>
              </a:spcAft>
            </a:pPr>
            <a:r>
              <a:rPr lang="en-US" altLang="en-US" b="1" dirty="0"/>
              <a:t>General purpose media:</a:t>
            </a:r>
          </a:p>
          <a:p>
            <a:pPr marL="342900" indent="-342900">
              <a:spcAft>
                <a:spcPts val="1200"/>
              </a:spcAft>
              <a:buFont typeface="Arial" panose="020B0604020202020204" pitchFamily="34" charset="0"/>
              <a:buChar char="•"/>
            </a:pPr>
            <a:r>
              <a:rPr lang="en-US" altLang="en-US" dirty="0"/>
              <a:t>Grow</a:t>
            </a:r>
            <a:r>
              <a:rPr lang="en-US" altLang="en-US" b="1" dirty="0"/>
              <a:t> </a:t>
            </a:r>
            <a:r>
              <a:rPr lang="en-US" altLang="en-US" dirty="0"/>
              <a:t>as broad a spectrum of microbes as possible</a:t>
            </a:r>
          </a:p>
          <a:p>
            <a:pPr marL="342900" indent="-342900">
              <a:spcAft>
                <a:spcPts val="1200"/>
              </a:spcAft>
              <a:buFont typeface="Arial" panose="020B0604020202020204" pitchFamily="34" charset="0"/>
              <a:buChar char="•"/>
            </a:pPr>
            <a:r>
              <a:rPr lang="en-US" altLang="en-US" dirty="0"/>
              <a:t>Complex media that contains a mixture of ingredients that support a wide variety of microbial life</a:t>
            </a:r>
          </a:p>
          <a:p>
            <a:pPr marL="342900" indent="-342900">
              <a:spcAft>
                <a:spcPts val="1200"/>
              </a:spcAft>
              <a:buFont typeface="Arial" panose="020B0604020202020204" pitchFamily="34" charset="0"/>
              <a:buChar char="•"/>
            </a:pPr>
            <a:r>
              <a:rPr lang="en-US" altLang="en-US" dirty="0"/>
              <a:t>Include nutrient agar and broth, brain-heart infusion, and trypticase soy agar</a:t>
            </a:r>
          </a:p>
          <a:p>
            <a:pPr lvl="0">
              <a:spcAft>
                <a:spcPts val="600"/>
              </a:spcAft>
              <a:defRPr/>
            </a:pPr>
            <a:r>
              <a:rPr lang="en-US" b="1" dirty="0">
                <a:solidFill>
                  <a:prstClr val="black"/>
                </a:solidFill>
              </a:rPr>
              <a:t>Enriched media:</a:t>
            </a:r>
          </a:p>
          <a:p>
            <a:pPr marL="342900" lvl="0" indent="-342900">
              <a:spcAft>
                <a:spcPts val="1200"/>
              </a:spcAft>
              <a:buFont typeface="Arial" panose="020B0604020202020204" pitchFamily="34" charset="0"/>
              <a:buChar char="•"/>
              <a:defRPr/>
            </a:pPr>
            <a:r>
              <a:rPr lang="en-US" dirty="0">
                <a:solidFill>
                  <a:prstClr val="black"/>
                </a:solidFill>
                <a:ea typeface="ＭＳ Ｐゴシック" charset="0"/>
              </a:rPr>
              <a:t>Contains</a:t>
            </a:r>
            <a:r>
              <a:rPr lang="en-US" b="1" dirty="0">
                <a:solidFill>
                  <a:prstClr val="black"/>
                </a:solidFill>
                <a:ea typeface="ＭＳ Ｐゴシック" charset="0"/>
              </a:rPr>
              <a:t> </a:t>
            </a:r>
            <a:r>
              <a:rPr lang="en-US" dirty="0">
                <a:solidFill>
                  <a:prstClr val="black"/>
                </a:solidFill>
                <a:ea typeface="ＭＳ Ｐゴシック" charset="0"/>
              </a:rPr>
              <a:t>complex organic substances (blood, serum, hemoglobin, or special growth factors) that </a:t>
            </a:r>
            <a:r>
              <a:rPr lang="en-US" b="1" dirty="0">
                <a:solidFill>
                  <a:prstClr val="black"/>
                </a:solidFill>
                <a:ea typeface="ＭＳ Ｐゴシック" charset="0"/>
              </a:rPr>
              <a:t>fastidious</a:t>
            </a:r>
            <a:r>
              <a:rPr lang="en-US" dirty="0">
                <a:solidFill>
                  <a:prstClr val="black"/>
                </a:solidFill>
                <a:ea typeface="ＭＳ Ｐゴシック" charset="0"/>
              </a:rPr>
              <a:t> bacteria require for growth</a:t>
            </a:r>
            <a:endParaRPr lang="en-US" dirty="0">
              <a:solidFill>
                <a:prstClr val="black"/>
              </a:solidFill>
            </a:endParaRPr>
          </a:p>
          <a:p>
            <a:pPr marL="342900" lvl="0" indent="-342900">
              <a:spcAft>
                <a:spcPts val="1200"/>
              </a:spcAft>
              <a:buFont typeface="Arial" panose="020B0604020202020204" pitchFamily="34" charset="0"/>
              <a:buChar char="•"/>
              <a:defRPr/>
            </a:pPr>
            <a:r>
              <a:rPr lang="en-US" b="1" dirty="0">
                <a:solidFill>
                  <a:prstClr val="black"/>
                </a:solidFill>
              </a:rPr>
              <a:t>Growth factors:</a:t>
            </a:r>
            <a:r>
              <a:rPr lang="en-US" dirty="0">
                <a:solidFill>
                  <a:prstClr val="black"/>
                </a:solidFill>
              </a:rPr>
              <a:t> specific vitamins or amino acids</a:t>
            </a:r>
          </a:p>
        </p:txBody>
      </p:sp>
    </p:spTree>
    <p:extLst>
      <p:ext uri="{BB962C8B-B14F-4D97-AF65-F5344CB8AC3E}">
        <p14:creationId xmlns:p14="http://schemas.microsoft.com/office/powerpoint/2010/main" val="38533354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9CA041-0B76-4A2A-BC90-EB2618D6B7F1}"/>
              </a:ext>
            </a:extLst>
          </p:cNvPr>
          <p:cNvSpPr>
            <a:spLocks noGrp="1"/>
          </p:cNvSpPr>
          <p:nvPr>
            <p:ph type="title"/>
          </p:nvPr>
        </p:nvSpPr>
        <p:spPr/>
        <p:txBody>
          <a:bodyPr/>
          <a:lstStyle/>
          <a:p>
            <a:r>
              <a:rPr lang="en-US" dirty="0"/>
              <a:t>Examples of Enriched Media</a:t>
            </a:r>
          </a:p>
        </p:txBody>
      </p:sp>
      <p:pic>
        <p:nvPicPr>
          <p:cNvPr id="12" name="Content Placeholder 11" descr="Photos of cultures growing in a blood agar plate and a chocolate agar plate.">
            <a:extLst>
              <a:ext uri="{FF2B5EF4-FFF2-40B4-BE49-F238E27FC236}">
                <a16:creationId xmlns:a16="http://schemas.microsoft.com/office/drawing/2014/main" id="{505B639E-5463-4EC5-B0BA-A7858EE9A112}"/>
              </a:ext>
              <a:ext uri="{C183D7F6-B498-43B3-948B-1728B52AA6E4}">
                <adec:decorative xmlns:adec="http://schemas.microsoft.com/office/drawing/2017/decorative" val="1"/>
              </a:ext>
            </a:extLst>
          </p:cNvPr>
          <p:cNvPicPr>
            <a:picLocks noGrp="1" noChangeAspect="1"/>
          </p:cNvPicPr>
          <p:nvPr>
            <p:ph sz="quarter" idx="11"/>
          </p:nvPr>
        </p:nvPicPr>
        <p:blipFill rotWithShape="1">
          <a:blip r:embed="rId2"/>
          <a:srcRect t="6692" b="4382"/>
          <a:stretch/>
        </p:blipFill>
        <p:spPr>
          <a:xfrm>
            <a:off x="1730081" y="1263230"/>
            <a:ext cx="5683839" cy="4556999"/>
          </a:xfrm>
        </p:spPr>
      </p:pic>
      <p:sp>
        <p:nvSpPr>
          <p:cNvPr id="8" name="Text Placeholder 5">
            <a:extLst>
              <a:ext uri="{FF2B5EF4-FFF2-40B4-BE49-F238E27FC236}">
                <a16:creationId xmlns:a16="http://schemas.microsoft.com/office/drawing/2014/main" id="{3E87D347-1F07-4202-97E2-238ADAD12E2D}"/>
              </a:ext>
            </a:extLst>
          </p:cNvPr>
          <p:cNvSpPr>
            <a:spLocks noGrp="1"/>
          </p:cNvSpPr>
          <p:nvPr>
            <p:ph type="body" sz="quarter" idx="30"/>
          </p:nvPr>
        </p:nvSpPr>
        <p:spPr>
          <a:xfrm>
            <a:off x="1562101" y="6684963"/>
            <a:ext cx="6976872" cy="173736"/>
          </a:xfrm>
        </p:spPr>
        <p:txBody>
          <a:bodyPr/>
          <a:lstStyle/>
          <a:p>
            <a:r>
              <a:rPr lang="en-US" dirty="0"/>
              <a:t>(a) Lisa </a:t>
            </a:r>
            <a:r>
              <a:rPr lang="en-US" dirty="0" err="1"/>
              <a:t>BurgessMcGraw</a:t>
            </a:r>
            <a:r>
              <a:rPr lang="en-US" dirty="0"/>
              <a:t>-Hill Education; (b) Kathleen </a:t>
            </a:r>
            <a:r>
              <a:rPr lang="en-US" dirty="0" err="1"/>
              <a:t>Talaro</a:t>
            </a:r>
            <a:r>
              <a:rPr lang="en-US" dirty="0"/>
              <a:t> </a:t>
            </a:r>
          </a:p>
        </p:txBody>
      </p:sp>
      <p:sp>
        <p:nvSpPr>
          <p:cNvPr id="5" name="Text Placeholder 5">
            <a:extLst>
              <a:ext uri="{FF2B5EF4-FFF2-40B4-BE49-F238E27FC236}">
                <a16:creationId xmlns:a16="http://schemas.microsoft.com/office/drawing/2014/main" id="{CA69A935-A622-4485-8D3B-367954713FB7}"/>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p>
        </p:txBody>
      </p:sp>
    </p:spTree>
    <p:extLst>
      <p:ext uri="{BB962C8B-B14F-4D97-AF65-F5344CB8AC3E}">
        <p14:creationId xmlns:p14="http://schemas.microsoft.com/office/powerpoint/2010/main" val="23605037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07E2E7-4B59-4ECA-A112-3010AC3F6979}"/>
              </a:ext>
            </a:extLst>
          </p:cNvPr>
          <p:cNvSpPr>
            <a:spLocks noGrp="1"/>
          </p:cNvSpPr>
          <p:nvPr>
            <p:ph type="title"/>
          </p:nvPr>
        </p:nvSpPr>
        <p:spPr/>
        <p:txBody>
          <a:bodyPr/>
          <a:lstStyle/>
          <a:p>
            <a:r>
              <a:rPr lang="en-US" dirty="0"/>
              <a:t>Selective and Differential Media</a:t>
            </a:r>
          </a:p>
        </p:txBody>
      </p:sp>
      <p:sp>
        <p:nvSpPr>
          <p:cNvPr id="3" name="Content Placeholder 2">
            <a:extLst>
              <a:ext uri="{FF2B5EF4-FFF2-40B4-BE49-F238E27FC236}">
                <a16:creationId xmlns:a16="http://schemas.microsoft.com/office/drawing/2014/main" id="{3E090F4B-1182-4270-901D-29B21D668907}"/>
              </a:ext>
            </a:extLst>
          </p:cNvPr>
          <p:cNvSpPr>
            <a:spLocks noGrp="1"/>
          </p:cNvSpPr>
          <p:nvPr>
            <p:ph sz="quarter" idx="11"/>
          </p:nvPr>
        </p:nvSpPr>
        <p:spPr>
          <a:xfrm>
            <a:off x="342900" y="1192653"/>
            <a:ext cx="8458200" cy="1760404"/>
          </a:xfrm>
        </p:spPr>
        <p:txBody>
          <a:bodyPr/>
          <a:lstStyle/>
          <a:p>
            <a:r>
              <a:rPr lang="en-US" altLang="en-US" dirty="0"/>
              <a:t>Designed for special microbial groups</a:t>
            </a:r>
          </a:p>
          <a:p>
            <a:pPr marL="342900" indent="-342900">
              <a:buFont typeface="Arial" panose="020B0604020202020204" pitchFamily="34" charset="0"/>
              <a:buChar char="•"/>
            </a:pPr>
            <a:r>
              <a:rPr lang="en-US" altLang="en-US" dirty="0"/>
              <a:t>Have extensive applications for isolation and identification</a:t>
            </a:r>
          </a:p>
          <a:p>
            <a:pPr marL="342900" indent="-342900">
              <a:buFont typeface="Arial" panose="020B0604020202020204" pitchFamily="34" charset="0"/>
              <a:buChar char="•"/>
            </a:pPr>
            <a:r>
              <a:rPr lang="en-US" altLang="en-US" dirty="0"/>
              <a:t>Permit preliminary identification of a genus or even a species of bacteria</a:t>
            </a:r>
          </a:p>
          <a:p>
            <a:endParaRPr lang="en-US" dirty="0"/>
          </a:p>
        </p:txBody>
      </p:sp>
      <p:pic>
        <p:nvPicPr>
          <p:cNvPr id="12" name="Content Placeholder 11" descr="Illustration comparing selective and differential media with general-purpose media.">
            <a:extLst>
              <a:ext uri="{FF2B5EF4-FFF2-40B4-BE49-F238E27FC236}">
                <a16:creationId xmlns:a16="http://schemas.microsoft.com/office/drawing/2014/main" id="{810D8FA1-17B0-4B40-9293-87793D2A52C5}"/>
              </a:ext>
              <a:ext uri="{C183D7F6-B498-43B3-948B-1728B52AA6E4}">
                <adec:decorative xmlns:adec="http://schemas.microsoft.com/office/drawing/2017/decorative" val="1"/>
              </a:ext>
            </a:extLst>
          </p:cNvPr>
          <p:cNvPicPr>
            <a:picLocks noGrp="1" noChangeAspect="1"/>
          </p:cNvPicPr>
          <p:nvPr>
            <p:ph sz="quarter" idx="14"/>
          </p:nvPr>
        </p:nvPicPr>
        <p:blipFill rotWithShape="1">
          <a:blip r:embed="rId2"/>
          <a:srcRect t="5682"/>
          <a:stretch/>
        </p:blipFill>
        <p:spPr>
          <a:xfrm>
            <a:off x="1860314" y="3011113"/>
            <a:ext cx="5423373" cy="3162300"/>
          </a:xfrm>
        </p:spPr>
      </p:pic>
      <p:sp>
        <p:nvSpPr>
          <p:cNvPr id="5" name="Text Placeholder 5">
            <a:extLst>
              <a:ext uri="{FF2B5EF4-FFF2-40B4-BE49-F238E27FC236}">
                <a16:creationId xmlns:a16="http://schemas.microsoft.com/office/drawing/2014/main" id="{A0C2A9F2-4EC0-49A2-9A0C-2E4DF154A7FA}"/>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p>
        </p:txBody>
      </p:sp>
    </p:spTree>
    <p:extLst>
      <p:ext uri="{BB962C8B-B14F-4D97-AF65-F5344CB8AC3E}">
        <p14:creationId xmlns:p14="http://schemas.microsoft.com/office/powerpoint/2010/main" val="15851251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B3DBE4-B48A-446E-9DA1-8A60963A311E}"/>
              </a:ext>
            </a:extLst>
          </p:cNvPr>
          <p:cNvSpPr>
            <a:spLocks noGrp="1"/>
          </p:cNvSpPr>
          <p:nvPr>
            <p:ph type="title"/>
          </p:nvPr>
        </p:nvSpPr>
        <p:spPr/>
        <p:txBody>
          <a:bodyPr/>
          <a:lstStyle/>
          <a:p>
            <a:r>
              <a:rPr lang="en-US" dirty="0"/>
              <a:t>Selective Media</a:t>
            </a:r>
          </a:p>
        </p:txBody>
      </p:sp>
      <p:sp>
        <p:nvSpPr>
          <p:cNvPr id="3" name="Content Placeholder 2">
            <a:extLst>
              <a:ext uri="{FF2B5EF4-FFF2-40B4-BE49-F238E27FC236}">
                <a16:creationId xmlns:a16="http://schemas.microsoft.com/office/drawing/2014/main" id="{6BB8A569-E92C-4CEB-9E1B-6C51B40BED43}"/>
              </a:ext>
            </a:extLst>
          </p:cNvPr>
          <p:cNvSpPr>
            <a:spLocks noGrp="1"/>
          </p:cNvSpPr>
          <p:nvPr>
            <p:ph sz="quarter" idx="11"/>
          </p:nvPr>
        </p:nvSpPr>
        <p:spPr/>
        <p:txBody>
          <a:bodyPr/>
          <a:lstStyle/>
          <a:p>
            <a:pPr>
              <a:spcAft>
                <a:spcPts val="1200"/>
              </a:spcAft>
            </a:pPr>
            <a:r>
              <a:rPr lang="en-US" altLang="en-US" dirty="0"/>
              <a:t>Contains one or more agents that inhibit the growth of certain microbes</a:t>
            </a:r>
          </a:p>
          <a:p>
            <a:pPr marL="342900" indent="-342900">
              <a:spcAft>
                <a:spcPts val="1200"/>
              </a:spcAft>
              <a:buFont typeface="Arial" panose="020B0604020202020204" pitchFamily="34" charset="0"/>
              <a:buChar char="•"/>
            </a:pPr>
            <a:r>
              <a:rPr lang="en-US" altLang="en-US" dirty="0"/>
              <a:t>Encourage a </a:t>
            </a:r>
            <a:r>
              <a:rPr lang="en-US" altLang="en-US" i="1" dirty="0"/>
              <a:t>select</a:t>
            </a:r>
            <a:r>
              <a:rPr lang="en-US" altLang="en-US" dirty="0"/>
              <a:t> microbe to grow</a:t>
            </a:r>
          </a:p>
          <a:p>
            <a:pPr marL="342900" indent="-342900">
              <a:spcAft>
                <a:spcPts val="1200"/>
              </a:spcAft>
              <a:buFont typeface="Arial" panose="020B0604020202020204" pitchFamily="34" charset="0"/>
              <a:buChar char="•"/>
            </a:pPr>
            <a:r>
              <a:rPr lang="en-US" altLang="en-US" dirty="0"/>
              <a:t>Important in primary isolation of a certain type of microorganism from a mixed sample</a:t>
            </a:r>
          </a:p>
          <a:p>
            <a:pPr>
              <a:spcAft>
                <a:spcPts val="1200"/>
              </a:spcAft>
            </a:pPr>
            <a:endParaRPr lang="en-US" dirty="0"/>
          </a:p>
        </p:txBody>
      </p:sp>
    </p:spTree>
    <p:extLst>
      <p:ext uri="{BB962C8B-B14F-4D97-AF65-F5344CB8AC3E}">
        <p14:creationId xmlns:p14="http://schemas.microsoft.com/office/powerpoint/2010/main" val="240793370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E4471E-9B42-4824-821C-FA50605BAF0B}"/>
              </a:ext>
            </a:extLst>
          </p:cNvPr>
          <p:cNvSpPr>
            <a:spLocks noGrp="1"/>
          </p:cNvSpPr>
          <p:nvPr>
            <p:ph type="title"/>
          </p:nvPr>
        </p:nvSpPr>
        <p:spPr/>
        <p:txBody>
          <a:bodyPr/>
          <a:lstStyle/>
          <a:p>
            <a:r>
              <a:rPr lang="en-US" dirty="0"/>
              <a:t>Selective Media, Agents, and Functions</a:t>
            </a:r>
          </a:p>
        </p:txBody>
      </p:sp>
      <p:graphicFrame>
        <p:nvGraphicFramePr>
          <p:cNvPr id="11" name="Content Placeholder 10">
            <a:extLst>
              <a:ext uri="{FF2B5EF4-FFF2-40B4-BE49-F238E27FC236}">
                <a16:creationId xmlns:a16="http://schemas.microsoft.com/office/drawing/2014/main" id="{EFC9A6E9-6A33-4591-82BE-A5BDE6B46A15}"/>
              </a:ext>
            </a:extLst>
          </p:cNvPr>
          <p:cNvGraphicFramePr>
            <a:graphicFrameLocks noGrp="1"/>
          </p:cNvGraphicFramePr>
          <p:nvPr>
            <p:ph sz="quarter" idx="11"/>
            <p:extLst>
              <p:ext uri="{D42A27DB-BD31-4B8C-83A1-F6EECF244321}">
                <p14:modId xmlns:p14="http://schemas.microsoft.com/office/powerpoint/2010/main" val="1385576435"/>
              </p:ext>
            </p:extLst>
          </p:nvPr>
        </p:nvGraphicFramePr>
        <p:xfrm>
          <a:off x="342900" y="1318554"/>
          <a:ext cx="8610600" cy="4749800"/>
        </p:xfrm>
        <a:graphic>
          <a:graphicData uri="http://schemas.openxmlformats.org/drawingml/2006/table">
            <a:tbl>
              <a:tblPr firstRow="1" bandRow="1">
                <a:tableStyleId>{5940675A-B579-460E-94D1-54222C63F5DA}</a:tableStyleId>
              </a:tblPr>
              <a:tblGrid>
                <a:gridCol w="2590800">
                  <a:extLst>
                    <a:ext uri="{9D8B030D-6E8A-4147-A177-3AD203B41FA5}">
                      <a16:colId xmlns:a16="http://schemas.microsoft.com/office/drawing/2014/main" val="685525526"/>
                    </a:ext>
                  </a:extLst>
                </a:gridCol>
                <a:gridCol w="2362200">
                  <a:extLst>
                    <a:ext uri="{9D8B030D-6E8A-4147-A177-3AD203B41FA5}">
                      <a16:colId xmlns:a16="http://schemas.microsoft.com/office/drawing/2014/main" val="818789550"/>
                    </a:ext>
                  </a:extLst>
                </a:gridCol>
                <a:gridCol w="3657600">
                  <a:extLst>
                    <a:ext uri="{9D8B030D-6E8A-4147-A177-3AD203B41FA5}">
                      <a16:colId xmlns:a16="http://schemas.microsoft.com/office/drawing/2014/main" val="44114922"/>
                    </a:ext>
                  </a:extLst>
                </a:gridCol>
              </a:tblGrid>
              <a:tr h="370840">
                <a:tc>
                  <a:txBody>
                    <a:bodyPr/>
                    <a:lstStyle/>
                    <a:p>
                      <a:pPr marL="0" algn="l" defTabSz="914400" rtl="0" eaLnBrk="1" latinLnBrk="0" hangingPunct="1"/>
                      <a:r>
                        <a:rPr lang="en-US" sz="1600" b="1" kern="1200" dirty="0">
                          <a:solidFill>
                            <a:schemeClr val="tx1"/>
                          </a:solidFill>
                          <a:latin typeface="+mn-lt"/>
                          <a:ea typeface="+mn-ea"/>
                          <a:cs typeface="+mn-cs"/>
                        </a:rPr>
                        <a:t>Medium</a:t>
                      </a:r>
                    </a:p>
                  </a:txBody>
                  <a:tcPr/>
                </a:tc>
                <a:tc>
                  <a:txBody>
                    <a:bodyPr/>
                    <a:lstStyle/>
                    <a:p>
                      <a:pPr marL="0" algn="l" defTabSz="914400" rtl="0" eaLnBrk="1" latinLnBrk="0" hangingPunct="1"/>
                      <a:r>
                        <a:rPr lang="en-US" sz="1600" b="1" kern="1200" dirty="0">
                          <a:solidFill>
                            <a:schemeClr val="tx1"/>
                          </a:solidFill>
                          <a:latin typeface="+mn-lt"/>
                          <a:ea typeface="+mn-ea"/>
                          <a:cs typeface="+mn-cs"/>
                        </a:rPr>
                        <a:t>Selective Agent</a:t>
                      </a:r>
                    </a:p>
                  </a:txBody>
                  <a:tcPr/>
                </a:tc>
                <a:tc>
                  <a:txBody>
                    <a:bodyPr/>
                    <a:lstStyle/>
                    <a:p>
                      <a:pPr marL="0" algn="l" defTabSz="914400" rtl="0" eaLnBrk="1" latinLnBrk="0" hangingPunct="1"/>
                      <a:r>
                        <a:rPr lang="en-US" sz="1600" b="1" kern="1200" dirty="0">
                          <a:solidFill>
                            <a:schemeClr val="tx1"/>
                          </a:solidFill>
                          <a:latin typeface="+mn-lt"/>
                          <a:ea typeface="+mn-ea"/>
                          <a:cs typeface="+mn-cs"/>
                        </a:rPr>
                        <a:t>Used For</a:t>
                      </a:r>
                    </a:p>
                  </a:txBody>
                  <a:tcPr/>
                </a:tc>
                <a:extLst>
                  <a:ext uri="{0D108BD9-81ED-4DB2-BD59-A6C34878D82A}">
                    <a16:rowId xmlns:a16="http://schemas.microsoft.com/office/drawing/2014/main" val="3135012567"/>
                  </a:ext>
                </a:extLst>
              </a:tr>
              <a:tr h="370840">
                <a:tc>
                  <a:txBody>
                    <a:bodyPr/>
                    <a:lstStyle/>
                    <a:p>
                      <a:pPr marL="0" algn="l" defTabSz="914400" rtl="0" eaLnBrk="1" latinLnBrk="0" hangingPunct="1"/>
                      <a:r>
                        <a:rPr lang="en-US" sz="1600" b="0" kern="1200" dirty="0">
                          <a:solidFill>
                            <a:schemeClr val="tx1"/>
                          </a:solidFill>
                          <a:latin typeface="+mn-lt"/>
                          <a:ea typeface="+mn-ea"/>
                          <a:cs typeface="+mn-cs"/>
                        </a:rPr>
                        <a:t>Mueller tellurite</a:t>
                      </a:r>
                    </a:p>
                  </a:txBody>
                  <a:tcPr/>
                </a:tc>
                <a:tc>
                  <a:txBody>
                    <a:bodyPr/>
                    <a:lstStyle/>
                    <a:p>
                      <a:pPr marL="0" algn="l" defTabSz="914400" rtl="0" eaLnBrk="1" latinLnBrk="0" hangingPunct="1"/>
                      <a:r>
                        <a:rPr lang="en-US" sz="1600" b="0" kern="1200" dirty="0">
                          <a:solidFill>
                            <a:schemeClr val="tx1"/>
                          </a:solidFill>
                          <a:latin typeface="+mn-lt"/>
                          <a:ea typeface="+mn-ea"/>
                          <a:cs typeface="+mn-cs"/>
                        </a:rPr>
                        <a:t>Potassium tellurite	</a:t>
                      </a:r>
                    </a:p>
                  </a:txBody>
                  <a:tcPr/>
                </a:tc>
                <a:tc>
                  <a:txBody>
                    <a:bodyPr/>
                    <a:lstStyle/>
                    <a:p>
                      <a:pPr marL="0" algn="l" defTabSz="914400" rtl="0" eaLnBrk="1" latinLnBrk="0" hangingPunct="1"/>
                      <a:r>
                        <a:rPr lang="en-US" sz="1600" b="0" kern="1200" dirty="0">
                          <a:solidFill>
                            <a:schemeClr val="tx1"/>
                          </a:solidFill>
                          <a:latin typeface="+mn-lt"/>
                          <a:ea typeface="+mn-ea"/>
                          <a:cs typeface="+mn-cs"/>
                        </a:rPr>
                        <a:t>Isolation of </a:t>
                      </a:r>
                      <a:r>
                        <a:rPr lang="en-US" sz="1600" b="0" i="1" kern="1200" dirty="0">
                          <a:solidFill>
                            <a:schemeClr val="tx1"/>
                          </a:solidFill>
                          <a:latin typeface="+mn-lt"/>
                          <a:ea typeface="+mn-ea"/>
                          <a:cs typeface="+mn-cs"/>
                        </a:rPr>
                        <a:t>Corynebacterium diphtheriae</a:t>
                      </a:r>
                    </a:p>
                  </a:txBody>
                  <a:tcPr/>
                </a:tc>
                <a:extLst>
                  <a:ext uri="{0D108BD9-81ED-4DB2-BD59-A6C34878D82A}">
                    <a16:rowId xmlns:a16="http://schemas.microsoft.com/office/drawing/2014/main" val="1970055260"/>
                  </a:ext>
                </a:extLst>
              </a:tr>
              <a:tr h="370840">
                <a:tc>
                  <a:txBody>
                    <a:bodyPr/>
                    <a:lstStyle/>
                    <a:p>
                      <a:pPr marL="0" algn="l" defTabSz="914400" rtl="0" eaLnBrk="1" latinLnBrk="0" hangingPunct="1"/>
                      <a:r>
                        <a:rPr lang="en-US" sz="1600" b="0" i="1" kern="1200" dirty="0">
                          <a:solidFill>
                            <a:schemeClr val="tx1"/>
                          </a:solidFill>
                          <a:latin typeface="+mn-lt"/>
                          <a:ea typeface="+mn-ea"/>
                          <a:cs typeface="+mn-cs"/>
                        </a:rPr>
                        <a:t>Enterococcus faecalis broth</a:t>
                      </a:r>
                    </a:p>
                  </a:txBody>
                  <a:tcPr/>
                </a:tc>
                <a:tc>
                  <a:txBody>
                    <a:bodyPr/>
                    <a:lstStyle/>
                    <a:p>
                      <a:pPr marL="0" algn="l" defTabSz="914400" rtl="0" eaLnBrk="1" latinLnBrk="0" hangingPunct="1"/>
                      <a:r>
                        <a:rPr lang="en-US" sz="1600" b="0" kern="1200" dirty="0">
                          <a:solidFill>
                            <a:schemeClr val="tx1"/>
                          </a:solidFill>
                          <a:latin typeface="+mn-lt"/>
                          <a:ea typeface="+mn-ea"/>
                          <a:cs typeface="+mn-cs"/>
                        </a:rPr>
                        <a:t>Sodium azide, tetrazolium</a:t>
                      </a:r>
                    </a:p>
                  </a:txBody>
                  <a:tcPr/>
                </a:tc>
                <a:tc>
                  <a:txBody>
                    <a:bodyPr/>
                    <a:lstStyle/>
                    <a:p>
                      <a:pPr marL="0" algn="l" defTabSz="914400" rtl="0" eaLnBrk="1" latinLnBrk="0" hangingPunct="1"/>
                      <a:r>
                        <a:rPr lang="en-US" sz="1600" b="0" kern="1200" dirty="0">
                          <a:solidFill>
                            <a:schemeClr val="tx1"/>
                          </a:solidFill>
                          <a:latin typeface="+mn-lt"/>
                          <a:ea typeface="+mn-ea"/>
                          <a:cs typeface="+mn-cs"/>
                        </a:rPr>
                        <a:t>Isolation of fecal enterococci</a:t>
                      </a:r>
                    </a:p>
                  </a:txBody>
                  <a:tcPr/>
                </a:tc>
                <a:extLst>
                  <a:ext uri="{0D108BD9-81ED-4DB2-BD59-A6C34878D82A}">
                    <a16:rowId xmlns:a16="http://schemas.microsoft.com/office/drawing/2014/main" val="1393215652"/>
                  </a:ext>
                </a:extLst>
              </a:tr>
              <a:tr h="370840">
                <a:tc>
                  <a:txBody>
                    <a:bodyPr/>
                    <a:lstStyle/>
                    <a:p>
                      <a:pPr marL="0" algn="l" defTabSz="914400" rtl="0" eaLnBrk="1" latinLnBrk="0" hangingPunct="1"/>
                      <a:r>
                        <a:rPr lang="en-US" sz="1600" b="0" kern="1200" dirty="0">
                          <a:solidFill>
                            <a:schemeClr val="tx1"/>
                          </a:solidFill>
                          <a:latin typeface="+mn-lt"/>
                          <a:ea typeface="+mn-ea"/>
                          <a:cs typeface="+mn-cs"/>
                        </a:rPr>
                        <a:t>Phenylethanol agar	</a:t>
                      </a:r>
                    </a:p>
                  </a:txBody>
                  <a:tcPr/>
                </a:tc>
                <a:tc>
                  <a:txBody>
                    <a:bodyPr/>
                    <a:lstStyle/>
                    <a:p>
                      <a:pPr marL="0" algn="l" defTabSz="914400" rtl="0" eaLnBrk="1" latinLnBrk="0" hangingPunct="1"/>
                      <a:r>
                        <a:rPr lang="en-US" sz="1600" b="0" kern="1200" dirty="0">
                          <a:solidFill>
                            <a:schemeClr val="tx1"/>
                          </a:solidFill>
                          <a:latin typeface="+mn-lt"/>
                          <a:ea typeface="+mn-ea"/>
                          <a:cs typeface="+mn-cs"/>
                        </a:rPr>
                        <a:t>Phenylethanol chloride</a:t>
                      </a:r>
                    </a:p>
                  </a:txBody>
                  <a:tcPr/>
                </a:tc>
                <a:tc>
                  <a:txBody>
                    <a:bodyPr/>
                    <a:lstStyle/>
                    <a:p>
                      <a:pPr marL="0" algn="l" defTabSz="914400" rtl="0" eaLnBrk="1" latinLnBrk="0" hangingPunct="1"/>
                      <a:r>
                        <a:rPr lang="en-US" sz="1600" b="0" kern="1200" dirty="0">
                          <a:solidFill>
                            <a:schemeClr val="tx1"/>
                          </a:solidFill>
                          <a:latin typeface="+mn-lt"/>
                          <a:ea typeface="+mn-ea"/>
                          <a:cs typeface="+mn-cs"/>
                        </a:rPr>
                        <a:t>Isolation of staphylococci and streptococci</a:t>
                      </a:r>
                    </a:p>
                  </a:txBody>
                  <a:tcPr/>
                </a:tc>
                <a:extLst>
                  <a:ext uri="{0D108BD9-81ED-4DB2-BD59-A6C34878D82A}">
                    <a16:rowId xmlns:a16="http://schemas.microsoft.com/office/drawing/2014/main" val="7793458"/>
                  </a:ext>
                </a:extLst>
              </a:tr>
              <a:tr h="370840">
                <a:tc>
                  <a:txBody>
                    <a:bodyPr/>
                    <a:lstStyle/>
                    <a:p>
                      <a:pPr marL="0" algn="l" defTabSz="914400" rtl="0" eaLnBrk="1" latinLnBrk="0" hangingPunct="1"/>
                      <a:r>
                        <a:rPr lang="en-US" sz="1600" b="0" kern="1200" dirty="0">
                          <a:solidFill>
                            <a:schemeClr val="tx1"/>
                          </a:solidFill>
                          <a:latin typeface="+mn-lt"/>
                          <a:ea typeface="+mn-ea"/>
                          <a:cs typeface="+mn-cs"/>
                        </a:rPr>
                        <a:t>Tomato juice agar</a:t>
                      </a:r>
                    </a:p>
                  </a:txBody>
                  <a:tcPr/>
                </a:tc>
                <a:tc>
                  <a:txBody>
                    <a:bodyPr/>
                    <a:lstStyle/>
                    <a:p>
                      <a:pPr marL="0" algn="l" defTabSz="914400" rtl="0" eaLnBrk="1" latinLnBrk="0" hangingPunct="1"/>
                      <a:r>
                        <a:rPr lang="en-US" sz="1600" b="0" kern="1200" dirty="0">
                          <a:solidFill>
                            <a:schemeClr val="tx1"/>
                          </a:solidFill>
                          <a:latin typeface="+mn-lt"/>
                          <a:ea typeface="+mn-ea"/>
                          <a:cs typeface="+mn-cs"/>
                        </a:rPr>
                        <a:t>Tomato juice, acid</a:t>
                      </a:r>
                    </a:p>
                  </a:txBody>
                  <a:tcPr/>
                </a:tc>
                <a:tc>
                  <a:txBody>
                    <a:bodyPr/>
                    <a:lstStyle/>
                    <a:p>
                      <a:pPr marL="0" algn="l" defTabSz="914400" rtl="0" eaLnBrk="1" latinLnBrk="0" hangingPunct="1"/>
                      <a:r>
                        <a:rPr lang="en-US" sz="1600" b="0" kern="1200" dirty="0">
                          <a:solidFill>
                            <a:schemeClr val="tx1"/>
                          </a:solidFill>
                          <a:latin typeface="+mn-lt"/>
                          <a:ea typeface="+mn-ea"/>
                          <a:cs typeface="+mn-cs"/>
                        </a:rPr>
                        <a:t>Isolation of lactobacilli from saliva</a:t>
                      </a:r>
                    </a:p>
                  </a:txBody>
                  <a:tcPr/>
                </a:tc>
                <a:extLst>
                  <a:ext uri="{0D108BD9-81ED-4DB2-BD59-A6C34878D82A}">
                    <a16:rowId xmlns:a16="http://schemas.microsoft.com/office/drawing/2014/main" val="3672699738"/>
                  </a:ext>
                </a:extLst>
              </a:tr>
              <a:tr h="370840">
                <a:tc>
                  <a:txBody>
                    <a:bodyPr/>
                    <a:lstStyle/>
                    <a:p>
                      <a:pPr marL="0" algn="l" defTabSz="914400" rtl="0" eaLnBrk="1" latinLnBrk="0" hangingPunct="1"/>
                      <a:r>
                        <a:rPr lang="en-US" sz="1600" b="0" kern="1200" dirty="0">
                          <a:solidFill>
                            <a:schemeClr val="tx1"/>
                          </a:solidFill>
                          <a:latin typeface="+mn-lt"/>
                          <a:ea typeface="+mn-ea"/>
                          <a:cs typeface="+mn-cs"/>
                        </a:rPr>
                        <a:t>MacConkey agar</a:t>
                      </a:r>
                    </a:p>
                  </a:txBody>
                  <a:tcPr/>
                </a:tc>
                <a:tc>
                  <a:txBody>
                    <a:bodyPr/>
                    <a:lstStyle/>
                    <a:p>
                      <a:pPr marL="0" algn="l" defTabSz="914400" rtl="0" eaLnBrk="1" latinLnBrk="0" hangingPunct="1"/>
                      <a:r>
                        <a:rPr lang="en-US" sz="1600" b="0" kern="1200" dirty="0">
                          <a:solidFill>
                            <a:schemeClr val="tx1"/>
                          </a:solidFill>
                          <a:latin typeface="+mn-lt"/>
                          <a:ea typeface="+mn-ea"/>
                          <a:cs typeface="+mn-cs"/>
                        </a:rPr>
                        <a:t>Bile, crystal violet</a:t>
                      </a:r>
                    </a:p>
                  </a:txBody>
                  <a:tcPr/>
                </a:tc>
                <a:tc>
                  <a:txBody>
                    <a:bodyPr/>
                    <a:lstStyle/>
                    <a:p>
                      <a:pPr marL="0" algn="l" defTabSz="914400" rtl="0" eaLnBrk="1" latinLnBrk="0" hangingPunct="1"/>
                      <a:r>
                        <a:rPr lang="en-US" sz="1600" b="0" kern="1200" dirty="0">
                          <a:solidFill>
                            <a:schemeClr val="tx1"/>
                          </a:solidFill>
                          <a:latin typeface="+mn-lt"/>
                          <a:ea typeface="+mn-ea"/>
                          <a:cs typeface="+mn-cs"/>
                        </a:rPr>
                        <a:t>Isolation of gram-negative enterics</a:t>
                      </a:r>
                    </a:p>
                  </a:txBody>
                  <a:tcPr/>
                </a:tc>
                <a:extLst>
                  <a:ext uri="{0D108BD9-81ED-4DB2-BD59-A6C34878D82A}">
                    <a16:rowId xmlns:a16="http://schemas.microsoft.com/office/drawing/2014/main" val="1824634801"/>
                  </a:ext>
                </a:extLst>
              </a:tr>
              <a:tr h="370840">
                <a:tc>
                  <a:txBody>
                    <a:bodyPr/>
                    <a:lstStyle/>
                    <a:p>
                      <a:pPr marL="0" algn="l" defTabSz="914400" rtl="0" eaLnBrk="1" latinLnBrk="0" hangingPunct="1"/>
                      <a:r>
                        <a:rPr lang="en-US" sz="1600" b="0" i="1" kern="1200" dirty="0">
                          <a:solidFill>
                            <a:schemeClr val="tx1"/>
                          </a:solidFill>
                          <a:latin typeface="+mn-lt"/>
                          <a:ea typeface="+mn-ea"/>
                          <a:cs typeface="+mn-cs"/>
                        </a:rPr>
                        <a:t>Salmonella/Shigella (SS) agar</a:t>
                      </a:r>
                      <a:r>
                        <a:rPr lang="en-US" sz="1600" b="0" kern="1200" dirty="0">
                          <a:solidFill>
                            <a:schemeClr val="tx1"/>
                          </a:solidFill>
                          <a:latin typeface="+mn-lt"/>
                          <a:ea typeface="+mn-ea"/>
                          <a:cs typeface="+mn-cs"/>
                        </a:rPr>
                        <a:t>	</a:t>
                      </a:r>
                    </a:p>
                  </a:txBody>
                  <a:tcPr/>
                </a:tc>
                <a:tc>
                  <a:txBody>
                    <a:bodyPr/>
                    <a:lstStyle/>
                    <a:p>
                      <a:pPr marL="0" algn="l" defTabSz="914400" rtl="0" eaLnBrk="1" latinLnBrk="0" hangingPunct="1"/>
                      <a:r>
                        <a:rPr lang="en-US" sz="1600" b="0" kern="1200" dirty="0">
                          <a:solidFill>
                            <a:schemeClr val="tx1"/>
                          </a:solidFill>
                          <a:latin typeface="+mn-lt"/>
                          <a:ea typeface="+mn-ea"/>
                          <a:cs typeface="+mn-cs"/>
                        </a:rPr>
                        <a:t>Bile, citrate, brilliant green</a:t>
                      </a:r>
                    </a:p>
                  </a:txBody>
                  <a:tcPr/>
                </a:tc>
                <a:tc>
                  <a:txBody>
                    <a:bodyPr/>
                    <a:lstStyle/>
                    <a:p>
                      <a:pPr marL="0" algn="l" defTabSz="914400" rtl="0" eaLnBrk="1" latinLnBrk="0" hangingPunct="1"/>
                      <a:r>
                        <a:rPr lang="en-US" sz="1600" b="0" kern="1200" dirty="0">
                          <a:solidFill>
                            <a:schemeClr val="tx1"/>
                          </a:solidFill>
                          <a:latin typeface="+mn-lt"/>
                          <a:ea typeface="+mn-ea"/>
                          <a:cs typeface="+mn-cs"/>
                        </a:rPr>
                        <a:t>Isolation of </a:t>
                      </a:r>
                      <a:r>
                        <a:rPr lang="en-US" sz="1600" b="0" i="1" kern="1200" dirty="0">
                          <a:solidFill>
                            <a:schemeClr val="tx1"/>
                          </a:solidFill>
                          <a:latin typeface="+mn-lt"/>
                          <a:ea typeface="+mn-ea"/>
                          <a:cs typeface="+mn-cs"/>
                        </a:rPr>
                        <a:t>Salmonella and Shigella</a:t>
                      </a:r>
                    </a:p>
                  </a:txBody>
                  <a:tcPr/>
                </a:tc>
                <a:extLst>
                  <a:ext uri="{0D108BD9-81ED-4DB2-BD59-A6C34878D82A}">
                    <a16:rowId xmlns:a16="http://schemas.microsoft.com/office/drawing/2014/main" val="2568780444"/>
                  </a:ext>
                </a:extLst>
              </a:tr>
              <a:tr h="370840">
                <a:tc>
                  <a:txBody>
                    <a:bodyPr/>
                    <a:lstStyle/>
                    <a:p>
                      <a:pPr marL="0" algn="l" defTabSz="914400" rtl="0" eaLnBrk="1" latinLnBrk="0" hangingPunct="1"/>
                      <a:r>
                        <a:rPr lang="en-US" sz="1600" b="0" kern="1200" dirty="0">
                          <a:solidFill>
                            <a:schemeClr val="tx1"/>
                          </a:solidFill>
                          <a:latin typeface="+mn-lt"/>
                          <a:ea typeface="+mn-ea"/>
                          <a:cs typeface="+mn-cs"/>
                        </a:rPr>
                        <a:t>Lowenstein-Jensen	</a:t>
                      </a:r>
                    </a:p>
                  </a:txBody>
                  <a:tcPr/>
                </a:tc>
                <a:tc>
                  <a:txBody>
                    <a:bodyPr/>
                    <a:lstStyle/>
                    <a:p>
                      <a:pPr marL="0" algn="l" defTabSz="914400" rtl="0" eaLnBrk="1" latinLnBrk="0" hangingPunct="1"/>
                      <a:r>
                        <a:rPr lang="en-US" sz="1600" b="0" kern="1200" dirty="0">
                          <a:solidFill>
                            <a:schemeClr val="tx1"/>
                          </a:solidFill>
                          <a:latin typeface="+mn-lt"/>
                          <a:ea typeface="+mn-ea"/>
                          <a:cs typeface="+mn-cs"/>
                        </a:rPr>
                        <a:t>Malachite green dye</a:t>
                      </a:r>
                    </a:p>
                  </a:txBody>
                  <a:tcPr/>
                </a:tc>
                <a:tc>
                  <a:txBody>
                    <a:bodyPr/>
                    <a:lstStyle/>
                    <a:p>
                      <a:pPr marL="0" algn="l" defTabSz="914400" rtl="0" eaLnBrk="1" latinLnBrk="0" hangingPunct="1"/>
                      <a:r>
                        <a:rPr lang="en-US" sz="1600" b="0" kern="1200" dirty="0">
                          <a:solidFill>
                            <a:schemeClr val="tx1"/>
                          </a:solidFill>
                          <a:latin typeface="+mn-lt"/>
                          <a:ea typeface="+mn-ea"/>
                          <a:cs typeface="+mn-cs"/>
                        </a:rPr>
                        <a:t>Isolation and maintenance of </a:t>
                      </a:r>
                      <a:r>
                        <a:rPr lang="en-US" sz="1600" b="0" i="1" kern="1200" dirty="0">
                          <a:solidFill>
                            <a:schemeClr val="tx1"/>
                          </a:solidFill>
                          <a:latin typeface="+mn-lt"/>
                          <a:ea typeface="+mn-ea"/>
                          <a:cs typeface="+mn-cs"/>
                        </a:rPr>
                        <a:t>Mycobacterium</a:t>
                      </a:r>
                    </a:p>
                  </a:txBody>
                  <a:tcPr/>
                </a:tc>
                <a:extLst>
                  <a:ext uri="{0D108BD9-81ED-4DB2-BD59-A6C34878D82A}">
                    <a16:rowId xmlns:a16="http://schemas.microsoft.com/office/drawing/2014/main" val="3567409475"/>
                  </a:ext>
                </a:extLst>
              </a:tr>
              <a:tr h="370840">
                <a:tc>
                  <a:txBody>
                    <a:bodyPr/>
                    <a:lstStyle/>
                    <a:p>
                      <a:pPr marL="0" algn="l" defTabSz="914400" rtl="0" eaLnBrk="1" latinLnBrk="0" hangingPunct="1"/>
                      <a:r>
                        <a:rPr lang="en-US" sz="1600" b="0" kern="1200" dirty="0">
                          <a:solidFill>
                            <a:schemeClr val="tx1"/>
                          </a:solidFill>
                          <a:latin typeface="+mn-lt"/>
                          <a:ea typeface="+mn-ea"/>
                          <a:cs typeface="+mn-cs"/>
                        </a:rPr>
                        <a:t>Mannitol salt agar</a:t>
                      </a:r>
                    </a:p>
                  </a:txBody>
                  <a:tcPr/>
                </a:tc>
                <a:tc>
                  <a:txBody>
                    <a:bodyPr/>
                    <a:lstStyle/>
                    <a:p>
                      <a:pPr marL="0" algn="l" defTabSz="914400" rtl="0" eaLnBrk="1" latinLnBrk="0" hangingPunct="1"/>
                      <a:r>
                        <a:rPr lang="en-US" sz="1600" b="0" kern="1200" dirty="0">
                          <a:solidFill>
                            <a:schemeClr val="tx1"/>
                          </a:solidFill>
                          <a:latin typeface="+mn-lt"/>
                          <a:ea typeface="+mn-ea"/>
                          <a:cs typeface="+mn-cs"/>
                        </a:rPr>
                        <a:t>Sodium chloride</a:t>
                      </a:r>
                    </a:p>
                  </a:txBody>
                  <a:tcPr/>
                </a:tc>
                <a:tc>
                  <a:txBody>
                    <a:bodyPr/>
                    <a:lstStyle/>
                    <a:p>
                      <a:pPr marL="0" algn="l" defTabSz="914400" rtl="0" eaLnBrk="1" latinLnBrk="0" hangingPunct="1"/>
                      <a:r>
                        <a:rPr lang="en-US" sz="1600" b="0" kern="1200" dirty="0">
                          <a:solidFill>
                            <a:schemeClr val="tx1"/>
                          </a:solidFill>
                          <a:latin typeface="+mn-lt"/>
                          <a:ea typeface="+mn-ea"/>
                          <a:cs typeface="+mn-cs"/>
                        </a:rPr>
                        <a:t>Isolation of </a:t>
                      </a:r>
                      <a:r>
                        <a:rPr lang="en-US" sz="1600" b="0" i="1" kern="1200" dirty="0">
                          <a:solidFill>
                            <a:schemeClr val="tx1"/>
                          </a:solidFill>
                          <a:latin typeface="+mn-lt"/>
                          <a:ea typeface="+mn-ea"/>
                          <a:cs typeface="+mn-cs"/>
                        </a:rPr>
                        <a:t>Staphylococcus species</a:t>
                      </a:r>
                    </a:p>
                  </a:txBody>
                  <a:tcPr/>
                </a:tc>
                <a:extLst>
                  <a:ext uri="{0D108BD9-81ED-4DB2-BD59-A6C34878D82A}">
                    <a16:rowId xmlns:a16="http://schemas.microsoft.com/office/drawing/2014/main" val="1708236305"/>
                  </a:ext>
                </a:extLst>
              </a:tr>
              <a:tr h="370840">
                <a:tc>
                  <a:txBody>
                    <a:bodyPr/>
                    <a:lstStyle/>
                    <a:p>
                      <a:pPr marL="0" algn="l" defTabSz="914400" rtl="0" eaLnBrk="1" latinLnBrk="0" hangingPunct="1"/>
                      <a:r>
                        <a:rPr lang="en-US" sz="1600" b="0" kern="1200" dirty="0">
                          <a:solidFill>
                            <a:schemeClr val="tx1"/>
                          </a:solidFill>
                          <a:latin typeface="+mn-lt"/>
                          <a:ea typeface="+mn-ea"/>
                          <a:cs typeface="+mn-cs"/>
                        </a:rPr>
                        <a:t>Sabouraud’s agar</a:t>
                      </a:r>
                    </a:p>
                  </a:txBody>
                  <a:tcPr/>
                </a:tc>
                <a:tc>
                  <a:txBody>
                    <a:bodyPr/>
                    <a:lstStyle/>
                    <a:p>
                      <a:pPr marL="0" algn="l" defTabSz="914400" rtl="0" eaLnBrk="1" latinLnBrk="0" hangingPunct="1"/>
                      <a:r>
                        <a:rPr lang="en-US" sz="1600" b="0" kern="1200" dirty="0">
                          <a:solidFill>
                            <a:schemeClr val="tx1"/>
                          </a:solidFill>
                          <a:latin typeface="+mn-lt"/>
                          <a:ea typeface="+mn-ea"/>
                          <a:cs typeface="+mn-cs"/>
                        </a:rPr>
                        <a:t>pH of 5.6 (acid)</a:t>
                      </a:r>
                    </a:p>
                  </a:txBody>
                  <a:tcPr/>
                </a:tc>
                <a:tc>
                  <a:txBody>
                    <a:bodyPr/>
                    <a:lstStyle/>
                    <a:p>
                      <a:pPr marL="0" algn="l" defTabSz="914400" rtl="0" eaLnBrk="1" latinLnBrk="0" hangingPunct="1"/>
                      <a:r>
                        <a:rPr lang="en-US" sz="1600" b="0" kern="1200" dirty="0">
                          <a:solidFill>
                            <a:schemeClr val="tx1"/>
                          </a:solidFill>
                          <a:latin typeface="+mn-lt"/>
                          <a:ea typeface="+mn-ea"/>
                          <a:cs typeface="+mn-cs"/>
                        </a:rPr>
                        <a:t>Isolation of fungi—inhibits bacteria</a:t>
                      </a:r>
                    </a:p>
                  </a:txBody>
                  <a:tcPr/>
                </a:tc>
                <a:extLst>
                  <a:ext uri="{0D108BD9-81ED-4DB2-BD59-A6C34878D82A}">
                    <a16:rowId xmlns:a16="http://schemas.microsoft.com/office/drawing/2014/main" val="174467366"/>
                  </a:ext>
                </a:extLst>
              </a:tr>
            </a:tbl>
          </a:graphicData>
        </a:graphic>
      </p:graphicFrame>
    </p:spTree>
    <p:extLst>
      <p:ext uri="{BB962C8B-B14F-4D97-AF65-F5344CB8AC3E}">
        <p14:creationId xmlns:p14="http://schemas.microsoft.com/office/powerpoint/2010/main" val="11652329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986E96-3696-4AC0-8428-D31972C9A990}"/>
              </a:ext>
            </a:extLst>
          </p:cNvPr>
          <p:cNvSpPr>
            <a:spLocks noGrp="1"/>
          </p:cNvSpPr>
          <p:nvPr>
            <p:ph type="title"/>
          </p:nvPr>
        </p:nvSpPr>
        <p:spPr/>
        <p:txBody>
          <a:bodyPr/>
          <a:lstStyle/>
          <a:p>
            <a:r>
              <a:rPr lang="en-US" dirty="0"/>
              <a:t>Section 3.1:</a:t>
            </a:r>
            <a:br>
              <a:rPr lang="en-US" dirty="0"/>
            </a:br>
            <a:r>
              <a:rPr lang="en-US" dirty="0"/>
              <a:t>Methods of Culturing Microorganisms: The Five I’s</a:t>
            </a:r>
          </a:p>
        </p:txBody>
      </p:sp>
      <p:sp>
        <p:nvSpPr>
          <p:cNvPr id="3" name="Content Placeholder 2">
            <a:extLst>
              <a:ext uri="{FF2B5EF4-FFF2-40B4-BE49-F238E27FC236}">
                <a16:creationId xmlns:a16="http://schemas.microsoft.com/office/drawing/2014/main" id="{F574A308-DAD4-4222-9914-42F2FE8AF0FC}"/>
              </a:ext>
            </a:extLst>
          </p:cNvPr>
          <p:cNvSpPr>
            <a:spLocks noGrp="1"/>
          </p:cNvSpPr>
          <p:nvPr>
            <p:ph sz="quarter" idx="11"/>
          </p:nvPr>
        </p:nvSpPr>
        <p:spPr>
          <a:xfrm>
            <a:off x="342900" y="1276709"/>
            <a:ext cx="8458200" cy="3406127"/>
          </a:xfrm>
        </p:spPr>
        <p:txBody>
          <a:bodyPr/>
          <a:lstStyle/>
          <a:p>
            <a:pPr>
              <a:lnSpc>
                <a:spcPct val="90000"/>
              </a:lnSpc>
            </a:pPr>
            <a:r>
              <a:rPr lang="en-US" altLang="en-US" u="sng" dirty="0"/>
              <a:t>Learning Outcomes </a:t>
            </a:r>
          </a:p>
          <a:p>
            <a:pPr>
              <a:lnSpc>
                <a:spcPct val="90000"/>
              </a:lnSpc>
              <a:spcBef>
                <a:spcPts val="1200"/>
              </a:spcBef>
            </a:pPr>
            <a:r>
              <a:rPr lang="en-US" altLang="en-US" dirty="0"/>
              <a:t>Explain what the Five I’s mean and what each step entails.</a:t>
            </a:r>
          </a:p>
          <a:p>
            <a:pPr>
              <a:lnSpc>
                <a:spcPct val="90000"/>
              </a:lnSpc>
            </a:pPr>
            <a:r>
              <a:rPr lang="en-US" altLang="en-US" dirty="0"/>
              <a:t>Discuss three physical states of media and when each is useful.</a:t>
            </a:r>
          </a:p>
          <a:p>
            <a:pPr>
              <a:lnSpc>
                <a:spcPct val="90000"/>
              </a:lnSpc>
              <a:spcBef>
                <a:spcPts val="1200"/>
              </a:spcBef>
            </a:pPr>
            <a:r>
              <a:rPr lang="en-US" altLang="en-US" dirty="0"/>
              <a:t>Compare and contrast selective and differential media, and give an example of each.</a:t>
            </a:r>
          </a:p>
          <a:p>
            <a:pPr>
              <a:lnSpc>
                <a:spcPct val="90000"/>
              </a:lnSpc>
              <a:spcBef>
                <a:spcPts val="1200"/>
              </a:spcBef>
            </a:pPr>
            <a:r>
              <a:rPr lang="en-US" altLang="en-US" dirty="0"/>
              <a:t>Provide brief definitions for </a:t>
            </a:r>
            <a:r>
              <a:rPr lang="en-US" altLang="en-US" i="1" dirty="0"/>
              <a:t>defined</a:t>
            </a:r>
            <a:r>
              <a:rPr lang="en-US" altLang="en-US" dirty="0"/>
              <a:t> and </a:t>
            </a:r>
            <a:r>
              <a:rPr lang="en-US" altLang="en-US" i="1" dirty="0"/>
              <a:t>complex</a:t>
            </a:r>
            <a:r>
              <a:rPr lang="en-US" altLang="en-US" dirty="0"/>
              <a:t> </a:t>
            </a:r>
            <a:r>
              <a:rPr lang="en-US" altLang="en-US" i="1" dirty="0"/>
              <a:t>media</a:t>
            </a:r>
            <a:r>
              <a:rPr lang="en-US" altLang="en-US" dirty="0"/>
              <a:t>.</a:t>
            </a:r>
          </a:p>
        </p:txBody>
      </p:sp>
    </p:spTree>
    <p:extLst>
      <p:ext uri="{BB962C8B-B14F-4D97-AF65-F5344CB8AC3E}">
        <p14:creationId xmlns:p14="http://schemas.microsoft.com/office/powerpoint/2010/main" val="37623781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2AF83B-A362-493D-9952-F65DA3F2F28B}"/>
              </a:ext>
            </a:extLst>
          </p:cNvPr>
          <p:cNvSpPr>
            <a:spLocks noGrp="1"/>
          </p:cNvSpPr>
          <p:nvPr>
            <p:ph type="title"/>
          </p:nvPr>
        </p:nvSpPr>
        <p:spPr/>
        <p:txBody>
          <a:bodyPr/>
          <a:lstStyle/>
          <a:p>
            <a:r>
              <a:rPr lang="en-US" dirty="0"/>
              <a:t>Differential Media</a:t>
            </a:r>
          </a:p>
        </p:txBody>
      </p:sp>
      <p:sp>
        <p:nvSpPr>
          <p:cNvPr id="3" name="Content Placeholder 2">
            <a:extLst>
              <a:ext uri="{FF2B5EF4-FFF2-40B4-BE49-F238E27FC236}">
                <a16:creationId xmlns:a16="http://schemas.microsoft.com/office/drawing/2014/main" id="{0C43A997-D17C-441B-A1BF-D48C6BE19314}"/>
              </a:ext>
            </a:extLst>
          </p:cNvPr>
          <p:cNvSpPr>
            <a:spLocks noGrp="1"/>
          </p:cNvSpPr>
          <p:nvPr>
            <p:ph sz="quarter" idx="11"/>
          </p:nvPr>
        </p:nvSpPr>
        <p:spPr>
          <a:xfrm>
            <a:off x="342900" y="1276710"/>
            <a:ext cx="5143500" cy="678610"/>
          </a:xfrm>
        </p:spPr>
        <p:txBody>
          <a:bodyPr/>
          <a:lstStyle/>
          <a:p>
            <a:pPr>
              <a:spcAft>
                <a:spcPts val="1200"/>
              </a:spcAft>
              <a:defRPr/>
            </a:pPr>
            <a:r>
              <a:rPr lang="en-US" dirty="0"/>
              <a:t>Allow multiple types of microorganisms to grow, but display visible differences between colonies</a:t>
            </a:r>
          </a:p>
          <a:p>
            <a:pPr marL="342900" indent="-342900">
              <a:spcAft>
                <a:spcPts val="1200"/>
              </a:spcAft>
              <a:buFont typeface="Arial" panose="020B0604020202020204" pitchFamily="34" charset="0"/>
              <a:buChar char="•"/>
              <a:defRPr/>
            </a:pPr>
            <a:r>
              <a:rPr lang="en-US" dirty="0"/>
              <a:t>Differences in colony size or color, media color changes, or formation of gas bubbles or precipitates</a:t>
            </a:r>
          </a:p>
          <a:p>
            <a:pPr marL="342900" indent="-342900">
              <a:spcAft>
                <a:spcPts val="1200"/>
              </a:spcAft>
              <a:buFont typeface="Arial" panose="020B0604020202020204" pitchFamily="34" charset="0"/>
              <a:buChar char="•"/>
              <a:defRPr/>
            </a:pPr>
            <a:r>
              <a:rPr lang="en-US" dirty="0"/>
              <a:t>Variations may be due to metabolism of certain ingredients that cause a color change</a:t>
            </a:r>
          </a:p>
          <a:p>
            <a:pPr>
              <a:spcAft>
                <a:spcPts val="1200"/>
              </a:spcAft>
            </a:pPr>
            <a:endParaRPr lang="en-US" dirty="0"/>
          </a:p>
        </p:txBody>
      </p:sp>
      <p:pic>
        <p:nvPicPr>
          <p:cNvPr id="12" name="Content Placeholder 11" descr="Photo examples of media that differentiate bacterial characteristics.">
            <a:extLst>
              <a:ext uri="{FF2B5EF4-FFF2-40B4-BE49-F238E27FC236}">
                <a16:creationId xmlns:a16="http://schemas.microsoft.com/office/drawing/2014/main" id="{6B7A082B-8A22-45C8-BA11-C1D82A210796}"/>
              </a:ext>
              <a:ext uri="{C183D7F6-B498-43B3-948B-1728B52AA6E4}">
                <adec:decorative xmlns:adec="http://schemas.microsoft.com/office/drawing/2017/decorative" val="1"/>
              </a:ext>
            </a:extLst>
          </p:cNvPr>
          <p:cNvPicPr>
            <a:picLocks noGrp="1" noChangeAspect="1"/>
          </p:cNvPicPr>
          <p:nvPr>
            <p:ph sz="quarter" idx="14"/>
          </p:nvPr>
        </p:nvPicPr>
        <p:blipFill rotWithShape="1">
          <a:blip r:embed="rId2"/>
          <a:srcRect t="7795" b="3515"/>
          <a:stretch/>
        </p:blipFill>
        <p:spPr>
          <a:xfrm>
            <a:off x="5943600" y="1048918"/>
            <a:ext cx="2443258" cy="1874391"/>
          </a:xfrm>
        </p:spPr>
      </p:pic>
      <p:pic>
        <p:nvPicPr>
          <p:cNvPr id="14" name="Content Placeholder 13" descr="Photo examples of media that differentiate bacterial characteristics.">
            <a:extLst>
              <a:ext uri="{FF2B5EF4-FFF2-40B4-BE49-F238E27FC236}">
                <a16:creationId xmlns:a16="http://schemas.microsoft.com/office/drawing/2014/main" id="{AF17EAB5-D2BD-4EE8-ACD9-A8EB8F3CF41F}"/>
              </a:ext>
              <a:ext uri="{C183D7F6-B498-43B3-948B-1728B52AA6E4}">
                <adec:decorative xmlns:adec="http://schemas.microsoft.com/office/drawing/2017/decorative" val="1"/>
              </a:ext>
            </a:extLst>
          </p:cNvPr>
          <p:cNvPicPr>
            <a:picLocks noGrp="1" noChangeAspect="1"/>
          </p:cNvPicPr>
          <p:nvPr>
            <p:ph sz="quarter" idx="15"/>
          </p:nvPr>
        </p:nvPicPr>
        <p:blipFill rotWithShape="1">
          <a:blip r:embed="rId3"/>
          <a:srcRect t="5195" b="2233"/>
          <a:stretch/>
        </p:blipFill>
        <p:spPr>
          <a:xfrm>
            <a:off x="5943600" y="3036468"/>
            <a:ext cx="2443258" cy="3142660"/>
          </a:xfrm>
        </p:spPr>
      </p:pic>
      <p:sp>
        <p:nvSpPr>
          <p:cNvPr id="7" name="Text Placeholder 5">
            <a:extLst>
              <a:ext uri="{FF2B5EF4-FFF2-40B4-BE49-F238E27FC236}">
                <a16:creationId xmlns:a16="http://schemas.microsoft.com/office/drawing/2014/main" id="{97135F7A-CE2E-40A0-A7B3-9489CDE581A5}"/>
              </a:ext>
            </a:extLst>
          </p:cNvPr>
          <p:cNvSpPr>
            <a:spLocks noGrp="1"/>
          </p:cNvSpPr>
          <p:nvPr>
            <p:ph type="body" sz="quarter" idx="30"/>
          </p:nvPr>
        </p:nvSpPr>
        <p:spPr>
          <a:xfrm>
            <a:off x="1562101" y="6684963"/>
            <a:ext cx="6976872" cy="173736"/>
          </a:xfrm>
        </p:spPr>
        <p:txBody>
          <a:bodyPr/>
          <a:lstStyle/>
          <a:p>
            <a:r>
              <a:rPr lang="en-US" dirty="0"/>
              <a:t>(a) Lisa Burgess/McGraw-Hill Education; (b) Kathleen </a:t>
            </a:r>
            <a:r>
              <a:rPr lang="en-US" dirty="0" err="1"/>
              <a:t>Talaro</a:t>
            </a:r>
            <a:r>
              <a:rPr lang="en-US" dirty="0"/>
              <a:t> </a:t>
            </a:r>
          </a:p>
        </p:txBody>
      </p:sp>
    </p:spTree>
    <p:extLst>
      <p:ext uri="{BB962C8B-B14F-4D97-AF65-F5344CB8AC3E}">
        <p14:creationId xmlns:p14="http://schemas.microsoft.com/office/powerpoint/2010/main" val="3133616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D39416-95C2-47A9-BFAC-96E6EC944DD5}"/>
              </a:ext>
            </a:extLst>
          </p:cNvPr>
          <p:cNvSpPr>
            <a:spLocks noGrp="1"/>
          </p:cNvSpPr>
          <p:nvPr>
            <p:ph type="title"/>
          </p:nvPr>
        </p:nvSpPr>
        <p:spPr/>
        <p:txBody>
          <a:bodyPr/>
          <a:lstStyle/>
          <a:p>
            <a:r>
              <a:rPr lang="en-US" dirty="0"/>
              <a:t>Differential Media: Blood Agar</a:t>
            </a:r>
          </a:p>
        </p:txBody>
      </p:sp>
      <p:sp>
        <p:nvSpPr>
          <p:cNvPr id="3" name="Content Placeholder 2">
            <a:extLst>
              <a:ext uri="{FF2B5EF4-FFF2-40B4-BE49-F238E27FC236}">
                <a16:creationId xmlns:a16="http://schemas.microsoft.com/office/drawing/2014/main" id="{91E51079-5018-4900-82DF-14B4C18AD6CC}"/>
              </a:ext>
            </a:extLst>
          </p:cNvPr>
          <p:cNvSpPr>
            <a:spLocks noGrp="1"/>
          </p:cNvSpPr>
          <p:nvPr>
            <p:ph sz="quarter" idx="11"/>
          </p:nvPr>
        </p:nvSpPr>
        <p:spPr/>
        <p:txBody>
          <a:bodyPr/>
          <a:lstStyle/>
          <a:p>
            <a:pPr>
              <a:spcAft>
                <a:spcPts val="1200"/>
              </a:spcAft>
            </a:pPr>
            <a:r>
              <a:rPr lang="en-US" altLang="en-US" dirty="0"/>
              <a:t>Used as an enrichment medium for fastidious microbes as well as differential media</a:t>
            </a:r>
          </a:p>
          <a:p>
            <a:pPr>
              <a:spcAft>
                <a:spcPts val="1200"/>
              </a:spcAft>
            </a:pPr>
            <a:r>
              <a:rPr lang="en-US" altLang="en-US" b="1" dirty="0"/>
              <a:t>Hemolysins:</a:t>
            </a:r>
            <a:r>
              <a:rPr lang="en-US" altLang="en-US" dirty="0"/>
              <a:t> enzymes that lyse (break down) red blood cells to release iron-rich hemoglobin</a:t>
            </a:r>
          </a:p>
          <a:p>
            <a:pPr marL="342900" indent="-342900">
              <a:spcAft>
                <a:spcPts val="1200"/>
              </a:spcAft>
              <a:buFont typeface="Arial" panose="020B0604020202020204" pitchFamily="34" charset="0"/>
              <a:buChar char="•"/>
            </a:pPr>
            <a:r>
              <a:rPr lang="en-US" altLang="en-US" i="1" dirty="0"/>
              <a:t>Beta-hemolysis</a:t>
            </a:r>
            <a:r>
              <a:rPr lang="en-US" altLang="en-US" dirty="0"/>
              <a:t>: complete lysis of red blood cells</a:t>
            </a:r>
          </a:p>
          <a:p>
            <a:pPr marL="342900" indent="-342900">
              <a:spcAft>
                <a:spcPts val="1200"/>
              </a:spcAft>
              <a:buFont typeface="Arial" panose="020B0604020202020204" pitchFamily="34" charset="0"/>
              <a:buChar char="•"/>
            </a:pPr>
            <a:r>
              <a:rPr lang="en-US" altLang="en-US" i="1" dirty="0"/>
              <a:t>Alpha-hemolysis</a:t>
            </a:r>
            <a:r>
              <a:rPr lang="en-US" altLang="en-US" dirty="0"/>
              <a:t>: incomplete lysis of red blood cells</a:t>
            </a:r>
          </a:p>
          <a:p>
            <a:pPr marL="342900" indent="-342900">
              <a:spcAft>
                <a:spcPts val="1200"/>
              </a:spcAft>
              <a:buFont typeface="Arial" panose="020B0604020202020204" pitchFamily="34" charset="0"/>
              <a:buChar char="•"/>
            </a:pPr>
            <a:r>
              <a:rPr lang="en-US" altLang="en-US" i="1" dirty="0"/>
              <a:t>Gamma-hemolysis</a:t>
            </a:r>
            <a:r>
              <a:rPr lang="en-US" altLang="en-US" dirty="0"/>
              <a:t>: no hemolysis</a:t>
            </a:r>
            <a:endParaRPr lang="en-US" altLang="en-US" b="1" dirty="0"/>
          </a:p>
          <a:p>
            <a:pPr>
              <a:spcAft>
                <a:spcPts val="1200"/>
              </a:spcAft>
            </a:pPr>
            <a:endParaRPr lang="en-US" dirty="0"/>
          </a:p>
        </p:txBody>
      </p:sp>
    </p:spTree>
    <p:extLst>
      <p:ext uri="{BB962C8B-B14F-4D97-AF65-F5344CB8AC3E}">
        <p14:creationId xmlns:p14="http://schemas.microsoft.com/office/powerpoint/2010/main" val="299284281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EACF94-A270-4148-8AF0-85498E176326}"/>
              </a:ext>
            </a:extLst>
          </p:cNvPr>
          <p:cNvSpPr>
            <a:spLocks noGrp="1"/>
          </p:cNvSpPr>
          <p:nvPr>
            <p:ph type="title"/>
          </p:nvPr>
        </p:nvSpPr>
        <p:spPr/>
        <p:txBody>
          <a:bodyPr/>
          <a:lstStyle/>
          <a:p>
            <a:r>
              <a:rPr lang="en-US" dirty="0"/>
              <a:t>Types of Hemolysis on Blood Agar</a:t>
            </a:r>
          </a:p>
        </p:txBody>
      </p:sp>
      <p:pic>
        <p:nvPicPr>
          <p:cNvPr id="12" name="Content Placeholder 11" descr="Blood agar plate of a patient culture and 3 bacteria.  Both the patient sample and S. pyogenes exhibit beta hemolysis.">
            <a:extLst>
              <a:ext uri="{FF2B5EF4-FFF2-40B4-BE49-F238E27FC236}">
                <a16:creationId xmlns:a16="http://schemas.microsoft.com/office/drawing/2014/main" id="{A31F6C1D-970B-44E2-A998-5DCD9C9F1EDB}"/>
              </a:ext>
              <a:ext uri="{C183D7F6-B498-43B3-948B-1728B52AA6E4}">
                <adec:decorative xmlns:adec="http://schemas.microsoft.com/office/drawing/2017/decorative" val="1"/>
              </a:ext>
            </a:extLst>
          </p:cNvPr>
          <p:cNvPicPr>
            <a:picLocks noGrp="1" noChangeAspect="1"/>
          </p:cNvPicPr>
          <p:nvPr>
            <p:ph sz="quarter" idx="11"/>
          </p:nvPr>
        </p:nvPicPr>
        <p:blipFill rotWithShape="1">
          <a:blip r:embed="rId2"/>
          <a:srcRect t="6086" b="4473"/>
          <a:stretch/>
        </p:blipFill>
        <p:spPr>
          <a:xfrm>
            <a:off x="1971088" y="1067207"/>
            <a:ext cx="5201824" cy="4927194"/>
          </a:xfrm>
        </p:spPr>
      </p:pic>
      <p:sp>
        <p:nvSpPr>
          <p:cNvPr id="5" name="Text Placeholder 5">
            <a:extLst>
              <a:ext uri="{FF2B5EF4-FFF2-40B4-BE49-F238E27FC236}">
                <a16:creationId xmlns:a16="http://schemas.microsoft.com/office/drawing/2014/main" id="{3FFDAF28-B662-4887-82D1-E0ED3F50E514}"/>
              </a:ext>
            </a:extLst>
          </p:cNvPr>
          <p:cNvSpPr>
            <a:spLocks noGrp="1"/>
          </p:cNvSpPr>
          <p:nvPr>
            <p:ph type="body" sz="quarter" idx="30"/>
          </p:nvPr>
        </p:nvSpPr>
        <p:spPr>
          <a:xfrm>
            <a:off x="1562101" y="6684963"/>
            <a:ext cx="6976872" cy="173736"/>
          </a:xfrm>
        </p:spPr>
        <p:txBody>
          <a:bodyPr/>
          <a:lstStyle/>
          <a:p>
            <a:r>
              <a:rPr lang="en-US" dirty="0"/>
              <a:t>Lisa Burgess/McGraw-Hill Education </a:t>
            </a:r>
          </a:p>
        </p:txBody>
      </p:sp>
      <p:sp>
        <p:nvSpPr>
          <p:cNvPr id="6" name="Text Placeholder 5">
            <a:extLst>
              <a:ext uri="{FF2B5EF4-FFF2-40B4-BE49-F238E27FC236}">
                <a16:creationId xmlns:a16="http://schemas.microsoft.com/office/drawing/2014/main" id="{06F551BF-6D0C-4E20-9C64-C71F34A85852}"/>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p>
        </p:txBody>
      </p:sp>
    </p:spTree>
    <p:extLst>
      <p:ext uri="{BB962C8B-B14F-4D97-AF65-F5344CB8AC3E}">
        <p14:creationId xmlns:p14="http://schemas.microsoft.com/office/powerpoint/2010/main" val="56827546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72F4CC-7546-4311-B54D-801D56FE7A81}"/>
              </a:ext>
            </a:extLst>
          </p:cNvPr>
          <p:cNvSpPr>
            <a:spLocks noGrp="1"/>
          </p:cNvSpPr>
          <p:nvPr>
            <p:ph type="title"/>
          </p:nvPr>
        </p:nvSpPr>
        <p:spPr/>
        <p:txBody>
          <a:bodyPr/>
          <a:lstStyle/>
          <a:p>
            <a:r>
              <a:rPr lang="en-US" dirty="0"/>
              <a:t>Examples of Media That Are Both Selective and Differential</a:t>
            </a:r>
          </a:p>
        </p:txBody>
      </p:sp>
      <p:sp>
        <p:nvSpPr>
          <p:cNvPr id="3" name="Content Placeholder 2">
            <a:extLst>
              <a:ext uri="{FF2B5EF4-FFF2-40B4-BE49-F238E27FC236}">
                <a16:creationId xmlns:a16="http://schemas.microsoft.com/office/drawing/2014/main" id="{D1D9F555-0973-4994-B025-045DD500ED1B}"/>
              </a:ext>
            </a:extLst>
          </p:cNvPr>
          <p:cNvSpPr>
            <a:spLocks noGrp="1"/>
          </p:cNvSpPr>
          <p:nvPr>
            <p:ph sz="quarter" idx="11"/>
          </p:nvPr>
        </p:nvSpPr>
        <p:spPr>
          <a:xfrm>
            <a:off x="342900" y="1276710"/>
            <a:ext cx="8458200" cy="1327945"/>
          </a:xfrm>
        </p:spPr>
        <p:txBody>
          <a:bodyPr/>
          <a:lstStyle/>
          <a:p>
            <a:r>
              <a:rPr lang="en-US" altLang="en-US" dirty="0"/>
              <a:t>Some media can be both selective and differential:</a:t>
            </a:r>
          </a:p>
          <a:p>
            <a:pPr marL="342900" indent="-342900">
              <a:buFont typeface="Arial" panose="020B0604020202020204" pitchFamily="34" charset="0"/>
              <a:buChar char="•"/>
            </a:pPr>
            <a:r>
              <a:rPr lang="en-US" altLang="en-US" dirty="0"/>
              <a:t>MacConkey Agar</a:t>
            </a:r>
          </a:p>
          <a:p>
            <a:pPr marL="342900" indent="-342900">
              <a:buFont typeface="Arial" panose="020B0604020202020204" pitchFamily="34" charset="0"/>
              <a:buChar char="•"/>
            </a:pPr>
            <a:r>
              <a:rPr lang="en-US" altLang="en-US" dirty="0"/>
              <a:t>Mannitol Salt Agar</a:t>
            </a:r>
          </a:p>
        </p:txBody>
      </p:sp>
      <p:pic>
        <p:nvPicPr>
          <p:cNvPr id="12" name="Content Placeholder 11" descr="Photos of cultures growing on mannitol salt agar and MacConkey agar, both examples of selective and differential media.">
            <a:extLst>
              <a:ext uri="{FF2B5EF4-FFF2-40B4-BE49-F238E27FC236}">
                <a16:creationId xmlns:a16="http://schemas.microsoft.com/office/drawing/2014/main" id="{818363AF-4971-4CB0-8E00-D8EE94B9425D}"/>
              </a:ext>
              <a:ext uri="{C183D7F6-B498-43B3-948B-1728B52AA6E4}">
                <adec:decorative xmlns:adec="http://schemas.microsoft.com/office/drawing/2017/decorative" val="1"/>
              </a:ext>
            </a:extLst>
          </p:cNvPr>
          <p:cNvPicPr>
            <a:picLocks noGrp="1" noChangeAspect="1"/>
          </p:cNvPicPr>
          <p:nvPr>
            <p:ph sz="quarter" idx="14"/>
          </p:nvPr>
        </p:nvPicPr>
        <p:blipFill rotWithShape="1">
          <a:blip r:embed="rId2"/>
          <a:srcRect t="5322" b="2160"/>
          <a:stretch/>
        </p:blipFill>
        <p:spPr>
          <a:xfrm>
            <a:off x="3949655" y="2531448"/>
            <a:ext cx="4589318" cy="3426007"/>
          </a:xfrm>
        </p:spPr>
      </p:pic>
      <p:sp>
        <p:nvSpPr>
          <p:cNvPr id="6" name="Text Placeholder 5">
            <a:extLst>
              <a:ext uri="{FF2B5EF4-FFF2-40B4-BE49-F238E27FC236}">
                <a16:creationId xmlns:a16="http://schemas.microsoft.com/office/drawing/2014/main" id="{DF2244E7-376B-464A-B220-FE729EB9BE3B}"/>
              </a:ext>
            </a:extLst>
          </p:cNvPr>
          <p:cNvSpPr>
            <a:spLocks noGrp="1"/>
          </p:cNvSpPr>
          <p:nvPr>
            <p:ph type="body" sz="quarter" idx="30"/>
          </p:nvPr>
        </p:nvSpPr>
        <p:spPr>
          <a:xfrm>
            <a:off x="1562101" y="6684963"/>
            <a:ext cx="6976872" cy="173736"/>
          </a:xfrm>
        </p:spPr>
        <p:txBody>
          <a:bodyPr/>
          <a:lstStyle/>
          <a:p>
            <a:r>
              <a:rPr lang="en-US" dirty="0"/>
              <a:t>Kathleen </a:t>
            </a:r>
            <a:r>
              <a:rPr lang="en-US" dirty="0" err="1"/>
              <a:t>Talaro</a:t>
            </a:r>
            <a:r>
              <a:rPr lang="en-US" dirty="0"/>
              <a:t> </a:t>
            </a:r>
          </a:p>
        </p:txBody>
      </p:sp>
      <p:sp>
        <p:nvSpPr>
          <p:cNvPr id="7" name="Text Placeholder 5">
            <a:extLst>
              <a:ext uri="{FF2B5EF4-FFF2-40B4-BE49-F238E27FC236}">
                <a16:creationId xmlns:a16="http://schemas.microsoft.com/office/drawing/2014/main" id="{60E3563E-3DBA-48E0-89AB-D2478B384D33}"/>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p>
        </p:txBody>
      </p:sp>
    </p:spTree>
    <p:extLst>
      <p:ext uri="{BB962C8B-B14F-4D97-AF65-F5344CB8AC3E}">
        <p14:creationId xmlns:p14="http://schemas.microsoft.com/office/powerpoint/2010/main" val="319018996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408CDF-455B-4391-80F8-3B5BFE9A29EB}"/>
              </a:ext>
            </a:extLst>
          </p:cNvPr>
          <p:cNvSpPr>
            <a:spLocks noGrp="1"/>
          </p:cNvSpPr>
          <p:nvPr>
            <p:ph type="title"/>
          </p:nvPr>
        </p:nvSpPr>
        <p:spPr/>
        <p:txBody>
          <a:bodyPr/>
          <a:lstStyle/>
          <a:p>
            <a:r>
              <a:rPr lang="en-US" dirty="0"/>
              <a:t>Miscellaneous Media</a:t>
            </a:r>
          </a:p>
        </p:txBody>
      </p:sp>
      <p:sp>
        <p:nvSpPr>
          <p:cNvPr id="3" name="Content Placeholder 2">
            <a:extLst>
              <a:ext uri="{FF2B5EF4-FFF2-40B4-BE49-F238E27FC236}">
                <a16:creationId xmlns:a16="http://schemas.microsoft.com/office/drawing/2014/main" id="{BFC63886-DDAD-4B59-9453-2991D62BF20F}"/>
              </a:ext>
            </a:extLst>
          </p:cNvPr>
          <p:cNvSpPr>
            <a:spLocks noGrp="1"/>
          </p:cNvSpPr>
          <p:nvPr>
            <p:ph sz="quarter" idx="11"/>
          </p:nvPr>
        </p:nvSpPr>
        <p:spPr>
          <a:xfrm>
            <a:off x="342900" y="1276709"/>
            <a:ext cx="3929842" cy="3976935"/>
          </a:xfrm>
        </p:spPr>
        <p:txBody>
          <a:bodyPr/>
          <a:lstStyle/>
          <a:p>
            <a:pPr>
              <a:spcAft>
                <a:spcPts val="600"/>
              </a:spcAft>
              <a:defRPr/>
            </a:pPr>
            <a:r>
              <a:rPr lang="en-US" b="1" dirty="0">
                <a:ea typeface="ＭＳ Ｐゴシック" charset="0"/>
              </a:rPr>
              <a:t>Reducing media: </a:t>
            </a:r>
          </a:p>
          <a:p>
            <a:pPr marL="342900" indent="-342900">
              <a:spcAft>
                <a:spcPts val="600"/>
              </a:spcAft>
              <a:buFont typeface="Arial" panose="020B0604020202020204" pitchFamily="34" charset="0"/>
              <a:buChar char="•"/>
              <a:defRPr/>
            </a:pPr>
            <a:r>
              <a:rPr lang="en-US" dirty="0">
                <a:ea typeface="ＭＳ Ｐゴシック" charset="0"/>
              </a:rPr>
              <a:t>Grow anaerobic bacteria</a:t>
            </a:r>
          </a:p>
          <a:p>
            <a:pPr lvl="0">
              <a:spcAft>
                <a:spcPts val="600"/>
              </a:spcAft>
              <a:defRPr/>
            </a:pPr>
            <a:endParaRPr lang="en-US" b="1" dirty="0">
              <a:solidFill>
                <a:prstClr val="black"/>
              </a:solidFill>
              <a:ea typeface="ＭＳ Ｐゴシック" charset="0"/>
            </a:endParaRPr>
          </a:p>
          <a:p>
            <a:pPr lvl="0">
              <a:spcAft>
                <a:spcPts val="600"/>
              </a:spcAft>
              <a:defRPr/>
            </a:pPr>
            <a:r>
              <a:rPr lang="en-US" b="1" dirty="0">
                <a:solidFill>
                  <a:prstClr val="black"/>
                </a:solidFill>
                <a:ea typeface="ＭＳ Ｐゴシック" charset="0"/>
              </a:rPr>
              <a:t>Carbohydrate fermentation media:</a:t>
            </a:r>
          </a:p>
          <a:p>
            <a:pPr marL="342900" lvl="0" indent="-342900">
              <a:spcAft>
                <a:spcPts val="600"/>
              </a:spcAft>
              <a:buFont typeface="Arial" panose="020B0604020202020204" pitchFamily="34" charset="0"/>
              <a:buChar char="•"/>
              <a:defRPr/>
            </a:pPr>
            <a:r>
              <a:rPr lang="en-US" dirty="0">
                <a:solidFill>
                  <a:prstClr val="black"/>
                </a:solidFill>
                <a:ea typeface="ＭＳ Ｐゴシック" charset="0"/>
              </a:rPr>
              <a:t>Contain sugars that can be fermented and a pH indicator to show this reaction</a:t>
            </a:r>
          </a:p>
          <a:p>
            <a:endParaRPr lang="en-US" dirty="0"/>
          </a:p>
        </p:txBody>
      </p:sp>
      <p:pic>
        <p:nvPicPr>
          <p:cNvPr id="12" name="Content Placeholder 11" descr="Photo showing carbohydrate fermentation in broth with color change and gas formation.">
            <a:extLst>
              <a:ext uri="{FF2B5EF4-FFF2-40B4-BE49-F238E27FC236}">
                <a16:creationId xmlns:a16="http://schemas.microsoft.com/office/drawing/2014/main" id="{48AA9286-1FDD-4C9A-ABD8-F1C7459C5C7B}"/>
              </a:ext>
              <a:ext uri="{C183D7F6-B498-43B3-948B-1728B52AA6E4}">
                <adec:decorative xmlns:adec="http://schemas.microsoft.com/office/drawing/2017/decorative" val="1"/>
              </a:ext>
            </a:extLst>
          </p:cNvPr>
          <p:cNvPicPr>
            <a:picLocks noGrp="1" noChangeAspect="1"/>
          </p:cNvPicPr>
          <p:nvPr>
            <p:ph sz="quarter" idx="14"/>
          </p:nvPr>
        </p:nvPicPr>
        <p:blipFill rotWithShape="1">
          <a:blip r:embed="rId2"/>
          <a:srcRect t="5534" b="2646"/>
          <a:stretch/>
        </p:blipFill>
        <p:spPr>
          <a:xfrm>
            <a:off x="4438996" y="1511300"/>
            <a:ext cx="4377566" cy="3891973"/>
          </a:xfrm>
        </p:spPr>
      </p:pic>
      <p:sp>
        <p:nvSpPr>
          <p:cNvPr id="6" name="Text Placeholder 5">
            <a:extLst>
              <a:ext uri="{FF2B5EF4-FFF2-40B4-BE49-F238E27FC236}">
                <a16:creationId xmlns:a16="http://schemas.microsoft.com/office/drawing/2014/main" id="{4357C6FB-F4D5-4983-8B74-3EFCFF9562B1}"/>
              </a:ext>
            </a:extLst>
          </p:cNvPr>
          <p:cNvSpPr>
            <a:spLocks noGrp="1"/>
          </p:cNvSpPr>
          <p:nvPr>
            <p:ph type="body" sz="quarter" idx="30"/>
          </p:nvPr>
        </p:nvSpPr>
        <p:spPr>
          <a:xfrm>
            <a:off x="1562101" y="6684963"/>
            <a:ext cx="6976872" cy="173736"/>
          </a:xfrm>
        </p:spPr>
        <p:txBody>
          <a:bodyPr/>
          <a:lstStyle/>
          <a:p>
            <a:r>
              <a:rPr lang="en-US" dirty="0"/>
              <a:t>©Dennis </a:t>
            </a:r>
            <a:r>
              <a:rPr lang="en-US" dirty="0" err="1"/>
              <a:t>Strete</a:t>
            </a:r>
            <a:r>
              <a:rPr lang="en-US" dirty="0"/>
              <a:t>/ Fundamental Photographs, NYC </a:t>
            </a:r>
          </a:p>
        </p:txBody>
      </p:sp>
      <p:sp>
        <p:nvSpPr>
          <p:cNvPr id="7" name="Text Placeholder 5">
            <a:extLst>
              <a:ext uri="{FF2B5EF4-FFF2-40B4-BE49-F238E27FC236}">
                <a16:creationId xmlns:a16="http://schemas.microsoft.com/office/drawing/2014/main" id="{3C95D778-8B34-40BF-BC6B-E5443E319C5B}"/>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p>
        </p:txBody>
      </p:sp>
    </p:spTree>
    <p:extLst>
      <p:ext uri="{BB962C8B-B14F-4D97-AF65-F5344CB8AC3E}">
        <p14:creationId xmlns:p14="http://schemas.microsoft.com/office/powerpoint/2010/main" val="50986904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2FF3F4-0009-438F-B540-7F7D04C95D6C}"/>
              </a:ext>
            </a:extLst>
          </p:cNvPr>
          <p:cNvSpPr>
            <a:spLocks noGrp="1"/>
          </p:cNvSpPr>
          <p:nvPr>
            <p:ph type="title"/>
          </p:nvPr>
        </p:nvSpPr>
        <p:spPr/>
        <p:txBody>
          <a:bodyPr/>
          <a:lstStyle/>
          <a:p>
            <a:r>
              <a:rPr lang="en-US" dirty="0"/>
              <a:t>Other Miscellaneous Media</a:t>
            </a:r>
          </a:p>
        </p:txBody>
      </p:sp>
      <p:sp>
        <p:nvSpPr>
          <p:cNvPr id="3" name="Content Placeholder 2">
            <a:extLst>
              <a:ext uri="{FF2B5EF4-FFF2-40B4-BE49-F238E27FC236}">
                <a16:creationId xmlns:a16="http://schemas.microsoft.com/office/drawing/2014/main" id="{99F31F31-4151-4D51-88A1-0B36EC59067C}"/>
              </a:ext>
            </a:extLst>
          </p:cNvPr>
          <p:cNvSpPr>
            <a:spLocks noGrp="1"/>
          </p:cNvSpPr>
          <p:nvPr>
            <p:ph sz="quarter" idx="11"/>
          </p:nvPr>
        </p:nvSpPr>
        <p:spPr/>
        <p:txBody>
          <a:bodyPr/>
          <a:lstStyle/>
          <a:p>
            <a:pPr>
              <a:lnSpc>
                <a:spcPct val="110000"/>
              </a:lnSpc>
              <a:spcAft>
                <a:spcPts val="600"/>
              </a:spcAft>
              <a:defRPr/>
            </a:pPr>
            <a:r>
              <a:rPr lang="en-US" b="1" dirty="0">
                <a:ea typeface="ＭＳ Ｐゴシック" charset="0"/>
              </a:rPr>
              <a:t>Transport media:</a:t>
            </a:r>
          </a:p>
          <a:p>
            <a:pPr marL="342900" indent="-342900">
              <a:lnSpc>
                <a:spcPct val="110000"/>
              </a:lnSpc>
              <a:spcAft>
                <a:spcPts val="1200"/>
              </a:spcAft>
              <a:buFont typeface="Arial" panose="020B0604020202020204" pitchFamily="34" charset="0"/>
              <a:buChar char="•"/>
              <a:defRPr/>
            </a:pPr>
            <a:r>
              <a:rPr lang="en-US" dirty="0">
                <a:ea typeface="ＭＳ Ｐゴシック" charset="0"/>
              </a:rPr>
              <a:t>Maintains and preserves specimens</a:t>
            </a:r>
          </a:p>
          <a:p>
            <a:pPr lvl="0">
              <a:lnSpc>
                <a:spcPct val="110000"/>
              </a:lnSpc>
              <a:spcAft>
                <a:spcPts val="600"/>
              </a:spcAft>
              <a:defRPr/>
            </a:pPr>
            <a:r>
              <a:rPr lang="en-US" b="1" dirty="0">
                <a:solidFill>
                  <a:prstClr val="black"/>
                </a:solidFill>
                <a:ea typeface="ＭＳ Ｐゴシック" charset="0"/>
              </a:rPr>
              <a:t>Assay media:</a:t>
            </a:r>
          </a:p>
          <a:p>
            <a:pPr marL="342900" lvl="0" indent="-342900">
              <a:lnSpc>
                <a:spcPct val="110000"/>
              </a:lnSpc>
              <a:spcAft>
                <a:spcPts val="1200"/>
              </a:spcAft>
              <a:buFont typeface="Arial" panose="020B0604020202020204" pitchFamily="34" charset="0"/>
              <a:buChar char="•"/>
              <a:defRPr/>
            </a:pPr>
            <a:r>
              <a:rPr lang="en-US" dirty="0">
                <a:solidFill>
                  <a:prstClr val="black"/>
                </a:solidFill>
                <a:ea typeface="ＭＳ Ｐゴシック" charset="0"/>
              </a:rPr>
              <a:t>Used to test the effectiveness of antimicrobial drugs</a:t>
            </a:r>
          </a:p>
          <a:p>
            <a:pPr marL="342900" lvl="0" indent="-342900">
              <a:lnSpc>
                <a:spcPct val="110000"/>
              </a:lnSpc>
              <a:spcAft>
                <a:spcPts val="1200"/>
              </a:spcAft>
              <a:buFont typeface="Arial" panose="020B0604020202020204" pitchFamily="34" charset="0"/>
              <a:buChar char="•"/>
              <a:defRPr/>
            </a:pPr>
            <a:r>
              <a:rPr lang="en-US" dirty="0">
                <a:solidFill>
                  <a:prstClr val="black"/>
                </a:solidFill>
                <a:ea typeface="ＭＳ Ｐゴシック" charset="0"/>
              </a:rPr>
              <a:t>Used to assess the effect of disinfectants, antiseptics, cosmetics, and preservatives on the growth of microorganisms</a:t>
            </a:r>
          </a:p>
          <a:p>
            <a:pPr lvl="0">
              <a:lnSpc>
                <a:spcPct val="110000"/>
              </a:lnSpc>
              <a:spcAft>
                <a:spcPts val="600"/>
              </a:spcAft>
              <a:defRPr/>
            </a:pPr>
            <a:r>
              <a:rPr lang="en-US" b="1" dirty="0">
                <a:solidFill>
                  <a:prstClr val="black"/>
                </a:solidFill>
                <a:ea typeface="ＭＳ Ｐゴシック" charset="0"/>
              </a:rPr>
              <a:t>Enumeration media:</a:t>
            </a:r>
          </a:p>
          <a:p>
            <a:pPr marL="342900" lvl="0" indent="-342900">
              <a:lnSpc>
                <a:spcPct val="110000"/>
              </a:lnSpc>
              <a:spcAft>
                <a:spcPts val="1200"/>
              </a:spcAft>
              <a:buFont typeface="Arial" panose="020B0604020202020204" pitchFamily="34" charset="0"/>
              <a:buChar char="•"/>
              <a:defRPr/>
            </a:pPr>
            <a:r>
              <a:rPr lang="en-US" dirty="0">
                <a:solidFill>
                  <a:prstClr val="black"/>
                </a:solidFill>
                <a:ea typeface="ＭＳ Ｐゴシック" charset="0"/>
              </a:rPr>
              <a:t>Used in industrial and environmental microbiology to count the numbers of organisms in milk, water, food, soil, etc.</a:t>
            </a:r>
          </a:p>
          <a:p>
            <a:pPr>
              <a:spcAft>
                <a:spcPts val="1200"/>
              </a:spcAft>
              <a:buFont typeface="Arial" panose="020B0604020202020204" pitchFamily="34" charset="0"/>
              <a:buChar char="•"/>
              <a:defRPr/>
            </a:pPr>
            <a:endParaRPr lang="en-US" dirty="0">
              <a:ea typeface="ＭＳ Ｐゴシック" charset="0"/>
            </a:endParaRPr>
          </a:p>
          <a:p>
            <a:pPr>
              <a:spcAft>
                <a:spcPts val="1200"/>
              </a:spcAft>
            </a:pPr>
            <a:endParaRPr lang="en-US" dirty="0"/>
          </a:p>
        </p:txBody>
      </p:sp>
    </p:spTree>
    <p:extLst>
      <p:ext uri="{BB962C8B-B14F-4D97-AF65-F5344CB8AC3E}">
        <p14:creationId xmlns:p14="http://schemas.microsoft.com/office/powerpoint/2010/main" val="408383742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B0A385-AFC9-43B4-80F3-CF646ED96C8B}"/>
              </a:ext>
            </a:extLst>
          </p:cNvPr>
          <p:cNvSpPr>
            <a:spLocks noGrp="1"/>
          </p:cNvSpPr>
          <p:nvPr>
            <p:ph type="title"/>
          </p:nvPr>
        </p:nvSpPr>
        <p:spPr/>
        <p:txBody>
          <a:bodyPr/>
          <a:lstStyle/>
          <a:p>
            <a:r>
              <a:rPr lang="en-US" dirty="0"/>
              <a:t>Isolation Technique</a:t>
            </a:r>
          </a:p>
        </p:txBody>
      </p:sp>
      <p:sp>
        <p:nvSpPr>
          <p:cNvPr id="3" name="Content Placeholder 2">
            <a:extLst>
              <a:ext uri="{FF2B5EF4-FFF2-40B4-BE49-F238E27FC236}">
                <a16:creationId xmlns:a16="http://schemas.microsoft.com/office/drawing/2014/main" id="{BE29C948-C8CB-4D4D-9F53-42C38EFF0B33}"/>
              </a:ext>
            </a:extLst>
          </p:cNvPr>
          <p:cNvSpPr>
            <a:spLocks noGrp="1"/>
          </p:cNvSpPr>
          <p:nvPr>
            <p:ph sz="quarter" idx="11"/>
          </p:nvPr>
        </p:nvSpPr>
        <p:spPr>
          <a:xfrm>
            <a:off x="342900" y="1276710"/>
            <a:ext cx="3600450" cy="3561990"/>
          </a:xfrm>
        </p:spPr>
        <p:txBody>
          <a:bodyPr/>
          <a:lstStyle/>
          <a:p>
            <a:pPr>
              <a:spcAft>
                <a:spcPts val="600"/>
              </a:spcAft>
            </a:pPr>
            <a:r>
              <a:rPr lang="en-US" altLang="en-US" b="1" dirty="0"/>
              <a:t>Colony:</a:t>
            </a:r>
            <a:endParaRPr lang="en-US" altLang="en-US" dirty="0"/>
          </a:p>
          <a:p>
            <a:pPr marL="342900" indent="-342900">
              <a:spcAft>
                <a:spcPts val="1200"/>
              </a:spcAft>
              <a:buFont typeface="Arial" panose="020B0604020202020204" pitchFamily="34" charset="0"/>
              <a:buChar char="•"/>
            </a:pPr>
            <a:r>
              <a:rPr lang="en-US" altLang="en-US" dirty="0"/>
              <a:t>A discrete mound of cells formed on solid nutrient surface </a:t>
            </a:r>
          </a:p>
          <a:p>
            <a:pPr marL="342900" indent="-342900">
              <a:spcAft>
                <a:spcPts val="600"/>
              </a:spcAft>
              <a:buFont typeface="Arial" panose="020B0604020202020204" pitchFamily="34" charset="0"/>
              <a:buChar char="•"/>
            </a:pPr>
            <a:r>
              <a:rPr lang="en-US" altLang="en-US" dirty="0"/>
              <a:t>Consists of just one species and no other if formed from a single cell</a:t>
            </a:r>
          </a:p>
          <a:p>
            <a:endParaRPr lang="en-US" dirty="0"/>
          </a:p>
        </p:txBody>
      </p:sp>
      <p:pic>
        <p:nvPicPr>
          <p:cNvPr id="12" name="Content Placeholder 11" descr="Separation techniques such as streaking can be used to isolate single cells. ">
            <a:extLst>
              <a:ext uri="{FF2B5EF4-FFF2-40B4-BE49-F238E27FC236}">
                <a16:creationId xmlns:a16="http://schemas.microsoft.com/office/drawing/2014/main" id="{D3AE580A-3D8C-43A2-A2FE-0D47E4D1CD85}"/>
              </a:ext>
              <a:ext uri="{C183D7F6-B498-43B3-948B-1728B52AA6E4}">
                <adec:decorative xmlns:adec="http://schemas.microsoft.com/office/drawing/2017/decorative" val="0"/>
              </a:ext>
            </a:extLst>
          </p:cNvPr>
          <p:cNvPicPr>
            <a:picLocks noGrp="1" noChangeAspect="1"/>
          </p:cNvPicPr>
          <p:nvPr>
            <p:ph sz="quarter" idx="14"/>
          </p:nvPr>
        </p:nvPicPr>
        <p:blipFill rotWithShape="1">
          <a:blip r:embed="rId2"/>
          <a:srcRect t="4711" b="2288"/>
          <a:stretch/>
        </p:blipFill>
        <p:spPr>
          <a:xfrm>
            <a:off x="4219736" y="1276710"/>
            <a:ext cx="4533774" cy="3885840"/>
          </a:xfrm>
        </p:spPr>
      </p:pic>
      <p:sp>
        <p:nvSpPr>
          <p:cNvPr id="6" name="Text Placeholder 5">
            <a:extLst>
              <a:ext uri="{FF2B5EF4-FFF2-40B4-BE49-F238E27FC236}">
                <a16:creationId xmlns:a16="http://schemas.microsoft.com/office/drawing/2014/main" id="{28849E3C-6F6A-4BDD-9689-4D695FB54D14}"/>
              </a:ext>
            </a:extLst>
          </p:cNvPr>
          <p:cNvSpPr>
            <a:spLocks noGrp="1"/>
          </p:cNvSpPr>
          <p:nvPr>
            <p:ph type="body" sz="quarter" idx="30"/>
          </p:nvPr>
        </p:nvSpPr>
        <p:spPr>
          <a:xfrm>
            <a:off x="1562101" y="6684963"/>
            <a:ext cx="6976872" cy="173736"/>
          </a:xfrm>
        </p:spPr>
        <p:txBody>
          <a:bodyPr/>
          <a:lstStyle/>
          <a:p>
            <a:r>
              <a:rPr lang="en-US" dirty="0"/>
              <a:t>(a) Lisa Burgess/McGraw-Hill Education; (b) Richard Hutchings/McGraw-Hill Education; (c) Lisa Burgess/McGraw-Hill Education </a:t>
            </a:r>
          </a:p>
        </p:txBody>
      </p:sp>
      <p:sp>
        <p:nvSpPr>
          <p:cNvPr id="7" name="Text Placeholder 5">
            <a:extLst>
              <a:ext uri="{FF2B5EF4-FFF2-40B4-BE49-F238E27FC236}">
                <a16:creationId xmlns:a16="http://schemas.microsoft.com/office/drawing/2014/main" id="{FD35905A-47C6-4DD3-A5D1-09499F02CA76}"/>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p>
        </p:txBody>
      </p:sp>
    </p:spTree>
    <p:extLst>
      <p:ext uri="{BB962C8B-B14F-4D97-AF65-F5344CB8AC3E}">
        <p14:creationId xmlns:p14="http://schemas.microsoft.com/office/powerpoint/2010/main" val="67237525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20729A-5EB6-4DDF-AAE4-C37BE64BAFCD}"/>
              </a:ext>
            </a:extLst>
          </p:cNvPr>
          <p:cNvSpPr>
            <a:spLocks noGrp="1"/>
          </p:cNvSpPr>
          <p:nvPr>
            <p:ph type="title"/>
          </p:nvPr>
        </p:nvSpPr>
        <p:spPr/>
        <p:txBody>
          <a:bodyPr/>
          <a:lstStyle/>
          <a:p>
            <a:r>
              <a:rPr lang="en-US" dirty="0"/>
              <a:t>Requirements of Isolation</a:t>
            </a:r>
          </a:p>
        </p:txBody>
      </p:sp>
      <p:sp>
        <p:nvSpPr>
          <p:cNvPr id="3" name="Content Placeholder 2">
            <a:extLst>
              <a:ext uri="{FF2B5EF4-FFF2-40B4-BE49-F238E27FC236}">
                <a16:creationId xmlns:a16="http://schemas.microsoft.com/office/drawing/2014/main" id="{EBAF2247-CC16-4D1E-A3F8-43430C16DF65}"/>
              </a:ext>
            </a:extLst>
          </p:cNvPr>
          <p:cNvSpPr>
            <a:spLocks noGrp="1"/>
          </p:cNvSpPr>
          <p:nvPr>
            <p:ph sz="quarter" idx="11"/>
          </p:nvPr>
        </p:nvSpPr>
        <p:spPr>
          <a:xfrm>
            <a:off x="342900" y="1276709"/>
            <a:ext cx="8458200" cy="3115181"/>
          </a:xfrm>
        </p:spPr>
        <p:txBody>
          <a:bodyPr/>
          <a:lstStyle/>
          <a:p>
            <a:pPr>
              <a:spcAft>
                <a:spcPts val="1800"/>
              </a:spcAft>
              <a:defRPr/>
            </a:pPr>
            <a:r>
              <a:rPr lang="en-US" dirty="0"/>
              <a:t>A small number of cells must be inoculated into a relatively large volume or expansive area of media selected to encourage growth</a:t>
            </a:r>
          </a:p>
          <a:p>
            <a:pPr>
              <a:spcAft>
                <a:spcPts val="1800"/>
              </a:spcAft>
              <a:defRPr/>
            </a:pPr>
            <a:r>
              <a:rPr lang="en-US" dirty="0"/>
              <a:t>A relatively firm surface</a:t>
            </a:r>
          </a:p>
          <a:p>
            <a:pPr>
              <a:spcAft>
                <a:spcPts val="1800"/>
              </a:spcAft>
              <a:defRPr/>
            </a:pPr>
            <a:r>
              <a:rPr lang="en-US" dirty="0"/>
              <a:t>A Petri dish</a:t>
            </a:r>
          </a:p>
          <a:p>
            <a:pPr>
              <a:spcAft>
                <a:spcPts val="1800"/>
              </a:spcAft>
              <a:defRPr/>
            </a:pPr>
            <a:r>
              <a:rPr lang="en-US" dirty="0"/>
              <a:t>Inoculating tools such as an inoculating loop</a:t>
            </a:r>
          </a:p>
          <a:p>
            <a:pPr>
              <a:spcAft>
                <a:spcPts val="1800"/>
              </a:spcAft>
            </a:pPr>
            <a:endParaRPr lang="en-US" dirty="0"/>
          </a:p>
        </p:txBody>
      </p:sp>
    </p:spTree>
    <p:extLst>
      <p:ext uri="{BB962C8B-B14F-4D97-AF65-F5344CB8AC3E}">
        <p14:creationId xmlns:p14="http://schemas.microsoft.com/office/powerpoint/2010/main" val="419760230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7297D1-B215-4E9E-9AF7-9DA8874FA9A2}"/>
              </a:ext>
            </a:extLst>
          </p:cNvPr>
          <p:cNvSpPr>
            <a:spLocks noGrp="1"/>
          </p:cNvSpPr>
          <p:nvPr>
            <p:ph type="title"/>
          </p:nvPr>
        </p:nvSpPr>
        <p:spPr/>
        <p:txBody>
          <a:bodyPr/>
          <a:lstStyle/>
          <a:p>
            <a:r>
              <a:rPr lang="en-US" dirty="0"/>
              <a:t>Streak Plate Method</a:t>
            </a:r>
          </a:p>
        </p:txBody>
      </p:sp>
      <p:sp>
        <p:nvSpPr>
          <p:cNvPr id="3" name="Content Placeholder 2">
            <a:extLst>
              <a:ext uri="{FF2B5EF4-FFF2-40B4-BE49-F238E27FC236}">
                <a16:creationId xmlns:a16="http://schemas.microsoft.com/office/drawing/2014/main" id="{CB1B147F-C6E6-4B4F-B97C-21D693B90144}"/>
              </a:ext>
            </a:extLst>
          </p:cNvPr>
          <p:cNvSpPr>
            <a:spLocks noGrp="1"/>
          </p:cNvSpPr>
          <p:nvPr>
            <p:ph sz="quarter" idx="11"/>
          </p:nvPr>
        </p:nvSpPr>
        <p:spPr>
          <a:xfrm>
            <a:off x="342900" y="1276709"/>
            <a:ext cx="8458200" cy="2232301"/>
          </a:xfrm>
        </p:spPr>
        <p:txBody>
          <a:bodyPr/>
          <a:lstStyle/>
          <a:p>
            <a:pPr marL="342900" indent="-342900">
              <a:spcAft>
                <a:spcPts val="1200"/>
              </a:spcAft>
              <a:buFont typeface="Arial" panose="020B0604020202020204" pitchFamily="34" charset="0"/>
              <a:buChar char="•"/>
            </a:pPr>
            <a:r>
              <a:rPr lang="en-US" altLang="en-US" dirty="0"/>
              <a:t>A small droplet of culture or sample is spread across the surface of a medium with an inoculating loop</a:t>
            </a:r>
          </a:p>
          <a:p>
            <a:pPr marL="342900" indent="-342900">
              <a:spcAft>
                <a:spcPts val="1200"/>
              </a:spcAft>
              <a:buFont typeface="Arial" panose="020B0604020202020204" pitchFamily="34" charset="0"/>
              <a:buChar char="•"/>
            </a:pPr>
            <a:r>
              <a:rPr lang="en-US" altLang="en-US" dirty="0"/>
              <a:t>The pattern used to inoculate gradually thins out the sample and separates the cells in order to encourage the growth of discrete colonies</a:t>
            </a:r>
          </a:p>
          <a:p>
            <a:pPr>
              <a:spcAft>
                <a:spcPts val="1200"/>
              </a:spcAft>
            </a:pPr>
            <a:endParaRPr lang="en-US" dirty="0"/>
          </a:p>
        </p:txBody>
      </p:sp>
      <p:pic>
        <p:nvPicPr>
          <p:cNvPr id="12" name="Content Placeholder 11" descr="(a) Steps in a quadrant streak plate and resulting isolated colonies of bacteria.">
            <a:extLst>
              <a:ext uri="{FF2B5EF4-FFF2-40B4-BE49-F238E27FC236}">
                <a16:creationId xmlns:a16="http://schemas.microsoft.com/office/drawing/2014/main" id="{F3C4854E-A662-49A1-842B-1F7BD9358093}"/>
              </a:ext>
              <a:ext uri="{C183D7F6-B498-43B3-948B-1728B52AA6E4}">
                <adec:decorative xmlns:adec="http://schemas.microsoft.com/office/drawing/2017/decorative" val="0"/>
              </a:ext>
            </a:extLst>
          </p:cNvPr>
          <p:cNvPicPr>
            <a:picLocks noGrp="1" noChangeAspect="1"/>
          </p:cNvPicPr>
          <p:nvPr>
            <p:ph sz="quarter" idx="14"/>
          </p:nvPr>
        </p:nvPicPr>
        <p:blipFill>
          <a:blip r:embed="rId2"/>
          <a:stretch>
            <a:fillRect/>
          </a:stretch>
        </p:blipFill>
        <p:spPr>
          <a:xfrm>
            <a:off x="1543177" y="3605922"/>
            <a:ext cx="6057647" cy="2743200"/>
          </a:xfrm>
        </p:spPr>
      </p:pic>
      <p:sp>
        <p:nvSpPr>
          <p:cNvPr id="5" name="Text Placeholder 5">
            <a:extLst>
              <a:ext uri="{FF2B5EF4-FFF2-40B4-BE49-F238E27FC236}">
                <a16:creationId xmlns:a16="http://schemas.microsoft.com/office/drawing/2014/main" id="{72D1C734-BD5F-4E5E-B682-1903E2247524}"/>
              </a:ext>
            </a:extLst>
          </p:cNvPr>
          <p:cNvSpPr txBox="1">
            <a:spLocks/>
          </p:cNvSpPr>
          <p:nvPr/>
        </p:nvSpPr>
        <p:spPr>
          <a:xfrm>
            <a:off x="1562101" y="6684963"/>
            <a:ext cx="6976872" cy="173736"/>
          </a:xfrm>
          <a:prstGeom prst="rect">
            <a:avLst/>
          </a:prstGeom>
        </p:spPr>
        <p:txBody>
          <a:bodyPr vert="horz" lIns="91440" tIns="45720" rIns="91440" bIns="45720" rtlCol="0" anchor="ctr" anchorCtr="0">
            <a:noAutofit/>
          </a:bodyPr>
          <a:lstStyle>
            <a:lvl1pPr marL="0" marR="0" indent="0" algn="r" defTabSz="914400" rtl="0" eaLnBrk="1" fontAlgn="auto" latinLnBrk="0" hangingPunct="1">
              <a:lnSpc>
                <a:spcPct val="100000"/>
              </a:lnSpc>
              <a:spcBef>
                <a:spcPts val="0"/>
              </a:spcBef>
              <a:spcAft>
                <a:spcPts val="800"/>
              </a:spcAft>
              <a:buClrTx/>
              <a:buSzTx/>
              <a:buFont typeface="Arial" panose="020B0604020202020204" pitchFamily="34" charset="0"/>
              <a:buNone/>
              <a:tabLst/>
              <a:defRPr sz="800" kern="1200">
                <a:solidFill>
                  <a:srgbClr val="595959"/>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Kathleen </a:t>
            </a:r>
            <a:r>
              <a:rPr lang="en-US" dirty="0" err="1"/>
              <a:t>Talaro</a:t>
            </a:r>
            <a:r>
              <a:rPr lang="en-US" dirty="0"/>
              <a:t> </a:t>
            </a:r>
          </a:p>
        </p:txBody>
      </p:sp>
    </p:spTree>
    <p:extLst>
      <p:ext uri="{BB962C8B-B14F-4D97-AF65-F5344CB8AC3E}">
        <p14:creationId xmlns:p14="http://schemas.microsoft.com/office/powerpoint/2010/main" val="299927361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334852-ED4A-40BE-B41B-4653BFB93D4E}"/>
              </a:ext>
            </a:extLst>
          </p:cNvPr>
          <p:cNvSpPr>
            <a:spLocks noGrp="1"/>
          </p:cNvSpPr>
          <p:nvPr>
            <p:ph type="title"/>
          </p:nvPr>
        </p:nvSpPr>
        <p:spPr/>
        <p:txBody>
          <a:bodyPr/>
          <a:lstStyle/>
          <a:p>
            <a:r>
              <a:rPr lang="en-US" dirty="0"/>
              <a:t>Pour Plate Method</a:t>
            </a:r>
          </a:p>
        </p:txBody>
      </p:sp>
      <p:sp>
        <p:nvSpPr>
          <p:cNvPr id="3" name="Content Placeholder 2">
            <a:extLst>
              <a:ext uri="{FF2B5EF4-FFF2-40B4-BE49-F238E27FC236}">
                <a16:creationId xmlns:a16="http://schemas.microsoft.com/office/drawing/2014/main" id="{75F837AA-F375-4232-B55C-15CD392B9874}"/>
              </a:ext>
            </a:extLst>
          </p:cNvPr>
          <p:cNvSpPr>
            <a:spLocks noGrp="1"/>
          </p:cNvSpPr>
          <p:nvPr>
            <p:ph sz="quarter" idx="11"/>
          </p:nvPr>
        </p:nvSpPr>
        <p:spPr/>
        <p:txBody>
          <a:bodyPr/>
          <a:lstStyle/>
          <a:p>
            <a:pPr>
              <a:spcAft>
                <a:spcPts val="1200"/>
              </a:spcAft>
            </a:pPr>
            <a:r>
              <a:rPr lang="en-US" altLang="en-US" dirty="0"/>
              <a:t>Sample is diluted serially into cooled, but still liquid agar tubes</a:t>
            </a:r>
          </a:p>
          <a:p>
            <a:pPr>
              <a:spcAft>
                <a:spcPts val="1200"/>
              </a:spcAft>
            </a:pPr>
            <a:r>
              <a:rPr lang="en-US" altLang="en-US" dirty="0"/>
              <a:t>Inoculated tubes are poured into sterile Petri dishes and allowed to solidify</a:t>
            </a:r>
          </a:p>
          <a:p>
            <a:pPr>
              <a:spcAft>
                <a:spcPts val="1200"/>
              </a:spcAft>
            </a:pPr>
            <a:r>
              <a:rPr lang="en-US" altLang="en-US" dirty="0"/>
              <a:t>Diluted cells have enough space to grow into separate colonies</a:t>
            </a:r>
          </a:p>
          <a:p>
            <a:pPr>
              <a:spcAft>
                <a:spcPts val="1200"/>
              </a:spcAft>
            </a:pPr>
            <a:r>
              <a:rPr lang="en-US" altLang="en-US" dirty="0"/>
              <a:t>Some colonies may grow deep in the medium rather than just on the surface</a:t>
            </a:r>
          </a:p>
          <a:p>
            <a:pPr>
              <a:spcAft>
                <a:spcPts val="1200"/>
              </a:spcAft>
            </a:pPr>
            <a:endParaRPr lang="en-US" dirty="0"/>
          </a:p>
        </p:txBody>
      </p:sp>
    </p:spTree>
    <p:extLst>
      <p:ext uri="{BB962C8B-B14F-4D97-AF65-F5344CB8AC3E}">
        <p14:creationId xmlns:p14="http://schemas.microsoft.com/office/powerpoint/2010/main" val="6632225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FAAD99-C640-4CAA-888B-17BD799124E5}"/>
              </a:ext>
            </a:extLst>
          </p:cNvPr>
          <p:cNvSpPr>
            <a:spLocks noGrp="1"/>
          </p:cNvSpPr>
          <p:nvPr>
            <p:ph type="title"/>
          </p:nvPr>
        </p:nvSpPr>
        <p:spPr/>
        <p:txBody>
          <a:bodyPr/>
          <a:lstStyle/>
          <a:p>
            <a:r>
              <a:rPr lang="en-US" dirty="0"/>
              <a:t>The Five I’s</a:t>
            </a:r>
          </a:p>
        </p:txBody>
      </p:sp>
      <p:sp>
        <p:nvSpPr>
          <p:cNvPr id="3" name="Content Placeholder 2">
            <a:extLst>
              <a:ext uri="{FF2B5EF4-FFF2-40B4-BE49-F238E27FC236}">
                <a16:creationId xmlns:a16="http://schemas.microsoft.com/office/drawing/2014/main" id="{461A9900-B14E-4926-9FC4-B635DFACAE1F}"/>
              </a:ext>
            </a:extLst>
          </p:cNvPr>
          <p:cNvSpPr>
            <a:spLocks noGrp="1"/>
          </p:cNvSpPr>
          <p:nvPr>
            <p:ph sz="quarter" idx="11"/>
          </p:nvPr>
        </p:nvSpPr>
        <p:spPr/>
        <p:txBody>
          <a:bodyPr/>
          <a:lstStyle/>
          <a:p>
            <a:r>
              <a:rPr lang="en-US" altLang="en-US" dirty="0"/>
              <a:t>Represent five basic techniques to manipulate, grow, examine, and characterize microorganisms in the laboratory:</a:t>
            </a:r>
          </a:p>
          <a:p>
            <a:pPr marL="512064" indent="-512064">
              <a:buFont typeface="Arial" panose="020B0604020202020204" pitchFamily="34" charset="0"/>
              <a:buChar char="•"/>
            </a:pPr>
            <a:r>
              <a:rPr lang="en-US" altLang="en-US" dirty="0"/>
              <a:t>Inoculation</a:t>
            </a:r>
          </a:p>
          <a:p>
            <a:pPr marL="512064" indent="-512064">
              <a:buFont typeface="Arial" panose="020B0604020202020204" pitchFamily="34" charset="0"/>
              <a:buChar char="•"/>
            </a:pPr>
            <a:r>
              <a:rPr lang="en-US" altLang="en-US" dirty="0"/>
              <a:t>Incubation</a:t>
            </a:r>
          </a:p>
          <a:p>
            <a:pPr marL="512064" indent="-512064">
              <a:buFont typeface="Arial" panose="020B0604020202020204" pitchFamily="34" charset="0"/>
              <a:buChar char="•"/>
            </a:pPr>
            <a:r>
              <a:rPr lang="en-US" altLang="en-US" dirty="0"/>
              <a:t>Isolation</a:t>
            </a:r>
          </a:p>
          <a:p>
            <a:pPr marL="512064" indent="-512064">
              <a:buFont typeface="Arial" panose="020B0604020202020204" pitchFamily="34" charset="0"/>
              <a:buChar char="•"/>
            </a:pPr>
            <a:r>
              <a:rPr lang="en-US" altLang="en-US" dirty="0"/>
              <a:t>Inspection</a:t>
            </a:r>
          </a:p>
          <a:p>
            <a:pPr marL="512064" indent="-512064">
              <a:buFont typeface="Arial" panose="020B0604020202020204" pitchFamily="34" charset="0"/>
              <a:buChar char="•"/>
            </a:pPr>
            <a:r>
              <a:rPr lang="en-US" altLang="en-US" dirty="0"/>
              <a:t>Identification </a:t>
            </a:r>
          </a:p>
          <a:p>
            <a:endParaRPr lang="en-US" dirty="0"/>
          </a:p>
        </p:txBody>
      </p:sp>
    </p:spTree>
    <p:extLst>
      <p:ext uri="{BB962C8B-B14F-4D97-AF65-F5344CB8AC3E}">
        <p14:creationId xmlns:p14="http://schemas.microsoft.com/office/powerpoint/2010/main" val="231122121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8481CA-A1B1-47F8-9848-FD3DC91CB84D}"/>
              </a:ext>
            </a:extLst>
          </p:cNvPr>
          <p:cNvSpPr>
            <a:spLocks noGrp="1"/>
          </p:cNvSpPr>
          <p:nvPr>
            <p:ph type="title"/>
          </p:nvPr>
        </p:nvSpPr>
        <p:spPr/>
        <p:txBody>
          <a:bodyPr/>
          <a:lstStyle/>
          <a:p>
            <a:r>
              <a:rPr lang="en-US" dirty="0"/>
              <a:t>Steps in Pour Plate</a:t>
            </a:r>
          </a:p>
        </p:txBody>
      </p:sp>
      <p:pic>
        <p:nvPicPr>
          <p:cNvPr id="12" name="Content Placeholder 11" descr="(b) Steps in the loop dilution (pour plate) method and the appearance of plate 3.">
            <a:extLst>
              <a:ext uri="{FF2B5EF4-FFF2-40B4-BE49-F238E27FC236}">
                <a16:creationId xmlns:a16="http://schemas.microsoft.com/office/drawing/2014/main" id="{114F0DF4-7CAC-444C-89B4-55A97693396A}"/>
              </a:ext>
              <a:ext uri="{C183D7F6-B498-43B3-948B-1728B52AA6E4}">
                <adec:decorative xmlns:adec="http://schemas.microsoft.com/office/drawing/2017/decorative" val="0"/>
              </a:ext>
            </a:extLst>
          </p:cNvPr>
          <p:cNvPicPr>
            <a:picLocks noGrp="1" noChangeAspect="1"/>
          </p:cNvPicPr>
          <p:nvPr>
            <p:ph sz="quarter" idx="11"/>
          </p:nvPr>
        </p:nvPicPr>
        <p:blipFill>
          <a:blip r:embed="rId2"/>
          <a:stretch>
            <a:fillRect/>
          </a:stretch>
        </p:blipFill>
        <p:spPr>
          <a:xfrm>
            <a:off x="814930" y="1760185"/>
            <a:ext cx="7514140" cy="4056338"/>
          </a:xfrm>
        </p:spPr>
      </p:pic>
      <p:sp>
        <p:nvSpPr>
          <p:cNvPr id="5" name="Text Placeholder 5">
            <a:extLst>
              <a:ext uri="{FF2B5EF4-FFF2-40B4-BE49-F238E27FC236}">
                <a16:creationId xmlns:a16="http://schemas.microsoft.com/office/drawing/2014/main" id="{F12E9012-5FC1-49FB-A5BE-454C6257F418}"/>
              </a:ext>
            </a:extLst>
          </p:cNvPr>
          <p:cNvSpPr txBox="1">
            <a:spLocks/>
          </p:cNvSpPr>
          <p:nvPr/>
        </p:nvSpPr>
        <p:spPr>
          <a:xfrm>
            <a:off x="1562101" y="6684963"/>
            <a:ext cx="6976872" cy="173736"/>
          </a:xfrm>
          <a:prstGeom prst="rect">
            <a:avLst/>
          </a:prstGeom>
        </p:spPr>
        <p:txBody>
          <a:bodyPr vert="horz" lIns="91440" tIns="45720" rIns="91440" bIns="45720" rtlCol="0" anchor="ctr" anchorCtr="0">
            <a:noAutofit/>
          </a:bodyPr>
          <a:lstStyle>
            <a:lvl1pPr marL="0" marR="0" indent="0" algn="r" defTabSz="914400" rtl="0" eaLnBrk="1" fontAlgn="auto" latinLnBrk="0" hangingPunct="1">
              <a:lnSpc>
                <a:spcPct val="100000"/>
              </a:lnSpc>
              <a:spcBef>
                <a:spcPts val="0"/>
              </a:spcBef>
              <a:spcAft>
                <a:spcPts val="800"/>
              </a:spcAft>
              <a:buClrTx/>
              <a:buSzTx/>
              <a:buFont typeface="Arial" panose="020B0604020202020204" pitchFamily="34" charset="0"/>
              <a:buNone/>
              <a:tabLst/>
              <a:defRPr sz="800" kern="1200">
                <a:solidFill>
                  <a:srgbClr val="595959"/>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Kathleen </a:t>
            </a:r>
            <a:r>
              <a:rPr lang="en-US" dirty="0" err="1"/>
              <a:t>Talaro</a:t>
            </a:r>
            <a:r>
              <a:rPr lang="en-US" dirty="0"/>
              <a:t> </a:t>
            </a:r>
          </a:p>
        </p:txBody>
      </p:sp>
    </p:spTree>
    <p:extLst>
      <p:ext uri="{BB962C8B-B14F-4D97-AF65-F5344CB8AC3E}">
        <p14:creationId xmlns:p14="http://schemas.microsoft.com/office/powerpoint/2010/main" val="284790426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3ACBDF-6870-45FB-B1E1-D7B1EB961207}"/>
              </a:ext>
            </a:extLst>
          </p:cNvPr>
          <p:cNvSpPr>
            <a:spLocks noGrp="1"/>
          </p:cNvSpPr>
          <p:nvPr>
            <p:ph type="title"/>
          </p:nvPr>
        </p:nvSpPr>
        <p:spPr/>
        <p:txBody>
          <a:bodyPr/>
          <a:lstStyle/>
          <a:p>
            <a:r>
              <a:rPr lang="en-US" dirty="0"/>
              <a:t>Spread Plate Technique</a:t>
            </a:r>
          </a:p>
        </p:txBody>
      </p:sp>
      <p:sp>
        <p:nvSpPr>
          <p:cNvPr id="3" name="Content Placeholder 2">
            <a:extLst>
              <a:ext uri="{FF2B5EF4-FFF2-40B4-BE49-F238E27FC236}">
                <a16:creationId xmlns:a16="http://schemas.microsoft.com/office/drawing/2014/main" id="{32A1D817-0B17-404F-B52A-FEBFB8DC02B0}"/>
              </a:ext>
            </a:extLst>
          </p:cNvPr>
          <p:cNvSpPr>
            <a:spLocks noGrp="1"/>
          </p:cNvSpPr>
          <p:nvPr>
            <p:ph sz="quarter" idx="11"/>
          </p:nvPr>
        </p:nvSpPr>
        <p:spPr/>
        <p:txBody>
          <a:bodyPr/>
          <a:lstStyle/>
          <a:p>
            <a:pPr>
              <a:spcAft>
                <a:spcPts val="1200"/>
              </a:spcAft>
            </a:pPr>
            <a:r>
              <a:rPr lang="en-US" altLang="en-US" dirty="0"/>
              <a:t>A small volume of sample is pipetted onto the surface of the plate</a:t>
            </a:r>
          </a:p>
          <a:p>
            <a:pPr>
              <a:spcAft>
                <a:spcPts val="1200"/>
              </a:spcAft>
            </a:pPr>
            <a:r>
              <a:rPr lang="en-US" altLang="en-US" dirty="0"/>
              <a:t>A sterile spreading tool or “hockey stick” is used to spread the sample around evenly on the surface to form individual colonies</a:t>
            </a:r>
          </a:p>
          <a:p>
            <a:endParaRPr lang="en-US" dirty="0"/>
          </a:p>
        </p:txBody>
      </p:sp>
    </p:spTree>
    <p:extLst>
      <p:ext uri="{BB962C8B-B14F-4D97-AF65-F5344CB8AC3E}">
        <p14:creationId xmlns:p14="http://schemas.microsoft.com/office/powerpoint/2010/main" val="150785995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7107AE-2193-4CF7-9909-9C781B08C8C4}"/>
              </a:ext>
            </a:extLst>
          </p:cNvPr>
          <p:cNvSpPr>
            <a:spLocks noGrp="1"/>
          </p:cNvSpPr>
          <p:nvPr>
            <p:ph type="title"/>
          </p:nvPr>
        </p:nvSpPr>
        <p:spPr/>
        <p:txBody>
          <a:bodyPr/>
          <a:lstStyle/>
          <a:p>
            <a:r>
              <a:rPr lang="en-US" dirty="0"/>
              <a:t>Steps in a Spread Plate</a:t>
            </a:r>
          </a:p>
        </p:txBody>
      </p:sp>
      <p:pic>
        <p:nvPicPr>
          <p:cNvPr id="11" name="Content Placeholder 11" descr="(c) Steps in a spread plate and its result.">
            <a:extLst>
              <a:ext uri="{FF2B5EF4-FFF2-40B4-BE49-F238E27FC236}">
                <a16:creationId xmlns:a16="http://schemas.microsoft.com/office/drawing/2014/main" id="{122149E9-2336-434A-AEF7-C206BD148419}"/>
              </a:ext>
              <a:ext uri="{C183D7F6-B498-43B3-948B-1728B52AA6E4}">
                <adec:decorative xmlns:adec="http://schemas.microsoft.com/office/drawing/2017/decorative" val="0"/>
              </a:ext>
            </a:extLst>
          </p:cNvPr>
          <p:cNvPicPr>
            <a:picLocks noGrp="1" noChangeAspect="1"/>
          </p:cNvPicPr>
          <p:nvPr>
            <p:ph sz="quarter" idx="11"/>
          </p:nvPr>
        </p:nvPicPr>
        <p:blipFill>
          <a:blip r:embed="rId2"/>
          <a:stretch>
            <a:fillRect/>
          </a:stretch>
        </p:blipFill>
        <p:spPr>
          <a:xfrm>
            <a:off x="741470" y="2065199"/>
            <a:ext cx="7661061" cy="2975431"/>
          </a:xfrm>
        </p:spPr>
      </p:pic>
      <p:sp>
        <p:nvSpPr>
          <p:cNvPr id="5" name="Text Placeholder 5">
            <a:extLst>
              <a:ext uri="{FF2B5EF4-FFF2-40B4-BE49-F238E27FC236}">
                <a16:creationId xmlns:a16="http://schemas.microsoft.com/office/drawing/2014/main" id="{04FF88C1-EBAE-4150-9465-9EB78C33822F}"/>
              </a:ext>
            </a:extLst>
          </p:cNvPr>
          <p:cNvSpPr txBox="1">
            <a:spLocks/>
          </p:cNvSpPr>
          <p:nvPr/>
        </p:nvSpPr>
        <p:spPr>
          <a:xfrm>
            <a:off x="1562101" y="6684963"/>
            <a:ext cx="6976872" cy="173736"/>
          </a:xfrm>
          <a:prstGeom prst="rect">
            <a:avLst/>
          </a:prstGeom>
        </p:spPr>
        <p:txBody>
          <a:bodyPr vert="horz" lIns="91440" tIns="45720" rIns="91440" bIns="45720" rtlCol="0" anchor="ctr" anchorCtr="0">
            <a:noAutofit/>
          </a:bodyPr>
          <a:lstStyle>
            <a:lvl1pPr marL="0" marR="0" indent="0" algn="r" defTabSz="914400" rtl="0" eaLnBrk="1" fontAlgn="auto" latinLnBrk="0" hangingPunct="1">
              <a:lnSpc>
                <a:spcPct val="100000"/>
              </a:lnSpc>
              <a:spcBef>
                <a:spcPts val="0"/>
              </a:spcBef>
              <a:spcAft>
                <a:spcPts val="800"/>
              </a:spcAft>
              <a:buClrTx/>
              <a:buSzTx/>
              <a:buFont typeface="Arial" panose="020B0604020202020204" pitchFamily="34" charset="0"/>
              <a:buNone/>
              <a:tabLst/>
              <a:defRPr sz="800" kern="1200">
                <a:solidFill>
                  <a:srgbClr val="595959"/>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Kathleen </a:t>
            </a:r>
            <a:r>
              <a:rPr lang="en-US" dirty="0" err="1"/>
              <a:t>Talaro</a:t>
            </a:r>
            <a:r>
              <a:rPr lang="en-US" dirty="0"/>
              <a:t> </a:t>
            </a:r>
          </a:p>
        </p:txBody>
      </p:sp>
    </p:spTree>
    <p:extLst>
      <p:ext uri="{BB962C8B-B14F-4D97-AF65-F5344CB8AC3E}">
        <p14:creationId xmlns:p14="http://schemas.microsoft.com/office/powerpoint/2010/main" val="350278432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F0998A-EC8F-442E-BDD5-3115AB8877C7}"/>
              </a:ext>
            </a:extLst>
          </p:cNvPr>
          <p:cNvSpPr>
            <a:spLocks noGrp="1"/>
          </p:cNvSpPr>
          <p:nvPr>
            <p:ph type="title"/>
          </p:nvPr>
        </p:nvSpPr>
        <p:spPr/>
        <p:txBody>
          <a:bodyPr/>
          <a:lstStyle/>
          <a:p>
            <a:r>
              <a:rPr lang="en-US" dirty="0"/>
              <a:t>Pure Culture</a:t>
            </a:r>
          </a:p>
        </p:txBody>
      </p:sp>
      <p:sp>
        <p:nvSpPr>
          <p:cNvPr id="3" name="Content Placeholder 2">
            <a:extLst>
              <a:ext uri="{FF2B5EF4-FFF2-40B4-BE49-F238E27FC236}">
                <a16:creationId xmlns:a16="http://schemas.microsoft.com/office/drawing/2014/main" id="{5395DA83-7207-4413-96EE-405F228554A6}"/>
              </a:ext>
            </a:extLst>
          </p:cNvPr>
          <p:cNvSpPr>
            <a:spLocks noGrp="1"/>
          </p:cNvSpPr>
          <p:nvPr>
            <p:ph sz="quarter" idx="11"/>
          </p:nvPr>
        </p:nvSpPr>
        <p:spPr/>
        <p:txBody>
          <a:bodyPr/>
          <a:lstStyle/>
          <a:p>
            <a:pPr>
              <a:spcAft>
                <a:spcPts val="1200"/>
              </a:spcAft>
            </a:pPr>
            <a:r>
              <a:rPr lang="en-US" altLang="en-US" dirty="0"/>
              <a:t>A container of medium that contains only a single known species or type of microorganism</a:t>
            </a:r>
          </a:p>
          <a:p>
            <a:pPr>
              <a:spcAft>
                <a:spcPts val="1200"/>
              </a:spcAft>
            </a:pPr>
            <a:r>
              <a:rPr lang="en-US" altLang="en-US" dirty="0"/>
              <a:t>Used most frequently for laboratory study</a:t>
            </a:r>
          </a:p>
          <a:p>
            <a:pPr>
              <a:spcAft>
                <a:spcPts val="1200"/>
              </a:spcAft>
            </a:pPr>
            <a:r>
              <a:rPr lang="en-US" altLang="en-US" b="1" dirty="0" err="1"/>
              <a:t>Anexic</a:t>
            </a:r>
            <a:r>
              <a:rPr lang="en-US" altLang="en-US" b="1" dirty="0"/>
              <a:t>:</a:t>
            </a:r>
            <a:r>
              <a:rPr lang="en-US" altLang="en-US" dirty="0"/>
              <a:t> free of other living things except for the one being studied</a:t>
            </a:r>
          </a:p>
          <a:p>
            <a:pPr>
              <a:spcAft>
                <a:spcPts val="1200"/>
              </a:spcAft>
            </a:pPr>
            <a:r>
              <a:rPr lang="en-US" altLang="en-US" b="1" dirty="0"/>
              <a:t>Subculture:</a:t>
            </a:r>
            <a:r>
              <a:rPr lang="en-US" altLang="en-US" dirty="0"/>
              <a:t> a second-level culture from a well-isolated colony</a:t>
            </a:r>
            <a:endParaRPr lang="en-US" altLang="en-US" b="1" dirty="0"/>
          </a:p>
          <a:p>
            <a:endParaRPr lang="en-US" dirty="0"/>
          </a:p>
        </p:txBody>
      </p:sp>
    </p:spTree>
    <p:extLst>
      <p:ext uri="{BB962C8B-B14F-4D97-AF65-F5344CB8AC3E}">
        <p14:creationId xmlns:p14="http://schemas.microsoft.com/office/powerpoint/2010/main" val="367273477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48F3B9-92F7-4646-B915-BD15CD835964}"/>
              </a:ext>
            </a:extLst>
          </p:cNvPr>
          <p:cNvSpPr>
            <a:spLocks noGrp="1"/>
          </p:cNvSpPr>
          <p:nvPr>
            <p:ph type="title"/>
          </p:nvPr>
        </p:nvSpPr>
        <p:spPr/>
        <p:txBody>
          <a:bodyPr/>
          <a:lstStyle/>
          <a:p>
            <a:r>
              <a:rPr lang="en-US" dirty="0"/>
              <a:t>Mixed and Contaminated Cultures</a:t>
            </a:r>
          </a:p>
        </p:txBody>
      </p:sp>
      <p:sp>
        <p:nvSpPr>
          <p:cNvPr id="3" name="Content Placeholder 2">
            <a:extLst>
              <a:ext uri="{FF2B5EF4-FFF2-40B4-BE49-F238E27FC236}">
                <a16:creationId xmlns:a16="http://schemas.microsoft.com/office/drawing/2014/main" id="{BCB60ED3-5173-4B80-99A4-B1E059D1EEDB}"/>
              </a:ext>
            </a:extLst>
          </p:cNvPr>
          <p:cNvSpPr>
            <a:spLocks noGrp="1"/>
          </p:cNvSpPr>
          <p:nvPr>
            <p:ph sz="quarter" idx="11"/>
          </p:nvPr>
        </p:nvSpPr>
        <p:spPr>
          <a:xfrm>
            <a:off x="342900" y="1121268"/>
            <a:ext cx="8458200" cy="612476"/>
          </a:xfrm>
        </p:spPr>
        <p:txBody>
          <a:bodyPr/>
          <a:lstStyle/>
          <a:p>
            <a:pPr>
              <a:defRPr/>
            </a:pPr>
            <a:r>
              <a:rPr lang="en-US" b="1" dirty="0">
                <a:ea typeface="ＭＳ Ｐゴシック" charset="0"/>
              </a:rPr>
              <a:t>Mixed culture:</a:t>
            </a:r>
            <a:endParaRPr lang="en-US" dirty="0">
              <a:ea typeface="ＭＳ Ｐゴシック" charset="0"/>
            </a:endParaRPr>
          </a:p>
          <a:p>
            <a:pPr marL="342900" indent="-342900">
              <a:buFont typeface="Arial" panose="020B0604020202020204" pitchFamily="34" charset="0"/>
              <a:buChar char="•"/>
              <a:defRPr/>
            </a:pPr>
            <a:r>
              <a:rPr lang="en-US" dirty="0">
                <a:ea typeface="ＭＳ Ｐゴシック" charset="0"/>
              </a:rPr>
              <a:t>A container that holds two or more identified, easily differentiated species of microorganisms</a:t>
            </a:r>
          </a:p>
          <a:p>
            <a:pPr lvl="0">
              <a:defRPr/>
            </a:pPr>
            <a:r>
              <a:rPr lang="en-US" b="1" dirty="0">
                <a:solidFill>
                  <a:prstClr val="black"/>
                </a:solidFill>
                <a:ea typeface="ＭＳ Ｐゴシック" charset="0"/>
              </a:rPr>
              <a:t>Contaminated culture:</a:t>
            </a:r>
            <a:endParaRPr lang="en-US" dirty="0">
              <a:solidFill>
                <a:prstClr val="black"/>
              </a:solidFill>
              <a:ea typeface="ＭＳ Ｐゴシック" charset="0"/>
            </a:endParaRPr>
          </a:p>
          <a:p>
            <a:pPr marL="342900" lvl="0" indent="-342900">
              <a:buFont typeface="Arial" panose="020B0604020202020204" pitchFamily="34" charset="0"/>
              <a:buChar char="•"/>
              <a:defRPr/>
            </a:pPr>
            <a:r>
              <a:rPr lang="en-US" dirty="0">
                <a:solidFill>
                  <a:prstClr val="black"/>
                </a:solidFill>
                <a:ea typeface="ＭＳ Ｐゴシック" charset="0"/>
              </a:rPr>
              <a:t>A culture that was once pure or mixed that now contains </a:t>
            </a:r>
            <a:r>
              <a:rPr lang="en-US" b="1" dirty="0">
                <a:solidFill>
                  <a:prstClr val="black"/>
                </a:solidFill>
                <a:ea typeface="ＭＳ Ｐゴシック" charset="0"/>
              </a:rPr>
              <a:t>contaminants</a:t>
            </a:r>
            <a:r>
              <a:rPr lang="en-US" dirty="0">
                <a:solidFill>
                  <a:prstClr val="black"/>
                </a:solidFill>
                <a:ea typeface="ＭＳ Ｐゴシック" charset="0"/>
              </a:rPr>
              <a:t>, or unwanted microbes of uncertain identity</a:t>
            </a:r>
          </a:p>
          <a:p>
            <a:endParaRPr lang="en-US" dirty="0"/>
          </a:p>
        </p:txBody>
      </p:sp>
      <p:pic>
        <p:nvPicPr>
          <p:cNvPr id="12" name="Content Placeholder 11" descr="Photos of pure, mixed, and contaminated cultures.">
            <a:extLst>
              <a:ext uri="{FF2B5EF4-FFF2-40B4-BE49-F238E27FC236}">
                <a16:creationId xmlns:a16="http://schemas.microsoft.com/office/drawing/2014/main" id="{D072A071-6D6F-4356-B0AA-685CEC1903BF}"/>
              </a:ext>
              <a:ext uri="{C183D7F6-B498-43B3-948B-1728B52AA6E4}">
                <adec:decorative xmlns:adec="http://schemas.microsoft.com/office/drawing/2017/decorative" val="1"/>
              </a:ext>
            </a:extLst>
          </p:cNvPr>
          <p:cNvPicPr>
            <a:picLocks noGrp="1" noChangeAspect="1"/>
          </p:cNvPicPr>
          <p:nvPr>
            <p:ph sz="quarter" idx="14"/>
          </p:nvPr>
        </p:nvPicPr>
        <p:blipFill rotWithShape="1">
          <a:blip r:embed="rId2"/>
          <a:srcRect t="9264" b="5963"/>
          <a:stretch/>
        </p:blipFill>
        <p:spPr>
          <a:xfrm>
            <a:off x="649111" y="3935576"/>
            <a:ext cx="7845778" cy="2021879"/>
          </a:xfrm>
        </p:spPr>
      </p:pic>
      <p:sp>
        <p:nvSpPr>
          <p:cNvPr id="6" name="Text Placeholder 5">
            <a:extLst>
              <a:ext uri="{FF2B5EF4-FFF2-40B4-BE49-F238E27FC236}">
                <a16:creationId xmlns:a16="http://schemas.microsoft.com/office/drawing/2014/main" id="{D641FD6B-2B7F-42A3-9A68-0E682CFD4241}"/>
              </a:ext>
            </a:extLst>
          </p:cNvPr>
          <p:cNvSpPr txBox="1">
            <a:spLocks/>
          </p:cNvSpPr>
          <p:nvPr/>
        </p:nvSpPr>
        <p:spPr>
          <a:xfrm>
            <a:off x="1562101" y="6684963"/>
            <a:ext cx="6976872" cy="173736"/>
          </a:xfrm>
          <a:prstGeom prst="rect">
            <a:avLst/>
          </a:prstGeom>
        </p:spPr>
        <p:txBody>
          <a:bodyPr vert="horz" lIns="91440" tIns="45720" rIns="91440" bIns="45720" rtlCol="0" anchor="ctr" anchorCtr="0">
            <a:noAutofit/>
          </a:bodyPr>
          <a:lstStyle>
            <a:lvl1pPr marL="0" marR="0" indent="0" algn="r" defTabSz="914400" rtl="0" eaLnBrk="1" fontAlgn="auto" latinLnBrk="0" hangingPunct="1">
              <a:lnSpc>
                <a:spcPct val="100000"/>
              </a:lnSpc>
              <a:spcBef>
                <a:spcPts val="0"/>
              </a:spcBef>
              <a:spcAft>
                <a:spcPts val="800"/>
              </a:spcAft>
              <a:buClrTx/>
              <a:buSzTx/>
              <a:buFont typeface="Arial" panose="020B0604020202020204" pitchFamily="34" charset="0"/>
              <a:buNone/>
              <a:tabLst/>
              <a:defRPr sz="800" kern="1200">
                <a:solidFill>
                  <a:srgbClr val="595959"/>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Kathleen </a:t>
            </a:r>
            <a:r>
              <a:rPr lang="en-US" dirty="0" err="1"/>
              <a:t>Talaro</a:t>
            </a:r>
            <a:r>
              <a:rPr lang="en-US" dirty="0"/>
              <a:t> </a:t>
            </a:r>
          </a:p>
        </p:txBody>
      </p:sp>
      <p:sp>
        <p:nvSpPr>
          <p:cNvPr id="7" name="Text Placeholder 5">
            <a:extLst>
              <a:ext uri="{FF2B5EF4-FFF2-40B4-BE49-F238E27FC236}">
                <a16:creationId xmlns:a16="http://schemas.microsoft.com/office/drawing/2014/main" id="{F265B73F-1280-46FF-9ED5-A4634CD046D4}"/>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p>
        </p:txBody>
      </p:sp>
    </p:spTree>
    <p:extLst>
      <p:ext uri="{BB962C8B-B14F-4D97-AF65-F5344CB8AC3E}">
        <p14:creationId xmlns:p14="http://schemas.microsoft.com/office/powerpoint/2010/main" val="322876761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0DFB6B-04D3-430B-BFCB-7F6D65B24829}"/>
              </a:ext>
            </a:extLst>
          </p:cNvPr>
          <p:cNvSpPr>
            <a:spLocks noGrp="1"/>
          </p:cNvSpPr>
          <p:nvPr>
            <p:ph type="title"/>
          </p:nvPr>
        </p:nvSpPr>
        <p:spPr/>
        <p:txBody>
          <a:bodyPr/>
          <a:lstStyle/>
          <a:p>
            <a:r>
              <a:rPr lang="en-US" dirty="0"/>
              <a:t>Inspection and Identification</a:t>
            </a:r>
          </a:p>
        </p:txBody>
      </p:sp>
      <p:sp>
        <p:nvSpPr>
          <p:cNvPr id="3" name="Content Placeholder 2">
            <a:extLst>
              <a:ext uri="{FF2B5EF4-FFF2-40B4-BE49-F238E27FC236}">
                <a16:creationId xmlns:a16="http://schemas.microsoft.com/office/drawing/2014/main" id="{FA121805-D80E-430D-8A86-A31E7FD10788}"/>
              </a:ext>
            </a:extLst>
          </p:cNvPr>
          <p:cNvSpPr>
            <a:spLocks noGrp="1"/>
          </p:cNvSpPr>
          <p:nvPr>
            <p:ph sz="quarter" idx="11"/>
          </p:nvPr>
        </p:nvSpPr>
        <p:spPr/>
        <p:txBody>
          <a:bodyPr/>
          <a:lstStyle/>
          <a:p>
            <a:pPr>
              <a:spcAft>
                <a:spcPts val="1200"/>
              </a:spcAft>
            </a:pPr>
            <a:r>
              <a:rPr lang="en-US" altLang="en-US" dirty="0"/>
              <a:t>Microbial profiles are determined through combining:</a:t>
            </a:r>
          </a:p>
          <a:p>
            <a:pPr marL="342900" indent="-342900">
              <a:spcAft>
                <a:spcPts val="1200"/>
              </a:spcAft>
              <a:buFont typeface="Arial" panose="020B0604020202020204" pitchFamily="34" charset="0"/>
              <a:buChar char="•"/>
            </a:pPr>
            <a:r>
              <a:rPr lang="en-US" altLang="en-US" dirty="0"/>
              <a:t>Phenotypic testing</a:t>
            </a:r>
          </a:p>
          <a:p>
            <a:pPr marL="342900" indent="-342900">
              <a:spcAft>
                <a:spcPts val="1200"/>
              </a:spcAft>
              <a:buFont typeface="Arial" panose="020B0604020202020204" pitchFamily="34" charset="0"/>
              <a:buChar char="•"/>
            </a:pPr>
            <a:r>
              <a:rPr lang="en-US" altLang="en-US" dirty="0"/>
              <a:t>Genotypic testing</a:t>
            </a:r>
          </a:p>
          <a:p>
            <a:pPr marL="342900" indent="-342900">
              <a:spcAft>
                <a:spcPts val="1200"/>
              </a:spcAft>
              <a:buFont typeface="Arial" panose="020B0604020202020204" pitchFamily="34" charset="0"/>
              <a:buChar char="•"/>
            </a:pPr>
            <a:r>
              <a:rPr lang="en-US" altLang="en-US" dirty="0"/>
              <a:t>Immunologic testing</a:t>
            </a:r>
          </a:p>
          <a:p>
            <a:pPr marL="342900" indent="-342900">
              <a:spcAft>
                <a:spcPts val="1200"/>
              </a:spcAft>
              <a:buFont typeface="Arial" panose="020B0604020202020204" pitchFamily="34" charset="0"/>
              <a:buChar char="•"/>
            </a:pPr>
            <a:r>
              <a:rPr lang="en-US" altLang="en-US" dirty="0"/>
              <a:t>Macroscopic analysis</a:t>
            </a:r>
          </a:p>
          <a:p>
            <a:pPr marL="342900" indent="-342900">
              <a:spcAft>
                <a:spcPts val="1200"/>
              </a:spcAft>
              <a:buFont typeface="Arial" panose="020B0604020202020204" pitchFamily="34" charset="0"/>
              <a:buChar char="•"/>
            </a:pPr>
            <a:r>
              <a:rPr lang="en-US" altLang="en-US" dirty="0"/>
              <a:t>Microscopic analysis</a:t>
            </a:r>
          </a:p>
          <a:p>
            <a:pPr>
              <a:spcAft>
                <a:spcPts val="1200"/>
              </a:spcAft>
            </a:pPr>
            <a:endParaRPr lang="en-US" dirty="0"/>
          </a:p>
        </p:txBody>
      </p:sp>
    </p:spTree>
    <p:extLst>
      <p:ext uri="{BB962C8B-B14F-4D97-AF65-F5344CB8AC3E}">
        <p14:creationId xmlns:p14="http://schemas.microsoft.com/office/powerpoint/2010/main" val="5588675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125926-B4DF-42B7-B531-2B253B105D3C}"/>
              </a:ext>
            </a:extLst>
          </p:cNvPr>
          <p:cNvSpPr>
            <a:spLocks noGrp="1"/>
          </p:cNvSpPr>
          <p:nvPr>
            <p:ph type="title"/>
          </p:nvPr>
        </p:nvSpPr>
        <p:spPr/>
        <p:txBody>
          <a:bodyPr/>
          <a:lstStyle/>
          <a:p>
            <a:r>
              <a:rPr lang="en-US" dirty="0"/>
              <a:t>Biochemical and Other Tests</a:t>
            </a:r>
          </a:p>
        </p:txBody>
      </p:sp>
      <p:sp>
        <p:nvSpPr>
          <p:cNvPr id="3" name="Content Placeholder 2">
            <a:extLst>
              <a:ext uri="{FF2B5EF4-FFF2-40B4-BE49-F238E27FC236}">
                <a16:creationId xmlns:a16="http://schemas.microsoft.com/office/drawing/2014/main" id="{F4BA71B8-B318-4ED5-957E-24A301FCDA57}"/>
              </a:ext>
            </a:extLst>
          </p:cNvPr>
          <p:cNvSpPr>
            <a:spLocks noGrp="1"/>
          </p:cNvSpPr>
          <p:nvPr>
            <p:ph sz="quarter" idx="11"/>
          </p:nvPr>
        </p:nvSpPr>
        <p:spPr/>
        <p:txBody>
          <a:bodyPr/>
          <a:lstStyle/>
          <a:p>
            <a:pPr>
              <a:spcAft>
                <a:spcPts val="600"/>
              </a:spcAft>
            </a:pPr>
            <a:r>
              <a:rPr lang="en-US" altLang="en-US" dirty="0"/>
              <a:t>Biochemical tests can determine fundamental chemical characteristics such as:</a:t>
            </a:r>
          </a:p>
          <a:p>
            <a:pPr marL="342900" indent="-342900">
              <a:spcAft>
                <a:spcPts val="1200"/>
              </a:spcAft>
              <a:buFont typeface="Arial" panose="020B0604020202020204" pitchFamily="34" charset="0"/>
              <a:buChar char="•"/>
            </a:pPr>
            <a:r>
              <a:rPr lang="en-US" altLang="en-US" dirty="0"/>
              <a:t>Nutrient requirements</a:t>
            </a:r>
          </a:p>
          <a:p>
            <a:pPr marL="342900" indent="-342900">
              <a:spcAft>
                <a:spcPts val="1200"/>
              </a:spcAft>
              <a:buFont typeface="Arial" panose="020B0604020202020204" pitchFamily="34" charset="0"/>
              <a:buChar char="•"/>
            </a:pPr>
            <a:r>
              <a:rPr lang="en-US" altLang="en-US" dirty="0"/>
              <a:t>Products given off during growth</a:t>
            </a:r>
          </a:p>
          <a:p>
            <a:pPr marL="342900" indent="-342900">
              <a:spcAft>
                <a:spcPts val="1200"/>
              </a:spcAft>
              <a:buFont typeface="Arial" panose="020B0604020202020204" pitchFamily="34" charset="0"/>
              <a:buChar char="•"/>
            </a:pPr>
            <a:r>
              <a:rPr lang="en-US" altLang="en-US" dirty="0"/>
              <a:t>Presence of enzymes</a:t>
            </a:r>
          </a:p>
          <a:p>
            <a:pPr marL="342900" indent="-342900">
              <a:spcAft>
                <a:spcPts val="1200"/>
              </a:spcAft>
              <a:buFont typeface="Arial" panose="020B0604020202020204" pitchFamily="34" charset="0"/>
              <a:buChar char="•"/>
            </a:pPr>
            <a:r>
              <a:rPr lang="en-US" altLang="en-US" dirty="0"/>
              <a:t>Mechanisms for deriving energy</a:t>
            </a:r>
          </a:p>
          <a:p>
            <a:pPr>
              <a:spcAft>
                <a:spcPts val="600"/>
              </a:spcAft>
            </a:pPr>
            <a:r>
              <a:rPr lang="en-US" altLang="en-US" dirty="0"/>
              <a:t>Other analytical and diagnostic tools:</a:t>
            </a:r>
          </a:p>
          <a:p>
            <a:pPr marL="342900" indent="-342900">
              <a:spcAft>
                <a:spcPts val="1200"/>
              </a:spcAft>
              <a:buFont typeface="Arial" panose="020B0604020202020204" pitchFamily="34" charset="0"/>
              <a:buChar char="•"/>
            </a:pPr>
            <a:r>
              <a:rPr lang="en-US" altLang="en-US" dirty="0"/>
              <a:t>Genotypic testing: detects microbes based on their DNA</a:t>
            </a:r>
          </a:p>
          <a:p>
            <a:pPr marL="342900" indent="-342900">
              <a:spcAft>
                <a:spcPts val="1200"/>
              </a:spcAft>
              <a:buFont typeface="Arial" panose="020B0604020202020204" pitchFamily="34" charset="0"/>
              <a:buChar char="•"/>
            </a:pPr>
            <a:r>
              <a:rPr lang="en-US" altLang="en-US" dirty="0"/>
              <a:t>Immunologic testing: testing the isolate against known antibodies</a:t>
            </a:r>
          </a:p>
          <a:p>
            <a:pPr>
              <a:spcAft>
                <a:spcPts val="1200"/>
              </a:spcAft>
            </a:pPr>
            <a:endParaRPr lang="en-US" dirty="0"/>
          </a:p>
        </p:txBody>
      </p:sp>
    </p:spTree>
    <p:extLst>
      <p:ext uri="{BB962C8B-B14F-4D97-AF65-F5344CB8AC3E}">
        <p14:creationId xmlns:p14="http://schemas.microsoft.com/office/powerpoint/2010/main" val="114849435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0E8BCF-B976-486C-8BB3-634178744E7B}"/>
              </a:ext>
            </a:extLst>
          </p:cNvPr>
          <p:cNvSpPr>
            <a:spLocks noGrp="1"/>
          </p:cNvSpPr>
          <p:nvPr>
            <p:ph type="title"/>
          </p:nvPr>
        </p:nvSpPr>
        <p:spPr/>
        <p:txBody>
          <a:bodyPr/>
          <a:lstStyle/>
          <a:p>
            <a:r>
              <a:rPr lang="en-US" dirty="0"/>
              <a:t>Concept Check – Section 3.1 </a:t>
            </a:r>
          </a:p>
        </p:txBody>
      </p:sp>
      <p:sp>
        <p:nvSpPr>
          <p:cNvPr id="3" name="Content Placeholder 2">
            <a:extLst>
              <a:ext uri="{FF2B5EF4-FFF2-40B4-BE49-F238E27FC236}">
                <a16:creationId xmlns:a16="http://schemas.microsoft.com/office/drawing/2014/main" id="{E16567F4-E7E4-4E82-AC89-71F8F423EA17}"/>
              </a:ext>
            </a:extLst>
          </p:cNvPr>
          <p:cNvSpPr>
            <a:spLocks noGrp="1"/>
          </p:cNvSpPr>
          <p:nvPr>
            <p:ph sz="quarter" idx="11"/>
          </p:nvPr>
        </p:nvSpPr>
        <p:spPr/>
        <p:txBody>
          <a:bodyPr/>
          <a:lstStyle/>
          <a:p>
            <a:pPr marL="512064" indent="-512064">
              <a:spcAft>
                <a:spcPts val="1200"/>
              </a:spcAft>
            </a:pPr>
            <a:r>
              <a:rPr lang="en-US" altLang="en-US" dirty="0"/>
              <a:t>What are the two definitions of the term “culture”?</a:t>
            </a:r>
          </a:p>
          <a:p>
            <a:pPr marL="512064" indent="-512064">
              <a:spcAft>
                <a:spcPts val="1200"/>
              </a:spcAft>
            </a:pPr>
            <a:r>
              <a:rPr lang="en-US" altLang="en-US" dirty="0"/>
              <a:t>What are the three physical states of media?</a:t>
            </a:r>
          </a:p>
          <a:p>
            <a:pPr>
              <a:spcAft>
                <a:spcPts val="1200"/>
              </a:spcAft>
            </a:pPr>
            <a:r>
              <a:rPr lang="en-US" altLang="en-US" dirty="0"/>
              <a:t>What are the differences between selective and differential media?</a:t>
            </a:r>
          </a:p>
          <a:p>
            <a:pPr>
              <a:spcAft>
                <a:spcPts val="1200"/>
              </a:spcAft>
            </a:pPr>
            <a:r>
              <a:rPr lang="en-US" altLang="en-US" dirty="0"/>
              <a:t>List and describe two types of media that are both selective and differential.</a:t>
            </a:r>
          </a:p>
          <a:p>
            <a:pPr>
              <a:spcAft>
                <a:spcPts val="1200"/>
              </a:spcAft>
            </a:pPr>
            <a:endParaRPr lang="en-US" dirty="0"/>
          </a:p>
        </p:txBody>
      </p:sp>
    </p:spTree>
    <p:extLst>
      <p:ext uri="{BB962C8B-B14F-4D97-AF65-F5344CB8AC3E}">
        <p14:creationId xmlns:p14="http://schemas.microsoft.com/office/powerpoint/2010/main" val="134924737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45F7D7-D9FE-4FD9-BA4B-CF8414C0CCCF}"/>
              </a:ext>
            </a:extLst>
          </p:cNvPr>
          <p:cNvSpPr>
            <a:spLocks noGrp="1"/>
          </p:cNvSpPr>
          <p:nvPr>
            <p:ph type="title"/>
          </p:nvPr>
        </p:nvSpPr>
        <p:spPr/>
        <p:txBody>
          <a:bodyPr/>
          <a:lstStyle/>
          <a:p>
            <a:r>
              <a:rPr lang="en-US" dirty="0"/>
              <a:t>Section 3.2:</a:t>
            </a:r>
            <a:br>
              <a:rPr lang="en-US" dirty="0"/>
            </a:br>
            <a:r>
              <a:rPr lang="en-US" dirty="0"/>
              <a:t>The Microscope: Window on an Invisible Realm</a:t>
            </a:r>
          </a:p>
        </p:txBody>
      </p:sp>
      <p:sp>
        <p:nvSpPr>
          <p:cNvPr id="3" name="Content Placeholder 2">
            <a:extLst>
              <a:ext uri="{FF2B5EF4-FFF2-40B4-BE49-F238E27FC236}">
                <a16:creationId xmlns:a16="http://schemas.microsoft.com/office/drawing/2014/main" id="{763B14E7-837D-435E-9986-A16C561BA692}"/>
              </a:ext>
            </a:extLst>
          </p:cNvPr>
          <p:cNvSpPr>
            <a:spLocks noGrp="1"/>
          </p:cNvSpPr>
          <p:nvPr>
            <p:ph sz="quarter" idx="11"/>
          </p:nvPr>
        </p:nvSpPr>
        <p:spPr>
          <a:xfrm>
            <a:off x="342900" y="1276709"/>
            <a:ext cx="8458200" cy="3835617"/>
          </a:xfrm>
        </p:spPr>
        <p:txBody>
          <a:bodyPr/>
          <a:lstStyle/>
          <a:p>
            <a:pPr>
              <a:spcAft>
                <a:spcPts val="1200"/>
              </a:spcAft>
              <a:defRPr/>
            </a:pPr>
            <a:r>
              <a:rPr lang="en-US" u="sng" dirty="0"/>
              <a:t>Learning Outcomes </a:t>
            </a:r>
          </a:p>
          <a:p>
            <a:pPr>
              <a:spcAft>
                <a:spcPts val="1200"/>
              </a:spcAft>
              <a:defRPr/>
            </a:pPr>
            <a:r>
              <a:rPr lang="en-US" dirty="0"/>
              <a:t>Convert among different lengths within the metric system.</a:t>
            </a:r>
          </a:p>
          <a:p>
            <a:pPr>
              <a:spcAft>
                <a:spcPts val="1200"/>
              </a:spcAft>
              <a:defRPr/>
            </a:pPr>
            <a:r>
              <a:rPr lang="en-US" dirty="0"/>
              <a:t>Describe the earliest microscopes.</a:t>
            </a:r>
          </a:p>
          <a:p>
            <a:pPr>
              <a:spcAft>
                <a:spcPts val="1200"/>
              </a:spcAft>
              <a:defRPr/>
            </a:pPr>
            <a:r>
              <a:rPr lang="en-US" dirty="0"/>
              <a:t>List and describe three elements of good microscopy.</a:t>
            </a:r>
          </a:p>
          <a:p>
            <a:pPr>
              <a:spcAft>
                <a:spcPts val="1200"/>
              </a:spcAft>
              <a:defRPr/>
            </a:pPr>
            <a:r>
              <a:rPr lang="en-US" dirty="0"/>
              <a:t>Differentiate between the principles of light and electron microscopy.</a:t>
            </a:r>
          </a:p>
          <a:p>
            <a:pPr>
              <a:spcAft>
                <a:spcPts val="1200"/>
              </a:spcAft>
              <a:defRPr/>
            </a:pPr>
            <a:r>
              <a:rPr lang="en-US" dirty="0"/>
              <a:t>Compare and contrast the three main categories of stains, and provide examples of each.</a:t>
            </a:r>
          </a:p>
          <a:p>
            <a:pPr>
              <a:spcAft>
                <a:spcPts val="1200"/>
              </a:spcAft>
            </a:pPr>
            <a:endParaRPr lang="en-US" dirty="0"/>
          </a:p>
        </p:txBody>
      </p:sp>
    </p:spTree>
    <p:extLst>
      <p:ext uri="{BB962C8B-B14F-4D97-AF65-F5344CB8AC3E}">
        <p14:creationId xmlns:p14="http://schemas.microsoft.com/office/powerpoint/2010/main" val="158935005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D4C856-FD74-4CD9-8527-FF4AA3BCB90D}"/>
              </a:ext>
            </a:extLst>
          </p:cNvPr>
          <p:cNvSpPr>
            <a:spLocks noGrp="1"/>
          </p:cNvSpPr>
          <p:nvPr>
            <p:ph type="title"/>
          </p:nvPr>
        </p:nvSpPr>
        <p:spPr/>
        <p:txBody>
          <a:bodyPr/>
          <a:lstStyle/>
          <a:p>
            <a:r>
              <a:rPr lang="en-US" dirty="0"/>
              <a:t>Microbial Dimensions</a:t>
            </a:r>
          </a:p>
        </p:txBody>
      </p:sp>
      <p:sp>
        <p:nvSpPr>
          <p:cNvPr id="3" name="Content Placeholder 2">
            <a:extLst>
              <a:ext uri="{FF2B5EF4-FFF2-40B4-BE49-F238E27FC236}">
                <a16:creationId xmlns:a16="http://schemas.microsoft.com/office/drawing/2014/main" id="{30371B35-F86D-4894-B9EB-5F2AA0C8FED0}"/>
              </a:ext>
            </a:extLst>
          </p:cNvPr>
          <p:cNvSpPr>
            <a:spLocks noGrp="1"/>
          </p:cNvSpPr>
          <p:nvPr>
            <p:ph sz="quarter" idx="11"/>
          </p:nvPr>
        </p:nvSpPr>
        <p:spPr/>
        <p:txBody>
          <a:bodyPr/>
          <a:lstStyle/>
          <a:p>
            <a:pPr>
              <a:spcAft>
                <a:spcPts val="600"/>
              </a:spcAft>
            </a:pPr>
            <a:r>
              <a:rPr lang="en-US" altLang="en-US" dirty="0"/>
              <a:t>Dimensions of macroscopic organisms are given in terms of meters (m) and centimeters (cm)</a:t>
            </a:r>
          </a:p>
          <a:p>
            <a:pPr>
              <a:spcAft>
                <a:spcPts val="600"/>
              </a:spcAft>
            </a:pPr>
            <a:endParaRPr lang="en-US" altLang="en-US" dirty="0"/>
          </a:p>
          <a:p>
            <a:pPr>
              <a:spcAft>
                <a:spcPts val="1200"/>
              </a:spcAft>
            </a:pPr>
            <a:r>
              <a:rPr lang="en-US" altLang="en-US" dirty="0"/>
              <a:t>Dimensions of microscopic organisms are measured from millimeters (mm) to micrometers (</a:t>
            </a:r>
            <a:r>
              <a:rPr lang="en-US" altLang="en-US" dirty="0" err="1"/>
              <a:t>μm</a:t>
            </a:r>
            <a:r>
              <a:rPr lang="en-US" altLang="en-US" dirty="0"/>
              <a:t>) to nanometers (nm)</a:t>
            </a:r>
          </a:p>
          <a:p>
            <a:pPr marL="342900" indent="-342900">
              <a:spcAft>
                <a:spcPts val="1200"/>
              </a:spcAft>
              <a:buFont typeface="Arial" panose="020B0604020202020204" pitchFamily="34" charset="0"/>
              <a:buChar char="•"/>
            </a:pPr>
            <a:r>
              <a:rPr lang="en-US" altLang="en-US" dirty="0"/>
              <a:t>Viruses: 20</a:t>
            </a:r>
            <a:r>
              <a:rPr lang="en-IN" altLang="en-US" dirty="0"/>
              <a:t> to </a:t>
            </a:r>
            <a:r>
              <a:rPr lang="en-US" altLang="en-US" dirty="0"/>
              <a:t>800 nm</a:t>
            </a:r>
          </a:p>
          <a:p>
            <a:pPr marL="342900" indent="-342900">
              <a:spcAft>
                <a:spcPts val="1200"/>
              </a:spcAft>
              <a:buFont typeface="Arial" panose="020B0604020202020204" pitchFamily="34" charset="0"/>
              <a:buChar char="•"/>
            </a:pPr>
            <a:r>
              <a:rPr lang="en-US" altLang="en-US" dirty="0"/>
              <a:t>Smallest bacteria: 200 nm</a:t>
            </a:r>
          </a:p>
          <a:p>
            <a:pPr marL="342900" indent="-342900">
              <a:spcAft>
                <a:spcPts val="1200"/>
              </a:spcAft>
              <a:buFont typeface="Arial" panose="020B0604020202020204" pitchFamily="34" charset="0"/>
              <a:buChar char="•"/>
            </a:pPr>
            <a:r>
              <a:rPr lang="en-US" altLang="en-US" dirty="0"/>
              <a:t>Yeasts: 3 to 4 </a:t>
            </a:r>
            <a:r>
              <a:rPr lang="en-US" altLang="en-US" dirty="0" err="1"/>
              <a:t>μm</a:t>
            </a:r>
            <a:endParaRPr lang="en-US" altLang="en-US" dirty="0"/>
          </a:p>
          <a:p>
            <a:pPr marL="342900" indent="-342900">
              <a:spcAft>
                <a:spcPts val="1200"/>
              </a:spcAft>
              <a:buFont typeface="Arial" panose="020B0604020202020204" pitchFamily="34" charset="0"/>
              <a:buChar char="•"/>
            </a:pPr>
            <a:r>
              <a:rPr lang="en-US" altLang="en-US" dirty="0"/>
              <a:t>Protozoa: 50 to 100 </a:t>
            </a:r>
            <a:r>
              <a:rPr lang="en-US" altLang="en-US" dirty="0" err="1"/>
              <a:t>μm</a:t>
            </a:r>
            <a:endParaRPr lang="en-US" altLang="en-US" dirty="0"/>
          </a:p>
          <a:p>
            <a:endParaRPr lang="en-US" dirty="0"/>
          </a:p>
        </p:txBody>
      </p:sp>
    </p:spTree>
    <p:extLst>
      <p:ext uri="{BB962C8B-B14F-4D97-AF65-F5344CB8AC3E}">
        <p14:creationId xmlns:p14="http://schemas.microsoft.com/office/powerpoint/2010/main" val="17330647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14321C-1BD3-4572-809A-515E47587308}"/>
              </a:ext>
            </a:extLst>
          </p:cNvPr>
          <p:cNvSpPr>
            <a:spLocks noGrp="1"/>
          </p:cNvSpPr>
          <p:nvPr>
            <p:ph type="title"/>
          </p:nvPr>
        </p:nvSpPr>
        <p:spPr/>
        <p:txBody>
          <a:bodyPr/>
          <a:lstStyle/>
          <a:p>
            <a:r>
              <a:rPr lang="en-US" dirty="0"/>
              <a:t>Summary of the General Laboratory Techniques Carried Out by Microbiologists</a:t>
            </a:r>
          </a:p>
        </p:txBody>
      </p:sp>
      <p:pic>
        <p:nvPicPr>
          <p:cNvPr id="8" name="Content Placeholder 7">
            <a:extLst>
              <a:ext uri="{FF2B5EF4-FFF2-40B4-BE49-F238E27FC236}">
                <a16:creationId xmlns:a16="http://schemas.microsoft.com/office/drawing/2014/main" id="{D4B32210-4B68-4446-AA00-8F6B53DACAF7}"/>
              </a:ext>
              <a:ext uri="{C183D7F6-B498-43B3-948B-1728B52AA6E4}">
                <adec:decorative xmlns:adec="http://schemas.microsoft.com/office/drawing/2017/decorative" val="1"/>
              </a:ext>
            </a:extLst>
          </p:cNvPr>
          <p:cNvPicPr>
            <a:picLocks noGrp="1" noChangeAspect="1"/>
          </p:cNvPicPr>
          <p:nvPr>
            <p:ph sz="quarter" idx="11"/>
          </p:nvPr>
        </p:nvPicPr>
        <p:blipFill rotWithShape="1">
          <a:blip r:embed="rId2"/>
          <a:srcRect t="2531" b="3462"/>
          <a:stretch/>
        </p:blipFill>
        <p:spPr>
          <a:xfrm>
            <a:off x="2939055" y="1163702"/>
            <a:ext cx="3265891" cy="5097967"/>
          </a:xfrm>
        </p:spPr>
      </p:pic>
      <p:sp>
        <p:nvSpPr>
          <p:cNvPr id="5" name="Text Placeholder 5">
            <a:extLst>
              <a:ext uri="{FF2B5EF4-FFF2-40B4-BE49-F238E27FC236}">
                <a16:creationId xmlns:a16="http://schemas.microsoft.com/office/drawing/2014/main" id="{3FD1B69A-00F1-47F6-A036-E7E6925DEFBA}"/>
              </a:ext>
            </a:extLst>
          </p:cNvPr>
          <p:cNvSpPr>
            <a:spLocks noGrp="1"/>
          </p:cNvSpPr>
          <p:nvPr>
            <p:ph type="body" sz="quarter" idx="30"/>
          </p:nvPr>
        </p:nvSpPr>
        <p:spPr>
          <a:xfrm>
            <a:off x="1562101" y="6684963"/>
            <a:ext cx="6976872" cy="173736"/>
          </a:xfrm>
        </p:spPr>
        <p:txBody>
          <a:bodyPr/>
          <a:lstStyle/>
          <a:p>
            <a:r>
              <a:rPr lang="en-US" sz="675" dirty="0"/>
              <a:t>Source: James </a:t>
            </a:r>
            <a:r>
              <a:rPr lang="en-US" sz="675" dirty="0" err="1"/>
              <a:t>Gathany</a:t>
            </a:r>
            <a:r>
              <a:rPr lang="en-US" sz="675" dirty="0"/>
              <a:t>/CDC; Monty </a:t>
            </a:r>
            <a:r>
              <a:rPr lang="en-US" sz="675" dirty="0" err="1"/>
              <a:t>Rakusen</a:t>
            </a:r>
            <a:r>
              <a:rPr lang="en-US" sz="675" dirty="0"/>
              <a:t>/Getty Images; </a:t>
            </a:r>
            <a:r>
              <a:rPr lang="en-US" sz="675" dirty="0" err="1"/>
              <a:t>Pixtal</a:t>
            </a:r>
            <a:r>
              <a:rPr lang="en-US" sz="675" dirty="0"/>
              <a:t>/AGE </a:t>
            </a:r>
            <a:r>
              <a:rPr lang="en-US" sz="675" dirty="0" err="1"/>
              <a:t>Fotostock</a:t>
            </a:r>
            <a:r>
              <a:rPr lang="en-US" sz="675" dirty="0"/>
              <a:t>; Source: Centers for Disease Control and Prevention; Lisa Burgess/McGraw-Hill Education </a:t>
            </a:r>
          </a:p>
        </p:txBody>
      </p:sp>
    </p:spTree>
    <p:extLst>
      <p:ext uri="{BB962C8B-B14F-4D97-AF65-F5344CB8AC3E}">
        <p14:creationId xmlns:p14="http://schemas.microsoft.com/office/powerpoint/2010/main" val="83886571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E52983-AE20-48BF-B49F-7C7B54FC58EA}"/>
              </a:ext>
            </a:extLst>
          </p:cNvPr>
          <p:cNvSpPr>
            <a:spLocks noGrp="1"/>
          </p:cNvSpPr>
          <p:nvPr>
            <p:ph type="title"/>
          </p:nvPr>
        </p:nvSpPr>
        <p:spPr/>
        <p:txBody>
          <a:bodyPr/>
          <a:lstStyle/>
          <a:p>
            <a:r>
              <a:rPr lang="en-US" dirty="0"/>
              <a:t>Size of Things</a:t>
            </a:r>
          </a:p>
        </p:txBody>
      </p:sp>
      <p:pic>
        <p:nvPicPr>
          <p:cNvPr id="12" name="Content Placeholder 11" descr="Illustration of a lab technician observing macroscopic organisms with the naked eye and microorganisms with microscopes.">
            <a:extLst>
              <a:ext uri="{FF2B5EF4-FFF2-40B4-BE49-F238E27FC236}">
                <a16:creationId xmlns:a16="http://schemas.microsoft.com/office/drawing/2014/main" id="{89455F8D-458E-445B-899B-679EDF0479C4}"/>
              </a:ext>
              <a:ext uri="{C183D7F6-B498-43B3-948B-1728B52AA6E4}">
                <adec:decorative xmlns:adec="http://schemas.microsoft.com/office/drawing/2017/decorative" val="1"/>
              </a:ext>
            </a:extLst>
          </p:cNvPr>
          <p:cNvPicPr>
            <a:picLocks noGrp="1" noChangeAspect="1"/>
          </p:cNvPicPr>
          <p:nvPr>
            <p:ph sz="quarter" idx="11"/>
          </p:nvPr>
        </p:nvPicPr>
        <p:blipFill rotWithShape="1">
          <a:blip r:embed="rId2"/>
          <a:srcRect t="3248" b="2045"/>
          <a:stretch/>
        </p:blipFill>
        <p:spPr>
          <a:xfrm>
            <a:off x="2718352" y="1104859"/>
            <a:ext cx="3707298" cy="4990709"/>
          </a:xfrm>
        </p:spPr>
      </p:pic>
      <p:sp>
        <p:nvSpPr>
          <p:cNvPr id="5" name="Text Placeholder 5">
            <a:extLst>
              <a:ext uri="{FF2B5EF4-FFF2-40B4-BE49-F238E27FC236}">
                <a16:creationId xmlns:a16="http://schemas.microsoft.com/office/drawing/2014/main" id="{35A9BB4E-B99D-43EA-9AEF-6BCE7925E1A6}"/>
              </a:ext>
            </a:extLst>
          </p:cNvPr>
          <p:cNvSpPr>
            <a:spLocks noGrp="1"/>
          </p:cNvSpPr>
          <p:nvPr>
            <p:ph type="body" sz="quarter" idx="30"/>
          </p:nvPr>
        </p:nvSpPr>
        <p:spPr>
          <a:xfrm>
            <a:off x="1589810" y="6633890"/>
            <a:ext cx="6976872" cy="151823"/>
          </a:xfrm>
        </p:spPr>
        <p:txBody>
          <a:bodyPr/>
          <a:lstStyle/>
          <a:p>
            <a:endParaRPr lang="en-IN" dirty="0"/>
          </a:p>
          <a:p>
            <a:r>
              <a:rPr lang="en-US" i="1" dirty="0"/>
              <a:t>(top) </a:t>
            </a:r>
            <a:r>
              <a:rPr lang="en-US" i="1" dirty="0" err="1"/>
              <a:t>Cultura</a:t>
            </a:r>
            <a:r>
              <a:rPr lang="en-US" i="1" dirty="0"/>
              <a:t> Creative / </a:t>
            </a:r>
            <a:r>
              <a:rPr lang="en-US" i="1" dirty="0" err="1"/>
              <a:t>Alamy</a:t>
            </a:r>
            <a:r>
              <a:rPr lang="en-US" i="1" dirty="0"/>
              <a:t> Stock Photo; Corbis/</a:t>
            </a:r>
            <a:r>
              <a:rPr lang="en-US" i="1" dirty="0" err="1"/>
              <a:t>SuperStock</a:t>
            </a:r>
            <a:r>
              <a:rPr lang="en-US" i="1" dirty="0"/>
              <a:t>; (bottom) McGraw-Hill Education</a:t>
            </a:r>
            <a:endParaRPr lang="en-US" dirty="0"/>
          </a:p>
        </p:txBody>
      </p:sp>
      <p:sp>
        <p:nvSpPr>
          <p:cNvPr id="6" name="Text Placeholder 5">
            <a:extLst>
              <a:ext uri="{FF2B5EF4-FFF2-40B4-BE49-F238E27FC236}">
                <a16:creationId xmlns:a16="http://schemas.microsoft.com/office/drawing/2014/main" id="{F841E923-203E-4B96-B4B7-0C80EC44CBC8}"/>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p>
        </p:txBody>
      </p:sp>
    </p:spTree>
    <p:extLst>
      <p:ext uri="{BB962C8B-B14F-4D97-AF65-F5344CB8AC3E}">
        <p14:creationId xmlns:p14="http://schemas.microsoft.com/office/powerpoint/2010/main" val="194220931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883184-47DF-48B9-9325-A994F3B76601}"/>
              </a:ext>
            </a:extLst>
          </p:cNvPr>
          <p:cNvSpPr>
            <a:spLocks noGrp="1"/>
          </p:cNvSpPr>
          <p:nvPr>
            <p:ph type="title"/>
          </p:nvPr>
        </p:nvSpPr>
        <p:spPr/>
        <p:txBody>
          <a:bodyPr/>
          <a:lstStyle/>
          <a:p>
            <a:r>
              <a:rPr lang="en-US" dirty="0"/>
              <a:t>Magnification</a:t>
            </a:r>
          </a:p>
        </p:txBody>
      </p:sp>
      <p:sp>
        <p:nvSpPr>
          <p:cNvPr id="3" name="Content Placeholder 2">
            <a:extLst>
              <a:ext uri="{FF2B5EF4-FFF2-40B4-BE49-F238E27FC236}">
                <a16:creationId xmlns:a16="http://schemas.microsoft.com/office/drawing/2014/main" id="{4634E4B8-480E-45D9-8187-68B747B06AD9}"/>
              </a:ext>
            </a:extLst>
          </p:cNvPr>
          <p:cNvSpPr>
            <a:spLocks noGrp="1"/>
          </p:cNvSpPr>
          <p:nvPr>
            <p:ph sz="quarter" idx="11"/>
          </p:nvPr>
        </p:nvSpPr>
        <p:spPr/>
        <p:txBody>
          <a:bodyPr/>
          <a:lstStyle/>
          <a:p>
            <a:pPr>
              <a:spcAft>
                <a:spcPts val="1200"/>
              </a:spcAft>
            </a:pPr>
            <a:r>
              <a:rPr lang="en-US" altLang="en-US" dirty="0"/>
              <a:t>A clear, glass sphere can magnify most objects</a:t>
            </a:r>
          </a:p>
          <a:p>
            <a:pPr>
              <a:spcAft>
                <a:spcPts val="1200"/>
              </a:spcAft>
            </a:pPr>
            <a:r>
              <a:rPr lang="en-US" altLang="en-US" dirty="0"/>
              <a:t>Results from a complex interaction between visible light waves and the curvature of a lens</a:t>
            </a:r>
          </a:p>
        </p:txBody>
      </p:sp>
      <p:pic>
        <p:nvPicPr>
          <p:cNvPr id="12" name="Content Placeholder 11" descr="Demonstration of the magnification and image-forming capacity of clear glass “lenses.”">
            <a:extLst>
              <a:ext uri="{FF2B5EF4-FFF2-40B4-BE49-F238E27FC236}">
                <a16:creationId xmlns:a16="http://schemas.microsoft.com/office/drawing/2014/main" id="{1785041D-710D-4D4D-B89D-C4DEB80D7A1D}"/>
              </a:ext>
              <a:ext uri="{C183D7F6-B498-43B3-948B-1728B52AA6E4}">
                <adec:decorative xmlns:adec="http://schemas.microsoft.com/office/drawing/2017/decorative" val="1"/>
              </a:ext>
            </a:extLst>
          </p:cNvPr>
          <p:cNvPicPr>
            <a:picLocks noGrp="1" noChangeAspect="1"/>
          </p:cNvPicPr>
          <p:nvPr>
            <p:ph sz="quarter" idx="14"/>
          </p:nvPr>
        </p:nvPicPr>
        <p:blipFill rotWithShape="1">
          <a:blip r:embed="rId2"/>
          <a:srcRect t="9607" b="6365"/>
          <a:stretch/>
        </p:blipFill>
        <p:spPr>
          <a:xfrm>
            <a:off x="1596755" y="2723210"/>
            <a:ext cx="5950490" cy="3430848"/>
          </a:xfrm>
        </p:spPr>
      </p:pic>
      <p:sp>
        <p:nvSpPr>
          <p:cNvPr id="6" name="Text Placeholder 5">
            <a:extLst>
              <a:ext uri="{FF2B5EF4-FFF2-40B4-BE49-F238E27FC236}">
                <a16:creationId xmlns:a16="http://schemas.microsoft.com/office/drawing/2014/main" id="{B108FDC5-4892-4B51-873C-99191A91BC48}"/>
              </a:ext>
            </a:extLst>
          </p:cNvPr>
          <p:cNvSpPr>
            <a:spLocks noGrp="1"/>
          </p:cNvSpPr>
          <p:nvPr>
            <p:ph type="body" sz="quarter" idx="30"/>
          </p:nvPr>
        </p:nvSpPr>
        <p:spPr>
          <a:xfrm>
            <a:off x="1562101" y="6684963"/>
            <a:ext cx="6976872" cy="173736"/>
          </a:xfrm>
        </p:spPr>
        <p:txBody>
          <a:bodyPr/>
          <a:lstStyle/>
          <a:p>
            <a:r>
              <a:rPr lang="en-US" dirty="0"/>
              <a:t>Kathleen </a:t>
            </a:r>
            <a:r>
              <a:rPr lang="en-US" dirty="0" err="1"/>
              <a:t>Talaro</a:t>
            </a:r>
            <a:r>
              <a:rPr lang="en-US" dirty="0"/>
              <a:t> </a:t>
            </a:r>
          </a:p>
        </p:txBody>
      </p:sp>
    </p:spTree>
    <p:extLst>
      <p:ext uri="{BB962C8B-B14F-4D97-AF65-F5344CB8AC3E}">
        <p14:creationId xmlns:p14="http://schemas.microsoft.com/office/powerpoint/2010/main" val="97343108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C8DC20-EAFB-4E94-A4A2-439B0F8EC03C}"/>
              </a:ext>
            </a:extLst>
          </p:cNvPr>
          <p:cNvSpPr>
            <a:spLocks noGrp="1"/>
          </p:cNvSpPr>
          <p:nvPr>
            <p:ph type="title"/>
          </p:nvPr>
        </p:nvSpPr>
        <p:spPr/>
        <p:txBody>
          <a:bodyPr/>
          <a:lstStyle/>
          <a:p>
            <a:r>
              <a:rPr lang="en-US" dirty="0"/>
              <a:t>Refraction</a:t>
            </a:r>
          </a:p>
        </p:txBody>
      </p:sp>
      <p:sp>
        <p:nvSpPr>
          <p:cNvPr id="3" name="Content Placeholder 2">
            <a:extLst>
              <a:ext uri="{FF2B5EF4-FFF2-40B4-BE49-F238E27FC236}">
                <a16:creationId xmlns:a16="http://schemas.microsoft.com/office/drawing/2014/main" id="{27EE74B1-5B39-42F5-A14C-22312123B084}"/>
              </a:ext>
            </a:extLst>
          </p:cNvPr>
          <p:cNvSpPr>
            <a:spLocks noGrp="1"/>
          </p:cNvSpPr>
          <p:nvPr>
            <p:ph sz="quarter" idx="11"/>
          </p:nvPr>
        </p:nvSpPr>
        <p:spPr/>
        <p:txBody>
          <a:bodyPr/>
          <a:lstStyle/>
          <a:p>
            <a:pPr>
              <a:spcAft>
                <a:spcPts val="1200"/>
              </a:spcAft>
              <a:defRPr/>
            </a:pPr>
            <a:r>
              <a:rPr lang="en-US" dirty="0"/>
              <a:t>Defined as bending or change in the angle of the light ray as it passes through a medium such as a lens</a:t>
            </a:r>
          </a:p>
          <a:p>
            <a:pPr>
              <a:spcAft>
                <a:spcPts val="1200"/>
              </a:spcAft>
              <a:defRPr/>
            </a:pPr>
            <a:r>
              <a:rPr lang="en-US" dirty="0"/>
              <a:t>The greater the difference between the two substances, the greater the refraction</a:t>
            </a:r>
          </a:p>
          <a:p>
            <a:endParaRPr lang="en-US" dirty="0"/>
          </a:p>
        </p:txBody>
      </p:sp>
    </p:spTree>
    <p:extLst>
      <p:ext uri="{BB962C8B-B14F-4D97-AF65-F5344CB8AC3E}">
        <p14:creationId xmlns:p14="http://schemas.microsoft.com/office/powerpoint/2010/main" val="410627330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460AE5-C6C5-49FB-8F4C-5005D76A6306}"/>
              </a:ext>
            </a:extLst>
          </p:cNvPr>
          <p:cNvSpPr>
            <a:spLocks noGrp="1"/>
          </p:cNvSpPr>
          <p:nvPr>
            <p:ph type="title"/>
          </p:nvPr>
        </p:nvSpPr>
        <p:spPr/>
        <p:txBody>
          <a:bodyPr/>
          <a:lstStyle/>
          <a:p>
            <a:r>
              <a:rPr lang="en-US" dirty="0"/>
              <a:t>Formation of an Image</a:t>
            </a:r>
          </a:p>
        </p:txBody>
      </p:sp>
      <p:sp>
        <p:nvSpPr>
          <p:cNvPr id="3" name="Content Placeholder 2">
            <a:extLst>
              <a:ext uri="{FF2B5EF4-FFF2-40B4-BE49-F238E27FC236}">
                <a16:creationId xmlns:a16="http://schemas.microsoft.com/office/drawing/2014/main" id="{D033C0B2-7AEB-48C9-8F08-0136D7F99E30}"/>
              </a:ext>
            </a:extLst>
          </p:cNvPr>
          <p:cNvSpPr>
            <a:spLocks noGrp="1"/>
          </p:cNvSpPr>
          <p:nvPr>
            <p:ph sz="quarter" idx="11"/>
          </p:nvPr>
        </p:nvSpPr>
        <p:spPr/>
        <p:txBody>
          <a:bodyPr/>
          <a:lstStyle/>
          <a:p>
            <a:pPr>
              <a:spcAft>
                <a:spcPts val="1200"/>
              </a:spcAft>
            </a:pPr>
            <a:r>
              <a:rPr lang="en-US" altLang="en-US" dirty="0"/>
              <a:t>Occurs when an object is placed at a certain distance from the spherical lens and illuminated with light</a:t>
            </a:r>
          </a:p>
          <a:p>
            <a:pPr>
              <a:spcAft>
                <a:spcPts val="1200"/>
              </a:spcAft>
            </a:pPr>
            <a:r>
              <a:rPr lang="en-US" altLang="en-US" dirty="0"/>
              <a:t>Depending on the size and curvature of the lens, the image is enlarged to a certain degree, called its power of magnification</a:t>
            </a:r>
            <a:r>
              <a:rPr lang="en-US" altLang="en-US" b="1" dirty="0"/>
              <a:t> </a:t>
            </a:r>
            <a:r>
              <a:rPr lang="en-US" altLang="en-US" dirty="0"/>
              <a:t>(x or “times”)</a:t>
            </a:r>
          </a:p>
          <a:p>
            <a:endParaRPr lang="en-US" dirty="0"/>
          </a:p>
        </p:txBody>
      </p:sp>
    </p:spTree>
    <p:extLst>
      <p:ext uri="{BB962C8B-B14F-4D97-AF65-F5344CB8AC3E}">
        <p14:creationId xmlns:p14="http://schemas.microsoft.com/office/powerpoint/2010/main" val="109677262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A30E4A-2191-4B0E-A3DE-FE642CF79F20}"/>
              </a:ext>
            </a:extLst>
          </p:cNvPr>
          <p:cNvSpPr>
            <a:spLocks noGrp="1"/>
          </p:cNvSpPr>
          <p:nvPr>
            <p:ph type="title"/>
          </p:nvPr>
        </p:nvSpPr>
        <p:spPr/>
        <p:txBody>
          <a:bodyPr/>
          <a:lstStyle/>
          <a:p>
            <a:r>
              <a:rPr lang="en-US" dirty="0"/>
              <a:t>Microscope Design</a:t>
            </a:r>
          </a:p>
        </p:txBody>
      </p:sp>
      <p:sp>
        <p:nvSpPr>
          <p:cNvPr id="3" name="Content Placeholder 2">
            <a:extLst>
              <a:ext uri="{FF2B5EF4-FFF2-40B4-BE49-F238E27FC236}">
                <a16:creationId xmlns:a16="http://schemas.microsoft.com/office/drawing/2014/main" id="{A463F07E-F54D-4D58-A069-730833259C84}"/>
              </a:ext>
            </a:extLst>
          </p:cNvPr>
          <p:cNvSpPr>
            <a:spLocks noGrp="1"/>
          </p:cNvSpPr>
          <p:nvPr>
            <p:ph sz="quarter" idx="11"/>
          </p:nvPr>
        </p:nvSpPr>
        <p:spPr/>
        <p:txBody>
          <a:bodyPr/>
          <a:lstStyle/>
          <a:p>
            <a:pPr>
              <a:spcAft>
                <a:spcPts val="1200"/>
              </a:spcAft>
              <a:defRPr/>
            </a:pPr>
            <a:r>
              <a:rPr lang="en-US" dirty="0">
                <a:ea typeface="ＭＳ Ｐゴシック" charset="0"/>
              </a:rPr>
              <a:t>First Microscopes:</a:t>
            </a:r>
          </a:p>
          <a:p>
            <a:pPr marL="342900" indent="-342900">
              <a:spcAft>
                <a:spcPts val="2400"/>
              </a:spcAft>
              <a:buFont typeface="Arial" panose="020B0604020202020204" pitchFamily="34" charset="0"/>
              <a:buChar char="•"/>
              <a:defRPr/>
            </a:pPr>
            <a:r>
              <a:rPr lang="en-US" dirty="0">
                <a:ea typeface="ＭＳ Ｐゴシック" charset="0"/>
              </a:rPr>
              <a:t>Simple magnifying lens and a few working parts</a:t>
            </a:r>
          </a:p>
          <a:p>
            <a:pPr lvl="0">
              <a:spcAft>
                <a:spcPts val="1200"/>
              </a:spcAft>
              <a:defRPr/>
            </a:pPr>
            <a:r>
              <a:rPr lang="en-US" dirty="0">
                <a:solidFill>
                  <a:prstClr val="black"/>
                </a:solidFill>
                <a:ea typeface="ＭＳ Ｐゴシック" charset="0"/>
              </a:rPr>
              <a:t>Later Compound Microscopes:</a:t>
            </a:r>
          </a:p>
          <a:p>
            <a:pPr marL="342900" lvl="0" indent="-342900">
              <a:spcAft>
                <a:spcPts val="1200"/>
              </a:spcAft>
              <a:buFont typeface="Arial" panose="020B0604020202020204" pitchFamily="34" charset="0"/>
              <a:buChar char="•"/>
              <a:defRPr/>
            </a:pPr>
            <a:r>
              <a:rPr lang="en-US" dirty="0">
                <a:solidFill>
                  <a:prstClr val="black"/>
                </a:solidFill>
                <a:ea typeface="ＭＳ Ｐゴシック" charset="0"/>
              </a:rPr>
              <a:t>Second magnifying lens</a:t>
            </a:r>
          </a:p>
          <a:p>
            <a:pPr marL="342900" lvl="0" indent="-342900">
              <a:spcAft>
                <a:spcPts val="1200"/>
              </a:spcAft>
              <a:buFont typeface="Arial" panose="020B0604020202020204" pitchFamily="34" charset="0"/>
              <a:buChar char="•"/>
              <a:defRPr/>
            </a:pPr>
            <a:r>
              <a:rPr lang="en-US" dirty="0">
                <a:solidFill>
                  <a:prstClr val="black"/>
                </a:solidFill>
                <a:ea typeface="ＭＳ Ｐゴシック" charset="0"/>
              </a:rPr>
              <a:t>Lamp in the base to illuminate the specimen</a:t>
            </a:r>
          </a:p>
          <a:p>
            <a:pPr marL="342900" lvl="0" indent="-342900">
              <a:spcAft>
                <a:spcPts val="1200"/>
              </a:spcAft>
              <a:buFont typeface="Arial" panose="020B0604020202020204" pitchFamily="34" charset="0"/>
              <a:buChar char="•"/>
              <a:defRPr/>
            </a:pPr>
            <a:r>
              <a:rPr lang="en-US" dirty="0">
                <a:solidFill>
                  <a:prstClr val="black"/>
                </a:solidFill>
                <a:ea typeface="ＭＳ Ｐゴシック" charset="0"/>
              </a:rPr>
              <a:t>Condenser used to focus light onto the specimen</a:t>
            </a:r>
          </a:p>
          <a:p>
            <a:pPr>
              <a:spcAft>
                <a:spcPts val="1200"/>
              </a:spcAft>
            </a:pPr>
            <a:endParaRPr lang="en-US" dirty="0"/>
          </a:p>
        </p:txBody>
      </p:sp>
    </p:spTree>
    <p:extLst>
      <p:ext uri="{BB962C8B-B14F-4D97-AF65-F5344CB8AC3E}">
        <p14:creationId xmlns:p14="http://schemas.microsoft.com/office/powerpoint/2010/main" val="349103141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831F78-C19A-4F8E-B9F6-07026A6B61F0}"/>
              </a:ext>
            </a:extLst>
          </p:cNvPr>
          <p:cNvSpPr>
            <a:spLocks noGrp="1"/>
          </p:cNvSpPr>
          <p:nvPr>
            <p:ph type="title"/>
          </p:nvPr>
        </p:nvSpPr>
        <p:spPr/>
        <p:txBody>
          <a:bodyPr/>
          <a:lstStyle/>
          <a:p>
            <a:r>
              <a:rPr lang="en-US" dirty="0"/>
              <a:t>Parts of a Student Laboratory Microscope</a:t>
            </a:r>
          </a:p>
        </p:txBody>
      </p:sp>
      <p:pic>
        <p:nvPicPr>
          <p:cNvPr id="12" name="Content Placeholder 11" descr="A compound microscope with the parts identified.">
            <a:extLst>
              <a:ext uri="{FF2B5EF4-FFF2-40B4-BE49-F238E27FC236}">
                <a16:creationId xmlns:a16="http://schemas.microsoft.com/office/drawing/2014/main" id="{053385AB-7666-4EF8-A4D0-A44A95479D8E}"/>
              </a:ext>
              <a:ext uri="{C183D7F6-B498-43B3-948B-1728B52AA6E4}">
                <adec:decorative xmlns:adec="http://schemas.microsoft.com/office/drawing/2017/decorative" val="1"/>
              </a:ext>
            </a:extLst>
          </p:cNvPr>
          <p:cNvPicPr>
            <a:picLocks noGrp="1" noChangeAspect="1"/>
          </p:cNvPicPr>
          <p:nvPr>
            <p:ph sz="quarter" idx="11"/>
          </p:nvPr>
        </p:nvPicPr>
        <p:blipFill rotWithShape="1">
          <a:blip r:embed="rId2"/>
          <a:srcRect t="4953" b="2424"/>
          <a:stretch/>
        </p:blipFill>
        <p:spPr>
          <a:xfrm>
            <a:off x="1123951" y="1170525"/>
            <a:ext cx="6896100" cy="5058825"/>
          </a:xfrm>
        </p:spPr>
      </p:pic>
      <p:sp>
        <p:nvSpPr>
          <p:cNvPr id="5" name="Text Placeholder 5">
            <a:extLst>
              <a:ext uri="{FF2B5EF4-FFF2-40B4-BE49-F238E27FC236}">
                <a16:creationId xmlns:a16="http://schemas.microsoft.com/office/drawing/2014/main" id="{5C546B01-1785-4A65-AE16-4C16862790BC}"/>
              </a:ext>
            </a:extLst>
          </p:cNvPr>
          <p:cNvSpPr>
            <a:spLocks noGrp="1"/>
          </p:cNvSpPr>
          <p:nvPr>
            <p:ph type="body" sz="quarter" idx="30"/>
          </p:nvPr>
        </p:nvSpPr>
        <p:spPr>
          <a:xfrm>
            <a:off x="1562101" y="6684963"/>
            <a:ext cx="6976872" cy="173736"/>
          </a:xfrm>
        </p:spPr>
        <p:txBody>
          <a:bodyPr/>
          <a:lstStyle/>
          <a:p>
            <a:r>
              <a:rPr lang="en-US" dirty="0"/>
              <a:t>James Redfearn/McGraw-Hill Education </a:t>
            </a:r>
          </a:p>
        </p:txBody>
      </p:sp>
    </p:spTree>
    <p:extLst>
      <p:ext uri="{BB962C8B-B14F-4D97-AF65-F5344CB8AC3E}">
        <p14:creationId xmlns:p14="http://schemas.microsoft.com/office/powerpoint/2010/main" val="308247569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48C482-2F22-4691-8436-597E87FF19B1}"/>
              </a:ext>
            </a:extLst>
          </p:cNvPr>
          <p:cNvSpPr>
            <a:spLocks noGrp="1"/>
          </p:cNvSpPr>
          <p:nvPr>
            <p:ph type="title"/>
          </p:nvPr>
        </p:nvSpPr>
        <p:spPr/>
        <p:txBody>
          <a:bodyPr/>
          <a:lstStyle/>
          <a:p>
            <a:r>
              <a:rPr lang="en-US" dirty="0"/>
              <a:t>Properties of a Light Microscopy</a:t>
            </a:r>
          </a:p>
        </p:txBody>
      </p:sp>
      <p:sp>
        <p:nvSpPr>
          <p:cNvPr id="3" name="Content Placeholder 2">
            <a:extLst>
              <a:ext uri="{FF2B5EF4-FFF2-40B4-BE49-F238E27FC236}">
                <a16:creationId xmlns:a16="http://schemas.microsoft.com/office/drawing/2014/main" id="{D2966AE6-4C0D-42F5-83AF-8769A4E7CFB1}"/>
              </a:ext>
            </a:extLst>
          </p:cNvPr>
          <p:cNvSpPr>
            <a:spLocks noGrp="1"/>
          </p:cNvSpPr>
          <p:nvPr>
            <p:ph sz="quarter" idx="11"/>
          </p:nvPr>
        </p:nvSpPr>
        <p:spPr/>
        <p:txBody>
          <a:bodyPr/>
          <a:lstStyle/>
          <a:p>
            <a:pPr>
              <a:spcAft>
                <a:spcPts val="1200"/>
              </a:spcAft>
            </a:pPr>
            <a:r>
              <a:rPr lang="en-US" altLang="en-US" dirty="0"/>
              <a:t>Three properties of an effective microscope:</a:t>
            </a:r>
          </a:p>
          <a:p>
            <a:pPr marL="342900" indent="-342900">
              <a:spcAft>
                <a:spcPts val="1200"/>
              </a:spcAft>
              <a:buFont typeface="Arial" panose="020B0604020202020204" pitchFamily="34" charset="0"/>
              <a:buChar char="•"/>
            </a:pPr>
            <a:r>
              <a:rPr lang="en-US" altLang="en-US" dirty="0"/>
              <a:t>Magnification</a:t>
            </a:r>
          </a:p>
          <a:p>
            <a:pPr marL="342900" indent="-342900">
              <a:spcAft>
                <a:spcPts val="1200"/>
              </a:spcAft>
              <a:buFont typeface="Arial" panose="020B0604020202020204" pitchFamily="34" charset="0"/>
              <a:buChar char="•"/>
            </a:pPr>
            <a:r>
              <a:rPr lang="en-US" altLang="en-US" dirty="0"/>
              <a:t>Resolution</a:t>
            </a:r>
          </a:p>
          <a:p>
            <a:pPr marL="342900" indent="-342900">
              <a:spcAft>
                <a:spcPts val="1200"/>
              </a:spcAft>
              <a:buFont typeface="Arial" panose="020B0604020202020204" pitchFamily="34" charset="0"/>
              <a:buChar char="•"/>
            </a:pPr>
            <a:r>
              <a:rPr lang="en-US" altLang="en-US" dirty="0"/>
              <a:t>Contrast</a:t>
            </a:r>
          </a:p>
          <a:p>
            <a:endParaRPr lang="en-US" dirty="0"/>
          </a:p>
        </p:txBody>
      </p:sp>
    </p:spTree>
    <p:extLst>
      <p:ext uri="{BB962C8B-B14F-4D97-AF65-F5344CB8AC3E}">
        <p14:creationId xmlns:p14="http://schemas.microsoft.com/office/powerpoint/2010/main" val="35449592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4E8A48-786F-4181-8883-892E6A057670}"/>
              </a:ext>
            </a:extLst>
          </p:cNvPr>
          <p:cNvSpPr>
            <a:spLocks noGrp="1"/>
          </p:cNvSpPr>
          <p:nvPr>
            <p:ph type="title"/>
          </p:nvPr>
        </p:nvSpPr>
        <p:spPr/>
        <p:txBody>
          <a:bodyPr/>
          <a:lstStyle/>
          <a:p>
            <a:r>
              <a:rPr lang="en-US" dirty="0"/>
              <a:t>Ocular and Objective Lenses</a:t>
            </a:r>
          </a:p>
        </p:txBody>
      </p:sp>
      <p:sp>
        <p:nvSpPr>
          <p:cNvPr id="3" name="Content Placeholder 2">
            <a:extLst>
              <a:ext uri="{FF2B5EF4-FFF2-40B4-BE49-F238E27FC236}">
                <a16:creationId xmlns:a16="http://schemas.microsoft.com/office/drawing/2014/main" id="{B0A5405E-D986-4CD7-8224-F772C994336B}"/>
              </a:ext>
            </a:extLst>
          </p:cNvPr>
          <p:cNvSpPr>
            <a:spLocks noGrp="1"/>
          </p:cNvSpPr>
          <p:nvPr>
            <p:ph sz="quarter" idx="11"/>
          </p:nvPr>
        </p:nvSpPr>
        <p:spPr>
          <a:xfrm>
            <a:off x="342900" y="1276709"/>
            <a:ext cx="3286565" cy="4659857"/>
          </a:xfrm>
        </p:spPr>
        <p:txBody>
          <a:bodyPr/>
          <a:lstStyle/>
          <a:p>
            <a:pPr>
              <a:spcAft>
                <a:spcPts val="1200"/>
              </a:spcAft>
              <a:defRPr/>
            </a:pPr>
            <a:r>
              <a:rPr lang="en-US" dirty="0"/>
              <a:t>Ocular lens: closest to the eye, also known as the eyepiece</a:t>
            </a:r>
          </a:p>
          <a:p>
            <a:pPr marL="342900" indent="-342900">
              <a:spcAft>
                <a:spcPts val="0"/>
              </a:spcAft>
              <a:buFont typeface="Arial" panose="020B0604020202020204" pitchFamily="34" charset="0"/>
              <a:buChar char="•"/>
              <a:defRPr/>
            </a:pPr>
            <a:r>
              <a:rPr lang="en-US" sz="2000" dirty="0"/>
              <a:t>Forms the </a:t>
            </a:r>
            <a:r>
              <a:rPr lang="en-US" sz="2000" b="1" dirty="0"/>
              <a:t>virtual image</a:t>
            </a:r>
            <a:r>
              <a:rPr lang="en-US" sz="2000" dirty="0"/>
              <a:t>, received by the eye and converted into a retinal or visual image</a:t>
            </a:r>
          </a:p>
          <a:p>
            <a:pPr marL="342900" indent="-342900">
              <a:spcAft>
                <a:spcPts val="0"/>
              </a:spcAft>
              <a:buFont typeface="Arial" panose="020B0604020202020204" pitchFamily="34" charset="0"/>
              <a:buChar char="•"/>
              <a:defRPr/>
            </a:pPr>
            <a:endParaRPr lang="en-US" sz="2000" dirty="0"/>
          </a:p>
          <a:p>
            <a:pPr lvl="0">
              <a:spcAft>
                <a:spcPts val="1200"/>
              </a:spcAft>
              <a:defRPr/>
            </a:pPr>
            <a:r>
              <a:rPr lang="en-US" dirty="0">
                <a:solidFill>
                  <a:prstClr val="black"/>
                </a:solidFill>
              </a:rPr>
              <a:t>Objective lens: the lens closest to the specimen</a:t>
            </a:r>
          </a:p>
          <a:p>
            <a:pPr marL="342900" lvl="0" indent="-342900">
              <a:buFont typeface="Arial" panose="020B0604020202020204" pitchFamily="34" charset="0"/>
              <a:buChar char="•"/>
              <a:defRPr/>
            </a:pPr>
            <a:r>
              <a:rPr lang="en-US" sz="2000" dirty="0">
                <a:solidFill>
                  <a:prstClr val="black"/>
                </a:solidFill>
              </a:rPr>
              <a:t>Forms the </a:t>
            </a:r>
            <a:r>
              <a:rPr lang="en-US" sz="2000" b="1" dirty="0">
                <a:solidFill>
                  <a:prstClr val="black"/>
                </a:solidFill>
              </a:rPr>
              <a:t>real image</a:t>
            </a:r>
            <a:endParaRPr lang="en-US" sz="2000" dirty="0">
              <a:solidFill>
                <a:prstClr val="black"/>
              </a:solidFill>
            </a:endParaRPr>
          </a:p>
          <a:p>
            <a:endParaRPr lang="en-US" sz="2000" dirty="0"/>
          </a:p>
        </p:txBody>
      </p:sp>
      <p:pic>
        <p:nvPicPr>
          <p:cNvPr id="12" name="Content Placeholder 11">
            <a:extLst>
              <a:ext uri="{FF2B5EF4-FFF2-40B4-BE49-F238E27FC236}">
                <a16:creationId xmlns:a16="http://schemas.microsoft.com/office/drawing/2014/main" id="{A6418A42-E4ED-4B6D-A927-377309B3E3BB}"/>
              </a:ext>
              <a:ext uri="{C183D7F6-B498-43B3-948B-1728B52AA6E4}">
                <adec:decorative xmlns:adec="http://schemas.microsoft.com/office/drawing/2017/decorative" val="1"/>
              </a:ext>
            </a:extLst>
          </p:cNvPr>
          <p:cNvPicPr>
            <a:picLocks noGrp="1" noChangeAspect="1"/>
          </p:cNvPicPr>
          <p:nvPr>
            <p:ph sz="quarter" idx="14"/>
          </p:nvPr>
        </p:nvPicPr>
        <p:blipFill rotWithShape="1">
          <a:blip r:embed="rId2"/>
          <a:srcRect t="5248" b="55169"/>
          <a:stretch/>
        </p:blipFill>
        <p:spPr>
          <a:xfrm>
            <a:off x="4378035" y="2808187"/>
            <a:ext cx="4423065" cy="2052000"/>
          </a:xfrm>
        </p:spPr>
      </p:pic>
      <p:sp>
        <p:nvSpPr>
          <p:cNvPr id="6" name="Text Placeholder 5">
            <a:extLst>
              <a:ext uri="{FF2B5EF4-FFF2-40B4-BE49-F238E27FC236}">
                <a16:creationId xmlns:a16="http://schemas.microsoft.com/office/drawing/2014/main" id="{78A9363C-20D5-4586-8837-6C4AE42CC4BE}"/>
              </a:ext>
            </a:extLst>
          </p:cNvPr>
          <p:cNvSpPr>
            <a:spLocks noGrp="1"/>
          </p:cNvSpPr>
          <p:nvPr>
            <p:ph type="body" sz="quarter" idx="30"/>
          </p:nvPr>
        </p:nvSpPr>
        <p:spPr>
          <a:xfrm>
            <a:off x="1562101" y="6684963"/>
            <a:ext cx="6976872" cy="173736"/>
          </a:xfrm>
        </p:spPr>
        <p:txBody>
          <a:bodyPr/>
          <a:lstStyle/>
          <a:p>
            <a:r>
              <a:rPr lang="en-US" dirty="0"/>
              <a:t>James Redfearn/McGraw-Hill Education </a:t>
            </a:r>
          </a:p>
        </p:txBody>
      </p:sp>
    </p:spTree>
    <p:extLst>
      <p:ext uri="{BB962C8B-B14F-4D97-AF65-F5344CB8AC3E}">
        <p14:creationId xmlns:p14="http://schemas.microsoft.com/office/powerpoint/2010/main" val="336538460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EBD17B-EC24-44AF-BB8F-502F824EFEB3}"/>
              </a:ext>
            </a:extLst>
          </p:cNvPr>
          <p:cNvSpPr>
            <a:spLocks noGrp="1"/>
          </p:cNvSpPr>
          <p:nvPr>
            <p:ph type="title"/>
          </p:nvPr>
        </p:nvSpPr>
        <p:spPr/>
        <p:txBody>
          <a:bodyPr/>
          <a:lstStyle/>
          <a:p>
            <a:r>
              <a:rPr lang="en-US" dirty="0"/>
              <a:t>Pathway of Light and the Two Stages in Magnification of a Compound Microscope</a:t>
            </a:r>
          </a:p>
        </p:txBody>
      </p:sp>
      <p:pic>
        <p:nvPicPr>
          <p:cNvPr id="12" name="Content Placeholder 11" descr="As light passes through the condenser, it forms a solid beam that is focused on the specimen. ">
            <a:extLst>
              <a:ext uri="{FF2B5EF4-FFF2-40B4-BE49-F238E27FC236}">
                <a16:creationId xmlns:a16="http://schemas.microsoft.com/office/drawing/2014/main" id="{237DE4C9-01A4-4429-9EC8-E021DA6D3174}"/>
              </a:ext>
              <a:ext uri="{C183D7F6-B498-43B3-948B-1728B52AA6E4}">
                <adec:decorative xmlns:adec="http://schemas.microsoft.com/office/drawing/2017/decorative" val="1"/>
              </a:ext>
            </a:extLst>
          </p:cNvPr>
          <p:cNvPicPr>
            <a:picLocks noGrp="1" noChangeAspect="1"/>
          </p:cNvPicPr>
          <p:nvPr>
            <p:ph sz="quarter" idx="11"/>
          </p:nvPr>
        </p:nvPicPr>
        <p:blipFill rotWithShape="1">
          <a:blip r:embed="rId2"/>
          <a:srcRect t="4820"/>
          <a:stretch/>
        </p:blipFill>
        <p:spPr>
          <a:xfrm>
            <a:off x="1078319" y="1273613"/>
            <a:ext cx="6987362" cy="4918415"/>
          </a:xfrm>
        </p:spPr>
      </p:pic>
      <p:sp>
        <p:nvSpPr>
          <p:cNvPr id="4" name="Text Placeholder 5">
            <a:extLst>
              <a:ext uri="{FF2B5EF4-FFF2-40B4-BE49-F238E27FC236}">
                <a16:creationId xmlns:a16="http://schemas.microsoft.com/office/drawing/2014/main" id="{62BCB224-5048-4AD6-B4C5-D1599772F0D7}"/>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p>
        </p:txBody>
      </p:sp>
    </p:spTree>
    <p:extLst>
      <p:ext uri="{BB962C8B-B14F-4D97-AF65-F5344CB8AC3E}">
        <p14:creationId xmlns:p14="http://schemas.microsoft.com/office/powerpoint/2010/main" val="92449533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5960F9-21CC-4D89-9DED-322E61BA2E53}"/>
              </a:ext>
            </a:extLst>
          </p:cNvPr>
          <p:cNvSpPr>
            <a:spLocks noGrp="1"/>
          </p:cNvSpPr>
          <p:nvPr>
            <p:ph type="title"/>
          </p:nvPr>
        </p:nvSpPr>
        <p:spPr/>
        <p:txBody>
          <a:bodyPr/>
          <a:lstStyle/>
          <a:p>
            <a:r>
              <a:rPr lang="en-US" dirty="0"/>
              <a:t>Magnifying Power</a:t>
            </a:r>
          </a:p>
        </p:txBody>
      </p:sp>
      <p:sp>
        <p:nvSpPr>
          <p:cNvPr id="3" name="Content Placeholder 2">
            <a:extLst>
              <a:ext uri="{FF2B5EF4-FFF2-40B4-BE49-F238E27FC236}">
                <a16:creationId xmlns:a16="http://schemas.microsoft.com/office/drawing/2014/main" id="{E955CFFF-564D-475E-9FA4-77844124C0AC}"/>
              </a:ext>
            </a:extLst>
          </p:cNvPr>
          <p:cNvSpPr>
            <a:spLocks noGrp="1"/>
          </p:cNvSpPr>
          <p:nvPr>
            <p:ph sz="quarter" idx="11"/>
          </p:nvPr>
        </p:nvSpPr>
        <p:spPr/>
        <p:txBody>
          <a:bodyPr/>
          <a:lstStyle/>
          <a:p>
            <a:pPr>
              <a:spcAft>
                <a:spcPts val="1200"/>
              </a:spcAft>
              <a:defRPr/>
            </a:pPr>
            <a:r>
              <a:rPr lang="en-US" dirty="0"/>
              <a:t>Magnifying power of the microscope is calculated by multiplying the power of the ocular lens by the power of the objective lens</a:t>
            </a:r>
          </a:p>
          <a:p>
            <a:pPr marL="342900" indent="-342900">
              <a:spcAft>
                <a:spcPts val="1200"/>
              </a:spcAft>
              <a:buFont typeface="Arial" panose="020B0604020202020204" pitchFamily="34" charset="0"/>
              <a:buChar char="•"/>
              <a:defRPr/>
            </a:pPr>
            <a:r>
              <a:rPr lang="en-US" dirty="0"/>
              <a:t>10x low power objective ×10x=100x</a:t>
            </a:r>
          </a:p>
          <a:p>
            <a:pPr marL="342900" indent="-342900">
              <a:spcAft>
                <a:spcPts val="1200"/>
              </a:spcAft>
              <a:buFont typeface="Arial" panose="020B0604020202020204" pitchFamily="34" charset="0"/>
              <a:buChar char="•"/>
              <a:defRPr/>
            </a:pPr>
            <a:r>
              <a:rPr lang="en-US" dirty="0"/>
              <a:t>40x "high dry objective "×10x=400x</a:t>
            </a:r>
          </a:p>
          <a:p>
            <a:pPr marL="342900" indent="-342900">
              <a:spcAft>
                <a:spcPts val="1200"/>
              </a:spcAft>
              <a:buFont typeface="Arial" panose="020B0604020202020204" pitchFamily="34" charset="0"/>
              <a:buChar char="•"/>
              <a:defRPr/>
            </a:pPr>
            <a:r>
              <a:rPr lang="en-US" dirty="0"/>
              <a:t>200x" oil immersion objective "×10x=2000x</a:t>
            </a:r>
          </a:p>
        </p:txBody>
      </p:sp>
    </p:spTree>
    <p:extLst>
      <p:ext uri="{BB962C8B-B14F-4D97-AF65-F5344CB8AC3E}">
        <p14:creationId xmlns:p14="http://schemas.microsoft.com/office/powerpoint/2010/main" val="11555305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D4EC2E-53DE-4AD5-B46A-D833F108FBA3}"/>
              </a:ext>
            </a:extLst>
          </p:cNvPr>
          <p:cNvSpPr>
            <a:spLocks noGrp="1"/>
          </p:cNvSpPr>
          <p:nvPr>
            <p:ph type="title"/>
          </p:nvPr>
        </p:nvSpPr>
        <p:spPr/>
        <p:txBody>
          <a:bodyPr/>
          <a:lstStyle/>
          <a:p>
            <a:r>
              <a:rPr lang="en-US" dirty="0"/>
              <a:t>Inoculation: Producing a Culture</a:t>
            </a:r>
          </a:p>
        </p:txBody>
      </p:sp>
      <p:sp>
        <p:nvSpPr>
          <p:cNvPr id="3" name="Content Placeholder 2">
            <a:extLst>
              <a:ext uri="{FF2B5EF4-FFF2-40B4-BE49-F238E27FC236}">
                <a16:creationId xmlns:a16="http://schemas.microsoft.com/office/drawing/2014/main" id="{E9BB083F-645F-46AF-B8BA-8FAC043DCE96}"/>
              </a:ext>
            </a:extLst>
          </p:cNvPr>
          <p:cNvSpPr>
            <a:spLocks noGrp="1"/>
          </p:cNvSpPr>
          <p:nvPr>
            <p:ph sz="quarter" idx="11"/>
          </p:nvPr>
        </p:nvSpPr>
        <p:spPr>
          <a:xfrm>
            <a:off x="342900" y="1276709"/>
            <a:ext cx="8458200" cy="4990741"/>
          </a:xfrm>
        </p:spPr>
        <p:txBody>
          <a:bodyPr/>
          <a:lstStyle/>
          <a:p>
            <a:pPr>
              <a:spcAft>
                <a:spcPts val="0"/>
              </a:spcAft>
            </a:pPr>
            <a:r>
              <a:rPr lang="en-US" altLang="en-US" b="1" dirty="0"/>
              <a:t>Culture:</a:t>
            </a:r>
            <a:r>
              <a:rPr lang="en-US" altLang="en-US" dirty="0"/>
              <a:t> </a:t>
            </a:r>
          </a:p>
          <a:p>
            <a:pPr marL="342900" indent="-342900">
              <a:spcAft>
                <a:spcPts val="0"/>
              </a:spcAft>
              <a:buFont typeface="Arial" panose="020B0604020202020204" pitchFamily="34" charset="0"/>
              <a:buChar char="•"/>
            </a:pPr>
            <a:r>
              <a:rPr lang="en-US" altLang="en-US" dirty="0"/>
              <a:t>Propagation of microorganisms with various media</a:t>
            </a:r>
          </a:p>
          <a:p>
            <a:pPr marL="342900" indent="-342900">
              <a:spcAft>
                <a:spcPts val="1200"/>
              </a:spcAft>
              <a:buFont typeface="Arial" panose="020B0604020202020204" pitchFamily="34" charset="0"/>
              <a:buChar char="•"/>
            </a:pPr>
            <a:r>
              <a:rPr lang="en-US" altLang="en-US" dirty="0"/>
              <a:t>Growth of microorganisms in or on a nutrient medium</a:t>
            </a:r>
          </a:p>
          <a:p>
            <a:pPr lvl="0">
              <a:spcAft>
                <a:spcPts val="0"/>
              </a:spcAft>
            </a:pPr>
            <a:r>
              <a:rPr lang="en-US" altLang="en-US" b="1" dirty="0">
                <a:solidFill>
                  <a:prstClr val="black"/>
                </a:solidFill>
              </a:rPr>
              <a:t>Medium (plural: media):</a:t>
            </a:r>
            <a:r>
              <a:rPr lang="en-US" altLang="en-US" dirty="0">
                <a:solidFill>
                  <a:prstClr val="black"/>
                </a:solidFill>
              </a:rPr>
              <a:t> </a:t>
            </a:r>
          </a:p>
          <a:p>
            <a:pPr marL="342900" lvl="0" indent="-342900">
              <a:spcAft>
                <a:spcPts val="1200"/>
              </a:spcAft>
              <a:buFont typeface="Arial" panose="020B0604020202020204" pitchFamily="34" charset="0"/>
              <a:buChar char="•"/>
            </a:pPr>
            <a:r>
              <a:rPr lang="en-US" altLang="en-US" dirty="0">
                <a:solidFill>
                  <a:prstClr val="black"/>
                </a:solidFill>
              </a:rPr>
              <a:t>A nutrient-containing environment in which microbes can multiply</a:t>
            </a:r>
          </a:p>
          <a:p>
            <a:pPr>
              <a:spcAft>
                <a:spcPts val="0"/>
              </a:spcAft>
            </a:pPr>
            <a:r>
              <a:rPr lang="en-US" altLang="en-US" b="1" dirty="0"/>
              <a:t>Inoculation:</a:t>
            </a:r>
            <a:r>
              <a:rPr lang="en-US" altLang="en-US" dirty="0"/>
              <a:t> </a:t>
            </a:r>
          </a:p>
          <a:p>
            <a:pPr marL="342900" indent="-342900">
              <a:spcAft>
                <a:spcPts val="1200"/>
              </a:spcAft>
              <a:buFont typeface="Arial" panose="020B0604020202020204" pitchFamily="34" charset="0"/>
              <a:buChar char="•"/>
            </a:pPr>
            <a:r>
              <a:rPr lang="en-US" altLang="en-US" dirty="0"/>
              <a:t>Introduction of microbes into or upon media for culture</a:t>
            </a:r>
          </a:p>
          <a:p>
            <a:pPr>
              <a:spcAft>
                <a:spcPts val="0"/>
              </a:spcAft>
            </a:pPr>
            <a:r>
              <a:rPr lang="en-US" altLang="en-US" b="1" dirty="0">
                <a:solidFill>
                  <a:prstClr val="black"/>
                </a:solidFill>
              </a:rPr>
              <a:t>Sterile:</a:t>
            </a:r>
            <a:endParaRPr lang="en-US" altLang="en-US" dirty="0">
              <a:solidFill>
                <a:prstClr val="black"/>
              </a:solidFill>
            </a:endParaRPr>
          </a:p>
          <a:p>
            <a:pPr marL="342900" lvl="0" indent="-342900">
              <a:spcAft>
                <a:spcPts val="0"/>
              </a:spcAft>
              <a:buFont typeface="Arial" panose="020B0604020202020204" pitchFamily="34" charset="0"/>
              <a:buChar char="•"/>
            </a:pPr>
            <a:r>
              <a:rPr lang="en-US" altLang="en-US" dirty="0">
                <a:solidFill>
                  <a:prstClr val="black"/>
                </a:solidFill>
              </a:rPr>
              <a:t>Free of all life forms including spores and viruses</a:t>
            </a:r>
          </a:p>
          <a:p>
            <a:pPr marL="342900" lvl="0" indent="-342900">
              <a:spcAft>
                <a:spcPts val="0"/>
              </a:spcAft>
              <a:buFont typeface="Arial" panose="020B0604020202020204" pitchFamily="34" charset="0"/>
              <a:buChar char="•"/>
            </a:pPr>
            <a:r>
              <a:rPr lang="en-US" altLang="en-US" dirty="0">
                <a:solidFill>
                  <a:prstClr val="black"/>
                </a:solidFill>
              </a:rPr>
              <a:t>A requirement for any instrument used for sampling and inoculation</a:t>
            </a:r>
          </a:p>
        </p:txBody>
      </p:sp>
    </p:spTree>
    <p:extLst>
      <p:ext uri="{BB962C8B-B14F-4D97-AF65-F5344CB8AC3E}">
        <p14:creationId xmlns:p14="http://schemas.microsoft.com/office/powerpoint/2010/main" val="351016632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D2D3F1-FF92-4389-A5DC-E749D7A31F7E}"/>
              </a:ext>
            </a:extLst>
          </p:cNvPr>
          <p:cNvSpPr>
            <a:spLocks noGrp="1"/>
          </p:cNvSpPr>
          <p:nvPr>
            <p:ph type="title"/>
          </p:nvPr>
        </p:nvSpPr>
        <p:spPr/>
        <p:txBody>
          <a:bodyPr/>
          <a:lstStyle/>
          <a:p>
            <a:r>
              <a:rPr lang="en-US" dirty="0"/>
              <a:t>Resolution and Resolving Power</a:t>
            </a:r>
          </a:p>
        </p:txBody>
      </p:sp>
      <p:sp>
        <p:nvSpPr>
          <p:cNvPr id="3" name="Content Placeholder 2">
            <a:extLst>
              <a:ext uri="{FF2B5EF4-FFF2-40B4-BE49-F238E27FC236}">
                <a16:creationId xmlns:a16="http://schemas.microsoft.com/office/drawing/2014/main" id="{046225D9-38B0-4FAA-846E-BC9C72FC4A19}"/>
              </a:ext>
            </a:extLst>
          </p:cNvPr>
          <p:cNvSpPr>
            <a:spLocks noGrp="1"/>
          </p:cNvSpPr>
          <p:nvPr>
            <p:ph sz="quarter" idx="11"/>
          </p:nvPr>
        </p:nvSpPr>
        <p:spPr/>
        <p:txBody>
          <a:bodyPr/>
          <a:lstStyle/>
          <a:p>
            <a:pPr>
              <a:spcAft>
                <a:spcPts val="1200"/>
              </a:spcAft>
            </a:pPr>
            <a:r>
              <a:rPr lang="en-US" altLang="en-US" b="1" dirty="0"/>
              <a:t>Resolution:</a:t>
            </a:r>
            <a:r>
              <a:rPr lang="en-US" altLang="en-US" dirty="0"/>
              <a:t> The capacity of an optical system to distinguish or separate two adjacent objects or points from one another</a:t>
            </a:r>
          </a:p>
          <a:p>
            <a:pPr marL="342900" indent="-342900">
              <a:spcAft>
                <a:spcPts val="1200"/>
              </a:spcAft>
              <a:buFont typeface="Arial" panose="020B0604020202020204" pitchFamily="34" charset="0"/>
              <a:buChar char="•"/>
            </a:pPr>
            <a:r>
              <a:rPr lang="en-US" altLang="en-US" dirty="0"/>
              <a:t>Human eye: 0.2 mm</a:t>
            </a:r>
          </a:p>
          <a:p>
            <a:pPr marL="342900" indent="-342900">
              <a:spcAft>
                <a:spcPts val="1200"/>
              </a:spcAft>
              <a:buFont typeface="Arial" panose="020B0604020202020204" pitchFamily="34" charset="0"/>
              <a:buChar char="•"/>
            </a:pPr>
            <a:r>
              <a:rPr lang="en-US" altLang="en-US" dirty="0"/>
              <a:t>Microorganisms cannot be resolved by the naked eye</a:t>
            </a:r>
          </a:p>
          <a:p>
            <a:pPr lvl="0">
              <a:spcAft>
                <a:spcPts val="1200"/>
              </a:spcAft>
            </a:pPr>
            <a:r>
              <a:rPr lang="en-US" altLang="en-US" b="1" dirty="0">
                <a:solidFill>
                  <a:prstClr val="black"/>
                </a:solidFill>
              </a:rPr>
              <a:t>Resolving power: </a:t>
            </a:r>
            <a:r>
              <a:rPr lang="en-US" altLang="en-US" dirty="0">
                <a:solidFill>
                  <a:prstClr val="black"/>
                </a:solidFill>
              </a:rPr>
              <a:t>Determined by a combination of characteristics of the objective lens and the wavelength of light being used to illuminate the sample</a:t>
            </a:r>
          </a:p>
          <a:p>
            <a:pPr marL="342900" lvl="0" indent="-342900">
              <a:spcAft>
                <a:spcPts val="1200"/>
              </a:spcAft>
              <a:buFont typeface="Arial" panose="020B0604020202020204" pitchFamily="34" charset="0"/>
              <a:buChar char="•"/>
            </a:pPr>
            <a:r>
              <a:rPr lang="en-US" altLang="en-US" dirty="0">
                <a:solidFill>
                  <a:prstClr val="black"/>
                </a:solidFill>
              </a:rPr>
              <a:t>Optical microscopes use visible light</a:t>
            </a:r>
          </a:p>
          <a:p>
            <a:pPr>
              <a:spcAft>
                <a:spcPts val="1200"/>
              </a:spcAft>
            </a:pPr>
            <a:endParaRPr lang="en-US" dirty="0"/>
          </a:p>
        </p:txBody>
      </p:sp>
    </p:spTree>
    <p:extLst>
      <p:ext uri="{BB962C8B-B14F-4D97-AF65-F5344CB8AC3E}">
        <p14:creationId xmlns:p14="http://schemas.microsoft.com/office/powerpoint/2010/main" val="327036800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516437-BF03-45FF-A5D5-0536B89C69C0}"/>
              </a:ext>
            </a:extLst>
          </p:cNvPr>
          <p:cNvSpPr>
            <a:spLocks noGrp="1"/>
          </p:cNvSpPr>
          <p:nvPr>
            <p:ph type="title"/>
          </p:nvPr>
        </p:nvSpPr>
        <p:spPr/>
        <p:txBody>
          <a:bodyPr/>
          <a:lstStyle/>
          <a:p>
            <a:r>
              <a:rPr lang="en-US" dirty="0"/>
              <a:t>The Electromagnetic Spectrum</a:t>
            </a:r>
          </a:p>
        </p:txBody>
      </p:sp>
      <p:pic>
        <p:nvPicPr>
          <p:cNvPr id="12" name="Content Placeholder 11" descr="The electromagnetic spectrum from Gamma rays (highest energy) to radio waves (lowest energy).">
            <a:extLst>
              <a:ext uri="{FF2B5EF4-FFF2-40B4-BE49-F238E27FC236}">
                <a16:creationId xmlns:a16="http://schemas.microsoft.com/office/drawing/2014/main" id="{47F4F283-2BA3-4A09-AFE6-08C6BCF2A7D6}"/>
              </a:ext>
              <a:ext uri="{C183D7F6-B498-43B3-948B-1728B52AA6E4}">
                <adec:decorative xmlns:adec="http://schemas.microsoft.com/office/drawing/2017/decorative" val="1"/>
              </a:ext>
            </a:extLst>
          </p:cNvPr>
          <p:cNvPicPr>
            <a:picLocks noGrp="1" noChangeAspect="1"/>
          </p:cNvPicPr>
          <p:nvPr>
            <p:ph sz="quarter" idx="11"/>
          </p:nvPr>
        </p:nvPicPr>
        <p:blipFill rotWithShape="1">
          <a:blip r:embed="rId2"/>
          <a:srcRect t="8544"/>
          <a:stretch/>
        </p:blipFill>
        <p:spPr>
          <a:xfrm>
            <a:off x="1410407" y="1320800"/>
            <a:ext cx="6323187" cy="4826000"/>
          </a:xfrm>
        </p:spPr>
      </p:pic>
      <p:sp>
        <p:nvSpPr>
          <p:cNvPr id="4" name="Text Placeholder 5">
            <a:extLst>
              <a:ext uri="{FF2B5EF4-FFF2-40B4-BE49-F238E27FC236}">
                <a16:creationId xmlns:a16="http://schemas.microsoft.com/office/drawing/2014/main" id="{CECF8C09-A5B4-4057-8DEC-56D40FB24DED}"/>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p>
        </p:txBody>
      </p:sp>
    </p:spTree>
    <p:extLst>
      <p:ext uri="{BB962C8B-B14F-4D97-AF65-F5344CB8AC3E}">
        <p14:creationId xmlns:p14="http://schemas.microsoft.com/office/powerpoint/2010/main" val="260138425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6FD0D3-A378-4E80-956D-1873316618BE}"/>
              </a:ext>
            </a:extLst>
          </p:cNvPr>
          <p:cNvSpPr>
            <a:spLocks noGrp="1"/>
          </p:cNvSpPr>
          <p:nvPr>
            <p:ph type="title"/>
          </p:nvPr>
        </p:nvSpPr>
        <p:spPr/>
        <p:txBody>
          <a:bodyPr/>
          <a:lstStyle/>
          <a:p>
            <a:r>
              <a:rPr lang="en-US" dirty="0"/>
              <a:t>Effect of Wavelength on Resolution</a:t>
            </a:r>
          </a:p>
        </p:txBody>
      </p:sp>
      <p:pic>
        <p:nvPicPr>
          <p:cNvPr id="12" name="Content Placeholder 11" descr="Illustrations and photos comparing how wavelength results in low or high resolution.">
            <a:extLst>
              <a:ext uri="{FF2B5EF4-FFF2-40B4-BE49-F238E27FC236}">
                <a16:creationId xmlns:a16="http://schemas.microsoft.com/office/drawing/2014/main" id="{24EF9EB5-CFF9-407C-A62A-2CAF63751870}"/>
              </a:ext>
              <a:ext uri="{C183D7F6-B498-43B3-948B-1728B52AA6E4}">
                <adec:decorative xmlns:adec="http://schemas.microsoft.com/office/drawing/2017/decorative" val="1"/>
              </a:ext>
            </a:extLst>
          </p:cNvPr>
          <p:cNvPicPr>
            <a:picLocks noGrp="1" noChangeAspect="1"/>
          </p:cNvPicPr>
          <p:nvPr>
            <p:ph sz="quarter" idx="11"/>
          </p:nvPr>
        </p:nvPicPr>
        <p:blipFill rotWithShape="1">
          <a:blip r:embed="rId2"/>
          <a:srcRect t="4255" b="2780"/>
          <a:stretch/>
        </p:blipFill>
        <p:spPr>
          <a:xfrm>
            <a:off x="666576" y="1277279"/>
            <a:ext cx="7810849" cy="4763303"/>
          </a:xfrm>
        </p:spPr>
      </p:pic>
      <p:sp>
        <p:nvSpPr>
          <p:cNvPr id="5" name="Text Placeholder 5">
            <a:extLst>
              <a:ext uri="{FF2B5EF4-FFF2-40B4-BE49-F238E27FC236}">
                <a16:creationId xmlns:a16="http://schemas.microsoft.com/office/drawing/2014/main" id="{27C56F83-FE72-4002-BEC0-635846820E8C}"/>
              </a:ext>
            </a:extLst>
          </p:cNvPr>
          <p:cNvSpPr>
            <a:spLocks noGrp="1"/>
          </p:cNvSpPr>
          <p:nvPr>
            <p:ph type="body" sz="quarter" idx="30"/>
          </p:nvPr>
        </p:nvSpPr>
        <p:spPr>
          <a:xfrm>
            <a:off x="1562101" y="6684963"/>
            <a:ext cx="6976872" cy="173736"/>
          </a:xfrm>
        </p:spPr>
        <p:txBody>
          <a:bodyPr/>
          <a:lstStyle/>
          <a:p>
            <a:r>
              <a:rPr lang="en-US" dirty="0"/>
              <a:t>Courtesy Nikon Instruments Inc. </a:t>
            </a:r>
          </a:p>
        </p:txBody>
      </p:sp>
      <p:sp>
        <p:nvSpPr>
          <p:cNvPr id="6" name="Text Placeholder 5">
            <a:extLst>
              <a:ext uri="{FF2B5EF4-FFF2-40B4-BE49-F238E27FC236}">
                <a16:creationId xmlns:a16="http://schemas.microsoft.com/office/drawing/2014/main" id="{407BABBF-5179-4E04-A794-77E767853EC0}"/>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p>
        </p:txBody>
      </p:sp>
    </p:spTree>
    <p:extLst>
      <p:ext uri="{BB962C8B-B14F-4D97-AF65-F5344CB8AC3E}">
        <p14:creationId xmlns:p14="http://schemas.microsoft.com/office/powerpoint/2010/main" val="145790431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332888-912E-4758-A4E3-E5269E01ADE2}"/>
              </a:ext>
            </a:extLst>
          </p:cNvPr>
          <p:cNvSpPr>
            <a:spLocks noGrp="1"/>
          </p:cNvSpPr>
          <p:nvPr>
            <p:ph type="title"/>
          </p:nvPr>
        </p:nvSpPr>
        <p:spPr/>
        <p:txBody>
          <a:bodyPr/>
          <a:lstStyle/>
          <a:p>
            <a:r>
              <a:rPr lang="en-US" dirty="0"/>
              <a:t>The Importance of Resolution</a:t>
            </a:r>
          </a:p>
        </p:txBody>
      </p:sp>
      <p:pic>
        <p:nvPicPr>
          <p:cNvPr id="12" name="Content Placeholder 11" descr="Illustrations comparing how bacterial and eukaryotic cells appear under two different resolutions.">
            <a:extLst>
              <a:ext uri="{FF2B5EF4-FFF2-40B4-BE49-F238E27FC236}">
                <a16:creationId xmlns:a16="http://schemas.microsoft.com/office/drawing/2014/main" id="{D69ED5C6-FBFD-405E-8B15-7CC53D7D183F}"/>
              </a:ext>
              <a:ext uri="{C183D7F6-B498-43B3-948B-1728B52AA6E4}">
                <adec:decorative xmlns:adec="http://schemas.microsoft.com/office/drawing/2017/decorative" val="1"/>
              </a:ext>
            </a:extLst>
          </p:cNvPr>
          <p:cNvPicPr>
            <a:picLocks noGrp="1" noChangeAspect="1"/>
          </p:cNvPicPr>
          <p:nvPr>
            <p:ph sz="quarter" idx="11"/>
          </p:nvPr>
        </p:nvPicPr>
        <p:blipFill rotWithShape="1">
          <a:blip r:embed="rId2"/>
          <a:srcRect t="7014"/>
          <a:stretch/>
        </p:blipFill>
        <p:spPr>
          <a:xfrm>
            <a:off x="2043332" y="1125906"/>
            <a:ext cx="5057337" cy="5056199"/>
          </a:xfrm>
        </p:spPr>
      </p:pic>
      <p:sp>
        <p:nvSpPr>
          <p:cNvPr id="4" name="Text Placeholder 5">
            <a:extLst>
              <a:ext uri="{FF2B5EF4-FFF2-40B4-BE49-F238E27FC236}">
                <a16:creationId xmlns:a16="http://schemas.microsoft.com/office/drawing/2014/main" id="{38225E95-D680-4C18-A80B-0707766B806B}"/>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p>
        </p:txBody>
      </p:sp>
    </p:spTree>
    <p:extLst>
      <p:ext uri="{BB962C8B-B14F-4D97-AF65-F5344CB8AC3E}">
        <p14:creationId xmlns:p14="http://schemas.microsoft.com/office/powerpoint/2010/main" val="192812082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67B378-7723-42E6-9BEE-89184BBCC7F3}"/>
              </a:ext>
            </a:extLst>
          </p:cNvPr>
          <p:cNvSpPr>
            <a:spLocks noGrp="1"/>
          </p:cNvSpPr>
          <p:nvPr>
            <p:ph type="title"/>
          </p:nvPr>
        </p:nvSpPr>
        <p:spPr/>
        <p:txBody>
          <a:bodyPr/>
          <a:lstStyle/>
          <a:p>
            <a:r>
              <a:rPr lang="en-US" dirty="0"/>
              <a:t>Oil Immersion Lens</a:t>
            </a:r>
          </a:p>
        </p:txBody>
      </p:sp>
      <p:sp>
        <p:nvSpPr>
          <p:cNvPr id="3" name="Content Placeholder 2">
            <a:extLst>
              <a:ext uri="{FF2B5EF4-FFF2-40B4-BE49-F238E27FC236}">
                <a16:creationId xmlns:a16="http://schemas.microsoft.com/office/drawing/2014/main" id="{D114E088-8C1E-4D4F-97D2-4783728E94CF}"/>
              </a:ext>
            </a:extLst>
          </p:cNvPr>
          <p:cNvSpPr>
            <a:spLocks noGrp="1"/>
          </p:cNvSpPr>
          <p:nvPr>
            <p:ph sz="quarter" idx="11"/>
          </p:nvPr>
        </p:nvSpPr>
        <p:spPr/>
        <p:txBody>
          <a:bodyPr/>
          <a:lstStyle/>
          <a:p>
            <a:pPr>
              <a:spcAft>
                <a:spcPts val="1200"/>
              </a:spcAft>
            </a:pPr>
            <a:r>
              <a:rPr lang="en-US" altLang="en-US" dirty="0"/>
              <a:t>A drop of oil must be placed on the slide when using the oil immersion (100x) objective lens</a:t>
            </a:r>
          </a:p>
          <a:p>
            <a:pPr>
              <a:spcAft>
                <a:spcPts val="1200"/>
              </a:spcAft>
            </a:pPr>
            <a:r>
              <a:rPr lang="en-US" altLang="en-US" dirty="0"/>
              <a:t>Oil has the same optical qualities of glass</a:t>
            </a:r>
          </a:p>
          <a:p>
            <a:pPr>
              <a:spcAft>
                <a:spcPts val="1200"/>
              </a:spcAft>
            </a:pPr>
            <a:r>
              <a:rPr lang="en-US" altLang="en-US" dirty="0"/>
              <a:t>Oil prevents the scattering of light rays and increases the numerical aperture and resolution</a:t>
            </a:r>
          </a:p>
          <a:p>
            <a:pPr>
              <a:spcAft>
                <a:spcPts val="1200"/>
              </a:spcAft>
            </a:pPr>
            <a:r>
              <a:rPr lang="en-US" altLang="en-US" dirty="0"/>
              <a:t>Oil immersion can resolve objects that are 0.2 </a:t>
            </a:r>
            <a:r>
              <a:rPr lang="en-US" altLang="en-US" dirty="0" err="1"/>
              <a:t>μm</a:t>
            </a:r>
            <a:r>
              <a:rPr lang="en-US" altLang="en-US" dirty="0"/>
              <a:t> apart</a:t>
            </a:r>
          </a:p>
          <a:p>
            <a:pPr>
              <a:spcAft>
                <a:spcPts val="1200"/>
              </a:spcAft>
            </a:pPr>
            <a:endParaRPr lang="en-US" dirty="0"/>
          </a:p>
        </p:txBody>
      </p:sp>
    </p:spTree>
    <p:extLst>
      <p:ext uri="{BB962C8B-B14F-4D97-AF65-F5344CB8AC3E}">
        <p14:creationId xmlns:p14="http://schemas.microsoft.com/office/powerpoint/2010/main" val="83555132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4020C2-EC6A-404F-A805-89AD1D1ADD57}"/>
              </a:ext>
            </a:extLst>
          </p:cNvPr>
          <p:cNvSpPr>
            <a:spLocks noGrp="1"/>
          </p:cNvSpPr>
          <p:nvPr>
            <p:ph type="title"/>
          </p:nvPr>
        </p:nvSpPr>
        <p:spPr/>
        <p:txBody>
          <a:bodyPr/>
          <a:lstStyle/>
          <a:p>
            <a:r>
              <a:rPr lang="en-US" dirty="0"/>
              <a:t>Workings of an Oil Immersion Lens</a:t>
            </a:r>
          </a:p>
        </p:txBody>
      </p:sp>
      <p:pic>
        <p:nvPicPr>
          <p:cNvPr id="12" name="Content Placeholder 11" descr="Illustration of how an oil immersion lens works.">
            <a:extLst>
              <a:ext uri="{FF2B5EF4-FFF2-40B4-BE49-F238E27FC236}">
                <a16:creationId xmlns:a16="http://schemas.microsoft.com/office/drawing/2014/main" id="{CDECA8E8-F8EB-4FBC-B14D-BE2A0D60AE47}"/>
              </a:ext>
              <a:ext uri="{C183D7F6-B498-43B3-948B-1728B52AA6E4}">
                <adec:decorative xmlns:adec="http://schemas.microsoft.com/office/drawing/2017/decorative" val="1"/>
              </a:ext>
            </a:extLst>
          </p:cNvPr>
          <p:cNvPicPr>
            <a:picLocks noGrp="1" noChangeAspect="1"/>
          </p:cNvPicPr>
          <p:nvPr>
            <p:ph sz="quarter" idx="11"/>
          </p:nvPr>
        </p:nvPicPr>
        <p:blipFill rotWithShape="1">
          <a:blip r:embed="rId2"/>
          <a:srcRect t="11631"/>
          <a:stretch/>
        </p:blipFill>
        <p:spPr>
          <a:xfrm>
            <a:off x="410703" y="1338942"/>
            <a:ext cx="8322594" cy="4180116"/>
          </a:xfrm>
        </p:spPr>
      </p:pic>
      <p:sp>
        <p:nvSpPr>
          <p:cNvPr id="4" name="Text Placeholder 5">
            <a:extLst>
              <a:ext uri="{FF2B5EF4-FFF2-40B4-BE49-F238E27FC236}">
                <a16:creationId xmlns:a16="http://schemas.microsoft.com/office/drawing/2014/main" id="{BBFD6DB8-43E1-4C14-94A7-087C824DFE29}"/>
              </a:ext>
            </a:extLst>
          </p:cNvPr>
          <p:cNvSpPr>
            <a:spLocks noGrp="1"/>
          </p:cNvSpPr>
          <p:nvPr>
            <p:ph type="body" sz="quarter" idx="29"/>
          </p:nvPr>
        </p:nvSpPr>
        <p:spPr>
          <a:xfrm>
            <a:off x="3200400" y="6328410"/>
            <a:ext cx="2743200" cy="192024"/>
          </a:xfrm>
        </p:spPr>
        <p:txBody>
          <a:bodyPr/>
          <a:lstStyle/>
          <a:p>
            <a:r>
              <a:rPr lang="en-IN" dirty="0">
                <a:hlinkClick r:id="rId3" action="ppaction://hlinksldjump"/>
              </a:rPr>
              <a:t>Access the text alternative for slide images.</a:t>
            </a:r>
            <a:endParaRPr lang="en-IN" dirty="0"/>
          </a:p>
        </p:txBody>
      </p:sp>
    </p:spTree>
    <p:extLst>
      <p:ext uri="{BB962C8B-B14F-4D97-AF65-F5344CB8AC3E}">
        <p14:creationId xmlns:p14="http://schemas.microsoft.com/office/powerpoint/2010/main" val="165677858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1CBF2E-E6F6-4856-813E-FDD9801EE4FF}"/>
              </a:ext>
            </a:extLst>
          </p:cNvPr>
          <p:cNvSpPr>
            <a:spLocks noGrp="1"/>
          </p:cNvSpPr>
          <p:nvPr>
            <p:ph type="title"/>
          </p:nvPr>
        </p:nvSpPr>
        <p:spPr/>
        <p:txBody>
          <a:bodyPr/>
          <a:lstStyle/>
          <a:p>
            <a:r>
              <a:rPr lang="en-US" dirty="0"/>
              <a:t>Contrast </a:t>
            </a:r>
          </a:p>
        </p:txBody>
      </p:sp>
      <p:sp>
        <p:nvSpPr>
          <p:cNvPr id="3" name="Content Placeholder 2">
            <a:extLst>
              <a:ext uri="{FF2B5EF4-FFF2-40B4-BE49-F238E27FC236}">
                <a16:creationId xmlns:a16="http://schemas.microsoft.com/office/drawing/2014/main" id="{F464554A-E53C-4669-A0AF-F0FBA13E6B6F}"/>
              </a:ext>
            </a:extLst>
          </p:cNvPr>
          <p:cNvSpPr>
            <a:spLocks noGrp="1"/>
          </p:cNvSpPr>
          <p:nvPr>
            <p:ph sz="quarter" idx="11"/>
          </p:nvPr>
        </p:nvSpPr>
        <p:spPr/>
        <p:txBody>
          <a:bodyPr/>
          <a:lstStyle/>
          <a:p>
            <a:pPr>
              <a:spcAft>
                <a:spcPts val="1200"/>
              </a:spcAft>
            </a:pPr>
            <a:r>
              <a:rPr lang="en-US" altLang="en-US" dirty="0"/>
              <a:t>The degree of contrast between a magnified image and its surroundings is measured by a quality called the </a:t>
            </a:r>
            <a:r>
              <a:rPr lang="en-US" altLang="en-US" b="1" dirty="0"/>
              <a:t>refractive index:</a:t>
            </a:r>
          </a:p>
          <a:p>
            <a:pPr marL="342900" indent="-342900">
              <a:spcAft>
                <a:spcPts val="1200"/>
              </a:spcAft>
              <a:buFont typeface="Arial" panose="020B0604020202020204" pitchFamily="34" charset="0"/>
              <a:buChar char="•"/>
            </a:pPr>
            <a:r>
              <a:rPr lang="en-US" altLang="en-US" dirty="0"/>
              <a:t>Refers to the degree of bending that light undergoes as it passes from one medium to another</a:t>
            </a:r>
          </a:p>
          <a:p>
            <a:pPr marL="342900" indent="-342900">
              <a:spcAft>
                <a:spcPts val="1200"/>
              </a:spcAft>
              <a:buFont typeface="Arial" panose="020B0604020202020204" pitchFamily="34" charset="0"/>
              <a:buChar char="•"/>
            </a:pPr>
            <a:r>
              <a:rPr lang="en-US" altLang="en-US" dirty="0"/>
              <a:t>The higher the refractive index, the greater the contrast</a:t>
            </a:r>
          </a:p>
          <a:p>
            <a:endParaRPr lang="en-US" dirty="0"/>
          </a:p>
        </p:txBody>
      </p:sp>
    </p:spTree>
    <p:extLst>
      <p:ext uri="{BB962C8B-B14F-4D97-AF65-F5344CB8AC3E}">
        <p14:creationId xmlns:p14="http://schemas.microsoft.com/office/powerpoint/2010/main" val="76796807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3977CC-4216-4DD1-B86C-FDBAB7E3A061}"/>
              </a:ext>
            </a:extLst>
          </p:cNvPr>
          <p:cNvSpPr>
            <a:spLocks noGrp="1"/>
          </p:cNvSpPr>
          <p:nvPr>
            <p:ph type="title"/>
          </p:nvPr>
        </p:nvSpPr>
        <p:spPr/>
        <p:txBody>
          <a:bodyPr/>
          <a:lstStyle/>
          <a:p>
            <a:r>
              <a:rPr lang="en-US" dirty="0"/>
              <a:t>Variations on the Light Microscope</a:t>
            </a:r>
          </a:p>
        </p:txBody>
      </p:sp>
      <p:sp>
        <p:nvSpPr>
          <p:cNvPr id="3" name="Content Placeholder 2">
            <a:extLst>
              <a:ext uri="{FF2B5EF4-FFF2-40B4-BE49-F238E27FC236}">
                <a16:creationId xmlns:a16="http://schemas.microsoft.com/office/drawing/2014/main" id="{28A05B94-4DE2-445F-8DAD-31FA3A242616}"/>
              </a:ext>
            </a:extLst>
          </p:cNvPr>
          <p:cNvSpPr>
            <a:spLocks noGrp="1"/>
          </p:cNvSpPr>
          <p:nvPr>
            <p:ph sz="quarter" idx="11"/>
          </p:nvPr>
        </p:nvSpPr>
        <p:spPr/>
        <p:txBody>
          <a:bodyPr/>
          <a:lstStyle/>
          <a:p>
            <a:pPr>
              <a:spcAft>
                <a:spcPts val="1200"/>
              </a:spcAft>
            </a:pPr>
            <a:r>
              <a:rPr lang="en-US" altLang="en-US" dirty="0"/>
              <a:t>Four types of light microscopes:</a:t>
            </a:r>
          </a:p>
          <a:p>
            <a:pPr marL="342900" indent="-342900">
              <a:spcAft>
                <a:spcPts val="1200"/>
              </a:spcAft>
              <a:buFont typeface="Arial" panose="020B0604020202020204" pitchFamily="34" charset="0"/>
              <a:buChar char="•"/>
            </a:pPr>
            <a:r>
              <a:rPr lang="en-US" altLang="en-US" dirty="0"/>
              <a:t>Bright-field</a:t>
            </a:r>
          </a:p>
          <a:p>
            <a:pPr marL="342900" indent="-342900">
              <a:spcAft>
                <a:spcPts val="1200"/>
              </a:spcAft>
              <a:buFont typeface="Arial" panose="020B0604020202020204" pitchFamily="34" charset="0"/>
              <a:buChar char="•"/>
            </a:pPr>
            <a:r>
              <a:rPr lang="en-US" altLang="en-US" dirty="0"/>
              <a:t>Dark-field</a:t>
            </a:r>
          </a:p>
          <a:p>
            <a:pPr marL="342900" indent="-342900">
              <a:spcAft>
                <a:spcPts val="1200"/>
              </a:spcAft>
              <a:buFont typeface="Arial" panose="020B0604020202020204" pitchFamily="34" charset="0"/>
              <a:buChar char="•"/>
            </a:pPr>
            <a:r>
              <a:rPr lang="en-US" altLang="en-US" dirty="0"/>
              <a:t>Phase-contrast</a:t>
            </a:r>
          </a:p>
          <a:p>
            <a:pPr marL="342900" indent="-342900">
              <a:spcAft>
                <a:spcPts val="1200"/>
              </a:spcAft>
              <a:buFont typeface="Arial" panose="020B0604020202020204" pitchFamily="34" charset="0"/>
              <a:buChar char="•"/>
            </a:pPr>
            <a:r>
              <a:rPr lang="en-US" altLang="en-US" dirty="0"/>
              <a:t>Interference</a:t>
            </a:r>
          </a:p>
          <a:p>
            <a:pPr lvl="0">
              <a:spcAft>
                <a:spcPts val="1200"/>
              </a:spcAft>
            </a:pPr>
            <a:r>
              <a:rPr lang="en-US" altLang="en-US" dirty="0">
                <a:solidFill>
                  <a:prstClr val="black"/>
                </a:solidFill>
              </a:rPr>
              <a:t>Fluorescence microscope: uses ultraviolet radiation as the illuminating source</a:t>
            </a:r>
          </a:p>
          <a:p>
            <a:pPr lvl="0">
              <a:spcAft>
                <a:spcPts val="1200"/>
              </a:spcAft>
            </a:pPr>
            <a:r>
              <a:rPr lang="en-US" altLang="en-US" dirty="0">
                <a:solidFill>
                  <a:prstClr val="black"/>
                </a:solidFill>
              </a:rPr>
              <a:t>Confocal microscope: uses a laser beam as the illuminating source</a:t>
            </a:r>
          </a:p>
          <a:p>
            <a:endParaRPr lang="en-US" dirty="0"/>
          </a:p>
        </p:txBody>
      </p:sp>
    </p:spTree>
    <p:extLst>
      <p:ext uri="{BB962C8B-B14F-4D97-AF65-F5344CB8AC3E}">
        <p14:creationId xmlns:p14="http://schemas.microsoft.com/office/powerpoint/2010/main" val="265532966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4978AD-DC21-451A-AB32-09C106F7E5FA}"/>
              </a:ext>
            </a:extLst>
          </p:cNvPr>
          <p:cNvSpPr>
            <a:spLocks noGrp="1"/>
          </p:cNvSpPr>
          <p:nvPr>
            <p:ph type="title"/>
          </p:nvPr>
        </p:nvSpPr>
        <p:spPr/>
        <p:txBody>
          <a:bodyPr/>
          <a:lstStyle/>
          <a:p>
            <a:r>
              <a:rPr lang="en-US" dirty="0"/>
              <a:t>Preparing Specimens</a:t>
            </a:r>
          </a:p>
        </p:txBody>
      </p:sp>
      <p:sp>
        <p:nvSpPr>
          <p:cNvPr id="3" name="Content Placeholder 2">
            <a:extLst>
              <a:ext uri="{FF2B5EF4-FFF2-40B4-BE49-F238E27FC236}">
                <a16:creationId xmlns:a16="http://schemas.microsoft.com/office/drawing/2014/main" id="{6BD1C340-3731-4464-A64A-E8251A57B933}"/>
              </a:ext>
            </a:extLst>
          </p:cNvPr>
          <p:cNvSpPr>
            <a:spLocks noGrp="1"/>
          </p:cNvSpPr>
          <p:nvPr>
            <p:ph sz="quarter" idx="11"/>
          </p:nvPr>
        </p:nvSpPr>
        <p:spPr/>
        <p:txBody>
          <a:bodyPr/>
          <a:lstStyle/>
          <a:p>
            <a:pPr>
              <a:spcAft>
                <a:spcPts val="1200"/>
              </a:spcAft>
              <a:defRPr/>
            </a:pPr>
            <a:r>
              <a:rPr lang="en-US" dirty="0">
                <a:ea typeface="ＭＳ Ｐゴシック" charset="0"/>
              </a:rPr>
              <a:t>The method of specimen preparation depends on:</a:t>
            </a:r>
          </a:p>
          <a:p>
            <a:pPr marL="457200" indent="-457200">
              <a:spcAft>
                <a:spcPts val="1200"/>
              </a:spcAft>
              <a:buFont typeface="Arial" panose="020B0604020202020204" pitchFamily="34" charset="0"/>
              <a:buChar char="•"/>
              <a:defRPr/>
            </a:pPr>
            <a:r>
              <a:rPr lang="en-US" dirty="0">
                <a:ea typeface="ＭＳ Ｐゴシック" charset="0"/>
              </a:rPr>
              <a:t>The condition of the specimen: living or preserved</a:t>
            </a:r>
          </a:p>
          <a:p>
            <a:pPr marL="457200" indent="-457200">
              <a:spcAft>
                <a:spcPts val="1200"/>
              </a:spcAft>
              <a:buFont typeface="Arial" panose="020B0604020202020204" pitchFamily="34" charset="0"/>
              <a:buChar char="•"/>
              <a:defRPr/>
            </a:pPr>
            <a:r>
              <a:rPr lang="en-US" dirty="0">
                <a:ea typeface="ＭＳ Ｐゴシック" charset="0"/>
              </a:rPr>
              <a:t>The aims of the observer:</a:t>
            </a:r>
          </a:p>
          <a:p>
            <a:pPr marL="801688" lvl="1" indent="-457200">
              <a:spcAft>
                <a:spcPts val="1200"/>
              </a:spcAft>
              <a:defRPr/>
            </a:pPr>
            <a:r>
              <a:rPr lang="en-US" dirty="0">
                <a:ea typeface="ＭＳ Ｐゴシック" charset="0"/>
              </a:rPr>
              <a:t>Observation</a:t>
            </a:r>
          </a:p>
          <a:p>
            <a:pPr marL="801688" lvl="1" indent="-457200">
              <a:spcAft>
                <a:spcPts val="1200"/>
              </a:spcAft>
              <a:defRPr/>
            </a:pPr>
            <a:r>
              <a:rPr lang="en-US" dirty="0">
                <a:ea typeface="ＭＳ Ｐゴシック" charset="0"/>
              </a:rPr>
              <a:t>Identification</a:t>
            </a:r>
          </a:p>
          <a:p>
            <a:pPr marL="801688" lvl="1" indent="-457200">
              <a:spcAft>
                <a:spcPts val="1200"/>
              </a:spcAft>
              <a:defRPr/>
            </a:pPr>
            <a:r>
              <a:rPr lang="en-US" dirty="0">
                <a:ea typeface="ＭＳ Ｐゴシック" charset="0"/>
              </a:rPr>
              <a:t>Movement </a:t>
            </a:r>
          </a:p>
          <a:p>
            <a:pPr marL="457200" indent="-457200">
              <a:spcAft>
                <a:spcPts val="1200"/>
              </a:spcAft>
              <a:buFont typeface="Arial" panose="020B0604020202020204" pitchFamily="34" charset="0"/>
              <a:buChar char="•"/>
              <a:defRPr/>
            </a:pPr>
            <a:r>
              <a:rPr lang="en-US" dirty="0">
                <a:ea typeface="ＭＳ Ｐゴシック" charset="0"/>
              </a:rPr>
              <a:t>The type of microscopy available</a:t>
            </a:r>
          </a:p>
        </p:txBody>
      </p:sp>
    </p:spTree>
    <p:extLst>
      <p:ext uri="{BB962C8B-B14F-4D97-AF65-F5344CB8AC3E}">
        <p14:creationId xmlns:p14="http://schemas.microsoft.com/office/powerpoint/2010/main" val="110713259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8B7E02-3924-4D2A-B5F5-18BE0154C59F}"/>
              </a:ext>
            </a:extLst>
          </p:cNvPr>
          <p:cNvSpPr>
            <a:spLocks noGrp="1"/>
          </p:cNvSpPr>
          <p:nvPr>
            <p:ph type="title"/>
          </p:nvPr>
        </p:nvSpPr>
        <p:spPr/>
        <p:txBody>
          <a:bodyPr/>
          <a:lstStyle/>
          <a:p>
            <a:r>
              <a:rPr lang="en-US" dirty="0"/>
              <a:t>Wet Mounts or Hanging Drop Mounts</a:t>
            </a:r>
          </a:p>
        </p:txBody>
      </p:sp>
      <p:sp>
        <p:nvSpPr>
          <p:cNvPr id="3" name="Content Placeholder 2">
            <a:extLst>
              <a:ext uri="{FF2B5EF4-FFF2-40B4-BE49-F238E27FC236}">
                <a16:creationId xmlns:a16="http://schemas.microsoft.com/office/drawing/2014/main" id="{173AB141-265B-4D23-9BA9-90F78B1DDC7D}"/>
              </a:ext>
            </a:extLst>
          </p:cNvPr>
          <p:cNvSpPr>
            <a:spLocks noGrp="1"/>
          </p:cNvSpPr>
          <p:nvPr>
            <p:ph sz="quarter" idx="11"/>
          </p:nvPr>
        </p:nvSpPr>
        <p:spPr/>
        <p:txBody>
          <a:bodyPr/>
          <a:lstStyle/>
          <a:p>
            <a:pPr>
              <a:spcAft>
                <a:spcPts val="1200"/>
              </a:spcAft>
            </a:pPr>
            <a:r>
              <a:rPr lang="en-US" altLang="en-US" dirty="0"/>
              <a:t>Cells are suspended in a suitable fluid: water, broth, or saline</a:t>
            </a:r>
          </a:p>
          <a:p>
            <a:pPr>
              <a:spcAft>
                <a:spcPts val="1200"/>
              </a:spcAft>
            </a:pPr>
            <a:r>
              <a:rPr lang="en-US" altLang="en-US" dirty="0"/>
              <a:t>Fluid maintains viability and provides a medium for movement</a:t>
            </a:r>
          </a:p>
          <a:p>
            <a:pPr>
              <a:spcAft>
                <a:spcPts val="1200"/>
              </a:spcAft>
            </a:pPr>
            <a:r>
              <a:rPr lang="en-US" altLang="en-US" dirty="0"/>
              <a:t>Provide a true assessment of size, shape, arrangement, color, and motility of cells</a:t>
            </a:r>
          </a:p>
          <a:p>
            <a:pPr>
              <a:spcAft>
                <a:spcPts val="1200"/>
              </a:spcAft>
            </a:pPr>
            <a:endParaRPr lang="en-US" dirty="0"/>
          </a:p>
        </p:txBody>
      </p:sp>
    </p:spTree>
    <p:extLst>
      <p:ext uri="{BB962C8B-B14F-4D97-AF65-F5344CB8AC3E}">
        <p14:creationId xmlns:p14="http://schemas.microsoft.com/office/powerpoint/2010/main" val="28259254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9BE31F-8CAE-423A-83B4-6F2ACA522923}"/>
              </a:ext>
            </a:extLst>
          </p:cNvPr>
          <p:cNvSpPr>
            <a:spLocks noGrp="1"/>
          </p:cNvSpPr>
          <p:nvPr>
            <p:ph type="title"/>
          </p:nvPr>
        </p:nvSpPr>
        <p:spPr/>
        <p:txBody>
          <a:bodyPr/>
          <a:lstStyle/>
          <a:p>
            <a:r>
              <a:rPr lang="en-US" dirty="0"/>
              <a:t>Incubation</a:t>
            </a:r>
          </a:p>
        </p:txBody>
      </p:sp>
      <p:sp>
        <p:nvSpPr>
          <p:cNvPr id="3" name="Content Placeholder 2">
            <a:extLst>
              <a:ext uri="{FF2B5EF4-FFF2-40B4-BE49-F238E27FC236}">
                <a16:creationId xmlns:a16="http://schemas.microsoft.com/office/drawing/2014/main" id="{ABA17270-D8C2-461B-B376-81AEDB05A242}"/>
              </a:ext>
            </a:extLst>
          </p:cNvPr>
          <p:cNvSpPr>
            <a:spLocks noGrp="1"/>
          </p:cNvSpPr>
          <p:nvPr>
            <p:ph sz="quarter" idx="11"/>
          </p:nvPr>
        </p:nvSpPr>
        <p:spPr/>
        <p:txBody>
          <a:bodyPr/>
          <a:lstStyle/>
          <a:p>
            <a:r>
              <a:rPr lang="en-US" altLang="en-US" b="1" dirty="0"/>
              <a:t>Incubation:</a:t>
            </a:r>
            <a:r>
              <a:rPr lang="en-US" altLang="en-US" dirty="0"/>
              <a:t> </a:t>
            </a:r>
          </a:p>
          <a:p>
            <a:pPr marL="342900" indent="-342900">
              <a:buFont typeface="Arial" panose="020B0604020202020204" pitchFamily="34" charset="0"/>
              <a:buChar char="•"/>
            </a:pPr>
            <a:r>
              <a:rPr lang="en-US" altLang="en-US" dirty="0"/>
              <a:t>Usual temperatures used in lab: 20 to 45°C</a:t>
            </a:r>
          </a:p>
          <a:p>
            <a:pPr marL="342900" indent="-342900">
              <a:buFont typeface="Arial" panose="020B0604020202020204" pitchFamily="34" charset="0"/>
              <a:buChar char="•"/>
            </a:pPr>
            <a:r>
              <a:rPr lang="en-US" altLang="en-US" dirty="0"/>
              <a:t>Incubators also control atmospheric gases such as oxygen and carbon dioxide</a:t>
            </a:r>
          </a:p>
          <a:p>
            <a:pPr marL="342900" indent="-342900">
              <a:buFont typeface="Arial" panose="020B0604020202020204" pitchFamily="34" charset="0"/>
              <a:buChar char="•"/>
            </a:pPr>
            <a:r>
              <a:rPr lang="en-US" altLang="en-US" dirty="0"/>
              <a:t>Microbial growth in liquid medium:</a:t>
            </a:r>
          </a:p>
          <a:p>
            <a:pPr lvl="2"/>
            <a:r>
              <a:rPr lang="en-US" altLang="en-US" sz="2400" dirty="0"/>
              <a:t>Cloudiness, sediment, scum, color</a:t>
            </a:r>
          </a:p>
          <a:p>
            <a:r>
              <a:rPr lang="en-US" altLang="en-US" dirty="0"/>
              <a:t>Microbial growth on solid medium:</a:t>
            </a:r>
          </a:p>
          <a:p>
            <a:pPr lvl="2"/>
            <a:r>
              <a:rPr lang="en-US" altLang="en-US" sz="2400" dirty="0"/>
              <a:t>Colonies: visible masses of piled-up cells</a:t>
            </a:r>
          </a:p>
        </p:txBody>
      </p:sp>
    </p:spTree>
    <p:extLst>
      <p:ext uri="{BB962C8B-B14F-4D97-AF65-F5344CB8AC3E}">
        <p14:creationId xmlns:p14="http://schemas.microsoft.com/office/powerpoint/2010/main" val="106481127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651D34-64ED-47B2-A7DF-763A3EF994EA}"/>
              </a:ext>
            </a:extLst>
          </p:cNvPr>
          <p:cNvSpPr>
            <a:spLocks noGrp="1"/>
          </p:cNvSpPr>
          <p:nvPr>
            <p:ph type="title"/>
          </p:nvPr>
        </p:nvSpPr>
        <p:spPr/>
        <p:txBody>
          <a:bodyPr/>
          <a:lstStyle/>
          <a:p>
            <a:r>
              <a:rPr lang="en-US" dirty="0"/>
              <a:t>Wet Mounts</a:t>
            </a:r>
          </a:p>
        </p:txBody>
      </p:sp>
      <p:sp>
        <p:nvSpPr>
          <p:cNvPr id="3" name="Content Placeholder 2">
            <a:extLst>
              <a:ext uri="{FF2B5EF4-FFF2-40B4-BE49-F238E27FC236}">
                <a16:creationId xmlns:a16="http://schemas.microsoft.com/office/drawing/2014/main" id="{C8DF1000-ABD8-4BDD-981A-3CAF04C153B6}"/>
              </a:ext>
            </a:extLst>
          </p:cNvPr>
          <p:cNvSpPr>
            <a:spLocks noGrp="1"/>
          </p:cNvSpPr>
          <p:nvPr>
            <p:ph sz="quarter" idx="11"/>
          </p:nvPr>
        </p:nvSpPr>
        <p:spPr/>
        <p:txBody>
          <a:bodyPr/>
          <a:lstStyle/>
          <a:p>
            <a:pPr>
              <a:lnSpc>
                <a:spcPct val="80000"/>
              </a:lnSpc>
              <a:spcAft>
                <a:spcPts val="1200"/>
              </a:spcAft>
            </a:pPr>
            <a:r>
              <a:rPr lang="en-US" altLang="en-US" dirty="0"/>
              <a:t>Consist of a drop or two of culture placed on a slide overlaid with a coverslip</a:t>
            </a:r>
          </a:p>
          <a:p>
            <a:pPr>
              <a:lnSpc>
                <a:spcPct val="80000"/>
              </a:lnSpc>
              <a:spcAft>
                <a:spcPts val="1200"/>
              </a:spcAft>
            </a:pPr>
            <a:r>
              <a:rPr lang="en-US" altLang="en-US" dirty="0"/>
              <a:t>Advantages: quick and easy to prepare</a:t>
            </a:r>
          </a:p>
          <a:p>
            <a:pPr>
              <a:lnSpc>
                <a:spcPct val="80000"/>
              </a:lnSpc>
              <a:spcAft>
                <a:spcPts val="1200"/>
              </a:spcAft>
            </a:pPr>
            <a:r>
              <a:rPr lang="en-US" altLang="en-US" dirty="0"/>
              <a:t>Disadvantages: </a:t>
            </a:r>
          </a:p>
          <a:p>
            <a:pPr marL="623888" lvl="1">
              <a:lnSpc>
                <a:spcPct val="80000"/>
              </a:lnSpc>
              <a:spcAft>
                <a:spcPts val="1200"/>
              </a:spcAft>
            </a:pPr>
            <a:r>
              <a:rPr lang="en-US" altLang="en-US" dirty="0"/>
              <a:t>Can damage larger cells</a:t>
            </a:r>
          </a:p>
          <a:p>
            <a:pPr marL="623888" lvl="1">
              <a:lnSpc>
                <a:spcPct val="80000"/>
              </a:lnSpc>
              <a:spcAft>
                <a:spcPts val="1200"/>
              </a:spcAft>
            </a:pPr>
            <a:r>
              <a:rPr lang="en-US" altLang="en-US" dirty="0"/>
              <a:t>Susceptible to drying</a:t>
            </a:r>
          </a:p>
          <a:p>
            <a:pPr marL="623888" lvl="1">
              <a:lnSpc>
                <a:spcPct val="80000"/>
              </a:lnSpc>
              <a:spcAft>
                <a:spcPts val="1200"/>
              </a:spcAft>
            </a:pPr>
            <a:r>
              <a:rPr lang="en-US" altLang="en-US" dirty="0"/>
              <a:t>Can contaminate the handler’s fingers</a:t>
            </a:r>
          </a:p>
          <a:p>
            <a:pPr>
              <a:spcAft>
                <a:spcPts val="1200"/>
              </a:spcAft>
            </a:pPr>
            <a:endParaRPr lang="en-US" dirty="0"/>
          </a:p>
        </p:txBody>
      </p:sp>
    </p:spTree>
    <p:extLst>
      <p:ext uri="{BB962C8B-B14F-4D97-AF65-F5344CB8AC3E}">
        <p14:creationId xmlns:p14="http://schemas.microsoft.com/office/powerpoint/2010/main" val="47322541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3B6D08-2E4F-4ACA-AC6D-C10AF4B92028}"/>
              </a:ext>
            </a:extLst>
          </p:cNvPr>
          <p:cNvSpPr>
            <a:spLocks noGrp="1"/>
          </p:cNvSpPr>
          <p:nvPr>
            <p:ph type="title"/>
          </p:nvPr>
        </p:nvSpPr>
        <p:spPr/>
        <p:txBody>
          <a:bodyPr/>
          <a:lstStyle/>
          <a:p>
            <a:r>
              <a:rPr lang="en-US" dirty="0"/>
              <a:t>Hanging Drop Mounts</a:t>
            </a:r>
          </a:p>
        </p:txBody>
      </p:sp>
      <p:sp>
        <p:nvSpPr>
          <p:cNvPr id="3" name="Content Placeholder 2">
            <a:extLst>
              <a:ext uri="{FF2B5EF4-FFF2-40B4-BE49-F238E27FC236}">
                <a16:creationId xmlns:a16="http://schemas.microsoft.com/office/drawing/2014/main" id="{4FF902FB-D6DB-4FC6-AB3A-C00D0ADC6FF9}"/>
              </a:ext>
            </a:extLst>
          </p:cNvPr>
          <p:cNvSpPr>
            <a:spLocks noGrp="1"/>
          </p:cNvSpPr>
          <p:nvPr>
            <p:ph sz="quarter" idx="11"/>
          </p:nvPr>
        </p:nvSpPr>
        <p:spPr/>
        <p:txBody>
          <a:bodyPr/>
          <a:lstStyle/>
          <a:p>
            <a:pPr>
              <a:spcAft>
                <a:spcPts val="1200"/>
              </a:spcAft>
            </a:pPr>
            <a:r>
              <a:rPr lang="en-US" altLang="en-US" dirty="0"/>
              <a:t>Prepared with concave (depression) slide, Vaseline adhesive or sealant, and a coverslip</a:t>
            </a:r>
          </a:p>
          <a:p>
            <a:pPr>
              <a:spcAft>
                <a:spcPts val="1200"/>
              </a:spcAft>
            </a:pPr>
            <a:r>
              <a:rPr lang="en-US" altLang="en-US" dirty="0"/>
              <a:t>Overcomes the disadvantages of wet mounts</a:t>
            </a:r>
          </a:p>
          <a:p>
            <a:pPr>
              <a:spcAft>
                <a:spcPts val="1200"/>
              </a:spcAft>
            </a:pPr>
            <a:endParaRPr lang="en-US" dirty="0"/>
          </a:p>
        </p:txBody>
      </p:sp>
      <p:pic>
        <p:nvPicPr>
          <p:cNvPr id="12" name="Content Placeholder 11" descr="Null">
            <a:extLst>
              <a:ext uri="{FF2B5EF4-FFF2-40B4-BE49-F238E27FC236}">
                <a16:creationId xmlns:a16="http://schemas.microsoft.com/office/drawing/2014/main" id="{AE2982B9-3122-447E-BF43-2F90E257EDBD}"/>
              </a:ext>
              <a:ext uri="{C183D7F6-B498-43B3-948B-1728B52AA6E4}">
                <adec:decorative xmlns:adec="http://schemas.microsoft.com/office/drawing/2017/decorative" val="1"/>
              </a:ext>
            </a:extLst>
          </p:cNvPr>
          <p:cNvPicPr>
            <a:picLocks noGrp="1" noChangeAspect="1"/>
          </p:cNvPicPr>
          <p:nvPr>
            <p:ph sz="quarter" idx="14"/>
          </p:nvPr>
        </p:nvPicPr>
        <p:blipFill rotWithShape="1">
          <a:blip r:embed="rId2"/>
          <a:srcRect t="24578"/>
          <a:stretch/>
        </p:blipFill>
        <p:spPr>
          <a:xfrm>
            <a:off x="609600" y="3582153"/>
            <a:ext cx="7924800" cy="1333714"/>
          </a:xfrm>
        </p:spPr>
      </p:pic>
    </p:spTree>
    <p:extLst>
      <p:ext uri="{BB962C8B-B14F-4D97-AF65-F5344CB8AC3E}">
        <p14:creationId xmlns:p14="http://schemas.microsoft.com/office/powerpoint/2010/main" val="358702645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C048B0-CA72-480A-A4C2-1D3FC8D5CCBB}"/>
              </a:ext>
            </a:extLst>
          </p:cNvPr>
          <p:cNvSpPr>
            <a:spLocks noGrp="1"/>
          </p:cNvSpPr>
          <p:nvPr>
            <p:ph type="title"/>
          </p:nvPr>
        </p:nvSpPr>
        <p:spPr/>
        <p:txBody>
          <a:bodyPr/>
          <a:lstStyle/>
          <a:p>
            <a:r>
              <a:rPr lang="en-US" dirty="0"/>
              <a:t>Fixed, Stained Smears</a:t>
            </a:r>
          </a:p>
        </p:txBody>
      </p:sp>
      <p:sp>
        <p:nvSpPr>
          <p:cNvPr id="3" name="Content Placeholder 2">
            <a:extLst>
              <a:ext uri="{FF2B5EF4-FFF2-40B4-BE49-F238E27FC236}">
                <a16:creationId xmlns:a16="http://schemas.microsoft.com/office/drawing/2014/main" id="{A02055AD-C154-4C86-83C6-0D72CE00BB9D}"/>
              </a:ext>
            </a:extLst>
          </p:cNvPr>
          <p:cNvSpPr>
            <a:spLocks noGrp="1"/>
          </p:cNvSpPr>
          <p:nvPr>
            <p:ph sz="quarter" idx="11"/>
          </p:nvPr>
        </p:nvSpPr>
        <p:spPr/>
        <p:txBody>
          <a:bodyPr/>
          <a:lstStyle/>
          <a:p>
            <a:pPr>
              <a:spcAft>
                <a:spcPts val="1200"/>
              </a:spcAft>
            </a:pPr>
            <a:r>
              <a:rPr lang="en-US" altLang="en-US" dirty="0"/>
              <a:t>Smear technique:</a:t>
            </a:r>
          </a:p>
          <a:p>
            <a:pPr marL="342900" indent="-342900">
              <a:spcAft>
                <a:spcPts val="1200"/>
              </a:spcAft>
              <a:buFont typeface="Arial" panose="020B0604020202020204" pitchFamily="34" charset="0"/>
              <a:buChar char="•"/>
            </a:pPr>
            <a:r>
              <a:rPr lang="en-US" altLang="en-US" dirty="0"/>
              <a:t>Spread a thin film made from a liquid suspension of cells on a slide</a:t>
            </a:r>
          </a:p>
          <a:p>
            <a:pPr marL="342900" indent="-342900">
              <a:spcAft>
                <a:spcPts val="1200"/>
              </a:spcAft>
              <a:buFont typeface="Arial" panose="020B0604020202020204" pitchFamily="34" charset="0"/>
              <a:buChar char="•"/>
            </a:pPr>
            <a:r>
              <a:rPr lang="en-US" altLang="en-US" dirty="0"/>
              <a:t>Allow the slide to air dry</a:t>
            </a:r>
          </a:p>
          <a:p>
            <a:pPr>
              <a:spcAft>
                <a:spcPts val="1200"/>
              </a:spcAft>
            </a:pPr>
            <a:endParaRPr lang="en-US" dirty="0"/>
          </a:p>
        </p:txBody>
      </p:sp>
    </p:spTree>
    <p:extLst>
      <p:ext uri="{BB962C8B-B14F-4D97-AF65-F5344CB8AC3E}">
        <p14:creationId xmlns:p14="http://schemas.microsoft.com/office/powerpoint/2010/main" val="270425966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A226E8-44CF-43FB-A2B1-BC3DF05A8847}"/>
              </a:ext>
            </a:extLst>
          </p:cNvPr>
          <p:cNvSpPr>
            <a:spLocks noGrp="1"/>
          </p:cNvSpPr>
          <p:nvPr>
            <p:ph type="title"/>
          </p:nvPr>
        </p:nvSpPr>
        <p:spPr/>
        <p:txBody>
          <a:bodyPr/>
          <a:lstStyle/>
          <a:p>
            <a:r>
              <a:rPr lang="en-US" dirty="0"/>
              <a:t>Fixing Smears</a:t>
            </a:r>
          </a:p>
        </p:txBody>
      </p:sp>
      <p:sp>
        <p:nvSpPr>
          <p:cNvPr id="3" name="Content Placeholder 2">
            <a:extLst>
              <a:ext uri="{FF2B5EF4-FFF2-40B4-BE49-F238E27FC236}">
                <a16:creationId xmlns:a16="http://schemas.microsoft.com/office/drawing/2014/main" id="{7841721C-9EC0-4DE6-A9C0-D72797CC738A}"/>
              </a:ext>
            </a:extLst>
          </p:cNvPr>
          <p:cNvSpPr>
            <a:spLocks noGrp="1"/>
          </p:cNvSpPr>
          <p:nvPr>
            <p:ph sz="quarter" idx="11"/>
          </p:nvPr>
        </p:nvSpPr>
        <p:spPr/>
        <p:txBody>
          <a:bodyPr/>
          <a:lstStyle/>
          <a:p>
            <a:pPr>
              <a:spcBef>
                <a:spcPts val="1200"/>
              </a:spcBef>
            </a:pPr>
            <a:r>
              <a:rPr lang="en-US" altLang="en-US" dirty="0"/>
              <a:t>Heat fixing:</a:t>
            </a:r>
          </a:p>
          <a:p>
            <a:pPr marL="342900" indent="-342900">
              <a:spcBef>
                <a:spcPts val="1200"/>
              </a:spcBef>
              <a:buFont typeface="Arial" panose="020B0604020202020204" pitchFamily="34" charset="0"/>
              <a:buChar char="•"/>
            </a:pPr>
            <a:r>
              <a:rPr lang="en-US" altLang="en-US" dirty="0"/>
              <a:t>Heat the slide gently after it has been air dried</a:t>
            </a:r>
          </a:p>
          <a:p>
            <a:pPr>
              <a:spcBef>
                <a:spcPts val="1200"/>
              </a:spcBef>
            </a:pPr>
            <a:r>
              <a:rPr lang="en-US" altLang="en-US" dirty="0"/>
              <a:t>Important functions of heat fixing:</a:t>
            </a:r>
          </a:p>
          <a:p>
            <a:pPr marL="342900" indent="-342900">
              <a:spcBef>
                <a:spcPts val="1200"/>
              </a:spcBef>
              <a:buFont typeface="Arial" panose="020B0604020202020204" pitchFamily="34" charset="0"/>
              <a:buChar char="•"/>
            </a:pPr>
            <a:r>
              <a:rPr lang="en-US" altLang="en-US" dirty="0"/>
              <a:t>Kills the cells</a:t>
            </a:r>
          </a:p>
          <a:p>
            <a:pPr marL="342900" indent="-342900">
              <a:spcBef>
                <a:spcPts val="1200"/>
              </a:spcBef>
              <a:buFont typeface="Arial" panose="020B0604020202020204" pitchFamily="34" charset="0"/>
              <a:buChar char="•"/>
            </a:pPr>
            <a:r>
              <a:rPr lang="en-US" altLang="en-US" dirty="0"/>
              <a:t>Secures the specimen to the slide</a:t>
            </a:r>
          </a:p>
          <a:p>
            <a:pPr marL="342900" indent="-342900">
              <a:spcBef>
                <a:spcPts val="1200"/>
              </a:spcBef>
              <a:buFont typeface="Arial" panose="020B0604020202020204" pitchFamily="34" charset="0"/>
              <a:buChar char="•"/>
            </a:pPr>
            <a:r>
              <a:rPr lang="en-US" altLang="en-US" dirty="0"/>
              <a:t>Preserves cellular components in a natural state with minimal distortion</a:t>
            </a:r>
          </a:p>
          <a:p>
            <a:pPr>
              <a:spcBef>
                <a:spcPts val="1200"/>
              </a:spcBef>
            </a:pPr>
            <a:r>
              <a:rPr lang="en-US" altLang="en-US" dirty="0"/>
              <a:t>Alcohol and formalin can also be used for fixation</a:t>
            </a:r>
          </a:p>
          <a:p>
            <a:endParaRPr lang="en-US" dirty="0"/>
          </a:p>
        </p:txBody>
      </p:sp>
    </p:spTree>
    <p:extLst>
      <p:ext uri="{BB962C8B-B14F-4D97-AF65-F5344CB8AC3E}">
        <p14:creationId xmlns:p14="http://schemas.microsoft.com/office/powerpoint/2010/main" val="106027294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1F740D-6114-437A-A864-2814AF64C2A8}"/>
              </a:ext>
            </a:extLst>
          </p:cNvPr>
          <p:cNvSpPr>
            <a:spLocks noGrp="1"/>
          </p:cNvSpPr>
          <p:nvPr>
            <p:ph type="title"/>
          </p:nvPr>
        </p:nvSpPr>
        <p:spPr/>
        <p:txBody>
          <a:bodyPr/>
          <a:lstStyle/>
          <a:p>
            <a:r>
              <a:rPr lang="en-US" dirty="0"/>
              <a:t>Staining Smears</a:t>
            </a:r>
          </a:p>
        </p:txBody>
      </p:sp>
      <p:sp>
        <p:nvSpPr>
          <p:cNvPr id="3" name="Content Placeholder 2">
            <a:extLst>
              <a:ext uri="{FF2B5EF4-FFF2-40B4-BE49-F238E27FC236}">
                <a16:creationId xmlns:a16="http://schemas.microsoft.com/office/drawing/2014/main" id="{C11F5A33-6520-4E4E-B25E-949BEFFC4817}"/>
              </a:ext>
            </a:extLst>
          </p:cNvPr>
          <p:cNvSpPr>
            <a:spLocks noGrp="1"/>
          </p:cNvSpPr>
          <p:nvPr>
            <p:ph sz="quarter" idx="11"/>
          </p:nvPr>
        </p:nvSpPr>
        <p:spPr/>
        <p:txBody>
          <a:bodyPr/>
          <a:lstStyle/>
          <a:p>
            <a:pPr>
              <a:spcAft>
                <a:spcPts val="1000"/>
              </a:spcAft>
              <a:defRPr/>
            </a:pPr>
            <a:r>
              <a:rPr lang="en-US" dirty="0"/>
              <a:t>Provides contrast </a:t>
            </a:r>
          </a:p>
          <a:p>
            <a:pPr>
              <a:spcAft>
                <a:spcPts val="1000"/>
              </a:spcAft>
              <a:defRPr/>
            </a:pPr>
            <a:r>
              <a:rPr lang="en-US" dirty="0"/>
              <a:t>Makes inconspicuous features stand out</a:t>
            </a:r>
          </a:p>
          <a:p>
            <a:pPr>
              <a:spcAft>
                <a:spcPts val="1500"/>
              </a:spcAft>
              <a:defRPr/>
            </a:pPr>
            <a:r>
              <a:rPr lang="en-US" dirty="0"/>
              <a:t>Dyes impart colors to cells by becoming affixed to them through a chemical reaction</a:t>
            </a:r>
          </a:p>
          <a:p>
            <a:r>
              <a:rPr lang="en-US" altLang="en-US" dirty="0"/>
              <a:t>Dyes used in microbial staining:</a:t>
            </a:r>
          </a:p>
          <a:p>
            <a:pPr marL="285750" lvl="1"/>
            <a:r>
              <a:rPr lang="en-US" altLang="en-US" dirty="0"/>
              <a:t>Basic (cationic): have a positive charge, attracted to acidic, negatively charged components on bacterial cell walls</a:t>
            </a:r>
          </a:p>
          <a:p>
            <a:pPr marL="285750" lvl="1"/>
            <a:r>
              <a:rPr lang="en-US" altLang="en-US" dirty="0"/>
              <a:t>Acidic (anionic): have a negative charge, repelled by acidic, negatively charged components on bacterial cell walls</a:t>
            </a:r>
          </a:p>
          <a:p>
            <a:endParaRPr lang="en-US" dirty="0"/>
          </a:p>
        </p:txBody>
      </p:sp>
    </p:spTree>
    <p:extLst>
      <p:ext uri="{BB962C8B-B14F-4D97-AF65-F5344CB8AC3E}">
        <p14:creationId xmlns:p14="http://schemas.microsoft.com/office/powerpoint/2010/main" val="346684009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0FDBA6-C5C5-433B-AB4D-F86B0C09A353}"/>
              </a:ext>
            </a:extLst>
          </p:cNvPr>
          <p:cNvSpPr>
            <a:spLocks noGrp="1"/>
          </p:cNvSpPr>
          <p:nvPr>
            <p:ph type="title"/>
          </p:nvPr>
        </p:nvSpPr>
        <p:spPr/>
        <p:txBody>
          <a:bodyPr/>
          <a:lstStyle/>
          <a:p>
            <a:r>
              <a:rPr lang="en-US" dirty="0"/>
              <a:t>Negative vs. Positive Staining</a:t>
            </a:r>
          </a:p>
        </p:txBody>
      </p:sp>
      <p:sp>
        <p:nvSpPr>
          <p:cNvPr id="3" name="Content Placeholder 2">
            <a:extLst>
              <a:ext uri="{FF2B5EF4-FFF2-40B4-BE49-F238E27FC236}">
                <a16:creationId xmlns:a16="http://schemas.microsoft.com/office/drawing/2014/main" id="{C0F7BAB9-4FC8-4A33-A0C6-8E0B48DF42E0}"/>
              </a:ext>
            </a:extLst>
          </p:cNvPr>
          <p:cNvSpPr>
            <a:spLocks noGrp="1"/>
          </p:cNvSpPr>
          <p:nvPr>
            <p:ph sz="quarter" idx="11"/>
          </p:nvPr>
        </p:nvSpPr>
        <p:spPr/>
        <p:txBody>
          <a:bodyPr/>
          <a:lstStyle/>
          <a:p>
            <a:pPr>
              <a:defRPr/>
            </a:pPr>
            <a:r>
              <a:rPr lang="en-US" b="1" dirty="0">
                <a:ea typeface="ＭＳ Ｐゴシック" charset="0"/>
              </a:rPr>
              <a:t>Positive stain: </a:t>
            </a:r>
          </a:p>
          <a:p>
            <a:pPr marL="342900" indent="-342900">
              <a:buFont typeface="Arial" panose="020B0604020202020204" pitchFamily="34" charset="0"/>
              <a:buChar char="•"/>
              <a:defRPr/>
            </a:pPr>
            <a:r>
              <a:rPr lang="en-US" dirty="0">
                <a:ea typeface="ＭＳ Ｐゴシック" charset="0"/>
              </a:rPr>
              <a:t>Positively charged stain is attracted to negatively charged cell walls</a:t>
            </a:r>
          </a:p>
          <a:p>
            <a:pPr marL="342900" indent="-342900">
              <a:buFont typeface="Arial" panose="020B0604020202020204" pitchFamily="34" charset="0"/>
              <a:buChar char="•"/>
              <a:defRPr/>
            </a:pPr>
            <a:r>
              <a:rPr lang="en-US" dirty="0">
                <a:ea typeface="ＭＳ Ｐゴシック" charset="0"/>
              </a:rPr>
              <a:t>Stick to the cell and give it color</a:t>
            </a:r>
          </a:p>
          <a:p>
            <a:endParaRPr lang="en-US" dirty="0"/>
          </a:p>
        </p:txBody>
      </p:sp>
      <p:sp>
        <p:nvSpPr>
          <p:cNvPr id="4" name="Content Placeholder 3">
            <a:extLst>
              <a:ext uri="{FF2B5EF4-FFF2-40B4-BE49-F238E27FC236}">
                <a16:creationId xmlns:a16="http://schemas.microsoft.com/office/drawing/2014/main" id="{85E9E064-4179-4BF8-B366-AE988FD12AC1}"/>
              </a:ext>
            </a:extLst>
          </p:cNvPr>
          <p:cNvSpPr>
            <a:spLocks noGrp="1"/>
          </p:cNvSpPr>
          <p:nvPr>
            <p:ph sz="quarter" idx="14"/>
          </p:nvPr>
        </p:nvSpPr>
        <p:spPr>
          <a:xfrm>
            <a:off x="342900" y="3312886"/>
            <a:ext cx="8458200" cy="649138"/>
          </a:xfrm>
        </p:spPr>
        <p:txBody>
          <a:bodyPr/>
          <a:lstStyle/>
          <a:p>
            <a:pPr lvl="0">
              <a:defRPr/>
            </a:pPr>
            <a:r>
              <a:rPr lang="en-US" b="1" dirty="0">
                <a:solidFill>
                  <a:prstClr val="black"/>
                </a:solidFill>
                <a:ea typeface="ＭＳ Ｐゴシック" charset="0"/>
              </a:rPr>
              <a:t>Negative stain: </a:t>
            </a:r>
          </a:p>
          <a:p>
            <a:pPr marL="342900" lvl="0" indent="-342900">
              <a:buFont typeface="Arial" panose="020B0604020202020204" pitchFamily="34" charset="0"/>
              <a:buChar char="•"/>
              <a:defRPr/>
            </a:pPr>
            <a:r>
              <a:rPr lang="en-US" dirty="0">
                <a:solidFill>
                  <a:prstClr val="black"/>
                </a:solidFill>
                <a:ea typeface="ＭＳ Ｐゴシック" charset="0"/>
              </a:rPr>
              <a:t>Negatively charged dye is repelled by negatively charged bacterial cell walls</a:t>
            </a:r>
          </a:p>
          <a:p>
            <a:pPr marL="342900" lvl="0" indent="-342900">
              <a:buFont typeface="Arial" panose="020B0604020202020204" pitchFamily="34" charset="0"/>
              <a:buChar char="•"/>
              <a:defRPr/>
            </a:pPr>
            <a:r>
              <a:rPr lang="en-US" dirty="0">
                <a:solidFill>
                  <a:prstClr val="black"/>
                </a:solidFill>
                <a:ea typeface="ＭＳ Ｐゴシック" charset="0"/>
              </a:rPr>
              <a:t>Produces a black background around the cells</a:t>
            </a:r>
          </a:p>
          <a:p>
            <a:endParaRPr lang="en-US" dirty="0"/>
          </a:p>
        </p:txBody>
      </p:sp>
    </p:spTree>
    <p:extLst>
      <p:ext uri="{BB962C8B-B14F-4D97-AF65-F5344CB8AC3E}">
        <p14:creationId xmlns:p14="http://schemas.microsoft.com/office/powerpoint/2010/main" val="293160538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507A4C-89C8-4F01-AE32-BF1FBE26A5AE}"/>
              </a:ext>
            </a:extLst>
          </p:cNvPr>
          <p:cNvSpPr>
            <a:spLocks noGrp="1"/>
          </p:cNvSpPr>
          <p:nvPr>
            <p:ph type="title"/>
          </p:nvPr>
        </p:nvSpPr>
        <p:spPr/>
        <p:txBody>
          <a:bodyPr/>
          <a:lstStyle/>
          <a:p>
            <a:r>
              <a:rPr lang="en-US" dirty="0"/>
              <a:t>Comparison of Positive and Negative Stains</a:t>
            </a:r>
          </a:p>
        </p:txBody>
      </p:sp>
      <p:graphicFrame>
        <p:nvGraphicFramePr>
          <p:cNvPr id="11" name="Content Placeholder 10">
            <a:extLst>
              <a:ext uri="{FF2B5EF4-FFF2-40B4-BE49-F238E27FC236}">
                <a16:creationId xmlns:a16="http://schemas.microsoft.com/office/drawing/2014/main" id="{963D34D5-C4C7-4A87-BDFB-C494E0DCBB62}"/>
              </a:ext>
            </a:extLst>
          </p:cNvPr>
          <p:cNvGraphicFramePr>
            <a:graphicFrameLocks noGrp="1"/>
          </p:cNvGraphicFramePr>
          <p:nvPr>
            <p:ph sz="quarter" idx="11"/>
            <p:extLst>
              <p:ext uri="{D42A27DB-BD31-4B8C-83A1-F6EECF244321}">
                <p14:modId xmlns:p14="http://schemas.microsoft.com/office/powerpoint/2010/main" val="3766754339"/>
              </p:ext>
            </p:extLst>
          </p:nvPr>
        </p:nvGraphicFramePr>
        <p:xfrm>
          <a:off x="342899" y="1218294"/>
          <a:ext cx="8458199" cy="5041305"/>
        </p:xfrm>
        <a:graphic>
          <a:graphicData uri="http://schemas.openxmlformats.org/drawingml/2006/table">
            <a:tbl>
              <a:tblPr firstRow="1" bandRow="1">
                <a:tableStyleId>{5940675A-B579-460E-94D1-54222C63F5DA}</a:tableStyleId>
              </a:tblPr>
              <a:tblGrid>
                <a:gridCol w="1997628">
                  <a:extLst>
                    <a:ext uri="{9D8B030D-6E8A-4147-A177-3AD203B41FA5}">
                      <a16:colId xmlns:a16="http://schemas.microsoft.com/office/drawing/2014/main" val="4065338477"/>
                    </a:ext>
                  </a:extLst>
                </a:gridCol>
                <a:gridCol w="3183236">
                  <a:extLst>
                    <a:ext uri="{9D8B030D-6E8A-4147-A177-3AD203B41FA5}">
                      <a16:colId xmlns:a16="http://schemas.microsoft.com/office/drawing/2014/main" val="609810531"/>
                    </a:ext>
                  </a:extLst>
                </a:gridCol>
                <a:gridCol w="3277335">
                  <a:extLst>
                    <a:ext uri="{9D8B030D-6E8A-4147-A177-3AD203B41FA5}">
                      <a16:colId xmlns:a16="http://schemas.microsoft.com/office/drawing/2014/main" val="515186760"/>
                    </a:ext>
                  </a:extLst>
                </a:gridCol>
              </a:tblGrid>
              <a:tr h="344234">
                <a:tc>
                  <a:txBody>
                    <a:bodyPr/>
                    <a:lstStyle/>
                    <a:p>
                      <a:pPr marL="0" algn="l" defTabSz="914400" rtl="0" eaLnBrk="1" latinLnBrk="0" hangingPunct="1"/>
                      <a:r>
                        <a:rPr lang="en-US" sz="1200" b="1" kern="1200" dirty="0">
                          <a:solidFill>
                            <a:schemeClr val="tx1"/>
                          </a:solidFill>
                          <a:latin typeface="+mn-lt"/>
                          <a:ea typeface="+mn-ea"/>
                          <a:cs typeface="+mn-cs"/>
                        </a:rPr>
                        <a:t>Medium</a:t>
                      </a:r>
                    </a:p>
                  </a:txBody>
                  <a:tcPr/>
                </a:tc>
                <a:tc>
                  <a:txBody>
                    <a:bodyPr/>
                    <a:lstStyle/>
                    <a:p>
                      <a:pPr marL="0" algn="l" defTabSz="914400" rtl="0" eaLnBrk="1" latinLnBrk="0" hangingPunct="1"/>
                      <a:r>
                        <a:rPr lang="en-US" sz="1200" b="1" kern="1200" dirty="0">
                          <a:solidFill>
                            <a:schemeClr val="tx1"/>
                          </a:solidFill>
                          <a:latin typeface="+mn-lt"/>
                          <a:ea typeface="+mn-ea"/>
                          <a:cs typeface="+mn-cs"/>
                        </a:rPr>
                        <a:t>Positive Staining</a:t>
                      </a:r>
                    </a:p>
                  </a:txBody>
                  <a:tcPr/>
                </a:tc>
                <a:tc>
                  <a:txBody>
                    <a:bodyPr/>
                    <a:lstStyle/>
                    <a:p>
                      <a:pPr marL="0" algn="l" defTabSz="914400" rtl="0" eaLnBrk="1" latinLnBrk="0" hangingPunct="1"/>
                      <a:r>
                        <a:rPr lang="en-US" sz="1200" b="1" kern="1200" dirty="0">
                          <a:solidFill>
                            <a:schemeClr val="tx1"/>
                          </a:solidFill>
                          <a:latin typeface="+mn-lt"/>
                          <a:ea typeface="+mn-ea"/>
                          <a:cs typeface="+mn-cs"/>
                        </a:rPr>
                        <a:t>Negative Staining</a:t>
                      </a:r>
                    </a:p>
                  </a:txBody>
                  <a:tcPr/>
                </a:tc>
                <a:extLst>
                  <a:ext uri="{0D108BD9-81ED-4DB2-BD59-A6C34878D82A}">
                    <a16:rowId xmlns:a16="http://schemas.microsoft.com/office/drawing/2014/main" val="3508591987"/>
                  </a:ext>
                </a:extLst>
              </a:tr>
              <a:tr h="1060997">
                <a:tc>
                  <a:txBody>
                    <a:bodyPr/>
                    <a:lstStyle/>
                    <a:p>
                      <a:pPr marL="0" algn="l" defTabSz="914400" rtl="0" eaLnBrk="1" latinLnBrk="0" hangingPunct="1"/>
                      <a:r>
                        <a:rPr lang="en-US" sz="1200" b="0" kern="1200" dirty="0">
                          <a:solidFill>
                            <a:schemeClr val="tx1"/>
                          </a:solidFill>
                          <a:latin typeface="+mn-lt"/>
                          <a:ea typeface="+mn-ea"/>
                          <a:cs typeface="+mn-cs"/>
                        </a:rPr>
                        <a:t>Appearance of cell</a:t>
                      </a:r>
                    </a:p>
                  </a:txBody>
                  <a:tcPr/>
                </a:tc>
                <a:tc>
                  <a:txBody>
                    <a:bodyPr/>
                    <a:lstStyle/>
                    <a:p>
                      <a:pPr marL="0" algn="l" defTabSz="914400" rtl="0" eaLnBrk="1" latinLnBrk="0" hangingPunct="1"/>
                      <a:r>
                        <a:rPr lang="en-US" sz="1200" b="0" kern="1200" dirty="0">
                          <a:solidFill>
                            <a:schemeClr val="tx1"/>
                          </a:solidFill>
                          <a:latin typeface="+mn-lt"/>
                          <a:ea typeface="+mn-ea"/>
                          <a:cs typeface="+mn-cs"/>
                        </a:rPr>
                        <a:t>Colored by dye</a:t>
                      </a:r>
                    </a:p>
                    <a:p>
                      <a:pPr marL="0" algn="l" defTabSz="914400" rtl="0" eaLnBrk="1" latinLnBrk="0" hangingPunct="1"/>
                      <a:endParaRPr lang="en-US" sz="1200" b="0" kern="1200" dirty="0">
                        <a:solidFill>
                          <a:schemeClr val="tx1"/>
                        </a:solidFill>
                        <a:latin typeface="+mn-lt"/>
                        <a:ea typeface="+mn-ea"/>
                        <a:cs typeface="+mn-cs"/>
                      </a:endParaRPr>
                    </a:p>
                  </a:txBody>
                  <a:tcPr/>
                </a:tc>
                <a:tc>
                  <a:txBody>
                    <a:bodyPr/>
                    <a:lstStyle/>
                    <a:p>
                      <a:pPr marL="0" algn="l" defTabSz="914400" rtl="0" eaLnBrk="1" latinLnBrk="0" hangingPunct="1"/>
                      <a:r>
                        <a:rPr lang="en-US" sz="1200" b="0" kern="1200" dirty="0">
                          <a:solidFill>
                            <a:schemeClr val="tx1"/>
                          </a:solidFill>
                          <a:latin typeface="+mn-lt"/>
                          <a:ea typeface="+mn-ea"/>
                          <a:cs typeface="+mn-cs"/>
                        </a:rPr>
                        <a:t>Clear and colorless</a:t>
                      </a:r>
                    </a:p>
                  </a:txBody>
                  <a:tcPr/>
                </a:tc>
                <a:extLst>
                  <a:ext uri="{0D108BD9-81ED-4DB2-BD59-A6C34878D82A}">
                    <a16:rowId xmlns:a16="http://schemas.microsoft.com/office/drawing/2014/main" val="4283487016"/>
                  </a:ext>
                </a:extLst>
              </a:tr>
              <a:tr h="344234">
                <a:tc>
                  <a:txBody>
                    <a:bodyPr/>
                    <a:lstStyle/>
                    <a:p>
                      <a:pPr marL="0" algn="l" defTabSz="914400" rtl="0" eaLnBrk="1" latinLnBrk="0" hangingPunct="1"/>
                      <a:r>
                        <a:rPr lang="en-US" sz="1200" b="0" kern="1200" dirty="0">
                          <a:solidFill>
                            <a:schemeClr val="tx1"/>
                          </a:solidFill>
                          <a:latin typeface="+mn-lt"/>
                          <a:ea typeface="+mn-ea"/>
                          <a:cs typeface="+mn-cs"/>
                        </a:rPr>
                        <a:t>Background</a:t>
                      </a:r>
                    </a:p>
                  </a:txBody>
                  <a:tcPr/>
                </a:tc>
                <a:tc>
                  <a:txBody>
                    <a:bodyPr/>
                    <a:lstStyle/>
                    <a:p>
                      <a:pPr marL="0" algn="l" defTabSz="914400" rtl="0" eaLnBrk="1" latinLnBrk="0" hangingPunct="1"/>
                      <a:r>
                        <a:rPr lang="en-US" sz="1200" b="0" kern="1200" dirty="0">
                          <a:solidFill>
                            <a:schemeClr val="tx1"/>
                          </a:solidFill>
                          <a:latin typeface="+mn-lt"/>
                          <a:ea typeface="+mn-ea"/>
                          <a:cs typeface="+mn-cs"/>
                        </a:rPr>
                        <a:t>Not stained (generally white)</a:t>
                      </a:r>
                    </a:p>
                  </a:txBody>
                  <a:tcPr/>
                </a:tc>
                <a:tc>
                  <a:txBody>
                    <a:bodyPr/>
                    <a:lstStyle/>
                    <a:p>
                      <a:pPr marL="0" algn="l" defTabSz="914400" rtl="0" eaLnBrk="1" latinLnBrk="0" hangingPunct="1"/>
                      <a:r>
                        <a:rPr lang="en-US" sz="1200" b="0" kern="1200" dirty="0">
                          <a:solidFill>
                            <a:schemeClr val="tx1"/>
                          </a:solidFill>
                          <a:latin typeface="+mn-lt"/>
                          <a:ea typeface="+mn-ea"/>
                          <a:cs typeface="+mn-cs"/>
                        </a:rPr>
                        <a:t>Stained (dark gray or black)</a:t>
                      </a:r>
                    </a:p>
                  </a:txBody>
                  <a:tcPr/>
                </a:tc>
                <a:extLst>
                  <a:ext uri="{0D108BD9-81ED-4DB2-BD59-A6C34878D82A}">
                    <a16:rowId xmlns:a16="http://schemas.microsoft.com/office/drawing/2014/main" val="1864796900"/>
                  </a:ext>
                </a:extLst>
              </a:tr>
              <a:tr h="933677">
                <a:tc>
                  <a:txBody>
                    <a:bodyPr/>
                    <a:lstStyle/>
                    <a:p>
                      <a:pPr marL="0" algn="l" defTabSz="914400" rtl="0" eaLnBrk="1" latinLnBrk="0" hangingPunct="1"/>
                      <a:r>
                        <a:rPr lang="en-US" sz="1200" b="0" kern="1200" dirty="0">
                          <a:solidFill>
                            <a:schemeClr val="tx1"/>
                          </a:solidFill>
                          <a:latin typeface="+mn-lt"/>
                          <a:ea typeface="+mn-ea"/>
                          <a:cs typeface="+mn-cs"/>
                        </a:rPr>
                        <a:t>Dyes employed</a:t>
                      </a:r>
                    </a:p>
                  </a:txBody>
                  <a:tcPr/>
                </a:tc>
                <a:tc>
                  <a:txBody>
                    <a:bodyPr/>
                    <a:lstStyle/>
                    <a:p>
                      <a:pPr marL="0" algn="l" defTabSz="914400" rtl="0" eaLnBrk="1" latinLnBrk="0" hangingPunct="1"/>
                      <a:r>
                        <a:rPr lang="en-US" sz="1200" b="0" kern="1200" dirty="0">
                          <a:solidFill>
                            <a:schemeClr val="tx1"/>
                          </a:solidFill>
                          <a:latin typeface="+mn-lt"/>
                          <a:ea typeface="+mn-ea"/>
                          <a:cs typeface="+mn-cs"/>
                        </a:rPr>
                        <a:t>Basic dyes: 		</a:t>
                      </a:r>
                    </a:p>
                    <a:p>
                      <a:pPr marL="0" lvl="1" indent="0" algn="l" defTabSz="914400" rtl="0" eaLnBrk="1" latinLnBrk="0" hangingPunct="1"/>
                      <a:r>
                        <a:rPr lang="en-US" sz="1200" b="0" kern="1200" dirty="0">
                          <a:solidFill>
                            <a:schemeClr val="tx1"/>
                          </a:solidFill>
                          <a:latin typeface="+mn-lt"/>
                          <a:ea typeface="+mn-ea"/>
                          <a:cs typeface="+mn-cs"/>
                        </a:rPr>
                        <a:t>Crystal violet</a:t>
                      </a:r>
                    </a:p>
                    <a:p>
                      <a:pPr marL="0" lvl="1" indent="0" algn="l" defTabSz="914400" rtl="0" eaLnBrk="1" latinLnBrk="0" hangingPunct="1"/>
                      <a:r>
                        <a:rPr lang="en-US" sz="1200" b="0" kern="1200" dirty="0">
                          <a:solidFill>
                            <a:schemeClr val="tx1"/>
                          </a:solidFill>
                          <a:latin typeface="+mn-lt"/>
                          <a:ea typeface="+mn-ea"/>
                          <a:cs typeface="+mn-cs"/>
                        </a:rPr>
                        <a:t>Methylene blue 	</a:t>
                      </a:r>
                    </a:p>
                    <a:p>
                      <a:pPr marL="0" lvl="1" indent="0" algn="l" defTabSz="914400" rtl="0" eaLnBrk="1" latinLnBrk="0" hangingPunct="1"/>
                      <a:r>
                        <a:rPr lang="en-US" sz="1200" b="0" kern="1200" dirty="0">
                          <a:solidFill>
                            <a:schemeClr val="tx1"/>
                          </a:solidFill>
                          <a:latin typeface="+mn-lt"/>
                          <a:ea typeface="+mn-ea"/>
                          <a:cs typeface="+mn-cs"/>
                        </a:rPr>
                        <a:t>Safranin 	</a:t>
                      </a:r>
                    </a:p>
                    <a:p>
                      <a:pPr marL="0" lvl="1" indent="0" algn="l" defTabSz="914400" rtl="0" eaLnBrk="1" latinLnBrk="0" hangingPunct="1"/>
                      <a:r>
                        <a:rPr lang="en-US" sz="1200" b="0" kern="1200" dirty="0">
                          <a:solidFill>
                            <a:schemeClr val="tx1"/>
                          </a:solidFill>
                          <a:latin typeface="+mn-lt"/>
                          <a:ea typeface="+mn-ea"/>
                          <a:cs typeface="+mn-cs"/>
                        </a:rPr>
                        <a:t>Malachite green 	</a:t>
                      </a:r>
                    </a:p>
                  </a:txBody>
                  <a:tcPr/>
                </a:tc>
                <a:tc>
                  <a:txBody>
                    <a:bodyPr/>
                    <a:lstStyle/>
                    <a:p>
                      <a:pPr marL="0" algn="l" defTabSz="914400" rtl="0" eaLnBrk="1" latinLnBrk="0" hangingPunct="1"/>
                      <a:r>
                        <a:rPr lang="en-US" sz="1200" b="0" kern="1200" dirty="0">
                          <a:solidFill>
                            <a:schemeClr val="tx1"/>
                          </a:solidFill>
                          <a:latin typeface="+mn-lt"/>
                          <a:ea typeface="+mn-ea"/>
                          <a:cs typeface="+mn-cs"/>
                        </a:rPr>
                        <a:t>Acidic dyes: </a:t>
                      </a:r>
                    </a:p>
                    <a:p>
                      <a:pPr marL="0" lvl="1" indent="0" algn="l" defTabSz="914400" rtl="0" eaLnBrk="1" latinLnBrk="0" hangingPunct="1"/>
                      <a:r>
                        <a:rPr lang="en-US" sz="1200" b="0" kern="1200" dirty="0" err="1">
                          <a:solidFill>
                            <a:schemeClr val="tx1"/>
                          </a:solidFill>
                          <a:latin typeface="+mn-lt"/>
                          <a:ea typeface="+mn-ea"/>
                          <a:cs typeface="+mn-cs"/>
                        </a:rPr>
                        <a:t>Nigrosin</a:t>
                      </a:r>
                      <a:endParaRPr lang="en-US" sz="1200" b="0" kern="1200" dirty="0">
                        <a:solidFill>
                          <a:schemeClr val="tx1"/>
                        </a:solidFill>
                        <a:latin typeface="+mn-lt"/>
                        <a:ea typeface="+mn-ea"/>
                        <a:cs typeface="+mn-cs"/>
                      </a:endParaRPr>
                    </a:p>
                    <a:p>
                      <a:pPr marL="0" lvl="1" indent="0" algn="l" defTabSz="914400" rtl="0" eaLnBrk="1" latinLnBrk="0" hangingPunct="1"/>
                      <a:r>
                        <a:rPr lang="en-US" sz="1200" b="0" kern="1200" dirty="0">
                          <a:solidFill>
                            <a:schemeClr val="tx1"/>
                          </a:solidFill>
                          <a:latin typeface="+mn-lt"/>
                          <a:ea typeface="+mn-ea"/>
                          <a:cs typeface="+mn-cs"/>
                        </a:rPr>
                        <a:t>India ink </a:t>
                      </a:r>
                    </a:p>
                  </a:txBody>
                  <a:tcPr/>
                </a:tc>
                <a:extLst>
                  <a:ext uri="{0D108BD9-81ED-4DB2-BD59-A6C34878D82A}">
                    <a16:rowId xmlns:a16="http://schemas.microsoft.com/office/drawing/2014/main" val="1653045500"/>
                  </a:ext>
                </a:extLst>
              </a:tr>
              <a:tr h="2121993">
                <a:tc>
                  <a:txBody>
                    <a:bodyPr/>
                    <a:lstStyle/>
                    <a:p>
                      <a:pPr marL="0" algn="l" defTabSz="914400" rtl="0" eaLnBrk="1" latinLnBrk="0" hangingPunct="1"/>
                      <a:r>
                        <a:rPr lang="en-US" sz="1200" b="0" kern="1200" dirty="0">
                          <a:solidFill>
                            <a:schemeClr val="tx1"/>
                          </a:solidFill>
                          <a:latin typeface="+mn-lt"/>
                          <a:ea typeface="+mn-ea"/>
                          <a:cs typeface="+mn-cs"/>
                        </a:rPr>
                        <a:t>Subtypes of stains</a:t>
                      </a:r>
                    </a:p>
                  </a:txBody>
                  <a:tcPr/>
                </a:tc>
                <a:tc>
                  <a:txBody>
                    <a:bodyPr/>
                    <a:lstStyle/>
                    <a:p>
                      <a:pPr marL="0" algn="l" defTabSz="914400" rtl="0" eaLnBrk="1" latinLnBrk="0" hangingPunct="1"/>
                      <a:r>
                        <a:rPr lang="en-US" sz="1200" b="0" kern="1200" dirty="0">
                          <a:solidFill>
                            <a:schemeClr val="tx1"/>
                          </a:solidFill>
                          <a:latin typeface="+mn-lt"/>
                          <a:ea typeface="+mn-ea"/>
                          <a:cs typeface="+mn-cs"/>
                        </a:rPr>
                        <a:t>Several types: 	</a:t>
                      </a:r>
                    </a:p>
                    <a:p>
                      <a:pPr marL="0" algn="l" defTabSz="914400" rtl="0" eaLnBrk="1" latinLnBrk="0" hangingPunct="1"/>
                      <a:r>
                        <a:rPr lang="en-US" sz="1200" b="0" kern="1200" dirty="0">
                          <a:solidFill>
                            <a:schemeClr val="tx1"/>
                          </a:solidFill>
                          <a:latin typeface="+mn-lt"/>
                          <a:ea typeface="+mn-ea"/>
                          <a:cs typeface="+mn-cs"/>
                        </a:rPr>
                        <a:t>Simple stain 	</a:t>
                      </a:r>
                    </a:p>
                    <a:p>
                      <a:pPr marL="0" algn="l" defTabSz="914400" rtl="0" eaLnBrk="1" latinLnBrk="0" hangingPunct="1"/>
                      <a:r>
                        <a:rPr lang="en-US" sz="1200" b="0" kern="1200" dirty="0">
                          <a:solidFill>
                            <a:schemeClr val="tx1"/>
                          </a:solidFill>
                          <a:latin typeface="+mn-lt"/>
                          <a:ea typeface="+mn-ea"/>
                          <a:cs typeface="+mn-cs"/>
                        </a:rPr>
                        <a:t>Differential stains 	</a:t>
                      </a:r>
                    </a:p>
                    <a:p>
                      <a:pPr marL="0" lvl="1" indent="0" algn="l" defTabSz="914400" rtl="0" eaLnBrk="1" latinLnBrk="0" hangingPunct="1"/>
                      <a:r>
                        <a:rPr lang="en-US" sz="1200" b="0" kern="1200" dirty="0">
                          <a:solidFill>
                            <a:schemeClr val="tx1"/>
                          </a:solidFill>
                          <a:latin typeface="+mn-lt"/>
                          <a:ea typeface="+mn-ea"/>
                          <a:cs typeface="+mn-cs"/>
                        </a:rPr>
                        <a:t>Gram stain 	</a:t>
                      </a:r>
                    </a:p>
                    <a:p>
                      <a:pPr marL="0" lvl="1" indent="0" algn="l" defTabSz="914400" rtl="0" eaLnBrk="1" latinLnBrk="0" hangingPunct="1"/>
                      <a:r>
                        <a:rPr lang="en-US" sz="1200" b="0" kern="1200" dirty="0">
                          <a:solidFill>
                            <a:schemeClr val="tx1"/>
                          </a:solidFill>
                          <a:latin typeface="+mn-lt"/>
                          <a:ea typeface="+mn-ea"/>
                          <a:cs typeface="+mn-cs"/>
                        </a:rPr>
                        <a:t>Acid-fast stain 	</a:t>
                      </a:r>
                    </a:p>
                    <a:p>
                      <a:pPr marL="0" lvl="1" indent="0" algn="l" defTabSz="914400" rtl="0" eaLnBrk="1" latinLnBrk="0" hangingPunct="1"/>
                      <a:r>
                        <a:rPr lang="en-US" sz="1200" b="0" kern="1200" dirty="0">
                          <a:solidFill>
                            <a:schemeClr val="tx1"/>
                          </a:solidFill>
                          <a:latin typeface="+mn-lt"/>
                          <a:ea typeface="+mn-ea"/>
                          <a:cs typeface="+mn-cs"/>
                        </a:rPr>
                        <a:t>Spore stain 	</a:t>
                      </a:r>
                    </a:p>
                    <a:p>
                      <a:pPr marL="0" algn="l" defTabSz="914400" rtl="0" eaLnBrk="1" latinLnBrk="0" hangingPunct="1"/>
                      <a:r>
                        <a:rPr lang="en-US" sz="1200" b="0" kern="1200" dirty="0">
                          <a:solidFill>
                            <a:schemeClr val="tx1"/>
                          </a:solidFill>
                          <a:latin typeface="+mn-lt"/>
                          <a:ea typeface="+mn-ea"/>
                          <a:cs typeface="+mn-cs"/>
                        </a:rPr>
                        <a:t>Special stains 	</a:t>
                      </a:r>
                    </a:p>
                    <a:p>
                      <a:pPr marL="0" lvl="1" indent="0" algn="l" defTabSz="914400" rtl="0" eaLnBrk="1" latinLnBrk="0" hangingPunct="1"/>
                      <a:r>
                        <a:rPr lang="en-US" sz="1200" b="0" kern="1200" dirty="0">
                          <a:solidFill>
                            <a:schemeClr val="tx1"/>
                          </a:solidFill>
                          <a:latin typeface="+mn-lt"/>
                          <a:ea typeface="+mn-ea"/>
                          <a:cs typeface="+mn-cs"/>
                        </a:rPr>
                        <a:t>Capsule 	</a:t>
                      </a:r>
                    </a:p>
                    <a:p>
                      <a:pPr marL="0" lvl="1" indent="0" algn="l" defTabSz="914400" rtl="0" eaLnBrk="1" latinLnBrk="0" hangingPunct="1"/>
                      <a:r>
                        <a:rPr lang="en-US" sz="1200" b="0" kern="1200" dirty="0">
                          <a:solidFill>
                            <a:schemeClr val="tx1"/>
                          </a:solidFill>
                          <a:latin typeface="+mn-lt"/>
                          <a:ea typeface="+mn-ea"/>
                          <a:cs typeface="+mn-cs"/>
                        </a:rPr>
                        <a:t>Flagella 	</a:t>
                      </a:r>
                    </a:p>
                    <a:p>
                      <a:pPr marL="0" lvl="1" indent="0" algn="l" defTabSz="914400" rtl="0" eaLnBrk="1" latinLnBrk="0" hangingPunct="1"/>
                      <a:r>
                        <a:rPr lang="en-US" sz="1200" b="0" kern="1200" dirty="0">
                          <a:solidFill>
                            <a:schemeClr val="tx1"/>
                          </a:solidFill>
                          <a:latin typeface="+mn-lt"/>
                          <a:ea typeface="+mn-ea"/>
                          <a:cs typeface="+mn-cs"/>
                        </a:rPr>
                        <a:t>Spore 	</a:t>
                      </a:r>
                    </a:p>
                    <a:p>
                      <a:pPr marL="0" lvl="1" indent="0" algn="l" defTabSz="914400" rtl="0" eaLnBrk="1" latinLnBrk="0" hangingPunct="1"/>
                      <a:r>
                        <a:rPr lang="en-US" sz="1200" b="0" kern="1200" dirty="0">
                          <a:solidFill>
                            <a:schemeClr val="tx1"/>
                          </a:solidFill>
                          <a:latin typeface="+mn-lt"/>
                          <a:ea typeface="+mn-ea"/>
                          <a:cs typeface="+mn-cs"/>
                        </a:rPr>
                        <a:t>Granules 	</a:t>
                      </a:r>
                    </a:p>
                    <a:p>
                      <a:pPr marL="0" lvl="1" indent="0" algn="l" defTabSz="914400" rtl="0" eaLnBrk="1" latinLnBrk="0" hangingPunct="1"/>
                      <a:r>
                        <a:rPr lang="en-US" sz="1200" b="0" kern="1200" dirty="0">
                          <a:solidFill>
                            <a:schemeClr val="tx1"/>
                          </a:solidFill>
                          <a:latin typeface="+mn-lt"/>
                          <a:ea typeface="+mn-ea"/>
                          <a:cs typeface="+mn-cs"/>
                        </a:rPr>
                        <a:t>Nucleic acid</a:t>
                      </a:r>
                    </a:p>
                  </a:txBody>
                  <a:tcPr/>
                </a:tc>
                <a:tc>
                  <a:txBody>
                    <a:bodyPr/>
                    <a:lstStyle/>
                    <a:p>
                      <a:pPr marL="0" algn="l" defTabSz="914400" rtl="0" eaLnBrk="1" latinLnBrk="0" hangingPunct="1"/>
                      <a:r>
                        <a:rPr lang="en-US" sz="1200" b="0" kern="1200" dirty="0">
                          <a:solidFill>
                            <a:schemeClr val="tx1"/>
                          </a:solidFill>
                          <a:latin typeface="+mn-lt"/>
                          <a:ea typeface="+mn-ea"/>
                          <a:cs typeface="+mn-cs"/>
                        </a:rPr>
                        <a:t>Few types: </a:t>
                      </a:r>
                    </a:p>
                    <a:p>
                      <a:pPr marL="0" lvl="1" indent="0" algn="l" defTabSz="914400" rtl="0" eaLnBrk="1" latinLnBrk="0" hangingPunct="1"/>
                      <a:r>
                        <a:rPr lang="en-US" sz="1200" b="0" kern="1200" dirty="0">
                          <a:solidFill>
                            <a:schemeClr val="tx1"/>
                          </a:solidFill>
                          <a:latin typeface="+mn-lt"/>
                          <a:ea typeface="+mn-ea"/>
                          <a:cs typeface="+mn-cs"/>
                        </a:rPr>
                        <a:t>Capsule</a:t>
                      </a:r>
                    </a:p>
                    <a:p>
                      <a:pPr marL="0" lvl="1" indent="0" algn="l" defTabSz="914400" rtl="0" eaLnBrk="1" latinLnBrk="0" hangingPunct="1"/>
                      <a:r>
                        <a:rPr lang="en-US" sz="1200" b="0" kern="1200" dirty="0">
                          <a:solidFill>
                            <a:schemeClr val="tx1"/>
                          </a:solidFill>
                          <a:latin typeface="+mn-lt"/>
                          <a:ea typeface="+mn-ea"/>
                          <a:cs typeface="+mn-cs"/>
                        </a:rPr>
                        <a:t>Spore</a:t>
                      </a:r>
                    </a:p>
                  </a:txBody>
                  <a:tcPr/>
                </a:tc>
                <a:extLst>
                  <a:ext uri="{0D108BD9-81ED-4DB2-BD59-A6C34878D82A}">
                    <a16:rowId xmlns:a16="http://schemas.microsoft.com/office/drawing/2014/main" val="3457015783"/>
                  </a:ext>
                </a:extLst>
              </a:tr>
            </a:tbl>
          </a:graphicData>
        </a:graphic>
      </p:graphicFrame>
      <p:pic>
        <p:nvPicPr>
          <p:cNvPr id="13" name="Content Placeholder 12">
            <a:extLst>
              <a:ext uri="{FF2B5EF4-FFF2-40B4-BE49-F238E27FC236}">
                <a16:creationId xmlns:a16="http://schemas.microsoft.com/office/drawing/2014/main" id="{70BDFB45-7BBD-48F7-8934-3E3233CA5184}"/>
              </a:ext>
              <a:ext uri="{C183D7F6-B498-43B3-948B-1728B52AA6E4}">
                <adec:decorative xmlns:adec="http://schemas.microsoft.com/office/drawing/2017/decorative" val="1"/>
              </a:ext>
            </a:extLst>
          </p:cNvPr>
          <p:cNvPicPr>
            <a:picLocks noGrp="1" noChangeAspect="1"/>
          </p:cNvPicPr>
          <p:nvPr>
            <p:ph sz="quarter" idx="14"/>
          </p:nvPr>
        </p:nvPicPr>
        <p:blipFill rotWithShape="1">
          <a:blip r:embed="rId2"/>
          <a:srcRect l="22876" t="13692" r="22876" b="6846"/>
          <a:stretch/>
        </p:blipFill>
        <p:spPr>
          <a:xfrm>
            <a:off x="3839587" y="1590095"/>
            <a:ext cx="1144604" cy="999991"/>
          </a:xfrm>
        </p:spPr>
      </p:pic>
      <p:pic>
        <p:nvPicPr>
          <p:cNvPr id="14" name="Content Placeholder 12">
            <a:extLst>
              <a:ext uri="{FF2B5EF4-FFF2-40B4-BE49-F238E27FC236}">
                <a16:creationId xmlns:a16="http://schemas.microsoft.com/office/drawing/2014/main" id="{A5E5114C-DF89-4863-84F5-C8F05C0E5533}"/>
              </a:ext>
              <a:ext uri="{C183D7F6-B498-43B3-948B-1728B52AA6E4}">
                <adec:decorative xmlns:adec="http://schemas.microsoft.com/office/drawing/2017/decorative" val="1"/>
              </a:ext>
            </a:extLst>
          </p:cNvPr>
          <p:cNvPicPr>
            <a:picLocks noChangeAspect="1"/>
          </p:cNvPicPr>
          <p:nvPr/>
        </p:nvPicPr>
        <p:blipFill rotWithShape="1">
          <a:blip r:embed="rId3"/>
          <a:srcRect l="24895" t="13661" r="24895" b="8351"/>
          <a:stretch/>
        </p:blipFill>
        <p:spPr>
          <a:xfrm>
            <a:off x="7347664" y="1591558"/>
            <a:ext cx="1075350" cy="1006137"/>
          </a:xfrm>
          <a:prstGeom prst="rect">
            <a:avLst/>
          </a:prstGeom>
        </p:spPr>
      </p:pic>
    </p:spTree>
    <p:extLst>
      <p:ext uri="{BB962C8B-B14F-4D97-AF65-F5344CB8AC3E}">
        <p14:creationId xmlns:p14="http://schemas.microsoft.com/office/powerpoint/2010/main" val="235634195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4D5C63-D921-4B20-AC26-23F77E6BBFA8}"/>
              </a:ext>
            </a:extLst>
          </p:cNvPr>
          <p:cNvSpPr>
            <a:spLocks noGrp="1"/>
          </p:cNvSpPr>
          <p:nvPr>
            <p:ph type="title"/>
          </p:nvPr>
        </p:nvSpPr>
        <p:spPr/>
        <p:txBody>
          <a:bodyPr/>
          <a:lstStyle/>
          <a:p>
            <a:r>
              <a:rPr lang="en-US" dirty="0"/>
              <a:t>Simple Stains</a:t>
            </a:r>
          </a:p>
        </p:txBody>
      </p:sp>
      <p:sp>
        <p:nvSpPr>
          <p:cNvPr id="3" name="Content Placeholder 2">
            <a:extLst>
              <a:ext uri="{FF2B5EF4-FFF2-40B4-BE49-F238E27FC236}">
                <a16:creationId xmlns:a16="http://schemas.microsoft.com/office/drawing/2014/main" id="{E2748FBF-8F09-46D6-B1B2-B1F4CF6FD420}"/>
              </a:ext>
            </a:extLst>
          </p:cNvPr>
          <p:cNvSpPr>
            <a:spLocks noGrp="1"/>
          </p:cNvSpPr>
          <p:nvPr>
            <p:ph sz="quarter" idx="11"/>
          </p:nvPr>
        </p:nvSpPr>
        <p:spPr>
          <a:xfrm>
            <a:off x="342900" y="1276709"/>
            <a:ext cx="8458200" cy="830935"/>
          </a:xfrm>
        </p:spPr>
        <p:txBody>
          <a:bodyPr/>
          <a:lstStyle/>
          <a:p>
            <a:r>
              <a:rPr lang="en-US" altLang="en-US" dirty="0"/>
              <a:t>Require a single dye</a:t>
            </a:r>
          </a:p>
          <a:p>
            <a:r>
              <a:rPr lang="en-US" altLang="en-US" dirty="0"/>
              <a:t>Uncomplicated procedure</a:t>
            </a:r>
            <a:endParaRPr lang="en-US" altLang="en-US" b="1" dirty="0"/>
          </a:p>
        </p:txBody>
      </p:sp>
      <p:pic>
        <p:nvPicPr>
          <p:cNvPr id="7" name="Content Placeholder 6" descr="Photos of crystal violet and methylene blue stains."/>
          <p:cNvPicPr>
            <a:picLocks noGrp="1" noChangeAspect="1"/>
          </p:cNvPicPr>
          <p:nvPr>
            <p:ph sz="quarter" idx="14"/>
          </p:nvPr>
        </p:nvPicPr>
        <p:blipFill rotWithShape="1">
          <a:blip r:embed="rId2">
            <a:extLst>
              <a:ext uri="{28A0092B-C50C-407E-A947-70E740481C1C}">
                <a14:useLocalDpi xmlns:a14="http://schemas.microsoft.com/office/drawing/2010/main" val="0"/>
              </a:ext>
            </a:extLst>
          </a:blip>
          <a:srcRect t="6512" r="67916" b="35877"/>
          <a:stretch/>
        </p:blipFill>
        <p:spPr>
          <a:xfrm>
            <a:off x="4936415" y="244376"/>
            <a:ext cx="2504515" cy="6160184"/>
          </a:xfrm>
        </p:spPr>
      </p:pic>
      <p:sp>
        <p:nvSpPr>
          <p:cNvPr id="5" name="Text Placeholder 5">
            <a:extLst>
              <a:ext uri="{FF2B5EF4-FFF2-40B4-BE49-F238E27FC236}">
                <a16:creationId xmlns:a16="http://schemas.microsoft.com/office/drawing/2014/main" id="{0F6E9CB9-CA3B-4F09-805B-2AFCBD07CC44}"/>
              </a:ext>
            </a:extLst>
          </p:cNvPr>
          <p:cNvSpPr txBox="1">
            <a:spLocks/>
          </p:cNvSpPr>
          <p:nvPr/>
        </p:nvSpPr>
        <p:spPr>
          <a:xfrm>
            <a:off x="1562101" y="6684963"/>
            <a:ext cx="6976872" cy="173736"/>
          </a:xfrm>
          <a:prstGeom prst="rect">
            <a:avLst/>
          </a:prstGeom>
        </p:spPr>
        <p:txBody>
          <a:bodyPr vert="horz" lIns="91440" tIns="45720" rIns="91440" bIns="45720" rtlCol="0" anchor="ctr" anchorCtr="0">
            <a:noAutofit/>
          </a:bodyPr>
          <a:lstStyle>
            <a:lvl1pPr marL="0" marR="0" indent="0" algn="r" defTabSz="914400" rtl="0" eaLnBrk="1" fontAlgn="auto" latinLnBrk="0" hangingPunct="1">
              <a:lnSpc>
                <a:spcPct val="100000"/>
              </a:lnSpc>
              <a:spcBef>
                <a:spcPts val="0"/>
              </a:spcBef>
              <a:spcAft>
                <a:spcPts val="800"/>
              </a:spcAft>
              <a:buClrTx/>
              <a:buSzTx/>
              <a:buFont typeface="Arial" panose="020B0604020202020204" pitchFamily="34" charset="0"/>
              <a:buNone/>
              <a:tabLst/>
              <a:defRPr sz="800" kern="1200">
                <a:solidFill>
                  <a:srgbClr val="595959"/>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600" dirty="0"/>
              <a:t>(a, top) Kathleen </a:t>
            </a:r>
            <a:r>
              <a:rPr lang="en-US" sz="600" dirty="0" err="1"/>
              <a:t>Talaro</a:t>
            </a:r>
            <a:r>
              <a:rPr lang="en-US" sz="600" dirty="0"/>
              <a:t>; (a, bottom) Stepan </a:t>
            </a:r>
            <a:r>
              <a:rPr lang="en-US" sz="600" dirty="0" err="1"/>
              <a:t>Khadzhi</a:t>
            </a:r>
            <a:r>
              <a:rPr lang="en-US" sz="600" dirty="0"/>
              <a:t>/Shutterstock; (b, top) Lisa Burgess/McGraw-Hill Education; (b, middle) Source: Centers for Disease Control and Prevention/Courtesy of Dr. Edwin P. Ewing, Jr.; (b, bottom) Manfred Kage/Science Source; (c, top) Lisa Burgess/McGraw-Hill Education; (c, bottom) David Fankhauser </a:t>
            </a:r>
          </a:p>
        </p:txBody>
      </p:sp>
    </p:spTree>
    <p:extLst>
      <p:ext uri="{BB962C8B-B14F-4D97-AF65-F5344CB8AC3E}">
        <p14:creationId xmlns:p14="http://schemas.microsoft.com/office/powerpoint/2010/main" val="425061700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ABD881-5FF2-48D0-A804-F6E35B5BF53C}"/>
              </a:ext>
            </a:extLst>
          </p:cNvPr>
          <p:cNvSpPr>
            <a:spLocks noGrp="1"/>
          </p:cNvSpPr>
          <p:nvPr>
            <p:ph type="title"/>
          </p:nvPr>
        </p:nvSpPr>
        <p:spPr/>
        <p:txBody>
          <a:bodyPr/>
          <a:lstStyle/>
          <a:p>
            <a:r>
              <a:rPr lang="en-US" dirty="0"/>
              <a:t>Differential Stains</a:t>
            </a:r>
          </a:p>
        </p:txBody>
      </p:sp>
      <p:sp>
        <p:nvSpPr>
          <p:cNvPr id="3" name="Content Placeholder 2">
            <a:extLst>
              <a:ext uri="{FF2B5EF4-FFF2-40B4-BE49-F238E27FC236}">
                <a16:creationId xmlns:a16="http://schemas.microsoft.com/office/drawing/2014/main" id="{B6B9C1BD-861D-4139-9430-F15B64BC5625}"/>
              </a:ext>
            </a:extLst>
          </p:cNvPr>
          <p:cNvSpPr>
            <a:spLocks noGrp="1"/>
          </p:cNvSpPr>
          <p:nvPr>
            <p:ph sz="quarter" idx="11"/>
          </p:nvPr>
        </p:nvSpPr>
        <p:spPr/>
        <p:txBody>
          <a:bodyPr/>
          <a:lstStyle/>
          <a:p>
            <a:pPr>
              <a:spcAft>
                <a:spcPts val="1200"/>
              </a:spcAft>
            </a:pPr>
            <a:r>
              <a:rPr lang="en-US" altLang="en-US" dirty="0"/>
              <a:t>Use two differently colored stains to clearly contrast cell types or cell parts</a:t>
            </a:r>
          </a:p>
          <a:p>
            <a:pPr>
              <a:spcAft>
                <a:spcPts val="1200"/>
              </a:spcAft>
            </a:pPr>
            <a:r>
              <a:rPr lang="en-US" altLang="en-US" dirty="0"/>
              <a:t>Complex staining technique</a:t>
            </a:r>
          </a:p>
          <a:p>
            <a:pPr>
              <a:spcAft>
                <a:spcPts val="1200"/>
              </a:spcAft>
            </a:pPr>
            <a:r>
              <a:rPr lang="en-US" altLang="en-US" dirty="0"/>
              <a:t>Types:</a:t>
            </a:r>
          </a:p>
          <a:p>
            <a:pPr marL="342900" indent="-342900">
              <a:spcAft>
                <a:spcPts val="600"/>
              </a:spcAft>
              <a:buFont typeface="Arial" panose="020B0604020202020204" pitchFamily="34" charset="0"/>
              <a:buChar char="•"/>
            </a:pPr>
            <a:r>
              <a:rPr lang="en-US" altLang="en-US" dirty="0"/>
              <a:t>Gram stain</a:t>
            </a:r>
          </a:p>
          <a:p>
            <a:pPr marL="342900" indent="-342900">
              <a:spcAft>
                <a:spcPts val="600"/>
              </a:spcAft>
              <a:buFont typeface="Arial" panose="020B0604020202020204" pitchFamily="34" charset="0"/>
              <a:buChar char="•"/>
            </a:pPr>
            <a:r>
              <a:rPr lang="en-US" altLang="en-US" dirty="0"/>
              <a:t>Acid-fast stain</a:t>
            </a:r>
          </a:p>
          <a:p>
            <a:pPr marL="342900" indent="-342900">
              <a:spcAft>
                <a:spcPts val="600"/>
              </a:spcAft>
              <a:buFont typeface="Arial" panose="020B0604020202020204" pitchFamily="34" charset="0"/>
              <a:buChar char="•"/>
            </a:pPr>
            <a:r>
              <a:rPr lang="en-US" altLang="en-US" dirty="0"/>
              <a:t>Endospore stain</a:t>
            </a:r>
          </a:p>
          <a:p>
            <a:pPr marL="342900" indent="-342900">
              <a:spcAft>
                <a:spcPts val="600"/>
              </a:spcAft>
              <a:buFont typeface="Arial" panose="020B0604020202020204" pitchFamily="34" charset="0"/>
              <a:buChar char="•"/>
            </a:pPr>
            <a:r>
              <a:rPr lang="en-US" altLang="en-US" dirty="0"/>
              <a:t>Capsule stain</a:t>
            </a:r>
          </a:p>
          <a:p>
            <a:pPr>
              <a:spcAft>
                <a:spcPts val="1200"/>
              </a:spcAft>
            </a:pPr>
            <a:endParaRPr lang="en-US" dirty="0"/>
          </a:p>
        </p:txBody>
      </p:sp>
    </p:spTree>
    <p:extLst>
      <p:ext uri="{BB962C8B-B14F-4D97-AF65-F5344CB8AC3E}">
        <p14:creationId xmlns:p14="http://schemas.microsoft.com/office/powerpoint/2010/main" val="315534620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B10DE6-2104-4440-9AB6-73E089CF7CCA}"/>
              </a:ext>
            </a:extLst>
          </p:cNvPr>
          <p:cNvSpPr>
            <a:spLocks noGrp="1"/>
          </p:cNvSpPr>
          <p:nvPr>
            <p:ph type="title"/>
          </p:nvPr>
        </p:nvSpPr>
        <p:spPr/>
        <p:txBody>
          <a:bodyPr/>
          <a:lstStyle/>
          <a:p>
            <a:r>
              <a:rPr lang="en-US" dirty="0"/>
              <a:t>Gram Stain</a:t>
            </a:r>
          </a:p>
        </p:txBody>
      </p:sp>
      <p:sp>
        <p:nvSpPr>
          <p:cNvPr id="3" name="Content Placeholder 2">
            <a:extLst>
              <a:ext uri="{FF2B5EF4-FFF2-40B4-BE49-F238E27FC236}">
                <a16:creationId xmlns:a16="http://schemas.microsoft.com/office/drawing/2014/main" id="{36FB5F3E-B32B-45CE-AB87-B2F2E7FAF3C3}"/>
              </a:ext>
            </a:extLst>
          </p:cNvPr>
          <p:cNvSpPr>
            <a:spLocks noGrp="1"/>
          </p:cNvSpPr>
          <p:nvPr>
            <p:ph sz="quarter" idx="11"/>
          </p:nvPr>
        </p:nvSpPr>
        <p:spPr>
          <a:xfrm>
            <a:off x="342899" y="1276710"/>
            <a:ext cx="5090903" cy="1771290"/>
          </a:xfrm>
        </p:spPr>
        <p:txBody>
          <a:bodyPr/>
          <a:lstStyle/>
          <a:p>
            <a:pPr>
              <a:spcAft>
                <a:spcPts val="1200"/>
              </a:spcAft>
            </a:pPr>
            <a:r>
              <a:rPr lang="en-US" altLang="en-US" dirty="0"/>
              <a:t>Developed a century ago, it remains the universal diagnostic staining technique for bacteria</a:t>
            </a:r>
          </a:p>
          <a:p>
            <a:pPr>
              <a:spcAft>
                <a:spcPts val="1200"/>
              </a:spcAft>
            </a:pPr>
            <a:r>
              <a:rPr lang="en-US" altLang="en-US" dirty="0"/>
              <a:t>Permits ready differentiation of major categories based on the color reaction of cells:</a:t>
            </a:r>
          </a:p>
          <a:p>
            <a:pPr marL="342900" indent="-342900">
              <a:spcAft>
                <a:spcPts val="1200"/>
              </a:spcAft>
              <a:buFont typeface="Arial" panose="020B0604020202020204" pitchFamily="34" charset="0"/>
              <a:buChar char="•"/>
            </a:pPr>
            <a:r>
              <a:rPr lang="en-US" altLang="en-US" dirty="0"/>
              <a:t>Gram-positive bacteria stain purple</a:t>
            </a:r>
          </a:p>
          <a:p>
            <a:pPr marL="342900" indent="-342900">
              <a:spcAft>
                <a:spcPts val="1200"/>
              </a:spcAft>
              <a:buFont typeface="Arial" panose="020B0604020202020204" pitchFamily="34" charset="0"/>
              <a:buChar char="•"/>
            </a:pPr>
            <a:r>
              <a:rPr lang="en-US" altLang="en-US" dirty="0"/>
              <a:t>Gram-negative bacteria stain pink</a:t>
            </a:r>
          </a:p>
          <a:p>
            <a:pPr>
              <a:spcAft>
                <a:spcPts val="1200"/>
              </a:spcAft>
            </a:pPr>
            <a:endParaRPr lang="en-US" dirty="0"/>
          </a:p>
        </p:txBody>
      </p:sp>
      <p:pic>
        <p:nvPicPr>
          <p:cNvPr id="12" name="Content Placeholder 11" descr="Photo of Gram stain.">
            <a:extLst>
              <a:ext uri="{FF2B5EF4-FFF2-40B4-BE49-F238E27FC236}">
                <a16:creationId xmlns:a16="http://schemas.microsoft.com/office/drawing/2014/main" id="{AF954AC9-A61D-48FF-BADD-785F21697D82}"/>
              </a:ext>
              <a:ext uri="{C183D7F6-B498-43B3-948B-1728B52AA6E4}">
                <adec:decorative xmlns:adec="http://schemas.microsoft.com/office/drawing/2017/decorative" val="1"/>
              </a:ext>
            </a:extLst>
          </p:cNvPr>
          <p:cNvPicPr>
            <a:picLocks noGrp="1" noChangeAspect="1"/>
          </p:cNvPicPr>
          <p:nvPr>
            <p:ph sz="quarter" idx="14"/>
          </p:nvPr>
        </p:nvPicPr>
        <p:blipFill rotWithShape="1">
          <a:blip r:embed="rId2"/>
          <a:srcRect l="33516" t="6679" r="33516" b="69503"/>
          <a:stretch/>
        </p:blipFill>
        <p:spPr>
          <a:xfrm>
            <a:off x="5520193" y="1517103"/>
            <a:ext cx="3178265" cy="3145283"/>
          </a:xfrm>
        </p:spPr>
      </p:pic>
      <p:sp>
        <p:nvSpPr>
          <p:cNvPr id="5" name="Content Placeholder 4">
            <a:extLst>
              <a:ext uri="{FF2B5EF4-FFF2-40B4-BE49-F238E27FC236}">
                <a16:creationId xmlns:a16="http://schemas.microsoft.com/office/drawing/2014/main" id="{B947E3E4-62CF-40E8-9B73-34820413A820}"/>
              </a:ext>
            </a:extLst>
          </p:cNvPr>
          <p:cNvSpPr>
            <a:spLocks noGrp="1"/>
          </p:cNvSpPr>
          <p:nvPr>
            <p:ph sz="quarter" idx="15"/>
          </p:nvPr>
        </p:nvSpPr>
        <p:spPr>
          <a:xfrm>
            <a:off x="5612290" y="4836775"/>
            <a:ext cx="2994070" cy="718605"/>
          </a:xfrm>
        </p:spPr>
        <p:txBody>
          <a:bodyPr/>
          <a:lstStyle/>
          <a:p>
            <a:pPr algn="ctr">
              <a:spcAft>
                <a:spcPts val="0"/>
              </a:spcAft>
            </a:pPr>
            <a:r>
              <a:rPr lang="en-GB" sz="1600" dirty="0"/>
              <a:t>Gram stain </a:t>
            </a:r>
          </a:p>
          <a:p>
            <a:pPr algn="ctr">
              <a:lnSpc>
                <a:spcPts val="1500"/>
              </a:lnSpc>
              <a:spcAft>
                <a:spcPts val="0"/>
              </a:spcAft>
            </a:pPr>
            <a:r>
              <a:rPr lang="en-GB" sz="1600" dirty="0"/>
              <a:t>Purple cells are gram-positive.</a:t>
            </a:r>
          </a:p>
          <a:p>
            <a:pPr algn="ctr">
              <a:lnSpc>
                <a:spcPts val="1500"/>
              </a:lnSpc>
              <a:spcAft>
                <a:spcPts val="0"/>
              </a:spcAft>
            </a:pPr>
            <a:r>
              <a:rPr lang="en-GB" sz="1600" dirty="0"/>
              <a:t>Red cells are gram-negative.</a:t>
            </a:r>
          </a:p>
        </p:txBody>
      </p:sp>
      <p:sp>
        <p:nvSpPr>
          <p:cNvPr id="7" name="Text Placeholder 5">
            <a:extLst>
              <a:ext uri="{FF2B5EF4-FFF2-40B4-BE49-F238E27FC236}">
                <a16:creationId xmlns:a16="http://schemas.microsoft.com/office/drawing/2014/main" id="{E29F8AFB-AA28-4DC9-B89A-D2F77B0E61F6}"/>
              </a:ext>
            </a:extLst>
          </p:cNvPr>
          <p:cNvSpPr txBox="1">
            <a:spLocks/>
          </p:cNvSpPr>
          <p:nvPr/>
        </p:nvSpPr>
        <p:spPr>
          <a:xfrm>
            <a:off x="1562101" y="6684963"/>
            <a:ext cx="6976872" cy="173736"/>
          </a:xfrm>
          <a:prstGeom prst="rect">
            <a:avLst/>
          </a:prstGeom>
        </p:spPr>
        <p:txBody>
          <a:bodyPr vert="horz" lIns="91440" tIns="45720" rIns="91440" bIns="45720" rtlCol="0" anchor="ctr" anchorCtr="0">
            <a:noAutofit/>
          </a:bodyPr>
          <a:lstStyle>
            <a:lvl1pPr marL="0" marR="0" indent="0" algn="r" defTabSz="914400" rtl="0" eaLnBrk="1" fontAlgn="auto" latinLnBrk="0" hangingPunct="1">
              <a:lnSpc>
                <a:spcPct val="100000"/>
              </a:lnSpc>
              <a:spcBef>
                <a:spcPts val="0"/>
              </a:spcBef>
              <a:spcAft>
                <a:spcPts val="800"/>
              </a:spcAft>
              <a:buClrTx/>
              <a:buSzTx/>
              <a:buFont typeface="Arial" panose="020B0604020202020204" pitchFamily="34" charset="0"/>
              <a:buNone/>
              <a:tabLst/>
              <a:defRPr sz="800" kern="1200">
                <a:solidFill>
                  <a:srgbClr val="595959"/>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600" dirty="0"/>
              <a:t>(a, top) Kathleen </a:t>
            </a:r>
            <a:r>
              <a:rPr lang="en-US" sz="600" dirty="0" err="1"/>
              <a:t>Talaro</a:t>
            </a:r>
            <a:r>
              <a:rPr lang="en-US" sz="600" dirty="0"/>
              <a:t>; (a, bottom) Stepan </a:t>
            </a:r>
            <a:r>
              <a:rPr lang="en-US" sz="600" dirty="0" err="1"/>
              <a:t>Khadzhi</a:t>
            </a:r>
            <a:r>
              <a:rPr lang="en-US" sz="600" dirty="0"/>
              <a:t>/Shutterstock; (b, top) Lisa Burgess/McGraw-Hill Education; (b, middle) Source: Centers for Disease Control and Prevention/Courtesy of Dr. Edwin P. Ewing, Jr.; (b, bottom) Manfred Kage/Science Source; (c, top) Lisa Burgess/McGraw-Hill Education; (c, bottom) David Fankhauser </a:t>
            </a:r>
          </a:p>
        </p:txBody>
      </p:sp>
    </p:spTree>
    <p:extLst>
      <p:ext uri="{BB962C8B-B14F-4D97-AF65-F5344CB8AC3E}">
        <p14:creationId xmlns:p14="http://schemas.microsoft.com/office/powerpoint/2010/main" val="13448073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8F810F-699A-4CFE-9CAB-725A83281142}"/>
              </a:ext>
            </a:extLst>
          </p:cNvPr>
          <p:cNvSpPr>
            <a:spLocks noGrp="1"/>
          </p:cNvSpPr>
          <p:nvPr>
            <p:ph type="title"/>
          </p:nvPr>
        </p:nvSpPr>
        <p:spPr/>
        <p:txBody>
          <a:bodyPr/>
          <a:lstStyle/>
          <a:p>
            <a:r>
              <a:rPr lang="en-US" dirty="0"/>
              <a:t>Incubation Conditions of Various Bacterial Pathogens</a:t>
            </a:r>
          </a:p>
        </p:txBody>
      </p:sp>
      <p:graphicFrame>
        <p:nvGraphicFramePr>
          <p:cNvPr id="8" name="Content Placeholder 7">
            <a:extLst>
              <a:ext uri="{FF2B5EF4-FFF2-40B4-BE49-F238E27FC236}">
                <a16:creationId xmlns:a16="http://schemas.microsoft.com/office/drawing/2014/main" id="{19E76549-E7BA-43D6-A1C9-1DD49977FC62}"/>
              </a:ext>
            </a:extLst>
          </p:cNvPr>
          <p:cNvGraphicFramePr>
            <a:graphicFrameLocks noGrp="1"/>
          </p:cNvGraphicFramePr>
          <p:nvPr>
            <p:ph sz="quarter" idx="11"/>
            <p:extLst>
              <p:ext uri="{D42A27DB-BD31-4B8C-83A1-F6EECF244321}">
                <p14:modId xmlns:p14="http://schemas.microsoft.com/office/powerpoint/2010/main" val="3140505089"/>
              </p:ext>
            </p:extLst>
          </p:nvPr>
        </p:nvGraphicFramePr>
        <p:xfrm>
          <a:off x="342900" y="1262282"/>
          <a:ext cx="8534400" cy="3981452"/>
        </p:xfrm>
        <a:graphic>
          <a:graphicData uri="http://schemas.openxmlformats.org/drawingml/2006/table">
            <a:tbl>
              <a:tblPr firstRow="1" bandRow="1">
                <a:tableStyleId>{5940675A-B579-460E-94D1-54222C63F5DA}</a:tableStyleId>
              </a:tblPr>
              <a:tblGrid>
                <a:gridCol w="2844800">
                  <a:extLst>
                    <a:ext uri="{9D8B030D-6E8A-4147-A177-3AD203B41FA5}">
                      <a16:colId xmlns:a16="http://schemas.microsoft.com/office/drawing/2014/main" val="2494115956"/>
                    </a:ext>
                  </a:extLst>
                </a:gridCol>
                <a:gridCol w="1879600">
                  <a:extLst>
                    <a:ext uri="{9D8B030D-6E8A-4147-A177-3AD203B41FA5}">
                      <a16:colId xmlns:a16="http://schemas.microsoft.com/office/drawing/2014/main" val="185278267"/>
                    </a:ext>
                  </a:extLst>
                </a:gridCol>
                <a:gridCol w="3810000">
                  <a:extLst>
                    <a:ext uri="{9D8B030D-6E8A-4147-A177-3AD203B41FA5}">
                      <a16:colId xmlns:a16="http://schemas.microsoft.com/office/drawing/2014/main" val="718249620"/>
                    </a:ext>
                  </a:extLst>
                </a:gridCol>
              </a:tblGrid>
              <a:tr h="700186">
                <a:tc>
                  <a:txBody>
                    <a:bodyPr/>
                    <a:lstStyle/>
                    <a:p>
                      <a:pPr marL="0" algn="l" defTabSz="914400" rtl="0" eaLnBrk="1" latinLnBrk="0" hangingPunct="1"/>
                      <a:r>
                        <a:rPr lang="en-US" sz="1600" b="1" kern="1200" dirty="0">
                          <a:solidFill>
                            <a:schemeClr val="tx1"/>
                          </a:solidFill>
                          <a:latin typeface="+mn-lt"/>
                          <a:ea typeface="+mn-ea"/>
                          <a:cs typeface="+mn-cs"/>
                        </a:rPr>
                        <a:t>Organism</a:t>
                      </a:r>
                    </a:p>
                  </a:txBody>
                  <a:tcPr/>
                </a:tc>
                <a:tc>
                  <a:txBody>
                    <a:bodyPr/>
                    <a:lstStyle/>
                    <a:p>
                      <a:pPr marL="0" algn="l" defTabSz="914400" rtl="0" eaLnBrk="1" latinLnBrk="0" hangingPunct="1"/>
                      <a:r>
                        <a:rPr lang="en-US" sz="1600" b="1" kern="1200" dirty="0">
                          <a:solidFill>
                            <a:schemeClr val="tx1"/>
                          </a:solidFill>
                          <a:latin typeface="+mn-lt"/>
                          <a:ea typeface="+mn-ea"/>
                          <a:cs typeface="+mn-cs"/>
                        </a:rPr>
                        <a:t>Optimum Growth Temperature (°C)</a:t>
                      </a:r>
                    </a:p>
                  </a:txBody>
                  <a:tcPr/>
                </a:tc>
                <a:tc>
                  <a:txBody>
                    <a:bodyPr/>
                    <a:lstStyle/>
                    <a:p>
                      <a:pPr marL="0" algn="l" defTabSz="914400" rtl="0" eaLnBrk="1" latinLnBrk="0" hangingPunct="1"/>
                      <a:r>
                        <a:rPr lang="en-US" sz="1600" b="1" kern="1200" dirty="0">
                          <a:solidFill>
                            <a:schemeClr val="tx1"/>
                          </a:solidFill>
                          <a:latin typeface="+mn-lt"/>
                          <a:ea typeface="+mn-ea"/>
                          <a:cs typeface="+mn-cs"/>
                        </a:rPr>
                        <a:t>Culturing Time (Days)</a:t>
                      </a:r>
                    </a:p>
                  </a:txBody>
                  <a:tcPr/>
                </a:tc>
                <a:extLst>
                  <a:ext uri="{0D108BD9-81ED-4DB2-BD59-A6C34878D82A}">
                    <a16:rowId xmlns:a16="http://schemas.microsoft.com/office/drawing/2014/main" val="2567031512"/>
                  </a:ext>
                </a:extLst>
              </a:tr>
              <a:tr h="501114">
                <a:tc>
                  <a:txBody>
                    <a:bodyPr/>
                    <a:lstStyle/>
                    <a:p>
                      <a:pPr marL="0" algn="l" defTabSz="914400" rtl="0" eaLnBrk="1" latinLnBrk="0" hangingPunct="1"/>
                      <a:r>
                        <a:rPr lang="en-US" sz="1600" b="0" i="1" kern="1200" dirty="0">
                          <a:solidFill>
                            <a:schemeClr val="tx1"/>
                          </a:solidFill>
                          <a:latin typeface="+mn-lt"/>
                          <a:ea typeface="+mn-ea"/>
                          <a:cs typeface="+mn-cs"/>
                        </a:rPr>
                        <a:t>Listeria monocytogenes</a:t>
                      </a:r>
                    </a:p>
                  </a:txBody>
                  <a:tcPr/>
                </a:tc>
                <a:tc>
                  <a:txBody>
                    <a:bodyPr/>
                    <a:lstStyle/>
                    <a:p>
                      <a:pPr marL="0" algn="l" defTabSz="914400" rtl="0" eaLnBrk="1" latinLnBrk="0" hangingPunct="1"/>
                      <a:r>
                        <a:rPr lang="en-US" sz="1600" b="0" kern="1200" dirty="0">
                          <a:solidFill>
                            <a:schemeClr val="tx1"/>
                          </a:solidFill>
                          <a:latin typeface="+mn-lt"/>
                          <a:ea typeface="+mn-ea"/>
                          <a:cs typeface="+mn-cs"/>
                        </a:rPr>
                        <a:t>25</a:t>
                      </a:r>
                      <a:r>
                        <a:rPr lang="en-IN" sz="1600" b="0" kern="1200" dirty="0">
                          <a:solidFill>
                            <a:schemeClr val="tx1"/>
                          </a:solidFill>
                          <a:latin typeface="+mn-lt"/>
                          <a:ea typeface="+mn-ea"/>
                          <a:cs typeface="+mn-cs"/>
                        </a:rPr>
                        <a:t> to </a:t>
                      </a:r>
                      <a:r>
                        <a:rPr lang="en-US" sz="1600" b="0" kern="1200" dirty="0">
                          <a:solidFill>
                            <a:schemeClr val="tx1"/>
                          </a:solidFill>
                          <a:latin typeface="+mn-lt"/>
                          <a:ea typeface="+mn-ea"/>
                          <a:cs typeface="+mn-cs"/>
                        </a:rPr>
                        <a:t>30</a:t>
                      </a:r>
                    </a:p>
                  </a:txBody>
                  <a:tcPr/>
                </a:tc>
                <a:tc>
                  <a:txBody>
                    <a:bodyPr/>
                    <a:lstStyle/>
                    <a:p>
                      <a:pPr marL="0" algn="l" defTabSz="914400" rtl="0" eaLnBrk="1" latinLnBrk="0" hangingPunct="1"/>
                      <a:r>
                        <a:rPr lang="en-US" sz="1600" b="0" kern="1200" dirty="0">
                          <a:solidFill>
                            <a:schemeClr val="tx1"/>
                          </a:solidFill>
                          <a:latin typeface="+mn-lt"/>
                          <a:ea typeface="+mn-ea"/>
                          <a:cs typeface="+mn-cs"/>
                        </a:rPr>
                        <a:t>1</a:t>
                      </a:r>
                      <a:r>
                        <a:rPr lang="en-IN" sz="1600" b="0" kern="1200" dirty="0">
                          <a:solidFill>
                            <a:schemeClr val="tx1"/>
                          </a:solidFill>
                          <a:latin typeface="+mn-lt"/>
                          <a:ea typeface="+mn-ea"/>
                          <a:cs typeface="+mn-cs"/>
                        </a:rPr>
                        <a:t> to </a:t>
                      </a:r>
                      <a:r>
                        <a:rPr lang="en-US" sz="1600" b="0" kern="1200" dirty="0">
                          <a:solidFill>
                            <a:schemeClr val="tx1"/>
                          </a:solidFill>
                          <a:latin typeface="+mn-lt"/>
                          <a:ea typeface="+mn-ea"/>
                          <a:cs typeface="+mn-cs"/>
                        </a:rPr>
                        <a:t>2</a:t>
                      </a:r>
                    </a:p>
                  </a:txBody>
                  <a:tcPr/>
                </a:tc>
                <a:extLst>
                  <a:ext uri="{0D108BD9-81ED-4DB2-BD59-A6C34878D82A}">
                    <a16:rowId xmlns:a16="http://schemas.microsoft.com/office/drawing/2014/main" val="1784265651"/>
                  </a:ext>
                </a:extLst>
              </a:tr>
              <a:tr h="501114">
                <a:tc>
                  <a:txBody>
                    <a:bodyPr/>
                    <a:lstStyle/>
                    <a:p>
                      <a:pPr marL="0" algn="l" defTabSz="914400" rtl="0" eaLnBrk="1" latinLnBrk="0" hangingPunct="1"/>
                      <a:r>
                        <a:rPr lang="en-US" sz="1600" b="0" i="1" kern="1200" dirty="0">
                          <a:solidFill>
                            <a:schemeClr val="tx1"/>
                          </a:solidFill>
                          <a:latin typeface="+mn-lt"/>
                          <a:ea typeface="+mn-ea"/>
                          <a:cs typeface="+mn-cs"/>
                        </a:rPr>
                        <a:t>Pseudomonas fluorescens</a:t>
                      </a:r>
                    </a:p>
                  </a:txBody>
                  <a:tcPr/>
                </a:tc>
                <a:tc>
                  <a:txBody>
                    <a:bodyPr/>
                    <a:lstStyle/>
                    <a:p>
                      <a:pPr marL="0" algn="l" defTabSz="914400" rtl="0" eaLnBrk="1" latinLnBrk="0" hangingPunct="1"/>
                      <a:r>
                        <a:rPr lang="en-US" sz="1600" b="0" kern="1200" dirty="0">
                          <a:solidFill>
                            <a:schemeClr val="tx1"/>
                          </a:solidFill>
                          <a:latin typeface="+mn-lt"/>
                          <a:ea typeface="+mn-ea"/>
                          <a:cs typeface="+mn-cs"/>
                        </a:rPr>
                        <a:t>25</a:t>
                      </a:r>
                      <a:r>
                        <a:rPr lang="en-IN" sz="1600" b="0" kern="1200" dirty="0">
                          <a:solidFill>
                            <a:schemeClr val="tx1"/>
                          </a:solidFill>
                          <a:latin typeface="+mn-lt"/>
                          <a:ea typeface="+mn-ea"/>
                          <a:cs typeface="+mn-cs"/>
                        </a:rPr>
                        <a:t> to </a:t>
                      </a:r>
                      <a:r>
                        <a:rPr lang="en-US" sz="1600" b="0" kern="1200" dirty="0">
                          <a:solidFill>
                            <a:schemeClr val="tx1"/>
                          </a:solidFill>
                          <a:latin typeface="+mn-lt"/>
                          <a:ea typeface="+mn-ea"/>
                          <a:cs typeface="+mn-cs"/>
                        </a:rPr>
                        <a:t>30</a:t>
                      </a:r>
                    </a:p>
                  </a:txBody>
                  <a:tcPr/>
                </a:tc>
                <a:tc>
                  <a:txBody>
                    <a:bodyPr/>
                    <a:lstStyle/>
                    <a:p>
                      <a:pPr marL="0" algn="l" defTabSz="914400" rtl="0" eaLnBrk="1" latinLnBrk="0" hangingPunct="1"/>
                      <a:r>
                        <a:rPr lang="en-US" sz="1600" b="0" kern="1200" dirty="0">
                          <a:solidFill>
                            <a:schemeClr val="tx1"/>
                          </a:solidFill>
                          <a:latin typeface="+mn-lt"/>
                          <a:ea typeface="+mn-ea"/>
                          <a:cs typeface="+mn-cs"/>
                        </a:rPr>
                        <a:t>1</a:t>
                      </a:r>
                      <a:r>
                        <a:rPr lang="en-IN" sz="1600" b="0" kern="1200" dirty="0">
                          <a:solidFill>
                            <a:schemeClr val="tx1"/>
                          </a:solidFill>
                          <a:latin typeface="+mn-lt"/>
                          <a:ea typeface="+mn-ea"/>
                          <a:cs typeface="+mn-cs"/>
                        </a:rPr>
                        <a:t> to </a:t>
                      </a:r>
                      <a:r>
                        <a:rPr lang="en-US" sz="1600" b="0" kern="1200" dirty="0">
                          <a:solidFill>
                            <a:schemeClr val="tx1"/>
                          </a:solidFill>
                          <a:latin typeface="+mn-lt"/>
                          <a:ea typeface="+mn-ea"/>
                          <a:cs typeface="+mn-cs"/>
                        </a:rPr>
                        <a:t>2</a:t>
                      </a:r>
                    </a:p>
                  </a:txBody>
                  <a:tcPr/>
                </a:tc>
                <a:extLst>
                  <a:ext uri="{0D108BD9-81ED-4DB2-BD59-A6C34878D82A}">
                    <a16:rowId xmlns:a16="http://schemas.microsoft.com/office/drawing/2014/main" val="3135401713"/>
                  </a:ext>
                </a:extLst>
              </a:tr>
              <a:tr h="501114">
                <a:tc>
                  <a:txBody>
                    <a:bodyPr/>
                    <a:lstStyle/>
                    <a:p>
                      <a:pPr marL="0" algn="l" defTabSz="914400" rtl="0" eaLnBrk="1" latinLnBrk="0" hangingPunct="1"/>
                      <a:r>
                        <a:rPr lang="en-US" sz="1600" b="0" i="1" kern="1200" dirty="0">
                          <a:solidFill>
                            <a:schemeClr val="tx1"/>
                          </a:solidFill>
                          <a:latin typeface="+mn-lt"/>
                          <a:ea typeface="+mn-ea"/>
                          <a:cs typeface="+mn-cs"/>
                        </a:rPr>
                        <a:t>Streptococcus pyogenes</a:t>
                      </a:r>
                    </a:p>
                  </a:txBody>
                  <a:tcPr/>
                </a:tc>
                <a:tc>
                  <a:txBody>
                    <a:bodyPr/>
                    <a:lstStyle/>
                    <a:p>
                      <a:pPr marL="0" algn="l" defTabSz="914400" rtl="0" eaLnBrk="1" latinLnBrk="0" hangingPunct="1"/>
                      <a:r>
                        <a:rPr lang="en-US" sz="1600" b="0" kern="1200" dirty="0">
                          <a:solidFill>
                            <a:schemeClr val="tx1"/>
                          </a:solidFill>
                          <a:latin typeface="+mn-lt"/>
                          <a:ea typeface="+mn-ea"/>
                          <a:cs typeface="+mn-cs"/>
                        </a:rPr>
                        <a:t>37</a:t>
                      </a:r>
                    </a:p>
                  </a:txBody>
                  <a:tcPr/>
                </a:tc>
                <a:tc>
                  <a:txBody>
                    <a:bodyPr/>
                    <a:lstStyle/>
                    <a:p>
                      <a:pPr marL="0" algn="l" defTabSz="914400" rtl="0" eaLnBrk="1" latinLnBrk="0" hangingPunct="1"/>
                      <a:r>
                        <a:rPr lang="en-US" sz="1600" b="0" kern="1200" dirty="0">
                          <a:solidFill>
                            <a:schemeClr val="tx1"/>
                          </a:solidFill>
                          <a:latin typeface="+mn-lt"/>
                          <a:ea typeface="+mn-ea"/>
                          <a:cs typeface="+mn-cs"/>
                        </a:rPr>
                        <a:t>1</a:t>
                      </a:r>
                      <a:r>
                        <a:rPr lang="en-IN" sz="1600" b="0" kern="1200" dirty="0">
                          <a:solidFill>
                            <a:schemeClr val="tx1"/>
                          </a:solidFill>
                          <a:latin typeface="+mn-lt"/>
                          <a:ea typeface="+mn-ea"/>
                          <a:cs typeface="+mn-cs"/>
                        </a:rPr>
                        <a:t> to </a:t>
                      </a:r>
                      <a:r>
                        <a:rPr lang="en-US" sz="1600" b="0" kern="1200" dirty="0">
                          <a:solidFill>
                            <a:schemeClr val="tx1"/>
                          </a:solidFill>
                          <a:latin typeface="+mn-lt"/>
                          <a:ea typeface="+mn-ea"/>
                          <a:cs typeface="+mn-cs"/>
                        </a:rPr>
                        <a:t>2</a:t>
                      </a:r>
                    </a:p>
                  </a:txBody>
                  <a:tcPr/>
                </a:tc>
                <a:extLst>
                  <a:ext uri="{0D108BD9-81ED-4DB2-BD59-A6C34878D82A}">
                    <a16:rowId xmlns:a16="http://schemas.microsoft.com/office/drawing/2014/main" val="329345364"/>
                  </a:ext>
                </a:extLst>
              </a:tr>
              <a:tr h="501114">
                <a:tc>
                  <a:txBody>
                    <a:bodyPr/>
                    <a:lstStyle/>
                    <a:p>
                      <a:pPr marL="0" algn="l" defTabSz="914400" rtl="0" eaLnBrk="1" latinLnBrk="0" hangingPunct="1"/>
                      <a:r>
                        <a:rPr lang="en-US" sz="1600" b="0" i="1" kern="1200" dirty="0">
                          <a:solidFill>
                            <a:schemeClr val="tx1"/>
                          </a:solidFill>
                          <a:latin typeface="+mn-lt"/>
                          <a:ea typeface="+mn-ea"/>
                          <a:cs typeface="+mn-cs"/>
                        </a:rPr>
                        <a:t>Mycobacterium tuberculosis</a:t>
                      </a:r>
                    </a:p>
                  </a:txBody>
                  <a:tcPr/>
                </a:tc>
                <a:tc>
                  <a:txBody>
                    <a:bodyPr/>
                    <a:lstStyle/>
                    <a:p>
                      <a:pPr marL="0" algn="l" defTabSz="914400" rtl="0" eaLnBrk="1" latinLnBrk="0" hangingPunct="1"/>
                      <a:r>
                        <a:rPr lang="en-US" sz="1600" b="0" kern="1200" dirty="0">
                          <a:solidFill>
                            <a:schemeClr val="tx1"/>
                          </a:solidFill>
                          <a:latin typeface="+mn-lt"/>
                          <a:ea typeface="+mn-ea"/>
                          <a:cs typeface="+mn-cs"/>
                        </a:rPr>
                        <a:t>37</a:t>
                      </a:r>
                    </a:p>
                  </a:txBody>
                  <a:tcPr/>
                </a:tc>
                <a:tc>
                  <a:txBody>
                    <a:bodyPr/>
                    <a:lstStyle/>
                    <a:p>
                      <a:pPr marL="0" algn="l" defTabSz="914400" rtl="0" eaLnBrk="1" latinLnBrk="0" hangingPunct="1"/>
                      <a:r>
                        <a:rPr lang="en-US" sz="1600" b="0" kern="1200" dirty="0">
                          <a:solidFill>
                            <a:schemeClr val="tx1"/>
                          </a:solidFill>
                          <a:latin typeface="+mn-lt"/>
                          <a:ea typeface="+mn-ea"/>
                          <a:cs typeface="+mn-cs"/>
                        </a:rPr>
                        <a:t>28</a:t>
                      </a:r>
                    </a:p>
                  </a:txBody>
                  <a:tcPr/>
                </a:tc>
                <a:extLst>
                  <a:ext uri="{0D108BD9-81ED-4DB2-BD59-A6C34878D82A}">
                    <a16:rowId xmlns:a16="http://schemas.microsoft.com/office/drawing/2014/main" val="340605344"/>
                  </a:ext>
                </a:extLst>
              </a:tr>
              <a:tr h="1276810">
                <a:tc>
                  <a:txBody>
                    <a:bodyPr/>
                    <a:lstStyle/>
                    <a:p>
                      <a:pPr marL="0" algn="l" defTabSz="914400" rtl="0" eaLnBrk="1" latinLnBrk="0" hangingPunct="1"/>
                      <a:r>
                        <a:rPr lang="en-US" sz="1600" b="0" i="1" kern="1200" dirty="0">
                          <a:solidFill>
                            <a:schemeClr val="tx1"/>
                          </a:solidFill>
                          <a:latin typeface="+mn-lt"/>
                          <a:ea typeface="+mn-ea"/>
                          <a:cs typeface="+mn-cs"/>
                        </a:rPr>
                        <a:t>Mycobacterium leprae</a:t>
                      </a:r>
                    </a:p>
                  </a:txBody>
                  <a:tcPr/>
                </a:tc>
                <a:tc>
                  <a:txBody>
                    <a:bodyPr/>
                    <a:lstStyle/>
                    <a:p>
                      <a:pPr marL="0" algn="l" defTabSz="914400" rtl="0" eaLnBrk="1" latinLnBrk="0" hangingPunct="1"/>
                      <a:r>
                        <a:rPr lang="en-US" sz="1600" b="0" kern="1200" dirty="0">
                          <a:solidFill>
                            <a:schemeClr val="tx1"/>
                          </a:solidFill>
                          <a:latin typeface="+mn-lt"/>
                          <a:ea typeface="+mn-ea"/>
                          <a:cs typeface="+mn-cs"/>
                        </a:rPr>
                        <a:t>27</a:t>
                      </a:r>
                      <a:r>
                        <a:rPr lang="en-IN" sz="1600" b="0" kern="1200" dirty="0">
                          <a:solidFill>
                            <a:schemeClr val="tx1"/>
                          </a:solidFill>
                          <a:latin typeface="+mn-lt"/>
                          <a:ea typeface="+mn-ea"/>
                          <a:cs typeface="+mn-cs"/>
                        </a:rPr>
                        <a:t> to </a:t>
                      </a:r>
                      <a:r>
                        <a:rPr lang="en-US" sz="1600" b="0" kern="1200" dirty="0">
                          <a:solidFill>
                            <a:schemeClr val="tx1"/>
                          </a:solidFill>
                          <a:latin typeface="+mn-lt"/>
                          <a:ea typeface="+mn-ea"/>
                          <a:cs typeface="+mn-cs"/>
                        </a:rPr>
                        <a:t>30</a:t>
                      </a:r>
                    </a:p>
                  </a:txBody>
                  <a:tcPr/>
                </a:tc>
                <a:tc>
                  <a:txBody>
                    <a:bodyPr/>
                    <a:lstStyle/>
                    <a:p>
                      <a:pPr marL="0" algn="l" defTabSz="914400" rtl="0" eaLnBrk="1" latinLnBrk="0" hangingPunct="1"/>
                      <a:r>
                        <a:rPr lang="en-US" sz="1600" b="0" kern="1200" dirty="0">
                          <a:solidFill>
                            <a:schemeClr val="tx1"/>
                          </a:solidFill>
                          <a:latin typeface="+mn-lt"/>
                          <a:ea typeface="+mn-ea"/>
                          <a:cs typeface="+mn-cs"/>
                        </a:rPr>
                        <a:t>Although M. </a:t>
                      </a:r>
                      <a:r>
                        <a:rPr lang="en-US" sz="1600" b="0" i="1" kern="1200" dirty="0">
                          <a:solidFill>
                            <a:schemeClr val="tx1"/>
                          </a:solidFill>
                          <a:latin typeface="+mn-lt"/>
                          <a:ea typeface="+mn-ea"/>
                          <a:cs typeface="+mn-cs"/>
                        </a:rPr>
                        <a:t>leprae</a:t>
                      </a:r>
                      <a:r>
                        <a:rPr lang="en-US" sz="1600" b="0" kern="1200" dirty="0">
                          <a:solidFill>
                            <a:schemeClr val="tx1"/>
                          </a:solidFill>
                          <a:latin typeface="+mn-lt"/>
                          <a:ea typeface="+mn-ea"/>
                          <a:cs typeface="+mn-cs"/>
                        </a:rPr>
                        <a:t> cannot be cultured </a:t>
                      </a:r>
                      <a:r>
                        <a:rPr lang="en-US" sz="1600" b="0" i="1" kern="1200" dirty="0">
                          <a:solidFill>
                            <a:schemeClr val="tx1"/>
                          </a:solidFill>
                          <a:latin typeface="+mn-lt"/>
                          <a:ea typeface="+mn-ea"/>
                          <a:cs typeface="+mn-cs"/>
                        </a:rPr>
                        <a:t>in vitro</a:t>
                      </a:r>
                      <a:r>
                        <a:rPr lang="en-US" sz="1600" b="0" kern="1200" dirty="0">
                          <a:solidFill>
                            <a:schemeClr val="tx1"/>
                          </a:solidFill>
                          <a:latin typeface="+mn-lt"/>
                          <a:ea typeface="+mn-ea"/>
                          <a:cs typeface="+mn-cs"/>
                        </a:rPr>
                        <a:t>, in its animal model, it exhibits one of the slowest reproduction times (14 days) of any known bacterium.</a:t>
                      </a:r>
                    </a:p>
                  </a:txBody>
                  <a:tcPr/>
                </a:tc>
                <a:extLst>
                  <a:ext uri="{0D108BD9-81ED-4DB2-BD59-A6C34878D82A}">
                    <a16:rowId xmlns:a16="http://schemas.microsoft.com/office/drawing/2014/main" val="2554477064"/>
                  </a:ext>
                </a:extLst>
              </a:tr>
            </a:tbl>
          </a:graphicData>
        </a:graphic>
      </p:graphicFrame>
    </p:spTree>
    <p:extLst>
      <p:ext uri="{BB962C8B-B14F-4D97-AF65-F5344CB8AC3E}">
        <p14:creationId xmlns:p14="http://schemas.microsoft.com/office/powerpoint/2010/main" val="90982267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271173-9378-4111-A999-44A12E48A687}"/>
              </a:ext>
            </a:extLst>
          </p:cNvPr>
          <p:cNvSpPr>
            <a:spLocks noGrp="1"/>
          </p:cNvSpPr>
          <p:nvPr>
            <p:ph type="title"/>
          </p:nvPr>
        </p:nvSpPr>
        <p:spPr/>
        <p:txBody>
          <a:bodyPr/>
          <a:lstStyle/>
          <a:p>
            <a:r>
              <a:rPr lang="en-US" dirty="0"/>
              <a:t>Acid-Fast Stain</a:t>
            </a:r>
          </a:p>
        </p:txBody>
      </p:sp>
      <p:sp>
        <p:nvSpPr>
          <p:cNvPr id="3" name="Content Placeholder 2">
            <a:extLst>
              <a:ext uri="{FF2B5EF4-FFF2-40B4-BE49-F238E27FC236}">
                <a16:creationId xmlns:a16="http://schemas.microsoft.com/office/drawing/2014/main" id="{52437D45-C217-420D-B599-1061ADAF2E40}"/>
              </a:ext>
            </a:extLst>
          </p:cNvPr>
          <p:cNvSpPr>
            <a:spLocks noGrp="1"/>
          </p:cNvSpPr>
          <p:nvPr>
            <p:ph sz="quarter" idx="11"/>
          </p:nvPr>
        </p:nvSpPr>
        <p:spPr>
          <a:xfrm>
            <a:off x="342900" y="1276709"/>
            <a:ext cx="4651131" cy="3337493"/>
          </a:xfrm>
        </p:spPr>
        <p:txBody>
          <a:bodyPr/>
          <a:lstStyle/>
          <a:p>
            <a:pPr>
              <a:spcAft>
                <a:spcPts val="1200"/>
              </a:spcAft>
              <a:defRPr/>
            </a:pPr>
            <a:r>
              <a:rPr lang="en-US" dirty="0"/>
              <a:t>Differentiates acid-fast bacteria from nonacid-fast bacteria:</a:t>
            </a:r>
          </a:p>
          <a:p>
            <a:pPr marL="342900" indent="-342900">
              <a:spcAft>
                <a:spcPts val="1200"/>
              </a:spcAft>
              <a:buFont typeface="Arial" panose="020B0604020202020204" pitchFamily="34" charset="0"/>
              <a:buChar char="•"/>
              <a:defRPr/>
            </a:pPr>
            <a:r>
              <a:rPr lang="en-US" dirty="0"/>
              <a:t>Acid-fast bacteria stain pink</a:t>
            </a:r>
          </a:p>
          <a:p>
            <a:pPr marL="342900" indent="-342900">
              <a:spcAft>
                <a:spcPts val="1200"/>
              </a:spcAft>
              <a:buFont typeface="Arial" panose="020B0604020202020204" pitchFamily="34" charset="0"/>
              <a:buChar char="•"/>
              <a:defRPr/>
            </a:pPr>
            <a:r>
              <a:rPr lang="en-US" dirty="0"/>
              <a:t>Nonacid-fast bacteria stain blue</a:t>
            </a:r>
          </a:p>
          <a:p>
            <a:pPr marL="342900" indent="-342900">
              <a:spcAft>
                <a:spcPts val="1200"/>
              </a:spcAft>
              <a:buFont typeface="Arial" panose="020B0604020202020204" pitchFamily="34" charset="0"/>
              <a:buChar char="•"/>
              <a:defRPr/>
            </a:pPr>
            <a:r>
              <a:rPr lang="en-US" dirty="0"/>
              <a:t>Detects the agents of tuberculosis and leprosy</a:t>
            </a:r>
          </a:p>
          <a:p>
            <a:pPr>
              <a:spcAft>
                <a:spcPts val="1200"/>
              </a:spcAft>
            </a:pPr>
            <a:endParaRPr lang="en-US" dirty="0"/>
          </a:p>
        </p:txBody>
      </p:sp>
      <p:pic>
        <p:nvPicPr>
          <p:cNvPr id="12" name="Content Placeholder 11" descr="Photo of acid-fast stain.">
            <a:extLst>
              <a:ext uri="{FF2B5EF4-FFF2-40B4-BE49-F238E27FC236}">
                <a16:creationId xmlns:a16="http://schemas.microsoft.com/office/drawing/2014/main" id="{C4E99F05-BA8E-4275-A655-9FE43DA9D86D}"/>
              </a:ext>
              <a:ext uri="{C183D7F6-B498-43B3-948B-1728B52AA6E4}">
                <adec:decorative xmlns:adec="http://schemas.microsoft.com/office/drawing/2017/decorative" val="1"/>
              </a:ext>
            </a:extLst>
          </p:cNvPr>
          <p:cNvPicPr>
            <a:picLocks noGrp="1" noChangeAspect="1"/>
          </p:cNvPicPr>
          <p:nvPr>
            <p:ph sz="quarter" idx="14"/>
          </p:nvPr>
        </p:nvPicPr>
        <p:blipFill rotWithShape="1">
          <a:blip r:embed="rId2"/>
          <a:srcRect l="33576" t="35414" r="33576" b="40269"/>
          <a:stretch/>
        </p:blipFill>
        <p:spPr>
          <a:xfrm>
            <a:off x="5103275" y="1276709"/>
            <a:ext cx="3291183" cy="3337492"/>
          </a:xfrm>
        </p:spPr>
      </p:pic>
      <p:sp>
        <p:nvSpPr>
          <p:cNvPr id="5" name="Content Placeholder 4">
            <a:extLst>
              <a:ext uri="{FF2B5EF4-FFF2-40B4-BE49-F238E27FC236}">
                <a16:creationId xmlns:a16="http://schemas.microsoft.com/office/drawing/2014/main" id="{2F563EC1-7DBD-43BD-8262-FAA1719B11A9}"/>
              </a:ext>
            </a:extLst>
          </p:cNvPr>
          <p:cNvSpPr>
            <a:spLocks noGrp="1"/>
          </p:cNvSpPr>
          <p:nvPr>
            <p:ph sz="quarter" idx="15"/>
          </p:nvPr>
        </p:nvSpPr>
        <p:spPr>
          <a:xfrm>
            <a:off x="5246260" y="4614201"/>
            <a:ext cx="3005211" cy="673100"/>
          </a:xfrm>
        </p:spPr>
        <p:txBody>
          <a:bodyPr vert="horz" lIns="91440" tIns="45720" rIns="91440" bIns="45720" rtlCol="0">
            <a:noAutofit/>
          </a:bodyPr>
          <a:lstStyle/>
          <a:p>
            <a:pPr algn="ctr">
              <a:spcAft>
                <a:spcPts val="0"/>
              </a:spcAft>
            </a:pPr>
            <a:r>
              <a:rPr lang="en-GB" sz="1600" dirty="0"/>
              <a:t>Acid-fast stain</a:t>
            </a:r>
          </a:p>
          <a:p>
            <a:pPr algn="ctr">
              <a:spcAft>
                <a:spcPts val="0"/>
              </a:spcAft>
            </a:pPr>
            <a:r>
              <a:rPr lang="en-GB" sz="1600" dirty="0"/>
              <a:t>Red cells are acid-fast.</a:t>
            </a:r>
          </a:p>
          <a:p>
            <a:pPr algn="ctr">
              <a:spcAft>
                <a:spcPts val="0"/>
              </a:spcAft>
            </a:pPr>
            <a:r>
              <a:rPr lang="en-GB" sz="1600" dirty="0"/>
              <a:t>Blue cells are non-acid-fast.</a:t>
            </a:r>
          </a:p>
        </p:txBody>
      </p:sp>
      <p:sp>
        <p:nvSpPr>
          <p:cNvPr id="7" name="Text Placeholder 5">
            <a:extLst>
              <a:ext uri="{FF2B5EF4-FFF2-40B4-BE49-F238E27FC236}">
                <a16:creationId xmlns:a16="http://schemas.microsoft.com/office/drawing/2014/main" id="{F3095C4A-15EC-48ED-8D00-114095C40A4B}"/>
              </a:ext>
            </a:extLst>
          </p:cNvPr>
          <p:cNvSpPr txBox="1">
            <a:spLocks/>
          </p:cNvSpPr>
          <p:nvPr/>
        </p:nvSpPr>
        <p:spPr>
          <a:xfrm>
            <a:off x="1562101" y="6684963"/>
            <a:ext cx="6976872" cy="173736"/>
          </a:xfrm>
          <a:prstGeom prst="rect">
            <a:avLst/>
          </a:prstGeom>
        </p:spPr>
        <p:txBody>
          <a:bodyPr vert="horz" lIns="91440" tIns="45720" rIns="91440" bIns="45720" rtlCol="0" anchor="ctr" anchorCtr="0">
            <a:noAutofit/>
          </a:bodyPr>
          <a:lstStyle>
            <a:lvl1pPr marL="0" marR="0" indent="0" algn="r" defTabSz="914400" rtl="0" eaLnBrk="1" fontAlgn="auto" latinLnBrk="0" hangingPunct="1">
              <a:lnSpc>
                <a:spcPct val="100000"/>
              </a:lnSpc>
              <a:spcBef>
                <a:spcPts val="0"/>
              </a:spcBef>
              <a:spcAft>
                <a:spcPts val="800"/>
              </a:spcAft>
              <a:buClrTx/>
              <a:buSzTx/>
              <a:buFont typeface="Arial" panose="020B0604020202020204" pitchFamily="34" charset="0"/>
              <a:buNone/>
              <a:tabLst/>
              <a:defRPr sz="800" kern="1200">
                <a:solidFill>
                  <a:srgbClr val="595959"/>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600" dirty="0"/>
              <a:t>(a, top) Kathleen </a:t>
            </a:r>
            <a:r>
              <a:rPr lang="en-US" sz="600" dirty="0" err="1"/>
              <a:t>Talaro</a:t>
            </a:r>
            <a:r>
              <a:rPr lang="en-US" sz="600" dirty="0"/>
              <a:t>; (a, bottom) Stepan </a:t>
            </a:r>
            <a:r>
              <a:rPr lang="en-US" sz="600" dirty="0" err="1"/>
              <a:t>Khadzhi</a:t>
            </a:r>
            <a:r>
              <a:rPr lang="en-US" sz="600" dirty="0"/>
              <a:t>/Shutterstock; (b, top) Lisa Burgess/McGraw-Hill Education; (b, middle) Source: Centers for Disease Control and Prevention/Courtesy of Dr. Edwin P. Ewing, Jr.; (b, bottom) Manfred Kage/Science Source; (c, top) Lisa Burgess/McGraw-Hill Education; (c, bottom) David Fankhauser </a:t>
            </a:r>
          </a:p>
        </p:txBody>
      </p:sp>
    </p:spTree>
    <p:extLst>
      <p:ext uri="{BB962C8B-B14F-4D97-AF65-F5344CB8AC3E}">
        <p14:creationId xmlns:p14="http://schemas.microsoft.com/office/powerpoint/2010/main" val="303022275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94CB2F-54EA-4B6C-86FD-5DE507A6D46C}"/>
              </a:ext>
            </a:extLst>
          </p:cNvPr>
          <p:cNvSpPr>
            <a:spLocks noGrp="1"/>
          </p:cNvSpPr>
          <p:nvPr>
            <p:ph type="title"/>
          </p:nvPr>
        </p:nvSpPr>
        <p:spPr/>
        <p:txBody>
          <a:bodyPr/>
          <a:lstStyle/>
          <a:p>
            <a:r>
              <a:rPr lang="en-US" dirty="0"/>
              <a:t>Endospore Stain</a:t>
            </a:r>
          </a:p>
        </p:txBody>
      </p:sp>
      <p:sp>
        <p:nvSpPr>
          <p:cNvPr id="3" name="Content Placeholder 2">
            <a:extLst>
              <a:ext uri="{FF2B5EF4-FFF2-40B4-BE49-F238E27FC236}">
                <a16:creationId xmlns:a16="http://schemas.microsoft.com/office/drawing/2014/main" id="{2232D484-A38E-437B-823B-F717D2B0D351}"/>
              </a:ext>
            </a:extLst>
          </p:cNvPr>
          <p:cNvSpPr>
            <a:spLocks noGrp="1"/>
          </p:cNvSpPr>
          <p:nvPr>
            <p:ph sz="quarter" idx="11"/>
          </p:nvPr>
        </p:nvSpPr>
        <p:spPr>
          <a:xfrm>
            <a:off x="342900" y="1276709"/>
            <a:ext cx="4426048" cy="4263812"/>
          </a:xfrm>
        </p:spPr>
        <p:txBody>
          <a:bodyPr/>
          <a:lstStyle/>
          <a:p>
            <a:pPr>
              <a:spcAft>
                <a:spcPts val="1200"/>
              </a:spcAft>
            </a:pPr>
            <a:r>
              <a:rPr lang="en-US" altLang="en-US" dirty="0"/>
              <a:t>Used to distinguish </a:t>
            </a:r>
            <a:r>
              <a:rPr lang="en-US" altLang="en-US" b="1" dirty="0"/>
              <a:t>endospores</a:t>
            </a:r>
            <a:r>
              <a:rPr lang="en-US" altLang="en-US" dirty="0"/>
              <a:t> from </a:t>
            </a:r>
            <a:r>
              <a:rPr lang="en-US" altLang="en-US" b="1" dirty="0"/>
              <a:t>vegetative </a:t>
            </a:r>
            <a:r>
              <a:rPr lang="en-US" altLang="en-US" dirty="0"/>
              <a:t>cells</a:t>
            </a:r>
          </a:p>
          <a:p>
            <a:pPr marL="342900" indent="-342900">
              <a:spcAft>
                <a:spcPts val="1200"/>
              </a:spcAft>
              <a:buFont typeface="Arial" panose="020B0604020202020204" pitchFamily="34" charset="0"/>
              <a:buChar char="•"/>
            </a:pPr>
            <a:r>
              <a:rPr lang="en-US" altLang="en-US" dirty="0"/>
              <a:t>Detects endospore-forming members of the genera </a:t>
            </a:r>
            <a:r>
              <a:rPr lang="en-US" altLang="en-US" i="1" dirty="0"/>
              <a:t>Bacillus</a:t>
            </a:r>
            <a:r>
              <a:rPr lang="en-US" altLang="en-US" dirty="0"/>
              <a:t> and </a:t>
            </a:r>
            <a:r>
              <a:rPr lang="en-US" altLang="en-US" i="1" dirty="0"/>
              <a:t>Clostridium</a:t>
            </a:r>
            <a:endParaRPr lang="en-US" altLang="en-US" dirty="0"/>
          </a:p>
          <a:p>
            <a:pPr>
              <a:spcAft>
                <a:spcPts val="1200"/>
              </a:spcAft>
            </a:pPr>
            <a:endParaRPr lang="en-US" dirty="0"/>
          </a:p>
        </p:txBody>
      </p:sp>
      <p:pic>
        <p:nvPicPr>
          <p:cNvPr id="12" name="Content Placeholder 11" descr="Photo of endospore stain.">
            <a:extLst>
              <a:ext uri="{FF2B5EF4-FFF2-40B4-BE49-F238E27FC236}">
                <a16:creationId xmlns:a16="http://schemas.microsoft.com/office/drawing/2014/main" id="{1F5F88F3-8C13-4494-B39E-6A8FB4E44704}"/>
              </a:ext>
              <a:ext uri="{C183D7F6-B498-43B3-948B-1728B52AA6E4}">
                <adec:decorative xmlns:adec="http://schemas.microsoft.com/office/drawing/2017/decorative" val="1"/>
              </a:ext>
            </a:extLst>
          </p:cNvPr>
          <p:cNvPicPr>
            <a:picLocks noGrp="1" noChangeAspect="1"/>
          </p:cNvPicPr>
          <p:nvPr>
            <p:ph sz="quarter" idx="14"/>
          </p:nvPr>
        </p:nvPicPr>
        <p:blipFill rotWithShape="1">
          <a:blip r:embed="rId2"/>
          <a:srcRect l="33752" t="65784" r="33752" b="10056"/>
          <a:stretch/>
        </p:blipFill>
        <p:spPr>
          <a:xfrm>
            <a:off x="4832447" y="1123300"/>
            <a:ext cx="3676554" cy="3744121"/>
          </a:xfrm>
        </p:spPr>
      </p:pic>
      <p:sp>
        <p:nvSpPr>
          <p:cNvPr id="5" name="Content Placeholder 4">
            <a:extLst>
              <a:ext uri="{FF2B5EF4-FFF2-40B4-BE49-F238E27FC236}">
                <a16:creationId xmlns:a16="http://schemas.microsoft.com/office/drawing/2014/main" id="{25298C50-9281-4939-B314-94D352B570B4}"/>
              </a:ext>
            </a:extLst>
          </p:cNvPr>
          <p:cNvSpPr>
            <a:spLocks noGrp="1"/>
          </p:cNvSpPr>
          <p:nvPr>
            <p:ph sz="quarter" idx="15"/>
          </p:nvPr>
        </p:nvSpPr>
        <p:spPr>
          <a:xfrm>
            <a:off x="5264246" y="4867421"/>
            <a:ext cx="2812954" cy="673100"/>
          </a:xfrm>
        </p:spPr>
        <p:txBody>
          <a:bodyPr vert="horz" lIns="91440" tIns="45720" rIns="91440" bIns="45720" rtlCol="0">
            <a:noAutofit/>
          </a:bodyPr>
          <a:lstStyle/>
          <a:p>
            <a:pPr algn="ctr">
              <a:spcAft>
                <a:spcPts val="0"/>
              </a:spcAft>
            </a:pPr>
            <a:r>
              <a:rPr lang="en-GB" sz="1600" dirty="0"/>
              <a:t>Endospore stain, showing </a:t>
            </a:r>
          </a:p>
          <a:p>
            <a:pPr algn="ctr">
              <a:spcAft>
                <a:spcPts val="0"/>
              </a:spcAft>
            </a:pPr>
            <a:r>
              <a:rPr lang="en-GB" sz="1600" dirty="0"/>
              <a:t>endospores (red) and vegetative cells (blue)</a:t>
            </a:r>
          </a:p>
          <a:p>
            <a:pPr algn="ctr">
              <a:spcAft>
                <a:spcPts val="0"/>
              </a:spcAft>
            </a:pPr>
            <a:endParaRPr lang="en-US" sz="1600" dirty="0"/>
          </a:p>
        </p:txBody>
      </p:sp>
      <p:sp>
        <p:nvSpPr>
          <p:cNvPr id="7" name="Text Placeholder 5">
            <a:extLst>
              <a:ext uri="{FF2B5EF4-FFF2-40B4-BE49-F238E27FC236}">
                <a16:creationId xmlns:a16="http://schemas.microsoft.com/office/drawing/2014/main" id="{07C8D58E-84B8-4C7D-A5F2-C971DF6F2250}"/>
              </a:ext>
            </a:extLst>
          </p:cNvPr>
          <p:cNvSpPr txBox="1">
            <a:spLocks/>
          </p:cNvSpPr>
          <p:nvPr/>
        </p:nvSpPr>
        <p:spPr>
          <a:xfrm>
            <a:off x="1562101" y="6684963"/>
            <a:ext cx="6976872" cy="173736"/>
          </a:xfrm>
          <a:prstGeom prst="rect">
            <a:avLst/>
          </a:prstGeom>
        </p:spPr>
        <p:txBody>
          <a:bodyPr vert="horz" lIns="91440" tIns="45720" rIns="91440" bIns="45720" rtlCol="0" anchor="ctr" anchorCtr="0">
            <a:noAutofit/>
          </a:bodyPr>
          <a:lstStyle>
            <a:lvl1pPr marL="0" marR="0" indent="0" algn="r" defTabSz="914400" rtl="0" eaLnBrk="1" fontAlgn="auto" latinLnBrk="0" hangingPunct="1">
              <a:lnSpc>
                <a:spcPct val="100000"/>
              </a:lnSpc>
              <a:spcBef>
                <a:spcPts val="0"/>
              </a:spcBef>
              <a:spcAft>
                <a:spcPts val="800"/>
              </a:spcAft>
              <a:buClrTx/>
              <a:buSzTx/>
              <a:buFont typeface="Arial" panose="020B0604020202020204" pitchFamily="34" charset="0"/>
              <a:buNone/>
              <a:tabLst/>
              <a:defRPr sz="800" kern="1200">
                <a:solidFill>
                  <a:srgbClr val="595959"/>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600" dirty="0"/>
              <a:t>(a, top) Kathleen </a:t>
            </a:r>
            <a:r>
              <a:rPr lang="en-US" sz="600" dirty="0" err="1"/>
              <a:t>Talaro</a:t>
            </a:r>
            <a:r>
              <a:rPr lang="en-US" sz="600" dirty="0"/>
              <a:t>; (a, bottom) Stepan </a:t>
            </a:r>
            <a:r>
              <a:rPr lang="en-US" sz="600" dirty="0" err="1"/>
              <a:t>Khadzhi</a:t>
            </a:r>
            <a:r>
              <a:rPr lang="en-US" sz="600" dirty="0"/>
              <a:t>/Shutterstock; (b, top) Lisa Burgess/McGraw-Hill Education; (b, middle) Source: Centers for Disease Control and Prevention/Courtesy of Dr. Edwin P. Ewing, Jr.; (b, bottom) Manfred Kage/Science Source; (c, top) Lisa Burgess/McGraw-Hill Education; (c, bottom) David Fankhauser </a:t>
            </a:r>
          </a:p>
        </p:txBody>
      </p:sp>
    </p:spTree>
    <p:extLst>
      <p:ext uri="{BB962C8B-B14F-4D97-AF65-F5344CB8AC3E}">
        <p14:creationId xmlns:p14="http://schemas.microsoft.com/office/powerpoint/2010/main" val="111696950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108E19-F8FE-4E0F-9AF8-8EF11E56B69B}"/>
              </a:ext>
            </a:extLst>
          </p:cNvPr>
          <p:cNvSpPr>
            <a:spLocks noGrp="1"/>
          </p:cNvSpPr>
          <p:nvPr>
            <p:ph type="title"/>
          </p:nvPr>
        </p:nvSpPr>
        <p:spPr/>
        <p:txBody>
          <a:bodyPr/>
          <a:lstStyle/>
          <a:p>
            <a:r>
              <a:rPr lang="en-US" dirty="0"/>
              <a:t>Special Stains</a:t>
            </a:r>
          </a:p>
        </p:txBody>
      </p:sp>
      <p:sp>
        <p:nvSpPr>
          <p:cNvPr id="3" name="Content Placeholder 2">
            <a:extLst>
              <a:ext uri="{FF2B5EF4-FFF2-40B4-BE49-F238E27FC236}">
                <a16:creationId xmlns:a16="http://schemas.microsoft.com/office/drawing/2014/main" id="{B8CD98EC-0C54-40B2-B926-00E5A55726C8}"/>
              </a:ext>
            </a:extLst>
          </p:cNvPr>
          <p:cNvSpPr>
            <a:spLocks noGrp="1"/>
          </p:cNvSpPr>
          <p:nvPr>
            <p:ph sz="quarter" idx="11"/>
          </p:nvPr>
        </p:nvSpPr>
        <p:spPr/>
        <p:txBody>
          <a:bodyPr/>
          <a:lstStyle/>
          <a:p>
            <a:pPr>
              <a:spcAft>
                <a:spcPts val="1200"/>
              </a:spcAft>
            </a:pPr>
            <a:r>
              <a:rPr lang="en-US" dirty="0"/>
              <a:t>Some staining techniques (spore, capsule) which are differential are also in the “special” category as they pinpoint a particular characteristic, such as the presence of an endospore</a:t>
            </a:r>
          </a:p>
          <a:p>
            <a:pPr>
              <a:spcAft>
                <a:spcPts val="1200"/>
              </a:spcAft>
            </a:pPr>
            <a:r>
              <a:rPr lang="en-US" dirty="0"/>
              <a:t>Used to emphasize certain cell parts that may not be revealed by conventional staining methods </a:t>
            </a:r>
            <a:endParaRPr lang="en-US" altLang="en-US" sz="2000" dirty="0"/>
          </a:p>
          <a:p>
            <a:endParaRPr lang="en-US" dirty="0"/>
          </a:p>
        </p:txBody>
      </p:sp>
    </p:spTree>
    <p:extLst>
      <p:ext uri="{BB962C8B-B14F-4D97-AF65-F5344CB8AC3E}">
        <p14:creationId xmlns:p14="http://schemas.microsoft.com/office/powerpoint/2010/main" val="159111923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9F86AB-A4C8-4C1F-AC7B-CC19FBC436AB}"/>
              </a:ext>
            </a:extLst>
          </p:cNvPr>
          <p:cNvSpPr>
            <a:spLocks noGrp="1"/>
          </p:cNvSpPr>
          <p:nvPr>
            <p:ph type="title"/>
          </p:nvPr>
        </p:nvSpPr>
        <p:spPr/>
        <p:txBody>
          <a:bodyPr/>
          <a:lstStyle/>
          <a:p>
            <a:r>
              <a:rPr lang="en-US" dirty="0"/>
              <a:t>The Capsule Stain</a:t>
            </a:r>
          </a:p>
        </p:txBody>
      </p:sp>
      <p:sp>
        <p:nvSpPr>
          <p:cNvPr id="3" name="Content Placeholder 2">
            <a:extLst>
              <a:ext uri="{FF2B5EF4-FFF2-40B4-BE49-F238E27FC236}">
                <a16:creationId xmlns:a16="http://schemas.microsoft.com/office/drawing/2014/main" id="{59E6F902-B10E-4022-94CC-CF08994F11BE}"/>
              </a:ext>
            </a:extLst>
          </p:cNvPr>
          <p:cNvSpPr>
            <a:spLocks noGrp="1"/>
          </p:cNvSpPr>
          <p:nvPr>
            <p:ph sz="quarter" idx="11"/>
          </p:nvPr>
        </p:nvSpPr>
        <p:spPr>
          <a:xfrm>
            <a:off x="342900" y="1276710"/>
            <a:ext cx="4369777" cy="3956472"/>
          </a:xfrm>
        </p:spPr>
        <p:txBody>
          <a:bodyPr/>
          <a:lstStyle/>
          <a:p>
            <a:pPr>
              <a:spcAft>
                <a:spcPts val="1200"/>
              </a:spcAft>
            </a:pPr>
            <a:r>
              <a:rPr lang="en-US" altLang="en-US" b="1" dirty="0"/>
              <a:t>Capsule: </a:t>
            </a:r>
          </a:p>
          <a:p>
            <a:pPr marL="342900" indent="-342900">
              <a:spcAft>
                <a:spcPts val="1200"/>
              </a:spcAft>
              <a:buFont typeface="Arial" panose="020B0604020202020204" pitchFamily="34" charset="0"/>
              <a:buChar char="•"/>
            </a:pPr>
            <a:r>
              <a:rPr lang="en-US" altLang="en-US" dirty="0"/>
              <a:t>An unstructured protective layer surrounding the cells of some bacteria and fungi</a:t>
            </a:r>
          </a:p>
          <a:p>
            <a:pPr marL="342900" indent="-342900">
              <a:spcAft>
                <a:spcPts val="1200"/>
              </a:spcAft>
              <a:buFont typeface="Arial" panose="020B0604020202020204" pitchFamily="34" charset="0"/>
              <a:buChar char="•"/>
            </a:pPr>
            <a:r>
              <a:rPr lang="en-US" altLang="en-US" dirty="0"/>
              <a:t>Visualized through negative staining with India ink or special positive stains</a:t>
            </a:r>
          </a:p>
          <a:p>
            <a:pPr marL="342900" indent="-342900">
              <a:spcAft>
                <a:spcPts val="1200"/>
              </a:spcAft>
              <a:buFont typeface="Arial" panose="020B0604020202020204" pitchFamily="34" charset="0"/>
              <a:buChar char="•"/>
            </a:pPr>
            <a:r>
              <a:rPr lang="en-US" altLang="en-US" dirty="0"/>
              <a:t>Useful in identifying pathogens such as </a:t>
            </a:r>
            <a:r>
              <a:rPr lang="en-US" altLang="en-US" i="1" dirty="0"/>
              <a:t>Cryptococcus</a:t>
            </a:r>
            <a:endParaRPr lang="en-US" altLang="en-US" dirty="0"/>
          </a:p>
          <a:p>
            <a:pPr>
              <a:spcAft>
                <a:spcPts val="1200"/>
              </a:spcAft>
            </a:pPr>
            <a:endParaRPr lang="en-US" dirty="0"/>
          </a:p>
        </p:txBody>
      </p:sp>
      <p:pic>
        <p:nvPicPr>
          <p:cNvPr id="12" name="Content Placeholder 11" descr="Photo of capsule stain.">
            <a:extLst>
              <a:ext uri="{FF2B5EF4-FFF2-40B4-BE49-F238E27FC236}">
                <a16:creationId xmlns:a16="http://schemas.microsoft.com/office/drawing/2014/main" id="{3D8C17B8-B809-46B9-8152-D708773F6A60}"/>
              </a:ext>
              <a:ext uri="{C183D7F6-B498-43B3-948B-1728B52AA6E4}">
                <adec:decorative xmlns:adec="http://schemas.microsoft.com/office/drawing/2017/decorative" val="1"/>
              </a:ext>
            </a:extLst>
          </p:cNvPr>
          <p:cNvPicPr>
            <a:picLocks noGrp="1" noChangeAspect="1"/>
          </p:cNvPicPr>
          <p:nvPr>
            <p:ph sz="quarter" idx="14"/>
          </p:nvPr>
        </p:nvPicPr>
        <p:blipFill rotWithShape="1">
          <a:blip r:embed="rId2"/>
          <a:srcRect l="68091" t="6803" b="69587"/>
          <a:stretch/>
        </p:blipFill>
        <p:spPr>
          <a:xfrm>
            <a:off x="5266475" y="1398960"/>
            <a:ext cx="3272498" cy="3316716"/>
          </a:xfrm>
        </p:spPr>
      </p:pic>
      <p:sp>
        <p:nvSpPr>
          <p:cNvPr id="5" name="Content Placeholder 4">
            <a:extLst>
              <a:ext uri="{FF2B5EF4-FFF2-40B4-BE49-F238E27FC236}">
                <a16:creationId xmlns:a16="http://schemas.microsoft.com/office/drawing/2014/main" id="{0D6202DD-8E51-4170-90C5-3C7774B50071}"/>
              </a:ext>
            </a:extLst>
          </p:cNvPr>
          <p:cNvSpPr>
            <a:spLocks noGrp="1"/>
          </p:cNvSpPr>
          <p:nvPr>
            <p:ph sz="quarter" idx="15"/>
          </p:nvPr>
        </p:nvSpPr>
        <p:spPr>
          <a:xfrm>
            <a:off x="5266475" y="4715676"/>
            <a:ext cx="3272497" cy="673100"/>
          </a:xfrm>
        </p:spPr>
        <p:txBody>
          <a:bodyPr vert="horz" lIns="91440" tIns="45720" rIns="91440" bIns="45720" rtlCol="0">
            <a:noAutofit/>
          </a:bodyPr>
          <a:lstStyle/>
          <a:p>
            <a:pPr algn="ctr">
              <a:spcAft>
                <a:spcPts val="0"/>
              </a:spcAft>
            </a:pPr>
            <a:r>
              <a:rPr lang="en-GB" sz="1600" dirty="0"/>
              <a:t>India ink capsule stain of </a:t>
            </a:r>
            <a:r>
              <a:rPr lang="en-GB" sz="1600" i="1" dirty="0"/>
              <a:t>Cryptococcus neoformans</a:t>
            </a:r>
          </a:p>
          <a:p>
            <a:pPr algn="ctr">
              <a:spcAft>
                <a:spcPts val="0"/>
              </a:spcAft>
            </a:pPr>
            <a:endParaRPr lang="en-US" sz="1600" dirty="0"/>
          </a:p>
        </p:txBody>
      </p:sp>
      <p:sp>
        <p:nvSpPr>
          <p:cNvPr id="7" name="Text Placeholder 5">
            <a:extLst>
              <a:ext uri="{FF2B5EF4-FFF2-40B4-BE49-F238E27FC236}">
                <a16:creationId xmlns:a16="http://schemas.microsoft.com/office/drawing/2014/main" id="{0E4FE912-2FFD-4FB1-95A1-EF690FAC0745}"/>
              </a:ext>
            </a:extLst>
          </p:cNvPr>
          <p:cNvSpPr txBox="1">
            <a:spLocks/>
          </p:cNvSpPr>
          <p:nvPr/>
        </p:nvSpPr>
        <p:spPr>
          <a:xfrm>
            <a:off x="1562101" y="6684963"/>
            <a:ext cx="6976872" cy="173736"/>
          </a:xfrm>
          <a:prstGeom prst="rect">
            <a:avLst/>
          </a:prstGeom>
        </p:spPr>
        <p:txBody>
          <a:bodyPr vert="horz" lIns="91440" tIns="45720" rIns="91440" bIns="45720" rtlCol="0" anchor="ctr" anchorCtr="0">
            <a:noAutofit/>
          </a:bodyPr>
          <a:lstStyle>
            <a:lvl1pPr marL="0" marR="0" indent="0" algn="r" defTabSz="914400" rtl="0" eaLnBrk="1" fontAlgn="auto" latinLnBrk="0" hangingPunct="1">
              <a:lnSpc>
                <a:spcPct val="100000"/>
              </a:lnSpc>
              <a:spcBef>
                <a:spcPts val="0"/>
              </a:spcBef>
              <a:spcAft>
                <a:spcPts val="800"/>
              </a:spcAft>
              <a:buClrTx/>
              <a:buSzTx/>
              <a:buFont typeface="Arial" panose="020B0604020202020204" pitchFamily="34" charset="0"/>
              <a:buNone/>
              <a:tabLst/>
              <a:defRPr sz="800" kern="1200">
                <a:solidFill>
                  <a:srgbClr val="595959"/>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600" dirty="0"/>
              <a:t>(a, top) Kathleen </a:t>
            </a:r>
            <a:r>
              <a:rPr lang="en-US" sz="600" dirty="0" err="1"/>
              <a:t>Talaro</a:t>
            </a:r>
            <a:r>
              <a:rPr lang="en-US" sz="600" dirty="0"/>
              <a:t>; (a, bottom) Stepan </a:t>
            </a:r>
            <a:r>
              <a:rPr lang="en-US" sz="600" dirty="0" err="1"/>
              <a:t>Khadzhi</a:t>
            </a:r>
            <a:r>
              <a:rPr lang="en-US" sz="600" dirty="0"/>
              <a:t>/Shutterstock; (b, top) Lisa Burgess/McGraw-Hill Education; (b, middle) Source: Centers for Disease Control and Prevention/Courtesy of Dr. Edwin P. Ewing, Jr.; (b, bottom) Manfred Kage/Science Source; (c, top) Lisa Burgess/McGraw-Hill Education; (c, bottom) David Fankhauser </a:t>
            </a:r>
          </a:p>
        </p:txBody>
      </p:sp>
    </p:spTree>
    <p:extLst>
      <p:ext uri="{BB962C8B-B14F-4D97-AF65-F5344CB8AC3E}">
        <p14:creationId xmlns:p14="http://schemas.microsoft.com/office/powerpoint/2010/main" val="187596965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CB9D20-F3F1-44AE-8FAA-23734126285C}"/>
              </a:ext>
            </a:extLst>
          </p:cNvPr>
          <p:cNvSpPr>
            <a:spLocks noGrp="1"/>
          </p:cNvSpPr>
          <p:nvPr>
            <p:ph type="title"/>
          </p:nvPr>
        </p:nvSpPr>
        <p:spPr/>
        <p:txBody>
          <a:bodyPr/>
          <a:lstStyle/>
          <a:p>
            <a:r>
              <a:rPr lang="en-US" dirty="0"/>
              <a:t>Flagellar Staining</a:t>
            </a:r>
          </a:p>
        </p:txBody>
      </p:sp>
      <p:sp>
        <p:nvSpPr>
          <p:cNvPr id="3" name="Content Placeholder 2">
            <a:extLst>
              <a:ext uri="{FF2B5EF4-FFF2-40B4-BE49-F238E27FC236}">
                <a16:creationId xmlns:a16="http://schemas.microsoft.com/office/drawing/2014/main" id="{AD67A989-29ED-46DB-93E6-A3B29C082D0D}"/>
              </a:ext>
            </a:extLst>
          </p:cNvPr>
          <p:cNvSpPr>
            <a:spLocks noGrp="1"/>
          </p:cNvSpPr>
          <p:nvPr>
            <p:ph sz="quarter" idx="11"/>
          </p:nvPr>
        </p:nvSpPr>
        <p:spPr>
          <a:xfrm>
            <a:off x="342900" y="1276710"/>
            <a:ext cx="4229100" cy="612476"/>
          </a:xfrm>
        </p:spPr>
        <p:txBody>
          <a:bodyPr/>
          <a:lstStyle/>
          <a:p>
            <a:r>
              <a:rPr lang="en-US" altLang="en-US" dirty="0"/>
              <a:t>Flagella:</a:t>
            </a:r>
          </a:p>
          <a:p>
            <a:pPr marL="342900" indent="-342900">
              <a:buFont typeface="Arial" panose="020B0604020202020204" pitchFamily="34" charset="0"/>
              <a:buChar char="•"/>
            </a:pPr>
            <a:r>
              <a:rPr lang="en-US" altLang="en-US" dirty="0"/>
              <a:t>Tiny, slender filaments used by bacteria for movement</a:t>
            </a:r>
          </a:p>
          <a:p>
            <a:endParaRPr lang="en-US" dirty="0"/>
          </a:p>
        </p:txBody>
      </p:sp>
      <p:sp>
        <p:nvSpPr>
          <p:cNvPr id="4" name="Content Placeholder 3">
            <a:extLst>
              <a:ext uri="{FF2B5EF4-FFF2-40B4-BE49-F238E27FC236}">
                <a16:creationId xmlns:a16="http://schemas.microsoft.com/office/drawing/2014/main" id="{CC68229E-2EFC-4FC6-8882-841DF445230D}"/>
              </a:ext>
            </a:extLst>
          </p:cNvPr>
          <p:cNvSpPr>
            <a:spLocks noGrp="1"/>
          </p:cNvSpPr>
          <p:nvPr>
            <p:ph sz="quarter" idx="14"/>
          </p:nvPr>
        </p:nvSpPr>
        <p:spPr>
          <a:xfrm>
            <a:off x="342900" y="3133186"/>
            <a:ext cx="4229100" cy="649138"/>
          </a:xfrm>
        </p:spPr>
        <p:txBody>
          <a:bodyPr/>
          <a:lstStyle/>
          <a:p>
            <a:pPr lvl="0"/>
            <a:r>
              <a:rPr lang="en-US" altLang="en-US" b="1" dirty="0">
                <a:solidFill>
                  <a:prstClr val="black"/>
                </a:solidFill>
              </a:rPr>
              <a:t>Flagellar staining:</a:t>
            </a:r>
          </a:p>
          <a:p>
            <a:pPr marL="342900" lvl="0" indent="-342900">
              <a:buFont typeface="Arial" panose="020B0604020202020204" pitchFamily="34" charset="0"/>
              <a:buChar char="•"/>
            </a:pPr>
            <a:r>
              <a:rPr lang="en-US" altLang="en-US" dirty="0">
                <a:solidFill>
                  <a:prstClr val="black"/>
                </a:solidFill>
              </a:rPr>
              <a:t>Flagella must be enlarged in order to be seen</a:t>
            </a:r>
          </a:p>
          <a:p>
            <a:pPr marL="342900" lvl="0" indent="-342900">
              <a:buFont typeface="Arial" panose="020B0604020202020204" pitchFamily="34" charset="0"/>
              <a:buChar char="•"/>
            </a:pPr>
            <a:r>
              <a:rPr lang="en-US" altLang="en-US" dirty="0">
                <a:solidFill>
                  <a:prstClr val="black"/>
                </a:solidFill>
              </a:rPr>
              <a:t>A coating is deposited on the outside of the filament and then stained</a:t>
            </a:r>
          </a:p>
          <a:p>
            <a:endParaRPr lang="en-US" dirty="0"/>
          </a:p>
        </p:txBody>
      </p:sp>
      <p:pic>
        <p:nvPicPr>
          <p:cNvPr id="12" name="Content Placeholder 11" descr="Photo of flagellar stain.">
            <a:extLst>
              <a:ext uri="{FF2B5EF4-FFF2-40B4-BE49-F238E27FC236}">
                <a16:creationId xmlns:a16="http://schemas.microsoft.com/office/drawing/2014/main" id="{89FF724F-57E4-42FA-8731-F77EA77A64FE}"/>
              </a:ext>
              <a:ext uri="{C183D7F6-B498-43B3-948B-1728B52AA6E4}">
                <adec:decorative xmlns:adec="http://schemas.microsoft.com/office/drawing/2017/decorative" val="1"/>
              </a:ext>
            </a:extLst>
          </p:cNvPr>
          <p:cNvPicPr>
            <a:picLocks noGrp="1" noChangeAspect="1"/>
          </p:cNvPicPr>
          <p:nvPr>
            <p:ph sz="quarter" idx="15"/>
          </p:nvPr>
        </p:nvPicPr>
        <p:blipFill rotWithShape="1">
          <a:blip r:embed="rId2"/>
          <a:srcRect l="68029" t="36137" b="39872"/>
          <a:stretch/>
        </p:blipFill>
        <p:spPr>
          <a:xfrm>
            <a:off x="5384799" y="1151750"/>
            <a:ext cx="3416301" cy="3511627"/>
          </a:xfrm>
        </p:spPr>
      </p:pic>
      <p:sp>
        <p:nvSpPr>
          <p:cNvPr id="6" name="Content Placeholder 5">
            <a:extLst>
              <a:ext uri="{FF2B5EF4-FFF2-40B4-BE49-F238E27FC236}">
                <a16:creationId xmlns:a16="http://schemas.microsoft.com/office/drawing/2014/main" id="{93F4D756-0646-4771-914C-97FFAF0B151E}"/>
              </a:ext>
            </a:extLst>
          </p:cNvPr>
          <p:cNvSpPr>
            <a:spLocks noGrp="1"/>
          </p:cNvSpPr>
          <p:nvPr>
            <p:ph sz="quarter" idx="16"/>
          </p:nvPr>
        </p:nvSpPr>
        <p:spPr>
          <a:xfrm>
            <a:off x="5384799" y="4831716"/>
            <a:ext cx="3416301" cy="698500"/>
          </a:xfrm>
        </p:spPr>
        <p:txBody>
          <a:bodyPr vert="horz" lIns="91440" tIns="45720" rIns="91440" bIns="45720" rtlCol="0">
            <a:noAutofit/>
          </a:bodyPr>
          <a:lstStyle/>
          <a:p>
            <a:pPr algn="ctr">
              <a:spcAft>
                <a:spcPts val="0"/>
              </a:spcAft>
            </a:pPr>
            <a:r>
              <a:rPr lang="en-GB" sz="1600" dirty="0"/>
              <a:t>Flagellar stain of </a:t>
            </a:r>
            <a:r>
              <a:rPr lang="en-GB" sz="1600" i="1" dirty="0"/>
              <a:t>Proteus vulgaris </a:t>
            </a:r>
          </a:p>
          <a:p>
            <a:pPr algn="ctr">
              <a:spcAft>
                <a:spcPts val="0"/>
              </a:spcAft>
            </a:pPr>
            <a:r>
              <a:rPr lang="en-GB" sz="1600" dirty="0"/>
              <a:t>A basic stain was used to</a:t>
            </a:r>
            <a:br>
              <a:rPr lang="en-GB" sz="1600" dirty="0"/>
            </a:br>
            <a:r>
              <a:rPr lang="en-GB" sz="1600" dirty="0"/>
              <a:t>build up the flagella.</a:t>
            </a:r>
          </a:p>
          <a:p>
            <a:pPr algn="ctr">
              <a:spcAft>
                <a:spcPts val="0"/>
              </a:spcAft>
            </a:pPr>
            <a:endParaRPr lang="en-US" sz="1600" dirty="0"/>
          </a:p>
        </p:txBody>
      </p:sp>
      <p:sp>
        <p:nvSpPr>
          <p:cNvPr id="8" name="Text Placeholder 5">
            <a:extLst>
              <a:ext uri="{FF2B5EF4-FFF2-40B4-BE49-F238E27FC236}">
                <a16:creationId xmlns:a16="http://schemas.microsoft.com/office/drawing/2014/main" id="{A7E3AAFF-5ED6-4DB5-AE31-605BF64AF065}"/>
              </a:ext>
            </a:extLst>
          </p:cNvPr>
          <p:cNvSpPr txBox="1">
            <a:spLocks/>
          </p:cNvSpPr>
          <p:nvPr/>
        </p:nvSpPr>
        <p:spPr>
          <a:xfrm>
            <a:off x="1562101" y="6684963"/>
            <a:ext cx="6976872" cy="173736"/>
          </a:xfrm>
          <a:prstGeom prst="rect">
            <a:avLst/>
          </a:prstGeom>
        </p:spPr>
        <p:txBody>
          <a:bodyPr vert="horz" lIns="91440" tIns="45720" rIns="91440" bIns="45720" rtlCol="0" anchor="ctr" anchorCtr="0">
            <a:noAutofit/>
          </a:bodyPr>
          <a:lstStyle>
            <a:lvl1pPr marL="0" marR="0" indent="0" algn="r" defTabSz="914400" rtl="0" eaLnBrk="1" fontAlgn="auto" latinLnBrk="0" hangingPunct="1">
              <a:lnSpc>
                <a:spcPct val="100000"/>
              </a:lnSpc>
              <a:spcBef>
                <a:spcPts val="0"/>
              </a:spcBef>
              <a:spcAft>
                <a:spcPts val="800"/>
              </a:spcAft>
              <a:buClrTx/>
              <a:buSzTx/>
              <a:buFont typeface="Arial" panose="020B0604020202020204" pitchFamily="34" charset="0"/>
              <a:buNone/>
              <a:tabLst/>
              <a:defRPr sz="800" kern="1200">
                <a:solidFill>
                  <a:srgbClr val="595959"/>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600" dirty="0"/>
              <a:t>(a, top) Kathleen </a:t>
            </a:r>
            <a:r>
              <a:rPr lang="en-US" sz="600" dirty="0" err="1"/>
              <a:t>Talaro</a:t>
            </a:r>
            <a:r>
              <a:rPr lang="en-US" sz="600" dirty="0"/>
              <a:t>; (a, bottom) Stepan </a:t>
            </a:r>
            <a:r>
              <a:rPr lang="en-US" sz="600" dirty="0" err="1"/>
              <a:t>Khadzhi</a:t>
            </a:r>
            <a:r>
              <a:rPr lang="en-US" sz="600" dirty="0"/>
              <a:t>/Shutterstock; (b, top) Lisa Burgess/McGraw-Hill Education; (b, middle) Source: Centers for Disease Control and Prevention/Courtesy of Dr. Edwin P. Ewing, Jr.; (b, bottom) Manfred Kage/Science Source; (c, top) Lisa Burgess/McGraw-Hill Education; (c, bottom) David Fankhauser </a:t>
            </a:r>
          </a:p>
        </p:txBody>
      </p:sp>
    </p:spTree>
    <p:extLst>
      <p:ext uri="{BB962C8B-B14F-4D97-AF65-F5344CB8AC3E}">
        <p14:creationId xmlns:p14="http://schemas.microsoft.com/office/powerpoint/2010/main" val="306384786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C07323-0502-437A-9857-7D3D2DE93CEC}"/>
              </a:ext>
            </a:extLst>
          </p:cNvPr>
          <p:cNvSpPr>
            <a:spLocks noGrp="1"/>
          </p:cNvSpPr>
          <p:nvPr>
            <p:ph type="title"/>
          </p:nvPr>
        </p:nvSpPr>
        <p:spPr/>
        <p:txBody>
          <a:bodyPr/>
          <a:lstStyle/>
          <a:p>
            <a:r>
              <a:rPr lang="en-US" dirty="0"/>
              <a:t>Concept Check – Section 3.2</a:t>
            </a:r>
          </a:p>
        </p:txBody>
      </p:sp>
      <p:sp>
        <p:nvSpPr>
          <p:cNvPr id="3" name="Content Placeholder 2">
            <a:extLst>
              <a:ext uri="{FF2B5EF4-FFF2-40B4-BE49-F238E27FC236}">
                <a16:creationId xmlns:a16="http://schemas.microsoft.com/office/drawing/2014/main" id="{40A8B963-E931-474D-BEB8-1F21F9DA6540}"/>
              </a:ext>
            </a:extLst>
          </p:cNvPr>
          <p:cNvSpPr>
            <a:spLocks noGrp="1"/>
          </p:cNvSpPr>
          <p:nvPr>
            <p:ph sz="quarter" idx="11"/>
          </p:nvPr>
        </p:nvSpPr>
        <p:spPr/>
        <p:txBody>
          <a:bodyPr/>
          <a:lstStyle/>
          <a:p>
            <a:pPr>
              <a:spcAft>
                <a:spcPts val="1200"/>
              </a:spcAft>
              <a:defRPr/>
            </a:pPr>
            <a:r>
              <a:rPr lang="en-US" dirty="0">
                <a:ea typeface="ＭＳ Ｐゴシック" charset="0"/>
              </a:rPr>
              <a:t>What is the total magnification of a specimen viewed with the 40x objective?</a:t>
            </a:r>
          </a:p>
          <a:p>
            <a:pPr marL="457200" indent="-457200">
              <a:spcAft>
                <a:spcPts val="1200"/>
              </a:spcAft>
              <a:defRPr/>
            </a:pPr>
            <a:r>
              <a:rPr lang="en-US" dirty="0">
                <a:ea typeface="ＭＳ Ｐゴシック" charset="0"/>
              </a:rPr>
              <a:t>What is the importance of resolving power?</a:t>
            </a:r>
          </a:p>
          <a:p>
            <a:pPr marL="457200" indent="-457200">
              <a:spcAft>
                <a:spcPts val="1200"/>
              </a:spcAft>
              <a:defRPr/>
            </a:pPr>
            <a:r>
              <a:rPr lang="en-US" dirty="0">
                <a:ea typeface="ＭＳ Ｐゴシック" charset="0"/>
              </a:rPr>
              <a:t>Describe the difference between simple and differential stain.</a:t>
            </a:r>
          </a:p>
          <a:p>
            <a:pPr marL="457200" indent="-457200">
              <a:spcAft>
                <a:spcPts val="1200"/>
              </a:spcAft>
              <a:defRPr/>
            </a:pPr>
            <a:r>
              <a:rPr lang="en-US" dirty="0">
                <a:ea typeface="ＭＳ Ｐゴシック" charset="0"/>
              </a:rPr>
              <a:t>What is the purpose of the Gram stain?</a:t>
            </a:r>
          </a:p>
          <a:p>
            <a:pPr>
              <a:spcAft>
                <a:spcPts val="1200"/>
              </a:spcAft>
            </a:pPr>
            <a:endParaRPr lang="en-US" dirty="0"/>
          </a:p>
        </p:txBody>
      </p:sp>
    </p:spTree>
    <p:extLst>
      <p:ext uri="{BB962C8B-B14F-4D97-AF65-F5344CB8AC3E}">
        <p14:creationId xmlns:p14="http://schemas.microsoft.com/office/powerpoint/2010/main" val="334955997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6F92C4D4-C867-4E2F-BF62-33A518B42728}"/>
              </a:ext>
            </a:extLst>
          </p:cNvPr>
          <p:cNvSpPr>
            <a:spLocks noGrp="1"/>
          </p:cNvSpPr>
          <p:nvPr>
            <p:ph type="title"/>
          </p:nvPr>
        </p:nvSpPr>
        <p:spPr/>
        <p:txBody>
          <a:bodyPr/>
          <a:lstStyle/>
          <a:p>
            <a:r>
              <a:rPr lang="en-US"/>
              <a:t>End of Main Content</a:t>
            </a:r>
            <a:endParaRPr lang="en-US" dirty="0"/>
          </a:p>
        </p:txBody>
      </p:sp>
      <p:sp>
        <p:nvSpPr>
          <p:cNvPr id="3" name="Footer Placeholder 2">
            <a:extLst>
              <a:ext uri="{FF2B5EF4-FFF2-40B4-BE49-F238E27FC236}">
                <a16:creationId xmlns:a16="http://schemas.microsoft.com/office/drawing/2014/main" id="{D630F02A-B1AC-4A6F-B7C6-6A288F03C29B}"/>
              </a:ext>
            </a:extLst>
          </p:cNvPr>
          <p:cNvSpPr>
            <a:spLocks noGrp="1"/>
          </p:cNvSpPr>
          <p:nvPr>
            <p:ph type="ftr" sz="quarter" idx="10"/>
          </p:nvPr>
        </p:nvSpPr>
        <p:spPr/>
        <p:txBody>
          <a:bodyPr/>
          <a:lstStyle/>
          <a:p>
            <a:pPr lvl="0"/>
            <a:r>
              <a:rPr lang="en-US" dirty="0"/>
              <a:t>© 2021 McGraw Hill. All rights reserved. Authorized only for instructor use in the classroom.</a:t>
            </a:r>
          </a:p>
          <a:p>
            <a:pPr lvl="0"/>
            <a:r>
              <a:rPr lang="en-US" dirty="0"/>
              <a:t>No reproduction or further distribution permitted without the prior written consent of McGraw Hill.</a:t>
            </a:r>
          </a:p>
        </p:txBody>
      </p:sp>
    </p:spTree>
    <p:extLst>
      <p:ext uri="{BB962C8B-B14F-4D97-AF65-F5344CB8AC3E}">
        <p14:creationId xmlns:p14="http://schemas.microsoft.com/office/powerpoint/2010/main" val="1080484485"/>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88242-31AB-427B-8857-866D707A4965}"/>
              </a:ext>
            </a:extLst>
          </p:cNvPr>
          <p:cNvSpPr>
            <a:spLocks noGrp="1"/>
          </p:cNvSpPr>
          <p:nvPr>
            <p:ph type="title"/>
          </p:nvPr>
        </p:nvSpPr>
        <p:spPr/>
        <p:txBody>
          <a:bodyPr/>
          <a:lstStyle/>
          <a:p>
            <a:r>
              <a:rPr lang="en-US" dirty="0"/>
              <a:t>Accessibility Content: Text Alternatives for Images</a:t>
            </a:r>
            <a:endParaRPr lang="en-IN" dirty="0"/>
          </a:p>
        </p:txBody>
      </p:sp>
    </p:spTree>
    <p:extLst>
      <p:ext uri="{BB962C8B-B14F-4D97-AF65-F5344CB8AC3E}">
        <p14:creationId xmlns:p14="http://schemas.microsoft.com/office/powerpoint/2010/main" val="199793056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Examples of Enriched Media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marL="342900" indent="-342900">
              <a:spcAft>
                <a:spcPts val="0"/>
              </a:spcAft>
              <a:buFont typeface="+mj-lt"/>
              <a:buAutoNum type="alphaLcParenR"/>
            </a:pPr>
            <a:r>
              <a:rPr lang="en-GB" dirty="0"/>
              <a:t>Blood agar plate growing bacteria from the human throat. Enzymes from the bacterial colonies break down the red blood cells in the agar, leaving a clear “halo.”</a:t>
            </a:r>
          </a:p>
          <a:p>
            <a:pPr marL="342900" indent="-342900">
              <a:spcAft>
                <a:spcPts val="0"/>
              </a:spcAft>
              <a:buFont typeface="+mj-lt"/>
              <a:buAutoNum type="alphaLcParenR"/>
            </a:pPr>
            <a:r>
              <a:rPr lang="en-GB" dirty="0"/>
              <a:t>Culture of Neisseria sp. on chocolate agar. Chocolate agar gets its brownish </a:t>
            </a:r>
            <a:r>
              <a:rPr lang="en-GB" dirty="0" err="1"/>
              <a:t>color</a:t>
            </a:r>
            <a:r>
              <a:rPr lang="en-GB" dirty="0"/>
              <a:t> from cooked blood (not chocolate) and does not produce </a:t>
            </a:r>
            <a:r>
              <a:rPr lang="en-GB" dirty="0" err="1"/>
              <a:t>hemolysis</a:t>
            </a:r>
            <a:r>
              <a:rPr lang="en-GB" dirty="0"/>
              <a:t>.</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p>
        </p:txBody>
      </p:sp>
    </p:spTree>
    <p:extLst>
      <p:ext uri="{BB962C8B-B14F-4D97-AF65-F5344CB8AC3E}">
        <p14:creationId xmlns:p14="http://schemas.microsoft.com/office/powerpoint/2010/main" val="417631195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Selective and Differential Media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marL="342900" indent="-342900">
              <a:spcAft>
                <a:spcPts val="0"/>
              </a:spcAft>
              <a:buFont typeface="+mj-lt"/>
              <a:buAutoNum type="alphaLcParenR"/>
            </a:pPr>
            <a:r>
              <a:rPr lang="en-GB" dirty="0"/>
              <a:t>A mixed sample containing three different species is streaked onto plates of general-purpose nonselective medium and selective medium. Note the results.</a:t>
            </a:r>
          </a:p>
          <a:p>
            <a:pPr marL="342900" indent="-342900">
              <a:spcAft>
                <a:spcPts val="0"/>
              </a:spcAft>
              <a:buFont typeface="+mj-lt"/>
              <a:buAutoNum type="alphaLcParenR"/>
            </a:pPr>
            <a:r>
              <a:rPr lang="en-GB" dirty="0"/>
              <a:t>Another mixed sample containing three different species is streaked onto plates of general-purpose nondifferential medium and differential medium.</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p>
        </p:txBody>
      </p:sp>
    </p:spTree>
    <p:extLst>
      <p:ext uri="{BB962C8B-B14F-4D97-AF65-F5344CB8AC3E}">
        <p14:creationId xmlns:p14="http://schemas.microsoft.com/office/powerpoint/2010/main" val="14863403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A789A2-BD23-449D-8FCC-1FE20C03D89C}"/>
              </a:ext>
            </a:extLst>
          </p:cNvPr>
          <p:cNvSpPr>
            <a:spLocks noGrp="1"/>
          </p:cNvSpPr>
          <p:nvPr>
            <p:ph type="title"/>
          </p:nvPr>
        </p:nvSpPr>
        <p:spPr/>
        <p:txBody>
          <a:bodyPr/>
          <a:lstStyle/>
          <a:p>
            <a:r>
              <a:rPr lang="en-US" dirty="0"/>
              <a:t>Media: Providing Nutrients in the Laboratory</a:t>
            </a:r>
          </a:p>
        </p:txBody>
      </p:sp>
      <p:sp>
        <p:nvSpPr>
          <p:cNvPr id="3" name="Content Placeholder 2">
            <a:extLst>
              <a:ext uri="{FF2B5EF4-FFF2-40B4-BE49-F238E27FC236}">
                <a16:creationId xmlns:a16="http://schemas.microsoft.com/office/drawing/2014/main" id="{3E098348-433C-4C8C-906A-F54257E78CEE}"/>
              </a:ext>
            </a:extLst>
          </p:cNvPr>
          <p:cNvSpPr>
            <a:spLocks noGrp="1"/>
          </p:cNvSpPr>
          <p:nvPr>
            <p:ph sz="quarter" idx="11"/>
          </p:nvPr>
        </p:nvSpPr>
        <p:spPr/>
        <p:txBody>
          <a:bodyPr/>
          <a:lstStyle/>
          <a:p>
            <a:pPr>
              <a:spcAft>
                <a:spcPts val="1200"/>
              </a:spcAft>
              <a:defRPr/>
            </a:pPr>
            <a:r>
              <a:rPr lang="en-US" dirty="0">
                <a:ea typeface="ＭＳ Ｐゴシック" charset="0"/>
              </a:rPr>
              <a:t>Microbes must be provided with all of their required nutrients in an artificial medium</a:t>
            </a:r>
          </a:p>
          <a:p>
            <a:pPr marL="228600" indent="-228600">
              <a:spcAft>
                <a:spcPts val="1200"/>
              </a:spcAft>
              <a:buFont typeface="Arial" panose="020B0604020202020204" pitchFamily="34" charset="0"/>
              <a:buChar char="•"/>
              <a:defRPr/>
            </a:pPr>
            <a:r>
              <a:rPr lang="en-US" dirty="0">
                <a:ea typeface="ＭＳ Ｐゴシック" charset="0"/>
              </a:rPr>
              <a:t>Some microbes require only a few simple inorganic compounds for growth</a:t>
            </a:r>
          </a:p>
          <a:p>
            <a:pPr marL="228600" indent="-228600">
              <a:spcAft>
                <a:spcPts val="1200"/>
              </a:spcAft>
              <a:buFont typeface="Arial" panose="020B0604020202020204" pitchFamily="34" charset="0"/>
              <a:buChar char="•"/>
              <a:defRPr/>
            </a:pPr>
            <a:r>
              <a:rPr lang="en-US" dirty="0">
                <a:ea typeface="ＭＳ Ｐゴシック" charset="0"/>
              </a:rPr>
              <a:t>Other microbes require a complex list of specific inorganic and organic compounds</a:t>
            </a:r>
          </a:p>
          <a:p>
            <a:pPr marL="228600" indent="-228600">
              <a:spcAft>
                <a:spcPts val="1200"/>
              </a:spcAft>
              <a:buFont typeface="Arial" panose="020B0604020202020204" pitchFamily="34" charset="0"/>
              <a:buChar char="•"/>
              <a:defRPr/>
            </a:pPr>
            <a:r>
              <a:rPr lang="en-US" dirty="0">
                <a:ea typeface="ＭＳ Ｐゴシック" charset="0"/>
              </a:rPr>
              <a:t>Certain microbes cannot be grown on artificial laboratory media and require cell cultures or host animals</a:t>
            </a:r>
          </a:p>
          <a:p>
            <a:pPr>
              <a:spcAft>
                <a:spcPts val="1200"/>
              </a:spcAft>
            </a:pPr>
            <a:endParaRPr lang="en-US" dirty="0"/>
          </a:p>
        </p:txBody>
      </p:sp>
    </p:spTree>
    <p:extLst>
      <p:ext uri="{BB962C8B-B14F-4D97-AF65-F5344CB8AC3E}">
        <p14:creationId xmlns:p14="http://schemas.microsoft.com/office/powerpoint/2010/main" val="2326586065"/>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Types of Hemolysis on Blood Agar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GB" dirty="0"/>
              <a:t>Microbes exhibiting gamma-</a:t>
            </a:r>
            <a:r>
              <a:rPr lang="en-GB" dirty="0" err="1"/>
              <a:t>hemolysis</a:t>
            </a:r>
            <a:r>
              <a:rPr lang="en-GB" dirty="0"/>
              <a:t>, or no change in the blood agar due to the lack of </a:t>
            </a:r>
            <a:r>
              <a:rPr lang="en-GB" dirty="0" err="1"/>
              <a:t>hemolysin</a:t>
            </a:r>
            <a:r>
              <a:rPr lang="en-GB" dirty="0"/>
              <a:t> production; beta-</a:t>
            </a:r>
            <a:r>
              <a:rPr lang="en-GB" dirty="0" err="1"/>
              <a:t>hemolysis</a:t>
            </a:r>
            <a:r>
              <a:rPr lang="en-GB" dirty="0"/>
              <a:t>, or a clearing of the blood agar due to complete red blood cell lysis; and alpha-</a:t>
            </a:r>
            <a:r>
              <a:rPr lang="en-GB" dirty="0" err="1"/>
              <a:t>hemolysis</a:t>
            </a:r>
            <a:r>
              <a:rPr lang="en-GB" dirty="0"/>
              <a:t>, or greening of the blood agar due to incomplete red blood cell lysis.</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p>
        </p:txBody>
      </p:sp>
    </p:spTree>
    <p:extLst>
      <p:ext uri="{BB962C8B-B14F-4D97-AF65-F5344CB8AC3E}">
        <p14:creationId xmlns:p14="http://schemas.microsoft.com/office/powerpoint/2010/main" val="962404218"/>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Examples of Media That Are Both Selective and Differential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marL="342900" indent="-342900">
              <a:spcAft>
                <a:spcPts val="0"/>
              </a:spcAft>
              <a:buFont typeface="+mj-lt"/>
              <a:buAutoNum type="alphaLcParenR"/>
            </a:pPr>
            <a:r>
              <a:rPr lang="en-GB" dirty="0"/>
              <a:t>Mannitol salt agar is used to isolate members of the genus</a:t>
            </a:r>
            <a:r>
              <a:rPr lang="en-GB" i="1" dirty="0"/>
              <a:t> Staphylococcus</a:t>
            </a:r>
            <a:r>
              <a:rPr lang="en-GB" dirty="0"/>
              <a:t>. It is selective because </a:t>
            </a:r>
            <a:r>
              <a:rPr lang="en-GB" i="1" dirty="0"/>
              <a:t>Staphylococcus</a:t>
            </a:r>
            <a:r>
              <a:rPr lang="en-GB" dirty="0"/>
              <a:t> can grow in the presence of 7.5% sodium chloride, whereas many other species are inhibited by this high concentration. It contains a dye that also differentiates those species of </a:t>
            </a:r>
            <a:r>
              <a:rPr lang="en-GB" i="1" dirty="0"/>
              <a:t>Staphylococcus</a:t>
            </a:r>
            <a:r>
              <a:rPr lang="en-GB" dirty="0"/>
              <a:t> that produce acid from the fermentation of mannitol and turn the phenol red dye to a bright yellow. </a:t>
            </a:r>
          </a:p>
          <a:p>
            <a:pPr marL="342900" indent="-342900">
              <a:spcAft>
                <a:spcPts val="0"/>
              </a:spcAft>
              <a:buFont typeface="+mj-lt"/>
              <a:buAutoNum type="alphaLcParenR"/>
            </a:pPr>
            <a:r>
              <a:rPr lang="en-GB" dirty="0"/>
              <a:t>MacConkey agar selects against gram-positive bacteria. It also differentiates between lactose-fermenting bacteria (indicated by a pink-red reaction in the </a:t>
            </a:r>
            <a:r>
              <a:rPr lang="en-GB" dirty="0" err="1"/>
              <a:t>center</a:t>
            </a:r>
            <a:r>
              <a:rPr lang="en-GB" dirty="0"/>
              <a:t> of the colony) and lactose-negative bacteria (indicated by an off-white colony with no dye reaction).</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p>
        </p:txBody>
      </p:sp>
    </p:spTree>
    <p:extLst>
      <p:ext uri="{BB962C8B-B14F-4D97-AF65-F5344CB8AC3E}">
        <p14:creationId xmlns:p14="http://schemas.microsoft.com/office/powerpoint/2010/main" val="223217986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Miscellaneous Media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GB" dirty="0"/>
              <a:t>This medium is designed to show fermentation (acid production) and gas formation by means of a small, inverted test tube for collecting gas bubbles. The tube on the left is an uninoculated negative control; the </a:t>
            </a:r>
            <a:r>
              <a:rPr lang="en-GB" dirty="0" err="1"/>
              <a:t>center</a:t>
            </a:r>
            <a:r>
              <a:rPr lang="en-GB" dirty="0"/>
              <a:t> tube is positive for acid (yellow) and gas (open space); the tube on the right shows growth but neither acid nor gas.</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p>
        </p:txBody>
      </p:sp>
    </p:spTree>
    <p:extLst>
      <p:ext uri="{BB962C8B-B14F-4D97-AF65-F5344CB8AC3E}">
        <p14:creationId xmlns:p14="http://schemas.microsoft.com/office/powerpoint/2010/main" val="571490101"/>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Isolation Technique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GB" dirty="0"/>
              <a:t>After numerous cell divisions, a macroscopic mound of cells, or a colony, will be formed. This is a relatively simple yet successful way to separate different types of bacteria in a mixed sample.</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p>
        </p:txBody>
      </p:sp>
    </p:spTree>
    <p:extLst>
      <p:ext uri="{BB962C8B-B14F-4D97-AF65-F5344CB8AC3E}">
        <p14:creationId xmlns:p14="http://schemas.microsoft.com/office/powerpoint/2010/main" val="368332609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Mixed and Contaminated Cultures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marL="342900" indent="-342900">
              <a:spcAft>
                <a:spcPts val="0"/>
              </a:spcAft>
              <a:buFont typeface="+mj-lt"/>
              <a:buAutoNum type="alphaLcParenR"/>
            </a:pPr>
            <a:r>
              <a:rPr lang="en-GB" dirty="0"/>
              <a:t>Three tubes containing pure cultures of </a:t>
            </a:r>
            <a:r>
              <a:rPr lang="en-GB" i="1" dirty="0"/>
              <a:t>Escherichia coli</a:t>
            </a:r>
            <a:r>
              <a:rPr lang="en-GB" dirty="0"/>
              <a:t> (white), </a:t>
            </a:r>
            <a:r>
              <a:rPr lang="en-GB" i="1" dirty="0"/>
              <a:t>Micrococcus luteus</a:t>
            </a:r>
            <a:r>
              <a:rPr lang="en-GB" dirty="0"/>
              <a:t> (yellow), and </a:t>
            </a:r>
            <a:r>
              <a:rPr lang="en-GB" i="1" dirty="0"/>
              <a:t>Serratia marcescens</a:t>
            </a:r>
            <a:r>
              <a:rPr lang="en-GB" dirty="0"/>
              <a:t> (red).</a:t>
            </a:r>
          </a:p>
          <a:p>
            <a:pPr marL="342900" indent="-342900">
              <a:spcAft>
                <a:spcPts val="0"/>
              </a:spcAft>
              <a:buFont typeface="+mj-lt"/>
              <a:buAutoNum type="alphaLcParenR"/>
            </a:pPr>
            <a:r>
              <a:rPr lang="en-GB" dirty="0"/>
              <a:t>A mixed culture of </a:t>
            </a:r>
            <a:r>
              <a:rPr lang="en-GB" i="1" dirty="0"/>
              <a:t>M. luteus </a:t>
            </a:r>
            <a:r>
              <a:rPr lang="en-GB" dirty="0"/>
              <a:t>(bright yellow colonies) and </a:t>
            </a:r>
            <a:r>
              <a:rPr lang="en-GB" i="1" dirty="0"/>
              <a:t>E. coli</a:t>
            </a:r>
            <a:r>
              <a:rPr lang="en-GB" dirty="0"/>
              <a:t> (faint white colonies).</a:t>
            </a:r>
          </a:p>
          <a:p>
            <a:pPr marL="342900" indent="-342900">
              <a:spcAft>
                <a:spcPts val="0"/>
              </a:spcAft>
              <a:buFont typeface="+mj-lt"/>
              <a:buAutoNum type="alphaLcParenR"/>
            </a:pPr>
            <a:r>
              <a:rPr lang="en-GB" dirty="0"/>
              <a:t>This plate of </a:t>
            </a:r>
            <a:r>
              <a:rPr lang="en-GB" i="1" dirty="0"/>
              <a:t>S. marcescens</a:t>
            </a:r>
            <a:r>
              <a:rPr lang="en-GB" dirty="0"/>
              <a:t> was overexposed to room air, and it has developed a large, white colony. Because this intruder is not desirable and not identified, the culture is now contaminated.</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p>
        </p:txBody>
      </p:sp>
    </p:spTree>
    <p:extLst>
      <p:ext uri="{BB962C8B-B14F-4D97-AF65-F5344CB8AC3E}">
        <p14:creationId xmlns:p14="http://schemas.microsoft.com/office/powerpoint/2010/main" val="940464030"/>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Size of Things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marL="342900" indent="-342900">
              <a:spcAft>
                <a:spcPts val="0"/>
              </a:spcAft>
              <a:buFont typeface="+mj-lt"/>
              <a:buAutoNum type="alphaLcParenR"/>
            </a:pPr>
            <a:r>
              <a:rPr lang="en-GB" dirty="0"/>
              <a:t>Three tubes containing pure cultures of </a:t>
            </a:r>
            <a:r>
              <a:rPr lang="en-GB" i="1" dirty="0"/>
              <a:t>Escherichia coli</a:t>
            </a:r>
            <a:r>
              <a:rPr lang="en-GB" dirty="0"/>
              <a:t> (white), </a:t>
            </a:r>
            <a:r>
              <a:rPr lang="en-GB" i="1" dirty="0"/>
              <a:t>Micrococcus luteus</a:t>
            </a:r>
            <a:r>
              <a:rPr lang="en-GB" dirty="0"/>
              <a:t> (yellow), and </a:t>
            </a:r>
            <a:r>
              <a:rPr lang="en-GB" i="1" dirty="0"/>
              <a:t>Serratia marcescens</a:t>
            </a:r>
            <a:r>
              <a:rPr lang="en-GB" dirty="0"/>
              <a:t> (red).</a:t>
            </a:r>
          </a:p>
          <a:p>
            <a:pPr marL="342900" indent="-342900">
              <a:spcAft>
                <a:spcPts val="0"/>
              </a:spcAft>
              <a:buFont typeface="+mj-lt"/>
              <a:buAutoNum type="alphaLcParenR"/>
            </a:pPr>
            <a:r>
              <a:rPr lang="en-GB" dirty="0"/>
              <a:t>A mixed culture of </a:t>
            </a:r>
            <a:r>
              <a:rPr lang="en-GB" i="1" dirty="0"/>
              <a:t>M. luteus </a:t>
            </a:r>
            <a:r>
              <a:rPr lang="en-GB" dirty="0"/>
              <a:t>(bright yellow colonies) and </a:t>
            </a:r>
            <a:r>
              <a:rPr lang="en-GB" i="1" dirty="0"/>
              <a:t>E. coli</a:t>
            </a:r>
            <a:r>
              <a:rPr lang="en-GB" dirty="0"/>
              <a:t> (faint white colonies).</a:t>
            </a:r>
          </a:p>
          <a:p>
            <a:pPr marL="342900" indent="-342900">
              <a:spcAft>
                <a:spcPts val="0"/>
              </a:spcAft>
              <a:buFont typeface="+mj-lt"/>
              <a:buAutoNum type="alphaLcParenR"/>
            </a:pPr>
            <a:r>
              <a:rPr lang="en-GB" dirty="0"/>
              <a:t>This plate of </a:t>
            </a:r>
            <a:r>
              <a:rPr lang="en-GB" i="1" dirty="0"/>
              <a:t>S. marcescens</a:t>
            </a:r>
            <a:r>
              <a:rPr lang="en-GB" dirty="0"/>
              <a:t> was overexposed to room air, and it has developed a large, white colony. Because this intruder is not desirable and not identified, the culture is now contaminated.</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p>
        </p:txBody>
      </p:sp>
    </p:spTree>
    <p:extLst>
      <p:ext uri="{BB962C8B-B14F-4D97-AF65-F5344CB8AC3E}">
        <p14:creationId xmlns:p14="http://schemas.microsoft.com/office/powerpoint/2010/main" val="1858477350"/>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Pathway of Light and the Two Stages in Magnification of a Compound Microscope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spcAft>
                <a:spcPts val="0"/>
              </a:spcAft>
            </a:pPr>
            <a:r>
              <a:rPr lang="en-GB" dirty="0"/>
              <a:t>Light leaving the specimen that enters the objective lens is refracted so that an enlarged primary image, the real image, is formed. One does not see this image, but its degree of magnification is represented by the lower circle. The real image is projected through the ocular, and a second image, the virtual image, is formed by a similar process. The virtual image is the final magnified image that is received by the retina and perceived by the brain. Notice that the lens systems cause the image to be reversed.</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p>
        </p:txBody>
      </p:sp>
    </p:spTree>
    <p:extLst>
      <p:ext uri="{BB962C8B-B14F-4D97-AF65-F5344CB8AC3E}">
        <p14:creationId xmlns:p14="http://schemas.microsoft.com/office/powerpoint/2010/main" val="89778292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The Electromagnetic Spectrum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GB" dirty="0"/>
              <a:t>Illustration of the electromagnetic spectrum in increasing energy from radio waves, microwaves, and infrared to visible light in the range of 380 to 750 </a:t>
            </a:r>
            <a:r>
              <a:rPr lang="en-GB" dirty="0" err="1"/>
              <a:t>nanometers</a:t>
            </a:r>
            <a:r>
              <a:rPr lang="en-GB" dirty="0"/>
              <a:t> to UV, X rays, and Gamma rays.</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p>
        </p:txBody>
      </p:sp>
    </p:spTree>
    <p:extLst>
      <p:ext uri="{BB962C8B-B14F-4D97-AF65-F5344CB8AC3E}">
        <p14:creationId xmlns:p14="http://schemas.microsoft.com/office/powerpoint/2010/main" val="3475230724"/>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Effect of Wavelength on Resolution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GB" dirty="0"/>
              <a:t>A simple model demonstrates how the wavelength of light influences the resolving power of a microscope. The size of the balls illustrates the relative size of the wave. Here, a human cell (fibroblast) is illuminated with long-wavelength light (a) and short-wavelength light (b). In (a), the waves are too large to penetrate the tighter spaces and produce a fuzzy, undetailed image.</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p>
        </p:txBody>
      </p:sp>
    </p:spTree>
    <p:extLst>
      <p:ext uri="{BB962C8B-B14F-4D97-AF65-F5344CB8AC3E}">
        <p14:creationId xmlns:p14="http://schemas.microsoft.com/office/powerpoint/2010/main" val="3326119243"/>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The Importance of Resolution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GB" dirty="0"/>
              <a:t>If a microscope has a resolving power of 0.2 </a:t>
            </a:r>
            <a:r>
              <a:rPr lang="en-GB" dirty="0" err="1"/>
              <a:t>micrometers</a:t>
            </a:r>
            <a:r>
              <a:rPr lang="en-GB" dirty="0"/>
              <a:t>, then the bacterial cells will not be resolvable as two separate cells. Likewise, the small specks inside the eukaryotic cell will not be visible.</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p>
        </p:txBody>
      </p:sp>
    </p:spTree>
    <p:extLst>
      <p:ext uri="{BB962C8B-B14F-4D97-AF65-F5344CB8AC3E}">
        <p14:creationId xmlns:p14="http://schemas.microsoft.com/office/powerpoint/2010/main" val="34652137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4BC798-8EBA-4A16-A30B-D2D85DA0F769}"/>
              </a:ext>
            </a:extLst>
          </p:cNvPr>
          <p:cNvSpPr>
            <a:spLocks noGrp="1"/>
          </p:cNvSpPr>
          <p:nvPr>
            <p:ph type="title"/>
          </p:nvPr>
        </p:nvSpPr>
        <p:spPr/>
        <p:txBody>
          <a:bodyPr/>
          <a:lstStyle/>
          <a:p>
            <a:r>
              <a:rPr lang="en-US" dirty="0"/>
              <a:t>Types of Artificial Media</a:t>
            </a:r>
          </a:p>
        </p:txBody>
      </p:sp>
      <p:sp>
        <p:nvSpPr>
          <p:cNvPr id="3" name="Content Placeholder 2">
            <a:extLst>
              <a:ext uri="{FF2B5EF4-FFF2-40B4-BE49-F238E27FC236}">
                <a16:creationId xmlns:a16="http://schemas.microsoft.com/office/drawing/2014/main" id="{39F72FD8-149D-47F5-A2E3-B7197DCA987B}"/>
              </a:ext>
            </a:extLst>
          </p:cNvPr>
          <p:cNvSpPr>
            <a:spLocks noGrp="1"/>
          </p:cNvSpPr>
          <p:nvPr>
            <p:ph sz="quarter" idx="11"/>
          </p:nvPr>
        </p:nvSpPr>
        <p:spPr>
          <a:xfrm>
            <a:off x="342900" y="1276710"/>
            <a:ext cx="8458200" cy="1433833"/>
          </a:xfrm>
        </p:spPr>
        <p:txBody>
          <a:bodyPr/>
          <a:lstStyle/>
          <a:p>
            <a:pPr>
              <a:spcAft>
                <a:spcPts val="0"/>
              </a:spcAft>
            </a:pPr>
            <a:r>
              <a:rPr lang="en-US" altLang="en-US" dirty="0"/>
              <a:t>Media is classified according to three properties:</a:t>
            </a:r>
          </a:p>
          <a:p>
            <a:pPr marL="342900" indent="-342900">
              <a:spcAft>
                <a:spcPts val="0"/>
              </a:spcAft>
              <a:buFont typeface="Arial" panose="020B0604020202020204" pitchFamily="34" charset="0"/>
              <a:buChar char="•"/>
            </a:pPr>
            <a:r>
              <a:rPr lang="en-US" altLang="en-US" sz="2000" dirty="0"/>
              <a:t>Physical state</a:t>
            </a:r>
          </a:p>
          <a:p>
            <a:pPr marL="342900" indent="-342900">
              <a:spcAft>
                <a:spcPts val="0"/>
              </a:spcAft>
              <a:buFont typeface="Arial" panose="020B0604020202020204" pitchFamily="34" charset="0"/>
              <a:buChar char="•"/>
            </a:pPr>
            <a:r>
              <a:rPr lang="en-US" altLang="en-US" sz="2000" dirty="0"/>
              <a:t>Chemical composition</a:t>
            </a:r>
          </a:p>
          <a:p>
            <a:pPr marL="342900" indent="-342900">
              <a:spcAft>
                <a:spcPts val="0"/>
              </a:spcAft>
              <a:buFont typeface="Arial" panose="020B0604020202020204" pitchFamily="34" charset="0"/>
              <a:buChar char="•"/>
            </a:pPr>
            <a:r>
              <a:rPr lang="en-US" altLang="en-US" sz="2000" dirty="0"/>
              <a:t>Functional type (purpose)</a:t>
            </a:r>
          </a:p>
          <a:p>
            <a:endParaRPr lang="en-US" sz="2000" dirty="0"/>
          </a:p>
        </p:txBody>
      </p:sp>
      <p:graphicFrame>
        <p:nvGraphicFramePr>
          <p:cNvPr id="7" name="Content Placeholder 6">
            <a:extLst>
              <a:ext uri="{FF2B5EF4-FFF2-40B4-BE49-F238E27FC236}">
                <a16:creationId xmlns:a16="http://schemas.microsoft.com/office/drawing/2014/main" id="{DDB9D718-684E-45A8-9433-EC4D41966D7E}"/>
              </a:ext>
            </a:extLst>
          </p:cNvPr>
          <p:cNvGraphicFramePr>
            <a:graphicFrameLocks noGrp="1"/>
          </p:cNvGraphicFramePr>
          <p:nvPr>
            <p:ph sz="quarter" idx="14"/>
            <p:extLst>
              <p:ext uri="{D42A27DB-BD31-4B8C-83A1-F6EECF244321}">
                <p14:modId xmlns:p14="http://schemas.microsoft.com/office/powerpoint/2010/main" val="2058742427"/>
              </p:ext>
            </p:extLst>
          </p:nvPr>
        </p:nvGraphicFramePr>
        <p:xfrm>
          <a:off x="342489" y="2799082"/>
          <a:ext cx="8458199" cy="2413000"/>
        </p:xfrm>
        <a:graphic>
          <a:graphicData uri="http://schemas.openxmlformats.org/drawingml/2006/table">
            <a:tbl>
              <a:tblPr firstRow="1" bandRow="1">
                <a:tableStyleId>{5940675A-B579-460E-94D1-54222C63F5DA}</a:tableStyleId>
              </a:tblPr>
              <a:tblGrid>
                <a:gridCol w="3024296">
                  <a:extLst>
                    <a:ext uri="{9D8B030D-6E8A-4147-A177-3AD203B41FA5}">
                      <a16:colId xmlns:a16="http://schemas.microsoft.com/office/drawing/2014/main" val="2954560496"/>
                    </a:ext>
                  </a:extLst>
                </a:gridCol>
                <a:gridCol w="2998014">
                  <a:extLst>
                    <a:ext uri="{9D8B030D-6E8A-4147-A177-3AD203B41FA5}">
                      <a16:colId xmlns:a16="http://schemas.microsoft.com/office/drawing/2014/main" val="3601830699"/>
                    </a:ext>
                  </a:extLst>
                </a:gridCol>
                <a:gridCol w="2435889">
                  <a:extLst>
                    <a:ext uri="{9D8B030D-6E8A-4147-A177-3AD203B41FA5}">
                      <a16:colId xmlns:a16="http://schemas.microsoft.com/office/drawing/2014/main" val="2159194746"/>
                    </a:ext>
                  </a:extLst>
                </a:gridCol>
              </a:tblGrid>
              <a:tr h="370840">
                <a:tc>
                  <a:txBody>
                    <a:bodyPr/>
                    <a:lstStyle/>
                    <a:p>
                      <a:pPr marL="0" algn="l" defTabSz="914400" rtl="0" eaLnBrk="1" latinLnBrk="0" hangingPunct="1"/>
                      <a:r>
                        <a:rPr lang="en-US" sz="1600" b="1" kern="1200" dirty="0">
                          <a:solidFill>
                            <a:schemeClr val="tx1"/>
                          </a:solidFill>
                          <a:latin typeface="+mn-lt"/>
                          <a:ea typeface="+mn-ea"/>
                          <a:cs typeface="+mn-cs"/>
                        </a:rPr>
                        <a:t>Physical State</a:t>
                      </a:r>
                    </a:p>
                  </a:txBody>
                  <a:tcPr marL="90962" marR="90962"/>
                </a:tc>
                <a:tc>
                  <a:txBody>
                    <a:bodyPr/>
                    <a:lstStyle/>
                    <a:p>
                      <a:pPr marL="0" algn="l" defTabSz="914400" rtl="0" eaLnBrk="1" latinLnBrk="0" hangingPunct="1"/>
                      <a:r>
                        <a:rPr lang="en-US" sz="1600" b="1" kern="1200" dirty="0">
                          <a:solidFill>
                            <a:schemeClr val="tx1"/>
                          </a:solidFill>
                          <a:latin typeface="+mn-lt"/>
                          <a:ea typeface="+mn-ea"/>
                          <a:cs typeface="+mn-cs"/>
                        </a:rPr>
                        <a:t>Chemical Composition</a:t>
                      </a:r>
                    </a:p>
                  </a:txBody>
                  <a:tcPr marL="90962" marR="90962"/>
                </a:tc>
                <a:tc>
                  <a:txBody>
                    <a:bodyPr/>
                    <a:lstStyle/>
                    <a:p>
                      <a:pPr marL="0" algn="l" defTabSz="914400" rtl="0" eaLnBrk="1" latinLnBrk="0" hangingPunct="1"/>
                      <a:r>
                        <a:rPr lang="en-US" sz="1600" b="1" kern="1200" dirty="0">
                          <a:solidFill>
                            <a:schemeClr val="tx1"/>
                          </a:solidFill>
                          <a:latin typeface="+mn-lt"/>
                          <a:ea typeface="+mn-ea"/>
                          <a:cs typeface="+mn-cs"/>
                        </a:rPr>
                        <a:t>Functional Type</a:t>
                      </a:r>
                    </a:p>
                  </a:txBody>
                  <a:tcPr marL="90962" marR="90962"/>
                </a:tc>
                <a:extLst>
                  <a:ext uri="{0D108BD9-81ED-4DB2-BD59-A6C34878D82A}">
                    <a16:rowId xmlns:a16="http://schemas.microsoft.com/office/drawing/2014/main" val="789078089"/>
                  </a:ext>
                </a:extLst>
              </a:tr>
              <a:tr h="370840">
                <a:tc>
                  <a:txBody>
                    <a:bodyPr/>
                    <a:lstStyle/>
                    <a:p>
                      <a:pPr marL="0" lvl="0" indent="-225425" algn="l" defTabSz="914400" rtl="0" eaLnBrk="1" latinLnBrk="0" hangingPunct="1">
                        <a:spcBef>
                          <a:spcPts val="0"/>
                        </a:spcBef>
                        <a:buFont typeface="+mj-lt"/>
                        <a:buAutoNum type="arabicPeriod"/>
                      </a:pPr>
                      <a:r>
                        <a:rPr lang="en-US" sz="1600" b="0" kern="1200" dirty="0">
                          <a:solidFill>
                            <a:schemeClr val="tx1"/>
                          </a:solidFill>
                          <a:latin typeface="+mn-lt"/>
                          <a:ea typeface="+mn-ea"/>
                          <a:cs typeface="+mn-cs"/>
                        </a:rPr>
                        <a:t>Liquid</a:t>
                      </a:r>
                    </a:p>
                    <a:p>
                      <a:pPr marL="0" lvl="0" indent="-225425" algn="l" defTabSz="914400" rtl="0" eaLnBrk="1" latinLnBrk="0" hangingPunct="1">
                        <a:spcBef>
                          <a:spcPts val="0"/>
                        </a:spcBef>
                        <a:buFont typeface="+mj-lt"/>
                        <a:buAutoNum type="arabicPeriod"/>
                      </a:pPr>
                      <a:r>
                        <a:rPr lang="en-US" sz="1600" b="0" kern="1200" dirty="0">
                          <a:solidFill>
                            <a:schemeClr val="tx1"/>
                          </a:solidFill>
                          <a:latin typeface="+mn-lt"/>
                          <a:ea typeface="+mn-ea"/>
                          <a:cs typeface="+mn-cs"/>
                        </a:rPr>
                        <a:t>Semisolid</a:t>
                      </a:r>
                    </a:p>
                    <a:p>
                      <a:pPr marL="0" lvl="0" indent="-225425" algn="l" defTabSz="914400" rtl="0" eaLnBrk="1" latinLnBrk="0" hangingPunct="1">
                        <a:spcBef>
                          <a:spcPts val="0"/>
                        </a:spcBef>
                        <a:buFont typeface="+mj-lt"/>
                        <a:buAutoNum type="arabicPeriod"/>
                      </a:pPr>
                      <a:r>
                        <a:rPr lang="en-US" sz="1600" b="0" kern="1200" dirty="0">
                          <a:solidFill>
                            <a:schemeClr val="tx1"/>
                          </a:solidFill>
                          <a:latin typeface="+mn-lt"/>
                          <a:ea typeface="+mn-ea"/>
                          <a:cs typeface="+mn-cs"/>
                        </a:rPr>
                        <a:t>Solid (can be converted to liquid)</a:t>
                      </a:r>
                    </a:p>
                    <a:p>
                      <a:pPr marL="0" lvl="0" indent="-225425" algn="l" defTabSz="914400" rtl="0" eaLnBrk="1" latinLnBrk="0" hangingPunct="1">
                        <a:spcBef>
                          <a:spcPts val="0"/>
                        </a:spcBef>
                        <a:buFont typeface="+mj-lt"/>
                        <a:buAutoNum type="arabicPeriod"/>
                      </a:pPr>
                      <a:r>
                        <a:rPr lang="en-US" sz="1600" b="0" kern="1200" dirty="0">
                          <a:solidFill>
                            <a:schemeClr val="tx1"/>
                          </a:solidFill>
                          <a:latin typeface="+mn-lt"/>
                          <a:ea typeface="+mn-ea"/>
                          <a:cs typeface="+mn-cs"/>
                        </a:rPr>
                        <a:t>Solid (cannot be liquefied)</a:t>
                      </a:r>
                    </a:p>
                  </a:txBody>
                  <a:tcPr marL="90962" marR="90962"/>
                </a:tc>
                <a:tc>
                  <a:txBody>
                    <a:bodyPr/>
                    <a:lstStyle/>
                    <a:p>
                      <a:pPr marL="0" lvl="0" indent="-225425" algn="l" defTabSz="914400" rtl="0" eaLnBrk="1" latinLnBrk="0" hangingPunct="1">
                        <a:spcBef>
                          <a:spcPts val="0"/>
                        </a:spcBef>
                        <a:buFont typeface="+mj-lt"/>
                        <a:buAutoNum type="arabicPeriod"/>
                      </a:pPr>
                      <a:r>
                        <a:rPr lang="en-US" sz="1600" b="0" kern="1200" dirty="0">
                          <a:solidFill>
                            <a:schemeClr val="tx1"/>
                          </a:solidFill>
                          <a:latin typeface="+mn-lt"/>
                          <a:ea typeface="+mn-ea"/>
                          <a:cs typeface="+mn-cs"/>
                        </a:rPr>
                        <a:t>Chemically defined (synthetic)</a:t>
                      </a:r>
                    </a:p>
                    <a:p>
                      <a:pPr marL="0" lvl="0" indent="-225425" algn="l" defTabSz="914400" rtl="0" eaLnBrk="1" latinLnBrk="0" hangingPunct="1">
                        <a:spcBef>
                          <a:spcPts val="0"/>
                        </a:spcBef>
                        <a:buFont typeface="+mj-lt"/>
                        <a:buAutoNum type="arabicPeriod"/>
                      </a:pPr>
                      <a:r>
                        <a:rPr lang="en-US" sz="1600" b="0" kern="1200" dirty="0">
                          <a:solidFill>
                            <a:schemeClr val="tx1"/>
                          </a:solidFill>
                          <a:latin typeface="+mn-lt"/>
                          <a:ea typeface="+mn-ea"/>
                          <a:cs typeface="+mn-cs"/>
                        </a:rPr>
                        <a:t>Complex; not chemically defined</a:t>
                      </a:r>
                    </a:p>
                  </a:txBody>
                  <a:tcPr marL="90962" marR="90962"/>
                </a:tc>
                <a:tc>
                  <a:txBody>
                    <a:bodyPr/>
                    <a:lstStyle/>
                    <a:p>
                      <a:pPr marL="0" lvl="0" indent="-225425" algn="l" defTabSz="914400" rtl="0" eaLnBrk="1" latinLnBrk="0" hangingPunct="1">
                        <a:spcBef>
                          <a:spcPts val="0"/>
                        </a:spcBef>
                        <a:buFont typeface="+mj-lt"/>
                        <a:buAutoNum type="arabicPeriod"/>
                      </a:pPr>
                      <a:r>
                        <a:rPr lang="en-US" sz="1600" b="0" kern="1200" dirty="0">
                          <a:solidFill>
                            <a:schemeClr val="tx1"/>
                          </a:solidFill>
                          <a:latin typeface="+mn-lt"/>
                          <a:ea typeface="+mn-ea"/>
                          <a:cs typeface="+mn-cs"/>
                        </a:rPr>
                        <a:t>General purpose</a:t>
                      </a:r>
                    </a:p>
                    <a:p>
                      <a:pPr marL="0" lvl="0" indent="-225425" algn="l" defTabSz="914400" rtl="0" eaLnBrk="1" latinLnBrk="0" hangingPunct="1">
                        <a:spcBef>
                          <a:spcPts val="0"/>
                        </a:spcBef>
                        <a:buFont typeface="+mj-lt"/>
                        <a:buAutoNum type="arabicPeriod"/>
                      </a:pPr>
                      <a:r>
                        <a:rPr lang="en-US" sz="1600" b="0" kern="1200" dirty="0">
                          <a:solidFill>
                            <a:schemeClr val="tx1"/>
                          </a:solidFill>
                          <a:latin typeface="+mn-lt"/>
                          <a:ea typeface="+mn-ea"/>
                          <a:cs typeface="+mn-cs"/>
                        </a:rPr>
                        <a:t>Enriched</a:t>
                      </a:r>
                    </a:p>
                    <a:p>
                      <a:pPr marL="0" lvl="0" indent="-225425" algn="l" defTabSz="914400" rtl="0" eaLnBrk="1" latinLnBrk="0" hangingPunct="1">
                        <a:spcBef>
                          <a:spcPts val="0"/>
                        </a:spcBef>
                        <a:buFont typeface="+mj-lt"/>
                        <a:buAutoNum type="arabicPeriod"/>
                      </a:pPr>
                      <a:r>
                        <a:rPr lang="en-US" sz="1600" b="0" kern="1200" dirty="0">
                          <a:solidFill>
                            <a:schemeClr val="tx1"/>
                          </a:solidFill>
                          <a:latin typeface="+mn-lt"/>
                          <a:ea typeface="+mn-ea"/>
                          <a:cs typeface="+mn-cs"/>
                        </a:rPr>
                        <a:t>Selective</a:t>
                      </a:r>
                    </a:p>
                    <a:p>
                      <a:pPr marL="0" lvl="0" indent="-225425" algn="l" defTabSz="914400" rtl="0" eaLnBrk="1" latinLnBrk="0" hangingPunct="1">
                        <a:spcBef>
                          <a:spcPts val="0"/>
                        </a:spcBef>
                        <a:buFont typeface="+mj-lt"/>
                        <a:buAutoNum type="arabicPeriod"/>
                      </a:pPr>
                      <a:r>
                        <a:rPr lang="en-US" sz="1600" b="0" kern="1200" dirty="0">
                          <a:solidFill>
                            <a:schemeClr val="tx1"/>
                          </a:solidFill>
                          <a:latin typeface="+mn-lt"/>
                          <a:ea typeface="+mn-ea"/>
                          <a:cs typeface="+mn-cs"/>
                        </a:rPr>
                        <a:t>Differential</a:t>
                      </a:r>
                    </a:p>
                    <a:p>
                      <a:pPr marL="0" lvl="0" indent="-225425" algn="l" defTabSz="914400" rtl="0" eaLnBrk="1" latinLnBrk="0" hangingPunct="1">
                        <a:spcBef>
                          <a:spcPts val="0"/>
                        </a:spcBef>
                        <a:buFont typeface="+mj-lt"/>
                        <a:buAutoNum type="arabicPeriod" startAt="5"/>
                      </a:pPr>
                      <a:r>
                        <a:rPr lang="en-US" sz="1600" b="0" kern="1200" dirty="0">
                          <a:solidFill>
                            <a:schemeClr val="tx1"/>
                          </a:solidFill>
                          <a:latin typeface="+mn-lt"/>
                          <a:ea typeface="+mn-ea"/>
                          <a:cs typeface="+mn-cs"/>
                        </a:rPr>
                        <a:t>Anaerobic growth</a:t>
                      </a:r>
                    </a:p>
                    <a:p>
                      <a:pPr marL="0" lvl="0" indent="-225425" algn="l" defTabSz="914400" rtl="0" eaLnBrk="1" latinLnBrk="0" hangingPunct="1">
                        <a:spcBef>
                          <a:spcPts val="0"/>
                        </a:spcBef>
                        <a:buFont typeface="+mj-lt"/>
                        <a:buAutoNum type="arabicPeriod" startAt="5"/>
                      </a:pPr>
                      <a:r>
                        <a:rPr lang="en-US" sz="1600" b="0" kern="1200" dirty="0">
                          <a:solidFill>
                            <a:schemeClr val="tx1"/>
                          </a:solidFill>
                          <a:latin typeface="+mn-lt"/>
                          <a:ea typeface="+mn-ea"/>
                          <a:cs typeface="+mn-cs"/>
                        </a:rPr>
                        <a:t>Specimen transport</a:t>
                      </a:r>
                    </a:p>
                    <a:p>
                      <a:pPr marL="0" lvl="0" indent="-225425" algn="l" defTabSz="914400" rtl="0" eaLnBrk="1" latinLnBrk="0" hangingPunct="1">
                        <a:spcBef>
                          <a:spcPts val="0"/>
                        </a:spcBef>
                        <a:buFont typeface="+mj-lt"/>
                        <a:buAutoNum type="arabicPeriod" startAt="5"/>
                      </a:pPr>
                      <a:r>
                        <a:rPr lang="en-US" sz="1600" b="0" kern="1200" dirty="0">
                          <a:solidFill>
                            <a:schemeClr val="tx1"/>
                          </a:solidFill>
                          <a:latin typeface="+mn-lt"/>
                          <a:ea typeface="+mn-ea"/>
                          <a:cs typeface="+mn-cs"/>
                        </a:rPr>
                        <a:t>Assay</a:t>
                      </a:r>
                    </a:p>
                    <a:p>
                      <a:pPr marL="0" lvl="0" indent="-225425" algn="l" defTabSz="914400" rtl="0" eaLnBrk="1" latinLnBrk="0" hangingPunct="1">
                        <a:spcBef>
                          <a:spcPts val="0"/>
                        </a:spcBef>
                        <a:buFont typeface="+mj-lt"/>
                        <a:buAutoNum type="arabicPeriod" startAt="5"/>
                      </a:pPr>
                      <a:r>
                        <a:rPr lang="en-US" sz="1600" b="0" kern="1200" dirty="0">
                          <a:solidFill>
                            <a:schemeClr val="tx1"/>
                          </a:solidFill>
                          <a:latin typeface="+mn-lt"/>
                          <a:ea typeface="+mn-ea"/>
                          <a:cs typeface="+mn-cs"/>
                        </a:rPr>
                        <a:t>Enumeration</a:t>
                      </a:r>
                    </a:p>
                  </a:txBody>
                  <a:tcPr marL="90962" marR="90962"/>
                </a:tc>
                <a:extLst>
                  <a:ext uri="{0D108BD9-81ED-4DB2-BD59-A6C34878D82A}">
                    <a16:rowId xmlns:a16="http://schemas.microsoft.com/office/drawing/2014/main" val="523750693"/>
                  </a:ext>
                </a:extLst>
              </a:tr>
            </a:tbl>
          </a:graphicData>
        </a:graphic>
      </p:graphicFrame>
      <p:sp>
        <p:nvSpPr>
          <p:cNvPr id="8" name="Content Placeholder 7">
            <a:extLst>
              <a:ext uri="{FF2B5EF4-FFF2-40B4-BE49-F238E27FC236}">
                <a16:creationId xmlns:a16="http://schemas.microsoft.com/office/drawing/2014/main" id="{B727527D-E2D6-4126-B275-9A202208006C}"/>
              </a:ext>
            </a:extLst>
          </p:cNvPr>
          <p:cNvSpPr>
            <a:spLocks noGrp="1"/>
          </p:cNvSpPr>
          <p:nvPr>
            <p:ph sz="quarter" idx="15"/>
          </p:nvPr>
        </p:nvSpPr>
        <p:spPr>
          <a:xfrm>
            <a:off x="342900" y="5277398"/>
            <a:ext cx="8458200" cy="673100"/>
          </a:xfrm>
        </p:spPr>
        <p:txBody>
          <a:bodyPr/>
          <a:lstStyle/>
          <a:p>
            <a:r>
              <a:rPr lang="en-US" sz="2000" dirty="0"/>
              <a:t>Some media can serve more than one function. For example, a medium such as brain</a:t>
            </a:r>
            <a:r>
              <a:rPr lang="en-IN" sz="2000" dirty="0"/>
              <a:t>-</a:t>
            </a:r>
            <a:r>
              <a:rPr lang="en-US" sz="2000" dirty="0"/>
              <a:t>heart infusion is general purpose and enriched; mannitol salt agar is both selective and differential; and blood agar is both enriched and differential. </a:t>
            </a:r>
          </a:p>
        </p:txBody>
      </p:sp>
    </p:spTree>
    <p:extLst>
      <p:ext uri="{BB962C8B-B14F-4D97-AF65-F5344CB8AC3E}">
        <p14:creationId xmlns:p14="http://schemas.microsoft.com/office/powerpoint/2010/main" val="896382670"/>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Workings of an Oil Immersion Lens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GB" dirty="0"/>
              <a:t>Without oil, some of the peripheral light that passes through the specimen is scattered into the air or onto the glass slide; this scattering decreases resolution.</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p>
        </p:txBody>
      </p:sp>
    </p:spTree>
    <p:extLst>
      <p:ext uri="{BB962C8B-B14F-4D97-AF65-F5344CB8AC3E}">
        <p14:creationId xmlns:p14="http://schemas.microsoft.com/office/powerpoint/2010/main" val="1086578845"/>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84F6219E-3D47-41AC-9893-1108D06AA07D}"/>
    </a:ext>
  </a:extLst>
</a:theme>
</file>

<file path=ppt/theme/theme2.xml><?xml version="1.0" encoding="utf-8"?>
<a:theme xmlns:a="http://schemas.openxmlformats.org/drawingml/2006/main" name="MainContentSlideMaster">
  <a:themeElements>
    <a:clrScheme name="Custom 127">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B385948E-CF34-4CE8-9AC7-28DE40FDC656}"/>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FEE61EC3-6634-45B5-BF77-FBC9B835BC79}"/>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A15A20A0-BEE6-47A5-BC6B-F87134FBF13C}"/>
    </a:ext>
  </a:extLst>
</a:theme>
</file>

<file path=ppt/theme/theme5.xml><?xml version="1.0" encoding="utf-8"?>
<a:theme xmlns:a="http://schemas.openxmlformats.org/drawingml/2006/main" name="ImageDescriptionAppendixSlideMaster">
  <a:themeElements>
    <a:clrScheme name="Custom 12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22313DF8-AA3F-4A8D-9652-6DDC53D759ED}"/>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MHHE_Generic Accessible PPT Template_Editorial_v9_2019</Template>
  <TotalTime>1736</TotalTime>
  <Words>4969</Words>
  <Application>Microsoft Office PowerPoint</Application>
  <PresentationFormat>On-screen Show (4:3)</PresentationFormat>
  <Paragraphs>561</Paragraphs>
  <Slides>90</Slides>
  <Notes>0</Notes>
  <HiddenSlides>14</HiddenSlides>
  <MMClips>0</MMClips>
  <ScaleCrop>false</ScaleCrop>
  <HeadingPairs>
    <vt:vector size="6" baseType="variant">
      <vt:variant>
        <vt:lpstr>Fonts Used</vt:lpstr>
      </vt:variant>
      <vt:variant>
        <vt:i4>3</vt:i4>
      </vt:variant>
      <vt:variant>
        <vt:lpstr>Theme</vt:lpstr>
      </vt:variant>
      <vt:variant>
        <vt:i4>5</vt:i4>
      </vt:variant>
      <vt:variant>
        <vt:lpstr>Slide Titles</vt:lpstr>
      </vt:variant>
      <vt:variant>
        <vt:i4>90</vt:i4>
      </vt:variant>
    </vt:vector>
  </HeadingPairs>
  <TitlesOfParts>
    <vt:vector size="98" baseType="lpstr">
      <vt:lpstr>ＭＳ Ｐゴシック</vt:lpstr>
      <vt:lpstr>Arial</vt:lpstr>
      <vt:lpstr>Calibri</vt:lpstr>
      <vt:lpstr>Title Slides Master</vt:lpstr>
      <vt:lpstr>MainContentSlideMaster</vt:lpstr>
      <vt:lpstr>ClosingMaster</vt:lpstr>
      <vt:lpstr>DividerSlideMaster</vt:lpstr>
      <vt:lpstr>ImageDescriptionAppendixSlideMaster</vt:lpstr>
      <vt:lpstr>Chapter 3</vt:lpstr>
      <vt:lpstr>Section 3.1: Methods of Culturing Microorganisms: The Five I’s</vt:lpstr>
      <vt:lpstr>The Five I’s</vt:lpstr>
      <vt:lpstr>Summary of the General Laboratory Techniques Carried Out by Microbiologists</vt:lpstr>
      <vt:lpstr>Inoculation: Producing a Culture</vt:lpstr>
      <vt:lpstr>Incubation</vt:lpstr>
      <vt:lpstr>Incubation Conditions of Various Bacterial Pathogens</vt:lpstr>
      <vt:lpstr>Media: Providing Nutrients in the Laboratory</vt:lpstr>
      <vt:lpstr>Types of Artificial Media</vt:lpstr>
      <vt:lpstr>Liquid and Semisolid Media</vt:lpstr>
      <vt:lpstr>Solid Media and Agar</vt:lpstr>
      <vt:lpstr>Media in Different Physical Forms</vt:lpstr>
      <vt:lpstr>Defined (Synthetic) Media</vt:lpstr>
      <vt:lpstr>Complex Media</vt:lpstr>
      <vt:lpstr>General Purpose and Enriched Media</vt:lpstr>
      <vt:lpstr>Examples of Enriched Media</vt:lpstr>
      <vt:lpstr>Selective and Differential Media</vt:lpstr>
      <vt:lpstr>Selective Media</vt:lpstr>
      <vt:lpstr>Selective Media, Agents, and Functions</vt:lpstr>
      <vt:lpstr>Differential Media</vt:lpstr>
      <vt:lpstr>Differential Media: Blood Agar</vt:lpstr>
      <vt:lpstr>Types of Hemolysis on Blood Agar</vt:lpstr>
      <vt:lpstr>Examples of Media That Are Both Selective and Differential</vt:lpstr>
      <vt:lpstr>Miscellaneous Media</vt:lpstr>
      <vt:lpstr>Other Miscellaneous Media</vt:lpstr>
      <vt:lpstr>Isolation Technique</vt:lpstr>
      <vt:lpstr>Requirements of Isolation</vt:lpstr>
      <vt:lpstr>Streak Plate Method</vt:lpstr>
      <vt:lpstr>Pour Plate Method</vt:lpstr>
      <vt:lpstr>Steps in Pour Plate</vt:lpstr>
      <vt:lpstr>Spread Plate Technique</vt:lpstr>
      <vt:lpstr>Steps in a Spread Plate</vt:lpstr>
      <vt:lpstr>Pure Culture</vt:lpstr>
      <vt:lpstr>Mixed and Contaminated Cultures</vt:lpstr>
      <vt:lpstr>Inspection and Identification</vt:lpstr>
      <vt:lpstr>Biochemical and Other Tests</vt:lpstr>
      <vt:lpstr>Concept Check – Section 3.1 </vt:lpstr>
      <vt:lpstr>Section 3.2: The Microscope: Window on an Invisible Realm</vt:lpstr>
      <vt:lpstr>Microbial Dimensions</vt:lpstr>
      <vt:lpstr>Size of Things</vt:lpstr>
      <vt:lpstr>Magnification</vt:lpstr>
      <vt:lpstr>Refraction</vt:lpstr>
      <vt:lpstr>Formation of an Image</vt:lpstr>
      <vt:lpstr>Microscope Design</vt:lpstr>
      <vt:lpstr>Parts of a Student Laboratory Microscope</vt:lpstr>
      <vt:lpstr>Properties of a Light Microscopy</vt:lpstr>
      <vt:lpstr>Ocular and Objective Lenses</vt:lpstr>
      <vt:lpstr>Pathway of Light and the Two Stages in Magnification of a Compound Microscope</vt:lpstr>
      <vt:lpstr>Magnifying Power</vt:lpstr>
      <vt:lpstr>Resolution and Resolving Power</vt:lpstr>
      <vt:lpstr>The Electromagnetic Spectrum</vt:lpstr>
      <vt:lpstr>Effect of Wavelength on Resolution</vt:lpstr>
      <vt:lpstr>The Importance of Resolution</vt:lpstr>
      <vt:lpstr>Oil Immersion Lens</vt:lpstr>
      <vt:lpstr>Workings of an Oil Immersion Lens</vt:lpstr>
      <vt:lpstr>Contrast </vt:lpstr>
      <vt:lpstr>Variations on the Light Microscope</vt:lpstr>
      <vt:lpstr>Preparing Specimens</vt:lpstr>
      <vt:lpstr>Wet Mounts or Hanging Drop Mounts</vt:lpstr>
      <vt:lpstr>Wet Mounts</vt:lpstr>
      <vt:lpstr>Hanging Drop Mounts</vt:lpstr>
      <vt:lpstr>Fixed, Stained Smears</vt:lpstr>
      <vt:lpstr>Fixing Smears</vt:lpstr>
      <vt:lpstr>Staining Smears</vt:lpstr>
      <vt:lpstr>Negative vs. Positive Staining</vt:lpstr>
      <vt:lpstr>Comparison of Positive and Negative Stains</vt:lpstr>
      <vt:lpstr>Simple Stains</vt:lpstr>
      <vt:lpstr>Differential Stains</vt:lpstr>
      <vt:lpstr>Gram Stain</vt:lpstr>
      <vt:lpstr>Acid-Fast Stain</vt:lpstr>
      <vt:lpstr>Endospore Stain</vt:lpstr>
      <vt:lpstr>Special Stains</vt:lpstr>
      <vt:lpstr>The Capsule Stain</vt:lpstr>
      <vt:lpstr>Flagellar Staining</vt:lpstr>
      <vt:lpstr>Concept Check – Section 3.2</vt:lpstr>
      <vt:lpstr>End of Main Content</vt:lpstr>
      <vt:lpstr>Accessibility Content: Text Alternatives for Images</vt:lpstr>
      <vt:lpstr>Examples of Enriched Media - Text Alternative</vt:lpstr>
      <vt:lpstr>Selective and Differential Media - Text Alternative</vt:lpstr>
      <vt:lpstr>Types of Hemolysis on Blood Agar - Text Alternative</vt:lpstr>
      <vt:lpstr>Examples of Media That Are Both Selective and Differential - Text Alternative</vt:lpstr>
      <vt:lpstr>Miscellaneous Media - Text Alternative</vt:lpstr>
      <vt:lpstr>Isolation Technique - Text Alternative</vt:lpstr>
      <vt:lpstr>Mixed and Contaminated Cultures - Text Alternative</vt:lpstr>
      <vt:lpstr>Size of Things - Text Alternative</vt:lpstr>
      <vt:lpstr>Pathway of Light and the Two Stages in Magnification of a Compound Microscope - Text Alternative</vt:lpstr>
      <vt:lpstr>The Electromagnetic Spectrum - Text Alternative</vt:lpstr>
      <vt:lpstr>Effect of Wavelength on Resolution - Text Alternative</vt:lpstr>
      <vt:lpstr>The Importance of Resolution - Text Alternative</vt:lpstr>
      <vt:lpstr>Workings of an Oil Immersion Lens - Text Alternative</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One of Four Title Slide Options</dc:title>
  <dc:creator>Prasanna kumar. Tripathy</dc:creator>
  <cp:keywords>PPT</cp:keywords>
  <cp:lastModifiedBy>Prasanna kumar. Tripathy</cp:lastModifiedBy>
  <cp:revision>331</cp:revision>
  <dcterms:created xsi:type="dcterms:W3CDTF">2019-07-27T05:34:11Z</dcterms:created>
  <dcterms:modified xsi:type="dcterms:W3CDTF">2020-05-18T18:17:54Z</dcterms:modified>
</cp:coreProperties>
</file>