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10"/>
  </p:notesMasterIdLst>
  <p:sldIdLst>
    <p:sldId id="457"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4" r:id="rId19"/>
    <p:sldId id="365" r:id="rId20"/>
    <p:sldId id="366" r:id="rId21"/>
    <p:sldId id="367" r:id="rId22"/>
    <p:sldId id="3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1" r:id="rId36"/>
    <p:sldId id="382" r:id="rId37"/>
    <p:sldId id="383" r:id="rId38"/>
    <p:sldId id="384" r:id="rId39"/>
    <p:sldId id="386" r:id="rId40"/>
    <p:sldId id="387" r:id="rId41"/>
    <p:sldId id="388" r:id="rId42"/>
    <p:sldId id="385" r:id="rId43"/>
    <p:sldId id="389" r:id="rId44"/>
    <p:sldId id="390" r:id="rId45"/>
    <p:sldId id="391" r:id="rId46"/>
    <p:sldId id="392" r:id="rId47"/>
    <p:sldId id="393" r:id="rId48"/>
    <p:sldId id="394" r:id="rId49"/>
    <p:sldId id="395" r:id="rId50"/>
    <p:sldId id="396" r:id="rId51"/>
    <p:sldId id="397" r:id="rId52"/>
    <p:sldId id="398" r:id="rId53"/>
    <p:sldId id="399" r:id="rId54"/>
    <p:sldId id="400" r:id="rId55"/>
    <p:sldId id="401" r:id="rId56"/>
    <p:sldId id="402" r:id="rId57"/>
    <p:sldId id="403" r:id="rId58"/>
    <p:sldId id="404" r:id="rId59"/>
    <p:sldId id="405" r:id="rId60"/>
    <p:sldId id="406" r:id="rId61"/>
    <p:sldId id="407" r:id="rId62"/>
    <p:sldId id="408" r:id="rId63"/>
    <p:sldId id="409" r:id="rId64"/>
    <p:sldId id="410" r:id="rId65"/>
    <p:sldId id="411" r:id="rId66"/>
    <p:sldId id="412" r:id="rId67"/>
    <p:sldId id="413" r:id="rId68"/>
    <p:sldId id="414" r:id="rId69"/>
    <p:sldId id="415" r:id="rId70"/>
    <p:sldId id="416" r:id="rId71"/>
    <p:sldId id="417" r:id="rId72"/>
    <p:sldId id="418" r:id="rId73"/>
    <p:sldId id="419" r:id="rId74"/>
    <p:sldId id="420" r:id="rId75"/>
    <p:sldId id="421" r:id="rId76"/>
    <p:sldId id="422" r:id="rId77"/>
    <p:sldId id="423" r:id="rId78"/>
    <p:sldId id="424" r:id="rId79"/>
    <p:sldId id="425" r:id="rId80"/>
    <p:sldId id="426" r:id="rId81"/>
    <p:sldId id="427" r:id="rId82"/>
    <p:sldId id="428" r:id="rId83"/>
    <p:sldId id="429" r:id="rId84"/>
    <p:sldId id="430" r:id="rId85"/>
    <p:sldId id="431" r:id="rId86"/>
    <p:sldId id="432" r:id="rId87"/>
    <p:sldId id="433" r:id="rId88"/>
    <p:sldId id="434" r:id="rId89"/>
    <p:sldId id="435" r:id="rId90"/>
    <p:sldId id="260" r:id="rId91"/>
    <p:sldId id="289" r:id="rId92"/>
    <p:sldId id="456" r:id="rId93"/>
    <p:sldId id="458" r:id="rId94"/>
    <p:sldId id="459" r:id="rId95"/>
    <p:sldId id="460" r:id="rId96"/>
    <p:sldId id="461" r:id="rId97"/>
    <p:sldId id="462" r:id="rId98"/>
    <p:sldId id="463" r:id="rId99"/>
    <p:sldId id="464" r:id="rId100"/>
    <p:sldId id="465" r:id="rId101"/>
    <p:sldId id="466" r:id="rId102"/>
    <p:sldId id="467" r:id="rId103"/>
    <p:sldId id="468" r:id="rId104"/>
    <p:sldId id="469" r:id="rId105"/>
    <p:sldId id="470" r:id="rId106"/>
    <p:sldId id="471" r:id="rId107"/>
    <p:sldId id="472" r:id="rId108"/>
    <p:sldId id="473" r:id="rId10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57"/>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6"/>
            <p14:sldId id="387"/>
            <p14:sldId id="388"/>
            <p14:sldId id="385"/>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260"/>
          </p14:sldIdLst>
        </p14:section>
        <p14:section name="Appendix: Image Descriptions for Unsighted Students" id="{07080632-B756-45AF-BBF3-52DB3854CA65}">
          <p14:sldIdLst>
            <p14:sldId id="289"/>
            <p14:sldId id="456"/>
            <p14:sldId id="458"/>
            <p14:sldId id="459"/>
            <p14:sldId id="460"/>
            <p14:sldId id="461"/>
            <p14:sldId id="462"/>
            <p14:sldId id="463"/>
            <p14:sldId id="464"/>
            <p14:sldId id="465"/>
            <p14:sldId id="466"/>
            <p14:sldId id="467"/>
            <p14:sldId id="468"/>
            <p14:sldId id="469"/>
            <p14:sldId id="470"/>
            <p14:sldId id="471"/>
            <p14:sldId id="472"/>
            <p14:sldId id="47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0" autoAdjust="0"/>
    <p:restoredTop sz="93554" autoAdjust="0"/>
  </p:normalViewPr>
  <p:slideViewPr>
    <p:cSldViewPr snapToGrid="0" showGuides="1">
      <p:cViewPr varScale="1">
        <p:scale>
          <a:sx n="84" d="100"/>
          <a:sy n="84" d="100"/>
        </p:scale>
        <p:origin x="834" y="96"/>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sorterViewPr>
    <p:cViewPr>
      <p:scale>
        <a:sx n="100" d="100"/>
        <a:sy n="100" d="100"/>
      </p:scale>
      <p:origin x="0" y="-1543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presProps" Target="pres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viewProps" Target="view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notesMaster" Target="notesMasters/notesMaster1.xml"/><Relationship Id="rId115"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1.xml"/><Relationship Id="rId4" Type="http://schemas.openxmlformats.org/officeDocument/2006/relationships/slide" Target="slide9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22.jp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4.jp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26.jp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30.jp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31.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4</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Bacteria and Archaea</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996013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F7FB1-8BE5-44FD-A681-ECCAA71F7910}"/>
              </a:ext>
            </a:extLst>
          </p:cNvPr>
          <p:cNvSpPr>
            <a:spLocks noGrp="1"/>
          </p:cNvSpPr>
          <p:nvPr>
            <p:ph type="title"/>
          </p:nvPr>
        </p:nvSpPr>
        <p:spPr/>
        <p:txBody>
          <a:bodyPr/>
          <a:lstStyle/>
          <a:p>
            <a:r>
              <a:rPr lang="en-US" dirty="0"/>
              <a:t>Arrangements and Groupings of Cocci</a:t>
            </a:r>
            <a:endParaRPr lang="en-IN" dirty="0"/>
          </a:p>
        </p:txBody>
      </p:sp>
      <p:sp>
        <p:nvSpPr>
          <p:cNvPr id="3" name="Content Placeholder 2">
            <a:extLst>
              <a:ext uri="{FF2B5EF4-FFF2-40B4-BE49-F238E27FC236}">
                <a16:creationId xmlns:a16="http://schemas.microsoft.com/office/drawing/2014/main" id="{F320106F-6D92-4E94-99C2-C89B5FBF5A88}"/>
              </a:ext>
            </a:extLst>
          </p:cNvPr>
          <p:cNvSpPr>
            <a:spLocks noGrp="1"/>
          </p:cNvSpPr>
          <p:nvPr>
            <p:ph sz="quarter" idx="11"/>
          </p:nvPr>
        </p:nvSpPr>
        <p:spPr>
          <a:xfrm>
            <a:off x="342900" y="1276710"/>
            <a:ext cx="8458200" cy="3061374"/>
          </a:xfrm>
        </p:spPr>
        <p:txBody>
          <a:bodyPr/>
          <a:lstStyle/>
          <a:p>
            <a:pPr>
              <a:spcBef>
                <a:spcPts val="1200"/>
              </a:spcBef>
            </a:pPr>
            <a:r>
              <a:rPr lang="en-US" dirty="0"/>
              <a:t>Diplococci: pairs</a:t>
            </a:r>
          </a:p>
          <a:p>
            <a:pPr>
              <a:spcBef>
                <a:spcPts val="1200"/>
              </a:spcBef>
            </a:pPr>
            <a:r>
              <a:rPr lang="en-US" dirty="0"/>
              <a:t>Tetrads: groups of four</a:t>
            </a:r>
          </a:p>
          <a:p>
            <a:pPr>
              <a:spcBef>
                <a:spcPts val="1200"/>
              </a:spcBef>
            </a:pPr>
            <a:r>
              <a:rPr lang="en-US" dirty="0"/>
              <a:t>Staphylococci and micrococci: irregular clusters</a:t>
            </a:r>
          </a:p>
          <a:p>
            <a:pPr>
              <a:spcBef>
                <a:spcPts val="1200"/>
              </a:spcBef>
            </a:pPr>
            <a:r>
              <a:rPr lang="en-US" dirty="0"/>
              <a:t>Streptococci: chains of a few to hundreds of cells</a:t>
            </a:r>
          </a:p>
          <a:p>
            <a:pPr>
              <a:spcBef>
                <a:spcPts val="1200"/>
              </a:spcBef>
            </a:pPr>
            <a:r>
              <a:rPr lang="en-US" dirty="0" err="1"/>
              <a:t>Sarcina</a:t>
            </a:r>
            <a:r>
              <a:rPr lang="en-US" dirty="0"/>
              <a:t>: cubical packet of 8, 16, or more cells</a:t>
            </a:r>
          </a:p>
          <a:p>
            <a:pPr>
              <a:spcBef>
                <a:spcPts val="1200"/>
              </a:spcBef>
            </a:pPr>
            <a:endParaRPr lang="en-IN" dirty="0"/>
          </a:p>
        </p:txBody>
      </p:sp>
    </p:spTree>
    <p:extLst>
      <p:ext uri="{BB962C8B-B14F-4D97-AF65-F5344CB8AC3E}">
        <p14:creationId xmlns:p14="http://schemas.microsoft.com/office/powerpoint/2010/main" val="289449559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The Gram-Positive Cell Wall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rPr>
              <a:t>The outer most layer is a thick layer of peptidoglycan with embedded chains of teichoic acid and lipoteichoic acid which look like strings of pearls. Inside the peptidoglycan layer is the cytoplasmic membrane, a phospholipid bilayer with embedded membrane proteins.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65970865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The Gram-Negative Cell Wall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rPr>
              <a:t>On the outside is the outer membrane, a phospholipid bilayer with embedded lipopolysaccharides and porin proteins. Extending from the outer membrane into a thin layer of peptidoglycan are lipoproteins. And inside the peptidoglycan layer is the cytoplasmic membrane, another phospholipid bilayer with embedded membrane proteins.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08281042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Ribosomes</a:t>
            </a:r>
            <a:r>
              <a:rPr lang="en-IN" dirty="0"/>
              <a:t>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rPr>
              <a:t>The figure on this slide shows the model of a bacterial ribosome, showing the small (30S) and large (50S) subunits, both separate (top) and joined (70S; bottom). The ribosomes are depicted as blue blobs with openings that will hold tRNAs.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56031280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Typical Sporulation Cycle in Bacillus Species</a:t>
            </a:r>
            <a:r>
              <a:rPr lang="en-IN" dirty="0"/>
              <a:t>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rPr>
              <a:t>This is the typical sporulation cycle in </a:t>
            </a:r>
            <a:r>
              <a:rPr lang="en-US" i="1" dirty="0">
                <a:latin typeface="+mj-lt"/>
              </a:rPr>
              <a:t>Bacillus</a:t>
            </a:r>
            <a:r>
              <a:rPr lang="en-US" dirty="0">
                <a:latin typeface="+mj-lt"/>
              </a:rPr>
              <a:t> species. In step 1 a vegetative cell begins to be depleted of nutrients. In step 2 the chromosome is duplicated and separated. In step 3 the cell is </a:t>
            </a:r>
            <a:r>
              <a:rPr lang="en-US" dirty="0" err="1">
                <a:latin typeface="+mj-lt"/>
              </a:rPr>
              <a:t>septated</a:t>
            </a:r>
            <a:r>
              <a:rPr lang="en-US" dirty="0">
                <a:latin typeface="+mj-lt"/>
              </a:rPr>
              <a:t> into a sporangium and a </a:t>
            </a:r>
            <a:r>
              <a:rPr lang="en-US" dirty="0" err="1">
                <a:latin typeface="+mj-lt"/>
              </a:rPr>
              <a:t>forespore</a:t>
            </a:r>
            <a:r>
              <a:rPr lang="en-US" dirty="0">
                <a:latin typeface="+mj-lt"/>
              </a:rPr>
              <a:t>. In step 4 the sporangium engulfs the </a:t>
            </a:r>
            <a:r>
              <a:rPr lang="en-US" dirty="0" err="1">
                <a:latin typeface="+mj-lt"/>
              </a:rPr>
              <a:t>forespore</a:t>
            </a:r>
            <a:r>
              <a:rPr lang="en-US" dirty="0">
                <a:latin typeface="+mj-lt"/>
              </a:rPr>
              <a:t> for further development. In step 5 the sporangium begins to actively synthesize spore layers around the </a:t>
            </a:r>
            <a:r>
              <a:rPr lang="en-US" dirty="0" err="1">
                <a:latin typeface="+mj-lt"/>
              </a:rPr>
              <a:t>forespore</a:t>
            </a:r>
            <a:r>
              <a:rPr lang="en-US" dirty="0">
                <a:latin typeface="+mj-lt"/>
              </a:rPr>
              <a:t>. In step 6 the cortex and outer coat layers are deposited producing a mature endospore in step 7. In step 8 the free endospore is released with the loss of the sporangium. Under favorable environmental conditions, the endospore will swell and release a vegetative cell. This entire process takes, on average, about 10 hours.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4568430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Halophiles Around the World</a:t>
            </a:r>
            <a:r>
              <a:rPr lang="en-IN" dirty="0"/>
              <a:t>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pPr>
            <a:r>
              <a:rPr lang="en-US" dirty="0">
                <a:latin typeface="+mj-lt"/>
              </a:rPr>
              <a:t>Lake Natron in the Great Rift Valley on the border of Tanzania and Kenya. Halophilic algae give the lake its red color.</a:t>
            </a:r>
          </a:p>
          <a:p>
            <a:pPr marL="457200" indent="-457200">
              <a:buAutoNum type="alphaLcParenBoth"/>
            </a:pPr>
            <a:r>
              <a:rPr lang="en-US" dirty="0">
                <a:latin typeface="+mj-lt"/>
              </a:rPr>
              <a:t>A sample taken from a saltern in Australia viewed by fluorescence microscopy (1,000×). Note the range of cell shapes (cocci, rods, and squares) found in this community.</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153664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80885-F7B9-48F1-9DC9-20DE3DAF0AF3}"/>
              </a:ext>
            </a:extLst>
          </p:cNvPr>
          <p:cNvSpPr>
            <a:spLocks noGrp="1"/>
          </p:cNvSpPr>
          <p:nvPr>
            <p:ph type="title"/>
          </p:nvPr>
        </p:nvSpPr>
        <p:spPr/>
        <p:txBody>
          <a:bodyPr/>
          <a:lstStyle/>
          <a:p>
            <a:r>
              <a:rPr lang="en-IN" dirty="0"/>
              <a:t>Other Bacterial Arrangements</a:t>
            </a:r>
          </a:p>
        </p:txBody>
      </p:sp>
      <p:sp>
        <p:nvSpPr>
          <p:cNvPr id="3" name="Content Placeholder 2">
            <a:extLst>
              <a:ext uri="{FF2B5EF4-FFF2-40B4-BE49-F238E27FC236}">
                <a16:creationId xmlns:a16="http://schemas.microsoft.com/office/drawing/2014/main" id="{1D38C23A-768A-4643-8B04-700914AC07E7}"/>
              </a:ext>
            </a:extLst>
          </p:cNvPr>
          <p:cNvSpPr>
            <a:spLocks noGrp="1"/>
          </p:cNvSpPr>
          <p:nvPr>
            <p:ph sz="quarter" idx="11"/>
          </p:nvPr>
        </p:nvSpPr>
        <p:spPr>
          <a:xfrm>
            <a:off x="342900" y="1276710"/>
            <a:ext cx="8458200" cy="3717321"/>
          </a:xfrm>
        </p:spPr>
        <p:txBody>
          <a:bodyPr/>
          <a:lstStyle/>
          <a:p>
            <a:pPr>
              <a:spcBef>
                <a:spcPts val="1200"/>
              </a:spcBef>
              <a:spcAft>
                <a:spcPts val="600"/>
              </a:spcAft>
              <a:defRPr/>
            </a:pPr>
            <a:r>
              <a:rPr lang="en-US" dirty="0"/>
              <a:t>Arrangements and groupings of bacilli:</a:t>
            </a:r>
          </a:p>
          <a:p>
            <a:pPr marL="342900" lvl="1">
              <a:spcBef>
                <a:spcPts val="1200"/>
              </a:spcBef>
              <a:spcAft>
                <a:spcPts val="600"/>
              </a:spcAft>
              <a:tabLst>
                <a:tab pos="1684338" algn="l"/>
              </a:tabLst>
              <a:defRPr/>
            </a:pPr>
            <a:r>
              <a:rPr lang="en-US" dirty="0"/>
              <a:t>Diplobacilli: pairs of cells with their ends attached</a:t>
            </a:r>
          </a:p>
          <a:p>
            <a:pPr marL="342900" lvl="1">
              <a:spcBef>
                <a:spcPts val="1200"/>
              </a:spcBef>
              <a:spcAft>
                <a:spcPts val="600"/>
              </a:spcAft>
              <a:tabLst>
                <a:tab pos="1684338" algn="l"/>
              </a:tabLst>
              <a:defRPr/>
            </a:pPr>
            <a:r>
              <a:rPr lang="en-US" dirty="0"/>
              <a:t>Streptobacilli: chains of cells</a:t>
            </a:r>
          </a:p>
          <a:p>
            <a:pPr marL="342900" lvl="1">
              <a:spcBef>
                <a:spcPts val="1200"/>
              </a:spcBef>
              <a:spcAft>
                <a:spcPts val="1200"/>
              </a:spcAft>
              <a:tabLst>
                <a:tab pos="1684338" algn="l"/>
              </a:tabLst>
              <a:defRPr/>
            </a:pPr>
            <a:r>
              <a:rPr lang="en-US" dirty="0"/>
              <a:t>Palisades: cells of a chain remain partially attached and fold back, creating a side-by-side row of cells</a:t>
            </a:r>
          </a:p>
          <a:p>
            <a:pPr lvl="0">
              <a:spcBef>
                <a:spcPts val="1200"/>
              </a:spcBef>
              <a:spcAft>
                <a:spcPts val="600"/>
              </a:spcAft>
              <a:defRPr/>
            </a:pPr>
            <a:r>
              <a:rPr lang="en-US" dirty="0">
                <a:solidFill>
                  <a:prstClr val="black"/>
                </a:solidFill>
              </a:rPr>
              <a:t>Spirilla occasionally found in short chains</a:t>
            </a:r>
          </a:p>
          <a:p>
            <a:pPr lvl="0">
              <a:spcBef>
                <a:spcPts val="1200"/>
              </a:spcBef>
              <a:spcAft>
                <a:spcPts val="600"/>
              </a:spcAft>
              <a:defRPr/>
            </a:pPr>
            <a:r>
              <a:rPr lang="en-US" dirty="0">
                <a:solidFill>
                  <a:prstClr val="black"/>
                </a:solidFill>
              </a:rPr>
              <a:t>Spirochetes rarely remain attached after cell division</a:t>
            </a:r>
          </a:p>
          <a:p>
            <a:pPr>
              <a:spcBef>
                <a:spcPts val="1200"/>
              </a:spcBef>
            </a:pPr>
            <a:endParaRPr lang="en-IN" dirty="0"/>
          </a:p>
        </p:txBody>
      </p:sp>
    </p:spTree>
    <p:extLst>
      <p:ext uri="{BB962C8B-B14F-4D97-AF65-F5344CB8AC3E}">
        <p14:creationId xmlns:p14="http://schemas.microsoft.com/office/powerpoint/2010/main" val="508738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720B7-E311-4B2C-8651-8FA8C8DD51CA}"/>
              </a:ext>
            </a:extLst>
          </p:cNvPr>
          <p:cNvSpPr>
            <a:spLocks noGrp="1"/>
          </p:cNvSpPr>
          <p:nvPr>
            <p:ph type="title"/>
          </p:nvPr>
        </p:nvSpPr>
        <p:spPr/>
        <p:txBody>
          <a:bodyPr/>
          <a:lstStyle/>
          <a:p>
            <a:r>
              <a:rPr lang="en-IN" dirty="0"/>
              <a:t>Concept Check – Section 4.1</a:t>
            </a:r>
          </a:p>
        </p:txBody>
      </p:sp>
      <p:sp>
        <p:nvSpPr>
          <p:cNvPr id="3" name="Content Placeholder 2">
            <a:extLst>
              <a:ext uri="{FF2B5EF4-FFF2-40B4-BE49-F238E27FC236}">
                <a16:creationId xmlns:a16="http://schemas.microsoft.com/office/drawing/2014/main" id="{9EB168A0-F241-42C5-824E-F49047887E6F}"/>
              </a:ext>
            </a:extLst>
          </p:cNvPr>
          <p:cNvSpPr>
            <a:spLocks noGrp="1"/>
          </p:cNvSpPr>
          <p:nvPr>
            <p:ph sz="quarter" idx="11"/>
          </p:nvPr>
        </p:nvSpPr>
        <p:spPr>
          <a:xfrm>
            <a:off x="342900" y="1276710"/>
            <a:ext cx="8458200" cy="2152290"/>
          </a:xfrm>
        </p:spPr>
        <p:txBody>
          <a:bodyPr/>
          <a:lstStyle/>
          <a:p>
            <a:pPr>
              <a:spcBef>
                <a:spcPts val="1200"/>
              </a:spcBef>
              <a:spcAft>
                <a:spcPts val="0"/>
              </a:spcAft>
              <a:defRPr/>
            </a:pPr>
            <a:r>
              <a:rPr lang="en-US" dirty="0"/>
              <a:t>List and describe three structures common to all bacteria.</a:t>
            </a:r>
          </a:p>
          <a:p>
            <a:pPr>
              <a:spcBef>
                <a:spcPts val="1200"/>
              </a:spcBef>
              <a:spcAft>
                <a:spcPts val="0"/>
              </a:spcAft>
              <a:defRPr/>
            </a:pPr>
            <a:r>
              <a:rPr lang="en-US" dirty="0"/>
              <a:t>List and describe four structures found in some bacteria.</a:t>
            </a:r>
          </a:p>
          <a:p>
            <a:pPr>
              <a:spcBef>
                <a:spcPts val="1200"/>
              </a:spcBef>
              <a:spcAft>
                <a:spcPts val="0"/>
              </a:spcAft>
              <a:defRPr/>
            </a:pPr>
            <a:r>
              <a:rPr lang="en-US" dirty="0"/>
              <a:t>What are the three general shapes of bacteria?</a:t>
            </a:r>
          </a:p>
          <a:p>
            <a:pPr>
              <a:spcBef>
                <a:spcPts val="1200"/>
              </a:spcBef>
              <a:spcAft>
                <a:spcPts val="0"/>
              </a:spcAft>
              <a:defRPr/>
            </a:pPr>
            <a:r>
              <a:rPr lang="en-US" dirty="0"/>
              <a:t>Describe two arrangements found among the general shapes of bacteria. </a:t>
            </a:r>
          </a:p>
          <a:p>
            <a:pPr>
              <a:spcBef>
                <a:spcPts val="1200"/>
              </a:spcBef>
            </a:pPr>
            <a:endParaRPr lang="en-IN" dirty="0"/>
          </a:p>
        </p:txBody>
      </p:sp>
    </p:spTree>
    <p:extLst>
      <p:ext uri="{BB962C8B-B14F-4D97-AF65-F5344CB8AC3E}">
        <p14:creationId xmlns:p14="http://schemas.microsoft.com/office/powerpoint/2010/main" val="3125163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613BE-2063-4405-8D29-1D58BC3481E5}"/>
              </a:ext>
            </a:extLst>
          </p:cNvPr>
          <p:cNvSpPr>
            <a:spLocks noGrp="1"/>
          </p:cNvSpPr>
          <p:nvPr>
            <p:ph type="title"/>
          </p:nvPr>
        </p:nvSpPr>
        <p:spPr/>
        <p:txBody>
          <a:bodyPr>
            <a:normAutofit fontScale="90000"/>
          </a:bodyPr>
          <a:lstStyle/>
          <a:p>
            <a:r>
              <a:rPr lang="en-IN" dirty="0"/>
              <a:t>Section 4.2: </a:t>
            </a:r>
            <a:br>
              <a:rPr lang="en-IN" dirty="0"/>
            </a:br>
            <a:r>
              <a:rPr lang="en-IN" dirty="0"/>
              <a:t>External Structures</a:t>
            </a:r>
          </a:p>
        </p:txBody>
      </p:sp>
      <p:sp>
        <p:nvSpPr>
          <p:cNvPr id="3" name="Content Placeholder 2">
            <a:extLst>
              <a:ext uri="{FF2B5EF4-FFF2-40B4-BE49-F238E27FC236}">
                <a16:creationId xmlns:a16="http://schemas.microsoft.com/office/drawing/2014/main" id="{34AAF5DD-07BF-472B-BB4B-539739662D35}"/>
              </a:ext>
            </a:extLst>
          </p:cNvPr>
          <p:cNvSpPr>
            <a:spLocks noGrp="1"/>
          </p:cNvSpPr>
          <p:nvPr>
            <p:ph sz="quarter" idx="11"/>
          </p:nvPr>
        </p:nvSpPr>
        <p:spPr>
          <a:xfrm>
            <a:off x="342900" y="1276709"/>
            <a:ext cx="8458200" cy="2398475"/>
          </a:xfrm>
        </p:spPr>
        <p:txBody>
          <a:bodyPr/>
          <a:lstStyle/>
          <a:p>
            <a:pPr>
              <a:spcBef>
                <a:spcPts val="1800"/>
              </a:spcBef>
            </a:pPr>
            <a:r>
              <a:rPr lang="en-US" altLang="en-US" u="sng" dirty="0"/>
              <a:t>Learning Outcomes</a:t>
            </a:r>
          </a:p>
          <a:p>
            <a:pPr>
              <a:spcBef>
                <a:spcPts val="1800"/>
              </a:spcBef>
            </a:pPr>
            <a:r>
              <a:rPr lang="en-US" altLang="en-US" dirty="0"/>
              <a:t>Describe the structure and function of six different types of bacterial external structures.</a:t>
            </a:r>
          </a:p>
          <a:p>
            <a:pPr>
              <a:spcBef>
                <a:spcPts val="1800"/>
              </a:spcBef>
            </a:pPr>
            <a:r>
              <a:rPr lang="en-US" altLang="en-US" dirty="0"/>
              <a:t>Explain how a flagellum works in the presence of an attractant.</a:t>
            </a:r>
          </a:p>
          <a:p>
            <a:pPr>
              <a:spcBef>
                <a:spcPts val="1800"/>
              </a:spcBef>
            </a:pPr>
            <a:endParaRPr lang="en-IN" dirty="0"/>
          </a:p>
        </p:txBody>
      </p:sp>
    </p:spTree>
    <p:extLst>
      <p:ext uri="{BB962C8B-B14F-4D97-AF65-F5344CB8AC3E}">
        <p14:creationId xmlns:p14="http://schemas.microsoft.com/office/powerpoint/2010/main" val="617697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A13F8-B277-4ADC-B617-DBFCE3D79DD2}"/>
              </a:ext>
            </a:extLst>
          </p:cNvPr>
          <p:cNvSpPr>
            <a:spLocks noGrp="1"/>
          </p:cNvSpPr>
          <p:nvPr>
            <p:ph type="title"/>
          </p:nvPr>
        </p:nvSpPr>
        <p:spPr/>
        <p:txBody>
          <a:bodyPr/>
          <a:lstStyle/>
          <a:p>
            <a:r>
              <a:rPr lang="en-IN" dirty="0"/>
              <a:t>Appendages</a:t>
            </a:r>
          </a:p>
        </p:txBody>
      </p:sp>
      <p:sp>
        <p:nvSpPr>
          <p:cNvPr id="3" name="Content Placeholder 2">
            <a:extLst>
              <a:ext uri="{FF2B5EF4-FFF2-40B4-BE49-F238E27FC236}">
                <a16:creationId xmlns:a16="http://schemas.microsoft.com/office/drawing/2014/main" id="{A948F575-9E00-406D-8CDE-647D522320E0}"/>
              </a:ext>
            </a:extLst>
          </p:cNvPr>
          <p:cNvSpPr>
            <a:spLocks noGrp="1"/>
          </p:cNvSpPr>
          <p:nvPr>
            <p:ph sz="quarter" idx="11"/>
          </p:nvPr>
        </p:nvSpPr>
        <p:spPr>
          <a:xfrm>
            <a:off x="342900" y="1276709"/>
            <a:ext cx="8458200" cy="1888521"/>
          </a:xfrm>
        </p:spPr>
        <p:txBody>
          <a:bodyPr/>
          <a:lstStyle/>
          <a:p>
            <a:pPr>
              <a:spcBef>
                <a:spcPts val="1800"/>
              </a:spcBef>
              <a:spcAft>
                <a:spcPts val="1200"/>
              </a:spcAft>
            </a:pPr>
            <a:r>
              <a:rPr lang="en-US" altLang="en-US" dirty="0"/>
              <a:t>Two major groups of </a:t>
            </a:r>
            <a:r>
              <a:rPr lang="en-US" altLang="en-US" b="1" dirty="0"/>
              <a:t>appendages:</a:t>
            </a:r>
            <a:endParaRPr lang="en-US" altLang="en-US" dirty="0"/>
          </a:p>
          <a:p>
            <a:pPr marL="342900" indent="-342900">
              <a:spcBef>
                <a:spcPts val="1800"/>
              </a:spcBef>
              <a:spcAft>
                <a:spcPts val="1200"/>
              </a:spcAft>
              <a:buFont typeface="Arial" panose="020B0604020202020204" pitchFamily="34" charset="0"/>
              <a:buChar char="•"/>
            </a:pPr>
            <a:r>
              <a:rPr lang="en-US" altLang="en-US" dirty="0"/>
              <a:t>Flagella and axial filaments: provide motility</a:t>
            </a:r>
          </a:p>
          <a:p>
            <a:pPr marL="342900" indent="-342900">
              <a:spcBef>
                <a:spcPts val="1800"/>
              </a:spcBef>
              <a:spcAft>
                <a:spcPts val="1200"/>
              </a:spcAft>
              <a:buFont typeface="Arial" panose="020B0604020202020204" pitchFamily="34" charset="0"/>
              <a:buChar char="•"/>
            </a:pPr>
            <a:r>
              <a:rPr lang="en-US" altLang="en-US" dirty="0"/>
              <a:t>Fimbriae, pili, and nanowires: provide attachment points or channels</a:t>
            </a:r>
          </a:p>
          <a:p>
            <a:pPr>
              <a:spcBef>
                <a:spcPts val="1800"/>
              </a:spcBef>
            </a:pPr>
            <a:endParaRPr lang="en-IN" dirty="0"/>
          </a:p>
        </p:txBody>
      </p:sp>
    </p:spTree>
    <p:extLst>
      <p:ext uri="{BB962C8B-B14F-4D97-AF65-F5344CB8AC3E}">
        <p14:creationId xmlns:p14="http://schemas.microsoft.com/office/powerpoint/2010/main" val="3283497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A97CE-BFD0-446A-8458-717B3969DC41}"/>
              </a:ext>
            </a:extLst>
          </p:cNvPr>
          <p:cNvSpPr>
            <a:spLocks noGrp="1"/>
          </p:cNvSpPr>
          <p:nvPr>
            <p:ph type="title"/>
          </p:nvPr>
        </p:nvSpPr>
        <p:spPr/>
        <p:txBody>
          <a:bodyPr/>
          <a:lstStyle/>
          <a:p>
            <a:r>
              <a:rPr lang="en-IN" dirty="0"/>
              <a:t>Flagella</a:t>
            </a:r>
          </a:p>
        </p:txBody>
      </p:sp>
      <p:pic>
        <p:nvPicPr>
          <p:cNvPr id="14" name="Content Placeholder 13" descr="Details of the basal body of a flagellum in a gram-negative cell.">
            <a:extLst>
              <a:ext uri="{FF2B5EF4-FFF2-40B4-BE49-F238E27FC236}">
                <a16:creationId xmlns:a16="http://schemas.microsoft.com/office/drawing/2014/main" id="{7692D8C4-C92E-4F87-BDFF-47C1FA74CBC8}"/>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6087" b="3154"/>
          <a:stretch/>
        </p:blipFill>
        <p:spPr>
          <a:xfrm>
            <a:off x="342900" y="1392631"/>
            <a:ext cx="8458200" cy="4209884"/>
          </a:xfrm>
        </p:spPr>
      </p:pic>
      <p:sp>
        <p:nvSpPr>
          <p:cNvPr id="5" name="Text Placeholder 14">
            <a:extLst>
              <a:ext uri="{FF2B5EF4-FFF2-40B4-BE49-F238E27FC236}">
                <a16:creationId xmlns:a16="http://schemas.microsoft.com/office/drawing/2014/main" id="{440CB304-CD68-4373-89B5-58FBF859418B}"/>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Lisa Burgess/McGraw-Hill Education </a:t>
            </a:r>
            <a:endParaRPr lang="en-IN" sz="675" dirty="0"/>
          </a:p>
        </p:txBody>
      </p:sp>
      <p:sp>
        <p:nvSpPr>
          <p:cNvPr id="6" name="Text Placeholder 11">
            <a:extLst>
              <a:ext uri="{FF2B5EF4-FFF2-40B4-BE49-F238E27FC236}">
                <a16:creationId xmlns:a16="http://schemas.microsoft.com/office/drawing/2014/main" id="{732ACBC8-65DF-40B9-8420-F755D11CBD0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31510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955AD-6B7C-484B-B70C-EC0692B10FDF}"/>
              </a:ext>
            </a:extLst>
          </p:cNvPr>
          <p:cNvSpPr>
            <a:spLocks noGrp="1"/>
          </p:cNvSpPr>
          <p:nvPr>
            <p:ph type="title"/>
          </p:nvPr>
        </p:nvSpPr>
        <p:spPr/>
        <p:txBody>
          <a:bodyPr/>
          <a:lstStyle/>
          <a:p>
            <a:r>
              <a:rPr lang="en-IN" dirty="0"/>
              <a:t>Flagellar Arrangement</a:t>
            </a:r>
          </a:p>
        </p:txBody>
      </p:sp>
      <p:sp>
        <p:nvSpPr>
          <p:cNvPr id="3" name="Content Placeholder 2">
            <a:extLst>
              <a:ext uri="{FF2B5EF4-FFF2-40B4-BE49-F238E27FC236}">
                <a16:creationId xmlns:a16="http://schemas.microsoft.com/office/drawing/2014/main" id="{851C4FBF-3486-4B91-8045-9169CB41DD6A}"/>
              </a:ext>
            </a:extLst>
          </p:cNvPr>
          <p:cNvSpPr>
            <a:spLocks noGrp="1"/>
          </p:cNvSpPr>
          <p:nvPr>
            <p:ph sz="quarter" idx="11"/>
          </p:nvPr>
        </p:nvSpPr>
        <p:spPr>
          <a:xfrm>
            <a:off x="342900" y="1276710"/>
            <a:ext cx="8458200" cy="3115586"/>
          </a:xfrm>
        </p:spPr>
        <p:txBody>
          <a:bodyPr/>
          <a:lstStyle/>
          <a:p>
            <a:r>
              <a:rPr lang="en-US" b="1" dirty="0"/>
              <a:t>Polar</a:t>
            </a:r>
            <a:r>
              <a:rPr lang="en-US" dirty="0"/>
              <a:t>: flagella attached at one or both ends of the cell</a:t>
            </a:r>
          </a:p>
          <a:p>
            <a:pPr marL="342900" indent="-342900">
              <a:buFont typeface="Arial" panose="020B0604020202020204" pitchFamily="34" charset="0"/>
              <a:buChar char="•"/>
            </a:pPr>
            <a:r>
              <a:rPr lang="en-US" b="1" dirty="0" err="1"/>
              <a:t>Monotrichous</a:t>
            </a:r>
            <a:r>
              <a:rPr lang="en-US" dirty="0"/>
              <a:t>: single flagellum</a:t>
            </a:r>
          </a:p>
          <a:p>
            <a:pPr marL="342900" indent="-342900">
              <a:buFont typeface="Arial" panose="020B0604020202020204" pitchFamily="34" charset="0"/>
              <a:buChar char="•"/>
            </a:pPr>
            <a:r>
              <a:rPr lang="en-US" b="1" dirty="0" err="1"/>
              <a:t>Lophotrichous</a:t>
            </a:r>
            <a:r>
              <a:rPr lang="en-US" dirty="0"/>
              <a:t>: small bunches or tufts</a:t>
            </a:r>
          </a:p>
          <a:p>
            <a:pPr marL="342900" indent="-342900">
              <a:buFont typeface="Arial" panose="020B0604020202020204" pitchFamily="34" charset="0"/>
              <a:buChar char="•"/>
            </a:pPr>
            <a:r>
              <a:rPr lang="en-US" b="1" dirty="0" err="1"/>
              <a:t>Amphitrichous</a:t>
            </a:r>
            <a:r>
              <a:rPr lang="en-US" dirty="0"/>
              <a:t>: flagella at both poles of the cell</a:t>
            </a:r>
          </a:p>
          <a:p>
            <a:pPr>
              <a:spcAft>
                <a:spcPts val="600"/>
              </a:spcAft>
            </a:pPr>
            <a:endParaRPr lang="en-US" dirty="0"/>
          </a:p>
          <a:p>
            <a:r>
              <a:rPr lang="en-US" b="1" dirty="0"/>
              <a:t>Peritrichous</a:t>
            </a:r>
            <a:r>
              <a:rPr lang="en-US" dirty="0"/>
              <a:t>: flagella are dispersed randomly over the surface of the cell</a:t>
            </a:r>
          </a:p>
          <a:p>
            <a:endParaRPr lang="en-IN" dirty="0"/>
          </a:p>
        </p:txBody>
      </p:sp>
      <p:pic>
        <p:nvPicPr>
          <p:cNvPr id="14" name="Content Placeholder 13" descr="In a polar arrangement, the flagella are attached at one or both ends of the cell. ">
            <a:extLst>
              <a:ext uri="{FF2B5EF4-FFF2-40B4-BE49-F238E27FC236}">
                <a16:creationId xmlns:a16="http://schemas.microsoft.com/office/drawing/2014/main" id="{65C8B015-49C6-4519-8081-3C2D48FFC160}"/>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8376" b="6022"/>
          <a:stretch/>
        </p:blipFill>
        <p:spPr>
          <a:xfrm>
            <a:off x="1400175" y="4392296"/>
            <a:ext cx="6343651" cy="1805304"/>
          </a:xfrm>
        </p:spPr>
      </p:pic>
      <p:sp>
        <p:nvSpPr>
          <p:cNvPr id="6" name="Text Placeholder 14">
            <a:extLst>
              <a:ext uri="{FF2B5EF4-FFF2-40B4-BE49-F238E27FC236}">
                <a16:creationId xmlns:a16="http://schemas.microsoft.com/office/drawing/2014/main" id="{9E34A66B-D8B8-4D78-AC32-D8487238DD87}"/>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 Science Photo Library/</a:t>
            </a:r>
            <a:r>
              <a:rPr lang="en-US" dirty="0" err="1"/>
              <a:t>Alamy</a:t>
            </a:r>
            <a:r>
              <a:rPr lang="en-US" dirty="0"/>
              <a:t> Stock Photo; (b) Source: James Archer/CDC; (c) Heather Davies/Science Source; (d) Smith Collection/</a:t>
            </a:r>
            <a:r>
              <a:rPr lang="en-US" dirty="0" err="1"/>
              <a:t>Gado</a:t>
            </a:r>
            <a:r>
              <a:rPr lang="en-US" dirty="0"/>
              <a:t>/Getty Images </a:t>
            </a:r>
            <a:endParaRPr lang="en-IN" sz="675" dirty="0"/>
          </a:p>
        </p:txBody>
      </p:sp>
      <p:sp>
        <p:nvSpPr>
          <p:cNvPr id="7" name="Text Placeholder 11">
            <a:extLst>
              <a:ext uri="{FF2B5EF4-FFF2-40B4-BE49-F238E27FC236}">
                <a16:creationId xmlns:a16="http://schemas.microsoft.com/office/drawing/2014/main" id="{3CC1836E-04A7-42D4-B3C8-23EA408AC75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197440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99AF1-FFA0-4B56-91AE-CF2F68C4225D}"/>
              </a:ext>
            </a:extLst>
          </p:cNvPr>
          <p:cNvSpPr>
            <a:spLocks noGrp="1"/>
          </p:cNvSpPr>
          <p:nvPr>
            <p:ph type="title"/>
          </p:nvPr>
        </p:nvSpPr>
        <p:spPr/>
        <p:txBody>
          <a:bodyPr/>
          <a:lstStyle/>
          <a:p>
            <a:r>
              <a:rPr lang="en-IN" dirty="0"/>
              <a:t>Chemotaxis and Phototaxis</a:t>
            </a:r>
          </a:p>
        </p:txBody>
      </p:sp>
      <p:sp>
        <p:nvSpPr>
          <p:cNvPr id="3" name="Content Placeholder 2">
            <a:extLst>
              <a:ext uri="{FF2B5EF4-FFF2-40B4-BE49-F238E27FC236}">
                <a16:creationId xmlns:a16="http://schemas.microsoft.com/office/drawing/2014/main" id="{73DF5F0B-D1FD-4B07-9B88-042C3DB1E262}"/>
              </a:ext>
            </a:extLst>
          </p:cNvPr>
          <p:cNvSpPr>
            <a:spLocks noGrp="1"/>
          </p:cNvSpPr>
          <p:nvPr>
            <p:ph sz="quarter" idx="11"/>
          </p:nvPr>
        </p:nvSpPr>
        <p:spPr>
          <a:xfrm>
            <a:off x="342900" y="1276710"/>
            <a:ext cx="8458200" cy="3928336"/>
          </a:xfrm>
        </p:spPr>
        <p:txBody>
          <a:bodyPr/>
          <a:lstStyle/>
          <a:p>
            <a:pPr>
              <a:spcBef>
                <a:spcPts val="1200"/>
              </a:spcBef>
              <a:spcAft>
                <a:spcPts val="600"/>
              </a:spcAft>
              <a:defRPr/>
            </a:pPr>
            <a:r>
              <a:rPr lang="en-US" b="1" dirty="0"/>
              <a:t>Chemotaxis:</a:t>
            </a:r>
            <a:r>
              <a:rPr lang="en-US" dirty="0"/>
              <a:t> movement in response to chemical signals</a:t>
            </a:r>
          </a:p>
          <a:p>
            <a:pPr marL="342900" indent="-342900">
              <a:spcBef>
                <a:spcPts val="1200"/>
              </a:spcBef>
              <a:spcAft>
                <a:spcPts val="600"/>
              </a:spcAft>
              <a:buFont typeface="Arial" panose="020B0604020202020204" pitchFamily="34" charset="0"/>
              <a:buChar char="•"/>
              <a:defRPr/>
            </a:pPr>
            <a:r>
              <a:rPr lang="en-US" dirty="0"/>
              <a:t>Positive chemotaxis: movement of a cell in the direction of a favorable chemical stimulus</a:t>
            </a:r>
          </a:p>
          <a:p>
            <a:pPr marL="342900" indent="-342900">
              <a:spcBef>
                <a:spcPts val="1200"/>
              </a:spcBef>
              <a:spcAft>
                <a:spcPts val="600"/>
              </a:spcAft>
              <a:buFont typeface="Arial" panose="020B0604020202020204" pitchFamily="34" charset="0"/>
              <a:buChar char="•"/>
              <a:defRPr/>
            </a:pPr>
            <a:r>
              <a:rPr lang="en-US" dirty="0"/>
              <a:t>Negative chemotaxis: movement of a cell away from a repellant or potentially harmful compound</a:t>
            </a:r>
          </a:p>
          <a:p>
            <a:pPr lvl="0">
              <a:spcBef>
                <a:spcPts val="1200"/>
              </a:spcBef>
              <a:spcAft>
                <a:spcPts val="600"/>
              </a:spcAft>
              <a:defRPr/>
            </a:pPr>
            <a:r>
              <a:rPr lang="en-US" b="1" dirty="0">
                <a:solidFill>
                  <a:prstClr val="black"/>
                </a:solidFill>
                <a:ea typeface="ＭＳ Ｐゴシック" charset="0"/>
              </a:rPr>
              <a:t>Phototaxis:</a:t>
            </a:r>
          </a:p>
          <a:p>
            <a:pPr marL="342900" lvl="0" indent="-342900">
              <a:spcBef>
                <a:spcPts val="1200"/>
              </a:spcBef>
              <a:spcAft>
                <a:spcPts val="600"/>
              </a:spcAft>
              <a:buFont typeface="Arial" panose="020B0604020202020204" pitchFamily="34" charset="0"/>
              <a:buChar char="•"/>
              <a:defRPr/>
            </a:pPr>
            <a:r>
              <a:rPr lang="en-US" dirty="0">
                <a:solidFill>
                  <a:prstClr val="black"/>
                </a:solidFill>
                <a:ea typeface="ＭＳ Ｐゴシック" charset="0"/>
              </a:rPr>
              <a:t>Movement toward light</a:t>
            </a:r>
          </a:p>
          <a:p>
            <a:endParaRPr lang="en-IN" dirty="0"/>
          </a:p>
        </p:txBody>
      </p:sp>
    </p:spTree>
    <p:extLst>
      <p:ext uri="{BB962C8B-B14F-4D97-AF65-F5344CB8AC3E}">
        <p14:creationId xmlns:p14="http://schemas.microsoft.com/office/powerpoint/2010/main" val="3570811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2238D-519E-48E8-939D-8BBA7BB681B8}"/>
              </a:ext>
            </a:extLst>
          </p:cNvPr>
          <p:cNvSpPr>
            <a:spLocks noGrp="1"/>
          </p:cNvSpPr>
          <p:nvPr>
            <p:ph type="title"/>
          </p:nvPr>
        </p:nvSpPr>
        <p:spPr/>
        <p:txBody>
          <a:bodyPr/>
          <a:lstStyle/>
          <a:p>
            <a:r>
              <a:rPr lang="en-IN" dirty="0"/>
              <a:t>Run versus Tumble</a:t>
            </a:r>
          </a:p>
        </p:txBody>
      </p:sp>
      <p:sp>
        <p:nvSpPr>
          <p:cNvPr id="3" name="Content Placeholder 2">
            <a:extLst>
              <a:ext uri="{FF2B5EF4-FFF2-40B4-BE49-F238E27FC236}">
                <a16:creationId xmlns:a16="http://schemas.microsoft.com/office/drawing/2014/main" id="{2E42A19F-0DE9-4FFA-B1C5-13764466DB87}"/>
              </a:ext>
            </a:extLst>
          </p:cNvPr>
          <p:cNvSpPr>
            <a:spLocks noGrp="1"/>
          </p:cNvSpPr>
          <p:nvPr>
            <p:ph sz="quarter" idx="11"/>
          </p:nvPr>
        </p:nvSpPr>
        <p:spPr>
          <a:xfrm>
            <a:off x="342900" y="1276710"/>
            <a:ext cx="4603714" cy="5047890"/>
          </a:xfrm>
        </p:spPr>
        <p:txBody>
          <a:bodyPr/>
          <a:lstStyle/>
          <a:p>
            <a:pPr>
              <a:spcBef>
                <a:spcPts val="600"/>
              </a:spcBef>
              <a:defRPr/>
            </a:pPr>
            <a:r>
              <a:rPr lang="en-US" b="1" dirty="0">
                <a:ea typeface="ＭＳ Ｐゴシック" charset="0"/>
              </a:rPr>
              <a:t>Run:</a:t>
            </a:r>
          </a:p>
          <a:p>
            <a:pPr marL="342900" indent="-342900">
              <a:spcBef>
                <a:spcPts val="600"/>
              </a:spcBef>
              <a:buFont typeface="Arial" panose="020B0604020202020204" pitchFamily="34" charset="0"/>
              <a:buChar char="•"/>
              <a:defRPr/>
            </a:pPr>
            <a:r>
              <a:rPr lang="en-US" dirty="0">
                <a:ea typeface="ＭＳ Ｐゴシック" charset="0"/>
              </a:rPr>
              <a:t>Counterclockwise movement of the flagella</a:t>
            </a:r>
          </a:p>
          <a:p>
            <a:pPr marL="342900" indent="-342900">
              <a:spcBef>
                <a:spcPts val="600"/>
              </a:spcBef>
              <a:buFont typeface="Arial" panose="020B0604020202020204" pitchFamily="34" charset="0"/>
              <a:buChar char="•"/>
              <a:defRPr/>
            </a:pPr>
            <a:r>
              <a:rPr lang="en-US" dirty="0">
                <a:ea typeface="ＭＳ Ｐゴシック" charset="0"/>
              </a:rPr>
              <a:t>Cell swims in a smooth, linear direction toward a stimulus</a:t>
            </a:r>
          </a:p>
          <a:p>
            <a:pPr lvl="0">
              <a:spcBef>
                <a:spcPts val="600"/>
              </a:spcBef>
              <a:defRPr/>
            </a:pPr>
            <a:r>
              <a:rPr lang="en-US" b="1" dirty="0">
                <a:solidFill>
                  <a:prstClr val="black"/>
                </a:solidFill>
                <a:ea typeface="ＭＳ Ｐゴシック" charset="0"/>
              </a:rPr>
              <a:t>Tumble:</a:t>
            </a:r>
          </a:p>
          <a:p>
            <a:pPr marL="342900" lvl="0" indent="-342900">
              <a:spcBef>
                <a:spcPts val="600"/>
              </a:spcBef>
              <a:buFont typeface="Arial" panose="020B0604020202020204" pitchFamily="34" charset="0"/>
              <a:buChar char="•"/>
              <a:defRPr/>
            </a:pPr>
            <a:r>
              <a:rPr lang="en-US" dirty="0">
                <a:solidFill>
                  <a:prstClr val="black"/>
                </a:solidFill>
                <a:ea typeface="ＭＳ Ｐゴシック" charset="0"/>
              </a:rPr>
              <a:t>Flagellum reverses direction, causing the cell to stop and change course</a:t>
            </a:r>
          </a:p>
          <a:p>
            <a:pPr marL="342900" lvl="0" indent="-342900">
              <a:spcBef>
                <a:spcPts val="600"/>
              </a:spcBef>
              <a:spcAft>
                <a:spcPts val="0"/>
              </a:spcAft>
              <a:buFont typeface="Arial" panose="020B0604020202020204" pitchFamily="34" charset="0"/>
              <a:buChar char="•"/>
              <a:defRPr/>
            </a:pPr>
            <a:r>
              <a:rPr lang="en-US" dirty="0">
                <a:solidFill>
                  <a:prstClr val="black"/>
                </a:solidFill>
                <a:ea typeface="ＭＳ Ｐゴシック" charset="0"/>
              </a:rPr>
              <a:t>Repellants cause numerous tumbles</a:t>
            </a:r>
          </a:p>
          <a:p>
            <a:endParaRPr lang="en-IN" dirty="0"/>
          </a:p>
        </p:txBody>
      </p:sp>
      <p:pic>
        <p:nvPicPr>
          <p:cNvPr id="14" name="Content Placeholder 13" descr="The operation of flagella and the mode of locomotion in bacteria with polar and peritrichous flagella.">
            <a:extLst>
              <a:ext uri="{FF2B5EF4-FFF2-40B4-BE49-F238E27FC236}">
                <a16:creationId xmlns:a16="http://schemas.microsoft.com/office/drawing/2014/main" id="{CCDF953B-0FDE-435C-813B-CC899AAB5D58}"/>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7346"/>
          <a:stretch/>
        </p:blipFill>
        <p:spPr>
          <a:xfrm>
            <a:off x="4946614" y="2283069"/>
            <a:ext cx="3854485" cy="2291861"/>
          </a:xfrm>
        </p:spPr>
      </p:pic>
      <p:sp>
        <p:nvSpPr>
          <p:cNvPr id="5" name="Text Placeholder 11">
            <a:extLst>
              <a:ext uri="{FF2B5EF4-FFF2-40B4-BE49-F238E27FC236}">
                <a16:creationId xmlns:a16="http://schemas.microsoft.com/office/drawing/2014/main" id="{84D9860B-D8B9-4BB5-BB24-1AFC652C3F68}"/>
              </a:ext>
            </a:extLst>
          </p:cNvPr>
          <p:cNvSpPr>
            <a:spLocks noGrp="1"/>
          </p:cNvSpPr>
          <p:nvPr>
            <p:ph type="body" sz="quarter" idx="29"/>
          </p:nvPr>
        </p:nvSpPr>
        <p:spPr>
          <a:xfrm>
            <a:off x="3200400" y="6324600"/>
            <a:ext cx="2743200" cy="192024"/>
          </a:xfrm>
        </p:spPr>
        <p:txBody>
          <a:bodyPr/>
          <a:lstStyle/>
          <a:p>
            <a:r>
              <a:rPr lang="en-IN">
                <a:hlinkClick r:id="rId3" action="ppaction://hlinksldjump"/>
              </a:rPr>
              <a:t>Access the text alternative for slide images.</a:t>
            </a:r>
            <a:endParaRPr lang="en-IN" dirty="0"/>
          </a:p>
        </p:txBody>
      </p:sp>
    </p:spTree>
    <p:extLst>
      <p:ext uri="{BB962C8B-B14F-4D97-AF65-F5344CB8AC3E}">
        <p14:creationId xmlns:p14="http://schemas.microsoft.com/office/powerpoint/2010/main" val="4210240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349E5-C11C-4805-B648-F1873D885842}"/>
              </a:ext>
            </a:extLst>
          </p:cNvPr>
          <p:cNvSpPr>
            <a:spLocks noGrp="1"/>
          </p:cNvSpPr>
          <p:nvPr>
            <p:ph type="title"/>
          </p:nvPr>
        </p:nvSpPr>
        <p:spPr/>
        <p:txBody>
          <a:bodyPr/>
          <a:lstStyle/>
          <a:p>
            <a:r>
              <a:rPr lang="en-IN" dirty="0"/>
              <a:t>Chemotaxis in Bacteria</a:t>
            </a:r>
          </a:p>
        </p:txBody>
      </p:sp>
      <p:pic>
        <p:nvPicPr>
          <p:cNvPr id="14" name="Content Placeholder 13" descr="Illustrations of chemotaxis in bacteria.">
            <a:extLst>
              <a:ext uri="{FF2B5EF4-FFF2-40B4-BE49-F238E27FC236}">
                <a16:creationId xmlns:a16="http://schemas.microsoft.com/office/drawing/2014/main" id="{A115DC6B-162F-4EAE-AF31-299EF5FA2AFA}"/>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7155"/>
          <a:stretch/>
        </p:blipFill>
        <p:spPr>
          <a:xfrm>
            <a:off x="1536844" y="983411"/>
            <a:ext cx="6070313" cy="5118451"/>
          </a:xfrm>
        </p:spPr>
      </p:pic>
      <p:sp>
        <p:nvSpPr>
          <p:cNvPr id="4" name="Text Placeholder 11">
            <a:extLst>
              <a:ext uri="{FF2B5EF4-FFF2-40B4-BE49-F238E27FC236}">
                <a16:creationId xmlns:a16="http://schemas.microsoft.com/office/drawing/2014/main" id="{D4C67035-F09B-477F-88B1-B547BECEB4A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745051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9B9DC-2DA5-4FA4-8FF2-4D43C9AA350D}"/>
              </a:ext>
            </a:extLst>
          </p:cNvPr>
          <p:cNvSpPr>
            <a:spLocks noGrp="1"/>
          </p:cNvSpPr>
          <p:nvPr>
            <p:ph type="title"/>
          </p:nvPr>
        </p:nvSpPr>
        <p:spPr/>
        <p:txBody>
          <a:bodyPr>
            <a:normAutofit fontScale="90000"/>
          </a:bodyPr>
          <a:lstStyle/>
          <a:p>
            <a:r>
              <a:rPr lang="en-IN" dirty="0"/>
              <a:t>Section 4.1:</a:t>
            </a:r>
            <a:br>
              <a:rPr lang="en-IN" dirty="0"/>
            </a:br>
            <a:r>
              <a:rPr lang="en-IN" dirty="0"/>
              <a:t>The Bacteria</a:t>
            </a:r>
          </a:p>
        </p:txBody>
      </p:sp>
      <p:sp>
        <p:nvSpPr>
          <p:cNvPr id="3" name="Content Placeholder 2">
            <a:extLst>
              <a:ext uri="{FF2B5EF4-FFF2-40B4-BE49-F238E27FC236}">
                <a16:creationId xmlns:a16="http://schemas.microsoft.com/office/drawing/2014/main" id="{35C70185-511C-48F9-9A9B-A97C2A18CF87}"/>
              </a:ext>
            </a:extLst>
          </p:cNvPr>
          <p:cNvSpPr>
            <a:spLocks noGrp="1"/>
          </p:cNvSpPr>
          <p:nvPr>
            <p:ph sz="quarter" idx="11"/>
          </p:nvPr>
        </p:nvSpPr>
        <p:spPr>
          <a:xfrm>
            <a:off x="342900" y="1276709"/>
            <a:ext cx="8458200" cy="4291577"/>
          </a:xfrm>
        </p:spPr>
        <p:txBody>
          <a:bodyPr/>
          <a:lstStyle/>
          <a:p>
            <a:pPr>
              <a:spcAft>
                <a:spcPts val="0"/>
              </a:spcAft>
              <a:defRPr/>
            </a:pPr>
            <a:r>
              <a:rPr lang="en-US" u="sng" dirty="0"/>
              <a:t>Learning Outcomes</a:t>
            </a:r>
          </a:p>
          <a:p>
            <a:pPr>
              <a:spcBef>
                <a:spcPts val="1800"/>
              </a:spcBef>
              <a:spcAft>
                <a:spcPts val="0"/>
              </a:spcAft>
              <a:defRPr/>
            </a:pPr>
            <a:r>
              <a:rPr lang="en-US" dirty="0"/>
              <a:t>List the structures all bacteria possess.</a:t>
            </a:r>
          </a:p>
          <a:p>
            <a:pPr>
              <a:spcBef>
                <a:spcPts val="1800"/>
              </a:spcBef>
              <a:spcAft>
                <a:spcPts val="0"/>
              </a:spcAft>
              <a:defRPr/>
            </a:pPr>
            <a:r>
              <a:rPr lang="en-US" dirty="0"/>
              <a:t>Identify at least four structures that some, but not all, bacteria possess.</a:t>
            </a:r>
          </a:p>
          <a:p>
            <a:pPr>
              <a:spcBef>
                <a:spcPts val="1800"/>
              </a:spcBef>
              <a:spcAft>
                <a:spcPts val="0"/>
              </a:spcAft>
              <a:defRPr/>
            </a:pPr>
            <a:r>
              <a:rPr lang="en-US" dirty="0"/>
              <a:t>Describe the three major shapes of bacteria.</a:t>
            </a:r>
          </a:p>
          <a:p>
            <a:pPr>
              <a:spcBef>
                <a:spcPts val="1800"/>
              </a:spcBef>
              <a:spcAft>
                <a:spcPts val="0"/>
              </a:spcAft>
              <a:defRPr/>
            </a:pPr>
            <a:r>
              <a:rPr lang="en-US" dirty="0"/>
              <a:t>Describe more unusual shapes of bacteria.</a:t>
            </a:r>
          </a:p>
          <a:p>
            <a:pPr>
              <a:spcBef>
                <a:spcPts val="1800"/>
              </a:spcBef>
              <a:spcAft>
                <a:spcPts val="0"/>
              </a:spcAft>
              <a:defRPr/>
            </a:pPr>
            <a:r>
              <a:rPr lang="en-US" dirty="0"/>
              <a:t>Provide at least four terms to describe bacterial arrangements.</a:t>
            </a:r>
          </a:p>
          <a:p>
            <a:endParaRPr lang="en-IN" dirty="0"/>
          </a:p>
        </p:txBody>
      </p:sp>
    </p:spTree>
    <p:extLst>
      <p:ext uri="{BB962C8B-B14F-4D97-AF65-F5344CB8AC3E}">
        <p14:creationId xmlns:p14="http://schemas.microsoft.com/office/powerpoint/2010/main" val="2361456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19ADC-C5FE-47D9-8D23-BE13CDE3D535}"/>
              </a:ext>
            </a:extLst>
          </p:cNvPr>
          <p:cNvSpPr>
            <a:spLocks noGrp="1"/>
          </p:cNvSpPr>
          <p:nvPr>
            <p:ph type="title"/>
          </p:nvPr>
        </p:nvSpPr>
        <p:spPr/>
        <p:txBody>
          <a:bodyPr/>
          <a:lstStyle/>
          <a:p>
            <a:r>
              <a:rPr lang="en-IN" dirty="0"/>
              <a:t>Periplasmic Flagella</a:t>
            </a:r>
          </a:p>
        </p:txBody>
      </p:sp>
      <p:sp>
        <p:nvSpPr>
          <p:cNvPr id="3" name="Content Placeholder 2">
            <a:extLst>
              <a:ext uri="{FF2B5EF4-FFF2-40B4-BE49-F238E27FC236}">
                <a16:creationId xmlns:a16="http://schemas.microsoft.com/office/drawing/2014/main" id="{F83743AC-F643-433A-B7BA-75E1E42B4773}"/>
              </a:ext>
            </a:extLst>
          </p:cNvPr>
          <p:cNvSpPr>
            <a:spLocks noGrp="1"/>
          </p:cNvSpPr>
          <p:nvPr>
            <p:ph sz="quarter" idx="11"/>
          </p:nvPr>
        </p:nvSpPr>
        <p:spPr>
          <a:xfrm>
            <a:off x="342900" y="1276710"/>
            <a:ext cx="5020408" cy="3348044"/>
          </a:xfrm>
        </p:spPr>
        <p:txBody>
          <a:bodyPr/>
          <a:lstStyle/>
          <a:p>
            <a:r>
              <a:rPr lang="en-US" altLang="en-US" b="1" dirty="0"/>
              <a:t>Axial filament:</a:t>
            </a:r>
          </a:p>
          <a:p>
            <a:pPr marL="342900" indent="-342900">
              <a:buFont typeface="Arial" panose="020B0604020202020204" pitchFamily="34" charset="0"/>
              <a:buChar char="•"/>
            </a:pPr>
            <a:r>
              <a:rPr lang="en-US" altLang="en-US" dirty="0"/>
              <a:t>Two or more long coiled threads found in spirochetes</a:t>
            </a:r>
          </a:p>
          <a:p>
            <a:pPr marL="342900" indent="-342900">
              <a:buFont typeface="Arial" panose="020B0604020202020204" pitchFamily="34" charset="0"/>
              <a:buChar char="•"/>
            </a:pPr>
            <a:r>
              <a:rPr lang="en-US" altLang="en-US" dirty="0"/>
              <a:t>Internal flagellum enclosed between the cell wall and the cytoplasmic membrane</a:t>
            </a:r>
          </a:p>
          <a:p>
            <a:pPr marL="342900" indent="-342900">
              <a:buFont typeface="Arial" panose="020B0604020202020204" pitchFamily="34" charset="0"/>
              <a:buChar char="•"/>
            </a:pPr>
            <a:r>
              <a:rPr lang="en-US" altLang="en-US" dirty="0"/>
              <a:t>Impart a twisting or flexing motion to the cell</a:t>
            </a:r>
          </a:p>
          <a:p>
            <a:endParaRPr lang="en-IN" dirty="0"/>
          </a:p>
        </p:txBody>
      </p:sp>
      <p:pic>
        <p:nvPicPr>
          <p:cNvPr id="14" name="Content Placeholder 13" descr="The orientation of periplasmic flagella on the spirochete cell.">
            <a:extLst>
              <a:ext uri="{FF2B5EF4-FFF2-40B4-BE49-F238E27FC236}">
                <a16:creationId xmlns:a16="http://schemas.microsoft.com/office/drawing/2014/main" id="{51DBAD52-8805-48EC-8EAA-E73E4D8CD1F8}"/>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3174" b="2291"/>
          <a:stretch/>
        </p:blipFill>
        <p:spPr>
          <a:xfrm>
            <a:off x="5679831" y="1146629"/>
            <a:ext cx="2883880" cy="4862285"/>
          </a:xfrm>
        </p:spPr>
      </p:pic>
      <p:sp>
        <p:nvSpPr>
          <p:cNvPr id="6" name="Text Placeholder 14">
            <a:extLst>
              <a:ext uri="{FF2B5EF4-FFF2-40B4-BE49-F238E27FC236}">
                <a16:creationId xmlns:a16="http://schemas.microsoft.com/office/drawing/2014/main" id="{68C7B8BA-ADEF-4A5A-B44B-ABDFD4D9838F}"/>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Source: NIH/Tina Carvalho, University of Hawaii at Manoa </a:t>
            </a:r>
            <a:endParaRPr lang="en-IN" sz="675" dirty="0"/>
          </a:p>
        </p:txBody>
      </p:sp>
      <p:sp>
        <p:nvSpPr>
          <p:cNvPr id="7" name="Text Placeholder 11">
            <a:extLst>
              <a:ext uri="{FF2B5EF4-FFF2-40B4-BE49-F238E27FC236}">
                <a16:creationId xmlns:a16="http://schemas.microsoft.com/office/drawing/2014/main" id="{6F3C3F67-D112-4A1F-BF1D-3663BE3D721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777047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0F3B9-B56E-4397-B610-89E1600C30EE}"/>
              </a:ext>
            </a:extLst>
          </p:cNvPr>
          <p:cNvSpPr>
            <a:spLocks noGrp="1"/>
          </p:cNvSpPr>
          <p:nvPr>
            <p:ph type="title"/>
          </p:nvPr>
        </p:nvSpPr>
        <p:spPr/>
        <p:txBody>
          <a:bodyPr>
            <a:normAutofit fontScale="90000"/>
          </a:bodyPr>
          <a:lstStyle/>
          <a:p>
            <a:r>
              <a:rPr lang="en-IN" dirty="0"/>
              <a:t>Appendages for </a:t>
            </a:r>
            <a:br>
              <a:rPr lang="en-IN" dirty="0"/>
            </a:br>
            <a:r>
              <a:rPr lang="en-IN" dirty="0"/>
              <a:t>Attachment or Channel Formation</a:t>
            </a:r>
          </a:p>
        </p:txBody>
      </p:sp>
      <p:sp>
        <p:nvSpPr>
          <p:cNvPr id="3" name="Content Placeholder 2">
            <a:extLst>
              <a:ext uri="{FF2B5EF4-FFF2-40B4-BE49-F238E27FC236}">
                <a16:creationId xmlns:a16="http://schemas.microsoft.com/office/drawing/2014/main" id="{2A869548-3DDB-4041-B76A-539AF614CCA2}"/>
              </a:ext>
            </a:extLst>
          </p:cNvPr>
          <p:cNvSpPr>
            <a:spLocks noGrp="1"/>
          </p:cNvSpPr>
          <p:nvPr>
            <p:ph sz="quarter" idx="11"/>
          </p:nvPr>
        </p:nvSpPr>
        <p:spPr>
          <a:xfrm>
            <a:off x="342900" y="1276709"/>
            <a:ext cx="8458200" cy="3559059"/>
          </a:xfrm>
        </p:spPr>
        <p:txBody>
          <a:bodyPr/>
          <a:lstStyle/>
          <a:p>
            <a:pPr>
              <a:spcAft>
                <a:spcPts val="600"/>
              </a:spcAft>
              <a:defRPr/>
            </a:pPr>
            <a:r>
              <a:rPr lang="en-US" dirty="0"/>
              <a:t>Attachment can enhance pathogenicity in some bacteria</a:t>
            </a:r>
          </a:p>
          <a:p>
            <a:pPr marL="342900" indent="-342900">
              <a:spcAft>
                <a:spcPts val="600"/>
              </a:spcAft>
              <a:buFont typeface="Arial" panose="020B0604020202020204" pitchFamily="34" charset="0"/>
              <a:buChar char="•"/>
              <a:defRPr/>
            </a:pPr>
            <a:r>
              <a:rPr lang="en-US" dirty="0"/>
              <a:t>Pilus (plural: pili)</a:t>
            </a:r>
          </a:p>
          <a:p>
            <a:pPr marL="690562" lvl="1">
              <a:spcAft>
                <a:spcPts val="600"/>
              </a:spcAft>
              <a:tabLst>
                <a:tab pos="4511675" algn="l"/>
              </a:tabLst>
              <a:defRPr/>
            </a:pPr>
            <a:r>
              <a:rPr lang="en-US" dirty="0"/>
              <a:t>Provide adhesion but not locomotion</a:t>
            </a:r>
          </a:p>
          <a:p>
            <a:pPr marL="342900" indent="-342900">
              <a:spcAft>
                <a:spcPts val="600"/>
              </a:spcAft>
              <a:buFont typeface="Arial" panose="020B0604020202020204" pitchFamily="34" charset="0"/>
              <a:buChar char="•"/>
              <a:defRPr/>
            </a:pPr>
            <a:r>
              <a:rPr lang="en-US" dirty="0"/>
              <a:t>Fimbria (plural: fimbriae)</a:t>
            </a:r>
          </a:p>
          <a:p>
            <a:pPr marL="690562" lvl="2" indent="-342900">
              <a:spcAft>
                <a:spcPts val="600"/>
              </a:spcAft>
              <a:defRPr/>
            </a:pPr>
            <a:r>
              <a:rPr lang="en-US" sz="2400" dirty="0"/>
              <a:t>Provide adhesion but not locomotion</a:t>
            </a:r>
          </a:p>
          <a:p>
            <a:pPr marL="342900" indent="-342900">
              <a:spcAft>
                <a:spcPts val="600"/>
              </a:spcAft>
              <a:buFont typeface="Arial" panose="020B0604020202020204" pitchFamily="34" charset="0"/>
              <a:buChar char="•"/>
              <a:defRPr/>
            </a:pPr>
            <a:r>
              <a:rPr lang="en-US" dirty="0"/>
              <a:t>Flagella can also be used for attachment in some species</a:t>
            </a:r>
          </a:p>
        </p:txBody>
      </p:sp>
    </p:spTree>
    <p:extLst>
      <p:ext uri="{BB962C8B-B14F-4D97-AF65-F5344CB8AC3E}">
        <p14:creationId xmlns:p14="http://schemas.microsoft.com/office/powerpoint/2010/main" val="1078283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2B874-3ABB-4D72-BEA8-2B6163A9A873}"/>
              </a:ext>
            </a:extLst>
          </p:cNvPr>
          <p:cNvSpPr>
            <a:spLocks noGrp="1"/>
          </p:cNvSpPr>
          <p:nvPr>
            <p:ph type="title"/>
          </p:nvPr>
        </p:nvSpPr>
        <p:spPr/>
        <p:txBody>
          <a:bodyPr/>
          <a:lstStyle/>
          <a:p>
            <a:r>
              <a:rPr lang="en-IN" dirty="0"/>
              <a:t>Fimbriae</a:t>
            </a:r>
          </a:p>
        </p:txBody>
      </p:sp>
      <p:sp>
        <p:nvSpPr>
          <p:cNvPr id="3" name="Content Placeholder 2">
            <a:extLst>
              <a:ext uri="{FF2B5EF4-FFF2-40B4-BE49-F238E27FC236}">
                <a16:creationId xmlns:a16="http://schemas.microsoft.com/office/drawing/2014/main" id="{D228BF35-C9FF-4500-B75A-8F1EE56C3883}"/>
              </a:ext>
            </a:extLst>
          </p:cNvPr>
          <p:cNvSpPr>
            <a:spLocks noGrp="1"/>
          </p:cNvSpPr>
          <p:nvPr>
            <p:ph sz="quarter" idx="11"/>
          </p:nvPr>
        </p:nvSpPr>
        <p:spPr>
          <a:xfrm>
            <a:off x="342900" y="1183211"/>
            <a:ext cx="4633546" cy="4678574"/>
          </a:xfrm>
        </p:spPr>
        <p:txBody>
          <a:bodyPr/>
          <a:lstStyle/>
          <a:p>
            <a:pPr>
              <a:lnSpc>
                <a:spcPct val="120000"/>
              </a:lnSpc>
              <a:spcAft>
                <a:spcPts val="0"/>
              </a:spcAft>
              <a:defRPr/>
            </a:pPr>
            <a:r>
              <a:rPr lang="en-US" dirty="0"/>
              <a:t>Small, bristle-like fibers sprouting off the surface of certain species of bacteria</a:t>
            </a:r>
          </a:p>
          <a:p>
            <a:pPr marL="342900" indent="-342900">
              <a:lnSpc>
                <a:spcPct val="120000"/>
              </a:lnSpc>
              <a:spcAft>
                <a:spcPts val="0"/>
              </a:spcAft>
              <a:buFont typeface="Arial" panose="020B0604020202020204" pitchFamily="34" charset="0"/>
              <a:buChar char="•"/>
              <a:defRPr/>
            </a:pPr>
            <a:r>
              <a:rPr lang="en-US" sz="2000" dirty="0"/>
              <a:t>Composition varies, but most contain protein</a:t>
            </a:r>
          </a:p>
          <a:p>
            <a:pPr marL="342900" indent="-342900">
              <a:lnSpc>
                <a:spcPct val="120000"/>
              </a:lnSpc>
              <a:spcAft>
                <a:spcPts val="0"/>
              </a:spcAft>
              <a:buFont typeface="Arial" panose="020B0604020202020204" pitchFamily="34" charset="0"/>
              <a:buChar char="•"/>
              <a:defRPr/>
            </a:pPr>
            <a:r>
              <a:rPr lang="en-US" sz="2000" dirty="0"/>
              <a:t>Have the inherent tendency to stick to each other and to surfaces</a:t>
            </a:r>
          </a:p>
          <a:p>
            <a:pPr marL="342900" indent="-342900">
              <a:lnSpc>
                <a:spcPct val="120000"/>
              </a:lnSpc>
              <a:spcAft>
                <a:spcPts val="0"/>
              </a:spcAft>
              <a:buFont typeface="Arial" panose="020B0604020202020204" pitchFamily="34" charset="0"/>
              <a:buChar char="•"/>
              <a:defRPr/>
            </a:pPr>
            <a:r>
              <a:rPr lang="en-US" sz="2000" dirty="0"/>
              <a:t>May be responsible for the formation of biofilms</a:t>
            </a:r>
          </a:p>
          <a:p>
            <a:pPr marL="342900" indent="-342900">
              <a:lnSpc>
                <a:spcPct val="120000"/>
              </a:lnSpc>
              <a:spcAft>
                <a:spcPts val="0"/>
              </a:spcAft>
              <a:buFont typeface="Arial" panose="020B0604020202020204" pitchFamily="34" charset="0"/>
              <a:buChar char="•"/>
              <a:defRPr/>
            </a:pPr>
            <a:r>
              <a:rPr lang="en-IN" sz="2000" i="1" dirty="0"/>
              <a:t>Escherichia coli</a:t>
            </a:r>
            <a:r>
              <a:rPr lang="en-US" sz="2000" dirty="0"/>
              <a:t> use fimbriae to adhere to epithelial cells</a:t>
            </a:r>
            <a:endParaRPr lang="en-US" sz="2000" i="1" dirty="0"/>
          </a:p>
        </p:txBody>
      </p:sp>
      <p:pic>
        <p:nvPicPr>
          <p:cNvPr id="14" name="Content Placeholder 13" descr="Form and function of bacterial fimbriae.">
            <a:extLst>
              <a:ext uri="{FF2B5EF4-FFF2-40B4-BE49-F238E27FC236}">
                <a16:creationId xmlns:a16="http://schemas.microsoft.com/office/drawing/2014/main" id="{36297922-B03C-4194-AA08-742C6C3B2E64}"/>
              </a:ext>
              <a:ext uri="{C183D7F6-B498-43B3-948B-1728B52AA6E4}">
                <adec:decorative xmlns:adec="http://schemas.microsoft.com/office/drawing/2017/decorative" val="1"/>
              </a:ext>
            </a:extLst>
          </p:cNvPr>
          <p:cNvPicPr>
            <a:picLocks noGrp="1" noChangeAspect="1"/>
          </p:cNvPicPr>
          <p:nvPr>
            <p:ph sz="quarter" idx="20"/>
          </p:nvPr>
        </p:nvPicPr>
        <p:blipFill rotWithShape="1">
          <a:blip r:embed="rId2"/>
          <a:srcRect t="4613" b="3527"/>
          <a:stretch/>
        </p:blipFill>
        <p:spPr>
          <a:xfrm>
            <a:off x="5104847" y="1269730"/>
            <a:ext cx="3696253" cy="4505537"/>
          </a:xfrm>
        </p:spPr>
      </p:pic>
      <p:sp>
        <p:nvSpPr>
          <p:cNvPr id="6" name="Text Placeholder 14">
            <a:extLst>
              <a:ext uri="{FF2B5EF4-FFF2-40B4-BE49-F238E27FC236}">
                <a16:creationId xmlns:a16="http://schemas.microsoft.com/office/drawing/2014/main" id="{1A28E3E8-4429-40DB-B89C-40C71751D80A}"/>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 Eye of Science/Science Source; (b) Steve </a:t>
            </a:r>
            <a:r>
              <a:rPr lang="en-US" dirty="0" err="1"/>
              <a:t>Gschmeissner</a:t>
            </a:r>
            <a:r>
              <a:rPr lang="en-US" dirty="0"/>
              <a:t>/Science Photo Library/Getty Images </a:t>
            </a:r>
            <a:endParaRPr lang="en-IN" sz="675" dirty="0"/>
          </a:p>
        </p:txBody>
      </p:sp>
      <p:sp>
        <p:nvSpPr>
          <p:cNvPr id="7" name="Text Placeholder 11">
            <a:extLst>
              <a:ext uri="{FF2B5EF4-FFF2-40B4-BE49-F238E27FC236}">
                <a16:creationId xmlns:a16="http://schemas.microsoft.com/office/drawing/2014/main" id="{46D0C65F-0D35-4265-A04D-BCE642F6F0A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7350773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2BFB1-9C2E-4691-B9A0-32C86209E6EB}"/>
              </a:ext>
            </a:extLst>
          </p:cNvPr>
          <p:cNvSpPr>
            <a:spLocks noGrp="1"/>
          </p:cNvSpPr>
          <p:nvPr>
            <p:ph type="title"/>
          </p:nvPr>
        </p:nvSpPr>
        <p:spPr/>
        <p:txBody>
          <a:bodyPr/>
          <a:lstStyle/>
          <a:p>
            <a:r>
              <a:rPr lang="en-IN" dirty="0"/>
              <a:t>Pili</a:t>
            </a:r>
          </a:p>
        </p:txBody>
      </p:sp>
      <p:sp>
        <p:nvSpPr>
          <p:cNvPr id="3" name="Content Placeholder 2">
            <a:extLst>
              <a:ext uri="{FF2B5EF4-FFF2-40B4-BE49-F238E27FC236}">
                <a16:creationId xmlns:a16="http://schemas.microsoft.com/office/drawing/2014/main" id="{E65C35EF-42DE-4CCB-9EBE-3B04475B0CF7}"/>
              </a:ext>
            </a:extLst>
          </p:cNvPr>
          <p:cNvSpPr>
            <a:spLocks noGrp="1"/>
          </p:cNvSpPr>
          <p:nvPr>
            <p:ph sz="quarter" idx="11"/>
          </p:nvPr>
        </p:nvSpPr>
        <p:spPr>
          <a:xfrm>
            <a:off x="342900" y="1276709"/>
            <a:ext cx="4229100" cy="4350367"/>
          </a:xfrm>
        </p:spPr>
        <p:txBody>
          <a:bodyPr/>
          <a:lstStyle/>
          <a:p>
            <a:pPr>
              <a:spcAft>
                <a:spcPts val="0"/>
              </a:spcAft>
              <a:defRPr/>
            </a:pPr>
            <a:r>
              <a:rPr lang="en-US" dirty="0"/>
              <a:t>Long, rigid, tubular structure made of </a:t>
            </a:r>
            <a:r>
              <a:rPr lang="en-US" b="1" dirty="0"/>
              <a:t>pilin</a:t>
            </a:r>
            <a:r>
              <a:rPr lang="en-US" dirty="0"/>
              <a:t> protein</a:t>
            </a:r>
          </a:p>
          <a:p>
            <a:pPr>
              <a:spcAft>
                <a:spcPts val="0"/>
              </a:spcAft>
              <a:defRPr/>
            </a:pPr>
            <a:r>
              <a:rPr lang="en-US" dirty="0"/>
              <a:t>Only found in gram-negative bacteria</a:t>
            </a:r>
          </a:p>
          <a:p>
            <a:pPr>
              <a:spcAft>
                <a:spcPts val="0"/>
              </a:spcAft>
              <a:defRPr/>
            </a:pPr>
            <a:r>
              <a:rPr lang="en-US" dirty="0"/>
              <a:t>Used in </a:t>
            </a:r>
            <a:r>
              <a:rPr lang="en-US" b="1" dirty="0"/>
              <a:t>conjugation</a:t>
            </a:r>
            <a:r>
              <a:rPr lang="en-US" dirty="0"/>
              <a:t>, the partial transfer of DNA from one cell to another</a:t>
            </a:r>
          </a:p>
          <a:p>
            <a:pPr>
              <a:spcAft>
                <a:spcPts val="0"/>
              </a:spcAft>
              <a:defRPr/>
            </a:pPr>
            <a:r>
              <a:rPr lang="en-US" dirty="0"/>
              <a:t>Production of pili is controlled genetically</a:t>
            </a:r>
          </a:p>
        </p:txBody>
      </p:sp>
      <p:pic>
        <p:nvPicPr>
          <p:cNvPr id="14" name="Content Placeholder 13" descr="Three bacteria in the process of conjugating. Clearly evident are the sex pili forming mutual conjugation bridges between a donor and two recipients.">
            <a:extLst>
              <a:ext uri="{FF2B5EF4-FFF2-40B4-BE49-F238E27FC236}">
                <a16:creationId xmlns:a16="http://schemas.microsoft.com/office/drawing/2014/main" id="{B31DE99C-E907-4352-A821-126C1965E15B}"/>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6991" b="3030"/>
          <a:stretch/>
        </p:blipFill>
        <p:spPr>
          <a:xfrm>
            <a:off x="4760960" y="1767155"/>
            <a:ext cx="4256446" cy="3215392"/>
          </a:xfrm>
        </p:spPr>
      </p:pic>
      <p:sp>
        <p:nvSpPr>
          <p:cNvPr id="6" name="Text Placeholder 14">
            <a:extLst>
              <a:ext uri="{FF2B5EF4-FFF2-40B4-BE49-F238E27FC236}">
                <a16:creationId xmlns:a16="http://schemas.microsoft.com/office/drawing/2014/main" id="{51B18F44-B40F-4F64-B7EF-412F044CAA25}"/>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L. Caro/SPL/Science Source </a:t>
            </a:r>
            <a:endParaRPr lang="en-IN" sz="675" dirty="0"/>
          </a:p>
        </p:txBody>
      </p:sp>
    </p:spTree>
    <p:extLst>
      <p:ext uri="{BB962C8B-B14F-4D97-AF65-F5344CB8AC3E}">
        <p14:creationId xmlns:p14="http://schemas.microsoft.com/office/powerpoint/2010/main" val="27604811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6A17D-30C1-44CD-B5F1-FB67FC588CD1}"/>
              </a:ext>
            </a:extLst>
          </p:cNvPr>
          <p:cNvSpPr>
            <a:spLocks noGrp="1"/>
          </p:cNvSpPr>
          <p:nvPr>
            <p:ph type="title"/>
          </p:nvPr>
        </p:nvSpPr>
        <p:spPr/>
        <p:txBody>
          <a:bodyPr/>
          <a:lstStyle/>
          <a:p>
            <a:r>
              <a:rPr lang="en-US" dirty="0"/>
              <a:t>Surface Coatings: S Layer and Glycocalyx</a:t>
            </a:r>
            <a:endParaRPr lang="en-IN" dirty="0"/>
          </a:p>
        </p:txBody>
      </p:sp>
      <p:sp>
        <p:nvSpPr>
          <p:cNvPr id="3" name="Content Placeholder 2">
            <a:extLst>
              <a:ext uri="{FF2B5EF4-FFF2-40B4-BE49-F238E27FC236}">
                <a16:creationId xmlns:a16="http://schemas.microsoft.com/office/drawing/2014/main" id="{DD7AB7D5-35AE-488A-A603-3D14F6A7D0EC}"/>
              </a:ext>
            </a:extLst>
          </p:cNvPr>
          <p:cNvSpPr>
            <a:spLocks noGrp="1"/>
          </p:cNvSpPr>
          <p:nvPr>
            <p:ph sz="quarter" idx="11"/>
          </p:nvPr>
        </p:nvSpPr>
        <p:spPr>
          <a:xfrm>
            <a:off x="342900" y="983410"/>
            <a:ext cx="8458200" cy="5569789"/>
          </a:xfrm>
        </p:spPr>
        <p:txBody>
          <a:bodyPr/>
          <a:lstStyle/>
          <a:p>
            <a:pPr>
              <a:lnSpc>
                <a:spcPct val="110000"/>
              </a:lnSpc>
              <a:spcAft>
                <a:spcPts val="600"/>
              </a:spcAft>
              <a:defRPr/>
            </a:pPr>
            <a:r>
              <a:rPr lang="en-US" sz="2000" b="1" dirty="0"/>
              <a:t>S layer:</a:t>
            </a:r>
            <a:endParaRPr lang="en-US" sz="2000" dirty="0"/>
          </a:p>
          <a:p>
            <a:pPr marL="342900" indent="-342900">
              <a:lnSpc>
                <a:spcPct val="110000"/>
              </a:lnSpc>
              <a:spcAft>
                <a:spcPts val="600"/>
              </a:spcAft>
              <a:buFont typeface="Arial" panose="020B0604020202020204" pitchFamily="34" charset="0"/>
              <a:buChar char="•"/>
              <a:defRPr/>
            </a:pPr>
            <a:r>
              <a:rPr lang="en-US" sz="2000" dirty="0"/>
              <a:t>Thousands of copies of a single protein linked together</a:t>
            </a:r>
          </a:p>
          <a:p>
            <a:pPr marL="342900" indent="-342900">
              <a:lnSpc>
                <a:spcPct val="110000"/>
              </a:lnSpc>
              <a:spcAft>
                <a:spcPts val="600"/>
              </a:spcAft>
              <a:buFont typeface="Arial" panose="020B0604020202020204" pitchFamily="34" charset="0"/>
              <a:buChar char="•"/>
              <a:defRPr/>
            </a:pPr>
            <a:r>
              <a:rPr lang="en-US" sz="2000" dirty="0"/>
              <a:t>Provides protection from environmental conditions</a:t>
            </a:r>
          </a:p>
          <a:p>
            <a:pPr marL="342900" indent="-342900">
              <a:lnSpc>
                <a:spcPct val="110000"/>
              </a:lnSpc>
              <a:spcAft>
                <a:spcPts val="600"/>
              </a:spcAft>
              <a:buFont typeface="Arial" panose="020B0604020202020204" pitchFamily="34" charset="0"/>
              <a:buChar char="•"/>
              <a:defRPr/>
            </a:pPr>
            <a:r>
              <a:rPr lang="en-US" sz="2000" dirty="0"/>
              <a:t>Only produced in hostile environments</a:t>
            </a:r>
          </a:p>
          <a:p>
            <a:pPr lvl="0">
              <a:lnSpc>
                <a:spcPct val="110000"/>
              </a:lnSpc>
              <a:spcAft>
                <a:spcPts val="600"/>
              </a:spcAft>
              <a:defRPr/>
            </a:pPr>
            <a:r>
              <a:rPr lang="en-US" sz="2000" b="1" dirty="0">
                <a:solidFill>
                  <a:prstClr val="black"/>
                </a:solidFill>
                <a:ea typeface="ＭＳ Ｐゴシック" charset="0"/>
              </a:rPr>
              <a:t>Glycocalyx:</a:t>
            </a:r>
          </a:p>
          <a:p>
            <a:pPr marL="342900" lvl="0" indent="-342900">
              <a:lnSpc>
                <a:spcPct val="110000"/>
              </a:lnSpc>
              <a:spcAft>
                <a:spcPts val="600"/>
              </a:spcAft>
              <a:buFont typeface="Arial" panose="020B0604020202020204" pitchFamily="34" charset="0"/>
              <a:buChar char="•"/>
              <a:defRPr/>
            </a:pPr>
            <a:r>
              <a:rPr lang="en-US" sz="2000" dirty="0">
                <a:solidFill>
                  <a:prstClr val="black"/>
                </a:solidFill>
                <a:ea typeface="ＭＳ Ｐゴシック" charset="0"/>
              </a:rPr>
              <a:t>Repeating polysaccharide units that may or may not include protein</a:t>
            </a:r>
          </a:p>
          <a:p>
            <a:pPr lvl="0">
              <a:lnSpc>
                <a:spcPct val="110000"/>
              </a:lnSpc>
              <a:spcAft>
                <a:spcPts val="600"/>
              </a:spcAft>
              <a:defRPr/>
            </a:pPr>
            <a:r>
              <a:rPr lang="en-US" sz="2000" b="1" dirty="0">
                <a:solidFill>
                  <a:prstClr val="black"/>
                </a:solidFill>
                <a:ea typeface="ＭＳ Ｐゴシック" charset="0"/>
              </a:rPr>
              <a:t>Slime layer:</a:t>
            </a:r>
            <a:endParaRPr lang="en-US" sz="2000" dirty="0">
              <a:solidFill>
                <a:prstClr val="black"/>
              </a:solidFill>
              <a:ea typeface="ＭＳ Ｐゴシック" charset="0"/>
            </a:endParaRPr>
          </a:p>
          <a:p>
            <a:pPr marL="625475" lvl="1">
              <a:lnSpc>
                <a:spcPct val="110000"/>
              </a:lnSpc>
              <a:spcBef>
                <a:spcPts val="0"/>
              </a:spcBef>
              <a:spcAft>
                <a:spcPts val="600"/>
              </a:spcAft>
              <a:tabLst>
                <a:tab pos="1263650" algn="l"/>
              </a:tabLst>
              <a:defRPr/>
            </a:pPr>
            <a:r>
              <a:rPr lang="en-US" sz="2000" dirty="0">
                <a:solidFill>
                  <a:prstClr val="black"/>
                </a:solidFill>
                <a:ea typeface="ＭＳ Ｐゴシック" charset="0"/>
              </a:rPr>
              <a:t>Forms loosely around the cell</a:t>
            </a:r>
          </a:p>
          <a:p>
            <a:pPr marL="625475" lvl="1">
              <a:lnSpc>
                <a:spcPct val="110000"/>
              </a:lnSpc>
              <a:spcBef>
                <a:spcPts val="0"/>
              </a:spcBef>
              <a:spcAft>
                <a:spcPts val="600"/>
              </a:spcAft>
              <a:tabLst>
                <a:tab pos="1263650" algn="l"/>
              </a:tabLst>
              <a:defRPr/>
            </a:pPr>
            <a:r>
              <a:rPr lang="en-US" sz="2000" dirty="0">
                <a:solidFill>
                  <a:prstClr val="black"/>
                </a:solidFill>
                <a:ea typeface="ＭＳ Ｐゴシック" charset="0"/>
              </a:rPr>
              <a:t>Protects the cell from loss of water and nutrients	</a:t>
            </a:r>
          </a:p>
          <a:p>
            <a:pPr lvl="0">
              <a:lnSpc>
                <a:spcPct val="110000"/>
              </a:lnSpc>
              <a:spcAft>
                <a:spcPts val="600"/>
              </a:spcAft>
              <a:defRPr/>
            </a:pPr>
            <a:r>
              <a:rPr lang="en-US" sz="2000" b="1" dirty="0">
                <a:solidFill>
                  <a:prstClr val="black"/>
                </a:solidFill>
                <a:ea typeface="ＭＳ Ｐゴシック" charset="0"/>
              </a:rPr>
              <a:t>Capsule:</a:t>
            </a:r>
            <a:endParaRPr lang="en-US" sz="2000" dirty="0">
              <a:solidFill>
                <a:prstClr val="black"/>
              </a:solidFill>
              <a:ea typeface="ＭＳ Ｐゴシック" charset="0"/>
            </a:endParaRPr>
          </a:p>
          <a:p>
            <a:pPr marL="625475" lvl="1">
              <a:lnSpc>
                <a:spcPct val="110000"/>
              </a:lnSpc>
              <a:spcBef>
                <a:spcPts val="0"/>
              </a:spcBef>
              <a:spcAft>
                <a:spcPts val="600"/>
              </a:spcAft>
              <a:tabLst>
                <a:tab pos="1300163" algn="l"/>
                <a:tab pos="2117725" algn="l"/>
                <a:tab pos="2803525" algn="l"/>
              </a:tabLst>
              <a:defRPr/>
            </a:pPr>
            <a:r>
              <a:rPr lang="en-US" sz="2000" dirty="0">
                <a:solidFill>
                  <a:prstClr val="black"/>
                </a:solidFill>
                <a:ea typeface="ＭＳ Ｐゴシック" charset="0"/>
              </a:rPr>
              <a:t>More tightly bound to a cell than a slime layer</a:t>
            </a:r>
          </a:p>
          <a:p>
            <a:pPr marL="625475" lvl="1">
              <a:lnSpc>
                <a:spcPct val="110000"/>
              </a:lnSpc>
              <a:spcBef>
                <a:spcPts val="0"/>
              </a:spcBef>
              <a:spcAft>
                <a:spcPts val="600"/>
              </a:spcAft>
              <a:tabLst>
                <a:tab pos="1300163" algn="l"/>
                <a:tab pos="2117725" algn="l"/>
                <a:tab pos="2803525" algn="l"/>
              </a:tabLst>
              <a:defRPr/>
            </a:pPr>
            <a:r>
              <a:rPr lang="en-US" sz="2000" dirty="0">
                <a:solidFill>
                  <a:prstClr val="black"/>
                </a:solidFill>
                <a:ea typeface="ＭＳ Ｐゴシック" charset="0"/>
              </a:rPr>
              <a:t>Denser and thicker than a slime layer</a:t>
            </a:r>
          </a:p>
        </p:txBody>
      </p:sp>
    </p:spTree>
    <p:extLst>
      <p:ext uri="{BB962C8B-B14F-4D97-AF65-F5344CB8AC3E}">
        <p14:creationId xmlns:p14="http://schemas.microsoft.com/office/powerpoint/2010/main" val="12548040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58E92-959C-4EC6-A60A-FF92F25C7654}"/>
              </a:ext>
            </a:extLst>
          </p:cNvPr>
          <p:cNvSpPr>
            <a:spLocks noGrp="1"/>
          </p:cNvSpPr>
          <p:nvPr>
            <p:ph type="title"/>
          </p:nvPr>
        </p:nvSpPr>
        <p:spPr/>
        <p:txBody>
          <a:bodyPr/>
          <a:lstStyle/>
          <a:p>
            <a:r>
              <a:rPr lang="en-IN" dirty="0"/>
              <a:t>Glycocalyx</a:t>
            </a:r>
          </a:p>
        </p:txBody>
      </p:sp>
      <p:pic>
        <p:nvPicPr>
          <p:cNvPr id="14" name="Content Placeholder 13" descr="Drawings of sectioned bacterial cells to show the types of glycocalyces.">
            <a:extLst>
              <a:ext uri="{FF2B5EF4-FFF2-40B4-BE49-F238E27FC236}">
                <a16:creationId xmlns:a16="http://schemas.microsoft.com/office/drawing/2014/main" id="{0A905D2C-1E4C-4582-8234-348FA2A827EF}"/>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8021"/>
          <a:stretch/>
        </p:blipFill>
        <p:spPr>
          <a:xfrm>
            <a:off x="1237884" y="1197161"/>
            <a:ext cx="6668233" cy="4503914"/>
          </a:xfrm>
        </p:spPr>
      </p:pic>
      <p:sp>
        <p:nvSpPr>
          <p:cNvPr id="4" name="Text Placeholder 11">
            <a:extLst>
              <a:ext uri="{FF2B5EF4-FFF2-40B4-BE49-F238E27FC236}">
                <a16:creationId xmlns:a16="http://schemas.microsoft.com/office/drawing/2014/main" id="{61401D98-373C-4AF3-BFBB-E9B0987D2D1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2494494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5FD34-4453-4BEB-9F9B-0370AB2E48FF}"/>
              </a:ext>
            </a:extLst>
          </p:cNvPr>
          <p:cNvSpPr>
            <a:spLocks noGrp="1"/>
          </p:cNvSpPr>
          <p:nvPr>
            <p:ph type="title"/>
          </p:nvPr>
        </p:nvSpPr>
        <p:spPr/>
        <p:txBody>
          <a:bodyPr/>
          <a:lstStyle/>
          <a:p>
            <a:r>
              <a:rPr lang="en-IN" dirty="0"/>
              <a:t>Encapsulated Bacteria</a:t>
            </a:r>
          </a:p>
        </p:txBody>
      </p:sp>
      <p:pic>
        <p:nvPicPr>
          <p:cNvPr id="14" name="Content Placeholder 13" descr="Photos of encapsulated bacteria and colonies of nonencapulated and encapsulated bacteria.">
            <a:extLst>
              <a:ext uri="{FF2B5EF4-FFF2-40B4-BE49-F238E27FC236}">
                <a16:creationId xmlns:a16="http://schemas.microsoft.com/office/drawing/2014/main" id="{7C36A02F-9689-4DEA-B8B7-C9F3686DF9DE}"/>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4474" b="3456"/>
          <a:stretch/>
        </p:blipFill>
        <p:spPr>
          <a:xfrm>
            <a:off x="2681645" y="1151750"/>
            <a:ext cx="3780710" cy="4689213"/>
          </a:xfrm>
        </p:spPr>
      </p:pic>
      <p:sp>
        <p:nvSpPr>
          <p:cNvPr id="5" name="Text Placeholder 14">
            <a:extLst>
              <a:ext uri="{FF2B5EF4-FFF2-40B4-BE49-F238E27FC236}">
                <a16:creationId xmlns:a16="http://schemas.microsoft.com/office/drawing/2014/main" id="{4E2C7FA1-85FC-49C2-A465-AA3E6AD7F2FF}"/>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 Lisa Burgess/McGraw-Hill Education; (b) Courtesy Graham C. Walker </a:t>
            </a:r>
            <a:endParaRPr lang="en-IN" sz="675" dirty="0"/>
          </a:p>
        </p:txBody>
      </p:sp>
      <p:sp>
        <p:nvSpPr>
          <p:cNvPr id="6" name="Text Placeholder 11">
            <a:extLst>
              <a:ext uri="{FF2B5EF4-FFF2-40B4-BE49-F238E27FC236}">
                <a16:creationId xmlns:a16="http://schemas.microsoft.com/office/drawing/2014/main" id="{8D32ED01-025D-4CC1-B3D0-40498C3B8DC9}"/>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5692661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45A58-679B-42DF-B951-FD41A71BF6A6}"/>
              </a:ext>
            </a:extLst>
          </p:cNvPr>
          <p:cNvSpPr>
            <a:spLocks noGrp="1"/>
          </p:cNvSpPr>
          <p:nvPr>
            <p:ph type="title"/>
          </p:nvPr>
        </p:nvSpPr>
        <p:spPr/>
        <p:txBody>
          <a:bodyPr/>
          <a:lstStyle/>
          <a:p>
            <a:r>
              <a:rPr lang="en-US" dirty="0"/>
              <a:t>Specialized Functions of the Glycocalyx</a:t>
            </a:r>
            <a:endParaRPr lang="en-IN" dirty="0"/>
          </a:p>
        </p:txBody>
      </p:sp>
      <p:sp>
        <p:nvSpPr>
          <p:cNvPr id="3" name="Content Placeholder 2">
            <a:extLst>
              <a:ext uri="{FF2B5EF4-FFF2-40B4-BE49-F238E27FC236}">
                <a16:creationId xmlns:a16="http://schemas.microsoft.com/office/drawing/2014/main" id="{57D31B03-4364-477A-87F2-37F84DAB9799}"/>
              </a:ext>
            </a:extLst>
          </p:cNvPr>
          <p:cNvSpPr>
            <a:spLocks noGrp="1"/>
          </p:cNvSpPr>
          <p:nvPr>
            <p:ph sz="quarter" idx="11"/>
          </p:nvPr>
        </p:nvSpPr>
        <p:spPr>
          <a:xfrm>
            <a:off x="342900" y="1276710"/>
            <a:ext cx="4053254" cy="5124090"/>
          </a:xfrm>
        </p:spPr>
        <p:txBody>
          <a:bodyPr/>
          <a:lstStyle/>
          <a:p>
            <a:pPr>
              <a:spcBef>
                <a:spcPts val="672"/>
              </a:spcBef>
              <a:spcAft>
                <a:spcPts val="0"/>
              </a:spcAft>
              <a:defRPr/>
            </a:pPr>
            <a:r>
              <a:rPr lang="en-US" dirty="0"/>
              <a:t>Capsules:</a:t>
            </a:r>
          </a:p>
          <a:p>
            <a:pPr marL="342900" indent="-342900">
              <a:spcBef>
                <a:spcPts val="672"/>
              </a:spcBef>
              <a:spcAft>
                <a:spcPts val="0"/>
              </a:spcAft>
              <a:buFont typeface="Arial" panose="020B0604020202020204" pitchFamily="34" charset="0"/>
              <a:buChar char="•"/>
              <a:defRPr/>
            </a:pPr>
            <a:r>
              <a:rPr lang="en-US" dirty="0"/>
              <a:t>Formed by many pathogenic bacteria</a:t>
            </a:r>
          </a:p>
          <a:p>
            <a:pPr marL="342900" indent="-342900">
              <a:spcBef>
                <a:spcPts val="672"/>
              </a:spcBef>
              <a:spcAft>
                <a:spcPts val="0"/>
              </a:spcAft>
              <a:buFont typeface="Arial" panose="020B0604020202020204" pitchFamily="34" charset="0"/>
              <a:buChar char="•"/>
              <a:defRPr/>
            </a:pPr>
            <a:r>
              <a:rPr lang="en-US" dirty="0"/>
              <a:t>Protect bacteria against phagocytic white blood cells</a:t>
            </a:r>
          </a:p>
          <a:p>
            <a:pPr lvl="0">
              <a:spcAft>
                <a:spcPts val="0"/>
              </a:spcAft>
              <a:defRPr/>
            </a:pPr>
            <a:r>
              <a:rPr lang="en-US" dirty="0">
                <a:solidFill>
                  <a:prstClr val="black"/>
                </a:solidFill>
              </a:rPr>
              <a:t>Biofilms:</a:t>
            </a:r>
          </a:p>
          <a:p>
            <a:pPr marL="342900" lvl="0" indent="-342900">
              <a:spcAft>
                <a:spcPts val="0"/>
              </a:spcAft>
              <a:buFont typeface="Arial" panose="020B0604020202020204" pitchFamily="34" charset="0"/>
              <a:buChar char="•"/>
              <a:defRPr/>
            </a:pPr>
            <a:r>
              <a:rPr lang="en-US" dirty="0">
                <a:solidFill>
                  <a:prstClr val="black"/>
                </a:solidFill>
              </a:rPr>
              <a:t>Example: Plaque on teeth protect bacteria </a:t>
            </a:r>
          </a:p>
          <a:p>
            <a:pPr marL="342900" lvl="0" indent="-342900">
              <a:spcAft>
                <a:spcPts val="0"/>
              </a:spcAft>
              <a:buFont typeface="Arial" panose="020B0604020202020204" pitchFamily="34" charset="0"/>
              <a:buChar char="•"/>
              <a:defRPr/>
            </a:pPr>
            <a:r>
              <a:rPr lang="en-US" dirty="0">
                <a:solidFill>
                  <a:prstClr val="black"/>
                </a:solidFill>
              </a:rPr>
              <a:t>Infect long-term indwelling artificial devices</a:t>
            </a:r>
          </a:p>
          <a:p>
            <a:endParaRPr lang="en-IN" dirty="0"/>
          </a:p>
        </p:txBody>
      </p:sp>
      <p:pic>
        <p:nvPicPr>
          <p:cNvPr id="14" name="Content Placeholder 13" descr="Scanning electron micrograph of Legionella pneumophila typical of biofilms found inside water systems.">
            <a:extLst>
              <a:ext uri="{FF2B5EF4-FFF2-40B4-BE49-F238E27FC236}">
                <a16:creationId xmlns:a16="http://schemas.microsoft.com/office/drawing/2014/main" id="{CC484226-5DDC-4B95-9EED-FB951D8CBAB9}"/>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7763" b="3838"/>
          <a:stretch/>
        </p:blipFill>
        <p:spPr>
          <a:xfrm>
            <a:off x="4747848" y="2143305"/>
            <a:ext cx="4192754" cy="3249789"/>
          </a:xfrm>
        </p:spPr>
      </p:pic>
      <p:sp>
        <p:nvSpPr>
          <p:cNvPr id="6" name="Text Placeholder 14">
            <a:extLst>
              <a:ext uri="{FF2B5EF4-FFF2-40B4-BE49-F238E27FC236}">
                <a16:creationId xmlns:a16="http://schemas.microsoft.com/office/drawing/2014/main" id="{FD7B7ED3-346D-4EFA-A5FE-8D67C120F50F}"/>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BSIP/UIG/Getty Images </a:t>
            </a:r>
            <a:endParaRPr lang="en-IN" sz="675" dirty="0"/>
          </a:p>
        </p:txBody>
      </p:sp>
    </p:spTree>
    <p:extLst>
      <p:ext uri="{BB962C8B-B14F-4D97-AF65-F5344CB8AC3E}">
        <p14:creationId xmlns:p14="http://schemas.microsoft.com/office/powerpoint/2010/main" val="31482402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7277F-395C-4EA4-98AC-FD412376381D}"/>
              </a:ext>
            </a:extLst>
          </p:cNvPr>
          <p:cNvSpPr>
            <a:spLocks noGrp="1"/>
          </p:cNvSpPr>
          <p:nvPr>
            <p:ph type="title"/>
          </p:nvPr>
        </p:nvSpPr>
        <p:spPr/>
        <p:txBody>
          <a:bodyPr/>
          <a:lstStyle/>
          <a:p>
            <a:r>
              <a:rPr lang="en-IN" dirty="0"/>
              <a:t>Biofilm Formation</a:t>
            </a:r>
          </a:p>
        </p:txBody>
      </p:sp>
      <p:pic>
        <p:nvPicPr>
          <p:cNvPr id="14" name="Content Placeholder 13" descr="Illustrated is the mechanism of biofilm formation.&#10;">
            <a:extLst>
              <a:ext uri="{FF2B5EF4-FFF2-40B4-BE49-F238E27FC236}">
                <a16:creationId xmlns:a16="http://schemas.microsoft.com/office/drawing/2014/main" id="{18C3EE9A-E068-4625-98B4-81BFDF55BC9D}"/>
              </a:ext>
            </a:extLst>
          </p:cNvPr>
          <p:cNvPicPr>
            <a:picLocks noGrp="1" noChangeAspect="1"/>
          </p:cNvPicPr>
          <p:nvPr>
            <p:ph sz="quarter" idx="11"/>
          </p:nvPr>
        </p:nvPicPr>
        <p:blipFill rotWithShape="1">
          <a:blip r:embed="rId2"/>
          <a:srcRect t="9033"/>
          <a:stretch/>
        </p:blipFill>
        <p:spPr>
          <a:xfrm>
            <a:off x="246842" y="1371600"/>
            <a:ext cx="8650316" cy="2214154"/>
          </a:xfrm>
        </p:spPr>
      </p:pic>
      <p:pic>
        <p:nvPicPr>
          <p:cNvPr id="16" name="Content Placeholder 15" descr="Shown is the microscopic appearance of a biofilm.&#10;">
            <a:extLst>
              <a:ext uri="{FF2B5EF4-FFF2-40B4-BE49-F238E27FC236}">
                <a16:creationId xmlns:a16="http://schemas.microsoft.com/office/drawing/2014/main" id="{CAA83362-33C8-4F0A-8A7D-7A9A83A47C97}"/>
              </a:ext>
            </a:extLst>
          </p:cNvPr>
          <p:cNvPicPr>
            <a:picLocks noGrp="1" noChangeAspect="1"/>
          </p:cNvPicPr>
          <p:nvPr>
            <p:ph sz="quarter" idx="14"/>
          </p:nvPr>
        </p:nvPicPr>
        <p:blipFill rotWithShape="1">
          <a:blip r:embed="rId3"/>
          <a:srcRect t="7277" b="4664"/>
          <a:stretch/>
        </p:blipFill>
        <p:spPr>
          <a:xfrm>
            <a:off x="3078805" y="3815272"/>
            <a:ext cx="2986390" cy="2214154"/>
          </a:xfrm>
        </p:spPr>
      </p:pic>
      <p:sp>
        <p:nvSpPr>
          <p:cNvPr id="6" name="Text Placeholder 14">
            <a:extLst>
              <a:ext uri="{FF2B5EF4-FFF2-40B4-BE49-F238E27FC236}">
                <a16:creationId xmlns:a16="http://schemas.microsoft.com/office/drawing/2014/main" id="{F0102194-76D7-46A2-B708-E9E4945620E0}"/>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t>Steve Gschmeissner/SPL/Getty Images </a:t>
            </a:r>
            <a:endParaRPr lang="en-IN" sz="675" dirty="0"/>
          </a:p>
        </p:txBody>
      </p:sp>
      <p:sp>
        <p:nvSpPr>
          <p:cNvPr id="7" name="Text Placeholder 11">
            <a:extLst>
              <a:ext uri="{FF2B5EF4-FFF2-40B4-BE49-F238E27FC236}">
                <a16:creationId xmlns:a16="http://schemas.microsoft.com/office/drawing/2014/main" id="{D0440E19-1C8D-4546-AD9B-FB9C1B194FB7}"/>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endParaRPr lang="en-IN" dirty="0"/>
          </a:p>
        </p:txBody>
      </p:sp>
    </p:spTree>
    <p:extLst>
      <p:ext uri="{BB962C8B-B14F-4D97-AF65-F5344CB8AC3E}">
        <p14:creationId xmlns:p14="http://schemas.microsoft.com/office/powerpoint/2010/main" val="26314080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C50C9-4C70-4634-B818-AAF3F5578B39}"/>
              </a:ext>
            </a:extLst>
          </p:cNvPr>
          <p:cNvSpPr>
            <a:spLocks noGrp="1"/>
          </p:cNvSpPr>
          <p:nvPr>
            <p:ph type="title"/>
          </p:nvPr>
        </p:nvSpPr>
        <p:spPr/>
        <p:txBody>
          <a:bodyPr/>
          <a:lstStyle/>
          <a:p>
            <a:r>
              <a:rPr lang="en-IN" dirty="0"/>
              <a:t>Concept Check – Section 4.2</a:t>
            </a:r>
          </a:p>
        </p:txBody>
      </p:sp>
      <p:sp>
        <p:nvSpPr>
          <p:cNvPr id="3" name="Content Placeholder 2">
            <a:extLst>
              <a:ext uri="{FF2B5EF4-FFF2-40B4-BE49-F238E27FC236}">
                <a16:creationId xmlns:a16="http://schemas.microsoft.com/office/drawing/2014/main" id="{23BF9DD1-7989-46D5-A5ED-5AB66264CEDB}"/>
              </a:ext>
            </a:extLst>
          </p:cNvPr>
          <p:cNvSpPr>
            <a:spLocks noGrp="1"/>
          </p:cNvSpPr>
          <p:nvPr>
            <p:ph sz="quarter" idx="11"/>
          </p:nvPr>
        </p:nvSpPr>
        <p:spPr>
          <a:xfrm>
            <a:off x="342900" y="1276710"/>
            <a:ext cx="8458200" cy="1800598"/>
          </a:xfrm>
        </p:spPr>
        <p:txBody>
          <a:bodyPr/>
          <a:lstStyle/>
          <a:p>
            <a:pPr>
              <a:lnSpc>
                <a:spcPct val="90000"/>
              </a:lnSpc>
              <a:spcAft>
                <a:spcPts val="1200"/>
              </a:spcAft>
            </a:pPr>
            <a:r>
              <a:rPr lang="en-US" altLang="en-US" dirty="0"/>
              <a:t>Name the three parts of a bacterial flagellum.</a:t>
            </a:r>
          </a:p>
          <a:p>
            <a:pPr>
              <a:lnSpc>
                <a:spcPct val="90000"/>
              </a:lnSpc>
              <a:spcAft>
                <a:spcPts val="1200"/>
              </a:spcAft>
            </a:pPr>
            <a:r>
              <a:rPr lang="en-US" altLang="en-US" dirty="0"/>
              <a:t>What is the difference between a “run” and a “tumble”?</a:t>
            </a:r>
          </a:p>
          <a:p>
            <a:pPr>
              <a:lnSpc>
                <a:spcPct val="90000"/>
              </a:lnSpc>
              <a:spcAft>
                <a:spcPts val="1200"/>
              </a:spcAft>
            </a:pPr>
            <a:r>
              <a:rPr lang="en-US" altLang="en-US" dirty="0"/>
              <a:t>True/False: Bacterial fimbriae are used for conjugation.</a:t>
            </a:r>
          </a:p>
          <a:p>
            <a:pPr>
              <a:lnSpc>
                <a:spcPct val="90000"/>
              </a:lnSpc>
              <a:spcAft>
                <a:spcPts val="1200"/>
              </a:spcAft>
            </a:pPr>
            <a:r>
              <a:rPr lang="en-US" altLang="en-US" dirty="0"/>
              <a:t>Describe the differences between capsules and biofilms.</a:t>
            </a:r>
          </a:p>
          <a:p>
            <a:pPr>
              <a:spcAft>
                <a:spcPts val="1200"/>
              </a:spcAft>
            </a:pPr>
            <a:endParaRPr lang="en-IN" dirty="0"/>
          </a:p>
        </p:txBody>
      </p:sp>
    </p:spTree>
    <p:extLst>
      <p:ext uri="{BB962C8B-B14F-4D97-AF65-F5344CB8AC3E}">
        <p14:creationId xmlns:p14="http://schemas.microsoft.com/office/powerpoint/2010/main" val="1668695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969EE-1269-4256-8371-C47ACE8E386B}"/>
              </a:ext>
            </a:extLst>
          </p:cNvPr>
          <p:cNvSpPr>
            <a:spLocks noGrp="1"/>
          </p:cNvSpPr>
          <p:nvPr>
            <p:ph type="title"/>
          </p:nvPr>
        </p:nvSpPr>
        <p:spPr/>
        <p:txBody>
          <a:bodyPr/>
          <a:lstStyle/>
          <a:p>
            <a:r>
              <a:rPr lang="en-US" dirty="0"/>
              <a:t>Bacteria and Archaea vs. Eukaryotes</a:t>
            </a:r>
            <a:endParaRPr lang="en-IN" dirty="0"/>
          </a:p>
        </p:txBody>
      </p:sp>
      <p:sp>
        <p:nvSpPr>
          <p:cNvPr id="3" name="Content Placeholder 2">
            <a:extLst>
              <a:ext uri="{FF2B5EF4-FFF2-40B4-BE49-F238E27FC236}">
                <a16:creationId xmlns:a16="http://schemas.microsoft.com/office/drawing/2014/main" id="{E8157AB6-ABAE-4163-90CC-9AE2D11172AC}"/>
              </a:ext>
            </a:extLst>
          </p:cNvPr>
          <p:cNvSpPr>
            <a:spLocks noGrp="1"/>
          </p:cNvSpPr>
          <p:nvPr>
            <p:ph sz="quarter" idx="11"/>
          </p:nvPr>
        </p:nvSpPr>
        <p:spPr>
          <a:xfrm>
            <a:off x="342900" y="1276709"/>
            <a:ext cx="8458200" cy="3049105"/>
          </a:xfrm>
        </p:spPr>
        <p:txBody>
          <a:bodyPr/>
          <a:lstStyle/>
          <a:p>
            <a:pPr>
              <a:spcAft>
                <a:spcPts val="1200"/>
              </a:spcAft>
              <a:defRPr/>
            </a:pPr>
            <a:r>
              <a:rPr lang="en-US" dirty="0"/>
              <a:t>Packaging of DNA:</a:t>
            </a:r>
          </a:p>
          <a:p>
            <a:pPr marL="342900" indent="-342900">
              <a:spcAft>
                <a:spcPts val="1200"/>
              </a:spcAft>
              <a:buFont typeface="Arial" panose="020B0604020202020204" pitchFamily="34" charset="0"/>
              <a:buChar char="•"/>
              <a:defRPr/>
            </a:pPr>
            <a:r>
              <a:rPr lang="en-US" dirty="0"/>
              <a:t>Bacteria and archaea have nuclear material that is free in the cytoplasm</a:t>
            </a:r>
          </a:p>
          <a:p>
            <a:pPr marL="342900" indent="-342900">
              <a:spcAft>
                <a:spcPts val="1200"/>
              </a:spcAft>
              <a:buFont typeface="Arial" panose="020B0604020202020204" pitchFamily="34" charset="0"/>
              <a:buChar char="•"/>
              <a:defRPr/>
            </a:pPr>
            <a:r>
              <a:rPr lang="en-US" dirty="0"/>
              <a:t>Eukaryotes have a nucleus</a:t>
            </a:r>
          </a:p>
          <a:p>
            <a:pPr>
              <a:spcAft>
                <a:spcPts val="1200"/>
              </a:spcAft>
              <a:defRPr/>
            </a:pPr>
            <a:r>
              <a:rPr lang="en-US" dirty="0"/>
              <a:t>Internal structures:</a:t>
            </a:r>
          </a:p>
          <a:p>
            <a:pPr marL="342900" indent="-342900">
              <a:spcAft>
                <a:spcPts val="1200"/>
              </a:spcAft>
              <a:buFont typeface="Arial" panose="020B0604020202020204" pitchFamily="34" charset="0"/>
              <a:buChar char="•"/>
              <a:defRPr/>
            </a:pPr>
            <a:r>
              <a:rPr lang="en-US" dirty="0"/>
              <a:t>Bacteria and archaea: no membrane-bound organelles</a:t>
            </a:r>
          </a:p>
        </p:txBody>
      </p:sp>
    </p:spTree>
    <p:extLst>
      <p:ext uri="{BB962C8B-B14F-4D97-AF65-F5344CB8AC3E}">
        <p14:creationId xmlns:p14="http://schemas.microsoft.com/office/powerpoint/2010/main" val="37643426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5485E-E353-4709-A359-AB1FF37A41F6}"/>
              </a:ext>
            </a:extLst>
          </p:cNvPr>
          <p:cNvSpPr>
            <a:spLocks noGrp="1"/>
          </p:cNvSpPr>
          <p:nvPr>
            <p:ph type="title"/>
          </p:nvPr>
        </p:nvSpPr>
        <p:spPr/>
        <p:txBody>
          <a:bodyPr>
            <a:normAutofit fontScale="90000"/>
          </a:bodyPr>
          <a:lstStyle/>
          <a:p>
            <a:r>
              <a:rPr lang="en-US" dirty="0"/>
              <a:t>Section 4.3:</a:t>
            </a:r>
            <a:br>
              <a:rPr lang="en-US" dirty="0"/>
            </a:br>
            <a:r>
              <a:rPr lang="en-US" dirty="0"/>
              <a:t>The Cell Envelope: The Boundary Layer of Bacteria</a:t>
            </a:r>
            <a:endParaRPr lang="en-IN" dirty="0"/>
          </a:p>
        </p:txBody>
      </p:sp>
      <p:sp>
        <p:nvSpPr>
          <p:cNvPr id="3" name="Content Placeholder 2">
            <a:extLst>
              <a:ext uri="{FF2B5EF4-FFF2-40B4-BE49-F238E27FC236}">
                <a16:creationId xmlns:a16="http://schemas.microsoft.com/office/drawing/2014/main" id="{771043A5-858F-4C4E-9E0F-38AF96CF7E19}"/>
              </a:ext>
            </a:extLst>
          </p:cNvPr>
          <p:cNvSpPr>
            <a:spLocks noGrp="1"/>
          </p:cNvSpPr>
          <p:nvPr>
            <p:ph sz="quarter" idx="11"/>
          </p:nvPr>
        </p:nvSpPr>
        <p:spPr>
          <a:xfrm>
            <a:off x="342900" y="1276710"/>
            <a:ext cx="8458200" cy="2785336"/>
          </a:xfrm>
        </p:spPr>
        <p:txBody>
          <a:bodyPr/>
          <a:lstStyle/>
          <a:p>
            <a:pPr>
              <a:spcAft>
                <a:spcPts val="1200"/>
              </a:spcAft>
              <a:defRPr/>
            </a:pPr>
            <a:r>
              <a:rPr lang="en-US" u="sng" dirty="0"/>
              <a:t>Learning Outcomes</a:t>
            </a:r>
          </a:p>
          <a:p>
            <a:pPr>
              <a:spcAft>
                <a:spcPts val="1200"/>
              </a:spcAft>
              <a:defRPr/>
            </a:pPr>
            <a:r>
              <a:rPr lang="en-US" dirty="0"/>
              <a:t>Differentiate between the two main types of bacterial envelope structure.</a:t>
            </a:r>
          </a:p>
          <a:p>
            <a:pPr>
              <a:spcAft>
                <a:spcPts val="1200"/>
              </a:spcAft>
              <a:defRPr/>
            </a:pPr>
            <a:r>
              <a:rPr lang="en-US" dirty="0"/>
              <a:t>Discuss why gram-positive cell walls are stronger than gram-negative cell walls.</a:t>
            </a:r>
          </a:p>
          <a:p>
            <a:pPr>
              <a:spcAft>
                <a:spcPts val="1200"/>
              </a:spcAft>
              <a:defRPr/>
            </a:pPr>
            <a:r>
              <a:rPr lang="en-US" dirty="0"/>
              <a:t>Name a substance in the envelope structure of some bacteria that can cause severe symptoms in humans.</a:t>
            </a:r>
          </a:p>
          <a:p>
            <a:pPr>
              <a:spcAft>
                <a:spcPts val="1200"/>
              </a:spcAft>
            </a:pPr>
            <a:endParaRPr lang="en-IN" dirty="0"/>
          </a:p>
        </p:txBody>
      </p:sp>
    </p:spTree>
    <p:extLst>
      <p:ext uri="{BB962C8B-B14F-4D97-AF65-F5344CB8AC3E}">
        <p14:creationId xmlns:p14="http://schemas.microsoft.com/office/powerpoint/2010/main" val="39249727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470F7-3003-4461-B5AF-B4E078627F54}"/>
              </a:ext>
            </a:extLst>
          </p:cNvPr>
          <p:cNvSpPr>
            <a:spLocks noGrp="1"/>
          </p:cNvSpPr>
          <p:nvPr>
            <p:ph type="title"/>
          </p:nvPr>
        </p:nvSpPr>
        <p:spPr/>
        <p:txBody>
          <a:bodyPr/>
          <a:lstStyle/>
          <a:p>
            <a:r>
              <a:rPr lang="en-IN" dirty="0"/>
              <a:t>The Cell Envelope</a:t>
            </a:r>
          </a:p>
        </p:txBody>
      </p:sp>
      <p:sp>
        <p:nvSpPr>
          <p:cNvPr id="3" name="Content Placeholder 2">
            <a:extLst>
              <a:ext uri="{FF2B5EF4-FFF2-40B4-BE49-F238E27FC236}">
                <a16:creationId xmlns:a16="http://schemas.microsoft.com/office/drawing/2014/main" id="{324FA697-64BA-4E8D-BA3E-CBA02EBE5CCC}"/>
              </a:ext>
            </a:extLst>
          </p:cNvPr>
          <p:cNvSpPr>
            <a:spLocks noGrp="1"/>
          </p:cNvSpPr>
          <p:nvPr>
            <p:ph sz="quarter" idx="11"/>
          </p:nvPr>
        </p:nvSpPr>
        <p:spPr>
          <a:xfrm>
            <a:off x="342900" y="1276709"/>
            <a:ext cx="8458200" cy="2591905"/>
          </a:xfrm>
        </p:spPr>
        <p:txBody>
          <a:bodyPr/>
          <a:lstStyle/>
          <a:p>
            <a:pPr>
              <a:spcAft>
                <a:spcPts val="600"/>
              </a:spcAft>
              <a:defRPr/>
            </a:pPr>
            <a:r>
              <a:rPr lang="en-US" dirty="0"/>
              <a:t>Composed of two or three basic layers:</a:t>
            </a:r>
          </a:p>
          <a:p>
            <a:pPr marL="342900" indent="-342900">
              <a:spcAft>
                <a:spcPts val="600"/>
              </a:spcAft>
              <a:buFont typeface="Arial" panose="020B0604020202020204" pitchFamily="34" charset="0"/>
              <a:buChar char="•"/>
              <a:defRPr/>
            </a:pPr>
            <a:r>
              <a:rPr lang="en-US" dirty="0"/>
              <a:t>Cell wall</a:t>
            </a:r>
          </a:p>
          <a:p>
            <a:pPr marL="342900" indent="-342900">
              <a:spcAft>
                <a:spcPts val="600"/>
              </a:spcAft>
              <a:buFont typeface="Arial" panose="020B0604020202020204" pitchFamily="34" charset="0"/>
              <a:buChar char="•"/>
              <a:defRPr/>
            </a:pPr>
            <a:r>
              <a:rPr lang="en-US" dirty="0"/>
              <a:t>Cytoplasmic membrane</a:t>
            </a:r>
          </a:p>
          <a:p>
            <a:pPr marL="342900" indent="-342900">
              <a:spcAft>
                <a:spcPts val="1200"/>
              </a:spcAft>
              <a:buFont typeface="Arial" panose="020B0604020202020204" pitchFamily="34" charset="0"/>
              <a:buChar char="•"/>
              <a:defRPr/>
            </a:pPr>
            <a:r>
              <a:rPr lang="en-US" dirty="0"/>
              <a:t>Outer membrane (in some bacteria)</a:t>
            </a:r>
          </a:p>
          <a:p>
            <a:pPr lvl="0">
              <a:spcAft>
                <a:spcPts val="600"/>
              </a:spcAft>
              <a:defRPr/>
            </a:pPr>
            <a:r>
              <a:rPr lang="en-US" dirty="0">
                <a:solidFill>
                  <a:prstClr val="black"/>
                </a:solidFill>
              </a:rPr>
              <a:t>Act as a single protective unit</a:t>
            </a:r>
          </a:p>
          <a:p>
            <a:endParaRPr lang="en-IN" dirty="0"/>
          </a:p>
        </p:txBody>
      </p:sp>
    </p:spTree>
    <p:extLst>
      <p:ext uri="{BB962C8B-B14F-4D97-AF65-F5344CB8AC3E}">
        <p14:creationId xmlns:p14="http://schemas.microsoft.com/office/powerpoint/2010/main" val="13164898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21F25-8EC2-484C-82AE-58973463F702}"/>
              </a:ext>
            </a:extLst>
          </p:cNvPr>
          <p:cNvSpPr>
            <a:spLocks noGrp="1"/>
          </p:cNvSpPr>
          <p:nvPr>
            <p:ph type="title"/>
          </p:nvPr>
        </p:nvSpPr>
        <p:spPr/>
        <p:txBody>
          <a:bodyPr/>
          <a:lstStyle/>
          <a:p>
            <a:r>
              <a:rPr lang="en-IN" dirty="0"/>
              <a:t>Gram Stain</a:t>
            </a:r>
          </a:p>
        </p:txBody>
      </p:sp>
      <p:sp>
        <p:nvSpPr>
          <p:cNvPr id="3" name="Content Placeholder 2">
            <a:extLst>
              <a:ext uri="{FF2B5EF4-FFF2-40B4-BE49-F238E27FC236}">
                <a16:creationId xmlns:a16="http://schemas.microsoft.com/office/drawing/2014/main" id="{F3A0C630-ED04-4BD8-A283-FE9EF580B858}"/>
              </a:ext>
            </a:extLst>
          </p:cNvPr>
          <p:cNvSpPr>
            <a:spLocks noGrp="1"/>
          </p:cNvSpPr>
          <p:nvPr>
            <p:ph sz="quarter" idx="11"/>
          </p:nvPr>
        </p:nvSpPr>
        <p:spPr>
          <a:xfrm>
            <a:off x="342900" y="1276709"/>
            <a:ext cx="8458200" cy="5141675"/>
          </a:xfrm>
        </p:spPr>
        <p:txBody>
          <a:bodyPr/>
          <a:lstStyle/>
          <a:p>
            <a:pPr>
              <a:spcAft>
                <a:spcPts val="0"/>
              </a:spcAft>
              <a:defRPr/>
            </a:pPr>
            <a:r>
              <a:rPr lang="en-US" dirty="0"/>
              <a:t>Developed in 1884 by Hans Christian Gram</a:t>
            </a:r>
          </a:p>
          <a:p>
            <a:pPr>
              <a:spcAft>
                <a:spcPts val="0"/>
              </a:spcAft>
              <a:defRPr/>
            </a:pPr>
            <a:endParaRPr lang="en-US" dirty="0"/>
          </a:p>
          <a:p>
            <a:pPr>
              <a:spcBef>
                <a:spcPts val="1200"/>
              </a:spcBef>
              <a:spcAft>
                <a:spcPts val="0"/>
              </a:spcAft>
              <a:defRPr/>
            </a:pPr>
            <a:r>
              <a:rPr lang="en-US" dirty="0"/>
              <a:t>Delineates two major groups of bacteria; differences lie in the structure of the cell envelope</a:t>
            </a:r>
          </a:p>
          <a:p>
            <a:pPr marL="342900" indent="-342900">
              <a:spcBef>
                <a:spcPts val="1200"/>
              </a:spcBef>
              <a:spcAft>
                <a:spcPts val="0"/>
              </a:spcAft>
              <a:buFont typeface="Arial" panose="020B0604020202020204" pitchFamily="34" charset="0"/>
              <a:buChar char="•"/>
              <a:defRPr/>
            </a:pPr>
            <a:r>
              <a:rPr lang="en-US" dirty="0"/>
              <a:t>Gram-positive:</a:t>
            </a:r>
          </a:p>
          <a:p>
            <a:pPr marL="690563" lvl="1">
              <a:spcAft>
                <a:spcPts val="0"/>
              </a:spcAft>
              <a:defRPr/>
            </a:pPr>
            <a:r>
              <a:rPr lang="en-US" dirty="0"/>
              <a:t>Thick cell wall composed of peptidoglycan</a:t>
            </a:r>
          </a:p>
          <a:p>
            <a:pPr marL="690563" lvl="1" defTabSz="338138">
              <a:spcAft>
                <a:spcPts val="1200"/>
              </a:spcAft>
              <a:defRPr/>
            </a:pPr>
            <a:r>
              <a:rPr lang="en-US" dirty="0"/>
              <a:t>Inner cytoplasmic membrane</a:t>
            </a:r>
          </a:p>
          <a:p>
            <a:pPr marL="342900" indent="-342900">
              <a:spcAft>
                <a:spcPts val="0"/>
              </a:spcAft>
              <a:buFont typeface="Arial" panose="020B0604020202020204" pitchFamily="34" charset="0"/>
              <a:buChar char="•"/>
              <a:defRPr/>
            </a:pPr>
            <a:r>
              <a:rPr lang="en-US" dirty="0"/>
              <a:t>Gram-negative:</a:t>
            </a:r>
          </a:p>
          <a:p>
            <a:pPr marL="690563" lvl="1">
              <a:spcAft>
                <a:spcPts val="0"/>
              </a:spcAft>
              <a:defRPr/>
            </a:pPr>
            <a:r>
              <a:rPr lang="en-US" dirty="0"/>
              <a:t>Outer membrane</a:t>
            </a:r>
          </a:p>
          <a:p>
            <a:pPr marL="690563" lvl="1">
              <a:spcAft>
                <a:spcPts val="0"/>
              </a:spcAft>
              <a:defRPr/>
            </a:pPr>
            <a:r>
              <a:rPr lang="en-US" dirty="0"/>
              <a:t>Thin cell wall </a:t>
            </a:r>
          </a:p>
          <a:p>
            <a:pPr marL="690563" lvl="1">
              <a:spcAft>
                <a:spcPts val="0"/>
              </a:spcAft>
              <a:defRPr/>
            </a:pPr>
            <a:r>
              <a:rPr lang="en-US" dirty="0"/>
              <a:t>Inner cytoplasmic membrane</a:t>
            </a:r>
          </a:p>
          <a:p>
            <a:endParaRPr lang="en-IN" dirty="0"/>
          </a:p>
        </p:txBody>
      </p:sp>
    </p:spTree>
    <p:extLst>
      <p:ext uri="{BB962C8B-B14F-4D97-AF65-F5344CB8AC3E}">
        <p14:creationId xmlns:p14="http://schemas.microsoft.com/office/powerpoint/2010/main" val="37954481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7C430-E701-401D-A2A3-FB49A119099E}"/>
              </a:ext>
            </a:extLst>
          </p:cNvPr>
          <p:cNvSpPr>
            <a:spLocks noGrp="1"/>
          </p:cNvSpPr>
          <p:nvPr>
            <p:ph type="title"/>
          </p:nvPr>
        </p:nvSpPr>
        <p:spPr/>
        <p:txBody>
          <a:bodyPr>
            <a:normAutofit fontScale="90000"/>
          </a:bodyPr>
          <a:lstStyle/>
          <a:p>
            <a:r>
              <a:rPr lang="en-US" dirty="0"/>
              <a:t>Comparison of the Detailed Structure of Gram-Positive and Gram-Negative Cell Envelopes</a:t>
            </a:r>
            <a:endParaRPr lang="en-IN" dirty="0"/>
          </a:p>
        </p:txBody>
      </p:sp>
      <p:pic>
        <p:nvPicPr>
          <p:cNvPr id="14" name="Content Placeholder 13" descr="Differences between the two layers of the gram-positive cell wall and the three layers of the gram-negative cell wall.">
            <a:extLst>
              <a:ext uri="{FF2B5EF4-FFF2-40B4-BE49-F238E27FC236}">
                <a16:creationId xmlns:a16="http://schemas.microsoft.com/office/drawing/2014/main" id="{8EC7BA3E-AFC0-452C-87A4-1831A8EAE66E}"/>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5123" b="2684"/>
          <a:stretch/>
        </p:blipFill>
        <p:spPr>
          <a:xfrm>
            <a:off x="515559" y="1178170"/>
            <a:ext cx="8112882" cy="5092001"/>
          </a:xfrm>
        </p:spPr>
      </p:pic>
      <p:sp>
        <p:nvSpPr>
          <p:cNvPr id="5" name="Text Placeholder 14">
            <a:extLst>
              <a:ext uri="{FF2B5EF4-FFF2-40B4-BE49-F238E27FC236}">
                <a16:creationId xmlns:a16="http://schemas.microsoft.com/office/drawing/2014/main" id="{D0469A6B-28CD-40E3-995D-A3C10062FF80}"/>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Dr. Kari </a:t>
            </a:r>
            <a:r>
              <a:rPr lang="fr-FR" dirty="0" err="1"/>
              <a:t>Lounatmaa</a:t>
            </a:r>
            <a:r>
              <a:rPr lang="fr-FR" dirty="0"/>
              <a:t>/Science Source; Dennis </a:t>
            </a:r>
            <a:r>
              <a:rPr lang="fr-FR" dirty="0" err="1"/>
              <a:t>Kunkel</a:t>
            </a:r>
            <a:r>
              <a:rPr lang="fr-FR" dirty="0"/>
              <a:t> </a:t>
            </a:r>
            <a:r>
              <a:rPr lang="fr-FR" dirty="0" err="1"/>
              <a:t>Microscopy</a:t>
            </a:r>
            <a:r>
              <a:rPr lang="fr-FR" dirty="0"/>
              <a:t>, Inc./Science Source </a:t>
            </a:r>
            <a:endParaRPr lang="en-IN" sz="675" dirty="0"/>
          </a:p>
        </p:txBody>
      </p:sp>
    </p:spTree>
    <p:extLst>
      <p:ext uri="{BB962C8B-B14F-4D97-AF65-F5344CB8AC3E}">
        <p14:creationId xmlns:p14="http://schemas.microsoft.com/office/powerpoint/2010/main" val="41612102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8C4F8-763D-4011-A7B2-AFAE9553A97E}"/>
              </a:ext>
            </a:extLst>
          </p:cNvPr>
          <p:cNvSpPr>
            <a:spLocks noGrp="1"/>
          </p:cNvSpPr>
          <p:nvPr>
            <p:ph type="title"/>
          </p:nvPr>
        </p:nvSpPr>
        <p:spPr/>
        <p:txBody>
          <a:bodyPr/>
          <a:lstStyle/>
          <a:p>
            <a:r>
              <a:rPr lang="en-US" dirty="0"/>
              <a:t>Structure of the Cell Wall</a:t>
            </a:r>
            <a:endParaRPr lang="en-IN" dirty="0"/>
          </a:p>
        </p:txBody>
      </p:sp>
      <p:sp>
        <p:nvSpPr>
          <p:cNvPr id="3" name="Content Placeholder 2">
            <a:extLst>
              <a:ext uri="{FF2B5EF4-FFF2-40B4-BE49-F238E27FC236}">
                <a16:creationId xmlns:a16="http://schemas.microsoft.com/office/drawing/2014/main" id="{3A81DF79-6A9A-4643-B413-99FAEE60F260}"/>
              </a:ext>
            </a:extLst>
          </p:cNvPr>
          <p:cNvSpPr>
            <a:spLocks noGrp="1"/>
          </p:cNvSpPr>
          <p:nvPr>
            <p:ph sz="quarter" idx="11"/>
          </p:nvPr>
        </p:nvSpPr>
        <p:spPr>
          <a:xfrm>
            <a:off x="342900" y="1276710"/>
            <a:ext cx="8458200" cy="4614136"/>
          </a:xfrm>
        </p:spPr>
        <p:txBody>
          <a:bodyPr/>
          <a:lstStyle/>
          <a:p>
            <a:pPr>
              <a:spcAft>
                <a:spcPts val="600"/>
              </a:spcAft>
            </a:pPr>
            <a:r>
              <a:rPr lang="en-US" altLang="en-US" dirty="0"/>
              <a:t>Characteristics of the cell wall:</a:t>
            </a:r>
          </a:p>
          <a:p>
            <a:pPr marL="342900" indent="-342900">
              <a:spcAft>
                <a:spcPts val="600"/>
              </a:spcAft>
              <a:buFont typeface="Arial" panose="020B0604020202020204" pitchFamily="34" charset="0"/>
              <a:buChar char="•"/>
            </a:pPr>
            <a:r>
              <a:rPr lang="en-US" altLang="en-US" dirty="0"/>
              <a:t>Helps determine the shape of a bacterium</a:t>
            </a:r>
          </a:p>
          <a:p>
            <a:pPr marL="342900" indent="-342900">
              <a:spcAft>
                <a:spcPts val="600"/>
              </a:spcAft>
              <a:buFont typeface="Arial" panose="020B0604020202020204" pitchFamily="34" charset="0"/>
              <a:buChar char="•"/>
            </a:pPr>
            <a:r>
              <a:rPr lang="en-US" altLang="en-US" dirty="0"/>
              <a:t>Provides strong structural support to keep the cell from bursting or collapsing due to osmotic pressure</a:t>
            </a:r>
          </a:p>
          <a:p>
            <a:pPr>
              <a:spcAft>
                <a:spcPts val="600"/>
              </a:spcAft>
            </a:pPr>
            <a:endParaRPr lang="en-US" altLang="en-US" dirty="0"/>
          </a:p>
          <a:p>
            <a:pPr lvl="0">
              <a:spcAft>
                <a:spcPts val="600"/>
              </a:spcAft>
              <a:defRPr/>
            </a:pPr>
            <a:r>
              <a:rPr lang="en-US" b="1" dirty="0">
                <a:solidFill>
                  <a:prstClr val="black"/>
                </a:solidFill>
              </a:rPr>
              <a:t>Peptidoglycan:</a:t>
            </a:r>
            <a:endParaRPr lang="en-US" dirty="0">
              <a:solidFill>
                <a:prstClr val="black"/>
              </a:solidFill>
            </a:endParaRPr>
          </a:p>
          <a:p>
            <a:pPr marL="342900" lvl="0" indent="-342900">
              <a:spcAft>
                <a:spcPts val="600"/>
              </a:spcAft>
              <a:buFont typeface="Arial" panose="020B0604020202020204" pitchFamily="34" charset="0"/>
              <a:buChar char="•"/>
              <a:defRPr/>
            </a:pPr>
            <a:r>
              <a:rPr lang="en-US" dirty="0">
                <a:solidFill>
                  <a:prstClr val="black"/>
                </a:solidFill>
              </a:rPr>
              <a:t>Found in the cell walls of most bacteria</a:t>
            </a:r>
          </a:p>
          <a:p>
            <a:pPr marL="342900" lvl="0" indent="-342900">
              <a:spcAft>
                <a:spcPts val="600"/>
              </a:spcAft>
              <a:buFont typeface="Arial" panose="020B0604020202020204" pitchFamily="34" charset="0"/>
              <a:buChar char="•"/>
              <a:defRPr/>
            </a:pPr>
            <a:r>
              <a:rPr lang="en-US" dirty="0">
                <a:solidFill>
                  <a:prstClr val="black"/>
                </a:solidFill>
              </a:rPr>
              <a:t>Unique macromolecule composed of glycan chains cross-linked with short peptide fragments</a:t>
            </a:r>
          </a:p>
          <a:p>
            <a:pPr marL="342900" lvl="0" indent="-342900">
              <a:spcAft>
                <a:spcPts val="600"/>
              </a:spcAft>
              <a:buFont typeface="Arial" panose="020B0604020202020204" pitchFamily="34" charset="0"/>
              <a:buChar char="•"/>
              <a:defRPr/>
            </a:pPr>
            <a:r>
              <a:rPr lang="en-US" dirty="0">
                <a:solidFill>
                  <a:prstClr val="black"/>
                </a:solidFill>
              </a:rPr>
              <a:t>Provides a strong but flexible support framework</a:t>
            </a:r>
          </a:p>
          <a:p>
            <a:endParaRPr lang="en-IN" dirty="0"/>
          </a:p>
        </p:txBody>
      </p:sp>
    </p:spTree>
    <p:extLst>
      <p:ext uri="{BB962C8B-B14F-4D97-AF65-F5344CB8AC3E}">
        <p14:creationId xmlns:p14="http://schemas.microsoft.com/office/powerpoint/2010/main" val="1888460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AE14C-4E25-460E-8DC3-FDA0695B0ABC}"/>
              </a:ext>
            </a:extLst>
          </p:cNvPr>
          <p:cNvSpPr>
            <a:spLocks noGrp="1"/>
          </p:cNvSpPr>
          <p:nvPr>
            <p:ph type="title"/>
          </p:nvPr>
        </p:nvSpPr>
        <p:spPr/>
        <p:txBody>
          <a:bodyPr/>
          <a:lstStyle/>
          <a:p>
            <a:r>
              <a:rPr lang="en-US" dirty="0"/>
              <a:t>Structure of Peptidoglycan in the Cell Wall</a:t>
            </a:r>
            <a:endParaRPr lang="en-IN" dirty="0"/>
          </a:p>
        </p:txBody>
      </p:sp>
      <p:pic>
        <p:nvPicPr>
          <p:cNvPr id="14" name="Content Placeholder 13" descr="Peptidoglycan is a crisscross network pattern similar to a chainlink fence.">
            <a:extLst>
              <a:ext uri="{FF2B5EF4-FFF2-40B4-BE49-F238E27FC236}">
                <a16:creationId xmlns:a16="http://schemas.microsoft.com/office/drawing/2014/main" id="{FC1C8F4B-2D0E-4EA5-904A-AA51C87861C0}"/>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3759"/>
          <a:stretch/>
        </p:blipFill>
        <p:spPr>
          <a:xfrm>
            <a:off x="922977" y="983411"/>
            <a:ext cx="7298046" cy="5139282"/>
          </a:xfrm>
        </p:spPr>
      </p:pic>
      <p:sp>
        <p:nvSpPr>
          <p:cNvPr id="4" name="Text Placeholder 11">
            <a:extLst>
              <a:ext uri="{FF2B5EF4-FFF2-40B4-BE49-F238E27FC236}">
                <a16:creationId xmlns:a16="http://schemas.microsoft.com/office/drawing/2014/main" id="{2734B2B1-5373-4D6C-86E1-EAB6AAF45EC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875589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2AFEB-8027-4C6B-A7C8-00A75E21B840}"/>
              </a:ext>
            </a:extLst>
          </p:cNvPr>
          <p:cNvSpPr>
            <a:spLocks noGrp="1"/>
          </p:cNvSpPr>
          <p:nvPr>
            <p:ph type="title"/>
          </p:nvPr>
        </p:nvSpPr>
        <p:spPr/>
        <p:txBody>
          <a:bodyPr/>
          <a:lstStyle/>
          <a:p>
            <a:r>
              <a:rPr lang="en-IN" dirty="0"/>
              <a:t>The Gram-Positive Cell Wall</a:t>
            </a:r>
          </a:p>
        </p:txBody>
      </p:sp>
      <p:sp>
        <p:nvSpPr>
          <p:cNvPr id="3" name="Content Placeholder 2">
            <a:extLst>
              <a:ext uri="{FF2B5EF4-FFF2-40B4-BE49-F238E27FC236}">
                <a16:creationId xmlns:a16="http://schemas.microsoft.com/office/drawing/2014/main" id="{DD37EB27-3CDB-4316-BBEB-B2C6EBC4992A}"/>
              </a:ext>
            </a:extLst>
          </p:cNvPr>
          <p:cNvSpPr>
            <a:spLocks noGrp="1"/>
          </p:cNvSpPr>
          <p:nvPr>
            <p:ph sz="quarter" idx="11"/>
          </p:nvPr>
        </p:nvSpPr>
        <p:spPr>
          <a:xfrm>
            <a:off x="342900" y="1276709"/>
            <a:ext cx="3492121" cy="4387112"/>
          </a:xfrm>
        </p:spPr>
        <p:txBody>
          <a:bodyPr/>
          <a:lstStyle/>
          <a:p>
            <a:pPr>
              <a:lnSpc>
                <a:spcPct val="90000"/>
              </a:lnSpc>
            </a:pPr>
            <a:r>
              <a:rPr lang="en-US" altLang="en-US" dirty="0"/>
              <a:t>Thick, homogenous sheath of peptidoglycan, 20</a:t>
            </a:r>
            <a:r>
              <a:rPr lang="en-IN" altLang="en-US" dirty="0"/>
              <a:t> to </a:t>
            </a:r>
            <a:r>
              <a:rPr lang="en-US" altLang="en-US" dirty="0"/>
              <a:t>80 nm thick</a:t>
            </a:r>
          </a:p>
          <a:p>
            <a:pPr>
              <a:lnSpc>
                <a:spcPct val="90000"/>
              </a:lnSpc>
            </a:pPr>
            <a:r>
              <a:rPr lang="en-US" altLang="en-US" dirty="0"/>
              <a:t>Functions of </a:t>
            </a:r>
            <a:r>
              <a:rPr lang="en-US" altLang="en-US" b="1" dirty="0"/>
              <a:t>teichoic</a:t>
            </a:r>
            <a:r>
              <a:rPr lang="en-US" altLang="en-US" dirty="0"/>
              <a:t> and </a:t>
            </a:r>
            <a:r>
              <a:rPr lang="en-US" altLang="en-US" b="1" dirty="0"/>
              <a:t>lipoteichoic acid</a:t>
            </a:r>
            <a:r>
              <a:rPr lang="en-US" altLang="en-US" dirty="0"/>
              <a:t>:</a:t>
            </a:r>
          </a:p>
          <a:p>
            <a:pPr marL="342900" indent="-342900">
              <a:lnSpc>
                <a:spcPct val="90000"/>
              </a:lnSpc>
              <a:buFont typeface="Arial" panose="020B0604020202020204" pitchFamily="34" charset="0"/>
              <a:buChar char="•"/>
            </a:pPr>
            <a:r>
              <a:rPr lang="en-US" altLang="en-US" dirty="0"/>
              <a:t>Cell wall maintenance</a:t>
            </a:r>
          </a:p>
          <a:p>
            <a:pPr marL="342900" indent="-342900">
              <a:lnSpc>
                <a:spcPct val="90000"/>
              </a:lnSpc>
              <a:buFont typeface="Arial" panose="020B0604020202020204" pitchFamily="34" charset="0"/>
              <a:buChar char="•"/>
            </a:pPr>
            <a:r>
              <a:rPr lang="en-US" altLang="en-US" dirty="0"/>
              <a:t>Enlargement during cell division</a:t>
            </a:r>
          </a:p>
          <a:p>
            <a:pPr marL="342900" indent="-342900">
              <a:lnSpc>
                <a:spcPct val="90000"/>
              </a:lnSpc>
              <a:buFont typeface="Arial" panose="020B0604020202020204" pitchFamily="34" charset="0"/>
              <a:buChar char="•"/>
            </a:pPr>
            <a:r>
              <a:rPr lang="en-US" altLang="en-US" dirty="0"/>
              <a:t>Acidic charge on cell surface</a:t>
            </a:r>
          </a:p>
          <a:p>
            <a:endParaRPr lang="en-IN" dirty="0"/>
          </a:p>
        </p:txBody>
      </p:sp>
      <p:pic>
        <p:nvPicPr>
          <p:cNvPr id="14" name="Content Placeholder 13" descr="Structure of the gram-positive cell wall.">
            <a:extLst>
              <a:ext uri="{FF2B5EF4-FFF2-40B4-BE49-F238E27FC236}">
                <a16:creationId xmlns:a16="http://schemas.microsoft.com/office/drawing/2014/main" id="{8235BA26-B9F9-48A8-888D-6D2F5109F4F4}"/>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5854" r="45730" b="14200"/>
          <a:stretch/>
        </p:blipFill>
        <p:spPr>
          <a:xfrm>
            <a:off x="4229099" y="1128119"/>
            <a:ext cx="4687609" cy="4701181"/>
          </a:xfrm>
        </p:spPr>
      </p:pic>
      <p:sp>
        <p:nvSpPr>
          <p:cNvPr id="6" name="Text Placeholder 14">
            <a:extLst>
              <a:ext uri="{FF2B5EF4-FFF2-40B4-BE49-F238E27FC236}">
                <a16:creationId xmlns:a16="http://schemas.microsoft.com/office/drawing/2014/main" id="{CA32A939-94D4-40EE-985C-0EBAC6F51F35}"/>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Dr. Kari </a:t>
            </a:r>
            <a:r>
              <a:rPr lang="fr-FR" dirty="0" err="1"/>
              <a:t>Lounatmaa</a:t>
            </a:r>
            <a:r>
              <a:rPr lang="fr-FR" dirty="0"/>
              <a:t>/Science Source; Dennis </a:t>
            </a:r>
            <a:r>
              <a:rPr lang="fr-FR" dirty="0" err="1"/>
              <a:t>Kunkel</a:t>
            </a:r>
            <a:r>
              <a:rPr lang="fr-FR" dirty="0"/>
              <a:t> </a:t>
            </a:r>
            <a:r>
              <a:rPr lang="fr-FR" dirty="0" err="1"/>
              <a:t>Microscopy</a:t>
            </a:r>
            <a:r>
              <a:rPr lang="fr-FR" dirty="0"/>
              <a:t>, Inc./Science Source </a:t>
            </a:r>
            <a:endParaRPr lang="en-IN" sz="675" dirty="0"/>
          </a:p>
        </p:txBody>
      </p:sp>
      <p:sp>
        <p:nvSpPr>
          <p:cNvPr id="7" name="Text Placeholder 11">
            <a:extLst>
              <a:ext uri="{FF2B5EF4-FFF2-40B4-BE49-F238E27FC236}">
                <a16:creationId xmlns:a16="http://schemas.microsoft.com/office/drawing/2014/main" id="{AF24C16A-03D7-46C4-B7E4-D937F593ACF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40380459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04422-9673-4A47-80C8-EFCE9EEBE227}"/>
              </a:ext>
            </a:extLst>
          </p:cNvPr>
          <p:cNvSpPr>
            <a:spLocks noGrp="1"/>
          </p:cNvSpPr>
          <p:nvPr>
            <p:ph type="title"/>
          </p:nvPr>
        </p:nvSpPr>
        <p:spPr/>
        <p:txBody>
          <a:bodyPr/>
          <a:lstStyle/>
          <a:p>
            <a:r>
              <a:rPr lang="en-IN" dirty="0"/>
              <a:t>The Gram-Negative Cell Wall</a:t>
            </a:r>
          </a:p>
        </p:txBody>
      </p:sp>
      <p:sp>
        <p:nvSpPr>
          <p:cNvPr id="3" name="Content Placeholder 2">
            <a:extLst>
              <a:ext uri="{FF2B5EF4-FFF2-40B4-BE49-F238E27FC236}">
                <a16:creationId xmlns:a16="http://schemas.microsoft.com/office/drawing/2014/main" id="{624C215E-CEC6-4594-8500-EEDEF293F51F}"/>
              </a:ext>
            </a:extLst>
          </p:cNvPr>
          <p:cNvSpPr>
            <a:spLocks noGrp="1"/>
          </p:cNvSpPr>
          <p:nvPr>
            <p:ph sz="quarter" idx="11"/>
          </p:nvPr>
        </p:nvSpPr>
        <p:spPr>
          <a:xfrm>
            <a:off x="342900" y="1276709"/>
            <a:ext cx="3846963" cy="4400759"/>
          </a:xfrm>
        </p:spPr>
        <p:txBody>
          <a:bodyPr/>
          <a:lstStyle/>
          <a:p>
            <a:r>
              <a:rPr lang="en-US" altLang="en-US" dirty="0"/>
              <a:t>Single, thin sheet of peptidoglycan, 1 </a:t>
            </a:r>
            <a:r>
              <a:rPr lang="en-IN" altLang="en-US" dirty="0"/>
              <a:t>to </a:t>
            </a:r>
            <a:r>
              <a:rPr lang="en-US" altLang="en-US" dirty="0"/>
              <a:t>3 nm thick</a:t>
            </a:r>
          </a:p>
          <a:p>
            <a:pPr marL="342900" indent="-342900">
              <a:buFont typeface="Arial" panose="020B0604020202020204" pitchFamily="34" charset="0"/>
              <a:buChar char="•"/>
            </a:pPr>
            <a:r>
              <a:rPr lang="en-US" altLang="en-US" dirty="0"/>
              <a:t>Somewhat rigid structure</a:t>
            </a:r>
          </a:p>
          <a:p>
            <a:pPr marL="342900" indent="-342900">
              <a:buFont typeface="Arial" panose="020B0604020202020204" pitchFamily="34" charset="0"/>
              <a:buChar char="•"/>
            </a:pPr>
            <a:r>
              <a:rPr lang="en-US" altLang="en-US" dirty="0"/>
              <a:t>Thinness gives gram-negative bacteria greater flexibility and sensitivity to lysis</a:t>
            </a:r>
          </a:p>
          <a:p>
            <a:endParaRPr lang="en-IN" dirty="0"/>
          </a:p>
        </p:txBody>
      </p:sp>
      <p:pic>
        <p:nvPicPr>
          <p:cNvPr id="14" name="Content Placeholder 13" descr="Structure of the gram-negative cell wall.">
            <a:extLst>
              <a:ext uri="{FF2B5EF4-FFF2-40B4-BE49-F238E27FC236}">
                <a16:creationId xmlns:a16="http://schemas.microsoft.com/office/drawing/2014/main" id="{1B9E6A8A-5370-4CD9-AAA8-121AB4D754F1}"/>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47642" t="5362" b="16054"/>
          <a:stretch/>
        </p:blipFill>
        <p:spPr>
          <a:xfrm>
            <a:off x="4762631" y="983411"/>
            <a:ext cx="3846963" cy="5032859"/>
          </a:xfrm>
        </p:spPr>
      </p:pic>
      <p:sp>
        <p:nvSpPr>
          <p:cNvPr id="6" name="Text Placeholder 14">
            <a:extLst>
              <a:ext uri="{FF2B5EF4-FFF2-40B4-BE49-F238E27FC236}">
                <a16:creationId xmlns:a16="http://schemas.microsoft.com/office/drawing/2014/main" id="{682D03DE-0ED8-4358-A2B0-A9E70317A677}"/>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Dr. Kari </a:t>
            </a:r>
            <a:r>
              <a:rPr lang="fr-FR" dirty="0" err="1"/>
              <a:t>Lounatmaa</a:t>
            </a:r>
            <a:r>
              <a:rPr lang="fr-FR" dirty="0"/>
              <a:t>/Science Source; Dennis </a:t>
            </a:r>
            <a:r>
              <a:rPr lang="fr-FR" dirty="0" err="1"/>
              <a:t>Kunkel</a:t>
            </a:r>
            <a:r>
              <a:rPr lang="fr-FR" dirty="0"/>
              <a:t> </a:t>
            </a:r>
            <a:r>
              <a:rPr lang="fr-FR" dirty="0" err="1"/>
              <a:t>Microscopy</a:t>
            </a:r>
            <a:r>
              <a:rPr lang="fr-FR" dirty="0"/>
              <a:t>, Inc./Science Source </a:t>
            </a:r>
            <a:endParaRPr lang="en-IN" sz="675" dirty="0"/>
          </a:p>
        </p:txBody>
      </p:sp>
      <p:sp>
        <p:nvSpPr>
          <p:cNvPr id="7" name="Text Placeholder 11">
            <a:extLst>
              <a:ext uri="{FF2B5EF4-FFF2-40B4-BE49-F238E27FC236}">
                <a16:creationId xmlns:a16="http://schemas.microsoft.com/office/drawing/2014/main" id="{A6E3A8BD-8F08-447F-B245-ECBB6A1202A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9404650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1C947-D03F-44DA-97DE-98087D911B24}"/>
              </a:ext>
            </a:extLst>
          </p:cNvPr>
          <p:cNvSpPr>
            <a:spLocks noGrp="1"/>
          </p:cNvSpPr>
          <p:nvPr>
            <p:ph type="title"/>
          </p:nvPr>
        </p:nvSpPr>
        <p:spPr/>
        <p:txBody>
          <a:bodyPr/>
          <a:lstStyle/>
          <a:p>
            <a:r>
              <a:rPr lang="en-IN" dirty="0"/>
              <a:t>Nontypical Cell Walls</a:t>
            </a:r>
          </a:p>
        </p:txBody>
      </p:sp>
      <p:sp>
        <p:nvSpPr>
          <p:cNvPr id="3" name="Content Placeholder 2">
            <a:extLst>
              <a:ext uri="{FF2B5EF4-FFF2-40B4-BE49-F238E27FC236}">
                <a16:creationId xmlns:a16="http://schemas.microsoft.com/office/drawing/2014/main" id="{EF1E803F-3361-4402-86F9-4077EE0C929E}"/>
              </a:ext>
            </a:extLst>
          </p:cNvPr>
          <p:cNvSpPr>
            <a:spLocks noGrp="1"/>
          </p:cNvSpPr>
          <p:nvPr>
            <p:ph sz="quarter" idx="11"/>
          </p:nvPr>
        </p:nvSpPr>
        <p:spPr>
          <a:xfrm>
            <a:off x="342900" y="1276710"/>
            <a:ext cx="8458200" cy="4438290"/>
          </a:xfrm>
        </p:spPr>
        <p:txBody>
          <a:bodyPr/>
          <a:lstStyle/>
          <a:p>
            <a:pPr>
              <a:spcAft>
                <a:spcPts val="600"/>
              </a:spcAft>
              <a:defRPr/>
            </a:pPr>
            <a:r>
              <a:rPr lang="en-US" dirty="0"/>
              <a:t>Lack cell wall structure of gram-positive or gram-negative bacteria</a:t>
            </a:r>
          </a:p>
          <a:p>
            <a:pPr>
              <a:spcAft>
                <a:spcPts val="600"/>
              </a:spcAft>
              <a:defRPr/>
            </a:pPr>
            <a:r>
              <a:rPr lang="en-US" dirty="0"/>
              <a:t>Bulk of the cell walls of </a:t>
            </a:r>
            <a:r>
              <a:rPr lang="en-US" i="1" dirty="0"/>
              <a:t>Mycobacterium</a:t>
            </a:r>
            <a:r>
              <a:rPr lang="en-US" dirty="0"/>
              <a:t> and </a:t>
            </a:r>
            <a:r>
              <a:rPr lang="en-US" i="1" dirty="0"/>
              <a:t>Nocardia</a:t>
            </a:r>
            <a:r>
              <a:rPr lang="en-US" dirty="0"/>
              <a:t> is composed of unique lipids</a:t>
            </a:r>
          </a:p>
          <a:p>
            <a:pPr marL="342900" indent="-342900">
              <a:spcAft>
                <a:spcPts val="600"/>
              </a:spcAft>
              <a:buFont typeface="Arial" panose="020B0604020202020204" pitchFamily="34" charset="0"/>
              <a:buChar char="•"/>
              <a:defRPr/>
            </a:pPr>
            <a:r>
              <a:rPr lang="en-US" b="1" dirty="0"/>
              <a:t>Mycolic acid</a:t>
            </a:r>
            <a:r>
              <a:rPr lang="en-US" dirty="0"/>
              <a:t> or cord factor:</a:t>
            </a:r>
          </a:p>
          <a:p>
            <a:pPr marL="690563" lvl="1">
              <a:spcAft>
                <a:spcPts val="600"/>
              </a:spcAft>
              <a:defRPr/>
            </a:pPr>
            <a:r>
              <a:rPr lang="en-US" dirty="0"/>
              <a:t>Very-long-chain fatty acid</a:t>
            </a:r>
          </a:p>
          <a:p>
            <a:pPr marL="690563" lvl="1">
              <a:spcAft>
                <a:spcPts val="600"/>
              </a:spcAft>
              <a:defRPr/>
            </a:pPr>
            <a:r>
              <a:rPr lang="en-US" dirty="0"/>
              <a:t>Contributes to pathogenicity of these organisms</a:t>
            </a:r>
          </a:p>
          <a:p>
            <a:pPr marL="690563" lvl="1">
              <a:spcAft>
                <a:spcPts val="600"/>
              </a:spcAft>
              <a:defRPr/>
            </a:pPr>
            <a:r>
              <a:rPr lang="en-US" dirty="0"/>
              <a:t>Makes them resistant to certain chemicals and dyes</a:t>
            </a:r>
          </a:p>
          <a:p>
            <a:pPr marL="690563" lvl="1">
              <a:spcAft>
                <a:spcPts val="600"/>
              </a:spcAft>
              <a:defRPr/>
            </a:pPr>
            <a:r>
              <a:rPr lang="en-US" b="1" dirty="0"/>
              <a:t>Acid-fast stain</a:t>
            </a:r>
            <a:r>
              <a:rPr lang="en-US" dirty="0"/>
              <a:t> used to diagnose tuberculosis and leprosy</a:t>
            </a:r>
            <a:endParaRPr lang="en-US" b="1" dirty="0"/>
          </a:p>
          <a:p>
            <a:endParaRPr lang="en-IN" dirty="0"/>
          </a:p>
        </p:txBody>
      </p:sp>
    </p:spTree>
    <p:extLst>
      <p:ext uri="{BB962C8B-B14F-4D97-AF65-F5344CB8AC3E}">
        <p14:creationId xmlns:p14="http://schemas.microsoft.com/office/powerpoint/2010/main" val="25331082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9DE8C-185F-40CB-9A1D-13EE453D8901}"/>
              </a:ext>
            </a:extLst>
          </p:cNvPr>
          <p:cNvSpPr>
            <a:spLocks noGrp="1"/>
          </p:cNvSpPr>
          <p:nvPr>
            <p:ph type="title"/>
          </p:nvPr>
        </p:nvSpPr>
        <p:spPr/>
        <p:txBody>
          <a:bodyPr/>
          <a:lstStyle/>
          <a:p>
            <a:r>
              <a:rPr lang="en-IN" dirty="0"/>
              <a:t>Mycoplasmas </a:t>
            </a:r>
            <a:r>
              <a:rPr lang="en-IN" sz="1200" dirty="0"/>
              <a:t>2</a:t>
            </a:r>
          </a:p>
        </p:txBody>
      </p:sp>
      <p:sp>
        <p:nvSpPr>
          <p:cNvPr id="3" name="Content Placeholder 2">
            <a:extLst>
              <a:ext uri="{FF2B5EF4-FFF2-40B4-BE49-F238E27FC236}">
                <a16:creationId xmlns:a16="http://schemas.microsoft.com/office/drawing/2014/main" id="{664023B7-9761-4C44-A46B-2CB02F99D950}"/>
              </a:ext>
            </a:extLst>
          </p:cNvPr>
          <p:cNvSpPr>
            <a:spLocks noGrp="1"/>
          </p:cNvSpPr>
          <p:nvPr>
            <p:ph sz="quarter" idx="11"/>
          </p:nvPr>
        </p:nvSpPr>
        <p:spPr>
          <a:xfrm>
            <a:off x="342900" y="1276709"/>
            <a:ext cx="3866546" cy="5106505"/>
          </a:xfrm>
        </p:spPr>
        <p:txBody>
          <a:bodyPr/>
          <a:lstStyle/>
          <a:p>
            <a:pPr>
              <a:spcBef>
                <a:spcPts val="1800"/>
              </a:spcBef>
            </a:pPr>
            <a:r>
              <a:rPr lang="en-US" altLang="en-US" dirty="0"/>
              <a:t>Naturally lack a cell wall</a:t>
            </a:r>
          </a:p>
          <a:p>
            <a:pPr>
              <a:spcBef>
                <a:spcPts val="1800"/>
              </a:spcBef>
            </a:pPr>
            <a:r>
              <a:rPr lang="en-US" altLang="en-US" dirty="0"/>
              <a:t>Membrane is stabilized by sterols and is resistant to lysis</a:t>
            </a:r>
          </a:p>
          <a:p>
            <a:pPr>
              <a:spcBef>
                <a:spcPts val="1800"/>
              </a:spcBef>
            </a:pPr>
            <a:r>
              <a:rPr lang="en-US" altLang="en-US" dirty="0"/>
              <a:t>Pleomorphic shape, range from 0.1 to 0.5 </a:t>
            </a:r>
            <a:r>
              <a:rPr lang="en-US" altLang="en-US" dirty="0" err="1"/>
              <a:t>μm</a:t>
            </a:r>
            <a:r>
              <a:rPr lang="en-US" altLang="en-US" dirty="0"/>
              <a:t>, ranging from filamentous to coccus or doughnut-shaped</a:t>
            </a:r>
          </a:p>
          <a:p>
            <a:endParaRPr lang="en-IN" dirty="0"/>
          </a:p>
        </p:txBody>
      </p:sp>
      <p:pic>
        <p:nvPicPr>
          <p:cNvPr id="14" name="Content Placeholder 13" descr="A microscopic view of the ciliated mucosa in the respiratory tract shows Mycoplasma bacteria. ">
            <a:extLst>
              <a:ext uri="{FF2B5EF4-FFF2-40B4-BE49-F238E27FC236}">
                <a16:creationId xmlns:a16="http://schemas.microsoft.com/office/drawing/2014/main" id="{9E10A223-DF5B-4868-86D2-75EB34483297}"/>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7812" b="4148"/>
          <a:stretch/>
        </p:blipFill>
        <p:spPr>
          <a:xfrm>
            <a:off x="4572000" y="2162574"/>
            <a:ext cx="3973298" cy="2642149"/>
          </a:xfrm>
        </p:spPr>
      </p:pic>
      <p:sp>
        <p:nvSpPr>
          <p:cNvPr id="6" name="Text Placeholder 14">
            <a:extLst>
              <a:ext uri="{FF2B5EF4-FFF2-40B4-BE49-F238E27FC236}">
                <a16:creationId xmlns:a16="http://schemas.microsoft.com/office/drawing/2014/main" id="{2C76F415-E46A-4DEB-AFC5-FA643C799812}"/>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VEM/ BSIP SA/</a:t>
            </a:r>
            <a:r>
              <a:rPr lang="en-IN" dirty="0" err="1"/>
              <a:t>Alamy</a:t>
            </a:r>
            <a:r>
              <a:rPr lang="en-IN" dirty="0"/>
              <a:t> Stock Photo </a:t>
            </a:r>
            <a:endParaRPr lang="en-IN" sz="675" dirty="0"/>
          </a:p>
        </p:txBody>
      </p:sp>
    </p:spTree>
    <p:extLst>
      <p:ext uri="{BB962C8B-B14F-4D97-AF65-F5344CB8AC3E}">
        <p14:creationId xmlns:p14="http://schemas.microsoft.com/office/powerpoint/2010/main" val="3303995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46AD5-D18C-4B82-A316-DBCCF464BB44}"/>
              </a:ext>
            </a:extLst>
          </p:cNvPr>
          <p:cNvSpPr>
            <a:spLocks noGrp="1"/>
          </p:cNvSpPr>
          <p:nvPr>
            <p:ph type="title"/>
          </p:nvPr>
        </p:nvSpPr>
        <p:spPr/>
        <p:txBody>
          <a:bodyPr/>
          <a:lstStyle/>
          <a:p>
            <a:r>
              <a:rPr lang="en-IN" dirty="0"/>
              <a:t>Bacterial Cell Structure</a:t>
            </a:r>
          </a:p>
        </p:txBody>
      </p:sp>
      <p:pic>
        <p:nvPicPr>
          <p:cNvPr id="14" name="Content Placeholder 13" descr="Cutaway view of a generalized bacterial cell with the parts identified.">
            <a:extLst>
              <a:ext uri="{FF2B5EF4-FFF2-40B4-BE49-F238E27FC236}">
                <a16:creationId xmlns:a16="http://schemas.microsoft.com/office/drawing/2014/main" id="{E2254B24-8380-4934-8A20-374BF79363BD}"/>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2185"/>
          <a:stretch/>
        </p:blipFill>
        <p:spPr>
          <a:xfrm>
            <a:off x="2497068" y="1102614"/>
            <a:ext cx="4149863" cy="4879911"/>
          </a:xfrm>
        </p:spPr>
      </p:pic>
      <p:sp>
        <p:nvSpPr>
          <p:cNvPr id="4" name="Text Placeholder 11">
            <a:extLst>
              <a:ext uri="{FF2B5EF4-FFF2-40B4-BE49-F238E27FC236}">
                <a16:creationId xmlns:a16="http://schemas.microsoft.com/office/drawing/2014/main" id="{7A47CCCC-3792-4D44-88CC-CFE17EF78A2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2409224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A4245-B825-44CE-8AE9-6E73527786E8}"/>
              </a:ext>
            </a:extLst>
          </p:cNvPr>
          <p:cNvSpPr>
            <a:spLocks noGrp="1"/>
          </p:cNvSpPr>
          <p:nvPr>
            <p:ph type="title"/>
          </p:nvPr>
        </p:nvSpPr>
        <p:spPr/>
        <p:txBody>
          <a:bodyPr/>
          <a:lstStyle/>
          <a:p>
            <a:r>
              <a:rPr lang="en-IN" dirty="0"/>
              <a:t>Cytoplasmic Membrane Structure</a:t>
            </a:r>
          </a:p>
        </p:txBody>
      </p:sp>
      <p:sp>
        <p:nvSpPr>
          <p:cNvPr id="3" name="Content Placeholder 2">
            <a:extLst>
              <a:ext uri="{FF2B5EF4-FFF2-40B4-BE49-F238E27FC236}">
                <a16:creationId xmlns:a16="http://schemas.microsoft.com/office/drawing/2014/main" id="{F9A58AB3-E40D-4E32-82D6-60FC8A41CEDD}"/>
              </a:ext>
            </a:extLst>
          </p:cNvPr>
          <p:cNvSpPr>
            <a:spLocks noGrp="1"/>
          </p:cNvSpPr>
          <p:nvPr>
            <p:ph sz="quarter" idx="11"/>
          </p:nvPr>
        </p:nvSpPr>
        <p:spPr>
          <a:xfrm>
            <a:off x="342900" y="1276710"/>
            <a:ext cx="8458200" cy="3928336"/>
          </a:xfrm>
        </p:spPr>
        <p:txBody>
          <a:bodyPr/>
          <a:lstStyle/>
          <a:p>
            <a:pPr marL="120650">
              <a:lnSpc>
                <a:spcPct val="90000"/>
              </a:lnSpc>
            </a:pPr>
            <a:r>
              <a:rPr lang="en-US" altLang="en-US" dirty="0"/>
              <a:t>5</a:t>
            </a:r>
            <a:r>
              <a:rPr lang="en-IN" altLang="en-US" dirty="0"/>
              <a:t> to </a:t>
            </a:r>
            <a:r>
              <a:rPr lang="en-US" altLang="en-US" dirty="0"/>
              <a:t>10 nm flexible sheet molded completely around the cytoplasm</a:t>
            </a:r>
          </a:p>
          <a:p>
            <a:pPr marL="120650">
              <a:lnSpc>
                <a:spcPct val="90000"/>
              </a:lnSpc>
            </a:pPr>
            <a:r>
              <a:rPr lang="en-US" altLang="en-US" dirty="0"/>
              <a:t>Lipid bilayer embedded with proteins:</a:t>
            </a:r>
          </a:p>
          <a:p>
            <a:pPr marL="738188" lvl="1">
              <a:lnSpc>
                <a:spcPct val="90000"/>
              </a:lnSpc>
            </a:pPr>
            <a:r>
              <a:rPr lang="en-US" altLang="en-US" dirty="0"/>
              <a:t>30 to 40% phospholipids</a:t>
            </a:r>
          </a:p>
          <a:p>
            <a:pPr marL="738188" lvl="1">
              <a:lnSpc>
                <a:spcPct val="90000"/>
              </a:lnSpc>
            </a:pPr>
            <a:r>
              <a:rPr lang="en-US" altLang="en-US" dirty="0"/>
              <a:t>60 to 70% proteins</a:t>
            </a:r>
          </a:p>
          <a:p>
            <a:pPr marL="120650">
              <a:lnSpc>
                <a:spcPct val="90000"/>
              </a:lnSpc>
            </a:pPr>
            <a:r>
              <a:rPr lang="en-US" altLang="en-US" dirty="0"/>
              <a:t>Mycoplasmas contain high amounts of sterols</a:t>
            </a:r>
          </a:p>
          <a:p>
            <a:pPr marL="120650">
              <a:lnSpc>
                <a:spcPct val="90000"/>
              </a:lnSpc>
            </a:pPr>
            <a:r>
              <a:rPr lang="en-US" altLang="en-US" dirty="0"/>
              <a:t>Archaea contain unique branched hydrocarbons rather than fatty acids</a:t>
            </a:r>
          </a:p>
          <a:p>
            <a:endParaRPr lang="en-IN" dirty="0"/>
          </a:p>
        </p:txBody>
      </p:sp>
    </p:spTree>
    <p:extLst>
      <p:ext uri="{BB962C8B-B14F-4D97-AF65-F5344CB8AC3E}">
        <p14:creationId xmlns:p14="http://schemas.microsoft.com/office/powerpoint/2010/main" val="336977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44F3A29-A617-44CD-8E40-9D3E274FBE9D}"/>
              </a:ext>
            </a:extLst>
          </p:cNvPr>
          <p:cNvSpPr>
            <a:spLocks noGrp="1"/>
          </p:cNvSpPr>
          <p:nvPr>
            <p:ph type="title"/>
          </p:nvPr>
        </p:nvSpPr>
        <p:spPr/>
        <p:txBody>
          <a:bodyPr/>
          <a:lstStyle/>
          <a:p>
            <a:r>
              <a:rPr lang="en-US" dirty="0"/>
              <a:t>Functions of the Cytoplasmic Membrane</a:t>
            </a:r>
            <a:r>
              <a:rPr lang="en-US" sz="1200" dirty="0"/>
              <a:t> 1</a:t>
            </a:r>
            <a:r>
              <a:rPr lang="en-US" dirty="0"/>
              <a:t> </a:t>
            </a:r>
          </a:p>
        </p:txBody>
      </p:sp>
      <p:sp>
        <p:nvSpPr>
          <p:cNvPr id="8" name="Content Placeholder 7">
            <a:extLst>
              <a:ext uri="{FF2B5EF4-FFF2-40B4-BE49-F238E27FC236}">
                <a16:creationId xmlns:a16="http://schemas.microsoft.com/office/drawing/2014/main" id="{07954FEE-A96E-4A6A-BF1A-B3DE870159DC}"/>
              </a:ext>
            </a:extLst>
          </p:cNvPr>
          <p:cNvSpPr>
            <a:spLocks noGrp="1"/>
          </p:cNvSpPr>
          <p:nvPr>
            <p:ph sz="quarter" idx="11"/>
          </p:nvPr>
        </p:nvSpPr>
        <p:spPr>
          <a:xfrm>
            <a:off x="342900" y="1276709"/>
            <a:ext cx="8458200" cy="3227051"/>
          </a:xfrm>
        </p:spPr>
        <p:txBody>
          <a:bodyPr/>
          <a:lstStyle/>
          <a:p>
            <a:pPr marL="120650">
              <a:spcAft>
                <a:spcPts val="1200"/>
              </a:spcAft>
              <a:defRPr/>
            </a:pPr>
            <a:r>
              <a:rPr lang="en-US" dirty="0"/>
              <a:t>Energy reactions</a:t>
            </a:r>
          </a:p>
          <a:p>
            <a:pPr marL="120650">
              <a:spcAft>
                <a:spcPts val="1200"/>
              </a:spcAft>
              <a:defRPr/>
            </a:pPr>
            <a:r>
              <a:rPr lang="en-US" dirty="0"/>
              <a:t>Nutrient processing</a:t>
            </a:r>
          </a:p>
          <a:p>
            <a:pPr marL="120650">
              <a:spcAft>
                <a:spcPts val="1200"/>
              </a:spcAft>
              <a:defRPr/>
            </a:pPr>
            <a:r>
              <a:rPr lang="en-US" dirty="0"/>
              <a:t>Synthesis</a:t>
            </a:r>
          </a:p>
          <a:p>
            <a:pPr marL="120650">
              <a:spcAft>
                <a:spcPts val="0"/>
              </a:spcAft>
              <a:defRPr/>
            </a:pPr>
            <a:r>
              <a:rPr lang="en-US" dirty="0"/>
              <a:t>Regulate </a:t>
            </a:r>
            <a:r>
              <a:rPr lang="en-US" b="1" dirty="0"/>
              <a:t>transport</a:t>
            </a:r>
            <a:r>
              <a:rPr lang="en-US" dirty="0"/>
              <a:t>: </a:t>
            </a:r>
          </a:p>
          <a:p>
            <a:pPr marL="577850" indent="-457200">
              <a:spcAft>
                <a:spcPts val="1200"/>
              </a:spcAft>
              <a:buFont typeface="Arial" panose="020B0604020202020204" pitchFamily="34" charset="0"/>
              <a:buChar char="•"/>
              <a:defRPr/>
            </a:pPr>
            <a:r>
              <a:rPr lang="en-US" dirty="0"/>
              <a:t>Passage of nutrients into the cell</a:t>
            </a:r>
          </a:p>
          <a:p>
            <a:pPr marL="577850" indent="-457200">
              <a:spcAft>
                <a:spcPts val="1200"/>
              </a:spcAft>
              <a:buFont typeface="Arial" panose="020B0604020202020204" pitchFamily="34" charset="0"/>
              <a:buChar char="•"/>
              <a:defRPr/>
            </a:pPr>
            <a:r>
              <a:rPr lang="en-US" dirty="0"/>
              <a:t>Discharge of wastes out of the cell</a:t>
            </a:r>
          </a:p>
        </p:txBody>
      </p:sp>
    </p:spTree>
    <p:extLst>
      <p:ext uri="{BB962C8B-B14F-4D97-AF65-F5344CB8AC3E}">
        <p14:creationId xmlns:p14="http://schemas.microsoft.com/office/powerpoint/2010/main" val="16428699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33790-AEA8-4EA2-842D-A49E9AD8F8D0}"/>
              </a:ext>
            </a:extLst>
          </p:cNvPr>
          <p:cNvSpPr>
            <a:spLocks noGrp="1"/>
          </p:cNvSpPr>
          <p:nvPr>
            <p:ph type="title"/>
          </p:nvPr>
        </p:nvSpPr>
        <p:spPr/>
        <p:txBody>
          <a:bodyPr/>
          <a:lstStyle/>
          <a:p>
            <a:r>
              <a:rPr lang="en-US" dirty="0"/>
              <a:t>Functions of the Cytoplasmic Membrane</a:t>
            </a:r>
            <a:r>
              <a:rPr lang="en-US" sz="1200" dirty="0"/>
              <a:t> 2</a:t>
            </a:r>
            <a:r>
              <a:rPr lang="en-US" dirty="0"/>
              <a:t> </a:t>
            </a:r>
          </a:p>
        </p:txBody>
      </p:sp>
      <p:sp>
        <p:nvSpPr>
          <p:cNvPr id="3" name="Content Placeholder 2">
            <a:extLst>
              <a:ext uri="{FF2B5EF4-FFF2-40B4-BE49-F238E27FC236}">
                <a16:creationId xmlns:a16="http://schemas.microsoft.com/office/drawing/2014/main" id="{DF24CA68-2082-463E-B255-8FD29BA72988}"/>
              </a:ext>
            </a:extLst>
          </p:cNvPr>
          <p:cNvSpPr>
            <a:spLocks noGrp="1"/>
          </p:cNvSpPr>
          <p:nvPr>
            <p:ph sz="quarter" idx="11"/>
          </p:nvPr>
        </p:nvSpPr>
        <p:spPr>
          <a:xfrm>
            <a:off x="342900" y="1276709"/>
            <a:ext cx="8458200" cy="3131517"/>
          </a:xfrm>
        </p:spPr>
        <p:txBody>
          <a:bodyPr/>
          <a:lstStyle/>
          <a:p>
            <a:pPr>
              <a:spcAft>
                <a:spcPts val="1200"/>
              </a:spcAft>
              <a:defRPr/>
            </a:pPr>
            <a:r>
              <a:rPr lang="en-US" b="1" dirty="0"/>
              <a:t>Selective permeability:</a:t>
            </a:r>
            <a:r>
              <a:rPr lang="en-US" dirty="0"/>
              <a:t> </a:t>
            </a:r>
          </a:p>
          <a:p>
            <a:pPr marL="625475" lvl="1">
              <a:spcAft>
                <a:spcPts val="1200"/>
              </a:spcAft>
              <a:defRPr/>
            </a:pPr>
            <a:r>
              <a:rPr lang="en-US" dirty="0"/>
              <a:t>Water and small uncharged molecules diffuse freely</a:t>
            </a:r>
          </a:p>
          <a:p>
            <a:pPr marL="625475" lvl="1">
              <a:spcAft>
                <a:spcPts val="1200"/>
              </a:spcAft>
              <a:defRPr/>
            </a:pPr>
            <a:r>
              <a:rPr lang="en-US" dirty="0"/>
              <a:t>Special carrier mechanisms exist for passage of most molecules</a:t>
            </a:r>
            <a:endParaRPr lang="en-US" b="1" dirty="0"/>
          </a:p>
          <a:p>
            <a:pPr marL="0" lvl="1" indent="0">
              <a:spcAft>
                <a:spcPts val="1200"/>
              </a:spcAft>
              <a:buNone/>
              <a:defRPr/>
            </a:pPr>
            <a:r>
              <a:rPr lang="en-US" dirty="0">
                <a:solidFill>
                  <a:prstClr val="black"/>
                </a:solidFill>
              </a:rPr>
              <a:t>Secretion: discharge of metabolic products into the extracellular environment</a:t>
            </a:r>
            <a:endParaRPr lang="en-US" b="1" dirty="0">
              <a:solidFill>
                <a:prstClr val="black"/>
              </a:solidFill>
            </a:endParaRPr>
          </a:p>
        </p:txBody>
      </p:sp>
    </p:spTree>
    <p:extLst>
      <p:ext uri="{BB962C8B-B14F-4D97-AF65-F5344CB8AC3E}">
        <p14:creationId xmlns:p14="http://schemas.microsoft.com/office/powerpoint/2010/main" val="37384128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D053C-04B1-4ECC-AE4E-C85CA5274B9D}"/>
              </a:ext>
            </a:extLst>
          </p:cNvPr>
          <p:cNvSpPr>
            <a:spLocks noGrp="1"/>
          </p:cNvSpPr>
          <p:nvPr>
            <p:ph type="title"/>
          </p:nvPr>
        </p:nvSpPr>
        <p:spPr/>
        <p:txBody>
          <a:bodyPr/>
          <a:lstStyle/>
          <a:p>
            <a:r>
              <a:rPr lang="en-US" dirty="0"/>
              <a:t>Gram-Negative Outer Membrane</a:t>
            </a:r>
          </a:p>
        </p:txBody>
      </p:sp>
      <p:sp>
        <p:nvSpPr>
          <p:cNvPr id="3" name="Content Placeholder 2">
            <a:extLst>
              <a:ext uri="{FF2B5EF4-FFF2-40B4-BE49-F238E27FC236}">
                <a16:creationId xmlns:a16="http://schemas.microsoft.com/office/drawing/2014/main" id="{D83F6143-A0BE-417E-8904-FE2AA032E77E}"/>
              </a:ext>
            </a:extLst>
          </p:cNvPr>
          <p:cNvSpPr>
            <a:spLocks noGrp="1"/>
          </p:cNvSpPr>
          <p:nvPr>
            <p:ph sz="quarter" idx="11"/>
          </p:nvPr>
        </p:nvSpPr>
        <p:spPr>
          <a:xfrm>
            <a:off x="342900" y="1308608"/>
            <a:ext cx="8458200" cy="4592462"/>
          </a:xfrm>
        </p:spPr>
        <p:txBody>
          <a:bodyPr/>
          <a:lstStyle/>
          <a:p>
            <a:pPr>
              <a:spcBef>
                <a:spcPts val="1000"/>
              </a:spcBef>
              <a:defRPr/>
            </a:pPr>
            <a:r>
              <a:rPr lang="en-US" dirty="0"/>
              <a:t>Contains specialized polysaccharides and proteins</a:t>
            </a:r>
          </a:p>
          <a:p>
            <a:pPr marL="342900" indent="-342900">
              <a:spcBef>
                <a:spcPts val="450"/>
              </a:spcBef>
              <a:spcAft>
                <a:spcPts val="600"/>
              </a:spcAft>
              <a:buFont typeface="Arial" panose="020B0604020202020204" pitchFamily="34" charset="0"/>
              <a:buChar char="•"/>
              <a:defRPr/>
            </a:pPr>
            <a:r>
              <a:rPr lang="en-US" sz="2000" b="1" dirty="0"/>
              <a:t>Lipopolysaccharide:</a:t>
            </a:r>
          </a:p>
          <a:p>
            <a:pPr marL="625475" lvl="1" indent="-282575">
              <a:lnSpc>
                <a:spcPct val="110000"/>
              </a:lnSpc>
              <a:spcBef>
                <a:spcPts val="600"/>
              </a:spcBef>
              <a:spcAft>
                <a:spcPts val="0"/>
              </a:spcAft>
              <a:defRPr/>
            </a:pPr>
            <a:r>
              <a:rPr lang="en-US" sz="2000" dirty="0"/>
              <a:t>Polysaccharide chains function as cell markers and receptors</a:t>
            </a:r>
          </a:p>
          <a:p>
            <a:pPr marL="625475" lvl="1" indent="-282575">
              <a:spcBef>
                <a:spcPts val="600"/>
              </a:spcBef>
              <a:spcAft>
                <a:spcPts val="0"/>
              </a:spcAft>
              <a:defRPr/>
            </a:pPr>
            <a:r>
              <a:rPr lang="en-US" sz="2000" b="1" dirty="0"/>
              <a:t>Endotoxin:</a:t>
            </a:r>
            <a:r>
              <a:rPr lang="en-US" sz="2000" dirty="0"/>
              <a:t> stimulates fever and shock reactions</a:t>
            </a:r>
          </a:p>
          <a:p>
            <a:pPr marL="342900" lvl="1">
              <a:spcBef>
                <a:spcPts val="1200"/>
              </a:spcBef>
              <a:spcAft>
                <a:spcPts val="0"/>
              </a:spcAft>
              <a:defRPr/>
            </a:pPr>
            <a:r>
              <a:rPr lang="en-US" sz="2000" dirty="0"/>
              <a:t>Lipoproteins: anchor the outer membrane to peptidoglycan</a:t>
            </a:r>
          </a:p>
          <a:p>
            <a:pPr marL="342900" indent="-342900">
              <a:spcBef>
                <a:spcPts val="1200"/>
              </a:spcBef>
              <a:spcAft>
                <a:spcPts val="600"/>
              </a:spcAft>
              <a:buFont typeface="Arial" panose="020B0604020202020204" pitchFamily="34" charset="0"/>
              <a:buChar char="•"/>
              <a:defRPr/>
            </a:pPr>
            <a:r>
              <a:rPr lang="en-US" sz="2000" b="1" dirty="0"/>
              <a:t>Porin proteins:</a:t>
            </a:r>
            <a:endParaRPr lang="en-US" sz="2000" dirty="0"/>
          </a:p>
          <a:p>
            <a:pPr marL="625475" lvl="1" indent="-288925" defTabSz="2803525">
              <a:spcAft>
                <a:spcPts val="600"/>
              </a:spcAft>
              <a:defRPr/>
            </a:pPr>
            <a:r>
              <a:rPr lang="en-US" sz="2000" dirty="0"/>
              <a:t>Completely span the outer membrane</a:t>
            </a:r>
          </a:p>
          <a:p>
            <a:pPr marL="625475" lvl="1" indent="-288925" defTabSz="2803525">
              <a:spcAft>
                <a:spcPts val="600"/>
              </a:spcAft>
              <a:defRPr/>
            </a:pPr>
            <a:r>
              <a:rPr lang="en-US" sz="2000" dirty="0"/>
              <a:t>Only allow relatively small molecules to penetrate</a:t>
            </a:r>
          </a:p>
          <a:p>
            <a:pPr marL="625475" lvl="1" indent="-288925" defTabSz="2803525">
              <a:spcAft>
                <a:spcPts val="600"/>
              </a:spcAft>
              <a:defRPr/>
            </a:pPr>
            <a:r>
              <a:rPr lang="en-US" sz="2000" dirty="0"/>
              <a:t>Size can be altered to block the entrance of harmful chemicals</a:t>
            </a:r>
          </a:p>
          <a:p>
            <a:pPr marL="625475" lvl="1" indent="-288925" defTabSz="2803525">
              <a:spcAft>
                <a:spcPts val="600"/>
              </a:spcAft>
              <a:defRPr/>
            </a:pPr>
            <a:r>
              <a:rPr lang="en-US" sz="2000" dirty="0"/>
              <a:t>Act as a defense against certain antibiotics</a:t>
            </a:r>
          </a:p>
          <a:p>
            <a:endParaRPr lang="en-US" sz="2000" dirty="0"/>
          </a:p>
        </p:txBody>
      </p:sp>
    </p:spTree>
    <p:extLst>
      <p:ext uri="{BB962C8B-B14F-4D97-AF65-F5344CB8AC3E}">
        <p14:creationId xmlns:p14="http://schemas.microsoft.com/office/powerpoint/2010/main" val="24780241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EC1EC-9DF3-46CF-A9F0-4E583547E790}"/>
              </a:ext>
            </a:extLst>
          </p:cNvPr>
          <p:cNvSpPr>
            <a:spLocks noGrp="1"/>
          </p:cNvSpPr>
          <p:nvPr>
            <p:ph type="title"/>
          </p:nvPr>
        </p:nvSpPr>
        <p:spPr/>
        <p:txBody>
          <a:bodyPr/>
          <a:lstStyle/>
          <a:p>
            <a:r>
              <a:rPr lang="en-US" dirty="0"/>
              <a:t>The Gram Stain</a:t>
            </a:r>
          </a:p>
        </p:txBody>
      </p:sp>
      <p:pic>
        <p:nvPicPr>
          <p:cNvPr id="12" name="Content Placeholder 11" descr="Illustrated are the steps involved in performing a gram stain.">
            <a:extLst>
              <a:ext uri="{FF2B5EF4-FFF2-40B4-BE49-F238E27FC236}">
                <a16:creationId xmlns:a16="http://schemas.microsoft.com/office/drawing/2014/main" id="{27667813-3C13-4A50-9BA6-F836701F10C8}"/>
              </a:ext>
            </a:extLst>
          </p:cNvPr>
          <p:cNvPicPr>
            <a:picLocks noGrp="1" noChangeAspect="1"/>
          </p:cNvPicPr>
          <p:nvPr>
            <p:ph sz="quarter" idx="11"/>
          </p:nvPr>
        </p:nvPicPr>
        <p:blipFill rotWithShape="1">
          <a:blip r:embed="rId2"/>
          <a:srcRect t="4798"/>
          <a:stretch/>
        </p:blipFill>
        <p:spPr>
          <a:xfrm>
            <a:off x="411519" y="1175762"/>
            <a:ext cx="8320961" cy="4748846"/>
          </a:xfrm>
        </p:spPr>
      </p:pic>
    </p:spTree>
    <p:extLst>
      <p:ext uri="{BB962C8B-B14F-4D97-AF65-F5344CB8AC3E}">
        <p14:creationId xmlns:p14="http://schemas.microsoft.com/office/powerpoint/2010/main" val="8721828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849FC-059D-486E-B0EA-31F65E49E3C6}"/>
              </a:ext>
            </a:extLst>
          </p:cNvPr>
          <p:cNvSpPr>
            <a:spLocks noGrp="1"/>
          </p:cNvSpPr>
          <p:nvPr>
            <p:ph type="title"/>
          </p:nvPr>
        </p:nvSpPr>
        <p:spPr/>
        <p:txBody>
          <a:bodyPr/>
          <a:lstStyle/>
          <a:p>
            <a:r>
              <a:rPr lang="en-US" dirty="0"/>
              <a:t>Differences in Cell Envelope Structure</a:t>
            </a:r>
          </a:p>
        </p:txBody>
      </p:sp>
      <p:sp>
        <p:nvSpPr>
          <p:cNvPr id="3" name="Content Placeholder 2">
            <a:extLst>
              <a:ext uri="{FF2B5EF4-FFF2-40B4-BE49-F238E27FC236}">
                <a16:creationId xmlns:a16="http://schemas.microsoft.com/office/drawing/2014/main" id="{C52DDB77-2C0E-4DA2-9AB5-4D907D659EBC}"/>
              </a:ext>
            </a:extLst>
          </p:cNvPr>
          <p:cNvSpPr>
            <a:spLocks noGrp="1"/>
          </p:cNvSpPr>
          <p:nvPr>
            <p:ph sz="quarter" idx="11"/>
          </p:nvPr>
        </p:nvSpPr>
        <p:spPr>
          <a:xfrm>
            <a:off x="342900" y="1276710"/>
            <a:ext cx="8458200" cy="2152290"/>
          </a:xfrm>
        </p:spPr>
        <p:txBody>
          <a:bodyPr/>
          <a:lstStyle/>
          <a:p>
            <a:pPr>
              <a:spcAft>
                <a:spcPts val="600"/>
              </a:spcAft>
              <a:defRPr/>
            </a:pPr>
            <a:r>
              <a:rPr lang="en-US" dirty="0"/>
              <a:t>Outer membrane in gram-negative bacteria: </a:t>
            </a:r>
          </a:p>
          <a:p>
            <a:pPr marL="342900" indent="-342900">
              <a:spcBef>
                <a:spcPts val="1200"/>
              </a:spcBef>
              <a:spcAft>
                <a:spcPts val="600"/>
              </a:spcAft>
              <a:buFont typeface="Arial" panose="020B0604020202020204" pitchFamily="34" charset="0"/>
              <a:buChar char="•"/>
              <a:defRPr/>
            </a:pPr>
            <a:r>
              <a:rPr lang="en-US" dirty="0"/>
              <a:t>Makes them resistant to some antimicrobial chemicals</a:t>
            </a:r>
          </a:p>
          <a:p>
            <a:pPr marL="342900" indent="-342900">
              <a:spcBef>
                <a:spcPts val="1200"/>
              </a:spcBef>
              <a:spcAft>
                <a:spcPts val="600"/>
              </a:spcAft>
              <a:buFont typeface="Arial" panose="020B0604020202020204" pitchFamily="34" charset="0"/>
              <a:buChar char="•"/>
              <a:defRPr/>
            </a:pPr>
            <a:r>
              <a:rPr lang="en-US" dirty="0"/>
              <a:t>More difficult to inhibit or kill than gram-positive bacteria</a:t>
            </a:r>
          </a:p>
          <a:p>
            <a:pPr marL="342900" indent="-342900">
              <a:spcBef>
                <a:spcPts val="1200"/>
              </a:spcBef>
              <a:spcAft>
                <a:spcPts val="600"/>
              </a:spcAft>
              <a:buFont typeface="Arial" panose="020B0604020202020204" pitchFamily="34" charset="0"/>
              <a:buChar char="•"/>
              <a:defRPr/>
            </a:pPr>
            <a:r>
              <a:rPr lang="en-US" dirty="0"/>
              <a:t>Infections with gram-positive bacteria are treated differently than infections with gram-negative bacteria</a:t>
            </a:r>
          </a:p>
        </p:txBody>
      </p:sp>
    </p:spTree>
    <p:extLst>
      <p:ext uri="{BB962C8B-B14F-4D97-AF65-F5344CB8AC3E}">
        <p14:creationId xmlns:p14="http://schemas.microsoft.com/office/powerpoint/2010/main" val="19111757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FACDA-85EC-44C6-8287-C162693F45D4}"/>
              </a:ext>
            </a:extLst>
          </p:cNvPr>
          <p:cNvSpPr>
            <a:spLocks noGrp="1"/>
          </p:cNvSpPr>
          <p:nvPr>
            <p:ph type="title"/>
          </p:nvPr>
        </p:nvSpPr>
        <p:spPr/>
        <p:txBody>
          <a:bodyPr/>
          <a:lstStyle/>
          <a:p>
            <a:r>
              <a:rPr lang="en-US" dirty="0"/>
              <a:t>Cell Envelope and Disease</a:t>
            </a:r>
          </a:p>
        </p:txBody>
      </p:sp>
      <p:sp>
        <p:nvSpPr>
          <p:cNvPr id="3" name="Content Placeholder 2">
            <a:extLst>
              <a:ext uri="{FF2B5EF4-FFF2-40B4-BE49-F238E27FC236}">
                <a16:creationId xmlns:a16="http://schemas.microsoft.com/office/drawing/2014/main" id="{94451DB2-46E5-447A-BE42-24E6C079E064}"/>
              </a:ext>
            </a:extLst>
          </p:cNvPr>
          <p:cNvSpPr>
            <a:spLocks noGrp="1"/>
          </p:cNvSpPr>
          <p:nvPr>
            <p:ph sz="quarter" idx="11"/>
          </p:nvPr>
        </p:nvSpPr>
        <p:spPr>
          <a:xfrm>
            <a:off x="342900" y="1276710"/>
            <a:ext cx="8458200" cy="2402924"/>
          </a:xfrm>
        </p:spPr>
        <p:txBody>
          <a:bodyPr/>
          <a:lstStyle/>
          <a:p>
            <a:r>
              <a:rPr lang="en-US" dirty="0"/>
              <a:t>The cell envelope can interact with human tissues and contribute to disease:</a:t>
            </a:r>
          </a:p>
          <a:p>
            <a:pPr marL="342900" indent="-342900">
              <a:spcBef>
                <a:spcPts val="1200"/>
              </a:spcBef>
              <a:buFont typeface="Arial" panose="020B0604020202020204" pitchFamily="34" charset="0"/>
              <a:buChar char="•"/>
            </a:pPr>
            <a:r>
              <a:rPr lang="en-US" dirty="0"/>
              <a:t>Proteins in the outer cell wall of gram-positive bacteria can be toxic</a:t>
            </a:r>
          </a:p>
          <a:p>
            <a:pPr marL="342900" indent="-342900">
              <a:spcBef>
                <a:spcPts val="1200"/>
              </a:spcBef>
              <a:buFont typeface="Arial" panose="020B0604020202020204" pitchFamily="34" charset="0"/>
              <a:buChar char="•"/>
            </a:pPr>
            <a:r>
              <a:rPr lang="en-US" dirty="0"/>
              <a:t>Lipids in the cell wall of Mycobacterium can be harmful to human cells</a:t>
            </a:r>
          </a:p>
          <a:p>
            <a:pPr marL="342900" indent="-342900">
              <a:spcBef>
                <a:spcPts val="1200"/>
              </a:spcBef>
              <a:buFont typeface="Arial" panose="020B0604020202020204" pitchFamily="34" charset="0"/>
              <a:buChar char="•"/>
            </a:pPr>
            <a:r>
              <a:rPr lang="en-US" dirty="0"/>
              <a:t>Macromolecules in the cell wall are foreign to humans and can stimulate antibody production</a:t>
            </a:r>
          </a:p>
          <a:p>
            <a:endParaRPr lang="en-US" dirty="0"/>
          </a:p>
        </p:txBody>
      </p:sp>
    </p:spTree>
    <p:extLst>
      <p:ext uri="{BB962C8B-B14F-4D97-AF65-F5344CB8AC3E}">
        <p14:creationId xmlns:p14="http://schemas.microsoft.com/office/powerpoint/2010/main" val="16648814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513EC-8D1A-4622-AF36-644B0308AA15}"/>
              </a:ext>
            </a:extLst>
          </p:cNvPr>
          <p:cNvSpPr>
            <a:spLocks noGrp="1"/>
          </p:cNvSpPr>
          <p:nvPr>
            <p:ph type="title"/>
          </p:nvPr>
        </p:nvSpPr>
        <p:spPr/>
        <p:txBody>
          <a:bodyPr/>
          <a:lstStyle/>
          <a:p>
            <a:r>
              <a:rPr lang="en-US" dirty="0"/>
              <a:t>Concept Check – Section 4.3</a:t>
            </a:r>
          </a:p>
        </p:txBody>
      </p:sp>
      <p:sp>
        <p:nvSpPr>
          <p:cNvPr id="3" name="Content Placeholder 2">
            <a:extLst>
              <a:ext uri="{FF2B5EF4-FFF2-40B4-BE49-F238E27FC236}">
                <a16:creationId xmlns:a16="http://schemas.microsoft.com/office/drawing/2014/main" id="{1D49EA56-4F95-4B12-8239-01D3E294A33F}"/>
              </a:ext>
            </a:extLst>
          </p:cNvPr>
          <p:cNvSpPr>
            <a:spLocks noGrp="1"/>
          </p:cNvSpPr>
          <p:nvPr>
            <p:ph sz="quarter" idx="11"/>
          </p:nvPr>
        </p:nvSpPr>
        <p:spPr>
          <a:xfrm>
            <a:off x="342900" y="1276709"/>
            <a:ext cx="8458200" cy="2314789"/>
          </a:xfrm>
        </p:spPr>
        <p:txBody>
          <a:bodyPr/>
          <a:lstStyle/>
          <a:p>
            <a:pPr>
              <a:spcBef>
                <a:spcPts val="1200"/>
              </a:spcBef>
            </a:pPr>
            <a:r>
              <a:rPr lang="en-US" dirty="0"/>
              <a:t>List and describe three differences between gram-positive and gram-negative bacteria.</a:t>
            </a:r>
          </a:p>
          <a:p>
            <a:pPr>
              <a:spcBef>
                <a:spcPts val="1200"/>
              </a:spcBef>
            </a:pPr>
            <a:r>
              <a:rPr lang="en-US" dirty="0"/>
              <a:t>Describe how the outer membrane of gram-negative bacteria contributes to disease symptoms.</a:t>
            </a:r>
          </a:p>
          <a:p>
            <a:pPr>
              <a:spcBef>
                <a:spcPts val="1200"/>
              </a:spcBef>
            </a:pPr>
            <a:r>
              <a:rPr lang="en-US" dirty="0"/>
              <a:t>Describe three functions of the cytoplasmic membrane.</a:t>
            </a:r>
          </a:p>
        </p:txBody>
      </p:sp>
    </p:spTree>
    <p:extLst>
      <p:ext uri="{BB962C8B-B14F-4D97-AF65-F5344CB8AC3E}">
        <p14:creationId xmlns:p14="http://schemas.microsoft.com/office/powerpoint/2010/main" val="30730920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2C20D-646B-4D76-919C-A7D29A4B3E4B}"/>
              </a:ext>
            </a:extLst>
          </p:cNvPr>
          <p:cNvSpPr>
            <a:spLocks noGrp="1"/>
          </p:cNvSpPr>
          <p:nvPr>
            <p:ph type="title"/>
          </p:nvPr>
        </p:nvSpPr>
        <p:spPr/>
        <p:txBody>
          <a:bodyPr/>
          <a:lstStyle/>
          <a:p>
            <a:r>
              <a:rPr lang="en-US" dirty="0"/>
              <a:t>Section 4.4:</a:t>
            </a:r>
            <a:br>
              <a:rPr lang="en-US" dirty="0"/>
            </a:br>
            <a:r>
              <a:rPr lang="en-US" dirty="0"/>
              <a:t>Bacterial Internal Structure</a:t>
            </a:r>
          </a:p>
        </p:txBody>
      </p:sp>
      <p:sp>
        <p:nvSpPr>
          <p:cNvPr id="3" name="Content Placeholder 2">
            <a:extLst>
              <a:ext uri="{FF2B5EF4-FFF2-40B4-BE49-F238E27FC236}">
                <a16:creationId xmlns:a16="http://schemas.microsoft.com/office/drawing/2014/main" id="{1ABC3746-CB7D-4EAD-A99A-2CA174B90A83}"/>
              </a:ext>
            </a:extLst>
          </p:cNvPr>
          <p:cNvSpPr>
            <a:spLocks noGrp="1"/>
          </p:cNvSpPr>
          <p:nvPr>
            <p:ph sz="quarter" idx="11"/>
          </p:nvPr>
        </p:nvSpPr>
        <p:spPr>
          <a:xfrm>
            <a:off x="342900" y="1276710"/>
            <a:ext cx="8458200" cy="1741912"/>
          </a:xfrm>
        </p:spPr>
        <p:txBody>
          <a:bodyPr/>
          <a:lstStyle/>
          <a:p>
            <a:r>
              <a:rPr lang="en-US" u="sng" dirty="0"/>
              <a:t>Learning Outcomes</a:t>
            </a:r>
          </a:p>
          <a:p>
            <a:pPr>
              <a:spcBef>
                <a:spcPts val="1200"/>
              </a:spcBef>
            </a:pPr>
            <a:r>
              <a:rPr lang="en-US" dirty="0"/>
              <a:t>Identify five structures that may be contained in bacterial cytoplasm.</a:t>
            </a:r>
          </a:p>
          <a:p>
            <a:pPr>
              <a:spcBef>
                <a:spcPts val="1200"/>
              </a:spcBef>
            </a:pPr>
            <a:r>
              <a:rPr lang="en-US" dirty="0"/>
              <a:t>Detail the causes and mechanisms of sporulation and germination.</a:t>
            </a:r>
          </a:p>
          <a:p>
            <a:endParaRPr lang="en-US" dirty="0"/>
          </a:p>
        </p:txBody>
      </p:sp>
    </p:spTree>
    <p:extLst>
      <p:ext uri="{BB962C8B-B14F-4D97-AF65-F5344CB8AC3E}">
        <p14:creationId xmlns:p14="http://schemas.microsoft.com/office/powerpoint/2010/main" val="32319915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B0DD1-C800-43CF-AA4B-76C55232E2EF}"/>
              </a:ext>
            </a:extLst>
          </p:cNvPr>
          <p:cNvSpPr>
            <a:spLocks noGrp="1"/>
          </p:cNvSpPr>
          <p:nvPr>
            <p:ph type="title"/>
          </p:nvPr>
        </p:nvSpPr>
        <p:spPr/>
        <p:txBody>
          <a:bodyPr/>
          <a:lstStyle/>
          <a:p>
            <a:r>
              <a:rPr lang="en-US" dirty="0"/>
              <a:t>Bacterial Internal Structure</a:t>
            </a:r>
          </a:p>
        </p:txBody>
      </p:sp>
      <p:sp>
        <p:nvSpPr>
          <p:cNvPr id="3" name="Content Placeholder 2">
            <a:extLst>
              <a:ext uri="{FF2B5EF4-FFF2-40B4-BE49-F238E27FC236}">
                <a16:creationId xmlns:a16="http://schemas.microsoft.com/office/drawing/2014/main" id="{004BA221-0208-432B-B7F7-ECE1BF82C165}"/>
              </a:ext>
            </a:extLst>
          </p:cNvPr>
          <p:cNvSpPr>
            <a:spLocks noGrp="1"/>
          </p:cNvSpPr>
          <p:nvPr>
            <p:ph sz="quarter" idx="11"/>
          </p:nvPr>
        </p:nvSpPr>
        <p:spPr>
          <a:xfrm>
            <a:off x="342900" y="1276710"/>
            <a:ext cx="8458200" cy="3955690"/>
          </a:xfrm>
        </p:spPr>
        <p:txBody>
          <a:bodyPr/>
          <a:lstStyle/>
          <a:p>
            <a:pPr>
              <a:lnSpc>
                <a:spcPct val="90000"/>
              </a:lnSpc>
              <a:spcBef>
                <a:spcPts val="1200"/>
              </a:spcBef>
            </a:pPr>
            <a:r>
              <a:rPr lang="en-US" altLang="en-US" b="1" dirty="0"/>
              <a:t>Cytoplasm:</a:t>
            </a:r>
            <a:r>
              <a:rPr lang="en-US" altLang="en-US" dirty="0"/>
              <a:t> gelatinous solution contained by the cytoplasmic membrane</a:t>
            </a:r>
          </a:p>
          <a:p>
            <a:pPr marL="342900" indent="-342900">
              <a:lnSpc>
                <a:spcPct val="90000"/>
              </a:lnSpc>
              <a:spcBef>
                <a:spcPts val="1200"/>
              </a:spcBef>
              <a:buFont typeface="Arial" panose="020B0604020202020204" pitchFamily="34" charset="0"/>
              <a:buChar char="•"/>
            </a:pPr>
            <a:r>
              <a:rPr lang="en-US" altLang="en-US" dirty="0"/>
              <a:t>Prominent site for the cell’s biochemical and synthetic activities</a:t>
            </a:r>
          </a:p>
          <a:p>
            <a:pPr marL="342900" indent="-342900">
              <a:lnSpc>
                <a:spcPct val="90000"/>
              </a:lnSpc>
              <a:spcBef>
                <a:spcPts val="1200"/>
              </a:spcBef>
              <a:buFont typeface="Arial" panose="020B0604020202020204" pitchFamily="34" charset="0"/>
              <a:buChar char="•"/>
            </a:pPr>
            <a:r>
              <a:rPr lang="en-US" altLang="en-US" dirty="0"/>
              <a:t>70 to 80% water</a:t>
            </a:r>
          </a:p>
          <a:p>
            <a:pPr marL="342900" indent="-342900">
              <a:lnSpc>
                <a:spcPct val="90000"/>
              </a:lnSpc>
              <a:spcBef>
                <a:spcPts val="1200"/>
              </a:spcBef>
              <a:buFont typeface="Arial" panose="020B0604020202020204" pitchFamily="34" charset="0"/>
              <a:buChar char="•"/>
            </a:pPr>
            <a:r>
              <a:rPr lang="en-US" altLang="en-US" dirty="0"/>
              <a:t>Complex mixture of sugars, amino acids, and salts</a:t>
            </a:r>
          </a:p>
          <a:p>
            <a:pPr marL="342900" indent="-342900">
              <a:lnSpc>
                <a:spcPct val="90000"/>
              </a:lnSpc>
              <a:spcBef>
                <a:spcPts val="1200"/>
              </a:spcBef>
              <a:buFont typeface="Arial" panose="020B0604020202020204" pitchFamily="34" charset="0"/>
              <a:buChar char="•"/>
            </a:pPr>
            <a:r>
              <a:rPr lang="en-US" altLang="en-US" dirty="0"/>
              <a:t>Also contains the chromatin body, ribosomes, granules, and fibers that act as a cytoskeleton</a:t>
            </a:r>
          </a:p>
          <a:p>
            <a:pPr>
              <a:spcBef>
                <a:spcPts val="1200"/>
              </a:spcBef>
            </a:pPr>
            <a:endParaRPr lang="en-US" dirty="0"/>
          </a:p>
        </p:txBody>
      </p:sp>
    </p:spTree>
    <p:extLst>
      <p:ext uri="{BB962C8B-B14F-4D97-AF65-F5344CB8AC3E}">
        <p14:creationId xmlns:p14="http://schemas.microsoft.com/office/powerpoint/2010/main" val="3059175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B19E9-D89A-44A2-AC5A-E782D892B686}"/>
              </a:ext>
            </a:extLst>
          </p:cNvPr>
          <p:cNvSpPr>
            <a:spLocks noGrp="1"/>
          </p:cNvSpPr>
          <p:nvPr>
            <p:ph type="title"/>
          </p:nvPr>
        </p:nvSpPr>
        <p:spPr/>
        <p:txBody>
          <a:bodyPr/>
          <a:lstStyle/>
          <a:p>
            <a:r>
              <a:rPr lang="en-IN" dirty="0"/>
              <a:t>Bacteria Are Single-Celled Organisms</a:t>
            </a:r>
          </a:p>
        </p:txBody>
      </p:sp>
      <p:sp>
        <p:nvSpPr>
          <p:cNvPr id="3" name="Content Placeholder 2">
            <a:extLst>
              <a:ext uri="{FF2B5EF4-FFF2-40B4-BE49-F238E27FC236}">
                <a16:creationId xmlns:a16="http://schemas.microsoft.com/office/drawing/2014/main" id="{C9499C37-D453-4EFB-BBE3-DF8A9D6C9BED}"/>
              </a:ext>
            </a:extLst>
          </p:cNvPr>
          <p:cNvSpPr>
            <a:spLocks noGrp="1"/>
          </p:cNvSpPr>
          <p:nvPr>
            <p:ph sz="quarter" idx="11"/>
          </p:nvPr>
        </p:nvSpPr>
        <p:spPr>
          <a:xfrm>
            <a:off x="342900" y="1276709"/>
            <a:ext cx="8458200" cy="3611813"/>
          </a:xfrm>
        </p:spPr>
        <p:txBody>
          <a:bodyPr/>
          <a:lstStyle/>
          <a:p>
            <a:pPr>
              <a:spcBef>
                <a:spcPts val="1200"/>
              </a:spcBef>
            </a:pPr>
            <a:r>
              <a:rPr lang="en-US" dirty="0"/>
              <a:t>Bacterial cells are capable of carrying out all necessary life activities:</a:t>
            </a:r>
          </a:p>
          <a:p>
            <a:pPr marL="342900" indent="-342900">
              <a:spcBef>
                <a:spcPts val="1200"/>
              </a:spcBef>
              <a:buFont typeface="Arial" panose="020B0604020202020204" pitchFamily="34" charset="0"/>
              <a:buChar char="•"/>
            </a:pPr>
            <a:r>
              <a:rPr lang="en-US" dirty="0"/>
              <a:t>Reproduction</a:t>
            </a:r>
          </a:p>
          <a:p>
            <a:pPr marL="342900" indent="-342900">
              <a:spcBef>
                <a:spcPts val="1200"/>
              </a:spcBef>
              <a:buFont typeface="Arial" panose="020B0604020202020204" pitchFamily="34" charset="0"/>
              <a:buChar char="•"/>
            </a:pPr>
            <a:r>
              <a:rPr lang="en-US" dirty="0"/>
              <a:t>Metabolism</a:t>
            </a:r>
          </a:p>
          <a:p>
            <a:pPr marL="342900" indent="-342900">
              <a:spcBef>
                <a:spcPts val="1200"/>
              </a:spcBef>
              <a:buFont typeface="Arial" panose="020B0604020202020204" pitchFamily="34" charset="0"/>
              <a:buChar char="•"/>
            </a:pPr>
            <a:r>
              <a:rPr lang="en-US" dirty="0"/>
              <a:t>Nutrient processing</a:t>
            </a:r>
          </a:p>
          <a:p>
            <a:pPr>
              <a:spcBef>
                <a:spcPts val="1200"/>
              </a:spcBef>
            </a:pPr>
            <a:r>
              <a:rPr lang="en-US" dirty="0"/>
              <a:t>Bacteria can also act as a group:</a:t>
            </a:r>
          </a:p>
          <a:p>
            <a:pPr marL="342900" indent="-342900">
              <a:spcBef>
                <a:spcPts val="1200"/>
              </a:spcBef>
              <a:buFont typeface="Arial" panose="020B0604020202020204" pitchFamily="34" charset="0"/>
              <a:buChar char="•"/>
            </a:pPr>
            <a:r>
              <a:rPr lang="en-US" dirty="0"/>
              <a:t>Colonies</a:t>
            </a:r>
          </a:p>
          <a:p>
            <a:pPr marL="342900" indent="-342900">
              <a:spcBef>
                <a:spcPts val="1200"/>
              </a:spcBef>
              <a:buFont typeface="Arial" panose="020B0604020202020204" pitchFamily="34" charset="0"/>
              <a:buChar char="•"/>
            </a:pPr>
            <a:r>
              <a:rPr lang="en-US" dirty="0"/>
              <a:t>Biofilms </a:t>
            </a:r>
          </a:p>
          <a:p>
            <a:pPr>
              <a:spcBef>
                <a:spcPts val="1200"/>
              </a:spcBef>
            </a:pPr>
            <a:endParaRPr lang="en-IN" dirty="0"/>
          </a:p>
        </p:txBody>
      </p:sp>
    </p:spTree>
    <p:extLst>
      <p:ext uri="{BB962C8B-B14F-4D97-AF65-F5344CB8AC3E}">
        <p14:creationId xmlns:p14="http://schemas.microsoft.com/office/powerpoint/2010/main" val="20286287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F01DC-1D35-4417-B4FF-80BA4A752024}"/>
              </a:ext>
            </a:extLst>
          </p:cNvPr>
          <p:cNvSpPr>
            <a:spLocks noGrp="1"/>
          </p:cNvSpPr>
          <p:nvPr>
            <p:ph type="title"/>
          </p:nvPr>
        </p:nvSpPr>
        <p:spPr/>
        <p:txBody>
          <a:bodyPr/>
          <a:lstStyle/>
          <a:p>
            <a:r>
              <a:rPr lang="en-US" dirty="0"/>
              <a:t>Bacterial Chromosome </a:t>
            </a:r>
          </a:p>
        </p:txBody>
      </p:sp>
      <p:sp>
        <p:nvSpPr>
          <p:cNvPr id="3" name="Content Placeholder 2">
            <a:extLst>
              <a:ext uri="{FF2B5EF4-FFF2-40B4-BE49-F238E27FC236}">
                <a16:creationId xmlns:a16="http://schemas.microsoft.com/office/drawing/2014/main" id="{6A7687A8-550E-4FE4-9605-D88888B3689B}"/>
              </a:ext>
            </a:extLst>
          </p:cNvPr>
          <p:cNvSpPr>
            <a:spLocks noGrp="1"/>
          </p:cNvSpPr>
          <p:nvPr>
            <p:ph sz="quarter" idx="11"/>
          </p:nvPr>
        </p:nvSpPr>
        <p:spPr>
          <a:xfrm>
            <a:off x="342900" y="1276709"/>
            <a:ext cx="8458200" cy="1653777"/>
          </a:xfrm>
        </p:spPr>
        <p:txBody>
          <a:bodyPr/>
          <a:lstStyle/>
          <a:p>
            <a:pPr>
              <a:spcBef>
                <a:spcPts val="1200"/>
              </a:spcBef>
            </a:pPr>
            <a:r>
              <a:rPr lang="en-US" dirty="0"/>
              <a:t>Single circular strand of DNA</a:t>
            </a:r>
          </a:p>
          <a:p>
            <a:pPr>
              <a:spcBef>
                <a:spcPts val="600"/>
              </a:spcBef>
            </a:pPr>
            <a:r>
              <a:rPr lang="en-US" dirty="0"/>
              <a:t>Aggregated in a dense area called the nucleoid</a:t>
            </a:r>
          </a:p>
          <a:p>
            <a:pPr>
              <a:spcBef>
                <a:spcPts val="600"/>
              </a:spcBef>
            </a:pPr>
            <a:r>
              <a:rPr lang="en-US" dirty="0"/>
              <a:t>DNA is tightly coiled around basic protein molecules to fit into the cell compartment</a:t>
            </a:r>
          </a:p>
          <a:p>
            <a:pPr>
              <a:spcBef>
                <a:spcPts val="1200"/>
              </a:spcBef>
            </a:pPr>
            <a:endParaRPr lang="en-US" dirty="0"/>
          </a:p>
        </p:txBody>
      </p:sp>
      <p:pic>
        <p:nvPicPr>
          <p:cNvPr id="12" name="Content Placeholder 11" descr="Fluorescent staining highlights the chromosomes of the bacterial pathogen Salmonella enteritidis.">
            <a:extLst>
              <a:ext uri="{FF2B5EF4-FFF2-40B4-BE49-F238E27FC236}">
                <a16:creationId xmlns:a16="http://schemas.microsoft.com/office/drawing/2014/main" id="{73D33BCD-DFBF-4948-9006-357D63131F37}"/>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9531" b="4573"/>
          <a:stretch/>
        </p:blipFill>
        <p:spPr>
          <a:xfrm>
            <a:off x="2483893" y="3405671"/>
            <a:ext cx="4784670" cy="2750980"/>
          </a:xfrm>
        </p:spPr>
      </p:pic>
      <p:sp>
        <p:nvSpPr>
          <p:cNvPr id="6" name="Text Placeholder 14">
            <a:extLst>
              <a:ext uri="{FF2B5EF4-FFF2-40B4-BE49-F238E27FC236}">
                <a16:creationId xmlns:a16="http://schemas.microsoft.com/office/drawing/2014/main" id="{B5560E23-13EB-41DF-A2BC-F195DCF41B6E}"/>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Prof. E.S. Anderson/Science Source </a:t>
            </a:r>
            <a:endParaRPr lang="en-IN" sz="675" dirty="0"/>
          </a:p>
        </p:txBody>
      </p:sp>
    </p:spTree>
    <p:extLst>
      <p:ext uri="{BB962C8B-B14F-4D97-AF65-F5344CB8AC3E}">
        <p14:creationId xmlns:p14="http://schemas.microsoft.com/office/powerpoint/2010/main" val="36567970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A03D8-3BDD-4A6F-B092-736BE2E10A0D}"/>
              </a:ext>
            </a:extLst>
          </p:cNvPr>
          <p:cNvSpPr>
            <a:spLocks noGrp="1"/>
          </p:cNvSpPr>
          <p:nvPr>
            <p:ph type="title"/>
          </p:nvPr>
        </p:nvSpPr>
        <p:spPr/>
        <p:txBody>
          <a:bodyPr/>
          <a:lstStyle/>
          <a:p>
            <a:r>
              <a:rPr lang="en-US" dirty="0"/>
              <a:t>Plasmids</a:t>
            </a:r>
          </a:p>
        </p:txBody>
      </p:sp>
      <p:sp>
        <p:nvSpPr>
          <p:cNvPr id="3" name="Content Placeholder 2">
            <a:extLst>
              <a:ext uri="{FF2B5EF4-FFF2-40B4-BE49-F238E27FC236}">
                <a16:creationId xmlns:a16="http://schemas.microsoft.com/office/drawing/2014/main" id="{B75862B9-6EBC-413A-8C1F-1BD1A4C2A942}"/>
              </a:ext>
            </a:extLst>
          </p:cNvPr>
          <p:cNvSpPr>
            <a:spLocks noGrp="1"/>
          </p:cNvSpPr>
          <p:nvPr>
            <p:ph sz="quarter" idx="11"/>
          </p:nvPr>
        </p:nvSpPr>
        <p:spPr>
          <a:xfrm>
            <a:off x="342900" y="1276709"/>
            <a:ext cx="8458200" cy="3074953"/>
          </a:xfrm>
        </p:spPr>
        <p:txBody>
          <a:bodyPr/>
          <a:lstStyle/>
          <a:p>
            <a:pPr>
              <a:spcBef>
                <a:spcPts val="1200"/>
              </a:spcBef>
            </a:pPr>
            <a:r>
              <a:rPr lang="en-US" dirty="0"/>
              <a:t>Nonessential pieces of DNA</a:t>
            </a:r>
          </a:p>
          <a:p>
            <a:pPr>
              <a:spcBef>
                <a:spcPts val="1200"/>
              </a:spcBef>
            </a:pPr>
            <a:r>
              <a:rPr lang="en-US" dirty="0"/>
              <a:t>Separate, double-stranded circles of DNA</a:t>
            </a:r>
          </a:p>
          <a:p>
            <a:pPr>
              <a:spcBef>
                <a:spcPts val="1200"/>
              </a:spcBef>
            </a:pPr>
            <a:r>
              <a:rPr lang="en-US" dirty="0"/>
              <a:t>Duplicated and passed on to offspring during replication</a:t>
            </a:r>
          </a:p>
          <a:p>
            <a:pPr>
              <a:spcBef>
                <a:spcPts val="1200"/>
              </a:spcBef>
            </a:pPr>
            <a:r>
              <a:rPr lang="en-US" dirty="0"/>
              <a:t>Confer protective traits</a:t>
            </a:r>
          </a:p>
          <a:p>
            <a:pPr>
              <a:spcBef>
                <a:spcPts val="1200"/>
              </a:spcBef>
            </a:pPr>
            <a:r>
              <a:rPr lang="en-US" dirty="0"/>
              <a:t>Important agent in genetic engineering</a:t>
            </a:r>
          </a:p>
          <a:p>
            <a:pPr>
              <a:spcBef>
                <a:spcPts val="1200"/>
              </a:spcBef>
            </a:pPr>
            <a:endParaRPr lang="en-US" dirty="0"/>
          </a:p>
        </p:txBody>
      </p:sp>
    </p:spTree>
    <p:extLst>
      <p:ext uri="{BB962C8B-B14F-4D97-AF65-F5344CB8AC3E}">
        <p14:creationId xmlns:p14="http://schemas.microsoft.com/office/powerpoint/2010/main" val="20762725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D84A2-512F-4A56-8632-9699EBAEE670}"/>
              </a:ext>
            </a:extLst>
          </p:cNvPr>
          <p:cNvSpPr>
            <a:spLocks noGrp="1"/>
          </p:cNvSpPr>
          <p:nvPr>
            <p:ph type="title"/>
          </p:nvPr>
        </p:nvSpPr>
        <p:spPr/>
        <p:txBody>
          <a:bodyPr/>
          <a:lstStyle/>
          <a:p>
            <a:r>
              <a:rPr lang="en-US" dirty="0"/>
              <a:t>Ribosomes</a:t>
            </a:r>
          </a:p>
        </p:txBody>
      </p:sp>
      <p:sp>
        <p:nvSpPr>
          <p:cNvPr id="3" name="Content Placeholder 2">
            <a:extLst>
              <a:ext uri="{FF2B5EF4-FFF2-40B4-BE49-F238E27FC236}">
                <a16:creationId xmlns:a16="http://schemas.microsoft.com/office/drawing/2014/main" id="{AC52E9C3-1FFA-42FA-8F81-E5DCCF00F15E}"/>
              </a:ext>
            </a:extLst>
          </p:cNvPr>
          <p:cNvSpPr>
            <a:spLocks noGrp="1"/>
          </p:cNvSpPr>
          <p:nvPr>
            <p:ph sz="quarter" idx="11"/>
          </p:nvPr>
        </p:nvSpPr>
        <p:spPr>
          <a:xfrm>
            <a:off x="342900" y="1276709"/>
            <a:ext cx="4133566" cy="4946670"/>
          </a:xfrm>
        </p:spPr>
        <p:txBody>
          <a:bodyPr/>
          <a:lstStyle/>
          <a:p>
            <a:pPr>
              <a:spcBef>
                <a:spcPts val="1200"/>
              </a:spcBef>
            </a:pPr>
            <a:r>
              <a:rPr lang="en-US" sz="2200" dirty="0"/>
              <a:t>Made of RNA and protein</a:t>
            </a:r>
          </a:p>
          <a:p>
            <a:pPr>
              <a:spcBef>
                <a:spcPts val="600"/>
              </a:spcBef>
            </a:pPr>
            <a:r>
              <a:rPr lang="en-US" sz="2200" dirty="0"/>
              <a:t>Dispersed throughout the cytoplasm, often found in chains</a:t>
            </a:r>
          </a:p>
          <a:p>
            <a:pPr>
              <a:spcBef>
                <a:spcPts val="600"/>
              </a:spcBef>
            </a:pPr>
            <a:r>
              <a:rPr lang="en-US" sz="2200" dirty="0"/>
              <a:t>Svedberg (S) units:</a:t>
            </a:r>
          </a:p>
          <a:p>
            <a:pPr marL="342900" indent="-342900">
              <a:spcBef>
                <a:spcPts val="600"/>
              </a:spcBef>
              <a:buFont typeface="Arial" panose="020B0604020202020204" pitchFamily="34" charset="0"/>
              <a:buChar char="•"/>
            </a:pPr>
            <a:r>
              <a:rPr lang="en-US" sz="2200" dirty="0"/>
              <a:t>Measurement of the relative size of </a:t>
            </a:r>
            <a:br>
              <a:rPr lang="en-US" sz="2200" dirty="0"/>
            </a:br>
            <a:r>
              <a:rPr lang="en-US" sz="2200" dirty="0"/>
              <a:t>cell parts through sedimentation during </a:t>
            </a:r>
            <a:br>
              <a:rPr lang="en-US" sz="2200" dirty="0"/>
            </a:br>
            <a:r>
              <a:rPr lang="en-US" sz="2200" dirty="0"/>
              <a:t>centrifugation</a:t>
            </a:r>
          </a:p>
          <a:p>
            <a:pPr marL="342900" indent="-342900">
              <a:spcBef>
                <a:spcPts val="600"/>
              </a:spcBef>
              <a:buFont typeface="Arial" panose="020B0604020202020204" pitchFamily="34" charset="0"/>
              <a:buChar char="•"/>
            </a:pPr>
            <a:r>
              <a:rPr lang="en-US" sz="2200" dirty="0"/>
              <a:t>Bacterial ribosomes: 70S</a:t>
            </a:r>
          </a:p>
          <a:p>
            <a:pPr marL="342900" indent="-342900">
              <a:spcBef>
                <a:spcPts val="600"/>
              </a:spcBef>
              <a:buFont typeface="Arial" panose="020B0604020202020204" pitchFamily="34" charset="0"/>
              <a:buChar char="•"/>
            </a:pPr>
            <a:r>
              <a:rPr lang="en-US" sz="2200" dirty="0"/>
              <a:t>Eukaryotic ribosomes: 80S</a:t>
            </a:r>
          </a:p>
          <a:p>
            <a:endParaRPr lang="en-US" sz="2200" dirty="0"/>
          </a:p>
        </p:txBody>
      </p:sp>
      <p:pic>
        <p:nvPicPr>
          <p:cNvPr id="19" name="Content Placeholder 18" descr="Model of abacterial ribosome.">
            <a:extLst>
              <a:ext uri="{FF2B5EF4-FFF2-40B4-BE49-F238E27FC236}">
                <a16:creationId xmlns:a16="http://schemas.microsoft.com/office/drawing/2014/main" id="{54EEC375-19F0-4B70-9F34-34BE4A088EBF}"/>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6387"/>
          <a:stretch/>
        </p:blipFill>
        <p:spPr>
          <a:xfrm>
            <a:off x="4572000" y="1433015"/>
            <a:ext cx="4002233" cy="3987162"/>
          </a:xfrm>
        </p:spPr>
      </p:pic>
      <p:sp>
        <p:nvSpPr>
          <p:cNvPr id="5" name="Text Placeholder 11">
            <a:extLst>
              <a:ext uri="{FF2B5EF4-FFF2-40B4-BE49-F238E27FC236}">
                <a16:creationId xmlns:a16="http://schemas.microsoft.com/office/drawing/2014/main" id="{56027845-3E63-445C-B57B-6DF9A311E4A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41373060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87FD7-7556-46C1-A398-83C3499E1281}"/>
              </a:ext>
            </a:extLst>
          </p:cNvPr>
          <p:cNvSpPr>
            <a:spLocks noGrp="1"/>
          </p:cNvSpPr>
          <p:nvPr>
            <p:ph type="title"/>
          </p:nvPr>
        </p:nvSpPr>
        <p:spPr/>
        <p:txBody>
          <a:bodyPr/>
          <a:lstStyle/>
          <a:p>
            <a:r>
              <a:rPr lang="en-US" dirty="0"/>
              <a:t>Inclusion Bodies</a:t>
            </a:r>
          </a:p>
        </p:txBody>
      </p:sp>
      <p:sp>
        <p:nvSpPr>
          <p:cNvPr id="3" name="Content Placeholder 2">
            <a:extLst>
              <a:ext uri="{FF2B5EF4-FFF2-40B4-BE49-F238E27FC236}">
                <a16:creationId xmlns:a16="http://schemas.microsoft.com/office/drawing/2014/main" id="{0455E09F-0866-4046-A6E1-ADEE37853D04}"/>
              </a:ext>
            </a:extLst>
          </p:cNvPr>
          <p:cNvSpPr>
            <a:spLocks noGrp="1"/>
          </p:cNvSpPr>
          <p:nvPr>
            <p:ph sz="quarter" idx="11"/>
          </p:nvPr>
        </p:nvSpPr>
        <p:spPr>
          <a:xfrm>
            <a:off x="431036" y="2113993"/>
            <a:ext cx="3744358" cy="2590211"/>
          </a:xfrm>
        </p:spPr>
        <p:txBody>
          <a:bodyPr/>
          <a:lstStyle/>
          <a:p>
            <a:pPr>
              <a:spcBef>
                <a:spcPts val="1800"/>
              </a:spcBef>
            </a:pPr>
            <a:r>
              <a:rPr lang="en-US" dirty="0"/>
              <a:t>Storage sites for nutrients during periods of abundance</a:t>
            </a:r>
          </a:p>
          <a:p>
            <a:pPr>
              <a:spcBef>
                <a:spcPts val="1800"/>
              </a:spcBef>
            </a:pPr>
            <a:r>
              <a:rPr lang="en-US" dirty="0"/>
              <a:t>Vary in size, number, and content</a:t>
            </a:r>
          </a:p>
          <a:p>
            <a:pPr>
              <a:spcBef>
                <a:spcPts val="1800"/>
              </a:spcBef>
            </a:pPr>
            <a:endParaRPr lang="en-US" dirty="0"/>
          </a:p>
        </p:txBody>
      </p:sp>
      <p:pic>
        <p:nvPicPr>
          <p:cNvPr id="12" name="Content Placeholder 11" descr="A microscopic view of the bacteria, Aquaspirillum shows tiny magnetosomes (MP) ">
            <a:extLst>
              <a:ext uri="{FF2B5EF4-FFF2-40B4-BE49-F238E27FC236}">
                <a16:creationId xmlns:a16="http://schemas.microsoft.com/office/drawing/2014/main" id="{F594DF22-2EE8-4301-85AA-9635E905921D}"/>
              </a:ext>
            </a:extLst>
          </p:cNvPr>
          <p:cNvPicPr>
            <a:picLocks noGrp="1" noChangeAspect="1"/>
          </p:cNvPicPr>
          <p:nvPr>
            <p:ph sz="quarter" idx="14"/>
          </p:nvPr>
        </p:nvPicPr>
        <p:blipFill rotWithShape="1">
          <a:blip r:embed="rId2"/>
          <a:srcRect t="8467" b="4714"/>
          <a:stretch/>
        </p:blipFill>
        <p:spPr>
          <a:xfrm>
            <a:off x="4536804" y="2113993"/>
            <a:ext cx="3992399" cy="2590211"/>
          </a:xfrm>
        </p:spPr>
      </p:pic>
      <p:sp>
        <p:nvSpPr>
          <p:cNvPr id="6" name="Text Placeholder 14">
            <a:extLst>
              <a:ext uri="{FF2B5EF4-FFF2-40B4-BE49-F238E27FC236}">
                <a16:creationId xmlns:a16="http://schemas.microsoft.com/office/drawing/2014/main" id="{6FFBFB38-6336-455D-87F8-3263E3D3B9CB}"/>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Dennis Kunkel Microscopy/Science Source </a:t>
            </a:r>
            <a:endParaRPr lang="en-IN" sz="675" dirty="0"/>
          </a:p>
        </p:txBody>
      </p:sp>
    </p:spTree>
    <p:extLst>
      <p:ext uri="{BB962C8B-B14F-4D97-AF65-F5344CB8AC3E}">
        <p14:creationId xmlns:p14="http://schemas.microsoft.com/office/powerpoint/2010/main" val="20462344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616DA-74DB-4585-B1BE-1CC295A4984D}"/>
              </a:ext>
            </a:extLst>
          </p:cNvPr>
          <p:cNvSpPr>
            <a:spLocks noGrp="1"/>
          </p:cNvSpPr>
          <p:nvPr>
            <p:ph type="title"/>
          </p:nvPr>
        </p:nvSpPr>
        <p:spPr/>
        <p:txBody>
          <a:bodyPr/>
          <a:lstStyle/>
          <a:p>
            <a:r>
              <a:rPr lang="en-US" dirty="0"/>
              <a:t>The Cytoskeleton</a:t>
            </a:r>
          </a:p>
        </p:txBody>
      </p:sp>
      <p:sp>
        <p:nvSpPr>
          <p:cNvPr id="3" name="Content Placeholder 2">
            <a:extLst>
              <a:ext uri="{FF2B5EF4-FFF2-40B4-BE49-F238E27FC236}">
                <a16:creationId xmlns:a16="http://schemas.microsoft.com/office/drawing/2014/main" id="{262812D5-5DB1-4C1D-806A-0D70ADB62025}"/>
              </a:ext>
            </a:extLst>
          </p:cNvPr>
          <p:cNvSpPr>
            <a:spLocks noGrp="1"/>
          </p:cNvSpPr>
          <p:nvPr>
            <p:ph sz="quarter" idx="11"/>
          </p:nvPr>
        </p:nvSpPr>
        <p:spPr>
          <a:xfrm>
            <a:off x="342900" y="1785247"/>
            <a:ext cx="4133566" cy="3878573"/>
          </a:xfrm>
        </p:spPr>
        <p:txBody>
          <a:bodyPr/>
          <a:lstStyle/>
          <a:p>
            <a:pPr>
              <a:spcBef>
                <a:spcPts val="1200"/>
              </a:spcBef>
            </a:pPr>
            <a:r>
              <a:rPr lang="en-US" dirty="0"/>
              <a:t>Long polymers of proteins similar to eukaryotic actin</a:t>
            </a:r>
          </a:p>
          <a:p>
            <a:pPr marL="342900" indent="-342900">
              <a:spcBef>
                <a:spcPts val="1200"/>
              </a:spcBef>
              <a:buFont typeface="Arial" panose="020B0604020202020204" pitchFamily="34" charset="0"/>
              <a:buChar char="•"/>
            </a:pPr>
            <a:r>
              <a:rPr lang="en-US" dirty="0"/>
              <a:t>Arranged in helical ribbons around the cell just under the cytoplasmic membrane</a:t>
            </a:r>
          </a:p>
          <a:p>
            <a:pPr marL="342900" indent="-342900">
              <a:spcBef>
                <a:spcPts val="1200"/>
              </a:spcBef>
              <a:buFont typeface="Arial" panose="020B0604020202020204" pitchFamily="34" charset="0"/>
              <a:buChar char="•"/>
            </a:pPr>
            <a:r>
              <a:rPr lang="en-US" dirty="0"/>
              <a:t>Contribute to cell shape</a:t>
            </a:r>
          </a:p>
          <a:p>
            <a:pPr marL="342900" indent="-342900">
              <a:spcBef>
                <a:spcPts val="1200"/>
              </a:spcBef>
              <a:buFont typeface="Arial" panose="020B0604020202020204" pitchFamily="34" charset="0"/>
              <a:buChar char="•"/>
            </a:pPr>
            <a:r>
              <a:rPr lang="en-US" dirty="0"/>
              <a:t>Potential target for antibiotic development</a:t>
            </a:r>
          </a:p>
          <a:p>
            <a:pPr>
              <a:spcBef>
                <a:spcPts val="1200"/>
              </a:spcBef>
            </a:pPr>
            <a:endParaRPr lang="en-US" dirty="0"/>
          </a:p>
        </p:txBody>
      </p:sp>
      <p:pic>
        <p:nvPicPr>
          <p:cNvPr id="12" name="Content Placeholder 11" descr="Photo showing rod-shaped bacteria with fluorescently stained fibers.">
            <a:extLst>
              <a:ext uri="{FF2B5EF4-FFF2-40B4-BE49-F238E27FC236}">
                <a16:creationId xmlns:a16="http://schemas.microsoft.com/office/drawing/2014/main" id="{656164C5-3452-4449-B068-17C7B7AAAE34}"/>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7738" b="5862"/>
          <a:stretch/>
        </p:blipFill>
        <p:spPr>
          <a:xfrm>
            <a:off x="4967785" y="1679446"/>
            <a:ext cx="3833315" cy="3984374"/>
          </a:xfrm>
        </p:spPr>
      </p:pic>
      <p:sp>
        <p:nvSpPr>
          <p:cNvPr id="6" name="Text Placeholder 14">
            <a:extLst>
              <a:ext uri="{FF2B5EF4-FFF2-40B4-BE49-F238E27FC236}">
                <a16:creationId xmlns:a16="http://schemas.microsoft.com/office/drawing/2014/main" id="{863BC36B-51F4-4D5B-B3A1-93A152D25531}"/>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Rut </a:t>
            </a:r>
            <a:r>
              <a:rPr lang="fr-FR" dirty="0" err="1"/>
              <a:t>Carballido</a:t>
            </a:r>
            <a:r>
              <a:rPr lang="fr-FR" dirty="0"/>
              <a:t>-Lopez/I.N.R.A. Jouy-en-Josas, Laboratoire de Génétique Microbienne </a:t>
            </a:r>
            <a:endParaRPr lang="en-IN" sz="675" dirty="0"/>
          </a:p>
        </p:txBody>
      </p:sp>
    </p:spTree>
    <p:extLst>
      <p:ext uri="{BB962C8B-B14F-4D97-AF65-F5344CB8AC3E}">
        <p14:creationId xmlns:p14="http://schemas.microsoft.com/office/powerpoint/2010/main" val="22666967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09BD9-600D-4EA4-8F56-B58351E1E614}"/>
              </a:ext>
            </a:extLst>
          </p:cNvPr>
          <p:cNvSpPr>
            <a:spLocks noGrp="1"/>
          </p:cNvSpPr>
          <p:nvPr>
            <p:ph type="title"/>
          </p:nvPr>
        </p:nvSpPr>
        <p:spPr/>
        <p:txBody>
          <a:bodyPr/>
          <a:lstStyle/>
          <a:p>
            <a:r>
              <a:rPr lang="en-US" dirty="0"/>
              <a:t>Bacterial Endospores</a:t>
            </a:r>
            <a:endParaRPr lang="en-US" sz="1200" dirty="0"/>
          </a:p>
        </p:txBody>
      </p:sp>
      <p:sp>
        <p:nvSpPr>
          <p:cNvPr id="3" name="Content Placeholder 2">
            <a:extLst>
              <a:ext uri="{FF2B5EF4-FFF2-40B4-BE49-F238E27FC236}">
                <a16:creationId xmlns:a16="http://schemas.microsoft.com/office/drawing/2014/main" id="{5FC90DB4-A98B-4959-8FBB-9DE695BF75DD}"/>
              </a:ext>
            </a:extLst>
          </p:cNvPr>
          <p:cNvSpPr>
            <a:spLocks noGrp="1"/>
          </p:cNvSpPr>
          <p:nvPr>
            <p:ph sz="quarter" idx="11"/>
          </p:nvPr>
        </p:nvSpPr>
        <p:spPr>
          <a:xfrm>
            <a:off x="342900" y="1276709"/>
            <a:ext cx="8458200" cy="3967320"/>
          </a:xfrm>
        </p:spPr>
        <p:txBody>
          <a:bodyPr/>
          <a:lstStyle/>
          <a:p>
            <a:pPr>
              <a:spcBef>
                <a:spcPts val="1200"/>
              </a:spcBef>
            </a:pPr>
            <a:r>
              <a:rPr lang="en-US" b="1" dirty="0"/>
              <a:t>Endospores:</a:t>
            </a:r>
          </a:p>
          <a:p>
            <a:pPr marL="342900" indent="-342900">
              <a:spcBef>
                <a:spcPts val="1200"/>
              </a:spcBef>
              <a:buFont typeface="Arial" panose="020B0604020202020204" pitchFamily="34" charset="0"/>
              <a:buChar char="•"/>
            </a:pPr>
            <a:r>
              <a:rPr lang="en-US" dirty="0"/>
              <a:t>Withstand hostile conditions and facilitate survival</a:t>
            </a:r>
          </a:p>
          <a:p>
            <a:pPr>
              <a:spcBef>
                <a:spcPts val="1200"/>
              </a:spcBef>
            </a:pPr>
            <a:r>
              <a:rPr lang="en-US" b="1" dirty="0"/>
              <a:t>Two-phase life cycle:</a:t>
            </a:r>
          </a:p>
          <a:p>
            <a:pPr marL="342900" indent="-342900">
              <a:spcBef>
                <a:spcPts val="1200"/>
              </a:spcBef>
              <a:buFont typeface="Arial" panose="020B0604020202020204" pitchFamily="34" charset="0"/>
              <a:buChar char="•"/>
            </a:pPr>
            <a:r>
              <a:rPr lang="en-US" dirty="0"/>
              <a:t>Vegetative cell: metabolically active</a:t>
            </a:r>
          </a:p>
          <a:p>
            <a:pPr marL="342900" indent="-342900">
              <a:spcBef>
                <a:spcPts val="1200"/>
              </a:spcBef>
              <a:buFont typeface="Arial" panose="020B0604020202020204" pitchFamily="34" charset="0"/>
              <a:buChar char="•"/>
            </a:pPr>
            <a:r>
              <a:rPr lang="en-US" dirty="0"/>
              <a:t>Endospore: inert, resting condition</a:t>
            </a:r>
          </a:p>
          <a:p>
            <a:pPr marL="342900" indent="-342900">
              <a:spcBef>
                <a:spcPts val="1200"/>
              </a:spcBef>
              <a:buFont typeface="Arial" panose="020B0604020202020204" pitchFamily="34" charset="0"/>
              <a:buChar char="•"/>
            </a:pPr>
            <a:r>
              <a:rPr lang="en-US" b="1" dirty="0"/>
              <a:t>Sporulation</a:t>
            </a:r>
            <a:r>
              <a:rPr lang="en-US" dirty="0"/>
              <a:t>: spore formation induced by environmental conditions</a:t>
            </a:r>
          </a:p>
          <a:p>
            <a:pPr>
              <a:spcBef>
                <a:spcPts val="1200"/>
              </a:spcBef>
            </a:pPr>
            <a:endParaRPr lang="en-US" dirty="0"/>
          </a:p>
        </p:txBody>
      </p:sp>
    </p:spTree>
    <p:extLst>
      <p:ext uri="{BB962C8B-B14F-4D97-AF65-F5344CB8AC3E}">
        <p14:creationId xmlns:p14="http://schemas.microsoft.com/office/powerpoint/2010/main" val="30683801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D416E-D385-4616-B3C3-A79BD67E3BA8}"/>
              </a:ext>
            </a:extLst>
          </p:cNvPr>
          <p:cNvSpPr>
            <a:spLocks noGrp="1"/>
          </p:cNvSpPr>
          <p:nvPr>
            <p:ph type="title"/>
          </p:nvPr>
        </p:nvSpPr>
        <p:spPr/>
        <p:txBody>
          <a:bodyPr/>
          <a:lstStyle/>
          <a:p>
            <a:r>
              <a:rPr lang="en-US" dirty="0"/>
              <a:t>Endospores Are Resistant</a:t>
            </a:r>
          </a:p>
        </p:txBody>
      </p:sp>
      <p:sp>
        <p:nvSpPr>
          <p:cNvPr id="3" name="Content Placeholder 2">
            <a:extLst>
              <a:ext uri="{FF2B5EF4-FFF2-40B4-BE49-F238E27FC236}">
                <a16:creationId xmlns:a16="http://schemas.microsoft.com/office/drawing/2014/main" id="{D253A13F-508C-425F-9D14-9B59DF8A97E5}"/>
              </a:ext>
            </a:extLst>
          </p:cNvPr>
          <p:cNvSpPr>
            <a:spLocks noGrp="1"/>
          </p:cNvSpPr>
          <p:nvPr>
            <p:ph sz="quarter" idx="11"/>
          </p:nvPr>
        </p:nvSpPr>
        <p:spPr>
          <a:xfrm>
            <a:off x="342900" y="1585186"/>
            <a:ext cx="8458200" cy="4215148"/>
          </a:xfrm>
        </p:spPr>
        <p:txBody>
          <a:bodyPr/>
          <a:lstStyle/>
          <a:p>
            <a:pPr>
              <a:spcBef>
                <a:spcPts val="1200"/>
              </a:spcBef>
              <a:spcAft>
                <a:spcPts val="600"/>
              </a:spcAft>
              <a:defRPr/>
            </a:pPr>
            <a:r>
              <a:rPr lang="en-US" dirty="0"/>
              <a:t>Endospores can resist:</a:t>
            </a:r>
          </a:p>
          <a:p>
            <a:pPr marL="342900" indent="-342900">
              <a:spcBef>
                <a:spcPts val="1200"/>
              </a:spcBef>
              <a:spcAft>
                <a:spcPts val="600"/>
              </a:spcAft>
              <a:buFont typeface="Arial" panose="020B0604020202020204" pitchFamily="34" charset="0"/>
              <a:buChar char="•"/>
              <a:defRPr/>
            </a:pPr>
            <a:r>
              <a:rPr lang="en-US" dirty="0"/>
              <a:t>Heating </a:t>
            </a:r>
          </a:p>
          <a:p>
            <a:pPr marL="342900" indent="-342900">
              <a:spcBef>
                <a:spcPts val="1200"/>
              </a:spcBef>
              <a:spcAft>
                <a:spcPts val="600"/>
              </a:spcAft>
              <a:buFont typeface="Arial" panose="020B0604020202020204" pitchFamily="34" charset="0"/>
              <a:buChar char="•"/>
              <a:defRPr/>
            </a:pPr>
            <a:r>
              <a:rPr lang="en-US" dirty="0"/>
              <a:t>Drying</a:t>
            </a:r>
          </a:p>
          <a:p>
            <a:pPr marL="342900" indent="-342900">
              <a:spcBef>
                <a:spcPts val="1200"/>
              </a:spcBef>
              <a:spcAft>
                <a:spcPts val="600"/>
              </a:spcAft>
              <a:buFont typeface="Arial" panose="020B0604020202020204" pitchFamily="34" charset="0"/>
              <a:buChar char="•"/>
              <a:defRPr/>
            </a:pPr>
            <a:r>
              <a:rPr lang="en-US" dirty="0"/>
              <a:t>Freezing</a:t>
            </a:r>
          </a:p>
          <a:p>
            <a:pPr marL="342900" indent="-342900">
              <a:spcBef>
                <a:spcPts val="1200"/>
              </a:spcBef>
              <a:spcAft>
                <a:spcPts val="600"/>
              </a:spcAft>
              <a:buFont typeface="Arial" panose="020B0604020202020204" pitchFamily="34" charset="0"/>
              <a:buChar char="•"/>
              <a:defRPr/>
            </a:pPr>
            <a:r>
              <a:rPr lang="en-US" dirty="0"/>
              <a:t>Radiation</a:t>
            </a:r>
          </a:p>
          <a:p>
            <a:pPr marL="342900" indent="-342900">
              <a:spcBef>
                <a:spcPts val="1200"/>
              </a:spcBef>
              <a:spcAft>
                <a:spcPts val="600"/>
              </a:spcAft>
              <a:buFont typeface="Arial" panose="020B0604020202020204" pitchFamily="34" charset="0"/>
              <a:buChar char="•"/>
              <a:defRPr/>
            </a:pPr>
            <a:r>
              <a:rPr lang="en-US" dirty="0"/>
              <a:t>Chemicals</a:t>
            </a:r>
          </a:p>
        </p:txBody>
      </p:sp>
      <p:pic>
        <p:nvPicPr>
          <p:cNvPr id="12" name="Content Placeholder 11" descr="The endospore of Bacillus subtilis has formed inside the vegetative cell and has not yet been released.">
            <a:extLst>
              <a:ext uri="{FF2B5EF4-FFF2-40B4-BE49-F238E27FC236}">
                <a16:creationId xmlns:a16="http://schemas.microsoft.com/office/drawing/2014/main" id="{576C42C2-258A-40BB-B193-E4D7A80C42DA}"/>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6809" b="3824"/>
          <a:stretch/>
        </p:blipFill>
        <p:spPr>
          <a:xfrm>
            <a:off x="5014295" y="1585186"/>
            <a:ext cx="3524678" cy="3903626"/>
          </a:xfrm>
        </p:spPr>
      </p:pic>
      <p:sp>
        <p:nvSpPr>
          <p:cNvPr id="6" name="Text Placeholder 14">
            <a:extLst>
              <a:ext uri="{FF2B5EF4-FFF2-40B4-BE49-F238E27FC236}">
                <a16:creationId xmlns:a16="http://schemas.microsoft.com/office/drawing/2014/main" id="{A04FDDC9-833C-4CAB-AD6D-D1920176EB48}"/>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err="1"/>
              <a:t>Dr.</a:t>
            </a:r>
            <a:r>
              <a:rPr lang="en-IN" dirty="0"/>
              <a:t> Tony Brain/Science Source </a:t>
            </a:r>
            <a:endParaRPr lang="en-IN" sz="675" dirty="0"/>
          </a:p>
        </p:txBody>
      </p:sp>
    </p:spTree>
    <p:extLst>
      <p:ext uri="{BB962C8B-B14F-4D97-AF65-F5344CB8AC3E}">
        <p14:creationId xmlns:p14="http://schemas.microsoft.com/office/powerpoint/2010/main" val="16928901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3A2DF-03A9-44B0-A02F-EF75860418E7}"/>
              </a:ext>
            </a:extLst>
          </p:cNvPr>
          <p:cNvSpPr>
            <a:spLocks noGrp="1"/>
          </p:cNvSpPr>
          <p:nvPr>
            <p:ph type="title"/>
          </p:nvPr>
        </p:nvSpPr>
        <p:spPr/>
        <p:txBody>
          <a:bodyPr/>
          <a:lstStyle/>
          <a:p>
            <a:r>
              <a:rPr lang="en-US" dirty="0"/>
              <a:t>Endospore Formation and Resistance</a:t>
            </a:r>
          </a:p>
        </p:txBody>
      </p:sp>
      <p:sp>
        <p:nvSpPr>
          <p:cNvPr id="3" name="Content Placeholder 2">
            <a:extLst>
              <a:ext uri="{FF2B5EF4-FFF2-40B4-BE49-F238E27FC236}">
                <a16:creationId xmlns:a16="http://schemas.microsoft.com/office/drawing/2014/main" id="{66D09380-2C58-473B-B6F2-25650116035A}"/>
              </a:ext>
            </a:extLst>
          </p:cNvPr>
          <p:cNvSpPr>
            <a:spLocks noGrp="1"/>
          </p:cNvSpPr>
          <p:nvPr>
            <p:ph sz="quarter" idx="11"/>
          </p:nvPr>
        </p:nvSpPr>
        <p:spPr>
          <a:xfrm>
            <a:off x="342900" y="1386880"/>
            <a:ext cx="8458200" cy="3548678"/>
          </a:xfrm>
        </p:spPr>
        <p:txBody>
          <a:bodyPr/>
          <a:lstStyle/>
          <a:p>
            <a:pPr>
              <a:spcBef>
                <a:spcPts val="1200"/>
              </a:spcBef>
            </a:pPr>
            <a:r>
              <a:rPr lang="en-US" dirty="0"/>
              <a:t>Stimulus for endospore formation:</a:t>
            </a:r>
          </a:p>
          <a:p>
            <a:pPr marL="342900" indent="-342900">
              <a:spcBef>
                <a:spcPts val="1200"/>
              </a:spcBef>
              <a:buFont typeface="Arial" panose="020B0604020202020204" pitchFamily="34" charset="0"/>
              <a:buChar char="•"/>
            </a:pPr>
            <a:r>
              <a:rPr lang="en-US" dirty="0"/>
              <a:t>Depletion of nutrients, especially carbon and nitrogen sources</a:t>
            </a:r>
          </a:p>
          <a:p>
            <a:pPr>
              <a:spcBef>
                <a:spcPts val="1200"/>
              </a:spcBef>
            </a:pPr>
            <a:r>
              <a:rPr lang="en-US" b="1" dirty="0"/>
              <a:t>Sporangium</a:t>
            </a:r>
            <a:r>
              <a:rPr lang="en-US" dirty="0"/>
              <a:t>:</a:t>
            </a:r>
          </a:p>
          <a:p>
            <a:pPr marL="342900" indent="-342900">
              <a:spcBef>
                <a:spcPts val="1200"/>
              </a:spcBef>
              <a:buFont typeface="Arial" panose="020B0604020202020204" pitchFamily="34" charset="0"/>
              <a:buChar char="•"/>
            </a:pPr>
            <a:r>
              <a:rPr lang="en-US" dirty="0"/>
              <a:t>Sporulating cell</a:t>
            </a:r>
          </a:p>
          <a:p>
            <a:pPr marL="342900" indent="-342900">
              <a:spcBef>
                <a:spcPts val="1200"/>
              </a:spcBef>
              <a:buFont typeface="Arial" panose="020B0604020202020204" pitchFamily="34" charset="0"/>
              <a:buChar char="•"/>
            </a:pPr>
            <a:r>
              <a:rPr lang="en-US" dirty="0"/>
              <a:t>Transformation takes 6 to 8 hours in most species</a:t>
            </a:r>
          </a:p>
          <a:p>
            <a:pPr>
              <a:spcBef>
                <a:spcPts val="1200"/>
              </a:spcBef>
            </a:pPr>
            <a:endParaRPr lang="en-US" dirty="0"/>
          </a:p>
        </p:txBody>
      </p:sp>
    </p:spTree>
    <p:extLst>
      <p:ext uri="{BB962C8B-B14F-4D97-AF65-F5344CB8AC3E}">
        <p14:creationId xmlns:p14="http://schemas.microsoft.com/office/powerpoint/2010/main" val="35841436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E2946-AB4A-443E-9488-BA110D369307}"/>
              </a:ext>
            </a:extLst>
          </p:cNvPr>
          <p:cNvSpPr>
            <a:spLocks noGrp="1"/>
          </p:cNvSpPr>
          <p:nvPr>
            <p:ph type="title"/>
          </p:nvPr>
        </p:nvSpPr>
        <p:spPr/>
        <p:txBody>
          <a:bodyPr/>
          <a:lstStyle/>
          <a:p>
            <a:r>
              <a:rPr lang="en-US" dirty="0"/>
              <a:t>Typical Sporulation Cycle in Bacillus Species</a:t>
            </a:r>
          </a:p>
        </p:txBody>
      </p:sp>
      <p:pic>
        <p:nvPicPr>
          <p:cNvPr id="12" name="Content Placeholder 11" descr="A typical sporulation cycle in Bacillus species from the active vegetative cell to release and germination.">
            <a:extLst>
              <a:ext uri="{FF2B5EF4-FFF2-40B4-BE49-F238E27FC236}">
                <a16:creationId xmlns:a16="http://schemas.microsoft.com/office/drawing/2014/main" id="{C5515CAD-2BCD-4DE6-9FD6-08CF66BC972F}"/>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4138" b="1757"/>
          <a:stretch/>
        </p:blipFill>
        <p:spPr>
          <a:xfrm>
            <a:off x="1564376" y="964253"/>
            <a:ext cx="6015249" cy="5163592"/>
          </a:xfrm>
        </p:spPr>
      </p:pic>
      <p:sp>
        <p:nvSpPr>
          <p:cNvPr id="9" name="Text Placeholder 14">
            <a:extLst>
              <a:ext uri="{FF2B5EF4-FFF2-40B4-BE49-F238E27FC236}">
                <a16:creationId xmlns:a16="http://schemas.microsoft.com/office/drawing/2014/main" id="{CFFE0B39-35C7-4B6D-8773-0EB57AABAA56}"/>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Science Source </a:t>
            </a:r>
            <a:endParaRPr lang="en-IN" sz="675" dirty="0"/>
          </a:p>
        </p:txBody>
      </p:sp>
      <p:sp>
        <p:nvSpPr>
          <p:cNvPr id="5" name="Text Placeholder 11">
            <a:extLst>
              <a:ext uri="{FF2B5EF4-FFF2-40B4-BE49-F238E27FC236}">
                <a16:creationId xmlns:a16="http://schemas.microsoft.com/office/drawing/2014/main" id="{BFE80F21-BF32-4A5D-8BC0-67E051F2382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4209937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934D2-54F7-48AB-878C-E3D47C502531}"/>
              </a:ext>
            </a:extLst>
          </p:cNvPr>
          <p:cNvSpPr>
            <a:spLocks noGrp="1"/>
          </p:cNvSpPr>
          <p:nvPr>
            <p:ph type="title"/>
          </p:nvPr>
        </p:nvSpPr>
        <p:spPr/>
        <p:txBody>
          <a:bodyPr/>
          <a:lstStyle/>
          <a:p>
            <a:r>
              <a:rPr lang="en-US" dirty="0"/>
              <a:t>Germination of Endospores</a:t>
            </a:r>
          </a:p>
        </p:txBody>
      </p:sp>
      <p:sp>
        <p:nvSpPr>
          <p:cNvPr id="3" name="Content Placeholder 2">
            <a:extLst>
              <a:ext uri="{FF2B5EF4-FFF2-40B4-BE49-F238E27FC236}">
                <a16:creationId xmlns:a16="http://schemas.microsoft.com/office/drawing/2014/main" id="{1E83E771-8374-47BA-A265-2DCDBB8763CC}"/>
              </a:ext>
            </a:extLst>
          </p:cNvPr>
          <p:cNvSpPr>
            <a:spLocks noGrp="1"/>
          </p:cNvSpPr>
          <p:nvPr>
            <p:ph sz="quarter" idx="11"/>
          </p:nvPr>
        </p:nvSpPr>
        <p:spPr>
          <a:xfrm>
            <a:off x="342900" y="1276709"/>
            <a:ext cx="8458200" cy="3791049"/>
          </a:xfrm>
        </p:spPr>
        <p:txBody>
          <a:bodyPr/>
          <a:lstStyle/>
          <a:p>
            <a:pPr>
              <a:spcBef>
                <a:spcPts val="1200"/>
              </a:spcBef>
            </a:pPr>
            <a:r>
              <a:rPr lang="en-US" dirty="0"/>
              <a:t>Germination begins when favorable conditions arise:</a:t>
            </a:r>
          </a:p>
          <a:p>
            <a:pPr marL="342900" indent="-342900">
              <a:spcBef>
                <a:spcPts val="1200"/>
              </a:spcBef>
              <a:buFont typeface="Arial" panose="020B0604020202020204" pitchFamily="34" charset="0"/>
              <a:buChar char="•"/>
            </a:pPr>
            <a:r>
              <a:rPr lang="en-US" dirty="0"/>
              <a:t>Exposure to water and a germination agent</a:t>
            </a:r>
          </a:p>
          <a:p>
            <a:pPr marL="342900" indent="-342900">
              <a:spcBef>
                <a:spcPts val="1200"/>
              </a:spcBef>
              <a:buFont typeface="Arial" panose="020B0604020202020204" pitchFamily="34" charset="0"/>
              <a:buChar char="•"/>
            </a:pPr>
            <a:r>
              <a:rPr lang="en-US" dirty="0"/>
              <a:t>Germination agent stimulates the formation of hydrolytic enzymes that break down the cortex</a:t>
            </a:r>
          </a:p>
          <a:p>
            <a:pPr marL="342900" indent="-342900">
              <a:spcBef>
                <a:spcPts val="1200"/>
              </a:spcBef>
              <a:buFont typeface="Arial" panose="020B0604020202020204" pitchFamily="34" charset="0"/>
              <a:buChar char="•"/>
            </a:pPr>
            <a:r>
              <a:rPr lang="en-US" dirty="0"/>
              <a:t>Core rehydrates and takes up nutrients and bacterium grows out of the endospore coats</a:t>
            </a:r>
          </a:p>
          <a:p>
            <a:pPr marL="342900" indent="-342900">
              <a:spcBef>
                <a:spcPts val="1200"/>
              </a:spcBef>
              <a:buFont typeface="Arial" panose="020B0604020202020204" pitchFamily="34" charset="0"/>
              <a:buChar char="•"/>
            </a:pPr>
            <a:r>
              <a:rPr lang="en-US" dirty="0"/>
              <a:t>Once initiated, proceeds to completion in 1.5 hours</a:t>
            </a:r>
          </a:p>
        </p:txBody>
      </p:sp>
    </p:spTree>
    <p:extLst>
      <p:ext uri="{BB962C8B-B14F-4D97-AF65-F5344CB8AC3E}">
        <p14:creationId xmlns:p14="http://schemas.microsoft.com/office/powerpoint/2010/main" val="2861598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2B474-D829-4E9B-9255-9A2C4CDEA91B}"/>
              </a:ext>
            </a:extLst>
          </p:cNvPr>
          <p:cNvSpPr>
            <a:spLocks noGrp="1"/>
          </p:cNvSpPr>
          <p:nvPr>
            <p:ph type="title"/>
          </p:nvPr>
        </p:nvSpPr>
        <p:spPr>
          <a:xfrm>
            <a:off x="342900" y="304800"/>
            <a:ext cx="8458200" cy="678611"/>
          </a:xfrm>
        </p:spPr>
        <p:txBody>
          <a:bodyPr/>
          <a:lstStyle/>
          <a:p>
            <a:r>
              <a:rPr lang="en-IN" dirty="0"/>
              <a:t>Bacterial Size</a:t>
            </a:r>
          </a:p>
        </p:txBody>
      </p:sp>
      <p:sp>
        <p:nvSpPr>
          <p:cNvPr id="3" name="Content Placeholder 2">
            <a:extLst>
              <a:ext uri="{FF2B5EF4-FFF2-40B4-BE49-F238E27FC236}">
                <a16:creationId xmlns:a16="http://schemas.microsoft.com/office/drawing/2014/main" id="{5A9F67C0-4664-41FF-B3F5-B71009C28783}"/>
              </a:ext>
            </a:extLst>
          </p:cNvPr>
          <p:cNvSpPr>
            <a:spLocks noGrp="1"/>
          </p:cNvSpPr>
          <p:nvPr>
            <p:ph sz="quarter" idx="11"/>
          </p:nvPr>
        </p:nvSpPr>
        <p:spPr>
          <a:xfrm>
            <a:off x="342900" y="1127114"/>
            <a:ext cx="4308084" cy="3052694"/>
          </a:xfrm>
        </p:spPr>
        <p:txBody>
          <a:bodyPr/>
          <a:lstStyle/>
          <a:p>
            <a:r>
              <a:rPr lang="en-US" altLang="en-US" dirty="0"/>
              <a:t>Considerable variety in size, shape, and colonial arrangement</a:t>
            </a:r>
          </a:p>
          <a:p>
            <a:pPr marL="342900" indent="-342900">
              <a:buFont typeface="Arial" panose="020B0604020202020204" pitchFamily="34" charset="0"/>
              <a:buChar char="•"/>
            </a:pPr>
            <a:r>
              <a:rPr lang="en-US" altLang="en-US" dirty="0"/>
              <a:t>Average size: 1 </a:t>
            </a:r>
            <a:r>
              <a:rPr lang="en-US" altLang="en-US" dirty="0" err="1"/>
              <a:t>μm</a:t>
            </a:r>
            <a:endParaRPr lang="en-US" altLang="en-US" dirty="0"/>
          </a:p>
          <a:p>
            <a:pPr marL="342900" indent="-342900">
              <a:buFont typeface="Arial" panose="020B0604020202020204" pitchFamily="34" charset="0"/>
              <a:buChar char="•"/>
            </a:pPr>
            <a:r>
              <a:rPr lang="en-US" altLang="en-US" dirty="0" err="1"/>
              <a:t>Thiomargarita</a:t>
            </a:r>
            <a:r>
              <a:rPr lang="en-US" altLang="en-US" dirty="0"/>
              <a:t> </a:t>
            </a:r>
            <a:r>
              <a:rPr lang="en-US" altLang="en-US" dirty="0" err="1"/>
              <a:t>namibiensis</a:t>
            </a:r>
            <a:r>
              <a:rPr lang="en-US" altLang="en-US" dirty="0"/>
              <a:t>:</a:t>
            </a:r>
            <a:br>
              <a:rPr lang="en-US" altLang="en-US" dirty="0"/>
            </a:br>
            <a:r>
              <a:rPr lang="en-US" altLang="en-US" dirty="0"/>
              <a:t>100</a:t>
            </a:r>
            <a:r>
              <a:rPr lang="en-IN" altLang="en-US" dirty="0"/>
              <a:t> to </a:t>
            </a:r>
            <a:r>
              <a:rPr lang="en-US" altLang="en-US" dirty="0"/>
              <a:t>750 </a:t>
            </a:r>
            <a:r>
              <a:rPr lang="en-US" altLang="en-US" dirty="0" err="1"/>
              <a:t>μm</a:t>
            </a:r>
            <a:r>
              <a:rPr lang="en-US" altLang="en-US" dirty="0"/>
              <a:t> </a:t>
            </a:r>
          </a:p>
          <a:p>
            <a:pPr marL="342900" indent="-342900">
              <a:buFont typeface="Arial" panose="020B0604020202020204" pitchFamily="34" charset="0"/>
              <a:buChar char="•"/>
            </a:pPr>
            <a:r>
              <a:rPr lang="en-US" altLang="en-US" dirty="0"/>
              <a:t>Nanobacteria: 0.05</a:t>
            </a:r>
            <a:r>
              <a:rPr lang="en-IN" altLang="en-US" dirty="0"/>
              <a:t> to </a:t>
            </a:r>
            <a:r>
              <a:rPr lang="en-US" altLang="en-US" dirty="0"/>
              <a:t>0.2 </a:t>
            </a:r>
            <a:r>
              <a:rPr lang="en-US" altLang="en-US" dirty="0" err="1"/>
              <a:t>μm</a:t>
            </a:r>
            <a:r>
              <a:rPr lang="en-US" altLang="en-US" dirty="0"/>
              <a:t> </a:t>
            </a:r>
          </a:p>
          <a:p>
            <a:endParaRPr lang="en-IN" dirty="0"/>
          </a:p>
        </p:txBody>
      </p:sp>
      <p:pic>
        <p:nvPicPr>
          <p:cNvPr id="14" name="Content Placeholder 13">
            <a:extLst>
              <a:ext uri="{FF2B5EF4-FFF2-40B4-BE49-F238E27FC236}">
                <a16:creationId xmlns:a16="http://schemas.microsoft.com/office/drawing/2014/main" id="{20CD0C2C-D004-4AB4-A8C1-FF4107EC9502}"/>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7933" b="6310"/>
          <a:stretch/>
        </p:blipFill>
        <p:spPr>
          <a:xfrm>
            <a:off x="4781613" y="983411"/>
            <a:ext cx="4231487" cy="3340100"/>
          </a:xfrm>
        </p:spPr>
      </p:pic>
      <p:sp>
        <p:nvSpPr>
          <p:cNvPr id="15" name="Text Placeholder 14">
            <a:extLst>
              <a:ext uri="{FF2B5EF4-FFF2-40B4-BE49-F238E27FC236}">
                <a16:creationId xmlns:a16="http://schemas.microsoft.com/office/drawing/2014/main" id="{FA7B8716-62BA-42C6-8785-D465D69800E8}"/>
              </a:ext>
            </a:extLst>
          </p:cNvPr>
          <p:cNvSpPr>
            <a:spLocks noGrp="1"/>
          </p:cNvSpPr>
          <p:nvPr>
            <p:ph type="body" sz="quarter" idx="30"/>
          </p:nvPr>
        </p:nvSpPr>
        <p:spPr/>
        <p:txBody>
          <a:bodyPr/>
          <a:lstStyle/>
          <a:p>
            <a:r>
              <a:rPr lang="en-IN" dirty="0"/>
              <a:t>Courtesy Max-Planck-</a:t>
            </a:r>
            <a:r>
              <a:rPr lang="en-IN" dirty="0" err="1"/>
              <a:t>Institut</a:t>
            </a:r>
            <a:r>
              <a:rPr lang="en-IN" dirty="0"/>
              <a:t> </a:t>
            </a:r>
            <a:r>
              <a:rPr lang="en-IN" dirty="0" err="1"/>
              <a:t>für</a:t>
            </a:r>
            <a:r>
              <a:rPr lang="en-IN" dirty="0"/>
              <a:t> Marine </a:t>
            </a:r>
            <a:r>
              <a:rPr lang="en-IN" dirty="0" err="1"/>
              <a:t>Mikrobiologie</a:t>
            </a:r>
            <a:r>
              <a:rPr lang="en-IN" dirty="0"/>
              <a:t> </a:t>
            </a:r>
          </a:p>
        </p:txBody>
      </p:sp>
    </p:spTree>
    <p:extLst>
      <p:ext uri="{BB962C8B-B14F-4D97-AF65-F5344CB8AC3E}">
        <p14:creationId xmlns:p14="http://schemas.microsoft.com/office/powerpoint/2010/main" val="25727826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2020A-9213-4960-BDCC-DCAAAA363680}"/>
              </a:ext>
            </a:extLst>
          </p:cNvPr>
          <p:cNvSpPr>
            <a:spLocks noGrp="1"/>
          </p:cNvSpPr>
          <p:nvPr>
            <p:ph type="title"/>
          </p:nvPr>
        </p:nvSpPr>
        <p:spPr/>
        <p:txBody>
          <a:bodyPr/>
          <a:lstStyle/>
          <a:p>
            <a:r>
              <a:rPr lang="en-US" dirty="0"/>
              <a:t>Diseases Related to Spore Persistence</a:t>
            </a:r>
          </a:p>
        </p:txBody>
      </p:sp>
      <p:sp>
        <p:nvSpPr>
          <p:cNvPr id="3" name="Content Placeholder 2">
            <a:extLst>
              <a:ext uri="{FF2B5EF4-FFF2-40B4-BE49-F238E27FC236}">
                <a16:creationId xmlns:a16="http://schemas.microsoft.com/office/drawing/2014/main" id="{C2084FBE-F681-40AE-B9A6-BD65354D3B6D}"/>
              </a:ext>
            </a:extLst>
          </p:cNvPr>
          <p:cNvSpPr>
            <a:spLocks noGrp="1"/>
          </p:cNvSpPr>
          <p:nvPr>
            <p:ph sz="quarter" idx="11"/>
          </p:nvPr>
        </p:nvSpPr>
        <p:spPr>
          <a:xfrm>
            <a:off x="342900" y="1276709"/>
            <a:ext cx="8458200" cy="2898683"/>
          </a:xfrm>
        </p:spPr>
        <p:txBody>
          <a:bodyPr/>
          <a:lstStyle/>
          <a:p>
            <a:pPr>
              <a:spcBef>
                <a:spcPts val="1200"/>
              </a:spcBef>
              <a:spcAft>
                <a:spcPts val="600"/>
              </a:spcAft>
              <a:defRPr/>
            </a:pPr>
            <a:r>
              <a:rPr lang="en-US" dirty="0"/>
              <a:t>Some diseases are related to the persistence and resistance of their spores:</a:t>
            </a:r>
          </a:p>
          <a:p>
            <a:pPr marL="342900" indent="-342900">
              <a:spcBef>
                <a:spcPts val="1200"/>
              </a:spcBef>
              <a:spcAft>
                <a:spcPts val="600"/>
              </a:spcAft>
              <a:buFont typeface="Arial" panose="020B0604020202020204" pitchFamily="34" charset="0"/>
              <a:buChar char="•"/>
              <a:defRPr/>
            </a:pPr>
            <a:r>
              <a:rPr lang="en-US" i="1" dirty="0"/>
              <a:t>Bacillus anthracis:</a:t>
            </a:r>
            <a:r>
              <a:rPr lang="en-US" dirty="0"/>
              <a:t> Anthrax</a:t>
            </a:r>
          </a:p>
          <a:p>
            <a:pPr marL="342900" indent="-342900">
              <a:spcBef>
                <a:spcPts val="1200"/>
              </a:spcBef>
              <a:spcAft>
                <a:spcPts val="600"/>
              </a:spcAft>
              <a:buFont typeface="Arial" panose="020B0604020202020204" pitchFamily="34" charset="0"/>
              <a:buChar char="•"/>
              <a:defRPr/>
            </a:pPr>
            <a:r>
              <a:rPr lang="en-US" i="1" dirty="0"/>
              <a:t>Clostridium tetani:</a:t>
            </a:r>
            <a:r>
              <a:rPr lang="en-US" dirty="0"/>
              <a:t> Tetanus (lockjaw)</a:t>
            </a:r>
          </a:p>
          <a:p>
            <a:pPr marL="342900" indent="-342900">
              <a:spcBef>
                <a:spcPts val="1200"/>
              </a:spcBef>
              <a:spcAft>
                <a:spcPts val="600"/>
              </a:spcAft>
              <a:buFont typeface="Arial" panose="020B0604020202020204" pitchFamily="34" charset="0"/>
              <a:buChar char="•"/>
              <a:defRPr/>
            </a:pPr>
            <a:r>
              <a:rPr lang="en-US" i="1" dirty="0"/>
              <a:t>C. perfringens: </a:t>
            </a:r>
            <a:r>
              <a:rPr lang="en-US" dirty="0"/>
              <a:t>gas gangrene</a:t>
            </a:r>
          </a:p>
          <a:p>
            <a:pPr marL="342900" indent="-342900">
              <a:spcBef>
                <a:spcPts val="1200"/>
              </a:spcBef>
              <a:spcAft>
                <a:spcPts val="600"/>
              </a:spcAft>
              <a:buFont typeface="Arial" panose="020B0604020202020204" pitchFamily="34" charset="0"/>
              <a:buChar char="•"/>
              <a:defRPr/>
            </a:pPr>
            <a:r>
              <a:rPr lang="en-US" i="1" dirty="0"/>
              <a:t>C. botulinum:</a:t>
            </a:r>
            <a:r>
              <a:rPr lang="en-US" dirty="0"/>
              <a:t> botulism</a:t>
            </a:r>
            <a:endParaRPr lang="en-US" i="1" dirty="0"/>
          </a:p>
        </p:txBody>
      </p:sp>
    </p:spTree>
    <p:extLst>
      <p:ext uri="{BB962C8B-B14F-4D97-AF65-F5344CB8AC3E}">
        <p14:creationId xmlns:p14="http://schemas.microsoft.com/office/powerpoint/2010/main" val="18878051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78A08-BCD1-4ECD-BCB8-F7A1E1BEB612}"/>
              </a:ext>
            </a:extLst>
          </p:cNvPr>
          <p:cNvSpPr>
            <a:spLocks noGrp="1"/>
          </p:cNvSpPr>
          <p:nvPr>
            <p:ph type="title"/>
          </p:nvPr>
        </p:nvSpPr>
        <p:spPr/>
        <p:txBody>
          <a:bodyPr/>
          <a:lstStyle/>
          <a:p>
            <a:r>
              <a:rPr lang="en-US" dirty="0"/>
              <a:t>Medical Significance of Endospores</a:t>
            </a:r>
          </a:p>
        </p:txBody>
      </p:sp>
      <p:sp>
        <p:nvSpPr>
          <p:cNvPr id="3" name="Content Placeholder 2">
            <a:extLst>
              <a:ext uri="{FF2B5EF4-FFF2-40B4-BE49-F238E27FC236}">
                <a16:creationId xmlns:a16="http://schemas.microsoft.com/office/drawing/2014/main" id="{7EE51FCB-6387-4837-8C53-0966BD52EFBC}"/>
              </a:ext>
            </a:extLst>
          </p:cNvPr>
          <p:cNvSpPr>
            <a:spLocks noGrp="1"/>
          </p:cNvSpPr>
          <p:nvPr>
            <p:ph sz="quarter" idx="11"/>
          </p:nvPr>
        </p:nvSpPr>
        <p:spPr>
          <a:xfrm>
            <a:off x="342900" y="1276710"/>
            <a:ext cx="8458200" cy="3449526"/>
          </a:xfrm>
        </p:spPr>
        <p:txBody>
          <a:bodyPr/>
          <a:lstStyle/>
          <a:p>
            <a:pPr>
              <a:spcBef>
                <a:spcPts val="1200"/>
              </a:spcBef>
              <a:spcAft>
                <a:spcPts val="600"/>
              </a:spcAft>
              <a:defRPr/>
            </a:pPr>
            <a:r>
              <a:rPr lang="en-US" dirty="0"/>
              <a:t>Endospores are constant intruders where sterility and cleanliness are important:</a:t>
            </a:r>
          </a:p>
          <a:p>
            <a:pPr marL="342900" indent="-342900">
              <a:spcBef>
                <a:spcPts val="1200"/>
              </a:spcBef>
              <a:spcAft>
                <a:spcPts val="600"/>
              </a:spcAft>
              <a:buFont typeface="Arial" panose="020B0604020202020204" pitchFamily="34" charset="0"/>
              <a:buChar char="•"/>
              <a:defRPr/>
            </a:pPr>
            <a:r>
              <a:rPr lang="en-US" dirty="0"/>
              <a:t>Resist ordinary cleaning methods: boiling water, soaps, and disinfectants</a:t>
            </a:r>
          </a:p>
          <a:p>
            <a:pPr marL="342900" indent="-342900">
              <a:spcBef>
                <a:spcPts val="1200"/>
              </a:spcBef>
              <a:spcAft>
                <a:spcPts val="600"/>
              </a:spcAft>
              <a:buFont typeface="Arial" panose="020B0604020202020204" pitchFamily="34" charset="0"/>
              <a:buChar char="•"/>
              <a:defRPr/>
            </a:pPr>
            <a:r>
              <a:rPr lang="en-US" dirty="0"/>
              <a:t>Frequently contaminate cultures and media</a:t>
            </a:r>
          </a:p>
          <a:p>
            <a:pPr marL="342900" indent="-342900">
              <a:spcBef>
                <a:spcPts val="1200"/>
              </a:spcBef>
              <a:spcAft>
                <a:spcPts val="600"/>
              </a:spcAft>
              <a:buFont typeface="Arial" panose="020B0604020202020204" pitchFamily="34" charset="0"/>
              <a:buChar char="•"/>
              <a:defRPr/>
            </a:pPr>
            <a:r>
              <a:rPr lang="en-US" dirty="0"/>
              <a:t>Hospitals must protect against endospores in wounds</a:t>
            </a:r>
          </a:p>
          <a:p>
            <a:pPr marL="342900" indent="-342900">
              <a:spcBef>
                <a:spcPts val="1200"/>
              </a:spcBef>
              <a:spcAft>
                <a:spcPts val="600"/>
              </a:spcAft>
              <a:buFont typeface="Arial" panose="020B0604020202020204" pitchFamily="34" charset="0"/>
              <a:buChar char="•"/>
              <a:defRPr/>
            </a:pPr>
            <a:r>
              <a:rPr lang="en-US" dirty="0"/>
              <a:t>Destruction of endospores important in the food-canning industry</a:t>
            </a:r>
          </a:p>
          <a:p>
            <a:pPr>
              <a:spcBef>
                <a:spcPts val="1200"/>
              </a:spcBef>
            </a:pPr>
            <a:endParaRPr lang="en-US" dirty="0"/>
          </a:p>
        </p:txBody>
      </p:sp>
    </p:spTree>
    <p:extLst>
      <p:ext uri="{BB962C8B-B14F-4D97-AF65-F5344CB8AC3E}">
        <p14:creationId xmlns:p14="http://schemas.microsoft.com/office/powerpoint/2010/main" val="8348470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4AD68-D46D-45D7-ABD5-9D201636894E}"/>
              </a:ext>
            </a:extLst>
          </p:cNvPr>
          <p:cNvSpPr>
            <a:spLocks noGrp="1"/>
          </p:cNvSpPr>
          <p:nvPr>
            <p:ph type="title"/>
          </p:nvPr>
        </p:nvSpPr>
        <p:spPr/>
        <p:txBody>
          <a:bodyPr/>
          <a:lstStyle/>
          <a:p>
            <a:r>
              <a:rPr lang="en-US" dirty="0"/>
              <a:t>Concept Check – Section 4.4</a:t>
            </a:r>
          </a:p>
        </p:txBody>
      </p:sp>
      <p:sp>
        <p:nvSpPr>
          <p:cNvPr id="3" name="Content Placeholder 2">
            <a:extLst>
              <a:ext uri="{FF2B5EF4-FFF2-40B4-BE49-F238E27FC236}">
                <a16:creationId xmlns:a16="http://schemas.microsoft.com/office/drawing/2014/main" id="{E7CA7A28-8778-4690-9A53-F1859B02BB8A}"/>
              </a:ext>
            </a:extLst>
          </p:cNvPr>
          <p:cNvSpPr>
            <a:spLocks noGrp="1"/>
          </p:cNvSpPr>
          <p:nvPr>
            <p:ph sz="quarter" idx="11"/>
          </p:nvPr>
        </p:nvSpPr>
        <p:spPr>
          <a:xfrm>
            <a:off x="342900" y="1276709"/>
            <a:ext cx="8458200" cy="3074953"/>
          </a:xfrm>
        </p:spPr>
        <p:txBody>
          <a:bodyPr/>
          <a:lstStyle/>
          <a:p>
            <a:pPr>
              <a:spcBef>
                <a:spcPts val="1200"/>
              </a:spcBef>
            </a:pPr>
            <a:r>
              <a:rPr lang="en-US" dirty="0"/>
              <a:t>True/False: Plasmids are vital to the metabolism of bacterial cells.</a:t>
            </a:r>
          </a:p>
          <a:p>
            <a:pPr>
              <a:spcBef>
                <a:spcPts val="1200"/>
              </a:spcBef>
            </a:pPr>
            <a:r>
              <a:rPr lang="en-US" dirty="0"/>
              <a:t>How are bacterial ribosomes different than eukaryotic ribosomes?</a:t>
            </a:r>
          </a:p>
          <a:p>
            <a:pPr>
              <a:spcBef>
                <a:spcPts val="1200"/>
              </a:spcBef>
            </a:pPr>
            <a:r>
              <a:rPr lang="en-US" dirty="0"/>
              <a:t>List and describe the steps of endospore formation and germination.</a:t>
            </a:r>
          </a:p>
          <a:p>
            <a:pPr>
              <a:spcBef>
                <a:spcPts val="1200"/>
              </a:spcBef>
            </a:pPr>
            <a:r>
              <a:rPr lang="en-US" dirty="0"/>
              <a:t>Name three diseases caused by endospore-forming bacteria.</a:t>
            </a:r>
          </a:p>
          <a:p>
            <a:pPr>
              <a:spcBef>
                <a:spcPts val="1200"/>
              </a:spcBef>
            </a:pPr>
            <a:endParaRPr lang="en-US" dirty="0"/>
          </a:p>
        </p:txBody>
      </p:sp>
    </p:spTree>
    <p:extLst>
      <p:ext uri="{BB962C8B-B14F-4D97-AF65-F5344CB8AC3E}">
        <p14:creationId xmlns:p14="http://schemas.microsoft.com/office/powerpoint/2010/main" val="31674379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BAC6B-CFD1-4C16-A90E-B150BA02FC8A}"/>
              </a:ext>
            </a:extLst>
          </p:cNvPr>
          <p:cNvSpPr>
            <a:spLocks noGrp="1"/>
          </p:cNvSpPr>
          <p:nvPr>
            <p:ph type="title"/>
          </p:nvPr>
        </p:nvSpPr>
        <p:spPr/>
        <p:txBody>
          <a:bodyPr/>
          <a:lstStyle/>
          <a:p>
            <a:r>
              <a:rPr lang="en-US" dirty="0"/>
              <a:t>Section 4.5:</a:t>
            </a:r>
            <a:br>
              <a:rPr lang="en-US" dirty="0"/>
            </a:br>
            <a:r>
              <a:rPr lang="en-US" dirty="0"/>
              <a:t>The Archaea</a:t>
            </a:r>
          </a:p>
        </p:txBody>
      </p:sp>
      <p:sp>
        <p:nvSpPr>
          <p:cNvPr id="3" name="Content Placeholder 2">
            <a:extLst>
              <a:ext uri="{FF2B5EF4-FFF2-40B4-BE49-F238E27FC236}">
                <a16:creationId xmlns:a16="http://schemas.microsoft.com/office/drawing/2014/main" id="{A3BC4980-F24E-4E0F-8CAE-2A20B4D5BA14}"/>
              </a:ext>
            </a:extLst>
          </p:cNvPr>
          <p:cNvSpPr>
            <a:spLocks noGrp="1"/>
          </p:cNvSpPr>
          <p:nvPr>
            <p:ph sz="quarter" idx="11"/>
          </p:nvPr>
        </p:nvSpPr>
        <p:spPr>
          <a:xfrm>
            <a:off x="342900" y="1276709"/>
            <a:ext cx="8458200" cy="1400389"/>
          </a:xfrm>
        </p:spPr>
        <p:txBody>
          <a:bodyPr/>
          <a:lstStyle/>
          <a:p>
            <a:pPr>
              <a:spcBef>
                <a:spcPts val="1200"/>
              </a:spcBef>
            </a:pPr>
            <a:r>
              <a:rPr lang="en-US" altLang="en-US" u="sng" dirty="0"/>
              <a:t>Learning Outcome</a:t>
            </a:r>
          </a:p>
          <a:p>
            <a:pPr>
              <a:spcBef>
                <a:spcPts val="1200"/>
              </a:spcBef>
            </a:pPr>
            <a:r>
              <a:rPr lang="en-US" altLang="en-US" dirty="0"/>
              <a:t>List some differences between archaea and bacteria.</a:t>
            </a:r>
          </a:p>
        </p:txBody>
      </p:sp>
    </p:spTree>
    <p:extLst>
      <p:ext uri="{BB962C8B-B14F-4D97-AF65-F5344CB8AC3E}">
        <p14:creationId xmlns:p14="http://schemas.microsoft.com/office/powerpoint/2010/main" val="14573982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8FB5D-5A48-4AF6-9283-CDF61795502C}"/>
              </a:ext>
            </a:extLst>
          </p:cNvPr>
          <p:cNvSpPr>
            <a:spLocks noGrp="1"/>
          </p:cNvSpPr>
          <p:nvPr>
            <p:ph type="title"/>
          </p:nvPr>
        </p:nvSpPr>
        <p:spPr/>
        <p:txBody>
          <a:bodyPr/>
          <a:lstStyle/>
          <a:p>
            <a:r>
              <a:rPr lang="en-US" dirty="0"/>
              <a:t>The Archaea</a:t>
            </a:r>
          </a:p>
        </p:txBody>
      </p:sp>
      <p:sp>
        <p:nvSpPr>
          <p:cNvPr id="3" name="Content Placeholder 2">
            <a:extLst>
              <a:ext uri="{FF2B5EF4-FFF2-40B4-BE49-F238E27FC236}">
                <a16:creationId xmlns:a16="http://schemas.microsoft.com/office/drawing/2014/main" id="{ECE6AD28-33EA-4CC8-97B1-067B0AAF3CAE}"/>
              </a:ext>
            </a:extLst>
          </p:cNvPr>
          <p:cNvSpPr>
            <a:spLocks noGrp="1"/>
          </p:cNvSpPr>
          <p:nvPr>
            <p:ph sz="quarter" idx="11"/>
          </p:nvPr>
        </p:nvSpPr>
        <p:spPr>
          <a:xfrm>
            <a:off x="342900" y="1232641"/>
            <a:ext cx="8458200" cy="4870703"/>
          </a:xfrm>
        </p:spPr>
        <p:txBody>
          <a:bodyPr/>
          <a:lstStyle/>
          <a:p>
            <a:pPr>
              <a:spcBef>
                <a:spcPts val="1200"/>
              </a:spcBef>
            </a:pPr>
            <a:r>
              <a:rPr lang="en-US" dirty="0"/>
              <a:t>More closely related to Domain Eukarya than to Bacteria</a:t>
            </a:r>
          </a:p>
          <a:p>
            <a:pPr marL="342900" indent="-342900">
              <a:spcBef>
                <a:spcPts val="1200"/>
              </a:spcBef>
              <a:buFont typeface="Arial" panose="020B0604020202020204" pitchFamily="34" charset="0"/>
              <a:buChar char="•"/>
            </a:pPr>
            <a:r>
              <a:rPr lang="en-US" dirty="0"/>
              <a:t>Share ribosomal RNA sequences not found in bacteria</a:t>
            </a:r>
          </a:p>
          <a:p>
            <a:pPr marL="342900" indent="-342900">
              <a:spcBef>
                <a:spcPts val="1200"/>
              </a:spcBef>
              <a:buFont typeface="Arial" panose="020B0604020202020204" pitchFamily="34" charset="0"/>
              <a:buChar char="•"/>
            </a:pPr>
            <a:r>
              <a:rPr lang="en-US" dirty="0"/>
              <a:t>Protein synthesis and ribosomal subunit structures are similar</a:t>
            </a:r>
          </a:p>
          <a:p>
            <a:pPr>
              <a:spcBef>
                <a:spcPts val="1200"/>
              </a:spcBef>
            </a:pPr>
            <a:r>
              <a:rPr lang="en-US" dirty="0"/>
              <a:t>Differences from other cell types:</a:t>
            </a:r>
          </a:p>
          <a:p>
            <a:pPr marL="342900" indent="-342900">
              <a:spcBef>
                <a:spcPts val="1200"/>
              </a:spcBef>
              <a:buFont typeface="Arial" panose="020B0604020202020204" pitchFamily="34" charset="0"/>
              <a:buChar char="•"/>
            </a:pPr>
            <a:r>
              <a:rPr lang="en-US" dirty="0"/>
              <a:t>Certain genetic sequences are only found in their rRNA</a:t>
            </a:r>
          </a:p>
          <a:p>
            <a:pPr marL="342900" indent="-342900">
              <a:spcBef>
                <a:spcPts val="1200"/>
              </a:spcBef>
              <a:buFont typeface="Arial" panose="020B0604020202020204" pitchFamily="34" charset="0"/>
              <a:buChar char="•"/>
            </a:pPr>
            <a:r>
              <a:rPr lang="en-US" dirty="0"/>
              <a:t>Unique method of DNA compaction</a:t>
            </a:r>
          </a:p>
          <a:p>
            <a:pPr marL="342900" indent="-342900">
              <a:spcBef>
                <a:spcPts val="1200"/>
              </a:spcBef>
              <a:buFont typeface="Arial" panose="020B0604020202020204" pitchFamily="34" charset="0"/>
              <a:buChar char="•"/>
            </a:pPr>
            <a:r>
              <a:rPr lang="en-US" dirty="0"/>
              <a:t>Unique membrane lipids, cell wall composition, and pilin proteins</a:t>
            </a:r>
          </a:p>
          <a:p>
            <a:pPr>
              <a:spcBef>
                <a:spcPts val="1200"/>
              </a:spcBef>
            </a:pPr>
            <a:endParaRPr lang="en-US" dirty="0"/>
          </a:p>
        </p:txBody>
      </p:sp>
    </p:spTree>
    <p:extLst>
      <p:ext uri="{BB962C8B-B14F-4D97-AF65-F5344CB8AC3E}">
        <p14:creationId xmlns:p14="http://schemas.microsoft.com/office/powerpoint/2010/main" val="32941295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D6CD3-746A-4D22-BF11-AA8675F8CD2B}"/>
              </a:ext>
            </a:extLst>
          </p:cNvPr>
          <p:cNvSpPr>
            <a:spLocks noGrp="1"/>
          </p:cNvSpPr>
          <p:nvPr>
            <p:ph type="title"/>
          </p:nvPr>
        </p:nvSpPr>
        <p:spPr/>
        <p:txBody>
          <a:bodyPr/>
          <a:lstStyle/>
          <a:p>
            <a:r>
              <a:rPr lang="en-US" dirty="0"/>
              <a:t>Comparison of Three Cellular Domains</a:t>
            </a:r>
          </a:p>
        </p:txBody>
      </p:sp>
      <p:graphicFrame>
        <p:nvGraphicFramePr>
          <p:cNvPr id="11" name="Content Placeholder 10">
            <a:extLst>
              <a:ext uri="{FF2B5EF4-FFF2-40B4-BE49-F238E27FC236}">
                <a16:creationId xmlns:a16="http://schemas.microsoft.com/office/drawing/2014/main" id="{DEC4A912-6191-42A8-84CD-68090AF6854F}"/>
              </a:ext>
            </a:extLst>
          </p:cNvPr>
          <p:cNvGraphicFramePr>
            <a:graphicFrameLocks noGrp="1"/>
          </p:cNvGraphicFramePr>
          <p:nvPr>
            <p:ph sz="quarter" idx="11"/>
            <p:extLst>
              <p:ext uri="{D42A27DB-BD31-4B8C-83A1-F6EECF244321}">
                <p14:modId xmlns:p14="http://schemas.microsoft.com/office/powerpoint/2010/main" val="1924761347"/>
              </p:ext>
            </p:extLst>
          </p:nvPr>
        </p:nvGraphicFramePr>
        <p:xfrm>
          <a:off x="452658" y="1135813"/>
          <a:ext cx="8348441" cy="5108916"/>
        </p:xfrm>
        <a:graphic>
          <a:graphicData uri="http://schemas.openxmlformats.org/drawingml/2006/table">
            <a:tbl>
              <a:tblPr firstRow="1" bandRow="1">
                <a:tableStyleId>{5940675A-B579-460E-94D1-54222C63F5DA}</a:tableStyleId>
              </a:tblPr>
              <a:tblGrid>
                <a:gridCol w="2117582">
                  <a:extLst>
                    <a:ext uri="{9D8B030D-6E8A-4147-A177-3AD203B41FA5}">
                      <a16:colId xmlns:a16="http://schemas.microsoft.com/office/drawing/2014/main" val="3913178883"/>
                    </a:ext>
                  </a:extLst>
                </a:gridCol>
                <a:gridCol w="2361330">
                  <a:extLst>
                    <a:ext uri="{9D8B030D-6E8A-4147-A177-3AD203B41FA5}">
                      <a16:colId xmlns:a16="http://schemas.microsoft.com/office/drawing/2014/main" val="1679419107"/>
                    </a:ext>
                  </a:extLst>
                </a:gridCol>
                <a:gridCol w="1919533">
                  <a:extLst>
                    <a:ext uri="{9D8B030D-6E8A-4147-A177-3AD203B41FA5}">
                      <a16:colId xmlns:a16="http://schemas.microsoft.com/office/drawing/2014/main" val="145896370"/>
                    </a:ext>
                  </a:extLst>
                </a:gridCol>
                <a:gridCol w="1949996">
                  <a:extLst>
                    <a:ext uri="{9D8B030D-6E8A-4147-A177-3AD203B41FA5}">
                      <a16:colId xmlns:a16="http://schemas.microsoft.com/office/drawing/2014/main" val="3749412269"/>
                    </a:ext>
                  </a:extLst>
                </a:gridCol>
              </a:tblGrid>
              <a:tr h="289924">
                <a:tc>
                  <a:txBody>
                    <a:bodyPr/>
                    <a:lstStyle/>
                    <a:p>
                      <a:pPr marL="0" algn="l" defTabSz="914400" rtl="0" eaLnBrk="1" fontAlgn="ctr" latinLnBrk="0" hangingPunct="1"/>
                      <a:r>
                        <a:rPr lang="en-US" sz="1400" b="1" kern="1200" dirty="0">
                          <a:solidFill>
                            <a:schemeClr val="tx1"/>
                          </a:solidFill>
                          <a:latin typeface="+mn-lt"/>
                          <a:ea typeface="+mn-ea"/>
                          <a:cs typeface="+mn-cs"/>
                        </a:rPr>
                        <a:t>Characteristic</a:t>
                      </a:r>
                    </a:p>
                  </a:txBody>
                  <a:tcPr marL="87956" marR="578" marT="578" marB="0" anchor="ctr"/>
                </a:tc>
                <a:tc>
                  <a:txBody>
                    <a:bodyPr/>
                    <a:lstStyle/>
                    <a:p>
                      <a:pPr marL="0" algn="l" defTabSz="914400" rtl="0" eaLnBrk="1" fontAlgn="ctr" latinLnBrk="0" hangingPunct="1"/>
                      <a:r>
                        <a:rPr lang="en-US" sz="1400" b="1" kern="1200">
                          <a:solidFill>
                            <a:schemeClr val="tx1"/>
                          </a:solidFill>
                          <a:latin typeface="+mn-lt"/>
                          <a:ea typeface="+mn-ea"/>
                          <a:cs typeface="+mn-cs"/>
                        </a:rPr>
                        <a:t>Bacteria</a:t>
                      </a:r>
                    </a:p>
                  </a:txBody>
                  <a:tcPr marL="87956" marR="578" marT="578" marB="0" anchor="ctr"/>
                </a:tc>
                <a:tc>
                  <a:txBody>
                    <a:bodyPr/>
                    <a:lstStyle/>
                    <a:p>
                      <a:pPr marL="0" algn="l" defTabSz="914400" rtl="0" eaLnBrk="1" fontAlgn="ctr" latinLnBrk="0" hangingPunct="1"/>
                      <a:r>
                        <a:rPr lang="en-US" sz="1400" b="1" kern="1200" dirty="0">
                          <a:solidFill>
                            <a:schemeClr val="tx1"/>
                          </a:solidFill>
                          <a:latin typeface="+mn-lt"/>
                          <a:ea typeface="+mn-ea"/>
                          <a:cs typeface="+mn-cs"/>
                        </a:rPr>
                        <a:t>Archaea</a:t>
                      </a:r>
                    </a:p>
                  </a:txBody>
                  <a:tcPr marL="87956" marR="578" marT="578" marB="0" anchor="ctr"/>
                </a:tc>
                <a:tc>
                  <a:txBody>
                    <a:bodyPr/>
                    <a:lstStyle/>
                    <a:p>
                      <a:pPr marL="0" algn="l" defTabSz="914400" rtl="0" eaLnBrk="1" fontAlgn="ctr" latinLnBrk="0" hangingPunct="1"/>
                      <a:r>
                        <a:rPr lang="en-US" sz="1400" b="1" kern="1200" dirty="0">
                          <a:solidFill>
                            <a:schemeClr val="tx1"/>
                          </a:solidFill>
                          <a:latin typeface="+mn-lt"/>
                          <a:ea typeface="+mn-ea"/>
                          <a:cs typeface="+mn-cs"/>
                        </a:rPr>
                        <a:t>Eukarya</a:t>
                      </a:r>
                    </a:p>
                  </a:txBody>
                  <a:tcPr marL="87956" marR="578" marT="578" marB="0" anchor="ctr"/>
                </a:tc>
                <a:extLst>
                  <a:ext uri="{0D108BD9-81ED-4DB2-BD59-A6C34878D82A}">
                    <a16:rowId xmlns:a16="http://schemas.microsoft.com/office/drawing/2014/main" val="2178391086"/>
                  </a:ext>
                </a:extLst>
              </a:tr>
              <a:tr h="312944">
                <a:tc>
                  <a:txBody>
                    <a:bodyPr/>
                    <a:lstStyle/>
                    <a:p>
                      <a:pPr marL="0" algn="l" defTabSz="914400" rtl="0" eaLnBrk="1" fontAlgn="ctr" latinLnBrk="0" hangingPunct="1"/>
                      <a:r>
                        <a:rPr lang="en-US" sz="1400" b="0" kern="1200" dirty="0">
                          <a:solidFill>
                            <a:schemeClr val="tx1"/>
                          </a:solidFill>
                          <a:latin typeface="+mn-lt"/>
                          <a:ea typeface="+mn-ea"/>
                          <a:cs typeface="+mn-cs"/>
                        </a:rPr>
                        <a:t>Cell type</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Bacterial</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Archaeal</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Eukaryotic</a:t>
                      </a:r>
                    </a:p>
                  </a:txBody>
                  <a:tcPr marL="87956" marR="578" marT="578" marB="0" anchor="ctr"/>
                </a:tc>
                <a:extLst>
                  <a:ext uri="{0D108BD9-81ED-4DB2-BD59-A6C34878D82A}">
                    <a16:rowId xmlns:a16="http://schemas.microsoft.com/office/drawing/2014/main" val="884304767"/>
                  </a:ext>
                </a:extLst>
              </a:tr>
              <a:tr h="439438">
                <a:tc>
                  <a:txBody>
                    <a:bodyPr/>
                    <a:lstStyle/>
                    <a:p>
                      <a:pPr marL="0" algn="l" defTabSz="914400" rtl="0" eaLnBrk="1" fontAlgn="ctr" latinLnBrk="0" hangingPunct="1"/>
                      <a:r>
                        <a:rPr lang="en-US" sz="1400" b="0" kern="1200" dirty="0">
                          <a:solidFill>
                            <a:schemeClr val="tx1"/>
                          </a:solidFill>
                          <a:latin typeface="+mn-lt"/>
                          <a:ea typeface="+mn-ea"/>
                          <a:cs typeface="+mn-cs"/>
                        </a:rPr>
                        <a:t>Chromosomes</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Single, or few, circular</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Single, circular</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Several, linear</a:t>
                      </a:r>
                    </a:p>
                  </a:txBody>
                  <a:tcPr marL="87956" marR="578" marT="578" marB="0" anchor="ctr"/>
                </a:tc>
                <a:extLst>
                  <a:ext uri="{0D108BD9-81ED-4DB2-BD59-A6C34878D82A}">
                    <a16:rowId xmlns:a16="http://schemas.microsoft.com/office/drawing/2014/main" val="2188295239"/>
                  </a:ext>
                </a:extLst>
              </a:tr>
              <a:tr h="579373">
                <a:tc>
                  <a:txBody>
                    <a:bodyPr/>
                    <a:lstStyle/>
                    <a:p>
                      <a:pPr marL="0" algn="l" defTabSz="914400" rtl="0" eaLnBrk="1" fontAlgn="ctr" latinLnBrk="0" hangingPunct="1"/>
                      <a:r>
                        <a:rPr lang="en-US" sz="1400" b="0" kern="1200" dirty="0">
                          <a:solidFill>
                            <a:schemeClr val="tx1"/>
                          </a:solidFill>
                          <a:latin typeface="+mn-lt"/>
                          <a:ea typeface="+mn-ea"/>
                          <a:cs typeface="+mn-cs"/>
                        </a:rPr>
                        <a:t>Types of ribosomes</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70S</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70S but structure is similar to 80S</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80S</a:t>
                      </a:r>
                    </a:p>
                  </a:txBody>
                  <a:tcPr marL="87956" marR="578" marT="578" marB="0" anchor="ctr"/>
                </a:tc>
                <a:extLst>
                  <a:ext uri="{0D108BD9-81ED-4DB2-BD59-A6C34878D82A}">
                    <a16:rowId xmlns:a16="http://schemas.microsoft.com/office/drawing/2014/main" val="79827719"/>
                  </a:ext>
                </a:extLst>
              </a:tr>
              <a:tr h="434649">
                <a:tc>
                  <a:txBody>
                    <a:bodyPr/>
                    <a:lstStyle/>
                    <a:p>
                      <a:pPr marL="0" algn="l" defTabSz="914400" rtl="0" eaLnBrk="1" fontAlgn="ctr" latinLnBrk="0" hangingPunct="1"/>
                      <a:r>
                        <a:rPr lang="en-US" sz="1400" b="0" kern="1200">
                          <a:solidFill>
                            <a:schemeClr val="tx1"/>
                          </a:solidFill>
                          <a:latin typeface="+mn-lt"/>
                          <a:ea typeface="+mn-ea"/>
                          <a:cs typeface="+mn-cs"/>
                        </a:rPr>
                        <a:t>Flagella</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Hook, rings, and hollow filament</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Solid </a:t>
                      </a:r>
                      <a:r>
                        <a:rPr lang="en-US" sz="1400" b="0" kern="1200" dirty="0" err="1">
                          <a:solidFill>
                            <a:schemeClr val="tx1"/>
                          </a:solidFill>
                          <a:latin typeface="+mn-lt"/>
                          <a:ea typeface="+mn-ea"/>
                          <a:cs typeface="+mn-cs"/>
                        </a:rPr>
                        <a:t>fimbrial</a:t>
                      </a:r>
                      <a:r>
                        <a:rPr lang="en-US" sz="1400" b="0" kern="1200" dirty="0">
                          <a:solidFill>
                            <a:schemeClr val="tx1"/>
                          </a:solidFill>
                          <a:latin typeface="+mn-lt"/>
                          <a:ea typeface="+mn-ea"/>
                          <a:cs typeface="+mn-cs"/>
                        </a:rPr>
                        <a:t>-like structure</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“9 + 2” microtubule arrangement</a:t>
                      </a:r>
                    </a:p>
                  </a:txBody>
                  <a:tcPr marL="87956" marR="578" marT="578" marB="0" anchor="ctr"/>
                </a:tc>
                <a:extLst>
                  <a:ext uri="{0D108BD9-81ED-4DB2-BD59-A6C34878D82A}">
                    <a16:rowId xmlns:a16="http://schemas.microsoft.com/office/drawing/2014/main" val="645159531"/>
                  </a:ext>
                </a:extLst>
              </a:tr>
              <a:tr h="868822">
                <a:tc>
                  <a:txBody>
                    <a:bodyPr/>
                    <a:lstStyle/>
                    <a:p>
                      <a:pPr marL="0" algn="l" defTabSz="914400" rtl="0" eaLnBrk="1" fontAlgn="ctr" latinLnBrk="0" hangingPunct="1"/>
                      <a:r>
                        <a:rPr lang="fr-FR" sz="1400" b="0" kern="1200" dirty="0" err="1">
                          <a:solidFill>
                            <a:schemeClr val="tx1"/>
                          </a:solidFill>
                          <a:latin typeface="+mn-lt"/>
                          <a:ea typeface="+mn-ea"/>
                          <a:cs typeface="+mn-cs"/>
                        </a:rPr>
                        <a:t>Contains</a:t>
                      </a:r>
                      <a:r>
                        <a:rPr lang="fr-FR" sz="1400" b="0" kern="1200" dirty="0">
                          <a:solidFill>
                            <a:schemeClr val="tx1"/>
                          </a:solidFill>
                          <a:latin typeface="+mn-lt"/>
                          <a:ea typeface="+mn-ea"/>
                          <a:cs typeface="+mn-cs"/>
                        </a:rPr>
                        <a:t> unique ribosomal RNA signature </a:t>
                      </a:r>
                      <a:r>
                        <a:rPr lang="fr-FR" sz="1400" b="0" kern="1200" dirty="0" err="1">
                          <a:solidFill>
                            <a:schemeClr val="tx1"/>
                          </a:solidFill>
                          <a:latin typeface="+mn-lt"/>
                          <a:ea typeface="+mn-ea"/>
                          <a:cs typeface="+mn-cs"/>
                        </a:rPr>
                        <a:t>sequences</a:t>
                      </a:r>
                      <a:endParaRPr lang="fr-FR" sz="1400" b="0" kern="1200" dirty="0">
                        <a:solidFill>
                          <a:schemeClr val="tx1"/>
                        </a:solidFill>
                        <a:latin typeface="+mn-lt"/>
                        <a:ea typeface="+mn-ea"/>
                        <a:cs typeface="+mn-cs"/>
                      </a:endParaRP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a:t>
                      </a:r>
                    </a:p>
                  </a:txBody>
                  <a:tcPr marL="87956" marR="578" marT="578" marB="0" anchor="ctr"/>
                </a:tc>
                <a:extLst>
                  <a:ext uri="{0D108BD9-81ED-4DB2-BD59-A6C34878D82A}">
                    <a16:rowId xmlns:a16="http://schemas.microsoft.com/office/drawing/2014/main" val="3147733899"/>
                  </a:ext>
                </a:extLst>
              </a:tr>
              <a:tr h="579373">
                <a:tc>
                  <a:txBody>
                    <a:bodyPr/>
                    <a:lstStyle/>
                    <a:p>
                      <a:pPr marL="0" algn="l" defTabSz="914400" rtl="0" eaLnBrk="1" fontAlgn="ctr" latinLnBrk="0" hangingPunct="1"/>
                      <a:r>
                        <a:rPr lang="en-US" sz="1400" b="0" kern="1200" dirty="0">
                          <a:solidFill>
                            <a:schemeClr val="tx1"/>
                          </a:solidFill>
                          <a:latin typeface="+mn-lt"/>
                          <a:ea typeface="+mn-ea"/>
                          <a:cs typeface="+mn-cs"/>
                        </a:rPr>
                        <a:t>Protein synthesis similar to </a:t>
                      </a:r>
                      <a:r>
                        <a:rPr lang="en-US" sz="1400" b="0" kern="1200" dirty="0" err="1">
                          <a:solidFill>
                            <a:schemeClr val="tx1"/>
                          </a:solidFill>
                          <a:latin typeface="+mn-lt"/>
                          <a:ea typeface="+mn-ea"/>
                          <a:cs typeface="+mn-cs"/>
                        </a:rPr>
                        <a:t>Eukarya</a:t>
                      </a:r>
                      <a:endParaRPr lang="en-US" sz="1400" b="0" kern="1200" dirty="0">
                        <a:solidFill>
                          <a:schemeClr val="tx1"/>
                        </a:solidFill>
                        <a:latin typeface="+mn-lt"/>
                        <a:ea typeface="+mn-ea"/>
                        <a:cs typeface="+mn-cs"/>
                      </a:endParaRP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a:t>
                      </a:r>
                    </a:p>
                  </a:txBody>
                  <a:tcPr marL="87956" marR="578" marT="578" marB="0" anchor="ctr"/>
                </a:tc>
                <a:tc>
                  <a:txBody>
                    <a:bodyPr/>
                    <a:lstStyle/>
                    <a:p>
                      <a:pPr marL="0" algn="l" defTabSz="914400" rtl="0" eaLnBrk="1" fontAlgn="t" latinLnBrk="0" hangingPunct="1"/>
                      <a:r>
                        <a:rPr lang="en-US" sz="1400" b="0" kern="1200" dirty="0">
                          <a:solidFill>
                            <a:schemeClr val="tx1"/>
                          </a:solidFill>
                          <a:latin typeface="+mn-lt"/>
                          <a:ea typeface="+mn-ea"/>
                          <a:cs typeface="+mn-cs"/>
                        </a:rPr>
                        <a:t> </a:t>
                      </a:r>
                    </a:p>
                  </a:txBody>
                  <a:tcPr marL="87956" marR="578" marT="578" marB="0"/>
                </a:tc>
                <a:extLst>
                  <a:ext uri="{0D108BD9-81ED-4DB2-BD59-A6C34878D82A}">
                    <a16:rowId xmlns:a16="http://schemas.microsoft.com/office/drawing/2014/main" val="4016467560"/>
                  </a:ext>
                </a:extLst>
              </a:tr>
              <a:tr h="590372">
                <a:tc>
                  <a:txBody>
                    <a:bodyPr/>
                    <a:lstStyle/>
                    <a:p>
                      <a:pPr marL="0" algn="l" defTabSz="914400" rtl="0" eaLnBrk="1" fontAlgn="ctr" latinLnBrk="0" hangingPunct="1"/>
                      <a:r>
                        <a:rPr lang="en-US" sz="1400" b="0" kern="1200">
                          <a:solidFill>
                            <a:schemeClr val="tx1"/>
                          </a:solidFill>
                          <a:latin typeface="+mn-lt"/>
                          <a:ea typeface="+mn-ea"/>
                          <a:cs typeface="+mn-cs"/>
                        </a:rPr>
                        <a:t>Presence of peptidoglycan in cell wall</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a:t>
                      </a:r>
                    </a:p>
                  </a:txBody>
                  <a:tcPr marL="87956" marR="578" marT="578" marB="0" anchor="ctr"/>
                </a:tc>
                <a:extLst>
                  <a:ext uri="{0D108BD9-81ED-4DB2-BD59-A6C34878D82A}">
                    <a16:rowId xmlns:a16="http://schemas.microsoft.com/office/drawing/2014/main" val="735952196"/>
                  </a:ext>
                </a:extLst>
              </a:tr>
              <a:tr h="724097">
                <a:tc>
                  <a:txBody>
                    <a:bodyPr/>
                    <a:lstStyle/>
                    <a:p>
                      <a:pPr marL="0" algn="l" defTabSz="914400" rtl="0" eaLnBrk="1" fontAlgn="ctr" latinLnBrk="0" hangingPunct="1"/>
                      <a:r>
                        <a:rPr lang="en-US" sz="1400" b="0" kern="1200">
                          <a:solidFill>
                            <a:schemeClr val="tx1"/>
                          </a:solidFill>
                          <a:latin typeface="+mn-lt"/>
                          <a:ea typeface="+mn-ea"/>
                          <a:cs typeface="+mn-cs"/>
                        </a:rPr>
                        <a:t>Cell membrane lipids</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Fatty acids with ester linkages</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Long-chain, branched hydrocarbons with ether linkages</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Fatty acids with ester linkages</a:t>
                      </a:r>
                    </a:p>
                  </a:txBody>
                  <a:tcPr marL="87956" marR="578" marT="578" marB="0" anchor="ctr"/>
                </a:tc>
                <a:extLst>
                  <a:ext uri="{0D108BD9-81ED-4DB2-BD59-A6C34878D82A}">
                    <a16:rowId xmlns:a16="http://schemas.microsoft.com/office/drawing/2014/main" val="647089000"/>
                  </a:ext>
                </a:extLst>
              </a:tr>
              <a:tr h="289924">
                <a:tc>
                  <a:txBody>
                    <a:bodyPr/>
                    <a:lstStyle/>
                    <a:p>
                      <a:pPr marL="0" algn="l" defTabSz="914400" rtl="0" eaLnBrk="1" fontAlgn="ctr" latinLnBrk="0" hangingPunct="1"/>
                      <a:r>
                        <a:rPr lang="en-US" sz="1400" b="0" kern="1200">
                          <a:solidFill>
                            <a:schemeClr val="tx1"/>
                          </a:solidFill>
                          <a:latin typeface="+mn-lt"/>
                          <a:ea typeface="+mn-ea"/>
                          <a:cs typeface="+mn-cs"/>
                        </a:rPr>
                        <a:t>Sterols in membrane</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 (Some exceptions)</a:t>
                      </a:r>
                    </a:p>
                  </a:txBody>
                  <a:tcPr marL="87956" marR="578" marT="578" marB="0" anchor="ctr"/>
                </a:tc>
                <a:tc>
                  <a:txBody>
                    <a:bodyPr/>
                    <a:lstStyle/>
                    <a:p>
                      <a:pPr marL="0" algn="l" defTabSz="914400" rtl="0" eaLnBrk="1" fontAlgn="ctr" latinLnBrk="0" hangingPunct="1"/>
                      <a:r>
                        <a:rPr lang="en-US" sz="1400" b="0" kern="1200">
                          <a:solidFill>
                            <a:schemeClr val="tx1"/>
                          </a:solidFill>
                          <a:latin typeface="+mn-lt"/>
                          <a:ea typeface="+mn-ea"/>
                          <a:cs typeface="+mn-cs"/>
                        </a:rPr>
                        <a:t>−</a:t>
                      </a:r>
                    </a:p>
                  </a:txBody>
                  <a:tcPr marL="87956" marR="578" marT="578" marB="0" anchor="ctr"/>
                </a:tc>
                <a:tc>
                  <a:txBody>
                    <a:bodyPr/>
                    <a:lstStyle/>
                    <a:p>
                      <a:pPr marL="0" algn="l" defTabSz="914400" rtl="0" eaLnBrk="1" fontAlgn="ctr" latinLnBrk="0" hangingPunct="1"/>
                      <a:r>
                        <a:rPr lang="en-US" sz="1400" b="0" kern="1200" dirty="0">
                          <a:solidFill>
                            <a:schemeClr val="tx1"/>
                          </a:solidFill>
                          <a:latin typeface="+mn-lt"/>
                          <a:ea typeface="+mn-ea"/>
                          <a:cs typeface="+mn-cs"/>
                        </a:rPr>
                        <a:t>+</a:t>
                      </a:r>
                    </a:p>
                  </a:txBody>
                  <a:tcPr marL="87956" marR="578" marT="578" marB="0" anchor="ctr"/>
                </a:tc>
                <a:extLst>
                  <a:ext uri="{0D108BD9-81ED-4DB2-BD59-A6C34878D82A}">
                    <a16:rowId xmlns:a16="http://schemas.microsoft.com/office/drawing/2014/main" val="3362469946"/>
                  </a:ext>
                </a:extLst>
              </a:tr>
            </a:tbl>
          </a:graphicData>
        </a:graphic>
      </p:graphicFrame>
    </p:spTree>
    <p:extLst>
      <p:ext uri="{BB962C8B-B14F-4D97-AF65-F5344CB8AC3E}">
        <p14:creationId xmlns:p14="http://schemas.microsoft.com/office/powerpoint/2010/main" val="15030191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ADD59-31FE-4772-A52C-1472E705082D}"/>
              </a:ext>
            </a:extLst>
          </p:cNvPr>
          <p:cNvSpPr>
            <a:spLocks noGrp="1"/>
          </p:cNvSpPr>
          <p:nvPr>
            <p:ph type="title"/>
          </p:nvPr>
        </p:nvSpPr>
        <p:spPr/>
        <p:txBody>
          <a:bodyPr/>
          <a:lstStyle/>
          <a:p>
            <a:r>
              <a:rPr lang="en-US" dirty="0"/>
              <a:t>Characteristics of the Archaea</a:t>
            </a:r>
          </a:p>
        </p:txBody>
      </p:sp>
      <p:sp>
        <p:nvSpPr>
          <p:cNvPr id="3" name="Content Placeholder 2">
            <a:extLst>
              <a:ext uri="{FF2B5EF4-FFF2-40B4-BE49-F238E27FC236}">
                <a16:creationId xmlns:a16="http://schemas.microsoft.com/office/drawing/2014/main" id="{C6DBD098-6AF8-4316-B21A-6634A7A7E4A3}"/>
              </a:ext>
            </a:extLst>
          </p:cNvPr>
          <p:cNvSpPr>
            <a:spLocks noGrp="1"/>
          </p:cNvSpPr>
          <p:nvPr>
            <p:ph sz="quarter" idx="11"/>
          </p:nvPr>
        </p:nvSpPr>
        <p:spPr>
          <a:xfrm>
            <a:off x="342900" y="1276709"/>
            <a:ext cx="8458200" cy="3207155"/>
          </a:xfrm>
        </p:spPr>
        <p:txBody>
          <a:bodyPr/>
          <a:lstStyle/>
          <a:p>
            <a:pPr>
              <a:spcBef>
                <a:spcPts val="1200"/>
              </a:spcBef>
            </a:pPr>
            <a:r>
              <a:rPr lang="en-US" dirty="0"/>
              <a:t>The most primitive of all life forms</a:t>
            </a:r>
          </a:p>
          <a:p>
            <a:pPr>
              <a:spcBef>
                <a:spcPts val="1200"/>
              </a:spcBef>
            </a:pPr>
            <a:r>
              <a:rPr lang="en-US" dirty="0"/>
              <a:t>Most closely related to cells that originated 4 billion years ago</a:t>
            </a:r>
          </a:p>
          <a:p>
            <a:pPr>
              <a:spcBef>
                <a:spcPts val="1200"/>
              </a:spcBef>
            </a:pPr>
            <a:r>
              <a:rPr lang="en-US" dirty="0"/>
              <a:t>Live in habitats that are similar to the extremes found anciently—heat, salt, acid, pH, pressure, atmosphere</a:t>
            </a:r>
          </a:p>
          <a:p>
            <a:pPr>
              <a:spcBef>
                <a:spcPts val="1200"/>
              </a:spcBef>
            </a:pPr>
            <a:r>
              <a:rPr lang="en-US" dirty="0"/>
              <a:t>Methane producers, hyperthermophiles, extreme halophiles, and sulfur reducers</a:t>
            </a:r>
          </a:p>
          <a:p>
            <a:pPr>
              <a:spcBef>
                <a:spcPts val="1200"/>
              </a:spcBef>
            </a:pPr>
            <a:endParaRPr lang="en-US" dirty="0"/>
          </a:p>
        </p:txBody>
      </p:sp>
    </p:spTree>
    <p:extLst>
      <p:ext uri="{BB962C8B-B14F-4D97-AF65-F5344CB8AC3E}">
        <p14:creationId xmlns:p14="http://schemas.microsoft.com/office/powerpoint/2010/main" val="15084785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963A5-A2A3-4768-BC06-92725DC1B801}"/>
              </a:ext>
            </a:extLst>
          </p:cNvPr>
          <p:cNvSpPr>
            <a:spLocks noGrp="1"/>
          </p:cNvSpPr>
          <p:nvPr>
            <p:ph type="title"/>
          </p:nvPr>
        </p:nvSpPr>
        <p:spPr/>
        <p:txBody>
          <a:bodyPr/>
          <a:lstStyle/>
          <a:p>
            <a:r>
              <a:rPr lang="en-US" dirty="0"/>
              <a:t>Methanogens</a:t>
            </a:r>
          </a:p>
        </p:txBody>
      </p:sp>
      <p:sp>
        <p:nvSpPr>
          <p:cNvPr id="3" name="Content Placeholder 2">
            <a:extLst>
              <a:ext uri="{FF2B5EF4-FFF2-40B4-BE49-F238E27FC236}">
                <a16:creationId xmlns:a16="http://schemas.microsoft.com/office/drawing/2014/main" id="{D6D55E25-D73B-49A6-883F-264530C7BF11}"/>
              </a:ext>
            </a:extLst>
          </p:cNvPr>
          <p:cNvSpPr>
            <a:spLocks noGrp="1"/>
          </p:cNvSpPr>
          <p:nvPr>
            <p:ph sz="quarter" idx="11"/>
          </p:nvPr>
        </p:nvSpPr>
        <p:spPr>
          <a:xfrm>
            <a:off x="342900" y="1276710"/>
            <a:ext cx="8458200" cy="2711396"/>
          </a:xfrm>
        </p:spPr>
        <p:txBody>
          <a:bodyPr/>
          <a:lstStyle/>
          <a:p>
            <a:pPr>
              <a:spcBef>
                <a:spcPts val="1800"/>
              </a:spcBef>
            </a:pPr>
            <a:r>
              <a:rPr lang="en-US" dirty="0"/>
              <a:t>Convert CO</a:t>
            </a:r>
            <a:r>
              <a:rPr lang="en-US" baseline="-25000" dirty="0"/>
              <a:t>2</a:t>
            </a:r>
            <a:r>
              <a:rPr lang="en-US" dirty="0"/>
              <a:t> and H</a:t>
            </a:r>
            <a:r>
              <a:rPr lang="en-US" baseline="-25000" dirty="0"/>
              <a:t>2</a:t>
            </a:r>
            <a:r>
              <a:rPr lang="en-US" dirty="0"/>
              <a:t> into methane gas (CH</a:t>
            </a:r>
            <a:r>
              <a:rPr lang="en-US" baseline="-25000" dirty="0"/>
              <a:t>4</a:t>
            </a:r>
            <a:r>
              <a:rPr lang="en-US" dirty="0"/>
              <a:t> )</a:t>
            </a:r>
          </a:p>
          <a:p>
            <a:pPr>
              <a:spcBef>
                <a:spcPts val="1800"/>
              </a:spcBef>
            </a:pPr>
            <a:r>
              <a:rPr lang="en-US" dirty="0"/>
              <a:t>Common inhabitants of anaerobic swamp mud, bottom sediments of lakes and oceans, and the digestive systems of animals</a:t>
            </a:r>
          </a:p>
          <a:p>
            <a:pPr>
              <a:spcBef>
                <a:spcPts val="1800"/>
              </a:spcBef>
            </a:pPr>
            <a:r>
              <a:rPr lang="en-US" dirty="0"/>
              <a:t>Gas produced in swamps may become a source of fuel</a:t>
            </a:r>
          </a:p>
          <a:p>
            <a:pPr>
              <a:spcBef>
                <a:spcPts val="1800"/>
              </a:spcBef>
            </a:pPr>
            <a:r>
              <a:rPr lang="en-US" dirty="0"/>
              <a:t>May contribute to greenhouse gases and global warming</a:t>
            </a:r>
          </a:p>
          <a:p>
            <a:pPr>
              <a:spcBef>
                <a:spcPts val="1200"/>
              </a:spcBef>
            </a:pPr>
            <a:endParaRPr lang="en-US" dirty="0"/>
          </a:p>
        </p:txBody>
      </p:sp>
    </p:spTree>
    <p:extLst>
      <p:ext uri="{BB962C8B-B14F-4D97-AF65-F5344CB8AC3E}">
        <p14:creationId xmlns:p14="http://schemas.microsoft.com/office/powerpoint/2010/main" val="10655750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A3F40-32A3-468A-8E7A-165DFF24B267}"/>
              </a:ext>
            </a:extLst>
          </p:cNvPr>
          <p:cNvSpPr>
            <a:spLocks noGrp="1"/>
          </p:cNvSpPr>
          <p:nvPr>
            <p:ph type="title"/>
          </p:nvPr>
        </p:nvSpPr>
        <p:spPr/>
        <p:txBody>
          <a:bodyPr/>
          <a:lstStyle/>
          <a:p>
            <a:r>
              <a:rPr lang="en-US" dirty="0"/>
              <a:t>Extreme Halophiles</a:t>
            </a:r>
          </a:p>
        </p:txBody>
      </p:sp>
      <p:sp>
        <p:nvSpPr>
          <p:cNvPr id="3" name="Content Placeholder 2">
            <a:extLst>
              <a:ext uri="{FF2B5EF4-FFF2-40B4-BE49-F238E27FC236}">
                <a16:creationId xmlns:a16="http://schemas.microsoft.com/office/drawing/2014/main" id="{CFF95A64-E290-4630-930B-9B2C39E3BB2A}"/>
              </a:ext>
            </a:extLst>
          </p:cNvPr>
          <p:cNvSpPr>
            <a:spLocks noGrp="1"/>
          </p:cNvSpPr>
          <p:nvPr>
            <p:ph sz="quarter" idx="11"/>
          </p:nvPr>
        </p:nvSpPr>
        <p:spPr>
          <a:xfrm>
            <a:off x="342900" y="1276709"/>
            <a:ext cx="8458200" cy="2590211"/>
          </a:xfrm>
        </p:spPr>
        <p:txBody>
          <a:bodyPr/>
          <a:lstStyle/>
          <a:p>
            <a:pPr>
              <a:spcBef>
                <a:spcPts val="1800"/>
              </a:spcBef>
            </a:pPr>
            <a:r>
              <a:rPr lang="en-US" dirty="0"/>
              <a:t>Require salt to grow</a:t>
            </a:r>
          </a:p>
          <a:p>
            <a:pPr>
              <a:spcBef>
                <a:spcPts val="1800"/>
              </a:spcBef>
            </a:pPr>
            <a:r>
              <a:rPr lang="en-US" dirty="0"/>
              <a:t>Some can multiply in 36% NaCl that would destroy most cells</a:t>
            </a:r>
          </a:p>
          <a:p>
            <a:pPr>
              <a:spcBef>
                <a:spcPts val="1800"/>
              </a:spcBef>
            </a:pPr>
            <a:r>
              <a:rPr lang="en-US" dirty="0"/>
              <a:t>Exist in inland seas, salt lakes, salt mines, and in salted fish</a:t>
            </a:r>
          </a:p>
          <a:p>
            <a:pPr>
              <a:spcBef>
                <a:spcPts val="1800"/>
              </a:spcBef>
            </a:pPr>
            <a:r>
              <a:rPr lang="en-US" dirty="0"/>
              <a:t>Use a red pigment to synthesize ATP in the presence of light</a:t>
            </a:r>
          </a:p>
          <a:p>
            <a:pPr>
              <a:spcBef>
                <a:spcPts val="1800"/>
              </a:spcBef>
            </a:pPr>
            <a:endParaRPr lang="en-US" dirty="0"/>
          </a:p>
        </p:txBody>
      </p:sp>
    </p:spTree>
    <p:extLst>
      <p:ext uri="{BB962C8B-B14F-4D97-AF65-F5344CB8AC3E}">
        <p14:creationId xmlns:p14="http://schemas.microsoft.com/office/powerpoint/2010/main" val="31323260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A11FD-5600-4623-A56D-33725D89BB2E}"/>
              </a:ext>
            </a:extLst>
          </p:cNvPr>
          <p:cNvSpPr>
            <a:spLocks noGrp="1"/>
          </p:cNvSpPr>
          <p:nvPr>
            <p:ph type="title"/>
          </p:nvPr>
        </p:nvSpPr>
        <p:spPr/>
        <p:txBody>
          <a:bodyPr/>
          <a:lstStyle/>
          <a:p>
            <a:r>
              <a:rPr lang="en-US" dirty="0"/>
              <a:t>Halophiles Around the World</a:t>
            </a:r>
          </a:p>
        </p:txBody>
      </p:sp>
      <p:pic>
        <p:nvPicPr>
          <p:cNvPr id="12" name="Content Placeholder 11" descr="Halophilic algae give Lake Natron its red color.">
            <a:extLst>
              <a:ext uri="{FF2B5EF4-FFF2-40B4-BE49-F238E27FC236}">
                <a16:creationId xmlns:a16="http://schemas.microsoft.com/office/drawing/2014/main" id="{BBBA8ACA-ABC9-4B63-BF88-FF1E22FF7997}"/>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9107" b="4123"/>
          <a:stretch/>
        </p:blipFill>
        <p:spPr>
          <a:xfrm>
            <a:off x="714073" y="1200582"/>
            <a:ext cx="7824900" cy="4816888"/>
          </a:xfrm>
        </p:spPr>
      </p:pic>
      <p:sp>
        <p:nvSpPr>
          <p:cNvPr id="5" name="Text Placeholder 14">
            <a:extLst>
              <a:ext uri="{FF2B5EF4-FFF2-40B4-BE49-F238E27FC236}">
                <a16:creationId xmlns:a16="http://schemas.microsoft.com/office/drawing/2014/main" id="{35904D4A-FAEC-4792-984C-C49A868BE090}"/>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Paul &amp; </a:t>
            </a:r>
            <a:r>
              <a:rPr lang="en-IN" dirty="0" err="1"/>
              <a:t>Paveena</a:t>
            </a:r>
            <a:r>
              <a:rPr lang="en-IN" dirty="0"/>
              <a:t> </a:t>
            </a:r>
            <a:r>
              <a:rPr lang="en-IN" dirty="0" err="1"/>
              <a:t>Mckenziee</a:t>
            </a:r>
            <a:r>
              <a:rPr lang="en-IN" dirty="0"/>
              <a:t>/Oxford Scientific/Getty Images </a:t>
            </a:r>
            <a:endParaRPr lang="en-IN" sz="675" dirty="0"/>
          </a:p>
        </p:txBody>
      </p:sp>
      <p:sp>
        <p:nvSpPr>
          <p:cNvPr id="6" name="Text Placeholder 11">
            <a:extLst>
              <a:ext uri="{FF2B5EF4-FFF2-40B4-BE49-F238E27FC236}">
                <a16:creationId xmlns:a16="http://schemas.microsoft.com/office/drawing/2014/main" id="{DB4F2E7C-1D8E-4E72-867B-313DDC6D98D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927642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41ABD-C85C-4945-AECF-6A41D1F1735A}"/>
              </a:ext>
            </a:extLst>
          </p:cNvPr>
          <p:cNvSpPr>
            <a:spLocks noGrp="1"/>
          </p:cNvSpPr>
          <p:nvPr>
            <p:ph type="title"/>
          </p:nvPr>
        </p:nvSpPr>
        <p:spPr/>
        <p:txBody>
          <a:bodyPr/>
          <a:lstStyle/>
          <a:p>
            <a:r>
              <a:rPr lang="en-IN" dirty="0"/>
              <a:t>Bacterial Shapes</a:t>
            </a:r>
          </a:p>
        </p:txBody>
      </p:sp>
      <p:sp>
        <p:nvSpPr>
          <p:cNvPr id="3" name="Content Placeholder 2">
            <a:extLst>
              <a:ext uri="{FF2B5EF4-FFF2-40B4-BE49-F238E27FC236}">
                <a16:creationId xmlns:a16="http://schemas.microsoft.com/office/drawing/2014/main" id="{7C754984-9E14-41FA-B8CA-64D38D7F10DE}"/>
              </a:ext>
            </a:extLst>
          </p:cNvPr>
          <p:cNvSpPr>
            <a:spLocks noGrp="1"/>
          </p:cNvSpPr>
          <p:nvPr>
            <p:ph sz="quarter" idx="11"/>
          </p:nvPr>
        </p:nvSpPr>
        <p:spPr>
          <a:xfrm>
            <a:off x="342900" y="1276711"/>
            <a:ext cx="4229100" cy="4508270"/>
          </a:xfrm>
        </p:spPr>
        <p:txBody>
          <a:bodyPr/>
          <a:lstStyle/>
          <a:p>
            <a:pPr>
              <a:spcBef>
                <a:spcPts val="600"/>
              </a:spcBef>
              <a:spcAft>
                <a:spcPts val="600"/>
              </a:spcAft>
              <a:defRPr/>
            </a:pPr>
            <a:r>
              <a:rPr lang="en-US" sz="2200" dirty="0"/>
              <a:t>Three general shapes of bacteria:</a:t>
            </a:r>
          </a:p>
          <a:p>
            <a:pPr marL="342900" indent="-342900">
              <a:spcBef>
                <a:spcPts val="600"/>
              </a:spcBef>
              <a:spcAft>
                <a:spcPts val="0"/>
              </a:spcAft>
              <a:buFont typeface="Arial" panose="020B0604020202020204" pitchFamily="34" charset="0"/>
              <a:buChar char="•"/>
              <a:defRPr/>
            </a:pPr>
            <a:r>
              <a:rPr lang="en-US" sz="2200" dirty="0"/>
              <a:t>Coccus: spheres, oval, </a:t>
            </a:r>
          </a:p>
          <a:p>
            <a:pPr marL="342900" indent="-342900">
              <a:spcBef>
                <a:spcPts val="600"/>
              </a:spcBef>
              <a:spcAft>
                <a:spcPts val="600"/>
              </a:spcAft>
              <a:buFont typeface="Arial" panose="020B0604020202020204" pitchFamily="34" charset="0"/>
              <a:buChar char="•"/>
              <a:defRPr/>
            </a:pPr>
            <a:r>
              <a:rPr lang="en-US" sz="2200" dirty="0"/>
              <a:t>bean-shaped, pointed</a:t>
            </a:r>
          </a:p>
          <a:p>
            <a:pPr marL="342900" indent="-342900">
              <a:spcBef>
                <a:spcPts val="600"/>
              </a:spcBef>
              <a:spcAft>
                <a:spcPts val="0"/>
              </a:spcAft>
              <a:buFont typeface="Arial" panose="020B0604020202020204" pitchFamily="34" charset="0"/>
              <a:buChar char="•"/>
              <a:defRPr/>
            </a:pPr>
            <a:r>
              <a:rPr lang="en-US" sz="2200" dirty="0"/>
              <a:t>Bacillus: cylindrical, </a:t>
            </a:r>
          </a:p>
          <a:p>
            <a:pPr marL="342900" indent="-342900">
              <a:spcBef>
                <a:spcPts val="600"/>
              </a:spcBef>
              <a:spcAft>
                <a:spcPts val="600"/>
              </a:spcAft>
              <a:buFont typeface="Arial" panose="020B0604020202020204" pitchFamily="34" charset="0"/>
              <a:buChar char="•"/>
              <a:defRPr/>
            </a:pPr>
            <a:r>
              <a:rPr lang="en-US" sz="2200" dirty="0"/>
              <a:t>filamentous, club-shaped</a:t>
            </a:r>
          </a:p>
          <a:p>
            <a:pPr marL="342900" indent="-342900">
              <a:spcBef>
                <a:spcPts val="600"/>
              </a:spcBef>
              <a:spcAft>
                <a:spcPts val="1200"/>
              </a:spcAft>
              <a:buFont typeface="Arial" panose="020B0604020202020204" pitchFamily="34" charset="0"/>
              <a:buChar char="•"/>
              <a:defRPr/>
            </a:pPr>
            <a:r>
              <a:rPr lang="en-US" sz="2200" dirty="0"/>
              <a:t>Vibrio: curved</a:t>
            </a:r>
          </a:p>
          <a:p>
            <a:pPr lvl="0">
              <a:spcBef>
                <a:spcPts val="600"/>
              </a:spcBef>
              <a:spcAft>
                <a:spcPts val="600"/>
              </a:spcAft>
              <a:defRPr/>
            </a:pPr>
            <a:r>
              <a:rPr lang="en-US" sz="2200" b="1" dirty="0">
                <a:solidFill>
                  <a:prstClr val="black"/>
                </a:solidFill>
                <a:ea typeface="ＭＳ Ｐゴシック" charset="0"/>
              </a:rPr>
              <a:t>Pleomorphism:</a:t>
            </a:r>
            <a:endParaRPr lang="en-US" sz="2200" dirty="0">
              <a:solidFill>
                <a:prstClr val="black"/>
              </a:solidFill>
              <a:ea typeface="ＭＳ Ｐゴシック" charset="0"/>
            </a:endParaRPr>
          </a:p>
          <a:p>
            <a:pPr marL="342900" lvl="0" indent="-342900">
              <a:spcBef>
                <a:spcPts val="600"/>
              </a:spcBef>
              <a:spcAft>
                <a:spcPts val="0"/>
              </a:spcAft>
              <a:buFont typeface="Arial" panose="020B0604020202020204" pitchFamily="34" charset="0"/>
              <a:buChar char="•"/>
              <a:defRPr/>
            </a:pPr>
            <a:r>
              <a:rPr lang="en-US" sz="2200" dirty="0">
                <a:solidFill>
                  <a:prstClr val="black"/>
                </a:solidFill>
                <a:ea typeface="ＭＳ Ｐゴシック" charset="0"/>
              </a:rPr>
              <a:t>Variations in size and shape among cells of a single species</a:t>
            </a:r>
          </a:p>
          <a:p>
            <a:pPr>
              <a:spcBef>
                <a:spcPts val="600"/>
              </a:spcBef>
            </a:pPr>
            <a:endParaRPr lang="en-IN" sz="2200" dirty="0"/>
          </a:p>
        </p:txBody>
      </p:sp>
      <p:pic>
        <p:nvPicPr>
          <p:cNvPr id="14" name="Content Placeholder 13" descr="Micrograph of Rickettsia rickettsii bacteria showing some coccoid cells, some rod-shaped cells, and some hybrid forms.">
            <a:extLst>
              <a:ext uri="{FF2B5EF4-FFF2-40B4-BE49-F238E27FC236}">
                <a16:creationId xmlns:a16="http://schemas.microsoft.com/office/drawing/2014/main" id="{6AD83C46-3553-4D54-90F0-16EB47DBBED6}"/>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t="8334" b="4106"/>
          <a:stretch/>
        </p:blipFill>
        <p:spPr>
          <a:xfrm>
            <a:off x="4572000" y="2088877"/>
            <a:ext cx="4229099" cy="2868780"/>
          </a:xfrm>
        </p:spPr>
      </p:pic>
      <p:sp>
        <p:nvSpPr>
          <p:cNvPr id="5" name="Text Placeholder 14">
            <a:extLst>
              <a:ext uri="{FF2B5EF4-FFF2-40B4-BE49-F238E27FC236}">
                <a16:creationId xmlns:a16="http://schemas.microsoft.com/office/drawing/2014/main" id="{CC6DE63C-4CF1-446A-B785-A68426C4C1FA}"/>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Source: Billie Ruth Bird/Centers for Disease Control and Prevention </a:t>
            </a:r>
            <a:endParaRPr lang="en-IN" dirty="0"/>
          </a:p>
        </p:txBody>
      </p:sp>
    </p:spTree>
    <p:extLst>
      <p:ext uri="{BB962C8B-B14F-4D97-AF65-F5344CB8AC3E}">
        <p14:creationId xmlns:p14="http://schemas.microsoft.com/office/powerpoint/2010/main" val="15613325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D61BC-5EF2-4FED-B0B2-DD10CF51B6CA}"/>
              </a:ext>
            </a:extLst>
          </p:cNvPr>
          <p:cNvSpPr>
            <a:spLocks noGrp="1"/>
          </p:cNvSpPr>
          <p:nvPr>
            <p:ph type="title"/>
          </p:nvPr>
        </p:nvSpPr>
        <p:spPr/>
        <p:txBody>
          <a:bodyPr/>
          <a:lstStyle/>
          <a:p>
            <a:r>
              <a:rPr lang="en-US" dirty="0"/>
              <a:t>Psychrophiles and Hyperthermophiles</a:t>
            </a:r>
          </a:p>
        </p:txBody>
      </p:sp>
      <p:sp>
        <p:nvSpPr>
          <p:cNvPr id="3" name="Content Placeholder 2">
            <a:extLst>
              <a:ext uri="{FF2B5EF4-FFF2-40B4-BE49-F238E27FC236}">
                <a16:creationId xmlns:a16="http://schemas.microsoft.com/office/drawing/2014/main" id="{1EA1513E-DEBF-41CB-A3BA-FD532119FC5D}"/>
              </a:ext>
            </a:extLst>
          </p:cNvPr>
          <p:cNvSpPr>
            <a:spLocks noGrp="1"/>
          </p:cNvSpPr>
          <p:nvPr>
            <p:ph sz="quarter" idx="11"/>
          </p:nvPr>
        </p:nvSpPr>
        <p:spPr>
          <a:xfrm>
            <a:off x="342900" y="1276710"/>
            <a:ext cx="8458200" cy="3780032"/>
          </a:xfrm>
        </p:spPr>
        <p:txBody>
          <a:bodyPr/>
          <a:lstStyle/>
          <a:p>
            <a:pPr>
              <a:spcBef>
                <a:spcPts val="1800"/>
              </a:spcBef>
              <a:spcAft>
                <a:spcPts val="600"/>
              </a:spcAft>
            </a:pPr>
            <a:r>
              <a:rPr lang="en-US" altLang="en-US" b="1" dirty="0"/>
              <a:t>Psychrophiles: </a:t>
            </a:r>
            <a:r>
              <a:rPr lang="en-US" altLang="en-US" dirty="0"/>
              <a:t>grow at very low temperatures</a:t>
            </a:r>
          </a:p>
          <a:p>
            <a:pPr>
              <a:spcBef>
                <a:spcPts val="1800"/>
              </a:spcBef>
              <a:spcAft>
                <a:spcPts val="600"/>
              </a:spcAft>
            </a:pPr>
            <a:r>
              <a:rPr lang="en-US" altLang="en-US" b="1" dirty="0"/>
              <a:t>Hyperthermophiles: </a:t>
            </a:r>
            <a:r>
              <a:rPr lang="en-US" altLang="en-US" dirty="0"/>
              <a:t>grow at very high temperatures</a:t>
            </a:r>
            <a:endParaRPr lang="en-US" altLang="en-US" b="1" dirty="0"/>
          </a:p>
          <a:p>
            <a:pPr marL="342900" lvl="1" defTabSz="2286000">
              <a:spcBef>
                <a:spcPts val="1800"/>
              </a:spcBef>
              <a:spcAft>
                <a:spcPts val="600"/>
              </a:spcAft>
            </a:pPr>
            <a:r>
              <a:rPr lang="en-US" altLang="en-US" dirty="0"/>
              <a:t>Flourish at temperatures between 80°C and 113°C and cannot grow at 50°C</a:t>
            </a:r>
          </a:p>
          <a:p>
            <a:pPr marL="342900" lvl="1" defTabSz="2286000">
              <a:spcBef>
                <a:spcPts val="1800"/>
              </a:spcBef>
              <a:spcAft>
                <a:spcPts val="600"/>
              </a:spcAft>
            </a:pPr>
            <a:r>
              <a:rPr lang="en-US" altLang="en-US" dirty="0"/>
              <a:t>Live in volcanic waters and soils and submarine vents</a:t>
            </a:r>
          </a:p>
          <a:p>
            <a:pPr marL="342900" lvl="1" defTabSz="2286000">
              <a:spcBef>
                <a:spcPts val="1800"/>
              </a:spcBef>
              <a:spcAft>
                <a:spcPts val="600"/>
              </a:spcAft>
            </a:pPr>
            <a:r>
              <a:rPr lang="en-US" altLang="en-US" dirty="0"/>
              <a:t>Often salt- and acid-tolerant as well</a:t>
            </a:r>
          </a:p>
          <a:p>
            <a:pPr>
              <a:spcBef>
                <a:spcPts val="1800"/>
              </a:spcBef>
            </a:pPr>
            <a:endParaRPr lang="en-US" dirty="0"/>
          </a:p>
        </p:txBody>
      </p:sp>
    </p:spTree>
    <p:extLst>
      <p:ext uri="{BB962C8B-B14F-4D97-AF65-F5344CB8AC3E}">
        <p14:creationId xmlns:p14="http://schemas.microsoft.com/office/powerpoint/2010/main" val="39531582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9B9DC-2DA5-4FA4-8FF2-4D43C9AA350D}"/>
              </a:ext>
            </a:extLst>
          </p:cNvPr>
          <p:cNvSpPr>
            <a:spLocks noGrp="1"/>
          </p:cNvSpPr>
          <p:nvPr>
            <p:ph type="title"/>
          </p:nvPr>
        </p:nvSpPr>
        <p:spPr/>
        <p:txBody>
          <a:bodyPr>
            <a:normAutofit/>
          </a:bodyPr>
          <a:lstStyle/>
          <a:p>
            <a:r>
              <a:rPr lang="en-IN" dirty="0"/>
              <a:t>Concept Check – Section 4.5</a:t>
            </a:r>
          </a:p>
        </p:txBody>
      </p:sp>
      <p:sp>
        <p:nvSpPr>
          <p:cNvPr id="3" name="Content Placeholder 2">
            <a:extLst>
              <a:ext uri="{FF2B5EF4-FFF2-40B4-BE49-F238E27FC236}">
                <a16:creationId xmlns:a16="http://schemas.microsoft.com/office/drawing/2014/main" id="{35C70185-511C-48F9-9A9B-A97C2A18CF87}"/>
              </a:ext>
            </a:extLst>
          </p:cNvPr>
          <p:cNvSpPr>
            <a:spLocks noGrp="1"/>
          </p:cNvSpPr>
          <p:nvPr>
            <p:ph sz="quarter" idx="11"/>
          </p:nvPr>
        </p:nvSpPr>
        <p:spPr>
          <a:xfrm>
            <a:off x="342900" y="1206372"/>
            <a:ext cx="8458200" cy="3172198"/>
          </a:xfrm>
        </p:spPr>
        <p:txBody>
          <a:bodyPr/>
          <a:lstStyle/>
          <a:p>
            <a:pPr>
              <a:spcAft>
                <a:spcPts val="1200"/>
              </a:spcAft>
            </a:pPr>
            <a:r>
              <a:rPr lang="en-US" altLang="en-US" dirty="0"/>
              <a:t>How are archaeal cell walls different than bacterial cell walls?</a:t>
            </a:r>
          </a:p>
          <a:p>
            <a:pPr>
              <a:spcAft>
                <a:spcPts val="1200"/>
              </a:spcAft>
            </a:pPr>
            <a:r>
              <a:rPr lang="en-US" altLang="en-US" dirty="0"/>
              <a:t>Define the terms </a:t>
            </a:r>
            <a:r>
              <a:rPr lang="en-US" altLang="en-US" b="1" dirty="0"/>
              <a:t>methanogen, halophile</a:t>
            </a:r>
            <a:r>
              <a:rPr lang="en-US" altLang="en-US" dirty="0"/>
              <a:t>, </a:t>
            </a:r>
            <a:r>
              <a:rPr lang="en-US" altLang="en-US" b="1" dirty="0"/>
              <a:t>psychrophile</a:t>
            </a:r>
            <a:r>
              <a:rPr lang="en-US" altLang="en-US" dirty="0"/>
              <a:t>, and </a:t>
            </a:r>
            <a:r>
              <a:rPr lang="en-US" altLang="en-US" b="1" dirty="0"/>
              <a:t>hyperthermophile</a:t>
            </a:r>
            <a:r>
              <a:rPr lang="en-US" altLang="en-US" dirty="0"/>
              <a:t>.</a:t>
            </a:r>
          </a:p>
          <a:p>
            <a:pPr>
              <a:spcAft>
                <a:spcPts val="1200"/>
              </a:spcAft>
            </a:pPr>
            <a:r>
              <a:rPr lang="en-US" altLang="en-US" dirty="0"/>
              <a:t>True/False: Archaea do not cause human disease.</a:t>
            </a:r>
          </a:p>
        </p:txBody>
      </p:sp>
    </p:spTree>
    <p:extLst>
      <p:ext uri="{BB962C8B-B14F-4D97-AF65-F5344CB8AC3E}">
        <p14:creationId xmlns:p14="http://schemas.microsoft.com/office/powerpoint/2010/main" val="33700015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969EE-1269-4256-8371-C47ACE8E386B}"/>
              </a:ext>
            </a:extLst>
          </p:cNvPr>
          <p:cNvSpPr>
            <a:spLocks noGrp="1"/>
          </p:cNvSpPr>
          <p:nvPr>
            <p:ph type="title"/>
          </p:nvPr>
        </p:nvSpPr>
        <p:spPr/>
        <p:txBody>
          <a:bodyPr>
            <a:normAutofit fontScale="90000"/>
          </a:bodyPr>
          <a:lstStyle/>
          <a:p>
            <a:r>
              <a:rPr lang="en-US" dirty="0"/>
              <a:t>Section 4.6:</a:t>
            </a:r>
            <a:br>
              <a:rPr lang="en-US" dirty="0"/>
            </a:br>
            <a:r>
              <a:rPr lang="en-US" dirty="0"/>
              <a:t>Classification Systems for Bacteria and Archaea</a:t>
            </a:r>
            <a:endParaRPr lang="en-IN" dirty="0"/>
          </a:p>
        </p:txBody>
      </p:sp>
      <p:sp>
        <p:nvSpPr>
          <p:cNvPr id="3" name="Content Placeholder 2">
            <a:extLst>
              <a:ext uri="{FF2B5EF4-FFF2-40B4-BE49-F238E27FC236}">
                <a16:creationId xmlns:a16="http://schemas.microsoft.com/office/drawing/2014/main" id="{E8157AB6-ABAE-4163-90CC-9AE2D11172AC}"/>
              </a:ext>
            </a:extLst>
          </p:cNvPr>
          <p:cNvSpPr>
            <a:spLocks noGrp="1"/>
          </p:cNvSpPr>
          <p:nvPr>
            <p:ph sz="quarter" idx="11"/>
          </p:nvPr>
        </p:nvSpPr>
        <p:spPr>
          <a:xfrm>
            <a:off x="342900" y="1276709"/>
            <a:ext cx="8458200" cy="3523891"/>
          </a:xfrm>
        </p:spPr>
        <p:txBody>
          <a:bodyPr/>
          <a:lstStyle/>
          <a:p>
            <a:pPr>
              <a:spcAft>
                <a:spcPts val="1200"/>
              </a:spcAft>
            </a:pPr>
            <a:r>
              <a:rPr lang="en-US" altLang="en-US" u="sng" dirty="0"/>
              <a:t>Learning Outcomes</a:t>
            </a:r>
          </a:p>
          <a:p>
            <a:pPr>
              <a:spcAft>
                <a:spcPts val="1200"/>
              </a:spcAft>
            </a:pPr>
            <a:r>
              <a:rPr lang="en-US" altLang="en-US" dirty="0"/>
              <a:t>Differentiate between </a:t>
            </a:r>
            <a:r>
              <a:rPr lang="en-US" altLang="en-US" i="1" dirty="0" err="1"/>
              <a:t>Bergey’s</a:t>
            </a:r>
            <a:r>
              <a:rPr lang="en-US" altLang="en-US" i="1" dirty="0"/>
              <a:t> Manual of Systematic Bacteriology</a:t>
            </a:r>
            <a:r>
              <a:rPr lang="en-US" altLang="en-US" dirty="0"/>
              <a:t> and </a:t>
            </a:r>
            <a:r>
              <a:rPr lang="en-US" altLang="en-US" i="1" dirty="0" err="1"/>
              <a:t>Bergey’s</a:t>
            </a:r>
            <a:r>
              <a:rPr lang="en-US" altLang="en-US" i="1" dirty="0"/>
              <a:t> Manual of Determinative Bacteriology</a:t>
            </a:r>
            <a:r>
              <a:rPr lang="en-US" altLang="en-US" dirty="0"/>
              <a:t>.</a:t>
            </a:r>
          </a:p>
          <a:p>
            <a:pPr>
              <a:spcAft>
                <a:spcPts val="1200"/>
              </a:spcAft>
            </a:pPr>
            <a:r>
              <a:rPr lang="en-US" altLang="en-US" dirty="0"/>
              <a:t>Name four divisions ending in </a:t>
            </a:r>
            <a:r>
              <a:rPr lang="en-US" altLang="en-US" i="1" dirty="0"/>
              <a:t>–cutes</a:t>
            </a:r>
            <a:r>
              <a:rPr lang="en-US" altLang="en-US" dirty="0"/>
              <a:t> and describe their characteristics.</a:t>
            </a:r>
          </a:p>
          <a:p>
            <a:pPr>
              <a:spcAft>
                <a:spcPts val="1200"/>
              </a:spcAft>
            </a:pPr>
            <a:r>
              <a:rPr lang="en-US" altLang="en-US" dirty="0"/>
              <a:t>Define a </a:t>
            </a:r>
            <a:r>
              <a:rPr lang="en-US" altLang="en-US" i="1" dirty="0"/>
              <a:t>species</a:t>
            </a:r>
            <a:r>
              <a:rPr lang="en-US" altLang="en-US" dirty="0"/>
              <a:t> in terms of bacteria.</a:t>
            </a:r>
          </a:p>
        </p:txBody>
      </p:sp>
    </p:spTree>
    <p:extLst>
      <p:ext uri="{BB962C8B-B14F-4D97-AF65-F5344CB8AC3E}">
        <p14:creationId xmlns:p14="http://schemas.microsoft.com/office/powerpoint/2010/main" val="32333364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46AD5-D18C-4B82-A316-DBCCF464BB44}"/>
              </a:ext>
            </a:extLst>
          </p:cNvPr>
          <p:cNvSpPr>
            <a:spLocks noGrp="1"/>
          </p:cNvSpPr>
          <p:nvPr>
            <p:ph type="title"/>
          </p:nvPr>
        </p:nvSpPr>
        <p:spPr/>
        <p:txBody>
          <a:bodyPr/>
          <a:lstStyle/>
          <a:p>
            <a:r>
              <a:rPr lang="en-IN" dirty="0"/>
              <a:t>Classifying Bacteria and Archaea</a:t>
            </a:r>
          </a:p>
        </p:txBody>
      </p:sp>
      <p:sp>
        <p:nvSpPr>
          <p:cNvPr id="4" name="Content Placeholder 3">
            <a:extLst>
              <a:ext uri="{FF2B5EF4-FFF2-40B4-BE49-F238E27FC236}">
                <a16:creationId xmlns:a16="http://schemas.microsoft.com/office/drawing/2014/main" id="{5761C74A-20F7-419D-8A38-2E03ABEE6B5F}"/>
              </a:ext>
            </a:extLst>
          </p:cNvPr>
          <p:cNvSpPr>
            <a:spLocks noGrp="1"/>
          </p:cNvSpPr>
          <p:nvPr>
            <p:ph sz="quarter" idx="11"/>
          </p:nvPr>
        </p:nvSpPr>
        <p:spPr>
          <a:xfrm>
            <a:off x="342900" y="1276710"/>
            <a:ext cx="8458200" cy="2152290"/>
          </a:xfrm>
        </p:spPr>
        <p:txBody>
          <a:bodyPr/>
          <a:lstStyle/>
          <a:p>
            <a:r>
              <a:rPr lang="en-US" altLang="en-US" dirty="0"/>
              <a:t>Classification systems serve both practical and academic purposes</a:t>
            </a:r>
          </a:p>
          <a:p>
            <a:pPr marL="342900" indent="-342900">
              <a:buFont typeface="Arial" panose="020B0604020202020204" pitchFamily="34" charset="0"/>
              <a:buChar char="•"/>
            </a:pPr>
            <a:r>
              <a:rPr lang="en-US" altLang="en-US" dirty="0"/>
              <a:t>Differentiating and identifying unknown species</a:t>
            </a:r>
          </a:p>
          <a:p>
            <a:pPr marL="342900" indent="-342900">
              <a:buFont typeface="Arial" panose="020B0604020202020204" pitchFamily="34" charset="0"/>
              <a:buChar char="•"/>
            </a:pPr>
            <a:r>
              <a:rPr lang="en-US" altLang="en-US" dirty="0"/>
              <a:t>Studying the relationships and origins of microbes</a:t>
            </a:r>
          </a:p>
          <a:p>
            <a:endParaRPr lang="en-IN" dirty="0"/>
          </a:p>
        </p:txBody>
      </p:sp>
    </p:spTree>
    <p:extLst>
      <p:ext uri="{BB962C8B-B14F-4D97-AF65-F5344CB8AC3E}">
        <p14:creationId xmlns:p14="http://schemas.microsoft.com/office/powerpoint/2010/main" val="34223325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B19E9-D89A-44A2-AC5A-E782D892B686}"/>
              </a:ext>
            </a:extLst>
          </p:cNvPr>
          <p:cNvSpPr>
            <a:spLocks noGrp="1"/>
          </p:cNvSpPr>
          <p:nvPr>
            <p:ph type="title"/>
          </p:nvPr>
        </p:nvSpPr>
        <p:spPr/>
        <p:txBody>
          <a:bodyPr>
            <a:normAutofit fontScale="90000"/>
          </a:bodyPr>
          <a:lstStyle/>
          <a:p>
            <a:r>
              <a:rPr lang="en-US" dirty="0"/>
              <a:t>Evolutionary Relationships Between </a:t>
            </a:r>
            <a:br>
              <a:rPr lang="en-US" dirty="0"/>
            </a:br>
            <a:r>
              <a:rPr lang="en-US" dirty="0"/>
              <a:t>Bacteria and Archaea</a:t>
            </a:r>
            <a:endParaRPr lang="en-IN" dirty="0"/>
          </a:p>
        </p:txBody>
      </p:sp>
      <p:sp>
        <p:nvSpPr>
          <p:cNvPr id="3" name="Content Placeholder 2">
            <a:extLst>
              <a:ext uri="{FF2B5EF4-FFF2-40B4-BE49-F238E27FC236}">
                <a16:creationId xmlns:a16="http://schemas.microsoft.com/office/drawing/2014/main" id="{C9499C37-D453-4EFB-BBE3-DF8A9D6C9BED}"/>
              </a:ext>
            </a:extLst>
          </p:cNvPr>
          <p:cNvSpPr>
            <a:spLocks noGrp="1"/>
          </p:cNvSpPr>
          <p:nvPr>
            <p:ph sz="quarter" idx="11"/>
          </p:nvPr>
        </p:nvSpPr>
        <p:spPr>
          <a:xfrm>
            <a:off x="342900" y="1276709"/>
            <a:ext cx="8458200" cy="3611813"/>
          </a:xfrm>
        </p:spPr>
        <p:txBody>
          <a:bodyPr/>
          <a:lstStyle/>
          <a:p>
            <a:pPr>
              <a:spcAft>
                <a:spcPts val="1200"/>
              </a:spcAft>
              <a:defRPr/>
            </a:pPr>
            <a:r>
              <a:rPr lang="en-US" dirty="0"/>
              <a:t>Characteristics used to trace the origins and evolutionary relationships:</a:t>
            </a:r>
          </a:p>
          <a:p>
            <a:pPr marL="342900" indent="-342900">
              <a:spcAft>
                <a:spcPts val="1200"/>
              </a:spcAft>
              <a:buFont typeface="Arial" panose="020B0604020202020204" pitchFamily="34" charset="0"/>
              <a:buChar char="•"/>
              <a:defRPr/>
            </a:pPr>
            <a:r>
              <a:rPr lang="en-US" dirty="0"/>
              <a:t>Early bacteriologists classified according to: shape, arrangement, growth characteristics, and habitat</a:t>
            </a:r>
          </a:p>
          <a:p>
            <a:pPr marL="342900" indent="-342900">
              <a:spcAft>
                <a:spcPts val="1200"/>
              </a:spcAft>
              <a:buFont typeface="Arial" panose="020B0604020202020204" pitchFamily="34" charset="0"/>
              <a:buChar char="•"/>
              <a:defRPr/>
            </a:pPr>
            <a:r>
              <a:rPr lang="en-US" dirty="0"/>
              <a:t>Newer methods:</a:t>
            </a:r>
          </a:p>
          <a:p>
            <a:pPr marL="625475" lvl="1">
              <a:spcBef>
                <a:spcPts val="0"/>
              </a:spcBef>
              <a:spcAft>
                <a:spcPts val="1200"/>
              </a:spcAft>
              <a:defRPr/>
            </a:pPr>
            <a:r>
              <a:rPr lang="en-US" dirty="0"/>
              <a:t>Biochemistry</a:t>
            </a:r>
          </a:p>
          <a:p>
            <a:pPr marL="625475" lvl="1">
              <a:spcBef>
                <a:spcPts val="0"/>
              </a:spcBef>
              <a:spcAft>
                <a:spcPts val="1200"/>
              </a:spcAft>
              <a:defRPr/>
            </a:pPr>
            <a:r>
              <a:rPr lang="en-US" dirty="0"/>
              <a:t>Genetics</a:t>
            </a:r>
          </a:p>
          <a:p>
            <a:pPr marL="625475" lvl="1">
              <a:spcBef>
                <a:spcPts val="0"/>
              </a:spcBef>
              <a:spcAft>
                <a:spcPts val="1200"/>
              </a:spcAft>
              <a:defRPr/>
            </a:pPr>
            <a:r>
              <a:rPr lang="en-US" dirty="0"/>
              <a:t>Molecular traits </a:t>
            </a:r>
          </a:p>
        </p:txBody>
      </p:sp>
    </p:spTree>
    <p:extLst>
      <p:ext uri="{BB962C8B-B14F-4D97-AF65-F5344CB8AC3E}">
        <p14:creationId xmlns:p14="http://schemas.microsoft.com/office/powerpoint/2010/main" val="304521884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2B474-D829-4E9B-9255-9A2C4CDEA91B}"/>
              </a:ext>
            </a:extLst>
          </p:cNvPr>
          <p:cNvSpPr>
            <a:spLocks noGrp="1"/>
          </p:cNvSpPr>
          <p:nvPr>
            <p:ph type="title"/>
          </p:nvPr>
        </p:nvSpPr>
        <p:spPr/>
        <p:txBody>
          <a:bodyPr/>
          <a:lstStyle/>
          <a:p>
            <a:r>
              <a:rPr lang="en-IN" dirty="0"/>
              <a:t>Evolutionary Relatedness</a:t>
            </a:r>
          </a:p>
        </p:txBody>
      </p:sp>
      <p:sp>
        <p:nvSpPr>
          <p:cNvPr id="3" name="Content Placeholder 2">
            <a:extLst>
              <a:ext uri="{FF2B5EF4-FFF2-40B4-BE49-F238E27FC236}">
                <a16:creationId xmlns:a16="http://schemas.microsoft.com/office/drawing/2014/main" id="{5A9F67C0-4664-41FF-B3F5-B71009C28783}"/>
              </a:ext>
            </a:extLst>
          </p:cNvPr>
          <p:cNvSpPr>
            <a:spLocks noGrp="1"/>
          </p:cNvSpPr>
          <p:nvPr>
            <p:ph sz="quarter" idx="11"/>
          </p:nvPr>
        </p:nvSpPr>
        <p:spPr>
          <a:xfrm>
            <a:off x="342899" y="1276709"/>
            <a:ext cx="8458199" cy="4358547"/>
          </a:xfrm>
        </p:spPr>
        <p:txBody>
          <a:bodyPr/>
          <a:lstStyle/>
          <a:p>
            <a:pPr>
              <a:spcAft>
                <a:spcPts val="600"/>
              </a:spcAft>
              <a:defRPr/>
            </a:pPr>
            <a:r>
              <a:rPr lang="en-US" dirty="0"/>
              <a:t>Evolutionary relatedness is most accurately determined through comparison of nitrogen bases in rRNA</a:t>
            </a:r>
          </a:p>
          <a:p>
            <a:pPr marL="457200" indent="-457200">
              <a:spcAft>
                <a:spcPts val="600"/>
              </a:spcAft>
              <a:buFont typeface="Arial" panose="020B0604020202020204" pitchFamily="34" charset="0"/>
              <a:buChar char="•"/>
              <a:defRPr/>
            </a:pPr>
            <a:r>
              <a:rPr lang="en-US" dirty="0"/>
              <a:t>Tend to remain stable in their nucleic acid content over long periods</a:t>
            </a:r>
          </a:p>
          <a:p>
            <a:pPr marL="457200" indent="-457200">
              <a:spcAft>
                <a:spcPts val="600"/>
              </a:spcAft>
              <a:buFont typeface="Arial" panose="020B0604020202020204" pitchFamily="34" charset="0"/>
              <a:buChar char="•"/>
              <a:defRPr/>
            </a:pPr>
            <a:r>
              <a:rPr lang="en-US" dirty="0"/>
              <a:t>Any major differences in the signature sequence indicates distance in ancestry</a:t>
            </a:r>
          </a:p>
        </p:txBody>
      </p:sp>
    </p:spTree>
    <p:extLst>
      <p:ext uri="{BB962C8B-B14F-4D97-AF65-F5344CB8AC3E}">
        <p14:creationId xmlns:p14="http://schemas.microsoft.com/office/powerpoint/2010/main" val="34661714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41ABD-C85C-4945-AECF-6A41D1F1735A}"/>
              </a:ext>
            </a:extLst>
          </p:cNvPr>
          <p:cNvSpPr>
            <a:spLocks noGrp="1"/>
          </p:cNvSpPr>
          <p:nvPr>
            <p:ph type="title"/>
          </p:nvPr>
        </p:nvSpPr>
        <p:spPr/>
        <p:txBody>
          <a:bodyPr/>
          <a:lstStyle/>
          <a:p>
            <a:r>
              <a:rPr lang="en-IN" dirty="0" err="1"/>
              <a:t>Bergey’s</a:t>
            </a:r>
            <a:r>
              <a:rPr lang="en-IN" dirty="0"/>
              <a:t> Manual</a:t>
            </a:r>
          </a:p>
        </p:txBody>
      </p:sp>
      <p:sp>
        <p:nvSpPr>
          <p:cNvPr id="3" name="Content Placeholder 2">
            <a:extLst>
              <a:ext uri="{FF2B5EF4-FFF2-40B4-BE49-F238E27FC236}">
                <a16:creationId xmlns:a16="http://schemas.microsoft.com/office/drawing/2014/main" id="{7C754984-9E14-41FA-B8CA-64D38D7F10DE}"/>
              </a:ext>
            </a:extLst>
          </p:cNvPr>
          <p:cNvSpPr>
            <a:spLocks noGrp="1"/>
          </p:cNvSpPr>
          <p:nvPr>
            <p:ph sz="quarter" idx="11"/>
          </p:nvPr>
        </p:nvSpPr>
        <p:spPr>
          <a:xfrm>
            <a:off x="342900" y="1276710"/>
            <a:ext cx="8458200" cy="2697413"/>
          </a:xfrm>
        </p:spPr>
        <p:txBody>
          <a:bodyPr/>
          <a:lstStyle/>
          <a:p>
            <a:pPr>
              <a:spcAft>
                <a:spcPts val="1200"/>
              </a:spcAft>
              <a:defRPr/>
            </a:pPr>
            <a:r>
              <a:rPr lang="en-US" dirty="0"/>
              <a:t>The definitive published source for bacterial and archaea classification</a:t>
            </a:r>
          </a:p>
          <a:p>
            <a:pPr marL="342900" indent="-342900">
              <a:spcAft>
                <a:spcPts val="1200"/>
              </a:spcAft>
              <a:buFont typeface="Arial" panose="020B0604020202020204" pitchFamily="34" charset="0"/>
              <a:buChar char="•"/>
              <a:defRPr/>
            </a:pPr>
            <a:r>
              <a:rPr lang="en-US" b="1" dirty="0"/>
              <a:t>Phenotypic</a:t>
            </a:r>
            <a:r>
              <a:rPr lang="en-US" dirty="0"/>
              <a:t> traits were the basis for early classification: shape, cultural behavior, and biochemical reaction</a:t>
            </a:r>
          </a:p>
          <a:p>
            <a:pPr marL="342900" indent="-342900">
              <a:spcAft>
                <a:spcPts val="1200"/>
              </a:spcAft>
              <a:buFont typeface="Arial" panose="020B0604020202020204" pitchFamily="34" charset="0"/>
              <a:buChar char="•"/>
              <a:defRPr/>
            </a:pPr>
            <a:r>
              <a:rPr lang="en-US" dirty="0"/>
              <a:t>Still used by clinical microbiologists and researchers who need to quickly identify unknown bacteria</a:t>
            </a:r>
          </a:p>
        </p:txBody>
      </p:sp>
    </p:spTree>
    <p:extLst>
      <p:ext uri="{BB962C8B-B14F-4D97-AF65-F5344CB8AC3E}">
        <p14:creationId xmlns:p14="http://schemas.microsoft.com/office/powerpoint/2010/main" val="16760545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D5FAE-1605-43C1-A69F-1F35F1F83963}"/>
              </a:ext>
            </a:extLst>
          </p:cNvPr>
          <p:cNvSpPr>
            <a:spLocks noGrp="1"/>
          </p:cNvSpPr>
          <p:nvPr>
            <p:ph type="title"/>
          </p:nvPr>
        </p:nvSpPr>
        <p:spPr/>
        <p:txBody>
          <a:bodyPr>
            <a:normAutofit fontScale="90000"/>
          </a:bodyPr>
          <a:lstStyle/>
          <a:p>
            <a:r>
              <a:rPr lang="en-US" dirty="0" err="1"/>
              <a:t>Bergey’s</a:t>
            </a:r>
            <a:r>
              <a:rPr lang="en-US" dirty="0"/>
              <a:t> Manual of </a:t>
            </a:r>
            <a:br>
              <a:rPr lang="en-US" dirty="0"/>
            </a:br>
            <a:r>
              <a:rPr lang="en-US" dirty="0"/>
              <a:t>Systematic Bacteriology</a:t>
            </a:r>
            <a:endParaRPr lang="en-IN" dirty="0"/>
          </a:p>
        </p:txBody>
      </p:sp>
      <p:sp>
        <p:nvSpPr>
          <p:cNvPr id="4" name="Content Placeholder 3">
            <a:extLst>
              <a:ext uri="{FF2B5EF4-FFF2-40B4-BE49-F238E27FC236}">
                <a16:creationId xmlns:a16="http://schemas.microsoft.com/office/drawing/2014/main" id="{95BA24BE-BC20-45F4-856D-96710F6A1183}"/>
              </a:ext>
            </a:extLst>
          </p:cNvPr>
          <p:cNvSpPr>
            <a:spLocks noGrp="1"/>
          </p:cNvSpPr>
          <p:nvPr>
            <p:ph sz="quarter" idx="11"/>
          </p:nvPr>
        </p:nvSpPr>
        <p:spPr>
          <a:xfrm>
            <a:off x="342900" y="1276710"/>
            <a:ext cx="8458200" cy="1923690"/>
          </a:xfrm>
        </p:spPr>
        <p:txBody>
          <a:bodyPr/>
          <a:lstStyle/>
          <a:p>
            <a:r>
              <a:rPr lang="en-US" altLang="en-US" dirty="0"/>
              <a:t>Comprehensive view of bacterial and archaea relatedness</a:t>
            </a:r>
          </a:p>
          <a:p>
            <a:r>
              <a:rPr lang="en-US" altLang="en-US" dirty="0"/>
              <a:t>Combines phenotypic information with rRNA sequencing for classification</a:t>
            </a:r>
          </a:p>
          <a:p>
            <a:r>
              <a:rPr lang="en-US" altLang="en-US" dirty="0"/>
              <a:t>Now available online</a:t>
            </a:r>
          </a:p>
        </p:txBody>
      </p:sp>
    </p:spTree>
    <p:extLst>
      <p:ext uri="{BB962C8B-B14F-4D97-AF65-F5344CB8AC3E}">
        <p14:creationId xmlns:p14="http://schemas.microsoft.com/office/powerpoint/2010/main" val="368511451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2EF16-E9F9-461D-8CD7-97CE94CD9353}"/>
              </a:ext>
            </a:extLst>
          </p:cNvPr>
          <p:cNvSpPr>
            <a:spLocks noGrp="1"/>
          </p:cNvSpPr>
          <p:nvPr>
            <p:ph type="title"/>
          </p:nvPr>
        </p:nvSpPr>
        <p:spPr/>
        <p:txBody>
          <a:bodyPr>
            <a:normAutofit fontScale="90000"/>
          </a:bodyPr>
          <a:lstStyle/>
          <a:p>
            <a:r>
              <a:rPr lang="en-US" dirty="0" err="1"/>
              <a:t>Bergey’s</a:t>
            </a:r>
            <a:r>
              <a:rPr lang="en-US" dirty="0"/>
              <a:t> Manual of</a:t>
            </a:r>
            <a:br>
              <a:rPr lang="en-US" dirty="0"/>
            </a:br>
            <a:r>
              <a:rPr lang="en-US" dirty="0"/>
              <a:t>Determinative Bacteriology</a:t>
            </a:r>
            <a:endParaRPr lang="en-IN" dirty="0"/>
          </a:p>
        </p:txBody>
      </p:sp>
      <p:sp>
        <p:nvSpPr>
          <p:cNvPr id="3" name="Content Placeholder 2">
            <a:extLst>
              <a:ext uri="{FF2B5EF4-FFF2-40B4-BE49-F238E27FC236}">
                <a16:creationId xmlns:a16="http://schemas.microsoft.com/office/drawing/2014/main" id="{37B68A19-2E75-4E95-AB20-44572E4035F6}"/>
              </a:ext>
            </a:extLst>
          </p:cNvPr>
          <p:cNvSpPr>
            <a:spLocks noGrp="1"/>
          </p:cNvSpPr>
          <p:nvPr>
            <p:ph sz="quarter" idx="11"/>
          </p:nvPr>
        </p:nvSpPr>
        <p:spPr>
          <a:xfrm>
            <a:off x="342900" y="1276709"/>
            <a:ext cx="8458200" cy="2644659"/>
          </a:xfrm>
        </p:spPr>
        <p:txBody>
          <a:bodyPr/>
          <a:lstStyle/>
          <a:p>
            <a:r>
              <a:rPr lang="en-US" altLang="en-US" dirty="0"/>
              <a:t>Based entirely on phenotypic characteristics</a:t>
            </a:r>
          </a:p>
          <a:p>
            <a:r>
              <a:rPr lang="en-US" altLang="en-US" dirty="0"/>
              <a:t>Categorizes bacteria by traits commonly assayed in clinical, teaching, and research labs</a:t>
            </a:r>
          </a:p>
          <a:p>
            <a:r>
              <a:rPr lang="en-US" altLang="en-US" dirty="0"/>
              <a:t>Widely used by microbiologists who need to identify bacteria but need not know their evolutionary backgrounds</a:t>
            </a:r>
          </a:p>
          <a:p>
            <a:r>
              <a:rPr lang="en-US" altLang="en-US" dirty="0"/>
              <a:t>Useful for students of medical microbiology </a:t>
            </a:r>
          </a:p>
        </p:txBody>
      </p:sp>
    </p:spTree>
    <p:extLst>
      <p:ext uri="{BB962C8B-B14F-4D97-AF65-F5344CB8AC3E}">
        <p14:creationId xmlns:p14="http://schemas.microsoft.com/office/powerpoint/2010/main" val="16315235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F7FB1-8BE5-44FD-A681-ECCAA71F7910}"/>
              </a:ext>
            </a:extLst>
          </p:cNvPr>
          <p:cNvSpPr>
            <a:spLocks noGrp="1"/>
          </p:cNvSpPr>
          <p:nvPr>
            <p:ph type="title"/>
          </p:nvPr>
        </p:nvSpPr>
        <p:spPr/>
        <p:txBody>
          <a:bodyPr/>
          <a:lstStyle/>
          <a:p>
            <a:r>
              <a:rPr lang="en-US" dirty="0"/>
              <a:t>Taxonomic Scheme</a:t>
            </a:r>
            <a:endParaRPr lang="en-IN" dirty="0"/>
          </a:p>
        </p:txBody>
      </p:sp>
      <p:sp>
        <p:nvSpPr>
          <p:cNvPr id="3" name="Content Placeholder 2">
            <a:extLst>
              <a:ext uri="{FF2B5EF4-FFF2-40B4-BE49-F238E27FC236}">
                <a16:creationId xmlns:a16="http://schemas.microsoft.com/office/drawing/2014/main" id="{F320106F-6D92-4E94-99C2-C89B5FBF5A88}"/>
              </a:ext>
            </a:extLst>
          </p:cNvPr>
          <p:cNvSpPr>
            <a:spLocks noGrp="1"/>
          </p:cNvSpPr>
          <p:nvPr>
            <p:ph sz="quarter" idx="11"/>
          </p:nvPr>
        </p:nvSpPr>
        <p:spPr>
          <a:xfrm>
            <a:off x="342900" y="1276709"/>
            <a:ext cx="8458200" cy="3734905"/>
          </a:xfrm>
        </p:spPr>
        <p:txBody>
          <a:bodyPr/>
          <a:lstStyle/>
          <a:p>
            <a:pPr>
              <a:spcAft>
                <a:spcPts val="4000"/>
              </a:spcAft>
              <a:defRPr/>
            </a:pPr>
            <a:r>
              <a:rPr lang="en-US" dirty="0"/>
              <a:t>Four major divisions of bacteria and archaea:</a:t>
            </a:r>
          </a:p>
          <a:p>
            <a:pPr marL="342900" indent="-342900">
              <a:spcAft>
                <a:spcPts val="3500"/>
              </a:spcAft>
              <a:buFont typeface="Arial" panose="020B0604020202020204" pitchFamily="34" charset="0"/>
              <a:buChar char="•"/>
              <a:defRPr/>
            </a:pPr>
            <a:r>
              <a:rPr lang="en-US" b="1" dirty="0" err="1"/>
              <a:t>Gracilicutes</a:t>
            </a:r>
            <a:r>
              <a:rPr lang="en-US" b="1" dirty="0"/>
              <a:t>:</a:t>
            </a:r>
            <a:r>
              <a:rPr lang="en-US" dirty="0"/>
              <a:t> gram-negative cell walls, thin-skinned</a:t>
            </a:r>
          </a:p>
          <a:p>
            <a:pPr marL="342900" indent="-342900">
              <a:spcAft>
                <a:spcPts val="3500"/>
              </a:spcAft>
              <a:buFont typeface="Arial" panose="020B0604020202020204" pitchFamily="34" charset="0"/>
              <a:buChar char="•"/>
              <a:defRPr/>
            </a:pPr>
            <a:r>
              <a:rPr lang="en-US" b="1" dirty="0"/>
              <a:t>Firmicutes: </a:t>
            </a:r>
            <a:r>
              <a:rPr lang="en-US" dirty="0"/>
              <a:t>gram-positive cell walls, thick and strong</a:t>
            </a:r>
          </a:p>
          <a:p>
            <a:pPr marL="342900" indent="-342900">
              <a:spcAft>
                <a:spcPts val="3400"/>
              </a:spcAft>
              <a:buFont typeface="Arial" panose="020B0604020202020204" pitchFamily="34" charset="0"/>
              <a:buChar char="•"/>
              <a:defRPr/>
            </a:pPr>
            <a:r>
              <a:rPr lang="en-US" b="1" dirty="0" err="1"/>
              <a:t>Tenericutes</a:t>
            </a:r>
            <a:r>
              <a:rPr lang="en-US" b="1" dirty="0"/>
              <a:t>:</a:t>
            </a:r>
            <a:r>
              <a:rPr lang="en-US" dirty="0"/>
              <a:t> lack a cell wall, soft</a:t>
            </a:r>
          </a:p>
          <a:p>
            <a:pPr marL="342900" indent="-342900">
              <a:spcAft>
                <a:spcPts val="0"/>
              </a:spcAft>
              <a:buFont typeface="Arial" panose="020B0604020202020204" pitchFamily="34" charset="0"/>
              <a:buChar char="•"/>
              <a:defRPr/>
            </a:pPr>
            <a:r>
              <a:rPr lang="en-US" b="1" dirty="0" err="1"/>
              <a:t>Mendosicutes</a:t>
            </a:r>
            <a:r>
              <a:rPr lang="en-US" b="1" dirty="0"/>
              <a:t>:</a:t>
            </a:r>
            <a:r>
              <a:rPr lang="en-US" dirty="0"/>
              <a:t> archaea</a:t>
            </a:r>
            <a:endParaRPr lang="en-US" b="1" dirty="0"/>
          </a:p>
        </p:txBody>
      </p:sp>
    </p:spTree>
    <p:extLst>
      <p:ext uri="{BB962C8B-B14F-4D97-AF65-F5344CB8AC3E}">
        <p14:creationId xmlns:p14="http://schemas.microsoft.com/office/powerpoint/2010/main" val="1443316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D5FAE-1605-43C1-A69F-1F35F1F83963}"/>
              </a:ext>
            </a:extLst>
          </p:cNvPr>
          <p:cNvSpPr>
            <a:spLocks noGrp="1"/>
          </p:cNvSpPr>
          <p:nvPr>
            <p:ph type="title"/>
          </p:nvPr>
        </p:nvSpPr>
        <p:spPr/>
        <p:txBody>
          <a:bodyPr/>
          <a:lstStyle/>
          <a:p>
            <a:r>
              <a:rPr lang="en-IN" dirty="0"/>
              <a:t>Bacterial Shapes and Arrangements</a:t>
            </a:r>
          </a:p>
        </p:txBody>
      </p:sp>
      <p:pic>
        <p:nvPicPr>
          <p:cNvPr id="14" name="Content Placeholder 13" descr="An illustration represents the bacterial shapes and arrangements. &#10;">
            <a:extLst>
              <a:ext uri="{FF2B5EF4-FFF2-40B4-BE49-F238E27FC236}">
                <a16:creationId xmlns:a16="http://schemas.microsoft.com/office/drawing/2014/main" id="{E51A4468-228B-4151-BDCF-F7DEA36008C1}"/>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2670" b="3966"/>
          <a:stretch/>
        </p:blipFill>
        <p:spPr>
          <a:xfrm>
            <a:off x="2640128" y="1236121"/>
            <a:ext cx="3863744" cy="4809080"/>
          </a:xfrm>
        </p:spPr>
      </p:pic>
      <p:sp>
        <p:nvSpPr>
          <p:cNvPr id="5" name="Text Placeholder 11">
            <a:extLst>
              <a:ext uri="{FF2B5EF4-FFF2-40B4-BE49-F238E27FC236}">
                <a16:creationId xmlns:a16="http://schemas.microsoft.com/office/drawing/2014/main" id="{C4DF3FB5-1762-4F50-9F1F-3BE67D72D0CC}"/>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
        <p:nvSpPr>
          <p:cNvPr id="4" name="Text Placeholder 14">
            <a:extLst>
              <a:ext uri="{FF2B5EF4-FFF2-40B4-BE49-F238E27FC236}">
                <a16:creationId xmlns:a16="http://schemas.microsoft.com/office/drawing/2014/main" id="{6C27F726-984C-481D-8F7E-3CF9F0623F03}"/>
              </a:ext>
            </a:extLst>
          </p:cNvPr>
          <p:cNvSpPr txBox="1">
            <a:spLocks/>
          </p:cNvSpPr>
          <p:nvPr/>
        </p:nvSpPr>
        <p:spPr>
          <a:xfrm>
            <a:off x="6722947" y="5712664"/>
            <a:ext cx="2377440" cy="823615"/>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75" dirty="0"/>
              <a:t>(1) Source: Janice Haney </a:t>
            </a:r>
            <a:r>
              <a:rPr lang="en-US" sz="675" dirty="0" err="1"/>
              <a:t>Carr</a:t>
            </a:r>
            <a:r>
              <a:rPr lang="en-US" sz="675" dirty="0"/>
              <a:t>/Centers for Disease Control and Prevention; (2) Source: Melissa Brower/CDC; (3) Source: CDC/Janice Haney </a:t>
            </a:r>
            <a:r>
              <a:rPr lang="en-US" sz="675" dirty="0" err="1"/>
              <a:t>Carr</a:t>
            </a:r>
            <a:r>
              <a:rPr lang="en-US" sz="675" dirty="0"/>
              <a:t>; (4) Kateryna Kon/Shutterstock; (5) ©Eye of Science/Science Source; (6) Source: Janice Haney </a:t>
            </a:r>
            <a:r>
              <a:rPr lang="en-US" sz="675" dirty="0" err="1"/>
              <a:t>Carr</a:t>
            </a:r>
            <a:r>
              <a:rPr lang="en-US" sz="675" dirty="0"/>
              <a:t>/Centers for Disease Control and Prevention; (7) Source: Photo by De Wood. Digital colorization by Chris Pooley/U.S. Department of Agriculture/ </a:t>
            </a:r>
            <a:endParaRPr lang="en-IN" sz="675" dirty="0"/>
          </a:p>
        </p:txBody>
      </p:sp>
    </p:spTree>
    <p:extLst>
      <p:ext uri="{BB962C8B-B14F-4D97-AF65-F5344CB8AC3E}">
        <p14:creationId xmlns:p14="http://schemas.microsoft.com/office/powerpoint/2010/main" val="10544772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80885-F7B9-48F1-9DC9-20DE3DAF0AF3}"/>
              </a:ext>
            </a:extLst>
          </p:cNvPr>
          <p:cNvSpPr>
            <a:spLocks noGrp="1"/>
          </p:cNvSpPr>
          <p:nvPr>
            <p:ph type="title"/>
          </p:nvPr>
        </p:nvSpPr>
        <p:spPr/>
        <p:txBody>
          <a:bodyPr/>
          <a:lstStyle/>
          <a:p>
            <a:r>
              <a:rPr lang="en-IN" dirty="0"/>
              <a:t>Diagnostic Scheme</a:t>
            </a:r>
          </a:p>
        </p:txBody>
      </p:sp>
      <p:sp>
        <p:nvSpPr>
          <p:cNvPr id="3" name="Content Placeholder 2">
            <a:extLst>
              <a:ext uri="{FF2B5EF4-FFF2-40B4-BE49-F238E27FC236}">
                <a16:creationId xmlns:a16="http://schemas.microsoft.com/office/drawing/2014/main" id="{1D38C23A-768A-4643-8B04-700914AC07E7}"/>
              </a:ext>
            </a:extLst>
          </p:cNvPr>
          <p:cNvSpPr>
            <a:spLocks noGrp="1"/>
          </p:cNvSpPr>
          <p:nvPr>
            <p:ph sz="quarter" idx="11"/>
          </p:nvPr>
        </p:nvSpPr>
        <p:spPr>
          <a:xfrm>
            <a:off x="342900" y="1276710"/>
            <a:ext cx="8458200" cy="5276490"/>
          </a:xfrm>
        </p:spPr>
        <p:txBody>
          <a:bodyPr/>
          <a:lstStyle/>
          <a:p>
            <a:pPr>
              <a:spcAft>
                <a:spcPts val="600"/>
              </a:spcAft>
              <a:defRPr/>
            </a:pPr>
            <a:r>
              <a:rPr lang="en-US" dirty="0"/>
              <a:t>Divisions in the diagnostic scheme:</a:t>
            </a:r>
          </a:p>
          <a:p>
            <a:pPr marL="342900" indent="-342900">
              <a:spcAft>
                <a:spcPts val="600"/>
              </a:spcAft>
              <a:buFont typeface="Arial" panose="020B0604020202020204" pitchFamily="34" charset="0"/>
              <a:buChar char="•"/>
              <a:defRPr/>
            </a:pPr>
            <a:r>
              <a:rPr lang="en-US" dirty="0"/>
              <a:t>Gram-positive</a:t>
            </a:r>
          </a:p>
          <a:p>
            <a:pPr marL="342900" indent="-342900">
              <a:spcAft>
                <a:spcPts val="600"/>
              </a:spcAft>
              <a:buFont typeface="Arial" panose="020B0604020202020204" pitchFamily="34" charset="0"/>
              <a:buChar char="•"/>
              <a:defRPr/>
            </a:pPr>
            <a:r>
              <a:rPr lang="en-US" dirty="0"/>
              <a:t>Gram-negative</a:t>
            </a:r>
          </a:p>
          <a:p>
            <a:pPr marL="342900" indent="-342900">
              <a:spcAft>
                <a:spcPts val="600"/>
              </a:spcAft>
              <a:buFont typeface="Arial" panose="020B0604020202020204" pitchFamily="34" charset="0"/>
              <a:buChar char="•"/>
              <a:defRPr/>
            </a:pPr>
            <a:r>
              <a:rPr lang="en-US" dirty="0"/>
              <a:t>Bacteria without cell walls</a:t>
            </a:r>
          </a:p>
          <a:p>
            <a:pPr lvl="0">
              <a:spcAft>
                <a:spcPts val="600"/>
              </a:spcAft>
              <a:defRPr/>
            </a:pPr>
            <a:r>
              <a:rPr lang="en-US" dirty="0">
                <a:solidFill>
                  <a:prstClr val="black"/>
                </a:solidFill>
              </a:rPr>
              <a:t>Subgroups:</a:t>
            </a:r>
          </a:p>
          <a:p>
            <a:pPr marL="342900" lvl="0" indent="-342900">
              <a:spcAft>
                <a:spcPts val="600"/>
              </a:spcAft>
              <a:buFont typeface="Arial" panose="020B0604020202020204" pitchFamily="34" charset="0"/>
              <a:buChar char="•"/>
              <a:defRPr/>
            </a:pPr>
            <a:r>
              <a:rPr lang="en-US" dirty="0">
                <a:solidFill>
                  <a:prstClr val="black"/>
                </a:solidFill>
              </a:rPr>
              <a:t>Cell shape</a:t>
            </a:r>
          </a:p>
          <a:p>
            <a:pPr marL="342900" lvl="0" indent="-342900">
              <a:spcAft>
                <a:spcPts val="600"/>
              </a:spcAft>
              <a:buFont typeface="Arial" panose="020B0604020202020204" pitchFamily="34" charset="0"/>
              <a:buChar char="•"/>
              <a:defRPr/>
            </a:pPr>
            <a:r>
              <a:rPr lang="en-US" dirty="0">
                <a:solidFill>
                  <a:prstClr val="black"/>
                </a:solidFill>
              </a:rPr>
              <a:t>Arrangements</a:t>
            </a:r>
          </a:p>
          <a:p>
            <a:pPr marL="342900" lvl="0" indent="-342900">
              <a:spcAft>
                <a:spcPts val="600"/>
              </a:spcAft>
              <a:buFont typeface="Arial" panose="020B0604020202020204" pitchFamily="34" charset="0"/>
              <a:buChar char="•"/>
              <a:defRPr/>
            </a:pPr>
            <a:r>
              <a:rPr lang="en-US" dirty="0">
                <a:solidFill>
                  <a:prstClr val="black"/>
                </a:solidFill>
              </a:rPr>
              <a:t>Oxygen usage:</a:t>
            </a:r>
          </a:p>
          <a:p>
            <a:pPr marL="625475" lvl="1">
              <a:spcAft>
                <a:spcPts val="600"/>
              </a:spcAft>
              <a:defRPr/>
            </a:pPr>
            <a:r>
              <a:rPr lang="en-US" b="1" dirty="0">
                <a:solidFill>
                  <a:prstClr val="black"/>
                </a:solidFill>
              </a:rPr>
              <a:t>Aerobic:</a:t>
            </a:r>
            <a:r>
              <a:rPr lang="en-US" dirty="0">
                <a:solidFill>
                  <a:prstClr val="black"/>
                </a:solidFill>
              </a:rPr>
              <a:t> use oxygen in metabolism</a:t>
            </a:r>
          </a:p>
          <a:p>
            <a:pPr marL="625475" lvl="1">
              <a:spcAft>
                <a:spcPts val="600"/>
              </a:spcAft>
              <a:defRPr/>
            </a:pPr>
            <a:r>
              <a:rPr lang="en-US" b="1" dirty="0">
                <a:solidFill>
                  <a:prstClr val="black"/>
                </a:solidFill>
              </a:rPr>
              <a:t>Anaerobic: </a:t>
            </a:r>
            <a:r>
              <a:rPr lang="en-US" dirty="0">
                <a:solidFill>
                  <a:prstClr val="black"/>
                </a:solidFill>
              </a:rPr>
              <a:t>do not use oxygen in metabolism</a:t>
            </a:r>
          </a:p>
          <a:p>
            <a:pPr marL="625475" lvl="1">
              <a:spcAft>
                <a:spcPts val="600"/>
              </a:spcAft>
              <a:defRPr/>
            </a:pPr>
            <a:r>
              <a:rPr lang="en-US" b="1" dirty="0">
                <a:solidFill>
                  <a:prstClr val="black"/>
                </a:solidFill>
              </a:rPr>
              <a:t>Facultative:</a:t>
            </a:r>
            <a:r>
              <a:rPr lang="en-US" dirty="0">
                <a:solidFill>
                  <a:prstClr val="black"/>
                </a:solidFill>
              </a:rPr>
              <a:t> may or may not use oxygen</a:t>
            </a:r>
            <a:endParaRPr lang="en-US" b="1" dirty="0">
              <a:solidFill>
                <a:prstClr val="black"/>
              </a:solidFill>
            </a:endParaRPr>
          </a:p>
        </p:txBody>
      </p:sp>
    </p:spTree>
    <p:extLst>
      <p:ext uri="{BB962C8B-B14F-4D97-AF65-F5344CB8AC3E}">
        <p14:creationId xmlns:p14="http://schemas.microsoft.com/office/powerpoint/2010/main" val="45731393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720B7-E311-4B2C-8651-8FA8C8DD51CA}"/>
              </a:ext>
            </a:extLst>
          </p:cNvPr>
          <p:cNvSpPr>
            <a:spLocks noGrp="1"/>
          </p:cNvSpPr>
          <p:nvPr>
            <p:ph type="title"/>
          </p:nvPr>
        </p:nvSpPr>
        <p:spPr/>
        <p:txBody>
          <a:bodyPr>
            <a:normAutofit fontScale="90000"/>
          </a:bodyPr>
          <a:lstStyle/>
          <a:p>
            <a:r>
              <a:rPr lang="en-US" dirty="0"/>
              <a:t>Medically Important Families and Genera of Bacteria: Gram Positive</a:t>
            </a:r>
            <a:endParaRPr lang="en-IN" dirty="0"/>
          </a:p>
        </p:txBody>
      </p:sp>
      <p:sp>
        <p:nvSpPr>
          <p:cNvPr id="3" name="Content Placeholder 2">
            <a:extLst>
              <a:ext uri="{FF2B5EF4-FFF2-40B4-BE49-F238E27FC236}">
                <a16:creationId xmlns:a16="http://schemas.microsoft.com/office/drawing/2014/main" id="{9EB168A0-F241-42C5-824E-F49047887E6F}"/>
              </a:ext>
            </a:extLst>
          </p:cNvPr>
          <p:cNvSpPr>
            <a:spLocks noGrp="1"/>
          </p:cNvSpPr>
          <p:nvPr>
            <p:ph sz="quarter" idx="11"/>
          </p:nvPr>
        </p:nvSpPr>
        <p:spPr>
          <a:xfrm>
            <a:off x="342900" y="1276710"/>
            <a:ext cx="4665828" cy="4971690"/>
          </a:xfrm>
        </p:spPr>
        <p:txBody>
          <a:bodyPr/>
          <a:lstStyle/>
          <a:p>
            <a:pPr marL="173038" indent="-173038">
              <a:spcAft>
                <a:spcPts val="0"/>
              </a:spcAft>
              <a:buAutoNum type="romanUcPeriod"/>
            </a:pPr>
            <a:r>
              <a:rPr lang="en-US" sz="1400" b="1" dirty="0"/>
              <a:t>Bacteria with Gram-Positive Cell Wall Structure </a:t>
            </a:r>
            <a:endParaRPr lang="en-US" sz="1400" dirty="0"/>
          </a:p>
          <a:p>
            <a:pPr>
              <a:spcAft>
                <a:spcPts val="0"/>
              </a:spcAft>
            </a:pPr>
            <a:r>
              <a:rPr lang="en-US" sz="1400" dirty="0"/>
              <a:t>Cocci in clusters or packets </a:t>
            </a:r>
          </a:p>
          <a:p>
            <a:pPr marL="228600" lvl="1" indent="0">
              <a:spcBef>
                <a:spcPts val="0"/>
              </a:spcBef>
              <a:spcAft>
                <a:spcPts val="0"/>
              </a:spcAft>
              <a:buNone/>
            </a:pPr>
            <a:r>
              <a:rPr lang="en-US" sz="1400" dirty="0"/>
              <a:t>Family </a:t>
            </a:r>
            <a:r>
              <a:rPr lang="en-US" sz="1400" i="1" dirty="0" err="1"/>
              <a:t>Micrococcaceae</a:t>
            </a:r>
            <a:r>
              <a:rPr lang="en-US" sz="1400" i="1" dirty="0"/>
              <a:t>: Staphylococcus </a:t>
            </a:r>
            <a:r>
              <a:rPr lang="en-US" sz="1400" dirty="0"/>
              <a:t>(members cause boils, skin infections) </a:t>
            </a:r>
          </a:p>
          <a:p>
            <a:pPr>
              <a:spcAft>
                <a:spcPts val="0"/>
              </a:spcAft>
            </a:pPr>
            <a:r>
              <a:rPr lang="en-US" sz="1400" dirty="0"/>
              <a:t>Cocci in pairs and chains </a:t>
            </a:r>
          </a:p>
          <a:p>
            <a:pPr marL="228600" lvl="1" indent="0">
              <a:spcBef>
                <a:spcPts val="0"/>
              </a:spcBef>
              <a:spcAft>
                <a:spcPts val="0"/>
              </a:spcAft>
              <a:buNone/>
            </a:pPr>
            <a:r>
              <a:rPr lang="en-US" sz="1400" dirty="0"/>
              <a:t>Family </a:t>
            </a:r>
            <a:r>
              <a:rPr lang="en-US" sz="1400" i="1" dirty="0" err="1"/>
              <a:t>Streptococcaceae</a:t>
            </a:r>
            <a:r>
              <a:rPr lang="en-US" sz="1400" i="1" dirty="0"/>
              <a:t>: Streptococcus </a:t>
            </a:r>
            <a:r>
              <a:rPr lang="en-US" sz="1400" dirty="0"/>
              <a:t>(species cause strep throat, dental caries) </a:t>
            </a:r>
          </a:p>
          <a:p>
            <a:pPr>
              <a:spcAft>
                <a:spcPts val="0"/>
              </a:spcAft>
            </a:pPr>
            <a:r>
              <a:rPr lang="en-US" sz="1400" dirty="0"/>
              <a:t>Anaerobic cocci in pairs, tetrads, irregular clusters </a:t>
            </a:r>
          </a:p>
          <a:p>
            <a:pPr marL="228600" lvl="1" indent="0">
              <a:spcBef>
                <a:spcPts val="0"/>
              </a:spcBef>
              <a:spcAft>
                <a:spcPts val="0"/>
              </a:spcAft>
              <a:buNone/>
            </a:pPr>
            <a:r>
              <a:rPr lang="en-US" sz="1400" dirty="0"/>
              <a:t>Family </a:t>
            </a:r>
            <a:r>
              <a:rPr lang="en-US" sz="1400" i="1" dirty="0" err="1"/>
              <a:t>Peptococcaceae</a:t>
            </a:r>
            <a:r>
              <a:rPr lang="en-US" sz="1400" i="1" dirty="0"/>
              <a:t>: </a:t>
            </a:r>
            <a:r>
              <a:rPr lang="en-US" sz="1400" i="1" dirty="0" err="1"/>
              <a:t>Peptococcus</a:t>
            </a:r>
            <a:r>
              <a:rPr lang="en-US" sz="1400" i="1" dirty="0"/>
              <a:t>, </a:t>
            </a:r>
            <a:r>
              <a:rPr lang="en-US" sz="1400" i="1" dirty="0" err="1"/>
              <a:t>Peptostreptococcus</a:t>
            </a:r>
            <a:r>
              <a:rPr lang="en-US" sz="1400" i="1" dirty="0"/>
              <a:t> </a:t>
            </a:r>
            <a:r>
              <a:rPr lang="en-US" sz="1400" dirty="0"/>
              <a:t>(involved in wound infections) </a:t>
            </a:r>
          </a:p>
          <a:p>
            <a:pPr>
              <a:spcAft>
                <a:spcPts val="0"/>
              </a:spcAft>
            </a:pPr>
            <a:r>
              <a:rPr lang="en-US" sz="1400" dirty="0"/>
              <a:t>Endospore-forming rods </a:t>
            </a:r>
          </a:p>
          <a:p>
            <a:pPr marL="228600" lvl="1" indent="0">
              <a:spcBef>
                <a:spcPts val="0"/>
              </a:spcBef>
              <a:spcAft>
                <a:spcPts val="0"/>
              </a:spcAft>
              <a:buNone/>
            </a:pPr>
            <a:r>
              <a:rPr lang="en-US" sz="1400" dirty="0"/>
              <a:t>Family </a:t>
            </a:r>
            <a:r>
              <a:rPr lang="en-US" sz="1400" i="1" dirty="0" err="1"/>
              <a:t>Bacillaceae</a:t>
            </a:r>
            <a:r>
              <a:rPr lang="en-US" sz="1400" i="1" dirty="0"/>
              <a:t>: Bacillus </a:t>
            </a:r>
            <a:r>
              <a:rPr lang="en-US" sz="1400" dirty="0"/>
              <a:t>(anthrax), </a:t>
            </a:r>
            <a:r>
              <a:rPr lang="en-US" sz="1400" i="1" dirty="0"/>
              <a:t>Clostridium </a:t>
            </a:r>
            <a:r>
              <a:rPr lang="en-US" sz="1400" dirty="0"/>
              <a:t>(tetanus, gas gangrene, botulism) </a:t>
            </a:r>
          </a:p>
          <a:p>
            <a:pPr>
              <a:spcAft>
                <a:spcPts val="0"/>
              </a:spcAft>
            </a:pPr>
            <a:r>
              <a:rPr lang="en-US" sz="1400" dirty="0"/>
              <a:t>Non-endospore-forming rods </a:t>
            </a:r>
          </a:p>
          <a:p>
            <a:pPr marL="228600" lvl="1" indent="0">
              <a:spcBef>
                <a:spcPts val="0"/>
              </a:spcBef>
              <a:spcAft>
                <a:spcPts val="0"/>
              </a:spcAft>
              <a:buNone/>
            </a:pPr>
            <a:r>
              <a:rPr lang="en-US" sz="1400" dirty="0"/>
              <a:t>Family </a:t>
            </a:r>
            <a:r>
              <a:rPr lang="en-US" sz="1400" i="1" dirty="0" err="1"/>
              <a:t>Lactobacillaceae</a:t>
            </a:r>
            <a:r>
              <a:rPr lang="en-US" sz="1400" i="1" dirty="0"/>
              <a:t>: Lactobacillus, Listeria, </a:t>
            </a:r>
            <a:r>
              <a:rPr lang="en-US" sz="1400" i="1" dirty="0" err="1"/>
              <a:t>Erysipelothrix</a:t>
            </a:r>
            <a:r>
              <a:rPr lang="en-US" sz="1400" i="1" dirty="0"/>
              <a:t> </a:t>
            </a:r>
            <a:r>
              <a:rPr lang="en-US" sz="1400" dirty="0"/>
              <a:t>(</a:t>
            </a:r>
            <a:r>
              <a:rPr lang="en-US" sz="1400" dirty="0" err="1"/>
              <a:t>erysipeloid</a:t>
            </a:r>
            <a:r>
              <a:rPr lang="en-US" sz="1400" dirty="0"/>
              <a:t>) </a:t>
            </a:r>
          </a:p>
          <a:p>
            <a:pPr marL="228600" lvl="1" indent="0">
              <a:spcBef>
                <a:spcPts val="0"/>
              </a:spcBef>
              <a:spcAft>
                <a:spcPts val="0"/>
              </a:spcAft>
              <a:buNone/>
            </a:pPr>
            <a:r>
              <a:rPr lang="en-US" sz="1400" dirty="0"/>
              <a:t>Family </a:t>
            </a:r>
            <a:r>
              <a:rPr lang="en-US" sz="1400" i="1" dirty="0" err="1"/>
              <a:t>Propionibacteriaceae</a:t>
            </a:r>
            <a:r>
              <a:rPr lang="en-US" sz="1400" i="1" dirty="0"/>
              <a:t>: Propionibacterium </a:t>
            </a:r>
            <a:r>
              <a:rPr lang="en-US" sz="1400" dirty="0"/>
              <a:t>(involved in acne) </a:t>
            </a:r>
          </a:p>
          <a:p>
            <a:pPr marL="223838" lvl="1" indent="0">
              <a:spcBef>
                <a:spcPts val="0"/>
              </a:spcBef>
              <a:spcAft>
                <a:spcPts val="0"/>
              </a:spcAft>
              <a:buNone/>
            </a:pPr>
            <a:r>
              <a:rPr lang="en-US" sz="1400" dirty="0"/>
              <a:t>Family </a:t>
            </a:r>
            <a:r>
              <a:rPr lang="en-US" sz="1400" i="1" dirty="0" err="1"/>
              <a:t>Corynebacteriaceae</a:t>
            </a:r>
            <a:r>
              <a:rPr lang="en-US" sz="1400" i="1" dirty="0"/>
              <a:t>: Corynebacterium </a:t>
            </a:r>
            <a:r>
              <a:rPr lang="en-US" sz="1400" dirty="0"/>
              <a:t>(diphtheria) </a:t>
            </a:r>
          </a:p>
          <a:p>
            <a:pPr marL="223838" lvl="1" indent="0">
              <a:spcBef>
                <a:spcPts val="0"/>
              </a:spcBef>
              <a:spcAft>
                <a:spcPts val="0"/>
              </a:spcAft>
              <a:buNone/>
            </a:pPr>
            <a:r>
              <a:rPr lang="en-US" sz="1400" dirty="0"/>
              <a:t>Family </a:t>
            </a:r>
            <a:r>
              <a:rPr lang="en-US" sz="1400" i="1" dirty="0" err="1"/>
              <a:t>Mycobacteriaceae</a:t>
            </a:r>
            <a:r>
              <a:rPr lang="en-US" sz="1400" i="1" dirty="0"/>
              <a:t>: Mycobacterium </a:t>
            </a:r>
            <a:r>
              <a:rPr lang="en-US" sz="1400" dirty="0"/>
              <a:t>(tuberculosis, leprosy)</a:t>
            </a:r>
          </a:p>
        </p:txBody>
      </p:sp>
      <p:pic>
        <p:nvPicPr>
          <p:cNvPr id="16" name="Content Placeholder 15" descr="Bacteria with Gram-Positive Cell Wall Structure">
            <a:extLst>
              <a:ext uri="{FF2B5EF4-FFF2-40B4-BE49-F238E27FC236}">
                <a16:creationId xmlns:a16="http://schemas.microsoft.com/office/drawing/2014/main" id="{B4C99C87-B0C7-44D7-8197-0B5033FD3692}"/>
              </a:ext>
              <a:ext uri="{C183D7F6-B498-43B3-948B-1728B52AA6E4}">
                <adec:decorative xmlns:adec="http://schemas.microsoft.com/office/drawing/2017/decorative" val="0"/>
              </a:ext>
            </a:extLst>
          </p:cNvPr>
          <p:cNvPicPr>
            <a:picLocks noGrp="1" noChangeAspect="1"/>
          </p:cNvPicPr>
          <p:nvPr>
            <p:ph sz="quarter" idx="19"/>
          </p:nvPr>
        </p:nvPicPr>
        <p:blipFill rotWithShape="1">
          <a:blip r:embed="rId2"/>
          <a:srcRect t="5681" b="56873"/>
          <a:stretch/>
        </p:blipFill>
        <p:spPr>
          <a:xfrm>
            <a:off x="4956204" y="2106555"/>
            <a:ext cx="4094946" cy="1619284"/>
          </a:xfrm>
        </p:spPr>
      </p:pic>
    </p:spTree>
    <p:extLst>
      <p:ext uri="{BB962C8B-B14F-4D97-AF65-F5344CB8AC3E}">
        <p14:creationId xmlns:p14="http://schemas.microsoft.com/office/powerpoint/2010/main" val="34443771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613BE-2063-4405-8D29-1D58BC3481E5}"/>
              </a:ext>
            </a:extLst>
          </p:cNvPr>
          <p:cNvSpPr>
            <a:spLocks noGrp="1"/>
          </p:cNvSpPr>
          <p:nvPr>
            <p:ph type="title"/>
          </p:nvPr>
        </p:nvSpPr>
        <p:spPr/>
        <p:txBody>
          <a:bodyPr>
            <a:normAutofit fontScale="90000"/>
          </a:bodyPr>
          <a:lstStyle/>
          <a:p>
            <a:r>
              <a:rPr lang="en-US" dirty="0"/>
              <a:t>Medically Important Families and Genera of Bacteria: Gram Negative</a:t>
            </a:r>
            <a:endParaRPr lang="en-IN" dirty="0"/>
          </a:p>
        </p:txBody>
      </p:sp>
      <p:sp>
        <p:nvSpPr>
          <p:cNvPr id="3" name="Content Placeholder 2">
            <a:extLst>
              <a:ext uri="{FF2B5EF4-FFF2-40B4-BE49-F238E27FC236}">
                <a16:creationId xmlns:a16="http://schemas.microsoft.com/office/drawing/2014/main" id="{34AAF5DD-07BF-472B-BB4B-539739662D35}"/>
              </a:ext>
            </a:extLst>
          </p:cNvPr>
          <p:cNvSpPr>
            <a:spLocks noGrp="1"/>
          </p:cNvSpPr>
          <p:nvPr>
            <p:ph sz="quarter" idx="11"/>
          </p:nvPr>
        </p:nvSpPr>
        <p:spPr>
          <a:xfrm>
            <a:off x="342900" y="1276709"/>
            <a:ext cx="4665828" cy="4877905"/>
          </a:xfrm>
        </p:spPr>
        <p:txBody>
          <a:bodyPr/>
          <a:lstStyle/>
          <a:p>
            <a:pPr>
              <a:spcAft>
                <a:spcPts val="0"/>
              </a:spcAft>
            </a:pPr>
            <a:r>
              <a:rPr lang="en-US" sz="1500" b="1" dirty="0"/>
              <a:t>II. Bacteria with Gram-Negative Cell Wall Structure </a:t>
            </a:r>
            <a:r>
              <a:rPr lang="en-US" sz="1500" dirty="0"/>
              <a:t>	</a:t>
            </a:r>
          </a:p>
          <a:p>
            <a:pPr>
              <a:spcAft>
                <a:spcPts val="0"/>
              </a:spcAft>
            </a:pPr>
            <a:r>
              <a:rPr lang="en-US" sz="1500" dirty="0"/>
              <a:t>Aerobic cocci </a:t>
            </a:r>
          </a:p>
          <a:p>
            <a:pPr marL="228600" lvl="1" indent="0">
              <a:spcBef>
                <a:spcPts val="0"/>
              </a:spcBef>
              <a:spcAft>
                <a:spcPts val="0"/>
              </a:spcAft>
              <a:buNone/>
            </a:pPr>
            <a:r>
              <a:rPr lang="en-US" sz="1500" i="1" dirty="0"/>
              <a:t>Neisseria </a:t>
            </a:r>
            <a:r>
              <a:rPr lang="en-US" sz="1500" dirty="0"/>
              <a:t>(gonorrhea, meningitis), </a:t>
            </a:r>
            <a:r>
              <a:rPr lang="en-US" sz="1500" i="1" dirty="0" err="1"/>
              <a:t>Branhamella</a:t>
            </a:r>
            <a:r>
              <a:rPr lang="en-US" sz="1500" i="1" dirty="0"/>
              <a:t> </a:t>
            </a:r>
            <a:endParaRPr lang="en-US" sz="1500" dirty="0"/>
          </a:p>
          <a:p>
            <a:pPr>
              <a:spcAft>
                <a:spcPts val="0"/>
              </a:spcAft>
            </a:pPr>
            <a:r>
              <a:rPr lang="en-US" sz="1500" dirty="0"/>
              <a:t>Aerobic coccobacilli </a:t>
            </a:r>
          </a:p>
          <a:p>
            <a:pPr marL="228600" lvl="1" indent="0">
              <a:spcBef>
                <a:spcPts val="0"/>
              </a:spcBef>
              <a:spcAft>
                <a:spcPts val="0"/>
              </a:spcAft>
              <a:buNone/>
            </a:pPr>
            <a:r>
              <a:rPr lang="en-US" sz="1500" i="1" dirty="0"/>
              <a:t>Moraxella, Acinetobacter </a:t>
            </a:r>
            <a:endParaRPr lang="en-US" sz="1500" dirty="0"/>
          </a:p>
          <a:p>
            <a:pPr>
              <a:spcAft>
                <a:spcPts val="0"/>
              </a:spcAft>
            </a:pPr>
            <a:r>
              <a:rPr lang="en-US" sz="1500" dirty="0"/>
              <a:t>Anaerobic cocci </a:t>
            </a:r>
          </a:p>
          <a:p>
            <a:pPr marL="228600" lvl="1" indent="0">
              <a:spcBef>
                <a:spcPts val="0"/>
              </a:spcBef>
              <a:spcAft>
                <a:spcPts val="0"/>
              </a:spcAft>
              <a:buNone/>
            </a:pPr>
            <a:r>
              <a:rPr lang="en-US" sz="1500" dirty="0"/>
              <a:t>Family </a:t>
            </a:r>
            <a:r>
              <a:rPr lang="en-US" sz="1500" i="1" dirty="0" err="1"/>
              <a:t>Veillonellaceae</a:t>
            </a:r>
            <a:r>
              <a:rPr lang="en-US" sz="1500" i="1" dirty="0"/>
              <a:t> </a:t>
            </a:r>
            <a:endParaRPr lang="en-US" sz="1500" dirty="0"/>
          </a:p>
          <a:p>
            <a:pPr marL="228600" lvl="1" indent="0">
              <a:spcBef>
                <a:spcPts val="0"/>
              </a:spcBef>
              <a:spcAft>
                <a:spcPts val="0"/>
              </a:spcAft>
              <a:buNone/>
            </a:pPr>
            <a:r>
              <a:rPr lang="en-US" sz="1500" i="1" dirty="0" err="1"/>
              <a:t>Veillonella</a:t>
            </a:r>
            <a:r>
              <a:rPr lang="en-US" sz="1500" i="1" dirty="0"/>
              <a:t> </a:t>
            </a:r>
            <a:r>
              <a:rPr lang="en-US" sz="1500" dirty="0"/>
              <a:t>(dental disease) </a:t>
            </a:r>
          </a:p>
          <a:p>
            <a:pPr>
              <a:spcAft>
                <a:spcPts val="0"/>
              </a:spcAft>
            </a:pPr>
            <a:r>
              <a:rPr lang="en-US" sz="1500" dirty="0"/>
              <a:t>Aerobic rods </a:t>
            </a:r>
          </a:p>
          <a:p>
            <a:pPr marL="228600" lvl="1" indent="0">
              <a:spcBef>
                <a:spcPts val="0"/>
              </a:spcBef>
              <a:spcAft>
                <a:spcPts val="0"/>
              </a:spcAft>
              <a:buNone/>
            </a:pPr>
            <a:r>
              <a:rPr lang="en-US" sz="1500" dirty="0"/>
              <a:t>Family </a:t>
            </a:r>
            <a:r>
              <a:rPr lang="en-US" sz="1500" i="1" dirty="0"/>
              <a:t>Pseudomonadaceae: Pseudomonas </a:t>
            </a:r>
            <a:r>
              <a:rPr lang="en-US" sz="1500" dirty="0"/>
              <a:t>(pneumonia, burn infections) </a:t>
            </a:r>
          </a:p>
          <a:p>
            <a:pPr marL="228600" lvl="1" indent="0">
              <a:spcBef>
                <a:spcPts val="0"/>
              </a:spcBef>
              <a:spcAft>
                <a:spcPts val="0"/>
              </a:spcAft>
              <a:buNone/>
            </a:pPr>
            <a:r>
              <a:rPr lang="en-US" sz="1500" dirty="0"/>
              <a:t>Miscellaneous: </a:t>
            </a:r>
            <a:r>
              <a:rPr lang="en-US" sz="1500" i="1" dirty="0"/>
              <a:t>Legionella </a:t>
            </a:r>
            <a:r>
              <a:rPr lang="en-US" sz="1500" dirty="0"/>
              <a:t>(Legionnaires’ disease) </a:t>
            </a:r>
          </a:p>
          <a:p>
            <a:pPr>
              <a:spcAft>
                <a:spcPts val="0"/>
              </a:spcAft>
            </a:pPr>
            <a:r>
              <a:rPr lang="en-US" sz="1500" dirty="0"/>
              <a:t>Facultative or anaerobic rods and </a:t>
            </a:r>
            <a:r>
              <a:rPr lang="en-US" sz="1500" dirty="0" err="1"/>
              <a:t>vibrios</a:t>
            </a:r>
            <a:r>
              <a:rPr lang="en-US" sz="1500" dirty="0"/>
              <a:t> </a:t>
            </a:r>
          </a:p>
          <a:p>
            <a:pPr marL="228600" lvl="1" indent="0">
              <a:spcBef>
                <a:spcPts val="0"/>
              </a:spcBef>
              <a:spcAft>
                <a:spcPts val="0"/>
              </a:spcAft>
              <a:buNone/>
            </a:pPr>
            <a:r>
              <a:rPr lang="en-US" sz="1500" dirty="0"/>
              <a:t>Family </a:t>
            </a:r>
            <a:r>
              <a:rPr lang="en-US" sz="1500" i="1" dirty="0"/>
              <a:t>Enterobacteriaceae: Escherichia, </a:t>
            </a:r>
            <a:r>
              <a:rPr lang="en-US" sz="1500" i="1" dirty="0" err="1"/>
              <a:t>Edwardsiella</a:t>
            </a:r>
            <a:r>
              <a:rPr lang="en-US" sz="1500" i="1" dirty="0"/>
              <a:t>, Citrobacter, Salmonella </a:t>
            </a:r>
            <a:r>
              <a:rPr lang="en-US" sz="1500" dirty="0"/>
              <a:t>(typhoid fever), </a:t>
            </a:r>
            <a:r>
              <a:rPr lang="en-US" sz="1500" i="1" dirty="0"/>
              <a:t>Shigella </a:t>
            </a:r>
            <a:r>
              <a:rPr lang="en-US" sz="1500" dirty="0"/>
              <a:t>(dysentery), </a:t>
            </a:r>
            <a:r>
              <a:rPr lang="en-US" sz="1500" i="1" dirty="0"/>
              <a:t>Klebsiella, Enterobacter, Serratia, Proteus, Yersinia </a:t>
            </a:r>
            <a:r>
              <a:rPr lang="en-US" sz="1500" dirty="0"/>
              <a:t>(one species causes plague) </a:t>
            </a:r>
          </a:p>
          <a:p>
            <a:pPr marL="228600" lvl="1" indent="0">
              <a:spcBef>
                <a:spcPts val="0"/>
              </a:spcBef>
              <a:spcAft>
                <a:spcPts val="0"/>
              </a:spcAft>
              <a:buNone/>
            </a:pPr>
            <a:r>
              <a:rPr lang="en-US" sz="1500" dirty="0"/>
              <a:t>Family </a:t>
            </a:r>
            <a:r>
              <a:rPr lang="en-US" sz="1500" i="1" dirty="0"/>
              <a:t>Vibrionaceae: Vibrio </a:t>
            </a:r>
            <a:r>
              <a:rPr lang="en-US" sz="1500" dirty="0"/>
              <a:t>(cholera, food infection), </a:t>
            </a:r>
            <a:r>
              <a:rPr lang="en-US" sz="1500" i="1" dirty="0"/>
              <a:t>Campylobacter, Aeromonas </a:t>
            </a:r>
            <a:endParaRPr lang="en-US" sz="1500" dirty="0"/>
          </a:p>
        </p:txBody>
      </p:sp>
      <p:pic>
        <p:nvPicPr>
          <p:cNvPr id="16" name="Content Placeholder 15" descr="Bacteria with Gram-Negative Cell Wall Structure and Bacteria with No Cell Walls">
            <a:extLst>
              <a:ext uri="{FF2B5EF4-FFF2-40B4-BE49-F238E27FC236}">
                <a16:creationId xmlns:a16="http://schemas.microsoft.com/office/drawing/2014/main" id="{5CEBBD33-6811-4E82-AF4B-B18082B92EE2}"/>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3324" b="10278"/>
          <a:stretch/>
        </p:blipFill>
        <p:spPr>
          <a:xfrm>
            <a:off x="5008728" y="2494186"/>
            <a:ext cx="3944203" cy="2077814"/>
          </a:xfrm>
        </p:spPr>
      </p:pic>
    </p:spTree>
    <p:extLst>
      <p:ext uri="{BB962C8B-B14F-4D97-AF65-F5344CB8AC3E}">
        <p14:creationId xmlns:p14="http://schemas.microsoft.com/office/powerpoint/2010/main" val="30665805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A13F8-B277-4ADC-B617-DBFCE3D79DD2}"/>
              </a:ext>
            </a:extLst>
          </p:cNvPr>
          <p:cNvSpPr>
            <a:spLocks noGrp="1"/>
          </p:cNvSpPr>
          <p:nvPr>
            <p:ph type="title"/>
          </p:nvPr>
        </p:nvSpPr>
        <p:spPr/>
        <p:txBody>
          <a:bodyPr>
            <a:normAutofit fontScale="90000"/>
          </a:bodyPr>
          <a:lstStyle/>
          <a:p>
            <a:r>
              <a:rPr lang="en-US" dirty="0"/>
              <a:t>Medically Important Families and Genera of Bacteria: Gram Negative and No Cell Wall</a:t>
            </a:r>
            <a:endParaRPr lang="en-IN" dirty="0"/>
          </a:p>
        </p:txBody>
      </p:sp>
      <p:sp>
        <p:nvSpPr>
          <p:cNvPr id="3" name="Content Placeholder 2">
            <a:extLst>
              <a:ext uri="{FF2B5EF4-FFF2-40B4-BE49-F238E27FC236}">
                <a16:creationId xmlns:a16="http://schemas.microsoft.com/office/drawing/2014/main" id="{A948F575-9E00-406D-8CDE-647D522320E0}"/>
              </a:ext>
            </a:extLst>
          </p:cNvPr>
          <p:cNvSpPr>
            <a:spLocks noGrp="1"/>
          </p:cNvSpPr>
          <p:nvPr>
            <p:ph sz="quarter" idx="11"/>
          </p:nvPr>
        </p:nvSpPr>
        <p:spPr>
          <a:xfrm>
            <a:off x="342900" y="1276710"/>
            <a:ext cx="4133566" cy="4552590"/>
          </a:xfrm>
        </p:spPr>
        <p:txBody>
          <a:bodyPr/>
          <a:lstStyle/>
          <a:p>
            <a:pPr>
              <a:spcAft>
                <a:spcPts val="0"/>
              </a:spcAft>
            </a:pPr>
            <a:r>
              <a:rPr lang="en-US" sz="1900" b="1" dirty="0"/>
              <a:t>II. Bacteria with Gram-Negative Cell Wall Structure (continued) </a:t>
            </a:r>
            <a:r>
              <a:rPr lang="en-US" sz="1900" dirty="0"/>
              <a:t>	</a:t>
            </a:r>
          </a:p>
          <a:p>
            <a:pPr>
              <a:spcAft>
                <a:spcPts val="0"/>
              </a:spcAft>
            </a:pPr>
            <a:r>
              <a:rPr lang="en-US" sz="1900" dirty="0"/>
              <a:t>Anaerobic rods </a:t>
            </a:r>
          </a:p>
          <a:p>
            <a:pPr marL="228600" lvl="1" indent="0">
              <a:spcBef>
                <a:spcPts val="0"/>
              </a:spcBef>
              <a:spcAft>
                <a:spcPts val="0"/>
              </a:spcAft>
              <a:buNone/>
            </a:pPr>
            <a:r>
              <a:rPr lang="en-US" sz="1900" dirty="0"/>
              <a:t>Family </a:t>
            </a:r>
            <a:r>
              <a:rPr lang="en-US" sz="1900" i="1" dirty="0" err="1"/>
              <a:t>Bacteroidaceae</a:t>
            </a:r>
            <a:r>
              <a:rPr lang="en-US" sz="1900" i="1" dirty="0"/>
              <a:t>: Bacteroides, Fusobacterium </a:t>
            </a:r>
            <a:r>
              <a:rPr lang="en-US" sz="1900" dirty="0"/>
              <a:t>(anaerobic wound and dental infections) </a:t>
            </a:r>
          </a:p>
          <a:p>
            <a:pPr marL="228600" lvl="1" indent="0">
              <a:spcBef>
                <a:spcPts val="0"/>
              </a:spcBef>
              <a:spcAft>
                <a:spcPts val="0"/>
              </a:spcAft>
              <a:buNone/>
            </a:pPr>
            <a:r>
              <a:rPr lang="en-US" sz="1900" dirty="0"/>
              <a:t>Helical and curved bacteria </a:t>
            </a:r>
          </a:p>
          <a:p>
            <a:pPr marL="228600" lvl="1" indent="0">
              <a:spcBef>
                <a:spcPts val="0"/>
              </a:spcBef>
              <a:spcAft>
                <a:spcPts val="0"/>
              </a:spcAft>
              <a:buNone/>
            </a:pPr>
            <a:r>
              <a:rPr lang="en-US" sz="1900" dirty="0"/>
              <a:t>Family </a:t>
            </a:r>
            <a:r>
              <a:rPr lang="en-US" sz="1900" i="1" dirty="0" err="1"/>
              <a:t>Spirochaetaceae</a:t>
            </a:r>
            <a:r>
              <a:rPr lang="en-US" sz="1900" i="1" dirty="0"/>
              <a:t>: Treponema </a:t>
            </a:r>
            <a:r>
              <a:rPr lang="en-US" sz="1900" dirty="0"/>
              <a:t>(syphilis), </a:t>
            </a:r>
            <a:r>
              <a:rPr lang="en-US" sz="1900" i="1" dirty="0"/>
              <a:t>Borrelia </a:t>
            </a:r>
            <a:r>
              <a:rPr lang="en-US" sz="1900" dirty="0"/>
              <a:t>(Lyme disease), </a:t>
            </a:r>
            <a:r>
              <a:rPr lang="en-US" sz="1900" i="1" dirty="0"/>
              <a:t>Leptospira </a:t>
            </a:r>
            <a:r>
              <a:rPr lang="en-US" sz="1900" dirty="0"/>
              <a:t>(kidney infection) 	</a:t>
            </a:r>
          </a:p>
          <a:p>
            <a:pPr>
              <a:spcAft>
                <a:spcPts val="0"/>
              </a:spcAft>
            </a:pPr>
            <a:r>
              <a:rPr lang="en-US" sz="1900" b="1" dirty="0"/>
              <a:t>III. Bacteria with No Cell Walls </a:t>
            </a:r>
            <a:r>
              <a:rPr lang="en-US" sz="1900" dirty="0"/>
              <a:t>	</a:t>
            </a:r>
          </a:p>
          <a:p>
            <a:pPr>
              <a:spcAft>
                <a:spcPts val="0"/>
              </a:spcAft>
            </a:pPr>
            <a:r>
              <a:rPr lang="en-US" sz="1900" dirty="0"/>
              <a:t>Family </a:t>
            </a:r>
            <a:r>
              <a:rPr lang="en-US" sz="1900" i="1" dirty="0" err="1"/>
              <a:t>Mycoplasmataceae</a:t>
            </a:r>
            <a:r>
              <a:rPr lang="en-US" sz="1900" i="1" dirty="0"/>
              <a:t>: Mycoplasma </a:t>
            </a:r>
            <a:r>
              <a:rPr lang="en-US" sz="1900" dirty="0"/>
              <a:t>(pneumonia), </a:t>
            </a:r>
            <a:r>
              <a:rPr lang="en-US" sz="1900" i="1" dirty="0" err="1"/>
              <a:t>Ureaplasma</a:t>
            </a:r>
            <a:r>
              <a:rPr lang="en-US" sz="1900" i="1" dirty="0"/>
              <a:t> </a:t>
            </a:r>
            <a:r>
              <a:rPr lang="en-US" sz="1900" dirty="0"/>
              <a:t>(urinary infection)</a:t>
            </a:r>
          </a:p>
        </p:txBody>
      </p:sp>
      <p:pic>
        <p:nvPicPr>
          <p:cNvPr id="16" name="Content Placeholder 15" descr="Bacteria with Gram-Negative Cell Wall Structure and Bacteria with No Cell Walls">
            <a:extLst>
              <a:ext uri="{FF2B5EF4-FFF2-40B4-BE49-F238E27FC236}">
                <a16:creationId xmlns:a16="http://schemas.microsoft.com/office/drawing/2014/main" id="{0F117CC3-8D4F-4775-8BEE-08CF8AD347BB}"/>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1965" b="1911"/>
          <a:stretch/>
        </p:blipFill>
        <p:spPr>
          <a:xfrm>
            <a:off x="4817273" y="1986684"/>
            <a:ext cx="3983827" cy="2361063"/>
          </a:xfrm>
        </p:spPr>
      </p:pic>
    </p:spTree>
    <p:extLst>
      <p:ext uri="{BB962C8B-B14F-4D97-AF65-F5344CB8AC3E}">
        <p14:creationId xmlns:p14="http://schemas.microsoft.com/office/powerpoint/2010/main" val="201970206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A97CE-BFD0-446A-8458-717B3969DC41}"/>
              </a:ext>
            </a:extLst>
          </p:cNvPr>
          <p:cNvSpPr>
            <a:spLocks noGrp="1"/>
          </p:cNvSpPr>
          <p:nvPr>
            <p:ph type="title"/>
          </p:nvPr>
        </p:nvSpPr>
        <p:spPr/>
        <p:txBody>
          <a:bodyPr/>
          <a:lstStyle/>
          <a:p>
            <a:r>
              <a:rPr lang="en-US" dirty="0"/>
              <a:t>Species and Subspecies in Bacteria and Archaea</a:t>
            </a:r>
            <a:endParaRPr lang="en-IN" dirty="0"/>
          </a:p>
        </p:txBody>
      </p:sp>
      <p:sp>
        <p:nvSpPr>
          <p:cNvPr id="4" name="Content Placeholder 3">
            <a:extLst>
              <a:ext uri="{FF2B5EF4-FFF2-40B4-BE49-F238E27FC236}">
                <a16:creationId xmlns:a16="http://schemas.microsoft.com/office/drawing/2014/main" id="{F2F1F0C2-EA6F-4B65-BDD4-78B2E5BE4F26}"/>
              </a:ext>
            </a:extLst>
          </p:cNvPr>
          <p:cNvSpPr>
            <a:spLocks noGrp="1"/>
          </p:cNvSpPr>
          <p:nvPr>
            <p:ph sz="quarter" idx="11"/>
          </p:nvPr>
        </p:nvSpPr>
        <p:spPr>
          <a:xfrm>
            <a:off x="342900" y="1276709"/>
            <a:ext cx="8458200" cy="3717321"/>
          </a:xfrm>
        </p:spPr>
        <p:txBody>
          <a:bodyPr/>
          <a:lstStyle/>
          <a:p>
            <a:pPr>
              <a:spcAft>
                <a:spcPts val="1100"/>
              </a:spcAft>
              <a:defRPr/>
            </a:pPr>
            <a:r>
              <a:rPr lang="en-US" b="1" dirty="0">
                <a:ea typeface="ＭＳ Ｐゴシック" charset="0"/>
              </a:rPr>
              <a:t>Bacterial species:</a:t>
            </a:r>
          </a:p>
          <a:p>
            <a:pPr marL="342900" indent="-342900">
              <a:buFont typeface="Arial" panose="020B0604020202020204" pitchFamily="34" charset="0"/>
              <a:buChar char="•"/>
              <a:defRPr/>
            </a:pPr>
            <a:r>
              <a:rPr lang="en-US" dirty="0">
                <a:ea typeface="ＭＳ Ｐゴシック" charset="0"/>
              </a:rPr>
              <a:t>A collection of bacterial cells which share an overall pattern of similar traits</a:t>
            </a:r>
          </a:p>
          <a:p>
            <a:pPr marL="342900" indent="-342900">
              <a:buFont typeface="Arial" panose="020B0604020202020204" pitchFamily="34" charset="0"/>
              <a:buChar char="•"/>
              <a:defRPr/>
            </a:pPr>
            <a:r>
              <a:rPr lang="en-US" b="1" dirty="0">
                <a:ea typeface="ＭＳ Ｐゴシック" charset="0"/>
              </a:rPr>
              <a:t>Subspecies, strain, </a:t>
            </a:r>
            <a:r>
              <a:rPr lang="en-US" dirty="0">
                <a:ea typeface="ＭＳ Ｐゴシック" charset="0"/>
              </a:rPr>
              <a:t>or</a:t>
            </a:r>
            <a:r>
              <a:rPr lang="en-US" b="1" dirty="0">
                <a:ea typeface="ＭＳ Ｐゴシック" charset="0"/>
              </a:rPr>
              <a:t> type:</a:t>
            </a:r>
          </a:p>
          <a:p>
            <a:pPr marL="625475" lvl="1">
              <a:defRPr/>
            </a:pPr>
            <a:r>
              <a:rPr lang="en-US" dirty="0">
                <a:ea typeface="ＭＳ Ｐゴシック" charset="0"/>
              </a:rPr>
              <a:t>Bacteria of the same species that have differing characteristics</a:t>
            </a:r>
          </a:p>
          <a:p>
            <a:pPr marL="342900" lvl="0" indent="-342900">
              <a:buFont typeface="Arial" panose="020B0604020202020204" pitchFamily="34" charset="0"/>
              <a:buChar char="•"/>
              <a:defRPr/>
            </a:pPr>
            <a:r>
              <a:rPr lang="en-US" b="1" dirty="0">
                <a:solidFill>
                  <a:prstClr val="black"/>
                </a:solidFill>
                <a:ea typeface="ＭＳ Ｐゴシック" charset="0"/>
              </a:rPr>
              <a:t>Serotype:</a:t>
            </a:r>
          </a:p>
          <a:p>
            <a:pPr marL="625475" lvl="1">
              <a:defRPr/>
            </a:pPr>
            <a:r>
              <a:rPr lang="en-US" dirty="0">
                <a:solidFill>
                  <a:prstClr val="black"/>
                </a:solidFill>
                <a:ea typeface="ＭＳ Ｐゴシック" charset="0"/>
              </a:rPr>
              <a:t>Representatives of a species that stimulate a distinct pattern of antibody responses because of distinct surface molecules</a:t>
            </a:r>
          </a:p>
        </p:txBody>
      </p:sp>
    </p:spTree>
    <p:extLst>
      <p:ext uri="{BB962C8B-B14F-4D97-AF65-F5344CB8AC3E}">
        <p14:creationId xmlns:p14="http://schemas.microsoft.com/office/powerpoint/2010/main" val="41677246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955AD-6B7C-484B-B70C-EC0692B10FDF}"/>
              </a:ext>
            </a:extLst>
          </p:cNvPr>
          <p:cNvSpPr>
            <a:spLocks noGrp="1"/>
          </p:cNvSpPr>
          <p:nvPr>
            <p:ph type="title"/>
          </p:nvPr>
        </p:nvSpPr>
        <p:spPr/>
        <p:txBody>
          <a:bodyPr/>
          <a:lstStyle/>
          <a:p>
            <a:r>
              <a:rPr lang="en-IN" dirty="0"/>
              <a:t>Concept Check – Section 4.6</a:t>
            </a:r>
          </a:p>
        </p:txBody>
      </p:sp>
      <p:sp>
        <p:nvSpPr>
          <p:cNvPr id="3" name="Content Placeholder 2">
            <a:extLst>
              <a:ext uri="{FF2B5EF4-FFF2-40B4-BE49-F238E27FC236}">
                <a16:creationId xmlns:a16="http://schemas.microsoft.com/office/drawing/2014/main" id="{851C4FBF-3486-4B91-8045-9169CB41DD6A}"/>
              </a:ext>
            </a:extLst>
          </p:cNvPr>
          <p:cNvSpPr>
            <a:spLocks noGrp="1"/>
          </p:cNvSpPr>
          <p:nvPr>
            <p:ph sz="quarter" idx="11"/>
          </p:nvPr>
        </p:nvSpPr>
        <p:spPr>
          <a:xfrm>
            <a:off x="342900" y="1276710"/>
            <a:ext cx="8458200" cy="3115586"/>
          </a:xfrm>
        </p:spPr>
        <p:txBody>
          <a:bodyPr/>
          <a:lstStyle/>
          <a:p>
            <a:pPr>
              <a:lnSpc>
                <a:spcPct val="80000"/>
              </a:lnSpc>
              <a:spcAft>
                <a:spcPts val="1800"/>
              </a:spcAft>
            </a:pPr>
            <a:r>
              <a:rPr lang="en-US" altLang="en-US" dirty="0"/>
              <a:t>What part of the bacterial cell is analyzed to determine evolutionary relatedness? Why is this used?</a:t>
            </a:r>
          </a:p>
          <a:p>
            <a:pPr>
              <a:lnSpc>
                <a:spcPct val="80000"/>
              </a:lnSpc>
              <a:spcAft>
                <a:spcPts val="1800"/>
              </a:spcAft>
            </a:pPr>
            <a:r>
              <a:rPr lang="en-US" altLang="en-US" dirty="0"/>
              <a:t>Which </a:t>
            </a:r>
            <a:r>
              <a:rPr lang="en-US" altLang="en-US" i="1" dirty="0" err="1"/>
              <a:t>Bergey’s</a:t>
            </a:r>
            <a:r>
              <a:rPr lang="en-US" altLang="en-US" dirty="0"/>
              <a:t> manual would most often be used in a hospital clinical laboratory?</a:t>
            </a:r>
          </a:p>
          <a:p>
            <a:pPr>
              <a:lnSpc>
                <a:spcPct val="80000"/>
              </a:lnSpc>
              <a:spcAft>
                <a:spcPts val="1800"/>
              </a:spcAft>
            </a:pPr>
            <a:r>
              <a:rPr lang="en-US" altLang="en-US" dirty="0"/>
              <a:t>How is the definition of </a:t>
            </a:r>
            <a:r>
              <a:rPr lang="en-US" altLang="en-US" i="1" dirty="0"/>
              <a:t>species</a:t>
            </a:r>
            <a:r>
              <a:rPr lang="en-US" altLang="en-US" dirty="0"/>
              <a:t> different for bacteria than for animals?</a:t>
            </a:r>
          </a:p>
          <a:p>
            <a:pPr>
              <a:lnSpc>
                <a:spcPct val="80000"/>
              </a:lnSpc>
              <a:spcAft>
                <a:spcPts val="1800"/>
              </a:spcAft>
            </a:pPr>
            <a:r>
              <a:rPr lang="en-US" altLang="en-US" dirty="0"/>
              <a:t>What is measured to determine serotype?</a:t>
            </a:r>
          </a:p>
        </p:txBody>
      </p:sp>
    </p:spTree>
    <p:extLst>
      <p:ext uri="{BB962C8B-B14F-4D97-AF65-F5344CB8AC3E}">
        <p14:creationId xmlns:p14="http://schemas.microsoft.com/office/powerpoint/2010/main" val="34225560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Bacterial Cell Structure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rPr>
              <a:t>This figure is a cutaway view of a typical rod-shaped bacterium, showing major structural features. On one end are fimbriae, fine, </a:t>
            </a:r>
            <a:r>
              <a:rPr lang="en-US" dirty="0" err="1">
                <a:latin typeface="+mj-lt"/>
              </a:rPr>
              <a:t>hairlike</a:t>
            </a:r>
            <a:r>
              <a:rPr lang="en-US" dirty="0">
                <a:latin typeface="+mj-lt"/>
              </a:rPr>
              <a:t> bristles extending from the cell surface that help in adhesion to other cells and surfaces. On the other end is a tail-like appendage called a flagellum, whose movement pushes the cell forward and provides motility. And from one side extends a pilus, which looks like a drinking straw, an appendage used for drawing another bacterium close in order to transfer DNA to it. From the outside of the cell moving in there is a capsule layer, an outer membrane, a cell wall, a cell membrane, and the cytoplasm, a water-based solution filling the entire cell. (These will each be covered in detail later in the PowerPoint.) Within the cytoplasm are the sites of protein synthesis called ribosomes, thousands of fine, spherical specks; the bacterial chromosome or nucleoid which looks like a mass of spaghetti noodles; an inclusion/granule, a large sphere where nutrients are stored for later use; and a plasmid, a loop of double-stranded DNA containing extra genes. </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60351700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Bacterial Shapes and Arrangements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three basic shape variations are </a:t>
            </a:r>
            <a:r>
              <a:rPr lang="en-US" dirty="0" err="1"/>
              <a:t>coccus</a:t>
            </a:r>
            <a:r>
              <a:rPr lang="en-US" dirty="0"/>
              <a:t>, rod, and curved. Under the </a:t>
            </a:r>
            <a:r>
              <a:rPr lang="en-US" dirty="0" err="1"/>
              <a:t>coccus</a:t>
            </a:r>
            <a:r>
              <a:rPr lang="en-US" dirty="0"/>
              <a:t> column, photos of staphylococcus </a:t>
            </a:r>
            <a:r>
              <a:rPr lang="en-US" dirty="0" err="1"/>
              <a:t>aureus</a:t>
            </a:r>
            <a:r>
              <a:rPr lang="en-US" dirty="0"/>
              <a:t> and streptococcus </a:t>
            </a:r>
            <a:r>
              <a:rPr lang="en-US" dirty="0" err="1"/>
              <a:t>pyogenes</a:t>
            </a:r>
            <a:r>
              <a:rPr lang="en-US" dirty="0"/>
              <a:t> are shown. Under the rod column, photos of legionella </a:t>
            </a:r>
            <a:r>
              <a:rPr lang="en-US" dirty="0" err="1"/>
              <a:t>pneumophila</a:t>
            </a:r>
            <a:r>
              <a:rPr lang="en-US" dirty="0"/>
              <a:t>, </a:t>
            </a:r>
            <a:r>
              <a:rPr lang="en-US" dirty="0" err="1"/>
              <a:t>streptobacillus</a:t>
            </a:r>
            <a:r>
              <a:rPr lang="en-US" dirty="0"/>
              <a:t>, and </a:t>
            </a:r>
            <a:r>
              <a:rPr lang="en-US" dirty="0" err="1"/>
              <a:t>streptomyces</a:t>
            </a:r>
            <a:r>
              <a:rPr lang="en-US" dirty="0"/>
              <a:t> are shown. Under the curved column, photos of vibrio </a:t>
            </a:r>
            <a:r>
              <a:rPr lang="en-US" dirty="0" err="1"/>
              <a:t>vulnificus</a:t>
            </a:r>
            <a:r>
              <a:rPr lang="en-US" dirty="0"/>
              <a:t>, and campylobacter </a:t>
            </a:r>
            <a:r>
              <a:rPr lang="en-US" dirty="0" err="1"/>
              <a:t>jejuni</a:t>
            </a:r>
            <a:r>
              <a:rPr lang="en-US" dirty="0"/>
              <a:t>.</a:t>
            </a:r>
            <a:endParaRPr lang="en-US" sz="1800"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02875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2EF16-E9F9-461D-8CD7-97CE94CD9353}"/>
              </a:ext>
            </a:extLst>
          </p:cNvPr>
          <p:cNvSpPr>
            <a:spLocks noGrp="1"/>
          </p:cNvSpPr>
          <p:nvPr>
            <p:ph type="title"/>
          </p:nvPr>
        </p:nvSpPr>
        <p:spPr/>
        <p:txBody>
          <a:bodyPr/>
          <a:lstStyle/>
          <a:p>
            <a:r>
              <a:rPr lang="en-IN" dirty="0"/>
              <a:t>Mycoplasmas</a:t>
            </a:r>
            <a:r>
              <a:rPr lang="en-IN" sz="1200" dirty="0"/>
              <a:t> 1</a:t>
            </a:r>
          </a:p>
        </p:txBody>
      </p:sp>
      <p:sp>
        <p:nvSpPr>
          <p:cNvPr id="3" name="Content Placeholder 2">
            <a:extLst>
              <a:ext uri="{FF2B5EF4-FFF2-40B4-BE49-F238E27FC236}">
                <a16:creationId xmlns:a16="http://schemas.microsoft.com/office/drawing/2014/main" id="{37B68A19-2E75-4E95-AB20-44572E4035F6}"/>
              </a:ext>
            </a:extLst>
          </p:cNvPr>
          <p:cNvSpPr>
            <a:spLocks noGrp="1"/>
          </p:cNvSpPr>
          <p:nvPr>
            <p:ph sz="quarter" idx="11"/>
          </p:nvPr>
        </p:nvSpPr>
        <p:spPr>
          <a:xfrm>
            <a:off x="342900" y="1276709"/>
            <a:ext cx="3601303" cy="2449129"/>
          </a:xfrm>
        </p:spPr>
        <p:txBody>
          <a:bodyPr/>
          <a:lstStyle/>
          <a:p>
            <a:r>
              <a:rPr lang="en-US" dirty="0"/>
              <a:t>Display extreme variations in shape due to lack of cell walls</a:t>
            </a:r>
          </a:p>
        </p:txBody>
      </p:sp>
      <p:pic>
        <p:nvPicPr>
          <p:cNvPr id="14" name="Content Placeholder 13" descr="A photograph shows the arrangement of Corynebacterium cells. &#10;">
            <a:extLst>
              <a:ext uri="{FF2B5EF4-FFF2-40B4-BE49-F238E27FC236}">
                <a16:creationId xmlns:a16="http://schemas.microsoft.com/office/drawing/2014/main" id="{E953265B-32BE-470D-A604-B5AE91AD6567}"/>
              </a:ext>
            </a:extLst>
          </p:cNvPr>
          <p:cNvPicPr>
            <a:picLocks noGrp="1" noChangeAspect="1"/>
          </p:cNvPicPr>
          <p:nvPr>
            <p:ph sz="quarter" idx="14"/>
          </p:nvPr>
        </p:nvPicPr>
        <p:blipFill rotWithShape="1">
          <a:blip r:embed="rId2"/>
          <a:srcRect t="6203" b="3798"/>
          <a:stretch/>
        </p:blipFill>
        <p:spPr>
          <a:xfrm>
            <a:off x="4572000" y="1412500"/>
            <a:ext cx="3771875" cy="4212000"/>
          </a:xfrm>
        </p:spPr>
      </p:pic>
      <p:sp>
        <p:nvSpPr>
          <p:cNvPr id="5" name="Text Placeholder 14">
            <a:extLst>
              <a:ext uri="{FF2B5EF4-FFF2-40B4-BE49-F238E27FC236}">
                <a16:creationId xmlns:a16="http://schemas.microsoft.com/office/drawing/2014/main" id="{2199637B-6A09-4001-8D6F-97006E9F25F8}"/>
              </a:ext>
            </a:extLst>
          </p:cNvPr>
          <p:cNvSpPr txBox="1">
            <a:spLocks/>
          </p:cNvSpPr>
          <p:nvPr/>
        </p:nvSpPr>
        <p:spPr>
          <a:xfrm>
            <a:off x="1155700" y="6684963"/>
            <a:ext cx="7383273" cy="173037"/>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Don Fawcett/Science Source/Getty images</a:t>
            </a:r>
            <a:r>
              <a:rPr lang="en-IN" sz="700" dirty="0"/>
              <a:t> </a:t>
            </a:r>
            <a:endParaRPr lang="en-IN" sz="675" dirty="0"/>
          </a:p>
        </p:txBody>
      </p:sp>
    </p:spTree>
    <p:extLst>
      <p:ext uri="{BB962C8B-B14F-4D97-AF65-F5344CB8AC3E}">
        <p14:creationId xmlns:p14="http://schemas.microsoft.com/office/powerpoint/2010/main" val="399889501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Flagella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pPr>
            <a:r>
              <a:rPr lang="en-US" dirty="0">
                <a:latin typeface="+mj-lt"/>
              </a:rPr>
              <a:t>The basal body of the flagellum is made up of a rod and rings that are imbedded in the outer membrane, cell wall, and cell membrane of the cell. This basal body anchors the hook. The hook, which looks like a 90 degree pipe elbow, protrudes outside the outer membrane and rotates 360 degrees. The filament is a helical structure composed of protein that extends from the hook like a tail.</a:t>
            </a:r>
          </a:p>
          <a:p>
            <a:pPr marL="457200" indent="-457200">
              <a:buAutoNum type="alphaLcParenBoth"/>
            </a:pPr>
            <a:r>
              <a:rPr lang="en-US" i="1" dirty="0">
                <a:latin typeface="+mj-lt"/>
              </a:rPr>
              <a:t>Pseudomonas aeruginosa</a:t>
            </a:r>
            <a:r>
              <a:rPr lang="en-US" dirty="0">
                <a:latin typeface="+mj-lt"/>
              </a:rPr>
              <a:t> seen through the light microscope after a flagellar staining procedure. </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26067207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Flagellar Arrangement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 </a:t>
            </a:r>
            <a:r>
              <a:rPr lang="en-US" dirty="0" err="1"/>
              <a:t>monotrichous</a:t>
            </a:r>
            <a:r>
              <a:rPr lang="en-US" dirty="0"/>
              <a:t> polar flagellum is a single flagellum extending from one end of a bacterial cell. </a:t>
            </a:r>
            <a:r>
              <a:rPr lang="en-US" dirty="0" err="1"/>
              <a:t>Lophotrichous</a:t>
            </a:r>
            <a:r>
              <a:rPr lang="en-US" dirty="0"/>
              <a:t> polar flagella are small bunches or tufts of flagella </a:t>
            </a:r>
            <a:r>
              <a:rPr lang="en-US" dirty="0">
                <a:latin typeface="Calibri" panose="020F0502020204030204" pitchFamily="34" charset="0"/>
              </a:rPr>
              <a:t>extending</a:t>
            </a:r>
            <a:r>
              <a:rPr lang="en-US" dirty="0"/>
              <a:t> from one point on the bacterial cell. And </a:t>
            </a:r>
            <a:r>
              <a:rPr lang="en-US" dirty="0" err="1"/>
              <a:t>amphitrichous</a:t>
            </a:r>
            <a:r>
              <a:rPr lang="en-US" dirty="0"/>
              <a:t> polar flagella means a single flagella is attached to each end of the bacterial cell. At the far right of the figure is a peritrichous arrangement, with flagella dispersed randomly over the surface of the cell.</a:t>
            </a:r>
            <a:endParaRPr lang="en-US" dirty="0">
              <a:latin typeface="+mj-lt"/>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16745840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Run versus Tumble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figure on this slide illustrates the operation of flagella and the mode of locomotion in bacteria with polar (attached to one or both ends of the bacterial cell) and peritrichous (dispersed randomly over the cell surface) flagella. At the top of the figure, a bacterial cell with a single polar flagellum will move straight forward when the flagellum rotates in a counterclockwise direction. When the flagellum reverses direction and rotates clockwise, the cell stops and tumbles, changing direction. At the bottom of the figure, the peritrichous flagella sweep toward one end of the cell and rotate as a single group to move straight forward and during tumbles they spread out and lose coordination. </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370822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Chemotaxis in Bacteria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pPr>
            <a:r>
              <a:rPr lang="en-US" dirty="0">
                <a:latin typeface="+mj-lt"/>
              </a:rPr>
              <a:t>No attractant or repellent results in a "random walk" form of motion.</a:t>
            </a:r>
          </a:p>
          <a:p>
            <a:pPr marL="457200" indent="-457200">
              <a:buAutoNum type="alphaLcParenBoth"/>
            </a:pPr>
            <a:r>
              <a:rPr lang="en-US" dirty="0">
                <a:latin typeface="+mj-lt"/>
              </a:rPr>
              <a:t>In presence of attractant, the walk becomes "biased" toward more runs and fewer tumbles, directing the cell toward the attractant. </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69164303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Periplasmic Flagella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pPr>
            <a:r>
              <a:rPr lang="en-US" dirty="0"/>
              <a:t>Longitudinal section.</a:t>
            </a:r>
          </a:p>
          <a:p>
            <a:pPr marL="457200" indent="-457200">
              <a:buAutoNum type="alphaLcParenBoth"/>
            </a:pPr>
            <a:r>
              <a:rPr lang="en-US" dirty="0"/>
              <a:t>Cross section (end-on view). Contraction of the filaments imparts a spinning and undulating pattern of locomotion.</a:t>
            </a:r>
          </a:p>
          <a:p>
            <a:pPr marL="457200" indent="-457200">
              <a:buAutoNum type="alphaLcParenBoth"/>
            </a:pPr>
            <a:r>
              <a:rPr lang="en-US" dirty="0"/>
              <a:t>Electron micrograph captures the periplasmic flagella of </a:t>
            </a:r>
            <a:r>
              <a:rPr lang="en-US" i="1" dirty="0" err="1"/>
              <a:t>Borellia</a:t>
            </a:r>
            <a:r>
              <a:rPr lang="en-US" i="1" dirty="0"/>
              <a:t> burgdorferi</a:t>
            </a:r>
            <a:r>
              <a:rPr lang="en-US" dirty="0"/>
              <a:t>, the causative agent of Lyme disease. On the left you can see that the flagella have escaped the outer membrane during preparation for microscopy. On the right they are in their correct position.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03322975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Fimbriae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pPr>
            <a:r>
              <a:rPr lang="en-US" dirty="0"/>
              <a:t>Several cells of pathogenic Escherichia coli covered with numerous stiff fibers called fimbriae (30,000×).</a:t>
            </a:r>
          </a:p>
          <a:p>
            <a:pPr marL="457200" indent="-457200">
              <a:buAutoNum type="alphaLcParenBoth"/>
            </a:pPr>
            <a:r>
              <a:rPr lang="en-US" dirty="0"/>
              <a:t>A row of E. coli cells tightly adheres by their fimbriae to the surface of intestinal cells (12,000×). This is how the bacterium clings to the body during an infection.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03312693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Glycocalyx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pPr>
            <a:r>
              <a:rPr lang="en-US" dirty="0">
                <a:latin typeface="+mj-lt"/>
              </a:rPr>
              <a:t>The slime layer is a loose structure that is easily washed off.</a:t>
            </a:r>
          </a:p>
          <a:p>
            <a:pPr marL="457200" indent="-457200">
              <a:buAutoNum type="alphaLcParenBoth"/>
            </a:pPr>
            <a:r>
              <a:rPr lang="en-US" dirty="0">
                <a:latin typeface="+mj-lt"/>
              </a:rPr>
              <a:t>The capsule is a thick, structured layer that is not readily removed.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52135304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Encapsulated Bacteria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pPr>
            <a:r>
              <a:rPr lang="en-US" dirty="0">
                <a:latin typeface="+mj-lt"/>
              </a:rPr>
              <a:t>Negative staining reveals the microscopic appearance of large, well-developed capsules.</a:t>
            </a:r>
          </a:p>
          <a:p>
            <a:pPr marL="457200" indent="-457200">
              <a:buAutoNum type="alphaLcParenBoth"/>
            </a:pPr>
            <a:r>
              <a:rPr lang="en-US" dirty="0">
                <a:latin typeface="+mj-lt"/>
              </a:rPr>
              <a:t>Petri dish colony appearance of a </a:t>
            </a:r>
            <a:r>
              <a:rPr lang="en-US" dirty="0" err="1">
                <a:latin typeface="+mj-lt"/>
              </a:rPr>
              <a:t>nonencapsulated</a:t>
            </a:r>
            <a:r>
              <a:rPr lang="en-US" dirty="0">
                <a:latin typeface="+mj-lt"/>
              </a:rPr>
              <a:t> (left) and encapsulated (right) version of a soil bacterium called </a:t>
            </a:r>
            <a:r>
              <a:rPr lang="en-US" i="1" dirty="0" err="1">
                <a:latin typeface="+mj-lt"/>
              </a:rPr>
              <a:t>Sinorhizobium</a:t>
            </a:r>
            <a:r>
              <a:rPr lang="en-US" dirty="0">
                <a:latin typeface="+mj-lt"/>
              </a:rPr>
              <a: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00860072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Biofilm Formation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rPr>
              <a:t>First, cells adhere to an organic coating on a surface. As the cells divide, they form a dense mat bound together by sticky extracellular deposits. Additional microbes are attracted to the developing film and create a mature community with complex function.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21762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Structure of Peptidoglycan in the Cell Wall</a:t>
            </a:r>
            <a:r>
              <a:rPr lang="en-IN" dirty="0"/>
              <a:t> - </a:t>
            </a:r>
            <a:r>
              <a:rPr lang="en-US" dirty="0"/>
              <a:t>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(Left) Peptidoglycan contains alternating sugar glycans (G and M) bound together in long strands. The G stands for N-acetyl glucosamine, and the M stands for N-acetyl muramic acid. (Right) A detailed </a:t>
            </a:r>
            <a:r>
              <a:rPr lang="en-US" dirty="0">
                <a:latin typeface="Calibri" panose="020F0502020204030204" pitchFamily="34" charset="0"/>
              </a:rPr>
              <a:t>view</a:t>
            </a:r>
            <a:r>
              <a:rPr lang="en-US" dirty="0"/>
              <a:t> of the links between the muramic acids. Tetrapeptide chains branching off the muramic acids connect by </a:t>
            </a:r>
            <a:r>
              <a:rPr lang="en-US" dirty="0" err="1"/>
              <a:t>interbridges</a:t>
            </a:r>
            <a:r>
              <a:rPr lang="en-US" dirty="0"/>
              <a:t> also composed of amino acids. It is this linkage that provides rigid yet flexible support to the cell and that may be targeted by drugs like penicillin.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98437916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1589</TotalTime>
  <Words>5392</Words>
  <Application>Microsoft Office PowerPoint</Application>
  <PresentationFormat>On-screen Show (4:3)</PresentationFormat>
  <Paragraphs>621</Paragraphs>
  <Slides>104</Slides>
  <Notes>0</Notes>
  <HiddenSlides>18</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104</vt:i4>
      </vt:variant>
    </vt:vector>
  </HeadingPairs>
  <TitlesOfParts>
    <vt:vector size="112"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Chapter 4</vt:lpstr>
      <vt:lpstr>Section 4.1: The Bacteria</vt:lpstr>
      <vt:lpstr>Bacteria and Archaea vs. Eukaryotes</vt:lpstr>
      <vt:lpstr>Bacterial Cell Structure</vt:lpstr>
      <vt:lpstr>Bacteria Are Single-Celled Organisms</vt:lpstr>
      <vt:lpstr>Bacterial Size</vt:lpstr>
      <vt:lpstr>Bacterial Shapes</vt:lpstr>
      <vt:lpstr>Bacterial Shapes and Arrangements</vt:lpstr>
      <vt:lpstr>Mycoplasmas 1</vt:lpstr>
      <vt:lpstr>Arrangements and Groupings of Cocci</vt:lpstr>
      <vt:lpstr>Other Bacterial Arrangements</vt:lpstr>
      <vt:lpstr>Concept Check – Section 4.1</vt:lpstr>
      <vt:lpstr>Section 4.2:  External Structures</vt:lpstr>
      <vt:lpstr>Appendages</vt:lpstr>
      <vt:lpstr>Flagella</vt:lpstr>
      <vt:lpstr>Flagellar Arrangement</vt:lpstr>
      <vt:lpstr>Chemotaxis and Phototaxis</vt:lpstr>
      <vt:lpstr>Run versus Tumble</vt:lpstr>
      <vt:lpstr>Chemotaxis in Bacteria</vt:lpstr>
      <vt:lpstr>Periplasmic Flagella</vt:lpstr>
      <vt:lpstr>Appendages for  Attachment or Channel Formation</vt:lpstr>
      <vt:lpstr>Fimbriae</vt:lpstr>
      <vt:lpstr>Pili</vt:lpstr>
      <vt:lpstr>Surface Coatings: S Layer and Glycocalyx</vt:lpstr>
      <vt:lpstr>Glycocalyx</vt:lpstr>
      <vt:lpstr>Encapsulated Bacteria</vt:lpstr>
      <vt:lpstr>Specialized Functions of the Glycocalyx</vt:lpstr>
      <vt:lpstr>Biofilm Formation</vt:lpstr>
      <vt:lpstr>Concept Check – Section 4.2</vt:lpstr>
      <vt:lpstr>Section 4.3: The Cell Envelope: The Boundary Layer of Bacteria</vt:lpstr>
      <vt:lpstr>The Cell Envelope</vt:lpstr>
      <vt:lpstr>Gram Stain</vt:lpstr>
      <vt:lpstr>Comparison of the Detailed Structure of Gram-Positive and Gram-Negative Cell Envelopes</vt:lpstr>
      <vt:lpstr>Structure of the Cell Wall</vt:lpstr>
      <vt:lpstr>Structure of Peptidoglycan in the Cell Wall</vt:lpstr>
      <vt:lpstr>The Gram-Positive Cell Wall</vt:lpstr>
      <vt:lpstr>The Gram-Negative Cell Wall</vt:lpstr>
      <vt:lpstr>Nontypical Cell Walls</vt:lpstr>
      <vt:lpstr>Mycoplasmas 2</vt:lpstr>
      <vt:lpstr>Cytoplasmic Membrane Structure</vt:lpstr>
      <vt:lpstr>Functions of the Cytoplasmic Membrane 1 </vt:lpstr>
      <vt:lpstr>Functions of the Cytoplasmic Membrane 2 </vt:lpstr>
      <vt:lpstr>Gram-Negative Outer Membrane</vt:lpstr>
      <vt:lpstr>The Gram Stain</vt:lpstr>
      <vt:lpstr>Differences in Cell Envelope Structure</vt:lpstr>
      <vt:lpstr>Cell Envelope and Disease</vt:lpstr>
      <vt:lpstr>Concept Check – Section 4.3</vt:lpstr>
      <vt:lpstr>Section 4.4: Bacterial Internal Structure</vt:lpstr>
      <vt:lpstr>Bacterial Internal Structure</vt:lpstr>
      <vt:lpstr>Bacterial Chromosome </vt:lpstr>
      <vt:lpstr>Plasmids</vt:lpstr>
      <vt:lpstr>Ribosomes</vt:lpstr>
      <vt:lpstr>Inclusion Bodies</vt:lpstr>
      <vt:lpstr>The Cytoskeleton</vt:lpstr>
      <vt:lpstr>Bacterial Endospores</vt:lpstr>
      <vt:lpstr>Endospores Are Resistant</vt:lpstr>
      <vt:lpstr>Endospore Formation and Resistance</vt:lpstr>
      <vt:lpstr>Typical Sporulation Cycle in Bacillus Species</vt:lpstr>
      <vt:lpstr>Germination of Endospores</vt:lpstr>
      <vt:lpstr>Diseases Related to Spore Persistence</vt:lpstr>
      <vt:lpstr>Medical Significance of Endospores</vt:lpstr>
      <vt:lpstr>Concept Check – Section 4.4</vt:lpstr>
      <vt:lpstr>Section 4.5: The Archaea</vt:lpstr>
      <vt:lpstr>The Archaea</vt:lpstr>
      <vt:lpstr>Comparison of Three Cellular Domains</vt:lpstr>
      <vt:lpstr>Characteristics of the Archaea</vt:lpstr>
      <vt:lpstr>Methanogens</vt:lpstr>
      <vt:lpstr>Extreme Halophiles</vt:lpstr>
      <vt:lpstr>Halophiles Around the World</vt:lpstr>
      <vt:lpstr>Psychrophiles and Hyperthermophiles</vt:lpstr>
      <vt:lpstr>Concept Check – Section 4.5</vt:lpstr>
      <vt:lpstr>Section 4.6: Classification Systems for Bacteria and Archaea</vt:lpstr>
      <vt:lpstr>Classifying Bacteria and Archaea</vt:lpstr>
      <vt:lpstr>Evolutionary Relationships Between  Bacteria and Archaea</vt:lpstr>
      <vt:lpstr>Evolutionary Relatedness</vt:lpstr>
      <vt:lpstr>Bergey’s Manual</vt:lpstr>
      <vt:lpstr>Bergey’s Manual of  Systematic Bacteriology</vt:lpstr>
      <vt:lpstr>Bergey’s Manual of Determinative Bacteriology</vt:lpstr>
      <vt:lpstr>Taxonomic Scheme</vt:lpstr>
      <vt:lpstr>Diagnostic Scheme</vt:lpstr>
      <vt:lpstr>Medically Important Families and Genera of Bacteria: Gram Positive</vt:lpstr>
      <vt:lpstr>Medically Important Families and Genera of Bacteria: Gram Negative</vt:lpstr>
      <vt:lpstr>Medically Important Families and Genera of Bacteria: Gram Negative and No Cell Wall</vt:lpstr>
      <vt:lpstr>Species and Subspecies in Bacteria and Archaea</vt:lpstr>
      <vt:lpstr>Concept Check – Section 4.6</vt:lpstr>
      <vt:lpstr>End of Main Content</vt:lpstr>
      <vt:lpstr>Accessibility Content: Text Alternatives for Images</vt:lpstr>
      <vt:lpstr>Bacterial Cell Structure - Text Alternative</vt:lpstr>
      <vt:lpstr>Bacterial Shapes and Arrangements - Text Alternative</vt:lpstr>
      <vt:lpstr>Flagella - Text Alternative</vt:lpstr>
      <vt:lpstr>Flagellar Arrangement - Text Alternative</vt:lpstr>
      <vt:lpstr>Run versus Tumble - Text Alternative</vt:lpstr>
      <vt:lpstr>Chemotaxis in Bacteria - Text Alternative</vt:lpstr>
      <vt:lpstr>Periplasmic Flagella - Text Alternative</vt:lpstr>
      <vt:lpstr>Fimbriae - Text Alternative</vt:lpstr>
      <vt:lpstr>Glycocalyx - Text Alternative</vt:lpstr>
      <vt:lpstr>Encapsulated Bacteria - Text Alternative</vt:lpstr>
      <vt:lpstr>Biofilm Formation - Text Alternative</vt:lpstr>
      <vt:lpstr>Structure of Peptidoglycan in the Cell Wall - Text Alternative</vt:lpstr>
      <vt:lpstr>The Gram-Positive Cell Wall - Text Alternative</vt:lpstr>
      <vt:lpstr>The Gram-Negative Cell Wall - Text Alternative</vt:lpstr>
      <vt:lpstr>Ribosomes - Text Alternative</vt:lpstr>
      <vt:lpstr>Typical Sporulation Cycle in Bacillus Species - Text Alternative</vt:lpstr>
      <vt:lpstr>Halophiles Around the World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Prasanna kumar. Tripathy</cp:lastModifiedBy>
  <cp:revision>398</cp:revision>
  <dcterms:created xsi:type="dcterms:W3CDTF">2019-07-27T05:34:11Z</dcterms:created>
  <dcterms:modified xsi:type="dcterms:W3CDTF">2020-05-18T18:51:13Z</dcterms:modified>
</cp:coreProperties>
</file>