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15"/>
  </p:notesMasterIdLst>
  <p:sldIdLst>
    <p:sldId id="444" r:id="rId6"/>
    <p:sldId id="266" r:id="rId7"/>
    <p:sldId id="269" r:id="rId8"/>
    <p:sldId id="270" r:id="rId9"/>
    <p:sldId id="271" r:id="rId10"/>
    <p:sldId id="272" r:id="rId11"/>
    <p:sldId id="350" r:id="rId12"/>
    <p:sldId id="351" r:id="rId13"/>
    <p:sldId id="352" r:id="rId14"/>
    <p:sldId id="291" r:id="rId15"/>
    <p:sldId id="354" r:id="rId16"/>
    <p:sldId id="355" r:id="rId17"/>
    <p:sldId id="292" r:id="rId18"/>
    <p:sldId id="358" r:id="rId19"/>
    <p:sldId id="293" r:id="rId20"/>
    <p:sldId id="273" r:id="rId21"/>
    <p:sldId id="360" r:id="rId22"/>
    <p:sldId id="274" r:id="rId23"/>
    <p:sldId id="361" r:id="rId24"/>
    <p:sldId id="363" r:id="rId25"/>
    <p:sldId id="445" r:id="rId26"/>
    <p:sldId id="365" r:id="rId27"/>
    <p:sldId id="276" r:id="rId28"/>
    <p:sldId id="367" r:id="rId29"/>
    <p:sldId id="369" r:id="rId30"/>
    <p:sldId id="370" r:id="rId31"/>
    <p:sldId id="372" r:id="rId32"/>
    <p:sldId id="374" r:id="rId33"/>
    <p:sldId id="375" r:id="rId34"/>
    <p:sldId id="377" r:id="rId35"/>
    <p:sldId id="379" r:id="rId36"/>
    <p:sldId id="380" r:id="rId37"/>
    <p:sldId id="382" r:id="rId38"/>
    <p:sldId id="383" r:id="rId39"/>
    <p:sldId id="384" r:id="rId40"/>
    <p:sldId id="385" r:id="rId41"/>
    <p:sldId id="386" r:id="rId42"/>
    <p:sldId id="388" r:id="rId43"/>
    <p:sldId id="390" r:id="rId44"/>
    <p:sldId id="391" r:id="rId45"/>
    <p:sldId id="393" r:id="rId46"/>
    <p:sldId id="394" r:id="rId47"/>
    <p:sldId id="396" r:id="rId48"/>
    <p:sldId id="397" r:id="rId49"/>
    <p:sldId id="399" r:id="rId50"/>
    <p:sldId id="400" r:id="rId51"/>
    <p:sldId id="401" r:id="rId52"/>
    <p:sldId id="403" r:id="rId53"/>
    <p:sldId id="404" r:id="rId54"/>
    <p:sldId id="405" r:id="rId55"/>
    <p:sldId id="406" r:id="rId56"/>
    <p:sldId id="407" r:id="rId57"/>
    <p:sldId id="408" r:id="rId58"/>
    <p:sldId id="410" r:id="rId59"/>
    <p:sldId id="411" r:id="rId60"/>
    <p:sldId id="412" r:id="rId61"/>
    <p:sldId id="413" r:id="rId62"/>
    <p:sldId id="414" r:id="rId63"/>
    <p:sldId id="415" r:id="rId64"/>
    <p:sldId id="417" r:id="rId65"/>
    <p:sldId id="418" r:id="rId66"/>
    <p:sldId id="420" r:id="rId67"/>
    <p:sldId id="421" r:id="rId68"/>
    <p:sldId id="422" r:id="rId69"/>
    <p:sldId id="423" r:id="rId70"/>
    <p:sldId id="424" r:id="rId71"/>
    <p:sldId id="425" r:id="rId72"/>
    <p:sldId id="426" r:id="rId73"/>
    <p:sldId id="427" r:id="rId74"/>
    <p:sldId id="428" r:id="rId75"/>
    <p:sldId id="429" r:id="rId76"/>
    <p:sldId id="431" r:id="rId77"/>
    <p:sldId id="432" r:id="rId78"/>
    <p:sldId id="433" r:id="rId79"/>
    <p:sldId id="434" r:id="rId80"/>
    <p:sldId id="435" r:id="rId81"/>
    <p:sldId id="436" r:id="rId82"/>
    <p:sldId id="437" r:id="rId83"/>
    <p:sldId id="438" r:id="rId84"/>
    <p:sldId id="440" r:id="rId85"/>
    <p:sldId id="441" r:id="rId86"/>
    <p:sldId id="442" r:id="rId87"/>
    <p:sldId id="443" r:id="rId88"/>
    <p:sldId id="260" r:id="rId89"/>
    <p:sldId id="289" r:id="rId90"/>
    <p:sldId id="290" r:id="rId91"/>
    <p:sldId id="446" r:id="rId92"/>
    <p:sldId id="447" r:id="rId93"/>
    <p:sldId id="448" r:id="rId94"/>
    <p:sldId id="449" r:id="rId95"/>
    <p:sldId id="450" r:id="rId96"/>
    <p:sldId id="451" r:id="rId97"/>
    <p:sldId id="452" r:id="rId98"/>
    <p:sldId id="453" r:id="rId99"/>
    <p:sldId id="454" r:id="rId100"/>
    <p:sldId id="455" r:id="rId101"/>
    <p:sldId id="456" r:id="rId102"/>
    <p:sldId id="457" r:id="rId103"/>
    <p:sldId id="458" r:id="rId104"/>
    <p:sldId id="459" r:id="rId105"/>
    <p:sldId id="460" r:id="rId106"/>
    <p:sldId id="461" r:id="rId107"/>
    <p:sldId id="462" r:id="rId108"/>
    <p:sldId id="463" r:id="rId109"/>
    <p:sldId id="464" r:id="rId110"/>
    <p:sldId id="465" r:id="rId111"/>
    <p:sldId id="466" r:id="rId112"/>
    <p:sldId id="467" r:id="rId113"/>
    <p:sldId id="468" r:id="rId1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44"/>
            <p14:sldId id="266"/>
            <p14:sldId id="269"/>
            <p14:sldId id="270"/>
            <p14:sldId id="271"/>
            <p14:sldId id="272"/>
            <p14:sldId id="350"/>
            <p14:sldId id="351"/>
            <p14:sldId id="352"/>
            <p14:sldId id="291"/>
            <p14:sldId id="354"/>
            <p14:sldId id="355"/>
            <p14:sldId id="292"/>
            <p14:sldId id="358"/>
            <p14:sldId id="293"/>
            <p14:sldId id="273"/>
            <p14:sldId id="360"/>
            <p14:sldId id="274"/>
            <p14:sldId id="361"/>
            <p14:sldId id="363"/>
            <p14:sldId id="445"/>
            <p14:sldId id="365"/>
            <p14:sldId id="276"/>
            <p14:sldId id="367"/>
            <p14:sldId id="369"/>
            <p14:sldId id="370"/>
            <p14:sldId id="372"/>
            <p14:sldId id="374"/>
            <p14:sldId id="375"/>
            <p14:sldId id="377"/>
            <p14:sldId id="379"/>
            <p14:sldId id="380"/>
            <p14:sldId id="382"/>
            <p14:sldId id="383"/>
            <p14:sldId id="384"/>
            <p14:sldId id="385"/>
            <p14:sldId id="386"/>
            <p14:sldId id="388"/>
            <p14:sldId id="390"/>
            <p14:sldId id="391"/>
            <p14:sldId id="393"/>
            <p14:sldId id="394"/>
            <p14:sldId id="396"/>
            <p14:sldId id="397"/>
            <p14:sldId id="399"/>
            <p14:sldId id="400"/>
            <p14:sldId id="401"/>
            <p14:sldId id="403"/>
            <p14:sldId id="404"/>
            <p14:sldId id="405"/>
            <p14:sldId id="406"/>
            <p14:sldId id="407"/>
            <p14:sldId id="408"/>
            <p14:sldId id="410"/>
            <p14:sldId id="411"/>
            <p14:sldId id="412"/>
            <p14:sldId id="413"/>
            <p14:sldId id="414"/>
            <p14:sldId id="415"/>
            <p14:sldId id="417"/>
            <p14:sldId id="418"/>
            <p14:sldId id="420"/>
            <p14:sldId id="421"/>
            <p14:sldId id="422"/>
            <p14:sldId id="423"/>
            <p14:sldId id="424"/>
            <p14:sldId id="425"/>
            <p14:sldId id="426"/>
            <p14:sldId id="427"/>
            <p14:sldId id="428"/>
            <p14:sldId id="429"/>
            <p14:sldId id="431"/>
            <p14:sldId id="432"/>
            <p14:sldId id="433"/>
            <p14:sldId id="434"/>
            <p14:sldId id="435"/>
            <p14:sldId id="436"/>
            <p14:sldId id="437"/>
            <p14:sldId id="438"/>
            <p14:sldId id="440"/>
            <p14:sldId id="441"/>
            <p14:sldId id="442"/>
            <p14:sldId id="443"/>
            <p14:sldId id="260"/>
          </p14:sldIdLst>
        </p14:section>
        <p14:section name="Appendix: Image Descriptions for Unsighted Students" id="{07080632-B756-45AF-BBF3-52DB3854CA65}">
          <p14:sldIdLst>
            <p14:sldId id="289"/>
            <p14:sldId id="290"/>
            <p14:sldId id="446"/>
            <p14:sldId id="447"/>
            <p14:sldId id="448"/>
            <p14:sldId id="449"/>
            <p14:sldId id="450"/>
            <p14:sldId id="451"/>
            <p14:sldId id="452"/>
            <p14:sldId id="453"/>
            <p14:sldId id="454"/>
            <p14:sldId id="455"/>
            <p14:sldId id="456"/>
            <p14:sldId id="457"/>
            <p14:sldId id="458"/>
            <p14:sldId id="459"/>
            <p14:sldId id="460"/>
            <p14:sldId id="461"/>
            <p14:sldId id="462"/>
            <p14:sldId id="463"/>
            <p14:sldId id="464"/>
            <p14:sldId id="465"/>
            <p14:sldId id="466"/>
            <p14:sldId id="467"/>
            <p14:sldId id="468"/>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76" autoAdjust="0"/>
    <p:restoredTop sz="93037" autoAdjust="0"/>
  </p:normalViewPr>
  <p:slideViewPr>
    <p:cSldViewPr snapToGrid="0" showGuides="1">
      <p:cViewPr varScale="1">
        <p:scale>
          <a:sx n="84" d="100"/>
          <a:sy n="84" d="100"/>
        </p:scale>
        <p:origin x="876" y="84"/>
      </p:cViewPr>
      <p:guideLst>
        <p:guide pos="3264"/>
        <p:guide orient="horz" pos="2256"/>
        <p:guide pos="5640"/>
      </p:guideLst>
    </p:cSldViewPr>
  </p:slideViewPr>
  <p:outlineViewPr>
    <p:cViewPr>
      <p:scale>
        <a:sx n="33" d="100"/>
        <a:sy n="33" d="100"/>
      </p:scale>
      <p:origin x="0" y="-636"/>
    </p:cViewPr>
  </p:outlineViewPr>
  <p:notesTextViewPr>
    <p:cViewPr>
      <p:scale>
        <a:sx n="66" d="100"/>
        <a:sy n="66"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presProps" Target="presProps.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viewProps" Target="viewProps.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notesMaster" Target="notesMasters/notesMaster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commentAuthors" Target="commentAuthors.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5/19/2020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a:t>
            </a:fld>
            <a:endParaRPr lang="en-US"/>
          </a:p>
        </p:txBody>
      </p:sp>
    </p:spTree>
    <p:extLst>
      <p:ext uri="{BB962C8B-B14F-4D97-AF65-F5344CB8AC3E}">
        <p14:creationId xmlns:p14="http://schemas.microsoft.com/office/powerpoint/2010/main" val="3856918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5.jpg"/><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15.xml"/></Relationships>
</file>

<file path=ppt/slides/_rels/slide102.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15.xml"/></Relationships>
</file>

<file path=ppt/slides/_rels/slide103.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15.xml"/></Relationships>
</file>

<file path=ppt/slides/_rels/slide104.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15.xml"/></Relationships>
</file>

<file path=ppt/slides/_rels/slide105.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15.xml"/></Relationships>
</file>

<file path=ppt/slides/_rels/slide106.xml.rels><?xml version="1.0" encoding="UTF-8" standalone="yes"?>
<Relationships xmlns="http://schemas.openxmlformats.org/package/2006/relationships"><Relationship Id="rId2" Type="http://schemas.openxmlformats.org/officeDocument/2006/relationships/slide" Target="slide59.xml"/><Relationship Id="rId1" Type="http://schemas.openxmlformats.org/officeDocument/2006/relationships/slideLayout" Target="../slideLayouts/slideLayout15.xml"/></Relationships>
</file>

<file path=ppt/slides/_rels/slide107.xml.rels><?xml version="1.0" encoding="UTF-8" standalone="yes"?>
<Relationships xmlns="http://schemas.openxmlformats.org/package/2006/relationships"><Relationship Id="rId2" Type="http://schemas.openxmlformats.org/officeDocument/2006/relationships/slide" Target="slide61.xml"/><Relationship Id="rId1" Type="http://schemas.openxmlformats.org/officeDocument/2006/relationships/slideLayout" Target="../slideLayouts/slideLayout15.xml"/></Relationships>
</file>

<file path=ppt/slides/_rels/slide108.xml.rels><?xml version="1.0" encoding="UTF-8" standalone="yes"?>
<Relationships xmlns="http://schemas.openxmlformats.org/package/2006/relationships"><Relationship Id="rId2" Type="http://schemas.openxmlformats.org/officeDocument/2006/relationships/slide" Target="slide71.xml"/><Relationship Id="rId1" Type="http://schemas.openxmlformats.org/officeDocument/2006/relationships/slideLayout" Target="../slideLayouts/slideLayout15.xml"/></Relationships>
</file>

<file path=ppt/slides/_rels/slide109.xml.rels><?xml version="1.0" encoding="UTF-8" standalone="yes"?>
<Relationships xmlns="http://schemas.openxmlformats.org/package/2006/relationships"><Relationship Id="rId2" Type="http://schemas.openxmlformats.org/officeDocument/2006/relationships/slide" Target="slide7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95.xml"/><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 Target="slide97.xml"/><Relationship Id="rId2" Type="http://schemas.openxmlformats.org/officeDocument/2006/relationships/image" Target="../media/image15.jp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98.xml"/><Relationship Id="rId2" Type="http://schemas.openxmlformats.org/officeDocument/2006/relationships/image" Target="../media/image16.jp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17.jp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image" Target="../media/image18.jp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19.jp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image" Target="../media/image21.jp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slide" Target="slide104.xml"/><Relationship Id="rId2" Type="http://schemas.openxmlformats.org/officeDocument/2006/relationships/image" Target="../media/image22.jp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slide" Target="slide105.xml"/><Relationship Id="rId2" Type="http://schemas.openxmlformats.org/officeDocument/2006/relationships/image" Target="../media/image23.jp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slide" Target="slide106.xml"/><Relationship Id="rId2" Type="http://schemas.openxmlformats.org/officeDocument/2006/relationships/image" Target="../media/image25.jp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slide" Target="slide107.xml"/><Relationship Id="rId2" Type="http://schemas.openxmlformats.org/officeDocument/2006/relationships/image" Target="../media/image26.jpg"/><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slide" Target="slide108.xml"/><Relationship Id="rId2" Type="http://schemas.openxmlformats.org/officeDocument/2006/relationships/image" Target="../media/image27.jpg"/><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3" Type="http://schemas.openxmlformats.org/officeDocument/2006/relationships/slide" Target="slide109.xml"/><Relationship Id="rId2" Type="http://schemas.openxmlformats.org/officeDocument/2006/relationships/image" Target="../media/image28.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5.xml"/></Relationships>
</file>

<file path=ppt/slides/_rels/slide87.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5.xml"/></Relationships>
</file>

<file path=ppt/slides/_rels/slide91.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15.xml"/></Relationships>
</file>

<file path=ppt/slides/_rels/slide94.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15.xml"/></Relationships>
</file>

<file path=ppt/slides/_rels/slide96.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5.xml"/></Relationships>
</file>

<file path=ppt/slides/_rels/slide97.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15.xml"/></Relationships>
</file>

<file path=ppt/slides/_rels/slide98.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15.xml"/></Relationships>
</file>

<file path=ppt/slides/_rels/slide99.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dirty="0"/>
              <a:t>Chapter 5</a:t>
            </a:r>
          </a:p>
        </p:txBody>
      </p:sp>
      <p:sp>
        <p:nvSpPr>
          <p:cNvPr id="13" name="Subtitle 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sz="2000" b="1" dirty="0"/>
              <a:t>Eukaryotic Cells and Microorganisms</a:t>
            </a:r>
          </a:p>
        </p:txBody>
      </p:sp>
      <p:sp>
        <p:nvSpPr>
          <p:cNvPr id="14" name="Text Placeholder 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4941380"/>
            <a:ext cx="3043303" cy="914400"/>
          </a:xfrm>
        </p:spPr>
        <p:txBody>
          <a:bodyPr/>
          <a:lstStyle/>
          <a:p>
            <a:pPr>
              <a:spcBef>
                <a:spcPts val="300"/>
              </a:spcBef>
            </a:pPr>
            <a:r>
              <a:rPr lang="en-US" sz="1800" b="1" dirty="0"/>
              <a:t>Microbiology: </a:t>
            </a:r>
            <a:r>
              <a:rPr lang="en-US" sz="1600" b="0" dirty="0"/>
              <a:t>A Systems Approach</a:t>
            </a:r>
            <a:endParaRPr lang="en-US" sz="2000" b="0" dirty="0"/>
          </a:p>
          <a:p>
            <a:pPr>
              <a:spcBef>
                <a:spcPts val="600"/>
              </a:spcBef>
            </a:pPr>
            <a:r>
              <a:rPr lang="en-IN" dirty="0"/>
              <a:t>SIXTH EDITION</a:t>
            </a:r>
          </a:p>
        </p:txBody>
      </p:sp>
      <p:pic>
        <p:nvPicPr>
          <p:cNvPr id="4" name="Picture Placeholder 4">
            <a:extLst>
              <a:ext uri="{FF2B5EF4-FFF2-40B4-BE49-F238E27FC236}">
                <a16:creationId xmlns:a16="http://schemas.microsoft.com/office/drawing/2014/main" id="{18B27E79-89A1-4232-959F-5154942995FC}"/>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377690" y="950300"/>
            <a:ext cx="4572000" cy="5387563"/>
          </a:xfrm>
          <a:prstGeom prst="rect">
            <a:avLst/>
          </a:prstGeom>
        </p:spPr>
      </p:pic>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6149508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a:xfrm>
            <a:off x="342900" y="304800"/>
            <a:ext cx="2748643" cy="678611"/>
          </a:xfrm>
        </p:spPr>
        <p:txBody>
          <a:bodyPr/>
          <a:lstStyle/>
          <a:p>
            <a:r>
              <a:rPr lang="en-US" dirty="0"/>
              <a:t>Generalized Eukaryotic Cell</a:t>
            </a:r>
            <a:endParaRPr lang="en-US" sz="1200" dirty="0"/>
          </a:p>
        </p:txBody>
      </p:sp>
      <p:pic>
        <p:nvPicPr>
          <p:cNvPr id="14" name="Picture 2" descr="Cutaway view of a generalized eukaryotic cell with the parts identified.">
            <a:extLst>
              <a:ext uri="{FF2B5EF4-FFF2-40B4-BE49-F238E27FC236}">
                <a16:creationId xmlns:a16="http://schemas.microsoft.com/office/drawing/2014/main" id="{BD52CF3B-FB51-4848-BBB0-4559CD26BBF4}"/>
              </a:ext>
              <a:ext uri="{C183D7F6-B498-43B3-948B-1728B52AA6E4}">
                <adec:decorative xmlns:adec="http://schemas.microsoft.com/office/drawing/2017/decorative" val="0"/>
              </a:ext>
            </a:extLst>
          </p:cNvPr>
          <p:cNvPicPr>
            <a:picLocks noGrp="1" noChangeAspect="1"/>
          </p:cNvPicPr>
          <p:nvPr>
            <p:ph sz="quarter" idx="11"/>
          </p:nvPr>
        </p:nvPicPr>
        <p:blipFill>
          <a:blip r:embed="rId2"/>
          <a:stretch>
            <a:fillRect/>
          </a:stretch>
        </p:blipFill>
        <p:spPr>
          <a:xfrm>
            <a:off x="2986346" y="329474"/>
            <a:ext cx="5869765" cy="5760720"/>
          </a:xfrm>
        </p:spPr>
      </p:pic>
      <p:sp>
        <p:nvSpPr>
          <p:cNvPr id="4" name="Text Placeholder 5">
            <a:extLst>
              <a:ext uri="{FF2B5EF4-FFF2-40B4-BE49-F238E27FC236}">
                <a16:creationId xmlns:a16="http://schemas.microsoft.com/office/drawing/2014/main" id="{6592133E-6C86-43AA-9B85-7C4F26A7F55E}"/>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204460082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Microscopic Morphology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This figure illustrates hyphal structure. Hyphae are long, threadlike cells found in the bodies of filamentous fungi or </a:t>
            </a:r>
            <a:r>
              <a:rPr lang="en-GB" dirty="0" err="1"/>
              <a:t>molds</a:t>
            </a:r>
            <a:r>
              <a:rPr lang="en-GB" dirty="0"/>
              <a:t>. At the top of the figure is a scanning electron micrograph of a single colony of </a:t>
            </a:r>
            <a:r>
              <a:rPr lang="en-GB" i="1" dirty="0" err="1"/>
              <a:t>Diplodia</a:t>
            </a:r>
            <a:r>
              <a:rPr lang="en-GB" dirty="0"/>
              <a:t> </a:t>
            </a:r>
            <a:r>
              <a:rPr lang="en-GB" i="1" dirty="0"/>
              <a:t>maydis</a:t>
            </a:r>
            <a:r>
              <a:rPr lang="en-GB" dirty="0"/>
              <a:t> showing its filamentous texture. At the bottom of the figure are drawings of septate hyphae as in </a:t>
            </a:r>
            <a:r>
              <a:rPr lang="en-GB" i="1" dirty="0"/>
              <a:t>Penicillium</a:t>
            </a:r>
            <a:r>
              <a:rPr lang="en-GB" dirty="0"/>
              <a:t> (septate meaning the hyphae are partitioned along their length) and </a:t>
            </a:r>
            <a:r>
              <a:rPr lang="en-GB" dirty="0" err="1"/>
              <a:t>nonseptate</a:t>
            </a:r>
            <a:r>
              <a:rPr lang="en-GB" dirty="0"/>
              <a:t> as in </a:t>
            </a:r>
            <a:r>
              <a:rPr lang="en-GB" i="1" dirty="0"/>
              <a:t>Rhizopus</a:t>
            </a:r>
            <a:r>
              <a:rPr lang="en-GB" dirty="0"/>
              <a: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84182525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Microscopic Morphology of Yeasts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A yeast cell is round to oval with ribosomes, mitochondrion, cell wall, cell membrane, endoplasmic reticulum, nucleus, nucleolus, storage vacuole, and Golgi apparatus as described on previous slides. Yeasts reproduce asexually by growing swellings on its surface called buds, which then become separate cells. At the bottom of the figure is a representation of the formation and release of yeast buds and a </a:t>
            </a:r>
            <a:r>
              <a:rPr lang="en-GB" dirty="0" err="1"/>
              <a:t>pseudohypha</a:t>
            </a:r>
            <a:r>
              <a:rPr lang="en-GB" dirty="0"/>
              <a:t> (a chain of budding yeast cells).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34525954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Nutritional Sources (Substrates) for Fungi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Font typeface="+mj-lt"/>
              <a:buAutoNum type="alphaLcParenR"/>
            </a:pPr>
            <a:r>
              <a:rPr lang="en-GB" dirty="0"/>
              <a:t>A fungal mycelium growing on raspberries. The fine hyphal filaments and black sporangia are typical of Rhizopus. </a:t>
            </a:r>
          </a:p>
          <a:p>
            <a:pPr marL="457200" indent="-457200">
              <a:buFont typeface="+mj-lt"/>
              <a:buAutoNum type="alphaLcParenR"/>
            </a:pPr>
            <a:r>
              <a:rPr lang="en-GB" dirty="0"/>
              <a:t>The skin of the foot infected by the fungus Trichophyton rubrum.</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222799792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Functional Types of Hyphae Using the </a:t>
            </a:r>
            <a:r>
              <a:rPr lang="en-IN" dirty="0" err="1"/>
              <a:t>Mold</a:t>
            </a:r>
            <a:r>
              <a:rPr lang="en-IN" dirty="0"/>
              <a:t> </a:t>
            </a:r>
            <a:r>
              <a:rPr lang="en-IN" i="1" dirty="0"/>
              <a:t>Rhizopus</a:t>
            </a:r>
            <a:r>
              <a:rPr lang="en-IN" dirty="0"/>
              <a:t> as an Example</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Font typeface="+mj-lt"/>
              <a:buAutoNum type="alphaLcParenR"/>
            </a:pPr>
            <a:r>
              <a:rPr lang="en-US" sz="1800" dirty="0"/>
              <a:t>Vegetative hyphae are those surface and submerged filaments that digest, absorb, and distribute nutrients from the substrate. This species also has special anchoring structures called rhizoids. </a:t>
            </a:r>
          </a:p>
          <a:p>
            <a:pPr marL="457200" indent="-457200">
              <a:buFont typeface="+mj-lt"/>
              <a:buAutoNum type="alphaLcParenR"/>
            </a:pPr>
            <a:r>
              <a:rPr lang="en-US" sz="1800" dirty="0"/>
              <a:t>Later, as the mold matures, it sprouts reproductive hyphae that produce asexual spores. </a:t>
            </a:r>
          </a:p>
          <a:p>
            <a:pPr marL="457200" indent="-457200">
              <a:buFont typeface="+mj-lt"/>
              <a:buAutoNum type="alphaLcParenR"/>
            </a:pPr>
            <a:r>
              <a:rPr lang="en-US" sz="1800" dirty="0"/>
              <a:t>During the asexual life cycle, the free mold spores settle on a substrate and send out germ tubes that elongate into hyphae. Through continued growth and branching, an extensive mycelium is produced. So prolific are the fungi that a single colony of mold can easily contain 5,000 spore-bearing structures. If each of these released 2,000 single spores and if every spore were able to germinate, we would soon find ourselves in a sea of mycelia. Most spores do not germinate, but enough are successful to keep the numbers of fungi and their spores very high in most habitats. </a:t>
            </a:r>
          </a:p>
          <a:p>
            <a:pPr marL="457200" indent="-457200">
              <a:buFont typeface="+mj-lt"/>
              <a:buAutoNum type="alphaLcParenR"/>
            </a:pPr>
            <a:r>
              <a:rPr lang="en-US" sz="1800" dirty="0"/>
              <a:t>A macroscopic view of Rhizopus, commonly known as bread mold. </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234313586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Asexual Spore Formation</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This figure shows the two types of asexual </a:t>
            </a:r>
            <a:r>
              <a:rPr lang="en-GB" dirty="0" err="1"/>
              <a:t>mold</a:t>
            </a:r>
            <a:r>
              <a:rPr lang="en-GB" dirty="0"/>
              <a:t> spores, sporangiospores and </a:t>
            </a:r>
            <a:r>
              <a:rPr lang="en-GB" dirty="0" err="1"/>
              <a:t>conidiospores</a:t>
            </a:r>
            <a:r>
              <a:rPr lang="en-GB" dirty="0"/>
              <a:t>. Sporangiospores are formed by successive cleavages within a saclike head called a sporangium, which is attached to a stalk, the </a:t>
            </a:r>
            <a:r>
              <a:rPr lang="en-GB" dirty="0" err="1"/>
              <a:t>sporangiosphore</a:t>
            </a:r>
            <a:r>
              <a:rPr lang="en-GB" dirty="0"/>
              <a:t>. </a:t>
            </a:r>
            <a:r>
              <a:rPr lang="en-GB" dirty="0" err="1"/>
              <a:t>Conidiospores</a:t>
            </a:r>
            <a:r>
              <a:rPr lang="en-GB" dirty="0"/>
              <a:t>, or conidia, are free spores not enclosed by a spore-bearing sac. They develop either by the pinching off of the tip of a special fertile hypha or by the segmentation of a pre-existing vegetative hypha. There are many different forms of conidia illustrated: </a:t>
            </a:r>
            <a:r>
              <a:rPr lang="en-GB" dirty="0" err="1"/>
              <a:t>arthospores</a:t>
            </a:r>
            <a:r>
              <a:rPr lang="en-GB" dirty="0"/>
              <a:t>, chlamydospores or </a:t>
            </a:r>
            <a:r>
              <a:rPr lang="en-GB" dirty="0" err="1"/>
              <a:t>blastospores</a:t>
            </a:r>
            <a:r>
              <a:rPr lang="en-GB" dirty="0"/>
              <a:t>, </a:t>
            </a:r>
            <a:r>
              <a:rPr lang="en-GB" dirty="0" err="1"/>
              <a:t>phialospores</a:t>
            </a:r>
            <a:r>
              <a:rPr lang="en-GB" dirty="0"/>
              <a:t>, macroconidia and microconidia, and </a:t>
            </a:r>
            <a:r>
              <a:rPr lang="en-GB" dirty="0" err="1"/>
              <a:t>porospores</a:t>
            </a:r>
            <a:r>
              <a:rPr lang="en-GB" dirty="0"/>
              <a: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79707238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Representative Fungi</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Font typeface="+mj-lt"/>
              <a:buAutoNum type="alphaLcParenR"/>
            </a:pPr>
            <a:r>
              <a:rPr lang="en-GB" dirty="0"/>
              <a:t> </a:t>
            </a:r>
            <a:r>
              <a:rPr lang="en-GB" i="1" dirty="0" err="1"/>
              <a:t>Circinella</a:t>
            </a:r>
            <a:r>
              <a:rPr lang="en-GB" dirty="0"/>
              <a:t>, a fungus associated with soil and decaying nuts. </a:t>
            </a:r>
          </a:p>
          <a:p>
            <a:pPr marL="457200" indent="-457200">
              <a:buFont typeface="+mj-lt"/>
              <a:buAutoNum type="alphaLcParenR"/>
            </a:pPr>
            <a:r>
              <a:rPr lang="en-GB" dirty="0"/>
              <a:t> </a:t>
            </a:r>
            <a:r>
              <a:rPr lang="en-GB" i="1" dirty="0"/>
              <a:t>Aspergillus</a:t>
            </a:r>
            <a:r>
              <a:rPr lang="en-GB" dirty="0"/>
              <a:t>, a ubiquitous environmental fungus that can be associated with human disease.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286450467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Four Types of Locomotion in Protozoa</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Font typeface="+mj-lt"/>
              <a:buAutoNum type="alphaLcParenR"/>
            </a:pPr>
            <a:r>
              <a:rPr lang="en-GB" dirty="0"/>
              <a:t>Using flagella: </a:t>
            </a:r>
            <a:r>
              <a:rPr lang="en-GB" i="1" dirty="0"/>
              <a:t>Giardia</a:t>
            </a:r>
            <a:r>
              <a:rPr lang="en-GB" dirty="0"/>
              <a:t>, displaying flagella. </a:t>
            </a:r>
          </a:p>
          <a:p>
            <a:pPr marL="457200" indent="-457200">
              <a:buFont typeface="+mj-lt"/>
              <a:buAutoNum type="alphaLcParenR"/>
            </a:pPr>
            <a:r>
              <a:rPr lang="en-GB" dirty="0"/>
              <a:t>Using amoeboid motion: </a:t>
            </a:r>
            <a:r>
              <a:rPr lang="en-GB" i="1" dirty="0"/>
              <a:t>Amoeba</a:t>
            </a:r>
            <a:r>
              <a:rPr lang="en-GB" dirty="0"/>
              <a:t>, with pseudopods.</a:t>
            </a:r>
          </a:p>
          <a:p>
            <a:pPr marL="457200" indent="-457200">
              <a:buFont typeface="+mj-lt"/>
              <a:buAutoNum type="alphaLcParenR"/>
            </a:pPr>
            <a:r>
              <a:rPr lang="en-GB" dirty="0"/>
              <a:t>Using cilia: </a:t>
            </a:r>
            <a:r>
              <a:rPr lang="en-GB" i="1" dirty="0"/>
              <a:t>Stentor</a:t>
            </a:r>
            <a:r>
              <a:rPr lang="en-GB" dirty="0"/>
              <a:t>, displaying cilia.</a:t>
            </a:r>
          </a:p>
          <a:p>
            <a:pPr marL="457200" indent="-457200">
              <a:buFont typeface="+mj-lt"/>
              <a:buAutoNum type="alphaLcParenR"/>
            </a:pPr>
            <a:r>
              <a:rPr lang="en-GB" dirty="0" err="1"/>
              <a:t>Sporozoan</a:t>
            </a:r>
            <a:r>
              <a:rPr lang="en-GB" dirty="0"/>
              <a:t>: </a:t>
            </a:r>
            <a:r>
              <a:rPr lang="en-GB" i="1" dirty="0"/>
              <a:t>Cryptosporidium</a:t>
            </a:r>
            <a:r>
              <a:rPr lang="en-GB" dirty="0"/>
              <a:t>. </a:t>
            </a:r>
            <a:r>
              <a:rPr lang="en-GB" dirty="0" err="1"/>
              <a:t>Sporozoa</a:t>
            </a:r>
            <a:r>
              <a:rPr lang="en-GB" dirty="0"/>
              <a:t> have no specialized locomotion organelles.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100691509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General Life Cycle Exhibited by Many Protozoa</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a:xfrm>
            <a:off x="342900" y="1371601"/>
            <a:ext cx="8503920" cy="4873752"/>
          </a:xfrm>
        </p:spPr>
        <p:txBody>
          <a:bodyPr/>
          <a:lstStyle/>
          <a:p>
            <a:r>
              <a:rPr lang="en-GB" dirty="0"/>
              <a:t>This figure covers the general life cycle exhibited by many protozoa. The first stage is the trophozoite, the active, feeding stage. When environmental conditions are not </a:t>
            </a:r>
            <a:r>
              <a:rPr lang="en-GB" dirty="0" err="1"/>
              <a:t>favorable</a:t>
            </a:r>
            <a:r>
              <a:rPr lang="en-GB" dirty="0"/>
              <a:t> (dry, lacking nutrients), the cell rounds up and loses motility becoming a cyst (dormant, resting stage). With the return of </a:t>
            </a:r>
            <a:r>
              <a:rPr lang="en-GB" dirty="0" err="1"/>
              <a:t>favorable</a:t>
            </a:r>
            <a:r>
              <a:rPr lang="en-GB" dirty="0"/>
              <a:t> environmental conditions (moisture, nutrients restored) the cyst wall breaks open and the trophozoite is reactivated. All protozoa have a trophozoite form, but not all produce cysts.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427433781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The Helminths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a:xfrm>
            <a:off x="342900" y="1371601"/>
            <a:ext cx="8503920" cy="4873752"/>
          </a:xfrm>
        </p:spPr>
        <p:txBody>
          <a:bodyPr/>
          <a:lstStyle/>
          <a:p>
            <a:r>
              <a:rPr lang="en-GB" dirty="0"/>
              <a:t>A cestode (tapeworm) takes up much of the slide and shows the scolex; long, </a:t>
            </a:r>
            <a:r>
              <a:rPr lang="en-GB" dirty="0" err="1"/>
              <a:t>tapelike</a:t>
            </a:r>
            <a:r>
              <a:rPr lang="en-GB" dirty="0"/>
              <a:t> body; and magnified views of immature and mature proglottids (body segments). At the bottom of the figure is the structure of a trematode (liver fluke); it shows the oral sucker that attaches to host tissue and the dominant reproductive and digestive organs of the trematode.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75147205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Life Cycle of the Pinworm, a Roundworm</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a:xfrm>
            <a:off x="342900" y="1371601"/>
            <a:ext cx="8503920" cy="4873752"/>
          </a:xfrm>
        </p:spPr>
        <p:txBody>
          <a:bodyPr/>
          <a:lstStyle/>
          <a:p>
            <a:r>
              <a:rPr lang="en-GB" dirty="0"/>
              <a:t>This slide shows the life cycle of the pinworm. Eggs are the infective stage, emerge from the anus, and are transmitted by contaminated hands. Children frequently </a:t>
            </a:r>
            <a:r>
              <a:rPr lang="en-GB" dirty="0" err="1"/>
              <a:t>reinfect</a:t>
            </a:r>
            <a:r>
              <a:rPr lang="en-GB" dirty="0"/>
              <a:t> themselves and also pass the parasite on to other children.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1360356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Flagella</a:t>
            </a:r>
            <a:endParaRPr lang="en-IN" dirty="0">
              <a:solidFill>
                <a:schemeClr val="tx1"/>
              </a:solidFill>
            </a:endParaRPr>
          </a:p>
        </p:txBody>
      </p:sp>
      <p:sp>
        <p:nvSpPr>
          <p:cNvPr id="13" name="Content Placeholder 2">
            <a:extLst>
              <a:ext uri="{FF2B5EF4-FFF2-40B4-BE49-F238E27FC236}">
                <a16:creationId xmlns:a16="http://schemas.microsoft.com/office/drawing/2014/main" id="{3FDA195F-12CE-427D-8C28-99D2AB7FF3D5}"/>
              </a:ext>
            </a:extLst>
          </p:cNvPr>
          <p:cNvSpPr>
            <a:spLocks noGrp="1"/>
          </p:cNvSpPr>
          <p:nvPr>
            <p:ph sz="quarter" idx="11"/>
          </p:nvPr>
        </p:nvSpPr>
        <p:spPr/>
        <p:txBody>
          <a:bodyPr/>
          <a:lstStyle/>
          <a:p>
            <a:pPr>
              <a:spcBef>
                <a:spcPts val="800"/>
              </a:spcBef>
              <a:spcAft>
                <a:spcPts val="600"/>
              </a:spcAft>
              <a:defRPr/>
            </a:pPr>
            <a:r>
              <a:rPr lang="en-US" dirty="0"/>
              <a:t>Eukaryotic vs. bacterial flagella:</a:t>
            </a:r>
          </a:p>
          <a:p>
            <a:pPr marL="342900" indent="-342900">
              <a:spcBef>
                <a:spcPts val="800"/>
              </a:spcBef>
              <a:spcAft>
                <a:spcPts val="600"/>
              </a:spcAft>
              <a:buFont typeface="Arial" panose="020B0604020202020204" pitchFamily="34" charset="0"/>
              <a:buChar char="•"/>
              <a:defRPr/>
            </a:pPr>
            <a:r>
              <a:rPr lang="en-US" dirty="0"/>
              <a:t>10x thicker</a:t>
            </a:r>
          </a:p>
          <a:p>
            <a:pPr marL="342900" indent="-342900">
              <a:spcBef>
                <a:spcPts val="800"/>
              </a:spcBef>
              <a:spcAft>
                <a:spcPts val="600"/>
              </a:spcAft>
              <a:buFont typeface="Arial" panose="020B0604020202020204" pitchFamily="34" charset="0"/>
              <a:buChar char="•"/>
              <a:defRPr/>
            </a:pPr>
            <a:r>
              <a:rPr lang="en-US" dirty="0"/>
              <a:t>Structurally more complex</a:t>
            </a:r>
          </a:p>
          <a:p>
            <a:pPr marL="342900" indent="-342900">
              <a:spcBef>
                <a:spcPts val="800"/>
              </a:spcBef>
              <a:spcAft>
                <a:spcPts val="600"/>
              </a:spcAft>
              <a:buFont typeface="Arial" panose="020B0604020202020204" pitchFamily="34" charset="0"/>
              <a:buChar char="•"/>
              <a:defRPr/>
            </a:pPr>
            <a:r>
              <a:rPr lang="en-US" dirty="0"/>
              <a:t>Covered by an extension of the cell membrane</a:t>
            </a:r>
          </a:p>
          <a:p>
            <a:pPr marL="342900" indent="-342900">
              <a:spcBef>
                <a:spcPts val="800"/>
              </a:spcBef>
              <a:spcAft>
                <a:spcPts val="600"/>
              </a:spcAft>
              <a:buFont typeface="Arial" panose="020B0604020202020204" pitchFamily="34" charset="0"/>
              <a:buChar char="•"/>
              <a:defRPr/>
            </a:pPr>
            <a:r>
              <a:rPr lang="en-US" dirty="0"/>
              <a:t>Long, sheathed cylinder containing regularly spaced hollow microtubules</a:t>
            </a:r>
          </a:p>
          <a:p>
            <a:pPr marL="690563" lvl="1">
              <a:spcBef>
                <a:spcPts val="600"/>
              </a:spcBef>
              <a:spcAft>
                <a:spcPts val="600"/>
              </a:spcAft>
              <a:defRPr/>
            </a:pPr>
            <a:r>
              <a:rPr lang="en-US" sz="2000" dirty="0"/>
              <a:t>9+2 arrangement</a:t>
            </a:r>
          </a:p>
        </p:txBody>
      </p:sp>
    </p:spTree>
    <p:extLst>
      <p:ext uri="{BB962C8B-B14F-4D97-AF65-F5344CB8AC3E}">
        <p14:creationId xmlns:p14="http://schemas.microsoft.com/office/powerpoint/2010/main" val="24303529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dirty="0"/>
              <a:t>Microtubules in Flagella</a:t>
            </a:r>
            <a:endParaRPr lang="en-US" sz="1200" dirty="0"/>
          </a:p>
        </p:txBody>
      </p:sp>
      <p:pic>
        <p:nvPicPr>
          <p:cNvPr id="14" name="Picture  2" descr="Photos of microtubules in flagella.">
            <a:extLst>
              <a:ext uri="{FF2B5EF4-FFF2-40B4-BE49-F238E27FC236}">
                <a16:creationId xmlns:a16="http://schemas.microsoft.com/office/drawing/2014/main" id="{BD52CF3B-FB51-4848-BBB0-4559CD26BBF4}"/>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4370"/>
          <a:stretch/>
        </p:blipFill>
        <p:spPr>
          <a:xfrm>
            <a:off x="342900" y="1733550"/>
            <a:ext cx="8434869" cy="3810908"/>
          </a:xfrm>
        </p:spPr>
      </p:pic>
      <p:sp>
        <p:nvSpPr>
          <p:cNvPr id="5" name="Text Placeholder 3">
            <a:extLst>
              <a:ext uri="{FF2B5EF4-FFF2-40B4-BE49-F238E27FC236}">
                <a16:creationId xmlns:a16="http://schemas.microsoft.com/office/drawing/2014/main" id="{2E8B8656-43BE-4419-84C2-9012B179AFBA}"/>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fr-FR" i="1" dirty="0"/>
              <a:t>"(a) Don W. Fawcett/B. </a:t>
            </a:r>
            <a:r>
              <a:rPr lang="fr-FR" i="1" dirty="0" err="1"/>
              <a:t>Bouck</a:t>
            </a:r>
            <a:r>
              <a:rPr lang="fr-FR" i="1" dirty="0"/>
              <a:t>/Science Source; (b) Dr. </a:t>
            </a:r>
            <a:r>
              <a:rPr lang="fr-FR" i="1" dirty="0" err="1"/>
              <a:t>GopalMurti</a:t>
            </a:r>
            <a:r>
              <a:rPr lang="fr-FR" i="1" dirty="0"/>
              <a:t>/Science Source"</a:t>
            </a:r>
          </a:p>
        </p:txBody>
      </p:sp>
      <p:sp>
        <p:nvSpPr>
          <p:cNvPr id="6" name="Text Placeholder 5">
            <a:extLst>
              <a:ext uri="{FF2B5EF4-FFF2-40B4-BE49-F238E27FC236}">
                <a16:creationId xmlns:a16="http://schemas.microsoft.com/office/drawing/2014/main" id="{DD3AB837-56CA-428E-A2F4-ADD95ADC2F2D}"/>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42798703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US" dirty="0"/>
              <a:t>Cilia</a:t>
            </a:r>
          </a:p>
        </p:txBody>
      </p:sp>
      <p:sp>
        <p:nvSpPr>
          <p:cNvPr id="4" name="Content Placeholder 2">
            <a:extLst>
              <a:ext uri="{FF2B5EF4-FFF2-40B4-BE49-F238E27FC236}">
                <a16:creationId xmlns:a16="http://schemas.microsoft.com/office/drawing/2014/main" id="{3AC4B8E8-D48E-4AAA-A9F6-05316B72368D}"/>
              </a:ext>
            </a:extLst>
          </p:cNvPr>
          <p:cNvSpPr>
            <a:spLocks noGrp="1"/>
          </p:cNvSpPr>
          <p:nvPr>
            <p:ph sz="quarter" idx="11"/>
          </p:nvPr>
        </p:nvSpPr>
        <p:spPr>
          <a:xfrm>
            <a:off x="342900" y="1276709"/>
            <a:ext cx="4057650" cy="4971691"/>
          </a:xfrm>
        </p:spPr>
        <p:txBody>
          <a:bodyPr/>
          <a:lstStyle/>
          <a:p>
            <a:pPr>
              <a:spcBef>
                <a:spcPts val="800"/>
              </a:spcBef>
            </a:pPr>
            <a:r>
              <a:rPr lang="en-US" altLang="en-US" dirty="0"/>
              <a:t>Similar in overall structure to flagella</a:t>
            </a:r>
          </a:p>
          <a:p>
            <a:pPr>
              <a:spcBef>
                <a:spcPts val="800"/>
              </a:spcBef>
            </a:pPr>
            <a:r>
              <a:rPr lang="en-US" altLang="en-US" dirty="0"/>
              <a:t>Shorter and more numerous</a:t>
            </a:r>
            <a:r>
              <a:rPr lang="en-IN" dirty="0"/>
              <a:t>—</a:t>
            </a:r>
            <a:r>
              <a:rPr lang="en-US" altLang="en-US" dirty="0"/>
              <a:t>up to several thousand in some cells</a:t>
            </a:r>
          </a:p>
          <a:p>
            <a:pPr>
              <a:spcBef>
                <a:spcPts val="800"/>
              </a:spcBef>
            </a:pPr>
            <a:r>
              <a:rPr lang="en-US" altLang="en-US" dirty="0"/>
              <a:t>Found only in a single group of protozoa and certain animal cells</a:t>
            </a:r>
          </a:p>
          <a:p>
            <a:pPr>
              <a:spcBef>
                <a:spcPts val="800"/>
              </a:spcBef>
            </a:pPr>
            <a:r>
              <a:rPr lang="en-US" altLang="en-US" dirty="0"/>
              <a:t>Function as feeding and filtering structures on some cell</a:t>
            </a:r>
          </a:p>
        </p:txBody>
      </p:sp>
      <p:pic>
        <p:nvPicPr>
          <p:cNvPr id="14" name="Picture 3" descr="Structure and locomotion in ciliates.">
            <a:extLst>
              <a:ext uri="{FF2B5EF4-FFF2-40B4-BE49-F238E27FC236}">
                <a16:creationId xmlns:a16="http://schemas.microsoft.com/office/drawing/2014/main" id="{812E60B6-F883-408E-9B63-076069B4077C}"/>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b="3630"/>
          <a:stretch/>
        </p:blipFill>
        <p:spPr>
          <a:xfrm>
            <a:off x="4572000" y="1268412"/>
            <a:ext cx="4258099" cy="4586287"/>
          </a:xfrm>
        </p:spPr>
      </p:pic>
      <p:sp>
        <p:nvSpPr>
          <p:cNvPr id="7" name="Text Placeholder 4">
            <a:extLst>
              <a:ext uri="{FF2B5EF4-FFF2-40B4-BE49-F238E27FC236}">
                <a16:creationId xmlns:a16="http://schemas.microsoft.com/office/drawing/2014/main" id="{876CCBA9-CE0D-4698-8680-C851535C86B5}"/>
              </a:ext>
            </a:extLst>
          </p:cNvPr>
          <p:cNvSpPr>
            <a:spLocks noGrp="1"/>
          </p:cNvSpPr>
          <p:nvPr>
            <p:ph type="body" sz="quarter" idx="30"/>
          </p:nvPr>
        </p:nvSpPr>
        <p:spPr/>
        <p:txBody>
          <a:bodyPr/>
          <a:lstStyle/>
          <a:p>
            <a:r>
              <a:rPr lang="en-IN" i="1" dirty="0"/>
              <a:t>(a) Stephen </a:t>
            </a:r>
            <a:r>
              <a:rPr lang="en-IN" i="1" dirty="0" err="1"/>
              <a:t>Durr</a:t>
            </a:r>
            <a:r>
              <a:rPr lang="en-IN" i="1" dirty="0"/>
              <a:t> </a:t>
            </a:r>
            <a:endParaRPr lang="en-US" i="1" dirty="0"/>
          </a:p>
        </p:txBody>
      </p:sp>
      <p:sp>
        <p:nvSpPr>
          <p:cNvPr id="6" name="Text Placeholder 5">
            <a:extLst>
              <a:ext uri="{FF2B5EF4-FFF2-40B4-BE49-F238E27FC236}">
                <a16:creationId xmlns:a16="http://schemas.microsoft.com/office/drawing/2014/main" id="{9154C863-66FD-4740-B923-FD77BC3F57A4}"/>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35276854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The Glycocalyx</a:t>
            </a:r>
            <a:endParaRPr lang="en-IN" dirty="0">
              <a:solidFill>
                <a:schemeClr val="tx1"/>
              </a:solidFill>
            </a:endParaRPr>
          </a:p>
        </p:txBody>
      </p:sp>
      <p:sp>
        <p:nvSpPr>
          <p:cNvPr id="13" name="Content Placeholder 2">
            <a:extLst>
              <a:ext uri="{FF2B5EF4-FFF2-40B4-BE49-F238E27FC236}">
                <a16:creationId xmlns:a16="http://schemas.microsoft.com/office/drawing/2014/main" id="{3FDA195F-12CE-427D-8C28-99D2AB7FF3D5}"/>
              </a:ext>
            </a:extLst>
          </p:cNvPr>
          <p:cNvSpPr>
            <a:spLocks noGrp="1"/>
          </p:cNvSpPr>
          <p:nvPr>
            <p:ph sz="quarter" idx="11"/>
          </p:nvPr>
        </p:nvSpPr>
        <p:spPr/>
        <p:txBody>
          <a:bodyPr/>
          <a:lstStyle/>
          <a:p>
            <a:pPr>
              <a:spcBef>
                <a:spcPts val="600"/>
              </a:spcBef>
              <a:spcAft>
                <a:spcPts val="600"/>
              </a:spcAft>
              <a:defRPr/>
            </a:pPr>
            <a:r>
              <a:rPr lang="en-IN" dirty="0"/>
              <a:t>An outermost boundary that comes into direct contact with the environment</a:t>
            </a:r>
          </a:p>
          <a:p>
            <a:pPr marL="342900" indent="-342900">
              <a:spcBef>
                <a:spcPts val="600"/>
              </a:spcBef>
              <a:spcAft>
                <a:spcPts val="600"/>
              </a:spcAft>
              <a:buFont typeface="Arial" panose="020B0604020202020204" pitchFamily="34" charset="0"/>
              <a:buChar char="•"/>
              <a:defRPr/>
            </a:pPr>
            <a:r>
              <a:rPr lang="en-IN" dirty="0"/>
              <a:t>Also called an </a:t>
            </a:r>
            <a:r>
              <a:rPr lang="en-IN" i="1" dirty="0"/>
              <a:t>extracellular matrix</a:t>
            </a:r>
          </a:p>
          <a:p>
            <a:pPr marL="342900" indent="-342900">
              <a:spcBef>
                <a:spcPts val="600"/>
              </a:spcBef>
              <a:spcAft>
                <a:spcPts val="600"/>
              </a:spcAft>
              <a:buFont typeface="Arial" panose="020B0604020202020204" pitchFamily="34" charset="0"/>
              <a:buChar char="•"/>
              <a:defRPr/>
            </a:pPr>
            <a:r>
              <a:rPr lang="en-IN" dirty="0"/>
              <a:t>Composed of polysaccharides</a:t>
            </a:r>
          </a:p>
          <a:p>
            <a:pPr marL="342900" indent="-342900">
              <a:spcBef>
                <a:spcPts val="600"/>
              </a:spcBef>
              <a:spcAft>
                <a:spcPts val="600"/>
              </a:spcAft>
              <a:buFont typeface="Arial" panose="020B0604020202020204" pitchFamily="34" charset="0"/>
              <a:buChar char="•"/>
              <a:defRPr/>
            </a:pPr>
            <a:r>
              <a:rPr lang="en-IN" dirty="0"/>
              <a:t>Appearance:</a:t>
            </a:r>
          </a:p>
          <a:p>
            <a:pPr marL="640080" lvl="1" indent="-283464">
              <a:spcBef>
                <a:spcPts val="600"/>
              </a:spcBef>
              <a:spcAft>
                <a:spcPts val="600"/>
              </a:spcAft>
              <a:defRPr/>
            </a:pPr>
            <a:r>
              <a:rPr lang="en-IN" sz="2000" dirty="0"/>
              <a:t>Network of </a:t>
            </a:r>
            <a:r>
              <a:rPr lang="en-IN" sz="2000" dirty="0" err="1"/>
              <a:t>fibers</a:t>
            </a:r>
            <a:endParaRPr lang="en-IN" sz="2000" dirty="0"/>
          </a:p>
          <a:p>
            <a:pPr marL="640080" lvl="1" indent="-283464">
              <a:spcBef>
                <a:spcPts val="600"/>
              </a:spcBef>
              <a:spcAft>
                <a:spcPts val="600"/>
              </a:spcAft>
              <a:defRPr/>
            </a:pPr>
            <a:r>
              <a:rPr lang="en-IN" sz="2000" dirty="0"/>
              <a:t>Slime layer</a:t>
            </a:r>
          </a:p>
          <a:p>
            <a:pPr marL="640080" lvl="1" indent="-283464">
              <a:spcBef>
                <a:spcPts val="600"/>
              </a:spcBef>
              <a:spcAft>
                <a:spcPts val="600"/>
              </a:spcAft>
              <a:defRPr/>
            </a:pPr>
            <a:r>
              <a:rPr lang="en-IN" sz="2000" dirty="0"/>
              <a:t>Capsule </a:t>
            </a:r>
          </a:p>
        </p:txBody>
      </p:sp>
    </p:spTree>
    <p:extLst>
      <p:ext uri="{BB962C8B-B14F-4D97-AF65-F5344CB8AC3E}">
        <p14:creationId xmlns:p14="http://schemas.microsoft.com/office/powerpoint/2010/main" val="2565945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dirty="0"/>
              <a:t>Cell Wall</a:t>
            </a:r>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a:xfrm>
            <a:off x="342899" y="1276708"/>
            <a:ext cx="8456591" cy="2018327"/>
          </a:xfrm>
        </p:spPr>
        <p:txBody>
          <a:bodyPr/>
          <a:lstStyle/>
          <a:p>
            <a:r>
              <a:rPr lang="en-IN" altLang="en-US" dirty="0"/>
              <a:t>Found in fungi and algae</a:t>
            </a:r>
          </a:p>
          <a:p>
            <a:r>
              <a:rPr lang="en-IN" altLang="en-US" dirty="0"/>
              <a:t>Rigid and provide structural support and shape</a:t>
            </a:r>
          </a:p>
          <a:p>
            <a:r>
              <a:rPr lang="en-IN" altLang="en-US" dirty="0"/>
              <a:t>Different chemical composition than bacterial cell walls</a:t>
            </a:r>
          </a:p>
          <a:p>
            <a:pPr marL="342900" indent="-342900">
              <a:buFont typeface="Arial" panose="020B0604020202020204" pitchFamily="34" charset="0"/>
              <a:buChar char="•"/>
            </a:pPr>
            <a:r>
              <a:rPr lang="en-IN" altLang="en-US" dirty="0"/>
              <a:t>Chitin or cellulose in fungi</a:t>
            </a:r>
          </a:p>
        </p:txBody>
      </p:sp>
      <p:pic>
        <p:nvPicPr>
          <p:cNvPr id="9" name="Picture 3" descr="Cross-sectional views of fungal cell walls.">
            <a:extLst>
              <a:ext uri="{FF2B5EF4-FFF2-40B4-BE49-F238E27FC236}">
                <a16:creationId xmlns:a16="http://schemas.microsoft.com/office/drawing/2014/main" id="{22EE80B3-A6D3-46B7-BD97-AAFA35E1ADE9}"/>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b="4079"/>
          <a:stretch/>
        </p:blipFill>
        <p:spPr>
          <a:xfrm>
            <a:off x="2026352" y="3295035"/>
            <a:ext cx="5091296" cy="2926080"/>
          </a:xfrm>
        </p:spPr>
      </p:pic>
      <p:sp>
        <p:nvSpPr>
          <p:cNvPr id="7" name="Text Placeholder 4">
            <a:extLst>
              <a:ext uri="{FF2B5EF4-FFF2-40B4-BE49-F238E27FC236}">
                <a16:creationId xmlns:a16="http://schemas.microsoft.com/office/drawing/2014/main" id="{77DF1566-FD2B-49F1-82B4-3D2CFDEDDD49}"/>
              </a:ext>
            </a:extLst>
          </p:cNvPr>
          <p:cNvSpPr>
            <a:spLocks noGrp="1"/>
          </p:cNvSpPr>
          <p:nvPr>
            <p:ph type="body" sz="quarter" idx="30"/>
          </p:nvPr>
        </p:nvSpPr>
        <p:spPr/>
        <p:txBody>
          <a:bodyPr/>
          <a:lstStyle/>
          <a:p>
            <a:r>
              <a:rPr lang="en-US" i="1" dirty="0"/>
              <a:t>(a) Thomas </a:t>
            </a:r>
            <a:r>
              <a:rPr lang="en-US" i="1" dirty="0" err="1"/>
              <a:t>Deerinck</a:t>
            </a:r>
            <a:r>
              <a:rPr lang="en-US" i="1" dirty="0"/>
              <a:t>, NCMIR/Science Source</a:t>
            </a:r>
          </a:p>
        </p:txBody>
      </p:sp>
      <p:sp>
        <p:nvSpPr>
          <p:cNvPr id="6" name="Text Placeholder 5">
            <a:extLst>
              <a:ext uri="{FF2B5EF4-FFF2-40B4-BE49-F238E27FC236}">
                <a16:creationId xmlns:a16="http://schemas.microsoft.com/office/drawing/2014/main" id="{9FBC23CD-3018-4095-985C-14F7195A77B1}"/>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42512554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Cytoplasmic Membrane</a:t>
            </a:r>
            <a:endParaRPr lang="en-IN" sz="1200" dirty="0"/>
          </a:p>
        </p:txBody>
      </p:sp>
      <p:sp>
        <p:nvSpPr>
          <p:cNvPr id="3" name="Content Placeholder 2"/>
          <p:cNvSpPr>
            <a:spLocks noGrp="1"/>
          </p:cNvSpPr>
          <p:nvPr>
            <p:ph sz="quarter" idx="11"/>
          </p:nvPr>
        </p:nvSpPr>
        <p:spPr/>
        <p:txBody>
          <a:bodyPr>
            <a:normAutofit/>
          </a:bodyPr>
          <a:lstStyle/>
          <a:p>
            <a:pPr>
              <a:spcBef>
                <a:spcPts val="1200"/>
              </a:spcBef>
            </a:pPr>
            <a:r>
              <a:rPr lang="en-US" altLang="en-US" dirty="0"/>
              <a:t>Typical bilayer of phospholipids embedded with embedded protein molecules</a:t>
            </a:r>
          </a:p>
          <a:p>
            <a:pPr>
              <a:spcBef>
                <a:spcPts val="1200"/>
              </a:spcBef>
            </a:pPr>
            <a:r>
              <a:rPr lang="en-US" altLang="en-US" dirty="0"/>
              <a:t>Contain </a:t>
            </a:r>
            <a:r>
              <a:rPr lang="en-US" altLang="en-US" i="1" dirty="0"/>
              <a:t>sterols</a:t>
            </a:r>
          </a:p>
          <a:p>
            <a:pPr marL="342900" indent="-342900">
              <a:spcBef>
                <a:spcPts val="1200"/>
              </a:spcBef>
              <a:buFont typeface="Arial" panose="020B0604020202020204" pitchFamily="34" charset="0"/>
              <a:buChar char="•"/>
            </a:pPr>
            <a:r>
              <a:rPr lang="en-US" altLang="en-US" dirty="0"/>
              <a:t>Stabilize eukaryotic membranes</a:t>
            </a:r>
          </a:p>
          <a:p>
            <a:pPr>
              <a:spcBef>
                <a:spcPts val="1200"/>
              </a:spcBef>
            </a:pPr>
            <a:r>
              <a:rPr lang="en-US" altLang="en-US" dirty="0"/>
              <a:t>Selectively permeable barriers</a:t>
            </a:r>
          </a:p>
          <a:p>
            <a:pPr>
              <a:spcBef>
                <a:spcPts val="1200"/>
              </a:spcBef>
            </a:pPr>
            <a:r>
              <a:rPr lang="en-US" altLang="en-US" dirty="0"/>
              <a:t>Sophisticated mechanisms for transporting nutrients </a:t>
            </a:r>
            <a:r>
              <a:rPr lang="en-US" altLang="en-US" i="1" dirty="0"/>
              <a:t>in</a:t>
            </a:r>
            <a:r>
              <a:rPr lang="en-US" altLang="en-US" dirty="0"/>
              <a:t> and waste and other products </a:t>
            </a:r>
            <a:r>
              <a:rPr lang="en-US" altLang="en-US" i="1" dirty="0"/>
              <a:t>out</a:t>
            </a:r>
          </a:p>
        </p:txBody>
      </p:sp>
    </p:spTree>
    <p:extLst>
      <p:ext uri="{BB962C8B-B14F-4D97-AF65-F5344CB8AC3E}">
        <p14:creationId xmlns:p14="http://schemas.microsoft.com/office/powerpoint/2010/main" val="31951474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 Section 5.2</a:t>
            </a:r>
            <a:endParaRPr lang="en-IN" sz="1200" dirty="0"/>
          </a:p>
        </p:txBody>
      </p:sp>
      <p:sp>
        <p:nvSpPr>
          <p:cNvPr id="3" name="Content Placeholder 2"/>
          <p:cNvSpPr>
            <a:spLocks noGrp="1"/>
          </p:cNvSpPr>
          <p:nvPr>
            <p:ph sz="quarter" idx="11"/>
          </p:nvPr>
        </p:nvSpPr>
        <p:spPr/>
        <p:txBody>
          <a:bodyPr>
            <a:normAutofit/>
          </a:bodyPr>
          <a:lstStyle/>
          <a:p>
            <a:pPr>
              <a:spcBef>
                <a:spcPts val="1200"/>
              </a:spcBef>
            </a:pPr>
            <a:r>
              <a:rPr lang="en-IN" altLang="en-US" dirty="0"/>
              <a:t>Describe three ways in which eukaryotic flagella are different than prokaryotic flagella.</a:t>
            </a:r>
          </a:p>
          <a:p>
            <a:pPr>
              <a:spcBef>
                <a:spcPts val="1200"/>
              </a:spcBef>
            </a:pPr>
            <a:r>
              <a:rPr lang="en-IN" altLang="en-US" dirty="0"/>
              <a:t>What are the purposes of cilia?</a:t>
            </a:r>
          </a:p>
          <a:p>
            <a:pPr>
              <a:spcBef>
                <a:spcPts val="1200"/>
              </a:spcBef>
            </a:pPr>
            <a:r>
              <a:rPr lang="en-IN" altLang="en-US" dirty="0"/>
              <a:t>What are the three functions of the glycocalyx?</a:t>
            </a:r>
          </a:p>
          <a:p>
            <a:pPr>
              <a:spcBef>
                <a:spcPts val="1200"/>
              </a:spcBef>
            </a:pPr>
            <a:r>
              <a:rPr lang="en-IN" altLang="en-US" dirty="0"/>
              <a:t>Describe three ways in which eukaryotic cell walls are different than prokaryotic cell walls.</a:t>
            </a:r>
          </a:p>
        </p:txBody>
      </p:sp>
    </p:spTree>
    <p:extLst>
      <p:ext uri="{BB962C8B-B14F-4D97-AF65-F5344CB8AC3E}">
        <p14:creationId xmlns:p14="http://schemas.microsoft.com/office/powerpoint/2010/main" val="3468909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ltLang="en-US" dirty="0"/>
              <a:t>Section 5.3: Form and Function of the Eukaryotic Cell: Internal Structures </a:t>
            </a:r>
            <a:endParaRPr lang="en-IN" sz="1200" dirty="0"/>
          </a:p>
        </p:txBody>
      </p:sp>
      <p:sp>
        <p:nvSpPr>
          <p:cNvPr id="3" name="Content Placeholder 2"/>
          <p:cNvSpPr>
            <a:spLocks noGrp="1"/>
          </p:cNvSpPr>
          <p:nvPr>
            <p:ph sz="quarter" idx="11"/>
          </p:nvPr>
        </p:nvSpPr>
        <p:spPr>
          <a:xfrm>
            <a:off x="342900" y="1276709"/>
            <a:ext cx="8458200" cy="5276491"/>
          </a:xfrm>
        </p:spPr>
        <p:txBody>
          <a:bodyPr>
            <a:noAutofit/>
          </a:bodyPr>
          <a:lstStyle/>
          <a:p>
            <a:pPr>
              <a:spcBef>
                <a:spcPts val="800"/>
              </a:spcBef>
            </a:pPr>
            <a:r>
              <a:rPr lang="en-IN" altLang="en-US" sz="2200" u="sng" dirty="0"/>
              <a:t>Learning Outcomes </a:t>
            </a:r>
          </a:p>
          <a:p>
            <a:pPr marL="342900" indent="-342900">
              <a:spcBef>
                <a:spcPts val="800"/>
              </a:spcBef>
              <a:buFont typeface="Arial" panose="020B0604020202020204" pitchFamily="34" charset="0"/>
              <a:buChar char="•"/>
            </a:pPr>
            <a:r>
              <a:rPr lang="en-IN" altLang="en-US" sz="2200" dirty="0"/>
              <a:t>Describe the main structural components of a nucleus.</a:t>
            </a:r>
          </a:p>
          <a:p>
            <a:pPr marL="342900" indent="-342900">
              <a:spcBef>
                <a:spcPts val="800"/>
              </a:spcBef>
              <a:buFont typeface="Arial" panose="020B0604020202020204" pitchFamily="34" charset="0"/>
              <a:buChar char="•"/>
            </a:pPr>
            <a:r>
              <a:rPr lang="en-IN" altLang="en-US" sz="2200" dirty="0"/>
              <a:t>Diagram how the nucleus, endoplasmic reticulum, and Golgi apparatus act together with vesicles during the transport process.</a:t>
            </a:r>
          </a:p>
          <a:p>
            <a:pPr marL="342900" indent="-342900">
              <a:spcBef>
                <a:spcPts val="800"/>
              </a:spcBef>
              <a:buFont typeface="Arial" panose="020B0604020202020204" pitchFamily="34" charset="0"/>
              <a:buChar char="•"/>
            </a:pPr>
            <a:r>
              <a:rPr lang="en-IN" altLang="en-US" sz="2200" dirty="0"/>
              <a:t>Explain the function of the mitochondrion.</a:t>
            </a:r>
          </a:p>
          <a:p>
            <a:pPr marL="342900" indent="-342900">
              <a:spcBef>
                <a:spcPts val="800"/>
              </a:spcBef>
              <a:buFont typeface="Arial" panose="020B0604020202020204" pitchFamily="34" charset="0"/>
              <a:buChar char="•"/>
            </a:pPr>
            <a:r>
              <a:rPr lang="en-IN" altLang="en-US" sz="2200" dirty="0"/>
              <a:t>Explain the importance of ribosomes and differentiate between eukaryotic and bacterial types.</a:t>
            </a:r>
          </a:p>
          <a:p>
            <a:pPr marL="342900" indent="-342900">
              <a:spcBef>
                <a:spcPts val="800"/>
              </a:spcBef>
              <a:buFont typeface="Arial" panose="020B0604020202020204" pitchFamily="34" charset="0"/>
              <a:buChar char="•"/>
            </a:pPr>
            <a:r>
              <a:rPr lang="en-IN" altLang="en-US" sz="2200" dirty="0"/>
              <a:t>List and describe the three main </a:t>
            </a:r>
            <a:r>
              <a:rPr lang="en-IN" altLang="en-US" sz="2200" dirty="0" err="1"/>
              <a:t>fibers</a:t>
            </a:r>
            <a:r>
              <a:rPr lang="en-IN" altLang="en-US" sz="2200" dirty="0"/>
              <a:t> of the cytoskeleton.</a:t>
            </a:r>
          </a:p>
          <a:p>
            <a:pPr marL="342900" indent="-342900">
              <a:spcBef>
                <a:spcPts val="800"/>
              </a:spcBef>
              <a:buFont typeface="Arial" panose="020B0604020202020204" pitchFamily="34" charset="0"/>
              <a:buChar char="•"/>
            </a:pPr>
            <a:r>
              <a:rPr lang="en-IN" altLang="en-US" sz="2200" dirty="0"/>
              <a:t>Explain how endosymbiosis contributed to the development of eukaryotic cells.</a:t>
            </a:r>
          </a:p>
        </p:txBody>
      </p:sp>
    </p:spTree>
    <p:extLst>
      <p:ext uri="{BB962C8B-B14F-4D97-AF65-F5344CB8AC3E}">
        <p14:creationId xmlns:p14="http://schemas.microsoft.com/office/powerpoint/2010/main" val="34409430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IN" dirty="0"/>
              <a:t>The Nucleus: The Control </a:t>
            </a:r>
            <a:r>
              <a:rPr lang="en-IN" dirty="0" err="1"/>
              <a:t>Center</a:t>
            </a:r>
            <a:endParaRPr lang="en-US" dirty="0"/>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a:xfrm>
            <a:off x="342899" y="1276708"/>
            <a:ext cx="8456591" cy="2071667"/>
          </a:xfrm>
        </p:spPr>
        <p:txBody>
          <a:bodyPr/>
          <a:lstStyle/>
          <a:p>
            <a:pPr>
              <a:spcAft>
                <a:spcPts val="400"/>
              </a:spcAft>
            </a:pPr>
            <a:r>
              <a:rPr lang="en-IN" altLang="en-US" sz="2200" dirty="0"/>
              <a:t>Compact sphere, most prominent organelle</a:t>
            </a:r>
          </a:p>
          <a:p>
            <a:pPr marL="342900" indent="-342900">
              <a:spcAft>
                <a:spcPts val="400"/>
              </a:spcAft>
              <a:buFont typeface="Arial" panose="020B0604020202020204" pitchFamily="34" charset="0"/>
              <a:buChar char="•"/>
            </a:pPr>
            <a:r>
              <a:rPr lang="en-IN" altLang="en-US" sz="2200" dirty="0"/>
              <a:t>Separated from the cytoplasm by the nuclear envelope</a:t>
            </a:r>
          </a:p>
          <a:p>
            <a:pPr>
              <a:spcAft>
                <a:spcPts val="400"/>
              </a:spcAft>
            </a:pPr>
            <a:r>
              <a:rPr lang="en-IN" altLang="en-US" sz="2200" b="1" dirty="0"/>
              <a:t>Nucleolus:</a:t>
            </a:r>
          </a:p>
          <a:p>
            <a:pPr marL="342900" indent="-342900">
              <a:spcAft>
                <a:spcPts val="400"/>
              </a:spcAft>
              <a:buFont typeface="Arial" panose="020B0604020202020204" pitchFamily="34" charset="0"/>
              <a:buChar char="•"/>
            </a:pPr>
            <a:r>
              <a:rPr lang="en-IN" altLang="en-US" sz="2200" dirty="0"/>
              <a:t>Stains more intensely due to its RNA content</a:t>
            </a:r>
          </a:p>
          <a:p>
            <a:pPr marL="342900" indent="-342900">
              <a:spcAft>
                <a:spcPts val="400"/>
              </a:spcAft>
              <a:buFont typeface="Arial" panose="020B0604020202020204" pitchFamily="34" charset="0"/>
              <a:buChar char="•"/>
            </a:pPr>
            <a:r>
              <a:rPr lang="en-IN" altLang="en-US" sz="2200" dirty="0"/>
              <a:t>Site for ribosomal RNA synthesis</a:t>
            </a:r>
          </a:p>
        </p:txBody>
      </p:sp>
      <p:pic>
        <p:nvPicPr>
          <p:cNvPr id="9" name="Picture 3" descr="Electron micrograph and illustration of the nucleus.">
            <a:extLst>
              <a:ext uri="{FF2B5EF4-FFF2-40B4-BE49-F238E27FC236}">
                <a16:creationId xmlns:a16="http://schemas.microsoft.com/office/drawing/2014/main" id="{22EE80B3-A6D3-46B7-BD97-AAFA35E1ADE9}"/>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b="3650"/>
          <a:stretch/>
        </p:blipFill>
        <p:spPr>
          <a:xfrm>
            <a:off x="2087367" y="3348375"/>
            <a:ext cx="4969267" cy="2926080"/>
          </a:xfrm>
        </p:spPr>
      </p:pic>
      <p:sp>
        <p:nvSpPr>
          <p:cNvPr id="7" name="Text Placeholder 4">
            <a:extLst>
              <a:ext uri="{FF2B5EF4-FFF2-40B4-BE49-F238E27FC236}">
                <a16:creationId xmlns:a16="http://schemas.microsoft.com/office/drawing/2014/main" id="{77DF1566-FD2B-49F1-82B4-3D2CFDEDDD49}"/>
              </a:ext>
            </a:extLst>
          </p:cNvPr>
          <p:cNvSpPr>
            <a:spLocks noGrp="1"/>
          </p:cNvSpPr>
          <p:nvPr>
            <p:ph type="body" sz="quarter" idx="30"/>
          </p:nvPr>
        </p:nvSpPr>
        <p:spPr/>
        <p:txBody>
          <a:bodyPr/>
          <a:lstStyle/>
          <a:p>
            <a:r>
              <a:rPr lang="en-IN" i="1" dirty="0"/>
              <a:t>(a) D Spector/</a:t>
            </a:r>
            <a:r>
              <a:rPr lang="en-IN" i="1" dirty="0" err="1"/>
              <a:t>Photolibrary</a:t>
            </a:r>
            <a:r>
              <a:rPr lang="en-IN" i="1" dirty="0"/>
              <a:t>/Getty Images</a:t>
            </a:r>
          </a:p>
        </p:txBody>
      </p:sp>
      <p:sp>
        <p:nvSpPr>
          <p:cNvPr id="6" name="Text Placeholder 5">
            <a:extLst>
              <a:ext uri="{FF2B5EF4-FFF2-40B4-BE49-F238E27FC236}">
                <a16:creationId xmlns:a16="http://schemas.microsoft.com/office/drawing/2014/main" id="{FEC179E9-E8B1-47DC-AFD5-0F5DD4D8E985}"/>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3108126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Section 5.1: The History of Eukaryotes</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200"/>
              </a:spcBef>
            </a:pPr>
            <a:r>
              <a:rPr lang="en-US" altLang="en-US" u="sng" dirty="0">
                <a:cs typeface="Arial" panose="020B0604020202020204" pitchFamily="34" charset="0"/>
              </a:rPr>
              <a:t>Learning Outcomes</a:t>
            </a:r>
          </a:p>
          <a:p>
            <a:pPr marL="342900" indent="-342900">
              <a:spcBef>
                <a:spcPts val="1200"/>
              </a:spcBef>
              <a:buFont typeface="Arial" panose="020B0604020202020204" pitchFamily="34" charset="0"/>
              <a:buChar char="•"/>
              <a:defRPr/>
            </a:pPr>
            <a:r>
              <a:rPr lang="en-US" dirty="0"/>
              <a:t>Relate bacterial, archaeal, and eukaryotic cells to the </a:t>
            </a:r>
            <a:r>
              <a:rPr lang="en-US" i="1" dirty="0"/>
              <a:t>last common ancestor</a:t>
            </a:r>
            <a:r>
              <a:rPr lang="en-US" dirty="0"/>
              <a:t>.</a:t>
            </a:r>
          </a:p>
          <a:p>
            <a:pPr marL="342900" indent="-342900">
              <a:spcBef>
                <a:spcPts val="1200"/>
              </a:spcBef>
              <a:buFont typeface="Arial" panose="020B0604020202020204" pitchFamily="34" charset="0"/>
              <a:buChar char="•"/>
              <a:defRPr/>
            </a:pPr>
            <a:r>
              <a:rPr lang="en-US" dirty="0"/>
              <a:t>List the types of eukaryotic microorganisms and denote which are unicellular and which are multicellular.</a:t>
            </a:r>
          </a:p>
        </p:txBody>
      </p:sp>
    </p:spTree>
    <p:extLst>
      <p:ext uri="{BB962C8B-B14F-4D97-AF65-F5344CB8AC3E}">
        <p14:creationId xmlns:p14="http://schemas.microsoft.com/office/powerpoint/2010/main" val="416008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US" dirty="0"/>
              <a:t>Mitosis and Meiosis</a:t>
            </a:r>
          </a:p>
        </p:txBody>
      </p:sp>
      <p:sp>
        <p:nvSpPr>
          <p:cNvPr id="4" name="Content Placeholder 2">
            <a:extLst>
              <a:ext uri="{FF2B5EF4-FFF2-40B4-BE49-F238E27FC236}">
                <a16:creationId xmlns:a16="http://schemas.microsoft.com/office/drawing/2014/main" id="{3AC4B8E8-D48E-4AAA-A9F6-05316B72368D}"/>
              </a:ext>
            </a:extLst>
          </p:cNvPr>
          <p:cNvSpPr>
            <a:spLocks noGrp="1"/>
          </p:cNvSpPr>
          <p:nvPr>
            <p:ph sz="quarter" idx="11"/>
          </p:nvPr>
        </p:nvSpPr>
        <p:spPr>
          <a:xfrm>
            <a:off x="342900" y="1276709"/>
            <a:ext cx="4057650" cy="4920891"/>
          </a:xfrm>
        </p:spPr>
        <p:txBody>
          <a:bodyPr/>
          <a:lstStyle/>
          <a:p>
            <a:pPr>
              <a:spcBef>
                <a:spcPts val="800"/>
              </a:spcBef>
              <a:spcAft>
                <a:spcPts val="1200"/>
              </a:spcAft>
            </a:pPr>
            <a:r>
              <a:rPr lang="en-IN" altLang="en-US" b="1" dirty="0"/>
              <a:t>Chromatin</a:t>
            </a:r>
            <a:r>
              <a:rPr lang="en-IN" altLang="en-US" dirty="0"/>
              <a:t> is the material of eukaryotic </a:t>
            </a:r>
            <a:r>
              <a:rPr lang="en-IN" altLang="en-US" b="1" dirty="0"/>
              <a:t>chromosomes</a:t>
            </a:r>
          </a:p>
          <a:p>
            <a:pPr marL="342900" indent="-342900">
              <a:spcBef>
                <a:spcPts val="800"/>
              </a:spcBef>
              <a:spcAft>
                <a:spcPts val="1200"/>
              </a:spcAft>
              <a:buFont typeface="Arial" panose="020B0604020202020204" pitchFamily="34" charset="0"/>
              <a:buChar char="•"/>
            </a:pPr>
            <a:r>
              <a:rPr lang="en-IN" altLang="en-US" dirty="0"/>
              <a:t>Units of genetic information in the cell</a:t>
            </a:r>
          </a:p>
          <a:p>
            <a:pPr marL="342900" indent="-342900">
              <a:spcBef>
                <a:spcPts val="800"/>
              </a:spcBef>
              <a:spcAft>
                <a:spcPts val="1200"/>
              </a:spcAft>
              <a:buFont typeface="Arial" panose="020B0604020202020204" pitchFamily="34" charset="0"/>
              <a:buChar char="•"/>
            </a:pPr>
            <a:r>
              <a:rPr lang="en-IN" altLang="en-US" dirty="0"/>
              <a:t>Long, linear DNA molecules bound to </a:t>
            </a:r>
            <a:r>
              <a:rPr lang="en-IN" altLang="en-US" b="1" dirty="0"/>
              <a:t>histone</a:t>
            </a:r>
            <a:r>
              <a:rPr lang="en-IN" altLang="en-US" dirty="0"/>
              <a:t> proteins</a:t>
            </a:r>
          </a:p>
          <a:p>
            <a:pPr marL="342900" indent="-342900">
              <a:spcBef>
                <a:spcPts val="800"/>
              </a:spcBef>
              <a:spcAft>
                <a:spcPts val="1200"/>
              </a:spcAft>
              <a:buFont typeface="Arial" panose="020B0604020202020204" pitchFamily="34" charset="0"/>
              <a:buChar char="•"/>
            </a:pPr>
            <a:r>
              <a:rPr lang="en-IN" altLang="en-US" dirty="0"/>
              <a:t>Visible during </a:t>
            </a:r>
            <a:r>
              <a:rPr lang="en-IN" altLang="en-US" b="1" dirty="0"/>
              <a:t>mitosis</a:t>
            </a:r>
          </a:p>
          <a:p>
            <a:pPr>
              <a:spcBef>
                <a:spcPts val="800"/>
              </a:spcBef>
              <a:spcAft>
                <a:spcPts val="1200"/>
              </a:spcAft>
            </a:pPr>
            <a:r>
              <a:rPr lang="en-IN" altLang="en-US" b="1" dirty="0"/>
              <a:t>Meiosis: </a:t>
            </a:r>
            <a:r>
              <a:rPr lang="en-IN" altLang="en-US" dirty="0"/>
              <a:t>production of sex cells</a:t>
            </a:r>
          </a:p>
        </p:txBody>
      </p:sp>
      <p:pic>
        <p:nvPicPr>
          <p:cNvPr id="14" name="Picture  3" descr="Changes in the cell and nucleus that accompany mitosis in a eukaryotic cell such as a yeast. ">
            <a:extLst>
              <a:ext uri="{FF2B5EF4-FFF2-40B4-BE49-F238E27FC236}">
                <a16:creationId xmlns:a16="http://schemas.microsoft.com/office/drawing/2014/main" id="{812E60B6-F883-408E-9B63-076069B4077C}"/>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b="2565"/>
          <a:stretch/>
        </p:blipFill>
        <p:spPr>
          <a:xfrm>
            <a:off x="4526279" y="215645"/>
            <a:ext cx="4448481" cy="5983225"/>
          </a:xfrm>
        </p:spPr>
      </p:pic>
      <p:sp>
        <p:nvSpPr>
          <p:cNvPr id="7" name="Text Placeholder 4">
            <a:extLst>
              <a:ext uri="{FF2B5EF4-FFF2-40B4-BE49-F238E27FC236}">
                <a16:creationId xmlns:a16="http://schemas.microsoft.com/office/drawing/2014/main" id="{876CCBA9-CE0D-4698-8680-C851535C86B5}"/>
              </a:ext>
            </a:extLst>
          </p:cNvPr>
          <p:cNvSpPr>
            <a:spLocks noGrp="1"/>
          </p:cNvSpPr>
          <p:nvPr>
            <p:ph type="body" sz="quarter" idx="30"/>
          </p:nvPr>
        </p:nvSpPr>
        <p:spPr/>
        <p:txBody>
          <a:bodyPr/>
          <a:lstStyle/>
          <a:p>
            <a:r>
              <a:rPr lang="en-IN" i="1" dirty="0"/>
              <a:t>(b) Al </a:t>
            </a:r>
            <a:r>
              <a:rPr lang="en-IN" i="1" dirty="0" err="1"/>
              <a:t>Telser</a:t>
            </a:r>
            <a:r>
              <a:rPr lang="en-IN" i="1" dirty="0"/>
              <a:t>/McGraw-Hill Education</a:t>
            </a:r>
          </a:p>
        </p:txBody>
      </p:sp>
      <p:sp>
        <p:nvSpPr>
          <p:cNvPr id="6" name="Text Placeholder 5">
            <a:extLst>
              <a:ext uri="{FF2B5EF4-FFF2-40B4-BE49-F238E27FC236}">
                <a16:creationId xmlns:a16="http://schemas.microsoft.com/office/drawing/2014/main" id="{F4CEE6B2-BC92-46F5-ADB7-89235FDEE291}"/>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33287313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Endoplasmic Reticulum</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defRPr/>
            </a:pPr>
            <a:r>
              <a:rPr lang="en-US" dirty="0">
                <a:ea typeface="ＭＳ Ｐゴシック" charset="0"/>
              </a:rPr>
              <a:t>Microscopic series of tunnels used in transport and storage</a:t>
            </a:r>
          </a:p>
          <a:p>
            <a:pPr marL="342900" indent="-342900">
              <a:spcBef>
                <a:spcPts val="600"/>
              </a:spcBef>
              <a:buFont typeface="Arial" panose="020B0604020202020204" pitchFamily="34" charset="0"/>
              <a:buChar char="•"/>
              <a:defRPr/>
            </a:pPr>
            <a:r>
              <a:rPr lang="en-US" b="1" dirty="0">
                <a:ea typeface="ＭＳ Ｐゴシック" charset="0"/>
              </a:rPr>
              <a:t>Rough endoplasmic reticulum:</a:t>
            </a:r>
            <a:r>
              <a:rPr lang="en-US" dirty="0">
                <a:ea typeface="ＭＳ Ｐゴシック" charset="0"/>
              </a:rPr>
              <a:t> </a:t>
            </a:r>
          </a:p>
          <a:p>
            <a:pPr marL="640080" lvl="1" indent="-283464">
              <a:defRPr/>
            </a:pPr>
            <a:r>
              <a:rPr lang="en-US" sz="2000" dirty="0">
                <a:ea typeface="ＭＳ Ｐゴシック" charset="0"/>
              </a:rPr>
              <a:t>Ribosomes attached to its surface</a:t>
            </a:r>
          </a:p>
          <a:p>
            <a:pPr marL="640080" lvl="1" indent="-283464">
              <a:defRPr/>
            </a:pPr>
            <a:r>
              <a:rPr lang="en-US" sz="2000" dirty="0">
                <a:ea typeface="ＭＳ Ｐゴシック" charset="0"/>
              </a:rPr>
              <a:t>Proteins held for packaging and transport</a:t>
            </a:r>
          </a:p>
          <a:p>
            <a:pPr marL="342900" indent="-342900">
              <a:spcBef>
                <a:spcPts val="600"/>
              </a:spcBef>
              <a:buFont typeface="Arial" panose="020B0604020202020204" pitchFamily="34" charset="0"/>
              <a:buChar char="•"/>
              <a:defRPr/>
            </a:pPr>
            <a:r>
              <a:rPr lang="en-US" b="1" dirty="0">
                <a:ea typeface="ＭＳ Ｐゴシック" charset="0"/>
              </a:rPr>
              <a:t>Smooth endoplasmic reticulum: </a:t>
            </a:r>
          </a:p>
          <a:p>
            <a:pPr marL="640080" lvl="1" indent="-283464">
              <a:defRPr/>
            </a:pPr>
            <a:r>
              <a:rPr lang="en-US" sz="2000" dirty="0">
                <a:ea typeface="ＭＳ Ｐゴシック" charset="0"/>
              </a:rPr>
              <a:t>Does not contain ribosomes</a:t>
            </a:r>
          </a:p>
          <a:p>
            <a:pPr marL="640080" lvl="1" indent="-283464">
              <a:defRPr/>
            </a:pPr>
            <a:r>
              <a:rPr lang="en-US" sz="2000" dirty="0">
                <a:ea typeface="ＭＳ Ｐゴシック" charset="0"/>
              </a:rPr>
              <a:t>Synthesis and storage of nonprotein molecules</a:t>
            </a:r>
            <a:r>
              <a:rPr lang="en-US" sz="2000" b="1" dirty="0">
                <a:ea typeface="ＭＳ Ｐゴシック" charset="0"/>
              </a:rPr>
              <a:t> </a:t>
            </a:r>
          </a:p>
        </p:txBody>
      </p:sp>
    </p:spTree>
    <p:extLst>
      <p:ext uri="{BB962C8B-B14F-4D97-AF65-F5344CB8AC3E}">
        <p14:creationId xmlns:p14="http://schemas.microsoft.com/office/powerpoint/2010/main" val="40910376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IN" dirty="0"/>
              <a:t>Origin and Structure of the Rough Endoplasmic Reticulum</a:t>
            </a:r>
            <a:endParaRPr lang="en-US" dirty="0"/>
          </a:p>
        </p:txBody>
      </p:sp>
      <p:pic>
        <p:nvPicPr>
          <p:cNvPr id="12" name="Picture 2" descr="Illustrations of rough endoplasmic reticulum and a ribosome; image of the RER in relation to the nucleus and ribosomes.">
            <a:extLst>
              <a:ext uri="{FF2B5EF4-FFF2-40B4-BE49-F238E27FC236}">
                <a16:creationId xmlns:a16="http://schemas.microsoft.com/office/drawing/2014/main" id="{DD2EC2E9-1BE7-454E-A8C8-A8D512860FB0}"/>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3674"/>
          <a:stretch/>
        </p:blipFill>
        <p:spPr>
          <a:xfrm>
            <a:off x="518167" y="1123320"/>
            <a:ext cx="8107666" cy="5129144"/>
          </a:xfrm>
        </p:spPr>
      </p:pic>
      <p:sp>
        <p:nvSpPr>
          <p:cNvPr id="7" name="Text Placeholder 3">
            <a:extLst>
              <a:ext uri="{FF2B5EF4-FFF2-40B4-BE49-F238E27FC236}">
                <a16:creationId xmlns:a16="http://schemas.microsoft.com/office/drawing/2014/main" id="{77DF1566-FD2B-49F1-82B4-3D2CFDEDDD49}"/>
              </a:ext>
            </a:extLst>
          </p:cNvPr>
          <p:cNvSpPr>
            <a:spLocks noGrp="1"/>
          </p:cNvSpPr>
          <p:nvPr>
            <p:ph type="body" sz="quarter" idx="30"/>
          </p:nvPr>
        </p:nvSpPr>
        <p:spPr/>
        <p:txBody>
          <a:bodyPr/>
          <a:lstStyle/>
          <a:p>
            <a:r>
              <a:rPr lang="fr-FR" i="1" dirty="0"/>
              <a:t>(b) Don W. Fawcett/Science Source</a:t>
            </a:r>
          </a:p>
        </p:txBody>
      </p:sp>
      <p:sp>
        <p:nvSpPr>
          <p:cNvPr id="5" name="Text Placeholder 5">
            <a:extLst>
              <a:ext uri="{FF2B5EF4-FFF2-40B4-BE49-F238E27FC236}">
                <a16:creationId xmlns:a16="http://schemas.microsoft.com/office/drawing/2014/main" id="{DDEB329D-D50A-437F-B2C9-88B4A3C3BB57}"/>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34879766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Golgi Apparatus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648700" cy="4971691"/>
          </a:xfrm>
        </p:spPr>
        <p:txBody>
          <a:bodyPr/>
          <a:lstStyle/>
          <a:p>
            <a:pPr>
              <a:spcBef>
                <a:spcPts val="800"/>
              </a:spcBef>
              <a:defRPr/>
            </a:pPr>
            <a:r>
              <a:rPr lang="en-US" dirty="0">
                <a:latin typeface="+mj-lt"/>
                <a:ea typeface="ＭＳ Ｐゴシック" charset="0"/>
              </a:rPr>
              <a:t>Site of protein modification and transport</a:t>
            </a:r>
          </a:p>
          <a:p>
            <a:pPr marL="342900" indent="-342900">
              <a:spcBef>
                <a:spcPts val="800"/>
              </a:spcBef>
              <a:buFont typeface="Arial" panose="020B0604020202020204" pitchFamily="34" charset="0"/>
              <a:buChar char="•"/>
              <a:defRPr/>
            </a:pPr>
            <a:r>
              <a:rPr lang="en-US" dirty="0">
                <a:latin typeface="+mj-lt"/>
                <a:ea typeface="ＭＳ Ｐゴシック" charset="0"/>
              </a:rPr>
              <a:t>Consists of a stack of flattened, disc-shaped sacs</a:t>
            </a:r>
          </a:p>
          <a:p>
            <a:pPr marL="342900" indent="-342900">
              <a:spcBef>
                <a:spcPts val="800"/>
              </a:spcBef>
              <a:buFont typeface="Arial" panose="020B0604020202020204" pitchFamily="34" charset="0"/>
              <a:buChar char="•"/>
              <a:defRPr/>
            </a:pPr>
            <a:r>
              <a:rPr lang="en-US" dirty="0">
                <a:latin typeface="+mj-lt"/>
                <a:ea typeface="ＭＳ Ｐゴシック" charset="0"/>
              </a:rPr>
              <a:t>Closely connected to the endoplasmic reticulum</a:t>
            </a:r>
          </a:p>
          <a:p>
            <a:pPr>
              <a:spcBef>
                <a:spcPts val="800"/>
              </a:spcBef>
              <a:defRPr/>
            </a:pPr>
            <a:r>
              <a:rPr lang="en-US" dirty="0">
                <a:latin typeface="+mj-lt"/>
                <a:ea typeface="ＭＳ Ｐゴシック" charset="0"/>
              </a:rPr>
              <a:t>Where it is close to the Golgi apparatus, the ER forms </a:t>
            </a:r>
            <a:r>
              <a:rPr lang="en-US" i="1" dirty="0">
                <a:latin typeface="+mj-lt"/>
                <a:ea typeface="ＭＳ Ｐゴシック" charset="0"/>
              </a:rPr>
              <a:t>transitional vesicles </a:t>
            </a:r>
            <a:r>
              <a:rPr lang="en-US" dirty="0">
                <a:latin typeface="+mj-lt"/>
                <a:ea typeface="ＭＳ Ｐゴシック" charset="0"/>
              </a:rPr>
              <a:t>that are picked up by the Golgi apparatus</a:t>
            </a:r>
          </a:p>
          <a:p>
            <a:pPr>
              <a:spcBef>
                <a:spcPts val="800"/>
              </a:spcBef>
              <a:defRPr/>
            </a:pPr>
            <a:r>
              <a:rPr lang="en-US" dirty="0">
                <a:latin typeface="+mj-lt"/>
                <a:ea typeface="ＭＳ Ｐゴシック" charset="0"/>
              </a:rPr>
              <a:t>Golgi apparatus adds polysaccharides and lipids to the proteins in the transitional vesicles and pinches off </a:t>
            </a:r>
            <a:r>
              <a:rPr lang="en-US" i="1" dirty="0">
                <a:latin typeface="+mj-lt"/>
                <a:ea typeface="ＭＳ Ｐゴシック" charset="0"/>
              </a:rPr>
              <a:t>condensing vesicles</a:t>
            </a:r>
          </a:p>
          <a:p>
            <a:pPr marL="342900" indent="-342900">
              <a:spcBef>
                <a:spcPts val="800"/>
              </a:spcBef>
              <a:buFont typeface="Arial" panose="020B0604020202020204" pitchFamily="34" charset="0"/>
              <a:buChar char="•"/>
              <a:defRPr/>
            </a:pPr>
            <a:r>
              <a:rPr lang="en-US" dirty="0">
                <a:latin typeface="+mj-lt"/>
                <a:ea typeface="ＭＳ Ｐゴシック" charset="0"/>
              </a:rPr>
              <a:t>Conveyed to lysosomes or transported as secretory vesicles</a:t>
            </a:r>
          </a:p>
        </p:txBody>
      </p:sp>
    </p:spTree>
    <p:extLst>
      <p:ext uri="{BB962C8B-B14F-4D97-AF65-F5344CB8AC3E}">
        <p14:creationId xmlns:p14="http://schemas.microsoft.com/office/powerpoint/2010/main" val="14636971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IN" dirty="0"/>
              <a:t>Details of the Golgi Apparatus</a:t>
            </a:r>
            <a:endParaRPr lang="en-US" dirty="0"/>
          </a:p>
        </p:txBody>
      </p:sp>
      <p:pic>
        <p:nvPicPr>
          <p:cNvPr id="12" name="Picture 2" descr="Micrograph and illustration of the Golgi apparatus.">
            <a:extLst>
              <a:ext uri="{FF2B5EF4-FFF2-40B4-BE49-F238E27FC236}">
                <a16:creationId xmlns:a16="http://schemas.microsoft.com/office/drawing/2014/main" id="{DD2EC2E9-1BE7-454E-A8C8-A8D512860FB0}"/>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3114"/>
          <a:stretch/>
        </p:blipFill>
        <p:spPr>
          <a:xfrm>
            <a:off x="693281" y="983411"/>
            <a:ext cx="7757438" cy="5212080"/>
          </a:xfrm>
        </p:spPr>
      </p:pic>
      <p:sp>
        <p:nvSpPr>
          <p:cNvPr id="7" name="Text Placeholder 3">
            <a:extLst>
              <a:ext uri="{FF2B5EF4-FFF2-40B4-BE49-F238E27FC236}">
                <a16:creationId xmlns:a16="http://schemas.microsoft.com/office/drawing/2014/main" id="{77DF1566-FD2B-49F1-82B4-3D2CFDEDDD49}"/>
              </a:ext>
            </a:extLst>
          </p:cNvPr>
          <p:cNvSpPr>
            <a:spLocks noGrp="1"/>
          </p:cNvSpPr>
          <p:nvPr>
            <p:ph type="body" sz="quarter" idx="30"/>
          </p:nvPr>
        </p:nvSpPr>
        <p:spPr/>
        <p:txBody>
          <a:bodyPr/>
          <a:lstStyle/>
          <a:p>
            <a:r>
              <a:rPr lang="en-US" dirty="0"/>
              <a:t>(a) EM Research Services, Newcastle University</a:t>
            </a:r>
            <a:endParaRPr lang="fr-FR" dirty="0"/>
          </a:p>
        </p:txBody>
      </p:sp>
      <p:sp>
        <p:nvSpPr>
          <p:cNvPr id="5" name="Text Placeholder 5">
            <a:extLst>
              <a:ext uri="{FF2B5EF4-FFF2-40B4-BE49-F238E27FC236}">
                <a16:creationId xmlns:a16="http://schemas.microsoft.com/office/drawing/2014/main" id="{034B18C3-134C-408E-84DF-6E882BEB396D}"/>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1383769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76DDFA6-F52D-471A-8CDA-7F5B5B636F04}"/>
              </a:ext>
            </a:extLst>
          </p:cNvPr>
          <p:cNvSpPr>
            <a:spLocks noGrp="1"/>
          </p:cNvSpPr>
          <p:nvPr>
            <p:ph type="title"/>
          </p:nvPr>
        </p:nvSpPr>
        <p:spPr/>
        <p:txBody>
          <a:bodyPr/>
          <a:lstStyle/>
          <a:p>
            <a:r>
              <a:rPr lang="en-IN" dirty="0"/>
              <a:t>Nucleus, ER, and Golgi Apparatus: Nature’s Assembly Line</a:t>
            </a:r>
          </a:p>
        </p:txBody>
      </p:sp>
      <p:sp>
        <p:nvSpPr>
          <p:cNvPr id="9" name="Content Placeholder 2">
            <a:extLst>
              <a:ext uri="{FF2B5EF4-FFF2-40B4-BE49-F238E27FC236}">
                <a16:creationId xmlns:a16="http://schemas.microsoft.com/office/drawing/2014/main" id="{BCDE631C-DAAF-4D1C-AF04-F3B00368F632}"/>
              </a:ext>
            </a:extLst>
          </p:cNvPr>
          <p:cNvSpPr>
            <a:spLocks noGrp="1"/>
          </p:cNvSpPr>
          <p:nvPr>
            <p:ph sz="quarter" idx="11"/>
          </p:nvPr>
        </p:nvSpPr>
        <p:spPr/>
        <p:txBody>
          <a:bodyPr/>
          <a:lstStyle/>
          <a:p>
            <a:pPr>
              <a:spcBef>
                <a:spcPts val="1200"/>
              </a:spcBef>
              <a:defRPr/>
            </a:pPr>
            <a:r>
              <a:rPr lang="en-US" dirty="0"/>
              <a:t>Genetic information originates from the nucleus</a:t>
            </a:r>
          </a:p>
          <a:p>
            <a:pPr>
              <a:spcBef>
                <a:spcPts val="1200"/>
              </a:spcBef>
              <a:defRPr/>
            </a:pPr>
            <a:r>
              <a:rPr lang="en-US" dirty="0"/>
              <a:t>Proteins are synthesized on ribosomes and deposited into the RER</a:t>
            </a:r>
          </a:p>
          <a:p>
            <a:pPr>
              <a:spcBef>
                <a:spcPts val="1200"/>
              </a:spcBef>
              <a:defRPr/>
            </a:pPr>
            <a:r>
              <a:rPr lang="en-US" dirty="0"/>
              <a:t>Proteins are then transported to the Golgi apparatus to be chemically modified and packaged into vesicles</a:t>
            </a:r>
          </a:p>
        </p:txBody>
      </p:sp>
    </p:spTree>
    <p:extLst>
      <p:ext uri="{BB962C8B-B14F-4D97-AF65-F5344CB8AC3E}">
        <p14:creationId xmlns:p14="http://schemas.microsoft.com/office/powerpoint/2010/main" val="35029383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a:xfrm>
            <a:off x="342900" y="304800"/>
            <a:ext cx="3541384" cy="678611"/>
          </a:xfrm>
        </p:spPr>
        <p:txBody>
          <a:bodyPr/>
          <a:lstStyle/>
          <a:p>
            <a:r>
              <a:rPr lang="en-US" dirty="0"/>
              <a:t>The Transport Process</a:t>
            </a:r>
          </a:p>
        </p:txBody>
      </p:sp>
      <p:pic>
        <p:nvPicPr>
          <p:cNvPr id="10" name="Picture 2" descr="Illustration of the transport process.">
            <a:extLst>
              <a:ext uri="{FF2B5EF4-FFF2-40B4-BE49-F238E27FC236}">
                <a16:creationId xmlns:a16="http://schemas.microsoft.com/office/drawing/2014/main" id="{AFFF1236-BF1A-455E-8C7C-76F56B726699}"/>
              </a:ext>
              <a:ext uri="{C183D7F6-B498-43B3-948B-1728B52AA6E4}">
                <adec:decorative xmlns:adec="http://schemas.microsoft.com/office/drawing/2017/decorative" val="0"/>
              </a:ext>
            </a:extLst>
          </p:cNvPr>
          <p:cNvPicPr>
            <a:picLocks noGrp="1" noChangeAspect="1"/>
          </p:cNvPicPr>
          <p:nvPr>
            <p:ph sz="quarter" idx="11"/>
          </p:nvPr>
        </p:nvPicPr>
        <p:blipFill>
          <a:blip r:embed="rId2"/>
          <a:stretch>
            <a:fillRect/>
          </a:stretch>
        </p:blipFill>
        <p:spPr>
          <a:xfrm>
            <a:off x="4124314" y="304800"/>
            <a:ext cx="4652488" cy="5852160"/>
          </a:xfrm>
        </p:spPr>
      </p:pic>
      <p:sp>
        <p:nvSpPr>
          <p:cNvPr id="4" name="Text Placeholder 5">
            <a:extLst>
              <a:ext uri="{FF2B5EF4-FFF2-40B4-BE49-F238E27FC236}">
                <a16:creationId xmlns:a16="http://schemas.microsoft.com/office/drawing/2014/main" id="{A4939ECE-535D-4B6C-9779-383A3E156E8A}"/>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4831434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US" dirty="0"/>
              <a:t>Cellular Vesicles</a:t>
            </a:r>
          </a:p>
        </p:txBody>
      </p:sp>
      <p:sp>
        <p:nvSpPr>
          <p:cNvPr id="4" name="Content Placeholder 2">
            <a:extLst>
              <a:ext uri="{FF2B5EF4-FFF2-40B4-BE49-F238E27FC236}">
                <a16:creationId xmlns:a16="http://schemas.microsoft.com/office/drawing/2014/main" id="{3AC4B8E8-D48E-4AAA-A9F6-05316B72368D}"/>
              </a:ext>
            </a:extLst>
          </p:cNvPr>
          <p:cNvSpPr>
            <a:spLocks noGrp="1"/>
          </p:cNvSpPr>
          <p:nvPr>
            <p:ph sz="quarter" idx="11"/>
          </p:nvPr>
        </p:nvSpPr>
        <p:spPr>
          <a:xfrm>
            <a:off x="342900" y="1276709"/>
            <a:ext cx="5181600" cy="5100099"/>
          </a:xfrm>
        </p:spPr>
        <p:txBody>
          <a:bodyPr/>
          <a:lstStyle/>
          <a:p>
            <a:pPr>
              <a:spcBef>
                <a:spcPts val="600"/>
              </a:spcBef>
              <a:spcAft>
                <a:spcPts val="600"/>
              </a:spcAft>
            </a:pPr>
            <a:r>
              <a:rPr lang="en-IN" altLang="en-US" b="1" dirty="0"/>
              <a:t>Lysosomes:</a:t>
            </a:r>
          </a:p>
          <a:p>
            <a:pPr marL="342900" indent="-342900">
              <a:spcBef>
                <a:spcPts val="600"/>
              </a:spcBef>
              <a:spcAft>
                <a:spcPts val="600"/>
              </a:spcAft>
              <a:buFont typeface="Arial" panose="020B0604020202020204" pitchFamily="34" charset="0"/>
              <a:buChar char="•"/>
            </a:pPr>
            <a:r>
              <a:rPr lang="en-IN" altLang="en-US" dirty="0"/>
              <a:t>Originate from the Golgi apparatus and contain a variety of enzymes</a:t>
            </a:r>
          </a:p>
          <a:p>
            <a:pPr marL="342900" indent="-342900">
              <a:spcBef>
                <a:spcPts val="600"/>
              </a:spcBef>
              <a:spcAft>
                <a:spcPts val="600"/>
              </a:spcAft>
              <a:buFont typeface="Arial" panose="020B0604020202020204" pitchFamily="34" charset="0"/>
              <a:buChar char="•"/>
            </a:pPr>
            <a:r>
              <a:rPr lang="en-IN" altLang="en-US" dirty="0"/>
              <a:t>Involved in intracellular digestion of food and protection against invading microorganisms</a:t>
            </a:r>
          </a:p>
          <a:p>
            <a:pPr>
              <a:spcBef>
                <a:spcPts val="600"/>
              </a:spcBef>
              <a:spcAft>
                <a:spcPts val="600"/>
              </a:spcAft>
            </a:pPr>
            <a:r>
              <a:rPr lang="en-IN" altLang="en-US" b="1" dirty="0"/>
              <a:t>Vacuoles:</a:t>
            </a:r>
          </a:p>
          <a:p>
            <a:pPr marL="342900" indent="-342900">
              <a:spcBef>
                <a:spcPts val="600"/>
              </a:spcBef>
              <a:spcAft>
                <a:spcPts val="600"/>
              </a:spcAft>
              <a:buFont typeface="Arial" panose="020B0604020202020204" pitchFamily="34" charset="0"/>
              <a:buChar char="•"/>
            </a:pPr>
            <a:r>
              <a:rPr lang="en-IN" altLang="en-US" dirty="0"/>
              <a:t>Membrane-bound sacs </a:t>
            </a:r>
          </a:p>
          <a:p>
            <a:pPr marL="342900" indent="-342900">
              <a:spcBef>
                <a:spcPts val="600"/>
              </a:spcBef>
              <a:spcAft>
                <a:spcPts val="600"/>
              </a:spcAft>
              <a:buFont typeface="Arial" panose="020B0604020202020204" pitchFamily="34" charset="0"/>
              <a:buChar char="•"/>
            </a:pPr>
            <a:r>
              <a:rPr lang="en-IN" altLang="en-US" dirty="0"/>
              <a:t>Contain fluids or solid particles to be digested, excreted, or stored</a:t>
            </a:r>
          </a:p>
        </p:txBody>
      </p:sp>
      <p:pic>
        <p:nvPicPr>
          <p:cNvPr id="14" name="Picture 3" descr="The origin and action of lysosomes in phagocytosis.">
            <a:extLst>
              <a:ext uri="{FF2B5EF4-FFF2-40B4-BE49-F238E27FC236}">
                <a16:creationId xmlns:a16="http://schemas.microsoft.com/office/drawing/2014/main" id="{812E60B6-F883-408E-9B63-076069B4077C}"/>
              </a:ext>
              <a:ext uri="{C183D7F6-B498-43B3-948B-1728B52AA6E4}">
                <adec:decorative xmlns:adec="http://schemas.microsoft.com/office/drawing/2017/decorative" val="0"/>
              </a:ext>
            </a:extLst>
          </p:cNvPr>
          <p:cNvPicPr>
            <a:picLocks noGrp="1" noChangeAspect="1"/>
          </p:cNvPicPr>
          <p:nvPr>
            <p:ph sz="quarter" idx="14"/>
          </p:nvPr>
        </p:nvPicPr>
        <p:blipFill>
          <a:blip r:embed="rId2"/>
          <a:srcRect/>
          <a:stretch/>
        </p:blipFill>
        <p:spPr>
          <a:xfrm>
            <a:off x="6123940" y="304800"/>
            <a:ext cx="2247900" cy="6072008"/>
          </a:xfrm>
        </p:spPr>
      </p:pic>
      <p:sp>
        <p:nvSpPr>
          <p:cNvPr id="5" name="Text Placeholder 5">
            <a:extLst>
              <a:ext uri="{FF2B5EF4-FFF2-40B4-BE49-F238E27FC236}">
                <a16:creationId xmlns:a16="http://schemas.microsoft.com/office/drawing/2014/main" id="{00F51507-9A5B-4656-95B7-89BB8EE491A0}"/>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3807718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Mitochondria: Energy Generators of the Cell</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1200"/>
              </a:spcBef>
              <a:spcAft>
                <a:spcPts val="600"/>
              </a:spcAft>
              <a:defRPr/>
            </a:pPr>
            <a:r>
              <a:rPr lang="en-US" dirty="0"/>
              <a:t>Supply the bulk of the energy of a cell</a:t>
            </a:r>
          </a:p>
          <a:p>
            <a:pPr>
              <a:spcBef>
                <a:spcPts val="1200"/>
              </a:spcBef>
              <a:spcAft>
                <a:spcPts val="600"/>
              </a:spcAft>
              <a:defRPr/>
            </a:pPr>
            <a:r>
              <a:rPr lang="en-US" dirty="0"/>
              <a:t>Structure:</a:t>
            </a:r>
          </a:p>
          <a:p>
            <a:pPr marL="342900" indent="-342900">
              <a:spcBef>
                <a:spcPts val="1200"/>
              </a:spcBef>
              <a:spcAft>
                <a:spcPts val="600"/>
              </a:spcAft>
              <a:buFont typeface="Arial" panose="020B0604020202020204" pitchFamily="34" charset="0"/>
              <a:buChar char="•"/>
              <a:defRPr/>
            </a:pPr>
            <a:r>
              <a:rPr lang="en-US" b="1" dirty="0"/>
              <a:t>Cristae</a:t>
            </a:r>
            <a:r>
              <a:rPr lang="en-US" dirty="0"/>
              <a:t>: folds on the inner membrane that hold the enzymes and electron carriers of aerobic respiration</a:t>
            </a:r>
          </a:p>
          <a:p>
            <a:pPr marL="342900" indent="-342900">
              <a:spcBef>
                <a:spcPts val="1200"/>
              </a:spcBef>
              <a:spcAft>
                <a:spcPts val="600"/>
              </a:spcAft>
              <a:buFont typeface="Arial" panose="020B0604020202020204" pitchFamily="34" charset="0"/>
              <a:buChar char="•"/>
              <a:defRPr/>
            </a:pPr>
            <a:r>
              <a:rPr lang="en-US" b="1" dirty="0"/>
              <a:t>Matrix</a:t>
            </a:r>
            <a:r>
              <a:rPr lang="en-US" dirty="0"/>
              <a:t>: holds ribosomes, DNA, and enzymes and other compounds used in metabolism</a:t>
            </a:r>
          </a:p>
          <a:p>
            <a:pPr>
              <a:spcBef>
                <a:spcPts val="1200"/>
              </a:spcBef>
            </a:pPr>
            <a:endParaRPr lang="en-IN" dirty="0"/>
          </a:p>
        </p:txBody>
      </p:sp>
    </p:spTree>
    <p:extLst>
      <p:ext uri="{BB962C8B-B14F-4D97-AF65-F5344CB8AC3E}">
        <p14:creationId xmlns:p14="http://schemas.microsoft.com/office/powerpoint/2010/main" val="1550466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IN" dirty="0"/>
              <a:t>Unique Characteristics of Mitochondria</a:t>
            </a:r>
            <a:endParaRPr lang="en-US" dirty="0"/>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a:xfrm>
            <a:off x="342899" y="1276708"/>
            <a:ext cx="8456591" cy="2018327"/>
          </a:xfrm>
        </p:spPr>
        <p:txBody>
          <a:bodyPr/>
          <a:lstStyle/>
          <a:p>
            <a:pPr>
              <a:spcBef>
                <a:spcPts val="800"/>
              </a:spcBef>
              <a:spcAft>
                <a:spcPts val="400"/>
              </a:spcAft>
            </a:pPr>
            <a:r>
              <a:rPr lang="en-IN" altLang="en-US" sz="2000" dirty="0"/>
              <a:t>Divide independently of the cell</a:t>
            </a:r>
          </a:p>
          <a:p>
            <a:pPr>
              <a:spcBef>
                <a:spcPts val="800"/>
              </a:spcBef>
              <a:spcAft>
                <a:spcPts val="400"/>
              </a:spcAft>
            </a:pPr>
            <a:r>
              <a:rPr lang="en-IN" altLang="en-US" sz="2000" dirty="0"/>
              <a:t>Contain circular strands of DNA</a:t>
            </a:r>
          </a:p>
          <a:p>
            <a:pPr>
              <a:spcBef>
                <a:spcPts val="800"/>
              </a:spcBef>
              <a:spcAft>
                <a:spcPts val="400"/>
              </a:spcAft>
            </a:pPr>
            <a:r>
              <a:rPr lang="en-IN" altLang="en-US" sz="2000" dirty="0"/>
              <a:t>Have bacteria-size 70S ribosomes</a:t>
            </a:r>
          </a:p>
          <a:p>
            <a:pPr marL="342900" indent="-342900">
              <a:spcBef>
                <a:spcPts val="800"/>
              </a:spcBef>
              <a:spcAft>
                <a:spcPts val="400"/>
              </a:spcAft>
              <a:buFont typeface="Arial" panose="020B0604020202020204" pitchFamily="34" charset="0"/>
              <a:buChar char="•"/>
            </a:pPr>
            <a:r>
              <a:rPr lang="en-IN" altLang="en-US" sz="2000" dirty="0"/>
              <a:t>These characteristics provide evidence that mitochondria were cells engulfed by other cells and became organelles</a:t>
            </a:r>
          </a:p>
        </p:txBody>
      </p:sp>
      <p:pic>
        <p:nvPicPr>
          <p:cNvPr id="9" name="Picture 3" descr="Image and illustration of the general structure of a mitochondrion.">
            <a:extLst>
              <a:ext uri="{FF2B5EF4-FFF2-40B4-BE49-F238E27FC236}">
                <a16:creationId xmlns:a16="http://schemas.microsoft.com/office/drawing/2014/main" id="{22EE80B3-A6D3-46B7-BD97-AAFA35E1ADE9}"/>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b="3049"/>
          <a:stretch/>
        </p:blipFill>
        <p:spPr>
          <a:xfrm>
            <a:off x="2381797" y="3429000"/>
            <a:ext cx="4380406" cy="2743200"/>
          </a:xfrm>
        </p:spPr>
      </p:pic>
      <p:sp>
        <p:nvSpPr>
          <p:cNvPr id="7" name="Text Placeholder 4">
            <a:extLst>
              <a:ext uri="{FF2B5EF4-FFF2-40B4-BE49-F238E27FC236}">
                <a16:creationId xmlns:a16="http://schemas.microsoft.com/office/drawing/2014/main" id="{77DF1566-FD2B-49F1-82B4-3D2CFDEDDD49}"/>
              </a:ext>
            </a:extLst>
          </p:cNvPr>
          <p:cNvSpPr>
            <a:spLocks noGrp="1"/>
          </p:cNvSpPr>
          <p:nvPr>
            <p:ph type="body" sz="quarter" idx="30"/>
          </p:nvPr>
        </p:nvSpPr>
        <p:spPr/>
        <p:txBody>
          <a:bodyPr/>
          <a:lstStyle/>
          <a:p>
            <a:r>
              <a:rPr lang="en-IN" i="1" dirty="0"/>
              <a:t>(a) CNRI/Getty Images</a:t>
            </a:r>
          </a:p>
        </p:txBody>
      </p:sp>
      <p:sp>
        <p:nvSpPr>
          <p:cNvPr id="6" name="Text Placeholder 5">
            <a:extLst>
              <a:ext uri="{FF2B5EF4-FFF2-40B4-BE49-F238E27FC236}">
                <a16:creationId xmlns:a16="http://schemas.microsoft.com/office/drawing/2014/main" id="{09AC0E94-3C60-4297-A11F-8DA258278DD8}"/>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32511903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History of Eukaryotes</a:t>
            </a:r>
            <a:endParaRPr lang="en-IN" sz="1200" dirty="0"/>
          </a:p>
        </p:txBody>
      </p:sp>
      <p:sp>
        <p:nvSpPr>
          <p:cNvPr id="3" name="Content Placeholder 2"/>
          <p:cNvSpPr>
            <a:spLocks noGrp="1"/>
          </p:cNvSpPr>
          <p:nvPr>
            <p:ph sz="quarter" idx="11"/>
          </p:nvPr>
        </p:nvSpPr>
        <p:spPr/>
        <p:txBody>
          <a:bodyPr>
            <a:normAutofit/>
          </a:bodyPr>
          <a:lstStyle/>
          <a:p>
            <a:pPr>
              <a:spcBef>
                <a:spcPts val="600"/>
              </a:spcBef>
            </a:pPr>
            <a:r>
              <a:rPr lang="en-US" altLang="en-US" dirty="0"/>
              <a:t>The first eukaryotic cells appeared on the earth 2 to 3 billion years ago</a:t>
            </a:r>
          </a:p>
          <a:p>
            <a:pPr>
              <a:spcBef>
                <a:spcPts val="600"/>
              </a:spcBef>
            </a:pPr>
            <a:r>
              <a:rPr lang="en-US" altLang="en-US" dirty="0"/>
              <a:t>Bacteria and eukaryotes evolved from a precursor called the </a:t>
            </a:r>
            <a:r>
              <a:rPr lang="en-US" altLang="en-US" i="1" dirty="0"/>
              <a:t>last common ancestor</a:t>
            </a:r>
          </a:p>
          <a:p>
            <a:pPr marL="342900" indent="-342900">
              <a:spcBef>
                <a:spcPts val="600"/>
              </a:spcBef>
              <a:buFont typeface="Arial" panose="020B0604020202020204" pitchFamily="34" charset="0"/>
              <a:buChar char="•"/>
            </a:pPr>
            <a:r>
              <a:rPr lang="en-US" altLang="en-US" dirty="0"/>
              <a:t>Neither prokaryotic or eukaryotic</a:t>
            </a:r>
          </a:p>
          <a:p>
            <a:pPr marL="342900" indent="-342900">
              <a:spcBef>
                <a:spcPts val="600"/>
              </a:spcBef>
              <a:buFont typeface="Arial" panose="020B0604020202020204" pitchFamily="34" charset="0"/>
              <a:buChar char="•"/>
            </a:pPr>
            <a:r>
              <a:rPr lang="en-US" altLang="en-US" dirty="0"/>
              <a:t>Gave rise to bacteria, archaea, and </a:t>
            </a:r>
            <a:r>
              <a:rPr lang="en-US" altLang="en-US" dirty="0" err="1"/>
              <a:t>eukarya</a:t>
            </a:r>
            <a:r>
              <a:rPr lang="en-US" altLang="en-US" dirty="0"/>
              <a:t> separately</a:t>
            </a:r>
          </a:p>
          <a:p>
            <a:pPr marL="342900" indent="-342900">
              <a:spcBef>
                <a:spcPts val="600"/>
              </a:spcBef>
              <a:buFont typeface="Arial" panose="020B0604020202020204" pitchFamily="34" charset="0"/>
              <a:buChar char="•"/>
            </a:pPr>
            <a:r>
              <a:rPr lang="en-US" altLang="en-US" b="1" dirty="0"/>
              <a:t>Organelles:</a:t>
            </a:r>
            <a:r>
              <a:rPr lang="en-US" altLang="en-US" dirty="0"/>
              <a:t> originated from more primitive cells that became trapped in eukaryotic cells</a:t>
            </a:r>
          </a:p>
        </p:txBody>
      </p:sp>
    </p:spTree>
    <p:extLst>
      <p:ext uri="{BB962C8B-B14F-4D97-AF65-F5344CB8AC3E}">
        <p14:creationId xmlns:p14="http://schemas.microsoft.com/office/powerpoint/2010/main" val="3125458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US" dirty="0"/>
              <a:t>Chloroplasts: Photosynthesis Machines</a:t>
            </a:r>
          </a:p>
        </p:txBody>
      </p:sp>
      <p:sp>
        <p:nvSpPr>
          <p:cNvPr id="4" name="Content Placeholder 2">
            <a:extLst>
              <a:ext uri="{FF2B5EF4-FFF2-40B4-BE49-F238E27FC236}">
                <a16:creationId xmlns:a16="http://schemas.microsoft.com/office/drawing/2014/main" id="{3AC4B8E8-D48E-4AAA-A9F6-05316B72368D}"/>
              </a:ext>
            </a:extLst>
          </p:cNvPr>
          <p:cNvSpPr>
            <a:spLocks noGrp="1"/>
          </p:cNvSpPr>
          <p:nvPr>
            <p:ph sz="quarter" idx="11"/>
          </p:nvPr>
        </p:nvSpPr>
        <p:spPr>
          <a:xfrm>
            <a:off x="342900" y="1276709"/>
            <a:ext cx="4057650" cy="4997091"/>
          </a:xfrm>
        </p:spPr>
        <p:txBody>
          <a:bodyPr/>
          <a:lstStyle/>
          <a:p>
            <a:pPr>
              <a:spcBef>
                <a:spcPts val="1200"/>
              </a:spcBef>
              <a:spcAft>
                <a:spcPts val="600"/>
              </a:spcAft>
            </a:pPr>
            <a:r>
              <a:rPr lang="en-IN" altLang="en-US" dirty="0"/>
              <a:t>Capable of converting the energy of sunlight into chemical energy through photosynthesis</a:t>
            </a:r>
          </a:p>
          <a:p>
            <a:pPr>
              <a:spcBef>
                <a:spcPts val="1200"/>
              </a:spcBef>
              <a:spcAft>
                <a:spcPts val="600"/>
              </a:spcAft>
            </a:pPr>
            <a:r>
              <a:rPr lang="en-IN" altLang="en-US" dirty="0"/>
              <a:t>Photosynthetic role of chloroplasts:</a:t>
            </a:r>
          </a:p>
          <a:p>
            <a:pPr marL="342900" indent="-342900">
              <a:spcBef>
                <a:spcPts val="1200"/>
              </a:spcBef>
              <a:spcAft>
                <a:spcPts val="600"/>
              </a:spcAft>
              <a:buFont typeface="Arial" panose="020B0604020202020204" pitchFamily="34" charset="0"/>
              <a:buChar char="•"/>
            </a:pPr>
            <a:r>
              <a:rPr lang="en-IN" altLang="en-US" dirty="0"/>
              <a:t>Primary producers of all organic nutrients</a:t>
            </a:r>
          </a:p>
          <a:p>
            <a:pPr marL="342900" indent="-342900">
              <a:spcBef>
                <a:spcPts val="1200"/>
              </a:spcBef>
              <a:spcAft>
                <a:spcPts val="600"/>
              </a:spcAft>
              <a:buFont typeface="Arial" panose="020B0604020202020204" pitchFamily="34" charset="0"/>
              <a:buChar char="•"/>
            </a:pPr>
            <a:r>
              <a:rPr lang="en-IN" altLang="en-US" dirty="0"/>
              <a:t>Primary producers of oxygen gas</a:t>
            </a:r>
          </a:p>
        </p:txBody>
      </p:sp>
      <p:pic>
        <p:nvPicPr>
          <p:cNvPr id="14" name="Picture 3" descr="Detail of an algal chloroplast.">
            <a:extLst>
              <a:ext uri="{FF2B5EF4-FFF2-40B4-BE49-F238E27FC236}">
                <a16:creationId xmlns:a16="http://schemas.microsoft.com/office/drawing/2014/main" id="{812E60B6-F883-408E-9B63-076069B4077C}"/>
              </a:ext>
              <a:ext uri="{C183D7F6-B498-43B3-948B-1728B52AA6E4}">
                <adec:decorative xmlns:adec="http://schemas.microsoft.com/office/drawing/2017/decorative" val="0"/>
              </a:ext>
            </a:extLst>
          </p:cNvPr>
          <p:cNvPicPr>
            <a:picLocks noGrp="1" noChangeAspect="1"/>
          </p:cNvPicPr>
          <p:nvPr>
            <p:ph sz="quarter" idx="14"/>
          </p:nvPr>
        </p:nvPicPr>
        <p:blipFill>
          <a:blip r:embed="rId2"/>
          <a:srcRect/>
          <a:stretch/>
        </p:blipFill>
        <p:spPr>
          <a:xfrm>
            <a:off x="4184649" y="1735648"/>
            <a:ext cx="4511985" cy="4068251"/>
          </a:xfrm>
        </p:spPr>
      </p:pic>
      <p:sp>
        <p:nvSpPr>
          <p:cNvPr id="5" name="Text Placeholder 5">
            <a:extLst>
              <a:ext uri="{FF2B5EF4-FFF2-40B4-BE49-F238E27FC236}">
                <a16:creationId xmlns:a16="http://schemas.microsoft.com/office/drawing/2014/main" id="{2477DABB-8E0D-4243-865F-C645841FE2F3}"/>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7611347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Ribosomes: Protein Synthesizers</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800"/>
              </a:spcBef>
              <a:spcAft>
                <a:spcPts val="600"/>
              </a:spcAft>
              <a:defRPr/>
            </a:pPr>
            <a:r>
              <a:rPr lang="en-IN" dirty="0"/>
              <a:t>Distributed throughout the cell:</a:t>
            </a:r>
          </a:p>
          <a:p>
            <a:pPr marL="342900" indent="-342900">
              <a:spcBef>
                <a:spcPts val="600"/>
              </a:spcBef>
              <a:spcAft>
                <a:spcPts val="600"/>
              </a:spcAft>
              <a:buFont typeface="Arial" panose="020B0604020202020204" pitchFamily="34" charset="0"/>
              <a:buChar char="•"/>
              <a:defRPr/>
            </a:pPr>
            <a:r>
              <a:rPr lang="en-IN" dirty="0"/>
              <a:t>Scattered freely in the cytoplasm and cytoskeleton</a:t>
            </a:r>
          </a:p>
          <a:p>
            <a:pPr marL="342900" indent="-342900">
              <a:spcBef>
                <a:spcPts val="600"/>
              </a:spcBef>
              <a:spcAft>
                <a:spcPts val="600"/>
              </a:spcAft>
              <a:buFont typeface="Arial" panose="020B0604020202020204" pitchFamily="34" charset="0"/>
              <a:buChar char="•"/>
              <a:defRPr/>
            </a:pPr>
            <a:r>
              <a:rPr lang="en-IN" dirty="0"/>
              <a:t>Attached to RER</a:t>
            </a:r>
          </a:p>
          <a:p>
            <a:pPr marL="342900" indent="-342900">
              <a:spcBef>
                <a:spcPts val="600"/>
              </a:spcBef>
              <a:spcAft>
                <a:spcPts val="600"/>
              </a:spcAft>
              <a:buFont typeface="Arial" panose="020B0604020202020204" pitchFamily="34" charset="0"/>
              <a:buChar char="•"/>
              <a:defRPr/>
            </a:pPr>
            <a:r>
              <a:rPr lang="en-IN" dirty="0"/>
              <a:t>Inside mitochondria and chloroplasts</a:t>
            </a:r>
          </a:p>
          <a:p>
            <a:pPr>
              <a:spcBef>
                <a:spcPts val="800"/>
              </a:spcBef>
              <a:spcAft>
                <a:spcPts val="600"/>
              </a:spcAft>
              <a:defRPr/>
            </a:pPr>
            <a:r>
              <a:rPr lang="en-IN" i="1" dirty="0"/>
              <a:t>Polyribosomes</a:t>
            </a:r>
            <a:r>
              <a:rPr lang="en-IN" dirty="0"/>
              <a:t>: short chains of ribosomes</a:t>
            </a:r>
          </a:p>
          <a:p>
            <a:pPr>
              <a:spcBef>
                <a:spcPts val="800"/>
              </a:spcBef>
              <a:spcAft>
                <a:spcPts val="600"/>
              </a:spcAft>
              <a:defRPr/>
            </a:pPr>
            <a:r>
              <a:rPr lang="en-IN" dirty="0"/>
              <a:t>Eukaryotic ribosomes are similar to bacterial ribosomes in structure:</a:t>
            </a:r>
          </a:p>
          <a:p>
            <a:pPr marL="342900" indent="-342900">
              <a:spcBef>
                <a:spcPts val="600"/>
              </a:spcBef>
              <a:spcAft>
                <a:spcPts val="600"/>
              </a:spcAft>
              <a:buFont typeface="Arial" panose="020B0604020202020204" pitchFamily="34" charset="0"/>
              <a:buChar char="•"/>
              <a:defRPr/>
            </a:pPr>
            <a:r>
              <a:rPr lang="en-IN" dirty="0"/>
              <a:t>Large and small subunits of ribonucleoprotein</a:t>
            </a:r>
          </a:p>
          <a:p>
            <a:pPr>
              <a:spcBef>
                <a:spcPts val="800"/>
              </a:spcBef>
              <a:spcAft>
                <a:spcPts val="600"/>
              </a:spcAft>
              <a:defRPr/>
            </a:pPr>
            <a:r>
              <a:rPr lang="en-IN" dirty="0"/>
              <a:t>Full size of ribosome is 80S</a:t>
            </a:r>
          </a:p>
          <a:p>
            <a:pPr marL="342900" indent="-342900">
              <a:spcBef>
                <a:spcPts val="600"/>
              </a:spcBef>
              <a:spcAft>
                <a:spcPts val="600"/>
              </a:spcAft>
              <a:buFont typeface="Arial" panose="020B0604020202020204" pitchFamily="34" charset="0"/>
              <a:buChar char="•"/>
              <a:defRPr/>
            </a:pPr>
            <a:r>
              <a:rPr lang="en-IN" dirty="0"/>
              <a:t>Combination of 60S and 40S subunits</a:t>
            </a:r>
          </a:p>
        </p:txBody>
      </p:sp>
    </p:spTree>
    <p:extLst>
      <p:ext uri="{BB962C8B-B14F-4D97-AF65-F5344CB8AC3E}">
        <p14:creationId xmlns:p14="http://schemas.microsoft.com/office/powerpoint/2010/main" val="8303553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US" dirty="0"/>
              <a:t>The Cytoskeleton</a:t>
            </a:r>
          </a:p>
        </p:txBody>
      </p:sp>
      <p:sp>
        <p:nvSpPr>
          <p:cNvPr id="4" name="Content Placeholder 2">
            <a:extLst>
              <a:ext uri="{FF2B5EF4-FFF2-40B4-BE49-F238E27FC236}">
                <a16:creationId xmlns:a16="http://schemas.microsoft.com/office/drawing/2014/main" id="{3AC4B8E8-D48E-4AAA-A9F6-05316B72368D}"/>
              </a:ext>
            </a:extLst>
          </p:cNvPr>
          <p:cNvSpPr>
            <a:spLocks noGrp="1"/>
          </p:cNvSpPr>
          <p:nvPr>
            <p:ph sz="quarter" idx="11"/>
          </p:nvPr>
        </p:nvSpPr>
        <p:spPr>
          <a:xfrm>
            <a:off x="342900" y="1276709"/>
            <a:ext cx="4057650" cy="4266841"/>
          </a:xfrm>
        </p:spPr>
        <p:txBody>
          <a:bodyPr/>
          <a:lstStyle/>
          <a:p>
            <a:pPr>
              <a:spcBef>
                <a:spcPts val="600"/>
              </a:spcBef>
              <a:spcAft>
                <a:spcPts val="600"/>
              </a:spcAft>
            </a:pPr>
            <a:r>
              <a:rPr lang="en-IN" altLang="en-US" dirty="0"/>
              <a:t>Functions:</a:t>
            </a:r>
          </a:p>
          <a:p>
            <a:pPr marL="342900" indent="-342900">
              <a:spcBef>
                <a:spcPts val="600"/>
              </a:spcBef>
              <a:spcAft>
                <a:spcPts val="600"/>
              </a:spcAft>
              <a:buFont typeface="Arial" panose="020B0604020202020204" pitchFamily="34" charset="0"/>
              <a:buChar char="•"/>
            </a:pPr>
            <a:r>
              <a:rPr lang="en-IN" altLang="en-US" dirty="0"/>
              <a:t>Anchoring organelles</a:t>
            </a:r>
          </a:p>
          <a:p>
            <a:pPr marL="342900" indent="-342900">
              <a:spcBef>
                <a:spcPts val="600"/>
              </a:spcBef>
              <a:spcAft>
                <a:spcPts val="600"/>
              </a:spcAft>
              <a:buFont typeface="Arial" panose="020B0604020202020204" pitchFamily="34" charset="0"/>
              <a:buChar char="•"/>
            </a:pPr>
            <a:r>
              <a:rPr lang="en-IN" altLang="en-US" dirty="0"/>
              <a:t>Moving RNA and vesicles</a:t>
            </a:r>
          </a:p>
          <a:p>
            <a:pPr marL="342900" indent="-342900">
              <a:spcBef>
                <a:spcPts val="600"/>
              </a:spcBef>
              <a:spcAft>
                <a:spcPts val="600"/>
              </a:spcAft>
              <a:buFont typeface="Arial" panose="020B0604020202020204" pitchFamily="34" charset="0"/>
              <a:buChar char="•"/>
            </a:pPr>
            <a:r>
              <a:rPr lang="en-IN" altLang="en-US" dirty="0"/>
              <a:t>Permitting shape changes and movement</a:t>
            </a:r>
          </a:p>
          <a:p>
            <a:pPr>
              <a:spcBef>
                <a:spcPts val="600"/>
              </a:spcBef>
              <a:spcAft>
                <a:spcPts val="600"/>
              </a:spcAft>
            </a:pPr>
            <a:r>
              <a:rPr lang="en-IN" altLang="en-US" dirty="0"/>
              <a:t>Three main types:</a:t>
            </a:r>
          </a:p>
          <a:p>
            <a:pPr marL="342900" indent="-342900">
              <a:spcBef>
                <a:spcPts val="600"/>
              </a:spcBef>
              <a:spcAft>
                <a:spcPts val="600"/>
              </a:spcAft>
              <a:buFont typeface="Arial" panose="020B0604020202020204" pitchFamily="34" charset="0"/>
              <a:buChar char="•"/>
            </a:pPr>
            <a:r>
              <a:rPr lang="en-IN" altLang="en-US" b="1" dirty="0"/>
              <a:t>Actin filaments</a:t>
            </a:r>
          </a:p>
          <a:p>
            <a:pPr marL="342900" indent="-342900">
              <a:spcBef>
                <a:spcPts val="600"/>
              </a:spcBef>
              <a:spcAft>
                <a:spcPts val="600"/>
              </a:spcAft>
              <a:buFont typeface="Arial" panose="020B0604020202020204" pitchFamily="34" charset="0"/>
              <a:buChar char="•"/>
            </a:pPr>
            <a:r>
              <a:rPr lang="en-IN" altLang="en-US" b="1" dirty="0"/>
              <a:t>Intermediate filaments</a:t>
            </a:r>
          </a:p>
          <a:p>
            <a:pPr marL="342900" indent="-342900">
              <a:spcBef>
                <a:spcPts val="600"/>
              </a:spcBef>
              <a:spcAft>
                <a:spcPts val="600"/>
              </a:spcAft>
              <a:buFont typeface="Arial" panose="020B0604020202020204" pitchFamily="34" charset="0"/>
              <a:buChar char="•"/>
            </a:pPr>
            <a:r>
              <a:rPr lang="en-IN" altLang="en-US" b="1" dirty="0"/>
              <a:t>Microtubules</a:t>
            </a:r>
          </a:p>
        </p:txBody>
      </p:sp>
      <p:pic>
        <p:nvPicPr>
          <p:cNvPr id="14" name="Picture 3" descr="Illustration and image of the cytoskeleton.">
            <a:extLst>
              <a:ext uri="{FF2B5EF4-FFF2-40B4-BE49-F238E27FC236}">
                <a16:creationId xmlns:a16="http://schemas.microsoft.com/office/drawing/2014/main" id="{812E60B6-F883-408E-9B63-076069B4077C}"/>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b="2262"/>
          <a:stretch/>
        </p:blipFill>
        <p:spPr>
          <a:xfrm>
            <a:off x="4503420" y="1736792"/>
            <a:ext cx="4513950" cy="3975097"/>
          </a:xfrm>
        </p:spPr>
      </p:pic>
      <p:sp>
        <p:nvSpPr>
          <p:cNvPr id="7" name="Text Placeholder 4">
            <a:extLst>
              <a:ext uri="{FF2B5EF4-FFF2-40B4-BE49-F238E27FC236}">
                <a16:creationId xmlns:a16="http://schemas.microsoft.com/office/drawing/2014/main" id="{876CCBA9-CE0D-4698-8680-C851535C86B5}"/>
              </a:ext>
            </a:extLst>
          </p:cNvPr>
          <p:cNvSpPr>
            <a:spLocks noGrp="1"/>
          </p:cNvSpPr>
          <p:nvPr>
            <p:ph type="body" sz="quarter" idx="30"/>
          </p:nvPr>
        </p:nvSpPr>
        <p:spPr/>
        <p:txBody>
          <a:bodyPr/>
          <a:lstStyle/>
          <a:p>
            <a:r>
              <a:rPr lang="en-IN" i="1" dirty="0"/>
              <a:t>(b) </a:t>
            </a:r>
            <a:r>
              <a:rPr lang="en-IN" i="1" dirty="0" err="1"/>
              <a:t>Dr.</a:t>
            </a:r>
            <a:r>
              <a:rPr lang="en-IN" i="1" dirty="0"/>
              <a:t> </a:t>
            </a:r>
            <a:r>
              <a:rPr lang="en-IN" i="1" dirty="0" err="1"/>
              <a:t>Torsten</a:t>
            </a:r>
            <a:r>
              <a:rPr lang="en-IN" i="1" dirty="0"/>
              <a:t> Wittmann/Science Source</a:t>
            </a:r>
          </a:p>
        </p:txBody>
      </p:sp>
      <p:sp>
        <p:nvSpPr>
          <p:cNvPr id="6" name="Text Placeholder 5">
            <a:extLst>
              <a:ext uri="{FF2B5EF4-FFF2-40B4-BE49-F238E27FC236}">
                <a16:creationId xmlns:a16="http://schemas.microsoft.com/office/drawing/2014/main" id="{FA625BD0-88D9-4E69-8C68-C4D53F1E16DD}"/>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9879658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36171D7-9D5A-44EF-B158-DD85EED836EE}"/>
              </a:ext>
            </a:extLst>
          </p:cNvPr>
          <p:cNvSpPr>
            <a:spLocks noGrp="1"/>
          </p:cNvSpPr>
          <p:nvPr>
            <p:ph type="title"/>
          </p:nvPr>
        </p:nvSpPr>
        <p:spPr/>
        <p:txBody>
          <a:bodyPr/>
          <a:lstStyle/>
          <a:p>
            <a:r>
              <a:rPr lang="en-IN" dirty="0"/>
              <a:t>Major Elements of Life in Each Organism Type</a:t>
            </a:r>
          </a:p>
        </p:txBody>
      </p:sp>
      <p:graphicFrame>
        <p:nvGraphicFramePr>
          <p:cNvPr id="18" name="Table 2" descr="The Major Elements of Life in Each Organism Type&#10;">
            <a:extLst>
              <a:ext uri="{FF2B5EF4-FFF2-40B4-BE49-F238E27FC236}">
                <a16:creationId xmlns:a16="http://schemas.microsoft.com/office/drawing/2014/main" id="{149530D8-948F-4EF3-AD40-256ABC806C40}"/>
              </a:ext>
            </a:extLst>
          </p:cNvPr>
          <p:cNvGraphicFramePr>
            <a:graphicFrameLocks noGrp="1"/>
          </p:cNvGraphicFramePr>
          <p:nvPr>
            <p:ph sz="quarter" idx="11"/>
            <p:extLst>
              <p:ext uri="{D42A27DB-BD31-4B8C-83A1-F6EECF244321}">
                <p14:modId xmlns:p14="http://schemas.microsoft.com/office/powerpoint/2010/main" val="232154325"/>
              </p:ext>
            </p:extLst>
          </p:nvPr>
        </p:nvGraphicFramePr>
        <p:xfrm>
          <a:off x="342900" y="983411"/>
          <a:ext cx="8571339" cy="4437462"/>
        </p:xfrm>
        <a:graphic>
          <a:graphicData uri="http://schemas.openxmlformats.org/drawingml/2006/table">
            <a:tbl>
              <a:tblPr firstRow="1" bandRow="1">
                <a:tableStyleId>{2D5ABB26-0587-4C30-8999-92F81FD0307C}</a:tableStyleId>
              </a:tblPr>
              <a:tblGrid>
                <a:gridCol w="1737360">
                  <a:extLst>
                    <a:ext uri="{9D8B030D-6E8A-4147-A177-3AD203B41FA5}">
                      <a16:colId xmlns:a16="http://schemas.microsoft.com/office/drawing/2014/main" val="1325775091"/>
                    </a:ext>
                  </a:extLst>
                </a:gridCol>
                <a:gridCol w="1713339">
                  <a:extLst>
                    <a:ext uri="{9D8B030D-6E8A-4147-A177-3AD203B41FA5}">
                      <a16:colId xmlns:a16="http://schemas.microsoft.com/office/drawing/2014/main" val="2963893428"/>
                    </a:ext>
                  </a:extLst>
                </a:gridCol>
                <a:gridCol w="1920240">
                  <a:extLst>
                    <a:ext uri="{9D8B030D-6E8A-4147-A177-3AD203B41FA5}">
                      <a16:colId xmlns:a16="http://schemas.microsoft.com/office/drawing/2014/main" val="1217355378"/>
                    </a:ext>
                  </a:extLst>
                </a:gridCol>
                <a:gridCol w="1371600">
                  <a:extLst>
                    <a:ext uri="{9D8B030D-6E8A-4147-A177-3AD203B41FA5}">
                      <a16:colId xmlns:a16="http://schemas.microsoft.com/office/drawing/2014/main" val="3974605115"/>
                    </a:ext>
                  </a:extLst>
                </a:gridCol>
                <a:gridCol w="1828800">
                  <a:extLst>
                    <a:ext uri="{9D8B030D-6E8A-4147-A177-3AD203B41FA5}">
                      <a16:colId xmlns:a16="http://schemas.microsoft.com/office/drawing/2014/main" val="1049988899"/>
                    </a:ext>
                  </a:extLst>
                </a:gridCol>
              </a:tblGrid>
              <a:tr h="210482">
                <a:tc>
                  <a:txBody>
                    <a:bodyPr/>
                    <a:lstStyle/>
                    <a:p>
                      <a:pPr>
                        <a:lnSpc>
                          <a:spcPct val="115000"/>
                        </a:lnSpc>
                        <a:spcBef>
                          <a:spcPts val="300"/>
                        </a:spcBef>
                        <a:spcAft>
                          <a:spcPts val="300"/>
                        </a:spcAft>
                      </a:pPr>
                      <a:r>
                        <a:rPr lang="en-IN" sz="1100" b="1" dirty="0">
                          <a:solidFill>
                            <a:srgbClr val="000000"/>
                          </a:solidFill>
                          <a:effectLst/>
                        </a:rPr>
                        <a:t>Function or Structure</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Bef>
                          <a:spcPts val="300"/>
                        </a:spcBef>
                        <a:spcAft>
                          <a:spcPts val="300"/>
                        </a:spcAft>
                      </a:pPr>
                      <a:r>
                        <a:rPr lang="en-IN" sz="1100" b="1" dirty="0">
                          <a:solidFill>
                            <a:srgbClr val="000000"/>
                          </a:solidFill>
                          <a:effectLst/>
                        </a:rPr>
                        <a:t>Characteristic*</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Bef>
                          <a:spcPts val="300"/>
                        </a:spcBef>
                        <a:spcAft>
                          <a:spcPts val="300"/>
                        </a:spcAft>
                      </a:pPr>
                      <a:r>
                        <a:rPr lang="en-IN" sz="1100" b="1" dirty="0">
                          <a:solidFill>
                            <a:srgbClr val="000000"/>
                          </a:solidFill>
                          <a:effectLst/>
                        </a:rPr>
                        <a:t>Bacterial/Archaeal Cells</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Bef>
                          <a:spcPts val="300"/>
                        </a:spcBef>
                        <a:spcAft>
                          <a:spcPts val="300"/>
                        </a:spcAft>
                      </a:pPr>
                      <a:r>
                        <a:rPr lang="en-IN" sz="1100" b="1" dirty="0">
                          <a:solidFill>
                            <a:srgbClr val="000000"/>
                          </a:solidFill>
                          <a:effectLst/>
                        </a:rPr>
                        <a:t>Eukaryotic Cells</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Bef>
                          <a:spcPts val="300"/>
                        </a:spcBef>
                        <a:spcAft>
                          <a:spcPts val="300"/>
                        </a:spcAft>
                      </a:pPr>
                      <a:r>
                        <a:rPr lang="en-IN" sz="1100" b="1" dirty="0">
                          <a:solidFill>
                            <a:srgbClr val="000000"/>
                          </a:solidFill>
                          <a:effectLst/>
                        </a:rPr>
                        <a:t>Viruses**</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23278145"/>
                  </a:ext>
                </a:extLst>
              </a:tr>
              <a:tr h="774137">
                <a:tc>
                  <a:txBody>
                    <a:bodyPr/>
                    <a:lstStyle/>
                    <a:p>
                      <a:pPr>
                        <a:lnSpc>
                          <a:spcPct val="115000"/>
                        </a:lnSpc>
                        <a:spcAft>
                          <a:spcPts val="0"/>
                        </a:spcAft>
                      </a:pPr>
                      <a:r>
                        <a:rPr lang="en-IN" sz="1100" dirty="0">
                          <a:solidFill>
                            <a:srgbClr val="000000"/>
                          </a:solidFill>
                          <a:effectLst/>
                        </a:rPr>
                        <a:t>Genetics</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Nucleic acids</a:t>
                      </a:r>
                      <a:endParaRPr lang="en-IN" sz="1100" dirty="0">
                        <a:effectLst/>
                      </a:endParaRPr>
                    </a:p>
                    <a:p>
                      <a:pPr>
                        <a:lnSpc>
                          <a:spcPct val="115000"/>
                        </a:lnSpc>
                        <a:spcAft>
                          <a:spcPts val="0"/>
                        </a:spcAft>
                      </a:pPr>
                      <a:r>
                        <a:rPr lang="en-IN" sz="1100" dirty="0">
                          <a:solidFill>
                            <a:srgbClr val="000000"/>
                          </a:solidFill>
                          <a:effectLst/>
                        </a:rPr>
                        <a:t>Chromosomes</a:t>
                      </a:r>
                      <a:endParaRPr lang="en-IN" sz="1100" dirty="0">
                        <a:effectLst/>
                      </a:endParaRPr>
                    </a:p>
                    <a:p>
                      <a:pPr>
                        <a:lnSpc>
                          <a:spcPct val="115000"/>
                        </a:lnSpc>
                        <a:spcAft>
                          <a:spcPts val="0"/>
                        </a:spcAft>
                      </a:pPr>
                      <a:r>
                        <a:rPr lang="en-IN" sz="1100" dirty="0">
                          <a:solidFill>
                            <a:srgbClr val="000000"/>
                          </a:solidFill>
                          <a:effectLst/>
                        </a:rPr>
                        <a:t>True nucleus</a:t>
                      </a:r>
                      <a:endParaRPr lang="en-IN" sz="1100" dirty="0">
                        <a:effectLst/>
                      </a:endParaRPr>
                    </a:p>
                    <a:p>
                      <a:pPr>
                        <a:lnSpc>
                          <a:spcPct val="115000"/>
                        </a:lnSpc>
                        <a:spcAft>
                          <a:spcPts val="0"/>
                        </a:spcAft>
                      </a:pPr>
                      <a:r>
                        <a:rPr lang="en-IN" sz="1100" dirty="0">
                          <a:solidFill>
                            <a:srgbClr val="000000"/>
                          </a:solidFill>
                          <a:effectLst/>
                        </a:rPr>
                        <a:t>Nuclear envelope</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3903962"/>
                  </a:ext>
                </a:extLst>
              </a:tr>
              <a:tr h="586252">
                <a:tc>
                  <a:txBody>
                    <a:bodyPr/>
                    <a:lstStyle/>
                    <a:p>
                      <a:pPr>
                        <a:lnSpc>
                          <a:spcPct val="115000"/>
                        </a:lnSpc>
                        <a:spcAft>
                          <a:spcPts val="0"/>
                        </a:spcAft>
                      </a:pPr>
                      <a:r>
                        <a:rPr lang="en-IN" sz="1100" dirty="0">
                          <a:solidFill>
                            <a:srgbClr val="000000"/>
                          </a:solidFill>
                          <a:effectLst/>
                        </a:rPr>
                        <a:t>Reproduction</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Mitosis</a:t>
                      </a:r>
                      <a:endParaRPr lang="en-IN" sz="1100" dirty="0">
                        <a:effectLst/>
                      </a:endParaRPr>
                    </a:p>
                    <a:p>
                      <a:pPr>
                        <a:lnSpc>
                          <a:spcPct val="115000"/>
                        </a:lnSpc>
                        <a:spcAft>
                          <a:spcPts val="0"/>
                        </a:spcAft>
                      </a:pPr>
                      <a:r>
                        <a:rPr lang="en-IN" sz="1100" dirty="0">
                          <a:solidFill>
                            <a:srgbClr val="000000"/>
                          </a:solidFill>
                          <a:effectLst/>
                        </a:rPr>
                        <a:t>Production of sex cells</a:t>
                      </a:r>
                      <a:endParaRPr lang="en-IN" sz="1100" dirty="0">
                        <a:effectLst/>
                      </a:endParaRPr>
                    </a:p>
                    <a:p>
                      <a:pPr>
                        <a:lnSpc>
                          <a:spcPct val="115000"/>
                        </a:lnSpc>
                        <a:spcAft>
                          <a:spcPts val="0"/>
                        </a:spcAft>
                      </a:pPr>
                      <a:r>
                        <a:rPr lang="en-IN" sz="1100" dirty="0">
                          <a:solidFill>
                            <a:srgbClr val="000000"/>
                          </a:solidFill>
                          <a:effectLst/>
                        </a:rPr>
                        <a:t>Binary fission</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91802730"/>
                  </a:ext>
                </a:extLst>
              </a:tr>
              <a:tr h="774137">
                <a:tc>
                  <a:txBody>
                    <a:bodyPr/>
                    <a:lstStyle/>
                    <a:p>
                      <a:pPr>
                        <a:lnSpc>
                          <a:spcPct val="115000"/>
                        </a:lnSpc>
                        <a:spcAft>
                          <a:spcPts val="0"/>
                        </a:spcAft>
                      </a:pPr>
                      <a:r>
                        <a:rPr lang="en-IN" sz="1100" dirty="0">
                          <a:solidFill>
                            <a:srgbClr val="000000"/>
                          </a:solidFill>
                          <a:effectLst/>
                        </a:rPr>
                        <a:t>Biosynthesis</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Independent</a:t>
                      </a:r>
                      <a:endParaRPr lang="en-IN" sz="1100" dirty="0">
                        <a:effectLst/>
                      </a:endParaRPr>
                    </a:p>
                    <a:p>
                      <a:pPr>
                        <a:lnSpc>
                          <a:spcPct val="115000"/>
                        </a:lnSpc>
                        <a:spcAft>
                          <a:spcPts val="0"/>
                        </a:spcAft>
                      </a:pPr>
                      <a:r>
                        <a:rPr lang="en-IN" sz="1100" dirty="0">
                          <a:solidFill>
                            <a:srgbClr val="000000"/>
                          </a:solidFill>
                          <a:effectLst/>
                        </a:rPr>
                        <a:t>Golgi apparatus</a:t>
                      </a:r>
                      <a:endParaRPr lang="en-IN" sz="1100" dirty="0">
                        <a:effectLst/>
                      </a:endParaRPr>
                    </a:p>
                    <a:p>
                      <a:pPr>
                        <a:lnSpc>
                          <a:spcPct val="115000"/>
                        </a:lnSpc>
                        <a:spcAft>
                          <a:spcPts val="0"/>
                        </a:spcAft>
                      </a:pPr>
                      <a:r>
                        <a:rPr lang="en-IN" sz="1100" dirty="0">
                          <a:solidFill>
                            <a:srgbClr val="000000"/>
                          </a:solidFill>
                          <a:effectLst/>
                        </a:rPr>
                        <a:t>Endoplasmic reticulum</a:t>
                      </a:r>
                      <a:endParaRPr lang="en-IN" sz="1100" dirty="0">
                        <a:effectLst/>
                      </a:endParaRPr>
                    </a:p>
                    <a:p>
                      <a:pPr>
                        <a:lnSpc>
                          <a:spcPct val="115000"/>
                        </a:lnSpc>
                        <a:spcAft>
                          <a:spcPts val="0"/>
                        </a:spcAft>
                      </a:pPr>
                      <a:r>
                        <a:rPr lang="en-IN" sz="1100" dirty="0">
                          <a:solidFill>
                            <a:srgbClr val="000000"/>
                          </a:solidFill>
                          <a:effectLst/>
                        </a:rPr>
                        <a:t>Ribosomes</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24239612"/>
                  </a:ext>
                </a:extLst>
              </a:tr>
              <a:tr h="210482">
                <a:tc>
                  <a:txBody>
                    <a:bodyPr/>
                    <a:lstStyle/>
                    <a:p>
                      <a:pPr>
                        <a:lnSpc>
                          <a:spcPct val="115000"/>
                        </a:lnSpc>
                        <a:spcAft>
                          <a:spcPts val="0"/>
                        </a:spcAft>
                      </a:pPr>
                      <a:r>
                        <a:rPr lang="en-IN" sz="1100" dirty="0">
                          <a:solidFill>
                            <a:srgbClr val="000000"/>
                          </a:solidFill>
                          <a:effectLst/>
                        </a:rPr>
                        <a:t>Respiration</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Mitochondria</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8440144"/>
                  </a:ext>
                </a:extLst>
              </a:tr>
              <a:tr h="398367">
                <a:tc>
                  <a:txBody>
                    <a:bodyPr/>
                    <a:lstStyle/>
                    <a:p>
                      <a:pPr>
                        <a:lnSpc>
                          <a:spcPct val="115000"/>
                        </a:lnSpc>
                        <a:spcAft>
                          <a:spcPts val="0"/>
                        </a:spcAft>
                      </a:pPr>
                      <a:r>
                        <a:rPr lang="en-IN" sz="1100" dirty="0">
                          <a:solidFill>
                            <a:srgbClr val="000000"/>
                          </a:solidFill>
                          <a:effectLst/>
                        </a:rPr>
                        <a:t>Photosynthesis</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Pigments</a:t>
                      </a:r>
                      <a:endParaRPr lang="en-IN" sz="1100" dirty="0">
                        <a:effectLst/>
                      </a:endParaRPr>
                    </a:p>
                    <a:p>
                      <a:pPr>
                        <a:lnSpc>
                          <a:spcPct val="115000"/>
                        </a:lnSpc>
                        <a:spcAft>
                          <a:spcPts val="0"/>
                        </a:spcAft>
                      </a:pPr>
                      <a:r>
                        <a:rPr lang="en-IN" sz="1100" dirty="0">
                          <a:solidFill>
                            <a:srgbClr val="000000"/>
                          </a:solidFill>
                          <a:effectLst/>
                        </a:rPr>
                        <a:t>Chloroplasts</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3197584"/>
                  </a:ext>
                </a:extLst>
              </a:tr>
              <a:tr h="398367">
                <a:tc>
                  <a:txBody>
                    <a:bodyPr/>
                    <a:lstStyle/>
                    <a:p>
                      <a:pPr>
                        <a:lnSpc>
                          <a:spcPct val="115000"/>
                        </a:lnSpc>
                        <a:spcAft>
                          <a:spcPts val="0"/>
                        </a:spcAft>
                      </a:pPr>
                      <a:r>
                        <a:rPr lang="en-IN" sz="1100" dirty="0">
                          <a:solidFill>
                            <a:srgbClr val="000000"/>
                          </a:solidFill>
                          <a:effectLst/>
                        </a:rPr>
                        <a:t>Motility/locomotor structures</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Flagella</a:t>
                      </a:r>
                      <a:endParaRPr lang="en-IN" sz="1100" dirty="0">
                        <a:effectLst/>
                      </a:endParaRPr>
                    </a:p>
                    <a:p>
                      <a:pPr>
                        <a:lnSpc>
                          <a:spcPct val="115000"/>
                        </a:lnSpc>
                        <a:spcAft>
                          <a:spcPts val="0"/>
                        </a:spcAft>
                      </a:pPr>
                      <a:r>
                        <a:rPr lang="en-IN" sz="1100" dirty="0">
                          <a:solidFill>
                            <a:srgbClr val="000000"/>
                          </a:solidFill>
                          <a:effectLst/>
                        </a:rPr>
                        <a:t>Cilia</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12016"/>
                  </a:ext>
                </a:extLst>
              </a:tr>
              <a:tr h="586252">
                <a:tc>
                  <a:txBody>
                    <a:bodyPr/>
                    <a:lstStyle/>
                    <a:p>
                      <a:pPr>
                        <a:lnSpc>
                          <a:spcPct val="115000"/>
                        </a:lnSpc>
                        <a:spcAft>
                          <a:spcPts val="0"/>
                        </a:spcAft>
                      </a:pPr>
                      <a:r>
                        <a:rPr lang="en-IN" sz="1100" dirty="0">
                          <a:solidFill>
                            <a:srgbClr val="000000"/>
                          </a:solidFill>
                          <a:effectLst/>
                        </a:rPr>
                        <a:t>Shape/protection</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Membrane</a:t>
                      </a:r>
                      <a:endParaRPr lang="en-IN" sz="1100" dirty="0">
                        <a:effectLst/>
                      </a:endParaRPr>
                    </a:p>
                    <a:p>
                      <a:pPr>
                        <a:lnSpc>
                          <a:spcPct val="115000"/>
                        </a:lnSpc>
                        <a:spcAft>
                          <a:spcPts val="0"/>
                        </a:spcAft>
                      </a:pPr>
                      <a:r>
                        <a:rPr lang="en-IN" sz="1100" dirty="0">
                          <a:solidFill>
                            <a:srgbClr val="000000"/>
                          </a:solidFill>
                          <a:effectLst/>
                        </a:rPr>
                        <a:t>Cell wall</a:t>
                      </a:r>
                      <a:endParaRPr lang="en-IN" sz="1100" dirty="0">
                        <a:effectLst/>
                      </a:endParaRPr>
                    </a:p>
                    <a:p>
                      <a:pPr>
                        <a:lnSpc>
                          <a:spcPct val="115000"/>
                        </a:lnSpc>
                        <a:spcAft>
                          <a:spcPts val="0"/>
                        </a:spcAft>
                      </a:pPr>
                      <a:r>
                        <a:rPr lang="en-IN" sz="1100" dirty="0">
                          <a:solidFill>
                            <a:srgbClr val="000000"/>
                          </a:solidFill>
                          <a:effectLst/>
                        </a:rPr>
                        <a:t>Capsule</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endParaRPr>
                    </a:p>
                    <a:p>
                      <a:pPr>
                        <a:lnSpc>
                          <a:spcPct val="115000"/>
                        </a:lnSpc>
                        <a:spcAft>
                          <a:spcPts val="0"/>
                        </a:spcAft>
                      </a:pPr>
                      <a:r>
                        <a:rPr lang="en-IN" sz="1100" dirty="0">
                          <a:solidFill>
                            <a:srgbClr val="000000"/>
                          </a:solidFill>
                          <a:effectLst/>
                        </a:rPr>
                        <a:t>− (have capsids instead)</a:t>
                      </a:r>
                      <a:endParaRPr lang="en-IN" sz="1100" dirty="0">
                        <a:effectLst/>
                      </a:endParaRPr>
                    </a:p>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74676134"/>
                  </a:ext>
                </a:extLst>
              </a:tr>
              <a:tr h="182880">
                <a:tc>
                  <a:txBody>
                    <a:bodyPr/>
                    <a:lstStyle/>
                    <a:p>
                      <a:pPr>
                        <a:lnSpc>
                          <a:spcPct val="115000"/>
                        </a:lnSpc>
                        <a:spcBef>
                          <a:spcPts val="200"/>
                        </a:spcBef>
                        <a:spcAft>
                          <a:spcPts val="0"/>
                        </a:spcAft>
                      </a:pPr>
                      <a:r>
                        <a:rPr lang="en-IN" sz="1100" dirty="0">
                          <a:solidFill>
                            <a:srgbClr val="000000"/>
                          </a:solidFill>
                          <a:effectLst/>
                        </a:rPr>
                        <a:t>Complexity of function</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 </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92808893"/>
                  </a:ext>
                </a:extLst>
              </a:tr>
              <a:tr h="210482">
                <a:tc>
                  <a:txBody>
                    <a:bodyPr/>
                    <a:lstStyle/>
                    <a:p>
                      <a:pPr>
                        <a:lnSpc>
                          <a:spcPct val="115000"/>
                        </a:lnSpc>
                        <a:spcAft>
                          <a:spcPts val="0"/>
                        </a:spcAft>
                      </a:pPr>
                      <a:r>
                        <a:rPr lang="en-IN" sz="1100" dirty="0">
                          <a:solidFill>
                            <a:srgbClr val="000000"/>
                          </a:solidFill>
                          <a:effectLst/>
                        </a:rPr>
                        <a:t>Size (in general)</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a:solidFill>
                            <a:srgbClr val="000000"/>
                          </a:solidFill>
                          <a:effectLst/>
                        </a:rPr>
                        <a:t> </a:t>
                      </a:r>
                      <a:endParaRPr lang="en-IN" sz="110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0.5 to 3 </a:t>
                      </a:r>
                      <a:r>
                        <a:rPr lang="en-IN" sz="1100" dirty="0" err="1">
                          <a:solidFill>
                            <a:srgbClr val="000000"/>
                          </a:solidFill>
                          <a:effectLst/>
                        </a:rPr>
                        <a:t>μm</a:t>
                      </a:r>
                      <a:r>
                        <a:rPr lang="en-IN" sz="1100" dirty="0">
                          <a:solidFill>
                            <a:srgbClr val="000000"/>
                          </a:solidFill>
                          <a:effectLst/>
                        </a:rPr>
                        <a:t>****</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2 to 100 </a:t>
                      </a:r>
                      <a:r>
                        <a:rPr lang="en-IN" sz="1100" dirty="0" err="1">
                          <a:solidFill>
                            <a:srgbClr val="000000"/>
                          </a:solidFill>
                          <a:effectLst/>
                        </a:rPr>
                        <a:t>μm</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IN" sz="1100" dirty="0">
                          <a:solidFill>
                            <a:srgbClr val="000000"/>
                          </a:solidFill>
                          <a:effectLst/>
                        </a:rPr>
                        <a:t>&lt; 0.2 </a:t>
                      </a:r>
                      <a:r>
                        <a:rPr lang="en-IN" sz="1100" dirty="0" err="1">
                          <a:solidFill>
                            <a:srgbClr val="000000"/>
                          </a:solidFill>
                          <a:effectLst/>
                        </a:rPr>
                        <a:t>μm</a:t>
                      </a:r>
                      <a:endParaRPr lang="en-IN" sz="1100" dirty="0">
                        <a:effectLst/>
                        <a:latin typeface="+mj-lt"/>
                        <a:ea typeface="Calibri" panose="020F0502020204030204" pitchFamily="34" charset="0"/>
                        <a:cs typeface="Times New Roman" panose="02020603050405020304" pitchFamily="18" charset="0"/>
                      </a:endParaRPr>
                    </a:p>
                  </a:txBody>
                  <a:tcPr marL="68580" marR="68580" marT="36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95655526"/>
                  </a:ext>
                </a:extLst>
              </a:tr>
            </a:tbl>
          </a:graphicData>
        </a:graphic>
      </p:graphicFrame>
      <p:sp>
        <p:nvSpPr>
          <p:cNvPr id="21" name="Table 3">
            <a:extLst>
              <a:ext uri="{FF2B5EF4-FFF2-40B4-BE49-F238E27FC236}">
                <a16:creationId xmlns:a16="http://schemas.microsoft.com/office/drawing/2014/main" id="{7A285E7B-4F6F-41A4-A2BF-58BDB4D4478B}"/>
              </a:ext>
            </a:extLst>
          </p:cNvPr>
          <p:cNvSpPr>
            <a:spLocks noGrp="1"/>
          </p:cNvSpPr>
          <p:nvPr>
            <p:ph type="body" sz="quarter" idx="29" hasCustomPrompt="1"/>
          </p:nvPr>
        </p:nvSpPr>
        <p:spPr>
          <a:xfrm>
            <a:off x="342900" y="5492945"/>
            <a:ext cx="8570601" cy="1060255"/>
          </a:xfrm>
        </p:spPr>
        <p:txBody>
          <a:bodyPr anchor="b" anchorCtr="0">
            <a:noAutofit/>
          </a:bodyPr>
          <a:lstStyle>
            <a:lvl1pPr algn="ctr">
              <a:defRPr sz="900"/>
            </a:lvl1pPr>
          </a:lstStyle>
          <a:p>
            <a:pPr lvl="0" algn="l"/>
            <a:r>
              <a:rPr lang="en-IN" sz="1000" dirty="0">
                <a:solidFill>
                  <a:schemeClr val="tx1"/>
                </a:solidFill>
              </a:rPr>
              <a:t>*+ means most members of the group exhibit this characteristic; − means most lack it; +/− means some members have it and some do not.</a:t>
            </a:r>
          </a:p>
          <a:p>
            <a:pPr lvl="0" algn="l"/>
            <a:r>
              <a:rPr lang="en-IN" sz="1000" dirty="0">
                <a:solidFill>
                  <a:schemeClr val="tx1"/>
                </a:solidFill>
              </a:rPr>
              <a:t>**Viruses cannot participate in metabolic or genetic activity outside their host cells.</a:t>
            </a:r>
          </a:p>
          <a:p>
            <a:pPr lvl="0" algn="l"/>
            <a:r>
              <a:rPr lang="en-IN" sz="1000" dirty="0">
                <a:solidFill>
                  <a:schemeClr val="tx1"/>
                </a:solidFill>
              </a:rPr>
              <a:t>***The bacterial/archaeal type is functionally similar to the eukaryotic type, but it is structurally unique.</a:t>
            </a:r>
          </a:p>
          <a:p>
            <a:pPr lvl="0" algn="l"/>
            <a:r>
              <a:rPr lang="en-IN" sz="1000" dirty="0">
                <a:solidFill>
                  <a:schemeClr val="tx1"/>
                </a:solidFill>
              </a:rPr>
              <a:t>****Much smaller and much larger bacteria do exist. </a:t>
            </a:r>
          </a:p>
        </p:txBody>
      </p:sp>
    </p:spTree>
    <p:extLst>
      <p:ext uri="{BB962C8B-B14F-4D97-AF65-F5344CB8AC3E}">
        <p14:creationId xmlns:p14="http://schemas.microsoft.com/office/powerpoint/2010/main" val="10533286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Concept Check – Section 5.3</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marL="457200" indent="-457200">
              <a:spcBef>
                <a:spcPts val="800"/>
              </a:spcBef>
              <a:buFont typeface="+mj-lt"/>
              <a:buAutoNum type="arabicPeriod"/>
              <a:defRPr/>
            </a:pPr>
            <a:r>
              <a:rPr lang="en-IN" dirty="0">
                <a:latin typeface="+mj-lt"/>
              </a:rPr>
              <a:t>True/False: Eukaryotic chromosomes are visible during all portions of the cell cycle.</a:t>
            </a:r>
          </a:p>
          <a:p>
            <a:pPr marL="457200" indent="-457200">
              <a:spcBef>
                <a:spcPts val="800"/>
              </a:spcBef>
              <a:buFont typeface="+mj-lt"/>
              <a:buAutoNum type="arabicPeriod"/>
              <a:defRPr/>
            </a:pPr>
            <a:r>
              <a:rPr lang="en-IN" dirty="0">
                <a:latin typeface="+mj-lt"/>
              </a:rPr>
              <a:t>The________ endoplasmic reticulum is responsible for packaging and transport of proteins.</a:t>
            </a:r>
          </a:p>
          <a:p>
            <a:pPr marL="457200" indent="-457200">
              <a:spcBef>
                <a:spcPts val="800"/>
              </a:spcBef>
              <a:buFont typeface="+mj-lt"/>
              <a:buAutoNum type="arabicPeriod"/>
              <a:defRPr/>
            </a:pPr>
            <a:r>
              <a:rPr lang="en-IN" dirty="0">
                <a:latin typeface="+mj-lt"/>
              </a:rPr>
              <a:t>_________ </a:t>
            </a:r>
            <a:r>
              <a:rPr lang="en-US" dirty="0">
                <a:latin typeface="+mj-lt"/>
              </a:rPr>
              <a:t>are vesicles that contain digestive enzymes.</a:t>
            </a:r>
          </a:p>
          <a:p>
            <a:pPr marL="457200" indent="-457200">
              <a:spcBef>
                <a:spcPts val="800"/>
              </a:spcBef>
              <a:buFont typeface="+mj-lt"/>
              <a:buAutoNum type="arabicPeriod"/>
              <a:defRPr/>
            </a:pPr>
            <a:r>
              <a:rPr lang="en-IN" dirty="0">
                <a:latin typeface="+mj-lt"/>
              </a:rPr>
              <a:t>True/False: Mitochondria and chloroplasts contain 70S ribosomes and circular DNA.</a:t>
            </a:r>
          </a:p>
        </p:txBody>
      </p:sp>
    </p:spTree>
    <p:extLst>
      <p:ext uri="{BB962C8B-B14F-4D97-AF65-F5344CB8AC3E}">
        <p14:creationId xmlns:p14="http://schemas.microsoft.com/office/powerpoint/2010/main" val="21252733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Section 5.4: The Fungi</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600"/>
              </a:spcBef>
              <a:spcAft>
                <a:spcPts val="600"/>
              </a:spcAft>
              <a:defRPr/>
            </a:pPr>
            <a:r>
              <a:rPr lang="en-IN" u="sng" dirty="0">
                <a:latin typeface="+mj-lt"/>
              </a:rPr>
              <a:t>Learning Outcomes</a:t>
            </a:r>
          </a:p>
          <a:p>
            <a:pPr marL="457200" indent="-457200">
              <a:spcBef>
                <a:spcPts val="800"/>
              </a:spcBef>
              <a:buFont typeface="Arial" panose="020B0604020202020204" pitchFamily="34" charset="0"/>
              <a:buChar char="•"/>
              <a:defRPr/>
            </a:pPr>
            <a:r>
              <a:rPr lang="en-IN" dirty="0">
                <a:latin typeface="+mj-lt"/>
              </a:rPr>
              <a:t>List three general features of fungal anatomy.</a:t>
            </a:r>
          </a:p>
          <a:p>
            <a:pPr marL="457200" indent="-457200">
              <a:spcBef>
                <a:spcPts val="800"/>
              </a:spcBef>
              <a:buFont typeface="Arial" panose="020B0604020202020204" pitchFamily="34" charset="0"/>
              <a:buChar char="•"/>
              <a:defRPr/>
            </a:pPr>
            <a:r>
              <a:rPr lang="en-IN" dirty="0">
                <a:latin typeface="+mj-lt"/>
              </a:rPr>
              <a:t>Differentiate among the terms </a:t>
            </a:r>
            <a:r>
              <a:rPr lang="en-IN" i="1" dirty="0">
                <a:latin typeface="+mj-lt"/>
              </a:rPr>
              <a:t>heterotroph</a:t>
            </a:r>
            <a:r>
              <a:rPr lang="en-IN" dirty="0">
                <a:latin typeface="+mj-lt"/>
              </a:rPr>
              <a:t>, </a:t>
            </a:r>
            <a:r>
              <a:rPr lang="en-IN" i="1" dirty="0">
                <a:latin typeface="+mj-lt"/>
              </a:rPr>
              <a:t>saprobe</a:t>
            </a:r>
            <a:r>
              <a:rPr lang="en-IN" dirty="0">
                <a:latin typeface="+mj-lt"/>
              </a:rPr>
              <a:t>, and </a:t>
            </a:r>
            <a:r>
              <a:rPr lang="en-IN" i="1" dirty="0">
                <a:latin typeface="+mj-lt"/>
              </a:rPr>
              <a:t>parasite.</a:t>
            </a:r>
          </a:p>
          <a:p>
            <a:pPr marL="457200" indent="-457200">
              <a:spcBef>
                <a:spcPts val="800"/>
              </a:spcBef>
              <a:buFont typeface="Arial" panose="020B0604020202020204" pitchFamily="34" charset="0"/>
              <a:buChar char="•"/>
              <a:defRPr/>
            </a:pPr>
            <a:r>
              <a:rPr lang="en-IN" dirty="0">
                <a:latin typeface="+mj-lt"/>
              </a:rPr>
              <a:t>Explain the relationship between fungal hyphae and the production of a mycelium.</a:t>
            </a:r>
          </a:p>
          <a:p>
            <a:pPr marL="457200" indent="-457200">
              <a:spcBef>
                <a:spcPts val="800"/>
              </a:spcBef>
              <a:buFont typeface="Arial" panose="020B0604020202020204" pitchFamily="34" charset="0"/>
              <a:buChar char="•"/>
              <a:defRPr/>
            </a:pPr>
            <a:r>
              <a:rPr lang="en-IN" dirty="0">
                <a:latin typeface="+mj-lt"/>
              </a:rPr>
              <a:t>Describe two ways in which fungal spores arise.</a:t>
            </a:r>
          </a:p>
          <a:p>
            <a:pPr marL="457200" indent="-457200">
              <a:spcBef>
                <a:spcPts val="800"/>
              </a:spcBef>
              <a:buFont typeface="Arial" panose="020B0604020202020204" pitchFamily="34" charset="0"/>
              <a:buChar char="•"/>
              <a:defRPr/>
            </a:pPr>
            <a:r>
              <a:rPr lang="en-IN" dirty="0">
                <a:latin typeface="+mj-lt"/>
              </a:rPr>
              <a:t>List two detrimental and two beneficial activities of fungi (from the viewpoint of humans).</a:t>
            </a:r>
          </a:p>
        </p:txBody>
      </p:sp>
    </p:spTree>
    <p:extLst>
      <p:ext uri="{BB962C8B-B14F-4D97-AF65-F5344CB8AC3E}">
        <p14:creationId xmlns:p14="http://schemas.microsoft.com/office/powerpoint/2010/main" val="17575877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The Kingdom Fungi</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600"/>
              </a:spcBef>
              <a:spcAft>
                <a:spcPts val="600"/>
              </a:spcAft>
              <a:defRPr/>
            </a:pPr>
            <a:r>
              <a:rPr lang="en-IN" dirty="0">
                <a:latin typeface="+mj-lt"/>
              </a:rPr>
              <a:t>Approximately 3 to 4 million species of fungi can be divided into two groups:</a:t>
            </a:r>
          </a:p>
          <a:p>
            <a:pPr marL="342900" indent="-342900">
              <a:spcBef>
                <a:spcPts val="1200"/>
              </a:spcBef>
              <a:spcAft>
                <a:spcPts val="600"/>
              </a:spcAft>
              <a:buFont typeface="Arial" panose="020B0604020202020204" pitchFamily="34" charset="0"/>
              <a:buChar char="•"/>
              <a:defRPr/>
            </a:pPr>
            <a:r>
              <a:rPr lang="en-IN" i="1" dirty="0">
                <a:latin typeface="+mj-lt"/>
              </a:rPr>
              <a:t>Macroscopic fungi: </a:t>
            </a:r>
            <a:r>
              <a:rPr lang="en-IN" dirty="0">
                <a:latin typeface="+mj-lt"/>
              </a:rPr>
              <a:t>mushrooms, puffballs, gill fungi</a:t>
            </a:r>
          </a:p>
          <a:p>
            <a:pPr marL="342900" indent="-342900">
              <a:spcBef>
                <a:spcPts val="600"/>
              </a:spcBef>
              <a:spcAft>
                <a:spcPts val="600"/>
              </a:spcAft>
              <a:buFont typeface="Arial" panose="020B0604020202020204" pitchFamily="34" charset="0"/>
              <a:buChar char="•"/>
              <a:defRPr/>
            </a:pPr>
            <a:r>
              <a:rPr lang="en-IN" i="1" dirty="0">
                <a:latin typeface="+mj-lt"/>
              </a:rPr>
              <a:t>Microscopic fungi: </a:t>
            </a:r>
            <a:r>
              <a:rPr lang="en-IN" dirty="0" err="1">
                <a:latin typeface="+mj-lt"/>
              </a:rPr>
              <a:t>molds</a:t>
            </a:r>
            <a:r>
              <a:rPr lang="en-IN" dirty="0">
                <a:latin typeface="+mj-lt"/>
              </a:rPr>
              <a:t>, yeasts</a:t>
            </a:r>
          </a:p>
        </p:txBody>
      </p:sp>
    </p:spTree>
    <p:extLst>
      <p:ext uri="{BB962C8B-B14F-4D97-AF65-F5344CB8AC3E}">
        <p14:creationId xmlns:p14="http://schemas.microsoft.com/office/powerpoint/2010/main" val="5978201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US" dirty="0"/>
              <a:t>Microscopic Morphology</a:t>
            </a:r>
          </a:p>
        </p:txBody>
      </p:sp>
      <p:sp>
        <p:nvSpPr>
          <p:cNvPr id="4" name="Content Placeholder 2">
            <a:extLst>
              <a:ext uri="{FF2B5EF4-FFF2-40B4-BE49-F238E27FC236}">
                <a16:creationId xmlns:a16="http://schemas.microsoft.com/office/drawing/2014/main" id="{3AC4B8E8-D48E-4AAA-A9F6-05316B72368D}"/>
              </a:ext>
            </a:extLst>
          </p:cNvPr>
          <p:cNvSpPr>
            <a:spLocks noGrp="1"/>
          </p:cNvSpPr>
          <p:nvPr>
            <p:ph sz="quarter" idx="11"/>
          </p:nvPr>
        </p:nvSpPr>
        <p:spPr>
          <a:xfrm>
            <a:off x="342900" y="1276709"/>
            <a:ext cx="5181600" cy="4266841"/>
          </a:xfrm>
        </p:spPr>
        <p:txBody>
          <a:bodyPr/>
          <a:lstStyle/>
          <a:p>
            <a:pPr>
              <a:spcBef>
                <a:spcPts val="600"/>
              </a:spcBef>
              <a:spcAft>
                <a:spcPts val="600"/>
              </a:spcAft>
            </a:pPr>
            <a:r>
              <a:rPr lang="en-IN" altLang="en-US" b="1" dirty="0"/>
              <a:t>Yeast cell:</a:t>
            </a:r>
          </a:p>
          <a:p>
            <a:pPr marL="342900" indent="-342900">
              <a:spcBef>
                <a:spcPts val="600"/>
              </a:spcBef>
              <a:spcAft>
                <a:spcPts val="600"/>
              </a:spcAft>
              <a:buFont typeface="Arial" panose="020B0604020202020204" pitchFamily="34" charset="0"/>
              <a:buChar char="•"/>
            </a:pPr>
            <a:r>
              <a:rPr lang="en-IN" altLang="en-US" dirty="0"/>
              <a:t>Round to oval shape</a:t>
            </a:r>
          </a:p>
          <a:p>
            <a:pPr marL="342900" indent="-342900">
              <a:spcBef>
                <a:spcPts val="600"/>
              </a:spcBef>
              <a:spcAft>
                <a:spcPts val="600"/>
              </a:spcAft>
              <a:buFont typeface="Arial" panose="020B0604020202020204" pitchFamily="34" charset="0"/>
              <a:buChar char="•"/>
            </a:pPr>
            <a:r>
              <a:rPr lang="en-IN" altLang="en-US" dirty="0"/>
              <a:t>Uses asexual reproduction</a:t>
            </a:r>
          </a:p>
          <a:p>
            <a:pPr>
              <a:spcBef>
                <a:spcPts val="600"/>
              </a:spcBef>
              <a:spcAft>
                <a:spcPts val="600"/>
              </a:spcAft>
            </a:pPr>
            <a:r>
              <a:rPr lang="en-IN" altLang="en-US" b="1" dirty="0"/>
              <a:t>Hyphae:</a:t>
            </a:r>
          </a:p>
          <a:p>
            <a:pPr marL="342900" indent="-342900">
              <a:spcBef>
                <a:spcPts val="600"/>
              </a:spcBef>
              <a:spcAft>
                <a:spcPts val="600"/>
              </a:spcAft>
              <a:buFont typeface="Arial" panose="020B0604020202020204" pitchFamily="34" charset="0"/>
              <a:buChar char="•"/>
            </a:pPr>
            <a:r>
              <a:rPr lang="en-IN" altLang="en-US" dirty="0"/>
              <a:t>Long, threadlike cells found in filamentous fungi or </a:t>
            </a:r>
            <a:r>
              <a:rPr lang="en-IN" altLang="en-US" dirty="0" err="1"/>
              <a:t>molds</a:t>
            </a:r>
            <a:endParaRPr lang="en-IN" altLang="en-US" dirty="0"/>
          </a:p>
          <a:p>
            <a:pPr marL="342900" indent="-342900">
              <a:spcBef>
                <a:spcPts val="600"/>
              </a:spcBef>
              <a:spcAft>
                <a:spcPts val="600"/>
              </a:spcAft>
              <a:buFont typeface="Arial" panose="020B0604020202020204" pitchFamily="34" charset="0"/>
              <a:buChar char="•"/>
            </a:pPr>
            <a:r>
              <a:rPr lang="en-IN" altLang="en-US" dirty="0" err="1"/>
              <a:t>Pseudohypha</a:t>
            </a:r>
            <a:r>
              <a:rPr lang="en-IN" altLang="en-US" dirty="0"/>
              <a:t>: chain of yeast</a:t>
            </a:r>
          </a:p>
          <a:p>
            <a:pPr>
              <a:spcBef>
                <a:spcPts val="600"/>
              </a:spcBef>
              <a:spcAft>
                <a:spcPts val="600"/>
              </a:spcAft>
            </a:pPr>
            <a:r>
              <a:rPr lang="en-IN" altLang="en-US" b="1" dirty="0"/>
              <a:t>Dimorphic:</a:t>
            </a:r>
          </a:p>
          <a:p>
            <a:pPr marL="342900" indent="-342900">
              <a:spcBef>
                <a:spcPts val="600"/>
              </a:spcBef>
              <a:spcAft>
                <a:spcPts val="600"/>
              </a:spcAft>
              <a:buFont typeface="Arial" panose="020B0604020202020204" pitchFamily="34" charset="0"/>
              <a:buChar char="•"/>
            </a:pPr>
            <a:r>
              <a:rPr lang="en-IN" altLang="en-US" dirty="0"/>
              <a:t>Some fungi can take either form</a:t>
            </a:r>
          </a:p>
        </p:txBody>
      </p:sp>
      <p:pic>
        <p:nvPicPr>
          <p:cNvPr id="14" name="Picture 3" descr="Photos and illustration of Diplodia maydis, a pathogenic fungus of corn plants.">
            <a:extLst>
              <a:ext uri="{FF2B5EF4-FFF2-40B4-BE49-F238E27FC236}">
                <a16:creationId xmlns:a16="http://schemas.microsoft.com/office/drawing/2014/main" id="{812E60B6-F883-408E-9B63-076069B4077C}"/>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b="1535"/>
          <a:stretch/>
        </p:blipFill>
        <p:spPr>
          <a:xfrm>
            <a:off x="5943600" y="230156"/>
            <a:ext cx="2615776" cy="6208744"/>
          </a:xfrm>
        </p:spPr>
      </p:pic>
      <p:sp>
        <p:nvSpPr>
          <p:cNvPr id="7" name="Text Placeholder 4">
            <a:extLst>
              <a:ext uri="{FF2B5EF4-FFF2-40B4-BE49-F238E27FC236}">
                <a16:creationId xmlns:a16="http://schemas.microsoft.com/office/drawing/2014/main" id="{876CCBA9-CE0D-4698-8680-C851535C86B5}"/>
              </a:ext>
            </a:extLst>
          </p:cNvPr>
          <p:cNvSpPr>
            <a:spLocks noGrp="1"/>
          </p:cNvSpPr>
          <p:nvPr>
            <p:ph type="body" sz="quarter" idx="30"/>
          </p:nvPr>
        </p:nvSpPr>
        <p:spPr/>
        <p:txBody>
          <a:bodyPr/>
          <a:lstStyle/>
          <a:p>
            <a:r>
              <a:rPr lang="en-IN" i="1" dirty="0"/>
              <a:t>(a-b) Courtesy </a:t>
            </a:r>
            <a:r>
              <a:rPr lang="en-IN" i="1" dirty="0" err="1"/>
              <a:t>Dr.</a:t>
            </a:r>
            <a:r>
              <a:rPr lang="en-IN" i="1" dirty="0"/>
              <a:t> Judy A. Murphy</a:t>
            </a:r>
          </a:p>
        </p:txBody>
      </p:sp>
      <p:sp>
        <p:nvSpPr>
          <p:cNvPr id="6" name="Text Placeholder 5">
            <a:extLst>
              <a:ext uri="{FF2B5EF4-FFF2-40B4-BE49-F238E27FC236}">
                <a16:creationId xmlns:a16="http://schemas.microsoft.com/office/drawing/2014/main" id="{37032B26-2A8F-47F7-B72D-11530F931A83}"/>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30355237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US" dirty="0"/>
              <a:t>Microscopic Morphology of Yeasts</a:t>
            </a:r>
          </a:p>
        </p:txBody>
      </p:sp>
      <p:pic>
        <p:nvPicPr>
          <p:cNvPr id="10" name="Picture 2" descr="Illustrations and image of microscopic morphology of yeasts.">
            <a:extLst>
              <a:ext uri="{FF2B5EF4-FFF2-40B4-BE49-F238E27FC236}">
                <a16:creationId xmlns:a16="http://schemas.microsoft.com/office/drawing/2014/main" id="{AFFF1236-BF1A-455E-8C7C-76F56B726699}"/>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2161"/>
          <a:stretch/>
        </p:blipFill>
        <p:spPr>
          <a:xfrm>
            <a:off x="1121018" y="983411"/>
            <a:ext cx="6901965" cy="5120640"/>
          </a:xfrm>
        </p:spPr>
      </p:pic>
      <p:sp>
        <p:nvSpPr>
          <p:cNvPr id="7" name="Text Placeholder 3">
            <a:extLst>
              <a:ext uri="{FF2B5EF4-FFF2-40B4-BE49-F238E27FC236}">
                <a16:creationId xmlns:a16="http://schemas.microsoft.com/office/drawing/2014/main" id="{876CCBA9-CE0D-4698-8680-C851535C86B5}"/>
              </a:ext>
            </a:extLst>
          </p:cNvPr>
          <p:cNvSpPr>
            <a:spLocks noGrp="1"/>
          </p:cNvSpPr>
          <p:nvPr>
            <p:ph type="body" sz="quarter" idx="30"/>
          </p:nvPr>
        </p:nvSpPr>
        <p:spPr/>
        <p:txBody>
          <a:bodyPr/>
          <a:lstStyle/>
          <a:p>
            <a:r>
              <a:rPr lang="en-IN" i="1" dirty="0"/>
              <a:t>(b) Science Photo Library/Getty Images</a:t>
            </a:r>
          </a:p>
        </p:txBody>
      </p:sp>
      <p:sp>
        <p:nvSpPr>
          <p:cNvPr id="5" name="Text Placeholder 5">
            <a:extLst>
              <a:ext uri="{FF2B5EF4-FFF2-40B4-BE49-F238E27FC236}">
                <a16:creationId xmlns:a16="http://schemas.microsoft.com/office/drawing/2014/main" id="{3FE62304-646B-463A-B2D7-548305B8772D}"/>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31344406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Fungal Nutrition</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600"/>
              </a:spcBef>
              <a:spcAft>
                <a:spcPts val="600"/>
              </a:spcAft>
              <a:defRPr/>
            </a:pPr>
            <a:r>
              <a:rPr lang="en-IN" b="1" dirty="0">
                <a:latin typeface="+mj-lt"/>
              </a:rPr>
              <a:t>Heterotrophic:</a:t>
            </a:r>
          </a:p>
          <a:p>
            <a:pPr marL="342900" indent="-342900">
              <a:spcBef>
                <a:spcPts val="600"/>
              </a:spcBef>
              <a:spcAft>
                <a:spcPts val="600"/>
              </a:spcAft>
              <a:buFont typeface="Arial" panose="020B0604020202020204" pitchFamily="34" charset="0"/>
              <a:buChar char="•"/>
              <a:defRPr/>
            </a:pPr>
            <a:r>
              <a:rPr lang="en-IN" dirty="0">
                <a:latin typeface="+mj-lt"/>
              </a:rPr>
              <a:t>Acquire nutrients from a wide variety of substrates</a:t>
            </a:r>
          </a:p>
          <a:p>
            <a:pPr>
              <a:spcBef>
                <a:spcPts val="600"/>
              </a:spcBef>
              <a:spcAft>
                <a:spcPts val="600"/>
              </a:spcAft>
              <a:defRPr/>
            </a:pPr>
            <a:r>
              <a:rPr lang="en-IN" b="1" dirty="0">
                <a:latin typeface="+mj-lt"/>
              </a:rPr>
              <a:t>Saprobes:</a:t>
            </a:r>
          </a:p>
          <a:p>
            <a:pPr marL="342900" indent="-342900">
              <a:spcBef>
                <a:spcPts val="600"/>
              </a:spcBef>
              <a:spcAft>
                <a:spcPts val="600"/>
              </a:spcAft>
              <a:buFont typeface="Arial" panose="020B0604020202020204" pitchFamily="34" charset="0"/>
              <a:buChar char="•"/>
              <a:defRPr/>
            </a:pPr>
            <a:r>
              <a:rPr lang="en-IN" dirty="0">
                <a:latin typeface="+mj-lt"/>
              </a:rPr>
              <a:t>Obtain substrates from dead plants and animals</a:t>
            </a:r>
          </a:p>
          <a:p>
            <a:pPr>
              <a:spcBef>
                <a:spcPts val="600"/>
              </a:spcBef>
              <a:spcAft>
                <a:spcPts val="600"/>
              </a:spcAft>
              <a:defRPr/>
            </a:pPr>
            <a:r>
              <a:rPr lang="en-IN" b="1" dirty="0">
                <a:latin typeface="+mj-lt"/>
              </a:rPr>
              <a:t>Parasites:</a:t>
            </a:r>
          </a:p>
          <a:p>
            <a:pPr marL="342900" indent="-342900">
              <a:spcBef>
                <a:spcPts val="600"/>
              </a:spcBef>
              <a:spcAft>
                <a:spcPts val="600"/>
              </a:spcAft>
              <a:buFont typeface="Arial" panose="020B0604020202020204" pitchFamily="34" charset="0"/>
              <a:buChar char="•"/>
              <a:defRPr/>
            </a:pPr>
            <a:r>
              <a:rPr lang="en-IN" dirty="0">
                <a:latin typeface="+mj-lt"/>
              </a:rPr>
              <a:t>Live on the bodies of living animals or plants</a:t>
            </a:r>
          </a:p>
        </p:txBody>
      </p:sp>
    </p:spTree>
    <p:extLst>
      <p:ext uri="{BB962C8B-B14F-4D97-AF65-F5344CB8AC3E}">
        <p14:creationId xmlns:p14="http://schemas.microsoft.com/office/powerpoint/2010/main" val="19406774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Endosymbiosis	</a:t>
            </a:r>
            <a:endParaRPr lang="en-IN" dirty="0"/>
          </a:p>
        </p:txBody>
      </p:sp>
      <p:pic>
        <p:nvPicPr>
          <p:cNvPr id="5" name="Picture 2" descr="Dr. Lynn Margulis first proposed the theory of endosymbiosis that begins with two distinct cells: a larger precursor cell and a smaller prokaryotic cell. ">
            <a:extLst>
              <a:ext uri="{FF2B5EF4-FFF2-40B4-BE49-F238E27FC236}">
                <a16:creationId xmlns:a16="http://schemas.microsoft.com/office/drawing/2014/main" id="{4DE002A2-BE8D-4F7A-B5A2-B07D52338A6F}"/>
              </a:ext>
              <a:ext uri="{C183D7F6-B498-43B3-948B-1728B52AA6E4}">
                <adec:decorative xmlns:adec="http://schemas.microsoft.com/office/drawing/2017/decorative" val="0"/>
              </a:ext>
            </a:extLst>
          </p:cNvPr>
          <p:cNvPicPr>
            <a:picLocks noGrp="1" noChangeAspect="1"/>
          </p:cNvPicPr>
          <p:nvPr>
            <p:ph sz="quarter" idx="11"/>
          </p:nvPr>
        </p:nvPicPr>
        <p:blipFill>
          <a:blip r:embed="rId2"/>
          <a:stretch>
            <a:fillRect/>
          </a:stretch>
        </p:blipFill>
        <p:spPr>
          <a:xfrm>
            <a:off x="1961019" y="983411"/>
            <a:ext cx="5221963" cy="5212080"/>
          </a:xfrm>
        </p:spPr>
      </p:pic>
      <p:sp>
        <p:nvSpPr>
          <p:cNvPr id="4" name="Text Placeholder 5">
            <a:extLst>
              <a:ext uri="{FF2B5EF4-FFF2-40B4-BE49-F238E27FC236}">
                <a16:creationId xmlns:a16="http://schemas.microsoft.com/office/drawing/2014/main" id="{B731AAD2-8C96-47F2-B97A-0A684DEBD65D}"/>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4317017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US" dirty="0"/>
              <a:t>Nutritional Sources (Substrates) for Fungi</a:t>
            </a:r>
          </a:p>
        </p:txBody>
      </p:sp>
      <p:pic>
        <p:nvPicPr>
          <p:cNvPr id="10" name="Picture 2" descr="Photos of fungal growth on raspberries and a human foot.">
            <a:extLst>
              <a:ext uri="{FF2B5EF4-FFF2-40B4-BE49-F238E27FC236}">
                <a16:creationId xmlns:a16="http://schemas.microsoft.com/office/drawing/2014/main" id="{AFFF1236-BF1A-455E-8C7C-76F56B726699}"/>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4784"/>
          <a:stretch/>
        </p:blipFill>
        <p:spPr>
          <a:xfrm>
            <a:off x="401620" y="1441035"/>
            <a:ext cx="8399480" cy="4523202"/>
          </a:xfrm>
        </p:spPr>
      </p:pic>
      <p:sp>
        <p:nvSpPr>
          <p:cNvPr id="7" name="Text Placeholder 3">
            <a:extLst>
              <a:ext uri="{FF2B5EF4-FFF2-40B4-BE49-F238E27FC236}">
                <a16:creationId xmlns:a16="http://schemas.microsoft.com/office/drawing/2014/main" id="{876CCBA9-CE0D-4698-8680-C851535C86B5}"/>
              </a:ext>
            </a:extLst>
          </p:cNvPr>
          <p:cNvSpPr>
            <a:spLocks noGrp="1"/>
          </p:cNvSpPr>
          <p:nvPr>
            <p:ph type="body" sz="quarter" idx="30"/>
          </p:nvPr>
        </p:nvSpPr>
        <p:spPr/>
        <p:txBody>
          <a:bodyPr/>
          <a:lstStyle/>
          <a:p>
            <a:r>
              <a:rPr lang="en-IN" i="1" dirty="0"/>
              <a:t>(a) Kathleen </a:t>
            </a:r>
            <a:r>
              <a:rPr lang="en-IN" i="1" dirty="0" err="1"/>
              <a:t>Talaro</a:t>
            </a:r>
            <a:r>
              <a:rPr lang="en-IN" i="1" dirty="0"/>
              <a:t>; (b) Source: </a:t>
            </a:r>
            <a:r>
              <a:rPr lang="en-IN" i="1" dirty="0" err="1"/>
              <a:t>Centers</a:t>
            </a:r>
            <a:r>
              <a:rPr lang="en-IN" i="1" dirty="0"/>
              <a:t> for Disease Control and Prevention (CDC)</a:t>
            </a:r>
          </a:p>
        </p:txBody>
      </p:sp>
      <p:sp>
        <p:nvSpPr>
          <p:cNvPr id="5" name="Text Placeholder 5">
            <a:extLst>
              <a:ext uri="{FF2B5EF4-FFF2-40B4-BE49-F238E27FC236}">
                <a16:creationId xmlns:a16="http://schemas.microsoft.com/office/drawing/2014/main" id="{66DCF61E-D19B-44D8-86E3-AE892D8C80D2}"/>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0174157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Organization of Microscopic Fungi</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800"/>
              </a:spcBef>
              <a:defRPr/>
            </a:pPr>
            <a:r>
              <a:rPr lang="en-IN" dirty="0">
                <a:latin typeface="+mj-lt"/>
              </a:rPr>
              <a:t>Most microscopic fungi grow in loose associations or colonies</a:t>
            </a:r>
          </a:p>
          <a:p>
            <a:pPr marL="342900" indent="-342900">
              <a:spcBef>
                <a:spcPts val="800"/>
              </a:spcBef>
              <a:buFont typeface="Arial" panose="020B0604020202020204" pitchFamily="34" charset="0"/>
              <a:buChar char="•"/>
              <a:defRPr/>
            </a:pPr>
            <a:r>
              <a:rPr lang="en-IN" b="1" dirty="0">
                <a:latin typeface="+mj-lt"/>
              </a:rPr>
              <a:t>Mycelium: </a:t>
            </a:r>
            <a:r>
              <a:rPr lang="en-IN" dirty="0">
                <a:latin typeface="+mj-lt"/>
              </a:rPr>
              <a:t>the woven, intertwining mass of hyphae that makes up the body or colony of a </a:t>
            </a:r>
            <a:r>
              <a:rPr lang="en-IN" dirty="0" err="1">
                <a:latin typeface="+mj-lt"/>
              </a:rPr>
              <a:t>mold</a:t>
            </a:r>
            <a:endParaRPr lang="en-IN" dirty="0">
              <a:latin typeface="+mj-lt"/>
            </a:endParaRPr>
          </a:p>
          <a:p>
            <a:pPr marL="342900" indent="-342900">
              <a:spcBef>
                <a:spcPts val="800"/>
              </a:spcBef>
              <a:buFont typeface="Arial" panose="020B0604020202020204" pitchFamily="34" charset="0"/>
              <a:buChar char="•"/>
              <a:defRPr/>
            </a:pPr>
            <a:r>
              <a:rPr lang="en-IN" b="1" dirty="0">
                <a:latin typeface="+mj-lt"/>
              </a:rPr>
              <a:t>Septa: </a:t>
            </a:r>
            <a:r>
              <a:rPr lang="en-IN" dirty="0">
                <a:latin typeface="+mj-lt"/>
              </a:rPr>
              <a:t>cross walls dividing hyphae into segments</a:t>
            </a:r>
          </a:p>
          <a:p>
            <a:pPr marL="342900" indent="-342900">
              <a:spcBef>
                <a:spcPts val="800"/>
              </a:spcBef>
              <a:buFont typeface="Arial" panose="020B0604020202020204" pitchFamily="34" charset="0"/>
              <a:buChar char="•"/>
              <a:defRPr/>
            </a:pPr>
            <a:r>
              <a:rPr lang="en-IN" b="1" dirty="0">
                <a:latin typeface="+mj-lt"/>
              </a:rPr>
              <a:t>Spores: </a:t>
            </a:r>
            <a:r>
              <a:rPr lang="en-IN" dirty="0">
                <a:latin typeface="+mj-lt"/>
              </a:rPr>
              <a:t>fungal reproductive bodies</a:t>
            </a:r>
          </a:p>
        </p:txBody>
      </p:sp>
    </p:spTree>
    <p:extLst>
      <p:ext uri="{BB962C8B-B14F-4D97-AF65-F5344CB8AC3E}">
        <p14:creationId xmlns:p14="http://schemas.microsoft.com/office/powerpoint/2010/main" val="5425330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IN" dirty="0"/>
              <a:t>Functional Types of Hyphae Using the </a:t>
            </a:r>
            <a:r>
              <a:rPr lang="en-IN" dirty="0" err="1"/>
              <a:t>Mold</a:t>
            </a:r>
            <a:r>
              <a:rPr lang="en-IN" dirty="0"/>
              <a:t> </a:t>
            </a:r>
            <a:r>
              <a:rPr lang="en-IN" i="1" dirty="0"/>
              <a:t>Rhizopus</a:t>
            </a:r>
            <a:r>
              <a:rPr lang="en-IN" dirty="0"/>
              <a:t> as an Example</a:t>
            </a:r>
            <a:endParaRPr lang="en-US" dirty="0"/>
          </a:p>
        </p:txBody>
      </p:sp>
      <p:pic>
        <p:nvPicPr>
          <p:cNvPr id="10" name="Picture 2" descr="Illustration of vegetative and reproductive hyphae of the mold Rhizopus and photo of moldy bread.">
            <a:extLst>
              <a:ext uri="{FF2B5EF4-FFF2-40B4-BE49-F238E27FC236}">
                <a16:creationId xmlns:a16="http://schemas.microsoft.com/office/drawing/2014/main" id="{AFFF1236-BF1A-455E-8C7C-76F56B726699}"/>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3316"/>
          <a:stretch/>
        </p:blipFill>
        <p:spPr>
          <a:xfrm>
            <a:off x="530484" y="1547757"/>
            <a:ext cx="8008489" cy="4421243"/>
          </a:xfrm>
        </p:spPr>
      </p:pic>
      <p:sp>
        <p:nvSpPr>
          <p:cNvPr id="7" name="Text Placeholder 3">
            <a:extLst>
              <a:ext uri="{FF2B5EF4-FFF2-40B4-BE49-F238E27FC236}">
                <a16:creationId xmlns:a16="http://schemas.microsoft.com/office/drawing/2014/main" id="{876CCBA9-CE0D-4698-8680-C851535C86B5}"/>
              </a:ext>
            </a:extLst>
          </p:cNvPr>
          <p:cNvSpPr>
            <a:spLocks noGrp="1"/>
          </p:cNvSpPr>
          <p:nvPr>
            <p:ph type="body" sz="quarter" idx="30"/>
          </p:nvPr>
        </p:nvSpPr>
        <p:spPr/>
        <p:txBody>
          <a:bodyPr/>
          <a:lstStyle/>
          <a:p>
            <a:r>
              <a:rPr lang="en-IN" i="1" dirty="0"/>
              <a:t>(d) Richard Hutchings/McGraw-Hill Education</a:t>
            </a:r>
          </a:p>
        </p:txBody>
      </p:sp>
      <p:sp>
        <p:nvSpPr>
          <p:cNvPr id="5" name="Text Placeholder 5">
            <a:extLst>
              <a:ext uri="{FF2B5EF4-FFF2-40B4-BE49-F238E27FC236}">
                <a16:creationId xmlns:a16="http://schemas.microsoft.com/office/drawing/2014/main" id="{2FE7960E-3895-43A4-BFB3-470E5B29957D}"/>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999952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Reproductive Strategies and Spore Formation</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600"/>
              </a:spcBef>
              <a:spcAft>
                <a:spcPts val="600"/>
              </a:spcAft>
              <a:defRPr/>
            </a:pPr>
            <a:r>
              <a:rPr lang="en-IN" dirty="0">
                <a:latin typeface="+mj-lt"/>
              </a:rPr>
              <a:t>Fungi have many complex and successful reproductive strategies</a:t>
            </a:r>
          </a:p>
          <a:p>
            <a:pPr marL="342900" indent="-342900">
              <a:spcBef>
                <a:spcPts val="600"/>
              </a:spcBef>
              <a:spcAft>
                <a:spcPts val="600"/>
              </a:spcAft>
              <a:buFont typeface="Arial" panose="020B0604020202020204" pitchFamily="34" charset="0"/>
              <a:buChar char="•"/>
              <a:defRPr/>
            </a:pPr>
            <a:r>
              <a:rPr lang="en-IN" dirty="0">
                <a:latin typeface="+mj-lt"/>
              </a:rPr>
              <a:t>Simple outward growth of existing hyphae</a:t>
            </a:r>
          </a:p>
          <a:p>
            <a:pPr marL="342900" indent="-342900">
              <a:spcBef>
                <a:spcPts val="600"/>
              </a:spcBef>
              <a:spcAft>
                <a:spcPts val="600"/>
              </a:spcAft>
              <a:buFont typeface="Arial" panose="020B0604020202020204" pitchFamily="34" charset="0"/>
              <a:buChar char="•"/>
              <a:defRPr/>
            </a:pPr>
            <a:r>
              <a:rPr lang="en-IN" dirty="0">
                <a:latin typeface="+mj-lt"/>
              </a:rPr>
              <a:t>Fragmentation: separated piece of mycelium can generate a whole new colony</a:t>
            </a:r>
          </a:p>
          <a:p>
            <a:pPr marL="342900" indent="-342900">
              <a:spcBef>
                <a:spcPts val="600"/>
              </a:spcBef>
              <a:spcAft>
                <a:spcPts val="600"/>
              </a:spcAft>
              <a:buFont typeface="Arial" panose="020B0604020202020204" pitchFamily="34" charset="0"/>
              <a:buChar char="•"/>
              <a:defRPr/>
            </a:pPr>
            <a:r>
              <a:rPr lang="en-IN" dirty="0">
                <a:latin typeface="+mj-lt"/>
              </a:rPr>
              <a:t>Primary reproductive mode: spore formation</a:t>
            </a:r>
          </a:p>
          <a:p>
            <a:pPr>
              <a:spcBef>
                <a:spcPts val="600"/>
              </a:spcBef>
              <a:spcAft>
                <a:spcPts val="600"/>
              </a:spcAft>
              <a:defRPr/>
            </a:pPr>
            <a:r>
              <a:rPr lang="en-IN" b="1" dirty="0">
                <a:latin typeface="+mj-lt"/>
              </a:rPr>
              <a:t>Fungal spores should not be confused with the more resistant, nonreproductive bacterial endospores</a:t>
            </a:r>
          </a:p>
        </p:txBody>
      </p:sp>
    </p:spTree>
    <p:extLst>
      <p:ext uri="{BB962C8B-B14F-4D97-AF65-F5344CB8AC3E}">
        <p14:creationId xmlns:p14="http://schemas.microsoft.com/office/powerpoint/2010/main" val="17404418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IN" dirty="0"/>
              <a:t>Asexual Spore Formation</a:t>
            </a:r>
            <a:endParaRPr lang="en-US" dirty="0"/>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a:xfrm>
            <a:off x="342899" y="1276709"/>
            <a:ext cx="8456591" cy="1577704"/>
          </a:xfrm>
        </p:spPr>
        <p:txBody>
          <a:bodyPr/>
          <a:lstStyle/>
          <a:p>
            <a:pPr>
              <a:spcBef>
                <a:spcPts val="400"/>
              </a:spcBef>
              <a:spcAft>
                <a:spcPts val="400"/>
              </a:spcAft>
            </a:pPr>
            <a:r>
              <a:rPr lang="en-IN" altLang="en-US" sz="2000" b="1" dirty="0"/>
              <a:t>Sporangiospores:</a:t>
            </a:r>
          </a:p>
          <a:p>
            <a:pPr marL="342900" indent="-342900">
              <a:spcBef>
                <a:spcPts val="400"/>
              </a:spcBef>
              <a:spcAft>
                <a:spcPts val="400"/>
              </a:spcAft>
              <a:buFont typeface="Arial" panose="020B0604020202020204" pitchFamily="34" charset="0"/>
              <a:buChar char="•"/>
            </a:pPr>
            <a:r>
              <a:rPr lang="en-IN" altLang="en-US" sz="2000" dirty="0"/>
              <a:t>Formed by successive cleavages within a sporangium</a:t>
            </a:r>
          </a:p>
          <a:p>
            <a:pPr>
              <a:spcBef>
                <a:spcPts val="400"/>
              </a:spcBef>
              <a:spcAft>
                <a:spcPts val="400"/>
              </a:spcAft>
            </a:pPr>
            <a:r>
              <a:rPr lang="en-IN" altLang="en-US" sz="2000" b="1" dirty="0" err="1"/>
              <a:t>Conidospores</a:t>
            </a:r>
            <a:r>
              <a:rPr lang="en-IN" altLang="en-US" sz="2000" b="1" dirty="0"/>
              <a:t> or Conidia:</a:t>
            </a:r>
          </a:p>
          <a:p>
            <a:pPr marL="342900" indent="-342900">
              <a:spcBef>
                <a:spcPts val="400"/>
              </a:spcBef>
              <a:spcAft>
                <a:spcPts val="400"/>
              </a:spcAft>
              <a:buFont typeface="Arial" panose="020B0604020202020204" pitchFamily="34" charset="0"/>
              <a:buChar char="•"/>
            </a:pPr>
            <a:r>
              <a:rPr lang="en-IN" altLang="en-US" sz="2000" dirty="0"/>
              <a:t>Free spores not enclosed by a spore-bearing sac</a:t>
            </a:r>
          </a:p>
        </p:txBody>
      </p:sp>
      <p:pic>
        <p:nvPicPr>
          <p:cNvPr id="9" name="Picture 3" descr="Illustrations of the different types of asexual mold spores.">
            <a:extLst>
              <a:ext uri="{FF2B5EF4-FFF2-40B4-BE49-F238E27FC236}">
                <a16:creationId xmlns:a16="http://schemas.microsoft.com/office/drawing/2014/main" id="{22EE80B3-A6D3-46B7-BD97-AAFA35E1ADE9}"/>
              </a:ext>
              <a:ext uri="{C183D7F6-B498-43B3-948B-1728B52AA6E4}">
                <adec:decorative xmlns:adec="http://schemas.microsoft.com/office/drawing/2017/decorative" val="0"/>
              </a:ext>
            </a:extLst>
          </p:cNvPr>
          <p:cNvPicPr>
            <a:picLocks noGrp="1" noChangeAspect="1"/>
          </p:cNvPicPr>
          <p:nvPr>
            <p:ph sz="quarter" idx="14"/>
          </p:nvPr>
        </p:nvPicPr>
        <p:blipFill>
          <a:blip r:embed="rId2"/>
          <a:srcRect/>
          <a:stretch/>
        </p:blipFill>
        <p:spPr>
          <a:xfrm>
            <a:off x="2013047" y="2956012"/>
            <a:ext cx="5117907" cy="3291840"/>
          </a:xfrm>
        </p:spPr>
      </p:pic>
      <p:sp>
        <p:nvSpPr>
          <p:cNvPr id="5" name="Text Placeholder 5">
            <a:extLst>
              <a:ext uri="{FF2B5EF4-FFF2-40B4-BE49-F238E27FC236}">
                <a16:creationId xmlns:a16="http://schemas.microsoft.com/office/drawing/2014/main" id="{6948092D-F512-4A80-ADB0-AC1B90598ACA}"/>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2032771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Sexual Spore Formation</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800"/>
              </a:spcBef>
              <a:defRPr/>
            </a:pPr>
            <a:r>
              <a:rPr lang="en-IN" dirty="0">
                <a:latin typeface="+mj-lt"/>
              </a:rPr>
              <a:t>Purpose of sexual spores:</a:t>
            </a:r>
          </a:p>
          <a:p>
            <a:pPr marL="342900" indent="-342900">
              <a:spcBef>
                <a:spcPts val="800"/>
              </a:spcBef>
              <a:buFont typeface="Arial" panose="020B0604020202020204" pitchFamily="34" charset="0"/>
              <a:buChar char="•"/>
              <a:defRPr/>
            </a:pPr>
            <a:r>
              <a:rPr lang="en-IN" dirty="0">
                <a:latin typeface="+mj-lt"/>
              </a:rPr>
              <a:t>Important variations occur when fungi of different genetic makeup combine their genetic material</a:t>
            </a:r>
          </a:p>
          <a:p>
            <a:pPr marL="342900" indent="-342900">
              <a:spcBef>
                <a:spcPts val="800"/>
              </a:spcBef>
              <a:buFont typeface="Arial" panose="020B0604020202020204" pitchFamily="34" charset="0"/>
              <a:buChar char="•"/>
              <a:defRPr/>
            </a:pPr>
            <a:r>
              <a:rPr lang="en-IN" dirty="0">
                <a:latin typeface="+mj-lt"/>
              </a:rPr>
              <a:t>Slight variations in the form and function are potentially advantageous to the adaptation and survival of the species</a:t>
            </a:r>
          </a:p>
        </p:txBody>
      </p:sp>
    </p:spTree>
    <p:extLst>
      <p:ext uri="{BB962C8B-B14F-4D97-AF65-F5344CB8AC3E}">
        <p14:creationId xmlns:p14="http://schemas.microsoft.com/office/powerpoint/2010/main" val="1105394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Fungal Identification and Cultivation</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600"/>
              </a:spcBef>
              <a:spcAft>
                <a:spcPts val="600"/>
              </a:spcAft>
              <a:defRPr/>
            </a:pPr>
            <a:r>
              <a:rPr lang="en-IN" dirty="0">
                <a:latin typeface="+mj-lt"/>
              </a:rPr>
              <a:t>Identification in medical specimens:</a:t>
            </a:r>
          </a:p>
          <a:p>
            <a:pPr marL="342900" indent="-342900">
              <a:spcBef>
                <a:spcPts val="600"/>
              </a:spcBef>
              <a:spcAft>
                <a:spcPts val="600"/>
              </a:spcAft>
              <a:buFont typeface="Arial" panose="020B0604020202020204" pitchFamily="34" charset="0"/>
              <a:buChar char="•"/>
              <a:defRPr/>
            </a:pPr>
            <a:r>
              <a:rPr lang="en-IN" dirty="0">
                <a:latin typeface="+mj-lt"/>
              </a:rPr>
              <a:t>Isolation on special media</a:t>
            </a:r>
          </a:p>
          <a:p>
            <a:pPr marL="342900" indent="-342900">
              <a:spcBef>
                <a:spcPts val="600"/>
              </a:spcBef>
              <a:spcAft>
                <a:spcPts val="600"/>
              </a:spcAft>
              <a:buFont typeface="Arial" panose="020B0604020202020204" pitchFamily="34" charset="0"/>
              <a:buChar char="•"/>
              <a:defRPr/>
            </a:pPr>
            <a:r>
              <a:rPr lang="en-IN" dirty="0">
                <a:latin typeface="+mj-lt"/>
              </a:rPr>
              <a:t>Observation microscopically and macroscopically</a:t>
            </a:r>
          </a:p>
          <a:p>
            <a:pPr marL="342900" indent="-342900">
              <a:spcBef>
                <a:spcPts val="600"/>
              </a:spcBef>
              <a:spcAft>
                <a:spcPts val="600"/>
              </a:spcAft>
              <a:buFont typeface="Arial" panose="020B0604020202020204" pitchFamily="34" charset="0"/>
              <a:buChar char="•"/>
              <a:defRPr/>
            </a:pPr>
            <a:r>
              <a:rPr lang="en-IN" dirty="0">
                <a:latin typeface="+mj-lt"/>
              </a:rPr>
              <a:t>Asexual spore-forming structures and spores used to identify genus and species</a:t>
            </a:r>
          </a:p>
          <a:p>
            <a:pPr marL="342900" indent="-342900">
              <a:spcBef>
                <a:spcPts val="600"/>
              </a:spcBef>
              <a:spcAft>
                <a:spcPts val="600"/>
              </a:spcAft>
              <a:buFont typeface="Arial" panose="020B0604020202020204" pitchFamily="34" charset="0"/>
              <a:buChar char="•"/>
              <a:defRPr/>
            </a:pPr>
            <a:r>
              <a:rPr lang="en-IN" dirty="0">
                <a:latin typeface="+mj-lt"/>
              </a:rPr>
              <a:t>Hyphal type, colony texture, pigmentation, physiological characteristics, genetic makeup</a:t>
            </a:r>
          </a:p>
        </p:txBody>
      </p:sp>
    </p:spTree>
    <p:extLst>
      <p:ext uri="{BB962C8B-B14F-4D97-AF65-F5344CB8AC3E}">
        <p14:creationId xmlns:p14="http://schemas.microsoft.com/office/powerpoint/2010/main" val="226996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IN" dirty="0"/>
              <a:t>Representative Fungi</a:t>
            </a:r>
            <a:endParaRPr lang="en-US" dirty="0"/>
          </a:p>
        </p:txBody>
      </p:sp>
      <p:pic>
        <p:nvPicPr>
          <p:cNvPr id="10" name="Picture 2" descr="Photos of two representative fungi.">
            <a:extLst>
              <a:ext uri="{FF2B5EF4-FFF2-40B4-BE49-F238E27FC236}">
                <a16:creationId xmlns:a16="http://schemas.microsoft.com/office/drawing/2014/main" id="{AFFF1236-BF1A-455E-8C7C-76F56B726699}"/>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5409"/>
          <a:stretch/>
        </p:blipFill>
        <p:spPr>
          <a:xfrm>
            <a:off x="454284" y="2275630"/>
            <a:ext cx="8311755" cy="3109170"/>
          </a:xfrm>
        </p:spPr>
      </p:pic>
      <p:sp>
        <p:nvSpPr>
          <p:cNvPr id="7" name="Content Placeholder 3">
            <a:extLst>
              <a:ext uri="{FF2B5EF4-FFF2-40B4-BE49-F238E27FC236}">
                <a16:creationId xmlns:a16="http://schemas.microsoft.com/office/drawing/2014/main" id="{876CCBA9-CE0D-4698-8680-C851535C86B5}"/>
              </a:ext>
            </a:extLst>
          </p:cNvPr>
          <p:cNvSpPr>
            <a:spLocks noGrp="1"/>
          </p:cNvSpPr>
          <p:nvPr>
            <p:ph type="body" sz="quarter" idx="30"/>
          </p:nvPr>
        </p:nvSpPr>
        <p:spPr/>
        <p:txBody>
          <a:bodyPr/>
          <a:lstStyle/>
          <a:p>
            <a:r>
              <a:rPr lang="en-US" i="1" dirty="0"/>
              <a:t>(a) Kathleen </a:t>
            </a:r>
            <a:r>
              <a:rPr lang="en-US" i="1" dirty="0" err="1"/>
              <a:t>Talaro</a:t>
            </a:r>
            <a:r>
              <a:rPr lang="en-US" i="1" dirty="0"/>
              <a:t>; (b) William Marin, Jr./The Image Works</a:t>
            </a:r>
            <a:endParaRPr lang="en-IN" i="1" dirty="0"/>
          </a:p>
        </p:txBody>
      </p:sp>
      <p:sp>
        <p:nvSpPr>
          <p:cNvPr id="5" name="Text Placeholder 5">
            <a:extLst>
              <a:ext uri="{FF2B5EF4-FFF2-40B4-BE49-F238E27FC236}">
                <a16:creationId xmlns:a16="http://schemas.microsoft.com/office/drawing/2014/main" id="{CB2FFCD7-9027-4C10-9654-894BA295090E}"/>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25510663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Medical Conditions Caused by Fungi</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600"/>
              </a:spcBef>
              <a:spcAft>
                <a:spcPts val="600"/>
              </a:spcAft>
              <a:defRPr/>
            </a:pPr>
            <a:r>
              <a:rPr lang="en-IN" sz="2200" dirty="0">
                <a:latin typeface="+mj-lt"/>
              </a:rPr>
              <a:t>Most human fungal infection occurs through accidental contact with soil, water, or dust</a:t>
            </a:r>
          </a:p>
          <a:p>
            <a:pPr>
              <a:spcBef>
                <a:spcPts val="600"/>
              </a:spcBef>
              <a:spcAft>
                <a:spcPts val="600"/>
              </a:spcAft>
              <a:defRPr/>
            </a:pPr>
            <a:r>
              <a:rPr lang="en-IN" sz="2200" dirty="0">
                <a:latin typeface="+mj-lt"/>
              </a:rPr>
              <a:t>Pathogenic fungi:</a:t>
            </a:r>
          </a:p>
          <a:p>
            <a:pPr marL="342900" indent="-342900">
              <a:spcBef>
                <a:spcPts val="600"/>
              </a:spcBef>
              <a:spcAft>
                <a:spcPts val="600"/>
              </a:spcAft>
              <a:buFont typeface="Arial" panose="020B0604020202020204" pitchFamily="34" charset="0"/>
              <a:buChar char="•"/>
              <a:defRPr/>
            </a:pPr>
            <a:r>
              <a:rPr lang="en-IN" sz="2200" dirty="0">
                <a:latin typeface="+mj-lt"/>
              </a:rPr>
              <a:t>Community-acquired infections caused by environmental pathogens</a:t>
            </a:r>
          </a:p>
          <a:p>
            <a:pPr marL="342900" indent="-342900">
              <a:spcBef>
                <a:spcPts val="600"/>
              </a:spcBef>
              <a:spcAft>
                <a:spcPts val="600"/>
              </a:spcAft>
              <a:buFont typeface="Arial" panose="020B0604020202020204" pitchFamily="34" charset="0"/>
              <a:buChar char="•"/>
              <a:defRPr/>
            </a:pPr>
            <a:r>
              <a:rPr lang="en-IN" sz="2200" dirty="0">
                <a:latin typeface="+mj-lt"/>
              </a:rPr>
              <a:t>Hospital-associated infections caused by fungal pathogens in clinical settings</a:t>
            </a:r>
          </a:p>
          <a:p>
            <a:pPr marL="342900" indent="-342900">
              <a:spcBef>
                <a:spcPts val="600"/>
              </a:spcBef>
              <a:spcAft>
                <a:spcPts val="600"/>
              </a:spcAft>
              <a:buFont typeface="Arial" panose="020B0604020202020204" pitchFamily="34" charset="0"/>
              <a:buChar char="•"/>
              <a:defRPr/>
            </a:pPr>
            <a:r>
              <a:rPr lang="en-IN" sz="2200" dirty="0">
                <a:latin typeface="+mj-lt"/>
              </a:rPr>
              <a:t>Opportunistic infections caused by pathogens infecting already weakened individuals</a:t>
            </a:r>
          </a:p>
          <a:p>
            <a:pPr>
              <a:spcBef>
                <a:spcPts val="600"/>
              </a:spcBef>
              <a:spcAft>
                <a:spcPts val="600"/>
              </a:spcAft>
              <a:defRPr/>
            </a:pPr>
            <a:r>
              <a:rPr lang="en-IN" sz="2200" dirty="0">
                <a:latin typeface="+mj-lt"/>
              </a:rPr>
              <a:t>Other medical conditions caused by fungi</a:t>
            </a:r>
          </a:p>
          <a:p>
            <a:pPr marL="342900" indent="-342900">
              <a:spcBef>
                <a:spcPts val="600"/>
              </a:spcBef>
              <a:spcAft>
                <a:spcPts val="600"/>
              </a:spcAft>
              <a:buFont typeface="Arial" panose="020B0604020202020204" pitchFamily="34" charset="0"/>
              <a:buChar char="•"/>
              <a:defRPr/>
            </a:pPr>
            <a:r>
              <a:rPr lang="en-IN" sz="2200" dirty="0">
                <a:latin typeface="+mj-lt"/>
              </a:rPr>
              <a:t>Allergies</a:t>
            </a:r>
          </a:p>
          <a:p>
            <a:pPr marL="342900" indent="-342900">
              <a:spcBef>
                <a:spcPts val="600"/>
              </a:spcBef>
              <a:spcAft>
                <a:spcPts val="600"/>
              </a:spcAft>
              <a:buFont typeface="Arial" panose="020B0604020202020204" pitchFamily="34" charset="0"/>
              <a:buChar char="•"/>
              <a:defRPr/>
            </a:pPr>
            <a:r>
              <a:rPr lang="en-IN" sz="2200" dirty="0">
                <a:latin typeface="+mj-lt"/>
              </a:rPr>
              <a:t>Neurological conditions due to toxin production</a:t>
            </a:r>
          </a:p>
        </p:txBody>
      </p:sp>
    </p:spTree>
    <p:extLst>
      <p:ext uri="{BB962C8B-B14F-4D97-AF65-F5344CB8AC3E}">
        <p14:creationId xmlns:p14="http://schemas.microsoft.com/office/powerpoint/2010/main" val="15048287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Beneficial Impacts of Fungi</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800"/>
              </a:spcBef>
              <a:spcAft>
                <a:spcPts val="600"/>
              </a:spcAft>
              <a:defRPr/>
            </a:pPr>
            <a:r>
              <a:rPr lang="en-IN" dirty="0">
                <a:latin typeface="+mj-lt"/>
              </a:rPr>
              <a:t>Essential role in decomposing organic matter and returning essential minerals to the soil</a:t>
            </a:r>
          </a:p>
          <a:p>
            <a:pPr>
              <a:spcBef>
                <a:spcPts val="800"/>
              </a:spcBef>
              <a:spcAft>
                <a:spcPts val="600"/>
              </a:spcAft>
              <a:defRPr/>
            </a:pPr>
            <a:r>
              <a:rPr lang="en-IN" dirty="0">
                <a:latin typeface="+mj-lt"/>
              </a:rPr>
              <a:t>Form stable associations with plant roots that increase water and nutrient absorption</a:t>
            </a:r>
          </a:p>
          <a:p>
            <a:pPr>
              <a:spcBef>
                <a:spcPts val="800"/>
              </a:spcBef>
              <a:spcAft>
                <a:spcPts val="600"/>
              </a:spcAft>
              <a:defRPr/>
            </a:pPr>
            <a:r>
              <a:rPr lang="en-IN" dirty="0">
                <a:latin typeface="+mj-lt"/>
              </a:rPr>
              <a:t>Production of antibiotics, alcohol, organic acids, and vitamins</a:t>
            </a:r>
          </a:p>
          <a:p>
            <a:pPr>
              <a:spcBef>
                <a:spcPts val="800"/>
              </a:spcBef>
              <a:spcAft>
                <a:spcPts val="600"/>
              </a:spcAft>
              <a:defRPr/>
            </a:pPr>
            <a:r>
              <a:rPr lang="en-IN" dirty="0">
                <a:latin typeface="+mj-lt"/>
              </a:rPr>
              <a:t>Food </a:t>
            </a:r>
            <a:r>
              <a:rPr lang="en-IN" dirty="0" err="1">
                <a:latin typeface="+mj-lt"/>
              </a:rPr>
              <a:t>flavoring</a:t>
            </a:r>
            <a:endParaRPr lang="en-IN" dirty="0">
              <a:latin typeface="+mj-lt"/>
            </a:endParaRPr>
          </a:p>
          <a:p>
            <a:pPr>
              <a:spcBef>
                <a:spcPts val="800"/>
              </a:spcBef>
              <a:spcAft>
                <a:spcPts val="600"/>
              </a:spcAft>
              <a:defRPr/>
            </a:pPr>
            <a:r>
              <a:rPr lang="en-IN" dirty="0">
                <a:latin typeface="+mj-lt"/>
              </a:rPr>
              <a:t>Alcohol in beer and wine, gas that causes bread to rise</a:t>
            </a:r>
          </a:p>
        </p:txBody>
      </p:sp>
    </p:spTree>
    <p:extLst>
      <p:ext uri="{BB962C8B-B14F-4D97-AF65-F5344CB8AC3E}">
        <p14:creationId xmlns:p14="http://schemas.microsoft.com/office/powerpoint/2010/main" val="825992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From Single-Celled to Multicellular</a:t>
            </a:r>
            <a:endParaRPr lang="en-IN" sz="1200" dirty="0"/>
          </a:p>
        </p:txBody>
      </p:sp>
      <p:sp>
        <p:nvSpPr>
          <p:cNvPr id="3" name="Content Placeholder 2"/>
          <p:cNvSpPr>
            <a:spLocks noGrp="1"/>
          </p:cNvSpPr>
          <p:nvPr>
            <p:ph sz="quarter" idx="11"/>
          </p:nvPr>
        </p:nvSpPr>
        <p:spPr/>
        <p:txBody>
          <a:bodyPr>
            <a:normAutofit/>
          </a:bodyPr>
          <a:lstStyle/>
          <a:p>
            <a:pPr>
              <a:spcBef>
                <a:spcPts val="800"/>
              </a:spcBef>
              <a:defRPr/>
            </a:pPr>
            <a:r>
              <a:rPr lang="en-US" dirty="0">
                <a:ea typeface="ＭＳ Ｐゴシック" charset="0"/>
              </a:rPr>
              <a:t>First primitive eukaryotes were single celled and independent</a:t>
            </a:r>
          </a:p>
          <a:p>
            <a:pPr marL="342900" indent="-342900">
              <a:spcBef>
                <a:spcPts val="800"/>
              </a:spcBef>
              <a:buFont typeface="Arial" panose="020B0604020202020204" pitchFamily="34" charset="0"/>
              <a:buChar char="•"/>
              <a:defRPr/>
            </a:pPr>
            <a:r>
              <a:rPr lang="en-US" dirty="0">
                <a:ea typeface="ＭＳ Ｐゴシック" charset="0"/>
              </a:rPr>
              <a:t>Became specialized to perform a particular function in a colony</a:t>
            </a:r>
          </a:p>
          <a:p>
            <a:pPr marL="342900" indent="-342900">
              <a:spcBef>
                <a:spcPts val="800"/>
              </a:spcBef>
              <a:buFont typeface="Arial" panose="020B0604020202020204" pitchFamily="34" charset="0"/>
              <a:buChar char="•"/>
              <a:defRPr/>
            </a:pPr>
            <a:r>
              <a:rPr lang="en-US" dirty="0">
                <a:ea typeface="ＭＳ Ｐゴシック" charset="0"/>
              </a:rPr>
              <a:t>Complex, multicellular organisms evolved when cells lost the ability to survive apart from the colony</a:t>
            </a:r>
          </a:p>
          <a:p>
            <a:pPr marL="690563" lvl="1">
              <a:spcBef>
                <a:spcPts val="0"/>
              </a:spcBef>
              <a:defRPr/>
            </a:pPr>
            <a:r>
              <a:rPr lang="en-US" sz="2000" dirty="0">
                <a:ea typeface="ＭＳ Ｐゴシック" charset="0"/>
              </a:rPr>
              <a:t>Tissues</a:t>
            </a:r>
          </a:p>
          <a:p>
            <a:pPr marL="690563" lvl="1">
              <a:spcBef>
                <a:spcPts val="0"/>
              </a:spcBef>
              <a:defRPr/>
            </a:pPr>
            <a:r>
              <a:rPr lang="en-US" sz="2000" dirty="0">
                <a:ea typeface="ＭＳ Ｐゴシック" charset="0"/>
              </a:rPr>
              <a:t>Organs</a:t>
            </a:r>
          </a:p>
        </p:txBody>
      </p:sp>
    </p:spTree>
    <p:extLst>
      <p:ext uri="{BB962C8B-B14F-4D97-AF65-F5344CB8AC3E}">
        <p14:creationId xmlns:p14="http://schemas.microsoft.com/office/powerpoint/2010/main" val="37023013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Concept Check – Section 5.4</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marL="457200" indent="-457200">
              <a:spcBef>
                <a:spcPts val="600"/>
              </a:spcBef>
              <a:spcAft>
                <a:spcPts val="600"/>
              </a:spcAft>
              <a:buFont typeface="+mj-lt"/>
              <a:buAutoNum type="arabicPeriod"/>
              <a:defRPr/>
            </a:pPr>
            <a:r>
              <a:rPr lang="en-IN" dirty="0">
                <a:latin typeface="+mj-lt"/>
              </a:rPr>
              <a:t>A _________ is a type of fungus that derives </a:t>
            </a:r>
            <a:r>
              <a:rPr lang="en-US" dirty="0"/>
              <a:t>nutrients from dead or decaying material.</a:t>
            </a:r>
          </a:p>
          <a:p>
            <a:pPr marL="457200" indent="-457200">
              <a:spcBef>
                <a:spcPts val="600"/>
              </a:spcBef>
              <a:spcAft>
                <a:spcPts val="600"/>
              </a:spcAft>
              <a:buFont typeface="+mj-lt"/>
              <a:buAutoNum type="arabicPeriod"/>
              <a:defRPr/>
            </a:pPr>
            <a:r>
              <a:rPr lang="en-IN" dirty="0"/>
              <a:t>True/False: Fungal spores have a tough outer coating that allows them to survive in extreme conditions. </a:t>
            </a:r>
          </a:p>
          <a:p>
            <a:pPr marL="457200" indent="-457200">
              <a:spcBef>
                <a:spcPts val="600"/>
              </a:spcBef>
              <a:spcAft>
                <a:spcPts val="600"/>
              </a:spcAft>
              <a:buFont typeface="+mj-lt"/>
              <a:buAutoNum type="arabicPeriod"/>
              <a:defRPr/>
            </a:pPr>
            <a:r>
              <a:rPr lang="en-IN" dirty="0">
                <a:latin typeface="+mj-lt"/>
              </a:rPr>
              <a:t>_________ are asexual spores contained in a sac-like head.</a:t>
            </a:r>
          </a:p>
          <a:p>
            <a:pPr marL="457200" indent="-457200">
              <a:spcBef>
                <a:spcPts val="600"/>
              </a:spcBef>
              <a:spcAft>
                <a:spcPts val="600"/>
              </a:spcAft>
              <a:buFont typeface="+mj-lt"/>
              <a:buAutoNum type="arabicPeriod"/>
              <a:defRPr/>
            </a:pPr>
            <a:r>
              <a:rPr lang="en-IN" dirty="0">
                <a:latin typeface="+mj-lt"/>
              </a:rPr>
              <a:t>True/False: Pathogenic fungi require a host to complete their life cycle.</a:t>
            </a:r>
          </a:p>
        </p:txBody>
      </p:sp>
    </p:spTree>
    <p:extLst>
      <p:ext uri="{BB962C8B-B14F-4D97-AF65-F5344CB8AC3E}">
        <p14:creationId xmlns:p14="http://schemas.microsoft.com/office/powerpoint/2010/main" val="28610783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Section 5.5: The Protists</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800"/>
              </a:spcBef>
              <a:defRPr/>
            </a:pPr>
            <a:r>
              <a:rPr lang="en-IN" u="sng" dirty="0">
                <a:latin typeface="+mj-lt"/>
              </a:rPr>
              <a:t>Learning Outcomes </a:t>
            </a:r>
          </a:p>
          <a:p>
            <a:pPr marL="342900" indent="-342900">
              <a:spcBef>
                <a:spcPts val="800"/>
              </a:spcBef>
              <a:buFont typeface="Arial" panose="020B0604020202020204" pitchFamily="34" charset="0"/>
              <a:buChar char="•"/>
              <a:defRPr/>
            </a:pPr>
            <a:r>
              <a:rPr lang="en-IN" dirty="0">
                <a:latin typeface="+mj-lt"/>
              </a:rPr>
              <a:t>Note the protozoan characteristics that illustrate why they are informally placed into a single group.</a:t>
            </a:r>
          </a:p>
          <a:p>
            <a:pPr marL="342900" indent="-342900">
              <a:spcBef>
                <a:spcPts val="800"/>
              </a:spcBef>
              <a:buFont typeface="Arial" panose="020B0604020202020204" pitchFamily="34" charset="0"/>
              <a:buChar char="•"/>
              <a:defRPr/>
            </a:pPr>
            <a:r>
              <a:rPr lang="en-IN" dirty="0">
                <a:latin typeface="+mj-lt"/>
              </a:rPr>
              <a:t>List three means of locomotion exhibited by protozoa.</a:t>
            </a:r>
          </a:p>
          <a:p>
            <a:pPr marL="342900" indent="-342900">
              <a:spcBef>
                <a:spcPts val="800"/>
              </a:spcBef>
              <a:buFont typeface="Arial" panose="020B0604020202020204" pitchFamily="34" charset="0"/>
              <a:buChar char="•"/>
              <a:defRPr/>
            </a:pPr>
            <a:r>
              <a:rPr lang="en-IN" dirty="0">
                <a:latin typeface="+mj-lt"/>
              </a:rPr>
              <a:t>Explain why a cyst stage may be useful in a protozoan.</a:t>
            </a:r>
          </a:p>
          <a:p>
            <a:pPr marL="342900" indent="-342900">
              <a:spcBef>
                <a:spcPts val="800"/>
              </a:spcBef>
              <a:buFont typeface="Arial" panose="020B0604020202020204" pitchFamily="34" charset="0"/>
              <a:buChar char="•"/>
              <a:defRPr/>
            </a:pPr>
            <a:r>
              <a:rPr lang="en-IN" dirty="0">
                <a:latin typeface="+mj-lt"/>
              </a:rPr>
              <a:t>Give an example of a human disease caused by each of the four types of protozoa.</a:t>
            </a:r>
          </a:p>
        </p:txBody>
      </p:sp>
    </p:spTree>
    <p:extLst>
      <p:ext uri="{BB962C8B-B14F-4D97-AF65-F5344CB8AC3E}">
        <p14:creationId xmlns:p14="http://schemas.microsoft.com/office/powerpoint/2010/main" val="16352638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The Protists</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600"/>
              </a:spcBef>
              <a:spcAft>
                <a:spcPts val="600"/>
              </a:spcAft>
              <a:defRPr/>
            </a:pPr>
            <a:r>
              <a:rPr lang="en-IN" dirty="0">
                <a:latin typeface="+mj-lt"/>
              </a:rPr>
              <a:t>Algae and protozoa have been traditionally combined into the Kingdom Protista</a:t>
            </a:r>
          </a:p>
          <a:p>
            <a:pPr marL="342900" indent="-342900">
              <a:spcBef>
                <a:spcPts val="600"/>
              </a:spcBef>
              <a:spcAft>
                <a:spcPts val="600"/>
              </a:spcAft>
              <a:buFont typeface="Arial" panose="020B0604020202020204" pitchFamily="34" charset="0"/>
              <a:buChar char="•"/>
              <a:defRPr/>
            </a:pPr>
            <a:r>
              <a:rPr lang="en-IN" dirty="0">
                <a:latin typeface="+mj-lt"/>
              </a:rPr>
              <a:t>Subkingdom Algae</a:t>
            </a:r>
          </a:p>
          <a:p>
            <a:pPr marL="342900" indent="-342900">
              <a:spcBef>
                <a:spcPts val="600"/>
              </a:spcBef>
              <a:spcAft>
                <a:spcPts val="600"/>
              </a:spcAft>
              <a:buFont typeface="Arial" panose="020B0604020202020204" pitchFamily="34" charset="0"/>
              <a:buChar char="•"/>
              <a:defRPr/>
            </a:pPr>
            <a:r>
              <a:rPr lang="en-IN" dirty="0">
                <a:latin typeface="+mj-lt"/>
              </a:rPr>
              <a:t>Subkingdom Protozoa</a:t>
            </a:r>
          </a:p>
          <a:p>
            <a:pPr>
              <a:spcBef>
                <a:spcPts val="1200"/>
              </a:spcBef>
              <a:spcAft>
                <a:spcPts val="600"/>
              </a:spcAft>
              <a:defRPr/>
            </a:pPr>
            <a:r>
              <a:rPr lang="en-IN" i="1" dirty="0">
                <a:latin typeface="+mj-lt"/>
              </a:rPr>
              <a:t>Protist: </a:t>
            </a:r>
            <a:r>
              <a:rPr lang="en-IN" dirty="0">
                <a:latin typeface="+mj-lt"/>
              </a:rPr>
              <a:t>any eukaryotic unicellular or colonial organism that lacks true tissues</a:t>
            </a:r>
          </a:p>
        </p:txBody>
      </p:sp>
    </p:spTree>
    <p:extLst>
      <p:ext uri="{BB962C8B-B14F-4D97-AF65-F5344CB8AC3E}">
        <p14:creationId xmlns:p14="http://schemas.microsoft.com/office/powerpoint/2010/main" val="40871998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IN" dirty="0"/>
              <a:t>The Algae: Photosynthetic Protists</a:t>
            </a:r>
            <a:endParaRPr lang="en-US" dirty="0"/>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a:xfrm>
            <a:off x="342900" y="1276709"/>
            <a:ext cx="8458200" cy="2152291"/>
          </a:xfrm>
        </p:spPr>
        <p:txBody>
          <a:bodyPr/>
          <a:lstStyle/>
          <a:p>
            <a:pPr>
              <a:spcAft>
                <a:spcPts val="400"/>
              </a:spcAft>
            </a:pPr>
            <a:r>
              <a:rPr lang="en-IN" altLang="en-US" sz="2200" dirty="0"/>
              <a:t>Group of photosynthetic organisms</a:t>
            </a:r>
          </a:p>
          <a:p>
            <a:pPr marL="342900" indent="-342900">
              <a:spcAft>
                <a:spcPts val="400"/>
              </a:spcAft>
              <a:buFont typeface="Arial" panose="020B0604020202020204" pitchFamily="34" charset="0"/>
              <a:buChar char="•"/>
            </a:pPr>
            <a:r>
              <a:rPr lang="en-IN" altLang="en-US" sz="2200" dirty="0"/>
              <a:t>Seaweed and kelp are the most recognizable</a:t>
            </a:r>
          </a:p>
          <a:p>
            <a:pPr>
              <a:spcAft>
                <a:spcPts val="400"/>
              </a:spcAft>
            </a:pPr>
            <a:r>
              <a:rPr lang="en-IN" altLang="en-US" sz="2200" dirty="0"/>
              <a:t>The algae exhibit all of the eukaryotic organelles</a:t>
            </a:r>
          </a:p>
          <a:p>
            <a:pPr marL="342900" indent="-342900">
              <a:spcAft>
                <a:spcPts val="400"/>
              </a:spcAft>
              <a:buFont typeface="Arial" panose="020B0604020202020204" pitchFamily="34" charset="0"/>
              <a:buChar char="•"/>
            </a:pPr>
            <a:r>
              <a:rPr lang="en-IN" altLang="en-US" sz="2200" dirty="0"/>
              <a:t>Chloroplasts contain green chlorophyll</a:t>
            </a:r>
          </a:p>
          <a:p>
            <a:pPr marL="342900" indent="-342900">
              <a:spcAft>
                <a:spcPts val="400"/>
              </a:spcAft>
              <a:buFont typeface="Arial" panose="020B0604020202020204" pitchFamily="34" charset="0"/>
              <a:buChar char="•"/>
            </a:pPr>
            <a:r>
              <a:rPr lang="en-IN" altLang="en-US" sz="2200" dirty="0"/>
              <a:t>Other pigments create yellow, red, and brown coloration</a:t>
            </a:r>
          </a:p>
        </p:txBody>
      </p:sp>
      <p:pic>
        <p:nvPicPr>
          <p:cNvPr id="9" name="Picture 3" descr=" Spirogyra, a colonial filamentous form with spiral chloroplasts. ">
            <a:extLst>
              <a:ext uri="{FF2B5EF4-FFF2-40B4-BE49-F238E27FC236}">
                <a16:creationId xmlns:a16="http://schemas.microsoft.com/office/drawing/2014/main" id="{22EE80B3-A6D3-46B7-BD97-AAFA35E1ADE9}"/>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8032" r="48297" b="4200"/>
          <a:stretch/>
        </p:blipFill>
        <p:spPr>
          <a:xfrm>
            <a:off x="680403" y="3580179"/>
            <a:ext cx="3901101" cy="2563446"/>
          </a:xfrm>
        </p:spPr>
      </p:pic>
      <p:pic>
        <p:nvPicPr>
          <p:cNvPr id="8" name="Picture 4" descr="A collection of beautiful algae called diatoms shows the intricate and varied structure of their silica cell walls. ">
            <a:extLst>
              <a:ext uri="{FF2B5EF4-FFF2-40B4-BE49-F238E27FC236}">
                <a16:creationId xmlns:a16="http://schemas.microsoft.com/office/drawing/2014/main" id="{56EDF176-B82A-44D9-A38D-B236E1D68DA9}"/>
              </a:ext>
              <a:ext uri="{C183D7F6-B498-43B3-948B-1728B52AA6E4}">
                <adec:decorative xmlns:adec="http://schemas.microsoft.com/office/drawing/2017/decorative" val="0"/>
              </a:ext>
            </a:extLst>
          </p:cNvPr>
          <p:cNvPicPr>
            <a:picLocks noGrp="1" noChangeAspect="1"/>
          </p:cNvPicPr>
          <p:nvPr>
            <p:ph sz="quarter" idx="15"/>
          </p:nvPr>
        </p:nvPicPr>
        <p:blipFill rotWithShape="1">
          <a:blip r:embed="rId2"/>
          <a:srcRect l="50875" t="8120" b="5328"/>
          <a:stretch/>
        </p:blipFill>
        <p:spPr>
          <a:xfrm>
            <a:off x="4739639" y="3580178"/>
            <a:ext cx="3758593" cy="2563445"/>
          </a:xfrm>
        </p:spPr>
      </p:pic>
      <p:sp>
        <p:nvSpPr>
          <p:cNvPr id="7" name="Text Placeholder 5">
            <a:extLst>
              <a:ext uri="{FF2B5EF4-FFF2-40B4-BE49-F238E27FC236}">
                <a16:creationId xmlns:a16="http://schemas.microsoft.com/office/drawing/2014/main" id="{77DF1566-FD2B-49F1-82B4-3D2CFDEDDD49}"/>
              </a:ext>
            </a:extLst>
          </p:cNvPr>
          <p:cNvSpPr>
            <a:spLocks noGrp="1"/>
          </p:cNvSpPr>
          <p:nvPr>
            <p:ph type="body" sz="quarter" idx="30"/>
          </p:nvPr>
        </p:nvSpPr>
        <p:spPr/>
        <p:txBody>
          <a:bodyPr/>
          <a:lstStyle/>
          <a:p>
            <a:r>
              <a:rPr lang="en-IN" i="1" dirty="0"/>
              <a:t>(a) Stephen </a:t>
            </a:r>
            <a:r>
              <a:rPr lang="en-IN" i="1" dirty="0" err="1"/>
              <a:t>Durr</a:t>
            </a:r>
            <a:r>
              <a:rPr lang="en-IN" i="1" dirty="0"/>
              <a:t>; (b) Oxford Scientific/Getty Images</a:t>
            </a:r>
          </a:p>
        </p:txBody>
      </p:sp>
    </p:spTree>
    <p:extLst>
      <p:ext uri="{BB962C8B-B14F-4D97-AF65-F5344CB8AC3E}">
        <p14:creationId xmlns:p14="http://schemas.microsoft.com/office/powerpoint/2010/main" val="32564946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The Algae</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1200"/>
              </a:spcBef>
              <a:spcAft>
                <a:spcPts val="600"/>
              </a:spcAft>
              <a:defRPr/>
            </a:pPr>
            <a:r>
              <a:rPr lang="en-IN" dirty="0">
                <a:latin typeface="+mj-lt"/>
              </a:rPr>
              <a:t>Widespread inhabitants of fresh and marine water</a:t>
            </a:r>
          </a:p>
          <a:p>
            <a:pPr>
              <a:spcBef>
                <a:spcPts val="1200"/>
              </a:spcBef>
              <a:spcAft>
                <a:spcPts val="600"/>
              </a:spcAft>
              <a:defRPr/>
            </a:pPr>
            <a:r>
              <a:rPr lang="en-IN" b="1" dirty="0">
                <a:latin typeface="+mj-lt"/>
              </a:rPr>
              <a:t>Plankton:</a:t>
            </a:r>
          </a:p>
          <a:p>
            <a:pPr marL="342900" indent="-342900">
              <a:spcBef>
                <a:spcPts val="600"/>
              </a:spcBef>
              <a:spcAft>
                <a:spcPts val="600"/>
              </a:spcAft>
              <a:buFont typeface="Arial" panose="020B0604020202020204" pitchFamily="34" charset="0"/>
              <a:buChar char="•"/>
              <a:defRPr/>
            </a:pPr>
            <a:r>
              <a:rPr lang="en-IN" dirty="0">
                <a:latin typeface="+mj-lt"/>
              </a:rPr>
              <a:t>Floating community of microscopic organisms</a:t>
            </a:r>
          </a:p>
          <a:p>
            <a:pPr marL="342900" indent="-342900">
              <a:spcBef>
                <a:spcPts val="600"/>
              </a:spcBef>
              <a:spcAft>
                <a:spcPts val="600"/>
              </a:spcAft>
              <a:buFont typeface="Arial" panose="020B0604020202020204" pitchFamily="34" charset="0"/>
              <a:buChar char="•"/>
              <a:defRPr/>
            </a:pPr>
            <a:r>
              <a:rPr lang="en-IN" dirty="0">
                <a:latin typeface="+mj-lt"/>
              </a:rPr>
              <a:t>Essential role in the aquatic food web</a:t>
            </a:r>
          </a:p>
          <a:p>
            <a:pPr marL="342900" indent="-342900">
              <a:spcBef>
                <a:spcPts val="600"/>
              </a:spcBef>
              <a:spcAft>
                <a:spcPts val="600"/>
              </a:spcAft>
              <a:buFont typeface="Arial" panose="020B0604020202020204" pitchFamily="34" charset="0"/>
              <a:buChar char="•"/>
              <a:defRPr/>
            </a:pPr>
            <a:r>
              <a:rPr lang="en-IN" dirty="0">
                <a:latin typeface="+mj-lt"/>
              </a:rPr>
              <a:t>Produce most of the earth’s oxygen</a:t>
            </a:r>
          </a:p>
          <a:p>
            <a:pPr>
              <a:spcBef>
                <a:spcPts val="1200"/>
              </a:spcBef>
              <a:spcAft>
                <a:spcPts val="600"/>
              </a:spcAft>
              <a:defRPr/>
            </a:pPr>
            <a:r>
              <a:rPr lang="en-IN" dirty="0">
                <a:latin typeface="+mj-lt"/>
              </a:rPr>
              <a:t>Primary medical threat from algae is through ingestion of toxins during a </a:t>
            </a:r>
            <a:r>
              <a:rPr lang="en-IN" i="1" dirty="0">
                <a:latin typeface="+mj-lt"/>
              </a:rPr>
              <a:t>red tide</a:t>
            </a:r>
          </a:p>
        </p:txBody>
      </p:sp>
    </p:spTree>
    <p:extLst>
      <p:ext uri="{BB962C8B-B14F-4D97-AF65-F5344CB8AC3E}">
        <p14:creationId xmlns:p14="http://schemas.microsoft.com/office/powerpoint/2010/main" val="117030278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Biology of the Protozoa</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600"/>
              </a:spcBef>
              <a:spcAft>
                <a:spcPts val="600"/>
              </a:spcAft>
              <a:defRPr/>
            </a:pPr>
            <a:r>
              <a:rPr lang="en-IN" dirty="0">
                <a:latin typeface="+mj-lt"/>
              </a:rPr>
              <a:t>The protozoa include about 65,000 species</a:t>
            </a:r>
          </a:p>
          <a:p>
            <a:pPr>
              <a:spcBef>
                <a:spcPts val="600"/>
              </a:spcBef>
              <a:spcAft>
                <a:spcPts val="600"/>
              </a:spcAft>
              <a:defRPr/>
            </a:pPr>
            <a:r>
              <a:rPr lang="en-IN" dirty="0">
                <a:latin typeface="+mj-lt"/>
              </a:rPr>
              <a:t>Most members are harmless inhabitants of the water and soil</a:t>
            </a:r>
          </a:p>
          <a:p>
            <a:pPr>
              <a:spcBef>
                <a:spcPts val="1200"/>
              </a:spcBef>
              <a:spcAft>
                <a:spcPts val="600"/>
              </a:spcAft>
              <a:defRPr/>
            </a:pPr>
            <a:r>
              <a:rPr lang="en-IN" dirty="0">
                <a:latin typeface="+mj-lt"/>
              </a:rPr>
              <a:t>A few species are parasites responsible for hundred of millions of infections in humans per year</a:t>
            </a:r>
          </a:p>
        </p:txBody>
      </p:sp>
    </p:spTree>
    <p:extLst>
      <p:ext uri="{BB962C8B-B14F-4D97-AF65-F5344CB8AC3E}">
        <p14:creationId xmlns:p14="http://schemas.microsoft.com/office/powerpoint/2010/main" val="13405391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Protozoan Form and Function</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1200"/>
              </a:spcBef>
              <a:spcAft>
                <a:spcPts val="600"/>
              </a:spcAft>
              <a:defRPr/>
            </a:pPr>
            <a:r>
              <a:rPr lang="en-IN" dirty="0">
                <a:latin typeface="+mj-lt"/>
              </a:rPr>
              <a:t>Single cells containing all major eukaryotic organelles except chloroplasts</a:t>
            </a:r>
          </a:p>
          <a:p>
            <a:pPr>
              <a:spcBef>
                <a:spcPts val="1200"/>
              </a:spcBef>
              <a:spcAft>
                <a:spcPts val="600"/>
              </a:spcAft>
              <a:defRPr/>
            </a:pPr>
            <a:r>
              <a:rPr lang="en-IN" dirty="0">
                <a:latin typeface="+mj-lt"/>
              </a:rPr>
              <a:t>Organelles can be highly specialized into structures analogous to:</a:t>
            </a:r>
          </a:p>
          <a:p>
            <a:pPr marL="342900" indent="-342900">
              <a:spcBef>
                <a:spcPts val="1200"/>
              </a:spcBef>
              <a:spcAft>
                <a:spcPts val="600"/>
              </a:spcAft>
              <a:buFont typeface="Arial" panose="020B0604020202020204" pitchFamily="34" charset="0"/>
              <a:buChar char="•"/>
              <a:defRPr/>
            </a:pPr>
            <a:r>
              <a:rPr lang="en-IN" dirty="0">
                <a:latin typeface="+mj-lt"/>
              </a:rPr>
              <a:t>Mouths</a:t>
            </a:r>
          </a:p>
          <a:p>
            <a:pPr marL="342900" indent="-342900">
              <a:spcBef>
                <a:spcPts val="1200"/>
              </a:spcBef>
              <a:spcAft>
                <a:spcPts val="600"/>
              </a:spcAft>
              <a:buFont typeface="Arial" panose="020B0604020202020204" pitchFamily="34" charset="0"/>
              <a:buChar char="•"/>
              <a:defRPr/>
            </a:pPr>
            <a:r>
              <a:rPr lang="en-IN" dirty="0">
                <a:latin typeface="+mj-lt"/>
              </a:rPr>
              <a:t>Digestive systems</a:t>
            </a:r>
          </a:p>
          <a:p>
            <a:pPr marL="342900" indent="-342900">
              <a:spcBef>
                <a:spcPts val="1200"/>
              </a:spcBef>
              <a:spcAft>
                <a:spcPts val="600"/>
              </a:spcAft>
              <a:buFont typeface="Arial" panose="020B0604020202020204" pitchFamily="34" charset="0"/>
              <a:buChar char="•"/>
              <a:defRPr/>
            </a:pPr>
            <a:r>
              <a:rPr lang="en-IN" dirty="0">
                <a:latin typeface="+mj-lt"/>
              </a:rPr>
              <a:t>Reproductive tracts</a:t>
            </a:r>
          </a:p>
          <a:p>
            <a:pPr marL="342900" indent="-342900">
              <a:spcBef>
                <a:spcPts val="1200"/>
              </a:spcBef>
              <a:spcAft>
                <a:spcPts val="600"/>
              </a:spcAft>
              <a:buFont typeface="Arial" panose="020B0604020202020204" pitchFamily="34" charset="0"/>
              <a:buChar char="•"/>
              <a:defRPr/>
            </a:pPr>
            <a:r>
              <a:rPr lang="en-IN" dirty="0">
                <a:latin typeface="+mj-lt"/>
              </a:rPr>
              <a:t>Legs—means of locomotion</a:t>
            </a:r>
          </a:p>
        </p:txBody>
      </p:sp>
    </p:spTree>
    <p:extLst>
      <p:ext uri="{BB962C8B-B14F-4D97-AF65-F5344CB8AC3E}">
        <p14:creationId xmlns:p14="http://schemas.microsoft.com/office/powerpoint/2010/main" val="33378970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Nutritional Habitat and Range</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600"/>
              </a:spcBef>
              <a:spcAft>
                <a:spcPts val="600"/>
              </a:spcAft>
              <a:defRPr/>
            </a:pPr>
            <a:r>
              <a:rPr lang="en-IN" dirty="0">
                <a:latin typeface="+mj-lt"/>
              </a:rPr>
              <a:t>Heterotrophic and require their food in complex organic form</a:t>
            </a:r>
          </a:p>
          <a:p>
            <a:pPr>
              <a:spcBef>
                <a:spcPts val="600"/>
              </a:spcBef>
              <a:spcAft>
                <a:spcPts val="600"/>
              </a:spcAft>
              <a:defRPr/>
            </a:pPr>
            <a:r>
              <a:rPr lang="en-IN" dirty="0">
                <a:latin typeface="+mj-lt"/>
              </a:rPr>
              <a:t>Free-living species:</a:t>
            </a:r>
          </a:p>
          <a:p>
            <a:pPr marL="342900" indent="-342900">
              <a:spcBef>
                <a:spcPts val="600"/>
              </a:spcBef>
              <a:spcAft>
                <a:spcPts val="600"/>
              </a:spcAft>
              <a:buFont typeface="Arial" panose="020B0604020202020204" pitchFamily="34" charset="0"/>
              <a:buChar char="•"/>
              <a:defRPr/>
            </a:pPr>
            <a:r>
              <a:rPr lang="en-IN" dirty="0">
                <a:latin typeface="+mj-lt"/>
              </a:rPr>
              <a:t>Scavenge dead plant or animal debris</a:t>
            </a:r>
          </a:p>
          <a:p>
            <a:pPr marL="342900" indent="-342900">
              <a:spcBef>
                <a:spcPts val="600"/>
              </a:spcBef>
              <a:spcAft>
                <a:spcPts val="600"/>
              </a:spcAft>
              <a:buFont typeface="Arial" panose="020B0604020202020204" pitchFamily="34" charset="0"/>
              <a:buChar char="•"/>
              <a:defRPr/>
            </a:pPr>
            <a:r>
              <a:rPr lang="en-IN" dirty="0">
                <a:latin typeface="+mj-lt"/>
              </a:rPr>
              <a:t>Graze on live cells of bacteria and algae</a:t>
            </a:r>
          </a:p>
          <a:p>
            <a:pPr>
              <a:spcBef>
                <a:spcPts val="600"/>
              </a:spcBef>
              <a:spcAft>
                <a:spcPts val="600"/>
              </a:spcAft>
              <a:defRPr/>
            </a:pPr>
            <a:r>
              <a:rPr lang="en-IN" dirty="0">
                <a:latin typeface="+mj-lt"/>
              </a:rPr>
              <a:t>Parasitic species:</a:t>
            </a:r>
          </a:p>
          <a:p>
            <a:pPr marL="342900" indent="-342900">
              <a:spcBef>
                <a:spcPts val="600"/>
              </a:spcBef>
              <a:spcAft>
                <a:spcPts val="600"/>
              </a:spcAft>
              <a:buFont typeface="Arial" panose="020B0604020202020204" pitchFamily="34" charset="0"/>
              <a:buChar char="•"/>
              <a:defRPr/>
            </a:pPr>
            <a:r>
              <a:rPr lang="en-IN" dirty="0">
                <a:latin typeface="+mj-lt"/>
              </a:rPr>
              <a:t>Live on fluids of the host such as plasma and digestive juices</a:t>
            </a:r>
          </a:p>
          <a:p>
            <a:pPr marL="342900" indent="-342900">
              <a:spcBef>
                <a:spcPts val="600"/>
              </a:spcBef>
              <a:spcAft>
                <a:spcPts val="600"/>
              </a:spcAft>
              <a:buFont typeface="Arial" panose="020B0604020202020204" pitchFamily="34" charset="0"/>
              <a:buChar char="•"/>
              <a:defRPr/>
            </a:pPr>
            <a:r>
              <a:rPr lang="en-IN" dirty="0">
                <a:latin typeface="+mj-lt"/>
              </a:rPr>
              <a:t>May actively feed on tissues</a:t>
            </a:r>
          </a:p>
        </p:txBody>
      </p:sp>
    </p:spTree>
    <p:extLst>
      <p:ext uri="{BB962C8B-B14F-4D97-AF65-F5344CB8AC3E}">
        <p14:creationId xmlns:p14="http://schemas.microsoft.com/office/powerpoint/2010/main" val="114010598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Styles of Locomotion</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a:xfrm>
            <a:off x="342900" y="1276709"/>
            <a:ext cx="8699500" cy="4971691"/>
          </a:xfrm>
        </p:spPr>
        <p:txBody>
          <a:bodyPr/>
          <a:lstStyle/>
          <a:p>
            <a:pPr>
              <a:spcBef>
                <a:spcPts val="800"/>
              </a:spcBef>
              <a:defRPr/>
            </a:pPr>
            <a:r>
              <a:rPr lang="en-IN" b="1" dirty="0">
                <a:latin typeface="+mj-lt"/>
              </a:rPr>
              <a:t>Pseudopods</a:t>
            </a:r>
            <a:r>
              <a:rPr lang="en-IN" dirty="0">
                <a:latin typeface="+mj-lt"/>
              </a:rPr>
              <a:t> (“false feet”):</a:t>
            </a:r>
          </a:p>
          <a:p>
            <a:pPr marL="342900" indent="-342900">
              <a:spcBef>
                <a:spcPts val="800"/>
              </a:spcBef>
              <a:buFont typeface="Arial" panose="020B0604020202020204" pitchFamily="34" charset="0"/>
              <a:buChar char="•"/>
              <a:defRPr/>
            </a:pPr>
            <a:r>
              <a:rPr lang="en-IN" dirty="0">
                <a:latin typeface="+mj-lt"/>
              </a:rPr>
              <a:t>Amoeboid motion </a:t>
            </a:r>
          </a:p>
          <a:p>
            <a:pPr marL="342900" indent="-342900">
              <a:spcBef>
                <a:spcPts val="800"/>
              </a:spcBef>
              <a:buFont typeface="Arial" panose="020B0604020202020204" pitchFamily="34" charset="0"/>
              <a:buChar char="•"/>
              <a:defRPr/>
            </a:pPr>
            <a:r>
              <a:rPr lang="en-IN" dirty="0">
                <a:latin typeface="+mj-lt"/>
              </a:rPr>
              <a:t>Serve as feeding structures</a:t>
            </a:r>
          </a:p>
          <a:p>
            <a:pPr>
              <a:spcBef>
                <a:spcPts val="800"/>
              </a:spcBef>
              <a:defRPr/>
            </a:pPr>
            <a:r>
              <a:rPr lang="en-IN" b="1" dirty="0">
                <a:latin typeface="+mj-lt"/>
              </a:rPr>
              <a:t>Flagella:</a:t>
            </a:r>
          </a:p>
          <a:p>
            <a:pPr marL="342900" indent="-342900">
              <a:spcBef>
                <a:spcPts val="800"/>
              </a:spcBef>
              <a:buFont typeface="Arial" panose="020B0604020202020204" pitchFamily="34" charset="0"/>
              <a:buChar char="•"/>
              <a:defRPr/>
            </a:pPr>
            <a:r>
              <a:rPr lang="en-IN" dirty="0">
                <a:latin typeface="+mj-lt"/>
              </a:rPr>
              <a:t>Vary in number from one to several</a:t>
            </a:r>
          </a:p>
          <a:p>
            <a:pPr>
              <a:spcBef>
                <a:spcPts val="800"/>
              </a:spcBef>
              <a:defRPr/>
            </a:pPr>
            <a:r>
              <a:rPr lang="en-IN" b="1" dirty="0">
                <a:latin typeface="+mj-lt"/>
              </a:rPr>
              <a:t>Cilia:</a:t>
            </a:r>
          </a:p>
          <a:p>
            <a:pPr marL="342900" indent="-342900">
              <a:spcBef>
                <a:spcPts val="800"/>
              </a:spcBef>
              <a:buFont typeface="Arial" panose="020B0604020202020204" pitchFamily="34" charset="0"/>
              <a:buChar char="•"/>
              <a:defRPr/>
            </a:pPr>
            <a:r>
              <a:rPr lang="en-IN" dirty="0">
                <a:latin typeface="+mj-lt"/>
              </a:rPr>
              <a:t>Distributed over the entire surface of the cell in characteristic patterns</a:t>
            </a:r>
          </a:p>
        </p:txBody>
      </p:sp>
    </p:spTree>
    <p:extLst>
      <p:ext uri="{BB962C8B-B14F-4D97-AF65-F5344CB8AC3E}">
        <p14:creationId xmlns:p14="http://schemas.microsoft.com/office/powerpoint/2010/main" val="36159247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IN" dirty="0"/>
              <a:t>Four Types of Locomotion in Protozoa</a:t>
            </a:r>
            <a:endParaRPr lang="en-US" dirty="0"/>
          </a:p>
        </p:txBody>
      </p:sp>
      <p:pic>
        <p:nvPicPr>
          <p:cNvPr id="10" name="Picture 2" descr="Photos showing examples of the four types of locomotion in protozoa.">
            <a:extLst>
              <a:ext uri="{FF2B5EF4-FFF2-40B4-BE49-F238E27FC236}">
                <a16:creationId xmlns:a16="http://schemas.microsoft.com/office/drawing/2014/main" id="{AFFF1236-BF1A-455E-8C7C-76F56B726699}"/>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2286"/>
          <a:stretch/>
        </p:blipFill>
        <p:spPr>
          <a:xfrm>
            <a:off x="609598" y="983411"/>
            <a:ext cx="6264986" cy="5293565"/>
          </a:xfrm>
        </p:spPr>
      </p:pic>
      <p:sp>
        <p:nvSpPr>
          <p:cNvPr id="7" name="Text Placeholder 3">
            <a:extLst>
              <a:ext uri="{FF2B5EF4-FFF2-40B4-BE49-F238E27FC236}">
                <a16:creationId xmlns:a16="http://schemas.microsoft.com/office/drawing/2014/main" id="{876CCBA9-CE0D-4698-8680-C851535C86B5}"/>
              </a:ext>
            </a:extLst>
          </p:cNvPr>
          <p:cNvSpPr>
            <a:spLocks noGrp="1"/>
          </p:cNvSpPr>
          <p:nvPr>
            <p:ph type="body" sz="quarter" idx="30"/>
          </p:nvPr>
        </p:nvSpPr>
        <p:spPr>
          <a:xfrm>
            <a:off x="7141282" y="5520691"/>
            <a:ext cx="1946330" cy="880110"/>
          </a:xfrm>
        </p:spPr>
        <p:txBody>
          <a:bodyPr/>
          <a:lstStyle/>
          <a:p>
            <a:r>
              <a:rPr lang="en-IN" dirty="0"/>
              <a:t>(a) Source: </a:t>
            </a:r>
            <a:r>
              <a:rPr lang="en-IN" dirty="0" err="1"/>
              <a:t>Dr.</a:t>
            </a:r>
            <a:r>
              <a:rPr lang="en-IN" dirty="0"/>
              <a:t> Stan </a:t>
            </a:r>
            <a:r>
              <a:rPr lang="en-IN" dirty="0" err="1"/>
              <a:t>Erlandsen</a:t>
            </a:r>
            <a:r>
              <a:rPr lang="en-IN" dirty="0"/>
              <a:t>/</a:t>
            </a:r>
            <a:r>
              <a:rPr lang="en-IN" dirty="0" err="1"/>
              <a:t>Centers</a:t>
            </a:r>
            <a:r>
              <a:rPr lang="en-IN" dirty="0"/>
              <a:t> for Disease Control and Prevention; (b) Stephen </a:t>
            </a:r>
            <a:r>
              <a:rPr lang="en-IN" dirty="0" err="1"/>
              <a:t>Durr</a:t>
            </a:r>
            <a:r>
              <a:rPr lang="en-IN" dirty="0"/>
              <a:t>; (c) Oxford Scientific/</a:t>
            </a:r>
            <a:r>
              <a:rPr lang="en-IN" dirty="0" err="1"/>
              <a:t>Photodisc</a:t>
            </a:r>
            <a:r>
              <a:rPr lang="en-IN" dirty="0"/>
              <a:t>/Getty Images; (d) Courtesy Michael W. Riggs</a:t>
            </a:r>
          </a:p>
        </p:txBody>
      </p:sp>
      <p:sp>
        <p:nvSpPr>
          <p:cNvPr id="5" name="Text Placeholder 5">
            <a:extLst>
              <a:ext uri="{FF2B5EF4-FFF2-40B4-BE49-F238E27FC236}">
                <a16:creationId xmlns:a16="http://schemas.microsoft.com/office/drawing/2014/main" id="{7EB5A46B-BFB3-4655-B40E-02D4C8D458A4}"/>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2168004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Eukaryotic Organisms Studied in Microbiology</a:t>
            </a:r>
            <a:endParaRPr lang="en-IN" sz="1200" dirty="0"/>
          </a:p>
        </p:txBody>
      </p:sp>
      <p:graphicFrame>
        <p:nvGraphicFramePr>
          <p:cNvPr id="6" name="Table 2">
            <a:extLst>
              <a:ext uri="{FF2B5EF4-FFF2-40B4-BE49-F238E27FC236}">
                <a16:creationId xmlns:a16="http://schemas.microsoft.com/office/drawing/2014/main" id="{88E5A465-BBA8-4DE1-B53D-4524CF239423}"/>
              </a:ext>
            </a:extLst>
          </p:cNvPr>
          <p:cNvGraphicFramePr>
            <a:graphicFrameLocks noGrp="1"/>
          </p:cNvGraphicFramePr>
          <p:nvPr>
            <p:ph sz="quarter" idx="11"/>
            <p:extLst>
              <p:ext uri="{D42A27DB-BD31-4B8C-83A1-F6EECF244321}">
                <p14:modId xmlns:p14="http://schemas.microsoft.com/office/powerpoint/2010/main" val="410236410"/>
              </p:ext>
            </p:extLst>
          </p:nvPr>
        </p:nvGraphicFramePr>
        <p:xfrm>
          <a:off x="342900" y="2597150"/>
          <a:ext cx="8077200" cy="1466850"/>
        </p:xfrm>
        <a:graphic>
          <a:graphicData uri="http://schemas.openxmlformats.org/drawingml/2006/table">
            <a:tbl>
              <a:tblPr firstRow="1" bandRow="1">
                <a:tableStyleId>{5C22544A-7EE6-4342-B048-85BDC9FD1C3A}</a:tableStyleId>
              </a:tblPr>
              <a:tblGrid>
                <a:gridCol w="2692400">
                  <a:extLst>
                    <a:ext uri="{9D8B030D-6E8A-4147-A177-3AD203B41FA5}">
                      <a16:colId xmlns:a16="http://schemas.microsoft.com/office/drawing/2014/main" val="4115824784"/>
                    </a:ext>
                  </a:extLst>
                </a:gridCol>
                <a:gridCol w="2692400">
                  <a:extLst>
                    <a:ext uri="{9D8B030D-6E8A-4147-A177-3AD203B41FA5}">
                      <a16:colId xmlns:a16="http://schemas.microsoft.com/office/drawing/2014/main" val="2774736211"/>
                    </a:ext>
                  </a:extLst>
                </a:gridCol>
                <a:gridCol w="2692400">
                  <a:extLst>
                    <a:ext uri="{9D8B030D-6E8A-4147-A177-3AD203B41FA5}">
                      <a16:colId xmlns:a16="http://schemas.microsoft.com/office/drawing/2014/main" val="2481527627"/>
                    </a:ext>
                  </a:extLst>
                </a:gridCol>
              </a:tblGrid>
              <a:tr h="733425">
                <a:tc>
                  <a:txBody>
                    <a:bodyPr/>
                    <a:lstStyle/>
                    <a:p>
                      <a:r>
                        <a:rPr lang="en-US" sz="1600" dirty="0">
                          <a:solidFill>
                            <a:schemeClr val="tx1"/>
                          </a:solidFill>
                        </a:rPr>
                        <a:t>Always Unicellular</a:t>
                      </a:r>
                    </a:p>
                  </a:txBody>
                  <a:tcPr marT="10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600" dirty="0">
                          <a:solidFill>
                            <a:schemeClr val="tx1"/>
                          </a:solidFill>
                        </a:rPr>
                        <a:t>May be Unicellular or Multicellular</a:t>
                      </a:r>
                    </a:p>
                  </a:txBody>
                  <a:tcPr marT="10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600" dirty="0">
                          <a:solidFill>
                            <a:schemeClr val="tx1"/>
                          </a:solidFill>
                        </a:rPr>
                        <a:t>Always Multicellular</a:t>
                      </a:r>
                    </a:p>
                  </a:txBody>
                  <a:tcPr marT="10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00159376"/>
                  </a:ext>
                </a:extLst>
              </a:tr>
              <a:tr h="733425">
                <a:tc>
                  <a:txBody>
                    <a:bodyPr/>
                    <a:lstStyle/>
                    <a:p>
                      <a:r>
                        <a:rPr lang="en-US" sz="1600" dirty="0">
                          <a:solidFill>
                            <a:schemeClr val="tx1"/>
                          </a:solidFill>
                        </a:rPr>
                        <a:t>Protozoa</a:t>
                      </a:r>
                    </a:p>
                  </a:txBody>
                  <a:tcPr marT="10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600" dirty="0">
                          <a:solidFill>
                            <a:schemeClr val="tx1"/>
                          </a:solidFill>
                        </a:rPr>
                        <a:t>Fungi</a:t>
                      </a:r>
                    </a:p>
                    <a:p>
                      <a:r>
                        <a:rPr lang="en-US" sz="1600" dirty="0">
                          <a:solidFill>
                            <a:schemeClr val="tx1"/>
                          </a:solidFill>
                        </a:rPr>
                        <a:t>Algae</a:t>
                      </a:r>
                    </a:p>
                  </a:txBody>
                  <a:tcPr marT="10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600" dirty="0">
                          <a:solidFill>
                            <a:schemeClr val="tx1"/>
                          </a:solidFill>
                        </a:rPr>
                        <a:t>Helminths (have unicellular egg or larval forms)</a:t>
                      </a:r>
                    </a:p>
                  </a:txBody>
                  <a:tcPr marT="10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89842476"/>
                  </a:ext>
                </a:extLst>
              </a:tr>
            </a:tbl>
          </a:graphicData>
        </a:graphic>
      </p:graphicFrame>
    </p:spTree>
    <p:extLst>
      <p:ext uri="{BB962C8B-B14F-4D97-AF65-F5344CB8AC3E}">
        <p14:creationId xmlns:p14="http://schemas.microsoft.com/office/powerpoint/2010/main" val="24558543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Feeding and Dormant Stages</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800"/>
              </a:spcBef>
              <a:defRPr/>
            </a:pPr>
            <a:r>
              <a:rPr lang="en-IN" b="1" dirty="0">
                <a:latin typeface="+mj-lt"/>
              </a:rPr>
              <a:t>Trophozoite:</a:t>
            </a:r>
          </a:p>
          <a:p>
            <a:pPr marL="342900" indent="-342900">
              <a:spcBef>
                <a:spcPts val="800"/>
              </a:spcBef>
              <a:buFont typeface="Arial" panose="020B0604020202020204" pitchFamily="34" charset="0"/>
              <a:buChar char="•"/>
              <a:defRPr/>
            </a:pPr>
            <a:r>
              <a:rPr lang="en-IN" dirty="0">
                <a:latin typeface="+mj-lt"/>
              </a:rPr>
              <a:t>Motile feeding stage</a:t>
            </a:r>
          </a:p>
          <a:p>
            <a:pPr marL="342900" indent="-342900">
              <a:spcBef>
                <a:spcPts val="800"/>
              </a:spcBef>
              <a:buFont typeface="Arial" panose="020B0604020202020204" pitchFamily="34" charset="0"/>
              <a:buChar char="•"/>
              <a:defRPr/>
            </a:pPr>
            <a:r>
              <a:rPr lang="en-IN" dirty="0">
                <a:latin typeface="+mj-lt"/>
              </a:rPr>
              <a:t>Requires ample food and moisture to remain active</a:t>
            </a:r>
          </a:p>
          <a:p>
            <a:pPr>
              <a:spcBef>
                <a:spcPts val="800"/>
              </a:spcBef>
              <a:defRPr/>
            </a:pPr>
            <a:r>
              <a:rPr lang="en-IN" b="1" dirty="0">
                <a:latin typeface="+mj-lt"/>
              </a:rPr>
              <a:t>Cyst:</a:t>
            </a:r>
          </a:p>
          <a:p>
            <a:pPr marL="342900" indent="-342900">
              <a:spcBef>
                <a:spcPts val="800"/>
              </a:spcBef>
              <a:buFont typeface="Arial" panose="020B0604020202020204" pitchFamily="34" charset="0"/>
              <a:buChar char="•"/>
              <a:defRPr/>
            </a:pPr>
            <a:r>
              <a:rPr lang="en-IN" dirty="0">
                <a:latin typeface="+mj-lt"/>
              </a:rPr>
              <a:t>Dormant, resting stage</a:t>
            </a:r>
          </a:p>
          <a:p>
            <a:pPr marL="342900" indent="-342900">
              <a:spcBef>
                <a:spcPts val="800"/>
              </a:spcBef>
              <a:buFont typeface="Arial" panose="020B0604020202020204" pitchFamily="34" charset="0"/>
              <a:buChar char="•"/>
              <a:defRPr/>
            </a:pPr>
            <a:r>
              <a:rPr lang="en-IN" dirty="0">
                <a:latin typeface="+mj-lt"/>
              </a:rPr>
              <a:t>Formed when conditions become </a:t>
            </a:r>
            <a:r>
              <a:rPr lang="en-IN" dirty="0" err="1">
                <a:latin typeface="+mj-lt"/>
              </a:rPr>
              <a:t>unfavorable</a:t>
            </a:r>
            <a:r>
              <a:rPr lang="en-IN" dirty="0">
                <a:latin typeface="+mj-lt"/>
              </a:rPr>
              <a:t> for growth and feeding</a:t>
            </a:r>
          </a:p>
          <a:p>
            <a:pPr marL="342900" indent="-342900">
              <a:spcBef>
                <a:spcPts val="800"/>
              </a:spcBef>
              <a:buFont typeface="Arial" panose="020B0604020202020204" pitchFamily="34" charset="0"/>
              <a:buChar char="•"/>
              <a:defRPr/>
            </a:pPr>
            <a:r>
              <a:rPr lang="en-IN" dirty="0">
                <a:latin typeface="+mj-lt"/>
              </a:rPr>
              <a:t>Important factor in spread of disease</a:t>
            </a:r>
          </a:p>
        </p:txBody>
      </p:sp>
    </p:spTree>
    <p:extLst>
      <p:ext uri="{BB962C8B-B14F-4D97-AF65-F5344CB8AC3E}">
        <p14:creationId xmlns:p14="http://schemas.microsoft.com/office/powerpoint/2010/main" val="87683916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IN" dirty="0"/>
              <a:t>General Life Cycle Exhibited by Many Protozoa</a:t>
            </a:r>
            <a:endParaRPr lang="en-US" dirty="0"/>
          </a:p>
        </p:txBody>
      </p:sp>
      <p:pic>
        <p:nvPicPr>
          <p:cNvPr id="10" name="Picture 2" descr="The general life cycle exhibited by many protozoa.">
            <a:extLst>
              <a:ext uri="{FF2B5EF4-FFF2-40B4-BE49-F238E27FC236}">
                <a16:creationId xmlns:a16="http://schemas.microsoft.com/office/drawing/2014/main" id="{AFFF1236-BF1A-455E-8C7C-76F56B726699}"/>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2443"/>
          <a:stretch/>
        </p:blipFill>
        <p:spPr>
          <a:xfrm>
            <a:off x="1695449" y="1139483"/>
            <a:ext cx="6107149" cy="5029200"/>
          </a:xfrm>
        </p:spPr>
      </p:pic>
      <p:sp>
        <p:nvSpPr>
          <p:cNvPr id="7" name="Text Placeholder 3">
            <a:extLst>
              <a:ext uri="{FF2B5EF4-FFF2-40B4-BE49-F238E27FC236}">
                <a16:creationId xmlns:a16="http://schemas.microsoft.com/office/drawing/2014/main" id="{876CCBA9-CE0D-4698-8680-C851535C86B5}"/>
              </a:ext>
            </a:extLst>
          </p:cNvPr>
          <p:cNvSpPr>
            <a:spLocks noGrp="1"/>
          </p:cNvSpPr>
          <p:nvPr>
            <p:ph type="body" sz="quarter" idx="30"/>
          </p:nvPr>
        </p:nvSpPr>
        <p:spPr/>
        <p:txBody>
          <a:bodyPr/>
          <a:lstStyle/>
          <a:p>
            <a:r>
              <a:rPr lang="en-US" i="1" dirty="0"/>
              <a:t>Source: Dr. Stan </a:t>
            </a:r>
            <a:r>
              <a:rPr lang="en-US" i="1" dirty="0" err="1"/>
              <a:t>Erlandsen</a:t>
            </a:r>
            <a:r>
              <a:rPr lang="en-US" i="1" dirty="0"/>
              <a:t>/Centers for Disease Control and Prevention</a:t>
            </a:r>
            <a:endParaRPr lang="en-IN" i="1" dirty="0"/>
          </a:p>
        </p:txBody>
      </p:sp>
      <p:sp>
        <p:nvSpPr>
          <p:cNvPr id="5" name="Text Placeholder 5">
            <a:extLst>
              <a:ext uri="{FF2B5EF4-FFF2-40B4-BE49-F238E27FC236}">
                <a16:creationId xmlns:a16="http://schemas.microsoft.com/office/drawing/2014/main" id="{7952DB22-8210-4BED-A799-0D5BEE7F4C0B}"/>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97869996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Life Cycles and Reproduction</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600"/>
              </a:spcBef>
              <a:spcAft>
                <a:spcPts val="600"/>
              </a:spcAft>
              <a:defRPr/>
            </a:pPr>
            <a:r>
              <a:rPr lang="en-IN" dirty="0">
                <a:latin typeface="+mj-lt"/>
              </a:rPr>
              <a:t>Life cycles vary from simple to complex</a:t>
            </a:r>
          </a:p>
          <a:p>
            <a:pPr marL="342900" indent="-342900">
              <a:spcBef>
                <a:spcPts val="600"/>
              </a:spcBef>
              <a:spcAft>
                <a:spcPts val="600"/>
              </a:spcAft>
              <a:buFont typeface="Arial" panose="020B0604020202020204" pitchFamily="34" charset="0"/>
              <a:buChar char="•"/>
              <a:defRPr/>
            </a:pPr>
            <a:r>
              <a:rPr lang="en-IN" dirty="0">
                <a:latin typeface="+mj-lt"/>
              </a:rPr>
              <a:t>Some protozoan groups exist only in trophozoite state</a:t>
            </a:r>
          </a:p>
          <a:p>
            <a:pPr marL="342900" indent="-342900">
              <a:spcBef>
                <a:spcPts val="600"/>
              </a:spcBef>
              <a:spcAft>
                <a:spcPts val="600"/>
              </a:spcAft>
              <a:buFont typeface="Arial" panose="020B0604020202020204" pitchFamily="34" charset="0"/>
              <a:buChar char="•"/>
              <a:defRPr/>
            </a:pPr>
            <a:r>
              <a:rPr lang="en-IN" dirty="0">
                <a:latin typeface="+mj-lt"/>
              </a:rPr>
              <a:t>Many types alternate between trophozoite and cyst stage, depending on the conditions of the habitat</a:t>
            </a:r>
          </a:p>
          <a:p>
            <a:pPr marL="342900" indent="-342900">
              <a:spcBef>
                <a:spcPts val="600"/>
              </a:spcBef>
              <a:spcAft>
                <a:spcPts val="600"/>
              </a:spcAft>
              <a:buFont typeface="Arial" panose="020B0604020202020204" pitchFamily="34" charset="0"/>
              <a:buChar char="•"/>
              <a:defRPr/>
            </a:pPr>
            <a:r>
              <a:rPr lang="en-IN" dirty="0">
                <a:latin typeface="+mj-lt"/>
              </a:rPr>
              <a:t>Life cycle dictates the mode of transmission</a:t>
            </a:r>
          </a:p>
          <a:p>
            <a:pPr>
              <a:spcBef>
                <a:spcPts val="600"/>
              </a:spcBef>
              <a:spcAft>
                <a:spcPts val="600"/>
              </a:spcAft>
              <a:defRPr/>
            </a:pPr>
            <a:r>
              <a:rPr lang="en-IN" dirty="0">
                <a:latin typeface="+mj-lt"/>
              </a:rPr>
              <a:t>Protozoan reproduction:</a:t>
            </a:r>
          </a:p>
          <a:p>
            <a:pPr marL="342900" indent="-342900">
              <a:spcBef>
                <a:spcPts val="600"/>
              </a:spcBef>
              <a:spcAft>
                <a:spcPts val="600"/>
              </a:spcAft>
              <a:buFont typeface="Arial" panose="020B0604020202020204" pitchFamily="34" charset="0"/>
              <a:buChar char="•"/>
              <a:defRPr/>
            </a:pPr>
            <a:r>
              <a:rPr lang="en-IN" dirty="0">
                <a:latin typeface="+mj-lt"/>
              </a:rPr>
              <a:t>Simple, asexual methods, usually mitosis</a:t>
            </a:r>
          </a:p>
          <a:p>
            <a:pPr marL="342900" indent="-342900">
              <a:spcBef>
                <a:spcPts val="600"/>
              </a:spcBef>
              <a:spcAft>
                <a:spcPts val="600"/>
              </a:spcAft>
              <a:buFont typeface="Arial" panose="020B0604020202020204" pitchFamily="34" charset="0"/>
              <a:buChar char="•"/>
              <a:defRPr/>
            </a:pPr>
            <a:r>
              <a:rPr lang="en-IN" dirty="0">
                <a:latin typeface="+mj-lt"/>
              </a:rPr>
              <a:t>Several parasitic species reproduce by multiple fission</a:t>
            </a:r>
          </a:p>
          <a:p>
            <a:pPr marL="342900" indent="-342900">
              <a:spcBef>
                <a:spcPts val="600"/>
              </a:spcBef>
              <a:spcAft>
                <a:spcPts val="600"/>
              </a:spcAft>
              <a:buFont typeface="Arial" panose="020B0604020202020204" pitchFamily="34" charset="0"/>
              <a:buChar char="•"/>
              <a:defRPr/>
            </a:pPr>
            <a:r>
              <a:rPr lang="en-IN" dirty="0">
                <a:latin typeface="+mj-lt"/>
              </a:rPr>
              <a:t>Sexual reproduction also occurs</a:t>
            </a:r>
          </a:p>
          <a:p>
            <a:pPr>
              <a:spcBef>
                <a:spcPts val="600"/>
              </a:spcBef>
              <a:spcAft>
                <a:spcPts val="600"/>
              </a:spcAft>
              <a:defRPr/>
            </a:pPr>
            <a:r>
              <a:rPr lang="en-IN" b="1" dirty="0">
                <a:latin typeface="+mj-lt"/>
              </a:rPr>
              <a:t>Conjugation</a:t>
            </a:r>
            <a:r>
              <a:rPr lang="en-IN" dirty="0">
                <a:latin typeface="+mj-lt"/>
              </a:rPr>
              <a:t>: form of genetic exchange between two cells</a:t>
            </a:r>
          </a:p>
        </p:txBody>
      </p:sp>
    </p:spTree>
    <p:extLst>
      <p:ext uri="{BB962C8B-B14F-4D97-AF65-F5344CB8AC3E}">
        <p14:creationId xmlns:p14="http://schemas.microsoft.com/office/powerpoint/2010/main" val="40670100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Classification of Selected Protozoa</a:t>
            </a:r>
            <a:r>
              <a:rPr lang="en-IN" sz="1200" dirty="0"/>
              <a:t> 1</a:t>
            </a:r>
            <a:endParaRPr lang="en-IN" dirty="0"/>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600"/>
              </a:spcBef>
              <a:spcAft>
                <a:spcPts val="600"/>
              </a:spcAft>
              <a:defRPr/>
            </a:pPr>
            <a:r>
              <a:rPr lang="en-IN" dirty="0">
                <a:latin typeface="+mj-lt"/>
              </a:rPr>
              <a:t>Those that use flagella to move:</a:t>
            </a:r>
          </a:p>
          <a:p>
            <a:pPr marL="342900" indent="-342900">
              <a:spcBef>
                <a:spcPts val="600"/>
              </a:spcBef>
              <a:spcAft>
                <a:spcPts val="600"/>
              </a:spcAft>
              <a:buFont typeface="Arial" panose="020B0604020202020204" pitchFamily="34" charset="0"/>
              <a:buChar char="•"/>
              <a:defRPr/>
            </a:pPr>
            <a:r>
              <a:rPr lang="en-IN" dirty="0">
                <a:latin typeface="+mj-lt"/>
              </a:rPr>
              <a:t>Flagella alone or flagella and amoeboid motion</a:t>
            </a:r>
          </a:p>
          <a:p>
            <a:pPr marL="342900" indent="-342900">
              <a:spcBef>
                <a:spcPts val="600"/>
              </a:spcBef>
              <a:spcAft>
                <a:spcPts val="600"/>
              </a:spcAft>
              <a:buFont typeface="Arial" panose="020B0604020202020204" pitchFamily="34" charset="0"/>
              <a:buChar char="•"/>
              <a:defRPr/>
            </a:pPr>
            <a:r>
              <a:rPr lang="en-IN" dirty="0">
                <a:latin typeface="+mj-lt"/>
              </a:rPr>
              <a:t>Single nucleus</a:t>
            </a:r>
          </a:p>
          <a:p>
            <a:pPr marL="342900" indent="-342900">
              <a:spcBef>
                <a:spcPts val="600"/>
              </a:spcBef>
              <a:spcAft>
                <a:spcPts val="600"/>
              </a:spcAft>
              <a:buFont typeface="Arial" panose="020B0604020202020204" pitchFamily="34" charset="0"/>
              <a:buChar char="•"/>
              <a:defRPr/>
            </a:pPr>
            <a:r>
              <a:rPr lang="en-IN" dirty="0">
                <a:latin typeface="+mj-lt"/>
              </a:rPr>
              <a:t>Sexual reproduction by syngamy</a:t>
            </a:r>
          </a:p>
          <a:p>
            <a:pPr marL="342900" indent="-342900">
              <a:spcBef>
                <a:spcPts val="600"/>
              </a:spcBef>
              <a:spcAft>
                <a:spcPts val="600"/>
              </a:spcAft>
              <a:buFont typeface="Arial" panose="020B0604020202020204" pitchFamily="34" charset="0"/>
              <a:buChar char="•"/>
              <a:defRPr/>
            </a:pPr>
            <a:r>
              <a:rPr lang="en-IN" dirty="0">
                <a:latin typeface="+mj-lt"/>
              </a:rPr>
              <a:t>Form cysts and are free-living</a:t>
            </a:r>
          </a:p>
        </p:txBody>
      </p:sp>
      <p:sp>
        <p:nvSpPr>
          <p:cNvPr id="11" name="Content Placeholder 3">
            <a:extLst>
              <a:ext uri="{FF2B5EF4-FFF2-40B4-BE49-F238E27FC236}">
                <a16:creationId xmlns:a16="http://schemas.microsoft.com/office/drawing/2014/main" id="{8DF9E94C-9166-4052-B384-EC976940CA11}"/>
              </a:ext>
            </a:extLst>
          </p:cNvPr>
          <p:cNvSpPr>
            <a:spLocks noGrp="1"/>
          </p:cNvSpPr>
          <p:nvPr>
            <p:ph sz="quarter" idx="14"/>
          </p:nvPr>
        </p:nvSpPr>
        <p:spPr/>
        <p:txBody>
          <a:bodyPr vert="horz" lIns="91440" tIns="45720" rIns="91440" bIns="45720" rtlCol="0">
            <a:noAutofit/>
          </a:bodyPr>
          <a:lstStyle/>
          <a:p>
            <a:pPr>
              <a:spcBef>
                <a:spcPts val="600"/>
              </a:spcBef>
              <a:spcAft>
                <a:spcPts val="600"/>
              </a:spcAft>
            </a:pPr>
            <a:r>
              <a:rPr lang="en-US" dirty="0">
                <a:latin typeface="+mj-lt"/>
              </a:rPr>
              <a:t>Those using amoeboid motion to move:</a:t>
            </a:r>
          </a:p>
          <a:p>
            <a:pPr marL="342900" indent="-342900">
              <a:spcBef>
                <a:spcPts val="600"/>
              </a:spcBef>
              <a:spcAft>
                <a:spcPts val="600"/>
              </a:spcAft>
              <a:buFont typeface="Arial" panose="020B0604020202020204" pitchFamily="34" charset="0"/>
              <a:buChar char="•"/>
            </a:pPr>
            <a:r>
              <a:rPr lang="en-US" dirty="0">
                <a:latin typeface="+mj-lt"/>
              </a:rPr>
              <a:t>Primarily amoeba</a:t>
            </a:r>
          </a:p>
          <a:p>
            <a:pPr marL="342900" indent="-342900">
              <a:spcBef>
                <a:spcPts val="600"/>
              </a:spcBef>
              <a:spcAft>
                <a:spcPts val="600"/>
              </a:spcAft>
              <a:buFont typeface="Arial" panose="020B0604020202020204" pitchFamily="34" charset="0"/>
              <a:buChar char="•"/>
            </a:pPr>
            <a:r>
              <a:rPr lang="en-US" dirty="0">
                <a:latin typeface="+mj-lt"/>
              </a:rPr>
              <a:t>Use pseudopods for locomotion</a:t>
            </a:r>
          </a:p>
          <a:p>
            <a:pPr marL="342900" indent="-342900">
              <a:spcBef>
                <a:spcPts val="600"/>
              </a:spcBef>
              <a:spcAft>
                <a:spcPts val="600"/>
              </a:spcAft>
              <a:buFont typeface="Arial" panose="020B0604020202020204" pitchFamily="34" charset="0"/>
              <a:buChar char="•"/>
            </a:pPr>
            <a:r>
              <a:rPr lang="en-US" dirty="0">
                <a:latin typeface="+mj-lt"/>
              </a:rPr>
              <a:t>Asexual reproduction by fission</a:t>
            </a:r>
          </a:p>
          <a:p>
            <a:pPr marL="342900" indent="-342900">
              <a:spcBef>
                <a:spcPts val="600"/>
              </a:spcBef>
              <a:spcAft>
                <a:spcPts val="600"/>
              </a:spcAft>
              <a:buFont typeface="Arial" panose="020B0604020202020204" pitchFamily="34" charset="0"/>
              <a:buChar char="•"/>
            </a:pPr>
            <a:r>
              <a:rPr lang="en-US" dirty="0">
                <a:latin typeface="+mj-lt"/>
              </a:rPr>
              <a:t>Mostly uninucleate</a:t>
            </a:r>
          </a:p>
          <a:p>
            <a:pPr marL="342900" indent="-342900">
              <a:spcBef>
                <a:spcPts val="600"/>
              </a:spcBef>
              <a:spcAft>
                <a:spcPts val="600"/>
              </a:spcAft>
              <a:buFont typeface="Arial" panose="020B0604020202020204" pitchFamily="34" charset="0"/>
              <a:buChar char="•"/>
            </a:pPr>
            <a:r>
              <a:rPr lang="en-US" dirty="0">
                <a:latin typeface="+mj-lt"/>
              </a:rPr>
              <a:t>Usually encyst</a:t>
            </a:r>
          </a:p>
          <a:p>
            <a:pPr marL="342900" indent="-342900">
              <a:spcBef>
                <a:spcPts val="600"/>
              </a:spcBef>
              <a:spcAft>
                <a:spcPts val="600"/>
              </a:spcAft>
              <a:buFont typeface="Arial" panose="020B0604020202020204" pitchFamily="34" charset="0"/>
              <a:buChar char="•"/>
            </a:pPr>
            <a:r>
              <a:rPr lang="en-US" dirty="0">
                <a:latin typeface="+mj-lt"/>
              </a:rPr>
              <a:t>Free-living and not infectious</a:t>
            </a:r>
          </a:p>
          <a:p>
            <a:pPr>
              <a:spcBef>
                <a:spcPts val="600"/>
              </a:spcBef>
              <a:spcAft>
                <a:spcPts val="600"/>
              </a:spcAft>
            </a:pPr>
            <a:endParaRPr lang="en-IN" dirty="0">
              <a:latin typeface="+mj-lt"/>
            </a:endParaRPr>
          </a:p>
        </p:txBody>
      </p:sp>
    </p:spTree>
    <p:extLst>
      <p:ext uri="{BB962C8B-B14F-4D97-AF65-F5344CB8AC3E}">
        <p14:creationId xmlns:p14="http://schemas.microsoft.com/office/powerpoint/2010/main" val="254144897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Classification of Selected Protozoa</a:t>
            </a:r>
            <a:r>
              <a:rPr lang="en-IN" sz="1200" dirty="0"/>
              <a:t> 2</a:t>
            </a:r>
            <a:endParaRPr lang="en-IN" dirty="0"/>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600"/>
              </a:spcBef>
              <a:spcAft>
                <a:spcPts val="600"/>
              </a:spcAft>
              <a:defRPr/>
            </a:pPr>
            <a:r>
              <a:rPr lang="en-IN" dirty="0">
                <a:latin typeface="+mj-lt"/>
              </a:rPr>
              <a:t>Those using cilia to move:</a:t>
            </a:r>
          </a:p>
          <a:p>
            <a:pPr marL="342900" indent="-342900">
              <a:spcBef>
                <a:spcPts val="600"/>
              </a:spcBef>
              <a:spcAft>
                <a:spcPts val="600"/>
              </a:spcAft>
              <a:buFont typeface="Arial" panose="020B0604020202020204" pitchFamily="34" charset="0"/>
              <a:buChar char="•"/>
              <a:defRPr/>
            </a:pPr>
            <a:r>
              <a:rPr lang="en-IN" dirty="0">
                <a:latin typeface="+mj-lt"/>
              </a:rPr>
              <a:t>Some have cilia in tufts for feeding and attachment</a:t>
            </a:r>
          </a:p>
          <a:p>
            <a:pPr marL="342900" indent="-342900">
              <a:spcBef>
                <a:spcPts val="600"/>
              </a:spcBef>
              <a:spcAft>
                <a:spcPts val="600"/>
              </a:spcAft>
              <a:buFont typeface="Arial" panose="020B0604020202020204" pitchFamily="34" charset="0"/>
              <a:buChar char="•"/>
              <a:defRPr/>
            </a:pPr>
            <a:r>
              <a:rPr lang="en-IN" dirty="0">
                <a:latin typeface="+mj-lt"/>
              </a:rPr>
              <a:t>Most develop cysts</a:t>
            </a:r>
          </a:p>
          <a:p>
            <a:pPr marL="342900" indent="-342900">
              <a:spcAft>
                <a:spcPts val="600"/>
              </a:spcAft>
              <a:buFont typeface="Arial" panose="020B0604020202020204" pitchFamily="34" charset="0"/>
              <a:buChar char="•"/>
              <a:defRPr/>
            </a:pPr>
            <a:r>
              <a:rPr lang="en-IN" dirty="0">
                <a:latin typeface="+mj-lt"/>
              </a:rPr>
              <a:t>Have macronuclei and micronuclei</a:t>
            </a:r>
          </a:p>
          <a:p>
            <a:pPr marL="342900" indent="-342900">
              <a:spcBef>
                <a:spcPts val="600"/>
              </a:spcBef>
              <a:spcAft>
                <a:spcPts val="600"/>
              </a:spcAft>
              <a:buFont typeface="Arial" panose="020B0604020202020204" pitchFamily="34" charset="0"/>
              <a:buChar char="•"/>
              <a:defRPr/>
            </a:pPr>
            <a:r>
              <a:rPr lang="en-IN" dirty="0">
                <a:latin typeface="+mj-lt"/>
              </a:rPr>
              <a:t>Division by transverse fission</a:t>
            </a:r>
          </a:p>
          <a:p>
            <a:pPr marL="342900" indent="-342900">
              <a:spcBef>
                <a:spcPts val="600"/>
              </a:spcBef>
              <a:spcAft>
                <a:spcPts val="600"/>
              </a:spcAft>
              <a:buFont typeface="Arial" panose="020B0604020202020204" pitchFamily="34" charset="0"/>
              <a:buChar char="•"/>
              <a:defRPr/>
            </a:pPr>
            <a:r>
              <a:rPr lang="en-IN" dirty="0">
                <a:latin typeface="+mj-lt"/>
              </a:rPr>
              <a:t>Most have definite mouth and feeding organelle</a:t>
            </a:r>
          </a:p>
          <a:p>
            <a:pPr marL="342900" indent="-342900">
              <a:spcBef>
                <a:spcPts val="600"/>
              </a:spcBef>
              <a:spcAft>
                <a:spcPts val="600"/>
              </a:spcAft>
              <a:buFont typeface="Arial" panose="020B0604020202020204" pitchFamily="34" charset="0"/>
              <a:buChar char="•"/>
              <a:defRPr/>
            </a:pPr>
            <a:r>
              <a:rPr lang="en-IN" dirty="0">
                <a:latin typeface="+mj-lt"/>
              </a:rPr>
              <a:t>Free-living and harmless</a:t>
            </a:r>
          </a:p>
        </p:txBody>
      </p:sp>
      <p:sp>
        <p:nvSpPr>
          <p:cNvPr id="11" name="Content Placeholder 3">
            <a:extLst>
              <a:ext uri="{FF2B5EF4-FFF2-40B4-BE49-F238E27FC236}">
                <a16:creationId xmlns:a16="http://schemas.microsoft.com/office/drawing/2014/main" id="{8DF9E94C-9166-4052-B384-EC976940CA11}"/>
              </a:ext>
            </a:extLst>
          </p:cNvPr>
          <p:cNvSpPr>
            <a:spLocks noGrp="1"/>
          </p:cNvSpPr>
          <p:nvPr>
            <p:ph sz="quarter" idx="14"/>
          </p:nvPr>
        </p:nvSpPr>
        <p:spPr/>
        <p:txBody>
          <a:bodyPr vert="horz" lIns="91440" tIns="45720" rIns="91440" bIns="45720" rtlCol="0">
            <a:noAutofit/>
          </a:bodyPr>
          <a:lstStyle/>
          <a:p>
            <a:pPr>
              <a:spcBef>
                <a:spcPts val="600"/>
              </a:spcBef>
              <a:spcAft>
                <a:spcPts val="600"/>
              </a:spcAft>
            </a:pPr>
            <a:r>
              <a:rPr lang="en-IN" dirty="0">
                <a:latin typeface="+mj-lt"/>
              </a:rPr>
              <a:t>Those with no motility (</a:t>
            </a:r>
            <a:r>
              <a:rPr lang="en-IN" dirty="0" err="1">
                <a:latin typeface="+mj-lt"/>
              </a:rPr>
              <a:t>Sporozoa</a:t>
            </a:r>
            <a:r>
              <a:rPr lang="en-IN" dirty="0">
                <a:latin typeface="+mj-lt"/>
              </a:rPr>
              <a:t>):</a:t>
            </a:r>
          </a:p>
          <a:p>
            <a:pPr marL="342900" indent="-342900">
              <a:spcBef>
                <a:spcPts val="600"/>
              </a:spcBef>
              <a:spcAft>
                <a:spcPts val="600"/>
              </a:spcAft>
              <a:buFont typeface="Arial" panose="020B0604020202020204" pitchFamily="34" charset="0"/>
              <a:buChar char="•"/>
            </a:pPr>
            <a:r>
              <a:rPr lang="en-IN" dirty="0">
                <a:latin typeface="+mj-lt"/>
              </a:rPr>
              <a:t>Motility absent in most representatives</a:t>
            </a:r>
          </a:p>
          <a:p>
            <a:pPr marL="342900" indent="-342900">
              <a:spcBef>
                <a:spcPts val="600"/>
              </a:spcBef>
              <a:spcAft>
                <a:spcPts val="600"/>
              </a:spcAft>
              <a:buFont typeface="Arial" panose="020B0604020202020204" pitchFamily="34" charset="0"/>
              <a:buChar char="•"/>
            </a:pPr>
            <a:r>
              <a:rPr lang="en-IN" dirty="0">
                <a:latin typeface="+mj-lt"/>
              </a:rPr>
              <a:t>Complex life cycles with well-developed asexual and sexual stages</a:t>
            </a:r>
          </a:p>
          <a:p>
            <a:pPr marL="342900" indent="-342900">
              <a:spcBef>
                <a:spcPts val="600"/>
              </a:spcBef>
              <a:spcAft>
                <a:spcPts val="600"/>
              </a:spcAft>
              <a:buFont typeface="Arial" panose="020B0604020202020204" pitchFamily="34" charset="0"/>
              <a:buChar char="•"/>
            </a:pPr>
            <a:r>
              <a:rPr lang="en-IN" dirty="0">
                <a:latin typeface="+mj-lt"/>
              </a:rPr>
              <a:t>Entire group is parasitic</a:t>
            </a:r>
          </a:p>
        </p:txBody>
      </p:sp>
    </p:spTree>
    <p:extLst>
      <p:ext uri="{BB962C8B-B14F-4D97-AF65-F5344CB8AC3E}">
        <p14:creationId xmlns:p14="http://schemas.microsoft.com/office/powerpoint/2010/main" val="129035829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Protozoan Identification and Cultivation</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a:xfrm>
            <a:off x="342900" y="1276709"/>
            <a:ext cx="8674100" cy="4971691"/>
          </a:xfrm>
        </p:spPr>
        <p:txBody>
          <a:bodyPr/>
          <a:lstStyle/>
          <a:p>
            <a:pPr>
              <a:spcBef>
                <a:spcPts val="600"/>
              </a:spcBef>
              <a:spcAft>
                <a:spcPts val="600"/>
              </a:spcAft>
              <a:defRPr/>
            </a:pPr>
            <a:r>
              <a:rPr lang="en-IN" dirty="0">
                <a:latin typeface="+mj-lt"/>
              </a:rPr>
              <a:t>Most protozoa can be identified to the level of genus because of their unique appearance</a:t>
            </a:r>
          </a:p>
          <a:p>
            <a:pPr>
              <a:spcBef>
                <a:spcPts val="600"/>
              </a:spcBef>
              <a:spcAft>
                <a:spcPts val="600"/>
              </a:spcAft>
              <a:defRPr/>
            </a:pPr>
            <a:r>
              <a:rPr lang="en-IN" dirty="0">
                <a:latin typeface="+mj-lt"/>
              </a:rPr>
              <a:t>Considerations in identification:</a:t>
            </a:r>
          </a:p>
          <a:p>
            <a:pPr marL="342900" indent="-342900">
              <a:spcBef>
                <a:spcPts val="600"/>
              </a:spcBef>
              <a:spcAft>
                <a:spcPts val="600"/>
              </a:spcAft>
              <a:buFont typeface="Arial" panose="020B0604020202020204" pitchFamily="34" charset="0"/>
              <a:buChar char="•"/>
              <a:defRPr/>
            </a:pPr>
            <a:r>
              <a:rPr lang="en-IN" dirty="0">
                <a:latin typeface="+mj-lt"/>
              </a:rPr>
              <a:t>Shape and size of cell</a:t>
            </a:r>
          </a:p>
          <a:p>
            <a:pPr marL="342900" indent="-342900">
              <a:spcBef>
                <a:spcPts val="600"/>
              </a:spcBef>
              <a:spcAft>
                <a:spcPts val="600"/>
              </a:spcAft>
              <a:buFont typeface="Arial" panose="020B0604020202020204" pitchFamily="34" charset="0"/>
              <a:buChar char="•"/>
              <a:defRPr/>
            </a:pPr>
            <a:r>
              <a:rPr lang="en-IN" dirty="0">
                <a:latin typeface="+mj-lt"/>
              </a:rPr>
              <a:t>Type, number, and distribution of locomotor structures</a:t>
            </a:r>
          </a:p>
          <a:p>
            <a:pPr marL="342900" indent="-342900">
              <a:spcBef>
                <a:spcPts val="600"/>
              </a:spcBef>
              <a:spcAft>
                <a:spcPts val="600"/>
              </a:spcAft>
              <a:buFont typeface="Arial" panose="020B0604020202020204" pitchFamily="34" charset="0"/>
              <a:buChar char="•"/>
              <a:defRPr/>
            </a:pPr>
            <a:r>
              <a:rPr lang="en-IN" dirty="0">
                <a:latin typeface="+mj-lt"/>
              </a:rPr>
              <a:t>Presence of special organelles or cysts</a:t>
            </a:r>
          </a:p>
          <a:p>
            <a:pPr marL="342900" indent="-342900">
              <a:spcBef>
                <a:spcPts val="600"/>
              </a:spcBef>
              <a:spcAft>
                <a:spcPts val="600"/>
              </a:spcAft>
              <a:buFont typeface="Arial" panose="020B0604020202020204" pitchFamily="34" charset="0"/>
              <a:buChar char="•"/>
              <a:defRPr/>
            </a:pPr>
            <a:r>
              <a:rPr lang="en-IN" dirty="0">
                <a:latin typeface="+mj-lt"/>
              </a:rPr>
              <a:t>Number of nuclei</a:t>
            </a:r>
          </a:p>
          <a:p>
            <a:pPr>
              <a:spcBef>
                <a:spcPts val="600"/>
              </a:spcBef>
              <a:spcAft>
                <a:spcPts val="600"/>
              </a:spcAft>
              <a:defRPr/>
            </a:pPr>
            <a:r>
              <a:rPr lang="en-IN" dirty="0">
                <a:latin typeface="+mj-lt"/>
              </a:rPr>
              <a:t>Blood, sputum, cerebrospinal fluid, </a:t>
            </a:r>
            <a:r>
              <a:rPr lang="en-IN" dirty="0" err="1">
                <a:latin typeface="+mj-lt"/>
              </a:rPr>
              <a:t>fecal</a:t>
            </a:r>
            <a:r>
              <a:rPr lang="en-IN" dirty="0">
                <a:latin typeface="+mj-lt"/>
              </a:rPr>
              <a:t>, or vaginal specimens smeared on a slide w/ or w/o staining</a:t>
            </a:r>
          </a:p>
        </p:txBody>
      </p:sp>
    </p:spTree>
    <p:extLst>
      <p:ext uri="{BB962C8B-B14F-4D97-AF65-F5344CB8AC3E}">
        <p14:creationId xmlns:p14="http://schemas.microsoft.com/office/powerpoint/2010/main" val="351000704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2A0FD-69D4-429C-A276-BAE1516A9194}"/>
              </a:ext>
            </a:extLst>
          </p:cNvPr>
          <p:cNvSpPr>
            <a:spLocks noGrp="1"/>
          </p:cNvSpPr>
          <p:nvPr>
            <p:ph type="title"/>
          </p:nvPr>
        </p:nvSpPr>
        <p:spPr/>
        <p:txBody>
          <a:bodyPr/>
          <a:lstStyle/>
          <a:p>
            <a:r>
              <a:rPr lang="en-IN" dirty="0"/>
              <a:t>Important Protozoan Pathogens</a:t>
            </a:r>
            <a:r>
              <a:rPr lang="en-IN" sz="1200" dirty="0"/>
              <a:t> 1</a:t>
            </a:r>
            <a:endParaRPr lang="en-IN" dirty="0"/>
          </a:p>
        </p:txBody>
      </p:sp>
      <p:sp>
        <p:nvSpPr>
          <p:cNvPr id="7" name="Content Placeholder 2">
            <a:extLst>
              <a:ext uri="{FF2B5EF4-FFF2-40B4-BE49-F238E27FC236}">
                <a16:creationId xmlns:a16="http://schemas.microsoft.com/office/drawing/2014/main" id="{122276D1-9285-478B-9484-B665FF180B95}"/>
              </a:ext>
            </a:extLst>
          </p:cNvPr>
          <p:cNvSpPr>
            <a:spLocks noGrp="1"/>
          </p:cNvSpPr>
          <p:nvPr>
            <p:ph sz="quarter" idx="11"/>
          </p:nvPr>
        </p:nvSpPr>
        <p:spPr>
          <a:xfrm>
            <a:off x="342900" y="1276709"/>
            <a:ext cx="8458200" cy="1320801"/>
          </a:xfrm>
        </p:spPr>
        <p:txBody>
          <a:bodyPr/>
          <a:lstStyle/>
          <a:p>
            <a:r>
              <a:rPr lang="en-IN" i="1" dirty="0"/>
              <a:t>Parasitology</a:t>
            </a:r>
            <a:r>
              <a:rPr lang="en-IN" dirty="0"/>
              <a:t>: study of protozoa and helminths</a:t>
            </a:r>
          </a:p>
          <a:p>
            <a:r>
              <a:rPr lang="en-IN" dirty="0"/>
              <a:t>Parasite: term most often used to denote protozoan and helminth pathogens</a:t>
            </a:r>
          </a:p>
        </p:txBody>
      </p:sp>
      <p:graphicFrame>
        <p:nvGraphicFramePr>
          <p:cNvPr id="12" name="Table 3">
            <a:extLst>
              <a:ext uri="{FF2B5EF4-FFF2-40B4-BE49-F238E27FC236}">
                <a16:creationId xmlns:a16="http://schemas.microsoft.com/office/drawing/2014/main" id="{76541F8F-9686-4DAB-A4FF-191EBE5716A5}"/>
              </a:ext>
            </a:extLst>
          </p:cNvPr>
          <p:cNvGraphicFramePr>
            <a:graphicFrameLocks noGrp="1"/>
          </p:cNvGraphicFramePr>
          <p:nvPr>
            <p:ph sz="quarter" idx="14"/>
            <p:extLst>
              <p:ext uri="{D42A27DB-BD31-4B8C-83A1-F6EECF244321}">
                <p14:modId xmlns:p14="http://schemas.microsoft.com/office/powerpoint/2010/main" val="269611380"/>
              </p:ext>
            </p:extLst>
          </p:nvPr>
        </p:nvGraphicFramePr>
        <p:xfrm>
          <a:off x="467868" y="2964635"/>
          <a:ext cx="8104632" cy="1320800"/>
        </p:xfrm>
        <a:graphic>
          <a:graphicData uri="http://schemas.openxmlformats.org/drawingml/2006/table">
            <a:tbl>
              <a:tblPr firstRow="1" bandRow="1">
                <a:tableStyleId>{2D5ABB26-0587-4C30-8999-92F81FD0307C}</a:tableStyleId>
              </a:tblPr>
              <a:tblGrid>
                <a:gridCol w="2701544">
                  <a:extLst>
                    <a:ext uri="{9D8B030D-6E8A-4147-A177-3AD203B41FA5}">
                      <a16:colId xmlns:a16="http://schemas.microsoft.com/office/drawing/2014/main" val="346070798"/>
                    </a:ext>
                  </a:extLst>
                </a:gridCol>
                <a:gridCol w="2701544">
                  <a:extLst>
                    <a:ext uri="{9D8B030D-6E8A-4147-A177-3AD203B41FA5}">
                      <a16:colId xmlns:a16="http://schemas.microsoft.com/office/drawing/2014/main" val="2044860773"/>
                    </a:ext>
                  </a:extLst>
                </a:gridCol>
                <a:gridCol w="2701544">
                  <a:extLst>
                    <a:ext uri="{9D8B030D-6E8A-4147-A177-3AD203B41FA5}">
                      <a16:colId xmlns:a16="http://schemas.microsoft.com/office/drawing/2014/main" val="2046947793"/>
                    </a:ext>
                  </a:extLst>
                </a:gridCol>
              </a:tblGrid>
              <a:tr h="370840">
                <a:tc>
                  <a:txBody>
                    <a:bodyPr/>
                    <a:lstStyle/>
                    <a:p>
                      <a:r>
                        <a:rPr lang="en-US" sz="1600" b="1" u="none" strike="noStrike" kern="1200" baseline="0" dirty="0">
                          <a:solidFill>
                            <a:schemeClr val="tx1"/>
                          </a:solidFill>
                        </a:rPr>
                        <a:t>Amoeboid Protozoa</a:t>
                      </a:r>
                      <a:endParaRPr lang="en-US" sz="1600" b="0" i="0" u="none" strike="noStrike" kern="1200" baseline="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1" u="none" strike="noStrike" kern="1200" baseline="0" dirty="0">
                          <a:solidFill>
                            <a:schemeClr val="tx1"/>
                          </a:solidFill>
                        </a:rPr>
                        <a:t>Disease</a:t>
                      </a:r>
                      <a:endParaRPr lang="en-US" sz="1600" b="0" i="0" u="none" strike="noStrike" kern="1200" baseline="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1" u="none" strike="noStrike" kern="1200" baseline="0" dirty="0">
                          <a:solidFill>
                            <a:schemeClr val="tx1"/>
                          </a:solidFill>
                        </a:rPr>
                        <a:t>Reservoir/Source</a:t>
                      </a:r>
                      <a:endParaRPr lang="en-US" sz="1600" b="0" i="0" u="none" strike="noStrike" kern="1200" baseline="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24447857"/>
                  </a:ext>
                </a:extLst>
              </a:tr>
              <a:tr h="370840">
                <a:tc>
                  <a:txBody>
                    <a:bodyPr/>
                    <a:lstStyle/>
                    <a:p>
                      <a:r>
                        <a:rPr lang="en-US" sz="1600" b="0" u="none" strike="noStrike" kern="1200" baseline="0" dirty="0">
                          <a:solidFill>
                            <a:schemeClr val="tx1"/>
                          </a:solidFill>
                        </a:rPr>
                        <a:t>Entamoeba histolytica</a:t>
                      </a:r>
                      <a:endParaRPr lang="en-US" sz="1600" b="0" i="0" u="none" strike="noStrike" kern="1200" baseline="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u="none" strike="noStrike" kern="1200" baseline="0" dirty="0">
                          <a:solidFill>
                            <a:schemeClr val="tx1"/>
                          </a:solidFill>
                        </a:rPr>
                        <a:t>Amoebiasis (intestinal and other symptoms)</a:t>
                      </a:r>
                      <a:endParaRPr lang="en-US" sz="1600" b="0" i="0" u="none" strike="noStrike" kern="1200" baseline="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u="none" strike="noStrike" kern="1200" baseline="0" dirty="0">
                          <a:solidFill>
                            <a:schemeClr val="tx1"/>
                          </a:solidFill>
                        </a:rPr>
                        <a:t>Humans, water and food	</a:t>
                      </a:r>
                      <a:endParaRPr lang="en-US" sz="1600" b="0" i="0" u="none" strike="noStrike" kern="1200" baseline="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3263916"/>
                  </a:ext>
                </a:extLst>
              </a:tr>
              <a:tr h="370840">
                <a:tc>
                  <a:txBody>
                    <a:bodyPr/>
                    <a:lstStyle/>
                    <a:p>
                      <a:r>
                        <a:rPr lang="en-US" sz="1600" b="0" u="none" strike="noStrike" kern="1200" baseline="0" dirty="0">
                          <a:solidFill>
                            <a:schemeClr val="tx1"/>
                          </a:solidFill>
                        </a:rPr>
                        <a:t>Naegleria, Acanthamoeba</a:t>
                      </a:r>
                      <a:endParaRPr lang="en-US" sz="1600" b="0" i="0" u="none" strike="noStrike" kern="1200" baseline="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u="none" strike="noStrike" kern="1200" baseline="0" dirty="0">
                          <a:solidFill>
                            <a:schemeClr val="tx1"/>
                          </a:solidFill>
                        </a:rPr>
                        <a:t>Brain infection	</a:t>
                      </a:r>
                      <a:endParaRPr lang="en-US" sz="1600" b="0" i="0" u="none" strike="noStrike" kern="1200" baseline="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u="none" strike="noStrike" kern="1200" baseline="0" dirty="0">
                          <a:solidFill>
                            <a:schemeClr val="tx1"/>
                          </a:solidFill>
                        </a:rPr>
                        <a:t>Free-living in water	</a:t>
                      </a:r>
                      <a:endParaRPr lang="en-US" sz="1600" b="0" i="0" u="none" strike="noStrike" kern="1200" baseline="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4064097"/>
                  </a:ext>
                </a:extLst>
              </a:tr>
            </a:tbl>
          </a:graphicData>
        </a:graphic>
      </p:graphicFrame>
      <p:graphicFrame>
        <p:nvGraphicFramePr>
          <p:cNvPr id="14" name="Table 4">
            <a:extLst>
              <a:ext uri="{FF2B5EF4-FFF2-40B4-BE49-F238E27FC236}">
                <a16:creationId xmlns:a16="http://schemas.microsoft.com/office/drawing/2014/main" id="{5B8EB2C1-3D23-4E0E-98D7-00C69A0A4F74}"/>
              </a:ext>
            </a:extLst>
          </p:cNvPr>
          <p:cNvGraphicFramePr>
            <a:graphicFrameLocks noGrp="1"/>
          </p:cNvGraphicFramePr>
          <p:nvPr>
            <p:ph sz="quarter" idx="15"/>
            <p:extLst>
              <p:ext uri="{D42A27DB-BD31-4B8C-83A1-F6EECF244321}">
                <p14:modId xmlns:p14="http://schemas.microsoft.com/office/powerpoint/2010/main" val="194844377"/>
              </p:ext>
            </p:extLst>
          </p:nvPr>
        </p:nvGraphicFramePr>
        <p:xfrm>
          <a:off x="467868" y="4631331"/>
          <a:ext cx="8104632" cy="949960"/>
        </p:xfrm>
        <a:graphic>
          <a:graphicData uri="http://schemas.openxmlformats.org/drawingml/2006/table">
            <a:tbl>
              <a:tblPr firstRow="1" bandRow="1">
                <a:tableStyleId>{5C22544A-7EE6-4342-B048-85BDC9FD1C3A}</a:tableStyleId>
              </a:tblPr>
              <a:tblGrid>
                <a:gridCol w="2701544">
                  <a:extLst>
                    <a:ext uri="{9D8B030D-6E8A-4147-A177-3AD203B41FA5}">
                      <a16:colId xmlns:a16="http://schemas.microsoft.com/office/drawing/2014/main" val="1545278286"/>
                    </a:ext>
                  </a:extLst>
                </a:gridCol>
                <a:gridCol w="2701544">
                  <a:extLst>
                    <a:ext uri="{9D8B030D-6E8A-4147-A177-3AD203B41FA5}">
                      <a16:colId xmlns:a16="http://schemas.microsoft.com/office/drawing/2014/main" val="3195102407"/>
                    </a:ext>
                  </a:extLst>
                </a:gridCol>
                <a:gridCol w="2701544">
                  <a:extLst>
                    <a:ext uri="{9D8B030D-6E8A-4147-A177-3AD203B41FA5}">
                      <a16:colId xmlns:a16="http://schemas.microsoft.com/office/drawing/2014/main" val="1890592992"/>
                    </a:ext>
                  </a:extLst>
                </a:gridCol>
              </a:tblGrid>
              <a:tr h="370840">
                <a:tc>
                  <a:txBody>
                    <a:bodyPr/>
                    <a:lstStyle/>
                    <a:p>
                      <a:r>
                        <a:rPr lang="en-US" sz="1600" dirty="0">
                          <a:solidFill>
                            <a:schemeClr val="tx1"/>
                          </a:solidFill>
                          <a:latin typeface="+mj-lt"/>
                        </a:rPr>
                        <a:t>Ciliated Protozoa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1" i="0" u="none" strike="noStrike" kern="1200" baseline="0" dirty="0">
                          <a:solidFill>
                            <a:schemeClr val="tx1"/>
                          </a:solidFill>
                          <a:latin typeface="+mj-lt"/>
                          <a:ea typeface="+mn-ea"/>
                          <a:cs typeface="+mn-cs"/>
                        </a:rPr>
                        <a:t>Disease</a:t>
                      </a:r>
                      <a:endParaRPr lang="en-US" sz="1600" b="0" i="0" u="none" strike="noStrike" kern="1200" baseline="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1" i="0" u="none" strike="noStrike" kern="1200" baseline="0" dirty="0">
                          <a:solidFill>
                            <a:schemeClr val="tx1"/>
                          </a:solidFill>
                          <a:latin typeface="+mj-lt"/>
                          <a:ea typeface="+mn-ea"/>
                          <a:cs typeface="+mn-cs"/>
                        </a:rPr>
                        <a:t>Reservoir/Source</a:t>
                      </a:r>
                      <a:endParaRPr lang="en-US" sz="1600" b="0" i="0" u="none" strike="noStrike" kern="1200" baseline="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75606057"/>
                  </a:ext>
                </a:extLst>
              </a:tr>
              <a:tr h="370840">
                <a:tc>
                  <a:txBody>
                    <a:bodyPr/>
                    <a:lstStyle/>
                    <a:p>
                      <a:r>
                        <a:rPr lang="en-US" sz="1600" b="0" i="1" u="none" strike="noStrike" kern="1200" baseline="0" dirty="0">
                          <a:solidFill>
                            <a:schemeClr val="tx1"/>
                          </a:solidFill>
                          <a:latin typeface="+mj-lt"/>
                          <a:ea typeface="+mn-ea"/>
                          <a:cs typeface="+mn-cs"/>
                        </a:rPr>
                        <a:t>Balantidium coli</a:t>
                      </a:r>
                      <a:endParaRPr lang="en-US" sz="1600" b="0" i="0" u="none" strike="noStrike" kern="1200" baseline="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tx1"/>
                          </a:solidFill>
                          <a:latin typeface="+mj-lt"/>
                          <a:ea typeface="+mn-ea"/>
                          <a:cs typeface="+mn-cs"/>
                        </a:rPr>
                        <a:t>Balantidiosis (intestinal and other symptoms)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tx1"/>
                          </a:solidFill>
                          <a:latin typeface="+mj-lt"/>
                          <a:ea typeface="+mn-ea"/>
                          <a:cs typeface="+mn-cs"/>
                        </a:rPr>
                        <a:t>Pigs, cattle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48606674"/>
                  </a:ext>
                </a:extLst>
              </a:tr>
            </a:tbl>
          </a:graphicData>
        </a:graphic>
      </p:graphicFrame>
    </p:spTree>
    <p:extLst>
      <p:ext uri="{BB962C8B-B14F-4D97-AF65-F5344CB8AC3E}">
        <p14:creationId xmlns:p14="http://schemas.microsoft.com/office/powerpoint/2010/main" val="301880258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2A0FD-69D4-429C-A276-BAE1516A9194}"/>
              </a:ext>
            </a:extLst>
          </p:cNvPr>
          <p:cNvSpPr>
            <a:spLocks noGrp="1"/>
          </p:cNvSpPr>
          <p:nvPr>
            <p:ph type="title"/>
          </p:nvPr>
        </p:nvSpPr>
        <p:spPr/>
        <p:txBody>
          <a:bodyPr/>
          <a:lstStyle/>
          <a:p>
            <a:r>
              <a:rPr lang="en-IN" dirty="0"/>
              <a:t>Important Protozoan Pathogens</a:t>
            </a:r>
            <a:r>
              <a:rPr lang="en-IN" sz="1200" dirty="0"/>
              <a:t> 2</a:t>
            </a:r>
            <a:endParaRPr lang="en-IN" dirty="0"/>
          </a:p>
        </p:txBody>
      </p:sp>
      <p:graphicFrame>
        <p:nvGraphicFramePr>
          <p:cNvPr id="12" name="Table 2">
            <a:extLst>
              <a:ext uri="{FF2B5EF4-FFF2-40B4-BE49-F238E27FC236}">
                <a16:creationId xmlns:a16="http://schemas.microsoft.com/office/drawing/2014/main" id="{76541F8F-9686-4DAB-A4FF-191EBE5716A5}"/>
              </a:ext>
            </a:extLst>
          </p:cNvPr>
          <p:cNvGraphicFramePr>
            <a:graphicFrameLocks noGrp="1"/>
          </p:cNvGraphicFramePr>
          <p:nvPr>
            <p:ph sz="quarter" idx="14"/>
            <p:extLst>
              <p:ext uri="{D42A27DB-BD31-4B8C-83A1-F6EECF244321}">
                <p14:modId xmlns:p14="http://schemas.microsoft.com/office/powerpoint/2010/main" val="2000811806"/>
              </p:ext>
            </p:extLst>
          </p:nvPr>
        </p:nvGraphicFramePr>
        <p:xfrm>
          <a:off x="696468" y="1170820"/>
          <a:ext cx="7751064" cy="2692400"/>
        </p:xfrm>
        <a:graphic>
          <a:graphicData uri="http://schemas.openxmlformats.org/drawingml/2006/table">
            <a:tbl>
              <a:tblPr firstRow="1" bandRow="1">
                <a:tableStyleId>{2D5ABB26-0587-4C30-8999-92F81FD0307C}</a:tableStyleId>
              </a:tblPr>
              <a:tblGrid>
                <a:gridCol w="2583688">
                  <a:extLst>
                    <a:ext uri="{9D8B030D-6E8A-4147-A177-3AD203B41FA5}">
                      <a16:colId xmlns:a16="http://schemas.microsoft.com/office/drawing/2014/main" val="346070798"/>
                    </a:ext>
                  </a:extLst>
                </a:gridCol>
                <a:gridCol w="2583688">
                  <a:extLst>
                    <a:ext uri="{9D8B030D-6E8A-4147-A177-3AD203B41FA5}">
                      <a16:colId xmlns:a16="http://schemas.microsoft.com/office/drawing/2014/main" val="2044860773"/>
                    </a:ext>
                  </a:extLst>
                </a:gridCol>
                <a:gridCol w="2583688">
                  <a:extLst>
                    <a:ext uri="{9D8B030D-6E8A-4147-A177-3AD203B41FA5}">
                      <a16:colId xmlns:a16="http://schemas.microsoft.com/office/drawing/2014/main" val="2046947793"/>
                    </a:ext>
                  </a:extLst>
                </a:gridCol>
              </a:tblGrid>
              <a:tr h="170873">
                <a:tc>
                  <a:txBody>
                    <a:bodyPr/>
                    <a:lstStyle/>
                    <a:p>
                      <a:pPr>
                        <a:lnSpc>
                          <a:spcPts val="1600"/>
                        </a:lnSpc>
                      </a:pPr>
                      <a:r>
                        <a:rPr lang="en-US" sz="1400" b="1" dirty="0">
                          <a:solidFill>
                            <a:schemeClr val="tx1"/>
                          </a:solidFill>
                        </a:rPr>
                        <a:t>Flagellated Protozoa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1600"/>
                        </a:lnSpc>
                      </a:pPr>
                      <a:r>
                        <a:rPr lang="en-US" sz="1400" b="1" i="0" u="none" strike="noStrike" kern="1200" baseline="0" dirty="0">
                          <a:solidFill>
                            <a:schemeClr val="tx1"/>
                          </a:solidFill>
                          <a:latin typeface="+mn-lt"/>
                          <a:ea typeface="+mn-ea"/>
                          <a:cs typeface="+mn-cs"/>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1600"/>
                        </a:lnSpc>
                      </a:pPr>
                      <a:r>
                        <a:rPr lang="en-US" sz="1400" b="1" i="0" u="none" strike="noStrike" kern="1200" baseline="0" dirty="0">
                          <a:solidFill>
                            <a:schemeClr val="tx1"/>
                          </a:solidFill>
                          <a:latin typeface="+mn-lt"/>
                          <a:ea typeface="+mn-ea"/>
                          <a:cs typeface="+mn-cs"/>
                        </a:rPr>
                        <a:t>Reservoir/Source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24447857"/>
                  </a:ext>
                </a:extLst>
              </a:tr>
              <a:tr h="170873">
                <a:tc>
                  <a:txBody>
                    <a:bodyPr/>
                    <a:lstStyle/>
                    <a:p>
                      <a:pPr>
                        <a:lnSpc>
                          <a:spcPts val="1600"/>
                        </a:lnSpc>
                      </a:pPr>
                      <a:r>
                        <a:rPr lang="en-US" sz="1400" b="0" i="1" u="none" strike="noStrike" kern="1200" baseline="0" dirty="0">
                          <a:solidFill>
                            <a:schemeClr val="tx1"/>
                          </a:solidFill>
                          <a:latin typeface="+mn-lt"/>
                          <a:ea typeface="+mn-ea"/>
                          <a:cs typeface="+mn-cs"/>
                        </a:rPr>
                        <a:t>Giardia lamblia</a:t>
                      </a:r>
                      <a:endParaRPr lang="en-US" sz="14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1600"/>
                        </a:lnSpc>
                      </a:pPr>
                      <a:r>
                        <a:rPr lang="en-US" sz="1400" b="0" i="0" u="none" strike="noStrike" kern="1200" baseline="0" dirty="0">
                          <a:solidFill>
                            <a:schemeClr val="tx1"/>
                          </a:solidFill>
                          <a:latin typeface="+mn-lt"/>
                          <a:ea typeface="+mn-ea"/>
                          <a:cs typeface="+mn-cs"/>
                        </a:rPr>
                        <a:t>Giardiasis (intestinal distress)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1600"/>
                        </a:lnSpc>
                      </a:pPr>
                      <a:r>
                        <a:rPr lang="en-US" sz="1400" b="0" i="0" u="none" strike="noStrike" kern="1200" baseline="0" dirty="0">
                          <a:solidFill>
                            <a:schemeClr val="tx1"/>
                          </a:solidFill>
                          <a:latin typeface="+mn-lt"/>
                          <a:ea typeface="+mn-ea"/>
                          <a:cs typeface="+mn-cs"/>
                        </a:rPr>
                        <a:t>Animals, water and food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64408256"/>
                  </a:ext>
                </a:extLst>
              </a:tr>
              <a:tr h="288717">
                <a:tc>
                  <a:txBody>
                    <a:bodyPr/>
                    <a:lstStyle/>
                    <a:p>
                      <a:pPr>
                        <a:lnSpc>
                          <a:spcPts val="1600"/>
                        </a:lnSpc>
                      </a:pPr>
                      <a:r>
                        <a:rPr lang="en-US" sz="1400" b="0" i="1" u="none" strike="noStrike" kern="1200" baseline="0" dirty="0">
                          <a:solidFill>
                            <a:schemeClr val="tx1"/>
                          </a:solidFill>
                          <a:latin typeface="+mn-lt"/>
                          <a:ea typeface="+mn-ea"/>
                          <a:cs typeface="+mn-cs"/>
                        </a:rPr>
                        <a:t>Trichomonas vaginalis</a:t>
                      </a:r>
                      <a:endParaRPr lang="en-US" sz="14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1600"/>
                        </a:lnSpc>
                      </a:pPr>
                      <a:r>
                        <a:rPr lang="en-US" sz="1400" b="0" i="0" u="none" strike="noStrike" kern="1200" baseline="0" dirty="0" err="1">
                          <a:solidFill>
                            <a:schemeClr val="tx1"/>
                          </a:solidFill>
                          <a:latin typeface="+mn-lt"/>
                          <a:ea typeface="+mn-ea"/>
                          <a:cs typeface="+mn-cs"/>
                        </a:rPr>
                        <a:t>Trichomoniasis</a:t>
                      </a:r>
                      <a:r>
                        <a:rPr lang="en-US" sz="1400" b="0" i="0" u="none" strike="noStrike" kern="1200" baseline="0" dirty="0">
                          <a:solidFill>
                            <a:schemeClr val="tx1"/>
                          </a:solidFill>
                          <a:latin typeface="+mn-lt"/>
                          <a:ea typeface="+mn-ea"/>
                          <a:cs typeface="+mn-cs"/>
                        </a:rPr>
                        <a:t> (reproductive tract symptoms)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1600"/>
                        </a:lnSpc>
                      </a:pPr>
                      <a:r>
                        <a:rPr lang="en-US" sz="1400" dirty="0">
                          <a:solidFill>
                            <a:schemeClr val="tx1"/>
                          </a:solidFill>
                        </a:rPr>
                        <a:t>Human</a:t>
                      </a:r>
                      <a:endParaRPr lang="en-US" sz="14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33206616"/>
                  </a:ext>
                </a:extLst>
              </a:tr>
              <a:tr h="406561">
                <a:tc>
                  <a:txBody>
                    <a:bodyPr/>
                    <a:lstStyle/>
                    <a:p>
                      <a:pPr>
                        <a:lnSpc>
                          <a:spcPts val="1600"/>
                        </a:lnSpc>
                      </a:pPr>
                      <a:r>
                        <a:rPr lang="en-US" sz="1400" b="0" i="1" u="none" strike="noStrike" kern="1200" baseline="0" dirty="0">
                          <a:solidFill>
                            <a:schemeClr val="tx1"/>
                          </a:solidFill>
                          <a:latin typeface="+mn-lt"/>
                          <a:ea typeface="+mn-ea"/>
                          <a:cs typeface="+mn-cs"/>
                        </a:rPr>
                        <a:t>Trypanosoma brucei, T. cruzi</a:t>
                      </a:r>
                      <a:r>
                        <a:rPr lang="en-US" sz="1400" b="0" i="0" u="none" strike="noStrike" kern="1200" baseline="0" dirty="0">
                          <a:solidFill>
                            <a:schemeClr val="tx1"/>
                          </a:solidFill>
                          <a:latin typeface="+mn-lt"/>
                          <a:ea typeface="+mn-ea"/>
                          <a:cs typeface="+mn-cs"/>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1600"/>
                        </a:lnSpc>
                      </a:pPr>
                      <a:r>
                        <a:rPr lang="en-US" sz="1400" b="0" i="0" u="none" strike="noStrike" kern="1200" baseline="0" dirty="0" err="1">
                          <a:solidFill>
                            <a:schemeClr val="tx1"/>
                          </a:solidFill>
                          <a:latin typeface="+mn-lt"/>
                          <a:ea typeface="+mn-ea"/>
                          <a:cs typeface="+mn-cs"/>
                        </a:rPr>
                        <a:t>Trypanosomiasis</a:t>
                      </a:r>
                      <a:r>
                        <a:rPr lang="en-US" sz="1400" b="0" i="0" u="none" strike="noStrike" kern="1200" baseline="0" dirty="0">
                          <a:solidFill>
                            <a:schemeClr val="tx1"/>
                          </a:solidFill>
                          <a:latin typeface="+mn-lt"/>
                          <a:ea typeface="+mn-ea"/>
                          <a:cs typeface="+mn-cs"/>
                        </a:rPr>
                        <a:t> (sleeping sickness and Chagas 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1600"/>
                        </a:lnSpc>
                      </a:pPr>
                      <a:r>
                        <a:rPr lang="en-US" sz="1400" b="0" i="0" u="none" strike="noStrike" kern="1200" baseline="0" dirty="0">
                          <a:solidFill>
                            <a:schemeClr val="tx1"/>
                          </a:solidFill>
                          <a:latin typeface="+mn-lt"/>
                          <a:ea typeface="+mn-ea"/>
                          <a:cs typeface="+mn-cs"/>
                        </a:rPr>
                        <a:t>Animals, vector-borne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3263916"/>
                  </a:ext>
                </a:extLst>
              </a:tr>
              <a:tr h="524404">
                <a:tc>
                  <a:txBody>
                    <a:bodyPr/>
                    <a:lstStyle/>
                    <a:p>
                      <a:pPr>
                        <a:lnSpc>
                          <a:spcPts val="1600"/>
                        </a:lnSpc>
                      </a:pPr>
                      <a:r>
                        <a:rPr lang="it-IT" sz="1400" b="0" i="1" u="none" strike="noStrike" kern="1200" baseline="0" dirty="0">
                          <a:solidFill>
                            <a:schemeClr val="tx1"/>
                          </a:solidFill>
                          <a:latin typeface="+mn-lt"/>
                          <a:ea typeface="+mn-ea"/>
                          <a:cs typeface="+mn-cs"/>
                        </a:rPr>
                        <a:t>Leishmania donovani, </a:t>
                      </a:r>
                      <a:br>
                        <a:rPr lang="it-IT" sz="1400" b="0" i="1" u="none" strike="noStrike" kern="1200" baseline="0" dirty="0">
                          <a:solidFill>
                            <a:schemeClr val="tx1"/>
                          </a:solidFill>
                          <a:latin typeface="+mn-lt"/>
                          <a:ea typeface="+mn-ea"/>
                          <a:cs typeface="+mn-cs"/>
                        </a:rPr>
                      </a:br>
                      <a:r>
                        <a:rPr lang="it-IT" sz="1400" b="0" i="1" u="none" strike="noStrike" kern="1200" baseline="0" dirty="0">
                          <a:solidFill>
                            <a:schemeClr val="tx1"/>
                          </a:solidFill>
                          <a:latin typeface="+mn-lt"/>
                          <a:ea typeface="+mn-ea"/>
                          <a:cs typeface="+mn-cs"/>
                        </a:rPr>
                        <a:t>L. tropica, L. brasiliensis</a:t>
                      </a:r>
                      <a:endParaRPr lang="it-IT" sz="14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1600"/>
                        </a:lnSpc>
                      </a:pPr>
                      <a:r>
                        <a:rPr lang="en-US" sz="1400" b="0" i="0" u="none" strike="noStrike" kern="1200" baseline="0" dirty="0">
                          <a:solidFill>
                            <a:schemeClr val="tx1"/>
                          </a:solidFill>
                          <a:latin typeface="+mn-lt"/>
                          <a:ea typeface="+mn-ea"/>
                          <a:cs typeface="+mn-cs"/>
                        </a:rPr>
                        <a:t>Leishmaniasis (either skin lesions or widespread involvement of internal organs)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1600"/>
                        </a:lnSpc>
                      </a:pPr>
                      <a:r>
                        <a:rPr lang="en-US" sz="1400" b="0" i="0" u="none" strike="noStrike" kern="1200" baseline="0" dirty="0">
                          <a:solidFill>
                            <a:schemeClr val="tx1"/>
                          </a:solidFill>
                          <a:latin typeface="+mn-lt"/>
                          <a:ea typeface="+mn-ea"/>
                          <a:cs typeface="+mn-cs"/>
                        </a:rPr>
                        <a:t>Animals, vector-borne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4064097"/>
                  </a:ext>
                </a:extLst>
              </a:tr>
            </a:tbl>
          </a:graphicData>
        </a:graphic>
      </p:graphicFrame>
      <p:graphicFrame>
        <p:nvGraphicFramePr>
          <p:cNvPr id="14" name="Table 3">
            <a:extLst>
              <a:ext uri="{FF2B5EF4-FFF2-40B4-BE49-F238E27FC236}">
                <a16:creationId xmlns:a16="http://schemas.microsoft.com/office/drawing/2014/main" id="{5B8EB2C1-3D23-4E0E-98D7-00C69A0A4F74}"/>
              </a:ext>
            </a:extLst>
          </p:cNvPr>
          <p:cNvGraphicFramePr>
            <a:graphicFrameLocks noGrp="1"/>
          </p:cNvGraphicFramePr>
          <p:nvPr>
            <p:ph sz="quarter" idx="15"/>
            <p:extLst>
              <p:ext uri="{D42A27DB-BD31-4B8C-83A1-F6EECF244321}">
                <p14:modId xmlns:p14="http://schemas.microsoft.com/office/powerpoint/2010/main" val="398200175"/>
              </p:ext>
            </p:extLst>
          </p:nvPr>
        </p:nvGraphicFramePr>
        <p:xfrm>
          <a:off x="696468" y="4210050"/>
          <a:ext cx="7751064" cy="2230120"/>
        </p:xfrm>
        <a:graphic>
          <a:graphicData uri="http://schemas.openxmlformats.org/drawingml/2006/table">
            <a:tbl>
              <a:tblPr firstRow="1" bandRow="1">
                <a:tableStyleId>{5C22544A-7EE6-4342-B048-85BDC9FD1C3A}</a:tableStyleId>
              </a:tblPr>
              <a:tblGrid>
                <a:gridCol w="2583688">
                  <a:extLst>
                    <a:ext uri="{9D8B030D-6E8A-4147-A177-3AD203B41FA5}">
                      <a16:colId xmlns:a16="http://schemas.microsoft.com/office/drawing/2014/main" val="1545278286"/>
                    </a:ext>
                  </a:extLst>
                </a:gridCol>
                <a:gridCol w="2583688">
                  <a:extLst>
                    <a:ext uri="{9D8B030D-6E8A-4147-A177-3AD203B41FA5}">
                      <a16:colId xmlns:a16="http://schemas.microsoft.com/office/drawing/2014/main" val="3195102407"/>
                    </a:ext>
                  </a:extLst>
                </a:gridCol>
                <a:gridCol w="2583688">
                  <a:extLst>
                    <a:ext uri="{9D8B030D-6E8A-4147-A177-3AD203B41FA5}">
                      <a16:colId xmlns:a16="http://schemas.microsoft.com/office/drawing/2014/main" val="1890592992"/>
                    </a:ext>
                  </a:extLst>
                </a:gridCol>
              </a:tblGrid>
              <a:tr h="370840">
                <a:tc>
                  <a:txBody>
                    <a:bodyPr/>
                    <a:lstStyle/>
                    <a:p>
                      <a:pPr>
                        <a:lnSpc>
                          <a:spcPts val="1600"/>
                        </a:lnSpc>
                      </a:pPr>
                      <a:r>
                        <a:rPr lang="en-US" sz="1400" dirty="0">
                          <a:solidFill>
                            <a:schemeClr val="tx1"/>
                          </a:solidFill>
                        </a:rPr>
                        <a:t>Nonmotile Protozoa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1600"/>
                        </a:lnSpc>
                      </a:pPr>
                      <a:r>
                        <a:rPr lang="en-US" sz="1400" b="1" i="0" u="none" strike="noStrike" kern="1200" baseline="0" dirty="0">
                          <a:solidFill>
                            <a:schemeClr val="tx1"/>
                          </a:solidFill>
                          <a:latin typeface="+mn-lt"/>
                          <a:ea typeface="+mn-ea"/>
                          <a:cs typeface="+mn-cs"/>
                        </a:rPr>
                        <a:t>Disease</a:t>
                      </a:r>
                      <a:endParaRPr lang="en-US" sz="14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1600"/>
                        </a:lnSpc>
                      </a:pPr>
                      <a:r>
                        <a:rPr lang="en-US" sz="1400" b="1" i="0" u="none" strike="noStrike" kern="1200" baseline="0" dirty="0">
                          <a:solidFill>
                            <a:schemeClr val="tx1"/>
                          </a:solidFill>
                          <a:latin typeface="+mn-lt"/>
                          <a:ea typeface="+mn-ea"/>
                          <a:cs typeface="+mn-cs"/>
                        </a:rPr>
                        <a:t>Reservoir/Source</a:t>
                      </a:r>
                      <a:endParaRPr lang="en-US" sz="14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75606057"/>
                  </a:ext>
                </a:extLst>
              </a:tr>
              <a:tr h="370840">
                <a:tc>
                  <a:txBody>
                    <a:bodyPr/>
                    <a:lstStyle/>
                    <a:p>
                      <a:pPr>
                        <a:lnSpc>
                          <a:spcPts val="1600"/>
                        </a:lnSpc>
                      </a:pPr>
                      <a:r>
                        <a:rPr lang="pt-BR" sz="1400" b="0" i="1" u="none" strike="noStrike" kern="1200" baseline="0" dirty="0">
                          <a:solidFill>
                            <a:schemeClr val="tx1"/>
                          </a:solidFill>
                          <a:latin typeface="+mn-lt"/>
                          <a:ea typeface="+mn-ea"/>
                          <a:cs typeface="+mn-cs"/>
                        </a:rPr>
                        <a:t>Plasmodium vivax, </a:t>
                      </a:r>
                      <a:br>
                        <a:rPr lang="pt-BR" sz="1400" b="0" i="1" u="none" strike="noStrike" kern="1200" baseline="0" dirty="0">
                          <a:solidFill>
                            <a:schemeClr val="tx1"/>
                          </a:solidFill>
                          <a:latin typeface="+mn-lt"/>
                          <a:ea typeface="+mn-ea"/>
                          <a:cs typeface="+mn-cs"/>
                        </a:rPr>
                      </a:br>
                      <a:r>
                        <a:rPr lang="pt-BR" sz="1400" b="0" i="0" u="none" strike="noStrike" kern="1200" baseline="0" dirty="0">
                          <a:solidFill>
                            <a:schemeClr val="tx1"/>
                          </a:solidFill>
                          <a:latin typeface="+mn-lt"/>
                          <a:ea typeface="+mn-ea"/>
                          <a:cs typeface="+mn-cs"/>
                        </a:rPr>
                        <a:t>other</a:t>
                      </a:r>
                      <a:r>
                        <a:rPr lang="pt-BR" sz="1400" b="0" i="1" u="none" strike="noStrike" kern="1200" baseline="0" dirty="0">
                          <a:solidFill>
                            <a:schemeClr val="tx1"/>
                          </a:solidFill>
                          <a:latin typeface="+mn-lt"/>
                          <a:ea typeface="+mn-ea"/>
                          <a:cs typeface="+mn-cs"/>
                        </a:rPr>
                        <a:t> Plasmodium </a:t>
                      </a:r>
                      <a:r>
                        <a:rPr lang="pt-BR" sz="1400" b="0" i="0" u="none" strike="noStrike" kern="1200" baseline="0" dirty="0">
                          <a:solidFill>
                            <a:schemeClr val="tx1"/>
                          </a:solidFill>
                          <a:latin typeface="+mn-lt"/>
                          <a:ea typeface="+mn-ea"/>
                          <a:cs typeface="+mn-cs"/>
                        </a:rPr>
                        <a:t>species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1600"/>
                        </a:lnSpc>
                      </a:pPr>
                      <a:r>
                        <a:rPr lang="en-US" sz="1400" b="0" i="0" u="none" strike="noStrike" kern="1200" baseline="0" dirty="0">
                          <a:solidFill>
                            <a:schemeClr val="tx1"/>
                          </a:solidFill>
                          <a:latin typeface="+mn-lt"/>
                          <a:ea typeface="+mn-ea"/>
                          <a:cs typeface="+mn-cs"/>
                        </a:rPr>
                        <a:t>Malaria (cardiovascular and other symptoms)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1600"/>
                        </a:lnSpc>
                      </a:pPr>
                      <a:r>
                        <a:rPr lang="en-US" sz="1400" b="0" i="0" u="none" strike="noStrike" kern="1200" baseline="0" dirty="0">
                          <a:solidFill>
                            <a:schemeClr val="tx1"/>
                          </a:solidFill>
                          <a:latin typeface="+mn-lt"/>
                          <a:ea typeface="+mn-ea"/>
                          <a:cs typeface="+mn-cs"/>
                        </a:rPr>
                        <a:t>Human, vector-borne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37726239"/>
                  </a:ext>
                </a:extLst>
              </a:tr>
              <a:tr h="365760">
                <a:tc>
                  <a:txBody>
                    <a:bodyPr/>
                    <a:lstStyle/>
                    <a:p>
                      <a:pPr>
                        <a:lnSpc>
                          <a:spcPts val="1600"/>
                        </a:lnSpc>
                      </a:pPr>
                      <a:r>
                        <a:rPr lang="en-US" sz="1400" b="0" i="1" u="none" strike="noStrike" kern="1200" baseline="0" dirty="0">
                          <a:solidFill>
                            <a:schemeClr val="tx1"/>
                          </a:solidFill>
                          <a:latin typeface="+mn-lt"/>
                          <a:ea typeface="+mn-ea"/>
                          <a:cs typeface="+mn-cs"/>
                        </a:rPr>
                        <a:t>Toxoplasma gondii</a:t>
                      </a:r>
                      <a:endParaRPr lang="en-US" sz="14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1600"/>
                        </a:lnSpc>
                      </a:pPr>
                      <a:r>
                        <a:rPr lang="en-US" sz="1400" b="0" i="0" u="none" strike="noStrike" kern="1200" baseline="0" dirty="0">
                          <a:solidFill>
                            <a:schemeClr val="tx1"/>
                          </a:solidFill>
                          <a:latin typeface="+mn-lt"/>
                          <a:ea typeface="+mn-ea"/>
                          <a:cs typeface="+mn-cs"/>
                        </a:rPr>
                        <a:t>Toxoplasmosis (flulike illness)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1600"/>
                        </a:lnSpc>
                      </a:pPr>
                      <a:r>
                        <a:rPr lang="en-US" sz="1400" b="0" i="0" u="none" strike="noStrike" kern="1200" baseline="0" dirty="0">
                          <a:solidFill>
                            <a:schemeClr val="tx1"/>
                          </a:solidFill>
                          <a:latin typeface="+mn-lt"/>
                          <a:ea typeface="+mn-ea"/>
                          <a:cs typeface="+mn-cs"/>
                        </a:rPr>
                        <a:t>Animals, vector-borne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69889367"/>
                  </a:ext>
                </a:extLst>
              </a:tr>
              <a:tr h="370840">
                <a:tc>
                  <a:txBody>
                    <a:bodyPr/>
                    <a:lstStyle/>
                    <a:p>
                      <a:pPr>
                        <a:lnSpc>
                          <a:spcPts val="1600"/>
                        </a:lnSpc>
                      </a:pPr>
                      <a:r>
                        <a:rPr lang="en-US" sz="1400" b="0" i="1" u="none" strike="noStrike" kern="1200" baseline="0" dirty="0">
                          <a:solidFill>
                            <a:schemeClr val="tx1"/>
                          </a:solidFill>
                          <a:latin typeface="+mn-lt"/>
                          <a:ea typeface="+mn-ea"/>
                          <a:cs typeface="+mn-cs"/>
                        </a:rPr>
                        <a:t>Cryptosporidium</a:t>
                      </a:r>
                      <a:endParaRPr lang="en-US" sz="14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1600"/>
                        </a:lnSpc>
                      </a:pPr>
                      <a:r>
                        <a:rPr lang="en-US" sz="1400" b="0" i="0" u="none" strike="noStrike" kern="1200" baseline="0" dirty="0">
                          <a:solidFill>
                            <a:schemeClr val="tx1"/>
                          </a:solidFill>
                          <a:latin typeface="+mn-lt"/>
                          <a:ea typeface="+mn-ea"/>
                          <a:cs typeface="+mn-cs"/>
                        </a:rPr>
                        <a:t>Cryptosporidiosis (intestinal and other symptoms)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1600"/>
                        </a:lnSpc>
                      </a:pPr>
                      <a:r>
                        <a:rPr lang="en-US" sz="1400" b="0" i="0" u="none" strike="noStrike" kern="1200" baseline="0" dirty="0">
                          <a:solidFill>
                            <a:schemeClr val="tx1"/>
                          </a:solidFill>
                          <a:latin typeface="+mn-lt"/>
                          <a:ea typeface="+mn-ea"/>
                          <a:cs typeface="+mn-cs"/>
                        </a:rPr>
                        <a:t>Free-living, water, food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6253839"/>
                  </a:ext>
                </a:extLst>
              </a:tr>
              <a:tr h="370840">
                <a:tc>
                  <a:txBody>
                    <a:bodyPr/>
                    <a:lstStyle/>
                    <a:p>
                      <a:pPr>
                        <a:lnSpc>
                          <a:spcPts val="1600"/>
                        </a:lnSpc>
                      </a:pPr>
                      <a:r>
                        <a:rPr lang="en-US" sz="1400" b="0" i="1" u="none" strike="noStrike" kern="1200" baseline="0" dirty="0">
                          <a:solidFill>
                            <a:schemeClr val="tx1"/>
                          </a:solidFill>
                          <a:latin typeface="+mn-lt"/>
                          <a:ea typeface="+mn-ea"/>
                          <a:cs typeface="+mn-cs"/>
                        </a:rPr>
                        <a:t>Cyclospora cayetanensis</a:t>
                      </a:r>
                      <a:endParaRPr lang="en-US" sz="14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1600"/>
                        </a:lnSpc>
                      </a:pPr>
                      <a:r>
                        <a:rPr lang="en-US" sz="1400" b="0" i="0" u="none" strike="noStrike" kern="1200" baseline="0" dirty="0">
                          <a:solidFill>
                            <a:schemeClr val="tx1"/>
                          </a:solidFill>
                          <a:latin typeface="+mn-lt"/>
                          <a:ea typeface="+mn-ea"/>
                          <a:cs typeface="+mn-cs"/>
                        </a:rPr>
                        <a:t>Cyclosporiasis (intestinal and other symptoms)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1600"/>
                        </a:lnSpc>
                      </a:pPr>
                      <a:r>
                        <a:rPr lang="en-US" sz="1400" b="0" i="0" u="none" strike="noStrike" kern="1200" baseline="0" dirty="0">
                          <a:solidFill>
                            <a:schemeClr val="tx1"/>
                          </a:solidFill>
                          <a:latin typeface="+mn-lt"/>
                          <a:ea typeface="+mn-ea"/>
                          <a:cs typeface="+mn-cs"/>
                        </a:rPr>
                        <a:t>Water, fresh produce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48606674"/>
                  </a:ext>
                </a:extLst>
              </a:tr>
            </a:tbl>
          </a:graphicData>
        </a:graphic>
      </p:graphicFrame>
    </p:spTree>
    <p:extLst>
      <p:ext uri="{BB962C8B-B14F-4D97-AF65-F5344CB8AC3E}">
        <p14:creationId xmlns:p14="http://schemas.microsoft.com/office/powerpoint/2010/main" val="12168528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Pathogenic Flagellates: Trypanosomes</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800"/>
              </a:spcBef>
              <a:defRPr/>
            </a:pPr>
            <a:r>
              <a:rPr lang="en-IN" i="1" dirty="0">
                <a:latin typeface="+mj-lt"/>
              </a:rPr>
              <a:t>Trypanosoma brucei: </a:t>
            </a:r>
            <a:r>
              <a:rPr lang="en-IN" dirty="0">
                <a:latin typeface="+mj-lt"/>
              </a:rPr>
              <a:t>sleeping sickness in Africa</a:t>
            </a:r>
          </a:p>
          <a:p>
            <a:pPr>
              <a:spcBef>
                <a:spcPts val="800"/>
              </a:spcBef>
              <a:defRPr/>
            </a:pPr>
            <a:r>
              <a:rPr lang="en-IN" i="1" dirty="0">
                <a:latin typeface="+mj-lt"/>
              </a:rPr>
              <a:t>Trypanosoma </a:t>
            </a:r>
            <a:r>
              <a:rPr lang="en-IN" i="1" dirty="0" err="1">
                <a:latin typeface="+mj-lt"/>
              </a:rPr>
              <a:t>cruzi</a:t>
            </a:r>
            <a:r>
              <a:rPr lang="en-IN" i="1" dirty="0">
                <a:latin typeface="+mj-lt"/>
              </a:rPr>
              <a:t>: </a:t>
            </a:r>
            <a:r>
              <a:rPr lang="en-IN" dirty="0">
                <a:latin typeface="+mj-lt"/>
              </a:rPr>
              <a:t>Chagas disease; endemic to South and Central America</a:t>
            </a:r>
          </a:p>
          <a:p>
            <a:pPr>
              <a:spcBef>
                <a:spcPts val="800"/>
              </a:spcBef>
              <a:defRPr/>
            </a:pPr>
            <a:r>
              <a:rPr lang="en-IN" dirty="0">
                <a:latin typeface="+mj-lt"/>
              </a:rPr>
              <a:t>Long, crescent-shaped cells with a single flagellum</a:t>
            </a:r>
          </a:p>
          <a:p>
            <a:pPr>
              <a:spcBef>
                <a:spcPts val="800"/>
              </a:spcBef>
              <a:defRPr/>
            </a:pPr>
            <a:r>
              <a:rPr lang="en-IN" dirty="0">
                <a:latin typeface="+mj-lt"/>
              </a:rPr>
              <a:t>Both found in the blood during infection</a:t>
            </a:r>
          </a:p>
          <a:p>
            <a:pPr>
              <a:spcBef>
                <a:spcPts val="800"/>
              </a:spcBef>
              <a:defRPr/>
            </a:pPr>
            <a:r>
              <a:rPr lang="en-IN" dirty="0">
                <a:latin typeface="+mj-lt"/>
              </a:rPr>
              <a:t>Both transmitted by blood-sucking vectors</a:t>
            </a:r>
          </a:p>
        </p:txBody>
      </p:sp>
    </p:spTree>
    <p:extLst>
      <p:ext uri="{BB962C8B-B14F-4D97-AF65-F5344CB8AC3E}">
        <p14:creationId xmlns:p14="http://schemas.microsoft.com/office/powerpoint/2010/main" val="135050309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Concept Check – Section 5.5</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a:xfrm>
            <a:off x="342900" y="1276709"/>
            <a:ext cx="8597900" cy="4971691"/>
          </a:xfrm>
        </p:spPr>
        <p:txBody>
          <a:bodyPr/>
          <a:lstStyle/>
          <a:p>
            <a:pPr marL="457200" indent="-457200">
              <a:spcBef>
                <a:spcPts val="800"/>
              </a:spcBef>
              <a:buFont typeface="+mj-lt"/>
              <a:buAutoNum type="arabicPeriod"/>
              <a:defRPr/>
            </a:pPr>
            <a:r>
              <a:rPr lang="en-IN" dirty="0">
                <a:latin typeface="+mj-lt"/>
              </a:rPr>
              <a:t>True/False: Algae don’t cause any type of human disease.</a:t>
            </a:r>
          </a:p>
          <a:p>
            <a:pPr marL="457200" indent="-457200">
              <a:spcBef>
                <a:spcPts val="800"/>
              </a:spcBef>
              <a:buFont typeface="+mj-lt"/>
              <a:buAutoNum type="arabicPeriod"/>
              <a:defRPr/>
            </a:pPr>
            <a:r>
              <a:rPr lang="en-IN" dirty="0">
                <a:latin typeface="+mj-lt"/>
              </a:rPr>
              <a:t>Describe each of the three styles of protozoan locomotion.</a:t>
            </a:r>
          </a:p>
          <a:p>
            <a:pPr marL="457200" indent="-457200">
              <a:spcBef>
                <a:spcPts val="800"/>
              </a:spcBef>
              <a:buFont typeface="+mj-lt"/>
              <a:buAutoNum type="arabicPeriod"/>
              <a:defRPr/>
            </a:pPr>
            <a:r>
              <a:rPr lang="en-IN" dirty="0">
                <a:latin typeface="+mj-lt"/>
              </a:rPr>
              <a:t>True/False: All protozoa have a trophozoite form, but not all produce cysts.</a:t>
            </a:r>
          </a:p>
          <a:p>
            <a:pPr marL="457200" indent="-457200">
              <a:spcBef>
                <a:spcPts val="800"/>
              </a:spcBef>
              <a:buFont typeface="+mj-lt"/>
              <a:buAutoNum type="arabicPeriod"/>
              <a:defRPr/>
            </a:pPr>
            <a:r>
              <a:rPr lang="en-IN" dirty="0">
                <a:latin typeface="+mj-lt"/>
              </a:rPr>
              <a:t>The term ________ is most often used to describe protozoan and helminth pathogens.</a:t>
            </a:r>
          </a:p>
        </p:txBody>
      </p:sp>
    </p:spTree>
    <p:extLst>
      <p:ext uri="{BB962C8B-B14F-4D97-AF65-F5344CB8AC3E}">
        <p14:creationId xmlns:p14="http://schemas.microsoft.com/office/powerpoint/2010/main" val="1005472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Concept Check – Section 5.1</a:t>
            </a:r>
          </a:p>
        </p:txBody>
      </p:sp>
      <p:sp>
        <p:nvSpPr>
          <p:cNvPr id="13" name="Content Placeholder  2">
            <a:extLst>
              <a:ext uri="{FF2B5EF4-FFF2-40B4-BE49-F238E27FC236}">
                <a16:creationId xmlns:a16="http://schemas.microsoft.com/office/drawing/2014/main" id="{3FDA195F-12CE-427D-8C28-99D2AB7FF3D5}"/>
              </a:ext>
            </a:extLst>
          </p:cNvPr>
          <p:cNvSpPr>
            <a:spLocks noGrp="1"/>
          </p:cNvSpPr>
          <p:nvPr>
            <p:ph sz="quarter" idx="11"/>
          </p:nvPr>
        </p:nvSpPr>
        <p:spPr/>
        <p:txBody>
          <a:bodyPr/>
          <a:lstStyle/>
          <a:p>
            <a:pPr marL="457200" indent="-457200">
              <a:spcBef>
                <a:spcPts val="800"/>
              </a:spcBef>
              <a:buFont typeface="+mj-lt"/>
              <a:buAutoNum type="arabicPeriod"/>
            </a:pPr>
            <a:r>
              <a:rPr lang="en-US" dirty="0"/>
              <a:t>True/False: Eukaryotes and prokaryotes evolved independently.</a:t>
            </a:r>
          </a:p>
          <a:p>
            <a:pPr marL="457200" indent="-457200">
              <a:spcBef>
                <a:spcPts val="800"/>
              </a:spcBef>
              <a:buFont typeface="+mj-lt"/>
              <a:buAutoNum type="arabicPeriod"/>
            </a:pPr>
            <a:r>
              <a:rPr lang="en-US" dirty="0"/>
              <a:t>__________ evolved from primitive cells that became trapped in larger cells.</a:t>
            </a:r>
          </a:p>
          <a:p>
            <a:pPr marL="457200" indent="-457200">
              <a:spcBef>
                <a:spcPts val="800"/>
              </a:spcBef>
              <a:buFont typeface="+mj-lt"/>
              <a:buAutoNum type="arabicPeriod"/>
              <a:defRPr/>
            </a:pPr>
            <a:r>
              <a:rPr lang="en-US" dirty="0"/>
              <a:t>Describe the difference between </a:t>
            </a:r>
            <a:r>
              <a:rPr lang="en-US" b="1" dirty="0"/>
              <a:t>tissues</a:t>
            </a:r>
            <a:r>
              <a:rPr lang="en-US" dirty="0"/>
              <a:t> and </a:t>
            </a:r>
            <a:r>
              <a:rPr lang="en-US" b="1" dirty="0"/>
              <a:t>organs</a:t>
            </a:r>
            <a:r>
              <a:rPr lang="en-US" dirty="0"/>
              <a:t>.</a:t>
            </a:r>
          </a:p>
          <a:p>
            <a:pPr marL="457200" indent="-457200">
              <a:spcBef>
                <a:spcPts val="800"/>
              </a:spcBef>
              <a:buFont typeface="+mj-lt"/>
              <a:buAutoNum type="arabicPeriod"/>
              <a:defRPr/>
            </a:pPr>
            <a:r>
              <a:rPr lang="en-US" dirty="0"/>
              <a:t>List three types of eukaryotes studied by microbiologists.</a:t>
            </a:r>
            <a:endParaRPr lang="en-IN" dirty="0"/>
          </a:p>
        </p:txBody>
      </p:sp>
    </p:spTree>
    <p:extLst>
      <p:ext uri="{BB962C8B-B14F-4D97-AF65-F5344CB8AC3E}">
        <p14:creationId xmlns:p14="http://schemas.microsoft.com/office/powerpoint/2010/main" val="30325266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Section 5.6: The Helminths</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1200"/>
              </a:spcBef>
              <a:spcAft>
                <a:spcPts val="600"/>
              </a:spcAft>
              <a:defRPr/>
            </a:pPr>
            <a:r>
              <a:rPr lang="en-IN" u="sng" dirty="0">
                <a:latin typeface="+mj-lt"/>
              </a:rPr>
              <a:t>Learning Outcomes</a:t>
            </a:r>
          </a:p>
          <a:p>
            <a:pPr marL="457200" indent="-457200">
              <a:spcBef>
                <a:spcPts val="1200"/>
              </a:spcBef>
              <a:spcAft>
                <a:spcPts val="600"/>
              </a:spcAft>
              <a:buFont typeface="Arial" panose="020B0604020202020204" pitchFamily="34" charset="0"/>
              <a:buChar char="•"/>
              <a:defRPr/>
            </a:pPr>
            <a:r>
              <a:rPr lang="en-IN" dirty="0">
                <a:latin typeface="+mj-lt"/>
              </a:rPr>
              <a:t>List the two major groups of helminths and provide examples representing each body type.</a:t>
            </a:r>
          </a:p>
          <a:p>
            <a:pPr marL="457200" indent="-457200">
              <a:spcBef>
                <a:spcPts val="1200"/>
              </a:spcBef>
              <a:spcAft>
                <a:spcPts val="600"/>
              </a:spcAft>
              <a:buFont typeface="Arial" panose="020B0604020202020204" pitchFamily="34" charset="0"/>
              <a:buChar char="•"/>
              <a:defRPr/>
            </a:pPr>
            <a:r>
              <a:rPr lang="en-IN" dirty="0">
                <a:latin typeface="+mj-lt"/>
              </a:rPr>
              <a:t>Summarize the stages of a typical helminth life cycle.</a:t>
            </a:r>
          </a:p>
        </p:txBody>
      </p:sp>
    </p:spTree>
    <p:extLst>
      <p:ext uri="{BB962C8B-B14F-4D97-AF65-F5344CB8AC3E}">
        <p14:creationId xmlns:p14="http://schemas.microsoft.com/office/powerpoint/2010/main" val="28408217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US" dirty="0"/>
              <a:t>The Helminths</a:t>
            </a:r>
          </a:p>
        </p:txBody>
      </p:sp>
      <p:sp>
        <p:nvSpPr>
          <p:cNvPr id="4" name="Content Placeholder 2">
            <a:extLst>
              <a:ext uri="{FF2B5EF4-FFF2-40B4-BE49-F238E27FC236}">
                <a16:creationId xmlns:a16="http://schemas.microsoft.com/office/drawing/2014/main" id="{3AC4B8E8-D48E-4AAA-A9F6-05316B72368D}"/>
              </a:ext>
            </a:extLst>
          </p:cNvPr>
          <p:cNvSpPr>
            <a:spLocks noGrp="1"/>
          </p:cNvSpPr>
          <p:nvPr>
            <p:ph sz="quarter" idx="11"/>
          </p:nvPr>
        </p:nvSpPr>
        <p:spPr>
          <a:xfrm>
            <a:off x="342900" y="1276709"/>
            <a:ext cx="3009900" cy="4266841"/>
          </a:xfrm>
        </p:spPr>
        <p:txBody>
          <a:bodyPr/>
          <a:lstStyle/>
          <a:p>
            <a:pPr>
              <a:spcBef>
                <a:spcPts val="800"/>
              </a:spcBef>
            </a:pPr>
            <a:r>
              <a:rPr lang="en-IN" altLang="en-US" dirty="0"/>
              <a:t>Tapeworms</a:t>
            </a:r>
          </a:p>
          <a:p>
            <a:pPr>
              <a:spcBef>
                <a:spcPts val="800"/>
              </a:spcBef>
            </a:pPr>
            <a:r>
              <a:rPr lang="en-IN" altLang="en-US" dirty="0"/>
              <a:t>Flukes</a:t>
            </a:r>
          </a:p>
          <a:p>
            <a:pPr>
              <a:spcBef>
                <a:spcPts val="800"/>
              </a:spcBef>
            </a:pPr>
            <a:r>
              <a:rPr lang="en-IN" altLang="en-US" dirty="0"/>
              <a:t>Roundworms</a:t>
            </a:r>
          </a:p>
          <a:p>
            <a:pPr>
              <a:spcBef>
                <a:spcPts val="800"/>
              </a:spcBef>
            </a:pPr>
            <a:r>
              <a:rPr lang="en-IN" altLang="en-US" dirty="0"/>
              <a:t>Usually large enough to be seen with the naked eye: </a:t>
            </a:r>
          </a:p>
          <a:p>
            <a:pPr marL="342900" indent="-342900">
              <a:spcBef>
                <a:spcPts val="800"/>
              </a:spcBef>
              <a:buFont typeface="Arial" panose="020B0604020202020204" pitchFamily="34" charset="0"/>
              <a:buChar char="•"/>
            </a:pPr>
            <a:r>
              <a:rPr lang="en-IN" altLang="en-US" dirty="0"/>
              <a:t>1 mm to 25 m in length</a:t>
            </a:r>
          </a:p>
        </p:txBody>
      </p:sp>
      <p:pic>
        <p:nvPicPr>
          <p:cNvPr id="14" name="Content Placeholder 3" descr="A cestode (tapeworm), showing the scolex; long, tapelike body; and magnified views of immature and mature body segments.">
            <a:extLst>
              <a:ext uri="{FF2B5EF4-FFF2-40B4-BE49-F238E27FC236}">
                <a16:creationId xmlns:a16="http://schemas.microsoft.com/office/drawing/2014/main" id="{812E60B6-F883-408E-9B63-076069B4077C}"/>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b="3243"/>
          <a:stretch/>
        </p:blipFill>
        <p:spPr>
          <a:xfrm>
            <a:off x="3293871" y="1314450"/>
            <a:ext cx="5681101" cy="4091940"/>
          </a:xfrm>
        </p:spPr>
      </p:pic>
      <p:sp>
        <p:nvSpPr>
          <p:cNvPr id="7" name="Text Placeholder 4">
            <a:extLst>
              <a:ext uri="{FF2B5EF4-FFF2-40B4-BE49-F238E27FC236}">
                <a16:creationId xmlns:a16="http://schemas.microsoft.com/office/drawing/2014/main" id="{876CCBA9-CE0D-4698-8680-C851535C86B5}"/>
              </a:ext>
            </a:extLst>
          </p:cNvPr>
          <p:cNvSpPr>
            <a:spLocks noGrp="1"/>
          </p:cNvSpPr>
          <p:nvPr>
            <p:ph type="body" sz="quarter" idx="30"/>
          </p:nvPr>
        </p:nvSpPr>
        <p:spPr/>
        <p:txBody>
          <a:bodyPr/>
          <a:lstStyle/>
          <a:p>
            <a:r>
              <a:rPr lang="en-US" i="1" dirty="0"/>
              <a:t>(a) Source: Centers for Disease Control and Prevention; (b) D. Kucharski K. </a:t>
            </a:r>
            <a:r>
              <a:rPr lang="en-US" i="1" dirty="0" err="1"/>
              <a:t>Kucharska</a:t>
            </a:r>
            <a:r>
              <a:rPr lang="en-US" i="1" dirty="0"/>
              <a:t>/Shutterstock</a:t>
            </a:r>
            <a:endParaRPr lang="en-IN" i="1" dirty="0"/>
          </a:p>
        </p:txBody>
      </p:sp>
      <p:sp>
        <p:nvSpPr>
          <p:cNvPr id="6" name="Text Placeholder 5">
            <a:extLst>
              <a:ext uri="{FF2B5EF4-FFF2-40B4-BE49-F238E27FC236}">
                <a16:creationId xmlns:a16="http://schemas.microsoft.com/office/drawing/2014/main" id="{95892C2E-B598-4E95-9935-401E3864C2B4}"/>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32625927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General Worm Morphology</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a:xfrm>
            <a:off x="342900" y="1276709"/>
            <a:ext cx="8623300" cy="4971691"/>
          </a:xfrm>
        </p:spPr>
        <p:txBody>
          <a:bodyPr/>
          <a:lstStyle/>
          <a:p>
            <a:pPr>
              <a:spcBef>
                <a:spcPts val="1200"/>
              </a:spcBef>
              <a:defRPr/>
            </a:pPr>
            <a:r>
              <a:rPr lang="en-IN" dirty="0">
                <a:latin typeface="+mj-lt"/>
              </a:rPr>
              <a:t>Multicellular animals equipped with organs and organ systems</a:t>
            </a:r>
          </a:p>
          <a:p>
            <a:pPr marL="342900" indent="-342900">
              <a:spcBef>
                <a:spcPts val="1200"/>
              </a:spcBef>
              <a:buFont typeface="Arial" panose="020B0604020202020204" pitchFamily="34" charset="0"/>
              <a:buChar char="•"/>
              <a:defRPr/>
            </a:pPr>
            <a:r>
              <a:rPr lang="en-IN" dirty="0">
                <a:latin typeface="+mj-lt"/>
              </a:rPr>
              <a:t>Reproductive tract is the most developed</a:t>
            </a:r>
          </a:p>
          <a:p>
            <a:pPr marL="342900" indent="-342900">
              <a:spcBef>
                <a:spcPts val="1200"/>
              </a:spcBef>
              <a:buFont typeface="Arial" panose="020B0604020202020204" pitchFamily="34" charset="0"/>
              <a:buChar char="•"/>
              <a:defRPr/>
            </a:pPr>
            <a:r>
              <a:rPr lang="en-IN" dirty="0">
                <a:latin typeface="+mj-lt"/>
              </a:rPr>
              <a:t>Primitive digestive, excretory, nervous, and muscular systems</a:t>
            </a:r>
          </a:p>
          <a:p>
            <a:pPr marL="342900" indent="-342900">
              <a:spcBef>
                <a:spcPts val="1200"/>
              </a:spcBef>
              <a:buFont typeface="Arial" panose="020B0604020202020204" pitchFamily="34" charset="0"/>
              <a:buChar char="•"/>
              <a:defRPr/>
            </a:pPr>
            <a:r>
              <a:rPr lang="en-IN" dirty="0">
                <a:latin typeface="+mj-lt"/>
              </a:rPr>
              <a:t>Thick cuticles for protection</a:t>
            </a:r>
          </a:p>
          <a:p>
            <a:pPr marL="342900" indent="-342900">
              <a:spcBef>
                <a:spcPts val="1200"/>
              </a:spcBef>
              <a:buFont typeface="Arial" panose="020B0604020202020204" pitchFamily="34" charset="0"/>
              <a:buChar char="•"/>
              <a:defRPr/>
            </a:pPr>
            <a:r>
              <a:rPr lang="en-IN" dirty="0">
                <a:latin typeface="+mj-lt"/>
              </a:rPr>
              <a:t>Mouth glands for breaking down the host’s tissue</a:t>
            </a:r>
          </a:p>
        </p:txBody>
      </p:sp>
    </p:spTree>
    <p:extLst>
      <p:ext uri="{BB962C8B-B14F-4D97-AF65-F5344CB8AC3E}">
        <p14:creationId xmlns:p14="http://schemas.microsoft.com/office/powerpoint/2010/main" val="89979664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Life Cycles and Reproduction</a:t>
            </a:r>
            <a:r>
              <a:rPr lang="en-IN" sz="1200" dirty="0"/>
              <a:t> 1</a:t>
            </a:r>
            <a:endParaRPr lang="en-IN" dirty="0"/>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600"/>
              </a:spcBef>
              <a:spcAft>
                <a:spcPts val="600"/>
              </a:spcAft>
              <a:defRPr/>
            </a:pPr>
            <a:r>
              <a:rPr lang="en-IN" dirty="0">
                <a:latin typeface="+mj-lt"/>
              </a:rPr>
              <a:t>Complete life cycle:</a:t>
            </a:r>
          </a:p>
          <a:p>
            <a:pPr marL="342900" indent="-342900">
              <a:spcBef>
                <a:spcPts val="800"/>
              </a:spcBef>
              <a:spcAft>
                <a:spcPts val="600"/>
              </a:spcAft>
              <a:buFont typeface="Arial" panose="020B0604020202020204" pitchFamily="34" charset="0"/>
              <a:buChar char="•"/>
              <a:defRPr/>
            </a:pPr>
            <a:r>
              <a:rPr lang="en-IN" dirty="0">
                <a:latin typeface="+mj-lt"/>
              </a:rPr>
              <a:t>Fertilized egg</a:t>
            </a:r>
          </a:p>
          <a:p>
            <a:pPr marL="342900" indent="-342900">
              <a:spcBef>
                <a:spcPts val="800"/>
              </a:spcBef>
              <a:spcAft>
                <a:spcPts val="600"/>
              </a:spcAft>
              <a:buFont typeface="Arial" panose="020B0604020202020204" pitchFamily="34" charset="0"/>
              <a:buChar char="•"/>
              <a:defRPr/>
            </a:pPr>
            <a:r>
              <a:rPr lang="en-IN" dirty="0">
                <a:latin typeface="+mj-lt"/>
              </a:rPr>
              <a:t>Larval stage</a:t>
            </a:r>
          </a:p>
          <a:p>
            <a:pPr marL="342900" indent="-342900">
              <a:spcBef>
                <a:spcPts val="800"/>
              </a:spcBef>
              <a:spcAft>
                <a:spcPts val="600"/>
              </a:spcAft>
              <a:buFont typeface="Arial" panose="020B0604020202020204" pitchFamily="34" charset="0"/>
              <a:buChar char="•"/>
              <a:defRPr/>
            </a:pPr>
            <a:r>
              <a:rPr lang="en-IN" dirty="0">
                <a:latin typeface="+mj-lt"/>
              </a:rPr>
              <a:t>Adult stage</a:t>
            </a:r>
          </a:p>
          <a:p>
            <a:pPr>
              <a:spcBef>
                <a:spcPts val="1200"/>
              </a:spcBef>
              <a:spcAft>
                <a:spcPts val="600"/>
              </a:spcAft>
              <a:defRPr/>
            </a:pPr>
            <a:r>
              <a:rPr lang="en-IN" dirty="0">
                <a:latin typeface="+mj-lt"/>
              </a:rPr>
              <a:t>Majority of helminths derive nutrients and reproduce sexually in the host’s body</a:t>
            </a:r>
          </a:p>
        </p:txBody>
      </p:sp>
    </p:spTree>
    <p:extLst>
      <p:ext uri="{BB962C8B-B14F-4D97-AF65-F5344CB8AC3E}">
        <p14:creationId xmlns:p14="http://schemas.microsoft.com/office/powerpoint/2010/main" val="339613252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Life Cycles and Reproduction</a:t>
            </a:r>
            <a:r>
              <a:rPr lang="en-IN" sz="1200" dirty="0"/>
              <a:t> 2</a:t>
            </a:r>
            <a:endParaRPr lang="en-IN" dirty="0"/>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600"/>
              </a:spcBef>
              <a:spcAft>
                <a:spcPts val="600"/>
              </a:spcAft>
              <a:defRPr/>
            </a:pPr>
            <a:r>
              <a:rPr lang="en-IN" dirty="0">
                <a:latin typeface="+mj-lt"/>
              </a:rPr>
              <a:t>Nematodes: sexes have different morphologies</a:t>
            </a:r>
          </a:p>
          <a:p>
            <a:pPr>
              <a:spcBef>
                <a:spcPts val="600"/>
              </a:spcBef>
              <a:spcAft>
                <a:spcPts val="600"/>
              </a:spcAft>
              <a:defRPr/>
            </a:pPr>
            <a:r>
              <a:rPr lang="en-IN" dirty="0">
                <a:latin typeface="+mj-lt"/>
              </a:rPr>
              <a:t>Trematodes: sexes are separate or </a:t>
            </a:r>
            <a:r>
              <a:rPr lang="en-IN" b="1" dirty="0">
                <a:latin typeface="+mj-lt"/>
              </a:rPr>
              <a:t>hermaphroditic</a:t>
            </a:r>
          </a:p>
          <a:p>
            <a:pPr marL="342900" indent="-342900">
              <a:spcBef>
                <a:spcPts val="600"/>
              </a:spcBef>
              <a:spcAft>
                <a:spcPts val="600"/>
              </a:spcAft>
              <a:buFont typeface="Arial" panose="020B0604020202020204" pitchFamily="34" charset="0"/>
              <a:buChar char="•"/>
              <a:defRPr/>
            </a:pPr>
            <a:r>
              <a:rPr lang="en-IN" dirty="0">
                <a:latin typeface="+mj-lt"/>
              </a:rPr>
              <a:t>Male and female sex organs in the same worm</a:t>
            </a:r>
          </a:p>
          <a:p>
            <a:pPr>
              <a:spcBef>
                <a:spcPts val="600"/>
              </a:spcBef>
              <a:spcAft>
                <a:spcPts val="600"/>
              </a:spcAft>
              <a:defRPr/>
            </a:pPr>
            <a:r>
              <a:rPr lang="en-IN" dirty="0">
                <a:latin typeface="+mj-lt"/>
              </a:rPr>
              <a:t>Cestodes: generally hermaphroditic</a:t>
            </a:r>
          </a:p>
          <a:p>
            <a:pPr>
              <a:spcBef>
                <a:spcPts val="600"/>
              </a:spcBef>
              <a:spcAft>
                <a:spcPts val="600"/>
              </a:spcAft>
              <a:defRPr/>
            </a:pPr>
            <a:r>
              <a:rPr lang="en-IN" dirty="0">
                <a:latin typeface="+mj-lt"/>
              </a:rPr>
              <a:t>General life cycle:</a:t>
            </a:r>
          </a:p>
          <a:p>
            <a:pPr marL="342900" indent="-342900">
              <a:spcBef>
                <a:spcPts val="600"/>
              </a:spcBef>
              <a:spcAft>
                <a:spcPts val="600"/>
              </a:spcAft>
              <a:buFont typeface="Arial" panose="020B0604020202020204" pitchFamily="34" charset="0"/>
              <a:buChar char="•"/>
              <a:defRPr/>
            </a:pPr>
            <a:r>
              <a:rPr lang="en-IN" dirty="0">
                <a:latin typeface="+mj-lt"/>
              </a:rPr>
              <a:t>Transmission of an egg or larva to the body of another host, either a different or the same species</a:t>
            </a:r>
          </a:p>
          <a:p>
            <a:pPr marL="342900" indent="-342900">
              <a:spcBef>
                <a:spcPts val="600"/>
              </a:spcBef>
              <a:spcAft>
                <a:spcPts val="600"/>
              </a:spcAft>
              <a:buFont typeface="Arial" panose="020B0604020202020204" pitchFamily="34" charset="0"/>
              <a:buChar char="•"/>
              <a:defRPr/>
            </a:pPr>
            <a:r>
              <a:rPr lang="en-IN" dirty="0">
                <a:latin typeface="+mj-lt"/>
              </a:rPr>
              <a:t>Intermediate (secondary) host: the host in which larval development occurs</a:t>
            </a:r>
          </a:p>
          <a:p>
            <a:pPr marL="342900" indent="-342900">
              <a:spcBef>
                <a:spcPts val="600"/>
              </a:spcBef>
              <a:spcAft>
                <a:spcPts val="600"/>
              </a:spcAft>
              <a:buFont typeface="Arial" panose="020B0604020202020204" pitchFamily="34" charset="0"/>
              <a:buChar char="•"/>
              <a:defRPr/>
            </a:pPr>
            <a:r>
              <a:rPr lang="en-IN" b="1" dirty="0">
                <a:latin typeface="+mj-lt"/>
              </a:rPr>
              <a:t>Definitive (final) host</a:t>
            </a:r>
            <a:r>
              <a:rPr lang="en-IN" dirty="0">
                <a:latin typeface="+mj-lt"/>
              </a:rPr>
              <a:t>: host in which adulthood and mating occur</a:t>
            </a:r>
          </a:p>
        </p:txBody>
      </p:sp>
    </p:spTree>
    <p:extLst>
      <p:ext uri="{BB962C8B-B14F-4D97-AF65-F5344CB8AC3E}">
        <p14:creationId xmlns:p14="http://schemas.microsoft.com/office/powerpoint/2010/main" val="330438668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Life Cycles and Reproduction</a:t>
            </a:r>
            <a:r>
              <a:rPr lang="en-IN" sz="1200" dirty="0"/>
              <a:t> 3</a:t>
            </a:r>
            <a:endParaRPr lang="en-IN" dirty="0"/>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1200"/>
              </a:spcBef>
              <a:spcAft>
                <a:spcPts val="600"/>
              </a:spcAft>
              <a:defRPr/>
            </a:pPr>
            <a:r>
              <a:rPr lang="en-IN" dirty="0">
                <a:latin typeface="+mj-lt"/>
              </a:rPr>
              <a:t>Sources for human infection:</a:t>
            </a:r>
          </a:p>
          <a:p>
            <a:pPr marL="342900" indent="-342900">
              <a:spcBef>
                <a:spcPts val="1200"/>
              </a:spcBef>
              <a:spcAft>
                <a:spcPts val="600"/>
              </a:spcAft>
              <a:buFont typeface="Arial" panose="020B0604020202020204" pitchFamily="34" charset="0"/>
              <a:buChar char="•"/>
              <a:defRPr/>
            </a:pPr>
            <a:r>
              <a:rPr lang="en-IN" dirty="0">
                <a:latin typeface="+mj-lt"/>
              </a:rPr>
              <a:t>Food, soil, water, infected animals</a:t>
            </a:r>
          </a:p>
          <a:p>
            <a:pPr>
              <a:spcBef>
                <a:spcPts val="1200"/>
              </a:spcBef>
              <a:spcAft>
                <a:spcPts val="600"/>
              </a:spcAft>
              <a:defRPr/>
            </a:pPr>
            <a:r>
              <a:rPr lang="en-IN" dirty="0">
                <a:latin typeface="+mj-lt"/>
              </a:rPr>
              <a:t>Routes of infection:</a:t>
            </a:r>
          </a:p>
          <a:p>
            <a:pPr marL="342900" indent="-342900">
              <a:spcBef>
                <a:spcPts val="1200"/>
              </a:spcBef>
              <a:spcAft>
                <a:spcPts val="600"/>
              </a:spcAft>
              <a:buFont typeface="Arial" panose="020B0604020202020204" pitchFamily="34" charset="0"/>
              <a:buChar char="•"/>
              <a:defRPr/>
            </a:pPr>
            <a:r>
              <a:rPr lang="en-IN" dirty="0">
                <a:latin typeface="+mj-lt"/>
              </a:rPr>
              <a:t>Oral intake or penetration of unbroken skin</a:t>
            </a:r>
          </a:p>
          <a:p>
            <a:pPr>
              <a:spcBef>
                <a:spcPts val="1200"/>
              </a:spcBef>
              <a:spcAft>
                <a:spcPts val="600"/>
              </a:spcAft>
              <a:defRPr/>
            </a:pPr>
            <a:r>
              <a:rPr lang="en-IN" dirty="0">
                <a:latin typeface="+mj-lt"/>
              </a:rPr>
              <a:t>Humans are the definitive hosts for many species and the sole biological reservoir for about half of the diseases</a:t>
            </a:r>
          </a:p>
          <a:p>
            <a:pPr marL="342900" indent="-342900">
              <a:spcBef>
                <a:spcPts val="1200"/>
              </a:spcBef>
              <a:spcAft>
                <a:spcPts val="600"/>
              </a:spcAft>
              <a:buFont typeface="Arial" panose="020B0604020202020204" pitchFamily="34" charset="0"/>
              <a:buChar char="•"/>
              <a:defRPr/>
            </a:pPr>
            <a:r>
              <a:rPr lang="en-IN" dirty="0">
                <a:latin typeface="+mj-lt"/>
              </a:rPr>
              <a:t>Animals or insect vectors also serve as reservoirs</a:t>
            </a:r>
          </a:p>
        </p:txBody>
      </p:sp>
    </p:spTree>
    <p:extLst>
      <p:ext uri="{BB962C8B-B14F-4D97-AF65-F5344CB8AC3E}">
        <p14:creationId xmlns:p14="http://schemas.microsoft.com/office/powerpoint/2010/main" val="294780261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Transmission of Helminth Diseases</a:t>
            </a:r>
            <a:r>
              <a:rPr lang="en-IN" sz="1200" dirty="0"/>
              <a:t> 1</a:t>
            </a:r>
            <a:endParaRPr lang="en-IN" dirty="0"/>
          </a:p>
        </p:txBody>
      </p:sp>
      <p:graphicFrame>
        <p:nvGraphicFramePr>
          <p:cNvPr id="4" name="Table 2">
            <a:extLst>
              <a:ext uri="{FF2B5EF4-FFF2-40B4-BE49-F238E27FC236}">
                <a16:creationId xmlns:a16="http://schemas.microsoft.com/office/drawing/2014/main" id="{99D56D15-358B-49E8-B694-CC2F2EA1A665}"/>
              </a:ext>
            </a:extLst>
          </p:cNvPr>
          <p:cNvGraphicFramePr>
            <a:graphicFrameLocks noGrp="1"/>
          </p:cNvGraphicFramePr>
          <p:nvPr>
            <p:ph sz="quarter" idx="11"/>
            <p:extLst>
              <p:ext uri="{D42A27DB-BD31-4B8C-83A1-F6EECF244321}">
                <p14:modId xmlns:p14="http://schemas.microsoft.com/office/powerpoint/2010/main" val="2740068736"/>
              </p:ext>
            </p:extLst>
          </p:nvPr>
        </p:nvGraphicFramePr>
        <p:xfrm>
          <a:off x="342900" y="1149350"/>
          <a:ext cx="8458200" cy="5086351"/>
        </p:xfrm>
        <a:graphic>
          <a:graphicData uri="http://schemas.openxmlformats.org/drawingml/2006/table">
            <a:tbl>
              <a:tblPr firstRow="1" bandRow="1">
                <a:tableStyleId>{5C22544A-7EE6-4342-B048-85BDC9FD1C3A}</a:tableStyleId>
              </a:tblPr>
              <a:tblGrid>
                <a:gridCol w="2419350">
                  <a:extLst>
                    <a:ext uri="{9D8B030D-6E8A-4147-A177-3AD203B41FA5}">
                      <a16:colId xmlns:a16="http://schemas.microsoft.com/office/drawing/2014/main" val="3946593677"/>
                    </a:ext>
                  </a:extLst>
                </a:gridCol>
                <a:gridCol w="1809750">
                  <a:extLst>
                    <a:ext uri="{9D8B030D-6E8A-4147-A177-3AD203B41FA5}">
                      <a16:colId xmlns:a16="http://schemas.microsoft.com/office/drawing/2014/main" val="2409116444"/>
                    </a:ext>
                  </a:extLst>
                </a:gridCol>
                <a:gridCol w="2114550">
                  <a:extLst>
                    <a:ext uri="{9D8B030D-6E8A-4147-A177-3AD203B41FA5}">
                      <a16:colId xmlns:a16="http://schemas.microsoft.com/office/drawing/2014/main" val="1859847286"/>
                    </a:ext>
                  </a:extLst>
                </a:gridCol>
                <a:gridCol w="2114550">
                  <a:extLst>
                    <a:ext uri="{9D8B030D-6E8A-4147-A177-3AD203B41FA5}">
                      <a16:colId xmlns:a16="http://schemas.microsoft.com/office/drawing/2014/main" val="279018956"/>
                    </a:ext>
                  </a:extLst>
                </a:gridCol>
              </a:tblGrid>
              <a:tr h="548423">
                <a:tc>
                  <a:txBody>
                    <a:bodyPr/>
                    <a:lstStyle/>
                    <a:p>
                      <a:pPr algn="l"/>
                      <a:r>
                        <a:rPr lang="en-US" sz="1400" dirty="0">
                          <a:solidFill>
                            <a:schemeClr val="tx1"/>
                          </a:solidFill>
                          <a:latin typeface="+mj-lt"/>
                        </a:rPr>
                        <a:t>Roundworms</a:t>
                      </a:r>
                      <a:r>
                        <a:rPr lang="en-IN" sz="1400" b="1" kern="1200" dirty="0">
                          <a:solidFill>
                            <a:schemeClr val="tx1"/>
                          </a:solidFill>
                          <a:latin typeface="+mj-lt"/>
                          <a:ea typeface="+mn-ea"/>
                          <a:cs typeface="+mn-cs"/>
                        </a:rPr>
                        <a:t>–</a:t>
                      </a:r>
                      <a:r>
                        <a:rPr lang="en-US" sz="1400" dirty="0">
                          <a:solidFill>
                            <a:schemeClr val="tx1"/>
                          </a:solidFill>
                          <a:latin typeface="+mj-lt"/>
                        </a:rPr>
                        <a:t>Nematodes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400" dirty="0">
                          <a:solidFill>
                            <a:schemeClr val="tx1"/>
                          </a:solidFill>
                          <a:latin typeface="+mj-lt"/>
                        </a:rPr>
                        <a:t>Common Name of Disease or Worm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400" dirty="0">
                          <a:solidFill>
                            <a:schemeClr val="tx1"/>
                          </a:solidFill>
                          <a:latin typeface="+mj-lt"/>
                        </a:rPr>
                        <a:t>Host Requirement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400" dirty="0">
                          <a:solidFill>
                            <a:schemeClr val="tx1"/>
                          </a:solidFill>
                          <a:latin typeface="+mj-lt"/>
                        </a:rPr>
                        <a:t>Spread to Humans By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79950096"/>
                  </a:ext>
                </a:extLst>
              </a:tr>
              <a:tr h="39249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i="0" u="none" strike="noStrike" kern="1200" baseline="0" dirty="0">
                          <a:solidFill>
                            <a:schemeClr val="tx1"/>
                          </a:solidFill>
                          <a:latin typeface="+mj-lt"/>
                          <a:ea typeface="+mn-ea"/>
                          <a:cs typeface="+mn-cs"/>
                        </a:rPr>
                        <a:t>Intestinal Nematodes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US"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US"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US"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13242251"/>
                  </a:ext>
                </a:extLst>
              </a:tr>
              <a:tr h="54842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j-lt"/>
                          <a:ea typeface="+mn-ea"/>
                          <a:cs typeface="+mn-cs"/>
                        </a:rPr>
                        <a:t>Infective in egg (embryo) stage: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US"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US"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US"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29925850"/>
                  </a:ext>
                </a:extLst>
              </a:tr>
              <a:tr h="392498">
                <a:tc>
                  <a:txBody>
                    <a:bodyPr/>
                    <a:lstStyle/>
                    <a:p>
                      <a:pPr algn="r"/>
                      <a:r>
                        <a:rPr lang="en-US" sz="1400" b="0" i="1" u="none" strike="noStrike" kern="1200" baseline="0" dirty="0">
                          <a:solidFill>
                            <a:schemeClr val="tx1"/>
                          </a:solidFill>
                          <a:latin typeface="+mj-lt"/>
                          <a:ea typeface="+mn-ea"/>
                          <a:cs typeface="+mn-cs"/>
                        </a:rPr>
                        <a:t>Ascaris lumbricoides</a:t>
                      </a:r>
                      <a:endParaRPr lang="en-US" sz="1400" b="0" i="0" u="none" strike="noStrike" kern="1200" baseline="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400" b="0" i="0" u="none" strike="noStrike" kern="1200" baseline="0" dirty="0">
                          <a:solidFill>
                            <a:schemeClr val="tx1"/>
                          </a:solidFill>
                          <a:latin typeface="+mj-lt"/>
                          <a:ea typeface="+mn-ea"/>
                          <a:cs typeface="+mn-cs"/>
                        </a:rPr>
                        <a:t>Ascariasis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400" dirty="0">
                          <a:solidFill>
                            <a:schemeClr val="tx1"/>
                          </a:solidFill>
                          <a:latin typeface="+mj-lt"/>
                        </a:rPr>
                        <a:t>Humans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400" b="0" i="0" u="none" strike="noStrike" kern="1200" baseline="0" dirty="0">
                          <a:solidFill>
                            <a:schemeClr val="tx1"/>
                          </a:solidFill>
                          <a:latin typeface="+mj-lt"/>
                          <a:ea typeface="+mn-ea"/>
                          <a:cs typeface="+mn-cs"/>
                        </a:rPr>
                        <a:t>Ingestion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24397353"/>
                  </a:ext>
                </a:extLst>
              </a:tr>
              <a:tr h="774244">
                <a:tc>
                  <a:txBody>
                    <a:bodyPr/>
                    <a:lstStyle/>
                    <a:p>
                      <a:pPr algn="r"/>
                      <a:r>
                        <a:rPr lang="en-US" sz="1400" b="0" i="1" u="none" strike="noStrike" kern="1200" baseline="0" dirty="0">
                          <a:solidFill>
                            <a:schemeClr val="tx1"/>
                          </a:solidFill>
                          <a:latin typeface="+mj-lt"/>
                          <a:ea typeface="+mn-ea"/>
                          <a:cs typeface="+mn-cs"/>
                        </a:rPr>
                        <a:t>Enterobius vermicularis</a:t>
                      </a:r>
                      <a:endParaRPr lang="en-US" sz="1400" b="0" i="0" u="none" strike="noStrike" kern="1200" baseline="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400" b="0" i="0" u="none" strike="noStrike" kern="1200" baseline="0" dirty="0">
                          <a:solidFill>
                            <a:schemeClr val="tx1"/>
                          </a:solidFill>
                          <a:latin typeface="+mj-lt"/>
                          <a:ea typeface="+mn-ea"/>
                          <a:cs typeface="+mn-cs"/>
                        </a:rPr>
                        <a:t>Pinworm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400" dirty="0">
                          <a:solidFill>
                            <a:schemeClr val="tx1"/>
                          </a:solidFill>
                          <a:latin typeface="+mj-lt"/>
                        </a:rPr>
                        <a:t>Humans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400" b="0" i="0" u="none" strike="noStrike" kern="1200" baseline="0" dirty="0">
                          <a:solidFill>
                            <a:schemeClr val="tx1"/>
                          </a:solidFill>
                          <a:latin typeface="+mj-lt"/>
                          <a:ea typeface="+mn-ea"/>
                          <a:cs typeface="+mn-cs"/>
                        </a:rPr>
                        <a:t>Fecal pollution of soil with eggs; ingestion of eggs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42929661"/>
                  </a:ext>
                </a:extLst>
              </a:tr>
              <a:tr h="392498">
                <a:tc>
                  <a:txBody>
                    <a:bodyPr/>
                    <a:lstStyle/>
                    <a:p>
                      <a:pPr algn="l"/>
                      <a:r>
                        <a:rPr lang="en-US" sz="1400" b="0" i="0" u="none" strike="noStrike" kern="1200" baseline="0" dirty="0">
                          <a:solidFill>
                            <a:schemeClr val="tx1"/>
                          </a:solidFill>
                          <a:latin typeface="+mj-lt"/>
                          <a:ea typeface="+mn-ea"/>
                          <a:cs typeface="+mn-cs"/>
                        </a:rPr>
                        <a:t>Infective in larval stage: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US"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US"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US" sz="1400" b="0" i="0" u="none" strike="noStrike" kern="1200" baseline="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8045646"/>
                  </a:ext>
                </a:extLst>
              </a:tr>
              <a:tr h="548423">
                <a:tc>
                  <a:txBody>
                    <a:bodyPr/>
                    <a:lstStyle/>
                    <a:p>
                      <a:pPr algn="r"/>
                      <a:r>
                        <a:rPr lang="en-US" sz="1400" b="0" i="1" u="none" strike="noStrike" kern="1200" baseline="0" dirty="0">
                          <a:solidFill>
                            <a:schemeClr val="tx1"/>
                          </a:solidFill>
                          <a:latin typeface="+mj-lt"/>
                          <a:ea typeface="+mn-ea"/>
                          <a:cs typeface="+mn-cs"/>
                        </a:rPr>
                        <a:t>Trichinella spiralis</a:t>
                      </a:r>
                      <a:endParaRPr lang="en-US" sz="1400" b="0" i="0" u="none" strike="noStrike" kern="1200" baseline="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400" b="0" i="0" u="none" strike="noStrike" kern="1200" baseline="0" dirty="0">
                          <a:solidFill>
                            <a:schemeClr val="tx1"/>
                          </a:solidFill>
                          <a:latin typeface="+mj-lt"/>
                          <a:ea typeface="+mn-ea"/>
                          <a:cs typeface="+mn-cs"/>
                        </a:rPr>
                        <a:t>Trichina worm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400" b="0" i="0" u="none" strike="noStrike" kern="1200" baseline="0" dirty="0">
                          <a:solidFill>
                            <a:schemeClr val="tx1"/>
                          </a:solidFill>
                          <a:latin typeface="+mj-lt"/>
                          <a:ea typeface="+mn-ea"/>
                          <a:cs typeface="+mn-cs"/>
                        </a:rPr>
                        <a:t>Pigs, wild mammals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400" b="0" i="0" u="none" strike="noStrike" kern="1200" baseline="0" dirty="0">
                          <a:solidFill>
                            <a:schemeClr val="tx1"/>
                          </a:solidFill>
                          <a:latin typeface="+mj-lt"/>
                          <a:ea typeface="+mn-ea"/>
                          <a:cs typeface="+mn-cs"/>
                        </a:rPr>
                        <a:t>Consumption of meat containing larvae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27068071"/>
                  </a:ext>
                </a:extLst>
              </a:tr>
              <a:tr h="548423">
                <a:tc>
                  <a:txBody>
                    <a:bodyPr/>
                    <a:lstStyle/>
                    <a:p>
                      <a:pPr algn="l"/>
                      <a:r>
                        <a:rPr lang="en-US" sz="1400" b="1" i="0" u="none" strike="noStrike" kern="1200" baseline="0" dirty="0">
                          <a:solidFill>
                            <a:schemeClr val="tx1"/>
                          </a:solidFill>
                          <a:latin typeface="+mj-lt"/>
                          <a:ea typeface="+mn-ea"/>
                          <a:cs typeface="+mn-cs"/>
                        </a:rPr>
                        <a:t>Tissue Nematodes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US"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US"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400" b="0" i="0" u="none" strike="noStrike" kern="1200" baseline="0" dirty="0">
                          <a:solidFill>
                            <a:schemeClr val="tx1"/>
                          </a:solidFill>
                          <a:latin typeface="+mj-lt"/>
                          <a:ea typeface="+mn-ea"/>
                          <a:cs typeface="+mn-cs"/>
                        </a:rPr>
                        <a:t>Burrowing of larva into tissue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33751326"/>
                  </a:ext>
                </a:extLst>
              </a:tr>
              <a:tr h="392498">
                <a:tc>
                  <a:txBody>
                    <a:bodyPr/>
                    <a:lstStyle/>
                    <a:p>
                      <a:pPr algn="r"/>
                      <a:r>
                        <a:rPr lang="en-US" sz="1400" b="0" i="1" u="none" strike="noStrike" kern="1200" baseline="0" dirty="0">
                          <a:solidFill>
                            <a:schemeClr val="tx1"/>
                          </a:solidFill>
                          <a:latin typeface="+mj-lt"/>
                          <a:ea typeface="+mn-ea"/>
                          <a:cs typeface="+mn-cs"/>
                        </a:rPr>
                        <a:t>Onchocerca volvulus</a:t>
                      </a:r>
                      <a:endParaRPr lang="en-US" sz="1400" b="0" i="0" u="none" strike="noStrike" kern="1200" baseline="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400" b="0" i="0" u="none" strike="noStrike" kern="1200" baseline="0" dirty="0">
                          <a:solidFill>
                            <a:schemeClr val="tx1"/>
                          </a:solidFill>
                          <a:latin typeface="+mj-lt"/>
                          <a:ea typeface="+mn-ea"/>
                          <a:cs typeface="+mn-cs"/>
                        </a:rPr>
                        <a:t>River blindness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400" b="0" i="0" u="none" strike="noStrike" kern="1200" baseline="0" dirty="0">
                          <a:solidFill>
                            <a:schemeClr val="tx1"/>
                          </a:solidFill>
                          <a:latin typeface="+mj-lt"/>
                          <a:ea typeface="+mn-ea"/>
                          <a:cs typeface="+mn-cs"/>
                        </a:rPr>
                        <a:t>Humans, black flies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400" b="0" i="0" u="none" strike="noStrike" kern="1200" baseline="0" dirty="0">
                          <a:solidFill>
                            <a:schemeClr val="tx1"/>
                          </a:solidFill>
                          <a:latin typeface="+mj-lt"/>
                          <a:ea typeface="+mn-ea"/>
                          <a:cs typeface="+mn-cs"/>
                        </a:rPr>
                        <a:t>Fly bite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15734318"/>
                  </a:ext>
                </a:extLst>
              </a:tr>
              <a:tr h="548423">
                <a:tc>
                  <a:txBody>
                    <a:bodyPr/>
                    <a:lstStyle/>
                    <a:p>
                      <a:pPr algn="r"/>
                      <a:r>
                        <a:rPr lang="en-US" sz="1400" b="0" i="1" u="none" strike="noStrike" kern="1200" baseline="0" dirty="0">
                          <a:solidFill>
                            <a:schemeClr val="tx1"/>
                          </a:solidFill>
                          <a:latin typeface="+mj-lt"/>
                          <a:ea typeface="+mn-ea"/>
                          <a:cs typeface="+mn-cs"/>
                        </a:rPr>
                        <a:t>Dracunculus medinensis </a:t>
                      </a:r>
                      <a:endParaRPr lang="en-US" sz="1400" b="0" i="0" u="none" strike="noStrike" kern="1200" baseline="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400" b="0" i="0" u="none" strike="noStrike" kern="1200" baseline="0" dirty="0">
                          <a:solidFill>
                            <a:schemeClr val="tx1"/>
                          </a:solidFill>
                          <a:latin typeface="+mj-lt"/>
                          <a:ea typeface="+mn-ea"/>
                          <a:cs typeface="+mn-cs"/>
                        </a:rPr>
                        <a:t>Guinea worm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400" b="0" i="0" u="none" strike="noStrike" kern="1200" baseline="0" dirty="0">
                          <a:solidFill>
                            <a:schemeClr val="tx1"/>
                          </a:solidFill>
                          <a:latin typeface="+mj-lt"/>
                          <a:ea typeface="+mn-ea"/>
                          <a:cs typeface="+mn-cs"/>
                        </a:rPr>
                        <a:t>Humans and </a:t>
                      </a:r>
                      <a:r>
                        <a:rPr lang="en-US" sz="1400" b="0" i="1" u="none" strike="noStrike" kern="1200" baseline="0" dirty="0">
                          <a:solidFill>
                            <a:schemeClr val="tx1"/>
                          </a:solidFill>
                          <a:latin typeface="+mj-lt"/>
                          <a:ea typeface="+mn-ea"/>
                          <a:cs typeface="+mn-cs"/>
                        </a:rPr>
                        <a:t>Cyclops </a:t>
                      </a:r>
                      <a:r>
                        <a:rPr lang="en-US" sz="1400" b="0" i="0" u="none" strike="noStrike" kern="1200" baseline="0" dirty="0">
                          <a:solidFill>
                            <a:schemeClr val="tx1"/>
                          </a:solidFill>
                          <a:latin typeface="+mj-lt"/>
                          <a:ea typeface="+mn-ea"/>
                          <a:cs typeface="+mn-cs"/>
                        </a:rPr>
                        <a:t>(an aquatic invertebrate)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400" b="0" i="0" u="none" strike="noStrike" kern="1200" baseline="0" dirty="0">
                          <a:solidFill>
                            <a:schemeClr val="tx1"/>
                          </a:solidFill>
                          <a:latin typeface="+mj-lt"/>
                          <a:ea typeface="+mn-ea"/>
                          <a:cs typeface="+mn-cs"/>
                        </a:rPr>
                        <a:t>Ingestion of water containing </a:t>
                      </a:r>
                      <a:r>
                        <a:rPr lang="en-US" sz="1400" b="0" i="1" u="none" strike="noStrike" kern="1200" baseline="0" dirty="0">
                          <a:solidFill>
                            <a:schemeClr val="tx1"/>
                          </a:solidFill>
                          <a:latin typeface="+mj-lt"/>
                          <a:ea typeface="+mn-ea"/>
                          <a:cs typeface="+mn-cs"/>
                        </a:rPr>
                        <a:t>Cyclops</a:t>
                      </a:r>
                      <a:r>
                        <a:rPr lang="en-US" sz="1400" b="0" i="0" u="none" strike="noStrike" kern="1200" baseline="0" dirty="0">
                          <a:solidFill>
                            <a:schemeClr val="tx1"/>
                          </a:solidFill>
                          <a:latin typeface="+mj-lt"/>
                          <a:ea typeface="+mn-ea"/>
                          <a:cs typeface="+mn-cs"/>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51349374"/>
                  </a:ext>
                </a:extLst>
              </a:tr>
            </a:tbl>
          </a:graphicData>
        </a:graphic>
      </p:graphicFrame>
    </p:spTree>
    <p:extLst>
      <p:ext uri="{BB962C8B-B14F-4D97-AF65-F5344CB8AC3E}">
        <p14:creationId xmlns:p14="http://schemas.microsoft.com/office/powerpoint/2010/main" val="204753368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Transmission of Helminth Diseases</a:t>
            </a:r>
            <a:r>
              <a:rPr lang="en-IN" sz="1200" dirty="0"/>
              <a:t> 2</a:t>
            </a:r>
            <a:endParaRPr lang="en-IN" dirty="0"/>
          </a:p>
        </p:txBody>
      </p:sp>
      <p:graphicFrame>
        <p:nvGraphicFramePr>
          <p:cNvPr id="4" name="Table 2">
            <a:extLst>
              <a:ext uri="{FF2B5EF4-FFF2-40B4-BE49-F238E27FC236}">
                <a16:creationId xmlns:a16="http://schemas.microsoft.com/office/drawing/2014/main" id="{99D56D15-358B-49E8-B694-CC2F2EA1A665}"/>
              </a:ext>
            </a:extLst>
          </p:cNvPr>
          <p:cNvGraphicFramePr>
            <a:graphicFrameLocks noGrp="1"/>
          </p:cNvGraphicFramePr>
          <p:nvPr>
            <p:ph sz="quarter" idx="11"/>
            <p:extLst>
              <p:ext uri="{D42A27DB-BD31-4B8C-83A1-F6EECF244321}">
                <p14:modId xmlns:p14="http://schemas.microsoft.com/office/powerpoint/2010/main" val="3930545224"/>
              </p:ext>
            </p:extLst>
          </p:nvPr>
        </p:nvGraphicFramePr>
        <p:xfrm>
          <a:off x="342900" y="1656080"/>
          <a:ext cx="8589897" cy="3545840"/>
        </p:xfrm>
        <a:graphic>
          <a:graphicData uri="http://schemas.openxmlformats.org/drawingml/2006/table">
            <a:tbl>
              <a:tblPr firstRow="1" bandRow="1">
                <a:tableStyleId>{5C22544A-7EE6-4342-B048-85BDC9FD1C3A}</a:tableStyleId>
              </a:tblPr>
              <a:tblGrid>
                <a:gridCol w="2377440">
                  <a:extLst>
                    <a:ext uri="{9D8B030D-6E8A-4147-A177-3AD203B41FA5}">
                      <a16:colId xmlns:a16="http://schemas.microsoft.com/office/drawing/2014/main" val="3946593677"/>
                    </a:ext>
                  </a:extLst>
                </a:gridCol>
                <a:gridCol w="1823337">
                  <a:extLst>
                    <a:ext uri="{9D8B030D-6E8A-4147-A177-3AD203B41FA5}">
                      <a16:colId xmlns:a16="http://schemas.microsoft.com/office/drawing/2014/main" val="2409116444"/>
                    </a:ext>
                  </a:extLst>
                </a:gridCol>
                <a:gridCol w="2011680">
                  <a:extLst>
                    <a:ext uri="{9D8B030D-6E8A-4147-A177-3AD203B41FA5}">
                      <a16:colId xmlns:a16="http://schemas.microsoft.com/office/drawing/2014/main" val="1859847286"/>
                    </a:ext>
                  </a:extLst>
                </a:gridCol>
                <a:gridCol w="2377440">
                  <a:extLst>
                    <a:ext uri="{9D8B030D-6E8A-4147-A177-3AD203B41FA5}">
                      <a16:colId xmlns:a16="http://schemas.microsoft.com/office/drawing/2014/main" val="279018956"/>
                    </a:ext>
                  </a:extLst>
                </a:gridCol>
              </a:tblGrid>
              <a:tr h="370840">
                <a:tc>
                  <a:txBody>
                    <a:bodyPr/>
                    <a:lstStyle/>
                    <a:p>
                      <a:pPr algn="l"/>
                      <a:r>
                        <a:rPr lang="en-US" sz="1600" dirty="0">
                          <a:solidFill>
                            <a:schemeClr val="tx1"/>
                          </a:solidFill>
                        </a:rPr>
                        <a:t>Flatworms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dirty="0">
                          <a:solidFill>
                            <a:schemeClr val="tx1"/>
                          </a:solidFill>
                        </a:rPr>
                        <a:t>Common Name of Disease or Worm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dirty="0">
                          <a:solidFill>
                            <a:schemeClr val="tx1"/>
                          </a:solidFill>
                        </a:rPr>
                        <a:t>Host Requirement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dirty="0">
                          <a:solidFill>
                            <a:schemeClr val="tx1"/>
                          </a:solidFill>
                        </a:rPr>
                        <a:t>Spread to Humans By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79950096"/>
                  </a:ext>
                </a:extLst>
              </a:tr>
              <a:tr h="370840">
                <a:tc>
                  <a:txBody>
                    <a:bodyPr/>
                    <a:lstStyle/>
                    <a:p>
                      <a:pPr algn="l"/>
                      <a:r>
                        <a:rPr lang="en-US" sz="1600" b="1" i="0" u="none" strike="noStrike" kern="1200" baseline="0" dirty="0">
                          <a:solidFill>
                            <a:schemeClr val="tx1"/>
                          </a:solidFill>
                          <a:latin typeface="+mn-lt"/>
                          <a:ea typeface="+mn-ea"/>
                          <a:cs typeface="+mn-cs"/>
                        </a:rPr>
                        <a:t>Trematodes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US" sz="16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13242251"/>
                  </a:ext>
                </a:extLst>
              </a:tr>
              <a:tr h="370840">
                <a:tc>
                  <a:txBody>
                    <a:bodyPr/>
                    <a:lstStyle/>
                    <a:p>
                      <a:pPr algn="r"/>
                      <a:r>
                        <a:rPr lang="en-US" sz="1600" b="0" i="1" u="none" strike="noStrike" kern="1200" baseline="0" dirty="0">
                          <a:solidFill>
                            <a:schemeClr val="tx1"/>
                          </a:solidFill>
                          <a:latin typeface="+mn-lt"/>
                          <a:ea typeface="+mn-ea"/>
                          <a:cs typeface="+mn-cs"/>
                        </a:rPr>
                        <a:t>Schistosoma japonicum</a:t>
                      </a:r>
                      <a:endParaRPr lang="en-US" sz="16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b="0" i="0" u="none" strike="noStrike" kern="1200" baseline="0" dirty="0">
                          <a:solidFill>
                            <a:schemeClr val="tx1"/>
                          </a:solidFill>
                          <a:latin typeface="+mn-lt"/>
                          <a:ea typeface="+mn-ea"/>
                          <a:cs typeface="+mn-cs"/>
                        </a:rPr>
                        <a:t>Blood fluke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b="0" i="0" u="none" strike="noStrike" kern="1200" baseline="0" dirty="0">
                          <a:solidFill>
                            <a:schemeClr val="tx1"/>
                          </a:solidFill>
                          <a:latin typeface="+mn-lt"/>
                          <a:ea typeface="+mn-ea"/>
                          <a:cs typeface="+mn-cs"/>
                        </a:rPr>
                        <a:t>Humans and snails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b="0" i="0" u="none" strike="noStrike" kern="1200" baseline="0" dirty="0">
                          <a:solidFill>
                            <a:schemeClr val="tx1"/>
                          </a:solidFill>
                          <a:latin typeface="+mn-lt"/>
                          <a:ea typeface="+mn-ea"/>
                          <a:cs typeface="+mn-cs"/>
                        </a:rPr>
                        <a:t>Ingestion of fresh water containing larval stage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29925850"/>
                  </a:ext>
                </a:extLst>
              </a:tr>
              <a:tr h="370840">
                <a:tc>
                  <a:txBody>
                    <a:bodyPr/>
                    <a:lstStyle/>
                    <a:p>
                      <a:pPr algn="l"/>
                      <a:r>
                        <a:rPr lang="en-US" sz="1600" b="1" i="0" u="none" strike="noStrike" kern="1200" baseline="0" dirty="0">
                          <a:solidFill>
                            <a:schemeClr val="tx1"/>
                          </a:solidFill>
                          <a:latin typeface="+mn-lt"/>
                          <a:ea typeface="+mn-ea"/>
                          <a:cs typeface="+mn-cs"/>
                        </a:rPr>
                        <a:t>Cestodes</a:t>
                      </a:r>
                      <a:endParaRPr lang="en-US" sz="16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US" sz="16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24397353"/>
                  </a:ext>
                </a:extLst>
              </a:tr>
              <a:tr h="370840">
                <a:tc>
                  <a:txBody>
                    <a:bodyPr/>
                    <a:lstStyle/>
                    <a:p>
                      <a:pPr algn="r"/>
                      <a:r>
                        <a:rPr lang="en-US" sz="1600" b="0" i="1" u="none" strike="noStrike" kern="1200" baseline="0" dirty="0">
                          <a:solidFill>
                            <a:schemeClr val="tx1"/>
                          </a:solidFill>
                          <a:latin typeface="+mn-lt"/>
                          <a:ea typeface="+mn-ea"/>
                          <a:cs typeface="+mn-cs"/>
                        </a:rPr>
                        <a:t>Taenia solium</a:t>
                      </a:r>
                      <a:endParaRPr lang="en-US" sz="16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b="0" i="0" u="none" strike="noStrike" kern="1200" baseline="0" dirty="0">
                          <a:solidFill>
                            <a:schemeClr val="tx1"/>
                          </a:solidFill>
                          <a:latin typeface="+mn-lt"/>
                          <a:ea typeface="+mn-ea"/>
                          <a:cs typeface="+mn-cs"/>
                        </a:rPr>
                        <a:t>Pork tapeworm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b="0" i="0" u="none" strike="noStrike" kern="1200" baseline="0" dirty="0">
                          <a:solidFill>
                            <a:schemeClr val="tx1"/>
                          </a:solidFill>
                          <a:latin typeface="+mn-lt"/>
                          <a:ea typeface="+mn-ea"/>
                          <a:cs typeface="+mn-cs"/>
                        </a:rPr>
                        <a:t>Humans, swine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b="0" i="0" u="none" strike="noStrike" kern="1200" baseline="0" dirty="0">
                          <a:solidFill>
                            <a:schemeClr val="tx1"/>
                          </a:solidFill>
                          <a:latin typeface="+mn-lt"/>
                          <a:ea typeface="+mn-ea"/>
                          <a:cs typeface="+mn-cs"/>
                        </a:rPr>
                        <a:t>Consumption of undercooked or raw pork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42929661"/>
                  </a:ext>
                </a:extLst>
              </a:tr>
              <a:tr h="370840">
                <a:tc>
                  <a:txBody>
                    <a:bodyPr/>
                    <a:lstStyle/>
                    <a:p>
                      <a:pPr algn="r"/>
                      <a:r>
                        <a:rPr lang="en-US" sz="1600" b="0" i="1" u="none" strike="noStrike" kern="1200" baseline="0" dirty="0">
                          <a:solidFill>
                            <a:schemeClr val="tx1"/>
                          </a:solidFill>
                          <a:latin typeface="+mn-lt"/>
                          <a:ea typeface="+mn-ea"/>
                          <a:cs typeface="+mn-cs"/>
                        </a:rPr>
                        <a:t>Diphyllobothrium latum</a:t>
                      </a:r>
                      <a:endParaRPr lang="en-US" sz="16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b="0" i="0" u="none" strike="noStrike" kern="1200" baseline="0" dirty="0">
                          <a:solidFill>
                            <a:schemeClr val="tx1"/>
                          </a:solidFill>
                          <a:latin typeface="+mn-lt"/>
                          <a:ea typeface="+mn-ea"/>
                          <a:cs typeface="+mn-cs"/>
                        </a:rPr>
                        <a:t>Fish tapeworm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b="0" i="0" u="none" strike="noStrike" kern="1200" baseline="0" dirty="0">
                          <a:solidFill>
                            <a:schemeClr val="tx1"/>
                          </a:solidFill>
                          <a:latin typeface="+mn-lt"/>
                          <a:ea typeface="+mn-ea"/>
                          <a:cs typeface="+mn-cs"/>
                        </a:rPr>
                        <a:t>Humans, fish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b="0" i="0" u="none" strike="noStrike" kern="1200" baseline="0" dirty="0">
                          <a:solidFill>
                            <a:schemeClr val="tx1"/>
                          </a:solidFill>
                          <a:latin typeface="+mn-lt"/>
                          <a:ea typeface="+mn-ea"/>
                          <a:cs typeface="+mn-cs"/>
                        </a:rPr>
                        <a:t>Consumption of undercooked or raw fish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8045646"/>
                  </a:ext>
                </a:extLst>
              </a:tr>
            </a:tbl>
          </a:graphicData>
        </a:graphic>
      </p:graphicFrame>
    </p:spTree>
    <p:extLst>
      <p:ext uri="{BB962C8B-B14F-4D97-AF65-F5344CB8AC3E}">
        <p14:creationId xmlns:p14="http://schemas.microsoft.com/office/powerpoint/2010/main" val="121006109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A Helminth Cycle: The Pinworm</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1200"/>
              </a:spcBef>
              <a:spcAft>
                <a:spcPts val="600"/>
              </a:spcAft>
              <a:defRPr/>
            </a:pPr>
            <a:r>
              <a:rPr lang="en-IN" i="1" dirty="0">
                <a:latin typeface="+mj-lt"/>
              </a:rPr>
              <a:t>Enterobius vermicularis</a:t>
            </a:r>
          </a:p>
          <a:p>
            <a:pPr marL="342900" indent="-342900">
              <a:spcBef>
                <a:spcPts val="1200"/>
              </a:spcBef>
              <a:spcAft>
                <a:spcPts val="600"/>
              </a:spcAft>
              <a:buFont typeface="Arial" panose="020B0604020202020204" pitchFamily="34" charset="0"/>
              <a:buChar char="•"/>
              <a:defRPr/>
            </a:pPr>
            <a:r>
              <a:rPr lang="en-IN" dirty="0">
                <a:latin typeface="+mj-lt"/>
              </a:rPr>
              <a:t>Causes a very common infestation of the large intestine</a:t>
            </a:r>
          </a:p>
          <a:p>
            <a:pPr marL="342900" indent="-342900">
              <a:spcBef>
                <a:spcPts val="1200"/>
              </a:spcBef>
              <a:spcAft>
                <a:spcPts val="600"/>
              </a:spcAft>
              <a:buFont typeface="Arial" panose="020B0604020202020204" pitchFamily="34" charset="0"/>
              <a:buChar char="•"/>
              <a:defRPr/>
            </a:pPr>
            <a:r>
              <a:rPr lang="en-IN" dirty="0">
                <a:latin typeface="+mj-lt"/>
              </a:rPr>
              <a:t>Worms range from 2 to 12 mm long</a:t>
            </a:r>
          </a:p>
          <a:p>
            <a:pPr marL="342900" indent="-342900">
              <a:spcBef>
                <a:spcPts val="1200"/>
              </a:spcBef>
              <a:spcAft>
                <a:spcPts val="600"/>
              </a:spcAft>
              <a:buFont typeface="Arial" panose="020B0604020202020204" pitchFamily="34" charset="0"/>
              <a:buChar char="•"/>
              <a:defRPr/>
            </a:pPr>
            <a:r>
              <a:rPr lang="en-IN" dirty="0">
                <a:latin typeface="+mj-lt"/>
              </a:rPr>
              <a:t>Tapered, curved cylinder shape</a:t>
            </a:r>
          </a:p>
          <a:p>
            <a:pPr marL="342900" indent="-342900">
              <a:spcBef>
                <a:spcPts val="1200"/>
              </a:spcBef>
              <a:spcAft>
                <a:spcPts val="600"/>
              </a:spcAft>
              <a:buFont typeface="Arial" panose="020B0604020202020204" pitchFamily="34" charset="0"/>
              <a:buChar char="•"/>
              <a:defRPr/>
            </a:pPr>
            <a:r>
              <a:rPr lang="en-IN" dirty="0">
                <a:latin typeface="+mj-lt"/>
              </a:rPr>
              <a:t>Simple, uncomplicated infection that does not spread beyond the intestine</a:t>
            </a:r>
          </a:p>
        </p:txBody>
      </p:sp>
    </p:spTree>
    <p:extLst>
      <p:ext uri="{BB962C8B-B14F-4D97-AF65-F5344CB8AC3E}">
        <p14:creationId xmlns:p14="http://schemas.microsoft.com/office/powerpoint/2010/main" val="102772084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IN" dirty="0"/>
              <a:t>Life Cycle of the Pinworm, a Roundworm</a:t>
            </a:r>
            <a:endParaRPr lang="en-US" dirty="0"/>
          </a:p>
        </p:txBody>
      </p:sp>
      <p:pic>
        <p:nvPicPr>
          <p:cNvPr id="10" name="Picture 2" descr="The life cycle of the pinworm, a roundworm.">
            <a:extLst>
              <a:ext uri="{FF2B5EF4-FFF2-40B4-BE49-F238E27FC236}">
                <a16:creationId xmlns:a16="http://schemas.microsoft.com/office/drawing/2014/main" id="{AFFF1236-BF1A-455E-8C7C-76F56B726699}"/>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r="892" b="6039"/>
          <a:stretch/>
        </p:blipFill>
        <p:spPr>
          <a:xfrm>
            <a:off x="342899" y="2093387"/>
            <a:ext cx="8603527" cy="3291413"/>
          </a:xfrm>
        </p:spPr>
      </p:pic>
      <p:sp>
        <p:nvSpPr>
          <p:cNvPr id="7" name="Text Placeholder 3">
            <a:extLst>
              <a:ext uri="{FF2B5EF4-FFF2-40B4-BE49-F238E27FC236}">
                <a16:creationId xmlns:a16="http://schemas.microsoft.com/office/drawing/2014/main" id="{876CCBA9-CE0D-4698-8680-C851535C86B5}"/>
              </a:ext>
            </a:extLst>
          </p:cNvPr>
          <p:cNvSpPr>
            <a:spLocks noGrp="1"/>
          </p:cNvSpPr>
          <p:nvPr>
            <p:ph type="body" sz="quarter" idx="30"/>
          </p:nvPr>
        </p:nvSpPr>
        <p:spPr/>
        <p:txBody>
          <a:bodyPr/>
          <a:lstStyle/>
          <a:p>
            <a:r>
              <a:rPr lang="en-IN" i="1" dirty="0" err="1"/>
              <a:t>MNStudio</a:t>
            </a:r>
            <a:r>
              <a:rPr lang="en-IN" i="1" dirty="0"/>
              <a:t>/Shutterstock</a:t>
            </a:r>
          </a:p>
        </p:txBody>
      </p:sp>
      <p:sp>
        <p:nvSpPr>
          <p:cNvPr id="5" name="Text Placeholder 5">
            <a:extLst>
              <a:ext uri="{FF2B5EF4-FFF2-40B4-BE49-F238E27FC236}">
                <a16:creationId xmlns:a16="http://schemas.microsoft.com/office/drawing/2014/main" id="{5BDB6984-A683-4558-B1ED-466693F2BDA2}"/>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1735799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Section 5.2: Form and Function of the Eukaryotic Cell: External Structures and Boundary Structures</a:t>
            </a:r>
          </a:p>
        </p:txBody>
      </p:sp>
      <p:sp>
        <p:nvSpPr>
          <p:cNvPr id="13" name="Content Placeholder 2">
            <a:extLst>
              <a:ext uri="{FF2B5EF4-FFF2-40B4-BE49-F238E27FC236}">
                <a16:creationId xmlns:a16="http://schemas.microsoft.com/office/drawing/2014/main" id="{3FDA195F-12CE-427D-8C28-99D2AB7FF3D5}"/>
              </a:ext>
            </a:extLst>
          </p:cNvPr>
          <p:cNvSpPr>
            <a:spLocks noGrp="1"/>
          </p:cNvSpPr>
          <p:nvPr>
            <p:ph sz="quarter" idx="11"/>
          </p:nvPr>
        </p:nvSpPr>
        <p:spPr/>
        <p:txBody>
          <a:bodyPr/>
          <a:lstStyle/>
          <a:p>
            <a:pPr>
              <a:spcBef>
                <a:spcPts val="800"/>
              </a:spcBef>
              <a:defRPr/>
            </a:pPr>
            <a:r>
              <a:rPr lang="en-US" u="sng" dirty="0"/>
              <a:t>Learning Outcomes </a:t>
            </a:r>
          </a:p>
          <a:p>
            <a:pPr marL="342900" indent="-342900">
              <a:spcBef>
                <a:spcPts val="800"/>
              </a:spcBef>
              <a:buFont typeface="Arial" panose="020B0604020202020204" pitchFamily="34" charset="0"/>
              <a:buChar char="•"/>
              <a:defRPr/>
            </a:pPr>
            <a:r>
              <a:rPr lang="en-US" dirty="0"/>
              <a:t>Differentiate among the flagellar structures of bacteria, archaea, and eukaryotes.</a:t>
            </a:r>
          </a:p>
          <a:p>
            <a:pPr marL="342900" indent="-342900">
              <a:spcBef>
                <a:spcPts val="800"/>
              </a:spcBef>
              <a:buFont typeface="Arial" panose="020B0604020202020204" pitchFamily="34" charset="0"/>
              <a:buChar char="•"/>
              <a:defRPr/>
            </a:pPr>
            <a:r>
              <a:rPr lang="en-US" dirty="0"/>
              <a:t>Describe the important characteristics of a glycocalyx in eukaryotes.</a:t>
            </a:r>
          </a:p>
          <a:p>
            <a:pPr marL="342900" indent="-342900">
              <a:spcBef>
                <a:spcPts val="800"/>
              </a:spcBef>
              <a:buFont typeface="Arial" panose="020B0604020202020204" pitchFamily="34" charset="0"/>
              <a:buChar char="•"/>
              <a:defRPr/>
            </a:pPr>
            <a:r>
              <a:rPr lang="en-US" dirty="0"/>
              <a:t>List which eukaryotic microorganisms might have a cell wall.</a:t>
            </a:r>
          </a:p>
          <a:p>
            <a:pPr marL="342900" indent="-342900">
              <a:spcBef>
                <a:spcPts val="800"/>
              </a:spcBef>
              <a:buFont typeface="Arial" panose="020B0604020202020204" pitchFamily="34" charset="0"/>
              <a:buChar char="•"/>
              <a:defRPr/>
            </a:pPr>
            <a:r>
              <a:rPr lang="en-US" dirty="0"/>
              <a:t>List similarities and differences between eukaryotic and bacterial cytoplasmic membranes.</a:t>
            </a:r>
          </a:p>
        </p:txBody>
      </p:sp>
    </p:spTree>
    <p:extLst>
      <p:ext uri="{BB962C8B-B14F-4D97-AF65-F5344CB8AC3E}">
        <p14:creationId xmlns:p14="http://schemas.microsoft.com/office/powerpoint/2010/main" val="1043837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D2C9833-3EA8-4F44-8798-4F04D82D8DC5}"/>
              </a:ext>
            </a:extLst>
          </p:cNvPr>
          <p:cNvSpPr>
            <a:spLocks noGrp="1"/>
          </p:cNvSpPr>
          <p:nvPr>
            <p:ph type="title"/>
          </p:nvPr>
        </p:nvSpPr>
        <p:spPr/>
        <p:txBody>
          <a:bodyPr/>
          <a:lstStyle/>
          <a:p>
            <a:r>
              <a:rPr lang="en-IN" dirty="0"/>
              <a:t>Helminth Classification and Identification</a:t>
            </a:r>
          </a:p>
        </p:txBody>
      </p:sp>
      <p:sp>
        <p:nvSpPr>
          <p:cNvPr id="9" name="Content Placeholder 2">
            <a:extLst>
              <a:ext uri="{FF2B5EF4-FFF2-40B4-BE49-F238E27FC236}">
                <a16:creationId xmlns:a16="http://schemas.microsoft.com/office/drawing/2014/main" id="{70838BC4-6E4B-46B5-B2B8-DC0110EC0105}"/>
              </a:ext>
            </a:extLst>
          </p:cNvPr>
          <p:cNvSpPr>
            <a:spLocks noGrp="1"/>
          </p:cNvSpPr>
          <p:nvPr>
            <p:ph sz="quarter" idx="11"/>
          </p:nvPr>
        </p:nvSpPr>
        <p:spPr/>
        <p:txBody>
          <a:bodyPr/>
          <a:lstStyle/>
          <a:p>
            <a:r>
              <a:rPr lang="en-IN" dirty="0"/>
              <a:t>Classification criteria:</a:t>
            </a:r>
          </a:p>
          <a:p>
            <a:pPr marL="342900" indent="-342900">
              <a:buFont typeface="Arial" panose="020B0604020202020204" pitchFamily="34" charset="0"/>
              <a:buChar char="•"/>
            </a:pPr>
            <a:r>
              <a:rPr lang="en-IN" dirty="0"/>
              <a:t>Shape</a:t>
            </a:r>
          </a:p>
          <a:p>
            <a:pPr marL="342900" indent="-342900">
              <a:buFont typeface="Arial" panose="020B0604020202020204" pitchFamily="34" charset="0"/>
              <a:buChar char="•"/>
            </a:pPr>
            <a:r>
              <a:rPr lang="en-IN" dirty="0"/>
              <a:t>Size</a:t>
            </a:r>
          </a:p>
          <a:p>
            <a:pPr marL="342900" indent="-342900">
              <a:buFont typeface="Arial" panose="020B0604020202020204" pitchFamily="34" charset="0"/>
              <a:buChar char="•"/>
            </a:pPr>
            <a:r>
              <a:rPr lang="en-IN" dirty="0"/>
              <a:t>Degree of development of organs</a:t>
            </a:r>
          </a:p>
          <a:p>
            <a:pPr marL="342900" indent="-342900">
              <a:buFont typeface="Arial" panose="020B0604020202020204" pitchFamily="34" charset="0"/>
              <a:buChar char="•"/>
            </a:pPr>
            <a:r>
              <a:rPr lang="en-IN" dirty="0"/>
              <a:t>Presence of hooks, suckers, other special structures</a:t>
            </a:r>
          </a:p>
          <a:p>
            <a:pPr marL="342900" indent="-342900">
              <a:buFont typeface="Arial" panose="020B0604020202020204" pitchFamily="34" charset="0"/>
              <a:buChar char="•"/>
            </a:pPr>
            <a:r>
              <a:rPr lang="en-IN" dirty="0"/>
              <a:t>Mode of reproduction</a:t>
            </a:r>
          </a:p>
          <a:p>
            <a:pPr marL="342900" indent="-342900">
              <a:buFont typeface="Arial" panose="020B0604020202020204" pitchFamily="34" charset="0"/>
              <a:buChar char="•"/>
            </a:pPr>
            <a:r>
              <a:rPr lang="en-IN" dirty="0"/>
              <a:t>Kinds of hosts</a:t>
            </a:r>
          </a:p>
          <a:p>
            <a:pPr marL="342900" indent="-342900">
              <a:buFont typeface="Arial" panose="020B0604020202020204" pitchFamily="34" charset="0"/>
              <a:buChar char="•"/>
            </a:pPr>
            <a:r>
              <a:rPr lang="en-IN" dirty="0"/>
              <a:t>Appearance of eggs and larvae</a:t>
            </a:r>
          </a:p>
          <a:p>
            <a:endParaRPr lang="en-IN" dirty="0"/>
          </a:p>
        </p:txBody>
      </p:sp>
      <p:sp>
        <p:nvSpPr>
          <p:cNvPr id="10" name="Content Placeholder 3">
            <a:extLst>
              <a:ext uri="{FF2B5EF4-FFF2-40B4-BE49-F238E27FC236}">
                <a16:creationId xmlns:a16="http://schemas.microsoft.com/office/drawing/2014/main" id="{95E86558-2EF5-4BDB-8779-4B23EB714C58}"/>
              </a:ext>
            </a:extLst>
          </p:cNvPr>
          <p:cNvSpPr>
            <a:spLocks noGrp="1"/>
          </p:cNvSpPr>
          <p:nvPr>
            <p:ph sz="quarter" idx="14"/>
          </p:nvPr>
        </p:nvSpPr>
        <p:spPr/>
        <p:txBody>
          <a:bodyPr/>
          <a:lstStyle/>
          <a:p>
            <a:r>
              <a:rPr lang="en-IN" dirty="0"/>
              <a:t>Identification:</a:t>
            </a:r>
          </a:p>
          <a:p>
            <a:pPr marL="342900" indent="-342900">
              <a:buFont typeface="Arial" panose="020B0604020202020204" pitchFamily="34" charset="0"/>
              <a:buChar char="•"/>
            </a:pPr>
            <a:r>
              <a:rPr lang="en-IN" dirty="0"/>
              <a:t>Microscopic detection of adult worm, larvae, or eggs</a:t>
            </a:r>
          </a:p>
          <a:p>
            <a:pPr marL="687388" lvl="1"/>
            <a:r>
              <a:rPr lang="en-IN" sz="2000" dirty="0"/>
              <a:t>Often have distinctive shapes or external and internal structures</a:t>
            </a:r>
          </a:p>
          <a:p>
            <a:pPr marL="342900" indent="-342900">
              <a:buFont typeface="Arial" panose="020B0604020202020204" pitchFamily="34" charset="0"/>
              <a:buChar char="•"/>
            </a:pPr>
            <a:r>
              <a:rPr lang="en-IN" dirty="0"/>
              <a:t>Occasionally cultured to verify all life stages</a:t>
            </a:r>
          </a:p>
          <a:p>
            <a:endParaRPr lang="en-IN" dirty="0"/>
          </a:p>
        </p:txBody>
      </p:sp>
    </p:spTree>
    <p:extLst>
      <p:ext uri="{BB962C8B-B14F-4D97-AF65-F5344CB8AC3E}">
        <p14:creationId xmlns:p14="http://schemas.microsoft.com/office/powerpoint/2010/main" val="160295661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Distribution and Importance of Parasitic Worms</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a:spcBef>
                <a:spcPts val="800"/>
              </a:spcBef>
              <a:defRPr/>
            </a:pPr>
            <a:r>
              <a:rPr lang="en-IN" sz="2200" dirty="0">
                <a:latin typeface="+mj-lt"/>
              </a:rPr>
              <a:t>About 50 species of helminths parasitize humans</a:t>
            </a:r>
          </a:p>
          <a:p>
            <a:pPr marL="342900" indent="-342900">
              <a:spcBef>
                <a:spcPts val="800"/>
              </a:spcBef>
              <a:buFont typeface="Arial" panose="020B0604020202020204" pitchFamily="34" charset="0"/>
              <a:buChar char="•"/>
              <a:defRPr/>
            </a:pPr>
            <a:r>
              <a:rPr lang="en-IN" sz="2200" dirty="0">
                <a:latin typeface="+mj-lt"/>
              </a:rPr>
              <a:t>Distributed in all areas of the world that support human life</a:t>
            </a:r>
          </a:p>
          <a:p>
            <a:pPr marL="342900" indent="-342900">
              <a:spcBef>
                <a:spcPts val="800"/>
              </a:spcBef>
              <a:buFont typeface="Arial" panose="020B0604020202020204" pitchFamily="34" charset="0"/>
              <a:buChar char="•"/>
              <a:defRPr/>
            </a:pPr>
            <a:r>
              <a:rPr lang="en-IN" sz="2200" dirty="0">
                <a:latin typeface="+mj-lt"/>
              </a:rPr>
              <a:t>May be geographically restricted; higher incidence in tropical areas</a:t>
            </a:r>
          </a:p>
          <a:p>
            <a:pPr>
              <a:spcBef>
                <a:spcPts val="800"/>
              </a:spcBef>
              <a:defRPr/>
            </a:pPr>
            <a:r>
              <a:rPr lang="en-IN" sz="2200" dirty="0">
                <a:latin typeface="+mj-lt"/>
              </a:rPr>
              <a:t>Yearly estimate of worldwide case numbers in the billions</a:t>
            </a:r>
          </a:p>
          <a:p>
            <a:pPr marL="342900" indent="-342900">
              <a:spcBef>
                <a:spcPts val="800"/>
              </a:spcBef>
              <a:buFont typeface="Arial" panose="020B0604020202020204" pitchFamily="34" charset="0"/>
              <a:buChar char="•"/>
              <a:defRPr/>
            </a:pPr>
            <a:r>
              <a:rPr lang="en-IN" sz="2200" dirty="0">
                <a:latin typeface="+mj-lt"/>
              </a:rPr>
              <a:t>Conservative estimate of 50 million infections in North America</a:t>
            </a:r>
          </a:p>
          <a:p>
            <a:pPr>
              <a:spcBef>
                <a:spcPts val="800"/>
              </a:spcBef>
              <a:defRPr/>
            </a:pPr>
            <a:r>
              <a:rPr lang="en-IN" sz="2200" dirty="0">
                <a:latin typeface="+mj-lt"/>
              </a:rPr>
              <a:t>Humans evolved in the constant presence of helminths</a:t>
            </a:r>
          </a:p>
          <a:p>
            <a:pPr marL="342900" indent="-342900">
              <a:spcBef>
                <a:spcPts val="800"/>
              </a:spcBef>
              <a:buFont typeface="Arial" panose="020B0604020202020204" pitchFamily="34" charset="0"/>
              <a:buChar char="•"/>
              <a:defRPr/>
            </a:pPr>
            <a:r>
              <a:rPr lang="en-IN" sz="2200" dirty="0">
                <a:latin typeface="+mj-lt"/>
              </a:rPr>
              <a:t>Only recently have humans evolved into a “helminth-free” existence</a:t>
            </a:r>
          </a:p>
          <a:p>
            <a:pPr marL="342900" indent="-342900">
              <a:spcBef>
                <a:spcPts val="800"/>
              </a:spcBef>
              <a:buFont typeface="Arial" panose="020B0604020202020204" pitchFamily="34" charset="0"/>
              <a:buChar char="•"/>
              <a:defRPr/>
            </a:pPr>
            <a:r>
              <a:rPr lang="en-IN" sz="2200" dirty="0">
                <a:latin typeface="+mj-lt"/>
              </a:rPr>
              <a:t>Absence of helminth infections may contribute to autoimmunity and allergy</a:t>
            </a:r>
          </a:p>
        </p:txBody>
      </p:sp>
    </p:spTree>
    <p:extLst>
      <p:ext uri="{BB962C8B-B14F-4D97-AF65-F5344CB8AC3E}">
        <p14:creationId xmlns:p14="http://schemas.microsoft.com/office/powerpoint/2010/main" val="281025451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Variation Among Eukaryotes</a:t>
            </a:r>
          </a:p>
        </p:txBody>
      </p:sp>
      <p:graphicFrame>
        <p:nvGraphicFramePr>
          <p:cNvPr id="4" name="Table 2">
            <a:extLst>
              <a:ext uri="{FF2B5EF4-FFF2-40B4-BE49-F238E27FC236}">
                <a16:creationId xmlns:a16="http://schemas.microsoft.com/office/drawing/2014/main" id="{99D56D15-358B-49E8-B694-CC2F2EA1A665}"/>
              </a:ext>
            </a:extLst>
          </p:cNvPr>
          <p:cNvGraphicFramePr>
            <a:graphicFrameLocks noGrp="1"/>
          </p:cNvGraphicFramePr>
          <p:nvPr>
            <p:ph sz="quarter" idx="11"/>
            <p:extLst>
              <p:ext uri="{D42A27DB-BD31-4B8C-83A1-F6EECF244321}">
                <p14:modId xmlns:p14="http://schemas.microsoft.com/office/powerpoint/2010/main" val="2333862781"/>
              </p:ext>
            </p:extLst>
          </p:nvPr>
        </p:nvGraphicFramePr>
        <p:xfrm>
          <a:off x="342900" y="1276351"/>
          <a:ext cx="8458200" cy="4632663"/>
        </p:xfrm>
        <a:graphic>
          <a:graphicData uri="http://schemas.openxmlformats.org/drawingml/2006/table">
            <a:tbl>
              <a:tblPr firstRow="1" bandRow="1">
                <a:tableStyleId>{5C22544A-7EE6-4342-B048-85BDC9FD1C3A}</a:tableStyleId>
              </a:tblPr>
              <a:tblGrid>
                <a:gridCol w="1409700">
                  <a:extLst>
                    <a:ext uri="{9D8B030D-6E8A-4147-A177-3AD203B41FA5}">
                      <a16:colId xmlns:a16="http://schemas.microsoft.com/office/drawing/2014/main" val="3946593677"/>
                    </a:ext>
                  </a:extLst>
                </a:gridCol>
                <a:gridCol w="1409700">
                  <a:extLst>
                    <a:ext uri="{9D8B030D-6E8A-4147-A177-3AD203B41FA5}">
                      <a16:colId xmlns:a16="http://schemas.microsoft.com/office/drawing/2014/main" val="2409116444"/>
                    </a:ext>
                  </a:extLst>
                </a:gridCol>
                <a:gridCol w="1409700">
                  <a:extLst>
                    <a:ext uri="{9D8B030D-6E8A-4147-A177-3AD203B41FA5}">
                      <a16:colId xmlns:a16="http://schemas.microsoft.com/office/drawing/2014/main" val="2675871019"/>
                    </a:ext>
                  </a:extLst>
                </a:gridCol>
                <a:gridCol w="1409700">
                  <a:extLst>
                    <a:ext uri="{9D8B030D-6E8A-4147-A177-3AD203B41FA5}">
                      <a16:colId xmlns:a16="http://schemas.microsoft.com/office/drawing/2014/main" val="1458431063"/>
                    </a:ext>
                  </a:extLst>
                </a:gridCol>
                <a:gridCol w="1409700">
                  <a:extLst>
                    <a:ext uri="{9D8B030D-6E8A-4147-A177-3AD203B41FA5}">
                      <a16:colId xmlns:a16="http://schemas.microsoft.com/office/drawing/2014/main" val="1859847286"/>
                    </a:ext>
                  </a:extLst>
                </a:gridCol>
                <a:gridCol w="1409700">
                  <a:extLst>
                    <a:ext uri="{9D8B030D-6E8A-4147-A177-3AD203B41FA5}">
                      <a16:colId xmlns:a16="http://schemas.microsoft.com/office/drawing/2014/main" val="279018956"/>
                    </a:ext>
                  </a:extLst>
                </a:gridCol>
              </a:tblGrid>
              <a:tr h="391690">
                <a:tc>
                  <a:txBody>
                    <a:bodyPr/>
                    <a:lstStyle/>
                    <a:p>
                      <a:endParaRPr lang="en-US"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1" dirty="0">
                          <a:solidFill>
                            <a:schemeClr val="tx1"/>
                          </a:solidFill>
                        </a:rPr>
                        <a:t>Protozoa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1" dirty="0">
                          <a:solidFill>
                            <a:schemeClr val="tx1"/>
                          </a:solidFill>
                        </a:rPr>
                        <a:t>Fungi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1" dirty="0">
                          <a:solidFill>
                            <a:schemeClr val="tx1"/>
                          </a:solidFill>
                        </a:rPr>
                        <a:t>Algae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1" dirty="0">
                          <a:solidFill>
                            <a:schemeClr val="tx1"/>
                          </a:solidFill>
                        </a:rPr>
                        <a:t>Helminths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1" dirty="0">
                          <a:solidFill>
                            <a:schemeClr val="tx1"/>
                          </a:solidFill>
                        </a:rPr>
                        <a:t>Humans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79950096"/>
                  </a:ext>
                </a:extLst>
              </a:tr>
              <a:tr h="761920">
                <a:tc>
                  <a:txBody>
                    <a:bodyPr/>
                    <a:lstStyle/>
                    <a:p>
                      <a:r>
                        <a:rPr lang="en-US" sz="1400" b="0" dirty="0">
                          <a:solidFill>
                            <a:schemeClr val="tx1"/>
                          </a:solidFill>
                        </a:rPr>
                        <a:t>Level of complexity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dirty="0">
                          <a:solidFill>
                            <a:schemeClr val="tx1"/>
                          </a:solidFill>
                        </a:rPr>
                        <a:t>Always unicellular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dirty="0">
                          <a:solidFill>
                            <a:schemeClr val="tx1"/>
                          </a:solidFill>
                        </a:rPr>
                        <a:t>Unicellular/</a:t>
                      </a:r>
                      <a:br>
                        <a:rPr lang="en-US" sz="1400" b="0" dirty="0">
                          <a:solidFill>
                            <a:schemeClr val="tx1"/>
                          </a:solidFill>
                        </a:rPr>
                      </a:br>
                      <a:r>
                        <a:rPr lang="en-US" sz="1400" b="0" dirty="0">
                          <a:solidFill>
                            <a:schemeClr val="tx1"/>
                          </a:solidFill>
                        </a:rPr>
                        <a:t>Multicellular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a:solidFill>
                            <a:schemeClr val="tx1"/>
                          </a:solidFill>
                        </a:rPr>
                        <a:t>Unicellular/</a:t>
                      </a:r>
                      <a:br>
                        <a:rPr lang="en-US" sz="1400" b="0">
                          <a:solidFill>
                            <a:schemeClr val="tx1"/>
                          </a:solidFill>
                        </a:rPr>
                      </a:br>
                      <a:r>
                        <a:rPr lang="en-US" sz="1400" b="0">
                          <a:solidFill>
                            <a:schemeClr val="tx1"/>
                          </a:solidFill>
                        </a:rPr>
                        <a:t>Multicellular</a:t>
                      </a:r>
                      <a:endParaRPr lang="en-US"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dirty="0">
                          <a:solidFill>
                            <a:schemeClr val="tx1"/>
                          </a:solidFill>
                        </a:rPr>
                        <a:t>Multicellular (adults), Unicellular (ova,</a:t>
                      </a:r>
                      <a:r>
                        <a:rPr lang="en-US" sz="1400" b="0" baseline="0" dirty="0">
                          <a:solidFill>
                            <a:schemeClr val="tx1"/>
                          </a:solidFill>
                        </a:rPr>
                        <a:t> </a:t>
                      </a:r>
                      <a:r>
                        <a:rPr lang="en-US" sz="1400" b="0" dirty="0">
                          <a:solidFill>
                            <a:schemeClr val="tx1"/>
                          </a:solidFill>
                        </a:rPr>
                        <a:t>larva)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dirty="0">
                          <a:solidFill>
                            <a:schemeClr val="tx1"/>
                          </a:solidFill>
                        </a:rPr>
                        <a:t>Multicellular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13242251"/>
                  </a:ext>
                </a:extLst>
              </a:tr>
              <a:tr h="413614">
                <a:tc>
                  <a:txBody>
                    <a:bodyPr/>
                    <a:lstStyle/>
                    <a:p>
                      <a:r>
                        <a:rPr lang="en-US" sz="1400" b="0" dirty="0">
                          <a:solidFill>
                            <a:schemeClr val="tx1"/>
                          </a:solidFill>
                        </a:rPr>
                        <a:t>Cell wall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dirty="0">
                          <a:solidFill>
                            <a:schemeClr val="tx1"/>
                          </a:solidFill>
                        </a:rPr>
                        <a:t>None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dirty="0">
                          <a:solidFill>
                            <a:schemeClr val="tx1"/>
                          </a:solidFill>
                        </a:rPr>
                        <a:t>Chitin or cellulose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dirty="0">
                          <a:solidFill>
                            <a:schemeClr val="tx1"/>
                          </a:solidFill>
                        </a:rPr>
                        <a:t>Cellulose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dirty="0">
                          <a:solidFill>
                            <a:schemeClr val="tx1"/>
                          </a:solidFill>
                        </a:rPr>
                        <a:t>None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dirty="0">
                          <a:solidFill>
                            <a:schemeClr val="tx1"/>
                          </a:solidFill>
                        </a:rPr>
                        <a:t>None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29925850"/>
                  </a:ext>
                </a:extLst>
              </a:tr>
              <a:tr h="587767">
                <a:tc>
                  <a:txBody>
                    <a:bodyPr/>
                    <a:lstStyle/>
                    <a:p>
                      <a:r>
                        <a:rPr lang="en-US" sz="1400" b="0" dirty="0">
                          <a:solidFill>
                            <a:schemeClr val="tx1"/>
                          </a:solidFill>
                        </a:rPr>
                        <a:t>Cytoplasm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dirty="0">
                          <a:solidFill>
                            <a:schemeClr val="tx1"/>
                          </a:solidFill>
                        </a:rPr>
                        <a:t>Divided (endoplasm/</a:t>
                      </a:r>
                      <a:br>
                        <a:rPr lang="en-US" sz="1400" b="0" dirty="0">
                          <a:solidFill>
                            <a:schemeClr val="tx1"/>
                          </a:solidFill>
                        </a:rPr>
                      </a:br>
                      <a:r>
                        <a:rPr lang="en-US" sz="1400" b="0" dirty="0">
                          <a:solidFill>
                            <a:schemeClr val="tx1"/>
                          </a:solidFill>
                        </a:rPr>
                        <a:t>ectoplasm)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dirty="0">
                          <a:solidFill>
                            <a:schemeClr val="tx1"/>
                          </a:solidFill>
                        </a:rPr>
                        <a:t>Not divided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dirty="0">
                          <a:solidFill>
                            <a:schemeClr val="tx1"/>
                          </a:solidFill>
                        </a:rPr>
                        <a:t>Not divided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Not divided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Not divided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24397353"/>
                  </a:ext>
                </a:extLst>
              </a:tr>
              <a:tr h="552973">
                <a:tc>
                  <a:txBody>
                    <a:bodyPr/>
                    <a:lstStyle/>
                    <a:p>
                      <a:r>
                        <a:rPr lang="en-US" sz="1400" b="0" dirty="0">
                          <a:solidFill>
                            <a:schemeClr val="tx1"/>
                          </a:solidFill>
                        </a:rPr>
                        <a:t>Nutritional type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dirty="0">
                          <a:solidFill>
                            <a:schemeClr val="tx1"/>
                          </a:solidFill>
                        </a:rPr>
                        <a:t>Heterotrophic/Autotrophic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dirty="0">
                          <a:solidFill>
                            <a:schemeClr val="tx1"/>
                          </a:solidFill>
                        </a:rPr>
                        <a:t>Heterotrophic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Heterotrophic/Autotrophic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Heterotrophic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Heterotrophic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42929661"/>
                  </a:ext>
                </a:extLst>
              </a:tr>
              <a:tr h="761920">
                <a:tc>
                  <a:txBody>
                    <a:bodyPr/>
                    <a:lstStyle/>
                    <a:p>
                      <a:r>
                        <a:rPr lang="en-US" sz="1400" b="0" dirty="0">
                          <a:solidFill>
                            <a:schemeClr val="tx1"/>
                          </a:solidFill>
                        </a:rPr>
                        <a:t>Motility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dirty="0">
                          <a:solidFill>
                            <a:schemeClr val="tx1"/>
                          </a:solidFill>
                        </a:rPr>
                        <a:t>Flagella, cilia, pseudopodia, or none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dirty="0">
                          <a:solidFill>
                            <a:schemeClr val="tx1"/>
                          </a:solidFill>
                        </a:rPr>
                        <a:t>Flagella (gametes)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i="0" u="none" strike="noStrike" kern="1200" baseline="0" dirty="0">
                          <a:solidFill>
                            <a:schemeClr val="tx1"/>
                          </a:solidFill>
                          <a:latin typeface="+mn-lt"/>
                          <a:ea typeface="+mn-ea"/>
                          <a:cs typeface="+mn-cs"/>
                        </a:rPr>
                        <a:t>Flagella (gametes)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Flagella (gametes)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dirty="0">
                          <a:solidFill>
                            <a:schemeClr val="tx1"/>
                          </a:solidFill>
                        </a:rPr>
                        <a:t>Limbs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8045646"/>
                  </a:ext>
                </a:extLst>
              </a:tr>
              <a:tr h="587767">
                <a:tc>
                  <a:txBody>
                    <a:bodyPr/>
                    <a:lstStyle/>
                    <a:p>
                      <a:r>
                        <a:rPr lang="en-US" sz="1400" b="0" dirty="0">
                          <a:solidFill>
                            <a:schemeClr val="tx1"/>
                          </a:solidFill>
                        </a:rPr>
                        <a:t>Important structures for identification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dirty="0">
                          <a:solidFill>
                            <a:schemeClr val="tx1"/>
                          </a:solidFill>
                        </a:rPr>
                        <a:t>Cysts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dirty="0">
                          <a:solidFill>
                            <a:schemeClr val="tx1"/>
                          </a:solidFill>
                        </a:rPr>
                        <a:t>Hyphae/spores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i="0" u="none" strike="noStrike" kern="1200" baseline="0" dirty="0">
                          <a:solidFill>
                            <a:schemeClr val="tx1"/>
                          </a:solidFill>
                          <a:latin typeface="+mn-lt"/>
                          <a:ea typeface="+mn-ea"/>
                          <a:cs typeface="+mn-cs"/>
                        </a:rPr>
                        <a:t>Chloroplasts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dirty="0">
                          <a:solidFill>
                            <a:schemeClr val="tx1"/>
                          </a:solidFill>
                        </a:rPr>
                        <a:t>Ova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dirty="0">
                          <a:solidFill>
                            <a:schemeClr val="tx1"/>
                          </a:solidFill>
                        </a:rPr>
                        <a:t>None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27068071"/>
                  </a:ext>
                </a:extLst>
              </a:tr>
            </a:tbl>
          </a:graphicData>
        </a:graphic>
      </p:graphicFrame>
    </p:spTree>
    <p:extLst>
      <p:ext uri="{BB962C8B-B14F-4D97-AF65-F5344CB8AC3E}">
        <p14:creationId xmlns:p14="http://schemas.microsoft.com/office/powerpoint/2010/main" val="272205478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29D44-9B20-44C2-9F9B-BCB2B9D3C476}"/>
              </a:ext>
            </a:extLst>
          </p:cNvPr>
          <p:cNvSpPr>
            <a:spLocks noGrp="1"/>
          </p:cNvSpPr>
          <p:nvPr>
            <p:ph type="title"/>
          </p:nvPr>
        </p:nvSpPr>
        <p:spPr/>
        <p:txBody>
          <a:bodyPr/>
          <a:lstStyle/>
          <a:p>
            <a:r>
              <a:rPr lang="en-IN" dirty="0"/>
              <a:t>Concept Check – Section 5.6</a:t>
            </a:r>
          </a:p>
        </p:txBody>
      </p:sp>
      <p:sp>
        <p:nvSpPr>
          <p:cNvPr id="9" name="Content Placeholder 2">
            <a:extLst>
              <a:ext uri="{FF2B5EF4-FFF2-40B4-BE49-F238E27FC236}">
                <a16:creationId xmlns:a16="http://schemas.microsoft.com/office/drawing/2014/main" id="{B5943F52-30FE-4228-9FE1-0935951D4D60}"/>
              </a:ext>
            </a:extLst>
          </p:cNvPr>
          <p:cNvSpPr>
            <a:spLocks noGrp="1"/>
          </p:cNvSpPr>
          <p:nvPr>
            <p:ph sz="quarter" idx="11"/>
          </p:nvPr>
        </p:nvSpPr>
        <p:spPr/>
        <p:txBody>
          <a:bodyPr/>
          <a:lstStyle/>
          <a:p>
            <a:pPr marL="457200" indent="-457200">
              <a:spcBef>
                <a:spcPts val="800"/>
              </a:spcBef>
              <a:buFont typeface="+mj-lt"/>
              <a:buAutoNum type="arabicPeriod"/>
              <a:defRPr/>
            </a:pPr>
            <a:r>
              <a:rPr lang="en-IN" dirty="0">
                <a:latin typeface="+mj-lt"/>
              </a:rPr>
              <a:t>Describe the difference between </a:t>
            </a:r>
            <a:r>
              <a:rPr lang="en-IN" b="1" dirty="0">
                <a:latin typeface="+mj-lt"/>
              </a:rPr>
              <a:t>nematodes</a:t>
            </a:r>
            <a:r>
              <a:rPr lang="en-IN" dirty="0">
                <a:latin typeface="+mj-lt"/>
              </a:rPr>
              <a:t>, </a:t>
            </a:r>
            <a:r>
              <a:rPr lang="en-IN" b="1" dirty="0">
                <a:latin typeface="+mj-lt"/>
              </a:rPr>
              <a:t>cestodes</a:t>
            </a:r>
            <a:r>
              <a:rPr lang="en-IN" dirty="0">
                <a:latin typeface="+mj-lt"/>
              </a:rPr>
              <a:t>, and </a:t>
            </a:r>
            <a:r>
              <a:rPr lang="en-IN" b="1" dirty="0">
                <a:latin typeface="+mj-lt"/>
              </a:rPr>
              <a:t>trematodes</a:t>
            </a:r>
            <a:r>
              <a:rPr lang="en-IN" dirty="0">
                <a:latin typeface="+mj-lt"/>
              </a:rPr>
              <a:t>.</a:t>
            </a:r>
          </a:p>
          <a:p>
            <a:pPr marL="457200" indent="-457200">
              <a:spcBef>
                <a:spcPts val="800"/>
              </a:spcBef>
              <a:buFont typeface="+mj-lt"/>
              <a:buAutoNum type="arabicPeriod"/>
              <a:defRPr/>
            </a:pPr>
            <a:r>
              <a:rPr lang="en-IN" dirty="0">
                <a:latin typeface="+mj-lt"/>
              </a:rPr>
              <a:t>In helminths, the most developed organ system is the ______ system</a:t>
            </a:r>
          </a:p>
          <a:p>
            <a:pPr marL="457200" indent="-457200">
              <a:spcBef>
                <a:spcPts val="800"/>
              </a:spcBef>
              <a:buFont typeface="+mj-lt"/>
              <a:buAutoNum type="arabicPeriod"/>
              <a:defRPr/>
            </a:pPr>
            <a:r>
              <a:rPr lang="en-IN" dirty="0">
                <a:latin typeface="+mj-lt"/>
              </a:rPr>
              <a:t>Some helminths are ________ </a:t>
            </a:r>
            <a:r>
              <a:rPr lang="en-US" dirty="0"/>
              <a:t>, having both male and female organs.</a:t>
            </a:r>
          </a:p>
          <a:p>
            <a:pPr marL="457200" indent="-457200">
              <a:spcBef>
                <a:spcPts val="800"/>
              </a:spcBef>
              <a:buFont typeface="+mj-lt"/>
              <a:buAutoNum type="arabicPeriod"/>
              <a:defRPr/>
            </a:pPr>
            <a:r>
              <a:rPr lang="en-IN" dirty="0"/>
              <a:t>True/False: Some helminths produce millions of eggs to overcome a high mortality rate of ova.</a:t>
            </a:r>
            <a:endParaRPr lang="en-IN" dirty="0">
              <a:latin typeface="+mj-lt"/>
            </a:endParaRPr>
          </a:p>
        </p:txBody>
      </p:sp>
    </p:spTree>
    <p:extLst>
      <p:ext uri="{BB962C8B-B14F-4D97-AF65-F5344CB8AC3E}">
        <p14:creationId xmlns:p14="http://schemas.microsoft.com/office/powerpoint/2010/main" val="216275079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a:t>End of Main Content</a:t>
            </a:r>
            <a:endParaRPr lang="en-US" dirty="0"/>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Endosymbiosis</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The larger cell engulfs the smaller one; the smaller one survives and begins an endosymbiotic association. The smaller bacterium becomes established in its host’s cytoplasm and multiplies; it can utilize aerobic metabolism and increase energy availability for the host. The ancestral eukaryotic cell develops extensive membrane pouches that become the endoplasmic reticulum and nuclear envelope. This results in an ancestral cell that further evolves into protozoa, fungi, and animals. Photosynthetic bacteria (cyanobacteria) are also engulfed by the ancestral cell; they develop into chloroplasts as seen in algae and higher plants.</a:t>
            </a:r>
            <a:endParaRPr lang="en-US" dirty="0"/>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417631195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Generalized Eukaryotic Cell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This figure is a cutaway view of a eukaryotic cell showing major structural features. It is depicted as a sphere with a tail-like flagellum similar to that of bacteria. Some eukaryotes have flagella, chloroplasts, centrioles, a cell wall, and/or a glycocalyx, but they all have lysosomes, a Golgi apparatus, </a:t>
            </a:r>
            <a:r>
              <a:rPr lang="en-GB" dirty="0" err="1"/>
              <a:t>mitichondria</a:t>
            </a:r>
            <a:r>
              <a:rPr lang="en-GB" dirty="0"/>
              <a:t>, intermediate filaments, microtubules, actin filaments, a cell membrane, a nuclear membrane with pores, a nucleus, a nucleolus, rough endoplasmic reticulum with ribosomes, and smooth endoplasmic reticulum.</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233797600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Microtubules in Flagella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Font typeface="+mj-lt"/>
              <a:buAutoNum type="alphaLcParenR"/>
            </a:pPr>
            <a:r>
              <a:rPr lang="en-GB" dirty="0"/>
              <a:t>Longitudinal section through two flagella, showing microtubules.</a:t>
            </a:r>
          </a:p>
          <a:p>
            <a:pPr marL="457200" indent="-457200">
              <a:buFont typeface="+mj-lt"/>
              <a:buAutoNum type="alphaLcParenR"/>
            </a:pPr>
            <a:r>
              <a:rPr lang="en-GB" dirty="0"/>
              <a:t>A cross section that reveals the typical 9 + 2 arrangement found in both flagella and cilia.</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124271364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Cilia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Font typeface="+mj-lt"/>
              <a:buAutoNum type="alphaLcParenR"/>
            </a:pPr>
            <a:r>
              <a:rPr lang="en-US" dirty="0"/>
              <a:t>Micrograph of the protozoan Stentor, with visible cilia around its periphery. </a:t>
            </a:r>
          </a:p>
          <a:p>
            <a:pPr marL="457200" indent="-457200">
              <a:buFont typeface="+mj-lt"/>
              <a:buAutoNum type="alphaLcParenR"/>
            </a:pPr>
            <a:r>
              <a:rPr lang="en-US" dirty="0"/>
              <a:t>Cilia beat in coordinated waves, driving the cell forward and backward. View of a single cilium shows that it has a pattern of movement like a swimmer, with a power forward stroke and a repositioning stroke.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28208694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Features of Eukaryotic Cells</a:t>
            </a:r>
            <a:endParaRPr lang="en-IN" dirty="0">
              <a:solidFill>
                <a:schemeClr val="tx1"/>
              </a:solidFill>
            </a:endParaRPr>
          </a:p>
        </p:txBody>
      </p:sp>
      <p:sp>
        <p:nvSpPr>
          <p:cNvPr id="13" name="Content Placeholder 2">
            <a:extLst>
              <a:ext uri="{FF2B5EF4-FFF2-40B4-BE49-F238E27FC236}">
                <a16:creationId xmlns:a16="http://schemas.microsoft.com/office/drawing/2014/main" id="{3FDA195F-12CE-427D-8C28-99D2AB7FF3D5}"/>
              </a:ext>
            </a:extLst>
          </p:cNvPr>
          <p:cNvSpPr>
            <a:spLocks noGrp="1"/>
          </p:cNvSpPr>
          <p:nvPr>
            <p:ph sz="quarter" idx="11"/>
          </p:nvPr>
        </p:nvSpPr>
        <p:spPr/>
        <p:txBody>
          <a:bodyPr/>
          <a:lstStyle/>
          <a:p>
            <a:pPr>
              <a:spcBef>
                <a:spcPts val="600"/>
              </a:spcBef>
              <a:spcAft>
                <a:spcPts val="600"/>
              </a:spcAft>
              <a:defRPr/>
            </a:pPr>
            <a:r>
              <a:rPr lang="en-US" dirty="0">
                <a:ea typeface="ＭＳ Ｐゴシック" charset="0"/>
              </a:rPr>
              <a:t>Found in all eukaryotic cells:</a:t>
            </a:r>
          </a:p>
          <a:p>
            <a:pPr marL="342900" indent="-342900">
              <a:spcBef>
                <a:spcPts val="600"/>
              </a:spcBef>
              <a:spcAft>
                <a:spcPts val="600"/>
              </a:spcAft>
              <a:buFont typeface="Arial" panose="020B0604020202020204" pitchFamily="34" charset="0"/>
              <a:buChar char="•"/>
              <a:defRPr/>
            </a:pPr>
            <a:r>
              <a:rPr lang="en-US" dirty="0">
                <a:ea typeface="ＭＳ Ｐゴシック" charset="0"/>
              </a:rPr>
              <a:t>Cytoplasmic membrane</a:t>
            </a:r>
          </a:p>
          <a:p>
            <a:pPr marL="342900" indent="-342900">
              <a:spcBef>
                <a:spcPts val="600"/>
              </a:spcBef>
              <a:spcAft>
                <a:spcPts val="600"/>
              </a:spcAft>
              <a:buFont typeface="Arial" panose="020B0604020202020204" pitchFamily="34" charset="0"/>
              <a:buChar char="•"/>
              <a:defRPr/>
            </a:pPr>
            <a:r>
              <a:rPr lang="en-US" dirty="0">
                <a:ea typeface="ＭＳ Ｐゴシック" charset="0"/>
              </a:rPr>
              <a:t>Nucleus</a:t>
            </a:r>
          </a:p>
          <a:p>
            <a:pPr marL="342900" indent="-342900">
              <a:spcBef>
                <a:spcPts val="600"/>
              </a:spcBef>
              <a:spcAft>
                <a:spcPts val="600"/>
              </a:spcAft>
              <a:buFont typeface="Arial" panose="020B0604020202020204" pitchFamily="34" charset="0"/>
              <a:buChar char="•"/>
              <a:defRPr/>
            </a:pPr>
            <a:r>
              <a:rPr lang="en-US" dirty="0">
                <a:ea typeface="ＭＳ Ｐゴシック" charset="0"/>
              </a:rPr>
              <a:t>Mitochondria</a:t>
            </a:r>
          </a:p>
          <a:p>
            <a:pPr marL="342900" indent="-342900">
              <a:spcBef>
                <a:spcPts val="600"/>
              </a:spcBef>
              <a:spcAft>
                <a:spcPts val="600"/>
              </a:spcAft>
              <a:buFont typeface="Arial" panose="020B0604020202020204" pitchFamily="34" charset="0"/>
              <a:buChar char="•"/>
              <a:defRPr/>
            </a:pPr>
            <a:r>
              <a:rPr lang="en-US" dirty="0">
                <a:ea typeface="ＭＳ Ｐゴシック" charset="0"/>
              </a:rPr>
              <a:t>Endoplasmic reticulum</a:t>
            </a:r>
          </a:p>
          <a:p>
            <a:pPr marL="342900" indent="-342900">
              <a:spcBef>
                <a:spcPts val="600"/>
              </a:spcBef>
              <a:spcAft>
                <a:spcPts val="600"/>
              </a:spcAft>
              <a:buFont typeface="Arial" panose="020B0604020202020204" pitchFamily="34" charset="0"/>
              <a:buChar char="•"/>
              <a:defRPr/>
            </a:pPr>
            <a:r>
              <a:rPr lang="en-US" dirty="0">
                <a:ea typeface="ＭＳ Ｐゴシック" charset="0"/>
              </a:rPr>
              <a:t>Golgi apparatus</a:t>
            </a:r>
          </a:p>
          <a:p>
            <a:pPr marL="342900" indent="-342900">
              <a:spcBef>
                <a:spcPts val="600"/>
              </a:spcBef>
              <a:spcAft>
                <a:spcPts val="600"/>
              </a:spcAft>
              <a:buFont typeface="Arial" panose="020B0604020202020204" pitchFamily="34" charset="0"/>
              <a:buChar char="•"/>
              <a:defRPr/>
            </a:pPr>
            <a:r>
              <a:rPr lang="en-US" dirty="0">
                <a:ea typeface="ＭＳ Ｐゴシック" charset="0"/>
              </a:rPr>
              <a:t>Vacuoles</a:t>
            </a:r>
          </a:p>
          <a:p>
            <a:pPr marL="342900" indent="-342900">
              <a:spcBef>
                <a:spcPts val="600"/>
              </a:spcBef>
              <a:spcAft>
                <a:spcPts val="600"/>
              </a:spcAft>
              <a:buFont typeface="Arial" panose="020B0604020202020204" pitchFamily="34" charset="0"/>
              <a:buChar char="•"/>
              <a:defRPr/>
            </a:pPr>
            <a:r>
              <a:rPr lang="en-US" dirty="0">
                <a:ea typeface="ＭＳ Ｐゴシック" charset="0"/>
              </a:rPr>
              <a:t>Cytoskeleton</a:t>
            </a:r>
          </a:p>
          <a:p>
            <a:pPr marL="342900" indent="-342900">
              <a:spcBef>
                <a:spcPts val="600"/>
              </a:spcBef>
              <a:spcAft>
                <a:spcPts val="600"/>
              </a:spcAft>
              <a:buFont typeface="Arial" panose="020B0604020202020204" pitchFamily="34" charset="0"/>
              <a:buChar char="•"/>
              <a:defRPr/>
            </a:pPr>
            <a:r>
              <a:rPr lang="en-US" dirty="0">
                <a:ea typeface="ＭＳ Ｐゴシック" charset="0"/>
              </a:rPr>
              <a:t>Glycocalyx </a:t>
            </a:r>
          </a:p>
        </p:txBody>
      </p:sp>
      <p:sp>
        <p:nvSpPr>
          <p:cNvPr id="3" name="Content Placeholder 3">
            <a:extLst>
              <a:ext uri="{FF2B5EF4-FFF2-40B4-BE49-F238E27FC236}">
                <a16:creationId xmlns:a16="http://schemas.microsoft.com/office/drawing/2014/main" id="{C808AE93-44A6-4441-9C8F-89C924B95873}"/>
              </a:ext>
            </a:extLst>
          </p:cNvPr>
          <p:cNvSpPr>
            <a:spLocks noGrp="1"/>
          </p:cNvSpPr>
          <p:nvPr>
            <p:ph sz="quarter" idx="14"/>
          </p:nvPr>
        </p:nvSpPr>
        <p:spPr/>
        <p:txBody>
          <a:bodyPr/>
          <a:lstStyle/>
          <a:p>
            <a:pPr>
              <a:spcBef>
                <a:spcPts val="600"/>
              </a:spcBef>
              <a:spcAft>
                <a:spcPts val="600"/>
              </a:spcAft>
              <a:defRPr/>
            </a:pPr>
            <a:r>
              <a:rPr lang="en-US" dirty="0">
                <a:ea typeface="ＭＳ Ｐゴシック" charset="0"/>
              </a:rPr>
              <a:t>Found in cells of some eukaryotic groups:</a:t>
            </a:r>
          </a:p>
          <a:p>
            <a:pPr marL="342900" indent="-342900">
              <a:spcBef>
                <a:spcPts val="600"/>
              </a:spcBef>
              <a:spcAft>
                <a:spcPts val="600"/>
              </a:spcAft>
              <a:buFont typeface="Arial" panose="020B0604020202020204" pitchFamily="34" charset="0"/>
              <a:buChar char="•"/>
              <a:defRPr/>
            </a:pPr>
            <a:r>
              <a:rPr lang="en-US" dirty="0">
                <a:ea typeface="ＭＳ Ｐゴシック" charset="0"/>
              </a:rPr>
              <a:t>Cell wall</a:t>
            </a:r>
          </a:p>
          <a:p>
            <a:pPr marL="342900" indent="-342900">
              <a:spcBef>
                <a:spcPts val="600"/>
              </a:spcBef>
              <a:spcAft>
                <a:spcPts val="600"/>
              </a:spcAft>
              <a:buFont typeface="Arial" panose="020B0604020202020204" pitchFamily="34" charset="0"/>
              <a:buChar char="•"/>
              <a:defRPr/>
            </a:pPr>
            <a:r>
              <a:rPr lang="en-US" dirty="0">
                <a:ea typeface="ＭＳ Ｐゴシック" charset="0"/>
              </a:rPr>
              <a:t>Locomotor appendages</a:t>
            </a:r>
          </a:p>
          <a:p>
            <a:pPr marL="342900" indent="-342900">
              <a:spcBef>
                <a:spcPts val="600"/>
              </a:spcBef>
              <a:spcAft>
                <a:spcPts val="600"/>
              </a:spcAft>
              <a:buFont typeface="Arial" panose="020B0604020202020204" pitchFamily="34" charset="0"/>
              <a:buChar char="•"/>
              <a:defRPr/>
            </a:pPr>
            <a:r>
              <a:rPr lang="en-US" dirty="0">
                <a:ea typeface="ＭＳ Ｐゴシック" charset="0"/>
              </a:rPr>
              <a:t>Chloroplasts</a:t>
            </a:r>
          </a:p>
        </p:txBody>
      </p:sp>
    </p:spTree>
    <p:extLst>
      <p:ext uri="{BB962C8B-B14F-4D97-AF65-F5344CB8AC3E}">
        <p14:creationId xmlns:p14="http://schemas.microsoft.com/office/powerpoint/2010/main" val="18570233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Cell Wall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Font typeface="+mj-lt"/>
              <a:buAutoNum type="alphaLcParenR"/>
            </a:pPr>
            <a:r>
              <a:rPr lang="en-US" dirty="0"/>
              <a:t>An electron micrograph of several fungal cells. </a:t>
            </a:r>
          </a:p>
          <a:p>
            <a:pPr marL="457200" indent="-457200">
              <a:buFont typeface="+mj-lt"/>
              <a:buAutoNum type="alphaLcParenR"/>
            </a:pPr>
            <a:r>
              <a:rPr lang="en-US" dirty="0"/>
              <a:t>A drawing of the section of the cell wall with the chitin, glycoprotein, and mixed glycan layers identified.</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24789936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The Nucleus: The Control </a:t>
            </a:r>
            <a:r>
              <a:rPr lang="en-IN" dirty="0" err="1"/>
              <a:t>Center</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This figure shows the shape of the nucleus. It appears as a sphere with nuclear pores across its surface. This outer layer is the nuclear envelope. Inside is a mass called the nucleolus. The endoplasmic reticulum, which will be covered on the next few slides, originates from the outer membrane of the nuclear envelope.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221358173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Mitosis and Meiosis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Font typeface="+mj-lt"/>
              <a:buAutoNum type="alphaLcParenR"/>
            </a:pPr>
            <a:r>
              <a:rPr lang="en-GB" dirty="0"/>
              <a:t>Before mitosis (at a period called interphase), chromosomes are visible only as chromatin. As mitosis proceeds (known as early prophase), chromosomes take on a fine, threadlike appearance as they condense, and the nuclear membrane and nucleolus are temporarily disrupted. </a:t>
            </a:r>
          </a:p>
          <a:p>
            <a:pPr marL="457200" indent="-457200">
              <a:buFont typeface="+mj-lt"/>
              <a:buAutoNum type="alphaLcParenR"/>
            </a:pPr>
            <a:r>
              <a:rPr lang="en-GB" dirty="0"/>
              <a:t>Micrograph of a nucleus with visible chromosomes in prophase.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20073439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Origin and Structure of the Rough Endoplasmic Reticulum</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This figure shows the structure of the rough endoplasmic reticulum. The endoplasmic reticulum is a series of microscopic tunnels used in transport and storage. It originates from the outer membrane of the nuclear envelope and looks like flattened sacks with many folds and has ribosomes all over the outer surface and within the folds.</a:t>
            </a:r>
            <a:endParaRPr lang="en-GB" dirty="0"/>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48383271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Details of the Golgi Apparatus</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This figure shows the detail of the Golgi apparatus. The Golgi apparatus is a stack of flattened disc-shaped sacs. These sacs have outer limiting membranes and cavities like those of the endoplasmic reticulum, but they do not form a continuous network. The Golgi body receives vesicles from the endoplasmic reticulum and releases other vesicles from its other side.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138562234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The Transport Process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At a site where it is close to the Golgi apparatus, the endoplasmic reticulum buds off tiny membrane-bound packets of protein called transitional vesicles</a:t>
            </a:r>
            <a:r>
              <a:rPr lang="en-GB" i="1" dirty="0"/>
              <a:t> </a:t>
            </a:r>
            <a:r>
              <a:rPr lang="en-GB" dirty="0"/>
              <a:t>that are picked up by the face of the Golgi apparatus. Once in the complex itself, the proteins are often modified by the addition of polysaccharides and lipids. The final action of this apparatus is to pinch off finished condensing vesicles that will be conveyed to organelles such as lysosomes or transported outside the cell as secretory vesicles.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202049197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Cellular Vesicles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This illustration shows a food particle being engulfed by a cell. The contents of a food vacuole are digested through the merger of a vacuole with a lysosome. This merged structure is called a phagolysosome. </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219293874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Unique Characteristics of Mitochondria</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Mitochondria appear as round or elongated particles scattered throughout the cytoplasm. The mitochondrion consists of a smooth, continuous outer membrane that forms the external contour. And an inner membrane that folds back and forth on itself. The folds on the inner membrane, called cristae, may be tubular like fingers, or folded into </a:t>
            </a:r>
            <a:r>
              <a:rPr lang="en-GB" dirty="0" err="1"/>
              <a:t>shelflike</a:t>
            </a:r>
            <a:r>
              <a:rPr lang="en-GB" dirty="0"/>
              <a:t> bands. Inside the inner membrane are 70S ribosomes and strands of DNA.</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173362066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Chloroplasts: Photosynthesis Machines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There are differences among various algal chloroplasts, but most are generally composed of two membranes, one enclosing the other. There is a smooth, outer membrane in addition to an inner membrane. Inside the chloroplast is a third membrane folded into small, </a:t>
            </a:r>
            <a:r>
              <a:rPr lang="en-GB" dirty="0" err="1"/>
              <a:t>disclike</a:t>
            </a:r>
            <a:r>
              <a:rPr lang="en-GB" dirty="0"/>
              <a:t> sacs called thylakoids that are stacked upon one another into grana. These structures carry the green pigment chlorophyll and sometimes additional pigments as well. Surrounding the thylakoids is a substance called the stroma matrix.</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10784003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The Cytoskeleton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This figure is a drawing of microtubules, actin filaments, and intermediate filaments of the cytoskeleton. Microtubules are long hollow tubes that maintain the shape of eukaryotic cells without walls and transport substances from one part of the cell to another. Actin filaments are long thin protein strands about 7 nm in diameter; they are found throughout the cell but are most highly concentrated just inside the cell membrane. And intermediate filaments are </a:t>
            </a:r>
            <a:r>
              <a:rPr lang="en-GB" dirty="0" err="1"/>
              <a:t>ropelike</a:t>
            </a:r>
            <a:r>
              <a:rPr lang="en-GB" dirty="0"/>
              <a:t> structures that are about 10 nm in diameter; their main role is in structural reinforcement to the cell and to organelles.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687729479"/>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1754</TotalTime>
  <Words>6319</Words>
  <Application>Microsoft Office PowerPoint</Application>
  <PresentationFormat>On-screen Show (4:3)</PresentationFormat>
  <Paragraphs>845</Paragraphs>
  <Slides>109</Slides>
  <Notes>1</Notes>
  <HiddenSlides>25</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109</vt:i4>
      </vt:variant>
    </vt:vector>
  </HeadingPairs>
  <TitlesOfParts>
    <vt:vector size="118" baseType="lpstr">
      <vt:lpstr>ＭＳ Ｐゴシック</vt:lpstr>
      <vt:lpstr>Arial</vt:lpstr>
      <vt:lpstr>Calibri</vt:lpstr>
      <vt:lpstr>Times New Roman</vt:lpstr>
      <vt:lpstr>Title Slides Master</vt:lpstr>
      <vt:lpstr>MainContentSlideMaster</vt:lpstr>
      <vt:lpstr>ClosingMaster</vt:lpstr>
      <vt:lpstr>DividerSlideMaster</vt:lpstr>
      <vt:lpstr>ImageDescriptionAppendixSlideMaster</vt:lpstr>
      <vt:lpstr>Chapter 5</vt:lpstr>
      <vt:lpstr>Section 5.1: The History of Eukaryotes</vt:lpstr>
      <vt:lpstr>The History of Eukaryotes</vt:lpstr>
      <vt:lpstr>Endosymbiosis </vt:lpstr>
      <vt:lpstr>From Single-Celled to Multicellular</vt:lpstr>
      <vt:lpstr>Eukaryotic Organisms Studied in Microbiology</vt:lpstr>
      <vt:lpstr>Concept Check – Section 5.1</vt:lpstr>
      <vt:lpstr>Section 5.2: Form and Function of the Eukaryotic Cell: External Structures and Boundary Structures</vt:lpstr>
      <vt:lpstr>Features of Eukaryotic Cells</vt:lpstr>
      <vt:lpstr>Generalized Eukaryotic Cell</vt:lpstr>
      <vt:lpstr>Flagella</vt:lpstr>
      <vt:lpstr>Microtubules in Flagella</vt:lpstr>
      <vt:lpstr>Cilia</vt:lpstr>
      <vt:lpstr>The Glycocalyx</vt:lpstr>
      <vt:lpstr>Cell Wall</vt:lpstr>
      <vt:lpstr>Cytoplasmic Membrane</vt:lpstr>
      <vt:lpstr>Concept Check – Section 5.2</vt:lpstr>
      <vt:lpstr>Section 5.3: Form and Function of the Eukaryotic Cell: Internal Structures </vt:lpstr>
      <vt:lpstr>The Nucleus: The Control Center</vt:lpstr>
      <vt:lpstr>Mitosis and Meiosis</vt:lpstr>
      <vt:lpstr>Endoplasmic Reticulum</vt:lpstr>
      <vt:lpstr>Origin and Structure of the Rough Endoplasmic Reticulum</vt:lpstr>
      <vt:lpstr>Golgi Apparatus</vt:lpstr>
      <vt:lpstr>Details of the Golgi Apparatus</vt:lpstr>
      <vt:lpstr>Nucleus, ER, and Golgi Apparatus: Nature’s Assembly Line</vt:lpstr>
      <vt:lpstr>The Transport Process</vt:lpstr>
      <vt:lpstr>Cellular Vesicles</vt:lpstr>
      <vt:lpstr>Mitochondria: Energy Generators of the Cell</vt:lpstr>
      <vt:lpstr>Unique Characteristics of Mitochondria</vt:lpstr>
      <vt:lpstr>Chloroplasts: Photosynthesis Machines</vt:lpstr>
      <vt:lpstr>Ribosomes: Protein Synthesizers</vt:lpstr>
      <vt:lpstr>The Cytoskeleton</vt:lpstr>
      <vt:lpstr>Major Elements of Life in Each Organism Type</vt:lpstr>
      <vt:lpstr>Concept Check – Section 5.3</vt:lpstr>
      <vt:lpstr>Section 5.4: The Fungi</vt:lpstr>
      <vt:lpstr>The Kingdom Fungi</vt:lpstr>
      <vt:lpstr>Microscopic Morphology</vt:lpstr>
      <vt:lpstr>Microscopic Morphology of Yeasts</vt:lpstr>
      <vt:lpstr>Fungal Nutrition</vt:lpstr>
      <vt:lpstr>Nutritional Sources (Substrates) for Fungi</vt:lpstr>
      <vt:lpstr>Organization of Microscopic Fungi</vt:lpstr>
      <vt:lpstr>Functional Types of Hyphae Using the Mold Rhizopus as an Example</vt:lpstr>
      <vt:lpstr>Reproductive Strategies and Spore Formation</vt:lpstr>
      <vt:lpstr>Asexual Spore Formation</vt:lpstr>
      <vt:lpstr>Sexual Spore Formation</vt:lpstr>
      <vt:lpstr>Fungal Identification and Cultivation</vt:lpstr>
      <vt:lpstr>Representative Fungi</vt:lpstr>
      <vt:lpstr>Medical Conditions Caused by Fungi</vt:lpstr>
      <vt:lpstr>Beneficial Impacts of Fungi</vt:lpstr>
      <vt:lpstr>Concept Check – Section 5.4</vt:lpstr>
      <vt:lpstr>Section 5.5: The Protists</vt:lpstr>
      <vt:lpstr>The Protists</vt:lpstr>
      <vt:lpstr>The Algae: Photosynthetic Protists</vt:lpstr>
      <vt:lpstr>The Algae</vt:lpstr>
      <vt:lpstr>Biology of the Protozoa</vt:lpstr>
      <vt:lpstr>Protozoan Form and Function</vt:lpstr>
      <vt:lpstr>Nutritional Habitat and Range</vt:lpstr>
      <vt:lpstr>Styles of Locomotion</vt:lpstr>
      <vt:lpstr>Four Types of Locomotion in Protozoa</vt:lpstr>
      <vt:lpstr>Feeding and Dormant Stages</vt:lpstr>
      <vt:lpstr>General Life Cycle Exhibited by Many Protozoa</vt:lpstr>
      <vt:lpstr>Life Cycles and Reproduction</vt:lpstr>
      <vt:lpstr>Classification of Selected Protozoa 1</vt:lpstr>
      <vt:lpstr>Classification of Selected Protozoa 2</vt:lpstr>
      <vt:lpstr>Protozoan Identification and Cultivation</vt:lpstr>
      <vt:lpstr>Important Protozoan Pathogens 1</vt:lpstr>
      <vt:lpstr>Important Protozoan Pathogens 2</vt:lpstr>
      <vt:lpstr>Pathogenic Flagellates: Trypanosomes</vt:lpstr>
      <vt:lpstr>Concept Check – Section 5.5</vt:lpstr>
      <vt:lpstr>Section 5.6: The Helminths</vt:lpstr>
      <vt:lpstr>The Helminths</vt:lpstr>
      <vt:lpstr>General Worm Morphology</vt:lpstr>
      <vt:lpstr>Life Cycles and Reproduction 1</vt:lpstr>
      <vt:lpstr>Life Cycles and Reproduction 2</vt:lpstr>
      <vt:lpstr>Life Cycles and Reproduction 3</vt:lpstr>
      <vt:lpstr>Transmission of Helminth Diseases 1</vt:lpstr>
      <vt:lpstr>Transmission of Helminth Diseases 2</vt:lpstr>
      <vt:lpstr>A Helminth Cycle: The Pinworm</vt:lpstr>
      <vt:lpstr>Life Cycle of the Pinworm, a Roundworm</vt:lpstr>
      <vt:lpstr>Helminth Classification and Identification</vt:lpstr>
      <vt:lpstr>Distribution and Importance of Parasitic Worms</vt:lpstr>
      <vt:lpstr>Variation Among Eukaryotes</vt:lpstr>
      <vt:lpstr>Concept Check – Section 5.6</vt:lpstr>
      <vt:lpstr>End of Main Content</vt:lpstr>
      <vt:lpstr>Accessibility Content: Text Alternatives for Images</vt:lpstr>
      <vt:lpstr>Endosymbiosis - Text Alternative</vt:lpstr>
      <vt:lpstr>Generalized Eukaryotic Cell - Text Alternative</vt:lpstr>
      <vt:lpstr>Microtubules in Flagella - Text Alternative</vt:lpstr>
      <vt:lpstr>Cilia - Text Alternative</vt:lpstr>
      <vt:lpstr>Cell Wall - Text Alternative</vt:lpstr>
      <vt:lpstr>The Nucleus: The Control Center - Text Alternative</vt:lpstr>
      <vt:lpstr>Mitosis and Meiosis - Text Alternative</vt:lpstr>
      <vt:lpstr>Origin and Structure of the Rough Endoplasmic Reticulum - Text Alternative</vt:lpstr>
      <vt:lpstr>Details of the Golgi Apparatus - Text Alternative</vt:lpstr>
      <vt:lpstr>The Transport Process - Text Alternative</vt:lpstr>
      <vt:lpstr>Cellular Vesicles - Text Alternative</vt:lpstr>
      <vt:lpstr>Unique Characteristics of Mitochondria - Text Alternative</vt:lpstr>
      <vt:lpstr>Chloroplasts: Photosynthesis Machines - Text Alternative</vt:lpstr>
      <vt:lpstr>The Cytoskeleton - Text Alternative</vt:lpstr>
      <vt:lpstr>Microscopic Morphology - Text Alternative</vt:lpstr>
      <vt:lpstr>Microscopic Morphology of Yeasts - Text Alternative</vt:lpstr>
      <vt:lpstr>Nutritional Sources (Substrates) for Fungi - Text Alternative</vt:lpstr>
      <vt:lpstr>Functional Types of Hyphae Using the Mold Rhizopus as an Example - Text Alternative</vt:lpstr>
      <vt:lpstr>Asexual Spore Formation - Text Alternative</vt:lpstr>
      <vt:lpstr>Representative Fungi - Text Alternative</vt:lpstr>
      <vt:lpstr>Four Types of Locomotion in Protozoa - Text Alternative</vt:lpstr>
      <vt:lpstr>General Life Cycle Exhibited by Many Protozoa - Text Alternative</vt:lpstr>
      <vt:lpstr>The Helminths - Text Alternative</vt:lpstr>
      <vt:lpstr>Life Cycle of the Pinworm, a Roundworm - Text Alternative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Prasanna kumar. Tripathy</dc:creator>
  <cp:keywords>PPT</cp:keywords>
  <cp:lastModifiedBy>Prasanna kumar. Tripathy</cp:lastModifiedBy>
  <cp:revision>483</cp:revision>
  <dcterms:created xsi:type="dcterms:W3CDTF">2019-07-27T05:34:11Z</dcterms:created>
  <dcterms:modified xsi:type="dcterms:W3CDTF">2020-05-18T19:27:01Z</dcterms:modified>
</cp:coreProperties>
</file>