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108"/>
  </p:notesMasterIdLst>
  <p:sldIdLst>
    <p:sldId id="256" r:id="rId6"/>
    <p:sldId id="266" r:id="rId7"/>
    <p:sldId id="352" r:id="rId8"/>
    <p:sldId id="365" r:id="rId9"/>
    <p:sldId id="353" r:id="rId10"/>
    <p:sldId id="354" r:id="rId11"/>
    <p:sldId id="355" r:id="rId12"/>
    <p:sldId id="356" r:id="rId13"/>
    <p:sldId id="357" r:id="rId14"/>
    <p:sldId id="358" r:id="rId15"/>
    <p:sldId id="359" r:id="rId16"/>
    <p:sldId id="360" r:id="rId17"/>
    <p:sldId id="361" r:id="rId18"/>
    <p:sldId id="362" r:id="rId19"/>
    <p:sldId id="363" r:id="rId20"/>
    <p:sldId id="364" r:id="rId21"/>
    <p:sldId id="366" r:id="rId22"/>
    <p:sldId id="367" r:id="rId23"/>
    <p:sldId id="368" r:id="rId24"/>
    <p:sldId id="450" r:id="rId25"/>
    <p:sldId id="451" r:id="rId26"/>
    <p:sldId id="452" r:id="rId27"/>
    <p:sldId id="372" r:id="rId28"/>
    <p:sldId id="373" r:id="rId29"/>
    <p:sldId id="374" r:id="rId30"/>
    <p:sldId id="349" r:id="rId31"/>
    <p:sldId id="453" r:id="rId32"/>
    <p:sldId id="376" r:id="rId33"/>
    <p:sldId id="377" r:id="rId34"/>
    <p:sldId id="378" r:id="rId35"/>
    <p:sldId id="379" r:id="rId36"/>
    <p:sldId id="380" r:id="rId37"/>
    <p:sldId id="381" r:id="rId38"/>
    <p:sldId id="382" r:id="rId39"/>
    <p:sldId id="383" r:id="rId40"/>
    <p:sldId id="384" r:id="rId41"/>
    <p:sldId id="385" r:id="rId42"/>
    <p:sldId id="386" r:id="rId43"/>
    <p:sldId id="387" r:id="rId44"/>
    <p:sldId id="388" r:id="rId45"/>
    <p:sldId id="389" r:id="rId46"/>
    <p:sldId id="390" r:id="rId47"/>
    <p:sldId id="391" r:id="rId48"/>
    <p:sldId id="392" r:id="rId49"/>
    <p:sldId id="393" r:id="rId50"/>
    <p:sldId id="394" r:id="rId51"/>
    <p:sldId id="395" r:id="rId52"/>
    <p:sldId id="396" r:id="rId53"/>
    <p:sldId id="397" r:id="rId54"/>
    <p:sldId id="398" r:id="rId55"/>
    <p:sldId id="399" r:id="rId56"/>
    <p:sldId id="400" r:id="rId57"/>
    <p:sldId id="401" r:id="rId58"/>
    <p:sldId id="402" r:id="rId59"/>
    <p:sldId id="403" r:id="rId60"/>
    <p:sldId id="404" r:id="rId61"/>
    <p:sldId id="405" r:id="rId62"/>
    <p:sldId id="406" r:id="rId63"/>
    <p:sldId id="407" r:id="rId64"/>
    <p:sldId id="408" r:id="rId65"/>
    <p:sldId id="409" r:id="rId66"/>
    <p:sldId id="410" r:id="rId67"/>
    <p:sldId id="411" r:id="rId68"/>
    <p:sldId id="412" r:id="rId69"/>
    <p:sldId id="413" r:id="rId70"/>
    <p:sldId id="414" r:id="rId71"/>
    <p:sldId id="415" r:id="rId72"/>
    <p:sldId id="416" r:id="rId73"/>
    <p:sldId id="417" r:id="rId74"/>
    <p:sldId id="418" r:id="rId75"/>
    <p:sldId id="419" r:id="rId76"/>
    <p:sldId id="420" r:id="rId77"/>
    <p:sldId id="421" r:id="rId78"/>
    <p:sldId id="422" r:id="rId79"/>
    <p:sldId id="423" r:id="rId80"/>
    <p:sldId id="424" r:id="rId81"/>
    <p:sldId id="425" r:id="rId82"/>
    <p:sldId id="426" r:id="rId83"/>
    <p:sldId id="427" r:id="rId84"/>
    <p:sldId id="428" r:id="rId85"/>
    <p:sldId id="429" r:id="rId86"/>
    <p:sldId id="430" r:id="rId87"/>
    <p:sldId id="260" r:id="rId88"/>
    <p:sldId id="289" r:id="rId89"/>
    <p:sldId id="290" r:id="rId90"/>
    <p:sldId id="454" r:id="rId91"/>
    <p:sldId id="455" r:id="rId92"/>
    <p:sldId id="456" r:id="rId93"/>
    <p:sldId id="457" r:id="rId94"/>
    <p:sldId id="458" r:id="rId95"/>
    <p:sldId id="459" r:id="rId96"/>
    <p:sldId id="460" r:id="rId97"/>
    <p:sldId id="461" r:id="rId98"/>
    <p:sldId id="462" r:id="rId99"/>
    <p:sldId id="463" r:id="rId100"/>
    <p:sldId id="464" r:id="rId101"/>
    <p:sldId id="465" r:id="rId102"/>
    <p:sldId id="466" r:id="rId103"/>
    <p:sldId id="467" r:id="rId104"/>
    <p:sldId id="468" r:id="rId105"/>
    <p:sldId id="469" r:id="rId106"/>
    <p:sldId id="470" r:id="rId10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256"/>
            <p14:sldId id="266"/>
            <p14:sldId id="352"/>
            <p14:sldId id="365"/>
            <p14:sldId id="353"/>
            <p14:sldId id="354"/>
            <p14:sldId id="355"/>
            <p14:sldId id="356"/>
            <p14:sldId id="357"/>
            <p14:sldId id="358"/>
            <p14:sldId id="359"/>
            <p14:sldId id="360"/>
            <p14:sldId id="361"/>
            <p14:sldId id="362"/>
            <p14:sldId id="363"/>
            <p14:sldId id="364"/>
            <p14:sldId id="366"/>
            <p14:sldId id="367"/>
            <p14:sldId id="368"/>
            <p14:sldId id="450"/>
            <p14:sldId id="451"/>
            <p14:sldId id="452"/>
            <p14:sldId id="372"/>
            <p14:sldId id="373"/>
            <p14:sldId id="374"/>
            <p14:sldId id="349"/>
            <p14:sldId id="453"/>
            <p14:sldId id="376"/>
            <p14:sldId id="377"/>
            <p14:sldId id="378"/>
            <p14:sldId id="379"/>
            <p14:sldId id="380"/>
            <p14:sldId id="381"/>
            <p14:sldId id="382"/>
            <p14:sldId id="383"/>
            <p14:sldId id="384"/>
            <p14:sldId id="385"/>
            <p14:sldId id="386"/>
            <p14:sldId id="387"/>
            <p14:sldId id="388"/>
            <p14:sldId id="389"/>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08"/>
            <p14:sldId id="409"/>
            <p14:sldId id="410"/>
            <p14:sldId id="411"/>
            <p14:sldId id="412"/>
            <p14:sldId id="413"/>
            <p14:sldId id="414"/>
            <p14:sldId id="415"/>
            <p14:sldId id="416"/>
            <p14:sldId id="417"/>
            <p14:sldId id="418"/>
            <p14:sldId id="419"/>
            <p14:sldId id="420"/>
            <p14:sldId id="421"/>
            <p14:sldId id="422"/>
            <p14:sldId id="423"/>
            <p14:sldId id="424"/>
            <p14:sldId id="425"/>
            <p14:sldId id="426"/>
            <p14:sldId id="427"/>
            <p14:sldId id="428"/>
            <p14:sldId id="429"/>
            <p14:sldId id="430"/>
            <p14:sldId id="260"/>
          </p14:sldIdLst>
        </p14:section>
        <p14:section name="Appendix: Image Descriptions for Unsighted Students" id="{B12D8324-95AF-4866-9899-7E43C93BDE95}">
          <p14:sldIdLst>
            <p14:sldId id="289"/>
            <p14:sldId id="290"/>
            <p14:sldId id="454"/>
            <p14:sldId id="455"/>
            <p14:sldId id="456"/>
            <p14:sldId id="457"/>
            <p14:sldId id="458"/>
            <p14:sldId id="459"/>
            <p14:sldId id="460"/>
            <p14:sldId id="461"/>
            <p14:sldId id="462"/>
            <p14:sldId id="463"/>
            <p14:sldId id="464"/>
            <p14:sldId id="465"/>
            <p14:sldId id="466"/>
            <p14:sldId id="467"/>
            <p14:sldId id="468"/>
            <p14:sldId id="469"/>
            <p14:sldId id="470"/>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C8E3"/>
    <a:srgbClr val="FFFFFF"/>
    <a:srgbClr val="EFEBF5"/>
    <a:srgbClr val="066568"/>
    <a:srgbClr val="0057AD"/>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0" autoAdjust="0"/>
    <p:restoredTop sz="93037" autoAdjust="0"/>
  </p:normalViewPr>
  <p:slideViewPr>
    <p:cSldViewPr snapToGrid="0" showGuides="1">
      <p:cViewPr varScale="1">
        <p:scale>
          <a:sx n="67" d="100"/>
          <a:sy n="67" d="100"/>
        </p:scale>
        <p:origin x="120" y="78"/>
      </p:cViewPr>
      <p:guideLst>
        <p:guide pos="3264"/>
        <p:guide orient="horz" pos="2256"/>
        <p:guide pos="5640"/>
      </p:guideLst>
    </p:cSldViewPr>
  </p:slideViewPr>
  <p:outlineViewPr>
    <p:cViewPr>
      <p:scale>
        <a:sx n="33" d="100"/>
        <a:sy n="33" d="100"/>
      </p:scale>
      <p:origin x="0" y="-63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theme" Target="theme/theme1.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tableStyles" Target="tableStyles.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notesMaster" Target="notesMasters/notesMaster1.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commentAuthors" Target="commentAuthors.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presProps" Target="presProp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5/21/2020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77</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78</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79</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80</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81</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82</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3</a:t>
            </a:fld>
            <a:endParaRPr lang="en-US"/>
          </a:p>
        </p:txBody>
      </p:sp>
    </p:spTree>
    <p:extLst>
      <p:ext uri="{BB962C8B-B14F-4D97-AF65-F5344CB8AC3E}">
        <p14:creationId xmlns:p14="http://schemas.microsoft.com/office/powerpoint/2010/main" val="3876735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15</a:t>
            </a:fld>
            <a:endParaRPr lang="en-US"/>
          </a:p>
        </p:txBody>
      </p:sp>
    </p:spTree>
    <p:extLst>
      <p:ext uri="{BB962C8B-B14F-4D97-AF65-F5344CB8AC3E}">
        <p14:creationId xmlns:p14="http://schemas.microsoft.com/office/powerpoint/2010/main" val="1942419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20</a:t>
            </a:fld>
            <a:endParaRPr lang="en-US"/>
          </a:p>
        </p:txBody>
      </p:sp>
    </p:spTree>
    <p:extLst>
      <p:ext uri="{BB962C8B-B14F-4D97-AF65-F5344CB8AC3E}">
        <p14:creationId xmlns:p14="http://schemas.microsoft.com/office/powerpoint/2010/main" val="3714032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34</a:t>
            </a:fld>
            <a:endParaRPr lang="en-US"/>
          </a:p>
        </p:txBody>
      </p:sp>
    </p:spTree>
    <p:extLst>
      <p:ext uri="{BB962C8B-B14F-4D97-AF65-F5344CB8AC3E}">
        <p14:creationId xmlns:p14="http://schemas.microsoft.com/office/powerpoint/2010/main" val="907310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73</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74</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75</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76</a:t>
            </a:fld>
            <a:endParaRPr lang="en-US"/>
          </a:p>
        </p:txBody>
      </p:sp>
    </p:spTree>
    <p:extLst>
      <p:ext uri="{BB962C8B-B14F-4D97-AF65-F5344CB8AC3E}">
        <p14:creationId xmlns:p14="http://schemas.microsoft.com/office/powerpoint/2010/main" val="3856918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019446"/>
            <a:ext cx="41148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036711"/>
            <a:ext cx="41148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822806"/>
            <a:ext cx="41148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846074"/>
            <a:ext cx="41148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
        <p:nvSpPr>
          <p:cNvPr id="16" name="Content Placeholder 6">
            <a:extLst>
              <a:ext uri="{FF2B5EF4-FFF2-40B4-BE49-F238E27FC236}">
                <a16:creationId xmlns:a16="http://schemas.microsoft.com/office/drawing/2014/main" id="{F949B60F-F9A5-4148-8F6A-1A1F719E9294}"/>
              </a:ext>
            </a:extLst>
          </p:cNvPr>
          <p:cNvSpPr>
            <a:spLocks noGrp="1"/>
          </p:cNvSpPr>
          <p:nvPr>
            <p:ph sz="quarter" idx="31" hasCustomPrompt="1"/>
          </p:nvPr>
        </p:nvSpPr>
        <p:spPr>
          <a:xfrm>
            <a:off x="342900" y="3651566"/>
            <a:ext cx="41148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6">
            <a:extLst>
              <a:ext uri="{FF2B5EF4-FFF2-40B4-BE49-F238E27FC236}">
                <a16:creationId xmlns:a16="http://schemas.microsoft.com/office/drawing/2014/main" id="{06A692D9-F13A-41A7-8AC7-7EA04B27B674}"/>
              </a:ext>
            </a:extLst>
          </p:cNvPr>
          <p:cNvSpPr>
            <a:spLocks noGrp="1"/>
          </p:cNvSpPr>
          <p:nvPr>
            <p:ph sz="quarter" idx="32" hasCustomPrompt="1"/>
          </p:nvPr>
        </p:nvSpPr>
        <p:spPr>
          <a:xfrm>
            <a:off x="4686300" y="3690362"/>
            <a:ext cx="41148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ontent Placeholder 6">
            <a:extLst>
              <a:ext uri="{FF2B5EF4-FFF2-40B4-BE49-F238E27FC236}">
                <a16:creationId xmlns:a16="http://schemas.microsoft.com/office/drawing/2014/main" id="{8492D431-D570-47F3-8E92-9FA0B61ACFF6}"/>
              </a:ext>
            </a:extLst>
          </p:cNvPr>
          <p:cNvSpPr>
            <a:spLocks noGrp="1"/>
          </p:cNvSpPr>
          <p:nvPr>
            <p:ph sz="quarter" idx="33" hasCustomPrompt="1"/>
          </p:nvPr>
        </p:nvSpPr>
        <p:spPr>
          <a:xfrm>
            <a:off x="342900" y="4515251"/>
            <a:ext cx="41148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ontent Placeholder 6">
            <a:extLst>
              <a:ext uri="{FF2B5EF4-FFF2-40B4-BE49-F238E27FC236}">
                <a16:creationId xmlns:a16="http://schemas.microsoft.com/office/drawing/2014/main" id="{3EE7409F-8CE5-4583-A227-26A80A9B0326}"/>
              </a:ext>
            </a:extLst>
          </p:cNvPr>
          <p:cNvSpPr>
            <a:spLocks noGrp="1"/>
          </p:cNvSpPr>
          <p:nvPr>
            <p:ph sz="quarter" idx="34" hasCustomPrompt="1"/>
          </p:nvPr>
        </p:nvSpPr>
        <p:spPr>
          <a:xfrm>
            <a:off x="4686300" y="4534650"/>
            <a:ext cx="41148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6">
            <a:extLst>
              <a:ext uri="{FF2B5EF4-FFF2-40B4-BE49-F238E27FC236}">
                <a16:creationId xmlns:a16="http://schemas.microsoft.com/office/drawing/2014/main" id="{C2CA29AE-E2E7-4664-BB0F-6866565D77EB}"/>
              </a:ext>
            </a:extLst>
          </p:cNvPr>
          <p:cNvSpPr>
            <a:spLocks noGrp="1"/>
          </p:cNvSpPr>
          <p:nvPr>
            <p:ph sz="quarter" idx="35" hasCustomPrompt="1"/>
          </p:nvPr>
        </p:nvSpPr>
        <p:spPr>
          <a:xfrm>
            <a:off x="342900" y="5378936"/>
            <a:ext cx="41148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6">
            <a:extLst>
              <a:ext uri="{FF2B5EF4-FFF2-40B4-BE49-F238E27FC236}">
                <a16:creationId xmlns:a16="http://schemas.microsoft.com/office/drawing/2014/main" id="{6E144441-21CA-4578-A883-32CCE496E04D}"/>
              </a:ext>
            </a:extLst>
          </p:cNvPr>
          <p:cNvSpPr>
            <a:spLocks noGrp="1"/>
          </p:cNvSpPr>
          <p:nvPr>
            <p:ph sz="quarter" idx="36" hasCustomPrompt="1"/>
          </p:nvPr>
        </p:nvSpPr>
        <p:spPr>
          <a:xfrm>
            <a:off x="4686300" y="5378936"/>
            <a:ext cx="41148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Tree>
    <p:extLst>
      <p:ext uri="{BB962C8B-B14F-4D97-AF65-F5344CB8AC3E}">
        <p14:creationId xmlns:p14="http://schemas.microsoft.com/office/powerpoint/2010/main" val="220812858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3998060433"/>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mod="1">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 id="2147483706" r:id="rId8"/>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05"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56.xml"/><Relationship Id="rId1" Type="http://schemas.openxmlformats.org/officeDocument/2006/relationships/slideLayout" Target="../slideLayouts/slideLayout17.xml"/></Relationships>
</file>

<file path=ppt/slides/_rels/slide101.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65.xml"/><Relationship Id="rId1" Type="http://schemas.openxmlformats.org/officeDocument/2006/relationships/slideLayout" Target="../slideLayouts/slideLayout17.xml"/></Relationships>
</file>

<file path=ppt/slides/_rels/slide102.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67.xml"/><Relationship Id="rId1" Type="http://schemas.openxmlformats.org/officeDocument/2006/relationships/slideLayout" Target="../slideLayouts/slideLayout17.xml"/><Relationship Id="rId4" Type="http://schemas.openxmlformats.org/officeDocument/2006/relationships/slide" Target="slide6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0.xml"/><Relationship Id="rId5" Type="http://schemas.openxmlformats.org/officeDocument/2006/relationships/slide" Target="slide88.xml"/><Relationship Id="rId4" Type="http://schemas.openxmlformats.org/officeDocument/2006/relationships/image" Target="../media/image9.jpeg"/></Relationships>
</file>

<file path=ppt/slides/_rels/slide2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Layout" Target="../slideLayouts/slideLayout10.xml"/><Relationship Id="rId5" Type="http://schemas.openxmlformats.org/officeDocument/2006/relationships/slide" Target="slide89.xml"/><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image" Target="../media/image13.jpe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22.jpeg"/><Relationship Id="rId1" Type="http://schemas.openxmlformats.org/officeDocument/2006/relationships/slideLayout" Target="../slideLayouts/slideLayout5.xml"/><Relationship Id="rId4" Type="http://schemas.openxmlformats.org/officeDocument/2006/relationships/slide" Target="slide90.xml"/></Relationships>
</file>

<file path=ppt/slides/_rels/slide41.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23.jpeg"/><Relationship Id="rId1" Type="http://schemas.openxmlformats.org/officeDocument/2006/relationships/slideLayout" Target="../slideLayouts/slideLayout5.xml"/><Relationship Id="rId4" Type="http://schemas.openxmlformats.org/officeDocument/2006/relationships/slide" Target="slide90.xml"/></Relationships>
</file>

<file path=ppt/slides/_rels/slide42.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slide" Target="slide9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image" Target="../media/image25.jpeg"/><Relationship Id="rId1" Type="http://schemas.openxmlformats.org/officeDocument/2006/relationships/slideLayout" Target="../slideLayouts/slideLayout6.xml"/><Relationship Id="rId4" Type="http://schemas.openxmlformats.org/officeDocument/2006/relationships/slide" Target="slide9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slide" Target="slide95.xml"/><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slide" Target="slide9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slide" Target="slide96.xml"/><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slide" Target="slide97.xml"/><Relationship Id="rId2" Type="http://schemas.openxmlformats.org/officeDocument/2006/relationships/image" Target="../media/image29.jpeg"/><Relationship Id="rId1" Type="http://schemas.openxmlformats.org/officeDocument/2006/relationships/slideLayout" Target="../slideLayouts/slideLayout6.xml"/><Relationship Id="rId4" Type="http://schemas.openxmlformats.org/officeDocument/2006/relationships/slide" Target="slide9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slide" Target="slide98.xml"/><Relationship Id="rId2" Type="http://schemas.openxmlformats.org/officeDocument/2006/relationships/image" Target="../media/image30.jpeg"/><Relationship Id="rId1" Type="http://schemas.openxmlformats.org/officeDocument/2006/relationships/slideLayout" Target="../slideLayouts/slideLayout7.xml"/><Relationship Id="rId4" Type="http://schemas.openxmlformats.org/officeDocument/2006/relationships/slide" Target="slide96.xml"/></Relationships>
</file>

<file path=ppt/slides/_rels/slide55.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31.jpeg"/><Relationship Id="rId1" Type="http://schemas.openxmlformats.org/officeDocument/2006/relationships/slideLayout" Target="../slideLayouts/slideLayout5.xml"/><Relationship Id="rId4" Type="http://schemas.openxmlformats.org/officeDocument/2006/relationships/slide" Target="slide96.xml"/></Relationships>
</file>

<file path=ppt/slides/_rels/slide56.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image" Target="../media/image32.jpeg"/><Relationship Id="rId1" Type="http://schemas.openxmlformats.org/officeDocument/2006/relationships/slideLayout" Target="../slideLayouts/slideLayout5.xml"/><Relationship Id="rId4" Type="http://schemas.openxmlformats.org/officeDocument/2006/relationships/slide" Target="slide9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33.jpeg"/><Relationship Id="rId1" Type="http://schemas.openxmlformats.org/officeDocument/2006/relationships/slideLayout" Target="../slideLayouts/slideLayout6.xml"/><Relationship Id="rId4" Type="http://schemas.openxmlformats.org/officeDocument/2006/relationships/slide" Target="slide9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image" Target="../media/image34.jpeg"/><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7.xml"/></Relationships>
</file>

<file path=ppt/slides/_rels/slide86.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7.xml"/></Relationships>
</file>

<file path=ppt/slides/_rels/slide87.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17.xml"/></Relationships>
</file>

<file path=ppt/slides/_rels/slide88.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17.xml"/></Relationships>
</file>

<file path=ppt/slides/_rels/slide89.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17.xml"/></Relationships>
</file>

<file path=ppt/slides/_rels/slide9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40.xml"/><Relationship Id="rId1" Type="http://schemas.openxmlformats.org/officeDocument/2006/relationships/slideLayout" Target="../slideLayouts/slideLayout17.xml"/></Relationships>
</file>

<file path=ppt/slides/_rels/slide9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41.xml"/><Relationship Id="rId1" Type="http://schemas.openxmlformats.org/officeDocument/2006/relationships/slideLayout" Target="../slideLayouts/slideLayout17.xml"/></Relationships>
</file>

<file path=ppt/slides/_rels/slide9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42.xml"/><Relationship Id="rId1" Type="http://schemas.openxmlformats.org/officeDocument/2006/relationships/slideLayout" Target="../slideLayouts/slideLayout17.xml"/></Relationships>
</file>

<file path=ppt/slides/_rels/slide9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44.xml"/><Relationship Id="rId1" Type="http://schemas.openxmlformats.org/officeDocument/2006/relationships/slideLayout" Target="../slideLayouts/slideLayout17.xml"/></Relationships>
</file>

<file path=ppt/slides/_rels/slide95.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47.xml"/><Relationship Id="rId1" Type="http://schemas.openxmlformats.org/officeDocument/2006/relationships/slideLayout" Target="../slideLayouts/slideLayout17.xml"/><Relationship Id="rId4" Type="http://schemas.openxmlformats.org/officeDocument/2006/relationships/slide" Target="slide22.xml"/></Relationships>
</file>

<file path=ppt/slides/_rels/slide9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49.xml"/><Relationship Id="rId1" Type="http://schemas.openxmlformats.org/officeDocument/2006/relationships/slideLayout" Target="../slideLayouts/slideLayout17.xml"/></Relationships>
</file>

<file path=ppt/slides/_rels/slide97.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52.xml"/><Relationship Id="rId1" Type="http://schemas.openxmlformats.org/officeDocument/2006/relationships/slideLayout" Target="../slideLayouts/slideLayout17.xml"/></Relationships>
</file>

<file path=ppt/slides/_rels/slide9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54.xml"/><Relationship Id="rId1" Type="http://schemas.openxmlformats.org/officeDocument/2006/relationships/slideLayout" Target="../slideLayouts/slideLayout17.xml"/></Relationships>
</file>

<file path=ppt/slides/_rels/slide99.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55.xml"/><Relationship Id="rId1" Type="http://schemas.openxmlformats.org/officeDocument/2006/relationships/slideLayout" Target="../slideLayouts/slideLayout17.xml"/><Relationship Id="rId4" Type="http://schemas.openxmlformats.org/officeDocument/2006/relationships/slide" Target="slide5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altLang="en-US" sz="2800" dirty="0">
                <a:latin typeface="Arial" panose="020B0604020202020204" pitchFamily="34" charset="0"/>
                <a:ea typeface="ヒラギノ角ゴ Pro W3"/>
                <a:cs typeface="Arial" panose="020B0604020202020204" pitchFamily="34" charset="0"/>
              </a:rPr>
              <a:t>Chapter 06</a:t>
            </a:r>
            <a:endParaRPr lang="en-US" dirty="0"/>
          </a:p>
        </p:txBody>
      </p:sp>
      <p:sp>
        <p:nvSpPr>
          <p:cNvPr id="13" name="Subtitle 2">
            <a:extLst>
              <a:ext uri="{FF2B5EF4-FFF2-40B4-BE49-F238E27FC236}">
                <a16:creationId xmlns:a16="http://schemas.microsoft.com/office/drawing/2014/main" id="{39DC5F79-D657-4B2E-8FAB-C143E5618948}"/>
              </a:ext>
            </a:extLst>
          </p:cNvPr>
          <p:cNvSpPr>
            <a:spLocks noGrp="1"/>
          </p:cNvSpPr>
          <p:nvPr>
            <p:ph type="subTitle" idx="1"/>
          </p:nvPr>
        </p:nvSpPr>
        <p:spPr>
          <a:xfrm>
            <a:off x="621792" y="4069830"/>
            <a:ext cx="3035808" cy="777941"/>
          </a:xfrm>
        </p:spPr>
        <p:txBody>
          <a:bodyPr/>
          <a:lstStyle/>
          <a:p>
            <a:r>
              <a:rPr lang="en-IN" sz="2000" dirty="0">
                <a:latin typeface="Arial" panose="020B0604020202020204" pitchFamily="34" charset="0"/>
                <a:cs typeface="Arial" panose="020B0604020202020204" pitchFamily="34" charset="0"/>
              </a:rPr>
              <a:t>Viruses and Prions</a:t>
            </a:r>
          </a:p>
        </p:txBody>
      </p:sp>
      <p:sp>
        <p:nvSpPr>
          <p:cNvPr id="14" name="Text Placeholder 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4941380"/>
            <a:ext cx="3043303" cy="914400"/>
          </a:xfrm>
        </p:spPr>
        <p:txBody>
          <a:bodyPr/>
          <a:lstStyle/>
          <a:p>
            <a:pPr>
              <a:spcBef>
                <a:spcPts val="300"/>
              </a:spcBef>
            </a:pPr>
            <a:r>
              <a:rPr lang="en-US" sz="1800" b="1" dirty="0"/>
              <a:t>Microbiology: </a:t>
            </a:r>
            <a:r>
              <a:rPr lang="en-US" sz="1600" b="0" dirty="0"/>
              <a:t>A Systems Approach</a:t>
            </a:r>
            <a:endParaRPr lang="en-US" sz="2000" b="0" dirty="0"/>
          </a:p>
          <a:p>
            <a:pPr>
              <a:spcBef>
                <a:spcPts val="600"/>
              </a:spcBef>
            </a:pPr>
            <a:r>
              <a:rPr lang="en-IN" dirty="0"/>
              <a:t>SIXTH EDITION</a:t>
            </a:r>
          </a:p>
        </p:txBody>
      </p:sp>
      <p:pic>
        <p:nvPicPr>
          <p:cNvPr id="9" name="Picture Placeholder 4">
            <a:extLst>
              <a:ext uri="{FF2B5EF4-FFF2-40B4-BE49-F238E27FC236}">
                <a16:creationId xmlns:a16="http://schemas.microsoft.com/office/drawing/2014/main" id="{E4C09F9B-3625-4D5C-8241-6444096ACB0D}"/>
              </a:ext>
              <a:ext uri="{C183D7F6-B498-43B3-948B-1728B52AA6E4}">
                <adec:decorative xmlns:adec="http://schemas.microsoft.com/office/drawing/2017/decorative" val="1"/>
              </a:ext>
            </a:extLst>
          </p:cNvPr>
          <p:cNvPicPr>
            <a:picLocks noGrp="1" noChangeAspect="1"/>
          </p:cNvPicPr>
          <p:nvPr>
            <p:ph type="pic" sz="quarter" idx="11"/>
          </p:nvPr>
        </p:nvPicPr>
        <p:blipFill>
          <a:blip r:embed="rId2"/>
          <a:srcRect t="83" b="83"/>
          <a:stretch>
            <a:fillRect/>
          </a:stretch>
        </p:blipFill>
        <p:spPr>
          <a:xfrm>
            <a:off x="4572000" y="1350959"/>
            <a:ext cx="4229100" cy="4975225"/>
          </a:xfrm>
          <a:prstGeom prst="rect">
            <a:avLst/>
          </a:prstGeom>
        </p:spPr>
      </p:pic>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Properties of Viruses</a:t>
            </a:r>
          </a:p>
        </p:txBody>
      </p:sp>
      <p:sp>
        <p:nvSpPr>
          <p:cNvPr id="8" name="Content Placeholder 2"/>
          <p:cNvSpPr>
            <a:spLocks noGrp="1"/>
          </p:cNvSpPr>
          <p:nvPr>
            <p:ph sz="quarter" idx="11"/>
          </p:nvPr>
        </p:nvSpPr>
        <p:spPr>
          <a:xfrm>
            <a:off x="342900" y="1276708"/>
            <a:ext cx="4076700" cy="5120640"/>
          </a:xfrm>
        </p:spPr>
        <p:txBody>
          <a:bodyPr>
            <a:noAutofit/>
          </a:bodyPr>
          <a:lstStyle/>
          <a:p>
            <a:pPr>
              <a:spcBef>
                <a:spcPts val="400"/>
              </a:spcBef>
              <a:spcAft>
                <a:spcPts val="400"/>
              </a:spcAft>
            </a:pPr>
            <a:r>
              <a:rPr lang="en-US" sz="1800" dirty="0"/>
              <a:t>Are not cells</a:t>
            </a:r>
          </a:p>
          <a:p>
            <a:pPr>
              <a:spcBef>
                <a:spcPts val="400"/>
              </a:spcBef>
              <a:spcAft>
                <a:spcPts val="400"/>
              </a:spcAft>
            </a:pPr>
            <a:r>
              <a:rPr lang="en-US" sz="1800" dirty="0"/>
              <a:t>Are obligate intracellular parasites of bacteria, protozoa, fungi, algae, plants, and animals</a:t>
            </a:r>
          </a:p>
          <a:p>
            <a:pPr>
              <a:spcBef>
                <a:spcPts val="400"/>
              </a:spcBef>
              <a:spcAft>
                <a:spcPts val="400"/>
              </a:spcAft>
            </a:pPr>
            <a:r>
              <a:rPr lang="en-US" sz="1800" dirty="0"/>
              <a:t>Do not independently fulfill the characteristics of life</a:t>
            </a:r>
          </a:p>
          <a:p>
            <a:pPr>
              <a:spcBef>
                <a:spcPts val="400"/>
              </a:spcBef>
              <a:spcAft>
                <a:spcPts val="400"/>
              </a:spcAft>
            </a:pPr>
            <a:r>
              <a:rPr lang="en-US" sz="1800" dirty="0"/>
              <a:t>Are inactive macromolecules outside the host cell and active only inside host cells</a:t>
            </a:r>
          </a:p>
          <a:p>
            <a:pPr>
              <a:spcBef>
                <a:spcPts val="400"/>
              </a:spcBef>
              <a:spcAft>
                <a:spcPts val="400"/>
              </a:spcAft>
            </a:pPr>
            <a:r>
              <a:rPr lang="en-US" sz="1800" dirty="0"/>
              <a:t>Have basic structure of protein shell (capsid) surrounding nucleic acid core</a:t>
            </a:r>
          </a:p>
          <a:p>
            <a:pPr>
              <a:spcBef>
                <a:spcPts val="400"/>
              </a:spcBef>
              <a:spcAft>
                <a:spcPts val="400"/>
              </a:spcAft>
            </a:pPr>
            <a:r>
              <a:rPr lang="en-US" sz="1800" dirty="0"/>
              <a:t>Are ubiquitous in nature and have had major impact on development of biological life</a:t>
            </a:r>
          </a:p>
          <a:p>
            <a:pPr>
              <a:spcBef>
                <a:spcPts val="400"/>
              </a:spcBef>
              <a:spcAft>
                <a:spcPts val="400"/>
              </a:spcAft>
            </a:pPr>
            <a:r>
              <a:rPr lang="en-US" sz="1800" dirty="0"/>
              <a:t>Are ultramicroscopic in size, ranging from 20 nm to 1000 nm (diameter)</a:t>
            </a:r>
          </a:p>
        </p:txBody>
      </p:sp>
      <p:sp>
        <p:nvSpPr>
          <p:cNvPr id="9" name="Content Placeholder 3"/>
          <p:cNvSpPr>
            <a:spLocks noGrp="1"/>
          </p:cNvSpPr>
          <p:nvPr>
            <p:ph sz="quarter" idx="14"/>
          </p:nvPr>
        </p:nvSpPr>
        <p:spPr>
          <a:xfrm>
            <a:off x="4724400" y="1257300"/>
            <a:ext cx="4076700" cy="5212080"/>
          </a:xfrm>
        </p:spPr>
        <p:txBody>
          <a:bodyPr>
            <a:noAutofit/>
          </a:bodyPr>
          <a:lstStyle/>
          <a:p>
            <a:pPr>
              <a:spcBef>
                <a:spcPts val="600"/>
              </a:spcBef>
              <a:spcAft>
                <a:spcPts val="600"/>
              </a:spcAft>
            </a:pPr>
            <a:r>
              <a:rPr lang="en-US" sz="1800" dirty="0"/>
              <a:t>Can have either DNA or RNA but not both</a:t>
            </a:r>
          </a:p>
          <a:p>
            <a:pPr>
              <a:spcBef>
                <a:spcPts val="600"/>
              </a:spcBef>
              <a:spcAft>
                <a:spcPts val="600"/>
              </a:spcAft>
            </a:pPr>
            <a:r>
              <a:rPr lang="en-US" sz="1800" dirty="0"/>
              <a:t>Can have double-stranded DNA, single-stranded DNA, single-stranded RNA, or double-stranded RNA</a:t>
            </a:r>
          </a:p>
          <a:p>
            <a:pPr>
              <a:spcBef>
                <a:spcPts val="600"/>
              </a:spcBef>
              <a:spcAft>
                <a:spcPts val="600"/>
              </a:spcAft>
            </a:pPr>
            <a:r>
              <a:rPr lang="en-US" sz="1800" dirty="0"/>
              <a:t>Carry molecules on surface that determine specificity for attachment to host cell</a:t>
            </a:r>
          </a:p>
          <a:p>
            <a:pPr>
              <a:spcBef>
                <a:spcPts val="600"/>
              </a:spcBef>
              <a:spcAft>
                <a:spcPts val="600"/>
              </a:spcAft>
            </a:pPr>
            <a:r>
              <a:rPr lang="en-US" sz="1800" dirty="0"/>
              <a:t>Multiply by taking control of host cell’s genetic material and regulating the synthesis and assembly of new viruses</a:t>
            </a:r>
          </a:p>
          <a:p>
            <a:pPr>
              <a:spcBef>
                <a:spcPts val="600"/>
              </a:spcBef>
              <a:spcAft>
                <a:spcPts val="600"/>
              </a:spcAft>
            </a:pPr>
            <a:r>
              <a:rPr lang="en-US" sz="1800" dirty="0"/>
              <a:t>Lack enzymes for most metabolic processes</a:t>
            </a:r>
          </a:p>
          <a:p>
            <a:pPr>
              <a:spcBef>
                <a:spcPts val="600"/>
              </a:spcBef>
              <a:spcAft>
                <a:spcPts val="600"/>
              </a:spcAft>
            </a:pPr>
            <a:r>
              <a:rPr lang="en-US" sz="1800" dirty="0"/>
              <a:t>Lack machinery for synthesizing proteins</a:t>
            </a:r>
          </a:p>
        </p:txBody>
      </p:sp>
    </p:spTree>
    <p:extLst>
      <p:ext uri="{BB962C8B-B14F-4D97-AF65-F5344CB8AC3E}">
        <p14:creationId xmlns:p14="http://schemas.microsoft.com/office/powerpoint/2010/main" val="361778017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US" altLang="en-US" dirty="0"/>
              <a:t>Weakened Bacterial Cell, Crowded with Viruses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The cell has ruptured and released numerous virions that can then attack nearby susceptible host cells. The photo also shows the empty heads of “spent” phages lined up around the ruptured wall.</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390630412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US" altLang="en-US" dirty="0"/>
              <a:t>Using Bird Embryos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a:t>A technician inoculates fertilized chicken eggs with viruses in the first stage of preparing vaccines. Some influenza vaccines are prepared this way.</a:t>
            </a:r>
          </a:p>
          <a:p>
            <a:pPr marL="342900" indent="-342900">
              <a:buFont typeface="+mj-lt"/>
              <a:buAutoNum type="alphaLcParenR"/>
            </a:pPr>
            <a:r>
              <a:rPr lang="en-US" dirty="0"/>
              <a:t>The shell is perforated using sterile techniques, and a virus preparation is injected into a site selected to grow the viruses. Targets include the </a:t>
            </a:r>
            <a:r>
              <a:rPr lang="en-US" dirty="0" err="1"/>
              <a:t>allantoic</a:t>
            </a:r>
            <a:r>
              <a:rPr lang="en-US" dirty="0"/>
              <a:t> cavity, a fluid-filled sac that functions in embryonic waste removal; the amniotic cavity, a sac that cushions and protects the embryo itself; the </a:t>
            </a:r>
            <a:r>
              <a:rPr lang="en-US" dirty="0" err="1"/>
              <a:t>chorioallantoic</a:t>
            </a:r>
            <a:r>
              <a:rPr lang="en-US" dirty="0"/>
              <a:t> membrane, which functions in embryonic gas exchange; the yolk sac, a membrane that mobilizes yolk for the nourishment of the embryo; and the embryo itself.</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34148672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US" altLang="en-US" dirty="0"/>
              <a:t>Appearance of Normal and Infected Cell Cultures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a:t>Microscopic view of an undisturbed layer of animal cells.</a:t>
            </a:r>
          </a:p>
          <a:p>
            <a:pPr marL="342900" indent="-342900">
              <a:buFont typeface="+mj-lt"/>
              <a:buAutoNum type="alphaLcParenR"/>
            </a:pPr>
            <a:r>
              <a:rPr lang="en-US" dirty="0"/>
              <a:t>Plaques in the animal cell layer. These are open spaces where cells have been disrupted by viral infection.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4824332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Concept Check – Section 6.2</a:t>
            </a:r>
            <a:endParaRPr lang="en-US" dirty="0"/>
          </a:p>
        </p:txBody>
      </p:sp>
      <p:sp>
        <p:nvSpPr>
          <p:cNvPr id="8" name="Content Placeholder 2"/>
          <p:cNvSpPr>
            <a:spLocks noGrp="1"/>
          </p:cNvSpPr>
          <p:nvPr>
            <p:ph sz="quarter" idx="11"/>
          </p:nvPr>
        </p:nvSpPr>
        <p:spPr/>
        <p:txBody>
          <a:bodyPr/>
          <a:lstStyle/>
          <a:p>
            <a:pPr>
              <a:spcBef>
                <a:spcPts val="1800"/>
              </a:spcBef>
              <a:spcAft>
                <a:spcPts val="0"/>
              </a:spcAft>
            </a:pPr>
            <a:r>
              <a:rPr lang="en-US" altLang="en-US" dirty="0"/>
              <a:t>True/False: Viruses are alive.</a:t>
            </a:r>
          </a:p>
          <a:p>
            <a:pPr>
              <a:spcBef>
                <a:spcPts val="1800"/>
              </a:spcBef>
              <a:spcAft>
                <a:spcPts val="0"/>
              </a:spcAft>
            </a:pPr>
            <a:r>
              <a:rPr lang="en-US" altLang="en-US" dirty="0"/>
              <a:t>Discuss the predominant view among scientists as to the nature of viruses.</a:t>
            </a:r>
          </a:p>
          <a:p>
            <a:pPr>
              <a:spcBef>
                <a:spcPts val="1800"/>
              </a:spcBef>
              <a:spcAft>
                <a:spcPts val="0"/>
              </a:spcAft>
            </a:pPr>
            <a:r>
              <a:rPr lang="en-US" altLang="en-US" dirty="0"/>
              <a:t>What percentage of the bacterial chromosome is composed of viral genes?</a:t>
            </a:r>
          </a:p>
          <a:p>
            <a:pPr>
              <a:spcBef>
                <a:spcPts val="1800"/>
              </a:spcBef>
              <a:spcAft>
                <a:spcPts val="0"/>
              </a:spcAft>
            </a:pPr>
            <a:r>
              <a:rPr lang="en-US" altLang="en-US" dirty="0"/>
              <a:t>List and describe five unique properties of viruses.</a:t>
            </a:r>
          </a:p>
        </p:txBody>
      </p:sp>
    </p:spTree>
    <p:extLst>
      <p:ext uri="{BB962C8B-B14F-4D97-AF65-F5344CB8AC3E}">
        <p14:creationId xmlns:p14="http://schemas.microsoft.com/office/powerpoint/2010/main" val="5092562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Section 6.3: The General Structure of Viruses</a:t>
            </a:r>
          </a:p>
        </p:txBody>
      </p:sp>
      <p:sp>
        <p:nvSpPr>
          <p:cNvPr id="8" name="Content Placeholder 2"/>
          <p:cNvSpPr>
            <a:spLocks noGrp="1"/>
          </p:cNvSpPr>
          <p:nvPr>
            <p:ph sz="quarter" idx="11"/>
          </p:nvPr>
        </p:nvSpPr>
        <p:spPr/>
        <p:txBody>
          <a:bodyPr/>
          <a:lstStyle/>
          <a:p>
            <a:pPr>
              <a:spcBef>
                <a:spcPts val="1800"/>
              </a:spcBef>
              <a:spcAft>
                <a:spcPts val="0"/>
              </a:spcAft>
              <a:defRPr/>
            </a:pPr>
            <a:r>
              <a:rPr lang="en-US" u="sng" dirty="0"/>
              <a:t>Learning Outcomes</a:t>
            </a:r>
          </a:p>
          <a:p>
            <a:pPr>
              <a:spcBef>
                <a:spcPts val="1800"/>
              </a:spcBef>
              <a:spcAft>
                <a:spcPts val="0"/>
              </a:spcAft>
              <a:defRPr/>
            </a:pPr>
            <a:r>
              <a:rPr lang="en-US" dirty="0"/>
              <a:t>Discuss the size of viruses relative to other microorganisms.</a:t>
            </a:r>
          </a:p>
          <a:p>
            <a:pPr>
              <a:spcBef>
                <a:spcPts val="1800"/>
              </a:spcBef>
              <a:spcAft>
                <a:spcPts val="0"/>
              </a:spcAft>
              <a:defRPr/>
            </a:pPr>
            <a:r>
              <a:rPr lang="en-US" dirty="0"/>
              <a:t>Describe the function and structure(s) of viral capsids.</a:t>
            </a:r>
          </a:p>
          <a:p>
            <a:pPr>
              <a:spcBef>
                <a:spcPts val="1800"/>
              </a:spcBef>
              <a:spcAft>
                <a:spcPts val="0"/>
              </a:spcAft>
              <a:defRPr/>
            </a:pPr>
            <a:r>
              <a:rPr lang="en-US" dirty="0"/>
              <a:t>Distinguish between enveloped and naked viruses.</a:t>
            </a:r>
          </a:p>
          <a:p>
            <a:pPr>
              <a:spcBef>
                <a:spcPts val="1800"/>
              </a:spcBef>
              <a:spcAft>
                <a:spcPts val="0"/>
              </a:spcAft>
            </a:pPr>
            <a:r>
              <a:rPr lang="en-US" altLang="en-US" dirty="0"/>
              <a:t>Explain the importance of viral surface proteins, or spikes.</a:t>
            </a:r>
          </a:p>
          <a:p>
            <a:pPr>
              <a:spcBef>
                <a:spcPts val="1800"/>
              </a:spcBef>
              <a:spcAft>
                <a:spcPts val="0"/>
              </a:spcAft>
            </a:pPr>
            <a:r>
              <a:rPr lang="en-US" altLang="en-US" dirty="0"/>
              <a:t>Compare and contrast the composition of a viral genome to that of a cellular organism’s genome.</a:t>
            </a:r>
          </a:p>
          <a:p>
            <a:pPr>
              <a:spcBef>
                <a:spcPts val="1800"/>
              </a:spcBef>
              <a:spcAft>
                <a:spcPts val="0"/>
              </a:spcAft>
            </a:pPr>
            <a:r>
              <a:rPr lang="en-US" altLang="en-US" dirty="0"/>
              <a:t>Diagram the possible nucleic acid configurations exhibited by viruses.</a:t>
            </a:r>
          </a:p>
        </p:txBody>
      </p:sp>
    </p:spTree>
    <p:extLst>
      <p:ext uri="{BB962C8B-B14F-4D97-AF65-F5344CB8AC3E}">
        <p14:creationId xmlns:p14="http://schemas.microsoft.com/office/powerpoint/2010/main" val="22582445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Viral Size Range</a:t>
            </a:r>
            <a:endParaRPr lang="en-US" dirty="0"/>
          </a:p>
        </p:txBody>
      </p:sp>
      <p:sp>
        <p:nvSpPr>
          <p:cNvPr id="11" name="Content Placeholder 2"/>
          <p:cNvSpPr>
            <a:spLocks noGrp="1"/>
          </p:cNvSpPr>
          <p:nvPr>
            <p:ph sz="quarter" idx="11"/>
          </p:nvPr>
        </p:nvSpPr>
        <p:spPr/>
        <p:txBody>
          <a:bodyPr>
            <a:normAutofit/>
          </a:bodyPr>
          <a:lstStyle/>
          <a:p>
            <a:pPr>
              <a:lnSpc>
                <a:spcPct val="90000"/>
              </a:lnSpc>
            </a:pPr>
            <a:r>
              <a:rPr lang="en-US" altLang="en-US" dirty="0"/>
              <a:t>Smaller than the average bacterium</a:t>
            </a:r>
          </a:p>
          <a:p>
            <a:pPr>
              <a:lnSpc>
                <a:spcPct val="90000"/>
              </a:lnSpc>
            </a:pPr>
            <a:r>
              <a:rPr lang="en-US" altLang="en-US" dirty="0"/>
              <a:t>Electron microscopes are required to detect them</a:t>
            </a:r>
          </a:p>
          <a:p>
            <a:pPr marL="342900" lvl="1">
              <a:lnSpc>
                <a:spcPct val="90000"/>
              </a:lnSpc>
            </a:pPr>
            <a:r>
              <a:rPr lang="en-US" altLang="en-US" dirty="0"/>
              <a:t>Parvoviruses: 0.02 </a:t>
            </a:r>
            <a:r>
              <a:rPr lang="el-GR" altLang="en-US" dirty="0"/>
              <a:t>μ</a:t>
            </a:r>
            <a:r>
              <a:rPr lang="en-US" altLang="en-US" dirty="0"/>
              <a:t>m in diameter</a:t>
            </a:r>
          </a:p>
          <a:p>
            <a:pPr marL="342900" lvl="1">
              <a:lnSpc>
                <a:spcPct val="90000"/>
              </a:lnSpc>
            </a:pPr>
            <a:r>
              <a:rPr lang="en-US" altLang="en-US" dirty="0" err="1"/>
              <a:t>Mimiviruses</a:t>
            </a:r>
            <a:r>
              <a:rPr lang="en-US" altLang="en-US" dirty="0"/>
              <a:t>: 450 nm in length</a:t>
            </a:r>
            <a:r>
              <a:rPr lang="en-IN" dirty="0"/>
              <a:t>—</a:t>
            </a:r>
            <a:r>
              <a:rPr lang="en-US" altLang="en-US" dirty="0"/>
              <a:t>larger than some small bacteria</a:t>
            </a:r>
          </a:p>
          <a:p>
            <a:pPr marL="342900" lvl="1">
              <a:lnSpc>
                <a:spcPct val="90000"/>
              </a:lnSpc>
            </a:pPr>
            <a:r>
              <a:rPr lang="en-US" altLang="en-US" dirty="0"/>
              <a:t>Cylindrical viruses: 0.8 </a:t>
            </a:r>
            <a:r>
              <a:rPr lang="el-GR" altLang="en-US" dirty="0"/>
              <a:t>μ</a:t>
            </a:r>
            <a:r>
              <a:rPr lang="en-US" altLang="en-US" dirty="0"/>
              <a:t>m long, but 0.015 </a:t>
            </a:r>
            <a:r>
              <a:rPr lang="el-GR" altLang="en-US" dirty="0"/>
              <a:t>μ</a:t>
            </a:r>
            <a:r>
              <a:rPr lang="en-US" altLang="en-US" dirty="0"/>
              <a:t>m in diameter</a:t>
            </a:r>
          </a:p>
        </p:txBody>
      </p:sp>
      <p:pic>
        <p:nvPicPr>
          <p:cNvPr id="1026" name="Picture 3" descr="Size comparison of viruses with a eukaryotic cell (yeast) and bacteria.">
            <a:extLst>
              <a:ext uri="{C183D7F6-B498-43B3-948B-1728B52AA6E4}">
                <adec:decorative xmlns:adec="http://schemas.microsoft.com/office/drawing/2017/decorative" val="0"/>
              </a:ext>
            </a:extLst>
          </p:cNvPr>
          <p:cNvPicPr>
            <a:picLocks noGrp="1" noChangeAspect="1" noChangeArrowheads="1"/>
          </p:cNvPicPr>
          <p:nvPr>
            <p:ph sz="quarter" idx="14"/>
          </p:nvPr>
        </p:nvPicPr>
        <p:blipFill rotWithShape="1">
          <a:blip r:embed="rId2">
            <a:extLst>
              <a:ext uri="{28A0092B-C50C-407E-A947-70E740481C1C}">
                <a14:useLocalDpi xmlns:a14="http://schemas.microsoft.com/office/drawing/2010/main" val="0"/>
              </a:ext>
            </a:extLst>
          </a:blip>
          <a:srcRect t="4373"/>
          <a:stretch/>
        </p:blipFill>
        <p:spPr bwMode="auto">
          <a:xfrm>
            <a:off x="4724400" y="1587500"/>
            <a:ext cx="4076700" cy="426172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3">
            <a:extLst>
              <a:ext uri="{FF2B5EF4-FFF2-40B4-BE49-F238E27FC236}">
                <a16:creationId xmlns:a16="http://schemas.microsoft.com/office/drawing/2014/main" id="{DB1BC092-EB73-48D5-9D34-01786E593B2D}"/>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p>
        </p:txBody>
      </p:sp>
    </p:spTree>
    <p:extLst>
      <p:ext uri="{BB962C8B-B14F-4D97-AF65-F5344CB8AC3E}">
        <p14:creationId xmlns:p14="http://schemas.microsoft.com/office/powerpoint/2010/main" val="11693176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Methods of Viewing Viruses</a:t>
            </a:r>
          </a:p>
        </p:txBody>
      </p:sp>
      <p:pic>
        <p:nvPicPr>
          <p:cNvPr id="2050" name="Picture 2" descr="Photos illustrating three methods of viewing viruses.">
            <a:extLs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2">
            <a:extLst>
              <a:ext uri="{28A0092B-C50C-407E-A947-70E740481C1C}">
                <a14:useLocalDpi xmlns:a14="http://schemas.microsoft.com/office/drawing/2010/main" val="0"/>
              </a:ext>
            </a:extLst>
          </a:blip>
          <a:srcRect t="5107" b="4982"/>
          <a:stretch/>
        </p:blipFill>
        <p:spPr bwMode="auto">
          <a:xfrm>
            <a:off x="1047135" y="1142996"/>
            <a:ext cx="6533536" cy="4970206"/>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876CCBA9-CE0D-4698-8680-C851535C86B5}"/>
              </a:ext>
            </a:extLst>
          </p:cNvPr>
          <p:cNvSpPr>
            <a:spLocks noGrp="1"/>
          </p:cNvSpPr>
          <p:nvPr>
            <p:ph type="body" sz="quarter" idx="30"/>
          </p:nvPr>
        </p:nvSpPr>
        <p:spPr>
          <a:xfrm>
            <a:off x="1562101" y="6684963"/>
            <a:ext cx="6976872" cy="173736"/>
          </a:xfrm>
        </p:spPr>
        <p:txBody>
          <a:bodyPr/>
          <a:lstStyle/>
          <a:p>
            <a:r>
              <a:rPr lang="en-US" i="1" dirty="0"/>
              <a:t>(a) Source: Centers for Disease Control and Prevention; (b) Source: Frederick Murphy/ CDC; (c) A. Barry </a:t>
            </a:r>
            <a:r>
              <a:rPr lang="en-US" i="1" dirty="0" err="1"/>
              <a:t>Dowsett</a:t>
            </a:r>
            <a:r>
              <a:rPr lang="en-US" i="1" dirty="0"/>
              <a:t>/Science Source </a:t>
            </a:r>
            <a:endParaRPr lang="en-US" dirty="0"/>
          </a:p>
        </p:txBody>
      </p:sp>
      <p:sp>
        <p:nvSpPr>
          <p:cNvPr id="5" name="Text Placeholder 3">
            <a:extLst>
              <a:ext uri="{FF2B5EF4-FFF2-40B4-BE49-F238E27FC236}">
                <a16:creationId xmlns:a16="http://schemas.microsoft.com/office/drawing/2014/main" id="{6A49F158-33C8-49A3-8C23-7D3CE77E6B7B}"/>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p>
        </p:txBody>
      </p:sp>
    </p:spTree>
    <p:extLst>
      <p:ext uri="{BB962C8B-B14F-4D97-AF65-F5344CB8AC3E}">
        <p14:creationId xmlns:p14="http://schemas.microsoft.com/office/powerpoint/2010/main" val="11075822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Viruses Bear no Resemblance to Cells</a:t>
            </a:r>
            <a:endParaRPr lang="en-US" dirty="0"/>
          </a:p>
        </p:txBody>
      </p:sp>
      <p:sp>
        <p:nvSpPr>
          <p:cNvPr id="8" name="Content Placeholder 2"/>
          <p:cNvSpPr>
            <a:spLocks noGrp="1"/>
          </p:cNvSpPr>
          <p:nvPr>
            <p:ph sz="quarter" idx="11"/>
          </p:nvPr>
        </p:nvSpPr>
        <p:spPr>
          <a:xfrm>
            <a:off x="342900" y="1276709"/>
            <a:ext cx="3931920" cy="4971691"/>
          </a:xfrm>
        </p:spPr>
        <p:txBody>
          <a:bodyPr/>
          <a:lstStyle/>
          <a:p>
            <a:pPr>
              <a:spcBef>
                <a:spcPts val="1200"/>
              </a:spcBef>
              <a:spcAft>
                <a:spcPts val="0"/>
              </a:spcAft>
            </a:pPr>
            <a:r>
              <a:rPr lang="en-US" altLang="en-US" dirty="0"/>
              <a:t>Lack protein-synthesizing machinery </a:t>
            </a:r>
          </a:p>
          <a:p>
            <a:pPr>
              <a:spcBef>
                <a:spcPts val="1200"/>
              </a:spcBef>
              <a:spcAft>
                <a:spcPts val="0"/>
              </a:spcAft>
            </a:pPr>
            <a:r>
              <a:rPr lang="en-US" altLang="en-US" dirty="0"/>
              <a:t>Need only those parts required to invade and control a host cell:</a:t>
            </a:r>
          </a:p>
          <a:p>
            <a:pPr marL="342900" indent="-342900">
              <a:spcBef>
                <a:spcPts val="1200"/>
              </a:spcBef>
              <a:spcAft>
                <a:spcPts val="0"/>
              </a:spcAft>
              <a:buFont typeface="Arial" pitchFamily="34" charset="0"/>
              <a:buChar char="•"/>
            </a:pPr>
            <a:r>
              <a:rPr lang="en-US" altLang="en-US" dirty="0"/>
              <a:t>External coating</a:t>
            </a:r>
          </a:p>
          <a:p>
            <a:pPr marL="342900" indent="-342900">
              <a:spcBef>
                <a:spcPts val="1200"/>
              </a:spcBef>
              <a:spcAft>
                <a:spcPts val="0"/>
              </a:spcAft>
              <a:buFont typeface="Arial" pitchFamily="34" charset="0"/>
              <a:buChar char="•"/>
            </a:pPr>
            <a:r>
              <a:rPr lang="en-US" altLang="en-US" dirty="0"/>
              <a:t>Core containing nucleic acids</a:t>
            </a:r>
          </a:p>
        </p:txBody>
      </p:sp>
      <p:pic>
        <p:nvPicPr>
          <p:cNvPr id="3074" name="Picture 3" descr="Highly magnified (150,000×) electron micrograph of purified poliovirus crystals, showing hundreds of individual viruses.">
            <a:extLst>
              <a:ext uri="{C183D7F6-B498-43B3-948B-1728B52AA6E4}">
                <adec:decorative xmlns:adec="http://schemas.microsoft.com/office/drawing/2017/decorative" val="0"/>
              </a:ext>
            </a:extLst>
          </p:cNvPr>
          <p:cNvPicPr>
            <a:picLocks noGrp="1" noChangeAspect="1" noChangeArrowheads="1"/>
          </p:cNvPicPr>
          <p:nvPr>
            <p:ph sz="quarter" idx="14"/>
          </p:nvPr>
        </p:nvPicPr>
        <p:blipFill rotWithShape="1">
          <a:blip r:embed="rId3">
            <a:extLst>
              <a:ext uri="{28A0092B-C50C-407E-A947-70E740481C1C}">
                <a14:useLocalDpi xmlns:a14="http://schemas.microsoft.com/office/drawing/2010/main" val="0"/>
              </a:ext>
            </a:extLst>
          </a:blip>
          <a:srcRect t="5850" b="3001"/>
          <a:stretch/>
        </p:blipFill>
        <p:spPr bwMode="auto">
          <a:xfrm>
            <a:off x="4467144" y="1248230"/>
            <a:ext cx="4368430" cy="4630057"/>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876CCBA9-CE0D-4698-8680-C851535C86B5}"/>
              </a:ext>
            </a:extLst>
          </p:cNvPr>
          <p:cNvSpPr>
            <a:spLocks noGrp="1"/>
          </p:cNvSpPr>
          <p:nvPr>
            <p:ph type="body" sz="quarter" idx="30"/>
          </p:nvPr>
        </p:nvSpPr>
        <p:spPr>
          <a:xfrm>
            <a:off x="1562101" y="6684963"/>
            <a:ext cx="6976872" cy="173736"/>
          </a:xfrm>
        </p:spPr>
        <p:txBody>
          <a:bodyPr/>
          <a:lstStyle/>
          <a:p>
            <a:r>
              <a:rPr lang="en-IN" i="1" dirty="0" err="1"/>
              <a:t>Omnikron</a:t>
            </a:r>
            <a:r>
              <a:rPr lang="en-IN" i="1" dirty="0"/>
              <a:t>/Science Source </a:t>
            </a:r>
            <a:endParaRPr lang="en-US" dirty="0"/>
          </a:p>
        </p:txBody>
      </p:sp>
    </p:spTree>
    <p:extLst>
      <p:ext uri="{BB962C8B-B14F-4D97-AF65-F5344CB8AC3E}">
        <p14:creationId xmlns:p14="http://schemas.microsoft.com/office/powerpoint/2010/main" val="38433907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Viral Components</a:t>
            </a:r>
          </a:p>
        </p:txBody>
      </p:sp>
      <p:sp>
        <p:nvSpPr>
          <p:cNvPr id="8" name="Content Placeholder 2"/>
          <p:cNvSpPr>
            <a:spLocks noGrp="1"/>
          </p:cNvSpPr>
          <p:nvPr>
            <p:ph sz="quarter" idx="11"/>
          </p:nvPr>
        </p:nvSpPr>
        <p:spPr/>
        <p:txBody>
          <a:bodyPr>
            <a:normAutofit/>
          </a:bodyPr>
          <a:lstStyle/>
          <a:p>
            <a:pPr>
              <a:spcBef>
                <a:spcPts val="400"/>
              </a:spcBef>
              <a:spcAft>
                <a:spcPts val="400"/>
              </a:spcAft>
              <a:defRPr/>
            </a:pPr>
            <a:r>
              <a:rPr lang="en-US" b="1" dirty="0">
                <a:ea typeface="ＭＳ Ｐゴシック" charset="0"/>
              </a:rPr>
              <a:t>Capsid</a:t>
            </a:r>
            <a:r>
              <a:rPr lang="en-US" dirty="0">
                <a:ea typeface="ＭＳ Ｐゴシック" charset="0"/>
              </a:rPr>
              <a:t>:</a:t>
            </a:r>
          </a:p>
          <a:p>
            <a:pPr marL="342900" indent="-342900">
              <a:spcBef>
                <a:spcPts val="400"/>
              </a:spcBef>
              <a:spcAft>
                <a:spcPts val="400"/>
              </a:spcAft>
              <a:buFont typeface="Arial" pitchFamily="34" charset="0"/>
              <a:buChar char="•"/>
              <a:defRPr/>
            </a:pPr>
            <a:r>
              <a:rPr lang="en-US" dirty="0">
                <a:ea typeface="ＭＳ Ｐゴシック" charset="0"/>
              </a:rPr>
              <a:t>Shell surrounds the nucleic acid</a:t>
            </a:r>
          </a:p>
          <a:p>
            <a:pPr marL="342900" indent="-342900">
              <a:spcBef>
                <a:spcPts val="400"/>
              </a:spcBef>
              <a:spcAft>
                <a:spcPts val="400"/>
              </a:spcAft>
              <a:buFont typeface="Arial" pitchFamily="34" charset="0"/>
              <a:buChar char="•"/>
              <a:defRPr/>
            </a:pPr>
            <a:r>
              <a:rPr lang="en-US" b="1" dirty="0" err="1">
                <a:ea typeface="ＭＳ Ｐゴシック" charset="0"/>
              </a:rPr>
              <a:t>Nucleocapsid</a:t>
            </a:r>
            <a:r>
              <a:rPr lang="en-US" b="1" dirty="0">
                <a:ea typeface="ＭＳ Ｐゴシック" charset="0"/>
              </a:rPr>
              <a:t>: </a:t>
            </a:r>
            <a:r>
              <a:rPr lang="en-US" dirty="0">
                <a:ea typeface="ＭＳ Ｐゴシック" charset="0"/>
              </a:rPr>
              <a:t>capsid and nucleic acid together</a:t>
            </a:r>
          </a:p>
          <a:p>
            <a:pPr>
              <a:spcBef>
                <a:spcPts val="400"/>
              </a:spcBef>
              <a:spcAft>
                <a:spcPts val="400"/>
              </a:spcAft>
              <a:defRPr/>
            </a:pPr>
            <a:r>
              <a:rPr lang="en-US" dirty="0">
                <a:ea typeface="ＭＳ Ｐゴシック" charset="0"/>
              </a:rPr>
              <a:t>Envelope:</a:t>
            </a:r>
          </a:p>
          <a:p>
            <a:pPr marL="342900" indent="-342900">
              <a:spcBef>
                <a:spcPts val="400"/>
              </a:spcBef>
              <a:spcAft>
                <a:spcPts val="400"/>
              </a:spcAft>
              <a:buFont typeface="Arial" pitchFamily="34" charset="0"/>
              <a:buChar char="•"/>
              <a:defRPr/>
            </a:pPr>
            <a:r>
              <a:rPr lang="en-US" dirty="0">
                <a:ea typeface="ＭＳ Ｐゴシック" charset="0"/>
              </a:rPr>
              <a:t>Not found in all viruses</a:t>
            </a:r>
          </a:p>
          <a:p>
            <a:pPr marL="342900" indent="-342900">
              <a:spcBef>
                <a:spcPts val="400"/>
              </a:spcBef>
              <a:spcAft>
                <a:spcPts val="400"/>
              </a:spcAft>
              <a:buFont typeface="Arial" pitchFamily="34" charset="0"/>
              <a:buChar char="•"/>
              <a:defRPr/>
            </a:pPr>
            <a:r>
              <a:rPr lang="en-US" dirty="0">
                <a:ea typeface="ＭＳ Ｐゴシック" charset="0"/>
              </a:rPr>
              <a:t>Usually a modified piece of the host cell membrane</a:t>
            </a:r>
          </a:p>
          <a:p>
            <a:pPr>
              <a:spcBef>
                <a:spcPts val="400"/>
              </a:spcBef>
              <a:spcAft>
                <a:spcPts val="400"/>
              </a:spcAft>
              <a:defRPr/>
            </a:pPr>
            <a:r>
              <a:rPr lang="en-US" dirty="0"/>
              <a:t>Spikes: </a:t>
            </a:r>
          </a:p>
          <a:p>
            <a:pPr marL="342900" indent="-342900">
              <a:spcBef>
                <a:spcPts val="400"/>
              </a:spcBef>
              <a:spcAft>
                <a:spcPts val="400"/>
              </a:spcAft>
              <a:buFont typeface="Arial" pitchFamily="34" charset="0"/>
              <a:buChar char="•"/>
              <a:defRPr/>
            </a:pPr>
            <a:r>
              <a:rPr lang="en-US" dirty="0"/>
              <a:t>Found on both naked and enveloped viruses</a:t>
            </a:r>
          </a:p>
          <a:p>
            <a:pPr marL="342900" indent="-342900">
              <a:spcBef>
                <a:spcPts val="400"/>
              </a:spcBef>
              <a:spcAft>
                <a:spcPts val="400"/>
              </a:spcAft>
              <a:buFont typeface="Arial" pitchFamily="34" charset="0"/>
              <a:buChar char="•"/>
              <a:defRPr/>
            </a:pPr>
            <a:r>
              <a:rPr lang="en-US" dirty="0"/>
              <a:t>Project from either the </a:t>
            </a:r>
            <a:r>
              <a:rPr lang="en-US" dirty="0" err="1"/>
              <a:t>nucleocapsid</a:t>
            </a:r>
            <a:r>
              <a:rPr lang="en-US" dirty="0"/>
              <a:t> or envelope</a:t>
            </a:r>
          </a:p>
          <a:p>
            <a:pPr marL="342900" indent="-342900">
              <a:spcBef>
                <a:spcPts val="400"/>
              </a:spcBef>
              <a:spcAft>
                <a:spcPts val="400"/>
              </a:spcAft>
              <a:buFont typeface="Arial" pitchFamily="34" charset="0"/>
              <a:buChar char="•"/>
              <a:defRPr/>
            </a:pPr>
            <a:r>
              <a:rPr lang="en-US" dirty="0"/>
              <a:t>Allow viruses to dock with their host cells</a:t>
            </a:r>
          </a:p>
        </p:txBody>
      </p:sp>
    </p:spTree>
    <p:extLst>
      <p:ext uri="{BB962C8B-B14F-4D97-AF65-F5344CB8AC3E}">
        <p14:creationId xmlns:p14="http://schemas.microsoft.com/office/powerpoint/2010/main" val="8977538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Virus Terms</a:t>
            </a:r>
          </a:p>
        </p:txBody>
      </p:sp>
      <p:sp>
        <p:nvSpPr>
          <p:cNvPr id="3" name="Content Placeholder 2"/>
          <p:cNvSpPr>
            <a:spLocks noGrp="1"/>
          </p:cNvSpPr>
          <p:nvPr>
            <p:ph sz="quarter" idx="11"/>
          </p:nvPr>
        </p:nvSpPr>
        <p:spPr/>
        <p:txBody>
          <a:bodyPr/>
          <a:lstStyle/>
          <a:p>
            <a:pPr>
              <a:spcBef>
                <a:spcPts val="1200"/>
              </a:spcBef>
              <a:spcAft>
                <a:spcPts val="0"/>
              </a:spcAft>
              <a:defRPr/>
            </a:pPr>
            <a:r>
              <a:rPr lang="en-US" i="1" dirty="0">
                <a:ea typeface="ＭＳ Ｐゴシック" charset="0"/>
              </a:rPr>
              <a:t>Naked viruses</a:t>
            </a:r>
            <a:r>
              <a:rPr lang="en-US" dirty="0">
                <a:ea typeface="ＭＳ Ｐゴシック" charset="0"/>
              </a:rPr>
              <a:t>:</a:t>
            </a:r>
          </a:p>
          <a:p>
            <a:pPr marL="342900" indent="-342900">
              <a:spcBef>
                <a:spcPts val="1200"/>
              </a:spcBef>
              <a:spcAft>
                <a:spcPts val="0"/>
              </a:spcAft>
              <a:buFont typeface="Arial" pitchFamily="34" charset="0"/>
              <a:buChar char="•"/>
              <a:defRPr/>
            </a:pPr>
            <a:r>
              <a:rPr lang="en-US" dirty="0">
                <a:ea typeface="ＭＳ Ｐゴシック" charset="0"/>
              </a:rPr>
              <a:t>Consist only of a </a:t>
            </a:r>
            <a:r>
              <a:rPr lang="en-US" dirty="0" err="1">
                <a:ea typeface="ＭＳ Ｐゴシック" charset="0"/>
              </a:rPr>
              <a:t>nucleocapsid</a:t>
            </a:r>
            <a:endParaRPr lang="en-US" dirty="0">
              <a:ea typeface="ＭＳ Ｐゴシック" charset="0"/>
            </a:endParaRPr>
          </a:p>
          <a:p>
            <a:pPr>
              <a:spcBef>
                <a:spcPts val="1200"/>
              </a:spcBef>
              <a:spcAft>
                <a:spcPts val="0"/>
              </a:spcAft>
              <a:defRPr/>
            </a:pPr>
            <a:r>
              <a:rPr lang="en-US" b="1" dirty="0" err="1"/>
              <a:t>Virion</a:t>
            </a:r>
            <a:r>
              <a:rPr lang="en-US" dirty="0"/>
              <a:t>:</a:t>
            </a:r>
          </a:p>
          <a:p>
            <a:pPr marL="342900" indent="-342900">
              <a:spcBef>
                <a:spcPts val="1200"/>
              </a:spcBef>
              <a:spcAft>
                <a:spcPts val="0"/>
              </a:spcAft>
              <a:buFont typeface="Arial" pitchFamily="34" charset="0"/>
              <a:buChar char="•"/>
              <a:defRPr/>
            </a:pPr>
            <a:r>
              <a:rPr lang="en-US" dirty="0"/>
              <a:t>Fully formed virus able to establish infection in a host</a:t>
            </a:r>
          </a:p>
        </p:txBody>
      </p:sp>
    </p:spTree>
    <p:extLst>
      <p:ext uri="{BB962C8B-B14F-4D97-AF65-F5344CB8AC3E}">
        <p14:creationId xmlns:p14="http://schemas.microsoft.com/office/powerpoint/2010/main" val="4034624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Generalized Structure of Viruses</a:t>
            </a:r>
          </a:p>
        </p:txBody>
      </p:sp>
      <p:pic>
        <p:nvPicPr>
          <p:cNvPr id="4098" name="Picture 2" descr="Generalized structure of viruses.">
            <a:extLs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2">
            <a:extLst>
              <a:ext uri="{28A0092B-C50C-407E-A947-70E740481C1C}">
                <a14:useLocalDpi xmlns:a14="http://schemas.microsoft.com/office/drawing/2010/main" val="0"/>
              </a:ext>
            </a:extLst>
          </a:blip>
          <a:srcRect t="8587"/>
          <a:stretch/>
        </p:blipFill>
        <p:spPr bwMode="auto">
          <a:xfrm>
            <a:off x="638503" y="1533832"/>
            <a:ext cx="7930311" cy="4210521"/>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D7A0D219-C366-45E0-9D8E-FC2E96C1361D}"/>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p>
        </p:txBody>
      </p:sp>
    </p:spTree>
    <p:extLst>
      <p:ext uri="{BB962C8B-B14F-4D97-AF65-F5344CB8AC3E}">
        <p14:creationId xmlns:p14="http://schemas.microsoft.com/office/powerpoint/2010/main" val="19780578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The Viral Capsid: The Protective Outer Shell</a:t>
            </a:r>
          </a:p>
        </p:txBody>
      </p:sp>
      <p:sp>
        <p:nvSpPr>
          <p:cNvPr id="8" name="Content Placeholder 2"/>
          <p:cNvSpPr>
            <a:spLocks noGrp="1"/>
          </p:cNvSpPr>
          <p:nvPr>
            <p:ph sz="quarter" idx="11"/>
          </p:nvPr>
        </p:nvSpPr>
        <p:spPr/>
        <p:txBody>
          <a:bodyPr/>
          <a:lstStyle/>
          <a:p>
            <a:pPr>
              <a:spcBef>
                <a:spcPts val="1200"/>
              </a:spcBef>
              <a:spcAft>
                <a:spcPts val="0"/>
              </a:spcAft>
              <a:defRPr/>
            </a:pPr>
            <a:r>
              <a:rPr lang="en-US" b="1" dirty="0" err="1">
                <a:ea typeface="ＭＳ Ｐゴシック" charset="0"/>
              </a:rPr>
              <a:t>Capsomeres</a:t>
            </a:r>
            <a:r>
              <a:rPr lang="en-US" dirty="0">
                <a:ea typeface="ＭＳ Ｐゴシック" charset="0"/>
              </a:rPr>
              <a:t>:</a:t>
            </a:r>
          </a:p>
          <a:p>
            <a:pPr marL="342900" indent="-342900">
              <a:spcBef>
                <a:spcPts val="1200"/>
              </a:spcBef>
              <a:spcAft>
                <a:spcPts val="0"/>
              </a:spcAft>
              <a:buFont typeface="Arial" pitchFamily="34" charset="0"/>
              <a:buChar char="•"/>
              <a:defRPr/>
            </a:pPr>
            <a:r>
              <a:rPr lang="en-US" dirty="0">
                <a:ea typeface="ＭＳ Ｐゴシック" charset="0"/>
              </a:rPr>
              <a:t>Identical protein subunits that spontaneously self assemble to form the capsid</a:t>
            </a:r>
          </a:p>
          <a:p>
            <a:pPr>
              <a:spcBef>
                <a:spcPts val="1200"/>
              </a:spcBef>
              <a:spcAft>
                <a:spcPts val="0"/>
              </a:spcAft>
              <a:defRPr/>
            </a:pPr>
            <a:r>
              <a:rPr lang="en-US" b="1" dirty="0">
                <a:ea typeface="ＭＳ Ｐゴシック" charset="0"/>
              </a:rPr>
              <a:t>Helical capsid</a:t>
            </a:r>
            <a:r>
              <a:rPr lang="en-US" dirty="0">
                <a:ea typeface="ＭＳ Ｐゴシック" charset="0"/>
              </a:rPr>
              <a:t>:</a:t>
            </a:r>
          </a:p>
          <a:p>
            <a:pPr marL="342900" indent="-342900">
              <a:spcBef>
                <a:spcPts val="1200"/>
              </a:spcBef>
              <a:spcAft>
                <a:spcPts val="0"/>
              </a:spcAft>
              <a:buFont typeface="Arial" pitchFamily="34" charset="0"/>
              <a:buChar char="•"/>
              <a:defRPr/>
            </a:pPr>
            <a:r>
              <a:rPr lang="en-US" dirty="0">
                <a:ea typeface="ＭＳ Ｐゴシック" charset="0"/>
              </a:rPr>
              <a:t>Rod-shaped </a:t>
            </a:r>
            <a:r>
              <a:rPr lang="en-US" dirty="0" err="1">
                <a:ea typeface="ＭＳ Ｐゴシック" charset="0"/>
              </a:rPr>
              <a:t>capsomeres</a:t>
            </a:r>
            <a:r>
              <a:rPr lang="en-US" dirty="0">
                <a:ea typeface="ＭＳ Ｐゴシック" charset="0"/>
              </a:rPr>
              <a:t> that form a continuous helix around the nucleic acid</a:t>
            </a:r>
            <a:endParaRPr lang="en-US" dirty="0"/>
          </a:p>
          <a:p>
            <a:pPr>
              <a:spcBef>
                <a:spcPts val="1200"/>
              </a:spcBef>
              <a:spcAft>
                <a:spcPts val="0"/>
              </a:spcAft>
              <a:defRPr/>
            </a:pPr>
            <a:r>
              <a:rPr lang="en-US" b="1" dirty="0">
                <a:ea typeface="ＭＳ Ｐゴシック" charset="0"/>
              </a:rPr>
              <a:t>Icosahedral capsid</a:t>
            </a:r>
            <a:r>
              <a:rPr lang="en-US" dirty="0">
                <a:ea typeface="ＭＳ Ｐゴシック" charset="0"/>
              </a:rPr>
              <a:t>:</a:t>
            </a:r>
          </a:p>
          <a:p>
            <a:pPr marL="342900" indent="-342900">
              <a:spcBef>
                <a:spcPts val="1200"/>
              </a:spcBef>
              <a:spcAft>
                <a:spcPts val="0"/>
              </a:spcAft>
              <a:buFont typeface="Arial" pitchFamily="34" charset="0"/>
              <a:buChar char="•"/>
              <a:defRPr/>
            </a:pPr>
            <a:r>
              <a:rPr lang="en-US" dirty="0">
                <a:ea typeface="ＭＳ Ｐゴシック" charset="0"/>
              </a:rPr>
              <a:t>Three-dimensional, 20-sided figure with 12 evenly spaced corners</a:t>
            </a:r>
          </a:p>
        </p:txBody>
      </p:sp>
    </p:spTree>
    <p:extLst>
      <p:ext uri="{BB962C8B-B14F-4D97-AF65-F5344CB8AC3E}">
        <p14:creationId xmlns:p14="http://schemas.microsoft.com/office/powerpoint/2010/main" val="22258162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6.1: The Search for the Elusive Viruses</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Aft>
                <a:spcPts val="1500"/>
              </a:spcAft>
            </a:pPr>
            <a:r>
              <a:rPr lang="en-US" altLang="en-US" u="sng" dirty="0"/>
              <a:t>Learning Outcome</a:t>
            </a:r>
          </a:p>
          <a:p>
            <a:pPr>
              <a:spcBef>
                <a:spcPts val="600"/>
              </a:spcBef>
              <a:spcAft>
                <a:spcPts val="600"/>
              </a:spcAft>
            </a:pPr>
            <a:r>
              <a:rPr lang="en-US" altLang="en-US" dirty="0"/>
              <a:t>Describe what it means when viruses are described as “filterable.”</a:t>
            </a:r>
          </a:p>
        </p:txBody>
      </p:sp>
    </p:spTree>
    <p:extLst>
      <p:ext uri="{BB962C8B-B14F-4D97-AF65-F5344CB8AC3E}">
        <p14:creationId xmlns:p14="http://schemas.microsoft.com/office/powerpoint/2010/main" val="416008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Helical </a:t>
            </a:r>
            <a:r>
              <a:rPr lang="en-US" altLang="en-US" dirty="0" err="1"/>
              <a:t>Nucleocapsids</a:t>
            </a:r>
            <a:endParaRPr lang="en-US" dirty="0"/>
          </a:p>
        </p:txBody>
      </p:sp>
      <p:pic>
        <p:nvPicPr>
          <p:cNvPr id="18" name="Picture 2" descr="Illustration showing assembly of helical nucleocapsids.">
            <a:extLst>
              <a:ext uri="{FF2B5EF4-FFF2-40B4-BE49-F238E27FC236}">
                <a16:creationId xmlns:a16="http://schemas.microsoft.com/office/drawing/2014/main" id="{73353E26-733E-40E2-B363-B54765D3E2D1}"/>
              </a:ext>
              <a:ext uri="{C183D7F6-B498-43B3-948B-1728B52AA6E4}">
                <adec:decorative xmlns:adec="http://schemas.microsoft.com/office/drawing/2017/decorative" val="0"/>
              </a:ext>
            </a:extLst>
          </p:cNvPr>
          <p:cNvPicPr>
            <a:picLocks noGrp="1" noChangeAspect="1" noChangeArrowheads="1"/>
          </p:cNvPicPr>
          <p:nvPr>
            <p:ph sz="quarter" idx="16"/>
          </p:nvPr>
        </p:nvPicPr>
        <p:blipFill rotWithShape="1">
          <a:blip r:embed="rId3">
            <a:extLst>
              <a:ext uri="{28A0092B-C50C-407E-A947-70E740481C1C}">
                <a14:useLocalDpi xmlns:a14="http://schemas.microsoft.com/office/drawing/2010/main" val="0"/>
              </a:ext>
            </a:extLst>
          </a:blip>
          <a:srcRect t="5285"/>
          <a:stretch/>
        </p:blipFill>
        <p:spPr bwMode="auto">
          <a:xfrm>
            <a:off x="102864" y="1527564"/>
            <a:ext cx="3318156" cy="3474720"/>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3">
            <a:extLst>
              <a:ext uri="{FF2B5EF4-FFF2-40B4-BE49-F238E27FC236}">
                <a16:creationId xmlns:a16="http://schemas.microsoft.com/office/drawing/2014/main" id="{4AB1AB79-FECC-4D63-AE16-7BB75CFC974C}"/>
              </a:ext>
            </a:extLst>
          </p:cNvPr>
          <p:cNvSpPr>
            <a:spLocks noGrp="1"/>
          </p:cNvSpPr>
          <p:nvPr>
            <p:ph sz="quarter" idx="11"/>
          </p:nvPr>
        </p:nvSpPr>
        <p:spPr>
          <a:xfrm>
            <a:off x="3494737" y="1333893"/>
            <a:ext cx="4663440" cy="274320"/>
          </a:xfrm>
        </p:spPr>
        <p:txBody>
          <a:bodyPr/>
          <a:lstStyle/>
          <a:p>
            <a:r>
              <a:rPr lang="en-IN" sz="1400" b="1" dirty="0"/>
              <a:t>Table 6.2 Helical Capsids</a:t>
            </a:r>
            <a:endParaRPr lang="en-IN" sz="1400" dirty="0"/>
          </a:p>
        </p:txBody>
      </p:sp>
      <p:sp>
        <p:nvSpPr>
          <p:cNvPr id="10" name="Content Placeholder 4">
            <a:extLst>
              <a:ext uri="{FF2B5EF4-FFF2-40B4-BE49-F238E27FC236}">
                <a16:creationId xmlns:a16="http://schemas.microsoft.com/office/drawing/2014/main" id="{AF51AAA0-B5D3-4E36-8B4C-03A5E1970C94}"/>
              </a:ext>
            </a:extLst>
          </p:cNvPr>
          <p:cNvSpPr>
            <a:spLocks noGrp="1"/>
          </p:cNvSpPr>
          <p:nvPr>
            <p:ph sz="quarter" idx="14"/>
          </p:nvPr>
        </p:nvSpPr>
        <p:spPr>
          <a:xfrm>
            <a:off x="4429151" y="1656159"/>
            <a:ext cx="4572000" cy="731520"/>
          </a:xfrm>
        </p:spPr>
        <p:txBody>
          <a:bodyPr/>
          <a:lstStyle/>
          <a:p>
            <a:r>
              <a:rPr lang="en-US" sz="1100" dirty="0"/>
              <a:t>The simpler </a:t>
            </a:r>
            <a:r>
              <a:rPr lang="en-US" sz="1100" b="1" dirty="0"/>
              <a:t>helical capsids </a:t>
            </a:r>
            <a:r>
              <a:rPr lang="en-US" sz="1100" dirty="0"/>
              <a:t>have rod-shaped capsomeres that bond together to form a series of hollow discs resembling a bracelet. During the formation of the nucleocapsid, these discs link with other discs to form a continuous helix into which the nucleic acid strand is coiled. </a:t>
            </a:r>
          </a:p>
        </p:txBody>
      </p:sp>
      <p:graphicFrame>
        <p:nvGraphicFramePr>
          <p:cNvPr id="15" name="Table 5">
            <a:extLst>
              <a:ext uri="{FF2B5EF4-FFF2-40B4-BE49-F238E27FC236}">
                <a16:creationId xmlns:a16="http://schemas.microsoft.com/office/drawing/2014/main" id="{CF40E158-C618-4D11-B4C9-3138AA15D80F}"/>
              </a:ext>
            </a:extLst>
          </p:cNvPr>
          <p:cNvGraphicFramePr>
            <a:graphicFrameLocks noGrp="1"/>
          </p:cNvGraphicFramePr>
          <p:nvPr>
            <p:ph sz="quarter" idx="15"/>
            <p:extLst>
              <p:ext uri="{D42A27DB-BD31-4B8C-83A1-F6EECF244321}">
                <p14:modId xmlns:p14="http://schemas.microsoft.com/office/powerpoint/2010/main" val="652376160"/>
              </p:ext>
            </p:extLst>
          </p:nvPr>
        </p:nvGraphicFramePr>
        <p:xfrm>
          <a:off x="3557600" y="2413389"/>
          <a:ext cx="5486400" cy="354330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2964702791"/>
                    </a:ext>
                  </a:extLst>
                </a:gridCol>
                <a:gridCol w="1554480">
                  <a:extLst>
                    <a:ext uri="{9D8B030D-6E8A-4147-A177-3AD203B41FA5}">
                      <a16:colId xmlns:a16="http://schemas.microsoft.com/office/drawing/2014/main" val="1164374587"/>
                    </a:ext>
                  </a:extLst>
                </a:gridCol>
                <a:gridCol w="3017520">
                  <a:extLst>
                    <a:ext uri="{9D8B030D-6E8A-4147-A177-3AD203B41FA5}">
                      <a16:colId xmlns:a16="http://schemas.microsoft.com/office/drawing/2014/main" val="2786220039"/>
                    </a:ext>
                  </a:extLst>
                </a:gridCol>
              </a:tblGrid>
              <a:tr h="1645920">
                <a:tc>
                  <a:txBody>
                    <a:bodyPr/>
                    <a:lstStyle/>
                    <a:p>
                      <a:r>
                        <a:rPr lang="en-IN" sz="1050" dirty="0">
                          <a:solidFill>
                            <a:schemeClr val="tx1"/>
                          </a:solidFill>
                        </a:rPr>
                        <a:t>Naked</a:t>
                      </a:r>
                    </a:p>
                  </a:txBody>
                  <a:tcPr>
                    <a:solidFill>
                      <a:srgbClr val="D4C8E3"/>
                    </a:solidFill>
                  </a:tcPr>
                </a:tc>
                <a:tc>
                  <a:txBody>
                    <a:bodyPr/>
                    <a:lstStyle/>
                    <a:p>
                      <a:r>
                        <a:rPr lang="en-US" sz="1050" b="0" i="0" u="none" strike="noStrike" kern="1200" baseline="0" dirty="0">
                          <a:solidFill>
                            <a:schemeClr val="tx1"/>
                          </a:solidFill>
                          <a:latin typeface="+mn-lt"/>
                          <a:ea typeface="+mn-ea"/>
                          <a:cs typeface="+mn-cs"/>
                        </a:rPr>
                        <a:t>The nucleocapsids of naked helical viruses are very rigid and tightly wound into a cylinder-shaped package. An example is the </a:t>
                      </a:r>
                      <a:r>
                        <a:rPr lang="en-US" sz="1050" b="0" i="1" u="none" strike="noStrike" kern="1200" baseline="0" dirty="0">
                          <a:solidFill>
                            <a:schemeClr val="tx1"/>
                          </a:solidFill>
                          <a:latin typeface="+mn-lt"/>
                          <a:ea typeface="+mn-ea"/>
                          <a:cs typeface="+mn-cs"/>
                        </a:rPr>
                        <a:t>tobacco mosaic virus, </a:t>
                      </a:r>
                      <a:r>
                        <a:rPr lang="en-US" sz="1050" b="0" i="0" u="none" strike="noStrike" kern="1200" baseline="0" dirty="0">
                          <a:solidFill>
                            <a:schemeClr val="tx1"/>
                          </a:solidFill>
                          <a:latin typeface="+mn-lt"/>
                          <a:ea typeface="+mn-ea"/>
                          <a:cs typeface="+mn-cs"/>
                        </a:rPr>
                        <a:t>which attacks tobacco leaves (right). 	</a:t>
                      </a:r>
                    </a:p>
                  </a:txBody>
                  <a:tcPr>
                    <a:lnR w="12700" cap="flat" cmpd="sng" algn="ctr">
                      <a:noFill/>
                      <a:prstDash val="solid"/>
                      <a:round/>
                      <a:headEnd type="none" w="med" len="med"/>
                      <a:tailEnd type="none" w="med" len="med"/>
                    </a:lnR>
                    <a:lnB w="12700" cap="flat" cmpd="sng" algn="ctr">
                      <a:noFill/>
                      <a:prstDash val="solid"/>
                      <a:round/>
                      <a:headEnd type="none" w="med" len="med"/>
                      <a:tailEnd type="none" w="med" len="med"/>
                    </a:lnB>
                    <a:solidFill>
                      <a:srgbClr val="D4C8E3"/>
                    </a:solidFill>
                  </a:tcPr>
                </a:tc>
                <a:tc>
                  <a:txBody>
                    <a:bodyPr/>
                    <a:lstStyle/>
                    <a:p>
                      <a:endParaRPr lang="en-IN" sz="1050" dirty="0">
                        <a:solidFill>
                          <a:schemeClr val="tx1"/>
                        </a:solidFill>
                      </a:endParaRPr>
                    </a:p>
                  </a:txBody>
                  <a:tcPr>
                    <a:lnL w="12700" cap="flat" cmpd="sng" algn="ctr">
                      <a:noFill/>
                      <a:prstDash val="solid"/>
                      <a:round/>
                      <a:headEnd type="none" w="med" len="med"/>
                      <a:tailEnd type="none" w="med" len="med"/>
                    </a:lnL>
                    <a:lnB w="12700" cap="flat" cmpd="sng" algn="ctr">
                      <a:noFill/>
                      <a:prstDash val="solid"/>
                      <a:round/>
                      <a:headEnd type="none" w="med" len="med"/>
                      <a:tailEnd type="none" w="med" len="med"/>
                    </a:lnB>
                    <a:solidFill>
                      <a:srgbClr val="D4C8E3"/>
                    </a:solidFill>
                  </a:tcPr>
                </a:tc>
                <a:extLst>
                  <a:ext uri="{0D108BD9-81ED-4DB2-BD59-A6C34878D82A}">
                    <a16:rowId xmlns:a16="http://schemas.microsoft.com/office/drawing/2014/main" val="1457637450"/>
                  </a:ext>
                </a:extLst>
              </a:tr>
              <a:tr h="370840">
                <a:tc>
                  <a:txBody>
                    <a:bodyPr/>
                    <a:lstStyle/>
                    <a:p>
                      <a:r>
                        <a:rPr lang="en-IN" sz="1050" b="1" i="0" u="none" strike="noStrike" kern="1200" baseline="0" dirty="0">
                          <a:solidFill>
                            <a:schemeClr val="tx1"/>
                          </a:solidFill>
                          <a:latin typeface="+mn-lt"/>
                          <a:ea typeface="+mn-ea"/>
                          <a:cs typeface="+mn-cs"/>
                        </a:rPr>
                        <a:t>Enveloped</a:t>
                      </a:r>
                      <a:endParaRPr lang="en-IN" sz="1050" b="0" i="0" u="none" strike="noStrike" kern="1200" baseline="0" dirty="0">
                        <a:solidFill>
                          <a:schemeClr val="tx1"/>
                        </a:solidFill>
                        <a:latin typeface="+mn-lt"/>
                        <a:ea typeface="+mn-ea"/>
                        <a:cs typeface="+mn-cs"/>
                      </a:endParaRPr>
                    </a:p>
                  </a:txBody>
                  <a:tcPr>
                    <a:solidFill>
                      <a:srgbClr val="EFEBF5"/>
                    </a:solidFill>
                  </a:tcPr>
                </a:tc>
                <a:tc>
                  <a:txBody>
                    <a:bodyPr/>
                    <a:lstStyle/>
                    <a:p>
                      <a:r>
                        <a:rPr lang="en-US" sz="1050" b="0" i="0" u="none" strike="noStrike" kern="1200" baseline="0" dirty="0">
                          <a:solidFill>
                            <a:schemeClr val="tx1"/>
                          </a:solidFill>
                          <a:latin typeface="+mn-lt"/>
                          <a:ea typeface="+mn-ea"/>
                          <a:cs typeface="+mn-cs"/>
                        </a:rPr>
                        <a:t>Enveloped helical nucleocapsids are more flexible and tend to be arranged as a looser helix within the envelope. This type of morphology is found in several enveloped human viruses, including influenza, measles, and rabies.</a:t>
                      </a:r>
                    </a:p>
                  </a:txBody>
                  <a:tcPr>
                    <a:lnR w="12700" cap="flat" cmpd="sng" algn="ctr">
                      <a:noFill/>
                      <a:prstDash val="solid"/>
                      <a:round/>
                      <a:headEnd type="none" w="med" len="med"/>
                      <a:tailEnd type="none" w="med" len="med"/>
                    </a:lnR>
                    <a:lnT w="12700" cap="flat" cmpd="sng" algn="ctr">
                      <a:noFill/>
                      <a:prstDash val="solid"/>
                      <a:round/>
                      <a:headEnd type="none" w="med" len="med"/>
                      <a:tailEnd type="none" w="med" len="med"/>
                    </a:lnT>
                    <a:solidFill>
                      <a:srgbClr val="EFEBF5"/>
                    </a:solidFill>
                  </a:tcPr>
                </a:tc>
                <a:tc>
                  <a:txBody>
                    <a:bodyPr/>
                    <a:lstStyle/>
                    <a:p>
                      <a:endParaRPr lang="en-IN" sz="1050" dirty="0">
                        <a:solidFill>
                          <a:schemeClr val="tx1"/>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solidFill>
                      <a:srgbClr val="EFEBF5"/>
                    </a:solidFill>
                  </a:tcPr>
                </a:tc>
                <a:extLst>
                  <a:ext uri="{0D108BD9-81ED-4DB2-BD59-A6C34878D82A}">
                    <a16:rowId xmlns:a16="http://schemas.microsoft.com/office/drawing/2014/main" val="1478062012"/>
                  </a:ext>
                </a:extLst>
              </a:tr>
            </a:tbl>
          </a:graphicData>
        </a:graphic>
      </p:graphicFrame>
      <p:pic>
        <p:nvPicPr>
          <p:cNvPr id="19" name="Picture 6" descr="Helical nucleocapsids. Naked helical virus (tobacco mosaic virus) and enveloped helical virus (influenza virus).">
            <a:extLst>
              <a:ext uri="{FF2B5EF4-FFF2-40B4-BE49-F238E27FC236}">
                <a16:creationId xmlns:a16="http://schemas.microsoft.com/office/drawing/2014/main" id="{8474A08C-C3EA-4F44-A52D-A34225CD5E5B}"/>
              </a:ext>
              <a:ext uri="{C183D7F6-B498-43B3-948B-1728B52AA6E4}">
                <adec:decorative xmlns:adec="http://schemas.microsoft.com/office/drawing/2017/decorative" val="0"/>
              </a:ext>
            </a:extLst>
          </p:cNvPr>
          <p:cNvPicPr>
            <a:picLocks noGrp="1" noChangeAspect="1" noChangeArrowheads="1"/>
          </p:cNvPicPr>
          <p:nvPr>
            <p:ph sz="quarter" idx="17"/>
          </p:nvPr>
        </p:nvPicPr>
        <p:blipFill rotWithShape="1">
          <a:blip r:embed="rId4">
            <a:extLst>
              <a:ext uri="{28A0092B-C50C-407E-A947-70E740481C1C}">
                <a14:useLocalDpi xmlns:a14="http://schemas.microsoft.com/office/drawing/2010/main" val="0"/>
              </a:ext>
            </a:extLst>
          </a:blip>
          <a:srcRect l="34577" t="15647" r="5281" b="47978"/>
          <a:stretch/>
        </p:blipFill>
        <p:spPr bwMode="auto">
          <a:xfrm>
            <a:off x="5996783" y="2478723"/>
            <a:ext cx="2962087" cy="146304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7" descr="Helical nucleocapsids. Naked helical virus (tobacco mosaic virus) and enveloped helical virus (influenza virus).">
            <a:extLst>
              <a:ext uri="{FF2B5EF4-FFF2-40B4-BE49-F238E27FC236}">
                <a16:creationId xmlns:a16="http://schemas.microsoft.com/office/drawing/2014/main" id="{BE649614-B9B4-4F79-A3DC-F3882F6A14DC}"/>
              </a:ext>
              <a:ext uri="{C183D7F6-B498-43B3-948B-1728B52AA6E4}">
                <adec:decorative xmlns:adec="http://schemas.microsoft.com/office/drawing/2017/decorative" val="0"/>
              </a:ext>
            </a:extLst>
          </p:cNvPr>
          <p:cNvPicPr>
            <a:picLocks noGrp="1" noChangeAspect="1" noChangeArrowheads="1"/>
          </p:cNvPicPr>
          <p:nvPr>
            <p:ph sz="quarter" idx="18"/>
          </p:nvPr>
        </p:nvPicPr>
        <p:blipFill rotWithShape="1">
          <a:blip r:embed="rId4">
            <a:extLst>
              <a:ext uri="{28A0092B-C50C-407E-A947-70E740481C1C}">
                <a14:useLocalDpi xmlns:a14="http://schemas.microsoft.com/office/drawing/2010/main" val="0"/>
              </a:ext>
            </a:extLst>
          </a:blip>
          <a:srcRect l="35228" t="53718" r="1548" b="2857"/>
          <a:stretch/>
        </p:blipFill>
        <p:spPr bwMode="auto">
          <a:xfrm>
            <a:off x="6024370" y="4197704"/>
            <a:ext cx="2934500" cy="164592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8">
            <a:extLst>
              <a:ext uri="{FF2B5EF4-FFF2-40B4-BE49-F238E27FC236}">
                <a16:creationId xmlns:a16="http://schemas.microsoft.com/office/drawing/2014/main" id="{876CCBA9-CE0D-4698-8680-C851535C86B5}"/>
              </a:ext>
            </a:extLst>
          </p:cNvPr>
          <p:cNvSpPr>
            <a:spLocks noGrp="1"/>
          </p:cNvSpPr>
          <p:nvPr>
            <p:ph type="body" sz="quarter" idx="30"/>
          </p:nvPr>
        </p:nvSpPr>
        <p:spPr/>
        <p:txBody>
          <a:bodyPr/>
          <a:lstStyle/>
          <a:p>
            <a:r>
              <a:rPr lang="en-US" sz="600" i="1" dirty="0"/>
              <a:t>©Science Source (tobacco mosaic virus. TEM Magnification: 260,000x); Source: CDC/Dr. Fred Murphy (negative-stained [TEM] of influenza virus particles. Mag not available.)</a:t>
            </a:r>
            <a:endParaRPr lang="en-US" sz="600" dirty="0"/>
          </a:p>
        </p:txBody>
      </p:sp>
      <p:sp>
        <p:nvSpPr>
          <p:cNvPr id="11" name="Text Placeholder 3">
            <a:extLst>
              <a:ext uri="{FF2B5EF4-FFF2-40B4-BE49-F238E27FC236}">
                <a16:creationId xmlns:a16="http://schemas.microsoft.com/office/drawing/2014/main" id="{FFADBEAE-21D2-41A0-BAFB-A048C3C74E2A}"/>
              </a:ext>
            </a:extLst>
          </p:cNvPr>
          <p:cNvSpPr>
            <a:spLocks noGrp="1"/>
          </p:cNvSpPr>
          <p:nvPr>
            <p:ph type="body" sz="quarter" idx="29"/>
          </p:nvPr>
        </p:nvSpPr>
        <p:spPr>
          <a:xfrm>
            <a:off x="3200400" y="6324600"/>
            <a:ext cx="2743200" cy="192024"/>
          </a:xfrm>
        </p:spPr>
        <p:txBody>
          <a:bodyPr/>
          <a:lstStyle/>
          <a:p>
            <a:r>
              <a:rPr lang="en-US" dirty="0">
                <a:hlinkClick r:id="rId5" action="ppaction://hlinksldjump"/>
              </a:rPr>
              <a:t>Access the text alternative for slide images.</a:t>
            </a:r>
            <a:endParaRPr lang="en-US" dirty="0"/>
          </a:p>
        </p:txBody>
      </p:sp>
    </p:spTree>
    <p:extLst>
      <p:ext uri="{BB962C8B-B14F-4D97-AF65-F5344CB8AC3E}">
        <p14:creationId xmlns:p14="http://schemas.microsoft.com/office/powerpoint/2010/main" val="32711635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Icosahedral Capsids</a:t>
            </a:r>
          </a:p>
        </p:txBody>
      </p:sp>
      <p:pic>
        <p:nvPicPr>
          <p:cNvPr id="24" name="Picture 2" descr="Illustration of how icosahedral capsids are formed and negative stain of a virus.">
            <a:extLst>
              <a:ext uri="{FF2B5EF4-FFF2-40B4-BE49-F238E27FC236}">
                <a16:creationId xmlns:a16="http://schemas.microsoft.com/office/drawing/2014/main" id="{E2A59E10-9A2C-4215-8C8D-ABFAB463AEAE}"/>
              </a:ext>
              <a:ext uri="{C183D7F6-B498-43B3-948B-1728B52AA6E4}">
                <adec:decorative xmlns:adec="http://schemas.microsoft.com/office/drawing/2017/decorative" val="0"/>
              </a:ext>
            </a:extLst>
          </p:cNvPr>
          <p:cNvPicPr>
            <a:picLocks noGrp="1" noChangeAspect="1" noChangeArrowheads="1"/>
          </p:cNvPicPr>
          <p:nvPr>
            <p:ph sz="quarter" idx="18"/>
          </p:nvPr>
        </p:nvPicPr>
        <p:blipFill rotWithShape="1">
          <a:blip r:embed="rId2">
            <a:extLst>
              <a:ext uri="{28A0092B-C50C-407E-A947-70E740481C1C}">
                <a14:useLocalDpi xmlns:a14="http://schemas.microsoft.com/office/drawing/2010/main" val="0"/>
              </a:ext>
            </a:extLst>
          </a:blip>
          <a:srcRect t="2592" b="1727"/>
          <a:stretch/>
        </p:blipFill>
        <p:spPr bwMode="auto">
          <a:xfrm>
            <a:off x="551888" y="1097266"/>
            <a:ext cx="2648512" cy="5394960"/>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3">
            <a:extLst>
              <a:ext uri="{FF2B5EF4-FFF2-40B4-BE49-F238E27FC236}">
                <a16:creationId xmlns:a16="http://schemas.microsoft.com/office/drawing/2014/main" id="{57DD4DBB-CE9E-4DF9-988D-B872B68AFF59}"/>
              </a:ext>
            </a:extLst>
          </p:cNvPr>
          <p:cNvSpPr>
            <a:spLocks noGrp="1"/>
          </p:cNvSpPr>
          <p:nvPr>
            <p:ph sz="quarter" idx="11"/>
          </p:nvPr>
        </p:nvSpPr>
        <p:spPr>
          <a:xfrm>
            <a:off x="3729049" y="1531608"/>
            <a:ext cx="3383280" cy="274320"/>
          </a:xfrm>
        </p:spPr>
        <p:txBody>
          <a:bodyPr/>
          <a:lstStyle/>
          <a:p>
            <a:r>
              <a:rPr lang="en-IN" sz="1600" b="1" dirty="0"/>
              <a:t>Table 6.3 Icosahedral Capsids </a:t>
            </a:r>
            <a:endParaRPr lang="en-IN" sz="1600" dirty="0"/>
          </a:p>
        </p:txBody>
      </p:sp>
      <p:sp>
        <p:nvSpPr>
          <p:cNvPr id="10" name="Content Placeholder 4">
            <a:extLst>
              <a:ext uri="{FF2B5EF4-FFF2-40B4-BE49-F238E27FC236}">
                <a16:creationId xmlns:a16="http://schemas.microsoft.com/office/drawing/2014/main" id="{963EA76F-904E-455D-8253-4DA22EDA96D4}"/>
              </a:ext>
            </a:extLst>
          </p:cNvPr>
          <p:cNvSpPr>
            <a:spLocks noGrp="1"/>
          </p:cNvSpPr>
          <p:nvPr>
            <p:ph sz="quarter" idx="14"/>
          </p:nvPr>
        </p:nvSpPr>
        <p:spPr>
          <a:xfrm>
            <a:off x="4829198" y="1841890"/>
            <a:ext cx="4114800" cy="1188720"/>
          </a:xfrm>
        </p:spPr>
        <p:txBody>
          <a:bodyPr/>
          <a:lstStyle/>
          <a:p>
            <a:r>
              <a:rPr lang="en-US" sz="1050" dirty="0"/>
              <a:t>These capsids form an </a:t>
            </a:r>
            <a:r>
              <a:rPr lang="en-US" sz="1050" b="1" dirty="0"/>
              <a:t>icosahedron</a:t>
            </a:r>
            <a:r>
              <a:rPr lang="en-US" sz="1050" dirty="0"/>
              <a:t>—a three-dimensional, 20-sided figure with 12 evenly spaced corners. The arrangements of the capsomeres vary from one virus to another. Some viruses construct the capsid from a single type of capsomere, while others may contain several types of capsomeres. There are major variations in the number of capsomeres; for example, a poliovirus has 32, and an adenovirus has 252 capsomeres. 	</a:t>
            </a:r>
          </a:p>
          <a:p>
            <a:endParaRPr lang="en-IN" sz="1050" dirty="0"/>
          </a:p>
        </p:txBody>
      </p:sp>
      <p:graphicFrame>
        <p:nvGraphicFramePr>
          <p:cNvPr id="19" name="Table 5">
            <a:extLst>
              <a:ext uri="{FF2B5EF4-FFF2-40B4-BE49-F238E27FC236}">
                <a16:creationId xmlns:a16="http://schemas.microsoft.com/office/drawing/2014/main" id="{D96C661B-74C0-44F1-A0AE-428E9C2B869B}"/>
              </a:ext>
            </a:extLst>
          </p:cNvPr>
          <p:cNvGraphicFramePr>
            <a:graphicFrameLocks noGrp="1"/>
          </p:cNvGraphicFramePr>
          <p:nvPr>
            <p:ph sz="quarter" idx="15"/>
            <p:extLst>
              <p:ext uri="{D42A27DB-BD31-4B8C-83A1-F6EECF244321}">
                <p14:modId xmlns:p14="http://schemas.microsoft.com/office/powerpoint/2010/main" val="1515670248"/>
              </p:ext>
            </p:extLst>
          </p:nvPr>
        </p:nvGraphicFramePr>
        <p:xfrm>
          <a:off x="3886218" y="3086103"/>
          <a:ext cx="4846320" cy="301752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2964702791"/>
                    </a:ext>
                  </a:extLst>
                </a:gridCol>
                <a:gridCol w="1280160">
                  <a:extLst>
                    <a:ext uri="{9D8B030D-6E8A-4147-A177-3AD203B41FA5}">
                      <a16:colId xmlns:a16="http://schemas.microsoft.com/office/drawing/2014/main" val="1164374587"/>
                    </a:ext>
                  </a:extLst>
                </a:gridCol>
                <a:gridCol w="2651760">
                  <a:extLst>
                    <a:ext uri="{9D8B030D-6E8A-4147-A177-3AD203B41FA5}">
                      <a16:colId xmlns:a16="http://schemas.microsoft.com/office/drawing/2014/main" val="2786220039"/>
                    </a:ext>
                  </a:extLst>
                </a:gridCol>
              </a:tblGrid>
              <a:tr h="1645920">
                <a:tc>
                  <a:txBody>
                    <a:bodyPr/>
                    <a:lstStyle/>
                    <a:p>
                      <a:r>
                        <a:rPr lang="en-IN" sz="1050" dirty="0">
                          <a:solidFill>
                            <a:schemeClr val="tx1"/>
                          </a:solidFill>
                        </a:rPr>
                        <a:t>Naked</a:t>
                      </a:r>
                    </a:p>
                  </a:txBody>
                  <a:tcPr>
                    <a:solidFill>
                      <a:srgbClr val="D4C8E3"/>
                    </a:solidFill>
                  </a:tcPr>
                </a:tc>
                <a:tc>
                  <a:txBody>
                    <a:bodyPr/>
                    <a:lstStyle/>
                    <a:p>
                      <a:r>
                        <a:rPr lang="en-US" sz="1050" b="0" i="0" u="none" strike="noStrike" kern="1200" baseline="0" dirty="0">
                          <a:solidFill>
                            <a:schemeClr val="tx1"/>
                          </a:solidFill>
                          <a:latin typeface="+mn-lt"/>
                          <a:ea typeface="+mn-ea"/>
                          <a:cs typeface="+mn-cs"/>
                        </a:rPr>
                        <a:t>Adenovirus is an example of a naked icosahedral virus. In the photo you can clearly see the spikes, some of which have broken off.</a:t>
                      </a:r>
                    </a:p>
                  </a:txBody>
                  <a:tcPr>
                    <a:lnR w="12700" cap="flat" cmpd="sng" algn="ctr">
                      <a:noFill/>
                      <a:prstDash val="solid"/>
                      <a:round/>
                      <a:headEnd type="none" w="med" len="med"/>
                      <a:tailEnd type="none" w="med" len="med"/>
                    </a:lnR>
                    <a:lnB w="12700" cap="flat" cmpd="sng" algn="ctr">
                      <a:noFill/>
                      <a:prstDash val="solid"/>
                      <a:round/>
                      <a:headEnd type="none" w="med" len="med"/>
                      <a:tailEnd type="none" w="med" len="med"/>
                    </a:lnB>
                    <a:solidFill>
                      <a:srgbClr val="D4C8E3"/>
                    </a:solidFill>
                  </a:tcPr>
                </a:tc>
                <a:tc>
                  <a:txBody>
                    <a:bodyPr/>
                    <a:lstStyle/>
                    <a:p>
                      <a:endParaRPr lang="en-IN" sz="1050" dirty="0">
                        <a:solidFill>
                          <a:schemeClr val="tx1"/>
                        </a:solidFill>
                      </a:endParaRPr>
                    </a:p>
                  </a:txBody>
                  <a:tcPr>
                    <a:lnL w="12700" cap="flat" cmpd="sng" algn="ctr">
                      <a:noFill/>
                      <a:prstDash val="solid"/>
                      <a:round/>
                      <a:headEnd type="none" w="med" len="med"/>
                      <a:tailEnd type="none" w="med" len="med"/>
                    </a:lnL>
                    <a:lnB w="12700" cap="flat" cmpd="sng" algn="ctr">
                      <a:noFill/>
                      <a:prstDash val="solid"/>
                      <a:round/>
                      <a:headEnd type="none" w="med" len="med"/>
                      <a:tailEnd type="none" w="med" len="med"/>
                    </a:lnB>
                    <a:solidFill>
                      <a:srgbClr val="D4C8E3"/>
                    </a:solidFill>
                  </a:tcPr>
                </a:tc>
                <a:extLst>
                  <a:ext uri="{0D108BD9-81ED-4DB2-BD59-A6C34878D82A}">
                    <a16:rowId xmlns:a16="http://schemas.microsoft.com/office/drawing/2014/main" val="1457637450"/>
                  </a:ext>
                </a:extLst>
              </a:tr>
              <a:tr h="1352390">
                <a:tc>
                  <a:txBody>
                    <a:bodyPr/>
                    <a:lstStyle/>
                    <a:p>
                      <a:r>
                        <a:rPr lang="en-IN" sz="1050" b="1" i="0" u="none" strike="noStrike" kern="1200" baseline="0" dirty="0">
                          <a:solidFill>
                            <a:schemeClr val="tx1"/>
                          </a:solidFill>
                          <a:latin typeface="+mn-lt"/>
                          <a:ea typeface="+mn-ea"/>
                          <a:cs typeface="+mn-cs"/>
                        </a:rPr>
                        <a:t>Enveloped</a:t>
                      </a:r>
                      <a:endParaRPr lang="en-IN" sz="1050" b="0" i="0" u="none" strike="noStrike" kern="1200" baseline="0" dirty="0">
                        <a:solidFill>
                          <a:schemeClr val="tx1"/>
                        </a:solidFill>
                        <a:latin typeface="+mn-lt"/>
                        <a:ea typeface="+mn-ea"/>
                        <a:cs typeface="+mn-cs"/>
                      </a:endParaRPr>
                    </a:p>
                  </a:txBody>
                  <a:tcPr>
                    <a:solidFill>
                      <a:srgbClr val="EFEBF5"/>
                    </a:solidFill>
                  </a:tcPr>
                </a:tc>
                <a:tc>
                  <a:txBody>
                    <a:bodyPr/>
                    <a:lstStyle/>
                    <a:p>
                      <a:r>
                        <a:rPr lang="en-US" sz="1050" b="0" i="0" u="none" strike="noStrike" kern="1200" baseline="0" dirty="0">
                          <a:solidFill>
                            <a:schemeClr val="dk1"/>
                          </a:solidFill>
                          <a:latin typeface="+mn-lt"/>
                          <a:ea typeface="+mn-ea"/>
                          <a:cs typeface="+mn-cs"/>
                        </a:rPr>
                        <a:t>Two very common viruses, hepatitis B virus (left) and the herpes simplex virus (right), possess enveloped icosahedrons.</a:t>
                      </a:r>
                    </a:p>
                  </a:txBody>
                  <a:tcPr>
                    <a:lnR w="12700" cap="flat" cmpd="sng" algn="ctr">
                      <a:noFill/>
                      <a:prstDash val="solid"/>
                      <a:round/>
                      <a:headEnd type="none" w="med" len="med"/>
                      <a:tailEnd type="none" w="med" len="med"/>
                    </a:lnR>
                    <a:lnT w="12700" cap="flat" cmpd="sng" algn="ctr">
                      <a:noFill/>
                      <a:prstDash val="solid"/>
                      <a:round/>
                      <a:headEnd type="none" w="med" len="med"/>
                      <a:tailEnd type="none" w="med" len="med"/>
                    </a:lnT>
                    <a:solidFill>
                      <a:srgbClr val="EFEBF5"/>
                    </a:solidFill>
                  </a:tcPr>
                </a:tc>
                <a:tc>
                  <a:txBody>
                    <a:bodyPr/>
                    <a:lstStyle/>
                    <a:p>
                      <a:endParaRPr lang="en-IN" sz="1050" dirty="0">
                        <a:solidFill>
                          <a:schemeClr val="tx1"/>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solidFill>
                      <a:srgbClr val="EFEBF5"/>
                    </a:solidFill>
                  </a:tcPr>
                </a:tc>
                <a:extLst>
                  <a:ext uri="{0D108BD9-81ED-4DB2-BD59-A6C34878D82A}">
                    <a16:rowId xmlns:a16="http://schemas.microsoft.com/office/drawing/2014/main" val="1478062012"/>
                  </a:ext>
                </a:extLst>
              </a:tr>
            </a:tbl>
          </a:graphicData>
        </a:graphic>
      </p:graphicFrame>
      <p:pic>
        <p:nvPicPr>
          <p:cNvPr id="18" name="Picture 6" descr="Photos of icosahedral capsids.">
            <a:extLst>
              <a:ext uri="{FF2B5EF4-FFF2-40B4-BE49-F238E27FC236}">
                <a16:creationId xmlns:a16="http://schemas.microsoft.com/office/drawing/2014/main" id="{C5AEFF5C-370D-43B0-8E96-325AF3B9CD7D}"/>
              </a:ext>
              <a:ext uri="{C183D7F6-B498-43B3-948B-1728B52AA6E4}">
                <adec:decorative xmlns:adec="http://schemas.microsoft.com/office/drawing/2017/decorative" val="0"/>
              </a:ext>
            </a:extLst>
          </p:cNvPr>
          <p:cNvPicPr>
            <a:picLocks noGrp="1" noChangeAspect="1"/>
          </p:cNvPicPr>
          <p:nvPr>
            <p:ph sz="quarter" idx="16"/>
          </p:nvPr>
        </p:nvPicPr>
        <p:blipFill>
          <a:blip r:embed="rId3"/>
          <a:stretch>
            <a:fillRect/>
          </a:stretch>
        </p:blipFill>
        <p:spPr>
          <a:xfrm>
            <a:off x="6406544" y="3119030"/>
            <a:ext cx="2184550" cy="1554480"/>
          </a:xfrm>
        </p:spPr>
      </p:pic>
      <p:pic>
        <p:nvPicPr>
          <p:cNvPr id="22" name="Picture 7" descr="Photos of icosahedral capsids.">
            <a:extLst>
              <a:ext uri="{FF2B5EF4-FFF2-40B4-BE49-F238E27FC236}">
                <a16:creationId xmlns:a16="http://schemas.microsoft.com/office/drawing/2014/main" id="{B3B8888C-0420-40F7-9AFD-C0167B413ABC}"/>
              </a:ext>
              <a:ext uri="{C183D7F6-B498-43B3-948B-1728B52AA6E4}">
                <adec:decorative xmlns:adec="http://schemas.microsoft.com/office/drawing/2017/decorative" val="0"/>
              </a:ext>
            </a:extLst>
          </p:cNvPr>
          <p:cNvPicPr>
            <a:picLocks noGrp="1" noChangeAspect="1" noChangeArrowheads="1"/>
          </p:cNvPicPr>
          <p:nvPr>
            <p:ph sz="quarter" idx="17"/>
          </p:nvPr>
        </p:nvPicPr>
        <p:blipFill rotWithShape="1">
          <a:blip r:embed="rId4">
            <a:extLst>
              <a:ext uri="{28A0092B-C50C-407E-A947-70E740481C1C}">
                <a14:useLocalDpi xmlns:a14="http://schemas.microsoft.com/office/drawing/2010/main" val="0"/>
              </a:ext>
            </a:extLst>
          </a:blip>
          <a:srcRect l="31308" t="56416" b="3963"/>
          <a:stretch/>
        </p:blipFill>
        <p:spPr bwMode="auto">
          <a:xfrm>
            <a:off x="6213834" y="4706437"/>
            <a:ext cx="2518704" cy="146304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8">
            <a:extLst>
              <a:ext uri="{FF2B5EF4-FFF2-40B4-BE49-F238E27FC236}">
                <a16:creationId xmlns:a16="http://schemas.microsoft.com/office/drawing/2014/main" id="{876CCBA9-CE0D-4698-8680-C851535C86B5}"/>
              </a:ext>
            </a:extLst>
          </p:cNvPr>
          <p:cNvSpPr>
            <a:spLocks noGrp="1"/>
          </p:cNvSpPr>
          <p:nvPr>
            <p:ph type="body" sz="quarter" idx="30"/>
          </p:nvPr>
        </p:nvSpPr>
        <p:spPr/>
        <p:txBody>
          <a:bodyPr/>
          <a:lstStyle/>
          <a:p>
            <a:r>
              <a:rPr lang="en-US" i="1" dirty="0"/>
              <a:t>©Dr. Linda M. Stannard, University of Cape Town/Science Source (hep B virus); ©Eye of Science/Science Source (TEM—Herpes simplex viruses) </a:t>
            </a:r>
            <a:endParaRPr lang="en-US" sz="600" dirty="0"/>
          </a:p>
        </p:txBody>
      </p:sp>
      <p:sp>
        <p:nvSpPr>
          <p:cNvPr id="11" name="Text Placeholder 3">
            <a:extLst>
              <a:ext uri="{FF2B5EF4-FFF2-40B4-BE49-F238E27FC236}">
                <a16:creationId xmlns:a16="http://schemas.microsoft.com/office/drawing/2014/main" id="{F2C42111-589E-4028-BA6F-5E3841C54643}"/>
              </a:ext>
            </a:extLst>
          </p:cNvPr>
          <p:cNvSpPr>
            <a:spLocks noGrp="1"/>
          </p:cNvSpPr>
          <p:nvPr>
            <p:ph type="body" sz="quarter" idx="29"/>
          </p:nvPr>
        </p:nvSpPr>
        <p:spPr>
          <a:xfrm>
            <a:off x="3200400" y="6324600"/>
            <a:ext cx="2743200" cy="192024"/>
          </a:xfrm>
        </p:spPr>
        <p:txBody>
          <a:bodyPr/>
          <a:lstStyle/>
          <a:p>
            <a:r>
              <a:rPr lang="en-US" dirty="0">
                <a:hlinkClick r:id="rId5" action="ppaction://hlinksldjump"/>
              </a:rPr>
              <a:t>Access the text alternative for slide images.</a:t>
            </a:r>
          </a:p>
        </p:txBody>
      </p:sp>
    </p:spTree>
    <p:extLst>
      <p:ext uri="{BB962C8B-B14F-4D97-AF65-F5344CB8AC3E}">
        <p14:creationId xmlns:p14="http://schemas.microsoft.com/office/powerpoint/2010/main" val="12306379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The Viral Capsid</a:t>
            </a:r>
            <a:endParaRPr lang="en-US" dirty="0"/>
          </a:p>
        </p:txBody>
      </p:sp>
      <p:sp>
        <p:nvSpPr>
          <p:cNvPr id="8" name="Content Placeholder 2"/>
          <p:cNvSpPr>
            <a:spLocks noGrp="1"/>
          </p:cNvSpPr>
          <p:nvPr>
            <p:ph sz="quarter" idx="11"/>
          </p:nvPr>
        </p:nvSpPr>
        <p:spPr>
          <a:xfrm>
            <a:off x="342900" y="1276710"/>
            <a:ext cx="3291840" cy="4663440"/>
          </a:xfrm>
        </p:spPr>
        <p:txBody>
          <a:bodyPr/>
          <a:lstStyle/>
          <a:p>
            <a:pPr>
              <a:spcBef>
                <a:spcPts val="1800"/>
              </a:spcBef>
              <a:spcAft>
                <a:spcPts val="0"/>
              </a:spcAft>
            </a:pPr>
            <a:r>
              <a:rPr lang="en-US" altLang="en-US" i="1" dirty="0"/>
              <a:t>Complex capsids</a:t>
            </a:r>
            <a:r>
              <a:rPr lang="en-US" altLang="en-US" dirty="0"/>
              <a:t>:</a:t>
            </a:r>
          </a:p>
          <a:p>
            <a:pPr marL="342900" indent="-342900">
              <a:spcBef>
                <a:spcPts val="1800"/>
              </a:spcBef>
              <a:spcAft>
                <a:spcPts val="0"/>
              </a:spcAft>
              <a:buFont typeface="Arial" pitchFamily="34" charset="0"/>
              <a:buChar char="•"/>
            </a:pPr>
            <a:r>
              <a:rPr lang="en-US" altLang="en-US" dirty="0"/>
              <a:t>Found in </a:t>
            </a:r>
            <a:r>
              <a:rPr lang="en-US" altLang="en-US" b="1" dirty="0"/>
              <a:t>bacteriophage</a:t>
            </a:r>
            <a:r>
              <a:rPr lang="en-US" altLang="en-US" dirty="0"/>
              <a:t>, the viruses that infect bacteria</a:t>
            </a:r>
          </a:p>
          <a:p>
            <a:pPr marL="342900" indent="-342900">
              <a:spcBef>
                <a:spcPts val="1800"/>
              </a:spcBef>
              <a:spcAft>
                <a:spcPts val="0"/>
              </a:spcAft>
              <a:buFont typeface="Arial" pitchFamily="34" charset="0"/>
              <a:buChar char="•"/>
            </a:pPr>
            <a:r>
              <a:rPr lang="en-US" altLang="en-US" dirty="0"/>
              <a:t>Have multiple types of proteins</a:t>
            </a:r>
          </a:p>
          <a:p>
            <a:pPr marL="342900" indent="-342900">
              <a:spcBef>
                <a:spcPts val="1800"/>
              </a:spcBef>
              <a:spcAft>
                <a:spcPts val="0"/>
              </a:spcAft>
              <a:buFont typeface="Arial" pitchFamily="34" charset="0"/>
              <a:buChar char="•"/>
            </a:pPr>
            <a:r>
              <a:rPr lang="en-US" altLang="en-US" dirty="0"/>
              <a:t>Take shapes that are not symmetrical</a:t>
            </a:r>
          </a:p>
        </p:txBody>
      </p:sp>
      <p:graphicFrame>
        <p:nvGraphicFramePr>
          <p:cNvPr id="12" name="Table 3">
            <a:extLst>
              <a:ext uri="{FF2B5EF4-FFF2-40B4-BE49-F238E27FC236}">
                <a16:creationId xmlns:a16="http://schemas.microsoft.com/office/drawing/2014/main" id="{85FCFC8A-3596-4A4C-B497-D89EABD5EE03}"/>
              </a:ext>
            </a:extLst>
          </p:cNvPr>
          <p:cNvGraphicFramePr>
            <a:graphicFrameLocks noGrp="1"/>
          </p:cNvGraphicFramePr>
          <p:nvPr>
            <p:ph sz="quarter" idx="15"/>
            <p:extLst>
              <p:ext uri="{D42A27DB-BD31-4B8C-83A1-F6EECF244321}">
                <p14:modId xmlns:p14="http://schemas.microsoft.com/office/powerpoint/2010/main" val="3774344049"/>
              </p:ext>
            </p:extLst>
          </p:nvPr>
        </p:nvGraphicFramePr>
        <p:xfrm>
          <a:off x="3826192" y="1276710"/>
          <a:ext cx="5212080" cy="4663440"/>
        </p:xfrm>
        <a:graphic>
          <a:graphicData uri="http://schemas.openxmlformats.org/drawingml/2006/table">
            <a:tbl>
              <a:tblPr firstRow="1" bandRow="1">
                <a:tableStyleId>{5C22544A-7EE6-4342-B048-85BDC9FD1C3A}</a:tableStyleId>
              </a:tblPr>
              <a:tblGrid>
                <a:gridCol w="5212080">
                  <a:extLst>
                    <a:ext uri="{9D8B030D-6E8A-4147-A177-3AD203B41FA5}">
                      <a16:colId xmlns:a16="http://schemas.microsoft.com/office/drawing/2014/main" val="2964702791"/>
                    </a:ext>
                  </a:extLst>
                </a:gridCol>
              </a:tblGrid>
              <a:tr h="0">
                <a:tc>
                  <a:txBody>
                    <a:bodyPr/>
                    <a:lstStyle/>
                    <a:p>
                      <a:r>
                        <a:rPr lang="en-IN" sz="1200" b="1" i="0" u="none" strike="noStrike" kern="1200" baseline="0" dirty="0">
                          <a:solidFill>
                            <a:schemeClr val="tx1"/>
                          </a:solidFill>
                          <a:latin typeface="+mn-lt"/>
                          <a:ea typeface="+mn-ea"/>
                          <a:cs typeface="+mn-cs"/>
                        </a:rPr>
                        <a:t>Table 6.4 Complex Capsids</a:t>
                      </a:r>
                      <a:endParaRPr lang="en-IN" sz="1200" b="0" i="0" u="none" strike="noStrike" kern="1200" baseline="0" dirty="0">
                        <a:solidFill>
                          <a:schemeClr val="tx1"/>
                        </a:solidFill>
                        <a:latin typeface="+mn-lt"/>
                        <a:ea typeface="+mn-ea"/>
                        <a:cs typeface="+mn-cs"/>
                      </a:endParaRPr>
                    </a:p>
                  </a:txBody>
                  <a:tcPr>
                    <a:solidFill>
                      <a:srgbClr val="FFFFFF"/>
                    </a:solidFill>
                  </a:tcPr>
                </a:tc>
                <a:extLst>
                  <a:ext uri="{0D108BD9-81ED-4DB2-BD59-A6C34878D82A}">
                    <a16:rowId xmlns:a16="http://schemas.microsoft.com/office/drawing/2014/main" val="1457637450"/>
                  </a:ext>
                </a:extLst>
              </a:tr>
              <a:tr h="365760">
                <a:tc>
                  <a:txBody>
                    <a:bodyPr/>
                    <a:lstStyle/>
                    <a:p>
                      <a:r>
                        <a:rPr lang="en-US" sz="1200" b="0" i="0" u="none" strike="noStrike" kern="1200" baseline="0" dirty="0">
                          <a:solidFill>
                            <a:schemeClr val="dk1"/>
                          </a:solidFill>
                          <a:latin typeface="+mn-lt"/>
                          <a:ea typeface="+mn-ea"/>
                          <a:cs typeface="+mn-cs"/>
                        </a:rPr>
                        <a:t>Complex capsids, only found in the viruses that infect bacteria, may have multiple types of proteins and take shapes that are not symmetrical. They are never enveloped. The one pictured on the right is a T4 bacteriophage.</a:t>
                      </a:r>
                    </a:p>
                  </a:txBody>
                  <a:tcPr>
                    <a:solidFill>
                      <a:srgbClr val="FFFFFF"/>
                    </a:solidFill>
                  </a:tcPr>
                </a:tc>
                <a:extLst>
                  <a:ext uri="{0D108BD9-81ED-4DB2-BD59-A6C34878D82A}">
                    <a16:rowId xmlns:a16="http://schemas.microsoft.com/office/drawing/2014/main" val="1478062012"/>
                  </a:ext>
                </a:extLst>
              </a:tr>
              <a:tr h="3749040">
                <a:tc>
                  <a:txBody>
                    <a:bodyPr/>
                    <a:lstStyle/>
                    <a:p>
                      <a:endParaRPr lang="en-IN" sz="1200" b="0" i="0" u="none" strike="noStrike" kern="1200" baseline="0" dirty="0">
                        <a:solidFill>
                          <a:schemeClr val="tx1"/>
                        </a:solidFill>
                        <a:latin typeface="+mn-lt"/>
                        <a:ea typeface="+mn-ea"/>
                        <a:cs typeface="+mn-cs"/>
                      </a:endParaRPr>
                    </a:p>
                  </a:txBody>
                  <a:tcPr>
                    <a:solidFill>
                      <a:srgbClr val="D4C8E3"/>
                    </a:solidFill>
                  </a:tcPr>
                </a:tc>
                <a:extLst>
                  <a:ext uri="{0D108BD9-81ED-4DB2-BD59-A6C34878D82A}">
                    <a16:rowId xmlns:a16="http://schemas.microsoft.com/office/drawing/2014/main" val="2290178718"/>
                  </a:ext>
                </a:extLst>
              </a:tr>
            </a:tbl>
          </a:graphicData>
        </a:graphic>
      </p:graphicFrame>
      <p:pic>
        <p:nvPicPr>
          <p:cNvPr id="3074" name="Picture 4" descr="Photomicrograph of a T4 bacteriophage, a virus that infects bacteria.&#10;Diagram of a T4 bacteriophage, a virus that infects bacteria.">
            <a:extLst>
              <a:ext uri="{C183D7F6-B498-43B3-948B-1728B52AA6E4}">
                <adec:decorative xmlns:adec="http://schemas.microsoft.com/office/drawing/2017/decorative" val="0"/>
              </a:ext>
            </a:extLst>
          </p:cNvPr>
          <p:cNvPicPr>
            <a:picLocks noGrp="1" noChangeAspect="1" noChangeArrowheads="1"/>
          </p:cNvPicPr>
          <p:nvPr>
            <p:ph sz="quarter" idx="14"/>
          </p:nvPr>
        </p:nvPicPr>
        <p:blipFill rotWithShape="1">
          <a:blip r:embed="rId2">
            <a:extLst>
              <a:ext uri="{28A0092B-C50C-407E-A947-70E740481C1C}">
                <a14:useLocalDpi xmlns:a14="http://schemas.microsoft.com/office/drawing/2010/main" val="0"/>
              </a:ext>
            </a:extLst>
          </a:blip>
          <a:srcRect l="13614" t="17583" r="7718" b="4293"/>
          <a:stretch/>
        </p:blipFill>
        <p:spPr bwMode="auto">
          <a:xfrm>
            <a:off x="3911833" y="2414587"/>
            <a:ext cx="5062814" cy="320040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5">
            <a:extLst>
              <a:ext uri="{FF2B5EF4-FFF2-40B4-BE49-F238E27FC236}">
                <a16:creationId xmlns:a16="http://schemas.microsoft.com/office/drawing/2014/main" id="{876CCBA9-CE0D-4698-8680-C851535C86B5}"/>
              </a:ext>
            </a:extLst>
          </p:cNvPr>
          <p:cNvSpPr>
            <a:spLocks noGrp="1"/>
          </p:cNvSpPr>
          <p:nvPr>
            <p:ph type="body" sz="quarter" idx="30"/>
          </p:nvPr>
        </p:nvSpPr>
        <p:spPr/>
        <p:txBody>
          <a:bodyPr/>
          <a:lstStyle/>
          <a:p>
            <a:r>
              <a:rPr lang="en-US" sz="700" i="1" dirty="0"/>
              <a:t>©Ami Images/Science Source (complex capsid—T4 bacteriophage. TEM. Mag not available) </a:t>
            </a:r>
            <a:endParaRPr lang="en-US" sz="600" dirty="0"/>
          </a:p>
        </p:txBody>
      </p:sp>
      <p:sp>
        <p:nvSpPr>
          <p:cNvPr id="9" name="Text Placeholder 3">
            <a:extLst>
              <a:ext uri="{FF2B5EF4-FFF2-40B4-BE49-F238E27FC236}">
                <a16:creationId xmlns:a16="http://schemas.microsoft.com/office/drawing/2014/main" id="{3EE04376-4E15-4775-B77A-44635FB525C4}"/>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38469930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err="1"/>
              <a:t>Nonenveloped</a:t>
            </a:r>
            <a:r>
              <a:rPr lang="en-US" altLang="en-US" dirty="0"/>
              <a:t> and Enveloped Viruses</a:t>
            </a:r>
            <a:endParaRPr lang="en-US" dirty="0"/>
          </a:p>
        </p:txBody>
      </p:sp>
      <p:pic>
        <p:nvPicPr>
          <p:cNvPr id="7170" name="Picture 2" descr="Micrograph of nonenveloped papillomaviruses with unusual, ring-shaped capsomeres. Herpesvirus, an enveloped icosahedron.">
            <a:extLs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2">
            <a:extLst>
              <a:ext uri="{28A0092B-C50C-407E-A947-70E740481C1C}">
                <a14:useLocalDpi xmlns:a14="http://schemas.microsoft.com/office/drawing/2010/main" val="0"/>
              </a:ext>
            </a:extLst>
          </a:blip>
          <a:srcRect t="5994" b="3917"/>
          <a:stretch/>
        </p:blipFill>
        <p:spPr bwMode="auto">
          <a:xfrm>
            <a:off x="667794" y="1625599"/>
            <a:ext cx="7839079" cy="3730172"/>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876CCBA9-CE0D-4698-8680-C851535C86B5}"/>
              </a:ext>
            </a:extLst>
          </p:cNvPr>
          <p:cNvSpPr>
            <a:spLocks noGrp="1"/>
          </p:cNvSpPr>
          <p:nvPr>
            <p:ph type="body" sz="quarter" idx="30"/>
          </p:nvPr>
        </p:nvSpPr>
        <p:spPr>
          <a:xfrm>
            <a:off x="1238865" y="6670214"/>
            <a:ext cx="7418438" cy="187786"/>
          </a:xfrm>
        </p:spPr>
        <p:txBody>
          <a:bodyPr/>
          <a:lstStyle/>
          <a:p>
            <a:r>
              <a:rPr lang="en-US" sz="700" i="1" dirty="0"/>
              <a:t>(a) BSIP/Universal Images Group/Getty Images; (b) Kathleen </a:t>
            </a:r>
            <a:r>
              <a:rPr lang="en-US" sz="700" i="1" dirty="0" err="1"/>
              <a:t>Talaro</a:t>
            </a:r>
            <a:r>
              <a:rPr lang="en-US" sz="700" i="1" dirty="0"/>
              <a:t> </a:t>
            </a:r>
            <a:endParaRPr lang="en-US" sz="600" dirty="0"/>
          </a:p>
        </p:txBody>
      </p:sp>
    </p:spTree>
    <p:extLst>
      <p:ext uri="{BB962C8B-B14F-4D97-AF65-F5344CB8AC3E}">
        <p14:creationId xmlns:p14="http://schemas.microsoft.com/office/powerpoint/2010/main" val="11662545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The Viral Envelope</a:t>
            </a:r>
            <a:endParaRPr lang="en-US" dirty="0"/>
          </a:p>
        </p:txBody>
      </p:sp>
      <p:sp>
        <p:nvSpPr>
          <p:cNvPr id="8" name="Content Placeholder 2"/>
          <p:cNvSpPr>
            <a:spLocks noGrp="1"/>
          </p:cNvSpPr>
          <p:nvPr>
            <p:ph sz="quarter" idx="11"/>
          </p:nvPr>
        </p:nvSpPr>
        <p:spPr/>
        <p:txBody>
          <a:bodyPr/>
          <a:lstStyle/>
          <a:p>
            <a:pPr>
              <a:spcBef>
                <a:spcPts val="1800"/>
              </a:spcBef>
              <a:spcAft>
                <a:spcPts val="0"/>
              </a:spcAft>
            </a:pPr>
            <a:r>
              <a:rPr lang="en-US" altLang="en-US" dirty="0"/>
              <a:t>Composed of the membrane system of the host</a:t>
            </a:r>
          </a:p>
          <a:p>
            <a:pPr marL="342900" indent="-342900">
              <a:spcBef>
                <a:spcPts val="1800"/>
              </a:spcBef>
              <a:spcAft>
                <a:spcPts val="0"/>
              </a:spcAft>
              <a:buFont typeface="Arial" pitchFamily="34" charset="0"/>
              <a:buChar char="•"/>
            </a:pPr>
            <a:r>
              <a:rPr lang="en-US" altLang="en-US" dirty="0"/>
              <a:t>Cell membrane or nuclear membrane</a:t>
            </a:r>
          </a:p>
          <a:p>
            <a:pPr marL="342900" indent="-342900">
              <a:spcBef>
                <a:spcPts val="1800"/>
              </a:spcBef>
              <a:spcAft>
                <a:spcPts val="0"/>
              </a:spcAft>
              <a:buFont typeface="Arial" pitchFamily="34" charset="0"/>
              <a:buChar char="•"/>
            </a:pPr>
            <a:r>
              <a:rPr lang="en-US" altLang="en-US" dirty="0"/>
              <a:t>Regular membrane proteins are replaced with viral proteins</a:t>
            </a:r>
          </a:p>
          <a:p>
            <a:pPr marL="342900" indent="-342900">
              <a:spcBef>
                <a:spcPts val="1800"/>
              </a:spcBef>
              <a:spcAft>
                <a:spcPts val="0"/>
              </a:spcAft>
              <a:buFont typeface="Arial" pitchFamily="34" charset="0"/>
              <a:buChar char="•"/>
            </a:pPr>
            <a:r>
              <a:rPr lang="en-US" altLang="en-US" i="1" dirty="0"/>
              <a:t>Spikes</a:t>
            </a:r>
            <a:r>
              <a:rPr lang="en-US" altLang="en-US" dirty="0"/>
              <a:t>:</a:t>
            </a:r>
            <a:r>
              <a:rPr lang="en-US" altLang="en-US" b="1" dirty="0"/>
              <a:t> </a:t>
            </a:r>
            <a:r>
              <a:rPr lang="en-US" altLang="en-US" dirty="0"/>
              <a:t>protruding glycoproteins essential for attachment to the host cell</a:t>
            </a:r>
            <a:endParaRPr lang="en-US" altLang="en-US" b="1" dirty="0"/>
          </a:p>
        </p:txBody>
      </p:sp>
    </p:spTree>
    <p:extLst>
      <p:ext uri="{BB962C8B-B14F-4D97-AF65-F5344CB8AC3E}">
        <p14:creationId xmlns:p14="http://schemas.microsoft.com/office/powerpoint/2010/main" val="8314385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Nucleic Acids: At the Core of a Virus</a:t>
            </a:r>
          </a:p>
        </p:txBody>
      </p:sp>
      <p:sp>
        <p:nvSpPr>
          <p:cNvPr id="7" name="Content Placeholder 2"/>
          <p:cNvSpPr>
            <a:spLocks noGrp="1"/>
          </p:cNvSpPr>
          <p:nvPr>
            <p:ph sz="quarter" idx="11"/>
          </p:nvPr>
        </p:nvSpPr>
        <p:spPr/>
        <p:txBody>
          <a:bodyPr/>
          <a:lstStyle/>
          <a:p>
            <a:pPr>
              <a:spcBef>
                <a:spcPts val="1800"/>
              </a:spcBef>
              <a:spcAft>
                <a:spcPts val="0"/>
              </a:spcAft>
              <a:defRPr/>
            </a:pPr>
            <a:r>
              <a:rPr lang="en-US" b="1" dirty="0"/>
              <a:t>Genome:</a:t>
            </a:r>
            <a:r>
              <a:rPr lang="en-US" dirty="0"/>
              <a:t> the full complement of DNA and RNA carried by a cell</a:t>
            </a:r>
          </a:p>
          <a:p>
            <a:pPr>
              <a:spcBef>
                <a:spcPts val="1800"/>
              </a:spcBef>
              <a:spcAft>
                <a:spcPts val="0"/>
              </a:spcAft>
              <a:defRPr/>
            </a:pPr>
            <a:r>
              <a:rPr lang="en-US" dirty="0"/>
              <a:t>Viruses contain either DNA or RNA </a:t>
            </a:r>
            <a:r>
              <a:rPr lang="en-US" i="1" dirty="0"/>
              <a:t>but not both</a:t>
            </a:r>
          </a:p>
          <a:p>
            <a:pPr marL="342900" indent="-342900">
              <a:spcBef>
                <a:spcPts val="1800"/>
              </a:spcBef>
              <a:spcAft>
                <a:spcPts val="0"/>
              </a:spcAft>
              <a:buFont typeface="Arial" pitchFamily="34" charset="0"/>
              <a:buChar char="•"/>
              <a:defRPr/>
            </a:pPr>
            <a:r>
              <a:rPr lang="en-US" dirty="0"/>
              <a:t>The number of viral genes is small compared to that of a cell</a:t>
            </a:r>
          </a:p>
          <a:p>
            <a:pPr marL="342900" indent="-342900">
              <a:spcBef>
                <a:spcPts val="1800"/>
              </a:spcBef>
              <a:spcAft>
                <a:spcPts val="0"/>
              </a:spcAft>
              <a:buFont typeface="Arial" pitchFamily="34" charset="0"/>
              <a:buChar char="•"/>
              <a:defRPr/>
            </a:pPr>
            <a:r>
              <a:rPr lang="en-US" dirty="0"/>
              <a:t>Possess only the genes necessary to invade host cells and redirect their activity</a:t>
            </a:r>
          </a:p>
        </p:txBody>
      </p:sp>
    </p:spTree>
    <p:extLst>
      <p:ext uri="{BB962C8B-B14F-4D97-AF65-F5344CB8AC3E}">
        <p14:creationId xmlns:p14="http://schemas.microsoft.com/office/powerpoint/2010/main" val="11213540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Nucleic Acids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1800"/>
              </a:spcBef>
              <a:spcAft>
                <a:spcPts val="0"/>
              </a:spcAft>
            </a:pPr>
            <a:r>
              <a:rPr lang="en-US" altLang="en-US" b="1" dirty="0"/>
              <a:t>Positive-sense RNA:</a:t>
            </a:r>
          </a:p>
          <a:p>
            <a:pPr marL="342900" indent="-342900">
              <a:spcBef>
                <a:spcPts val="1800"/>
              </a:spcBef>
              <a:spcAft>
                <a:spcPts val="0"/>
              </a:spcAft>
              <a:buFont typeface="Arial" pitchFamily="34" charset="0"/>
              <a:buChar char="•"/>
            </a:pPr>
            <a:r>
              <a:rPr lang="en-US" altLang="en-US" dirty="0"/>
              <a:t>Single-stranded RNA genomes ready for immediate translation into proteins</a:t>
            </a:r>
          </a:p>
          <a:p>
            <a:pPr>
              <a:spcBef>
                <a:spcPts val="1800"/>
              </a:spcBef>
              <a:spcAft>
                <a:spcPts val="0"/>
              </a:spcAft>
            </a:pPr>
            <a:r>
              <a:rPr lang="en-US" altLang="en-US" b="1" dirty="0"/>
              <a:t>Negative-sense RNA:</a:t>
            </a:r>
          </a:p>
          <a:p>
            <a:pPr marL="342900" indent="-342900">
              <a:spcBef>
                <a:spcPts val="1800"/>
              </a:spcBef>
              <a:spcAft>
                <a:spcPts val="0"/>
              </a:spcAft>
              <a:buFont typeface="Arial" pitchFamily="34" charset="0"/>
              <a:buChar char="•"/>
            </a:pPr>
            <a:r>
              <a:rPr lang="en-US" altLang="en-US" dirty="0"/>
              <a:t>RNA genomes that need to be converted into the proper form to be made into proteins</a:t>
            </a:r>
          </a:p>
        </p:txBody>
      </p:sp>
    </p:spTree>
    <p:extLst>
      <p:ext uri="{BB962C8B-B14F-4D97-AF65-F5344CB8AC3E}">
        <p14:creationId xmlns:p14="http://schemas.microsoft.com/office/powerpoint/2010/main" val="5995766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50800-6F59-4007-BB4A-2B969F69164D}"/>
              </a:ext>
            </a:extLst>
          </p:cNvPr>
          <p:cNvSpPr>
            <a:spLocks noGrp="1"/>
          </p:cNvSpPr>
          <p:nvPr>
            <p:ph type="title"/>
          </p:nvPr>
        </p:nvSpPr>
        <p:spPr/>
        <p:txBody>
          <a:bodyPr/>
          <a:lstStyle/>
          <a:p>
            <a:r>
              <a:rPr lang="en-US" altLang="en-US" dirty="0"/>
              <a:t>Viral Nucleic Acid</a:t>
            </a:r>
            <a:endParaRPr lang="en-IN" dirty="0"/>
          </a:p>
        </p:txBody>
      </p:sp>
      <p:sp>
        <p:nvSpPr>
          <p:cNvPr id="3" name="Content Placeholder 2">
            <a:extLst>
              <a:ext uri="{FF2B5EF4-FFF2-40B4-BE49-F238E27FC236}">
                <a16:creationId xmlns:a16="http://schemas.microsoft.com/office/drawing/2014/main" id="{9157FAED-C64A-4B2A-83C0-A42018EC8E34}"/>
              </a:ext>
            </a:extLst>
          </p:cNvPr>
          <p:cNvSpPr>
            <a:spLocks noGrp="1"/>
          </p:cNvSpPr>
          <p:nvPr>
            <p:ph sz="quarter" idx="11"/>
          </p:nvPr>
        </p:nvSpPr>
        <p:spPr>
          <a:xfrm>
            <a:off x="114300" y="1276710"/>
            <a:ext cx="4169664" cy="457200"/>
          </a:xfrm>
        </p:spPr>
        <p:txBody>
          <a:bodyPr/>
          <a:lstStyle/>
          <a:p>
            <a:pPr algn="ctr"/>
            <a:r>
              <a:rPr lang="en-US" dirty="0"/>
              <a:t>DNA Viruses—Examples</a:t>
            </a:r>
          </a:p>
        </p:txBody>
      </p:sp>
      <p:graphicFrame>
        <p:nvGraphicFramePr>
          <p:cNvPr id="17" name="Table 3">
            <a:extLst>
              <a:ext uri="{FF2B5EF4-FFF2-40B4-BE49-F238E27FC236}">
                <a16:creationId xmlns:a16="http://schemas.microsoft.com/office/drawing/2014/main" id="{D1B51B69-CB98-4B22-ACD2-C5CCA0EC315F}"/>
              </a:ext>
            </a:extLst>
          </p:cNvPr>
          <p:cNvGraphicFramePr>
            <a:graphicFrameLocks noGrp="1"/>
          </p:cNvGraphicFramePr>
          <p:nvPr>
            <p:ph sz="quarter" idx="14"/>
            <p:extLst>
              <p:ext uri="{D42A27DB-BD31-4B8C-83A1-F6EECF244321}">
                <p14:modId xmlns:p14="http://schemas.microsoft.com/office/powerpoint/2010/main" val="3613584193"/>
              </p:ext>
            </p:extLst>
          </p:nvPr>
        </p:nvGraphicFramePr>
        <p:xfrm>
          <a:off x="114300" y="1844040"/>
          <a:ext cx="4173514" cy="3200400"/>
        </p:xfrm>
        <a:graphic>
          <a:graphicData uri="http://schemas.openxmlformats.org/drawingml/2006/table">
            <a:tbl>
              <a:tblPr firstRow="1" bandRow="1">
                <a:tableStyleId>{073A0DAA-6AF3-43AB-8588-CEC1D06C72B9}</a:tableStyleId>
              </a:tblPr>
              <a:tblGrid>
                <a:gridCol w="1019234">
                  <a:extLst>
                    <a:ext uri="{9D8B030D-6E8A-4147-A177-3AD203B41FA5}">
                      <a16:colId xmlns:a16="http://schemas.microsoft.com/office/drawing/2014/main" val="2086893543"/>
                    </a:ext>
                  </a:extLst>
                </a:gridCol>
                <a:gridCol w="1019234">
                  <a:extLst>
                    <a:ext uri="{9D8B030D-6E8A-4147-A177-3AD203B41FA5}">
                      <a16:colId xmlns:a16="http://schemas.microsoft.com/office/drawing/2014/main" val="2945534789"/>
                    </a:ext>
                  </a:extLst>
                </a:gridCol>
                <a:gridCol w="1097280">
                  <a:extLst>
                    <a:ext uri="{9D8B030D-6E8A-4147-A177-3AD203B41FA5}">
                      <a16:colId xmlns:a16="http://schemas.microsoft.com/office/drawing/2014/main" val="604793826"/>
                    </a:ext>
                  </a:extLst>
                </a:gridCol>
                <a:gridCol w="1037766">
                  <a:extLst>
                    <a:ext uri="{9D8B030D-6E8A-4147-A177-3AD203B41FA5}">
                      <a16:colId xmlns:a16="http://schemas.microsoft.com/office/drawing/2014/main" val="118609020"/>
                    </a:ext>
                  </a:extLst>
                </a:gridCol>
              </a:tblGrid>
              <a:tr h="370840">
                <a:tc>
                  <a:txBody>
                    <a:bodyPr/>
                    <a:lstStyle/>
                    <a:p>
                      <a:endParaRPr lang="en-US" sz="1400" dirty="0"/>
                    </a:p>
                  </a:txBody>
                  <a:tcPr anchor="b"/>
                </a:tc>
                <a:tc>
                  <a:txBody>
                    <a:bodyPr/>
                    <a:lstStyle/>
                    <a:p>
                      <a:r>
                        <a:rPr lang="en-US" sz="1400" dirty="0"/>
                        <a:t>Diagram</a:t>
                      </a:r>
                    </a:p>
                  </a:txBody>
                  <a:tcPr anchor="b"/>
                </a:tc>
                <a:tc>
                  <a:txBody>
                    <a:bodyPr/>
                    <a:lstStyle/>
                    <a:p>
                      <a:r>
                        <a:rPr lang="en-US" sz="1400" dirty="0"/>
                        <a:t>Virus Name</a:t>
                      </a:r>
                    </a:p>
                  </a:txBody>
                  <a:tcPr anchor="b"/>
                </a:tc>
                <a:tc>
                  <a:txBody>
                    <a:bodyPr/>
                    <a:lstStyle/>
                    <a:p>
                      <a:r>
                        <a:rPr lang="en-US" sz="1400" dirty="0"/>
                        <a:t>Disease it Causes</a:t>
                      </a:r>
                    </a:p>
                  </a:txBody>
                  <a:tcPr anchor="b"/>
                </a:tc>
                <a:extLst>
                  <a:ext uri="{0D108BD9-81ED-4DB2-BD59-A6C34878D82A}">
                    <a16:rowId xmlns:a16="http://schemas.microsoft.com/office/drawing/2014/main" val="936265743"/>
                  </a:ext>
                </a:extLst>
              </a:tr>
              <a:tr h="1005840">
                <a:tc>
                  <a:txBody>
                    <a:bodyPr/>
                    <a:lstStyle/>
                    <a:p>
                      <a:r>
                        <a:rPr lang="en-US" sz="1400" dirty="0"/>
                        <a:t>Double-stranded</a:t>
                      </a:r>
                      <a:r>
                        <a:rPr lang="en-US" sz="1400" baseline="0" dirty="0"/>
                        <a:t> DNA</a:t>
                      </a:r>
                      <a:endParaRPr lang="en-US" sz="1400" dirty="0"/>
                    </a:p>
                  </a:txBody>
                  <a:tcPr/>
                </a:tc>
                <a:tc>
                  <a:txBody>
                    <a:bodyPr/>
                    <a:lstStyle/>
                    <a:p>
                      <a:endParaRPr lang="en-US" sz="1400" dirty="0"/>
                    </a:p>
                  </a:txBody>
                  <a:tcPr/>
                </a:tc>
                <a:tc>
                  <a:txBody>
                    <a:bodyPr/>
                    <a:lstStyle/>
                    <a:p>
                      <a:r>
                        <a:rPr lang="en-US" sz="1400" dirty="0" err="1"/>
                        <a:t>Variola</a:t>
                      </a:r>
                      <a:r>
                        <a:rPr lang="en-US" sz="1400" dirty="0"/>
                        <a:t> virus</a:t>
                      </a:r>
                    </a:p>
                  </a:txBody>
                  <a:tcPr/>
                </a:tc>
                <a:tc>
                  <a:txBody>
                    <a:bodyPr/>
                    <a:lstStyle/>
                    <a:p>
                      <a:r>
                        <a:rPr lang="en-US" sz="1400" dirty="0"/>
                        <a:t>Smallpox</a:t>
                      </a:r>
                    </a:p>
                  </a:txBody>
                  <a:tcPr/>
                </a:tc>
                <a:extLst>
                  <a:ext uri="{0D108BD9-81ED-4DB2-BD59-A6C34878D82A}">
                    <a16:rowId xmlns:a16="http://schemas.microsoft.com/office/drawing/2014/main" val="1070912038"/>
                  </a:ext>
                </a:extLst>
              </a:tr>
              <a:tr h="731520">
                <a:tc>
                  <a:txBody>
                    <a:bodyPr/>
                    <a:lstStyle/>
                    <a:p>
                      <a:endParaRPr lang="en-US" sz="1400" dirty="0"/>
                    </a:p>
                  </a:txBody>
                  <a:tcPr/>
                </a:tc>
                <a:tc>
                  <a:txBody>
                    <a:bodyPr/>
                    <a:lstStyle/>
                    <a:p>
                      <a:endParaRPr lang="en-US" sz="1400" dirty="0"/>
                    </a:p>
                  </a:txBody>
                  <a:tcPr/>
                </a:tc>
                <a:tc>
                  <a:txBody>
                    <a:bodyPr/>
                    <a:lstStyle/>
                    <a:p>
                      <a:r>
                        <a:rPr lang="en-US" sz="1400" dirty="0"/>
                        <a:t>Herpes simplex 2</a:t>
                      </a:r>
                    </a:p>
                  </a:txBody>
                  <a:tcPr/>
                </a:tc>
                <a:tc>
                  <a:txBody>
                    <a:bodyPr/>
                    <a:lstStyle/>
                    <a:p>
                      <a:r>
                        <a:rPr lang="en-US" sz="1400" dirty="0"/>
                        <a:t>Genital herpes</a:t>
                      </a:r>
                    </a:p>
                  </a:txBody>
                  <a:tcPr/>
                </a:tc>
                <a:extLst>
                  <a:ext uri="{0D108BD9-81ED-4DB2-BD59-A6C34878D82A}">
                    <a16:rowId xmlns:a16="http://schemas.microsoft.com/office/drawing/2014/main" val="3207934931"/>
                  </a:ext>
                </a:extLst>
              </a:tr>
              <a:tr h="914400">
                <a:tc>
                  <a:txBody>
                    <a:bodyPr/>
                    <a:lstStyle/>
                    <a:p>
                      <a:r>
                        <a:rPr lang="en-US" sz="1400" dirty="0"/>
                        <a:t>Single-stranded DNA</a:t>
                      </a:r>
                    </a:p>
                  </a:txBody>
                  <a:tcPr/>
                </a:tc>
                <a:tc>
                  <a:txBody>
                    <a:bodyPr/>
                    <a:lstStyle/>
                    <a:p>
                      <a:endParaRPr lang="en-US" sz="1400" dirty="0"/>
                    </a:p>
                  </a:txBody>
                  <a:tcPr/>
                </a:tc>
                <a:tc>
                  <a:txBody>
                    <a:bodyPr/>
                    <a:lstStyle/>
                    <a:p>
                      <a:r>
                        <a:rPr lang="en-US" sz="1400" dirty="0"/>
                        <a:t>Parvovirus</a:t>
                      </a:r>
                    </a:p>
                  </a:txBody>
                  <a:tcPr/>
                </a:tc>
                <a:tc>
                  <a:txBody>
                    <a:bodyPr/>
                    <a:lstStyle/>
                    <a:p>
                      <a:r>
                        <a:rPr lang="en-US" sz="1400" dirty="0"/>
                        <a:t>Erythema </a:t>
                      </a:r>
                      <a:r>
                        <a:rPr lang="en-US" sz="1400" dirty="0" err="1"/>
                        <a:t>infectiosum</a:t>
                      </a:r>
                      <a:r>
                        <a:rPr lang="en-US" sz="1400" dirty="0"/>
                        <a:t> (skin condition)</a:t>
                      </a:r>
                    </a:p>
                  </a:txBody>
                  <a:tcPr/>
                </a:tc>
                <a:extLst>
                  <a:ext uri="{0D108BD9-81ED-4DB2-BD59-A6C34878D82A}">
                    <a16:rowId xmlns:a16="http://schemas.microsoft.com/office/drawing/2014/main" val="2023769492"/>
                  </a:ext>
                </a:extLst>
              </a:tr>
            </a:tbl>
          </a:graphicData>
        </a:graphic>
      </p:graphicFrame>
      <p:pic>
        <p:nvPicPr>
          <p:cNvPr id="19" name="Picture 4" descr="Table of viral nucleic acids with a diagram for each.">
            <a:extLst>
              <a:ext uri="{FF2B5EF4-FFF2-40B4-BE49-F238E27FC236}">
                <a16:creationId xmlns:a16="http://schemas.microsoft.com/office/drawing/2014/main" id="{7BE4F03E-5BAD-4AEA-9CB7-734412E2BB70}"/>
              </a:ext>
              <a:ext uri="{C183D7F6-B498-43B3-948B-1728B52AA6E4}">
                <adec:decorative xmlns:adec="http://schemas.microsoft.com/office/drawing/2017/decorative" val="0"/>
              </a:ext>
            </a:extLst>
          </p:cNvPr>
          <p:cNvPicPr>
            <a:picLocks noGrp="1" noChangeAspect="1"/>
          </p:cNvPicPr>
          <p:nvPr>
            <p:ph sz="quarter" idx="15"/>
          </p:nvPr>
        </p:nvPicPr>
        <p:blipFill>
          <a:blip r:embed="rId2"/>
          <a:stretch>
            <a:fillRect/>
          </a:stretch>
        </p:blipFill>
        <p:spPr>
          <a:xfrm>
            <a:off x="1189119" y="2493745"/>
            <a:ext cx="896113" cy="731520"/>
          </a:xfrm>
        </p:spPr>
      </p:pic>
      <p:pic>
        <p:nvPicPr>
          <p:cNvPr id="23" name="Picture 5" descr="Table of viral nucleic acids with a diagram for each.">
            <a:extLst>
              <a:ext uri="{FF2B5EF4-FFF2-40B4-BE49-F238E27FC236}">
                <a16:creationId xmlns:a16="http://schemas.microsoft.com/office/drawing/2014/main" id="{57DA8003-31B3-4CDF-A48B-3436F713FA1B}"/>
              </a:ext>
              <a:ext uri="{C183D7F6-B498-43B3-948B-1728B52AA6E4}">
                <adec:decorative xmlns:adec="http://schemas.microsoft.com/office/drawing/2017/decorative" val="0"/>
              </a:ext>
            </a:extLst>
          </p:cNvPr>
          <p:cNvPicPr>
            <a:picLocks noGrp="1" noChangeAspect="1"/>
          </p:cNvPicPr>
          <p:nvPr>
            <p:ph sz="quarter" idx="16"/>
          </p:nvPr>
        </p:nvPicPr>
        <p:blipFill>
          <a:blip r:embed="rId3"/>
          <a:stretch>
            <a:fillRect/>
          </a:stretch>
        </p:blipFill>
        <p:spPr>
          <a:xfrm>
            <a:off x="1311292" y="3421634"/>
            <a:ext cx="655597" cy="640080"/>
          </a:xfrm>
        </p:spPr>
      </p:pic>
      <p:pic>
        <p:nvPicPr>
          <p:cNvPr id="25" name="Picture 6" descr="Table of viral nucleic acids with a diagram for each.">
            <a:extLst>
              <a:ext uri="{FF2B5EF4-FFF2-40B4-BE49-F238E27FC236}">
                <a16:creationId xmlns:a16="http://schemas.microsoft.com/office/drawing/2014/main" id="{96CA74D2-D2A3-4913-B320-95C5EA073E22}"/>
              </a:ext>
              <a:ext uri="{C183D7F6-B498-43B3-948B-1728B52AA6E4}">
                <adec:decorative xmlns:adec="http://schemas.microsoft.com/office/drawing/2017/decorative" val="0"/>
              </a:ext>
            </a:extLst>
          </p:cNvPr>
          <p:cNvPicPr>
            <a:picLocks noGrp="1" noChangeAspect="1"/>
          </p:cNvPicPr>
          <p:nvPr>
            <p:ph sz="quarter" idx="17"/>
          </p:nvPr>
        </p:nvPicPr>
        <p:blipFill>
          <a:blip r:embed="rId4"/>
          <a:stretch>
            <a:fillRect/>
          </a:stretch>
        </p:blipFill>
        <p:spPr>
          <a:xfrm>
            <a:off x="1241442" y="4227353"/>
            <a:ext cx="739471" cy="731520"/>
          </a:xfrm>
        </p:spPr>
      </p:pic>
      <p:sp>
        <p:nvSpPr>
          <p:cNvPr id="8" name="Content Placeholder 7">
            <a:extLst>
              <a:ext uri="{FF2B5EF4-FFF2-40B4-BE49-F238E27FC236}">
                <a16:creationId xmlns:a16="http://schemas.microsoft.com/office/drawing/2014/main" id="{B9328F80-F6CB-438E-8088-07C241D7FF87}"/>
              </a:ext>
            </a:extLst>
          </p:cNvPr>
          <p:cNvSpPr>
            <a:spLocks noGrp="1"/>
          </p:cNvSpPr>
          <p:nvPr>
            <p:ph sz="quarter" idx="18"/>
          </p:nvPr>
        </p:nvSpPr>
        <p:spPr>
          <a:xfrm>
            <a:off x="4572000" y="1276710"/>
            <a:ext cx="4398264" cy="513306"/>
          </a:xfrm>
        </p:spPr>
        <p:txBody>
          <a:bodyPr/>
          <a:lstStyle/>
          <a:p>
            <a:pPr algn="ctr"/>
            <a:r>
              <a:rPr lang="en-US" dirty="0"/>
              <a:t>RNA Viruses—Examples</a:t>
            </a:r>
          </a:p>
        </p:txBody>
      </p:sp>
      <p:graphicFrame>
        <p:nvGraphicFramePr>
          <p:cNvPr id="26" name="Table 8">
            <a:extLst>
              <a:ext uri="{FF2B5EF4-FFF2-40B4-BE49-F238E27FC236}">
                <a16:creationId xmlns:a16="http://schemas.microsoft.com/office/drawing/2014/main" id="{7B3975D3-578C-41B2-AC23-1ADEF5F02593}"/>
              </a:ext>
            </a:extLst>
          </p:cNvPr>
          <p:cNvGraphicFramePr>
            <a:graphicFrameLocks noGrp="1"/>
          </p:cNvGraphicFramePr>
          <p:nvPr>
            <p:ph sz="quarter" idx="31"/>
            <p:extLst>
              <p:ext uri="{D42A27DB-BD31-4B8C-83A1-F6EECF244321}">
                <p14:modId xmlns:p14="http://schemas.microsoft.com/office/powerpoint/2010/main" val="4189655039"/>
              </p:ext>
            </p:extLst>
          </p:nvPr>
        </p:nvGraphicFramePr>
        <p:xfrm>
          <a:off x="4572000" y="1844040"/>
          <a:ext cx="4397213" cy="4267200"/>
        </p:xfrm>
        <a:graphic>
          <a:graphicData uri="http://schemas.openxmlformats.org/drawingml/2006/table">
            <a:tbl>
              <a:tblPr firstRow="1" bandRow="1">
                <a:tableStyleId>{073A0DAA-6AF3-43AB-8588-CEC1D06C72B9}</a:tableStyleId>
              </a:tblPr>
              <a:tblGrid>
                <a:gridCol w="1280160">
                  <a:extLst>
                    <a:ext uri="{9D8B030D-6E8A-4147-A177-3AD203B41FA5}">
                      <a16:colId xmlns:a16="http://schemas.microsoft.com/office/drawing/2014/main" val="2086893543"/>
                    </a:ext>
                  </a:extLst>
                </a:gridCol>
                <a:gridCol w="973409">
                  <a:extLst>
                    <a:ext uri="{9D8B030D-6E8A-4147-A177-3AD203B41FA5}">
                      <a16:colId xmlns:a16="http://schemas.microsoft.com/office/drawing/2014/main" val="2945534789"/>
                    </a:ext>
                  </a:extLst>
                </a:gridCol>
                <a:gridCol w="1052335">
                  <a:extLst>
                    <a:ext uri="{9D8B030D-6E8A-4147-A177-3AD203B41FA5}">
                      <a16:colId xmlns:a16="http://schemas.microsoft.com/office/drawing/2014/main" val="604793826"/>
                    </a:ext>
                  </a:extLst>
                </a:gridCol>
                <a:gridCol w="1091309">
                  <a:extLst>
                    <a:ext uri="{9D8B030D-6E8A-4147-A177-3AD203B41FA5}">
                      <a16:colId xmlns:a16="http://schemas.microsoft.com/office/drawing/2014/main" val="118609020"/>
                    </a:ext>
                  </a:extLst>
                </a:gridCol>
              </a:tblGrid>
              <a:tr h="487527">
                <a:tc>
                  <a:txBody>
                    <a:bodyPr/>
                    <a:lstStyle/>
                    <a:p>
                      <a:endParaRPr lang="en-US" sz="1400" dirty="0"/>
                    </a:p>
                  </a:txBody>
                  <a:tcPr anchor="b"/>
                </a:tc>
                <a:tc>
                  <a:txBody>
                    <a:bodyPr/>
                    <a:lstStyle/>
                    <a:p>
                      <a:r>
                        <a:rPr lang="en-US" sz="1400" dirty="0"/>
                        <a:t>Diagram</a:t>
                      </a:r>
                    </a:p>
                  </a:txBody>
                  <a:tcPr anchor="b"/>
                </a:tc>
                <a:tc>
                  <a:txBody>
                    <a:bodyPr/>
                    <a:lstStyle/>
                    <a:p>
                      <a:r>
                        <a:rPr lang="en-US" sz="1400" dirty="0"/>
                        <a:t>Virus Name</a:t>
                      </a:r>
                    </a:p>
                  </a:txBody>
                  <a:tcPr anchor="b"/>
                </a:tc>
                <a:tc>
                  <a:txBody>
                    <a:bodyPr/>
                    <a:lstStyle/>
                    <a:p>
                      <a:r>
                        <a:rPr lang="en-US" sz="1400" dirty="0"/>
                        <a:t>Disease it Causes</a:t>
                      </a:r>
                    </a:p>
                  </a:txBody>
                  <a:tcPr anchor="b"/>
                </a:tc>
                <a:extLst>
                  <a:ext uri="{0D108BD9-81ED-4DB2-BD59-A6C34878D82A}">
                    <a16:rowId xmlns:a16="http://schemas.microsoft.com/office/drawing/2014/main" val="936265743"/>
                  </a:ext>
                </a:extLst>
              </a:tr>
              <a:tr h="914400">
                <a:tc>
                  <a:txBody>
                    <a:bodyPr/>
                    <a:lstStyle/>
                    <a:p>
                      <a:r>
                        <a:rPr lang="en-US" sz="1400" dirty="0"/>
                        <a:t>Single-stranded (+) sense</a:t>
                      </a:r>
                    </a:p>
                  </a:txBody>
                  <a:tcPr/>
                </a:tc>
                <a:tc>
                  <a:txBody>
                    <a:bodyPr/>
                    <a:lstStyle/>
                    <a:p>
                      <a:endParaRPr lang="en-US" sz="1400" dirty="0"/>
                    </a:p>
                  </a:txBody>
                  <a:tcPr/>
                </a:tc>
                <a:tc>
                  <a:txBody>
                    <a:bodyPr/>
                    <a:lstStyle/>
                    <a:p>
                      <a:r>
                        <a:rPr lang="en-US" sz="1400" dirty="0"/>
                        <a:t>Poliovirus</a:t>
                      </a:r>
                    </a:p>
                  </a:txBody>
                  <a:tcPr/>
                </a:tc>
                <a:tc>
                  <a:txBody>
                    <a:bodyPr/>
                    <a:lstStyle/>
                    <a:p>
                      <a:r>
                        <a:rPr lang="en-US" sz="1400" dirty="0"/>
                        <a:t>Polio-myelitis</a:t>
                      </a:r>
                    </a:p>
                  </a:txBody>
                  <a:tcPr/>
                </a:tc>
                <a:extLst>
                  <a:ext uri="{0D108BD9-81ED-4DB2-BD59-A6C34878D82A}">
                    <a16:rowId xmlns:a16="http://schemas.microsoft.com/office/drawing/2014/main" val="1070912038"/>
                  </a:ext>
                </a:extLst>
              </a:tr>
              <a:tr h="9144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Single-stranded (+) sense</a:t>
                      </a:r>
                    </a:p>
                  </a:txBody>
                  <a:tcPr/>
                </a:tc>
                <a:tc>
                  <a:txBody>
                    <a:bodyPr/>
                    <a:lstStyle/>
                    <a:p>
                      <a:endParaRPr lang="en-US" sz="1400" dirty="0"/>
                    </a:p>
                  </a:txBody>
                  <a:tcPr/>
                </a:tc>
                <a:tc>
                  <a:txBody>
                    <a:bodyPr/>
                    <a:lstStyle/>
                    <a:p>
                      <a:r>
                        <a:rPr lang="en-US" sz="1400" dirty="0"/>
                        <a:t>Influenza virus</a:t>
                      </a:r>
                    </a:p>
                  </a:txBody>
                  <a:tcPr/>
                </a:tc>
                <a:tc>
                  <a:txBody>
                    <a:bodyPr/>
                    <a:lstStyle/>
                    <a:p>
                      <a:r>
                        <a:rPr lang="en-US" sz="1400" dirty="0"/>
                        <a:t>Influenza</a:t>
                      </a:r>
                    </a:p>
                  </a:txBody>
                  <a:tcPr/>
                </a:tc>
                <a:extLst>
                  <a:ext uri="{0D108BD9-81ED-4DB2-BD59-A6C34878D82A}">
                    <a16:rowId xmlns:a16="http://schemas.microsoft.com/office/drawing/2014/main" val="3207934931"/>
                  </a:ext>
                </a:extLst>
              </a:tr>
              <a:tr h="914400">
                <a:tc>
                  <a:txBody>
                    <a:bodyPr/>
                    <a:lstStyle/>
                    <a:p>
                      <a:r>
                        <a:rPr lang="en-US" sz="1400" dirty="0"/>
                        <a:t>Double-stranded RNA</a:t>
                      </a:r>
                    </a:p>
                  </a:txBody>
                  <a:tcPr/>
                </a:tc>
                <a:tc>
                  <a:txBody>
                    <a:bodyPr/>
                    <a:lstStyle/>
                    <a:p>
                      <a:endParaRPr lang="en-US" sz="1400" dirty="0"/>
                    </a:p>
                  </a:txBody>
                  <a:tcPr/>
                </a:tc>
                <a:tc>
                  <a:txBody>
                    <a:bodyPr/>
                    <a:lstStyle/>
                    <a:p>
                      <a:r>
                        <a:rPr lang="en-US" sz="1400" dirty="0"/>
                        <a:t>Rotavirus</a:t>
                      </a:r>
                    </a:p>
                  </a:txBody>
                  <a:tcPr/>
                </a:tc>
                <a:tc>
                  <a:txBody>
                    <a:bodyPr/>
                    <a:lstStyle/>
                    <a:p>
                      <a:r>
                        <a:rPr lang="en-US" sz="1400" dirty="0"/>
                        <a:t>Gastro-enteritis</a:t>
                      </a:r>
                    </a:p>
                  </a:txBody>
                  <a:tcPr/>
                </a:tc>
                <a:extLst>
                  <a:ext uri="{0D108BD9-81ED-4DB2-BD59-A6C34878D82A}">
                    <a16:rowId xmlns:a16="http://schemas.microsoft.com/office/drawing/2014/main" val="2844317722"/>
                  </a:ext>
                </a:extLst>
              </a:tr>
              <a:tr h="1005840">
                <a:tc>
                  <a:txBody>
                    <a:bodyPr/>
                    <a:lstStyle/>
                    <a:p>
                      <a:r>
                        <a:rPr lang="en-US" sz="1400" dirty="0"/>
                        <a:t>Single-stranded RNA reverse transcriptase</a:t>
                      </a:r>
                    </a:p>
                  </a:txBody>
                  <a:tcPr/>
                </a:tc>
                <a:tc>
                  <a:txBody>
                    <a:bodyPr/>
                    <a:lstStyle/>
                    <a:p>
                      <a:endParaRPr lang="en-US" sz="1400" dirty="0"/>
                    </a:p>
                  </a:txBody>
                  <a:tcPr/>
                </a:tc>
                <a:tc>
                  <a:txBody>
                    <a:bodyPr/>
                    <a:lstStyle/>
                    <a:p>
                      <a:r>
                        <a:rPr lang="en-US" sz="1400" dirty="0"/>
                        <a:t>HIV</a:t>
                      </a:r>
                    </a:p>
                  </a:txBody>
                  <a:tcPr/>
                </a:tc>
                <a:tc>
                  <a:txBody>
                    <a:bodyPr/>
                    <a:lstStyle/>
                    <a:p>
                      <a:r>
                        <a:rPr lang="en-US" sz="1400" dirty="0"/>
                        <a:t>AIDS</a:t>
                      </a:r>
                    </a:p>
                  </a:txBody>
                  <a:tcPr/>
                </a:tc>
                <a:extLst>
                  <a:ext uri="{0D108BD9-81ED-4DB2-BD59-A6C34878D82A}">
                    <a16:rowId xmlns:a16="http://schemas.microsoft.com/office/drawing/2014/main" val="2023769492"/>
                  </a:ext>
                </a:extLst>
              </a:tr>
            </a:tbl>
          </a:graphicData>
        </a:graphic>
      </p:graphicFrame>
      <p:pic>
        <p:nvPicPr>
          <p:cNvPr id="28" name="Picture 9" descr="Table of viral nucleic acids with a diagram for each.">
            <a:extLst>
              <a:ext uri="{FF2B5EF4-FFF2-40B4-BE49-F238E27FC236}">
                <a16:creationId xmlns:a16="http://schemas.microsoft.com/office/drawing/2014/main" id="{6ACC327C-1F70-4045-BD8A-621974F96B67}"/>
              </a:ext>
              <a:ext uri="{C183D7F6-B498-43B3-948B-1728B52AA6E4}">
                <adec:decorative xmlns:adec="http://schemas.microsoft.com/office/drawing/2017/decorative" val="0"/>
              </a:ext>
            </a:extLst>
          </p:cNvPr>
          <p:cNvPicPr>
            <a:picLocks noGrp="1" noChangeAspect="1"/>
          </p:cNvPicPr>
          <p:nvPr>
            <p:ph sz="quarter" idx="32"/>
          </p:nvPr>
        </p:nvPicPr>
        <p:blipFill>
          <a:blip r:embed="rId5"/>
          <a:stretch>
            <a:fillRect/>
          </a:stretch>
        </p:blipFill>
        <p:spPr>
          <a:xfrm>
            <a:off x="5920739" y="2432785"/>
            <a:ext cx="822960" cy="822960"/>
          </a:xfrm>
        </p:spPr>
      </p:pic>
      <p:pic>
        <p:nvPicPr>
          <p:cNvPr id="30" name="Picture 10" descr="Table of viral nucleic acids with a diagram for each.">
            <a:extLst>
              <a:ext uri="{FF2B5EF4-FFF2-40B4-BE49-F238E27FC236}">
                <a16:creationId xmlns:a16="http://schemas.microsoft.com/office/drawing/2014/main" id="{FA5EE494-A3BD-4F0F-BB6E-C7F8750A13A4}"/>
              </a:ext>
              <a:ext uri="{C183D7F6-B498-43B3-948B-1728B52AA6E4}">
                <adec:decorative xmlns:adec="http://schemas.microsoft.com/office/drawing/2017/decorative" val="0"/>
              </a:ext>
            </a:extLst>
          </p:cNvPr>
          <p:cNvPicPr>
            <a:picLocks noGrp="1" noChangeAspect="1"/>
          </p:cNvPicPr>
          <p:nvPr>
            <p:ph sz="quarter" idx="33"/>
          </p:nvPr>
        </p:nvPicPr>
        <p:blipFill>
          <a:blip r:embed="rId6"/>
          <a:stretch>
            <a:fillRect/>
          </a:stretch>
        </p:blipFill>
        <p:spPr>
          <a:xfrm>
            <a:off x="6058700" y="3370685"/>
            <a:ext cx="585217" cy="731520"/>
          </a:xfrm>
        </p:spPr>
      </p:pic>
      <p:pic>
        <p:nvPicPr>
          <p:cNvPr id="32" name="Picture 11" descr="Table of viral nucleic acids with a diagram for each.">
            <a:extLst>
              <a:ext uri="{FF2B5EF4-FFF2-40B4-BE49-F238E27FC236}">
                <a16:creationId xmlns:a16="http://schemas.microsoft.com/office/drawing/2014/main" id="{0F42314E-A1CB-43C6-A2CD-638B8D1A483E}"/>
              </a:ext>
              <a:ext uri="{C183D7F6-B498-43B3-948B-1728B52AA6E4}">
                <adec:decorative xmlns:adec="http://schemas.microsoft.com/office/drawing/2017/decorative" val="0"/>
              </a:ext>
            </a:extLst>
          </p:cNvPr>
          <p:cNvPicPr>
            <a:picLocks noGrp="1" noChangeAspect="1"/>
          </p:cNvPicPr>
          <p:nvPr>
            <p:ph sz="quarter" idx="34"/>
          </p:nvPr>
        </p:nvPicPr>
        <p:blipFill>
          <a:blip r:embed="rId7"/>
          <a:stretch>
            <a:fillRect/>
          </a:stretch>
        </p:blipFill>
        <p:spPr>
          <a:xfrm>
            <a:off x="5947587" y="4306345"/>
            <a:ext cx="727608" cy="731520"/>
          </a:xfrm>
        </p:spPr>
      </p:pic>
      <p:pic>
        <p:nvPicPr>
          <p:cNvPr id="34" name="Picture 12" descr="Table of viral nucleic acids with a diagram for each.">
            <a:extLst>
              <a:ext uri="{FF2B5EF4-FFF2-40B4-BE49-F238E27FC236}">
                <a16:creationId xmlns:a16="http://schemas.microsoft.com/office/drawing/2014/main" id="{EFC9784D-918B-4E46-8DAC-9E5888665860}"/>
              </a:ext>
              <a:ext uri="{C183D7F6-B498-43B3-948B-1728B52AA6E4}">
                <adec:decorative xmlns:adec="http://schemas.microsoft.com/office/drawing/2017/decorative" val="0"/>
              </a:ext>
            </a:extLst>
          </p:cNvPr>
          <p:cNvPicPr>
            <a:picLocks noGrp="1" noChangeAspect="1"/>
          </p:cNvPicPr>
          <p:nvPr>
            <p:ph sz="quarter" idx="35"/>
          </p:nvPr>
        </p:nvPicPr>
        <p:blipFill>
          <a:blip r:embed="rId8"/>
          <a:stretch>
            <a:fillRect/>
          </a:stretch>
        </p:blipFill>
        <p:spPr>
          <a:xfrm>
            <a:off x="5993975" y="5253190"/>
            <a:ext cx="634832" cy="640080"/>
          </a:xfrm>
        </p:spPr>
      </p:pic>
    </p:spTree>
    <p:extLst>
      <p:ext uri="{BB962C8B-B14F-4D97-AF65-F5344CB8AC3E}">
        <p14:creationId xmlns:p14="http://schemas.microsoft.com/office/powerpoint/2010/main" val="20289963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Other Substances in the Virus Particle</a:t>
            </a:r>
          </a:p>
        </p:txBody>
      </p:sp>
      <p:sp>
        <p:nvSpPr>
          <p:cNvPr id="8" name="Content Placeholder 2"/>
          <p:cNvSpPr>
            <a:spLocks noGrp="1"/>
          </p:cNvSpPr>
          <p:nvPr>
            <p:ph sz="quarter" idx="11"/>
          </p:nvPr>
        </p:nvSpPr>
        <p:spPr/>
        <p:txBody>
          <a:bodyPr/>
          <a:lstStyle/>
          <a:p>
            <a:pPr>
              <a:spcBef>
                <a:spcPts val="1200"/>
              </a:spcBef>
              <a:spcAft>
                <a:spcPts val="0"/>
              </a:spcAft>
              <a:defRPr/>
            </a:pPr>
            <a:r>
              <a:rPr lang="en-US" dirty="0"/>
              <a:t>Enzymes for specific operations within the host cell:</a:t>
            </a:r>
          </a:p>
          <a:p>
            <a:pPr marL="342900" indent="-342900">
              <a:spcBef>
                <a:spcPts val="1200"/>
              </a:spcBef>
              <a:spcAft>
                <a:spcPts val="0"/>
              </a:spcAft>
              <a:buFont typeface="Arial" pitchFamily="34" charset="0"/>
              <a:buChar char="•"/>
              <a:defRPr/>
            </a:pPr>
            <a:r>
              <a:rPr lang="en-US" b="1" dirty="0"/>
              <a:t>Polymerases</a:t>
            </a:r>
            <a:r>
              <a:rPr lang="en-US" dirty="0"/>
              <a:t>: synthesize DNA and RNA</a:t>
            </a:r>
          </a:p>
          <a:p>
            <a:pPr marL="342900" indent="-342900">
              <a:spcBef>
                <a:spcPts val="1200"/>
              </a:spcBef>
              <a:spcAft>
                <a:spcPts val="0"/>
              </a:spcAft>
              <a:buFont typeface="Arial" pitchFamily="34" charset="0"/>
              <a:buChar char="•"/>
              <a:defRPr/>
            </a:pPr>
            <a:r>
              <a:rPr lang="en-US" dirty="0" err="1"/>
              <a:t>Replicases</a:t>
            </a:r>
            <a:r>
              <a:rPr lang="en-US" dirty="0"/>
              <a:t>: copy RNA</a:t>
            </a:r>
          </a:p>
          <a:p>
            <a:pPr marL="342900" indent="-342900">
              <a:spcBef>
                <a:spcPts val="1200"/>
              </a:spcBef>
              <a:spcAft>
                <a:spcPts val="0"/>
              </a:spcAft>
              <a:buFont typeface="Arial" pitchFamily="34" charset="0"/>
              <a:buChar char="•"/>
              <a:defRPr/>
            </a:pPr>
            <a:r>
              <a:rPr lang="en-US" b="1" dirty="0"/>
              <a:t>Reverse transcriptase</a:t>
            </a:r>
            <a:r>
              <a:rPr lang="en-US" dirty="0"/>
              <a:t>: synthesizes DNA from RNA</a:t>
            </a:r>
          </a:p>
          <a:p>
            <a:pPr>
              <a:spcBef>
                <a:spcPts val="1200"/>
              </a:spcBef>
              <a:spcAft>
                <a:spcPts val="0"/>
              </a:spcAft>
              <a:defRPr/>
            </a:pPr>
            <a:r>
              <a:rPr lang="en-US" dirty="0"/>
              <a:t>Substances from the host cell:</a:t>
            </a:r>
          </a:p>
          <a:p>
            <a:pPr marL="342900" indent="-342900">
              <a:spcBef>
                <a:spcPts val="1200"/>
              </a:spcBef>
              <a:spcAft>
                <a:spcPts val="0"/>
              </a:spcAft>
              <a:buFont typeface="Arial" pitchFamily="34" charset="0"/>
              <a:buChar char="•"/>
              <a:defRPr/>
            </a:pPr>
            <a:r>
              <a:rPr lang="en-US" dirty="0" err="1"/>
              <a:t>Arenaviruses</a:t>
            </a:r>
            <a:r>
              <a:rPr lang="en-US" dirty="0"/>
              <a:t> pack along host ribosomes</a:t>
            </a:r>
          </a:p>
          <a:p>
            <a:pPr marL="342900" indent="-342900">
              <a:spcBef>
                <a:spcPts val="1200"/>
              </a:spcBef>
              <a:spcAft>
                <a:spcPts val="0"/>
              </a:spcAft>
              <a:buFont typeface="Arial" pitchFamily="34" charset="0"/>
              <a:buChar char="•"/>
              <a:defRPr/>
            </a:pPr>
            <a:r>
              <a:rPr lang="en-US" dirty="0"/>
              <a:t>Retroviruses “borrow” the host’s </a:t>
            </a:r>
            <a:r>
              <a:rPr lang="en-US" dirty="0" err="1"/>
              <a:t>tRNA</a:t>
            </a:r>
            <a:r>
              <a:rPr lang="en-US" dirty="0"/>
              <a:t> molecules</a:t>
            </a:r>
          </a:p>
        </p:txBody>
      </p:sp>
    </p:spTree>
    <p:extLst>
      <p:ext uri="{BB962C8B-B14F-4D97-AF65-F5344CB8AC3E}">
        <p14:creationId xmlns:p14="http://schemas.microsoft.com/office/powerpoint/2010/main" val="26636291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Concept Check – Section 6.3</a:t>
            </a:r>
            <a:endParaRPr lang="en-US" dirty="0"/>
          </a:p>
        </p:txBody>
      </p:sp>
      <p:sp>
        <p:nvSpPr>
          <p:cNvPr id="8" name="Content Placeholder 2"/>
          <p:cNvSpPr>
            <a:spLocks noGrp="1"/>
          </p:cNvSpPr>
          <p:nvPr>
            <p:ph sz="quarter" idx="11"/>
          </p:nvPr>
        </p:nvSpPr>
        <p:spPr/>
        <p:txBody>
          <a:bodyPr/>
          <a:lstStyle/>
          <a:p>
            <a:pPr marL="457200" indent="-457200">
              <a:spcBef>
                <a:spcPts val="1800"/>
              </a:spcBef>
              <a:spcAft>
                <a:spcPts val="0"/>
              </a:spcAft>
              <a:buFont typeface="+mj-lt"/>
              <a:buAutoNum type="arabicPeriod"/>
              <a:defRPr/>
            </a:pPr>
            <a:r>
              <a:rPr lang="en-US" dirty="0"/>
              <a:t>True/False: Viruses can be seen with a light microscope.</a:t>
            </a:r>
          </a:p>
          <a:p>
            <a:pPr marL="457200" indent="-457200">
              <a:spcBef>
                <a:spcPts val="1800"/>
              </a:spcBef>
              <a:spcAft>
                <a:spcPts val="0"/>
              </a:spcAft>
              <a:buFont typeface="+mj-lt"/>
              <a:buAutoNum type="arabicPeriod"/>
              <a:defRPr/>
            </a:pPr>
            <a:r>
              <a:rPr lang="en-US" dirty="0"/>
              <a:t>Viral capsids are constructed from </a:t>
            </a:r>
            <a:r>
              <a:rPr lang="en-US" u="sng" dirty="0">
                <a:solidFill>
                  <a:schemeClr val="bg1"/>
                </a:solidFill>
                <a:uFill>
                  <a:solidFill>
                    <a:schemeClr val="tx1"/>
                  </a:solidFill>
                </a:uFill>
                <a:ea typeface="ＭＳ Ｐゴシック" charset="0"/>
              </a:rPr>
              <a:t> Blank </a:t>
            </a:r>
            <a:r>
              <a:rPr lang="en-US" dirty="0"/>
              <a:t> subunits.</a:t>
            </a:r>
          </a:p>
          <a:p>
            <a:pPr marL="457200" indent="-457200">
              <a:spcBef>
                <a:spcPts val="1800"/>
              </a:spcBef>
              <a:spcAft>
                <a:spcPts val="0"/>
              </a:spcAft>
              <a:buFont typeface="+mj-lt"/>
              <a:buAutoNum type="arabicPeriod" startAt="3"/>
              <a:defRPr/>
            </a:pPr>
            <a:r>
              <a:rPr lang="en-US" dirty="0"/>
              <a:t>Describe the structures of icosahedral, helical, and complex viruses.</a:t>
            </a:r>
          </a:p>
          <a:p>
            <a:pPr marL="457200" indent="-457200">
              <a:spcBef>
                <a:spcPts val="1800"/>
              </a:spcBef>
              <a:spcAft>
                <a:spcPts val="0"/>
              </a:spcAft>
              <a:buFont typeface="+mj-lt"/>
              <a:buAutoNum type="arabicPeriod" startAt="3"/>
              <a:defRPr/>
            </a:pPr>
            <a:r>
              <a:rPr lang="en-US" dirty="0"/>
              <a:t>List three unique forms or viral nucleic acid.</a:t>
            </a:r>
          </a:p>
        </p:txBody>
      </p:sp>
    </p:spTree>
    <p:extLst>
      <p:ext uri="{BB962C8B-B14F-4D97-AF65-F5344CB8AC3E}">
        <p14:creationId xmlns:p14="http://schemas.microsoft.com/office/powerpoint/2010/main" val="21085546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Early Virus Discoveries</a:t>
            </a:r>
            <a:endParaRPr lang="en-US" dirty="0"/>
          </a:p>
        </p:txBody>
      </p:sp>
      <p:sp>
        <p:nvSpPr>
          <p:cNvPr id="8" name="Content Placeholder 2"/>
          <p:cNvSpPr>
            <a:spLocks noGrp="1"/>
          </p:cNvSpPr>
          <p:nvPr>
            <p:ph sz="quarter" idx="11"/>
          </p:nvPr>
        </p:nvSpPr>
        <p:spPr/>
        <p:txBody>
          <a:bodyPr/>
          <a:lstStyle/>
          <a:p>
            <a:pPr>
              <a:spcBef>
                <a:spcPts val="1800"/>
              </a:spcBef>
              <a:spcAft>
                <a:spcPts val="0"/>
              </a:spcAft>
            </a:pPr>
            <a:r>
              <a:rPr lang="en-US" altLang="en-US" dirty="0"/>
              <a:t>Pasteur developed a vaccine for rabies</a:t>
            </a:r>
          </a:p>
          <a:p>
            <a:pPr marL="342900" lvl="1">
              <a:spcBef>
                <a:spcPts val="1800"/>
              </a:spcBef>
              <a:spcAft>
                <a:spcPts val="0"/>
              </a:spcAft>
            </a:pPr>
            <a:r>
              <a:rPr lang="en-US" altLang="en-US" dirty="0"/>
              <a:t>Coined the term “</a:t>
            </a:r>
            <a:r>
              <a:rPr lang="en-US" altLang="ja-JP" b="1" dirty="0"/>
              <a:t>virus</a:t>
            </a:r>
            <a:r>
              <a:rPr lang="en-US" altLang="en-US" dirty="0"/>
              <a:t>”</a:t>
            </a:r>
            <a:r>
              <a:rPr lang="en-US" altLang="ja-JP" dirty="0"/>
              <a:t> (Latin for poison)</a:t>
            </a:r>
          </a:p>
          <a:p>
            <a:pPr>
              <a:spcBef>
                <a:spcPts val="1800"/>
              </a:spcBef>
              <a:spcAft>
                <a:spcPts val="0"/>
              </a:spcAft>
            </a:pPr>
            <a:r>
              <a:rPr lang="en-US" altLang="en-US" dirty="0" err="1"/>
              <a:t>Ivanovski</a:t>
            </a:r>
            <a:r>
              <a:rPr lang="en-US" altLang="en-US" dirty="0"/>
              <a:t> and </a:t>
            </a:r>
            <a:r>
              <a:rPr lang="en-US" altLang="en-US" dirty="0" err="1"/>
              <a:t>Beijernick</a:t>
            </a:r>
            <a:r>
              <a:rPr lang="en-US" altLang="en-US" dirty="0"/>
              <a:t>: tobacco disease caused by a virus</a:t>
            </a:r>
          </a:p>
          <a:p>
            <a:pPr>
              <a:spcBef>
                <a:spcPts val="1800"/>
              </a:spcBef>
              <a:spcAft>
                <a:spcPts val="0"/>
              </a:spcAft>
            </a:pPr>
            <a:r>
              <a:rPr lang="en-US" altLang="en-US" dirty="0" err="1"/>
              <a:t>Loeffler</a:t>
            </a:r>
            <a:r>
              <a:rPr lang="en-US" altLang="en-US" dirty="0"/>
              <a:t> and </a:t>
            </a:r>
            <a:r>
              <a:rPr lang="en-US" altLang="en-US" dirty="0" err="1"/>
              <a:t>Frosch</a:t>
            </a:r>
            <a:r>
              <a:rPr lang="en-US" altLang="en-US" dirty="0"/>
              <a:t>: foot-and-mouth disease caused by a virus</a:t>
            </a:r>
          </a:p>
        </p:txBody>
      </p:sp>
    </p:spTree>
    <p:extLst>
      <p:ext uri="{BB962C8B-B14F-4D97-AF65-F5344CB8AC3E}">
        <p14:creationId xmlns:p14="http://schemas.microsoft.com/office/powerpoint/2010/main" val="30254308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Section 6.4: How Viruses Are Classified and Named</a:t>
            </a:r>
          </a:p>
        </p:txBody>
      </p:sp>
      <p:sp>
        <p:nvSpPr>
          <p:cNvPr id="8" name="Content Placeholder 2"/>
          <p:cNvSpPr>
            <a:spLocks noGrp="1"/>
          </p:cNvSpPr>
          <p:nvPr>
            <p:ph sz="quarter" idx="11"/>
          </p:nvPr>
        </p:nvSpPr>
        <p:spPr/>
        <p:txBody>
          <a:bodyPr/>
          <a:lstStyle/>
          <a:p>
            <a:pPr>
              <a:spcBef>
                <a:spcPts val="1200"/>
              </a:spcBef>
              <a:spcAft>
                <a:spcPts val="0"/>
              </a:spcAft>
            </a:pPr>
            <a:r>
              <a:rPr lang="en-US" altLang="en-US" u="sng" dirty="0"/>
              <a:t>Learning Outcomes</a:t>
            </a:r>
          </a:p>
          <a:p>
            <a:pPr>
              <a:spcBef>
                <a:spcPts val="1200"/>
              </a:spcBef>
              <a:spcAft>
                <a:spcPts val="0"/>
              </a:spcAft>
            </a:pPr>
            <a:r>
              <a:rPr lang="en-US" altLang="en-US" dirty="0"/>
              <a:t>Demonstrate how family, genus, and common names in viruses are written.</a:t>
            </a:r>
          </a:p>
        </p:txBody>
      </p:sp>
    </p:spTree>
    <p:extLst>
      <p:ext uri="{BB962C8B-B14F-4D97-AF65-F5344CB8AC3E}">
        <p14:creationId xmlns:p14="http://schemas.microsoft.com/office/powerpoint/2010/main" val="5912029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Classification of Viruses</a:t>
            </a:r>
            <a:endParaRPr lang="en-US" dirty="0"/>
          </a:p>
        </p:txBody>
      </p:sp>
      <p:sp>
        <p:nvSpPr>
          <p:cNvPr id="8" name="Content Placeholder 2"/>
          <p:cNvSpPr>
            <a:spLocks noGrp="1"/>
          </p:cNvSpPr>
          <p:nvPr>
            <p:ph sz="quarter" idx="11"/>
          </p:nvPr>
        </p:nvSpPr>
        <p:spPr/>
        <p:txBody>
          <a:bodyPr>
            <a:normAutofit fontScale="92500" lnSpcReduction="10000"/>
          </a:bodyPr>
          <a:lstStyle/>
          <a:p>
            <a:pPr>
              <a:lnSpc>
                <a:spcPct val="110000"/>
              </a:lnSpc>
              <a:spcBef>
                <a:spcPts val="600"/>
              </a:spcBef>
              <a:spcAft>
                <a:spcPts val="0"/>
              </a:spcAft>
              <a:defRPr/>
            </a:pPr>
            <a:r>
              <a:rPr lang="en-US" dirty="0"/>
              <a:t>Informal classification system:</a:t>
            </a:r>
          </a:p>
          <a:p>
            <a:pPr marL="342900" indent="-342900">
              <a:lnSpc>
                <a:spcPct val="110000"/>
              </a:lnSpc>
              <a:spcBef>
                <a:spcPts val="600"/>
              </a:spcBef>
              <a:spcAft>
                <a:spcPts val="0"/>
              </a:spcAft>
              <a:buFont typeface="Arial" pitchFamily="34" charset="0"/>
              <a:buChar char="•"/>
              <a:defRPr/>
            </a:pPr>
            <a:r>
              <a:rPr lang="en-US" dirty="0"/>
              <a:t>Animal, plant, or bacterial viruses</a:t>
            </a:r>
          </a:p>
          <a:p>
            <a:pPr marL="342900" indent="-342900">
              <a:lnSpc>
                <a:spcPct val="110000"/>
              </a:lnSpc>
              <a:spcBef>
                <a:spcPts val="600"/>
              </a:spcBef>
              <a:spcAft>
                <a:spcPts val="0"/>
              </a:spcAft>
              <a:buFont typeface="Arial" pitchFamily="34" charset="0"/>
              <a:buChar char="•"/>
              <a:defRPr/>
            </a:pPr>
            <a:r>
              <a:rPr lang="en-US" dirty="0"/>
              <a:t>Enveloped or naked</a:t>
            </a:r>
          </a:p>
          <a:p>
            <a:pPr marL="342900" indent="-342900">
              <a:lnSpc>
                <a:spcPct val="110000"/>
              </a:lnSpc>
              <a:spcBef>
                <a:spcPts val="600"/>
              </a:spcBef>
              <a:spcAft>
                <a:spcPts val="0"/>
              </a:spcAft>
              <a:buFont typeface="Arial" pitchFamily="34" charset="0"/>
              <a:buChar char="•"/>
              <a:defRPr/>
            </a:pPr>
            <a:r>
              <a:rPr lang="en-US" dirty="0"/>
              <a:t>DNA or RNA viruses</a:t>
            </a:r>
          </a:p>
          <a:p>
            <a:pPr marL="342900" indent="-342900">
              <a:lnSpc>
                <a:spcPct val="110000"/>
              </a:lnSpc>
              <a:spcBef>
                <a:spcPts val="600"/>
              </a:spcBef>
              <a:spcAft>
                <a:spcPts val="0"/>
              </a:spcAft>
              <a:buFont typeface="Arial" pitchFamily="34" charset="0"/>
              <a:buChar char="•"/>
              <a:defRPr/>
            </a:pPr>
            <a:r>
              <a:rPr lang="en-US" dirty="0"/>
              <a:t>Helical or icosahedral</a:t>
            </a:r>
          </a:p>
          <a:p>
            <a:pPr>
              <a:lnSpc>
                <a:spcPct val="110000"/>
              </a:lnSpc>
              <a:spcBef>
                <a:spcPts val="600"/>
              </a:spcBef>
              <a:spcAft>
                <a:spcPts val="0"/>
              </a:spcAft>
              <a:defRPr/>
            </a:pPr>
            <a:r>
              <a:rPr lang="en-US" dirty="0"/>
              <a:t>Criteria of a formal classification system:</a:t>
            </a:r>
          </a:p>
          <a:p>
            <a:pPr marL="342900" indent="-342900">
              <a:lnSpc>
                <a:spcPct val="110000"/>
              </a:lnSpc>
              <a:spcBef>
                <a:spcPts val="600"/>
              </a:spcBef>
              <a:spcAft>
                <a:spcPts val="0"/>
              </a:spcAft>
              <a:buFont typeface="Arial" pitchFamily="34" charset="0"/>
              <a:buChar char="•"/>
              <a:defRPr/>
            </a:pPr>
            <a:r>
              <a:rPr lang="en-US" dirty="0"/>
              <a:t>Structure</a:t>
            </a:r>
          </a:p>
          <a:p>
            <a:pPr marL="342900" indent="-342900">
              <a:lnSpc>
                <a:spcPct val="110000"/>
              </a:lnSpc>
              <a:spcBef>
                <a:spcPts val="600"/>
              </a:spcBef>
              <a:spcAft>
                <a:spcPts val="0"/>
              </a:spcAft>
              <a:buFont typeface="Arial" pitchFamily="34" charset="0"/>
              <a:buChar char="•"/>
              <a:defRPr/>
            </a:pPr>
            <a:r>
              <a:rPr lang="en-US" dirty="0"/>
              <a:t>Chemical composition</a:t>
            </a:r>
          </a:p>
          <a:p>
            <a:pPr marL="342900" indent="-342900">
              <a:lnSpc>
                <a:spcPct val="110000"/>
              </a:lnSpc>
              <a:spcBef>
                <a:spcPts val="600"/>
              </a:spcBef>
              <a:spcAft>
                <a:spcPts val="0"/>
              </a:spcAft>
              <a:buFont typeface="Arial" pitchFamily="34" charset="0"/>
              <a:buChar char="•"/>
              <a:defRPr/>
            </a:pPr>
            <a:r>
              <a:rPr lang="en-US" dirty="0"/>
              <a:t>Similarities in genetic makeup</a:t>
            </a:r>
          </a:p>
        </p:txBody>
      </p:sp>
      <p:sp>
        <p:nvSpPr>
          <p:cNvPr id="9" name="Content Placeholder 3"/>
          <p:cNvSpPr>
            <a:spLocks noGrp="1"/>
          </p:cNvSpPr>
          <p:nvPr>
            <p:ph sz="quarter" idx="14"/>
          </p:nvPr>
        </p:nvSpPr>
        <p:spPr/>
        <p:txBody>
          <a:bodyPr/>
          <a:lstStyle/>
          <a:p>
            <a:pPr>
              <a:spcBef>
                <a:spcPts val="600"/>
              </a:spcBef>
            </a:pPr>
            <a:r>
              <a:rPr lang="en-US" altLang="en-US" dirty="0"/>
              <a:t>Virus orders:</a:t>
            </a:r>
          </a:p>
          <a:p>
            <a:pPr marL="342900" indent="-342900">
              <a:spcBef>
                <a:spcPts val="600"/>
              </a:spcBef>
              <a:buFont typeface="Arial" pitchFamily="34" charset="0"/>
              <a:buChar char="•"/>
            </a:pPr>
            <a:r>
              <a:rPr lang="en-US" altLang="en-US" dirty="0"/>
              <a:t>Suffix </a:t>
            </a:r>
            <a:r>
              <a:rPr lang="en-US" altLang="en-US" i="1" dirty="0"/>
              <a:t>-</a:t>
            </a:r>
            <a:r>
              <a:rPr lang="en-US" altLang="en-US" i="1" dirty="0" err="1"/>
              <a:t>virales</a:t>
            </a:r>
            <a:endParaRPr lang="en-US" altLang="en-US" i="1" dirty="0"/>
          </a:p>
          <a:p>
            <a:pPr>
              <a:spcBef>
                <a:spcPts val="600"/>
              </a:spcBef>
            </a:pPr>
            <a:r>
              <a:rPr lang="en-US" altLang="en-US" dirty="0"/>
              <a:t>Virus families:</a:t>
            </a:r>
          </a:p>
          <a:p>
            <a:pPr marL="342900" indent="-342900">
              <a:spcBef>
                <a:spcPts val="600"/>
              </a:spcBef>
              <a:buFont typeface="Arial" pitchFamily="34" charset="0"/>
              <a:buChar char="•"/>
            </a:pPr>
            <a:r>
              <a:rPr lang="en-US" altLang="en-US" dirty="0"/>
              <a:t>Suffix –</a:t>
            </a:r>
            <a:r>
              <a:rPr lang="en-US" altLang="en-US" i="1" dirty="0" err="1"/>
              <a:t>viridae</a:t>
            </a:r>
            <a:endParaRPr lang="en-US" altLang="en-US" i="1" dirty="0"/>
          </a:p>
          <a:p>
            <a:pPr>
              <a:spcBef>
                <a:spcPts val="600"/>
              </a:spcBef>
            </a:pPr>
            <a:r>
              <a:rPr lang="en-US" altLang="en-US" dirty="0"/>
              <a:t>Virus genera:</a:t>
            </a:r>
          </a:p>
          <a:p>
            <a:pPr marL="342900" indent="-342900">
              <a:spcBef>
                <a:spcPts val="600"/>
              </a:spcBef>
              <a:buFont typeface="Arial" pitchFamily="34" charset="0"/>
              <a:buChar char="•"/>
            </a:pPr>
            <a:r>
              <a:rPr lang="en-US" altLang="en-US" dirty="0"/>
              <a:t>Suffix –</a:t>
            </a:r>
            <a:r>
              <a:rPr lang="en-US" altLang="en-US" i="1" dirty="0"/>
              <a:t>virus</a:t>
            </a:r>
          </a:p>
        </p:txBody>
      </p:sp>
    </p:spTree>
    <p:extLst>
      <p:ext uri="{BB962C8B-B14F-4D97-AF65-F5344CB8AC3E}">
        <p14:creationId xmlns:p14="http://schemas.microsoft.com/office/powerpoint/2010/main" val="36734134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Examples from the Nine Orders of Viruses</a:t>
            </a:r>
            <a:endParaRPr lang="en-US" dirty="0">
              <a:solidFill>
                <a:schemeClr val="tx1"/>
              </a:solidFill>
            </a:endParaRPr>
          </a:p>
        </p:txBody>
      </p:sp>
      <p:graphicFrame>
        <p:nvGraphicFramePr>
          <p:cNvPr id="8" name="Table 2">
            <a:extLst>
              <a:ext uri="{FF2B5EF4-FFF2-40B4-BE49-F238E27FC236}">
                <a16:creationId xmlns:a16="http://schemas.microsoft.com/office/drawing/2014/main" id="{81A43E91-C988-45CB-98DE-125984784091}"/>
              </a:ext>
            </a:extLst>
          </p:cNvPr>
          <p:cNvGraphicFramePr>
            <a:graphicFrameLocks noGrp="1"/>
          </p:cNvGraphicFramePr>
          <p:nvPr>
            <p:ph sz="quarter" idx="11"/>
            <p:extLst>
              <p:ext uri="{D42A27DB-BD31-4B8C-83A1-F6EECF244321}">
                <p14:modId xmlns:p14="http://schemas.microsoft.com/office/powerpoint/2010/main" val="2930826489"/>
              </p:ext>
            </p:extLst>
          </p:nvPr>
        </p:nvGraphicFramePr>
        <p:xfrm>
          <a:off x="85720" y="2047882"/>
          <a:ext cx="8991600" cy="1483360"/>
        </p:xfrm>
        <a:graphic>
          <a:graphicData uri="http://schemas.openxmlformats.org/drawingml/2006/table">
            <a:tbl>
              <a:tblPr firstRow="1" bandRow="1">
                <a:tableStyleId>{073A0DAA-6AF3-43AB-8588-CEC1D06C72B9}</a:tableStyleId>
              </a:tblPr>
              <a:tblGrid>
                <a:gridCol w="1798320">
                  <a:extLst>
                    <a:ext uri="{9D8B030D-6E8A-4147-A177-3AD203B41FA5}">
                      <a16:colId xmlns:a16="http://schemas.microsoft.com/office/drawing/2014/main" val="20000"/>
                    </a:ext>
                  </a:extLst>
                </a:gridCol>
                <a:gridCol w="1798320">
                  <a:extLst>
                    <a:ext uri="{9D8B030D-6E8A-4147-A177-3AD203B41FA5}">
                      <a16:colId xmlns:a16="http://schemas.microsoft.com/office/drawing/2014/main" val="20001"/>
                    </a:ext>
                  </a:extLst>
                </a:gridCol>
                <a:gridCol w="1798320">
                  <a:extLst>
                    <a:ext uri="{9D8B030D-6E8A-4147-A177-3AD203B41FA5}">
                      <a16:colId xmlns:a16="http://schemas.microsoft.com/office/drawing/2014/main" val="20002"/>
                    </a:ext>
                  </a:extLst>
                </a:gridCol>
                <a:gridCol w="2377439">
                  <a:extLst>
                    <a:ext uri="{9D8B030D-6E8A-4147-A177-3AD203B41FA5}">
                      <a16:colId xmlns:a16="http://schemas.microsoft.com/office/drawing/2014/main" val="20003"/>
                    </a:ext>
                  </a:extLst>
                </a:gridCol>
                <a:gridCol w="1219201">
                  <a:extLst>
                    <a:ext uri="{9D8B030D-6E8A-4147-A177-3AD203B41FA5}">
                      <a16:colId xmlns:a16="http://schemas.microsoft.com/office/drawing/2014/main" val="20004"/>
                    </a:ext>
                  </a:extLst>
                </a:gridCol>
              </a:tblGrid>
              <a:tr h="370840">
                <a:tc>
                  <a:txBody>
                    <a:bodyPr/>
                    <a:lstStyle/>
                    <a:p>
                      <a:r>
                        <a:rPr lang="en-US" dirty="0"/>
                        <a:t>Order</a:t>
                      </a:r>
                    </a:p>
                  </a:txBody>
                  <a:tcPr/>
                </a:tc>
                <a:tc>
                  <a:txBody>
                    <a:bodyPr/>
                    <a:lstStyle/>
                    <a:p>
                      <a:r>
                        <a:rPr lang="en-US" dirty="0"/>
                        <a:t>Family</a:t>
                      </a:r>
                    </a:p>
                  </a:txBody>
                  <a:tcPr/>
                </a:tc>
                <a:tc>
                  <a:txBody>
                    <a:bodyPr/>
                    <a:lstStyle/>
                    <a:p>
                      <a:r>
                        <a:rPr lang="en-US" dirty="0"/>
                        <a:t>Genus</a:t>
                      </a:r>
                    </a:p>
                  </a:txBody>
                  <a:tcPr/>
                </a:tc>
                <a:tc>
                  <a:txBody>
                    <a:bodyPr/>
                    <a:lstStyle/>
                    <a:p>
                      <a:r>
                        <a:rPr lang="en-US" dirty="0"/>
                        <a:t>Species</a:t>
                      </a:r>
                    </a:p>
                  </a:txBody>
                  <a:tcPr/>
                </a:tc>
                <a:tc>
                  <a:txBody>
                    <a:bodyPr/>
                    <a:lstStyle/>
                    <a:p>
                      <a:r>
                        <a:rPr lang="en-US" dirty="0"/>
                        <a:t>Host</a:t>
                      </a:r>
                    </a:p>
                  </a:txBody>
                  <a:tcPr/>
                </a:tc>
                <a:extLst>
                  <a:ext uri="{0D108BD9-81ED-4DB2-BD59-A6C34878D82A}">
                    <a16:rowId xmlns:a16="http://schemas.microsoft.com/office/drawing/2014/main" val="10000"/>
                  </a:ext>
                </a:extLst>
              </a:tr>
              <a:tr h="370840">
                <a:tc>
                  <a:txBody>
                    <a:bodyPr/>
                    <a:lstStyle/>
                    <a:p>
                      <a:r>
                        <a:rPr lang="en-US" sz="1800" b="0" i="1" u="none" strike="noStrike" kern="1200" baseline="0" dirty="0">
                          <a:solidFill>
                            <a:schemeClr val="dk1"/>
                          </a:solidFill>
                          <a:latin typeface="+mn-lt"/>
                          <a:ea typeface="+mn-ea"/>
                          <a:cs typeface="+mn-cs"/>
                        </a:rPr>
                        <a:t>Caudovirales</a:t>
                      </a:r>
                      <a:endParaRPr lang="en-US" sz="1800" b="0" i="0" u="none" strike="noStrike" kern="1200" baseline="0" dirty="0">
                        <a:solidFill>
                          <a:schemeClr val="dk1"/>
                        </a:solidFill>
                        <a:latin typeface="+mn-lt"/>
                        <a:ea typeface="+mn-ea"/>
                        <a:cs typeface="+mn-cs"/>
                      </a:endParaRPr>
                    </a:p>
                  </a:txBody>
                  <a:tcPr/>
                </a:tc>
                <a:tc>
                  <a:txBody>
                    <a:bodyPr/>
                    <a:lstStyle/>
                    <a:p>
                      <a:r>
                        <a:rPr lang="en-US" sz="1800" b="0" i="1" u="none" strike="noStrike" kern="1200" baseline="0" dirty="0">
                          <a:solidFill>
                            <a:schemeClr val="dk1"/>
                          </a:solidFill>
                          <a:latin typeface="+mn-lt"/>
                          <a:ea typeface="+mn-ea"/>
                          <a:cs typeface="+mn-cs"/>
                        </a:rPr>
                        <a:t>Myoviridae</a:t>
                      </a:r>
                      <a:endParaRPr lang="en-US" sz="1800" b="0" i="0" u="none" strike="noStrike" kern="1200" baseline="0" dirty="0">
                        <a:solidFill>
                          <a:schemeClr val="dk1"/>
                        </a:solidFill>
                        <a:latin typeface="+mn-lt"/>
                        <a:ea typeface="+mn-ea"/>
                        <a:cs typeface="+mn-cs"/>
                      </a:endParaRPr>
                    </a:p>
                  </a:txBody>
                  <a:tcPr/>
                </a:tc>
                <a:tc>
                  <a:txBody>
                    <a:bodyPr/>
                    <a:lstStyle/>
                    <a:p>
                      <a:r>
                        <a:rPr lang="en-US" sz="1800" b="0" i="1" u="none" strike="noStrike" kern="1200" baseline="0" dirty="0">
                          <a:solidFill>
                            <a:schemeClr val="dk1"/>
                          </a:solidFill>
                          <a:latin typeface="+mn-lt"/>
                          <a:ea typeface="+mn-ea"/>
                          <a:cs typeface="+mn-cs"/>
                        </a:rPr>
                        <a:t>SPO1-like virus</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Bacillus phage</a:t>
                      </a:r>
                    </a:p>
                  </a:txBody>
                  <a:tcPr/>
                </a:tc>
                <a:tc>
                  <a:txBody>
                    <a:bodyPr/>
                    <a:lstStyle/>
                    <a:p>
                      <a:r>
                        <a:rPr lang="en-US" dirty="0"/>
                        <a:t>Bacterium</a:t>
                      </a:r>
                    </a:p>
                  </a:txBody>
                  <a:tcPr/>
                </a:tc>
                <a:extLst>
                  <a:ext uri="{0D108BD9-81ED-4DB2-BD59-A6C34878D82A}">
                    <a16:rowId xmlns:a16="http://schemas.microsoft.com/office/drawing/2014/main" val="10001"/>
                  </a:ext>
                </a:extLst>
              </a:tr>
              <a:tr h="370840">
                <a:tc>
                  <a:txBody>
                    <a:bodyPr/>
                    <a:lstStyle/>
                    <a:p>
                      <a:r>
                        <a:rPr lang="en-US" sz="1800" b="0" i="1" u="none" strike="noStrike" kern="1200" baseline="0" dirty="0">
                          <a:solidFill>
                            <a:schemeClr val="dk1"/>
                          </a:solidFill>
                          <a:latin typeface="+mn-lt"/>
                          <a:ea typeface="+mn-ea"/>
                          <a:cs typeface="+mn-cs"/>
                        </a:rPr>
                        <a:t>Herpesvirales</a:t>
                      </a:r>
                      <a:endParaRPr lang="en-US" sz="1800" b="0" i="0" u="none" strike="noStrike" kern="1200" baseline="0" dirty="0">
                        <a:solidFill>
                          <a:schemeClr val="dk1"/>
                        </a:solidFill>
                        <a:latin typeface="+mn-lt"/>
                        <a:ea typeface="+mn-ea"/>
                        <a:cs typeface="+mn-cs"/>
                      </a:endParaRPr>
                    </a:p>
                  </a:txBody>
                  <a:tcPr>
                    <a:solidFill>
                      <a:srgbClr val="E7E7E7"/>
                    </a:solidFill>
                  </a:tcPr>
                </a:tc>
                <a:tc>
                  <a:txBody>
                    <a:bodyPr/>
                    <a:lstStyle/>
                    <a:p>
                      <a:r>
                        <a:rPr lang="en-US" sz="1800" b="0" i="1" u="none" strike="noStrike" kern="1200" baseline="0" dirty="0">
                          <a:solidFill>
                            <a:schemeClr val="dk1"/>
                          </a:solidFill>
                          <a:latin typeface="+mn-lt"/>
                          <a:ea typeface="+mn-ea"/>
                          <a:cs typeface="+mn-cs"/>
                        </a:rPr>
                        <a:t>Herpesviridae</a:t>
                      </a:r>
                      <a:endParaRPr lang="en-US" sz="1800" b="0" i="0" u="none" strike="noStrike" kern="1200" baseline="0" dirty="0">
                        <a:solidFill>
                          <a:schemeClr val="dk1"/>
                        </a:solidFill>
                        <a:latin typeface="+mn-lt"/>
                        <a:ea typeface="+mn-ea"/>
                        <a:cs typeface="+mn-cs"/>
                      </a:endParaRPr>
                    </a:p>
                  </a:txBody>
                  <a:tcPr>
                    <a:solidFill>
                      <a:srgbClr val="E7E7E7"/>
                    </a:solidFill>
                  </a:tcPr>
                </a:tc>
                <a:tc>
                  <a:txBody>
                    <a:bodyPr/>
                    <a:lstStyle/>
                    <a:p>
                      <a:r>
                        <a:rPr lang="en-US" sz="1800" b="0" i="1" u="none" strike="noStrike" kern="1200" baseline="0" dirty="0">
                          <a:solidFill>
                            <a:schemeClr val="dk1"/>
                          </a:solidFill>
                          <a:latin typeface="+mn-lt"/>
                          <a:ea typeface="+mn-ea"/>
                          <a:cs typeface="+mn-cs"/>
                        </a:rPr>
                        <a:t>Simplexvirus</a:t>
                      </a:r>
                      <a:endParaRPr lang="en-US" sz="1800" b="0" i="0" u="none" strike="noStrike" kern="1200" baseline="0" dirty="0">
                        <a:solidFill>
                          <a:schemeClr val="dk1"/>
                        </a:solidFill>
                        <a:latin typeface="+mn-lt"/>
                        <a:ea typeface="+mn-ea"/>
                        <a:cs typeface="+mn-cs"/>
                      </a:endParaRPr>
                    </a:p>
                  </a:txBody>
                  <a:tcPr>
                    <a:solidFill>
                      <a:srgbClr val="E7E7E7"/>
                    </a:solidFill>
                  </a:tcPr>
                </a:tc>
                <a:tc>
                  <a:txBody>
                    <a:bodyPr/>
                    <a:lstStyle/>
                    <a:p>
                      <a:r>
                        <a:rPr lang="en-US" sz="1800" b="0" i="0" u="none" strike="noStrike" kern="1200" baseline="0" dirty="0">
                          <a:solidFill>
                            <a:schemeClr val="dk1"/>
                          </a:solidFill>
                          <a:latin typeface="+mn-lt"/>
                          <a:ea typeface="+mn-ea"/>
                          <a:cs typeface="+mn-cs"/>
                        </a:rPr>
                        <a:t>Human herpesvirus 2</a:t>
                      </a:r>
                    </a:p>
                  </a:txBody>
                  <a:tcPr>
                    <a:solidFill>
                      <a:srgbClr val="E7E7E7"/>
                    </a:solidFill>
                  </a:tcPr>
                </a:tc>
                <a:tc>
                  <a:txBody>
                    <a:bodyPr/>
                    <a:lstStyle/>
                    <a:p>
                      <a:r>
                        <a:rPr lang="en-US" dirty="0"/>
                        <a:t>Animal</a:t>
                      </a:r>
                    </a:p>
                  </a:txBody>
                  <a:tcPr>
                    <a:solidFill>
                      <a:srgbClr val="E7E7E7"/>
                    </a:solidFill>
                  </a:tcPr>
                </a:tc>
                <a:extLst>
                  <a:ext uri="{0D108BD9-81ED-4DB2-BD59-A6C34878D82A}">
                    <a16:rowId xmlns:a16="http://schemas.microsoft.com/office/drawing/2014/main" val="10002"/>
                  </a:ext>
                </a:extLst>
              </a:tr>
              <a:tr h="370840">
                <a:tc>
                  <a:txBody>
                    <a:bodyPr/>
                    <a:lstStyle/>
                    <a:p>
                      <a:r>
                        <a:rPr lang="en-US" sz="1800" b="0" i="1" u="none" strike="noStrike" kern="1200" baseline="0" dirty="0">
                          <a:solidFill>
                            <a:schemeClr val="dk1"/>
                          </a:solidFill>
                          <a:latin typeface="+mn-lt"/>
                          <a:ea typeface="+mn-ea"/>
                          <a:cs typeface="+mn-cs"/>
                        </a:rPr>
                        <a:t>Ligamenvirales</a:t>
                      </a:r>
                      <a:endParaRPr lang="en-US" sz="1800" b="0" i="0" u="none" strike="noStrike" kern="1200" baseline="0" dirty="0">
                        <a:solidFill>
                          <a:schemeClr val="dk1"/>
                        </a:solidFill>
                        <a:latin typeface="+mn-lt"/>
                        <a:ea typeface="+mn-ea"/>
                        <a:cs typeface="+mn-cs"/>
                      </a:endParaRPr>
                    </a:p>
                  </a:txBody>
                  <a:tcPr>
                    <a:solidFill>
                      <a:srgbClr val="CBCBCB"/>
                    </a:solidFill>
                  </a:tcPr>
                </a:tc>
                <a:tc>
                  <a:txBody>
                    <a:bodyPr/>
                    <a:lstStyle/>
                    <a:p>
                      <a:r>
                        <a:rPr lang="en-US" sz="1800" b="0" i="1" u="none" strike="noStrike" kern="1200" baseline="0" dirty="0">
                          <a:solidFill>
                            <a:schemeClr val="dk1"/>
                          </a:solidFill>
                          <a:latin typeface="+mn-lt"/>
                          <a:ea typeface="+mn-ea"/>
                          <a:cs typeface="+mn-cs"/>
                        </a:rPr>
                        <a:t>Rudiviridae</a:t>
                      </a:r>
                      <a:endParaRPr lang="en-US" sz="1800" b="0" i="0" u="none" strike="noStrike" kern="1200" baseline="0" dirty="0">
                        <a:solidFill>
                          <a:schemeClr val="dk1"/>
                        </a:solidFill>
                        <a:latin typeface="+mn-lt"/>
                        <a:ea typeface="+mn-ea"/>
                        <a:cs typeface="+mn-cs"/>
                      </a:endParaRPr>
                    </a:p>
                  </a:txBody>
                  <a:tcPr>
                    <a:solidFill>
                      <a:srgbClr val="CBCBCB"/>
                    </a:solidFill>
                  </a:tcPr>
                </a:tc>
                <a:tc>
                  <a:txBody>
                    <a:bodyPr/>
                    <a:lstStyle/>
                    <a:p>
                      <a:r>
                        <a:rPr lang="en-US" sz="1800" b="0" i="1" u="none" strike="noStrike" kern="1200" baseline="0" dirty="0">
                          <a:solidFill>
                            <a:schemeClr val="dk1"/>
                          </a:solidFill>
                          <a:latin typeface="+mn-lt"/>
                          <a:ea typeface="+mn-ea"/>
                          <a:cs typeface="+mn-cs"/>
                        </a:rPr>
                        <a:t>Lyssavirus</a:t>
                      </a:r>
                      <a:endParaRPr lang="en-US" sz="1800" b="0" i="0" u="none" strike="noStrike" kern="1200" baseline="0" dirty="0">
                        <a:solidFill>
                          <a:schemeClr val="dk1"/>
                        </a:solidFill>
                        <a:latin typeface="+mn-lt"/>
                        <a:ea typeface="+mn-ea"/>
                        <a:cs typeface="+mn-cs"/>
                      </a:endParaRPr>
                    </a:p>
                  </a:txBody>
                  <a:tcPr>
                    <a:solidFill>
                      <a:srgbClr val="CBCBCB"/>
                    </a:solidFill>
                  </a:tcPr>
                </a:tc>
                <a:tc>
                  <a:txBody>
                    <a:bodyPr/>
                    <a:lstStyle/>
                    <a:p>
                      <a:r>
                        <a:rPr lang="en-US" sz="1800" b="0" i="0" u="none" strike="noStrike" kern="1200" baseline="0" dirty="0">
                          <a:solidFill>
                            <a:schemeClr val="dk1"/>
                          </a:solidFill>
                          <a:latin typeface="+mn-lt"/>
                          <a:ea typeface="+mn-ea"/>
                          <a:cs typeface="+mn-cs"/>
                        </a:rPr>
                        <a:t>Rabies virus </a:t>
                      </a:r>
                    </a:p>
                  </a:txBody>
                  <a:tcPr>
                    <a:solidFill>
                      <a:srgbClr val="CBCBCB"/>
                    </a:solidFill>
                  </a:tcPr>
                </a:tc>
                <a:tc>
                  <a:txBody>
                    <a:bodyPr/>
                    <a:lstStyle/>
                    <a:p>
                      <a:r>
                        <a:rPr lang="en-US" dirty="0"/>
                        <a:t>Animal</a:t>
                      </a:r>
                    </a:p>
                  </a:txBody>
                  <a:tcPr>
                    <a:solidFill>
                      <a:srgbClr val="CBCBCB"/>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5990348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Important Human Virus Families, Genera, Common Names, and Types of Diseases – DNA Viruses</a:t>
            </a:r>
            <a:endParaRPr lang="en-US" dirty="0">
              <a:solidFill>
                <a:schemeClr val="tx1"/>
              </a:solidFill>
            </a:endParaRPr>
          </a:p>
        </p:txBody>
      </p:sp>
      <p:graphicFrame>
        <p:nvGraphicFramePr>
          <p:cNvPr id="8" name="Table 2">
            <a:extLst>
              <a:ext uri="{FF2B5EF4-FFF2-40B4-BE49-F238E27FC236}">
                <a16:creationId xmlns:a16="http://schemas.microsoft.com/office/drawing/2014/main" id="{25CFA9DE-E696-4C1E-B67C-7893EEE291C1}"/>
              </a:ext>
            </a:extLst>
          </p:cNvPr>
          <p:cNvGraphicFramePr>
            <a:graphicFrameLocks noGrp="1"/>
          </p:cNvGraphicFramePr>
          <p:nvPr>
            <p:ph sz="quarter" idx="11"/>
            <p:extLst>
              <p:ext uri="{D42A27DB-BD31-4B8C-83A1-F6EECF244321}">
                <p14:modId xmlns:p14="http://schemas.microsoft.com/office/powerpoint/2010/main" val="4288772124"/>
              </p:ext>
            </p:extLst>
          </p:nvPr>
        </p:nvGraphicFramePr>
        <p:xfrm>
          <a:off x="342900" y="1376366"/>
          <a:ext cx="8553450" cy="4429760"/>
        </p:xfrm>
        <a:graphic>
          <a:graphicData uri="http://schemas.openxmlformats.org/drawingml/2006/table">
            <a:tbl>
              <a:tblPr firstRow="1" bandRow="1">
                <a:tableStyleId>{073A0DAA-6AF3-43AB-8588-CEC1D06C72B9}</a:tableStyleId>
              </a:tblPr>
              <a:tblGrid>
                <a:gridCol w="1636458">
                  <a:extLst>
                    <a:ext uri="{9D8B030D-6E8A-4147-A177-3AD203B41FA5}">
                      <a16:colId xmlns:a16="http://schemas.microsoft.com/office/drawing/2014/main" val="20000"/>
                    </a:ext>
                  </a:extLst>
                </a:gridCol>
                <a:gridCol w="1925892">
                  <a:extLst>
                    <a:ext uri="{9D8B030D-6E8A-4147-A177-3AD203B41FA5}">
                      <a16:colId xmlns:a16="http://schemas.microsoft.com/office/drawing/2014/main" val="20001"/>
                    </a:ext>
                  </a:extLst>
                </a:gridCol>
                <a:gridCol w="2686050">
                  <a:extLst>
                    <a:ext uri="{9D8B030D-6E8A-4147-A177-3AD203B41FA5}">
                      <a16:colId xmlns:a16="http://schemas.microsoft.com/office/drawing/2014/main" val="20002"/>
                    </a:ext>
                  </a:extLst>
                </a:gridCol>
                <a:gridCol w="2305050">
                  <a:extLst>
                    <a:ext uri="{9D8B030D-6E8A-4147-A177-3AD203B41FA5}">
                      <a16:colId xmlns:a16="http://schemas.microsoft.com/office/drawing/2014/main" val="20003"/>
                    </a:ext>
                  </a:extLst>
                </a:gridCol>
              </a:tblGrid>
              <a:tr h="370840">
                <a:tc>
                  <a:txBody>
                    <a:bodyPr/>
                    <a:lstStyle/>
                    <a:p>
                      <a:pPr>
                        <a:lnSpc>
                          <a:spcPts val="1600"/>
                        </a:lnSpc>
                      </a:pPr>
                      <a:r>
                        <a:rPr lang="en-US" sz="1600" dirty="0"/>
                        <a:t>DNA Viruses</a:t>
                      </a:r>
                    </a:p>
                  </a:txBody>
                  <a:tcPr anchor="b"/>
                </a:tc>
                <a:tc>
                  <a:txBody>
                    <a:bodyPr/>
                    <a:lstStyle/>
                    <a:p>
                      <a:pPr>
                        <a:lnSpc>
                          <a:spcPts val="1600"/>
                        </a:lnSpc>
                      </a:pPr>
                      <a:r>
                        <a:rPr lang="en-US" sz="1600" dirty="0"/>
                        <a:t>Genus of Virus</a:t>
                      </a:r>
                    </a:p>
                  </a:txBody>
                  <a:tcPr anchor="b"/>
                </a:tc>
                <a:tc>
                  <a:txBody>
                    <a:bodyPr/>
                    <a:lstStyle/>
                    <a:p>
                      <a:pPr>
                        <a:lnSpc>
                          <a:spcPts val="1600"/>
                        </a:lnSpc>
                      </a:pPr>
                      <a:r>
                        <a:rPr lang="en-US" sz="1600" dirty="0"/>
                        <a:t>Common Name of Genus Members</a:t>
                      </a:r>
                    </a:p>
                  </a:txBody>
                  <a:tcPr anchor="b"/>
                </a:tc>
                <a:tc>
                  <a:txBody>
                    <a:bodyPr/>
                    <a:lstStyle/>
                    <a:p>
                      <a:pPr>
                        <a:lnSpc>
                          <a:spcPts val="1600"/>
                        </a:lnSpc>
                      </a:pPr>
                      <a:r>
                        <a:rPr lang="en-US" sz="1600" dirty="0"/>
                        <a:t>Name of Disease</a:t>
                      </a:r>
                    </a:p>
                  </a:txBody>
                  <a:tcPr anchor="b"/>
                </a:tc>
                <a:extLst>
                  <a:ext uri="{0D108BD9-81ED-4DB2-BD59-A6C34878D82A}">
                    <a16:rowId xmlns:a16="http://schemas.microsoft.com/office/drawing/2014/main" val="10000"/>
                  </a:ext>
                </a:extLst>
              </a:tr>
              <a:tr h="370840">
                <a:tc>
                  <a:txBody>
                    <a:bodyPr/>
                    <a:lstStyle/>
                    <a:p>
                      <a:pPr>
                        <a:lnSpc>
                          <a:spcPts val="1600"/>
                        </a:lnSpc>
                      </a:pPr>
                      <a:r>
                        <a:rPr lang="en-US" sz="1600" b="0" i="1" u="none" strike="noStrike" kern="1200" baseline="0" dirty="0">
                          <a:solidFill>
                            <a:schemeClr val="dk1"/>
                          </a:solidFill>
                          <a:latin typeface="+mn-lt"/>
                          <a:ea typeface="+mn-ea"/>
                          <a:cs typeface="+mn-cs"/>
                        </a:rPr>
                        <a:t>Poxviridae</a:t>
                      </a:r>
                      <a:endParaRPr lang="en-US" sz="1600" b="0" i="0" u="none" strike="noStrike" kern="1200" baseline="0" dirty="0">
                        <a:solidFill>
                          <a:schemeClr val="dk1"/>
                        </a:solidFill>
                        <a:latin typeface="+mn-lt"/>
                        <a:ea typeface="+mn-ea"/>
                        <a:cs typeface="+mn-cs"/>
                      </a:endParaRPr>
                    </a:p>
                  </a:txBody>
                  <a:tcPr/>
                </a:tc>
                <a:tc>
                  <a:txBody>
                    <a:bodyPr/>
                    <a:lstStyle/>
                    <a:p>
                      <a:pPr>
                        <a:lnSpc>
                          <a:spcPts val="1600"/>
                        </a:lnSpc>
                      </a:pPr>
                      <a:r>
                        <a:rPr lang="en-US" sz="1600" b="0" i="1" u="none" strike="noStrike" kern="1200" baseline="0" dirty="0">
                          <a:solidFill>
                            <a:schemeClr val="dk1"/>
                          </a:solidFill>
                          <a:latin typeface="+mn-lt"/>
                          <a:ea typeface="+mn-ea"/>
                          <a:cs typeface="+mn-cs"/>
                        </a:rPr>
                        <a:t>Orthopoxvirus</a:t>
                      </a:r>
                      <a:endParaRPr lang="en-US" sz="1600" b="0" i="0" u="none" strike="noStrike" kern="1200" baseline="0" dirty="0">
                        <a:solidFill>
                          <a:schemeClr val="dk1"/>
                        </a:solidFill>
                        <a:latin typeface="+mn-lt"/>
                        <a:ea typeface="+mn-ea"/>
                        <a:cs typeface="+mn-cs"/>
                      </a:endParaRPr>
                    </a:p>
                  </a:txBody>
                  <a:tcPr/>
                </a:tc>
                <a:tc>
                  <a:txBody>
                    <a:bodyPr/>
                    <a:lstStyle/>
                    <a:p>
                      <a:pPr>
                        <a:lnSpc>
                          <a:spcPts val="1600"/>
                        </a:lnSpc>
                      </a:pPr>
                      <a:r>
                        <a:rPr lang="en-US" sz="1600" b="0" i="0" u="none" strike="noStrike" kern="1200" baseline="0" dirty="0">
                          <a:solidFill>
                            <a:schemeClr val="dk1"/>
                          </a:solidFill>
                          <a:latin typeface="+mn-lt"/>
                          <a:ea typeface="+mn-ea"/>
                          <a:cs typeface="+mn-cs"/>
                        </a:rPr>
                        <a:t>Variola and vaccinia</a:t>
                      </a:r>
                    </a:p>
                  </a:txBody>
                  <a:tcPr/>
                </a:tc>
                <a:tc>
                  <a:txBody>
                    <a:bodyPr/>
                    <a:lstStyle/>
                    <a:p>
                      <a:pPr>
                        <a:lnSpc>
                          <a:spcPts val="1600"/>
                        </a:lnSpc>
                      </a:pPr>
                      <a:r>
                        <a:rPr lang="en-US" sz="1600" b="0" i="0" u="none" strike="noStrike" kern="1200" baseline="0" dirty="0">
                          <a:solidFill>
                            <a:schemeClr val="dk1"/>
                          </a:solidFill>
                          <a:latin typeface="+mn-lt"/>
                          <a:ea typeface="+mn-ea"/>
                          <a:cs typeface="+mn-cs"/>
                        </a:rPr>
                        <a:t>Smallpox, cowpox</a:t>
                      </a:r>
                    </a:p>
                  </a:txBody>
                  <a:tcPr/>
                </a:tc>
                <a:extLst>
                  <a:ext uri="{0D108BD9-81ED-4DB2-BD59-A6C34878D82A}">
                    <a16:rowId xmlns:a16="http://schemas.microsoft.com/office/drawing/2014/main" val="10001"/>
                  </a:ext>
                </a:extLst>
              </a:tr>
              <a:tr h="370840">
                <a:tc>
                  <a:txBody>
                    <a:bodyPr/>
                    <a:lstStyle/>
                    <a:p>
                      <a:pPr>
                        <a:lnSpc>
                          <a:spcPts val="1600"/>
                        </a:lnSpc>
                      </a:pPr>
                      <a:r>
                        <a:rPr lang="en-US" sz="1600" b="0" i="1" u="none" strike="noStrike" kern="1200" baseline="0" dirty="0">
                          <a:solidFill>
                            <a:schemeClr val="dk1"/>
                          </a:solidFill>
                          <a:latin typeface="+mn-lt"/>
                          <a:ea typeface="+mn-ea"/>
                          <a:cs typeface="+mn-cs"/>
                        </a:rPr>
                        <a:t>Herpesviridae</a:t>
                      </a:r>
                      <a:endParaRPr lang="en-US" sz="1600" b="0" i="0" u="none" strike="noStrike" kern="1200" baseline="0" dirty="0">
                        <a:solidFill>
                          <a:schemeClr val="dk1"/>
                        </a:solidFill>
                        <a:latin typeface="+mn-lt"/>
                        <a:ea typeface="+mn-ea"/>
                        <a:cs typeface="+mn-cs"/>
                      </a:endParaRPr>
                    </a:p>
                  </a:txBody>
                  <a:tcPr>
                    <a:solidFill>
                      <a:srgbClr val="E7E7E7"/>
                    </a:solidFill>
                  </a:tcPr>
                </a:tc>
                <a:tc>
                  <a:txBody>
                    <a:bodyPr/>
                    <a:lstStyle/>
                    <a:p>
                      <a:pPr>
                        <a:lnSpc>
                          <a:spcPts val="1600"/>
                        </a:lnSpc>
                      </a:pPr>
                      <a:r>
                        <a:rPr lang="en-US" sz="1600" b="0" i="1" u="none" strike="noStrike" kern="1200" baseline="0" dirty="0">
                          <a:solidFill>
                            <a:schemeClr val="dk1"/>
                          </a:solidFill>
                          <a:latin typeface="+mn-lt"/>
                          <a:ea typeface="+mn-ea"/>
                          <a:cs typeface="+mn-cs"/>
                        </a:rPr>
                        <a:t>Simplexvirus</a:t>
                      </a:r>
                      <a:endParaRPr lang="en-US" sz="1600" b="0" i="0" u="none" strike="noStrike" kern="1200" baseline="0" dirty="0">
                        <a:solidFill>
                          <a:schemeClr val="dk1"/>
                        </a:solidFill>
                        <a:latin typeface="+mn-lt"/>
                        <a:ea typeface="+mn-ea"/>
                        <a:cs typeface="+mn-cs"/>
                      </a:endParaRP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Herpes simplex type 1 virus (HSV-1)</a:t>
                      </a: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Fever blister, cold sores</a:t>
                      </a:r>
                    </a:p>
                  </a:txBody>
                  <a:tcPr>
                    <a:solidFill>
                      <a:srgbClr val="E7E7E7"/>
                    </a:solidFill>
                  </a:tcPr>
                </a:tc>
                <a:extLst>
                  <a:ext uri="{0D108BD9-81ED-4DB2-BD59-A6C34878D82A}">
                    <a16:rowId xmlns:a16="http://schemas.microsoft.com/office/drawing/2014/main" val="10002"/>
                  </a:ext>
                </a:extLst>
              </a:tr>
              <a:tr h="370840">
                <a:tc>
                  <a:txBody>
                    <a:bodyPr/>
                    <a:lstStyle/>
                    <a:p>
                      <a:pPr marL="0" marR="0" indent="0" algn="l" defTabSz="457200" rtl="0" eaLnBrk="1" fontAlgn="auto" latinLnBrk="0" hangingPunct="1">
                        <a:lnSpc>
                          <a:spcPts val="1600"/>
                        </a:lnSpc>
                        <a:spcBef>
                          <a:spcPts val="0"/>
                        </a:spcBef>
                        <a:spcAft>
                          <a:spcPts val="0"/>
                        </a:spcAft>
                        <a:buClrTx/>
                        <a:buSzTx/>
                        <a:buFontTx/>
                        <a:buNone/>
                        <a:tabLst/>
                        <a:defRPr/>
                      </a:pPr>
                      <a:r>
                        <a:rPr lang="en-US" sz="1600" b="0" i="1" u="none" strike="noStrike" kern="1200" baseline="0" dirty="0">
                          <a:solidFill>
                            <a:srgbClr val="E7E7E7"/>
                          </a:solidFill>
                          <a:latin typeface="+mn-lt"/>
                          <a:ea typeface="+mn-ea"/>
                          <a:cs typeface="+mn-cs"/>
                        </a:rPr>
                        <a:t>Herpesviridae</a:t>
                      </a:r>
                      <a:endParaRPr lang="en-US" sz="1600" b="0" i="0" u="none" strike="noStrike" kern="1200" baseline="0" dirty="0">
                        <a:solidFill>
                          <a:srgbClr val="E7E7E7"/>
                        </a:solidFill>
                        <a:latin typeface="+mn-lt"/>
                        <a:ea typeface="+mn-ea"/>
                        <a:cs typeface="+mn-cs"/>
                      </a:endParaRPr>
                    </a:p>
                  </a:txBody>
                  <a:tcPr>
                    <a:solidFill>
                      <a:srgbClr val="E7E7E7"/>
                    </a:solidFill>
                  </a:tcPr>
                </a:tc>
                <a:tc>
                  <a:txBody>
                    <a:bodyPr/>
                    <a:lstStyle/>
                    <a:p>
                      <a:pPr marL="0" marR="0" indent="0" algn="l" defTabSz="457200" rtl="0" eaLnBrk="1" fontAlgn="auto" latinLnBrk="0" hangingPunct="1">
                        <a:lnSpc>
                          <a:spcPts val="1600"/>
                        </a:lnSpc>
                        <a:spcBef>
                          <a:spcPts val="0"/>
                        </a:spcBef>
                        <a:spcAft>
                          <a:spcPts val="0"/>
                        </a:spcAft>
                        <a:buClrTx/>
                        <a:buSzTx/>
                        <a:buFontTx/>
                        <a:buNone/>
                        <a:tabLst/>
                        <a:defRPr/>
                      </a:pPr>
                      <a:r>
                        <a:rPr lang="en-US" sz="1600" b="0" i="1" u="none" strike="noStrike" kern="1200" baseline="0" dirty="0">
                          <a:solidFill>
                            <a:srgbClr val="E7E7E7"/>
                          </a:solidFill>
                          <a:latin typeface="+mn-lt"/>
                          <a:ea typeface="+mn-ea"/>
                          <a:cs typeface="+mn-cs"/>
                        </a:rPr>
                        <a:t>Simplexvirus</a:t>
                      </a:r>
                      <a:endParaRPr lang="en-US" sz="1600" b="0" i="0" u="none" strike="noStrike" kern="1200" baseline="0" dirty="0">
                        <a:solidFill>
                          <a:srgbClr val="E7E7E7"/>
                        </a:solidFill>
                        <a:latin typeface="+mn-lt"/>
                        <a:ea typeface="+mn-ea"/>
                        <a:cs typeface="+mn-cs"/>
                      </a:endParaRPr>
                    </a:p>
                    <a:p>
                      <a:pPr>
                        <a:lnSpc>
                          <a:spcPts val="1600"/>
                        </a:lnSpc>
                      </a:pPr>
                      <a:endParaRPr lang="en-US" sz="1600" dirty="0"/>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Herpes simplex type 2 virus (HSV-2)</a:t>
                      </a: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Genital herpes	</a:t>
                      </a:r>
                    </a:p>
                  </a:txBody>
                  <a:tcPr>
                    <a:solidFill>
                      <a:srgbClr val="E7E7E7"/>
                    </a:solidFill>
                  </a:tcPr>
                </a:tc>
                <a:extLst>
                  <a:ext uri="{0D108BD9-81ED-4DB2-BD59-A6C34878D82A}">
                    <a16:rowId xmlns:a16="http://schemas.microsoft.com/office/drawing/2014/main" val="10003"/>
                  </a:ext>
                </a:extLst>
              </a:tr>
              <a:tr h="370840">
                <a:tc>
                  <a:txBody>
                    <a:bodyPr/>
                    <a:lstStyle/>
                    <a:p>
                      <a:pPr marL="0" marR="0" indent="0" algn="l" defTabSz="457200" rtl="0" eaLnBrk="1" fontAlgn="auto" latinLnBrk="0" hangingPunct="1">
                        <a:lnSpc>
                          <a:spcPts val="1600"/>
                        </a:lnSpc>
                        <a:spcBef>
                          <a:spcPts val="0"/>
                        </a:spcBef>
                        <a:spcAft>
                          <a:spcPts val="0"/>
                        </a:spcAft>
                        <a:buClrTx/>
                        <a:buSzTx/>
                        <a:buFontTx/>
                        <a:buNone/>
                        <a:tabLst/>
                        <a:defRPr/>
                      </a:pPr>
                      <a:r>
                        <a:rPr lang="en-US" sz="1600" b="0" i="1" u="none" strike="noStrike" kern="1200" baseline="0" dirty="0">
                          <a:solidFill>
                            <a:srgbClr val="E7E7E7"/>
                          </a:solidFill>
                          <a:latin typeface="+mn-lt"/>
                          <a:ea typeface="+mn-ea"/>
                          <a:cs typeface="+mn-cs"/>
                        </a:rPr>
                        <a:t>Herpesviridae</a:t>
                      </a:r>
                      <a:endParaRPr lang="en-US" sz="1600" b="0" i="0" u="none" strike="noStrike" kern="1200" baseline="0" dirty="0">
                        <a:solidFill>
                          <a:srgbClr val="E7E7E7"/>
                        </a:solidFill>
                        <a:latin typeface="+mn-lt"/>
                        <a:ea typeface="+mn-ea"/>
                        <a:cs typeface="+mn-cs"/>
                      </a:endParaRPr>
                    </a:p>
                  </a:txBody>
                  <a:tcPr>
                    <a:solidFill>
                      <a:srgbClr val="E7E7E7"/>
                    </a:solidFill>
                  </a:tcPr>
                </a:tc>
                <a:tc>
                  <a:txBody>
                    <a:bodyPr/>
                    <a:lstStyle/>
                    <a:p>
                      <a:pPr>
                        <a:lnSpc>
                          <a:spcPts val="1600"/>
                        </a:lnSpc>
                      </a:pPr>
                      <a:r>
                        <a:rPr lang="en-US" sz="1600" b="0" i="1" u="none" strike="noStrike" kern="1200" baseline="0" dirty="0">
                          <a:solidFill>
                            <a:schemeClr val="dk1"/>
                          </a:solidFill>
                          <a:latin typeface="+mn-lt"/>
                          <a:ea typeface="+mn-ea"/>
                          <a:cs typeface="+mn-cs"/>
                        </a:rPr>
                        <a:t>Varicellovirus</a:t>
                      </a:r>
                      <a:endParaRPr lang="en-US" sz="1600" b="0" i="0" u="none" strike="noStrike" kern="1200" baseline="0" dirty="0">
                        <a:solidFill>
                          <a:schemeClr val="dk1"/>
                        </a:solidFill>
                        <a:latin typeface="+mn-lt"/>
                        <a:ea typeface="+mn-ea"/>
                        <a:cs typeface="+mn-cs"/>
                      </a:endParaRP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Varicella zoster virus (VZV)</a:t>
                      </a: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Chickenpox, shingles</a:t>
                      </a:r>
                    </a:p>
                  </a:txBody>
                  <a:tcPr>
                    <a:solidFill>
                      <a:srgbClr val="E7E7E7"/>
                    </a:solidFill>
                  </a:tcPr>
                </a:tc>
                <a:extLst>
                  <a:ext uri="{0D108BD9-81ED-4DB2-BD59-A6C34878D82A}">
                    <a16:rowId xmlns:a16="http://schemas.microsoft.com/office/drawing/2014/main" val="10004"/>
                  </a:ext>
                </a:extLst>
              </a:tr>
              <a:tr h="370840">
                <a:tc>
                  <a:txBody>
                    <a:bodyPr/>
                    <a:lstStyle/>
                    <a:p>
                      <a:pPr marL="0" marR="0" indent="0" algn="l" defTabSz="457200" rtl="0" eaLnBrk="1" fontAlgn="auto" latinLnBrk="0" hangingPunct="1">
                        <a:lnSpc>
                          <a:spcPts val="1600"/>
                        </a:lnSpc>
                        <a:spcBef>
                          <a:spcPts val="0"/>
                        </a:spcBef>
                        <a:spcAft>
                          <a:spcPts val="0"/>
                        </a:spcAft>
                        <a:buClrTx/>
                        <a:buSzTx/>
                        <a:buFontTx/>
                        <a:buNone/>
                        <a:tabLst/>
                        <a:defRPr/>
                      </a:pPr>
                      <a:r>
                        <a:rPr lang="en-US" sz="1600" b="0" i="1" u="none" strike="noStrike" kern="1200" baseline="0" dirty="0">
                          <a:solidFill>
                            <a:srgbClr val="E7E7E7"/>
                          </a:solidFill>
                          <a:latin typeface="+mn-lt"/>
                          <a:ea typeface="+mn-ea"/>
                          <a:cs typeface="+mn-cs"/>
                        </a:rPr>
                        <a:t>Herpesviridae</a:t>
                      </a:r>
                      <a:endParaRPr lang="en-US" sz="1600" b="0" i="0" u="none" strike="noStrike" kern="1200" baseline="0" dirty="0">
                        <a:solidFill>
                          <a:srgbClr val="E7E7E7"/>
                        </a:solidFill>
                        <a:latin typeface="+mn-lt"/>
                        <a:ea typeface="+mn-ea"/>
                        <a:cs typeface="+mn-cs"/>
                      </a:endParaRPr>
                    </a:p>
                  </a:txBody>
                  <a:tcPr>
                    <a:solidFill>
                      <a:srgbClr val="E7E7E7"/>
                    </a:solidFill>
                  </a:tcPr>
                </a:tc>
                <a:tc>
                  <a:txBody>
                    <a:bodyPr/>
                    <a:lstStyle/>
                    <a:p>
                      <a:pPr>
                        <a:lnSpc>
                          <a:spcPts val="1600"/>
                        </a:lnSpc>
                      </a:pPr>
                      <a:r>
                        <a:rPr lang="en-US" sz="1600" b="0" i="1" u="none" strike="noStrike" kern="1200" baseline="0" dirty="0">
                          <a:solidFill>
                            <a:schemeClr val="dk1"/>
                          </a:solidFill>
                          <a:latin typeface="+mn-lt"/>
                          <a:ea typeface="+mn-ea"/>
                          <a:cs typeface="+mn-cs"/>
                        </a:rPr>
                        <a:t>Cytomegalovirus</a:t>
                      </a:r>
                      <a:endParaRPr lang="en-US" sz="1600" b="0" i="0" u="none" strike="noStrike" kern="1200" baseline="0" dirty="0">
                        <a:solidFill>
                          <a:schemeClr val="dk1"/>
                        </a:solidFill>
                        <a:latin typeface="+mn-lt"/>
                        <a:ea typeface="+mn-ea"/>
                        <a:cs typeface="+mn-cs"/>
                      </a:endParaRP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Human cytomegalovirus (CMV)</a:t>
                      </a: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CMV infections</a:t>
                      </a:r>
                    </a:p>
                  </a:txBody>
                  <a:tcPr>
                    <a:solidFill>
                      <a:srgbClr val="E7E7E7"/>
                    </a:solidFill>
                  </a:tcPr>
                </a:tc>
                <a:extLst>
                  <a:ext uri="{0D108BD9-81ED-4DB2-BD59-A6C34878D82A}">
                    <a16:rowId xmlns:a16="http://schemas.microsoft.com/office/drawing/2014/main" val="10005"/>
                  </a:ext>
                </a:extLst>
              </a:tr>
              <a:tr h="370840">
                <a:tc>
                  <a:txBody>
                    <a:bodyPr/>
                    <a:lstStyle/>
                    <a:p>
                      <a:pPr>
                        <a:lnSpc>
                          <a:spcPts val="1600"/>
                        </a:lnSpc>
                      </a:pPr>
                      <a:r>
                        <a:rPr lang="en-US" sz="1600" b="0" i="1" u="none" strike="noStrike" kern="1200" baseline="0" dirty="0">
                          <a:solidFill>
                            <a:schemeClr val="dk1"/>
                          </a:solidFill>
                          <a:latin typeface="+mn-lt"/>
                          <a:ea typeface="+mn-ea"/>
                          <a:cs typeface="+mn-cs"/>
                        </a:rPr>
                        <a:t>Papovaviridae</a:t>
                      </a:r>
                      <a:endParaRPr lang="en-US" sz="1600" b="0" i="0" u="none" strike="noStrike" kern="1200" baseline="0" dirty="0">
                        <a:solidFill>
                          <a:schemeClr val="dk1"/>
                        </a:solidFill>
                        <a:latin typeface="+mn-lt"/>
                        <a:ea typeface="+mn-ea"/>
                        <a:cs typeface="+mn-cs"/>
                      </a:endParaRPr>
                    </a:p>
                  </a:txBody>
                  <a:tcPr>
                    <a:solidFill>
                      <a:srgbClr val="E7E7E7"/>
                    </a:solidFill>
                  </a:tcPr>
                </a:tc>
                <a:tc>
                  <a:txBody>
                    <a:bodyPr/>
                    <a:lstStyle/>
                    <a:p>
                      <a:pPr>
                        <a:lnSpc>
                          <a:spcPts val="1600"/>
                        </a:lnSpc>
                      </a:pPr>
                      <a:r>
                        <a:rPr lang="en-US" sz="1600" b="0" i="1" u="none" strike="noStrike" kern="1200" baseline="0" dirty="0">
                          <a:solidFill>
                            <a:schemeClr val="dk1"/>
                          </a:solidFill>
                          <a:latin typeface="+mn-lt"/>
                          <a:ea typeface="+mn-ea"/>
                          <a:cs typeface="+mn-cs"/>
                        </a:rPr>
                        <a:t>Papillomavirus</a:t>
                      </a:r>
                      <a:r>
                        <a:rPr lang="en-US" sz="1600" b="0" i="0" u="none" strike="noStrike" kern="1200" baseline="0" dirty="0">
                          <a:solidFill>
                            <a:schemeClr val="dk1"/>
                          </a:solidFill>
                          <a:latin typeface="+mn-lt"/>
                          <a:ea typeface="+mn-ea"/>
                          <a:cs typeface="+mn-cs"/>
                        </a:rPr>
                        <a:t>	</a:t>
                      </a: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Human papillomavirus (HPV)</a:t>
                      </a: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Several types of warts</a:t>
                      </a:r>
                    </a:p>
                  </a:txBody>
                  <a:tcPr>
                    <a:solidFill>
                      <a:srgbClr val="E7E7E7"/>
                    </a:solidFill>
                  </a:tcPr>
                </a:tc>
                <a:extLst>
                  <a:ext uri="{0D108BD9-81ED-4DB2-BD59-A6C34878D82A}">
                    <a16:rowId xmlns:a16="http://schemas.microsoft.com/office/drawing/2014/main" val="10007"/>
                  </a:ext>
                </a:extLst>
              </a:tr>
              <a:tr h="370840">
                <a:tc>
                  <a:txBody>
                    <a:bodyPr/>
                    <a:lstStyle/>
                    <a:p>
                      <a:pPr marL="0" marR="0" indent="0" algn="l" defTabSz="457200" rtl="0" eaLnBrk="1" fontAlgn="auto" latinLnBrk="0" hangingPunct="1">
                        <a:lnSpc>
                          <a:spcPts val="1600"/>
                        </a:lnSpc>
                        <a:spcBef>
                          <a:spcPts val="0"/>
                        </a:spcBef>
                        <a:spcAft>
                          <a:spcPts val="0"/>
                        </a:spcAft>
                        <a:buClrTx/>
                        <a:buSzTx/>
                        <a:buFontTx/>
                        <a:buNone/>
                        <a:tabLst/>
                        <a:defRPr/>
                      </a:pPr>
                      <a:r>
                        <a:rPr lang="en-US" sz="1600" b="0" i="1" u="none" strike="noStrike" kern="1200" baseline="0" dirty="0">
                          <a:solidFill>
                            <a:srgbClr val="E7E7E7"/>
                          </a:solidFill>
                          <a:latin typeface="+mn-lt"/>
                          <a:ea typeface="+mn-ea"/>
                          <a:cs typeface="+mn-cs"/>
                        </a:rPr>
                        <a:t>Papovaviridae</a:t>
                      </a:r>
                      <a:endParaRPr lang="en-US" sz="1600" b="0" i="0" u="none" strike="noStrike" kern="1200" baseline="0" dirty="0">
                        <a:solidFill>
                          <a:srgbClr val="E7E7E7"/>
                        </a:solidFill>
                        <a:latin typeface="+mn-lt"/>
                        <a:ea typeface="+mn-ea"/>
                        <a:cs typeface="+mn-cs"/>
                      </a:endParaRPr>
                    </a:p>
                  </a:txBody>
                  <a:tcPr>
                    <a:solidFill>
                      <a:srgbClr val="E7E7E7"/>
                    </a:solidFill>
                  </a:tcPr>
                </a:tc>
                <a:tc>
                  <a:txBody>
                    <a:bodyPr/>
                    <a:lstStyle/>
                    <a:p>
                      <a:pPr>
                        <a:lnSpc>
                          <a:spcPts val="1600"/>
                        </a:lnSpc>
                      </a:pPr>
                      <a:r>
                        <a:rPr lang="en-US" sz="1600" b="0" i="1" u="none" strike="noStrike" kern="1200" baseline="0" dirty="0">
                          <a:solidFill>
                            <a:schemeClr val="dk1"/>
                          </a:solidFill>
                          <a:latin typeface="+mn-lt"/>
                          <a:ea typeface="+mn-ea"/>
                          <a:cs typeface="+mn-cs"/>
                        </a:rPr>
                        <a:t>Polyomavirus</a:t>
                      </a:r>
                      <a:endParaRPr lang="en-US" sz="1600" b="0" i="0" u="none" strike="noStrike" kern="1200" baseline="0" dirty="0">
                        <a:solidFill>
                          <a:schemeClr val="dk1"/>
                        </a:solidFill>
                        <a:latin typeface="+mn-lt"/>
                        <a:ea typeface="+mn-ea"/>
                        <a:cs typeface="+mn-cs"/>
                      </a:endParaRP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JC virus (JCV)</a:t>
                      </a: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Progressive multifocal leukoencephalopathy (PML)</a:t>
                      </a:r>
                    </a:p>
                  </a:txBody>
                  <a:tcPr>
                    <a:solidFill>
                      <a:srgbClr val="E7E7E7"/>
                    </a:solidFill>
                  </a:tcPr>
                </a:tc>
                <a:extLst>
                  <a:ext uri="{0D108BD9-81ED-4DB2-BD59-A6C34878D82A}">
                    <a16:rowId xmlns:a16="http://schemas.microsoft.com/office/drawing/2014/main" val="10008"/>
                  </a:ext>
                </a:extLst>
              </a:tr>
              <a:tr h="370840">
                <a:tc>
                  <a:txBody>
                    <a:bodyPr/>
                    <a:lstStyle/>
                    <a:p>
                      <a:pPr>
                        <a:lnSpc>
                          <a:spcPts val="1600"/>
                        </a:lnSpc>
                      </a:pPr>
                      <a:r>
                        <a:rPr lang="en-US" sz="1600" b="0" i="1" u="none" strike="noStrike" kern="1200" baseline="0" dirty="0">
                          <a:solidFill>
                            <a:schemeClr val="dk1"/>
                          </a:solidFill>
                          <a:latin typeface="+mn-lt"/>
                          <a:ea typeface="+mn-ea"/>
                          <a:cs typeface="+mn-cs"/>
                        </a:rPr>
                        <a:t>Hepadnaviridae</a:t>
                      </a:r>
                      <a:endParaRPr lang="en-US" sz="1600" b="0" i="0" u="none" strike="noStrike" kern="1200" baseline="0" dirty="0">
                        <a:solidFill>
                          <a:schemeClr val="dk1"/>
                        </a:solidFill>
                        <a:latin typeface="+mn-lt"/>
                        <a:ea typeface="+mn-ea"/>
                        <a:cs typeface="+mn-cs"/>
                      </a:endParaRPr>
                    </a:p>
                  </a:txBody>
                  <a:tcPr/>
                </a:tc>
                <a:tc>
                  <a:txBody>
                    <a:bodyPr/>
                    <a:lstStyle/>
                    <a:p>
                      <a:pPr>
                        <a:lnSpc>
                          <a:spcPts val="1600"/>
                        </a:lnSpc>
                      </a:pPr>
                      <a:r>
                        <a:rPr lang="en-US" sz="1600" b="0" i="1" u="none" strike="noStrike" kern="1200" baseline="0" dirty="0">
                          <a:solidFill>
                            <a:schemeClr val="dk1"/>
                          </a:solidFill>
                          <a:latin typeface="+mn-lt"/>
                          <a:ea typeface="+mn-ea"/>
                          <a:cs typeface="+mn-cs"/>
                        </a:rPr>
                        <a:t>Orthohepadnavirus</a:t>
                      </a:r>
                      <a:r>
                        <a:rPr lang="en-US" sz="1600" b="0" i="0" u="none" strike="noStrike" kern="1200" baseline="0" dirty="0">
                          <a:solidFill>
                            <a:schemeClr val="dk1"/>
                          </a:solidFill>
                          <a:latin typeface="+mn-lt"/>
                          <a:ea typeface="+mn-ea"/>
                          <a:cs typeface="+mn-cs"/>
                        </a:rPr>
                        <a:t>	</a:t>
                      </a:r>
                    </a:p>
                  </a:txBody>
                  <a:tcPr/>
                </a:tc>
                <a:tc>
                  <a:txBody>
                    <a:bodyPr/>
                    <a:lstStyle/>
                    <a:p>
                      <a:pPr>
                        <a:lnSpc>
                          <a:spcPts val="1600"/>
                        </a:lnSpc>
                      </a:pPr>
                      <a:r>
                        <a:rPr lang="fr-FR" sz="1600" b="0" i="0" u="none" strike="noStrike" kern="1200" baseline="0" dirty="0">
                          <a:solidFill>
                            <a:schemeClr val="dk1"/>
                          </a:solidFill>
                          <a:latin typeface="+mn-lt"/>
                          <a:ea typeface="+mn-ea"/>
                          <a:cs typeface="+mn-cs"/>
                        </a:rPr>
                        <a:t>Hepatitis B virus (HBV or Dane particle)</a:t>
                      </a:r>
                    </a:p>
                  </a:txBody>
                  <a:tcPr/>
                </a:tc>
                <a:tc>
                  <a:txBody>
                    <a:bodyPr/>
                    <a:lstStyle/>
                    <a:p>
                      <a:pPr>
                        <a:lnSpc>
                          <a:spcPts val="1600"/>
                        </a:lnSpc>
                      </a:pPr>
                      <a:r>
                        <a:rPr lang="en-US" sz="1600" b="0" i="0" u="none" strike="noStrike" kern="1200" baseline="0" dirty="0">
                          <a:solidFill>
                            <a:schemeClr val="dk1"/>
                          </a:solidFill>
                          <a:latin typeface="+mn-lt"/>
                          <a:ea typeface="+mn-ea"/>
                          <a:cs typeface="+mn-cs"/>
                        </a:rPr>
                        <a:t>Serum hepatitis</a:t>
                      </a:r>
                    </a:p>
                  </a:txBody>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6635154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Important Human Virus Families, Genera, Common Names, and Types of Diseases – RNA Viruses (Part 1)</a:t>
            </a:r>
            <a:endParaRPr lang="en-US" dirty="0"/>
          </a:p>
        </p:txBody>
      </p:sp>
      <p:graphicFrame>
        <p:nvGraphicFramePr>
          <p:cNvPr id="8" name="Table 2">
            <a:extLst>
              <a:ext uri="{FF2B5EF4-FFF2-40B4-BE49-F238E27FC236}">
                <a16:creationId xmlns:a16="http://schemas.microsoft.com/office/drawing/2014/main" id="{4C6607B8-C120-4B55-97F7-167D8A0F9CB2}"/>
              </a:ext>
            </a:extLst>
          </p:cNvPr>
          <p:cNvGraphicFramePr>
            <a:graphicFrameLocks noGrp="1"/>
          </p:cNvGraphicFramePr>
          <p:nvPr>
            <p:ph sz="quarter" idx="11"/>
            <p:extLst>
              <p:ext uri="{D42A27DB-BD31-4B8C-83A1-F6EECF244321}">
                <p14:modId xmlns:p14="http://schemas.microsoft.com/office/powerpoint/2010/main" val="3629088387"/>
              </p:ext>
            </p:extLst>
          </p:nvPr>
        </p:nvGraphicFramePr>
        <p:xfrm>
          <a:off x="152400" y="1433515"/>
          <a:ext cx="8839200" cy="4587240"/>
        </p:xfrm>
        <a:graphic>
          <a:graphicData uri="http://schemas.openxmlformats.org/drawingml/2006/table">
            <a:tbl>
              <a:tblPr firstRow="1" bandRow="1">
                <a:tableStyleId>{073A0DAA-6AF3-43AB-8588-CEC1D06C72B9}</a:tableStyleId>
              </a:tblPr>
              <a:tblGrid>
                <a:gridCol w="1562100">
                  <a:extLst>
                    <a:ext uri="{9D8B030D-6E8A-4147-A177-3AD203B41FA5}">
                      <a16:colId xmlns:a16="http://schemas.microsoft.com/office/drawing/2014/main" val="20000"/>
                    </a:ext>
                  </a:extLst>
                </a:gridCol>
                <a:gridCol w="1390650">
                  <a:extLst>
                    <a:ext uri="{9D8B030D-6E8A-4147-A177-3AD203B41FA5}">
                      <a16:colId xmlns:a16="http://schemas.microsoft.com/office/drawing/2014/main" val="20001"/>
                    </a:ext>
                  </a:extLst>
                </a:gridCol>
                <a:gridCol w="2762250">
                  <a:extLst>
                    <a:ext uri="{9D8B030D-6E8A-4147-A177-3AD203B41FA5}">
                      <a16:colId xmlns:a16="http://schemas.microsoft.com/office/drawing/2014/main" val="20002"/>
                    </a:ext>
                  </a:extLst>
                </a:gridCol>
                <a:gridCol w="3124200">
                  <a:extLst>
                    <a:ext uri="{9D8B030D-6E8A-4147-A177-3AD203B41FA5}">
                      <a16:colId xmlns:a16="http://schemas.microsoft.com/office/drawing/2014/main" val="20003"/>
                    </a:ext>
                  </a:extLst>
                </a:gridCol>
              </a:tblGrid>
              <a:tr h="370840">
                <a:tc>
                  <a:txBody>
                    <a:bodyPr/>
                    <a:lstStyle/>
                    <a:p>
                      <a:pPr>
                        <a:lnSpc>
                          <a:spcPts val="1600"/>
                        </a:lnSpc>
                      </a:pPr>
                      <a:r>
                        <a:rPr lang="en-US" sz="1600" dirty="0"/>
                        <a:t>RNA Viruses</a:t>
                      </a:r>
                    </a:p>
                  </a:txBody>
                  <a:tcPr anchor="b"/>
                </a:tc>
                <a:tc>
                  <a:txBody>
                    <a:bodyPr/>
                    <a:lstStyle/>
                    <a:p>
                      <a:pPr>
                        <a:lnSpc>
                          <a:spcPts val="1600"/>
                        </a:lnSpc>
                      </a:pPr>
                      <a:r>
                        <a:rPr lang="en-US" sz="1600" dirty="0"/>
                        <a:t>Genus of Virus</a:t>
                      </a:r>
                    </a:p>
                  </a:txBody>
                  <a:tcPr anchor="b"/>
                </a:tc>
                <a:tc>
                  <a:txBody>
                    <a:bodyPr/>
                    <a:lstStyle/>
                    <a:p>
                      <a:pPr>
                        <a:lnSpc>
                          <a:spcPts val="1600"/>
                        </a:lnSpc>
                      </a:pPr>
                      <a:r>
                        <a:rPr lang="en-US" sz="1600" dirty="0"/>
                        <a:t>Common Name of Genus Members</a:t>
                      </a:r>
                    </a:p>
                  </a:txBody>
                  <a:tcPr anchor="b"/>
                </a:tc>
                <a:tc>
                  <a:txBody>
                    <a:bodyPr/>
                    <a:lstStyle/>
                    <a:p>
                      <a:pPr>
                        <a:lnSpc>
                          <a:spcPts val="1600"/>
                        </a:lnSpc>
                      </a:pPr>
                      <a:r>
                        <a:rPr lang="en-US" sz="1600" dirty="0"/>
                        <a:t>Name of Disease</a:t>
                      </a:r>
                    </a:p>
                  </a:txBody>
                  <a:tcPr anchor="b"/>
                </a:tc>
                <a:extLst>
                  <a:ext uri="{0D108BD9-81ED-4DB2-BD59-A6C34878D82A}">
                    <a16:rowId xmlns:a16="http://schemas.microsoft.com/office/drawing/2014/main" val="10000"/>
                  </a:ext>
                </a:extLst>
              </a:tr>
              <a:tr h="370840">
                <a:tc>
                  <a:txBody>
                    <a:bodyPr/>
                    <a:lstStyle/>
                    <a:p>
                      <a:pPr>
                        <a:lnSpc>
                          <a:spcPts val="1600"/>
                        </a:lnSpc>
                      </a:pPr>
                      <a:r>
                        <a:rPr lang="en-US" sz="1600" b="0" i="1" u="none" strike="noStrike" kern="1200" baseline="0" dirty="0">
                          <a:solidFill>
                            <a:schemeClr val="dk1"/>
                          </a:solidFill>
                          <a:latin typeface="+mn-lt"/>
                          <a:ea typeface="+mn-ea"/>
                          <a:cs typeface="+mn-cs"/>
                        </a:rPr>
                        <a:t>Picornaviridae</a:t>
                      </a:r>
                      <a:endParaRPr lang="en-US" sz="1600" b="0" i="0" u="none" strike="noStrike" kern="1200" baseline="0" dirty="0">
                        <a:solidFill>
                          <a:schemeClr val="dk1"/>
                        </a:solidFill>
                        <a:latin typeface="+mn-lt"/>
                        <a:ea typeface="+mn-ea"/>
                        <a:cs typeface="+mn-cs"/>
                      </a:endParaRPr>
                    </a:p>
                  </a:txBody>
                  <a:tcPr>
                    <a:solidFill>
                      <a:srgbClr val="CBCBCB"/>
                    </a:solidFill>
                  </a:tcPr>
                </a:tc>
                <a:tc>
                  <a:txBody>
                    <a:bodyPr/>
                    <a:lstStyle/>
                    <a:p>
                      <a:pPr>
                        <a:lnSpc>
                          <a:spcPts val="1600"/>
                        </a:lnSpc>
                      </a:pPr>
                      <a:r>
                        <a:rPr lang="en-US" sz="1600" b="0" i="1" u="none" strike="noStrike" kern="1200" baseline="0" dirty="0">
                          <a:solidFill>
                            <a:schemeClr val="dk1"/>
                          </a:solidFill>
                          <a:latin typeface="+mn-lt"/>
                          <a:ea typeface="+mn-ea"/>
                          <a:cs typeface="+mn-cs"/>
                        </a:rPr>
                        <a:t>Enterovirus</a:t>
                      </a:r>
                      <a:endParaRPr lang="en-US" sz="1600" b="0" i="0" u="none" strike="noStrike" kern="1200" baseline="0" dirty="0">
                        <a:solidFill>
                          <a:schemeClr val="dk1"/>
                        </a:solidFill>
                        <a:latin typeface="+mn-lt"/>
                        <a:ea typeface="+mn-ea"/>
                        <a:cs typeface="+mn-cs"/>
                      </a:endParaRP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Poliovirus	</a:t>
                      </a: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Poliomyelitis</a:t>
                      </a:r>
                    </a:p>
                  </a:txBody>
                  <a:tcPr>
                    <a:solidFill>
                      <a:srgbClr val="CBCBCB"/>
                    </a:solidFill>
                  </a:tcPr>
                </a:tc>
                <a:extLst>
                  <a:ext uri="{0D108BD9-81ED-4DB2-BD59-A6C34878D82A}">
                    <a16:rowId xmlns:a16="http://schemas.microsoft.com/office/drawing/2014/main" val="10001"/>
                  </a:ext>
                </a:extLst>
              </a:tr>
              <a:tr h="370840">
                <a:tc>
                  <a:txBody>
                    <a:bodyPr/>
                    <a:lstStyle/>
                    <a:p>
                      <a:pPr>
                        <a:lnSpc>
                          <a:spcPts val="1600"/>
                        </a:lnSpc>
                      </a:pPr>
                      <a:r>
                        <a:rPr lang="en-US" sz="1600" b="0" i="1" u="none" strike="noStrike" kern="1200" baseline="0" dirty="0">
                          <a:solidFill>
                            <a:srgbClr val="CBCBCB"/>
                          </a:solidFill>
                          <a:latin typeface="+mn-lt"/>
                          <a:ea typeface="+mn-ea"/>
                          <a:cs typeface="+mn-cs"/>
                        </a:rPr>
                        <a:t>Picornaviridae</a:t>
                      </a:r>
                      <a:endParaRPr lang="en-US" sz="1600" b="0" i="0" u="none" strike="noStrike" kern="1200" baseline="0" dirty="0">
                        <a:solidFill>
                          <a:srgbClr val="CBCBCB"/>
                        </a:solidFill>
                        <a:latin typeface="+mn-lt"/>
                        <a:ea typeface="+mn-ea"/>
                        <a:cs typeface="+mn-cs"/>
                      </a:endParaRPr>
                    </a:p>
                  </a:txBody>
                  <a:tcPr>
                    <a:solidFill>
                      <a:srgbClr val="CBCBCB"/>
                    </a:solidFill>
                  </a:tcPr>
                </a:tc>
                <a:tc>
                  <a:txBody>
                    <a:bodyPr/>
                    <a:lstStyle/>
                    <a:p>
                      <a:pPr>
                        <a:lnSpc>
                          <a:spcPts val="1600"/>
                        </a:lnSpc>
                      </a:pPr>
                      <a:r>
                        <a:rPr lang="en-US" sz="1600" b="0" i="1" u="none" strike="noStrike" kern="1200" baseline="0" dirty="0">
                          <a:solidFill>
                            <a:srgbClr val="CBCBCB"/>
                          </a:solidFill>
                          <a:latin typeface="+mn-lt"/>
                          <a:ea typeface="+mn-ea"/>
                          <a:cs typeface="+mn-cs"/>
                        </a:rPr>
                        <a:t>Enterovirus</a:t>
                      </a:r>
                      <a:endParaRPr lang="en-US" sz="1600" b="0" i="0" u="none" strike="noStrike" kern="1200" baseline="0" dirty="0">
                        <a:solidFill>
                          <a:srgbClr val="CBCBCB"/>
                        </a:solidFill>
                        <a:latin typeface="+mn-lt"/>
                        <a:ea typeface="+mn-ea"/>
                        <a:cs typeface="+mn-cs"/>
                      </a:endParaRP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Coxsackievirus	</a:t>
                      </a: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Hand-foot-mouth disease</a:t>
                      </a:r>
                    </a:p>
                  </a:txBody>
                  <a:tcPr>
                    <a:solidFill>
                      <a:srgbClr val="CBCBCB"/>
                    </a:solidFill>
                  </a:tcPr>
                </a:tc>
                <a:extLst>
                  <a:ext uri="{0D108BD9-81ED-4DB2-BD59-A6C34878D82A}">
                    <a16:rowId xmlns:a16="http://schemas.microsoft.com/office/drawing/2014/main" val="10002"/>
                  </a:ext>
                </a:extLst>
              </a:tr>
              <a:tr h="370840">
                <a:tc>
                  <a:txBody>
                    <a:bodyPr/>
                    <a:lstStyle/>
                    <a:p>
                      <a:pPr>
                        <a:lnSpc>
                          <a:spcPts val="1600"/>
                        </a:lnSpc>
                      </a:pPr>
                      <a:r>
                        <a:rPr lang="en-US" sz="1600" b="0" i="1" u="none" strike="noStrike" kern="1200" baseline="0" dirty="0">
                          <a:solidFill>
                            <a:srgbClr val="CBCBCB"/>
                          </a:solidFill>
                          <a:latin typeface="+mn-lt"/>
                          <a:ea typeface="+mn-ea"/>
                          <a:cs typeface="+mn-cs"/>
                        </a:rPr>
                        <a:t>Picornaviridae</a:t>
                      </a:r>
                      <a:endParaRPr lang="en-US" sz="1600" b="0" i="0" u="none" strike="noStrike" kern="1200" baseline="0" dirty="0">
                        <a:solidFill>
                          <a:srgbClr val="CBCBCB"/>
                        </a:solidFill>
                        <a:latin typeface="+mn-lt"/>
                        <a:ea typeface="+mn-ea"/>
                        <a:cs typeface="+mn-cs"/>
                      </a:endParaRPr>
                    </a:p>
                  </a:txBody>
                  <a:tcPr>
                    <a:solidFill>
                      <a:srgbClr val="CBCBCB"/>
                    </a:solidFill>
                  </a:tcPr>
                </a:tc>
                <a:tc>
                  <a:txBody>
                    <a:bodyPr/>
                    <a:lstStyle/>
                    <a:p>
                      <a:pPr>
                        <a:lnSpc>
                          <a:spcPts val="1600"/>
                        </a:lnSpc>
                      </a:pPr>
                      <a:r>
                        <a:rPr lang="en-US" sz="1600" b="0" i="1" u="none" strike="noStrike" kern="1200" baseline="0" dirty="0">
                          <a:solidFill>
                            <a:schemeClr val="dk1"/>
                          </a:solidFill>
                          <a:latin typeface="+mn-lt"/>
                          <a:ea typeface="+mn-ea"/>
                          <a:cs typeface="+mn-cs"/>
                        </a:rPr>
                        <a:t>Hepatovirus</a:t>
                      </a:r>
                      <a:endParaRPr lang="en-US" sz="1600" b="0" i="0" u="none" strike="noStrike" kern="1200" baseline="0" dirty="0">
                        <a:solidFill>
                          <a:schemeClr val="dk1"/>
                        </a:solidFill>
                        <a:latin typeface="+mn-lt"/>
                        <a:ea typeface="+mn-ea"/>
                        <a:cs typeface="+mn-cs"/>
                      </a:endParaRP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Hepatitis A virus (HAV)</a:t>
                      </a: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Short-term hepatitis</a:t>
                      </a:r>
                    </a:p>
                  </a:txBody>
                  <a:tcPr>
                    <a:solidFill>
                      <a:srgbClr val="CBCBCB"/>
                    </a:solidFill>
                  </a:tcPr>
                </a:tc>
                <a:extLst>
                  <a:ext uri="{0D108BD9-81ED-4DB2-BD59-A6C34878D82A}">
                    <a16:rowId xmlns:a16="http://schemas.microsoft.com/office/drawing/2014/main" val="10003"/>
                  </a:ext>
                </a:extLst>
              </a:tr>
              <a:tr h="370840">
                <a:tc>
                  <a:txBody>
                    <a:bodyPr/>
                    <a:lstStyle/>
                    <a:p>
                      <a:pPr>
                        <a:lnSpc>
                          <a:spcPts val="1600"/>
                        </a:lnSpc>
                      </a:pPr>
                      <a:r>
                        <a:rPr lang="en-US" sz="1600" b="0" i="1" u="none" strike="noStrike" kern="1200" baseline="0" dirty="0">
                          <a:solidFill>
                            <a:srgbClr val="CBCBCB"/>
                          </a:solidFill>
                          <a:latin typeface="+mn-lt"/>
                          <a:ea typeface="+mn-ea"/>
                          <a:cs typeface="+mn-cs"/>
                        </a:rPr>
                        <a:t>Picornaviridae</a:t>
                      </a:r>
                      <a:endParaRPr lang="en-US" sz="1600" b="0" i="0" u="none" strike="noStrike" kern="1200" baseline="0" dirty="0">
                        <a:solidFill>
                          <a:srgbClr val="CBCBCB"/>
                        </a:solidFill>
                        <a:latin typeface="+mn-lt"/>
                        <a:ea typeface="+mn-ea"/>
                        <a:cs typeface="+mn-cs"/>
                      </a:endParaRPr>
                    </a:p>
                  </a:txBody>
                  <a:tcPr>
                    <a:solidFill>
                      <a:srgbClr val="CBCBCB"/>
                    </a:solidFill>
                  </a:tcPr>
                </a:tc>
                <a:tc>
                  <a:txBody>
                    <a:bodyPr/>
                    <a:lstStyle/>
                    <a:p>
                      <a:pPr>
                        <a:lnSpc>
                          <a:spcPts val="1600"/>
                        </a:lnSpc>
                      </a:pPr>
                      <a:r>
                        <a:rPr lang="en-US" sz="1600" b="0" i="1" u="none" strike="noStrike" kern="1200" baseline="0" dirty="0">
                          <a:solidFill>
                            <a:schemeClr val="dk1"/>
                          </a:solidFill>
                          <a:latin typeface="+mn-lt"/>
                          <a:ea typeface="+mn-ea"/>
                          <a:cs typeface="+mn-cs"/>
                        </a:rPr>
                        <a:t>Rhinovirus</a:t>
                      </a:r>
                      <a:endParaRPr lang="en-US" sz="1600" b="0" i="0" u="none" strike="noStrike" kern="1200" baseline="0" dirty="0">
                        <a:solidFill>
                          <a:schemeClr val="dk1"/>
                        </a:solidFill>
                        <a:latin typeface="+mn-lt"/>
                        <a:ea typeface="+mn-ea"/>
                        <a:cs typeface="+mn-cs"/>
                      </a:endParaRP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Human rhinovirus</a:t>
                      </a: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Common cold, bronchitis</a:t>
                      </a:r>
                    </a:p>
                  </a:txBody>
                  <a:tcPr>
                    <a:solidFill>
                      <a:srgbClr val="CBCBCB"/>
                    </a:solidFill>
                  </a:tcPr>
                </a:tc>
                <a:extLst>
                  <a:ext uri="{0D108BD9-81ED-4DB2-BD59-A6C34878D82A}">
                    <a16:rowId xmlns:a16="http://schemas.microsoft.com/office/drawing/2014/main" val="10004"/>
                  </a:ext>
                </a:extLst>
              </a:tr>
              <a:tr h="370840">
                <a:tc>
                  <a:txBody>
                    <a:bodyPr/>
                    <a:lstStyle/>
                    <a:p>
                      <a:pPr>
                        <a:lnSpc>
                          <a:spcPts val="1600"/>
                        </a:lnSpc>
                      </a:pPr>
                      <a:r>
                        <a:rPr lang="en-US" sz="1600" b="0" i="1" u="none" strike="noStrike" kern="1200" baseline="0" dirty="0">
                          <a:solidFill>
                            <a:schemeClr val="dk1"/>
                          </a:solidFill>
                          <a:latin typeface="+mn-lt"/>
                          <a:ea typeface="+mn-ea"/>
                          <a:cs typeface="+mn-cs"/>
                        </a:rPr>
                        <a:t>Caliciviridae</a:t>
                      </a:r>
                      <a:endParaRPr lang="en-US" sz="1600" b="0" i="0" u="none" strike="noStrike" kern="1200" baseline="0" dirty="0">
                        <a:solidFill>
                          <a:schemeClr val="dk1"/>
                        </a:solidFill>
                        <a:latin typeface="+mn-lt"/>
                        <a:ea typeface="+mn-ea"/>
                        <a:cs typeface="+mn-cs"/>
                      </a:endParaRPr>
                    </a:p>
                  </a:txBody>
                  <a:tcPr>
                    <a:solidFill>
                      <a:srgbClr val="E7E7E7"/>
                    </a:solidFill>
                  </a:tcPr>
                </a:tc>
                <a:tc>
                  <a:txBody>
                    <a:bodyPr/>
                    <a:lstStyle/>
                    <a:p>
                      <a:pPr>
                        <a:lnSpc>
                          <a:spcPts val="1600"/>
                        </a:lnSpc>
                      </a:pPr>
                      <a:r>
                        <a:rPr lang="en-US" sz="1600" b="0" i="1" u="none" strike="noStrike" kern="1200" baseline="0" dirty="0">
                          <a:solidFill>
                            <a:schemeClr val="dk1"/>
                          </a:solidFill>
                          <a:latin typeface="+mn-lt"/>
                          <a:ea typeface="+mn-ea"/>
                          <a:cs typeface="+mn-cs"/>
                        </a:rPr>
                        <a:t>Norovirus</a:t>
                      </a:r>
                      <a:endParaRPr lang="en-US" sz="1600" b="0" i="0" u="none" strike="noStrike" kern="1200" baseline="0" dirty="0">
                        <a:solidFill>
                          <a:schemeClr val="dk1"/>
                        </a:solidFill>
                        <a:latin typeface="+mn-lt"/>
                        <a:ea typeface="+mn-ea"/>
                        <a:cs typeface="+mn-cs"/>
                      </a:endParaRP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Norwalk virus</a:t>
                      </a: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Viral diarrhea, Norwalk virus syndrome</a:t>
                      </a:r>
                    </a:p>
                  </a:txBody>
                  <a:tcPr>
                    <a:solidFill>
                      <a:srgbClr val="E7E7E7"/>
                    </a:solidFill>
                  </a:tcPr>
                </a:tc>
                <a:extLst>
                  <a:ext uri="{0D108BD9-81ED-4DB2-BD59-A6C34878D82A}">
                    <a16:rowId xmlns:a16="http://schemas.microsoft.com/office/drawing/2014/main" val="10005"/>
                  </a:ext>
                </a:extLst>
              </a:tr>
              <a:tr h="370840">
                <a:tc>
                  <a:txBody>
                    <a:bodyPr/>
                    <a:lstStyle/>
                    <a:p>
                      <a:pPr>
                        <a:lnSpc>
                          <a:spcPts val="1600"/>
                        </a:lnSpc>
                      </a:pPr>
                      <a:r>
                        <a:rPr lang="en-US" sz="1600" b="0" i="1" u="none" strike="noStrike" kern="1200" baseline="0" dirty="0">
                          <a:solidFill>
                            <a:schemeClr val="dk1"/>
                          </a:solidFill>
                          <a:latin typeface="+mn-lt"/>
                          <a:ea typeface="+mn-ea"/>
                          <a:cs typeface="+mn-cs"/>
                        </a:rPr>
                        <a:t>Togaviridae</a:t>
                      </a:r>
                      <a:endParaRPr lang="en-US" sz="1600" b="0" i="0" u="none" strike="noStrike" kern="1200" baseline="0" dirty="0">
                        <a:solidFill>
                          <a:schemeClr val="dk1"/>
                        </a:solidFill>
                        <a:latin typeface="+mn-lt"/>
                        <a:ea typeface="+mn-ea"/>
                        <a:cs typeface="+mn-cs"/>
                      </a:endParaRPr>
                    </a:p>
                  </a:txBody>
                  <a:tcPr>
                    <a:solidFill>
                      <a:srgbClr val="CBCBCB"/>
                    </a:solidFill>
                  </a:tcPr>
                </a:tc>
                <a:tc>
                  <a:txBody>
                    <a:bodyPr/>
                    <a:lstStyle/>
                    <a:p>
                      <a:pPr>
                        <a:lnSpc>
                          <a:spcPts val="1600"/>
                        </a:lnSpc>
                      </a:pPr>
                      <a:r>
                        <a:rPr lang="en-US" sz="1600" b="0" i="1" u="none" strike="noStrike" kern="1200" baseline="0" dirty="0">
                          <a:solidFill>
                            <a:schemeClr val="dk1"/>
                          </a:solidFill>
                          <a:latin typeface="+mn-lt"/>
                          <a:ea typeface="+mn-ea"/>
                          <a:cs typeface="+mn-cs"/>
                        </a:rPr>
                        <a:t>Alphavirus</a:t>
                      </a:r>
                      <a:endParaRPr lang="en-US" sz="1600" b="0" i="0" u="none" strike="noStrike" kern="1200" baseline="0" dirty="0">
                        <a:solidFill>
                          <a:schemeClr val="dk1"/>
                        </a:solidFill>
                        <a:latin typeface="+mn-lt"/>
                        <a:ea typeface="+mn-ea"/>
                        <a:cs typeface="+mn-cs"/>
                      </a:endParaRP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Eastern equine encephalitis virus</a:t>
                      </a: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Eastern equine encephalitis (EEE)</a:t>
                      </a:r>
                    </a:p>
                  </a:txBody>
                  <a:tcPr>
                    <a:solidFill>
                      <a:srgbClr val="CBCBCB"/>
                    </a:solidFill>
                  </a:tcPr>
                </a:tc>
                <a:extLst>
                  <a:ext uri="{0D108BD9-81ED-4DB2-BD59-A6C34878D82A}">
                    <a16:rowId xmlns:a16="http://schemas.microsoft.com/office/drawing/2014/main" val="10006"/>
                  </a:ext>
                </a:extLst>
              </a:tr>
              <a:tr h="370840">
                <a:tc>
                  <a:txBody>
                    <a:bodyPr/>
                    <a:lstStyle/>
                    <a:p>
                      <a:pPr>
                        <a:lnSpc>
                          <a:spcPts val="1600"/>
                        </a:lnSpc>
                      </a:pPr>
                      <a:r>
                        <a:rPr lang="en-US" sz="1600" b="0" i="1" u="none" strike="noStrike" kern="1200" baseline="0" dirty="0">
                          <a:solidFill>
                            <a:srgbClr val="CBCBCB"/>
                          </a:solidFill>
                          <a:latin typeface="+mn-lt"/>
                          <a:ea typeface="+mn-ea"/>
                          <a:cs typeface="+mn-cs"/>
                        </a:rPr>
                        <a:t>Togaviridae</a:t>
                      </a:r>
                      <a:endParaRPr lang="en-US" sz="1600" b="0" i="0" u="none" strike="noStrike" kern="1200" baseline="0" dirty="0">
                        <a:solidFill>
                          <a:srgbClr val="CBCBCB"/>
                        </a:solidFill>
                        <a:latin typeface="+mn-lt"/>
                        <a:ea typeface="+mn-ea"/>
                        <a:cs typeface="+mn-cs"/>
                      </a:endParaRPr>
                    </a:p>
                  </a:txBody>
                  <a:tcPr>
                    <a:solidFill>
                      <a:srgbClr val="CBCBCB"/>
                    </a:solidFill>
                  </a:tcPr>
                </a:tc>
                <a:tc>
                  <a:txBody>
                    <a:bodyPr/>
                    <a:lstStyle/>
                    <a:p>
                      <a:pPr>
                        <a:lnSpc>
                          <a:spcPts val="1600"/>
                        </a:lnSpc>
                      </a:pPr>
                      <a:r>
                        <a:rPr lang="en-US" sz="1600" b="0" i="1" u="none" strike="noStrike" kern="1200" baseline="0" dirty="0">
                          <a:solidFill>
                            <a:schemeClr val="dk1"/>
                          </a:solidFill>
                          <a:latin typeface="+mn-lt"/>
                          <a:ea typeface="+mn-ea"/>
                          <a:cs typeface="+mn-cs"/>
                        </a:rPr>
                        <a:t>Rubivirus</a:t>
                      </a:r>
                      <a:endParaRPr lang="en-US" sz="1600" b="0" i="0" u="none" strike="noStrike" kern="1200" baseline="0" dirty="0">
                        <a:solidFill>
                          <a:schemeClr val="dk1"/>
                        </a:solidFill>
                        <a:latin typeface="+mn-lt"/>
                        <a:ea typeface="+mn-ea"/>
                        <a:cs typeface="+mn-cs"/>
                      </a:endParaRP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Rubella virus</a:t>
                      </a: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Rubella (German measles)</a:t>
                      </a:r>
                    </a:p>
                  </a:txBody>
                  <a:tcPr>
                    <a:solidFill>
                      <a:srgbClr val="CBCBCB"/>
                    </a:solidFill>
                  </a:tcPr>
                </a:tc>
                <a:extLst>
                  <a:ext uri="{0D108BD9-81ED-4DB2-BD59-A6C34878D82A}">
                    <a16:rowId xmlns:a16="http://schemas.microsoft.com/office/drawing/2014/main" val="10009"/>
                  </a:ext>
                </a:extLst>
              </a:tr>
              <a:tr h="370840">
                <a:tc>
                  <a:txBody>
                    <a:bodyPr/>
                    <a:lstStyle/>
                    <a:p>
                      <a:pPr>
                        <a:lnSpc>
                          <a:spcPts val="1600"/>
                        </a:lnSpc>
                      </a:pPr>
                      <a:r>
                        <a:rPr lang="en-US" sz="1600" b="0" i="1" u="none" strike="noStrike" kern="1200" baseline="0" dirty="0">
                          <a:solidFill>
                            <a:schemeClr val="dk1"/>
                          </a:solidFill>
                          <a:latin typeface="+mn-lt"/>
                          <a:ea typeface="+mn-ea"/>
                          <a:cs typeface="+mn-cs"/>
                        </a:rPr>
                        <a:t>Flaviviridae</a:t>
                      </a:r>
                      <a:endParaRPr lang="en-US" sz="1600" b="0" i="0" u="none" strike="noStrike" kern="1200" baseline="0" dirty="0">
                        <a:solidFill>
                          <a:schemeClr val="dk1"/>
                        </a:solidFill>
                        <a:latin typeface="+mn-lt"/>
                        <a:ea typeface="+mn-ea"/>
                        <a:cs typeface="+mn-cs"/>
                      </a:endParaRPr>
                    </a:p>
                  </a:txBody>
                  <a:tcPr>
                    <a:solidFill>
                      <a:srgbClr val="E7E7E7"/>
                    </a:solidFill>
                  </a:tcPr>
                </a:tc>
                <a:tc>
                  <a:txBody>
                    <a:bodyPr/>
                    <a:lstStyle/>
                    <a:p>
                      <a:pPr>
                        <a:lnSpc>
                          <a:spcPts val="1600"/>
                        </a:lnSpc>
                      </a:pPr>
                      <a:r>
                        <a:rPr lang="en-US" sz="1600" b="0" i="1" u="none" strike="noStrike" kern="1200" baseline="0" dirty="0">
                          <a:solidFill>
                            <a:schemeClr val="dk1"/>
                          </a:solidFill>
                          <a:latin typeface="+mn-lt"/>
                          <a:ea typeface="+mn-ea"/>
                          <a:cs typeface="+mn-cs"/>
                        </a:rPr>
                        <a:t>Flavivirus</a:t>
                      </a:r>
                      <a:endParaRPr lang="en-US" sz="1600" b="0" i="0" u="none" strike="noStrike" kern="1200" baseline="0" dirty="0">
                        <a:solidFill>
                          <a:schemeClr val="dk1"/>
                        </a:solidFill>
                        <a:latin typeface="+mn-lt"/>
                        <a:ea typeface="+mn-ea"/>
                        <a:cs typeface="+mn-cs"/>
                      </a:endParaRP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Dengue fever virus</a:t>
                      </a: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Dengue fever</a:t>
                      </a:r>
                    </a:p>
                  </a:txBody>
                  <a:tcPr>
                    <a:solidFill>
                      <a:srgbClr val="E7E7E7"/>
                    </a:solidFill>
                  </a:tcPr>
                </a:tc>
                <a:extLst>
                  <a:ext uri="{0D108BD9-81ED-4DB2-BD59-A6C34878D82A}">
                    <a16:rowId xmlns:a16="http://schemas.microsoft.com/office/drawing/2014/main" val="10010"/>
                  </a:ext>
                </a:extLst>
              </a:tr>
              <a:tr h="370840">
                <a:tc>
                  <a:txBody>
                    <a:bodyPr/>
                    <a:lstStyle/>
                    <a:p>
                      <a:pPr>
                        <a:lnSpc>
                          <a:spcPts val="1600"/>
                        </a:lnSpc>
                      </a:pPr>
                      <a:r>
                        <a:rPr lang="en-US" sz="1600" b="0" i="1" u="none" strike="noStrike" kern="1200" baseline="0" dirty="0">
                          <a:solidFill>
                            <a:srgbClr val="E7E7E7"/>
                          </a:solidFill>
                          <a:latin typeface="+mn-lt"/>
                          <a:ea typeface="+mn-ea"/>
                          <a:cs typeface="+mn-cs"/>
                        </a:rPr>
                        <a:t>Flaviviridae</a:t>
                      </a:r>
                      <a:endParaRPr lang="en-US" sz="1600" b="0" i="0" u="none" strike="noStrike" kern="1200" baseline="0" dirty="0">
                        <a:solidFill>
                          <a:srgbClr val="E7E7E7"/>
                        </a:solidFill>
                        <a:latin typeface="+mn-lt"/>
                        <a:ea typeface="+mn-ea"/>
                        <a:cs typeface="+mn-cs"/>
                      </a:endParaRPr>
                    </a:p>
                  </a:txBody>
                  <a:tcPr>
                    <a:solidFill>
                      <a:srgbClr val="E7E7E7"/>
                    </a:solidFill>
                  </a:tcPr>
                </a:tc>
                <a:tc>
                  <a:txBody>
                    <a:bodyPr/>
                    <a:lstStyle/>
                    <a:p>
                      <a:pPr>
                        <a:lnSpc>
                          <a:spcPts val="1600"/>
                        </a:lnSpc>
                      </a:pPr>
                      <a:r>
                        <a:rPr lang="en-US" sz="1600" b="0" i="1" u="none" strike="noStrike" kern="1200" baseline="0" dirty="0">
                          <a:solidFill>
                            <a:srgbClr val="E7E7E7"/>
                          </a:solidFill>
                          <a:latin typeface="+mn-lt"/>
                          <a:ea typeface="+mn-ea"/>
                          <a:cs typeface="+mn-cs"/>
                        </a:rPr>
                        <a:t>Flavivirus</a:t>
                      </a:r>
                      <a:endParaRPr lang="en-US" sz="1600" b="0" i="0" u="none" strike="noStrike" kern="1200" baseline="0" dirty="0">
                        <a:solidFill>
                          <a:srgbClr val="E7E7E7"/>
                        </a:solidFill>
                        <a:latin typeface="+mn-lt"/>
                        <a:ea typeface="+mn-ea"/>
                        <a:cs typeface="+mn-cs"/>
                      </a:endParaRP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West Nile fever virus</a:t>
                      </a: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West Nile fever</a:t>
                      </a:r>
                    </a:p>
                  </a:txBody>
                  <a:tcPr>
                    <a:solidFill>
                      <a:srgbClr val="E7E7E7"/>
                    </a:solidFill>
                  </a:tcPr>
                </a:tc>
                <a:extLst>
                  <a:ext uri="{0D108BD9-81ED-4DB2-BD59-A6C34878D82A}">
                    <a16:rowId xmlns:a16="http://schemas.microsoft.com/office/drawing/2014/main" val="10011"/>
                  </a:ext>
                </a:extLst>
              </a:tr>
              <a:tr h="370840">
                <a:tc>
                  <a:txBody>
                    <a:bodyPr/>
                    <a:lstStyle/>
                    <a:p>
                      <a:pPr>
                        <a:lnSpc>
                          <a:spcPts val="1600"/>
                        </a:lnSpc>
                      </a:pPr>
                      <a:r>
                        <a:rPr lang="en-US" sz="1600" b="0" i="1" u="none" strike="noStrike" kern="1200" baseline="0" dirty="0">
                          <a:solidFill>
                            <a:schemeClr val="dk1"/>
                          </a:solidFill>
                          <a:latin typeface="+mn-lt"/>
                          <a:ea typeface="+mn-ea"/>
                          <a:cs typeface="+mn-cs"/>
                        </a:rPr>
                        <a:t>Coronaviridae</a:t>
                      </a:r>
                      <a:endParaRPr lang="en-US" sz="1600" b="0" i="0" u="none" strike="noStrike" kern="1200" baseline="0" dirty="0">
                        <a:solidFill>
                          <a:schemeClr val="dk1"/>
                        </a:solidFill>
                        <a:latin typeface="+mn-lt"/>
                        <a:ea typeface="+mn-ea"/>
                        <a:cs typeface="+mn-cs"/>
                      </a:endParaRPr>
                    </a:p>
                  </a:txBody>
                  <a:tcPr>
                    <a:solidFill>
                      <a:srgbClr val="E7E7E7"/>
                    </a:solidFill>
                  </a:tcPr>
                </a:tc>
                <a:tc>
                  <a:txBody>
                    <a:bodyPr/>
                    <a:lstStyle/>
                    <a:p>
                      <a:pPr>
                        <a:lnSpc>
                          <a:spcPts val="1600"/>
                        </a:lnSpc>
                      </a:pPr>
                      <a:r>
                        <a:rPr lang="en-US" sz="1600" b="0" i="1" u="none" strike="noStrike" kern="1200" baseline="0" dirty="0">
                          <a:solidFill>
                            <a:schemeClr val="dk1"/>
                          </a:solidFill>
                          <a:latin typeface="+mn-lt"/>
                          <a:ea typeface="+mn-ea"/>
                          <a:cs typeface="+mn-cs"/>
                        </a:rPr>
                        <a:t>Coronavirus</a:t>
                      </a:r>
                      <a:endParaRPr lang="en-US" sz="1600" b="0" i="0" u="none" strike="noStrike" kern="1200" baseline="0" dirty="0">
                        <a:solidFill>
                          <a:schemeClr val="dk1"/>
                        </a:solidFill>
                        <a:latin typeface="+mn-lt"/>
                        <a:ea typeface="+mn-ea"/>
                        <a:cs typeface="+mn-cs"/>
                      </a:endParaRP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Infectious bronchitis virus (IBV)</a:t>
                      </a: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Bronchitis</a:t>
                      </a:r>
                    </a:p>
                  </a:txBody>
                  <a:tcPr>
                    <a:solidFill>
                      <a:srgbClr val="E7E7E7"/>
                    </a:solidFill>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7961731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Important Human Virus Families, Genera, Common Names, and Types of Diseases – RNA Viruses (Part 2)</a:t>
            </a:r>
            <a:endParaRPr lang="en-US" dirty="0"/>
          </a:p>
        </p:txBody>
      </p:sp>
      <p:graphicFrame>
        <p:nvGraphicFramePr>
          <p:cNvPr id="8" name="Table 2">
            <a:extLst>
              <a:ext uri="{FF2B5EF4-FFF2-40B4-BE49-F238E27FC236}">
                <a16:creationId xmlns:a16="http://schemas.microsoft.com/office/drawing/2014/main" id="{7FBC08FF-51C4-44E6-80ED-BA06F843CCF1}"/>
              </a:ext>
            </a:extLst>
          </p:cNvPr>
          <p:cNvGraphicFramePr>
            <a:graphicFrameLocks noGrp="1"/>
          </p:cNvGraphicFramePr>
          <p:nvPr>
            <p:ph sz="quarter" idx="11"/>
            <p:extLst>
              <p:ext uri="{D42A27DB-BD31-4B8C-83A1-F6EECF244321}">
                <p14:modId xmlns:p14="http://schemas.microsoft.com/office/powerpoint/2010/main" val="316094969"/>
              </p:ext>
            </p:extLst>
          </p:nvPr>
        </p:nvGraphicFramePr>
        <p:xfrm>
          <a:off x="251460" y="1719266"/>
          <a:ext cx="8641080" cy="3434080"/>
        </p:xfrm>
        <a:graphic>
          <a:graphicData uri="http://schemas.openxmlformats.org/drawingml/2006/table">
            <a:tbl>
              <a:tblPr firstRow="1" bandRow="1">
                <a:tableStyleId>{073A0DAA-6AF3-43AB-8588-CEC1D06C72B9}</a:tableStyleId>
              </a:tblPr>
              <a:tblGrid>
                <a:gridCol w="1828800">
                  <a:extLst>
                    <a:ext uri="{9D8B030D-6E8A-4147-A177-3AD203B41FA5}">
                      <a16:colId xmlns:a16="http://schemas.microsoft.com/office/drawing/2014/main" val="20000"/>
                    </a:ext>
                  </a:extLst>
                </a:gridCol>
                <a:gridCol w="1600200">
                  <a:extLst>
                    <a:ext uri="{9D8B030D-6E8A-4147-A177-3AD203B41FA5}">
                      <a16:colId xmlns:a16="http://schemas.microsoft.com/office/drawing/2014/main" val="20001"/>
                    </a:ext>
                  </a:extLst>
                </a:gridCol>
                <a:gridCol w="3200400">
                  <a:extLst>
                    <a:ext uri="{9D8B030D-6E8A-4147-A177-3AD203B41FA5}">
                      <a16:colId xmlns:a16="http://schemas.microsoft.com/office/drawing/2014/main" val="20002"/>
                    </a:ext>
                  </a:extLst>
                </a:gridCol>
                <a:gridCol w="2011680">
                  <a:extLst>
                    <a:ext uri="{9D8B030D-6E8A-4147-A177-3AD203B41FA5}">
                      <a16:colId xmlns:a16="http://schemas.microsoft.com/office/drawing/2014/main" val="20003"/>
                    </a:ext>
                  </a:extLst>
                </a:gridCol>
              </a:tblGrid>
              <a:tr h="370840">
                <a:tc>
                  <a:txBody>
                    <a:bodyPr/>
                    <a:lstStyle/>
                    <a:p>
                      <a:pPr>
                        <a:lnSpc>
                          <a:spcPts val="1600"/>
                        </a:lnSpc>
                      </a:pPr>
                      <a:r>
                        <a:rPr lang="en-US" sz="1600" dirty="0"/>
                        <a:t>RNA Viruses</a:t>
                      </a:r>
                    </a:p>
                  </a:txBody>
                  <a:tcPr/>
                </a:tc>
                <a:tc>
                  <a:txBody>
                    <a:bodyPr/>
                    <a:lstStyle/>
                    <a:p>
                      <a:pPr>
                        <a:lnSpc>
                          <a:spcPts val="1600"/>
                        </a:lnSpc>
                      </a:pPr>
                      <a:r>
                        <a:rPr lang="en-US" sz="1600" dirty="0"/>
                        <a:t>Genus of Virus</a:t>
                      </a:r>
                    </a:p>
                  </a:txBody>
                  <a:tcPr/>
                </a:tc>
                <a:tc>
                  <a:txBody>
                    <a:bodyPr/>
                    <a:lstStyle/>
                    <a:p>
                      <a:pPr>
                        <a:lnSpc>
                          <a:spcPts val="1600"/>
                        </a:lnSpc>
                      </a:pPr>
                      <a:r>
                        <a:rPr lang="en-US" sz="1600" dirty="0"/>
                        <a:t>Common Name of Genus Members</a:t>
                      </a:r>
                    </a:p>
                  </a:txBody>
                  <a:tcPr/>
                </a:tc>
                <a:tc>
                  <a:txBody>
                    <a:bodyPr/>
                    <a:lstStyle/>
                    <a:p>
                      <a:pPr>
                        <a:lnSpc>
                          <a:spcPts val="1600"/>
                        </a:lnSpc>
                      </a:pPr>
                      <a:r>
                        <a:rPr lang="en-US" sz="1600" dirty="0"/>
                        <a:t>Name of Disease</a:t>
                      </a:r>
                    </a:p>
                  </a:txBody>
                  <a:tcPr/>
                </a:tc>
                <a:extLst>
                  <a:ext uri="{0D108BD9-81ED-4DB2-BD59-A6C34878D82A}">
                    <a16:rowId xmlns:a16="http://schemas.microsoft.com/office/drawing/2014/main" val="10000"/>
                  </a:ext>
                </a:extLst>
              </a:tr>
              <a:tr h="370840">
                <a:tc>
                  <a:txBody>
                    <a:bodyPr/>
                    <a:lstStyle/>
                    <a:p>
                      <a:pPr>
                        <a:lnSpc>
                          <a:spcPts val="1600"/>
                        </a:lnSpc>
                      </a:pPr>
                      <a:r>
                        <a:rPr lang="en-US" sz="1600" b="0" i="1" u="none" strike="noStrike" kern="1200" baseline="0" dirty="0">
                          <a:solidFill>
                            <a:schemeClr val="dk1"/>
                          </a:solidFill>
                          <a:latin typeface="+mn-lt"/>
                          <a:ea typeface="+mn-ea"/>
                          <a:cs typeface="+mn-cs"/>
                        </a:rPr>
                        <a:t>Filoviridae</a:t>
                      </a:r>
                      <a:endParaRPr lang="en-US" sz="1600" b="0" i="0" u="none" strike="noStrike" kern="1200" baseline="0" dirty="0">
                        <a:solidFill>
                          <a:schemeClr val="dk1"/>
                        </a:solidFill>
                        <a:latin typeface="+mn-lt"/>
                        <a:ea typeface="+mn-ea"/>
                        <a:cs typeface="+mn-cs"/>
                      </a:endParaRPr>
                    </a:p>
                  </a:txBody>
                  <a:tcPr/>
                </a:tc>
                <a:tc>
                  <a:txBody>
                    <a:bodyPr/>
                    <a:lstStyle/>
                    <a:p>
                      <a:pPr>
                        <a:lnSpc>
                          <a:spcPts val="1600"/>
                        </a:lnSpc>
                      </a:pPr>
                      <a:r>
                        <a:rPr lang="en-US" sz="1600" b="0" i="1" u="none" strike="noStrike" kern="1200" baseline="0" dirty="0">
                          <a:solidFill>
                            <a:schemeClr val="dk1"/>
                          </a:solidFill>
                          <a:latin typeface="+mn-lt"/>
                          <a:ea typeface="+mn-ea"/>
                          <a:cs typeface="+mn-cs"/>
                        </a:rPr>
                        <a:t>Ebolavirus Marburgvirus</a:t>
                      </a:r>
                      <a:endParaRPr lang="en-US" sz="1600" b="0" i="0" u="none" strike="noStrike" kern="1200" baseline="0" dirty="0">
                        <a:solidFill>
                          <a:schemeClr val="dk1"/>
                        </a:solidFill>
                        <a:latin typeface="+mn-lt"/>
                        <a:ea typeface="+mn-ea"/>
                        <a:cs typeface="+mn-cs"/>
                      </a:endParaRPr>
                    </a:p>
                  </a:txBody>
                  <a:tcPr/>
                </a:tc>
                <a:tc>
                  <a:txBody>
                    <a:bodyPr/>
                    <a:lstStyle/>
                    <a:p>
                      <a:pPr>
                        <a:lnSpc>
                          <a:spcPts val="1600"/>
                        </a:lnSpc>
                      </a:pPr>
                      <a:r>
                        <a:rPr lang="en-US" sz="1600" b="0" i="0" u="none" strike="noStrike" kern="1200" baseline="0" dirty="0">
                          <a:solidFill>
                            <a:schemeClr val="dk1"/>
                          </a:solidFill>
                          <a:latin typeface="+mn-lt"/>
                          <a:ea typeface="+mn-ea"/>
                          <a:cs typeface="+mn-cs"/>
                        </a:rPr>
                        <a:t>Ebola, Marburg virus</a:t>
                      </a:r>
                    </a:p>
                  </a:txBody>
                  <a:tcPr/>
                </a:tc>
                <a:tc>
                  <a:txBody>
                    <a:bodyPr/>
                    <a:lstStyle/>
                    <a:p>
                      <a:pPr>
                        <a:lnSpc>
                          <a:spcPts val="1600"/>
                        </a:lnSpc>
                      </a:pPr>
                      <a:r>
                        <a:rPr lang="en-US" sz="1600" b="0" i="0" u="none" strike="noStrike" kern="1200" baseline="0" dirty="0">
                          <a:solidFill>
                            <a:schemeClr val="dk1"/>
                          </a:solidFill>
                          <a:latin typeface="+mn-lt"/>
                          <a:ea typeface="+mn-ea"/>
                          <a:cs typeface="+mn-cs"/>
                        </a:rPr>
                        <a:t>Ebola fever</a:t>
                      </a:r>
                    </a:p>
                  </a:txBody>
                  <a:tcPr/>
                </a:tc>
                <a:extLst>
                  <a:ext uri="{0D108BD9-81ED-4DB2-BD59-A6C34878D82A}">
                    <a16:rowId xmlns:a16="http://schemas.microsoft.com/office/drawing/2014/main" val="10004"/>
                  </a:ext>
                </a:extLst>
              </a:tr>
              <a:tr h="370840">
                <a:tc>
                  <a:txBody>
                    <a:bodyPr/>
                    <a:lstStyle/>
                    <a:p>
                      <a:pPr>
                        <a:lnSpc>
                          <a:spcPts val="1600"/>
                        </a:lnSpc>
                      </a:pPr>
                      <a:r>
                        <a:rPr lang="en-US" sz="1600" b="0" i="1" u="none" strike="noStrike" kern="1200" baseline="0" dirty="0">
                          <a:solidFill>
                            <a:schemeClr val="dk1"/>
                          </a:solidFill>
                          <a:latin typeface="+mn-lt"/>
                          <a:ea typeface="+mn-ea"/>
                          <a:cs typeface="+mn-cs"/>
                        </a:rPr>
                        <a:t>Orthomyxoviridae</a:t>
                      </a:r>
                      <a:endParaRPr lang="en-US" sz="1600" b="0" i="0" u="none" strike="noStrike" kern="1200" baseline="0" dirty="0">
                        <a:solidFill>
                          <a:schemeClr val="dk1"/>
                        </a:solidFill>
                        <a:latin typeface="+mn-lt"/>
                        <a:ea typeface="+mn-ea"/>
                        <a:cs typeface="+mn-cs"/>
                      </a:endParaRPr>
                    </a:p>
                  </a:txBody>
                  <a:tcPr/>
                </a:tc>
                <a:tc>
                  <a:txBody>
                    <a:bodyPr/>
                    <a:lstStyle/>
                    <a:p>
                      <a:pPr>
                        <a:lnSpc>
                          <a:spcPts val="1600"/>
                        </a:lnSpc>
                      </a:pPr>
                      <a:r>
                        <a:rPr lang="en-US" sz="1600" b="0" i="1" u="none" strike="noStrike" kern="1200" baseline="0" dirty="0">
                          <a:solidFill>
                            <a:schemeClr val="dk1"/>
                          </a:solidFill>
                          <a:latin typeface="+mn-lt"/>
                          <a:ea typeface="+mn-ea"/>
                          <a:cs typeface="+mn-cs"/>
                        </a:rPr>
                        <a:t>Influenza A virus</a:t>
                      </a:r>
                      <a:endParaRPr lang="en-US" sz="1600" b="0" i="0" u="none" strike="noStrike" kern="1200" baseline="0" dirty="0">
                        <a:solidFill>
                          <a:schemeClr val="dk1"/>
                        </a:solidFill>
                        <a:latin typeface="+mn-lt"/>
                        <a:ea typeface="+mn-ea"/>
                        <a:cs typeface="+mn-cs"/>
                      </a:endParaRPr>
                    </a:p>
                  </a:txBody>
                  <a:tcPr/>
                </a:tc>
                <a:tc>
                  <a:txBody>
                    <a:bodyPr/>
                    <a:lstStyle/>
                    <a:p>
                      <a:pPr>
                        <a:lnSpc>
                          <a:spcPts val="1600"/>
                        </a:lnSpc>
                      </a:pPr>
                      <a:r>
                        <a:rPr lang="en-US" sz="1600" b="0" i="0" u="none" strike="noStrike" kern="1200" baseline="0" dirty="0">
                          <a:solidFill>
                            <a:schemeClr val="dk1"/>
                          </a:solidFill>
                          <a:latin typeface="+mn-lt"/>
                          <a:ea typeface="+mn-ea"/>
                          <a:cs typeface="+mn-cs"/>
                        </a:rPr>
                        <a:t>Influenza virus, type A (Asian, Hong Kong, and swine influenza viruses)</a:t>
                      </a:r>
                    </a:p>
                  </a:txBody>
                  <a:tcPr/>
                </a:tc>
                <a:tc>
                  <a:txBody>
                    <a:bodyPr/>
                    <a:lstStyle/>
                    <a:p>
                      <a:pPr>
                        <a:lnSpc>
                          <a:spcPts val="1600"/>
                        </a:lnSpc>
                      </a:pPr>
                      <a:r>
                        <a:rPr lang="en-US" sz="1600" b="0" i="0" u="none" strike="noStrike" kern="1200" baseline="0" dirty="0">
                          <a:solidFill>
                            <a:schemeClr val="dk1"/>
                          </a:solidFill>
                          <a:latin typeface="+mn-lt"/>
                          <a:ea typeface="+mn-ea"/>
                          <a:cs typeface="+mn-cs"/>
                        </a:rPr>
                        <a:t>Influenza or “flu”</a:t>
                      </a:r>
                    </a:p>
                  </a:txBody>
                  <a:tcPr/>
                </a:tc>
                <a:extLst>
                  <a:ext uri="{0D108BD9-81ED-4DB2-BD59-A6C34878D82A}">
                    <a16:rowId xmlns:a16="http://schemas.microsoft.com/office/drawing/2014/main" val="10005"/>
                  </a:ext>
                </a:extLst>
              </a:tr>
              <a:tr h="370840">
                <a:tc>
                  <a:txBody>
                    <a:bodyPr/>
                    <a:lstStyle/>
                    <a:p>
                      <a:pPr>
                        <a:lnSpc>
                          <a:spcPts val="1600"/>
                        </a:lnSpc>
                      </a:pPr>
                      <a:r>
                        <a:rPr lang="en-US" sz="1600" b="0" i="1" u="none" strike="noStrike" kern="1200" baseline="0" dirty="0">
                          <a:solidFill>
                            <a:schemeClr val="dk1"/>
                          </a:solidFill>
                          <a:latin typeface="+mn-lt"/>
                          <a:ea typeface="+mn-ea"/>
                          <a:cs typeface="+mn-cs"/>
                        </a:rPr>
                        <a:t>Paramyxoviridae</a:t>
                      </a:r>
                      <a:endParaRPr lang="en-US" sz="1600" b="0" i="0" u="none" strike="noStrike" kern="1200" baseline="0" dirty="0">
                        <a:solidFill>
                          <a:schemeClr val="dk1"/>
                        </a:solidFill>
                        <a:latin typeface="+mn-lt"/>
                        <a:ea typeface="+mn-ea"/>
                        <a:cs typeface="+mn-cs"/>
                      </a:endParaRPr>
                    </a:p>
                  </a:txBody>
                  <a:tcPr>
                    <a:solidFill>
                      <a:srgbClr val="E7E7E7"/>
                    </a:solidFill>
                  </a:tcPr>
                </a:tc>
                <a:tc>
                  <a:txBody>
                    <a:bodyPr/>
                    <a:lstStyle/>
                    <a:p>
                      <a:pPr>
                        <a:lnSpc>
                          <a:spcPts val="1600"/>
                        </a:lnSpc>
                      </a:pPr>
                      <a:r>
                        <a:rPr lang="en-US" sz="1600" b="0" i="1" u="none" strike="noStrike" kern="1200" baseline="0" dirty="0" err="1">
                          <a:solidFill>
                            <a:schemeClr val="dk1"/>
                          </a:solidFill>
                          <a:latin typeface="+mn-lt"/>
                          <a:ea typeface="+mn-ea"/>
                          <a:cs typeface="+mn-cs"/>
                        </a:rPr>
                        <a:t>Respirovirus</a:t>
                      </a:r>
                      <a:endParaRPr lang="en-US" sz="1600" b="0" i="0" u="none" strike="noStrike" kern="1200" baseline="0" dirty="0">
                        <a:solidFill>
                          <a:schemeClr val="dk1"/>
                        </a:solidFill>
                        <a:latin typeface="+mn-lt"/>
                        <a:ea typeface="+mn-ea"/>
                        <a:cs typeface="+mn-cs"/>
                      </a:endParaRP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Parainfluenza virus, types 1 to 5</a:t>
                      </a:r>
                    </a:p>
                  </a:txBody>
                  <a:tcPr>
                    <a:solidFill>
                      <a:srgbClr val="E7E7E7"/>
                    </a:solidFill>
                  </a:tcPr>
                </a:tc>
                <a:tc>
                  <a:txBody>
                    <a:bodyPr/>
                    <a:lstStyle/>
                    <a:p>
                      <a:pPr>
                        <a:lnSpc>
                          <a:spcPts val="1600"/>
                        </a:lnSpc>
                      </a:pPr>
                      <a:r>
                        <a:rPr lang="en-US" sz="1600" dirty="0"/>
                        <a:t>Parainfluenza</a:t>
                      </a:r>
                    </a:p>
                  </a:txBody>
                  <a:tcPr>
                    <a:solidFill>
                      <a:srgbClr val="E7E7E7"/>
                    </a:solidFill>
                  </a:tcPr>
                </a:tc>
                <a:extLst>
                  <a:ext uri="{0D108BD9-81ED-4DB2-BD59-A6C34878D82A}">
                    <a16:rowId xmlns:a16="http://schemas.microsoft.com/office/drawing/2014/main" val="10006"/>
                  </a:ext>
                </a:extLst>
              </a:tr>
              <a:tr h="370840">
                <a:tc>
                  <a:txBody>
                    <a:bodyPr/>
                    <a:lstStyle/>
                    <a:p>
                      <a:pPr>
                        <a:lnSpc>
                          <a:spcPts val="1600"/>
                        </a:lnSpc>
                      </a:pPr>
                      <a:r>
                        <a:rPr lang="en-US" sz="1600" b="0" i="1" u="none" strike="noStrike" kern="1200" baseline="0" dirty="0">
                          <a:solidFill>
                            <a:srgbClr val="E7E7E7"/>
                          </a:solidFill>
                          <a:latin typeface="+mn-lt"/>
                          <a:ea typeface="+mn-ea"/>
                          <a:cs typeface="+mn-cs"/>
                        </a:rPr>
                        <a:t>Paramyxoviridae</a:t>
                      </a:r>
                      <a:endParaRPr lang="en-US" sz="1600" b="0" i="0" u="none" strike="noStrike" kern="1200" baseline="0" dirty="0">
                        <a:solidFill>
                          <a:srgbClr val="E7E7E7"/>
                        </a:solidFill>
                        <a:latin typeface="+mn-lt"/>
                        <a:ea typeface="+mn-ea"/>
                        <a:cs typeface="+mn-cs"/>
                      </a:endParaRPr>
                    </a:p>
                  </a:txBody>
                  <a:tcPr>
                    <a:solidFill>
                      <a:srgbClr val="E7E7E7"/>
                    </a:solidFill>
                  </a:tcPr>
                </a:tc>
                <a:tc>
                  <a:txBody>
                    <a:bodyPr/>
                    <a:lstStyle/>
                    <a:p>
                      <a:pPr marL="0" marR="0" lvl="0" indent="0" algn="l" defTabSz="457200" rtl="0" eaLnBrk="1" fontAlgn="auto" latinLnBrk="0" hangingPunct="1">
                        <a:lnSpc>
                          <a:spcPts val="1600"/>
                        </a:lnSpc>
                        <a:spcBef>
                          <a:spcPts val="0"/>
                        </a:spcBef>
                        <a:spcAft>
                          <a:spcPts val="0"/>
                        </a:spcAft>
                        <a:buClrTx/>
                        <a:buSzTx/>
                        <a:buFontTx/>
                        <a:buNone/>
                        <a:tabLst/>
                        <a:defRPr/>
                      </a:pPr>
                      <a:r>
                        <a:rPr lang="en-US" sz="1600" b="0" i="1" u="none" strike="noStrike" kern="1200" baseline="0" dirty="0" err="1">
                          <a:solidFill>
                            <a:schemeClr val="dk1"/>
                          </a:solidFill>
                          <a:latin typeface="+mn-lt"/>
                          <a:ea typeface="+mn-ea"/>
                          <a:cs typeface="+mn-cs"/>
                        </a:rPr>
                        <a:t>Rubulavirus</a:t>
                      </a:r>
                      <a:r>
                        <a:rPr lang="en-US" sz="1600" b="0" i="1" u="none" strike="noStrike" kern="1200" baseline="0" dirty="0" err="1">
                          <a:solidFill>
                            <a:srgbClr val="E7E7E7"/>
                          </a:solidFill>
                          <a:latin typeface="+mn-lt"/>
                          <a:ea typeface="+mn-ea"/>
                          <a:cs typeface="+mn-cs"/>
                        </a:rPr>
                        <a:t>virus</a:t>
                      </a:r>
                      <a:endParaRPr lang="en-US" sz="1600" b="0" i="0" u="none" strike="noStrike" kern="1200" baseline="0" dirty="0">
                        <a:solidFill>
                          <a:srgbClr val="E7E7E7"/>
                        </a:solidFill>
                        <a:latin typeface="+mn-lt"/>
                        <a:ea typeface="+mn-ea"/>
                        <a:cs typeface="+mn-cs"/>
                      </a:endParaRP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Mumps virus</a:t>
                      </a:r>
                    </a:p>
                  </a:txBody>
                  <a:tcPr>
                    <a:solidFill>
                      <a:srgbClr val="E7E7E7"/>
                    </a:solidFill>
                  </a:tcPr>
                </a:tc>
                <a:tc>
                  <a:txBody>
                    <a:bodyPr/>
                    <a:lstStyle/>
                    <a:p>
                      <a:pPr>
                        <a:lnSpc>
                          <a:spcPts val="1600"/>
                        </a:lnSpc>
                      </a:pPr>
                      <a:r>
                        <a:rPr lang="en-US" sz="1600" dirty="0"/>
                        <a:t>Mumps</a:t>
                      </a:r>
                    </a:p>
                  </a:txBody>
                  <a:tcPr>
                    <a:solidFill>
                      <a:srgbClr val="E7E7E7"/>
                    </a:solidFill>
                  </a:tcPr>
                </a:tc>
                <a:extLst>
                  <a:ext uri="{0D108BD9-81ED-4DB2-BD59-A6C34878D82A}">
                    <a16:rowId xmlns:a16="http://schemas.microsoft.com/office/drawing/2014/main" val="10007"/>
                  </a:ext>
                </a:extLst>
              </a:tr>
              <a:tr h="370840">
                <a:tc>
                  <a:txBody>
                    <a:bodyPr/>
                    <a:lstStyle/>
                    <a:p>
                      <a:pPr>
                        <a:lnSpc>
                          <a:spcPts val="1600"/>
                        </a:lnSpc>
                      </a:pPr>
                      <a:r>
                        <a:rPr lang="en-US" sz="1600" b="0" i="1" u="none" strike="noStrike" kern="1200" baseline="0" dirty="0">
                          <a:solidFill>
                            <a:srgbClr val="E7E7E7"/>
                          </a:solidFill>
                          <a:latin typeface="+mn-lt"/>
                          <a:ea typeface="+mn-ea"/>
                          <a:cs typeface="+mn-cs"/>
                        </a:rPr>
                        <a:t>Paramyxoviridae</a:t>
                      </a:r>
                      <a:endParaRPr lang="en-US" sz="1600" b="0" i="0" u="none" strike="noStrike" kern="1200" baseline="0" dirty="0">
                        <a:solidFill>
                          <a:srgbClr val="E7E7E7"/>
                        </a:solidFill>
                        <a:latin typeface="+mn-lt"/>
                        <a:ea typeface="+mn-ea"/>
                        <a:cs typeface="+mn-cs"/>
                      </a:endParaRPr>
                    </a:p>
                  </a:txBody>
                  <a:tcPr>
                    <a:solidFill>
                      <a:srgbClr val="E7E7E7"/>
                    </a:solidFill>
                  </a:tcPr>
                </a:tc>
                <a:tc>
                  <a:txBody>
                    <a:bodyPr/>
                    <a:lstStyle/>
                    <a:p>
                      <a:pPr>
                        <a:lnSpc>
                          <a:spcPts val="1600"/>
                        </a:lnSpc>
                      </a:pPr>
                      <a:r>
                        <a:rPr lang="en-US" sz="1600" b="0" i="1" u="none" strike="noStrike" kern="1200" baseline="0" dirty="0">
                          <a:solidFill>
                            <a:schemeClr val="dk1"/>
                          </a:solidFill>
                          <a:latin typeface="+mn-lt"/>
                          <a:ea typeface="+mn-ea"/>
                          <a:cs typeface="+mn-cs"/>
                        </a:rPr>
                        <a:t>Morbillivirus</a:t>
                      </a:r>
                      <a:endParaRPr lang="en-US" sz="1600" b="0" i="0" u="none" strike="noStrike" kern="1200" baseline="0" dirty="0">
                        <a:solidFill>
                          <a:schemeClr val="dk1"/>
                        </a:solidFill>
                        <a:latin typeface="+mn-lt"/>
                        <a:ea typeface="+mn-ea"/>
                        <a:cs typeface="+mn-cs"/>
                      </a:endParaRP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Measles virus	</a:t>
                      </a:r>
                    </a:p>
                  </a:txBody>
                  <a:tcPr>
                    <a:solidFill>
                      <a:srgbClr val="E7E7E7"/>
                    </a:solidFill>
                  </a:tcPr>
                </a:tc>
                <a:tc>
                  <a:txBody>
                    <a:bodyPr/>
                    <a:lstStyle/>
                    <a:p>
                      <a:pPr>
                        <a:lnSpc>
                          <a:spcPts val="1600"/>
                        </a:lnSpc>
                      </a:pPr>
                      <a:r>
                        <a:rPr lang="en-US" sz="1600" dirty="0"/>
                        <a:t>Measles</a:t>
                      </a:r>
                    </a:p>
                  </a:txBody>
                  <a:tcPr>
                    <a:solidFill>
                      <a:srgbClr val="E7E7E7"/>
                    </a:solidFill>
                  </a:tcPr>
                </a:tc>
                <a:extLst>
                  <a:ext uri="{0D108BD9-81ED-4DB2-BD59-A6C34878D82A}">
                    <a16:rowId xmlns:a16="http://schemas.microsoft.com/office/drawing/2014/main" val="10008"/>
                  </a:ext>
                </a:extLst>
              </a:tr>
              <a:tr h="370840">
                <a:tc>
                  <a:txBody>
                    <a:bodyPr/>
                    <a:lstStyle/>
                    <a:p>
                      <a:pPr>
                        <a:lnSpc>
                          <a:spcPts val="1600"/>
                        </a:lnSpc>
                      </a:pPr>
                      <a:r>
                        <a:rPr lang="en-US" sz="1600" b="0" i="1" u="none" strike="noStrike" kern="1200" baseline="0" dirty="0">
                          <a:solidFill>
                            <a:schemeClr val="dk1"/>
                          </a:solidFill>
                          <a:latin typeface="+mn-lt"/>
                          <a:ea typeface="+mn-ea"/>
                          <a:cs typeface="+mn-cs"/>
                        </a:rPr>
                        <a:t>Rhabdoviridae</a:t>
                      </a:r>
                      <a:r>
                        <a:rPr lang="en-US" sz="1600" b="0" i="0" u="none" strike="noStrike" kern="1200" baseline="0" dirty="0">
                          <a:solidFill>
                            <a:schemeClr val="dk1"/>
                          </a:solidFill>
                          <a:latin typeface="+mn-lt"/>
                          <a:ea typeface="+mn-ea"/>
                          <a:cs typeface="+mn-cs"/>
                        </a:rPr>
                        <a:t>	</a:t>
                      </a:r>
                    </a:p>
                  </a:txBody>
                  <a:tcPr>
                    <a:solidFill>
                      <a:srgbClr val="CBCBCB"/>
                    </a:solidFill>
                  </a:tcPr>
                </a:tc>
                <a:tc>
                  <a:txBody>
                    <a:bodyPr/>
                    <a:lstStyle/>
                    <a:p>
                      <a:pPr>
                        <a:lnSpc>
                          <a:spcPts val="1600"/>
                        </a:lnSpc>
                      </a:pPr>
                      <a:r>
                        <a:rPr lang="en-US" sz="1600" b="0" i="1" u="none" strike="noStrike" kern="1200" baseline="0" dirty="0">
                          <a:solidFill>
                            <a:schemeClr val="dk1"/>
                          </a:solidFill>
                          <a:latin typeface="+mn-lt"/>
                          <a:ea typeface="+mn-ea"/>
                          <a:cs typeface="+mn-cs"/>
                        </a:rPr>
                        <a:t>Lyssavirus</a:t>
                      </a:r>
                      <a:endParaRPr lang="en-US" sz="1600" b="0" i="0" u="none" strike="noStrike" kern="1200" baseline="0" dirty="0">
                        <a:solidFill>
                          <a:schemeClr val="dk1"/>
                        </a:solidFill>
                        <a:latin typeface="+mn-lt"/>
                        <a:ea typeface="+mn-ea"/>
                        <a:cs typeface="+mn-cs"/>
                      </a:endParaRP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Rabies virus</a:t>
                      </a: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Rabies</a:t>
                      </a:r>
                    </a:p>
                  </a:txBody>
                  <a:tcPr>
                    <a:solidFill>
                      <a:srgbClr val="CBCBCB"/>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6512239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Important Human Virus Families, Genera, Common Names, and Types of Diseases – RNA Viruses (Part 3)</a:t>
            </a:r>
            <a:endParaRPr lang="en-US" dirty="0"/>
          </a:p>
        </p:txBody>
      </p:sp>
      <p:graphicFrame>
        <p:nvGraphicFramePr>
          <p:cNvPr id="8" name="Table 2">
            <a:extLst>
              <a:ext uri="{FF2B5EF4-FFF2-40B4-BE49-F238E27FC236}">
                <a16:creationId xmlns:a16="http://schemas.microsoft.com/office/drawing/2014/main" id="{93783438-850F-4A1D-AE8F-ACCD05EA1B75}"/>
              </a:ext>
            </a:extLst>
          </p:cNvPr>
          <p:cNvGraphicFramePr>
            <a:graphicFrameLocks noGrp="1"/>
          </p:cNvGraphicFramePr>
          <p:nvPr>
            <p:ph sz="quarter" idx="11"/>
            <p:extLst>
              <p:ext uri="{D42A27DB-BD31-4B8C-83A1-F6EECF244321}">
                <p14:modId xmlns:p14="http://schemas.microsoft.com/office/powerpoint/2010/main" val="3367564094"/>
              </p:ext>
            </p:extLst>
          </p:nvPr>
        </p:nvGraphicFramePr>
        <p:xfrm>
          <a:off x="152401" y="1790704"/>
          <a:ext cx="8839199" cy="3474720"/>
        </p:xfrm>
        <a:graphic>
          <a:graphicData uri="http://schemas.openxmlformats.org/drawingml/2006/table">
            <a:tbl>
              <a:tblPr firstRow="1" bandRow="1">
                <a:tableStyleId>{073A0DAA-6AF3-43AB-8588-CEC1D06C72B9}</a:tableStyleId>
              </a:tblPr>
              <a:tblGrid>
                <a:gridCol w="1409699">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gridCol w="2971800">
                  <a:extLst>
                    <a:ext uri="{9D8B030D-6E8A-4147-A177-3AD203B41FA5}">
                      <a16:colId xmlns:a16="http://schemas.microsoft.com/office/drawing/2014/main" val="20002"/>
                    </a:ext>
                  </a:extLst>
                </a:gridCol>
                <a:gridCol w="2781300">
                  <a:extLst>
                    <a:ext uri="{9D8B030D-6E8A-4147-A177-3AD203B41FA5}">
                      <a16:colId xmlns:a16="http://schemas.microsoft.com/office/drawing/2014/main" val="20003"/>
                    </a:ext>
                  </a:extLst>
                </a:gridCol>
              </a:tblGrid>
              <a:tr h="370840">
                <a:tc>
                  <a:txBody>
                    <a:bodyPr/>
                    <a:lstStyle/>
                    <a:p>
                      <a:pPr>
                        <a:lnSpc>
                          <a:spcPts val="1600"/>
                        </a:lnSpc>
                      </a:pPr>
                      <a:r>
                        <a:rPr lang="en-US" sz="1600" dirty="0"/>
                        <a:t>RNA Viruses</a:t>
                      </a:r>
                    </a:p>
                  </a:txBody>
                  <a:tcPr/>
                </a:tc>
                <a:tc>
                  <a:txBody>
                    <a:bodyPr/>
                    <a:lstStyle/>
                    <a:p>
                      <a:pPr>
                        <a:lnSpc>
                          <a:spcPts val="1600"/>
                        </a:lnSpc>
                      </a:pPr>
                      <a:r>
                        <a:rPr lang="en-US" sz="1600" dirty="0"/>
                        <a:t>Genus of Virus</a:t>
                      </a:r>
                    </a:p>
                  </a:txBody>
                  <a:tcPr/>
                </a:tc>
                <a:tc>
                  <a:txBody>
                    <a:bodyPr/>
                    <a:lstStyle/>
                    <a:p>
                      <a:pPr>
                        <a:lnSpc>
                          <a:spcPts val="1600"/>
                        </a:lnSpc>
                      </a:pPr>
                      <a:r>
                        <a:rPr lang="en-US" sz="1600" dirty="0"/>
                        <a:t>Common Name of Genus Members</a:t>
                      </a:r>
                    </a:p>
                  </a:txBody>
                  <a:tcPr/>
                </a:tc>
                <a:tc>
                  <a:txBody>
                    <a:bodyPr/>
                    <a:lstStyle/>
                    <a:p>
                      <a:pPr>
                        <a:lnSpc>
                          <a:spcPts val="1600"/>
                        </a:lnSpc>
                      </a:pPr>
                      <a:r>
                        <a:rPr lang="en-US" sz="1600" dirty="0"/>
                        <a:t>Name of Disease</a:t>
                      </a:r>
                    </a:p>
                  </a:txBody>
                  <a:tcPr/>
                </a:tc>
                <a:extLst>
                  <a:ext uri="{0D108BD9-81ED-4DB2-BD59-A6C34878D82A}">
                    <a16:rowId xmlns:a16="http://schemas.microsoft.com/office/drawing/2014/main" val="10000"/>
                  </a:ext>
                </a:extLst>
              </a:tr>
              <a:tr h="370840">
                <a:tc>
                  <a:txBody>
                    <a:bodyPr/>
                    <a:lstStyle/>
                    <a:p>
                      <a:pPr>
                        <a:lnSpc>
                          <a:spcPts val="1600"/>
                        </a:lnSpc>
                      </a:pPr>
                      <a:r>
                        <a:rPr lang="en-US" sz="1600" b="0" i="1" u="none" strike="noStrike" kern="1200" baseline="0" dirty="0">
                          <a:solidFill>
                            <a:schemeClr val="dk1"/>
                          </a:solidFill>
                          <a:latin typeface="+mn-lt"/>
                          <a:ea typeface="+mn-ea"/>
                          <a:cs typeface="+mn-cs"/>
                        </a:rPr>
                        <a:t>Bunyaviridae</a:t>
                      </a:r>
                      <a:endParaRPr lang="en-US" sz="1600" b="0" i="0" u="none" strike="noStrike" kern="1200" baseline="0" dirty="0">
                        <a:solidFill>
                          <a:schemeClr val="dk1"/>
                        </a:solidFill>
                        <a:latin typeface="+mn-lt"/>
                        <a:ea typeface="+mn-ea"/>
                        <a:cs typeface="+mn-cs"/>
                      </a:endParaRPr>
                    </a:p>
                  </a:txBody>
                  <a:tcPr>
                    <a:solidFill>
                      <a:srgbClr val="CBCBCB"/>
                    </a:solidFill>
                  </a:tcPr>
                </a:tc>
                <a:tc>
                  <a:txBody>
                    <a:bodyPr/>
                    <a:lstStyle/>
                    <a:p>
                      <a:pPr>
                        <a:lnSpc>
                          <a:spcPts val="1600"/>
                        </a:lnSpc>
                      </a:pPr>
                      <a:r>
                        <a:rPr lang="en-US" sz="1600" b="0" i="1" u="none" strike="noStrike" kern="1200" baseline="0" dirty="0">
                          <a:solidFill>
                            <a:schemeClr val="dk1"/>
                          </a:solidFill>
                          <a:latin typeface="+mn-lt"/>
                          <a:ea typeface="+mn-ea"/>
                          <a:cs typeface="+mn-cs"/>
                        </a:rPr>
                        <a:t>Orthobunyavirus</a:t>
                      </a:r>
                      <a:endParaRPr lang="en-US" sz="1600" b="0" i="0" u="none" strike="noStrike" kern="1200" baseline="0" dirty="0">
                        <a:solidFill>
                          <a:schemeClr val="dk1"/>
                        </a:solidFill>
                        <a:latin typeface="+mn-lt"/>
                        <a:ea typeface="+mn-ea"/>
                        <a:cs typeface="+mn-cs"/>
                      </a:endParaRP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Bunyamwera viruses</a:t>
                      </a: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California encephalitis</a:t>
                      </a:r>
                    </a:p>
                  </a:txBody>
                  <a:tcPr>
                    <a:solidFill>
                      <a:srgbClr val="CBCBCB"/>
                    </a:solidFill>
                  </a:tcPr>
                </a:tc>
                <a:extLst>
                  <a:ext uri="{0D108BD9-81ED-4DB2-BD59-A6C34878D82A}">
                    <a16:rowId xmlns:a16="http://schemas.microsoft.com/office/drawing/2014/main" val="10001"/>
                  </a:ext>
                </a:extLst>
              </a:tr>
              <a:tr h="370840">
                <a:tc>
                  <a:txBody>
                    <a:bodyPr/>
                    <a:lstStyle/>
                    <a:p>
                      <a:pPr>
                        <a:lnSpc>
                          <a:spcPts val="1600"/>
                        </a:lnSpc>
                      </a:pPr>
                      <a:r>
                        <a:rPr lang="en-US" sz="1600" b="0" i="1" u="none" strike="noStrike" kern="1200" baseline="0" dirty="0">
                          <a:solidFill>
                            <a:srgbClr val="CBCBCB"/>
                          </a:solidFill>
                          <a:latin typeface="+mn-lt"/>
                          <a:ea typeface="+mn-ea"/>
                          <a:cs typeface="+mn-cs"/>
                        </a:rPr>
                        <a:t>Bunyaviridae</a:t>
                      </a:r>
                      <a:endParaRPr lang="en-US" sz="1600" b="0" i="0" u="none" strike="noStrike" kern="1200" baseline="0" dirty="0">
                        <a:solidFill>
                          <a:srgbClr val="CBCBCB"/>
                        </a:solidFill>
                        <a:latin typeface="+mn-lt"/>
                        <a:ea typeface="+mn-ea"/>
                        <a:cs typeface="+mn-cs"/>
                      </a:endParaRPr>
                    </a:p>
                  </a:txBody>
                  <a:tcPr>
                    <a:solidFill>
                      <a:srgbClr val="CBCBCB"/>
                    </a:solidFill>
                  </a:tcPr>
                </a:tc>
                <a:tc>
                  <a:txBody>
                    <a:bodyPr/>
                    <a:lstStyle/>
                    <a:p>
                      <a:pPr>
                        <a:lnSpc>
                          <a:spcPts val="1600"/>
                        </a:lnSpc>
                      </a:pPr>
                      <a:r>
                        <a:rPr lang="en-US" sz="1600" b="0" i="1" u="none" strike="noStrike" kern="1200" baseline="0" dirty="0">
                          <a:solidFill>
                            <a:schemeClr val="dk1"/>
                          </a:solidFill>
                          <a:latin typeface="+mn-lt"/>
                          <a:ea typeface="+mn-ea"/>
                          <a:cs typeface="+mn-cs"/>
                        </a:rPr>
                        <a:t>Hantavirus</a:t>
                      </a:r>
                      <a:endParaRPr lang="en-US" sz="1600" b="0" i="0" u="none" strike="noStrike" kern="1200" baseline="0" dirty="0">
                        <a:solidFill>
                          <a:schemeClr val="dk1"/>
                        </a:solidFill>
                        <a:latin typeface="+mn-lt"/>
                        <a:ea typeface="+mn-ea"/>
                        <a:cs typeface="+mn-cs"/>
                      </a:endParaRP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Sin Nombre virus</a:t>
                      </a: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Respiratory distress syndrome</a:t>
                      </a:r>
                    </a:p>
                  </a:txBody>
                  <a:tcPr>
                    <a:solidFill>
                      <a:srgbClr val="CBCBCB"/>
                    </a:solidFill>
                  </a:tcPr>
                </a:tc>
                <a:extLst>
                  <a:ext uri="{0D108BD9-81ED-4DB2-BD59-A6C34878D82A}">
                    <a16:rowId xmlns:a16="http://schemas.microsoft.com/office/drawing/2014/main" val="10002"/>
                  </a:ext>
                </a:extLst>
              </a:tr>
              <a:tr h="370840">
                <a:tc>
                  <a:txBody>
                    <a:bodyPr/>
                    <a:lstStyle/>
                    <a:p>
                      <a:pPr>
                        <a:lnSpc>
                          <a:spcPts val="1600"/>
                        </a:lnSpc>
                      </a:pPr>
                      <a:r>
                        <a:rPr lang="en-US" sz="1600" b="0" i="1" u="none" strike="noStrike" kern="1200" baseline="0" dirty="0">
                          <a:solidFill>
                            <a:schemeClr val="dk1"/>
                          </a:solidFill>
                          <a:latin typeface="+mn-lt"/>
                          <a:ea typeface="+mn-ea"/>
                          <a:cs typeface="+mn-cs"/>
                        </a:rPr>
                        <a:t>Reoviridae</a:t>
                      </a:r>
                      <a:endParaRPr lang="en-US" sz="1600" b="0" i="0" u="none" strike="noStrike" kern="1200" baseline="0" dirty="0">
                        <a:solidFill>
                          <a:schemeClr val="dk1"/>
                        </a:solidFill>
                        <a:latin typeface="+mn-lt"/>
                        <a:ea typeface="+mn-ea"/>
                        <a:cs typeface="+mn-cs"/>
                      </a:endParaRPr>
                    </a:p>
                  </a:txBody>
                  <a:tcPr>
                    <a:solidFill>
                      <a:srgbClr val="E7E7E7"/>
                    </a:solidFill>
                  </a:tcPr>
                </a:tc>
                <a:tc>
                  <a:txBody>
                    <a:bodyPr/>
                    <a:lstStyle/>
                    <a:p>
                      <a:pPr>
                        <a:lnSpc>
                          <a:spcPts val="1600"/>
                        </a:lnSpc>
                      </a:pPr>
                      <a:r>
                        <a:rPr lang="en-US" sz="1600" b="0" i="1" u="none" strike="noStrike" kern="1200" baseline="0" dirty="0">
                          <a:solidFill>
                            <a:schemeClr val="dk1"/>
                          </a:solidFill>
                          <a:latin typeface="+mn-lt"/>
                          <a:ea typeface="+mn-ea"/>
                          <a:cs typeface="+mn-cs"/>
                        </a:rPr>
                        <a:t>Coltivirus</a:t>
                      </a:r>
                      <a:endParaRPr lang="en-US" sz="1600" b="0" i="0" u="none" strike="noStrike" kern="1200" baseline="0" dirty="0">
                        <a:solidFill>
                          <a:schemeClr val="dk1"/>
                        </a:solidFill>
                        <a:latin typeface="+mn-lt"/>
                        <a:ea typeface="+mn-ea"/>
                        <a:cs typeface="+mn-cs"/>
                      </a:endParaRP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Colorado tick fever virus</a:t>
                      </a: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Colorado tick fever</a:t>
                      </a:r>
                    </a:p>
                  </a:txBody>
                  <a:tcPr>
                    <a:solidFill>
                      <a:srgbClr val="E7E7E7"/>
                    </a:solidFill>
                  </a:tcPr>
                </a:tc>
                <a:extLst>
                  <a:ext uri="{0D108BD9-81ED-4DB2-BD59-A6C34878D82A}">
                    <a16:rowId xmlns:a16="http://schemas.microsoft.com/office/drawing/2014/main" val="10005"/>
                  </a:ext>
                </a:extLst>
              </a:tr>
              <a:tr h="370840">
                <a:tc>
                  <a:txBody>
                    <a:bodyPr/>
                    <a:lstStyle/>
                    <a:p>
                      <a:pPr>
                        <a:lnSpc>
                          <a:spcPts val="1600"/>
                        </a:lnSpc>
                      </a:pPr>
                      <a:r>
                        <a:rPr lang="en-US" sz="1600" b="0" i="1" u="none" strike="noStrike" kern="1200" baseline="0" dirty="0">
                          <a:solidFill>
                            <a:srgbClr val="E7E7E7"/>
                          </a:solidFill>
                          <a:latin typeface="+mn-lt"/>
                          <a:ea typeface="+mn-ea"/>
                          <a:cs typeface="+mn-cs"/>
                        </a:rPr>
                        <a:t>Reoviridae</a:t>
                      </a:r>
                      <a:endParaRPr lang="en-US" sz="1600" b="0" i="0" u="none" strike="noStrike" kern="1200" baseline="0" dirty="0">
                        <a:solidFill>
                          <a:srgbClr val="E7E7E7"/>
                        </a:solidFill>
                        <a:latin typeface="+mn-lt"/>
                        <a:ea typeface="+mn-ea"/>
                        <a:cs typeface="+mn-cs"/>
                      </a:endParaRPr>
                    </a:p>
                  </a:txBody>
                  <a:tcPr>
                    <a:solidFill>
                      <a:srgbClr val="E7E7E7"/>
                    </a:solidFill>
                  </a:tcPr>
                </a:tc>
                <a:tc>
                  <a:txBody>
                    <a:bodyPr/>
                    <a:lstStyle/>
                    <a:p>
                      <a:pPr>
                        <a:lnSpc>
                          <a:spcPts val="1600"/>
                        </a:lnSpc>
                      </a:pPr>
                      <a:r>
                        <a:rPr lang="en-US" sz="1600" b="0" i="1" u="none" strike="noStrike" kern="1200" baseline="0" dirty="0">
                          <a:solidFill>
                            <a:schemeClr val="dk1"/>
                          </a:solidFill>
                          <a:latin typeface="+mn-lt"/>
                          <a:ea typeface="+mn-ea"/>
                          <a:cs typeface="+mn-cs"/>
                        </a:rPr>
                        <a:t>Rotavirus</a:t>
                      </a:r>
                      <a:endParaRPr lang="en-US" sz="1600" b="0" i="0" u="none" strike="noStrike" kern="1200" baseline="0" dirty="0">
                        <a:solidFill>
                          <a:schemeClr val="dk1"/>
                        </a:solidFill>
                        <a:latin typeface="+mn-lt"/>
                        <a:ea typeface="+mn-ea"/>
                        <a:cs typeface="+mn-cs"/>
                      </a:endParaRP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Human rotavirus</a:t>
                      </a: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Rotavirus gastroenteritis</a:t>
                      </a:r>
                    </a:p>
                  </a:txBody>
                  <a:tcPr>
                    <a:solidFill>
                      <a:srgbClr val="E7E7E7"/>
                    </a:solidFill>
                  </a:tcPr>
                </a:tc>
                <a:extLst>
                  <a:ext uri="{0D108BD9-81ED-4DB2-BD59-A6C34878D82A}">
                    <a16:rowId xmlns:a16="http://schemas.microsoft.com/office/drawing/2014/main" val="10006"/>
                  </a:ext>
                </a:extLst>
              </a:tr>
              <a:tr h="370840">
                <a:tc>
                  <a:txBody>
                    <a:bodyPr/>
                    <a:lstStyle/>
                    <a:p>
                      <a:pPr>
                        <a:lnSpc>
                          <a:spcPts val="1600"/>
                        </a:lnSpc>
                      </a:pPr>
                      <a:r>
                        <a:rPr lang="en-US" sz="1600" b="0" i="1" u="none" strike="noStrike" kern="1200" baseline="0" dirty="0">
                          <a:solidFill>
                            <a:schemeClr val="dk1"/>
                          </a:solidFill>
                          <a:latin typeface="+mn-lt"/>
                          <a:ea typeface="+mn-ea"/>
                          <a:cs typeface="+mn-cs"/>
                        </a:rPr>
                        <a:t>Retroviridae</a:t>
                      </a:r>
                      <a:endParaRPr lang="en-US" sz="1600" b="0" i="0" u="none" strike="noStrike" kern="1200" baseline="0" dirty="0">
                        <a:solidFill>
                          <a:schemeClr val="dk1"/>
                        </a:solidFill>
                        <a:latin typeface="+mn-lt"/>
                        <a:ea typeface="+mn-ea"/>
                        <a:cs typeface="+mn-cs"/>
                      </a:endParaRPr>
                    </a:p>
                  </a:txBody>
                  <a:tcPr>
                    <a:solidFill>
                      <a:srgbClr val="CBCBCB"/>
                    </a:solidFill>
                  </a:tcPr>
                </a:tc>
                <a:tc>
                  <a:txBody>
                    <a:bodyPr/>
                    <a:lstStyle/>
                    <a:p>
                      <a:pPr>
                        <a:lnSpc>
                          <a:spcPts val="1600"/>
                        </a:lnSpc>
                      </a:pPr>
                      <a:r>
                        <a:rPr lang="en-US" sz="1600" b="0" i="1" u="none" strike="noStrike" kern="1200" baseline="0" dirty="0">
                          <a:solidFill>
                            <a:schemeClr val="dk1"/>
                          </a:solidFill>
                          <a:latin typeface="+mn-lt"/>
                          <a:ea typeface="+mn-ea"/>
                          <a:cs typeface="+mn-cs"/>
                        </a:rPr>
                        <a:t>Deltaretrovirus</a:t>
                      </a:r>
                      <a:endParaRPr lang="en-US" sz="1600" b="0" i="0" u="none" strike="noStrike" kern="1200" baseline="0" dirty="0">
                        <a:solidFill>
                          <a:schemeClr val="dk1"/>
                        </a:solidFill>
                        <a:latin typeface="+mn-lt"/>
                        <a:ea typeface="+mn-ea"/>
                        <a:cs typeface="+mn-cs"/>
                      </a:endParaRP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Human T-lymphotrophic virus 1 (HTLV-1)</a:t>
                      </a: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T-cell leukemia</a:t>
                      </a:r>
                    </a:p>
                  </a:txBody>
                  <a:tcPr>
                    <a:solidFill>
                      <a:srgbClr val="CBCBCB"/>
                    </a:solidFill>
                  </a:tcPr>
                </a:tc>
                <a:extLst>
                  <a:ext uri="{0D108BD9-81ED-4DB2-BD59-A6C34878D82A}">
                    <a16:rowId xmlns:a16="http://schemas.microsoft.com/office/drawing/2014/main" val="10007"/>
                  </a:ext>
                </a:extLst>
              </a:tr>
              <a:tr h="370840">
                <a:tc>
                  <a:txBody>
                    <a:bodyPr/>
                    <a:lstStyle/>
                    <a:p>
                      <a:pPr marL="0" marR="0" indent="0" algn="l" defTabSz="457200" rtl="0" eaLnBrk="1" fontAlgn="auto" latinLnBrk="0" hangingPunct="1">
                        <a:lnSpc>
                          <a:spcPts val="1600"/>
                        </a:lnSpc>
                        <a:spcBef>
                          <a:spcPts val="0"/>
                        </a:spcBef>
                        <a:spcAft>
                          <a:spcPts val="0"/>
                        </a:spcAft>
                        <a:buClrTx/>
                        <a:buSzTx/>
                        <a:buFontTx/>
                        <a:buNone/>
                        <a:tabLst/>
                        <a:defRPr/>
                      </a:pPr>
                      <a:r>
                        <a:rPr lang="en-US" sz="1600" b="0" i="1" u="none" strike="noStrike" kern="1200" baseline="0" dirty="0">
                          <a:solidFill>
                            <a:srgbClr val="CBCBCB"/>
                          </a:solidFill>
                          <a:latin typeface="+mn-lt"/>
                          <a:ea typeface="+mn-ea"/>
                          <a:cs typeface="+mn-cs"/>
                        </a:rPr>
                        <a:t>Retroviridae</a:t>
                      </a:r>
                      <a:endParaRPr lang="en-US" sz="1600" b="0" i="0" u="none" strike="noStrike" kern="1200" baseline="0" dirty="0">
                        <a:solidFill>
                          <a:srgbClr val="CBCBCB"/>
                        </a:solidFill>
                        <a:latin typeface="+mn-lt"/>
                        <a:ea typeface="+mn-ea"/>
                        <a:cs typeface="+mn-cs"/>
                      </a:endParaRPr>
                    </a:p>
                  </a:txBody>
                  <a:tcPr>
                    <a:solidFill>
                      <a:srgbClr val="CBCBCB"/>
                    </a:solidFill>
                  </a:tcPr>
                </a:tc>
                <a:tc>
                  <a:txBody>
                    <a:bodyPr/>
                    <a:lstStyle/>
                    <a:p>
                      <a:pPr>
                        <a:lnSpc>
                          <a:spcPts val="1600"/>
                        </a:lnSpc>
                      </a:pPr>
                      <a:r>
                        <a:rPr lang="en-US" sz="1600" b="0" i="1" u="none" strike="noStrike" kern="1200" baseline="0" dirty="0">
                          <a:solidFill>
                            <a:schemeClr val="dk1"/>
                          </a:solidFill>
                          <a:latin typeface="+mn-lt"/>
                          <a:ea typeface="+mn-ea"/>
                          <a:cs typeface="+mn-cs"/>
                        </a:rPr>
                        <a:t>Lentivirus</a:t>
                      </a:r>
                      <a:r>
                        <a:rPr lang="en-US" sz="1600" b="0" i="0" u="none" strike="noStrike" kern="1200" baseline="0" dirty="0">
                          <a:solidFill>
                            <a:schemeClr val="dk1"/>
                          </a:solidFill>
                          <a:latin typeface="+mn-lt"/>
                          <a:ea typeface="+mn-ea"/>
                          <a:cs typeface="+mn-cs"/>
                        </a:rPr>
                        <a:t>	</a:t>
                      </a: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HIV (human immunodeficiency viruses 1 and 2)</a:t>
                      </a: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Acquired immunodeficiency syndrome (AIDS)</a:t>
                      </a:r>
                    </a:p>
                  </a:txBody>
                  <a:tcPr>
                    <a:solidFill>
                      <a:srgbClr val="CBCBCB"/>
                    </a:solidFill>
                  </a:tcPr>
                </a:tc>
                <a:extLst>
                  <a:ext uri="{0D108BD9-81ED-4DB2-BD59-A6C34878D82A}">
                    <a16:rowId xmlns:a16="http://schemas.microsoft.com/office/drawing/2014/main" val="10008"/>
                  </a:ext>
                </a:extLst>
              </a:tr>
              <a:tr h="370840">
                <a:tc>
                  <a:txBody>
                    <a:bodyPr/>
                    <a:lstStyle/>
                    <a:p>
                      <a:pPr>
                        <a:lnSpc>
                          <a:spcPts val="1600"/>
                        </a:lnSpc>
                      </a:pPr>
                      <a:r>
                        <a:rPr lang="en-US" sz="1600" b="0" i="1" u="none" strike="noStrike" kern="1200" baseline="0" dirty="0">
                          <a:solidFill>
                            <a:schemeClr val="dk1"/>
                          </a:solidFill>
                          <a:latin typeface="+mn-lt"/>
                          <a:ea typeface="+mn-ea"/>
                          <a:cs typeface="+mn-cs"/>
                        </a:rPr>
                        <a:t>Arenaviridae</a:t>
                      </a:r>
                      <a:endParaRPr lang="en-US" sz="1600" b="0" i="0" u="none" strike="noStrike" kern="1200" baseline="0" dirty="0">
                        <a:solidFill>
                          <a:schemeClr val="dk1"/>
                        </a:solidFill>
                        <a:latin typeface="+mn-lt"/>
                        <a:ea typeface="+mn-ea"/>
                        <a:cs typeface="+mn-cs"/>
                      </a:endParaRPr>
                    </a:p>
                  </a:txBody>
                  <a:tcPr>
                    <a:solidFill>
                      <a:srgbClr val="E7E7E7"/>
                    </a:solidFill>
                  </a:tcPr>
                </a:tc>
                <a:tc>
                  <a:txBody>
                    <a:bodyPr/>
                    <a:lstStyle/>
                    <a:p>
                      <a:pPr>
                        <a:lnSpc>
                          <a:spcPts val="1600"/>
                        </a:lnSpc>
                      </a:pPr>
                      <a:r>
                        <a:rPr lang="en-US" sz="1600" b="0" i="1" u="none" strike="noStrike" kern="1200" baseline="0" dirty="0">
                          <a:solidFill>
                            <a:schemeClr val="dk1"/>
                          </a:solidFill>
                          <a:latin typeface="+mn-lt"/>
                          <a:ea typeface="+mn-ea"/>
                          <a:cs typeface="+mn-cs"/>
                        </a:rPr>
                        <a:t>Arenavirus</a:t>
                      </a:r>
                      <a:endParaRPr lang="en-US" sz="1600" b="0" i="0" u="none" strike="noStrike" kern="1200" baseline="0" dirty="0">
                        <a:solidFill>
                          <a:schemeClr val="dk1"/>
                        </a:solidFill>
                        <a:latin typeface="+mn-lt"/>
                        <a:ea typeface="+mn-ea"/>
                        <a:cs typeface="+mn-cs"/>
                      </a:endParaRP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Lassa virus</a:t>
                      </a: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Lassa fever</a:t>
                      </a:r>
                    </a:p>
                  </a:txBody>
                  <a:tcPr>
                    <a:solidFill>
                      <a:srgbClr val="E7E7E7"/>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5387858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Concept Check – Section 6.4</a:t>
            </a:r>
            <a:endParaRPr lang="en-US" dirty="0"/>
          </a:p>
        </p:txBody>
      </p:sp>
      <p:sp>
        <p:nvSpPr>
          <p:cNvPr id="7" name="Content Placeholder 2"/>
          <p:cNvSpPr>
            <a:spLocks noGrp="1"/>
          </p:cNvSpPr>
          <p:nvPr>
            <p:ph sz="quarter" idx="11"/>
          </p:nvPr>
        </p:nvSpPr>
        <p:spPr>
          <a:xfrm>
            <a:off x="342900" y="1276709"/>
            <a:ext cx="8591550" cy="4971691"/>
          </a:xfrm>
        </p:spPr>
        <p:txBody>
          <a:bodyPr/>
          <a:lstStyle/>
          <a:p>
            <a:pPr marL="514350" indent="-514350">
              <a:spcBef>
                <a:spcPts val="600"/>
              </a:spcBef>
              <a:spcAft>
                <a:spcPts val="600"/>
              </a:spcAft>
              <a:buFont typeface="+mj-lt"/>
              <a:buAutoNum type="arabicPeriod"/>
            </a:pPr>
            <a:r>
              <a:rPr lang="en-US" altLang="en-US" dirty="0"/>
              <a:t>Standard virus classification systems use all of the following </a:t>
            </a:r>
            <a:r>
              <a:rPr lang="en-US" altLang="en-US" i="1" dirty="0"/>
              <a:t>except</a:t>
            </a:r>
            <a:r>
              <a:rPr lang="en-US" altLang="en-US" dirty="0"/>
              <a:t>:</a:t>
            </a:r>
          </a:p>
          <a:p>
            <a:pPr marL="966787" lvl="1" indent="-457200">
              <a:spcBef>
                <a:spcPts val="600"/>
              </a:spcBef>
              <a:spcAft>
                <a:spcPts val="600"/>
              </a:spcAft>
              <a:buFont typeface="+mj-lt"/>
              <a:buAutoNum type="alphaLcPeriod"/>
            </a:pPr>
            <a:r>
              <a:rPr lang="en-US" altLang="en-US" dirty="0"/>
              <a:t>Genetic makeup</a:t>
            </a:r>
          </a:p>
          <a:p>
            <a:pPr marL="966787" lvl="1" indent="-457200">
              <a:spcBef>
                <a:spcPts val="600"/>
              </a:spcBef>
              <a:spcAft>
                <a:spcPts val="600"/>
              </a:spcAft>
              <a:buFont typeface="+mj-lt"/>
              <a:buAutoNum type="alphaLcPeriod"/>
            </a:pPr>
            <a:r>
              <a:rPr lang="en-US" altLang="en-US" dirty="0"/>
              <a:t>Structure</a:t>
            </a:r>
          </a:p>
          <a:p>
            <a:pPr marL="966787" lvl="1" indent="-457200">
              <a:spcBef>
                <a:spcPts val="600"/>
              </a:spcBef>
              <a:spcAft>
                <a:spcPts val="600"/>
              </a:spcAft>
              <a:buFont typeface="+mj-lt"/>
              <a:buAutoNum type="alphaLcPeriod"/>
            </a:pPr>
            <a:r>
              <a:rPr lang="en-US" altLang="en-US" dirty="0"/>
              <a:t>Disease caused</a:t>
            </a:r>
          </a:p>
          <a:p>
            <a:pPr marL="966787" lvl="1" indent="-457200">
              <a:spcBef>
                <a:spcPts val="600"/>
              </a:spcBef>
              <a:spcAft>
                <a:spcPts val="600"/>
              </a:spcAft>
              <a:buFont typeface="+mj-lt"/>
              <a:buAutoNum type="alphaLcPeriod"/>
            </a:pPr>
            <a:r>
              <a:rPr lang="en-US" altLang="en-US" dirty="0"/>
              <a:t>Chemical composition</a:t>
            </a:r>
          </a:p>
          <a:p>
            <a:pPr marL="514350" indent="-514350">
              <a:spcBef>
                <a:spcPts val="600"/>
              </a:spcBef>
              <a:spcAft>
                <a:spcPts val="600"/>
              </a:spcAft>
              <a:buFont typeface="+mj-lt"/>
              <a:buAutoNum type="arabicPeriod"/>
            </a:pPr>
            <a:r>
              <a:rPr lang="en-US" altLang="en-US" dirty="0"/>
              <a:t>A virus name ending in –</a:t>
            </a:r>
            <a:r>
              <a:rPr lang="en-US" altLang="en-US" i="1" dirty="0" err="1"/>
              <a:t>viridae</a:t>
            </a:r>
            <a:r>
              <a:rPr lang="en-US" altLang="en-US" dirty="0"/>
              <a:t> denotes a viral </a:t>
            </a:r>
            <a:r>
              <a:rPr lang="en-US" u="sng" dirty="0">
                <a:solidFill>
                  <a:schemeClr val="bg1"/>
                </a:solidFill>
                <a:uFill>
                  <a:solidFill>
                    <a:schemeClr val="tx1"/>
                  </a:solidFill>
                </a:uFill>
                <a:ea typeface="ＭＳ Ｐゴシック" charset="0"/>
              </a:rPr>
              <a:t> Blank 	</a:t>
            </a:r>
            <a:r>
              <a:rPr lang="en-US" altLang="en-US" dirty="0"/>
              <a:t> .</a:t>
            </a:r>
            <a:r>
              <a:rPr lang="en-US" u="sng" dirty="0">
                <a:solidFill>
                  <a:schemeClr val="bg1"/>
                </a:solidFill>
                <a:uFill>
                  <a:solidFill>
                    <a:schemeClr val="tx1"/>
                  </a:solidFill>
                </a:uFill>
                <a:ea typeface="ＭＳ Ｐゴシック" charset="0"/>
              </a:rPr>
              <a:t>  </a:t>
            </a:r>
            <a:endParaRPr lang="en-US" altLang="en-US" dirty="0"/>
          </a:p>
          <a:p>
            <a:pPr marL="966787" lvl="1" indent="-457200">
              <a:spcBef>
                <a:spcPts val="600"/>
              </a:spcBef>
              <a:spcAft>
                <a:spcPts val="600"/>
              </a:spcAft>
              <a:buFont typeface="+mj-lt"/>
              <a:buAutoNum type="alphaLcPeriod"/>
            </a:pPr>
            <a:r>
              <a:rPr lang="en-US" altLang="en-US" dirty="0"/>
              <a:t>Genus</a:t>
            </a:r>
          </a:p>
          <a:p>
            <a:pPr marL="966787" lvl="1" indent="-457200">
              <a:spcBef>
                <a:spcPts val="600"/>
              </a:spcBef>
              <a:spcAft>
                <a:spcPts val="600"/>
              </a:spcAft>
              <a:buFont typeface="+mj-lt"/>
              <a:buAutoNum type="alphaLcPeriod"/>
            </a:pPr>
            <a:r>
              <a:rPr lang="en-US" altLang="en-US" dirty="0"/>
              <a:t>Family</a:t>
            </a:r>
          </a:p>
        </p:txBody>
      </p:sp>
    </p:spTree>
    <p:extLst>
      <p:ext uri="{BB962C8B-B14F-4D97-AF65-F5344CB8AC3E}">
        <p14:creationId xmlns:p14="http://schemas.microsoft.com/office/powerpoint/2010/main" val="6082058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Section 6.5: Modes of Viral Multiplication</a:t>
            </a:r>
            <a:endParaRPr lang="en-US" dirty="0"/>
          </a:p>
        </p:txBody>
      </p:sp>
      <p:sp>
        <p:nvSpPr>
          <p:cNvPr id="8" name="Content Placeholder 2"/>
          <p:cNvSpPr>
            <a:spLocks noGrp="1"/>
          </p:cNvSpPr>
          <p:nvPr>
            <p:ph sz="quarter" idx="11"/>
          </p:nvPr>
        </p:nvSpPr>
        <p:spPr/>
        <p:txBody>
          <a:bodyPr/>
          <a:lstStyle/>
          <a:p>
            <a:pPr>
              <a:spcBef>
                <a:spcPts val="2400"/>
              </a:spcBef>
              <a:spcAft>
                <a:spcPts val="0"/>
              </a:spcAft>
            </a:pPr>
            <a:r>
              <a:rPr lang="en-US" altLang="en-US" u="sng" dirty="0"/>
              <a:t>Learning Outcomes </a:t>
            </a:r>
          </a:p>
          <a:p>
            <a:pPr>
              <a:spcBef>
                <a:spcPts val="2400"/>
              </a:spcBef>
              <a:spcAft>
                <a:spcPts val="0"/>
              </a:spcAft>
            </a:pPr>
            <a:r>
              <a:rPr lang="en-US" altLang="en-US" dirty="0"/>
              <a:t>Diagram the six-step life cycle of animal viruses.</a:t>
            </a:r>
          </a:p>
          <a:p>
            <a:pPr>
              <a:spcBef>
                <a:spcPts val="2400"/>
              </a:spcBef>
              <a:spcAft>
                <a:spcPts val="0"/>
              </a:spcAft>
            </a:pPr>
            <a:r>
              <a:rPr lang="en-US" altLang="en-US" dirty="0"/>
              <a:t>Define the term </a:t>
            </a:r>
            <a:r>
              <a:rPr lang="en-US" altLang="en-US" i="1" dirty="0" err="1"/>
              <a:t>cytopathic</a:t>
            </a:r>
            <a:r>
              <a:rPr lang="en-US" altLang="en-US" i="1" dirty="0"/>
              <a:t> effect</a:t>
            </a:r>
            <a:r>
              <a:rPr lang="en-US" altLang="en-US" dirty="0"/>
              <a:t> and provide one example.</a:t>
            </a:r>
          </a:p>
          <a:p>
            <a:pPr>
              <a:spcBef>
                <a:spcPts val="2400"/>
              </a:spcBef>
              <a:spcAft>
                <a:spcPts val="0"/>
              </a:spcAft>
            </a:pPr>
            <a:r>
              <a:rPr lang="en-US" altLang="en-US" dirty="0"/>
              <a:t>Provide examples of persistent and transforming infections, describing their effects on the host.</a:t>
            </a:r>
          </a:p>
          <a:p>
            <a:pPr>
              <a:spcBef>
                <a:spcPts val="2400"/>
              </a:spcBef>
              <a:spcAft>
                <a:spcPts val="0"/>
              </a:spcAft>
            </a:pPr>
            <a:r>
              <a:rPr lang="en-US" altLang="en-US" dirty="0"/>
              <a:t>Provide a thorough description of lysogenic and lytic bacteriophage infections.</a:t>
            </a:r>
          </a:p>
        </p:txBody>
      </p:sp>
    </p:spTree>
    <p:extLst>
      <p:ext uri="{BB962C8B-B14F-4D97-AF65-F5344CB8AC3E}">
        <p14:creationId xmlns:p14="http://schemas.microsoft.com/office/powerpoint/2010/main" val="3228400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Multiplication Cycles in Animal Viruses</a:t>
            </a:r>
          </a:p>
        </p:txBody>
      </p:sp>
      <p:sp>
        <p:nvSpPr>
          <p:cNvPr id="7" name="Content Placeholder 2"/>
          <p:cNvSpPr>
            <a:spLocks noGrp="1"/>
          </p:cNvSpPr>
          <p:nvPr>
            <p:ph sz="quarter" idx="11"/>
          </p:nvPr>
        </p:nvSpPr>
        <p:spPr/>
        <p:txBody>
          <a:bodyPr/>
          <a:lstStyle/>
          <a:p>
            <a:pPr>
              <a:spcBef>
                <a:spcPts val="1800"/>
              </a:spcBef>
              <a:spcAft>
                <a:spcPts val="0"/>
              </a:spcAft>
              <a:defRPr/>
            </a:pPr>
            <a:r>
              <a:rPr lang="en-US" dirty="0"/>
              <a:t>General phases in the life cycle of animal viruses:</a:t>
            </a:r>
          </a:p>
          <a:p>
            <a:pPr marL="342900" indent="-342900">
              <a:spcBef>
                <a:spcPts val="1800"/>
              </a:spcBef>
              <a:spcAft>
                <a:spcPts val="0"/>
              </a:spcAft>
              <a:buFont typeface="Arial" pitchFamily="34" charset="0"/>
              <a:buChar char="•"/>
              <a:defRPr/>
            </a:pPr>
            <a:r>
              <a:rPr lang="en-US" b="1" dirty="0"/>
              <a:t>Adsorption</a:t>
            </a:r>
          </a:p>
          <a:p>
            <a:pPr marL="342900" indent="-342900">
              <a:spcBef>
                <a:spcPts val="1800"/>
              </a:spcBef>
              <a:spcAft>
                <a:spcPts val="0"/>
              </a:spcAft>
              <a:buFont typeface="Arial" pitchFamily="34" charset="0"/>
              <a:buChar char="•"/>
              <a:defRPr/>
            </a:pPr>
            <a:r>
              <a:rPr lang="en-US" b="1" dirty="0"/>
              <a:t>Penetration</a:t>
            </a:r>
          </a:p>
          <a:p>
            <a:pPr marL="342900" indent="-342900">
              <a:spcBef>
                <a:spcPts val="1800"/>
              </a:spcBef>
              <a:spcAft>
                <a:spcPts val="0"/>
              </a:spcAft>
              <a:buFont typeface="Arial" pitchFamily="34" charset="0"/>
              <a:buChar char="•"/>
              <a:defRPr/>
            </a:pPr>
            <a:r>
              <a:rPr lang="en-US" b="1" dirty="0" err="1"/>
              <a:t>Uncoating</a:t>
            </a:r>
            <a:endParaRPr lang="en-US" b="1" dirty="0"/>
          </a:p>
          <a:p>
            <a:pPr marL="342900" indent="-342900">
              <a:spcBef>
                <a:spcPts val="1800"/>
              </a:spcBef>
              <a:spcAft>
                <a:spcPts val="0"/>
              </a:spcAft>
              <a:buFont typeface="Arial" pitchFamily="34" charset="0"/>
              <a:buChar char="•"/>
              <a:defRPr/>
            </a:pPr>
            <a:r>
              <a:rPr lang="en-US" b="1" dirty="0"/>
              <a:t>Synthesis</a:t>
            </a:r>
          </a:p>
          <a:p>
            <a:pPr marL="342900" indent="-342900">
              <a:spcBef>
                <a:spcPts val="1800"/>
              </a:spcBef>
              <a:spcAft>
                <a:spcPts val="0"/>
              </a:spcAft>
              <a:buFont typeface="Arial" pitchFamily="34" charset="0"/>
              <a:buChar char="•"/>
              <a:defRPr/>
            </a:pPr>
            <a:r>
              <a:rPr lang="en-US" b="1" dirty="0"/>
              <a:t>Assembly</a:t>
            </a:r>
          </a:p>
          <a:p>
            <a:pPr marL="342900" indent="-342900">
              <a:spcBef>
                <a:spcPts val="1800"/>
              </a:spcBef>
              <a:spcAft>
                <a:spcPts val="0"/>
              </a:spcAft>
              <a:buFont typeface="Arial" pitchFamily="34" charset="0"/>
              <a:buChar char="•"/>
              <a:defRPr/>
            </a:pPr>
            <a:r>
              <a:rPr lang="en-US" b="1" dirty="0"/>
              <a:t>Release</a:t>
            </a:r>
            <a:r>
              <a:rPr lang="en-US" dirty="0"/>
              <a:t> from the host cell</a:t>
            </a:r>
          </a:p>
        </p:txBody>
      </p:sp>
    </p:spTree>
    <p:extLst>
      <p:ext uri="{BB962C8B-B14F-4D97-AF65-F5344CB8AC3E}">
        <p14:creationId xmlns:p14="http://schemas.microsoft.com/office/powerpoint/2010/main" val="37599011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Filterable Virus</a:t>
            </a:r>
            <a:endParaRPr lang="en-US" dirty="0"/>
          </a:p>
        </p:txBody>
      </p:sp>
      <p:sp>
        <p:nvSpPr>
          <p:cNvPr id="8" name="Content Placeholder 2"/>
          <p:cNvSpPr>
            <a:spLocks noGrp="1"/>
          </p:cNvSpPr>
          <p:nvPr>
            <p:ph sz="quarter" idx="11"/>
          </p:nvPr>
        </p:nvSpPr>
        <p:spPr/>
        <p:txBody>
          <a:bodyPr/>
          <a:lstStyle/>
          <a:p>
            <a:pPr>
              <a:spcBef>
                <a:spcPts val="1800"/>
              </a:spcBef>
              <a:spcAft>
                <a:spcPts val="0"/>
              </a:spcAft>
              <a:defRPr/>
            </a:pPr>
            <a:r>
              <a:rPr lang="en-US" dirty="0"/>
              <a:t>Infectious fluids were passed through porcelain filters designed to trap bacteria</a:t>
            </a:r>
          </a:p>
          <a:p>
            <a:pPr>
              <a:spcBef>
                <a:spcPts val="1800"/>
              </a:spcBef>
              <a:spcAft>
                <a:spcPts val="0"/>
              </a:spcAft>
              <a:defRPr/>
            </a:pPr>
            <a:r>
              <a:rPr lang="en-US" dirty="0"/>
              <a:t>The cell-free filtered fluid remained infectious</a:t>
            </a:r>
          </a:p>
          <a:p>
            <a:pPr>
              <a:spcBef>
                <a:spcPts val="1800"/>
              </a:spcBef>
              <a:spcAft>
                <a:spcPts val="0"/>
              </a:spcAft>
              <a:defRPr/>
            </a:pPr>
            <a:r>
              <a:rPr lang="en-US" dirty="0"/>
              <a:t>This proved that an agent smaller than bacteria was the cause of disease</a:t>
            </a:r>
          </a:p>
        </p:txBody>
      </p:sp>
    </p:spTree>
    <p:extLst>
      <p:ext uri="{BB962C8B-B14F-4D97-AF65-F5344CB8AC3E}">
        <p14:creationId xmlns:p14="http://schemas.microsoft.com/office/powerpoint/2010/main" val="21410077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General Features in the Multiplication Cycle of RNA Animal Viruses</a:t>
            </a:r>
            <a:endParaRPr lang="en-US" dirty="0"/>
          </a:p>
        </p:txBody>
      </p:sp>
      <p:pic>
        <p:nvPicPr>
          <p:cNvPr id="8194" name="Picture 2" descr="General features in the multiplication cycle of RNA animal viruses.">
            <a:extLs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2">
            <a:extLst>
              <a:ext uri="{28A0092B-C50C-407E-A947-70E740481C1C}">
                <a14:useLocalDpi xmlns:a14="http://schemas.microsoft.com/office/drawing/2010/main" val="0"/>
              </a:ext>
            </a:extLst>
          </a:blip>
          <a:stretch/>
        </p:blipFill>
        <p:spPr bwMode="auto">
          <a:xfrm>
            <a:off x="884903" y="1276350"/>
            <a:ext cx="7093974" cy="497205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ACBAA87D-7E74-453C-AEC9-28B1ACD90B81}"/>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33845944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General Features in the Multiplication Cycle of DNA Animal Viruses</a:t>
            </a:r>
            <a:endParaRPr lang="en-US" dirty="0"/>
          </a:p>
        </p:txBody>
      </p:sp>
      <p:pic>
        <p:nvPicPr>
          <p:cNvPr id="9218" name="Picture 2" descr="General features in the multiplication cycle of DNA animal viruses.">
            <a:extLs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2">
            <a:extLst>
              <a:ext uri="{28A0092B-C50C-407E-A947-70E740481C1C}">
                <a14:useLocalDpi xmlns:a14="http://schemas.microsoft.com/office/drawing/2010/main" val="0"/>
              </a:ext>
            </a:extLst>
          </a:blip>
          <a:srcRect t="2937"/>
          <a:stretch/>
        </p:blipFill>
        <p:spPr bwMode="auto">
          <a:xfrm>
            <a:off x="781050" y="1365248"/>
            <a:ext cx="7772399" cy="4826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9B7D40D9-82E9-460F-9C53-B55E02D5107C}"/>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21600719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Adsorption</a:t>
            </a:r>
            <a:endParaRPr lang="en-US" dirty="0"/>
          </a:p>
        </p:txBody>
      </p:sp>
      <p:sp>
        <p:nvSpPr>
          <p:cNvPr id="7" name="Content Placeholder 2"/>
          <p:cNvSpPr>
            <a:spLocks noGrp="1"/>
          </p:cNvSpPr>
          <p:nvPr>
            <p:ph sz="quarter" idx="11"/>
          </p:nvPr>
        </p:nvSpPr>
        <p:spPr>
          <a:xfrm>
            <a:off x="342900" y="1276709"/>
            <a:ext cx="4076700" cy="4480560"/>
          </a:xfrm>
        </p:spPr>
        <p:txBody>
          <a:bodyPr/>
          <a:lstStyle/>
          <a:p>
            <a:pPr>
              <a:spcAft>
                <a:spcPts val="600"/>
              </a:spcAft>
            </a:pPr>
            <a:r>
              <a:rPr lang="en-US" altLang="en-US" dirty="0"/>
              <a:t>Invasion begins when the virus encounters a susceptible host and </a:t>
            </a:r>
            <a:r>
              <a:rPr lang="en-US" altLang="en-US" i="1" dirty="0"/>
              <a:t>adsorbs</a:t>
            </a:r>
            <a:r>
              <a:rPr lang="en-US" altLang="en-US" dirty="0"/>
              <a:t> specifically to receptor sites on the cell membrane</a:t>
            </a:r>
          </a:p>
          <a:p>
            <a:pPr marL="342900" indent="-342900">
              <a:spcAft>
                <a:spcPts val="600"/>
              </a:spcAft>
              <a:buFont typeface="Arial" pitchFamily="34" charset="0"/>
              <a:buChar char="•"/>
            </a:pPr>
            <a:r>
              <a:rPr lang="en-US" altLang="en-US" dirty="0"/>
              <a:t>Adsorb: to attach (like a virus)</a:t>
            </a:r>
          </a:p>
          <a:p>
            <a:pPr marL="342900" indent="-342900">
              <a:spcAft>
                <a:spcPts val="600"/>
              </a:spcAft>
              <a:buFont typeface="Arial" pitchFamily="34" charset="0"/>
              <a:buChar char="•"/>
            </a:pPr>
            <a:r>
              <a:rPr lang="en-US" altLang="en-US" dirty="0"/>
              <a:t>Absorb:</a:t>
            </a:r>
            <a:r>
              <a:rPr lang="en-US" altLang="en-US" b="1" dirty="0"/>
              <a:t> </a:t>
            </a:r>
            <a:r>
              <a:rPr lang="en-US" altLang="en-US" dirty="0"/>
              <a:t>to soak in (like a paper towel)</a:t>
            </a:r>
          </a:p>
        </p:txBody>
      </p:sp>
      <p:pic>
        <p:nvPicPr>
          <p:cNvPr id="10242" name="Picture 3" descr="The mode by which animal viruses adsorb to the host cell membrane.">
            <a:extLst>
              <a:ext uri="{C183D7F6-B498-43B3-948B-1728B52AA6E4}">
                <adec:decorative xmlns:adec="http://schemas.microsoft.com/office/drawing/2017/decorative" val="0"/>
              </a:ext>
            </a:extLst>
          </p:cNvPr>
          <p:cNvPicPr>
            <a:picLocks noGrp="1" noChangeAspect="1" noChangeArrowheads="1"/>
          </p:cNvPicPr>
          <p:nvPr>
            <p:ph sz="quarter" idx="14"/>
          </p:nvPr>
        </p:nvPicPr>
        <p:blipFill rotWithShape="1">
          <a:blip r:embed="rId2">
            <a:extLst>
              <a:ext uri="{28A0092B-C50C-407E-A947-70E740481C1C}">
                <a14:useLocalDpi xmlns:a14="http://schemas.microsoft.com/office/drawing/2010/main" val="0"/>
              </a:ext>
            </a:extLst>
          </a:blip>
          <a:srcRect t="4163"/>
          <a:stretch/>
        </p:blipFill>
        <p:spPr bwMode="auto">
          <a:xfrm>
            <a:off x="4552950" y="1297858"/>
            <a:ext cx="4191000" cy="4861876"/>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3">
            <a:extLst>
              <a:ext uri="{FF2B5EF4-FFF2-40B4-BE49-F238E27FC236}">
                <a16:creationId xmlns:a16="http://schemas.microsoft.com/office/drawing/2014/main" id="{A8120F00-8407-41B8-8012-8F4939D65D10}"/>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42083302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Host Range</a:t>
            </a:r>
            <a:endParaRPr lang="en-US" dirty="0"/>
          </a:p>
        </p:txBody>
      </p:sp>
      <p:sp>
        <p:nvSpPr>
          <p:cNvPr id="7" name="Content Placeholder 2"/>
          <p:cNvSpPr>
            <a:spLocks noGrp="1"/>
          </p:cNvSpPr>
          <p:nvPr>
            <p:ph sz="quarter" idx="11"/>
          </p:nvPr>
        </p:nvSpPr>
        <p:spPr/>
        <p:txBody>
          <a:bodyPr/>
          <a:lstStyle/>
          <a:p>
            <a:pPr>
              <a:spcBef>
                <a:spcPts val="1800"/>
              </a:spcBef>
              <a:spcAft>
                <a:spcPts val="0"/>
              </a:spcAft>
              <a:defRPr/>
            </a:pPr>
            <a:r>
              <a:rPr lang="en-US" dirty="0"/>
              <a:t>A virus can invade its host cell only through making an exact fit with a specific host molecule</a:t>
            </a:r>
          </a:p>
          <a:p>
            <a:pPr>
              <a:spcBef>
                <a:spcPts val="1800"/>
              </a:spcBef>
              <a:spcAft>
                <a:spcPts val="0"/>
              </a:spcAft>
              <a:defRPr/>
            </a:pPr>
            <a:r>
              <a:rPr lang="en-US" dirty="0"/>
              <a:t>Restricted host range: hepatitis B only infects liver cells of humans</a:t>
            </a:r>
          </a:p>
          <a:p>
            <a:pPr>
              <a:spcBef>
                <a:spcPts val="1800"/>
              </a:spcBef>
              <a:spcAft>
                <a:spcPts val="0"/>
              </a:spcAft>
              <a:defRPr/>
            </a:pPr>
            <a:r>
              <a:rPr lang="en-US" dirty="0"/>
              <a:t>Moderately restrictive host range: poliovirus infects intestinal and nerve cells of primates</a:t>
            </a:r>
          </a:p>
          <a:p>
            <a:pPr>
              <a:spcBef>
                <a:spcPts val="1800"/>
              </a:spcBef>
              <a:spcAft>
                <a:spcPts val="0"/>
              </a:spcAft>
              <a:defRPr/>
            </a:pPr>
            <a:r>
              <a:rPr lang="en-US" dirty="0"/>
              <a:t>Broad host range: rabies virus infects various cells of all mammals</a:t>
            </a:r>
          </a:p>
        </p:txBody>
      </p:sp>
    </p:spTree>
    <p:extLst>
      <p:ext uri="{BB962C8B-B14F-4D97-AF65-F5344CB8AC3E}">
        <p14:creationId xmlns:p14="http://schemas.microsoft.com/office/powerpoint/2010/main" val="29140523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Penetration and </a:t>
            </a:r>
            <a:r>
              <a:rPr lang="en-US" dirty="0" err="1"/>
              <a:t>Uncoating</a:t>
            </a:r>
            <a:r>
              <a:rPr lang="en-US" dirty="0"/>
              <a:t> of Animal Viruses</a:t>
            </a:r>
          </a:p>
        </p:txBody>
      </p:sp>
      <p:sp>
        <p:nvSpPr>
          <p:cNvPr id="3" name="Content Placeholder 2"/>
          <p:cNvSpPr>
            <a:spLocks noGrp="1"/>
          </p:cNvSpPr>
          <p:nvPr>
            <p:ph sz="quarter" idx="11"/>
          </p:nvPr>
        </p:nvSpPr>
        <p:spPr>
          <a:xfrm>
            <a:off x="342900" y="1276709"/>
            <a:ext cx="8458200" cy="1866541"/>
          </a:xfrm>
        </p:spPr>
        <p:txBody>
          <a:bodyPr/>
          <a:lstStyle/>
          <a:p>
            <a:pPr>
              <a:spcBef>
                <a:spcPts val="1800"/>
              </a:spcBef>
              <a:spcAft>
                <a:spcPts val="0"/>
              </a:spcAft>
              <a:defRPr/>
            </a:pPr>
            <a:r>
              <a:rPr lang="en-US" b="1" dirty="0"/>
              <a:t>Endocytosis</a:t>
            </a:r>
            <a:r>
              <a:rPr lang="en-US" dirty="0"/>
              <a:t>: entire virus is engulfed by the cell and enclosed in a vacuole or vesicle</a:t>
            </a:r>
          </a:p>
          <a:p>
            <a:pPr>
              <a:spcBef>
                <a:spcPts val="1800"/>
              </a:spcBef>
              <a:spcAft>
                <a:spcPts val="0"/>
              </a:spcAft>
              <a:defRPr/>
            </a:pPr>
            <a:r>
              <a:rPr lang="en-US" dirty="0" err="1"/>
              <a:t>Uncoating</a:t>
            </a:r>
            <a:r>
              <a:rPr lang="en-US" dirty="0"/>
              <a:t>:</a:t>
            </a:r>
            <a:r>
              <a:rPr lang="en-US" b="1" dirty="0"/>
              <a:t> </a:t>
            </a:r>
            <a:r>
              <a:rPr lang="en-US" dirty="0"/>
              <a:t>enzymes in the vacuole dissolve the envelope and capsid, releasing the virus into the cytoplasm</a:t>
            </a:r>
          </a:p>
        </p:txBody>
      </p:sp>
      <p:pic>
        <p:nvPicPr>
          <p:cNvPr id="11266" name="Picture 3" descr="Illustrations of endocytosis and uncoating of a herpesvirus and fusion of the cell membrane with the viral envelope.">
            <a:extLst>
              <a:ext uri="{C183D7F6-B498-43B3-948B-1728B52AA6E4}">
                <adec:decorative xmlns:adec="http://schemas.microsoft.com/office/drawing/2017/decorative" val="0"/>
              </a:ext>
            </a:extLst>
          </p:cNvPr>
          <p:cNvPicPr>
            <a:picLocks noGrp="1" noChangeAspect="1" noChangeArrowheads="1"/>
          </p:cNvPicPr>
          <p:nvPr>
            <p:ph sz="quarter" idx="14"/>
          </p:nvPr>
        </p:nvPicPr>
        <p:blipFill rotWithShape="1">
          <a:blip r:embed="rId2">
            <a:extLst>
              <a:ext uri="{28A0092B-C50C-407E-A947-70E740481C1C}">
                <a14:useLocalDpi xmlns:a14="http://schemas.microsoft.com/office/drawing/2010/main" val="0"/>
              </a:ext>
            </a:extLst>
          </a:blip>
          <a:srcRect t="5829"/>
          <a:stretch/>
        </p:blipFill>
        <p:spPr bwMode="auto">
          <a:xfrm>
            <a:off x="762000" y="3278746"/>
            <a:ext cx="7372350" cy="2883924"/>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3">
            <a:extLst>
              <a:ext uri="{FF2B5EF4-FFF2-40B4-BE49-F238E27FC236}">
                <a16:creationId xmlns:a16="http://schemas.microsoft.com/office/drawing/2014/main" id="{2A5D7815-1E9D-49EC-B8FA-9436026BD546}"/>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1366992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Synthesis: Replication and Protein Production</a:t>
            </a:r>
          </a:p>
        </p:txBody>
      </p:sp>
      <p:sp>
        <p:nvSpPr>
          <p:cNvPr id="7" name="Content Placeholder 2"/>
          <p:cNvSpPr>
            <a:spLocks noGrp="1"/>
          </p:cNvSpPr>
          <p:nvPr>
            <p:ph sz="quarter" idx="11"/>
          </p:nvPr>
        </p:nvSpPr>
        <p:spPr/>
        <p:txBody>
          <a:bodyPr/>
          <a:lstStyle/>
          <a:p>
            <a:pPr>
              <a:lnSpc>
                <a:spcPct val="90000"/>
              </a:lnSpc>
              <a:spcBef>
                <a:spcPts val="1800"/>
              </a:spcBef>
              <a:spcAft>
                <a:spcPts val="0"/>
              </a:spcAft>
            </a:pPr>
            <a:r>
              <a:rPr lang="en-US" altLang="en-US" dirty="0"/>
              <a:t>Viral nucleic acid takes control over the host’s synthetic and metabolic machinery</a:t>
            </a:r>
          </a:p>
          <a:p>
            <a:pPr marL="342900" indent="-342900">
              <a:lnSpc>
                <a:spcPct val="90000"/>
              </a:lnSpc>
              <a:spcBef>
                <a:spcPts val="1800"/>
              </a:spcBef>
              <a:spcAft>
                <a:spcPts val="0"/>
              </a:spcAft>
              <a:buFont typeface="Arial" pitchFamily="34" charset="0"/>
              <a:buChar char="•"/>
            </a:pPr>
            <a:r>
              <a:rPr lang="en-US" altLang="en-US" dirty="0"/>
              <a:t>Mechanism varies depending on whether the virus is a DNA or RNA virus</a:t>
            </a:r>
          </a:p>
          <a:p>
            <a:pPr marL="342900" indent="-342900">
              <a:lnSpc>
                <a:spcPct val="90000"/>
              </a:lnSpc>
              <a:spcBef>
                <a:spcPts val="1800"/>
              </a:spcBef>
              <a:spcAft>
                <a:spcPts val="0"/>
              </a:spcAft>
              <a:buFont typeface="Arial" pitchFamily="34" charset="0"/>
              <a:buChar char="•"/>
            </a:pPr>
            <a:r>
              <a:rPr lang="en-US" altLang="en-US" dirty="0"/>
              <a:t>RNA viruses replicate in the cytoplasm</a:t>
            </a:r>
          </a:p>
          <a:p>
            <a:pPr marL="342900" indent="-342900">
              <a:lnSpc>
                <a:spcPct val="90000"/>
              </a:lnSpc>
              <a:spcBef>
                <a:spcPts val="1800"/>
              </a:spcBef>
              <a:spcAft>
                <a:spcPts val="0"/>
              </a:spcAft>
              <a:buFont typeface="Arial" pitchFamily="34" charset="0"/>
              <a:buChar char="•"/>
            </a:pPr>
            <a:r>
              <a:rPr lang="en-US" altLang="en-US" dirty="0"/>
              <a:t>DNA viruses replicate in the nucleus</a:t>
            </a:r>
          </a:p>
        </p:txBody>
      </p:sp>
    </p:spTree>
    <p:extLst>
      <p:ext uri="{BB962C8B-B14F-4D97-AF65-F5344CB8AC3E}">
        <p14:creationId xmlns:p14="http://schemas.microsoft.com/office/powerpoint/2010/main" val="12474535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Nucleus of a Eukaryotic Cell, Containing Hundreds of Adenovirus </a:t>
            </a:r>
            <a:r>
              <a:rPr lang="en-US" altLang="en-US" dirty="0" err="1"/>
              <a:t>Virions</a:t>
            </a:r>
            <a:endParaRPr lang="en-US" dirty="0"/>
          </a:p>
        </p:txBody>
      </p:sp>
      <p:pic>
        <p:nvPicPr>
          <p:cNvPr id="12290" name="Picture 2" descr="Nucleus of a eukaryotic cell, containing hundreds of adenovirus virions and crystalline proteins laid down by viruses.">
            <a:extLs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2">
            <a:extLst>
              <a:ext uri="{28A0092B-C50C-407E-A947-70E740481C1C}">
                <a14:useLocalDpi xmlns:a14="http://schemas.microsoft.com/office/drawing/2010/main" val="0"/>
              </a:ext>
            </a:extLst>
          </a:blip>
          <a:srcRect t="4583" b="4583"/>
          <a:stretch/>
        </p:blipFill>
        <p:spPr bwMode="auto">
          <a:xfrm>
            <a:off x="1248493" y="1516595"/>
            <a:ext cx="6647014" cy="484632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876CCBA9-CE0D-4698-8680-C851535C86B5}"/>
              </a:ext>
            </a:extLst>
          </p:cNvPr>
          <p:cNvSpPr>
            <a:spLocks noGrp="1"/>
          </p:cNvSpPr>
          <p:nvPr>
            <p:ph type="body" sz="quarter" idx="30"/>
          </p:nvPr>
        </p:nvSpPr>
        <p:spPr>
          <a:xfrm>
            <a:off x="1238865" y="6670214"/>
            <a:ext cx="7418438" cy="187786"/>
          </a:xfrm>
        </p:spPr>
        <p:txBody>
          <a:bodyPr/>
          <a:lstStyle/>
          <a:p>
            <a:r>
              <a:rPr lang="en-US" i="1" dirty="0"/>
              <a:t>Courtesy Harold C. Smith, Department of Biochemistry and Biophysics, RNA Center &amp; Cancer Center, University of Rochester Medical Center, Rochester, NY </a:t>
            </a:r>
            <a:endParaRPr lang="en-US" dirty="0"/>
          </a:p>
        </p:txBody>
      </p:sp>
    </p:spTree>
    <p:extLst>
      <p:ext uri="{BB962C8B-B14F-4D97-AF65-F5344CB8AC3E}">
        <p14:creationId xmlns:p14="http://schemas.microsoft.com/office/powerpoint/2010/main" val="13239680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Release of Mature Viruses</a:t>
            </a:r>
            <a:endParaRPr lang="en-US" dirty="0"/>
          </a:p>
        </p:txBody>
      </p:sp>
      <p:sp>
        <p:nvSpPr>
          <p:cNvPr id="8" name="Content Placeholder 2"/>
          <p:cNvSpPr>
            <a:spLocks noGrp="1"/>
          </p:cNvSpPr>
          <p:nvPr>
            <p:ph sz="quarter" idx="11"/>
          </p:nvPr>
        </p:nvSpPr>
        <p:spPr>
          <a:xfrm>
            <a:off x="342900" y="1190980"/>
            <a:ext cx="4076700" cy="5029200"/>
          </a:xfrm>
        </p:spPr>
        <p:txBody>
          <a:bodyPr/>
          <a:lstStyle/>
          <a:p>
            <a:pPr>
              <a:spcBef>
                <a:spcPts val="1200"/>
              </a:spcBef>
              <a:spcAft>
                <a:spcPts val="0"/>
              </a:spcAft>
              <a:defRPr/>
            </a:pPr>
            <a:r>
              <a:rPr lang="en-US" dirty="0"/>
              <a:t>Enveloped viruses are liberated by </a:t>
            </a:r>
            <a:r>
              <a:rPr lang="en-US" b="1" dirty="0"/>
              <a:t>budding</a:t>
            </a:r>
            <a:r>
              <a:rPr lang="en-US" dirty="0"/>
              <a:t> or </a:t>
            </a:r>
            <a:r>
              <a:rPr lang="en-US" b="1" dirty="0"/>
              <a:t>exocytosis</a:t>
            </a:r>
            <a:r>
              <a:rPr lang="en-US" dirty="0"/>
              <a:t>:</a:t>
            </a:r>
          </a:p>
          <a:p>
            <a:pPr marL="342900" indent="-342900">
              <a:spcBef>
                <a:spcPts val="1200"/>
              </a:spcBef>
              <a:spcAft>
                <a:spcPts val="0"/>
              </a:spcAft>
              <a:buFont typeface="Arial" pitchFamily="34" charset="0"/>
              <a:buChar char="•"/>
              <a:defRPr/>
            </a:pPr>
            <a:r>
              <a:rPr lang="en-US" dirty="0" err="1"/>
              <a:t>Nucleocapsid</a:t>
            </a:r>
            <a:r>
              <a:rPr lang="en-US" dirty="0"/>
              <a:t> binds to the membrane</a:t>
            </a:r>
          </a:p>
          <a:p>
            <a:pPr marL="342900" indent="-342900">
              <a:spcBef>
                <a:spcPts val="1200"/>
              </a:spcBef>
              <a:spcAft>
                <a:spcPts val="0"/>
              </a:spcAft>
              <a:buFont typeface="Arial" pitchFamily="34" charset="0"/>
              <a:buChar char="•"/>
              <a:defRPr/>
            </a:pPr>
            <a:r>
              <a:rPr lang="en-US" dirty="0"/>
              <a:t>A small pouch is formed</a:t>
            </a:r>
          </a:p>
          <a:p>
            <a:pPr marL="342900" indent="-342900">
              <a:spcBef>
                <a:spcPts val="1200"/>
              </a:spcBef>
              <a:spcAft>
                <a:spcPts val="0"/>
              </a:spcAft>
              <a:buFont typeface="Arial" pitchFamily="34" charset="0"/>
              <a:buChar char="•"/>
              <a:defRPr/>
            </a:pPr>
            <a:r>
              <a:rPr lang="en-US" dirty="0"/>
              <a:t>Pinching off of the pouch releases the virus with its envelope</a:t>
            </a:r>
          </a:p>
          <a:p>
            <a:pPr marL="342900" indent="-342900">
              <a:spcBef>
                <a:spcPts val="1200"/>
              </a:spcBef>
              <a:spcAft>
                <a:spcPts val="0"/>
              </a:spcAft>
              <a:buFont typeface="Arial" pitchFamily="34" charset="0"/>
              <a:buChar char="•"/>
              <a:defRPr/>
            </a:pPr>
            <a:r>
              <a:rPr lang="en-US" dirty="0"/>
              <a:t>Viruses are shed gradually without destruction of the cell</a:t>
            </a:r>
          </a:p>
        </p:txBody>
      </p:sp>
      <p:pic>
        <p:nvPicPr>
          <p:cNvPr id="13314" name="Picture 3" descr="Illustration of maturation and release of enveloped viruses.">
            <a:extLst>
              <a:ext uri="{C183D7F6-B498-43B3-948B-1728B52AA6E4}">
                <adec:decorative xmlns:adec="http://schemas.microsoft.com/office/drawing/2017/decorative" val="0"/>
              </a:ext>
            </a:extLst>
          </p:cNvPr>
          <p:cNvPicPr>
            <a:picLocks noGrp="1" noChangeAspect="1" noChangeArrowheads="1"/>
          </p:cNvPicPr>
          <p:nvPr>
            <p:ph sz="quarter" idx="14"/>
          </p:nvPr>
        </p:nvPicPr>
        <p:blipFill rotWithShape="1">
          <a:blip r:embed="rId2">
            <a:extLst>
              <a:ext uri="{28A0092B-C50C-407E-A947-70E740481C1C}">
                <a14:useLocalDpi xmlns:a14="http://schemas.microsoft.com/office/drawing/2010/main" val="0"/>
              </a:ext>
            </a:extLst>
          </a:blip>
          <a:srcRect t="3834" b="2333"/>
          <a:stretch/>
        </p:blipFill>
        <p:spPr bwMode="auto">
          <a:xfrm>
            <a:off x="4629150" y="1365249"/>
            <a:ext cx="4076700" cy="3575051"/>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876CCBA9-CE0D-4698-8680-C851535C86B5}"/>
              </a:ext>
            </a:extLst>
          </p:cNvPr>
          <p:cNvSpPr>
            <a:spLocks noGrp="1"/>
          </p:cNvSpPr>
          <p:nvPr>
            <p:ph type="body" sz="quarter" idx="30"/>
          </p:nvPr>
        </p:nvSpPr>
        <p:spPr>
          <a:xfrm>
            <a:off x="1238865" y="6670214"/>
            <a:ext cx="7418438" cy="187786"/>
          </a:xfrm>
        </p:spPr>
        <p:txBody>
          <a:bodyPr/>
          <a:lstStyle/>
          <a:p>
            <a:r>
              <a:rPr lang="en-US" i="1" dirty="0"/>
              <a:t>(b) Chris </a:t>
            </a:r>
            <a:r>
              <a:rPr lang="en-US" i="1" dirty="0" err="1"/>
              <a:t>Bjornberg</a:t>
            </a:r>
            <a:r>
              <a:rPr lang="en-US" i="1" dirty="0"/>
              <a:t>/Science Source </a:t>
            </a:r>
            <a:endParaRPr lang="en-US" dirty="0"/>
          </a:p>
        </p:txBody>
      </p:sp>
      <p:sp>
        <p:nvSpPr>
          <p:cNvPr id="6" name="Text Placeholder 3">
            <a:extLst>
              <a:ext uri="{FF2B5EF4-FFF2-40B4-BE49-F238E27FC236}">
                <a16:creationId xmlns:a16="http://schemas.microsoft.com/office/drawing/2014/main" id="{CDE90648-C266-4719-8304-DC1585EBEF75}"/>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36799304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Damage to the Host Cell</a:t>
            </a:r>
          </a:p>
        </p:txBody>
      </p:sp>
      <p:sp>
        <p:nvSpPr>
          <p:cNvPr id="7" name="Content Placeholder 2"/>
          <p:cNvSpPr>
            <a:spLocks noGrp="1"/>
          </p:cNvSpPr>
          <p:nvPr>
            <p:ph sz="quarter" idx="11"/>
          </p:nvPr>
        </p:nvSpPr>
        <p:spPr/>
        <p:txBody>
          <a:bodyPr/>
          <a:lstStyle/>
          <a:p>
            <a:pPr>
              <a:spcBef>
                <a:spcPts val="1200"/>
              </a:spcBef>
              <a:spcAft>
                <a:spcPts val="0"/>
              </a:spcAft>
            </a:pPr>
            <a:r>
              <a:rPr lang="en-US" altLang="en-US" b="1" dirty="0" err="1"/>
              <a:t>Cytopathic</a:t>
            </a:r>
            <a:r>
              <a:rPr lang="en-US" altLang="en-US" b="1" dirty="0"/>
              <a:t> Effects (CPEs)</a:t>
            </a:r>
            <a:r>
              <a:rPr lang="en-US" altLang="en-US" dirty="0"/>
              <a:t>:</a:t>
            </a:r>
          </a:p>
          <a:p>
            <a:pPr marL="342900" indent="-342900">
              <a:spcBef>
                <a:spcPts val="1200"/>
              </a:spcBef>
              <a:spcAft>
                <a:spcPts val="0"/>
              </a:spcAft>
              <a:buFont typeface="Arial" pitchFamily="34" charset="0"/>
              <a:buChar char="•"/>
            </a:pPr>
            <a:r>
              <a:rPr lang="en-US" altLang="en-US" dirty="0"/>
              <a:t>Virus-induced damage to the cell that alters its microscopic appearance</a:t>
            </a:r>
          </a:p>
          <a:p>
            <a:pPr marL="342900" indent="-342900">
              <a:spcBef>
                <a:spcPts val="1200"/>
              </a:spcBef>
              <a:spcAft>
                <a:spcPts val="0"/>
              </a:spcAft>
              <a:buFont typeface="Arial" pitchFamily="34" charset="0"/>
              <a:buChar char="•"/>
            </a:pPr>
            <a:r>
              <a:rPr lang="en-US" altLang="en-US" dirty="0"/>
              <a:t>Cells can become disoriented, undergo major changes in shape or size, or develop intracellular damage</a:t>
            </a:r>
          </a:p>
          <a:p>
            <a:pPr marL="342900" indent="-342900">
              <a:spcBef>
                <a:spcPts val="1200"/>
              </a:spcBef>
              <a:spcAft>
                <a:spcPts val="0"/>
              </a:spcAft>
              <a:buFont typeface="Arial" pitchFamily="34" charset="0"/>
              <a:buChar char="•"/>
            </a:pPr>
            <a:r>
              <a:rPr lang="en-US" altLang="en-US" b="1" dirty="0"/>
              <a:t>Inclusion bodies</a:t>
            </a:r>
            <a:r>
              <a:rPr lang="en-US" altLang="en-US" dirty="0"/>
              <a:t>:</a:t>
            </a:r>
            <a:r>
              <a:rPr lang="en-US" altLang="en-US" b="1" dirty="0"/>
              <a:t> </a:t>
            </a:r>
            <a:r>
              <a:rPr lang="en-US" altLang="en-US" dirty="0"/>
              <a:t>compacted masses of viruses or damaged cell organelles in the nucleus or cytoplasm</a:t>
            </a:r>
            <a:endParaRPr lang="en-US" altLang="en-US" b="1" dirty="0"/>
          </a:p>
          <a:p>
            <a:pPr marL="342900" indent="-342900">
              <a:spcBef>
                <a:spcPts val="1200"/>
              </a:spcBef>
              <a:spcAft>
                <a:spcPts val="0"/>
              </a:spcAft>
              <a:buFont typeface="Arial" pitchFamily="34" charset="0"/>
              <a:buChar char="•"/>
            </a:pPr>
            <a:r>
              <a:rPr lang="en-US" altLang="en-US" b="1" dirty="0"/>
              <a:t>Syncytia </a:t>
            </a:r>
            <a:r>
              <a:rPr lang="en-US" altLang="en-US" dirty="0"/>
              <a:t>(singular, syncytium): fusion of multiple host cells into single large cells containing multiple nuclei</a:t>
            </a:r>
          </a:p>
        </p:txBody>
      </p:sp>
    </p:spTree>
    <p:extLst>
      <p:ext uri="{BB962C8B-B14F-4D97-AF65-F5344CB8AC3E}">
        <p14:creationId xmlns:p14="http://schemas.microsoft.com/office/powerpoint/2010/main" val="39742143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err="1"/>
              <a:t>Cytopathic</a:t>
            </a:r>
            <a:r>
              <a:rPr lang="en-US" altLang="en-US" dirty="0"/>
              <a:t> Effects</a:t>
            </a:r>
            <a:endParaRPr lang="en-US" dirty="0"/>
          </a:p>
        </p:txBody>
      </p:sp>
      <p:pic>
        <p:nvPicPr>
          <p:cNvPr id="14338" name="Picture 2" descr="Cytopathic changes in cells and cell cultures infected by viruses.">
            <a:extLs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2">
            <a:extLst>
              <a:ext uri="{28A0092B-C50C-407E-A947-70E740481C1C}">
                <a14:useLocalDpi xmlns:a14="http://schemas.microsoft.com/office/drawing/2010/main" val="0"/>
              </a:ext>
            </a:extLst>
          </a:blip>
          <a:srcRect t="6451" b="4033"/>
          <a:stretch/>
        </p:blipFill>
        <p:spPr bwMode="auto">
          <a:xfrm>
            <a:off x="446753" y="1474839"/>
            <a:ext cx="8286750" cy="4144296"/>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876CCBA9-CE0D-4698-8680-C851535C86B5}"/>
              </a:ext>
            </a:extLst>
          </p:cNvPr>
          <p:cNvSpPr>
            <a:spLocks noGrp="1"/>
          </p:cNvSpPr>
          <p:nvPr>
            <p:ph type="body" sz="quarter" idx="30"/>
          </p:nvPr>
        </p:nvSpPr>
        <p:spPr>
          <a:xfrm>
            <a:off x="1238865" y="6670214"/>
            <a:ext cx="7418438" cy="187786"/>
          </a:xfrm>
        </p:spPr>
        <p:txBody>
          <a:bodyPr/>
          <a:lstStyle/>
          <a:p>
            <a:r>
              <a:rPr lang="en-US" i="1" dirty="0"/>
              <a:t>(a) Dr. Diana </a:t>
            </a:r>
            <a:r>
              <a:rPr lang="en-US" i="1" dirty="0" err="1"/>
              <a:t>Hardie</a:t>
            </a:r>
            <a:r>
              <a:rPr lang="en-US" i="1" dirty="0"/>
              <a:t>, UCT/Science Source; (b) Courtesy Massimo </a:t>
            </a:r>
            <a:r>
              <a:rPr lang="en-US" i="1" dirty="0" err="1"/>
              <a:t>Battaglia</a:t>
            </a:r>
            <a:r>
              <a:rPr lang="en-US" i="1" dirty="0"/>
              <a:t>, </a:t>
            </a:r>
            <a:r>
              <a:rPr lang="en-US" i="1" dirty="0" err="1"/>
              <a:t>INeMM</a:t>
            </a:r>
            <a:r>
              <a:rPr lang="en-US" i="1" dirty="0"/>
              <a:t> CNR, Rome Italy</a:t>
            </a:r>
            <a:endParaRPr lang="en-US" dirty="0"/>
          </a:p>
        </p:txBody>
      </p:sp>
      <p:sp>
        <p:nvSpPr>
          <p:cNvPr id="5" name="Text Placeholder 3">
            <a:extLst>
              <a:ext uri="{FF2B5EF4-FFF2-40B4-BE49-F238E27FC236}">
                <a16:creationId xmlns:a16="http://schemas.microsoft.com/office/drawing/2014/main" id="{793AE823-7910-4C18-9C54-1CFF56AF72B3}"/>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15883895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Concept Check – Section 6.1</a:t>
            </a:r>
            <a:endParaRPr lang="en-US" dirty="0"/>
          </a:p>
        </p:txBody>
      </p:sp>
      <p:sp>
        <p:nvSpPr>
          <p:cNvPr id="8" name="Content Placeholder 2"/>
          <p:cNvSpPr>
            <a:spLocks noGrp="1"/>
          </p:cNvSpPr>
          <p:nvPr>
            <p:ph sz="quarter" idx="11"/>
          </p:nvPr>
        </p:nvSpPr>
        <p:spPr/>
        <p:txBody>
          <a:bodyPr/>
          <a:lstStyle/>
          <a:p>
            <a:pPr marL="514350" indent="-514350">
              <a:spcBef>
                <a:spcPts val="600"/>
              </a:spcBef>
              <a:spcAft>
                <a:spcPts val="600"/>
              </a:spcAft>
              <a:buFont typeface="+mj-lt"/>
              <a:buAutoNum type="arabicPeriod"/>
              <a:defRPr/>
            </a:pPr>
            <a:r>
              <a:rPr lang="en-US" dirty="0"/>
              <a:t>True/False: Viruses can be cultured using the same methods as bacteria and fungi.</a:t>
            </a:r>
          </a:p>
          <a:p>
            <a:pPr marL="514350" indent="-514350">
              <a:spcBef>
                <a:spcPts val="600"/>
              </a:spcBef>
              <a:spcAft>
                <a:spcPts val="600"/>
              </a:spcAft>
              <a:buFont typeface="+mj-lt"/>
              <a:buAutoNum type="arabicPeriod"/>
              <a:defRPr/>
            </a:pPr>
            <a:r>
              <a:rPr lang="en-US" dirty="0"/>
              <a:t>Pasteur developed a vaccine for the	</a:t>
            </a:r>
            <a:r>
              <a:rPr lang="en-US" u="sng" dirty="0">
                <a:solidFill>
                  <a:schemeClr val="bg1"/>
                </a:solidFill>
                <a:uFill>
                  <a:solidFill>
                    <a:schemeClr val="tx1"/>
                  </a:solidFill>
                </a:uFill>
                <a:ea typeface="ＭＳ Ｐゴシック" charset="0"/>
              </a:rPr>
              <a:t> Blank   </a:t>
            </a:r>
            <a:r>
              <a:rPr lang="en-US" dirty="0"/>
              <a:t> virus</a:t>
            </a:r>
          </a:p>
          <a:p>
            <a:pPr marL="514350" indent="-514350">
              <a:spcBef>
                <a:spcPts val="600"/>
              </a:spcBef>
              <a:spcAft>
                <a:spcPts val="600"/>
              </a:spcAft>
              <a:buFont typeface="+mj-lt"/>
              <a:buAutoNum type="arabicPeriod"/>
              <a:defRPr/>
            </a:pPr>
            <a:r>
              <a:rPr lang="en-US" dirty="0"/>
              <a:t>Viruses were discovered by filtering infectious fluid through a filter designed to trap </a:t>
            </a:r>
            <a:r>
              <a:rPr lang="en-US" u="sng" dirty="0">
                <a:solidFill>
                  <a:schemeClr val="bg1"/>
                </a:solidFill>
                <a:uFill>
                  <a:solidFill>
                    <a:schemeClr val="tx1"/>
                  </a:solidFill>
                </a:uFill>
                <a:ea typeface="ＭＳ Ｐゴシック" charset="0"/>
              </a:rPr>
              <a:t>Blank   </a:t>
            </a:r>
            <a:r>
              <a:rPr lang="en-US" dirty="0">
                <a:solidFill>
                  <a:schemeClr val="tx1"/>
                </a:solidFill>
                <a:uFill>
                  <a:solidFill>
                    <a:schemeClr val="tx1"/>
                  </a:solidFill>
                </a:uFill>
                <a:ea typeface="ＭＳ Ｐゴシック" charset="0"/>
              </a:rPr>
              <a:t>.</a:t>
            </a:r>
            <a:endParaRPr lang="en-US" dirty="0"/>
          </a:p>
        </p:txBody>
      </p:sp>
    </p:spTree>
    <p:extLst>
      <p:ext uri="{BB962C8B-B14F-4D97-AF65-F5344CB8AC3E}">
        <p14:creationId xmlns:p14="http://schemas.microsoft.com/office/powerpoint/2010/main" val="13237989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err="1"/>
              <a:t>Cytopathic</a:t>
            </a:r>
            <a:r>
              <a:rPr lang="en-US" altLang="en-US" dirty="0"/>
              <a:t> Changes in Selected Virus-Infected Animal Cells</a:t>
            </a:r>
            <a:endParaRPr lang="en-US" dirty="0"/>
          </a:p>
        </p:txBody>
      </p:sp>
      <p:graphicFrame>
        <p:nvGraphicFramePr>
          <p:cNvPr id="8" name="Content Placeholder 2">
            <a:extLst>
              <a:ext uri="{FF2B5EF4-FFF2-40B4-BE49-F238E27FC236}">
                <a16:creationId xmlns:a16="http://schemas.microsoft.com/office/drawing/2014/main" id="{999D0506-FFB1-4E25-9311-9CB8F5E4F263}"/>
              </a:ext>
            </a:extLst>
          </p:cNvPr>
          <p:cNvGraphicFramePr>
            <a:graphicFrameLocks noGrp="1"/>
          </p:cNvGraphicFramePr>
          <p:nvPr>
            <p:ph sz="quarter" idx="11"/>
            <p:extLst>
              <p:ext uri="{D42A27DB-BD31-4B8C-83A1-F6EECF244321}">
                <p14:modId xmlns:p14="http://schemas.microsoft.com/office/powerpoint/2010/main" val="3075223274"/>
              </p:ext>
            </p:extLst>
          </p:nvPr>
        </p:nvGraphicFramePr>
        <p:xfrm>
          <a:off x="683568" y="1462090"/>
          <a:ext cx="7776864" cy="4668520"/>
        </p:xfrm>
        <a:graphic>
          <a:graphicData uri="http://schemas.openxmlformats.org/drawingml/2006/table">
            <a:tbl>
              <a:tblPr firstRow="1" bandRow="1">
                <a:tableStyleId>{073A0DAA-6AF3-43AB-8588-CEC1D06C72B9}</a:tableStyleId>
              </a:tblPr>
              <a:tblGrid>
                <a:gridCol w="2235848">
                  <a:extLst>
                    <a:ext uri="{9D8B030D-6E8A-4147-A177-3AD203B41FA5}">
                      <a16:colId xmlns:a16="http://schemas.microsoft.com/office/drawing/2014/main" val="20000"/>
                    </a:ext>
                  </a:extLst>
                </a:gridCol>
                <a:gridCol w="5541016">
                  <a:extLst>
                    <a:ext uri="{9D8B030D-6E8A-4147-A177-3AD203B41FA5}">
                      <a16:colId xmlns:a16="http://schemas.microsoft.com/office/drawing/2014/main" val="20001"/>
                    </a:ext>
                  </a:extLst>
                </a:gridCol>
              </a:tblGrid>
              <a:tr h="370840">
                <a:tc>
                  <a:txBody>
                    <a:bodyPr/>
                    <a:lstStyle/>
                    <a:p>
                      <a:r>
                        <a:rPr lang="en-US" dirty="0"/>
                        <a:t>Virus</a:t>
                      </a:r>
                    </a:p>
                  </a:txBody>
                  <a:tcPr/>
                </a:tc>
                <a:tc>
                  <a:txBody>
                    <a:bodyPr/>
                    <a:lstStyle/>
                    <a:p>
                      <a:r>
                        <a:rPr lang="en-US" dirty="0"/>
                        <a:t>Response in Animal Cell</a:t>
                      </a:r>
                    </a:p>
                  </a:txBody>
                  <a:tcPr/>
                </a:tc>
                <a:extLst>
                  <a:ext uri="{0D108BD9-81ED-4DB2-BD59-A6C34878D82A}">
                    <a16:rowId xmlns:a16="http://schemas.microsoft.com/office/drawing/2014/main" val="10000"/>
                  </a:ext>
                </a:extLst>
              </a:tr>
              <a:tr h="370840">
                <a:tc>
                  <a:txBody>
                    <a:bodyPr/>
                    <a:lstStyle/>
                    <a:p>
                      <a:r>
                        <a:rPr lang="en-US" dirty="0"/>
                        <a:t>No virus</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dk1"/>
                          </a:solidFill>
                          <a:latin typeface="+mn-lt"/>
                          <a:ea typeface="+mn-ea"/>
                          <a:cs typeface="+mn-cs"/>
                        </a:rPr>
                        <a:t>Cells grown on a plastic surface line up in a single layer with tight connections between them.</a:t>
                      </a:r>
                    </a:p>
                  </a:txBody>
                  <a:tcPr/>
                </a:tc>
                <a:extLst>
                  <a:ext uri="{0D108BD9-81ED-4DB2-BD59-A6C34878D82A}">
                    <a16:rowId xmlns:a16="http://schemas.microsoft.com/office/drawing/2014/main" val="10001"/>
                  </a:ext>
                </a:extLst>
              </a:tr>
              <a:tr h="370840">
                <a:tc>
                  <a:txBody>
                    <a:bodyPr/>
                    <a:lstStyle/>
                    <a:p>
                      <a:r>
                        <a:rPr lang="en-US" dirty="0"/>
                        <a:t>Poliovirus</a:t>
                      </a:r>
                    </a:p>
                  </a:txBody>
                  <a:tcPr/>
                </a:tc>
                <a:tc>
                  <a:txBody>
                    <a:bodyPr/>
                    <a:lstStyle/>
                    <a:p>
                      <a:r>
                        <a:rPr lang="en-US" sz="1800" b="0" i="0" u="none" strike="noStrike" kern="1200" baseline="0" dirty="0">
                          <a:solidFill>
                            <a:schemeClr val="dk1"/>
                          </a:solidFill>
                          <a:latin typeface="+mn-lt"/>
                          <a:ea typeface="+mn-ea"/>
                          <a:cs typeface="+mn-cs"/>
                        </a:rPr>
                        <a:t>Cells are killed completely. They shrink, detach from the surface, and lyse.	</a:t>
                      </a:r>
                    </a:p>
                  </a:txBody>
                  <a:tcPr/>
                </a:tc>
                <a:extLst>
                  <a:ext uri="{0D108BD9-81ED-4DB2-BD59-A6C34878D82A}">
                    <a16:rowId xmlns:a16="http://schemas.microsoft.com/office/drawing/2014/main" val="10002"/>
                  </a:ext>
                </a:extLst>
              </a:tr>
              <a:tr h="370840">
                <a:tc>
                  <a:txBody>
                    <a:bodyPr/>
                    <a:lstStyle/>
                    <a:p>
                      <a:r>
                        <a:rPr lang="en-US" dirty="0"/>
                        <a:t>Adenovirus</a:t>
                      </a:r>
                    </a:p>
                  </a:txBody>
                  <a:tcPr/>
                </a:tc>
                <a:tc>
                  <a:txBody>
                    <a:bodyPr/>
                    <a:lstStyle/>
                    <a:p>
                      <a:r>
                        <a:rPr lang="en-US" sz="1800" b="0" i="0" u="none" strike="noStrike" kern="1200" baseline="0" dirty="0">
                          <a:solidFill>
                            <a:schemeClr val="dk1"/>
                          </a:solidFill>
                          <a:latin typeface="+mn-lt"/>
                          <a:ea typeface="+mn-ea"/>
                          <a:cs typeface="+mn-cs"/>
                        </a:rPr>
                        <a:t>Cells round up and partially detach from the surface. They tend to clump together.	</a:t>
                      </a:r>
                    </a:p>
                  </a:txBody>
                  <a:tcPr/>
                </a:tc>
                <a:extLst>
                  <a:ext uri="{0D108BD9-81ED-4DB2-BD59-A6C34878D82A}">
                    <a16:rowId xmlns:a16="http://schemas.microsoft.com/office/drawing/2014/main" val="10003"/>
                  </a:ext>
                </a:extLst>
              </a:tr>
              <a:tr h="370840">
                <a:tc>
                  <a:txBody>
                    <a:bodyPr/>
                    <a:lstStyle/>
                    <a:p>
                      <a:r>
                        <a:rPr lang="en-US" dirty="0"/>
                        <a:t>Respiratory syncytial virus</a:t>
                      </a:r>
                    </a:p>
                  </a:txBody>
                  <a:tcPr/>
                </a:tc>
                <a:tc>
                  <a:txBody>
                    <a:bodyPr/>
                    <a:lstStyle/>
                    <a:p>
                      <a:r>
                        <a:rPr lang="en-US" sz="1800" b="0" i="0" u="none" strike="noStrike" kern="1200" baseline="0" dirty="0">
                          <a:solidFill>
                            <a:schemeClr val="dk1"/>
                          </a:solidFill>
                          <a:latin typeface="+mn-lt"/>
                          <a:ea typeface="+mn-ea"/>
                          <a:cs typeface="+mn-cs"/>
                        </a:rPr>
                        <a:t>Adjacent cells fuse together, forming a large cell with many nuclei (originating from the former single cells). This multinucleate cell is called a syncytium.</a:t>
                      </a:r>
                    </a:p>
                  </a:txBody>
                  <a:tcPr/>
                </a:tc>
                <a:extLst>
                  <a:ext uri="{0D108BD9-81ED-4DB2-BD59-A6C34878D82A}">
                    <a16:rowId xmlns:a16="http://schemas.microsoft.com/office/drawing/2014/main" val="10005"/>
                  </a:ext>
                </a:extLst>
              </a:tr>
              <a:tr h="370840">
                <a:tc>
                  <a:txBody>
                    <a:bodyPr/>
                    <a:lstStyle/>
                    <a:p>
                      <a:r>
                        <a:rPr lang="en-US" dirty="0"/>
                        <a:t>Rabies virus</a:t>
                      </a:r>
                    </a:p>
                  </a:txBody>
                  <a:tcPr/>
                </a:tc>
                <a:tc>
                  <a:txBody>
                    <a:bodyPr/>
                    <a:lstStyle/>
                    <a:p>
                      <a:r>
                        <a:rPr lang="en-US" sz="1800" b="0" i="0" u="none" strike="noStrike" kern="1200" baseline="0" dirty="0">
                          <a:solidFill>
                            <a:schemeClr val="dk1"/>
                          </a:solidFill>
                          <a:latin typeface="+mn-lt"/>
                          <a:ea typeface="+mn-ea"/>
                          <a:cs typeface="+mn-cs"/>
                        </a:rPr>
                        <a:t>Viruses can cause formation of inclusion</a:t>
                      </a:r>
                    </a:p>
                    <a:p>
                      <a:r>
                        <a:rPr lang="en-US" sz="1800" b="0" i="0" u="none" strike="noStrike" kern="1200" baseline="0" dirty="0">
                          <a:solidFill>
                            <a:schemeClr val="dk1"/>
                          </a:solidFill>
                          <a:latin typeface="+mn-lt"/>
                          <a:ea typeface="+mn-ea"/>
                          <a:cs typeface="+mn-cs"/>
                        </a:rPr>
                        <a:t>bodies in either the cytoplasm or nucleus of</a:t>
                      </a:r>
                    </a:p>
                    <a:p>
                      <a:r>
                        <a:rPr lang="en-US" sz="1800" b="0" i="0" u="none" strike="noStrike" kern="1200" baseline="0" dirty="0">
                          <a:solidFill>
                            <a:schemeClr val="dk1"/>
                          </a:solidFill>
                          <a:latin typeface="+mn-lt"/>
                          <a:ea typeface="+mn-ea"/>
                          <a:cs typeface="+mn-cs"/>
                        </a:rPr>
                        <a:t>the host cell. </a:t>
                      </a:r>
                      <a:r>
                        <a:rPr lang="en-US" sz="1800" b="0" i="0" u="none" strike="noStrike" kern="1200" baseline="0" dirty="0" err="1">
                          <a:solidFill>
                            <a:schemeClr val="dk1"/>
                          </a:solidFill>
                          <a:latin typeface="+mn-lt"/>
                          <a:ea typeface="+mn-ea"/>
                          <a:cs typeface="+mn-cs"/>
                        </a:rPr>
                        <a:t>Rabiesvirus</a:t>
                      </a:r>
                      <a:r>
                        <a:rPr lang="en-US" sz="1800" b="0" i="0" u="none" strike="noStrike" kern="1200" baseline="0" dirty="0">
                          <a:solidFill>
                            <a:schemeClr val="dk1"/>
                          </a:solidFill>
                          <a:latin typeface="+mn-lt"/>
                          <a:ea typeface="+mn-ea"/>
                          <a:cs typeface="+mn-cs"/>
                        </a:rPr>
                        <a:t>-infected cells</a:t>
                      </a:r>
                    </a:p>
                    <a:p>
                      <a:r>
                        <a:rPr lang="en-US" sz="1800" b="0" i="0" u="none" strike="noStrike" kern="1200" baseline="0" dirty="0">
                          <a:solidFill>
                            <a:schemeClr val="dk1"/>
                          </a:solidFill>
                          <a:latin typeface="+mn-lt"/>
                          <a:ea typeface="+mn-ea"/>
                          <a:cs typeface="+mn-cs"/>
                        </a:rPr>
                        <a:t>accumulate structures called </a:t>
                      </a:r>
                      <a:r>
                        <a:rPr lang="en-US" sz="1800" b="0" i="0" u="none" strike="noStrike" kern="1200" baseline="0" dirty="0" err="1">
                          <a:solidFill>
                            <a:schemeClr val="dk1"/>
                          </a:solidFill>
                          <a:latin typeface="+mn-lt"/>
                          <a:ea typeface="+mn-ea"/>
                          <a:cs typeface="+mn-cs"/>
                        </a:rPr>
                        <a:t>Negri</a:t>
                      </a:r>
                      <a:r>
                        <a:rPr lang="en-US" sz="1800" b="0" i="0" u="none" strike="noStrike" kern="1200" baseline="0" dirty="0">
                          <a:solidFill>
                            <a:schemeClr val="dk1"/>
                          </a:solidFill>
                          <a:latin typeface="+mn-lt"/>
                          <a:ea typeface="+mn-ea"/>
                          <a:cs typeface="+mn-cs"/>
                        </a:rPr>
                        <a:t> bodies in</a:t>
                      </a:r>
                    </a:p>
                    <a:p>
                      <a:r>
                        <a:rPr lang="en-US" sz="1800" b="0" i="0" u="none" strike="noStrike" kern="1200" baseline="0" dirty="0">
                          <a:solidFill>
                            <a:schemeClr val="dk1"/>
                          </a:solidFill>
                          <a:latin typeface="+mn-lt"/>
                          <a:ea typeface="+mn-ea"/>
                          <a:cs typeface="+mn-cs"/>
                        </a:rPr>
                        <a:t>their cytoplasm.</a:t>
                      </a: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7762708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Persistent Infections</a:t>
            </a:r>
            <a:endParaRPr lang="en-US" dirty="0"/>
          </a:p>
        </p:txBody>
      </p:sp>
      <p:sp>
        <p:nvSpPr>
          <p:cNvPr id="7" name="Content Placeholder 2"/>
          <p:cNvSpPr>
            <a:spLocks noGrp="1"/>
          </p:cNvSpPr>
          <p:nvPr>
            <p:ph sz="quarter" idx="11"/>
          </p:nvPr>
        </p:nvSpPr>
        <p:spPr/>
        <p:txBody>
          <a:bodyPr/>
          <a:lstStyle/>
          <a:p>
            <a:pPr>
              <a:spcBef>
                <a:spcPts val="1800"/>
              </a:spcBef>
              <a:spcAft>
                <a:spcPts val="0"/>
              </a:spcAft>
              <a:defRPr/>
            </a:pPr>
            <a:r>
              <a:rPr lang="en-US" dirty="0"/>
              <a:t>A carrier relationship that develops in some cells</a:t>
            </a:r>
          </a:p>
          <a:p>
            <a:pPr marL="342900" indent="-342900">
              <a:spcBef>
                <a:spcPts val="1800"/>
              </a:spcBef>
              <a:spcAft>
                <a:spcPts val="0"/>
              </a:spcAft>
              <a:buFont typeface="Arial" pitchFamily="34" charset="0"/>
              <a:buChar char="•"/>
              <a:defRPr/>
            </a:pPr>
            <a:r>
              <a:rPr lang="en-US" dirty="0"/>
              <a:t>Cell harbors the virus and is not immediately lysed</a:t>
            </a:r>
          </a:p>
          <a:p>
            <a:pPr marL="342900" indent="-342900">
              <a:spcBef>
                <a:spcPts val="1800"/>
              </a:spcBef>
              <a:spcAft>
                <a:spcPts val="0"/>
              </a:spcAft>
              <a:buFont typeface="Arial" pitchFamily="34" charset="0"/>
              <a:buChar char="•"/>
              <a:defRPr/>
            </a:pPr>
            <a:r>
              <a:rPr lang="en-US" b="1" dirty="0">
                <a:ea typeface="ＭＳ Ｐゴシック" charset="0"/>
              </a:rPr>
              <a:t>Provirus</a:t>
            </a:r>
            <a:r>
              <a:rPr lang="en-US" dirty="0">
                <a:ea typeface="ＭＳ Ｐゴシック" charset="0"/>
              </a:rPr>
              <a:t>: viral DNA incorporated into the DNA of the host</a:t>
            </a:r>
          </a:p>
          <a:p>
            <a:pPr marL="342900" indent="-342900">
              <a:spcBef>
                <a:spcPts val="1800"/>
              </a:spcBef>
              <a:spcAft>
                <a:spcPts val="0"/>
              </a:spcAft>
              <a:buFont typeface="Arial" pitchFamily="34" charset="0"/>
              <a:buChar char="•"/>
              <a:defRPr/>
            </a:pPr>
            <a:r>
              <a:rPr lang="en-US" i="1" dirty="0">
                <a:ea typeface="ＭＳ Ｐゴシック" charset="0"/>
              </a:rPr>
              <a:t>Chronic latent state</a:t>
            </a:r>
            <a:r>
              <a:rPr lang="en-US" dirty="0">
                <a:ea typeface="ＭＳ Ｐゴシック" charset="0"/>
              </a:rPr>
              <a:t>:</a:t>
            </a:r>
            <a:r>
              <a:rPr lang="en-US" i="1" dirty="0">
                <a:ea typeface="ＭＳ Ｐゴシック" charset="0"/>
              </a:rPr>
              <a:t> </a:t>
            </a:r>
            <a:r>
              <a:rPr lang="en-US" dirty="0">
                <a:ea typeface="ＭＳ Ｐゴシック" charset="0"/>
              </a:rPr>
              <a:t>periodic reactivation after a period of viral inactivity</a:t>
            </a:r>
          </a:p>
        </p:txBody>
      </p:sp>
    </p:spTree>
    <p:extLst>
      <p:ext uri="{BB962C8B-B14F-4D97-AF65-F5344CB8AC3E}">
        <p14:creationId xmlns:p14="http://schemas.microsoft.com/office/powerpoint/2010/main" val="110662174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Viruses and Cancer</a:t>
            </a:r>
            <a:endParaRPr lang="en-US" dirty="0"/>
          </a:p>
        </p:txBody>
      </p:sp>
      <p:sp>
        <p:nvSpPr>
          <p:cNvPr id="10" name="Content Placeholder 2"/>
          <p:cNvSpPr>
            <a:spLocks noGrp="1"/>
          </p:cNvSpPr>
          <p:nvPr>
            <p:ph sz="quarter" idx="11"/>
          </p:nvPr>
        </p:nvSpPr>
        <p:spPr/>
        <p:txBody>
          <a:bodyPr>
            <a:normAutofit fontScale="92500" lnSpcReduction="10000"/>
          </a:bodyPr>
          <a:lstStyle/>
          <a:p>
            <a:pPr>
              <a:spcBef>
                <a:spcPts val="1200"/>
              </a:spcBef>
              <a:spcAft>
                <a:spcPts val="0"/>
              </a:spcAft>
              <a:defRPr/>
            </a:pPr>
            <a:r>
              <a:rPr lang="en-US" b="1" dirty="0"/>
              <a:t>Oncogenic viruses</a:t>
            </a:r>
            <a:r>
              <a:rPr lang="en-US" dirty="0"/>
              <a:t>:</a:t>
            </a:r>
          </a:p>
          <a:p>
            <a:pPr marL="342900" indent="-342900">
              <a:spcBef>
                <a:spcPts val="1200"/>
              </a:spcBef>
              <a:spcAft>
                <a:spcPts val="0"/>
              </a:spcAft>
              <a:buFont typeface="Arial" pitchFamily="34" charset="0"/>
              <a:buChar char="•"/>
              <a:defRPr/>
            </a:pPr>
            <a:r>
              <a:rPr lang="en-US" dirty="0"/>
              <a:t>Experts estimate that up to 13% of human cancers are caused by viruses</a:t>
            </a:r>
          </a:p>
          <a:p>
            <a:pPr>
              <a:spcBef>
                <a:spcPts val="1200"/>
              </a:spcBef>
              <a:spcAft>
                <a:spcPts val="0"/>
              </a:spcAft>
              <a:defRPr/>
            </a:pPr>
            <a:r>
              <a:rPr lang="en-US" b="1" dirty="0"/>
              <a:t>Transformation</a:t>
            </a:r>
            <a:r>
              <a:rPr lang="en-US" dirty="0"/>
              <a:t>:</a:t>
            </a:r>
          </a:p>
          <a:p>
            <a:pPr marL="342900" indent="-342900">
              <a:spcBef>
                <a:spcPts val="1200"/>
              </a:spcBef>
              <a:spcAft>
                <a:spcPts val="0"/>
              </a:spcAft>
              <a:buFont typeface="Arial" pitchFamily="34" charset="0"/>
              <a:buChar char="•"/>
              <a:defRPr/>
            </a:pPr>
            <a:r>
              <a:rPr lang="en-US" dirty="0"/>
              <a:t>Virus carries genes that directly cause cancer</a:t>
            </a:r>
          </a:p>
          <a:p>
            <a:pPr marL="342900" indent="-342900">
              <a:spcBef>
                <a:spcPts val="1200"/>
              </a:spcBef>
              <a:spcAft>
                <a:spcPts val="0"/>
              </a:spcAft>
              <a:buFont typeface="Arial" pitchFamily="34" charset="0"/>
              <a:buChar char="•"/>
              <a:defRPr/>
            </a:pPr>
            <a:r>
              <a:rPr lang="en-US" dirty="0"/>
              <a:t>Virus produces proteins that induce a loss of growth regulation in the cell</a:t>
            </a:r>
          </a:p>
        </p:txBody>
      </p:sp>
      <p:pic>
        <p:nvPicPr>
          <p:cNvPr id="1026" name="Picture 3" descr="Three mechanisms for viral induction of cancer.">
            <a:extLst>
              <a:ext uri="{C183D7F6-B498-43B3-948B-1728B52AA6E4}">
                <adec:decorative xmlns:adec="http://schemas.microsoft.com/office/drawing/2017/decorative" val="0"/>
              </a:ext>
            </a:extLst>
          </p:cNvPr>
          <p:cNvPicPr>
            <a:picLocks noGrp="1" noChangeAspect="1" noChangeArrowheads="1"/>
          </p:cNvPicPr>
          <p:nvPr>
            <p:ph sz="quarter" idx="14"/>
          </p:nvPr>
        </p:nvPicPr>
        <p:blipFill rotWithShape="1">
          <a:blip r:embed="rId2">
            <a:extLst>
              <a:ext uri="{28A0092B-C50C-407E-A947-70E740481C1C}">
                <a14:useLocalDpi xmlns:a14="http://schemas.microsoft.com/office/drawing/2010/main" val="0"/>
              </a:ext>
            </a:extLst>
          </a:blip>
          <a:srcRect t="8612"/>
          <a:stretch/>
        </p:blipFill>
        <p:spPr bwMode="auto">
          <a:xfrm>
            <a:off x="685800" y="4322198"/>
            <a:ext cx="7658101" cy="1897626"/>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3">
            <a:extLst>
              <a:ext uri="{FF2B5EF4-FFF2-40B4-BE49-F238E27FC236}">
                <a16:creationId xmlns:a16="http://schemas.microsoft.com/office/drawing/2014/main" id="{E2A90010-654C-4D77-AE34-7364876EF416}"/>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10351943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Viruses That Infect Bacteria</a:t>
            </a:r>
            <a:endParaRPr lang="en-US" dirty="0"/>
          </a:p>
        </p:txBody>
      </p:sp>
      <p:sp>
        <p:nvSpPr>
          <p:cNvPr id="7" name="Content Placeholder 2"/>
          <p:cNvSpPr>
            <a:spLocks noGrp="1"/>
          </p:cNvSpPr>
          <p:nvPr>
            <p:ph sz="quarter" idx="11"/>
          </p:nvPr>
        </p:nvSpPr>
        <p:spPr/>
        <p:txBody>
          <a:bodyPr/>
          <a:lstStyle/>
          <a:p>
            <a:pPr>
              <a:spcBef>
                <a:spcPts val="1800"/>
              </a:spcBef>
              <a:spcAft>
                <a:spcPts val="0"/>
              </a:spcAft>
            </a:pPr>
            <a:r>
              <a:rPr lang="en-US" altLang="en-US" i="1" dirty="0"/>
              <a:t>Bacteriophage</a:t>
            </a:r>
            <a:r>
              <a:rPr lang="en-US" altLang="en-US" dirty="0"/>
              <a:t>:</a:t>
            </a:r>
          </a:p>
          <a:p>
            <a:pPr marL="342900" indent="-342900">
              <a:spcBef>
                <a:spcPts val="1800"/>
              </a:spcBef>
              <a:spcAft>
                <a:spcPts val="0"/>
              </a:spcAft>
              <a:buFont typeface="Arial" pitchFamily="34" charset="0"/>
              <a:buChar char="•"/>
            </a:pPr>
            <a:r>
              <a:rPr lang="en-US" altLang="en-US" dirty="0"/>
              <a:t>Discovered in 1915 by Frederick </a:t>
            </a:r>
            <a:r>
              <a:rPr lang="en-US" altLang="en-US" dirty="0" err="1"/>
              <a:t>Twort</a:t>
            </a:r>
            <a:r>
              <a:rPr lang="en-US" altLang="en-US" dirty="0"/>
              <a:t> and Felix </a:t>
            </a:r>
            <a:r>
              <a:rPr lang="en-US" altLang="en-US" dirty="0" err="1"/>
              <a:t>d’Herelle</a:t>
            </a:r>
            <a:endParaRPr lang="en-US" altLang="en-US" dirty="0"/>
          </a:p>
          <a:p>
            <a:pPr marL="342900" indent="-342900">
              <a:spcBef>
                <a:spcPts val="1800"/>
              </a:spcBef>
              <a:spcAft>
                <a:spcPts val="0"/>
              </a:spcAft>
              <a:buFont typeface="Arial" pitchFamily="34" charset="0"/>
              <a:buChar char="•"/>
            </a:pPr>
            <a:r>
              <a:rPr lang="en-US" altLang="en-US" dirty="0"/>
              <a:t>Parasitize every known bacterial species</a:t>
            </a:r>
          </a:p>
          <a:p>
            <a:pPr marL="342900" indent="-342900">
              <a:spcBef>
                <a:spcPts val="1800"/>
              </a:spcBef>
              <a:spcAft>
                <a:spcPts val="0"/>
              </a:spcAft>
              <a:buFont typeface="Arial" pitchFamily="34" charset="0"/>
              <a:buChar char="•"/>
            </a:pPr>
            <a:r>
              <a:rPr lang="en-US" altLang="en-US" dirty="0"/>
              <a:t>Often make the bacteria they infect more pathogenic for humans</a:t>
            </a:r>
          </a:p>
        </p:txBody>
      </p:sp>
    </p:spTree>
    <p:extLst>
      <p:ext uri="{BB962C8B-B14F-4D97-AF65-F5344CB8AC3E}">
        <p14:creationId xmlns:p14="http://schemas.microsoft.com/office/powerpoint/2010/main" val="26934296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Bacteriophage</a:t>
            </a:r>
            <a:endParaRPr lang="en-US" dirty="0"/>
          </a:p>
        </p:txBody>
      </p:sp>
      <p:sp>
        <p:nvSpPr>
          <p:cNvPr id="8" name="Content Placeholder 2"/>
          <p:cNvSpPr>
            <a:spLocks noGrp="1"/>
          </p:cNvSpPr>
          <p:nvPr>
            <p:ph sz="quarter" idx="11"/>
          </p:nvPr>
        </p:nvSpPr>
        <p:spPr>
          <a:xfrm>
            <a:off x="342900" y="1276709"/>
            <a:ext cx="4076700" cy="4572000"/>
          </a:xfrm>
        </p:spPr>
        <p:txBody>
          <a:bodyPr/>
          <a:lstStyle/>
          <a:p>
            <a:pPr>
              <a:spcBef>
                <a:spcPts val="1800"/>
              </a:spcBef>
              <a:spcAft>
                <a:spcPts val="0"/>
              </a:spcAft>
            </a:pPr>
            <a:r>
              <a:rPr lang="en-US" altLang="en-US" dirty="0"/>
              <a:t>“T-even” bacteriophage infect </a:t>
            </a:r>
            <a:r>
              <a:rPr lang="en-IN" i="1" dirty="0"/>
              <a:t>Escherichia coli</a:t>
            </a:r>
            <a:r>
              <a:rPr lang="en-US" altLang="en-US" dirty="0"/>
              <a:t> </a:t>
            </a:r>
          </a:p>
          <a:p>
            <a:pPr marL="342900" indent="-342900">
              <a:spcBef>
                <a:spcPts val="1800"/>
              </a:spcBef>
              <a:spcAft>
                <a:spcPts val="0"/>
              </a:spcAft>
              <a:buFont typeface="Arial" pitchFamily="34" charset="0"/>
              <a:buChar char="•"/>
            </a:pPr>
            <a:r>
              <a:rPr lang="en-US" altLang="en-US" dirty="0"/>
              <a:t>T-2 and T-4</a:t>
            </a:r>
          </a:p>
          <a:p>
            <a:pPr marL="342900" indent="-342900">
              <a:spcBef>
                <a:spcPts val="1800"/>
              </a:spcBef>
              <a:spcAft>
                <a:spcPts val="0"/>
              </a:spcAft>
              <a:buFont typeface="Arial" pitchFamily="34" charset="0"/>
              <a:buChar char="•"/>
            </a:pPr>
            <a:r>
              <a:rPr lang="en-US" altLang="en-US" dirty="0"/>
              <a:t>Most widely studied bacteriophage</a:t>
            </a:r>
          </a:p>
          <a:p>
            <a:pPr marL="342900" indent="-342900">
              <a:spcBef>
                <a:spcPts val="1800"/>
              </a:spcBef>
              <a:spcAft>
                <a:spcPts val="0"/>
              </a:spcAft>
              <a:buFont typeface="Arial" pitchFamily="34" charset="0"/>
              <a:buChar char="•"/>
            </a:pPr>
            <a:r>
              <a:rPr lang="en-US" altLang="en-US" dirty="0"/>
              <a:t>Go through similar stages as animal viruses</a:t>
            </a:r>
          </a:p>
        </p:txBody>
      </p:sp>
      <p:pic>
        <p:nvPicPr>
          <p:cNvPr id="2050" name="Picture 3" descr="Penetration of a bacterial cell by a T-even bacteriophage.">
            <a:extLst>
              <a:ext uri="{C183D7F6-B498-43B3-948B-1728B52AA6E4}">
                <adec:decorative xmlns:adec="http://schemas.microsoft.com/office/drawing/2017/decorative" val="0"/>
              </a:ext>
            </a:extLst>
          </p:cNvPr>
          <p:cNvPicPr>
            <a:picLocks noGrp="1" noChangeAspect="1" noChangeArrowheads="1"/>
          </p:cNvPicPr>
          <p:nvPr>
            <p:ph sz="quarter" idx="14"/>
          </p:nvPr>
        </p:nvPicPr>
        <p:blipFill rotWithShape="1">
          <a:blip r:embed="rId2">
            <a:extLst>
              <a:ext uri="{28A0092B-C50C-407E-A947-70E740481C1C}">
                <a14:useLocalDpi xmlns:a14="http://schemas.microsoft.com/office/drawing/2010/main" val="0"/>
              </a:ext>
            </a:extLst>
          </a:blip>
          <a:srcRect t="7438"/>
          <a:stretch/>
        </p:blipFill>
        <p:spPr bwMode="auto">
          <a:xfrm>
            <a:off x="4552950" y="969244"/>
            <a:ext cx="4438650" cy="5035344"/>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3">
            <a:extLst>
              <a:ext uri="{FF2B5EF4-FFF2-40B4-BE49-F238E27FC236}">
                <a16:creationId xmlns:a16="http://schemas.microsoft.com/office/drawing/2014/main" id="{2DC5579D-6800-444E-9658-C0B684693A5E}"/>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149630395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Events in the Lytic Cycle of T-even Bacteriophages</a:t>
            </a:r>
            <a:endParaRPr lang="en-US" dirty="0"/>
          </a:p>
        </p:txBody>
      </p:sp>
      <p:pic>
        <p:nvPicPr>
          <p:cNvPr id="3074" name="Picture 2" descr="Events in the lytic cycle of T-even bacteriophages.">
            <a:extLs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2">
            <a:extLst>
              <a:ext uri="{28A0092B-C50C-407E-A947-70E740481C1C}">
                <a14:useLocalDpi xmlns:a14="http://schemas.microsoft.com/office/drawing/2010/main" val="0"/>
              </a:ext>
            </a:extLst>
          </a:blip>
          <a:srcRect t="3230"/>
          <a:stretch/>
        </p:blipFill>
        <p:spPr bwMode="auto">
          <a:xfrm>
            <a:off x="647700" y="1251174"/>
            <a:ext cx="7848600" cy="4811486"/>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D1A6CA43-0FE0-40B2-98B4-0901DCD1FE44}"/>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14753543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Weakened Bacterial Cell, Crowded with Viruses</a:t>
            </a:r>
            <a:endParaRPr lang="en-US" dirty="0"/>
          </a:p>
        </p:txBody>
      </p:sp>
      <p:pic>
        <p:nvPicPr>
          <p:cNvPr id="4098" name="Picture 2" descr="Photo of a weakened bacterial cell, crowded with viruses.">
            <a:extLs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2">
            <a:extLst>
              <a:ext uri="{28A0092B-C50C-407E-A947-70E740481C1C}">
                <a14:useLocalDpi xmlns:a14="http://schemas.microsoft.com/office/drawing/2010/main" val="0"/>
              </a:ext>
            </a:extLst>
          </a:blip>
          <a:srcRect t="7808" b="4189"/>
          <a:stretch/>
        </p:blipFill>
        <p:spPr bwMode="auto">
          <a:xfrm>
            <a:off x="476250" y="1465941"/>
            <a:ext cx="8153400" cy="4659086"/>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a:extLst>
              <a:ext uri="{FF2B5EF4-FFF2-40B4-BE49-F238E27FC236}">
                <a16:creationId xmlns:a16="http://schemas.microsoft.com/office/drawing/2014/main" id="{876CCBA9-CE0D-4698-8680-C851535C86B5}"/>
              </a:ext>
            </a:extLst>
          </p:cNvPr>
          <p:cNvSpPr>
            <a:spLocks noGrp="1"/>
          </p:cNvSpPr>
          <p:nvPr>
            <p:ph type="body" sz="quarter" idx="30"/>
          </p:nvPr>
        </p:nvSpPr>
        <p:spPr>
          <a:xfrm>
            <a:off x="1562101" y="6684963"/>
            <a:ext cx="6976872" cy="173736"/>
          </a:xfrm>
        </p:spPr>
        <p:txBody>
          <a:bodyPr/>
          <a:lstStyle/>
          <a:p>
            <a:r>
              <a:rPr lang="en-US" i="1" dirty="0"/>
              <a:t>Lee D. Simon/Science Source </a:t>
            </a:r>
            <a:endParaRPr lang="en-US" dirty="0"/>
          </a:p>
        </p:txBody>
      </p:sp>
      <p:sp>
        <p:nvSpPr>
          <p:cNvPr id="5" name="Text Placeholder 3">
            <a:extLst>
              <a:ext uri="{FF2B5EF4-FFF2-40B4-BE49-F238E27FC236}">
                <a16:creationId xmlns:a16="http://schemas.microsoft.com/office/drawing/2014/main" id="{0A54A270-13E8-4072-A5DC-F11B1D6EB699}"/>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17258902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Bacteriophage Life Cycle</a:t>
            </a:r>
            <a:endParaRPr lang="en-US" dirty="0"/>
          </a:p>
        </p:txBody>
      </p:sp>
      <p:sp>
        <p:nvSpPr>
          <p:cNvPr id="8" name="Content Placeholder 2"/>
          <p:cNvSpPr>
            <a:spLocks noGrp="1"/>
          </p:cNvSpPr>
          <p:nvPr>
            <p:ph sz="quarter" idx="11"/>
          </p:nvPr>
        </p:nvSpPr>
        <p:spPr/>
        <p:txBody>
          <a:bodyPr/>
          <a:lstStyle/>
          <a:p>
            <a:pPr>
              <a:spcBef>
                <a:spcPts val="1800"/>
              </a:spcBef>
              <a:spcAft>
                <a:spcPts val="0"/>
              </a:spcAft>
              <a:defRPr/>
            </a:pPr>
            <a:r>
              <a:rPr lang="en-US" b="1" dirty="0"/>
              <a:t>Lytic phase</a:t>
            </a:r>
            <a:r>
              <a:rPr lang="en-US" dirty="0"/>
              <a:t> or </a:t>
            </a:r>
            <a:r>
              <a:rPr lang="en-US" b="1" dirty="0"/>
              <a:t>lytic cycle:</a:t>
            </a:r>
            <a:r>
              <a:rPr lang="en-US" dirty="0"/>
              <a:t> life cycle of bacteriophage that ends in destruction of the bacterial cell</a:t>
            </a:r>
          </a:p>
          <a:p>
            <a:pPr>
              <a:spcBef>
                <a:spcPts val="1800"/>
              </a:spcBef>
              <a:spcAft>
                <a:spcPts val="0"/>
              </a:spcAft>
              <a:defRPr/>
            </a:pPr>
            <a:r>
              <a:rPr lang="en-US" b="1" dirty="0"/>
              <a:t>Lysogenic cycle:</a:t>
            </a:r>
            <a:r>
              <a:rPr lang="en-US" dirty="0"/>
              <a:t> bacteriophage becomes incorporated into the host cell DNA</a:t>
            </a:r>
            <a:endParaRPr lang="en-US" b="1" dirty="0"/>
          </a:p>
        </p:txBody>
      </p:sp>
    </p:spTree>
    <p:extLst>
      <p:ext uri="{BB962C8B-B14F-4D97-AF65-F5344CB8AC3E}">
        <p14:creationId xmlns:p14="http://schemas.microsoft.com/office/powerpoint/2010/main" val="59055565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err="1"/>
              <a:t>Lysogeny</a:t>
            </a:r>
            <a:r>
              <a:rPr lang="en-US" dirty="0"/>
              <a:t>: The Silent Virus Infection</a:t>
            </a:r>
          </a:p>
        </p:txBody>
      </p:sp>
      <p:sp>
        <p:nvSpPr>
          <p:cNvPr id="8" name="Content Placeholder 2"/>
          <p:cNvSpPr>
            <a:spLocks noGrp="1"/>
          </p:cNvSpPr>
          <p:nvPr>
            <p:ph sz="quarter" idx="11"/>
          </p:nvPr>
        </p:nvSpPr>
        <p:spPr/>
        <p:txBody>
          <a:bodyPr/>
          <a:lstStyle/>
          <a:p>
            <a:pPr>
              <a:spcBef>
                <a:spcPts val="1800"/>
              </a:spcBef>
              <a:spcAft>
                <a:spcPts val="0"/>
              </a:spcAft>
              <a:defRPr/>
            </a:pPr>
            <a:r>
              <a:rPr lang="en-US" b="1" dirty="0">
                <a:ea typeface="ＭＳ Ｐゴシック" charset="0"/>
              </a:rPr>
              <a:t>Temperate phages:</a:t>
            </a:r>
          </a:p>
          <a:p>
            <a:pPr marL="342900" indent="-342900">
              <a:spcBef>
                <a:spcPts val="1800"/>
              </a:spcBef>
              <a:spcAft>
                <a:spcPts val="0"/>
              </a:spcAft>
              <a:buFont typeface="Arial" pitchFamily="34" charset="0"/>
              <a:buChar char="•"/>
              <a:defRPr/>
            </a:pPr>
            <a:r>
              <a:rPr lang="en-US" dirty="0">
                <a:ea typeface="ＭＳ Ｐゴシック" charset="0"/>
              </a:rPr>
              <a:t>Have the ability to undergo adsorption and penetration but do not immediately undergo replication or release</a:t>
            </a:r>
          </a:p>
          <a:p>
            <a:pPr marL="342900" indent="-342900">
              <a:spcBef>
                <a:spcPts val="1800"/>
              </a:spcBef>
              <a:spcAft>
                <a:spcPts val="0"/>
              </a:spcAft>
              <a:buFont typeface="Arial" pitchFamily="34" charset="0"/>
              <a:buChar char="•"/>
              <a:defRPr/>
            </a:pPr>
            <a:r>
              <a:rPr lang="en-US" b="1" dirty="0" err="1">
                <a:ea typeface="ＭＳ Ｐゴシック" charset="0"/>
              </a:rPr>
              <a:t>Prophage</a:t>
            </a:r>
            <a:r>
              <a:rPr lang="en-US" b="1" dirty="0">
                <a:ea typeface="ＭＳ Ｐゴシック" charset="0"/>
              </a:rPr>
              <a:t>:</a:t>
            </a:r>
            <a:r>
              <a:rPr lang="en-US" dirty="0">
                <a:ea typeface="ＭＳ Ｐゴシック" charset="0"/>
              </a:rPr>
              <a:t> an inactive state in which phage DNA is inserted into the host chromosome</a:t>
            </a:r>
          </a:p>
          <a:p>
            <a:pPr marL="342900" indent="-342900">
              <a:spcBef>
                <a:spcPts val="1800"/>
              </a:spcBef>
              <a:spcAft>
                <a:spcPts val="0"/>
              </a:spcAft>
              <a:buFont typeface="Arial" pitchFamily="34" charset="0"/>
              <a:buChar char="•"/>
              <a:defRPr/>
            </a:pPr>
            <a:r>
              <a:rPr lang="en-US" b="1" dirty="0">
                <a:ea typeface="ＭＳ Ｐゴシック" charset="0"/>
              </a:rPr>
              <a:t>Induction:</a:t>
            </a:r>
            <a:r>
              <a:rPr lang="en-US" dirty="0">
                <a:ea typeface="ＭＳ Ｐゴシック" charset="0"/>
              </a:rPr>
              <a:t> activation of a </a:t>
            </a:r>
            <a:r>
              <a:rPr lang="en-US" dirty="0" err="1">
                <a:ea typeface="ＭＳ Ｐゴシック" charset="0"/>
              </a:rPr>
              <a:t>prophage</a:t>
            </a:r>
            <a:r>
              <a:rPr lang="en-US" dirty="0">
                <a:ea typeface="ＭＳ Ｐゴシック" charset="0"/>
              </a:rPr>
              <a:t> in a lysogenic cell to progress directly into viral replication and the lytic cycle</a:t>
            </a:r>
          </a:p>
        </p:txBody>
      </p:sp>
    </p:spTree>
    <p:extLst>
      <p:ext uri="{BB962C8B-B14F-4D97-AF65-F5344CB8AC3E}">
        <p14:creationId xmlns:p14="http://schemas.microsoft.com/office/powerpoint/2010/main" val="403255638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The Danger of </a:t>
            </a:r>
            <a:r>
              <a:rPr lang="en-US" dirty="0" err="1"/>
              <a:t>Lysogeny</a:t>
            </a:r>
            <a:r>
              <a:rPr lang="en-US" dirty="0"/>
              <a:t> in Human Diseases</a:t>
            </a:r>
          </a:p>
        </p:txBody>
      </p:sp>
      <p:sp>
        <p:nvSpPr>
          <p:cNvPr id="8" name="Content Placeholder 2"/>
          <p:cNvSpPr>
            <a:spLocks noGrp="1"/>
          </p:cNvSpPr>
          <p:nvPr>
            <p:ph sz="quarter" idx="11"/>
          </p:nvPr>
        </p:nvSpPr>
        <p:spPr/>
        <p:txBody>
          <a:bodyPr/>
          <a:lstStyle/>
          <a:p>
            <a:pPr>
              <a:spcBef>
                <a:spcPts val="1800"/>
              </a:spcBef>
              <a:spcAft>
                <a:spcPts val="0"/>
              </a:spcAft>
              <a:defRPr/>
            </a:pPr>
            <a:r>
              <a:rPr lang="en-US" dirty="0"/>
              <a:t>Occasionally, phage genes in the bacterial chromosome cause the production of toxins or enzymes that cause pathology in the human</a:t>
            </a:r>
          </a:p>
          <a:p>
            <a:pPr>
              <a:spcBef>
                <a:spcPts val="1800"/>
              </a:spcBef>
              <a:spcAft>
                <a:spcPts val="0"/>
              </a:spcAft>
              <a:defRPr/>
            </a:pPr>
            <a:r>
              <a:rPr lang="en-US" b="1" dirty="0"/>
              <a:t>Lysogenic conversion:</a:t>
            </a:r>
            <a:endParaRPr lang="en-US" dirty="0"/>
          </a:p>
          <a:p>
            <a:pPr marL="342900" indent="-342900">
              <a:spcBef>
                <a:spcPts val="1800"/>
              </a:spcBef>
              <a:spcAft>
                <a:spcPts val="0"/>
              </a:spcAft>
              <a:buFont typeface="Arial" pitchFamily="34" charset="0"/>
              <a:buChar char="•"/>
              <a:defRPr/>
            </a:pPr>
            <a:r>
              <a:rPr lang="en-US" dirty="0"/>
              <a:t>The acquisition of a new trait from a temperate phage</a:t>
            </a:r>
          </a:p>
          <a:p>
            <a:pPr marL="342900" indent="-342900">
              <a:spcBef>
                <a:spcPts val="1800"/>
              </a:spcBef>
              <a:spcAft>
                <a:spcPts val="0"/>
              </a:spcAft>
              <a:buFont typeface="Arial" pitchFamily="34" charset="0"/>
              <a:buChar char="•"/>
              <a:defRPr/>
            </a:pPr>
            <a:r>
              <a:rPr lang="en-US" dirty="0"/>
              <a:t>Responsible for the diphtheria toxin, cholera toxin, and botulism toxin</a:t>
            </a:r>
          </a:p>
        </p:txBody>
      </p:sp>
    </p:spTree>
    <p:extLst>
      <p:ext uri="{BB962C8B-B14F-4D97-AF65-F5344CB8AC3E}">
        <p14:creationId xmlns:p14="http://schemas.microsoft.com/office/powerpoint/2010/main" val="4059390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6.2: Position of Viruses in the Biological Spectrum</a:t>
            </a:r>
          </a:p>
        </p:txBody>
      </p:sp>
      <p:sp>
        <p:nvSpPr>
          <p:cNvPr id="7" name="Content Placeholder 2"/>
          <p:cNvSpPr>
            <a:spLocks noGrp="1"/>
          </p:cNvSpPr>
          <p:nvPr>
            <p:ph sz="quarter" idx="11"/>
          </p:nvPr>
        </p:nvSpPr>
        <p:spPr/>
        <p:txBody>
          <a:bodyPr/>
          <a:lstStyle/>
          <a:p>
            <a:pPr>
              <a:spcBef>
                <a:spcPts val="800"/>
              </a:spcBef>
              <a:defRPr/>
            </a:pPr>
            <a:r>
              <a:rPr lang="en-US" u="sng" dirty="0"/>
              <a:t>Learning Outcomes</a:t>
            </a:r>
          </a:p>
          <a:p>
            <a:pPr>
              <a:spcBef>
                <a:spcPts val="800"/>
              </a:spcBef>
              <a:defRPr/>
            </a:pPr>
            <a:r>
              <a:rPr lang="en-US" dirty="0"/>
              <a:t>Identify better terms for viruses than </a:t>
            </a:r>
            <a:r>
              <a:rPr lang="en-US" i="1" dirty="0"/>
              <a:t>alive</a:t>
            </a:r>
            <a:r>
              <a:rPr lang="en-US" dirty="0"/>
              <a:t> or </a:t>
            </a:r>
            <a:r>
              <a:rPr lang="en-US" i="1" dirty="0"/>
              <a:t>dead</a:t>
            </a:r>
            <a:r>
              <a:rPr lang="en-US" dirty="0"/>
              <a:t>.</a:t>
            </a:r>
          </a:p>
          <a:p>
            <a:pPr>
              <a:spcBef>
                <a:spcPts val="800"/>
              </a:spcBef>
              <a:defRPr/>
            </a:pPr>
            <a:r>
              <a:rPr lang="en-US" dirty="0"/>
              <a:t>List characteristics of viruses that distinguish them from cellular life.</a:t>
            </a:r>
          </a:p>
        </p:txBody>
      </p:sp>
    </p:spTree>
    <p:extLst>
      <p:ext uri="{BB962C8B-B14F-4D97-AF65-F5344CB8AC3E}">
        <p14:creationId xmlns:p14="http://schemas.microsoft.com/office/powerpoint/2010/main" val="411612933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Comparison of Bacteriophage and Animal Virus Multiplication</a:t>
            </a:r>
          </a:p>
        </p:txBody>
      </p:sp>
      <p:graphicFrame>
        <p:nvGraphicFramePr>
          <p:cNvPr id="7" name="Table 2">
            <a:extLst>
              <a:ext uri="{FF2B5EF4-FFF2-40B4-BE49-F238E27FC236}">
                <a16:creationId xmlns:a16="http://schemas.microsoft.com/office/drawing/2014/main" id="{78667ED7-B0F6-4DA2-9038-8C9F5794FCBC}"/>
              </a:ext>
            </a:extLst>
          </p:cNvPr>
          <p:cNvGraphicFramePr>
            <a:graphicFrameLocks noGrp="1"/>
          </p:cNvGraphicFramePr>
          <p:nvPr>
            <p:ph sz="quarter" idx="11"/>
            <p:extLst>
              <p:ext uri="{D42A27DB-BD31-4B8C-83A1-F6EECF244321}">
                <p14:modId xmlns:p14="http://schemas.microsoft.com/office/powerpoint/2010/main" val="749031201"/>
              </p:ext>
            </p:extLst>
          </p:nvPr>
        </p:nvGraphicFramePr>
        <p:xfrm>
          <a:off x="241069" y="1119185"/>
          <a:ext cx="8661862" cy="5384800"/>
        </p:xfrm>
        <a:graphic>
          <a:graphicData uri="http://schemas.openxmlformats.org/drawingml/2006/table">
            <a:tbl>
              <a:tblPr firstRow="1" bandRow="1">
                <a:tableStyleId>{073A0DAA-6AF3-43AB-8588-CEC1D06C72B9}</a:tableStyleId>
              </a:tblPr>
              <a:tblGrid>
                <a:gridCol w="2377440">
                  <a:extLst>
                    <a:ext uri="{9D8B030D-6E8A-4147-A177-3AD203B41FA5}">
                      <a16:colId xmlns:a16="http://schemas.microsoft.com/office/drawing/2014/main" val="20000"/>
                    </a:ext>
                  </a:extLst>
                </a:gridCol>
                <a:gridCol w="3181004">
                  <a:extLst>
                    <a:ext uri="{9D8B030D-6E8A-4147-A177-3AD203B41FA5}">
                      <a16:colId xmlns:a16="http://schemas.microsoft.com/office/drawing/2014/main" val="20001"/>
                    </a:ext>
                  </a:extLst>
                </a:gridCol>
                <a:gridCol w="3103418">
                  <a:extLst>
                    <a:ext uri="{9D8B030D-6E8A-4147-A177-3AD203B41FA5}">
                      <a16:colId xmlns:a16="http://schemas.microsoft.com/office/drawing/2014/main" val="20002"/>
                    </a:ext>
                  </a:extLst>
                </a:gridCol>
              </a:tblGrid>
              <a:tr h="290592">
                <a:tc>
                  <a:txBody>
                    <a:bodyPr/>
                    <a:lstStyle/>
                    <a:p>
                      <a:pPr>
                        <a:lnSpc>
                          <a:spcPts val="1600"/>
                        </a:lnSpc>
                      </a:pPr>
                      <a:endParaRPr lang="en-US" sz="1600" dirty="0"/>
                    </a:p>
                  </a:txBody>
                  <a:tcPr anchor="b"/>
                </a:tc>
                <a:tc>
                  <a:txBody>
                    <a:bodyPr/>
                    <a:lstStyle/>
                    <a:p>
                      <a:pPr>
                        <a:lnSpc>
                          <a:spcPts val="1600"/>
                        </a:lnSpc>
                      </a:pPr>
                      <a:r>
                        <a:rPr lang="en-US" sz="1600" b="1" i="0" u="none" strike="noStrike" kern="1200" baseline="0" dirty="0">
                          <a:solidFill>
                            <a:schemeClr val="lt1"/>
                          </a:solidFill>
                          <a:latin typeface="+mn-lt"/>
                          <a:ea typeface="+mn-ea"/>
                          <a:cs typeface="+mn-cs"/>
                        </a:rPr>
                        <a:t>Bacteriophage </a:t>
                      </a:r>
                      <a:endParaRPr lang="en-US" sz="1600" b="0" i="0" u="none" strike="noStrike" kern="1200" baseline="0" dirty="0">
                        <a:solidFill>
                          <a:schemeClr val="lt1"/>
                        </a:solidFill>
                        <a:latin typeface="+mn-lt"/>
                        <a:ea typeface="+mn-ea"/>
                        <a:cs typeface="+mn-cs"/>
                      </a:endParaRPr>
                    </a:p>
                  </a:txBody>
                  <a:tcPr anchor="b"/>
                </a:tc>
                <a:tc>
                  <a:txBody>
                    <a:bodyPr/>
                    <a:lstStyle/>
                    <a:p>
                      <a:pPr>
                        <a:lnSpc>
                          <a:spcPts val="1600"/>
                        </a:lnSpc>
                      </a:pPr>
                      <a:r>
                        <a:rPr lang="en-US" sz="1600" b="1" i="0" u="none" strike="noStrike" kern="1200" baseline="0" dirty="0">
                          <a:solidFill>
                            <a:schemeClr val="lt1"/>
                          </a:solidFill>
                          <a:latin typeface="+mn-lt"/>
                          <a:ea typeface="+mn-ea"/>
                          <a:cs typeface="+mn-cs"/>
                        </a:rPr>
                        <a:t>Animal Virus</a:t>
                      </a:r>
                      <a:endParaRPr lang="en-US" sz="1600" b="0" i="0" u="none" strike="noStrike" kern="1200" baseline="0" dirty="0">
                        <a:solidFill>
                          <a:schemeClr val="lt1"/>
                        </a:solidFill>
                        <a:latin typeface="+mn-lt"/>
                        <a:ea typeface="+mn-ea"/>
                        <a:cs typeface="+mn-cs"/>
                      </a:endParaRPr>
                    </a:p>
                  </a:txBody>
                  <a:tcPr anchor="b"/>
                </a:tc>
                <a:extLst>
                  <a:ext uri="{0D108BD9-81ED-4DB2-BD59-A6C34878D82A}">
                    <a16:rowId xmlns:a16="http://schemas.microsoft.com/office/drawing/2014/main" val="10000"/>
                  </a:ext>
                </a:extLst>
              </a:tr>
              <a:tr h="663236">
                <a:tc>
                  <a:txBody>
                    <a:bodyPr/>
                    <a:lstStyle/>
                    <a:p>
                      <a:pPr>
                        <a:lnSpc>
                          <a:spcPts val="1600"/>
                        </a:lnSpc>
                      </a:pPr>
                      <a:r>
                        <a:rPr lang="en-US" sz="1600" b="1" i="0" u="none" strike="noStrike" kern="1200" baseline="0" dirty="0">
                          <a:solidFill>
                            <a:schemeClr val="dk1"/>
                          </a:solidFill>
                          <a:latin typeface="+mn-lt"/>
                          <a:ea typeface="+mn-ea"/>
                          <a:cs typeface="+mn-cs"/>
                        </a:rPr>
                        <a:t>Adsorption</a:t>
                      </a:r>
                      <a:endParaRPr lang="en-US" sz="1600" b="0" i="0" u="none" strike="noStrike" kern="1200" baseline="0" dirty="0">
                        <a:solidFill>
                          <a:schemeClr val="dk1"/>
                        </a:solidFill>
                        <a:latin typeface="+mn-lt"/>
                        <a:ea typeface="+mn-ea"/>
                        <a:cs typeface="+mn-cs"/>
                      </a:endParaRPr>
                    </a:p>
                  </a:txBody>
                  <a:tcPr/>
                </a:tc>
                <a:tc>
                  <a:txBody>
                    <a:bodyPr/>
                    <a:lstStyle/>
                    <a:p>
                      <a:pPr>
                        <a:lnSpc>
                          <a:spcPts val="1600"/>
                        </a:lnSpc>
                      </a:pPr>
                      <a:r>
                        <a:rPr lang="en-US" sz="1600" b="0" i="0" u="none" strike="noStrike" kern="1200" baseline="0" dirty="0">
                          <a:solidFill>
                            <a:schemeClr val="dk1"/>
                          </a:solidFill>
                          <a:latin typeface="+mn-lt"/>
                          <a:ea typeface="+mn-ea"/>
                          <a:cs typeface="+mn-cs"/>
                        </a:rPr>
                        <a:t>Precise attachment of special tail fibers to cell wall </a:t>
                      </a:r>
                    </a:p>
                  </a:txBody>
                  <a:tcPr/>
                </a:tc>
                <a:tc>
                  <a:txBody>
                    <a:bodyPr/>
                    <a:lstStyle/>
                    <a:p>
                      <a:pPr>
                        <a:lnSpc>
                          <a:spcPts val="1600"/>
                        </a:lnSpc>
                      </a:pPr>
                      <a:r>
                        <a:rPr lang="en-US" sz="1600" b="0" i="0" u="none" strike="noStrike" kern="1200" baseline="0" dirty="0">
                          <a:solidFill>
                            <a:schemeClr val="dk1"/>
                          </a:solidFill>
                          <a:latin typeface="+mn-lt"/>
                          <a:ea typeface="+mn-ea"/>
                          <a:cs typeface="+mn-cs"/>
                        </a:rPr>
                        <a:t>Attachment of capsid or envelope to cell surface receptors </a:t>
                      </a:r>
                    </a:p>
                  </a:txBody>
                  <a:tcPr/>
                </a:tc>
                <a:extLst>
                  <a:ext uri="{0D108BD9-81ED-4DB2-BD59-A6C34878D82A}">
                    <a16:rowId xmlns:a16="http://schemas.microsoft.com/office/drawing/2014/main" val="10001"/>
                  </a:ext>
                </a:extLst>
              </a:tr>
              <a:tr h="855478">
                <a:tc>
                  <a:txBody>
                    <a:bodyPr/>
                    <a:lstStyle/>
                    <a:p>
                      <a:pPr>
                        <a:lnSpc>
                          <a:spcPts val="1600"/>
                        </a:lnSpc>
                      </a:pPr>
                      <a:r>
                        <a:rPr lang="en-US" sz="1600" b="1" i="0" u="none" strike="noStrike" kern="1200" baseline="0" dirty="0">
                          <a:solidFill>
                            <a:schemeClr val="dk1"/>
                          </a:solidFill>
                          <a:latin typeface="+mn-lt"/>
                          <a:ea typeface="+mn-ea"/>
                          <a:cs typeface="+mn-cs"/>
                        </a:rPr>
                        <a:t>Penetration</a:t>
                      </a:r>
                      <a:endParaRPr lang="en-US" sz="1600" b="0" i="0" u="none" strike="noStrike" kern="1200" baseline="0" dirty="0">
                        <a:solidFill>
                          <a:schemeClr val="dk1"/>
                        </a:solidFill>
                        <a:latin typeface="+mn-lt"/>
                        <a:ea typeface="+mn-ea"/>
                        <a:cs typeface="+mn-cs"/>
                      </a:endParaRPr>
                    </a:p>
                  </a:txBody>
                  <a:tcPr/>
                </a:tc>
                <a:tc>
                  <a:txBody>
                    <a:bodyPr/>
                    <a:lstStyle/>
                    <a:p>
                      <a:pPr>
                        <a:lnSpc>
                          <a:spcPts val="1600"/>
                        </a:lnSpc>
                      </a:pPr>
                      <a:r>
                        <a:rPr lang="en-US" sz="1600" b="0" i="0" u="none" strike="noStrike" kern="1200" baseline="0" dirty="0">
                          <a:solidFill>
                            <a:schemeClr val="dk1"/>
                          </a:solidFill>
                          <a:latin typeface="+mn-lt"/>
                          <a:ea typeface="+mn-ea"/>
                          <a:cs typeface="+mn-cs"/>
                        </a:rPr>
                        <a:t>Injection of nucleic acid through cell wall; no uncoating of nucleic acid</a:t>
                      </a:r>
                    </a:p>
                  </a:txBody>
                  <a:tcPr/>
                </a:tc>
                <a:tc>
                  <a:txBody>
                    <a:bodyPr/>
                    <a:lstStyle/>
                    <a:p>
                      <a:pPr>
                        <a:lnSpc>
                          <a:spcPts val="1600"/>
                        </a:lnSpc>
                      </a:pPr>
                      <a:r>
                        <a:rPr lang="en-US" sz="1600" b="0" i="0" u="none" strike="noStrike" kern="1200" baseline="0" dirty="0">
                          <a:solidFill>
                            <a:schemeClr val="dk1"/>
                          </a:solidFill>
                          <a:latin typeface="+mn-lt"/>
                          <a:ea typeface="+mn-ea"/>
                          <a:cs typeface="+mn-cs"/>
                        </a:rPr>
                        <a:t>Whole virus is engulfed and uncoated, or virus surface fuses with cell membrane; nucleic acid is released </a:t>
                      </a:r>
                    </a:p>
                  </a:txBody>
                  <a:tcPr/>
                </a:tc>
                <a:extLst>
                  <a:ext uri="{0D108BD9-81ED-4DB2-BD59-A6C34878D82A}">
                    <a16:rowId xmlns:a16="http://schemas.microsoft.com/office/drawing/2014/main" val="10002"/>
                  </a:ext>
                </a:extLst>
              </a:tr>
              <a:tr h="470993">
                <a:tc>
                  <a:txBody>
                    <a:bodyPr/>
                    <a:lstStyle/>
                    <a:p>
                      <a:pPr>
                        <a:lnSpc>
                          <a:spcPts val="1600"/>
                        </a:lnSpc>
                      </a:pPr>
                      <a:r>
                        <a:rPr lang="en-US" sz="1600" b="1" i="0" u="none" strike="noStrike" kern="1200" baseline="0" dirty="0">
                          <a:solidFill>
                            <a:schemeClr val="dk1"/>
                          </a:solidFill>
                          <a:latin typeface="+mn-lt"/>
                          <a:ea typeface="+mn-ea"/>
                          <a:cs typeface="+mn-cs"/>
                        </a:rPr>
                        <a:t>Synthesis and assembly</a:t>
                      </a:r>
                      <a:endParaRPr lang="en-US" sz="1600" b="0" i="0" u="none" strike="noStrike" kern="1200" baseline="0" dirty="0">
                        <a:solidFill>
                          <a:schemeClr val="dk1"/>
                        </a:solidFill>
                        <a:latin typeface="+mn-lt"/>
                        <a:ea typeface="+mn-ea"/>
                        <a:cs typeface="+mn-cs"/>
                      </a:endParaRP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Occurs in cytoplasm</a:t>
                      </a: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Occurs in cytoplasm and nucleus </a:t>
                      </a:r>
                    </a:p>
                  </a:txBody>
                  <a:tcPr>
                    <a:solidFill>
                      <a:srgbClr val="CBCBCB"/>
                    </a:solidFill>
                  </a:tcPr>
                </a:tc>
                <a:extLst>
                  <a:ext uri="{0D108BD9-81ED-4DB2-BD59-A6C34878D82A}">
                    <a16:rowId xmlns:a16="http://schemas.microsoft.com/office/drawing/2014/main" val="10003"/>
                  </a:ext>
                </a:extLst>
              </a:tr>
              <a:tr h="470993">
                <a:tc>
                  <a:txBody>
                    <a:bodyPr/>
                    <a:lstStyle/>
                    <a:p>
                      <a:pPr>
                        <a:lnSpc>
                          <a:spcPts val="1600"/>
                        </a:lnSpc>
                      </a:pPr>
                      <a:r>
                        <a:rPr lang="en-US" sz="1600" b="1" i="0" u="none" strike="noStrike" kern="1200" baseline="0" dirty="0">
                          <a:solidFill>
                            <a:srgbClr val="CBCBCB"/>
                          </a:solidFill>
                          <a:latin typeface="+mn-lt"/>
                          <a:ea typeface="+mn-ea"/>
                          <a:cs typeface="+mn-cs"/>
                        </a:rPr>
                        <a:t>Synthesis and assembly</a:t>
                      </a:r>
                      <a:endParaRPr lang="en-US" sz="1600" b="0" i="0" u="none" strike="noStrike" kern="1200" baseline="0" dirty="0">
                        <a:solidFill>
                          <a:srgbClr val="CBCBCB"/>
                        </a:solidFill>
                        <a:latin typeface="+mn-lt"/>
                        <a:ea typeface="+mn-ea"/>
                        <a:cs typeface="+mn-cs"/>
                      </a:endParaRP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Cessation of host synthesis </a:t>
                      </a: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Cessation of host synthesis</a:t>
                      </a:r>
                    </a:p>
                  </a:txBody>
                  <a:tcPr>
                    <a:solidFill>
                      <a:srgbClr val="CBCBCB"/>
                    </a:solidFill>
                  </a:tcPr>
                </a:tc>
                <a:extLst>
                  <a:ext uri="{0D108BD9-81ED-4DB2-BD59-A6C34878D82A}">
                    <a16:rowId xmlns:a16="http://schemas.microsoft.com/office/drawing/2014/main" val="10004"/>
                  </a:ext>
                </a:extLst>
              </a:tr>
              <a:tr h="470993">
                <a:tc>
                  <a:txBody>
                    <a:bodyPr/>
                    <a:lstStyle/>
                    <a:p>
                      <a:pPr>
                        <a:lnSpc>
                          <a:spcPts val="1600"/>
                        </a:lnSpc>
                      </a:pPr>
                      <a:r>
                        <a:rPr lang="en-US" sz="1600" b="1" i="0" u="none" strike="noStrike" kern="1200" baseline="0" dirty="0">
                          <a:solidFill>
                            <a:srgbClr val="CBCBCB"/>
                          </a:solidFill>
                          <a:latin typeface="+mn-lt"/>
                          <a:ea typeface="+mn-ea"/>
                          <a:cs typeface="+mn-cs"/>
                        </a:rPr>
                        <a:t>Synthesis and assembly </a:t>
                      </a:r>
                      <a:endParaRPr lang="en-US" sz="1600" b="0" i="0" u="none" strike="noStrike" kern="1200" baseline="0" dirty="0">
                        <a:solidFill>
                          <a:srgbClr val="CBCBCB"/>
                        </a:solidFill>
                        <a:latin typeface="+mn-lt"/>
                        <a:ea typeface="+mn-ea"/>
                        <a:cs typeface="+mn-cs"/>
                      </a:endParaRP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Viral DNA or RNA is replicated and begins to function</a:t>
                      </a: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Viral DNA or RNA is replicated and begins to function </a:t>
                      </a:r>
                    </a:p>
                  </a:txBody>
                  <a:tcPr>
                    <a:solidFill>
                      <a:srgbClr val="CBCBCB"/>
                    </a:solidFill>
                  </a:tcPr>
                </a:tc>
                <a:extLst>
                  <a:ext uri="{0D108BD9-81ED-4DB2-BD59-A6C34878D82A}">
                    <a16:rowId xmlns:a16="http://schemas.microsoft.com/office/drawing/2014/main" val="10005"/>
                  </a:ext>
                </a:extLst>
              </a:tr>
              <a:tr h="470993">
                <a:tc>
                  <a:txBody>
                    <a:bodyPr/>
                    <a:lstStyle/>
                    <a:p>
                      <a:pPr>
                        <a:lnSpc>
                          <a:spcPts val="1600"/>
                        </a:lnSpc>
                      </a:pPr>
                      <a:r>
                        <a:rPr lang="en-US" sz="1600" b="1" i="0" u="none" strike="noStrike" kern="1200" baseline="0" dirty="0">
                          <a:solidFill>
                            <a:srgbClr val="CBCBCB"/>
                          </a:solidFill>
                          <a:latin typeface="+mn-lt"/>
                          <a:ea typeface="+mn-ea"/>
                          <a:cs typeface="+mn-cs"/>
                        </a:rPr>
                        <a:t>Synthesis and assembly </a:t>
                      </a:r>
                      <a:endParaRPr lang="en-US" sz="1600" b="0" i="0" u="none" strike="noStrike" kern="1200" baseline="0" dirty="0">
                        <a:solidFill>
                          <a:srgbClr val="CBCBCB"/>
                        </a:solidFill>
                        <a:latin typeface="+mn-lt"/>
                        <a:ea typeface="+mn-ea"/>
                        <a:cs typeface="+mn-cs"/>
                      </a:endParaRP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Viral components synthesized</a:t>
                      </a: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Viral components synthesized</a:t>
                      </a:r>
                    </a:p>
                  </a:txBody>
                  <a:tcPr>
                    <a:solidFill>
                      <a:srgbClr val="CBCBCB"/>
                    </a:solidFill>
                  </a:tcPr>
                </a:tc>
                <a:extLst>
                  <a:ext uri="{0D108BD9-81ED-4DB2-BD59-A6C34878D82A}">
                    <a16:rowId xmlns:a16="http://schemas.microsoft.com/office/drawing/2014/main" val="10006"/>
                  </a:ext>
                </a:extLst>
              </a:tr>
              <a:tr h="470993">
                <a:tc>
                  <a:txBody>
                    <a:bodyPr/>
                    <a:lstStyle/>
                    <a:p>
                      <a:pPr>
                        <a:lnSpc>
                          <a:spcPts val="1600"/>
                        </a:lnSpc>
                      </a:pPr>
                      <a:r>
                        <a:rPr lang="en-US" sz="1600" b="1" i="0" u="none" strike="noStrike" kern="1200" baseline="0" dirty="0">
                          <a:solidFill>
                            <a:schemeClr val="dk1"/>
                          </a:solidFill>
                          <a:latin typeface="+mn-lt"/>
                          <a:ea typeface="+mn-ea"/>
                          <a:cs typeface="+mn-cs"/>
                        </a:rPr>
                        <a:t>Viral persistence</a:t>
                      </a:r>
                      <a:endParaRPr lang="en-US" sz="1600" b="0" i="0" u="none" strike="noStrike" kern="1200" baseline="0" dirty="0">
                        <a:solidFill>
                          <a:schemeClr val="dk1"/>
                        </a:solidFill>
                        <a:latin typeface="+mn-lt"/>
                        <a:ea typeface="+mn-ea"/>
                        <a:cs typeface="+mn-cs"/>
                      </a:endParaRP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Lysogeny </a:t>
                      </a: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Latency, chronic infection, cancer</a:t>
                      </a:r>
                    </a:p>
                  </a:txBody>
                  <a:tcPr>
                    <a:solidFill>
                      <a:srgbClr val="E7E7E7"/>
                    </a:solidFill>
                  </a:tcPr>
                </a:tc>
                <a:extLst>
                  <a:ext uri="{0D108BD9-81ED-4DB2-BD59-A6C34878D82A}">
                    <a16:rowId xmlns:a16="http://schemas.microsoft.com/office/drawing/2014/main" val="10007"/>
                  </a:ext>
                </a:extLst>
              </a:tr>
              <a:tr h="663236">
                <a:tc>
                  <a:txBody>
                    <a:bodyPr/>
                    <a:lstStyle/>
                    <a:p>
                      <a:pPr>
                        <a:lnSpc>
                          <a:spcPts val="1600"/>
                        </a:lnSpc>
                      </a:pPr>
                      <a:r>
                        <a:rPr lang="en-US" sz="1600" b="1" i="0" u="none" strike="noStrike" kern="1200" baseline="0" dirty="0">
                          <a:solidFill>
                            <a:schemeClr val="dk1"/>
                          </a:solidFill>
                          <a:latin typeface="+mn-lt"/>
                          <a:ea typeface="+mn-ea"/>
                          <a:cs typeface="+mn-cs"/>
                        </a:rPr>
                        <a:t>Release from host cell</a:t>
                      </a:r>
                      <a:endParaRPr lang="en-US" sz="1600" b="0" i="0" u="none" strike="noStrike" kern="1200" baseline="0" dirty="0">
                        <a:solidFill>
                          <a:schemeClr val="dk1"/>
                        </a:solidFill>
                        <a:latin typeface="+mn-lt"/>
                        <a:ea typeface="+mn-ea"/>
                        <a:cs typeface="+mn-cs"/>
                      </a:endParaRP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Cell lyses when viral enzymes weaken it</a:t>
                      </a:r>
                    </a:p>
                  </a:txBody>
                  <a:tcPr>
                    <a:solidFill>
                      <a:srgbClr val="CBCBCB"/>
                    </a:solidFill>
                  </a:tcPr>
                </a:tc>
                <a:tc>
                  <a:txBody>
                    <a:bodyPr/>
                    <a:lstStyle/>
                    <a:p>
                      <a:pPr>
                        <a:lnSpc>
                          <a:spcPts val="1600"/>
                        </a:lnSpc>
                      </a:pPr>
                      <a:r>
                        <a:rPr lang="en-US" sz="1600" b="0" i="0" u="none" strike="noStrike" kern="1200" baseline="0" dirty="0">
                          <a:solidFill>
                            <a:schemeClr val="dk1"/>
                          </a:solidFill>
                          <a:latin typeface="+mn-lt"/>
                          <a:ea typeface="+mn-ea"/>
                          <a:cs typeface="+mn-cs"/>
                        </a:rPr>
                        <a:t>Some cells lyse; enveloped viruses bud off host cell membrane </a:t>
                      </a:r>
                    </a:p>
                  </a:txBody>
                  <a:tcPr>
                    <a:solidFill>
                      <a:srgbClr val="CBCBCB"/>
                    </a:solidFill>
                  </a:tcPr>
                </a:tc>
                <a:extLst>
                  <a:ext uri="{0D108BD9-81ED-4DB2-BD59-A6C34878D82A}">
                    <a16:rowId xmlns:a16="http://schemas.microsoft.com/office/drawing/2014/main" val="10008"/>
                  </a:ext>
                </a:extLst>
              </a:tr>
              <a:tr h="290592">
                <a:tc>
                  <a:txBody>
                    <a:bodyPr/>
                    <a:lstStyle/>
                    <a:p>
                      <a:pPr>
                        <a:lnSpc>
                          <a:spcPts val="1600"/>
                        </a:lnSpc>
                      </a:pPr>
                      <a:r>
                        <a:rPr lang="en-US" sz="1600" b="1" i="0" u="none" strike="noStrike" kern="1200" baseline="0" dirty="0">
                          <a:solidFill>
                            <a:schemeClr val="dk1"/>
                          </a:solidFill>
                          <a:latin typeface="+mn-lt"/>
                          <a:ea typeface="+mn-ea"/>
                          <a:cs typeface="+mn-cs"/>
                        </a:rPr>
                        <a:t>Cell destruction</a:t>
                      </a:r>
                      <a:endParaRPr lang="en-US" sz="1600" b="0" i="0" u="none" strike="noStrike" kern="1200" baseline="0" dirty="0">
                        <a:solidFill>
                          <a:schemeClr val="dk1"/>
                        </a:solidFill>
                        <a:latin typeface="+mn-lt"/>
                        <a:ea typeface="+mn-ea"/>
                        <a:cs typeface="+mn-cs"/>
                      </a:endParaRP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Immediate or delayed</a:t>
                      </a:r>
                    </a:p>
                  </a:txBody>
                  <a:tcPr>
                    <a:solidFill>
                      <a:srgbClr val="E7E7E7"/>
                    </a:solidFill>
                  </a:tcPr>
                </a:tc>
                <a:tc>
                  <a:txBody>
                    <a:bodyPr/>
                    <a:lstStyle/>
                    <a:p>
                      <a:pPr>
                        <a:lnSpc>
                          <a:spcPts val="1600"/>
                        </a:lnSpc>
                      </a:pPr>
                      <a:r>
                        <a:rPr lang="en-US" sz="1600" b="0" i="0" u="none" strike="noStrike" kern="1200" baseline="0" dirty="0">
                          <a:solidFill>
                            <a:schemeClr val="dk1"/>
                          </a:solidFill>
                          <a:latin typeface="+mn-lt"/>
                          <a:ea typeface="+mn-ea"/>
                          <a:cs typeface="+mn-cs"/>
                        </a:rPr>
                        <a:t>Immediate or delayed </a:t>
                      </a:r>
                    </a:p>
                  </a:txBody>
                  <a:tcPr>
                    <a:solidFill>
                      <a:srgbClr val="E7E7E7"/>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5917753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Concept Check – Section 6.5</a:t>
            </a:r>
            <a:endParaRPr lang="en-US" dirty="0"/>
          </a:p>
        </p:txBody>
      </p:sp>
      <p:sp>
        <p:nvSpPr>
          <p:cNvPr id="8" name="Content Placeholder 2"/>
          <p:cNvSpPr>
            <a:spLocks noGrp="1"/>
          </p:cNvSpPr>
          <p:nvPr>
            <p:ph sz="quarter" idx="11"/>
          </p:nvPr>
        </p:nvSpPr>
        <p:spPr/>
        <p:txBody>
          <a:bodyPr/>
          <a:lstStyle/>
          <a:p>
            <a:pPr>
              <a:spcBef>
                <a:spcPts val="2400"/>
              </a:spcBef>
              <a:spcAft>
                <a:spcPts val="0"/>
              </a:spcAft>
              <a:defRPr/>
            </a:pPr>
            <a:r>
              <a:rPr lang="en-US" dirty="0"/>
              <a:t>List and describe the main steps of animal virus replication.</a:t>
            </a:r>
          </a:p>
          <a:p>
            <a:pPr>
              <a:spcBef>
                <a:spcPts val="2400"/>
              </a:spcBef>
              <a:spcAft>
                <a:spcPts val="0"/>
              </a:spcAft>
              <a:defRPr/>
            </a:pPr>
            <a:r>
              <a:rPr lang="en-US" dirty="0"/>
              <a:t>What is the difference between DNA virus replication and RNA virus replication?</a:t>
            </a:r>
          </a:p>
          <a:p>
            <a:pPr>
              <a:spcBef>
                <a:spcPts val="2400"/>
              </a:spcBef>
              <a:spcAft>
                <a:spcPts val="0"/>
              </a:spcAft>
              <a:defRPr/>
            </a:pPr>
            <a:r>
              <a:rPr lang="en-US" dirty="0"/>
              <a:t>True/False: Viruses that infect animal cells can never infect human cells.</a:t>
            </a:r>
          </a:p>
          <a:p>
            <a:pPr>
              <a:spcBef>
                <a:spcPts val="2400"/>
              </a:spcBef>
              <a:spcAft>
                <a:spcPts val="0"/>
              </a:spcAft>
              <a:defRPr/>
            </a:pPr>
            <a:r>
              <a:rPr lang="en-US" dirty="0"/>
              <a:t>Describe the differences between the lytic and lysogenic phase of viral replication.</a:t>
            </a:r>
          </a:p>
        </p:txBody>
      </p:sp>
    </p:spTree>
    <p:extLst>
      <p:ext uri="{BB962C8B-B14F-4D97-AF65-F5344CB8AC3E}">
        <p14:creationId xmlns:p14="http://schemas.microsoft.com/office/powerpoint/2010/main" val="28828365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6.6: Techniques in Cultivating and Identifying Animal Viruses</a:t>
            </a:r>
          </a:p>
        </p:txBody>
      </p:sp>
      <p:sp>
        <p:nvSpPr>
          <p:cNvPr id="7" name="Content Placeholder 2"/>
          <p:cNvSpPr>
            <a:spLocks noGrp="1"/>
          </p:cNvSpPr>
          <p:nvPr>
            <p:ph sz="quarter" idx="11"/>
          </p:nvPr>
        </p:nvSpPr>
        <p:spPr/>
        <p:txBody>
          <a:bodyPr/>
          <a:lstStyle/>
          <a:p>
            <a:pPr>
              <a:spcBef>
                <a:spcPts val="1800"/>
              </a:spcBef>
              <a:spcAft>
                <a:spcPts val="0"/>
              </a:spcAft>
            </a:pPr>
            <a:r>
              <a:rPr lang="en-US" altLang="en-US" u="sng" dirty="0"/>
              <a:t>Learning Outcomes</a:t>
            </a:r>
          </a:p>
          <a:p>
            <a:pPr>
              <a:spcBef>
                <a:spcPts val="1800"/>
              </a:spcBef>
              <a:spcAft>
                <a:spcPts val="0"/>
              </a:spcAft>
            </a:pPr>
            <a:r>
              <a:rPr lang="en-US" altLang="en-US" dirty="0"/>
              <a:t>List the three principal purposes for cultivating viruses.</a:t>
            </a:r>
          </a:p>
          <a:p>
            <a:pPr>
              <a:spcBef>
                <a:spcPts val="1800"/>
              </a:spcBef>
              <a:spcAft>
                <a:spcPts val="0"/>
              </a:spcAft>
            </a:pPr>
            <a:r>
              <a:rPr lang="en-US" altLang="en-US" dirty="0"/>
              <a:t>Describe three ways in which viruses are cultivated.</a:t>
            </a:r>
          </a:p>
        </p:txBody>
      </p:sp>
    </p:spTree>
    <p:extLst>
      <p:ext uri="{BB962C8B-B14F-4D97-AF65-F5344CB8AC3E}">
        <p14:creationId xmlns:p14="http://schemas.microsoft.com/office/powerpoint/2010/main" val="20554263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Techniques in Cultivating and Identifying Animal Viruses</a:t>
            </a:r>
          </a:p>
        </p:txBody>
      </p:sp>
      <p:sp>
        <p:nvSpPr>
          <p:cNvPr id="7" name="Content Placeholder 2"/>
          <p:cNvSpPr>
            <a:spLocks noGrp="1"/>
          </p:cNvSpPr>
          <p:nvPr>
            <p:ph sz="quarter" idx="11"/>
          </p:nvPr>
        </p:nvSpPr>
        <p:spPr/>
        <p:txBody>
          <a:bodyPr/>
          <a:lstStyle/>
          <a:p>
            <a:pPr>
              <a:spcBef>
                <a:spcPts val="600"/>
              </a:spcBef>
              <a:spcAft>
                <a:spcPts val="600"/>
              </a:spcAft>
              <a:defRPr/>
            </a:pPr>
            <a:r>
              <a:rPr lang="en-US" i="1" dirty="0"/>
              <a:t>In vivo</a:t>
            </a:r>
            <a:r>
              <a:rPr lang="en-US" dirty="0"/>
              <a:t> methods: viral cultivation in lab animals or embryonic bird tissues</a:t>
            </a:r>
          </a:p>
          <a:p>
            <a:pPr>
              <a:spcBef>
                <a:spcPts val="600"/>
              </a:spcBef>
              <a:spcAft>
                <a:spcPts val="600"/>
              </a:spcAft>
              <a:defRPr/>
            </a:pPr>
            <a:r>
              <a:rPr lang="en-US" i="1" dirty="0"/>
              <a:t>In vitro </a:t>
            </a:r>
            <a:r>
              <a:rPr lang="en-US" dirty="0"/>
              <a:t>methods: viral cultivation in cell or tissue culture</a:t>
            </a:r>
          </a:p>
          <a:p>
            <a:pPr>
              <a:spcBef>
                <a:spcPts val="600"/>
              </a:spcBef>
              <a:spcAft>
                <a:spcPts val="600"/>
              </a:spcAft>
              <a:defRPr/>
            </a:pPr>
            <a:r>
              <a:rPr lang="en-US" dirty="0">
                <a:ea typeface="ＭＳ Ｐゴシック" charset="0"/>
              </a:rPr>
              <a:t>Primary Purposes of Viral Cultivation:</a:t>
            </a:r>
          </a:p>
          <a:p>
            <a:pPr marL="342900" lvl="1">
              <a:spcBef>
                <a:spcPts val="600"/>
              </a:spcBef>
              <a:spcAft>
                <a:spcPts val="600"/>
              </a:spcAft>
              <a:defRPr/>
            </a:pPr>
            <a:r>
              <a:rPr lang="en-US" dirty="0"/>
              <a:t>Isolate and identify viruses in clinical specimens</a:t>
            </a:r>
          </a:p>
          <a:p>
            <a:pPr marL="342900" lvl="1">
              <a:spcBef>
                <a:spcPts val="600"/>
              </a:spcBef>
              <a:spcAft>
                <a:spcPts val="600"/>
              </a:spcAft>
              <a:defRPr/>
            </a:pPr>
            <a:r>
              <a:rPr lang="en-US" dirty="0"/>
              <a:t>Prepare viruses for vaccines</a:t>
            </a:r>
          </a:p>
          <a:p>
            <a:pPr marL="342900" lvl="1">
              <a:spcBef>
                <a:spcPts val="600"/>
              </a:spcBef>
              <a:spcAft>
                <a:spcPts val="600"/>
              </a:spcAft>
              <a:defRPr/>
            </a:pPr>
            <a:r>
              <a:rPr lang="en-US" dirty="0"/>
              <a:t>Do detailed research on viral structure, multiplication cycles, genetics, and effects on host cells</a:t>
            </a:r>
          </a:p>
        </p:txBody>
      </p:sp>
    </p:spTree>
    <p:extLst>
      <p:ext uri="{BB962C8B-B14F-4D97-AF65-F5344CB8AC3E}">
        <p14:creationId xmlns:p14="http://schemas.microsoft.com/office/powerpoint/2010/main" val="294609425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Using Live Animal Inoculation</a:t>
            </a:r>
          </a:p>
        </p:txBody>
      </p:sp>
      <p:sp>
        <p:nvSpPr>
          <p:cNvPr id="8" name="Content Placeholder 2"/>
          <p:cNvSpPr>
            <a:spLocks noGrp="1"/>
          </p:cNvSpPr>
          <p:nvPr>
            <p:ph sz="quarter" idx="11"/>
          </p:nvPr>
        </p:nvSpPr>
        <p:spPr/>
        <p:txBody>
          <a:bodyPr/>
          <a:lstStyle/>
          <a:p>
            <a:pPr>
              <a:spcBef>
                <a:spcPts val="1800"/>
              </a:spcBef>
              <a:spcAft>
                <a:spcPts val="0"/>
              </a:spcAft>
            </a:pPr>
            <a:r>
              <a:rPr lang="en-US" altLang="en-US" dirty="0"/>
              <a:t>Specially bred strains of animals used for animal cultivation of viruses:</a:t>
            </a:r>
          </a:p>
          <a:p>
            <a:pPr marL="342900" indent="-342900">
              <a:spcBef>
                <a:spcPts val="600"/>
              </a:spcBef>
              <a:spcAft>
                <a:spcPts val="0"/>
              </a:spcAft>
              <a:buFont typeface="Arial" pitchFamily="34" charset="0"/>
              <a:buChar char="•"/>
            </a:pPr>
            <a:r>
              <a:rPr lang="en-US" altLang="en-US" dirty="0"/>
              <a:t>White mice</a:t>
            </a:r>
          </a:p>
          <a:p>
            <a:pPr marL="342900" indent="-342900">
              <a:spcBef>
                <a:spcPts val="600"/>
              </a:spcBef>
              <a:spcAft>
                <a:spcPts val="0"/>
              </a:spcAft>
              <a:buFont typeface="Arial" pitchFamily="34" charset="0"/>
              <a:buChar char="•"/>
            </a:pPr>
            <a:r>
              <a:rPr lang="en-US" altLang="en-US" dirty="0"/>
              <a:t>Rats</a:t>
            </a:r>
          </a:p>
          <a:p>
            <a:pPr marL="342900" indent="-342900">
              <a:spcBef>
                <a:spcPts val="600"/>
              </a:spcBef>
              <a:spcAft>
                <a:spcPts val="0"/>
              </a:spcAft>
              <a:buFont typeface="Arial" pitchFamily="34" charset="0"/>
              <a:buChar char="•"/>
            </a:pPr>
            <a:r>
              <a:rPr lang="en-US" altLang="en-US" dirty="0"/>
              <a:t>Hamsters</a:t>
            </a:r>
          </a:p>
          <a:p>
            <a:pPr marL="342900" indent="-342900">
              <a:spcBef>
                <a:spcPts val="600"/>
              </a:spcBef>
              <a:spcAft>
                <a:spcPts val="0"/>
              </a:spcAft>
              <a:buFont typeface="Arial" pitchFamily="34" charset="0"/>
              <a:buChar char="•"/>
            </a:pPr>
            <a:r>
              <a:rPr lang="en-US" altLang="en-US" dirty="0"/>
              <a:t>Guinea pigs</a:t>
            </a:r>
          </a:p>
          <a:p>
            <a:pPr marL="342900" indent="-342900">
              <a:spcBef>
                <a:spcPts val="600"/>
              </a:spcBef>
              <a:spcAft>
                <a:spcPts val="0"/>
              </a:spcAft>
              <a:buFont typeface="Arial" pitchFamily="34" charset="0"/>
              <a:buChar char="•"/>
            </a:pPr>
            <a:r>
              <a:rPr lang="en-US" altLang="en-US" dirty="0"/>
              <a:t>Rabbits </a:t>
            </a:r>
          </a:p>
        </p:txBody>
      </p:sp>
      <p:sp>
        <p:nvSpPr>
          <p:cNvPr id="9" name="Content Placeholder 3"/>
          <p:cNvSpPr>
            <a:spLocks noGrp="1"/>
          </p:cNvSpPr>
          <p:nvPr>
            <p:ph sz="quarter" idx="14"/>
          </p:nvPr>
        </p:nvSpPr>
        <p:spPr/>
        <p:txBody>
          <a:bodyPr/>
          <a:lstStyle/>
          <a:p>
            <a:pPr>
              <a:spcBef>
                <a:spcPts val="1800"/>
              </a:spcBef>
              <a:spcAft>
                <a:spcPts val="0"/>
              </a:spcAft>
              <a:defRPr/>
            </a:pPr>
            <a:r>
              <a:rPr lang="en-US" dirty="0"/>
              <a:t>Injection sites for viral exposure:</a:t>
            </a:r>
          </a:p>
          <a:p>
            <a:pPr marL="342900" indent="-342900">
              <a:spcBef>
                <a:spcPts val="600"/>
              </a:spcBef>
              <a:spcAft>
                <a:spcPts val="0"/>
              </a:spcAft>
              <a:buFont typeface="Arial" pitchFamily="34" charset="0"/>
              <a:buChar char="•"/>
              <a:defRPr/>
            </a:pPr>
            <a:r>
              <a:rPr lang="en-US" dirty="0"/>
              <a:t>Brain</a:t>
            </a:r>
          </a:p>
          <a:p>
            <a:pPr marL="342900" indent="-342900">
              <a:spcBef>
                <a:spcPts val="600"/>
              </a:spcBef>
              <a:spcAft>
                <a:spcPts val="0"/>
              </a:spcAft>
              <a:buFont typeface="Arial" pitchFamily="34" charset="0"/>
              <a:buChar char="•"/>
              <a:defRPr/>
            </a:pPr>
            <a:r>
              <a:rPr lang="en-US" dirty="0"/>
              <a:t>Blood </a:t>
            </a:r>
          </a:p>
          <a:p>
            <a:pPr marL="342900" indent="-342900">
              <a:spcBef>
                <a:spcPts val="600"/>
              </a:spcBef>
              <a:spcAft>
                <a:spcPts val="0"/>
              </a:spcAft>
              <a:buFont typeface="Arial" pitchFamily="34" charset="0"/>
              <a:buChar char="•"/>
              <a:defRPr/>
            </a:pPr>
            <a:r>
              <a:rPr lang="en-US" dirty="0"/>
              <a:t>Muscle</a:t>
            </a:r>
          </a:p>
          <a:p>
            <a:pPr marL="342900" indent="-342900">
              <a:spcBef>
                <a:spcPts val="600"/>
              </a:spcBef>
              <a:spcAft>
                <a:spcPts val="0"/>
              </a:spcAft>
              <a:buFont typeface="Arial" pitchFamily="34" charset="0"/>
              <a:buChar char="•"/>
              <a:defRPr/>
            </a:pPr>
            <a:r>
              <a:rPr lang="en-US" dirty="0"/>
              <a:t>Body cavity</a:t>
            </a:r>
          </a:p>
          <a:p>
            <a:pPr marL="342900" indent="-342900">
              <a:spcBef>
                <a:spcPts val="600"/>
              </a:spcBef>
              <a:spcAft>
                <a:spcPts val="0"/>
              </a:spcAft>
              <a:buFont typeface="Arial" pitchFamily="34" charset="0"/>
              <a:buChar char="•"/>
              <a:defRPr/>
            </a:pPr>
            <a:r>
              <a:rPr lang="en-US" dirty="0"/>
              <a:t>Skin</a:t>
            </a:r>
          </a:p>
          <a:p>
            <a:pPr marL="342900" indent="-342900">
              <a:spcBef>
                <a:spcPts val="600"/>
              </a:spcBef>
              <a:spcAft>
                <a:spcPts val="0"/>
              </a:spcAft>
              <a:buFont typeface="Arial" pitchFamily="34" charset="0"/>
              <a:buChar char="•"/>
              <a:defRPr/>
            </a:pPr>
            <a:r>
              <a:rPr lang="en-US" dirty="0"/>
              <a:t>Footpads</a:t>
            </a:r>
          </a:p>
        </p:txBody>
      </p:sp>
    </p:spTree>
    <p:extLst>
      <p:ext uri="{BB962C8B-B14F-4D97-AF65-F5344CB8AC3E}">
        <p14:creationId xmlns:p14="http://schemas.microsoft.com/office/powerpoint/2010/main" val="320685333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Using Bird Embryos</a:t>
            </a:r>
            <a:endParaRPr lang="en-US" dirty="0"/>
          </a:p>
        </p:txBody>
      </p:sp>
      <p:sp>
        <p:nvSpPr>
          <p:cNvPr id="7" name="Content Placeholder 2"/>
          <p:cNvSpPr>
            <a:spLocks noGrp="1"/>
          </p:cNvSpPr>
          <p:nvPr>
            <p:ph sz="quarter" idx="11"/>
          </p:nvPr>
        </p:nvSpPr>
        <p:spPr>
          <a:xfrm>
            <a:off x="342900" y="1276709"/>
            <a:ext cx="8458200" cy="2533291"/>
          </a:xfrm>
        </p:spPr>
        <p:txBody>
          <a:bodyPr>
            <a:normAutofit lnSpcReduction="10000"/>
          </a:bodyPr>
          <a:lstStyle/>
          <a:p>
            <a:pPr>
              <a:spcBef>
                <a:spcPts val="1200"/>
              </a:spcBef>
              <a:spcAft>
                <a:spcPts val="0"/>
              </a:spcAft>
              <a:defRPr/>
            </a:pPr>
            <a:r>
              <a:rPr lang="en-US" dirty="0"/>
              <a:t>Benefits of using bird embryos:</a:t>
            </a:r>
          </a:p>
          <a:p>
            <a:pPr marL="342900" indent="-342900">
              <a:spcBef>
                <a:spcPts val="1200"/>
              </a:spcBef>
              <a:spcAft>
                <a:spcPts val="0"/>
              </a:spcAft>
              <a:buFont typeface="Arial" pitchFamily="34" charset="0"/>
              <a:buChar char="•"/>
              <a:defRPr/>
            </a:pPr>
            <a:r>
              <a:rPr lang="en-US" dirty="0"/>
              <a:t>Embryonic development occurs in a protective shell</a:t>
            </a:r>
          </a:p>
          <a:p>
            <a:pPr marL="342900" indent="-342900">
              <a:spcBef>
                <a:spcPts val="1200"/>
              </a:spcBef>
              <a:spcAft>
                <a:spcPts val="0"/>
              </a:spcAft>
              <a:buFont typeface="Arial" pitchFamily="34" charset="0"/>
              <a:buChar char="•"/>
              <a:defRPr/>
            </a:pPr>
            <a:r>
              <a:rPr lang="en-US" dirty="0"/>
              <a:t>Intact and self-supporting unit with its own sterile environment and nourishment</a:t>
            </a:r>
          </a:p>
          <a:p>
            <a:pPr marL="342900" indent="-342900">
              <a:spcBef>
                <a:spcPts val="1200"/>
              </a:spcBef>
              <a:spcAft>
                <a:spcPts val="0"/>
              </a:spcAft>
              <a:buFont typeface="Arial" pitchFamily="34" charset="0"/>
              <a:buChar char="•"/>
              <a:defRPr/>
            </a:pPr>
            <a:r>
              <a:rPr lang="en-US" dirty="0"/>
              <a:t>Furnishes several embryonic tissues that support viral multiplication</a:t>
            </a:r>
          </a:p>
        </p:txBody>
      </p:sp>
      <p:pic>
        <p:nvPicPr>
          <p:cNvPr id="5122" name="Picture 3" descr="Cultivating animal viruses in a developing bird embryo.">
            <a:extLst>
              <a:ext uri="{C183D7F6-B498-43B3-948B-1728B52AA6E4}">
                <adec:decorative xmlns:adec="http://schemas.microsoft.com/office/drawing/2017/decorative" val="0"/>
              </a:ext>
            </a:extLst>
          </p:cNvPr>
          <p:cNvPicPr>
            <a:picLocks noGrp="1" noChangeAspect="1" noChangeArrowheads="1"/>
          </p:cNvPicPr>
          <p:nvPr>
            <p:ph sz="quarter" idx="14"/>
          </p:nvPr>
        </p:nvPicPr>
        <p:blipFill rotWithShape="1">
          <a:blip r:embed="rId2">
            <a:extLst>
              <a:ext uri="{28A0092B-C50C-407E-A947-70E740481C1C}">
                <a14:useLocalDpi xmlns:a14="http://schemas.microsoft.com/office/drawing/2010/main" val="0"/>
              </a:ext>
            </a:extLst>
          </a:blip>
          <a:srcRect t="4457" b="5713"/>
          <a:stretch/>
        </p:blipFill>
        <p:spPr bwMode="auto">
          <a:xfrm>
            <a:off x="1352550" y="3864077"/>
            <a:ext cx="6648450" cy="2241756"/>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5">
            <a:extLst>
              <a:ext uri="{FF2B5EF4-FFF2-40B4-BE49-F238E27FC236}">
                <a16:creationId xmlns:a16="http://schemas.microsoft.com/office/drawing/2014/main" id="{876CCBA9-CE0D-4698-8680-C851535C86B5}"/>
              </a:ext>
            </a:extLst>
          </p:cNvPr>
          <p:cNvSpPr>
            <a:spLocks noGrp="1"/>
          </p:cNvSpPr>
          <p:nvPr>
            <p:ph type="body" sz="quarter" idx="30"/>
          </p:nvPr>
        </p:nvSpPr>
        <p:spPr>
          <a:xfrm>
            <a:off x="1562101" y="6684963"/>
            <a:ext cx="6976872" cy="173736"/>
          </a:xfrm>
        </p:spPr>
        <p:txBody>
          <a:bodyPr/>
          <a:lstStyle/>
          <a:p>
            <a:r>
              <a:rPr lang="en-US" i="1" dirty="0"/>
              <a:t>Courtesy Ted </a:t>
            </a:r>
            <a:r>
              <a:rPr lang="en-US" i="1" dirty="0" err="1"/>
              <a:t>Heald</a:t>
            </a:r>
            <a:r>
              <a:rPr lang="en-US" i="1" dirty="0"/>
              <a:t>, State Hygienic Laboratory at the University of Iowa </a:t>
            </a:r>
            <a:endParaRPr lang="en-US" dirty="0"/>
          </a:p>
        </p:txBody>
      </p:sp>
      <p:sp>
        <p:nvSpPr>
          <p:cNvPr id="6" name="Text Placeholder 3">
            <a:extLst>
              <a:ext uri="{FF2B5EF4-FFF2-40B4-BE49-F238E27FC236}">
                <a16:creationId xmlns:a16="http://schemas.microsoft.com/office/drawing/2014/main" id="{DDCD32F9-0CD8-4F5E-AC34-0659987B16A7}"/>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15105795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Cell (Tissue) Culture Techniques</a:t>
            </a:r>
          </a:p>
        </p:txBody>
      </p:sp>
      <p:sp>
        <p:nvSpPr>
          <p:cNvPr id="7" name="Content Placeholder 2"/>
          <p:cNvSpPr>
            <a:spLocks noGrp="1"/>
          </p:cNvSpPr>
          <p:nvPr>
            <p:ph sz="quarter" idx="11"/>
          </p:nvPr>
        </p:nvSpPr>
        <p:spPr/>
        <p:txBody>
          <a:bodyPr/>
          <a:lstStyle/>
          <a:p>
            <a:pPr>
              <a:spcBef>
                <a:spcPts val="2400"/>
              </a:spcBef>
              <a:spcAft>
                <a:spcPts val="0"/>
              </a:spcAft>
            </a:pPr>
            <a:r>
              <a:rPr lang="en-US" altLang="en-US" dirty="0"/>
              <a:t>Cell culture or tissue culture: </a:t>
            </a:r>
            <a:r>
              <a:rPr lang="en-US" altLang="en-US" i="1" dirty="0"/>
              <a:t>in vitro</a:t>
            </a:r>
            <a:r>
              <a:rPr lang="en-US" altLang="en-US" b="1" i="1" dirty="0"/>
              <a:t> </a:t>
            </a:r>
            <a:r>
              <a:rPr lang="en-US" altLang="en-US" dirty="0"/>
              <a:t>virus cultivation systems</a:t>
            </a:r>
          </a:p>
          <a:p>
            <a:pPr marL="342900" indent="-342900">
              <a:spcBef>
                <a:spcPts val="2400"/>
              </a:spcBef>
              <a:spcAft>
                <a:spcPts val="0"/>
              </a:spcAft>
              <a:buFont typeface="Arial" pitchFamily="34" charset="0"/>
              <a:buChar char="•"/>
            </a:pPr>
            <a:r>
              <a:rPr lang="en-US" altLang="en-US" dirty="0"/>
              <a:t>A simple and effective way to grow populations of isolated animal cells in sterile dishes or bottles</a:t>
            </a:r>
          </a:p>
          <a:p>
            <a:pPr marL="342900" indent="-342900">
              <a:spcBef>
                <a:spcPts val="2400"/>
              </a:spcBef>
              <a:spcAft>
                <a:spcPts val="0"/>
              </a:spcAft>
              <a:buFont typeface="Arial" pitchFamily="34" charset="0"/>
              <a:buChar char="•"/>
            </a:pPr>
            <a:r>
              <a:rPr lang="en-US" altLang="en-US" dirty="0"/>
              <a:t>Most viruses are propagated through cell culture</a:t>
            </a:r>
          </a:p>
          <a:p>
            <a:pPr marL="342900" indent="-342900">
              <a:spcBef>
                <a:spcPts val="2400"/>
              </a:spcBef>
              <a:spcAft>
                <a:spcPts val="0"/>
              </a:spcAft>
              <a:buFont typeface="Arial" pitchFamily="34" charset="0"/>
              <a:buChar char="•"/>
            </a:pPr>
            <a:r>
              <a:rPr lang="en-US" altLang="en-US" dirty="0"/>
              <a:t>Much of a virologist’s work involves developing and maintaining cultures</a:t>
            </a:r>
          </a:p>
        </p:txBody>
      </p:sp>
    </p:spTree>
    <p:extLst>
      <p:ext uri="{BB962C8B-B14F-4D97-AF65-F5344CB8AC3E}">
        <p14:creationId xmlns:p14="http://schemas.microsoft.com/office/powerpoint/2010/main" val="404675404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Appearance of Normal and Infected Cell Cultures</a:t>
            </a:r>
            <a:endParaRPr lang="en-US" dirty="0"/>
          </a:p>
        </p:txBody>
      </p:sp>
      <p:pic>
        <p:nvPicPr>
          <p:cNvPr id="6146" name="Picture 2" descr="Appearance of normal and infected cell cultures.">
            <a:extLs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2">
            <a:extLst>
              <a:ext uri="{28A0092B-C50C-407E-A947-70E740481C1C}">
                <a14:useLocalDpi xmlns:a14="http://schemas.microsoft.com/office/drawing/2010/main" val="0"/>
              </a:ext>
            </a:extLst>
          </a:blip>
          <a:srcRect t="7751" b="5511"/>
          <a:stretch/>
        </p:blipFill>
        <p:spPr bwMode="auto">
          <a:xfrm>
            <a:off x="571500" y="1976283"/>
            <a:ext cx="8077200" cy="3834581"/>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876CCBA9-CE0D-4698-8680-C851535C86B5}"/>
              </a:ext>
            </a:extLst>
          </p:cNvPr>
          <p:cNvSpPr>
            <a:spLocks noGrp="1"/>
          </p:cNvSpPr>
          <p:nvPr>
            <p:ph type="body" sz="quarter" idx="30"/>
          </p:nvPr>
        </p:nvSpPr>
        <p:spPr>
          <a:xfrm>
            <a:off x="1562101" y="6684963"/>
            <a:ext cx="6976872" cy="173736"/>
          </a:xfrm>
        </p:spPr>
        <p:txBody>
          <a:bodyPr/>
          <a:lstStyle/>
          <a:p>
            <a:r>
              <a:rPr lang="en-US" i="1" dirty="0"/>
              <a:t>Source: </a:t>
            </a:r>
            <a:r>
              <a:rPr lang="en-US" i="1" dirty="0" err="1"/>
              <a:t>Bakonyi</a:t>
            </a:r>
            <a:r>
              <a:rPr lang="en-US" i="1" dirty="0"/>
              <a:t> T, </a:t>
            </a:r>
            <a:r>
              <a:rPr lang="en-US" i="1" dirty="0" err="1"/>
              <a:t>Lussy</a:t>
            </a:r>
            <a:r>
              <a:rPr lang="en-US" i="1" dirty="0"/>
              <a:t> H, </a:t>
            </a:r>
            <a:r>
              <a:rPr lang="en-US" i="1" dirty="0" err="1"/>
              <a:t>Weissenböck</a:t>
            </a:r>
            <a:r>
              <a:rPr lang="en-US" i="1" dirty="0"/>
              <a:t> H, </a:t>
            </a:r>
            <a:r>
              <a:rPr lang="en-US" i="1" dirty="0" err="1"/>
              <a:t>Hornyák</a:t>
            </a:r>
            <a:r>
              <a:rPr lang="en-US" i="1" dirty="0"/>
              <a:t> A, </a:t>
            </a:r>
            <a:r>
              <a:rPr lang="en-US" i="1" dirty="0" err="1"/>
              <a:t>Nowotny</a:t>
            </a:r>
            <a:r>
              <a:rPr lang="en-US" i="1" dirty="0"/>
              <a:t> N./CDC</a:t>
            </a:r>
            <a:endParaRPr lang="en-US" dirty="0"/>
          </a:p>
        </p:txBody>
      </p:sp>
      <p:sp>
        <p:nvSpPr>
          <p:cNvPr id="5" name="Text Placeholder 3">
            <a:extLst>
              <a:ext uri="{FF2B5EF4-FFF2-40B4-BE49-F238E27FC236}">
                <a16:creationId xmlns:a16="http://schemas.microsoft.com/office/drawing/2014/main" id="{323F2358-DECF-48DC-8AF3-A24B3BF12A07}"/>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99814302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Primary Cell Cultures</a:t>
            </a:r>
            <a:endParaRPr lang="en-US" dirty="0"/>
          </a:p>
        </p:txBody>
      </p:sp>
      <p:sp>
        <p:nvSpPr>
          <p:cNvPr id="7" name="Content Placeholder 2"/>
          <p:cNvSpPr>
            <a:spLocks noGrp="1"/>
          </p:cNvSpPr>
          <p:nvPr>
            <p:ph sz="quarter" idx="11"/>
          </p:nvPr>
        </p:nvSpPr>
        <p:spPr/>
        <p:txBody>
          <a:bodyPr/>
          <a:lstStyle/>
          <a:p>
            <a:pPr>
              <a:spcBef>
                <a:spcPts val="1800"/>
              </a:spcBef>
              <a:spcAft>
                <a:spcPts val="0"/>
              </a:spcAft>
              <a:defRPr/>
            </a:pPr>
            <a:r>
              <a:rPr lang="en-US" dirty="0"/>
              <a:t>Freshly isolated animal tissue is placed in a growth medium</a:t>
            </a:r>
          </a:p>
          <a:p>
            <a:pPr>
              <a:spcBef>
                <a:spcPts val="1800"/>
              </a:spcBef>
              <a:spcAft>
                <a:spcPts val="0"/>
              </a:spcAft>
              <a:defRPr/>
            </a:pPr>
            <a:r>
              <a:rPr lang="en-US" dirty="0"/>
              <a:t>Cells undergo mitotic division, producing a monolayer on the surface</a:t>
            </a:r>
          </a:p>
          <a:p>
            <a:pPr>
              <a:spcBef>
                <a:spcPts val="1800"/>
              </a:spcBef>
              <a:spcAft>
                <a:spcPts val="0"/>
              </a:spcAft>
              <a:defRPr/>
            </a:pPr>
            <a:r>
              <a:rPr lang="en-US" dirty="0"/>
              <a:t>Retain the characteristics of the original tissue from which they were derived</a:t>
            </a:r>
          </a:p>
        </p:txBody>
      </p:sp>
    </p:spTree>
    <p:extLst>
      <p:ext uri="{BB962C8B-B14F-4D97-AF65-F5344CB8AC3E}">
        <p14:creationId xmlns:p14="http://schemas.microsoft.com/office/powerpoint/2010/main" val="355910787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Continuous Cell Cultures</a:t>
            </a:r>
            <a:endParaRPr lang="en-US" dirty="0"/>
          </a:p>
        </p:txBody>
      </p:sp>
      <p:sp>
        <p:nvSpPr>
          <p:cNvPr id="7" name="Content Placeholder 2"/>
          <p:cNvSpPr>
            <a:spLocks noGrp="1"/>
          </p:cNvSpPr>
          <p:nvPr>
            <p:ph sz="quarter" idx="11"/>
          </p:nvPr>
        </p:nvSpPr>
        <p:spPr/>
        <p:txBody>
          <a:bodyPr/>
          <a:lstStyle/>
          <a:p>
            <a:pPr>
              <a:spcBef>
                <a:spcPts val="1800"/>
              </a:spcBef>
              <a:spcAft>
                <a:spcPts val="0"/>
              </a:spcAft>
              <a:defRPr/>
            </a:pPr>
            <a:r>
              <a:rPr lang="en-US" dirty="0"/>
              <a:t>Have altered chromosome numbers</a:t>
            </a:r>
          </a:p>
          <a:p>
            <a:pPr>
              <a:spcBef>
                <a:spcPts val="1800"/>
              </a:spcBef>
              <a:spcAft>
                <a:spcPts val="0"/>
              </a:spcAft>
              <a:defRPr/>
            </a:pPr>
            <a:r>
              <a:rPr lang="en-US" dirty="0"/>
              <a:t>Grow rapidly</a:t>
            </a:r>
          </a:p>
          <a:p>
            <a:pPr>
              <a:spcBef>
                <a:spcPts val="1800"/>
              </a:spcBef>
              <a:spcAft>
                <a:spcPts val="0"/>
              </a:spcAft>
              <a:defRPr/>
            </a:pPr>
            <a:r>
              <a:rPr lang="en-US" dirty="0"/>
              <a:t>Show changes in morphology</a:t>
            </a:r>
          </a:p>
          <a:p>
            <a:pPr>
              <a:spcBef>
                <a:spcPts val="1800"/>
              </a:spcBef>
              <a:spcAft>
                <a:spcPts val="0"/>
              </a:spcAft>
              <a:defRPr/>
            </a:pPr>
            <a:r>
              <a:rPr lang="en-US" dirty="0"/>
              <a:t>Can be continuously </a:t>
            </a:r>
            <a:r>
              <a:rPr lang="en-US" dirty="0" err="1"/>
              <a:t>subcultured</a:t>
            </a:r>
            <a:r>
              <a:rPr lang="en-US" dirty="0"/>
              <a:t> if they are given fresh nutrient media</a:t>
            </a:r>
          </a:p>
        </p:txBody>
      </p:sp>
    </p:spTree>
    <p:extLst>
      <p:ext uri="{BB962C8B-B14F-4D97-AF65-F5344CB8AC3E}">
        <p14:creationId xmlns:p14="http://schemas.microsoft.com/office/powerpoint/2010/main" val="7039103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charset="0"/>
              </a:rPr>
              <a:t>Viruses on the Biological Spectrum</a:t>
            </a:r>
            <a:endParaRPr lang="en-US" dirty="0"/>
          </a:p>
        </p:txBody>
      </p:sp>
      <p:sp>
        <p:nvSpPr>
          <p:cNvPr id="7" name="Content Placeholder 2"/>
          <p:cNvSpPr>
            <a:spLocks noGrp="1"/>
          </p:cNvSpPr>
          <p:nvPr>
            <p:ph sz="quarter" idx="11"/>
          </p:nvPr>
        </p:nvSpPr>
        <p:spPr/>
        <p:txBody>
          <a:bodyPr/>
          <a:lstStyle/>
          <a:p>
            <a:pPr>
              <a:spcBef>
                <a:spcPts val="1200"/>
              </a:spcBef>
              <a:spcAft>
                <a:spcPts val="0"/>
              </a:spcAft>
              <a:defRPr/>
            </a:pPr>
            <a:r>
              <a:rPr lang="en-US" dirty="0">
                <a:ea typeface="ＭＳ Ｐゴシック" charset="0"/>
              </a:rPr>
              <a:t>Viruses can infect every type of cell:</a:t>
            </a:r>
          </a:p>
          <a:p>
            <a:pPr marL="342900" indent="-342900">
              <a:spcBef>
                <a:spcPts val="1200"/>
              </a:spcBef>
              <a:spcAft>
                <a:spcPts val="0"/>
              </a:spcAft>
              <a:buFont typeface="Arial" pitchFamily="34" charset="0"/>
              <a:buChar char="•"/>
              <a:defRPr/>
            </a:pPr>
            <a:r>
              <a:rPr lang="en-US" dirty="0">
                <a:ea typeface="ＭＳ Ｐゴシック" charset="0"/>
              </a:rPr>
              <a:t>Bacteria</a:t>
            </a:r>
          </a:p>
          <a:p>
            <a:pPr marL="342900" indent="-342900">
              <a:spcBef>
                <a:spcPts val="1200"/>
              </a:spcBef>
              <a:spcAft>
                <a:spcPts val="0"/>
              </a:spcAft>
              <a:buFont typeface="Arial" pitchFamily="34" charset="0"/>
              <a:buChar char="•"/>
              <a:defRPr/>
            </a:pPr>
            <a:r>
              <a:rPr lang="en-US" dirty="0">
                <a:ea typeface="ＭＳ Ｐゴシック" charset="0"/>
              </a:rPr>
              <a:t>Algae</a:t>
            </a:r>
          </a:p>
          <a:p>
            <a:pPr marL="342900" indent="-342900">
              <a:spcBef>
                <a:spcPts val="1200"/>
              </a:spcBef>
              <a:spcAft>
                <a:spcPts val="0"/>
              </a:spcAft>
              <a:buFont typeface="Arial" pitchFamily="34" charset="0"/>
              <a:buChar char="•"/>
              <a:defRPr/>
            </a:pPr>
            <a:r>
              <a:rPr lang="en-US" dirty="0">
                <a:ea typeface="ＭＳ Ｐゴシック" charset="0"/>
              </a:rPr>
              <a:t>Fungi</a:t>
            </a:r>
          </a:p>
          <a:p>
            <a:pPr marL="342900" indent="-342900">
              <a:spcBef>
                <a:spcPts val="1200"/>
              </a:spcBef>
              <a:spcAft>
                <a:spcPts val="0"/>
              </a:spcAft>
              <a:buFont typeface="Arial" pitchFamily="34" charset="0"/>
              <a:buChar char="•"/>
              <a:defRPr/>
            </a:pPr>
            <a:r>
              <a:rPr lang="en-US" dirty="0">
                <a:ea typeface="ＭＳ Ｐゴシック" charset="0"/>
              </a:rPr>
              <a:t>Protozoa</a:t>
            </a:r>
          </a:p>
          <a:p>
            <a:pPr marL="342900" indent="-342900">
              <a:spcBef>
                <a:spcPts val="1200"/>
              </a:spcBef>
              <a:spcAft>
                <a:spcPts val="0"/>
              </a:spcAft>
              <a:buFont typeface="Arial" pitchFamily="34" charset="0"/>
              <a:buChar char="•"/>
              <a:defRPr/>
            </a:pPr>
            <a:r>
              <a:rPr lang="en-US" dirty="0">
                <a:ea typeface="ＭＳ Ｐゴシック" charset="0"/>
              </a:rPr>
              <a:t>Plants</a:t>
            </a:r>
          </a:p>
          <a:p>
            <a:pPr marL="342900" indent="-342900">
              <a:spcBef>
                <a:spcPts val="1200"/>
              </a:spcBef>
              <a:spcAft>
                <a:spcPts val="0"/>
              </a:spcAft>
              <a:buFont typeface="Arial" pitchFamily="34" charset="0"/>
              <a:buChar char="•"/>
              <a:defRPr/>
            </a:pPr>
            <a:r>
              <a:rPr lang="en-US" dirty="0">
                <a:ea typeface="ＭＳ Ｐゴシック" charset="0"/>
              </a:rPr>
              <a:t>Animals</a:t>
            </a:r>
          </a:p>
        </p:txBody>
      </p:sp>
    </p:spTree>
    <p:extLst>
      <p:ext uri="{BB962C8B-B14F-4D97-AF65-F5344CB8AC3E}">
        <p14:creationId xmlns:p14="http://schemas.microsoft.com/office/powerpoint/2010/main" val="247845049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Detecting Viral Growth in Culture</a:t>
            </a:r>
            <a:endParaRPr lang="en-US" dirty="0"/>
          </a:p>
        </p:txBody>
      </p:sp>
      <p:sp>
        <p:nvSpPr>
          <p:cNvPr id="7" name="Content Placeholder 2"/>
          <p:cNvSpPr>
            <a:spLocks noGrp="1"/>
          </p:cNvSpPr>
          <p:nvPr>
            <p:ph sz="quarter" idx="11"/>
          </p:nvPr>
        </p:nvSpPr>
        <p:spPr/>
        <p:txBody>
          <a:bodyPr/>
          <a:lstStyle/>
          <a:p>
            <a:pPr>
              <a:spcBef>
                <a:spcPts val="1500"/>
              </a:spcBef>
              <a:spcAft>
                <a:spcPts val="0"/>
              </a:spcAft>
              <a:defRPr/>
            </a:pPr>
            <a:r>
              <a:rPr lang="en-US" dirty="0"/>
              <a:t>Degeneration and </a:t>
            </a:r>
            <a:r>
              <a:rPr lang="en-US" dirty="0" err="1"/>
              <a:t>lysis</a:t>
            </a:r>
            <a:r>
              <a:rPr lang="en-US" dirty="0"/>
              <a:t> of infected cells</a:t>
            </a:r>
          </a:p>
          <a:p>
            <a:pPr>
              <a:spcBef>
                <a:spcPts val="1500"/>
              </a:spcBef>
              <a:spcAft>
                <a:spcPts val="0"/>
              </a:spcAft>
              <a:defRPr/>
            </a:pPr>
            <a:r>
              <a:rPr lang="en-US" b="1" dirty="0"/>
              <a:t>Plaques: </a:t>
            </a:r>
          </a:p>
          <a:p>
            <a:pPr marL="342900" lvl="1">
              <a:spcBef>
                <a:spcPts val="1500"/>
              </a:spcBef>
              <a:spcAft>
                <a:spcPts val="0"/>
              </a:spcAft>
              <a:defRPr/>
            </a:pPr>
            <a:r>
              <a:rPr lang="en-US" dirty="0"/>
              <a:t>Clear, well-defined patches in the cell sheet</a:t>
            </a:r>
          </a:p>
          <a:p>
            <a:pPr marL="342900" lvl="1">
              <a:spcBef>
                <a:spcPts val="1500"/>
              </a:spcBef>
              <a:spcAft>
                <a:spcPts val="0"/>
              </a:spcAft>
              <a:defRPr/>
            </a:pPr>
            <a:r>
              <a:rPr lang="en-US" dirty="0"/>
              <a:t>Macroscopic manifestations of </a:t>
            </a:r>
            <a:r>
              <a:rPr lang="en-US" dirty="0" err="1"/>
              <a:t>cytopathic</a:t>
            </a:r>
            <a:r>
              <a:rPr lang="en-US" dirty="0"/>
              <a:t> effects</a:t>
            </a:r>
          </a:p>
          <a:p>
            <a:pPr marL="342900" lvl="1">
              <a:spcBef>
                <a:spcPts val="1500"/>
              </a:spcBef>
              <a:spcAft>
                <a:spcPts val="0"/>
              </a:spcAft>
              <a:defRPr/>
            </a:pPr>
            <a:r>
              <a:rPr lang="en-US" dirty="0"/>
              <a:t>Develops when viruses released from an infected cell radiate out to surrounding cells and infect them</a:t>
            </a:r>
          </a:p>
          <a:p>
            <a:pPr marL="342900" lvl="1">
              <a:spcBef>
                <a:spcPts val="1500"/>
              </a:spcBef>
              <a:spcAft>
                <a:spcPts val="0"/>
              </a:spcAft>
              <a:defRPr/>
            </a:pPr>
            <a:r>
              <a:rPr lang="en-US" dirty="0"/>
              <a:t>Infection spreads gradually and symmetrically from the original point of infection</a:t>
            </a:r>
          </a:p>
        </p:txBody>
      </p:sp>
    </p:spTree>
    <p:extLst>
      <p:ext uri="{BB962C8B-B14F-4D97-AF65-F5344CB8AC3E}">
        <p14:creationId xmlns:p14="http://schemas.microsoft.com/office/powerpoint/2010/main" val="201900901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Concept Check – Section 6.6</a:t>
            </a:r>
            <a:endParaRPr lang="en-US" dirty="0"/>
          </a:p>
        </p:txBody>
      </p:sp>
      <p:sp>
        <p:nvSpPr>
          <p:cNvPr id="7" name="Content Placeholder 2"/>
          <p:cNvSpPr>
            <a:spLocks noGrp="1"/>
          </p:cNvSpPr>
          <p:nvPr>
            <p:ph sz="quarter" idx="11"/>
          </p:nvPr>
        </p:nvSpPr>
        <p:spPr/>
        <p:txBody>
          <a:bodyPr/>
          <a:lstStyle/>
          <a:p>
            <a:pPr marL="457200" indent="-457200">
              <a:spcBef>
                <a:spcPts val="600"/>
              </a:spcBef>
              <a:spcAft>
                <a:spcPts val="600"/>
              </a:spcAft>
              <a:buFont typeface="+mj-lt"/>
              <a:buAutoNum type="arabicPeriod"/>
              <a:defRPr/>
            </a:pPr>
            <a:r>
              <a:rPr lang="en-US" dirty="0"/>
              <a:t>Describe the primary purposes of viral cultivation.</a:t>
            </a:r>
          </a:p>
          <a:p>
            <a:pPr marL="457200" indent="-457200">
              <a:spcBef>
                <a:spcPts val="600"/>
              </a:spcBef>
              <a:spcAft>
                <a:spcPts val="600"/>
              </a:spcAft>
              <a:buFont typeface="+mj-lt"/>
              <a:buAutoNum type="arabicPeriod"/>
              <a:defRPr/>
            </a:pPr>
            <a:r>
              <a:rPr lang="en-US" dirty="0"/>
              <a:t>The influenza virus has traditionally been cultured in </a:t>
            </a:r>
            <a:r>
              <a:rPr lang="en-US" b="1" u="sng" dirty="0">
                <a:solidFill>
                  <a:schemeClr val="bg1"/>
                </a:solidFill>
                <a:uFill>
                  <a:solidFill>
                    <a:schemeClr val="tx1"/>
                  </a:solidFill>
                </a:uFill>
                <a:ea typeface="ＭＳ Ｐゴシック" charset="0"/>
              </a:rPr>
              <a:t>Blank 	</a:t>
            </a:r>
            <a:r>
              <a:rPr lang="en-US" altLang="en-US" dirty="0"/>
              <a:t> .</a:t>
            </a:r>
            <a:endParaRPr lang="en-US" dirty="0"/>
          </a:p>
          <a:p>
            <a:pPr marL="457200" indent="-457200">
              <a:spcBef>
                <a:spcPts val="600"/>
              </a:spcBef>
              <a:spcAft>
                <a:spcPts val="600"/>
              </a:spcAft>
              <a:buFont typeface="+mj-lt"/>
              <a:buAutoNum type="arabicPeriod" startAt="3"/>
              <a:defRPr/>
            </a:pPr>
            <a:r>
              <a:rPr lang="en-US" dirty="0"/>
              <a:t>Describe the difference between </a:t>
            </a:r>
            <a:r>
              <a:rPr lang="en-US" b="1" dirty="0"/>
              <a:t>primary</a:t>
            </a:r>
            <a:r>
              <a:rPr lang="en-US" dirty="0"/>
              <a:t> and </a:t>
            </a:r>
            <a:r>
              <a:rPr lang="en-US" b="1" dirty="0"/>
              <a:t>continuous </a:t>
            </a:r>
            <a:r>
              <a:rPr lang="en-US" dirty="0"/>
              <a:t>cell lines.</a:t>
            </a:r>
          </a:p>
          <a:p>
            <a:pPr marL="457200" indent="-457200">
              <a:spcBef>
                <a:spcPts val="600"/>
              </a:spcBef>
              <a:spcAft>
                <a:spcPts val="600"/>
              </a:spcAft>
              <a:buFont typeface="+mj-lt"/>
              <a:buAutoNum type="arabicPeriod" startAt="3"/>
              <a:defRPr/>
            </a:pPr>
            <a:r>
              <a:rPr lang="en-US" dirty="0"/>
              <a:t>True/False: The term </a:t>
            </a:r>
            <a:r>
              <a:rPr lang="en-US" b="1" dirty="0"/>
              <a:t>plaques</a:t>
            </a:r>
            <a:r>
              <a:rPr lang="en-US" dirty="0"/>
              <a:t> is only used to describe the effects of bacteriophage on cell cultures.</a:t>
            </a:r>
          </a:p>
        </p:txBody>
      </p:sp>
    </p:spTree>
    <p:extLst>
      <p:ext uri="{BB962C8B-B14F-4D97-AF65-F5344CB8AC3E}">
        <p14:creationId xmlns:p14="http://schemas.microsoft.com/office/powerpoint/2010/main" val="288756145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Section 6.7: Viruses and Human Health</a:t>
            </a:r>
            <a:endParaRPr lang="en-US" dirty="0"/>
          </a:p>
        </p:txBody>
      </p:sp>
      <p:sp>
        <p:nvSpPr>
          <p:cNvPr id="8" name="Content Placeholder 2"/>
          <p:cNvSpPr>
            <a:spLocks noGrp="1"/>
          </p:cNvSpPr>
          <p:nvPr>
            <p:ph sz="quarter" idx="11"/>
          </p:nvPr>
        </p:nvSpPr>
        <p:spPr/>
        <p:txBody>
          <a:bodyPr/>
          <a:lstStyle/>
          <a:p>
            <a:pPr>
              <a:spcBef>
                <a:spcPts val="600"/>
              </a:spcBef>
              <a:spcAft>
                <a:spcPts val="600"/>
              </a:spcAft>
              <a:defRPr/>
            </a:pPr>
            <a:r>
              <a:rPr lang="en-US" u="sng" dirty="0"/>
              <a:t>Learning Outcomes</a:t>
            </a:r>
          </a:p>
          <a:p>
            <a:pPr>
              <a:spcBef>
                <a:spcPts val="600"/>
              </a:spcBef>
              <a:spcAft>
                <a:spcPts val="600"/>
              </a:spcAft>
              <a:defRPr/>
            </a:pPr>
            <a:r>
              <a:rPr lang="en-US" dirty="0"/>
              <a:t>Analyze the relative importance of viruses in human infection and disease.</a:t>
            </a:r>
          </a:p>
          <a:p>
            <a:pPr>
              <a:spcBef>
                <a:spcPts val="600"/>
              </a:spcBef>
              <a:spcAft>
                <a:spcPts val="600"/>
              </a:spcAft>
              <a:defRPr/>
            </a:pPr>
            <a:r>
              <a:rPr lang="en-US" dirty="0"/>
              <a:t>Discuss the primary reason that antiviral drugs are more difficult to design than antibacterial drugs.</a:t>
            </a:r>
          </a:p>
        </p:txBody>
      </p:sp>
    </p:spTree>
    <p:extLst>
      <p:ext uri="{BB962C8B-B14F-4D97-AF65-F5344CB8AC3E}">
        <p14:creationId xmlns:p14="http://schemas.microsoft.com/office/powerpoint/2010/main" val="153828198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Viruses and Human Health</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600"/>
              </a:spcBef>
              <a:spcAft>
                <a:spcPts val="600"/>
              </a:spcAft>
              <a:defRPr/>
            </a:pPr>
            <a:r>
              <a:rPr lang="en-US" dirty="0"/>
              <a:t>Impossible to measure the number of viral infections worldwide</a:t>
            </a:r>
          </a:p>
          <a:p>
            <a:pPr>
              <a:spcBef>
                <a:spcPts val="600"/>
              </a:spcBef>
              <a:spcAft>
                <a:spcPts val="600"/>
              </a:spcAft>
              <a:defRPr/>
            </a:pPr>
            <a:r>
              <a:rPr lang="en-US" dirty="0"/>
              <a:t>Most common cause of acute infections that do not result in hospitalization:</a:t>
            </a:r>
          </a:p>
          <a:p>
            <a:pPr marL="342900" lvl="1">
              <a:spcBef>
                <a:spcPts val="600"/>
              </a:spcBef>
              <a:spcAft>
                <a:spcPts val="600"/>
              </a:spcAft>
              <a:tabLst>
                <a:tab pos="346075" algn="l"/>
              </a:tabLst>
              <a:defRPr/>
            </a:pPr>
            <a:r>
              <a:rPr lang="en-US" dirty="0"/>
              <a:t>Colds, chickenpox, influenza, herpes, warts</a:t>
            </a:r>
          </a:p>
          <a:p>
            <a:pPr>
              <a:spcBef>
                <a:spcPts val="600"/>
              </a:spcBef>
              <a:spcAft>
                <a:spcPts val="600"/>
              </a:spcAft>
              <a:defRPr/>
            </a:pPr>
            <a:r>
              <a:rPr lang="en-US" dirty="0"/>
              <a:t>Some have high mortality rates:</a:t>
            </a:r>
          </a:p>
          <a:p>
            <a:pPr marL="342900" lvl="1">
              <a:spcBef>
                <a:spcPts val="600"/>
              </a:spcBef>
              <a:spcAft>
                <a:spcPts val="600"/>
              </a:spcAft>
              <a:defRPr/>
            </a:pPr>
            <a:r>
              <a:rPr lang="en-US" dirty="0"/>
              <a:t>Rabies, Ebola</a:t>
            </a:r>
          </a:p>
          <a:p>
            <a:pPr>
              <a:spcBef>
                <a:spcPts val="600"/>
              </a:spcBef>
              <a:spcAft>
                <a:spcPts val="600"/>
              </a:spcAft>
              <a:defRPr/>
            </a:pPr>
            <a:r>
              <a:rPr lang="en-US" dirty="0"/>
              <a:t>Other viral infections lead to long-term debility:</a:t>
            </a:r>
          </a:p>
          <a:p>
            <a:pPr marL="342900" lvl="1">
              <a:spcBef>
                <a:spcPts val="600"/>
              </a:spcBef>
              <a:spcAft>
                <a:spcPts val="600"/>
              </a:spcAft>
              <a:defRPr/>
            </a:pPr>
            <a:r>
              <a:rPr lang="en-US" dirty="0"/>
              <a:t>Polio, neonatal rubella </a:t>
            </a:r>
          </a:p>
        </p:txBody>
      </p:sp>
    </p:spTree>
    <p:extLst>
      <p:ext uri="{BB962C8B-B14F-4D97-AF65-F5344CB8AC3E}">
        <p14:creationId xmlns:p14="http://schemas.microsoft.com/office/powerpoint/2010/main" val="366639141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Designing Therapies Against Viruses</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defRPr/>
            </a:pPr>
            <a:r>
              <a:rPr lang="en-US" dirty="0"/>
              <a:t>Viruses mutate at a rapid rate</a:t>
            </a:r>
          </a:p>
          <a:p>
            <a:pPr>
              <a:spcBef>
                <a:spcPts val="800"/>
              </a:spcBef>
              <a:defRPr/>
            </a:pPr>
            <a:r>
              <a:rPr lang="en-US" dirty="0">
                <a:ea typeface="ＭＳ Ｐゴシック" charset="0"/>
              </a:rPr>
              <a:t>Difficult to design therapies against viruses</a:t>
            </a:r>
          </a:p>
          <a:p>
            <a:pPr>
              <a:spcBef>
                <a:spcPts val="800"/>
              </a:spcBef>
              <a:defRPr/>
            </a:pPr>
            <a:r>
              <a:rPr lang="en-US" dirty="0">
                <a:ea typeface="ＭＳ Ｐゴシック" charset="0"/>
              </a:rPr>
              <a:t>Scientists focus on developing vaccines against viruses since so few antiviral drugs are available and antibiotics are ineffective</a:t>
            </a:r>
          </a:p>
          <a:p>
            <a:pPr>
              <a:spcBef>
                <a:spcPts val="800"/>
              </a:spcBef>
              <a:defRPr/>
            </a:pPr>
            <a:r>
              <a:rPr lang="en-US" b="1" dirty="0"/>
              <a:t>Interferon (IFN):</a:t>
            </a:r>
          </a:p>
          <a:p>
            <a:pPr marL="342900" lvl="1">
              <a:defRPr/>
            </a:pPr>
            <a:r>
              <a:rPr lang="en-US" dirty="0"/>
              <a:t>Naturally occurring human cell product</a:t>
            </a:r>
          </a:p>
          <a:p>
            <a:pPr marL="342900" lvl="1">
              <a:defRPr/>
            </a:pPr>
            <a:r>
              <a:rPr lang="en-US" dirty="0"/>
              <a:t>Used with some success in preventing and treating viral infections</a:t>
            </a:r>
          </a:p>
        </p:txBody>
      </p:sp>
    </p:spTree>
    <p:extLst>
      <p:ext uri="{BB962C8B-B14F-4D97-AF65-F5344CB8AC3E}">
        <p14:creationId xmlns:p14="http://schemas.microsoft.com/office/powerpoint/2010/main" val="48522365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Concept Check to Section 6.7</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marL="457200" indent="-457200">
              <a:spcBef>
                <a:spcPts val="600"/>
              </a:spcBef>
              <a:spcAft>
                <a:spcPts val="600"/>
              </a:spcAft>
              <a:buFont typeface="+mj-lt"/>
              <a:buAutoNum type="arabicPeriod"/>
              <a:defRPr/>
            </a:pPr>
            <a:r>
              <a:rPr lang="en-US" dirty="0"/>
              <a:t>True/False: Viral infections are more common than bacterial infections.</a:t>
            </a:r>
          </a:p>
          <a:p>
            <a:pPr marL="457200" indent="-457200">
              <a:spcBef>
                <a:spcPts val="600"/>
              </a:spcBef>
              <a:spcAft>
                <a:spcPts val="600"/>
              </a:spcAft>
              <a:buFont typeface="+mj-lt"/>
              <a:buAutoNum type="arabicPeriod"/>
              <a:defRPr/>
            </a:pPr>
            <a:r>
              <a:rPr lang="en-US" dirty="0"/>
              <a:t>True/False: Viral mutation rates are low and viruses are easy to track in a population.</a:t>
            </a:r>
          </a:p>
          <a:p>
            <a:pPr marL="457200" indent="-457200">
              <a:spcBef>
                <a:spcPts val="600"/>
              </a:spcBef>
              <a:spcAft>
                <a:spcPts val="600"/>
              </a:spcAft>
              <a:buFont typeface="+mj-lt"/>
              <a:buAutoNum type="arabicPeriod"/>
              <a:defRPr/>
            </a:pPr>
            <a:r>
              <a:rPr lang="en-US" dirty="0"/>
              <a:t>Doctors and scientists most often rely on </a:t>
            </a:r>
            <a:r>
              <a:rPr lang="en-US" b="1" u="sng" dirty="0">
                <a:solidFill>
                  <a:schemeClr val="bg1"/>
                </a:solidFill>
                <a:uFill>
                  <a:solidFill>
                    <a:schemeClr val="tx1"/>
                  </a:solidFill>
                </a:uFill>
                <a:ea typeface="ＭＳ Ｐゴシック" charset="0"/>
              </a:rPr>
              <a:t>Blank 	</a:t>
            </a:r>
            <a:r>
              <a:rPr lang="en-US" dirty="0"/>
              <a:t> to treat or prevent viral infections:</a:t>
            </a:r>
          </a:p>
          <a:p>
            <a:pPr marL="800100" lvl="1" indent="-457200">
              <a:spcBef>
                <a:spcPts val="600"/>
              </a:spcBef>
              <a:spcAft>
                <a:spcPts val="600"/>
              </a:spcAft>
              <a:buFont typeface="+mj-lt"/>
              <a:buAutoNum type="alphaLcPeriod"/>
              <a:tabLst>
                <a:tab pos="628650" algn="l"/>
              </a:tabLst>
              <a:defRPr/>
            </a:pPr>
            <a:r>
              <a:rPr lang="en-US" dirty="0"/>
              <a:t>Antibiotics</a:t>
            </a:r>
          </a:p>
          <a:p>
            <a:pPr marL="800100" lvl="1" indent="-457200">
              <a:spcBef>
                <a:spcPts val="600"/>
              </a:spcBef>
              <a:spcAft>
                <a:spcPts val="600"/>
              </a:spcAft>
              <a:buFont typeface="+mj-lt"/>
              <a:buAutoNum type="alphaLcPeriod"/>
              <a:tabLst>
                <a:tab pos="628650" algn="l"/>
              </a:tabLst>
              <a:defRPr/>
            </a:pPr>
            <a:r>
              <a:rPr lang="en-US" dirty="0"/>
              <a:t>Antiviral drugs</a:t>
            </a:r>
          </a:p>
          <a:p>
            <a:pPr marL="800100" lvl="1" indent="-457200">
              <a:spcBef>
                <a:spcPts val="600"/>
              </a:spcBef>
              <a:spcAft>
                <a:spcPts val="600"/>
              </a:spcAft>
              <a:buFont typeface="+mj-lt"/>
              <a:buAutoNum type="alphaLcPeriod"/>
              <a:tabLst>
                <a:tab pos="628650" algn="l"/>
              </a:tabLst>
              <a:defRPr/>
            </a:pPr>
            <a:r>
              <a:rPr lang="en-US" dirty="0"/>
              <a:t>Vaccines</a:t>
            </a:r>
          </a:p>
          <a:p>
            <a:pPr marL="800100" lvl="1" indent="-457200">
              <a:spcBef>
                <a:spcPts val="600"/>
              </a:spcBef>
              <a:spcAft>
                <a:spcPts val="600"/>
              </a:spcAft>
              <a:buFont typeface="+mj-lt"/>
              <a:buAutoNum type="alphaLcPeriod"/>
              <a:tabLst>
                <a:tab pos="628650" algn="l"/>
              </a:tabLst>
              <a:defRPr/>
            </a:pPr>
            <a:r>
              <a:rPr lang="en-US" dirty="0"/>
              <a:t>Herbal remedies</a:t>
            </a:r>
          </a:p>
        </p:txBody>
      </p:sp>
    </p:spTree>
    <p:extLst>
      <p:ext uri="{BB962C8B-B14F-4D97-AF65-F5344CB8AC3E}">
        <p14:creationId xmlns:p14="http://schemas.microsoft.com/office/powerpoint/2010/main" val="413384846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6.8: Prions and Other </a:t>
            </a:r>
            <a:r>
              <a:rPr lang="en-US" dirty="0" err="1"/>
              <a:t>Noncellular</a:t>
            </a:r>
            <a:r>
              <a:rPr lang="en-US" dirty="0"/>
              <a:t> Infectious Agents</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800"/>
              </a:spcBef>
              <a:spcAft>
                <a:spcPts val="0"/>
              </a:spcAft>
            </a:pPr>
            <a:r>
              <a:rPr lang="en-US" altLang="en-US" u="sng" dirty="0"/>
              <a:t>Learning Outcome</a:t>
            </a:r>
          </a:p>
          <a:p>
            <a:pPr>
              <a:spcBef>
                <a:spcPts val="1800"/>
              </a:spcBef>
              <a:spcAft>
                <a:spcPts val="0"/>
              </a:spcAft>
            </a:pPr>
            <a:r>
              <a:rPr lang="en-US" altLang="en-US" dirty="0"/>
              <a:t>List three </a:t>
            </a:r>
            <a:r>
              <a:rPr lang="en-US" altLang="en-US" dirty="0" err="1"/>
              <a:t>noncellular</a:t>
            </a:r>
            <a:r>
              <a:rPr lang="en-US" altLang="en-US" dirty="0"/>
              <a:t> infectious agents besides viruses.</a:t>
            </a:r>
          </a:p>
          <a:p>
            <a:pPr>
              <a:spcBef>
                <a:spcPts val="1800"/>
              </a:spcBef>
              <a:spcAft>
                <a:spcPts val="0"/>
              </a:spcAft>
            </a:pPr>
            <a:r>
              <a:rPr lang="en-US" altLang="en-US" dirty="0"/>
              <a:t>What are prions, and what organ of the body do they infect?</a:t>
            </a:r>
          </a:p>
        </p:txBody>
      </p:sp>
    </p:spTree>
    <p:extLst>
      <p:ext uri="{BB962C8B-B14F-4D97-AF65-F5344CB8AC3E}">
        <p14:creationId xmlns:p14="http://schemas.microsoft.com/office/powerpoint/2010/main" val="26032863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a:t>
            </a:r>
            <a:r>
              <a:rPr lang="en-US" dirty="0" err="1"/>
              <a:t>Noncellular</a:t>
            </a:r>
            <a:r>
              <a:rPr lang="en-US" dirty="0"/>
              <a:t> Infectious Agents</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200"/>
              </a:spcBef>
              <a:spcAft>
                <a:spcPts val="0"/>
              </a:spcAft>
              <a:defRPr/>
            </a:pPr>
            <a:r>
              <a:rPr lang="en-US" b="1" dirty="0">
                <a:ea typeface="ＭＳ Ｐゴシック" charset="0"/>
              </a:rPr>
              <a:t>Spongiform </a:t>
            </a:r>
            <a:r>
              <a:rPr lang="en-US" b="1" dirty="0" err="1">
                <a:ea typeface="ＭＳ Ｐゴシック" charset="0"/>
              </a:rPr>
              <a:t>encephalopathies</a:t>
            </a:r>
            <a:r>
              <a:rPr lang="en-US" b="1" dirty="0">
                <a:ea typeface="ＭＳ Ｐゴシック" charset="0"/>
              </a:rPr>
              <a:t>:</a:t>
            </a:r>
          </a:p>
          <a:p>
            <a:pPr marL="342900" indent="-342900">
              <a:spcBef>
                <a:spcPts val="1200"/>
              </a:spcBef>
              <a:spcAft>
                <a:spcPts val="0"/>
              </a:spcAft>
              <a:buFont typeface="Arial" pitchFamily="34" charset="0"/>
              <a:buChar char="•"/>
              <a:defRPr/>
            </a:pPr>
            <a:r>
              <a:rPr lang="en-US" dirty="0">
                <a:ea typeface="ＭＳ Ｐゴシック" charset="0"/>
              </a:rPr>
              <a:t>Implicated in chronic, persistent disease in humans and animals</a:t>
            </a:r>
          </a:p>
          <a:p>
            <a:pPr marL="342900" indent="-342900">
              <a:spcBef>
                <a:spcPts val="1200"/>
              </a:spcBef>
              <a:spcAft>
                <a:spcPts val="0"/>
              </a:spcAft>
              <a:buFont typeface="Arial" pitchFamily="34" charset="0"/>
              <a:buChar char="•"/>
              <a:defRPr/>
            </a:pPr>
            <a:r>
              <a:rPr lang="en-US" dirty="0">
                <a:ea typeface="ＭＳ Ｐゴシック" charset="0"/>
              </a:rPr>
              <a:t>Brain tissue removed from affected animals resembles a sponge</a:t>
            </a:r>
          </a:p>
          <a:p>
            <a:pPr>
              <a:spcBef>
                <a:spcPts val="1200"/>
              </a:spcBef>
              <a:spcAft>
                <a:spcPts val="0"/>
              </a:spcAft>
              <a:defRPr/>
            </a:pPr>
            <a:r>
              <a:rPr lang="en-US" b="1" dirty="0">
                <a:ea typeface="ＭＳ Ｐゴシック" charset="0"/>
              </a:rPr>
              <a:t>Prions:</a:t>
            </a:r>
            <a:endParaRPr lang="en-US" dirty="0">
              <a:ea typeface="ＭＳ Ｐゴシック" charset="0"/>
            </a:endParaRPr>
          </a:p>
          <a:p>
            <a:pPr marL="342900" indent="-342900">
              <a:spcBef>
                <a:spcPts val="1200"/>
              </a:spcBef>
              <a:spcAft>
                <a:spcPts val="0"/>
              </a:spcAft>
              <a:buFont typeface="Arial" pitchFamily="34" charset="0"/>
              <a:buChar char="•"/>
              <a:defRPr/>
            </a:pPr>
            <a:r>
              <a:rPr lang="en-US" dirty="0">
                <a:ea typeface="ＭＳ Ｐゴシック" charset="0"/>
              </a:rPr>
              <a:t>Common feature of spongiform </a:t>
            </a:r>
            <a:r>
              <a:rPr lang="en-US" dirty="0" err="1">
                <a:ea typeface="ＭＳ Ｐゴシック" charset="0"/>
              </a:rPr>
              <a:t>encephalopathies</a:t>
            </a:r>
            <a:endParaRPr lang="en-US" dirty="0">
              <a:ea typeface="ＭＳ Ｐゴシック" charset="0"/>
            </a:endParaRPr>
          </a:p>
          <a:p>
            <a:pPr marL="342900" indent="-342900">
              <a:spcBef>
                <a:spcPts val="1200"/>
              </a:spcBef>
              <a:spcAft>
                <a:spcPts val="0"/>
              </a:spcAft>
              <a:buFont typeface="Arial" pitchFamily="34" charset="0"/>
              <a:buChar char="•"/>
              <a:defRPr/>
            </a:pPr>
            <a:r>
              <a:rPr lang="en-US" dirty="0">
                <a:ea typeface="ＭＳ Ｐゴシック" charset="0"/>
              </a:rPr>
              <a:t>Distinct protein fibrils deposited in brain tissue of affected animals </a:t>
            </a:r>
          </a:p>
        </p:txBody>
      </p:sp>
    </p:spTree>
    <p:extLst>
      <p:ext uri="{BB962C8B-B14F-4D97-AF65-F5344CB8AC3E}">
        <p14:creationId xmlns:p14="http://schemas.microsoft.com/office/powerpoint/2010/main" val="304450526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Creutzfeldt-Jakob Disease (CJD)</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600"/>
              </a:spcBef>
              <a:spcAft>
                <a:spcPts val="600"/>
              </a:spcAft>
              <a:defRPr/>
            </a:pPr>
            <a:r>
              <a:rPr lang="en-US" dirty="0"/>
              <a:t>Afflicts the central nervous system of humans</a:t>
            </a:r>
          </a:p>
          <a:p>
            <a:pPr>
              <a:spcBef>
                <a:spcPts val="600"/>
              </a:spcBef>
              <a:spcAft>
                <a:spcPts val="600"/>
              </a:spcAft>
              <a:defRPr/>
            </a:pPr>
            <a:r>
              <a:rPr lang="en-US" dirty="0"/>
              <a:t>Causes gradual degeneration and death</a:t>
            </a:r>
          </a:p>
          <a:p>
            <a:pPr>
              <a:spcBef>
                <a:spcPts val="600"/>
              </a:spcBef>
              <a:spcAft>
                <a:spcPts val="600"/>
              </a:spcAft>
              <a:defRPr/>
            </a:pPr>
            <a:r>
              <a:rPr lang="en-US" dirty="0"/>
              <a:t>Transmissible by an unknown mechanism</a:t>
            </a:r>
          </a:p>
          <a:p>
            <a:pPr>
              <a:spcBef>
                <a:spcPts val="600"/>
              </a:spcBef>
              <a:spcAft>
                <a:spcPts val="600"/>
              </a:spcAft>
              <a:defRPr/>
            </a:pPr>
            <a:r>
              <a:rPr lang="en-US" dirty="0"/>
              <a:t>Several animals are victims of similar diseases:</a:t>
            </a:r>
          </a:p>
          <a:p>
            <a:pPr marL="347472" lvl="1">
              <a:spcBef>
                <a:spcPts val="600"/>
              </a:spcBef>
              <a:spcAft>
                <a:spcPts val="600"/>
              </a:spcAft>
              <a:defRPr/>
            </a:pPr>
            <a:r>
              <a:rPr lang="en-US" dirty="0" err="1"/>
              <a:t>Scrapie</a:t>
            </a:r>
            <a:r>
              <a:rPr lang="en-US" dirty="0"/>
              <a:t>: sheep, mink, elk</a:t>
            </a:r>
          </a:p>
          <a:p>
            <a:pPr marL="347472" lvl="1">
              <a:spcBef>
                <a:spcPts val="600"/>
              </a:spcBef>
              <a:spcAft>
                <a:spcPts val="600"/>
              </a:spcAft>
              <a:defRPr/>
            </a:pPr>
            <a:r>
              <a:rPr lang="en-US" dirty="0"/>
              <a:t>Bovine spongiform encephalopathy: cows</a:t>
            </a:r>
          </a:p>
        </p:txBody>
      </p:sp>
    </p:spTree>
    <p:extLst>
      <p:ext uri="{BB962C8B-B14F-4D97-AF65-F5344CB8AC3E}">
        <p14:creationId xmlns:p14="http://schemas.microsoft.com/office/powerpoint/2010/main" val="201104320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Prion Infection</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800"/>
              </a:spcBef>
              <a:spcAft>
                <a:spcPts val="0"/>
              </a:spcAft>
              <a:defRPr/>
            </a:pPr>
            <a:r>
              <a:rPr lang="en-US" dirty="0"/>
              <a:t>Exact mode of infection is unknown</a:t>
            </a:r>
          </a:p>
          <a:p>
            <a:pPr>
              <a:spcBef>
                <a:spcPts val="1800"/>
              </a:spcBef>
              <a:spcAft>
                <a:spcPts val="0"/>
              </a:spcAft>
              <a:defRPr/>
            </a:pPr>
            <a:r>
              <a:rPr lang="en-US" dirty="0"/>
              <a:t>Protein composition of prions has revolutionized ideas of what can constitute an infectious agent</a:t>
            </a:r>
          </a:p>
          <a:p>
            <a:pPr>
              <a:spcBef>
                <a:spcPts val="1800"/>
              </a:spcBef>
              <a:spcAft>
                <a:spcPts val="0"/>
              </a:spcAft>
              <a:defRPr/>
            </a:pPr>
            <a:r>
              <a:rPr lang="en-US" dirty="0"/>
              <a:t>Questions about how prions replicate given that they have no nucleic acid</a:t>
            </a:r>
          </a:p>
        </p:txBody>
      </p:sp>
    </p:spTree>
    <p:extLst>
      <p:ext uri="{BB962C8B-B14F-4D97-AF65-F5344CB8AC3E}">
        <p14:creationId xmlns:p14="http://schemas.microsoft.com/office/powerpoint/2010/main" val="19393227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What is the Nature of Viruses?</a:t>
            </a:r>
            <a:endParaRPr lang="en-US" dirty="0"/>
          </a:p>
        </p:txBody>
      </p:sp>
      <p:sp>
        <p:nvSpPr>
          <p:cNvPr id="8" name="Content Placeholder 2"/>
          <p:cNvSpPr>
            <a:spLocks noGrp="1"/>
          </p:cNvSpPr>
          <p:nvPr>
            <p:ph sz="quarter" idx="11"/>
          </p:nvPr>
        </p:nvSpPr>
        <p:spPr/>
        <p:txBody>
          <a:bodyPr/>
          <a:lstStyle/>
          <a:p>
            <a:pPr>
              <a:spcBef>
                <a:spcPts val="1800"/>
              </a:spcBef>
              <a:spcAft>
                <a:spcPts val="0"/>
              </a:spcAft>
              <a:defRPr/>
            </a:pPr>
            <a:r>
              <a:rPr lang="en-US" dirty="0">
                <a:ea typeface="ＭＳ Ｐゴシック" charset="0"/>
              </a:rPr>
              <a:t>Are they organisms? Are they alive?</a:t>
            </a:r>
          </a:p>
          <a:p>
            <a:pPr>
              <a:spcBef>
                <a:spcPts val="1800"/>
              </a:spcBef>
              <a:spcAft>
                <a:spcPts val="0"/>
              </a:spcAft>
              <a:defRPr/>
            </a:pPr>
            <a:r>
              <a:rPr lang="en-US" dirty="0">
                <a:ea typeface="ＭＳ Ｐゴシック" charset="0"/>
              </a:rPr>
              <a:t>What role did viruses play in the evolution of life?</a:t>
            </a:r>
          </a:p>
          <a:p>
            <a:pPr>
              <a:spcBef>
                <a:spcPts val="1800"/>
              </a:spcBef>
              <a:spcAft>
                <a:spcPts val="0"/>
              </a:spcAft>
              <a:defRPr/>
            </a:pPr>
            <a:r>
              <a:rPr lang="en-US" dirty="0">
                <a:ea typeface="ＭＳ Ｐゴシック" charset="0"/>
              </a:rPr>
              <a:t>What are their distinctive characteristics?</a:t>
            </a:r>
          </a:p>
          <a:p>
            <a:pPr>
              <a:spcBef>
                <a:spcPts val="1800"/>
              </a:spcBef>
              <a:spcAft>
                <a:spcPts val="0"/>
              </a:spcAft>
              <a:defRPr/>
            </a:pPr>
            <a:r>
              <a:rPr lang="en-US" dirty="0">
                <a:ea typeface="ＭＳ Ｐゴシック" charset="0"/>
              </a:rPr>
              <a:t>How can a particle so small, simple, and seemingly insignificant be capable of causing disease and death?</a:t>
            </a:r>
          </a:p>
          <a:p>
            <a:pPr>
              <a:spcBef>
                <a:spcPts val="1800"/>
              </a:spcBef>
              <a:spcAft>
                <a:spcPts val="0"/>
              </a:spcAft>
              <a:defRPr/>
            </a:pPr>
            <a:r>
              <a:rPr lang="en-US" dirty="0">
                <a:ea typeface="ＭＳ Ｐゴシック" charset="0"/>
              </a:rPr>
              <a:t>What is the connection between viruses and cancer?</a:t>
            </a:r>
          </a:p>
          <a:p>
            <a:pPr>
              <a:spcBef>
                <a:spcPts val="1800"/>
              </a:spcBef>
              <a:spcAft>
                <a:spcPts val="0"/>
              </a:spcAft>
              <a:defRPr/>
            </a:pPr>
            <a:r>
              <a:rPr lang="en-US" dirty="0">
                <a:ea typeface="ＭＳ Ｐゴシック" charset="0"/>
              </a:rPr>
              <a:t>What role did viruses play in the development of all other organisms?</a:t>
            </a:r>
          </a:p>
        </p:txBody>
      </p:sp>
    </p:spTree>
    <p:extLst>
      <p:ext uri="{BB962C8B-B14F-4D97-AF65-F5344CB8AC3E}">
        <p14:creationId xmlns:p14="http://schemas.microsoft.com/office/powerpoint/2010/main" val="193862434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Satellite Viruses</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800"/>
              </a:spcBef>
              <a:spcAft>
                <a:spcPts val="0"/>
              </a:spcAft>
              <a:defRPr/>
            </a:pPr>
            <a:r>
              <a:rPr lang="en-US" dirty="0"/>
              <a:t>Dependent on other viruses for replication</a:t>
            </a:r>
          </a:p>
          <a:p>
            <a:pPr>
              <a:spcBef>
                <a:spcPts val="1800"/>
              </a:spcBef>
              <a:spcAft>
                <a:spcPts val="0"/>
              </a:spcAft>
              <a:defRPr/>
            </a:pPr>
            <a:r>
              <a:rPr lang="en-US" dirty="0" err="1"/>
              <a:t>Adeno</a:t>
            </a:r>
            <a:r>
              <a:rPr lang="en-US" dirty="0"/>
              <a:t>-associated virus (AAV)</a:t>
            </a:r>
          </a:p>
          <a:p>
            <a:pPr marL="347472" lvl="1">
              <a:spcBef>
                <a:spcPts val="600"/>
              </a:spcBef>
              <a:spcAft>
                <a:spcPts val="0"/>
              </a:spcAft>
              <a:defRPr/>
            </a:pPr>
            <a:r>
              <a:rPr lang="en-US" dirty="0"/>
              <a:t>Originally thought that it could only replicate in cells infected with the adenovirus</a:t>
            </a:r>
          </a:p>
          <a:p>
            <a:pPr marL="347472" lvl="1">
              <a:spcBef>
                <a:spcPts val="600"/>
              </a:spcBef>
              <a:spcAft>
                <a:spcPts val="0"/>
              </a:spcAft>
              <a:defRPr/>
            </a:pPr>
            <a:r>
              <a:rPr lang="en-US" dirty="0"/>
              <a:t>Now found to infect cells infected with other viruses or that have had their DNA disrupted through other means</a:t>
            </a:r>
          </a:p>
        </p:txBody>
      </p:sp>
    </p:spTree>
    <p:extLst>
      <p:ext uri="{BB962C8B-B14F-4D97-AF65-F5344CB8AC3E}">
        <p14:creationId xmlns:p14="http://schemas.microsoft.com/office/powerpoint/2010/main" val="68005445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Viroids</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lnSpc>
                <a:spcPct val="90000"/>
              </a:lnSpc>
              <a:spcBef>
                <a:spcPts val="2400"/>
              </a:spcBef>
              <a:spcAft>
                <a:spcPts val="0"/>
              </a:spcAft>
            </a:pPr>
            <a:r>
              <a:rPr lang="en-US" altLang="en-US" dirty="0" err="1"/>
              <a:t>Viruslike</a:t>
            </a:r>
            <a:r>
              <a:rPr lang="en-US" altLang="en-US" dirty="0"/>
              <a:t> agent that parasitizes plants</a:t>
            </a:r>
          </a:p>
          <a:p>
            <a:pPr>
              <a:lnSpc>
                <a:spcPct val="90000"/>
              </a:lnSpc>
              <a:spcBef>
                <a:spcPts val="2400"/>
              </a:spcBef>
              <a:spcAft>
                <a:spcPts val="0"/>
              </a:spcAft>
            </a:pPr>
            <a:r>
              <a:rPr lang="en-US" altLang="en-US" dirty="0"/>
              <a:t>About one-tenth the size of an average virus</a:t>
            </a:r>
          </a:p>
          <a:p>
            <a:pPr>
              <a:lnSpc>
                <a:spcPct val="90000"/>
              </a:lnSpc>
              <a:spcBef>
                <a:spcPts val="2400"/>
              </a:spcBef>
              <a:spcAft>
                <a:spcPts val="0"/>
              </a:spcAft>
            </a:pPr>
            <a:r>
              <a:rPr lang="en-US" altLang="en-US" dirty="0"/>
              <a:t>Composed only of naked strands of RNA</a:t>
            </a:r>
            <a:r>
              <a:rPr lang="en-IN" dirty="0"/>
              <a:t>—</a:t>
            </a:r>
            <a:r>
              <a:rPr lang="en-US" altLang="en-US" dirty="0"/>
              <a:t>lack a capsid or other type of coating</a:t>
            </a:r>
          </a:p>
          <a:p>
            <a:pPr>
              <a:lnSpc>
                <a:spcPct val="90000"/>
              </a:lnSpc>
              <a:spcBef>
                <a:spcPts val="2400"/>
              </a:spcBef>
              <a:spcAft>
                <a:spcPts val="0"/>
              </a:spcAft>
            </a:pPr>
            <a:r>
              <a:rPr lang="en-US" altLang="en-US" dirty="0"/>
              <a:t>Significant pathogens in economically important plants: tomatoes, potatoes, cucumbers, citrus trees, and chrysanthemums</a:t>
            </a:r>
          </a:p>
        </p:txBody>
      </p:sp>
    </p:spTree>
    <p:extLst>
      <p:ext uri="{BB962C8B-B14F-4D97-AF65-F5344CB8AC3E}">
        <p14:creationId xmlns:p14="http://schemas.microsoft.com/office/powerpoint/2010/main" val="123020588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Concept Check to Section 6.8</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marL="457200" indent="-457200">
              <a:spcBef>
                <a:spcPts val="1200"/>
              </a:spcBef>
              <a:spcAft>
                <a:spcPts val="0"/>
              </a:spcAft>
              <a:buFont typeface="+mj-lt"/>
              <a:buAutoNum type="arabicPeriod"/>
              <a:defRPr/>
            </a:pPr>
            <a:r>
              <a:rPr lang="en-US" dirty="0"/>
              <a:t>Prions are composed of:</a:t>
            </a:r>
          </a:p>
          <a:p>
            <a:pPr marL="969264" lvl="1" indent="-548640">
              <a:spcBef>
                <a:spcPts val="1200"/>
              </a:spcBef>
              <a:spcAft>
                <a:spcPts val="0"/>
              </a:spcAft>
              <a:buFont typeface="+mj-lt"/>
              <a:buAutoNum type="alphaLcPeriod"/>
              <a:defRPr/>
            </a:pPr>
            <a:r>
              <a:rPr lang="en-US" dirty="0"/>
              <a:t>DNA</a:t>
            </a:r>
          </a:p>
          <a:p>
            <a:pPr marL="969264" lvl="1" indent="-548640">
              <a:spcBef>
                <a:spcPts val="1200"/>
              </a:spcBef>
              <a:spcAft>
                <a:spcPts val="0"/>
              </a:spcAft>
              <a:buFont typeface="+mj-lt"/>
              <a:buAutoNum type="alphaLcPeriod"/>
              <a:defRPr/>
            </a:pPr>
            <a:r>
              <a:rPr lang="en-US" dirty="0"/>
              <a:t>RNA</a:t>
            </a:r>
          </a:p>
          <a:p>
            <a:pPr marL="969264" lvl="1" indent="-548640">
              <a:spcBef>
                <a:spcPts val="1200"/>
              </a:spcBef>
              <a:spcAft>
                <a:spcPts val="0"/>
              </a:spcAft>
              <a:buFont typeface="+mj-lt"/>
              <a:buAutoNum type="alphaLcPeriod"/>
              <a:defRPr/>
            </a:pPr>
            <a:r>
              <a:rPr lang="en-US" dirty="0"/>
              <a:t>Protein</a:t>
            </a:r>
          </a:p>
          <a:p>
            <a:pPr marL="969264" lvl="1" indent="-548640">
              <a:spcBef>
                <a:spcPts val="1200"/>
              </a:spcBef>
              <a:spcAft>
                <a:spcPts val="0"/>
              </a:spcAft>
              <a:buFont typeface="+mj-lt"/>
              <a:buAutoNum type="alphaLcPeriod"/>
              <a:defRPr/>
            </a:pPr>
            <a:r>
              <a:rPr lang="en-US" dirty="0"/>
              <a:t>Polysaccharide</a:t>
            </a:r>
          </a:p>
          <a:p>
            <a:pPr marL="457200" indent="-457200">
              <a:spcBef>
                <a:spcPts val="1200"/>
              </a:spcBef>
              <a:spcAft>
                <a:spcPts val="0"/>
              </a:spcAft>
              <a:buFont typeface="+mj-lt"/>
              <a:buAutoNum type="arabicPeriod"/>
              <a:defRPr/>
            </a:pPr>
            <a:r>
              <a:rPr lang="en-US" dirty="0"/>
              <a:t>Satellite viruses require </a:t>
            </a:r>
            <a:r>
              <a:rPr lang="en-US" u="sng" dirty="0">
                <a:solidFill>
                  <a:schemeClr val="bg1"/>
                </a:solidFill>
                <a:uFill>
                  <a:solidFill>
                    <a:schemeClr val="tx1"/>
                  </a:solidFill>
                </a:uFill>
                <a:ea typeface="ＭＳ Ｐゴシック" charset="0"/>
              </a:rPr>
              <a:t>Blank ...</a:t>
            </a:r>
            <a:r>
              <a:rPr lang="en-US" dirty="0"/>
              <a:t> in order to multiply.</a:t>
            </a:r>
          </a:p>
          <a:p>
            <a:pPr marL="457200" indent="-457200">
              <a:spcBef>
                <a:spcPts val="1200"/>
              </a:spcBef>
              <a:spcAft>
                <a:spcPts val="0"/>
              </a:spcAft>
              <a:buFont typeface="+mj-lt"/>
              <a:buAutoNum type="arabicPeriod"/>
              <a:defRPr/>
            </a:pPr>
            <a:r>
              <a:rPr lang="en-US" dirty="0"/>
              <a:t> </a:t>
            </a:r>
            <a:r>
              <a:rPr lang="en-US" u="sng" dirty="0">
                <a:solidFill>
                  <a:schemeClr val="bg1"/>
                </a:solidFill>
                <a:uFill>
                  <a:solidFill>
                    <a:schemeClr val="tx1"/>
                  </a:solidFill>
                </a:uFill>
                <a:ea typeface="ＭＳ Ｐゴシック" charset="0"/>
              </a:rPr>
              <a:t>Blank 	</a:t>
            </a:r>
            <a:r>
              <a:rPr lang="en-US" altLang="en-US" dirty="0"/>
              <a:t> </a:t>
            </a:r>
            <a:r>
              <a:rPr lang="en-US" dirty="0"/>
              <a:t>infect plants.</a:t>
            </a:r>
          </a:p>
        </p:txBody>
      </p:sp>
    </p:spTree>
    <p:extLst>
      <p:ext uri="{BB962C8B-B14F-4D97-AF65-F5344CB8AC3E}">
        <p14:creationId xmlns:p14="http://schemas.microsoft.com/office/powerpoint/2010/main" val="178827633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a:t>End of Main Content</a:t>
            </a:r>
            <a:endParaRPr lang="en-US" dirty="0"/>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Viral Size Range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The yeast cell is approximately 7 micrometers, E. coli is about 2 micrometers long, Streptococcus is about 1 micrometer, and Rickettsia is about 0.3 micrometers long. Most viruses are smaller than eukaryotic and bacterial cells. The largest in this image is </a:t>
            </a:r>
            <a:r>
              <a:rPr lang="en-US" dirty="0" err="1"/>
              <a:t>Pandovirus</a:t>
            </a:r>
            <a:r>
              <a:rPr lang="en-US" dirty="0"/>
              <a:t>, the same size as Streptococcus bacteria, about 1 micrometer. </a:t>
            </a:r>
            <a:r>
              <a:rPr lang="en-US" dirty="0" err="1"/>
              <a:t>Mimivirus</a:t>
            </a:r>
            <a:r>
              <a:rPr lang="en-US" dirty="0"/>
              <a:t> is 450 nanometers, Herpes simplex virus is 150 nanometers, Rabies virus is 125 nanometers, HIV is 110 nanometers, Influenza virus is 100 nanometers, Adenovirus is 75 nanometers, T2 bacteriophage is 65 nanometers, Polio virus is 30 nanometers, and Yellow fever virus is 22 nanometers. For comparison, a hemoglobin molecule (protein molecule) is 15 nanometers.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417631195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Methods of Viewing Viruses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a:t>Negative staining of a vaccinia virus revealing details of its outer coat.</a:t>
            </a:r>
          </a:p>
          <a:p>
            <a:pPr marL="342900" indent="-342900">
              <a:buFont typeface="+mj-lt"/>
              <a:buAutoNum type="alphaLcParenR"/>
            </a:pPr>
            <a:r>
              <a:rPr lang="en-US" dirty="0"/>
              <a:t>Positive stain of the Ebola virus, a type of filovirus, so named because of its tendency to form long strands.</a:t>
            </a:r>
          </a:p>
          <a:p>
            <a:pPr marL="342900" indent="-342900">
              <a:buFont typeface="+mj-lt"/>
              <a:buAutoNum type="alphaLcParenR"/>
            </a:pPr>
            <a:r>
              <a:rPr lang="en-US" dirty="0" err="1"/>
              <a:t>Shadowcasting</a:t>
            </a:r>
            <a:r>
              <a:rPr lang="en-US" dirty="0"/>
              <a:t> image of a vaccinia virus.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102960394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US" dirty="0"/>
              <a:t>Generalized Structure of Viruses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Shown on the left of this figure, the simplest virus is a naked virus (</a:t>
            </a:r>
            <a:r>
              <a:rPr lang="en-US" dirty="0" err="1"/>
              <a:t>nucelocapsid</a:t>
            </a:r>
            <a:r>
              <a:rPr lang="en-US" dirty="0"/>
              <a:t>), consisting of a geometric capsid assembled around a nucleic acid strand or strands. On the right of the figure, an enveloped virus is composed of a nucleocapsid (as shown on the left) surrounded by a flexible membrane called an envelope. In the figure it is represented as a sphere with special receptor spikes inserted into its surface.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109168243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US" altLang="en-US" dirty="0"/>
              <a:t>Helical Nucleocapsids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Helical capsids have rod-shaped capsomers that bond together to form a series of hollow discs resembling a bracelet. During the formation of the nucleocapsid, these discs link with other discs to form a continuous helix into which the nucleic acid strand is coiled.</a:t>
            </a:r>
          </a:p>
          <a:p>
            <a:r>
              <a:rPr lang="en-US" dirty="0"/>
              <a:t>The nucleocapsids of naked helical viruses are very rigid and tightly wound into a cylinder-shaped package (top). An example is the tobacco mosaic virus, which attacks tobacco leaves. Enveloped helical nucleocapsids are more flexible and tend to be arranged as a looser helix within the envelope (bottom). This type of morphology is found in several enveloped human viruses including influenza, measles, and rabies.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408204720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US" dirty="0"/>
              <a:t>Icosahedral Capsids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Icosahedral capsids form an icosahedron, a three-dimensional, 20-sided figure with 12 evenly spaced corners. Adenovirus is an example of a naked icosahedral capsid. The picture shows spikes, some of which have broken off.</a:t>
            </a:r>
          </a:p>
          <a:p>
            <a:pPr marL="342900" indent="-342900">
              <a:buFont typeface="+mj-lt"/>
              <a:buAutoNum type="alphaLcParenR"/>
            </a:pPr>
            <a:r>
              <a:rPr lang="en-US" dirty="0"/>
              <a:t>Upper view: a negative stain of rotaviruses with capsomeres that look like spokes on a wheel; lower view is a three-dimensional model of this virus.</a:t>
            </a:r>
          </a:p>
          <a:p>
            <a:pPr marL="342900" indent="-342900">
              <a:buFont typeface="+mj-lt"/>
              <a:buAutoNum type="alphaLcParenR"/>
            </a:pPr>
            <a:r>
              <a:rPr lang="en-US" dirty="0"/>
              <a:t>Electron micrograph of herpes simplex virus, an enveloped icosahedral virus (300,000×).</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7535763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Unique Properties of Viruses</a:t>
            </a:r>
            <a:endParaRPr lang="en-US" dirty="0"/>
          </a:p>
        </p:txBody>
      </p:sp>
      <p:sp>
        <p:nvSpPr>
          <p:cNvPr id="8" name="Content Placeholder 2"/>
          <p:cNvSpPr>
            <a:spLocks noGrp="1"/>
          </p:cNvSpPr>
          <p:nvPr>
            <p:ph sz="quarter" idx="11"/>
          </p:nvPr>
        </p:nvSpPr>
        <p:spPr/>
        <p:txBody>
          <a:bodyPr/>
          <a:lstStyle/>
          <a:p>
            <a:pPr>
              <a:spcBef>
                <a:spcPts val="1800"/>
              </a:spcBef>
              <a:spcAft>
                <a:spcPts val="0"/>
              </a:spcAft>
              <a:defRPr/>
            </a:pPr>
            <a:r>
              <a:rPr lang="en-US" i="1" dirty="0">
                <a:ea typeface="ＭＳ Ｐゴシック" charset="0"/>
              </a:rPr>
              <a:t>Infectious particles</a:t>
            </a:r>
          </a:p>
          <a:p>
            <a:pPr marL="342900" indent="-342900">
              <a:spcBef>
                <a:spcPts val="1800"/>
              </a:spcBef>
              <a:spcAft>
                <a:spcPts val="0"/>
              </a:spcAft>
              <a:buFont typeface="Arial" pitchFamily="34" charset="0"/>
              <a:buChar char="•"/>
              <a:defRPr/>
            </a:pPr>
            <a:r>
              <a:rPr lang="en-US" dirty="0">
                <a:ea typeface="ＭＳ Ｐゴシック" charset="0"/>
              </a:rPr>
              <a:t>Rather than organisms</a:t>
            </a:r>
          </a:p>
          <a:p>
            <a:pPr>
              <a:spcBef>
                <a:spcPts val="1800"/>
              </a:spcBef>
              <a:spcAft>
                <a:spcPts val="0"/>
              </a:spcAft>
              <a:defRPr/>
            </a:pPr>
            <a:r>
              <a:rPr lang="en-US" i="1" dirty="0">
                <a:ea typeface="ＭＳ Ｐゴシック" charset="0"/>
              </a:rPr>
              <a:t>Active</a:t>
            </a:r>
            <a:r>
              <a:rPr lang="en-US" dirty="0">
                <a:ea typeface="ＭＳ Ｐゴシック" charset="0"/>
              </a:rPr>
              <a:t> or </a:t>
            </a:r>
            <a:r>
              <a:rPr lang="en-US" i="1" dirty="0">
                <a:ea typeface="ＭＳ Ｐゴシック" charset="0"/>
              </a:rPr>
              <a:t>inactive</a:t>
            </a:r>
          </a:p>
          <a:p>
            <a:pPr>
              <a:spcBef>
                <a:spcPts val="1800"/>
              </a:spcBef>
              <a:spcAft>
                <a:spcPts val="0"/>
              </a:spcAft>
              <a:defRPr/>
            </a:pPr>
            <a:r>
              <a:rPr lang="en-US" dirty="0">
                <a:ea typeface="ＭＳ Ｐゴシック" charset="0"/>
              </a:rPr>
              <a:t>Rather than alive or dead</a:t>
            </a:r>
          </a:p>
          <a:p>
            <a:pPr marL="342900" indent="-342900">
              <a:spcBef>
                <a:spcPts val="1800"/>
              </a:spcBef>
              <a:spcAft>
                <a:spcPts val="0"/>
              </a:spcAft>
              <a:buFont typeface="Arial" pitchFamily="34" charset="0"/>
              <a:buChar char="•"/>
              <a:defRPr/>
            </a:pPr>
            <a:r>
              <a:rPr lang="en-US" i="1" dirty="0">
                <a:ea typeface="ＭＳ Ｐゴシック" charset="0"/>
              </a:rPr>
              <a:t>Obligate intracellular parasites</a:t>
            </a:r>
          </a:p>
          <a:p>
            <a:pPr marL="342900" indent="-342900">
              <a:spcBef>
                <a:spcPts val="1800"/>
              </a:spcBef>
              <a:spcAft>
                <a:spcPts val="0"/>
              </a:spcAft>
              <a:buFont typeface="Arial" pitchFamily="34" charset="0"/>
              <a:buChar char="•"/>
              <a:defRPr/>
            </a:pPr>
            <a:r>
              <a:rPr lang="en-US" dirty="0">
                <a:ea typeface="ＭＳ Ｐゴシック" charset="0"/>
              </a:rPr>
              <a:t>Cannot multiply unless they invade a specific host cell</a:t>
            </a:r>
          </a:p>
          <a:p>
            <a:pPr marL="342900" indent="-342900">
              <a:spcBef>
                <a:spcPts val="1800"/>
              </a:spcBef>
              <a:spcAft>
                <a:spcPts val="0"/>
              </a:spcAft>
              <a:buFont typeface="Arial" pitchFamily="34" charset="0"/>
              <a:buChar char="•"/>
              <a:defRPr/>
            </a:pPr>
            <a:r>
              <a:rPr lang="en-US" dirty="0">
                <a:ea typeface="ＭＳ Ｐゴシック" charset="0"/>
              </a:rPr>
              <a:t>Must instruct the genetic and metabolic machinery of the host cell to make and release new viruses</a:t>
            </a:r>
          </a:p>
        </p:txBody>
      </p:sp>
    </p:spTree>
    <p:extLst>
      <p:ext uri="{BB962C8B-B14F-4D97-AF65-F5344CB8AC3E}">
        <p14:creationId xmlns:p14="http://schemas.microsoft.com/office/powerpoint/2010/main" val="262667415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US" altLang="en-US" dirty="0"/>
              <a:t>The Viral Capsid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Complex capsids, found in the viruses that infect bacteria, may have multiple types of proteins and take shapes that are not symmetrical. They are never enveloped. An example is the T4 bacteriophage. It has a capsid head that contains nucleic acid on top of a collar, sheath, base plate, and tail pins, with six tail fibers extending out in all directions.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24575344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US" altLang="en-US" dirty="0"/>
              <a:t>General Features in the Multiplication Cycle of RNA Animal Viruses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The major events in the life cycle of an enveloped + strand RNA virus. 1. Adsorption. The virus attaches to its host cell by specific binding of its spikes to cell receptors. 2. Penetration. The virus is engulfed into a vesicle and its envelope is 3. Uncoated, thereby freeing the viral RNA into the cell cytoplasm. 4. Synthesis: Replication and Protein Production. Under the control of viral genes, the cell synthesizes the basic components of new viruses: RNA molecules, capsomeres, spikes. 5. Assembly. Viral spike proteins are inserted into the cell membrane for the viral envelope; nucleocapsid is formed from RNA and capsomeres. 6. Release. Enveloped viruses bud o‑ of the membrane, carrying away an envelope with the spikes. This complete virus or virion is ready to infect another cell.</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127006764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US" altLang="en-US" dirty="0"/>
              <a:t>General Features in the Multiplication Cycle of DNA Animal Viruses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Multiplication of double-stranded DNA viruses. The virus penetrates the host cell and releases DNA. 1. Viral DNA enters the nucleus. 2. Transcription occurs in two phases. In the early phase, viral DNA that codes for enzymes needed to replicate DNA is transcribed. In the late phase, viral DNA that codes for structural proteins is transcribed. 3. The RNA transcripts move to the cytoplasm. 4. Viral mRNA is translated into structural proteins; proteins enter the nucleus. 5. Viral DNA is replicated repeatedly in the nucleus. 6. Viral DNA and proteins are assembled into a mature virus in the nucleus. 7. Because it is double-stranded, the viral DNA can insert itself into host DNA (latency).</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226850082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US" altLang="en-US" dirty="0"/>
              <a:t>Adsorption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An enveloped coronavirus with prominent spikes. The configuration of the spike has a complementary fit for cell receptors. The process in which the virus lands on the cell and plugs into receptors is termed docking.</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397837805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US" dirty="0"/>
              <a:t>Penetration and Uncoating of Animal Viruses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Animal viruses penetrate host cells primary by endocytosis (specific attachment, engulfment, vesicle, uncoating) as in the herpesvirus or by fusion of the cell membrane with the viral envelope followed by entry of the nucleocapsid and uncoating of nucleic acid as in the mumps virus.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198041648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US" altLang="en-US" dirty="0"/>
              <a:t>Release of Mature Viruses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As parainfluenza virus is budded off the membrane, it simultaneously picks up an envelope and spikes. HIV virions leave their host T cell by budding off its surface.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60672807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US" altLang="en-US" dirty="0"/>
              <a:t>Cytopathic Effects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a:t>Human epithelial cells infected by herpes simplex virus demonstrate giant cells with multiple nuclei.</a:t>
            </a:r>
          </a:p>
          <a:p>
            <a:pPr marL="342900" indent="-342900">
              <a:buFont typeface="+mj-lt"/>
              <a:buAutoNum type="alphaLcParenR"/>
            </a:pPr>
            <a:r>
              <a:rPr lang="en-US" dirty="0"/>
              <a:t>Fluorescent-stained human cells infected with cytomegalovirus showing the inclusion bodies. Both viruses disrupt the cohesive junctions between cells, which would ordinarily be arranged side by side in neat patterns.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331607253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US" altLang="en-US" dirty="0"/>
              <a:t>Viruses and Cancer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Some retroviruses: Viral oncogenes incorporate into host cell DNA and produce proteins that lead to uncontrolled cell growth. Other retroviruses: Viral genes affect expression of host oncogene leading to uncontrolled cell growth. DNA tumor viruses: Viral genes directly produce proteins that lead to uncontrolled cell growth.</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1172148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US" altLang="en-US" dirty="0"/>
              <a:t>Bacteriophage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After adsorption, the phage plate becomes embedded in the cell wall and the sheath contracts, pushing the tube through the cell wall and releasing the nucleic acid into the interior of the cell.</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9000305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US" altLang="en-US" dirty="0"/>
              <a:t>Events in the Lytic Cycle of T-even Bacteriophages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The lytic cycle involves full completion of viral infection through lysis and release of virions. Steps: 1. Adsorption. 2. Penetration. 3. Duplication of phage components; replication of virus genetic material. 4. Assembly of new virions. 5. Maturation. 6. Lysis of weakened cell. 7. Release of viruses. Occasionally, the virus enters a reversible state of lysogeny (left) and its genetic material is incorporated into the host’s genetic material. The viral DNA molecule is inserted at specific sites on the bacterial chromosome. The viral DNA is duplicated along with the regular genome and can provide adaptive genes for the host bacterium.</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728104812"/>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1736</TotalTime>
  <Words>6132</Words>
  <Application>Microsoft Office PowerPoint</Application>
  <PresentationFormat>On-screen Show (4:3)</PresentationFormat>
  <Paragraphs>772</Paragraphs>
  <Slides>102</Slides>
  <Notes>15</Notes>
  <HiddenSlides>19</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102</vt:i4>
      </vt:variant>
    </vt:vector>
  </HeadingPairs>
  <TitlesOfParts>
    <vt:vector size="111" baseType="lpstr">
      <vt:lpstr>ＭＳ Ｐゴシック</vt:lpstr>
      <vt:lpstr>Arial</vt:lpstr>
      <vt:lpstr>Calibri</vt:lpstr>
      <vt:lpstr>ヒラギノ角ゴ Pro W3</vt:lpstr>
      <vt:lpstr>Title Slides Master</vt:lpstr>
      <vt:lpstr>MainContentSlideMaster</vt:lpstr>
      <vt:lpstr>ClosingMaster</vt:lpstr>
      <vt:lpstr>DividerSlideMaster</vt:lpstr>
      <vt:lpstr>ImageDescriptionAppendixSlideMaster</vt:lpstr>
      <vt:lpstr>Chapter 06</vt:lpstr>
      <vt:lpstr>Section 6.1: The Search for the Elusive Viruses</vt:lpstr>
      <vt:lpstr>Early Virus Discoveries</vt:lpstr>
      <vt:lpstr>Filterable Virus</vt:lpstr>
      <vt:lpstr>Concept Check – Section 6.1</vt:lpstr>
      <vt:lpstr>Section 6.2: Position of Viruses in the Biological Spectrum</vt:lpstr>
      <vt:lpstr>Viruses on the Biological Spectrum</vt:lpstr>
      <vt:lpstr>What is the Nature of Viruses?</vt:lpstr>
      <vt:lpstr>Unique Properties of Viruses</vt:lpstr>
      <vt:lpstr>Properties of Viruses</vt:lpstr>
      <vt:lpstr>Concept Check – Section 6.2</vt:lpstr>
      <vt:lpstr>Section 6.3: The General Structure of Viruses</vt:lpstr>
      <vt:lpstr>Viral Size Range</vt:lpstr>
      <vt:lpstr>Methods of Viewing Viruses</vt:lpstr>
      <vt:lpstr>Viruses Bear no Resemblance to Cells</vt:lpstr>
      <vt:lpstr>Viral Components</vt:lpstr>
      <vt:lpstr>Other Virus Terms</vt:lpstr>
      <vt:lpstr>Generalized Structure of Viruses</vt:lpstr>
      <vt:lpstr>The Viral Capsid: The Protective Outer Shell</vt:lpstr>
      <vt:lpstr>Helical Nucleocapsids</vt:lpstr>
      <vt:lpstr>Icosahedral Capsids</vt:lpstr>
      <vt:lpstr>The Viral Capsid</vt:lpstr>
      <vt:lpstr>Nonenveloped and Enveloped Viruses</vt:lpstr>
      <vt:lpstr>The Viral Envelope</vt:lpstr>
      <vt:lpstr>Nucleic Acids: At the Core of a Virus</vt:lpstr>
      <vt:lpstr>Nucleic Acids</vt:lpstr>
      <vt:lpstr>Viral Nucleic Acid</vt:lpstr>
      <vt:lpstr>Other Substances in the Virus Particle</vt:lpstr>
      <vt:lpstr>Concept Check – Section 6.3</vt:lpstr>
      <vt:lpstr>Section 6.4: How Viruses Are Classified and Named</vt:lpstr>
      <vt:lpstr>Classification of Viruses</vt:lpstr>
      <vt:lpstr>Examples from the Nine Orders of Viruses</vt:lpstr>
      <vt:lpstr>Important Human Virus Families, Genera, Common Names, and Types of Diseases – DNA Viruses</vt:lpstr>
      <vt:lpstr>Important Human Virus Families, Genera, Common Names, and Types of Diseases – RNA Viruses (Part 1)</vt:lpstr>
      <vt:lpstr>Important Human Virus Families, Genera, Common Names, and Types of Diseases – RNA Viruses (Part 2)</vt:lpstr>
      <vt:lpstr>Important Human Virus Families, Genera, Common Names, and Types of Diseases – RNA Viruses (Part 3)</vt:lpstr>
      <vt:lpstr>Concept Check – Section 6.4</vt:lpstr>
      <vt:lpstr>Section 6.5: Modes of Viral Multiplication</vt:lpstr>
      <vt:lpstr>Multiplication Cycles in Animal Viruses</vt:lpstr>
      <vt:lpstr>General Features in the Multiplication Cycle of RNA Animal Viruses</vt:lpstr>
      <vt:lpstr>General Features in the Multiplication Cycle of DNA Animal Viruses</vt:lpstr>
      <vt:lpstr>Adsorption</vt:lpstr>
      <vt:lpstr>Host Range</vt:lpstr>
      <vt:lpstr>Penetration and Uncoating of Animal Viruses</vt:lpstr>
      <vt:lpstr>Synthesis: Replication and Protein Production</vt:lpstr>
      <vt:lpstr>Nucleus of a Eukaryotic Cell, Containing Hundreds of Adenovirus Virions</vt:lpstr>
      <vt:lpstr>Release of Mature Viruses</vt:lpstr>
      <vt:lpstr>Damage to the Host Cell</vt:lpstr>
      <vt:lpstr>Cytopathic Effects</vt:lpstr>
      <vt:lpstr>Cytopathic Changes in Selected Virus-Infected Animal Cells</vt:lpstr>
      <vt:lpstr>Persistent Infections</vt:lpstr>
      <vt:lpstr>Viruses and Cancer</vt:lpstr>
      <vt:lpstr>Viruses That Infect Bacteria</vt:lpstr>
      <vt:lpstr>Bacteriophage</vt:lpstr>
      <vt:lpstr>Events in the Lytic Cycle of T-even Bacteriophages</vt:lpstr>
      <vt:lpstr>Weakened Bacterial Cell, Crowded with Viruses</vt:lpstr>
      <vt:lpstr>Bacteriophage Life Cycle</vt:lpstr>
      <vt:lpstr>Lysogeny: The Silent Virus Infection</vt:lpstr>
      <vt:lpstr>The Danger of Lysogeny in Human Diseases</vt:lpstr>
      <vt:lpstr>Comparison of Bacteriophage and Animal Virus Multiplication</vt:lpstr>
      <vt:lpstr>Concept Check – Section 6.5</vt:lpstr>
      <vt:lpstr>Section 6.6: Techniques in Cultivating and Identifying Animal Viruses</vt:lpstr>
      <vt:lpstr>Techniques in Cultivating and Identifying Animal Viruses</vt:lpstr>
      <vt:lpstr>Using Live Animal Inoculation</vt:lpstr>
      <vt:lpstr>Using Bird Embryos</vt:lpstr>
      <vt:lpstr>Using Cell (Tissue) Culture Techniques</vt:lpstr>
      <vt:lpstr>Appearance of Normal and Infected Cell Cultures</vt:lpstr>
      <vt:lpstr>Primary Cell Cultures</vt:lpstr>
      <vt:lpstr>Continuous Cell Cultures</vt:lpstr>
      <vt:lpstr>Detecting Viral Growth in Culture</vt:lpstr>
      <vt:lpstr>Concept Check – Section 6.6</vt:lpstr>
      <vt:lpstr>Section 6.7: Viruses and Human Health</vt:lpstr>
      <vt:lpstr>Viruses and Human Health</vt:lpstr>
      <vt:lpstr>Designing Therapies Against Viruses</vt:lpstr>
      <vt:lpstr>Concept Check to Section 6.7</vt:lpstr>
      <vt:lpstr>Section 6.8: Prions and Other Noncellular Infectious Agents</vt:lpstr>
      <vt:lpstr>Other Noncellular Infectious Agents</vt:lpstr>
      <vt:lpstr>Creutzfeldt-Jakob Disease (CJD)</vt:lpstr>
      <vt:lpstr>Prion Infection</vt:lpstr>
      <vt:lpstr>Satellite Viruses</vt:lpstr>
      <vt:lpstr>Viroids</vt:lpstr>
      <vt:lpstr>Concept Check to Section 6.8</vt:lpstr>
      <vt:lpstr>End of Main Content</vt:lpstr>
      <vt:lpstr>Accessibility Content: Text Alternatives for Images</vt:lpstr>
      <vt:lpstr>Viral Size Range - Text Alternative</vt:lpstr>
      <vt:lpstr>Methods of Viewing Viruses - Text Alternative</vt:lpstr>
      <vt:lpstr>Generalized Structure of Viruses - Text Alternative</vt:lpstr>
      <vt:lpstr>Helical Nucleocapsids - Text Alternative</vt:lpstr>
      <vt:lpstr>Icosahedral Capsids - Text Alternative</vt:lpstr>
      <vt:lpstr>The Viral Capsid - Text Alternative</vt:lpstr>
      <vt:lpstr>General Features in the Multiplication Cycle of RNA Animal Viruses - Text Alternative</vt:lpstr>
      <vt:lpstr>General Features in the Multiplication Cycle of DNA Animal Viruses - Text Alternative</vt:lpstr>
      <vt:lpstr>Adsorption - Text Alternative</vt:lpstr>
      <vt:lpstr>Penetration and Uncoating of Animal Viruses - Text Alternative</vt:lpstr>
      <vt:lpstr>Release of Mature Viruses - Text Alternative</vt:lpstr>
      <vt:lpstr>Cytopathic Effects - Text Alternative</vt:lpstr>
      <vt:lpstr>Viruses and Cancer - Text Alternative</vt:lpstr>
      <vt:lpstr>Bacteriophage - Text Alternative</vt:lpstr>
      <vt:lpstr>Events in the Lytic Cycle of T-even Bacteriophages  - Text Alternative</vt:lpstr>
      <vt:lpstr>Weakened Bacterial Cell, Crowded with Viruses - Text Alternative</vt:lpstr>
      <vt:lpstr>Using Bird Embryos - Text Alternative</vt:lpstr>
      <vt:lpstr>Appearance of Normal and Infected Cell Cultures - Text Alternative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Prasanna kumar. Tripathy</dc:creator>
  <cp:keywords>PPT</cp:keywords>
  <cp:lastModifiedBy>Jyoti Jhinkwan</cp:lastModifiedBy>
  <cp:revision>622</cp:revision>
  <dcterms:created xsi:type="dcterms:W3CDTF">2019-07-27T05:34:11Z</dcterms:created>
  <dcterms:modified xsi:type="dcterms:W3CDTF">2020-05-21T08:12:36Z</dcterms:modified>
</cp:coreProperties>
</file>