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4.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117"/>
  </p:notesMasterIdLst>
  <p:sldIdLst>
    <p:sldId id="256" r:id="rId6"/>
    <p:sldId id="266" r:id="rId7"/>
    <p:sldId id="269" r:id="rId8"/>
    <p:sldId id="270" r:id="rId9"/>
    <p:sldId id="271" r:id="rId10"/>
    <p:sldId id="272" r:id="rId11"/>
    <p:sldId id="291" r:id="rId12"/>
    <p:sldId id="352" r:id="rId13"/>
    <p:sldId id="353" r:id="rId14"/>
    <p:sldId id="273" r:id="rId15"/>
    <p:sldId id="274" r:id="rId16"/>
    <p:sldId id="275" r:id="rId17"/>
    <p:sldId id="276" r:id="rId18"/>
    <p:sldId id="294" r:id="rId19"/>
    <p:sldId id="277" r:id="rId20"/>
    <p:sldId id="278" r:id="rId21"/>
    <p:sldId id="295" r:id="rId22"/>
    <p:sldId id="296" r:id="rId23"/>
    <p:sldId id="354" r:id="rId24"/>
    <p:sldId id="298" r:id="rId25"/>
    <p:sldId id="299" r:id="rId26"/>
    <p:sldId id="300" r:id="rId27"/>
    <p:sldId id="301" r:id="rId28"/>
    <p:sldId id="355" r:id="rId29"/>
    <p:sldId id="304" r:id="rId30"/>
    <p:sldId id="305" r:id="rId31"/>
    <p:sldId id="356" r:id="rId32"/>
    <p:sldId id="357" r:id="rId33"/>
    <p:sldId id="358" r:id="rId34"/>
    <p:sldId id="359" r:id="rId35"/>
    <p:sldId id="309" r:id="rId36"/>
    <p:sldId id="310" r:id="rId37"/>
    <p:sldId id="311" r:id="rId38"/>
    <p:sldId id="312" r:id="rId39"/>
    <p:sldId id="313" r:id="rId40"/>
    <p:sldId id="314" r:id="rId41"/>
    <p:sldId id="315" r:id="rId42"/>
    <p:sldId id="316" r:id="rId43"/>
    <p:sldId id="318" r:id="rId44"/>
    <p:sldId id="319" r:id="rId45"/>
    <p:sldId id="320" r:id="rId46"/>
    <p:sldId id="321" r:id="rId47"/>
    <p:sldId id="322" r:id="rId48"/>
    <p:sldId id="324" r:id="rId49"/>
    <p:sldId id="325" r:id="rId50"/>
    <p:sldId id="326" r:id="rId51"/>
    <p:sldId id="327" r:id="rId52"/>
    <p:sldId id="329" r:id="rId53"/>
    <p:sldId id="360" r:id="rId54"/>
    <p:sldId id="330" r:id="rId55"/>
    <p:sldId id="361" r:id="rId56"/>
    <p:sldId id="362" r:id="rId57"/>
    <p:sldId id="363" r:id="rId58"/>
    <p:sldId id="364" r:id="rId59"/>
    <p:sldId id="365" r:id="rId60"/>
    <p:sldId id="366" r:id="rId61"/>
    <p:sldId id="367" r:id="rId62"/>
    <p:sldId id="368" r:id="rId63"/>
    <p:sldId id="369" r:id="rId64"/>
    <p:sldId id="370" r:id="rId65"/>
    <p:sldId id="371" r:id="rId66"/>
    <p:sldId id="372" r:id="rId67"/>
    <p:sldId id="373" r:id="rId68"/>
    <p:sldId id="374" r:id="rId69"/>
    <p:sldId id="375" r:id="rId70"/>
    <p:sldId id="376" r:id="rId71"/>
    <p:sldId id="377" r:id="rId72"/>
    <p:sldId id="378" r:id="rId73"/>
    <p:sldId id="379" r:id="rId74"/>
    <p:sldId id="380" r:id="rId75"/>
    <p:sldId id="381" r:id="rId76"/>
    <p:sldId id="382" r:id="rId77"/>
    <p:sldId id="383" r:id="rId78"/>
    <p:sldId id="384" r:id="rId79"/>
    <p:sldId id="385" r:id="rId80"/>
    <p:sldId id="386" r:id="rId81"/>
    <p:sldId id="387" r:id="rId82"/>
    <p:sldId id="388" r:id="rId83"/>
    <p:sldId id="389" r:id="rId84"/>
    <p:sldId id="390" r:id="rId85"/>
    <p:sldId id="391" r:id="rId86"/>
    <p:sldId id="392" r:id="rId87"/>
    <p:sldId id="393" r:id="rId88"/>
    <p:sldId id="394" r:id="rId89"/>
    <p:sldId id="395" r:id="rId90"/>
    <p:sldId id="396" r:id="rId91"/>
    <p:sldId id="397" r:id="rId92"/>
    <p:sldId id="398" r:id="rId93"/>
    <p:sldId id="260" r:id="rId94"/>
    <p:sldId id="289" r:id="rId95"/>
    <p:sldId id="290" r:id="rId96"/>
    <p:sldId id="399" r:id="rId97"/>
    <p:sldId id="400" r:id="rId98"/>
    <p:sldId id="401" r:id="rId99"/>
    <p:sldId id="402" r:id="rId100"/>
    <p:sldId id="403" r:id="rId101"/>
    <p:sldId id="404" r:id="rId102"/>
    <p:sldId id="405" r:id="rId103"/>
    <p:sldId id="406" r:id="rId104"/>
    <p:sldId id="407" r:id="rId105"/>
    <p:sldId id="408" r:id="rId106"/>
    <p:sldId id="409" r:id="rId107"/>
    <p:sldId id="410" r:id="rId108"/>
    <p:sldId id="411" r:id="rId109"/>
    <p:sldId id="412" r:id="rId110"/>
    <p:sldId id="413" r:id="rId111"/>
    <p:sldId id="414" r:id="rId112"/>
    <p:sldId id="415" r:id="rId113"/>
    <p:sldId id="416" r:id="rId114"/>
    <p:sldId id="417" r:id="rId115"/>
    <p:sldId id="418" r:id="rId1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256"/>
            <p14:sldId id="266"/>
            <p14:sldId id="269"/>
            <p14:sldId id="270"/>
            <p14:sldId id="271"/>
            <p14:sldId id="272"/>
            <p14:sldId id="291"/>
            <p14:sldId id="352"/>
            <p14:sldId id="353"/>
            <p14:sldId id="273"/>
            <p14:sldId id="274"/>
            <p14:sldId id="275"/>
            <p14:sldId id="276"/>
            <p14:sldId id="294"/>
            <p14:sldId id="277"/>
            <p14:sldId id="278"/>
            <p14:sldId id="295"/>
            <p14:sldId id="296"/>
            <p14:sldId id="354"/>
            <p14:sldId id="298"/>
            <p14:sldId id="299"/>
            <p14:sldId id="300"/>
            <p14:sldId id="301"/>
            <p14:sldId id="355"/>
            <p14:sldId id="304"/>
            <p14:sldId id="305"/>
            <p14:sldId id="356"/>
            <p14:sldId id="357"/>
            <p14:sldId id="358"/>
            <p14:sldId id="359"/>
            <p14:sldId id="309"/>
            <p14:sldId id="310"/>
            <p14:sldId id="311"/>
            <p14:sldId id="312"/>
            <p14:sldId id="313"/>
            <p14:sldId id="314"/>
            <p14:sldId id="315"/>
            <p14:sldId id="316"/>
            <p14:sldId id="318"/>
            <p14:sldId id="319"/>
            <p14:sldId id="320"/>
            <p14:sldId id="321"/>
            <p14:sldId id="322"/>
            <p14:sldId id="324"/>
            <p14:sldId id="325"/>
            <p14:sldId id="326"/>
            <p14:sldId id="327"/>
            <p14:sldId id="329"/>
            <p14:sldId id="360"/>
            <p14:sldId id="330"/>
            <p14:sldId id="361"/>
            <p14:sldId id="362"/>
            <p14:sldId id="363"/>
            <p14:sldId id="364"/>
            <p14:sldId id="365"/>
            <p14:sldId id="366"/>
            <p14:sldId id="367"/>
            <p14:sldId id="368"/>
            <p14:sldId id="369"/>
            <p14:sldId id="370"/>
            <p14:sldId id="371"/>
            <p14:sldId id="372"/>
            <p14:sldId id="373"/>
            <p14:sldId id="374"/>
            <p14:sldId id="375"/>
            <p14:sldId id="376"/>
            <p14:sldId id="377"/>
            <p14:sldId id="378"/>
            <p14:sldId id="379"/>
            <p14:sldId id="380"/>
            <p14:sldId id="381"/>
            <p14:sldId id="382"/>
            <p14:sldId id="383"/>
            <p14:sldId id="384"/>
            <p14:sldId id="385"/>
            <p14:sldId id="386"/>
            <p14:sldId id="387"/>
            <p14:sldId id="388"/>
            <p14:sldId id="389"/>
            <p14:sldId id="390"/>
            <p14:sldId id="391"/>
            <p14:sldId id="392"/>
            <p14:sldId id="393"/>
            <p14:sldId id="394"/>
            <p14:sldId id="395"/>
            <p14:sldId id="396"/>
            <p14:sldId id="397"/>
            <p14:sldId id="398"/>
            <p14:sldId id="260"/>
          </p14:sldIdLst>
        </p14:section>
        <p14:section name="Appendix: Image Descriptions for Unsighted Students" id="{FFAC2397-5EE0-49F5-B3C5-056EC9719114}">
          <p14:sldIdLst>
            <p14:sldId id="289"/>
            <p14:sldId id="290"/>
            <p14:sldId id="399"/>
            <p14:sldId id="400"/>
            <p14:sldId id="401"/>
            <p14:sldId id="402"/>
            <p14:sldId id="403"/>
            <p14:sldId id="404"/>
            <p14:sldId id="405"/>
            <p14:sldId id="406"/>
            <p14:sldId id="407"/>
            <p14:sldId id="408"/>
            <p14:sldId id="409"/>
            <p14:sldId id="410"/>
            <p14:sldId id="411"/>
            <p14:sldId id="412"/>
            <p14:sldId id="413"/>
            <p14:sldId id="414"/>
            <p14:sldId id="415"/>
            <p14:sldId id="416"/>
            <p14:sldId id="417"/>
            <p14:sldId id="418"/>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6568"/>
    <a:srgbClr val="0057AD"/>
    <a:srgbClr val="692146"/>
    <a:srgbClr val="FFB600"/>
    <a:srgbClr val="FFE5B8"/>
    <a:srgbClr val="255881"/>
    <a:srgbClr val="601D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20" autoAdjust="0"/>
    <p:restoredTop sz="94291" autoAdjust="0"/>
  </p:normalViewPr>
  <p:slideViewPr>
    <p:cSldViewPr snapToGrid="0" showGuides="1">
      <p:cViewPr varScale="1">
        <p:scale>
          <a:sx n="68" d="100"/>
          <a:sy n="68" d="100"/>
        </p:scale>
        <p:origin x="708" y="72"/>
      </p:cViewPr>
      <p:guideLst>
        <p:guide pos="3264"/>
        <p:guide orient="horz" pos="2256"/>
        <p:guide pos="5640"/>
      </p:guideLst>
    </p:cSldViewPr>
  </p:slideViewPr>
  <p:outlineViewPr>
    <p:cViewPr>
      <p:scale>
        <a:sx n="33" d="100"/>
        <a:sy n="33" d="100"/>
      </p:scale>
      <p:origin x="0" y="-636"/>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117" Type="http://schemas.openxmlformats.org/officeDocument/2006/relationships/notesMaster" Target="notesMasters/notesMaster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slide" Target="slides/slide107.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slide" Target="slides/slide108.xml"/><Relationship Id="rId118" Type="http://schemas.openxmlformats.org/officeDocument/2006/relationships/commentAuthors" Target="commentAuthors.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slideMaster" Target="slideMasters/slideMaster1.xml"/><Relationship Id="rId6" Type="http://schemas.openxmlformats.org/officeDocument/2006/relationships/slide" Target="slides/slide1.xml"/><Relationship Id="rId23" Type="http://schemas.openxmlformats.org/officeDocument/2006/relationships/slide" Target="slides/slide18.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119" Type="http://schemas.openxmlformats.org/officeDocument/2006/relationships/presProps" Target="presProps.xml"/><Relationship Id="rId44" Type="http://schemas.openxmlformats.org/officeDocument/2006/relationships/slide" Target="slides/slide39.xml"/><Relationship Id="rId60" Type="http://schemas.openxmlformats.org/officeDocument/2006/relationships/slide" Target="slides/slide55.xml"/><Relationship Id="rId65" Type="http://schemas.openxmlformats.org/officeDocument/2006/relationships/slide" Target="slides/slide60.xml"/><Relationship Id="rId81" Type="http://schemas.openxmlformats.org/officeDocument/2006/relationships/slide" Target="slides/slide76.xml"/><Relationship Id="rId86" Type="http://schemas.openxmlformats.org/officeDocument/2006/relationships/slide" Target="slides/slide81.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viewProps" Target="viewProps.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theme" Target="theme/theme1.xml"/><Relationship Id="rId3" Type="http://schemas.openxmlformats.org/officeDocument/2006/relationships/slideMaster" Target="slideMasters/slideMaster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5/21/2020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2</a:t>
            </a:fld>
            <a:endParaRPr lang="en-US"/>
          </a:p>
        </p:txBody>
      </p:sp>
    </p:spTree>
    <p:extLst>
      <p:ext uri="{BB962C8B-B14F-4D97-AF65-F5344CB8AC3E}">
        <p14:creationId xmlns:p14="http://schemas.microsoft.com/office/powerpoint/2010/main" val="38569188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51</a:t>
            </a:fld>
            <a:endParaRPr lang="en-US"/>
          </a:p>
        </p:txBody>
      </p:sp>
    </p:spTree>
    <p:extLst>
      <p:ext uri="{BB962C8B-B14F-4D97-AF65-F5344CB8AC3E}">
        <p14:creationId xmlns:p14="http://schemas.microsoft.com/office/powerpoint/2010/main" val="38569188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Appendix Link">
            <a:extLst>
              <a:ext uri="{FF2B5EF4-FFF2-40B4-BE49-F238E27FC236}">
                <a16:creationId xmlns:a16="http://schemas.microsoft.com/office/drawing/2014/main" id="{97057F8C-50AA-46C4-9FEB-90CB82EBCB39}"/>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4" name="Image Credit">
            <a:extLst>
              <a:ext uri="{FF2B5EF4-FFF2-40B4-BE49-F238E27FC236}">
                <a16:creationId xmlns:a16="http://schemas.microsoft.com/office/drawing/2014/main" id="{1623EF09-AD07-4110-9BAD-C19C23C906E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0706143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1904671"/>
            <a:ext cx="84582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3263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160593"/>
            <a:ext cx="84582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78855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441651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04447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342900" y="567243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Appendix Link">
            <a:extLst>
              <a:ext uri="{FF2B5EF4-FFF2-40B4-BE49-F238E27FC236}">
                <a16:creationId xmlns:a16="http://schemas.microsoft.com/office/drawing/2014/main" id="{F163B4E1-5D46-44BE-A972-DA38306E845F}"/>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9" name="Image Credit">
            <a:extLst>
              <a:ext uri="{FF2B5EF4-FFF2-40B4-BE49-F238E27FC236}">
                <a16:creationId xmlns:a16="http://schemas.microsoft.com/office/drawing/2014/main" id="{11CF0136-AD06-4EAE-ADD1-CB06BEFD9BF1}"/>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03399681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Tree>
    <p:extLst>
      <p:ext uri="{BB962C8B-B14F-4D97-AF65-F5344CB8AC3E}">
        <p14:creationId xmlns:p14="http://schemas.microsoft.com/office/powerpoint/2010/main" val="36925710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410562"/>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410562"/>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48550"/>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Appendix Link">
            <a:extLst>
              <a:ext uri="{FF2B5EF4-FFF2-40B4-BE49-F238E27FC236}">
                <a16:creationId xmlns:a16="http://schemas.microsoft.com/office/drawing/2014/main" id="{3D2E3074-2DB7-4FC8-BF3F-B9711E20A3B5}"/>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8" name="Image Credit">
            <a:extLst>
              <a:ext uri="{FF2B5EF4-FFF2-40B4-BE49-F238E27FC236}">
                <a16:creationId xmlns:a16="http://schemas.microsoft.com/office/drawing/2014/main" id="{3341AD32-57DF-4473-A010-15DBF087AC9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745085821"/>
      </p:ext>
    </p:extLst>
  </p:cSld>
  <p:clrMapOvr>
    <a:masterClrMapping/>
  </p:clrMapOvr>
  <p:extLst mod="1">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noAutofit/>
          </a:bodyPr>
          <a:lstStyle>
            <a:lvl1pPr>
              <a:defRPr sz="2400"/>
            </a:lvl1pPr>
            <a:lvl2pPr>
              <a:defRPr sz="2400"/>
            </a:lvl2pPr>
            <a:lvl3pPr marL="640080">
              <a:defRPr sz="2000"/>
            </a:lvl3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BA2E2FDB-1128-47F8-861C-736E66873753}"/>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96D29D1D-52C5-415C-8F04-01A8F120334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3422933013"/>
      </p:ext>
    </p:extLst>
  </p:cSld>
  <p:clrMapOvr>
    <a:masterClrMapping/>
  </p:clrMapOvr>
  <p:extLst mod="1">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4AE6E6E7-EF0D-4B16-A430-D3E949F0A825}"/>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67124AF1-AD81-4125-B6A8-174BC6E5DB6C}"/>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78815702"/>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AD32CF7C-C3BC-4FF7-8980-8FA18C499C01}"/>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7D6F5080-9539-4A86-A29C-6C60365B64C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44696270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0" name="Appendix Link">
            <a:extLst>
              <a:ext uri="{FF2B5EF4-FFF2-40B4-BE49-F238E27FC236}">
                <a16:creationId xmlns:a16="http://schemas.microsoft.com/office/drawing/2014/main" id="{94C876B4-C8F8-4EDA-9579-00F8F36CB98C}"/>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1" name="Image Credit">
            <a:extLst>
              <a:ext uri="{FF2B5EF4-FFF2-40B4-BE49-F238E27FC236}">
                <a16:creationId xmlns:a16="http://schemas.microsoft.com/office/drawing/2014/main" id="{9138FC26-0A66-41D8-932B-35FF43FDA976}"/>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10000558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 id="2147483704" r:id="rId7"/>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4"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58.xml"/><Relationship Id="rId1" Type="http://schemas.openxmlformats.org/officeDocument/2006/relationships/slideLayout" Target="../slideLayouts/slideLayout15.xml"/><Relationship Id="rId4" Type="http://schemas.openxmlformats.org/officeDocument/2006/relationships/slide" Target="slide24.xml"/></Relationships>
</file>

<file path=ppt/slides/_rels/slide101.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65.xml"/><Relationship Id="rId1" Type="http://schemas.openxmlformats.org/officeDocument/2006/relationships/slideLayout" Target="../slideLayouts/slideLayout15.xml"/></Relationships>
</file>

<file path=ppt/slides/_rels/slide102.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66.xml"/><Relationship Id="rId1" Type="http://schemas.openxmlformats.org/officeDocument/2006/relationships/slideLayout" Target="../slideLayouts/slideLayout15.xml"/></Relationships>
</file>

<file path=ppt/slides/_rels/slide103.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slide" Target="slide70.xml"/><Relationship Id="rId1" Type="http://schemas.openxmlformats.org/officeDocument/2006/relationships/slideLayout" Target="../slideLayouts/slideLayout15.xml"/><Relationship Id="rId4" Type="http://schemas.openxmlformats.org/officeDocument/2006/relationships/slide" Target="slide24.xml"/></Relationships>
</file>

<file path=ppt/slides/_rels/slide104.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slide" Target="slide73.xml"/><Relationship Id="rId1" Type="http://schemas.openxmlformats.org/officeDocument/2006/relationships/slideLayout" Target="../slideLayouts/slideLayout15.xml"/><Relationship Id="rId4" Type="http://schemas.openxmlformats.org/officeDocument/2006/relationships/slide" Target="slide24.xml"/></Relationships>
</file>

<file path=ppt/slides/_rels/slide105.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slide" Target="slide74.xml"/><Relationship Id="rId1" Type="http://schemas.openxmlformats.org/officeDocument/2006/relationships/slideLayout" Target="../slideLayouts/slideLayout15.xml"/><Relationship Id="rId4" Type="http://schemas.openxmlformats.org/officeDocument/2006/relationships/slide" Target="slide24.xml"/></Relationships>
</file>

<file path=ppt/slides/_rels/slide106.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slide" Target="slide75.xml"/><Relationship Id="rId1" Type="http://schemas.openxmlformats.org/officeDocument/2006/relationships/slideLayout" Target="../slideLayouts/slideLayout15.xml"/><Relationship Id="rId4" Type="http://schemas.openxmlformats.org/officeDocument/2006/relationships/slide" Target="slide24.xml"/></Relationships>
</file>

<file path=ppt/slides/_rels/slide107.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slide" Target="slide77.xml"/><Relationship Id="rId1" Type="http://schemas.openxmlformats.org/officeDocument/2006/relationships/slideLayout" Target="../slideLayouts/slideLayout15.xml"/><Relationship Id="rId4" Type="http://schemas.openxmlformats.org/officeDocument/2006/relationships/slide" Target="slide24.xml"/></Relationships>
</file>

<file path=ppt/slides/_rels/slide108.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slide" Target="slide78.xml"/><Relationship Id="rId1" Type="http://schemas.openxmlformats.org/officeDocument/2006/relationships/slideLayout" Target="../slideLayouts/slideLayout15.xml"/><Relationship Id="rId4" Type="http://schemas.openxmlformats.org/officeDocument/2006/relationships/slide" Target="slide24.xml"/></Relationships>
</file>

<file path=ppt/slides/_rels/slide109.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84.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0.xml.rels><?xml version="1.0" encoding="UTF-8" standalone="yes"?>
<Relationships xmlns="http://schemas.openxmlformats.org/package/2006/relationships"><Relationship Id="rId3" Type="http://schemas.openxmlformats.org/officeDocument/2006/relationships/slide" Target="slide84.xml"/><Relationship Id="rId2" Type="http://schemas.openxmlformats.org/officeDocument/2006/relationships/slide" Target="slide85.xml"/><Relationship Id="rId1" Type="http://schemas.openxmlformats.org/officeDocument/2006/relationships/slideLayout" Target="../slideLayouts/slideLayout15.xml"/></Relationships>
</file>

<file path=ppt/slides/_rels/slide111.xml.rels><?xml version="1.0" encoding="UTF-8" standalone="yes"?>
<Relationships xmlns="http://schemas.openxmlformats.org/package/2006/relationships"><Relationship Id="rId3" Type="http://schemas.openxmlformats.org/officeDocument/2006/relationships/slide" Target="slide84.xml"/><Relationship Id="rId2" Type="http://schemas.openxmlformats.org/officeDocument/2006/relationships/slide" Target="slide86.xml"/><Relationship Id="rId1" Type="http://schemas.openxmlformats.org/officeDocument/2006/relationships/slideLayout" Target="../slideLayouts/slideLayout15.xml"/><Relationship Id="rId4" Type="http://schemas.openxmlformats.org/officeDocument/2006/relationships/slide" Target="slide85.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slide" Target="slide91.xml"/><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slide" Target="slide92.xml"/><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slide" Target="slide93.xml"/><Relationship Id="rId2" Type="http://schemas.openxmlformats.org/officeDocument/2006/relationships/image" Target="../media/image7.jp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image" Target="../media/image8.jp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slide" Target="slide95.xml"/><Relationship Id="rId2" Type="http://schemas.openxmlformats.org/officeDocument/2006/relationships/image" Target="../media/image9.jp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slide" Target="slide96.xml"/><Relationship Id="rId2" Type="http://schemas.openxmlformats.org/officeDocument/2006/relationships/image" Target="../media/image10.jp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slide" Target="slide97.xml"/><Relationship Id="rId2" Type="http://schemas.openxmlformats.org/officeDocument/2006/relationships/image" Target="../media/image11.jpg"/><Relationship Id="rId1" Type="http://schemas.openxmlformats.org/officeDocument/2006/relationships/slideLayout" Target="../slideLayouts/slideLayout5.xml"/><Relationship Id="rId4" Type="http://schemas.openxmlformats.org/officeDocument/2006/relationships/slide" Target="slide96.xml"/></Relationships>
</file>

<file path=ppt/slides/_rels/slide49.xml.rels><?xml version="1.0" encoding="UTF-8" standalone="yes"?>
<Relationships xmlns="http://schemas.openxmlformats.org/package/2006/relationships"><Relationship Id="rId3" Type="http://schemas.openxmlformats.org/officeDocument/2006/relationships/slide" Target="slide98.xml"/><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slide" Target="slide96.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3" Type="http://schemas.openxmlformats.org/officeDocument/2006/relationships/slide" Target="slide99.xml"/><Relationship Id="rId2" Type="http://schemas.openxmlformats.org/officeDocument/2006/relationships/image" Target="../media/image13.jpg"/><Relationship Id="rId1" Type="http://schemas.openxmlformats.org/officeDocument/2006/relationships/slideLayout" Target="../slideLayouts/slideLayout5.xml"/><Relationship Id="rId4" Type="http://schemas.openxmlformats.org/officeDocument/2006/relationships/slide" Target="slide96.xml"/></Relationships>
</file>

<file path=ppt/slides/_rels/slide58.xml.rels><?xml version="1.0" encoding="UTF-8" standalone="yes"?>
<Relationships xmlns="http://schemas.openxmlformats.org/package/2006/relationships"><Relationship Id="rId3" Type="http://schemas.openxmlformats.org/officeDocument/2006/relationships/slide" Target="slide100.xml"/><Relationship Id="rId2" Type="http://schemas.openxmlformats.org/officeDocument/2006/relationships/image" Target="../media/image14.jpg"/><Relationship Id="rId1" Type="http://schemas.openxmlformats.org/officeDocument/2006/relationships/slideLayout" Target="../slideLayouts/slideLayout5.xml"/><Relationship Id="rId4" Type="http://schemas.openxmlformats.org/officeDocument/2006/relationships/slide" Target="slide9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3" Type="http://schemas.openxmlformats.org/officeDocument/2006/relationships/slide" Target="slide101.xml"/><Relationship Id="rId2" Type="http://schemas.openxmlformats.org/officeDocument/2006/relationships/image" Target="../media/image15.jpg"/><Relationship Id="rId1" Type="http://schemas.openxmlformats.org/officeDocument/2006/relationships/slideLayout" Target="../slideLayouts/slideLayout5.xml"/><Relationship Id="rId4" Type="http://schemas.openxmlformats.org/officeDocument/2006/relationships/slide" Target="slide96.xml"/></Relationships>
</file>

<file path=ppt/slides/_rels/slide66.xml.rels><?xml version="1.0" encoding="UTF-8" standalone="yes"?>
<Relationships xmlns="http://schemas.openxmlformats.org/package/2006/relationships"><Relationship Id="rId3" Type="http://schemas.openxmlformats.org/officeDocument/2006/relationships/slide" Target="slide102.xml"/><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3" Type="http://schemas.openxmlformats.org/officeDocument/2006/relationships/slide" Target="slide103.xml"/><Relationship Id="rId2" Type="http://schemas.openxmlformats.org/officeDocument/2006/relationships/image" Target="../media/image17.jpg"/><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3" Type="http://schemas.openxmlformats.org/officeDocument/2006/relationships/slide" Target="slide104.xml"/><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slide" Target="slide105.xml"/><Relationship Id="rId2" Type="http://schemas.openxmlformats.org/officeDocument/2006/relationships/image" Target="../media/image19.jpg"/><Relationship Id="rId1" Type="http://schemas.openxmlformats.org/officeDocument/2006/relationships/slideLayout" Target="../slideLayouts/slideLayout7.xml"/><Relationship Id="rId4" Type="http://schemas.openxmlformats.org/officeDocument/2006/relationships/slide" Target="slide104.xml"/></Relationships>
</file>

<file path=ppt/slides/_rels/slide75.xml.rels><?xml version="1.0" encoding="UTF-8" standalone="yes"?>
<Relationships xmlns="http://schemas.openxmlformats.org/package/2006/relationships"><Relationship Id="rId3" Type="http://schemas.openxmlformats.org/officeDocument/2006/relationships/slide" Target="slide106.xml"/><Relationship Id="rId2" Type="http://schemas.openxmlformats.org/officeDocument/2006/relationships/image" Target="../media/image19.jpg"/><Relationship Id="rId1" Type="http://schemas.openxmlformats.org/officeDocument/2006/relationships/slideLayout" Target="../slideLayouts/slideLayout7.xml"/><Relationship Id="rId4" Type="http://schemas.openxmlformats.org/officeDocument/2006/relationships/slide" Target="slide104.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3" Type="http://schemas.openxmlformats.org/officeDocument/2006/relationships/slide" Target="slide107.xml"/><Relationship Id="rId2" Type="http://schemas.openxmlformats.org/officeDocument/2006/relationships/image" Target="../media/image20.jpg"/><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3" Type="http://schemas.openxmlformats.org/officeDocument/2006/relationships/slide" Target="slide108.xml"/><Relationship Id="rId2" Type="http://schemas.openxmlformats.org/officeDocument/2006/relationships/image" Target="../media/image21.jpg"/><Relationship Id="rId1" Type="http://schemas.openxmlformats.org/officeDocument/2006/relationships/slideLayout" Target="../slideLayouts/slideLayout5.xml"/><Relationship Id="rId4" Type="http://schemas.openxmlformats.org/officeDocument/2006/relationships/slide" Target="slide10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3" Type="http://schemas.openxmlformats.org/officeDocument/2006/relationships/slide" Target="slide109.xml"/><Relationship Id="rId2" Type="http://schemas.openxmlformats.org/officeDocument/2006/relationships/image" Target="../media/image22.jpg"/><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3" Type="http://schemas.openxmlformats.org/officeDocument/2006/relationships/slide" Target="slide110.xml"/><Relationship Id="rId2" Type="http://schemas.openxmlformats.org/officeDocument/2006/relationships/image" Target="../media/image23.jpg"/><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3" Type="http://schemas.openxmlformats.org/officeDocument/2006/relationships/slide" Target="slide111.xml"/><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1.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15.xml"/></Relationships>
</file>

<file path=ppt/slides/_rels/slide92.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7.xml"/><Relationship Id="rId1" Type="http://schemas.openxmlformats.org/officeDocument/2006/relationships/slideLayout" Target="../slideLayouts/slideLayout15.xml"/></Relationships>
</file>

<file path=ppt/slides/_rels/slide93.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9.xml"/><Relationship Id="rId1" Type="http://schemas.openxmlformats.org/officeDocument/2006/relationships/slideLayout" Target="../slideLayouts/slideLayout15.xml"/><Relationship Id="rId4" Type="http://schemas.openxmlformats.org/officeDocument/2006/relationships/slide" Target="slide24.xml"/></Relationships>
</file>

<file path=ppt/slides/_rels/slide9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33.xml"/><Relationship Id="rId1" Type="http://schemas.openxmlformats.org/officeDocument/2006/relationships/slideLayout" Target="../slideLayouts/slideLayout15.xml"/></Relationships>
</file>

<file path=ppt/slides/_rels/slide95.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37.xml"/><Relationship Id="rId1" Type="http://schemas.openxmlformats.org/officeDocument/2006/relationships/slideLayout" Target="../slideLayouts/slideLayout15.xml"/><Relationship Id="rId4" Type="http://schemas.openxmlformats.org/officeDocument/2006/relationships/slide" Target="slide24.xml"/></Relationships>
</file>

<file path=ppt/slides/_rels/slide96.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41.xml"/><Relationship Id="rId1" Type="http://schemas.openxmlformats.org/officeDocument/2006/relationships/slideLayout" Target="../slideLayouts/slideLayout15.xml"/><Relationship Id="rId4" Type="http://schemas.openxmlformats.org/officeDocument/2006/relationships/slide" Target="slide24.xml"/></Relationships>
</file>

<file path=ppt/slides/_rels/slide97.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48.xml"/><Relationship Id="rId1" Type="http://schemas.openxmlformats.org/officeDocument/2006/relationships/slideLayout" Target="../slideLayouts/slideLayout15.xml"/><Relationship Id="rId4" Type="http://schemas.openxmlformats.org/officeDocument/2006/relationships/slide" Target="slide24.xml"/></Relationships>
</file>

<file path=ppt/slides/_rels/slide98.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49.xml"/><Relationship Id="rId1" Type="http://schemas.openxmlformats.org/officeDocument/2006/relationships/slideLayout" Target="../slideLayouts/slideLayout15.xml"/><Relationship Id="rId4" Type="http://schemas.openxmlformats.org/officeDocument/2006/relationships/slide" Target="slide24.xml"/></Relationships>
</file>

<file path=ppt/slides/_rels/slide99.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57.xml"/><Relationship Id="rId1" Type="http://schemas.openxmlformats.org/officeDocument/2006/relationships/slideLayout" Target="../slideLayouts/slideLayout15.xml"/><Relationship Id="rId4" Type="http://schemas.openxmlformats.org/officeDocument/2006/relationships/slide" Target="slide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altLang="en-US" dirty="0">
                <a:ea typeface="ヒラギノ角ゴ Pro W3"/>
              </a:rPr>
              <a:t>Chapter 07</a:t>
            </a:r>
            <a:endParaRPr lang="en-US" dirty="0"/>
          </a:p>
        </p:txBody>
      </p:sp>
      <p:sp>
        <p:nvSpPr>
          <p:cNvPr id="13" name="Subtitle 2">
            <a:extLst>
              <a:ext uri="{FF2B5EF4-FFF2-40B4-BE49-F238E27FC236}">
                <a16:creationId xmlns:a16="http://schemas.microsoft.com/office/drawing/2014/main" id="{39DC5F79-D657-4B2E-8FAB-C143E5618948}"/>
              </a:ext>
            </a:extLst>
          </p:cNvPr>
          <p:cNvSpPr>
            <a:spLocks noGrp="1"/>
          </p:cNvSpPr>
          <p:nvPr>
            <p:ph type="subTitle" idx="1"/>
          </p:nvPr>
        </p:nvSpPr>
        <p:spPr/>
        <p:txBody>
          <a:bodyPr/>
          <a:lstStyle/>
          <a:p>
            <a:r>
              <a:rPr lang="en-IN" sz="2000" b="1" dirty="0">
                <a:cs typeface="Arial" panose="020B0604020202020204" pitchFamily="34" charset="0"/>
              </a:rPr>
              <a:t>Microbial Nutrition</a:t>
            </a:r>
            <a:br>
              <a:rPr lang="en-IN" sz="2000" b="1" dirty="0">
                <a:cs typeface="Arial" panose="020B0604020202020204" pitchFamily="34" charset="0"/>
              </a:rPr>
            </a:br>
            <a:r>
              <a:rPr lang="en-IN" sz="2000" b="1" dirty="0">
                <a:cs typeface="Arial" panose="020B0604020202020204" pitchFamily="34" charset="0"/>
              </a:rPr>
              <a:t>and Growth</a:t>
            </a:r>
            <a:endParaRPr lang="en-US" sz="1100" b="1" dirty="0">
              <a:cs typeface="Arial" panose="020B0604020202020204" pitchFamily="34" charset="0"/>
            </a:endParaRPr>
          </a:p>
        </p:txBody>
      </p:sp>
      <p:sp>
        <p:nvSpPr>
          <p:cNvPr id="14" name="Text Placeholder 3">
            <a:extLst>
              <a:ext uri="{FF2B5EF4-FFF2-40B4-BE49-F238E27FC236}">
                <a16:creationId xmlns:a16="http://schemas.microsoft.com/office/drawing/2014/main" id="{A59F268B-4D44-410E-9686-AEB4FDBAB432}"/>
              </a:ext>
            </a:extLst>
          </p:cNvPr>
          <p:cNvSpPr>
            <a:spLocks noGrp="1"/>
          </p:cNvSpPr>
          <p:nvPr>
            <p:ph type="body" sz="quarter" idx="10"/>
          </p:nvPr>
        </p:nvSpPr>
        <p:spPr>
          <a:xfrm>
            <a:off x="621791" y="4941380"/>
            <a:ext cx="3043303" cy="914400"/>
          </a:xfrm>
        </p:spPr>
        <p:txBody>
          <a:bodyPr/>
          <a:lstStyle/>
          <a:p>
            <a:pPr>
              <a:spcBef>
                <a:spcPts val="300"/>
              </a:spcBef>
            </a:pPr>
            <a:r>
              <a:rPr lang="en-US" sz="1800" b="1" dirty="0"/>
              <a:t>Microbiology: </a:t>
            </a:r>
            <a:r>
              <a:rPr lang="en-US" sz="1600" b="0" dirty="0"/>
              <a:t>A Systems Approach</a:t>
            </a:r>
            <a:endParaRPr lang="en-US" sz="2000" b="0" dirty="0"/>
          </a:p>
          <a:p>
            <a:pPr>
              <a:spcBef>
                <a:spcPts val="600"/>
              </a:spcBef>
            </a:pPr>
            <a:r>
              <a:rPr lang="en-IN" dirty="0"/>
              <a:t>SIXTH EDITION</a:t>
            </a:r>
          </a:p>
        </p:txBody>
      </p:sp>
      <p:pic>
        <p:nvPicPr>
          <p:cNvPr id="9" name="Picture Placeholder 4">
            <a:extLst>
              <a:ext uri="{FF2B5EF4-FFF2-40B4-BE49-F238E27FC236}">
                <a16:creationId xmlns:a16="http://schemas.microsoft.com/office/drawing/2014/main" id="{18B27E79-89A1-4232-959F-5154942995FC}"/>
              </a:ext>
              <a:ext uri="{C183D7F6-B498-43B3-948B-1728B52AA6E4}">
                <adec:decorative xmlns:adec="http://schemas.microsoft.com/office/drawing/2017/decorative" val="1"/>
              </a:ext>
            </a:extLst>
          </p:cNvPr>
          <p:cNvPicPr>
            <a:picLocks noGrp="1" noChangeAspect="1"/>
          </p:cNvPicPr>
          <p:nvPr>
            <p:ph type="pic" sz="quarter" idx="11"/>
          </p:nvPr>
        </p:nvPicPr>
        <p:blipFill>
          <a:blip r:embed="rId2"/>
          <a:srcRect t="83" b="83"/>
          <a:stretch>
            <a:fillRect/>
          </a:stretch>
        </p:blipFill>
        <p:spPr>
          <a:xfrm>
            <a:off x="4698608" y="1365821"/>
            <a:ext cx="4229100" cy="4976453"/>
          </a:xfrm>
          <a:prstGeom prst="rect">
            <a:avLst/>
          </a:prstGeom>
        </p:spPr>
      </p:pic>
      <p:sp>
        <p:nvSpPr>
          <p:cNvPr id="6" name="Footer Placeholder 5">
            <a:extLst>
              <a:ext uri="{FF2B5EF4-FFF2-40B4-BE49-F238E27FC236}">
                <a16:creationId xmlns:a16="http://schemas.microsoft.com/office/drawing/2014/main" id="{5075BF32-B42F-470F-B1EE-DD2931D140AA}"/>
              </a:ext>
            </a:extLst>
          </p:cNvPr>
          <p:cNvSpPr>
            <a:spLocks noGrp="1"/>
          </p:cNvSpPr>
          <p:nvPr>
            <p:ph type="ftr" sz="quarter" idx="12"/>
          </p:nvPr>
        </p:nvSpPr>
        <p:spPr/>
        <p:txBody>
          <a:bodyPr/>
          <a:lstStyle/>
          <a:p>
            <a:pPr lvl="0"/>
            <a:r>
              <a:rPr lang="en-US" dirty="0"/>
              <a:t>© 2021 McGraw Hill. All rights reserved. Authorized only for instructor use in the classroom.</a:t>
            </a:r>
          </a:p>
          <a:p>
            <a:pPr lvl="0"/>
            <a:r>
              <a:rPr lang="en-US" dirty="0"/>
              <a:t>No reproduction or further distribution permitted without the prior written consent of McGraw Hill.</a:t>
            </a:r>
          </a:p>
        </p:txBody>
      </p:sp>
    </p:spTree>
    <p:extLst>
      <p:ext uri="{BB962C8B-B14F-4D97-AF65-F5344CB8AC3E}">
        <p14:creationId xmlns:p14="http://schemas.microsoft.com/office/powerpoint/2010/main" val="30285150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Oxygen Sources</a:t>
            </a:r>
            <a:endParaRPr lang="en-IN" sz="1200" dirty="0">
              <a:solidFill>
                <a:schemeClr val="tx1"/>
              </a:solidFill>
            </a:endParaRPr>
          </a:p>
        </p:txBody>
      </p:sp>
      <p:sp>
        <p:nvSpPr>
          <p:cNvPr id="3" name="Content Placeholder 2"/>
          <p:cNvSpPr>
            <a:spLocks noGrp="1"/>
          </p:cNvSpPr>
          <p:nvPr>
            <p:ph sz="quarter" idx="11"/>
          </p:nvPr>
        </p:nvSpPr>
        <p:spPr/>
        <p:txBody>
          <a:bodyPr>
            <a:normAutofit/>
          </a:bodyPr>
          <a:lstStyle/>
          <a:p>
            <a:pPr>
              <a:spcBef>
                <a:spcPts val="800"/>
              </a:spcBef>
              <a:spcAft>
                <a:spcPts val="0"/>
              </a:spcAft>
            </a:pPr>
            <a:r>
              <a:rPr lang="en-US" altLang="en-US" dirty="0"/>
              <a:t>Oxygen plays an important role in the structural and enzymatic functions of the cell</a:t>
            </a:r>
          </a:p>
          <a:p>
            <a:pPr marL="342900" indent="-342900">
              <a:spcBef>
                <a:spcPts val="600"/>
              </a:spcBef>
              <a:spcAft>
                <a:spcPts val="0"/>
              </a:spcAft>
              <a:buFont typeface="Arial" pitchFamily="34" charset="0"/>
              <a:buChar char="•"/>
            </a:pPr>
            <a:r>
              <a:rPr lang="en-US" altLang="en-US" dirty="0"/>
              <a:t>Major component of carbohydrates, lipids, nucleic acids and proteins</a:t>
            </a:r>
          </a:p>
          <a:p>
            <a:pPr>
              <a:spcBef>
                <a:spcPts val="1800"/>
              </a:spcBef>
              <a:spcAft>
                <a:spcPts val="0"/>
              </a:spcAft>
            </a:pPr>
            <a:r>
              <a:rPr lang="en-US" altLang="en-US" dirty="0"/>
              <a:t>Common component of inorganic salts</a:t>
            </a:r>
          </a:p>
          <a:p>
            <a:pPr>
              <a:spcBef>
                <a:spcPts val="1800"/>
              </a:spcBef>
              <a:spcAft>
                <a:spcPts val="0"/>
              </a:spcAft>
            </a:pPr>
            <a:r>
              <a:rPr lang="en-US" altLang="en-US" i="0" dirty="0"/>
              <a:t>O</a:t>
            </a:r>
            <a:r>
              <a:rPr lang="en-US" altLang="en-US" i="0" baseline="-25000" dirty="0"/>
              <a:t>2</a:t>
            </a:r>
            <a:r>
              <a:rPr lang="en-US" altLang="en-US" dirty="0"/>
              <a:t> makes up 20% of atmosphere</a:t>
            </a:r>
          </a:p>
        </p:txBody>
      </p:sp>
    </p:spTree>
    <p:extLst>
      <p:ext uri="{BB962C8B-B14F-4D97-AF65-F5344CB8AC3E}">
        <p14:creationId xmlns:p14="http://schemas.microsoft.com/office/powerpoint/2010/main" val="3195147410"/>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solidFill>
                  <a:schemeClr val="tx1"/>
                </a:solidFill>
              </a:rPr>
              <a:t>Culturing Techniques for Anaerobes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buFont typeface="+mj-lt"/>
              <a:buAutoNum type="alphaLcParenR"/>
            </a:pPr>
            <a:r>
              <a:rPr lang="en-US" dirty="0">
                <a:latin typeface="+mj-lt"/>
                <a:ea typeface="ＭＳ Ｐゴシック" charset="0"/>
              </a:rPr>
              <a:t>A special anaerobic environmental chamber makes it possible to handle strict anaerobes without exposing them to air. It has provisions for incubation and inspection in a completely O2-free system.</a:t>
            </a:r>
          </a:p>
          <a:p>
            <a:pPr marL="342900" indent="-342900">
              <a:buFont typeface="+mj-lt"/>
              <a:buAutoNum type="alphaLcParenR"/>
            </a:pPr>
            <a:r>
              <a:rPr lang="en-US" dirty="0">
                <a:latin typeface="+mj-lt"/>
                <a:ea typeface="ＭＳ Ｐゴシック" charset="0"/>
              </a:rPr>
              <a:t>A simpler anaerobic, or CO2, incubator system. To create an anaerobic environment, a packet is activated to produce hydrogen gas and the chamber is sealed tightly. The gas reacts with available oxygen to produce water. Carbon dioxide can also be added to the system for growth of organisms needing high concentrations of it.</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2201170746"/>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solidFill>
                  <a:schemeClr val="tx1"/>
                </a:solidFill>
              </a:rPr>
              <a:t>Associations Between Organisms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latin typeface="+mj-lt"/>
                <a:ea typeface="ＭＳ Ｐゴシック" charset="0"/>
              </a:rPr>
              <a:t>This flow chart shows the associations between organisms. The first major division is between Symbiotic and </a:t>
            </a:r>
            <a:r>
              <a:rPr lang="en-US" dirty="0" err="1">
                <a:latin typeface="+mj-lt"/>
                <a:ea typeface="ＭＳ Ｐゴシック" charset="0"/>
              </a:rPr>
              <a:t>Nonsymbiotic</a:t>
            </a:r>
            <a:r>
              <a:rPr lang="en-US" dirty="0">
                <a:latin typeface="+mj-lt"/>
                <a:ea typeface="ＭＳ Ｐゴシック" charset="0"/>
              </a:rPr>
              <a:t> organisms. Symbiotic Organisms live in close nutritional relationships that are required by one or both members. They include Mutualism which is obligatory, dependent, and both members benefit; Commensalism in which the commensal benefits and the other member is not harmed; and Parasitism where the parasite is dependent and benefits from the relationship but the host is harmed. </a:t>
            </a:r>
            <a:r>
              <a:rPr lang="en-US" dirty="0" err="1">
                <a:latin typeface="+mj-lt"/>
                <a:ea typeface="ＭＳ Ｐゴシック" charset="0"/>
              </a:rPr>
              <a:t>Nonsymbiotic</a:t>
            </a:r>
            <a:r>
              <a:rPr lang="en-US" dirty="0">
                <a:latin typeface="+mj-lt"/>
                <a:ea typeface="ＭＳ Ｐゴシック" charset="0"/>
              </a:rPr>
              <a:t> Organisms are free-living and relationships are not required for survival. They include Synergism where Members cooperate and share nutrients; and Antagonism where some members are inhibited or destroyed by others.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3" action="ppaction://hlinksldjump"/>
            </a:endParaRPr>
          </a:p>
        </p:txBody>
      </p:sp>
    </p:spTree>
    <p:extLst>
      <p:ext uri="{BB962C8B-B14F-4D97-AF65-F5344CB8AC3E}">
        <p14:creationId xmlns:p14="http://schemas.microsoft.com/office/powerpoint/2010/main" val="246182413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solidFill>
                  <a:schemeClr val="tx1"/>
                </a:solidFill>
              </a:rPr>
              <a:t>Symbiosis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latin typeface="+mj-lt"/>
                <a:ea typeface="ＭＳ Ｐゴシック" charset="0"/>
              </a:rPr>
              <a:t>The small remora fish attaches itself to sharks and large fish, like the goliath grouper pictured here, and eats food particles (and probably feces) associated with larger fish. The remora receives nutrition; and the larger fish is cleaned of parasites and debris.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3" action="ppaction://hlinksldjump"/>
            </a:endParaRPr>
          </a:p>
        </p:txBody>
      </p:sp>
    </p:spTree>
    <p:extLst>
      <p:ext uri="{BB962C8B-B14F-4D97-AF65-F5344CB8AC3E}">
        <p14:creationId xmlns:p14="http://schemas.microsoft.com/office/powerpoint/2010/main" val="590454589"/>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solidFill>
                  <a:schemeClr val="tx1"/>
                </a:solidFill>
              </a:rPr>
              <a:t>Biofilms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latin typeface="+mj-lt"/>
                <a:ea typeface="ＭＳ Ｐゴシック" charset="0"/>
              </a:rPr>
              <a:t>The photograph is an SEM of a biofilm formed on a gauze bandage. The blue bacteria are methicillin-resistant Staphylococcus aureus (MRSA); the orange substance is the polymeric substance, and the green tubes are fibers of the gauze. This is probably an unusual single-species biofilm. The steps in the formation of a biofilm are 1) Pioneer bacteria colonize a surface; 2) Pioneers secrete extracellular material that helps keep them on the surface and serves as attachment point for later colonizers. Quorum sensing chemicals are released by bacteria; 3) In many (but not all) biofilms, other species join and may contribute to the extracellular matrix and/or participate in quorum sensing with their own chemicals or the ones released by other species; and 4) Mature biofilms may stop or minimize quorum sensing. Biofilms serve as a constant source of bacteria that can “escape” and become planktonic again.</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3010429007"/>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solidFill>
                  <a:schemeClr val="tx1"/>
                </a:solidFill>
              </a:rPr>
              <a:t>The Basis of Population Growth: Binary Fission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latin typeface="+mj-lt"/>
                <a:ea typeface="ＭＳ Ｐゴシック" charset="0"/>
              </a:rPr>
              <a:t>This figure begins with a young rod-shaped cell. In Step 2 the cell's Chromosome is replicated and new and old chromosomes move to different sides of cell. In Step 3 a Protein band forms in center of the cell, dividing the cell in half. In Step 4 Septum formation begins. And in Step 5 When the septum is complete, the two cells are considered divided. Some species will separate completely as shown here, while others remain attached, forming chains or doublets, for example. The new chromosome is an exact copy of the old one.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311826591"/>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solidFill>
                  <a:schemeClr val="tx1"/>
                </a:solidFill>
              </a:rPr>
              <a:t>The Rate of Population Growth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latin typeface="+mj-lt"/>
                <a:ea typeface="ＭＳ Ｐゴシック" charset="0"/>
              </a:rPr>
              <a:t>This figure includes a table on the left showing the number of cells corresponding to the number of generations. Starting with a single cell, if each product of reproduction goes on to divide by binary fission, the population doubles with each new cell division or generation. This process can be represented by logarithms (2 raised to an exponent) or by simple numbers. For example, two generations would be two raised to the second exponent, or four and five generations would be two raised to the fifth exponent or 32.</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40376209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solidFill>
                  <a:schemeClr val="tx1"/>
                </a:solidFill>
              </a:rPr>
              <a:t>Mathematics of Population Growth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latin typeface="+mj-lt"/>
                <a:ea typeface="ＭＳ Ｐゴシック" charset="0"/>
              </a:rPr>
              <a:t>(b) Plotting the logarithm of the cells produces a straight line indicative of exponential growth, whereas (c) plotting the cell numbers arithmetically gives a curved slope.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2105132074"/>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solidFill>
                  <a:schemeClr val="tx1"/>
                </a:solidFill>
              </a:rPr>
              <a:t>Steps in a Viable Plate Count: Batch Culture Method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sz="1800" dirty="0">
                <a:latin typeface="+mj-lt"/>
                <a:ea typeface="ＭＳ Ｐゴシック" charset="0"/>
              </a:rPr>
              <a:t>This table illustrates the total estimated cell population in a flask at equally spaced time intervals. At 60 minutes, zero colonies appear on the plate and the total population in the flask is estimated to be less than 5 thousand. At 120 minutes, two colonies appear on the plate and the total population in the flask is estimated to be 10 thousand. At 180 minutes, four colonies appear on the plate and the total population in the flask is estimated to be 20 thousand. At 240 minutes, seven colonies appear on the plate and the total population in the flask is estimated to be 35 thousand. At 300 minutes, 13 colonies appear on the plate and the total population in the flask is estimated to be 65 thousand. At 360 minutes, 23 colonies appear on the plate and the total population in the flask is estimated to be 115 thousand. At 420 minutes, 45 colonies appear on the plate and the total population in the flask is estimated to be 225 thousand. At 480 minutes, 80 colonies appear on the plate and the total population in the flask is estimated to be 400 thousand. At 540 minutes, 135 colonies appear on the plate and the total population in the flask is estimated to be 675 thousand. And at 600 minutes, 230 colonies appear on the plate and the total population in the flask is estimated to be 1.15 million.</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196700928"/>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solidFill>
                  <a:schemeClr val="tx1"/>
                </a:solidFill>
              </a:rPr>
              <a:t>Growth Curve in a Bacterial Culture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sz="1800" dirty="0">
                <a:latin typeface="+mj-lt"/>
                <a:ea typeface="ＭＳ Ｐゴシック" charset="0"/>
              </a:rPr>
              <a:t>On this graph, the number of viable cells expressed as a logarithm (log) is plotted against time. The various phases (lag phase, exponential phase, stationary phase, and death phase) will be described on the next few slides). Note that with a generation time of 30 minutes, the population rose from 10 (10^1) cells to 1 billion (10^9) cells in only 16 hours.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2016604683"/>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solidFill>
                  <a:schemeClr val="tx1"/>
                </a:solidFill>
              </a:rPr>
              <a:t>Turbidity Measurements as Indicators of Growth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sz="1800" dirty="0">
                <a:latin typeface="+mj-lt"/>
                <a:ea typeface="ＭＳ Ｐゴシック" charset="0"/>
              </a:rPr>
              <a:t>Holding a broth to the light is one method of checking for gross differences in cloudiness (turbidity). The broth on the left is transparent, indicating little or no growth; the broth on the right is cloudy and opaque, indicating heavy growth. The eye is not sensitive enough to pick up fine degrees in turbidity; more sensitive measurements can be made with a spectrophotometer. On the left you will see that a tube with no growth will allow light to easily pass. Therefore, more light will reach the photodetector and give a higher transmittance value. In a tube with growth, on the right, the cells scatter the light, resulting in less light reaching the photodetector and, therefore, giving a lower transmittance value.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3" action="ppaction://hlinksldjump"/>
            </a:endParaRPr>
          </a:p>
        </p:txBody>
      </p:sp>
    </p:spTree>
    <p:extLst>
      <p:ext uri="{BB962C8B-B14F-4D97-AF65-F5344CB8AC3E}">
        <p14:creationId xmlns:p14="http://schemas.microsoft.com/office/powerpoint/2010/main" val="16841828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Hydrogen Sources</a:t>
            </a:r>
            <a:endParaRPr lang="en-IN" sz="1200" dirty="0">
              <a:solidFill>
                <a:schemeClr val="tx1"/>
              </a:solidFill>
            </a:endParaRPr>
          </a:p>
        </p:txBody>
      </p:sp>
      <p:sp>
        <p:nvSpPr>
          <p:cNvPr id="3" name="Content Placeholder 2"/>
          <p:cNvSpPr>
            <a:spLocks noGrp="1"/>
          </p:cNvSpPr>
          <p:nvPr>
            <p:ph sz="quarter" idx="11"/>
          </p:nvPr>
        </p:nvSpPr>
        <p:spPr/>
        <p:txBody>
          <a:bodyPr>
            <a:noAutofit/>
          </a:bodyPr>
          <a:lstStyle/>
          <a:p>
            <a:pPr>
              <a:spcBef>
                <a:spcPts val="600"/>
              </a:spcBef>
              <a:spcAft>
                <a:spcPts val="600"/>
              </a:spcAft>
              <a:defRPr/>
            </a:pPr>
            <a:r>
              <a:rPr lang="en-US" dirty="0"/>
              <a:t>Overlapping roles in the biochemistry of cells:</a:t>
            </a:r>
          </a:p>
          <a:p>
            <a:pPr marL="342900" indent="-342900">
              <a:spcBef>
                <a:spcPts val="600"/>
              </a:spcBef>
              <a:spcAft>
                <a:spcPts val="600"/>
              </a:spcAft>
              <a:buFont typeface="Arial" pitchFamily="34" charset="0"/>
              <a:buChar char="•"/>
              <a:defRPr/>
            </a:pPr>
            <a:r>
              <a:rPr lang="en-US" dirty="0"/>
              <a:t>Maintaining </a:t>
            </a:r>
            <a:r>
              <a:rPr lang="en-US" b="1" dirty="0"/>
              <a:t>pH</a:t>
            </a:r>
          </a:p>
          <a:p>
            <a:pPr marL="342900" indent="-342900">
              <a:spcBef>
                <a:spcPts val="600"/>
              </a:spcBef>
              <a:spcAft>
                <a:spcPts val="600"/>
              </a:spcAft>
              <a:buFont typeface="Arial" pitchFamily="34" charset="0"/>
              <a:buChar char="•"/>
              <a:defRPr/>
            </a:pPr>
            <a:r>
              <a:rPr lang="en-US" dirty="0"/>
              <a:t>Forming </a:t>
            </a:r>
            <a:r>
              <a:rPr lang="en-US" b="1" dirty="0"/>
              <a:t>hydrogen bonds </a:t>
            </a:r>
            <a:r>
              <a:rPr lang="en-US" dirty="0"/>
              <a:t>between molecules</a:t>
            </a:r>
          </a:p>
          <a:p>
            <a:pPr marL="342900" indent="-342900">
              <a:spcBef>
                <a:spcPts val="600"/>
              </a:spcBef>
              <a:spcAft>
                <a:spcPts val="600"/>
              </a:spcAft>
              <a:buFont typeface="Arial" pitchFamily="34" charset="0"/>
              <a:buChar char="•"/>
              <a:defRPr/>
            </a:pPr>
            <a:r>
              <a:rPr lang="en-US" dirty="0"/>
              <a:t>Serving as the source of </a:t>
            </a:r>
            <a:r>
              <a:rPr lang="en-US" b="1" dirty="0"/>
              <a:t>free energy </a:t>
            </a:r>
            <a:r>
              <a:rPr lang="en-US" dirty="0"/>
              <a:t>in oxidation</a:t>
            </a:r>
            <a:r>
              <a:rPr lang="en-IN" dirty="0"/>
              <a:t>-</a:t>
            </a:r>
            <a:r>
              <a:rPr lang="en-US" dirty="0"/>
              <a:t>reduction reactions of respiration</a:t>
            </a:r>
          </a:p>
        </p:txBody>
      </p:sp>
    </p:spTree>
    <p:extLst>
      <p:ext uri="{BB962C8B-B14F-4D97-AF65-F5344CB8AC3E}">
        <p14:creationId xmlns:p14="http://schemas.microsoft.com/office/powerpoint/2010/main" val="344094307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solidFill>
                  <a:schemeClr val="tx1"/>
                </a:solidFill>
              </a:rPr>
              <a:t>Direct Microscopic Count of Bacteria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latin typeface="+mj-lt"/>
                <a:ea typeface="ＭＳ Ｐゴシック" charset="0"/>
              </a:rPr>
              <a:t>A small sample is placed on the grid under a cover glass. Individual cells, both living and dead, are counted. This number can be used to calculate the total count of a sample.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2372425439"/>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solidFill>
                  <a:schemeClr val="tx1"/>
                </a:solidFill>
              </a:rPr>
              <a:t>Coulter Counter and Flow Cytometer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latin typeface="+mj-lt"/>
                <a:ea typeface="ＭＳ Ｐゴシック" charset="0"/>
              </a:rPr>
              <a:t>As cells pass through this device, they trigger an electronic sensor that tallies their numbers.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41192190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solidFill>
                  <a:schemeClr val="tx1"/>
                </a:solidFill>
              </a:rPr>
              <a:t>Phosphorus (Phosphate) Sources</a:t>
            </a:r>
            <a:endParaRPr lang="en-IN" sz="1200" dirty="0">
              <a:solidFill>
                <a:schemeClr val="tx1"/>
              </a:solidFill>
            </a:endParaRP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600"/>
                  </a:spcBef>
                  <a:spcAft>
                    <a:spcPts val="600"/>
                  </a:spcAft>
                </a:pPr>
                <a:r>
                  <a:rPr lang="en-US" altLang="en-US" dirty="0"/>
                  <a:t>Main inorganic source is phosphate (</a:t>
                </a:r>
                <a14:m>
                  <m:oMath xmlns:m="http://schemas.openxmlformats.org/officeDocument/2006/math">
                    <m:sSubSup>
                      <m:sSubSupPr>
                        <m:ctrlPr>
                          <a:rPr lang="en-US" altLang="en-US" i="1">
                            <a:latin typeface="Cambria Math" panose="02040503050406030204" pitchFamily="18" charset="0"/>
                          </a:rPr>
                        </m:ctrlPr>
                      </m:sSubSupPr>
                      <m:e>
                        <m:r>
                          <m:rPr>
                            <m:sty m:val="p"/>
                          </m:rPr>
                          <a:rPr lang="en-US" altLang="en-US">
                            <a:latin typeface="Cambria Math"/>
                          </a:rPr>
                          <m:t>PO</m:t>
                        </m:r>
                      </m:e>
                      <m:sub>
                        <m:r>
                          <a:rPr lang="en-US" altLang="en-US">
                            <a:latin typeface="Cambria Math"/>
                          </a:rPr>
                          <m:t>4</m:t>
                        </m:r>
                      </m:sub>
                      <m:sup>
                        <m:r>
                          <a:rPr lang="en-US" altLang="en-US">
                            <a:latin typeface="Cambria Math"/>
                          </a:rPr>
                          <m:t>3−</m:t>
                        </m:r>
                      </m:sup>
                    </m:sSubSup>
                  </m:oMath>
                </a14:m>
                <a:r>
                  <a:rPr lang="en-US" altLang="en-US" dirty="0"/>
                  <a:t>)</a:t>
                </a:r>
              </a:p>
              <a:p>
                <a:pPr marL="342900" indent="-342900">
                  <a:spcBef>
                    <a:spcPts val="600"/>
                  </a:spcBef>
                  <a:spcAft>
                    <a:spcPts val="600"/>
                  </a:spcAft>
                  <a:buFont typeface="Arial" pitchFamily="34" charset="0"/>
                  <a:buChar char="•"/>
                </a:pPr>
                <a:r>
                  <a:rPr lang="en-US" altLang="en-US" dirty="0"/>
                  <a:t>Derived from phosphoric acid (</a:t>
                </a:r>
                <a:r>
                  <a:rPr lang="en-US" altLang="en-US" i="0" dirty="0">
                    <a:latin typeface="+mj-lt"/>
                  </a:rPr>
                  <a:t>H</a:t>
                </a:r>
                <a:r>
                  <a:rPr lang="en-US" altLang="en-US" i="0" baseline="-25000" dirty="0">
                    <a:latin typeface="+mj-lt"/>
                  </a:rPr>
                  <a:t>3</a:t>
                </a:r>
                <a:r>
                  <a:rPr lang="en-US" altLang="en-US" i="0" dirty="0">
                    <a:latin typeface="+mj-lt"/>
                  </a:rPr>
                  <a:t>PO</a:t>
                </a:r>
                <a:r>
                  <a:rPr lang="en-US" altLang="en-US" i="0" baseline="-25000" dirty="0">
                    <a:latin typeface="+mj-lt"/>
                  </a:rPr>
                  <a:t>4</a:t>
                </a:r>
                <a:r>
                  <a:rPr lang="en-US" altLang="en-US" dirty="0"/>
                  <a:t>)</a:t>
                </a:r>
              </a:p>
              <a:p>
                <a:pPr marL="342900" indent="-342900">
                  <a:spcBef>
                    <a:spcPts val="600"/>
                  </a:spcBef>
                  <a:spcAft>
                    <a:spcPts val="600"/>
                  </a:spcAft>
                  <a:buFont typeface="Arial" pitchFamily="34" charset="0"/>
                  <a:buChar char="•"/>
                </a:pPr>
                <a:r>
                  <a:rPr lang="en-US" altLang="en-US" dirty="0"/>
                  <a:t>Found in rocks and oceanic mineral deposits</a:t>
                </a:r>
              </a:p>
              <a:p>
                <a:pPr>
                  <a:spcBef>
                    <a:spcPts val="600"/>
                  </a:spcBef>
                  <a:spcAft>
                    <a:spcPts val="600"/>
                  </a:spcAft>
                </a:pPr>
                <a:r>
                  <a:rPr lang="en-US" altLang="en-US" dirty="0"/>
                  <a:t>Key component of nucleic acids</a:t>
                </a:r>
              </a:p>
              <a:p>
                <a:pPr marL="342900" indent="-342900">
                  <a:spcBef>
                    <a:spcPts val="600"/>
                  </a:spcBef>
                  <a:spcAft>
                    <a:spcPts val="600"/>
                  </a:spcAft>
                  <a:buFont typeface="Arial" pitchFamily="34" charset="0"/>
                  <a:buChar char="•"/>
                </a:pPr>
                <a:r>
                  <a:rPr lang="en-US" altLang="en-US" dirty="0"/>
                  <a:t>Essential to genetics of cells and viruses</a:t>
                </a:r>
              </a:p>
              <a:p>
                <a:pPr>
                  <a:spcBef>
                    <a:spcPts val="600"/>
                  </a:spcBef>
                  <a:spcAft>
                    <a:spcPts val="600"/>
                  </a:spcAft>
                </a:pPr>
                <a:r>
                  <a:rPr lang="en-US" altLang="en-US" dirty="0"/>
                  <a:t>Found in ATP, important energy molecule in cells</a:t>
                </a:r>
              </a:p>
            </p:txBody>
          </p:sp>
        </mc:Choice>
        <mc:Fallback xmlns="">
          <p:sp>
            <p:nvSpPr>
              <p:cNvPr id="3" name="Content Placeholder 2">
                <a:extLst>
                  <a:ext uri="{FF2B5EF4-FFF2-40B4-BE49-F238E27FC236}">
                    <a16:creationId xmlns:a16="http://schemas.microsoft.com/office/drawing/2014/main" id="{D9307133-01B1-4F2F-B9BC-51CA2FD09B3D}"/>
                  </a:ext>
                </a:extLst>
              </p:cNvPr>
              <p:cNvSpPr>
                <a:spLocks noGrp="1" noRot="1" noChangeAspect="1" noMove="1" noResize="1" noEditPoints="1" noAdjustHandles="1" noChangeArrowheads="1" noChangeShapeType="1" noTextEdit="1"/>
              </p:cNvSpPr>
              <p:nvPr>
                <p:ph sz="quarter" idx="11"/>
              </p:nvPr>
            </p:nvSpPr>
            <p:spPr>
              <a:blipFill>
                <a:blip r:embed="rId2"/>
                <a:stretch>
                  <a:fillRect l="-1081" t="-735"/>
                </a:stretch>
              </a:blipFill>
            </p:spPr>
            <p:txBody>
              <a:bodyPr/>
              <a:lstStyle/>
              <a:p>
                <a:r>
                  <a:rPr lang="en-IN">
                    <a:noFill/>
                  </a:rPr>
                  <a:t> </a:t>
                </a:r>
              </a:p>
            </p:txBody>
          </p:sp>
        </mc:Fallback>
      </mc:AlternateContent>
    </p:spTree>
    <p:extLst>
      <p:ext uri="{BB962C8B-B14F-4D97-AF65-F5344CB8AC3E}">
        <p14:creationId xmlns:p14="http://schemas.microsoft.com/office/powerpoint/2010/main" val="15038296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solidFill>
                  <a:schemeClr val="tx1"/>
                </a:solidFill>
              </a:rPr>
              <a:t>Sulfur Sources</a:t>
            </a:r>
            <a:endParaRPr lang="en-IN" sz="1200" dirty="0">
              <a:solidFill>
                <a:schemeClr val="tx1"/>
              </a:solidFill>
            </a:endParaRPr>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800"/>
              </a:spcBef>
              <a:defRPr/>
            </a:pPr>
            <a:r>
              <a:rPr lang="en-US" dirty="0"/>
              <a:t>Widely distributed throughout the environment in rocks and sediments</a:t>
            </a:r>
          </a:p>
          <a:p>
            <a:pPr>
              <a:spcBef>
                <a:spcPts val="800"/>
              </a:spcBef>
              <a:defRPr/>
            </a:pPr>
            <a:r>
              <a:rPr lang="en-US" dirty="0"/>
              <a:t>Essential component of some vitamins (vitamin </a:t>
            </a:r>
            <a:r>
              <a:rPr lang="en-US" i="0" dirty="0"/>
              <a:t>B</a:t>
            </a:r>
            <a:r>
              <a:rPr lang="en-US" i="0" baseline="-25000" dirty="0"/>
              <a:t>1</a:t>
            </a:r>
            <a:r>
              <a:rPr lang="en-US" dirty="0"/>
              <a:t>) and amino acids methionine and cysteine</a:t>
            </a:r>
          </a:p>
          <a:p>
            <a:pPr marL="342900" indent="-342900">
              <a:spcBef>
                <a:spcPts val="800"/>
              </a:spcBef>
              <a:buFont typeface="Arial" pitchFamily="34" charset="0"/>
              <a:buChar char="•"/>
              <a:defRPr/>
            </a:pPr>
            <a:r>
              <a:rPr lang="en-US" dirty="0"/>
              <a:t>Form disulfide bonds that help determine the shape and structural stability of proteins</a:t>
            </a:r>
          </a:p>
        </p:txBody>
      </p:sp>
    </p:spTree>
    <p:extLst>
      <p:ext uri="{BB962C8B-B14F-4D97-AF65-F5344CB8AC3E}">
        <p14:creationId xmlns:p14="http://schemas.microsoft.com/office/powerpoint/2010/main" val="14636971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1A068F-0B73-422E-BD4D-55191BDF71E3}"/>
              </a:ext>
            </a:extLst>
          </p:cNvPr>
          <p:cNvSpPr>
            <a:spLocks noGrp="1"/>
          </p:cNvSpPr>
          <p:nvPr>
            <p:ph type="title"/>
          </p:nvPr>
        </p:nvSpPr>
        <p:spPr/>
        <p:txBody>
          <a:bodyPr/>
          <a:lstStyle/>
          <a:p>
            <a:r>
              <a:rPr lang="en-US" altLang="en-US" dirty="0">
                <a:solidFill>
                  <a:schemeClr val="tx1"/>
                </a:solidFill>
              </a:rPr>
              <a:t>Essential Organic Nutrients</a:t>
            </a:r>
            <a:endParaRPr lang="en-US" dirty="0">
              <a:solidFill>
                <a:schemeClr val="tx1"/>
              </a:solidFill>
            </a:endParaRPr>
          </a:p>
        </p:txBody>
      </p:sp>
      <p:sp>
        <p:nvSpPr>
          <p:cNvPr id="3" name="Content Placeholder 2"/>
          <p:cNvSpPr>
            <a:spLocks noGrp="1"/>
          </p:cNvSpPr>
          <p:nvPr>
            <p:ph sz="quarter" idx="11"/>
          </p:nvPr>
        </p:nvSpPr>
        <p:spPr/>
        <p:txBody>
          <a:bodyPr/>
          <a:lstStyle/>
          <a:p>
            <a:pPr>
              <a:spcBef>
                <a:spcPts val="600"/>
              </a:spcBef>
              <a:spcAft>
                <a:spcPts val="600"/>
              </a:spcAft>
            </a:pPr>
            <a:r>
              <a:rPr lang="en-US" altLang="en-US" b="1" dirty="0"/>
              <a:t>Growth factor:</a:t>
            </a:r>
            <a:r>
              <a:rPr lang="en-US" altLang="en-US" dirty="0"/>
              <a:t> </a:t>
            </a:r>
          </a:p>
          <a:p>
            <a:pPr marL="342900" indent="-342900">
              <a:spcBef>
                <a:spcPts val="600"/>
              </a:spcBef>
              <a:spcAft>
                <a:spcPts val="600"/>
              </a:spcAft>
              <a:buFont typeface="Arial" pitchFamily="34" charset="0"/>
              <a:buChar char="•"/>
            </a:pPr>
            <a:r>
              <a:rPr lang="en-US" altLang="en-US" dirty="0"/>
              <a:t>An organic compound such as an amino acid, nitrogenous base, or vitamin that cannot be synthesized by an organism</a:t>
            </a:r>
          </a:p>
          <a:p>
            <a:pPr marL="640080" lvl="1" indent="-283464">
              <a:spcBef>
                <a:spcPts val="600"/>
              </a:spcBef>
              <a:spcAft>
                <a:spcPts val="600"/>
              </a:spcAft>
            </a:pPr>
            <a:r>
              <a:rPr lang="en-US" altLang="en-US" sz="2000" dirty="0"/>
              <a:t>Example: essential amino acids</a:t>
            </a:r>
          </a:p>
          <a:p>
            <a:pPr marL="342900" indent="-342900">
              <a:spcBef>
                <a:spcPts val="600"/>
              </a:spcBef>
              <a:spcAft>
                <a:spcPts val="600"/>
              </a:spcAft>
              <a:buFont typeface="Arial" pitchFamily="34" charset="0"/>
              <a:buChar char="•"/>
            </a:pPr>
            <a:r>
              <a:rPr lang="en-US" altLang="en-US" dirty="0"/>
              <a:t>Must be provided by the environment</a:t>
            </a:r>
          </a:p>
        </p:txBody>
      </p:sp>
    </p:spTree>
    <p:extLst>
      <p:ext uri="{BB962C8B-B14F-4D97-AF65-F5344CB8AC3E}">
        <p14:creationId xmlns:p14="http://schemas.microsoft.com/office/powerpoint/2010/main" val="7368861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solidFill>
                  <a:schemeClr val="tx1"/>
                </a:solidFill>
              </a:rPr>
              <a:t>How Microbes Feed: Nutritional Types</a:t>
            </a:r>
            <a:endParaRPr lang="en-IN" sz="1200" dirty="0">
              <a:solidFill>
                <a:schemeClr val="tx1"/>
              </a:solidFill>
            </a:endParaRPr>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800"/>
              </a:spcBef>
              <a:spcAft>
                <a:spcPts val="0"/>
              </a:spcAft>
            </a:pPr>
            <a:r>
              <a:rPr lang="en-US" altLang="en-US" b="1" dirty="0" err="1"/>
              <a:t>Phototroph</a:t>
            </a:r>
            <a:r>
              <a:rPr lang="en-US" altLang="en-US" b="1" dirty="0"/>
              <a:t>:</a:t>
            </a:r>
            <a:r>
              <a:rPr lang="en-US" altLang="en-US" dirty="0"/>
              <a:t> microbes that photosynthesize</a:t>
            </a:r>
          </a:p>
          <a:p>
            <a:pPr>
              <a:spcBef>
                <a:spcPts val="1800"/>
              </a:spcBef>
              <a:spcAft>
                <a:spcPts val="0"/>
              </a:spcAft>
            </a:pPr>
            <a:r>
              <a:rPr lang="en-US" altLang="en-US" b="1" dirty="0" err="1"/>
              <a:t>Chemotroph</a:t>
            </a:r>
            <a:r>
              <a:rPr lang="en-US" altLang="en-US" b="1" dirty="0"/>
              <a:t>: </a:t>
            </a:r>
            <a:r>
              <a:rPr lang="en-US" altLang="en-US" dirty="0"/>
              <a:t>microbes that gain energy from chemical compounds</a:t>
            </a:r>
            <a:endParaRPr lang="en-US" altLang="en-US" b="1" dirty="0"/>
          </a:p>
        </p:txBody>
      </p:sp>
    </p:spTree>
    <p:extLst>
      <p:ext uri="{BB962C8B-B14F-4D97-AF65-F5344CB8AC3E}">
        <p14:creationId xmlns:p14="http://schemas.microsoft.com/office/powerpoint/2010/main" val="8806964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solidFill>
                  <a:schemeClr val="tx1"/>
                </a:solidFill>
              </a:rPr>
              <a:t>Nutritional Categories of Microbes by Energy and Carbon Source</a:t>
            </a:r>
            <a:endParaRPr lang="en-IN" sz="1200" dirty="0">
              <a:solidFill>
                <a:schemeClr val="tx1"/>
              </a:solidFill>
            </a:endParaRPr>
          </a:p>
        </p:txBody>
      </p:sp>
      <p:graphicFrame>
        <p:nvGraphicFramePr>
          <p:cNvPr id="4" name="Table 2"/>
          <p:cNvGraphicFramePr>
            <a:graphicFrameLocks noGrp="1"/>
          </p:cNvGraphicFramePr>
          <p:nvPr>
            <p:extLst>
              <p:ext uri="{D42A27DB-BD31-4B8C-83A1-F6EECF244321}">
                <p14:modId xmlns:p14="http://schemas.microsoft.com/office/powerpoint/2010/main" val="2393217132"/>
              </p:ext>
            </p:extLst>
          </p:nvPr>
        </p:nvGraphicFramePr>
        <p:xfrm>
          <a:off x="228600" y="1278283"/>
          <a:ext cx="8686800" cy="2509520"/>
        </p:xfrm>
        <a:graphic>
          <a:graphicData uri="http://schemas.openxmlformats.org/drawingml/2006/table">
            <a:tbl>
              <a:tblPr firstRow="1" bandRow="1">
                <a:tableStyleId>{073A0DAA-6AF3-43AB-8588-CEC1D06C72B9}</a:tableStyleId>
              </a:tblPr>
              <a:tblGrid>
                <a:gridCol w="2399184">
                  <a:extLst>
                    <a:ext uri="{9D8B030D-6E8A-4147-A177-3AD203B41FA5}">
                      <a16:colId xmlns:a16="http://schemas.microsoft.com/office/drawing/2014/main" val="20000"/>
                    </a:ext>
                  </a:extLst>
                </a:gridCol>
                <a:gridCol w="2664296">
                  <a:extLst>
                    <a:ext uri="{9D8B030D-6E8A-4147-A177-3AD203B41FA5}">
                      <a16:colId xmlns:a16="http://schemas.microsoft.com/office/drawing/2014/main" val="20001"/>
                    </a:ext>
                  </a:extLst>
                </a:gridCol>
                <a:gridCol w="3623320">
                  <a:extLst>
                    <a:ext uri="{9D8B030D-6E8A-4147-A177-3AD203B41FA5}">
                      <a16:colId xmlns:a16="http://schemas.microsoft.com/office/drawing/2014/main" val="20002"/>
                    </a:ext>
                  </a:extLst>
                </a:gridCol>
              </a:tblGrid>
              <a:tr h="370840">
                <a:tc>
                  <a:txBody>
                    <a:bodyPr/>
                    <a:lstStyle/>
                    <a:p>
                      <a:r>
                        <a:rPr lang="en-US" sz="1400" dirty="0">
                          <a:latin typeface="+mn-lt"/>
                        </a:rPr>
                        <a:t>Category/Carbon</a:t>
                      </a:r>
                      <a:r>
                        <a:rPr lang="en-US" sz="1400" baseline="0" dirty="0">
                          <a:latin typeface="+mn-lt"/>
                        </a:rPr>
                        <a:t> Source</a:t>
                      </a:r>
                      <a:endParaRPr lang="en-US" sz="1400" dirty="0">
                        <a:latin typeface="+mn-lt"/>
                      </a:endParaRPr>
                    </a:p>
                  </a:txBody>
                  <a:tcPr/>
                </a:tc>
                <a:tc>
                  <a:txBody>
                    <a:bodyPr/>
                    <a:lstStyle/>
                    <a:p>
                      <a:r>
                        <a:rPr lang="en-US" sz="1400" dirty="0">
                          <a:latin typeface="+mn-lt"/>
                        </a:rPr>
                        <a:t>Energy Source</a:t>
                      </a:r>
                    </a:p>
                  </a:txBody>
                  <a:tcPr/>
                </a:tc>
                <a:tc>
                  <a:txBody>
                    <a:bodyPr/>
                    <a:lstStyle/>
                    <a:p>
                      <a:r>
                        <a:rPr lang="en-US" sz="1400" dirty="0">
                          <a:latin typeface="+mn-lt"/>
                        </a:rPr>
                        <a:t>Example</a:t>
                      </a:r>
                    </a:p>
                  </a:txBody>
                  <a:tcPr/>
                </a:tc>
                <a:extLst>
                  <a:ext uri="{0D108BD9-81ED-4DB2-BD59-A6C34878D82A}">
                    <a16:rowId xmlns:a16="http://schemas.microsoft.com/office/drawing/2014/main" val="10000"/>
                  </a:ext>
                </a:extLst>
              </a:tr>
              <a:tr h="370840">
                <a:tc>
                  <a:txBody>
                    <a:bodyPr/>
                    <a:lstStyle/>
                    <a:p>
                      <a:r>
                        <a:rPr lang="en-US" sz="1400" b="1" dirty="0">
                          <a:latin typeface="+mn-lt"/>
                        </a:rPr>
                        <a:t>Autotroph/</a:t>
                      </a:r>
                      <a:r>
                        <a:rPr lang="en-US" sz="1400" b="1" i="0" dirty="0">
                          <a:latin typeface="+mn-lt"/>
                        </a:rPr>
                        <a:t>CO</a:t>
                      </a:r>
                      <a:r>
                        <a:rPr lang="en-US" sz="1400" b="1" i="0" baseline="-25000" dirty="0">
                          <a:latin typeface="+mn-lt"/>
                        </a:rPr>
                        <a:t>2</a:t>
                      </a:r>
                    </a:p>
                  </a:txBody>
                  <a:tcPr/>
                </a:tc>
                <a:tc>
                  <a:txBody>
                    <a:bodyPr/>
                    <a:lstStyle/>
                    <a:p>
                      <a:r>
                        <a:rPr lang="en-US" sz="1400" b="1" dirty="0">
                          <a:latin typeface="+mn-lt"/>
                        </a:rPr>
                        <a:t>Nonliving Environment</a:t>
                      </a:r>
                    </a:p>
                  </a:txBody>
                  <a:tcPr/>
                </a:tc>
                <a:tc>
                  <a:txBody>
                    <a:bodyPr/>
                    <a:lstStyle/>
                    <a:p>
                      <a:endParaRPr lang="en-US" sz="1400" dirty="0">
                        <a:latin typeface="+mn-lt"/>
                      </a:endParaRPr>
                    </a:p>
                  </a:txBody>
                  <a:tcPr/>
                </a:tc>
                <a:extLst>
                  <a:ext uri="{0D108BD9-81ED-4DB2-BD59-A6C34878D82A}">
                    <a16:rowId xmlns:a16="http://schemas.microsoft.com/office/drawing/2014/main" val="10001"/>
                  </a:ext>
                </a:extLst>
              </a:tr>
              <a:tr h="370840">
                <a:tc>
                  <a:txBody>
                    <a:bodyPr/>
                    <a:lstStyle/>
                    <a:p>
                      <a:pPr marL="288925" indent="-288925">
                        <a:buFont typeface="+mj-lt"/>
                        <a:buAutoNum type="arabicPeriod"/>
                      </a:pPr>
                      <a:r>
                        <a:rPr lang="en-US" sz="1400" b="0" i="0" u="none" strike="noStrike" kern="1200" baseline="0" dirty="0">
                          <a:solidFill>
                            <a:schemeClr val="dk1"/>
                          </a:solidFill>
                          <a:latin typeface="+mn-lt"/>
                          <a:ea typeface="+mn-ea"/>
                          <a:cs typeface="+mn-cs"/>
                        </a:rPr>
                        <a:t>Photoautotroph</a:t>
                      </a:r>
                    </a:p>
                  </a:txBody>
                  <a:tcPr/>
                </a:tc>
                <a:tc>
                  <a:txBody>
                    <a:bodyPr/>
                    <a:lstStyle/>
                    <a:p>
                      <a:r>
                        <a:rPr lang="en-US" sz="1400" dirty="0">
                          <a:latin typeface="+mn-lt"/>
                        </a:rPr>
                        <a:t>Sunlight</a:t>
                      </a:r>
                    </a:p>
                  </a:txBody>
                  <a:tcPr/>
                </a:tc>
                <a:tc>
                  <a:txBody>
                    <a:bodyPr/>
                    <a:lstStyle/>
                    <a:p>
                      <a:r>
                        <a:rPr lang="en-US" sz="1400" b="0" i="0" u="none" strike="noStrike" kern="1200" baseline="0" dirty="0">
                          <a:solidFill>
                            <a:schemeClr val="dk1"/>
                          </a:solidFill>
                          <a:latin typeface="+mn-lt"/>
                          <a:ea typeface="+mn-ea"/>
                          <a:cs typeface="+mn-cs"/>
                        </a:rPr>
                        <a:t>Photosynthetic organisms, such as algae, plants, cyanobacteria	</a:t>
                      </a:r>
                    </a:p>
                  </a:txBody>
                  <a:tcPr/>
                </a:tc>
                <a:extLst>
                  <a:ext uri="{0D108BD9-81ED-4DB2-BD59-A6C34878D82A}">
                    <a16:rowId xmlns:a16="http://schemas.microsoft.com/office/drawing/2014/main" val="10002"/>
                  </a:ext>
                </a:extLst>
              </a:tr>
              <a:tr h="370840">
                <a:tc>
                  <a:txBody>
                    <a:bodyPr/>
                    <a:lstStyle/>
                    <a:p>
                      <a:pPr marL="288925" indent="-288925"/>
                      <a:r>
                        <a:rPr lang="en-US" sz="1400" dirty="0">
                          <a:latin typeface="+mn-lt"/>
                        </a:rPr>
                        <a:t>2a. Chemoautotroph: </a:t>
                      </a:r>
                      <a:r>
                        <a:rPr lang="en-US" sz="1400" dirty="0" err="1">
                          <a:latin typeface="+mn-lt"/>
                        </a:rPr>
                        <a:t>Chemoorganic</a:t>
                      </a:r>
                      <a:r>
                        <a:rPr lang="en-US" sz="1400" dirty="0">
                          <a:latin typeface="+mn-lt"/>
                        </a:rPr>
                        <a:t> autotroph</a:t>
                      </a:r>
                    </a:p>
                  </a:txBody>
                  <a:tcPr/>
                </a:tc>
                <a:tc>
                  <a:txBody>
                    <a:bodyPr/>
                    <a:lstStyle/>
                    <a:p>
                      <a:r>
                        <a:rPr lang="en-US" sz="1400" dirty="0">
                          <a:latin typeface="+mn-lt"/>
                        </a:rPr>
                        <a:t>Organic compounds</a:t>
                      </a:r>
                    </a:p>
                  </a:txBody>
                  <a:tcPr/>
                </a:tc>
                <a:tc>
                  <a:txBody>
                    <a:bodyPr/>
                    <a:lstStyle/>
                    <a:p>
                      <a:r>
                        <a:rPr lang="en-US" sz="1400" b="0" i="0" u="none" strike="noStrike" kern="1200" baseline="0" dirty="0">
                          <a:solidFill>
                            <a:schemeClr val="dk1"/>
                          </a:solidFill>
                          <a:latin typeface="+mn-lt"/>
                          <a:ea typeface="+mn-ea"/>
                          <a:cs typeface="+mn-cs"/>
                        </a:rPr>
                        <a:t>Methanogens</a:t>
                      </a:r>
                    </a:p>
                  </a:txBody>
                  <a:tcPr/>
                </a:tc>
                <a:extLst>
                  <a:ext uri="{0D108BD9-81ED-4DB2-BD59-A6C34878D82A}">
                    <a16:rowId xmlns:a16="http://schemas.microsoft.com/office/drawing/2014/main" val="10003"/>
                  </a:ext>
                </a:extLst>
              </a:tr>
              <a:tr h="370840">
                <a:tc>
                  <a:txBody>
                    <a:bodyPr/>
                    <a:lstStyle/>
                    <a:p>
                      <a:pPr marL="288925" indent="-288925"/>
                      <a:r>
                        <a:rPr lang="en-US" sz="1400" dirty="0">
                          <a:latin typeface="+mn-lt"/>
                        </a:rPr>
                        <a:t>2b.</a:t>
                      </a:r>
                      <a:r>
                        <a:rPr lang="en-US" sz="1400" baseline="0" dirty="0">
                          <a:latin typeface="+mn-lt"/>
                        </a:rPr>
                        <a:t> Chemoautotroph: </a:t>
                      </a:r>
                      <a:r>
                        <a:rPr lang="en-US" sz="1400" baseline="0" dirty="0" err="1">
                          <a:latin typeface="+mn-lt"/>
                        </a:rPr>
                        <a:t>Chemolithoautotrophs</a:t>
                      </a:r>
                      <a:endParaRPr lang="en-US" sz="1400" dirty="0">
                        <a:latin typeface="+mn-lt"/>
                      </a:endParaRPr>
                    </a:p>
                  </a:txBody>
                  <a:tcPr/>
                </a:tc>
                <a:tc>
                  <a:txBody>
                    <a:bodyPr/>
                    <a:lstStyle/>
                    <a:p>
                      <a:r>
                        <a:rPr lang="en-US" sz="1400" dirty="0">
                          <a:latin typeface="+mn-lt"/>
                        </a:rPr>
                        <a:t>Inorganic compounds (minerals)</a:t>
                      </a:r>
                    </a:p>
                  </a:txBody>
                  <a:tcPr/>
                </a:tc>
                <a:tc>
                  <a:txBody>
                    <a:bodyPr/>
                    <a:lstStyle/>
                    <a:p>
                      <a:r>
                        <a:rPr lang="en-US" sz="1400" b="0" i="1" u="none" strike="noStrike" kern="1200" baseline="0" dirty="0" err="1">
                          <a:solidFill>
                            <a:schemeClr val="dk1"/>
                          </a:solidFill>
                          <a:latin typeface="+mn-lt"/>
                          <a:ea typeface="+mn-ea"/>
                          <a:cs typeface="+mn-cs"/>
                        </a:rPr>
                        <a:t>Thiobacillus</a:t>
                      </a:r>
                      <a:r>
                        <a:rPr lang="en-US" sz="1400" b="0" i="0" u="none" strike="noStrike" kern="1200" baseline="0" dirty="0">
                          <a:solidFill>
                            <a:schemeClr val="dk1"/>
                          </a:solidFill>
                          <a:latin typeface="+mn-lt"/>
                          <a:ea typeface="+mn-ea"/>
                          <a:cs typeface="+mn-cs"/>
                        </a:rPr>
                        <a:t>, “rock-eating” bacteria</a:t>
                      </a:r>
                    </a:p>
                  </a:txBody>
                  <a:tcPr/>
                </a:tc>
                <a:extLst>
                  <a:ext uri="{0D108BD9-81ED-4DB2-BD59-A6C34878D82A}">
                    <a16:rowId xmlns:a16="http://schemas.microsoft.com/office/drawing/2014/main" val="2233687470"/>
                  </a:ext>
                </a:extLst>
              </a:tr>
            </a:tbl>
          </a:graphicData>
        </a:graphic>
      </p:graphicFrame>
      <p:graphicFrame>
        <p:nvGraphicFramePr>
          <p:cNvPr id="5" name="Table 3"/>
          <p:cNvGraphicFramePr>
            <a:graphicFrameLocks noGrp="1"/>
          </p:cNvGraphicFramePr>
          <p:nvPr>
            <p:extLst>
              <p:ext uri="{D42A27DB-BD31-4B8C-83A1-F6EECF244321}">
                <p14:modId xmlns:p14="http://schemas.microsoft.com/office/powerpoint/2010/main" val="3046602424"/>
              </p:ext>
            </p:extLst>
          </p:nvPr>
        </p:nvGraphicFramePr>
        <p:xfrm>
          <a:off x="228600" y="4136532"/>
          <a:ext cx="8686800" cy="2148840"/>
        </p:xfrm>
        <a:graphic>
          <a:graphicData uri="http://schemas.openxmlformats.org/drawingml/2006/table">
            <a:tbl>
              <a:tblPr firstRow="1" bandRow="1">
                <a:tableStyleId>{073A0DAA-6AF3-43AB-8588-CEC1D06C72B9}</a:tableStyleId>
              </a:tblPr>
              <a:tblGrid>
                <a:gridCol w="2399184">
                  <a:extLst>
                    <a:ext uri="{9D8B030D-6E8A-4147-A177-3AD203B41FA5}">
                      <a16:colId xmlns:a16="http://schemas.microsoft.com/office/drawing/2014/main" val="20000"/>
                    </a:ext>
                  </a:extLst>
                </a:gridCol>
                <a:gridCol w="2664296">
                  <a:extLst>
                    <a:ext uri="{9D8B030D-6E8A-4147-A177-3AD203B41FA5}">
                      <a16:colId xmlns:a16="http://schemas.microsoft.com/office/drawing/2014/main" val="20001"/>
                    </a:ext>
                  </a:extLst>
                </a:gridCol>
                <a:gridCol w="3623320">
                  <a:extLst>
                    <a:ext uri="{9D8B030D-6E8A-4147-A177-3AD203B41FA5}">
                      <a16:colId xmlns:a16="http://schemas.microsoft.com/office/drawing/2014/main" val="20002"/>
                    </a:ext>
                  </a:extLst>
                </a:gridCol>
              </a:tblGrid>
              <a:tr h="370840">
                <a:tc>
                  <a:txBody>
                    <a:bodyPr/>
                    <a:lstStyle/>
                    <a:p>
                      <a:r>
                        <a:rPr lang="en-US" sz="1400" dirty="0"/>
                        <a:t>Category/Carbon</a:t>
                      </a:r>
                      <a:r>
                        <a:rPr lang="en-US" sz="1400" baseline="0" dirty="0"/>
                        <a:t> Source</a:t>
                      </a:r>
                      <a:endParaRPr lang="en-US" sz="1400" dirty="0"/>
                    </a:p>
                  </a:txBody>
                  <a:tcPr/>
                </a:tc>
                <a:tc>
                  <a:txBody>
                    <a:bodyPr/>
                    <a:lstStyle/>
                    <a:p>
                      <a:r>
                        <a:rPr lang="en-US" sz="1400" dirty="0"/>
                        <a:t>Energy Source</a:t>
                      </a:r>
                    </a:p>
                  </a:txBody>
                  <a:tcPr/>
                </a:tc>
                <a:tc>
                  <a:txBody>
                    <a:bodyPr/>
                    <a:lstStyle/>
                    <a:p>
                      <a:r>
                        <a:rPr lang="en-US" sz="1400" dirty="0"/>
                        <a:t>Example</a:t>
                      </a:r>
                    </a:p>
                  </a:txBody>
                  <a:tcPr/>
                </a:tc>
                <a:extLst>
                  <a:ext uri="{0D108BD9-81ED-4DB2-BD59-A6C34878D82A}">
                    <a16:rowId xmlns:a16="http://schemas.microsoft.com/office/drawing/2014/main" val="10000"/>
                  </a:ext>
                </a:extLst>
              </a:tr>
              <a:tr h="370840">
                <a:tc>
                  <a:txBody>
                    <a:bodyPr/>
                    <a:lstStyle/>
                    <a:p>
                      <a:r>
                        <a:rPr lang="en-US" sz="1400" b="1" dirty="0"/>
                        <a:t>Heterotroph/Organic</a:t>
                      </a:r>
                    </a:p>
                  </a:txBody>
                  <a:tcPr/>
                </a:tc>
                <a:tc>
                  <a:txBody>
                    <a:bodyPr/>
                    <a:lstStyle/>
                    <a:p>
                      <a:r>
                        <a:rPr lang="en-US" sz="1400" b="1" dirty="0"/>
                        <a:t>Other Organisms or Sunlight</a:t>
                      </a:r>
                    </a:p>
                  </a:txBody>
                  <a:tcPr/>
                </a:tc>
                <a:tc>
                  <a:txBody>
                    <a:bodyPr/>
                    <a:lstStyle/>
                    <a:p>
                      <a:endParaRPr lang="en-US" sz="1400" dirty="0"/>
                    </a:p>
                  </a:txBody>
                  <a:tcPr/>
                </a:tc>
                <a:extLst>
                  <a:ext uri="{0D108BD9-81ED-4DB2-BD59-A6C34878D82A}">
                    <a16:rowId xmlns:a16="http://schemas.microsoft.com/office/drawing/2014/main" val="10001"/>
                  </a:ext>
                </a:extLst>
              </a:tr>
              <a:tr h="370840">
                <a:tc>
                  <a:txBody>
                    <a:bodyPr/>
                    <a:lstStyle/>
                    <a:p>
                      <a:pPr marL="288925" indent="-288925">
                        <a:buFont typeface="+mj-lt"/>
                        <a:buAutoNum type="arabicPeriod"/>
                      </a:pPr>
                      <a:r>
                        <a:rPr lang="en-US" sz="1400" b="0" i="0" u="none" strike="noStrike" kern="1200" baseline="0" dirty="0" err="1">
                          <a:solidFill>
                            <a:schemeClr val="dk1"/>
                          </a:solidFill>
                          <a:latin typeface="+mn-lt"/>
                          <a:ea typeface="+mn-ea"/>
                          <a:cs typeface="+mn-cs"/>
                        </a:rPr>
                        <a:t>Photoheterotroph</a:t>
                      </a:r>
                      <a:endParaRPr lang="en-US" sz="1400" b="0" i="0" u="none" strike="noStrike" kern="1200" baseline="0" dirty="0">
                        <a:solidFill>
                          <a:schemeClr val="dk1"/>
                        </a:solidFill>
                        <a:latin typeface="+mn-lt"/>
                        <a:ea typeface="+mn-ea"/>
                        <a:cs typeface="+mn-cs"/>
                      </a:endParaRPr>
                    </a:p>
                  </a:txBody>
                  <a:tcPr/>
                </a:tc>
                <a:tc>
                  <a:txBody>
                    <a:bodyPr/>
                    <a:lstStyle/>
                    <a:p>
                      <a:r>
                        <a:rPr lang="en-US" sz="1400" dirty="0"/>
                        <a:t>Sunlight</a:t>
                      </a:r>
                    </a:p>
                  </a:txBody>
                  <a:tcPr/>
                </a:tc>
                <a:tc>
                  <a:txBody>
                    <a:bodyPr/>
                    <a:lstStyle/>
                    <a:p>
                      <a:r>
                        <a:rPr lang="en-US" sz="1400" b="0" i="0" u="none" strike="noStrike" kern="1200" baseline="0" dirty="0">
                          <a:solidFill>
                            <a:schemeClr val="dk1"/>
                          </a:solidFill>
                          <a:latin typeface="+mn-lt"/>
                          <a:ea typeface="+mn-ea"/>
                          <a:cs typeface="+mn-cs"/>
                        </a:rPr>
                        <a:t>Purple and green photosynthetic bacteria</a:t>
                      </a:r>
                    </a:p>
                  </a:txBody>
                  <a:tcPr/>
                </a:tc>
                <a:extLst>
                  <a:ext uri="{0D108BD9-81ED-4DB2-BD59-A6C34878D82A}">
                    <a16:rowId xmlns:a16="http://schemas.microsoft.com/office/drawing/2014/main" val="10002"/>
                  </a:ext>
                </a:extLst>
              </a:tr>
              <a:tr h="370840">
                <a:tc>
                  <a:txBody>
                    <a:bodyPr/>
                    <a:lstStyle/>
                    <a:p>
                      <a:pPr marL="288925" indent="-288925"/>
                      <a:r>
                        <a:rPr lang="en-US" sz="1400" dirty="0"/>
                        <a:t>2a. C</a:t>
                      </a:r>
                      <a:r>
                        <a:rPr lang="en-US" sz="1400" b="0" i="0" u="none" strike="noStrike" kern="1200" baseline="0" dirty="0">
                          <a:solidFill>
                            <a:schemeClr val="dk1"/>
                          </a:solidFill>
                          <a:latin typeface="+mn-lt"/>
                          <a:ea typeface="+mn-ea"/>
                          <a:cs typeface="+mn-cs"/>
                        </a:rPr>
                        <a:t>hemoheterotroph: Saprobe</a:t>
                      </a:r>
                    </a:p>
                  </a:txBody>
                  <a:tcPr/>
                </a:tc>
                <a:tc>
                  <a:txBody>
                    <a:bodyPr/>
                    <a:lstStyle/>
                    <a:p>
                      <a:r>
                        <a:rPr lang="en-US" sz="1400" b="0" i="0" u="none" strike="noStrike" kern="1200" baseline="0" dirty="0">
                          <a:solidFill>
                            <a:schemeClr val="dk1"/>
                          </a:solidFill>
                          <a:latin typeface="+mn-lt"/>
                          <a:ea typeface="+mn-ea"/>
                          <a:cs typeface="+mn-cs"/>
                        </a:rPr>
                        <a:t>Metabolizing the organic matter of dead organisms</a:t>
                      </a:r>
                    </a:p>
                  </a:txBody>
                  <a:tcPr/>
                </a:tc>
                <a:tc>
                  <a:txBody>
                    <a:bodyPr/>
                    <a:lstStyle/>
                    <a:p>
                      <a:r>
                        <a:rPr lang="en-US" sz="1400" b="0" i="0" u="none" strike="noStrike" kern="1200" baseline="0" dirty="0">
                          <a:solidFill>
                            <a:schemeClr val="dk1"/>
                          </a:solidFill>
                          <a:latin typeface="+mn-lt"/>
                          <a:ea typeface="+mn-ea"/>
                          <a:cs typeface="+mn-cs"/>
                        </a:rPr>
                        <a:t>Fungi, bacteria (decomposers)</a:t>
                      </a:r>
                    </a:p>
                  </a:txBody>
                  <a:tcPr/>
                </a:tc>
                <a:extLst>
                  <a:ext uri="{0D108BD9-81ED-4DB2-BD59-A6C34878D82A}">
                    <a16:rowId xmlns:a16="http://schemas.microsoft.com/office/drawing/2014/main" val="1740316807"/>
                  </a:ext>
                </a:extLst>
              </a:tr>
              <a:tr h="370840">
                <a:tc>
                  <a:txBody>
                    <a:bodyPr/>
                    <a:lstStyle/>
                    <a:p>
                      <a:pPr marL="288925" indent="-288925"/>
                      <a:r>
                        <a:rPr lang="en-US" sz="1400" dirty="0"/>
                        <a:t>2b.</a:t>
                      </a:r>
                      <a:r>
                        <a:rPr lang="en-US" sz="1400" baseline="0" dirty="0"/>
                        <a:t> </a:t>
                      </a:r>
                      <a:r>
                        <a:rPr lang="en-US" sz="1400" b="0" i="0" u="none" strike="noStrike" kern="1200" baseline="0" dirty="0">
                          <a:solidFill>
                            <a:schemeClr val="dk1"/>
                          </a:solidFill>
                          <a:latin typeface="+mn-lt"/>
                          <a:ea typeface="+mn-ea"/>
                          <a:cs typeface="+mn-cs"/>
                        </a:rPr>
                        <a:t>Chemoheterotroph: Parasite</a:t>
                      </a:r>
                    </a:p>
                  </a:txBody>
                  <a:tcPr/>
                </a:tc>
                <a:tc>
                  <a:txBody>
                    <a:bodyPr/>
                    <a:lstStyle/>
                    <a:p>
                      <a:r>
                        <a:rPr lang="en-US" sz="1400" b="0" i="0" u="none" strike="noStrike" kern="1200" baseline="0" dirty="0">
                          <a:solidFill>
                            <a:schemeClr val="dk1"/>
                          </a:solidFill>
                          <a:latin typeface="+mn-lt"/>
                          <a:ea typeface="+mn-ea"/>
                          <a:cs typeface="+mn-cs"/>
                        </a:rPr>
                        <a:t>Utilizing the tissues, fluids of a live host</a:t>
                      </a:r>
                    </a:p>
                  </a:txBody>
                  <a:tcPr/>
                </a:tc>
                <a:tc>
                  <a:txBody>
                    <a:bodyPr/>
                    <a:lstStyle/>
                    <a:p>
                      <a:r>
                        <a:rPr lang="en-US" sz="1400" b="0" i="0" u="none" strike="noStrike" kern="1200" baseline="0" dirty="0">
                          <a:solidFill>
                            <a:schemeClr val="dk1"/>
                          </a:solidFill>
                          <a:latin typeface="+mn-lt"/>
                          <a:ea typeface="+mn-ea"/>
                          <a:cs typeface="+mn-cs"/>
                        </a:rPr>
                        <a:t>Various parasites and pathogens; can be bacteria, fungi, protozoa, animals</a:t>
                      </a: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5950508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solidFill>
                  <a:schemeClr val="tx1"/>
                </a:solidFill>
              </a:rPr>
              <a:t>Photoautotroph and </a:t>
            </a:r>
            <a:r>
              <a:rPr lang="en-US" altLang="en-US" dirty="0" err="1">
                <a:solidFill>
                  <a:schemeClr val="tx1"/>
                </a:solidFill>
              </a:rPr>
              <a:t>Chemoheterotroph</a:t>
            </a:r>
            <a:endParaRPr lang="en-IN" sz="1200" dirty="0">
              <a:solidFill>
                <a:schemeClr val="tx1"/>
              </a:solidFill>
            </a:endParaRPr>
          </a:p>
        </p:txBody>
      </p:sp>
      <p:pic>
        <p:nvPicPr>
          <p:cNvPr id="7" name="Picture 2" descr="Photos of a photoautotroph with spores and a chemoheterotroph.">
            <a:extLst>
              <a:ext uri="{C183D7F6-B498-43B3-948B-1728B52AA6E4}">
                <adec:decorative xmlns:adec="http://schemas.microsoft.com/office/drawing/2017/decorative" val="0"/>
              </a:ext>
            </a:extLst>
          </p:cNvPr>
          <p:cNvPicPr>
            <a:picLocks noGrp="1" noChangeAspect="1"/>
          </p:cNvPicPr>
          <p:nvPr>
            <p:ph sz="quarter" idx="11"/>
          </p:nvPr>
        </p:nvPicPr>
        <p:blipFill>
          <a:blip r:embed="rId2">
            <a:extLst>
              <a:ext uri="{28A0092B-C50C-407E-A947-70E740481C1C}">
                <a14:useLocalDpi xmlns:a14="http://schemas.microsoft.com/office/drawing/2010/main" val="0"/>
              </a:ext>
            </a:extLst>
          </a:blip>
          <a:stretch>
            <a:fillRect/>
          </a:stretch>
        </p:blipFill>
        <p:spPr>
          <a:xfrm>
            <a:off x="1753832" y="1107098"/>
            <a:ext cx="5636337" cy="5120640"/>
          </a:xfrm>
        </p:spPr>
      </p:pic>
      <p:sp>
        <p:nvSpPr>
          <p:cNvPr id="4" name="Text Placeholder 3">
            <a:extLst>
              <a:ext uri="{FF2B5EF4-FFF2-40B4-BE49-F238E27FC236}">
                <a16:creationId xmlns:a16="http://schemas.microsoft.com/office/drawing/2014/main" id="{1F8AA558-CF72-46B4-A486-757CC8DDDBF6}"/>
              </a:ext>
            </a:extLst>
          </p:cNvPr>
          <p:cNvSpPr>
            <a:spLocks noGrp="1"/>
          </p:cNvSpPr>
          <p:nvPr>
            <p:ph type="body" sz="quarter" idx="30"/>
          </p:nvPr>
        </p:nvSpPr>
        <p:spPr/>
        <p:txBody>
          <a:bodyPr/>
          <a:lstStyle/>
          <a:p>
            <a:r>
              <a:rPr lang="en-IN" i="1" dirty="0"/>
              <a:t>(a) Steve </a:t>
            </a:r>
            <a:r>
              <a:rPr lang="en-IN" i="1" dirty="0" err="1"/>
              <a:t>Gschmeissner</a:t>
            </a:r>
            <a:r>
              <a:rPr lang="en-IN" i="1" dirty="0"/>
              <a:t>/Getty Images; (b) Martin </a:t>
            </a:r>
            <a:r>
              <a:rPr lang="en-IN" i="1" dirty="0" err="1"/>
              <a:t>Oeggerli</a:t>
            </a:r>
            <a:r>
              <a:rPr lang="en-IN" i="1" dirty="0"/>
              <a:t>/Science Source </a:t>
            </a:r>
            <a:endParaRPr lang="en-IN" dirty="0"/>
          </a:p>
        </p:txBody>
      </p:sp>
    </p:spTree>
    <p:extLst>
      <p:ext uri="{BB962C8B-B14F-4D97-AF65-F5344CB8AC3E}">
        <p14:creationId xmlns:p14="http://schemas.microsoft.com/office/powerpoint/2010/main" val="21499145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1A068F-0B73-422E-BD4D-55191BDF71E3}"/>
              </a:ext>
            </a:extLst>
          </p:cNvPr>
          <p:cNvSpPr>
            <a:spLocks noGrp="1"/>
          </p:cNvSpPr>
          <p:nvPr>
            <p:ph type="title"/>
          </p:nvPr>
        </p:nvSpPr>
        <p:spPr/>
        <p:txBody>
          <a:bodyPr/>
          <a:lstStyle/>
          <a:p>
            <a:r>
              <a:rPr lang="en-US" dirty="0">
                <a:solidFill>
                  <a:schemeClr val="tx1"/>
                </a:solidFill>
              </a:rPr>
              <a:t>Photoautotrophs</a:t>
            </a:r>
          </a:p>
        </p:txBody>
      </p:sp>
      <p:sp>
        <p:nvSpPr>
          <p:cNvPr id="4" name="Content Placeholder 2"/>
          <p:cNvSpPr>
            <a:spLocks noGrp="1"/>
          </p:cNvSpPr>
          <p:nvPr>
            <p:ph sz="quarter" idx="11"/>
          </p:nvPr>
        </p:nvSpPr>
        <p:spPr/>
        <p:txBody>
          <a:bodyPr/>
          <a:lstStyle/>
          <a:p>
            <a:pPr>
              <a:spcBef>
                <a:spcPts val="1800"/>
              </a:spcBef>
              <a:spcAft>
                <a:spcPts val="0"/>
              </a:spcAft>
              <a:defRPr/>
            </a:pPr>
            <a:r>
              <a:rPr lang="en-US" dirty="0"/>
              <a:t>Capture energy from light rays and transform it into chemical energy that can be used for cell metabolism</a:t>
            </a:r>
          </a:p>
          <a:p>
            <a:pPr>
              <a:spcBef>
                <a:spcPts val="1800"/>
              </a:spcBef>
              <a:spcAft>
                <a:spcPts val="0"/>
              </a:spcAft>
              <a:defRPr/>
            </a:pPr>
            <a:r>
              <a:rPr lang="en-US" dirty="0"/>
              <a:t>Produce organic molecules that can be used by themselves and heterotrophs</a:t>
            </a:r>
          </a:p>
          <a:p>
            <a:pPr>
              <a:spcBef>
                <a:spcPts val="1800"/>
              </a:spcBef>
              <a:spcAft>
                <a:spcPts val="0"/>
              </a:spcAft>
              <a:defRPr/>
            </a:pPr>
            <a:r>
              <a:rPr lang="en-US" dirty="0"/>
              <a:t>Form the basis for most food webs</a:t>
            </a:r>
          </a:p>
        </p:txBody>
      </p:sp>
    </p:spTree>
    <p:extLst>
      <p:ext uri="{BB962C8B-B14F-4D97-AF65-F5344CB8AC3E}">
        <p14:creationId xmlns:p14="http://schemas.microsoft.com/office/powerpoint/2010/main" val="30343091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1A068F-0B73-422E-BD4D-55191BDF71E3}"/>
              </a:ext>
            </a:extLst>
          </p:cNvPr>
          <p:cNvSpPr>
            <a:spLocks noGrp="1"/>
          </p:cNvSpPr>
          <p:nvPr>
            <p:ph type="title"/>
          </p:nvPr>
        </p:nvSpPr>
        <p:spPr/>
        <p:txBody>
          <a:bodyPr/>
          <a:lstStyle/>
          <a:p>
            <a:r>
              <a:rPr lang="en-US" dirty="0">
                <a:solidFill>
                  <a:schemeClr val="tx1"/>
                </a:solidFill>
              </a:rPr>
              <a:t>Chemoautotrophs</a:t>
            </a:r>
          </a:p>
        </p:txBody>
      </p:sp>
      <p:sp>
        <p:nvSpPr>
          <p:cNvPr id="4" name="Content Placeholder 2"/>
          <p:cNvSpPr>
            <a:spLocks noGrp="1"/>
          </p:cNvSpPr>
          <p:nvPr>
            <p:ph sz="quarter" idx="11"/>
          </p:nvPr>
        </p:nvSpPr>
        <p:spPr/>
        <p:txBody>
          <a:bodyPr/>
          <a:lstStyle/>
          <a:p>
            <a:pPr>
              <a:spcBef>
                <a:spcPts val="1800"/>
              </a:spcBef>
              <a:spcAft>
                <a:spcPts val="0"/>
              </a:spcAft>
              <a:defRPr/>
            </a:pPr>
            <a:r>
              <a:rPr lang="en-US" b="1" dirty="0" err="1"/>
              <a:t>Chemoorganic</a:t>
            </a:r>
            <a:r>
              <a:rPr lang="en-US" b="1" dirty="0"/>
              <a:t> autotrophs</a:t>
            </a:r>
            <a:r>
              <a:rPr lang="en-US" dirty="0"/>
              <a:t>: </a:t>
            </a:r>
          </a:p>
          <a:p>
            <a:pPr marL="347472" lvl="1">
              <a:spcBef>
                <a:spcPts val="600"/>
              </a:spcBef>
              <a:spcAft>
                <a:spcPts val="0"/>
              </a:spcAft>
              <a:defRPr/>
            </a:pPr>
            <a:r>
              <a:rPr lang="en-US" dirty="0"/>
              <a:t>Use organic compounds for energy and inorganic compounds as a carbon source</a:t>
            </a:r>
          </a:p>
          <a:p>
            <a:pPr>
              <a:spcBef>
                <a:spcPts val="1800"/>
              </a:spcBef>
              <a:spcAft>
                <a:spcPts val="0"/>
              </a:spcAft>
              <a:defRPr/>
            </a:pPr>
            <a:r>
              <a:rPr lang="en-US" b="1" dirty="0" err="1"/>
              <a:t>Chemolithoautotrophs</a:t>
            </a:r>
            <a:r>
              <a:rPr lang="en-US" dirty="0"/>
              <a:t>:</a:t>
            </a:r>
          </a:p>
          <a:p>
            <a:pPr marL="347472" lvl="1">
              <a:spcBef>
                <a:spcPts val="600"/>
              </a:spcBef>
              <a:spcAft>
                <a:spcPts val="0"/>
              </a:spcAft>
              <a:defRPr/>
            </a:pPr>
            <a:r>
              <a:rPr lang="en-US" dirty="0"/>
              <a:t>Require neither sunlight nor organic nutrients and rely totally on inorganic materials</a:t>
            </a:r>
          </a:p>
        </p:txBody>
      </p:sp>
    </p:spTree>
    <p:extLst>
      <p:ext uri="{BB962C8B-B14F-4D97-AF65-F5344CB8AC3E}">
        <p14:creationId xmlns:p14="http://schemas.microsoft.com/office/powerpoint/2010/main" val="31262632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Section 7.1: Microbial Nutrition</a:t>
            </a:r>
            <a:endParaRPr lang="en-US" dirty="0">
              <a:solidFill>
                <a:schemeClr val="tx1"/>
              </a:solidFill>
            </a:endParaRP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normAutofit fontScale="92500"/>
          </a:bodyPr>
          <a:lstStyle/>
          <a:p>
            <a:pPr>
              <a:lnSpc>
                <a:spcPct val="110000"/>
              </a:lnSpc>
              <a:spcBef>
                <a:spcPts val="600"/>
              </a:spcBef>
              <a:spcAft>
                <a:spcPts val="0"/>
              </a:spcAft>
              <a:defRPr/>
            </a:pPr>
            <a:r>
              <a:rPr lang="en-US" u="sng" dirty="0"/>
              <a:t>Learning Outcomes</a:t>
            </a:r>
          </a:p>
          <a:p>
            <a:pPr>
              <a:lnSpc>
                <a:spcPct val="110000"/>
              </a:lnSpc>
              <a:spcBef>
                <a:spcPts val="600"/>
              </a:spcBef>
              <a:spcAft>
                <a:spcPts val="0"/>
              </a:spcAft>
              <a:defRPr/>
            </a:pPr>
            <a:r>
              <a:rPr lang="en-US" dirty="0"/>
              <a:t>List the essential nutrients of a bacterial cell.</a:t>
            </a:r>
          </a:p>
          <a:p>
            <a:pPr>
              <a:lnSpc>
                <a:spcPct val="110000"/>
              </a:lnSpc>
              <a:spcBef>
                <a:spcPts val="600"/>
              </a:spcBef>
              <a:spcAft>
                <a:spcPts val="0"/>
              </a:spcAft>
              <a:defRPr/>
            </a:pPr>
            <a:r>
              <a:rPr lang="en-US" dirty="0"/>
              <a:t>Differentiate between </a:t>
            </a:r>
            <a:r>
              <a:rPr lang="en-US" i="1" dirty="0"/>
              <a:t>macronutrients</a:t>
            </a:r>
            <a:r>
              <a:rPr lang="en-US" dirty="0"/>
              <a:t> and </a:t>
            </a:r>
            <a:r>
              <a:rPr lang="en-US" i="1" dirty="0"/>
              <a:t>micronutrients</a:t>
            </a:r>
            <a:r>
              <a:rPr lang="en-US" dirty="0"/>
              <a:t>.</a:t>
            </a:r>
          </a:p>
          <a:p>
            <a:pPr>
              <a:lnSpc>
                <a:spcPct val="110000"/>
              </a:lnSpc>
              <a:spcBef>
                <a:spcPts val="600"/>
              </a:spcBef>
              <a:spcAft>
                <a:spcPts val="0"/>
              </a:spcAft>
              <a:defRPr/>
            </a:pPr>
            <a:r>
              <a:rPr lang="en-US" dirty="0"/>
              <a:t>List and define four different terms that describe an organism’s sources of carbon and energy.</a:t>
            </a:r>
          </a:p>
          <a:p>
            <a:pPr>
              <a:lnSpc>
                <a:spcPct val="110000"/>
              </a:lnSpc>
              <a:spcBef>
                <a:spcPts val="600"/>
              </a:spcBef>
              <a:spcAft>
                <a:spcPts val="0"/>
              </a:spcAft>
              <a:defRPr/>
            </a:pPr>
            <a:r>
              <a:rPr lang="en-US" dirty="0"/>
              <a:t>Define </a:t>
            </a:r>
            <a:r>
              <a:rPr lang="en-US" i="1" dirty="0"/>
              <a:t>saprobe</a:t>
            </a:r>
            <a:r>
              <a:rPr lang="en-US" dirty="0"/>
              <a:t> and </a:t>
            </a:r>
            <a:r>
              <a:rPr lang="en-US" i="1" dirty="0"/>
              <a:t>parasite</a:t>
            </a:r>
            <a:r>
              <a:rPr lang="en-US" dirty="0"/>
              <a:t>, and describe why these terms can be an oversimplification.</a:t>
            </a:r>
          </a:p>
          <a:p>
            <a:pPr>
              <a:lnSpc>
                <a:spcPct val="110000"/>
              </a:lnSpc>
              <a:spcBef>
                <a:spcPts val="600"/>
              </a:spcBef>
              <a:spcAft>
                <a:spcPts val="0"/>
              </a:spcAft>
            </a:pPr>
            <a:r>
              <a:rPr lang="en-US" altLang="en-US" dirty="0"/>
              <a:t>Compare and contrast the processes of diffusion and osmosis.</a:t>
            </a:r>
          </a:p>
          <a:p>
            <a:pPr>
              <a:lnSpc>
                <a:spcPct val="110000"/>
              </a:lnSpc>
              <a:spcBef>
                <a:spcPts val="600"/>
              </a:spcBef>
              <a:spcAft>
                <a:spcPts val="0"/>
              </a:spcAft>
            </a:pPr>
            <a:r>
              <a:rPr lang="en-US" altLang="en-US" dirty="0"/>
              <a:t>Identify the effects of isotonic, hypotonic, and hypertonic conditions on a cell.</a:t>
            </a:r>
          </a:p>
          <a:p>
            <a:pPr>
              <a:lnSpc>
                <a:spcPct val="110000"/>
              </a:lnSpc>
              <a:spcBef>
                <a:spcPts val="600"/>
              </a:spcBef>
              <a:spcAft>
                <a:spcPts val="0"/>
              </a:spcAft>
            </a:pPr>
            <a:r>
              <a:rPr lang="en-US" altLang="en-US" dirty="0"/>
              <a:t>Name two types of passive transport and three types of active transport.</a:t>
            </a:r>
          </a:p>
        </p:txBody>
      </p:sp>
    </p:spTree>
    <p:extLst>
      <p:ext uri="{BB962C8B-B14F-4D97-AF65-F5344CB8AC3E}">
        <p14:creationId xmlns:p14="http://schemas.microsoft.com/office/powerpoint/2010/main" val="41600806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solidFill>
                  <a:schemeClr val="tx1"/>
                </a:solidFill>
              </a:rPr>
              <a:t>Methanogens</a:t>
            </a:r>
            <a:endParaRPr lang="en-IN" sz="1200" dirty="0">
              <a:solidFill>
                <a:schemeClr val="tx1"/>
              </a:solidFill>
            </a:endParaRPr>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marL="0" lvl="2" indent="0">
              <a:spcBef>
                <a:spcPts val="1800"/>
              </a:spcBef>
              <a:spcAft>
                <a:spcPts val="0"/>
              </a:spcAft>
              <a:buNone/>
              <a:defRPr/>
            </a:pPr>
            <a:r>
              <a:rPr lang="en-US" sz="2400" dirty="0" err="1"/>
              <a:t>Chemoorganic</a:t>
            </a:r>
            <a:r>
              <a:rPr lang="en-US" sz="2400" dirty="0"/>
              <a:t> autotrophs that produce methane from hydrogen gas and carbon dioxide</a:t>
            </a:r>
            <a:endParaRPr lang="en-US" sz="2400" b="1" dirty="0"/>
          </a:p>
          <a:p>
            <a:pPr>
              <a:spcBef>
                <a:spcPts val="1800"/>
              </a:spcBef>
              <a:spcAft>
                <a:spcPts val="0"/>
              </a:spcAft>
              <a:defRPr/>
            </a:pPr>
            <a:r>
              <a:rPr lang="en-US" dirty="0"/>
              <a:t>Formed in anaerobic, hydrogen-containing microenvironments of soil, swamps, mud, or intestines of some animals</a:t>
            </a:r>
          </a:p>
          <a:p>
            <a:pPr>
              <a:spcBef>
                <a:spcPts val="1800"/>
              </a:spcBef>
              <a:spcAft>
                <a:spcPts val="0"/>
              </a:spcAft>
              <a:defRPr/>
            </a:pPr>
            <a:r>
              <a:rPr lang="en-US" dirty="0" err="1"/>
              <a:t>Archaea</a:t>
            </a:r>
            <a:r>
              <a:rPr lang="en-US" dirty="0"/>
              <a:t>, some of which live in extreme habitats such as ocean vents and hot springs (up to 400°C)</a:t>
            </a:r>
          </a:p>
          <a:p>
            <a:pPr>
              <a:spcBef>
                <a:spcPts val="1800"/>
              </a:spcBef>
              <a:spcAft>
                <a:spcPts val="0"/>
              </a:spcAft>
              <a:defRPr/>
            </a:pPr>
            <a:r>
              <a:rPr lang="en-US" dirty="0"/>
              <a:t>Methane can be used as a fuel and plays a role as a greenhouse gas</a:t>
            </a:r>
          </a:p>
        </p:txBody>
      </p:sp>
    </p:spTree>
    <p:extLst>
      <p:ext uri="{BB962C8B-B14F-4D97-AF65-F5344CB8AC3E}">
        <p14:creationId xmlns:p14="http://schemas.microsoft.com/office/powerpoint/2010/main" val="20879157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err="1">
                <a:solidFill>
                  <a:schemeClr val="tx1"/>
                </a:solidFill>
              </a:rPr>
              <a:t>Chemoheterotrophs</a:t>
            </a:r>
            <a:endParaRPr lang="en-IN" sz="1200" dirty="0">
              <a:solidFill>
                <a:schemeClr val="tx1"/>
              </a:solidFill>
            </a:endParaRPr>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800"/>
              </a:spcBef>
              <a:spcAft>
                <a:spcPts val="0"/>
              </a:spcAft>
            </a:pPr>
            <a:r>
              <a:rPr lang="en-US" dirty="0"/>
              <a:t>Majority of heterotrophic microorganisms </a:t>
            </a:r>
          </a:p>
          <a:p>
            <a:pPr>
              <a:spcBef>
                <a:spcPts val="1800"/>
              </a:spcBef>
              <a:spcAft>
                <a:spcPts val="0"/>
              </a:spcAft>
            </a:pPr>
            <a:r>
              <a:rPr lang="en-US" altLang="en-US" dirty="0"/>
              <a:t>Derive both carbon and energy from organic compounds</a:t>
            </a:r>
          </a:p>
          <a:p>
            <a:pPr>
              <a:spcBef>
                <a:spcPts val="1800"/>
              </a:spcBef>
              <a:spcAft>
                <a:spcPts val="0"/>
              </a:spcAft>
            </a:pPr>
            <a:r>
              <a:rPr lang="en-US" altLang="en-US" dirty="0"/>
              <a:t>Organic molecules processed through respiration or fermentation release energy in the form of ATP</a:t>
            </a:r>
          </a:p>
        </p:txBody>
      </p:sp>
    </p:spTree>
    <p:extLst>
      <p:ext uri="{BB962C8B-B14F-4D97-AF65-F5344CB8AC3E}">
        <p14:creationId xmlns:p14="http://schemas.microsoft.com/office/powerpoint/2010/main" val="15281511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solidFill>
                  <a:schemeClr val="tx1"/>
                </a:solidFill>
              </a:rPr>
              <a:t>Aerobic Respiration</a:t>
            </a:r>
            <a:endParaRPr lang="en-IN" sz="1200" dirty="0">
              <a:solidFill>
                <a:schemeClr val="tx1"/>
              </a:solidFill>
            </a:endParaRPr>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800"/>
              </a:spcBef>
              <a:spcAft>
                <a:spcPts val="0"/>
              </a:spcAft>
              <a:defRPr/>
            </a:pPr>
            <a:r>
              <a:rPr lang="en-US" dirty="0"/>
              <a:t>Principal energy-yielding pathway in animals, protozoa, fungi, and aerobic bacteria</a:t>
            </a:r>
          </a:p>
          <a:p>
            <a:pPr>
              <a:spcBef>
                <a:spcPts val="1800"/>
              </a:spcBef>
              <a:spcAft>
                <a:spcPts val="0"/>
              </a:spcAft>
              <a:defRPr/>
            </a:pPr>
            <a:r>
              <a:rPr lang="en-US" dirty="0"/>
              <a:t>Complementary to photosynthesis</a:t>
            </a:r>
          </a:p>
          <a:p>
            <a:pPr>
              <a:spcBef>
                <a:spcPts val="1800"/>
              </a:spcBef>
              <a:spcAft>
                <a:spcPts val="0"/>
              </a:spcAft>
              <a:defRPr/>
            </a:pPr>
            <a:r>
              <a:rPr lang="en-US" dirty="0"/>
              <a:t>Glucose and oxygen are reactants, and carbon dioxide is given off</a:t>
            </a:r>
          </a:p>
          <a:p>
            <a:pPr>
              <a:spcBef>
                <a:spcPts val="1800"/>
              </a:spcBef>
              <a:spcAft>
                <a:spcPts val="0"/>
              </a:spcAft>
              <a:defRPr/>
            </a:pPr>
            <a:r>
              <a:rPr lang="en-US" dirty="0"/>
              <a:t>Earth’s balance of energy and metabolic gases is dependent on this reaction</a:t>
            </a:r>
          </a:p>
        </p:txBody>
      </p:sp>
    </p:spTree>
    <p:extLst>
      <p:ext uri="{BB962C8B-B14F-4D97-AF65-F5344CB8AC3E}">
        <p14:creationId xmlns:p14="http://schemas.microsoft.com/office/powerpoint/2010/main" val="42652483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err="1">
                <a:solidFill>
                  <a:schemeClr val="tx1"/>
                </a:solidFill>
              </a:rPr>
              <a:t>Saprobic</a:t>
            </a:r>
            <a:r>
              <a:rPr lang="en-US" altLang="en-US" dirty="0">
                <a:solidFill>
                  <a:schemeClr val="tx1"/>
                </a:solidFill>
              </a:rPr>
              <a:t> Microorganisms</a:t>
            </a:r>
            <a:endParaRPr lang="en-IN" sz="1200" dirty="0">
              <a:solidFill>
                <a:schemeClr val="tx1"/>
              </a:solidFill>
            </a:endParaRPr>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Aft>
                <a:spcPts val="0"/>
              </a:spcAft>
              <a:defRPr/>
            </a:pPr>
            <a:r>
              <a:rPr lang="en-US" dirty="0"/>
              <a:t>Decomposers of plant litter, animal matter, and dead microbes</a:t>
            </a:r>
          </a:p>
          <a:p>
            <a:pPr marL="342900" indent="-342900">
              <a:spcBef>
                <a:spcPts val="600"/>
              </a:spcBef>
              <a:spcAft>
                <a:spcPts val="0"/>
              </a:spcAft>
              <a:buFont typeface="Arial" pitchFamily="34" charset="0"/>
              <a:buChar char="•"/>
              <a:defRPr/>
            </a:pPr>
            <a:r>
              <a:rPr lang="en-US" dirty="0"/>
              <a:t>Important in recycling nutrients held in organic materials</a:t>
            </a:r>
          </a:p>
          <a:p>
            <a:pPr>
              <a:spcBef>
                <a:spcPts val="1800"/>
              </a:spcBef>
              <a:spcAft>
                <a:spcPts val="0"/>
              </a:spcAft>
              <a:defRPr/>
            </a:pPr>
            <a:r>
              <a:rPr lang="en-US" dirty="0"/>
              <a:t>Most saprobes have a rigid cell wall and cannot engulf large particles of food</a:t>
            </a:r>
          </a:p>
          <a:p>
            <a:pPr marL="342900" indent="-342900">
              <a:spcBef>
                <a:spcPts val="600"/>
              </a:spcBef>
              <a:spcAft>
                <a:spcPts val="0"/>
              </a:spcAft>
              <a:buFont typeface="Arial" pitchFamily="34" charset="0"/>
              <a:buChar char="•"/>
              <a:defRPr/>
            </a:pPr>
            <a:r>
              <a:rPr lang="en-US" dirty="0"/>
              <a:t>Bacteria and fungi</a:t>
            </a:r>
          </a:p>
          <a:p>
            <a:pPr>
              <a:spcBef>
                <a:spcPts val="1800"/>
              </a:spcBef>
              <a:spcAft>
                <a:spcPts val="0"/>
              </a:spcAft>
              <a:defRPr/>
            </a:pPr>
            <a:r>
              <a:rPr lang="en-US" dirty="0"/>
              <a:t>Release enzymes into the environment to digest food into smaller particles that can be transported into the cell</a:t>
            </a:r>
          </a:p>
        </p:txBody>
      </p:sp>
    </p:spTree>
    <p:extLst>
      <p:ext uri="{BB962C8B-B14F-4D97-AF65-F5344CB8AC3E}">
        <p14:creationId xmlns:p14="http://schemas.microsoft.com/office/powerpoint/2010/main" val="38834090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solidFill>
                  <a:schemeClr val="tx1"/>
                </a:solidFill>
              </a:rPr>
              <a:t>Extracellular Digestion in a Saprobe with a Cell Wall Bacterium or Fungus)</a:t>
            </a:r>
            <a:endParaRPr lang="en-IN" sz="1200" dirty="0">
              <a:solidFill>
                <a:schemeClr val="tx1"/>
              </a:solidFill>
            </a:endParaRPr>
          </a:p>
        </p:txBody>
      </p:sp>
      <p:pic>
        <p:nvPicPr>
          <p:cNvPr id="5" name="Picture 2" descr="Illustration showing extracellular digestion in a saprobe with a cell wall (bacterium or fungus).">
            <a:extLst>
              <a:ext uri="{C183D7F6-B498-43B3-948B-1728B52AA6E4}">
                <adec:decorative xmlns:adec="http://schemas.microsoft.com/office/drawing/2017/decorative" val="0"/>
              </a:ext>
            </a:extLst>
          </p:cNvPr>
          <p:cNvPicPr>
            <a:picLocks noGrp="1" noChangeAspect="1"/>
          </p:cNvPicPr>
          <p:nvPr>
            <p:ph sz="quarter" idx="11"/>
          </p:nvPr>
        </p:nvPicPr>
        <p:blipFill rotWithShape="1">
          <a:blip r:embed="rId2">
            <a:extLst>
              <a:ext uri="{28A0092B-C50C-407E-A947-70E740481C1C}">
                <a14:useLocalDpi xmlns:a14="http://schemas.microsoft.com/office/drawing/2010/main" val="0"/>
              </a:ext>
            </a:extLst>
          </a:blip>
          <a:srcRect b="47671"/>
          <a:stretch/>
        </p:blipFill>
        <p:spPr>
          <a:xfrm>
            <a:off x="1026460" y="1459445"/>
            <a:ext cx="3098743" cy="4389120"/>
          </a:xfrm>
        </p:spPr>
      </p:pic>
      <p:pic>
        <p:nvPicPr>
          <p:cNvPr id="8" name="Picture 3" descr="Illustration showing extracellular digestion in a saprobe with a cell wall (bacterium or fungus).">
            <a:extLst>
              <a:ext uri="{FF2B5EF4-FFF2-40B4-BE49-F238E27FC236}">
                <a16:creationId xmlns:a16="http://schemas.microsoft.com/office/drawing/2014/main" id="{BD57D9EA-697A-4A57-81B6-8C33AB243475}"/>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extLst>
              <a:ext uri="{28A0092B-C50C-407E-A947-70E740481C1C}">
                <a14:useLocalDpi xmlns:a14="http://schemas.microsoft.com/office/drawing/2010/main" val="0"/>
              </a:ext>
            </a:extLst>
          </a:blip>
          <a:srcRect t="52688"/>
          <a:stretch/>
        </p:blipFill>
        <p:spPr>
          <a:xfrm>
            <a:off x="5183123" y="1459445"/>
            <a:ext cx="3355850" cy="4297680"/>
          </a:xfrm>
        </p:spPr>
      </p:pic>
      <p:sp>
        <p:nvSpPr>
          <p:cNvPr id="6" name="Text Placeholder 3">
            <a:extLst>
              <a:ext uri="{FF2B5EF4-FFF2-40B4-BE49-F238E27FC236}">
                <a16:creationId xmlns:a16="http://schemas.microsoft.com/office/drawing/2014/main" id="{F676CB49-9D95-4446-BB49-08AFF262CFA1}"/>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p>
        </p:txBody>
      </p:sp>
    </p:spTree>
    <p:extLst>
      <p:ext uri="{BB962C8B-B14F-4D97-AF65-F5344CB8AC3E}">
        <p14:creationId xmlns:p14="http://schemas.microsoft.com/office/powerpoint/2010/main" val="37847852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solidFill>
                  <a:schemeClr val="tx1"/>
                </a:solidFill>
              </a:rPr>
              <a:t>Parasitic Microorganisms</a:t>
            </a:r>
            <a:endParaRPr lang="en-IN" sz="1200" dirty="0">
              <a:solidFill>
                <a:schemeClr val="tx1"/>
              </a:solidFill>
            </a:endParaRPr>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600"/>
              </a:spcBef>
              <a:spcAft>
                <a:spcPts val="600"/>
              </a:spcAft>
              <a:defRPr/>
            </a:pPr>
            <a:r>
              <a:rPr lang="en-US" dirty="0"/>
              <a:t>Live on or in the body and cause some degree of harm to the host</a:t>
            </a:r>
          </a:p>
          <a:p>
            <a:pPr marL="342900" indent="-342900">
              <a:spcBef>
                <a:spcPts val="600"/>
              </a:spcBef>
              <a:spcAft>
                <a:spcPts val="600"/>
              </a:spcAft>
              <a:buFont typeface="Arial" pitchFamily="34" charset="0"/>
              <a:buChar char="•"/>
              <a:defRPr/>
            </a:pPr>
            <a:r>
              <a:rPr lang="en-US" dirty="0"/>
              <a:t>Considered </a:t>
            </a:r>
            <a:r>
              <a:rPr lang="en-US" b="1" dirty="0"/>
              <a:t>pathogens</a:t>
            </a:r>
            <a:r>
              <a:rPr lang="en-US" dirty="0"/>
              <a:t> because they can damage tissues and cause death</a:t>
            </a:r>
          </a:p>
          <a:p>
            <a:pPr marL="342900" indent="-342900">
              <a:spcBef>
                <a:spcPts val="600"/>
              </a:spcBef>
              <a:spcAft>
                <a:spcPts val="600"/>
              </a:spcAft>
              <a:buFont typeface="Arial" pitchFamily="34" charset="0"/>
              <a:buChar char="•"/>
              <a:defRPr/>
            </a:pPr>
            <a:r>
              <a:rPr lang="en-US" i="1" dirty="0"/>
              <a:t>Obligate parasites</a:t>
            </a:r>
            <a:r>
              <a:rPr lang="en-US" dirty="0"/>
              <a:t>: unable to grow outside of a living host</a:t>
            </a:r>
          </a:p>
          <a:p>
            <a:pPr marL="342900" indent="-342900">
              <a:spcBef>
                <a:spcPts val="600"/>
              </a:spcBef>
              <a:spcAft>
                <a:spcPts val="600"/>
              </a:spcAft>
              <a:buFont typeface="Arial" pitchFamily="34" charset="0"/>
              <a:buChar char="•"/>
              <a:defRPr/>
            </a:pPr>
            <a:r>
              <a:rPr lang="en-US" dirty="0"/>
              <a:t>Obligate intracellular parasites: spend all or part of their life cycle inside a host cell</a:t>
            </a:r>
          </a:p>
        </p:txBody>
      </p:sp>
    </p:spTree>
    <p:extLst>
      <p:ext uri="{BB962C8B-B14F-4D97-AF65-F5344CB8AC3E}">
        <p14:creationId xmlns:p14="http://schemas.microsoft.com/office/powerpoint/2010/main" val="37325282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solidFill>
                  <a:schemeClr val="tx1"/>
                </a:solidFill>
              </a:rPr>
              <a:t>How Microbes Feed: Nutrient Absorption</a:t>
            </a:r>
            <a:endParaRPr lang="en-IN" sz="1200" dirty="0">
              <a:solidFill>
                <a:schemeClr val="tx1"/>
              </a:solidFill>
            </a:endParaRPr>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600"/>
              </a:spcBef>
              <a:spcAft>
                <a:spcPts val="600"/>
              </a:spcAft>
              <a:defRPr/>
            </a:pPr>
            <a:r>
              <a:rPr lang="en-US" dirty="0"/>
              <a:t>Necessary nutrients must be taken into the cell and waste materials must be transported out of the cell</a:t>
            </a:r>
          </a:p>
          <a:p>
            <a:pPr>
              <a:spcBef>
                <a:spcPts val="600"/>
              </a:spcBef>
              <a:spcAft>
                <a:spcPts val="600"/>
              </a:spcAft>
              <a:defRPr/>
            </a:pPr>
            <a:r>
              <a:rPr lang="en-US" dirty="0"/>
              <a:t>Transport occurs across the cell membrane</a:t>
            </a:r>
          </a:p>
          <a:p>
            <a:pPr marL="342900" indent="-342900">
              <a:spcBef>
                <a:spcPts val="600"/>
              </a:spcBef>
              <a:spcAft>
                <a:spcPts val="600"/>
              </a:spcAft>
              <a:buFont typeface="Arial" pitchFamily="34" charset="0"/>
              <a:buChar char="•"/>
              <a:defRPr/>
            </a:pPr>
            <a:r>
              <a:rPr lang="en-US" dirty="0"/>
              <a:t>Structure specialized for transport</a:t>
            </a:r>
          </a:p>
          <a:p>
            <a:pPr marL="342900" indent="-342900">
              <a:spcBef>
                <a:spcPts val="600"/>
              </a:spcBef>
              <a:spcAft>
                <a:spcPts val="600"/>
              </a:spcAft>
              <a:buFont typeface="Arial" pitchFamily="34" charset="0"/>
              <a:buChar char="•"/>
              <a:defRPr/>
            </a:pPr>
            <a:r>
              <a:rPr lang="en-US" dirty="0"/>
              <a:t>Cell wall is too nonselective to screen the entrance or exit of molecules</a:t>
            </a:r>
          </a:p>
        </p:txBody>
      </p:sp>
    </p:spTree>
    <p:extLst>
      <p:ext uri="{BB962C8B-B14F-4D97-AF65-F5344CB8AC3E}">
        <p14:creationId xmlns:p14="http://schemas.microsoft.com/office/powerpoint/2010/main" val="20972983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solidFill>
                  <a:schemeClr val="tx1"/>
                </a:solidFill>
              </a:rPr>
              <a:t>Diffusion</a:t>
            </a:r>
            <a:endParaRPr lang="en-IN" sz="1200" dirty="0">
              <a:solidFill>
                <a:schemeClr val="tx1"/>
              </a:solidFill>
            </a:endParaRPr>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800"/>
              </a:spcBef>
              <a:spcAft>
                <a:spcPts val="0"/>
              </a:spcAft>
              <a:defRPr/>
            </a:pPr>
            <a:r>
              <a:rPr lang="en-US" dirty="0"/>
              <a:t>The movement of molecules in a gradient from an area of higher density or concentration to an area of lower density or concentration</a:t>
            </a:r>
          </a:p>
          <a:p>
            <a:pPr>
              <a:spcBef>
                <a:spcPts val="1800"/>
              </a:spcBef>
              <a:spcAft>
                <a:spcPts val="0"/>
              </a:spcAft>
              <a:defRPr/>
            </a:pPr>
            <a:r>
              <a:rPr lang="en-US" dirty="0"/>
              <a:t>Diffusion across a cell membrane is determined by the concentration gradient and the permeability of the substance</a:t>
            </a:r>
          </a:p>
        </p:txBody>
      </p:sp>
      <p:pic>
        <p:nvPicPr>
          <p:cNvPr id="8" name="Picture 3" descr="Illustration showing diffusion of a sugar cube in a cup of tea.">
            <a:extLst>
              <a:ext uri="{C183D7F6-B498-43B3-948B-1728B52AA6E4}">
                <adec:decorative xmlns:adec="http://schemas.microsoft.com/office/drawing/2017/decorative" val="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090920" y="1177172"/>
            <a:ext cx="3742349" cy="4663440"/>
          </a:xfrm>
        </p:spPr>
      </p:pic>
      <p:sp>
        <p:nvSpPr>
          <p:cNvPr id="5" name="Text Placeholder 3">
            <a:extLst>
              <a:ext uri="{FF2B5EF4-FFF2-40B4-BE49-F238E27FC236}">
                <a16:creationId xmlns:a16="http://schemas.microsoft.com/office/drawing/2014/main" id="{08E89AB8-C6BD-40C5-A3DA-CD2ADD1E5391}"/>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p>
        </p:txBody>
      </p:sp>
    </p:spTree>
    <p:extLst>
      <p:ext uri="{BB962C8B-B14F-4D97-AF65-F5344CB8AC3E}">
        <p14:creationId xmlns:p14="http://schemas.microsoft.com/office/powerpoint/2010/main" val="27274026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solidFill>
                  <a:schemeClr val="tx1"/>
                </a:solidFill>
              </a:rPr>
              <a:t>The Movement of Water: Osmosis</a:t>
            </a:r>
            <a:endParaRPr lang="en-IN" sz="1200" dirty="0">
              <a:solidFill>
                <a:schemeClr val="tx1"/>
              </a:solidFill>
            </a:endParaRPr>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600"/>
              </a:spcBef>
              <a:spcAft>
                <a:spcPts val="600"/>
              </a:spcAft>
            </a:pPr>
            <a:r>
              <a:rPr lang="en-US" altLang="en-US" b="1" dirty="0"/>
              <a:t>Osmosis</a:t>
            </a:r>
            <a:r>
              <a:rPr lang="en-US" altLang="en-US" dirty="0"/>
              <a:t>:</a:t>
            </a:r>
            <a:r>
              <a:rPr lang="en-US" altLang="en-US" b="1" dirty="0"/>
              <a:t> </a:t>
            </a:r>
            <a:r>
              <a:rPr lang="en-US" altLang="en-US" dirty="0"/>
              <a:t>The movement of water across a selectively permeable membrane</a:t>
            </a:r>
          </a:p>
          <a:p>
            <a:pPr marL="342900" indent="-342900">
              <a:spcBef>
                <a:spcPts val="600"/>
              </a:spcBef>
              <a:spcAft>
                <a:spcPts val="600"/>
              </a:spcAft>
              <a:buFont typeface="Arial" pitchFamily="34" charset="0"/>
              <a:buChar char="•"/>
            </a:pPr>
            <a:r>
              <a:rPr lang="en-US" altLang="en-US" dirty="0"/>
              <a:t>The membrane is </a:t>
            </a:r>
            <a:r>
              <a:rPr lang="en-US" altLang="en-US" i="1" dirty="0"/>
              <a:t>selectively</a:t>
            </a:r>
            <a:r>
              <a:rPr lang="en-US" altLang="en-US" dirty="0"/>
              <a:t> or </a:t>
            </a:r>
            <a:r>
              <a:rPr lang="en-US" altLang="en-US" i="1" dirty="0"/>
              <a:t>differentially</a:t>
            </a:r>
            <a:r>
              <a:rPr lang="en-US" altLang="en-US" b="1" dirty="0"/>
              <a:t> </a:t>
            </a:r>
            <a:r>
              <a:rPr lang="en-US" altLang="en-US" dirty="0"/>
              <a:t>permeable: has passageways that allow the passage of water but not other dissolved molecules</a:t>
            </a:r>
          </a:p>
        </p:txBody>
      </p:sp>
    </p:spTree>
    <p:extLst>
      <p:ext uri="{BB962C8B-B14F-4D97-AF65-F5344CB8AC3E}">
        <p14:creationId xmlns:p14="http://schemas.microsoft.com/office/powerpoint/2010/main" val="30208901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solidFill>
                  <a:schemeClr val="tx1"/>
                </a:solidFill>
              </a:rPr>
              <a:t>Model System to Demonstrate Osmosis</a:t>
            </a:r>
            <a:endParaRPr lang="en-IN" sz="1200" dirty="0">
              <a:solidFill>
                <a:schemeClr val="tx1"/>
              </a:solidFill>
            </a:endParaRPr>
          </a:p>
        </p:txBody>
      </p:sp>
      <p:pic>
        <p:nvPicPr>
          <p:cNvPr id="5" name="Picture 2" descr="Illustration of a model system to demonstrate osmosis.">
            <a:extLst>
              <a:ext uri="{C183D7F6-B498-43B3-948B-1728B52AA6E4}">
                <adec:decorative xmlns:adec="http://schemas.microsoft.com/office/drawing/2017/decorative" val="0"/>
              </a:ext>
            </a:extLst>
          </p:cNvPr>
          <p:cNvPicPr>
            <a:picLocks noGrp="1" noChangeAspect="1"/>
          </p:cNvPicPr>
          <p:nvPr>
            <p:ph sz="quarter" idx="11"/>
          </p:nvPr>
        </p:nvPicPr>
        <p:blipFill>
          <a:blip r:embed="rId2">
            <a:extLst>
              <a:ext uri="{28A0092B-C50C-407E-A947-70E740481C1C}">
                <a14:useLocalDpi xmlns:a14="http://schemas.microsoft.com/office/drawing/2010/main" val="0"/>
              </a:ext>
            </a:extLst>
          </a:blip>
          <a:stretch>
            <a:fillRect/>
          </a:stretch>
        </p:blipFill>
        <p:spPr>
          <a:xfrm>
            <a:off x="677978" y="1291592"/>
            <a:ext cx="7788044" cy="4754880"/>
          </a:xfrm>
        </p:spPr>
      </p:pic>
      <p:sp>
        <p:nvSpPr>
          <p:cNvPr id="4" name="Text Placeholder 3">
            <a:extLst>
              <a:ext uri="{FF2B5EF4-FFF2-40B4-BE49-F238E27FC236}">
                <a16:creationId xmlns:a16="http://schemas.microsoft.com/office/drawing/2014/main" id="{827D8005-A00F-47B8-92D4-ED1D83460434}"/>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p>
        </p:txBody>
      </p:sp>
    </p:spTree>
    <p:extLst>
      <p:ext uri="{BB962C8B-B14F-4D97-AF65-F5344CB8AC3E}">
        <p14:creationId xmlns:p14="http://schemas.microsoft.com/office/powerpoint/2010/main" val="32507559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Microbial Nutrition</a:t>
            </a:r>
            <a:endParaRPr lang="en-IN" sz="1200" dirty="0">
              <a:solidFill>
                <a:schemeClr val="tx1"/>
              </a:solidFill>
            </a:endParaRPr>
          </a:p>
        </p:txBody>
      </p:sp>
      <p:sp>
        <p:nvSpPr>
          <p:cNvPr id="3" name="Content Placeholder 2"/>
          <p:cNvSpPr>
            <a:spLocks noGrp="1"/>
          </p:cNvSpPr>
          <p:nvPr>
            <p:ph sz="quarter" idx="11"/>
          </p:nvPr>
        </p:nvSpPr>
        <p:spPr/>
        <p:txBody>
          <a:bodyPr>
            <a:normAutofit fontScale="92500" lnSpcReduction="20000"/>
          </a:bodyPr>
          <a:lstStyle/>
          <a:p>
            <a:pPr>
              <a:spcBef>
                <a:spcPts val="600"/>
              </a:spcBef>
              <a:spcAft>
                <a:spcPts val="0"/>
              </a:spcAft>
              <a:defRPr/>
            </a:pPr>
            <a:r>
              <a:rPr lang="en-US" b="1" dirty="0"/>
              <a:t>Nutrition:</a:t>
            </a:r>
          </a:p>
          <a:p>
            <a:pPr marL="342900" indent="-342900">
              <a:lnSpc>
                <a:spcPct val="120000"/>
              </a:lnSpc>
              <a:spcBef>
                <a:spcPts val="600"/>
              </a:spcBef>
              <a:spcAft>
                <a:spcPts val="0"/>
              </a:spcAft>
              <a:buFont typeface="Arial" pitchFamily="34" charset="0"/>
              <a:buChar char="•"/>
              <a:defRPr/>
            </a:pPr>
            <a:r>
              <a:rPr lang="en-US" b="1" dirty="0"/>
              <a:t>Nutrients </a:t>
            </a:r>
            <a:r>
              <a:rPr lang="en-US" dirty="0"/>
              <a:t>are acquired from the environment and used for cellular activities</a:t>
            </a:r>
          </a:p>
          <a:p>
            <a:pPr>
              <a:spcBef>
                <a:spcPts val="600"/>
              </a:spcBef>
              <a:spcAft>
                <a:spcPts val="0"/>
              </a:spcAft>
              <a:defRPr/>
            </a:pPr>
            <a:r>
              <a:rPr lang="en-US" b="1" dirty="0"/>
              <a:t>Essential nutrient:</a:t>
            </a:r>
            <a:endParaRPr lang="en-US" dirty="0"/>
          </a:p>
          <a:p>
            <a:pPr marL="342900" indent="-342900">
              <a:lnSpc>
                <a:spcPct val="120000"/>
              </a:lnSpc>
              <a:spcBef>
                <a:spcPts val="600"/>
              </a:spcBef>
              <a:spcAft>
                <a:spcPts val="0"/>
              </a:spcAft>
              <a:buFont typeface="Arial" pitchFamily="34" charset="0"/>
              <a:buChar char="•"/>
              <a:defRPr/>
            </a:pPr>
            <a:r>
              <a:rPr lang="en-US" dirty="0"/>
              <a:t>Any substance, whether in elemental or molecular form, that must be provided to an organism</a:t>
            </a:r>
          </a:p>
          <a:p>
            <a:pPr>
              <a:spcBef>
                <a:spcPts val="600"/>
              </a:spcBef>
              <a:spcAft>
                <a:spcPts val="0"/>
              </a:spcAft>
              <a:defRPr/>
            </a:pPr>
            <a:r>
              <a:rPr lang="en-US" b="1" dirty="0"/>
              <a:t>Macronutrients:</a:t>
            </a:r>
            <a:r>
              <a:rPr lang="en-US" dirty="0"/>
              <a:t> </a:t>
            </a:r>
          </a:p>
          <a:p>
            <a:pPr marL="342900" indent="-342900">
              <a:lnSpc>
                <a:spcPct val="120000"/>
              </a:lnSpc>
              <a:spcBef>
                <a:spcPts val="600"/>
              </a:spcBef>
              <a:spcAft>
                <a:spcPts val="0"/>
              </a:spcAft>
              <a:buFont typeface="Arial" pitchFamily="34" charset="0"/>
              <a:buChar char="•"/>
              <a:defRPr/>
            </a:pPr>
            <a:r>
              <a:rPr lang="en-US" dirty="0"/>
              <a:t>Required in relatively large quantities</a:t>
            </a:r>
          </a:p>
          <a:p>
            <a:pPr marL="342900" indent="-342900">
              <a:lnSpc>
                <a:spcPct val="120000"/>
              </a:lnSpc>
              <a:spcBef>
                <a:spcPts val="600"/>
              </a:spcBef>
              <a:spcAft>
                <a:spcPts val="0"/>
              </a:spcAft>
              <a:buFont typeface="Arial" pitchFamily="34" charset="0"/>
              <a:buChar char="•"/>
              <a:defRPr/>
            </a:pPr>
            <a:r>
              <a:rPr lang="en-US" dirty="0"/>
              <a:t>Play principal roles in cell structure and metabolism</a:t>
            </a:r>
          </a:p>
          <a:p>
            <a:pPr>
              <a:spcBef>
                <a:spcPts val="600"/>
              </a:spcBef>
              <a:spcAft>
                <a:spcPts val="0"/>
              </a:spcAft>
              <a:defRPr/>
            </a:pPr>
            <a:r>
              <a:rPr lang="en-US" b="1" dirty="0"/>
              <a:t>Micronutrients</a:t>
            </a:r>
            <a:r>
              <a:rPr lang="en-US" dirty="0"/>
              <a:t> </a:t>
            </a:r>
            <a:r>
              <a:rPr lang="en-US" b="1" dirty="0"/>
              <a:t>(trace elements):</a:t>
            </a:r>
          </a:p>
          <a:p>
            <a:pPr marL="342900" indent="-342900">
              <a:lnSpc>
                <a:spcPct val="120000"/>
              </a:lnSpc>
              <a:spcBef>
                <a:spcPts val="600"/>
              </a:spcBef>
              <a:spcAft>
                <a:spcPts val="0"/>
              </a:spcAft>
              <a:buFont typeface="Arial" pitchFamily="34" charset="0"/>
              <a:buChar char="•"/>
              <a:defRPr/>
            </a:pPr>
            <a:r>
              <a:rPr lang="en-US" dirty="0"/>
              <a:t>Present in much smaller amounts</a:t>
            </a:r>
          </a:p>
          <a:p>
            <a:pPr marL="342900" indent="-342900">
              <a:lnSpc>
                <a:spcPct val="120000"/>
              </a:lnSpc>
              <a:spcBef>
                <a:spcPts val="600"/>
              </a:spcBef>
              <a:spcAft>
                <a:spcPts val="0"/>
              </a:spcAft>
              <a:buFont typeface="Arial" pitchFamily="34" charset="0"/>
              <a:buChar char="•"/>
              <a:defRPr/>
            </a:pPr>
            <a:r>
              <a:rPr lang="en-US" dirty="0"/>
              <a:t>Involved in enzyme function and maintenance of protein structure</a:t>
            </a:r>
          </a:p>
        </p:txBody>
      </p:sp>
    </p:spTree>
    <p:extLst>
      <p:ext uri="{BB962C8B-B14F-4D97-AF65-F5344CB8AC3E}">
        <p14:creationId xmlns:p14="http://schemas.microsoft.com/office/powerpoint/2010/main" val="31254582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a:solidFill>
                  <a:schemeClr val="tx1"/>
                </a:solidFill>
              </a:rPr>
              <a:t>Isotonic Conditions</a:t>
            </a:r>
            <a:endParaRPr lang="en-IN" sz="1200" dirty="0">
              <a:solidFill>
                <a:schemeClr val="tx1"/>
              </a:solidFill>
            </a:endParaRPr>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800"/>
              </a:spcBef>
              <a:spcAft>
                <a:spcPts val="0"/>
              </a:spcAft>
              <a:defRPr/>
            </a:pPr>
            <a:r>
              <a:rPr lang="en-US" dirty="0"/>
              <a:t>The solute concentration in the external environment is equal to the cell’s internal environment</a:t>
            </a:r>
          </a:p>
          <a:p>
            <a:pPr>
              <a:spcBef>
                <a:spcPts val="1800"/>
              </a:spcBef>
              <a:spcAft>
                <a:spcPts val="0"/>
              </a:spcAft>
              <a:defRPr/>
            </a:pPr>
            <a:r>
              <a:rPr lang="en-US" dirty="0"/>
              <a:t>Diffusion of water proceeds at the same rate in both directions</a:t>
            </a:r>
          </a:p>
          <a:p>
            <a:pPr>
              <a:spcBef>
                <a:spcPts val="1800"/>
              </a:spcBef>
              <a:spcAft>
                <a:spcPts val="0"/>
              </a:spcAft>
              <a:defRPr/>
            </a:pPr>
            <a:r>
              <a:rPr lang="en-US" dirty="0"/>
              <a:t>Isotonic solutions are generally the most stable environments for cells, already in an osmotic steady state with the cell</a:t>
            </a:r>
          </a:p>
        </p:txBody>
      </p:sp>
    </p:spTree>
    <p:extLst>
      <p:ext uri="{BB962C8B-B14F-4D97-AF65-F5344CB8AC3E}">
        <p14:creationId xmlns:p14="http://schemas.microsoft.com/office/powerpoint/2010/main" val="11058735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solidFill>
                  <a:schemeClr val="tx1"/>
                </a:solidFill>
              </a:rPr>
              <a:t>Hypotonic Conditions</a:t>
            </a:r>
            <a:endParaRPr lang="en-IN" dirty="0">
              <a:solidFill>
                <a:schemeClr val="tx1"/>
              </a:solidFill>
            </a:endParaRP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1800"/>
              </a:spcBef>
              <a:spcAft>
                <a:spcPts val="0"/>
              </a:spcAft>
              <a:defRPr/>
            </a:pPr>
            <a:r>
              <a:rPr lang="en-US" dirty="0"/>
              <a:t>Solute concentration of the external environment is lower than that of the cell’s internal environment</a:t>
            </a:r>
          </a:p>
          <a:p>
            <a:pPr>
              <a:spcBef>
                <a:spcPts val="1800"/>
              </a:spcBef>
              <a:spcAft>
                <a:spcPts val="0"/>
              </a:spcAft>
              <a:defRPr/>
            </a:pPr>
            <a:r>
              <a:rPr lang="en-US" dirty="0"/>
              <a:t>Pure water is the most hypotonic environment because it has no dissolved solutes</a:t>
            </a:r>
          </a:p>
          <a:p>
            <a:pPr>
              <a:spcBef>
                <a:spcPts val="1800"/>
              </a:spcBef>
              <a:spcAft>
                <a:spcPts val="0"/>
              </a:spcAft>
              <a:defRPr/>
            </a:pPr>
            <a:r>
              <a:rPr lang="en-US" dirty="0"/>
              <a:t>The net direction of osmosis is from the hypotonic solution into the cell</a:t>
            </a:r>
          </a:p>
          <a:p>
            <a:pPr>
              <a:spcBef>
                <a:spcPts val="1800"/>
              </a:spcBef>
              <a:spcAft>
                <a:spcPts val="0"/>
              </a:spcAft>
              <a:defRPr/>
            </a:pPr>
            <a:r>
              <a:rPr lang="en-US" dirty="0"/>
              <a:t>Cells without walls swell and can burst</a:t>
            </a:r>
          </a:p>
        </p:txBody>
      </p:sp>
    </p:spTree>
    <p:extLst>
      <p:ext uri="{BB962C8B-B14F-4D97-AF65-F5344CB8AC3E}">
        <p14:creationId xmlns:p14="http://schemas.microsoft.com/office/powerpoint/2010/main" val="10900642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solidFill>
                  <a:schemeClr val="tx1"/>
                </a:solidFill>
              </a:rPr>
              <a:t>Hypertonic Conditions</a:t>
            </a:r>
            <a:endParaRPr lang="en-IN" dirty="0">
              <a:solidFill>
                <a:schemeClr val="tx1"/>
              </a:solidFill>
            </a:endParaRP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1800"/>
              </a:spcBef>
              <a:spcAft>
                <a:spcPts val="0"/>
              </a:spcAft>
              <a:defRPr/>
            </a:pPr>
            <a:r>
              <a:rPr lang="en-US" dirty="0"/>
              <a:t>Environment outside the cell has a slightly higher concentration of solutes than inside the cell</a:t>
            </a:r>
          </a:p>
          <a:p>
            <a:pPr>
              <a:spcBef>
                <a:spcPts val="1800"/>
              </a:spcBef>
              <a:spcAft>
                <a:spcPts val="0"/>
              </a:spcAft>
              <a:defRPr/>
            </a:pPr>
            <a:r>
              <a:rPr lang="en-US" dirty="0"/>
              <a:t>High </a:t>
            </a:r>
            <a:r>
              <a:rPr lang="en-US" i="1" dirty="0"/>
              <a:t>osmotic pressure </a:t>
            </a:r>
            <a:r>
              <a:rPr lang="en-US" dirty="0"/>
              <a:t>forces water to diffuse out of the cell</a:t>
            </a:r>
          </a:p>
          <a:p>
            <a:pPr>
              <a:spcBef>
                <a:spcPts val="1800"/>
              </a:spcBef>
              <a:spcAft>
                <a:spcPts val="0"/>
              </a:spcAft>
              <a:defRPr/>
            </a:pPr>
            <a:r>
              <a:rPr lang="en-US" dirty="0"/>
              <a:t>Limits the growth of microbes</a:t>
            </a:r>
          </a:p>
          <a:p>
            <a:pPr>
              <a:spcBef>
                <a:spcPts val="1800"/>
              </a:spcBef>
              <a:spcAft>
                <a:spcPts val="0"/>
              </a:spcAft>
              <a:defRPr/>
            </a:pPr>
            <a:r>
              <a:rPr lang="en-US" dirty="0"/>
              <a:t>Principle behind using concentrated salt and sugar solutions to preserve food</a:t>
            </a:r>
          </a:p>
        </p:txBody>
      </p:sp>
    </p:spTree>
    <p:extLst>
      <p:ext uri="{BB962C8B-B14F-4D97-AF65-F5344CB8AC3E}">
        <p14:creationId xmlns:p14="http://schemas.microsoft.com/office/powerpoint/2010/main" val="18924235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solidFill>
                  <a:schemeClr val="tx1"/>
                </a:solidFill>
              </a:rPr>
              <a:t>Cell Responses to Solutions of Differing Osmotic Content</a:t>
            </a:r>
            <a:endParaRPr lang="en-IN" dirty="0">
              <a:solidFill>
                <a:schemeClr val="tx1"/>
              </a:solidFill>
            </a:endParaRPr>
          </a:p>
        </p:txBody>
      </p:sp>
      <p:pic>
        <p:nvPicPr>
          <p:cNvPr id="5" name="Picture 2" descr="Comparison of cells with and without cell walls in isotonic solution, hypotonic solution, and hypertonic solution.">
            <a:extLst>
              <a:ext uri="{C183D7F6-B498-43B3-948B-1728B52AA6E4}">
                <adec:decorative xmlns:adec="http://schemas.microsoft.com/office/drawing/2017/decorative" val="0"/>
              </a:ext>
            </a:extLst>
          </p:cNvPr>
          <p:cNvPicPr>
            <a:picLocks noGrp="1" noChangeAspect="1"/>
          </p:cNvPicPr>
          <p:nvPr>
            <p:ph sz="quarter" idx="11"/>
          </p:nvPr>
        </p:nvPicPr>
        <p:blipFill>
          <a:blip r:embed="rId2">
            <a:extLst>
              <a:ext uri="{28A0092B-C50C-407E-A947-70E740481C1C}">
                <a14:useLocalDpi xmlns:a14="http://schemas.microsoft.com/office/drawing/2010/main" val="0"/>
              </a:ext>
            </a:extLst>
          </a:blip>
          <a:stretch>
            <a:fillRect/>
          </a:stretch>
        </p:blipFill>
        <p:spPr>
          <a:xfrm>
            <a:off x="1080516" y="1590675"/>
            <a:ext cx="6982968" cy="4343400"/>
          </a:xfrm>
        </p:spPr>
      </p:pic>
      <p:sp>
        <p:nvSpPr>
          <p:cNvPr id="4" name="Text Placeholder 3">
            <a:extLst>
              <a:ext uri="{FF2B5EF4-FFF2-40B4-BE49-F238E27FC236}">
                <a16:creationId xmlns:a16="http://schemas.microsoft.com/office/drawing/2014/main" id="{C51C31D3-2116-4543-BDA1-18EF4410659B}"/>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p>
        </p:txBody>
      </p:sp>
    </p:spTree>
    <p:extLst>
      <p:ext uri="{BB962C8B-B14F-4D97-AF65-F5344CB8AC3E}">
        <p14:creationId xmlns:p14="http://schemas.microsoft.com/office/powerpoint/2010/main" val="32560396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solidFill>
                  <a:schemeClr val="tx1"/>
                </a:solidFill>
              </a:rPr>
              <a:t>Adaptations to Osmotic Variations in the Environment: Isotonic and Hypotonic</a:t>
            </a:r>
            <a:endParaRPr lang="en-IN" dirty="0">
              <a:solidFill>
                <a:schemeClr val="tx1"/>
              </a:solidFill>
            </a:endParaRP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600"/>
              </a:spcBef>
              <a:spcAft>
                <a:spcPts val="600"/>
              </a:spcAft>
              <a:defRPr/>
            </a:pPr>
            <a:r>
              <a:rPr lang="en-US" dirty="0"/>
              <a:t>Isotonic conditions pose little stress on cells</a:t>
            </a:r>
          </a:p>
          <a:p>
            <a:pPr>
              <a:spcBef>
                <a:spcPts val="600"/>
              </a:spcBef>
              <a:spcAft>
                <a:spcPts val="600"/>
              </a:spcAft>
              <a:defRPr/>
            </a:pPr>
            <a:r>
              <a:rPr lang="en-US" dirty="0"/>
              <a:t>Hypotonic environments:</a:t>
            </a:r>
          </a:p>
          <a:p>
            <a:pPr marL="347472" lvl="1">
              <a:spcBef>
                <a:spcPts val="600"/>
              </a:spcBef>
              <a:spcAft>
                <a:spcPts val="600"/>
              </a:spcAft>
              <a:defRPr/>
            </a:pPr>
            <a:r>
              <a:rPr lang="en-US" dirty="0"/>
              <a:t>Bacteria and amoeba living in fresh pond water</a:t>
            </a:r>
          </a:p>
          <a:p>
            <a:pPr marL="347472" lvl="1">
              <a:spcBef>
                <a:spcPts val="600"/>
              </a:spcBef>
              <a:spcAft>
                <a:spcPts val="600"/>
              </a:spcAft>
              <a:defRPr/>
            </a:pPr>
            <a:r>
              <a:rPr lang="en-US" dirty="0"/>
              <a:t>Bacteria: cell wall protects cells from bursting</a:t>
            </a:r>
          </a:p>
          <a:p>
            <a:pPr marL="347472" lvl="1">
              <a:spcBef>
                <a:spcPts val="600"/>
              </a:spcBef>
              <a:spcAft>
                <a:spcPts val="600"/>
              </a:spcAft>
              <a:defRPr/>
            </a:pPr>
            <a:r>
              <a:rPr lang="en-US" dirty="0"/>
              <a:t>Amoeba: utilize a contractile vacuole that constantly moves excess water out of the cell; requires energy</a:t>
            </a:r>
          </a:p>
        </p:txBody>
      </p:sp>
    </p:spTree>
    <p:extLst>
      <p:ext uri="{BB962C8B-B14F-4D97-AF65-F5344CB8AC3E}">
        <p14:creationId xmlns:p14="http://schemas.microsoft.com/office/powerpoint/2010/main" val="39522152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solidFill>
                  <a:schemeClr val="tx1"/>
                </a:solidFill>
              </a:rPr>
              <a:t>Adaptations to Osmotic Variations in the Environment: Hypertonic</a:t>
            </a:r>
            <a:endParaRPr lang="en-IN" dirty="0">
              <a:solidFill>
                <a:schemeClr val="tx1"/>
              </a:solidFill>
            </a:endParaRP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800"/>
              </a:spcBef>
              <a:defRPr/>
            </a:pPr>
            <a:r>
              <a:rPr lang="en-US" dirty="0"/>
              <a:t>Hypertonic environments:</a:t>
            </a:r>
          </a:p>
          <a:p>
            <a:pPr marL="347472" lvl="1">
              <a:defRPr/>
            </a:pPr>
            <a:r>
              <a:rPr lang="en-US" dirty="0"/>
              <a:t>Cells must restrict the loss of water to the environment or increase the salinity of their internal environment</a:t>
            </a:r>
          </a:p>
          <a:p>
            <a:pPr marL="347472" lvl="1">
              <a:defRPr/>
            </a:pPr>
            <a:r>
              <a:rPr lang="en-US" dirty="0" err="1"/>
              <a:t>Halobacteria</a:t>
            </a:r>
            <a:r>
              <a:rPr lang="en-US" dirty="0"/>
              <a:t>: absorb salt to make their cells isotonic with the environment</a:t>
            </a:r>
          </a:p>
          <a:p>
            <a:pPr lvl="2" indent="-283464">
              <a:spcBef>
                <a:spcPts val="600"/>
              </a:spcBef>
              <a:defRPr/>
            </a:pPr>
            <a:r>
              <a:rPr lang="en-US" dirty="0"/>
              <a:t>Have a physiological need for a high salt concentration in their habitats</a:t>
            </a:r>
          </a:p>
        </p:txBody>
      </p:sp>
    </p:spTree>
    <p:extLst>
      <p:ext uri="{BB962C8B-B14F-4D97-AF65-F5344CB8AC3E}">
        <p14:creationId xmlns:p14="http://schemas.microsoft.com/office/powerpoint/2010/main" val="29677133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solidFill>
                  <a:schemeClr val="tx1"/>
                </a:solidFill>
              </a:rPr>
              <a:t>Transporting Substances Across Membranes</a:t>
            </a:r>
            <a:endParaRPr lang="en-IN" dirty="0">
              <a:solidFill>
                <a:schemeClr val="tx1"/>
              </a:solidFill>
            </a:endParaRP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600"/>
              </a:spcBef>
              <a:spcAft>
                <a:spcPts val="600"/>
              </a:spcAft>
              <a:defRPr/>
            </a:pPr>
            <a:r>
              <a:rPr lang="en-US" b="1" dirty="0"/>
              <a:t>Facilitated diffusion:</a:t>
            </a:r>
          </a:p>
          <a:p>
            <a:pPr marL="347472" lvl="1">
              <a:spcBef>
                <a:spcPts val="600"/>
              </a:spcBef>
              <a:spcAft>
                <a:spcPts val="600"/>
              </a:spcAft>
              <a:defRPr/>
            </a:pPr>
            <a:r>
              <a:rPr lang="en-US" dirty="0"/>
              <a:t>Mediated transport</a:t>
            </a:r>
          </a:p>
          <a:p>
            <a:pPr marL="347472" lvl="1">
              <a:spcBef>
                <a:spcPts val="600"/>
              </a:spcBef>
              <a:spcAft>
                <a:spcPts val="600"/>
              </a:spcAft>
              <a:defRPr/>
            </a:pPr>
            <a:r>
              <a:rPr lang="en-US" dirty="0"/>
              <a:t>Utilizes a carrier protein that will bind a specific substance</a:t>
            </a:r>
          </a:p>
          <a:p>
            <a:pPr marL="347472" lvl="1">
              <a:spcBef>
                <a:spcPts val="600"/>
              </a:spcBef>
              <a:spcAft>
                <a:spcPts val="600"/>
              </a:spcAft>
              <a:defRPr/>
            </a:pPr>
            <a:r>
              <a:rPr lang="en-US" dirty="0"/>
              <a:t>Binding changes the conformation of the carrier proteins so that the substance is moved across the membrane</a:t>
            </a:r>
          </a:p>
          <a:p>
            <a:pPr marL="347472" lvl="1">
              <a:spcBef>
                <a:spcPts val="600"/>
              </a:spcBef>
              <a:spcAft>
                <a:spcPts val="600"/>
              </a:spcAft>
              <a:defRPr/>
            </a:pPr>
            <a:r>
              <a:rPr lang="en-US" dirty="0"/>
              <a:t>Carrier proteins exhibit </a:t>
            </a:r>
            <a:r>
              <a:rPr lang="en-US" b="1" dirty="0"/>
              <a:t>specificity</a:t>
            </a:r>
            <a:r>
              <a:rPr lang="en-IN" dirty="0"/>
              <a:t>—</a:t>
            </a:r>
            <a:r>
              <a:rPr lang="en-US" dirty="0"/>
              <a:t>they bind and transport only one or a few types of molecules</a:t>
            </a:r>
          </a:p>
        </p:txBody>
      </p:sp>
    </p:spTree>
    <p:extLst>
      <p:ext uri="{BB962C8B-B14F-4D97-AF65-F5344CB8AC3E}">
        <p14:creationId xmlns:p14="http://schemas.microsoft.com/office/powerpoint/2010/main" val="34822747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solidFill>
                  <a:schemeClr val="tx1"/>
                </a:solidFill>
              </a:rPr>
              <a:t>Passive Transport Processes in Cells: Simple versus Facilitated Diffusion</a:t>
            </a:r>
            <a:endParaRPr lang="en-IN" dirty="0">
              <a:solidFill>
                <a:schemeClr val="tx1"/>
              </a:solidFill>
            </a:endParaRPr>
          </a:p>
        </p:txBody>
      </p:sp>
      <p:pic>
        <p:nvPicPr>
          <p:cNvPr id="7" name="Picture 2" descr="Description and energy requirements of simple diffusion and facilitated diffusion.">
            <a:extLst>
              <a:ext uri="{C183D7F6-B498-43B3-948B-1728B52AA6E4}">
                <adec:decorative xmlns:adec="http://schemas.microsoft.com/office/drawing/2017/decorative" val="0"/>
              </a:ext>
            </a:extLst>
          </p:cNvPr>
          <p:cNvPicPr>
            <a:picLocks noGrp="1" noChangeAspect="1"/>
          </p:cNvPicPr>
          <p:nvPr>
            <p:ph sz="quarter" idx="11"/>
          </p:nvPr>
        </p:nvPicPr>
        <p:blipFill>
          <a:blip r:embed="rId2">
            <a:extLst>
              <a:ext uri="{28A0092B-C50C-407E-A947-70E740481C1C}">
                <a14:useLocalDpi xmlns:a14="http://schemas.microsoft.com/office/drawing/2010/main" val="0"/>
              </a:ext>
            </a:extLst>
          </a:blip>
          <a:stretch>
            <a:fillRect/>
          </a:stretch>
        </p:blipFill>
        <p:spPr>
          <a:xfrm>
            <a:off x="2307512" y="1318868"/>
            <a:ext cx="4321885" cy="4744779"/>
          </a:xfrm>
        </p:spPr>
      </p:pic>
      <p:sp>
        <p:nvSpPr>
          <p:cNvPr id="4" name="Text Placeholder 3">
            <a:extLst>
              <a:ext uri="{FF2B5EF4-FFF2-40B4-BE49-F238E27FC236}">
                <a16:creationId xmlns:a16="http://schemas.microsoft.com/office/drawing/2014/main" id="{CB7AEC18-6274-4258-A2F3-4AED1B40A7B0}"/>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p>
        </p:txBody>
      </p:sp>
    </p:spTree>
    <p:extLst>
      <p:ext uri="{BB962C8B-B14F-4D97-AF65-F5344CB8AC3E}">
        <p14:creationId xmlns:p14="http://schemas.microsoft.com/office/powerpoint/2010/main" val="21929607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solidFill>
                  <a:schemeClr val="tx1"/>
                </a:solidFill>
              </a:rPr>
              <a:t>Saturation and Competition</a:t>
            </a:r>
            <a:endParaRPr lang="en-IN" dirty="0">
              <a:solidFill>
                <a:schemeClr val="tx1"/>
              </a:solidFill>
            </a:endParaRP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1200"/>
              </a:spcBef>
              <a:spcAft>
                <a:spcPts val="0"/>
              </a:spcAft>
            </a:pPr>
            <a:r>
              <a:rPr lang="en-US" altLang="en-US" b="1" dirty="0"/>
              <a:t>Saturation:</a:t>
            </a:r>
            <a:endParaRPr lang="en-US" altLang="en-US" dirty="0"/>
          </a:p>
          <a:p>
            <a:pPr marL="347472" lvl="1">
              <a:spcBef>
                <a:spcPts val="600"/>
              </a:spcBef>
              <a:spcAft>
                <a:spcPts val="0"/>
              </a:spcAft>
            </a:pPr>
            <a:r>
              <a:rPr lang="en-US" altLang="en-US" dirty="0"/>
              <a:t>The rate of transport of a substance is limited by the number of binding sites on the transport proteins</a:t>
            </a:r>
          </a:p>
          <a:p>
            <a:pPr marL="347472" lvl="1">
              <a:spcBef>
                <a:spcPts val="600"/>
              </a:spcBef>
              <a:spcAft>
                <a:spcPts val="0"/>
              </a:spcAft>
            </a:pPr>
            <a:r>
              <a:rPr lang="en-US" altLang="en-US" dirty="0"/>
              <a:t>As the substance’s concentration increases, so does the rate of transport until all of the binding sites are occupied</a:t>
            </a:r>
          </a:p>
          <a:p>
            <a:pPr>
              <a:spcBef>
                <a:spcPts val="1200"/>
              </a:spcBef>
              <a:spcAft>
                <a:spcPts val="0"/>
              </a:spcAft>
              <a:defRPr/>
            </a:pPr>
            <a:r>
              <a:rPr lang="en-US" b="1" dirty="0"/>
              <a:t>Competition:</a:t>
            </a:r>
            <a:endParaRPr lang="en-US" dirty="0"/>
          </a:p>
          <a:p>
            <a:pPr marL="347472" lvl="1">
              <a:spcBef>
                <a:spcPts val="600"/>
              </a:spcBef>
              <a:spcAft>
                <a:spcPts val="0"/>
              </a:spcAft>
              <a:defRPr/>
            </a:pPr>
            <a:r>
              <a:rPr lang="en-US" dirty="0"/>
              <a:t>Two molecules of similar shape can bind to the same binding site on a carrier protein</a:t>
            </a:r>
          </a:p>
          <a:p>
            <a:pPr marL="347472" lvl="1">
              <a:spcBef>
                <a:spcPts val="600"/>
              </a:spcBef>
              <a:spcAft>
                <a:spcPts val="0"/>
              </a:spcAft>
              <a:defRPr/>
            </a:pPr>
            <a:r>
              <a:rPr lang="en-US" dirty="0"/>
              <a:t>The chemical with the higher binding affinity or the chemical in higher concentration will be transported at a greater rate</a:t>
            </a:r>
          </a:p>
        </p:txBody>
      </p:sp>
    </p:spTree>
    <p:extLst>
      <p:ext uri="{BB962C8B-B14F-4D97-AF65-F5344CB8AC3E}">
        <p14:creationId xmlns:p14="http://schemas.microsoft.com/office/powerpoint/2010/main" val="399162177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solidFill>
                  <a:schemeClr val="tx1"/>
                </a:solidFill>
              </a:rPr>
              <a:t>Active Transport</a:t>
            </a:r>
            <a:endParaRPr lang="en-IN" dirty="0">
              <a:solidFill>
                <a:schemeClr val="tx1"/>
              </a:solidFill>
            </a:endParaRP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normAutofit fontScale="85000" lnSpcReduction="20000"/>
          </a:bodyPr>
          <a:lstStyle/>
          <a:p>
            <a:pPr>
              <a:lnSpc>
                <a:spcPct val="120000"/>
              </a:lnSpc>
              <a:spcBef>
                <a:spcPts val="600"/>
              </a:spcBef>
              <a:spcAft>
                <a:spcPts val="0"/>
              </a:spcAft>
            </a:pPr>
            <a:r>
              <a:rPr lang="en-US" dirty="0"/>
              <a:t>Features:</a:t>
            </a:r>
          </a:p>
          <a:p>
            <a:pPr marL="347472" lvl="1">
              <a:lnSpc>
                <a:spcPct val="120000"/>
              </a:lnSpc>
              <a:spcBef>
                <a:spcPts val="600"/>
              </a:spcBef>
              <a:spcAft>
                <a:spcPts val="0"/>
              </a:spcAft>
            </a:pPr>
            <a:r>
              <a:rPr lang="en-US" dirty="0"/>
              <a:t>Transport of nutrients against the diffusion gradient or in the same direction as the natural gradient but at a rate faster than by diffusion alone</a:t>
            </a:r>
          </a:p>
          <a:p>
            <a:pPr marL="347472" lvl="1">
              <a:lnSpc>
                <a:spcPct val="120000"/>
              </a:lnSpc>
              <a:spcBef>
                <a:spcPts val="600"/>
              </a:spcBef>
              <a:spcAft>
                <a:spcPts val="0"/>
              </a:spcAft>
            </a:pPr>
            <a:r>
              <a:rPr lang="en-US" dirty="0"/>
              <a:t>Presence of specific membrane proteins (permeases and pumps) </a:t>
            </a:r>
          </a:p>
          <a:p>
            <a:pPr marL="347472" lvl="1">
              <a:lnSpc>
                <a:spcPct val="120000"/>
              </a:lnSpc>
              <a:spcBef>
                <a:spcPts val="600"/>
              </a:spcBef>
              <a:spcAft>
                <a:spcPts val="0"/>
              </a:spcAft>
            </a:pPr>
            <a:r>
              <a:rPr lang="en-US" dirty="0"/>
              <a:t>Expenditure of energy</a:t>
            </a:r>
          </a:p>
          <a:p>
            <a:pPr>
              <a:lnSpc>
                <a:spcPct val="120000"/>
              </a:lnSpc>
              <a:spcBef>
                <a:spcPts val="600"/>
              </a:spcBef>
              <a:spcAft>
                <a:spcPts val="0"/>
              </a:spcAft>
            </a:pPr>
            <a:r>
              <a:rPr lang="en-US" altLang="en-US" dirty="0"/>
              <a:t>Specialized pumps carry ions such as </a:t>
            </a:r>
            <a:r>
              <a:rPr lang="en-US" altLang="en-US" i="0" dirty="0"/>
              <a:t>K</a:t>
            </a:r>
            <a:r>
              <a:rPr lang="en-US" altLang="en-US" i="0" baseline="30000" dirty="0"/>
              <a:t>+</a:t>
            </a:r>
            <a:r>
              <a:rPr lang="en-US" dirty="0"/>
              <a:t>, </a:t>
            </a:r>
            <a:r>
              <a:rPr lang="en-US" i="0" dirty="0"/>
              <a:t>Na</a:t>
            </a:r>
            <a:r>
              <a:rPr lang="en-US" i="0" baseline="30000" dirty="0"/>
              <a:t>+</a:t>
            </a:r>
            <a:r>
              <a:rPr lang="en-US" dirty="0"/>
              <a:t>, and </a:t>
            </a:r>
            <a:r>
              <a:rPr lang="en-US" i="0" dirty="0"/>
              <a:t>H</a:t>
            </a:r>
            <a:r>
              <a:rPr lang="en-US" i="0" baseline="30000" dirty="0"/>
              <a:t>+</a:t>
            </a:r>
            <a:r>
              <a:rPr lang="en-US" dirty="0"/>
              <a:t> across the membrane </a:t>
            </a:r>
          </a:p>
          <a:p>
            <a:pPr>
              <a:lnSpc>
                <a:spcPct val="120000"/>
              </a:lnSpc>
              <a:spcBef>
                <a:spcPts val="600"/>
              </a:spcBef>
              <a:spcAft>
                <a:spcPts val="0"/>
              </a:spcAft>
            </a:pPr>
            <a:r>
              <a:rPr lang="en-US" b="1" dirty="0"/>
              <a:t>Group translocation: </a:t>
            </a:r>
            <a:r>
              <a:rPr lang="en-US" dirty="0"/>
              <a:t>couples the transport of a nutrient with its conversion to a substance that is immediately useful inside the cellFeatures:</a:t>
            </a:r>
          </a:p>
          <a:p>
            <a:pPr>
              <a:lnSpc>
                <a:spcPct val="120000"/>
              </a:lnSpc>
              <a:spcBef>
                <a:spcPts val="600"/>
              </a:spcBef>
              <a:spcAft>
                <a:spcPts val="0"/>
              </a:spcAft>
            </a:pPr>
            <a:r>
              <a:rPr lang="en-US" altLang="en-US" dirty="0"/>
              <a:t>Specialized pumps carry ions such as </a:t>
            </a:r>
            <a:r>
              <a:rPr lang="en-US" altLang="en-US" i="0" dirty="0"/>
              <a:t>K</a:t>
            </a:r>
            <a:r>
              <a:rPr lang="en-US" altLang="en-US" i="0" baseline="30000" dirty="0"/>
              <a:t>+</a:t>
            </a:r>
            <a:r>
              <a:rPr lang="en-US" dirty="0"/>
              <a:t>, </a:t>
            </a:r>
            <a:r>
              <a:rPr lang="en-US" i="0" dirty="0"/>
              <a:t>Na</a:t>
            </a:r>
            <a:r>
              <a:rPr lang="en-US" i="0" baseline="30000" dirty="0"/>
              <a:t>+</a:t>
            </a:r>
            <a:r>
              <a:rPr lang="en-US" dirty="0"/>
              <a:t>, and </a:t>
            </a:r>
            <a:r>
              <a:rPr lang="en-US" i="0" dirty="0"/>
              <a:t>H</a:t>
            </a:r>
            <a:r>
              <a:rPr lang="en-US" i="0" baseline="30000" dirty="0"/>
              <a:t>+</a:t>
            </a:r>
            <a:r>
              <a:rPr lang="en-US" dirty="0"/>
              <a:t> across the membrane </a:t>
            </a:r>
          </a:p>
          <a:p>
            <a:pPr>
              <a:lnSpc>
                <a:spcPct val="120000"/>
              </a:lnSpc>
              <a:spcBef>
                <a:spcPts val="600"/>
              </a:spcBef>
              <a:spcAft>
                <a:spcPts val="0"/>
              </a:spcAft>
            </a:pPr>
            <a:r>
              <a:rPr lang="en-US" b="1" dirty="0"/>
              <a:t>Group translocation: </a:t>
            </a:r>
            <a:r>
              <a:rPr lang="en-US" dirty="0"/>
              <a:t>couples the transport of a nutrient with its </a:t>
            </a:r>
            <a:endParaRPr lang="en-US" altLang="en-US" dirty="0"/>
          </a:p>
        </p:txBody>
      </p:sp>
    </p:spTree>
    <p:extLst>
      <p:ext uri="{BB962C8B-B14F-4D97-AF65-F5344CB8AC3E}">
        <p14:creationId xmlns:p14="http://schemas.microsoft.com/office/powerpoint/2010/main" val="33970315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Inorganic versus Organic Nutrients</a:t>
            </a:r>
            <a:endParaRPr lang="en-IN" sz="1200" dirty="0">
              <a:solidFill>
                <a:schemeClr val="tx1"/>
              </a:solidFill>
            </a:endParaRPr>
          </a:p>
        </p:txBody>
      </p:sp>
      <p:sp>
        <p:nvSpPr>
          <p:cNvPr id="3" name="Content Placeholder 2"/>
          <p:cNvSpPr>
            <a:spLocks noGrp="1"/>
          </p:cNvSpPr>
          <p:nvPr>
            <p:ph sz="quarter" idx="11"/>
          </p:nvPr>
        </p:nvSpPr>
        <p:spPr>
          <a:xfrm>
            <a:off x="342900" y="1276708"/>
            <a:ext cx="8458200" cy="5212080"/>
          </a:xfrm>
        </p:spPr>
        <p:txBody>
          <a:bodyPr>
            <a:noAutofit/>
          </a:bodyPr>
          <a:lstStyle/>
          <a:p>
            <a:pPr>
              <a:spcBef>
                <a:spcPts val="600"/>
              </a:spcBef>
              <a:spcAft>
                <a:spcPts val="600"/>
              </a:spcAft>
            </a:pPr>
            <a:r>
              <a:rPr lang="en-US" altLang="en-US" dirty="0"/>
              <a:t>Inorganic nutrients:</a:t>
            </a:r>
          </a:p>
          <a:p>
            <a:pPr marL="342900" indent="-342900">
              <a:spcBef>
                <a:spcPts val="600"/>
              </a:spcBef>
              <a:spcAft>
                <a:spcPts val="600"/>
              </a:spcAft>
              <a:buFont typeface="Arial" pitchFamily="34" charset="0"/>
              <a:buChar char="•"/>
            </a:pPr>
            <a:r>
              <a:rPr lang="en-US" altLang="en-US" dirty="0"/>
              <a:t>Atom or simple molecule that contains a combination of atoms other than carbon and hydrogen</a:t>
            </a:r>
          </a:p>
          <a:p>
            <a:pPr>
              <a:spcBef>
                <a:spcPts val="600"/>
              </a:spcBef>
              <a:spcAft>
                <a:spcPts val="600"/>
              </a:spcAft>
            </a:pPr>
            <a:r>
              <a:rPr lang="en-US" altLang="en-US" dirty="0"/>
              <a:t>Organic nutrients:</a:t>
            </a:r>
          </a:p>
          <a:p>
            <a:pPr marL="342900" indent="-342900">
              <a:spcBef>
                <a:spcPts val="600"/>
              </a:spcBef>
              <a:spcAft>
                <a:spcPts val="600"/>
              </a:spcAft>
              <a:buFont typeface="Arial" pitchFamily="34" charset="0"/>
              <a:buChar char="•"/>
            </a:pPr>
            <a:r>
              <a:rPr lang="en-US" altLang="en-US" dirty="0"/>
              <a:t>Contain carbon and hydrogen atoms</a:t>
            </a:r>
          </a:p>
          <a:p>
            <a:pPr marL="342900" indent="-342900">
              <a:spcBef>
                <a:spcPts val="600"/>
              </a:spcBef>
              <a:spcAft>
                <a:spcPts val="600"/>
              </a:spcAft>
              <a:buFont typeface="Arial" pitchFamily="34" charset="0"/>
              <a:buChar char="•"/>
            </a:pPr>
            <a:r>
              <a:rPr lang="en-US" altLang="en-US" dirty="0"/>
              <a:t>Usually the product of living things</a:t>
            </a:r>
          </a:p>
        </p:txBody>
      </p:sp>
    </p:spTree>
    <p:extLst>
      <p:ext uri="{BB962C8B-B14F-4D97-AF65-F5344CB8AC3E}">
        <p14:creationId xmlns:p14="http://schemas.microsoft.com/office/powerpoint/2010/main" val="143170177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solidFill>
                  <a:schemeClr val="tx1"/>
                </a:solidFill>
              </a:rPr>
              <a:t>Endocytosis</a:t>
            </a:r>
            <a:endParaRPr lang="en-IN" dirty="0">
              <a:solidFill>
                <a:schemeClr val="tx1"/>
              </a:solidFill>
            </a:endParaRP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1800"/>
              </a:spcBef>
              <a:spcAft>
                <a:spcPts val="0"/>
              </a:spcAft>
              <a:defRPr/>
            </a:pPr>
            <a:r>
              <a:rPr lang="en-US" dirty="0"/>
              <a:t>Transport of large molecules, particles, or liquids across the cell membrane by certain eukaryotes</a:t>
            </a:r>
          </a:p>
          <a:p>
            <a:pPr>
              <a:spcBef>
                <a:spcPts val="1800"/>
              </a:spcBef>
              <a:spcAft>
                <a:spcPts val="0"/>
              </a:spcAft>
              <a:defRPr/>
            </a:pPr>
            <a:r>
              <a:rPr lang="en-US" dirty="0"/>
              <a:t>Requires the expenditure of energy</a:t>
            </a:r>
          </a:p>
          <a:p>
            <a:pPr>
              <a:spcBef>
                <a:spcPts val="1800"/>
              </a:spcBef>
              <a:spcAft>
                <a:spcPts val="0"/>
              </a:spcAft>
              <a:defRPr/>
            </a:pPr>
            <a:r>
              <a:rPr lang="en-US" b="1" dirty="0"/>
              <a:t>Phagocytosis: </a:t>
            </a:r>
            <a:r>
              <a:rPr lang="en-US" dirty="0"/>
              <a:t>endocytosis by amoebas and certain white blood cells that ingest whole cells or large solid matter</a:t>
            </a:r>
          </a:p>
          <a:p>
            <a:pPr>
              <a:spcBef>
                <a:spcPts val="1800"/>
              </a:spcBef>
              <a:spcAft>
                <a:spcPts val="0"/>
              </a:spcAft>
              <a:defRPr/>
            </a:pPr>
            <a:r>
              <a:rPr lang="en-US" b="1" dirty="0"/>
              <a:t>Pinocytosis:</a:t>
            </a:r>
            <a:r>
              <a:rPr lang="en-US" dirty="0"/>
              <a:t> entry of oils or molecules in solution into the cell</a:t>
            </a:r>
            <a:endParaRPr lang="en-US" b="1" dirty="0"/>
          </a:p>
        </p:txBody>
      </p:sp>
    </p:spTree>
    <p:extLst>
      <p:ext uri="{BB962C8B-B14F-4D97-AF65-F5344CB8AC3E}">
        <p14:creationId xmlns:p14="http://schemas.microsoft.com/office/powerpoint/2010/main" val="107920580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solidFill>
                  <a:schemeClr val="tx1"/>
                </a:solidFill>
              </a:rPr>
              <a:t>Active Transport Processes in Cells</a:t>
            </a:r>
            <a:endParaRPr lang="en-IN" dirty="0">
              <a:solidFill>
                <a:schemeClr val="tx1"/>
              </a:solidFill>
            </a:endParaRPr>
          </a:p>
        </p:txBody>
      </p:sp>
      <p:pic>
        <p:nvPicPr>
          <p:cNvPr id="11" name="Picture 2" descr="Description and energy requirements of carrier-mediated active transport, group translocation, and bulk transport.">
            <a:extLst>
              <a:ext uri="{C183D7F6-B498-43B3-948B-1728B52AA6E4}">
                <adec:decorative xmlns:adec="http://schemas.microsoft.com/office/drawing/2017/decorative" val="0"/>
              </a:ext>
            </a:extLst>
          </p:cNvPr>
          <p:cNvPicPr>
            <a:picLocks noGrp="1" noChangeAspect="1"/>
          </p:cNvPicPr>
          <p:nvPr>
            <p:ph sz="quarter" idx="11"/>
          </p:nvPr>
        </p:nvPicPr>
        <p:blipFill>
          <a:blip r:embed="rId2">
            <a:extLst>
              <a:ext uri="{28A0092B-C50C-407E-A947-70E740481C1C}">
                <a14:useLocalDpi xmlns:a14="http://schemas.microsoft.com/office/drawing/2010/main" val="0"/>
              </a:ext>
            </a:extLst>
          </a:blip>
          <a:stretch>
            <a:fillRect/>
          </a:stretch>
        </p:blipFill>
        <p:spPr>
          <a:xfrm>
            <a:off x="2375201" y="1277807"/>
            <a:ext cx="4442458" cy="4861560"/>
          </a:xfrm>
        </p:spPr>
      </p:pic>
      <p:sp>
        <p:nvSpPr>
          <p:cNvPr id="4" name="Text Placeholder 3">
            <a:extLst>
              <a:ext uri="{FF2B5EF4-FFF2-40B4-BE49-F238E27FC236}">
                <a16:creationId xmlns:a16="http://schemas.microsoft.com/office/drawing/2014/main" id="{034F24EC-62E4-4991-80E3-56E533C63D1B}"/>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p>
        </p:txBody>
      </p:sp>
    </p:spTree>
    <p:extLst>
      <p:ext uri="{BB962C8B-B14F-4D97-AF65-F5344CB8AC3E}">
        <p14:creationId xmlns:p14="http://schemas.microsoft.com/office/powerpoint/2010/main" val="258114249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solidFill>
                  <a:schemeClr val="tx1"/>
                </a:solidFill>
              </a:rPr>
              <a:t>Concept Check – Section 7.1</a:t>
            </a:r>
            <a:endParaRPr lang="en-IN" dirty="0">
              <a:solidFill>
                <a:schemeClr val="tx1"/>
              </a:solidFill>
            </a:endParaRP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marL="457200" indent="-457200">
              <a:spcBef>
                <a:spcPts val="600"/>
              </a:spcBef>
              <a:spcAft>
                <a:spcPts val="600"/>
              </a:spcAft>
              <a:buFont typeface="+mj-lt"/>
              <a:buAutoNum type="arabicPeriod"/>
              <a:defRPr/>
            </a:pPr>
            <a:r>
              <a:rPr lang="en-US" dirty="0"/>
              <a:t>Compare and contrast macronutrients and micronutrients.</a:t>
            </a:r>
          </a:p>
          <a:p>
            <a:pPr marL="457200" indent="-457200">
              <a:spcBef>
                <a:spcPts val="600"/>
              </a:spcBef>
              <a:spcAft>
                <a:spcPts val="600"/>
              </a:spcAft>
              <a:buFont typeface="+mj-lt"/>
              <a:buAutoNum type="arabicPeriod"/>
              <a:tabLst>
                <a:tab pos="2232025" algn="l"/>
              </a:tabLst>
              <a:defRPr/>
            </a:pPr>
            <a:r>
              <a:rPr lang="en-US" dirty="0"/>
              <a:t>A </a:t>
            </a:r>
            <a:r>
              <a:rPr lang="en-US" u="sng" dirty="0"/>
              <a:t>	</a:t>
            </a:r>
            <a:r>
              <a:rPr lang="en-US" dirty="0"/>
              <a:t> requires organic molecules for carbon and energy.</a:t>
            </a:r>
          </a:p>
          <a:p>
            <a:pPr marL="457200" indent="-457200">
              <a:spcBef>
                <a:spcPts val="600"/>
              </a:spcBef>
              <a:spcAft>
                <a:spcPts val="600"/>
              </a:spcAft>
              <a:buFont typeface="+mj-lt"/>
              <a:buAutoNum type="arabicPeriod" startAt="3"/>
              <a:defRPr/>
            </a:pPr>
            <a:r>
              <a:rPr lang="en-US" dirty="0"/>
              <a:t>True/False: Water requires a specialized membrane protein in order to enter or exit a cell.</a:t>
            </a:r>
          </a:p>
          <a:p>
            <a:pPr marL="457200" indent="-457200">
              <a:spcBef>
                <a:spcPts val="600"/>
              </a:spcBef>
              <a:spcAft>
                <a:spcPts val="600"/>
              </a:spcAft>
              <a:buFont typeface="+mj-lt"/>
              <a:buAutoNum type="arabicPeriod" startAt="3"/>
              <a:tabLst>
                <a:tab pos="2232025" algn="l"/>
              </a:tabLst>
              <a:defRPr/>
            </a:pPr>
            <a:r>
              <a:rPr lang="en-US" dirty="0"/>
              <a:t>A </a:t>
            </a:r>
            <a:r>
              <a:rPr lang="en-US" u="sng" dirty="0"/>
              <a:t>	 </a:t>
            </a:r>
            <a:r>
              <a:rPr lang="en-US" dirty="0"/>
              <a:t>environment has a higher concentration</a:t>
            </a:r>
            <a:r>
              <a:rPr lang="en-US" u="sng" dirty="0"/>
              <a:t> </a:t>
            </a:r>
            <a:r>
              <a:rPr lang="en-US" dirty="0"/>
              <a:t>of solutes outside the cell than inside the cell.</a:t>
            </a:r>
          </a:p>
        </p:txBody>
      </p:sp>
    </p:spTree>
    <p:extLst>
      <p:ext uri="{BB962C8B-B14F-4D97-AF65-F5344CB8AC3E}">
        <p14:creationId xmlns:p14="http://schemas.microsoft.com/office/powerpoint/2010/main" val="24661073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7DA01B-82E2-4A8D-B2DE-B060B14A9040}"/>
              </a:ext>
            </a:extLst>
          </p:cNvPr>
          <p:cNvSpPr>
            <a:spLocks noGrp="1"/>
          </p:cNvSpPr>
          <p:nvPr>
            <p:ph type="title"/>
          </p:nvPr>
        </p:nvSpPr>
        <p:spPr/>
        <p:txBody>
          <a:bodyPr/>
          <a:lstStyle/>
          <a:p>
            <a:r>
              <a:rPr lang="en-US" dirty="0">
                <a:solidFill>
                  <a:schemeClr val="tx1"/>
                </a:solidFill>
              </a:rPr>
              <a:t>Section 7.2: Environmental Factors That Influence Microbes </a:t>
            </a:r>
            <a:endParaRPr lang="en-IN" dirty="0">
              <a:solidFill>
                <a:schemeClr val="tx1"/>
              </a:solidFill>
            </a:endParaRPr>
          </a:p>
        </p:txBody>
      </p:sp>
      <p:sp>
        <p:nvSpPr>
          <p:cNvPr id="3" name="Content Placeholder 2"/>
          <p:cNvSpPr>
            <a:spLocks noGrp="1"/>
          </p:cNvSpPr>
          <p:nvPr>
            <p:ph sz="quarter" idx="11"/>
          </p:nvPr>
        </p:nvSpPr>
        <p:spPr/>
        <p:txBody>
          <a:bodyPr/>
          <a:lstStyle/>
          <a:p>
            <a:pPr>
              <a:spcBef>
                <a:spcPts val="600"/>
              </a:spcBef>
              <a:spcAft>
                <a:spcPts val="600"/>
              </a:spcAft>
            </a:pPr>
            <a:r>
              <a:rPr lang="en-US" altLang="en-US" u="sng" dirty="0"/>
              <a:t>Learning Outcomes</a:t>
            </a:r>
          </a:p>
          <a:p>
            <a:pPr>
              <a:spcBef>
                <a:spcPts val="600"/>
              </a:spcBef>
              <a:spcAft>
                <a:spcPts val="600"/>
              </a:spcAft>
            </a:pPr>
            <a:r>
              <a:rPr lang="en-US" altLang="en-US" dirty="0"/>
              <a:t>List and define five terms used to express the temperature-related growth capabilities of microbes.</a:t>
            </a:r>
          </a:p>
          <a:p>
            <a:pPr>
              <a:spcBef>
                <a:spcPts val="600"/>
              </a:spcBef>
              <a:spcAft>
                <a:spcPts val="600"/>
              </a:spcAft>
            </a:pPr>
            <a:r>
              <a:rPr lang="en-US" altLang="en-US" dirty="0"/>
              <a:t>Summarize three ways in which microorganisms function in the presence of oxygen.</a:t>
            </a:r>
          </a:p>
          <a:p>
            <a:pPr>
              <a:spcBef>
                <a:spcPts val="600"/>
              </a:spcBef>
              <a:spcAft>
                <a:spcPts val="600"/>
              </a:spcAft>
            </a:pPr>
            <a:r>
              <a:rPr lang="en-US" altLang="en-US" dirty="0"/>
              <a:t>Identify three other physical factors that microbes must contend with in the environment.</a:t>
            </a:r>
          </a:p>
          <a:p>
            <a:pPr>
              <a:spcBef>
                <a:spcPts val="600"/>
              </a:spcBef>
              <a:spcAft>
                <a:spcPts val="600"/>
              </a:spcAft>
            </a:pPr>
            <a:r>
              <a:rPr lang="en-US" altLang="en-US" dirty="0"/>
              <a:t>List and describe five major types of microbial association.</a:t>
            </a:r>
          </a:p>
          <a:p>
            <a:pPr>
              <a:spcBef>
                <a:spcPts val="600"/>
              </a:spcBef>
              <a:spcAft>
                <a:spcPts val="600"/>
              </a:spcAft>
            </a:pPr>
            <a:r>
              <a:rPr lang="en-US" altLang="en-US" dirty="0"/>
              <a:t>Discuss characteristics of biofilms that differentiate them from planktonic bacteria and their infections.</a:t>
            </a:r>
          </a:p>
        </p:txBody>
      </p:sp>
    </p:spTree>
    <p:extLst>
      <p:ext uri="{BB962C8B-B14F-4D97-AF65-F5344CB8AC3E}">
        <p14:creationId xmlns:p14="http://schemas.microsoft.com/office/powerpoint/2010/main" val="299455335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solidFill>
                  <a:schemeClr val="tx1"/>
                </a:solidFill>
              </a:rPr>
              <a:t>Environmental Factors That Influence Microbes </a:t>
            </a:r>
            <a:endParaRPr lang="en-IN" dirty="0">
              <a:solidFill>
                <a:schemeClr val="tx1"/>
              </a:solidFill>
            </a:endParaRP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800"/>
              </a:spcBef>
              <a:defRPr/>
            </a:pPr>
            <a:r>
              <a:rPr lang="en-US" dirty="0"/>
              <a:t>Heat</a:t>
            </a:r>
          </a:p>
          <a:p>
            <a:pPr>
              <a:spcBef>
                <a:spcPts val="800"/>
              </a:spcBef>
              <a:defRPr/>
            </a:pPr>
            <a:r>
              <a:rPr lang="en-US" dirty="0"/>
              <a:t>Cold </a:t>
            </a:r>
          </a:p>
          <a:p>
            <a:pPr>
              <a:spcBef>
                <a:spcPts val="800"/>
              </a:spcBef>
              <a:defRPr/>
            </a:pPr>
            <a:r>
              <a:rPr lang="en-US" dirty="0"/>
              <a:t>Gases</a:t>
            </a:r>
          </a:p>
          <a:p>
            <a:pPr>
              <a:spcBef>
                <a:spcPts val="800"/>
              </a:spcBef>
              <a:defRPr/>
            </a:pPr>
            <a:r>
              <a:rPr lang="en-US" dirty="0"/>
              <a:t>Acid</a:t>
            </a:r>
          </a:p>
          <a:p>
            <a:pPr>
              <a:spcBef>
                <a:spcPts val="800"/>
              </a:spcBef>
              <a:defRPr/>
            </a:pPr>
            <a:r>
              <a:rPr lang="en-US" dirty="0"/>
              <a:t>Radiation</a:t>
            </a:r>
          </a:p>
          <a:p>
            <a:pPr>
              <a:spcBef>
                <a:spcPts val="800"/>
              </a:spcBef>
              <a:defRPr/>
            </a:pPr>
            <a:r>
              <a:rPr lang="en-US" dirty="0"/>
              <a:t>Osmotic pressure</a:t>
            </a:r>
          </a:p>
          <a:p>
            <a:pPr>
              <a:spcBef>
                <a:spcPts val="800"/>
              </a:spcBef>
              <a:defRPr/>
            </a:pPr>
            <a:r>
              <a:rPr lang="en-US" dirty="0"/>
              <a:t>Hydrostatic pressure</a:t>
            </a:r>
          </a:p>
          <a:p>
            <a:pPr>
              <a:spcBef>
                <a:spcPts val="800"/>
              </a:spcBef>
              <a:defRPr/>
            </a:pPr>
            <a:r>
              <a:rPr lang="en-US" dirty="0"/>
              <a:t>Other microbes</a:t>
            </a:r>
          </a:p>
        </p:txBody>
      </p:sp>
    </p:spTree>
    <p:extLst>
      <p:ext uri="{BB962C8B-B14F-4D97-AF65-F5344CB8AC3E}">
        <p14:creationId xmlns:p14="http://schemas.microsoft.com/office/powerpoint/2010/main" val="54821496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solidFill>
                  <a:schemeClr val="tx1"/>
                </a:solidFill>
              </a:rPr>
              <a:t>Temperature</a:t>
            </a:r>
            <a:endParaRPr lang="en-IN" dirty="0">
              <a:solidFill>
                <a:schemeClr val="tx1"/>
              </a:solidFill>
            </a:endParaRP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600"/>
              </a:spcBef>
              <a:spcAft>
                <a:spcPts val="600"/>
              </a:spcAft>
            </a:pPr>
            <a:r>
              <a:rPr lang="en-US" altLang="en-US" i="1" dirty="0"/>
              <a:t>Cardinal temperatures</a:t>
            </a:r>
            <a:r>
              <a:rPr lang="en-US" altLang="en-US" dirty="0"/>
              <a:t>: range of temperatures for the growth of a given microbial species</a:t>
            </a:r>
            <a:endParaRPr lang="en-US" altLang="en-US" b="1" dirty="0"/>
          </a:p>
          <a:p>
            <a:pPr marL="347472" lvl="1">
              <a:spcBef>
                <a:spcPts val="600"/>
              </a:spcBef>
              <a:spcAft>
                <a:spcPts val="600"/>
              </a:spcAft>
            </a:pPr>
            <a:r>
              <a:rPr lang="en-US" altLang="en-US" dirty="0"/>
              <a:t>Minimum temperature</a:t>
            </a:r>
          </a:p>
          <a:p>
            <a:pPr marL="347472" lvl="1">
              <a:spcBef>
                <a:spcPts val="600"/>
              </a:spcBef>
              <a:spcAft>
                <a:spcPts val="600"/>
              </a:spcAft>
            </a:pPr>
            <a:r>
              <a:rPr lang="en-US" altLang="en-US" dirty="0"/>
              <a:t>Maximum temperature</a:t>
            </a:r>
          </a:p>
          <a:p>
            <a:pPr marL="347472" lvl="1">
              <a:spcBef>
                <a:spcPts val="600"/>
              </a:spcBef>
              <a:spcAft>
                <a:spcPts val="600"/>
              </a:spcAft>
            </a:pPr>
            <a:r>
              <a:rPr lang="en-US" altLang="en-US" dirty="0"/>
              <a:t>Optimum temperature</a:t>
            </a:r>
          </a:p>
        </p:txBody>
      </p:sp>
    </p:spTree>
    <p:extLst>
      <p:ext uri="{BB962C8B-B14F-4D97-AF65-F5344CB8AC3E}">
        <p14:creationId xmlns:p14="http://schemas.microsoft.com/office/powerpoint/2010/main" val="49784411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solidFill>
                  <a:schemeClr val="tx1"/>
                </a:solidFill>
              </a:rPr>
              <a:t>Minimum and Maximum Temperatures</a:t>
            </a:r>
            <a:endParaRPr lang="en-IN" dirty="0">
              <a:solidFill>
                <a:schemeClr val="tx1"/>
              </a:solidFill>
            </a:endParaRP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800"/>
              </a:spcBef>
              <a:spcAft>
                <a:spcPts val="0"/>
              </a:spcAft>
            </a:pPr>
            <a:r>
              <a:rPr lang="en-US" altLang="en-US" b="1" dirty="0"/>
              <a:t>Minimum temperature:</a:t>
            </a:r>
          </a:p>
          <a:p>
            <a:pPr marL="342900" indent="-342900">
              <a:spcBef>
                <a:spcPts val="600"/>
              </a:spcBef>
              <a:spcAft>
                <a:spcPts val="0"/>
              </a:spcAft>
              <a:buFont typeface="Arial" pitchFamily="34" charset="0"/>
              <a:buChar char="•"/>
            </a:pPr>
            <a:r>
              <a:rPr lang="en-US" altLang="en-US" dirty="0"/>
              <a:t>The lowest temperature that permits a microbe’s continued growth and metabolism</a:t>
            </a:r>
          </a:p>
          <a:p>
            <a:pPr marL="342900" indent="-342900">
              <a:spcBef>
                <a:spcPts val="600"/>
              </a:spcBef>
              <a:spcAft>
                <a:spcPts val="0"/>
              </a:spcAft>
              <a:buFont typeface="Arial" pitchFamily="34" charset="0"/>
              <a:buChar char="•"/>
            </a:pPr>
            <a:r>
              <a:rPr lang="en-US" altLang="en-US" dirty="0"/>
              <a:t>Below this temperature, its activities are limited</a:t>
            </a:r>
          </a:p>
          <a:p>
            <a:pPr>
              <a:spcBef>
                <a:spcPts val="800"/>
              </a:spcBef>
              <a:spcAft>
                <a:spcPts val="0"/>
              </a:spcAft>
              <a:defRPr/>
            </a:pPr>
            <a:r>
              <a:rPr lang="en-US" b="1" dirty="0"/>
              <a:t>Maximum temperature:</a:t>
            </a:r>
          </a:p>
          <a:p>
            <a:pPr marL="342900" indent="-342900">
              <a:spcBef>
                <a:spcPts val="600"/>
              </a:spcBef>
              <a:spcAft>
                <a:spcPts val="0"/>
              </a:spcAft>
              <a:buFont typeface="Arial" pitchFamily="34" charset="0"/>
              <a:buChar char="•"/>
              <a:defRPr/>
            </a:pPr>
            <a:r>
              <a:rPr lang="en-US" dirty="0"/>
              <a:t>Highest temperature at which growth and metabolism can proceed</a:t>
            </a:r>
          </a:p>
          <a:p>
            <a:pPr marL="342900" indent="-342900">
              <a:spcBef>
                <a:spcPts val="600"/>
              </a:spcBef>
              <a:spcAft>
                <a:spcPts val="0"/>
              </a:spcAft>
              <a:buFont typeface="Arial" pitchFamily="34" charset="0"/>
              <a:buChar char="•"/>
              <a:defRPr/>
            </a:pPr>
            <a:r>
              <a:rPr lang="en-US" dirty="0"/>
              <a:t>If the temperature rises slightly above maximum, growth will stop</a:t>
            </a:r>
          </a:p>
          <a:p>
            <a:pPr marL="342900" indent="-342900">
              <a:spcBef>
                <a:spcPts val="600"/>
              </a:spcBef>
              <a:spcAft>
                <a:spcPts val="0"/>
              </a:spcAft>
              <a:buFont typeface="Arial" pitchFamily="34" charset="0"/>
              <a:buChar char="•"/>
              <a:defRPr/>
            </a:pPr>
            <a:r>
              <a:rPr lang="en-US" dirty="0"/>
              <a:t>If the temperature continues to rise, enzymes and nucleic acids will become </a:t>
            </a:r>
            <a:r>
              <a:rPr lang="en-US" i="1" dirty="0"/>
              <a:t>denatured</a:t>
            </a:r>
            <a:r>
              <a:rPr lang="en-US" dirty="0"/>
              <a:t>, or permanently inactivated, and the cell will die</a:t>
            </a:r>
            <a:endParaRPr lang="en-US" altLang="en-US" b="1" dirty="0"/>
          </a:p>
        </p:txBody>
      </p:sp>
    </p:spTree>
    <p:extLst>
      <p:ext uri="{BB962C8B-B14F-4D97-AF65-F5344CB8AC3E}">
        <p14:creationId xmlns:p14="http://schemas.microsoft.com/office/powerpoint/2010/main" val="90961694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solidFill>
                  <a:schemeClr val="tx1"/>
                </a:solidFill>
              </a:rPr>
              <a:t>Optimum Temperature</a:t>
            </a:r>
            <a:endParaRPr lang="en-IN" dirty="0">
              <a:solidFill>
                <a:schemeClr val="tx1"/>
              </a:solidFill>
            </a:endParaRP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1800"/>
              </a:spcBef>
              <a:spcAft>
                <a:spcPts val="0"/>
              </a:spcAft>
              <a:defRPr/>
            </a:pPr>
            <a:r>
              <a:rPr lang="en-US" b="1" dirty="0"/>
              <a:t>Optimum temperature:</a:t>
            </a:r>
          </a:p>
          <a:p>
            <a:pPr marL="342900" indent="-342900">
              <a:spcBef>
                <a:spcPts val="1800"/>
              </a:spcBef>
              <a:spcAft>
                <a:spcPts val="0"/>
              </a:spcAft>
              <a:buFont typeface="Arial" pitchFamily="34" charset="0"/>
              <a:buChar char="•"/>
              <a:defRPr/>
            </a:pPr>
            <a:r>
              <a:rPr lang="en-US" dirty="0"/>
              <a:t>Intermediate temperature range between minimum and maximum</a:t>
            </a:r>
          </a:p>
          <a:p>
            <a:pPr marL="342900" indent="-342900">
              <a:spcBef>
                <a:spcPts val="1800"/>
              </a:spcBef>
              <a:spcAft>
                <a:spcPts val="0"/>
              </a:spcAft>
              <a:buFont typeface="Arial" pitchFamily="34" charset="0"/>
              <a:buChar char="•"/>
              <a:defRPr/>
            </a:pPr>
            <a:r>
              <a:rPr lang="en-US" dirty="0"/>
              <a:t>Promotes the fastest rate of growth and metabolism</a:t>
            </a:r>
          </a:p>
          <a:p>
            <a:pPr marL="342900" indent="-342900">
              <a:spcBef>
                <a:spcPts val="1800"/>
              </a:spcBef>
              <a:spcAft>
                <a:spcPts val="0"/>
              </a:spcAft>
              <a:buFont typeface="Arial" pitchFamily="34" charset="0"/>
              <a:buChar char="•"/>
              <a:defRPr/>
            </a:pPr>
            <a:r>
              <a:rPr lang="en-US" dirty="0"/>
              <a:t>Small chemical differences in bacterial membranes which affect their fluidity allow them to thrive at different temperatures</a:t>
            </a:r>
          </a:p>
        </p:txBody>
      </p:sp>
    </p:spTree>
    <p:extLst>
      <p:ext uri="{BB962C8B-B14F-4D97-AF65-F5344CB8AC3E}">
        <p14:creationId xmlns:p14="http://schemas.microsoft.com/office/powerpoint/2010/main" val="145373690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a:solidFill>
                  <a:schemeClr val="tx1"/>
                </a:solidFill>
              </a:rPr>
              <a:t>Ecological Groups by Temperature of Adaptation</a:t>
            </a:r>
            <a:endParaRPr lang="en-IN" dirty="0">
              <a:solidFill>
                <a:schemeClr val="tx1"/>
              </a:solidFill>
            </a:endParaRPr>
          </a:p>
        </p:txBody>
      </p:sp>
      <p:pic>
        <p:nvPicPr>
          <p:cNvPr id="5" name="Picture 2" descr="This graph shows the minimum, optimum, and maximum temperatures for each ecological group of microorganisms.">
            <a:extLst>
              <a:ext uri="{C183D7F6-B498-43B3-948B-1728B52AA6E4}">
                <adec:decorative xmlns:adec="http://schemas.microsoft.com/office/drawing/2017/decorative" val="0"/>
              </a:ext>
            </a:extLst>
          </p:cNvPr>
          <p:cNvPicPr>
            <a:picLocks noGrp="1" noChangeAspect="1"/>
          </p:cNvPicPr>
          <p:nvPr>
            <p:ph sz="quarter" idx="11"/>
          </p:nvPr>
        </p:nvPicPr>
        <p:blipFill>
          <a:blip r:embed="rId2">
            <a:extLst>
              <a:ext uri="{28A0092B-C50C-407E-A947-70E740481C1C}">
                <a14:useLocalDpi xmlns:a14="http://schemas.microsoft.com/office/drawing/2010/main" val="0"/>
              </a:ext>
            </a:extLst>
          </a:blip>
          <a:stretch>
            <a:fillRect/>
          </a:stretch>
        </p:blipFill>
        <p:spPr>
          <a:xfrm>
            <a:off x="1068324" y="2373832"/>
            <a:ext cx="7007352" cy="2413321"/>
          </a:xfrm>
        </p:spPr>
      </p:pic>
      <p:sp>
        <p:nvSpPr>
          <p:cNvPr id="4" name="Text Placeholder 3">
            <a:extLst>
              <a:ext uri="{FF2B5EF4-FFF2-40B4-BE49-F238E27FC236}">
                <a16:creationId xmlns:a16="http://schemas.microsoft.com/office/drawing/2014/main" id="{B3847670-46A6-44DB-920F-C022F32E8019}"/>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288817319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ltLang="en-US" dirty="0" err="1">
                <a:solidFill>
                  <a:schemeClr val="tx1"/>
                </a:solidFill>
              </a:rPr>
              <a:t>Psychrophiles</a:t>
            </a:r>
            <a:endParaRPr lang="en-IN" sz="1200" dirty="0">
              <a:solidFill>
                <a:schemeClr val="tx1"/>
              </a:solidFill>
            </a:endParaRPr>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800"/>
              </a:spcBef>
              <a:spcAft>
                <a:spcPts val="0"/>
              </a:spcAft>
              <a:defRPr/>
            </a:pPr>
            <a:r>
              <a:rPr lang="en-US" dirty="0"/>
              <a:t>Organisms that have an optimum temperature below 15°C</a:t>
            </a:r>
          </a:p>
          <a:p>
            <a:pPr>
              <a:spcBef>
                <a:spcPts val="1800"/>
              </a:spcBef>
              <a:spcAft>
                <a:spcPts val="0"/>
              </a:spcAft>
              <a:defRPr/>
            </a:pPr>
            <a:r>
              <a:rPr lang="en-US" dirty="0"/>
              <a:t>Capable of growth at 0°C</a:t>
            </a:r>
          </a:p>
          <a:p>
            <a:pPr>
              <a:spcBef>
                <a:spcPts val="1800"/>
              </a:spcBef>
              <a:spcAft>
                <a:spcPts val="0"/>
              </a:spcAft>
              <a:defRPr/>
            </a:pPr>
            <a:r>
              <a:rPr lang="en-US" dirty="0"/>
              <a:t>Cannot grow above 20°C</a:t>
            </a:r>
          </a:p>
          <a:p>
            <a:pPr>
              <a:spcBef>
                <a:spcPts val="1800"/>
              </a:spcBef>
              <a:spcAft>
                <a:spcPts val="0"/>
              </a:spcAft>
              <a:defRPr/>
            </a:pPr>
            <a:r>
              <a:rPr lang="en-US" dirty="0" err="1"/>
              <a:t>Psychrotolerant</a:t>
            </a:r>
            <a:r>
              <a:rPr lang="en-US" dirty="0"/>
              <a:t>:</a:t>
            </a:r>
            <a:r>
              <a:rPr lang="en-US" b="1" dirty="0"/>
              <a:t> </a:t>
            </a:r>
            <a:r>
              <a:rPr lang="en-US" dirty="0"/>
              <a:t>grow slowly in the cold, but have an optimum temperature between 15°C and 30°C</a:t>
            </a:r>
          </a:p>
        </p:txBody>
      </p:sp>
      <p:pic>
        <p:nvPicPr>
          <p:cNvPr id="5" name="Picture 3" descr="Photo of red snow">
            <a:extLst>
              <a:ext uri="{C183D7F6-B498-43B3-948B-1728B52AA6E4}">
                <adec:decorative xmlns:adec="http://schemas.microsoft.com/office/drawing/2017/decorative" val="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033721" y="2061926"/>
            <a:ext cx="3458058" cy="3381847"/>
          </a:xfrm>
        </p:spPr>
      </p:pic>
      <p:sp>
        <p:nvSpPr>
          <p:cNvPr id="4" name="Text Placeholder 4">
            <a:extLst>
              <a:ext uri="{FF2B5EF4-FFF2-40B4-BE49-F238E27FC236}">
                <a16:creationId xmlns:a16="http://schemas.microsoft.com/office/drawing/2014/main" id="{50B0FCE9-AE14-412D-92C9-AF19D306CC57}"/>
              </a:ext>
            </a:extLst>
          </p:cNvPr>
          <p:cNvSpPr>
            <a:spLocks noGrp="1"/>
          </p:cNvSpPr>
          <p:nvPr>
            <p:ph type="body" sz="quarter" idx="30"/>
          </p:nvPr>
        </p:nvSpPr>
        <p:spPr/>
        <p:txBody>
          <a:bodyPr/>
          <a:lstStyle/>
          <a:p>
            <a:r>
              <a:rPr lang="fr-FR" i="1" dirty="0"/>
              <a:t>(a) </a:t>
            </a:r>
            <a:r>
              <a:rPr lang="fr-FR" i="1" dirty="0" err="1"/>
              <a:t>Francois</a:t>
            </a:r>
            <a:r>
              <a:rPr lang="fr-FR" i="1" dirty="0"/>
              <a:t> Gohier/Science Source; (b) </a:t>
            </a:r>
            <a:r>
              <a:rPr lang="fr-FR" i="1" dirty="0" err="1"/>
              <a:t>Courtesy</a:t>
            </a:r>
            <a:r>
              <a:rPr lang="fr-FR" i="1" dirty="0"/>
              <a:t> </a:t>
            </a:r>
            <a:r>
              <a:rPr lang="fr-FR" i="1" dirty="0" err="1"/>
              <a:t>Nozomu</a:t>
            </a:r>
            <a:r>
              <a:rPr lang="fr-FR" i="1" dirty="0"/>
              <a:t> </a:t>
            </a:r>
            <a:r>
              <a:rPr lang="fr-FR" i="1" dirty="0" err="1"/>
              <a:t>Takeuchi</a:t>
            </a:r>
            <a:r>
              <a:rPr lang="fr-FR" i="1" dirty="0"/>
              <a:t> </a:t>
            </a:r>
            <a:endParaRPr lang="en-IN" dirty="0"/>
          </a:p>
        </p:txBody>
      </p:sp>
      <p:sp>
        <p:nvSpPr>
          <p:cNvPr id="6" name="Text Placeholder 3">
            <a:extLst>
              <a:ext uri="{FF2B5EF4-FFF2-40B4-BE49-F238E27FC236}">
                <a16:creationId xmlns:a16="http://schemas.microsoft.com/office/drawing/2014/main" id="{B9815E95-7326-4C29-98C2-1F264A29796B}"/>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37371293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Principal Inorganic Reservoirs of Elements</a:t>
            </a:r>
            <a:endParaRPr lang="en-IN" sz="1200" dirty="0">
              <a:solidFill>
                <a:schemeClr val="tx1"/>
              </a:solidFill>
            </a:endParaRPr>
          </a:p>
        </p:txBody>
      </p:sp>
      <mc:AlternateContent xmlns:mc="http://schemas.openxmlformats.org/markup-compatibility/2006" xmlns:a14="http://schemas.microsoft.com/office/drawing/2010/main">
        <mc:Choice Requires="a14">
          <p:sp>
            <p:nvSpPr>
              <p:cNvPr id="3" name="Content Placeholder 2"/>
              <p:cNvSpPr>
                <a:spLocks noGrp="1"/>
              </p:cNvSpPr>
              <p:nvPr>
                <p:ph sz="quarter" idx="11"/>
              </p:nvPr>
            </p:nvSpPr>
            <p:spPr/>
            <p:txBody>
              <a:bodyPr>
                <a:normAutofit fontScale="85000" lnSpcReduction="20000"/>
              </a:bodyPr>
              <a:lstStyle/>
              <a:p>
                <a:pPr>
                  <a:lnSpc>
                    <a:spcPct val="120000"/>
                  </a:lnSpc>
                  <a:spcBef>
                    <a:spcPts val="600"/>
                  </a:spcBef>
                  <a:spcAft>
                    <a:spcPts val="0"/>
                  </a:spcAft>
                </a:pPr>
                <a:r>
                  <a:rPr lang="en-US" dirty="0"/>
                  <a:t>Carbon</a:t>
                </a:r>
                <a:r>
                  <a:rPr lang="en-IN" dirty="0"/>
                  <a:t>—</a:t>
                </a:r>
                <a:r>
                  <a:rPr lang="en-US" i="0" dirty="0">
                    <a:latin typeface="+mj-lt"/>
                  </a:rPr>
                  <a:t>CO</a:t>
                </a:r>
                <a:r>
                  <a:rPr lang="en-US" i="0" baseline="-25000" dirty="0">
                    <a:latin typeface="+mj-lt"/>
                  </a:rPr>
                  <a:t>2</a:t>
                </a:r>
                <a:r>
                  <a:rPr lang="en-US" dirty="0"/>
                  <a:t> in air; </a:t>
                </a:r>
                <a14:m>
                  <m:oMath xmlns:m="http://schemas.openxmlformats.org/officeDocument/2006/math">
                    <m:sSubSup>
                      <m:sSubSupPr>
                        <m:ctrlPr>
                          <a:rPr lang="en-US" i="1" smtClean="0">
                            <a:latin typeface="Cambria Math" panose="02040503050406030204" pitchFamily="18" charset="0"/>
                          </a:rPr>
                        </m:ctrlPr>
                      </m:sSubSupPr>
                      <m:e>
                        <m:r>
                          <m:rPr>
                            <m:sty m:val="p"/>
                          </m:rPr>
                          <a:rPr lang="en-US">
                            <a:latin typeface="Cambria Math"/>
                          </a:rPr>
                          <m:t>CO</m:t>
                        </m:r>
                      </m:e>
                      <m:sub>
                        <m:r>
                          <a:rPr lang="en-US">
                            <a:latin typeface="Cambria Math"/>
                          </a:rPr>
                          <m:t>3</m:t>
                        </m:r>
                      </m:sub>
                      <m:sup>
                        <m:r>
                          <a:rPr lang="en-US">
                            <a:latin typeface="Cambria Math"/>
                          </a:rPr>
                          <m:t>2−</m:t>
                        </m:r>
                      </m:sup>
                    </m:sSubSup>
                  </m:oMath>
                </a14:m>
                <a:r>
                  <a:rPr lang="en-US" baseline="30000" dirty="0"/>
                  <a:t> </a:t>
                </a:r>
                <a:r>
                  <a:rPr lang="en-US" dirty="0"/>
                  <a:t>in rocks and sediments</a:t>
                </a:r>
              </a:p>
              <a:p>
                <a:pPr>
                  <a:lnSpc>
                    <a:spcPct val="120000"/>
                  </a:lnSpc>
                  <a:spcBef>
                    <a:spcPts val="600"/>
                  </a:spcBef>
                  <a:spcAft>
                    <a:spcPts val="0"/>
                  </a:spcAft>
                </a:pPr>
                <a:r>
                  <a:rPr lang="en-US" dirty="0"/>
                  <a:t>Oxygen</a:t>
                </a:r>
                <a:r>
                  <a:rPr lang="en-IN" dirty="0"/>
                  <a:t>—</a:t>
                </a:r>
                <a:r>
                  <a:rPr lang="en-US" i="0" dirty="0">
                    <a:latin typeface="+mj-lt"/>
                  </a:rPr>
                  <a:t>O</a:t>
                </a:r>
                <a:r>
                  <a:rPr lang="en-US" i="0" baseline="-25000" dirty="0">
                    <a:latin typeface="+mj-lt"/>
                  </a:rPr>
                  <a:t>2</a:t>
                </a:r>
                <a:r>
                  <a:rPr lang="en-US" dirty="0"/>
                  <a:t> in air, certain oxides, water</a:t>
                </a:r>
              </a:p>
              <a:p>
                <a:pPr>
                  <a:lnSpc>
                    <a:spcPct val="120000"/>
                  </a:lnSpc>
                  <a:spcBef>
                    <a:spcPts val="600"/>
                  </a:spcBef>
                  <a:spcAft>
                    <a:spcPts val="0"/>
                  </a:spcAft>
                </a:pPr>
                <a:r>
                  <a:rPr lang="en-US" dirty="0"/>
                  <a:t>Nitrogen</a:t>
                </a:r>
                <a:r>
                  <a:rPr lang="en-IN" dirty="0"/>
                  <a:t>—</a:t>
                </a:r>
                <a:r>
                  <a:rPr lang="en-US" i="0" dirty="0">
                    <a:latin typeface="+mj-lt"/>
                  </a:rPr>
                  <a:t>N</a:t>
                </a:r>
                <a:r>
                  <a:rPr lang="en-US" i="0" baseline="-25000" dirty="0">
                    <a:latin typeface="+mj-lt"/>
                  </a:rPr>
                  <a:t>2</a:t>
                </a:r>
                <a:r>
                  <a:rPr lang="en-US" dirty="0"/>
                  <a:t> in air; </a:t>
                </a:r>
                <a14:m>
                  <m:oMath xmlns:m="http://schemas.openxmlformats.org/officeDocument/2006/math">
                    <m:sSubSup>
                      <m:sSubSupPr>
                        <m:ctrlPr>
                          <a:rPr lang="en-US" i="1">
                            <a:latin typeface="Cambria Math" panose="02040503050406030204" pitchFamily="18" charset="0"/>
                          </a:rPr>
                        </m:ctrlPr>
                      </m:sSubSupPr>
                      <m:e>
                        <m:r>
                          <m:rPr>
                            <m:sty m:val="p"/>
                          </m:rPr>
                          <a:rPr lang="en-US">
                            <a:latin typeface="Cambria Math"/>
                          </a:rPr>
                          <m:t>NO</m:t>
                        </m:r>
                      </m:e>
                      <m:sub>
                        <m:r>
                          <a:rPr lang="en-US">
                            <a:latin typeface="Cambria Math"/>
                          </a:rPr>
                          <m:t>3</m:t>
                        </m:r>
                      </m:sub>
                      <m:sup>
                        <m:r>
                          <a:rPr lang="en-US">
                            <a:latin typeface="Cambria Math"/>
                          </a:rPr>
                          <m:t>−</m:t>
                        </m:r>
                      </m:sup>
                    </m:sSubSup>
                  </m:oMath>
                </a14:m>
                <a:r>
                  <a:rPr lang="en-US" dirty="0"/>
                  <a:t>, </a:t>
                </a:r>
                <a14:m>
                  <m:oMath xmlns:m="http://schemas.openxmlformats.org/officeDocument/2006/math">
                    <m:sSubSup>
                      <m:sSubSupPr>
                        <m:ctrlPr>
                          <a:rPr lang="en-US" i="1">
                            <a:latin typeface="Cambria Math" panose="02040503050406030204" pitchFamily="18" charset="0"/>
                          </a:rPr>
                        </m:ctrlPr>
                      </m:sSubSupPr>
                      <m:e>
                        <m:r>
                          <m:rPr>
                            <m:sty m:val="p"/>
                          </m:rPr>
                          <a:rPr lang="en-US">
                            <a:latin typeface="Cambria Math"/>
                          </a:rPr>
                          <m:t>NO</m:t>
                        </m:r>
                      </m:e>
                      <m:sub>
                        <m:r>
                          <a:rPr lang="en-US">
                            <a:latin typeface="Cambria Math"/>
                          </a:rPr>
                          <m:t>2</m:t>
                        </m:r>
                      </m:sub>
                      <m:sup>
                        <m:r>
                          <a:rPr lang="en-US">
                            <a:latin typeface="Cambria Math"/>
                          </a:rPr>
                          <m:t>−</m:t>
                        </m:r>
                      </m:sup>
                    </m:sSubSup>
                  </m:oMath>
                </a14:m>
                <a:r>
                  <a:rPr lang="en-US" dirty="0"/>
                  <a:t>, </a:t>
                </a:r>
                <a14:m>
                  <m:oMath xmlns:m="http://schemas.openxmlformats.org/officeDocument/2006/math">
                    <m:sSubSup>
                      <m:sSubSupPr>
                        <m:ctrlPr>
                          <a:rPr lang="en-US" i="1">
                            <a:latin typeface="Cambria Math" panose="02040503050406030204" pitchFamily="18" charset="0"/>
                          </a:rPr>
                        </m:ctrlPr>
                      </m:sSubSupPr>
                      <m:e>
                        <m:r>
                          <m:rPr>
                            <m:sty m:val="p"/>
                          </m:rPr>
                          <a:rPr lang="en-US">
                            <a:latin typeface="Cambria Math"/>
                          </a:rPr>
                          <m:t>NH</m:t>
                        </m:r>
                      </m:e>
                      <m:sub>
                        <m:r>
                          <a:rPr lang="en-US">
                            <a:latin typeface="Cambria Math"/>
                          </a:rPr>
                          <m:t>4</m:t>
                        </m:r>
                      </m:sub>
                      <m:sup>
                        <m:r>
                          <a:rPr lang="en-US">
                            <a:latin typeface="Cambria Math"/>
                          </a:rPr>
                          <m:t>+</m:t>
                        </m:r>
                      </m:sup>
                    </m:sSubSup>
                  </m:oMath>
                </a14:m>
                <a:r>
                  <a:rPr lang="en-US" dirty="0"/>
                  <a:t> in soil and water</a:t>
                </a:r>
              </a:p>
              <a:p>
                <a:pPr>
                  <a:lnSpc>
                    <a:spcPct val="120000"/>
                  </a:lnSpc>
                  <a:spcBef>
                    <a:spcPts val="600"/>
                  </a:spcBef>
                  <a:spcAft>
                    <a:spcPts val="0"/>
                  </a:spcAft>
                </a:pPr>
                <a:r>
                  <a:rPr lang="en-US" dirty="0"/>
                  <a:t>Hydrogen</a:t>
                </a:r>
                <a:r>
                  <a:rPr lang="en-IN" dirty="0"/>
                  <a:t>—</a:t>
                </a:r>
                <a:r>
                  <a:rPr lang="en-US" dirty="0"/>
                  <a:t>Water, </a:t>
                </a:r>
                <a:r>
                  <a:rPr lang="en-US" i="0" dirty="0">
                    <a:latin typeface="+mj-lt"/>
                  </a:rPr>
                  <a:t>H</a:t>
                </a:r>
                <a:r>
                  <a:rPr lang="en-US" i="0" baseline="-25000" dirty="0">
                    <a:latin typeface="+mj-lt"/>
                  </a:rPr>
                  <a:t>2</a:t>
                </a:r>
                <a:r>
                  <a:rPr lang="en-US" dirty="0"/>
                  <a:t> gas, mineral deposits</a:t>
                </a:r>
              </a:p>
              <a:p>
                <a:pPr>
                  <a:lnSpc>
                    <a:spcPct val="120000"/>
                  </a:lnSpc>
                  <a:spcBef>
                    <a:spcPts val="600"/>
                  </a:spcBef>
                  <a:spcAft>
                    <a:spcPts val="0"/>
                  </a:spcAft>
                </a:pPr>
                <a:r>
                  <a:rPr lang="pt-BR" dirty="0"/>
                  <a:t>Phosphorus</a:t>
                </a:r>
                <a:r>
                  <a:rPr lang="en-IN" dirty="0"/>
                  <a:t>—</a:t>
                </a:r>
                <a:r>
                  <a:rPr lang="pt-BR" dirty="0"/>
                  <a:t>Mineral deposits (</a:t>
                </a:r>
                <a14:m>
                  <m:oMath xmlns:m="http://schemas.openxmlformats.org/officeDocument/2006/math">
                    <m:sSubSup>
                      <m:sSubSupPr>
                        <m:ctrlPr>
                          <a:rPr lang="pt-BR" i="1">
                            <a:latin typeface="Cambria Math" panose="02040503050406030204" pitchFamily="18" charset="0"/>
                          </a:rPr>
                        </m:ctrlPr>
                      </m:sSubSupPr>
                      <m:e>
                        <m:r>
                          <m:rPr>
                            <m:sty m:val="p"/>
                          </m:rPr>
                          <a:rPr lang="en-US">
                            <a:latin typeface="Cambria Math"/>
                          </a:rPr>
                          <m:t>PO</m:t>
                        </m:r>
                      </m:e>
                      <m:sub>
                        <m:r>
                          <a:rPr lang="en-US">
                            <a:latin typeface="Cambria Math"/>
                          </a:rPr>
                          <m:t>4</m:t>
                        </m:r>
                      </m:sub>
                      <m:sup>
                        <m:r>
                          <a:rPr lang="en-US">
                            <a:latin typeface="Cambria Math"/>
                          </a:rPr>
                          <m:t>3−</m:t>
                        </m:r>
                      </m:sup>
                    </m:sSubSup>
                  </m:oMath>
                </a14:m>
                <a:r>
                  <a:rPr lang="pt-BR" dirty="0"/>
                  <a:t>, </a:t>
                </a:r>
                <a:r>
                  <a:rPr lang="en-US" i="0" dirty="0">
                    <a:latin typeface="+mj-lt"/>
                  </a:rPr>
                  <a:t>H</a:t>
                </a:r>
                <a:r>
                  <a:rPr lang="en-US" i="0" baseline="-25000" dirty="0">
                    <a:latin typeface="+mj-lt"/>
                  </a:rPr>
                  <a:t>3</a:t>
                </a:r>
                <a:r>
                  <a:rPr lang="en-US" i="0" dirty="0">
                    <a:latin typeface="+mj-lt"/>
                  </a:rPr>
                  <a:t>PO</a:t>
                </a:r>
                <a:r>
                  <a:rPr lang="en-US" i="0" baseline="-25000" dirty="0">
                    <a:latin typeface="+mj-lt"/>
                  </a:rPr>
                  <a:t>4</a:t>
                </a:r>
                <a:r>
                  <a:rPr lang="pt-BR" dirty="0"/>
                  <a:t>)</a:t>
                </a:r>
              </a:p>
              <a:p>
                <a:pPr>
                  <a:lnSpc>
                    <a:spcPct val="120000"/>
                  </a:lnSpc>
                  <a:spcBef>
                    <a:spcPts val="600"/>
                  </a:spcBef>
                  <a:spcAft>
                    <a:spcPts val="0"/>
                  </a:spcAft>
                </a:pPr>
                <a:r>
                  <a:rPr lang="en-US" dirty="0"/>
                  <a:t>Sulfur</a:t>
                </a:r>
                <a:r>
                  <a:rPr lang="en-IN" dirty="0"/>
                  <a:t>—</a:t>
                </a:r>
                <a:r>
                  <a:rPr lang="en-US" dirty="0"/>
                  <a:t>Mineral deposits, volcanic sediments (</a:t>
                </a:r>
                <a14:m>
                  <m:oMath xmlns:m="http://schemas.openxmlformats.org/officeDocument/2006/math">
                    <m:sSubSup>
                      <m:sSubSupPr>
                        <m:ctrlPr>
                          <a:rPr lang="en-US" i="1">
                            <a:latin typeface="Cambria Math" panose="02040503050406030204" pitchFamily="18" charset="0"/>
                          </a:rPr>
                        </m:ctrlPr>
                      </m:sSubSupPr>
                      <m:e>
                        <m:r>
                          <m:rPr>
                            <m:sty m:val="p"/>
                          </m:rPr>
                          <a:rPr lang="en-US">
                            <a:latin typeface="Cambria Math"/>
                          </a:rPr>
                          <m:t>SO</m:t>
                        </m:r>
                      </m:e>
                      <m:sub>
                        <m:r>
                          <a:rPr lang="en-US">
                            <a:latin typeface="Cambria Math"/>
                          </a:rPr>
                          <m:t>4</m:t>
                        </m:r>
                      </m:sub>
                      <m:sup>
                        <m:r>
                          <a:rPr lang="en-US">
                            <a:latin typeface="Cambria Math"/>
                          </a:rPr>
                          <m:t>2−</m:t>
                        </m:r>
                      </m:sup>
                    </m:sSubSup>
                  </m:oMath>
                </a14:m>
                <a:r>
                  <a:rPr lang="en-US" dirty="0"/>
                  <a:t>, </a:t>
                </a:r>
                <a:r>
                  <a:rPr lang="en-US" i="0" dirty="0">
                    <a:latin typeface="+mj-lt"/>
                  </a:rPr>
                  <a:t>H</a:t>
                </a:r>
                <a:r>
                  <a:rPr lang="en-US" i="0" baseline="-25000" dirty="0">
                    <a:latin typeface="+mj-lt"/>
                  </a:rPr>
                  <a:t>2</a:t>
                </a:r>
                <a:r>
                  <a:rPr lang="en-US" i="0" dirty="0">
                    <a:latin typeface="+mj-lt"/>
                  </a:rPr>
                  <a:t>S</a:t>
                </a:r>
                <a:r>
                  <a:rPr lang="en-US" dirty="0"/>
                  <a:t>)</a:t>
                </a:r>
              </a:p>
              <a:p>
                <a:pPr>
                  <a:lnSpc>
                    <a:spcPct val="120000"/>
                  </a:lnSpc>
                  <a:spcBef>
                    <a:spcPts val="600"/>
                  </a:spcBef>
                  <a:spcAft>
                    <a:spcPts val="0"/>
                  </a:spcAft>
                </a:pPr>
                <a:r>
                  <a:rPr lang="en-US" dirty="0"/>
                  <a:t>Potassium</a:t>
                </a:r>
                <a:r>
                  <a:rPr lang="en-IN" dirty="0"/>
                  <a:t>—</a:t>
                </a:r>
                <a:r>
                  <a:rPr lang="en-US" dirty="0"/>
                  <a:t>Mineral deposits, the ocean (</a:t>
                </a:r>
                <a:r>
                  <a:rPr lang="en-US" i="0" dirty="0" err="1">
                    <a:latin typeface="+mj-lt"/>
                  </a:rPr>
                  <a:t>KCl</a:t>
                </a:r>
                <a:r>
                  <a:rPr lang="en-US" dirty="0"/>
                  <a:t>, </a:t>
                </a:r>
                <a:r>
                  <a:rPr lang="en-US" i="0" dirty="0">
                    <a:latin typeface="+mj-lt"/>
                  </a:rPr>
                  <a:t>K</a:t>
                </a:r>
                <a:r>
                  <a:rPr lang="en-US" i="0" baseline="-25000" dirty="0">
                    <a:latin typeface="+mj-lt"/>
                  </a:rPr>
                  <a:t>3</a:t>
                </a:r>
                <a:r>
                  <a:rPr lang="en-US" i="0" dirty="0">
                    <a:latin typeface="+mj-lt"/>
                  </a:rPr>
                  <a:t>PO</a:t>
                </a:r>
                <a:r>
                  <a:rPr lang="en-US" i="0" baseline="-25000" dirty="0">
                    <a:latin typeface="+mj-lt"/>
                  </a:rPr>
                  <a:t>4</a:t>
                </a:r>
                <a:r>
                  <a:rPr lang="en-US" dirty="0"/>
                  <a:t>)</a:t>
                </a:r>
              </a:p>
            </p:txBody>
          </p:sp>
        </mc:Choice>
        <mc:Fallback xmlns="">
          <p:sp>
            <p:nvSpPr>
              <p:cNvPr id="3" name="Content Placeholder 2"/>
              <p:cNvSpPr>
                <a:spLocks noGrp="1" noRot="1" noChangeAspect="1" noMove="1" noResize="1" noEditPoints="1" noAdjustHandles="1" noChangeArrowheads="1" noChangeShapeType="1" noTextEdit="1"/>
              </p:cNvSpPr>
              <p:nvPr>
                <p:ph sz="quarter" idx="11"/>
              </p:nvPr>
            </p:nvSpPr>
            <p:spPr>
              <a:blipFill>
                <a:blip r:embed="rId2"/>
                <a:stretch>
                  <a:fillRect l="-1495" t="-490" r="-2990"/>
                </a:stretch>
              </a:blipFill>
            </p:spPr>
            <p:txBody>
              <a:bodyPr/>
              <a:lstStyle/>
              <a:p>
                <a:r>
                  <a:rPr lang="en-IN">
                    <a:noFill/>
                  </a:rPr>
                  <a:t> </a:t>
                </a:r>
              </a:p>
            </p:txBody>
          </p:sp>
        </mc:Fallback>
      </mc:AlternateContent>
      <p:sp>
        <p:nvSpPr>
          <p:cNvPr id="4" name="Content Placeholder 3"/>
          <p:cNvSpPr>
            <a:spLocks noGrp="1"/>
          </p:cNvSpPr>
          <p:nvPr>
            <p:ph sz="quarter" idx="14"/>
          </p:nvPr>
        </p:nvSpPr>
        <p:spPr/>
        <p:txBody>
          <a:bodyPr>
            <a:normAutofit fontScale="85000" lnSpcReduction="20000"/>
          </a:bodyPr>
          <a:lstStyle/>
          <a:p>
            <a:pPr>
              <a:lnSpc>
                <a:spcPct val="120000"/>
              </a:lnSpc>
              <a:spcBef>
                <a:spcPts val="600"/>
              </a:spcBef>
              <a:spcAft>
                <a:spcPts val="0"/>
              </a:spcAft>
            </a:pPr>
            <a:r>
              <a:rPr lang="en-US" dirty="0"/>
              <a:t>Sodium</a:t>
            </a:r>
            <a:r>
              <a:rPr lang="en-IN" dirty="0"/>
              <a:t>—</a:t>
            </a:r>
            <a:r>
              <a:rPr lang="en-US" dirty="0"/>
              <a:t>Mineral deposits, the ocean (NaCl, </a:t>
            </a:r>
            <a:r>
              <a:rPr lang="en-US" dirty="0" err="1"/>
              <a:t>NaSi</a:t>
            </a:r>
            <a:r>
              <a:rPr lang="en-US" dirty="0"/>
              <a:t>)</a:t>
            </a:r>
          </a:p>
          <a:p>
            <a:pPr>
              <a:lnSpc>
                <a:spcPct val="120000"/>
              </a:lnSpc>
              <a:spcBef>
                <a:spcPts val="600"/>
              </a:spcBef>
              <a:spcAft>
                <a:spcPts val="0"/>
              </a:spcAft>
            </a:pPr>
            <a:r>
              <a:rPr lang="en-US" dirty="0"/>
              <a:t>Calcium</a:t>
            </a:r>
            <a:r>
              <a:rPr lang="en-IN" dirty="0"/>
              <a:t>—</a:t>
            </a:r>
            <a:r>
              <a:rPr lang="en-US" dirty="0"/>
              <a:t>Mineral deposits, the ocean (</a:t>
            </a:r>
            <a:r>
              <a:rPr lang="en-US" i="0" dirty="0">
                <a:latin typeface="+mj-lt"/>
              </a:rPr>
              <a:t>CaCO</a:t>
            </a:r>
            <a:r>
              <a:rPr lang="en-US" i="0" baseline="-25000" dirty="0">
                <a:latin typeface="+mj-lt"/>
              </a:rPr>
              <a:t>3</a:t>
            </a:r>
            <a:r>
              <a:rPr lang="en-US" dirty="0"/>
              <a:t>, </a:t>
            </a:r>
            <a:r>
              <a:rPr lang="en-US" i="0" dirty="0">
                <a:latin typeface="+mj-lt"/>
              </a:rPr>
              <a:t>CaCl</a:t>
            </a:r>
            <a:r>
              <a:rPr lang="en-US" i="0" baseline="-25000" dirty="0">
                <a:latin typeface="+mj-lt"/>
              </a:rPr>
              <a:t>2</a:t>
            </a:r>
            <a:r>
              <a:rPr lang="en-US" dirty="0"/>
              <a:t>)</a:t>
            </a:r>
          </a:p>
          <a:p>
            <a:pPr>
              <a:lnSpc>
                <a:spcPct val="120000"/>
              </a:lnSpc>
              <a:spcBef>
                <a:spcPts val="600"/>
              </a:spcBef>
              <a:spcAft>
                <a:spcPts val="0"/>
              </a:spcAft>
            </a:pPr>
            <a:r>
              <a:rPr lang="en-US" dirty="0"/>
              <a:t>Magnesium</a:t>
            </a:r>
            <a:r>
              <a:rPr lang="en-IN" dirty="0"/>
              <a:t>—</a:t>
            </a:r>
            <a:r>
              <a:rPr lang="en-US" dirty="0"/>
              <a:t>Mineral deposits, geologic sediments (</a:t>
            </a:r>
            <a:r>
              <a:rPr lang="en-US" i="0" dirty="0">
                <a:latin typeface="+mj-lt"/>
              </a:rPr>
              <a:t>MgSO</a:t>
            </a:r>
            <a:r>
              <a:rPr lang="en-US" i="0" baseline="-25000" dirty="0">
                <a:latin typeface="+mj-lt"/>
              </a:rPr>
              <a:t>4</a:t>
            </a:r>
            <a:r>
              <a:rPr lang="en-US" dirty="0"/>
              <a:t>)</a:t>
            </a:r>
          </a:p>
          <a:p>
            <a:pPr>
              <a:lnSpc>
                <a:spcPct val="120000"/>
              </a:lnSpc>
              <a:spcBef>
                <a:spcPts val="600"/>
              </a:spcBef>
              <a:spcAft>
                <a:spcPts val="0"/>
              </a:spcAft>
            </a:pPr>
            <a:r>
              <a:rPr lang="en-US" dirty="0"/>
              <a:t>Chloride</a:t>
            </a:r>
            <a:r>
              <a:rPr lang="en-IN" dirty="0"/>
              <a:t>—</a:t>
            </a:r>
            <a:r>
              <a:rPr lang="en-US" dirty="0"/>
              <a:t>The ocean (NaCl, </a:t>
            </a:r>
            <a:r>
              <a:rPr lang="en-US" i="0" dirty="0">
                <a:latin typeface="+mj-lt"/>
              </a:rPr>
              <a:t>NH</a:t>
            </a:r>
            <a:r>
              <a:rPr lang="en-US" i="0" baseline="-25000" dirty="0">
                <a:latin typeface="+mj-lt"/>
              </a:rPr>
              <a:t>4</a:t>
            </a:r>
            <a:r>
              <a:rPr lang="en-US" i="0" dirty="0">
                <a:latin typeface="+mj-lt"/>
              </a:rPr>
              <a:t>Cl</a:t>
            </a:r>
            <a:r>
              <a:rPr lang="en-US" dirty="0"/>
              <a:t>)</a:t>
            </a:r>
          </a:p>
          <a:p>
            <a:pPr>
              <a:lnSpc>
                <a:spcPct val="120000"/>
              </a:lnSpc>
              <a:spcBef>
                <a:spcPts val="600"/>
              </a:spcBef>
              <a:spcAft>
                <a:spcPts val="0"/>
              </a:spcAft>
            </a:pPr>
            <a:r>
              <a:rPr lang="en-US" dirty="0"/>
              <a:t>Iron</a:t>
            </a:r>
            <a:r>
              <a:rPr lang="en-IN" dirty="0"/>
              <a:t>—</a:t>
            </a:r>
            <a:r>
              <a:rPr lang="en-US" dirty="0"/>
              <a:t>Mineral deposits, geologic sediments (</a:t>
            </a:r>
            <a:r>
              <a:rPr lang="en-US" i="0" dirty="0">
                <a:latin typeface="+mj-lt"/>
              </a:rPr>
              <a:t>FeSO</a:t>
            </a:r>
            <a:r>
              <a:rPr lang="en-US" i="0" baseline="-25000" dirty="0">
                <a:latin typeface="+mj-lt"/>
              </a:rPr>
              <a:t>4</a:t>
            </a:r>
            <a:r>
              <a:rPr lang="en-US" dirty="0"/>
              <a:t>)</a:t>
            </a:r>
          </a:p>
          <a:p>
            <a:pPr>
              <a:lnSpc>
                <a:spcPct val="120000"/>
              </a:lnSpc>
              <a:spcBef>
                <a:spcPts val="600"/>
              </a:spcBef>
              <a:spcAft>
                <a:spcPts val="0"/>
              </a:spcAft>
            </a:pPr>
            <a:r>
              <a:rPr lang="en-US" dirty="0"/>
              <a:t>Manganese, molybdenum, cobalt, nickel, zinc, copper, other micronutrients</a:t>
            </a:r>
            <a:r>
              <a:rPr lang="en-IN" dirty="0"/>
              <a:t>—</a:t>
            </a:r>
            <a:r>
              <a:rPr lang="en-US" dirty="0"/>
              <a:t> various geologic sediments</a:t>
            </a:r>
          </a:p>
        </p:txBody>
      </p:sp>
    </p:spTree>
    <p:extLst>
      <p:ext uri="{BB962C8B-B14F-4D97-AF65-F5344CB8AC3E}">
        <p14:creationId xmlns:p14="http://schemas.microsoft.com/office/powerpoint/2010/main" val="370230139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altLang="en-US" dirty="0" err="1">
                <a:solidFill>
                  <a:schemeClr val="tx1"/>
                </a:solidFill>
              </a:rPr>
              <a:t>Mesophiles</a:t>
            </a:r>
            <a:endParaRPr lang="en-IN" dirty="0">
              <a:solidFill>
                <a:schemeClr val="tx1"/>
              </a:solidFill>
            </a:endParaRP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1800"/>
              </a:spcBef>
              <a:spcAft>
                <a:spcPts val="0"/>
              </a:spcAft>
              <a:defRPr/>
            </a:pPr>
            <a:r>
              <a:rPr lang="en-US" dirty="0"/>
              <a:t>Majority of medically significant organisms</a:t>
            </a:r>
          </a:p>
          <a:p>
            <a:pPr>
              <a:spcBef>
                <a:spcPts val="1800"/>
              </a:spcBef>
              <a:spcAft>
                <a:spcPts val="0"/>
              </a:spcAft>
              <a:defRPr/>
            </a:pPr>
            <a:r>
              <a:rPr lang="en-US" dirty="0"/>
              <a:t>Individual species can grow from 10°C to 50°C</a:t>
            </a:r>
          </a:p>
          <a:p>
            <a:pPr>
              <a:spcBef>
                <a:spcPts val="1800"/>
              </a:spcBef>
              <a:spcAft>
                <a:spcPts val="0"/>
              </a:spcAft>
              <a:defRPr/>
            </a:pPr>
            <a:r>
              <a:rPr lang="en-US" dirty="0"/>
              <a:t>Optimum growth temperature: 20°C to 40°C</a:t>
            </a:r>
          </a:p>
          <a:p>
            <a:pPr>
              <a:spcBef>
                <a:spcPts val="1800"/>
              </a:spcBef>
              <a:spcAft>
                <a:spcPts val="0"/>
              </a:spcAft>
              <a:defRPr/>
            </a:pPr>
            <a:r>
              <a:rPr lang="en-US" dirty="0"/>
              <a:t>Most human pathogens: 30°C to 40°C</a:t>
            </a:r>
          </a:p>
          <a:p>
            <a:pPr>
              <a:spcBef>
                <a:spcPts val="1800"/>
              </a:spcBef>
              <a:spcAft>
                <a:spcPts val="0"/>
              </a:spcAft>
              <a:defRPr/>
            </a:pPr>
            <a:r>
              <a:rPr lang="en-US" i="1" dirty="0"/>
              <a:t>Thermoduric</a:t>
            </a:r>
            <a:r>
              <a:rPr lang="en-US" dirty="0"/>
              <a:t> microbes survive short exposure to high temperatures; common contaminants of heated or pasteurized foods</a:t>
            </a:r>
          </a:p>
        </p:txBody>
      </p:sp>
    </p:spTree>
    <p:extLst>
      <p:ext uri="{BB962C8B-B14F-4D97-AF65-F5344CB8AC3E}">
        <p14:creationId xmlns:p14="http://schemas.microsoft.com/office/powerpoint/2010/main" val="200915348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Thermophiles</a:t>
            </a:r>
            <a:endParaRPr lang="en-US" dirty="0">
              <a:solidFill>
                <a:schemeClr val="tx1"/>
              </a:solidFill>
            </a:endParaRP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800"/>
              </a:spcBef>
              <a:defRPr/>
            </a:pPr>
            <a:r>
              <a:rPr lang="en-US" dirty="0"/>
              <a:t>Grow optimally at temperatures above 45°C</a:t>
            </a:r>
          </a:p>
          <a:p>
            <a:pPr>
              <a:spcBef>
                <a:spcPts val="800"/>
              </a:spcBef>
              <a:defRPr/>
            </a:pPr>
            <a:r>
              <a:rPr lang="en-US" dirty="0"/>
              <a:t>Live in soil and water associated with volcanic activity, compost piles, habitats directly exposed to the sun</a:t>
            </a:r>
          </a:p>
          <a:p>
            <a:pPr>
              <a:spcBef>
                <a:spcPts val="800"/>
              </a:spcBef>
              <a:defRPr/>
            </a:pPr>
            <a:r>
              <a:rPr lang="en-US" dirty="0"/>
              <a:t>General range of growth: 45°C to 80°C</a:t>
            </a:r>
          </a:p>
          <a:p>
            <a:pPr>
              <a:spcBef>
                <a:spcPts val="800"/>
              </a:spcBef>
              <a:defRPr/>
            </a:pPr>
            <a:r>
              <a:rPr lang="en-US" dirty="0"/>
              <a:t>Extreme thermophiles grow between 80°C and 121°C</a:t>
            </a:r>
          </a:p>
        </p:txBody>
      </p:sp>
    </p:spTree>
    <p:extLst>
      <p:ext uri="{BB962C8B-B14F-4D97-AF65-F5344CB8AC3E}">
        <p14:creationId xmlns:p14="http://schemas.microsoft.com/office/powerpoint/2010/main" val="337727085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Gases</a:t>
            </a:r>
            <a:endParaRPr lang="en-IN" sz="1200" dirty="0">
              <a:solidFill>
                <a:schemeClr val="tx1"/>
              </a:solidFill>
            </a:endParaRPr>
          </a:p>
        </p:txBody>
      </p:sp>
      <p:sp>
        <p:nvSpPr>
          <p:cNvPr id="3" name="Content Placeholder 2"/>
          <p:cNvSpPr>
            <a:spLocks noGrp="1"/>
          </p:cNvSpPr>
          <p:nvPr>
            <p:ph sz="quarter" idx="11"/>
          </p:nvPr>
        </p:nvSpPr>
        <p:spPr/>
        <p:txBody>
          <a:bodyPr>
            <a:normAutofit/>
          </a:bodyPr>
          <a:lstStyle/>
          <a:p>
            <a:pPr>
              <a:spcBef>
                <a:spcPts val="800"/>
              </a:spcBef>
              <a:defRPr/>
            </a:pPr>
            <a:r>
              <a:rPr lang="en-US" dirty="0"/>
              <a:t>Oxygen has the greatest impact on microbial growth</a:t>
            </a:r>
          </a:p>
          <a:p>
            <a:pPr>
              <a:spcBef>
                <a:spcPts val="800"/>
              </a:spcBef>
              <a:defRPr/>
            </a:pPr>
            <a:r>
              <a:rPr lang="en-US" dirty="0"/>
              <a:t>Microbes fall into one of the three categories:</a:t>
            </a:r>
          </a:p>
          <a:p>
            <a:pPr marL="342900" indent="-342900">
              <a:spcBef>
                <a:spcPts val="600"/>
              </a:spcBef>
              <a:buFont typeface="Arial" pitchFamily="34" charset="0"/>
              <a:buChar char="•"/>
              <a:defRPr/>
            </a:pPr>
            <a:r>
              <a:rPr lang="en-US" dirty="0"/>
              <a:t>Those that use oxygen and can detoxify it</a:t>
            </a:r>
          </a:p>
          <a:p>
            <a:pPr marL="342900" indent="-342900">
              <a:spcBef>
                <a:spcPts val="600"/>
              </a:spcBef>
              <a:buFont typeface="Arial" pitchFamily="34" charset="0"/>
              <a:buChar char="•"/>
              <a:defRPr/>
            </a:pPr>
            <a:r>
              <a:rPr lang="en-US" dirty="0"/>
              <a:t>Those that can neither use oxygen nor detoxify it</a:t>
            </a:r>
          </a:p>
          <a:p>
            <a:pPr marL="342900" indent="-342900">
              <a:spcBef>
                <a:spcPts val="600"/>
              </a:spcBef>
              <a:buFont typeface="Arial" pitchFamily="34" charset="0"/>
              <a:buChar char="•"/>
              <a:defRPr/>
            </a:pPr>
            <a:r>
              <a:rPr lang="en-US" dirty="0"/>
              <a:t>Those that do not use oxygen but can detoxify it</a:t>
            </a:r>
          </a:p>
        </p:txBody>
      </p:sp>
    </p:spTree>
    <p:extLst>
      <p:ext uri="{BB962C8B-B14F-4D97-AF65-F5344CB8AC3E}">
        <p14:creationId xmlns:p14="http://schemas.microsoft.com/office/powerpoint/2010/main" val="382116049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How Microbes Process Oxygen: Singlet Oxygen</a:t>
            </a:r>
            <a:endParaRPr lang="en-IN" sz="1200" dirty="0">
              <a:solidFill>
                <a:schemeClr val="tx1"/>
              </a:solidFill>
            </a:endParaRPr>
          </a:p>
        </p:txBody>
      </p:sp>
      <p:sp>
        <p:nvSpPr>
          <p:cNvPr id="3" name="Content Placeholder 2"/>
          <p:cNvSpPr>
            <a:spLocks noGrp="1"/>
          </p:cNvSpPr>
          <p:nvPr>
            <p:ph sz="quarter" idx="11"/>
          </p:nvPr>
        </p:nvSpPr>
        <p:spPr>
          <a:xfrm>
            <a:off x="342900" y="1276708"/>
            <a:ext cx="8458200" cy="5212080"/>
          </a:xfrm>
        </p:spPr>
        <p:txBody>
          <a:bodyPr>
            <a:noAutofit/>
          </a:bodyPr>
          <a:lstStyle/>
          <a:p>
            <a:pPr>
              <a:spcBef>
                <a:spcPts val="1200"/>
              </a:spcBef>
              <a:spcAft>
                <a:spcPts val="1200"/>
              </a:spcAft>
              <a:defRPr/>
            </a:pPr>
            <a:r>
              <a:rPr lang="en-US" dirty="0"/>
              <a:t>As oxygen enters into cellular reactions, it is transformed into several toxic products</a:t>
            </a:r>
          </a:p>
          <a:p>
            <a:pPr>
              <a:spcBef>
                <a:spcPts val="1200"/>
              </a:spcBef>
              <a:spcAft>
                <a:spcPts val="1200"/>
              </a:spcAft>
            </a:pPr>
            <a:r>
              <a:rPr lang="en-US" dirty="0"/>
              <a:t>Singlet oxygen (O or </a:t>
            </a:r>
            <a:r>
              <a:rPr lang="en-US" i="0" baseline="30000" dirty="0"/>
              <a:t>1</a:t>
            </a:r>
            <a:r>
              <a:rPr lang="en-US" i="0" dirty="0"/>
              <a:t>O</a:t>
            </a:r>
            <a:r>
              <a:rPr lang="en-US" i="0" baseline="-25000" dirty="0"/>
              <a:t>2</a:t>
            </a:r>
            <a:r>
              <a:rPr lang="en-US" dirty="0"/>
              <a:t>): </a:t>
            </a:r>
          </a:p>
          <a:p>
            <a:pPr marL="342900" indent="-342900">
              <a:spcAft>
                <a:spcPts val="1200"/>
              </a:spcAft>
              <a:buFont typeface="Arial" pitchFamily="34" charset="0"/>
              <a:buChar char="•"/>
              <a:defRPr/>
            </a:pPr>
            <a:r>
              <a:rPr lang="en-US" dirty="0"/>
              <a:t>Extremely reactive molecule produced both by living and nonliving processes</a:t>
            </a:r>
          </a:p>
          <a:p>
            <a:pPr marL="342900" indent="-342900">
              <a:spcAft>
                <a:spcPts val="1200"/>
              </a:spcAft>
              <a:buFont typeface="Arial" pitchFamily="34" charset="0"/>
              <a:buChar char="•"/>
              <a:defRPr/>
            </a:pPr>
            <a:r>
              <a:rPr lang="en-US" dirty="0"/>
              <a:t>Produced by phagocytes to kill invading bacteria</a:t>
            </a:r>
          </a:p>
          <a:p>
            <a:pPr marL="342900" indent="-342900">
              <a:spcAft>
                <a:spcPts val="1200"/>
              </a:spcAft>
              <a:buFont typeface="Arial" pitchFamily="34" charset="0"/>
              <a:buChar char="•"/>
              <a:defRPr/>
            </a:pPr>
            <a:r>
              <a:rPr lang="en-US" dirty="0"/>
              <a:t>Buildup of singlet oxygen and the oxidation of membrane lipids and other molecules can damage or destroy a cell</a:t>
            </a:r>
          </a:p>
        </p:txBody>
      </p:sp>
    </p:spTree>
    <p:extLst>
      <p:ext uri="{BB962C8B-B14F-4D97-AF65-F5344CB8AC3E}">
        <p14:creationId xmlns:p14="http://schemas.microsoft.com/office/powerpoint/2010/main" val="191032708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Other Ways Microbes Process Oxygen</a:t>
            </a:r>
            <a:endParaRPr lang="en-IN" sz="1200" dirty="0">
              <a:solidFill>
                <a:schemeClr val="tx1"/>
              </a:solidFill>
            </a:endParaRPr>
          </a:p>
        </p:txBody>
      </p:sp>
      <mc:AlternateContent xmlns:mc="http://schemas.openxmlformats.org/markup-compatibility/2006" xmlns:a14="http://schemas.microsoft.com/office/drawing/2010/main">
        <mc:Choice Requires="a14">
          <p:sp>
            <p:nvSpPr>
              <p:cNvPr id="3" name="Content Placeholder 2"/>
              <p:cNvSpPr>
                <a:spLocks noGrp="1"/>
              </p:cNvSpPr>
              <p:nvPr>
                <p:ph sz="quarter" idx="11"/>
              </p:nvPr>
            </p:nvSpPr>
            <p:spPr/>
            <p:txBody>
              <a:bodyPr>
                <a:normAutofit/>
              </a:bodyPr>
              <a:lstStyle/>
              <a:p>
                <a:pPr>
                  <a:spcBef>
                    <a:spcPts val="800"/>
                  </a:spcBef>
                  <a:defRPr/>
                </a:pPr>
                <a:r>
                  <a:rPr lang="en-US" dirty="0"/>
                  <a:t>Superoxide ion (</a:t>
                </a:r>
                <a14:m>
                  <m:oMath xmlns:m="http://schemas.openxmlformats.org/officeDocument/2006/math">
                    <m:sSubSup>
                      <m:sSubSupPr>
                        <m:ctrlPr>
                          <a:rPr lang="en-US" i="1">
                            <a:latin typeface="Cambria Math" panose="02040503050406030204" pitchFamily="18" charset="0"/>
                          </a:rPr>
                        </m:ctrlPr>
                      </m:sSubSupPr>
                      <m:e>
                        <m:r>
                          <m:rPr>
                            <m:sty m:val="p"/>
                          </m:rPr>
                          <a:rPr lang="en-US">
                            <a:latin typeface="Cambria Math" panose="02040503050406030204" pitchFamily="18" charset="0"/>
                          </a:rPr>
                          <m:t>O</m:t>
                        </m:r>
                      </m:e>
                      <m:sub>
                        <m:r>
                          <a:rPr lang="en-US">
                            <a:latin typeface="Cambria Math" panose="02040503050406030204" pitchFamily="18" charset="0"/>
                          </a:rPr>
                          <m:t>2</m:t>
                        </m:r>
                      </m:sub>
                      <m:sup>
                        <m:r>
                          <a:rPr lang="en-US">
                            <a:latin typeface="Cambria Math" panose="02040503050406030204" pitchFamily="18" charset="0"/>
                          </a:rPr>
                          <m:t>−</m:t>
                        </m:r>
                      </m:sup>
                    </m:sSubSup>
                  </m:oMath>
                </a14:m>
                <a:r>
                  <a:rPr lang="en-US" dirty="0"/>
                  <a:t>), hydrogen peroxide (</a:t>
                </a:r>
                <a:r>
                  <a:rPr lang="en-US" i="0" dirty="0"/>
                  <a:t>H</a:t>
                </a:r>
                <a:r>
                  <a:rPr lang="en-US" i="0" baseline="-25000" dirty="0"/>
                  <a:t>2</a:t>
                </a:r>
                <a:r>
                  <a:rPr lang="en-US" i="0" dirty="0"/>
                  <a:t>O</a:t>
                </a:r>
                <a:r>
                  <a:rPr lang="en-US" i="0" baseline="-25000" dirty="0"/>
                  <a:t>2</a:t>
                </a:r>
                <a:r>
                  <a:rPr lang="en-US" dirty="0"/>
                  <a:t>), and hydroxyl radicals (</a:t>
                </a:r>
                <a:r>
                  <a:rPr lang="en-US" i="0" dirty="0"/>
                  <a:t>OH</a:t>
                </a:r>
                <a:r>
                  <a:rPr lang="en-US" i="0" baseline="30000" dirty="0"/>
                  <a:t>−</a:t>
                </a:r>
                <a:r>
                  <a:rPr lang="en-US" dirty="0"/>
                  <a:t>):</a:t>
                </a:r>
              </a:p>
              <a:p>
                <a:pPr marL="342900" indent="-342900">
                  <a:spcBef>
                    <a:spcPts val="800"/>
                  </a:spcBef>
                  <a:buFont typeface="Arial" pitchFamily="34" charset="0"/>
                  <a:buChar char="•"/>
                  <a:defRPr/>
                </a:pPr>
                <a:r>
                  <a:rPr lang="en-US" dirty="0"/>
                  <a:t>Destructive metabolic by-products of oxygen</a:t>
                </a:r>
              </a:p>
              <a:p>
                <a:pPr marL="342900" indent="-342900">
                  <a:buFont typeface="Arial" pitchFamily="34" charset="0"/>
                  <a:buChar char="•"/>
                  <a:defRPr/>
                </a:pPr>
                <a:r>
                  <a:rPr lang="en-US" dirty="0"/>
                  <a:t>Cells use enzymes to scavenge and neutralize them</a:t>
                </a:r>
              </a:p>
              <a:p>
                <a:pPr marL="640080" lvl="1" indent="-283464">
                  <a:spcBef>
                    <a:spcPts val="0"/>
                  </a:spcBef>
                  <a:defRPr/>
                </a:pPr>
                <a:r>
                  <a:rPr lang="en-US" sz="2000" dirty="0"/>
                  <a:t>Step 1: Superoxide dismutase</a:t>
                </a:r>
              </a:p>
              <a:p>
                <a:pPr marL="640080" lvl="1" indent="-283464">
                  <a:spcBef>
                    <a:spcPts val="0"/>
                  </a:spcBef>
                  <a:defRPr/>
                </a:pPr>
                <a:r>
                  <a:rPr lang="en-US" sz="2000" dirty="0"/>
                  <a:t>Step 2: Catalase</a:t>
                </a:r>
              </a:p>
            </p:txBody>
          </p:sp>
        </mc:Choice>
        <mc:Fallback xmlns="">
          <p:sp>
            <p:nvSpPr>
              <p:cNvPr id="3" name="Content Placeholder 2"/>
              <p:cNvSpPr>
                <a:spLocks noGrp="1" noRot="1" noChangeAspect="1" noMove="1" noResize="1" noEditPoints="1" noAdjustHandles="1" noChangeArrowheads="1" noChangeShapeType="1" noTextEdit="1"/>
              </p:cNvSpPr>
              <p:nvPr>
                <p:ph sz="quarter" idx="11"/>
              </p:nvPr>
            </p:nvSpPr>
            <p:spPr>
              <a:blipFill>
                <a:blip r:embed="rId2"/>
                <a:stretch>
                  <a:fillRect l="-1081" t="-980" r="-2017"/>
                </a:stretch>
              </a:blipFill>
            </p:spPr>
            <p:txBody>
              <a:bodyPr/>
              <a:lstStyle/>
              <a:p>
                <a:r>
                  <a:rPr lang="en-IN">
                    <a:noFill/>
                  </a:rPr>
                  <a:t> </a:t>
                </a:r>
              </a:p>
            </p:txBody>
          </p:sp>
        </mc:Fallback>
      </mc:AlternateContent>
    </p:spTree>
    <p:extLst>
      <p:ext uri="{BB962C8B-B14F-4D97-AF65-F5344CB8AC3E}">
        <p14:creationId xmlns:p14="http://schemas.microsoft.com/office/powerpoint/2010/main" val="190504408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Oxygen Requirements: Aerobe and Facultative Anaerobe</a:t>
            </a:r>
            <a:endParaRPr lang="en-IN" sz="1200" dirty="0">
              <a:solidFill>
                <a:schemeClr val="tx1"/>
              </a:solidFill>
            </a:endParaRPr>
          </a:p>
        </p:txBody>
      </p:sp>
      <p:sp>
        <p:nvSpPr>
          <p:cNvPr id="3" name="Content Placeholder 2"/>
          <p:cNvSpPr>
            <a:spLocks noGrp="1"/>
          </p:cNvSpPr>
          <p:nvPr>
            <p:ph sz="quarter" idx="11"/>
          </p:nvPr>
        </p:nvSpPr>
        <p:spPr/>
        <p:txBody>
          <a:bodyPr>
            <a:normAutofit lnSpcReduction="10000"/>
          </a:bodyPr>
          <a:lstStyle/>
          <a:p>
            <a:pPr>
              <a:spcAft>
                <a:spcPts val="0"/>
              </a:spcAft>
              <a:defRPr/>
            </a:pPr>
            <a:r>
              <a:rPr lang="en-US" b="1" dirty="0"/>
              <a:t>Aerobe </a:t>
            </a:r>
            <a:r>
              <a:rPr lang="en-US" dirty="0"/>
              <a:t>(aerobic organism):</a:t>
            </a:r>
          </a:p>
          <a:p>
            <a:pPr marL="342900" indent="-342900">
              <a:spcBef>
                <a:spcPts val="600"/>
              </a:spcBef>
              <a:spcAft>
                <a:spcPts val="0"/>
              </a:spcAft>
              <a:buFont typeface="Arial" pitchFamily="34" charset="0"/>
              <a:buChar char="•"/>
              <a:defRPr/>
            </a:pPr>
            <a:r>
              <a:rPr lang="en-US" dirty="0"/>
              <a:t>Can use gaseous oxygen in its metabolism</a:t>
            </a:r>
          </a:p>
          <a:p>
            <a:pPr marL="342900" indent="-342900">
              <a:spcBef>
                <a:spcPts val="600"/>
              </a:spcBef>
              <a:spcAft>
                <a:spcPts val="0"/>
              </a:spcAft>
              <a:buFont typeface="Arial" pitchFamily="34" charset="0"/>
              <a:buChar char="•"/>
              <a:defRPr/>
            </a:pPr>
            <a:r>
              <a:rPr lang="en-US" dirty="0"/>
              <a:t>Possesses the enzymes needed to process toxic oxygen products</a:t>
            </a:r>
          </a:p>
          <a:p>
            <a:pPr marL="342900" indent="-342900">
              <a:spcBef>
                <a:spcPts val="600"/>
              </a:spcBef>
              <a:spcAft>
                <a:spcPts val="0"/>
              </a:spcAft>
              <a:buFont typeface="Arial" pitchFamily="34" charset="0"/>
              <a:buChar char="•"/>
              <a:defRPr/>
            </a:pPr>
            <a:r>
              <a:rPr lang="en-US" b="1" dirty="0"/>
              <a:t>Obligate aerobe:</a:t>
            </a:r>
            <a:r>
              <a:rPr lang="en-US" dirty="0"/>
              <a:t> an organism that cannot grow without oxygen</a:t>
            </a:r>
          </a:p>
          <a:p>
            <a:pPr>
              <a:spcBef>
                <a:spcPts val="1800"/>
              </a:spcBef>
              <a:spcAft>
                <a:spcPts val="0"/>
              </a:spcAft>
              <a:defRPr/>
            </a:pPr>
            <a:r>
              <a:rPr lang="en-US" b="1" dirty="0"/>
              <a:t>Facultative anaerobe</a:t>
            </a:r>
            <a:r>
              <a:rPr lang="en-US" dirty="0"/>
              <a:t>:</a:t>
            </a:r>
          </a:p>
          <a:p>
            <a:pPr marL="342900" indent="-342900">
              <a:spcBef>
                <a:spcPts val="600"/>
              </a:spcBef>
              <a:spcAft>
                <a:spcPts val="0"/>
              </a:spcAft>
              <a:buFont typeface="Arial" pitchFamily="34" charset="0"/>
              <a:buChar char="•"/>
              <a:defRPr/>
            </a:pPr>
            <a:r>
              <a:rPr lang="en-US" dirty="0"/>
              <a:t>Does not require oxygen for its metabolism</a:t>
            </a:r>
          </a:p>
          <a:p>
            <a:pPr marL="342900" indent="-342900">
              <a:spcBef>
                <a:spcPts val="600"/>
              </a:spcBef>
              <a:spcAft>
                <a:spcPts val="0"/>
              </a:spcAft>
              <a:buFont typeface="Arial" pitchFamily="34" charset="0"/>
              <a:buChar char="•"/>
              <a:defRPr/>
            </a:pPr>
            <a:r>
              <a:rPr lang="en-US" dirty="0"/>
              <a:t>Capable of growth in the absence of oxygen</a:t>
            </a:r>
          </a:p>
          <a:p>
            <a:pPr marL="342900" indent="-342900">
              <a:spcBef>
                <a:spcPts val="600"/>
              </a:spcBef>
              <a:spcAft>
                <a:spcPts val="0"/>
              </a:spcAft>
              <a:buFont typeface="Arial" pitchFamily="34" charset="0"/>
              <a:buChar char="•"/>
              <a:defRPr/>
            </a:pPr>
            <a:r>
              <a:rPr lang="en-US" dirty="0"/>
              <a:t>Metabolizes by aerobic respiration when oxygen is present</a:t>
            </a:r>
          </a:p>
          <a:p>
            <a:pPr marL="342900" indent="-342900">
              <a:spcBef>
                <a:spcPts val="600"/>
              </a:spcBef>
              <a:spcAft>
                <a:spcPts val="0"/>
              </a:spcAft>
              <a:buFont typeface="Arial" pitchFamily="34" charset="0"/>
              <a:buChar char="•"/>
              <a:defRPr/>
            </a:pPr>
            <a:r>
              <a:rPr lang="en-US" dirty="0"/>
              <a:t>Adopts anaerobic metabolism (fermentation) when oxygen is absent</a:t>
            </a:r>
          </a:p>
        </p:txBody>
      </p:sp>
    </p:spTree>
    <p:extLst>
      <p:ext uri="{BB962C8B-B14F-4D97-AF65-F5344CB8AC3E}">
        <p14:creationId xmlns:p14="http://schemas.microsoft.com/office/powerpoint/2010/main" val="29230512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A20FB-277C-45A0-B27B-3D8EA457D13C}"/>
              </a:ext>
            </a:extLst>
          </p:cNvPr>
          <p:cNvSpPr>
            <a:spLocks noGrp="1"/>
          </p:cNvSpPr>
          <p:nvPr>
            <p:ph type="title"/>
          </p:nvPr>
        </p:nvSpPr>
        <p:spPr/>
        <p:txBody>
          <a:bodyPr/>
          <a:lstStyle/>
          <a:p>
            <a:r>
              <a:rPr lang="en-US" altLang="en-US" dirty="0">
                <a:solidFill>
                  <a:schemeClr val="tx1"/>
                </a:solidFill>
              </a:rPr>
              <a:t>Oxygen Requirements: Microaerophile and Anaerobe</a:t>
            </a:r>
            <a:endParaRPr lang="en-US" sz="1200" dirty="0">
              <a:solidFill>
                <a:schemeClr val="tx1"/>
              </a:solidFill>
            </a:endParaRPr>
          </a:p>
        </p:txBody>
      </p:sp>
      <p:sp>
        <p:nvSpPr>
          <p:cNvPr id="3" name="Content Placeholder 2">
            <a:extLst>
              <a:ext uri="{FF2B5EF4-FFF2-40B4-BE49-F238E27FC236}">
                <a16:creationId xmlns:a16="http://schemas.microsoft.com/office/drawing/2014/main" id="{BEA23B24-7118-4A8B-A7E1-8F7E8CBB6763}"/>
              </a:ext>
            </a:extLst>
          </p:cNvPr>
          <p:cNvSpPr>
            <a:spLocks noGrp="1"/>
          </p:cNvSpPr>
          <p:nvPr>
            <p:ph sz="quarter" idx="11"/>
          </p:nvPr>
        </p:nvSpPr>
        <p:spPr>
          <a:xfrm>
            <a:off x="342900" y="1276709"/>
            <a:ext cx="8077200" cy="5289191"/>
          </a:xfrm>
        </p:spPr>
        <p:txBody>
          <a:bodyPr>
            <a:normAutofit fontScale="92500" lnSpcReduction="10000"/>
          </a:bodyPr>
          <a:lstStyle/>
          <a:p>
            <a:pPr>
              <a:lnSpc>
                <a:spcPct val="110000"/>
              </a:lnSpc>
              <a:spcAft>
                <a:spcPts val="0"/>
              </a:spcAft>
              <a:defRPr/>
            </a:pPr>
            <a:r>
              <a:rPr lang="en-US" b="1" dirty="0"/>
              <a:t>Microaerophile</a:t>
            </a:r>
            <a:r>
              <a:rPr lang="en-US" dirty="0"/>
              <a:t>:</a:t>
            </a:r>
          </a:p>
          <a:p>
            <a:pPr marL="342900" indent="-342900">
              <a:lnSpc>
                <a:spcPct val="110000"/>
              </a:lnSpc>
              <a:spcBef>
                <a:spcPts val="600"/>
              </a:spcBef>
              <a:spcAft>
                <a:spcPts val="0"/>
              </a:spcAft>
              <a:buFont typeface="Arial" pitchFamily="34" charset="0"/>
              <a:buChar char="•"/>
              <a:defRPr/>
            </a:pPr>
            <a:r>
              <a:rPr lang="en-US" dirty="0"/>
              <a:t>Does not grow at normal atmospheric concentrations of oxygen</a:t>
            </a:r>
          </a:p>
          <a:p>
            <a:pPr marL="342900" indent="-342900">
              <a:lnSpc>
                <a:spcPct val="110000"/>
              </a:lnSpc>
              <a:spcBef>
                <a:spcPts val="600"/>
              </a:spcBef>
              <a:spcAft>
                <a:spcPts val="0"/>
              </a:spcAft>
              <a:buFont typeface="Arial" pitchFamily="34" charset="0"/>
              <a:buChar char="•"/>
              <a:defRPr/>
            </a:pPr>
            <a:r>
              <a:rPr lang="en-US" dirty="0"/>
              <a:t>Requires a small amount of oxygen in its metabolism</a:t>
            </a:r>
          </a:p>
          <a:p>
            <a:pPr marL="342900" indent="-342900">
              <a:lnSpc>
                <a:spcPct val="110000"/>
              </a:lnSpc>
              <a:spcBef>
                <a:spcPts val="600"/>
              </a:spcBef>
              <a:spcAft>
                <a:spcPts val="0"/>
              </a:spcAft>
              <a:buFont typeface="Arial" pitchFamily="34" charset="0"/>
              <a:buChar char="•"/>
              <a:defRPr/>
            </a:pPr>
            <a:r>
              <a:rPr lang="en-US" dirty="0"/>
              <a:t>Usually live in a habitat that provides a small amount of oxygen but is not directly exposed to the atmosphere</a:t>
            </a:r>
          </a:p>
          <a:p>
            <a:pPr>
              <a:lnSpc>
                <a:spcPct val="110000"/>
              </a:lnSpc>
              <a:spcBef>
                <a:spcPts val="1800"/>
              </a:spcBef>
              <a:spcAft>
                <a:spcPts val="0"/>
              </a:spcAft>
            </a:pPr>
            <a:r>
              <a:rPr lang="en-US" altLang="en-US" b="1" dirty="0"/>
              <a:t>Anaerobe </a:t>
            </a:r>
            <a:r>
              <a:rPr lang="en-US" altLang="en-US" dirty="0"/>
              <a:t>(anaerobic microorganism):</a:t>
            </a:r>
          </a:p>
          <a:p>
            <a:pPr marL="342900" indent="-342900">
              <a:lnSpc>
                <a:spcPct val="110000"/>
              </a:lnSpc>
              <a:spcBef>
                <a:spcPts val="600"/>
              </a:spcBef>
              <a:spcAft>
                <a:spcPts val="0"/>
              </a:spcAft>
              <a:buFont typeface="Arial" pitchFamily="34" charset="0"/>
              <a:buChar char="•"/>
            </a:pPr>
            <a:r>
              <a:rPr lang="en-US" altLang="en-US" dirty="0"/>
              <a:t>Lacks the metabolic enzyme systems for using oxygen in respiration</a:t>
            </a:r>
          </a:p>
          <a:p>
            <a:pPr marL="342900" indent="-342900">
              <a:lnSpc>
                <a:spcPct val="110000"/>
              </a:lnSpc>
              <a:spcBef>
                <a:spcPts val="600"/>
              </a:spcBef>
              <a:spcAft>
                <a:spcPts val="0"/>
              </a:spcAft>
              <a:buFont typeface="Arial" pitchFamily="34" charset="0"/>
              <a:buChar char="•"/>
            </a:pPr>
            <a:r>
              <a:rPr lang="en-US" altLang="en-US" dirty="0"/>
              <a:t>Strict or obligate anaerobes cannot tolerate free oxygen and will die in its presence</a:t>
            </a:r>
            <a:endParaRPr lang="en-US" altLang="en-US" b="1" dirty="0"/>
          </a:p>
          <a:p>
            <a:pPr marL="640080" lvl="1" indent="-283464">
              <a:lnSpc>
                <a:spcPct val="110000"/>
              </a:lnSpc>
              <a:spcBef>
                <a:spcPts val="600"/>
              </a:spcBef>
              <a:spcAft>
                <a:spcPts val="0"/>
              </a:spcAft>
            </a:pPr>
            <a:r>
              <a:rPr lang="en-US" altLang="en-US" sz="1900" dirty="0"/>
              <a:t>Live in highly reduced habitats such as deep muds, lakes, oceans, and soil</a:t>
            </a:r>
          </a:p>
        </p:txBody>
      </p:sp>
    </p:spTree>
    <p:extLst>
      <p:ext uri="{BB962C8B-B14F-4D97-AF65-F5344CB8AC3E}">
        <p14:creationId xmlns:p14="http://schemas.microsoft.com/office/powerpoint/2010/main" val="307866947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altLang="en-US" dirty="0">
                <a:solidFill>
                  <a:schemeClr val="tx1"/>
                </a:solidFill>
              </a:rPr>
              <a:t>Four Tubes Showing Three Different Patterns of Oxygen Utilization</a:t>
            </a:r>
            <a:endParaRPr lang="en-US" dirty="0">
              <a:solidFill>
                <a:schemeClr val="tx1"/>
              </a:solidFill>
            </a:endParaRPr>
          </a:p>
        </p:txBody>
      </p:sp>
      <p:pic>
        <p:nvPicPr>
          <p:cNvPr id="12" name="Picture 2" descr="Four tubes showing three different patterns of oxygen utilization.">
            <a:extLst>
              <a:ext uri="{C183D7F6-B498-43B3-948B-1728B52AA6E4}">
                <adec:decorative xmlns:adec="http://schemas.microsoft.com/office/drawing/2017/decorative" val="0"/>
              </a:ext>
            </a:extLst>
          </p:cNvPr>
          <p:cNvPicPr>
            <a:picLocks noGrp="1" noChangeAspect="1"/>
          </p:cNvPicPr>
          <p:nvPr>
            <p:ph sz="quarter" idx="11"/>
          </p:nvPr>
        </p:nvPicPr>
        <p:blipFill rotWithShape="1">
          <a:blip r:embed="rId2">
            <a:extLst>
              <a:ext uri="{28A0092B-C50C-407E-A947-70E740481C1C}">
                <a14:useLocalDpi xmlns:a14="http://schemas.microsoft.com/office/drawing/2010/main" val="0"/>
              </a:ext>
            </a:extLst>
          </a:blip>
          <a:srcRect b="3665"/>
          <a:stretch/>
        </p:blipFill>
        <p:spPr>
          <a:xfrm>
            <a:off x="2701690" y="1093685"/>
            <a:ext cx="3740620" cy="5120640"/>
          </a:xfrm>
        </p:spPr>
      </p:pic>
      <p:sp>
        <p:nvSpPr>
          <p:cNvPr id="2" name="Text Placeholder 3">
            <a:extLst>
              <a:ext uri="{FF2B5EF4-FFF2-40B4-BE49-F238E27FC236}">
                <a16:creationId xmlns:a16="http://schemas.microsoft.com/office/drawing/2014/main" id="{8A93B394-4F65-462F-BE76-10C225FBAE94}"/>
              </a:ext>
            </a:extLst>
          </p:cNvPr>
          <p:cNvSpPr>
            <a:spLocks noGrp="1"/>
          </p:cNvSpPr>
          <p:nvPr>
            <p:ph type="body" sz="quarter" idx="30"/>
          </p:nvPr>
        </p:nvSpPr>
        <p:spPr/>
        <p:txBody>
          <a:bodyPr/>
          <a:lstStyle/>
          <a:p>
            <a:r>
              <a:rPr lang="en-IN" i="1" dirty="0"/>
              <a:t>Courtesy of </a:t>
            </a:r>
            <a:r>
              <a:rPr lang="en-IN" i="1" dirty="0" err="1"/>
              <a:t>Terese</a:t>
            </a:r>
            <a:r>
              <a:rPr lang="en-IN" i="1" dirty="0"/>
              <a:t> </a:t>
            </a:r>
            <a:r>
              <a:rPr lang="en-IN" i="1" dirty="0" err="1"/>
              <a:t>Barta</a:t>
            </a:r>
            <a:r>
              <a:rPr lang="en-IN" i="1" dirty="0"/>
              <a:t> </a:t>
            </a:r>
            <a:endParaRPr lang="en-IN" dirty="0"/>
          </a:p>
        </p:txBody>
      </p:sp>
      <p:sp>
        <p:nvSpPr>
          <p:cNvPr id="5" name="Text Placeholder 3">
            <a:extLst>
              <a:ext uri="{FF2B5EF4-FFF2-40B4-BE49-F238E27FC236}">
                <a16:creationId xmlns:a16="http://schemas.microsoft.com/office/drawing/2014/main" id="{435E7D08-1156-4026-84AC-2935C3669431}"/>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44643721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Culturing Techniques for Anaerobes</a:t>
            </a:r>
            <a:endParaRPr lang="en-US" dirty="0">
              <a:solidFill>
                <a:schemeClr val="tx1"/>
              </a:solidFill>
            </a:endParaRPr>
          </a:p>
        </p:txBody>
      </p:sp>
      <p:pic>
        <p:nvPicPr>
          <p:cNvPr id="10" name="Picture 2" descr="Photo and illustration of culturing techniques for anaerobes.">
            <a:extLst>
              <a:ext uri="{C183D7F6-B498-43B3-948B-1728B52AA6E4}">
                <adec:decorative xmlns:adec="http://schemas.microsoft.com/office/drawing/2017/decorative" val="0"/>
              </a:ext>
            </a:extLst>
          </p:cNvPr>
          <p:cNvPicPr>
            <a:picLocks noGrp="1" noChangeAspect="1"/>
          </p:cNvPicPr>
          <p:nvPr>
            <p:ph sz="quarter" idx="11"/>
          </p:nvPr>
        </p:nvPicPr>
        <p:blipFill rotWithShape="1">
          <a:blip r:embed="rId2">
            <a:extLst>
              <a:ext uri="{28A0092B-C50C-407E-A947-70E740481C1C}">
                <a14:useLocalDpi xmlns:a14="http://schemas.microsoft.com/office/drawing/2010/main" val="0"/>
              </a:ext>
            </a:extLst>
          </a:blip>
          <a:srcRect b="1853"/>
          <a:stretch/>
        </p:blipFill>
        <p:spPr>
          <a:xfrm>
            <a:off x="3384127" y="1052890"/>
            <a:ext cx="2375746" cy="5212080"/>
          </a:xfrm>
        </p:spPr>
      </p:pic>
      <p:sp>
        <p:nvSpPr>
          <p:cNvPr id="3" name="Text Placeholder 3">
            <a:extLst>
              <a:ext uri="{FF2B5EF4-FFF2-40B4-BE49-F238E27FC236}">
                <a16:creationId xmlns:a16="http://schemas.microsoft.com/office/drawing/2014/main" id="{E7AAF571-47DE-479F-A744-A31EA1FD3FE8}"/>
              </a:ext>
            </a:extLst>
          </p:cNvPr>
          <p:cNvSpPr>
            <a:spLocks noGrp="1"/>
          </p:cNvSpPr>
          <p:nvPr>
            <p:ph type="body" sz="quarter" idx="30"/>
          </p:nvPr>
        </p:nvSpPr>
        <p:spPr/>
        <p:txBody>
          <a:bodyPr/>
          <a:lstStyle/>
          <a:p>
            <a:r>
              <a:rPr lang="en-US" i="1" dirty="0"/>
              <a:t>(a) Hank Morgan/Science Source </a:t>
            </a:r>
            <a:endParaRPr lang="en-IN" dirty="0"/>
          </a:p>
        </p:txBody>
      </p:sp>
      <p:sp>
        <p:nvSpPr>
          <p:cNvPr id="5" name="Text Placeholder 3">
            <a:extLst>
              <a:ext uri="{FF2B5EF4-FFF2-40B4-BE49-F238E27FC236}">
                <a16:creationId xmlns:a16="http://schemas.microsoft.com/office/drawing/2014/main" id="{78EEEF5F-DAF6-410C-9B7E-693D42A8CE2E}"/>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273244941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853C94-20C6-49C9-9393-8D5638671CCC}"/>
              </a:ext>
            </a:extLst>
          </p:cNvPr>
          <p:cNvSpPr>
            <a:spLocks noGrp="1"/>
          </p:cNvSpPr>
          <p:nvPr>
            <p:ph type="title"/>
          </p:nvPr>
        </p:nvSpPr>
        <p:spPr/>
        <p:txBody>
          <a:bodyPr/>
          <a:lstStyle/>
          <a:p>
            <a:r>
              <a:rPr lang="en-US" altLang="en-US" dirty="0">
                <a:solidFill>
                  <a:schemeClr val="tx1"/>
                </a:solidFill>
              </a:rPr>
              <a:t>Oxygen Requirements: </a:t>
            </a:r>
            <a:r>
              <a:rPr lang="en-US" altLang="en-US" dirty="0" err="1">
                <a:solidFill>
                  <a:schemeClr val="tx1"/>
                </a:solidFill>
              </a:rPr>
              <a:t>Aerotolerant</a:t>
            </a:r>
            <a:r>
              <a:rPr lang="en-US" altLang="en-US" dirty="0">
                <a:solidFill>
                  <a:schemeClr val="tx1"/>
                </a:solidFill>
              </a:rPr>
              <a:t> Anaerobes</a:t>
            </a:r>
            <a:endParaRPr lang="en-US" dirty="0">
              <a:solidFill>
                <a:schemeClr val="tx1"/>
              </a:solidFill>
            </a:endParaRPr>
          </a:p>
        </p:txBody>
      </p:sp>
      <p:sp>
        <p:nvSpPr>
          <p:cNvPr id="3" name="Content Placeholder 2"/>
          <p:cNvSpPr>
            <a:spLocks noGrp="1"/>
          </p:cNvSpPr>
          <p:nvPr>
            <p:ph sz="quarter" idx="11"/>
          </p:nvPr>
        </p:nvSpPr>
        <p:spPr>
          <a:xfrm>
            <a:off x="342900" y="1276709"/>
            <a:ext cx="8458200" cy="5136791"/>
          </a:xfrm>
        </p:spPr>
        <p:txBody>
          <a:bodyPr/>
          <a:lstStyle/>
          <a:p>
            <a:pPr>
              <a:spcBef>
                <a:spcPts val="600"/>
              </a:spcBef>
              <a:spcAft>
                <a:spcPts val="600"/>
              </a:spcAft>
              <a:defRPr/>
            </a:pPr>
            <a:r>
              <a:rPr lang="en-US" b="1" dirty="0" err="1"/>
              <a:t>Aerotolerant</a:t>
            </a:r>
            <a:r>
              <a:rPr lang="en-US" b="1" dirty="0"/>
              <a:t> anaerobes:</a:t>
            </a:r>
          </a:p>
          <a:p>
            <a:pPr marL="342900" indent="-342900">
              <a:spcBef>
                <a:spcPts val="600"/>
              </a:spcBef>
              <a:spcAft>
                <a:spcPts val="600"/>
              </a:spcAft>
              <a:buFont typeface="Arial" pitchFamily="34" charset="0"/>
              <a:buChar char="•"/>
              <a:defRPr/>
            </a:pPr>
            <a:r>
              <a:rPr lang="en-US" dirty="0"/>
              <a:t>Do not utilize oxygen</a:t>
            </a:r>
          </a:p>
          <a:p>
            <a:pPr marL="342900" indent="-342900">
              <a:spcBef>
                <a:spcPts val="600"/>
              </a:spcBef>
              <a:spcAft>
                <a:spcPts val="600"/>
              </a:spcAft>
              <a:buFont typeface="Arial" pitchFamily="34" charset="0"/>
              <a:buChar char="•"/>
              <a:defRPr/>
            </a:pPr>
            <a:r>
              <a:rPr lang="en-US" dirty="0"/>
              <a:t>Can survive and grow to a limited extent in its presence</a:t>
            </a:r>
          </a:p>
          <a:p>
            <a:pPr marL="342900" indent="-342900">
              <a:spcBef>
                <a:spcPts val="600"/>
              </a:spcBef>
              <a:spcAft>
                <a:spcPts val="600"/>
              </a:spcAft>
              <a:buFont typeface="Arial" pitchFamily="34" charset="0"/>
              <a:buChar char="•"/>
              <a:defRPr/>
            </a:pPr>
            <a:r>
              <a:rPr lang="en-US" dirty="0"/>
              <a:t>Not harmed by oxygen because they possess alternative mechanisms for breaking down peroxides and superoxide</a:t>
            </a:r>
          </a:p>
        </p:txBody>
      </p:sp>
    </p:spTree>
    <p:extLst>
      <p:ext uri="{BB962C8B-B14F-4D97-AF65-F5344CB8AC3E}">
        <p14:creationId xmlns:p14="http://schemas.microsoft.com/office/powerpoint/2010/main" val="21739787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Analysis of the Chemical Composition of an </a:t>
            </a:r>
            <a:r>
              <a:rPr lang="en-US" i="1" dirty="0">
                <a:solidFill>
                  <a:schemeClr val="tx1"/>
                </a:solidFill>
              </a:rPr>
              <a:t>Escherichia coli </a:t>
            </a:r>
            <a:r>
              <a:rPr lang="en-US" dirty="0">
                <a:solidFill>
                  <a:schemeClr val="tx1"/>
                </a:solidFill>
              </a:rPr>
              <a:t>Cell</a:t>
            </a:r>
            <a:endParaRPr lang="en-IN" sz="1200" dirty="0">
              <a:solidFill>
                <a:schemeClr val="tx1"/>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1061427867"/>
              </p:ext>
            </p:extLst>
          </p:nvPr>
        </p:nvGraphicFramePr>
        <p:xfrm>
          <a:off x="309282" y="1210237"/>
          <a:ext cx="4724400" cy="2804160"/>
        </p:xfrm>
        <a:graphic>
          <a:graphicData uri="http://schemas.openxmlformats.org/drawingml/2006/table">
            <a:tbl>
              <a:tblPr firstRow="1" bandRow="1">
                <a:tableStyleId>{073A0DAA-6AF3-43AB-8588-CEC1D06C72B9}</a:tableStyleId>
              </a:tblPr>
              <a:tblGrid>
                <a:gridCol w="1574800">
                  <a:extLst>
                    <a:ext uri="{9D8B030D-6E8A-4147-A177-3AD203B41FA5}">
                      <a16:colId xmlns:a16="http://schemas.microsoft.com/office/drawing/2014/main" val="20000"/>
                    </a:ext>
                  </a:extLst>
                </a:gridCol>
                <a:gridCol w="1574800">
                  <a:extLst>
                    <a:ext uri="{9D8B030D-6E8A-4147-A177-3AD203B41FA5}">
                      <a16:colId xmlns:a16="http://schemas.microsoft.com/office/drawing/2014/main" val="20001"/>
                    </a:ext>
                  </a:extLst>
                </a:gridCol>
                <a:gridCol w="1574800">
                  <a:extLst>
                    <a:ext uri="{9D8B030D-6E8A-4147-A177-3AD203B41FA5}">
                      <a16:colId xmlns:a16="http://schemas.microsoft.com/office/drawing/2014/main" val="20002"/>
                    </a:ext>
                  </a:extLst>
                </a:gridCol>
              </a:tblGrid>
              <a:tr h="370840">
                <a:tc>
                  <a:txBody>
                    <a:bodyPr/>
                    <a:lstStyle/>
                    <a:p>
                      <a:r>
                        <a:rPr lang="en-US" sz="1600" dirty="0"/>
                        <a:t>Organic Compounds</a:t>
                      </a:r>
                    </a:p>
                  </a:txBody>
                  <a:tcPr/>
                </a:tc>
                <a:tc>
                  <a:txBody>
                    <a:bodyPr/>
                    <a:lstStyle/>
                    <a:p>
                      <a:pPr algn="ctr"/>
                      <a:r>
                        <a:rPr lang="en-US" sz="1600" dirty="0"/>
                        <a:t>% Total Weight</a:t>
                      </a:r>
                    </a:p>
                  </a:txBody>
                  <a:tcPr/>
                </a:tc>
                <a:tc>
                  <a:txBody>
                    <a:bodyPr/>
                    <a:lstStyle/>
                    <a:p>
                      <a:pPr algn="ctr"/>
                      <a:r>
                        <a:rPr lang="en-US" sz="1600" dirty="0"/>
                        <a:t>% Dry </a:t>
                      </a:r>
                      <a:br>
                        <a:rPr lang="en-US" sz="1600" dirty="0"/>
                      </a:br>
                      <a:r>
                        <a:rPr lang="en-US" sz="1600" dirty="0"/>
                        <a:t>Weight</a:t>
                      </a:r>
                    </a:p>
                  </a:txBody>
                  <a:tcPr/>
                </a:tc>
                <a:extLst>
                  <a:ext uri="{0D108BD9-81ED-4DB2-BD59-A6C34878D82A}">
                    <a16:rowId xmlns:a16="http://schemas.microsoft.com/office/drawing/2014/main" val="10000"/>
                  </a:ext>
                </a:extLst>
              </a:tr>
              <a:tr h="370840">
                <a:tc>
                  <a:txBody>
                    <a:bodyPr/>
                    <a:lstStyle/>
                    <a:p>
                      <a:r>
                        <a:rPr lang="en-US" sz="1600" dirty="0"/>
                        <a:t>Proteins</a:t>
                      </a:r>
                    </a:p>
                  </a:txBody>
                  <a:tcPr/>
                </a:tc>
                <a:tc>
                  <a:txBody>
                    <a:bodyPr/>
                    <a:lstStyle/>
                    <a:p>
                      <a:pPr algn="ctr"/>
                      <a:r>
                        <a:rPr lang="en-US" sz="1600" dirty="0"/>
                        <a:t>15</a:t>
                      </a:r>
                    </a:p>
                  </a:txBody>
                  <a:tcPr/>
                </a:tc>
                <a:tc>
                  <a:txBody>
                    <a:bodyPr/>
                    <a:lstStyle/>
                    <a:p>
                      <a:pPr algn="ctr"/>
                      <a:r>
                        <a:rPr lang="en-US" sz="1600" dirty="0"/>
                        <a:t>50</a:t>
                      </a:r>
                    </a:p>
                  </a:txBody>
                  <a:tcPr/>
                </a:tc>
                <a:extLst>
                  <a:ext uri="{0D108BD9-81ED-4DB2-BD59-A6C34878D82A}">
                    <a16:rowId xmlns:a16="http://schemas.microsoft.com/office/drawing/2014/main" val="10001"/>
                  </a:ext>
                </a:extLst>
              </a:tr>
              <a:tr h="370840">
                <a:tc>
                  <a:txBody>
                    <a:bodyPr/>
                    <a:lstStyle/>
                    <a:p>
                      <a:r>
                        <a:rPr lang="en-US" sz="1600" dirty="0"/>
                        <a:t>RNA</a:t>
                      </a:r>
                    </a:p>
                  </a:txBody>
                  <a:tcPr/>
                </a:tc>
                <a:tc>
                  <a:txBody>
                    <a:bodyPr/>
                    <a:lstStyle/>
                    <a:p>
                      <a:pPr algn="ctr"/>
                      <a:r>
                        <a:rPr lang="en-US" sz="1600" dirty="0"/>
                        <a:t>6</a:t>
                      </a:r>
                    </a:p>
                  </a:txBody>
                  <a:tcPr/>
                </a:tc>
                <a:tc>
                  <a:txBody>
                    <a:bodyPr/>
                    <a:lstStyle/>
                    <a:p>
                      <a:pPr algn="ctr"/>
                      <a:r>
                        <a:rPr lang="en-US" sz="1600" dirty="0"/>
                        <a:t>20</a:t>
                      </a:r>
                    </a:p>
                  </a:txBody>
                  <a:tcPr/>
                </a:tc>
                <a:extLst>
                  <a:ext uri="{0D108BD9-81ED-4DB2-BD59-A6C34878D82A}">
                    <a16:rowId xmlns:a16="http://schemas.microsoft.com/office/drawing/2014/main" val="10002"/>
                  </a:ext>
                </a:extLst>
              </a:tr>
              <a:tr h="370840">
                <a:tc>
                  <a:txBody>
                    <a:bodyPr/>
                    <a:lstStyle/>
                    <a:p>
                      <a:r>
                        <a:rPr lang="en-US" sz="1600" dirty="0"/>
                        <a:t>DNA</a:t>
                      </a:r>
                    </a:p>
                  </a:txBody>
                  <a:tcPr/>
                </a:tc>
                <a:tc>
                  <a:txBody>
                    <a:bodyPr/>
                    <a:lstStyle/>
                    <a:p>
                      <a:pPr algn="ctr"/>
                      <a:r>
                        <a:rPr lang="en-US" sz="1600" dirty="0"/>
                        <a:t>1</a:t>
                      </a:r>
                    </a:p>
                  </a:txBody>
                  <a:tcPr/>
                </a:tc>
                <a:tc>
                  <a:txBody>
                    <a:bodyPr/>
                    <a:lstStyle/>
                    <a:p>
                      <a:pPr algn="ctr"/>
                      <a:r>
                        <a:rPr lang="en-US" sz="1600" dirty="0"/>
                        <a:t>3</a:t>
                      </a:r>
                    </a:p>
                  </a:txBody>
                  <a:tcPr/>
                </a:tc>
                <a:extLst>
                  <a:ext uri="{0D108BD9-81ED-4DB2-BD59-A6C34878D82A}">
                    <a16:rowId xmlns:a16="http://schemas.microsoft.com/office/drawing/2014/main" val="10003"/>
                  </a:ext>
                </a:extLst>
              </a:tr>
              <a:tr h="370840">
                <a:tc>
                  <a:txBody>
                    <a:bodyPr/>
                    <a:lstStyle/>
                    <a:p>
                      <a:r>
                        <a:rPr lang="en-US" sz="1600" dirty="0"/>
                        <a:t>Carbohydrates</a:t>
                      </a:r>
                    </a:p>
                  </a:txBody>
                  <a:tcPr/>
                </a:tc>
                <a:tc>
                  <a:txBody>
                    <a:bodyPr/>
                    <a:lstStyle/>
                    <a:p>
                      <a:pPr algn="ctr"/>
                      <a:r>
                        <a:rPr lang="en-US" sz="1600" dirty="0"/>
                        <a:t>3</a:t>
                      </a:r>
                    </a:p>
                  </a:txBody>
                  <a:tcPr/>
                </a:tc>
                <a:tc>
                  <a:txBody>
                    <a:bodyPr/>
                    <a:lstStyle/>
                    <a:p>
                      <a:pPr algn="ctr"/>
                      <a:r>
                        <a:rPr lang="en-US" sz="1600" dirty="0"/>
                        <a:t>10</a:t>
                      </a:r>
                    </a:p>
                  </a:txBody>
                  <a:tcPr/>
                </a:tc>
                <a:extLst>
                  <a:ext uri="{0D108BD9-81ED-4DB2-BD59-A6C34878D82A}">
                    <a16:rowId xmlns:a16="http://schemas.microsoft.com/office/drawing/2014/main" val="10004"/>
                  </a:ext>
                </a:extLst>
              </a:tr>
              <a:tr h="370840">
                <a:tc>
                  <a:txBody>
                    <a:bodyPr/>
                    <a:lstStyle/>
                    <a:p>
                      <a:r>
                        <a:rPr lang="en-US" sz="1600" dirty="0"/>
                        <a:t>Lipids</a:t>
                      </a:r>
                    </a:p>
                  </a:txBody>
                  <a:tcPr/>
                </a:tc>
                <a:tc>
                  <a:txBody>
                    <a:bodyPr/>
                    <a:lstStyle/>
                    <a:p>
                      <a:pPr algn="ctr"/>
                      <a:r>
                        <a:rPr lang="en-US" sz="1600" dirty="0"/>
                        <a:t>2</a:t>
                      </a:r>
                    </a:p>
                  </a:txBody>
                  <a:tcPr/>
                </a:tc>
                <a:tc>
                  <a:txBody>
                    <a:bodyPr/>
                    <a:lstStyle/>
                    <a:p>
                      <a:pPr algn="ctr"/>
                      <a:r>
                        <a:rPr lang="en-US" sz="1600" dirty="0"/>
                        <a:t>10</a:t>
                      </a:r>
                    </a:p>
                  </a:txBody>
                  <a:tcPr/>
                </a:tc>
                <a:extLst>
                  <a:ext uri="{0D108BD9-81ED-4DB2-BD59-A6C34878D82A}">
                    <a16:rowId xmlns:a16="http://schemas.microsoft.com/office/drawing/2014/main" val="10005"/>
                  </a:ext>
                </a:extLst>
              </a:tr>
              <a:tr h="370840">
                <a:tc>
                  <a:txBody>
                    <a:bodyPr/>
                    <a:lstStyle/>
                    <a:p>
                      <a:r>
                        <a:rPr lang="en-US" sz="1600" dirty="0"/>
                        <a:t>Miscellaneous</a:t>
                      </a:r>
                    </a:p>
                  </a:txBody>
                  <a:tcPr/>
                </a:tc>
                <a:tc>
                  <a:txBody>
                    <a:bodyPr/>
                    <a:lstStyle/>
                    <a:p>
                      <a:pPr algn="ctr"/>
                      <a:r>
                        <a:rPr lang="en-US" sz="1600" dirty="0"/>
                        <a:t>2</a:t>
                      </a:r>
                    </a:p>
                  </a:txBody>
                  <a:tcPr/>
                </a:tc>
                <a:tc>
                  <a:txBody>
                    <a:bodyPr/>
                    <a:lstStyle/>
                    <a:p>
                      <a:pPr algn="ctr"/>
                      <a:r>
                        <a:rPr lang="en-US" sz="1600" dirty="0"/>
                        <a:t>4</a:t>
                      </a:r>
                    </a:p>
                  </a:txBody>
                  <a:tcPr/>
                </a:tc>
                <a:extLst>
                  <a:ext uri="{0D108BD9-81ED-4DB2-BD59-A6C34878D82A}">
                    <a16:rowId xmlns:a16="http://schemas.microsoft.com/office/drawing/2014/main" val="10006"/>
                  </a:ext>
                </a:extLst>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1909780944"/>
              </p:ext>
            </p:extLst>
          </p:nvPr>
        </p:nvGraphicFramePr>
        <p:xfrm>
          <a:off x="322729" y="4454265"/>
          <a:ext cx="4724400" cy="1381760"/>
        </p:xfrm>
        <a:graphic>
          <a:graphicData uri="http://schemas.openxmlformats.org/drawingml/2006/table">
            <a:tbl>
              <a:tblPr firstRow="1" bandRow="1">
                <a:tableStyleId>{073A0DAA-6AF3-43AB-8588-CEC1D06C72B9}</a:tableStyleId>
              </a:tblPr>
              <a:tblGrid>
                <a:gridCol w="1574800">
                  <a:extLst>
                    <a:ext uri="{9D8B030D-6E8A-4147-A177-3AD203B41FA5}">
                      <a16:colId xmlns:a16="http://schemas.microsoft.com/office/drawing/2014/main" val="20000"/>
                    </a:ext>
                  </a:extLst>
                </a:gridCol>
                <a:gridCol w="1574800">
                  <a:extLst>
                    <a:ext uri="{9D8B030D-6E8A-4147-A177-3AD203B41FA5}">
                      <a16:colId xmlns:a16="http://schemas.microsoft.com/office/drawing/2014/main" val="20001"/>
                    </a:ext>
                  </a:extLst>
                </a:gridCol>
                <a:gridCol w="1574800">
                  <a:extLst>
                    <a:ext uri="{9D8B030D-6E8A-4147-A177-3AD203B41FA5}">
                      <a16:colId xmlns:a16="http://schemas.microsoft.com/office/drawing/2014/main" val="20002"/>
                    </a:ext>
                  </a:extLst>
                </a:gridCol>
              </a:tblGrid>
              <a:tr h="370840">
                <a:tc>
                  <a:txBody>
                    <a:bodyPr/>
                    <a:lstStyle/>
                    <a:p>
                      <a:r>
                        <a:rPr lang="en-US" sz="1800" dirty="0"/>
                        <a:t>Inorganic Compounds</a:t>
                      </a:r>
                    </a:p>
                  </a:txBody>
                  <a:tcPr/>
                </a:tc>
                <a:tc>
                  <a:txBody>
                    <a:bodyPr/>
                    <a:lstStyle/>
                    <a:p>
                      <a:pPr algn="ctr"/>
                      <a:r>
                        <a:rPr lang="en-US" sz="1800" dirty="0"/>
                        <a:t>% Total Weight</a:t>
                      </a:r>
                    </a:p>
                  </a:txBody>
                  <a:tcPr/>
                </a:tc>
                <a:tc>
                  <a:txBody>
                    <a:bodyPr/>
                    <a:lstStyle/>
                    <a:p>
                      <a:pPr algn="ctr"/>
                      <a:r>
                        <a:rPr lang="en-US" sz="1800" dirty="0"/>
                        <a:t>% Dry </a:t>
                      </a:r>
                      <a:br>
                        <a:rPr lang="en-US" sz="1800" dirty="0"/>
                      </a:br>
                      <a:r>
                        <a:rPr lang="en-US" sz="1800" dirty="0"/>
                        <a:t>Weight</a:t>
                      </a:r>
                    </a:p>
                  </a:txBody>
                  <a:tcPr/>
                </a:tc>
                <a:extLst>
                  <a:ext uri="{0D108BD9-81ED-4DB2-BD59-A6C34878D82A}">
                    <a16:rowId xmlns:a16="http://schemas.microsoft.com/office/drawing/2014/main" val="10000"/>
                  </a:ext>
                </a:extLst>
              </a:tr>
              <a:tr h="370840">
                <a:tc>
                  <a:txBody>
                    <a:bodyPr/>
                    <a:lstStyle/>
                    <a:p>
                      <a:r>
                        <a:rPr lang="en-US" sz="1800" dirty="0"/>
                        <a:t>Water</a:t>
                      </a:r>
                    </a:p>
                  </a:txBody>
                  <a:tcPr/>
                </a:tc>
                <a:tc>
                  <a:txBody>
                    <a:bodyPr/>
                    <a:lstStyle/>
                    <a:p>
                      <a:pPr algn="ctr"/>
                      <a:r>
                        <a:rPr lang="en-US" sz="1800" dirty="0"/>
                        <a:t>70</a:t>
                      </a:r>
                    </a:p>
                  </a:txBody>
                  <a:tcPr/>
                </a:tc>
                <a:tc>
                  <a:txBody>
                    <a:bodyPr/>
                    <a:lstStyle/>
                    <a:p>
                      <a:pPr algn="ctr"/>
                      <a:r>
                        <a:rPr lang="en-US" sz="1800" dirty="0"/>
                        <a:t>-</a:t>
                      </a:r>
                    </a:p>
                  </a:txBody>
                  <a:tcPr/>
                </a:tc>
                <a:extLst>
                  <a:ext uri="{0D108BD9-81ED-4DB2-BD59-A6C34878D82A}">
                    <a16:rowId xmlns:a16="http://schemas.microsoft.com/office/drawing/2014/main" val="10001"/>
                  </a:ext>
                </a:extLst>
              </a:tr>
              <a:tr h="370840">
                <a:tc>
                  <a:txBody>
                    <a:bodyPr/>
                    <a:lstStyle/>
                    <a:p>
                      <a:r>
                        <a:rPr lang="en-US" sz="1800" dirty="0"/>
                        <a:t>All others</a:t>
                      </a:r>
                    </a:p>
                  </a:txBody>
                  <a:tcPr/>
                </a:tc>
                <a:tc>
                  <a:txBody>
                    <a:bodyPr/>
                    <a:lstStyle/>
                    <a:p>
                      <a:pPr algn="ctr"/>
                      <a:r>
                        <a:rPr lang="en-US" sz="1800" dirty="0"/>
                        <a:t>1</a:t>
                      </a:r>
                    </a:p>
                  </a:txBody>
                  <a:tcPr/>
                </a:tc>
                <a:tc>
                  <a:txBody>
                    <a:bodyPr/>
                    <a:lstStyle/>
                    <a:p>
                      <a:pPr algn="ctr"/>
                      <a:r>
                        <a:rPr lang="en-US" sz="1800" dirty="0"/>
                        <a:t>3</a:t>
                      </a:r>
                    </a:p>
                  </a:txBody>
                  <a:tcPr/>
                </a:tc>
                <a:extLst>
                  <a:ext uri="{0D108BD9-81ED-4DB2-BD59-A6C34878D82A}">
                    <a16:rowId xmlns:a16="http://schemas.microsoft.com/office/drawing/2014/main" val="10002"/>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1198429618"/>
              </p:ext>
            </p:extLst>
          </p:nvPr>
        </p:nvGraphicFramePr>
        <p:xfrm>
          <a:off x="5257800" y="1114613"/>
          <a:ext cx="3657600" cy="5191760"/>
        </p:xfrm>
        <a:graphic>
          <a:graphicData uri="http://schemas.openxmlformats.org/drawingml/2006/table">
            <a:tbl>
              <a:tblPr firstRow="1" bandRow="1">
                <a:tableStyleId>{073A0DAA-6AF3-43AB-8588-CEC1D06C72B9}</a:tableStyleId>
              </a:tblPr>
              <a:tblGrid>
                <a:gridCol w="1828800">
                  <a:extLst>
                    <a:ext uri="{9D8B030D-6E8A-4147-A177-3AD203B41FA5}">
                      <a16:colId xmlns:a16="http://schemas.microsoft.com/office/drawing/2014/main" val="20000"/>
                    </a:ext>
                  </a:extLst>
                </a:gridCol>
                <a:gridCol w="1828800">
                  <a:extLst>
                    <a:ext uri="{9D8B030D-6E8A-4147-A177-3AD203B41FA5}">
                      <a16:colId xmlns:a16="http://schemas.microsoft.com/office/drawing/2014/main" val="20001"/>
                    </a:ext>
                  </a:extLst>
                </a:gridCol>
              </a:tblGrid>
              <a:tr h="370840">
                <a:tc>
                  <a:txBody>
                    <a:bodyPr/>
                    <a:lstStyle/>
                    <a:p>
                      <a:r>
                        <a:rPr lang="en-US" sz="1600" dirty="0"/>
                        <a:t>Element</a:t>
                      </a:r>
                    </a:p>
                  </a:txBody>
                  <a:tcPr/>
                </a:tc>
                <a:tc>
                  <a:txBody>
                    <a:bodyPr/>
                    <a:lstStyle/>
                    <a:p>
                      <a:pPr algn="ctr"/>
                      <a:r>
                        <a:rPr lang="en-US" sz="1600" dirty="0"/>
                        <a:t>%</a:t>
                      </a:r>
                      <a:r>
                        <a:rPr lang="en-US" sz="1600" baseline="0" dirty="0"/>
                        <a:t> Dry Weight</a:t>
                      </a:r>
                      <a:endParaRPr lang="en-US" sz="1600" dirty="0"/>
                    </a:p>
                  </a:txBody>
                  <a:tcPr/>
                </a:tc>
                <a:extLst>
                  <a:ext uri="{0D108BD9-81ED-4DB2-BD59-A6C34878D82A}">
                    <a16:rowId xmlns:a16="http://schemas.microsoft.com/office/drawing/2014/main" val="10000"/>
                  </a:ext>
                </a:extLst>
              </a:tr>
              <a:tr h="370840">
                <a:tc>
                  <a:txBody>
                    <a:bodyPr/>
                    <a:lstStyle/>
                    <a:p>
                      <a:r>
                        <a:rPr lang="en-US" sz="1600" dirty="0"/>
                        <a:t>Carbon (C)</a:t>
                      </a:r>
                    </a:p>
                  </a:txBody>
                  <a:tcPr/>
                </a:tc>
                <a:tc>
                  <a:txBody>
                    <a:bodyPr/>
                    <a:lstStyle/>
                    <a:p>
                      <a:pPr algn="ctr"/>
                      <a:r>
                        <a:rPr lang="en-US" sz="1600" dirty="0"/>
                        <a:t>50</a:t>
                      </a:r>
                    </a:p>
                  </a:txBody>
                  <a:tcPr/>
                </a:tc>
                <a:extLst>
                  <a:ext uri="{0D108BD9-81ED-4DB2-BD59-A6C34878D82A}">
                    <a16:rowId xmlns:a16="http://schemas.microsoft.com/office/drawing/2014/main" val="10001"/>
                  </a:ext>
                </a:extLst>
              </a:tr>
              <a:tr h="370840">
                <a:tc>
                  <a:txBody>
                    <a:bodyPr/>
                    <a:lstStyle/>
                    <a:p>
                      <a:r>
                        <a:rPr lang="en-US" sz="1600" dirty="0"/>
                        <a:t>Oxygen (O)</a:t>
                      </a:r>
                    </a:p>
                  </a:txBody>
                  <a:tcPr/>
                </a:tc>
                <a:tc>
                  <a:txBody>
                    <a:bodyPr/>
                    <a:lstStyle/>
                    <a:p>
                      <a:pPr algn="ctr"/>
                      <a:r>
                        <a:rPr lang="en-US" sz="1600" dirty="0"/>
                        <a:t>20</a:t>
                      </a:r>
                    </a:p>
                  </a:txBody>
                  <a:tcPr/>
                </a:tc>
                <a:extLst>
                  <a:ext uri="{0D108BD9-81ED-4DB2-BD59-A6C34878D82A}">
                    <a16:rowId xmlns:a16="http://schemas.microsoft.com/office/drawing/2014/main" val="10002"/>
                  </a:ext>
                </a:extLst>
              </a:tr>
              <a:tr h="370840">
                <a:tc>
                  <a:txBody>
                    <a:bodyPr/>
                    <a:lstStyle/>
                    <a:p>
                      <a:r>
                        <a:rPr lang="en-US" sz="1600" dirty="0"/>
                        <a:t>Nitrogen (N)</a:t>
                      </a:r>
                    </a:p>
                  </a:txBody>
                  <a:tcPr/>
                </a:tc>
                <a:tc>
                  <a:txBody>
                    <a:bodyPr/>
                    <a:lstStyle/>
                    <a:p>
                      <a:pPr algn="ctr"/>
                      <a:r>
                        <a:rPr lang="en-US" sz="1600" dirty="0"/>
                        <a:t>14</a:t>
                      </a:r>
                    </a:p>
                  </a:txBody>
                  <a:tcPr/>
                </a:tc>
                <a:extLst>
                  <a:ext uri="{0D108BD9-81ED-4DB2-BD59-A6C34878D82A}">
                    <a16:rowId xmlns:a16="http://schemas.microsoft.com/office/drawing/2014/main" val="10003"/>
                  </a:ext>
                </a:extLst>
              </a:tr>
              <a:tr h="370840">
                <a:tc>
                  <a:txBody>
                    <a:bodyPr/>
                    <a:lstStyle/>
                    <a:p>
                      <a:r>
                        <a:rPr lang="en-US" sz="1600" dirty="0"/>
                        <a:t>Hydrogen (H)</a:t>
                      </a:r>
                    </a:p>
                  </a:txBody>
                  <a:tcPr/>
                </a:tc>
                <a:tc>
                  <a:txBody>
                    <a:bodyPr/>
                    <a:lstStyle/>
                    <a:p>
                      <a:pPr algn="ctr"/>
                      <a:r>
                        <a:rPr lang="en-US" sz="1600" dirty="0"/>
                        <a:t>8</a:t>
                      </a:r>
                    </a:p>
                  </a:txBody>
                  <a:tcPr/>
                </a:tc>
                <a:extLst>
                  <a:ext uri="{0D108BD9-81ED-4DB2-BD59-A6C34878D82A}">
                    <a16:rowId xmlns:a16="http://schemas.microsoft.com/office/drawing/2014/main" val="10004"/>
                  </a:ext>
                </a:extLst>
              </a:tr>
              <a:tr h="370840">
                <a:tc>
                  <a:txBody>
                    <a:bodyPr/>
                    <a:lstStyle/>
                    <a:p>
                      <a:r>
                        <a:rPr lang="en-US" sz="1600" dirty="0"/>
                        <a:t>Phosphorus (P)</a:t>
                      </a:r>
                    </a:p>
                  </a:txBody>
                  <a:tcPr/>
                </a:tc>
                <a:tc>
                  <a:txBody>
                    <a:bodyPr/>
                    <a:lstStyle/>
                    <a:p>
                      <a:pPr algn="ctr"/>
                      <a:r>
                        <a:rPr lang="en-US" sz="1600" dirty="0"/>
                        <a:t>3</a:t>
                      </a:r>
                    </a:p>
                  </a:txBody>
                  <a:tcPr/>
                </a:tc>
                <a:extLst>
                  <a:ext uri="{0D108BD9-81ED-4DB2-BD59-A6C34878D82A}">
                    <a16:rowId xmlns:a16="http://schemas.microsoft.com/office/drawing/2014/main" val="10005"/>
                  </a:ext>
                </a:extLst>
              </a:tr>
              <a:tr h="370840">
                <a:tc>
                  <a:txBody>
                    <a:bodyPr/>
                    <a:lstStyle/>
                    <a:p>
                      <a:r>
                        <a:rPr lang="en-US" sz="1600" dirty="0"/>
                        <a:t>Sulfur (S)</a:t>
                      </a:r>
                    </a:p>
                  </a:txBody>
                  <a:tcPr/>
                </a:tc>
                <a:tc>
                  <a:txBody>
                    <a:bodyPr/>
                    <a:lstStyle/>
                    <a:p>
                      <a:pPr algn="ctr"/>
                      <a:r>
                        <a:rPr lang="en-US" sz="1600" dirty="0"/>
                        <a:t>1</a:t>
                      </a:r>
                    </a:p>
                  </a:txBody>
                  <a:tcPr/>
                </a:tc>
                <a:extLst>
                  <a:ext uri="{0D108BD9-81ED-4DB2-BD59-A6C34878D82A}">
                    <a16:rowId xmlns:a16="http://schemas.microsoft.com/office/drawing/2014/main" val="10006"/>
                  </a:ext>
                </a:extLst>
              </a:tr>
              <a:tr h="370840">
                <a:tc>
                  <a:txBody>
                    <a:bodyPr/>
                    <a:lstStyle/>
                    <a:p>
                      <a:r>
                        <a:rPr lang="en-US" sz="1600" dirty="0"/>
                        <a:t>Potassium (K)</a:t>
                      </a:r>
                    </a:p>
                  </a:txBody>
                  <a:tcPr/>
                </a:tc>
                <a:tc>
                  <a:txBody>
                    <a:bodyPr/>
                    <a:lstStyle/>
                    <a:p>
                      <a:pPr algn="ctr"/>
                      <a:r>
                        <a:rPr lang="en-US" sz="1600" dirty="0"/>
                        <a:t>1</a:t>
                      </a:r>
                    </a:p>
                  </a:txBody>
                  <a:tcPr/>
                </a:tc>
                <a:extLst>
                  <a:ext uri="{0D108BD9-81ED-4DB2-BD59-A6C34878D82A}">
                    <a16:rowId xmlns:a16="http://schemas.microsoft.com/office/drawing/2014/main" val="10007"/>
                  </a:ext>
                </a:extLst>
              </a:tr>
              <a:tr h="370840">
                <a:tc>
                  <a:txBody>
                    <a:bodyPr/>
                    <a:lstStyle/>
                    <a:p>
                      <a:r>
                        <a:rPr lang="en-US" sz="1600" dirty="0"/>
                        <a:t>Sodium (Na)</a:t>
                      </a:r>
                    </a:p>
                  </a:txBody>
                  <a:tcPr/>
                </a:tc>
                <a:tc>
                  <a:txBody>
                    <a:bodyPr/>
                    <a:lstStyle/>
                    <a:p>
                      <a:pPr algn="ctr"/>
                      <a:r>
                        <a:rPr lang="en-US" sz="1600" dirty="0"/>
                        <a:t>1</a:t>
                      </a:r>
                    </a:p>
                  </a:txBody>
                  <a:tcPr/>
                </a:tc>
                <a:extLst>
                  <a:ext uri="{0D108BD9-81ED-4DB2-BD59-A6C34878D82A}">
                    <a16:rowId xmlns:a16="http://schemas.microsoft.com/office/drawing/2014/main" val="10008"/>
                  </a:ext>
                </a:extLst>
              </a:tr>
              <a:tr h="370840">
                <a:tc>
                  <a:txBody>
                    <a:bodyPr/>
                    <a:lstStyle/>
                    <a:p>
                      <a:r>
                        <a:rPr lang="en-US" sz="1600" dirty="0"/>
                        <a:t>Calcium (Ca)</a:t>
                      </a:r>
                    </a:p>
                  </a:txBody>
                  <a:tcPr/>
                </a:tc>
                <a:tc>
                  <a:txBody>
                    <a:bodyPr/>
                    <a:lstStyle/>
                    <a:p>
                      <a:pPr algn="ctr"/>
                      <a:r>
                        <a:rPr lang="en-US" sz="1600" dirty="0"/>
                        <a:t>0.5</a:t>
                      </a:r>
                    </a:p>
                  </a:txBody>
                  <a:tcPr/>
                </a:tc>
                <a:extLst>
                  <a:ext uri="{0D108BD9-81ED-4DB2-BD59-A6C34878D82A}">
                    <a16:rowId xmlns:a16="http://schemas.microsoft.com/office/drawing/2014/main" val="10009"/>
                  </a:ext>
                </a:extLst>
              </a:tr>
              <a:tr h="370840">
                <a:tc>
                  <a:txBody>
                    <a:bodyPr/>
                    <a:lstStyle/>
                    <a:p>
                      <a:r>
                        <a:rPr lang="en-US" sz="1600" dirty="0"/>
                        <a:t>Magnesium (Mg)</a:t>
                      </a:r>
                    </a:p>
                  </a:txBody>
                  <a:tcPr/>
                </a:tc>
                <a:tc>
                  <a:txBody>
                    <a:bodyPr/>
                    <a:lstStyle/>
                    <a:p>
                      <a:pPr algn="ctr"/>
                      <a:r>
                        <a:rPr lang="en-US" sz="1600" dirty="0"/>
                        <a:t>0.5</a:t>
                      </a:r>
                    </a:p>
                  </a:txBody>
                  <a:tcPr/>
                </a:tc>
                <a:extLst>
                  <a:ext uri="{0D108BD9-81ED-4DB2-BD59-A6C34878D82A}">
                    <a16:rowId xmlns:a16="http://schemas.microsoft.com/office/drawing/2014/main" val="10010"/>
                  </a:ext>
                </a:extLst>
              </a:tr>
              <a:tr h="370840">
                <a:tc>
                  <a:txBody>
                    <a:bodyPr/>
                    <a:lstStyle/>
                    <a:p>
                      <a:r>
                        <a:rPr lang="en-US" sz="1600" dirty="0"/>
                        <a:t>Chlorine (Cl)</a:t>
                      </a:r>
                    </a:p>
                  </a:txBody>
                  <a:tcPr/>
                </a:tc>
                <a:tc>
                  <a:txBody>
                    <a:bodyPr/>
                    <a:lstStyle/>
                    <a:p>
                      <a:pPr algn="ctr"/>
                      <a:r>
                        <a:rPr lang="en-US" sz="1600" dirty="0"/>
                        <a:t>0.5</a:t>
                      </a:r>
                    </a:p>
                  </a:txBody>
                  <a:tcPr/>
                </a:tc>
                <a:extLst>
                  <a:ext uri="{0D108BD9-81ED-4DB2-BD59-A6C34878D82A}">
                    <a16:rowId xmlns:a16="http://schemas.microsoft.com/office/drawing/2014/main" val="10011"/>
                  </a:ext>
                </a:extLst>
              </a:tr>
              <a:tr h="370840">
                <a:tc>
                  <a:txBody>
                    <a:bodyPr/>
                    <a:lstStyle/>
                    <a:p>
                      <a:r>
                        <a:rPr lang="en-US" sz="1600" dirty="0"/>
                        <a:t>Iron (Fe)</a:t>
                      </a:r>
                    </a:p>
                  </a:txBody>
                  <a:tcPr/>
                </a:tc>
                <a:tc>
                  <a:txBody>
                    <a:bodyPr/>
                    <a:lstStyle/>
                    <a:p>
                      <a:pPr algn="ctr"/>
                      <a:r>
                        <a:rPr lang="en-US" sz="1600" dirty="0"/>
                        <a:t>0.2</a:t>
                      </a:r>
                    </a:p>
                  </a:txBody>
                  <a:tcPr/>
                </a:tc>
                <a:extLst>
                  <a:ext uri="{0D108BD9-81ED-4DB2-BD59-A6C34878D82A}">
                    <a16:rowId xmlns:a16="http://schemas.microsoft.com/office/drawing/2014/main" val="10012"/>
                  </a:ext>
                </a:extLst>
              </a:tr>
              <a:tr h="370840">
                <a:tc>
                  <a:txBody>
                    <a:bodyPr/>
                    <a:lstStyle/>
                    <a:p>
                      <a:r>
                        <a:rPr lang="en-US" sz="1600" dirty="0"/>
                        <a:t>Trace metals</a:t>
                      </a:r>
                    </a:p>
                  </a:txBody>
                  <a:tcPr/>
                </a:tc>
                <a:tc>
                  <a:txBody>
                    <a:bodyPr/>
                    <a:lstStyle/>
                    <a:p>
                      <a:pPr algn="ctr"/>
                      <a:r>
                        <a:rPr lang="en-US" sz="1600" dirty="0"/>
                        <a:t>0.3</a:t>
                      </a:r>
                    </a:p>
                  </a:txBody>
                  <a:tcPr/>
                </a:tc>
                <a:extLst>
                  <a:ext uri="{0D108BD9-81ED-4DB2-BD59-A6C34878D82A}">
                    <a16:rowId xmlns:a16="http://schemas.microsoft.com/office/drawing/2014/main" val="10013"/>
                  </a:ext>
                </a:extLst>
              </a:tr>
            </a:tbl>
          </a:graphicData>
        </a:graphic>
      </p:graphicFrame>
    </p:spTree>
    <p:extLst>
      <p:ext uri="{BB962C8B-B14F-4D97-AF65-F5344CB8AC3E}">
        <p14:creationId xmlns:p14="http://schemas.microsoft.com/office/powerpoint/2010/main" val="245585431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altLang="en-US" dirty="0">
                <a:solidFill>
                  <a:schemeClr val="tx1"/>
                </a:solidFill>
              </a:rPr>
              <a:t>Carbon Dioxide Requirements</a:t>
            </a:r>
            <a:endParaRPr lang="en-US" dirty="0">
              <a:solidFill>
                <a:schemeClr val="tx1"/>
              </a:solidFill>
            </a:endParaRPr>
          </a:p>
        </p:txBody>
      </p:sp>
      <p:sp>
        <p:nvSpPr>
          <p:cNvPr id="9" name="Content Placeholder 2"/>
          <p:cNvSpPr>
            <a:spLocks noGrp="1"/>
          </p:cNvSpPr>
          <p:nvPr>
            <p:ph sz="quarter" idx="11"/>
          </p:nvPr>
        </p:nvSpPr>
        <p:spPr/>
        <p:txBody>
          <a:bodyPr/>
          <a:lstStyle/>
          <a:p>
            <a:pPr>
              <a:spcBef>
                <a:spcPts val="600"/>
              </a:spcBef>
              <a:spcAft>
                <a:spcPts val="600"/>
              </a:spcAft>
              <a:defRPr/>
            </a:pPr>
            <a:r>
              <a:rPr lang="en-US" i="1" dirty="0"/>
              <a:t>Capnophiles</a:t>
            </a:r>
            <a:r>
              <a:rPr lang="en-US" dirty="0"/>
              <a:t>:</a:t>
            </a:r>
          </a:p>
          <a:p>
            <a:pPr marL="342900" indent="-342900">
              <a:spcBef>
                <a:spcPts val="600"/>
              </a:spcBef>
              <a:spcAft>
                <a:spcPts val="600"/>
              </a:spcAft>
              <a:buFont typeface="Arial" pitchFamily="34" charset="0"/>
              <a:buChar char="•"/>
              <a:defRPr/>
            </a:pPr>
            <a:r>
              <a:rPr lang="en-US" dirty="0"/>
              <a:t>Grow best at a higher </a:t>
            </a:r>
            <a:r>
              <a:rPr lang="en-US" i="0" dirty="0"/>
              <a:t>CO</a:t>
            </a:r>
            <a:r>
              <a:rPr lang="en-US" i="0" baseline="-25000" dirty="0"/>
              <a:t>2</a:t>
            </a:r>
            <a:r>
              <a:rPr lang="en-US" baseline="-25000" dirty="0"/>
              <a:t> </a:t>
            </a:r>
            <a:r>
              <a:rPr lang="en-US" dirty="0"/>
              <a:t>tension than is normally present in the atmosphere</a:t>
            </a:r>
          </a:p>
          <a:p>
            <a:pPr marL="342900" indent="-342900">
              <a:spcBef>
                <a:spcPts val="600"/>
              </a:spcBef>
              <a:spcAft>
                <a:spcPts val="600"/>
              </a:spcAft>
              <a:buFont typeface="Arial" pitchFamily="34" charset="0"/>
              <a:buChar char="•"/>
              <a:defRPr/>
            </a:pPr>
            <a:r>
              <a:rPr lang="en-US" dirty="0"/>
              <a:t>Important in the isolation of some pathogens</a:t>
            </a:r>
          </a:p>
          <a:p>
            <a:pPr marL="342900" indent="-342900">
              <a:spcBef>
                <a:spcPts val="600"/>
              </a:spcBef>
              <a:spcAft>
                <a:spcPts val="600"/>
              </a:spcAft>
              <a:buFont typeface="Arial" pitchFamily="34" charset="0"/>
              <a:buChar char="•"/>
              <a:defRPr/>
            </a:pPr>
            <a:r>
              <a:rPr lang="en-US" dirty="0"/>
              <a:t>Incubation is carried out in a </a:t>
            </a:r>
            <a:r>
              <a:rPr lang="en-US" i="0" dirty="0"/>
              <a:t>CO</a:t>
            </a:r>
            <a:r>
              <a:rPr lang="en-US" i="0" baseline="-25000" dirty="0"/>
              <a:t>2</a:t>
            </a:r>
            <a:r>
              <a:rPr lang="en-US" dirty="0"/>
              <a:t> incubator that provides 3 to 10% </a:t>
            </a:r>
            <a:r>
              <a:rPr lang="en-US" i="0" dirty="0"/>
              <a:t>CO</a:t>
            </a:r>
            <a:r>
              <a:rPr lang="en-US" i="0" baseline="-25000" dirty="0"/>
              <a:t>2</a:t>
            </a:r>
            <a:endParaRPr lang="en-US" baseline="-25000" dirty="0"/>
          </a:p>
        </p:txBody>
      </p:sp>
    </p:spTree>
    <p:extLst>
      <p:ext uri="{BB962C8B-B14F-4D97-AF65-F5344CB8AC3E}">
        <p14:creationId xmlns:p14="http://schemas.microsoft.com/office/powerpoint/2010/main" val="288456930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solidFill>
                  <a:schemeClr val="tx1"/>
                </a:solidFill>
              </a:rPr>
              <a:t>pH</a:t>
            </a:r>
            <a:endParaRPr lang="en-US" dirty="0">
              <a:solidFill>
                <a:schemeClr val="tx1"/>
              </a:solidFill>
            </a:endParaRPr>
          </a:p>
        </p:txBody>
      </p:sp>
      <p:sp>
        <p:nvSpPr>
          <p:cNvPr id="8" name="Content Placeholder 2"/>
          <p:cNvSpPr>
            <a:spLocks noGrp="1"/>
          </p:cNvSpPr>
          <p:nvPr>
            <p:ph sz="quarter" idx="11"/>
          </p:nvPr>
        </p:nvSpPr>
        <p:spPr/>
        <p:txBody>
          <a:bodyPr>
            <a:normAutofit/>
          </a:bodyPr>
          <a:lstStyle/>
          <a:p>
            <a:pPr>
              <a:spcBef>
                <a:spcPts val="1200"/>
              </a:spcBef>
              <a:spcAft>
                <a:spcPts val="0"/>
              </a:spcAft>
              <a:defRPr/>
            </a:pPr>
            <a:r>
              <a:rPr lang="en-US" sz="2200" dirty="0"/>
              <a:t>pH: the degree of acidity or alkalinity of a solution </a:t>
            </a:r>
          </a:p>
          <a:p>
            <a:pPr>
              <a:spcBef>
                <a:spcPts val="1200"/>
              </a:spcBef>
              <a:spcAft>
                <a:spcPts val="0"/>
              </a:spcAft>
              <a:defRPr/>
            </a:pPr>
            <a:r>
              <a:rPr lang="en-US" sz="2200" dirty="0"/>
              <a:t>Expressed on a scale from 0 to 14</a:t>
            </a:r>
          </a:p>
          <a:p>
            <a:pPr marL="342900" indent="-342900">
              <a:spcBef>
                <a:spcPts val="600"/>
              </a:spcBef>
              <a:spcAft>
                <a:spcPts val="0"/>
              </a:spcAft>
              <a:buFont typeface="Arial" pitchFamily="34" charset="0"/>
              <a:buChar char="•"/>
              <a:defRPr/>
            </a:pPr>
            <a:r>
              <a:rPr lang="en-US" sz="2200" dirty="0"/>
              <a:t>Pure water is neutral at pH 7.0</a:t>
            </a:r>
          </a:p>
          <a:p>
            <a:pPr marL="342900" indent="-342900">
              <a:spcBef>
                <a:spcPts val="600"/>
              </a:spcBef>
              <a:spcAft>
                <a:spcPts val="0"/>
              </a:spcAft>
              <a:buFont typeface="Arial" pitchFamily="34" charset="0"/>
              <a:buChar char="•"/>
              <a:defRPr/>
            </a:pPr>
            <a:r>
              <a:rPr lang="en-US" sz="2200" dirty="0"/>
              <a:t>As the pH value decreases toward 0, acidity increases</a:t>
            </a:r>
          </a:p>
          <a:p>
            <a:pPr marL="342900" indent="-342900">
              <a:spcBef>
                <a:spcPts val="600"/>
              </a:spcBef>
              <a:spcAft>
                <a:spcPts val="0"/>
              </a:spcAft>
              <a:buFont typeface="Arial" pitchFamily="34" charset="0"/>
              <a:buChar char="•"/>
              <a:defRPr/>
            </a:pPr>
            <a:r>
              <a:rPr lang="en-US" sz="2200" dirty="0"/>
              <a:t>As the pH value increases toward 14, alkalinity increases</a:t>
            </a:r>
          </a:p>
        </p:txBody>
      </p:sp>
      <p:sp>
        <p:nvSpPr>
          <p:cNvPr id="9" name="Content Placeholder 3"/>
          <p:cNvSpPr>
            <a:spLocks noGrp="1"/>
          </p:cNvSpPr>
          <p:nvPr>
            <p:ph sz="quarter" idx="14"/>
          </p:nvPr>
        </p:nvSpPr>
        <p:spPr/>
        <p:txBody>
          <a:bodyPr>
            <a:normAutofit fontScale="92500" lnSpcReduction="20000"/>
          </a:bodyPr>
          <a:lstStyle/>
          <a:p>
            <a:pPr>
              <a:spcBef>
                <a:spcPts val="1200"/>
              </a:spcBef>
              <a:spcAft>
                <a:spcPts val="0"/>
              </a:spcAft>
              <a:defRPr/>
            </a:pPr>
            <a:r>
              <a:rPr lang="en-US" dirty="0"/>
              <a:t>Obligate </a:t>
            </a:r>
            <a:r>
              <a:rPr lang="en-US" dirty="0" err="1"/>
              <a:t>acidophiles</a:t>
            </a:r>
            <a:r>
              <a:rPr lang="en-US" dirty="0"/>
              <a:t>:</a:t>
            </a:r>
          </a:p>
          <a:p>
            <a:pPr marL="342900" indent="-342900">
              <a:lnSpc>
                <a:spcPct val="110000"/>
              </a:lnSpc>
              <a:spcBef>
                <a:spcPts val="600"/>
              </a:spcBef>
              <a:spcAft>
                <a:spcPts val="0"/>
              </a:spcAft>
              <a:buFont typeface="Arial" pitchFamily="34" charset="0"/>
              <a:buChar char="•"/>
              <a:defRPr/>
            </a:pPr>
            <a:r>
              <a:rPr lang="en-US" dirty="0"/>
              <a:t>Require an acidic environment for growth</a:t>
            </a:r>
          </a:p>
          <a:p>
            <a:pPr marL="342900" indent="-342900">
              <a:lnSpc>
                <a:spcPct val="110000"/>
              </a:lnSpc>
              <a:spcBef>
                <a:spcPts val="600"/>
              </a:spcBef>
              <a:spcAft>
                <a:spcPts val="0"/>
              </a:spcAft>
              <a:buFont typeface="Arial" pitchFamily="34" charset="0"/>
              <a:buChar char="•"/>
              <a:defRPr/>
            </a:pPr>
            <a:r>
              <a:rPr lang="en-US" dirty="0"/>
              <a:t>Molds and yeasts tolerate acid and are common spoilage agents of pickled foods</a:t>
            </a:r>
          </a:p>
          <a:p>
            <a:pPr>
              <a:spcBef>
                <a:spcPts val="1200"/>
              </a:spcBef>
              <a:spcAft>
                <a:spcPts val="0"/>
              </a:spcAft>
              <a:defRPr/>
            </a:pPr>
            <a:r>
              <a:rPr lang="en-US" dirty="0" err="1"/>
              <a:t>Alkalinophiles</a:t>
            </a:r>
            <a:r>
              <a:rPr lang="en-US" dirty="0"/>
              <a:t>:</a:t>
            </a:r>
          </a:p>
          <a:p>
            <a:pPr marL="342900" indent="-342900">
              <a:lnSpc>
                <a:spcPct val="110000"/>
              </a:lnSpc>
              <a:spcBef>
                <a:spcPts val="600"/>
              </a:spcBef>
              <a:spcAft>
                <a:spcPts val="0"/>
              </a:spcAft>
              <a:buFont typeface="Arial" pitchFamily="34" charset="0"/>
              <a:buChar char="•"/>
              <a:defRPr/>
            </a:pPr>
            <a:r>
              <a:rPr lang="en-US" dirty="0"/>
              <a:t>Live in hot pools and soils that contain high levels of basic minerals</a:t>
            </a:r>
          </a:p>
          <a:p>
            <a:pPr marL="342900" indent="-342900">
              <a:lnSpc>
                <a:spcPct val="110000"/>
              </a:lnSpc>
              <a:spcBef>
                <a:spcPts val="600"/>
              </a:spcBef>
              <a:spcAft>
                <a:spcPts val="0"/>
              </a:spcAft>
              <a:buFont typeface="Arial" pitchFamily="34" charset="0"/>
              <a:buChar char="•"/>
              <a:defRPr/>
            </a:pPr>
            <a:r>
              <a:rPr lang="en-US" dirty="0"/>
              <a:t>Bacteria that decompose urine create alkaline conditions</a:t>
            </a:r>
          </a:p>
        </p:txBody>
      </p:sp>
    </p:spTree>
    <p:extLst>
      <p:ext uri="{BB962C8B-B14F-4D97-AF65-F5344CB8AC3E}">
        <p14:creationId xmlns:p14="http://schemas.microsoft.com/office/powerpoint/2010/main" val="110192338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solidFill>
                  <a:schemeClr val="tx1"/>
                </a:solidFill>
              </a:rPr>
              <a:t>Osmotic Pressure</a:t>
            </a:r>
            <a:endParaRPr lang="en-US" dirty="0">
              <a:solidFill>
                <a:schemeClr val="tx1"/>
              </a:solidFill>
            </a:endParaRPr>
          </a:p>
        </p:txBody>
      </p:sp>
      <p:sp>
        <p:nvSpPr>
          <p:cNvPr id="8" name="Content Placeholder 2"/>
          <p:cNvSpPr>
            <a:spLocks noGrp="1"/>
          </p:cNvSpPr>
          <p:nvPr>
            <p:ph sz="quarter" idx="11"/>
          </p:nvPr>
        </p:nvSpPr>
        <p:spPr/>
        <p:txBody>
          <a:bodyPr/>
          <a:lstStyle/>
          <a:p>
            <a:pPr>
              <a:spcBef>
                <a:spcPts val="600"/>
              </a:spcBef>
              <a:spcAft>
                <a:spcPts val="600"/>
              </a:spcAft>
            </a:pPr>
            <a:r>
              <a:rPr lang="en-US" altLang="en-US" b="1" dirty="0"/>
              <a:t>Osmophiles</a:t>
            </a:r>
            <a:r>
              <a:rPr lang="en-US" altLang="en-US" dirty="0"/>
              <a:t>:</a:t>
            </a:r>
            <a:r>
              <a:rPr lang="en-US" altLang="en-US" b="1" dirty="0"/>
              <a:t> </a:t>
            </a:r>
          </a:p>
          <a:p>
            <a:pPr marL="342900" indent="-342900">
              <a:spcBef>
                <a:spcPts val="600"/>
              </a:spcBef>
              <a:spcAft>
                <a:spcPts val="600"/>
              </a:spcAft>
              <a:buFont typeface="Arial" pitchFamily="34" charset="0"/>
              <a:buChar char="•"/>
            </a:pPr>
            <a:r>
              <a:rPr lang="en-US" altLang="en-US" dirty="0"/>
              <a:t>Live in habitats with high solute concentration</a:t>
            </a:r>
          </a:p>
          <a:p>
            <a:pPr>
              <a:spcBef>
                <a:spcPts val="600"/>
              </a:spcBef>
              <a:spcAft>
                <a:spcPts val="600"/>
              </a:spcAft>
            </a:pPr>
            <a:r>
              <a:rPr lang="en-US" altLang="en-US" dirty="0"/>
              <a:t>Obligate </a:t>
            </a:r>
            <a:r>
              <a:rPr lang="en-US" altLang="en-US" b="1" dirty="0"/>
              <a:t>halophiles</a:t>
            </a:r>
            <a:r>
              <a:rPr lang="en-US" altLang="en-US" dirty="0"/>
              <a:t>: </a:t>
            </a:r>
          </a:p>
          <a:p>
            <a:pPr marL="342900" indent="-342900">
              <a:spcBef>
                <a:spcPts val="600"/>
              </a:spcBef>
              <a:spcAft>
                <a:spcPts val="600"/>
              </a:spcAft>
              <a:buFont typeface="Arial" pitchFamily="34" charset="0"/>
              <a:buChar char="•"/>
            </a:pPr>
            <a:r>
              <a:rPr lang="en-US" altLang="en-US" dirty="0"/>
              <a:t>Require high concentrations of salt for growth (9 to 25% NaCl)</a:t>
            </a:r>
          </a:p>
          <a:p>
            <a:pPr marL="342900" indent="-342900">
              <a:spcBef>
                <a:spcPts val="600"/>
              </a:spcBef>
              <a:spcAft>
                <a:spcPts val="600"/>
              </a:spcAft>
              <a:buFont typeface="Arial" pitchFamily="34" charset="0"/>
              <a:buChar char="•"/>
            </a:pPr>
            <a:r>
              <a:rPr lang="en-US" altLang="en-US" dirty="0"/>
              <a:t>Have significant modifications to their cell walls and membranes and will lyse in hypotonic habitats</a:t>
            </a:r>
          </a:p>
          <a:p>
            <a:pPr>
              <a:spcBef>
                <a:spcPts val="600"/>
              </a:spcBef>
              <a:spcAft>
                <a:spcPts val="600"/>
              </a:spcAft>
            </a:pPr>
            <a:r>
              <a:rPr lang="en-US" altLang="en-US" i="1" dirty="0"/>
              <a:t>Facultative halophiles</a:t>
            </a:r>
            <a:r>
              <a:rPr lang="en-US" altLang="en-US" dirty="0"/>
              <a:t>:</a:t>
            </a:r>
          </a:p>
          <a:p>
            <a:pPr marL="342900" indent="-342900">
              <a:spcBef>
                <a:spcPts val="600"/>
              </a:spcBef>
              <a:spcAft>
                <a:spcPts val="600"/>
              </a:spcAft>
              <a:buFont typeface="Arial" pitchFamily="34" charset="0"/>
              <a:buChar char="•"/>
            </a:pPr>
            <a:r>
              <a:rPr lang="en-US" altLang="en-US" dirty="0"/>
              <a:t>Resistant to salt, even though they do not normally reside in high-salt environments</a:t>
            </a:r>
          </a:p>
        </p:txBody>
      </p:sp>
    </p:spTree>
    <p:extLst>
      <p:ext uri="{BB962C8B-B14F-4D97-AF65-F5344CB8AC3E}">
        <p14:creationId xmlns:p14="http://schemas.microsoft.com/office/powerpoint/2010/main" val="9840397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solidFill>
                  <a:schemeClr val="tx1"/>
                </a:solidFill>
              </a:rPr>
              <a:t>Radiation</a:t>
            </a:r>
            <a:endParaRPr lang="en-US" dirty="0">
              <a:solidFill>
                <a:schemeClr val="tx1"/>
              </a:solidFill>
            </a:endParaRPr>
          </a:p>
        </p:txBody>
      </p:sp>
      <p:sp>
        <p:nvSpPr>
          <p:cNvPr id="8" name="Content Placeholder 2"/>
          <p:cNvSpPr>
            <a:spLocks noGrp="1"/>
          </p:cNvSpPr>
          <p:nvPr>
            <p:ph sz="quarter" idx="11"/>
          </p:nvPr>
        </p:nvSpPr>
        <p:spPr/>
        <p:txBody>
          <a:bodyPr/>
          <a:lstStyle/>
          <a:p>
            <a:pPr>
              <a:spcBef>
                <a:spcPts val="600"/>
              </a:spcBef>
              <a:spcAft>
                <a:spcPts val="600"/>
              </a:spcAft>
            </a:pPr>
            <a:r>
              <a:rPr lang="en-US" altLang="en-US" dirty="0"/>
              <a:t>Phototrophs can use visible light rays as an energy source</a:t>
            </a:r>
          </a:p>
          <a:p>
            <a:pPr>
              <a:spcBef>
                <a:spcPts val="600"/>
              </a:spcBef>
              <a:spcAft>
                <a:spcPts val="600"/>
              </a:spcAft>
            </a:pPr>
            <a:r>
              <a:rPr lang="en-US" altLang="en-US" dirty="0"/>
              <a:t>Protective measures against radiation:</a:t>
            </a:r>
          </a:p>
          <a:p>
            <a:pPr marL="342900" indent="-342900">
              <a:spcBef>
                <a:spcPts val="600"/>
              </a:spcBef>
              <a:spcAft>
                <a:spcPts val="600"/>
              </a:spcAft>
              <a:buFont typeface="Arial" pitchFamily="34" charset="0"/>
              <a:buChar char="•"/>
            </a:pPr>
            <a:r>
              <a:rPr lang="en-US" altLang="en-US" dirty="0"/>
              <a:t>Yellow carotenoid pigments absorb and dismantle toxic oxygen</a:t>
            </a:r>
          </a:p>
          <a:p>
            <a:pPr marL="342900" indent="-342900">
              <a:spcBef>
                <a:spcPts val="600"/>
              </a:spcBef>
              <a:spcAft>
                <a:spcPts val="600"/>
              </a:spcAft>
              <a:buFont typeface="Arial" pitchFamily="34" charset="0"/>
              <a:buChar char="•"/>
            </a:pPr>
            <a:r>
              <a:rPr lang="en-US" altLang="en-US" dirty="0"/>
              <a:t>Other microbes use enzymes to overcome the damaging effects of UV radiation on DNA</a:t>
            </a:r>
          </a:p>
        </p:txBody>
      </p:sp>
    </p:spTree>
    <p:extLst>
      <p:ext uri="{BB962C8B-B14F-4D97-AF65-F5344CB8AC3E}">
        <p14:creationId xmlns:p14="http://schemas.microsoft.com/office/powerpoint/2010/main" val="150996825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solidFill>
                  <a:schemeClr val="tx1"/>
                </a:solidFill>
              </a:rPr>
              <a:t>Hydrostatic Pressure</a:t>
            </a:r>
            <a:endParaRPr lang="en-US" dirty="0">
              <a:solidFill>
                <a:schemeClr val="tx1"/>
              </a:solidFill>
            </a:endParaRPr>
          </a:p>
        </p:txBody>
      </p:sp>
      <p:sp>
        <p:nvSpPr>
          <p:cNvPr id="8" name="Content Placeholder 2"/>
          <p:cNvSpPr>
            <a:spLocks noGrp="1"/>
          </p:cNvSpPr>
          <p:nvPr>
            <p:ph sz="quarter" idx="11"/>
          </p:nvPr>
        </p:nvSpPr>
        <p:spPr/>
        <p:txBody>
          <a:bodyPr/>
          <a:lstStyle/>
          <a:p>
            <a:pPr>
              <a:spcBef>
                <a:spcPts val="600"/>
              </a:spcBef>
              <a:spcAft>
                <a:spcPts val="600"/>
              </a:spcAft>
            </a:pPr>
            <a:r>
              <a:rPr lang="en-US" altLang="en-US" b="1" dirty="0"/>
              <a:t>Barophiles:</a:t>
            </a:r>
          </a:p>
          <a:p>
            <a:pPr marL="342900" indent="-342900">
              <a:spcBef>
                <a:spcPts val="600"/>
              </a:spcBef>
              <a:spcAft>
                <a:spcPts val="600"/>
              </a:spcAft>
              <a:buFont typeface="Arial" pitchFamily="34" charset="0"/>
              <a:buChar char="•"/>
            </a:pPr>
            <a:r>
              <a:rPr lang="en-US" altLang="en-US" dirty="0"/>
              <a:t>Deep sea microbes that exist in pressures up to 1000 times atmospheric pressure</a:t>
            </a:r>
          </a:p>
          <a:p>
            <a:pPr marL="342900" indent="-342900">
              <a:spcBef>
                <a:spcPts val="600"/>
              </a:spcBef>
              <a:spcAft>
                <a:spcPts val="600"/>
              </a:spcAft>
              <a:buFont typeface="Arial" pitchFamily="34" charset="0"/>
              <a:buChar char="•"/>
            </a:pPr>
            <a:r>
              <a:rPr lang="en-US" altLang="en-US" dirty="0"/>
              <a:t>So strictly adapted to high pressures that they rupture when exposed to normal atmospheric pressure</a:t>
            </a:r>
          </a:p>
        </p:txBody>
      </p:sp>
    </p:spTree>
    <p:extLst>
      <p:ext uri="{BB962C8B-B14F-4D97-AF65-F5344CB8AC3E}">
        <p14:creationId xmlns:p14="http://schemas.microsoft.com/office/powerpoint/2010/main" val="151566867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solidFill>
                  <a:schemeClr val="tx1"/>
                </a:solidFill>
              </a:rPr>
              <a:t>Associations Between Organisms</a:t>
            </a:r>
          </a:p>
        </p:txBody>
      </p:sp>
      <p:pic>
        <p:nvPicPr>
          <p:cNvPr id="11" name="Picture 2" descr="Symbiotic organisms show mutualism, commensalism or parasitism and nonsymbiotic organisms show synergism or antagonism.">
            <a:extLst>
              <a:ext uri="{C183D7F6-B498-43B3-948B-1728B52AA6E4}">
                <adec:decorative xmlns:adec="http://schemas.microsoft.com/office/drawing/2017/decorative" val="0"/>
              </a:ext>
            </a:extLst>
          </p:cNvPr>
          <p:cNvPicPr>
            <a:picLocks noGrp="1" noChangeAspect="1"/>
          </p:cNvPicPr>
          <p:nvPr>
            <p:ph sz="quarter" idx="11"/>
          </p:nvPr>
        </p:nvPicPr>
        <p:blipFill>
          <a:blip r:embed="rId2">
            <a:extLst>
              <a:ext uri="{28A0092B-C50C-407E-A947-70E740481C1C}">
                <a14:useLocalDpi xmlns:a14="http://schemas.microsoft.com/office/drawing/2010/main" val="0"/>
              </a:ext>
            </a:extLst>
          </a:blip>
          <a:stretch>
            <a:fillRect/>
          </a:stretch>
        </p:blipFill>
        <p:spPr>
          <a:xfrm>
            <a:off x="775016" y="1894878"/>
            <a:ext cx="7593968" cy="3573631"/>
          </a:xfrm>
        </p:spPr>
      </p:pic>
      <p:sp>
        <p:nvSpPr>
          <p:cNvPr id="4" name="Text Placeholder 3">
            <a:extLst>
              <a:ext uri="{FF2B5EF4-FFF2-40B4-BE49-F238E27FC236}">
                <a16:creationId xmlns:a16="http://schemas.microsoft.com/office/drawing/2014/main" id="{EE280372-8305-46C3-91CF-17DE74F584AD}"/>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132433198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solidFill>
                  <a:schemeClr val="tx1"/>
                </a:solidFill>
              </a:rPr>
              <a:t>Symbiosis</a:t>
            </a:r>
          </a:p>
        </p:txBody>
      </p:sp>
      <p:sp>
        <p:nvSpPr>
          <p:cNvPr id="8" name="Content Placeholder 2"/>
          <p:cNvSpPr>
            <a:spLocks noGrp="1"/>
          </p:cNvSpPr>
          <p:nvPr>
            <p:ph sz="quarter" idx="11"/>
          </p:nvPr>
        </p:nvSpPr>
        <p:spPr>
          <a:xfrm>
            <a:off x="342900" y="1276709"/>
            <a:ext cx="4076700" cy="4206240"/>
          </a:xfrm>
        </p:spPr>
        <p:txBody>
          <a:bodyPr/>
          <a:lstStyle/>
          <a:p>
            <a:pPr>
              <a:spcBef>
                <a:spcPts val="1200"/>
              </a:spcBef>
              <a:spcAft>
                <a:spcPts val="0"/>
              </a:spcAft>
            </a:pPr>
            <a:r>
              <a:rPr lang="en-US" altLang="en-US" b="1" dirty="0"/>
              <a:t>Symbiosis:</a:t>
            </a:r>
            <a:r>
              <a:rPr lang="en-US" altLang="en-US" dirty="0"/>
              <a:t> a general term used to denote a situation in which two organisms live together in a close partnership</a:t>
            </a:r>
          </a:p>
          <a:p>
            <a:pPr>
              <a:spcBef>
                <a:spcPts val="1200"/>
              </a:spcBef>
              <a:spcAft>
                <a:spcPts val="0"/>
              </a:spcAft>
            </a:pPr>
            <a:r>
              <a:rPr lang="en-US" altLang="en-US" b="1" dirty="0"/>
              <a:t>Mutualism:</a:t>
            </a:r>
            <a:r>
              <a:rPr lang="en-US" altLang="en-US" dirty="0"/>
              <a:t> exists when organisms live in an obligatory but mutually beneficial relationship</a:t>
            </a:r>
            <a:endParaRPr lang="en-US" altLang="en-US" b="1" dirty="0"/>
          </a:p>
        </p:txBody>
      </p:sp>
      <p:pic>
        <p:nvPicPr>
          <p:cNvPr id="12" name="Picture 3" descr="The small remora fish attaches itself to sharks and large fish, like the goliath grouper pictured here.">
            <a:extLst>
              <a:ext uri="{C183D7F6-B498-43B3-948B-1728B52AA6E4}">
                <adec:decorative xmlns:adec="http://schemas.microsoft.com/office/drawing/2017/decorative" val="0"/>
              </a:ext>
            </a:extLst>
          </p:cNvPr>
          <p:cNvPicPr>
            <a:picLocks noGrp="1" noChangeAspect="1"/>
          </p:cNvPicPr>
          <p:nvPr>
            <p:ph sz="quarter" idx="14"/>
          </p:nvPr>
        </p:nvPicPr>
        <p:blipFill rotWithShape="1">
          <a:blip r:embed="rId2">
            <a:extLst>
              <a:ext uri="{28A0092B-C50C-407E-A947-70E740481C1C}">
                <a14:useLocalDpi xmlns:a14="http://schemas.microsoft.com/office/drawing/2010/main" val="0"/>
              </a:ext>
            </a:extLst>
          </a:blip>
          <a:srcRect b="4398"/>
          <a:stretch/>
        </p:blipFill>
        <p:spPr>
          <a:xfrm>
            <a:off x="4419600" y="1663034"/>
            <a:ext cx="4494918" cy="3291840"/>
          </a:xfrm>
        </p:spPr>
      </p:pic>
      <p:sp>
        <p:nvSpPr>
          <p:cNvPr id="3" name="Text Placeholder 4">
            <a:extLst>
              <a:ext uri="{FF2B5EF4-FFF2-40B4-BE49-F238E27FC236}">
                <a16:creationId xmlns:a16="http://schemas.microsoft.com/office/drawing/2014/main" id="{6EFE0C4A-36F4-4E9F-8E97-733E1440D32B}"/>
              </a:ext>
            </a:extLst>
          </p:cNvPr>
          <p:cNvSpPr>
            <a:spLocks noGrp="1"/>
          </p:cNvSpPr>
          <p:nvPr>
            <p:ph type="body" sz="quarter" idx="30"/>
          </p:nvPr>
        </p:nvSpPr>
        <p:spPr/>
        <p:txBody>
          <a:bodyPr/>
          <a:lstStyle/>
          <a:p>
            <a:r>
              <a:rPr lang="en-IN" i="1" dirty="0"/>
              <a:t>Rich Carey/Shutterstock </a:t>
            </a:r>
            <a:endParaRPr lang="en-IN" dirty="0"/>
          </a:p>
        </p:txBody>
      </p:sp>
      <p:sp>
        <p:nvSpPr>
          <p:cNvPr id="6" name="Text Placeholder 3">
            <a:extLst>
              <a:ext uri="{FF2B5EF4-FFF2-40B4-BE49-F238E27FC236}">
                <a16:creationId xmlns:a16="http://schemas.microsoft.com/office/drawing/2014/main" id="{4DF36C97-D5FD-4121-9C7C-A98409701399}"/>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p>
        </p:txBody>
      </p:sp>
    </p:spTree>
    <p:extLst>
      <p:ext uri="{BB962C8B-B14F-4D97-AF65-F5344CB8AC3E}">
        <p14:creationId xmlns:p14="http://schemas.microsoft.com/office/powerpoint/2010/main" val="39639261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solidFill>
                  <a:schemeClr val="tx1"/>
                </a:solidFill>
              </a:rPr>
              <a:t>Other Symbiotic Relationships</a:t>
            </a:r>
          </a:p>
        </p:txBody>
      </p:sp>
      <p:sp>
        <p:nvSpPr>
          <p:cNvPr id="8" name="Content Placeholder 2"/>
          <p:cNvSpPr>
            <a:spLocks noGrp="1"/>
          </p:cNvSpPr>
          <p:nvPr>
            <p:ph sz="quarter" idx="11"/>
          </p:nvPr>
        </p:nvSpPr>
        <p:spPr/>
        <p:txBody>
          <a:bodyPr/>
          <a:lstStyle/>
          <a:p>
            <a:pPr>
              <a:spcBef>
                <a:spcPts val="600"/>
              </a:spcBef>
              <a:spcAft>
                <a:spcPts val="600"/>
              </a:spcAft>
            </a:pPr>
            <a:r>
              <a:rPr lang="en-US" altLang="en-US" b="1" dirty="0"/>
              <a:t>Commensalism:</a:t>
            </a:r>
            <a:r>
              <a:rPr lang="en-US" altLang="en-US" dirty="0"/>
              <a:t> relationship benefits one member and not the other</a:t>
            </a:r>
          </a:p>
          <a:p>
            <a:pPr marL="342900" indent="-342900">
              <a:spcBef>
                <a:spcPts val="600"/>
              </a:spcBef>
              <a:spcAft>
                <a:spcPts val="600"/>
              </a:spcAft>
              <a:buFont typeface="Arial" pitchFamily="34" charset="0"/>
              <a:buChar char="•"/>
            </a:pPr>
            <a:r>
              <a:rPr lang="en-US" altLang="en-US" dirty="0"/>
              <a:t>Commensal: receives benefits</a:t>
            </a:r>
          </a:p>
          <a:p>
            <a:pPr marL="342900" indent="-342900">
              <a:spcBef>
                <a:spcPts val="600"/>
              </a:spcBef>
              <a:spcAft>
                <a:spcPts val="600"/>
              </a:spcAft>
              <a:buFont typeface="Arial" pitchFamily="34" charset="0"/>
              <a:buChar char="•"/>
            </a:pPr>
            <a:r>
              <a:rPr lang="en-US" altLang="en-US" dirty="0"/>
              <a:t>Coinhabitant: neither harmed nor benefitted</a:t>
            </a:r>
          </a:p>
          <a:p>
            <a:pPr>
              <a:spcBef>
                <a:spcPts val="600"/>
              </a:spcBef>
              <a:spcAft>
                <a:spcPts val="600"/>
              </a:spcAft>
              <a:defRPr/>
            </a:pPr>
            <a:r>
              <a:rPr lang="en-US" b="1" dirty="0"/>
              <a:t>Parasitism:</a:t>
            </a:r>
            <a:endParaRPr lang="en-US" dirty="0"/>
          </a:p>
          <a:p>
            <a:pPr marL="342900" indent="-342900">
              <a:spcBef>
                <a:spcPts val="600"/>
              </a:spcBef>
              <a:spcAft>
                <a:spcPts val="600"/>
              </a:spcAft>
              <a:buFont typeface="Arial" pitchFamily="34" charset="0"/>
              <a:buChar char="•"/>
              <a:defRPr/>
            </a:pPr>
            <a:r>
              <a:rPr lang="en-US" dirty="0"/>
              <a:t>Host: provides the parasitic microbe with nutrients and a habitat</a:t>
            </a:r>
          </a:p>
          <a:p>
            <a:pPr marL="342900" indent="-342900">
              <a:spcBef>
                <a:spcPts val="600"/>
              </a:spcBef>
              <a:spcAft>
                <a:spcPts val="600"/>
              </a:spcAft>
              <a:buFont typeface="Arial" pitchFamily="34" charset="0"/>
              <a:buChar char="•"/>
              <a:defRPr/>
            </a:pPr>
            <a:r>
              <a:rPr lang="en-US" dirty="0"/>
              <a:t>Multiplication of the parasite usually harms the host to some extent</a:t>
            </a:r>
          </a:p>
        </p:txBody>
      </p:sp>
    </p:spTree>
    <p:extLst>
      <p:ext uri="{BB962C8B-B14F-4D97-AF65-F5344CB8AC3E}">
        <p14:creationId xmlns:p14="http://schemas.microsoft.com/office/powerpoint/2010/main" val="361893464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err="1">
                <a:solidFill>
                  <a:schemeClr val="tx1"/>
                </a:solidFill>
              </a:rPr>
              <a:t>Nonsymbiotic</a:t>
            </a:r>
            <a:r>
              <a:rPr lang="en-US" dirty="0">
                <a:solidFill>
                  <a:schemeClr val="tx1"/>
                </a:solidFill>
              </a:rPr>
              <a:t> Associations</a:t>
            </a:r>
          </a:p>
        </p:txBody>
      </p:sp>
      <p:sp>
        <p:nvSpPr>
          <p:cNvPr id="8" name="Content Placeholder 2"/>
          <p:cNvSpPr>
            <a:spLocks noGrp="1"/>
          </p:cNvSpPr>
          <p:nvPr>
            <p:ph sz="quarter" idx="11"/>
          </p:nvPr>
        </p:nvSpPr>
        <p:spPr/>
        <p:txBody>
          <a:bodyPr>
            <a:normAutofit lnSpcReduction="10000"/>
          </a:bodyPr>
          <a:lstStyle/>
          <a:p>
            <a:pPr>
              <a:spcAft>
                <a:spcPts val="0"/>
              </a:spcAft>
              <a:defRPr/>
            </a:pPr>
            <a:r>
              <a:rPr lang="en-US" b="1" dirty="0"/>
              <a:t>Antagonism:</a:t>
            </a:r>
          </a:p>
          <a:p>
            <a:pPr marL="342900" lvl="1">
              <a:spcBef>
                <a:spcPts val="600"/>
              </a:spcBef>
              <a:spcAft>
                <a:spcPts val="0"/>
              </a:spcAft>
              <a:defRPr/>
            </a:pPr>
            <a:r>
              <a:rPr lang="en-US" dirty="0"/>
              <a:t>Arises when members of a community compete</a:t>
            </a:r>
          </a:p>
          <a:p>
            <a:pPr marL="342900" lvl="1">
              <a:spcBef>
                <a:spcPts val="600"/>
              </a:spcBef>
              <a:spcAft>
                <a:spcPts val="0"/>
              </a:spcAft>
              <a:defRPr/>
            </a:pPr>
            <a:r>
              <a:rPr lang="en-US" dirty="0"/>
              <a:t>One microbe secretes chemical substances into the surrounding environment that inhibit or destroy other microbes</a:t>
            </a:r>
          </a:p>
          <a:p>
            <a:pPr>
              <a:spcBef>
                <a:spcPts val="1200"/>
              </a:spcBef>
              <a:spcAft>
                <a:spcPts val="0"/>
              </a:spcAft>
            </a:pPr>
            <a:r>
              <a:rPr lang="en-US" altLang="en-US" i="1" dirty="0"/>
              <a:t>Antibiosis</a:t>
            </a:r>
            <a:r>
              <a:rPr lang="en-US" altLang="en-US" b="1" dirty="0"/>
              <a:t> </a:t>
            </a:r>
            <a:r>
              <a:rPr lang="en-US" altLang="en-US" dirty="0"/>
              <a:t>is a form of antagonism:</a:t>
            </a:r>
          </a:p>
          <a:p>
            <a:pPr marL="342900" lvl="1">
              <a:spcBef>
                <a:spcPts val="600"/>
              </a:spcBef>
              <a:spcAft>
                <a:spcPts val="0"/>
              </a:spcAft>
            </a:pPr>
            <a:r>
              <a:rPr lang="en-US" altLang="en-US" dirty="0"/>
              <a:t>The production of inhibitory compounds, such as antibiotics</a:t>
            </a:r>
          </a:p>
        </p:txBody>
      </p:sp>
      <p:sp>
        <p:nvSpPr>
          <p:cNvPr id="9" name="Content Placeholder 3"/>
          <p:cNvSpPr>
            <a:spLocks noGrp="1"/>
          </p:cNvSpPr>
          <p:nvPr>
            <p:ph sz="quarter" idx="14"/>
          </p:nvPr>
        </p:nvSpPr>
        <p:spPr/>
        <p:txBody>
          <a:bodyPr/>
          <a:lstStyle/>
          <a:p>
            <a:pPr>
              <a:spcBef>
                <a:spcPts val="1200"/>
              </a:spcBef>
              <a:spcAft>
                <a:spcPts val="0"/>
              </a:spcAft>
            </a:pPr>
            <a:r>
              <a:rPr lang="en-US" altLang="en-US" sz="2200" b="1" dirty="0"/>
              <a:t>Synergism:</a:t>
            </a:r>
          </a:p>
          <a:p>
            <a:pPr marL="342900" lvl="1">
              <a:spcBef>
                <a:spcPts val="600"/>
              </a:spcBef>
              <a:spcAft>
                <a:spcPts val="0"/>
              </a:spcAft>
            </a:pPr>
            <a:r>
              <a:rPr lang="en-US" altLang="en-US" sz="2200" dirty="0"/>
              <a:t>An interrelationship between two or more free-living organisms that benefits both but is not necessary for their survival</a:t>
            </a:r>
          </a:p>
        </p:txBody>
      </p:sp>
    </p:spTree>
    <p:extLst>
      <p:ext uri="{BB962C8B-B14F-4D97-AF65-F5344CB8AC3E}">
        <p14:creationId xmlns:p14="http://schemas.microsoft.com/office/powerpoint/2010/main" val="62831060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solidFill>
                  <a:schemeClr val="tx1"/>
                </a:solidFill>
              </a:rPr>
              <a:t>Biofilms: The Epitome of Synergy</a:t>
            </a:r>
          </a:p>
        </p:txBody>
      </p:sp>
      <p:sp>
        <p:nvSpPr>
          <p:cNvPr id="8" name="Content Placeholder 2"/>
          <p:cNvSpPr>
            <a:spLocks noGrp="1"/>
          </p:cNvSpPr>
          <p:nvPr>
            <p:ph sz="quarter" idx="11"/>
          </p:nvPr>
        </p:nvSpPr>
        <p:spPr/>
        <p:txBody>
          <a:bodyPr/>
          <a:lstStyle/>
          <a:p>
            <a:pPr>
              <a:spcBef>
                <a:spcPts val="600"/>
              </a:spcBef>
              <a:spcAft>
                <a:spcPts val="600"/>
              </a:spcAft>
              <a:defRPr/>
            </a:pPr>
            <a:r>
              <a:rPr lang="en-US" dirty="0"/>
              <a:t>Biofilms are mixed communities of different kinds of bacteria and other microbes:</a:t>
            </a:r>
          </a:p>
          <a:p>
            <a:pPr marL="342900" indent="-342900">
              <a:spcBef>
                <a:spcPts val="600"/>
              </a:spcBef>
              <a:spcAft>
                <a:spcPts val="600"/>
              </a:spcAft>
              <a:buFont typeface="Arial" pitchFamily="34" charset="0"/>
              <a:buChar char="•"/>
              <a:defRPr/>
            </a:pPr>
            <a:r>
              <a:rPr lang="en-US" dirty="0"/>
              <a:t>“Pioneer” colonizer initially attaches to a surface</a:t>
            </a:r>
          </a:p>
          <a:p>
            <a:pPr marL="342900" indent="-342900">
              <a:spcBef>
                <a:spcPts val="600"/>
              </a:spcBef>
              <a:spcAft>
                <a:spcPts val="600"/>
              </a:spcAft>
              <a:buFont typeface="Arial" pitchFamily="34" charset="0"/>
              <a:buChar char="•"/>
              <a:defRPr/>
            </a:pPr>
            <a:r>
              <a:rPr lang="en-US" dirty="0"/>
              <a:t>Other microbes attach to the pioneer or to the polymeric or the polymeric sugar and protein substance secreted by the pioneer</a:t>
            </a:r>
          </a:p>
          <a:p>
            <a:pPr marL="342900" indent="-342900">
              <a:spcBef>
                <a:spcPts val="600"/>
              </a:spcBef>
              <a:spcAft>
                <a:spcPts val="600"/>
              </a:spcAft>
              <a:buFont typeface="Arial" pitchFamily="34" charset="0"/>
              <a:buChar char="•"/>
              <a:defRPr/>
            </a:pPr>
            <a:r>
              <a:rPr lang="en-US" b="1" dirty="0"/>
              <a:t>Quorum sensing</a:t>
            </a:r>
            <a:r>
              <a:rPr lang="en-US" dirty="0"/>
              <a:t>: cells are stimulated to release chemicals as the population grows to monitor its size</a:t>
            </a:r>
          </a:p>
        </p:txBody>
      </p:sp>
    </p:spTree>
    <p:extLst>
      <p:ext uri="{BB962C8B-B14F-4D97-AF65-F5344CB8AC3E}">
        <p14:creationId xmlns:p14="http://schemas.microsoft.com/office/powerpoint/2010/main" val="19841125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A20FB-277C-45A0-B27B-3D8EA457D13C}"/>
              </a:ext>
            </a:extLst>
          </p:cNvPr>
          <p:cNvSpPr>
            <a:spLocks noGrp="1"/>
          </p:cNvSpPr>
          <p:nvPr>
            <p:ph type="title"/>
          </p:nvPr>
        </p:nvSpPr>
        <p:spPr/>
        <p:txBody>
          <a:bodyPr/>
          <a:lstStyle/>
          <a:p>
            <a:r>
              <a:rPr lang="en-US" altLang="en-US" dirty="0">
                <a:solidFill>
                  <a:schemeClr val="tx1"/>
                </a:solidFill>
              </a:rPr>
              <a:t>Carbon Sources: Heterotroph</a:t>
            </a:r>
            <a:endParaRPr lang="en-US" sz="1200" dirty="0">
              <a:solidFill>
                <a:schemeClr val="tx1"/>
              </a:solidFill>
            </a:endParaRPr>
          </a:p>
        </p:txBody>
      </p:sp>
      <p:sp>
        <p:nvSpPr>
          <p:cNvPr id="3" name="Content Placeholder 2">
            <a:extLst>
              <a:ext uri="{FF2B5EF4-FFF2-40B4-BE49-F238E27FC236}">
                <a16:creationId xmlns:a16="http://schemas.microsoft.com/office/drawing/2014/main" id="{BEA23B24-7118-4A8B-A7E1-8F7E8CBB6763}"/>
              </a:ext>
            </a:extLst>
          </p:cNvPr>
          <p:cNvSpPr>
            <a:spLocks noGrp="1"/>
          </p:cNvSpPr>
          <p:nvPr>
            <p:ph sz="quarter" idx="11"/>
          </p:nvPr>
        </p:nvSpPr>
        <p:spPr/>
        <p:txBody>
          <a:bodyPr/>
          <a:lstStyle/>
          <a:p>
            <a:pPr>
              <a:spcBef>
                <a:spcPts val="1800"/>
              </a:spcBef>
              <a:spcAft>
                <a:spcPts val="0"/>
              </a:spcAft>
              <a:defRPr/>
            </a:pPr>
            <a:r>
              <a:rPr lang="en-US" dirty="0"/>
              <a:t>An organism that must obtain its carbon in organic form</a:t>
            </a:r>
          </a:p>
          <a:p>
            <a:pPr>
              <a:spcBef>
                <a:spcPts val="1800"/>
              </a:spcBef>
              <a:spcAft>
                <a:spcPts val="0"/>
              </a:spcAft>
              <a:defRPr/>
            </a:pPr>
            <a:r>
              <a:rPr lang="en-US" dirty="0"/>
              <a:t>Dependent on other life forms</a:t>
            </a:r>
          </a:p>
          <a:p>
            <a:pPr>
              <a:spcBef>
                <a:spcPts val="1800"/>
              </a:spcBef>
              <a:spcAft>
                <a:spcPts val="0"/>
              </a:spcAft>
              <a:defRPr/>
            </a:pPr>
            <a:r>
              <a:rPr lang="en-US" dirty="0"/>
              <a:t>Most carbon sources exist in a form that is simple enough for absorption</a:t>
            </a:r>
          </a:p>
          <a:p>
            <a:pPr>
              <a:spcBef>
                <a:spcPts val="1800"/>
              </a:spcBef>
              <a:spcAft>
                <a:spcPts val="0"/>
              </a:spcAft>
              <a:defRPr/>
            </a:pPr>
            <a:r>
              <a:rPr lang="en-US" dirty="0"/>
              <a:t>Larger molecules must be digested by the cell before absorption</a:t>
            </a:r>
          </a:p>
        </p:txBody>
      </p:sp>
    </p:spTree>
    <p:extLst>
      <p:ext uri="{BB962C8B-B14F-4D97-AF65-F5344CB8AC3E}">
        <p14:creationId xmlns:p14="http://schemas.microsoft.com/office/powerpoint/2010/main" val="204460082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solidFill>
                  <a:schemeClr val="tx1"/>
                </a:solidFill>
              </a:rPr>
              <a:t>Biofilms</a:t>
            </a:r>
            <a:endParaRPr lang="en-US" dirty="0">
              <a:solidFill>
                <a:schemeClr val="tx1"/>
              </a:solidFill>
            </a:endParaRPr>
          </a:p>
        </p:txBody>
      </p:sp>
      <p:pic>
        <p:nvPicPr>
          <p:cNvPr id="11" name="Picture 2" descr="Steps in the formation of a biofilm.">
            <a:extLst>
              <a:ext uri="{C183D7F6-B498-43B3-948B-1728B52AA6E4}">
                <adec:decorative xmlns:adec="http://schemas.microsoft.com/office/drawing/2017/decorative" val="0"/>
              </a:ext>
            </a:extLst>
          </p:cNvPr>
          <p:cNvPicPr>
            <a:picLocks noGrp="1" noChangeAspect="1"/>
          </p:cNvPicPr>
          <p:nvPr>
            <p:ph sz="quarter" idx="11"/>
          </p:nvPr>
        </p:nvPicPr>
        <p:blipFill rotWithShape="1">
          <a:blip r:embed="rId2">
            <a:extLst>
              <a:ext uri="{28A0092B-C50C-407E-A947-70E740481C1C}">
                <a14:useLocalDpi xmlns:a14="http://schemas.microsoft.com/office/drawing/2010/main" val="0"/>
              </a:ext>
            </a:extLst>
          </a:blip>
          <a:srcRect b="4264"/>
          <a:stretch/>
        </p:blipFill>
        <p:spPr>
          <a:xfrm>
            <a:off x="273418" y="1234440"/>
            <a:ext cx="8597164" cy="4026877"/>
          </a:xfrm>
        </p:spPr>
      </p:pic>
      <p:sp>
        <p:nvSpPr>
          <p:cNvPr id="2" name="Text Placeholder 3">
            <a:extLst>
              <a:ext uri="{FF2B5EF4-FFF2-40B4-BE49-F238E27FC236}">
                <a16:creationId xmlns:a16="http://schemas.microsoft.com/office/drawing/2014/main" id="{809E407F-6E35-49F2-B6C4-F1862A4C4104}"/>
              </a:ext>
            </a:extLst>
          </p:cNvPr>
          <p:cNvSpPr>
            <a:spLocks noGrp="1"/>
          </p:cNvSpPr>
          <p:nvPr>
            <p:ph type="body" sz="quarter" idx="30"/>
          </p:nvPr>
        </p:nvSpPr>
        <p:spPr/>
        <p:txBody>
          <a:bodyPr/>
          <a:lstStyle/>
          <a:p>
            <a:r>
              <a:rPr lang="en-US" i="1" dirty="0"/>
              <a:t>(a) Ellen </a:t>
            </a:r>
            <a:r>
              <a:rPr lang="en-US" i="1" dirty="0" err="1"/>
              <a:t>Swogger</a:t>
            </a:r>
            <a:r>
              <a:rPr lang="en-US" i="1" dirty="0"/>
              <a:t> and Garth James, Center for Biofilm Engineering, Montana State University </a:t>
            </a:r>
            <a:endParaRPr lang="en-IN" dirty="0"/>
          </a:p>
        </p:txBody>
      </p:sp>
      <p:sp>
        <p:nvSpPr>
          <p:cNvPr id="5" name="Text Placeholder 3">
            <a:extLst>
              <a:ext uri="{FF2B5EF4-FFF2-40B4-BE49-F238E27FC236}">
                <a16:creationId xmlns:a16="http://schemas.microsoft.com/office/drawing/2014/main" id="{A15DC5B3-FC2D-4DA8-8CDA-4E1E67DEC9FD}"/>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p>
        </p:txBody>
      </p:sp>
    </p:spTree>
    <p:extLst>
      <p:ext uri="{BB962C8B-B14F-4D97-AF65-F5344CB8AC3E}">
        <p14:creationId xmlns:p14="http://schemas.microsoft.com/office/powerpoint/2010/main" val="253863599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solidFill>
                  <a:schemeClr val="tx1"/>
                </a:solidFill>
              </a:rPr>
              <a:t>Concept Check – Section 7.2</a:t>
            </a:r>
            <a:endParaRPr lang="en-US" dirty="0">
              <a:solidFill>
                <a:schemeClr val="tx1"/>
              </a:solidFill>
            </a:endParaRPr>
          </a:p>
        </p:txBody>
      </p:sp>
      <p:sp>
        <p:nvSpPr>
          <p:cNvPr id="8" name="Content Placeholder 2"/>
          <p:cNvSpPr>
            <a:spLocks noGrp="1"/>
          </p:cNvSpPr>
          <p:nvPr>
            <p:ph sz="quarter" idx="11"/>
          </p:nvPr>
        </p:nvSpPr>
        <p:spPr/>
        <p:txBody>
          <a:bodyPr/>
          <a:lstStyle/>
          <a:p>
            <a:pPr marL="457200" indent="-457200">
              <a:spcBef>
                <a:spcPts val="800"/>
              </a:spcBef>
              <a:buFont typeface="+mj-lt"/>
              <a:buAutoNum type="arabicPeriod"/>
              <a:tabLst>
                <a:tab pos="4114800" algn="l"/>
              </a:tabLst>
            </a:pPr>
            <a:r>
              <a:rPr lang="en-US" altLang="en-US" dirty="0"/>
              <a:t>Pathogenic microbes have an optimum growth temperature in the </a:t>
            </a:r>
            <a:r>
              <a:rPr lang="en-US" altLang="en-US" u="sng" dirty="0"/>
              <a:t>	</a:t>
            </a:r>
            <a:r>
              <a:rPr lang="en-US" altLang="en-US" dirty="0"/>
              <a:t> range.</a:t>
            </a:r>
          </a:p>
          <a:p>
            <a:pPr marL="457200" indent="-457200">
              <a:spcBef>
                <a:spcPts val="800"/>
              </a:spcBef>
              <a:buFont typeface="+mj-lt"/>
              <a:buAutoNum type="arabicPeriod"/>
              <a:tabLst>
                <a:tab pos="2111375" algn="l"/>
              </a:tabLst>
            </a:pPr>
            <a:r>
              <a:rPr lang="en-US" altLang="en-US" dirty="0"/>
              <a:t>A </a:t>
            </a:r>
            <a:r>
              <a:rPr lang="en-US" altLang="en-US" u="sng" dirty="0"/>
              <a:t>	</a:t>
            </a:r>
            <a:r>
              <a:rPr lang="en-US" altLang="en-US" dirty="0"/>
              <a:t> anaerobe can grow in the presence of oxygen but does not require it.</a:t>
            </a:r>
          </a:p>
          <a:p>
            <a:pPr marL="457200" indent="-457200" defTabSz="968375">
              <a:spcBef>
                <a:spcPts val="800"/>
              </a:spcBef>
              <a:buFont typeface="+mj-lt"/>
              <a:buAutoNum type="arabicPeriod"/>
              <a:tabLst>
                <a:tab pos="3146425" algn="l"/>
              </a:tabLst>
            </a:pPr>
            <a:r>
              <a:rPr lang="en-US" altLang="en-US" dirty="0"/>
              <a:t>Obligate </a:t>
            </a:r>
            <a:r>
              <a:rPr lang="en-US" altLang="en-US" u="sng" dirty="0"/>
              <a:t>	</a:t>
            </a:r>
            <a:r>
              <a:rPr lang="en-US" altLang="en-US" dirty="0"/>
              <a:t> inhabit the Dead Sea.</a:t>
            </a:r>
          </a:p>
          <a:p>
            <a:pPr marL="457200" indent="-457200">
              <a:spcBef>
                <a:spcPts val="800"/>
              </a:spcBef>
              <a:buFont typeface="+mj-lt"/>
              <a:buAutoNum type="arabicPeriod"/>
              <a:tabLst>
                <a:tab pos="2286000" algn="l"/>
              </a:tabLst>
            </a:pPr>
            <a:r>
              <a:rPr lang="en-US" altLang="en-US" dirty="0"/>
              <a:t>In a </a:t>
            </a:r>
            <a:r>
              <a:rPr lang="en-US" altLang="en-US" u="sng" dirty="0"/>
              <a:t>	</a:t>
            </a:r>
            <a:r>
              <a:rPr lang="en-US" altLang="en-US" dirty="0"/>
              <a:t> relationship, one member benefits and the other is harmed in some way.</a:t>
            </a:r>
            <a:endParaRPr lang="en-US" dirty="0"/>
          </a:p>
        </p:txBody>
      </p:sp>
    </p:spTree>
    <p:extLst>
      <p:ext uri="{BB962C8B-B14F-4D97-AF65-F5344CB8AC3E}">
        <p14:creationId xmlns:p14="http://schemas.microsoft.com/office/powerpoint/2010/main" val="308398753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solidFill>
                  <a:schemeClr val="tx1"/>
                </a:solidFill>
              </a:rPr>
              <a:t>Section 7.3: The Study of Microbial Growth</a:t>
            </a:r>
            <a:endParaRPr lang="en-US" dirty="0">
              <a:solidFill>
                <a:schemeClr val="tx1"/>
              </a:solidFill>
            </a:endParaRPr>
          </a:p>
        </p:txBody>
      </p:sp>
      <p:sp>
        <p:nvSpPr>
          <p:cNvPr id="8" name="Content Placeholder 2"/>
          <p:cNvSpPr>
            <a:spLocks noGrp="1"/>
          </p:cNvSpPr>
          <p:nvPr>
            <p:ph sz="quarter" idx="11"/>
          </p:nvPr>
        </p:nvSpPr>
        <p:spPr/>
        <p:txBody>
          <a:bodyPr/>
          <a:lstStyle/>
          <a:p>
            <a:pPr>
              <a:spcBef>
                <a:spcPts val="600"/>
              </a:spcBef>
              <a:spcAft>
                <a:spcPts val="600"/>
              </a:spcAft>
              <a:defRPr/>
            </a:pPr>
            <a:r>
              <a:rPr lang="en-US" u="sng" dirty="0"/>
              <a:t>Learning Outcomes</a:t>
            </a:r>
          </a:p>
          <a:p>
            <a:pPr>
              <a:spcBef>
                <a:spcPts val="600"/>
              </a:spcBef>
              <a:spcAft>
                <a:spcPts val="600"/>
              </a:spcAft>
              <a:defRPr/>
            </a:pPr>
            <a:r>
              <a:rPr lang="en-US" dirty="0"/>
              <a:t>Summarize the steps of binary fission; name another method of reproduction used by other bacterial species.</a:t>
            </a:r>
          </a:p>
          <a:p>
            <a:pPr>
              <a:spcBef>
                <a:spcPts val="600"/>
              </a:spcBef>
              <a:spcAft>
                <a:spcPts val="600"/>
              </a:spcAft>
              <a:defRPr/>
            </a:pPr>
            <a:r>
              <a:rPr lang="en-US" dirty="0"/>
              <a:t>Define </a:t>
            </a:r>
            <a:r>
              <a:rPr lang="en-US" i="1" dirty="0"/>
              <a:t>doubling time</a:t>
            </a:r>
            <a:r>
              <a:rPr lang="en-US" dirty="0"/>
              <a:t>, and describe how it leads to exponential growth.</a:t>
            </a:r>
          </a:p>
          <a:p>
            <a:pPr>
              <a:spcBef>
                <a:spcPts val="600"/>
              </a:spcBef>
              <a:spcAft>
                <a:spcPts val="600"/>
              </a:spcAft>
              <a:defRPr/>
            </a:pPr>
            <a:r>
              <a:rPr lang="en-US" dirty="0"/>
              <a:t>Compare and contrast the four phases of growth in a bacterial growth curve.</a:t>
            </a:r>
          </a:p>
          <a:p>
            <a:pPr>
              <a:spcBef>
                <a:spcPts val="600"/>
              </a:spcBef>
              <a:spcAft>
                <a:spcPts val="600"/>
              </a:spcAft>
              <a:defRPr/>
            </a:pPr>
            <a:r>
              <a:rPr lang="en-US" dirty="0"/>
              <a:t>Identify one culture-based and one non-culture-based method used for analyzing bacterial growth.</a:t>
            </a:r>
          </a:p>
        </p:txBody>
      </p:sp>
    </p:spTree>
    <p:extLst>
      <p:ext uri="{BB962C8B-B14F-4D97-AF65-F5344CB8AC3E}">
        <p14:creationId xmlns:p14="http://schemas.microsoft.com/office/powerpoint/2010/main" val="170897556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solidFill>
                  <a:schemeClr val="tx1"/>
                </a:solidFill>
              </a:rPr>
              <a:t>The Basis of Population Growth: Binary Fission</a:t>
            </a:r>
            <a:endParaRPr lang="en-US" dirty="0">
              <a:solidFill>
                <a:schemeClr val="tx1"/>
              </a:solidFill>
            </a:endParaRPr>
          </a:p>
        </p:txBody>
      </p:sp>
      <p:sp>
        <p:nvSpPr>
          <p:cNvPr id="8" name="Content Placeholder 2"/>
          <p:cNvSpPr>
            <a:spLocks noGrp="1"/>
          </p:cNvSpPr>
          <p:nvPr>
            <p:ph sz="quarter" idx="11"/>
          </p:nvPr>
        </p:nvSpPr>
        <p:spPr>
          <a:xfrm>
            <a:off x="342900" y="1238609"/>
            <a:ext cx="4076700" cy="4754880"/>
          </a:xfrm>
        </p:spPr>
        <p:txBody>
          <a:bodyPr/>
          <a:lstStyle/>
          <a:p>
            <a:pPr>
              <a:spcBef>
                <a:spcPts val="1200"/>
              </a:spcBef>
              <a:spcAft>
                <a:spcPts val="0"/>
              </a:spcAft>
            </a:pPr>
            <a:r>
              <a:rPr lang="en-US" altLang="en-US" b="1" dirty="0"/>
              <a:t>Binary fission:</a:t>
            </a:r>
          </a:p>
          <a:p>
            <a:pPr marL="342900" indent="-342900">
              <a:spcBef>
                <a:spcPts val="600"/>
              </a:spcBef>
              <a:spcAft>
                <a:spcPts val="0"/>
              </a:spcAft>
              <a:buFont typeface="Arial" pitchFamily="34" charset="0"/>
              <a:buChar char="•"/>
            </a:pPr>
            <a:r>
              <a:rPr lang="en-US" altLang="en-US" dirty="0"/>
              <a:t>Parent cell enlarges</a:t>
            </a:r>
          </a:p>
          <a:p>
            <a:pPr marL="342900" indent="-342900">
              <a:spcBef>
                <a:spcPts val="600"/>
              </a:spcBef>
              <a:spcAft>
                <a:spcPts val="0"/>
              </a:spcAft>
              <a:buFont typeface="Arial" pitchFamily="34" charset="0"/>
              <a:buChar char="•"/>
            </a:pPr>
            <a:r>
              <a:rPr lang="en-US" altLang="en-US" dirty="0"/>
              <a:t>Chromosomes are duplicated</a:t>
            </a:r>
          </a:p>
          <a:p>
            <a:pPr marL="342900" indent="-342900">
              <a:spcBef>
                <a:spcPts val="600"/>
              </a:spcBef>
              <a:spcAft>
                <a:spcPts val="0"/>
              </a:spcAft>
              <a:buFont typeface="Arial" pitchFamily="34" charset="0"/>
              <a:buChar char="•"/>
            </a:pPr>
            <a:r>
              <a:rPr lang="en-US" altLang="en-US" dirty="0"/>
              <a:t>Cell envelope pulls together in the center of the cell to form a septum</a:t>
            </a:r>
          </a:p>
          <a:p>
            <a:pPr marL="342900" indent="-342900">
              <a:spcBef>
                <a:spcPts val="600"/>
              </a:spcBef>
              <a:spcAft>
                <a:spcPts val="0"/>
              </a:spcAft>
              <a:buFont typeface="Arial" pitchFamily="34" charset="0"/>
              <a:buChar char="•"/>
            </a:pPr>
            <a:r>
              <a:rPr lang="en-US" altLang="en-US" dirty="0"/>
              <a:t>Cell divides into two daughter cells</a:t>
            </a:r>
          </a:p>
        </p:txBody>
      </p:sp>
      <p:pic>
        <p:nvPicPr>
          <p:cNvPr id="12" name="Picture 3" descr="Steps in binary fission of a rod-shaped bacterium.">
            <a:extLst>
              <a:ext uri="{C183D7F6-B498-43B3-948B-1728B52AA6E4}">
                <adec:decorative xmlns:adec="http://schemas.microsoft.com/office/drawing/2017/decorative" val="0"/>
              </a:ext>
            </a:extLst>
          </p:cNvPr>
          <p:cNvPicPr>
            <a:picLocks noGrp="1" noChangeAspect="1"/>
          </p:cNvPicPr>
          <p:nvPr>
            <p:ph sz="quarter" idx="14"/>
          </p:nvPr>
        </p:nvPicPr>
        <p:blipFill rotWithShape="1">
          <a:blip r:embed="rId2">
            <a:extLst>
              <a:ext uri="{28A0092B-C50C-407E-A947-70E740481C1C}">
                <a14:useLocalDpi xmlns:a14="http://schemas.microsoft.com/office/drawing/2010/main" val="0"/>
              </a:ext>
            </a:extLst>
          </a:blip>
          <a:srcRect t="4071"/>
          <a:stretch/>
        </p:blipFill>
        <p:spPr>
          <a:xfrm>
            <a:off x="5101472" y="1047965"/>
            <a:ext cx="3576503" cy="5212080"/>
          </a:xfrm>
        </p:spPr>
      </p:pic>
      <p:sp>
        <p:nvSpPr>
          <p:cNvPr id="5" name="Text Placeholder 3">
            <a:extLst>
              <a:ext uri="{FF2B5EF4-FFF2-40B4-BE49-F238E27FC236}">
                <a16:creationId xmlns:a16="http://schemas.microsoft.com/office/drawing/2014/main" id="{58A0B682-316F-4E80-BDB8-8FC912C5DAEA}"/>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p>
        </p:txBody>
      </p:sp>
    </p:spTree>
    <p:extLst>
      <p:ext uri="{BB962C8B-B14F-4D97-AF65-F5344CB8AC3E}">
        <p14:creationId xmlns:p14="http://schemas.microsoft.com/office/powerpoint/2010/main" val="242572806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The Rate of Population Growth</a:t>
            </a:r>
            <a:endParaRPr lang="en-US" dirty="0">
              <a:solidFill>
                <a:schemeClr val="tx1"/>
              </a:solidFill>
            </a:endParaRPr>
          </a:p>
        </p:txBody>
      </p:sp>
      <p:sp>
        <p:nvSpPr>
          <p:cNvPr id="3" name="Content Placeholder 2"/>
          <p:cNvSpPr>
            <a:spLocks noGrp="1"/>
          </p:cNvSpPr>
          <p:nvPr>
            <p:ph sz="quarter" idx="11"/>
          </p:nvPr>
        </p:nvSpPr>
        <p:spPr>
          <a:xfrm>
            <a:off x="342900" y="1200509"/>
            <a:ext cx="4076700" cy="4846320"/>
          </a:xfrm>
        </p:spPr>
        <p:txBody>
          <a:bodyPr>
            <a:normAutofit fontScale="92500"/>
          </a:bodyPr>
          <a:lstStyle/>
          <a:p>
            <a:pPr>
              <a:spcBef>
                <a:spcPts val="1200"/>
              </a:spcBef>
              <a:spcAft>
                <a:spcPts val="0"/>
              </a:spcAft>
              <a:defRPr/>
            </a:pPr>
            <a:r>
              <a:rPr lang="en-US" b="1" dirty="0"/>
              <a:t>Generation time</a:t>
            </a:r>
            <a:r>
              <a:rPr lang="en-US" dirty="0"/>
              <a:t> or </a:t>
            </a:r>
            <a:r>
              <a:rPr lang="en-US" b="1" dirty="0"/>
              <a:t>doubling time:</a:t>
            </a:r>
          </a:p>
          <a:p>
            <a:pPr marL="342900" indent="-342900">
              <a:spcBef>
                <a:spcPts val="600"/>
              </a:spcBef>
              <a:spcAft>
                <a:spcPts val="0"/>
              </a:spcAft>
              <a:buFont typeface="Arial" pitchFamily="34" charset="0"/>
              <a:buChar char="•"/>
              <a:defRPr/>
            </a:pPr>
            <a:r>
              <a:rPr lang="en-US" dirty="0"/>
              <a:t>The time required for a complete fission cycle</a:t>
            </a:r>
          </a:p>
          <a:p>
            <a:pPr marL="342900" indent="-342900">
              <a:spcBef>
                <a:spcPts val="600"/>
              </a:spcBef>
              <a:spcAft>
                <a:spcPts val="0"/>
              </a:spcAft>
              <a:buFont typeface="Arial" pitchFamily="34" charset="0"/>
              <a:buChar char="•"/>
              <a:defRPr/>
            </a:pPr>
            <a:r>
              <a:rPr lang="en-US" dirty="0"/>
              <a:t>Each new fission cycle doubles the population</a:t>
            </a:r>
          </a:p>
          <a:p>
            <a:pPr marL="342900" indent="-342900">
              <a:spcBef>
                <a:spcPts val="600"/>
              </a:spcBef>
              <a:spcAft>
                <a:spcPts val="0"/>
              </a:spcAft>
              <a:buFont typeface="Arial" pitchFamily="34" charset="0"/>
              <a:buChar char="•"/>
              <a:defRPr/>
            </a:pPr>
            <a:r>
              <a:rPr lang="en-US" dirty="0"/>
              <a:t>As long as the environment remains favorable, the doubling effect can continue at a constant rate</a:t>
            </a:r>
          </a:p>
          <a:p>
            <a:pPr marL="342900" indent="-342900">
              <a:spcBef>
                <a:spcPts val="600"/>
              </a:spcBef>
              <a:spcAft>
                <a:spcPts val="0"/>
              </a:spcAft>
              <a:buFont typeface="Arial" pitchFamily="34" charset="0"/>
              <a:buChar char="•"/>
              <a:defRPr/>
            </a:pPr>
            <a:r>
              <a:rPr lang="en-US" dirty="0"/>
              <a:t>The length of the generation time is a measure of the growth rate of an organism</a:t>
            </a:r>
          </a:p>
        </p:txBody>
      </p:sp>
      <p:pic>
        <p:nvPicPr>
          <p:cNvPr id="7" name="Picture 3" descr="Illustration of population growth with a table of corresponding number of cells, generations, exponent, and logarithm.">
            <a:extLst>
              <a:ext uri="{C183D7F6-B498-43B3-948B-1728B52AA6E4}">
                <adec:decorative xmlns:adec="http://schemas.microsoft.com/office/drawing/2017/decorative" val="0"/>
              </a:ext>
            </a:extLst>
          </p:cNvPr>
          <p:cNvPicPr>
            <a:picLocks noGrp="1" noChangeAspect="1"/>
          </p:cNvPicPr>
          <p:nvPr>
            <p:ph sz="quarter" idx="14"/>
          </p:nvPr>
        </p:nvPicPr>
        <p:blipFill rotWithShape="1">
          <a:blip r:embed="rId2">
            <a:extLst>
              <a:ext uri="{28A0092B-C50C-407E-A947-70E740481C1C}">
                <a14:useLocalDpi xmlns:a14="http://schemas.microsoft.com/office/drawing/2010/main" val="0"/>
              </a:ext>
            </a:extLst>
          </a:blip>
          <a:srcRect t="4286" r="41122"/>
          <a:stretch/>
        </p:blipFill>
        <p:spPr>
          <a:xfrm>
            <a:off x="4598511" y="1317872"/>
            <a:ext cx="4252278" cy="4687135"/>
          </a:xfrm>
        </p:spPr>
      </p:pic>
      <p:sp>
        <p:nvSpPr>
          <p:cNvPr id="5" name="Text Placeholder 3">
            <a:extLst>
              <a:ext uri="{FF2B5EF4-FFF2-40B4-BE49-F238E27FC236}">
                <a16:creationId xmlns:a16="http://schemas.microsoft.com/office/drawing/2014/main" id="{0AD679BA-94C2-4673-B780-870BFEA1C618}"/>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279151122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Mathematics of Population Growth</a:t>
            </a:r>
            <a:endParaRPr lang="en-US" dirty="0">
              <a:solidFill>
                <a:schemeClr val="tx1"/>
              </a:solidFill>
            </a:endParaRPr>
          </a:p>
        </p:txBody>
      </p:sp>
      <p:sp>
        <p:nvSpPr>
          <p:cNvPr id="3" name="Content Placeholder 2"/>
          <p:cNvSpPr>
            <a:spLocks noGrp="1"/>
          </p:cNvSpPr>
          <p:nvPr>
            <p:ph sz="quarter" idx="11"/>
          </p:nvPr>
        </p:nvSpPr>
        <p:spPr>
          <a:xfrm>
            <a:off x="342900" y="1276709"/>
            <a:ext cx="4076700" cy="4937760"/>
          </a:xfrm>
        </p:spPr>
        <p:txBody>
          <a:bodyPr>
            <a:normAutofit fontScale="92500"/>
          </a:bodyPr>
          <a:lstStyle/>
          <a:p>
            <a:pPr>
              <a:spcBef>
                <a:spcPts val="1200"/>
              </a:spcBef>
              <a:spcAft>
                <a:spcPts val="0"/>
              </a:spcAft>
              <a:defRPr/>
            </a:pPr>
            <a:r>
              <a:rPr lang="en-US" b="1" dirty="0"/>
              <a:t>Exponential growth:</a:t>
            </a:r>
            <a:r>
              <a:rPr lang="en-US" dirty="0"/>
              <a:t> </a:t>
            </a:r>
          </a:p>
          <a:p>
            <a:pPr marL="342900" indent="-342900">
              <a:spcBef>
                <a:spcPts val="600"/>
              </a:spcBef>
              <a:spcAft>
                <a:spcPts val="0"/>
              </a:spcAft>
              <a:buFont typeface="Arial" pitchFamily="34" charset="0"/>
              <a:buChar char="•"/>
              <a:defRPr/>
            </a:pPr>
            <a:r>
              <a:rPr lang="en-US" dirty="0"/>
              <a:t>The growth pattern of microbes</a:t>
            </a:r>
          </a:p>
          <a:p>
            <a:pPr marL="342900" indent="-342900">
              <a:spcBef>
                <a:spcPts val="600"/>
              </a:spcBef>
              <a:spcAft>
                <a:spcPts val="0"/>
              </a:spcAft>
              <a:buFont typeface="Arial" pitchFamily="34" charset="0"/>
              <a:buChar char="•"/>
              <a:defRPr/>
            </a:pPr>
            <a:r>
              <a:rPr lang="en-US" dirty="0"/>
              <a:t>Useful to express the populations of microbes as exponents or logarithms</a:t>
            </a:r>
          </a:p>
          <a:p>
            <a:pPr>
              <a:spcBef>
                <a:spcPts val="1200"/>
              </a:spcBef>
              <a:spcAft>
                <a:spcPts val="0"/>
              </a:spcAft>
              <a:defRPr/>
            </a:pPr>
            <a:r>
              <a:rPr lang="en-US" dirty="0"/>
              <a:t>Plotting data from a growing bacterial population:</a:t>
            </a:r>
          </a:p>
          <a:p>
            <a:pPr marL="342900" indent="-342900">
              <a:spcBef>
                <a:spcPts val="600"/>
              </a:spcBef>
              <a:spcAft>
                <a:spcPts val="0"/>
              </a:spcAft>
              <a:buFont typeface="Arial" pitchFamily="34" charset="0"/>
              <a:buChar char="•"/>
              <a:defRPr/>
            </a:pPr>
            <a:r>
              <a:rPr lang="en-US" dirty="0"/>
              <a:t>Number of cells as a function of time</a:t>
            </a:r>
          </a:p>
          <a:p>
            <a:pPr marL="342900" indent="-342900">
              <a:spcBef>
                <a:spcPts val="600"/>
              </a:spcBef>
              <a:spcAft>
                <a:spcPts val="0"/>
              </a:spcAft>
              <a:buFont typeface="Arial" pitchFamily="34" charset="0"/>
              <a:buChar char="•"/>
              <a:defRPr/>
            </a:pPr>
            <a:r>
              <a:rPr lang="en-US" dirty="0"/>
              <a:t>Can be represented logarithmically or arithmetically</a:t>
            </a:r>
          </a:p>
        </p:txBody>
      </p:sp>
      <p:pic>
        <p:nvPicPr>
          <p:cNvPr id="7" name="Picture 3" descr="Graphs of population growth plotted logarithmically and arithmetically.">
            <a:extLst>
              <a:ext uri="{C183D7F6-B498-43B3-948B-1728B52AA6E4}">
                <adec:decorative xmlns:adec="http://schemas.microsoft.com/office/drawing/2017/decorative" val="0"/>
              </a:ext>
            </a:extLst>
          </p:cNvPr>
          <p:cNvPicPr>
            <a:picLocks noGrp="1" noChangeAspect="1"/>
          </p:cNvPicPr>
          <p:nvPr>
            <p:ph sz="quarter" idx="14"/>
          </p:nvPr>
        </p:nvPicPr>
        <p:blipFill rotWithShape="1">
          <a:blip r:embed="rId2">
            <a:extLst>
              <a:ext uri="{28A0092B-C50C-407E-A947-70E740481C1C}">
                <a14:useLocalDpi xmlns:a14="http://schemas.microsoft.com/office/drawing/2010/main" val="0"/>
              </a:ext>
            </a:extLst>
          </a:blip>
          <a:srcRect l="59190" t="4286"/>
          <a:stretch/>
        </p:blipFill>
        <p:spPr>
          <a:xfrm>
            <a:off x="5166181" y="1375510"/>
            <a:ext cx="2947347" cy="4687135"/>
          </a:xfrm>
        </p:spPr>
      </p:pic>
      <p:sp>
        <p:nvSpPr>
          <p:cNvPr id="5" name="Text Placeholder 3">
            <a:extLst>
              <a:ext uri="{FF2B5EF4-FFF2-40B4-BE49-F238E27FC236}">
                <a16:creationId xmlns:a16="http://schemas.microsoft.com/office/drawing/2014/main" id="{12235E98-695E-4408-85D3-B6FA28D0CC51}"/>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337745796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solidFill>
                  <a:schemeClr val="tx1"/>
                </a:solidFill>
              </a:rPr>
              <a:t>The Population Growth Curve</a:t>
            </a:r>
            <a:endParaRPr lang="en-US" dirty="0">
              <a:solidFill>
                <a:schemeClr val="tx1"/>
              </a:solidFill>
            </a:endParaRPr>
          </a:p>
        </p:txBody>
      </p:sp>
      <p:sp>
        <p:nvSpPr>
          <p:cNvPr id="8" name="Content Placeholder 2"/>
          <p:cNvSpPr>
            <a:spLocks noGrp="1"/>
          </p:cNvSpPr>
          <p:nvPr>
            <p:ph sz="quarter" idx="11"/>
          </p:nvPr>
        </p:nvSpPr>
        <p:spPr/>
        <p:txBody>
          <a:bodyPr/>
          <a:lstStyle/>
          <a:p>
            <a:pPr>
              <a:spcBef>
                <a:spcPts val="1200"/>
              </a:spcBef>
              <a:spcAft>
                <a:spcPts val="0"/>
              </a:spcAft>
              <a:defRPr/>
            </a:pPr>
            <a:r>
              <a:rPr lang="en-US" b="1" dirty="0"/>
              <a:t>Growth curve:</a:t>
            </a:r>
            <a:r>
              <a:rPr lang="en-US" dirty="0"/>
              <a:t> </a:t>
            </a:r>
          </a:p>
          <a:p>
            <a:pPr marL="342900" indent="-342900">
              <a:spcBef>
                <a:spcPts val="600"/>
              </a:spcBef>
              <a:spcAft>
                <a:spcPts val="0"/>
              </a:spcAft>
              <a:buFont typeface="Arial" pitchFamily="34" charset="0"/>
              <a:buChar char="•"/>
              <a:defRPr/>
            </a:pPr>
            <a:r>
              <a:rPr lang="en-US" dirty="0"/>
              <a:t>A predictable pattern of growth in a population of bacteria</a:t>
            </a:r>
          </a:p>
          <a:p>
            <a:pPr>
              <a:spcBef>
                <a:spcPts val="3000"/>
              </a:spcBef>
              <a:spcAft>
                <a:spcPts val="0"/>
              </a:spcAft>
              <a:defRPr/>
            </a:pPr>
            <a:r>
              <a:rPr lang="en-US" dirty="0"/>
              <a:t>Viable count technique:</a:t>
            </a:r>
          </a:p>
          <a:p>
            <a:pPr marL="342900" indent="-342900">
              <a:spcBef>
                <a:spcPts val="600"/>
              </a:spcBef>
              <a:spcAft>
                <a:spcPts val="0"/>
              </a:spcAft>
              <a:buFont typeface="Arial" pitchFamily="34" charset="0"/>
              <a:buChar char="•"/>
              <a:defRPr/>
            </a:pPr>
            <a:r>
              <a:rPr lang="en-US" dirty="0"/>
              <a:t>Traditionally used to observe the population growth pattern</a:t>
            </a:r>
          </a:p>
          <a:p>
            <a:pPr marL="342900" indent="-342900">
              <a:spcBef>
                <a:spcPts val="600"/>
              </a:spcBef>
              <a:spcAft>
                <a:spcPts val="0"/>
              </a:spcAft>
              <a:buFont typeface="Arial" pitchFamily="34" charset="0"/>
              <a:buChar char="•"/>
              <a:defRPr/>
            </a:pPr>
            <a:r>
              <a:rPr lang="en-US" dirty="0"/>
              <a:t>Total number of cells is counted over a given time period</a:t>
            </a:r>
          </a:p>
          <a:p>
            <a:pPr marL="342900" indent="-342900">
              <a:spcBef>
                <a:spcPts val="600"/>
              </a:spcBef>
              <a:spcAft>
                <a:spcPts val="0"/>
              </a:spcAft>
              <a:buFont typeface="Arial" pitchFamily="34" charset="0"/>
              <a:buChar char="•"/>
              <a:defRPr/>
            </a:pPr>
            <a:r>
              <a:rPr lang="en-US" dirty="0"/>
              <a:t>Fundamental method of laboratory microbiology</a:t>
            </a:r>
          </a:p>
        </p:txBody>
      </p:sp>
    </p:spTree>
    <p:extLst>
      <p:ext uri="{BB962C8B-B14F-4D97-AF65-F5344CB8AC3E}">
        <p14:creationId xmlns:p14="http://schemas.microsoft.com/office/powerpoint/2010/main" val="274302056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Steps in a Viable Plate Count: Batch Culture Method</a:t>
            </a:r>
            <a:endParaRPr lang="en-US" dirty="0"/>
          </a:p>
        </p:txBody>
      </p:sp>
      <p:pic>
        <p:nvPicPr>
          <p:cNvPr id="7" name="Picture 2" descr="Table of steps in a viable plate count along with estimate of cell population a different points in time.">
            <a:extLst>
              <a:ext uri="{C183D7F6-B498-43B3-948B-1728B52AA6E4}">
                <adec:decorative xmlns:adec="http://schemas.microsoft.com/office/drawing/2017/decorative" val="0"/>
              </a:ext>
            </a:extLst>
          </p:cNvPr>
          <p:cNvPicPr>
            <a:picLocks noGrp="1" noChangeAspect="1"/>
          </p:cNvPicPr>
          <p:nvPr>
            <p:ph sz="quarter" idx="11"/>
          </p:nvPr>
        </p:nvPicPr>
        <p:blipFill rotWithShape="1">
          <a:blip r:embed="rId2">
            <a:extLst>
              <a:ext uri="{28A0092B-C50C-407E-A947-70E740481C1C}">
                <a14:useLocalDpi xmlns:a14="http://schemas.microsoft.com/office/drawing/2010/main" val="0"/>
              </a:ext>
            </a:extLst>
          </a:blip>
          <a:srcRect t="4252" b="2684"/>
          <a:stretch/>
        </p:blipFill>
        <p:spPr>
          <a:xfrm>
            <a:off x="555631" y="1184598"/>
            <a:ext cx="7778736" cy="4571354"/>
          </a:xfrm>
        </p:spPr>
      </p:pic>
      <p:sp>
        <p:nvSpPr>
          <p:cNvPr id="4" name="Content Placeholder 3"/>
          <p:cNvSpPr>
            <a:spLocks noGrp="1"/>
          </p:cNvSpPr>
          <p:nvPr>
            <p:ph sz="quarter" idx="14"/>
          </p:nvPr>
        </p:nvSpPr>
        <p:spPr>
          <a:xfrm>
            <a:off x="960298" y="5839289"/>
            <a:ext cx="3261004" cy="234022"/>
          </a:xfrm>
        </p:spPr>
        <p:txBody>
          <a:bodyPr/>
          <a:lstStyle/>
          <a:p>
            <a:r>
              <a:rPr lang="en-US" sz="900" dirty="0"/>
              <a:t>*Only means that too few cells are present to be assayed. </a:t>
            </a:r>
          </a:p>
        </p:txBody>
      </p:sp>
      <p:sp>
        <p:nvSpPr>
          <p:cNvPr id="5" name="Text Placeholder 3">
            <a:extLst>
              <a:ext uri="{FF2B5EF4-FFF2-40B4-BE49-F238E27FC236}">
                <a16:creationId xmlns:a16="http://schemas.microsoft.com/office/drawing/2014/main" id="{4725B848-59B3-4D66-B5A7-574B055B39E2}"/>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p>
        </p:txBody>
      </p:sp>
    </p:spTree>
    <p:extLst>
      <p:ext uri="{BB962C8B-B14F-4D97-AF65-F5344CB8AC3E}">
        <p14:creationId xmlns:p14="http://schemas.microsoft.com/office/powerpoint/2010/main" val="56428620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solidFill>
                  <a:schemeClr val="tx1"/>
                </a:solidFill>
              </a:rPr>
              <a:t>Growth Curve in a Bacterial Culture</a:t>
            </a:r>
          </a:p>
        </p:txBody>
      </p:sp>
      <p:pic>
        <p:nvPicPr>
          <p:cNvPr id="11" name="Picture 2" descr="Graph of logarithm (10^n) of viable cells over time illustrating the growth curve in a bacterial culture.">
            <a:extLst>
              <a:ext uri="{C183D7F6-B498-43B3-948B-1728B52AA6E4}">
                <adec:decorative xmlns:adec="http://schemas.microsoft.com/office/drawing/2017/decorative" val="0"/>
              </a:ext>
            </a:extLst>
          </p:cNvPr>
          <p:cNvPicPr>
            <a:picLocks noGrp="1" noChangeAspect="1"/>
          </p:cNvPicPr>
          <p:nvPr>
            <p:ph sz="quarter" idx="11"/>
          </p:nvPr>
        </p:nvPicPr>
        <p:blipFill rotWithShape="1">
          <a:blip r:embed="rId2">
            <a:extLst>
              <a:ext uri="{28A0092B-C50C-407E-A947-70E740481C1C}">
                <a14:useLocalDpi xmlns:a14="http://schemas.microsoft.com/office/drawing/2010/main" val="0"/>
              </a:ext>
            </a:extLst>
          </a:blip>
          <a:srcRect t="5496"/>
          <a:stretch/>
        </p:blipFill>
        <p:spPr>
          <a:xfrm>
            <a:off x="433975" y="1625600"/>
            <a:ext cx="8276051" cy="4213820"/>
          </a:xfrm>
        </p:spPr>
      </p:pic>
      <p:sp>
        <p:nvSpPr>
          <p:cNvPr id="4" name="Text Placeholder 3">
            <a:extLst>
              <a:ext uri="{FF2B5EF4-FFF2-40B4-BE49-F238E27FC236}">
                <a16:creationId xmlns:a16="http://schemas.microsoft.com/office/drawing/2014/main" id="{F8007E17-5653-4087-8735-C5AB8C610229}"/>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Tree>
    <p:extLst>
      <p:ext uri="{BB962C8B-B14F-4D97-AF65-F5344CB8AC3E}">
        <p14:creationId xmlns:p14="http://schemas.microsoft.com/office/powerpoint/2010/main" val="24828385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solidFill>
                  <a:schemeClr val="tx1"/>
                </a:solidFill>
              </a:rPr>
              <a:t>Stages in the Normal Growth Curve: Lag and Log Phases</a:t>
            </a:r>
          </a:p>
        </p:txBody>
      </p:sp>
      <p:sp>
        <p:nvSpPr>
          <p:cNvPr id="8" name="Content Placeholder 2"/>
          <p:cNvSpPr>
            <a:spLocks noGrp="1"/>
          </p:cNvSpPr>
          <p:nvPr>
            <p:ph sz="quarter" idx="11"/>
          </p:nvPr>
        </p:nvSpPr>
        <p:spPr>
          <a:xfrm>
            <a:off x="342900" y="1276709"/>
            <a:ext cx="8458200" cy="5187591"/>
          </a:xfrm>
        </p:spPr>
        <p:txBody>
          <a:bodyPr>
            <a:normAutofit lnSpcReduction="10000"/>
          </a:bodyPr>
          <a:lstStyle/>
          <a:p>
            <a:pPr>
              <a:spcBef>
                <a:spcPts val="1200"/>
              </a:spcBef>
              <a:spcAft>
                <a:spcPts val="0"/>
              </a:spcAft>
              <a:defRPr/>
            </a:pPr>
            <a:r>
              <a:rPr lang="en-US" b="1" dirty="0"/>
              <a:t>Lag phase:</a:t>
            </a:r>
          </a:p>
          <a:p>
            <a:pPr marL="342900" indent="-342900">
              <a:spcBef>
                <a:spcPts val="600"/>
              </a:spcBef>
              <a:spcAft>
                <a:spcPts val="0"/>
              </a:spcAft>
              <a:buFont typeface="Arial" pitchFamily="34" charset="0"/>
              <a:buChar char="•"/>
              <a:defRPr/>
            </a:pPr>
            <a:r>
              <a:rPr lang="en-US" dirty="0"/>
              <a:t>Flat period on the graph when the population appears not to be growing</a:t>
            </a:r>
          </a:p>
          <a:p>
            <a:pPr marL="342900" indent="-342900">
              <a:spcBef>
                <a:spcPts val="600"/>
              </a:spcBef>
              <a:spcAft>
                <a:spcPts val="0"/>
              </a:spcAft>
              <a:buFont typeface="Arial" pitchFamily="34" charset="0"/>
              <a:buChar char="•"/>
              <a:defRPr/>
            </a:pPr>
            <a:r>
              <a:rPr lang="en-US" dirty="0"/>
              <a:t>Newly inoculated cells require a period of adjustment, enlargement, and synthesis</a:t>
            </a:r>
          </a:p>
          <a:p>
            <a:pPr marL="342900" indent="-342900">
              <a:spcBef>
                <a:spcPts val="600"/>
              </a:spcBef>
              <a:spcAft>
                <a:spcPts val="0"/>
              </a:spcAft>
              <a:buFont typeface="Arial" pitchFamily="34" charset="0"/>
              <a:buChar char="•"/>
              <a:defRPr/>
            </a:pPr>
            <a:r>
              <a:rPr lang="en-US" dirty="0"/>
              <a:t>Cells are not yet multiplying at their maximum rate</a:t>
            </a:r>
          </a:p>
          <a:p>
            <a:pPr marL="342900" indent="-342900">
              <a:spcBef>
                <a:spcPts val="600"/>
              </a:spcBef>
              <a:spcAft>
                <a:spcPts val="0"/>
              </a:spcAft>
              <a:buFont typeface="Arial" pitchFamily="34" charset="0"/>
              <a:buChar char="•"/>
              <a:defRPr/>
            </a:pPr>
            <a:r>
              <a:rPr lang="en-US" dirty="0"/>
              <a:t>Population of cells is so sparse that the sampling misses them</a:t>
            </a:r>
          </a:p>
          <a:p>
            <a:pPr>
              <a:spcBef>
                <a:spcPts val="1200"/>
              </a:spcBef>
              <a:spcAft>
                <a:spcPts val="0"/>
              </a:spcAft>
              <a:defRPr/>
            </a:pPr>
            <a:r>
              <a:rPr lang="en-US" b="1" dirty="0"/>
              <a:t>Exponential growth </a:t>
            </a:r>
            <a:r>
              <a:rPr lang="en-US" dirty="0"/>
              <a:t>or</a:t>
            </a:r>
            <a:r>
              <a:rPr lang="en-US" b="1" dirty="0"/>
              <a:t> log phase:</a:t>
            </a:r>
          </a:p>
          <a:p>
            <a:pPr marL="342900" indent="-342900">
              <a:spcBef>
                <a:spcPts val="600"/>
              </a:spcBef>
              <a:spcAft>
                <a:spcPts val="0"/>
              </a:spcAft>
              <a:buFont typeface="Arial" pitchFamily="34" charset="0"/>
              <a:buChar char="•"/>
              <a:defRPr/>
            </a:pPr>
            <a:r>
              <a:rPr lang="en-US" dirty="0"/>
              <a:t>Period during which the growth curve increases dramatically</a:t>
            </a:r>
          </a:p>
          <a:p>
            <a:pPr marL="342900" indent="-342900">
              <a:spcBef>
                <a:spcPts val="600"/>
              </a:spcBef>
              <a:spcAft>
                <a:spcPts val="0"/>
              </a:spcAft>
              <a:buFont typeface="Arial" pitchFamily="34" charset="0"/>
              <a:buChar char="•"/>
              <a:defRPr/>
            </a:pPr>
            <a:r>
              <a:rPr lang="en-US" dirty="0"/>
              <a:t>Phase will continue as long as cells have adequate nutrients and the environment is favorable</a:t>
            </a:r>
          </a:p>
        </p:txBody>
      </p:sp>
    </p:spTree>
    <p:extLst>
      <p:ext uri="{BB962C8B-B14F-4D97-AF65-F5344CB8AC3E}">
        <p14:creationId xmlns:p14="http://schemas.microsoft.com/office/powerpoint/2010/main" val="36407420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A20FB-277C-45A0-B27B-3D8EA457D13C}"/>
              </a:ext>
            </a:extLst>
          </p:cNvPr>
          <p:cNvSpPr>
            <a:spLocks noGrp="1"/>
          </p:cNvSpPr>
          <p:nvPr>
            <p:ph type="title"/>
          </p:nvPr>
        </p:nvSpPr>
        <p:spPr/>
        <p:txBody>
          <a:bodyPr/>
          <a:lstStyle/>
          <a:p>
            <a:r>
              <a:rPr lang="en-US" altLang="en-US" dirty="0">
                <a:solidFill>
                  <a:schemeClr val="tx1"/>
                </a:solidFill>
              </a:rPr>
              <a:t>Carbon Sources: Autotroph</a:t>
            </a:r>
            <a:endParaRPr lang="en-US" sz="1200" dirty="0">
              <a:solidFill>
                <a:schemeClr val="tx1"/>
              </a:solidFill>
            </a:endParaRPr>
          </a:p>
        </p:txBody>
      </p:sp>
      <p:sp>
        <p:nvSpPr>
          <p:cNvPr id="3" name="Content Placeholder 2">
            <a:extLst>
              <a:ext uri="{FF2B5EF4-FFF2-40B4-BE49-F238E27FC236}">
                <a16:creationId xmlns:a16="http://schemas.microsoft.com/office/drawing/2014/main" id="{BEA23B24-7118-4A8B-A7E1-8F7E8CBB6763}"/>
              </a:ext>
            </a:extLst>
          </p:cNvPr>
          <p:cNvSpPr>
            <a:spLocks noGrp="1"/>
          </p:cNvSpPr>
          <p:nvPr>
            <p:ph sz="quarter" idx="11"/>
          </p:nvPr>
        </p:nvSpPr>
        <p:spPr/>
        <p:txBody>
          <a:bodyPr/>
          <a:lstStyle/>
          <a:p>
            <a:pPr>
              <a:spcBef>
                <a:spcPts val="1800"/>
              </a:spcBef>
              <a:spcAft>
                <a:spcPts val="0"/>
              </a:spcAft>
              <a:defRPr/>
            </a:pPr>
            <a:r>
              <a:rPr lang="en-US" dirty="0"/>
              <a:t>“Self-feeder”</a:t>
            </a:r>
          </a:p>
          <a:p>
            <a:pPr>
              <a:spcBef>
                <a:spcPts val="1800"/>
              </a:spcBef>
              <a:spcAft>
                <a:spcPts val="0"/>
              </a:spcAft>
              <a:defRPr/>
            </a:pPr>
            <a:r>
              <a:rPr lang="en-US" dirty="0"/>
              <a:t>Organism that uses inorganic </a:t>
            </a:r>
            <a:r>
              <a:rPr lang="en-US" i="0" dirty="0"/>
              <a:t>CO</a:t>
            </a:r>
            <a:r>
              <a:rPr lang="en-US" i="0" baseline="-25000" dirty="0"/>
              <a:t>2</a:t>
            </a:r>
            <a:r>
              <a:rPr lang="en-US" dirty="0"/>
              <a:t> as its carbon source</a:t>
            </a:r>
          </a:p>
          <a:p>
            <a:pPr>
              <a:spcBef>
                <a:spcPts val="1800"/>
              </a:spcBef>
              <a:spcAft>
                <a:spcPts val="0"/>
              </a:spcAft>
              <a:defRPr/>
            </a:pPr>
            <a:r>
              <a:rPr lang="en-US" dirty="0"/>
              <a:t>Have the capacity to convert </a:t>
            </a:r>
            <a:r>
              <a:rPr lang="en-US" i="0" dirty="0"/>
              <a:t>CO</a:t>
            </a:r>
            <a:r>
              <a:rPr lang="en-US" i="0" baseline="-25000" dirty="0"/>
              <a:t>2</a:t>
            </a:r>
            <a:r>
              <a:rPr lang="en-US" dirty="0"/>
              <a:t> into carbon compounds</a:t>
            </a:r>
          </a:p>
          <a:p>
            <a:pPr>
              <a:spcBef>
                <a:spcPts val="1800"/>
              </a:spcBef>
              <a:spcAft>
                <a:spcPts val="0"/>
              </a:spcAft>
              <a:defRPr/>
            </a:pPr>
            <a:r>
              <a:rPr lang="en-US" dirty="0"/>
              <a:t>Not nutritionally dependent on other living things</a:t>
            </a:r>
          </a:p>
        </p:txBody>
      </p:sp>
    </p:spTree>
    <p:extLst>
      <p:ext uri="{BB962C8B-B14F-4D97-AF65-F5344CB8AC3E}">
        <p14:creationId xmlns:p14="http://schemas.microsoft.com/office/powerpoint/2010/main" val="337408735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Stages in the Normal Growth Curve: Stationary Growth and Death Phases</a:t>
            </a:r>
          </a:p>
        </p:txBody>
      </p:sp>
      <p:sp>
        <p:nvSpPr>
          <p:cNvPr id="7" name="Content Placeholder 2"/>
          <p:cNvSpPr>
            <a:spLocks noGrp="1"/>
          </p:cNvSpPr>
          <p:nvPr>
            <p:ph sz="quarter" idx="11"/>
          </p:nvPr>
        </p:nvSpPr>
        <p:spPr/>
        <p:txBody>
          <a:bodyPr/>
          <a:lstStyle/>
          <a:p>
            <a:pPr>
              <a:spcBef>
                <a:spcPts val="800"/>
              </a:spcBef>
              <a:defRPr/>
            </a:pPr>
            <a:r>
              <a:rPr lang="en-US" b="1" dirty="0"/>
              <a:t>Stationary growth phase:</a:t>
            </a:r>
          </a:p>
          <a:p>
            <a:pPr marL="342900" indent="-342900">
              <a:buFont typeface="Arial" pitchFamily="34" charset="0"/>
              <a:buChar char="•"/>
              <a:defRPr/>
            </a:pPr>
            <a:r>
              <a:rPr lang="en-US" dirty="0"/>
              <a:t>Population enters survival mode</a:t>
            </a:r>
          </a:p>
          <a:p>
            <a:pPr marL="342900" indent="-342900">
              <a:buFont typeface="Arial" pitchFamily="34" charset="0"/>
              <a:buChar char="•"/>
              <a:defRPr/>
            </a:pPr>
            <a:r>
              <a:rPr lang="en-US" dirty="0"/>
              <a:t>Cells stop growing or grow slowly</a:t>
            </a:r>
          </a:p>
          <a:p>
            <a:pPr>
              <a:spcBef>
                <a:spcPts val="800"/>
              </a:spcBef>
              <a:defRPr/>
            </a:pPr>
            <a:r>
              <a:rPr lang="en-US" b="1" dirty="0"/>
              <a:t>Death phase:</a:t>
            </a:r>
          </a:p>
          <a:p>
            <a:pPr marL="342900" indent="-342900">
              <a:buFont typeface="Arial" pitchFamily="34" charset="0"/>
              <a:buChar char="•"/>
              <a:defRPr/>
            </a:pPr>
            <a:r>
              <a:rPr lang="en-US" dirty="0"/>
              <a:t>Limiting factors intensify and cells begin to die at an exponential rate</a:t>
            </a:r>
          </a:p>
          <a:p>
            <a:pPr marL="342900" indent="-342900">
              <a:buFont typeface="Arial" pitchFamily="34" charset="0"/>
              <a:buChar char="•"/>
              <a:defRPr/>
            </a:pPr>
            <a:r>
              <a:rPr lang="en-US" dirty="0"/>
              <a:t>Curve dips downward</a:t>
            </a:r>
          </a:p>
        </p:txBody>
      </p:sp>
    </p:spTree>
    <p:extLst>
      <p:ext uri="{BB962C8B-B14F-4D97-AF65-F5344CB8AC3E}">
        <p14:creationId xmlns:p14="http://schemas.microsoft.com/office/powerpoint/2010/main" val="346190717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Practical Importance of the Growth Curve</a:t>
            </a:r>
            <a:endParaRPr lang="en-US" dirty="0">
              <a:solidFill>
                <a:schemeClr val="tx1"/>
              </a:solidFill>
            </a:endParaRPr>
          </a:p>
        </p:txBody>
      </p:sp>
      <p:sp>
        <p:nvSpPr>
          <p:cNvPr id="7" name="Content Placeholder 2"/>
          <p:cNvSpPr>
            <a:spLocks noGrp="1"/>
          </p:cNvSpPr>
          <p:nvPr>
            <p:ph sz="quarter" idx="11"/>
          </p:nvPr>
        </p:nvSpPr>
        <p:spPr/>
        <p:txBody>
          <a:bodyPr/>
          <a:lstStyle/>
          <a:p>
            <a:pPr>
              <a:spcBef>
                <a:spcPts val="1200"/>
              </a:spcBef>
              <a:spcAft>
                <a:spcPts val="0"/>
              </a:spcAft>
              <a:defRPr/>
            </a:pPr>
            <a:r>
              <a:rPr lang="en-US" dirty="0"/>
              <a:t>Antimicrobial agents rapidly accelerate the death phase</a:t>
            </a:r>
          </a:p>
          <a:p>
            <a:pPr marL="342900" indent="-342900">
              <a:spcBef>
                <a:spcPts val="600"/>
              </a:spcBef>
              <a:spcAft>
                <a:spcPts val="0"/>
              </a:spcAft>
              <a:buFont typeface="Arial" pitchFamily="34" charset="0"/>
              <a:buChar char="•"/>
              <a:defRPr/>
            </a:pPr>
            <a:r>
              <a:rPr lang="en-US" dirty="0"/>
              <a:t>Microbes in the exponential phase are more vulnerable to these agents than those in the stationary phase</a:t>
            </a:r>
          </a:p>
          <a:p>
            <a:pPr marL="342900" indent="-342900">
              <a:spcBef>
                <a:spcPts val="600"/>
              </a:spcBef>
              <a:spcAft>
                <a:spcPts val="0"/>
              </a:spcAft>
              <a:buFont typeface="Arial" pitchFamily="34" charset="0"/>
              <a:buChar char="•"/>
              <a:defRPr/>
            </a:pPr>
            <a:r>
              <a:rPr lang="en-US" dirty="0"/>
              <a:t>Actively growing cells are more vulnerable to conditions that disrupt cell metabolism and binary fission</a:t>
            </a:r>
          </a:p>
          <a:p>
            <a:pPr>
              <a:spcBef>
                <a:spcPts val="2000"/>
              </a:spcBef>
              <a:spcAft>
                <a:spcPts val="0"/>
              </a:spcAft>
              <a:defRPr/>
            </a:pPr>
            <a:r>
              <a:rPr lang="en-US" dirty="0"/>
              <a:t>Growth patterns can correspond with the stages of infection:</a:t>
            </a:r>
          </a:p>
          <a:p>
            <a:pPr marL="342900" indent="-342900">
              <a:spcBef>
                <a:spcPts val="600"/>
              </a:spcBef>
              <a:spcAft>
                <a:spcPts val="0"/>
              </a:spcAft>
              <a:buFont typeface="Arial" pitchFamily="34" charset="0"/>
              <a:buChar char="•"/>
              <a:defRPr/>
            </a:pPr>
            <a:r>
              <a:rPr lang="en-US" dirty="0"/>
              <a:t>Bacterial shedding during the early and middle stages of infection is more likely to spread it to others</a:t>
            </a:r>
          </a:p>
        </p:txBody>
      </p:sp>
    </p:spTree>
    <p:extLst>
      <p:ext uri="{BB962C8B-B14F-4D97-AF65-F5344CB8AC3E}">
        <p14:creationId xmlns:p14="http://schemas.microsoft.com/office/powerpoint/2010/main" val="253947248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err="1">
                <a:solidFill>
                  <a:schemeClr val="tx1"/>
                </a:solidFill>
              </a:rPr>
              <a:t>Chemostat</a:t>
            </a:r>
            <a:endParaRPr lang="en-US" dirty="0">
              <a:solidFill>
                <a:schemeClr val="tx1"/>
              </a:solidFill>
            </a:endParaRPr>
          </a:p>
        </p:txBody>
      </p:sp>
      <p:sp>
        <p:nvSpPr>
          <p:cNvPr id="8" name="Content Placeholder 2"/>
          <p:cNvSpPr>
            <a:spLocks noGrp="1"/>
          </p:cNvSpPr>
          <p:nvPr>
            <p:ph sz="quarter" idx="11"/>
          </p:nvPr>
        </p:nvSpPr>
        <p:spPr/>
        <p:txBody>
          <a:bodyPr/>
          <a:lstStyle/>
          <a:p>
            <a:pPr>
              <a:spcBef>
                <a:spcPts val="1200"/>
              </a:spcBef>
              <a:spcAft>
                <a:spcPts val="0"/>
              </a:spcAft>
              <a:defRPr/>
            </a:pPr>
            <a:r>
              <a:rPr lang="en-US" dirty="0"/>
              <a:t>Continuous culture system that admits a steady stream of nutrients</a:t>
            </a:r>
          </a:p>
          <a:p>
            <a:pPr>
              <a:spcBef>
                <a:spcPts val="1200"/>
              </a:spcBef>
              <a:spcAft>
                <a:spcPts val="0"/>
              </a:spcAft>
              <a:defRPr/>
            </a:pPr>
            <a:r>
              <a:rPr lang="en-US" dirty="0"/>
              <a:t>Siphons off used media and old bacterial cells to stabilize growth rate and cell number</a:t>
            </a:r>
          </a:p>
          <a:p>
            <a:pPr>
              <a:spcBef>
                <a:spcPts val="1200"/>
              </a:spcBef>
              <a:spcAft>
                <a:spcPts val="0"/>
              </a:spcAft>
              <a:defRPr/>
            </a:pPr>
            <a:r>
              <a:rPr lang="en-US" dirty="0"/>
              <a:t>Maintains the culture in a biochemically active state and prevents it from entering the death phase</a:t>
            </a:r>
          </a:p>
        </p:txBody>
      </p:sp>
    </p:spTree>
    <p:extLst>
      <p:ext uri="{BB962C8B-B14F-4D97-AF65-F5344CB8AC3E}">
        <p14:creationId xmlns:p14="http://schemas.microsoft.com/office/powerpoint/2010/main" val="279904763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solidFill>
                  <a:schemeClr val="tx1"/>
                </a:solidFill>
              </a:rPr>
              <a:t>Other Methods of Analyzing Population Growth</a:t>
            </a:r>
            <a:endParaRPr lang="en-US" dirty="0">
              <a:solidFill>
                <a:schemeClr val="tx1"/>
              </a:solidFill>
            </a:endParaRPr>
          </a:p>
        </p:txBody>
      </p:sp>
      <p:sp>
        <p:nvSpPr>
          <p:cNvPr id="8" name="Content Placeholder 2"/>
          <p:cNvSpPr>
            <a:spLocks noGrp="1"/>
          </p:cNvSpPr>
          <p:nvPr>
            <p:ph sz="quarter" idx="11"/>
          </p:nvPr>
        </p:nvSpPr>
        <p:spPr/>
        <p:txBody>
          <a:bodyPr/>
          <a:lstStyle/>
          <a:p>
            <a:pPr>
              <a:spcBef>
                <a:spcPts val="1200"/>
              </a:spcBef>
              <a:spcAft>
                <a:spcPts val="0"/>
              </a:spcAft>
              <a:defRPr/>
            </a:pPr>
            <a:r>
              <a:rPr lang="en-US" dirty="0"/>
              <a:t>Turbidometry:</a:t>
            </a:r>
          </a:p>
          <a:p>
            <a:pPr marL="342900" indent="-342900">
              <a:spcBef>
                <a:spcPts val="600"/>
              </a:spcBef>
              <a:spcAft>
                <a:spcPts val="0"/>
              </a:spcAft>
              <a:buFont typeface="Arial" pitchFamily="34" charset="0"/>
              <a:buChar char="•"/>
              <a:defRPr/>
            </a:pPr>
            <a:r>
              <a:rPr lang="en-US" dirty="0"/>
              <a:t>A tube of clear nutrient solution becomes cloudy or </a:t>
            </a:r>
            <a:r>
              <a:rPr lang="en-US" b="1" dirty="0"/>
              <a:t>turbid</a:t>
            </a:r>
            <a:r>
              <a:rPr lang="en-US" dirty="0"/>
              <a:t> as microbes grow in it</a:t>
            </a:r>
          </a:p>
          <a:p>
            <a:pPr marL="342900" indent="-342900">
              <a:spcBef>
                <a:spcPts val="600"/>
              </a:spcBef>
              <a:spcAft>
                <a:spcPts val="0"/>
              </a:spcAft>
              <a:buFont typeface="Arial" pitchFamily="34" charset="0"/>
              <a:buChar char="•"/>
              <a:defRPr/>
            </a:pPr>
            <a:r>
              <a:rPr lang="en-US" dirty="0"/>
              <a:t>The greater the turbidity, the larger the population size</a:t>
            </a:r>
          </a:p>
          <a:p>
            <a:pPr>
              <a:spcBef>
                <a:spcPts val="2000"/>
              </a:spcBef>
              <a:spcAft>
                <a:spcPts val="0"/>
              </a:spcAft>
              <a:defRPr/>
            </a:pPr>
            <a:r>
              <a:rPr lang="en-US" b="1" dirty="0"/>
              <a:t>Direct (total) cell count</a:t>
            </a:r>
            <a:r>
              <a:rPr lang="en-US" dirty="0"/>
              <a:t>: </a:t>
            </a:r>
          </a:p>
          <a:p>
            <a:pPr marL="342900" indent="-342900">
              <a:spcBef>
                <a:spcPts val="600"/>
              </a:spcBef>
              <a:spcAft>
                <a:spcPts val="0"/>
              </a:spcAft>
              <a:buFont typeface="Arial" pitchFamily="34" charset="0"/>
              <a:buChar char="•"/>
              <a:defRPr/>
            </a:pPr>
            <a:r>
              <a:rPr lang="en-US" dirty="0"/>
              <a:t>Cells in a sample are counted microscopically</a:t>
            </a:r>
          </a:p>
          <a:p>
            <a:pPr marL="342900" indent="-342900">
              <a:spcBef>
                <a:spcPts val="600"/>
              </a:spcBef>
              <a:spcAft>
                <a:spcPts val="0"/>
              </a:spcAft>
              <a:buFont typeface="Arial" pitchFamily="34" charset="0"/>
              <a:buChar char="•"/>
              <a:defRPr/>
            </a:pPr>
            <a:r>
              <a:rPr lang="en-US" dirty="0"/>
              <a:t>Utilizes a cytometer calibrated to accept a tiny sample spread over a premeasured grid</a:t>
            </a:r>
          </a:p>
        </p:txBody>
      </p:sp>
    </p:spTree>
    <p:extLst>
      <p:ext uri="{BB962C8B-B14F-4D97-AF65-F5344CB8AC3E}">
        <p14:creationId xmlns:p14="http://schemas.microsoft.com/office/powerpoint/2010/main" val="121474120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solidFill>
                  <a:schemeClr val="tx1"/>
                </a:solidFill>
              </a:rPr>
              <a:t>Turbidity Measurements as Indicators of Growth</a:t>
            </a:r>
            <a:endParaRPr lang="en-US" dirty="0">
              <a:solidFill>
                <a:schemeClr val="tx1"/>
              </a:solidFill>
            </a:endParaRPr>
          </a:p>
        </p:txBody>
      </p:sp>
      <p:pic>
        <p:nvPicPr>
          <p:cNvPr id="11" name="Picture 2" descr="Illustrations and photos showing how turbidity is measured.">
            <a:extLst>
              <a:ext uri="{C183D7F6-B498-43B3-948B-1728B52AA6E4}">
                <adec:decorative xmlns:adec="http://schemas.microsoft.com/office/drawing/2017/decorative" val="0"/>
              </a:ext>
            </a:extLst>
          </p:cNvPr>
          <p:cNvPicPr>
            <a:picLocks noGrp="1" noChangeAspect="1"/>
          </p:cNvPicPr>
          <p:nvPr>
            <p:ph sz="quarter" idx="11"/>
          </p:nvPr>
        </p:nvPicPr>
        <p:blipFill rotWithShape="1">
          <a:blip r:embed="rId2">
            <a:extLst>
              <a:ext uri="{28A0092B-C50C-407E-A947-70E740481C1C}">
                <a14:useLocalDpi xmlns:a14="http://schemas.microsoft.com/office/drawing/2010/main" val="0"/>
              </a:ext>
            </a:extLst>
          </a:blip>
          <a:srcRect b="2647"/>
          <a:stretch/>
        </p:blipFill>
        <p:spPr>
          <a:xfrm>
            <a:off x="552033" y="1707553"/>
            <a:ext cx="8039935" cy="4023360"/>
          </a:xfrm>
        </p:spPr>
      </p:pic>
      <p:sp>
        <p:nvSpPr>
          <p:cNvPr id="2" name="Text Placeholder 3">
            <a:extLst>
              <a:ext uri="{FF2B5EF4-FFF2-40B4-BE49-F238E27FC236}">
                <a16:creationId xmlns:a16="http://schemas.microsoft.com/office/drawing/2014/main" id="{81913CA5-5839-49D2-9993-8F3813B00B7D}"/>
              </a:ext>
            </a:extLst>
          </p:cNvPr>
          <p:cNvSpPr>
            <a:spLocks noGrp="1"/>
          </p:cNvSpPr>
          <p:nvPr>
            <p:ph type="body" sz="quarter" idx="30"/>
          </p:nvPr>
        </p:nvSpPr>
        <p:spPr/>
        <p:txBody>
          <a:bodyPr/>
          <a:lstStyle/>
          <a:p>
            <a:r>
              <a:rPr lang="en-IN" i="1" dirty="0"/>
              <a:t>Kathleen </a:t>
            </a:r>
            <a:r>
              <a:rPr lang="en-IN" i="1" dirty="0" err="1"/>
              <a:t>Talaro</a:t>
            </a:r>
            <a:r>
              <a:rPr lang="en-IN" i="1" dirty="0"/>
              <a:t> </a:t>
            </a:r>
            <a:endParaRPr lang="en-IN" dirty="0"/>
          </a:p>
        </p:txBody>
      </p:sp>
      <p:sp>
        <p:nvSpPr>
          <p:cNvPr id="5" name="Text Placeholder 3">
            <a:extLst>
              <a:ext uri="{FF2B5EF4-FFF2-40B4-BE49-F238E27FC236}">
                <a16:creationId xmlns:a16="http://schemas.microsoft.com/office/drawing/2014/main" id="{90943BD9-2286-4EDF-A68F-450786D05492}"/>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p>
        </p:txBody>
      </p:sp>
    </p:spTree>
    <p:extLst>
      <p:ext uri="{BB962C8B-B14F-4D97-AF65-F5344CB8AC3E}">
        <p14:creationId xmlns:p14="http://schemas.microsoft.com/office/powerpoint/2010/main" val="379716431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solidFill>
                  <a:schemeClr val="tx1"/>
                </a:solidFill>
              </a:rPr>
              <a:t>Direct Microscopic Count of Bacteria</a:t>
            </a:r>
            <a:endParaRPr lang="en-US" dirty="0">
              <a:solidFill>
                <a:schemeClr val="tx1"/>
              </a:solidFill>
            </a:endParaRPr>
          </a:p>
        </p:txBody>
      </p:sp>
      <p:pic>
        <p:nvPicPr>
          <p:cNvPr id="11" name="Picture 2" descr="Illustration of direct microscopic count of bacteria.">
            <a:extLst>
              <a:ext uri="{C183D7F6-B498-43B3-948B-1728B52AA6E4}">
                <adec:decorative xmlns:adec="http://schemas.microsoft.com/office/drawing/2017/decorative" val="0"/>
              </a:ext>
            </a:extLst>
          </p:cNvPr>
          <p:cNvPicPr>
            <a:picLocks noGrp="1" noChangeAspect="1"/>
          </p:cNvPicPr>
          <p:nvPr>
            <p:ph sz="quarter" idx="11"/>
          </p:nvPr>
        </p:nvPicPr>
        <p:blipFill rotWithShape="1">
          <a:blip r:embed="rId2">
            <a:extLst>
              <a:ext uri="{28A0092B-C50C-407E-A947-70E740481C1C}">
                <a14:useLocalDpi xmlns:a14="http://schemas.microsoft.com/office/drawing/2010/main" val="0"/>
              </a:ext>
            </a:extLst>
          </a:blip>
          <a:srcRect t="7551"/>
          <a:stretch/>
        </p:blipFill>
        <p:spPr>
          <a:xfrm>
            <a:off x="1137783" y="1374170"/>
            <a:ext cx="6868435" cy="4663440"/>
          </a:xfrm>
        </p:spPr>
      </p:pic>
      <p:sp>
        <p:nvSpPr>
          <p:cNvPr id="4" name="Text Placeholder 3">
            <a:extLst>
              <a:ext uri="{FF2B5EF4-FFF2-40B4-BE49-F238E27FC236}">
                <a16:creationId xmlns:a16="http://schemas.microsoft.com/office/drawing/2014/main" id="{595173DC-CF28-4391-89C2-8B08308C133D}"/>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p>
        </p:txBody>
      </p:sp>
    </p:spTree>
    <p:extLst>
      <p:ext uri="{BB962C8B-B14F-4D97-AF65-F5344CB8AC3E}">
        <p14:creationId xmlns:p14="http://schemas.microsoft.com/office/powerpoint/2010/main" val="77011745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solidFill>
                  <a:schemeClr val="tx1"/>
                </a:solidFill>
              </a:rPr>
              <a:t>Coulter Counter and Flow Cytometer</a:t>
            </a:r>
            <a:endParaRPr lang="en-US" dirty="0">
              <a:solidFill>
                <a:schemeClr val="tx1"/>
              </a:solidFill>
            </a:endParaRPr>
          </a:p>
        </p:txBody>
      </p:sp>
      <p:sp>
        <p:nvSpPr>
          <p:cNvPr id="8" name="Content Placeholder 2"/>
          <p:cNvSpPr>
            <a:spLocks noGrp="1"/>
          </p:cNvSpPr>
          <p:nvPr>
            <p:ph sz="quarter" idx="11"/>
          </p:nvPr>
        </p:nvSpPr>
        <p:spPr>
          <a:xfrm>
            <a:off x="342900" y="1248573"/>
            <a:ext cx="4076700" cy="4937760"/>
          </a:xfrm>
        </p:spPr>
        <p:txBody>
          <a:bodyPr>
            <a:normAutofit lnSpcReduction="10000"/>
          </a:bodyPr>
          <a:lstStyle/>
          <a:p>
            <a:pPr>
              <a:spcBef>
                <a:spcPts val="1200"/>
              </a:spcBef>
              <a:spcAft>
                <a:spcPts val="0"/>
              </a:spcAft>
              <a:defRPr/>
            </a:pPr>
            <a:r>
              <a:rPr lang="en-US" i="1" dirty="0"/>
              <a:t>Coulter counter</a:t>
            </a:r>
            <a:r>
              <a:rPr lang="en-US" dirty="0"/>
              <a:t>:</a:t>
            </a:r>
          </a:p>
          <a:p>
            <a:pPr marL="342900" indent="-342900">
              <a:spcBef>
                <a:spcPts val="600"/>
              </a:spcBef>
              <a:spcAft>
                <a:spcPts val="0"/>
              </a:spcAft>
              <a:buFont typeface="Arial" pitchFamily="34" charset="0"/>
              <a:buChar char="•"/>
              <a:defRPr/>
            </a:pPr>
            <a:r>
              <a:rPr lang="en-US" dirty="0"/>
              <a:t>Electronically scans a culture as it passes through a tiny pipette</a:t>
            </a:r>
          </a:p>
          <a:p>
            <a:pPr marL="342900" indent="-342900">
              <a:spcBef>
                <a:spcPts val="600"/>
              </a:spcBef>
              <a:spcAft>
                <a:spcPts val="0"/>
              </a:spcAft>
              <a:buFont typeface="Arial" pitchFamily="34" charset="0"/>
              <a:buChar char="•"/>
              <a:defRPr/>
            </a:pPr>
            <a:r>
              <a:rPr lang="en-US" dirty="0"/>
              <a:t>Each cell is detected and registered on an electronic sensor</a:t>
            </a:r>
          </a:p>
          <a:p>
            <a:pPr>
              <a:spcBef>
                <a:spcPts val="1200"/>
              </a:spcBef>
              <a:spcAft>
                <a:spcPts val="0"/>
              </a:spcAft>
              <a:defRPr/>
            </a:pPr>
            <a:r>
              <a:rPr lang="en-US" i="1" dirty="0"/>
              <a:t>Flow cytometer</a:t>
            </a:r>
            <a:r>
              <a:rPr lang="en-US" dirty="0"/>
              <a:t>:</a:t>
            </a:r>
          </a:p>
          <a:p>
            <a:pPr marL="342900" indent="-342900">
              <a:spcBef>
                <a:spcPts val="600"/>
              </a:spcBef>
              <a:spcAft>
                <a:spcPts val="0"/>
              </a:spcAft>
              <a:buFont typeface="Arial" pitchFamily="34" charset="0"/>
              <a:buChar char="•"/>
              <a:defRPr/>
            </a:pPr>
            <a:r>
              <a:rPr lang="en-US" dirty="0"/>
              <a:t>Similar to a Coulter counter</a:t>
            </a:r>
          </a:p>
          <a:p>
            <a:pPr marL="342900" indent="-342900">
              <a:spcBef>
                <a:spcPts val="600"/>
              </a:spcBef>
              <a:spcAft>
                <a:spcPts val="0"/>
              </a:spcAft>
              <a:buFont typeface="Arial" pitchFamily="34" charset="0"/>
              <a:buChar char="•"/>
              <a:defRPr/>
            </a:pPr>
            <a:r>
              <a:rPr lang="en-US" dirty="0"/>
              <a:t>Can measure cell size and differentiate between live and dead cells</a:t>
            </a:r>
          </a:p>
        </p:txBody>
      </p:sp>
      <p:pic>
        <p:nvPicPr>
          <p:cNvPr id="12" name="Picture 3" descr="Illustration of how a Coulter counter is used to count bacterial cells.">
            <a:extLst>
              <a:ext uri="{C183D7F6-B498-43B3-948B-1728B52AA6E4}">
                <adec:decorative xmlns:adec="http://schemas.microsoft.com/office/drawing/2017/decorative" val="0"/>
              </a:ext>
            </a:extLst>
          </p:cNvPr>
          <p:cNvPicPr>
            <a:picLocks noGrp="1" noChangeAspect="1"/>
          </p:cNvPicPr>
          <p:nvPr>
            <p:ph sz="quarter" idx="14"/>
          </p:nvPr>
        </p:nvPicPr>
        <p:blipFill rotWithShape="1">
          <a:blip r:embed="rId2">
            <a:extLst>
              <a:ext uri="{28A0092B-C50C-407E-A947-70E740481C1C}">
                <a14:useLocalDpi xmlns:a14="http://schemas.microsoft.com/office/drawing/2010/main" val="0"/>
              </a:ext>
            </a:extLst>
          </a:blip>
          <a:srcRect t="5532"/>
          <a:stretch/>
        </p:blipFill>
        <p:spPr>
          <a:xfrm>
            <a:off x="4551895" y="1461462"/>
            <a:ext cx="4243910" cy="4641451"/>
          </a:xfrm>
        </p:spPr>
      </p:pic>
      <p:sp>
        <p:nvSpPr>
          <p:cNvPr id="5" name="Text Placeholder 3">
            <a:extLst>
              <a:ext uri="{FF2B5EF4-FFF2-40B4-BE49-F238E27FC236}">
                <a16:creationId xmlns:a16="http://schemas.microsoft.com/office/drawing/2014/main" id="{0DC2E2CA-9581-4BF1-99B9-6D1CA431B8F1}"/>
              </a:ext>
            </a:extLst>
          </p:cNvPr>
          <p:cNvSpPr>
            <a:spLocks noGrp="1"/>
          </p:cNvSpPr>
          <p:nvPr>
            <p:ph type="body" sz="quarter" idx="29"/>
          </p:nvPr>
        </p:nvSpPr>
        <p:spPr>
          <a:xfrm>
            <a:off x="3200400" y="6324600"/>
            <a:ext cx="2743200" cy="192024"/>
          </a:xfrm>
        </p:spPr>
        <p:txBody>
          <a:bodyPr/>
          <a:lstStyle/>
          <a:p>
            <a:r>
              <a:rPr lang="en-US" dirty="0">
                <a:hlinkClick r:id="rId3" action="ppaction://hlinksldjump"/>
              </a:rPr>
              <a:t>Access the text alternative for slide images.</a:t>
            </a:r>
          </a:p>
        </p:txBody>
      </p:sp>
    </p:spTree>
    <p:extLst>
      <p:ext uri="{BB962C8B-B14F-4D97-AF65-F5344CB8AC3E}">
        <p14:creationId xmlns:p14="http://schemas.microsoft.com/office/powerpoint/2010/main" val="70424686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solidFill>
                  <a:schemeClr val="tx1"/>
                </a:solidFill>
              </a:rPr>
              <a:t>New Methods of Analyzing Population Growth</a:t>
            </a:r>
            <a:endParaRPr lang="en-US" dirty="0">
              <a:solidFill>
                <a:schemeClr val="tx1"/>
              </a:solidFill>
            </a:endParaRPr>
          </a:p>
        </p:txBody>
      </p:sp>
      <p:sp>
        <p:nvSpPr>
          <p:cNvPr id="8" name="Content Placeholder 2"/>
          <p:cNvSpPr>
            <a:spLocks noGrp="1"/>
          </p:cNvSpPr>
          <p:nvPr>
            <p:ph sz="quarter" idx="11"/>
          </p:nvPr>
        </p:nvSpPr>
        <p:spPr/>
        <p:txBody>
          <a:bodyPr/>
          <a:lstStyle/>
          <a:p>
            <a:pPr>
              <a:spcBef>
                <a:spcPts val="1200"/>
              </a:spcBef>
              <a:spcAft>
                <a:spcPts val="0"/>
              </a:spcAft>
              <a:defRPr/>
            </a:pPr>
            <a:r>
              <a:rPr lang="en-US" dirty="0"/>
              <a:t>Polymerase chain reaction (PCR)</a:t>
            </a:r>
          </a:p>
          <a:p>
            <a:pPr marL="342900" indent="-342900">
              <a:spcBef>
                <a:spcPts val="600"/>
              </a:spcBef>
              <a:spcAft>
                <a:spcPts val="0"/>
              </a:spcAft>
              <a:buFont typeface="Arial" pitchFamily="34" charset="0"/>
              <a:buChar char="•"/>
              <a:defRPr/>
            </a:pPr>
            <a:r>
              <a:rPr lang="en-US" dirty="0"/>
              <a:t>Quantifies bacteria and other microorganisms in environmental and tissue samples without isolating and culturing them</a:t>
            </a:r>
          </a:p>
          <a:p>
            <a:pPr>
              <a:spcBef>
                <a:spcPts val="2000"/>
              </a:spcBef>
              <a:spcAft>
                <a:spcPts val="0"/>
              </a:spcAft>
              <a:defRPr/>
            </a:pPr>
            <a:r>
              <a:rPr lang="en-US" dirty="0"/>
              <a:t>Tests that measure ATP:</a:t>
            </a:r>
          </a:p>
          <a:p>
            <a:pPr marL="342900" indent="-342900">
              <a:spcBef>
                <a:spcPts val="600"/>
              </a:spcBef>
              <a:spcAft>
                <a:spcPts val="0"/>
              </a:spcAft>
              <a:buFont typeface="Arial" pitchFamily="34" charset="0"/>
              <a:buChar char="•"/>
              <a:defRPr/>
            </a:pPr>
            <a:r>
              <a:rPr lang="en-US" dirty="0"/>
              <a:t>Used in food and pharmaceutical industries</a:t>
            </a:r>
          </a:p>
          <a:p>
            <a:pPr marL="342900" indent="-342900">
              <a:spcBef>
                <a:spcPts val="600"/>
              </a:spcBef>
              <a:spcAft>
                <a:spcPts val="0"/>
              </a:spcAft>
              <a:buFont typeface="Arial" pitchFamily="34" charset="0"/>
              <a:buChar char="•"/>
              <a:defRPr/>
            </a:pPr>
            <a:r>
              <a:rPr lang="en-US" dirty="0"/>
              <a:t>May be used for rapid quantification of microbes in other environmental samples</a:t>
            </a:r>
          </a:p>
        </p:txBody>
      </p:sp>
    </p:spTree>
    <p:extLst>
      <p:ext uri="{BB962C8B-B14F-4D97-AF65-F5344CB8AC3E}">
        <p14:creationId xmlns:p14="http://schemas.microsoft.com/office/powerpoint/2010/main" val="341607167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Concept Check – Section 7.3</a:t>
            </a:r>
            <a:endParaRPr lang="en-US" dirty="0">
              <a:solidFill>
                <a:schemeClr val="tx1"/>
              </a:solidFill>
            </a:endParaRPr>
          </a:p>
        </p:txBody>
      </p:sp>
      <p:sp>
        <p:nvSpPr>
          <p:cNvPr id="3" name="Content Placeholder 2"/>
          <p:cNvSpPr>
            <a:spLocks noGrp="1"/>
          </p:cNvSpPr>
          <p:nvPr>
            <p:ph sz="quarter" idx="11"/>
          </p:nvPr>
        </p:nvSpPr>
        <p:spPr>
          <a:xfrm>
            <a:off x="342900" y="1276709"/>
            <a:ext cx="8458200" cy="5111391"/>
          </a:xfrm>
        </p:spPr>
        <p:txBody>
          <a:bodyPr/>
          <a:lstStyle/>
          <a:p>
            <a:pPr marL="457200" indent="-457200">
              <a:spcBef>
                <a:spcPts val="600"/>
              </a:spcBef>
              <a:spcAft>
                <a:spcPts val="600"/>
              </a:spcAft>
              <a:buFont typeface="+mj-lt"/>
              <a:buAutoNum type="arabicPeriod"/>
              <a:defRPr/>
            </a:pPr>
            <a:r>
              <a:rPr lang="en-US" dirty="0"/>
              <a:t>True/False: The average generation time of most bacteria under optimum conditions is 24 to 48 hours.</a:t>
            </a:r>
          </a:p>
          <a:p>
            <a:pPr marL="457200" indent="-457200">
              <a:spcBef>
                <a:spcPts val="600"/>
              </a:spcBef>
              <a:spcAft>
                <a:spcPts val="600"/>
              </a:spcAft>
              <a:buFont typeface="+mj-lt"/>
              <a:buAutoNum type="arabicPeriod"/>
              <a:defRPr/>
            </a:pPr>
            <a:r>
              <a:rPr lang="en-US" dirty="0"/>
              <a:t>Place the four steps of the growth curve in the proper order:</a:t>
            </a:r>
          </a:p>
          <a:p>
            <a:pPr marL="800100" lvl="1" indent="-457200">
              <a:spcBef>
                <a:spcPts val="600"/>
              </a:spcBef>
              <a:spcAft>
                <a:spcPts val="600"/>
              </a:spcAft>
              <a:buFont typeface="+mj-lt"/>
              <a:buAutoNum type="alphaLcPeriod"/>
              <a:defRPr/>
            </a:pPr>
            <a:r>
              <a:rPr lang="en-US" dirty="0"/>
              <a:t>Log phase</a:t>
            </a:r>
          </a:p>
          <a:p>
            <a:pPr marL="800100" lvl="1" indent="-457200">
              <a:spcBef>
                <a:spcPts val="600"/>
              </a:spcBef>
              <a:spcAft>
                <a:spcPts val="600"/>
              </a:spcAft>
              <a:buFont typeface="+mj-lt"/>
              <a:buAutoNum type="alphaLcPeriod"/>
              <a:defRPr/>
            </a:pPr>
            <a:r>
              <a:rPr lang="en-US" dirty="0"/>
              <a:t>Death phase</a:t>
            </a:r>
          </a:p>
          <a:p>
            <a:pPr marL="800100" lvl="1" indent="-457200">
              <a:spcBef>
                <a:spcPts val="600"/>
              </a:spcBef>
              <a:spcAft>
                <a:spcPts val="600"/>
              </a:spcAft>
              <a:buFont typeface="+mj-lt"/>
              <a:buAutoNum type="alphaLcPeriod"/>
              <a:defRPr/>
            </a:pPr>
            <a:r>
              <a:rPr lang="en-US" dirty="0"/>
              <a:t>Lag phase</a:t>
            </a:r>
          </a:p>
          <a:p>
            <a:pPr marL="800100" lvl="1" indent="-457200">
              <a:spcBef>
                <a:spcPts val="600"/>
              </a:spcBef>
              <a:spcAft>
                <a:spcPts val="600"/>
              </a:spcAft>
              <a:buFont typeface="+mj-lt"/>
              <a:buAutoNum type="alphaLcPeriod"/>
              <a:defRPr/>
            </a:pPr>
            <a:r>
              <a:rPr lang="en-US" dirty="0"/>
              <a:t>Stationary phase</a:t>
            </a:r>
          </a:p>
          <a:p>
            <a:pPr marL="457200" lvl="1" indent="-457200">
              <a:spcBef>
                <a:spcPts val="600"/>
              </a:spcBef>
              <a:spcAft>
                <a:spcPts val="600"/>
              </a:spcAft>
              <a:buFont typeface="+mj-lt"/>
              <a:buAutoNum type="arabicPeriod" startAt="3"/>
              <a:tabLst>
                <a:tab pos="1828800" algn="l"/>
                <a:tab pos="3200400" algn="l"/>
              </a:tabLst>
              <a:defRPr/>
            </a:pPr>
            <a:r>
              <a:rPr lang="en-US" dirty="0"/>
              <a:t>A </a:t>
            </a:r>
            <a:r>
              <a:rPr lang="en-US" u="sng" dirty="0"/>
              <a:t>	</a:t>
            </a:r>
            <a:r>
              <a:rPr lang="en-US" dirty="0"/>
              <a:t> </a:t>
            </a:r>
            <a:r>
              <a:rPr lang="en-US" u="sng" dirty="0"/>
              <a:t>	</a:t>
            </a:r>
            <a:r>
              <a:rPr lang="en-US" dirty="0"/>
              <a:t> can differentiate between live and dead cells.</a:t>
            </a:r>
          </a:p>
        </p:txBody>
      </p:sp>
    </p:spTree>
    <p:extLst>
      <p:ext uri="{BB962C8B-B14F-4D97-AF65-F5344CB8AC3E}">
        <p14:creationId xmlns:p14="http://schemas.microsoft.com/office/powerpoint/2010/main" val="396680801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a:t>End of Main Content</a:t>
            </a:r>
            <a:endParaRPr lang="en-US" dirty="0"/>
          </a:p>
        </p:txBody>
      </p:sp>
      <p:sp>
        <p:nvSpPr>
          <p:cNvPr id="3" name="Footer Placeholder 2">
            <a:extLst>
              <a:ext uri="{FF2B5EF4-FFF2-40B4-BE49-F238E27FC236}">
                <a16:creationId xmlns:a16="http://schemas.microsoft.com/office/drawing/2014/main" id="{D630F02A-B1AC-4A6F-B7C6-6A288F03C29B}"/>
              </a:ext>
            </a:extLst>
          </p:cNvPr>
          <p:cNvSpPr>
            <a:spLocks noGrp="1"/>
          </p:cNvSpPr>
          <p:nvPr>
            <p:ph type="ftr" sz="quarter" idx="10"/>
          </p:nvPr>
        </p:nvSpPr>
        <p:spPr/>
        <p:txBody>
          <a:bodyPr/>
          <a:lstStyle/>
          <a:p>
            <a:pPr lvl="0"/>
            <a:r>
              <a:rPr lang="en-US" dirty="0"/>
              <a:t>© 2021 McGraw Hill. All rights reserved. Authorized only for instructor use in the classroom.</a:t>
            </a:r>
          </a:p>
          <a:p>
            <a:pPr lvl="0"/>
            <a:r>
              <a:rPr lang="en-US" dirty="0"/>
              <a:t>No reproduction or further distribution permitted without the prior written consent of McGraw Hill.</a:t>
            </a:r>
          </a:p>
        </p:txBody>
      </p:sp>
    </p:spTree>
    <p:extLst>
      <p:ext uri="{BB962C8B-B14F-4D97-AF65-F5344CB8AC3E}">
        <p14:creationId xmlns:p14="http://schemas.microsoft.com/office/powerpoint/2010/main" val="10804844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A20FB-277C-45A0-B27B-3D8EA457D13C}"/>
              </a:ext>
            </a:extLst>
          </p:cNvPr>
          <p:cNvSpPr>
            <a:spLocks noGrp="1"/>
          </p:cNvSpPr>
          <p:nvPr>
            <p:ph type="title"/>
          </p:nvPr>
        </p:nvSpPr>
        <p:spPr/>
        <p:txBody>
          <a:bodyPr/>
          <a:lstStyle/>
          <a:p>
            <a:r>
              <a:rPr lang="en-US" altLang="en-US" dirty="0">
                <a:solidFill>
                  <a:schemeClr val="tx1"/>
                </a:solidFill>
              </a:rPr>
              <a:t>Nitrogen Sources</a:t>
            </a:r>
            <a:endParaRPr lang="en-US" sz="1200" dirty="0">
              <a:solidFill>
                <a:schemeClr val="tx1"/>
              </a:solidFill>
            </a:endParaRP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BEA23B24-7118-4A8B-A7E1-8F7E8CBB6763}"/>
                  </a:ext>
                </a:extLst>
              </p:cNvPr>
              <p:cNvSpPr>
                <a:spLocks noGrp="1"/>
              </p:cNvSpPr>
              <p:nvPr>
                <p:ph sz="quarter" idx="11"/>
              </p:nvPr>
            </p:nvSpPr>
            <p:spPr/>
            <p:txBody>
              <a:bodyPr/>
              <a:lstStyle/>
              <a:p>
                <a:pPr>
                  <a:spcBef>
                    <a:spcPts val="800"/>
                  </a:spcBef>
                  <a:spcAft>
                    <a:spcPts val="0"/>
                  </a:spcAft>
                  <a:defRPr/>
                </a:pPr>
                <a:r>
                  <a:rPr lang="en-US" dirty="0"/>
                  <a:t>Main reservoir is nitrogen gas (</a:t>
                </a:r>
                <a:r>
                  <a:rPr lang="en-US" i="0" dirty="0">
                    <a:latin typeface="+mj-lt"/>
                  </a:rPr>
                  <a:t>N</a:t>
                </a:r>
                <a:r>
                  <a:rPr lang="en-US" i="0" baseline="-25000" dirty="0">
                    <a:latin typeface="+mj-lt"/>
                  </a:rPr>
                  <a:t>2</a:t>
                </a:r>
                <a:r>
                  <a:rPr lang="en-US" dirty="0"/>
                  <a:t>), 79% of atmosphere</a:t>
                </a:r>
              </a:p>
              <a:p>
                <a:pPr>
                  <a:spcBef>
                    <a:spcPts val="800"/>
                  </a:spcBef>
                  <a:spcAft>
                    <a:spcPts val="0"/>
                  </a:spcAft>
                  <a:defRPr/>
                </a:pPr>
                <a:r>
                  <a:rPr lang="en-US" dirty="0"/>
                  <a:t>indispensable to structure of proteins, DNA, RNA, and ATP</a:t>
                </a:r>
              </a:p>
              <a:p>
                <a:pPr marL="342900" indent="-342900">
                  <a:spcBef>
                    <a:spcPts val="600"/>
                  </a:spcBef>
                  <a:spcAft>
                    <a:spcPts val="0"/>
                  </a:spcAft>
                  <a:buFont typeface="Arial" pitchFamily="34" charset="0"/>
                  <a:buChar char="•"/>
                  <a:defRPr/>
                </a:pPr>
                <a:r>
                  <a:rPr lang="en-US" dirty="0"/>
                  <a:t>Primary nitrogen sources for heterotrophs</a:t>
                </a:r>
              </a:p>
              <a:p>
                <a:pPr marL="342900" indent="-342900">
                  <a:spcBef>
                    <a:spcPts val="600"/>
                  </a:spcBef>
                  <a:spcAft>
                    <a:spcPts val="0"/>
                  </a:spcAft>
                  <a:buFont typeface="Arial" pitchFamily="34" charset="0"/>
                  <a:buChar char="•"/>
                  <a:defRPr/>
                </a:pPr>
                <a:r>
                  <a:rPr lang="en-US" dirty="0"/>
                  <a:t>Must be degraded into basic building blocks in order to be utilized</a:t>
                </a:r>
              </a:p>
              <a:p>
                <a:pPr>
                  <a:spcBef>
                    <a:spcPts val="1200"/>
                  </a:spcBef>
                  <a:spcAft>
                    <a:spcPts val="0"/>
                  </a:spcAft>
                  <a:defRPr/>
                </a:pPr>
                <a:r>
                  <a:rPr lang="en-US" dirty="0"/>
                  <a:t>Some bacteria and algae utilize inorganic nitrogenous nutrients (</a:t>
                </a:r>
                <a14:m>
                  <m:oMath xmlns:m="http://schemas.openxmlformats.org/officeDocument/2006/math">
                    <m:sSubSup>
                      <m:sSubSupPr>
                        <m:ctrlPr>
                          <a:rPr lang="en-US" i="1" smtClean="0">
                            <a:latin typeface="Cambria Math" panose="02040503050406030204" pitchFamily="18" charset="0"/>
                          </a:rPr>
                        </m:ctrlPr>
                      </m:sSubSupPr>
                      <m:e>
                        <m:r>
                          <m:rPr>
                            <m:sty m:val="p"/>
                          </m:rPr>
                          <a:rPr lang="en-US">
                            <a:latin typeface="Cambria Math"/>
                          </a:rPr>
                          <m:t>NO</m:t>
                        </m:r>
                      </m:e>
                      <m:sub>
                        <m:r>
                          <a:rPr lang="en-US">
                            <a:latin typeface="Cambria Math"/>
                          </a:rPr>
                          <m:t>3</m:t>
                        </m:r>
                      </m:sub>
                      <m:sup>
                        <m:r>
                          <a:rPr lang="en-US">
                            <a:latin typeface="Cambria Math"/>
                          </a:rPr>
                          <m:t>−</m:t>
                        </m:r>
                      </m:sup>
                    </m:sSubSup>
                  </m:oMath>
                </a14:m>
                <a:r>
                  <a:rPr lang="en-US" dirty="0"/>
                  <a:t>, </a:t>
                </a:r>
                <a14:m>
                  <m:oMath xmlns:m="http://schemas.openxmlformats.org/officeDocument/2006/math">
                    <m:sSubSup>
                      <m:sSubSupPr>
                        <m:ctrlPr>
                          <a:rPr lang="en-US" i="1">
                            <a:latin typeface="Cambria Math" panose="02040503050406030204" pitchFamily="18" charset="0"/>
                          </a:rPr>
                        </m:ctrlPr>
                      </m:sSubSupPr>
                      <m:e>
                        <m:r>
                          <m:rPr>
                            <m:sty m:val="p"/>
                          </m:rPr>
                          <a:rPr lang="en-US">
                            <a:latin typeface="Cambria Math"/>
                          </a:rPr>
                          <m:t>NO</m:t>
                        </m:r>
                      </m:e>
                      <m:sub>
                        <m:r>
                          <a:rPr lang="en-US">
                            <a:latin typeface="Cambria Math"/>
                          </a:rPr>
                          <m:t>2</m:t>
                        </m:r>
                      </m:sub>
                      <m:sup>
                        <m:r>
                          <a:rPr lang="en-US">
                            <a:latin typeface="Cambria Math"/>
                          </a:rPr>
                          <m:t>−</m:t>
                        </m:r>
                      </m:sup>
                    </m:sSubSup>
                  </m:oMath>
                </a14:m>
                <a:r>
                  <a:rPr lang="en-US" dirty="0"/>
                  <a:t>, or </a:t>
                </a:r>
                <a:r>
                  <a:rPr lang="en-US" i="0" dirty="0">
                    <a:latin typeface="+mj-lt"/>
                  </a:rPr>
                  <a:t>NH</a:t>
                </a:r>
                <a:r>
                  <a:rPr lang="en-US" i="0" baseline="-25000" dirty="0">
                    <a:latin typeface="+mj-lt"/>
                  </a:rPr>
                  <a:t>3</a:t>
                </a:r>
                <a:r>
                  <a:rPr lang="en-US" dirty="0"/>
                  <a:t>)</a:t>
                </a:r>
              </a:p>
              <a:p>
                <a:pPr>
                  <a:spcBef>
                    <a:spcPts val="1200"/>
                  </a:spcBef>
                  <a:spcAft>
                    <a:spcPts val="0"/>
                  </a:spcAft>
                  <a:defRPr/>
                </a:pPr>
                <a:r>
                  <a:rPr lang="en-US" dirty="0"/>
                  <a:t>Regardless of the source, nitrogen must be converted to </a:t>
                </a:r>
                <a:r>
                  <a:rPr lang="en-US" i="0" dirty="0">
                    <a:latin typeface="+mj-lt"/>
                  </a:rPr>
                  <a:t>NH</a:t>
                </a:r>
                <a:r>
                  <a:rPr lang="en-US" i="0" baseline="-25000" dirty="0">
                    <a:latin typeface="+mj-lt"/>
                  </a:rPr>
                  <a:t>3</a:t>
                </a:r>
                <a:r>
                  <a:rPr lang="en-US" dirty="0"/>
                  <a:t> before it enters the cell</a:t>
                </a:r>
              </a:p>
              <a:p>
                <a:pPr marL="342900" indent="-342900">
                  <a:spcBef>
                    <a:spcPts val="600"/>
                  </a:spcBef>
                  <a:spcAft>
                    <a:spcPts val="0"/>
                  </a:spcAft>
                  <a:buFont typeface="Arial" pitchFamily="34" charset="0"/>
                  <a:buChar char="•"/>
                  <a:defRPr/>
                </a:pPr>
                <a:r>
                  <a:rPr lang="en-US" dirty="0"/>
                  <a:t>This is the only form that can be directly combined with carbon to synthesize amino acids and other compounds</a:t>
                </a:r>
              </a:p>
            </p:txBody>
          </p:sp>
        </mc:Choice>
        <mc:Fallback xmlns="">
          <p:sp>
            <p:nvSpPr>
              <p:cNvPr id="3" name="Content Placeholder 2">
                <a:extLst>
                  <a:ext uri="{FF2B5EF4-FFF2-40B4-BE49-F238E27FC236}">
                    <a16:creationId xmlns:a16="http://schemas.microsoft.com/office/drawing/2014/main" id="{BEA23B24-7118-4A8B-A7E1-8F7E8CBB6763}"/>
                  </a:ext>
                </a:extLst>
              </p:cNvPr>
              <p:cNvSpPr>
                <a:spLocks noGrp="1" noRot="1" noChangeAspect="1" noMove="1" noResize="1" noEditPoints="1" noAdjustHandles="1" noChangeArrowheads="1" noChangeShapeType="1" noTextEdit="1"/>
              </p:cNvSpPr>
              <p:nvPr>
                <p:ph sz="quarter" idx="11"/>
              </p:nvPr>
            </p:nvSpPr>
            <p:spPr>
              <a:blipFill>
                <a:blip r:embed="rId2"/>
                <a:stretch>
                  <a:fillRect l="-1081" t="-858" r="-504"/>
                </a:stretch>
              </a:blipFill>
            </p:spPr>
            <p:txBody>
              <a:bodyPr/>
              <a:lstStyle/>
              <a:p>
                <a:r>
                  <a:rPr lang="en-IN">
                    <a:noFill/>
                  </a:rPr>
                  <a:t> </a:t>
                </a:r>
              </a:p>
            </p:txBody>
          </p:sp>
        </mc:Fallback>
      </mc:AlternateContent>
    </p:spTree>
    <p:extLst>
      <p:ext uri="{BB962C8B-B14F-4D97-AF65-F5344CB8AC3E}">
        <p14:creationId xmlns:p14="http://schemas.microsoft.com/office/powerpoint/2010/main" val="173594537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t>Accessibility Content: Text Alternatives for Images</a:t>
            </a:r>
            <a:endParaRPr lang="en-IN" dirty="0"/>
          </a:p>
        </p:txBody>
      </p:sp>
    </p:spTree>
    <p:extLst>
      <p:ext uri="{BB962C8B-B14F-4D97-AF65-F5344CB8AC3E}">
        <p14:creationId xmlns:p14="http://schemas.microsoft.com/office/powerpoint/2010/main" val="199793056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solidFill>
                  <a:schemeClr val="tx1"/>
                </a:solidFill>
              </a:rPr>
              <a:t>Extracellular Digestion in a Saprobe with a Cell Wall Bacterium or Fungus)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buFont typeface="+mj-lt"/>
              <a:buAutoNum type="alphaLcParenR"/>
            </a:pPr>
            <a:r>
              <a:rPr lang="en-US" dirty="0">
                <a:latin typeface="+mj-lt"/>
                <a:ea typeface="ＭＳ Ｐゴシック" charset="0"/>
              </a:rPr>
              <a:t>A walled cell is inflexible and cannot engulf large pieces of organic debris.</a:t>
            </a:r>
          </a:p>
          <a:p>
            <a:pPr marL="342900" indent="-342900">
              <a:buFont typeface="+mj-lt"/>
              <a:buAutoNum type="alphaLcParenR"/>
            </a:pPr>
            <a:r>
              <a:rPr lang="en-US" dirty="0">
                <a:latin typeface="+mj-lt"/>
                <a:ea typeface="ＭＳ Ｐゴシック" charset="0"/>
              </a:rPr>
              <a:t>In response to a usable substrate, the cell synthesizes enzymes that are transported across the wall into the extracellular environment.</a:t>
            </a:r>
          </a:p>
          <a:p>
            <a:pPr marL="342900" indent="-342900">
              <a:buFont typeface="+mj-lt"/>
              <a:buAutoNum type="alphaLcParenR"/>
            </a:pPr>
            <a:r>
              <a:rPr lang="en-US" dirty="0">
                <a:latin typeface="+mj-lt"/>
                <a:ea typeface="ＭＳ Ｐゴシック" charset="0"/>
              </a:rPr>
              <a:t>The enzymes hydrolyze the bonds in the debris molecules.</a:t>
            </a:r>
          </a:p>
          <a:p>
            <a:pPr marL="342900" indent="-342900">
              <a:buFont typeface="+mj-lt"/>
              <a:buAutoNum type="alphaLcParenR"/>
            </a:pPr>
            <a:r>
              <a:rPr lang="en-US" dirty="0">
                <a:latin typeface="+mj-lt"/>
                <a:ea typeface="ＭＳ Ｐゴシック" charset="0"/>
              </a:rPr>
              <a:t>Digestion produces molecules small enough to be transported into the cytoplasm.</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417631195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solidFill>
                  <a:schemeClr val="tx1"/>
                </a:solidFill>
              </a:rPr>
              <a:t>Diffusion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latin typeface="+mj-lt"/>
                <a:ea typeface="ＭＳ Ｐゴシック" charset="0"/>
              </a:rPr>
              <a:t>A high concentration of sugar exists in the cube at the bottom of the liquid. An imaginary molecular view of this area shows that sugar molecules are in a constant state of motion. Those at the edge of the cube diffuse from the concentrated area into more dilute regions. As diffusion continues, the sugar will spread randomly throughout the liquid, and eventually there will be no gradient. At that point, the system is said to be in equilibrium.</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3" action="ppaction://hlinksldjump"/>
            </a:endParaRPr>
          </a:p>
        </p:txBody>
      </p:sp>
    </p:spTree>
    <p:extLst>
      <p:ext uri="{BB962C8B-B14F-4D97-AF65-F5344CB8AC3E}">
        <p14:creationId xmlns:p14="http://schemas.microsoft.com/office/powerpoint/2010/main" val="93494878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solidFill>
                  <a:schemeClr val="tx1"/>
                </a:solidFill>
              </a:rPr>
              <a:t>Model System to Demonstrate Osmosis</a:t>
            </a:r>
            <a:r>
              <a:rPr lang="en-US" dirty="0">
                <a:solidFill>
                  <a:schemeClr val="tx1"/>
                </a:solidFill>
              </a:rPr>
              <a:t>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latin typeface="+mj-lt"/>
                <a:ea typeface="ＭＳ Ｐゴシック" charset="0"/>
              </a:rPr>
              <a:t>Here we have a solution enclosed in a sack-shaped membrane and attached to a hollow tube. The membrane is permeable to water (solvent) but not to solute. The sack is immersed in a container of pure water and observed over time. 1) Inset shows a close-up of the osmotic process. The gradient goes from the outer container (higher concentration of H2O) to the sac (lower concentration of H2O). Some water will di­ffuse in the opposite direction but the net gradient favors osmosis into the sac. 2) As the H2O di­ffuses into the sac, the volume increases and forces the excess solution into the tube, which will rise continually. 3) Even as the solution outside the sac becomes diluted, there will still be osmosis into the sac. Equilibrium will not occur because the solutions can never become equal. (Why?)</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356136531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solidFill>
                  <a:schemeClr val="tx1"/>
                </a:solidFill>
              </a:rPr>
              <a:t>Cell Responses to Solutions of Differing Osmotic Content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latin typeface="+mj-lt"/>
                <a:ea typeface="ＭＳ Ｐゴシック" charset="0"/>
              </a:rPr>
              <a:t>For Cells with cell walls in isotonic solutions, Water concentration is equal inside and outside the cell, thus rates of diffusion are equal in both directions. For Cells with cell walls in hypotonic solutions, Net diffusion of water is into the cell; this swells the protoplast and pushes it tightly against the wall; the wall usually prevents the cell from bursting. And for Cells with cell walls in hypertonic solutions, Water diffuses out of the cell and shrinks the cell membrane away from the cell wall; this process is known as plasmolysis. For Cells without cell walls in isotonic solutions, Rates of diffusion are equal in both directions, in and out of the cell. For Cells without cell walls in hypotonic solutions, Diffusion of water into the cell causes it to swell, and it may burst if no mechanism exists to remove the water. And for Cells without cell walls in hypertonic solutions, Water diffusing out of the cell causes it to shrink and become distorted.</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3" action="ppaction://hlinksldjump"/>
            </a:endParaRPr>
          </a:p>
        </p:txBody>
      </p:sp>
    </p:spTree>
    <p:extLst>
      <p:ext uri="{BB962C8B-B14F-4D97-AF65-F5344CB8AC3E}">
        <p14:creationId xmlns:p14="http://schemas.microsoft.com/office/powerpoint/2010/main" val="152773617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solidFill>
                  <a:schemeClr val="tx1"/>
                </a:solidFill>
              </a:rPr>
              <a:t>Passive Transport Processes in Cells: Simple versus Facilitated Diffusion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latin typeface="+mj-lt"/>
                <a:ea typeface="ＭＳ Ｐゴシック" charset="0"/>
              </a:rPr>
              <a:t>Transport Processes in Cells:</a:t>
            </a:r>
          </a:p>
          <a:p>
            <a:r>
              <a:rPr lang="en-US" dirty="0">
                <a:latin typeface="+mj-lt"/>
                <a:ea typeface="ＭＳ Ｐゴシック" charset="0"/>
              </a:rPr>
              <a:t>1) Simple diffusion. Description: A fundamental property of atoms and molecules that exist in a state of random motion. Energy Requirements: None. Substances move on a gradient from higher concentration to lower concentration. 2) Facilitated diffusion. Description: Molecule binds to a specific receptor in membrane and is carried to other side. Molecule specific. Goes both directions. Rate of transport is limited by the number of binding sites on transport proteins. Energy Requirements: None. Substances move on a gradient from higher concentration to lower concentration.</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107970753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solidFill>
                  <a:schemeClr val="tx1"/>
                </a:solidFill>
              </a:rPr>
              <a:t>Active Transport Processes in Cells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latin typeface="+mj-lt"/>
                <a:ea typeface="ＭＳ Ｐゴシック" charset="0"/>
              </a:rPr>
              <a:t>Active transport. 1) Carrier-mediated active transport. Description: Atoms or molecules are pumped into or out of the cell by specialized receptors. Energy Requirements: Driven by ATP or the proton motive force. 2) Group translocation. Description: Molecule is moved across membrane and simultaneously converted to a metabolically useful substance Energy Requirements: ATP. 3) Bulk transport. Description: Mass transport of large particles, cells, and liquids by engulfment and vesicle formation. Processes generally called endocytosis. Phagocytosis moves solids into cell; pinocytosis moves liquids into cell. Energy Requirements: ATP.</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349092093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solidFill>
                  <a:schemeClr val="tx1"/>
                </a:solidFill>
              </a:rPr>
              <a:t>Ecological Groups by Temperature of Adaptation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latin typeface="+mj-lt"/>
                <a:ea typeface="ＭＳ Ｐゴシック" charset="0"/>
              </a:rPr>
              <a:t>Psychrophiles can grow at or near 0°C and have an optimum below 15°C. </a:t>
            </a:r>
            <a:r>
              <a:rPr lang="en-US" dirty="0" err="1">
                <a:latin typeface="+mj-lt"/>
                <a:ea typeface="ＭＳ Ｐゴシック" charset="0"/>
              </a:rPr>
              <a:t>Psychrotrophs</a:t>
            </a:r>
            <a:r>
              <a:rPr lang="en-US" dirty="0">
                <a:latin typeface="+mj-lt"/>
                <a:ea typeface="ＭＳ Ｐゴシック" charset="0"/>
              </a:rPr>
              <a:t> have an optimum of from 15°C to 30°C. As a group, </a:t>
            </a:r>
            <a:r>
              <a:rPr lang="en-US" dirty="0" err="1">
                <a:latin typeface="+mj-lt"/>
                <a:ea typeface="ＭＳ Ｐゴシック" charset="0"/>
              </a:rPr>
              <a:t>mesophiles</a:t>
            </a:r>
            <a:r>
              <a:rPr lang="en-US" dirty="0">
                <a:latin typeface="+mj-lt"/>
                <a:ea typeface="ＭＳ Ｐゴシック" charset="0"/>
              </a:rPr>
              <a:t> can grow between 10°C and 50°C, but their optima usually fall between 20°C and 40°C. Generally speaking, thermophiles require temperatures above 45°C and grow optimally between this temperature and 80°C. Extreme thermophiles have optima above 80°C. Note that the ranges can overlap to an extent.</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140764356"/>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solidFill>
                  <a:schemeClr val="tx1"/>
                </a:solidFill>
              </a:rPr>
              <a:t>Psychrophiles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buFont typeface="+mj-lt"/>
              <a:buAutoNum type="alphaLcParenR"/>
            </a:pPr>
            <a:r>
              <a:rPr lang="en-US" dirty="0">
                <a:latin typeface="+mj-lt"/>
                <a:ea typeface="ＭＳ Ｐゴシック" charset="0"/>
              </a:rPr>
              <a:t>An early summer snowbank provides a perfect habitat for psychrophilic photosynthetic organisms like Chlamydomonas </a:t>
            </a:r>
            <a:r>
              <a:rPr lang="en-US" dirty="0" err="1">
                <a:latin typeface="+mj-lt"/>
                <a:ea typeface="ＭＳ Ｐゴシック" charset="0"/>
              </a:rPr>
              <a:t>nivalis</a:t>
            </a:r>
            <a:r>
              <a:rPr lang="en-US" dirty="0">
                <a:latin typeface="+mj-lt"/>
                <a:ea typeface="ＭＳ Ｐゴシック" charset="0"/>
              </a:rPr>
              <a:t>.</a:t>
            </a:r>
          </a:p>
          <a:p>
            <a:pPr marL="342900" indent="-342900">
              <a:buFont typeface="+mj-lt"/>
              <a:buAutoNum type="alphaLcParenR"/>
            </a:pPr>
            <a:r>
              <a:rPr lang="en-US" dirty="0">
                <a:latin typeface="+mj-lt"/>
                <a:ea typeface="ＭＳ Ｐゴシック" charset="0"/>
              </a:rPr>
              <a:t>Microscopic view of this snow alga (actually classified as a “green” alga although a red pigment dominates at this stage of its life cycle).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147671110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solidFill>
                  <a:schemeClr val="tx1"/>
                </a:solidFill>
              </a:rPr>
              <a:t>Four Tubes Showing Three Different Patterns of Oxygen Utilization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latin typeface="+mj-lt"/>
                <a:ea typeface="ＭＳ Ｐゴシック" charset="0"/>
              </a:rPr>
              <a:t>These tubes use </a:t>
            </a:r>
            <a:r>
              <a:rPr lang="en-US" dirty="0" err="1">
                <a:latin typeface="+mj-lt"/>
                <a:ea typeface="ＭＳ Ｐゴシック" charset="0"/>
              </a:rPr>
              <a:t>thioglycollate</a:t>
            </a:r>
            <a:r>
              <a:rPr lang="en-US" dirty="0">
                <a:latin typeface="+mj-lt"/>
                <a:ea typeface="ＭＳ Ｐゴシック" charset="0"/>
              </a:rPr>
              <a:t>, which reduces oxygen to water, to restrict oxygen diffusion through the agar. So, whereas there is an oxygen-rich layer at the top of the agar, the oxygen concentration rapidly decreases deeper in the agar. In tube 1, the obligately aerobic Pseudomonas aeruginosa grows only at the very top of the agar. Tubes 2 and 3 contain two different examples of facultatively anaerobic bacteria. Many </a:t>
            </a:r>
            <a:r>
              <a:rPr lang="en-US" dirty="0" err="1">
                <a:latin typeface="+mj-lt"/>
                <a:ea typeface="ＭＳ Ｐゴシック" charset="0"/>
              </a:rPr>
              <a:t>facultatives</a:t>
            </a:r>
            <a:r>
              <a:rPr lang="en-US" dirty="0">
                <a:latin typeface="+mj-lt"/>
                <a:ea typeface="ＭＳ Ｐゴシック" charset="0"/>
              </a:rPr>
              <a:t>, although able to grow both aerobically and anaerobically, grow more efficiently in the aerobic mode. This is more obvious in tube 2 (Staphylococcus aureus) and less obvious in tube 3 (Escherichia coli). Tube 4 contains Clostridium </a:t>
            </a:r>
            <a:r>
              <a:rPr lang="en-US" dirty="0" err="1">
                <a:latin typeface="+mj-lt"/>
                <a:ea typeface="ＭＳ Ｐゴシック" charset="0"/>
              </a:rPr>
              <a:t>butyricum</a:t>
            </a:r>
            <a:r>
              <a:rPr lang="en-US" dirty="0">
                <a:latin typeface="+mj-lt"/>
                <a:ea typeface="ＭＳ Ｐゴシック" charset="0"/>
              </a:rPr>
              <a:t>, an obligate anaerobe.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4" action="ppaction://hlinksldjump"/>
            </a:endParaRPr>
          </a:p>
        </p:txBody>
      </p:sp>
    </p:spTree>
    <p:extLst>
      <p:ext uri="{BB962C8B-B14F-4D97-AF65-F5344CB8AC3E}">
        <p14:creationId xmlns:p14="http://schemas.microsoft.com/office/powerpoint/2010/main" val="3377982147"/>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84F6219E-3D47-41AC-9893-1108D06AA07D}"/>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B385948E-CF34-4CE8-9AC7-28DE40FDC656}"/>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FEE61EC3-6634-45B5-BF77-FBC9B835BC79}"/>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A15A20A0-BEE6-47A5-BC6B-F87134FBF13C}"/>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Template_Editorial_v9_2019</Template>
  <TotalTime>1893</TotalTime>
  <Words>7043</Words>
  <Application>Microsoft Office PowerPoint</Application>
  <PresentationFormat>On-screen Show (4:3)</PresentationFormat>
  <Paragraphs>663</Paragraphs>
  <Slides>111</Slides>
  <Notes>2</Notes>
  <HiddenSlides>22</HiddenSlides>
  <MMClips>0</MMClips>
  <ScaleCrop>false</ScaleCrop>
  <HeadingPairs>
    <vt:vector size="6" baseType="variant">
      <vt:variant>
        <vt:lpstr>Fonts Used</vt:lpstr>
      </vt:variant>
      <vt:variant>
        <vt:i4>5</vt:i4>
      </vt:variant>
      <vt:variant>
        <vt:lpstr>Theme</vt:lpstr>
      </vt:variant>
      <vt:variant>
        <vt:i4>5</vt:i4>
      </vt:variant>
      <vt:variant>
        <vt:lpstr>Slide Titles</vt:lpstr>
      </vt:variant>
      <vt:variant>
        <vt:i4>111</vt:i4>
      </vt:variant>
    </vt:vector>
  </HeadingPairs>
  <TitlesOfParts>
    <vt:vector size="121" baseType="lpstr">
      <vt:lpstr>ＭＳ Ｐゴシック</vt:lpstr>
      <vt:lpstr>Arial</vt:lpstr>
      <vt:lpstr>Calibri</vt:lpstr>
      <vt:lpstr>Cambria Math</vt:lpstr>
      <vt:lpstr>ヒラギノ角ゴ Pro W3</vt:lpstr>
      <vt:lpstr>Title Slides Master</vt:lpstr>
      <vt:lpstr>MainContentSlideMaster</vt:lpstr>
      <vt:lpstr>ClosingMaster</vt:lpstr>
      <vt:lpstr>DividerSlideMaster</vt:lpstr>
      <vt:lpstr>ImageDescriptionAppendixSlideMaster</vt:lpstr>
      <vt:lpstr>Chapter 07</vt:lpstr>
      <vt:lpstr>Section 7.1: Microbial Nutrition</vt:lpstr>
      <vt:lpstr>Microbial Nutrition</vt:lpstr>
      <vt:lpstr>Inorganic versus Organic Nutrients</vt:lpstr>
      <vt:lpstr>Principal Inorganic Reservoirs of Elements</vt:lpstr>
      <vt:lpstr>Analysis of the Chemical Composition of an Escherichia coli Cell</vt:lpstr>
      <vt:lpstr>Carbon Sources: Heterotroph</vt:lpstr>
      <vt:lpstr>Carbon Sources: Autotroph</vt:lpstr>
      <vt:lpstr>Nitrogen Sources</vt:lpstr>
      <vt:lpstr>Oxygen Sources</vt:lpstr>
      <vt:lpstr>Hydrogen Sources</vt:lpstr>
      <vt:lpstr>Phosphorus (Phosphate) Sources</vt:lpstr>
      <vt:lpstr>Sulfur Sources</vt:lpstr>
      <vt:lpstr>Essential Organic Nutrients</vt:lpstr>
      <vt:lpstr>How Microbes Feed: Nutritional Types</vt:lpstr>
      <vt:lpstr>Nutritional Categories of Microbes by Energy and Carbon Source</vt:lpstr>
      <vt:lpstr>Photoautotroph and Chemoheterotroph</vt:lpstr>
      <vt:lpstr>Photoautotrophs</vt:lpstr>
      <vt:lpstr>Chemoautotrophs</vt:lpstr>
      <vt:lpstr>Methanogens</vt:lpstr>
      <vt:lpstr>Chemoheterotrophs</vt:lpstr>
      <vt:lpstr>Aerobic Respiration</vt:lpstr>
      <vt:lpstr>Saprobic Microorganisms</vt:lpstr>
      <vt:lpstr>Extracellular Digestion in a Saprobe with a Cell Wall Bacterium or Fungus)</vt:lpstr>
      <vt:lpstr>Parasitic Microorganisms</vt:lpstr>
      <vt:lpstr>How Microbes Feed: Nutrient Absorption</vt:lpstr>
      <vt:lpstr>Diffusion</vt:lpstr>
      <vt:lpstr>The Movement of Water: Osmosis</vt:lpstr>
      <vt:lpstr>Model System to Demonstrate Osmosis</vt:lpstr>
      <vt:lpstr>Isotonic Conditions</vt:lpstr>
      <vt:lpstr>Hypotonic Conditions</vt:lpstr>
      <vt:lpstr>Hypertonic Conditions</vt:lpstr>
      <vt:lpstr>Cell Responses to Solutions of Differing Osmotic Content</vt:lpstr>
      <vt:lpstr>Adaptations to Osmotic Variations in the Environment: Isotonic and Hypotonic</vt:lpstr>
      <vt:lpstr>Adaptations to Osmotic Variations in the Environment: Hypertonic</vt:lpstr>
      <vt:lpstr>Transporting Substances Across Membranes</vt:lpstr>
      <vt:lpstr>Passive Transport Processes in Cells: Simple versus Facilitated Diffusion</vt:lpstr>
      <vt:lpstr>Saturation and Competition</vt:lpstr>
      <vt:lpstr>Active Transport</vt:lpstr>
      <vt:lpstr>Endocytosis</vt:lpstr>
      <vt:lpstr>Active Transport Processes in Cells</vt:lpstr>
      <vt:lpstr>Concept Check – Section 7.1</vt:lpstr>
      <vt:lpstr>Section 7.2: Environmental Factors That Influence Microbes </vt:lpstr>
      <vt:lpstr>Environmental Factors That Influence Microbes </vt:lpstr>
      <vt:lpstr>Temperature</vt:lpstr>
      <vt:lpstr>Minimum and Maximum Temperatures</vt:lpstr>
      <vt:lpstr>Optimum Temperature</vt:lpstr>
      <vt:lpstr>Ecological Groups by Temperature of Adaptation</vt:lpstr>
      <vt:lpstr>Psychrophiles</vt:lpstr>
      <vt:lpstr>Mesophiles</vt:lpstr>
      <vt:lpstr>Thermophiles</vt:lpstr>
      <vt:lpstr>Gases</vt:lpstr>
      <vt:lpstr>How Microbes Process Oxygen: Singlet Oxygen</vt:lpstr>
      <vt:lpstr>Other Ways Microbes Process Oxygen</vt:lpstr>
      <vt:lpstr>Oxygen Requirements: Aerobe and Facultative Anaerobe</vt:lpstr>
      <vt:lpstr>Oxygen Requirements: Microaerophile and Anaerobe</vt:lpstr>
      <vt:lpstr>Four Tubes Showing Three Different Patterns of Oxygen Utilization</vt:lpstr>
      <vt:lpstr>Culturing Techniques for Anaerobes</vt:lpstr>
      <vt:lpstr>Oxygen Requirements: Aerotolerant Anaerobes</vt:lpstr>
      <vt:lpstr>Carbon Dioxide Requirements</vt:lpstr>
      <vt:lpstr>pH</vt:lpstr>
      <vt:lpstr>Osmotic Pressure</vt:lpstr>
      <vt:lpstr>Radiation</vt:lpstr>
      <vt:lpstr>Hydrostatic Pressure</vt:lpstr>
      <vt:lpstr>Associations Between Organisms</vt:lpstr>
      <vt:lpstr>Symbiosis</vt:lpstr>
      <vt:lpstr>Other Symbiotic Relationships</vt:lpstr>
      <vt:lpstr>Nonsymbiotic Associations</vt:lpstr>
      <vt:lpstr>Biofilms: The Epitome of Synergy</vt:lpstr>
      <vt:lpstr>Biofilms</vt:lpstr>
      <vt:lpstr>Concept Check – Section 7.2</vt:lpstr>
      <vt:lpstr>Section 7.3: The Study of Microbial Growth</vt:lpstr>
      <vt:lpstr>The Basis of Population Growth: Binary Fission</vt:lpstr>
      <vt:lpstr>The Rate of Population Growth</vt:lpstr>
      <vt:lpstr>Mathematics of Population Growth</vt:lpstr>
      <vt:lpstr>The Population Growth Curve</vt:lpstr>
      <vt:lpstr>Steps in a Viable Plate Count: Batch Culture Method</vt:lpstr>
      <vt:lpstr>Growth Curve in a Bacterial Culture</vt:lpstr>
      <vt:lpstr>Stages in the Normal Growth Curve: Lag and Log Phases</vt:lpstr>
      <vt:lpstr>Stages in the Normal Growth Curve: Stationary Growth and Death Phases</vt:lpstr>
      <vt:lpstr>Practical Importance of the Growth Curve</vt:lpstr>
      <vt:lpstr>Chemostat</vt:lpstr>
      <vt:lpstr>Other Methods of Analyzing Population Growth</vt:lpstr>
      <vt:lpstr>Turbidity Measurements as Indicators of Growth</vt:lpstr>
      <vt:lpstr>Direct Microscopic Count of Bacteria</vt:lpstr>
      <vt:lpstr>Coulter Counter and Flow Cytometer</vt:lpstr>
      <vt:lpstr>New Methods of Analyzing Population Growth</vt:lpstr>
      <vt:lpstr>Concept Check – Section 7.3</vt:lpstr>
      <vt:lpstr>End of Main Content</vt:lpstr>
      <vt:lpstr>Accessibility Content: Text Alternatives for Images</vt:lpstr>
      <vt:lpstr>Extracellular Digestion in a Saprobe with a Cell Wall Bacterium or Fungus) - Text Alternative</vt:lpstr>
      <vt:lpstr>Diffusion - Text Alternative</vt:lpstr>
      <vt:lpstr>Model System to Demonstrate Osmosis - Text Alternative</vt:lpstr>
      <vt:lpstr>Cell Responses to Solutions of Differing Osmotic Content - Text Alternative</vt:lpstr>
      <vt:lpstr>Passive Transport Processes in Cells: Simple versus Facilitated Diffusion - Text Alternative</vt:lpstr>
      <vt:lpstr>Active Transport Processes in Cells - Text Alternative</vt:lpstr>
      <vt:lpstr>Ecological Groups by Temperature of Adaptation - Text Alternative</vt:lpstr>
      <vt:lpstr>Psychrophiles - Text Alternative</vt:lpstr>
      <vt:lpstr>Four Tubes Showing Three Different Patterns of Oxygen Utilization - Text Alternative</vt:lpstr>
      <vt:lpstr>Culturing Techniques for Anaerobes - Text Alternative</vt:lpstr>
      <vt:lpstr>Associations Between Organisms - Text Alternative</vt:lpstr>
      <vt:lpstr>Symbiosis - Text Alternative</vt:lpstr>
      <vt:lpstr>Biofilms - Text Alternative</vt:lpstr>
      <vt:lpstr>The Basis of Population Growth: Binary Fission - Text Alternative</vt:lpstr>
      <vt:lpstr>The Rate of Population Growth - Text Alternative</vt:lpstr>
      <vt:lpstr>Mathematics of Population Growth - Text Alternative</vt:lpstr>
      <vt:lpstr>Steps in a Viable Plate Count: Batch Culture Method - Text Alternative</vt:lpstr>
      <vt:lpstr>Growth Curve in a Bacterial Culture - Text Alternative</vt:lpstr>
      <vt:lpstr>Turbidity Measurements as Indicators of Growth - Text Alternative</vt:lpstr>
      <vt:lpstr>Direct Microscopic Count of Bacteria - Text Alternative</vt:lpstr>
      <vt:lpstr>Coulter Counter and Flow Cytometer - Text Alternative</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One of Four Title Slide Options</dc:title>
  <dc:creator>Prasanna kumar. Tripathy</dc:creator>
  <cp:keywords>PPT</cp:keywords>
  <cp:lastModifiedBy>Jyoti Jhinkwan</cp:lastModifiedBy>
  <cp:revision>447</cp:revision>
  <dcterms:created xsi:type="dcterms:W3CDTF">2019-07-27T05:34:11Z</dcterms:created>
  <dcterms:modified xsi:type="dcterms:W3CDTF">2020-05-21T08:39:07Z</dcterms:modified>
</cp:coreProperties>
</file>