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4.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122"/>
  </p:notesMasterIdLst>
  <p:sldIdLst>
    <p:sldId id="458" r:id="rId6"/>
    <p:sldId id="266" r:id="rId7"/>
    <p:sldId id="269" r:id="rId8"/>
    <p:sldId id="270" r:id="rId9"/>
    <p:sldId id="352" r:id="rId10"/>
    <p:sldId id="272" r:id="rId11"/>
    <p:sldId id="353" r:id="rId12"/>
    <p:sldId id="291" r:id="rId13"/>
    <p:sldId id="354" r:id="rId14"/>
    <p:sldId id="292" r:id="rId15"/>
    <p:sldId id="355" r:id="rId16"/>
    <p:sldId id="356" r:id="rId17"/>
    <p:sldId id="357" r:id="rId18"/>
    <p:sldId id="358" r:id="rId19"/>
    <p:sldId id="359" r:id="rId20"/>
    <p:sldId id="360" r:id="rId21"/>
    <p:sldId id="361" r:id="rId22"/>
    <p:sldId id="362" r:id="rId23"/>
    <p:sldId id="363" r:id="rId24"/>
    <p:sldId id="364" r:id="rId25"/>
    <p:sldId id="365" r:id="rId26"/>
    <p:sldId id="366" r:id="rId27"/>
    <p:sldId id="367" r:id="rId28"/>
    <p:sldId id="368" r:id="rId29"/>
    <p:sldId id="369" r:id="rId30"/>
    <p:sldId id="370" r:id="rId31"/>
    <p:sldId id="371" r:id="rId32"/>
    <p:sldId id="372" r:id="rId33"/>
    <p:sldId id="373" r:id="rId34"/>
    <p:sldId id="374" r:id="rId35"/>
    <p:sldId id="375" r:id="rId36"/>
    <p:sldId id="376" r:id="rId37"/>
    <p:sldId id="377" r:id="rId38"/>
    <p:sldId id="378" r:id="rId39"/>
    <p:sldId id="379" r:id="rId40"/>
    <p:sldId id="380" r:id="rId41"/>
    <p:sldId id="381" r:id="rId42"/>
    <p:sldId id="382" r:id="rId43"/>
    <p:sldId id="383" r:id="rId44"/>
    <p:sldId id="385" r:id="rId45"/>
    <p:sldId id="386" r:id="rId46"/>
    <p:sldId id="387" r:id="rId47"/>
    <p:sldId id="388" r:id="rId48"/>
    <p:sldId id="389" r:id="rId49"/>
    <p:sldId id="390" r:id="rId50"/>
    <p:sldId id="391" r:id="rId51"/>
    <p:sldId id="392" r:id="rId52"/>
    <p:sldId id="393" r:id="rId53"/>
    <p:sldId id="394" r:id="rId54"/>
    <p:sldId id="395" r:id="rId55"/>
    <p:sldId id="419" r:id="rId56"/>
    <p:sldId id="420" r:id="rId57"/>
    <p:sldId id="421" r:id="rId58"/>
    <p:sldId id="422" r:id="rId59"/>
    <p:sldId id="423" r:id="rId60"/>
    <p:sldId id="424" r:id="rId61"/>
    <p:sldId id="425" r:id="rId62"/>
    <p:sldId id="426" r:id="rId63"/>
    <p:sldId id="427" r:id="rId64"/>
    <p:sldId id="428" r:id="rId65"/>
    <p:sldId id="429" r:id="rId66"/>
    <p:sldId id="430" r:id="rId67"/>
    <p:sldId id="431" r:id="rId68"/>
    <p:sldId id="432" r:id="rId69"/>
    <p:sldId id="433" r:id="rId70"/>
    <p:sldId id="434" r:id="rId71"/>
    <p:sldId id="435" r:id="rId72"/>
    <p:sldId id="436" r:id="rId73"/>
    <p:sldId id="437" r:id="rId74"/>
    <p:sldId id="438" r:id="rId75"/>
    <p:sldId id="439" r:id="rId76"/>
    <p:sldId id="440" r:id="rId77"/>
    <p:sldId id="441" r:id="rId78"/>
    <p:sldId id="442" r:id="rId79"/>
    <p:sldId id="443" r:id="rId80"/>
    <p:sldId id="444" r:id="rId81"/>
    <p:sldId id="445" r:id="rId82"/>
    <p:sldId id="446" r:id="rId83"/>
    <p:sldId id="447" r:id="rId84"/>
    <p:sldId id="448" r:id="rId85"/>
    <p:sldId id="449" r:id="rId86"/>
    <p:sldId id="450" r:id="rId87"/>
    <p:sldId id="451" r:id="rId88"/>
    <p:sldId id="452" r:id="rId89"/>
    <p:sldId id="453" r:id="rId90"/>
    <p:sldId id="454" r:id="rId91"/>
    <p:sldId id="455" r:id="rId92"/>
    <p:sldId id="456" r:id="rId93"/>
    <p:sldId id="457" r:id="rId94"/>
    <p:sldId id="260" r:id="rId95"/>
    <p:sldId id="289" r:id="rId96"/>
    <p:sldId id="290" r:id="rId97"/>
    <p:sldId id="459" r:id="rId98"/>
    <p:sldId id="460" r:id="rId99"/>
    <p:sldId id="461" r:id="rId100"/>
    <p:sldId id="462" r:id="rId101"/>
    <p:sldId id="463" r:id="rId102"/>
    <p:sldId id="464" r:id="rId103"/>
    <p:sldId id="465" r:id="rId104"/>
    <p:sldId id="466" r:id="rId105"/>
    <p:sldId id="467" r:id="rId106"/>
    <p:sldId id="468" r:id="rId107"/>
    <p:sldId id="469" r:id="rId108"/>
    <p:sldId id="470" r:id="rId109"/>
    <p:sldId id="471" r:id="rId110"/>
    <p:sldId id="472" r:id="rId111"/>
    <p:sldId id="473" r:id="rId112"/>
    <p:sldId id="474" r:id="rId113"/>
    <p:sldId id="475" r:id="rId114"/>
    <p:sldId id="476" r:id="rId115"/>
    <p:sldId id="477" r:id="rId116"/>
    <p:sldId id="478" r:id="rId117"/>
    <p:sldId id="479" r:id="rId118"/>
    <p:sldId id="480" r:id="rId119"/>
    <p:sldId id="481" r:id="rId120"/>
    <p:sldId id="482" r:id="rId1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58"/>
            <p14:sldId id="266"/>
            <p14:sldId id="269"/>
            <p14:sldId id="270"/>
            <p14:sldId id="352"/>
            <p14:sldId id="272"/>
            <p14:sldId id="353"/>
            <p14:sldId id="291"/>
            <p14:sldId id="354"/>
            <p14:sldId id="292"/>
            <p14:sldId id="355"/>
            <p14:sldId id="356"/>
            <p14:sldId id="357"/>
            <p14:sldId id="358"/>
            <p14:sldId id="359"/>
            <p14:sldId id="360"/>
            <p14:sldId id="361"/>
            <p14:sldId id="362"/>
            <p14:sldId id="363"/>
            <p14:sldId id="364"/>
            <p14:sldId id="365"/>
            <p14:sldId id="366"/>
            <p14:sldId id="367"/>
            <p14:sldId id="368"/>
            <p14:sldId id="369"/>
            <p14:sldId id="370"/>
            <p14:sldId id="371"/>
            <p14:sldId id="372"/>
            <p14:sldId id="373"/>
            <p14:sldId id="374"/>
            <p14:sldId id="375"/>
            <p14:sldId id="376"/>
            <p14:sldId id="377"/>
            <p14:sldId id="378"/>
            <p14:sldId id="379"/>
            <p14:sldId id="380"/>
            <p14:sldId id="381"/>
            <p14:sldId id="382"/>
            <p14:sldId id="383"/>
            <p14:sldId id="385"/>
            <p14:sldId id="386"/>
            <p14:sldId id="387"/>
            <p14:sldId id="388"/>
            <p14:sldId id="389"/>
            <p14:sldId id="390"/>
            <p14:sldId id="391"/>
            <p14:sldId id="392"/>
            <p14:sldId id="393"/>
            <p14:sldId id="394"/>
            <p14:sldId id="395"/>
            <p14:sldId id="419"/>
            <p14:sldId id="420"/>
            <p14:sldId id="421"/>
            <p14:sldId id="422"/>
            <p14:sldId id="423"/>
            <p14:sldId id="424"/>
            <p14:sldId id="425"/>
            <p14:sldId id="426"/>
            <p14:sldId id="427"/>
            <p14:sldId id="428"/>
            <p14:sldId id="429"/>
            <p14:sldId id="430"/>
            <p14:sldId id="431"/>
            <p14:sldId id="432"/>
            <p14:sldId id="433"/>
            <p14:sldId id="434"/>
            <p14:sldId id="435"/>
            <p14:sldId id="436"/>
            <p14:sldId id="437"/>
            <p14:sldId id="438"/>
            <p14:sldId id="439"/>
            <p14:sldId id="440"/>
            <p14:sldId id="441"/>
            <p14:sldId id="442"/>
            <p14:sldId id="443"/>
            <p14:sldId id="444"/>
            <p14:sldId id="445"/>
            <p14:sldId id="446"/>
            <p14:sldId id="447"/>
            <p14:sldId id="448"/>
            <p14:sldId id="449"/>
            <p14:sldId id="450"/>
            <p14:sldId id="451"/>
            <p14:sldId id="452"/>
            <p14:sldId id="453"/>
            <p14:sldId id="454"/>
            <p14:sldId id="455"/>
            <p14:sldId id="456"/>
            <p14:sldId id="457"/>
            <p14:sldId id="260"/>
          </p14:sldIdLst>
        </p14:section>
        <p14:section name="Appendix: Image Descriptions for Unsighted Students" id="{95B55459-3564-4FFB-9808-5DF4AE360455}">
          <p14:sldIdLst>
            <p14:sldId id="289"/>
            <p14:sldId id="290"/>
            <p14:sldId id="459"/>
            <p14:sldId id="460"/>
            <p14:sldId id="461"/>
            <p14:sldId id="462"/>
            <p14:sldId id="463"/>
            <p14:sldId id="464"/>
            <p14:sldId id="465"/>
            <p14:sldId id="466"/>
            <p14:sldId id="467"/>
            <p14:sldId id="468"/>
            <p14:sldId id="469"/>
            <p14:sldId id="470"/>
            <p14:sldId id="471"/>
            <p14:sldId id="472"/>
            <p14:sldId id="473"/>
            <p14:sldId id="474"/>
            <p14:sldId id="475"/>
            <p14:sldId id="476"/>
            <p14:sldId id="477"/>
            <p14:sldId id="478"/>
            <p14:sldId id="479"/>
            <p14:sldId id="480"/>
            <p14:sldId id="481"/>
            <p14:sldId id="482"/>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 id="3" name="Shivani1" initials="S" lastIdx="1" clrIdx="2">
    <p:extLst>
      <p:ext uri="{19B8F6BF-5375-455C-9EA6-DF929625EA0E}">
        <p15:presenceInfo xmlns:p15="http://schemas.microsoft.com/office/powerpoint/2012/main" userId="S-1-5-21-861764115-1612453378-1093625069-6500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6568"/>
    <a:srgbClr val="0057AD"/>
    <a:srgbClr val="692146"/>
    <a:srgbClr val="FFB600"/>
    <a:srgbClr val="FFE5B8"/>
    <a:srgbClr val="255881"/>
    <a:srgbClr val="601D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931" autoAdjust="0"/>
    <p:restoredTop sz="93073" autoAdjust="0"/>
  </p:normalViewPr>
  <p:slideViewPr>
    <p:cSldViewPr snapToGrid="0" showGuides="1">
      <p:cViewPr varScale="1">
        <p:scale>
          <a:sx n="67" d="100"/>
          <a:sy n="67" d="100"/>
        </p:scale>
        <p:origin x="672" y="78"/>
      </p:cViewPr>
      <p:guideLst>
        <p:guide pos="3264"/>
        <p:guide orient="horz" pos="2256"/>
        <p:guide pos="564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slide" Target="slides/slide107.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commentAuthors" Target="commentAuthors.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slide" Target="slides/slide108.xml"/><Relationship Id="rId118" Type="http://schemas.openxmlformats.org/officeDocument/2006/relationships/slide" Target="slides/slide113.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124" Type="http://schemas.openxmlformats.org/officeDocument/2006/relationships/presProps" Target="presProps.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slideMaster" Target="slideMasters/slideMaster1.xml"/><Relationship Id="rId6" Type="http://schemas.openxmlformats.org/officeDocument/2006/relationships/slide" Target="slides/slide1.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119" Type="http://schemas.openxmlformats.org/officeDocument/2006/relationships/slide" Target="slides/slide114.xml"/><Relationship Id="rId44" Type="http://schemas.openxmlformats.org/officeDocument/2006/relationships/slide" Target="slides/slide39.xml"/><Relationship Id="rId60" Type="http://schemas.openxmlformats.org/officeDocument/2006/relationships/slide" Target="slides/slide55.xml"/><Relationship Id="rId65" Type="http://schemas.openxmlformats.org/officeDocument/2006/relationships/slide" Target="slides/slide60.xml"/><Relationship Id="rId81" Type="http://schemas.openxmlformats.org/officeDocument/2006/relationships/slide" Target="slides/slide76.xml"/><Relationship Id="rId86" Type="http://schemas.openxmlformats.org/officeDocument/2006/relationships/slide" Target="slides/slide81.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viewProps" Target="viewProps.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3" Type="http://schemas.openxmlformats.org/officeDocument/2006/relationships/slideMaster" Target="slideMasters/slideMaster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27" Type="http://schemas.openxmlformats.org/officeDocument/2006/relationships/tableStyles" Target="tableStyles.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5/21/2020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2</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59</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60</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61</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62</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63</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64</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65</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66</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67</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68</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51</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69</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70</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71</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52</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53</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54</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55</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56</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57</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58</a:t>
            </a:fld>
            <a:endParaRPr lang="en-US"/>
          </a:p>
        </p:txBody>
      </p:sp>
    </p:spTree>
    <p:extLst>
      <p:ext uri="{BB962C8B-B14F-4D97-AF65-F5344CB8AC3E}">
        <p14:creationId xmlns:p14="http://schemas.microsoft.com/office/powerpoint/2010/main" val="3856918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Appendix Link">
            <a:extLst>
              <a:ext uri="{FF2B5EF4-FFF2-40B4-BE49-F238E27FC236}">
                <a16:creationId xmlns:a16="http://schemas.microsoft.com/office/drawing/2014/main" id="{97057F8C-50AA-46C4-9FEB-90CB82EBCB39}"/>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4" name="Image Credit">
            <a:extLst>
              <a:ext uri="{FF2B5EF4-FFF2-40B4-BE49-F238E27FC236}">
                <a16:creationId xmlns:a16="http://schemas.microsoft.com/office/drawing/2014/main" id="{1623EF09-AD07-4110-9BAD-C19C23C906E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0706143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1904671"/>
            <a:ext cx="84582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3263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160593"/>
            <a:ext cx="84582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78855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441651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04447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342900" y="567243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Appendix Link">
            <a:extLst>
              <a:ext uri="{FF2B5EF4-FFF2-40B4-BE49-F238E27FC236}">
                <a16:creationId xmlns:a16="http://schemas.microsoft.com/office/drawing/2014/main" id="{F163B4E1-5D46-44BE-A972-DA38306E845F}"/>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9" name="Image Credit">
            <a:extLst>
              <a:ext uri="{FF2B5EF4-FFF2-40B4-BE49-F238E27FC236}">
                <a16:creationId xmlns:a16="http://schemas.microsoft.com/office/drawing/2014/main" id="{11CF0136-AD06-4EAE-ADD1-CB06BEFD9BF1}"/>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03399681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Tree>
    <p:extLst>
      <p:ext uri="{BB962C8B-B14F-4D97-AF65-F5344CB8AC3E}">
        <p14:creationId xmlns:p14="http://schemas.microsoft.com/office/powerpoint/2010/main" val="36925710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410562"/>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410562"/>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48550"/>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Appendix Link">
            <a:extLst>
              <a:ext uri="{FF2B5EF4-FFF2-40B4-BE49-F238E27FC236}">
                <a16:creationId xmlns:a16="http://schemas.microsoft.com/office/drawing/2014/main" id="{3D2E3074-2DB7-4FC8-BF3F-B9711E20A3B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8" name="Image Credit">
            <a:extLst>
              <a:ext uri="{FF2B5EF4-FFF2-40B4-BE49-F238E27FC236}">
                <a16:creationId xmlns:a16="http://schemas.microsoft.com/office/drawing/2014/main" id="{3341AD32-57DF-4473-A010-15DBF087AC9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745085821"/>
      </p:ext>
    </p:extLst>
  </p:cSld>
  <p:clrMapOvr>
    <a:masterClrMapping/>
  </p:clrMapOvr>
  <p:extLst mod="1">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noAutofit/>
          </a:bodyPr>
          <a:lstStyle>
            <a:lvl1pPr>
              <a:defRPr sz="2400"/>
            </a:lvl1pPr>
            <a:lvl2pPr>
              <a:defRPr sz="2400"/>
            </a:lvl2pPr>
            <a:lvl3pPr marL="640080">
              <a:defRPr sz="2000"/>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BA2E2FDB-1128-47F8-861C-736E66873753}"/>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96D29D1D-52C5-415C-8F04-01A8F120334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3422933013"/>
      </p:ext>
    </p:extLst>
  </p:cSld>
  <p:clrMapOvr>
    <a:masterClrMapping/>
  </p:clrMapOvr>
  <p:extLst mod="1">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4AE6E6E7-EF0D-4B16-A430-D3E949F0A82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67124AF1-AD81-4125-B6A8-174BC6E5DB6C}"/>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78815702"/>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AD32CF7C-C3BC-4FF7-8980-8FA18C499C01}"/>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7D6F5080-9539-4A86-A29C-6C60365B64C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44696270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0" name="Appendix Link">
            <a:extLst>
              <a:ext uri="{FF2B5EF4-FFF2-40B4-BE49-F238E27FC236}">
                <a16:creationId xmlns:a16="http://schemas.microsoft.com/office/drawing/2014/main" id="{94C876B4-C8F8-4EDA-9579-00F8F36CB98C}"/>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1" name="Image Credit">
            <a:extLst>
              <a:ext uri="{FF2B5EF4-FFF2-40B4-BE49-F238E27FC236}">
                <a16:creationId xmlns:a16="http://schemas.microsoft.com/office/drawing/2014/main" id="{9138FC26-0A66-41D8-932B-35FF43FDA976}"/>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10000558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 id="2147483704" r:id="rId7"/>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4"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32.xml"/><Relationship Id="rId1" Type="http://schemas.openxmlformats.org/officeDocument/2006/relationships/slideLayout" Target="../slideLayouts/slideLayout15.xml"/><Relationship Id="rId4" Type="http://schemas.openxmlformats.org/officeDocument/2006/relationships/slide" Target="slide5.xml"/></Relationships>
</file>

<file path=ppt/slides/_rels/slide10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34.xml"/><Relationship Id="rId1" Type="http://schemas.openxmlformats.org/officeDocument/2006/relationships/slideLayout" Target="../slideLayouts/slideLayout15.xml"/><Relationship Id="rId4" Type="http://schemas.openxmlformats.org/officeDocument/2006/relationships/slide" Target="slide5.xml"/></Relationships>
</file>

<file path=ppt/slides/_rels/slide10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35.xml"/><Relationship Id="rId1" Type="http://schemas.openxmlformats.org/officeDocument/2006/relationships/slideLayout" Target="../slideLayouts/slideLayout15.xml"/><Relationship Id="rId4" Type="http://schemas.openxmlformats.org/officeDocument/2006/relationships/slide" Target="slide5.xml"/></Relationships>
</file>

<file path=ppt/slides/_rels/slide10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37.xml"/><Relationship Id="rId1" Type="http://schemas.openxmlformats.org/officeDocument/2006/relationships/slideLayout" Target="../slideLayouts/slideLayout15.xml"/></Relationships>
</file>

<file path=ppt/slides/_rels/slide10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43.xml"/><Relationship Id="rId1" Type="http://schemas.openxmlformats.org/officeDocument/2006/relationships/slideLayout" Target="../slideLayouts/slideLayout15.xml"/><Relationship Id="rId4" Type="http://schemas.openxmlformats.org/officeDocument/2006/relationships/slide" Target="slide37.xml"/></Relationships>
</file>

<file path=ppt/slides/_rels/slide105.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48.xml"/><Relationship Id="rId1" Type="http://schemas.openxmlformats.org/officeDocument/2006/relationships/slideLayout" Target="../slideLayouts/slideLayout15.xml"/><Relationship Id="rId4" Type="http://schemas.openxmlformats.org/officeDocument/2006/relationships/slide" Target="slide37.xml"/></Relationships>
</file>

<file path=ppt/slides/_rels/slide106.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49.xml"/><Relationship Id="rId1" Type="http://schemas.openxmlformats.org/officeDocument/2006/relationships/slideLayout" Target="../slideLayouts/slideLayout15.xml"/><Relationship Id="rId4" Type="http://schemas.openxmlformats.org/officeDocument/2006/relationships/slide" Target="slide37.xml"/></Relationships>
</file>

<file path=ppt/slides/_rels/slide107.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2.xml"/><Relationship Id="rId1" Type="http://schemas.openxmlformats.org/officeDocument/2006/relationships/slideLayout" Target="../slideLayouts/slideLayout15.xml"/></Relationships>
</file>

<file path=ppt/slides/_rels/slide108.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4.xml"/><Relationship Id="rId1" Type="http://schemas.openxmlformats.org/officeDocument/2006/relationships/slideLayout" Target="../slideLayouts/slideLayout15.xml"/><Relationship Id="rId4" Type="http://schemas.openxmlformats.org/officeDocument/2006/relationships/slide" Target="slide52.xml"/></Relationships>
</file>

<file path=ppt/slides/_rels/slide109.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5.xml"/><Relationship Id="rId1" Type="http://schemas.openxmlformats.org/officeDocument/2006/relationships/slideLayout" Target="../slideLayouts/slideLayout15.xml"/><Relationship Id="rId4" Type="http://schemas.openxmlformats.org/officeDocument/2006/relationships/slide" Target="slide52.xml"/></Relationships>
</file>

<file path=ppt/slides/_rels/slide11.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image" Target="../media/image6.jpg"/><Relationship Id="rId1" Type="http://schemas.openxmlformats.org/officeDocument/2006/relationships/slideLayout" Target="../slideLayouts/slideLayout9.xml"/><Relationship Id="rId4" Type="http://schemas.openxmlformats.org/officeDocument/2006/relationships/slide" Target="slide93.xml"/></Relationships>
</file>

<file path=ppt/slides/_rels/slide110.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60.xml"/><Relationship Id="rId1" Type="http://schemas.openxmlformats.org/officeDocument/2006/relationships/slideLayout" Target="../slideLayouts/slideLayout15.xml"/><Relationship Id="rId4" Type="http://schemas.openxmlformats.org/officeDocument/2006/relationships/slide" Target="slide52.xml"/></Relationships>
</file>

<file path=ppt/slides/_rels/slide11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67.xml"/><Relationship Id="rId1" Type="http://schemas.openxmlformats.org/officeDocument/2006/relationships/slideLayout" Target="../slideLayouts/slideLayout15.xml"/></Relationships>
</file>

<file path=ppt/slides/_rels/slide11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72.xml"/><Relationship Id="rId1" Type="http://schemas.openxmlformats.org/officeDocument/2006/relationships/slideLayout" Target="../slideLayouts/slideLayout15.xml"/><Relationship Id="rId4" Type="http://schemas.openxmlformats.org/officeDocument/2006/relationships/slide" Target="slide67.xml"/></Relationships>
</file>

<file path=ppt/slides/_rels/slide113.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slide" Target="slide76.xml"/><Relationship Id="rId1" Type="http://schemas.openxmlformats.org/officeDocument/2006/relationships/slideLayout" Target="../slideLayouts/slideLayout15.xml"/></Relationships>
</file>

<file path=ppt/slides/_rels/slide114.xml.rels><?xml version="1.0" encoding="UTF-8" standalone="yes"?>
<Relationships xmlns="http://schemas.openxmlformats.org/package/2006/relationships"><Relationship Id="rId3" Type="http://schemas.openxmlformats.org/officeDocument/2006/relationships/slide" Target="slide76.xml"/><Relationship Id="rId2" Type="http://schemas.openxmlformats.org/officeDocument/2006/relationships/slide" Target="slide85.xml"/><Relationship Id="rId1" Type="http://schemas.openxmlformats.org/officeDocument/2006/relationships/slideLayout" Target="../slideLayouts/slideLayout15.xml"/><Relationship Id="rId4" Type="http://schemas.openxmlformats.org/officeDocument/2006/relationships/slide" Target="slide67.xml"/></Relationships>
</file>

<file path=ppt/slides/_rels/slide115.xml.rels><?xml version="1.0" encoding="UTF-8" standalone="yes"?>
<Relationships xmlns="http://schemas.openxmlformats.org/package/2006/relationships"><Relationship Id="rId3" Type="http://schemas.openxmlformats.org/officeDocument/2006/relationships/slide" Target="slide76.xml"/><Relationship Id="rId2" Type="http://schemas.openxmlformats.org/officeDocument/2006/relationships/slide" Target="slide86.xml"/><Relationship Id="rId1" Type="http://schemas.openxmlformats.org/officeDocument/2006/relationships/slideLayout" Target="../slideLayouts/slideLayout15.xml"/><Relationship Id="rId4" Type="http://schemas.openxmlformats.org/officeDocument/2006/relationships/slide" Target="slide67.xml"/></Relationships>
</file>

<file path=ppt/slides/_rels/slide116.xml.rels><?xml version="1.0" encoding="UTF-8" standalone="yes"?>
<Relationships xmlns="http://schemas.openxmlformats.org/package/2006/relationships"><Relationship Id="rId3" Type="http://schemas.openxmlformats.org/officeDocument/2006/relationships/slide" Target="slide76.xml"/><Relationship Id="rId2" Type="http://schemas.openxmlformats.org/officeDocument/2006/relationships/slide" Target="slide87.xml"/><Relationship Id="rId1" Type="http://schemas.openxmlformats.org/officeDocument/2006/relationships/slideLayout" Target="../slideLayouts/slideLayout15.xml"/><Relationship Id="rId4" Type="http://schemas.openxmlformats.org/officeDocument/2006/relationships/slide" Target="slide67.xml"/></Relationships>
</file>

<file path=ppt/slides/_rels/slide12.xml.rels><?xml version="1.0" encoding="UTF-8" standalone="yes"?>
<Relationships xmlns="http://schemas.openxmlformats.org/package/2006/relationships"><Relationship Id="rId3" Type="http://schemas.openxmlformats.org/officeDocument/2006/relationships/slide" Target="slide95.xml"/><Relationship Id="rId2" Type="http://schemas.openxmlformats.org/officeDocument/2006/relationships/image" Target="../media/image7.jp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slide" Target="slide96.xml"/><Relationship Id="rId2" Type="http://schemas.openxmlformats.org/officeDocument/2006/relationships/image" Target="../media/image9.jpeg"/><Relationship Id="rId1" Type="http://schemas.openxmlformats.org/officeDocument/2006/relationships/slideLayout" Target="../slideLayouts/slideLayout5.xml"/><Relationship Id="rId4" Type="http://schemas.openxmlformats.org/officeDocument/2006/relationships/slide" Target="slide9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slide" Target="slide97.xml"/><Relationship Id="rId2" Type="http://schemas.openxmlformats.org/officeDocument/2006/relationships/image" Target="../media/image10.jpeg"/><Relationship Id="rId1" Type="http://schemas.openxmlformats.org/officeDocument/2006/relationships/slideLayout" Target="../slideLayouts/slideLayout5.xml"/><Relationship Id="rId4" Type="http://schemas.openxmlformats.org/officeDocument/2006/relationships/slide" Target="slide9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slide" Target="slide98.xml"/><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 Target="slide99.xml"/><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slide" Target="slide100.xml"/><Relationship Id="rId2" Type="http://schemas.openxmlformats.org/officeDocument/2006/relationships/image" Target="../media/image13.jpeg"/><Relationship Id="rId1" Type="http://schemas.openxmlformats.org/officeDocument/2006/relationships/slideLayout" Target="../slideLayouts/slideLayout5.xml"/><Relationship Id="rId4" Type="http://schemas.openxmlformats.org/officeDocument/2006/relationships/slide" Target="slide9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slide" Target="slide101.xml"/><Relationship Id="rId2" Type="http://schemas.openxmlformats.org/officeDocument/2006/relationships/image" Target="../media/image14.jpeg"/><Relationship Id="rId1" Type="http://schemas.openxmlformats.org/officeDocument/2006/relationships/slideLayout" Target="../slideLayouts/slideLayout5.xml"/><Relationship Id="rId4" Type="http://schemas.openxmlformats.org/officeDocument/2006/relationships/slide" Target="slide99.xml"/></Relationships>
</file>

<file path=ppt/slides/_rels/slide35.xml.rels><?xml version="1.0" encoding="UTF-8" standalone="yes"?>
<Relationships xmlns="http://schemas.openxmlformats.org/package/2006/relationships"><Relationship Id="rId3" Type="http://schemas.openxmlformats.org/officeDocument/2006/relationships/slide" Target="slide102.xml"/><Relationship Id="rId2" Type="http://schemas.openxmlformats.org/officeDocument/2006/relationships/image" Target="../media/image15.jpeg"/><Relationship Id="rId1" Type="http://schemas.openxmlformats.org/officeDocument/2006/relationships/slideLayout" Target="../slideLayouts/slideLayout5.xml"/><Relationship Id="rId4" Type="http://schemas.openxmlformats.org/officeDocument/2006/relationships/slide" Target="slide9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slide" Target="slide103.xml"/><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slide" Target="slide104.xml"/><Relationship Id="rId2" Type="http://schemas.openxmlformats.org/officeDocument/2006/relationships/image" Target="../media/image18.jpeg"/><Relationship Id="rId1" Type="http://schemas.openxmlformats.org/officeDocument/2006/relationships/slideLayout" Target="../slideLayouts/slideLayout5.xml"/><Relationship Id="rId4" Type="http://schemas.openxmlformats.org/officeDocument/2006/relationships/slide" Target="slide103.xml"/></Relationships>
</file>

<file path=ppt/slides/_rels/slide4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slide" Target="slide105.xml"/><Relationship Id="rId2" Type="http://schemas.openxmlformats.org/officeDocument/2006/relationships/image" Target="../media/image19.jpeg"/><Relationship Id="rId1" Type="http://schemas.openxmlformats.org/officeDocument/2006/relationships/slideLayout" Target="../slideLayouts/slideLayout5.xml"/><Relationship Id="rId4" Type="http://schemas.openxmlformats.org/officeDocument/2006/relationships/slide" Target="slide103.xml"/></Relationships>
</file>

<file path=ppt/slides/_rels/slide49.xml.rels><?xml version="1.0" encoding="UTF-8" standalone="yes"?>
<Relationships xmlns="http://schemas.openxmlformats.org/package/2006/relationships"><Relationship Id="rId3" Type="http://schemas.openxmlformats.org/officeDocument/2006/relationships/slide" Target="slide106.xml"/><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slide" Target="slide92.xml"/><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openxmlformats.org/officeDocument/2006/relationships/slide" Target="slide106.xml"/><Relationship Id="rId4" Type="http://schemas.openxmlformats.org/officeDocument/2006/relationships/slide" Target="slide10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slide" Target="slide108.xml"/></Relationships>
</file>

<file path=ppt/slides/_rels/slide5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6.xml"/><Relationship Id="rId1" Type="http://schemas.openxmlformats.org/officeDocument/2006/relationships/slideLayout" Target="../slideLayouts/slideLayout5.xml"/><Relationship Id="rId5" Type="http://schemas.openxmlformats.org/officeDocument/2006/relationships/slide" Target="slide108.xml"/><Relationship Id="rId4" Type="http://schemas.openxmlformats.org/officeDocument/2006/relationships/slide" Target="slide109.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1.xml"/><Relationship Id="rId1" Type="http://schemas.openxmlformats.org/officeDocument/2006/relationships/slideLayout" Target="../slideLayouts/slideLayout5.xml"/><Relationship Id="rId5" Type="http://schemas.openxmlformats.org/officeDocument/2006/relationships/slide" Target="slide108.xml"/><Relationship Id="rId4" Type="http://schemas.openxmlformats.org/officeDocument/2006/relationships/slide" Target="slide110.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8.xml"/><Relationship Id="rId1" Type="http://schemas.openxmlformats.org/officeDocument/2006/relationships/slideLayout" Target="../slideLayouts/slideLayout5.xml"/><Relationship Id="rId5" Type="http://schemas.openxmlformats.org/officeDocument/2006/relationships/slide" Target="slide108.xml"/><Relationship Id="rId4" Type="http://schemas.openxmlformats.org/officeDocument/2006/relationships/slide" Target="slide11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3" Type="http://schemas.openxmlformats.org/officeDocument/2006/relationships/slide" Target="slide112.xml"/><Relationship Id="rId2" Type="http://schemas.openxmlformats.org/officeDocument/2006/relationships/image" Target="../media/image26.jpg"/><Relationship Id="rId1" Type="http://schemas.openxmlformats.org/officeDocument/2006/relationships/slideLayout" Target="../slideLayouts/slideLayout6.xml"/><Relationship Id="rId4" Type="http://schemas.openxmlformats.org/officeDocument/2006/relationships/slide" Target="slide108.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3" Type="http://schemas.openxmlformats.org/officeDocument/2006/relationships/slide" Target="slide113.xml"/><Relationship Id="rId2" Type="http://schemas.openxmlformats.org/officeDocument/2006/relationships/image" Target="../media/image27.jpg"/><Relationship Id="rId1" Type="http://schemas.openxmlformats.org/officeDocument/2006/relationships/slideLayout" Target="../slideLayouts/slideLayout5.xml"/><Relationship Id="rId4" Type="http://schemas.openxmlformats.org/officeDocument/2006/relationships/slide" Target="slide108.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3" Type="http://schemas.openxmlformats.org/officeDocument/2006/relationships/slide" Target="slide114.xml"/><Relationship Id="rId2" Type="http://schemas.openxmlformats.org/officeDocument/2006/relationships/image" Target="../media/image28.jpg"/><Relationship Id="rId1" Type="http://schemas.openxmlformats.org/officeDocument/2006/relationships/slideLayout" Target="../slideLayouts/slideLayout7.xml"/><Relationship Id="rId4" Type="http://schemas.openxmlformats.org/officeDocument/2006/relationships/slide" Target="slide108.xml"/></Relationships>
</file>

<file path=ppt/slides/_rels/slide86.xml.rels><?xml version="1.0" encoding="UTF-8" standalone="yes"?>
<Relationships xmlns="http://schemas.openxmlformats.org/package/2006/relationships"><Relationship Id="rId3" Type="http://schemas.openxmlformats.org/officeDocument/2006/relationships/slide" Target="slide115.xml"/><Relationship Id="rId2" Type="http://schemas.openxmlformats.org/officeDocument/2006/relationships/image" Target="../media/image29.jpg"/><Relationship Id="rId1" Type="http://schemas.openxmlformats.org/officeDocument/2006/relationships/slideLayout" Target="../slideLayouts/slideLayout7.xml"/><Relationship Id="rId4" Type="http://schemas.openxmlformats.org/officeDocument/2006/relationships/slide" Target="slide108.xml"/></Relationships>
</file>

<file path=ppt/slides/_rels/slide87.xml.rels><?xml version="1.0" encoding="UTF-8" standalone="yes"?>
<Relationships xmlns="http://schemas.openxmlformats.org/package/2006/relationships"><Relationship Id="rId3" Type="http://schemas.openxmlformats.org/officeDocument/2006/relationships/slide" Target="slide116.xml"/><Relationship Id="rId2" Type="http://schemas.openxmlformats.org/officeDocument/2006/relationships/image" Target="../media/image30.jpeg"/><Relationship Id="rId1" Type="http://schemas.openxmlformats.org/officeDocument/2006/relationships/slideLayout" Target="../slideLayouts/slideLayout7.xml"/><Relationship Id="rId4" Type="http://schemas.openxmlformats.org/officeDocument/2006/relationships/slide" Target="slide108.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93.xml"/><Relationship Id="rId2" Type="http://schemas.openxmlformats.org/officeDocument/2006/relationships/image" Target="../media/image5.jpg"/><Relationship Id="rId1" Type="http://schemas.openxmlformats.org/officeDocument/2006/relationships/slideLayout" Target="../slideLayouts/slideLayout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5.xml"/><Relationship Id="rId1" Type="http://schemas.openxmlformats.org/officeDocument/2006/relationships/slideLayout" Target="../slideLayouts/slideLayout15.xml"/></Relationships>
</file>

<file path=ppt/slides/_rels/slide9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9.xml"/><Relationship Id="rId1" Type="http://schemas.openxmlformats.org/officeDocument/2006/relationships/slideLayout" Target="../slideLayouts/slideLayout15.xml"/><Relationship Id="rId4" Type="http://schemas.openxmlformats.org/officeDocument/2006/relationships/slide" Target="slide5.xml"/></Relationships>
</file>

<file path=ppt/slides/_rels/slide9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11.xml"/><Relationship Id="rId1" Type="http://schemas.openxmlformats.org/officeDocument/2006/relationships/slideLayout" Target="../slideLayouts/slideLayout15.xml"/></Relationships>
</file>

<file path=ppt/slides/_rels/slide9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12.xml"/><Relationship Id="rId1" Type="http://schemas.openxmlformats.org/officeDocument/2006/relationships/slideLayout" Target="../slideLayouts/slideLayout15.xml"/></Relationships>
</file>

<file path=ppt/slides/_rels/slide9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19.xml"/><Relationship Id="rId1" Type="http://schemas.openxmlformats.org/officeDocument/2006/relationships/slideLayout" Target="../slideLayouts/slideLayout15.xml"/></Relationships>
</file>

<file path=ppt/slides/_rels/slide9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3.xml"/><Relationship Id="rId1" Type="http://schemas.openxmlformats.org/officeDocument/2006/relationships/slideLayout" Target="../slideLayouts/slideLayout15.xml"/></Relationships>
</file>

<file path=ppt/slides/_rels/slide98.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6.xml"/><Relationship Id="rId1" Type="http://schemas.openxmlformats.org/officeDocument/2006/relationships/slideLayout" Target="../slideLayouts/slideLayout15.xml"/><Relationship Id="rId4" Type="http://schemas.openxmlformats.org/officeDocument/2006/relationships/slide" Target="slide5.xml"/></Relationships>
</file>

<file path=ppt/slides/_rels/slide99.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8.xml"/><Relationship Id="rId1" Type="http://schemas.openxmlformats.org/officeDocument/2006/relationships/slideLayout" Target="../slideLayouts/slideLayout15.xml"/><Relationship Id="rId4"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dirty="0"/>
              <a:t>Chapter 8</a:t>
            </a:r>
          </a:p>
        </p:txBody>
      </p:sp>
      <p:sp>
        <p:nvSpPr>
          <p:cNvPr id="13" name="Subtitle 2">
            <a:extLst>
              <a:ext uri="{FF2B5EF4-FFF2-40B4-BE49-F238E27FC236}">
                <a16:creationId xmlns:a16="http://schemas.microsoft.com/office/drawing/2014/main" id="{39DC5F79-D657-4B2E-8FAB-C143E5618948}"/>
              </a:ext>
            </a:extLst>
          </p:cNvPr>
          <p:cNvSpPr>
            <a:spLocks noGrp="1"/>
          </p:cNvSpPr>
          <p:nvPr>
            <p:ph type="subTitle" idx="1"/>
          </p:nvPr>
        </p:nvSpPr>
        <p:spPr/>
        <p:txBody>
          <a:bodyPr/>
          <a:lstStyle/>
          <a:p>
            <a:r>
              <a:rPr lang="en-US" sz="2000" b="1" dirty="0"/>
              <a:t>Microbial Metabolism</a:t>
            </a:r>
          </a:p>
        </p:txBody>
      </p:sp>
      <p:sp>
        <p:nvSpPr>
          <p:cNvPr id="14" name="Text Placeholder 3">
            <a:extLst>
              <a:ext uri="{FF2B5EF4-FFF2-40B4-BE49-F238E27FC236}">
                <a16:creationId xmlns:a16="http://schemas.microsoft.com/office/drawing/2014/main" id="{A59F268B-4D44-410E-9686-AEB4FDBAB432}"/>
              </a:ext>
            </a:extLst>
          </p:cNvPr>
          <p:cNvSpPr>
            <a:spLocks noGrp="1"/>
          </p:cNvSpPr>
          <p:nvPr>
            <p:ph type="body" sz="quarter" idx="10"/>
          </p:nvPr>
        </p:nvSpPr>
        <p:spPr>
          <a:xfrm>
            <a:off x="621791" y="4941380"/>
            <a:ext cx="3043303" cy="914400"/>
          </a:xfrm>
        </p:spPr>
        <p:txBody>
          <a:bodyPr/>
          <a:lstStyle/>
          <a:p>
            <a:pPr>
              <a:spcBef>
                <a:spcPts val="300"/>
              </a:spcBef>
            </a:pPr>
            <a:r>
              <a:rPr lang="en-US" sz="1800" b="1" dirty="0"/>
              <a:t>Microbiology: </a:t>
            </a:r>
            <a:r>
              <a:rPr lang="en-US" sz="1600" b="0" dirty="0"/>
              <a:t>A Systems Approach</a:t>
            </a:r>
            <a:endParaRPr lang="en-US" sz="2000" b="0" dirty="0"/>
          </a:p>
          <a:p>
            <a:pPr>
              <a:spcBef>
                <a:spcPts val="600"/>
              </a:spcBef>
            </a:pPr>
            <a:r>
              <a:rPr lang="en-IN" dirty="0"/>
              <a:t>SIXTH EDITION</a:t>
            </a:r>
          </a:p>
        </p:txBody>
      </p:sp>
      <p:pic>
        <p:nvPicPr>
          <p:cNvPr id="4" name="Picture Placeholder 4">
            <a:extLst>
              <a:ext uri="{FF2B5EF4-FFF2-40B4-BE49-F238E27FC236}">
                <a16:creationId xmlns:a16="http://schemas.microsoft.com/office/drawing/2014/main" id="{18B27E79-89A1-4232-959F-5154942995FC}"/>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377690" y="950300"/>
            <a:ext cx="4572000" cy="5387563"/>
          </a:xfrm>
          <a:prstGeom prst="rect">
            <a:avLst/>
          </a:prstGeom>
        </p:spPr>
      </p:pic>
      <p:sp>
        <p:nvSpPr>
          <p:cNvPr id="6" name="Footer Placeholder 5">
            <a:extLst>
              <a:ext uri="{FF2B5EF4-FFF2-40B4-BE49-F238E27FC236}">
                <a16:creationId xmlns:a16="http://schemas.microsoft.com/office/drawing/2014/main" id="{5075BF32-B42F-470F-B1EE-DD2931D140AA}"/>
              </a:ext>
            </a:extLst>
          </p:cNvPr>
          <p:cNvSpPr>
            <a:spLocks noGrp="1"/>
          </p:cNvSpPr>
          <p:nvPr>
            <p:ph type="ftr"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lumMod val="50000"/>
                    <a:lumOff val="50000"/>
                  </a:srgbClr>
                </a:solidFill>
                <a:effectLst/>
                <a:uLnTx/>
                <a:uFillTx/>
                <a:latin typeface="Arial" panose="020B0604020202020204"/>
                <a:ea typeface="+mn-ea"/>
                <a:cs typeface="+mn-cs"/>
              </a:rPr>
              <a:t>© 2021 McGraw Hill. All rights reserved. Authorized only for instructor use in the classroom.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lumMod val="50000"/>
                    <a:lumOff val="50000"/>
                  </a:srgbClr>
                </a:solidFill>
                <a:effectLst/>
                <a:uLnTx/>
                <a:uFillTx/>
                <a:latin typeface="Arial" panose="020B0604020202020204"/>
                <a:ea typeface="+mn-ea"/>
                <a:cs typeface="+mn-cs"/>
              </a:rPr>
              <a:t>No reproduction or further distribution permitted without the prior written consent of McGraw Hill.</a:t>
            </a:r>
          </a:p>
        </p:txBody>
      </p:sp>
    </p:spTree>
    <p:extLst>
      <p:ext uri="{BB962C8B-B14F-4D97-AF65-F5344CB8AC3E}">
        <p14:creationId xmlns:p14="http://schemas.microsoft.com/office/powerpoint/2010/main" val="7994029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853C94-20C6-49C9-9393-8D5638671CCC}"/>
              </a:ext>
            </a:extLst>
          </p:cNvPr>
          <p:cNvSpPr>
            <a:spLocks noGrp="1"/>
          </p:cNvSpPr>
          <p:nvPr>
            <p:ph type="title"/>
          </p:nvPr>
        </p:nvSpPr>
        <p:spPr/>
        <p:txBody>
          <a:bodyPr/>
          <a:lstStyle/>
          <a:p>
            <a:r>
              <a:rPr lang="en-US" altLang="en-US" dirty="0" err="1">
                <a:solidFill>
                  <a:schemeClr val="tx1"/>
                </a:solidFill>
              </a:rPr>
              <a:t>Apoenzymes</a:t>
            </a:r>
            <a:endParaRPr lang="en-US" dirty="0">
              <a:solidFill>
                <a:schemeClr val="tx1"/>
              </a:solidFill>
            </a:endParaRPr>
          </a:p>
        </p:txBody>
      </p:sp>
      <p:sp>
        <p:nvSpPr>
          <p:cNvPr id="5" name="Content Placeholder 2">
            <a:extLst>
              <a:ext uri="{FF2B5EF4-FFF2-40B4-BE49-F238E27FC236}">
                <a16:creationId xmlns:a16="http://schemas.microsoft.com/office/drawing/2014/main" id="{608AB265-A8E3-4870-A4B9-970BDE6871A6}"/>
              </a:ext>
            </a:extLst>
          </p:cNvPr>
          <p:cNvSpPr>
            <a:spLocks noGrp="1"/>
          </p:cNvSpPr>
          <p:nvPr>
            <p:ph sz="quarter" idx="11"/>
          </p:nvPr>
        </p:nvSpPr>
        <p:spPr/>
        <p:txBody>
          <a:bodyPr/>
          <a:lstStyle/>
          <a:p>
            <a:pPr lvl="0">
              <a:spcBef>
                <a:spcPts val="800"/>
              </a:spcBef>
            </a:pPr>
            <a:r>
              <a:rPr lang="en-US" b="1" dirty="0">
                <a:solidFill>
                  <a:prstClr val="black"/>
                </a:solidFill>
              </a:rPr>
              <a:t>Active site </a:t>
            </a:r>
            <a:r>
              <a:rPr lang="en-US" dirty="0">
                <a:solidFill>
                  <a:prstClr val="black"/>
                </a:solidFill>
              </a:rPr>
              <a:t>or</a:t>
            </a:r>
            <a:r>
              <a:rPr lang="en-US" b="1" dirty="0">
                <a:solidFill>
                  <a:prstClr val="black"/>
                </a:solidFill>
              </a:rPr>
              <a:t> catalytic site</a:t>
            </a:r>
            <a:r>
              <a:rPr lang="en-US" dirty="0">
                <a:solidFill>
                  <a:prstClr val="black"/>
                </a:solidFill>
              </a:rPr>
              <a:t>:</a:t>
            </a:r>
          </a:p>
          <a:p>
            <a:pPr marL="342900" lvl="0" indent="-342900">
              <a:spcBef>
                <a:spcPts val="800"/>
              </a:spcBef>
              <a:buFont typeface="Arial" pitchFamily="34" charset="0"/>
              <a:buChar char="•"/>
            </a:pPr>
            <a:r>
              <a:rPr lang="en-US" dirty="0">
                <a:solidFill>
                  <a:prstClr val="black"/>
                </a:solidFill>
              </a:rPr>
              <a:t>Actual site where the substrate binds</a:t>
            </a:r>
          </a:p>
          <a:p>
            <a:pPr marL="342900" lvl="0" indent="-342900">
              <a:spcBef>
                <a:spcPts val="800"/>
              </a:spcBef>
              <a:buFont typeface="Arial" pitchFamily="34" charset="0"/>
              <a:buChar char="•"/>
            </a:pPr>
            <a:r>
              <a:rPr lang="en-US" dirty="0">
                <a:solidFill>
                  <a:prstClr val="black"/>
                </a:solidFill>
              </a:rPr>
              <a:t>Three-dimensional crevice or groove formed by the way amino acid chains are folded</a:t>
            </a:r>
          </a:p>
          <a:p>
            <a:pPr marL="342900" lvl="0" indent="-342900">
              <a:spcBef>
                <a:spcPts val="800"/>
              </a:spcBef>
              <a:buFont typeface="Arial" pitchFamily="34" charset="0"/>
              <a:buChar char="•"/>
            </a:pPr>
            <a:r>
              <a:rPr lang="en-US" dirty="0">
                <a:solidFill>
                  <a:prstClr val="black"/>
                </a:solidFill>
              </a:rPr>
              <a:t>Each enzyme has a different:</a:t>
            </a:r>
          </a:p>
          <a:p>
            <a:pPr marL="640080" lvl="1" indent="-283464"/>
            <a:r>
              <a:rPr lang="en-US" sz="2000" dirty="0">
                <a:solidFill>
                  <a:prstClr val="black"/>
                </a:solidFill>
              </a:rPr>
              <a:t>Primary structure</a:t>
            </a:r>
          </a:p>
          <a:p>
            <a:pPr marL="640080" lvl="1" indent="-283464"/>
            <a:r>
              <a:rPr lang="en-US" sz="2000" dirty="0">
                <a:solidFill>
                  <a:prstClr val="black"/>
                </a:solidFill>
              </a:rPr>
              <a:t>Variations in folding</a:t>
            </a:r>
          </a:p>
          <a:p>
            <a:pPr marL="640080" lvl="1" indent="-283464"/>
            <a:r>
              <a:rPr lang="en-US" sz="2000" dirty="0">
                <a:solidFill>
                  <a:prstClr val="black"/>
                </a:solidFill>
              </a:rPr>
              <a:t>Unique active site</a:t>
            </a:r>
          </a:p>
        </p:txBody>
      </p:sp>
    </p:spTree>
    <p:extLst>
      <p:ext uri="{BB962C8B-B14F-4D97-AF65-F5344CB8AC3E}">
        <p14:creationId xmlns:p14="http://schemas.microsoft.com/office/powerpoint/2010/main" val="3527685467"/>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solidFill>
                  <a:schemeClr val="tx1"/>
                </a:solidFill>
              </a:rPr>
              <a:t>Simplified Model of Energy Production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Glucose is oxidized as it passes through sequential metabolic pathways, resulting in the removal of hydrogens and their accompanying electrons. The energy from the hydrogens and electrons is used to generate ATP. Eventually, all that is left of the carbon skeleton of glucose is the end product CO2. Another by-product of aerobic metabolism (due to electrons and hydrogen ions combining with oxygen) is H2O.</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273809376"/>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solidFill>
                  <a:schemeClr val="tx1"/>
                </a:solidFill>
              </a:rPr>
              <a:t>Redox Pairs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This figure shows and example of a redox pair. A reducing agent, like sodium, gives up electrons and an oxidizing agent, like </a:t>
            </a:r>
            <a:r>
              <a:rPr lang="en-US" dirty="0" err="1"/>
              <a:t>clorine</a:t>
            </a:r>
            <a:r>
              <a:rPr lang="en-US" dirty="0"/>
              <a:t>, accepts electrons. The products of this reaction are Na+ and Cl-.</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424078043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solidFill>
                  <a:schemeClr val="tx1"/>
                </a:solidFill>
              </a:rPr>
              <a:t>Details of NAD Reduction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The coenzyme NAD contains the vitamin nicotinamide (niacin) and the purine adenine attached to double ribose phosphate molecules (a dinucleotide). The principal site of action is on the nicotinamide. Hydrogens and electrons donated by a substrate interact with a carbon on the top of the ring. One hydrogen bonds there, carrying two electrons (H:), and the other hydrogen is carried in solution as H+ (a proton).</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2899403776"/>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solidFill>
                  <a:schemeClr val="tx1"/>
                </a:solidFill>
              </a:rPr>
              <a:t>Adenosine Triphosphate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ATP is composed of an adenosine </a:t>
            </a:r>
            <a:r>
              <a:rPr lang="en-US" dirty="0" err="1"/>
              <a:t>cound</a:t>
            </a:r>
            <a:r>
              <a:rPr lang="en-US" dirty="0"/>
              <a:t> to three phosphates. Removing the left-most phosphate group from ATP yields ADP (adenosine diphosphate) and removing the next one yields AMP (adenosine monophosphate). Energy is released when the bond is broken between each phosphate group.</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375090571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solidFill>
                  <a:schemeClr val="tx1"/>
                </a:solidFill>
              </a:rPr>
              <a:t>Overview of the Three Main Pathways of Catabolism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sz="1800" dirty="0"/>
              <a:t>Aerobic respiration is a series of reactions (glycolysis, the Krebs cycle, and the respiratory chain) that converts glucose to CO2 and allows the cell to recover significant amounts of energy. Aerobic respiration relies on free oxygen as the final acceptor for electrons and hydrogens and produces a relatively large amount of ATP (36-38 ATP). Anaerobic respiration is the metabolic strategy used by many microorganisms, some strictly anaerobic and others who are able to metabolize with or without oxygen. This system involves the same three pathways as aerobic respiration (glycolysis, the Krebs cycle, and the respiratory chain), but it does not use oxygen as the final electron acceptor; instead, NO3−, SO42−, CO32−, and other oxidized compounds are utilized. Its maximum net yield is 2-36 ATP. Fermentation is an adaptation used by facultative and aerotolerant anaerobes to incompletely oxidize (ferment) glucose. In this case, oxygen is not required, organic compounds are the final electron acceptors, and a relatively small amount of ATP is produced (2 ATP).</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202726458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solidFill>
                  <a:schemeClr val="tx1"/>
                </a:solidFill>
              </a:rPr>
              <a:t>Summary of Glycolysis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This flowchart gives a general overview of glycolysis with energy lost or gained. Three reactions alter and rearrange the six-carbon glucose molecule into six-carbon fructose-1,6-diphosphate using two ATP. Then a reaction breaks fructose-1,6-diphosphate into two three-carbon molecules. And finally five reactions convert each three-carbon molecule into the three-carbon pyruvate yielding four ATP and two NADH. The total energy yield for glycolysis is 2 ATP and two NADH.</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2076335182"/>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solidFill>
                  <a:schemeClr val="tx1"/>
                </a:solidFill>
              </a:rPr>
              <a:t>Pyruvic Acid: A Central Metabolite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This metabolite is an important hub in the processing of nutrients by microbes. It may be fermented anaerobically to several end products or oxidized completely to CO2 and H2O through the Krebs cycle and the electron transport system. It can also serve as a source of raw material for synthesizing amino acids and carbohydrates.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1659168086"/>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solidFill>
                  <a:schemeClr val="tx1"/>
                </a:solidFill>
              </a:rPr>
              <a:t>Reactions of a Single Turn of the Krebs Cycle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This figure gives a general overview of the Krebs cycle with energy lost or gained. Prior to entering the Krebs cycle, the three-carbon pyruvate is converted to two-carbon acetyl CoA; one CO2 is liberated and one NADH is formed. Remember, this happens twice for each glucose molecule that enters glycolysis. In the first reaction of the Krebs cycle, acetyl CoA donates two carbons to the four-carbon molecule oxaloacetate to form six-carbon citrate. In the course of seven more reactions, citrate is manipulated to yield energy and CO2 and oxaloacetate is regenerated. Intermediate molecules on the wheel can be shunted into other metabolic pathways as well. Each acetyl CoA yields one GTP, three NADH, one FADH, and two CO2 molecules. Total yield per two acetyl CoA is two GTP, six NADH, two FADH, and four CO2.</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387502281"/>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sz="2000" dirty="0">
                <a:solidFill>
                  <a:schemeClr val="tx1"/>
                </a:solidFill>
              </a:rPr>
              <a:t>The Electron Transport System and Oxidative Phosphorylation in Bacterial Membranes </a:t>
            </a:r>
            <a:r>
              <a:rPr lang="en-US" sz="2000" dirty="0"/>
              <a:t>- Text Alternative</a:t>
            </a:r>
            <a:endParaRPr lang="en-IN" sz="2000"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sz="1800" dirty="0"/>
              <a:t>This figure illustrates the steps of the electron transport chain. Reduced carriers (NADH, FADH) transfer electrons and H+ to the first electron carrier in the chain: NADH dehydrogenase. These are then sequentially transferred to the next four to six carriers with progressively more positive reduction potentials. The carriers are called cytochromes. The number of carriers varies, depending on the bacterium. Simultaneous with the reduction of the electron carriers, protons are moved to the outside of the membrane, creating a concentration gradient (more protons outside than inside the cell). The extracellular space becomes more positively charged and more acidic than the intracellular space. This condition creates the proton motive force, by which protons flow down the concentration gradient through the ATP synthase embedded in the membrane. This results in the conversion of ADP to ATP. Once inside the cytoplasm, protons combine with O2 to form water (in aerobic </a:t>
            </a:r>
            <a:r>
              <a:rPr lang="en-US" sz="1800" dirty="0" err="1"/>
              <a:t>respirers</a:t>
            </a:r>
            <a:r>
              <a:rPr lang="en-US" sz="1800" dirty="0"/>
              <a:t>), and with a variety of O-containing compounds to produce more reduced compounds. Aerobic respiration yields a maximum of three ATPs per oxidized NADH and two ATPs per oxidized FADH. Anaerobic respiration yields less per NADH and FADH.</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1799279550"/>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sz="2000" dirty="0">
                <a:solidFill>
                  <a:schemeClr val="tx1"/>
                </a:solidFill>
              </a:rPr>
              <a:t>The Electron Transport System on the Inner Membrane of the Mitochondrial Cristae </a:t>
            </a:r>
            <a:r>
              <a:rPr lang="en-US" sz="2000" dirty="0"/>
              <a:t>- Text Alternative</a:t>
            </a:r>
            <a:endParaRPr lang="en-IN" sz="2000"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sz="1800" dirty="0"/>
              <a:t>The electron transport carriers and enzymes are embedded in the cell membrane in prokaryotes. The equivalent structure for housing them in eukaryotes is the inner mitochondrial membranes, illustrated in this figure. As the carriers in the mitochondrial cristae transport electrons, they also actively pump H+ ions (protons) to the intermembrane space, producing a chemical and charge gradient between the outer and inner mitochondrial compartments.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31696269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How the Active Site and Specificity of the Apoenzyme Arise</a:t>
            </a:r>
            <a:endParaRPr lang="en-US" dirty="0">
              <a:solidFill>
                <a:schemeClr val="tx1"/>
              </a:solidFill>
            </a:endParaRPr>
          </a:p>
        </p:txBody>
      </p:sp>
      <p:pic>
        <p:nvPicPr>
          <p:cNvPr id="8" name="Picture 2" descr="Illustration showing how the active site and specificity of the apoenzyme arise.">
            <a:extLst>
              <a:ext uri="{C183D7F6-B498-43B3-948B-1728B52AA6E4}">
                <adec:decorative xmlns:adec="http://schemas.microsoft.com/office/drawing/2017/decorative" val="0"/>
              </a:ext>
            </a:extLst>
          </p:cNvPr>
          <p:cNvPicPr>
            <a:picLocks noGrp="1" noChangeAspect="1"/>
          </p:cNvPicPr>
          <p:nvPr>
            <p:ph sz="quarter" idx="11"/>
          </p:nvPr>
        </p:nvPicPr>
        <p:blipFill rotWithShape="1">
          <a:blip r:embed="rId2">
            <a:extLst>
              <a:ext uri="{28A0092B-C50C-407E-A947-70E740481C1C}">
                <a14:useLocalDpi xmlns:a14="http://schemas.microsoft.com/office/drawing/2010/main" val="0"/>
              </a:ext>
            </a:extLst>
          </a:blip>
          <a:srcRect t="5602"/>
          <a:stretch/>
        </p:blipFill>
        <p:spPr>
          <a:xfrm>
            <a:off x="1360245" y="1047965"/>
            <a:ext cx="6423509" cy="5212080"/>
          </a:xfrm>
        </p:spPr>
      </p:pic>
      <p:sp>
        <p:nvSpPr>
          <p:cNvPr id="4" name="Text Placeholder 3">
            <a:extLst>
              <a:ext uri="{FF2B5EF4-FFF2-40B4-BE49-F238E27FC236}">
                <a16:creationId xmlns:a16="http://schemas.microsoft.com/office/drawing/2014/main" id="{441F523C-5168-43A2-96FE-B20404231A7C}"/>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254597736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solidFill>
                  <a:schemeClr val="tx1"/>
                </a:solidFill>
              </a:rPr>
              <a:t>Theoretic ATP Yield From Aerobic Respiration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Aerobic respiration involves glycolysis, the Krebs cycle, and the electron transport system and converts glucose to CO2 and allows the cell to recover significant amounts of energy. Aerobic respiration relies on free oxygen as the final acceptor for electrons and hydrogens and produces 36-38 ATP, 6 CO2, and 6 H2 (6 O2 used). To attain the theoretic maximum yield of ATP, we assume a ratio of 3 for the oxidation of NADH to 2 for FADH2. The actual yield is generally lower and varies between eukaryotes and bacteria and among bacterial species.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192539567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solidFill>
                  <a:schemeClr val="tx1"/>
                </a:solidFill>
              </a:rPr>
              <a:t>Chemistry of Fermentation Systems That Produce Acid and Alcohol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In both the yeast system and the homolactic bacteria (human muscle) system, the final electron acceptor is an organic compound. In yeasts, pyruvic acid is decarboxylated to acetaldehyde, and the NADH given off in the glycolytic pathway reduces acetaldehyde to ethyl alcohol. In homolactic fermentative bacteria, pyruvic acid is reduced by NADH to lactic acid. Both systems regenerate NAD to feed back into glycolysis or other cycles.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1621686746"/>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solidFill>
                  <a:schemeClr val="tx1"/>
                </a:solidFill>
              </a:rPr>
              <a:t>Protein Catabolism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Removal of an amino group (from glutamic acid in this example) converts an amino acid to an intermediate of carbohydrate metabolism (alpha-ketoglutaric acid in this example). Ammonium is a by-product.</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334451044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solidFill>
                  <a:schemeClr val="tx1"/>
                </a:solidFill>
              </a:rPr>
              <a:t>Amphibolic View of Metabolism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This figure illustrates the anabolic and catabolic pathways that together make the </a:t>
            </a:r>
            <a:r>
              <a:rPr lang="en-US" dirty="0" err="1"/>
              <a:t>aphibolic</a:t>
            </a:r>
            <a:r>
              <a:rPr lang="en-US" dirty="0"/>
              <a:t> pathways of glucose metabolism. In Amphibolic Pathways, Intermediates from glycolysis are fed into the amino acid synthesis pathway. From there, the compounds are formed into proteins. Amino acids can then contribute nitrogenous groups to nucleotides to form nucleic acids. Glucose and related simple sugars are made into additional sugars and polymerized to form complex carbohydrates. And The glycolysis product acetyl CoA can be oxidized to form fatty acids, critical components of lipids. In the Catabolic Pathways, In addition to the respiration and fermentation pathways already described, bacteria can deaminate amino acids, which leads to the formation of a variety of metabolic intermediates, including pyruvate and acetyl CoA. And fatty acids can be oxidized to form acetyl CoA.</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3" action="ppaction://hlinksldjump"/>
            </a:endParaRPr>
          </a:p>
        </p:txBody>
      </p:sp>
    </p:spTree>
    <p:extLst>
      <p:ext uri="{BB962C8B-B14F-4D97-AF65-F5344CB8AC3E}">
        <p14:creationId xmlns:p14="http://schemas.microsoft.com/office/powerpoint/2010/main" val="4027623963"/>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solidFill>
                  <a:schemeClr val="tx1"/>
                </a:solidFill>
              </a:rPr>
              <a:t>Photosynthesis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The general reactions of photosynthesis, divided into two phases called light-dependent reactions and light-independent reactions. The dependent reactions require light to activate chlorophyll pigment and use the energy given off during activation to split an H2O molecule into oxygen and hydrogen, producing ATP and NADPH. The independent reactions, which occur either with or without light, utilize ATP and NADPH produced during the light reactions to fix CO2 into organic compounds such as glucose.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309360560"/>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solidFill>
                  <a:schemeClr val="tx1"/>
                </a:solidFill>
              </a:rPr>
              <a:t>Light-Dependent Reactions: </a:t>
            </a:r>
            <a:r>
              <a:rPr lang="en-US" dirty="0">
                <a:solidFill>
                  <a:schemeClr val="tx1"/>
                </a:solidFill>
              </a:rPr>
              <a:t>Photophosphorylation </a:t>
            </a:r>
            <a:r>
              <a:rPr lang="en-US" altLang="en-US" dirty="0">
                <a:solidFill>
                  <a:schemeClr val="tx1"/>
                </a:solidFill>
              </a:rPr>
              <a:t>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The main events of the light reaction shown as an exploded view in one granum. When light activates photosystem II, it sets up a chain reaction, in which electrons are released from chlorophyll. These electrons are transported along a chain of carriers to photosystem I. The empty position in photosystem II is replenished by photolysis of H2O. Other products of photolysis are O2 and H+. Pumping of H+ into the interior of the granum produces conditions for ATP to be synthesized. The final electron and H+ acceptor is NADP, which receives these from photosystem I. Both NADPH and ATP are fed into the stroma for the Calvin cycle.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240370164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solidFill>
                  <a:schemeClr val="tx1"/>
                </a:solidFill>
              </a:rPr>
              <a:t>Light-Independent Reactions: The Calvin Cycle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sz="1800" dirty="0"/>
              <a:t>The photosynthetic reactions that do not require light occur in the chloroplast in or the cytoplasm of cyanobacteria. These reactions use energy produced by the light phase to synthesize glucose by means of the Calvin cycle, as detailed in this figure. The cycle begins at the point where CO2 is combined with a doubly phosphorylated 5-carbon acceptor molecule called ribulose-1,5-bisphosphate (RuBP). This process, called carbon fixation, generates a 6-carbon intermediate compound that immediately splits into two 3-carbon molecules of 3-phosphoglyceric acid (PGA). The subsequent steps use the ATP and NADPH generated by the photosystems to form high-energy intermediates. First, ATP adds a second phosphate to 3-PGA and produces 1,3-bisphosphoglyceric acid (BPG). Then, during the same step, NADPH contributes its hydrogen to BPG, and one high-energy phosphate is removed. These events give rise to glyceraldehyde-3-phosphate (PGAL). This molecule and its isomer dihydroxyacetone phosphate (DHAP) are key molecules in hexose synthesis leading to fructose and glucose. You may notice that this pathway is very similar to glycolysis, except that it runs in reverse.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21473011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Enzyme-Substrate Reactions</a:t>
            </a:r>
            <a:endParaRPr lang="en-US" dirty="0">
              <a:solidFill>
                <a:schemeClr val="tx1"/>
              </a:solidFill>
            </a:endParaRPr>
          </a:p>
        </p:txBody>
      </p:sp>
      <p:pic>
        <p:nvPicPr>
          <p:cNvPr id="8" name="Picture 2" descr="Illustration of enzyme-substrate  reactions.">
            <a:extLst>
              <a:ext uri="{C183D7F6-B498-43B3-948B-1728B52AA6E4}">
                <adec:decorative xmlns:adec="http://schemas.microsoft.com/office/drawing/2017/decorative" val="0"/>
              </a:ext>
            </a:extLst>
          </p:cNvPr>
          <p:cNvPicPr>
            <a:picLocks noGrp="1" noChangeAspect="1"/>
          </p:cNvPicPr>
          <p:nvPr>
            <p:ph sz="quarter" idx="11"/>
          </p:nvPr>
        </p:nvPicPr>
        <p:blipFill rotWithShape="1">
          <a:blip r:embed="rId2">
            <a:extLst>
              <a:ext uri="{28A0092B-C50C-407E-A947-70E740481C1C}">
                <a14:useLocalDpi xmlns:a14="http://schemas.microsoft.com/office/drawing/2010/main" val="0"/>
              </a:ext>
            </a:extLst>
          </a:blip>
          <a:srcRect t="9445"/>
          <a:stretch/>
        </p:blipFill>
        <p:spPr>
          <a:xfrm>
            <a:off x="501283" y="2264223"/>
            <a:ext cx="8141435" cy="2651760"/>
          </a:xfrm>
        </p:spPr>
      </p:pic>
      <p:sp>
        <p:nvSpPr>
          <p:cNvPr id="4" name="Text Placeholder 3">
            <a:extLst>
              <a:ext uri="{FF2B5EF4-FFF2-40B4-BE49-F238E27FC236}">
                <a16:creationId xmlns:a16="http://schemas.microsoft.com/office/drawing/2014/main" id="{CB4AF7E6-9CB3-4032-9AD8-2A78D5AA0A10}"/>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p>
        </p:txBody>
      </p:sp>
    </p:spTree>
    <p:extLst>
      <p:ext uri="{BB962C8B-B14F-4D97-AF65-F5344CB8AC3E}">
        <p14:creationId xmlns:p14="http://schemas.microsoft.com/office/powerpoint/2010/main" val="22470304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Cofactors: Metal Ions and Coenzymes</a:t>
            </a:r>
          </a:p>
        </p:txBody>
      </p:sp>
      <p:sp>
        <p:nvSpPr>
          <p:cNvPr id="8" name="Content Placeholder 2"/>
          <p:cNvSpPr>
            <a:spLocks noGrp="1"/>
          </p:cNvSpPr>
          <p:nvPr>
            <p:ph sz="quarter" idx="11"/>
          </p:nvPr>
        </p:nvSpPr>
        <p:spPr/>
        <p:txBody>
          <a:bodyPr>
            <a:normAutofit/>
          </a:bodyPr>
          <a:lstStyle/>
          <a:p>
            <a:pPr>
              <a:spcBef>
                <a:spcPts val="400"/>
              </a:spcBef>
              <a:spcAft>
                <a:spcPts val="400"/>
              </a:spcAft>
            </a:pPr>
            <a:r>
              <a:rPr lang="en-US" dirty="0"/>
              <a:t>Metallic cofactors</a:t>
            </a:r>
          </a:p>
          <a:p>
            <a:pPr marL="342900" lvl="0" indent="-342900">
              <a:spcBef>
                <a:spcPts val="400"/>
              </a:spcBef>
              <a:spcAft>
                <a:spcPts val="400"/>
              </a:spcAft>
              <a:buFont typeface="Arial" pitchFamily="34" charset="0"/>
              <a:buChar char="•"/>
            </a:pPr>
            <a:r>
              <a:rPr lang="en-US" dirty="0">
                <a:solidFill>
                  <a:prstClr val="black"/>
                </a:solidFill>
              </a:rPr>
              <a:t>Iron, copper, magnesium, manganese, zinc, cobalt, selenium, etc.</a:t>
            </a:r>
          </a:p>
          <a:p>
            <a:pPr marL="342900" lvl="0" indent="-342900">
              <a:spcBef>
                <a:spcPts val="400"/>
              </a:spcBef>
              <a:spcAft>
                <a:spcPts val="400"/>
              </a:spcAft>
              <a:buFont typeface="Arial" pitchFamily="34" charset="0"/>
              <a:buChar char="•"/>
            </a:pPr>
            <a:r>
              <a:rPr lang="en-US" dirty="0">
                <a:solidFill>
                  <a:prstClr val="black"/>
                </a:solidFill>
              </a:rPr>
              <a:t>Assist with precise functions between enzyme and substrate</a:t>
            </a:r>
          </a:p>
          <a:p>
            <a:pPr marL="640080" lvl="1" indent="-283464">
              <a:spcBef>
                <a:spcPts val="0"/>
              </a:spcBef>
              <a:spcAft>
                <a:spcPts val="400"/>
              </a:spcAft>
            </a:pPr>
            <a:r>
              <a:rPr lang="en-US" sz="1800" dirty="0">
                <a:solidFill>
                  <a:prstClr val="black"/>
                </a:solidFill>
              </a:rPr>
              <a:t>Activate enzymes</a:t>
            </a:r>
          </a:p>
          <a:p>
            <a:pPr marL="640080" lvl="1" indent="-283464">
              <a:spcBef>
                <a:spcPts val="0"/>
              </a:spcBef>
              <a:spcAft>
                <a:spcPts val="400"/>
              </a:spcAft>
            </a:pPr>
            <a:r>
              <a:rPr lang="en-US" sz="1800" dirty="0">
                <a:solidFill>
                  <a:prstClr val="black"/>
                </a:solidFill>
              </a:rPr>
              <a:t>Help bring the active site and substrate close together</a:t>
            </a:r>
          </a:p>
          <a:p>
            <a:pPr marL="640080" lvl="1" indent="-283464">
              <a:spcBef>
                <a:spcPts val="0"/>
              </a:spcBef>
              <a:spcAft>
                <a:spcPts val="400"/>
              </a:spcAft>
            </a:pPr>
            <a:r>
              <a:rPr lang="en-US" sz="1800" dirty="0">
                <a:solidFill>
                  <a:prstClr val="black"/>
                </a:solidFill>
              </a:rPr>
              <a:t>Participate directly in chemical reactions </a:t>
            </a:r>
          </a:p>
        </p:txBody>
      </p:sp>
      <p:sp>
        <p:nvSpPr>
          <p:cNvPr id="9" name="Content Placeholder 3"/>
          <p:cNvSpPr>
            <a:spLocks noGrp="1"/>
          </p:cNvSpPr>
          <p:nvPr>
            <p:ph sz="quarter" idx="14"/>
          </p:nvPr>
        </p:nvSpPr>
        <p:spPr/>
        <p:txBody>
          <a:bodyPr>
            <a:normAutofit lnSpcReduction="10000"/>
          </a:bodyPr>
          <a:lstStyle/>
          <a:p>
            <a:pPr>
              <a:lnSpc>
                <a:spcPct val="110000"/>
              </a:lnSpc>
              <a:spcBef>
                <a:spcPts val="600"/>
              </a:spcBef>
              <a:spcAft>
                <a:spcPts val="600"/>
              </a:spcAft>
            </a:pPr>
            <a:r>
              <a:rPr lang="en-US" sz="2200" dirty="0"/>
              <a:t>Coenzymes</a:t>
            </a:r>
          </a:p>
          <a:p>
            <a:pPr marL="342900" indent="-342900">
              <a:lnSpc>
                <a:spcPct val="110000"/>
              </a:lnSpc>
              <a:spcBef>
                <a:spcPts val="600"/>
              </a:spcBef>
              <a:spcAft>
                <a:spcPts val="600"/>
              </a:spcAft>
              <a:buFont typeface="Arial" pitchFamily="34" charset="0"/>
              <a:buChar char="•"/>
            </a:pPr>
            <a:r>
              <a:rPr lang="en-US" altLang="en-US" sz="2200" dirty="0"/>
              <a:t>Organic compounds that work with the </a:t>
            </a:r>
            <a:r>
              <a:rPr lang="en-US" altLang="en-US" sz="2200" dirty="0" err="1"/>
              <a:t>apoenzyme</a:t>
            </a:r>
            <a:r>
              <a:rPr lang="en-US" altLang="en-US" sz="2200" dirty="0"/>
              <a:t> to alter the substrate</a:t>
            </a:r>
          </a:p>
          <a:p>
            <a:pPr marL="342900" indent="-342900">
              <a:lnSpc>
                <a:spcPct val="110000"/>
              </a:lnSpc>
              <a:spcBef>
                <a:spcPts val="600"/>
              </a:spcBef>
              <a:spcAft>
                <a:spcPts val="600"/>
              </a:spcAft>
              <a:buFont typeface="Arial" pitchFamily="34" charset="0"/>
              <a:buChar char="•"/>
            </a:pPr>
            <a:r>
              <a:rPr lang="en-US" altLang="en-US" sz="2200" dirty="0"/>
              <a:t>Remove a chemical group from one substrate and add it to another substrate</a:t>
            </a:r>
          </a:p>
          <a:p>
            <a:pPr marL="342900" indent="-342900">
              <a:lnSpc>
                <a:spcPct val="110000"/>
              </a:lnSpc>
              <a:spcBef>
                <a:spcPts val="600"/>
              </a:spcBef>
              <a:spcAft>
                <a:spcPts val="600"/>
              </a:spcAft>
              <a:buFont typeface="Arial" pitchFamily="34" charset="0"/>
              <a:buChar char="•"/>
            </a:pPr>
            <a:r>
              <a:rPr lang="en-US" altLang="en-US" sz="2200" dirty="0"/>
              <a:t>Carry and transfer hydrogen atoms, electrons, carbon dioxide, and amino groups</a:t>
            </a:r>
          </a:p>
          <a:p>
            <a:pPr marL="342900" indent="-342900">
              <a:lnSpc>
                <a:spcPct val="110000"/>
              </a:lnSpc>
              <a:spcBef>
                <a:spcPts val="600"/>
              </a:spcBef>
              <a:spcAft>
                <a:spcPts val="600"/>
              </a:spcAft>
              <a:buFont typeface="Arial" pitchFamily="34" charset="0"/>
              <a:buChar char="•"/>
            </a:pPr>
            <a:r>
              <a:rPr lang="en-US" altLang="en-US" sz="2200" dirty="0"/>
              <a:t>Vitamins are an important component of coenzymes</a:t>
            </a:r>
          </a:p>
        </p:txBody>
      </p:sp>
    </p:spTree>
    <p:extLst>
      <p:ext uri="{BB962C8B-B14F-4D97-AF65-F5344CB8AC3E}">
        <p14:creationId xmlns:p14="http://schemas.microsoft.com/office/powerpoint/2010/main" val="13012460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Six Classes of Enzymes</a:t>
            </a:r>
            <a:endParaRPr lang="en-US" dirty="0">
              <a:solidFill>
                <a:schemeClr val="tx1"/>
              </a:solidFill>
            </a:endParaRPr>
          </a:p>
        </p:txBody>
      </p:sp>
      <p:sp>
        <p:nvSpPr>
          <p:cNvPr id="8" name="Content Placeholder 2"/>
          <p:cNvSpPr>
            <a:spLocks noGrp="1"/>
          </p:cNvSpPr>
          <p:nvPr>
            <p:ph sz="quarter" idx="11"/>
          </p:nvPr>
        </p:nvSpPr>
        <p:spPr/>
        <p:txBody>
          <a:bodyPr>
            <a:normAutofit/>
          </a:bodyPr>
          <a:lstStyle/>
          <a:p>
            <a:pPr>
              <a:spcAft>
                <a:spcPts val="0"/>
              </a:spcAft>
            </a:pPr>
            <a:r>
              <a:rPr lang="en-US" i="1" dirty="0"/>
              <a:t>Oxidoreductases</a:t>
            </a:r>
            <a:r>
              <a:rPr lang="en-US" dirty="0"/>
              <a:t> transfer electrons from one substrate to another, and </a:t>
            </a:r>
            <a:r>
              <a:rPr lang="en-US" i="1" dirty="0"/>
              <a:t>dehydrogenases </a:t>
            </a:r>
            <a:r>
              <a:rPr lang="en-US" dirty="0"/>
              <a:t>transfer a hydrogen from one compound to another</a:t>
            </a:r>
          </a:p>
          <a:p>
            <a:pPr>
              <a:spcBef>
                <a:spcPts val="1800"/>
              </a:spcBef>
              <a:spcAft>
                <a:spcPts val="0"/>
              </a:spcAft>
            </a:pPr>
            <a:r>
              <a:rPr lang="en-US" i="1" dirty="0"/>
              <a:t>Transferases</a:t>
            </a:r>
            <a:r>
              <a:rPr lang="en-US" dirty="0"/>
              <a:t> transfer functional groups from one substrate to another</a:t>
            </a:r>
          </a:p>
          <a:p>
            <a:pPr>
              <a:spcBef>
                <a:spcPts val="1800"/>
              </a:spcBef>
              <a:spcAft>
                <a:spcPts val="0"/>
              </a:spcAft>
            </a:pPr>
            <a:r>
              <a:rPr lang="en-US" i="1" dirty="0"/>
              <a:t>Hydrolases</a:t>
            </a:r>
            <a:r>
              <a:rPr lang="en-US" dirty="0"/>
              <a:t> cleave bonds on molecules with the addition of water</a:t>
            </a:r>
          </a:p>
        </p:txBody>
      </p:sp>
      <p:sp>
        <p:nvSpPr>
          <p:cNvPr id="9" name="Content Placeholder 3"/>
          <p:cNvSpPr>
            <a:spLocks noGrp="1"/>
          </p:cNvSpPr>
          <p:nvPr>
            <p:ph sz="quarter" idx="14"/>
          </p:nvPr>
        </p:nvSpPr>
        <p:spPr/>
        <p:txBody>
          <a:bodyPr>
            <a:normAutofit/>
          </a:bodyPr>
          <a:lstStyle/>
          <a:p>
            <a:pPr>
              <a:spcAft>
                <a:spcPts val="0"/>
              </a:spcAft>
            </a:pPr>
            <a:r>
              <a:rPr lang="en-US" altLang="en-US" i="1" dirty="0"/>
              <a:t>Lyases</a:t>
            </a:r>
            <a:r>
              <a:rPr lang="en-US" altLang="en-US" dirty="0"/>
              <a:t> add groups to or remove groups from double-bonded substrates</a:t>
            </a:r>
          </a:p>
          <a:p>
            <a:pPr>
              <a:spcBef>
                <a:spcPts val="1800"/>
              </a:spcBef>
              <a:spcAft>
                <a:spcPts val="0"/>
              </a:spcAft>
            </a:pPr>
            <a:r>
              <a:rPr lang="en-US" altLang="en-US" i="1" dirty="0"/>
              <a:t>Isomerases</a:t>
            </a:r>
            <a:r>
              <a:rPr lang="en-US" altLang="en-US" dirty="0"/>
              <a:t> change a substrate to its isomeric form</a:t>
            </a:r>
          </a:p>
          <a:p>
            <a:pPr>
              <a:spcBef>
                <a:spcPts val="1800"/>
              </a:spcBef>
              <a:spcAft>
                <a:spcPts val="0"/>
              </a:spcAft>
            </a:pPr>
            <a:r>
              <a:rPr lang="en-US" altLang="en-US" i="1" dirty="0"/>
              <a:t>Ligases</a:t>
            </a:r>
            <a:r>
              <a:rPr lang="en-US" altLang="en-US" dirty="0"/>
              <a:t> catalyze the formation of bonds with the input of ATP and the removal of water</a:t>
            </a:r>
          </a:p>
        </p:txBody>
      </p:sp>
    </p:spTree>
    <p:extLst>
      <p:ext uri="{BB962C8B-B14F-4D97-AF65-F5344CB8AC3E}">
        <p14:creationId xmlns:p14="http://schemas.microsoft.com/office/powerpoint/2010/main" val="3979548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solidFill>
                  <a:schemeClr val="tx1"/>
                </a:solidFill>
              </a:rPr>
              <a:t>Sampling of Enzymes, Their Substrates, and Their Reactions</a:t>
            </a:r>
            <a:endParaRPr lang="en-US" dirty="0">
              <a:solidFill>
                <a:schemeClr val="tx1"/>
              </a:solidFill>
            </a:endParaRPr>
          </a:p>
        </p:txBody>
      </p:sp>
      <p:graphicFrame>
        <p:nvGraphicFramePr>
          <p:cNvPr id="11" name="Table 2"/>
          <p:cNvGraphicFramePr>
            <a:graphicFrameLocks noGrp="1"/>
          </p:cNvGraphicFramePr>
          <p:nvPr>
            <p:extLst>
              <p:ext uri="{D42A27DB-BD31-4B8C-83A1-F6EECF244321}">
                <p14:modId xmlns:p14="http://schemas.microsoft.com/office/powerpoint/2010/main" val="1576873655"/>
              </p:ext>
            </p:extLst>
          </p:nvPr>
        </p:nvGraphicFramePr>
        <p:xfrm>
          <a:off x="252911" y="1309914"/>
          <a:ext cx="8638178" cy="4937760"/>
        </p:xfrm>
        <a:graphic>
          <a:graphicData uri="http://schemas.openxmlformats.org/drawingml/2006/table">
            <a:tbl>
              <a:tblPr firstRow="1" bandRow="1">
                <a:tableStyleId>{073A0DAA-6AF3-43AB-8588-CEC1D06C72B9}</a:tableStyleId>
              </a:tblPr>
              <a:tblGrid>
                <a:gridCol w="1600200">
                  <a:extLst>
                    <a:ext uri="{9D8B030D-6E8A-4147-A177-3AD203B41FA5}">
                      <a16:colId xmlns:a16="http://schemas.microsoft.com/office/drawing/2014/main" val="20000"/>
                    </a:ext>
                  </a:extLst>
                </a:gridCol>
                <a:gridCol w="1676400">
                  <a:extLst>
                    <a:ext uri="{9D8B030D-6E8A-4147-A177-3AD203B41FA5}">
                      <a16:colId xmlns:a16="http://schemas.microsoft.com/office/drawing/2014/main" val="20001"/>
                    </a:ext>
                  </a:extLst>
                </a:gridCol>
                <a:gridCol w="1645920">
                  <a:extLst>
                    <a:ext uri="{9D8B030D-6E8A-4147-A177-3AD203B41FA5}">
                      <a16:colId xmlns:a16="http://schemas.microsoft.com/office/drawing/2014/main" val="20002"/>
                    </a:ext>
                  </a:extLst>
                </a:gridCol>
                <a:gridCol w="1353458">
                  <a:extLst>
                    <a:ext uri="{9D8B030D-6E8A-4147-A177-3AD203B41FA5}">
                      <a16:colId xmlns:a16="http://schemas.microsoft.com/office/drawing/2014/main" val="20003"/>
                    </a:ext>
                  </a:extLst>
                </a:gridCol>
                <a:gridCol w="2362200">
                  <a:extLst>
                    <a:ext uri="{9D8B030D-6E8A-4147-A177-3AD203B41FA5}">
                      <a16:colId xmlns:a16="http://schemas.microsoft.com/office/drawing/2014/main" val="20004"/>
                    </a:ext>
                  </a:extLst>
                </a:gridCol>
              </a:tblGrid>
              <a:tr h="370840">
                <a:tc>
                  <a:txBody>
                    <a:bodyPr/>
                    <a:lstStyle/>
                    <a:p>
                      <a:r>
                        <a:rPr lang="en-US" sz="1600" b="1" i="0" u="none" strike="noStrike" kern="1200" baseline="0" dirty="0">
                          <a:solidFill>
                            <a:schemeClr val="lt1"/>
                          </a:solidFill>
                          <a:latin typeface="+mn-lt"/>
                          <a:ea typeface="+mn-ea"/>
                          <a:cs typeface="+mn-cs"/>
                        </a:rPr>
                        <a:t>Common Name</a:t>
                      </a:r>
                      <a:endParaRPr lang="en-US" sz="1600" b="0" i="0" u="none" strike="noStrike" kern="1200" baseline="0" dirty="0">
                        <a:solidFill>
                          <a:schemeClr val="lt1"/>
                        </a:solidFill>
                        <a:latin typeface="+mn-lt"/>
                        <a:ea typeface="+mn-ea"/>
                        <a:cs typeface="+mn-cs"/>
                      </a:endParaRPr>
                    </a:p>
                  </a:txBody>
                  <a:tcPr/>
                </a:tc>
                <a:tc>
                  <a:txBody>
                    <a:bodyPr/>
                    <a:lstStyle/>
                    <a:p>
                      <a:r>
                        <a:rPr lang="en-US" sz="1600" b="1" i="0" u="none" strike="noStrike" kern="1200" baseline="0" dirty="0">
                          <a:solidFill>
                            <a:schemeClr val="lt1"/>
                          </a:solidFill>
                          <a:latin typeface="+mn-lt"/>
                          <a:ea typeface="+mn-ea"/>
                          <a:cs typeface="+mn-cs"/>
                        </a:rPr>
                        <a:t>Systematic Name</a:t>
                      </a:r>
                      <a:endParaRPr lang="en-US" sz="1600" b="0" i="0" u="none" strike="noStrike" kern="1200" baseline="0" dirty="0">
                        <a:solidFill>
                          <a:schemeClr val="lt1"/>
                        </a:solidFill>
                        <a:latin typeface="+mn-lt"/>
                        <a:ea typeface="+mn-ea"/>
                        <a:cs typeface="+mn-cs"/>
                      </a:endParaRPr>
                    </a:p>
                  </a:txBody>
                  <a:tcPr/>
                </a:tc>
                <a:tc>
                  <a:txBody>
                    <a:bodyPr/>
                    <a:lstStyle/>
                    <a:p>
                      <a:r>
                        <a:rPr lang="en-US" sz="1600" b="1" i="0" u="none" strike="noStrike" kern="1200" baseline="0" dirty="0">
                          <a:solidFill>
                            <a:schemeClr val="lt1"/>
                          </a:solidFill>
                          <a:latin typeface="+mn-lt"/>
                          <a:ea typeface="+mn-ea"/>
                          <a:cs typeface="+mn-cs"/>
                        </a:rPr>
                        <a:t>Enzyme Class</a:t>
                      </a:r>
                      <a:endParaRPr lang="en-US" sz="1600" b="0" i="0" u="none" strike="noStrike" kern="1200" baseline="0" dirty="0">
                        <a:solidFill>
                          <a:schemeClr val="lt1"/>
                        </a:solidFill>
                        <a:latin typeface="+mn-lt"/>
                        <a:ea typeface="+mn-ea"/>
                        <a:cs typeface="+mn-cs"/>
                      </a:endParaRPr>
                    </a:p>
                  </a:txBody>
                  <a:tcPr/>
                </a:tc>
                <a:tc>
                  <a:txBody>
                    <a:bodyPr/>
                    <a:lstStyle/>
                    <a:p>
                      <a:r>
                        <a:rPr lang="en-US" sz="1600" b="1" i="0" u="none" strike="noStrike" kern="1200" baseline="0" dirty="0">
                          <a:solidFill>
                            <a:schemeClr val="lt1"/>
                          </a:solidFill>
                          <a:latin typeface="+mn-lt"/>
                          <a:ea typeface="+mn-ea"/>
                          <a:cs typeface="+mn-cs"/>
                        </a:rPr>
                        <a:t>Substrates</a:t>
                      </a:r>
                      <a:endParaRPr lang="en-US" sz="1600" b="0" i="0" u="none" strike="noStrike" kern="1200" baseline="0" dirty="0">
                        <a:solidFill>
                          <a:schemeClr val="lt1"/>
                        </a:solidFill>
                        <a:latin typeface="+mn-lt"/>
                        <a:ea typeface="+mn-ea"/>
                        <a:cs typeface="+mn-cs"/>
                      </a:endParaRPr>
                    </a:p>
                  </a:txBody>
                  <a:tcPr/>
                </a:tc>
                <a:tc>
                  <a:txBody>
                    <a:bodyPr/>
                    <a:lstStyle/>
                    <a:p>
                      <a:r>
                        <a:rPr lang="en-US" sz="1600" b="1" i="0" u="none" strike="noStrike" kern="1200" baseline="0" dirty="0">
                          <a:solidFill>
                            <a:schemeClr val="lt1"/>
                          </a:solidFill>
                          <a:latin typeface="+mn-lt"/>
                          <a:ea typeface="+mn-ea"/>
                          <a:cs typeface="+mn-cs"/>
                        </a:rPr>
                        <a:t>Action</a:t>
                      </a:r>
                      <a:endParaRPr lang="en-US" sz="1600" b="0" i="0" u="none" strike="noStrike" kern="1200" baseline="0" dirty="0">
                        <a:solidFill>
                          <a:schemeClr val="lt1"/>
                        </a:solidFill>
                        <a:latin typeface="+mn-lt"/>
                        <a:ea typeface="+mn-ea"/>
                        <a:cs typeface="+mn-cs"/>
                      </a:endParaRPr>
                    </a:p>
                  </a:txBody>
                  <a:tcPr/>
                </a:tc>
                <a:extLst>
                  <a:ext uri="{0D108BD9-81ED-4DB2-BD59-A6C34878D82A}">
                    <a16:rowId xmlns:a16="http://schemas.microsoft.com/office/drawing/2014/main" val="10000"/>
                  </a:ext>
                </a:extLst>
              </a:tr>
              <a:tr h="370840">
                <a:tc>
                  <a:txBody>
                    <a:bodyPr/>
                    <a:lstStyle/>
                    <a:p>
                      <a:r>
                        <a:rPr lang="en-US" sz="1600" b="0" i="0" u="none" strike="noStrike" kern="1200" baseline="0" dirty="0">
                          <a:solidFill>
                            <a:schemeClr val="dk1"/>
                          </a:solidFill>
                          <a:latin typeface="+mn-lt"/>
                          <a:ea typeface="+mn-ea"/>
                          <a:cs typeface="+mn-cs"/>
                        </a:rPr>
                        <a:t>Lactase</a:t>
                      </a:r>
                    </a:p>
                  </a:txBody>
                  <a:tcPr/>
                </a:tc>
                <a:tc>
                  <a:txBody>
                    <a:bodyPr/>
                    <a:lstStyle/>
                    <a:p>
                      <a:r>
                        <a:rPr lang="el-GR" sz="1600" b="0" i="0" u="none" strike="noStrike" kern="1200" baseline="0" dirty="0">
                          <a:solidFill>
                            <a:schemeClr val="dk1"/>
                          </a:solidFill>
                          <a:latin typeface="+mn-lt"/>
                          <a:ea typeface="+mn-ea"/>
                          <a:cs typeface="+mn-cs"/>
                        </a:rPr>
                        <a:t>β-</a:t>
                      </a:r>
                      <a:r>
                        <a:rPr lang="en-US" sz="1600" kern="1200" cap="small" dirty="0">
                          <a:solidFill>
                            <a:schemeClr val="dk1"/>
                          </a:solidFill>
                          <a:latin typeface="+mn-lt"/>
                          <a:ea typeface="+mn-ea"/>
                          <a:cs typeface="+mn-cs"/>
                        </a:rPr>
                        <a:t>d</a:t>
                      </a:r>
                      <a:r>
                        <a:rPr lang="en-US" sz="1600" b="0" i="0" u="none" strike="noStrike" kern="1200" baseline="0" dirty="0">
                          <a:solidFill>
                            <a:schemeClr val="dk1"/>
                          </a:solidFill>
                          <a:latin typeface="+mn-lt"/>
                          <a:ea typeface="+mn-ea"/>
                          <a:cs typeface="+mn-cs"/>
                        </a:rPr>
                        <a:t>-galactosidase </a:t>
                      </a:r>
                    </a:p>
                  </a:txBody>
                  <a:tcPr/>
                </a:tc>
                <a:tc>
                  <a:txBody>
                    <a:bodyPr/>
                    <a:lstStyle/>
                    <a:p>
                      <a:r>
                        <a:rPr lang="en-US" sz="1600" b="0" i="0" u="none" strike="noStrike" kern="1200" baseline="0" dirty="0">
                          <a:solidFill>
                            <a:schemeClr val="dk1"/>
                          </a:solidFill>
                          <a:latin typeface="+mn-lt"/>
                          <a:ea typeface="+mn-ea"/>
                          <a:cs typeface="+mn-cs"/>
                        </a:rPr>
                        <a:t>Hydrolase </a:t>
                      </a:r>
                    </a:p>
                  </a:txBody>
                  <a:tcPr/>
                </a:tc>
                <a:tc>
                  <a:txBody>
                    <a:bodyPr/>
                    <a:lstStyle/>
                    <a:p>
                      <a:r>
                        <a:rPr lang="en-US" sz="1600" b="0" i="0" u="none" strike="noStrike" kern="1200" baseline="0" dirty="0">
                          <a:solidFill>
                            <a:schemeClr val="dk1"/>
                          </a:solidFill>
                          <a:latin typeface="+mn-lt"/>
                          <a:ea typeface="+mn-ea"/>
                          <a:cs typeface="+mn-cs"/>
                        </a:rPr>
                        <a:t>Lactose </a:t>
                      </a:r>
                    </a:p>
                  </a:txBody>
                  <a:tcPr/>
                </a:tc>
                <a:tc>
                  <a:txBody>
                    <a:bodyPr/>
                    <a:lstStyle/>
                    <a:p>
                      <a:r>
                        <a:rPr lang="en-US" sz="1600" b="0" i="0" u="none" strike="noStrike" kern="1200" baseline="0" dirty="0">
                          <a:solidFill>
                            <a:schemeClr val="dk1"/>
                          </a:solidFill>
                          <a:latin typeface="+mn-lt"/>
                          <a:ea typeface="+mn-ea"/>
                          <a:cs typeface="+mn-cs"/>
                        </a:rPr>
                        <a:t>Breaks lactose down into glucose and galactose</a:t>
                      </a:r>
                    </a:p>
                  </a:txBody>
                  <a:tcPr/>
                </a:tc>
                <a:extLst>
                  <a:ext uri="{0D108BD9-81ED-4DB2-BD59-A6C34878D82A}">
                    <a16:rowId xmlns:a16="http://schemas.microsoft.com/office/drawing/2014/main" val="10001"/>
                  </a:ext>
                </a:extLst>
              </a:tr>
              <a:tr h="370840">
                <a:tc>
                  <a:txBody>
                    <a:bodyPr/>
                    <a:lstStyle/>
                    <a:p>
                      <a:r>
                        <a:rPr lang="en-US" sz="1600" b="0" i="0" u="none" strike="noStrike" kern="1200" baseline="0" dirty="0">
                          <a:solidFill>
                            <a:schemeClr val="dk1"/>
                          </a:solidFill>
                          <a:latin typeface="+mn-lt"/>
                          <a:ea typeface="+mn-ea"/>
                          <a:cs typeface="+mn-cs"/>
                        </a:rPr>
                        <a:t>Penicillinase</a:t>
                      </a:r>
                    </a:p>
                  </a:txBody>
                  <a:tcPr/>
                </a:tc>
                <a:tc>
                  <a:txBody>
                    <a:bodyPr/>
                    <a:lstStyle/>
                    <a:p>
                      <a:r>
                        <a:rPr lang="en-US" sz="1600" b="0" i="0" u="none" strike="noStrike" kern="1200" baseline="0" dirty="0">
                          <a:solidFill>
                            <a:schemeClr val="dk1"/>
                          </a:solidFill>
                          <a:latin typeface="+mn-lt"/>
                          <a:ea typeface="+mn-ea"/>
                          <a:cs typeface="+mn-cs"/>
                        </a:rPr>
                        <a:t>Beta-lactamase</a:t>
                      </a:r>
                    </a:p>
                  </a:txBody>
                  <a:tcPr/>
                </a:tc>
                <a:tc>
                  <a:txBody>
                    <a:bodyPr/>
                    <a:lstStyle/>
                    <a:p>
                      <a:r>
                        <a:rPr lang="en-US" sz="1600" b="0" i="0" u="none" strike="noStrike" kern="1200" baseline="0" dirty="0">
                          <a:solidFill>
                            <a:schemeClr val="dk1"/>
                          </a:solidFill>
                          <a:latin typeface="+mn-lt"/>
                          <a:ea typeface="+mn-ea"/>
                          <a:cs typeface="+mn-cs"/>
                        </a:rPr>
                        <a:t>Hydrolase </a:t>
                      </a:r>
                    </a:p>
                  </a:txBody>
                  <a:tcPr/>
                </a:tc>
                <a:tc>
                  <a:txBody>
                    <a:bodyPr/>
                    <a:lstStyle/>
                    <a:p>
                      <a:r>
                        <a:rPr lang="en-US" sz="1600" b="0" i="0" u="none" strike="noStrike" kern="1200" baseline="0" dirty="0">
                          <a:solidFill>
                            <a:schemeClr val="dk1"/>
                          </a:solidFill>
                          <a:latin typeface="+mn-lt"/>
                          <a:ea typeface="+mn-ea"/>
                          <a:cs typeface="+mn-cs"/>
                        </a:rPr>
                        <a:t>Penicillin</a:t>
                      </a:r>
                    </a:p>
                  </a:txBody>
                  <a:tcPr/>
                </a:tc>
                <a:tc>
                  <a:txBody>
                    <a:bodyPr/>
                    <a:lstStyle/>
                    <a:p>
                      <a:r>
                        <a:rPr lang="en-US" sz="1600" b="0" i="0" u="none" strike="noStrike" kern="1200" baseline="0" dirty="0">
                          <a:solidFill>
                            <a:schemeClr val="dk1"/>
                          </a:solidFill>
                          <a:latin typeface="+mn-lt"/>
                          <a:ea typeface="+mn-ea"/>
                          <a:cs typeface="+mn-cs"/>
                        </a:rPr>
                        <a:t>Hydrolyzes beta-lactam ring</a:t>
                      </a:r>
                    </a:p>
                  </a:txBody>
                  <a:tcPr/>
                </a:tc>
                <a:extLst>
                  <a:ext uri="{0D108BD9-81ED-4DB2-BD59-A6C34878D82A}">
                    <a16:rowId xmlns:a16="http://schemas.microsoft.com/office/drawing/2014/main" val="10002"/>
                  </a:ext>
                </a:extLst>
              </a:tr>
              <a:tr h="370840">
                <a:tc>
                  <a:txBody>
                    <a:bodyPr/>
                    <a:lstStyle/>
                    <a:p>
                      <a:r>
                        <a:rPr lang="en-US" sz="1600" b="0" i="0" u="none" strike="noStrike" kern="1200" baseline="0" dirty="0">
                          <a:solidFill>
                            <a:schemeClr val="dk1"/>
                          </a:solidFill>
                          <a:latin typeface="+mn-lt"/>
                          <a:ea typeface="+mn-ea"/>
                          <a:cs typeface="+mn-cs"/>
                        </a:rPr>
                        <a:t>DNA polymerase </a:t>
                      </a:r>
                    </a:p>
                  </a:txBody>
                  <a:tcPr/>
                </a:tc>
                <a:tc>
                  <a:txBody>
                    <a:bodyPr/>
                    <a:lstStyle/>
                    <a:p>
                      <a:r>
                        <a:rPr lang="en-US" sz="1600" b="0" i="0" u="none" strike="noStrike" kern="1200" baseline="0" dirty="0">
                          <a:solidFill>
                            <a:schemeClr val="dk1"/>
                          </a:solidFill>
                          <a:latin typeface="+mn-lt"/>
                          <a:ea typeface="+mn-ea"/>
                          <a:cs typeface="+mn-cs"/>
                        </a:rPr>
                        <a:t>DNA nucleotidyl-transferase</a:t>
                      </a:r>
                    </a:p>
                  </a:txBody>
                  <a:tcPr/>
                </a:tc>
                <a:tc>
                  <a:txBody>
                    <a:bodyPr/>
                    <a:lstStyle/>
                    <a:p>
                      <a:r>
                        <a:rPr lang="en-US" sz="1600" b="0" i="0" u="none" strike="noStrike" kern="1200" baseline="0" dirty="0">
                          <a:solidFill>
                            <a:schemeClr val="dk1"/>
                          </a:solidFill>
                          <a:latin typeface="+mn-lt"/>
                          <a:ea typeface="+mn-ea"/>
                          <a:cs typeface="+mn-cs"/>
                        </a:rPr>
                        <a:t>Transferase</a:t>
                      </a:r>
                    </a:p>
                  </a:txBody>
                  <a:tcPr/>
                </a:tc>
                <a:tc>
                  <a:txBody>
                    <a:bodyPr/>
                    <a:lstStyle/>
                    <a:p>
                      <a:r>
                        <a:rPr lang="en-US" sz="1600" b="0" i="0" u="none" strike="noStrike" kern="1200" baseline="0" dirty="0">
                          <a:solidFill>
                            <a:schemeClr val="dk1"/>
                          </a:solidFill>
                          <a:latin typeface="+mn-lt"/>
                          <a:ea typeface="+mn-ea"/>
                          <a:cs typeface="+mn-cs"/>
                        </a:rPr>
                        <a:t>DNA nucleosides</a:t>
                      </a:r>
                    </a:p>
                  </a:txBody>
                  <a:tcPr/>
                </a:tc>
                <a:tc>
                  <a:txBody>
                    <a:bodyPr/>
                    <a:lstStyle/>
                    <a:p>
                      <a:r>
                        <a:rPr lang="en-US" sz="1600" b="0" i="0" u="none" strike="noStrike" kern="1200" baseline="0" dirty="0">
                          <a:solidFill>
                            <a:schemeClr val="dk1"/>
                          </a:solidFill>
                          <a:latin typeface="+mn-lt"/>
                          <a:ea typeface="+mn-ea"/>
                          <a:cs typeface="+mn-cs"/>
                        </a:rPr>
                        <a:t>Synthesizes a strand of DNA using the complementary strand as a model</a:t>
                      </a:r>
                    </a:p>
                  </a:txBody>
                  <a:tcPr/>
                </a:tc>
                <a:extLst>
                  <a:ext uri="{0D108BD9-81ED-4DB2-BD59-A6C34878D82A}">
                    <a16:rowId xmlns:a16="http://schemas.microsoft.com/office/drawing/2014/main" val="10003"/>
                  </a:ext>
                </a:extLst>
              </a:tr>
              <a:tr h="370840">
                <a:tc>
                  <a:txBody>
                    <a:bodyPr/>
                    <a:lstStyle/>
                    <a:p>
                      <a:r>
                        <a:rPr lang="en-US" sz="1600" b="0" i="0" u="none" strike="noStrike" kern="1200" baseline="0" dirty="0">
                          <a:solidFill>
                            <a:schemeClr val="dk1"/>
                          </a:solidFill>
                          <a:latin typeface="+mn-lt"/>
                          <a:ea typeface="+mn-ea"/>
                          <a:cs typeface="+mn-cs"/>
                        </a:rPr>
                        <a:t>Lactate dehydrogenase</a:t>
                      </a:r>
                    </a:p>
                  </a:txBody>
                  <a:tcPr/>
                </a:tc>
                <a:tc>
                  <a:txBody>
                    <a:bodyPr/>
                    <a:lstStyle/>
                    <a:p>
                      <a:r>
                        <a:rPr lang="en-US" sz="1600" b="0" i="0" u="none" strike="noStrike" kern="1200" baseline="0" dirty="0">
                          <a:solidFill>
                            <a:schemeClr val="dk1"/>
                          </a:solidFill>
                          <a:latin typeface="+mn-lt"/>
                          <a:ea typeface="+mn-ea"/>
                          <a:cs typeface="+mn-cs"/>
                        </a:rPr>
                        <a:t>Same as common name </a:t>
                      </a:r>
                    </a:p>
                  </a:txBody>
                  <a:tcPr/>
                </a:tc>
                <a:tc>
                  <a:txBody>
                    <a:bodyPr/>
                    <a:lstStyle/>
                    <a:p>
                      <a:r>
                        <a:rPr lang="en-US" sz="1600" b="0" i="0" u="none" strike="noStrike" kern="1200" baseline="0" dirty="0">
                          <a:solidFill>
                            <a:schemeClr val="dk1"/>
                          </a:solidFill>
                          <a:latin typeface="+mn-lt"/>
                          <a:ea typeface="+mn-ea"/>
                          <a:cs typeface="+mn-cs"/>
                        </a:rPr>
                        <a:t>Oxidoreductase </a:t>
                      </a:r>
                    </a:p>
                  </a:txBody>
                  <a:tcPr/>
                </a:tc>
                <a:tc>
                  <a:txBody>
                    <a:bodyPr/>
                    <a:lstStyle/>
                    <a:p>
                      <a:r>
                        <a:rPr lang="en-US" sz="1600" b="0" i="0" u="none" strike="noStrike" kern="1200" baseline="0" dirty="0">
                          <a:solidFill>
                            <a:schemeClr val="dk1"/>
                          </a:solidFill>
                          <a:latin typeface="+mn-lt"/>
                          <a:ea typeface="+mn-ea"/>
                          <a:cs typeface="+mn-cs"/>
                        </a:rPr>
                        <a:t>Pyruvic acid</a:t>
                      </a:r>
                    </a:p>
                  </a:txBody>
                  <a:tcPr/>
                </a:tc>
                <a:tc>
                  <a:txBody>
                    <a:bodyPr/>
                    <a:lstStyle/>
                    <a:p>
                      <a:r>
                        <a:rPr lang="en-US" sz="1600" b="0" i="0" u="none" strike="noStrike" kern="1200" baseline="0" dirty="0">
                          <a:solidFill>
                            <a:schemeClr val="dk1"/>
                          </a:solidFill>
                          <a:latin typeface="+mn-lt"/>
                          <a:ea typeface="+mn-ea"/>
                          <a:cs typeface="+mn-cs"/>
                        </a:rPr>
                        <a:t>Catalyzes the conversion of pyruvic acid to lactic acid</a:t>
                      </a:r>
                    </a:p>
                  </a:txBody>
                  <a:tcPr/>
                </a:tc>
                <a:extLst>
                  <a:ext uri="{0D108BD9-81ED-4DB2-BD59-A6C34878D82A}">
                    <a16:rowId xmlns:a16="http://schemas.microsoft.com/office/drawing/2014/main" val="10004"/>
                  </a:ext>
                </a:extLst>
              </a:tr>
              <a:tr h="370840">
                <a:tc>
                  <a:txBody>
                    <a:bodyPr/>
                    <a:lstStyle/>
                    <a:p>
                      <a:r>
                        <a:rPr lang="en-US" sz="1600" b="0" i="0" u="none" strike="noStrike" kern="1200" baseline="0" dirty="0">
                          <a:solidFill>
                            <a:schemeClr val="dk1"/>
                          </a:solidFill>
                          <a:latin typeface="+mn-lt"/>
                          <a:ea typeface="+mn-ea"/>
                          <a:cs typeface="+mn-cs"/>
                        </a:rPr>
                        <a:t>Oxidase</a:t>
                      </a:r>
                    </a:p>
                  </a:txBody>
                  <a:tcPr/>
                </a:tc>
                <a:tc>
                  <a:txBody>
                    <a:bodyPr/>
                    <a:lstStyle/>
                    <a:p>
                      <a:r>
                        <a:rPr lang="en-US" sz="1600" b="0" i="0" u="none" strike="noStrike" kern="1200" baseline="0" dirty="0">
                          <a:solidFill>
                            <a:schemeClr val="dk1"/>
                          </a:solidFill>
                          <a:latin typeface="+mn-lt"/>
                          <a:ea typeface="+mn-ea"/>
                          <a:cs typeface="+mn-cs"/>
                        </a:rPr>
                        <a:t>Cytochrome oxidase</a:t>
                      </a:r>
                    </a:p>
                  </a:txBody>
                  <a:tcPr/>
                </a:tc>
                <a:tc>
                  <a:txBody>
                    <a:bodyPr/>
                    <a:lstStyle/>
                    <a:p>
                      <a:r>
                        <a:rPr lang="en-US" sz="1600" b="0" i="0" u="none" strike="noStrike" kern="1200" baseline="0" dirty="0">
                          <a:solidFill>
                            <a:schemeClr val="dk1"/>
                          </a:solidFill>
                          <a:latin typeface="+mn-lt"/>
                          <a:ea typeface="+mn-ea"/>
                          <a:cs typeface="+mn-cs"/>
                        </a:rPr>
                        <a:t>Oxidoreductase </a:t>
                      </a:r>
                    </a:p>
                  </a:txBody>
                  <a:tcPr/>
                </a:tc>
                <a:tc>
                  <a:txBody>
                    <a:bodyPr/>
                    <a:lstStyle/>
                    <a:p>
                      <a:r>
                        <a:rPr lang="en-US" sz="1600" b="0" i="0" u="none" strike="noStrike" kern="1200" baseline="0" dirty="0">
                          <a:solidFill>
                            <a:schemeClr val="dk1"/>
                          </a:solidFill>
                          <a:latin typeface="+mn-lt"/>
                          <a:ea typeface="+mn-ea"/>
                          <a:cs typeface="+mn-cs"/>
                        </a:rPr>
                        <a:t>Molecular oxygen (O</a:t>
                      </a:r>
                      <a:r>
                        <a:rPr lang="en-US" sz="1600" b="0" i="0" u="none" strike="noStrike" kern="1200" baseline="-25000" dirty="0">
                          <a:solidFill>
                            <a:schemeClr val="dk1"/>
                          </a:solidFill>
                          <a:latin typeface="+mn-lt"/>
                          <a:ea typeface="+mn-ea"/>
                          <a:cs typeface="+mn-cs"/>
                        </a:rPr>
                        <a:t>2</a:t>
                      </a:r>
                      <a:r>
                        <a:rPr lang="en-US" sz="1600" b="0" i="0" u="none" strike="noStrike" kern="1200" baseline="0" dirty="0">
                          <a:solidFill>
                            <a:schemeClr val="dk1"/>
                          </a:solidFill>
                          <a:latin typeface="+mn-lt"/>
                          <a:ea typeface="+mn-ea"/>
                          <a:cs typeface="+mn-cs"/>
                        </a:rPr>
                        <a:t>)</a:t>
                      </a:r>
                    </a:p>
                  </a:txBody>
                  <a:tcPr/>
                </a:tc>
                <a:tc>
                  <a:txBody>
                    <a:bodyPr/>
                    <a:lstStyle/>
                    <a:p>
                      <a:r>
                        <a:rPr lang="en-US" sz="1600" b="0" i="0" u="none" strike="noStrike" kern="1200" baseline="0" dirty="0">
                          <a:solidFill>
                            <a:schemeClr val="dk1"/>
                          </a:solidFill>
                          <a:latin typeface="+mn-lt"/>
                          <a:ea typeface="+mn-ea"/>
                          <a:cs typeface="+mn-cs"/>
                        </a:rPr>
                        <a:t>Catalyzes the reduction of O</a:t>
                      </a:r>
                      <a:r>
                        <a:rPr lang="en-US" sz="1600" b="0" i="0" u="none" strike="noStrike" kern="1200" baseline="-25000" dirty="0">
                          <a:solidFill>
                            <a:schemeClr val="dk1"/>
                          </a:solidFill>
                          <a:latin typeface="+mn-lt"/>
                          <a:ea typeface="+mn-ea"/>
                          <a:cs typeface="+mn-cs"/>
                        </a:rPr>
                        <a:t>2</a:t>
                      </a:r>
                      <a:r>
                        <a:rPr lang="en-US" sz="1600" b="0" i="0" u="none" strike="noStrike" kern="1200" baseline="0" dirty="0">
                          <a:solidFill>
                            <a:schemeClr val="dk1"/>
                          </a:solidFill>
                          <a:latin typeface="+mn-lt"/>
                          <a:ea typeface="+mn-ea"/>
                          <a:cs typeface="+mn-cs"/>
                        </a:rPr>
                        <a:t> (addition of electrons and hydrogen)</a:t>
                      </a:r>
                    </a:p>
                  </a:txBody>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41453113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solidFill>
                  <a:schemeClr val="tx1"/>
                </a:solidFill>
              </a:rPr>
              <a:t>Transfer Reactions by Enzymes</a:t>
            </a:r>
            <a:endParaRPr lang="en-US" dirty="0">
              <a:solidFill>
                <a:schemeClr val="tx1"/>
              </a:solidFill>
            </a:endParaRPr>
          </a:p>
        </p:txBody>
      </p:sp>
      <p:sp>
        <p:nvSpPr>
          <p:cNvPr id="8" name="Content Placeholder 2"/>
          <p:cNvSpPr>
            <a:spLocks noGrp="1"/>
          </p:cNvSpPr>
          <p:nvPr>
            <p:ph sz="quarter" idx="11"/>
          </p:nvPr>
        </p:nvSpPr>
        <p:spPr/>
        <p:txBody>
          <a:bodyPr/>
          <a:lstStyle/>
          <a:p>
            <a:pPr lvl="0">
              <a:spcBef>
                <a:spcPts val="800"/>
              </a:spcBef>
            </a:pPr>
            <a:r>
              <a:rPr lang="en-US" dirty="0">
                <a:solidFill>
                  <a:prstClr val="black"/>
                </a:solidFill>
              </a:rPr>
              <a:t>Accomplished by </a:t>
            </a:r>
            <a:r>
              <a:rPr lang="en-US" dirty="0" err="1">
                <a:solidFill>
                  <a:prstClr val="black"/>
                </a:solidFill>
              </a:rPr>
              <a:t>oxidoreductases</a:t>
            </a:r>
            <a:r>
              <a:rPr lang="en-US" dirty="0">
                <a:solidFill>
                  <a:prstClr val="black"/>
                </a:solidFill>
              </a:rPr>
              <a:t>:</a:t>
            </a:r>
          </a:p>
          <a:p>
            <a:pPr marL="342900" lvl="0" indent="-342900">
              <a:spcBef>
                <a:spcPts val="800"/>
              </a:spcBef>
              <a:buFont typeface="Arial" pitchFamily="34" charset="0"/>
              <a:buChar char="•"/>
            </a:pPr>
            <a:r>
              <a:rPr lang="en-US" dirty="0">
                <a:solidFill>
                  <a:prstClr val="black"/>
                </a:solidFill>
              </a:rPr>
              <a:t>Oxidation:</a:t>
            </a:r>
          </a:p>
          <a:p>
            <a:pPr marL="640080" lvl="1" indent="-283464">
              <a:spcBef>
                <a:spcPts val="0"/>
              </a:spcBef>
            </a:pPr>
            <a:r>
              <a:rPr lang="en-US" sz="2000" dirty="0">
                <a:solidFill>
                  <a:prstClr val="black"/>
                </a:solidFill>
              </a:rPr>
              <a:t>Loss of electrons </a:t>
            </a:r>
          </a:p>
          <a:p>
            <a:pPr marL="640080" lvl="1" indent="-283464">
              <a:spcBef>
                <a:spcPts val="0"/>
              </a:spcBef>
            </a:pPr>
            <a:r>
              <a:rPr lang="en-US" sz="2000" dirty="0">
                <a:solidFill>
                  <a:prstClr val="black"/>
                </a:solidFill>
              </a:rPr>
              <a:t>A compound that loses electrons is </a:t>
            </a:r>
            <a:r>
              <a:rPr lang="en-US" sz="2000" b="1" dirty="0">
                <a:solidFill>
                  <a:prstClr val="black"/>
                </a:solidFill>
              </a:rPr>
              <a:t>oxidized</a:t>
            </a:r>
          </a:p>
          <a:p>
            <a:pPr marL="342900" lvl="0" indent="-342900">
              <a:spcBef>
                <a:spcPts val="800"/>
              </a:spcBef>
              <a:buFont typeface="Arial" pitchFamily="34" charset="0"/>
              <a:buChar char="•"/>
            </a:pPr>
            <a:r>
              <a:rPr lang="en-US" dirty="0">
                <a:solidFill>
                  <a:prstClr val="black"/>
                </a:solidFill>
              </a:rPr>
              <a:t>Reduction:</a:t>
            </a:r>
          </a:p>
          <a:p>
            <a:pPr marL="640080" lvl="1" indent="-283464">
              <a:spcBef>
                <a:spcPts val="0"/>
              </a:spcBef>
            </a:pPr>
            <a:r>
              <a:rPr lang="en-US" sz="2000" dirty="0">
                <a:solidFill>
                  <a:prstClr val="black"/>
                </a:solidFill>
              </a:rPr>
              <a:t>Gain of electrons</a:t>
            </a:r>
          </a:p>
          <a:p>
            <a:pPr marL="640080" lvl="1" indent="-283464">
              <a:spcBef>
                <a:spcPts val="0"/>
              </a:spcBef>
            </a:pPr>
            <a:r>
              <a:rPr lang="en-US" sz="2000" dirty="0">
                <a:solidFill>
                  <a:prstClr val="black"/>
                </a:solidFill>
              </a:rPr>
              <a:t>A compound that gains electrons is </a:t>
            </a:r>
            <a:r>
              <a:rPr lang="en-US" sz="2000" b="1" dirty="0">
                <a:solidFill>
                  <a:prstClr val="black"/>
                </a:solidFill>
              </a:rPr>
              <a:t>reduced</a:t>
            </a:r>
          </a:p>
          <a:p>
            <a:pPr marL="342900" lvl="0" indent="-342900">
              <a:spcBef>
                <a:spcPts val="800"/>
              </a:spcBef>
              <a:buFont typeface="Arial" pitchFamily="34" charset="0"/>
              <a:buChar char="•"/>
            </a:pPr>
            <a:r>
              <a:rPr lang="en-US" dirty="0">
                <a:solidFill>
                  <a:prstClr val="black"/>
                </a:solidFill>
              </a:rPr>
              <a:t>NAD and FAD are coenzyme carriers</a:t>
            </a:r>
          </a:p>
        </p:txBody>
      </p:sp>
    </p:spTree>
    <p:extLst>
      <p:ext uri="{BB962C8B-B14F-4D97-AF65-F5344CB8AC3E}">
        <p14:creationId xmlns:p14="http://schemas.microsoft.com/office/powerpoint/2010/main" val="7837629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solidFill>
                  <a:schemeClr val="tx1"/>
                </a:solidFill>
              </a:rPr>
              <a:t>Location of Enzyme Action</a:t>
            </a:r>
          </a:p>
        </p:txBody>
      </p:sp>
      <p:sp>
        <p:nvSpPr>
          <p:cNvPr id="8" name="Content Placeholder 2"/>
          <p:cNvSpPr>
            <a:spLocks noGrp="1"/>
          </p:cNvSpPr>
          <p:nvPr>
            <p:ph sz="quarter" idx="11"/>
          </p:nvPr>
        </p:nvSpPr>
        <p:spPr/>
        <p:txBody>
          <a:bodyPr>
            <a:normAutofit lnSpcReduction="10000"/>
          </a:bodyPr>
          <a:lstStyle/>
          <a:p>
            <a:pPr lvl="0">
              <a:spcAft>
                <a:spcPts val="0"/>
              </a:spcAft>
            </a:pPr>
            <a:r>
              <a:rPr lang="en-US" dirty="0">
                <a:solidFill>
                  <a:prstClr val="black"/>
                </a:solidFill>
              </a:rPr>
              <a:t>Exoenzymes: </a:t>
            </a:r>
          </a:p>
          <a:p>
            <a:pPr marL="342900" lvl="0" indent="-342900">
              <a:spcBef>
                <a:spcPts val="1800"/>
              </a:spcBef>
              <a:spcAft>
                <a:spcPts val="0"/>
              </a:spcAft>
              <a:buFont typeface="Arial" pitchFamily="34" charset="0"/>
              <a:buChar char="•"/>
            </a:pPr>
            <a:r>
              <a:rPr lang="en-US" dirty="0">
                <a:solidFill>
                  <a:prstClr val="black"/>
                </a:solidFill>
              </a:rPr>
              <a:t>Transported extracellularly</a:t>
            </a:r>
          </a:p>
          <a:p>
            <a:pPr marL="342900" lvl="0" indent="-342900">
              <a:spcBef>
                <a:spcPts val="1800"/>
              </a:spcBef>
              <a:spcAft>
                <a:spcPts val="0"/>
              </a:spcAft>
              <a:buFont typeface="Arial" pitchFamily="34" charset="0"/>
              <a:buChar char="•"/>
            </a:pPr>
            <a:r>
              <a:rPr lang="en-US" dirty="0">
                <a:solidFill>
                  <a:prstClr val="black"/>
                </a:solidFill>
              </a:rPr>
              <a:t>Break down large food molecules or harmful chemicals</a:t>
            </a:r>
          </a:p>
          <a:p>
            <a:pPr lvl="0">
              <a:spcBef>
                <a:spcPts val="1800"/>
              </a:spcBef>
              <a:spcAft>
                <a:spcPts val="0"/>
              </a:spcAft>
            </a:pPr>
            <a:r>
              <a:rPr lang="en-US" dirty="0">
                <a:solidFill>
                  <a:prstClr val="black"/>
                </a:solidFill>
              </a:rPr>
              <a:t>Endoenzymes:</a:t>
            </a:r>
          </a:p>
          <a:p>
            <a:pPr marL="342900" lvl="0" indent="-342900">
              <a:spcBef>
                <a:spcPts val="1800"/>
              </a:spcBef>
              <a:spcAft>
                <a:spcPts val="0"/>
              </a:spcAft>
              <a:buFont typeface="Arial" pitchFamily="34" charset="0"/>
              <a:buChar char="•"/>
            </a:pPr>
            <a:r>
              <a:rPr lang="en-US" dirty="0">
                <a:solidFill>
                  <a:prstClr val="black"/>
                </a:solidFill>
              </a:rPr>
              <a:t>Retained </a:t>
            </a:r>
            <a:r>
              <a:rPr lang="en-US" dirty="0" err="1">
                <a:solidFill>
                  <a:prstClr val="black"/>
                </a:solidFill>
              </a:rPr>
              <a:t>intracellularly</a:t>
            </a:r>
            <a:r>
              <a:rPr lang="en-US" dirty="0">
                <a:solidFill>
                  <a:prstClr val="black"/>
                </a:solidFill>
              </a:rPr>
              <a:t> and function there</a:t>
            </a:r>
          </a:p>
          <a:p>
            <a:pPr marL="342900" lvl="0" indent="-342900">
              <a:spcBef>
                <a:spcPts val="1800"/>
              </a:spcBef>
              <a:spcAft>
                <a:spcPts val="0"/>
              </a:spcAft>
              <a:buFont typeface="Arial" pitchFamily="34" charset="0"/>
              <a:buChar char="•"/>
            </a:pPr>
            <a:r>
              <a:rPr lang="en-US" dirty="0">
                <a:solidFill>
                  <a:prstClr val="black"/>
                </a:solidFill>
              </a:rPr>
              <a:t>Most enzymes of metabolic pathways</a:t>
            </a:r>
          </a:p>
        </p:txBody>
      </p:sp>
      <p:pic>
        <p:nvPicPr>
          <p:cNvPr id="1026" name="Picture 3" descr="(a) Exoenzymes are released outside the cell to function.&#10;(b) Endoenzymes remain in the cell and function there.">
            <a:extLst>
              <a:ext uri="{C183D7F6-B498-43B3-948B-1728B52AA6E4}">
                <adec:decorative xmlns:adec="http://schemas.microsoft.com/office/drawing/2017/decorative" val="0"/>
              </a:ext>
            </a:extLst>
          </p:cNvPr>
          <p:cNvPicPr>
            <a:picLocks noGrp="1" noChangeAspect="1" noChangeArrowheads="1"/>
          </p:cNvPicPr>
          <p:nvPr>
            <p:ph sz="quarter" idx="14"/>
          </p:nvPr>
        </p:nvPicPr>
        <p:blipFill rotWithShape="1">
          <a:blip r:embed="rId2">
            <a:extLst>
              <a:ext uri="{28A0092B-C50C-407E-A947-70E740481C1C}">
                <a14:useLocalDpi xmlns:a14="http://schemas.microsoft.com/office/drawing/2010/main" val="0"/>
              </a:ext>
            </a:extLst>
          </a:blip>
          <a:srcRect t="7085" r="539"/>
          <a:stretch/>
        </p:blipFill>
        <p:spPr bwMode="auto">
          <a:xfrm>
            <a:off x="4741243" y="2235200"/>
            <a:ext cx="4164637" cy="28024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42508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solidFill>
                  <a:schemeClr val="tx1"/>
                </a:solidFill>
              </a:rPr>
              <a:t>Enzyme Regularity</a:t>
            </a:r>
            <a:endParaRPr lang="en-US" dirty="0">
              <a:solidFill>
                <a:schemeClr val="tx1"/>
              </a:solidFill>
            </a:endParaRPr>
          </a:p>
        </p:txBody>
      </p:sp>
      <p:sp>
        <p:nvSpPr>
          <p:cNvPr id="8" name="Content Placeholder 2"/>
          <p:cNvSpPr>
            <a:spLocks noGrp="1"/>
          </p:cNvSpPr>
          <p:nvPr>
            <p:ph sz="quarter" idx="11"/>
          </p:nvPr>
        </p:nvSpPr>
        <p:spPr/>
        <p:txBody>
          <a:bodyPr/>
          <a:lstStyle/>
          <a:p>
            <a:pPr lvl="0">
              <a:spcAft>
                <a:spcPts val="0"/>
              </a:spcAft>
            </a:pPr>
            <a:r>
              <a:rPr lang="en-US" altLang="en-US" b="1" dirty="0">
                <a:solidFill>
                  <a:prstClr val="black"/>
                </a:solidFill>
              </a:rPr>
              <a:t>Constitutive enzymes</a:t>
            </a:r>
            <a:r>
              <a:rPr lang="en-US" altLang="en-US" dirty="0">
                <a:solidFill>
                  <a:prstClr val="black"/>
                </a:solidFill>
              </a:rPr>
              <a:t>:</a:t>
            </a:r>
          </a:p>
          <a:p>
            <a:pPr marL="342900" lvl="0" indent="-342900">
              <a:spcBef>
                <a:spcPts val="1800"/>
              </a:spcBef>
              <a:spcAft>
                <a:spcPts val="0"/>
              </a:spcAft>
              <a:buFont typeface="Arial" pitchFamily="34" charset="0"/>
              <a:buChar char="•"/>
            </a:pPr>
            <a:r>
              <a:rPr lang="en-US" altLang="en-US" dirty="0">
                <a:solidFill>
                  <a:prstClr val="black"/>
                </a:solidFill>
              </a:rPr>
              <a:t>Always present in relatively constant amounts, regardless of the cellular environment</a:t>
            </a:r>
          </a:p>
          <a:p>
            <a:pPr lvl="0">
              <a:spcBef>
                <a:spcPts val="1800"/>
              </a:spcBef>
              <a:spcAft>
                <a:spcPts val="0"/>
              </a:spcAft>
            </a:pPr>
            <a:r>
              <a:rPr lang="en-US" altLang="en-US" b="1" dirty="0">
                <a:solidFill>
                  <a:prstClr val="black"/>
                </a:solidFill>
              </a:rPr>
              <a:t>Regulated enzymes</a:t>
            </a:r>
            <a:r>
              <a:rPr lang="en-US" altLang="en-US" dirty="0">
                <a:solidFill>
                  <a:prstClr val="black"/>
                </a:solidFill>
              </a:rPr>
              <a:t>:</a:t>
            </a:r>
          </a:p>
          <a:p>
            <a:pPr marL="342900" lvl="0" indent="-342900">
              <a:spcBef>
                <a:spcPts val="1800"/>
              </a:spcBef>
              <a:spcAft>
                <a:spcPts val="0"/>
              </a:spcAft>
              <a:buFont typeface="Arial" pitchFamily="34" charset="0"/>
              <a:buChar char="•"/>
            </a:pPr>
            <a:r>
              <a:rPr lang="en-US" altLang="en-US" dirty="0">
                <a:solidFill>
                  <a:prstClr val="black"/>
                </a:solidFill>
              </a:rPr>
              <a:t>Production is turned on (induced) or turned off (repressed) in response to changes in concentration of substrate</a:t>
            </a:r>
          </a:p>
        </p:txBody>
      </p:sp>
    </p:spTree>
    <p:extLst>
      <p:ext uri="{BB962C8B-B14F-4D97-AF65-F5344CB8AC3E}">
        <p14:creationId xmlns:p14="http://schemas.microsoft.com/office/powerpoint/2010/main" val="18812503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solidFill>
                  <a:schemeClr val="tx1"/>
                </a:solidFill>
              </a:rPr>
              <a:t>Constitutive and Regulated Enzymes</a:t>
            </a:r>
            <a:endParaRPr lang="en-US" dirty="0">
              <a:solidFill>
                <a:schemeClr val="tx1"/>
              </a:solidFill>
            </a:endParaRPr>
          </a:p>
        </p:txBody>
      </p:sp>
      <p:pic>
        <p:nvPicPr>
          <p:cNvPr id="3" name="Content Placeholder 2" descr="Illustration comparing constitutive and regulated enzymes.">
            <a:extLst>
              <a:ext uri="{C183D7F6-B498-43B3-948B-1728B52AA6E4}">
                <adec:decorative xmlns:adec="http://schemas.microsoft.com/office/drawing/2017/decorative" val="0"/>
              </a:ext>
            </a:extLst>
          </p:cNvPr>
          <p:cNvPicPr>
            <a:picLocks noGrp="1" noChangeAspect="1" noChangeArrowheads="1"/>
          </p:cNvPicPr>
          <p:nvPr>
            <p:ph sz="quarter" idx="11"/>
          </p:nvPr>
        </p:nvPicPr>
        <p:blipFill rotWithShape="1">
          <a:blip r:embed="rId2">
            <a:extLst>
              <a:ext uri="{28A0092B-C50C-407E-A947-70E740481C1C}">
                <a14:useLocalDpi xmlns:a14="http://schemas.microsoft.com/office/drawing/2010/main" val="0"/>
              </a:ext>
            </a:extLst>
          </a:blip>
          <a:srcRect t="3484"/>
          <a:stretch/>
        </p:blipFill>
        <p:spPr bwMode="auto">
          <a:xfrm>
            <a:off x="831999" y="1139405"/>
            <a:ext cx="7480002" cy="502920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545BC42D-0218-4120-BA92-6743B4127CDD}"/>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30746510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Section 8.1: The Metabolism of Microbes </a:t>
            </a:r>
            <a:endParaRPr lang="en-US" dirty="0">
              <a:solidFill>
                <a:schemeClr val="tx1"/>
              </a:solidFill>
            </a:endParaRP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pPr>
            <a:r>
              <a:rPr lang="en-US" altLang="en-US" u="sng" dirty="0"/>
              <a:t>Learning Outcomes</a:t>
            </a:r>
          </a:p>
          <a:p>
            <a:pPr>
              <a:spcBef>
                <a:spcPts val="800"/>
              </a:spcBef>
            </a:pPr>
            <a:r>
              <a:rPr lang="en-US" altLang="en-US" dirty="0"/>
              <a:t>Describe the relationship among metabolism, catabolism, and anabolism.</a:t>
            </a:r>
          </a:p>
          <a:p>
            <a:pPr>
              <a:spcBef>
                <a:spcPts val="800"/>
              </a:spcBef>
            </a:pPr>
            <a:r>
              <a:rPr lang="en-US" altLang="en-US" dirty="0"/>
              <a:t>Fully discuss the structure and function of enzymes.</a:t>
            </a:r>
          </a:p>
          <a:p>
            <a:pPr>
              <a:spcBef>
                <a:spcPts val="800"/>
              </a:spcBef>
            </a:pPr>
            <a:r>
              <a:rPr lang="en-US" altLang="en-US" dirty="0"/>
              <a:t>Differentiate between an </a:t>
            </a:r>
            <a:r>
              <a:rPr lang="en-US" altLang="en-US" dirty="0" err="1"/>
              <a:t>apoenzyme</a:t>
            </a:r>
            <a:r>
              <a:rPr lang="en-US" altLang="en-US" dirty="0"/>
              <a:t> and a holoenzyme.</a:t>
            </a:r>
          </a:p>
          <a:p>
            <a:pPr>
              <a:spcBef>
                <a:spcPts val="800"/>
              </a:spcBef>
            </a:pPr>
            <a:r>
              <a:rPr lang="en-US" altLang="en-US" dirty="0"/>
              <a:t>Differentiate between an </a:t>
            </a:r>
            <a:r>
              <a:rPr lang="en-US" altLang="en-US" dirty="0" err="1"/>
              <a:t>endoenzyme</a:t>
            </a:r>
            <a:r>
              <a:rPr lang="en-US" altLang="en-US" dirty="0"/>
              <a:t> and an </a:t>
            </a:r>
            <a:r>
              <a:rPr lang="en-US" altLang="en-US" dirty="0" err="1"/>
              <a:t>exoenzyme</a:t>
            </a:r>
            <a:r>
              <a:rPr lang="en-US" altLang="en-US" dirty="0"/>
              <a:t>, and between constitutive and regulated enzymes.</a:t>
            </a:r>
          </a:p>
          <a:p>
            <a:pPr>
              <a:spcBef>
                <a:spcPts val="800"/>
              </a:spcBef>
            </a:pPr>
            <a:r>
              <a:rPr lang="en-US" altLang="en-US" dirty="0"/>
              <a:t>Diagram the four major patterns of metabolic pathways.</a:t>
            </a:r>
          </a:p>
          <a:p>
            <a:pPr>
              <a:spcBef>
                <a:spcPts val="800"/>
              </a:spcBef>
            </a:pPr>
            <a:r>
              <a:rPr lang="en-US" altLang="en-US" dirty="0"/>
              <a:t>Describe how enzymes are controlled.</a:t>
            </a:r>
          </a:p>
        </p:txBody>
      </p:sp>
    </p:spTree>
    <p:extLst>
      <p:ext uri="{BB962C8B-B14F-4D97-AF65-F5344CB8AC3E}">
        <p14:creationId xmlns:p14="http://schemas.microsoft.com/office/powerpoint/2010/main" val="41600806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solidFill>
                  <a:schemeClr val="tx1"/>
                </a:solidFill>
              </a:rPr>
              <a:t>Role of Microbial Enzymes in Disease</a:t>
            </a:r>
          </a:p>
        </p:txBody>
      </p:sp>
      <p:sp>
        <p:nvSpPr>
          <p:cNvPr id="8" name="Content Placeholder 2"/>
          <p:cNvSpPr>
            <a:spLocks noGrp="1"/>
          </p:cNvSpPr>
          <p:nvPr>
            <p:ph sz="quarter" idx="11"/>
          </p:nvPr>
        </p:nvSpPr>
        <p:spPr/>
        <p:txBody>
          <a:bodyPr/>
          <a:lstStyle/>
          <a:p>
            <a:pPr>
              <a:spcAft>
                <a:spcPts val="0"/>
              </a:spcAft>
            </a:pPr>
            <a:r>
              <a:rPr lang="en-US" altLang="en-US" dirty="0"/>
              <a:t>Pathogens secrete unique </a:t>
            </a:r>
            <a:r>
              <a:rPr lang="en-US" altLang="en-US" dirty="0" err="1"/>
              <a:t>exoenzymes</a:t>
            </a:r>
            <a:r>
              <a:rPr lang="en-US" altLang="en-US" dirty="0"/>
              <a:t> that help them avoid host defenses or promote multiplication in tissues</a:t>
            </a:r>
          </a:p>
          <a:p>
            <a:pPr marL="342900" indent="-342900">
              <a:spcBef>
                <a:spcPts val="1800"/>
              </a:spcBef>
              <a:spcAft>
                <a:spcPts val="0"/>
              </a:spcAft>
              <a:buFont typeface="Arial" pitchFamily="34" charset="0"/>
              <a:buChar char="•"/>
            </a:pPr>
            <a:r>
              <a:rPr lang="en-US" altLang="en-US" dirty="0"/>
              <a:t>Considered virulence factors or toxins because they contribute to disease</a:t>
            </a:r>
          </a:p>
          <a:p>
            <a:pPr marL="342900" indent="-342900">
              <a:spcBef>
                <a:spcPts val="1800"/>
              </a:spcBef>
              <a:spcAft>
                <a:spcPts val="0"/>
              </a:spcAft>
              <a:buFont typeface="Arial" pitchFamily="34" charset="0"/>
              <a:buChar char="•"/>
            </a:pPr>
            <a:r>
              <a:rPr lang="en-US" altLang="en-US" dirty="0"/>
              <a:t>Examples: streptokinase, </a:t>
            </a:r>
            <a:r>
              <a:rPr lang="en-US" altLang="en-US" dirty="0" err="1"/>
              <a:t>streptolysin</a:t>
            </a:r>
            <a:r>
              <a:rPr lang="en-US" altLang="en-US" dirty="0"/>
              <a:t>, </a:t>
            </a:r>
            <a:r>
              <a:rPr lang="en-US" altLang="en-US" dirty="0" err="1"/>
              <a:t>elastase</a:t>
            </a:r>
            <a:r>
              <a:rPr lang="en-US" altLang="en-US" dirty="0"/>
              <a:t>, collagenase, lipase, </a:t>
            </a:r>
            <a:r>
              <a:rPr lang="en-US" altLang="en-US" dirty="0" err="1"/>
              <a:t>penicillinase</a:t>
            </a:r>
            <a:endParaRPr lang="en-US" altLang="en-US" dirty="0"/>
          </a:p>
        </p:txBody>
      </p:sp>
    </p:spTree>
    <p:extLst>
      <p:ext uri="{BB962C8B-B14F-4D97-AF65-F5344CB8AC3E}">
        <p14:creationId xmlns:p14="http://schemas.microsoft.com/office/powerpoint/2010/main" val="13691552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Sensitivity of Enzymes</a:t>
            </a:r>
            <a:endParaRPr lang="en-US" dirty="0">
              <a:solidFill>
                <a:schemeClr val="tx1"/>
              </a:solidFill>
            </a:endParaRPr>
          </a:p>
        </p:txBody>
      </p:sp>
      <p:sp>
        <p:nvSpPr>
          <p:cNvPr id="7" name="Content Placeholder 2"/>
          <p:cNvSpPr>
            <a:spLocks noGrp="1"/>
          </p:cNvSpPr>
          <p:nvPr>
            <p:ph sz="quarter" idx="11"/>
          </p:nvPr>
        </p:nvSpPr>
        <p:spPr/>
        <p:txBody>
          <a:bodyPr/>
          <a:lstStyle/>
          <a:p>
            <a:pPr>
              <a:spcAft>
                <a:spcPts val="0"/>
              </a:spcAft>
            </a:pPr>
            <a:r>
              <a:rPr lang="en-US" altLang="en-US" b="1" dirty="0"/>
              <a:t>Denaturation</a:t>
            </a:r>
            <a:r>
              <a:rPr lang="en-US" altLang="en-US" dirty="0"/>
              <a:t>:</a:t>
            </a:r>
          </a:p>
          <a:p>
            <a:pPr marL="342900" indent="-342900">
              <a:spcBef>
                <a:spcPts val="1800"/>
              </a:spcBef>
              <a:spcAft>
                <a:spcPts val="0"/>
              </a:spcAft>
              <a:buFont typeface="Arial" pitchFamily="34" charset="0"/>
              <a:buChar char="•"/>
            </a:pPr>
            <a:r>
              <a:rPr lang="en-US" altLang="en-US" dirty="0"/>
              <a:t>Weak bonds that maintain the shape of an </a:t>
            </a:r>
            <a:r>
              <a:rPr lang="en-US" altLang="en-US" dirty="0" err="1"/>
              <a:t>apoenzyme</a:t>
            </a:r>
            <a:r>
              <a:rPr lang="en-US" altLang="en-US" dirty="0"/>
              <a:t> are broken by heat, low or high pH, or certain chemicals</a:t>
            </a:r>
          </a:p>
          <a:p>
            <a:pPr marL="342900" indent="-342900">
              <a:spcBef>
                <a:spcPts val="1800"/>
              </a:spcBef>
              <a:spcAft>
                <a:spcPts val="0"/>
              </a:spcAft>
              <a:buFont typeface="Arial" pitchFamily="34" charset="0"/>
              <a:buChar char="•"/>
            </a:pPr>
            <a:r>
              <a:rPr lang="en-US" altLang="en-US" dirty="0"/>
              <a:t>Disruption causes distortion of the enzyme’s shape</a:t>
            </a:r>
          </a:p>
          <a:p>
            <a:pPr marL="342900" indent="-342900">
              <a:spcBef>
                <a:spcPts val="1800"/>
              </a:spcBef>
              <a:spcAft>
                <a:spcPts val="0"/>
              </a:spcAft>
              <a:buFont typeface="Arial" pitchFamily="34" charset="0"/>
              <a:buChar char="•"/>
            </a:pPr>
            <a:r>
              <a:rPr lang="en-US" altLang="en-US" dirty="0"/>
              <a:t>Prevents the substrate from attaching to the active site</a:t>
            </a:r>
          </a:p>
          <a:p>
            <a:pPr marL="342900" indent="-342900">
              <a:spcBef>
                <a:spcPts val="1800"/>
              </a:spcBef>
              <a:spcAft>
                <a:spcPts val="0"/>
              </a:spcAft>
              <a:buFont typeface="Arial" pitchFamily="34" charset="0"/>
              <a:buChar char="•"/>
            </a:pPr>
            <a:r>
              <a:rPr lang="en-US" altLang="en-US" dirty="0"/>
              <a:t>Nonfunctional enzymes block metabolic reactions and can lead to cell death</a:t>
            </a:r>
          </a:p>
        </p:txBody>
      </p:sp>
    </p:spTree>
    <p:extLst>
      <p:ext uri="{BB962C8B-B14F-4D97-AF65-F5344CB8AC3E}">
        <p14:creationId xmlns:p14="http://schemas.microsoft.com/office/powerpoint/2010/main" val="38329779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solidFill>
                  <a:schemeClr val="tx1"/>
                </a:solidFill>
              </a:rPr>
              <a:t>Metabolic Pathways</a:t>
            </a:r>
            <a:endParaRPr lang="en-US" dirty="0">
              <a:solidFill>
                <a:schemeClr val="tx1"/>
              </a:solidFill>
            </a:endParaRPr>
          </a:p>
        </p:txBody>
      </p:sp>
      <p:sp>
        <p:nvSpPr>
          <p:cNvPr id="8" name="Content Placeholder 2"/>
          <p:cNvSpPr>
            <a:spLocks noGrp="1"/>
          </p:cNvSpPr>
          <p:nvPr>
            <p:ph sz="quarter" idx="11"/>
          </p:nvPr>
        </p:nvSpPr>
        <p:spPr/>
        <p:txBody>
          <a:bodyPr/>
          <a:lstStyle/>
          <a:p>
            <a:pPr>
              <a:spcBef>
                <a:spcPts val="600"/>
              </a:spcBef>
              <a:spcAft>
                <a:spcPts val="600"/>
              </a:spcAft>
            </a:pPr>
            <a:r>
              <a:rPr lang="en-US" dirty="0"/>
              <a:t>Metabolic reactions most often occur in a multistep series or pathway</a:t>
            </a:r>
          </a:p>
          <a:p>
            <a:pPr marL="342900" indent="-342900">
              <a:spcBef>
                <a:spcPts val="600"/>
              </a:spcBef>
              <a:spcAft>
                <a:spcPts val="600"/>
              </a:spcAft>
              <a:buFont typeface="Arial" pitchFamily="34" charset="0"/>
              <a:buChar char="•"/>
            </a:pPr>
            <a:r>
              <a:rPr lang="en-US" dirty="0"/>
              <a:t>Each step is catalyzed by an enzyme</a:t>
            </a:r>
          </a:p>
          <a:p>
            <a:pPr marL="342900" indent="-342900">
              <a:spcBef>
                <a:spcPts val="600"/>
              </a:spcBef>
              <a:spcAft>
                <a:spcPts val="600"/>
              </a:spcAft>
              <a:buFont typeface="Arial" pitchFamily="34" charset="0"/>
              <a:buChar char="•"/>
            </a:pPr>
            <a:r>
              <a:rPr lang="en-US" dirty="0"/>
              <a:t>The product of one reaction is often the reactant (substrate) for the next</a:t>
            </a:r>
          </a:p>
          <a:p>
            <a:pPr marL="342900" indent="-342900">
              <a:spcBef>
                <a:spcPts val="600"/>
              </a:spcBef>
              <a:spcAft>
                <a:spcPts val="600"/>
              </a:spcAft>
              <a:buFont typeface="Arial" pitchFamily="34" charset="0"/>
              <a:buChar char="•"/>
            </a:pPr>
            <a:r>
              <a:rPr lang="en-US" dirty="0"/>
              <a:t>Many pathways have branches that have alternate methods for nutrient processing</a:t>
            </a:r>
          </a:p>
          <a:p>
            <a:pPr marL="342900" indent="-342900">
              <a:spcBef>
                <a:spcPts val="600"/>
              </a:spcBef>
              <a:spcAft>
                <a:spcPts val="600"/>
              </a:spcAft>
              <a:buFont typeface="Arial" pitchFamily="34" charset="0"/>
              <a:buChar char="•"/>
            </a:pPr>
            <a:r>
              <a:rPr lang="en-US" dirty="0"/>
              <a:t>Some pathways take a cyclic form</a:t>
            </a:r>
          </a:p>
          <a:p>
            <a:pPr marL="342900" indent="-342900">
              <a:spcBef>
                <a:spcPts val="600"/>
              </a:spcBef>
              <a:spcAft>
                <a:spcPts val="600"/>
              </a:spcAft>
              <a:buFont typeface="Arial" pitchFamily="34" charset="0"/>
              <a:buChar char="•"/>
            </a:pPr>
            <a:r>
              <a:rPr lang="en-US" dirty="0"/>
              <a:t>Pathways are interconnected and merge at many sites</a:t>
            </a:r>
          </a:p>
        </p:txBody>
      </p:sp>
    </p:spTree>
    <p:extLst>
      <p:ext uri="{BB962C8B-B14F-4D97-AF65-F5344CB8AC3E}">
        <p14:creationId xmlns:p14="http://schemas.microsoft.com/office/powerpoint/2010/main" val="11828722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solidFill>
                  <a:schemeClr val="tx1"/>
                </a:solidFill>
              </a:rPr>
              <a:t>Patterns of Metabolism</a:t>
            </a:r>
            <a:endParaRPr lang="en-US" dirty="0">
              <a:solidFill>
                <a:schemeClr val="tx1"/>
              </a:solidFill>
            </a:endParaRPr>
          </a:p>
        </p:txBody>
      </p:sp>
      <p:pic>
        <p:nvPicPr>
          <p:cNvPr id="3075" name="Picture 2" descr="This figure illustrates patterns of metabolism in multienzyme systems.">
            <a:extLst>
              <a:ext uri="{C183D7F6-B498-43B3-948B-1728B52AA6E4}">
                <adec:decorative xmlns:adec="http://schemas.microsoft.com/office/drawing/2017/decorative" val="0"/>
              </a:ext>
            </a:extLst>
          </p:cNvPr>
          <p:cNvPicPr>
            <a:picLocks noGrp="1" noChangeAspect="1" noChangeArrowheads="1"/>
          </p:cNvPicPr>
          <p:nvPr>
            <p:ph sz="quarter" idx="11"/>
          </p:nvPr>
        </p:nvPicPr>
        <p:blipFill rotWithShape="1">
          <a:blip r:embed="rId2">
            <a:extLst>
              <a:ext uri="{28A0092B-C50C-407E-A947-70E740481C1C}">
                <a14:useLocalDpi xmlns:a14="http://schemas.microsoft.com/office/drawing/2010/main" val="0"/>
              </a:ext>
            </a:extLst>
          </a:blip>
          <a:srcRect t="6074" r="536"/>
          <a:stretch/>
        </p:blipFill>
        <p:spPr bwMode="auto">
          <a:xfrm>
            <a:off x="1385781" y="983411"/>
            <a:ext cx="6372438" cy="521208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BB875A06-96D7-4A84-8ECA-308609381D44}"/>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24968085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solidFill>
                  <a:schemeClr val="tx1"/>
                </a:solidFill>
              </a:rPr>
              <a:t>Direct Controls on the Action of Enzymes: Competitive Inhibition </a:t>
            </a:r>
          </a:p>
        </p:txBody>
      </p:sp>
      <p:sp>
        <p:nvSpPr>
          <p:cNvPr id="8" name="Content Placeholder 2"/>
          <p:cNvSpPr>
            <a:spLocks noGrp="1"/>
          </p:cNvSpPr>
          <p:nvPr>
            <p:ph sz="quarter" idx="11"/>
          </p:nvPr>
        </p:nvSpPr>
        <p:spPr/>
        <p:txBody>
          <a:bodyPr/>
          <a:lstStyle/>
          <a:p>
            <a:pPr>
              <a:spcAft>
                <a:spcPts val="0"/>
              </a:spcAft>
            </a:pPr>
            <a:r>
              <a:rPr lang="en-US" altLang="en-US" dirty="0"/>
              <a:t>A molecule that resembles the substrate occupies the active site, preventing the substrate from binding</a:t>
            </a:r>
          </a:p>
          <a:p>
            <a:pPr>
              <a:spcBef>
                <a:spcPts val="1800"/>
              </a:spcBef>
              <a:spcAft>
                <a:spcPts val="0"/>
              </a:spcAft>
            </a:pPr>
            <a:r>
              <a:rPr lang="en-US" altLang="en-US" dirty="0"/>
              <a:t>Enzyme cannot act on the inhibitor and is effectively shut down</a:t>
            </a:r>
          </a:p>
        </p:txBody>
      </p:sp>
    </p:spTree>
    <p:extLst>
      <p:ext uri="{BB962C8B-B14F-4D97-AF65-F5344CB8AC3E}">
        <p14:creationId xmlns:p14="http://schemas.microsoft.com/office/powerpoint/2010/main" val="5020537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solidFill>
                  <a:schemeClr val="tx1"/>
                </a:solidFill>
              </a:rPr>
              <a:t>Direct Controls on the Action of Enzymes:  </a:t>
            </a:r>
            <a:r>
              <a:rPr lang="en-US" altLang="en-US" dirty="0">
                <a:solidFill>
                  <a:schemeClr val="tx1"/>
                </a:solidFill>
              </a:rPr>
              <a:t>Noncompetitive Inhibition</a:t>
            </a:r>
            <a:endParaRPr lang="en-US" dirty="0">
              <a:solidFill>
                <a:schemeClr val="tx1"/>
              </a:solidFill>
            </a:endParaRPr>
          </a:p>
        </p:txBody>
      </p:sp>
      <p:sp>
        <p:nvSpPr>
          <p:cNvPr id="8" name="Content Placeholder 2"/>
          <p:cNvSpPr>
            <a:spLocks noGrp="1"/>
          </p:cNvSpPr>
          <p:nvPr>
            <p:ph sz="quarter" idx="11"/>
          </p:nvPr>
        </p:nvSpPr>
        <p:spPr/>
        <p:txBody>
          <a:bodyPr/>
          <a:lstStyle/>
          <a:p>
            <a:pPr>
              <a:spcBef>
                <a:spcPts val="800"/>
              </a:spcBef>
            </a:pPr>
            <a:r>
              <a:rPr lang="en-US" altLang="en-US" dirty="0"/>
              <a:t>Some enzymes have two binding sites</a:t>
            </a:r>
            <a:r>
              <a:rPr lang="en-IN" dirty="0"/>
              <a:t>—</a:t>
            </a:r>
            <a:r>
              <a:rPr lang="en-US" altLang="en-US" dirty="0"/>
              <a:t>the active site and the regulatory site</a:t>
            </a:r>
          </a:p>
          <a:p>
            <a:pPr>
              <a:spcBef>
                <a:spcPts val="800"/>
              </a:spcBef>
            </a:pPr>
            <a:r>
              <a:rPr lang="en-US" altLang="en-US" dirty="0"/>
              <a:t>Regulated by the binding of molecules other than the substrate to the regulatory site</a:t>
            </a:r>
          </a:p>
          <a:p>
            <a:pPr>
              <a:spcBef>
                <a:spcPts val="800"/>
              </a:spcBef>
            </a:pPr>
            <a:r>
              <a:rPr lang="en-US" altLang="en-US" dirty="0"/>
              <a:t>Often, the regulatory molecule is the product of the enzymatic reaction</a:t>
            </a:r>
          </a:p>
          <a:p>
            <a:pPr marL="342900" lvl="1"/>
            <a:r>
              <a:rPr lang="en-US" altLang="en-US" dirty="0"/>
              <a:t>Provides negative feedback that slows enzyme activity once a certain concentration of product is reached</a:t>
            </a:r>
          </a:p>
        </p:txBody>
      </p:sp>
    </p:spTree>
    <p:extLst>
      <p:ext uri="{BB962C8B-B14F-4D97-AF65-F5344CB8AC3E}">
        <p14:creationId xmlns:p14="http://schemas.microsoft.com/office/powerpoint/2010/main" val="12105890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solidFill>
                  <a:schemeClr val="tx1"/>
                </a:solidFill>
              </a:rPr>
              <a:t>Two Common Control Mechanisms for Enzymes</a:t>
            </a:r>
            <a:endParaRPr lang="en-US" dirty="0">
              <a:solidFill>
                <a:schemeClr val="tx1"/>
              </a:solidFill>
            </a:endParaRPr>
          </a:p>
        </p:txBody>
      </p:sp>
      <p:pic>
        <p:nvPicPr>
          <p:cNvPr id="4098" name="Picture 2" descr="Examples of two common control mechanisms for enzymes: competitive and noncompetitive inhibition."/>
          <p:cNvPicPr>
            <a:picLocks noGrp="1" noChangeAspect="1" noChangeArrowheads="1"/>
          </p:cNvPicPr>
          <p:nvPr>
            <p:ph sz="quarter" idx="11"/>
          </p:nvPr>
        </p:nvPicPr>
        <p:blipFill rotWithShape="1">
          <a:blip r:embed="rId2">
            <a:extLst>
              <a:ext uri="{28A0092B-C50C-407E-A947-70E740481C1C}">
                <a14:useLocalDpi xmlns:a14="http://schemas.microsoft.com/office/drawing/2010/main" val="0"/>
              </a:ext>
            </a:extLst>
          </a:blip>
          <a:srcRect t="4341" r="658"/>
          <a:stretch/>
        </p:blipFill>
        <p:spPr bwMode="auto">
          <a:xfrm>
            <a:off x="416129" y="1494971"/>
            <a:ext cx="8176324" cy="4451103"/>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D48B78DD-5E91-4799-B0E6-F4EB212423BE}"/>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p>
        </p:txBody>
      </p:sp>
    </p:spTree>
    <p:extLst>
      <p:ext uri="{BB962C8B-B14F-4D97-AF65-F5344CB8AC3E}">
        <p14:creationId xmlns:p14="http://schemas.microsoft.com/office/powerpoint/2010/main" val="20308889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solidFill>
                  <a:schemeClr val="tx1"/>
                </a:solidFill>
              </a:rPr>
              <a:t>Controls on Enzyme Synthesis</a:t>
            </a:r>
            <a:endParaRPr lang="en-US" dirty="0">
              <a:solidFill>
                <a:schemeClr val="tx1"/>
              </a:solidFill>
            </a:endParaRPr>
          </a:p>
        </p:txBody>
      </p:sp>
      <p:sp>
        <p:nvSpPr>
          <p:cNvPr id="8" name="Content Placeholder 2"/>
          <p:cNvSpPr>
            <a:spLocks noGrp="1"/>
          </p:cNvSpPr>
          <p:nvPr>
            <p:ph sz="quarter" idx="11"/>
          </p:nvPr>
        </p:nvSpPr>
        <p:spPr/>
        <p:txBody>
          <a:bodyPr>
            <a:normAutofit fontScale="92500"/>
          </a:bodyPr>
          <a:lstStyle/>
          <a:p>
            <a:pPr>
              <a:spcAft>
                <a:spcPts val="0"/>
              </a:spcAft>
            </a:pPr>
            <a:r>
              <a:rPr lang="en-US" altLang="en-US" b="1" dirty="0"/>
              <a:t>Enzyme repression</a:t>
            </a:r>
            <a:r>
              <a:rPr lang="en-US" altLang="en-US" dirty="0"/>
              <a:t>: stops further synthesis of an enzyme somewhere along its pathway</a:t>
            </a:r>
          </a:p>
          <a:p>
            <a:pPr marL="342900" indent="-342900">
              <a:spcBef>
                <a:spcPts val="1800"/>
              </a:spcBef>
              <a:spcAft>
                <a:spcPts val="0"/>
              </a:spcAft>
              <a:buFont typeface="Arial" pitchFamily="34" charset="0"/>
              <a:buChar char="•"/>
            </a:pPr>
            <a:r>
              <a:rPr lang="en-US" altLang="en-US" dirty="0"/>
              <a:t>If the end product of an enzymatic reaction reaches excess, the genetic apparatus for replacing enzymes is suppressed</a:t>
            </a:r>
          </a:p>
          <a:p>
            <a:pPr marL="342900" indent="-342900">
              <a:spcBef>
                <a:spcPts val="1800"/>
              </a:spcBef>
              <a:spcAft>
                <a:spcPts val="0"/>
              </a:spcAft>
              <a:buFont typeface="Arial" pitchFamily="34" charset="0"/>
              <a:buChar char="•"/>
            </a:pPr>
            <a:r>
              <a:rPr lang="en-US" altLang="en-US" dirty="0"/>
              <a:t>Response time is longer than for feedback inhibition, effects more enduring</a:t>
            </a:r>
          </a:p>
        </p:txBody>
      </p:sp>
      <p:sp>
        <p:nvSpPr>
          <p:cNvPr id="9" name="Content Placeholder 3"/>
          <p:cNvSpPr>
            <a:spLocks noGrp="1"/>
          </p:cNvSpPr>
          <p:nvPr>
            <p:ph sz="quarter" idx="14"/>
          </p:nvPr>
        </p:nvSpPr>
        <p:spPr/>
        <p:txBody>
          <a:bodyPr/>
          <a:lstStyle/>
          <a:p>
            <a:pPr>
              <a:spcAft>
                <a:spcPts val="0"/>
              </a:spcAft>
            </a:pPr>
            <a:r>
              <a:rPr lang="en-US" altLang="en-US" sz="2200" b="1" dirty="0"/>
              <a:t>Enzyme induction</a:t>
            </a:r>
            <a:r>
              <a:rPr lang="en-US" altLang="en-US" sz="2200" dirty="0"/>
              <a:t>: enzymes appear (are induced) only when suitable substrates are present</a:t>
            </a:r>
          </a:p>
          <a:p>
            <a:pPr marL="342900" indent="-342900">
              <a:spcBef>
                <a:spcPts val="1800"/>
              </a:spcBef>
              <a:spcAft>
                <a:spcPts val="0"/>
              </a:spcAft>
              <a:buFont typeface="Arial" pitchFamily="34" charset="0"/>
              <a:buChar char="•"/>
            </a:pPr>
            <a:r>
              <a:rPr lang="en-US" altLang="en-US" sz="2200" dirty="0"/>
              <a:t>Synthesis of an enzyme is induced by its substrate</a:t>
            </a:r>
          </a:p>
          <a:p>
            <a:pPr marL="342900" indent="-342900">
              <a:spcBef>
                <a:spcPts val="1800"/>
              </a:spcBef>
              <a:spcAft>
                <a:spcPts val="0"/>
              </a:spcAft>
              <a:buFont typeface="Arial" pitchFamily="34" charset="0"/>
              <a:buChar char="•"/>
            </a:pPr>
            <a:r>
              <a:rPr lang="en-US" altLang="en-US" sz="2200" dirty="0"/>
              <a:t>Inverse of enzyme repression</a:t>
            </a:r>
          </a:p>
        </p:txBody>
      </p:sp>
    </p:spTree>
    <p:extLst>
      <p:ext uri="{BB962C8B-B14F-4D97-AF65-F5344CB8AC3E}">
        <p14:creationId xmlns:p14="http://schemas.microsoft.com/office/powerpoint/2010/main" val="8641069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solidFill>
                  <a:schemeClr val="tx1"/>
                </a:solidFill>
              </a:rPr>
              <a:t>Genetic Control of Enzyme Synthesis: Enzyme Repression</a:t>
            </a:r>
            <a:endParaRPr lang="en-US" dirty="0">
              <a:solidFill>
                <a:schemeClr val="tx1"/>
              </a:solidFill>
            </a:endParaRPr>
          </a:p>
        </p:txBody>
      </p:sp>
      <p:pic>
        <p:nvPicPr>
          <p:cNvPr id="5122" name="Picture 2" descr="One type of genetic control of enzyme synthesis: enzyme repression.">
            <a:extLst>
              <a:ext uri="{C183D7F6-B498-43B3-948B-1728B52AA6E4}">
                <adec:decorative xmlns:adec="http://schemas.microsoft.com/office/drawing/2017/decorative" val="0"/>
              </a:ext>
            </a:extLst>
          </p:cNvPr>
          <p:cNvPicPr>
            <a:picLocks noGrp="1" noChangeAspect="1" noChangeArrowheads="1"/>
          </p:cNvPicPr>
          <p:nvPr>
            <p:ph sz="quarter" idx="11"/>
          </p:nvPr>
        </p:nvPicPr>
        <p:blipFill rotWithShape="1">
          <a:blip r:embed="rId2">
            <a:extLst>
              <a:ext uri="{28A0092B-C50C-407E-A947-70E740481C1C}">
                <a14:useLocalDpi xmlns:a14="http://schemas.microsoft.com/office/drawing/2010/main" val="0"/>
              </a:ext>
            </a:extLst>
          </a:blip>
          <a:srcRect t="3448" r="800"/>
          <a:stretch/>
        </p:blipFill>
        <p:spPr bwMode="auto">
          <a:xfrm>
            <a:off x="1755716" y="1045062"/>
            <a:ext cx="5232459" cy="5217886"/>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85E4F855-AAAC-42B2-A536-BA31F4899B83}"/>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p>
        </p:txBody>
      </p:sp>
    </p:spTree>
    <p:extLst>
      <p:ext uri="{BB962C8B-B14F-4D97-AF65-F5344CB8AC3E}">
        <p14:creationId xmlns:p14="http://schemas.microsoft.com/office/powerpoint/2010/main" val="27044208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solidFill>
                  <a:schemeClr val="tx1"/>
                </a:solidFill>
              </a:rPr>
              <a:t>Concept Check – Section 8.1</a:t>
            </a:r>
            <a:endParaRPr lang="en-US" dirty="0">
              <a:solidFill>
                <a:schemeClr val="tx1"/>
              </a:solidFill>
            </a:endParaRPr>
          </a:p>
        </p:txBody>
      </p:sp>
      <p:sp>
        <p:nvSpPr>
          <p:cNvPr id="21" name="Content Placeholder 2"/>
          <p:cNvSpPr>
            <a:spLocks noGrp="1"/>
          </p:cNvSpPr>
          <p:nvPr>
            <p:ph sz="quarter" idx="11"/>
          </p:nvPr>
        </p:nvSpPr>
        <p:spPr/>
        <p:txBody>
          <a:bodyPr/>
          <a:lstStyle/>
          <a:p>
            <a:pPr marL="457200" indent="-457200">
              <a:spcBef>
                <a:spcPts val="800"/>
              </a:spcBef>
              <a:buFont typeface="+mj-lt"/>
              <a:buAutoNum type="arabicPeriod"/>
              <a:tabLst>
                <a:tab pos="2743200" algn="l"/>
                <a:tab pos="6967538" algn="l"/>
              </a:tabLst>
            </a:pPr>
            <a:r>
              <a:rPr lang="en-US" dirty="0">
                <a:solidFill>
                  <a:prstClr val="black"/>
                </a:solidFill>
              </a:rPr>
              <a:t>A cell uses </a:t>
            </a:r>
            <a:r>
              <a:rPr lang="en-US" u="sng" dirty="0">
                <a:solidFill>
                  <a:prstClr val="black"/>
                </a:solidFill>
              </a:rPr>
              <a:t>	</a:t>
            </a:r>
            <a:r>
              <a:rPr lang="en-US" dirty="0">
                <a:solidFill>
                  <a:prstClr val="black"/>
                </a:solidFill>
              </a:rPr>
              <a:t> </a:t>
            </a:r>
            <a:r>
              <a:rPr lang="en-US" dirty="0"/>
              <a:t>to obtain energy and </a:t>
            </a:r>
            <a:r>
              <a:rPr lang="en-US" u="sng" dirty="0"/>
              <a:t>	</a:t>
            </a:r>
            <a:r>
              <a:rPr lang="en-US" dirty="0"/>
              <a:t> to build macromolecules.</a:t>
            </a:r>
          </a:p>
          <a:p>
            <a:pPr marL="457200" indent="-457200">
              <a:spcBef>
                <a:spcPts val="800"/>
              </a:spcBef>
              <a:buFont typeface="+mj-lt"/>
              <a:buAutoNum type="arabicPeriod"/>
              <a:tabLst>
                <a:tab pos="5486400" algn="l"/>
                <a:tab pos="7489825" algn="l"/>
              </a:tabLst>
            </a:pPr>
            <a:r>
              <a:rPr lang="en-US" dirty="0">
                <a:solidFill>
                  <a:prstClr val="black"/>
                </a:solidFill>
              </a:rPr>
              <a:t>A holoenzyme is composed of</a:t>
            </a:r>
            <a:r>
              <a:rPr lang="en-US" dirty="0"/>
              <a:t> </a:t>
            </a:r>
            <a:r>
              <a:rPr lang="en-US" u="sng" dirty="0"/>
              <a:t>	</a:t>
            </a:r>
            <a:r>
              <a:rPr lang="en-US" dirty="0"/>
              <a:t> and </a:t>
            </a:r>
            <a:r>
              <a:rPr lang="en-US" u="sng" dirty="0"/>
              <a:t>	</a:t>
            </a:r>
            <a:r>
              <a:rPr lang="en-US" dirty="0"/>
              <a:t> .</a:t>
            </a:r>
          </a:p>
          <a:p>
            <a:pPr marL="457200" indent="-457200">
              <a:spcBef>
                <a:spcPts val="800"/>
              </a:spcBef>
              <a:buFont typeface="+mj-lt"/>
              <a:buAutoNum type="arabicPeriod"/>
              <a:tabLst>
                <a:tab pos="4572000" algn="l"/>
              </a:tabLst>
            </a:pPr>
            <a:r>
              <a:rPr lang="en-US" dirty="0"/>
              <a:t>If an enzyme is rendered inactive by temperature, pH or chemicals, it has been </a:t>
            </a:r>
            <a:r>
              <a:rPr lang="en-US" u="sng" dirty="0"/>
              <a:t>	</a:t>
            </a:r>
            <a:r>
              <a:rPr lang="en-US" dirty="0"/>
              <a:t> .</a:t>
            </a:r>
          </a:p>
          <a:p>
            <a:pPr marL="457200" lvl="0" indent="-457200">
              <a:spcBef>
                <a:spcPts val="800"/>
              </a:spcBef>
              <a:buFont typeface="+mj-lt"/>
              <a:buAutoNum type="arabicPeriod"/>
              <a:tabLst>
                <a:tab pos="2003425" algn="l"/>
              </a:tabLst>
            </a:pPr>
            <a:r>
              <a:rPr lang="en-US" dirty="0"/>
              <a:t>In </a:t>
            </a:r>
            <a:r>
              <a:rPr lang="en-US" u="sng" dirty="0"/>
              <a:t>	</a:t>
            </a:r>
            <a:r>
              <a:rPr lang="en-US" dirty="0"/>
              <a:t> enzyme inhibition, a regulator </a:t>
            </a:r>
            <a:r>
              <a:rPr lang="en-US" dirty="0">
                <a:solidFill>
                  <a:prstClr val="black"/>
                </a:solidFill>
              </a:rPr>
              <a:t>molecule binds to the regulatory site.</a:t>
            </a:r>
            <a:endParaRPr lang="en-US" dirty="0"/>
          </a:p>
        </p:txBody>
      </p:sp>
    </p:spTree>
    <p:extLst>
      <p:ext uri="{BB962C8B-B14F-4D97-AF65-F5344CB8AC3E}">
        <p14:creationId xmlns:p14="http://schemas.microsoft.com/office/powerpoint/2010/main" val="27003659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The Metabolism of Microbes</a:t>
            </a:r>
            <a:endParaRPr lang="en-IN" sz="1200" dirty="0">
              <a:solidFill>
                <a:schemeClr val="tx1"/>
              </a:solidFill>
            </a:endParaRPr>
          </a:p>
        </p:txBody>
      </p:sp>
      <p:sp>
        <p:nvSpPr>
          <p:cNvPr id="3" name="Content Placeholder 2"/>
          <p:cNvSpPr>
            <a:spLocks noGrp="1"/>
          </p:cNvSpPr>
          <p:nvPr>
            <p:ph sz="quarter" idx="11"/>
          </p:nvPr>
        </p:nvSpPr>
        <p:spPr/>
        <p:txBody>
          <a:bodyPr>
            <a:normAutofit/>
          </a:bodyPr>
          <a:lstStyle/>
          <a:p>
            <a:pPr lvl="0">
              <a:spcBef>
                <a:spcPts val="800"/>
              </a:spcBef>
            </a:pPr>
            <a:r>
              <a:rPr lang="en-US" altLang="en-US" b="1" dirty="0">
                <a:solidFill>
                  <a:prstClr val="black"/>
                </a:solidFill>
              </a:rPr>
              <a:t>Metabolism</a:t>
            </a:r>
            <a:r>
              <a:rPr lang="en-US" altLang="en-US" dirty="0">
                <a:solidFill>
                  <a:prstClr val="black"/>
                </a:solidFill>
              </a:rPr>
              <a:t>:</a:t>
            </a:r>
          </a:p>
          <a:p>
            <a:pPr marL="342900" lvl="0" indent="-342900">
              <a:spcBef>
                <a:spcPts val="600"/>
              </a:spcBef>
              <a:buFont typeface="Arial" pitchFamily="34" charset="0"/>
              <a:buChar char="•"/>
            </a:pPr>
            <a:r>
              <a:rPr lang="en-US" altLang="en-US" dirty="0">
                <a:solidFill>
                  <a:prstClr val="black"/>
                </a:solidFill>
              </a:rPr>
              <a:t>All chemical reactions and physical workings of the cell</a:t>
            </a:r>
          </a:p>
          <a:p>
            <a:pPr lvl="0">
              <a:spcBef>
                <a:spcPts val="800"/>
              </a:spcBef>
            </a:pPr>
            <a:r>
              <a:rPr lang="en-US" altLang="en-US" b="1" dirty="0">
                <a:solidFill>
                  <a:prstClr val="black"/>
                </a:solidFill>
              </a:rPr>
              <a:t>Anabolism</a:t>
            </a:r>
            <a:r>
              <a:rPr lang="en-US" altLang="en-US" dirty="0">
                <a:solidFill>
                  <a:prstClr val="black"/>
                </a:solidFill>
              </a:rPr>
              <a:t>:</a:t>
            </a:r>
          </a:p>
          <a:p>
            <a:pPr marL="342900" lvl="0" indent="-342900">
              <a:buFont typeface="Arial" pitchFamily="34" charset="0"/>
              <a:buChar char="•"/>
            </a:pPr>
            <a:r>
              <a:rPr lang="en-US" altLang="en-US" i="1" dirty="0">
                <a:solidFill>
                  <a:prstClr val="black"/>
                </a:solidFill>
              </a:rPr>
              <a:t>Biosynthesis</a:t>
            </a:r>
            <a:r>
              <a:rPr lang="en-US" altLang="en-US" dirty="0">
                <a:solidFill>
                  <a:prstClr val="black"/>
                </a:solidFill>
              </a:rPr>
              <a:t>: synthesis of cell molecules and structures</a:t>
            </a:r>
          </a:p>
          <a:p>
            <a:pPr marL="342900" lvl="0" indent="-342900">
              <a:buFont typeface="Arial" pitchFamily="34" charset="0"/>
              <a:buChar char="•"/>
            </a:pPr>
            <a:r>
              <a:rPr lang="en-US" altLang="en-US" dirty="0">
                <a:solidFill>
                  <a:prstClr val="black"/>
                </a:solidFill>
              </a:rPr>
              <a:t>Requires energy input</a:t>
            </a:r>
          </a:p>
          <a:p>
            <a:pPr lvl="0">
              <a:spcBef>
                <a:spcPts val="800"/>
              </a:spcBef>
            </a:pPr>
            <a:r>
              <a:rPr lang="en-US" altLang="en-US" b="1" dirty="0">
                <a:solidFill>
                  <a:prstClr val="black"/>
                </a:solidFill>
              </a:rPr>
              <a:t>Catabolism</a:t>
            </a:r>
            <a:r>
              <a:rPr lang="en-US" altLang="en-US" dirty="0">
                <a:solidFill>
                  <a:prstClr val="black"/>
                </a:solidFill>
              </a:rPr>
              <a:t>:</a:t>
            </a:r>
          </a:p>
          <a:p>
            <a:pPr marL="342900" lvl="0" indent="-342900">
              <a:buFont typeface="Arial" pitchFamily="34" charset="0"/>
              <a:buChar char="•"/>
            </a:pPr>
            <a:r>
              <a:rPr lang="en-US" altLang="en-US" dirty="0">
                <a:solidFill>
                  <a:prstClr val="black"/>
                </a:solidFill>
              </a:rPr>
              <a:t>Break the bonds of larger molecules</a:t>
            </a:r>
          </a:p>
          <a:p>
            <a:pPr marL="342900" lvl="0" indent="-342900">
              <a:buFont typeface="Arial" pitchFamily="34" charset="0"/>
              <a:buChar char="•"/>
            </a:pPr>
            <a:r>
              <a:rPr lang="en-US" altLang="en-US" dirty="0">
                <a:solidFill>
                  <a:prstClr val="black"/>
                </a:solidFill>
              </a:rPr>
              <a:t>Release energy</a:t>
            </a:r>
          </a:p>
        </p:txBody>
      </p:sp>
    </p:spTree>
    <p:extLst>
      <p:ext uri="{BB962C8B-B14F-4D97-AF65-F5344CB8AC3E}">
        <p14:creationId xmlns:p14="http://schemas.microsoft.com/office/powerpoint/2010/main" val="31254582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a:spLocks noGrp="1"/>
          </p:cNvSpPr>
          <p:nvPr>
            <p:ph type="title"/>
          </p:nvPr>
        </p:nvSpPr>
        <p:spPr/>
        <p:txBody>
          <a:bodyPr/>
          <a:lstStyle/>
          <a:p>
            <a:r>
              <a:rPr lang="en-US" dirty="0">
                <a:solidFill>
                  <a:schemeClr val="tx1"/>
                </a:solidFill>
              </a:rPr>
              <a:t>Section 8.2: The Pursuit and Utilization of Energy </a:t>
            </a:r>
          </a:p>
        </p:txBody>
      </p:sp>
      <p:sp>
        <p:nvSpPr>
          <p:cNvPr id="14" name="Content Placeholder 2"/>
          <p:cNvSpPr>
            <a:spLocks noGrp="1"/>
          </p:cNvSpPr>
          <p:nvPr>
            <p:ph sz="quarter" idx="11"/>
          </p:nvPr>
        </p:nvSpPr>
        <p:spPr/>
        <p:txBody>
          <a:bodyPr/>
          <a:lstStyle/>
          <a:p>
            <a:pPr>
              <a:spcAft>
                <a:spcPts val="0"/>
              </a:spcAft>
            </a:pPr>
            <a:r>
              <a:rPr lang="en-US" altLang="en-US" u="sng" dirty="0"/>
              <a:t>Learning Outcomes</a:t>
            </a:r>
          </a:p>
          <a:p>
            <a:pPr>
              <a:spcBef>
                <a:spcPts val="1800"/>
              </a:spcBef>
              <a:spcAft>
                <a:spcPts val="0"/>
              </a:spcAft>
            </a:pPr>
            <a:r>
              <a:rPr lang="en-US" altLang="en-US" dirty="0"/>
              <a:t>Name the chemical in which energy is stored in cells.</a:t>
            </a:r>
          </a:p>
          <a:p>
            <a:pPr>
              <a:spcBef>
                <a:spcPts val="1800"/>
              </a:spcBef>
              <a:spcAft>
                <a:spcPts val="0"/>
              </a:spcAft>
            </a:pPr>
            <a:r>
              <a:rPr lang="en-US" altLang="en-US" dirty="0"/>
              <a:t>Create a general diagram of a redox reaction.</a:t>
            </a:r>
          </a:p>
          <a:p>
            <a:pPr>
              <a:spcBef>
                <a:spcPts val="1800"/>
              </a:spcBef>
              <a:spcAft>
                <a:spcPts val="0"/>
              </a:spcAft>
            </a:pPr>
            <a:r>
              <a:rPr lang="en-US" altLang="en-US" dirty="0"/>
              <a:t>Identify electron carriers used by cells.</a:t>
            </a:r>
          </a:p>
        </p:txBody>
      </p:sp>
    </p:spTree>
    <p:extLst>
      <p:ext uri="{BB962C8B-B14F-4D97-AF65-F5344CB8AC3E}">
        <p14:creationId xmlns:p14="http://schemas.microsoft.com/office/powerpoint/2010/main" val="10591951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solidFill>
                  <a:schemeClr val="tx1"/>
                </a:solidFill>
              </a:rPr>
              <a:t>Energy in Cells</a:t>
            </a:r>
            <a:endParaRPr lang="en-US" dirty="0">
              <a:solidFill>
                <a:schemeClr val="tx1"/>
              </a:solidFill>
            </a:endParaRPr>
          </a:p>
        </p:txBody>
      </p:sp>
      <p:sp>
        <p:nvSpPr>
          <p:cNvPr id="8" name="Content Placeholder 2"/>
          <p:cNvSpPr>
            <a:spLocks noGrp="1"/>
          </p:cNvSpPr>
          <p:nvPr>
            <p:ph sz="quarter" idx="11"/>
          </p:nvPr>
        </p:nvSpPr>
        <p:spPr/>
        <p:txBody>
          <a:bodyPr/>
          <a:lstStyle/>
          <a:p>
            <a:pPr lvl="0">
              <a:spcBef>
                <a:spcPts val="800"/>
              </a:spcBef>
            </a:pPr>
            <a:r>
              <a:rPr lang="en-US" b="1" dirty="0">
                <a:solidFill>
                  <a:prstClr val="black"/>
                </a:solidFill>
              </a:rPr>
              <a:t>Exergonic</a:t>
            </a:r>
            <a:r>
              <a:rPr lang="en-US" dirty="0">
                <a:solidFill>
                  <a:prstClr val="black"/>
                </a:solidFill>
              </a:rPr>
              <a:t> reactions:</a:t>
            </a:r>
          </a:p>
          <a:p>
            <a:pPr marL="342900" lvl="0" indent="-342900">
              <a:spcBef>
                <a:spcPts val="800"/>
              </a:spcBef>
              <a:buFont typeface="Arial" pitchFamily="34" charset="0"/>
              <a:buChar char="•"/>
            </a:pPr>
            <a:r>
              <a:rPr lang="en-US" dirty="0">
                <a:solidFill>
                  <a:prstClr val="black"/>
                </a:solidFill>
              </a:rPr>
              <a:t>Release energy as they go forward</a:t>
            </a:r>
          </a:p>
          <a:p>
            <a:pPr marL="342900" lvl="0" indent="-342900">
              <a:spcBef>
                <a:spcPts val="800"/>
              </a:spcBef>
              <a:buFont typeface="Arial" pitchFamily="34" charset="0"/>
              <a:buChar char="•"/>
            </a:pPr>
            <a:r>
              <a:rPr lang="en-US" dirty="0">
                <a:solidFill>
                  <a:prstClr val="black"/>
                </a:solidFill>
              </a:rPr>
              <a:t>Energy is available for doing cellular work</a:t>
            </a:r>
          </a:p>
          <a:p>
            <a:pPr lvl="0">
              <a:spcBef>
                <a:spcPts val="800"/>
              </a:spcBef>
            </a:pPr>
            <a:r>
              <a:rPr lang="en-US" b="1" dirty="0">
                <a:solidFill>
                  <a:prstClr val="black"/>
                </a:solidFill>
              </a:rPr>
              <a:t>Endergonic </a:t>
            </a:r>
            <a:r>
              <a:rPr lang="en-US" dirty="0">
                <a:solidFill>
                  <a:prstClr val="black"/>
                </a:solidFill>
              </a:rPr>
              <a:t>reactions:</a:t>
            </a:r>
          </a:p>
          <a:p>
            <a:pPr marL="342900" lvl="0" indent="-342900">
              <a:spcBef>
                <a:spcPts val="800"/>
              </a:spcBef>
              <a:buFont typeface="Arial" pitchFamily="34" charset="0"/>
              <a:buChar char="•"/>
            </a:pPr>
            <a:r>
              <a:rPr lang="en-US" dirty="0">
                <a:solidFill>
                  <a:prstClr val="black"/>
                </a:solidFill>
              </a:rPr>
              <a:t>Require the addition of energy to move forward</a:t>
            </a:r>
          </a:p>
          <a:p>
            <a:pPr>
              <a:spcBef>
                <a:spcPts val="800"/>
              </a:spcBef>
            </a:pPr>
            <a:r>
              <a:rPr lang="en-US" dirty="0"/>
              <a:t>Exergonic and endergonic reactions are often coupled</a:t>
            </a:r>
          </a:p>
        </p:txBody>
      </p:sp>
    </p:spTree>
    <p:extLst>
      <p:ext uri="{BB962C8B-B14F-4D97-AF65-F5344CB8AC3E}">
        <p14:creationId xmlns:p14="http://schemas.microsoft.com/office/powerpoint/2010/main" val="23515032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solidFill>
                  <a:schemeClr val="tx1"/>
                </a:solidFill>
              </a:rPr>
              <a:t>Simplified Model of Energy Production</a:t>
            </a:r>
            <a:endParaRPr lang="en-US" dirty="0">
              <a:solidFill>
                <a:schemeClr val="tx1"/>
              </a:solidFill>
            </a:endParaRPr>
          </a:p>
        </p:txBody>
      </p:sp>
      <p:pic>
        <p:nvPicPr>
          <p:cNvPr id="3074" name="Picture 2" descr="A simplified model of energy production.">
            <a:extLst>
              <a:ext uri="{C183D7F6-B498-43B3-948B-1728B52AA6E4}">
                <adec:decorative xmlns:adec="http://schemas.microsoft.com/office/drawing/2017/decorative" val="0"/>
              </a:ext>
            </a:extLst>
          </p:cNvPr>
          <p:cNvPicPr>
            <a:picLocks noGrp="1" noChangeAspect="1" noChangeArrowheads="1"/>
          </p:cNvPicPr>
          <p:nvPr>
            <p:ph sz="quarter" idx="11"/>
          </p:nvPr>
        </p:nvPicPr>
        <p:blipFill rotWithShape="1">
          <a:blip r:embed="rId2">
            <a:extLst>
              <a:ext uri="{28A0092B-C50C-407E-A947-70E740481C1C}">
                <a14:useLocalDpi xmlns:a14="http://schemas.microsoft.com/office/drawing/2010/main" val="0"/>
              </a:ext>
            </a:extLst>
          </a:blip>
          <a:srcRect t="4191"/>
          <a:stretch/>
        </p:blipFill>
        <p:spPr bwMode="auto">
          <a:xfrm>
            <a:off x="1464697" y="1047965"/>
            <a:ext cx="6214606" cy="521208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C06E1CA9-3510-4A7F-9AD7-127542AA2052}"/>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83909870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solidFill>
                  <a:schemeClr val="tx1"/>
                </a:solidFill>
              </a:rPr>
              <a:t>A Closer Look at Oxidation and Reduction </a:t>
            </a:r>
          </a:p>
        </p:txBody>
      </p:sp>
      <p:sp>
        <p:nvSpPr>
          <p:cNvPr id="8" name="Content Placeholder 2"/>
          <p:cNvSpPr>
            <a:spLocks noGrp="1"/>
          </p:cNvSpPr>
          <p:nvPr>
            <p:ph sz="quarter" idx="11"/>
          </p:nvPr>
        </p:nvSpPr>
        <p:spPr/>
        <p:txBody>
          <a:bodyPr/>
          <a:lstStyle/>
          <a:p>
            <a:pPr lvl="0">
              <a:spcAft>
                <a:spcPts val="0"/>
              </a:spcAft>
            </a:pPr>
            <a:r>
              <a:rPr lang="en-US" dirty="0">
                <a:solidFill>
                  <a:prstClr val="black"/>
                </a:solidFill>
              </a:rPr>
              <a:t>Redox reactions always occur in pairs called </a:t>
            </a:r>
            <a:r>
              <a:rPr lang="en-US" i="1" dirty="0">
                <a:solidFill>
                  <a:prstClr val="black"/>
                </a:solidFill>
              </a:rPr>
              <a:t>redox pairs</a:t>
            </a:r>
          </a:p>
          <a:p>
            <a:pPr marL="342900" lvl="0" indent="-342900">
              <a:spcBef>
                <a:spcPts val="1800"/>
              </a:spcBef>
              <a:spcAft>
                <a:spcPts val="0"/>
              </a:spcAft>
              <a:buFont typeface="Arial" pitchFamily="34" charset="0"/>
              <a:buChar char="•"/>
            </a:pPr>
            <a:r>
              <a:rPr lang="en-US" dirty="0">
                <a:solidFill>
                  <a:prstClr val="black"/>
                </a:solidFill>
              </a:rPr>
              <a:t>Electron donor</a:t>
            </a:r>
          </a:p>
          <a:p>
            <a:pPr marL="342900" lvl="0" indent="-342900">
              <a:spcBef>
                <a:spcPts val="1800"/>
              </a:spcBef>
              <a:spcAft>
                <a:spcPts val="0"/>
              </a:spcAft>
              <a:buFont typeface="Arial" pitchFamily="34" charset="0"/>
              <a:buChar char="•"/>
            </a:pPr>
            <a:r>
              <a:rPr lang="en-US" dirty="0">
                <a:solidFill>
                  <a:prstClr val="black"/>
                </a:solidFill>
              </a:rPr>
              <a:t>Electron acceptor</a:t>
            </a:r>
          </a:p>
          <a:p>
            <a:pPr>
              <a:spcBef>
                <a:spcPts val="1800"/>
              </a:spcBef>
              <a:spcAft>
                <a:spcPts val="0"/>
              </a:spcAft>
            </a:pPr>
            <a:r>
              <a:rPr lang="en-US" dirty="0"/>
              <a:t>Oxidoreductases are important in cellular redox reactions</a:t>
            </a:r>
          </a:p>
          <a:p>
            <a:pPr marL="342900" indent="-342900">
              <a:spcBef>
                <a:spcPts val="1800"/>
              </a:spcBef>
              <a:spcAft>
                <a:spcPts val="0"/>
              </a:spcAft>
              <a:buFont typeface="Arial" pitchFamily="34" charset="0"/>
              <a:buChar char="•"/>
            </a:pPr>
            <a:r>
              <a:rPr lang="en-US" dirty="0"/>
              <a:t>Coenzyme carriers: NAD and FAD</a:t>
            </a:r>
          </a:p>
        </p:txBody>
      </p:sp>
    </p:spTree>
    <p:extLst>
      <p:ext uri="{BB962C8B-B14F-4D97-AF65-F5344CB8AC3E}">
        <p14:creationId xmlns:p14="http://schemas.microsoft.com/office/powerpoint/2010/main" val="6229009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solidFill>
                  <a:schemeClr val="tx1"/>
                </a:solidFill>
              </a:rPr>
              <a:t>Redox Pairs</a:t>
            </a:r>
          </a:p>
        </p:txBody>
      </p:sp>
      <p:pic>
        <p:nvPicPr>
          <p:cNvPr id="1032" name="Picture 2" descr="Illustrated example of redox pairs."/>
          <p:cNvPicPr>
            <a:picLocks noGrp="1" noChangeAspect="1" noChangeArrowheads="1"/>
          </p:cNvPicPr>
          <p:nvPr>
            <p:ph sz="quarter" idx="11"/>
          </p:nvPr>
        </p:nvPicPr>
        <p:blipFill rotWithShape="1">
          <a:blip r:embed="rId2">
            <a:extLst>
              <a:ext uri="{28A0092B-C50C-407E-A947-70E740481C1C}">
                <a14:useLocalDpi xmlns:a14="http://schemas.microsoft.com/office/drawing/2010/main" val="0"/>
              </a:ext>
            </a:extLst>
          </a:blip>
          <a:srcRect t="11812"/>
          <a:stretch/>
        </p:blipFill>
        <p:spPr bwMode="auto">
          <a:xfrm>
            <a:off x="467965" y="1561617"/>
            <a:ext cx="8208070" cy="338328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CA42E714-8213-46A1-8E17-E97CC01F5209}"/>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201998106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solidFill>
                  <a:schemeClr val="tx1"/>
                </a:solidFill>
              </a:rPr>
              <a:t>Details of NAD Reduction</a:t>
            </a:r>
          </a:p>
        </p:txBody>
      </p:sp>
      <p:pic>
        <p:nvPicPr>
          <p:cNvPr id="7170" name="Picture 2" descr="Details of NAD reduction.">
            <a:extLst>
              <a:ext uri="{C183D7F6-B498-43B3-948B-1728B52AA6E4}">
                <adec:decorative xmlns:adec="http://schemas.microsoft.com/office/drawing/2017/decorative" val="0"/>
              </a:ext>
            </a:extLst>
          </p:cNvPr>
          <p:cNvPicPr>
            <a:picLocks noGrp="1" noChangeAspect="1" noChangeArrowheads="1"/>
          </p:cNvPicPr>
          <p:nvPr>
            <p:ph sz="quarter" idx="11"/>
          </p:nvPr>
        </p:nvPicPr>
        <p:blipFill rotWithShape="1">
          <a:blip r:embed="rId2">
            <a:extLst>
              <a:ext uri="{28A0092B-C50C-407E-A947-70E740481C1C}">
                <a14:useLocalDpi xmlns:a14="http://schemas.microsoft.com/office/drawing/2010/main" val="0"/>
              </a:ext>
            </a:extLst>
          </a:blip>
          <a:srcRect l="-1" t="4671" r="406"/>
          <a:stretch/>
        </p:blipFill>
        <p:spPr bwMode="auto">
          <a:xfrm>
            <a:off x="2269760" y="1047965"/>
            <a:ext cx="4862493" cy="521208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75EC3EDE-6BC8-4FA5-8AFC-BAAFA1498F22}"/>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422805956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solidFill>
                  <a:schemeClr val="tx1"/>
                </a:solidFill>
              </a:rPr>
              <a:t>Electron Carriers: Molecular Shuttles</a:t>
            </a:r>
            <a:endParaRPr lang="en-US" dirty="0">
              <a:solidFill>
                <a:schemeClr val="tx1"/>
              </a:solidFill>
            </a:endParaRPr>
          </a:p>
        </p:txBody>
      </p:sp>
      <p:sp>
        <p:nvSpPr>
          <p:cNvPr id="8" name="Content Placeholder 2"/>
          <p:cNvSpPr>
            <a:spLocks noGrp="1"/>
          </p:cNvSpPr>
          <p:nvPr>
            <p:ph sz="quarter" idx="11"/>
          </p:nvPr>
        </p:nvSpPr>
        <p:spPr/>
        <p:txBody>
          <a:bodyPr/>
          <a:lstStyle/>
          <a:p>
            <a:pPr>
              <a:spcAft>
                <a:spcPts val="0"/>
              </a:spcAft>
            </a:pPr>
            <a:r>
              <a:rPr lang="en-US" altLang="en-US" dirty="0"/>
              <a:t>NAD:</a:t>
            </a:r>
          </a:p>
          <a:p>
            <a:pPr marL="342900" indent="-342900">
              <a:spcBef>
                <a:spcPts val="1800"/>
              </a:spcBef>
              <a:spcAft>
                <a:spcPts val="0"/>
              </a:spcAft>
              <a:buFont typeface="Arial" pitchFamily="34" charset="0"/>
              <a:buChar char="•"/>
            </a:pPr>
            <a:r>
              <a:rPr lang="en-US" altLang="en-US" dirty="0"/>
              <a:t>Most common electron carrier</a:t>
            </a:r>
          </a:p>
          <a:p>
            <a:pPr marL="342900" indent="-342900">
              <a:spcBef>
                <a:spcPts val="1800"/>
              </a:spcBef>
              <a:spcAft>
                <a:spcPts val="0"/>
              </a:spcAft>
              <a:buFont typeface="Arial" pitchFamily="34" charset="0"/>
              <a:buChar char="•"/>
            </a:pPr>
            <a:r>
              <a:rPr lang="en-US" altLang="en-US" dirty="0"/>
              <a:t>Carries hydrogens and a pair of electrons from dehydrogenation reactions</a:t>
            </a:r>
          </a:p>
          <a:p>
            <a:pPr marL="342900" indent="-342900">
              <a:spcBef>
                <a:spcPts val="1800"/>
              </a:spcBef>
              <a:spcAft>
                <a:spcPts val="0"/>
              </a:spcAft>
              <a:buFont typeface="Arial" pitchFamily="34" charset="0"/>
              <a:buChar char="•"/>
            </a:pPr>
            <a:r>
              <a:rPr lang="en-US" altLang="en-US" dirty="0"/>
              <a:t>Reduced </a:t>
            </a:r>
            <a:r>
              <a:rPr lang="en-US" altLang="en-US" i="0" dirty="0"/>
              <a:t>NAD:NAD+H</a:t>
            </a:r>
            <a:r>
              <a:rPr lang="en-US" altLang="en-US" i="0" baseline="30000" dirty="0"/>
              <a:t>1</a:t>
            </a:r>
            <a:r>
              <a:rPr lang="en-US" altLang="en-US" dirty="0"/>
              <a:t> or NADH</a:t>
            </a:r>
          </a:p>
        </p:txBody>
      </p:sp>
      <p:sp>
        <p:nvSpPr>
          <p:cNvPr id="9" name="Content Placeholder 3"/>
          <p:cNvSpPr>
            <a:spLocks noGrp="1"/>
          </p:cNvSpPr>
          <p:nvPr>
            <p:ph sz="quarter" idx="14"/>
          </p:nvPr>
        </p:nvSpPr>
        <p:spPr>
          <a:xfrm>
            <a:off x="4724400" y="1257300"/>
            <a:ext cx="4076700" cy="5120640"/>
          </a:xfrm>
        </p:spPr>
        <p:txBody>
          <a:bodyPr/>
          <a:lstStyle/>
          <a:p>
            <a:pPr>
              <a:spcAft>
                <a:spcPts val="0"/>
              </a:spcAft>
            </a:pPr>
            <a:r>
              <a:rPr lang="en-US" dirty="0"/>
              <a:t>Catabolic pathways:</a:t>
            </a:r>
          </a:p>
          <a:p>
            <a:pPr marL="342900" indent="-342900">
              <a:spcBef>
                <a:spcPts val="1800"/>
              </a:spcBef>
              <a:spcAft>
                <a:spcPts val="0"/>
              </a:spcAft>
              <a:buFont typeface="Arial" pitchFamily="34" charset="0"/>
              <a:buChar char="•"/>
            </a:pPr>
            <a:r>
              <a:rPr lang="en-US" dirty="0"/>
              <a:t>Electrons are extracted and carried through a series of redox reactions to a final electron acceptor</a:t>
            </a:r>
          </a:p>
          <a:p>
            <a:pPr marL="342900" indent="-342900">
              <a:spcBef>
                <a:spcPts val="1800"/>
              </a:spcBef>
              <a:spcAft>
                <a:spcPts val="0"/>
              </a:spcAft>
              <a:buFont typeface="Arial" pitchFamily="34" charset="0"/>
              <a:buChar char="•"/>
            </a:pPr>
            <a:r>
              <a:rPr lang="en-US" dirty="0"/>
              <a:t>Aerobic metabolism: oxygen is the final electron acceptor</a:t>
            </a:r>
          </a:p>
          <a:p>
            <a:pPr marL="342900" indent="-342900">
              <a:spcBef>
                <a:spcPts val="1800"/>
              </a:spcBef>
              <a:spcAft>
                <a:spcPts val="0"/>
              </a:spcAft>
              <a:buFont typeface="Arial" pitchFamily="34" charset="0"/>
              <a:buChar char="•"/>
            </a:pPr>
            <a:r>
              <a:rPr lang="en-US" dirty="0"/>
              <a:t>Anaerobic metabolism: come other inorganic or organic compound</a:t>
            </a:r>
          </a:p>
        </p:txBody>
      </p:sp>
    </p:spTree>
    <p:extLst>
      <p:ext uri="{BB962C8B-B14F-4D97-AF65-F5344CB8AC3E}">
        <p14:creationId xmlns:p14="http://schemas.microsoft.com/office/powerpoint/2010/main" val="331800362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solidFill>
                  <a:schemeClr val="tx1"/>
                </a:solidFill>
              </a:rPr>
              <a:t>Adenosine Triphosphate</a:t>
            </a:r>
            <a:endParaRPr lang="en-US" dirty="0">
              <a:solidFill>
                <a:schemeClr val="tx1"/>
              </a:solidFill>
            </a:endParaRPr>
          </a:p>
        </p:txBody>
      </p:sp>
      <p:sp>
        <p:nvSpPr>
          <p:cNvPr id="8" name="Content Placeholder 2"/>
          <p:cNvSpPr>
            <a:spLocks noGrp="1"/>
          </p:cNvSpPr>
          <p:nvPr>
            <p:ph sz="quarter" idx="11"/>
          </p:nvPr>
        </p:nvSpPr>
        <p:spPr/>
        <p:txBody>
          <a:bodyPr>
            <a:normAutofit/>
          </a:bodyPr>
          <a:lstStyle/>
          <a:p>
            <a:pPr lvl="0">
              <a:spcBef>
                <a:spcPts val="400"/>
              </a:spcBef>
              <a:spcAft>
                <a:spcPts val="400"/>
              </a:spcAft>
            </a:pPr>
            <a:r>
              <a:rPr lang="en-US" sz="2200" dirty="0">
                <a:solidFill>
                  <a:prstClr val="black"/>
                </a:solidFill>
              </a:rPr>
              <a:t>Three-part molecule:</a:t>
            </a:r>
          </a:p>
          <a:p>
            <a:pPr marL="342900" lvl="0" indent="-342900">
              <a:spcBef>
                <a:spcPts val="400"/>
              </a:spcBef>
              <a:spcAft>
                <a:spcPts val="400"/>
              </a:spcAft>
              <a:buFont typeface="Arial" pitchFamily="34" charset="0"/>
              <a:buChar char="•"/>
            </a:pPr>
            <a:r>
              <a:rPr lang="en-US" sz="2200" dirty="0">
                <a:solidFill>
                  <a:prstClr val="black"/>
                </a:solidFill>
              </a:rPr>
              <a:t>Adenine: nitrogen base</a:t>
            </a:r>
          </a:p>
          <a:p>
            <a:pPr marL="342900" lvl="0" indent="-342900">
              <a:spcBef>
                <a:spcPts val="400"/>
              </a:spcBef>
              <a:spcAft>
                <a:spcPts val="400"/>
              </a:spcAft>
              <a:buFont typeface="Arial" pitchFamily="34" charset="0"/>
              <a:buChar char="•"/>
            </a:pPr>
            <a:r>
              <a:rPr lang="en-US" sz="2200" dirty="0">
                <a:solidFill>
                  <a:prstClr val="black"/>
                </a:solidFill>
              </a:rPr>
              <a:t>Ribose: 5-carbon sugar</a:t>
            </a:r>
          </a:p>
          <a:p>
            <a:pPr marL="342900" lvl="0" indent="-342900">
              <a:spcBef>
                <a:spcPts val="400"/>
              </a:spcBef>
              <a:spcAft>
                <a:spcPts val="400"/>
              </a:spcAft>
              <a:buFont typeface="Arial" pitchFamily="34" charset="0"/>
              <a:buChar char="•"/>
            </a:pPr>
            <a:r>
              <a:rPr lang="en-US" sz="2200" dirty="0">
                <a:solidFill>
                  <a:prstClr val="black"/>
                </a:solidFill>
              </a:rPr>
              <a:t>Three phosphate groups bonded to the ribose</a:t>
            </a:r>
          </a:p>
          <a:p>
            <a:pPr marL="640080" lvl="1" indent="-283464">
              <a:spcBef>
                <a:spcPts val="400"/>
              </a:spcBef>
              <a:spcAft>
                <a:spcPts val="400"/>
              </a:spcAft>
            </a:pPr>
            <a:r>
              <a:rPr lang="en-US" sz="1800" dirty="0">
                <a:solidFill>
                  <a:prstClr val="black"/>
                </a:solidFill>
              </a:rPr>
              <a:t>Bulky and have a negative charge</a:t>
            </a:r>
          </a:p>
          <a:p>
            <a:pPr marL="640080" lvl="1" indent="-283464">
              <a:spcBef>
                <a:spcPts val="400"/>
              </a:spcBef>
              <a:spcAft>
                <a:spcPts val="400"/>
              </a:spcAft>
            </a:pPr>
            <a:r>
              <a:rPr lang="en-US" sz="1800" dirty="0">
                <a:solidFill>
                  <a:prstClr val="black"/>
                </a:solidFill>
              </a:rPr>
              <a:t>Repelling electrostatic charges imposes a strain between the last two phosphate groups</a:t>
            </a:r>
          </a:p>
          <a:p>
            <a:pPr marL="640080" lvl="1" indent="-283464">
              <a:spcBef>
                <a:spcPts val="400"/>
              </a:spcBef>
              <a:spcAft>
                <a:spcPts val="400"/>
              </a:spcAft>
            </a:pPr>
            <a:r>
              <a:rPr lang="en-US" sz="1800" dirty="0">
                <a:solidFill>
                  <a:prstClr val="black"/>
                </a:solidFill>
              </a:rPr>
              <a:t>Removal of phosphates releases free energy</a:t>
            </a:r>
          </a:p>
        </p:txBody>
      </p:sp>
      <p:pic>
        <p:nvPicPr>
          <p:cNvPr id="8196" name="Picture 3" descr="The structure of adenosine triphosphate.">
            <a:extLst>
              <a:ext uri="{C183D7F6-B498-43B3-948B-1728B52AA6E4}">
                <adec:decorative xmlns:adec="http://schemas.microsoft.com/office/drawing/2017/decorative" val="0"/>
              </a:ext>
            </a:extLst>
          </p:cNvPr>
          <p:cNvPicPr>
            <a:picLocks noGrp="1" noChangeAspect="1" noChangeArrowheads="1"/>
          </p:cNvPicPr>
          <p:nvPr>
            <p:ph sz="quarter" idx="14"/>
          </p:nvPr>
        </p:nvPicPr>
        <p:blipFill rotWithShape="1">
          <a:blip r:embed="rId2">
            <a:extLst>
              <a:ext uri="{28A0092B-C50C-407E-A947-70E740481C1C}">
                <a14:useLocalDpi xmlns:a14="http://schemas.microsoft.com/office/drawing/2010/main" val="0"/>
              </a:ext>
            </a:extLst>
          </a:blip>
          <a:srcRect t="6193" r="106"/>
          <a:stretch/>
        </p:blipFill>
        <p:spPr bwMode="auto">
          <a:xfrm>
            <a:off x="4746175" y="1683883"/>
            <a:ext cx="4167421" cy="3947886"/>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3">
            <a:extLst>
              <a:ext uri="{FF2B5EF4-FFF2-40B4-BE49-F238E27FC236}">
                <a16:creationId xmlns:a16="http://schemas.microsoft.com/office/drawing/2014/main" id="{D9770984-A9CF-4946-9272-67E80C6C479C}"/>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p>
        </p:txBody>
      </p:sp>
    </p:spTree>
    <p:extLst>
      <p:ext uri="{BB962C8B-B14F-4D97-AF65-F5344CB8AC3E}">
        <p14:creationId xmlns:p14="http://schemas.microsoft.com/office/powerpoint/2010/main" val="331855278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solidFill>
                  <a:schemeClr val="tx1"/>
                </a:solidFill>
              </a:rPr>
              <a:t>ATP</a:t>
            </a:r>
            <a:endParaRPr lang="en-US" dirty="0">
              <a:solidFill>
                <a:schemeClr val="tx1"/>
              </a:solidFill>
            </a:endParaRPr>
          </a:p>
        </p:txBody>
      </p:sp>
      <p:sp>
        <p:nvSpPr>
          <p:cNvPr id="8" name="Content Placeholder 2"/>
          <p:cNvSpPr>
            <a:spLocks noGrp="1"/>
          </p:cNvSpPr>
          <p:nvPr>
            <p:ph sz="quarter" idx="11"/>
          </p:nvPr>
        </p:nvSpPr>
        <p:spPr/>
        <p:txBody>
          <a:bodyPr>
            <a:normAutofit fontScale="92500" lnSpcReduction="20000"/>
          </a:bodyPr>
          <a:lstStyle/>
          <a:p>
            <a:pPr>
              <a:lnSpc>
                <a:spcPct val="110000"/>
              </a:lnSpc>
              <a:spcAft>
                <a:spcPts val="0"/>
              </a:spcAft>
            </a:pPr>
            <a:r>
              <a:rPr lang="en-US" altLang="en-US" dirty="0"/>
              <a:t>Primary energy currency of the cell</a:t>
            </a:r>
          </a:p>
          <a:p>
            <a:pPr marL="342900" indent="-342900">
              <a:lnSpc>
                <a:spcPct val="110000"/>
              </a:lnSpc>
              <a:spcBef>
                <a:spcPts val="1800"/>
              </a:spcBef>
              <a:spcAft>
                <a:spcPts val="0"/>
              </a:spcAft>
              <a:buFont typeface="Arial" pitchFamily="34" charset="0"/>
              <a:buChar char="•"/>
            </a:pPr>
            <a:r>
              <a:rPr lang="en-US" altLang="en-US" dirty="0"/>
              <a:t>When it is used in a chemical reaction, it must be replaced</a:t>
            </a:r>
          </a:p>
          <a:p>
            <a:pPr marL="342900" indent="-342900">
              <a:lnSpc>
                <a:spcPct val="110000"/>
              </a:lnSpc>
              <a:spcBef>
                <a:spcPts val="1800"/>
              </a:spcBef>
              <a:spcAft>
                <a:spcPts val="0"/>
              </a:spcAft>
              <a:buFont typeface="Arial" pitchFamily="34" charset="0"/>
              <a:buChar char="•"/>
              <a:tabLst>
                <a:tab pos="2005013" algn="l"/>
              </a:tabLst>
            </a:pPr>
            <a:r>
              <a:rPr lang="en-US" altLang="en-US" dirty="0"/>
              <a:t>ATP utilization and replenishment is an ongoing cycle</a:t>
            </a:r>
          </a:p>
          <a:p>
            <a:pPr lvl="0">
              <a:lnSpc>
                <a:spcPct val="110000"/>
              </a:lnSpc>
              <a:spcBef>
                <a:spcPts val="1800"/>
              </a:spcBef>
              <a:spcAft>
                <a:spcPts val="0"/>
              </a:spcAft>
            </a:pPr>
            <a:r>
              <a:rPr lang="en-US" i="1" dirty="0">
                <a:solidFill>
                  <a:prstClr val="black"/>
                </a:solidFill>
              </a:rPr>
              <a:t>Substrate-level phosphorylation</a:t>
            </a:r>
            <a:r>
              <a:rPr lang="en-US" dirty="0">
                <a:solidFill>
                  <a:prstClr val="black"/>
                </a:solidFill>
              </a:rPr>
              <a:t>:</a:t>
            </a:r>
          </a:p>
          <a:p>
            <a:pPr marL="342900" lvl="0" indent="-342900">
              <a:lnSpc>
                <a:spcPct val="110000"/>
              </a:lnSpc>
              <a:spcBef>
                <a:spcPts val="1800"/>
              </a:spcBef>
              <a:spcAft>
                <a:spcPts val="0"/>
              </a:spcAft>
              <a:buFont typeface="Arial" pitchFamily="34" charset="0"/>
              <a:buChar char="•"/>
            </a:pPr>
            <a:r>
              <a:rPr lang="en-US" dirty="0">
                <a:solidFill>
                  <a:prstClr val="black"/>
                </a:solidFill>
              </a:rPr>
              <a:t>Generation of ATP through a transfer of a phosphate group from a phosphorylated compound directly to ADP</a:t>
            </a:r>
          </a:p>
        </p:txBody>
      </p:sp>
      <p:pic>
        <p:nvPicPr>
          <p:cNvPr id="9220" name="Picture 3" descr="Illustration of ATP formation by substrate-level phosphorylation.">
            <a:extLst>
              <a:ext uri="{C183D7F6-B498-43B3-948B-1728B52AA6E4}">
                <adec:decorative xmlns:adec="http://schemas.microsoft.com/office/drawing/2017/decorative" val="0"/>
              </a:ext>
            </a:extLst>
          </p:cNvPr>
          <p:cNvPicPr>
            <a:picLocks noGrp="1" noChangeAspect="1" noChangeArrowheads="1"/>
          </p:cNvPicPr>
          <p:nvPr>
            <p:ph sz="quarter" idx="14"/>
          </p:nvPr>
        </p:nvPicPr>
        <p:blipFill rotWithShape="1">
          <a:blip r:embed="rId2">
            <a:extLst>
              <a:ext uri="{28A0092B-C50C-407E-A947-70E740481C1C}">
                <a14:useLocalDpi xmlns:a14="http://schemas.microsoft.com/office/drawing/2010/main" val="0"/>
              </a:ext>
            </a:extLst>
          </a:blip>
          <a:srcRect t="22872" r="-471"/>
          <a:stretch/>
        </p:blipFill>
        <p:spPr bwMode="auto">
          <a:xfrm>
            <a:off x="715857" y="4760688"/>
            <a:ext cx="7712286" cy="1371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642832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solidFill>
                  <a:schemeClr val="tx1"/>
                </a:solidFill>
              </a:rPr>
              <a:t>Other ATPs</a:t>
            </a:r>
            <a:endParaRPr lang="en-US" dirty="0">
              <a:solidFill>
                <a:schemeClr val="tx1"/>
              </a:solidFill>
            </a:endParaRPr>
          </a:p>
        </p:txBody>
      </p:sp>
      <p:sp>
        <p:nvSpPr>
          <p:cNvPr id="8" name="Content Placeholder 2"/>
          <p:cNvSpPr>
            <a:spLocks noGrp="1"/>
          </p:cNvSpPr>
          <p:nvPr>
            <p:ph sz="quarter" idx="11"/>
          </p:nvPr>
        </p:nvSpPr>
        <p:spPr/>
        <p:txBody>
          <a:bodyPr/>
          <a:lstStyle/>
          <a:p>
            <a:pPr>
              <a:spcAft>
                <a:spcPts val="0"/>
              </a:spcAft>
            </a:pPr>
            <a:r>
              <a:rPr lang="en-US" i="1" dirty="0"/>
              <a:t>Oxidative phosphorylation</a:t>
            </a:r>
            <a:r>
              <a:rPr lang="en-US" dirty="0"/>
              <a:t>:</a:t>
            </a:r>
          </a:p>
          <a:p>
            <a:pPr marL="342900" indent="-342900">
              <a:spcBef>
                <a:spcPts val="1800"/>
              </a:spcBef>
              <a:spcAft>
                <a:spcPts val="0"/>
              </a:spcAft>
              <a:buFont typeface="Arial" pitchFamily="34" charset="0"/>
              <a:buChar char="•"/>
            </a:pPr>
            <a:r>
              <a:rPr lang="en-US" dirty="0"/>
              <a:t>A series of redox reactions occurring during the final phase of the respiratory pathway</a:t>
            </a:r>
          </a:p>
          <a:p>
            <a:pPr lvl="0">
              <a:spcBef>
                <a:spcPts val="1800"/>
              </a:spcBef>
              <a:spcAft>
                <a:spcPts val="0"/>
              </a:spcAft>
            </a:pPr>
            <a:r>
              <a:rPr lang="en-US" i="1" dirty="0">
                <a:solidFill>
                  <a:prstClr val="black"/>
                </a:solidFill>
              </a:rPr>
              <a:t>Photophosphorylation</a:t>
            </a:r>
            <a:r>
              <a:rPr lang="en-US" dirty="0">
                <a:solidFill>
                  <a:prstClr val="black"/>
                </a:solidFill>
              </a:rPr>
              <a:t>:</a:t>
            </a:r>
          </a:p>
          <a:p>
            <a:pPr marL="342900" lvl="0" indent="-342900">
              <a:spcBef>
                <a:spcPts val="1800"/>
              </a:spcBef>
              <a:spcAft>
                <a:spcPts val="0"/>
              </a:spcAft>
              <a:buFont typeface="Arial" pitchFamily="34" charset="0"/>
              <a:buChar char="•"/>
            </a:pPr>
            <a:r>
              <a:rPr lang="en-US" dirty="0">
                <a:solidFill>
                  <a:prstClr val="black"/>
                </a:solidFill>
              </a:rPr>
              <a:t>ATP formed through a series of sunlight-driven reactions in </a:t>
            </a:r>
            <a:r>
              <a:rPr lang="en-US" dirty="0" err="1">
                <a:solidFill>
                  <a:prstClr val="black"/>
                </a:solidFill>
              </a:rPr>
              <a:t>phototrophs</a:t>
            </a:r>
            <a:endParaRPr lang="en-US" dirty="0">
              <a:solidFill>
                <a:prstClr val="black"/>
              </a:solidFill>
            </a:endParaRPr>
          </a:p>
        </p:txBody>
      </p:sp>
    </p:spTree>
    <p:extLst>
      <p:ext uri="{BB962C8B-B14F-4D97-AF65-F5344CB8AC3E}">
        <p14:creationId xmlns:p14="http://schemas.microsoft.com/office/powerpoint/2010/main" val="35704720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Accomplishments of Metabolism</a:t>
            </a:r>
            <a:endParaRPr lang="en-IN" sz="1200" dirty="0">
              <a:solidFill>
                <a:schemeClr val="tx1"/>
              </a:solidFill>
            </a:endParaRPr>
          </a:p>
        </p:txBody>
      </p:sp>
      <p:sp>
        <p:nvSpPr>
          <p:cNvPr id="3" name="Content Placeholder 2"/>
          <p:cNvSpPr>
            <a:spLocks noGrp="1"/>
          </p:cNvSpPr>
          <p:nvPr>
            <p:ph sz="quarter" idx="11"/>
          </p:nvPr>
        </p:nvSpPr>
        <p:spPr>
          <a:xfrm>
            <a:off x="342900" y="1276708"/>
            <a:ext cx="8458200" cy="5212080"/>
          </a:xfrm>
        </p:spPr>
        <p:txBody>
          <a:bodyPr>
            <a:noAutofit/>
          </a:bodyPr>
          <a:lstStyle/>
          <a:p>
            <a:pPr lvl="0" defTabSz="457200">
              <a:spcBef>
                <a:spcPts val="1200"/>
              </a:spcBef>
              <a:spcAft>
                <a:spcPts val="1200"/>
              </a:spcAft>
            </a:pPr>
            <a:r>
              <a:rPr lang="en-US" altLang="en-US" dirty="0">
                <a:solidFill>
                  <a:prstClr val="black"/>
                </a:solidFill>
              </a:rPr>
              <a:t>Assembles smaller molecules into large macromolecules for the cell, utilizing ATP (anabolism)</a:t>
            </a:r>
          </a:p>
          <a:p>
            <a:pPr lvl="0" defTabSz="457200">
              <a:spcBef>
                <a:spcPts val="1200"/>
              </a:spcBef>
              <a:spcAft>
                <a:spcPts val="1200"/>
              </a:spcAft>
            </a:pPr>
            <a:r>
              <a:rPr lang="en-US" altLang="en-US" dirty="0">
                <a:solidFill>
                  <a:prstClr val="black"/>
                </a:solidFill>
              </a:rPr>
              <a:t>Degrades macromolecules into smaller molecules, a process that yields energy (catabolism)</a:t>
            </a:r>
          </a:p>
          <a:p>
            <a:pPr lvl="0" defTabSz="457200">
              <a:spcBef>
                <a:spcPts val="1200"/>
              </a:spcBef>
              <a:spcAft>
                <a:spcPts val="1200"/>
              </a:spcAft>
            </a:pPr>
            <a:r>
              <a:rPr lang="en-US" altLang="en-US" dirty="0">
                <a:solidFill>
                  <a:prstClr val="black"/>
                </a:solidFill>
              </a:rPr>
              <a:t>Collects and spends energy in the form of ATP or heat</a:t>
            </a:r>
          </a:p>
        </p:txBody>
      </p:sp>
    </p:spTree>
    <p:extLst>
      <p:ext uri="{BB962C8B-B14F-4D97-AF65-F5344CB8AC3E}">
        <p14:creationId xmlns:p14="http://schemas.microsoft.com/office/powerpoint/2010/main" val="143170177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solidFill>
                  <a:schemeClr val="tx1"/>
                </a:solidFill>
              </a:rPr>
              <a:t>Concept Check – Section 8.2</a:t>
            </a:r>
            <a:endParaRPr lang="en-US" dirty="0"/>
          </a:p>
        </p:txBody>
      </p:sp>
      <p:sp>
        <p:nvSpPr>
          <p:cNvPr id="8" name="Content Placeholder 2"/>
          <p:cNvSpPr>
            <a:spLocks noGrp="1"/>
          </p:cNvSpPr>
          <p:nvPr>
            <p:ph sz="quarter" idx="11"/>
          </p:nvPr>
        </p:nvSpPr>
        <p:spPr/>
        <p:txBody>
          <a:bodyPr/>
          <a:lstStyle/>
          <a:p>
            <a:pPr marL="457200" indent="-457200">
              <a:spcBef>
                <a:spcPts val="800"/>
              </a:spcBef>
              <a:buFont typeface="+mj-lt"/>
              <a:buAutoNum type="arabicPeriod"/>
              <a:tabLst>
                <a:tab pos="3090863" algn="l"/>
                <a:tab pos="4862513" algn="l"/>
              </a:tabLst>
            </a:pPr>
            <a:r>
              <a:rPr lang="en-US" dirty="0"/>
              <a:t>The loss of electrons is </a:t>
            </a:r>
            <a:r>
              <a:rPr lang="en-US" u="sng" dirty="0"/>
              <a:t>	</a:t>
            </a:r>
            <a:r>
              <a:rPr lang="en-US" dirty="0"/>
              <a:t> (oxidation/reduction), the gain of electrons is </a:t>
            </a:r>
            <a:r>
              <a:rPr lang="en-US" u="sng" dirty="0"/>
              <a:t>	</a:t>
            </a:r>
            <a:r>
              <a:rPr lang="en-US" dirty="0"/>
              <a:t> (oxidation/reduction).</a:t>
            </a:r>
          </a:p>
          <a:p>
            <a:pPr marL="457200" indent="-457200">
              <a:spcBef>
                <a:spcPts val="800"/>
              </a:spcBef>
              <a:buFont typeface="+mj-lt"/>
              <a:buAutoNum type="arabicPeriod"/>
            </a:pPr>
            <a:r>
              <a:rPr lang="en-US" dirty="0"/>
              <a:t>True/False: When electrons are transferred in oxidation and reduction, a hydrogen ion is transferred as well.</a:t>
            </a:r>
          </a:p>
          <a:p>
            <a:pPr marL="457200" indent="-457200">
              <a:spcBef>
                <a:spcPts val="800"/>
              </a:spcBef>
              <a:buFont typeface="+mj-lt"/>
              <a:buAutoNum type="arabicPeriod"/>
              <a:tabLst>
                <a:tab pos="6632575" algn="l"/>
              </a:tabLst>
            </a:pPr>
            <a:r>
              <a:rPr lang="en-US" dirty="0"/>
              <a:t>The most common electron carrier is </a:t>
            </a:r>
            <a:r>
              <a:rPr lang="en-US" u="sng" dirty="0"/>
              <a:t>	 </a:t>
            </a:r>
            <a:r>
              <a:rPr lang="en-US" dirty="0"/>
              <a:t>.</a:t>
            </a:r>
          </a:p>
          <a:p>
            <a:pPr marL="457200" indent="-457200">
              <a:spcBef>
                <a:spcPts val="800"/>
              </a:spcBef>
              <a:buFont typeface="+mj-lt"/>
              <a:buAutoNum type="arabicPeriod"/>
              <a:tabLst>
                <a:tab pos="5080000" algn="l"/>
                <a:tab pos="5718175" algn="l"/>
                <a:tab pos="7199313" algn="l"/>
              </a:tabLst>
            </a:pPr>
            <a:r>
              <a:rPr lang="en-US" dirty="0"/>
              <a:t>The two ways ATP is formed from ADP are </a:t>
            </a:r>
            <a:r>
              <a:rPr lang="en-US" u="sng" dirty="0"/>
              <a:t>	</a:t>
            </a:r>
            <a:r>
              <a:rPr lang="en-US" dirty="0"/>
              <a:t> - </a:t>
            </a:r>
            <a:r>
              <a:rPr lang="en-US" u="sng" dirty="0"/>
              <a:t>	 </a:t>
            </a:r>
            <a:r>
              <a:rPr lang="en-US" dirty="0"/>
              <a:t>phosphorylation and </a:t>
            </a:r>
            <a:r>
              <a:rPr lang="en-US" u="sng" dirty="0"/>
              <a:t>	</a:t>
            </a:r>
            <a:r>
              <a:rPr lang="en-US" dirty="0"/>
              <a:t> phosphorylation.</a:t>
            </a:r>
          </a:p>
        </p:txBody>
      </p:sp>
    </p:spTree>
    <p:extLst>
      <p:ext uri="{BB962C8B-B14F-4D97-AF65-F5344CB8AC3E}">
        <p14:creationId xmlns:p14="http://schemas.microsoft.com/office/powerpoint/2010/main" val="98544029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solidFill>
                  <a:schemeClr val="tx1"/>
                </a:solidFill>
              </a:rPr>
              <a:t>Section 8.3: Catabolism: Getting Materials and Energy</a:t>
            </a:r>
          </a:p>
        </p:txBody>
      </p:sp>
      <p:sp>
        <p:nvSpPr>
          <p:cNvPr id="8" name="Content Placeholder 2"/>
          <p:cNvSpPr>
            <a:spLocks noGrp="1"/>
          </p:cNvSpPr>
          <p:nvPr>
            <p:ph sz="quarter" idx="11"/>
          </p:nvPr>
        </p:nvSpPr>
        <p:spPr>
          <a:xfrm>
            <a:off x="342900" y="1276708"/>
            <a:ext cx="8458200" cy="5212080"/>
          </a:xfrm>
        </p:spPr>
        <p:txBody>
          <a:bodyPr>
            <a:noAutofit/>
          </a:bodyPr>
          <a:lstStyle/>
          <a:p>
            <a:pPr>
              <a:spcBef>
                <a:spcPts val="600"/>
              </a:spcBef>
              <a:spcAft>
                <a:spcPts val="600"/>
              </a:spcAft>
            </a:pPr>
            <a:r>
              <a:rPr lang="en-US" altLang="en-US" sz="2200" u="sng" dirty="0"/>
              <a:t>Learning Outcomes</a:t>
            </a:r>
          </a:p>
          <a:p>
            <a:pPr>
              <a:spcBef>
                <a:spcPts val="600"/>
              </a:spcBef>
              <a:spcAft>
                <a:spcPts val="600"/>
              </a:spcAft>
            </a:pPr>
            <a:r>
              <a:rPr lang="en-US" altLang="en-US" sz="2200" dirty="0"/>
              <a:t>Name the three main catabolic pathways and the estimated ATP yield for each.</a:t>
            </a:r>
          </a:p>
          <a:p>
            <a:pPr>
              <a:spcBef>
                <a:spcPts val="600"/>
              </a:spcBef>
              <a:spcAft>
                <a:spcPts val="600"/>
              </a:spcAft>
            </a:pPr>
            <a:r>
              <a:rPr lang="en-US" altLang="en-US" sz="2200" dirty="0"/>
              <a:t>Construct a paragraph summarizing glycolysis.</a:t>
            </a:r>
          </a:p>
          <a:p>
            <a:pPr>
              <a:spcBef>
                <a:spcPts val="600"/>
              </a:spcBef>
              <a:spcAft>
                <a:spcPts val="600"/>
              </a:spcAft>
            </a:pPr>
            <a:r>
              <a:rPr lang="en-US" altLang="en-US" sz="2200" dirty="0"/>
              <a:t>Describe the Krebs cycle and compare the process between bacteria and eukaryotes.</a:t>
            </a:r>
          </a:p>
          <a:p>
            <a:pPr>
              <a:spcBef>
                <a:spcPts val="600"/>
              </a:spcBef>
              <a:spcAft>
                <a:spcPts val="600"/>
              </a:spcAft>
            </a:pPr>
            <a:r>
              <a:rPr lang="en-US" altLang="en-US" sz="2200" dirty="0"/>
              <a:t>Discuss the significance of the electron transport system.</a:t>
            </a:r>
          </a:p>
          <a:p>
            <a:pPr>
              <a:spcBef>
                <a:spcPts val="600"/>
              </a:spcBef>
              <a:spcAft>
                <a:spcPts val="600"/>
              </a:spcAft>
            </a:pPr>
            <a:r>
              <a:rPr lang="en-US" altLang="en-US" sz="2200" dirty="0"/>
              <a:t>State two ways in which anaerobic respiration differs from aerobic respiration.</a:t>
            </a:r>
          </a:p>
          <a:p>
            <a:pPr>
              <a:spcBef>
                <a:spcPts val="600"/>
              </a:spcBef>
              <a:spcAft>
                <a:spcPts val="600"/>
              </a:spcAft>
            </a:pPr>
            <a:r>
              <a:rPr lang="en-US" altLang="en-US" sz="2200" dirty="0"/>
              <a:t>Summarize the steps of microbial fermentation and list three useful products it can create.</a:t>
            </a:r>
          </a:p>
          <a:p>
            <a:pPr>
              <a:spcBef>
                <a:spcPts val="600"/>
              </a:spcBef>
              <a:spcAft>
                <a:spcPts val="600"/>
              </a:spcAft>
            </a:pPr>
            <a:r>
              <a:rPr lang="en-US" altLang="en-US" sz="2200" dirty="0"/>
              <a:t>Describe how </a:t>
            </a:r>
            <a:r>
              <a:rPr lang="en-US" altLang="en-US" sz="2200" dirty="0" err="1"/>
              <a:t>noncarbohydrate</a:t>
            </a:r>
            <a:r>
              <a:rPr lang="en-US" altLang="en-US" sz="2200" dirty="0"/>
              <a:t> compounds are catabolized.</a:t>
            </a:r>
          </a:p>
        </p:txBody>
      </p:sp>
    </p:spTree>
    <p:extLst>
      <p:ext uri="{BB962C8B-B14F-4D97-AF65-F5344CB8AC3E}">
        <p14:creationId xmlns:p14="http://schemas.microsoft.com/office/powerpoint/2010/main" val="336949302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solidFill>
                  <a:schemeClr val="tx1"/>
                </a:solidFill>
              </a:rPr>
              <a:t>Overview of Catabolism</a:t>
            </a:r>
            <a:endParaRPr lang="en-US" dirty="0">
              <a:solidFill>
                <a:schemeClr val="tx1"/>
              </a:solidFill>
            </a:endParaRPr>
          </a:p>
        </p:txBody>
      </p:sp>
      <p:sp>
        <p:nvSpPr>
          <p:cNvPr id="8" name="Content Placeholder 2"/>
          <p:cNvSpPr>
            <a:spLocks noGrp="1"/>
          </p:cNvSpPr>
          <p:nvPr>
            <p:ph sz="quarter" idx="11"/>
          </p:nvPr>
        </p:nvSpPr>
        <p:spPr/>
        <p:txBody>
          <a:bodyPr/>
          <a:lstStyle/>
          <a:p>
            <a:pPr>
              <a:spcBef>
                <a:spcPts val="800"/>
              </a:spcBef>
            </a:pPr>
            <a:r>
              <a:rPr lang="en-US" altLang="en-US" dirty="0"/>
              <a:t>Three basic catabolic pathways:</a:t>
            </a:r>
          </a:p>
          <a:p>
            <a:pPr marL="342900" indent="-342900">
              <a:spcBef>
                <a:spcPts val="800"/>
              </a:spcBef>
              <a:buFont typeface="Arial" pitchFamily="34" charset="0"/>
              <a:buChar char="•"/>
            </a:pPr>
            <a:r>
              <a:rPr lang="en-US" altLang="en-US" dirty="0"/>
              <a:t>Aerobic respiration</a:t>
            </a:r>
          </a:p>
          <a:p>
            <a:pPr marL="342900" indent="-342900">
              <a:spcBef>
                <a:spcPts val="800"/>
              </a:spcBef>
              <a:buFont typeface="Arial" pitchFamily="34" charset="0"/>
              <a:buChar char="•"/>
            </a:pPr>
            <a:r>
              <a:rPr lang="en-US" altLang="en-US" dirty="0"/>
              <a:t>Anaerobic respiration</a:t>
            </a:r>
          </a:p>
          <a:p>
            <a:pPr marL="342900" indent="-342900">
              <a:spcBef>
                <a:spcPts val="800"/>
              </a:spcBef>
              <a:buFont typeface="Arial" pitchFamily="34" charset="0"/>
              <a:buChar char="•"/>
            </a:pPr>
            <a:r>
              <a:rPr lang="en-US" altLang="en-US" dirty="0"/>
              <a:t>Fermentation</a:t>
            </a:r>
          </a:p>
          <a:p>
            <a:pPr>
              <a:spcBef>
                <a:spcPts val="800"/>
              </a:spcBef>
            </a:pPr>
            <a:r>
              <a:rPr lang="en-US" altLang="en-US" dirty="0"/>
              <a:t>Glycolysis: most common pathway used to break down glucose</a:t>
            </a:r>
          </a:p>
        </p:txBody>
      </p:sp>
    </p:spTree>
    <p:extLst>
      <p:ext uri="{BB962C8B-B14F-4D97-AF65-F5344CB8AC3E}">
        <p14:creationId xmlns:p14="http://schemas.microsoft.com/office/powerpoint/2010/main" val="270283109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solidFill>
                  <a:schemeClr val="tx1"/>
                </a:solidFill>
              </a:rPr>
              <a:t>Overview of the Three Main Pathways of Catabolism</a:t>
            </a:r>
            <a:endParaRPr lang="en-US" dirty="0">
              <a:solidFill>
                <a:schemeClr val="tx1"/>
              </a:solidFill>
            </a:endParaRPr>
          </a:p>
        </p:txBody>
      </p:sp>
      <p:pic>
        <p:nvPicPr>
          <p:cNvPr id="10242" name="Picture 2" descr="Overview of the three main pathways of catabolism: aerobic and aerobic respiration and fermentation.">
            <a:extLst>
              <a:ext uri="{C183D7F6-B498-43B3-948B-1728B52AA6E4}">
                <adec:decorative xmlns:adec="http://schemas.microsoft.com/office/drawing/2017/decorative" val="0"/>
              </a:ext>
            </a:extLst>
          </p:cNvPr>
          <p:cNvPicPr>
            <a:picLocks noGrp="1" noChangeAspect="1" noChangeArrowheads="1"/>
          </p:cNvPicPr>
          <p:nvPr>
            <p:ph sz="quarter" idx="11"/>
          </p:nvPr>
        </p:nvPicPr>
        <p:blipFill rotWithShape="1">
          <a:blip r:embed="rId2">
            <a:extLst>
              <a:ext uri="{28A0092B-C50C-407E-A947-70E740481C1C}">
                <a14:useLocalDpi xmlns:a14="http://schemas.microsoft.com/office/drawing/2010/main" val="0"/>
              </a:ext>
            </a:extLst>
          </a:blip>
          <a:srcRect t="4469" r="208"/>
          <a:stretch/>
        </p:blipFill>
        <p:spPr bwMode="auto">
          <a:xfrm>
            <a:off x="634082" y="1247775"/>
            <a:ext cx="7595518" cy="5080249"/>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44902CA0-DD22-4CE0-9FFA-B9CDC6B03CAD}"/>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373824029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solidFill>
                  <a:schemeClr val="tx1"/>
                </a:solidFill>
              </a:rPr>
              <a:t>Aerobic versus Anaerobic Respiration</a:t>
            </a:r>
            <a:endParaRPr lang="en-US" dirty="0">
              <a:solidFill>
                <a:schemeClr val="tx1"/>
              </a:solidFill>
            </a:endParaRPr>
          </a:p>
        </p:txBody>
      </p:sp>
      <p:sp>
        <p:nvSpPr>
          <p:cNvPr id="8" name="Content Placeholder 2"/>
          <p:cNvSpPr>
            <a:spLocks noGrp="1"/>
          </p:cNvSpPr>
          <p:nvPr>
            <p:ph sz="quarter" idx="11"/>
          </p:nvPr>
        </p:nvSpPr>
        <p:spPr/>
        <p:txBody>
          <a:bodyPr/>
          <a:lstStyle/>
          <a:p>
            <a:pPr marL="57150">
              <a:spcAft>
                <a:spcPts val="0"/>
              </a:spcAft>
            </a:pPr>
            <a:r>
              <a:rPr lang="en-US" altLang="en-US" dirty="0"/>
              <a:t>Aerobic respiration: series of reactions that converts glucose to </a:t>
            </a:r>
            <a:r>
              <a:rPr lang="en-US" altLang="en-US" i="0" dirty="0"/>
              <a:t>CO</a:t>
            </a:r>
            <a:r>
              <a:rPr lang="en-US" altLang="en-US" i="0" baseline="-25000" dirty="0"/>
              <a:t>2</a:t>
            </a:r>
            <a:r>
              <a:rPr lang="en-US" altLang="en-US" dirty="0"/>
              <a:t> and allows the cell to recover significant amounts of energy</a:t>
            </a:r>
          </a:p>
          <a:p>
            <a:pPr marL="342900" indent="-342900">
              <a:spcBef>
                <a:spcPts val="1800"/>
              </a:spcBef>
              <a:spcAft>
                <a:spcPts val="0"/>
              </a:spcAft>
              <a:buFont typeface="Arial" pitchFamily="34" charset="0"/>
              <a:buChar char="•"/>
            </a:pPr>
            <a:r>
              <a:rPr lang="en-US" altLang="en-US" dirty="0"/>
              <a:t>Glycolysis</a:t>
            </a:r>
          </a:p>
          <a:p>
            <a:pPr marL="342900" indent="-342900">
              <a:spcBef>
                <a:spcPts val="1800"/>
              </a:spcBef>
              <a:spcAft>
                <a:spcPts val="0"/>
              </a:spcAft>
              <a:buFont typeface="Arial" pitchFamily="34" charset="0"/>
              <a:buChar char="•"/>
            </a:pPr>
            <a:r>
              <a:rPr lang="en-US" altLang="en-US" dirty="0"/>
              <a:t>The Krebs cycle</a:t>
            </a:r>
          </a:p>
          <a:p>
            <a:pPr marL="342900" indent="-342900">
              <a:spcBef>
                <a:spcPts val="1800"/>
              </a:spcBef>
              <a:spcAft>
                <a:spcPts val="0"/>
              </a:spcAft>
              <a:buFont typeface="Arial" pitchFamily="34" charset="0"/>
              <a:buChar char="•"/>
            </a:pPr>
            <a:r>
              <a:rPr lang="en-US" altLang="en-US" dirty="0"/>
              <a:t>Respiratory chain</a:t>
            </a:r>
          </a:p>
        </p:txBody>
      </p:sp>
      <mc:AlternateContent xmlns:mc="http://schemas.openxmlformats.org/markup-compatibility/2006" xmlns:a14="http://schemas.microsoft.com/office/drawing/2010/main">
        <mc:Choice Requires="a14">
          <p:sp>
            <p:nvSpPr>
              <p:cNvPr id="9" name="Content Placeholder 3"/>
              <p:cNvSpPr>
                <a:spLocks noGrp="1"/>
              </p:cNvSpPr>
              <p:nvPr>
                <p:ph sz="quarter" idx="14"/>
              </p:nvPr>
            </p:nvSpPr>
            <p:spPr/>
            <p:txBody>
              <a:bodyPr/>
              <a:lstStyle/>
              <a:p>
                <a:pPr>
                  <a:spcAft>
                    <a:spcPts val="0"/>
                  </a:spcAft>
                </a:pPr>
                <a:r>
                  <a:rPr lang="en-US" altLang="en-US" dirty="0"/>
                  <a:t>Anaerobic respiration: utilizes glycolysis, the Krebs cycle and the respiratory chain but does not use molecular oxygen as the final electron acceptor</a:t>
                </a:r>
              </a:p>
              <a:p>
                <a:pPr marL="342900" indent="-342900">
                  <a:spcBef>
                    <a:spcPts val="1800"/>
                  </a:spcBef>
                  <a:spcAft>
                    <a:spcPts val="0"/>
                  </a:spcAft>
                  <a:buFont typeface="Arial" pitchFamily="34" charset="0"/>
                  <a:buChar char="•"/>
                </a:pPr>
                <a:r>
                  <a:rPr lang="en-US" altLang="en-US" dirty="0"/>
                  <a:t>Final electron acceptor can be </a:t>
                </a:r>
                <a14:m>
                  <m:oMath xmlns:m="http://schemas.openxmlformats.org/officeDocument/2006/math">
                    <m:sSubSup>
                      <m:sSubSupPr>
                        <m:ctrlPr>
                          <a:rPr lang="en-US" altLang="en-US" i="1">
                            <a:latin typeface="Cambria Math" panose="02040503050406030204" pitchFamily="18" charset="0"/>
                          </a:rPr>
                        </m:ctrlPr>
                      </m:sSubSupPr>
                      <m:e>
                        <m:r>
                          <m:rPr>
                            <m:sty m:val="p"/>
                          </m:rPr>
                          <a:rPr lang="en-US" altLang="en-US">
                            <a:latin typeface="Cambria Math"/>
                          </a:rPr>
                          <m:t>NO</m:t>
                        </m:r>
                      </m:e>
                      <m:sub>
                        <m:r>
                          <a:rPr lang="en-US" altLang="en-US">
                            <a:latin typeface="Cambria Math"/>
                          </a:rPr>
                          <m:t>3</m:t>
                        </m:r>
                      </m:sub>
                      <m:sup>
                        <m:r>
                          <a:rPr lang="en-US" altLang="en-US">
                            <a:latin typeface="Cambria Math"/>
                          </a:rPr>
                          <m:t>−</m:t>
                        </m:r>
                      </m:sup>
                    </m:sSubSup>
                  </m:oMath>
                </a14:m>
                <a:r>
                  <a:rPr lang="en-US" altLang="en-US" dirty="0"/>
                  <a:t>, </a:t>
                </a:r>
                <a14:m>
                  <m:oMath xmlns:m="http://schemas.openxmlformats.org/officeDocument/2006/math">
                    <m:sSubSup>
                      <m:sSubSupPr>
                        <m:ctrlPr>
                          <a:rPr lang="en-US" altLang="en-US" i="1">
                            <a:latin typeface="Cambria Math" panose="02040503050406030204" pitchFamily="18" charset="0"/>
                          </a:rPr>
                        </m:ctrlPr>
                      </m:sSubSupPr>
                      <m:e>
                        <m:r>
                          <m:rPr>
                            <m:sty m:val="p"/>
                          </m:rPr>
                          <a:rPr lang="en-US" altLang="en-US">
                            <a:latin typeface="Cambria Math"/>
                          </a:rPr>
                          <m:t>SO</m:t>
                        </m:r>
                      </m:e>
                      <m:sub>
                        <m:r>
                          <a:rPr lang="en-US" altLang="en-US">
                            <a:latin typeface="Cambria Math"/>
                          </a:rPr>
                          <m:t>4</m:t>
                        </m:r>
                      </m:sub>
                      <m:sup>
                        <m:r>
                          <a:rPr lang="en-US" altLang="en-US">
                            <a:latin typeface="Cambria Math"/>
                          </a:rPr>
                          <m:t>2−</m:t>
                        </m:r>
                      </m:sup>
                    </m:sSubSup>
                  </m:oMath>
                </a14:m>
                <a:r>
                  <a:rPr lang="en-US" altLang="en-US" dirty="0"/>
                  <a:t>, </a:t>
                </a:r>
                <a14:m>
                  <m:oMath xmlns:m="http://schemas.openxmlformats.org/officeDocument/2006/math">
                    <m:sSubSup>
                      <m:sSubSupPr>
                        <m:ctrlPr>
                          <a:rPr lang="en-US" altLang="en-US" i="1">
                            <a:latin typeface="Cambria Math" panose="02040503050406030204" pitchFamily="18" charset="0"/>
                          </a:rPr>
                        </m:ctrlPr>
                      </m:sSubSupPr>
                      <m:e>
                        <m:r>
                          <m:rPr>
                            <m:sty m:val="p"/>
                          </m:rPr>
                          <a:rPr lang="en-US" altLang="en-US">
                            <a:latin typeface="Cambria Math"/>
                          </a:rPr>
                          <m:t>CO</m:t>
                        </m:r>
                      </m:e>
                      <m:sub>
                        <m:r>
                          <a:rPr lang="en-US" altLang="en-US">
                            <a:latin typeface="Cambria Math"/>
                          </a:rPr>
                          <m:t>3</m:t>
                        </m:r>
                      </m:sub>
                      <m:sup>
                        <m:r>
                          <a:rPr lang="en-US" altLang="en-US">
                            <a:latin typeface="Cambria Math"/>
                          </a:rPr>
                          <m:t>2−</m:t>
                        </m:r>
                      </m:sup>
                    </m:sSubSup>
                  </m:oMath>
                </a14:m>
                <a:r>
                  <a:rPr lang="en-US" altLang="en-US" dirty="0"/>
                  <a:t> or other oxidized compounds</a:t>
                </a:r>
              </a:p>
            </p:txBody>
          </p:sp>
        </mc:Choice>
        <mc:Fallback xmlns="">
          <p:sp>
            <p:nvSpPr>
              <p:cNvPr id="9" name="Content Placeholder 3"/>
              <p:cNvSpPr>
                <a:spLocks noGrp="1" noRot="1" noChangeAspect="1" noMove="1" noResize="1" noEditPoints="1" noAdjustHandles="1" noChangeArrowheads="1" noChangeShapeType="1" noTextEdit="1"/>
              </p:cNvSpPr>
              <p:nvPr>
                <p:ph sz="quarter" idx="14"/>
              </p:nvPr>
            </p:nvSpPr>
            <p:spPr>
              <a:blipFill>
                <a:blip r:embed="rId2"/>
                <a:stretch>
                  <a:fillRect l="-2242" t="-855" r="-1943"/>
                </a:stretch>
              </a:blipFill>
            </p:spPr>
            <p:txBody>
              <a:bodyPr/>
              <a:lstStyle/>
              <a:p>
                <a:r>
                  <a:rPr lang="en-IN">
                    <a:noFill/>
                  </a:rPr>
                  <a:t> </a:t>
                </a:r>
              </a:p>
            </p:txBody>
          </p:sp>
        </mc:Fallback>
      </mc:AlternateContent>
    </p:spTree>
    <p:extLst>
      <p:ext uri="{BB962C8B-B14F-4D97-AF65-F5344CB8AC3E}">
        <p14:creationId xmlns:p14="http://schemas.microsoft.com/office/powerpoint/2010/main" val="364015383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solidFill>
                  <a:schemeClr val="tx1"/>
                </a:solidFill>
              </a:rPr>
              <a:t>Fermentation Pathway</a:t>
            </a:r>
            <a:endParaRPr lang="en-US" dirty="0">
              <a:solidFill>
                <a:schemeClr val="tx1"/>
              </a:solidFill>
            </a:endParaRPr>
          </a:p>
        </p:txBody>
      </p:sp>
      <p:sp>
        <p:nvSpPr>
          <p:cNvPr id="8" name="Content Placeholder 2"/>
          <p:cNvSpPr>
            <a:spLocks noGrp="1"/>
          </p:cNvSpPr>
          <p:nvPr>
            <p:ph sz="quarter" idx="11"/>
          </p:nvPr>
        </p:nvSpPr>
        <p:spPr/>
        <p:txBody>
          <a:bodyPr/>
          <a:lstStyle/>
          <a:p>
            <a:pPr>
              <a:spcAft>
                <a:spcPts val="0"/>
              </a:spcAft>
            </a:pPr>
            <a:r>
              <a:rPr lang="en-US" altLang="en-US" dirty="0"/>
              <a:t>Facultative and </a:t>
            </a:r>
            <a:r>
              <a:rPr lang="en-US" altLang="en-US" dirty="0" err="1"/>
              <a:t>aerotolerant</a:t>
            </a:r>
            <a:r>
              <a:rPr lang="en-US" altLang="en-US" dirty="0"/>
              <a:t> anaerobes</a:t>
            </a:r>
          </a:p>
          <a:p>
            <a:pPr>
              <a:spcBef>
                <a:spcPts val="1800"/>
              </a:spcBef>
              <a:spcAft>
                <a:spcPts val="0"/>
              </a:spcAft>
            </a:pPr>
            <a:r>
              <a:rPr lang="en-US" altLang="en-US" dirty="0"/>
              <a:t>Uses only glycolysis</a:t>
            </a:r>
          </a:p>
          <a:p>
            <a:pPr>
              <a:spcBef>
                <a:spcPts val="1800"/>
              </a:spcBef>
              <a:spcAft>
                <a:spcPts val="0"/>
              </a:spcAft>
            </a:pPr>
            <a:r>
              <a:rPr lang="en-US" altLang="en-US" dirty="0"/>
              <a:t>Oxygen is not required; use organic compounds as electron acceptor</a:t>
            </a:r>
          </a:p>
        </p:txBody>
      </p:sp>
    </p:spTree>
    <p:extLst>
      <p:ext uri="{BB962C8B-B14F-4D97-AF65-F5344CB8AC3E}">
        <p14:creationId xmlns:p14="http://schemas.microsoft.com/office/powerpoint/2010/main" val="179525287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solidFill>
                  <a:schemeClr val="tx1"/>
                </a:solidFill>
              </a:rPr>
              <a:t>Aerobic Respiration</a:t>
            </a:r>
            <a:endParaRPr lang="en-US" dirty="0">
              <a:solidFill>
                <a:schemeClr val="tx1"/>
              </a:solidFill>
            </a:endParaRPr>
          </a:p>
        </p:txBody>
      </p:sp>
      <p:sp>
        <p:nvSpPr>
          <p:cNvPr id="8" name="Content Placeholder 2"/>
          <p:cNvSpPr>
            <a:spLocks noGrp="1"/>
          </p:cNvSpPr>
          <p:nvPr>
            <p:ph sz="quarter" idx="11"/>
          </p:nvPr>
        </p:nvSpPr>
        <p:spPr/>
        <p:txBody>
          <a:bodyPr/>
          <a:lstStyle/>
          <a:p>
            <a:pPr>
              <a:spcAft>
                <a:spcPts val="0"/>
              </a:spcAft>
            </a:pPr>
            <a:r>
              <a:rPr lang="en-US" dirty="0"/>
              <a:t>A series of enzyme-catalyzed reactions</a:t>
            </a:r>
          </a:p>
          <a:p>
            <a:pPr marL="342900" lvl="1">
              <a:spcBef>
                <a:spcPts val="1800"/>
              </a:spcBef>
              <a:spcAft>
                <a:spcPts val="0"/>
              </a:spcAft>
            </a:pPr>
            <a:r>
              <a:rPr lang="en-US" dirty="0"/>
              <a:t>Electrons transferred from fuel molecules to oxygen as a final electron acceptor</a:t>
            </a:r>
          </a:p>
          <a:p>
            <a:pPr>
              <a:spcBef>
                <a:spcPts val="1800"/>
              </a:spcBef>
              <a:spcAft>
                <a:spcPts val="0"/>
              </a:spcAft>
            </a:pPr>
            <a:r>
              <a:rPr lang="en-US" dirty="0"/>
              <a:t>Principal energy-yielding scheme for aerobic heterotrophs</a:t>
            </a:r>
          </a:p>
          <a:p>
            <a:pPr>
              <a:spcBef>
                <a:spcPts val="1800"/>
              </a:spcBef>
              <a:spcAft>
                <a:spcPts val="0"/>
              </a:spcAft>
            </a:pPr>
            <a:r>
              <a:rPr lang="en-US" dirty="0"/>
              <a:t>Provides ATP and metabolic intermediates for other pathways</a:t>
            </a:r>
          </a:p>
        </p:txBody>
      </p:sp>
    </p:spTree>
    <p:extLst>
      <p:ext uri="{BB962C8B-B14F-4D97-AF65-F5344CB8AC3E}">
        <p14:creationId xmlns:p14="http://schemas.microsoft.com/office/powerpoint/2010/main" val="58716984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solidFill>
                  <a:schemeClr val="tx1"/>
                </a:solidFill>
              </a:rPr>
              <a:t>Glycolysis: The Starting Lineup</a:t>
            </a:r>
            <a:endParaRPr lang="en-US" dirty="0">
              <a:solidFill>
                <a:schemeClr val="tx1"/>
              </a:solidFill>
            </a:endParaRPr>
          </a:p>
        </p:txBody>
      </p:sp>
      <p:sp>
        <p:nvSpPr>
          <p:cNvPr id="8" name="Content Placeholder 2"/>
          <p:cNvSpPr>
            <a:spLocks noGrp="1"/>
          </p:cNvSpPr>
          <p:nvPr>
            <p:ph sz="quarter" idx="11"/>
          </p:nvPr>
        </p:nvSpPr>
        <p:spPr/>
        <p:txBody>
          <a:bodyPr/>
          <a:lstStyle/>
          <a:p>
            <a:pPr>
              <a:spcAft>
                <a:spcPts val="0"/>
              </a:spcAft>
            </a:pPr>
            <a:r>
              <a:rPr lang="en-US" dirty="0"/>
              <a:t>Glucose is enzymatically converted to pyruvic acid</a:t>
            </a:r>
          </a:p>
          <a:p>
            <a:pPr marL="342900" indent="-342900">
              <a:spcBef>
                <a:spcPts val="1800"/>
              </a:spcBef>
              <a:spcAft>
                <a:spcPts val="0"/>
              </a:spcAft>
              <a:buFont typeface="Arial" pitchFamily="34" charset="0"/>
              <a:buChar char="•"/>
            </a:pPr>
            <a:r>
              <a:rPr lang="en-US" dirty="0"/>
              <a:t>May be the first phase of aerobic respiration or the primary metabolic pathway</a:t>
            </a:r>
          </a:p>
          <a:p>
            <a:pPr marL="342900" indent="-342900">
              <a:spcBef>
                <a:spcPts val="1800"/>
              </a:spcBef>
              <a:spcAft>
                <a:spcPts val="0"/>
              </a:spcAft>
              <a:buFont typeface="Arial" pitchFamily="34" charset="0"/>
              <a:buChar char="•"/>
            </a:pPr>
            <a:r>
              <a:rPr lang="en-US" dirty="0"/>
              <a:t>Synthesizes a small amount of ATP anaerobically</a:t>
            </a:r>
          </a:p>
          <a:p>
            <a:pPr marL="342900" indent="-342900">
              <a:spcBef>
                <a:spcPts val="1800"/>
              </a:spcBef>
              <a:spcAft>
                <a:spcPts val="0"/>
              </a:spcAft>
              <a:buFont typeface="Arial" pitchFamily="34" charset="0"/>
              <a:buChar char="•"/>
            </a:pPr>
            <a:r>
              <a:rPr lang="en-US" dirty="0"/>
              <a:t>Pyruvic acid is an essential intermediary metabolite</a:t>
            </a:r>
          </a:p>
        </p:txBody>
      </p:sp>
    </p:spTree>
    <p:extLst>
      <p:ext uri="{BB962C8B-B14F-4D97-AF65-F5344CB8AC3E}">
        <p14:creationId xmlns:p14="http://schemas.microsoft.com/office/powerpoint/2010/main" val="322186686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solidFill>
                  <a:schemeClr val="tx1"/>
                </a:solidFill>
              </a:rPr>
              <a:t>Summary of Glycolysis</a:t>
            </a:r>
            <a:endParaRPr lang="en-US" dirty="0">
              <a:solidFill>
                <a:schemeClr val="tx1"/>
              </a:solidFill>
            </a:endParaRPr>
          </a:p>
        </p:txBody>
      </p:sp>
      <p:pic>
        <p:nvPicPr>
          <p:cNvPr id="4099" name="Picture 2" descr="Flowchart of the steps of glycolysis.">
            <a:extLst>
              <a:ext uri="{C183D7F6-B498-43B3-948B-1728B52AA6E4}">
                <adec:decorative xmlns:adec="http://schemas.microsoft.com/office/drawing/2017/decorative" val="0"/>
              </a:ext>
            </a:extLst>
          </p:cNvPr>
          <p:cNvPicPr>
            <a:picLocks noGrp="1" noChangeAspect="1" noChangeArrowheads="1"/>
          </p:cNvPicPr>
          <p:nvPr>
            <p:ph sz="quarter" idx="11"/>
          </p:nvPr>
        </p:nvPicPr>
        <p:blipFill rotWithShape="1">
          <a:blip r:embed="rId2">
            <a:extLst>
              <a:ext uri="{28A0092B-C50C-407E-A947-70E740481C1C}">
                <a14:useLocalDpi xmlns:a14="http://schemas.microsoft.com/office/drawing/2010/main" val="0"/>
              </a:ext>
            </a:extLst>
          </a:blip>
          <a:srcRect t="2062"/>
          <a:stretch/>
        </p:blipFill>
        <p:spPr bwMode="auto">
          <a:xfrm>
            <a:off x="2213330" y="1021080"/>
            <a:ext cx="4717341" cy="521208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B7BA9AEA-B009-4F2C-9D71-344504C10340}"/>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423759637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solidFill>
                  <a:schemeClr val="tx1"/>
                </a:solidFill>
              </a:rPr>
              <a:t>Pyruvic Acid: A Central Metabolite</a:t>
            </a:r>
          </a:p>
        </p:txBody>
      </p:sp>
      <p:sp>
        <p:nvSpPr>
          <p:cNvPr id="8" name="Content Placeholder 2"/>
          <p:cNvSpPr>
            <a:spLocks noGrp="1"/>
          </p:cNvSpPr>
          <p:nvPr>
            <p:ph sz="quarter" idx="11"/>
          </p:nvPr>
        </p:nvSpPr>
        <p:spPr>
          <a:xfrm>
            <a:off x="342900" y="1276709"/>
            <a:ext cx="4076700" cy="4754880"/>
          </a:xfrm>
        </p:spPr>
        <p:txBody>
          <a:bodyPr/>
          <a:lstStyle/>
          <a:p>
            <a:pPr>
              <a:spcAft>
                <a:spcPts val="0"/>
              </a:spcAft>
            </a:pPr>
            <a:r>
              <a:rPr lang="en-US" altLang="en-US" dirty="0"/>
              <a:t>Utilized in several pathways by many organisms:</a:t>
            </a:r>
          </a:p>
          <a:p>
            <a:pPr marL="342900" indent="-342900">
              <a:spcBef>
                <a:spcPts val="1800"/>
              </a:spcBef>
              <a:spcAft>
                <a:spcPts val="0"/>
              </a:spcAft>
              <a:buFont typeface="Arial" pitchFamily="34" charset="0"/>
              <a:buChar char="•"/>
            </a:pPr>
            <a:r>
              <a:rPr lang="en-US" altLang="en-US" dirty="0"/>
              <a:t>Strict aerobes and some anaerobes send pyruvic acid to the Krebs cycle for processing and energy release</a:t>
            </a:r>
          </a:p>
          <a:p>
            <a:pPr marL="342900" indent="-342900">
              <a:spcBef>
                <a:spcPts val="1800"/>
              </a:spcBef>
              <a:spcAft>
                <a:spcPts val="0"/>
              </a:spcAft>
              <a:buFont typeface="Arial" pitchFamily="34" charset="0"/>
              <a:buChar char="•"/>
            </a:pPr>
            <a:r>
              <a:rPr lang="en-US" altLang="en-US" dirty="0"/>
              <a:t>Facultative anaerobes re-reduce pyruvic acid into acids or other products</a:t>
            </a:r>
          </a:p>
        </p:txBody>
      </p:sp>
      <p:pic>
        <p:nvPicPr>
          <p:cNvPr id="12290" name="Picture 3" descr="Flowchart of the fates of pyruvic acid.">
            <a:extLst>
              <a:ext uri="{C183D7F6-B498-43B3-948B-1728B52AA6E4}">
                <adec:decorative xmlns:adec="http://schemas.microsoft.com/office/drawing/2017/decorative" val="0"/>
              </a:ext>
            </a:extLst>
          </p:cNvPr>
          <p:cNvPicPr>
            <a:picLocks noGrp="1" noChangeAspect="1" noChangeArrowheads="1"/>
          </p:cNvPicPr>
          <p:nvPr>
            <p:ph sz="quarter" idx="14"/>
          </p:nvPr>
        </p:nvPicPr>
        <p:blipFill rotWithShape="1">
          <a:blip r:embed="rId2">
            <a:extLst>
              <a:ext uri="{28A0092B-C50C-407E-A947-70E740481C1C}">
                <a14:useLocalDpi xmlns:a14="http://schemas.microsoft.com/office/drawing/2010/main" val="0"/>
              </a:ext>
            </a:extLst>
          </a:blip>
          <a:srcRect l="1" t="4626" r="-623"/>
          <a:stretch/>
        </p:blipFill>
        <p:spPr bwMode="auto">
          <a:xfrm>
            <a:off x="4515850" y="2018166"/>
            <a:ext cx="4382090" cy="3322230"/>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3">
            <a:extLst>
              <a:ext uri="{FF2B5EF4-FFF2-40B4-BE49-F238E27FC236}">
                <a16:creationId xmlns:a16="http://schemas.microsoft.com/office/drawing/2014/main" id="{77844DF4-5FC9-4297-9395-3B45BE575773}"/>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p>
        </p:txBody>
      </p:sp>
    </p:spTree>
    <p:extLst>
      <p:ext uri="{BB962C8B-B14F-4D97-AF65-F5344CB8AC3E}">
        <p14:creationId xmlns:p14="http://schemas.microsoft.com/office/powerpoint/2010/main" val="39051177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Simplified Model of Metabolism</a:t>
            </a:r>
            <a:endParaRPr lang="en-US" dirty="0"/>
          </a:p>
        </p:txBody>
      </p:sp>
      <p:pic>
        <p:nvPicPr>
          <p:cNvPr id="8" name="Picture 2" descr="Simplified model of metabolism, catabolism and anabolism, as a graph of complexity of molecules.">
            <a:extLst>
              <a:ext uri="{C183D7F6-B498-43B3-948B-1728B52AA6E4}">
                <adec:decorative xmlns:adec="http://schemas.microsoft.com/office/drawing/2017/decorative" val="0"/>
              </a:ext>
            </a:extLst>
          </p:cNvPr>
          <p:cNvPicPr>
            <a:picLocks noGrp="1" noChangeAspect="1"/>
          </p:cNvPicPr>
          <p:nvPr>
            <p:ph sz="quarter" idx="11"/>
          </p:nvPr>
        </p:nvPicPr>
        <p:blipFill rotWithShape="1">
          <a:blip r:embed="rId2">
            <a:extLst>
              <a:ext uri="{28A0092B-C50C-407E-A947-70E740481C1C}">
                <a14:useLocalDpi xmlns:a14="http://schemas.microsoft.com/office/drawing/2010/main" val="0"/>
              </a:ext>
            </a:extLst>
          </a:blip>
          <a:srcRect t="5350"/>
          <a:stretch/>
        </p:blipFill>
        <p:spPr>
          <a:xfrm>
            <a:off x="401697" y="1333957"/>
            <a:ext cx="8194177" cy="4557484"/>
          </a:xfrm>
        </p:spPr>
      </p:pic>
      <p:sp>
        <p:nvSpPr>
          <p:cNvPr id="4" name="Text Placeholder 3">
            <a:extLst>
              <a:ext uri="{FF2B5EF4-FFF2-40B4-BE49-F238E27FC236}">
                <a16:creationId xmlns:a16="http://schemas.microsoft.com/office/drawing/2014/main" id="{09C062DB-85D8-43A6-82F4-20884D5B1992}"/>
              </a:ext>
            </a:extLst>
          </p:cNvPr>
          <p:cNvSpPr>
            <a:spLocks noGrp="1"/>
          </p:cNvSpPr>
          <p:nvPr>
            <p:ph type="body" sz="quarter" idx="29"/>
          </p:nvPr>
        </p:nvSpPr>
        <p:spPr>
          <a:xfrm>
            <a:off x="3200400" y="6324600"/>
            <a:ext cx="2743200" cy="192024"/>
          </a:xfrm>
        </p:spPr>
        <p:txBody>
          <a:bodyPr/>
          <a:lstStyle/>
          <a:p>
            <a:r>
              <a:rPr lang="en-US">
                <a:hlinkClick r:id="rId3" action="ppaction://hlinksldjump"/>
              </a:rPr>
              <a:t>Access the text alternative for slide images.</a:t>
            </a:r>
            <a:endParaRPr lang="en-US" dirty="0">
              <a:hlinkClick r:id="rId3" action="ppaction://hlinksldjump"/>
            </a:endParaRPr>
          </a:p>
        </p:txBody>
      </p:sp>
    </p:spTree>
    <p:extLst>
      <p:ext uri="{BB962C8B-B14F-4D97-AF65-F5344CB8AC3E}">
        <p14:creationId xmlns:p14="http://schemas.microsoft.com/office/powerpoint/2010/main" val="267308903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solidFill>
                  <a:schemeClr val="tx1"/>
                </a:solidFill>
              </a:rPr>
              <a:t>The Krebs Cycle: A Carbon and Energy Wheel</a:t>
            </a:r>
            <a:endParaRPr lang="en-US" dirty="0">
              <a:solidFill>
                <a:schemeClr val="tx1"/>
              </a:solidFill>
            </a:endParaRPr>
          </a:p>
        </p:txBody>
      </p:sp>
      <p:sp>
        <p:nvSpPr>
          <p:cNvPr id="8" name="Content Placeholder 2"/>
          <p:cNvSpPr>
            <a:spLocks noGrp="1"/>
          </p:cNvSpPr>
          <p:nvPr>
            <p:ph sz="quarter" idx="11"/>
          </p:nvPr>
        </p:nvSpPr>
        <p:spPr/>
        <p:txBody>
          <a:bodyPr/>
          <a:lstStyle/>
          <a:p>
            <a:pPr>
              <a:spcAft>
                <a:spcPts val="0"/>
              </a:spcAft>
            </a:pPr>
            <a:r>
              <a:rPr lang="en-US" dirty="0"/>
              <a:t>Pyruvic acid is first converted to acetyl coenzyme A (acetyl CoA) before it enters the Krebs cycle</a:t>
            </a:r>
          </a:p>
          <a:p>
            <a:pPr>
              <a:spcBef>
                <a:spcPts val="1800"/>
              </a:spcBef>
              <a:spcAft>
                <a:spcPts val="0"/>
              </a:spcAft>
            </a:pPr>
            <a:r>
              <a:rPr lang="en-US" dirty="0"/>
              <a:t>Oxidation reaction releases the first </a:t>
            </a:r>
            <a:r>
              <a:rPr lang="en-US" i="0" dirty="0"/>
              <a:t>CO</a:t>
            </a:r>
            <a:r>
              <a:rPr lang="en-US" i="0" baseline="-25000" dirty="0"/>
              <a:t>2</a:t>
            </a:r>
            <a:r>
              <a:rPr lang="en-US" dirty="0"/>
              <a:t> molecule</a:t>
            </a:r>
          </a:p>
          <a:p>
            <a:pPr>
              <a:spcBef>
                <a:spcPts val="1800"/>
              </a:spcBef>
              <a:spcAft>
                <a:spcPts val="0"/>
              </a:spcAft>
            </a:pPr>
            <a:r>
              <a:rPr lang="en-US" dirty="0"/>
              <a:t>A cluster of enzymes and coenzyme A dehydrogenate pyruvic acid to a 2-carbon acetyl group</a:t>
            </a:r>
          </a:p>
          <a:p>
            <a:pPr>
              <a:spcBef>
                <a:spcPts val="1800"/>
              </a:spcBef>
              <a:spcAft>
                <a:spcPts val="0"/>
              </a:spcAft>
            </a:pPr>
            <a:r>
              <a:rPr lang="en-US" dirty="0"/>
              <a:t>NAD is reduced to NADH</a:t>
            </a:r>
          </a:p>
          <a:p>
            <a:pPr>
              <a:spcBef>
                <a:spcPts val="1800"/>
              </a:spcBef>
              <a:spcAft>
                <a:spcPts val="0"/>
              </a:spcAft>
            </a:pPr>
            <a:r>
              <a:rPr lang="en-US" altLang="en-US" dirty="0"/>
              <a:t>NADH formed is shuttled to the electron transport system to produce ATP</a:t>
            </a:r>
          </a:p>
        </p:txBody>
      </p:sp>
    </p:spTree>
    <p:extLst>
      <p:ext uri="{BB962C8B-B14F-4D97-AF65-F5344CB8AC3E}">
        <p14:creationId xmlns:p14="http://schemas.microsoft.com/office/powerpoint/2010/main" val="313941082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The Krebs Cycle</a:t>
            </a:r>
            <a:endParaRPr lang="en-US" dirty="0">
              <a:solidFill>
                <a:schemeClr val="tx1"/>
              </a:solidFill>
            </a:endParaRP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Aft>
                <a:spcPts val="0"/>
              </a:spcAft>
            </a:pPr>
            <a:r>
              <a:rPr lang="en-US" altLang="en-US" dirty="0"/>
              <a:t>All reactions that occur in the Krebs cycle happen twice for each glucose molecule because two pyruvates are formed during glycolysis</a:t>
            </a:r>
          </a:p>
          <a:p>
            <a:pPr>
              <a:spcBef>
                <a:spcPts val="1800"/>
              </a:spcBef>
              <a:spcAft>
                <a:spcPts val="0"/>
              </a:spcAft>
            </a:pPr>
            <a:r>
              <a:rPr lang="en-US" dirty="0"/>
              <a:t>Serves to transfer the energy stored in acetyl CoA to NAD+ and FAD by reducing them</a:t>
            </a:r>
          </a:p>
          <a:p>
            <a:pPr>
              <a:spcBef>
                <a:spcPts val="1800"/>
              </a:spcBef>
              <a:spcAft>
                <a:spcPts val="0"/>
              </a:spcAft>
            </a:pPr>
            <a:r>
              <a:rPr lang="en-US" dirty="0"/>
              <a:t>Main products of the Krebs cycle:</a:t>
            </a:r>
          </a:p>
          <a:p>
            <a:pPr marL="342900" lvl="1">
              <a:spcBef>
                <a:spcPts val="1800"/>
              </a:spcBef>
              <a:spcAft>
                <a:spcPts val="0"/>
              </a:spcAft>
            </a:pPr>
            <a:r>
              <a:rPr lang="en-US" dirty="0"/>
              <a:t>Reduced NADH and </a:t>
            </a:r>
            <a:r>
              <a:rPr lang="en-US" i="0" dirty="0"/>
              <a:t>FADH</a:t>
            </a:r>
            <a:r>
              <a:rPr lang="en-US" i="0" baseline="-25000" dirty="0"/>
              <a:t>2</a:t>
            </a:r>
            <a:endParaRPr lang="en-US" baseline="-25000" dirty="0"/>
          </a:p>
          <a:p>
            <a:pPr marL="342900" lvl="1">
              <a:spcBef>
                <a:spcPts val="1800"/>
              </a:spcBef>
              <a:spcAft>
                <a:spcPts val="0"/>
              </a:spcAft>
            </a:pPr>
            <a:r>
              <a:rPr lang="en-US" dirty="0"/>
              <a:t>2 ATP produced through substrate-level phosphorylation</a:t>
            </a:r>
          </a:p>
        </p:txBody>
      </p:sp>
    </p:spTree>
    <p:extLst>
      <p:ext uri="{BB962C8B-B14F-4D97-AF65-F5344CB8AC3E}">
        <p14:creationId xmlns:p14="http://schemas.microsoft.com/office/powerpoint/2010/main" val="27849539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Reactions of a Single Turn of the Krebs Cycle</a:t>
            </a:r>
            <a:endParaRPr lang="en-US" dirty="0">
              <a:solidFill>
                <a:schemeClr val="tx1"/>
              </a:solidFill>
            </a:endParaRPr>
          </a:p>
        </p:txBody>
      </p:sp>
      <p:pic>
        <p:nvPicPr>
          <p:cNvPr id="4" name="Picture 2" descr="Illustration of the reactions of a single turn of the Krebs cycle.">
            <a:extLst>
              <a:ext uri="{C183D7F6-B498-43B3-948B-1728B52AA6E4}">
                <adec:decorative xmlns:adec="http://schemas.microsoft.com/office/drawing/2017/decorative" val="0"/>
              </a:ext>
            </a:extLst>
          </p:cNvPr>
          <p:cNvPicPr>
            <a:picLocks noGrp="1" noChangeAspect="1"/>
          </p:cNvPicPr>
          <p:nvPr>
            <p:ph sz="quarter" idx="11"/>
          </p:nvPr>
        </p:nvPicPr>
        <p:blipFill rotWithShape="1">
          <a:blip r:embed="rId3">
            <a:extLst>
              <a:ext uri="{28A0092B-C50C-407E-A947-70E740481C1C}">
                <a14:useLocalDpi xmlns:a14="http://schemas.microsoft.com/office/drawing/2010/main" val="0"/>
              </a:ext>
            </a:extLst>
          </a:blip>
          <a:srcRect t="2069" r="859"/>
          <a:stretch/>
        </p:blipFill>
        <p:spPr>
          <a:xfrm>
            <a:off x="2408077" y="1065031"/>
            <a:ext cx="4327846" cy="5212080"/>
          </a:xfrm>
        </p:spPr>
      </p:pic>
      <p:sp>
        <p:nvSpPr>
          <p:cNvPr id="5" name="Text Placeholder 3">
            <a:extLst>
              <a:ext uri="{FF2B5EF4-FFF2-40B4-BE49-F238E27FC236}">
                <a16:creationId xmlns:a16="http://schemas.microsoft.com/office/drawing/2014/main" id="{8D1A1A79-2501-4025-9405-61891DE3BEFD}"/>
              </a:ext>
            </a:extLst>
          </p:cNvPr>
          <p:cNvSpPr>
            <a:spLocks noGrp="1"/>
          </p:cNvSpPr>
          <p:nvPr>
            <p:ph type="body" sz="quarter" idx="29"/>
          </p:nvPr>
        </p:nvSpPr>
        <p:spPr>
          <a:xfrm>
            <a:off x="3200400" y="6324600"/>
            <a:ext cx="2743200" cy="192024"/>
          </a:xfrm>
        </p:spPr>
        <p:txBody>
          <a:bodyPr/>
          <a:lstStyle/>
          <a:p>
            <a:r>
              <a:rPr lang="en-US" dirty="0">
                <a:hlinkClick r:id="rId4" action="ppaction://hlinksldjump"/>
              </a:rPr>
              <a:t>Access the text alternative for slide images.</a:t>
            </a:r>
            <a:endParaRPr lang="en-US" dirty="0">
              <a:hlinkClick r:id="rId5" action="ppaction://hlinksldjump"/>
            </a:endParaRPr>
          </a:p>
        </p:txBody>
      </p:sp>
    </p:spTree>
    <p:extLst>
      <p:ext uri="{BB962C8B-B14F-4D97-AF65-F5344CB8AC3E}">
        <p14:creationId xmlns:p14="http://schemas.microsoft.com/office/powerpoint/2010/main" val="41567473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The Respiratory Chain</a:t>
            </a:r>
            <a:endParaRPr lang="en-US" dirty="0">
              <a:solidFill>
                <a:schemeClr val="tx1"/>
              </a:solidFill>
            </a:endParaRP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1800"/>
              </a:spcBef>
              <a:spcAft>
                <a:spcPts val="0"/>
              </a:spcAft>
            </a:pPr>
            <a:r>
              <a:rPr lang="en-US" dirty="0"/>
              <a:t>Electron Transport System (ETS):</a:t>
            </a:r>
          </a:p>
          <a:p>
            <a:pPr marL="342900" indent="-342900">
              <a:spcBef>
                <a:spcPts val="1800"/>
              </a:spcBef>
              <a:spcAft>
                <a:spcPts val="0"/>
              </a:spcAft>
              <a:buFont typeface="Arial" pitchFamily="34" charset="0"/>
              <a:buChar char="•"/>
            </a:pPr>
            <a:r>
              <a:rPr lang="en-US" dirty="0"/>
              <a:t>Chain of special redox carriers that receives electrons from NADH and </a:t>
            </a:r>
            <a:r>
              <a:rPr lang="en-US" i="0" dirty="0"/>
              <a:t>FADH</a:t>
            </a:r>
            <a:r>
              <a:rPr lang="en-US" i="0" baseline="-25000" dirty="0"/>
              <a:t>2</a:t>
            </a:r>
            <a:endParaRPr lang="en-US" baseline="-25000" dirty="0"/>
          </a:p>
          <a:p>
            <a:pPr marL="342900" indent="-342900">
              <a:spcBef>
                <a:spcPts val="1800"/>
              </a:spcBef>
              <a:spcAft>
                <a:spcPts val="0"/>
              </a:spcAft>
              <a:buFont typeface="Arial" pitchFamily="34" charset="0"/>
              <a:buChar char="•"/>
            </a:pPr>
            <a:r>
              <a:rPr lang="en-US" dirty="0"/>
              <a:t>Electrons are passed sequentially from one redox molecule to the next</a:t>
            </a:r>
          </a:p>
          <a:p>
            <a:pPr marL="342900" indent="-342900">
              <a:spcBef>
                <a:spcPts val="1800"/>
              </a:spcBef>
              <a:spcAft>
                <a:spcPts val="0"/>
              </a:spcAft>
              <a:buFont typeface="Arial" pitchFamily="34" charset="0"/>
              <a:buChar char="•"/>
            </a:pPr>
            <a:r>
              <a:rPr lang="en-US" dirty="0"/>
              <a:t>Flow of electrons allows the active transport of hydrogens outside the cell membrane</a:t>
            </a:r>
          </a:p>
          <a:p>
            <a:pPr marL="342900" indent="-342900">
              <a:spcBef>
                <a:spcPts val="1800"/>
              </a:spcBef>
              <a:spcAft>
                <a:spcPts val="0"/>
              </a:spcAft>
              <a:buFont typeface="Arial" pitchFamily="34" charset="0"/>
              <a:buChar char="•"/>
            </a:pPr>
            <a:r>
              <a:rPr lang="en-US" dirty="0"/>
              <a:t>Oxygen receives hydrogens and electrons and produces water</a:t>
            </a:r>
          </a:p>
        </p:txBody>
      </p:sp>
    </p:spTree>
    <p:extLst>
      <p:ext uri="{BB962C8B-B14F-4D97-AF65-F5344CB8AC3E}">
        <p14:creationId xmlns:p14="http://schemas.microsoft.com/office/powerpoint/2010/main" val="336788456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The Electron Transport System and Oxidative Phosphorylation in Bacterial Membranes</a:t>
            </a:r>
            <a:endParaRPr lang="en-US" dirty="0">
              <a:solidFill>
                <a:schemeClr val="tx1"/>
              </a:solidFill>
            </a:endParaRPr>
          </a:p>
        </p:txBody>
      </p:sp>
      <p:pic>
        <p:nvPicPr>
          <p:cNvPr id="5122" name="Picture 2" descr="Illustration of the electron transport system and oxidative phosphorylation in bacterial membranes.">
            <a:extLst>
              <a:ext uri="{C183D7F6-B498-43B3-948B-1728B52AA6E4}">
                <adec:decorative xmlns:adec="http://schemas.microsoft.com/office/drawing/2017/decorative" val="0"/>
              </a:ext>
            </a:extLst>
          </p:cNvPr>
          <p:cNvPicPr>
            <a:picLocks noGrp="1" noChangeAspect="1" noChangeArrowheads="1"/>
          </p:cNvPicPr>
          <p:nvPr>
            <p:ph sz="quarter" idx="11"/>
          </p:nvPr>
        </p:nvPicPr>
        <p:blipFill rotWithShape="1">
          <a:blip r:embed="rId3">
            <a:extLst>
              <a:ext uri="{28A0092B-C50C-407E-A947-70E740481C1C}">
                <a14:useLocalDpi xmlns:a14="http://schemas.microsoft.com/office/drawing/2010/main" val="0"/>
              </a:ext>
            </a:extLst>
          </a:blip>
          <a:srcRect t="3230"/>
          <a:stretch/>
        </p:blipFill>
        <p:spPr bwMode="auto">
          <a:xfrm>
            <a:off x="1465505" y="1093685"/>
            <a:ext cx="6212990" cy="512064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304C7C74-204B-46F7-8632-DA8556ECCB90}"/>
              </a:ext>
            </a:extLst>
          </p:cNvPr>
          <p:cNvSpPr>
            <a:spLocks noGrp="1"/>
          </p:cNvSpPr>
          <p:nvPr>
            <p:ph type="body" sz="quarter" idx="29"/>
          </p:nvPr>
        </p:nvSpPr>
        <p:spPr>
          <a:xfrm>
            <a:off x="3200400" y="6324600"/>
            <a:ext cx="2743200" cy="192024"/>
          </a:xfrm>
        </p:spPr>
        <p:txBody>
          <a:bodyPr/>
          <a:lstStyle/>
          <a:p>
            <a:r>
              <a:rPr lang="en-US" dirty="0">
                <a:hlinkClick r:id="rId4" action="ppaction://hlinksldjump"/>
              </a:rPr>
              <a:t>Access the text alternative for slide images.</a:t>
            </a:r>
          </a:p>
        </p:txBody>
      </p:sp>
    </p:spTree>
    <p:extLst>
      <p:ext uri="{BB962C8B-B14F-4D97-AF65-F5344CB8AC3E}">
        <p14:creationId xmlns:p14="http://schemas.microsoft.com/office/powerpoint/2010/main" val="101905331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The Electron Transport System on the Inner Membrane of the Mitochondrial Cristae</a:t>
            </a:r>
            <a:endParaRPr lang="en-US" dirty="0">
              <a:solidFill>
                <a:schemeClr val="tx1"/>
              </a:solidFill>
            </a:endParaRPr>
          </a:p>
        </p:txBody>
      </p:sp>
      <p:pic>
        <p:nvPicPr>
          <p:cNvPr id="6146" name="Picture 2" descr="Illustration of the electron transport system on the inner membrane of the mitochondrial cristae.">
            <a:extLst>
              <a:ext uri="{C183D7F6-B498-43B3-948B-1728B52AA6E4}">
                <adec:decorative xmlns:adec="http://schemas.microsoft.com/office/drawing/2017/decorative" val="0"/>
              </a:ext>
            </a:extLst>
          </p:cNvPr>
          <p:cNvPicPr>
            <a:picLocks noGrp="1" noChangeAspect="1" noChangeArrowheads="1"/>
          </p:cNvPicPr>
          <p:nvPr>
            <p:ph sz="quarter" idx="11"/>
          </p:nvPr>
        </p:nvPicPr>
        <p:blipFill rotWithShape="1">
          <a:blip r:embed="rId3">
            <a:extLst>
              <a:ext uri="{28A0092B-C50C-407E-A947-70E740481C1C}">
                <a14:useLocalDpi xmlns:a14="http://schemas.microsoft.com/office/drawing/2010/main" val="0"/>
              </a:ext>
            </a:extLst>
          </a:blip>
          <a:srcRect t="6521"/>
          <a:stretch/>
        </p:blipFill>
        <p:spPr bwMode="auto">
          <a:xfrm>
            <a:off x="653629" y="1752374"/>
            <a:ext cx="7836743" cy="420624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8AE42DC3-A4D0-4556-843F-D48163B19384}"/>
              </a:ext>
            </a:extLst>
          </p:cNvPr>
          <p:cNvSpPr>
            <a:spLocks noGrp="1"/>
          </p:cNvSpPr>
          <p:nvPr>
            <p:ph type="body" sz="quarter" idx="29"/>
          </p:nvPr>
        </p:nvSpPr>
        <p:spPr>
          <a:xfrm>
            <a:off x="3200400" y="6324600"/>
            <a:ext cx="2743200" cy="192024"/>
          </a:xfrm>
        </p:spPr>
        <p:txBody>
          <a:bodyPr/>
          <a:lstStyle/>
          <a:p>
            <a:r>
              <a:rPr lang="en-US" dirty="0">
                <a:hlinkClick r:id="rId4" action="ppaction://hlinksldjump"/>
              </a:rPr>
              <a:t>Access the text alternative for slide images.</a:t>
            </a:r>
            <a:endParaRPr lang="en-US" dirty="0">
              <a:hlinkClick r:id="rId5" action="ppaction://hlinksldjump"/>
            </a:endParaRPr>
          </a:p>
        </p:txBody>
      </p:sp>
    </p:spTree>
    <p:extLst>
      <p:ext uri="{BB962C8B-B14F-4D97-AF65-F5344CB8AC3E}">
        <p14:creationId xmlns:p14="http://schemas.microsoft.com/office/powerpoint/2010/main" val="57586282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Elements of Electron Transport</a:t>
            </a:r>
            <a:endParaRPr lang="en-US" dirty="0">
              <a:solidFill>
                <a:schemeClr val="tx1"/>
              </a:solidFill>
            </a:endParaRP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1200"/>
              </a:spcBef>
              <a:spcAft>
                <a:spcPts val="0"/>
              </a:spcAft>
            </a:pPr>
            <a:r>
              <a:rPr lang="en-US" altLang="en-US" b="1" dirty="0"/>
              <a:t>ATP synthase</a:t>
            </a:r>
            <a:r>
              <a:rPr lang="en-US" altLang="en-US" dirty="0"/>
              <a:t>:</a:t>
            </a:r>
          </a:p>
          <a:p>
            <a:pPr marL="342900" indent="-342900">
              <a:spcBef>
                <a:spcPts val="1200"/>
              </a:spcBef>
              <a:spcAft>
                <a:spcPts val="0"/>
              </a:spcAft>
              <a:buFont typeface="Arial" pitchFamily="34" charset="0"/>
              <a:buChar char="•"/>
            </a:pPr>
            <a:r>
              <a:rPr lang="en-US" altLang="en-US" dirty="0"/>
              <a:t>Stationed along the membrane in close association with the ETS carriers</a:t>
            </a:r>
          </a:p>
          <a:p>
            <a:pPr marL="342900" indent="-342900">
              <a:spcBef>
                <a:spcPts val="1200"/>
              </a:spcBef>
              <a:spcAft>
                <a:spcPts val="0"/>
              </a:spcAft>
              <a:buFont typeface="Arial" pitchFamily="34" charset="0"/>
              <a:buChar char="•"/>
            </a:pPr>
            <a:r>
              <a:rPr lang="en-US" altLang="en-US" dirty="0"/>
              <a:t>Captures released energy from the ETS carriers</a:t>
            </a:r>
          </a:p>
          <a:p>
            <a:pPr lvl="0">
              <a:spcBef>
                <a:spcPts val="1200"/>
              </a:spcBef>
              <a:spcAft>
                <a:spcPts val="0"/>
              </a:spcAft>
            </a:pPr>
            <a:r>
              <a:rPr lang="en-US" b="1" dirty="0">
                <a:solidFill>
                  <a:prstClr val="black"/>
                </a:solidFill>
              </a:rPr>
              <a:t>Oxidative phosphorylation</a:t>
            </a:r>
            <a:r>
              <a:rPr lang="en-US" dirty="0">
                <a:solidFill>
                  <a:prstClr val="black"/>
                </a:solidFill>
              </a:rPr>
              <a:t>:</a:t>
            </a:r>
          </a:p>
          <a:p>
            <a:pPr marL="342900" lvl="0" indent="-342900">
              <a:spcBef>
                <a:spcPts val="1200"/>
              </a:spcBef>
              <a:spcAft>
                <a:spcPts val="0"/>
              </a:spcAft>
              <a:buFont typeface="Arial" pitchFamily="34" charset="0"/>
              <a:buChar char="•"/>
            </a:pPr>
            <a:r>
              <a:rPr lang="en-US" dirty="0">
                <a:solidFill>
                  <a:prstClr val="black"/>
                </a:solidFill>
              </a:rPr>
              <a:t>The coupling of ATP synthesis to electron transport</a:t>
            </a:r>
          </a:p>
          <a:p>
            <a:pPr marL="342900" lvl="0" indent="-342900">
              <a:spcBef>
                <a:spcPts val="1200"/>
              </a:spcBef>
              <a:spcAft>
                <a:spcPts val="0"/>
              </a:spcAft>
              <a:buFont typeface="Arial" pitchFamily="34" charset="0"/>
              <a:buChar char="•"/>
            </a:pPr>
            <a:r>
              <a:rPr lang="en-US" dirty="0">
                <a:solidFill>
                  <a:prstClr val="black"/>
                </a:solidFill>
              </a:rPr>
              <a:t>Each NADH that enters the ETS gives rise to three ATP molecules</a:t>
            </a:r>
          </a:p>
          <a:p>
            <a:pPr marL="342900" lvl="0" indent="-342900">
              <a:spcBef>
                <a:spcPts val="1200"/>
              </a:spcBef>
              <a:spcAft>
                <a:spcPts val="0"/>
              </a:spcAft>
              <a:buFont typeface="Arial" pitchFamily="34" charset="0"/>
              <a:buChar char="•"/>
            </a:pPr>
            <a:r>
              <a:rPr lang="en-US" dirty="0">
                <a:solidFill>
                  <a:prstClr val="black"/>
                </a:solidFill>
              </a:rPr>
              <a:t>NAD and FMN enter the ETS at a different point, so there is less energy released, and only give rise to two ATP molecules</a:t>
            </a:r>
          </a:p>
        </p:txBody>
      </p:sp>
    </p:spTree>
    <p:extLst>
      <p:ext uri="{BB962C8B-B14F-4D97-AF65-F5344CB8AC3E}">
        <p14:creationId xmlns:p14="http://schemas.microsoft.com/office/powerpoint/2010/main" val="70910417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Chemiosmosis </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1800"/>
              </a:spcBef>
              <a:spcAft>
                <a:spcPts val="0"/>
              </a:spcAft>
            </a:pPr>
            <a:r>
              <a:rPr lang="en-US" dirty="0"/>
              <a:t>As the electron transport carriers shuttle electrons, hydrogen ions are actively pumped into the </a:t>
            </a:r>
            <a:r>
              <a:rPr lang="en-US" dirty="0" err="1"/>
              <a:t>periplasmic</a:t>
            </a:r>
            <a:r>
              <a:rPr lang="en-US" dirty="0"/>
              <a:t> space or the space between the cell wall and the cytoplasmic membrane</a:t>
            </a:r>
          </a:p>
          <a:p>
            <a:pPr>
              <a:spcBef>
                <a:spcPts val="1800"/>
              </a:spcBef>
              <a:spcAft>
                <a:spcPts val="0"/>
              </a:spcAft>
            </a:pPr>
            <a:r>
              <a:rPr lang="en-US" dirty="0"/>
              <a:t>This sets up a concentration gradient of hydrogen ions called the </a:t>
            </a:r>
            <a:r>
              <a:rPr lang="en-US" i="1" dirty="0"/>
              <a:t>proton motive force</a:t>
            </a:r>
          </a:p>
        </p:txBody>
      </p:sp>
    </p:spTree>
    <p:extLst>
      <p:ext uri="{BB962C8B-B14F-4D97-AF65-F5344CB8AC3E}">
        <p14:creationId xmlns:p14="http://schemas.microsoft.com/office/powerpoint/2010/main" val="163251960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Proton Motive Force</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1800"/>
              </a:spcBef>
              <a:spcAft>
                <a:spcPts val="0"/>
              </a:spcAft>
            </a:pPr>
            <a:r>
              <a:rPr lang="en-US" dirty="0"/>
              <a:t>Consists of a difference in charge between the outside of the membrane (+) and the inside (</a:t>
            </a:r>
            <a:r>
              <a:rPr lang="en-IN" dirty="0"/>
              <a:t>−</a:t>
            </a:r>
            <a:r>
              <a:rPr lang="en-US" dirty="0"/>
              <a:t>)</a:t>
            </a:r>
          </a:p>
          <a:p>
            <a:pPr>
              <a:spcBef>
                <a:spcPts val="1800"/>
              </a:spcBef>
              <a:spcAft>
                <a:spcPts val="0"/>
              </a:spcAft>
            </a:pPr>
            <a:r>
              <a:rPr lang="en-US" dirty="0"/>
              <a:t>Separation of charges temporarily stores potential energy </a:t>
            </a:r>
          </a:p>
          <a:p>
            <a:pPr>
              <a:spcBef>
                <a:spcPts val="1800"/>
              </a:spcBef>
              <a:spcAft>
                <a:spcPts val="0"/>
              </a:spcAft>
            </a:pPr>
            <a:r>
              <a:rPr lang="en-US" i="0" dirty="0"/>
              <a:t>H</a:t>
            </a:r>
            <a:r>
              <a:rPr lang="en-US" i="0" baseline="30000" dirty="0"/>
              <a:t>+</a:t>
            </a:r>
            <a:r>
              <a:rPr lang="en-US" baseline="30000" dirty="0"/>
              <a:t> </a:t>
            </a:r>
            <a:r>
              <a:rPr lang="en-US" dirty="0"/>
              <a:t>can only diffuse into the membrane through ATP synthase, which sets the stage for ATP synthesis</a:t>
            </a:r>
          </a:p>
        </p:txBody>
      </p:sp>
    </p:spTree>
    <p:extLst>
      <p:ext uri="{BB962C8B-B14F-4D97-AF65-F5344CB8AC3E}">
        <p14:creationId xmlns:p14="http://schemas.microsoft.com/office/powerpoint/2010/main" val="34283595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ATP Formation in Eukaryotes</a:t>
            </a:r>
            <a:endParaRPr lang="en-US" dirty="0">
              <a:solidFill>
                <a:schemeClr val="tx1"/>
              </a:solidFill>
            </a:endParaRP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1800"/>
              </a:spcBef>
              <a:spcAft>
                <a:spcPts val="0"/>
              </a:spcAft>
            </a:pPr>
            <a:r>
              <a:rPr lang="en-US" altLang="en-US" dirty="0"/>
              <a:t>ATP synthesis in eukaryotes occurs through the same overall process</a:t>
            </a:r>
          </a:p>
          <a:p>
            <a:pPr marL="342900" indent="-342900">
              <a:spcBef>
                <a:spcPts val="1800"/>
              </a:spcBef>
              <a:spcAft>
                <a:spcPts val="0"/>
              </a:spcAft>
              <a:buFont typeface="Arial" pitchFamily="34" charset="0"/>
              <a:buChar char="•"/>
            </a:pPr>
            <a:r>
              <a:rPr lang="en-US" altLang="en-US" dirty="0"/>
              <a:t>ETS is station in mitochondrial membranes, between the mitochondrial matrix and the outer </a:t>
            </a:r>
            <a:r>
              <a:rPr lang="en-US" altLang="en-US" dirty="0" err="1"/>
              <a:t>intermembrane</a:t>
            </a:r>
            <a:r>
              <a:rPr lang="en-US" altLang="en-US" dirty="0"/>
              <a:t> space</a:t>
            </a:r>
          </a:p>
          <a:p>
            <a:pPr marL="342900" indent="-342900">
              <a:spcBef>
                <a:spcPts val="1800"/>
              </a:spcBef>
              <a:spcAft>
                <a:spcPts val="0"/>
              </a:spcAft>
              <a:buFont typeface="Arial" pitchFamily="34" charset="0"/>
              <a:buChar char="•"/>
            </a:pPr>
            <a:r>
              <a:rPr lang="en-US" altLang="en-US" dirty="0"/>
              <a:t>This difference affects the amount of ATP produced</a:t>
            </a:r>
          </a:p>
        </p:txBody>
      </p:sp>
    </p:spTree>
    <p:extLst>
      <p:ext uri="{BB962C8B-B14F-4D97-AF65-F5344CB8AC3E}">
        <p14:creationId xmlns:p14="http://schemas.microsoft.com/office/powerpoint/2010/main" val="21716375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Enzymes: Catalyzing the Chemical Reactions of Life</a:t>
            </a:r>
            <a:endParaRPr lang="en-IN" sz="1200" dirty="0">
              <a:solidFill>
                <a:schemeClr val="tx1"/>
              </a:solidFill>
            </a:endParaRPr>
          </a:p>
        </p:txBody>
      </p:sp>
      <p:sp>
        <p:nvSpPr>
          <p:cNvPr id="3" name="Content Placeholder 2"/>
          <p:cNvSpPr>
            <a:spLocks noGrp="1"/>
          </p:cNvSpPr>
          <p:nvPr>
            <p:ph sz="quarter" idx="11"/>
          </p:nvPr>
        </p:nvSpPr>
        <p:spPr/>
        <p:txBody>
          <a:bodyPr>
            <a:noAutofit/>
          </a:bodyPr>
          <a:lstStyle/>
          <a:p>
            <a:pPr lvl="0" defTabSz="457200">
              <a:spcAft>
                <a:spcPts val="0"/>
              </a:spcAft>
            </a:pPr>
            <a:r>
              <a:rPr lang="en-US" altLang="en-US" b="1" dirty="0">
                <a:solidFill>
                  <a:prstClr val="black"/>
                </a:solidFill>
              </a:rPr>
              <a:t>Catalysts: </a:t>
            </a:r>
          </a:p>
          <a:p>
            <a:pPr marL="342900" lvl="0" indent="-342900" defTabSz="457200">
              <a:spcBef>
                <a:spcPts val="600"/>
              </a:spcBef>
              <a:spcAft>
                <a:spcPts val="0"/>
              </a:spcAft>
              <a:buFont typeface="Arial" pitchFamily="34" charset="0"/>
              <a:buChar char="•"/>
            </a:pPr>
            <a:r>
              <a:rPr lang="en-US" altLang="en-US" dirty="0">
                <a:solidFill>
                  <a:prstClr val="black"/>
                </a:solidFill>
              </a:rPr>
              <a:t>Speed up the rate of a chemical reaction without becoming part of the products or being consumed in the reaction</a:t>
            </a:r>
          </a:p>
          <a:p>
            <a:pPr lvl="0" defTabSz="457200">
              <a:spcBef>
                <a:spcPts val="1800"/>
              </a:spcBef>
              <a:spcAft>
                <a:spcPts val="0"/>
              </a:spcAft>
            </a:pPr>
            <a:r>
              <a:rPr lang="en-US" dirty="0">
                <a:solidFill>
                  <a:prstClr val="black"/>
                </a:solidFill>
              </a:rPr>
              <a:t>Enzymes overcome the </a:t>
            </a:r>
            <a:r>
              <a:rPr lang="en-US" b="1" dirty="0">
                <a:solidFill>
                  <a:prstClr val="black"/>
                </a:solidFill>
              </a:rPr>
              <a:t>activation energy</a:t>
            </a:r>
            <a:r>
              <a:rPr lang="en-US" dirty="0">
                <a:solidFill>
                  <a:prstClr val="black"/>
                </a:solidFill>
              </a:rPr>
              <a:t> allowing the reaction to proceed by:</a:t>
            </a:r>
          </a:p>
          <a:p>
            <a:pPr marL="342900" lvl="0" indent="-342900" defTabSz="457200">
              <a:spcBef>
                <a:spcPts val="600"/>
              </a:spcBef>
              <a:spcAft>
                <a:spcPts val="0"/>
              </a:spcAft>
              <a:buFont typeface="Arial" pitchFamily="34" charset="0"/>
              <a:buChar char="•"/>
            </a:pPr>
            <a:r>
              <a:rPr lang="en-US" dirty="0">
                <a:solidFill>
                  <a:prstClr val="black"/>
                </a:solidFill>
              </a:rPr>
              <a:t>Increasing thermal energy (heating) to increase the velocity of molecules </a:t>
            </a:r>
          </a:p>
          <a:p>
            <a:pPr marL="342900" lvl="0" indent="-342900" defTabSz="457200">
              <a:spcBef>
                <a:spcPts val="600"/>
              </a:spcBef>
              <a:spcAft>
                <a:spcPts val="0"/>
              </a:spcAft>
              <a:buFont typeface="Arial" pitchFamily="34" charset="0"/>
              <a:buChar char="•"/>
            </a:pPr>
            <a:r>
              <a:rPr lang="en-US" dirty="0">
                <a:solidFill>
                  <a:prstClr val="black"/>
                </a:solidFill>
              </a:rPr>
              <a:t>Increasing the concentration of reactants to increase the rate of molecular collisions</a:t>
            </a:r>
          </a:p>
          <a:p>
            <a:pPr marL="342900" lvl="0" indent="-342900" defTabSz="457200">
              <a:spcBef>
                <a:spcPts val="600"/>
              </a:spcBef>
              <a:spcAft>
                <a:spcPts val="0"/>
              </a:spcAft>
              <a:buFont typeface="Arial" pitchFamily="34" charset="0"/>
              <a:buChar char="•"/>
            </a:pPr>
            <a:r>
              <a:rPr lang="en-US" dirty="0">
                <a:solidFill>
                  <a:prstClr val="black"/>
                </a:solidFill>
              </a:rPr>
              <a:t>Adding a catalyst</a:t>
            </a:r>
          </a:p>
        </p:txBody>
      </p:sp>
    </p:spTree>
    <p:extLst>
      <p:ext uri="{BB962C8B-B14F-4D97-AF65-F5344CB8AC3E}">
        <p14:creationId xmlns:p14="http://schemas.microsoft.com/office/powerpoint/2010/main" val="245585431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Theoretic ATP Yield From Aerobic Respiration</a:t>
            </a:r>
            <a:endParaRPr lang="en-US" dirty="0">
              <a:solidFill>
                <a:schemeClr val="tx1"/>
              </a:solidFill>
            </a:endParaRPr>
          </a:p>
        </p:txBody>
      </p:sp>
      <p:pic>
        <p:nvPicPr>
          <p:cNvPr id="3" name="Content Placeholder 2" descr="Theoretic ATP yield from aerobic respiration.">
            <a:extLst>
              <a:ext uri="{C183D7F6-B498-43B3-948B-1728B52AA6E4}">
                <adec:decorative xmlns:adec="http://schemas.microsoft.com/office/drawing/2017/decorative" val="0"/>
              </a:ext>
            </a:extLst>
          </p:cNvPr>
          <p:cNvPicPr>
            <a:picLocks noGrp="1" noChangeAspect="1"/>
          </p:cNvPicPr>
          <p:nvPr>
            <p:ph sz="quarter" idx="11"/>
          </p:nvPr>
        </p:nvPicPr>
        <p:blipFill rotWithShape="1">
          <a:blip r:embed="rId3">
            <a:extLst>
              <a:ext uri="{28A0092B-C50C-407E-A947-70E740481C1C}">
                <a14:useLocalDpi xmlns:a14="http://schemas.microsoft.com/office/drawing/2010/main" val="0"/>
              </a:ext>
            </a:extLst>
          </a:blip>
          <a:srcRect l="-1" t="3997" r="61"/>
          <a:stretch/>
        </p:blipFill>
        <p:spPr>
          <a:xfrm>
            <a:off x="558734" y="1264555"/>
            <a:ext cx="7859551" cy="4968862"/>
          </a:xfrm>
        </p:spPr>
      </p:pic>
      <p:sp>
        <p:nvSpPr>
          <p:cNvPr id="4" name="Text Placeholder 3">
            <a:extLst>
              <a:ext uri="{FF2B5EF4-FFF2-40B4-BE49-F238E27FC236}">
                <a16:creationId xmlns:a16="http://schemas.microsoft.com/office/drawing/2014/main" id="{C0083AC9-A18E-419D-BD3C-98EBB2DC7B03}"/>
              </a:ext>
            </a:extLst>
          </p:cNvPr>
          <p:cNvSpPr>
            <a:spLocks noGrp="1"/>
          </p:cNvSpPr>
          <p:nvPr>
            <p:ph type="body" sz="quarter" idx="29"/>
          </p:nvPr>
        </p:nvSpPr>
        <p:spPr>
          <a:xfrm>
            <a:off x="3200400" y="6324600"/>
            <a:ext cx="2743200" cy="192024"/>
          </a:xfrm>
        </p:spPr>
        <p:txBody>
          <a:bodyPr/>
          <a:lstStyle/>
          <a:p>
            <a:r>
              <a:rPr lang="en-US" dirty="0">
                <a:hlinkClick r:id="rId4" action="ppaction://hlinksldjump"/>
              </a:rPr>
              <a:t>Access the text alternative for slide images.</a:t>
            </a:r>
            <a:endParaRPr lang="en-US" dirty="0">
              <a:hlinkClick r:id="rId5" action="ppaction://hlinksldjump"/>
            </a:endParaRPr>
          </a:p>
        </p:txBody>
      </p:sp>
    </p:spTree>
    <p:extLst>
      <p:ext uri="{BB962C8B-B14F-4D97-AF65-F5344CB8AC3E}">
        <p14:creationId xmlns:p14="http://schemas.microsoft.com/office/powerpoint/2010/main" val="261913790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Summary of Aerobic Respiration</a:t>
            </a:r>
            <a:endParaRPr lang="en-US" dirty="0">
              <a:solidFill>
                <a:schemeClr val="tx1"/>
              </a:solidFill>
            </a:endParaRP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1200"/>
              </a:spcBef>
              <a:spcAft>
                <a:spcPts val="0"/>
              </a:spcAft>
            </a:pPr>
            <a:r>
              <a:rPr lang="en-US" dirty="0"/>
              <a:t>Total possible production of ATP is 40:</a:t>
            </a:r>
          </a:p>
          <a:p>
            <a:pPr marL="342900" indent="-342900">
              <a:spcBef>
                <a:spcPts val="1200"/>
              </a:spcBef>
              <a:spcAft>
                <a:spcPts val="0"/>
              </a:spcAft>
              <a:buFont typeface="Arial" pitchFamily="34" charset="0"/>
              <a:buChar char="•"/>
            </a:pPr>
            <a:r>
              <a:rPr lang="en-US" dirty="0"/>
              <a:t>4 from glycolysis</a:t>
            </a:r>
          </a:p>
          <a:p>
            <a:pPr marL="342900" indent="-342900">
              <a:spcBef>
                <a:spcPts val="1200"/>
              </a:spcBef>
              <a:spcAft>
                <a:spcPts val="0"/>
              </a:spcAft>
              <a:buFont typeface="Arial" pitchFamily="34" charset="0"/>
              <a:buChar char="•"/>
            </a:pPr>
            <a:r>
              <a:rPr lang="en-US" dirty="0"/>
              <a:t>2 from the Krebs cycle</a:t>
            </a:r>
          </a:p>
          <a:p>
            <a:pPr marL="342900" indent="-342900">
              <a:spcBef>
                <a:spcPts val="1200"/>
              </a:spcBef>
              <a:spcAft>
                <a:spcPts val="0"/>
              </a:spcAft>
              <a:buFont typeface="Arial" pitchFamily="34" charset="0"/>
              <a:buChar char="•"/>
            </a:pPr>
            <a:r>
              <a:rPr lang="en-US" dirty="0"/>
              <a:t>34 from electron transport</a:t>
            </a:r>
          </a:p>
          <a:p>
            <a:pPr marL="342900" indent="-342900">
              <a:spcBef>
                <a:spcPts val="1200"/>
              </a:spcBef>
              <a:spcAft>
                <a:spcPts val="0"/>
              </a:spcAft>
              <a:buFont typeface="Arial" pitchFamily="34" charset="0"/>
              <a:buChar char="•"/>
            </a:pPr>
            <a:r>
              <a:rPr lang="en-US" dirty="0"/>
              <a:t>Minus 2 ATP expended in early glycolysis equals a maximum of 38 ATP per molecule of glucose</a:t>
            </a:r>
          </a:p>
          <a:p>
            <a:pPr lvl="0">
              <a:spcBef>
                <a:spcPts val="1200"/>
              </a:spcBef>
              <a:spcAft>
                <a:spcPts val="0"/>
              </a:spcAft>
            </a:pPr>
            <a:r>
              <a:rPr lang="en-US" altLang="en-US" dirty="0">
                <a:solidFill>
                  <a:prstClr val="black"/>
                </a:solidFill>
              </a:rPr>
              <a:t>Actual total ATPs produced may be lower in certain eukaryotic cells</a:t>
            </a:r>
          </a:p>
          <a:p>
            <a:pPr marL="342900" lvl="0" indent="-342900">
              <a:spcBef>
                <a:spcPts val="1200"/>
              </a:spcBef>
              <a:spcAft>
                <a:spcPts val="0"/>
              </a:spcAft>
              <a:buFont typeface="Arial" pitchFamily="34" charset="0"/>
              <a:buChar char="•"/>
            </a:pPr>
            <a:r>
              <a:rPr lang="en-US" altLang="en-US" dirty="0">
                <a:solidFill>
                  <a:prstClr val="black"/>
                </a:solidFill>
              </a:rPr>
              <a:t>Energy is expended transporting NADH across the mitochondrial membrane during glycolysis</a:t>
            </a:r>
          </a:p>
        </p:txBody>
      </p:sp>
    </p:spTree>
    <p:extLst>
      <p:ext uri="{BB962C8B-B14F-4D97-AF65-F5344CB8AC3E}">
        <p14:creationId xmlns:p14="http://schemas.microsoft.com/office/powerpoint/2010/main" val="254045510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Other Products of Respiration</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1800"/>
              </a:spcBef>
              <a:spcAft>
                <a:spcPts val="0"/>
              </a:spcAft>
            </a:pPr>
            <a:r>
              <a:rPr lang="en-US" dirty="0"/>
              <a:t>Six </a:t>
            </a:r>
            <a:r>
              <a:rPr lang="en-US" i="0" dirty="0"/>
              <a:t>CO</a:t>
            </a:r>
            <a:r>
              <a:rPr lang="en-US" i="0" baseline="-25000" dirty="0"/>
              <a:t>2</a:t>
            </a:r>
            <a:r>
              <a:rPr lang="en-US" dirty="0"/>
              <a:t> molecules generated during the Krebs cycle</a:t>
            </a:r>
          </a:p>
          <a:p>
            <a:pPr>
              <a:spcBef>
                <a:spcPts val="1800"/>
              </a:spcBef>
              <a:spcAft>
                <a:spcPts val="0"/>
              </a:spcAft>
            </a:pPr>
            <a:r>
              <a:rPr lang="en-US" dirty="0"/>
              <a:t>Six </a:t>
            </a:r>
            <a:r>
              <a:rPr lang="en-US" i="0" dirty="0"/>
              <a:t>O</a:t>
            </a:r>
            <a:r>
              <a:rPr lang="en-US" i="0" baseline="-25000" dirty="0"/>
              <a:t>2</a:t>
            </a:r>
            <a:r>
              <a:rPr lang="en-US" dirty="0"/>
              <a:t> molecules consumed during electron transport</a:t>
            </a:r>
          </a:p>
          <a:p>
            <a:pPr>
              <a:spcBef>
                <a:spcPts val="1800"/>
              </a:spcBef>
              <a:spcAft>
                <a:spcPts val="0"/>
              </a:spcAft>
            </a:pPr>
            <a:r>
              <a:rPr lang="en-US" dirty="0"/>
              <a:t>Six </a:t>
            </a:r>
            <a:r>
              <a:rPr lang="en-US" i="0" dirty="0"/>
              <a:t>H</a:t>
            </a:r>
            <a:r>
              <a:rPr lang="en-US" i="0" baseline="-25000" dirty="0"/>
              <a:t>2</a:t>
            </a:r>
            <a:r>
              <a:rPr lang="en-US" i="0" dirty="0"/>
              <a:t>O</a:t>
            </a:r>
            <a:r>
              <a:rPr lang="en-US" dirty="0"/>
              <a:t> molecules produced in electron transport and 2 in glycolysis</a:t>
            </a:r>
          </a:p>
          <a:p>
            <a:pPr marL="342900" lvl="1">
              <a:spcBef>
                <a:spcPts val="1800"/>
              </a:spcBef>
              <a:spcAft>
                <a:spcPts val="0"/>
              </a:spcAft>
            </a:pPr>
            <a:r>
              <a:rPr lang="en-US" dirty="0"/>
              <a:t>Two used in the Krebs cycle</a:t>
            </a:r>
          </a:p>
          <a:p>
            <a:pPr marL="342900" lvl="1">
              <a:spcBef>
                <a:spcPts val="1800"/>
              </a:spcBef>
              <a:spcAft>
                <a:spcPts val="0"/>
              </a:spcAft>
            </a:pPr>
            <a:r>
              <a:rPr lang="en-US" dirty="0"/>
              <a:t>Net total of </a:t>
            </a:r>
            <a:r>
              <a:rPr lang="en-US" i="0" dirty="0"/>
              <a:t>6H</a:t>
            </a:r>
            <a:r>
              <a:rPr lang="en-US" i="0" baseline="-25000" dirty="0"/>
              <a:t>2</a:t>
            </a:r>
            <a:r>
              <a:rPr lang="en-US" i="0" dirty="0"/>
              <a:t>O</a:t>
            </a:r>
            <a:r>
              <a:rPr lang="en-US" dirty="0"/>
              <a:t> molecules</a:t>
            </a:r>
          </a:p>
        </p:txBody>
      </p:sp>
    </p:spTree>
    <p:extLst>
      <p:ext uri="{BB962C8B-B14F-4D97-AF65-F5344CB8AC3E}">
        <p14:creationId xmlns:p14="http://schemas.microsoft.com/office/powerpoint/2010/main" val="148923841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The Terminal Step</a:t>
            </a:r>
            <a:endParaRPr lang="en-US" dirty="0">
              <a:solidFill>
                <a:schemeClr val="tx1"/>
              </a:solidFill>
            </a:endParaRPr>
          </a:p>
        </p:txBody>
      </p:sp>
      <mc:AlternateContent xmlns:mc="http://schemas.openxmlformats.org/markup-compatibility/2006" xmlns:a14="http://schemas.microsoft.com/office/drawing/2010/main">
        <mc:Choice Requires="a14">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1200"/>
                  </a:spcBef>
                  <a:spcAft>
                    <a:spcPts val="0"/>
                  </a:spcAft>
                </a:pPr>
                <a:r>
                  <a:rPr lang="en-US" altLang="en-US" dirty="0"/>
                  <a:t>Catalyzed by enzyme cytochrome </a:t>
                </a:r>
                <a:r>
                  <a:rPr lang="en-US" altLang="en-US" i="1" dirty="0"/>
                  <a:t>aa</a:t>
                </a:r>
                <a:r>
                  <a:rPr lang="en-US" altLang="en-US" i="1" baseline="-25000" dirty="0"/>
                  <a:t>3</a:t>
                </a:r>
                <a:r>
                  <a:rPr lang="en-US" altLang="en-US" dirty="0"/>
                  <a:t>, also called cytochrome oxidase</a:t>
                </a:r>
              </a:p>
              <a:p>
                <a:pPr marL="342900" lvl="1">
                  <a:spcBef>
                    <a:spcPts val="1800"/>
                  </a:spcBef>
                  <a:spcAft>
                    <a:spcPts val="1800"/>
                  </a:spcAft>
                </a:pPr>
                <a:r>
                  <a:rPr lang="en-US" altLang="en-US" dirty="0"/>
                  <a:t>Adapted to receive electrons from cytochrome c, pick up </a:t>
                </a:r>
                <a:r>
                  <a:rPr lang="en-US" altLang="en-US" dirty="0" err="1"/>
                  <a:t>hydrogens</a:t>
                </a:r>
                <a:r>
                  <a:rPr lang="en-US" altLang="en-US" dirty="0"/>
                  <a:t> from solution, and react with oxygen to form water</a:t>
                </a:r>
              </a:p>
              <a:p>
                <a:pPr marL="0" lvl="1" indent="0">
                  <a:spcBef>
                    <a:spcPts val="1800"/>
                  </a:spcBef>
                  <a:spcAft>
                    <a:spcPts val="0"/>
                  </a:spcAft>
                  <a:buNone/>
                </a:pPr>
                <a:r>
                  <a:rPr lang="en-US" altLang="en-US" i="0" dirty="0">
                    <a:solidFill>
                      <a:prstClr val="black"/>
                    </a:solidFill>
                  </a:rPr>
                  <a:t>2H</a:t>
                </a:r>
                <a:r>
                  <a:rPr lang="en-US" altLang="en-US" i="0" baseline="30000" dirty="0">
                    <a:solidFill>
                      <a:prstClr val="black"/>
                    </a:solidFill>
                  </a:rPr>
                  <a:t>+</a:t>
                </a:r>
                <a14:m>
                  <m:oMath xmlns:m="http://schemas.openxmlformats.org/officeDocument/2006/math">
                    <m:r>
                      <a:rPr lang="en-US" altLang="en-US">
                        <a:solidFill>
                          <a:prstClr val="black"/>
                        </a:solidFill>
                        <a:latin typeface="Cambria Math" panose="02040503050406030204" pitchFamily="18" charset="0"/>
                      </a:rPr>
                      <m:t>+</m:t>
                    </m:r>
                  </m:oMath>
                </a14:m>
                <a:r>
                  <a:rPr lang="en-US" altLang="en-US" i="0" dirty="0">
                    <a:solidFill>
                      <a:prstClr val="black"/>
                    </a:solidFill>
                  </a:rPr>
                  <a:t>2e</a:t>
                </a:r>
                <a:r>
                  <a:rPr lang="en-US" altLang="en-US" i="0" baseline="30000" dirty="0">
                    <a:solidFill>
                      <a:prstClr val="black"/>
                    </a:solidFill>
                  </a:rPr>
                  <a:t>−</a:t>
                </a:r>
                <a:r>
                  <a:rPr lang="en-US" altLang="en-US" i="0" dirty="0">
                    <a:solidFill>
                      <a:prstClr val="black"/>
                    </a:solidFill>
                  </a:rPr>
                  <a:t>+</a:t>
                </a:r>
                <a:r>
                  <a:rPr lang="en-US" altLang="en-US" i="0" dirty="0"/>
                  <a:t>½"  </a:t>
                </a:r>
                <a:r>
                  <a:rPr lang="en-US" altLang="en-US" i="0" dirty="0">
                    <a:solidFill>
                      <a:prstClr val="black"/>
                    </a:solidFill>
                  </a:rPr>
                  <a:t>O</a:t>
                </a:r>
                <a:r>
                  <a:rPr lang="en-US" altLang="en-US" i="0" baseline="-25000" dirty="0">
                    <a:solidFill>
                      <a:prstClr val="black"/>
                    </a:solidFill>
                  </a:rPr>
                  <a:t>2</a:t>
                </a:r>
                <a:r>
                  <a:rPr lang="en-US" altLang="en-US" i="0" dirty="0">
                    <a:solidFill>
                      <a:prstClr val="black"/>
                    </a:solidFill>
                    <a:ea typeface="Cambria Math" panose="02040503050406030204" pitchFamily="18" charset="0"/>
                  </a:rPr>
                  <a:t>→H</a:t>
                </a:r>
                <a:r>
                  <a:rPr lang="en-US" altLang="en-US" i="0" baseline="-25000" dirty="0">
                    <a:solidFill>
                      <a:prstClr val="black"/>
                    </a:solidFill>
                    <a:ea typeface="Cambria Math" panose="02040503050406030204" pitchFamily="18" charset="0"/>
                  </a:rPr>
                  <a:t>2</a:t>
                </a:r>
                <a:r>
                  <a:rPr lang="en-US" altLang="en-US" i="0" dirty="0">
                    <a:solidFill>
                      <a:prstClr val="black"/>
                    </a:solidFill>
                    <a:ea typeface="Cambria Math" panose="02040503050406030204" pitchFamily="18" charset="0"/>
                  </a:rPr>
                  <a:t>O</a:t>
                </a:r>
                <a:endParaRPr lang="en-US" dirty="0"/>
              </a:p>
            </p:txBody>
          </p:sp>
        </mc:Choice>
        <mc:Fallback xmlns="">
          <p:sp>
            <p:nvSpPr>
              <p:cNvPr id="5" name="Content Placeholder 2">
                <a:extLst>
                  <a:ext uri="{FF2B5EF4-FFF2-40B4-BE49-F238E27FC236}">
                    <a16:creationId xmlns:a16="http://schemas.microsoft.com/office/drawing/2014/main" id="{D27DE6EC-CE7E-4C51-A6B2-273AB5F5B3B2}"/>
                  </a:ext>
                </a:extLst>
              </p:cNvPr>
              <p:cNvSpPr>
                <a:spLocks noGrp="1" noRot="1" noChangeAspect="1" noMove="1" noResize="1" noEditPoints="1" noAdjustHandles="1" noChangeArrowheads="1" noChangeShapeType="1" noTextEdit="1"/>
              </p:cNvSpPr>
              <p:nvPr>
                <p:ph sz="quarter" idx="11"/>
              </p:nvPr>
            </p:nvSpPr>
            <p:spPr>
              <a:xfrm>
                <a:off x="342900" y="1276708"/>
                <a:ext cx="8503920" cy="5120640"/>
              </a:xfrm>
              <a:blipFill>
                <a:blip r:embed="rId3"/>
                <a:stretch>
                  <a:fillRect l="-1075" t="-833"/>
                </a:stretch>
              </a:blipFill>
            </p:spPr>
            <p:txBody>
              <a:bodyPr/>
              <a:lstStyle/>
              <a:p>
                <a:r>
                  <a:rPr lang="en-IN">
                    <a:noFill/>
                  </a:rPr>
                  <a:t> </a:t>
                </a:r>
              </a:p>
            </p:txBody>
          </p:sp>
        </mc:Fallback>
      </mc:AlternateContent>
    </p:spTree>
    <p:extLst>
      <p:ext uri="{BB962C8B-B14F-4D97-AF65-F5344CB8AC3E}">
        <p14:creationId xmlns:p14="http://schemas.microsoft.com/office/powerpoint/2010/main" val="295553795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Anaerobic Respiration: </a:t>
            </a:r>
            <a:r>
              <a:rPr lang="en-US" dirty="0">
                <a:solidFill>
                  <a:schemeClr val="tx1"/>
                </a:solidFill>
              </a:rPr>
              <a:t>Nitrate and nitrite reduction systems</a:t>
            </a:r>
          </a:p>
        </p:txBody>
      </p:sp>
      <mc:AlternateContent xmlns:mc="http://schemas.openxmlformats.org/markup-compatibility/2006" xmlns:a14="http://schemas.microsoft.com/office/drawing/2010/main">
        <mc:Choice Requires="a14">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1800"/>
                  </a:spcBef>
                  <a:spcAft>
                    <a:spcPts val="0"/>
                  </a:spcAft>
                </a:pPr>
                <a:r>
                  <a:rPr lang="en-US" dirty="0"/>
                  <a:t>Found in </a:t>
                </a:r>
                <a:r>
                  <a:rPr lang="en-US" i="1" dirty="0"/>
                  <a:t>Escherichia coli</a:t>
                </a:r>
              </a:p>
              <a:p>
                <a:pPr>
                  <a:spcBef>
                    <a:spcPts val="1800"/>
                  </a:spcBef>
                  <a:spcAft>
                    <a:spcPts val="0"/>
                  </a:spcAft>
                </a:pPr>
                <a:r>
                  <a:rPr lang="en-US" dirty="0"/>
                  <a:t>Nitrate reductase catalyzes the removal of oxygen from nitrate (</a:t>
                </a:r>
                <a14:m>
                  <m:oMath xmlns:m="http://schemas.openxmlformats.org/officeDocument/2006/math">
                    <m:sSubSup>
                      <m:sSubSupPr>
                        <m:ctrlPr>
                          <a:rPr lang="en-US" i="1">
                            <a:latin typeface="Cambria Math" panose="02040503050406030204" pitchFamily="18" charset="0"/>
                          </a:rPr>
                        </m:ctrlPr>
                      </m:sSubSupPr>
                      <m:e>
                        <m:r>
                          <m:rPr>
                            <m:sty m:val="p"/>
                          </m:rPr>
                          <a:rPr lang="en-US">
                            <a:latin typeface="Cambria Math" panose="02040503050406030204" pitchFamily="18" charset="0"/>
                          </a:rPr>
                          <m:t>NO</m:t>
                        </m:r>
                      </m:e>
                      <m:sub>
                        <m:r>
                          <a:rPr lang="en-US">
                            <a:latin typeface="Cambria Math" panose="02040503050406030204" pitchFamily="18" charset="0"/>
                          </a:rPr>
                          <m:t>3</m:t>
                        </m:r>
                      </m:sub>
                      <m:sup>
                        <m:r>
                          <a:rPr lang="en-US">
                            <a:latin typeface="Cambria Math" panose="02040503050406030204" pitchFamily="18" charset="0"/>
                          </a:rPr>
                          <m:t>−</m:t>
                        </m:r>
                      </m:sup>
                    </m:sSubSup>
                  </m:oMath>
                </a14:m>
                <a:r>
                  <a:rPr lang="en-US" dirty="0"/>
                  <a:t>) reducing it to nitrite (</a:t>
                </a:r>
                <a14:m>
                  <m:oMath xmlns:m="http://schemas.openxmlformats.org/officeDocument/2006/math">
                    <m:sSubSup>
                      <m:sSubSupPr>
                        <m:ctrlPr>
                          <a:rPr lang="en-US" i="1">
                            <a:latin typeface="Cambria Math" panose="02040503050406030204" pitchFamily="18" charset="0"/>
                          </a:rPr>
                        </m:ctrlPr>
                      </m:sSubSupPr>
                      <m:e>
                        <m:r>
                          <m:rPr>
                            <m:sty m:val="p"/>
                          </m:rPr>
                          <a:rPr lang="en-US">
                            <a:latin typeface="Cambria Math" panose="02040503050406030204" pitchFamily="18" charset="0"/>
                          </a:rPr>
                          <m:t>NO</m:t>
                        </m:r>
                      </m:e>
                      <m:sub>
                        <m:r>
                          <a:rPr lang="en-US">
                            <a:latin typeface="Cambria Math" panose="02040503050406030204" pitchFamily="18" charset="0"/>
                          </a:rPr>
                          <m:t>2</m:t>
                        </m:r>
                      </m:sub>
                      <m:sup>
                        <m:r>
                          <a:rPr lang="en-US">
                            <a:latin typeface="Cambria Math" panose="02040503050406030204" pitchFamily="18" charset="0"/>
                          </a:rPr>
                          <m:t>−</m:t>
                        </m:r>
                      </m:sup>
                    </m:sSubSup>
                  </m:oMath>
                </a14:m>
                <a:r>
                  <a:rPr lang="en-US" dirty="0"/>
                  <a:t>) and water</a:t>
                </a:r>
              </a:p>
              <a:p>
                <a:pPr>
                  <a:spcBef>
                    <a:spcPts val="1800"/>
                  </a:spcBef>
                  <a:spcAft>
                    <a:spcPts val="0"/>
                  </a:spcAft>
                </a:pPr>
                <a:r>
                  <a:rPr lang="en-US" dirty="0"/>
                  <a:t>A test for this reaction is one of the physiological tests used in identifying bacteria</a:t>
                </a:r>
              </a:p>
            </p:txBody>
          </p:sp>
        </mc:Choice>
        <mc:Fallback xmlns="">
          <p:sp>
            <p:nvSpPr>
              <p:cNvPr id="5" name="Content Placeholder 2">
                <a:extLst>
                  <a:ext uri="{FF2B5EF4-FFF2-40B4-BE49-F238E27FC236}">
                    <a16:creationId xmlns="" xmlns:a16="http://schemas.microsoft.com/office/drawing/2014/main" id="{D27DE6EC-CE7E-4C51-A6B2-273AB5F5B3B2}"/>
                  </a:ext>
                </a:extLst>
              </p:cNvPr>
              <p:cNvSpPr>
                <a:spLocks noGrp="1" noRot="1" noChangeAspect="1" noMove="1" noResize="1" noEditPoints="1" noAdjustHandles="1" noChangeArrowheads="1" noChangeShapeType="1" noTextEdit="1"/>
              </p:cNvSpPr>
              <p:nvPr>
                <p:ph sz="quarter" idx="11"/>
              </p:nvPr>
            </p:nvSpPr>
            <p:spPr>
              <a:xfrm>
                <a:off x="342900" y="1276708"/>
                <a:ext cx="8503920" cy="5120640"/>
              </a:xfrm>
              <a:blipFill rotWithShape="1">
                <a:blip r:embed="rId3"/>
                <a:stretch>
                  <a:fillRect l="-1075" t="-833" r="-1935"/>
                </a:stretch>
              </a:blipFill>
            </p:spPr>
            <p:txBody>
              <a:bodyPr/>
              <a:lstStyle/>
              <a:p>
                <a:r>
                  <a:rPr lang="en-US">
                    <a:noFill/>
                  </a:rPr>
                  <a:t> </a:t>
                </a:r>
              </a:p>
            </p:txBody>
          </p:sp>
        </mc:Fallback>
      </mc:AlternateContent>
    </p:spTree>
    <p:extLst>
      <p:ext uri="{BB962C8B-B14F-4D97-AF65-F5344CB8AC3E}">
        <p14:creationId xmlns:p14="http://schemas.microsoft.com/office/powerpoint/2010/main" val="172335374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Anaerobic Respiration: </a:t>
            </a:r>
            <a:r>
              <a:rPr lang="en-US" dirty="0" err="1">
                <a:solidFill>
                  <a:schemeClr val="tx1"/>
                </a:solidFill>
              </a:rPr>
              <a:t>Denitrification</a:t>
            </a:r>
            <a:endParaRPr lang="en-US" dirty="0">
              <a:solidFill>
                <a:schemeClr val="tx1"/>
              </a:solidFill>
            </a:endParaRP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1800"/>
              </a:spcBef>
              <a:spcAft>
                <a:spcPts val="0"/>
              </a:spcAft>
            </a:pPr>
            <a:r>
              <a:rPr lang="en-US" dirty="0"/>
              <a:t>Enzymes that further reduce nitrite to nitric oxide (NO), nitrous oxide (</a:t>
            </a:r>
            <a:r>
              <a:rPr lang="en-US" i="0" dirty="0"/>
              <a:t>N</a:t>
            </a:r>
            <a:r>
              <a:rPr lang="en-US" i="0" baseline="-25000" dirty="0"/>
              <a:t>2</a:t>
            </a:r>
            <a:r>
              <a:rPr lang="en-US" i="0" dirty="0"/>
              <a:t>O</a:t>
            </a:r>
            <a:r>
              <a:rPr lang="en-US" dirty="0"/>
              <a:t>), and even nitrogen gas (</a:t>
            </a:r>
            <a:r>
              <a:rPr lang="en-US" i="0" dirty="0"/>
              <a:t>N</a:t>
            </a:r>
            <a:r>
              <a:rPr lang="en-US" i="0" baseline="-25000" dirty="0"/>
              <a:t>2</a:t>
            </a:r>
            <a:r>
              <a:rPr lang="en-US" dirty="0"/>
              <a:t>)</a:t>
            </a:r>
          </a:p>
          <a:p>
            <a:pPr>
              <a:spcBef>
                <a:spcPts val="1800"/>
              </a:spcBef>
              <a:spcAft>
                <a:spcPts val="0"/>
              </a:spcAft>
            </a:pPr>
            <a:r>
              <a:rPr lang="en-US" dirty="0"/>
              <a:t>Found in </a:t>
            </a:r>
            <a:r>
              <a:rPr lang="en-US" i="1" dirty="0"/>
              <a:t>Pseudomonas</a:t>
            </a:r>
            <a:r>
              <a:rPr lang="en-US" dirty="0"/>
              <a:t> and </a:t>
            </a:r>
            <a:r>
              <a:rPr lang="en-US" i="1" dirty="0"/>
              <a:t>Bacillus</a:t>
            </a:r>
          </a:p>
          <a:p>
            <a:pPr>
              <a:spcBef>
                <a:spcPts val="1800"/>
              </a:spcBef>
              <a:spcAft>
                <a:spcPts val="0"/>
              </a:spcAft>
            </a:pPr>
            <a:r>
              <a:rPr lang="en-US" dirty="0"/>
              <a:t>Important step in recycling nitrogen in the biosphere</a:t>
            </a:r>
          </a:p>
        </p:txBody>
      </p:sp>
    </p:spTree>
    <p:extLst>
      <p:ext uri="{BB962C8B-B14F-4D97-AF65-F5344CB8AC3E}">
        <p14:creationId xmlns:p14="http://schemas.microsoft.com/office/powerpoint/2010/main" val="368937108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Fermentation</a:t>
            </a:r>
            <a:endParaRPr lang="en-US" dirty="0">
              <a:solidFill>
                <a:schemeClr val="tx1"/>
              </a:solidFill>
            </a:endParaRP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1800"/>
              </a:spcBef>
              <a:spcAft>
                <a:spcPts val="0"/>
              </a:spcAft>
            </a:pPr>
            <a:r>
              <a:rPr lang="en-US" altLang="en-US" dirty="0"/>
              <a:t>The incomplete oxidation of glucose or other carbohydrates in the absence of oxygen</a:t>
            </a:r>
          </a:p>
          <a:p>
            <a:pPr>
              <a:spcBef>
                <a:spcPts val="1800"/>
              </a:spcBef>
              <a:spcAft>
                <a:spcPts val="0"/>
              </a:spcAft>
            </a:pPr>
            <a:r>
              <a:rPr lang="en-US" altLang="en-US" dirty="0"/>
              <a:t>Uses organic compounds as the terminal electron acceptors</a:t>
            </a:r>
          </a:p>
          <a:p>
            <a:pPr>
              <a:spcBef>
                <a:spcPts val="1800"/>
              </a:spcBef>
              <a:spcAft>
                <a:spcPts val="0"/>
              </a:spcAft>
            </a:pPr>
            <a:r>
              <a:rPr lang="en-US" altLang="en-US" dirty="0"/>
              <a:t>Yields a small amount of ATP</a:t>
            </a:r>
          </a:p>
        </p:txBody>
      </p:sp>
    </p:spTree>
    <p:extLst>
      <p:ext uri="{BB962C8B-B14F-4D97-AF65-F5344CB8AC3E}">
        <p14:creationId xmlns:p14="http://schemas.microsoft.com/office/powerpoint/2010/main" val="126363608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Chemistry of Fermentation Systems That Produce Acid and Alcohol</a:t>
            </a:r>
            <a:endParaRPr lang="en-US" dirty="0">
              <a:solidFill>
                <a:schemeClr val="tx1"/>
              </a:solidFill>
            </a:endParaRPr>
          </a:p>
        </p:txBody>
      </p:sp>
      <p:pic>
        <p:nvPicPr>
          <p:cNvPr id="7170" name="Picture 2" descr="The chemistry of fermentation systems that produce acid and alcohol.">
            <a:extLst>
              <a:ext uri="{C183D7F6-B498-43B3-948B-1728B52AA6E4}">
                <adec:decorative xmlns:adec="http://schemas.microsoft.com/office/drawing/2017/decorative" val="0"/>
              </a:ext>
            </a:extLst>
          </p:cNvPr>
          <p:cNvPicPr>
            <a:picLocks noGrp="1" noChangeAspect="1" noChangeArrowheads="1"/>
          </p:cNvPicPr>
          <p:nvPr>
            <p:ph sz="quarter" idx="11"/>
          </p:nvPr>
        </p:nvPicPr>
        <p:blipFill rotWithShape="1">
          <a:blip r:embed="rId3">
            <a:extLst>
              <a:ext uri="{28A0092B-C50C-407E-A947-70E740481C1C}">
                <a14:useLocalDpi xmlns:a14="http://schemas.microsoft.com/office/drawing/2010/main" val="0"/>
              </a:ext>
            </a:extLst>
          </a:blip>
          <a:srcRect t="3820"/>
          <a:stretch/>
        </p:blipFill>
        <p:spPr bwMode="auto">
          <a:xfrm>
            <a:off x="1664792" y="1047965"/>
            <a:ext cx="5814416" cy="521208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D4FE6BEE-D7D4-4A19-8036-6B3AD877B95D}"/>
              </a:ext>
            </a:extLst>
          </p:cNvPr>
          <p:cNvSpPr>
            <a:spLocks noGrp="1"/>
          </p:cNvSpPr>
          <p:nvPr>
            <p:ph type="body" sz="quarter" idx="29"/>
          </p:nvPr>
        </p:nvSpPr>
        <p:spPr>
          <a:xfrm>
            <a:off x="3200400" y="6324600"/>
            <a:ext cx="2743200" cy="192024"/>
          </a:xfrm>
        </p:spPr>
        <p:txBody>
          <a:bodyPr/>
          <a:lstStyle/>
          <a:p>
            <a:r>
              <a:rPr lang="en-US" dirty="0">
                <a:hlinkClick r:id="rId4" action="ppaction://hlinksldjump"/>
              </a:rPr>
              <a:t>Access the text alternative for slide images.</a:t>
            </a:r>
            <a:endParaRPr lang="en-US" dirty="0">
              <a:hlinkClick r:id="rId5" action="ppaction://hlinksldjump"/>
            </a:endParaRPr>
          </a:p>
        </p:txBody>
      </p:sp>
    </p:spTree>
    <p:extLst>
      <p:ext uri="{BB962C8B-B14F-4D97-AF65-F5344CB8AC3E}">
        <p14:creationId xmlns:p14="http://schemas.microsoft.com/office/powerpoint/2010/main" val="12895821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Products of Alcoholic Fermentation</a:t>
            </a:r>
            <a:endParaRPr lang="en-US" dirty="0">
              <a:solidFill>
                <a:schemeClr val="tx1"/>
              </a:solidFill>
            </a:endParaRP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1800"/>
              </a:spcBef>
              <a:spcAft>
                <a:spcPts val="0"/>
              </a:spcAft>
            </a:pPr>
            <a:r>
              <a:rPr lang="en-US" dirty="0"/>
              <a:t>Occurs in yeast or bacterial species that have metabolic pathways for converting pyruvic acid to ethanol</a:t>
            </a:r>
          </a:p>
          <a:p>
            <a:pPr>
              <a:spcBef>
                <a:spcPts val="1800"/>
              </a:spcBef>
              <a:spcAft>
                <a:spcPts val="0"/>
              </a:spcAft>
            </a:pPr>
            <a:r>
              <a:rPr lang="en-US" dirty="0"/>
              <a:t>Decarboxylation of pyruvic acid to acetaldehyde</a:t>
            </a:r>
          </a:p>
          <a:p>
            <a:pPr>
              <a:spcBef>
                <a:spcPts val="1800"/>
              </a:spcBef>
              <a:spcAft>
                <a:spcPts val="0"/>
              </a:spcAft>
            </a:pPr>
            <a:r>
              <a:rPr lang="en-US" dirty="0"/>
              <a:t>Reduction of acetaldehyde to ethanol</a:t>
            </a:r>
          </a:p>
          <a:p>
            <a:pPr>
              <a:spcBef>
                <a:spcPts val="1800"/>
              </a:spcBef>
              <a:spcAft>
                <a:spcPts val="0"/>
              </a:spcAft>
            </a:pPr>
            <a:r>
              <a:rPr lang="en-US" dirty="0"/>
              <a:t>NADH formed during glycolysis is oxidized, regenerating NAD and allowing glycolysis to continue</a:t>
            </a:r>
          </a:p>
        </p:txBody>
      </p:sp>
    </p:spTree>
    <p:extLst>
      <p:ext uri="{BB962C8B-B14F-4D97-AF65-F5344CB8AC3E}">
        <p14:creationId xmlns:p14="http://schemas.microsoft.com/office/powerpoint/2010/main" val="137388415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Products of Acidic Fermentation</a:t>
            </a:r>
            <a:endParaRPr lang="en-US" dirty="0">
              <a:solidFill>
                <a:schemeClr val="tx1"/>
              </a:solidFill>
            </a:endParaRP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1800"/>
              </a:spcBef>
              <a:spcAft>
                <a:spcPts val="0"/>
              </a:spcAft>
            </a:pPr>
            <a:r>
              <a:rPr lang="en-US" dirty="0"/>
              <a:t>Pathways extremely varied</a:t>
            </a:r>
          </a:p>
          <a:p>
            <a:pPr>
              <a:spcBef>
                <a:spcPts val="1800"/>
              </a:spcBef>
              <a:spcAft>
                <a:spcPts val="0"/>
              </a:spcAft>
            </a:pPr>
            <a:r>
              <a:rPr lang="en-US" i="1" dirty="0" err="1"/>
              <a:t>Homolactic</a:t>
            </a:r>
            <a:r>
              <a:rPr lang="en-US" i="1" dirty="0"/>
              <a:t> fermentation</a:t>
            </a:r>
            <a:r>
              <a:rPr lang="en-US" dirty="0"/>
              <a:t>: Lactic acid bacteria reduce pyruvate to lactic acid mainly</a:t>
            </a:r>
          </a:p>
          <a:p>
            <a:pPr>
              <a:spcBef>
                <a:spcPts val="1800"/>
              </a:spcBef>
              <a:spcAft>
                <a:spcPts val="0"/>
              </a:spcAft>
            </a:pPr>
            <a:r>
              <a:rPr lang="en-US" i="1" dirty="0" err="1"/>
              <a:t>Heterolactic</a:t>
            </a:r>
            <a:r>
              <a:rPr lang="en-US" i="1" dirty="0"/>
              <a:t> fermentation</a:t>
            </a:r>
            <a:r>
              <a:rPr lang="en-US" dirty="0"/>
              <a:t>: glucose is fermented to a mixture of lactic acid, acetic acid, and carbon dioxide</a:t>
            </a:r>
          </a:p>
        </p:txBody>
      </p:sp>
    </p:spTree>
    <p:extLst>
      <p:ext uri="{BB962C8B-B14F-4D97-AF65-F5344CB8AC3E}">
        <p14:creationId xmlns:p14="http://schemas.microsoft.com/office/powerpoint/2010/main" val="26857972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Checklist of Enzyme Characteristics</a:t>
            </a:r>
            <a:endParaRPr lang="en-US" dirty="0">
              <a:solidFill>
                <a:schemeClr val="tx1"/>
              </a:solidFill>
            </a:endParaRPr>
          </a:p>
        </p:txBody>
      </p:sp>
      <p:sp>
        <p:nvSpPr>
          <p:cNvPr id="3" name="Content Placeholder 2"/>
          <p:cNvSpPr>
            <a:spLocks noGrp="1"/>
          </p:cNvSpPr>
          <p:nvPr>
            <p:ph sz="quarter" idx="11"/>
          </p:nvPr>
        </p:nvSpPr>
        <p:spPr>
          <a:xfrm>
            <a:off x="342900" y="1190172"/>
            <a:ext cx="3909786" cy="4937760"/>
          </a:xfrm>
        </p:spPr>
        <p:txBody>
          <a:bodyPr>
            <a:normAutofit/>
          </a:bodyPr>
          <a:lstStyle/>
          <a:p>
            <a:pPr>
              <a:lnSpc>
                <a:spcPct val="110000"/>
              </a:lnSpc>
              <a:spcAft>
                <a:spcPts val="0"/>
              </a:spcAft>
            </a:pPr>
            <a:r>
              <a:rPr lang="en-US" sz="1800" dirty="0"/>
              <a:t>Most composed of protein; may require cofactors </a:t>
            </a:r>
          </a:p>
          <a:p>
            <a:pPr>
              <a:lnSpc>
                <a:spcPct val="120000"/>
              </a:lnSpc>
              <a:spcBef>
                <a:spcPts val="600"/>
              </a:spcBef>
              <a:spcAft>
                <a:spcPts val="0"/>
              </a:spcAft>
            </a:pPr>
            <a:r>
              <a:rPr lang="en-US" sz="1800" dirty="0"/>
              <a:t>Act as organic catalysts to speed up the rate of cellular reactions </a:t>
            </a:r>
          </a:p>
          <a:p>
            <a:pPr>
              <a:lnSpc>
                <a:spcPct val="120000"/>
              </a:lnSpc>
              <a:spcBef>
                <a:spcPts val="600"/>
              </a:spcBef>
              <a:spcAft>
                <a:spcPts val="0"/>
              </a:spcAft>
            </a:pPr>
            <a:r>
              <a:rPr lang="en-US" sz="1800" dirty="0"/>
              <a:t>Lower the activation energy required for a chemical reaction to proceed </a:t>
            </a:r>
          </a:p>
          <a:p>
            <a:pPr>
              <a:lnSpc>
                <a:spcPct val="120000"/>
              </a:lnSpc>
              <a:spcBef>
                <a:spcPts val="600"/>
              </a:spcBef>
              <a:spcAft>
                <a:spcPts val="0"/>
              </a:spcAft>
            </a:pPr>
            <a:r>
              <a:rPr lang="en-US" sz="1800" dirty="0"/>
              <a:t>Have unique characteristics such as shape, specificity, and function </a:t>
            </a:r>
          </a:p>
          <a:p>
            <a:pPr>
              <a:lnSpc>
                <a:spcPct val="120000"/>
              </a:lnSpc>
              <a:spcBef>
                <a:spcPts val="600"/>
              </a:spcBef>
              <a:spcAft>
                <a:spcPts val="0"/>
              </a:spcAft>
            </a:pPr>
            <a:r>
              <a:rPr lang="en-US" sz="1800" dirty="0"/>
              <a:t>Enable metabolic reactions to proceed at a speed compatible with life</a:t>
            </a:r>
          </a:p>
          <a:p>
            <a:pPr>
              <a:lnSpc>
                <a:spcPct val="120000"/>
              </a:lnSpc>
              <a:spcBef>
                <a:spcPts val="600"/>
              </a:spcBef>
              <a:spcAft>
                <a:spcPts val="0"/>
              </a:spcAft>
            </a:pPr>
            <a:r>
              <a:rPr lang="en-US" sz="1800" dirty="0"/>
              <a:t>Have an active site for target molecules (substrates) </a:t>
            </a:r>
          </a:p>
        </p:txBody>
      </p:sp>
      <p:sp>
        <p:nvSpPr>
          <p:cNvPr id="4" name="Content Placeholder 3"/>
          <p:cNvSpPr>
            <a:spLocks noGrp="1"/>
          </p:cNvSpPr>
          <p:nvPr>
            <p:ph sz="quarter" idx="14"/>
          </p:nvPr>
        </p:nvSpPr>
        <p:spPr>
          <a:xfrm>
            <a:off x="4659086" y="1146629"/>
            <a:ext cx="4049485" cy="4846320"/>
          </a:xfrm>
        </p:spPr>
        <p:txBody>
          <a:bodyPr>
            <a:noAutofit/>
          </a:bodyPr>
          <a:lstStyle/>
          <a:p>
            <a:pPr>
              <a:spcAft>
                <a:spcPts val="0"/>
              </a:spcAft>
            </a:pPr>
            <a:r>
              <a:rPr lang="en-US" sz="1800" dirty="0"/>
              <a:t>Are much larger in size than their substrates </a:t>
            </a:r>
          </a:p>
          <a:p>
            <a:pPr>
              <a:spcBef>
                <a:spcPts val="600"/>
              </a:spcBef>
              <a:spcAft>
                <a:spcPts val="0"/>
              </a:spcAft>
            </a:pPr>
            <a:r>
              <a:rPr lang="en-US" sz="1800" dirty="0"/>
              <a:t>Associate closely with substrates but do not become integrated into the reaction products </a:t>
            </a:r>
          </a:p>
          <a:p>
            <a:pPr>
              <a:spcBef>
                <a:spcPts val="600"/>
              </a:spcBef>
              <a:spcAft>
                <a:spcPts val="0"/>
              </a:spcAft>
            </a:pPr>
            <a:r>
              <a:rPr lang="en-US" sz="1800" dirty="0"/>
              <a:t>Are not used up or permanently changed by the reaction </a:t>
            </a:r>
          </a:p>
          <a:p>
            <a:pPr>
              <a:spcBef>
                <a:spcPts val="600"/>
              </a:spcBef>
              <a:spcAft>
                <a:spcPts val="0"/>
              </a:spcAft>
            </a:pPr>
            <a:r>
              <a:rPr lang="en-US" sz="1800" dirty="0"/>
              <a:t>Can be recycled, thus function in extremely low concentrations </a:t>
            </a:r>
          </a:p>
          <a:p>
            <a:pPr>
              <a:spcBef>
                <a:spcPts val="600"/>
              </a:spcBef>
              <a:spcAft>
                <a:spcPts val="0"/>
              </a:spcAft>
            </a:pPr>
            <a:r>
              <a:rPr lang="en-US" sz="1800" dirty="0"/>
              <a:t>Are greatly affected by temperature and pH </a:t>
            </a:r>
          </a:p>
          <a:p>
            <a:pPr>
              <a:spcBef>
                <a:spcPts val="600"/>
              </a:spcBef>
              <a:spcAft>
                <a:spcPts val="0"/>
              </a:spcAft>
            </a:pPr>
            <a:r>
              <a:rPr lang="en-US" sz="1800" dirty="0"/>
              <a:t>Can be regulated by feedback and genetic mechanisms</a:t>
            </a:r>
          </a:p>
        </p:txBody>
      </p:sp>
    </p:spTree>
    <p:extLst>
      <p:ext uri="{BB962C8B-B14F-4D97-AF65-F5344CB8AC3E}">
        <p14:creationId xmlns:p14="http://schemas.microsoft.com/office/powerpoint/2010/main" val="275576634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Products of Mixed Acid Fermentation</a:t>
            </a:r>
            <a:endParaRPr lang="en-US" dirty="0">
              <a:solidFill>
                <a:schemeClr val="tx1"/>
              </a:solidFill>
            </a:endParaRP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1800"/>
              </a:spcBef>
              <a:spcAft>
                <a:spcPts val="0"/>
              </a:spcAft>
            </a:pPr>
            <a:r>
              <a:rPr lang="en-US" dirty="0"/>
              <a:t>Members of the family </a:t>
            </a:r>
            <a:r>
              <a:rPr lang="en-US" i="1" dirty="0"/>
              <a:t>Enterobacteriaceae</a:t>
            </a:r>
            <a:r>
              <a:rPr lang="en-US" dirty="0"/>
              <a:t> possess enzyme systems for converting pyruvic acid to several acids simultaneously</a:t>
            </a:r>
          </a:p>
          <a:p>
            <a:pPr marL="342900" lvl="1">
              <a:spcBef>
                <a:spcPts val="1800"/>
              </a:spcBef>
              <a:spcAft>
                <a:spcPts val="0"/>
              </a:spcAft>
            </a:pPr>
            <a:r>
              <a:rPr lang="en-US" dirty="0"/>
              <a:t>Acetic, lactic, succinic, formic acids, as well as </a:t>
            </a:r>
            <a:r>
              <a:rPr lang="en-US" i="0" dirty="0"/>
              <a:t>CO</a:t>
            </a:r>
            <a:r>
              <a:rPr lang="en-US" i="0" baseline="-25000" dirty="0"/>
              <a:t>2</a:t>
            </a:r>
            <a:endParaRPr lang="en-US" baseline="-25000" dirty="0">
              <a:solidFill>
                <a:prstClr val="black"/>
              </a:solidFill>
            </a:endParaRPr>
          </a:p>
          <a:p>
            <a:pPr>
              <a:spcBef>
                <a:spcPts val="1800"/>
              </a:spcBef>
              <a:spcAft>
                <a:spcPts val="0"/>
              </a:spcAft>
            </a:pPr>
            <a:r>
              <a:rPr lang="en-US" dirty="0"/>
              <a:t>This fermentative activity accounts for the accumulation of some types of gas in the intestine</a:t>
            </a:r>
          </a:p>
          <a:p>
            <a:pPr>
              <a:spcBef>
                <a:spcPts val="1800"/>
              </a:spcBef>
              <a:spcAft>
                <a:spcPts val="0"/>
              </a:spcAft>
            </a:pPr>
            <a:r>
              <a:rPr lang="en-US" dirty="0"/>
              <a:t>Some bacteria reduce organic acids to neutral 2,3-butanediol and other solvents</a:t>
            </a:r>
          </a:p>
        </p:txBody>
      </p:sp>
    </p:spTree>
    <p:extLst>
      <p:ext uri="{BB962C8B-B14F-4D97-AF65-F5344CB8AC3E}">
        <p14:creationId xmlns:p14="http://schemas.microsoft.com/office/powerpoint/2010/main" val="327208449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Lipid Catabolism</a:t>
            </a:r>
            <a:endParaRPr lang="en-US" dirty="0">
              <a:solidFill>
                <a:schemeClr val="tx1"/>
              </a:solidFill>
            </a:endParaRP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Aft>
                <a:spcPts val="0"/>
              </a:spcAft>
            </a:pPr>
            <a:r>
              <a:rPr lang="en-US" altLang="en-US" b="1" dirty="0"/>
              <a:t>Lipases:</a:t>
            </a:r>
            <a:r>
              <a:rPr lang="en-US" altLang="en-US" dirty="0"/>
              <a:t> break apart fatty acids joined to glycerol</a:t>
            </a:r>
          </a:p>
          <a:p>
            <a:pPr marL="342900" indent="-342900">
              <a:spcBef>
                <a:spcPts val="1200"/>
              </a:spcBef>
              <a:spcAft>
                <a:spcPts val="0"/>
              </a:spcAft>
              <a:buFont typeface="Arial" pitchFamily="34" charset="0"/>
              <a:buChar char="•"/>
            </a:pPr>
            <a:r>
              <a:rPr lang="en-US" altLang="en-US" dirty="0"/>
              <a:t>Glycerol converted to </a:t>
            </a:r>
            <a:r>
              <a:rPr lang="en-US" altLang="en-US" dirty="0" err="1"/>
              <a:t>dihydroxyacetone</a:t>
            </a:r>
            <a:r>
              <a:rPr lang="en-US" altLang="en-US" dirty="0"/>
              <a:t> phosphate which can enter step 4 of glycolysis</a:t>
            </a:r>
          </a:p>
          <a:p>
            <a:pPr>
              <a:spcBef>
                <a:spcPts val="2000"/>
              </a:spcBef>
              <a:spcAft>
                <a:spcPts val="0"/>
              </a:spcAft>
            </a:pPr>
            <a:r>
              <a:rPr lang="en-US" b="1" dirty="0"/>
              <a:t>Beta oxidation: </a:t>
            </a:r>
          </a:p>
          <a:p>
            <a:pPr marL="342900" indent="-342900">
              <a:spcBef>
                <a:spcPts val="1200"/>
              </a:spcBef>
              <a:spcAft>
                <a:spcPts val="0"/>
              </a:spcAft>
              <a:buFont typeface="Arial" pitchFamily="34" charset="0"/>
              <a:buChar char="•"/>
            </a:pPr>
            <a:r>
              <a:rPr lang="en-US" dirty="0"/>
              <a:t>Oxidation of fatty acids</a:t>
            </a:r>
          </a:p>
          <a:p>
            <a:pPr marL="342900" indent="-342900">
              <a:spcBef>
                <a:spcPts val="1200"/>
              </a:spcBef>
              <a:spcAft>
                <a:spcPts val="0"/>
              </a:spcAft>
              <a:buFont typeface="Arial" pitchFamily="34" charset="0"/>
              <a:buChar char="•"/>
            </a:pPr>
            <a:r>
              <a:rPr lang="en-US" dirty="0"/>
              <a:t>2-carbon units transferred to coenzyme A, creating acetyl CoA, which enters the Krebs cycle</a:t>
            </a:r>
          </a:p>
          <a:p>
            <a:pPr marL="342900" indent="-342900">
              <a:spcBef>
                <a:spcPts val="1200"/>
              </a:spcBef>
              <a:spcAft>
                <a:spcPts val="0"/>
              </a:spcAft>
              <a:buFont typeface="Arial" pitchFamily="34" charset="0"/>
              <a:buChar char="•"/>
            </a:pPr>
            <a:r>
              <a:rPr lang="en-US" dirty="0"/>
              <a:t>Oxidation of a 6-carbon fatty acid yields 50 ATP, compared to 38 for a 6-carbon sugar</a:t>
            </a:r>
          </a:p>
        </p:txBody>
      </p:sp>
    </p:spTree>
    <p:extLst>
      <p:ext uri="{BB962C8B-B14F-4D97-AF65-F5344CB8AC3E}">
        <p14:creationId xmlns:p14="http://schemas.microsoft.com/office/powerpoint/2010/main" val="8157136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a:spLocks noGrp="1"/>
          </p:cNvSpPr>
          <p:nvPr>
            <p:ph type="title"/>
          </p:nvPr>
        </p:nvSpPr>
        <p:spPr/>
        <p:txBody>
          <a:bodyPr/>
          <a:lstStyle/>
          <a:p>
            <a:r>
              <a:rPr lang="en-US" altLang="en-US" dirty="0">
                <a:solidFill>
                  <a:schemeClr val="tx1"/>
                </a:solidFill>
              </a:rPr>
              <a:t>Protein Catabolism</a:t>
            </a:r>
            <a:endParaRPr lang="en-US" dirty="0">
              <a:solidFill>
                <a:schemeClr val="tx1"/>
              </a:solidFill>
            </a:endParaRPr>
          </a:p>
        </p:txBody>
      </p:sp>
      <p:sp>
        <p:nvSpPr>
          <p:cNvPr id="12" name="Content Placeholder 2"/>
          <p:cNvSpPr>
            <a:spLocks noGrp="1"/>
          </p:cNvSpPr>
          <p:nvPr>
            <p:ph sz="quarter" idx="11"/>
          </p:nvPr>
        </p:nvSpPr>
        <p:spPr>
          <a:xfrm>
            <a:off x="342900" y="1276709"/>
            <a:ext cx="8458200" cy="2317391"/>
          </a:xfrm>
        </p:spPr>
        <p:txBody>
          <a:bodyPr/>
          <a:lstStyle/>
          <a:p>
            <a:pPr>
              <a:spcBef>
                <a:spcPts val="1200"/>
              </a:spcBef>
              <a:spcAft>
                <a:spcPts val="0"/>
              </a:spcAft>
            </a:pPr>
            <a:r>
              <a:rPr lang="en-US" altLang="en-US" b="1" dirty="0"/>
              <a:t>Proteases:</a:t>
            </a:r>
          </a:p>
          <a:p>
            <a:pPr marL="342900" indent="-342900">
              <a:spcBef>
                <a:spcPts val="1200"/>
              </a:spcBef>
              <a:spcAft>
                <a:spcPts val="0"/>
              </a:spcAft>
              <a:buFont typeface="Arial" pitchFamily="34" charset="0"/>
              <a:buChar char="•"/>
            </a:pPr>
            <a:r>
              <a:rPr lang="en-US" altLang="en-US" dirty="0"/>
              <a:t>Break down proteins to their amino acid components</a:t>
            </a:r>
          </a:p>
          <a:p>
            <a:pPr marL="342900" indent="-342900">
              <a:spcBef>
                <a:spcPts val="1200"/>
              </a:spcBef>
              <a:spcAft>
                <a:spcPts val="0"/>
              </a:spcAft>
              <a:buFont typeface="Arial" pitchFamily="34" charset="0"/>
              <a:buChar char="•"/>
            </a:pPr>
            <a:r>
              <a:rPr lang="en-US" altLang="en-US" dirty="0"/>
              <a:t>Amino groups removed through </a:t>
            </a:r>
            <a:r>
              <a:rPr lang="en-US" altLang="en-US" b="1" dirty="0"/>
              <a:t>deamination</a:t>
            </a:r>
          </a:p>
          <a:p>
            <a:pPr marL="342900" indent="-342900">
              <a:spcBef>
                <a:spcPts val="1200"/>
              </a:spcBef>
              <a:spcAft>
                <a:spcPts val="0"/>
              </a:spcAft>
              <a:buFont typeface="Arial" pitchFamily="34" charset="0"/>
              <a:buChar char="•"/>
            </a:pPr>
            <a:r>
              <a:rPr lang="en-US" altLang="en-US" dirty="0"/>
              <a:t>Remaining carbon compound can be easily converted to one of several Krebs cycle intermediates</a:t>
            </a:r>
          </a:p>
        </p:txBody>
      </p:sp>
      <p:pic>
        <p:nvPicPr>
          <p:cNvPr id="16" name="Picture 3" descr="Chemical reaction of deamination.">
            <a:extLst>
              <a:ext uri="{C183D7F6-B498-43B3-948B-1728B52AA6E4}">
                <adec:decorative xmlns:adec="http://schemas.microsoft.com/office/drawing/2017/decorative" val="0"/>
              </a:ext>
            </a:extLst>
          </p:cNvPr>
          <p:cNvPicPr>
            <a:picLocks noGrp="1" noChangeAspect="1"/>
          </p:cNvPicPr>
          <p:nvPr>
            <p:ph sz="quarter" idx="14"/>
          </p:nvPr>
        </p:nvPicPr>
        <p:blipFill rotWithShape="1">
          <a:blip r:embed="rId2">
            <a:extLst>
              <a:ext uri="{28A0092B-C50C-407E-A947-70E740481C1C}">
                <a14:useLocalDpi xmlns:a14="http://schemas.microsoft.com/office/drawing/2010/main" val="0"/>
              </a:ext>
            </a:extLst>
          </a:blip>
          <a:srcRect t="17439"/>
          <a:stretch/>
        </p:blipFill>
        <p:spPr>
          <a:xfrm>
            <a:off x="529298" y="3887398"/>
            <a:ext cx="8085403" cy="2337863"/>
          </a:xfrm>
        </p:spPr>
      </p:pic>
      <p:sp>
        <p:nvSpPr>
          <p:cNvPr id="5" name="Text Placeholder 3">
            <a:extLst>
              <a:ext uri="{FF2B5EF4-FFF2-40B4-BE49-F238E27FC236}">
                <a16:creationId xmlns:a16="http://schemas.microsoft.com/office/drawing/2014/main" id="{FDEDC520-4439-4EB7-83A7-B39C7940AEA4}"/>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86494837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solidFill>
                  <a:schemeClr val="tx1"/>
                </a:solidFill>
              </a:rPr>
              <a:t>Concept Check – Section 8.3</a:t>
            </a:r>
            <a:endParaRPr lang="en-US" dirty="0">
              <a:solidFill>
                <a:schemeClr val="tx1"/>
              </a:solidFill>
            </a:endParaRPr>
          </a:p>
        </p:txBody>
      </p:sp>
      <p:sp>
        <p:nvSpPr>
          <p:cNvPr id="8" name="Content Placeholder 2"/>
          <p:cNvSpPr>
            <a:spLocks noGrp="1"/>
          </p:cNvSpPr>
          <p:nvPr>
            <p:ph sz="quarter" idx="11"/>
          </p:nvPr>
        </p:nvSpPr>
        <p:spPr/>
        <p:txBody>
          <a:bodyPr/>
          <a:lstStyle/>
          <a:p>
            <a:pPr marL="457200" indent="-457200">
              <a:spcBef>
                <a:spcPts val="800"/>
              </a:spcBef>
              <a:buFont typeface="+mj-lt"/>
              <a:buAutoNum type="arabicPeriod"/>
            </a:pPr>
            <a:r>
              <a:rPr lang="en-US" dirty="0"/>
              <a:t>True/False: Glycolysis requires oxygen.</a:t>
            </a:r>
          </a:p>
          <a:p>
            <a:pPr marL="457200" indent="-457200">
              <a:spcBef>
                <a:spcPts val="800"/>
              </a:spcBef>
              <a:buFont typeface="+mj-lt"/>
              <a:buAutoNum type="arabicPeriod"/>
            </a:pPr>
            <a:r>
              <a:rPr lang="en-US" dirty="0"/>
              <a:t>True/False: The Krebs cycle requires oxygen.</a:t>
            </a:r>
          </a:p>
          <a:p>
            <a:pPr marL="457200" indent="-457200">
              <a:spcBef>
                <a:spcPts val="800"/>
              </a:spcBef>
              <a:buFont typeface="+mj-lt"/>
              <a:buAutoNum type="arabicPeriod"/>
            </a:pPr>
            <a:r>
              <a:rPr lang="en-US" dirty="0"/>
              <a:t>True/False: The ETS requires oxygen.</a:t>
            </a:r>
          </a:p>
          <a:p>
            <a:pPr marL="457200" indent="-457200">
              <a:spcBef>
                <a:spcPts val="800"/>
              </a:spcBef>
              <a:buFont typeface="+mj-lt"/>
              <a:buAutoNum type="arabicPeriod"/>
            </a:pPr>
            <a:r>
              <a:rPr lang="en-US" dirty="0"/>
              <a:t>True/False: Fermentative organisms grow more slowly than aerobic organisms.</a:t>
            </a:r>
          </a:p>
          <a:p>
            <a:pPr marL="457200" indent="-457200">
              <a:spcBef>
                <a:spcPts val="800"/>
              </a:spcBef>
              <a:buFont typeface="+mj-lt"/>
              <a:buAutoNum type="arabicPeriod"/>
            </a:pPr>
            <a:r>
              <a:rPr lang="en-US" dirty="0"/>
              <a:t>Bacteria produce </a:t>
            </a:r>
            <a:r>
              <a:rPr lang="en-US" u="sng" dirty="0"/>
              <a:t>		 </a:t>
            </a:r>
            <a:r>
              <a:rPr lang="en-US" dirty="0"/>
              <a:t>molecules of ATP per molecule of glucose and eukaryotes produce </a:t>
            </a:r>
            <a:r>
              <a:rPr lang="en-US" u="sng" dirty="0"/>
              <a:t>		</a:t>
            </a:r>
            <a:r>
              <a:rPr lang="en-US" dirty="0"/>
              <a:t> molecules of ATP per molecule of</a:t>
            </a:r>
            <a:r>
              <a:rPr lang="en-US" u="sng" dirty="0"/>
              <a:t> </a:t>
            </a:r>
            <a:r>
              <a:rPr lang="en-US" dirty="0"/>
              <a:t>glucose.</a:t>
            </a:r>
          </a:p>
        </p:txBody>
      </p:sp>
    </p:spTree>
    <p:extLst>
      <p:ext uri="{BB962C8B-B14F-4D97-AF65-F5344CB8AC3E}">
        <p14:creationId xmlns:p14="http://schemas.microsoft.com/office/powerpoint/2010/main" val="338993409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solidFill>
                  <a:schemeClr val="tx1"/>
                </a:solidFill>
              </a:rPr>
              <a:t>Section 8.4: Biosynthesis and the Crossing Pathways of Metabolism</a:t>
            </a:r>
          </a:p>
        </p:txBody>
      </p:sp>
      <p:sp>
        <p:nvSpPr>
          <p:cNvPr id="8" name="Content Placeholder 2"/>
          <p:cNvSpPr>
            <a:spLocks noGrp="1"/>
          </p:cNvSpPr>
          <p:nvPr>
            <p:ph sz="quarter" idx="11"/>
          </p:nvPr>
        </p:nvSpPr>
        <p:spPr/>
        <p:txBody>
          <a:bodyPr/>
          <a:lstStyle/>
          <a:p>
            <a:pPr>
              <a:spcBef>
                <a:spcPts val="1200"/>
              </a:spcBef>
              <a:spcAft>
                <a:spcPts val="0"/>
              </a:spcAft>
            </a:pPr>
            <a:r>
              <a:rPr lang="en-US" altLang="en-US" u="sng" dirty="0"/>
              <a:t>Learning Outcomes</a:t>
            </a:r>
          </a:p>
          <a:p>
            <a:pPr>
              <a:spcBef>
                <a:spcPts val="1200"/>
              </a:spcBef>
              <a:spcAft>
                <a:spcPts val="0"/>
              </a:spcAft>
            </a:pPr>
            <a:r>
              <a:rPr lang="en-US" altLang="en-US" dirty="0"/>
              <a:t>Provide an overview of the anabolic stages of metabolism.</a:t>
            </a:r>
          </a:p>
          <a:p>
            <a:pPr>
              <a:spcBef>
                <a:spcPts val="1200"/>
              </a:spcBef>
              <a:spcAft>
                <a:spcPts val="0"/>
              </a:spcAft>
            </a:pPr>
            <a:r>
              <a:rPr lang="en-US" altLang="en-US" dirty="0"/>
              <a:t>Define </a:t>
            </a:r>
            <a:r>
              <a:rPr lang="en-US" altLang="en-US" i="1" dirty="0"/>
              <a:t>amphibolism</a:t>
            </a:r>
            <a:r>
              <a:rPr lang="en-US" altLang="en-US" dirty="0"/>
              <a:t>.</a:t>
            </a:r>
          </a:p>
        </p:txBody>
      </p:sp>
    </p:spTree>
    <p:extLst>
      <p:ext uri="{BB962C8B-B14F-4D97-AF65-F5344CB8AC3E}">
        <p14:creationId xmlns:p14="http://schemas.microsoft.com/office/powerpoint/2010/main" val="64902234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solidFill>
                  <a:schemeClr val="tx1"/>
                </a:solidFill>
              </a:rPr>
              <a:t>The Frugality of the Cell</a:t>
            </a:r>
            <a:endParaRPr lang="en-US" dirty="0">
              <a:solidFill>
                <a:schemeClr val="tx1"/>
              </a:solidFill>
            </a:endParaRPr>
          </a:p>
        </p:txBody>
      </p:sp>
      <p:sp>
        <p:nvSpPr>
          <p:cNvPr id="8" name="Content Placeholder 2"/>
          <p:cNvSpPr>
            <a:spLocks noGrp="1"/>
          </p:cNvSpPr>
          <p:nvPr>
            <p:ph sz="quarter" idx="11"/>
          </p:nvPr>
        </p:nvSpPr>
        <p:spPr/>
        <p:txBody>
          <a:bodyPr/>
          <a:lstStyle/>
          <a:p>
            <a:pPr>
              <a:spcBef>
                <a:spcPts val="1200"/>
              </a:spcBef>
              <a:spcAft>
                <a:spcPts val="0"/>
              </a:spcAft>
            </a:pPr>
            <a:r>
              <a:rPr lang="en-US" b="1" dirty="0"/>
              <a:t>Amphibolism:</a:t>
            </a:r>
          </a:p>
          <a:p>
            <a:pPr marL="342900" indent="-342900">
              <a:spcBef>
                <a:spcPts val="1200"/>
              </a:spcBef>
              <a:spcAft>
                <a:spcPts val="0"/>
              </a:spcAft>
              <a:buFont typeface="Arial" pitchFamily="34" charset="0"/>
              <a:buChar char="•"/>
            </a:pPr>
            <a:r>
              <a:rPr lang="en-US" dirty="0"/>
              <a:t>Most catabolic pathways contain strategic molecular intermediates that can be diverted into anabolic pathways</a:t>
            </a:r>
          </a:p>
          <a:p>
            <a:pPr marL="342900" indent="-342900">
              <a:spcBef>
                <a:spcPts val="1200"/>
              </a:spcBef>
              <a:spcAft>
                <a:spcPts val="0"/>
              </a:spcAft>
              <a:buFont typeface="Arial" pitchFamily="34" charset="0"/>
              <a:buChar char="•"/>
            </a:pPr>
            <a:r>
              <a:rPr lang="en-US" dirty="0"/>
              <a:t>A given molecule can serve multiple purposes to derive maximum benefit from all nutrients and metabolites</a:t>
            </a:r>
          </a:p>
          <a:p>
            <a:pPr marL="342900" indent="-342900">
              <a:spcBef>
                <a:spcPts val="1200"/>
              </a:spcBef>
              <a:spcAft>
                <a:spcPts val="0"/>
              </a:spcAft>
              <a:buFont typeface="Arial" pitchFamily="34" charset="0"/>
              <a:buChar char="•"/>
            </a:pPr>
            <a:r>
              <a:rPr lang="en-US" dirty="0"/>
              <a:t>Catabolic and anabolic pathways are integrated to improve cell efficiency</a:t>
            </a:r>
          </a:p>
        </p:txBody>
      </p:sp>
    </p:spTree>
    <p:extLst>
      <p:ext uri="{BB962C8B-B14F-4D97-AF65-F5344CB8AC3E}">
        <p14:creationId xmlns:p14="http://schemas.microsoft.com/office/powerpoint/2010/main" val="232675259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err="1">
                <a:solidFill>
                  <a:schemeClr val="tx1"/>
                </a:solidFill>
              </a:rPr>
              <a:t>Amphibolic</a:t>
            </a:r>
            <a:r>
              <a:rPr lang="en-US" altLang="en-US" dirty="0">
                <a:solidFill>
                  <a:schemeClr val="tx1"/>
                </a:solidFill>
              </a:rPr>
              <a:t> View of Metabolism</a:t>
            </a:r>
            <a:endParaRPr lang="en-US" dirty="0">
              <a:solidFill>
                <a:schemeClr val="tx1"/>
              </a:solidFill>
            </a:endParaRPr>
          </a:p>
        </p:txBody>
      </p:sp>
      <p:pic>
        <p:nvPicPr>
          <p:cNvPr id="10" name="Picture 2" descr="Flowchart of an amphibolic view of metabolism.">
            <a:extLst>
              <a:ext uri="{C183D7F6-B498-43B3-948B-1728B52AA6E4}">
                <adec:decorative xmlns:adec="http://schemas.microsoft.com/office/drawing/2017/decorative" val="0"/>
              </a:ext>
            </a:extLst>
          </p:cNvPr>
          <p:cNvPicPr>
            <a:picLocks noGrp="1" noChangeAspect="1"/>
          </p:cNvPicPr>
          <p:nvPr>
            <p:ph sz="quarter" idx="11"/>
          </p:nvPr>
        </p:nvPicPr>
        <p:blipFill rotWithShape="1">
          <a:blip r:embed="rId2">
            <a:extLst>
              <a:ext uri="{28A0092B-C50C-407E-A947-70E740481C1C}">
                <a14:useLocalDpi xmlns:a14="http://schemas.microsoft.com/office/drawing/2010/main" val="0"/>
              </a:ext>
            </a:extLst>
          </a:blip>
          <a:srcRect t="3447"/>
          <a:stretch/>
        </p:blipFill>
        <p:spPr>
          <a:xfrm>
            <a:off x="2397733" y="1140147"/>
            <a:ext cx="4348535" cy="5029200"/>
          </a:xfrm>
        </p:spPr>
      </p:pic>
      <p:sp>
        <p:nvSpPr>
          <p:cNvPr id="4" name="Text Placeholder 3">
            <a:extLst>
              <a:ext uri="{FF2B5EF4-FFF2-40B4-BE49-F238E27FC236}">
                <a16:creationId xmlns:a16="http://schemas.microsoft.com/office/drawing/2014/main" id="{5EC5288A-4104-45B5-AC89-A9921609A70A}"/>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351661743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solidFill>
                  <a:schemeClr val="tx1"/>
                </a:solidFill>
              </a:rPr>
              <a:t>Amphibolic</a:t>
            </a:r>
            <a:r>
              <a:rPr lang="en-US" dirty="0">
                <a:solidFill>
                  <a:schemeClr val="tx1"/>
                </a:solidFill>
              </a:rPr>
              <a:t> Sources of Cellular Building Blocks</a:t>
            </a:r>
            <a:endParaRPr lang="en-IN" sz="1200" dirty="0">
              <a:solidFill>
                <a:schemeClr val="tx1"/>
              </a:solidFill>
            </a:endParaRPr>
          </a:p>
        </p:txBody>
      </p:sp>
      <p:sp>
        <p:nvSpPr>
          <p:cNvPr id="3" name="Content Placeholder 2"/>
          <p:cNvSpPr>
            <a:spLocks noGrp="1"/>
          </p:cNvSpPr>
          <p:nvPr>
            <p:ph sz="quarter" idx="11"/>
          </p:nvPr>
        </p:nvSpPr>
        <p:spPr/>
        <p:txBody>
          <a:bodyPr>
            <a:normAutofit/>
          </a:bodyPr>
          <a:lstStyle/>
          <a:p>
            <a:pPr>
              <a:spcBef>
                <a:spcPts val="1200"/>
              </a:spcBef>
              <a:spcAft>
                <a:spcPts val="0"/>
              </a:spcAft>
            </a:pPr>
            <a:r>
              <a:rPr lang="en-US" altLang="en-US" i="1" dirty="0"/>
              <a:t>Precursor molecule: </a:t>
            </a:r>
            <a:r>
              <a:rPr lang="en-US" altLang="en-US" dirty="0"/>
              <a:t>a compound that is the source of another compound</a:t>
            </a:r>
          </a:p>
          <a:p>
            <a:pPr marL="342900" indent="-342900">
              <a:spcBef>
                <a:spcPts val="1200"/>
              </a:spcBef>
              <a:spcAft>
                <a:spcPts val="0"/>
              </a:spcAft>
              <a:buFont typeface="Arial" pitchFamily="34" charset="0"/>
              <a:buChar char="•"/>
            </a:pPr>
            <a:r>
              <a:rPr lang="en-US" altLang="en-US" dirty="0"/>
              <a:t>Glyceraldehyde-3-phosphate can be diverted from glycolysis and converted into precursors for amino acid, carbohydrate, and triglyceride synthesis</a:t>
            </a:r>
          </a:p>
        </p:txBody>
      </p:sp>
    </p:spTree>
    <p:extLst>
      <p:ext uri="{BB962C8B-B14F-4D97-AF65-F5344CB8AC3E}">
        <p14:creationId xmlns:p14="http://schemas.microsoft.com/office/powerpoint/2010/main" val="23455008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Cellular Building Blocks</a:t>
            </a:r>
            <a:endParaRPr lang="en-IN" sz="1200" dirty="0">
              <a:solidFill>
                <a:schemeClr val="tx1"/>
              </a:solidFill>
            </a:endParaRPr>
          </a:p>
        </p:txBody>
      </p:sp>
      <p:sp>
        <p:nvSpPr>
          <p:cNvPr id="3" name="Content Placeholder 2"/>
          <p:cNvSpPr>
            <a:spLocks noGrp="1"/>
          </p:cNvSpPr>
          <p:nvPr>
            <p:ph sz="quarter" idx="11"/>
          </p:nvPr>
        </p:nvSpPr>
        <p:spPr>
          <a:xfrm>
            <a:off x="342900" y="1276708"/>
            <a:ext cx="8458200" cy="5212080"/>
          </a:xfrm>
        </p:spPr>
        <p:txBody>
          <a:bodyPr>
            <a:noAutofit/>
          </a:bodyPr>
          <a:lstStyle/>
          <a:p>
            <a:pPr>
              <a:spcBef>
                <a:spcPts val="1200"/>
              </a:spcBef>
              <a:spcAft>
                <a:spcPts val="0"/>
              </a:spcAft>
            </a:pPr>
            <a:r>
              <a:rPr lang="en-US" dirty="0"/>
              <a:t>Pyruvate as a precursor:</a:t>
            </a:r>
          </a:p>
          <a:p>
            <a:pPr marL="342900" indent="-342900">
              <a:spcBef>
                <a:spcPts val="1200"/>
              </a:spcBef>
              <a:spcAft>
                <a:spcPts val="0"/>
              </a:spcAft>
              <a:buFont typeface="Arial" pitchFamily="34" charset="0"/>
              <a:buChar char="•"/>
            </a:pPr>
            <a:r>
              <a:rPr lang="en-US" dirty="0"/>
              <a:t>Provides intermediates for amino acids</a:t>
            </a:r>
          </a:p>
          <a:p>
            <a:pPr marL="342900" indent="-342900">
              <a:spcBef>
                <a:spcPts val="1200"/>
              </a:spcBef>
              <a:spcAft>
                <a:spcPts val="0"/>
              </a:spcAft>
              <a:buFont typeface="Arial" pitchFamily="34" charset="0"/>
              <a:buChar char="•"/>
            </a:pPr>
            <a:r>
              <a:rPr lang="en-US" b="1" dirty="0"/>
              <a:t>Gluconeogenesis:</a:t>
            </a:r>
            <a:r>
              <a:rPr lang="en-US" dirty="0"/>
              <a:t> pyruvate is a starting point for glucose synthesis in the event of inadequate glucose supply</a:t>
            </a:r>
          </a:p>
          <a:p>
            <a:pPr>
              <a:spcBef>
                <a:spcPts val="2000"/>
              </a:spcBef>
              <a:spcAft>
                <a:spcPts val="0"/>
              </a:spcAft>
            </a:pPr>
            <a:r>
              <a:rPr lang="en-US" dirty="0"/>
              <a:t>Acetyl CoA as a precursor:</a:t>
            </a:r>
          </a:p>
          <a:p>
            <a:pPr marL="342900" indent="-342900">
              <a:spcBef>
                <a:spcPts val="1200"/>
              </a:spcBef>
              <a:spcAft>
                <a:spcPts val="0"/>
              </a:spcAft>
              <a:buFont typeface="Arial" pitchFamily="34" charset="0"/>
              <a:buChar char="•"/>
            </a:pPr>
            <a:r>
              <a:rPr lang="en-US" dirty="0"/>
              <a:t>Can be converted into one of several amino acids</a:t>
            </a:r>
          </a:p>
          <a:p>
            <a:pPr marL="342900" indent="-342900">
              <a:spcBef>
                <a:spcPts val="1200"/>
              </a:spcBef>
              <a:spcAft>
                <a:spcPts val="0"/>
              </a:spcAft>
              <a:buFont typeface="Arial" pitchFamily="34" charset="0"/>
              <a:buChar char="•"/>
            </a:pPr>
            <a:r>
              <a:rPr lang="en-US" dirty="0"/>
              <a:t>Can be condensed into hydrocarbon chains for fatty acid and lipid synthesis</a:t>
            </a:r>
          </a:p>
        </p:txBody>
      </p:sp>
    </p:spTree>
    <p:extLst>
      <p:ext uri="{BB962C8B-B14F-4D97-AF65-F5344CB8AC3E}">
        <p14:creationId xmlns:p14="http://schemas.microsoft.com/office/powerpoint/2010/main" val="243459267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Other Cellular Building Blocks</a:t>
            </a:r>
            <a:endParaRPr lang="en-IN" sz="1200" dirty="0">
              <a:solidFill>
                <a:schemeClr val="tx1"/>
              </a:solidFill>
            </a:endParaRPr>
          </a:p>
        </p:txBody>
      </p:sp>
      <p:sp>
        <p:nvSpPr>
          <p:cNvPr id="3" name="Content Placeholder 2"/>
          <p:cNvSpPr>
            <a:spLocks noGrp="1"/>
          </p:cNvSpPr>
          <p:nvPr>
            <p:ph sz="quarter" idx="11"/>
          </p:nvPr>
        </p:nvSpPr>
        <p:spPr/>
        <p:txBody>
          <a:bodyPr>
            <a:normAutofit/>
          </a:bodyPr>
          <a:lstStyle/>
          <a:p>
            <a:pPr lvl="0">
              <a:spcBef>
                <a:spcPts val="1200"/>
              </a:spcBef>
              <a:spcAft>
                <a:spcPts val="0"/>
              </a:spcAft>
            </a:pPr>
            <a:r>
              <a:rPr lang="en-US" dirty="0">
                <a:solidFill>
                  <a:prstClr val="black"/>
                </a:solidFill>
              </a:rPr>
              <a:t>Precursors to DNA and RNA:</a:t>
            </a:r>
          </a:p>
          <a:p>
            <a:pPr marL="342900" lvl="0" indent="-342900">
              <a:spcBef>
                <a:spcPts val="1200"/>
              </a:spcBef>
              <a:spcAft>
                <a:spcPts val="0"/>
              </a:spcAft>
              <a:buFont typeface="Arial" pitchFamily="34" charset="0"/>
              <a:buChar char="•"/>
            </a:pPr>
            <a:r>
              <a:rPr lang="en-US" dirty="0">
                <a:solidFill>
                  <a:prstClr val="black"/>
                </a:solidFill>
              </a:rPr>
              <a:t>Pathways that synthesize purines and </a:t>
            </a:r>
            <a:r>
              <a:rPr lang="en-US" dirty="0" err="1">
                <a:solidFill>
                  <a:prstClr val="black"/>
                </a:solidFill>
              </a:rPr>
              <a:t>pyrimidines</a:t>
            </a:r>
            <a:r>
              <a:rPr lang="en-US" dirty="0">
                <a:solidFill>
                  <a:prstClr val="black"/>
                </a:solidFill>
              </a:rPr>
              <a:t> originate in amino acids</a:t>
            </a:r>
          </a:p>
          <a:p>
            <a:pPr marL="342900" lvl="0" indent="-342900">
              <a:spcBef>
                <a:spcPts val="1200"/>
              </a:spcBef>
              <a:spcAft>
                <a:spcPts val="0"/>
              </a:spcAft>
              <a:buFont typeface="Arial" pitchFamily="34" charset="0"/>
              <a:buChar char="•"/>
            </a:pPr>
            <a:r>
              <a:rPr lang="en-US" dirty="0">
                <a:solidFill>
                  <a:prstClr val="black"/>
                </a:solidFill>
              </a:rPr>
              <a:t>Can be dependent on intermediates from the Krebs cycle</a:t>
            </a:r>
          </a:p>
          <a:p>
            <a:pPr>
              <a:spcBef>
                <a:spcPts val="2000"/>
              </a:spcBef>
              <a:spcAft>
                <a:spcPts val="0"/>
              </a:spcAft>
            </a:pPr>
            <a:r>
              <a:rPr lang="en-US" dirty="0"/>
              <a:t>During times of carbohydrate deprivation, organisms can convert amino acids to intermediates of the Krebs cycle and derive energy from proteins</a:t>
            </a:r>
          </a:p>
        </p:txBody>
      </p:sp>
    </p:spTree>
    <p:extLst>
      <p:ext uri="{BB962C8B-B14F-4D97-AF65-F5344CB8AC3E}">
        <p14:creationId xmlns:p14="http://schemas.microsoft.com/office/powerpoint/2010/main" val="33606443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A20FB-277C-45A0-B27B-3D8EA457D13C}"/>
              </a:ext>
            </a:extLst>
          </p:cNvPr>
          <p:cNvSpPr>
            <a:spLocks noGrp="1"/>
          </p:cNvSpPr>
          <p:nvPr>
            <p:ph type="title"/>
          </p:nvPr>
        </p:nvSpPr>
        <p:spPr/>
        <p:txBody>
          <a:bodyPr/>
          <a:lstStyle/>
          <a:p>
            <a:r>
              <a:rPr lang="en-US" altLang="en-US" dirty="0">
                <a:solidFill>
                  <a:schemeClr val="tx1"/>
                </a:solidFill>
              </a:rPr>
              <a:t>How Do Enzymes Work?</a:t>
            </a:r>
            <a:endParaRPr lang="en-US" sz="1200" dirty="0">
              <a:solidFill>
                <a:schemeClr val="tx1"/>
              </a:solidFill>
            </a:endParaRPr>
          </a:p>
        </p:txBody>
      </p:sp>
      <p:sp>
        <p:nvSpPr>
          <p:cNvPr id="3" name="Content Placeholder 2">
            <a:extLst>
              <a:ext uri="{FF2B5EF4-FFF2-40B4-BE49-F238E27FC236}">
                <a16:creationId xmlns:a16="http://schemas.microsoft.com/office/drawing/2014/main" id="{BEA23B24-7118-4A8B-A7E1-8F7E8CBB6763}"/>
              </a:ext>
            </a:extLst>
          </p:cNvPr>
          <p:cNvSpPr>
            <a:spLocks noGrp="1"/>
          </p:cNvSpPr>
          <p:nvPr>
            <p:ph sz="quarter" idx="11"/>
          </p:nvPr>
        </p:nvSpPr>
        <p:spPr>
          <a:xfrm>
            <a:off x="342900" y="1276709"/>
            <a:ext cx="8365671" cy="4775747"/>
          </a:xfrm>
        </p:spPr>
        <p:txBody>
          <a:bodyPr>
            <a:normAutofit/>
          </a:bodyPr>
          <a:lstStyle/>
          <a:p>
            <a:pPr>
              <a:spcBef>
                <a:spcPts val="600"/>
              </a:spcBef>
              <a:spcAft>
                <a:spcPts val="600"/>
              </a:spcAft>
            </a:pPr>
            <a:r>
              <a:rPr lang="en-US" dirty="0"/>
              <a:t>Substrates: reactant molecules upon which enzymes act</a:t>
            </a:r>
          </a:p>
          <a:p>
            <a:pPr>
              <a:spcBef>
                <a:spcPts val="600"/>
              </a:spcBef>
              <a:spcAft>
                <a:spcPts val="600"/>
              </a:spcAft>
            </a:pPr>
            <a:r>
              <a:rPr lang="en-US" dirty="0"/>
              <a:t>Enzymes bind to substrates and participate directly in changes to the substrate</a:t>
            </a:r>
          </a:p>
          <a:p>
            <a:pPr marL="342900" indent="-342900">
              <a:spcBef>
                <a:spcPts val="600"/>
              </a:spcBef>
              <a:spcAft>
                <a:spcPts val="600"/>
              </a:spcAft>
              <a:buFont typeface="Arial" pitchFamily="34" charset="0"/>
              <a:buChar char="•"/>
            </a:pPr>
            <a:r>
              <a:rPr lang="en-US" dirty="0"/>
              <a:t>Does not become part of the products</a:t>
            </a:r>
          </a:p>
          <a:p>
            <a:pPr marL="342900" indent="-342900">
              <a:spcBef>
                <a:spcPts val="600"/>
              </a:spcBef>
              <a:spcAft>
                <a:spcPts val="600"/>
              </a:spcAft>
              <a:buFont typeface="Arial" pitchFamily="34" charset="0"/>
              <a:buChar char="•"/>
            </a:pPr>
            <a:r>
              <a:rPr lang="en-US" dirty="0"/>
              <a:t>Is not used up by the reaction</a:t>
            </a:r>
          </a:p>
          <a:p>
            <a:pPr marL="342900" indent="-342900">
              <a:spcBef>
                <a:spcPts val="600"/>
              </a:spcBef>
              <a:spcAft>
                <a:spcPts val="600"/>
              </a:spcAft>
              <a:buFont typeface="Arial" pitchFamily="34" charset="0"/>
              <a:buChar char="•"/>
            </a:pPr>
            <a:r>
              <a:rPr lang="en-US" dirty="0"/>
              <a:t>Can function over and over again</a:t>
            </a:r>
          </a:p>
        </p:txBody>
      </p:sp>
    </p:spTree>
    <p:extLst>
      <p:ext uri="{BB962C8B-B14F-4D97-AF65-F5344CB8AC3E}">
        <p14:creationId xmlns:p14="http://schemas.microsoft.com/office/powerpoint/2010/main" val="204460082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Carbohydrate Biosynthesis</a:t>
            </a:r>
            <a:endParaRPr lang="en-IN" sz="1200" dirty="0">
              <a:solidFill>
                <a:schemeClr val="tx1"/>
              </a:solidFill>
            </a:endParaRPr>
          </a:p>
        </p:txBody>
      </p:sp>
      <p:sp>
        <p:nvSpPr>
          <p:cNvPr id="3" name="Content Placeholder 2"/>
          <p:cNvSpPr>
            <a:spLocks noGrp="1"/>
          </p:cNvSpPr>
          <p:nvPr>
            <p:ph sz="quarter" idx="11"/>
          </p:nvPr>
        </p:nvSpPr>
        <p:spPr/>
        <p:txBody>
          <a:bodyPr>
            <a:normAutofit/>
          </a:bodyPr>
          <a:lstStyle/>
          <a:p>
            <a:pPr>
              <a:spcBef>
                <a:spcPts val="1200"/>
              </a:spcBef>
              <a:spcAft>
                <a:spcPts val="0"/>
              </a:spcAft>
            </a:pPr>
            <a:r>
              <a:rPr lang="en-US" dirty="0"/>
              <a:t>Crucial role of glucose in metabolism and energy utilization:</a:t>
            </a:r>
          </a:p>
          <a:p>
            <a:pPr marL="342900" indent="-342900">
              <a:spcBef>
                <a:spcPts val="1800"/>
              </a:spcBef>
              <a:spcAft>
                <a:spcPts val="0"/>
              </a:spcAft>
              <a:buFont typeface="Arial" pitchFamily="34" charset="0"/>
              <a:buChar char="•"/>
            </a:pPr>
            <a:r>
              <a:rPr lang="en-US" dirty="0"/>
              <a:t>Biosynthesis ensured by several alternative pathways</a:t>
            </a:r>
          </a:p>
          <a:p>
            <a:pPr marL="342900" indent="-342900">
              <a:spcBef>
                <a:spcPts val="1200"/>
              </a:spcBef>
              <a:spcAft>
                <a:spcPts val="0"/>
              </a:spcAft>
              <a:buFont typeface="Arial" pitchFamily="34" charset="0"/>
              <a:buChar char="•"/>
            </a:pPr>
            <a:r>
              <a:rPr lang="en-US" dirty="0"/>
              <a:t>Major component of cellulose cell walls and storage granules</a:t>
            </a:r>
          </a:p>
          <a:p>
            <a:pPr marL="342900" indent="-342900">
              <a:spcBef>
                <a:spcPts val="1200"/>
              </a:spcBef>
              <a:spcAft>
                <a:spcPts val="0"/>
              </a:spcAft>
              <a:buFont typeface="Arial" pitchFamily="34" charset="0"/>
              <a:buChar char="•"/>
            </a:pPr>
            <a:r>
              <a:rPr lang="en-US" dirty="0"/>
              <a:t>Glucose-6-P used to form glycogen</a:t>
            </a:r>
          </a:p>
        </p:txBody>
      </p:sp>
    </p:spTree>
    <p:extLst>
      <p:ext uri="{BB962C8B-B14F-4D97-AF65-F5344CB8AC3E}">
        <p14:creationId xmlns:p14="http://schemas.microsoft.com/office/powerpoint/2010/main" val="368207047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solidFill>
                  <a:schemeClr val="tx1"/>
                </a:solidFill>
              </a:rPr>
              <a:t>Amino Acids, Protein Synthesis, and Nucleic Acid Synthesis</a:t>
            </a:r>
          </a:p>
        </p:txBody>
      </p:sp>
      <p:sp>
        <p:nvSpPr>
          <p:cNvPr id="8" name="Content Placeholder 2"/>
          <p:cNvSpPr>
            <a:spLocks noGrp="1"/>
          </p:cNvSpPr>
          <p:nvPr>
            <p:ph sz="quarter" idx="11"/>
          </p:nvPr>
        </p:nvSpPr>
        <p:spPr/>
        <p:txBody>
          <a:bodyPr/>
          <a:lstStyle/>
          <a:p>
            <a:pPr>
              <a:spcBef>
                <a:spcPts val="800"/>
              </a:spcBef>
            </a:pPr>
            <a:r>
              <a:rPr lang="en-US" altLang="en-US" dirty="0"/>
              <a:t>Proteins:</a:t>
            </a:r>
          </a:p>
          <a:p>
            <a:pPr marL="342900" indent="-342900">
              <a:spcBef>
                <a:spcPts val="800"/>
              </a:spcBef>
              <a:buFont typeface="Arial" pitchFamily="34" charset="0"/>
              <a:buChar char="•"/>
            </a:pPr>
            <a:r>
              <a:rPr lang="en-US" altLang="en-US" dirty="0"/>
              <a:t>Large proportion of a cell’s contents</a:t>
            </a:r>
          </a:p>
          <a:p>
            <a:pPr marL="342900" indent="-342900">
              <a:spcBef>
                <a:spcPts val="800"/>
              </a:spcBef>
              <a:buFont typeface="Arial" pitchFamily="34" charset="0"/>
              <a:buChar char="•"/>
            </a:pPr>
            <a:r>
              <a:rPr lang="en-US" altLang="en-US" dirty="0"/>
              <a:t>Essential components of enzymes, cytoplasmic membrane, cell wall, and cell appendages</a:t>
            </a:r>
          </a:p>
          <a:p>
            <a:pPr marL="342900" indent="-342900">
              <a:spcBef>
                <a:spcPts val="800"/>
              </a:spcBef>
              <a:buFont typeface="Arial" pitchFamily="34" charset="0"/>
              <a:buChar char="•"/>
            </a:pPr>
            <a:r>
              <a:rPr lang="en-US" altLang="en-US" dirty="0"/>
              <a:t>20 amino acids are needed to make these proteins</a:t>
            </a:r>
          </a:p>
          <a:p>
            <a:pPr marL="342900" indent="-342900">
              <a:spcBef>
                <a:spcPts val="800"/>
              </a:spcBef>
              <a:buFont typeface="Arial" pitchFamily="34" charset="0"/>
              <a:buChar char="•"/>
            </a:pPr>
            <a:r>
              <a:rPr lang="en-US" altLang="en-US" dirty="0"/>
              <a:t>Some organisms (</a:t>
            </a:r>
            <a:r>
              <a:rPr lang="en-US" altLang="en-US" i="1" dirty="0"/>
              <a:t>E. coli </a:t>
            </a:r>
            <a:r>
              <a:rPr lang="en-US" altLang="en-US" dirty="0"/>
              <a:t>for example) have pathways to synthesize all 20 amino acids</a:t>
            </a:r>
          </a:p>
        </p:txBody>
      </p:sp>
    </p:spTree>
    <p:extLst>
      <p:ext uri="{BB962C8B-B14F-4D97-AF65-F5344CB8AC3E}">
        <p14:creationId xmlns:p14="http://schemas.microsoft.com/office/powerpoint/2010/main" val="157257386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solidFill>
                  <a:schemeClr val="tx1"/>
                </a:solidFill>
              </a:rPr>
              <a:t>Assembly of the Cell</a:t>
            </a:r>
            <a:endParaRPr lang="en-US" dirty="0">
              <a:solidFill>
                <a:schemeClr val="tx1"/>
              </a:solidFill>
            </a:endParaRPr>
          </a:p>
        </p:txBody>
      </p:sp>
      <p:sp>
        <p:nvSpPr>
          <p:cNvPr id="8" name="Content Placeholder 2"/>
          <p:cNvSpPr>
            <a:spLocks noGrp="1"/>
          </p:cNvSpPr>
          <p:nvPr>
            <p:ph sz="quarter" idx="11"/>
          </p:nvPr>
        </p:nvSpPr>
        <p:spPr/>
        <p:txBody>
          <a:bodyPr/>
          <a:lstStyle/>
          <a:p>
            <a:pPr>
              <a:spcBef>
                <a:spcPts val="800"/>
              </a:spcBef>
            </a:pPr>
            <a:r>
              <a:rPr lang="en-US" dirty="0"/>
              <a:t>Cell division:</a:t>
            </a:r>
          </a:p>
          <a:p>
            <a:pPr marL="342900" indent="-342900">
              <a:spcBef>
                <a:spcPts val="800"/>
              </a:spcBef>
              <a:buFont typeface="Arial" pitchFamily="34" charset="0"/>
              <a:buChar char="•"/>
            </a:pPr>
            <a:r>
              <a:rPr lang="en-US" dirty="0"/>
              <a:t>Two cells need twice as many ribosomes, enzymes, etc.</a:t>
            </a:r>
          </a:p>
          <a:p>
            <a:pPr marL="342900" indent="-342900">
              <a:spcBef>
                <a:spcPts val="800"/>
              </a:spcBef>
              <a:buFont typeface="Arial" pitchFamily="34" charset="0"/>
              <a:buChar char="•"/>
            </a:pPr>
            <a:r>
              <a:rPr lang="en-US" dirty="0"/>
              <a:t>Cell wall and membranes nearly double</a:t>
            </a:r>
          </a:p>
          <a:p>
            <a:pPr marL="342900" indent="-342900">
              <a:spcBef>
                <a:spcPts val="800"/>
              </a:spcBef>
              <a:buFont typeface="Arial" pitchFamily="34" charset="0"/>
              <a:buChar char="•"/>
            </a:pPr>
            <a:r>
              <a:rPr lang="en-US" dirty="0"/>
              <a:t>Phospholipid bilayer components assemble spontaneously with no energy input</a:t>
            </a:r>
          </a:p>
          <a:p>
            <a:pPr marL="342900" indent="-342900">
              <a:spcBef>
                <a:spcPts val="800"/>
              </a:spcBef>
              <a:buFont typeface="Arial" pitchFamily="34" charset="0"/>
              <a:buChar char="•"/>
            </a:pPr>
            <a:r>
              <a:rPr lang="en-US" dirty="0"/>
              <a:t>Proteins and other components must be added to the membranes</a:t>
            </a:r>
          </a:p>
          <a:p>
            <a:pPr marL="342900" indent="-342900">
              <a:spcBef>
                <a:spcPts val="800"/>
              </a:spcBef>
              <a:buFont typeface="Arial" pitchFamily="34" charset="0"/>
              <a:buChar char="•"/>
            </a:pPr>
            <a:r>
              <a:rPr lang="en-US" dirty="0"/>
              <a:t>Cell wall growth requires energy input</a:t>
            </a:r>
          </a:p>
        </p:txBody>
      </p:sp>
    </p:spTree>
    <p:extLst>
      <p:ext uri="{BB962C8B-B14F-4D97-AF65-F5344CB8AC3E}">
        <p14:creationId xmlns:p14="http://schemas.microsoft.com/office/powerpoint/2010/main" val="248922078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solidFill>
                  <a:schemeClr val="tx1"/>
                </a:solidFill>
              </a:rPr>
              <a:t>Concept Check – Section 8.4</a:t>
            </a:r>
            <a:endParaRPr lang="en-US" dirty="0">
              <a:solidFill>
                <a:schemeClr val="tx1"/>
              </a:solidFill>
            </a:endParaRPr>
          </a:p>
        </p:txBody>
      </p:sp>
      <p:sp>
        <p:nvSpPr>
          <p:cNvPr id="8" name="Content Placeholder 2"/>
          <p:cNvSpPr>
            <a:spLocks noGrp="1"/>
          </p:cNvSpPr>
          <p:nvPr>
            <p:ph sz="quarter" idx="11"/>
          </p:nvPr>
        </p:nvSpPr>
        <p:spPr/>
        <p:txBody>
          <a:bodyPr/>
          <a:lstStyle/>
          <a:p>
            <a:pPr marL="457200" lvl="0" indent="-457200">
              <a:spcBef>
                <a:spcPts val="600"/>
              </a:spcBef>
              <a:spcAft>
                <a:spcPts val="600"/>
              </a:spcAft>
              <a:buFont typeface="+mj-lt"/>
              <a:buAutoNum type="arabicPeriod"/>
            </a:pPr>
            <a:r>
              <a:rPr lang="en-US" dirty="0">
                <a:solidFill>
                  <a:prstClr val="black"/>
                </a:solidFill>
              </a:rPr>
              <a:t>Which of the following does not serve as a precursor molecule?</a:t>
            </a:r>
          </a:p>
          <a:p>
            <a:pPr marL="863600" lvl="1" indent="-457200">
              <a:spcBef>
                <a:spcPts val="600"/>
              </a:spcBef>
              <a:spcAft>
                <a:spcPts val="600"/>
              </a:spcAft>
              <a:buFont typeface="+mj-lt"/>
              <a:buAutoNum type="alphaLcPeriod"/>
            </a:pPr>
            <a:r>
              <a:rPr lang="en-US" dirty="0">
                <a:solidFill>
                  <a:prstClr val="black"/>
                </a:solidFill>
              </a:rPr>
              <a:t>G3P</a:t>
            </a:r>
          </a:p>
          <a:p>
            <a:pPr marL="863600" lvl="1" indent="-457200">
              <a:spcBef>
                <a:spcPts val="600"/>
              </a:spcBef>
              <a:spcAft>
                <a:spcPts val="600"/>
              </a:spcAft>
              <a:buFont typeface="+mj-lt"/>
              <a:buAutoNum type="alphaLcPeriod"/>
            </a:pPr>
            <a:r>
              <a:rPr lang="en-US" dirty="0">
                <a:solidFill>
                  <a:prstClr val="black"/>
                </a:solidFill>
              </a:rPr>
              <a:t>Pyruvate</a:t>
            </a:r>
          </a:p>
          <a:p>
            <a:pPr marL="863600" lvl="1" indent="-457200">
              <a:spcBef>
                <a:spcPts val="600"/>
              </a:spcBef>
              <a:spcAft>
                <a:spcPts val="600"/>
              </a:spcAft>
              <a:buFont typeface="+mj-lt"/>
              <a:buAutoNum type="alphaLcPeriod"/>
            </a:pPr>
            <a:r>
              <a:rPr lang="en-US" dirty="0">
                <a:solidFill>
                  <a:prstClr val="black"/>
                </a:solidFill>
              </a:rPr>
              <a:t>Citrate</a:t>
            </a:r>
          </a:p>
          <a:p>
            <a:pPr marL="863600" lvl="1" indent="-457200">
              <a:spcBef>
                <a:spcPts val="600"/>
              </a:spcBef>
              <a:spcAft>
                <a:spcPts val="600"/>
              </a:spcAft>
              <a:buFont typeface="+mj-lt"/>
              <a:buAutoNum type="alphaLcPeriod"/>
            </a:pPr>
            <a:r>
              <a:rPr lang="en-US" dirty="0">
                <a:solidFill>
                  <a:prstClr val="black"/>
                </a:solidFill>
              </a:rPr>
              <a:t>Acetyl CoA</a:t>
            </a:r>
          </a:p>
          <a:p>
            <a:pPr marL="457200" lvl="0" indent="-457200">
              <a:spcBef>
                <a:spcPts val="600"/>
              </a:spcBef>
              <a:spcAft>
                <a:spcPts val="600"/>
              </a:spcAft>
              <a:buFont typeface="+mj-lt"/>
              <a:buAutoNum type="arabicPeriod" startAt="2"/>
            </a:pPr>
            <a:r>
              <a:rPr lang="en-US" dirty="0">
                <a:solidFill>
                  <a:prstClr val="black"/>
                </a:solidFill>
              </a:rPr>
              <a:t>True/False: Amino acids can be converted into intermediates of the Krebs cycle.</a:t>
            </a:r>
          </a:p>
          <a:p>
            <a:pPr marL="457200" lvl="0" indent="-457200">
              <a:spcBef>
                <a:spcPts val="600"/>
              </a:spcBef>
              <a:spcAft>
                <a:spcPts val="600"/>
              </a:spcAft>
              <a:buFont typeface="+mj-lt"/>
              <a:buAutoNum type="arabicPeriod" startAt="2"/>
            </a:pPr>
            <a:r>
              <a:rPr lang="en-US" dirty="0">
                <a:solidFill>
                  <a:prstClr val="black"/>
                </a:solidFill>
              </a:rPr>
              <a:t>True/False: </a:t>
            </a:r>
            <a:r>
              <a:rPr lang="en-US" i="1" dirty="0">
                <a:solidFill>
                  <a:prstClr val="black"/>
                </a:solidFill>
              </a:rPr>
              <a:t>E. coli </a:t>
            </a:r>
            <a:r>
              <a:rPr lang="en-US" dirty="0">
                <a:solidFill>
                  <a:prstClr val="black"/>
                </a:solidFill>
              </a:rPr>
              <a:t>can synthesize all 20 essential amino acids.</a:t>
            </a:r>
          </a:p>
        </p:txBody>
      </p:sp>
    </p:spTree>
    <p:extLst>
      <p:ext uri="{BB962C8B-B14F-4D97-AF65-F5344CB8AC3E}">
        <p14:creationId xmlns:p14="http://schemas.microsoft.com/office/powerpoint/2010/main" val="154947834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solidFill>
                  <a:schemeClr val="tx1"/>
                </a:solidFill>
              </a:rPr>
              <a:t>Section 8.5: Photosynthesis: It All Starts with Light</a:t>
            </a:r>
          </a:p>
        </p:txBody>
      </p:sp>
      <p:sp>
        <p:nvSpPr>
          <p:cNvPr id="8" name="Content Placeholder 2"/>
          <p:cNvSpPr>
            <a:spLocks noGrp="1"/>
          </p:cNvSpPr>
          <p:nvPr>
            <p:ph sz="quarter" idx="11"/>
          </p:nvPr>
        </p:nvSpPr>
        <p:spPr/>
        <p:txBody>
          <a:bodyPr/>
          <a:lstStyle/>
          <a:p>
            <a:pPr>
              <a:spcBef>
                <a:spcPts val="800"/>
              </a:spcBef>
            </a:pPr>
            <a:r>
              <a:rPr lang="en-US" u="sng" dirty="0"/>
              <a:t>Learning Outcomes</a:t>
            </a:r>
          </a:p>
          <a:p>
            <a:pPr>
              <a:spcBef>
                <a:spcPts val="800"/>
              </a:spcBef>
            </a:pPr>
            <a:r>
              <a:rPr lang="en-US" dirty="0"/>
              <a:t>Summarize the overall process of photosynthesis in a single sentence.</a:t>
            </a:r>
          </a:p>
          <a:p>
            <a:pPr>
              <a:spcBef>
                <a:spcPts val="800"/>
              </a:spcBef>
            </a:pPr>
            <a:r>
              <a:rPr lang="en-US" dirty="0"/>
              <a:t>Discuss the relationship between light-dependent and light-independent reactions.</a:t>
            </a:r>
          </a:p>
          <a:p>
            <a:pPr>
              <a:spcBef>
                <a:spcPts val="800"/>
              </a:spcBef>
            </a:pPr>
            <a:r>
              <a:rPr lang="en-US" dirty="0"/>
              <a:t>Explain the role of the Calvin cycle in the process of photosynthesis.</a:t>
            </a:r>
          </a:p>
        </p:txBody>
      </p:sp>
    </p:spTree>
    <p:extLst>
      <p:ext uri="{BB962C8B-B14F-4D97-AF65-F5344CB8AC3E}">
        <p14:creationId xmlns:p14="http://schemas.microsoft.com/office/powerpoint/2010/main" val="399257853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solidFill>
                  <a:schemeClr val="tx1"/>
                </a:solidFill>
              </a:rPr>
              <a:t>Photosynthesis</a:t>
            </a:r>
            <a:endParaRPr lang="en-US" dirty="0">
              <a:solidFill>
                <a:schemeClr val="tx1"/>
              </a:solidFill>
            </a:endParaRPr>
          </a:p>
        </p:txBody>
      </p:sp>
      <p:pic>
        <p:nvPicPr>
          <p:cNvPr id="12" name="Picture 2" descr="Illustrated overview of the light-dependent and -independent reactions of photosynthesis.">
            <a:extLst>
              <a:ext uri="{C183D7F6-B498-43B3-948B-1728B52AA6E4}">
                <adec:decorative xmlns:adec="http://schemas.microsoft.com/office/drawing/2017/decorative" val="0"/>
              </a:ext>
            </a:extLst>
          </p:cNvPr>
          <p:cNvPicPr>
            <a:picLocks noGrp="1" noChangeAspect="1"/>
          </p:cNvPicPr>
          <p:nvPr>
            <p:ph sz="quarter" idx="11"/>
          </p:nvPr>
        </p:nvPicPr>
        <p:blipFill rotWithShape="1">
          <a:blip r:embed="rId2">
            <a:extLst>
              <a:ext uri="{28A0092B-C50C-407E-A947-70E740481C1C}">
                <a14:useLocalDpi xmlns:a14="http://schemas.microsoft.com/office/drawing/2010/main" val="0"/>
              </a:ext>
            </a:extLst>
          </a:blip>
          <a:srcRect t="5218" b="-1"/>
          <a:stretch/>
        </p:blipFill>
        <p:spPr>
          <a:xfrm>
            <a:off x="349118" y="1339832"/>
            <a:ext cx="4064265" cy="4463958"/>
          </a:xfrm>
        </p:spPr>
      </p:pic>
      <p:sp>
        <p:nvSpPr>
          <p:cNvPr id="9" name="Content Placeholder 3"/>
          <p:cNvSpPr>
            <a:spLocks noGrp="1"/>
          </p:cNvSpPr>
          <p:nvPr>
            <p:ph sz="quarter" idx="14"/>
          </p:nvPr>
        </p:nvSpPr>
        <p:spPr>
          <a:xfrm>
            <a:off x="4724400" y="1128709"/>
            <a:ext cx="4076700" cy="4991100"/>
          </a:xfrm>
        </p:spPr>
        <p:txBody>
          <a:bodyPr>
            <a:normAutofit fontScale="92500" lnSpcReduction="10000"/>
          </a:bodyPr>
          <a:lstStyle/>
          <a:p>
            <a:pPr>
              <a:spcBef>
                <a:spcPts val="1200"/>
              </a:spcBef>
              <a:spcAft>
                <a:spcPts val="0"/>
              </a:spcAft>
            </a:pPr>
            <a:r>
              <a:rPr lang="en-US" b="1" dirty="0"/>
              <a:t>Light-dependent reactions:</a:t>
            </a:r>
          </a:p>
          <a:p>
            <a:pPr marL="342900" indent="-342900">
              <a:spcBef>
                <a:spcPts val="1200"/>
              </a:spcBef>
              <a:spcAft>
                <a:spcPts val="0"/>
              </a:spcAft>
              <a:buFont typeface="Arial" pitchFamily="34" charset="0"/>
              <a:buChar char="•"/>
            </a:pPr>
            <a:r>
              <a:rPr lang="en-US" dirty="0"/>
              <a:t>Proceed only in the presence of sunlight</a:t>
            </a:r>
          </a:p>
          <a:p>
            <a:pPr marL="342900" indent="-342900">
              <a:spcBef>
                <a:spcPts val="1200"/>
              </a:spcBef>
              <a:spcAft>
                <a:spcPts val="0"/>
              </a:spcAft>
              <a:buFont typeface="Arial" pitchFamily="34" charset="0"/>
              <a:buChar char="•"/>
            </a:pPr>
            <a:r>
              <a:rPr lang="en-US" dirty="0"/>
              <a:t>Catabolic, energy-producing reactions</a:t>
            </a:r>
          </a:p>
          <a:p>
            <a:pPr>
              <a:spcBef>
                <a:spcPts val="1200"/>
              </a:spcBef>
              <a:spcAft>
                <a:spcPts val="0"/>
              </a:spcAft>
            </a:pPr>
            <a:r>
              <a:rPr lang="en-US" b="1" dirty="0"/>
              <a:t>Light-independent reactions:</a:t>
            </a:r>
          </a:p>
          <a:p>
            <a:pPr marL="342900" indent="-342900">
              <a:spcBef>
                <a:spcPts val="1200"/>
              </a:spcBef>
              <a:spcAft>
                <a:spcPts val="0"/>
              </a:spcAft>
              <a:buFont typeface="Arial" pitchFamily="34" charset="0"/>
              <a:buChar char="•"/>
            </a:pPr>
            <a:r>
              <a:rPr lang="en-US" dirty="0"/>
              <a:t>Proceed regardless of the lighting conditions</a:t>
            </a:r>
          </a:p>
          <a:p>
            <a:pPr marL="342900" indent="-342900">
              <a:spcBef>
                <a:spcPts val="1200"/>
              </a:spcBef>
              <a:spcAft>
                <a:spcPts val="0"/>
              </a:spcAft>
              <a:buFont typeface="Arial" pitchFamily="34" charset="0"/>
              <a:buChar char="•"/>
            </a:pPr>
            <a:r>
              <a:rPr lang="en-US" dirty="0"/>
              <a:t>Anabolic, synthetic reactions</a:t>
            </a:r>
          </a:p>
          <a:p>
            <a:pPr marL="342900" indent="-342900">
              <a:spcBef>
                <a:spcPts val="1200"/>
              </a:spcBef>
              <a:spcAft>
                <a:spcPts val="0"/>
              </a:spcAft>
              <a:buFont typeface="Arial" pitchFamily="34" charset="0"/>
              <a:buChar char="•"/>
            </a:pPr>
            <a:r>
              <a:rPr lang="en-US" dirty="0"/>
              <a:t>Carbon atoms from </a:t>
            </a:r>
            <a:r>
              <a:rPr lang="en-US" i="0" dirty="0"/>
              <a:t>CO</a:t>
            </a:r>
            <a:r>
              <a:rPr lang="en-US" i="0" baseline="-25000" dirty="0"/>
              <a:t>2</a:t>
            </a:r>
            <a:r>
              <a:rPr lang="en-US" dirty="0"/>
              <a:t> are added to the carbon backbones of organic molecules</a:t>
            </a:r>
          </a:p>
        </p:txBody>
      </p:sp>
      <p:sp>
        <p:nvSpPr>
          <p:cNvPr id="5" name="Text Placeholder 3">
            <a:extLst>
              <a:ext uri="{FF2B5EF4-FFF2-40B4-BE49-F238E27FC236}">
                <a16:creationId xmlns:a16="http://schemas.microsoft.com/office/drawing/2014/main" id="{CC4F38DA-57A8-4D3B-9C4C-7D99766E58A8}"/>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154912563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Light-Dependent Reactions: </a:t>
            </a:r>
            <a:r>
              <a:rPr lang="en-US" dirty="0">
                <a:solidFill>
                  <a:schemeClr val="tx1"/>
                </a:solidFill>
              </a:rPr>
              <a:t>Photophosphorylation</a:t>
            </a:r>
          </a:p>
        </p:txBody>
      </p:sp>
      <p:sp>
        <p:nvSpPr>
          <p:cNvPr id="3" name="Content Placeholder 2"/>
          <p:cNvSpPr>
            <a:spLocks noGrp="1"/>
          </p:cNvSpPr>
          <p:nvPr>
            <p:ph sz="quarter" idx="11"/>
          </p:nvPr>
        </p:nvSpPr>
        <p:spPr/>
        <p:txBody>
          <a:bodyPr>
            <a:normAutofit lnSpcReduction="10000"/>
          </a:bodyPr>
          <a:lstStyle/>
          <a:p>
            <a:pPr>
              <a:spcBef>
                <a:spcPts val="1200"/>
              </a:spcBef>
              <a:spcAft>
                <a:spcPts val="0"/>
              </a:spcAft>
            </a:pPr>
            <a:r>
              <a:rPr lang="en-US" dirty="0"/>
              <a:t>Similar to chemiosmotic mechanism</a:t>
            </a:r>
          </a:p>
          <a:p>
            <a:pPr>
              <a:spcBef>
                <a:spcPts val="1200"/>
              </a:spcBef>
              <a:spcAft>
                <a:spcPts val="0"/>
              </a:spcAft>
            </a:pPr>
            <a:r>
              <a:rPr lang="en-US" dirty="0"/>
              <a:t>Channels in the thylakoids pump </a:t>
            </a:r>
            <a:r>
              <a:rPr lang="en-US" i="0" dirty="0"/>
              <a:t>H</a:t>
            </a:r>
            <a:r>
              <a:rPr lang="en-US" i="0" baseline="30000" dirty="0"/>
              <a:t>+</a:t>
            </a:r>
            <a:r>
              <a:rPr lang="en-US" dirty="0"/>
              <a:t> into the inner chamber, producing a charge gradient</a:t>
            </a:r>
          </a:p>
          <a:p>
            <a:pPr>
              <a:spcBef>
                <a:spcPts val="1200"/>
              </a:spcBef>
              <a:spcAft>
                <a:spcPts val="0"/>
              </a:spcAft>
            </a:pPr>
            <a:r>
              <a:rPr lang="en-US" dirty="0"/>
              <a:t>ATP synthase phosphorylates ADP to ATP</a:t>
            </a:r>
          </a:p>
          <a:p>
            <a:pPr>
              <a:spcBef>
                <a:spcPts val="1200"/>
              </a:spcBef>
              <a:spcAft>
                <a:spcPts val="0"/>
              </a:spcAft>
            </a:pPr>
            <a:r>
              <a:rPr lang="en-US" dirty="0"/>
              <a:t>NADPH and ATP are released into the stroma of the chloroplast where they drive the reactions of the Calvin cycle</a:t>
            </a:r>
          </a:p>
        </p:txBody>
      </p:sp>
      <p:pic>
        <p:nvPicPr>
          <p:cNvPr id="7" name="Picture 3" descr="Illustration of the reactions of photosynthesis.">
            <a:extLst>
              <a:ext uri="{C183D7F6-B498-43B3-948B-1728B52AA6E4}">
                <adec:decorative xmlns:adec="http://schemas.microsoft.com/office/drawing/2017/decorative" val="0"/>
              </a:ext>
            </a:extLst>
          </p:cNvPr>
          <p:cNvPicPr>
            <a:picLocks noGrp="1" noChangeAspect="1"/>
          </p:cNvPicPr>
          <p:nvPr>
            <p:ph sz="quarter" idx="14"/>
          </p:nvPr>
        </p:nvPicPr>
        <p:blipFill rotWithShape="1">
          <a:blip r:embed="rId2">
            <a:extLst>
              <a:ext uri="{28A0092B-C50C-407E-A947-70E740481C1C}">
                <a14:useLocalDpi xmlns:a14="http://schemas.microsoft.com/office/drawing/2010/main" val="0"/>
              </a:ext>
            </a:extLst>
          </a:blip>
          <a:srcRect t="2544"/>
          <a:stretch/>
        </p:blipFill>
        <p:spPr>
          <a:xfrm>
            <a:off x="5370286" y="1115905"/>
            <a:ext cx="2646532" cy="5132495"/>
          </a:xfrm>
        </p:spPr>
      </p:pic>
      <p:sp>
        <p:nvSpPr>
          <p:cNvPr id="5" name="Text Placeholder 3">
            <a:extLst>
              <a:ext uri="{FF2B5EF4-FFF2-40B4-BE49-F238E27FC236}">
                <a16:creationId xmlns:a16="http://schemas.microsoft.com/office/drawing/2014/main" id="{927DE289-52D2-4D77-9913-294ED6356A63}"/>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290784346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Light-Independent Reactions: The Calvin Cycle</a:t>
            </a:r>
            <a:endParaRPr lang="en-US" dirty="0">
              <a:solidFill>
                <a:schemeClr val="tx1"/>
              </a:solidFill>
            </a:endParaRPr>
          </a:p>
        </p:txBody>
      </p:sp>
      <p:sp>
        <p:nvSpPr>
          <p:cNvPr id="3" name="Content Placeholder 2"/>
          <p:cNvSpPr>
            <a:spLocks noGrp="1"/>
          </p:cNvSpPr>
          <p:nvPr>
            <p:ph sz="quarter" idx="11"/>
          </p:nvPr>
        </p:nvSpPr>
        <p:spPr>
          <a:xfrm>
            <a:off x="342900" y="1605325"/>
            <a:ext cx="4076700" cy="3108960"/>
          </a:xfrm>
        </p:spPr>
        <p:txBody>
          <a:bodyPr/>
          <a:lstStyle/>
          <a:p>
            <a:pPr>
              <a:spcBef>
                <a:spcPts val="1200"/>
              </a:spcBef>
              <a:spcAft>
                <a:spcPts val="0"/>
              </a:spcAft>
            </a:pPr>
            <a:r>
              <a:rPr lang="en-US" altLang="en-US" dirty="0"/>
              <a:t>Occurs in the chloroplast </a:t>
            </a:r>
            <a:r>
              <a:rPr lang="en-US" altLang="en-US" dirty="0" err="1"/>
              <a:t>stroma</a:t>
            </a:r>
            <a:r>
              <a:rPr lang="en-US" altLang="en-US" dirty="0"/>
              <a:t> or the cytoplasm of cyanobacteria</a:t>
            </a:r>
          </a:p>
          <a:p>
            <a:pPr>
              <a:spcBef>
                <a:spcPts val="1200"/>
              </a:spcBef>
              <a:spcAft>
                <a:spcPts val="0"/>
              </a:spcAft>
            </a:pPr>
            <a:r>
              <a:rPr lang="en-US" altLang="en-US" dirty="0"/>
              <a:t>Use energy produced in the light phase to synthesize glucose</a:t>
            </a:r>
          </a:p>
        </p:txBody>
      </p:sp>
      <p:pic>
        <p:nvPicPr>
          <p:cNvPr id="8195" name="Picture 3" descr="The steps of the Calcin cycle.">
            <a:extLst>
              <a:ext uri="{C183D7F6-B498-43B3-948B-1728B52AA6E4}">
                <adec:decorative xmlns:adec="http://schemas.microsoft.com/office/drawing/2017/decorative" val="0"/>
              </a:ext>
            </a:extLst>
          </p:cNvPr>
          <p:cNvPicPr>
            <a:picLocks noGrp="1" noChangeAspect="1" noChangeArrowheads="1"/>
          </p:cNvPicPr>
          <p:nvPr>
            <p:ph sz="quarter" idx="14"/>
          </p:nvPr>
        </p:nvPicPr>
        <p:blipFill rotWithShape="1">
          <a:blip r:embed="rId2">
            <a:extLst>
              <a:ext uri="{28A0092B-C50C-407E-A947-70E740481C1C}">
                <a14:useLocalDpi xmlns:a14="http://schemas.microsoft.com/office/drawing/2010/main" val="0"/>
              </a:ext>
            </a:extLst>
          </a:blip>
          <a:srcRect t="4359"/>
          <a:stretch/>
        </p:blipFill>
        <p:spPr bwMode="auto">
          <a:xfrm>
            <a:off x="4763981" y="1233715"/>
            <a:ext cx="3977639" cy="4325256"/>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3">
            <a:extLst>
              <a:ext uri="{FF2B5EF4-FFF2-40B4-BE49-F238E27FC236}">
                <a16:creationId xmlns:a16="http://schemas.microsoft.com/office/drawing/2014/main" id="{1E42381C-4DBC-4A03-B6DE-5E9E07624E20}"/>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365586103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Other Mechanisms of Photosynthesis</a:t>
            </a:r>
          </a:p>
        </p:txBody>
      </p:sp>
      <p:sp>
        <p:nvSpPr>
          <p:cNvPr id="3" name="Content Placeholder 2"/>
          <p:cNvSpPr>
            <a:spLocks noGrp="1"/>
          </p:cNvSpPr>
          <p:nvPr>
            <p:ph sz="quarter" idx="11"/>
          </p:nvPr>
        </p:nvSpPr>
        <p:spPr/>
        <p:txBody>
          <a:bodyPr/>
          <a:lstStyle/>
          <a:p>
            <a:pPr>
              <a:spcBef>
                <a:spcPts val="1200"/>
              </a:spcBef>
              <a:spcAft>
                <a:spcPts val="0"/>
              </a:spcAft>
            </a:pPr>
            <a:r>
              <a:rPr lang="en-US" altLang="en-US" b="1" dirty="0"/>
              <a:t>Oxygenic</a:t>
            </a:r>
            <a:r>
              <a:rPr lang="en-US" altLang="en-US" dirty="0"/>
              <a:t> (oxygen-releasing) photosynthesis: </a:t>
            </a:r>
          </a:p>
          <a:p>
            <a:pPr marL="342900" indent="-342900">
              <a:spcBef>
                <a:spcPts val="1200"/>
              </a:spcBef>
              <a:spcAft>
                <a:spcPts val="0"/>
              </a:spcAft>
              <a:buFont typeface="Arial" pitchFamily="34" charset="0"/>
              <a:buChar char="•"/>
            </a:pPr>
            <a:r>
              <a:rPr lang="en-US" altLang="en-US" dirty="0"/>
              <a:t>Dominant type on earth</a:t>
            </a:r>
          </a:p>
          <a:p>
            <a:pPr marL="342900" indent="-342900">
              <a:spcBef>
                <a:spcPts val="1200"/>
              </a:spcBef>
              <a:spcAft>
                <a:spcPts val="0"/>
              </a:spcAft>
              <a:buFont typeface="Arial" pitchFamily="34" charset="0"/>
              <a:buChar char="•"/>
            </a:pPr>
            <a:r>
              <a:rPr lang="en-US" altLang="en-US" dirty="0"/>
              <a:t>Occurs in plants, algae, and cyanobacteria</a:t>
            </a:r>
          </a:p>
        </p:txBody>
      </p:sp>
      <p:sp>
        <p:nvSpPr>
          <p:cNvPr id="4" name="Content Placeholder 3"/>
          <p:cNvSpPr>
            <a:spLocks noGrp="1"/>
          </p:cNvSpPr>
          <p:nvPr>
            <p:ph sz="quarter" idx="14"/>
          </p:nvPr>
        </p:nvSpPr>
        <p:spPr/>
        <p:txBody>
          <a:bodyPr>
            <a:normAutofit fontScale="92500"/>
          </a:bodyPr>
          <a:lstStyle/>
          <a:p>
            <a:pPr>
              <a:spcBef>
                <a:spcPts val="1000"/>
              </a:spcBef>
              <a:spcAft>
                <a:spcPts val="0"/>
              </a:spcAft>
            </a:pPr>
            <a:r>
              <a:rPr lang="en-US" b="1" dirty="0"/>
              <a:t>Anoxygenic</a:t>
            </a:r>
            <a:r>
              <a:rPr lang="en-US" dirty="0"/>
              <a:t> photosynthesis:</a:t>
            </a:r>
          </a:p>
          <a:p>
            <a:pPr marL="342900" indent="-342900">
              <a:spcBef>
                <a:spcPts val="1000"/>
              </a:spcBef>
              <a:spcAft>
                <a:spcPts val="0"/>
              </a:spcAft>
              <a:buFont typeface="Arial" pitchFamily="34" charset="0"/>
              <a:buChar char="•"/>
            </a:pPr>
            <a:r>
              <a:rPr lang="en-US" dirty="0"/>
              <a:t>Occurs in green and purple bacteria that utilize bacteriochlorophyll</a:t>
            </a:r>
          </a:p>
          <a:p>
            <a:pPr marL="342900" indent="-342900">
              <a:spcBef>
                <a:spcPts val="1000"/>
              </a:spcBef>
              <a:spcAft>
                <a:spcPts val="0"/>
              </a:spcAft>
              <a:buFont typeface="Arial" pitchFamily="34" charset="0"/>
              <a:buChar char="•"/>
            </a:pPr>
            <a:r>
              <a:rPr lang="en-US" dirty="0"/>
              <a:t>Have only cyclic photosystem I</a:t>
            </a:r>
          </a:p>
          <a:p>
            <a:pPr marL="342900" indent="-342900">
              <a:spcBef>
                <a:spcPts val="1000"/>
              </a:spcBef>
              <a:spcAft>
                <a:spcPts val="0"/>
              </a:spcAft>
              <a:buFont typeface="Arial" pitchFamily="34" charset="0"/>
              <a:buChar char="•"/>
            </a:pPr>
            <a:r>
              <a:rPr lang="en-US" dirty="0"/>
              <a:t>Generate a small amount of ATP</a:t>
            </a:r>
          </a:p>
          <a:p>
            <a:pPr marL="342900" indent="-342900">
              <a:spcBef>
                <a:spcPts val="1000"/>
              </a:spcBef>
              <a:spcAft>
                <a:spcPts val="0"/>
              </a:spcAft>
              <a:buFont typeface="Arial" pitchFamily="34" charset="0"/>
              <a:buChar char="•"/>
            </a:pPr>
            <a:r>
              <a:rPr lang="en-US" dirty="0"/>
              <a:t>Use </a:t>
            </a:r>
            <a:r>
              <a:rPr lang="en-US" i="0" dirty="0"/>
              <a:t>H</a:t>
            </a:r>
            <a:r>
              <a:rPr lang="en-US" i="0" baseline="-25000" dirty="0"/>
              <a:t>2</a:t>
            </a:r>
            <a:r>
              <a:rPr lang="en-US" dirty="0"/>
              <a:t>, </a:t>
            </a:r>
            <a:r>
              <a:rPr lang="en-US" i="0" dirty="0"/>
              <a:t>H</a:t>
            </a:r>
            <a:r>
              <a:rPr lang="en-US" i="0" baseline="-25000" dirty="0"/>
              <a:t>2</a:t>
            </a:r>
            <a:r>
              <a:rPr lang="en-US" i="0" dirty="0"/>
              <a:t>S</a:t>
            </a:r>
            <a:r>
              <a:rPr lang="en-US" dirty="0"/>
              <a:t>, or elemental sulfur as an electron source</a:t>
            </a:r>
          </a:p>
          <a:p>
            <a:pPr marL="342900" indent="-342900">
              <a:spcBef>
                <a:spcPts val="1000"/>
              </a:spcBef>
              <a:spcAft>
                <a:spcPts val="0"/>
              </a:spcAft>
              <a:buFont typeface="Arial" pitchFamily="34" charset="0"/>
              <a:buChar char="•"/>
            </a:pPr>
            <a:r>
              <a:rPr lang="en-US" dirty="0"/>
              <a:t>Many are strict anaerobes</a:t>
            </a:r>
          </a:p>
        </p:txBody>
      </p:sp>
    </p:spTree>
    <p:extLst>
      <p:ext uri="{BB962C8B-B14F-4D97-AF65-F5344CB8AC3E}">
        <p14:creationId xmlns:p14="http://schemas.microsoft.com/office/powerpoint/2010/main" val="336660698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solidFill>
                  <a:schemeClr val="tx1"/>
                </a:solidFill>
              </a:rPr>
              <a:t>Concept Check – Section 8.5</a:t>
            </a:r>
            <a:endParaRPr lang="en-US" dirty="0">
              <a:solidFill>
                <a:schemeClr val="tx1"/>
              </a:solidFill>
            </a:endParaRPr>
          </a:p>
        </p:txBody>
      </p:sp>
      <p:sp>
        <p:nvSpPr>
          <p:cNvPr id="8" name="Content Placeholder 2"/>
          <p:cNvSpPr>
            <a:spLocks noGrp="1"/>
          </p:cNvSpPr>
          <p:nvPr>
            <p:ph sz="quarter" idx="11"/>
          </p:nvPr>
        </p:nvSpPr>
        <p:spPr/>
        <p:txBody>
          <a:bodyPr/>
          <a:lstStyle/>
          <a:p>
            <a:pPr marL="457200" indent="-457200">
              <a:spcBef>
                <a:spcPts val="800"/>
              </a:spcBef>
              <a:buFont typeface="+mj-lt"/>
              <a:buAutoNum type="arabicPeriod"/>
            </a:pPr>
            <a:r>
              <a:rPr lang="en-US" dirty="0"/>
              <a:t>ATP is produced through light-</a:t>
            </a:r>
            <a:r>
              <a:rPr lang="en-US" u="sng" dirty="0"/>
              <a:t>		</a:t>
            </a:r>
            <a:r>
              <a:rPr lang="en-US" dirty="0"/>
              <a:t> reactions of</a:t>
            </a:r>
            <a:r>
              <a:rPr lang="en-US" u="sng" dirty="0"/>
              <a:t> </a:t>
            </a:r>
            <a:r>
              <a:rPr lang="en-US" dirty="0"/>
              <a:t>photosynthesis.</a:t>
            </a:r>
          </a:p>
          <a:p>
            <a:pPr marL="457200" indent="-457200">
              <a:spcBef>
                <a:spcPts val="800"/>
              </a:spcBef>
              <a:buFont typeface="+mj-lt"/>
              <a:buAutoNum type="arabicPeriod"/>
            </a:pPr>
            <a:r>
              <a:rPr lang="en-US" dirty="0"/>
              <a:t>Glucose and other molecules are synthesized using light-	</a:t>
            </a:r>
            <a:r>
              <a:rPr lang="en-US" u="sng" dirty="0"/>
              <a:t>		</a:t>
            </a:r>
            <a:r>
              <a:rPr lang="en-US" dirty="0"/>
              <a:t> reactions of photosynthesis.</a:t>
            </a:r>
          </a:p>
          <a:p>
            <a:pPr marL="457200" indent="-457200">
              <a:spcBef>
                <a:spcPts val="800"/>
              </a:spcBef>
              <a:buFont typeface="+mj-lt"/>
              <a:buAutoNum type="arabicPeriod"/>
            </a:pPr>
            <a:r>
              <a:rPr lang="en-US" dirty="0"/>
              <a:t>Green and purple bacteria utilize </a:t>
            </a:r>
            <a:r>
              <a:rPr lang="en-US" u="sng" dirty="0"/>
              <a:t>		</a:t>
            </a:r>
            <a:r>
              <a:rPr lang="en-US" dirty="0"/>
              <a:t> as a light-capturing pigment.</a:t>
            </a:r>
          </a:p>
          <a:p>
            <a:pPr marL="457200" indent="-457200">
              <a:spcBef>
                <a:spcPts val="800"/>
              </a:spcBef>
              <a:buFont typeface="+mj-lt"/>
              <a:buAutoNum type="arabicPeriod"/>
            </a:pPr>
            <a:r>
              <a:rPr lang="en-US" dirty="0" err="1"/>
              <a:t>Archaea</a:t>
            </a:r>
            <a:r>
              <a:rPr lang="en-US" dirty="0"/>
              <a:t> utilize </a:t>
            </a:r>
            <a:r>
              <a:rPr lang="en-US" u="sng" dirty="0"/>
              <a:t>		</a:t>
            </a:r>
            <a:r>
              <a:rPr lang="en-US" dirty="0"/>
              <a:t> as a light-capturing pigment.</a:t>
            </a:r>
          </a:p>
        </p:txBody>
      </p:sp>
    </p:spTree>
    <p:extLst>
      <p:ext uri="{BB962C8B-B14F-4D97-AF65-F5344CB8AC3E}">
        <p14:creationId xmlns:p14="http://schemas.microsoft.com/office/powerpoint/2010/main" val="2189094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Enzyme Structure</a:t>
            </a:r>
            <a:endParaRPr lang="en-US" dirty="0">
              <a:solidFill>
                <a:schemeClr val="tx1"/>
              </a:solidFill>
            </a:endParaRPr>
          </a:p>
        </p:txBody>
      </p:sp>
      <p:sp>
        <p:nvSpPr>
          <p:cNvPr id="3" name="Content Placeholder 2"/>
          <p:cNvSpPr>
            <a:spLocks noGrp="1"/>
          </p:cNvSpPr>
          <p:nvPr>
            <p:ph sz="quarter" idx="11"/>
          </p:nvPr>
        </p:nvSpPr>
        <p:spPr>
          <a:xfrm>
            <a:off x="342900" y="1276709"/>
            <a:ext cx="8458200" cy="2377440"/>
          </a:xfrm>
        </p:spPr>
        <p:txBody>
          <a:bodyPr>
            <a:normAutofit/>
          </a:bodyPr>
          <a:lstStyle/>
          <a:p>
            <a:pPr lvl="0">
              <a:lnSpc>
                <a:spcPct val="110000"/>
              </a:lnSpc>
              <a:spcAft>
                <a:spcPts val="0"/>
              </a:spcAft>
            </a:pPr>
            <a:r>
              <a:rPr lang="en-US" altLang="en-US" sz="2100" dirty="0">
                <a:solidFill>
                  <a:prstClr val="black"/>
                </a:solidFill>
              </a:rPr>
              <a:t>Protein molecules:</a:t>
            </a:r>
          </a:p>
          <a:p>
            <a:pPr marL="342900" lvl="0" indent="-342900">
              <a:lnSpc>
                <a:spcPct val="110000"/>
              </a:lnSpc>
              <a:spcAft>
                <a:spcPts val="0"/>
              </a:spcAft>
              <a:buFont typeface="Arial" pitchFamily="34" charset="0"/>
              <a:buChar char="•"/>
            </a:pPr>
            <a:r>
              <a:rPr lang="en-US" altLang="en-US" sz="2100" dirty="0">
                <a:solidFill>
                  <a:prstClr val="black"/>
                </a:solidFill>
              </a:rPr>
              <a:t>Simple enzymes: consist of protein alone</a:t>
            </a:r>
          </a:p>
          <a:p>
            <a:pPr marL="342900" lvl="0" indent="-342900">
              <a:lnSpc>
                <a:spcPct val="110000"/>
              </a:lnSpc>
              <a:spcAft>
                <a:spcPts val="0"/>
              </a:spcAft>
              <a:buFont typeface="Arial" pitchFamily="34" charset="0"/>
              <a:buChar char="•"/>
            </a:pPr>
            <a:r>
              <a:rPr lang="en-US" altLang="en-US" sz="2100" dirty="0">
                <a:solidFill>
                  <a:prstClr val="black"/>
                </a:solidFill>
              </a:rPr>
              <a:t>Conjugated enzymes (</a:t>
            </a:r>
            <a:r>
              <a:rPr lang="en-US" altLang="en-US" sz="2100" b="1" dirty="0">
                <a:solidFill>
                  <a:prstClr val="black"/>
                </a:solidFill>
              </a:rPr>
              <a:t>holoenzyme</a:t>
            </a:r>
            <a:r>
              <a:rPr lang="en-US" altLang="en-US" sz="2100" dirty="0">
                <a:solidFill>
                  <a:prstClr val="black"/>
                </a:solidFill>
              </a:rPr>
              <a:t>): contain protein and some other </a:t>
            </a:r>
            <a:r>
              <a:rPr lang="en-US" altLang="en-US" sz="2100" dirty="0" err="1">
                <a:solidFill>
                  <a:prstClr val="black"/>
                </a:solidFill>
              </a:rPr>
              <a:t>nonprotein</a:t>
            </a:r>
            <a:r>
              <a:rPr lang="en-US" altLang="en-US" sz="2100" dirty="0">
                <a:solidFill>
                  <a:prstClr val="black"/>
                </a:solidFill>
              </a:rPr>
              <a:t> molecule</a:t>
            </a:r>
          </a:p>
          <a:p>
            <a:pPr marL="640080" lvl="1" indent="-283464">
              <a:lnSpc>
                <a:spcPct val="110000"/>
              </a:lnSpc>
              <a:spcBef>
                <a:spcPts val="0"/>
              </a:spcBef>
              <a:spcAft>
                <a:spcPts val="0"/>
              </a:spcAft>
            </a:pPr>
            <a:r>
              <a:rPr lang="en-US" altLang="en-US" sz="1400" b="1" dirty="0">
                <a:solidFill>
                  <a:prstClr val="black"/>
                </a:solidFill>
              </a:rPr>
              <a:t>Apoenzyme:</a:t>
            </a:r>
            <a:r>
              <a:rPr lang="en-US" altLang="en-US" sz="1400" dirty="0">
                <a:solidFill>
                  <a:prstClr val="black"/>
                </a:solidFill>
              </a:rPr>
              <a:t> protein portion of the enzyme</a:t>
            </a:r>
          </a:p>
          <a:p>
            <a:pPr marL="640080" lvl="1" indent="-283464">
              <a:lnSpc>
                <a:spcPct val="110000"/>
              </a:lnSpc>
              <a:spcBef>
                <a:spcPts val="0"/>
              </a:spcBef>
              <a:spcAft>
                <a:spcPts val="0"/>
              </a:spcAft>
            </a:pPr>
            <a:r>
              <a:rPr lang="en-US" altLang="en-US" sz="1400" b="1" dirty="0">
                <a:solidFill>
                  <a:prstClr val="black"/>
                </a:solidFill>
              </a:rPr>
              <a:t>Cofactor:</a:t>
            </a:r>
            <a:r>
              <a:rPr lang="en-US" altLang="en-US" sz="1400" dirty="0">
                <a:solidFill>
                  <a:prstClr val="black"/>
                </a:solidFill>
              </a:rPr>
              <a:t> </a:t>
            </a:r>
            <a:r>
              <a:rPr lang="en-US" altLang="en-US" sz="1400" dirty="0" err="1">
                <a:solidFill>
                  <a:prstClr val="black"/>
                </a:solidFill>
              </a:rPr>
              <a:t>nonprotein</a:t>
            </a:r>
            <a:r>
              <a:rPr lang="en-US" altLang="en-US" sz="1400" dirty="0">
                <a:solidFill>
                  <a:prstClr val="black"/>
                </a:solidFill>
              </a:rPr>
              <a:t> portion; organic or inorganic (metal ions)</a:t>
            </a:r>
          </a:p>
          <a:p>
            <a:pPr marL="640080" lvl="1" indent="-283464">
              <a:lnSpc>
                <a:spcPct val="110000"/>
              </a:lnSpc>
              <a:spcBef>
                <a:spcPts val="0"/>
              </a:spcBef>
              <a:spcAft>
                <a:spcPts val="0"/>
              </a:spcAft>
            </a:pPr>
            <a:r>
              <a:rPr lang="en-US" altLang="en-US" sz="1400" b="1" dirty="0">
                <a:solidFill>
                  <a:prstClr val="black"/>
                </a:solidFill>
              </a:rPr>
              <a:t>Coenzyme:</a:t>
            </a:r>
            <a:r>
              <a:rPr lang="en-US" altLang="en-US" sz="1400" dirty="0">
                <a:solidFill>
                  <a:prstClr val="black"/>
                </a:solidFill>
              </a:rPr>
              <a:t> organic cofactors</a:t>
            </a:r>
          </a:p>
        </p:txBody>
      </p:sp>
      <p:pic>
        <p:nvPicPr>
          <p:cNvPr id="8" name="Picture 3" descr="Conjugated enzyme structure. All have an apoenzyme (polypeptide or protein) component and one or more cofactors.">
            <a:extLst>
              <a:ext uri="{C183D7F6-B498-43B3-948B-1728B52AA6E4}">
                <adec:decorative xmlns:adec="http://schemas.microsoft.com/office/drawing/2017/decorative" val="0"/>
              </a:ext>
            </a:extLst>
          </p:cNvPr>
          <p:cNvPicPr>
            <a:picLocks noGrp="1" noChangeAspect="1"/>
          </p:cNvPicPr>
          <p:nvPr>
            <p:ph sz="quarter" idx="14"/>
          </p:nvPr>
        </p:nvPicPr>
        <p:blipFill rotWithShape="1">
          <a:blip r:embed="rId2">
            <a:extLst>
              <a:ext uri="{28A0092B-C50C-407E-A947-70E740481C1C}">
                <a14:useLocalDpi xmlns:a14="http://schemas.microsoft.com/office/drawing/2010/main" val="0"/>
              </a:ext>
            </a:extLst>
          </a:blip>
          <a:srcRect t="11264"/>
          <a:stretch/>
        </p:blipFill>
        <p:spPr>
          <a:xfrm>
            <a:off x="2358098" y="3800654"/>
            <a:ext cx="4427803" cy="2377440"/>
          </a:xfrm>
        </p:spPr>
      </p:pic>
      <p:sp>
        <p:nvSpPr>
          <p:cNvPr id="5" name="Text Placeholder 3">
            <a:extLst>
              <a:ext uri="{FF2B5EF4-FFF2-40B4-BE49-F238E27FC236}">
                <a16:creationId xmlns:a16="http://schemas.microsoft.com/office/drawing/2014/main" id="{E7885A73-D90D-4D8E-B250-2A34EB0179E1}"/>
              </a:ext>
            </a:extLst>
          </p:cNvPr>
          <p:cNvSpPr>
            <a:spLocks noGrp="1"/>
          </p:cNvSpPr>
          <p:nvPr>
            <p:ph type="body" sz="quarter" idx="29"/>
          </p:nvPr>
        </p:nvSpPr>
        <p:spPr>
          <a:xfrm>
            <a:off x="3200400" y="6324600"/>
            <a:ext cx="2743200" cy="192024"/>
          </a:xfrm>
        </p:spPr>
        <p:txBody>
          <a:bodyPr/>
          <a:lstStyle/>
          <a:p>
            <a:r>
              <a:rPr lang="en-US">
                <a:hlinkClick r:id="rId3" action="ppaction://hlinksldjump"/>
              </a:rPr>
              <a:t>Access the text alternative for slide images.</a:t>
            </a:r>
            <a:endParaRPr lang="en-US" dirty="0">
              <a:hlinkClick r:id="rId3" action="ppaction://hlinksldjump"/>
            </a:endParaRPr>
          </a:p>
        </p:txBody>
      </p:sp>
    </p:spTree>
    <p:extLst>
      <p:ext uri="{BB962C8B-B14F-4D97-AF65-F5344CB8AC3E}">
        <p14:creationId xmlns:p14="http://schemas.microsoft.com/office/powerpoint/2010/main" val="224719145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dirty="0"/>
              <a:t>End of Main Content</a:t>
            </a:r>
          </a:p>
        </p:txBody>
      </p:sp>
      <p:sp>
        <p:nvSpPr>
          <p:cNvPr id="3" name="Footer Placeholder 2">
            <a:extLst>
              <a:ext uri="{FF2B5EF4-FFF2-40B4-BE49-F238E27FC236}">
                <a16:creationId xmlns:a16="http://schemas.microsoft.com/office/drawing/2014/main" id="{D630F02A-B1AC-4A6F-B7C6-6A288F03C29B}"/>
              </a:ext>
            </a:extLst>
          </p:cNvPr>
          <p:cNvSpPr>
            <a:spLocks noGrp="1"/>
          </p:cNvSpPr>
          <p:nvPr>
            <p:ph type="ftr" sz="quarter" idx="10"/>
          </p:nvPr>
        </p:nvSpPr>
        <p:spPr/>
        <p:txBody>
          <a:bodyPr/>
          <a:lstStyle/>
          <a:p>
            <a:pPr lvl="0"/>
            <a:r>
              <a:rPr lang="en-US" dirty="0"/>
              <a:t>© 2021 McGraw Hill. All rights reserved. Authorized only for instructor use in the classroom.</a:t>
            </a:r>
          </a:p>
          <a:p>
            <a:pPr lvl="0"/>
            <a:r>
              <a:rPr lang="en-US" dirty="0"/>
              <a:t>No reproduction or further distribution permitted without the prior written consent of McGraw Hill.</a:t>
            </a:r>
          </a:p>
        </p:txBody>
      </p:sp>
    </p:spTree>
    <p:extLst>
      <p:ext uri="{BB962C8B-B14F-4D97-AF65-F5344CB8AC3E}">
        <p14:creationId xmlns:p14="http://schemas.microsoft.com/office/powerpoint/2010/main" val="108048448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t>Accessibility Content: Text Alternatives for Images</a:t>
            </a:r>
            <a:endParaRPr lang="en-IN" dirty="0"/>
          </a:p>
        </p:txBody>
      </p:sp>
    </p:spTree>
    <p:extLst>
      <p:ext uri="{BB962C8B-B14F-4D97-AF65-F5344CB8AC3E}">
        <p14:creationId xmlns:p14="http://schemas.microsoft.com/office/powerpoint/2010/main" val="199793056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solidFill>
                  <a:schemeClr val="tx1"/>
                </a:solidFill>
              </a:rPr>
              <a:t>Simplified Model of Metabolism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latin typeface="+mj-lt"/>
                <a:ea typeface="ＭＳ Ｐゴシック" charset="0"/>
              </a:rPr>
              <a:t>This figure presents a simplified model of metabolism in which Cellular reactions fall into two major categories. Catabolism involves the breakdown of complex organic molecules to extract energy (in glycolysis, the Krebs cycle, the respiratory chain, and through fermentation) and form simpler end products and precursor molecules (like pyruvate, acetyl CoA, and glyceraldehyde-3-P) that can be used in anabolism. Anabolism uses energy to synthesize necessary building blocks (amino acids, sugars, nucleotides, and fatty acids), macromolecules (proteins, peptidoglycan, RNA, DNA, and complex lipids), and cell structures from available precursors.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417631195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solidFill>
                  <a:schemeClr val="tx1"/>
                </a:solidFill>
              </a:rPr>
              <a:t>Enzyme Structure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latin typeface="+mj-lt"/>
                <a:ea typeface="ＭＳ Ｐゴシック" charset="0"/>
              </a:rPr>
              <a:t>Conjugated enzymes have an apoenzyme (polypeptide or protein) component and one or more cofactors. This figure shows drawings of three apoenzymes. The apoenzyme on the left has one metallic </a:t>
            </a:r>
            <a:r>
              <a:rPr lang="en-US" dirty="0" err="1">
                <a:latin typeface="+mj-lt"/>
                <a:ea typeface="ＭＳ Ｐゴシック" charset="0"/>
              </a:rPr>
              <a:t>cofacter</a:t>
            </a:r>
            <a:r>
              <a:rPr lang="en-US" dirty="0">
                <a:latin typeface="+mj-lt"/>
                <a:ea typeface="ＭＳ Ｐゴシック" charset="0"/>
              </a:rPr>
              <a:t>, the apoenzyme in the center has a coenzyme, and the apoenzyme on the right has both a metallic cofactor and a coenzyme.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64659142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solidFill>
                  <a:schemeClr val="tx1"/>
                </a:solidFill>
              </a:rPr>
              <a:t>How the Active Site and Specificity of the Apoenzyme Arise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2"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457200" indent="-457200">
              <a:buFont typeface="+mj-lt"/>
              <a:buAutoNum type="alphaLcParenR"/>
            </a:pPr>
            <a:r>
              <a:rPr lang="en-US" dirty="0">
                <a:latin typeface="+mj-lt"/>
                <a:ea typeface="ＭＳ Ｐゴシック" charset="0"/>
              </a:rPr>
              <a:t>As the polypeptide forms intrachain bonds, it folds into a three-dimensional (tertiary) state. Active sites are created by the 3D shape.</a:t>
            </a:r>
          </a:p>
          <a:p>
            <a:pPr marL="457200" indent="-457200">
              <a:buFont typeface="+mj-lt"/>
              <a:buAutoNum type="alphaLcParenR"/>
            </a:pPr>
            <a:r>
              <a:rPr lang="en-US" dirty="0">
                <a:latin typeface="+mj-lt"/>
                <a:ea typeface="ＭＳ Ｐゴシック" charset="0"/>
              </a:rPr>
              <a:t>More complex enzymes have a quaternary structure consisting of several polypeptides bound by weak forces. Often the active site is formed by the junction of two polypeptides.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3" action="ppaction://hlinksldjump"/>
            </a:endParaRPr>
          </a:p>
        </p:txBody>
      </p:sp>
    </p:spTree>
    <p:extLst>
      <p:ext uri="{BB962C8B-B14F-4D97-AF65-F5344CB8AC3E}">
        <p14:creationId xmlns:p14="http://schemas.microsoft.com/office/powerpoint/2010/main" val="398604825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solidFill>
                  <a:schemeClr val="tx1"/>
                </a:solidFill>
              </a:rPr>
              <a:t>Enzyme-Substrate Reactions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latin typeface="+mj-lt"/>
                <a:ea typeface="ＭＳ Ｐゴシック" charset="0"/>
              </a:rPr>
              <a:t>This figure shows illustrations of three enzyme-substrate reactions. In the reaction on the left, When the enzyme and substrate come together, the substrate must show the correct fit and position with respect to the enzyme. In the reaction in the center, When the enzyme-substrate complex is formed, it enters a transition state. During this temporary but tight interlocking union, the enzyme participates directly in breaking or making bonds. And in the reaction on the right, Once the reaction is complete, the enzyme releases the products.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3" action="ppaction://hlinksldjump"/>
            </a:endParaRPr>
          </a:p>
        </p:txBody>
      </p:sp>
    </p:spTree>
    <p:extLst>
      <p:ext uri="{BB962C8B-B14F-4D97-AF65-F5344CB8AC3E}">
        <p14:creationId xmlns:p14="http://schemas.microsoft.com/office/powerpoint/2010/main" val="298984773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solidFill>
                  <a:schemeClr val="tx1"/>
                </a:solidFill>
              </a:rPr>
              <a:t>Constitutive and Regulated Enzymes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This figure compares constitutive and regulated enzymes. On the left, Constitutive enzymes are present in constant amounts in a cell. Even if more substrate is added there is no change in the amount of enzyme in the cell. On the right, The concentration of regulated enzymes in a cell increases or decreases in response to substrate levels. If more substrate is added, enzyme in the cell is induced. If substrate is removed, enzyme in the cell is repressed.</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3" action="ppaction://hlinksldjump"/>
            </a:endParaRPr>
          </a:p>
        </p:txBody>
      </p:sp>
    </p:spTree>
    <p:extLst>
      <p:ext uri="{BB962C8B-B14F-4D97-AF65-F5344CB8AC3E}">
        <p14:creationId xmlns:p14="http://schemas.microsoft.com/office/powerpoint/2010/main" val="332535957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solidFill>
                  <a:schemeClr val="tx1"/>
                </a:solidFill>
              </a:rPr>
              <a:t>Patterns of Metabolism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In general, metabolic pathways consist of a linked series of individual chemical reactions that produce intermediary metabolites and lead to a final product. These pathways occur in several patterns, including linear, cyclic, and branched. Anabolic pathways involved in biosynthesis result in a more complex molecule, each step adding on a functional group, whereas catabolic pathways involve the dismantling of molecules and can generate energy. Virtually every reaction in a series involves a specific enzyme. In the Linear system A is converted to B and B to C and so on, as in Glycolysis. In the Cyclic system U is converted to V which enters the cycle and T is added to make W which is converted to X which is converted to Y, the product S is released leaving Z to start the cycle over again, as in the Krebs Cycle. Branched Systems can be either Divergent, when one compound splits into two different reactions, or Convergent, when two different reactions converge to make a single product, as in amino acid synthesis.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3" action="ppaction://hlinksldjump"/>
            </a:endParaRPr>
          </a:p>
        </p:txBody>
      </p:sp>
    </p:spTree>
    <p:extLst>
      <p:ext uri="{BB962C8B-B14F-4D97-AF65-F5344CB8AC3E}">
        <p14:creationId xmlns:p14="http://schemas.microsoft.com/office/powerpoint/2010/main" val="73981571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solidFill>
                  <a:schemeClr val="tx1"/>
                </a:solidFill>
              </a:rPr>
              <a:t>Two Common Control Mechanisms for Enzymes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This figure illustrates Competitive Inhibition and Noncompetitive Inhibition. In Competitive Inhibition enzyme activity can be inhibited by a molecule that resembles the enzyme's normal substrate. The “mimic” can then occupy the enzyme's active site, preventing the actual substrate from binding there. Because the mimic cannot actually be acted on by the enzyme or function in the way the product would have, the enzyme is effectively shut down. Noncompetitive Inhibition occurs with special types of enzymes that have two binding sites—the active site and another area called the regulatory site. If a regulatory molecule binds to the regulatory site the reaction is blocked because the binding of the regulatory molecule in the regulatory site changes the conformation (or shape) of the active site so the substrate won't fit there. Often the regulatory molecule is the product of the enzymatic reaction itself. This provides a negative feedback mechanism that can slow down enzymatic activity once a certain concentration of product is produced.</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172392205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solidFill>
                  <a:schemeClr val="tx1"/>
                </a:solidFill>
              </a:rPr>
              <a:t>Genetic Control of Enzyme Synthesis: Enzyme Repression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1) DNA transcribed into RNA. 2) RNA translated into protein. 3) Protein. 4) Folds to form functional enzyme structure. 5) Substrate. 6) Excess product binds to DNA and shuts down further enzyme production. 7) DNA cannot be transcribed; the protein cannot be made. In steps 1 through 5, the enzyme is synthesized continuously via uninhibited transcription and translation until enough product has been made. In steps 6 and 7 excess product reacts with a site on DNA that regulates the enzyme’s synthesis, thereby inhibiting further enzyme production.</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1763487018"/>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84F6219E-3D47-41AC-9893-1108D06AA07D}"/>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B385948E-CF34-4CE8-9AC7-28DE40FDC656}"/>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FEE61EC3-6634-45B5-BF77-FBC9B835BC79}"/>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A15A20A0-BEE6-47A5-BC6B-F87134FBF13C}"/>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Template_Editorial_v9_2019</Template>
  <TotalTime>1797</TotalTime>
  <Words>7139</Words>
  <Application>Microsoft Office PowerPoint</Application>
  <PresentationFormat>On-screen Show (4:3)</PresentationFormat>
  <Paragraphs>622</Paragraphs>
  <Slides>116</Slides>
  <Notes>22</Notes>
  <HiddenSlides>26</HiddenSlides>
  <MMClips>0</MMClips>
  <ScaleCrop>false</ScaleCrop>
  <HeadingPairs>
    <vt:vector size="6" baseType="variant">
      <vt:variant>
        <vt:lpstr>Fonts Used</vt:lpstr>
      </vt:variant>
      <vt:variant>
        <vt:i4>4</vt:i4>
      </vt:variant>
      <vt:variant>
        <vt:lpstr>Theme</vt:lpstr>
      </vt:variant>
      <vt:variant>
        <vt:i4>5</vt:i4>
      </vt:variant>
      <vt:variant>
        <vt:lpstr>Slide Titles</vt:lpstr>
      </vt:variant>
      <vt:variant>
        <vt:i4>116</vt:i4>
      </vt:variant>
    </vt:vector>
  </HeadingPairs>
  <TitlesOfParts>
    <vt:vector size="125" baseType="lpstr">
      <vt:lpstr>ＭＳ Ｐゴシック</vt:lpstr>
      <vt:lpstr>Arial</vt:lpstr>
      <vt:lpstr>Calibri</vt:lpstr>
      <vt:lpstr>Cambria Math</vt:lpstr>
      <vt:lpstr>Title Slides Master</vt:lpstr>
      <vt:lpstr>MainContentSlideMaster</vt:lpstr>
      <vt:lpstr>ClosingMaster</vt:lpstr>
      <vt:lpstr>DividerSlideMaster</vt:lpstr>
      <vt:lpstr>ImageDescriptionAppendixSlideMaster</vt:lpstr>
      <vt:lpstr>Chapter 8</vt:lpstr>
      <vt:lpstr>Section 8.1: The Metabolism of Microbes </vt:lpstr>
      <vt:lpstr>The Metabolism of Microbes</vt:lpstr>
      <vt:lpstr>Accomplishments of Metabolism</vt:lpstr>
      <vt:lpstr>Simplified Model of Metabolism</vt:lpstr>
      <vt:lpstr>Enzymes: Catalyzing the Chemical Reactions of Life</vt:lpstr>
      <vt:lpstr>Checklist of Enzyme Characteristics</vt:lpstr>
      <vt:lpstr>How Do Enzymes Work?</vt:lpstr>
      <vt:lpstr>Enzyme Structure</vt:lpstr>
      <vt:lpstr>Apoenzymes</vt:lpstr>
      <vt:lpstr>How the Active Site and Specificity of the Apoenzyme Arise</vt:lpstr>
      <vt:lpstr>Enzyme-Substrate Reactions</vt:lpstr>
      <vt:lpstr>Cofactors: Metal Ions and Coenzymes</vt:lpstr>
      <vt:lpstr>Six Classes of Enzymes</vt:lpstr>
      <vt:lpstr>Sampling of Enzymes, Their Substrates, and Their Reactions</vt:lpstr>
      <vt:lpstr>Transfer Reactions by Enzymes</vt:lpstr>
      <vt:lpstr>Location of Enzyme Action</vt:lpstr>
      <vt:lpstr>Enzyme Regularity</vt:lpstr>
      <vt:lpstr>Constitutive and Regulated Enzymes</vt:lpstr>
      <vt:lpstr>Role of Microbial Enzymes in Disease</vt:lpstr>
      <vt:lpstr>Sensitivity of Enzymes</vt:lpstr>
      <vt:lpstr>Metabolic Pathways</vt:lpstr>
      <vt:lpstr>Patterns of Metabolism</vt:lpstr>
      <vt:lpstr>Direct Controls on the Action of Enzymes: Competitive Inhibition </vt:lpstr>
      <vt:lpstr>Direct Controls on the Action of Enzymes:  Noncompetitive Inhibition</vt:lpstr>
      <vt:lpstr>Two Common Control Mechanisms for Enzymes</vt:lpstr>
      <vt:lpstr>Controls on Enzyme Synthesis</vt:lpstr>
      <vt:lpstr>Genetic Control of Enzyme Synthesis: Enzyme Repression</vt:lpstr>
      <vt:lpstr>Concept Check – Section 8.1</vt:lpstr>
      <vt:lpstr>Section 8.2: The Pursuit and Utilization of Energy </vt:lpstr>
      <vt:lpstr>Energy in Cells</vt:lpstr>
      <vt:lpstr>Simplified Model of Energy Production</vt:lpstr>
      <vt:lpstr>A Closer Look at Oxidation and Reduction </vt:lpstr>
      <vt:lpstr>Redox Pairs</vt:lpstr>
      <vt:lpstr>Details of NAD Reduction</vt:lpstr>
      <vt:lpstr>Electron Carriers: Molecular Shuttles</vt:lpstr>
      <vt:lpstr>Adenosine Triphosphate</vt:lpstr>
      <vt:lpstr>ATP</vt:lpstr>
      <vt:lpstr>Other ATPs</vt:lpstr>
      <vt:lpstr>Concept Check – Section 8.2</vt:lpstr>
      <vt:lpstr>Section 8.3: Catabolism: Getting Materials and Energy</vt:lpstr>
      <vt:lpstr>Overview of Catabolism</vt:lpstr>
      <vt:lpstr>Overview of the Three Main Pathways of Catabolism</vt:lpstr>
      <vt:lpstr>Aerobic versus Anaerobic Respiration</vt:lpstr>
      <vt:lpstr>Fermentation Pathway</vt:lpstr>
      <vt:lpstr>Aerobic Respiration</vt:lpstr>
      <vt:lpstr>Glycolysis: The Starting Lineup</vt:lpstr>
      <vt:lpstr>Summary of Glycolysis</vt:lpstr>
      <vt:lpstr>Pyruvic Acid: A Central Metabolite</vt:lpstr>
      <vt:lpstr>The Krebs Cycle: A Carbon and Energy Wheel</vt:lpstr>
      <vt:lpstr>The Krebs Cycle</vt:lpstr>
      <vt:lpstr>Reactions of a Single Turn of the Krebs Cycle</vt:lpstr>
      <vt:lpstr>The Respiratory Chain</vt:lpstr>
      <vt:lpstr>The Electron Transport System and Oxidative Phosphorylation in Bacterial Membranes</vt:lpstr>
      <vt:lpstr>The Electron Transport System on the Inner Membrane of the Mitochondrial Cristae</vt:lpstr>
      <vt:lpstr>Elements of Electron Transport</vt:lpstr>
      <vt:lpstr>Chemiosmosis </vt:lpstr>
      <vt:lpstr>Proton Motive Force</vt:lpstr>
      <vt:lpstr>ATP Formation in Eukaryotes</vt:lpstr>
      <vt:lpstr>Theoretic ATP Yield From Aerobic Respiration</vt:lpstr>
      <vt:lpstr>Summary of Aerobic Respiration</vt:lpstr>
      <vt:lpstr>Other Products of Respiration</vt:lpstr>
      <vt:lpstr>The Terminal Step</vt:lpstr>
      <vt:lpstr>Anaerobic Respiration: Nitrate and nitrite reduction systems</vt:lpstr>
      <vt:lpstr>Anaerobic Respiration: Denitrification</vt:lpstr>
      <vt:lpstr>Fermentation</vt:lpstr>
      <vt:lpstr>Chemistry of Fermentation Systems That Produce Acid and Alcohol</vt:lpstr>
      <vt:lpstr>Products of Alcoholic Fermentation</vt:lpstr>
      <vt:lpstr>Products of Acidic Fermentation</vt:lpstr>
      <vt:lpstr>Products of Mixed Acid Fermentation</vt:lpstr>
      <vt:lpstr>Lipid Catabolism</vt:lpstr>
      <vt:lpstr>Protein Catabolism</vt:lpstr>
      <vt:lpstr>Concept Check – Section 8.3</vt:lpstr>
      <vt:lpstr>Section 8.4: Biosynthesis and the Crossing Pathways of Metabolism</vt:lpstr>
      <vt:lpstr>The Frugality of the Cell</vt:lpstr>
      <vt:lpstr>Amphibolic View of Metabolism</vt:lpstr>
      <vt:lpstr>Amphibolic Sources of Cellular Building Blocks</vt:lpstr>
      <vt:lpstr>Cellular Building Blocks</vt:lpstr>
      <vt:lpstr>Other Cellular Building Blocks</vt:lpstr>
      <vt:lpstr>Carbohydrate Biosynthesis</vt:lpstr>
      <vt:lpstr>Amino Acids, Protein Synthesis, and Nucleic Acid Synthesis</vt:lpstr>
      <vt:lpstr>Assembly of the Cell</vt:lpstr>
      <vt:lpstr>Concept Check – Section 8.4</vt:lpstr>
      <vt:lpstr>Section 8.5: Photosynthesis: It All Starts with Light</vt:lpstr>
      <vt:lpstr>Photosynthesis</vt:lpstr>
      <vt:lpstr>Light-Dependent Reactions: Photophosphorylation</vt:lpstr>
      <vt:lpstr>Light-Independent Reactions: The Calvin Cycle</vt:lpstr>
      <vt:lpstr>Other Mechanisms of Photosynthesis</vt:lpstr>
      <vt:lpstr>Concept Check – Section 8.5</vt:lpstr>
      <vt:lpstr>End of Main Content</vt:lpstr>
      <vt:lpstr>Accessibility Content: Text Alternatives for Images</vt:lpstr>
      <vt:lpstr>Simplified Model of Metabolism - Text Alternative</vt:lpstr>
      <vt:lpstr>Enzyme Structure - Text Alternative</vt:lpstr>
      <vt:lpstr>How the Active Site and Specificity of the Apoenzyme Arise - Text Alternative</vt:lpstr>
      <vt:lpstr>Enzyme-Substrate Reactions - Text Alternative</vt:lpstr>
      <vt:lpstr>Constitutive and Regulated Enzymes - Text Alternative</vt:lpstr>
      <vt:lpstr>Patterns of Metabolism - Text Alternative</vt:lpstr>
      <vt:lpstr>Two Common Control Mechanisms for Enzymes - Text Alternative</vt:lpstr>
      <vt:lpstr>Genetic Control of Enzyme Synthesis: Enzyme Repression - Text Alternative</vt:lpstr>
      <vt:lpstr>Simplified Model of Energy Production - Text Alternative</vt:lpstr>
      <vt:lpstr>Redox Pairs - Text Alternative</vt:lpstr>
      <vt:lpstr>Details of NAD Reduction - Text Alternative</vt:lpstr>
      <vt:lpstr>Adenosine Triphosphate - Text Alternative</vt:lpstr>
      <vt:lpstr>Overview of the Three Main Pathways of Catabolism  - Text Alternative</vt:lpstr>
      <vt:lpstr>Summary of Glycolysis - Text Alternative</vt:lpstr>
      <vt:lpstr>Pyruvic Acid: A Central Metabolite - Text Alternative</vt:lpstr>
      <vt:lpstr>Reactions of a Single Turn of the Krebs Cycle - Text Alternative</vt:lpstr>
      <vt:lpstr>The Electron Transport System and Oxidative Phosphorylation in Bacterial Membranes - Text Alternative</vt:lpstr>
      <vt:lpstr>The Electron Transport System on the Inner Membrane of the Mitochondrial Cristae - Text Alternative</vt:lpstr>
      <vt:lpstr>Theoretic ATP Yield From Aerobic Respiration - Text Alternative</vt:lpstr>
      <vt:lpstr>Chemistry of Fermentation Systems That Produce Acid and Alcohol - Text Alternative</vt:lpstr>
      <vt:lpstr>Protein Catabolism - Text Alternative</vt:lpstr>
      <vt:lpstr>Amphibolic View of Metabolism - Text Alternative</vt:lpstr>
      <vt:lpstr>Photosynthesis - Text Alternative</vt:lpstr>
      <vt:lpstr>Light-Dependent Reactions: Photophosphorylation  - Text Alternative</vt:lpstr>
      <vt:lpstr>Light-Independent Reactions: The Calvin Cycle - Text Alternative</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 of Four Title Slide Options</dc:title>
  <dc:creator>Prasanna kumar. Tripathy</dc:creator>
  <cp:keywords>PPT</cp:keywords>
  <cp:lastModifiedBy>Jyoti Jhinkwan</cp:lastModifiedBy>
  <cp:revision>408</cp:revision>
  <dcterms:created xsi:type="dcterms:W3CDTF">2019-07-27T05:34:11Z</dcterms:created>
  <dcterms:modified xsi:type="dcterms:W3CDTF">2020-05-21T09:08:26Z</dcterms:modified>
</cp:coreProperties>
</file>