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21"/>
  </p:notesMasterIdLst>
  <p:sldIdLst>
    <p:sldId id="256" r:id="rId6"/>
    <p:sldId id="266" r:id="rId7"/>
    <p:sldId id="269" r:id="rId8"/>
    <p:sldId id="270" r:id="rId9"/>
    <p:sldId id="271"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70" r:id="rId28"/>
    <p:sldId id="371" r:id="rId29"/>
    <p:sldId id="372" r:id="rId30"/>
    <p:sldId id="375" r:id="rId31"/>
    <p:sldId id="373" r:id="rId32"/>
    <p:sldId id="374" r:id="rId33"/>
    <p:sldId id="376" r:id="rId34"/>
    <p:sldId id="377" r:id="rId35"/>
    <p:sldId id="387" r:id="rId36"/>
    <p:sldId id="379" r:id="rId37"/>
    <p:sldId id="380" r:id="rId38"/>
    <p:sldId id="381" r:id="rId39"/>
    <p:sldId id="382" r:id="rId40"/>
    <p:sldId id="388" r:id="rId41"/>
    <p:sldId id="383" r:id="rId42"/>
    <p:sldId id="384" r:id="rId43"/>
    <p:sldId id="385" r:id="rId44"/>
    <p:sldId id="386" r:id="rId45"/>
    <p:sldId id="389" r:id="rId46"/>
    <p:sldId id="390" r:id="rId47"/>
    <p:sldId id="391" r:id="rId48"/>
    <p:sldId id="392" r:id="rId49"/>
    <p:sldId id="393" r:id="rId50"/>
    <p:sldId id="394" r:id="rId51"/>
    <p:sldId id="395" r:id="rId52"/>
    <p:sldId id="396" r:id="rId53"/>
    <p:sldId id="397" r:id="rId54"/>
    <p:sldId id="398" r:id="rId55"/>
    <p:sldId id="399" r:id="rId56"/>
    <p:sldId id="400" r:id="rId57"/>
    <p:sldId id="401" r:id="rId58"/>
    <p:sldId id="402" r:id="rId59"/>
    <p:sldId id="403" r:id="rId60"/>
    <p:sldId id="404" r:id="rId61"/>
    <p:sldId id="405" r:id="rId62"/>
    <p:sldId id="406" r:id="rId63"/>
    <p:sldId id="407" r:id="rId64"/>
    <p:sldId id="408" r:id="rId65"/>
    <p:sldId id="409" r:id="rId66"/>
    <p:sldId id="410" r:id="rId67"/>
    <p:sldId id="411" r:id="rId68"/>
    <p:sldId id="412" r:id="rId69"/>
    <p:sldId id="413" r:id="rId70"/>
    <p:sldId id="414" r:id="rId71"/>
    <p:sldId id="415" r:id="rId72"/>
    <p:sldId id="416" r:id="rId73"/>
    <p:sldId id="417" r:id="rId74"/>
    <p:sldId id="418" r:id="rId75"/>
    <p:sldId id="419" r:id="rId76"/>
    <p:sldId id="420" r:id="rId77"/>
    <p:sldId id="421" r:id="rId78"/>
    <p:sldId id="457" r:id="rId79"/>
    <p:sldId id="423" r:id="rId80"/>
    <p:sldId id="424" r:id="rId81"/>
    <p:sldId id="425" r:id="rId82"/>
    <p:sldId id="426" r:id="rId83"/>
    <p:sldId id="427" r:id="rId84"/>
    <p:sldId id="428" r:id="rId85"/>
    <p:sldId id="429" r:id="rId86"/>
    <p:sldId id="430" r:id="rId87"/>
    <p:sldId id="431" r:id="rId88"/>
    <p:sldId id="432" r:id="rId89"/>
    <p:sldId id="433" r:id="rId90"/>
    <p:sldId id="434" r:id="rId91"/>
    <p:sldId id="435" r:id="rId92"/>
    <p:sldId id="436" r:id="rId93"/>
    <p:sldId id="437" r:id="rId94"/>
    <p:sldId id="438" r:id="rId95"/>
    <p:sldId id="439" r:id="rId96"/>
    <p:sldId id="440" r:id="rId97"/>
    <p:sldId id="441" r:id="rId98"/>
    <p:sldId id="442" r:id="rId99"/>
    <p:sldId id="443" r:id="rId100"/>
    <p:sldId id="260" r:id="rId101"/>
    <p:sldId id="289" r:id="rId102"/>
    <p:sldId id="290" r:id="rId103"/>
    <p:sldId id="444" r:id="rId104"/>
    <p:sldId id="445" r:id="rId105"/>
    <p:sldId id="446" r:id="rId106"/>
    <p:sldId id="447" r:id="rId107"/>
    <p:sldId id="448" r:id="rId108"/>
    <p:sldId id="449" r:id="rId109"/>
    <p:sldId id="450" r:id="rId110"/>
    <p:sldId id="451" r:id="rId111"/>
    <p:sldId id="452" r:id="rId112"/>
    <p:sldId id="453" r:id="rId113"/>
    <p:sldId id="454" r:id="rId114"/>
    <p:sldId id="455" r:id="rId115"/>
    <p:sldId id="456" r:id="rId116"/>
    <p:sldId id="458" r:id="rId117"/>
    <p:sldId id="459" r:id="rId118"/>
    <p:sldId id="460" r:id="rId119"/>
    <p:sldId id="461" r:id="rId1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5"/>
            <p14:sldId id="373"/>
            <p14:sldId id="374"/>
            <p14:sldId id="376"/>
            <p14:sldId id="377"/>
            <p14:sldId id="387"/>
            <p14:sldId id="379"/>
            <p14:sldId id="380"/>
            <p14:sldId id="381"/>
            <p14:sldId id="382"/>
            <p14:sldId id="388"/>
            <p14:sldId id="383"/>
            <p14:sldId id="384"/>
            <p14:sldId id="385"/>
            <p14:sldId id="386"/>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57"/>
            <p14:sldId id="423"/>
            <p14:sldId id="42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260"/>
          </p14:sldIdLst>
        </p14:section>
        <p14:section name="Appendix: Image Descriptions for Unsighted Students" id="{608B34F2-7DB0-472F-AD87-BF491F16DCE7}">
          <p14:sldIdLst>
            <p14:sldId id="289"/>
            <p14:sldId id="290"/>
            <p14:sldId id="444"/>
            <p14:sldId id="445"/>
            <p14:sldId id="446"/>
            <p14:sldId id="447"/>
            <p14:sldId id="448"/>
            <p14:sldId id="449"/>
            <p14:sldId id="450"/>
            <p14:sldId id="451"/>
            <p14:sldId id="452"/>
            <p14:sldId id="453"/>
            <p14:sldId id="454"/>
            <p14:sldId id="455"/>
            <p14:sldId id="456"/>
            <p14:sldId id="458"/>
            <p14:sldId id="459"/>
            <p14:sldId id="460"/>
            <p14:sldId id="46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CBCB"/>
    <a:srgbClr val="E7E7E7"/>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09" autoAdjust="0"/>
    <p:restoredTop sz="94291" autoAdjust="0"/>
  </p:normalViewPr>
  <p:slideViewPr>
    <p:cSldViewPr snapToGrid="0" showGuides="1">
      <p:cViewPr varScale="1">
        <p:scale>
          <a:sx n="68" d="100"/>
          <a:sy n="68" d="100"/>
        </p:scale>
        <p:origin x="672" y="72"/>
      </p:cViewPr>
      <p:guideLst>
        <p:guide pos="3264"/>
        <p:guide orient="horz" pos="2256"/>
        <p:guide pos="5640"/>
      </p:guideLst>
    </p:cSldViewPr>
  </p:slideViewPr>
  <p:outlineViewPr>
    <p:cViewPr>
      <p:scale>
        <a:sx n="33" d="100"/>
        <a:sy n="33" d="100"/>
      </p:scale>
      <p:origin x="0" y="10774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40369148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6966273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 id="2147483705" r:id="rId8"/>
    <p:sldLayoutId id="2147483706" r:id="rId9"/>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5.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1.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2.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8.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0.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37.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1.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45.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58.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0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60.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70.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1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72.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76.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7.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78.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1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3.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2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2.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5.jpg"/><Relationship Id="rId1" Type="http://schemas.openxmlformats.org/officeDocument/2006/relationships/slideLayout" Target="../slideLayouts/slideLayout5.xml"/><Relationship Id="rId4" Type="http://schemas.openxmlformats.org/officeDocument/2006/relationships/slide" Target="slide100.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16.jpg"/><Relationship Id="rId1" Type="http://schemas.openxmlformats.org/officeDocument/2006/relationships/slideLayout" Target="../slideLayouts/slideLayout6.xml"/><Relationship Id="rId4" Type="http://schemas.openxmlformats.org/officeDocument/2006/relationships/slide" Target="slide10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19.jpg"/><Relationship Id="rId1" Type="http://schemas.openxmlformats.org/officeDocument/2006/relationships/slideLayout" Target="../slideLayouts/slideLayout6.xml"/><Relationship Id="rId4" Type="http://schemas.openxmlformats.org/officeDocument/2006/relationships/slide" Target="slide10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slide" Target="slide10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21.jpg"/><Relationship Id="rId1" Type="http://schemas.openxmlformats.org/officeDocument/2006/relationships/slideLayout" Target="../slideLayouts/slideLayout6.xml"/><Relationship Id="rId4" Type="http://schemas.openxmlformats.org/officeDocument/2006/relationships/slide" Target="slide10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24.jpg"/><Relationship Id="rId1" Type="http://schemas.openxmlformats.org/officeDocument/2006/relationships/slideLayout" Target="../slideLayouts/slideLayout6.xml"/><Relationship Id="rId4" Type="http://schemas.openxmlformats.org/officeDocument/2006/relationships/slide" Target="slide111.xml"/></Relationships>
</file>

<file path=ppt/slides/_rels/slide77.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5.jpg"/><Relationship Id="rId1" Type="http://schemas.openxmlformats.org/officeDocument/2006/relationships/slideLayout" Target="../slideLayouts/slideLayout6.xml"/><Relationship Id="rId4" Type="http://schemas.openxmlformats.org/officeDocument/2006/relationships/slide" Target="slide111.xml"/></Relationships>
</file>

<file path=ppt/slides/_rels/slide78.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17.xml"/><Relationship Id="rId4" Type="http://schemas.openxmlformats.org/officeDocument/2006/relationships/slide" Target="slide5.xml"/></Relationships>
</file>

<file path=ppt/slides/_rels/slide9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3.xml"/><Relationship Id="rId1" Type="http://schemas.openxmlformats.org/officeDocument/2006/relationships/slideLayout" Target="../slideLayouts/slideLayout17.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9</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dirty="0"/>
              <a:t>Microbial Genetics</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9"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656408" y="1365821"/>
            <a:ext cx="4229100" cy="497645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Size and Packaging of Genomes</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Variation in genome size:</a:t>
            </a:r>
          </a:p>
          <a:p>
            <a:pPr marL="342900" indent="-342900">
              <a:spcBef>
                <a:spcPts val="800"/>
              </a:spcBef>
              <a:buFont typeface="Arial" panose="020B0604020202020204" pitchFamily="34" charset="0"/>
              <a:buChar char="•"/>
            </a:pPr>
            <a:r>
              <a:rPr lang="en-IN" i="1" dirty="0"/>
              <a:t>Escherichia</a:t>
            </a:r>
            <a:r>
              <a:rPr lang="en-US" altLang="en-US" i="1" dirty="0"/>
              <a:t> coli</a:t>
            </a:r>
            <a:r>
              <a:rPr lang="en-US" altLang="en-US" dirty="0"/>
              <a:t>: single chromosome with 4000 to 5000 genes</a:t>
            </a:r>
          </a:p>
          <a:p>
            <a:pPr marL="640080" lvl="1" indent="-283464"/>
            <a:r>
              <a:rPr lang="en-US" altLang="en-US" sz="2000" dirty="0"/>
              <a:t>1 mm long if unwound and stretched linearly</a:t>
            </a:r>
          </a:p>
          <a:p>
            <a:pPr marL="640080" lvl="1" indent="-283464"/>
            <a:r>
              <a:rPr lang="en-US" altLang="en-US" sz="2000" dirty="0"/>
              <a:t>1000 times longer than the cell</a:t>
            </a:r>
          </a:p>
          <a:p>
            <a:pPr marL="342900" indent="-342900">
              <a:spcBef>
                <a:spcPts val="800"/>
              </a:spcBef>
              <a:buFont typeface="Arial" panose="020B0604020202020204" pitchFamily="34" charset="0"/>
              <a:buChar char="•"/>
            </a:pPr>
            <a:r>
              <a:rPr lang="en-US" altLang="en-US" dirty="0"/>
              <a:t>Human cell: 23,000 genes on 46 chromosomes</a:t>
            </a:r>
          </a:p>
        </p:txBody>
      </p:sp>
    </p:spTree>
    <p:extLst>
      <p:ext uri="{BB962C8B-B14F-4D97-AF65-F5344CB8AC3E}">
        <p14:creationId xmlns:p14="http://schemas.microsoft.com/office/powerpoint/2010/main" val="33473185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Simplified Steps to Show the Semiconservative Replication of DNA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Circular DNA has a special origin site where replication begins. When strands are separated, two replication forks form, and a DNA polymerase III complex enters at each fork. The DNA polymerases proceed in both directions along the DNA molecule, attaching the correct nucleotides according to the pattern of the template. An A on the template will pair with a T on the new molecule, and a C will pair with a G. The resultant new DNA molecules contain one strand of the newly synthesized DNA and the original template strand. The integrity of the code is kept intact because the linear arrangement of the bases is maintained during this process.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1341820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DNA Replication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400"/>
              </a:spcAft>
            </a:pPr>
            <a:r>
              <a:rPr lang="en-US" sz="1400" dirty="0"/>
              <a:t>The process of DNA replication is outlined here with an image depicting where each enzyme is at work.</a:t>
            </a:r>
          </a:p>
          <a:p>
            <a:pPr marL="342900" indent="-342900">
              <a:spcAft>
                <a:spcPts val="400"/>
              </a:spcAft>
              <a:buAutoNum type="arabicParenR"/>
            </a:pPr>
            <a:r>
              <a:rPr lang="en-US" sz="1400" dirty="0"/>
              <a:t>The origin of replication is a short sequence rich in adenine and thymine bases that are held together by only two hydrogen bonds rather than three. Because the origin of replication is AT-rich, less energy is required to separate the two strands than would be required if the origin were GC-rich. During replication topoisomerases unwind the DNA helix, giving access to helicases (unzipping enzymes) to bind to the double-stranded DNA at the origin. Helicases break the hydrogen bonds holding the two DNA strands together, resulting in two separate strands.</a:t>
            </a:r>
          </a:p>
          <a:p>
            <a:pPr marL="342900" indent="-342900">
              <a:spcAft>
                <a:spcPts val="400"/>
              </a:spcAft>
              <a:buAutoNum type="arabicParenR"/>
            </a:pPr>
            <a:r>
              <a:rPr lang="en-US" sz="1400" dirty="0"/>
              <a:t>Single-stranded binding proteins keep the strands apart.</a:t>
            </a:r>
          </a:p>
          <a:p>
            <a:pPr marL="342900" indent="-342900">
              <a:spcAft>
                <a:spcPts val="400"/>
              </a:spcAft>
              <a:buAutoNum type="arabicParenR"/>
            </a:pPr>
            <a:r>
              <a:rPr lang="en-US" sz="1400" dirty="0"/>
              <a:t>DNA polymerase III adds nucleotides in accordance with the template pattern. Because DNA polymerase is correctly oriented for synthesis only in the 5’ to 3’ direction of the new molecule strand, only one strand, called the leading strand, can be synthesized as a continuous, complete strand. The strand with the opposite orientation (3’ to 5’) is termed the lagging strand. On this strand the polymerase adds nucleotides a few at a time in the direction away from the fork (5’ to 3’). As the fork opens up a bit, the next segment is synthesized backward to the point of the previous segment, a process repeated until synthesis is complete. In this way, the DNA polymerase is able to synthesize the two new strands simultaneously. This manner of synthesis produces one strand containing short fragments of DNA (100 to 1,000 bases long) called Okazaki fragments. These fragments are attached to the growing end of the lagging strand by another enzyme called DNA ligase.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49301619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Elongation and Termination of the Daughter Molecule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illustrates bacterial chromosome replication. The chromosome is depicted as a blue ribbon and a red ribbon twisted around each other (the double helix), in a continuous circle. DNA replication proceeding bidirectionally, with two replication forks generated at the "origin". As replication proceeds, one double strand loops away from the other. Final separation is achieved through repair and the release of two completed circular chromosomes. The daughter cells receive these during binary fission.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33654236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Summary of the Flow of Genetic Information </a:t>
            </a:r>
            <a:br>
              <a:rPr lang="en-US" dirty="0"/>
            </a:br>
            <a:r>
              <a:rPr lang="en-US" dirty="0"/>
              <a:t>in Microbes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At the top of this figure is the circular chromosome of bacteria. This DNA is the ultimate storehouse and distributor of genetic information. On the left we see the structures of tRNA, mRNA, and rRNA involved in transcription and translation. DNA must be deciphered into a usable cell language. It does this by transcribing its code into RNA helper molecules that translate that code into protein. On the right we see regulatory RNAs (micro RNA, interfering RNA, antisense RNA, and riboswitches) that regulate transcription and translation.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2573378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Simplified View of the DNA–Protein Relationship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DNA molecule is a continuous chain of base pairs, but the sequence must be interpreted in groups of three base pairs (a triplet). Each triplet as copied into mRNA codons will translate into one amino acid.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6679199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Transcription Initiation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Initiation. Transcription is initiated when RNA polymerase recognizes a segment of the DNA called the promoter region. This region consists of two sequences of DNA just prior to the beginning of the gene to be transcribed. These promoter sequences provide the signal for RNA polymerase to bind to the DNA. Then there is a special codon called the initiation codon, which is where the RNA polymerase begins its transcription. As the DNA helix unwinds, the polymerase first pulls the early parts of the DNA into itself, a process called “DNA scrunching,” and then, having acquired energy from the scrunching process, begins to advance down the DNA strand to continue synthesizing an RNA molecule complementary to the template strand of DNA. The nucleotide sequence of promoters differs only slightly from gene to gene, with all promoters being rich in adenine and thymine.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504246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Interpreting the DNA Code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If a DNA sequence is known, its mRNA codon can be surmised. If a codon is known, the anticodon and, finally, the amino acid sequence can be determined. The reverse is not as straightforward (determining the exact codon or anticodon from amino acid sequence) due to the redundancy of the code (meaning that more than one codon may code for a single amino acid).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4036505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Speeding Up the Protein Assembly Line in Bacteria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(Top) The mRNA transcript encounters ribosomal parts immediately as it leaves the DNA. (Bottom) The ribosomal factories assemble along the mRNA in a chain, each ribosome reading the message and translating it into protein. Many products will thus be well along the synthetic pathway before transcription has even terminated.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20790921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Lactose (</a:t>
            </a:r>
            <a:r>
              <a:rPr lang="en-US" i="1" dirty="0"/>
              <a:t>lac</a:t>
            </a:r>
            <a:r>
              <a:rPr lang="en-US" dirty="0"/>
              <a:t>) Operon in Bacteria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400"/>
              </a:spcAft>
              <a:buAutoNum type="arabicParenR"/>
            </a:pPr>
            <a:r>
              <a:rPr lang="en-US" sz="1400" dirty="0"/>
              <a:t>This operon is normally in an “off” mode and does not initiate transcription when the appropriate substrate is absent. The operon is maintained in the off position by the repressor protein that is coded by the regulatory gene. This relatively large molecule is allosteric, meaning it has two binding sites, one for the operator sequence on the DNA and another for lactose. In the absence of lactose, this repressor binds to the operator locus, thereby blocking the transcription of the structural genes lying downstream. Think of the repressor as a lock on the operator, and if the operator is locked, the structural genes cannot be transcribed. Importantly, the regulator gene lies upstream (to the left) of the operator region and is transcribed constitutively because it is not controlled in tandem with the operon.</a:t>
            </a:r>
          </a:p>
          <a:p>
            <a:pPr marL="342900" indent="-342900">
              <a:spcAft>
                <a:spcPts val="400"/>
              </a:spcAft>
              <a:buAutoNum type="arabicParenR"/>
            </a:pPr>
            <a:r>
              <a:rPr lang="en-US" sz="1400" dirty="0"/>
              <a:t>If lactose is added to the cell’s environment, it triggers events that turn the operon on. The binding of lactose to the repressor protein causes a conformational change in the repressor that dislodges it from the operator segment of the DNA. With the operator opened up, RNA polymerase can now bind to the promoter, and proceed.</a:t>
            </a:r>
          </a:p>
          <a:p>
            <a:pPr marL="342900" indent="-342900">
              <a:spcAft>
                <a:spcPts val="400"/>
              </a:spcAft>
              <a:buAutoNum type="arabicParenR"/>
            </a:pPr>
            <a:r>
              <a:rPr lang="en-US" sz="1400" dirty="0"/>
              <a:t>The structural genes are transcribed in a single unbroken transcript coding for all three enzymes. (During translation, however, each protein is synthesized separately.) </a:t>
            </a:r>
          </a:p>
          <a:p>
            <a:pPr marL="342900" indent="-342900">
              <a:spcAft>
                <a:spcPts val="400"/>
              </a:spcAft>
              <a:buAutoNum type="arabicParenR"/>
            </a:pPr>
            <a:r>
              <a:rPr lang="en-US" sz="1400" dirty="0"/>
              <a:t>As lactose is depleted, further enzyme synthesis is not necessary, so the order of events reverses. At this point, there is no longer sufficient lactose to inhibit the repressor; hence, the repressor is again free to attach to the operator. The operator is locked, and transcription of the structural genes and enzyme synthesis related to lactose both stop.</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8078238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Repressible Operon: Control of a Gene Through Excess Nutrient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400"/>
              </a:spcAft>
              <a:buFont typeface="+mj-lt"/>
              <a:buAutoNum type="alphaLcParenR"/>
            </a:pPr>
            <a:r>
              <a:rPr lang="en-US" dirty="0"/>
              <a:t>Operon On. A repressible operon remains on when its nutrient products (here, arginine) are in great demand by the cell because the repressor is unable to bind to the operator at low nutrient levels.</a:t>
            </a:r>
          </a:p>
          <a:p>
            <a:pPr marL="342900" indent="-342900">
              <a:spcAft>
                <a:spcPts val="400"/>
              </a:spcAft>
              <a:buFont typeface="+mj-lt"/>
              <a:buAutoNum type="alphaLcParenR"/>
            </a:pPr>
            <a:r>
              <a:rPr lang="en-US" dirty="0"/>
              <a:t>Operon Off. The operon is repressed when (1) arginine builds up and, serving as a corepressor, activates the repressor. (2) The repressor complex affixes to the operator and blocks the RNA polymerase and further transcription of genes for arginine synthesis.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001072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Transmission Electron Micrograph of DNA </a:t>
            </a:r>
            <a:endParaRPr lang="en-IN" sz="1200" dirty="0"/>
          </a:p>
        </p:txBody>
      </p:sp>
      <p:pic>
        <p:nvPicPr>
          <p:cNvPr id="8" name="Picture 2" descr="In this transmission electron micrograph of DNA, the helical structure is clearly seen in the magnified area.">
            <a:extLst>
              <a:ext uri="{FF2B5EF4-FFF2-40B4-BE49-F238E27FC236}">
                <a16:creationId xmlns:a16="http://schemas.microsoft.com/office/drawing/2014/main" id="{7927BEC7-D285-4A5A-812A-F769036580AC}"/>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6739"/>
          <a:stretch/>
        </p:blipFill>
        <p:spPr>
          <a:xfrm>
            <a:off x="1080086" y="1319587"/>
            <a:ext cx="6983828" cy="5029200"/>
          </a:xfrm>
        </p:spPr>
      </p:pic>
      <p:sp>
        <p:nvSpPr>
          <p:cNvPr id="5" name="Text Placeholder 3">
            <a:extLst>
              <a:ext uri="{FF2B5EF4-FFF2-40B4-BE49-F238E27FC236}">
                <a16:creationId xmlns:a16="http://schemas.microsoft.com/office/drawing/2014/main" id="{9FD5F173-FE92-4BB8-8613-2D9776BB16EA}"/>
              </a:ext>
            </a:extLst>
          </p:cNvPr>
          <p:cNvSpPr>
            <a:spLocks noGrp="1"/>
          </p:cNvSpPr>
          <p:nvPr>
            <p:ph type="body" sz="quarter" idx="30"/>
          </p:nvPr>
        </p:nvSpPr>
        <p:spPr/>
        <p:txBody>
          <a:bodyPr/>
          <a:lstStyle/>
          <a:p>
            <a:r>
              <a:rPr lang="it-IT" i="1" dirty="0"/>
              <a:t>Professor Enzo Di Fabrizio, IIT/Science Source </a:t>
            </a:r>
            <a:endParaRPr lang="en-IN" dirty="0"/>
          </a:p>
        </p:txBody>
      </p:sp>
    </p:spTree>
    <p:extLst>
      <p:ext uri="{BB962C8B-B14F-4D97-AF65-F5344CB8AC3E}">
        <p14:creationId xmlns:p14="http://schemas.microsoft.com/office/powerpoint/2010/main" val="886985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Conjugation: Genetic transmission through direct contact between two cells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top of this figure shows transfer of the F factor, or conjugative plasmid, between two cells. First, the donor cell (F+) comes into contact with the recipient cell (F-) and a bridge is made with a pilus. Then the F factor is copied and transmitted to the recipient cell. The F- cell is thereby changed to a F+ cell capable of producing a pilus and conjugating with other cells. The bottom of this figure illustrates high-frequency transfer which involves transmission of chromosomal genes from a donor cell to a recipient cell. The plasmid jumps into the chromosome, and when the chromosome is duplicated the F factor (plasmid) and part of the chromosome are transmitted to a new cell through conjugation. This plasmid/chromosome hybrid then incorporates into the recipient chromosome.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1571533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Transformation: Capturing DNA from Solution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DNA from dead cells is released into the environment and taken up into living cells. Some portion of the DNA may recombine into the genome of the recipient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90424095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Generalized Transduction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400"/>
              </a:spcAft>
            </a:pPr>
            <a:r>
              <a:rPr lang="en-US" dirty="0"/>
              <a:t>This figure illustrates the steps of generalized transduction where random fragments of disintegrating host DNA are taken up by the phage during assembly. Virtually any gene from the bacterium can be transmitted through this means.</a:t>
            </a:r>
          </a:p>
          <a:p>
            <a:pPr marL="342900" indent="-342900">
              <a:spcAft>
                <a:spcPts val="400"/>
              </a:spcAft>
              <a:buAutoNum type="arabicParenR"/>
            </a:pPr>
            <a:r>
              <a:rPr lang="en-US" dirty="0"/>
              <a:t>A phage infects cell A (the donor cell) by normal means.</a:t>
            </a:r>
          </a:p>
          <a:p>
            <a:pPr marL="342900" indent="-342900">
              <a:spcAft>
                <a:spcPts val="400"/>
              </a:spcAft>
              <a:buAutoNum type="arabicParenR"/>
            </a:pPr>
            <a:r>
              <a:rPr lang="en-US" dirty="0"/>
              <a:t>During replication and assembly, a phage particle incorporates a segment of bacterial DNA by mistake.</a:t>
            </a:r>
          </a:p>
          <a:p>
            <a:pPr marL="342900" indent="-342900">
              <a:spcAft>
                <a:spcPts val="400"/>
              </a:spcAft>
              <a:buAutoNum type="arabicParenR"/>
            </a:pPr>
            <a:r>
              <a:rPr lang="en-US" dirty="0"/>
              <a:t>Cell A then lyses and releases the mature phages, including the genetically altered one.</a:t>
            </a:r>
          </a:p>
          <a:p>
            <a:pPr marL="342900" indent="-342900">
              <a:spcAft>
                <a:spcPts val="400"/>
              </a:spcAft>
              <a:buAutoNum type="arabicParenR"/>
            </a:pPr>
            <a:r>
              <a:rPr lang="en-US" dirty="0"/>
              <a:t>The altered phage absorbs to and penetrates another host cell (cell B), injecting the DNA from cell A rather than viral nucleic acid. 5) Cell B receives this donated DNA, which recombines with its own DNA. Because the virus is defective (biologically inactive as a virus), it is unable to complete a lytic cycle. The transduced cell survives and can use this new genetic material.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7350766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Specialized Transduction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spcAft>
                <a:spcPts val="400"/>
              </a:spcAft>
            </a:pPr>
            <a:r>
              <a:rPr lang="en-US" dirty="0"/>
              <a:t>In specialized transduction, a highly specific part of the host genome is regularly incorporated into the virus. </a:t>
            </a:r>
          </a:p>
          <a:p>
            <a:pPr marL="342900" indent="-342900">
              <a:spcAft>
                <a:spcPts val="400"/>
              </a:spcAft>
              <a:buFont typeface="+mj-lt"/>
              <a:buAutoNum type="arabicParenR"/>
            </a:pPr>
            <a:r>
              <a:rPr lang="en-US" dirty="0"/>
              <a:t>The top illustration shows the Prophage within the bacterial chromosome.</a:t>
            </a:r>
          </a:p>
          <a:p>
            <a:pPr marL="342900" indent="-342900">
              <a:spcAft>
                <a:spcPts val="400"/>
              </a:spcAft>
              <a:buFont typeface="+mj-lt"/>
              <a:buAutoNum type="arabicParenR"/>
            </a:pPr>
            <a:r>
              <a:rPr lang="en-US" dirty="0"/>
              <a:t>Excised phage DNA contains some bacterial DNA.</a:t>
            </a:r>
          </a:p>
          <a:p>
            <a:pPr marL="342900" indent="-342900">
              <a:spcAft>
                <a:spcPts val="400"/>
              </a:spcAft>
              <a:buFont typeface="+mj-lt"/>
              <a:buAutoNum type="arabicParenR"/>
            </a:pPr>
            <a:r>
              <a:rPr lang="en-US" dirty="0"/>
              <a:t>New viral particles are synthesized. Some contain bacterial DNA in addition to phage DNA.</a:t>
            </a:r>
          </a:p>
          <a:p>
            <a:pPr marL="342900" indent="-342900">
              <a:spcAft>
                <a:spcPts val="400"/>
              </a:spcAft>
              <a:buFont typeface="+mj-lt"/>
              <a:buAutoNum type="arabicParenR"/>
            </a:pPr>
            <a:r>
              <a:rPr lang="en-US" dirty="0"/>
              <a:t>Cell A lyses and releases all new bacteriophages.</a:t>
            </a:r>
          </a:p>
          <a:p>
            <a:pPr marL="342900" indent="-342900">
              <a:spcAft>
                <a:spcPts val="400"/>
              </a:spcAft>
              <a:buFont typeface="+mj-lt"/>
              <a:buAutoNum type="arabicParenR"/>
            </a:pPr>
            <a:r>
              <a:rPr lang="en-US" dirty="0"/>
              <a:t>Infection of recipient cell transfers bacterial DNA to a new cell.</a:t>
            </a:r>
          </a:p>
          <a:p>
            <a:pPr marL="342900" indent="-342900">
              <a:spcAft>
                <a:spcPts val="400"/>
              </a:spcAft>
              <a:buFont typeface="+mj-lt"/>
              <a:buAutoNum type="arabicParenR"/>
            </a:pPr>
            <a:r>
              <a:rPr lang="en-US" dirty="0"/>
              <a:t>Recombination results in two possible outcomes: either bacterial DNA or a combination of viral and bacterial DNA being incorporated into the bacterial chromosome.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81899912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Transposable Elements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spcAft>
                <a:spcPts val="400"/>
              </a:spcAft>
              <a:buAutoNum type="arabicParenBoth"/>
            </a:pPr>
            <a:r>
              <a:rPr lang="en-US" dirty="0"/>
              <a:t>A transposable element exists as a small piece of DNA integrated into the host cell chromosome.</a:t>
            </a:r>
          </a:p>
          <a:p>
            <a:pPr marL="342900" indent="-342900">
              <a:spcAft>
                <a:spcPts val="400"/>
              </a:spcAft>
              <a:buAutoNum type="arabicParenBoth"/>
            </a:pPr>
            <a:r>
              <a:rPr lang="en-US" dirty="0"/>
              <a:t>The transposable element may excise itself and move from one location to another in the genome, maintaining itself at a single copy per cell.</a:t>
            </a:r>
          </a:p>
          <a:p>
            <a:pPr marL="342900" indent="-342900">
              <a:spcAft>
                <a:spcPts val="400"/>
              </a:spcAft>
              <a:buAutoNum type="arabicParenBoth"/>
            </a:pPr>
            <a:r>
              <a:rPr lang="en-US" dirty="0"/>
              <a:t>It may also replicate prior to moving, leading to an increase in the copy number and a greater effect on the genome of the host.</a:t>
            </a:r>
          </a:p>
          <a:p>
            <a:pPr marL="342900" indent="-342900">
              <a:spcAft>
                <a:spcPts val="400"/>
              </a:spcAft>
              <a:buAutoNum type="arabicParenBoth"/>
            </a:pPr>
            <a:r>
              <a:rPr lang="en-US" dirty="0"/>
              <a:t>Finally, the transposable element may jump to a plasmid, which can then be transferred to another bacterial cell.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93172515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Ames Test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The Ames test is based on a strain of Salmonella typhimurium that cannot synthesize histidine. It lacks the enzymes to repair DNA so that mutations show up readily, and it has leaky cell walls that permit the ready entrance of chemicals. Many potential carcinogens are mutagenic agents only after being acted on by mammalian liver enzymes, so an extract of these enzymes is added to the test medium. On the left, for a control, bacteria are plated on a histidine-free medium containing liver enzymes but lacking the test agent. On the right, the plate is prepared the same way but it also contains the test agent. Plates are incubated for 12 hours and any colonies that form have mutated back to his(+). The plate lacking the test agent has a few colonies, but the plate with the test agent has multiple colonies of the mutated strain. The degree of mutagenicity of the chemical agent can be calculated by comparing the number of colonies growing on the control plate with the number on the test plate. Chemicals that induce an increased incidence of back-mutation (right) are considered carcinogens.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725759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Structure of DNA</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dirty="0"/>
              <a:t>Basic unit of DNA is a </a:t>
            </a:r>
            <a:r>
              <a:rPr lang="en-US" b="1" dirty="0"/>
              <a:t>nucleotide</a:t>
            </a:r>
            <a:r>
              <a:rPr lang="en-US" dirty="0"/>
              <a:t>:</a:t>
            </a:r>
          </a:p>
          <a:p>
            <a:pPr marL="342900" indent="-342900">
              <a:spcBef>
                <a:spcPts val="800"/>
              </a:spcBef>
              <a:buFont typeface="Arial" panose="020B0604020202020204" pitchFamily="34" charset="0"/>
              <a:buChar char="•"/>
            </a:pPr>
            <a:r>
              <a:rPr lang="en-US" b="1" dirty="0"/>
              <a:t>Phosphate</a:t>
            </a:r>
          </a:p>
          <a:p>
            <a:pPr marL="342900" indent="-342900">
              <a:spcBef>
                <a:spcPts val="800"/>
              </a:spcBef>
              <a:buFont typeface="Arial" panose="020B0604020202020204" pitchFamily="34" charset="0"/>
              <a:buChar char="•"/>
            </a:pPr>
            <a:r>
              <a:rPr lang="en-US" b="1" dirty="0" err="1"/>
              <a:t>Deoxyribose</a:t>
            </a:r>
            <a:r>
              <a:rPr lang="en-US" b="1" dirty="0"/>
              <a:t> sugar</a:t>
            </a:r>
          </a:p>
          <a:p>
            <a:pPr marL="342900" indent="-342900">
              <a:spcBef>
                <a:spcPts val="800"/>
              </a:spcBef>
              <a:buFont typeface="Arial" panose="020B0604020202020204" pitchFamily="34" charset="0"/>
              <a:buChar char="•"/>
            </a:pPr>
            <a:r>
              <a:rPr lang="en-US" b="1" dirty="0"/>
              <a:t>Nitrogenous base</a:t>
            </a:r>
          </a:p>
          <a:p>
            <a:pPr>
              <a:spcBef>
                <a:spcPts val="800"/>
              </a:spcBef>
            </a:pPr>
            <a:r>
              <a:rPr lang="en-US" dirty="0"/>
              <a:t>Nitrogenous bases: </a:t>
            </a:r>
            <a:r>
              <a:rPr lang="en-US" b="1" dirty="0"/>
              <a:t>purines</a:t>
            </a:r>
            <a:r>
              <a:rPr lang="en-US" dirty="0"/>
              <a:t> and </a:t>
            </a:r>
            <a:r>
              <a:rPr lang="en-US" b="1" dirty="0" err="1"/>
              <a:t>pyrimidines</a:t>
            </a:r>
            <a:endParaRPr lang="en-US" b="1" dirty="0"/>
          </a:p>
          <a:p>
            <a:pPr marL="342900" indent="-342900">
              <a:spcBef>
                <a:spcPts val="800"/>
              </a:spcBef>
              <a:buFont typeface="Arial" panose="020B0604020202020204" pitchFamily="34" charset="0"/>
              <a:buChar char="•"/>
            </a:pPr>
            <a:r>
              <a:rPr lang="en-US" dirty="0"/>
              <a:t>Adenine (A) always pairs with Thymine (T)</a:t>
            </a:r>
          </a:p>
          <a:p>
            <a:pPr marL="342900" indent="-342900">
              <a:spcBef>
                <a:spcPts val="800"/>
              </a:spcBef>
              <a:buFont typeface="Arial" panose="020B0604020202020204" pitchFamily="34" charset="0"/>
              <a:buChar char="•"/>
            </a:pPr>
            <a:r>
              <a:rPr lang="en-US" dirty="0"/>
              <a:t>Guanine (G) always pairs with Cytosine (C)</a:t>
            </a:r>
          </a:p>
        </p:txBody>
      </p:sp>
    </p:spTree>
    <p:extLst>
      <p:ext uri="{BB962C8B-B14F-4D97-AF65-F5344CB8AC3E}">
        <p14:creationId xmlns:p14="http://schemas.microsoft.com/office/powerpoint/2010/main" val="285271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Views of DNA Structure</a:t>
            </a:r>
            <a:endParaRPr lang="en-IN" sz="1200" dirty="0"/>
          </a:p>
        </p:txBody>
      </p:sp>
      <p:pic>
        <p:nvPicPr>
          <p:cNvPr id="11" name="Picture 2" descr="This figure illustrates schematic, ribbon, and space-filling models of DNA structure.">
            <a:extLst>
              <a:ext uri="{FF2B5EF4-FFF2-40B4-BE49-F238E27FC236}">
                <a16:creationId xmlns:a16="http://schemas.microsoft.com/office/drawing/2014/main" id="{18064B6F-C0EE-4463-BF93-8D9076E521D7}"/>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2145275" y="1047965"/>
            <a:ext cx="4853450" cy="5212080"/>
          </a:xfrm>
        </p:spPr>
      </p:pic>
      <p:sp>
        <p:nvSpPr>
          <p:cNvPr id="4" name="Text Placeholder 3">
            <a:extLst>
              <a:ext uri="{FF2B5EF4-FFF2-40B4-BE49-F238E27FC236}">
                <a16:creationId xmlns:a16="http://schemas.microsoft.com/office/drawing/2014/main" id="{B70F61C7-9542-4573-BE00-6C1406C78CF8}"/>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446056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Important Characteristic of DNA</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b="1" dirty="0"/>
              <a:t>Antiparallel arrangement</a:t>
            </a:r>
            <a:r>
              <a:rPr lang="en-US" altLang="en-US" dirty="0"/>
              <a:t>:</a:t>
            </a:r>
          </a:p>
          <a:p>
            <a:pPr marL="342900" indent="-342900">
              <a:spcBef>
                <a:spcPts val="800"/>
              </a:spcBef>
              <a:buFont typeface="Arial" panose="020B0604020202020204" pitchFamily="34" charset="0"/>
              <a:buChar char="•"/>
            </a:pPr>
            <a:r>
              <a:rPr lang="en-US" altLang="en-US" dirty="0"/>
              <a:t>One side of the helix runs in the opposite direction of the other:</a:t>
            </a:r>
          </a:p>
          <a:p>
            <a:pPr marL="640080" lvl="1" indent="-283464"/>
            <a:r>
              <a:rPr lang="en-US" altLang="en-US" sz="2000" dirty="0"/>
              <a:t>5</a:t>
            </a:r>
            <a:r>
              <a:rPr lang="en-US" altLang="en-US" sz="2000" dirty="0">
                <a:sym typeface="Symbol"/>
              </a:rPr>
              <a:t></a:t>
            </a:r>
            <a:r>
              <a:rPr lang="en-US" altLang="en-US" sz="2000" dirty="0"/>
              <a:t> to 3</a:t>
            </a:r>
            <a:r>
              <a:rPr lang="en-US" altLang="en-US" sz="2000" dirty="0">
                <a:sym typeface="Symbol"/>
              </a:rPr>
              <a:t></a:t>
            </a:r>
            <a:r>
              <a:rPr lang="en-US" altLang="ja-JP" sz="2000" dirty="0"/>
              <a:t> in one direction and 3</a:t>
            </a:r>
            <a:r>
              <a:rPr lang="en-US" altLang="en-US" sz="2000" dirty="0">
                <a:sym typeface="Symbol"/>
              </a:rPr>
              <a:t></a:t>
            </a:r>
            <a:r>
              <a:rPr lang="en-US" altLang="ja-JP" sz="2000" dirty="0"/>
              <a:t> to 5</a:t>
            </a:r>
            <a:r>
              <a:rPr lang="en-US" altLang="en-US" sz="2000" dirty="0">
                <a:sym typeface="Symbol"/>
              </a:rPr>
              <a:t></a:t>
            </a:r>
            <a:r>
              <a:rPr lang="en-US" altLang="ja-JP" sz="2000" dirty="0"/>
              <a:t> in the other direction</a:t>
            </a:r>
          </a:p>
          <a:p>
            <a:pPr marL="342900" indent="-342900">
              <a:spcBef>
                <a:spcPts val="800"/>
              </a:spcBef>
              <a:buFont typeface="Arial" panose="020B0604020202020204" pitchFamily="34" charset="0"/>
              <a:buChar char="•"/>
            </a:pPr>
            <a:r>
              <a:rPr lang="en-US" altLang="en-US" dirty="0"/>
              <a:t>Significant factor in DNA synthesis and protein production</a:t>
            </a:r>
          </a:p>
        </p:txBody>
      </p:sp>
    </p:spTree>
    <p:extLst>
      <p:ext uri="{BB962C8B-B14F-4D97-AF65-F5344CB8AC3E}">
        <p14:creationId xmlns:p14="http://schemas.microsoft.com/office/powerpoint/2010/main" val="3015630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Simplified Steps to Show the Semiconservative Replication of DNA</a:t>
            </a:r>
            <a:endParaRPr lang="en-IN" sz="1200" dirty="0"/>
          </a:p>
        </p:txBody>
      </p:sp>
      <p:pic>
        <p:nvPicPr>
          <p:cNvPr id="9" name="Picture 2" descr="Semiconservative replication means new DNA has one new strand and one template strand.">
            <a:extLst>
              <a:ext uri="{FF2B5EF4-FFF2-40B4-BE49-F238E27FC236}">
                <a16:creationId xmlns:a16="http://schemas.microsoft.com/office/drawing/2014/main" id="{EE55C0AD-A88C-4B57-847E-EF2093FDCEF8}"/>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2387215" y="1139405"/>
            <a:ext cx="4369570" cy="5029200"/>
          </a:xfrm>
        </p:spPr>
      </p:pic>
      <p:sp>
        <p:nvSpPr>
          <p:cNvPr id="4" name="Text Placeholder 3">
            <a:extLst>
              <a:ext uri="{FF2B5EF4-FFF2-40B4-BE49-F238E27FC236}">
                <a16:creationId xmlns:a16="http://schemas.microsoft.com/office/drawing/2014/main" id="{E6F88368-263B-4B7F-9670-C7DE23AF22F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894791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Enzymes Involved in DNA Replication </a:t>
            </a:r>
            <a:br>
              <a:rPr lang="en-US" dirty="0"/>
            </a:br>
            <a:r>
              <a:rPr lang="en-US" dirty="0"/>
              <a:t>and Their Functions</a:t>
            </a:r>
            <a:endParaRPr lang="en-IN" sz="1200" dirty="0"/>
          </a:p>
        </p:txBody>
      </p:sp>
      <p:graphicFrame>
        <p:nvGraphicFramePr>
          <p:cNvPr id="4" name="Table 2"/>
          <p:cNvGraphicFramePr>
            <a:graphicFrameLocks noGrp="1"/>
          </p:cNvGraphicFramePr>
          <p:nvPr>
            <p:ph sz="quarter" idx="11"/>
            <p:extLst>
              <p:ext uri="{D42A27DB-BD31-4B8C-83A1-F6EECF244321}">
                <p14:modId xmlns:p14="http://schemas.microsoft.com/office/powerpoint/2010/main" val="3920438347"/>
              </p:ext>
            </p:extLst>
          </p:nvPr>
        </p:nvGraphicFramePr>
        <p:xfrm>
          <a:off x="342900" y="1568450"/>
          <a:ext cx="8458200" cy="4048760"/>
        </p:xfrm>
        <a:graphic>
          <a:graphicData uri="http://schemas.openxmlformats.org/drawingml/2006/table">
            <a:tbl>
              <a:tblPr firstRow="1" bandRow="1">
                <a:tableStyleId>{5C22544A-7EE6-4342-B048-85BDC9FD1C3A}</a:tableStyleId>
              </a:tblPr>
              <a:tblGrid>
                <a:gridCol w="2514600">
                  <a:extLst>
                    <a:ext uri="{9D8B030D-6E8A-4147-A177-3AD203B41FA5}">
                      <a16:colId xmlns:a16="http://schemas.microsoft.com/office/drawing/2014/main" val="20000"/>
                    </a:ext>
                  </a:extLst>
                </a:gridCol>
                <a:gridCol w="5943600">
                  <a:extLst>
                    <a:ext uri="{9D8B030D-6E8A-4147-A177-3AD203B41FA5}">
                      <a16:colId xmlns:a16="http://schemas.microsoft.com/office/drawing/2014/main" val="20001"/>
                    </a:ext>
                  </a:extLst>
                </a:gridCol>
              </a:tblGrid>
              <a:tr h="370840">
                <a:tc>
                  <a:txBody>
                    <a:bodyPr/>
                    <a:lstStyle/>
                    <a:p>
                      <a:r>
                        <a:rPr lang="en-US" sz="1800" dirty="0">
                          <a:solidFill>
                            <a:schemeClr val="bg1"/>
                          </a:solidFill>
                        </a:rPr>
                        <a:t>Enzyme</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r>
                        <a:rPr lang="en-US" sz="1800" dirty="0">
                          <a:solidFill>
                            <a:schemeClr val="bg1"/>
                          </a:solidFill>
                        </a:rPr>
                        <a:t>Function</a:t>
                      </a: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70840">
                <a:tc>
                  <a:txBody>
                    <a:bodyPr/>
                    <a:lstStyle/>
                    <a:p>
                      <a:r>
                        <a:rPr lang="en-US" sz="1800" dirty="0"/>
                        <a:t>Helicase</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800" u="none" strike="noStrike" kern="1200" baseline="0" dirty="0"/>
                        <a:t>Unzipping the DNA helix	</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1"/>
                  </a:ext>
                </a:extLst>
              </a:tr>
              <a:tr h="370840">
                <a:tc>
                  <a:txBody>
                    <a:bodyPr/>
                    <a:lstStyle/>
                    <a:p>
                      <a:r>
                        <a:rPr lang="en-US" sz="1800" dirty="0"/>
                        <a:t>Primase</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800" u="none" strike="noStrike" kern="1200" baseline="0" dirty="0"/>
                        <a:t>Synthesizing an RNA primer</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2"/>
                  </a:ext>
                </a:extLst>
              </a:tr>
              <a:tr h="370840">
                <a:tc>
                  <a:txBody>
                    <a:bodyPr/>
                    <a:lstStyle/>
                    <a:p>
                      <a:r>
                        <a:rPr lang="en-US" sz="1800" dirty="0"/>
                        <a:t>DNA polymerase III</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800" u="none" strike="noStrike" kern="1200" baseline="0" dirty="0"/>
                        <a:t>Adding bases to the new DNA chain; proofreading the chain for mistakes</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3"/>
                  </a:ext>
                </a:extLst>
              </a:tr>
              <a:tr h="370840">
                <a:tc>
                  <a:txBody>
                    <a:bodyPr/>
                    <a:lstStyle/>
                    <a:p>
                      <a:r>
                        <a:rPr lang="en-US" sz="1800" dirty="0"/>
                        <a:t>DNA polymerase I</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800" u="none" strike="noStrike" kern="1200" baseline="0" dirty="0"/>
                        <a:t>Removing primer, closing gaps, repairing mismatches</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4"/>
                  </a:ext>
                </a:extLst>
              </a:tr>
              <a:tr h="370840">
                <a:tc>
                  <a:txBody>
                    <a:bodyPr/>
                    <a:lstStyle/>
                    <a:p>
                      <a:r>
                        <a:rPr lang="en-US" sz="1800" dirty="0"/>
                        <a:t>Ligase</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800" u="none" strike="noStrike" kern="1200" baseline="0" dirty="0"/>
                        <a:t>Final binding of nicks in DNA during synthesis and repair</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5"/>
                  </a:ext>
                </a:extLst>
              </a:tr>
              <a:tr h="370840">
                <a:tc>
                  <a:txBody>
                    <a:bodyPr/>
                    <a:lstStyle/>
                    <a:p>
                      <a:r>
                        <a:rPr lang="en-US" sz="1800" dirty="0"/>
                        <a:t>Topoisomerase I</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r>
                        <a:rPr lang="en-US" sz="1800" u="none" strike="noStrike" kern="1200" baseline="0" dirty="0"/>
                        <a:t>Making single-stranded DNA breaks to relieve supercoiling at origin</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0006"/>
                  </a:ext>
                </a:extLst>
              </a:tr>
              <a:tr h="370840">
                <a:tc>
                  <a:txBody>
                    <a:bodyPr/>
                    <a:lstStyle/>
                    <a:p>
                      <a:r>
                        <a:rPr lang="en-US" sz="1800" dirty="0"/>
                        <a:t>Topoisomerase II </a:t>
                      </a:r>
                      <a:br>
                        <a:rPr lang="en-US" sz="1800" dirty="0"/>
                      </a:br>
                      <a:r>
                        <a:rPr lang="en-US" sz="1800" dirty="0"/>
                        <a:t>(DNA gyrase) and IV</a:t>
                      </a: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tc>
                  <a:txBody>
                    <a:bodyPr/>
                    <a:lstStyle/>
                    <a:p>
                      <a:r>
                        <a:rPr lang="en-US" sz="1800" u="none" strike="noStrike" kern="1200" baseline="0" dirty="0"/>
                        <a:t>Making double-stranded DNA breaks to remove supercoiling ahead of origin and separate replicated daughter DNA molecules </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BCBCB"/>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64424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Overall Replication Process</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Semiconservative replication:</a:t>
            </a:r>
          </a:p>
          <a:p>
            <a:pPr marL="342900" indent="-342900">
              <a:spcBef>
                <a:spcPts val="800"/>
              </a:spcBef>
              <a:buFont typeface="Arial" panose="020B0604020202020204" pitchFamily="34" charset="0"/>
              <a:buChar char="•"/>
            </a:pPr>
            <a:r>
              <a:rPr lang="en-US" altLang="en-US" dirty="0"/>
              <a:t>Each daughter molecule is identical to the parent in composition</a:t>
            </a:r>
          </a:p>
          <a:p>
            <a:pPr marL="342900" indent="-342900">
              <a:spcBef>
                <a:spcPts val="800"/>
              </a:spcBef>
              <a:buFont typeface="Arial" panose="020B0604020202020204" pitchFamily="34" charset="0"/>
              <a:buChar char="•"/>
            </a:pPr>
            <a:r>
              <a:rPr lang="en-US" altLang="en-US" dirty="0"/>
              <a:t>Neither is completely new</a:t>
            </a:r>
          </a:p>
          <a:p>
            <a:pPr marL="342900" indent="-342900">
              <a:spcBef>
                <a:spcPts val="800"/>
              </a:spcBef>
              <a:buFont typeface="Arial" panose="020B0604020202020204" pitchFamily="34" charset="0"/>
              <a:buChar char="•"/>
            </a:pPr>
            <a:r>
              <a:rPr lang="en-US" altLang="en-US" dirty="0"/>
              <a:t>The template strand is an original parental DNA strand</a:t>
            </a:r>
          </a:p>
        </p:txBody>
      </p:sp>
    </p:spTree>
    <p:extLst>
      <p:ext uri="{BB962C8B-B14F-4D97-AF65-F5344CB8AC3E}">
        <p14:creationId xmlns:p14="http://schemas.microsoft.com/office/powerpoint/2010/main" val="1865922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Refinements and Details of Replication</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DNA polymerase III:</a:t>
            </a:r>
          </a:p>
          <a:p>
            <a:pPr marL="342900" indent="-342900">
              <a:spcBef>
                <a:spcPts val="800"/>
              </a:spcBef>
              <a:buFont typeface="Arial" panose="020B0604020202020204" pitchFamily="34" charset="0"/>
              <a:buChar char="•"/>
            </a:pPr>
            <a:r>
              <a:rPr lang="en-US" altLang="en-US" dirty="0"/>
              <a:t>Synthesizes a new daughter strand of DNA using the parental strand as a template</a:t>
            </a:r>
          </a:p>
          <a:p>
            <a:pPr marL="342900" indent="-342900">
              <a:spcBef>
                <a:spcPts val="800"/>
              </a:spcBef>
              <a:buFont typeface="Arial" panose="020B0604020202020204" pitchFamily="34" charset="0"/>
              <a:buChar char="•"/>
            </a:pPr>
            <a:r>
              <a:rPr lang="en-US" altLang="en-US" dirty="0"/>
              <a:t>DNA molecule must be unwound and separated before DNA polymerase III can function</a:t>
            </a:r>
          </a:p>
          <a:p>
            <a:pPr marL="342900" indent="-342900">
              <a:spcBef>
                <a:spcPts val="800"/>
              </a:spcBef>
              <a:buFont typeface="Arial" panose="020B0604020202020204" pitchFamily="34" charset="0"/>
              <a:buChar char="•"/>
            </a:pPr>
            <a:r>
              <a:rPr lang="en-US" altLang="en-US" dirty="0"/>
              <a:t>Can only add nucleotides to an existing chain</a:t>
            </a:r>
            <a:r>
              <a:rPr lang="en-IN" dirty="0"/>
              <a:t>—</a:t>
            </a:r>
            <a:r>
              <a:rPr lang="en-US" altLang="en-US" dirty="0"/>
              <a:t>cannot begin synthesizing a chain of nucleotides</a:t>
            </a:r>
          </a:p>
          <a:p>
            <a:pPr marL="342900" indent="-342900">
              <a:spcBef>
                <a:spcPts val="800"/>
              </a:spcBef>
              <a:buFont typeface="Arial" panose="020B0604020202020204" pitchFamily="34" charset="0"/>
              <a:buChar char="•"/>
            </a:pPr>
            <a:r>
              <a:rPr lang="en-US" altLang="en-US" dirty="0"/>
              <a:t>Can only add nucleotides in the 5</a:t>
            </a:r>
            <a:r>
              <a:rPr lang="en-US" altLang="en-US" dirty="0">
                <a:sym typeface="Symbol"/>
              </a:rPr>
              <a:t></a:t>
            </a:r>
            <a:r>
              <a:rPr lang="en-US" altLang="en-US" dirty="0"/>
              <a:t> to 3</a:t>
            </a:r>
            <a:r>
              <a:rPr lang="en-US" altLang="en-US" dirty="0">
                <a:sym typeface="Symbol"/>
              </a:rPr>
              <a:t></a:t>
            </a:r>
            <a:r>
              <a:rPr lang="en-US" altLang="en-US" dirty="0"/>
              <a:t> direction</a:t>
            </a:r>
          </a:p>
        </p:txBody>
      </p:sp>
    </p:spTree>
    <p:extLst>
      <p:ext uri="{BB962C8B-B14F-4D97-AF65-F5344CB8AC3E}">
        <p14:creationId xmlns:p14="http://schemas.microsoft.com/office/powerpoint/2010/main" val="2614911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Terms in DNA Replication: Replication Fork and Primer</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b="1" dirty="0"/>
              <a:t>Replication fork</a:t>
            </a:r>
            <a:r>
              <a:rPr lang="en-US" dirty="0"/>
              <a:t>:</a:t>
            </a:r>
          </a:p>
          <a:p>
            <a:pPr marL="342900" indent="-342900">
              <a:spcBef>
                <a:spcPts val="800"/>
              </a:spcBef>
              <a:buFont typeface="Arial" panose="020B0604020202020204" pitchFamily="34" charset="0"/>
              <a:buChar char="•"/>
            </a:pPr>
            <a:r>
              <a:rPr lang="en-US" dirty="0"/>
              <a:t>The place in the helix where the strands are unwound and replication is taking place</a:t>
            </a:r>
          </a:p>
          <a:p>
            <a:pPr marL="342900" indent="-342900">
              <a:spcBef>
                <a:spcPts val="800"/>
              </a:spcBef>
              <a:buFont typeface="Arial" panose="020B0604020202020204" pitchFamily="34" charset="0"/>
              <a:buChar char="•"/>
            </a:pPr>
            <a:r>
              <a:rPr lang="en-US" dirty="0"/>
              <a:t>Each circular DNA molecule will have two replication forks</a:t>
            </a:r>
          </a:p>
          <a:p>
            <a:pPr>
              <a:spcBef>
                <a:spcPts val="800"/>
              </a:spcBef>
            </a:pPr>
            <a:r>
              <a:rPr lang="en-US" b="1" dirty="0"/>
              <a:t>Primer</a:t>
            </a:r>
            <a:r>
              <a:rPr lang="en-US" dirty="0"/>
              <a:t>:</a:t>
            </a:r>
          </a:p>
          <a:p>
            <a:pPr marL="342900" indent="-342900">
              <a:spcBef>
                <a:spcPts val="800"/>
              </a:spcBef>
              <a:buFont typeface="Arial" panose="020B0604020202020204" pitchFamily="34" charset="0"/>
              <a:buChar char="•"/>
            </a:pPr>
            <a:r>
              <a:rPr lang="en-US" dirty="0"/>
              <a:t>A length of RNA that is inserted initially during replication before being replaced by DNA</a:t>
            </a:r>
          </a:p>
        </p:txBody>
      </p:sp>
    </p:spTree>
    <p:extLst>
      <p:ext uri="{BB962C8B-B14F-4D97-AF65-F5344CB8AC3E}">
        <p14:creationId xmlns:p14="http://schemas.microsoft.com/office/powerpoint/2010/main" val="2301637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1104900"/>
          </a:xfrm>
        </p:spPr>
        <p:txBody>
          <a:bodyPr/>
          <a:lstStyle/>
          <a:p>
            <a:r>
              <a:rPr lang="en-US" altLang="en-US" dirty="0">
                <a:solidFill>
                  <a:schemeClr val="tx1"/>
                </a:solidFill>
              </a:rPr>
              <a:t>Section 9.1: Introduction to Genetics and Genes:</a:t>
            </a:r>
            <a:br>
              <a:rPr lang="en-US" altLang="en-US" dirty="0">
                <a:solidFill>
                  <a:schemeClr val="tx1"/>
                </a:solidFill>
              </a:rPr>
            </a:br>
            <a:r>
              <a:rPr lang="en-US" altLang="en-US" dirty="0">
                <a:solidFill>
                  <a:schemeClr val="tx1"/>
                </a:solidFill>
              </a:rPr>
              <a:t>Unlocking the Secrets of Heredity</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689100"/>
            <a:ext cx="8503920" cy="4708248"/>
          </a:xfrm>
        </p:spPr>
        <p:txBody>
          <a:bodyPr/>
          <a:lstStyle/>
          <a:p>
            <a:pPr>
              <a:spcBef>
                <a:spcPts val="800"/>
              </a:spcBef>
            </a:pPr>
            <a:r>
              <a:rPr lang="en-US" altLang="en-US" u="sng" dirty="0"/>
              <a:t>Learning Outcomes</a:t>
            </a:r>
          </a:p>
          <a:p>
            <a:pPr>
              <a:spcBef>
                <a:spcPts val="800"/>
              </a:spcBef>
            </a:pPr>
            <a:r>
              <a:rPr lang="en-US" altLang="en-US" dirty="0"/>
              <a:t>Define the terms </a:t>
            </a:r>
            <a:r>
              <a:rPr lang="en-US" altLang="en-US" i="1" dirty="0"/>
              <a:t>genome</a:t>
            </a:r>
            <a:r>
              <a:rPr lang="en-US" altLang="en-US" dirty="0"/>
              <a:t> and </a:t>
            </a:r>
            <a:r>
              <a:rPr lang="en-US" altLang="en-US" i="1" dirty="0"/>
              <a:t>gene</a:t>
            </a:r>
            <a:r>
              <a:rPr lang="en-US" altLang="en-US" dirty="0"/>
              <a:t>.</a:t>
            </a:r>
          </a:p>
          <a:p>
            <a:pPr>
              <a:spcBef>
                <a:spcPts val="800"/>
              </a:spcBef>
            </a:pPr>
            <a:r>
              <a:rPr lang="en-US" altLang="en-US" dirty="0"/>
              <a:t>Differentiate between genotype and phenotype.</a:t>
            </a:r>
          </a:p>
          <a:p>
            <a:pPr>
              <a:spcBef>
                <a:spcPts val="800"/>
              </a:spcBef>
            </a:pPr>
            <a:r>
              <a:rPr lang="en-US" altLang="en-US" dirty="0"/>
              <a:t>Diagram a segment of DNA, labeling all important chemical groups within the molecule.</a:t>
            </a:r>
          </a:p>
          <a:p>
            <a:pPr>
              <a:spcBef>
                <a:spcPts val="800"/>
              </a:spcBef>
            </a:pPr>
            <a:r>
              <a:rPr lang="en-US" altLang="en-US" dirty="0"/>
              <a:t>Summarize the steps of bacterial DNA replication and the enzymes used in this process.</a:t>
            </a:r>
          </a:p>
          <a:p>
            <a:pPr>
              <a:spcBef>
                <a:spcPts val="800"/>
              </a:spcBef>
            </a:pPr>
            <a:r>
              <a:rPr lang="en-US" altLang="en-US" dirty="0"/>
              <a:t>Compare and contrast the synthesis of leading and lagging strands during DNA replication.</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Terms in DNA Replication: Leading Strand, Lagging Strand, and Okazaki Fragments</a:t>
            </a:r>
            <a:endParaRPr lang="en-IN" sz="1200" dirty="0"/>
          </a:p>
        </p:txBody>
      </p:sp>
      <p:sp>
        <p:nvSpPr>
          <p:cNvPr id="3" name="Content Placeholder 2"/>
          <p:cNvSpPr>
            <a:spLocks noGrp="1"/>
          </p:cNvSpPr>
          <p:nvPr>
            <p:ph sz="quarter" idx="11"/>
          </p:nvPr>
        </p:nvSpPr>
        <p:spPr/>
        <p:txBody>
          <a:bodyPr>
            <a:normAutofit lnSpcReduction="10000"/>
          </a:bodyPr>
          <a:lstStyle/>
          <a:p>
            <a:pPr>
              <a:spcBef>
                <a:spcPts val="800"/>
              </a:spcBef>
            </a:pPr>
            <a:r>
              <a:rPr lang="en-US" altLang="en-US" dirty="0"/>
              <a:t>Leading strand:</a:t>
            </a:r>
          </a:p>
          <a:p>
            <a:pPr marL="342900" indent="-342900">
              <a:spcBef>
                <a:spcPts val="800"/>
              </a:spcBef>
              <a:buFont typeface="Arial" panose="020B0604020202020204" pitchFamily="34" charset="0"/>
              <a:buChar char="•"/>
            </a:pPr>
            <a:r>
              <a:rPr lang="en-US" altLang="en-US" dirty="0"/>
              <a:t>The strand of new DNA that is synthesized continuously in a 5</a:t>
            </a:r>
            <a:r>
              <a:rPr lang="en-US" altLang="en-US" dirty="0">
                <a:sym typeface="Symbol"/>
              </a:rPr>
              <a:t></a:t>
            </a:r>
            <a:r>
              <a:rPr lang="en-US" altLang="en-US" dirty="0"/>
              <a:t> to 3</a:t>
            </a:r>
            <a:r>
              <a:rPr lang="en-US" altLang="en-US" dirty="0">
                <a:sym typeface="Symbol"/>
              </a:rPr>
              <a:t></a:t>
            </a:r>
            <a:r>
              <a:rPr lang="en-US" altLang="en-US" dirty="0"/>
              <a:t> direction</a:t>
            </a:r>
          </a:p>
          <a:p>
            <a:pPr>
              <a:spcBef>
                <a:spcPts val="800"/>
              </a:spcBef>
            </a:pPr>
            <a:r>
              <a:rPr lang="en-US" altLang="en-US" dirty="0"/>
              <a:t>Lagging strand:</a:t>
            </a:r>
          </a:p>
          <a:p>
            <a:pPr marL="342900" indent="-342900">
              <a:spcBef>
                <a:spcPts val="800"/>
              </a:spcBef>
              <a:buFont typeface="Arial" panose="020B0604020202020204" pitchFamily="34" charset="0"/>
              <a:buChar char="•"/>
            </a:pPr>
            <a:r>
              <a:rPr lang="en-US" altLang="en-US" dirty="0"/>
              <a:t>The strand of new DNA that must be synthesized in short segments </a:t>
            </a:r>
            <a:r>
              <a:rPr lang="en-US" dirty="0"/>
              <a:t>(in a 5</a:t>
            </a:r>
            <a:r>
              <a:rPr lang="en-US" altLang="en-US" dirty="0">
                <a:sym typeface="Symbol"/>
              </a:rPr>
              <a:t></a:t>
            </a:r>
            <a:r>
              <a:rPr lang="en-US" dirty="0"/>
              <a:t> to 3</a:t>
            </a:r>
            <a:r>
              <a:rPr lang="en-US" altLang="en-US" dirty="0">
                <a:sym typeface="Symbol"/>
              </a:rPr>
              <a:t></a:t>
            </a:r>
            <a:r>
              <a:rPr lang="en-US" dirty="0"/>
              <a:t> direction) </a:t>
            </a:r>
            <a:endParaRPr lang="en-US" altLang="en-US" dirty="0"/>
          </a:p>
          <a:p>
            <a:pPr marL="342900" indent="-342900">
              <a:spcBef>
                <a:spcPts val="800"/>
              </a:spcBef>
              <a:buFont typeface="Arial" panose="020B0604020202020204" pitchFamily="34" charset="0"/>
              <a:buChar char="•"/>
            </a:pPr>
            <a:r>
              <a:rPr lang="en-US" altLang="en-US" dirty="0"/>
              <a:t>Later sealed together to form a strand in the 3</a:t>
            </a:r>
            <a:r>
              <a:rPr lang="en-US" altLang="en-US" dirty="0">
                <a:sym typeface="Symbol"/>
              </a:rPr>
              <a:t></a:t>
            </a:r>
            <a:r>
              <a:rPr lang="en-US" altLang="en-US" dirty="0"/>
              <a:t> to 5</a:t>
            </a:r>
            <a:r>
              <a:rPr lang="en-US" altLang="en-US" dirty="0">
                <a:sym typeface="Symbol"/>
              </a:rPr>
              <a:t></a:t>
            </a:r>
            <a:r>
              <a:rPr lang="en-US" altLang="en-US" dirty="0"/>
              <a:t> direction</a:t>
            </a:r>
          </a:p>
          <a:p>
            <a:pPr>
              <a:spcBef>
                <a:spcPts val="800"/>
              </a:spcBef>
            </a:pPr>
            <a:r>
              <a:rPr lang="en-US" altLang="en-US" dirty="0"/>
              <a:t>Okazaki fragments:</a:t>
            </a:r>
          </a:p>
          <a:p>
            <a:pPr marL="342900" indent="-342900">
              <a:spcBef>
                <a:spcPts val="800"/>
              </a:spcBef>
              <a:buFont typeface="Arial" panose="020B0604020202020204" pitchFamily="34" charset="0"/>
              <a:buChar char="•"/>
            </a:pPr>
            <a:r>
              <a:rPr lang="en-US" altLang="en-US" dirty="0"/>
              <a:t>Short segments of DNA synthesized in a 5</a:t>
            </a:r>
            <a:r>
              <a:rPr lang="en-US" altLang="en-US" dirty="0">
                <a:sym typeface="Symbol"/>
              </a:rPr>
              <a:t></a:t>
            </a:r>
            <a:r>
              <a:rPr lang="en-US" altLang="en-US" dirty="0"/>
              <a:t> to 3</a:t>
            </a:r>
            <a:r>
              <a:rPr lang="en-US" altLang="en-US" dirty="0">
                <a:sym typeface="Symbol"/>
              </a:rPr>
              <a:t></a:t>
            </a:r>
            <a:r>
              <a:rPr lang="en-US" altLang="en-US" dirty="0"/>
              <a:t> direction which are then sealed together to form the 3</a:t>
            </a:r>
            <a:r>
              <a:rPr lang="en-US" altLang="en-US" dirty="0">
                <a:sym typeface="Symbol"/>
              </a:rPr>
              <a:t></a:t>
            </a:r>
            <a:r>
              <a:rPr lang="en-US" altLang="en-US" dirty="0"/>
              <a:t> to 5</a:t>
            </a:r>
            <a:r>
              <a:rPr lang="en-US" altLang="en-US" dirty="0">
                <a:sym typeface="Symbol"/>
              </a:rPr>
              <a:t></a:t>
            </a:r>
            <a:r>
              <a:rPr lang="en-US" altLang="en-US" dirty="0"/>
              <a:t> strand</a:t>
            </a:r>
          </a:p>
        </p:txBody>
      </p:sp>
    </p:spTree>
    <p:extLst>
      <p:ext uri="{BB962C8B-B14F-4D97-AF65-F5344CB8AC3E}">
        <p14:creationId xmlns:p14="http://schemas.microsoft.com/office/powerpoint/2010/main" val="1753726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Replication</a:t>
            </a:r>
            <a:endParaRPr lang="en-IN" sz="1200" dirty="0"/>
          </a:p>
        </p:txBody>
      </p:sp>
      <p:pic>
        <p:nvPicPr>
          <p:cNvPr id="7" name="Picture 2" descr="The process of DNA replication is outlined here showing the location of each enzyme.">
            <a:extLst>
              <a:ext uri="{FF2B5EF4-FFF2-40B4-BE49-F238E27FC236}">
                <a16:creationId xmlns:a16="http://schemas.microsoft.com/office/drawing/2014/main" id="{7BB6ED7B-20EC-4DC6-A276-1A8E6FBBF79B}"/>
              </a:ext>
            </a:extLst>
          </p:cNvPr>
          <p:cNvPicPr>
            <a:picLocks noGrp="1" noChangeAspect="1"/>
          </p:cNvPicPr>
          <p:nvPr>
            <p:ph sz="quarter" idx="11"/>
          </p:nvPr>
        </p:nvPicPr>
        <p:blipFill>
          <a:blip r:embed="rId2"/>
          <a:stretch>
            <a:fillRect/>
          </a:stretch>
        </p:blipFill>
        <p:spPr>
          <a:xfrm>
            <a:off x="2046514" y="983411"/>
            <a:ext cx="5050972" cy="5303520"/>
          </a:xfrm>
        </p:spPr>
      </p:pic>
      <p:sp>
        <p:nvSpPr>
          <p:cNvPr id="4" name="Text Placeholder 3">
            <a:extLst>
              <a:ext uri="{FF2B5EF4-FFF2-40B4-BE49-F238E27FC236}">
                <a16:creationId xmlns:a16="http://schemas.microsoft.com/office/drawing/2014/main" id="{56B9AD45-BD96-41DD-A2DF-EE42A811384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656482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Elongation and Termination of the Daughter Molecule</a:t>
            </a:r>
            <a:endParaRPr lang="en-IN" sz="1200" dirty="0"/>
          </a:p>
        </p:txBody>
      </p:sp>
      <p:pic>
        <p:nvPicPr>
          <p:cNvPr id="7" name="Picture 2" descr="As replication proceeds, one double strand of DNA loops away from the other.">
            <a:extLst>
              <a:ext uri="{FF2B5EF4-FFF2-40B4-BE49-F238E27FC236}">
                <a16:creationId xmlns:a16="http://schemas.microsoft.com/office/drawing/2014/main" id="{D8BE23D5-9EA1-45D8-8B4C-39E636D16FE9}"/>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403376" y="2490996"/>
            <a:ext cx="8337248" cy="2743200"/>
          </a:xfrm>
        </p:spPr>
      </p:pic>
      <p:sp>
        <p:nvSpPr>
          <p:cNvPr id="4" name="Text Placeholder 3">
            <a:extLst>
              <a:ext uri="{FF2B5EF4-FFF2-40B4-BE49-F238E27FC236}">
                <a16:creationId xmlns:a16="http://schemas.microsoft.com/office/drawing/2014/main" id="{3F90B23A-CE29-4292-9446-329C99B6D88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69138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Replication of Linear DNA</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dirty="0"/>
              <a:t>Replication of eukaryotic DNA is similar to replication of bacterial and </a:t>
            </a:r>
            <a:r>
              <a:rPr lang="en-US" dirty="0" err="1"/>
              <a:t>archaeal</a:t>
            </a:r>
            <a:r>
              <a:rPr lang="en-US" dirty="0"/>
              <a:t> DNA</a:t>
            </a:r>
          </a:p>
          <a:p>
            <a:pPr marL="342900" indent="-342900">
              <a:spcBef>
                <a:spcPts val="800"/>
              </a:spcBef>
              <a:buFont typeface="Arial" panose="020B0604020202020204" pitchFamily="34" charset="0"/>
              <a:buChar char="•"/>
            </a:pPr>
            <a:r>
              <a:rPr lang="en-US" dirty="0"/>
              <a:t>Uses a variety of DNA polymerases</a:t>
            </a:r>
          </a:p>
          <a:p>
            <a:pPr marL="342900" indent="-342900">
              <a:spcBef>
                <a:spcPts val="800"/>
              </a:spcBef>
              <a:buFont typeface="Arial" panose="020B0604020202020204" pitchFamily="34" charset="0"/>
              <a:buChar char="•"/>
            </a:pPr>
            <a:r>
              <a:rPr lang="en-US" dirty="0"/>
              <a:t>Replication proceeds in both directions, but from multiple origins</a:t>
            </a:r>
          </a:p>
          <a:p>
            <a:pPr marL="342900" indent="-342900">
              <a:spcBef>
                <a:spcPts val="800"/>
              </a:spcBef>
              <a:buFont typeface="Arial" panose="020B0604020202020204" pitchFamily="34" charset="0"/>
              <a:buChar char="•"/>
            </a:pPr>
            <a:r>
              <a:rPr lang="en-US" dirty="0"/>
              <a:t>Topoisomerases are used to relive tension in the strand and to </a:t>
            </a:r>
            <a:r>
              <a:rPr lang="en-US" dirty="0" err="1"/>
              <a:t>recompact</a:t>
            </a:r>
            <a:r>
              <a:rPr lang="en-US" dirty="0"/>
              <a:t> the molecule when it is fully replicated</a:t>
            </a:r>
          </a:p>
        </p:txBody>
      </p:sp>
    </p:spTree>
    <p:extLst>
      <p:ext uri="{BB962C8B-B14F-4D97-AF65-F5344CB8AC3E}">
        <p14:creationId xmlns:p14="http://schemas.microsoft.com/office/powerpoint/2010/main" val="2897355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9.1</a:t>
            </a:r>
            <a:endParaRPr lang="en-IN" sz="1200" dirty="0"/>
          </a:p>
        </p:txBody>
      </p:sp>
      <p:sp>
        <p:nvSpPr>
          <p:cNvPr id="3" name="Content Placeholder 2"/>
          <p:cNvSpPr>
            <a:spLocks noGrp="1"/>
          </p:cNvSpPr>
          <p:nvPr>
            <p:ph sz="quarter" idx="11"/>
          </p:nvPr>
        </p:nvSpPr>
        <p:spPr/>
        <p:txBody>
          <a:bodyPr>
            <a:normAutofit/>
          </a:bodyPr>
          <a:lstStyle/>
          <a:p>
            <a:pPr marL="457200" indent="-457200">
              <a:buFont typeface="+mj-lt"/>
              <a:buAutoNum type="arabicPeriod"/>
            </a:pPr>
            <a:r>
              <a:rPr lang="en-US" altLang="en-US" dirty="0"/>
              <a:t>A gene is:</a:t>
            </a:r>
          </a:p>
          <a:p>
            <a:pPr marL="914400" indent="-449263">
              <a:spcAft>
                <a:spcPts val="600"/>
              </a:spcAft>
              <a:buFont typeface="+mj-lt"/>
              <a:buAutoNum type="alphaLcPeriod"/>
            </a:pPr>
            <a:r>
              <a:rPr lang="en-US" altLang="en-US" dirty="0"/>
              <a:t>A fundamental unit of heredity</a:t>
            </a:r>
          </a:p>
          <a:p>
            <a:pPr marL="914400" indent="-449263">
              <a:spcAft>
                <a:spcPts val="600"/>
              </a:spcAft>
              <a:buFont typeface="+mj-lt"/>
              <a:buAutoNum type="alphaLcPeriod"/>
            </a:pPr>
            <a:r>
              <a:rPr lang="en-US" altLang="en-US" dirty="0"/>
              <a:t>A site on a chromosome</a:t>
            </a:r>
          </a:p>
          <a:p>
            <a:pPr marL="914400" indent="-449263">
              <a:spcAft>
                <a:spcPts val="600"/>
              </a:spcAft>
              <a:buFont typeface="+mj-lt"/>
              <a:buAutoNum type="alphaLcPeriod"/>
            </a:pPr>
            <a:r>
              <a:rPr lang="en-US" altLang="en-US" dirty="0"/>
              <a:t>A segment of DNA that codes for a protein</a:t>
            </a:r>
          </a:p>
          <a:p>
            <a:pPr marL="914400" indent="-449263">
              <a:spcAft>
                <a:spcPts val="600"/>
              </a:spcAft>
              <a:buFont typeface="+mj-lt"/>
              <a:buAutoNum type="alphaLcPeriod"/>
            </a:pPr>
            <a:r>
              <a:rPr lang="en-US" altLang="en-US" dirty="0"/>
              <a:t>All of the above</a:t>
            </a:r>
          </a:p>
          <a:p>
            <a:pPr marL="465138" indent="-465138"/>
            <a:r>
              <a:rPr lang="en-US" altLang="en-US" dirty="0"/>
              <a:t>2.	Match the base with its appropriate pair:</a:t>
            </a:r>
          </a:p>
          <a:p>
            <a:pPr marL="914400" indent="-449263">
              <a:spcAft>
                <a:spcPts val="600"/>
              </a:spcAft>
              <a:buFont typeface="Arial" panose="020B0604020202020204" pitchFamily="34" charset="0"/>
              <a:buChar char="•"/>
            </a:pPr>
            <a:r>
              <a:rPr lang="en-US" altLang="en-US" dirty="0"/>
              <a:t>A </a:t>
            </a:r>
            <a:r>
              <a:rPr lang="en-US" altLang="en-US" dirty="0">
                <a:sym typeface="Wingdings" panose="05000000000000000000" pitchFamily="2" charset="2"/>
              </a:rPr>
              <a:t></a:t>
            </a:r>
          </a:p>
          <a:p>
            <a:pPr marL="914400" indent="-449263">
              <a:spcAft>
                <a:spcPts val="600"/>
              </a:spcAft>
              <a:buFont typeface="Arial" panose="020B0604020202020204" pitchFamily="34" charset="0"/>
              <a:buChar char="•"/>
            </a:pPr>
            <a:r>
              <a:rPr lang="en-US" altLang="en-US" dirty="0">
                <a:sym typeface="Wingdings" panose="05000000000000000000" pitchFamily="2" charset="2"/>
              </a:rPr>
              <a:t>T </a:t>
            </a:r>
          </a:p>
          <a:p>
            <a:pPr marL="914400" indent="-449263">
              <a:spcAft>
                <a:spcPts val="600"/>
              </a:spcAft>
              <a:buFont typeface="Arial" panose="020B0604020202020204" pitchFamily="34" charset="0"/>
              <a:buChar char="•"/>
            </a:pPr>
            <a:r>
              <a:rPr lang="en-US" altLang="en-US" dirty="0">
                <a:sym typeface="Wingdings" panose="05000000000000000000" pitchFamily="2" charset="2"/>
              </a:rPr>
              <a:t>G </a:t>
            </a:r>
          </a:p>
          <a:p>
            <a:pPr marL="914400" indent="-449263">
              <a:spcAft>
                <a:spcPts val="600"/>
              </a:spcAft>
              <a:buFont typeface="Arial" panose="020B0604020202020204" pitchFamily="34" charset="0"/>
              <a:buChar char="•"/>
            </a:pPr>
            <a:r>
              <a:rPr lang="en-US" altLang="en-US" dirty="0">
                <a:sym typeface="Wingdings" panose="05000000000000000000" pitchFamily="2" charset="2"/>
              </a:rPr>
              <a:t>C </a:t>
            </a:r>
          </a:p>
          <a:p>
            <a:pPr>
              <a:tabLst>
                <a:tab pos="465138" algn="l"/>
              </a:tabLst>
            </a:pPr>
            <a:r>
              <a:rPr lang="en-US" altLang="en-US" dirty="0">
                <a:sym typeface="Wingdings" panose="05000000000000000000" pitchFamily="2" charset="2"/>
              </a:rPr>
              <a:t>3.	Define the term, “semiconservative replication.”</a:t>
            </a:r>
            <a:endParaRPr lang="en-US" altLang="ja-JP" dirty="0"/>
          </a:p>
        </p:txBody>
      </p:sp>
    </p:spTree>
    <p:extLst>
      <p:ext uri="{BB962C8B-B14F-4D97-AF65-F5344CB8AC3E}">
        <p14:creationId xmlns:p14="http://schemas.microsoft.com/office/powerpoint/2010/main" val="1829569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9.2: Applications of the DNA Code: Transcription and Translation</a:t>
            </a:r>
            <a:r>
              <a:rPr lang="en-US" sz="1200" dirty="0"/>
              <a:t> 1</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Explain how the classical view of the “central dogma” has been changed by recent science.</a:t>
            </a:r>
          </a:p>
          <a:p>
            <a:pPr marL="342900" indent="-342900">
              <a:spcBef>
                <a:spcPts val="800"/>
              </a:spcBef>
              <a:buFont typeface="Arial" panose="020B0604020202020204" pitchFamily="34" charset="0"/>
              <a:buChar char="•"/>
            </a:pPr>
            <a:r>
              <a:rPr lang="en-US" altLang="en-US" dirty="0"/>
              <a:t>Identify important structural and functional differences between RNA and DNA.</a:t>
            </a:r>
          </a:p>
          <a:p>
            <a:pPr marL="342900" indent="-342900">
              <a:spcBef>
                <a:spcPts val="800"/>
              </a:spcBef>
              <a:buFont typeface="Arial" panose="020B0604020202020204" pitchFamily="34" charset="0"/>
              <a:buChar char="•"/>
            </a:pPr>
            <a:r>
              <a:rPr lang="en-US" altLang="en-US" dirty="0"/>
              <a:t>Illustrate the steps of transcription, noting the key elements and the outcome of mRNA synthesis.</a:t>
            </a:r>
          </a:p>
          <a:p>
            <a:pPr marL="342900" indent="-342900">
              <a:spcBef>
                <a:spcPts val="800"/>
              </a:spcBef>
              <a:buFont typeface="Arial" panose="020B0604020202020204" pitchFamily="34" charset="0"/>
              <a:buChar char="•"/>
            </a:pPr>
            <a:r>
              <a:rPr lang="en-US" altLang="en-US" dirty="0"/>
              <a:t>List the three types of RNA directly involved in translation.</a:t>
            </a:r>
          </a:p>
        </p:txBody>
      </p:sp>
    </p:spTree>
    <p:extLst>
      <p:ext uri="{BB962C8B-B14F-4D97-AF65-F5344CB8AC3E}">
        <p14:creationId xmlns:p14="http://schemas.microsoft.com/office/powerpoint/2010/main" val="1705235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9.2: Applications of the DNA Code: Transcription and Translation</a:t>
            </a:r>
            <a:r>
              <a:rPr lang="en-US" sz="1200" dirty="0"/>
              <a:t> 2</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u="sng" dirty="0"/>
              <a:t>Learning Outcomes (continued)</a:t>
            </a:r>
            <a:endParaRPr lang="en-US" altLang="en-US" dirty="0"/>
          </a:p>
          <a:p>
            <a:pPr marL="342900" indent="-342900">
              <a:spcBef>
                <a:spcPts val="800"/>
              </a:spcBef>
              <a:buFont typeface="Arial" panose="020B0604020202020204" pitchFamily="34" charset="0"/>
              <a:buChar char="•"/>
            </a:pPr>
            <a:r>
              <a:rPr lang="en-US" altLang="en-US" dirty="0"/>
              <a:t>Define the terms </a:t>
            </a:r>
            <a:r>
              <a:rPr lang="en-US" altLang="en-US" i="1" dirty="0"/>
              <a:t>codon</a:t>
            </a:r>
            <a:r>
              <a:rPr lang="en-US" altLang="en-US" dirty="0"/>
              <a:t> and </a:t>
            </a:r>
            <a:r>
              <a:rPr lang="en-US" altLang="en-US" i="1" dirty="0"/>
              <a:t>anticodon, </a:t>
            </a:r>
            <a:r>
              <a:rPr lang="en-US" altLang="en-US" dirty="0"/>
              <a:t>and list the four known start and stop codons.</a:t>
            </a:r>
          </a:p>
          <a:p>
            <a:pPr marL="342900" indent="-342900">
              <a:spcBef>
                <a:spcPts val="800"/>
              </a:spcBef>
              <a:buFont typeface="Arial" panose="020B0604020202020204" pitchFamily="34" charset="0"/>
              <a:buChar char="•"/>
            </a:pPr>
            <a:r>
              <a:rPr lang="en-US" altLang="en-US" dirty="0"/>
              <a:t>Identify the locations of the promoter, the start codon, and the A and P sites during translation.</a:t>
            </a:r>
          </a:p>
          <a:p>
            <a:pPr marL="342900" indent="-342900">
              <a:spcBef>
                <a:spcPts val="800"/>
              </a:spcBef>
              <a:buFont typeface="Arial" panose="020B0604020202020204" pitchFamily="34" charset="0"/>
              <a:buChar char="•"/>
            </a:pPr>
            <a:r>
              <a:rPr lang="en-US" altLang="en-US" dirty="0"/>
              <a:t>Indicate how eukaryotic transcription and translation differ from these processes in bacteria and </a:t>
            </a:r>
            <a:r>
              <a:rPr lang="en-US" altLang="en-US" dirty="0" err="1"/>
              <a:t>archaea</a:t>
            </a:r>
            <a:r>
              <a:rPr lang="en-US" altLang="en-US" dirty="0"/>
              <a:t>.</a:t>
            </a:r>
          </a:p>
          <a:p>
            <a:pPr marL="342900" indent="-342900">
              <a:spcBef>
                <a:spcPts val="800"/>
              </a:spcBef>
              <a:buFont typeface="Arial" panose="020B0604020202020204" pitchFamily="34" charset="0"/>
              <a:buChar char="•"/>
            </a:pPr>
            <a:r>
              <a:rPr lang="en-US" altLang="en-US" dirty="0"/>
              <a:t>Explain the relationship between genomics and proteomics.</a:t>
            </a:r>
          </a:p>
        </p:txBody>
      </p:sp>
    </p:spTree>
    <p:extLst>
      <p:ext uri="{BB962C8B-B14F-4D97-AF65-F5344CB8AC3E}">
        <p14:creationId xmlns:p14="http://schemas.microsoft.com/office/powerpoint/2010/main" val="2879358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Central Dogma</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The “central dogma” of genetics:</a:t>
            </a:r>
          </a:p>
          <a:p>
            <a:pPr marL="342900" indent="-342900">
              <a:spcBef>
                <a:spcPts val="800"/>
              </a:spcBef>
              <a:buFont typeface="Arial" panose="020B0604020202020204" pitchFamily="34" charset="0"/>
              <a:buChar char="•"/>
            </a:pPr>
            <a:r>
              <a:rPr lang="en-US" altLang="en-US" b="1" dirty="0"/>
              <a:t>Transcription</a:t>
            </a:r>
            <a:r>
              <a:rPr lang="en-US" altLang="en-US" dirty="0"/>
              <a:t>: DNA is used to synthesize RNA</a:t>
            </a:r>
          </a:p>
          <a:p>
            <a:pPr marL="342900" indent="-342900">
              <a:spcBef>
                <a:spcPts val="800"/>
              </a:spcBef>
              <a:buFont typeface="Arial" panose="020B0604020202020204" pitchFamily="34" charset="0"/>
              <a:buChar char="•"/>
            </a:pPr>
            <a:r>
              <a:rPr lang="en-US" altLang="en-US" b="1" dirty="0"/>
              <a:t>Translation</a:t>
            </a:r>
            <a:r>
              <a:rPr lang="en-US" altLang="en-US" dirty="0"/>
              <a:t>: RNA used to produce proteins</a:t>
            </a:r>
          </a:p>
          <a:p>
            <a:pPr>
              <a:spcBef>
                <a:spcPts val="800"/>
              </a:spcBef>
            </a:pPr>
            <a:r>
              <a:rPr lang="en-US" altLang="en-US" dirty="0"/>
              <a:t>The “central dogma” is incomplete:</a:t>
            </a:r>
          </a:p>
          <a:p>
            <a:pPr marL="342900" indent="-342900">
              <a:spcBef>
                <a:spcPts val="800"/>
              </a:spcBef>
              <a:buFont typeface="Arial" panose="020B0604020202020204" pitchFamily="34" charset="0"/>
              <a:buChar char="•"/>
            </a:pPr>
            <a:r>
              <a:rPr lang="en-US" altLang="en-US" dirty="0"/>
              <a:t>A wide variety of RNAs are used to regulate gene function</a:t>
            </a:r>
          </a:p>
          <a:p>
            <a:pPr marL="342900" indent="-342900">
              <a:spcBef>
                <a:spcPts val="800"/>
              </a:spcBef>
              <a:buFont typeface="Arial" panose="020B0604020202020204" pitchFamily="34" charset="0"/>
              <a:buChar char="•"/>
            </a:pPr>
            <a:r>
              <a:rPr lang="en-US" altLang="en-US" dirty="0"/>
              <a:t>Many genetic malfunctions that cause human disease are found in regulatory RNA, not in genes for proteins</a:t>
            </a:r>
          </a:p>
          <a:p>
            <a:pPr marL="342900" indent="-342900">
              <a:spcBef>
                <a:spcPts val="800"/>
              </a:spcBef>
              <a:buFont typeface="Arial" panose="020B0604020202020204" pitchFamily="34" charset="0"/>
              <a:buChar char="•"/>
            </a:pPr>
            <a:r>
              <a:rPr lang="en-US" altLang="en-US" dirty="0"/>
              <a:t>The DNA that codes for these crucial RNA molecules was once called “junk” DNA</a:t>
            </a:r>
          </a:p>
        </p:txBody>
      </p:sp>
    </p:spTree>
    <p:extLst>
      <p:ext uri="{BB962C8B-B14F-4D97-AF65-F5344CB8AC3E}">
        <p14:creationId xmlns:p14="http://schemas.microsoft.com/office/powerpoint/2010/main" val="3298722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the Flow of Genetic Information </a:t>
            </a:r>
            <a:br>
              <a:rPr lang="en-US" dirty="0"/>
            </a:br>
            <a:r>
              <a:rPr lang="en-US" dirty="0"/>
              <a:t>in Microbes</a:t>
            </a:r>
            <a:endParaRPr lang="en-IN" sz="1200" dirty="0"/>
          </a:p>
        </p:txBody>
      </p:sp>
      <p:pic>
        <p:nvPicPr>
          <p:cNvPr id="7" name="Picture 2" descr="Genetic information moves between DNA and the RNAs in transcription and translation.">
            <a:extLst>
              <a:ext uri="{FF2B5EF4-FFF2-40B4-BE49-F238E27FC236}">
                <a16:creationId xmlns:a16="http://schemas.microsoft.com/office/drawing/2014/main" id="{A70F5969-73C5-44DF-86F0-61A27D575987}"/>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3054454" y="1047965"/>
            <a:ext cx="3035091" cy="5212080"/>
          </a:xfrm>
        </p:spPr>
      </p:pic>
      <p:sp>
        <p:nvSpPr>
          <p:cNvPr id="4" name="Text Placeholder 3">
            <a:extLst>
              <a:ext uri="{FF2B5EF4-FFF2-40B4-BE49-F238E27FC236}">
                <a16:creationId xmlns:a16="http://schemas.microsoft.com/office/drawing/2014/main" id="{552BC7AF-8DED-4E7A-BE25-F3D73C4C89B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678265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Gene–Protein Connection</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Connection between DNA and an organism’s traits:</a:t>
            </a:r>
          </a:p>
          <a:p>
            <a:pPr marL="342900" indent="-342900">
              <a:spcBef>
                <a:spcPts val="800"/>
              </a:spcBef>
              <a:buFont typeface="Arial" panose="020B0604020202020204" pitchFamily="34" charset="0"/>
              <a:buChar char="•"/>
            </a:pPr>
            <a:r>
              <a:rPr lang="en-US" altLang="en-US" dirty="0"/>
              <a:t>A protein’s primary structure determines its characteristic shape and function</a:t>
            </a:r>
          </a:p>
          <a:p>
            <a:pPr marL="342900" indent="-342900">
              <a:spcBef>
                <a:spcPts val="800"/>
              </a:spcBef>
              <a:buFont typeface="Arial" panose="020B0604020202020204" pitchFamily="34" charset="0"/>
              <a:buChar char="•"/>
            </a:pPr>
            <a:r>
              <a:rPr lang="en-US" altLang="en-US" dirty="0"/>
              <a:t>Proteins ultimately determine phenotype</a:t>
            </a:r>
          </a:p>
          <a:p>
            <a:pPr marL="640080" lvl="1" indent="-283464"/>
            <a:r>
              <a:rPr lang="en-US" altLang="en-US" sz="2000" b="1" dirty="0"/>
              <a:t>Proteomics</a:t>
            </a:r>
            <a:r>
              <a:rPr lang="en-US" altLang="en-US" sz="2000" dirty="0"/>
              <a:t>: the study of an organism’s complete set of expressed proteins</a:t>
            </a:r>
          </a:p>
          <a:p>
            <a:pPr marL="342900" indent="-342900">
              <a:spcBef>
                <a:spcPts val="800"/>
              </a:spcBef>
              <a:buFont typeface="Arial" panose="020B0604020202020204" pitchFamily="34" charset="0"/>
              <a:buChar char="•"/>
            </a:pPr>
            <a:r>
              <a:rPr lang="en-US" altLang="en-US" dirty="0"/>
              <a:t>DNA is mainly a blueprint that tells the cell which kinds of proteins to make and how to make them</a:t>
            </a:r>
          </a:p>
        </p:txBody>
      </p:sp>
    </p:spTree>
    <p:extLst>
      <p:ext uri="{BB962C8B-B14F-4D97-AF65-F5344CB8AC3E}">
        <p14:creationId xmlns:p14="http://schemas.microsoft.com/office/powerpoint/2010/main" val="2260567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 to Genetics and Genes</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b="1" dirty="0"/>
              <a:t>Genetics</a:t>
            </a:r>
            <a:r>
              <a:rPr lang="en-US" altLang="en-US" dirty="0"/>
              <a:t> is the study of inheritance or heredity that explores:</a:t>
            </a:r>
          </a:p>
          <a:p>
            <a:pPr>
              <a:spcBef>
                <a:spcPts val="800"/>
              </a:spcBef>
            </a:pPr>
            <a:r>
              <a:rPr lang="en-US" altLang="en-US" dirty="0"/>
              <a:t>The transmission of biological properties (traits) from parents to offspring</a:t>
            </a:r>
          </a:p>
          <a:p>
            <a:pPr>
              <a:spcBef>
                <a:spcPts val="800"/>
              </a:spcBef>
            </a:pPr>
            <a:r>
              <a:rPr lang="en-US" altLang="en-US" dirty="0"/>
              <a:t>How those traits are expressed</a:t>
            </a:r>
          </a:p>
          <a:p>
            <a:pPr>
              <a:spcBef>
                <a:spcPts val="800"/>
              </a:spcBef>
            </a:pPr>
            <a:r>
              <a:rPr lang="en-US" altLang="en-US" dirty="0"/>
              <a:t>The structure and function of the genetic material</a:t>
            </a:r>
          </a:p>
          <a:p>
            <a:pPr>
              <a:spcBef>
                <a:spcPts val="800"/>
              </a:spcBef>
            </a:pPr>
            <a:r>
              <a:rPr lang="en-US" altLang="en-US" dirty="0"/>
              <a:t>How this material changes</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Simplified View of the DNA–Protein Relationship</a:t>
            </a:r>
            <a:endParaRPr lang="en-IN" sz="1200" dirty="0"/>
          </a:p>
        </p:txBody>
      </p:sp>
      <p:pic>
        <p:nvPicPr>
          <p:cNvPr id="4" name="Picture 2" descr="A DNA sequence is interpreted in groups of three base pairs, each of which corresponds to an amino acid.">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2144530" y="1156736"/>
            <a:ext cx="4854940" cy="4994538"/>
          </a:xfrm>
        </p:spPr>
      </p:pic>
      <p:sp>
        <p:nvSpPr>
          <p:cNvPr id="5" name="Text Placeholder 3">
            <a:extLst>
              <a:ext uri="{FF2B5EF4-FFF2-40B4-BE49-F238E27FC236}">
                <a16:creationId xmlns:a16="http://schemas.microsoft.com/office/drawing/2014/main" id="{59286429-9477-432B-8774-B49C38A186A3}"/>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892410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Major Participants in Transcription and Translation</a:t>
            </a:r>
          </a:p>
        </p:txBody>
      </p:sp>
      <p:sp>
        <p:nvSpPr>
          <p:cNvPr id="3" name="Content Placeholder 2"/>
          <p:cNvSpPr>
            <a:spLocks noGrp="1"/>
          </p:cNvSpPr>
          <p:nvPr>
            <p:ph sz="quarter" idx="11"/>
          </p:nvPr>
        </p:nvSpPr>
        <p:spPr>
          <a:xfrm>
            <a:off x="342900" y="1334765"/>
            <a:ext cx="4076700" cy="4590691"/>
          </a:xfrm>
        </p:spPr>
        <p:txBody>
          <a:bodyPr/>
          <a:lstStyle/>
          <a:p>
            <a:pPr>
              <a:spcBef>
                <a:spcPts val="800"/>
              </a:spcBef>
            </a:pPr>
            <a:r>
              <a:rPr lang="en-US" dirty="0"/>
              <a:t>Participants in transcription and translation:</a:t>
            </a:r>
          </a:p>
          <a:p>
            <a:pPr marL="342900" indent="-342900">
              <a:spcBef>
                <a:spcPts val="800"/>
              </a:spcBef>
              <a:buFont typeface="Arial" panose="020B0604020202020204" pitchFamily="34" charset="0"/>
              <a:buChar char="•"/>
            </a:pPr>
            <a:r>
              <a:rPr lang="en-US" dirty="0"/>
              <a:t>Messenger RNA (mRNA)</a:t>
            </a:r>
          </a:p>
          <a:p>
            <a:pPr marL="342900" indent="-342900">
              <a:spcBef>
                <a:spcPts val="800"/>
              </a:spcBef>
              <a:buFont typeface="Arial" panose="020B0604020202020204" pitchFamily="34" charset="0"/>
              <a:buChar char="•"/>
            </a:pPr>
            <a:r>
              <a:rPr lang="en-US" dirty="0"/>
              <a:t>Transfer RNA (</a:t>
            </a:r>
            <a:r>
              <a:rPr lang="en-US" dirty="0" err="1"/>
              <a:t>tRNA</a:t>
            </a:r>
            <a:r>
              <a:rPr lang="en-US" dirty="0"/>
              <a:t>)</a:t>
            </a:r>
          </a:p>
          <a:p>
            <a:pPr marL="342900" indent="-342900">
              <a:spcBef>
                <a:spcPts val="800"/>
              </a:spcBef>
              <a:buFont typeface="Arial" panose="020B0604020202020204" pitchFamily="34" charset="0"/>
              <a:buChar char="•"/>
            </a:pPr>
            <a:r>
              <a:rPr lang="en-US" dirty="0"/>
              <a:t>Regulatory RNA (</a:t>
            </a:r>
            <a:r>
              <a:rPr lang="en-US" dirty="0" err="1"/>
              <a:t>rRNA</a:t>
            </a:r>
            <a:r>
              <a:rPr lang="en-US" dirty="0"/>
              <a:t>)</a:t>
            </a:r>
          </a:p>
          <a:p>
            <a:pPr marL="342900" indent="-342900">
              <a:spcBef>
                <a:spcPts val="800"/>
              </a:spcBef>
              <a:buFont typeface="Arial" panose="020B0604020202020204" pitchFamily="34" charset="0"/>
              <a:buChar char="•"/>
            </a:pPr>
            <a:r>
              <a:rPr lang="en-US" dirty="0"/>
              <a:t>Ribosomes</a:t>
            </a:r>
          </a:p>
          <a:p>
            <a:pPr marL="342900" indent="-342900">
              <a:spcBef>
                <a:spcPts val="800"/>
              </a:spcBef>
              <a:buFont typeface="Arial" panose="020B0604020202020204" pitchFamily="34" charset="0"/>
              <a:buChar char="•"/>
            </a:pPr>
            <a:r>
              <a:rPr lang="en-US" dirty="0"/>
              <a:t>Several types of enzymes</a:t>
            </a:r>
          </a:p>
          <a:p>
            <a:pPr marL="342900" indent="-342900">
              <a:spcBef>
                <a:spcPts val="800"/>
              </a:spcBef>
              <a:buFont typeface="Arial" panose="020B0604020202020204" pitchFamily="34" charset="0"/>
              <a:buChar char="•"/>
            </a:pPr>
            <a:r>
              <a:rPr lang="en-US" dirty="0"/>
              <a:t>Many raw materials</a:t>
            </a:r>
          </a:p>
        </p:txBody>
      </p:sp>
      <p:pic>
        <p:nvPicPr>
          <p:cNvPr id="8" name="Picture 3" descr="tRNA is represented as a cloverleaf structure and mRNA is shown single stranded.">
            <a:extLst>
              <a:ext uri="{FF2B5EF4-FFF2-40B4-BE49-F238E27FC236}">
                <a16:creationId xmlns:a16="http://schemas.microsoft.com/office/drawing/2014/main" id="{C495F531-FD63-40B2-8127-A56E2EA78590}"/>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724401" y="1664150"/>
            <a:ext cx="4238295" cy="4206240"/>
          </a:xfrm>
        </p:spPr>
      </p:pic>
    </p:spTree>
    <p:extLst>
      <p:ext uri="{BB962C8B-B14F-4D97-AF65-F5344CB8AC3E}">
        <p14:creationId xmlns:p14="http://schemas.microsoft.com/office/powerpoint/2010/main" val="1853320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Ribonucleic Acid</a:t>
            </a:r>
            <a:endParaRPr lang="en-IN" sz="1200" dirty="0"/>
          </a:p>
        </p:txBody>
      </p:sp>
      <p:graphicFrame>
        <p:nvGraphicFramePr>
          <p:cNvPr id="4" name="Table 2"/>
          <p:cNvGraphicFramePr>
            <a:graphicFrameLocks noGrp="1"/>
          </p:cNvGraphicFramePr>
          <p:nvPr>
            <p:ph sz="quarter" idx="11"/>
            <p:extLst>
              <p:ext uri="{D42A27DB-BD31-4B8C-83A1-F6EECF244321}">
                <p14:modId xmlns:p14="http://schemas.microsoft.com/office/powerpoint/2010/main" val="2972615827"/>
              </p:ext>
            </p:extLst>
          </p:nvPr>
        </p:nvGraphicFramePr>
        <p:xfrm>
          <a:off x="342900" y="1276350"/>
          <a:ext cx="8458200" cy="5064760"/>
        </p:xfrm>
        <a:graphic>
          <a:graphicData uri="http://schemas.openxmlformats.org/drawingml/2006/table">
            <a:tbl>
              <a:tblPr firstRow="1" bandRow="1">
                <a:tableStyleId>{5C22544A-7EE6-4342-B048-85BDC9FD1C3A}</a:tableStyleId>
              </a:tblPr>
              <a:tblGrid>
                <a:gridCol w="2095500">
                  <a:extLst>
                    <a:ext uri="{9D8B030D-6E8A-4147-A177-3AD203B41FA5}">
                      <a16:colId xmlns:a16="http://schemas.microsoft.com/office/drawing/2014/main" val="20000"/>
                    </a:ext>
                  </a:extLst>
                </a:gridCol>
                <a:gridCol w="2095500">
                  <a:extLst>
                    <a:ext uri="{9D8B030D-6E8A-4147-A177-3AD203B41FA5}">
                      <a16:colId xmlns:a16="http://schemas.microsoft.com/office/drawing/2014/main" val="20001"/>
                    </a:ext>
                  </a:extLst>
                </a:gridCol>
                <a:gridCol w="2933700">
                  <a:extLst>
                    <a:ext uri="{9D8B030D-6E8A-4147-A177-3AD203B41FA5}">
                      <a16:colId xmlns:a16="http://schemas.microsoft.com/office/drawing/2014/main" val="20002"/>
                    </a:ext>
                  </a:extLst>
                </a:gridCol>
                <a:gridCol w="1333500">
                  <a:extLst>
                    <a:ext uri="{9D8B030D-6E8A-4147-A177-3AD203B41FA5}">
                      <a16:colId xmlns:a16="http://schemas.microsoft.com/office/drawing/2014/main" val="20003"/>
                    </a:ext>
                  </a:extLst>
                </a:gridCol>
              </a:tblGrid>
              <a:tr h="370840">
                <a:tc>
                  <a:txBody>
                    <a:bodyPr/>
                    <a:lstStyle/>
                    <a:p>
                      <a:r>
                        <a:rPr lang="en-US" sz="1600" dirty="0">
                          <a:solidFill>
                            <a:schemeClr val="bg1"/>
                          </a:solidFill>
                        </a:rPr>
                        <a:t>RNA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US" sz="1600" dirty="0">
                          <a:solidFill>
                            <a:schemeClr val="bg1"/>
                          </a:solidFill>
                        </a:rPr>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US" sz="1600" dirty="0">
                          <a:solidFill>
                            <a:schemeClr val="bg1"/>
                          </a:solidFill>
                        </a:rPr>
                        <a:t>Function in Cell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r>
                        <a:rPr lang="en-US" sz="1600" dirty="0">
                          <a:solidFill>
                            <a:schemeClr val="bg1"/>
                          </a:solidFill>
                        </a:rPr>
                        <a:t>Translated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70840">
                <a:tc>
                  <a:txBody>
                    <a:bodyPr/>
                    <a:lstStyle/>
                    <a:p>
                      <a:r>
                        <a:rPr lang="en-US" sz="1600" u="none" strike="noStrike" kern="1200" baseline="0" dirty="0"/>
                        <a:t>Messenger (mRNA)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Sequence of amino acids in protein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Transports the DNA master code to the ribosome	</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extLst>
                  <a:ext uri="{0D108BD9-81ED-4DB2-BD59-A6C34878D82A}">
                    <a16:rowId xmlns:a16="http://schemas.microsoft.com/office/drawing/2014/main" val="10001"/>
                  </a:ext>
                </a:extLst>
              </a:tr>
              <a:tr h="370840">
                <a:tc>
                  <a:txBody>
                    <a:bodyPr/>
                    <a:lstStyle/>
                    <a:p>
                      <a:r>
                        <a:rPr lang="en-US" sz="1600" u="none" strike="noStrike" kern="1200" baseline="0" dirty="0"/>
                        <a:t>Transfer (tRNA)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A cloverleaf tRNA to carry amino acids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Brings amino acids to ribosome during translation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70840">
                <a:tc>
                  <a:txBody>
                    <a:bodyPr/>
                    <a:lstStyle/>
                    <a:p>
                      <a:r>
                        <a:rPr lang="en-US" sz="1600" u="none" strike="noStrike" kern="1200" baseline="0" dirty="0"/>
                        <a:t>Ribosomal (rRNA)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Several large structural rRNA molecules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Forms the major part of a ribosome and participates in protein synthesis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extLst>
                  <a:ext uri="{0D108BD9-81ED-4DB2-BD59-A6C34878D82A}">
                    <a16:rowId xmlns:a16="http://schemas.microsoft.com/office/drawing/2014/main" val="10003"/>
                  </a:ext>
                </a:extLst>
              </a:tr>
              <a:tr h="370840">
                <a:tc>
                  <a:txBody>
                    <a:bodyPr/>
                    <a:lstStyle/>
                    <a:p>
                      <a:r>
                        <a:rPr lang="en-US" sz="1600" u="none" strike="noStrike" kern="1200" baseline="0" dirty="0"/>
                        <a:t>Micro (miRNA), antisense, riboswitch, and small interfering (siRNA)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Regulatory RNAs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Regulation of gene expression and coiling of chromatin	</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70840">
                <a:tc>
                  <a:txBody>
                    <a:bodyPr/>
                    <a:lstStyle/>
                    <a:p>
                      <a:r>
                        <a:rPr lang="en-US" sz="1600" u="none" strike="noStrike" kern="1200" baseline="0" dirty="0"/>
                        <a:t>Primer</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An RNA that can begin DNA replication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Primes DNA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extLst>
                  <a:ext uri="{0D108BD9-81ED-4DB2-BD59-A6C34878D82A}">
                    <a16:rowId xmlns:a16="http://schemas.microsoft.com/office/drawing/2014/main" val="10005"/>
                  </a:ext>
                </a:extLst>
              </a:tr>
              <a:tr h="370840">
                <a:tc>
                  <a:txBody>
                    <a:bodyPr/>
                    <a:lstStyle/>
                    <a:p>
                      <a:r>
                        <a:rPr lang="en-US" sz="1600" u="none" strike="noStrike" kern="1200" baseline="0" dirty="0"/>
                        <a:t>Ribozymes and spliceosomes (snRNA)</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RNA enzymes, parts of splicer enzymes</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u="none" strike="noStrike" kern="1200" baseline="0" dirty="0"/>
                        <a:t>Remove introns from other RNAs in eukaryotes	</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E7"/>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581500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RNAs: Tools in the Cell’s Assembly Line</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dirty="0"/>
              <a:t>Differences in RNA structure:</a:t>
            </a:r>
          </a:p>
          <a:p>
            <a:pPr marL="342900" indent="-342900">
              <a:spcBef>
                <a:spcPts val="800"/>
              </a:spcBef>
              <a:buFont typeface="Arial" panose="020B0604020202020204" pitchFamily="34" charset="0"/>
              <a:buChar char="•"/>
            </a:pPr>
            <a:r>
              <a:rPr lang="en-US" dirty="0"/>
              <a:t>Single-stranded molecule that exists in helical form</a:t>
            </a:r>
          </a:p>
          <a:p>
            <a:pPr marL="640080" lvl="1" indent="-283464"/>
            <a:r>
              <a:rPr lang="en-US" sz="2000" dirty="0"/>
              <a:t>Can assume secondary and tertiary levels of complexity</a:t>
            </a:r>
          </a:p>
          <a:p>
            <a:pPr marL="342900" indent="-342900">
              <a:spcBef>
                <a:spcPts val="800"/>
              </a:spcBef>
              <a:buFont typeface="Arial" panose="020B0604020202020204" pitchFamily="34" charset="0"/>
              <a:buChar char="•"/>
            </a:pPr>
            <a:r>
              <a:rPr lang="en-US" dirty="0"/>
              <a:t>Contains uracil (U) instead of thymine as the complementary base pair to adenine</a:t>
            </a:r>
          </a:p>
          <a:p>
            <a:pPr marL="342900" indent="-342900">
              <a:spcBef>
                <a:spcPts val="800"/>
              </a:spcBef>
              <a:buFont typeface="Arial" panose="020B0604020202020204" pitchFamily="34" charset="0"/>
              <a:buChar char="•"/>
            </a:pPr>
            <a:r>
              <a:rPr lang="en-US" dirty="0"/>
              <a:t>Sugar is ribose rather than </a:t>
            </a:r>
            <a:r>
              <a:rPr lang="en-US" dirty="0" err="1"/>
              <a:t>deoxyribose</a:t>
            </a:r>
            <a:endParaRPr lang="en-US" dirty="0"/>
          </a:p>
        </p:txBody>
      </p:sp>
    </p:spTree>
    <p:extLst>
      <p:ext uri="{BB962C8B-B14F-4D97-AF65-F5344CB8AC3E}">
        <p14:creationId xmlns:p14="http://schemas.microsoft.com/office/powerpoint/2010/main" val="1280746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Messenger RNA: Carrying DNA’s Message</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dirty="0"/>
              <a:t>mRNA:</a:t>
            </a:r>
          </a:p>
          <a:p>
            <a:pPr marL="342900" indent="-342900">
              <a:spcBef>
                <a:spcPts val="800"/>
              </a:spcBef>
              <a:buFont typeface="Arial" panose="020B0604020202020204" pitchFamily="34" charset="0"/>
              <a:buChar char="•"/>
            </a:pPr>
            <a:r>
              <a:rPr lang="en-US" dirty="0"/>
              <a:t>A transcript of a structural gene or genes in the DNA</a:t>
            </a:r>
          </a:p>
          <a:p>
            <a:pPr marL="342900" indent="-342900">
              <a:spcBef>
                <a:spcPts val="800"/>
              </a:spcBef>
              <a:buFont typeface="Arial" panose="020B0604020202020204" pitchFamily="34" charset="0"/>
              <a:buChar char="•"/>
            </a:pPr>
            <a:r>
              <a:rPr lang="en-US" dirty="0"/>
              <a:t>Synthesized in a process similar to synthesis of the leading strand during DNA replication</a:t>
            </a:r>
          </a:p>
          <a:p>
            <a:pPr>
              <a:spcBef>
                <a:spcPts val="800"/>
              </a:spcBef>
            </a:pPr>
            <a:r>
              <a:rPr lang="en-US" dirty="0"/>
              <a:t>Codons:</a:t>
            </a:r>
          </a:p>
          <a:p>
            <a:pPr marL="342900" indent="-342900">
              <a:spcBef>
                <a:spcPts val="800"/>
              </a:spcBef>
              <a:buFont typeface="Arial" panose="020B0604020202020204" pitchFamily="34" charset="0"/>
              <a:buChar char="•"/>
            </a:pPr>
            <a:r>
              <a:rPr lang="en-US" dirty="0"/>
              <a:t>A series of triplet bases that hold the message of the transcribed mRNA</a:t>
            </a:r>
          </a:p>
        </p:txBody>
      </p:sp>
    </p:spTree>
    <p:extLst>
      <p:ext uri="{BB962C8B-B14F-4D97-AF65-F5344CB8AC3E}">
        <p14:creationId xmlns:p14="http://schemas.microsoft.com/office/powerpoint/2010/main" val="42298799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Transfer RNA: The Key to Translation</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dirty="0" err="1"/>
              <a:t>tRNA</a:t>
            </a:r>
            <a:r>
              <a:rPr lang="en-US" dirty="0"/>
              <a:t>:</a:t>
            </a:r>
          </a:p>
          <a:p>
            <a:pPr marL="342900" indent="-342900">
              <a:spcBef>
                <a:spcPts val="800"/>
              </a:spcBef>
              <a:buFont typeface="Arial" panose="020B0604020202020204" pitchFamily="34" charset="0"/>
              <a:buChar char="•"/>
            </a:pPr>
            <a:r>
              <a:rPr lang="en-US" dirty="0"/>
              <a:t>Contains sequences of bases that form hydrogen bonds with complementary sections of the same </a:t>
            </a:r>
            <a:r>
              <a:rPr lang="en-US" dirty="0" err="1"/>
              <a:t>tRNA</a:t>
            </a:r>
            <a:r>
              <a:rPr lang="en-US" dirty="0"/>
              <a:t> strand</a:t>
            </a:r>
          </a:p>
          <a:p>
            <a:pPr>
              <a:spcBef>
                <a:spcPts val="800"/>
              </a:spcBef>
            </a:pPr>
            <a:r>
              <a:rPr lang="en-US" b="1" dirty="0"/>
              <a:t>Anticodon</a:t>
            </a:r>
            <a:r>
              <a:rPr lang="en-US" dirty="0"/>
              <a:t>: </a:t>
            </a:r>
          </a:p>
          <a:p>
            <a:pPr marL="640080" lvl="1" indent="-283464"/>
            <a:r>
              <a:rPr lang="en-US" sz="2000" dirty="0"/>
              <a:t>Found at the bottom loop of the cloverleaf</a:t>
            </a:r>
          </a:p>
          <a:p>
            <a:pPr marL="640080" lvl="1" indent="-283464"/>
            <a:r>
              <a:rPr lang="en-US" sz="2000" dirty="0"/>
              <a:t>Designates the specificity of the </a:t>
            </a:r>
            <a:r>
              <a:rPr lang="en-US" sz="2000" dirty="0" err="1"/>
              <a:t>tRNA</a:t>
            </a:r>
            <a:r>
              <a:rPr lang="en-US" sz="2000" dirty="0"/>
              <a:t> and complements the mRNA codon</a:t>
            </a:r>
          </a:p>
        </p:txBody>
      </p:sp>
    </p:spTree>
    <p:extLst>
      <p:ext uri="{BB962C8B-B14F-4D97-AF65-F5344CB8AC3E}">
        <p14:creationId xmlns:p14="http://schemas.microsoft.com/office/powerpoint/2010/main" val="8612757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Ribosome</a:t>
            </a:r>
          </a:p>
        </p:txBody>
      </p:sp>
      <p:sp>
        <p:nvSpPr>
          <p:cNvPr id="3" name="Content Placeholder 2"/>
          <p:cNvSpPr>
            <a:spLocks noGrp="1"/>
          </p:cNvSpPr>
          <p:nvPr>
            <p:ph sz="quarter" idx="11"/>
          </p:nvPr>
        </p:nvSpPr>
        <p:spPr>
          <a:xfrm>
            <a:off x="342900" y="1276709"/>
            <a:ext cx="4210050" cy="4743091"/>
          </a:xfrm>
        </p:spPr>
        <p:txBody>
          <a:bodyPr/>
          <a:lstStyle/>
          <a:p>
            <a:pPr>
              <a:spcBef>
                <a:spcPts val="800"/>
              </a:spcBef>
            </a:pPr>
            <a:r>
              <a:rPr lang="en-US" sz="2200" dirty="0" err="1"/>
              <a:t>rRNA</a:t>
            </a:r>
            <a:r>
              <a:rPr lang="en-US" sz="2200" dirty="0"/>
              <a:t>:</a:t>
            </a:r>
          </a:p>
          <a:p>
            <a:pPr marL="342900" indent="-342900">
              <a:spcBef>
                <a:spcPts val="800"/>
              </a:spcBef>
              <a:buFont typeface="Arial" panose="020B0604020202020204" pitchFamily="34" charset="0"/>
              <a:buChar char="•"/>
            </a:pPr>
            <a:r>
              <a:rPr lang="en-US" sz="2200" dirty="0"/>
              <a:t>Long polynucleotide molecule</a:t>
            </a:r>
          </a:p>
          <a:p>
            <a:pPr marL="342900" indent="-342900">
              <a:spcBef>
                <a:spcPts val="800"/>
              </a:spcBef>
              <a:buFont typeface="Arial" panose="020B0604020202020204" pitchFamily="34" charset="0"/>
              <a:buChar char="•"/>
            </a:pPr>
            <a:r>
              <a:rPr lang="en-US" sz="2200" dirty="0"/>
              <a:t>Forms complex three-dimensional shapes that contribute to the structure and function of ribosomes</a:t>
            </a:r>
          </a:p>
          <a:p>
            <a:pPr marL="342900" indent="-342900">
              <a:spcBef>
                <a:spcPts val="800"/>
              </a:spcBef>
              <a:buFont typeface="Arial" panose="020B0604020202020204" pitchFamily="34" charset="0"/>
              <a:buChar char="•"/>
            </a:pPr>
            <a:r>
              <a:rPr lang="en-US" sz="2200" dirty="0"/>
              <a:t>The interaction of </a:t>
            </a:r>
            <a:r>
              <a:rPr lang="en-US" sz="2200" dirty="0" err="1"/>
              <a:t>rRNA</a:t>
            </a:r>
            <a:r>
              <a:rPr lang="en-US" sz="2200" dirty="0"/>
              <a:t> and protein create the two subunits of the ribosome that engage in final translation of the genetic code</a:t>
            </a:r>
          </a:p>
        </p:txBody>
      </p:sp>
      <p:pic>
        <p:nvPicPr>
          <p:cNvPr id="7" name="Picture 3" descr="This is an illustration of the ribosome, the site of protein synthesis.">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85340" y="1813865"/>
            <a:ext cx="4091848" cy="3931920"/>
          </a:xfrm>
        </p:spPr>
      </p:pic>
    </p:spTree>
    <p:extLst>
      <p:ext uri="{BB962C8B-B14F-4D97-AF65-F5344CB8AC3E}">
        <p14:creationId xmlns:p14="http://schemas.microsoft.com/office/powerpoint/2010/main" val="21706550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Transcription Initiation</a:t>
            </a:r>
            <a:endParaRPr lang="en-IN" sz="1200" dirty="0"/>
          </a:p>
        </p:txBody>
      </p:sp>
      <p:pic>
        <p:nvPicPr>
          <p:cNvPr id="7" name="Picture 2" descr="Transcription is initiated when RNA polymerase recognizes the promoter region of DNA.">
            <a:extLst>
              <a:ext uri="{FF2B5EF4-FFF2-40B4-BE49-F238E27FC236}">
                <a16:creationId xmlns:a16="http://schemas.microsoft.com/office/drawing/2014/main" id="{D94C87D7-3E68-4C1A-97A8-EBE8CECB44E5}"/>
              </a:ext>
            </a:extLst>
          </p:cNvPr>
          <p:cNvPicPr>
            <a:picLocks noGrp="1" noChangeAspect="1"/>
          </p:cNvPicPr>
          <p:nvPr>
            <p:ph sz="quarter" idx="11"/>
          </p:nvPr>
        </p:nvPicPr>
        <p:blipFill rotWithShape="1">
          <a:blip r:embed="rId2"/>
          <a:srcRect b="59747"/>
          <a:stretch/>
        </p:blipFill>
        <p:spPr>
          <a:xfrm>
            <a:off x="632375" y="1726293"/>
            <a:ext cx="7879251" cy="3108960"/>
          </a:xfrm>
        </p:spPr>
      </p:pic>
      <p:sp>
        <p:nvSpPr>
          <p:cNvPr id="4" name="Text Placeholder 3">
            <a:extLst>
              <a:ext uri="{FF2B5EF4-FFF2-40B4-BE49-F238E27FC236}">
                <a16:creationId xmlns:a16="http://schemas.microsoft.com/office/drawing/2014/main" id="{02688881-71A0-4230-BE1A-9205C05C067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299670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Transcription Elongation and Termination</a:t>
            </a:r>
            <a:endParaRPr lang="en-IN" sz="1200" dirty="0"/>
          </a:p>
        </p:txBody>
      </p:sp>
      <p:pic>
        <p:nvPicPr>
          <p:cNvPr id="7" name="Picture 2" descr="At termination, polymerases recognize a code signaling separation and release of mRNA.">
            <a:extLst>
              <a:ext uri="{FF2B5EF4-FFF2-40B4-BE49-F238E27FC236}">
                <a16:creationId xmlns:a16="http://schemas.microsoft.com/office/drawing/2014/main" id="{F604730F-67E8-46D1-A531-87BE9B6B0253}"/>
              </a:ext>
            </a:extLst>
          </p:cNvPr>
          <p:cNvPicPr>
            <a:picLocks noGrp="1" noChangeAspect="1"/>
          </p:cNvPicPr>
          <p:nvPr>
            <p:ph sz="quarter" idx="11"/>
          </p:nvPr>
        </p:nvPicPr>
        <p:blipFill rotWithShape="1">
          <a:blip r:embed="rId2"/>
          <a:srcRect t="40887"/>
          <a:stretch/>
        </p:blipFill>
        <p:spPr>
          <a:xfrm>
            <a:off x="705753" y="1727200"/>
            <a:ext cx="7732495" cy="4480560"/>
          </a:xfrm>
        </p:spPr>
      </p:pic>
    </p:spTree>
    <p:extLst>
      <p:ext uri="{BB962C8B-B14F-4D97-AF65-F5344CB8AC3E}">
        <p14:creationId xmlns:p14="http://schemas.microsoft.com/office/powerpoint/2010/main" val="38104798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Master Genetic Code: The Message in Messenger RNA</a:t>
            </a:r>
            <a:endParaRPr lang="en-IN" sz="1200" dirty="0"/>
          </a:p>
        </p:txBody>
      </p:sp>
      <p:sp>
        <p:nvSpPr>
          <p:cNvPr id="3" name="Content Placeholder 2"/>
          <p:cNvSpPr>
            <a:spLocks noGrp="1"/>
          </p:cNvSpPr>
          <p:nvPr>
            <p:ph sz="quarter" idx="11"/>
          </p:nvPr>
        </p:nvSpPr>
        <p:spPr>
          <a:xfrm>
            <a:off x="342900" y="1363793"/>
            <a:ext cx="8458200" cy="2838091"/>
          </a:xfrm>
        </p:spPr>
        <p:txBody>
          <a:bodyPr>
            <a:normAutofit lnSpcReduction="10000"/>
          </a:bodyPr>
          <a:lstStyle/>
          <a:p>
            <a:pPr>
              <a:spcBef>
                <a:spcPts val="800"/>
              </a:spcBef>
            </a:pPr>
            <a:r>
              <a:rPr lang="en-US" dirty="0"/>
              <a:t>Central principle of translation:</a:t>
            </a:r>
          </a:p>
          <a:p>
            <a:pPr marL="342900" indent="-342900">
              <a:spcBef>
                <a:spcPts val="800"/>
              </a:spcBef>
              <a:buFont typeface="Arial" panose="020B0604020202020204" pitchFamily="34" charset="0"/>
              <a:buChar char="•"/>
            </a:pPr>
            <a:r>
              <a:rPr lang="en-US" dirty="0"/>
              <a:t>mRNA nucleotides are read in codons, or groups of three</a:t>
            </a:r>
          </a:p>
          <a:p>
            <a:pPr marL="342900" indent="-342900">
              <a:spcBef>
                <a:spcPts val="800"/>
              </a:spcBef>
              <a:buFont typeface="Arial" panose="020B0604020202020204" pitchFamily="34" charset="0"/>
              <a:buChar char="•"/>
            </a:pPr>
            <a:r>
              <a:rPr lang="en-US" dirty="0"/>
              <a:t>The codon dictates which amino acids are added to the growing chain</a:t>
            </a:r>
          </a:p>
          <a:p>
            <a:pPr marL="342900" indent="-342900">
              <a:spcBef>
                <a:spcPts val="800"/>
              </a:spcBef>
              <a:buFont typeface="Arial" panose="020B0604020202020204" pitchFamily="34" charset="0"/>
              <a:buChar char="•"/>
            </a:pPr>
            <a:r>
              <a:rPr lang="en-US" dirty="0"/>
              <a:t>Except for a very few cases, this code is universal for bacteria, </a:t>
            </a:r>
            <a:r>
              <a:rPr lang="en-US" dirty="0" err="1"/>
              <a:t>archaea</a:t>
            </a:r>
            <a:r>
              <a:rPr lang="en-US" dirty="0"/>
              <a:t>, eukaryotes, and viruses</a:t>
            </a:r>
          </a:p>
        </p:txBody>
      </p:sp>
      <p:sp>
        <p:nvSpPr>
          <p:cNvPr id="4" name="Content Placeholder 3"/>
          <p:cNvSpPr>
            <a:spLocks noGrp="1"/>
          </p:cNvSpPr>
          <p:nvPr>
            <p:ph sz="quarter" idx="14"/>
          </p:nvPr>
        </p:nvSpPr>
        <p:spPr>
          <a:xfrm>
            <a:off x="342900" y="5751285"/>
            <a:ext cx="8458200" cy="365760"/>
          </a:xfrm>
        </p:spPr>
        <p:txBody>
          <a:bodyPr/>
          <a:lstStyle/>
          <a:p>
            <a:pPr algn="ctr"/>
            <a:r>
              <a:rPr lang="en-US" sz="1600" b="1" dirty="0"/>
              <a:t>*See Figure 9.13 for a table of the mRNA codons that specify a given amino acid.</a:t>
            </a:r>
          </a:p>
        </p:txBody>
      </p:sp>
    </p:spTree>
    <p:extLst>
      <p:ext uri="{BB962C8B-B14F-4D97-AF65-F5344CB8AC3E}">
        <p14:creationId xmlns:p14="http://schemas.microsoft.com/office/powerpoint/2010/main" val="418702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Genetic Study</a:t>
            </a:r>
            <a:endParaRPr lang="en-IN" sz="1200" dirty="0"/>
          </a:p>
        </p:txBody>
      </p:sp>
      <p:pic>
        <p:nvPicPr>
          <p:cNvPr id="8" name="Picture 2" descr="The operations of genetics can be observed at various levels: organism, cell, chromosome, DNA (molecular).">
            <a:extLst>
              <a:ext uri="{FF2B5EF4-FFF2-40B4-BE49-F238E27FC236}">
                <a16:creationId xmlns:a16="http://schemas.microsoft.com/office/drawing/2014/main" id="{D2B2EEE5-47F4-4B9B-B4AB-AE1049B9E45F}"/>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388"/>
          <a:stretch/>
        </p:blipFill>
        <p:spPr>
          <a:xfrm>
            <a:off x="331770" y="2048930"/>
            <a:ext cx="8480461" cy="3268658"/>
          </a:xfrm>
        </p:spPr>
      </p:pic>
      <p:sp>
        <p:nvSpPr>
          <p:cNvPr id="5" name="Text Placeholder 3">
            <a:extLst>
              <a:ext uri="{FF2B5EF4-FFF2-40B4-BE49-F238E27FC236}">
                <a16:creationId xmlns:a16="http://schemas.microsoft.com/office/drawing/2014/main" id="{9312538C-20FD-406B-9914-03BA5F79922A}"/>
              </a:ext>
            </a:extLst>
          </p:cNvPr>
          <p:cNvSpPr>
            <a:spLocks noGrp="1"/>
          </p:cNvSpPr>
          <p:nvPr>
            <p:ph type="body" sz="quarter" idx="30"/>
          </p:nvPr>
        </p:nvSpPr>
        <p:spPr/>
        <p:txBody>
          <a:bodyPr/>
          <a:lstStyle/>
          <a:p>
            <a:r>
              <a:rPr lang="en-IN" i="1" dirty="0" err="1"/>
              <a:t>iStockphoto</a:t>
            </a:r>
            <a:r>
              <a:rPr lang="en-IN" i="1" dirty="0"/>
              <a:t>/Getty Images </a:t>
            </a:r>
            <a:endParaRPr lang="en-IN" dirty="0"/>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Master Genetic Code: Redundancy and Wobble</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b="1" dirty="0"/>
              <a:t>Redundancy</a:t>
            </a:r>
            <a:r>
              <a:rPr lang="en-US" dirty="0"/>
              <a:t>:</a:t>
            </a:r>
          </a:p>
          <a:p>
            <a:pPr marL="342900" indent="-342900">
              <a:spcBef>
                <a:spcPts val="800"/>
              </a:spcBef>
              <a:buFont typeface="Arial" panose="020B0604020202020204" pitchFamily="34" charset="0"/>
              <a:buChar char="•"/>
            </a:pPr>
            <a:r>
              <a:rPr lang="en-US" dirty="0"/>
              <a:t>Certain amino acids are represented by multiple codons</a:t>
            </a:r>
          </a:p>
          <a:p>
            <a:pPr marL="342900" indent="-342900">
              <a:spcBef>
                <a:spcPts val="800"/>
              </a:spcBef>
              <a:buFont typeface="Arial" panose="020B0604020202020204" pitchFamily="34" charset="0"/>
              <a:buChar char="•"/>
            </a:pPr>
            <a:r>
              <a:rPr lang="en-US" dirty="0"/>
              <a:t>Allows for the insertion of correct amino acids even when mistakes occur in the DNA sequence</a:t>
            </a:r>
          </a:p>
          <a:p>
            <a:pPr>
              <a:spcBef>
                <a:spcPts val="800"/>
              </a:spcBef>
            </a:pPr>
            <a:r>
              <a:rPr lang="en-US" b="1" dirty="0"/>
              <a:t>Wobble</a:t>
            </a:r>
            <a:r>
              <a:rPr lang="en-US" dirty="0"/>
              <a:t>:</a:t>
            </a:r>
          </a:p>
          <a:p>
            <a:pPr marL="342900" indent="-342900">
              <a:spcBef>
                <a:spcPts val="800"/>
              </a:spcBef>
              <a:buFont typeface="Arial" panose="020B0604020202020204" pitchFamily="34" charset="0"/>
              <a:buChar char="•"/>
            </a:pPr>
            <a:r>
              <a:rPr lang="en-US" dirty="0"/>
              <a:t>Only the first two nucleotides are required to encode the correct amino acid</a:t>
            </a:r>
          </a:p>
          <a:p>
            <a:pPr marL="342900" indent="-342900">
              <a:spcBef>
                <a:spcPts val="800"/>
              </a:spcBef>
              <a:buFont typeface="Arial" panose="020B0604020202020204" pitchFamily="34" charset="0"/>
              <a:buChar char="•"/>
            </a:pPr>
            <a:r>
              <a:rPr lang="en-US" dirty="0"/>
              <a:t>The third nucleotide does not change its sense</a:t>
            </a:r>
          </a:p>
          <a:p>
            <a:pPr marL="342900" indent="-342900">
              <a:spcBef>
                <a:spcPts val="800"/>
              </a:spcBef>
              <a:buFont typeface="Arial" panose="020B0604020202020204" pitchFamily="34" charset="0"/>
              <a:buChar char="•"/>
            </a:pPr>
            <a:r>
              <a:rPr lang="en-US" dirty="0"/>
              <a:t>Permits some variation or mutation without altering the message</a:t>
            </a:r>
          </a:p>
        </p:txBody>
      </p:sp>
    </p:spTree>
    <p:extLst>
      <p:ext uri="{BB962C8B-B14F-4D97-AF65-F5344CB8AC3E}">
        <p14:creationId xmlns:p14="http://schemas.microsoft.com/office/powerpoint/2010/main" val="41224988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DNA Code</a:t>
            </a:r>
          </a:p>
        </p:txBody>
      </p:sp>
      <p:pic>
        <p:nvPicPr>
          <p:cNvPr id="7" name="Picture 2" descr="An amino acid sequence can be determined if the anticodon, codon, or DNA sequence are known.">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2357784" y="1047965"/>
            <a:ext cx="4428432" cy="5212080"/>
          </a:xfrm>
        </p:spPr>
      </p:pic>
      <p:sp>
        <p:nvSpPr>
          <p:cNvPr id="4" name="Text Placeholder 3">
            <a:extLst>
              <a:ext uri="{FF2B5EF4-FFF2-40B4-BE49-F238E27FC236}">
                <a16:creationId xmlns:a16="http://schemas.microsoft.com/office/drawing/2014/main" id="{C5E5A5BF-419A-42F7-BC39-D635582A8BC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49908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Translation: The Second Stage of Gene Expression</a:t>
            </a:r>
          </a:p>
        </p:txBody>
      </p:sp>
      <p:sp>
        <p:nvSpPr>
          <p:cNvPr id="3" name="Content Placeholder 2"/>
          <p:cNvSpPr>
            <a:spLocks noGrp="1"/>
          </p:cNvSpPr>
          <p:nvPr>
            <p:ph sz="quarter" idx="11"/>
          </p:nvPr>
        </p:nvSpPr>
        <p:spPr>
          <a:xfrm>
            <a:off x="342900" y="1416409"/>
            <a:ext cx="4038600" cy="3854091"/>
          </a:xfrm>
        </p:spPr>
        <p:txBody>
          <a:bodyPr/>
          <a:lstStyle/>
          <a:p>
            <a:pPr>
              <a:spcBef>
                <a:spcPts val="800"/>
              </a:spcBef>
            </a:pPr>
            <a:r>
              <a:rPr lang="en-US" dirty="0"/>
              <a:t>All the elements needed to synthesize a protein are brought together:</a:t>
            </a:r>
          </a:p>
          <a:p>
            <a:pPr marL="342900" indent="-342900">
              <a:spcBef>
                <a:spcPts val="800"/>
              </a:spcBef>
              <a:buFont typeface="Arial" panose="020B0604020202020204" pitchFamily="34" charset="0"/>
              <a:buChar char="•"/>
            </a:pPr>
            <a:r>
              <a:rPr lang="en-US" dirty="0"/>
              <a:t>mRNA</a:t>
            </a:r>
          </a:p>
          <a:p>
            <a:pPr marL="342900" indent="-342900">
              <a:spcBef>
                <a:spcPts val="800"/>
              </a:spcBef>
              <a:buFont typeface="Arial" panose="020B0604020202020204" pitchFamily="34" charset="0"/>
              <a:buChar char="•"/>
            </a:pPr>
            <a:r>
              <a:rPr lang="en-US" dirty="0" err="1"/>
              <a:t>tRNA</a:t>
            </a:r>
            <a:endParaRPr lang="en-US" dirty="0"/>
          </a:p>
          <a:p>
            <a:pPr marL="342900" indent="-342900">
              <a:spcBef>
                <a:spcPts val="800"/>
              </a:spcBef>
              <a:buFont typeface="Arial" panose="020B0604020202020204" pitchFamily="34" charset="0"/>
              <a:buChar char="•"/>
            </a:pPr>
            <a:r>
              <a:rPr lang="en-US" dirty="0"/>
              <a:t>Amino acids</a:t>
            </a:r>
          </a:p>
          <a:p>
            <a:pPr marL="342900" indent="-342900">
              <a:spcBef>
                <a:spcPts val="800"/>
              </a:spcBef>
              <a:buFont typeface="Arial" panose="020B0604020202020204" pitchFamily="34" charset="0"/>
              <a:buChar char="•"/>
            </a:pPr>
            <a:r>
              <a:rPr lang="en-US" dirty="0"/>
              <a:t>Ribosomes</a:t>
            </a:r>
          </a:p>
        </p:txBody>
      </p:sp>
      <p:sp>
        <p:nvSpPr>
          <p:cNvPr id="4" name="Content Placeholder 3"/>
          <p:cNvSpPr>
            <a:spLocks noGrp="1"/>
          </p:cNvSpPr>
          <p:nvPr>
            <p:ph sz="quarter" idx="14"/>
          </p:nvPr>
        </p:nvSpPr>
        <p:spPr>
          <a:xfrm>
            <a:off x="4495800" y="1416409"/>
            <a:ext cx="4305300" cy="4914900"/>
          </a:xfrm>
        </p:spPr>
        <p:txBody>
          <a:bodyPr/>
          <a:lstStyle/>
          <a:p>
            <a:pPr>
              <a:spcBef>
                <a:spcPts val="800"/>
              </a:spcBef>
            </a:pPr>
            <a:r>
              <a:rPr lang="en-US" dirty="0"/>
              <a:t>Three stages of translation:</a:t>
            </a:r>
          </a:p>
          <a:p>
            <a:pPr marL="342900" indent="-342900">
              <a:spcBef>
                <a:spcPts val="800"/>
              </a:spcBef>
              <a:buFont typeface="Arial" panose="020B0604020202020204" pitchFamily="34" charset="0"/>
              <a:buChar char="•"/>
            </a:pPr>
            <a:r>
              <a:rPr lang="en-US" dirty="0"/>
              <a:t>Initiation</a:t>
            </a:r>
          </a:p>
          <a:p>
            <a:pPr marL="342900" indent="-342900">
              <a:spcBef>
                <a:spcPts val="800"/>
              </a:spcBef>
              <a:buFont typeface="Arial" panose="020B0604020202020204" pitchFamily="34" charset="0"/>
              <a:buChar char="•"/>
            </a:pPr>
            <a:r>
              <a:rPr lang="en-US" dirty="0"/>
              <a:t>Elongation</a:t>
            </a:r>
          </a:p>
          <a:p>
            <a:pPr marL="342900" indent="-342900">
              <a:spcBef>
                <a:spcPts val="800"/>
              </a:spcBef>
              <a:buFont typeface="Arial" panose="020B0604020202020204" pitchFamily="34" charset="0"/>
              <a:buChar char="•"/>
            </a:pPr>
            <a:r>
              <a:rPr lang="en-US" dirty="0"/>
              <a:t>Termination</a:t>
            </a:r>
          </a:p>
        </p:txBody>
      </p:sp>
    </p:spTree>
    <p:extLst>
      <p:ext uri="{BB962C8B-B14F-4D97-AF65-F5344CB8AC3E}">
        <p14:creationId xmlns:p14="http://schemas.microsoft.com/office/powerpoint/2010/main" val="7731881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Terms of Protein Synthesis</a:t>
            </a:r>
          </a:p>
        </p:txBody>
      </p:sp>
      <p:sp>
        <p:nvSpPr>
          <p:cNvPr id="3" name="Content Placeholder 2"/>
          <p:cNvSpPr>
            <a:spLocks noGrp="1"/>
          </p:cNvSpPr>
          <p:nvPr>
            <p:ph sz="quarter" idx="11"/>
          </p:nvPr>
        </p:nvSpPr>
        <p:spPr>
          <a:xfrm>
            <a:off x="342900" y="1276709"/>
            <a:ext cx="8458200" cy="5225691"/>
          </a:xfrm>
        </p:spPr>
        <p:txBody>
          <a:bodyPr/>
          <a:lstStyle/>
          <a:p>
            <a:pPr>
              <a:spcBef>
                <a:spcPts val="800"/>
              </a:spcBef>
            </a:pPr>
            <a:r>
              <a:rPr lang="en-US" sz="2200" b="1" dirty="0"/>
              <a:t>Start codon</a:t>
            </a:r>
            <a:r>
              <a:rPr lang="en-US" sz="2200" dirty="0"/>
              <a:t>: </a:t>
            </a:r>
          </a:p>
          <a:p>
            <a:pPr marL="342900" indent="-342900">
              <a:spcBef>
                <a:spcPts val="800"/>
              </a:spcBef>
              <a:buFont typeface="Arial" panose="020B0604020202020204" pitchFamily="34" charset="0"/>
              <a:buChar char="•"/>
            </a:pPr>
            <a:r>
              <a:rPr lang="en-US" sz="2200" dirty="0"/>
              <a:t>The first three RNA nucleotides that signal the beginning of the message</a:t>
            </a:r>
          </a:p>
          <a:p>
            <a:pPr marL="342900" indent="-342900">
              <a:spcBef>
                <a:spcPts val="800"/>
              </a:spcBef>
              <a:buFont typeface="Arial" panose="020B0604020202020204" pitchFamily="34" charset="0"/>
              <a:buChar char="•"/>
            </a:pPr>
            <a:r>
              <a:rPr lang="en-US" sz="2200" dirty="0"/>
              <a:t>Always AUG</a:t>
            </a:r>
          </a:p>
          <a:p>
            <a:pPr>
              <a:spcBef>
                <a:spcPts val="800"/>
              </a:spcBef>
            </a:pPr>
            <a:r>
              <a:rPr lang="en-US" sz="2200" b="1" dirty="0"/>
              <a:t>Stop codon</a:t>
            </a:r>
            <a:r>
              <a:rPr lang="en-US" sz="2200" dirty="0"/>
              <a:t>: </a:t>
            </a:r>
          </a:p>
          <a:p>
            <a:pPr marL="342900" indent="-342900">
              <a:spcBef>
                <a:spcPts val="800"/>
              </a:spcBef>
              <a:buFont typeface="Arial" panose="020B0604020202020204" pitchFamily="34" charset="0"/>
              <a:buChar char="•"/>
            </a:pPr>
            <a:r>
              <a:rPr lang="en-US" sz="2200" b="1" dirty="0"/>
              <a:t>Nonsense codons</a:t>
            </a:r>
            <a:r>
              <a:rPr lang="en-US" sz="2200" dirty="0"/>
              <a:t>: one of three codons that has no corresponding </a:t>
            </a:r>
            <a:r>
              <a:rPr lang="en-US" sz="2200" dirty="0" err="1"/>
              <a:t>tRNA</a:t>
            </a:r>
            <a:r>
              <a:rPr lang="en-US" sz="2200" dirty="0"/>
              <a:t> and causes translation to be terminated</a:t>
            </a:r>
          </a:p>
          <a:p>
            <a:pPr marL="640080" lvl="1" indent="-283464">
              <a:spcBef>
                <a:spcPts val="0"/>
              </a:spcBef>
            </a:pPr>
            <a:r>
              <a:rPr lang="en-US" sz="1800" dirty="0"/>
              <a:t>UAA, UAG, UGA</a:t>
            </a:r>
          </a:p>
          <a:p>
            <a:pPr>
              <a:spcBef>
                <a:spcPts val="800"/>
              </a:spcBef>
            </a:pPr>
            <a:r>
              <a:rPr lang="en-US" sz="2200" b="1" dirty="0"/>
              <a:t>Translocation</a:t>
            </a:r>
            <a:r>
              <a:rPr lang="en-US" sz="2200" dirty="0"/>
              <a:t>:</a:t>
            </a:r>
          </a:p>
          <a:p>
            <a:pPr marL="342900" indent="-342900">
              <a:spcBef>
                <a:spcPts val="800"/>
              </a:spcBef>
              <a:buFont typeface="Arial" panose="020B0604020202020204" pitchFamily="34" charset="0"/>
              <a:buChar char="•"/>
            </a:pPr>
            <a:r>
              <a:rPr lang="en-US" sz="2200" dirty="0"/>
              <a:t>The process of shifting the ribosome down the mRNA strand to read new codons</a:t>
            </a:r>
          </a:p>
        </p:txBody>
      </p:sp>
    </p:spTree>
    <p:extLst>
      <p:ext uri="{BB962C8B-B14F-4D97-AF65-F5344CB8AC3E}">
        <p14:creationId xmlns:p14="http://schemas.microsoft.com/office/powerpoint/2010/main" val="23264309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Completion of Protein Synthesis</a:t>
            </a:r>
          </a:p>
        </p:txBody>
      </p:sp>
      <p:sp>
        <p:nvSpPr>
          <p:cNvPr id="3" name="Content Placeholder 2"/>
          <p:cNvSpPr>
            <a:spLocks noGrp="1"/>
          </p:cNvSpPr>
          <p:nvPr>
            <p:ph sz="quarter" idx="11"/>
          </p:nvPr>
        </p:nvSpPr>
        <p:spPr/>
        <p:txBody>
          <a:bodyPr/>
          <a:lstStyle/>
          <a:p>
            <a:pPr>
              <a:spcBef>
                <a:spcPts val="800"/>
              </a:spcBef>
            </a:pPr>
            <a:r>
              <a:rPr lang="en-US" b="1" dirty="0"/>
              <a:t>Posttranslational modifications</a:t>
            </a:r>
            <a:r>
              <a:rPr lang="en-US" dirty="0"/>
              <a:t>:</a:t>
            </a:r>
          </a:p>
          <a:p>
            <a:pPr marL="342900" indent="-342900">
              <a:spcBef>
                <a:spcPts val="800"/>
              </a:spcBef>
              <a:buFont typeface="Arial" panose="020B0604020202020204" pitchFamily="34" charset="0"/>
              <a:buChar char="•"/>
            </a:pPr>
            <a:r>
              <a:rPr lang="en-US" dirty="0"/>
              <a:t>Proteins begin to fold upon themselves to achieve their tertiary conformation even before the peptide chain is released</a:t>
            </a:r>
          </a:p>
          <a:p>
            <a:pPr marL="342900" indent="-342900">
              <a:spcBef>
                <a:spcPts val="800"/>
              </a:spcBef>
              <a:buFont typeface="Arial" panose="020B0604020202020204" pitchFamily="34" charset="0"/>
              <a:buChar char="•"/>
            </a:pPr>
            <a:r>
              <a:rPr lang="en-US" dirty="0" err="1"/>
              <a:t>Formyl</a:t>
            </a:r>
            <a:r>
              <a:rPr lang="en-US" dirty="0"/>
              <a:t> methionine may be clipped off</a:t>
            </a:r>
          </a:p>
          <a:p>
            <a:pPr marL="342900" indent="-342900">
              <a:spcBef>
                <a:spcPts val="800"/>
              </a:spcBef>
              <a:buFont typeface="Arial" panose="020B0604020202020204" pitchFamily="34" charset="0"/>
              <a:buChar char="•"/>
            </a:pPr>
            <a:r>
              <a:rPr lang="en-US" dirty="0"/>
              <a:t>Cofactors may be added</a:t>
            </a:r>
          </a:p>
          <a:p>
            <a:pPr marL="342900" indent="-342900">
              <a:spcBef>
                <a:spcPts val="800"/>
              </a:spcBef>
              <a:buFont typeface="Arial" panose="020B0604020202020204" pitchFamily="34" charset="0"/>
              <a:buChar char="•"/>
            </a:pPr>
            <a:r>
              <a:rPr lang="en-US" dirty="0"/>
              <a:t>Some join with other proteins to form a quaternary structure</a:t>
            </a:r>
          </a:p>
        </p:txBody>
      </p:sp>
    </p:spTree>
    <p:extLst>
      <p:ext uri="{BB962C8B-B14F-4D97-AF65-F5344CB8AC3E}">
        <p14:creationId xmlns:p14="http://schemas.microsoft.com/office/powerpoint/2010/main" val="41344281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Speeding Up the Protein Assembly Line in Bacteria</a:t>
            </a:r>
          </a:p>
        </p:txBody>
      </p:sp>
      <p:pic>
        <p:nvPicPr>
          <p:cNvPr id="11" name="Picture 2" descr="Ribosomes assemble along mRNA in a chain, reading and translating the message.">
            <a:extLst>
              <a:ext uri="{FF2B5EF4-FFF2-40B4-BE49-F238E27FC236}">
                <a16:creationId xmlns:a16="http://schemas.microsoft.com/office/drawing/2014/main" id="{ED253F16-9C8C-4968-84A2-996035F5BDC3}"/>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35697"/>
          <a:stretch/>
        </p:blipFill>
        <p:spPr>
          <a:xfrm>
            <a:off x="559712" y="1280694"/>
            <a:ext cx="3323717" cy="4572000"/>
          </a:xfrm>
        </p:spPr>
      </p:pic>
      <p:pic>
        <p:nvPicPr>
          <p:cNvPr id="12" name="Picture 3" descr="Photomicrograph of a polyribosomal complex in action.">
            <a:extLst>
              <a:ext uri="{FF2B5EF4-FFF2-40B4-BE49-F238E27FC236}">
                <a16:creationId xmlns:a16="http://schemas.microsoft.com/office/drawing/2014/main" id="{D9CA80AE-38F0-4710-A474-E2276D1670B6}"/>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4439" b="2302"/>
          <a:stretch/>
        </p:blipFill>
        <p:spPr>
          <a:xfrm>
            <a:off x="4302831" y="1820024"/>
            <a:ext cx="4498269" cy="3200400"/>
          </a:xfrm>
        </p:spPr>
      </p:pic>
      <p:sp>
        <p:nvSpPr>
          <p:cNvPr id="5" name="Text Placeholder 4">
            <a:extLst>
              <a:ext uri="{FF2B5EF4-FFF2-40B4-BE49-F238E27FC236}">
                <a16:creationId xmlns:a16="http://schemas.microsoft.com/office/drawing/2014/main" id="{535D997C-BB42-420C-8C5E-4499A50F81AE}"/>
              </a:ext>
            </a:extLst>
          </p:cNvPr>
          <p:cNvSpPr>
            <a:spLocks noGrp="1"/>
          </p:cNvSpPr>
          <p:nvPr>
            <p:ph type="body" sz="quarter" idx="30"/>
          </p:nvPr>
        </p:nvSpPr>
        <p:spPr/>
        <p:txBody>
          <a:bodyPr/>
          <a:lstStyle/>
          <a:p>
            <a:r>
              <a:rPr lang="en-US" i="1" dirty="0"/>
              <a:t>Courtesy Steven McKnight and Oscar L Miller, Department of Biology, University of Virginia </a:t>
            </a:r>
            <a:endParaRPr lang="en-IN" dirty="0"/>
          </a:p>
        </p:txBody>
      </p:sp>
      <p:sp>
        <p:nvSpPr>
          <p:cNvPr id="6" name="Text Placeholder 3">
            <a:extLst>
              <a:ext uri="{FF2B5EF4-FFF2-40B4-BE49-F238E27FC236}">
                <a16:creationId xmlns:a16="http://schemas.microsoft.com/office/drawing/2014/main" id="{BE4A8A16-D2F4-47F1-9E03-32ADC9739E9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17339177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Prokaryotic and Eukaryotic Transcription and Translation</a:t>
            </a:r>
          </a:p>
        </p:txBody>
      </p:sp>
      <p:sp>
        <p:nvSpPr>
          <p:cNvPr id="3" name="Content Placeholder 2"/>
          <p:cNvSpPr>
            <a:spLocks noGrp="1"/>
          </p:cNvSpPr>
          <p:nvPr>
            <p:ph sz="quarter" idx="11"/>
          </p:nvPr>
        </p:nvSpPr>
        <p:spPr/>
        <p:txBody>
          <a:bodyPr/>
          <a:lstStyle/>
          <a:p>
            <a:pPr>
              <a:spcBef>
                <a:spcPts val="800"/>
              </a:spcBef>
            </a:pPr>
            <a:r>
              <a:rPr lang="en-US" dirty="0" err="1"/>
              <a:t>Cotranslational</a:t>
            </a:r>
            <a:r>
              <a:rPr lang="en-US" dirty="0"/>
              <a:t> translation only occurs in bacteria and </a:t>
            </a:r>
            <a:r>
              <a:rPr lang="en-US" dirty="0" err="1"/>
              <a:t>archaea</a:t>
            </a:r>
            <a:endParaRPr lang="en-US" dirty="0"/>
          </a:p>
          <a:p>
            <a:pPr>
              <a:spcBef>
                <a:spcPts val="800"/>
              </a:spcBef>
            </a:pPr>
            <a:r>
              <a:rPr lang="en-US" dirty="0"/>
              <a:t>AUG codes for a different form of methionine in eukaryotes</a:t>
            </a:r>
          </a:p>
          <a:p>
            <a:pPr>
              <a:spcBef>
                <a:spcPts val="800"/>
              </a:spcBef>
            </a:pPr>
            <a:r>
              <a:rPr lang="en-US" dirty="0"/>
              <a:t>Eukaryotic mRNAs only code for one protein; bacterial mRNAs often contain information from several genes in a series</a:t>
            </a:r>
          </a:p>
        </p:txBody>
      </p:sp>
    </p:spTree>
    <p:extLst>
      <p:ext uri="{BB962C8B-B14F-4D97-AF65-F5344CB8AC3E}">
        <p14:creationId xmlns:p14="http://schemas.microsoft.com/office/powerpoint/2010/main" val="12475838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Eukaryotic Transcription and Translation:</a:t>
            </a:r>
            <a:br>
              <a:rPr lang="en-US" dirty="0"/>
            </a:br>
            <a:r>
              <a:rPr lang="en-US" dirty="0"/>
              <a:t>Introns and Exons</a:t>
            </a:r>
          </a:p>
        </p:txBody>
      </p:sp>
      <p:sp>
        <p:nvSpPr>
          <p:cNvPr id="3" name="Content Placeholder 2"/>
          <p:cNvSpPr>
            <a:spLocks noGrp="1"/>
          </p:cNvSpPr>
          <p:nvPr>
            <p:ph sz="quarter" idx="11"/>
          </p:nvPr>
        </p:nvSpPr>
        <p:spPr>
          <a:xfrm>
            <a:off x="342900" y="1276708"/>
            <a:ext cx="4064000" cy="4297680"/>
          </a:xfrm>
        </p:spPr>
        <p:txBody>
          <a:bodyPr/>
          <a:lstStyle/>
          <a:p>
            <a:pPr>
              <a:spcBef>
                <a:spcPts val="800"/>
              </a:spcBef>
            </a:pPr>
            <a:r>
              <a:rPr lang="en-US" altLang="en-US" dirty="0"/>
              <a:t>Most eukaryotic genes do not exist in an uninterrupted series of codons coding for a protein</a:t>
            </a:r>
          </a:p>
          <a:p>
            <a:pPr marL="342900" indent="-342900">
              <a:spcBef>
                <a:spcPts val="800"/>
              </a:spcBef>
              <a:buFont typeface="Arial" panose="020B0604020202020204" pitchFamily="34" charset="0"/>
              <a:buChar char="•"/>
            </a:pPr>
            <a:r>
              <a:rPr lang="en-US" altLang="en-US" b="1" dirty="0"/>
              <a:t>Introns</a:t>
            </a:r>
            <a:r>
              <a:rPr lang="en-US" altLang="en-US" dirty="0"/>
              <a:t>: intervening sequences of bases that do not code for protein</a:t>
            </a:r>
          </a:p>
          <a:p>
            <a:pPr marL="342900" indent="-342900">
              <a:spcBef>
                <a:spcPts val="800"/>
              </a:spcBef>
              <a:buFont typeface="Arial" panose="020B0604020202020204" pitchFamily="34" charset="0"/>
              <a:buChar char="•"/>
            </a:pPr>
            <a:r>
              <a:rPr lang="en-US" altLang="en-US" b="1" dirty="0"/>
              <a:t>Exons</a:t>
            </a:r>
            <a:r>
              <a:rPr lang="en-US" altLang="en-US" dirty="0"/>
              <a:t>: coding regions</a:t>
            </a:r>
          </a:p>
        </p:txBody>
      </p:sp>
      <p:pic>
        <p:nvPicPr>
          <p:cNvPr id="12" name="Picture 3" descr="Transcription and translation in the nucleus and the activity of exons and introns.">
            <a:extLst>
              <a:ext uri="{FF2B5EF4-FFF2-40B4-BE49-F238E27FC236}">
                <a16:creationId xmlns:a16="http://schemas.microsoft.com/office/drawing/2014/main" id="{DA9FA5DC-097A-4331-965A-94C2C78D63CC}"/>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737102" y="1368148"/>
            <a:ext cx="4212502" cy="4206240"/>
          </a:xfrm>
        </p:spPr>
      </p:pic>
    </p:spTree>
    <p:extLst>
      <p:ext uri="{BB962C8B-B14F-4D97-AF65-F5344CB8AC3E}">
        <p14:creationId xmlns:p14="http://schemas.microsoft.com/office/powerpoint/2010/main" val="4798240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Eukaryotic Transcription and Translation: Spliceosome</a:t>
            </a:r>
          </a:p>
        </p:txBody>
      </p:sp>
      <p:sp>
        <p:nvSpPr>
          <p:cNvPr id="3" name="Content Placeholder 2"/>
          <p:cNvSpPr>
            <a:spLocks noGrp="1"/>
          </p:cNvSpPr>
          <p:nvPr>
            <p:ph sz="quarter" idx="11"/>
          </p:nvPr>
        </p:nvSpPr>
        <p:spPr/>
        <p:txBody>
          <a:bodyPr/>
          <a:lstStyle/>
          <a:p>
            <a:pPr>
              <a:spcBef>
                <a:spcPts val="800"/>
              </a:spcBef>
            </a:pPr>
            <a:r>
              <a:rPr lang="en-US" altLang="en-US" b="1" dirty="0" err="1"/>
              <a:t>Spliceosome</a:t>
            </a:r>
            <a:r>
              <a:rPr lang="en-US" altLang="en-US" dirty="0"/>
              <a:t>:</a:t>
            </a:r>
          </a:p>
          <a:p>
            <a:pPr marL="342900" indent="-342900">
              <a:spcBef>
                <a:spcPts val="800"/>
              </a:spcBef>
              <a:buFont typeface="Arial" panose="020B0604020202020204" pitchFamily="34" charset="0"/>
              <a:buChar char="•"/>
            </a:pPr>
            <a:r>
              <a:rPr lang="en-US" altLang="en-US" dirty="0"/>
              <a:t>Recognizes exon</a:t>
            </a:r>
            <a:r>
              <a:rPr lang="en-IN" altLang="en-US" dirty="0"/>
              <a:t>-</a:t>
            </a:r>
            <a:r>
              <a:rPr lang="en-US" altLang="en-US" dirty="0"/>
              <a:t>intron junctions and enzymatically cuts through them</a:t>
            </a:r>
          </a:p>
          <a:p>
            <a:pPr marL="342900" indent="-342900">
              <a:spcBef>
                <a:spcPts val="800"/>
              </a:spcBef>
              <a:buFont typeface="Arial" panose="020B0604020202020204" pitchFamily="34" charset="0"/>
              <a:buChar char="•"/>
            </a:pPr>
            <a:r>
              <a:rPr lang="en-US" altLang="en-US" dirty="0"/>
              <a:t>Loops introns into lariat-shaped pieces, excises them, and joins the exons end to end</a:t>
            </a:r>
          </a:p>
          <a:p>
            <a:pPr marL="342900" indent="-342900">
              <a:spcBef>
                <a:spcPts val="800"/>
              </a:spcBef>
              <a:buFont typeface="Arial" panose="020B0604020202020204" pitchFamily="34" charset="0"/>
              <a:buChar char="•"/>
            </a:pPr>
            <a:r>
              <a:rPr lang="en-US" altLang="en-US" dirty="0"/>
              <a:t>Completed mRNA strand can then proceed to the cytoplasm for translation</a:t>
            </a:r>
            <a:endParaRPr lang="en-US" dirty="0"/>
          </a:p>
        </p:txBody>
      </p:sp>
    </p:spTree>
    <p:extLst>
      <p:ext uri="{BB962C8B-B14F-4D97-AF65-F5344CB8AC3E}">
        <p14:creationId xmlns:p14="http://schemas.microsoft.com/office/powerpoint/2010/main" val="1146131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Genetics of Animal Viruses</a:t>
            </a:r>
          </a:p>
        </p:txBody>
      </p:sp>
      <p:sp>
        <p:nvSpPr>
          <p:cNvPr id="3" name="Content Placeholder 2"/>
          <p:cNvSpPr>
            <a:spLocks noGrp="1"/>
          </p:cNvSpPr>
          <p:nvPr>
            <p:ph sz="quarter" idx="11"/>
          </p:nvPr>
        </p:nvSpPr>
        <p:spPr>
          <a:xfrm>
            <a:off x="342900" y="1276709"/>
            <a:ext cx="8458200" cy="5124091"/>
          </a:xfrm>
        </p:spPr>
        <p:txBody>
          <a:bodyPr/>
          <a:lstStyle/>
          <a:p>
            <a:pPr>
              <a:spcBef>
                <a:spcPts val="800"/>
              </a:spcBef>
            </a:pPr>
            <a:r>
              <a:rPr lang="en-US" altLang="en-US" dirty="0"/>
              <a:t>Viruses consist of one or more pieces of DNA or RNA enclosed in a protective coating</a:t>
            </a:r>
          </a:p>
          <a:p>
            <a:pPr marL="342900" indent="-342900">
              <a:spcBef>
                <a:spcPts val="800"/>
              </a:spcBef>
              <a:buFont typeface="Arial" panose="020B0604020202020204" pitchFamily="34" charset="0"/>
              <a:buChar char="•"/>
            </a:pPr>
            <a:r>
              <a:rPr lang="en-US" altLang="en-US" dirty="0"/>
              <a:t>Genetic parasites that require access to the host’s genetic and metabolic machinery to be replicated, transcribed, and translated</a:t>
            </a:r>
          </a:p>
          <a:p>
            <a:pPr marL="342900" indent="-342900">
              <a:spcBef>
                <a:spcPts val="800"/>
              </a:spcBef>
              <a:buFont typeface="Arial" panose="020B0604020202020204" pitchFamily="34" charset="0"/>
              <a:buChar char="•"/>
            </a:pPr>
            <a:r>
              <a:rPr lang="en-US" altLang="en-US" dirty="0"/>
              <a:t>Also have the potential for genetically changing the cells they infect</a:t>
            </a:r>
          </a:p>
          <a:p>
            <a:pPr marL="342900" indent="-342900">
              <a:spcBef>
                <a:spcPts val="800"/>
              </a:spcBef>
              <a:buFont typeface="Arial" panose="020B0604020202020204" pitchFamily="34" charset="0"/>
              <a:buChar char="•"/>
            </a:pPr>
            <a:r>
              <a:rPr lang="en-US" altLang="en-US" dirty="0"/>
              <a:t>Tend to be compact and economical</a:t>
            </a:r>
            <a:endParaRPr lang="en-US" dirty="0"/>
          </a:p>
        </p:txBody>
      </p:sp>
    </p:spTree>
    <p:extLst>
      <p:ext uri="{BB962C8B-B14F-4D97-AF65-F5344CB8AC3E}">
        <p14:creationId xmlns:p14="http://schemas.microsoft.com/office/powerpoint/2010/main" val="1708308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Nature of the Genetic Material</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b="1" dirty="0"/>
              <a:t>Genome</a:t>
            </a:r>
            <a:r>
              <a:rPr lang="en-US" altLang="en-US" dirty="0"/>
              <a:t>: </a:t>
            </a:r>
          </a:p>
          <a:p>
            <a:pPr marL="342900" indent="-342900">
              <a:spcBef>
                <a:spcPts val="800"/>
              </a:spcBef>
              <a:buFont typeface="Arial" panose="020B0604020202020204" pitchFamily="34" charset="0"/>
              <a:buChar char="•"/>
            </a:pPr>
            <a:r>
              <a:rPr lang="en-US" altLang="en-US" dirty="0"/>
              <a:t>The sum total of genetic material of an organism</a:t>
            </a:r>
          </a:p>
          <a:p>
            <a:pPr marL="342900" indent="-342900">
              <a:spcBef>
                <a:spcPts val="800"/>
              </a:spcBef>
              <a:buFont typeface="Arial" panose="020B0604020202020204" pitchFamily="34" charset="0"/>
              <a:buChar char="•"/>
            </a:pPr>
            <a:r>
              <a:rPr lang="en-US" altLang="en-US" dirty="0"/>
              <a:t>Most exists in the form of chromosomes</a:t>
            </a:r>
          </a:p>
          <a:p>
            <a:pPr marL="342900" indent="-342900">
              <a:spcBef>
                <a:spcPts val="800"/>
              </a:spcBef>
              <a:buFont typeface="Arial" panose="020B0604020202020204" pitchFamily="34" charset="0"/>
              <a:buChar char="•"/>
            </a:pPr>
            <a:r>
              <a:rPr lang="en-US" altLang="en-US" dirty="0"/>
              <a:t>Some may appear in </a:t>
            </a:r>
            <a:r>
              <a:rPr lang="en-US" altLang="en-US" dirty="0" err="1"/>
              <a:t>nonchromosomal</a:t>
            </a:r>
            <a:r>
              <a:rPr lang="en-US" altLang="en-US" dirty="0"/>
              <a:t> forms:</a:t>
            </a:r>
          </a:p>
          <a:p>
            <a:pPr marL="640080" lvl="1" indent="-283464">
              <a:spcBef>
                <a:spcPts val="600"/>
              </a:spcBef>
            </a:pPr>
            <a:r>
              <a:rPr lang="en-US" altLang="en-US" sz="2000" dirty="0"/>
              <a:t>Plasmids: tiny extra pieces of DNA</a:t>
            </a:r>
          </a:p>
          <a:p>
            <a:pPr marL="640080" lvl="1" indent="-283464">
              <a:spcBef>
                <a:spcPts val="600"/>
              </a:spcBef>
            </a:pPr>
            <a:r>
              <a:rPr lang="en-US" altLang="en-US" sz="2000" dirty="0"/>
              <a:t>Organelles: mitochondria and chloroplasts</a:t>
            </a:r>
          </a:p>
          <a:p>
            <a:pPr>
              <a:spcBef>
                <a:spcPts val="800"/>
              </a:spcBef>
            </a:pPr>
            <a:r>
              <a:rPr lang="en-US" altLang="en-US" b="1" dirty="0"/>
              <a:t>Genomics</a:t>
            </a:r>
            <a:r>
              <a:rPr lang="en-US" altLang="en-US" dirty="0"/>
              <a:t>:</a:t>
            </a:r>
          </a:p>
          <a:p>
            <a:pPr marL="342900" indent="-342900">
              <a:spcBef>
                <a:spcPts val="800"/>
              </a:spcBef>
              <a:buFont typeface="Arial" pitchFamily="34" charset="0"/>
              <a:buChar char="•"/>
            </a:pPr>
            <a:r>
              <a:rPr lang="en-US" altLang="en-US" dirty="0"/>
              <a:t>The study of an organism’s entire genome</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Diversity of Viral Genetics</a:t>
            </a:r>
          </a:p>
        </p:txBody>
      </p:sp>
      <p:sp>
        <p:nvSpPr>
          <p:cNvPr id="3" name="Content Placeholder 2"/>
          <p:cNvSpPr>
            <a:spLocks noGrp="1"/>
          </p:cNvSpPr>
          <p:nvPr>
            <p:ph sz="quarter" idx="11"/>
          </p:nvPr>
        </p:nvSpPr>
        <p:spPr/>
        <p:txBody>
          <a:bodyPr/>
          <a:lstStyle/>
          <a:p>
            <a:pPr>
              <a:spcBef>
                <a:spcPts val="800"/>
              </a:spcBef>
            </a:pPr>
            <a:r>
              <a:rPr lang="en-US" altLang="en-US" dirty="0"/>
              <a:t>Sometimes linear, sometimes circular</a:t>
            </a:r>
          </a:p>
          <a:p>
            <a:pPr>
              <a:spcBef>
                <a:spcPts val="800"/>
              </a:spcBef>
            </a:pPr>
            <a:r>
              <a:rPr lang="en-US" altLang="en-US" dirty="0"/>
              <a:t>Single molecule in some, segmented in others</a:t>
            </a:r>
          </a:p>
          <a:p>
            <a:pPr>
              <a:spcBef>
                <a:spcPts val="800"/>
              </a:spcBef>
            </a:pPr>
            <a:r>
              <a:rPr lang="en-US" altLang="en-US" dirty="0" err="1"/>
              <a:t>dsDNA</a:t>
            </a:r>
            <a:r>
              <a:rPr lang="en-US" altLang="en-US" dirty="0"/>
              <a:t>, </a:t>
            </a:r>
            <a:r>
              <a:rPr lang="en-US" altLang="en-US" dirty="0" err="1"/>
              <a:t>ssRNA</a:t>
            </a:r>
            <a:r>
              <a:rPr lang="en-US" altLang="en-US" dirty="0"/>
              <a:t>, </a:t>
            </a:r>
            <a:r>
              <a:rPr lang="en-US" altLang="en-US" dirty="0" err="1"/>
              <a:t>ssDNA</a:t>
            </a:r>
            <a:r>
              <a:rPr lang="en-US" altLang="en-US" dirty="0"/>
              <a:t>, </a:t>
            </a:r>
            <a:r>
              <a:rPr lang="en-US" altLang="en-US" dirty="0" err="1"/>
              <a:t>dsRNA</a:t>
            </a:r>
            <a:r>
              <a:rPr lang="en-US" altLang="en-US" dirty="0"/>
              <a:t>, and retroviruses</a:t>
            </a:r>
          </a:p>
        </p:txBody>
      </p:sp>
    </p:spTree>
    <p:extLst>
      <p:ext uri="{BB962C8B-B14F-4D97-AF65-F5344CB8AC3E}">
        <p14:creationId xmlns:p14="http://schemas.microsoft.com/office/powerpoint/2010/main" val="30668749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9.2</a:t>
            </a:r>
          </a:p>
        </p:txBody>
      </p:sp>
      <p:sp>
        <p:nvSpPr>
          <p:cNvPr id="3" name="Content Placeholder 2"/>
          <p:cNvSpPr>
            <a:spLocks noGrp="1"/>
          </p:cNvSpPr>
          <p:nvPr>
            <p:ph sz="quarter" idx="11"/>
          </p:nvPr>
        </p:nvSpPr>
        <p:spPr/>
        <p:txBody>
          <a:bodyPr/>
          <a:lstStyle/>
          <a:p>
            <a:pPr marL="514350" indent="-514350">
              <a:spcBef>
                <a:spcPts val="800"/>
              </a:spcBef>
              <a:buFont typeface="+mj-lt"/>
              <a:buAutoNum type="arabicPeriod"/>
            </a:pPr>
            <a:r>
              <a:rPr lang="en-US" dirty="0"/>
              <a:t>Describe the function of each of the following:</a:t>
            </a:r>
          </a:p>
          <a:p>
            <a:pPr marL="685800" lvl="1"/>
            <a:r>
              <a:rPr lang="en-US" dirty="0"/>
              <a:t>mRNA</a:t>
            </a:r>
          </a:p>
          <a:p>
            <a:pPr marL="685800" lvl="1"/>
            <a:r>
              <a:rPr lang="en-US" dirty="0" err="1"/>
              <a:t>tRNA</a:t>
            </a:r>
            <a:endParaRPr lang="en-US" dirty="0"/>
          </a:p>
          <a:p>
            <a:pPr marL="685800" lvl="1"/>
            <a:r>
              <a:rPr lang="en-US" dirty="0" err="1"/>
              <a:t>rRNA</a:t>
            </a:r>
            <a:endParaRPr lang="en-US" dirty="0"/>
          </a:p>
          <a:p>
            <a:pPr marL="457200" indent="-457200">
              <a:spcBef>
                <a:spcPts val="800"/>
              </a:spcBef>
              <a:buFont typeface="+mj-lt"/>
              <a:buAutoNum type="arabicPeriod"/>
            </a:pPr>
            <a:r>
              <a:rPr lang="en-US" dirty="0"/>
              <a:t>The enzyme ______ directs transcription.</a:t>
            </a:r>
          </a:p>
          <a:p>
            <a:pPr marL="457200" indent="-457200">
              <a:spcBef>
                <a:spcPts val="800"/>
              </a:spcBef>
              <a:buFont typeface="+mj-lt"/>
              <a:buAutoNum type="arabicPeriod"/>
            </a:pPr>
            <a:r>
              <a:rPr lang="en-US" dirty="0"/>
              <a:t>True/False: More than one codon can exist for an amino acid.</a:t>
            </a:r>
          </a:p>
          <a:p>
            <a:pPr marL="457200" indent="-457200">
              <a:spcBef>
                <a:spcPts val="800"/>
              </a:spcBef>
              <a:buFont typeface="+mj-lt"/>
              <a:buAutoNum type="arabicPeriod"/>
            </a:pPr>
            <a:r>
              <a:rPr lang="en-US" dirty="0"/>
              <a:t>Compare and contrast bacterial and eukaryotic transcription and translation.</a:t>
            </a:r>
          </a:p>
        </p:txBody>
      </p:sp>
    </p:spTree>
    <p:extLst>
      <p:ext uri="{BB962C8B-B14F-4D97-AF65-F5344CB8AC3E}">
        <p14:creationId xmlns:p14="http://schemas.microsoft.com/office/powerpoint/2010/main" val="37389545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9.3: Genetic Regulation of Protein Synthesis</a:t>
            </a:r>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a:spcBef>
                <a:spcPts val="800"/>
              </a:spcBef>
            </a:pPr>
            <a:r>
              <a:rPr lang="en-US" altLang="en-US" dirty="0"/>
              <a:t>Define the term </a:t>
            </a:r>
            <a:r>
              <a:rPr lang="en-US" altLang="en-US" i="1" dirty="0"/>
              <a:t>operon</a:t>
            </a:r>
            <a:r>
              <a:rPr lang="en-US" altLang="en-US" dirty="0"/>
              <a:t> and explain one advantage it provides to a bacterial cell.</a:t>
            </a:r>
          </a:p>
          <a:p>
            <a:pPr>
              <a:spcBef>
                <a:spcPts val="800"/>
              </a:spcBef>
            </a:pPr>
            <a:r>
              <a:rPr lang="en-US" altLang="en-US" dirty="0"/>
              <a:t>Differentiate between repressible and inducible operons and provide an example of each.</a:t>
            </a:r>
          </a:p>
          <a:p>
            <a:pPr>
              <a:spcBef>
                <a:spcPts val="800"/>
              </a:spcBef>
            </a:pPr>
            <a:r>
              <a:rPr lang="en-US" altLang="en-US" dirty="0"/>
              <a:t>List several antibiotic drugs and their targets within the transcription and translation machinery.</a:t>
            </a:r>
            <a:endParaRPr lang="en-US" dirty="0"/>
          </a:p>
        </p:txBody>
      </p:sp>
    </p:spTree>
    <p:extLst>
      <p:ext uri="{BB962C8B-B14F-4D97-AF65-F5344CB8AC3E}">
        <p14:creationId xmlns:p14="http://schemas.microsoft.com/office/powerpoint/2010/main" val="35595983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Operons</a:t>
            </a:r>
          </a:p>
        </p:txBody>
      </p:sp>
      <p:sp>
        <p:nvSpPr>
          <p:cNvPr id="3" name="Content Placeholder 2"/>
          <p:cNvSpPr>
            <a:spLocks noGrp="1"/>
          </p:cNvSpPr>
          <p:nvPr>
            <p:ph sz="quarter" idx="11"/>
          </p:nvPr>
        </p:nvSpPr>
        <p:spPr/>
        <p:txBody>
          <a:bodyPr/>
          <a:lstStyle/>
          <a:p>
            <a:pPr>
              <a:spcBef>
                <a:spcPts val="800"/>
              </a:spcBef>
            </a:pPr>
            <a:r>
              <a:rPr lang="en-US" dirty="0"/>
              <a:t>Found only in bacteria and </a:t>
            </a:r>
            <a:r>
              <a:rPr lang="en-US" dirty="0" err="1"/>
              <a:t>archaea</a:t>
            </a:r>
            <a:endParaRPr lang="en-US" dirty="0"/>
          </a:p>
          <a:p>
            <a:pPr>
              <a:spcBef>
                <a:spcPts val="800"/>
              </a:spcBef>
            </a:pPr>
            <a:r>
              <a:rPr lang="en-US" dirty="0"/>
              <a:t>Coordinated set of genes regulated as a single unit</a:t>
            </a:r>
          </a:p>
          <a:p>
            <a:pPr>
              <a:spcBef>
                <a:spcPts val="800"/>
              </a:spcBef>
            </a:pPr>
            <a:r>
              <a:rPr lang="en-US" dirty="0"/>
              <a:t>Can be inducible or repressible</a:t>
            </a:r>
          </a:p>
          <a:p>
            <a:pPr>
              <a:spcBef>
                <a:spcPts val="800"/>
              </a:spcBef>
            </a:pPr>
            <a:r>
              <a:rPr lang="en-US" dirty="0"/>
              <a:t>Categories determined by how transcription is affected by the environment surrounding the cell</a:t>
            </a:r>
          </a:p>
        </p:txBody>
      </p:sp>
    </p:spTree>
    <p:extLst>
      <p:ext uri="{BB962C8B-B14F-4D97-AF65-F5344CB8AC3E}">
        <p14:creationId xmlns:p14="http://schemas.microsoft.com/office/powerpoint/2010/main" val="16914189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Inducible Operons</a:t>
            </a:r>
          </a:p>
        </p:txBody>
      </p:sp>
      <p:sp>
        <p:nvSpPr>
          <p:cNvPr id="3" name="Content Placeholder 2"/>
          <p:cNvSpPr>
            <a:spLocks noGrp="1"/>
          </p:cNvSpPr>
          <p:nvPr>
            <p:ph sz="quarter" idx="11"/>
          </p:nvPr>
        </p:nvSpPr>
        <p:spPr/>
        <p:txBody>
          <a:bodyPr/>
          <a:lstStyle/>
          <a:p>
            <a:pPr>
              <a:spcBef>
                <a:spcPts val="800"/>
              </a:spcBef>
            </a:pPr>
            <a:r>
              <a:rPr lang="en-US" dirty="0"/>
              <a:t>Catabolic operons; operons encoding enzymes that act in catabolism</a:t>
            </a:r>
          </a:p>
          <a:p>
            <a:pPr>
              <a:spcBef>
                <a:spcPts val="800"/>
              </a:spcBef>
            </a:pPr>
            <a:r>
              <a:rPr lang="en-US" dirty="0"/>
              <a:t>Operon is turned on (induced) by the substrate(s) for which the structural genes encode</a:t>
            </a:r>
          </a:p>
          <a:p>
            <a:pPr>
              <a:spcBef>
                <a:spcPts val="800"/>
              </a:spcBef>
            </a:pPr>
            <a:r>
              <a:rPr lang="en-US" dirty="0"/>
              <a:t>Enzymes needed to metabolize a nutrient are only produced when that nutrient is present in the environment</a:t>
            </a:r>
          </a:p>
        </p:txBody>
      </p:sp>
    </p:spTree>
    <p:extLst>
      <p:ext uri="{BB962C8B-B14F-4D97-AF65-F5344CB8AC3E}">
        <p14:creationId xmlns:p14="http://schemas.microsoft.com/office/powerpoint/2010/main" val="28247080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Repressible Operons</a:t>
            </a:r>
          </a:p>
        </p:txBody>
      </p:sp>
      <p:sp>
        <p:nvSpPr>
          <p:cNvPr id="3" name="Content Placeholder 2"/>
          <p:cNvSpPr>
            <a:spLocks noGrp="1"/>
          </p:cNvSpPr>
          <p:nvPr>
            <p:ph sz="quarter" idx="11"/>
          </p:nvPr>
        </p:nvSpPr>
        <p:spPr/>
        <p:txBody>
          <a:bodyPr/>
          <a:lstStyle/>
          <a:p>
            <a:pPr>
              <a:spcBef>
                <a:spcPts val="800"/>
              </a:spcBef>
            </a:pPr>
            <a:r>
              <a:rPr lang="en-US" altLang="en-US" dirty="0"/>
              <a:t>Contain genes coding for anabolic enzymes</a:t>
            </a:r>
          </a:p>
          <a:p>
            <a:pPr>
              <a:spcBef>
                <a:spcPts val="800"/>
              </a:spcBef>
            </a:pPr>
            <a:r>
              <a:rPr lang="en-US" altLang="en-US" dirty="0"/>
              <a:t>Several genes in a series are turned off (repressed) by the product synthesized by the enzyme</a:t>
            </a:r>
          </a:p>
        </p:txBody>
      </p:sp>
    </p:spTree>
    <p:extLst>
      <p:ext uri="{BB962C8B-B14F-4D97-AF65-F5344CB8AC3E}">
        <p14:creationId xmlns:p14="http://schemas.microsoft.com/office/powerpoint/2010/main" val="14072237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Lactose Operon</a:t>
            </a:r>
          </a:p>
        </p:txBody>
      </p:sp>
      <p:sp>
        <p:nvSpPr>
          <p:cNvPr id="3" name="Content Placeholder 2"/>
          <p:cNvSpPr>
            <a:spLocks noGrp="1"/>
          </p:cNvSpPr>
          <p:nvPr>
            <p:ph sz="quarter" idx="11"/>
          </p:nvPr>
        </p:nvSpPr>
        <p:spPr/>
        <p:txBody>
          <a:bodyPr/>
          <a:lstStyle/>
          <a:p>
            <a:pPr>
              <a:spcBef>
                <a:spcPts val="800"/>
              </a:spcBef>
            </a:pPr>
            <a:r>
              <a:rPr lang="en-US" dirty="0"/>
              <a:t>Features of the </a:t>
            </a:r>
            <a:r>
              <a:rPr lang="en-US" i="1" dirty="0"/>
              <a:t>lac</a:t>
            </a:r>
            <a:r>
              <a:rPr lang="en-US" dirty="0"/>
              <a:t> operon:</a:t>
            </a:r>
          </a:p>
          <a:p>
            <a:pPr marL="342900" indent="-342900">
              <a:spcBef>
                <a:spcPts val="800"/>
              </a:spcBef>
              <a:buFont typeface="Arial" panose="020B0604020202020204" pitchFamily="34" charset="0"/>
              <a:buChar char="•"/>
            </a:pPr>
            <a:r>
              <a:rPr lang="en-US" b="1" dirty="0"/>
              <a:t>Regulator</a:t>
            </a:r>
            <a:r>
              <a:rPr lang="en-US" dirty="0"/>
              <a:t>: composed of the gene that codes for the repressor, a protein capable of repressing the operon</a:t>
            </a:r>
          </a:p>
          <a:p>
            <a:pPr marL="342900" indent="-342900">
              <a:spcBef>
                <a:spcPts val="800"/>
              </a:spcBef>
              <a:buFont typeface="Arial" panose="020B0604020202020204" pitchFamily="34" charset="0"/>
              <a:buChar char="•"/>
            </a:pPr>
            <a:r>
              <a:rPr lang="en-US" i="1" dirty="0"/>
              <a:t>Control locus</a:t>
            </a:r>
            <a:r>
              <a:rPr lang="en-US" dirty="0"/>
              <a:t>:</a:t>
            </a:r>
          </a:p>
          <a:p>
            <a:pPr marL="640080" lvl="1" indent="-283464"/>
            <a:r>
              <a:rPr lang="en-US" sz="2000" b="1" dirty="0"/>
              <a:t>Promoter</a:t>
            </a:r>
            <a:r>
              <a:rPr lang="en-US" sz="2000" dirty="0"/>
              <a:t>: recognized by RNA polymerase</a:t>
            </a:r>
          </a:p>
          <a:p>
            <a:pPr marL="640080" lvl="1" indent="-283464"/>
            <a:r>
              <a:rPr lang="en-US" sz="2000" b="1" dirty="0"/>
              <a:t>Operator</a:t>
            </a:r>
            <a:r>
              <a:rPr lang="en-US" sz="2000" dirty="0"/>
              <a:t>: acts as an on/off switch for transcription</a:t>
            </a:r>
          </a:p>
          <a:p>
            <a:pPr marL="342900" indent="-342900">
              <a:spcBef>
                <a:spcPts val="800"/>
              </a:spcBef>
              <a:buFont typeface="Arial" panose="020B0604020202020204" pitchFamily="34" charset="0"/>
              <a:buChar char="•"/>
            </a:pPr>
            <a:r>
              <a:rPr lang="en-US" i="1" dirty="0"/>
              <a:t>Structural locus</a:t>
            </a:r>
            <a:r>
              <a:rPr lang="en-US" dirty="0"/>
              <a:t>: made up of three genes, each coding for a different enzyme needed to catabolize lactose</a:t>
            </a:r>
          </a:p>
        </p:txBody>
      </p:sp>
    </p:spTree>
    <p:extLst>
      <p:ext uri="{BB962C8B-B14F-4D97-AF65-F5344CB8AC3E}">
        <p14:creationId xmlns:p14="http://schemas.microsoft.com/office/powerpoint/2010/main" val="6602613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Lactose Operon: Repressor Protein</a:t>
            </a:r>
          </a:p>
        </p:txBody>
      </p:sp>
      <p:sp>
        <p:nvSpPr>
          <p:cNvPr id="3" name="Content Placeholder 2"/>
          <p:cNvSpPr>
            <a:spLocks noGrp="1"/>
          </p:cNvSpPr>
          <p:nvPr>
            <p:ph sz="quarter" idx="11"/>
          </p:nvPr>
        </p:nvSpPr>
        <p:spPr/>
        <p:txBody>
          <a:bodyPr/>
          <a:lstStyle/>
          <a:p>
            <a:pPr>
              <a:spcBef>
                <a:spcPts val="800"/>
              </a:spcBef>
            </a:pPr>
            <a:r>
              <a:rPr lang="en-US" dirty="0"/>
              <a:t>The repressor protein is </a:t>
            </a:r>
            <a:r>
              <a:rPr lang="en-US" b="1" dirty="0"/>
              <a:t>allosteric</a:t>
            </a:r>
            <a:r>
              <a:rPr lang="en-US" dirty="0"/>
              <a:t>:</a:t>
            </a:r>
          </a:p>
          <a:p>
            <a:pPr marL="342900" indent="-342900">
              <a:spcBef>
                <a:spcPts val="800"/>
              </a:spcBef>
              <a:buFont typeface="Arial" panose="020B0604020202020204" pitchFamily="34" charset="0"/>
              <a:buChar char="•"/>
            </a:pPr>
            <a:r>
              <a:rPr lang="en-US" dirty="0"/>
              <a:t>Two binding sites: one for the operator sequence on the DNA and another for lactose</a:t>
            </a:r>
          </a:p>
          <a:p>
            <a:pPr marL="342900" indent="-342900">
              <a:spcBef>
                <a:spcPts val="800"/>
              </a:spcBef>
              <a:buFont typeface="Arial" panose="020B0604020202020204" pitchFamily="34" charset="0"/>
              <a:buChar char="•"/>
            </a:pPr>
            <a:r>
              <a:rPr lang="en-US" dirty="0"/>
              <a:t>In the absence of lactose, the repressor binds to the operator, blocking transcription of structural genes</a:t>
            </a:r>
          </a:p>
          <a:p>
            <a:pPr marL="342900" indent="-342900">
              <a:spcBef>
                <a:spcPts val="800"/>
              </a:spcBef>
              <a:buFont typeface="Arial" panose="020B0604020202020204" pitchFamily="34" charset="0"/>
              <a:buChar char="•"/>
            </a:pPr>
            <a:r>
              <a:rPr lang="en-US" dirty="0"/>
              <a:t>The regulator gene lies upstream of the operator and is transcribed constitutively</a:t>
            </a:r>
          </a:p>
        </p:txBody>
      </p:sp>
    </p:spTree>
    <p:extLst>
      <p:ext uri="{BB962C8B-B14F-4D97-AF65-F5344CB8AC3E}">
        <p14:creationId xmlns:p14="http://schemas.microsoft.com/office/powerpoint/2010/main" val="28224780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The Lactose (</a:t>
            </a:r>
            <a:r>
              <a:rPr lang="en-US" i="1" dirty="0"/>
              <a:t>lac</a:t>
            </a:r>
            <a:r>
              <a:rPr lang="en-US" dirty="0"/>
              <a:t>) Operon in Bacteria</a:t>
            </a:r>
          </a:p>
        </p:txBody>
      </p:sp>
      <p:pic>
        <p:nvPicPr>
          <p:cNvPr id="6" name="Picture 2" descr="Illustrates and description of the important features of the lactose (lac) operon.">
            <a:extLst>
              <a:ext uri="{FF2B5EF4-FFF2-40B4-BE49-F238E27FC236}">
                <a16:creationId xmlns:a16="http://schemas.microsoft.com/office/drawing/2014/main" id="{46252A17-3145-4CA4-BF63-6CC62B3021DA}"/>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2345948" y="1021080"/>
            <a:ext cx="4452104" cy="5212080"/>
          </a:xfrm>
        </p:spPr>
      </p:pic>
      <p:sp>
        <p:nvSpPr>
          <p:cNvPr id="4" name="Text Placeholder 3">
            <a:extLst>
              <a:ext uri="{FF2B5EF4-FFF2-40B4-BE49-F238E27FC236}">
                <a16:creationId xmlns:a16="http://schemas.microsoft.com/office/drawing/2014/main" id="{23E67885-C0BF-4BA7-A4D8-95B56CE20336}"/>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3633205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Repressible Operon</a:t>
            </a:r>
          </a:p>
        </p:txBody>
      </p:sp>
      <p:sp>
        <p:nvSpPr>
          <p:cNvPr id="3" name="Content Placeholder 2"/>
          <p:cNvSpPr>
            <a:spLocks noGrp="1"/>
          </p:cNvSpPr>
          <p:nvPr>
            <p:ph sz="quarter" idx="11"/>
          </p:nvPr>
        </p:nvSpPr>
        <p:spPr/>
        <p:txBody>
          <a:bodyPr/>
          <a:lstStyle/>
          <a:p>
            <a:pPr>
              <a:spcBef>
                <a:spcPts val="800"/>
              </a:spcBef>
            </a:pPr>
            <a:r>
              <a:rPr lang="en-US" dirty="0"/>
              <a:t>Differences between inducible and repressible operons:</a:t>
            </a:r>
          </a:p>
          <a:p>
            <a:pPr marL="342900" indent="-342900">
              <a:spcBef>
                <a:spcPts val="800"/>
              </a:spcBef>
              <a:buFont typeface="Arial" panose="020B0604020202020204" pitchFamily="34" charset="0"/>
              <a:buChar char="•"/>
            </a:pPr>
            <a:r>
              <a:rPr lang="en-US" dirty="0"/>
              <a:t>Repressible operons are usually in the </a:t>
            </a:r>
            <a:r>
              <a:rPr lang="en-US" i="1" dirty="0"/>
              <a:t>on</a:t>
            </a:r>
            <a:r>
              <a:rPr lang="en-US" dirty="0"/>
              <a:t> mode</a:t>
            </a:r>
          </a:p>
          <a:p>
            <a:pPr marL="342900" indent="-342900">
              <a:spcBef>
                <a:spcPts val="800"/>
              </a:spcBef>
              <a:buFont typeface="Arial" panose="020B0604020202020204" pitchFamily="34" charset="0"/>
              <a:buChar char="•"/>
            </a:pPr>
            <a:r>
              <a:rPr lang="en-US" dirty="0"/>
              <a:t>Will only be turned </a:t>
            </a:r>
            <a:r>
              <a:rPr lang="en-US" i="1" dirty="0"/>
              <a:t>off</a:t>
            </a:r>
            <a:r>
              <a:rPr lang="en-US" dirty="0"/>
              <a:t> only when the nutrient is no longer required</a:t>
            </a:r>
          </a:p>
          <a:p>
            <a:pPr marL="342900" indent="-342900">
              <a:spcBef>
                <a:spcPts val="800"/>
              </a:spcBef>
              <a:buFont typeface="Arial" panose="020B0604020202020204" pitchFamily="34" charset="0"/>
              <a:buChar char="•"/>
            </a:pPr>
            <a:r>
              <a:rPr lang="en-US" dirty="0"/>
              <a:t>Excess nutrient serves as a </a:t>
            </a:r>
            <a:r>
              <a:rPr lang="en-US" b="1" dirty="0" err="1"/>
              <a:t>corepressor</a:t>
            </a:r>
            <a:r>
              <a:rPr lang="en-US" dirty="0"/>
              <a:t> to block the action of the operon</a:t>
            </a:r>
          </a:p>
        </p:txBody>
      </p:sp>
    </p:spTree>
    <p:extLst>
      <p:ext uri="{BB962C8B-B14F-4D97-AF65-F5344CB8AC3E}">
        <p14:creationId xmlns:p14="http://schemas.microsoft.com/office/powerpoint/2010/main" val="783848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Location and Forms of the Genome in Cells and Viruses (not to scale)</a:t>
            </a:r>
            <a:endParaRPr lang="en-IN" sz="1200" dirty="0"/>
          </a:p>
        </p:txBody>
      </p:sp>
      <p:pic>
        <p:nvPicPr>
          <p:cNvPr id="7" name="Picture 2" descr="This figure shows the location and forms of the genome in a eukaryotic cell, a prokaryotic cell, and a virus.">
            <a:extLst>
              <a:ext uri="{FF2B5EF4-FFF2-40B4-BE49-F238E27FC236}">
                <a16:creationId xmlns:a16="http://schemas.microsoft.com/office/drawing/2014/main" id="{61BE5E8E-2663-4DBC-AB9E-F0D725C18E8E}"/>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759062" y="1276565"/>
            <a:ext cx="7625875" cy="4754880"/>
          </a:xfrm>
        </p:spPr>
      </p:pic>
      <p:sp>
        <p:nvSpPr>
          <p:cNvPr id="4" name="Text Placeholder 3">
            <a:extLst>
              <a:ext uri="{FF2B5EF4-FFF2-40B4-BE49-F238E27FC236}">
                <a16:creationId xmlns:a16="http://schemas.microsoft.com/office/drawing/2014/main" id="{BA1AFD07-9AE8-4899-8A40-91A8FF0E05A7}"/>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3" action="ppaction://hlinksldjump"/>
            </a:endParaRPr>
          </a:p>
        </p:txBody>
      </p:sp>
    </p:spTree>
    <p:extLst>
      <p:ext uri="{BB962C8B-B14F-4D97-AF65-F5344CB8AC3E}">
        <p14:creationId xmlns:p14="http://schemas.microsoft.com/office/powerpoint/2010/main" val="36879310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Repressible Operon: Control of a Gene Through Excess Nutrient</a:t>
            </a:r>
          </a:p>
        </p:txBody>
      </p:sp>
      <p:pic>
        <p:nvPicPr>
          <p:cNvPr id="10" name="Picture 2" descr="A repressible operon remains on when its nutrient products are in great demand.">
            <a:extLst>
              <a:ext uri="{FF2B5EF4-FFF2-40B4-BE49-F238E27FC236}">
                <a16:creationId xmlns:a16="http://schemas.microsoft.com/office/drawing/2014/main" id="{96E1D4C7-9683-4670-85BE-B7B1EF31B221}"/>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49461"/>
          <a:stretch/>
        </p:blipFill>
        <p:spPr>
          <a:xfrm>
            <a:off x="342900" y="1857802"/>
            <a:ext cx="3813617" cy="4023360"/>
          </a:xfrm>
        </p:spPr>
      </p:pic>
      <p:pic>
        <p:nvPicPr>
          <p:cNvPr id="11" name="Picture 3" descr="The operon is repressed when arginine builds up and activates the repressor.">
            <a:extLst>
              <a:ext uri="{FF2B5EF4-FFF2-40B4-BE49-F238E27FC236}">
                <a16:creationId xmlns:a16="http://schemas.microsoft.com/office/drawing/2014/main" id="{85C86AE8-FD66-4DF7-9570-736BCD91AEA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52037"/>
          <a:stretch/>
        </p:blipFill>
        <p:spPr>
          <a:xfrm>
            <a:off x="4873910" y="1786890"/>
            <a:ext cx="3927190" cy="3931920"/>
          </a:xfrm>
        </p:spPr>
      </p:pic>
      <p:sp>
        <p:nvSpPr>
          <p:cNvPr id="5" name="Text Placeholder 3">
            <a:extLst>
              <a:ext uri="{FF2B5EF4-FFF2-40B4-BE49-F238E27FC236}">
                <a16:creationId xmlns:a16="http://schemas.microsoft.com/office/drawing/2014/main" id="{C9FABB67-E2C8-4564-A4CD-0063F8135ADE}"/>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792550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Phase Variation</a:t>
            </a:r>
          </a:p>
        </p:txBody>
      </p:sp>
      <p:sp>
        <p:nvSpPr>
          <p:cNvPr id="3" name="Content Placeholder 2"/>
          <p:cNvSpPr>
            <a:spLocks noGrp="1"/>
          </p:cNvSpPr>
          <p:nvPr>
            <p:ph sz="quarter" idx="11"/>
          </p:nvPr>
        </p:nvSpPr>
        <p:spPr/>
        <p:txBody>
          <a:bodyPr/>
          <a:lstStyle/>
          <a:p>
            <a:pPr>
              <a:spcBef>
                <a:spcPts val="800"/>
              </a:spcBef>
            </a:pPr>
            <a:r>
              <a:rPr lang="en-US" altLang="en-US" dirty="0"/>
              <a:t>The result of bacteria turning on or off a complement of genes that leads to phenotypic changes</a:t>
            </a:r>
          </a:p>
          <a:p>
            <a:pPr marL="342900" indent="-342900">
              <a:spcBef>
                <a:spcPts val="800"/>
              </a:spcBef>
              <a:buFont typeface="Arial" panose="020B0604020202020204" pitchFamily="34" charset="0"/>
              <a:buChar char="•"/>
            </a:pPr>
            <a:r>
              <a:rPr lang="en-US" altLang="en-US" dirty="0"/>
              <a:t>Heritable</a:t>
            </a:r>
            <a:r>
              <a:rPr lang="en-IN" dirty="0"/>
              <a:t>—</a:t>
            </a:r>
            <a:r>
              <a:rPr lang="en-US" altLang="en-US" dirty="0"/>
              <a:t>passed down to subsequent generations</a:t>
            </a:r>
          </a:p>
          <a:p>
            <a:pPr marL="342900" indent="-342900">
              <a:spcBef>
                <a:spcPts val="800"/>
              </a:spcBef>
              <a:buFont typeface="Arial" panose="020B0604020202020204" pitchFamily="34" charset="0"/>
              <a:buChar char="•"/>
            </a:pPr>
            <a:r>
              <a:rPr lang="en-US" altLang="en-US" dirty="0"/>
              <a:t>Involves turning on genes mediated by regulatory proteins, as described with operons</a:t>
            </a:r>
          </a:p>
        </p:txBody>
      </p:sp>
    </p:spTree>
    <p:extLst>
      <p:ext uri="{BB962C8B-B14F-4D97-AF65-F5344CB8AC3E}">
        <p14:creationId xmlns:p14="http://schemas.microsoft.com/office/powerpoint/2010/main" val="39735081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Antibiotics That Affect Transcription and Translation</a:t>
            </a:r>
          </a:p>
        </p:txBody>
      </p:sp>
      <p:sp>
        <p:nvSpPr>
          <p:cNvPr id="3" name="Content Placeholder 2"/>
          <p:cNvSpPr>
            <a:spLocks noGrp="1"/>
          </p:cNvSpPr>
          <p:nvPr>
            <p:ph sz="quarter" idx="11"/>
          </p:nvPr>
        </p:nvSpPr>
        <p:spPr>
          <a:xfrm>
            <a:off x="342900" y="1276708"/>
            <a:ext cx="4114800" cy="4297680"/>
          </a:xfrm>
        </p:spPr>
        <p:txBody>
          <a:bodyPr/>
          <a:lstStyle/>
          <a:p>
            <a:pPr>
              <a:spcBef>
                <a:spcPts val="800"/>
              </a:spcBef>
            </a:pPr>
            <a:r>
              <a:rPr lang="en-US" dirty="0"/>
              <a:t>Drugs that inhibit protein synthesis:</a:t>
            </a:r>
          </a:p>
          <a:p>
            <a:pPr marL="342900" indent="-342900">
              <a:spcBef>
                <a:spcPts val="800"/>
              </a:spcBef>
              <a:buFont typeface="Arial" panose="020B0604020202020204" pitchFamily="34" charset="0"/>
              <a:buChar char="•"/>
            </a:pPr>
            <a:r>
              <a:rPr lang="en-US" dirty="0" err="1"/>
              <a:t>Rifamycins</a:t>
            </a:r>
            <a:endParaRPr lang="en-US" dirty="0"/>
          </a:p>
          <a:p>
            <a:pPr marL="342900" indent="-342900">
              <a:spcBef>
                <a:spcPts val="800"/>
              </a:spcBef>
              <a:buFont typeface="Arial" panose="020B0604020202020204" pitchFamily="34" charset="0"/>
              <a:buChar char="•"/>
            </a:pPr>
            <a:r>
              <a:rPr lang="en-US" dirty="0" err="1"/>
              <a:t>Actinomycin</a:t>
            </a:r>
            <a:r>
              <a:rPr lang="en-US" dirty="0"/>
              <a:t> D</a:t>
            </a:r>
          </a:p>
        </p:txBody>
      </p:sp>
      <p:sp>
        <p:nvSpPr>
          <p:cNvPr id="4" name="Content Placeholder 3"/>
          <p:cNvSpPr>
            <a:spLocks noGrp="1"/>
          </p:cNvSpPr>
          <p:nvPr>
            <p:ph sz="quarter" idx="14"/>
          </p:nvPr>
        </p:nvSpPr>
        <p:spPr>
          <a:xfrm>
            <a:off x="4514850" y="1295400"/>
            <a:ext cx="4286250" cy="4389120"/>
          </a:xfrm>
        </p:spPr>
        <p:txBody>
          <a:bodyPr/>
          <a:lstStyle/>
          <a:p>
            <a:pPr>
              <a:spcBef>
                <a:spcPts val="800"/>
              </a:spcBef>
            </a:pPr>
            <a:r>
              <a:rPr lang="en-US" dirty="0"/>
              <a:t>Drugs that interfere with the ribosome:</a:t>
            </a:r>
          </a:p>
          <a:p>
            <a:pPr marL="342900" indent="-342900">
              <a:spcBef>
                <a:spcPts val="800"/>
              </a:spcBef>
              <a:buFont typeface="Arial" panose="020B0604020202020204" pitchFamily="34" charset="0"/>
              <a:buChar char="•"/>
            </a:pPr>
            <a:r>
              <a:rPr lang="en-US" dirty="0"/>
              <a:t>Erythromycin</a:t>
            </a:r>
          </a:p>
          <a:p>
            <a:pPr marL="342900" indent="-342900">
              <a:spcBef>
                <a:spcPts val="800"/>
              </a:spcBef>
              <a:buFont typeface="Arial" panose="020B0604020202020204" pitchFamily="34" charset="0"/>
              <a:buChar char="•"/>
            </a:pPr>
            <a:r>
              <a:rPr lang="en-US" dirty="0" err="1"/>
              <a:t>Spectinomycin</a:t>
            </a:r>
            <a:endParaRPr lang="en-US" dirty="0"/>
          </a:p>
          <a:p>
            <a:pPr marL="342900" indent="-342900">
              <a:spcBef>
                <a:spcPts val="800"/>
              </a:spcBef>
              <a:buFont typeface="Arial" panose="020B0604020202020204" pitchFamily="34" charset="0"/>
              <a:buChar char="•"/>
            </a:pPr>
            <a:r>
              <a:rPr lang="en-US" dirty="0"/>
              <a:t>Chloramphenicol</a:t>
            </a:r>
          </a:p>
          <a:p>
            <a:pPr marL="342900" indent="-342900">
              <a:spcBef>
                <a:spcPts val="800"/>
              </a:spcBef>
              <a:buFont typeface="Arial" panose="020B0604020202020204" pitchFamily="34" charset="0"/>
              <a:buChar char="•"/>
            </a:pPr>
            <a:r>
              <a:rPr lang="en-US" dirty="0" err="1"/>
              <a:t>Lincomycin</a:t>
            </a:r>
            <a:r>
              <a:rPr lang="en-US" dirty="0"/>
              <a:t> </a:t>
            </a:r>
          </a:p>
          <a:p>
            <a:pPr marL="342900" indent="-342900">
              <a:spcBef>
                <a:spcPts val="800"/>
              </a:spcBef>
              <a:buFont typeface="Arial" panose="020B0604020202020204" pitchFamily="34" charset="0"/>
              <a:buChar char="•"/>
            </a:pPr>
            <a:r>
              <a:rPr lang="en-US" dirty="0"/>
              <a:t>Tetracycline </a:t>
            </a:r>
          </a:p>
          <a:p>
            <a:pPr marL="342900" indent="-342900">
              <a:spcBef>
                <a:spcPts val="800"/>
              </a:spcBef>
              <a:buFont typeface="Arial" panose="020B0604020202020204" pitchFamily="34" charset="0"/>
              <a:buChar char="•"/>
            </a:pPr>
            <a:r>
              <a:rPr lang="en-US" dirty="0"/>
              <a:t>Aminoglycosides</a:t>
            </a:r>
          </a:p>
        </p:txBody>
      </p:sp>
    </p:spTree>
    <p:extLst>
      <p:ext uri="{BB962C8B-B14F-4D97-AF65-F5344CB8AC3E}">
        <p14:creationId xmlns:p14="http://schemas.microsoft.com/office/powerpoint/2010/main" val="42087761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9.3</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What are the three important features of the lac operon?</a:t>
            </a:r>
          </a:p>
          <a:p>
            <a:pPr marL="457200" indent="-457200">
              <a:spcBef>
                <a:spcPts val="800"/>
              </a:spcBef>
              <a:buFont typeface="+mj-lt"/>
              <a:buAutoNum type="arabicPeriod"/>
            </a:pPr>
            <a:r>
              <a:rPr lang="en-US" dirty="0"/>
              <a:t>What event triggers induction of the lac operon?</a:t>
            </a:r>
          </a:p>
          <a:p>
            <a:pPr marL="457200" indent="-457200">
              <a:spcBef>
                <a:spcPts val="800"/>
              </a:spcBef>
              <a:buFont typeface="+mj-lt"/>
              <a:buAutoNum type="arabicPeriod"/>
            </a:pPr>
            <a:r>
              <a:rPr lang="en-US" dirty="0"/>
              <a:t>Describe the differences between an inducible and a repressible operon.</a:t>
            </a:r>
          </a:p>
          <a:p>
            <a:pPr marL="457200" indent="-457200">
              <a:spcBef>
                <a:spcPts val="800"/>
              </a:spcBef>
              <a:buFont typeface="+mj-lt"/>
              <a:buAutoNum type="arabicPeriod"/>
            </a:pPr>
            <a:r>
              <a:rPr lang="en-US" dirty="0"/>
              <a:t>True/False: Antibiotics that interrupt bacterial protein synthesis can also affect eukaryotic cells.</a:t>
            </a:r>
          </a:p>
        </p:txBody>
      </p:sp>
    </p:spTree>
    <p:extLst>
      <p:ext uri="{BB962C8B-B14F-4D97-AF65-F5344CB8AC3E}">
        <p14:creationId xmlns:p14="http://schemas.microsoft.com/office/powerpoint/2010/main" val="41794954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9.4: DNA Recombination Events</a:t>
            </a:r>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Explain the defining characteristics of a recombinant organism.</a:t>
            </a:r>
          </a:p>
          <a:p>
            <a:pPr marL="342900" indent="-342900">
              <a:spcBef>
                <a:spcPts val="800"/>
              </a:spcBef>
              <a:buFont typeface="Arial" panose="020B0604020202020204" pitchFamily="34" charset="0"/>
              <a:buChar char="•"/>
            </a:pPr>
            <a:r>
              <a:rPr lang="en-US" altLang="en-US" dirty="0"/>
              <a:t>Describe three forms of horizontal gene transfer used in bacteria.</a:t>
            </a:r>
          </a:p>
        </p:txBody>
      </p:sp>
    </p:spTree>
    <p:extLst>
      <p:ext uri="{BB962C8B-B14F-4D97-AF65-F5344CB8AC3E}">
        <p14:creationId xmlns:p14="http://schemas.microsoft.com/office/powerpoint/2010/main" val="42767796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DNA Recombination Events</a:t>
            </a:r>
          </a:p>
        </p:txBody>
      </p:sp>
      <p:sp>
        <p:nvSpPr>
          <p:cNvPr id="3" name="Content Placeholder 2"/>
          <p:cNvSpPr>
            <a:spLocks noGrp="1"/>
          </p:cNvSpPr>
          <p:nvPr>
            <p:ph sz="quarter" idx="11"/>
          </p:nvPr>
        </p:nvSpPr>
        <p:spPr/>
        <p:txBody>
          <a:bodyPr/>
          <a:lstStyle/>
          <a:p>
            <a:pPr>
              <a:spcBef>
                <a:spcPts val="800"/>
              </a:spcBef>
            </a:pPr>
            <a:r>
              <a:rPr lang="en-US" b="1" dirty="0"/>
              <a:t>Recombination</a:t>
            </a:r>
            <a:r>
              <a:rPr lang="en-US" dirty="0"/>
              <a:t>:</a:t>
            </a:r>
          </a:p>
          <a:p>
            <a:pPr marL="342900" indent="-342900">
              <a:spcBef>
                <a:spcPts val="800"/>
              </a:spcBef>
              <a:buFont typeface="Arial" panose="020B0604020202020204" pitchFamily="34" charset="0"/>
              <a:buChar char="•"/>
            </a:pPr>
            <a:r>
              <a:rPr lang="en-US" dirty="0"/>
              <a:t>An event in which one bacterium donates DNA to another bacterium</a:t>
            </a:r>
          </a:p>
          <a:p>
            <a:pPr marL="342900" indent="-342900">
              <a:spcBef>
                <a:spcPts val="800"/>
              </a:spcBef>
              <a:buFont typeface="Arial" panose="020B0604020202020204" pitchFamily="34" charset="0"/>
              <a:buChar char="•"/>
            </a:pPr>
            <a:r>
              <a:rPr lang="en-US" dirty="0"/>
              <a:t>The end result is a strain different from both the donor and the recipient strain</a:t>
            </a:r>
          </a:p>
          <a:p>
            <a:pPr marL="342900" indent="-342900">
              <a:spcBef>
                <a:spcPts val="800"/>
              </a:spcBef>
              <a:buFont typeface="Arial" panose="020B0604020202020204" pitchFamily="34" charset="0"/>
              <a:buChar char="•"/>
            </a:pPr>
            <a:r>
              <a:rPr lang="en-US" dirty="0"/>
              <a:t>Plasmids: </a:t>
            </a:r>
            <a:r>
              <a:rPr lang="en-US" dirty="0" err="1"/>
              <a:t>extrachromosomal</a:t>
            </a:r>
            <a:r>
              <a:rPr lang="en-US" dirty="0"/>
              <a:t> DNA adept at moving between cells</a:t>
            </a:r>
          </a:p>
          <a:p>
            <a:pPr marL="342900" indent="-342900">
              <a:spcBef>
                <a:spcPts val="800"/>
              </a:spcBef>
              <a:buFont typeface="Arial" panose="020B0604020202020204" pitchFamily="34" charset="0"/>
              <a:buChar char="•"/>
            </a:pPr>
            <a:r>
              <a:rPr lang="en-US" b="1" dirty="0"/>
              <a:t>Recombinant</a:t>
            </a:r>
            <a:r>
              <a:rPr lang="en-US" dirty="0"/>
              <a:t>: any organism that contains and expresses genes that originated in another organism</a:t>
            </a:r>
          </a:p>
        </p:txBody>
      </p:sp>
    </p:spTree>
    <p:extLst>
      <p:ext uri="{BB962C8B-B14F-4D97-AF65-F5344CB8AC3E}">
        <p14:creationId xmlns:p14="http://schemas.microsoft.com/office/powerpoint/2010/main" val="8507969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Gene Transfer in Bacteria</a:t>
            </a:r>
          </a:p>
        </p:txBody>
      </p:sp>
      <p:sp>
        <p:nvSpPr>
          <p:cNvPr id="3" name="Content Placeholder 2"/>
          <p:cNvSpPr>
            <a:spLocks noGrp="1"/>
          </p:cNvSpPr>
          <p:nvPr>
            <p:ph sz="quarter" idx="11"/>
          </p:nvPr>
        </p:nvSpPr>
        <p:spPr/>
        <p:txBody>
          <a:bodyPr/>
          <a:lstStyle/>
          <a:p>
            <a:pPr>
              <a:spcBef>
                <a:spcPts val="800"/>
              </a:spcBef>
            </a:pPr>
            <a:r>
              <a:rPr lang="en-US" altLang="en-US" b="1" dirty="0"/>
              <a:t>Horizontal gene transfer</a:t>
            </a:r>
            <a:r>
              <a:rPr lang="en-US" altLang="en-US" dirty="0"/>
              <a:t>:</a:t>
            </a:r>
          </a:p>
          <a:p>
            <a:pPr marL="342900" indent="-342900">
              <a:spcBef>
                <a:spcPts val="800"/>
              </a:spcBef>
              <a:buFont typeface="Arial" panose="020B0604020202020204" pitchFamily="34" charset="0"/>
              <a:buChar char="•"/>
            </a:pPr>
            <a:r>
              <a:rPr lang="en-US" altLang="en-US" dirty="0"/>
              <a:t>Any transfer of DNA that results in organisms acquiring new genes that did not come directly from parent organisms</a:t>
            </a:r>
          </a:p>
        </p:txBody>
      </p:sp>
    </p:spTree>
    <p:extLst>
      <p:ext uri="{BB962C8B-B14F-4D97-AF65-F5344CB8AC3E}">
        <p14:creationId xmlns:p14="http://schemas.microsoft.com/office/powerpoint/2010/main" val="17907069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Plasmids</a:t>
            </a:r>
          </a:p>
        </p:txBody>
      </p:sp>
      <p:sp>
        <p:nvSpPr>
          <p:cNvPr id="3" name="Content Placeholder 2"/>
          <p:cNvSpPr>
            <a:spLocks noGrp="1"/>
          </p:cNvSpPr>
          <p:nvPr>
            <p:ph sz="quarter" idx="11"/>
          </p:nvPr>
        </p:nvSpPr>
        <p:spPr/>
        <p:txBody>
          <a:bodyPr/>
          <a:lstStyle/>
          <a:p>
            <a:pPr>
              <a:spcBef>
                <a:spcPts val="800"/>
              </a:spcBef>
            </a:pPr>
            <a:r>
              <a:rPr lang="en-US" dirty="0"/>
              <a:t>Plasmids:</a:t>
            </a:r>
          </a:p>
          <a:p>
            <a:pPr marL="342900" indent="-342900">
              <a:spcBef>
                <a:spcPts val="800"/>
              </a:spcBef>
              <a:buFont typeface="Arial" panose="020B0604020202020204" pitchFamily="34" charset="0"/>
              <a:buChar char="•"/>
            </a:pPr>
            <a:r>
              <a:rPr lang="en-US" dirty="0"/>
              <a:t>Small, circular pieces of DNA that can replicate independently of the bacterial chromosome</a:t>
            </a:r>
          </a:p>
          <a:p>
            <a:pPr marL="342900" indent="-342900">
              <a:spcBef>
                <a:spcPts val="800"/>
              </a:spcBef>
              <a:buFont typeface="Arial" panose="020B0604020202020204" pitchFamily="34" charset="0"/>
              <a:buChar char="•"/>
            </a:pPr>
            <a:r>
              <a:rPr lang="en-US" dirty="0"/>
              <a:t>Allow transfer of DNA between cells</a:t>
            </a:r>
          </a:p>
          <a:p>
            <a:pPr marL="342900" indent="-342900">
              <a:spcBef>
                <a:spcPts val="800"/>
              </a:spcBef>
              <a:buFont typeface="Arial" panose="020B0604020202020204" pitchFamily="34" charset="0"/>
              <a:buChar char="•"/>
            </a:pPr>
            <a:r>
              <a:rPr lang="en-US" dirty="0"/>
              <a:t>Found in most bacteria and in some fungi</a:t>
            </a:r>
          </a:p>
          <a:p>
            <a:pPr marL="342900" indent="-342900">
              <a:spcBef>
                <a:spcPts val="800"/>
              </a:spcBef>
              <a:buFont typeface="Arial" panose="020B0604020202020204" pitchFamily="34" charset="0"/>
              <a:buChar char="•"/>
            </a:pPr>
            <a:r>
              <a:rPr lang="en-US" dirty="0"/>
              <a:t>Contain at most a few dozen genes</a:t>
            </a:r>
          </a:p>
          <a:p>
            <a:pPr marL="342900" indent="-342900">
              <a:spcBef>
                <a:spcPts val="800"/>
              </a:spcBef>
              <a:buFont typeface="Arial" panose="020B0604020202020204" pitchFamily="34" charset="0"/>
              <a:buChar char="•"/>
            </a:pPr>
            <a:r>
              <a:rPr lang="en-US" dirty="0"/>
              <a:t>Not necessary for survival, but often carry useful traits</a:t>
            </a:r>
          </a:p>
        </p:txBody>
      </p:sp>
    </p:spTree>
    <p:extLst>
      <p:ext uri="{BB962C8B-B14F-4D97-AF65-F5344CB8AC3E}">
        <p14:creationId xmlns:p14="http://schemas.microsoft.com/office/powerpoint/2010/main" val="33294102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Horizontal Gene Transfer in Bacteria </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995924548"/>
              </p:ext>
            </p:extLst>
          </p:nvPr>
        </p:nvGraphicFramePr>
        <p:xfrm>
          <a:off x="342900" y="1276350"/>
          <a:ext cx="8458200" cy="4267200"/>
        </p:xfrm>
        <a:graphic>
          <a:graphicData uri="http://schemas.openxmlformats.org/drawingml/2006/table">
            <a:tbl>
              <a:tblPr firstRow="1" bandRow="1">
                <a:tableStyleId>{5C22544A-7EE6-4342-B048-85BDC9FD1C3A}</a:tableStyleId>
              </a:tblPr>
              <a:tblGrid>
                <a:gridCol w="1619250">
                  <a:extLst>
                    <a:ext uri="{9D8B030D-6E8A-4147-A177-3AD203B41FA5}">
                      <a16:colId xmlns:a16="http://schemas.microsoft.com/office/drawing/2014/main" val="20000"/>
                    </a:ext>
                  </a:extLst>
                </a:gridCol>
                <a:gridCol w="302895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571750">
                  <a:extLst>
                    <a:ext uri="{9D8B030D-6E8A-4147-A177-3AD203B41FA5}">
                      <a16:colId xmlns:a16="http://schemas.microsoft.com/office/drawing/2014/main" val="20003"/>
                    </a:ext>
                  </a:extLst>
                </a:gridCol>
              </a:tblGrid>
              <a:tr h="370840">
                <a:tc>
                  <a:txBody>
                    <a:bodyPr/>
                    <a:lstStyle/>
                    <a:p>
                      <a:r>
                        <a:rPr lang="en-US" sz="1600" u="none" strike="noStrike" kern="1200" baseline="0" dirty="0">
                          <a:solidFill>
                            <a:schemeClr val="bg1"/>
                          </a:solidFill>
                        </a:rPr>
                        <a:t>Examples of </a:t>
                      </a:r>
                      <a:br>
                        <a:rPr lang="en-US" sz="1600" u="none" strike="noStrike" kern="1200" baseline="0" dirty="0">
                          <a:solidFill>
                            <a:schemeClr val="bg1"/>
                          </a:solidFill>
                        </a:rPr>
                      </a:br>
                      <a:r>
                        <a:rPr lang="en-US" sz="1600" u="none" strike="noStrike" kern="1200" baseline="0" dirty="0">
                          <a:solidFill>
                            <a:schemeClr val="bg1"/>
                          </a:solidFill>
                        </a:rPr>
                        <a:t>Mode</a:t>
                      </a:r>
                      <a:endParaRPr lang="en-US" sz="1600" b="0" i="0" u="none" strike="noStrike" kern="1200" baseline="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600" u="none" strike="noStrike" kern="1200" baseline="0" dirty="0">
                          <a:solidFill>
                            <a:schemeClr val="bg1"/>
                          </a:solidFill>
                        </a:rPr>
                        <a:t>Factors Involved</a:t>
                      </a:r>
                      <a:endParaRPr lang="en-US" sz="1600" b="0" i="0" u="none" strike="noStrike" kern="1200" baseline="0" dirty="0">
                        <a:solidFill>
                          <a:schemeClr val="bg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600" u="none" strike="noStrike" kern="1200" baseline="0" dirty="0">
                          <a:solidFill>
                            <a:schemeClr val="bg1"/>
                          </a:solidFill>
                        </a:rPr>
                        <a:t>Direct or </a:t>
                      </a:r>
                      <a:br>
                        <a:rPr lang="en-US" sz="1600" u="none" strike="noStrike" kern="1200" baseline="0" dirty="0">
                          <a:solidFill>
                            <a:schemeClr val="bg1"/>
                          </a:solidFill>
                        </a:rPr>
                      </a:br>
                      <a:r>
                        <a:rPr lang="en-US" sz="1600" u="none" strike="noStrike" kern="1200" baseline="0" dirty="0">
                          <a:solidFill>
                            <a:schemeClr val="bg1"/>
                          </a:solidFill>
                        </a:rPr>
                        <a:t>Indirect*</a:t>
                      </a:r>
                      <a:endParaRPr lang="en-US" sz="1600" b="0" i="0" u="none" strike="noStrike" kern="1200" baseline="0" dirty="0">
                        <a:solidFill>
                          <a:schemeClr val="bg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600" u="none" strike="noStrike" kern="1200" baseline="0" dirty="0">
                          <a:solidFill>
                            <a:schemeClr val="bg1"/>
                          </a:solidFill>
                        </a:rPr>
                        <a:t>Examples of Products of Transferred Genes</a:t>
                      </a:r>
                      <a:endParaRPr lang="en-US" sz="1600" b="0" i="0" u="none" strike="noStrike" kern="1200" baseline="0" dirty="0">
                        <a:solidFill>
                          <a:schemeClr val="bg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70840">
                <a:tc>
                  <a:txBody>
                    <a:bodyPr/>
                    <a:lstStyle/>
                    <a:p>
                      <a:r>
                        <a:rPr lang="en-US" sz="1600" u="none" strike="noStrike" kern="1200" baseline="0" dirty="0"/>
                        <a:t>Conjugation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Donor cell with pilus</a:t>
                      </a:r>
                    </a:p>
                    <a:p>
                      <a:r>
                        <a:rPr lang="en-US" sz="1600" u="none" strike="noStrike" kern="1200" baseline="0" dirty="0"/>
                        <a:t>Fertility plasmid in donor</a:t>
                      </a:r>
                    </a:p>
                    <a:p>
                      <a:r>
                        <a:rPr lang="en-US" sz="1600" u="none" strike="noStrike" kern="1200" baseline="0" dirty="0"/>
                        <a:t>Both donor and recipient alive</a:t>
                      </a:r>
                    </a:p>
                    <a:p>
                      <a:r>
                        <a:rPr lang="en-US" sz="1600" u="none" strike="noStrike" kern="1200" baseline="0" dirty="0"/>
                        <a:t>Bridge forms between cells to transfer DNA</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dirty="0"/>
                        <a:t>Direct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600" u="none" strike="noStrike" kern="1200" baseline="0" dirty="0"/>
                        <a:t>Drug resistance; resistance to metals; toxin production; enzymes; adherence molecules; degradation of toxic substances; uptake of iron</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1"/>
                  </a:ext>
                </a:extLst>
              </a:tr>
              <a:tr h="370840">
                <a:tc>
                  <a:txBody>
                    <a:bodyPr/>
                    <a:lstStyle/>
                    <a:p>
                      <a:r>
                        <a:rPr lang="en-US" sz="1600" u="none" strike="noStrike" kern="1200" baseline="0" dirty="0"/>
                        <a:t>Transformation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Free donor DNA (fragment)</a:t>
                      </a:r>
                    </a:p>
                    <a:p>
                      <a:r>
                        <a:rPr lang="en-US" sz="1600" u="none" strike="noStrike" kern="1200" baseline="0" dirty="0"/>
                        <a:t>Live; competent recipient cell</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dirty="0"/>
                        <a:t>Indirect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600" u="none" strike="noStrike" kern="1200" baseline="0" dirty="0"/>
                        <a:t>Polysaccharide capsule; unlimited with cloning techniques</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70840">
                <a:tc>
                  <a:txBody>
                    <a:bodyPr/>
                    <a:lstStyle/>
                    <a:p>
                      <a:r>
                        <a:rPr lang="en-US" sz="1600" u="none" strike="noStrike" kern="1200" baseline="0" dirty="0"/>
                        <a:t>Transduction</a:t>
                      </a:r>
                      <a:endParaRPr lang="en-US" sz="16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Donor is lysed bacterial cell; Defective bacteriophage is carrier of donor DNA;</a:t>
                      </a:r>
                    </a:p>
                    <a:p>
                      <a:r>
                        <a:rPr lang="en-US" sz="1600" u="none" strike="noStrike" kern="1200" baseline="0" dirty="0"/>
                        <a:t>Live recipient cell of same species as donor</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dirty="0"/>
                        <a:t>Indirect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tc>
                  <a:txBody>
                    <a:bodyPr/>
                    <a:lstStyle/>
                    <a:p>
                      <a:r>
                        <a:rPr lang="en-US" sz="1600" u="none" strike="noStrike" kern="1200" baseline="0" dirty="0"/>
                        <a:t>Toxins; enzymes for sugar fermentation; drug resistance</a:t>
                      </a:r>
                      <a:endParaRPr lang="en-US" sz="16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CBCB"/>
                    </a:solidFill>
                  </a:tcPr>
                </a:tc>
                <a:extLst>
                  <a:ext uri="{0D108BD9-81ED-4DB2-BD59-A6C34878D82A}">
                    <a16:rowId xmlns:a16="http://schemas.microsoft.com/office/drawing/2014/main" val="10003"/>
                  </a:ext>
                </a:extLst>
              </a:tr>
            </a:tbl>
          </a:graphicData>
        </a:graphic>
      </p:graphicFrame>
      <p:sp>
        <p:nvSpPr>
          <p:cNvPr id="4" name="Content Placeholder 3"/>
          <p:cNvSpPr>
            <a:spLocks noGrp="1"/>
          </p:cNvSpPr>
          <p:nvPr>
            <p:ph sz="quarter" idx="14"/>
          </p:nvPr>
        </p:nvSpPr>
        <p:spPr>
          <a:xfrm>
            <a:off x="342900" y="5629728"/>
            <a:ext cx="8458200" cy="590550"/>
          </a:xfrm>
        </p:spPr>
        <p:txBody>
          <a:bodyPr/>
          <a:lstStyle/>
          <a:p>
            <a:r>
              <a:rPr lang="en-US" sz="1600" i="1" dirty="0"/>
              <a:t>*Direct </a:t>
            </a:r>
            <a:r>
              <a:rPr lang="en-US" sz="1600" dirty="0"/>
              <a:t>means the donor and recipient are in contact during exchange; </a:t>
            </a:r>
            <a:r>
              <a:rPr lang="en-US" sz="1600" i="1" dirty="0"/>
              <a:t>indirect</a:t>
            </a:r>
            <a:r>
              <a:rPr lang="en-US" sz="1600" dirty="0"/>
              <a:t> means they are not.</a:t>
            </a:r>
          </a:p>
        </p:txBody>
      </p:sp>
    </p:spTree>
    <p:extLst>
      <p:ext uri="{BB962C8B-B14F-4D97-AF65-F5344CB8AC3E}">
        <p14:creationId xmlns:p14="http://schemas.microsoft.com/office/powerpoint/2010/main" val="32287351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Conjugation: Bacterial “Sex”</a:t>
            </a:r>
          </a:p>
        </p:txBody>
      </p:sp>
      <p:sp>
        <p:nvSpPr>
          <p:cNvPr id="3" name="Content Placeholder 2"/>
          <p:cNvSpPr>
            <a:spLocks noGrp="1"/>
          </p:cNvSpPr>
          <p:nvPr>
            <p:ph sz="quarter" idx="11"/>
          </p:nvPr>
        </p:nvSpPr>
        <p:spPr/>
        <p:txBody>
          <a:bodyPr/>
          <a:lstStyle/>
          <a:p>
            <a:pPr>
              <a:spcBef>
                <a:spcPts val="800"/>
              </a:spcBef>
            </a:pPr>
            <a:r>
              <a:rPr lang="en-US" altLang="en-US" b="1" dirty="0"/>
              <a:t>Conjugation</a:t>
            </a:r>
            <a:r>
              <a:rPr lang="en-US" altLang="en-US" dirty="0"/>
              <a:t>:</a:t>
            </a:r>
          </a:p>
          <a:p>
            <a:pPr marL="342900" indent="-342900">
              <a:spcBef>
                <a:spcPts val="800"/>
              </a:spcBef>
              <a:buFont typeface="Arial" panose="020B0604020202020204" pitchFamily="34" charset="0"/>
              <a:buChar char="•"/>
            </a:pPr>
            <a:r>
              <a:rPr lang="en-US" altLang="en-US" dirty="0"/>
              <a:t>A mode of genetic exchange in which a plasmid or other genetic material is transferred from a donor to a recipient cell via a direct connection</a:t>
            </a:r>
          </a:p>
          <a:p>
            <a:pPr marL="342900" indent="-342900">
              <a:spcBef>
                <a:spcPts val="800"/>
              </a:spcBef>
              <a:buFont typeface="Arial" panose="020B0604020202020204" pitchFamily="34" charset="0"/>
              <a:buChar char="•"/>
            </a:pPr>
            <a:r>
              <a:rPr lang="en-US" altLang="en-US" dirty="0"/>
              <a:t>Can occur in both gram-positive and gram-negative cells</a:t>
            </a:r>
          </a:p>
        </p:txBody>
      </p:sp>
    </p:spTree>
    <p:extLst>
      <p:ext uri="{BB962C8B-B14F-4D97-AF65-F5344CB8AC3E}">
        <p14:creationId xmlns:p14="http://schemas.microsoft.com/office/powerpoint/2010/main" val="3388803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Levels of Structure and Function of the Genome</a:t>
            </a:r>
            <a:endParaRPr lang="en-IN" sz="1200" dirty="0"/>
          </a:p>
        </p:txBody>
      </p:sp>
      <p:sp>
        <p:nvSpPr>
          <p:cNvPr id="3" name="Content Placeholder 2"/>
          <p:cNvSpPr>
            <a:spLocks noGrp="1"/>
          </p:cNvSpPr>
          <p:nvPr>
            <p:ph sz="quarter" idx="11"/>
          </p:nvPr>
        </p:nvSpPr>
        <p:spPr>
          <a:xfrm>
            <a:off x="342900" y="1276708"/>
            <a:ext cx="8458200" cy="5120640"/>
          </a:xfrm>
        </p:spPr>
        <p:txBody>
          <a:bodyPr>
            <a:noAutofit/>
          </a:bodyPr>
          <a:lstStyle/>
          <a:p>
            <a:pPr>
              <a:lnSpc>
                <a:spcPct val="110000"/>
              </a:lnSpc>
              <a:spcBef>
                <a:spcPts val="800"/>
              </a:spcBef>
            </a:pPr>
            <a:r>
              <a:rPr lang="en-US" altLang="en-US" sz="2200" b="1" dirty="0"/>
              <a:t>Chromosome</a:t>
            </a:r>
            <a:r>
              <a:rPr lang="en-US" altLang="en-US" sz="2200" dirty="0"/>
              <a:t>:</a:t>
            </a:r>
          </a:p>
          <a:p>
            <a:pPr marL="342900" indent="-342900">
              <a:lnSpc>
                <a:spcPct val="110000"/>
              </a:lnSpc>
              <a:spcBef>
                <a:spcPts val="800"/>
              </a:spcBef>
              <a:buFont typeface="Arial" panose="020B0604020202020204" pitchFamily="34" charset="0"/>
              <a:buChar char="•"/>
            </a:pPr>
            <a:r>
              <a:rPr lang="en-US" altLang="en-US" sz="2200" dirty="0"/>
              <a:t>A discrete cellular structure composed of a neatly packaged DNA molecule</a:t>
            </a:r>
          </a:p>
          <a:p>
            <a:pPr>
              <a:lnSpc>
                <a:spcPct val="110000"/>
              </a:lnSpc>
              <a:spcBef>
                <a:spcPts val="800"/>
              </a:spcBef>
            </a:pPr>
            <a:r>
              <a:rPr lang="en-US" altLang="en-US" sz="2200" dirty="0"/>
              <a:t>Eukaryotic chromosomes:</a:t>
            </a:r>
            <a:endParaRPr lang="en-US" sz="2200" dirty="0"/>
          </a:p>
          <a:p>
            <a:pPr marL="342900" indent="-342900">
              <a:lnSpc>
                <a:spcPct val="110000"/>
              </a:lnSpc>
              <a:spcBef>
                <a:spcPts val="800"/>
              </a:spcBef>
              <a:buFont typeface="Arial" panose="020B0604020202020204" pitchFamily="34" charset="0"/>
              <a:buChar char="•"/>
            </a:pPr>
            <a:r>
              <a:rPr lang="en-US" sz="2200" dirty="0"/>
              <a:t>Located in the nucleus; they vary in number from a few to hundreds; they can occur in pairs (diploid) or singles (haploid); and they have a linear appearance</a:t>
            </a:r>
          </a:p>
          <a:p>
            <a:pPr>
              <a:lnSpc>
                <a:spcPct val="110000"/>
              </a:lnSpc>
              <a:spcBef>
                <a:spcPts val="800"/>
              </a:spcBef>
            </a:pPr>
            <a:r>
              <a:rPr lang="en-US" altLang="en-US" sz="2200" dirty="0"/>
              <a:t>Bacterial chromosomes:</a:t>
            </a:r>
            <a:endParaRPr lang="en-US" sz="2200" dirty="0"/>
          </a:p>
          <a:p>
            <a:pPr marL="342900" indent="-342900">
              <a:lnSpc>
                <a:spcPct val="110000"/>
              </a:lnSpc>
              <a:spcBef>
                <a:spcPts val="800"/>
              </a:spcBef>
              <a:buFont typeface="Arial" panose="020B0604020202020204" pitchFamily="34" charset="0"/>
              <a:buChar char="•"/>
            </a:pPr>
            <a:r>
              <a:rPr lang="en-US" sz="2200" dirty="0"/>
              <a:t>Usually single, circular (double-stranded) chromosome, although many bacteria have multiple, circular chromosomes and some have linear chromosomes</a:t>
            </a:r>
            <a:endParaRPr lang="en-US" altLang="en-US" sz="2200" dirty="0"/>
          </a:p>
        </p:txBody>
      </p:sp>
    </p:spTree>
    <p:extLst>
      <p:ext uri="{BB962C8B-B14F-4D97-AF65-F5344CB8AC3E}">
        <p14:creationId xmlns:p14="http://schemas.microsoft.com/office/powerpoint/2010/main" val="12656811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Conjugation: Genetic transmission through direct contact between two cells</a:t>
            </a:r>
          </a:p>
        </p:txBody>
      </p:sp>
      <p:pic>
        <p:nvPicPr>
          <p:cNvPr id="6" name="Picture 2" descr="This figure illustrates F factor transfer and high-frequency transfer.">
            <a:extLst>
              <a:ext uri="{FF2B5EF4-FFF2-40B4-BE49-F238E27FC236}">
                <a16:creationId xmlns:a16="http://schemas.microsoft.com/office/drawing/2014/main" id="{420F7C96-FFBD-45F0-849A-F0353D9D4D2B}"/>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1061372" y="1139405"/>
            <a:ext cx="7021256" cy="5029200"/>
          </a:xfrm>
        </p:spPr>
      </p:pic>
      <p:sp>
        <p:nvSpPr>
          <p:cNvPr id="4" name="Text Placeholder 3">
            <a:extLst>
              <a:ext uri="{FF2B5EF4-FFF2-40B4-BE49-F238E27FC236}">
                <a16:creationId xmlns:a16="http://schemas.microsoft.com/office/drawing/2014/main" id="{C1198F78-0256-472F-BDED-CD305677900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2275105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Conjugation: Resistance Plasmids</a:t>
            </a:r>
          </a:p>
        </p:txBody>
      </p:sp>
      <p:sp>
        <p:nvSpPr>
          <p:cNvPr id="3" name="Content Placeholder 2"/>
          <p:cNvSpPr>
            <a:spLocks noGrp="1"/>
          </p:cNvSpPr>
          <p:nvPr>
            <p:ph sz="quarter" idx="11"/>
          </p:nvPr>
        </p:nvSpPr>
        <p:spPr/>
        <p:txBody>
          <a:bodyPr/>
          <a:lstStyle/>
          <a:p>
            <a:pPr>
              <a:spcBef>
                <a:spcPts val="800"/>
              </a:spcBef>
            </a:pPr>
            <a:r>
              <a:rPr lang="en-US" dirty="0"/>
              <a:t>Resistance (R) plasmids or factors:</a:t>
            </a:r>
          </a:p>
          <a:p>
            <a:pPr marL="342900" indent="-342900">
              <a:spcBef>
                <a:spcPts val="800"/>
              </a:spcBef>
              <a:buFont typeface="Arial" panose="020B0604020202020204" pitchFamily="34" charset="0"/>
              <a:buChar char="•"/>
            </a:pPr>
            <a:r>
              <a:rPr lang="en-US" dirty="0"/>
              <a:t>Carry genes for resisting antibiotics or other drugs</a:t>
            </a:r>
          </a:p>
          <a:p>
            <a:pPr marL="342900" indent="-342900">
              <a:spcBef>
                <a:spcPts val="800"/>
              </a:spcBef>
              <a:buFont typeface="Arial" panose="020B0604020202020204" pitchFamily="34" charset="0"/>
              <a:buChar char="•"/>
            </a:pPr>
            <a:r>
              <a:rPr lang="en-US" dirty="0"/>
              <a:t>Commonly shared among bacteria through conjugation</a:t>
            </a:r>
          </a:p>
          <a:p>
            <a:pPr marL="342900" indent="-342900">
              <a:spcBef>
                <a:spcPts val="800"/>
              </a:spcBef>
              <a:buFont typeface="Arial" panose="020B0604020202020204" pitchFamily="34" charset="0"/>
              <a:buChar char="•"/>
            </a:pPr>
            <a:r>
              <a:rPr lang="en-US" dirty="0"/>
              <a:t>Can confer multiple resistance to antibiotics </a:t>
            </a:r>
          </a:p>
          <a:p>
            <a:pPr marL="342900" indent="-342900">
              <a:spcBef>
                <a:spcPts val="800"/>
              </a:spcBef>
              <a:buFont typeface="Arial" panose="020B0604020202020204" pitchFamily="34" charset="0"/>
              <a:buChar char="•"/>
            </a:pPr>
            <a:r>
              <a:rPr lang="en-US" dirty="0"/>
              <a:t>R factors can also carry genetic codes for resistance to heavy metals or for synthesizing virulence factors</a:t>
            </a:r>
          </a:p>
        </p:txBody>
      </p:sp>
    </p:spTree>
    <p:extLst>
      <p:ext uri="{BB962C8B-B14F-4D97-AF65-F5344CB8AC3E}">
        <p14:creationId xmlns:p14="http://schemas.microsoft.com/office/powerpoint/2010/main" val="25394821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Transformation: Capturing DNA from Solution</a:t>
            </a:r>
          </a:p>
        </p:txBody>
      </p:sp>
      <p:sp>
        <p:nvSpPr>
          <p:cNvPr id="3" name="Content Placeholder 2"/>
          <p:cNvSpPr>
            <a:spLocks noGrp="1"/>
          </p:cNvSpPr>
          <p:nvPr>
            <p:ph sz="quarter" idx="11"/>
          </p:nvPr>
        </p:nvSpPr>
        <p:spPr>
          <a:xfrm>
            <a:off x="342900" y="1276709"/>
            <a:ext cx="8458200" cy="2286000"/>
          </a:xfrm>
        </p:spPr>
        <p:txBody>
          <a:bodyPr/>
          <a:lstStyle/>
          <a:p>
            <a:pPr>
              <a:spcBef>
                <a:spcPts val="800"/>
              </a:spcBef>
            </a:pPr>
            <a:r>
              <a:rPr lang="en-US" altLang="en-US" b="1" dirty="0"/>
              <a:t>Transformation</a:t>
            </a:r>
            <a:r>
              <a:rPr lang="en-US" altLang="en-US" dirty="0"/>
              <a:t>: </a:t>
            </a:r>
          </a:p>
          <a:p>
            <a:pPr marL="342900" indent="-342900">
              <a:spcBef>
                <a:spcPts val="800"/>
              </a:spcBef>
              <a:buFont typeface="Arial" panose="020B0604020202020204" pitchFamily="34" charset="0"/>
              <a:buChar char="•"/>
            </a:pPr>
            <a:r>
              <a:rPr lang="en-US" altLang="en-US" dirty="0"/>
              <a:t>The acceptance by a bacterial cell of small fragments of soluble DNA from the surrounding environment</a:t>
            </a:r>
          </a:p>
          <a:p>
            <a:pPr marL="342900" indent="-342900">
              <a:spcBef>
                <a:spcPts val="800"/>
              </a:spcBef>
              <a:buFont typeface="Arial" panose="020B0604020202020204" pitchFamily="34" charset="0"/>
              <a:buChar char="•"/>
            </a:pPr>
            <a:r>
              <a:rPr lang="en-US" altLang="en-US" b="1" dirty="0"/>
              <a:t>Competent</a:t>
            </a:r>
            <a:r>
              <a:rPr lang="en-US" altLang="en-US" dirty="0"/>
              <a:t>: cells that are capable of accepting genetic material through transformation</a:t>
            </a:r>
            <a:endParaRPr lang="en-US" dirty="0"/>
          </a:p>
        </p:txBody>
      </p:sp>
      <p:pic>
        <p:nvPicPr>
          <p:cNvPr id="8" name="Picture 3" descr="DNA from dead cells is released into the environment and taken up into living cells.">
            <a:extLst>
              <a:ext uri="{FF2B5EF4-FFF2-40B4-BE49-F238E27FC236}">
                <a16:creationId xmlns:a16="http://schemas.microsoft.com/office/drawing/2014/main" id="{DF56F3C1-B80C-4AC8-8299-3868FC4A61A0}"/>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2163369" y="3663494"/>
            <a:ext cx="4817262" cy="2560320"/>
          </a:xfrm>
        </p:spPr>
      </p:pic>
      <p:sp>
        <p:nvSpPr>
          <p:cNvPr id="5" name="Text Placeholder 3">
            <a:extLst>
              <a:ext uri="{FF2B5EF4-FFF2-40B4-BE49-F238E27FC236}">
                <a16:creationId xmlns:a16="http://schemas.microsoft.com/office/drawing/2014/main" id="{C471F64B-70DC-4779-A8CF-752BA311CC5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4735051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Discovery of Transformation</a:t>
            </a:r>
          </a:p>
        </p:txBody>
      </p:sp>
      <p:sp>
        <p:nvSpPr>
          <p:cNvPr id="3" name="Content Placeholder 2"/>
          <p:cNvSpPr>
            <a:spLocks noGrp="1"/>
          </p:cNvSpPr>
          <p:nvPr>
            <p:ph sz="quarter" idx="11"/>
          </p:nvPr>
        </p:nvSpPr>
        <p:spPr/>
        <p:txBody>
          <a:bodyPr/>
          <a:lstStyle/>
          <a:p>
            <a:pPr>
              <a:spcBef>
                <a:spcPts val="800"/>
              </a:spcBef>
            </a:pPr>
            <a:r>
              <a:rPr lang="en-US" dirty="0"/>
              <a:t>Transformation discovered through an elegant experiment conducted in the 1920s by Frederick Griffith</a:t>
            </a:r>
          </a:p>
          <a:p>
            <a:pPr marL="342900" indent="-342900">
              <a:spcBef>
                <a:spcPts val="800"/>
              </a:spcBef>
              <a:buFont typeface="Arial" panose="020B0604020202020204" pitchFamily="34" charset="0"/>
              <a:buChar char="•"/>
            </a:pPr>
            <a:r>
              <a:rPr lang="en-US" dirty="0"/>
              <a:t>Worked with encapsulated and </a:t>
            </a:r>
            <a:r>
              <a:rPr lang="en-US" dirty="0" err="1"/>
              <a:t>nonencapsulated</a:t>
            </a:r>
            <a:r>
              <a:rPr lang="en-US" dirty="0"/>
              <a:t> </a:t>
            </a:r>
            <a:r>
              <a:rPr lang="en-US" i="1" dirty="0"/>
              <a:t>Streptococcus </a:t>
            </a:r>
            <a:r>
              <a:rPr lang="en-US" i="1" dirty="0" err="1"/>
              <a:t>pneumoniae</a:t>
            </a:r>
            <a:r>
              <a:rPr lang="en-US" i="1" dirty="0"/>
              <a:t> </a:t>
            </a:r>
            <a:r>
              <a:rPr lang="en-US" dirty="0"/>
              <a:t>and laboratory mice</a:t>
            </a:r>
          </a:p>
          <a:p>
            <a:pPr marL="342900" indent="-342900">
              <a:spcBef>
                <a:spcPts val="800"/>
              </a:spcBef>
              <a:buFont typeface="Arial" panose="020B0604020202020204" pitchFamily="34" charset="0"/>
              <a:buChar char="•"/>
            </a:pPr>
            <a:r>
              <a:rPr lang="en-US" dirty="0"/>
              <a:t>Encapsulated strains have a smooth (S) colony appearance</a:t>
            </a:r>
          </a:p>
          <a:p>
            <a:pPr marL="342900" indent="-342900">
              <a:spcBef>
                <a:spcPts val="800"/>
              </a:spcBef>
              <a:buFont typeface="Arial" panose="020B0604020202020204" pitchFamily="34" charset="0"/>
              <a:buChar char="•"/>
            </a:pPr>
            <a:r>
              <a:rPr lang="en-US" dirty="0"/>
              <a:t>Strains lacking a capsule have a rough (R) appearance</a:t>
            </a:r>
          </a:p>
        </p:txBody>
      </p:sp>
    </p:spTree>
    <p:extLst>
      <p:ext uri="{BB962C8B-B14F-4D97-AF65-F5344CB8AC3E}">
        <p14:creationId xmlns:p14="http://schemas.microsoft.com/office/powerpoint/2010/main" val="17358851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Griffith’s Classic Experiment in Transformation </a:t>
            </a:r>
          </a:p>
        </p:txBody>
      </p:sp>
      <p:pic>
        <p:nvPicPr>
          <p:cNvPr id="6" name="Picture 2" descr="Mice injected with a live, virulent strain died while those injected with a live, nonvirulent strain lived.">
            <a:extLst>
              <a:ext uri="{FF2B5EF4-FFF2-40B4-BE49-F238E27FC236}">
                <a16:creationId xmlns:a16="http://schemas.microsoft.com/office/drawing/2014/main" id="{B682C875-2CC9-4ED0-BE48-FB3AC07138A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b="52287"/>
          <a:stretch/>
        </p:blipFill>
        <p:spPr>
          <a:xfrm>
            <a:off x="1309454" y="1162265"/>
            <a:ext cx="6525091" cy="2377440"/>
          </a:xfrm>
        </p:spPr>
      </p:pic>
      <p:pic>
        <p:nvPicPr>
          <p:cNvPr id="5" name="Picture 2" descr="Mice injected with heat-killed S strain remained healthy. Those injected with both dead S cells and live R cells died.">
            <a:extLst>
              <a:ext uri="{FF2B5EF4-FFF2-40B4-BE49-F238E27FC236}">
                <a16:creationId xmlns:a16="http://schemas.microsoft.com/office/drawing/2014/main" id="{93799779-3829-45D5-9023-3DBD6DB2EA7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6515"/>
          <a:stretch/>
        </p:blipFill>
        <p:spPr>
          <a:xfrm>
            <a:off x="1338270" y="3718560"/>
            <a:ext cx="6528816" cy="2666585"/>
          </a:xfrm>
        </p:spPr>
      </p:pic>
    </p:spTree>
    <p:extLst>
      <p:ext uri="{BB962C8B-B14F-4D97-AF65-F5344CB8AC3E}">
        <p14:creationId xmlns:p14="http://schemas.microsoft.com/office/powerpoint/2010/main" val="6083282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Transduction: The Case of the Piggyback DNA</a:t>
            </a:r>
          </a:p>
        </p:txBody>
      </p:sp>
      <p:sp>
        <p:nvSpPr>
          <p:cNvPr id="3" name="Content Placeholder 2"/>
          <p:cNvSpPr>
            <a:spLocks noGrp="1"/>
          </p:cNvSpPr>
          <p:nvPr>
            <p:ph sz="quarter" idx="11"/>
          </p:nvPr>
        </p:nvSpPr>
        <p:spPr/>
        <p:txBody>
          <a:bodyPr/>
          <a:lstStyle/>
          <a:p>
            <a:pPr>
              <a:spcBef>
                <a:spcPts val="800"/>
              </a:spcBef>
            </a:pPr>
            <a:r>
              <a:rPr lang="en-US" altLang="en-US" b="1" dirty="0"/>
              <a:t>Transduction</a:t>
            </a:r>
            <a:r>
              <a:rPr lang="en-US" altLang="en-US" dirty="0"/>
              <a:t>:</a:t>
            </a:r>
          </a:p>
          <a:p>
            <a:pPr marL="342900" indent="-342900">
              <a:spcBef>
                <a:spcPts val="800"/>
              </a:spcBef>
              <a:buFont typeface="Arial" panose="020B0604020202020204" pitchFamily="34" charset="0"/>
              <a:buChar char="•"/>
            </a:pPr>
            <a:r>
              <a:rPr lang="en-US" altLang="en-US" dirty="0"/>
              <a:t>The process by which a bacteriophage serves as a carrier of DNA from a donor cell to a recipient cell</a:t>
            </a:r>
          </a:p>
          <a:p>
            <a:pPr marL="342900" indent="-342900">
              <a:spcBef>
                <a:spcPts val="800"/>
              </a:spcBef>
              <a:buFont typeface="Arial" panose="020B0604020202020204" pitchFamily="34" charset="0"/>
              <a:buChar char="•"/>
            </a:pPr>
            <a:r>
              <a:rPr lang="en-US" altLang="en-US" dirty="0"/>
              <a:t>Occurs naturally in a broad spectrum of bacteria</a:t>
            </a:r>
          </a:p>
          <a:p>
            <a:pPr marL="342900" indent="-342900">
              <a:spcBef>
                <a:spcPts val="800"/>
              </a:spcBef>
              <a:buFont typeface="Arial" panose="020B0604020202020204" pitchFamily="34" charset="0"/>
              <a:buChar char="•"/>
            </a:pPr>
            <a:r>
              <a:rPr lang="en-US" altLang="en-US" dirty="0"/>
              <a:t>The participating bacteria in a single transduction event must be the same species</a:t>
            </a:r>
            <a:endParaRPr lang="en-US" dirty="0"/>
          </a:p>
        </p:txBody>
      </p:sp>
    </p:spTree>
    <p:extLst>
      <p:ext uri="{BB962C8B-B14F-4D97-AF65-F5344CB8AC3E}">
        <p14:creationId xmlns:p14="http://schemas.microsoft.com/office/powerpoint/2010/main" val="35246507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Generalized Transduction</a:t>
            </a:r>
          </a:p>
        </p:txBody>
      </p:sp>
      <p:sp>
        <p:nvSpPr>
          <p:cNvPr id="3" name="Content Placeholder 2"/>
          <p:cNvSpPr>
            <a:spLocks noGrp="1"/>
          </p:cNvSpPr>
          <p:nvPr>
            <p:ph sz="quarter" idx="11"/>
          </p:nvPr>
        </p:nvSpPr>
        <p:spPr>
          <a:xfrm>
            <a:off x="342900" y="1276708"/>
            <a:ext cx="4210050" cy="4480560"/>
          </a:xfrm>
        </p:spPr>
        <p:txBody>
          <a:bodyPr/>
          <a:lstStyle/>
          <a:p>
            <a:pPr>
              <a:spcBef>
                <a:spcPts val="800"/>
              </a:spcBef>
            </a:pPr>
            <a:r>
              <a:rPr lang="en-US" altLang="en-US" dirty="0"/>
              <a:t>Random fragments of disintegrating host DNA are taken up by a phage during assembly</a:t>
            </a:r>
          </a:p>
          <a:p>
            <a:pPr>
              <a:spcBef>
                <a:spcPts val="800"/>
              </a:spcBef>
            </a:pPr>
            <a:r>
              <a:rPr lang="en-US" altLang="en-US" dirty="0"/>
              <a:t>Any gene from the bacterium can be transmitted</a:t>
            </a:r>
          </a:p>
        </p:txBody>
      </p:sp>
      <p:pic>
        <p:nvPicPr>
          <p:cNvPr id="8" name="Picture 3" descr="Random fragments of disintegrating host DNA are taken up by phage during assembly.">
            <a:extLst>
              <a:ext uri="{FF2B5EF4-FFF2-40B4-BE49-F238E27FC236}">
                <a16:creationId xmlns:a16="http://schemas.microsoft.com/office/drawing/2014/main" id="{65AC3FCC-E57A-42B5-8779-795F9AAA92D2}"/>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5844614" y="1144173"/>
            <a:ext cx="2626765" cy="5303520"/>
          </a:xfrm>
        </p:spPr>
      </p:pic>
      <p:sp>
        <p:nvSpPr>
          <p:cNvPr id="5" name="Text Placeholder 3">
            <a:extLst>
              <a:ext uri="{FF2B5EF4-FFF2-40B4-BE49-F238E27FC236}">
                <a16:creationId xmlns:a16="http://schemas.microsoft.com/office/drawing/2014/main" id="{00B8B7F8-9F10-4833-B1A5-7B04925AFDA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4285869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Specialized Transduction</a:t>
            </a:r>
          </a:p>
        </p:txBody>
      </p:sp>
      <p:sp>
        <p:nvSpPr>
          <p:cNvPr id="3" name="Content Placeholder 2"/>
          <p:cNvSpPr>
            <a:spLocks noGrp="1"/>
          </p:cNvSpPr>
          <p:nvPr>
            <p:ph sz="quarter" idx="11"/>
          </p:nvPr>
        </p:nvSpPr>
        <p:spPr>
          <a:xfrm>
            <a:off x="342900" y="1276709"/>
            <a:ext cx="4210050" cy="5124091"/>
          </a:xfrm>
        </p:spPr>
        <p:txBody>
          <a:bodyPr/>
          <a:lstStyle/>
          <a:p>
            <a:pPr>
              <a:spcBef>
                <a:spcPts val="800"/>
              </a:spcBef>
            </a:pPr>
            <a:r>
              <a:rPr lang="en-US" dirty="0"/>
              <a:t>A highly specific part of the host genome is regularly incorporated into the virus</a:t>
            </a:r>
          </a:p>
          <a:p>
            <a:pPr>
              <a:spcBef>
                <a:spcPts val="800"/>
              </a:spcBef>
            </a:pPr>
            <a:r>
              <a:rPr lang="en-US" dirty="0"/>
              <a:t>Explained by the prior existence of a temperate </a:t>
            </a:r>
            <a:r>
              <a:rPr lang="en-US" dirty="0" err="1"/>
              <a:t>prophage</a:t>
            </a:r>
            <a:r>
              <a:rPr lang="en-US" dirty="0"/>
              <a:t> inserted in a fixed site on the bacterial chromosome</a:t>
            </a:r>
          </a:p>
          <a:p>
            <a:pPr>
              <a:spcBef>
                <a:spcPts val="800"/>
              </a:spcBef>
            </a:pPr>
            <a:r>
              <a:rPr lang="en-US" dirty="0"/>
              <a:t>The </a:t>
            </a:r>
            <a:r>
              <a:rPr lang="en-US" dirty="0" err="1"/>
              <a:t>prophage</a:t>
            </a:r>
            <a:r>
              <a:rPr lang="en-US" dirty="0"/>
              <a:t> DNA separates from the chromosome, carrying </a:t>
            </a:r>
            <a:br>
              <a:rPr lang="en-US" dirty="0"/>
            </a:br>
            <a:r>
              <a:rPr lang="en-US" dirty="0"/>
              <a:t>host genes with it</a:t>
            </a:r>
          </a:p>
        </p:txBody>
      </p:sp>
      <p:pic>
        <p:nvPicPr>
          <p:cNvPr id="8" name="Picture 3" descr="Here, a highly specific part of the host genome is incorporated into a virus.">
            <a:extLst>
              <a:ext uri="{FF2B5EF4-FFF2-40B4-BE49-F238E27FC236}">
                <a16:creationId xmlns:a16="http://schemas.microsoft.com/office/drawing/2014/main" id="{154E9A3C-D4A8-437F-AB6F-DC0978495B28}"/>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636791" y="983411"/>
            <a:ext cx="4164309" cy="5212080"/>
          </a:xfrm>
        </p:spPr>
      </p:pic>
      <p:sp>
        <p:nvSpPr>
          <p:cNvPr id="5" name="Text Placeholder 3">
            <a:extLst>
              <a:ext uri="{FF2B5EF4-FFF2-40B4-BE49-F238E27FC236}">
                <a16:creationId xmlns:a16="http://schemas.microsoft.com/office/drawing/2014/main" id="{3F953D97-FB8E-4375-95B5-C24980FB934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0169336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Transposable Elements</a:t>
            </a:r>
          </a:p>
        </p:txBody>
      </p:sp>
      <p:sp>
        <p:nvSpPr>
          <p:cNvPr id="3" name="Content Placeholder 2"/>
          <p:cNvSpPr>
            <a:spLocks noGrp="1"/>
          </p:cNvSpPr>
          <p:nvPr>
            <p:ph sz="quarter" idx="11"/>
          </p:nvPr>
        </p:nvSpPr>
        <p:spPr>
          <a:xfrm>
            <a:off x="342900" y="1276709"/>
            <a:ext cx="4267200" cy="4895491"/>
          </a:xfrm>
        </p:spPr>
        <p:txBody>
          <a:bodyPr/>
          <a:lstStyle/>
          <a:p>
            <a:pPr>
              <a:spcBef>
                <a:spcPts val="800"/>
              </a:spcBef>
            </a:pPr>
            <a:r>
              <a:rPr lang="en-US" altLang="en-US" b="1" dirty="0"/>
              <a:t>Transposons</a:t>
            </a:r>
            <a:r>
              <a:rPr lang="en-US" altLang="en-US" dirty="0"/>
              <a:t> or transposable elements (TEs):</a:t>
            </a:r>
          </a:p>
          <a:p>
            <a:pPr marL="342900" indent="-342900">
              <a:spcBef>
                <a:spcPts val="800"/>
              </a:spcBef>
              <a:buFont typeface="Arial" panose="020B0604020202020204" pitchFamily="34" charset="0"/>
              <a:buChar char="•"/>
            </a:pPr>
            <a:r>
              <a:rPr lang="en-US" altLang="en-US" dirty="0"/>
              <a:t>“Jumping genes” shift from one part of the genome to another</a:t>
            </a:r>
          </a:p>
          <a:p>
            <a:pPr marL="342900" indent="-342900">
              <a:spcBef>
                <a:spcPts val="800"/>
              </a:spcBef>
              <a:buFont typeface="Arial" panose="020B0604020202020204" pitchFamily="34" charset="0"/>
              <a:buChar char="•"/>
            </a:pPr>
            <a:r>
              <a:rPr lang="en-US" altLang="en-US" dirty="0"/>
              <a:t>First proposed by Barbara McClintock in 1951</a:t>
            </a:r>
          </a:p>
          <a:p>
            <a:pPr marL="342900" indent="-342900">
              <a:spcBef>
                <a:spcPts val="800"/>
              </a:spcBef>
              <a:buFont typeface="Arial" panose="020B0604020202020204" pitchFamily="34" charset="0"/>
              <a:buChar char="•"/>
            </a:pPr>
            <a:r>
              <a:rPr lang="en-US" altLang="en-US" dirty="0"/>
              <a:t>Jumping genes are widespread among cells and viruses</a:t>
            </a:r>
          </a:p>
        </p:txBody>
      </p:sp>
      <p:pic>
        <p:nvPicPr>
          <p:cNvPr id="8" name="Picture 3" descr="Transposable element: a small piece of DNA integrated into the host cell chromosome.">
            <a:extLst>
              <a:ext uri="{FF2B5EF4-FFF2-40B4-BE49-F238E27FC236}">
                <a16:creationId xmlns:a16="http://schemas.microsoft.com/office/drawing/2014/main" id="{C15320D2-1E56-49C9-A4A2-E539913974A1}"/>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5056737" y="1567268"/>
            <a:ext cx="3772263" cy="4297680"/>
          </a:xfrm>
        </p:spPr>
      </p:pic>
      <p:sp>
        <p:nvSpPr>
          <p:cNvPr id="5" name="Text Placeholder 3">
            <a:extLst>
              <a:ext uri="{FF2B5EF4-FFF2-40B4-BE49-F238E27FC236}">
                <a16:creationId xmlns:a16="http://schemas.microsoft.com/office/drawing/2014/main" id="{64E90CD1-5E6F-404C-9C73-BE5AD23D6D4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7383115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Transposable Elements</a:t>
            </a:r>
          </a:p>
        </p:txBody>
      </p:sp>
      <p:sp>
        <p:nvSpPr>
          <p:cNvPr id="3" name="Content Placeholder 2"/>
          <p:cNvSpPr>
            <a:spLocks noGrp="1"/>
          </p:cNvSpPr>
          <p:nvPr>
            <p:ph sz="quarter" idx="11"/>
          </p:nvPr>
        </p:nvSpPr>
        <p:spPr/>
        <p:txBody>
          <a:bodyPr/>
          <a:lstStyle/>
          <a:p>
            <a:pPr>
              <a:spcBef>
                <a:spcPts val="800"/>
              </a:spcBef>
            </a:pPr>
            <a:r>
              <a:rPr lang="en-US" b="1" dirty="0"/>
              <a:t>Insertion elements</a:t>
            </a:r>
            <a:r>
              <a:rPr lang="en-US" dirty="0"/>
              <a:t>:</a:t>
            </a:r>
          </a:p>
          <a:p>
            <a:pPr marL="342900" indent="-342900">
              <a:spcBef>
                <a:spcPts val="800"/>
              </a:spcBef>
              <a:buFont typeface="Arial" panose="020B0604020202020204" pitchFamily="34" charset="0"/>
              <a:buChar char="•"/>
            </a:pPr>
            <a:r>
              <a:rPr lang="en-US" dirty="0"/>
              <a:t>The smallest TEs consist only of two tandem repeats</a:t>
            </a:r>
          </a:p>
          <a:p>
            <a:pPr>
              <a:spcBef>
                <a:spcPts val="800"/>
              </a:spcBef>
            </a:pPr>
            <a:r>
              <a:rPr lang="en-US" b="1" dirty="0" err="1"/>
              <a:t>Retrotransposon</a:t>
            </a:r>
            <a:r>
              <a:rPr lang="en-US" dirty="0"/>
              <a:t>:</a:t>
            </a:r>
          </a:p>
          <a:p>
            <a:pPr marL="342900" indent="-342900">
              <a:spcBef>
                <a:spcPts val="800"/>
              </a:spcBef>
              <a:buFont typeface="Arial" panose="020B0604020202020204" pitchFamily="34" charset="0"/>
              <a:buChar char="•"/>
            </a:pPr>
            <a:r>
              <a:rPr lang="en-US" dirty="0"/>
              <a:t>A type of TE that can transcribe DNA into RNA and then back into DNA for insertion in a new location</a:t>
            </a:r>
          </a:p>
          <a:p>
            <a:pPr>
              <a:spcBef>
                <a:spcPts val="800"/>
              </a:spcBef>
            </a:pPr>
            <a:r>
              <a:rPr lang="en-US" dirty="0"/>
              <a:t>Other TEs contain genes that code for antibiotic resistance or toxin production</a:t>
            </a:r>
          </a:p>
        </p:txBody>
      </p:sp>
    </p:spTree>
    <p:extLst>
      <p:ext uri="{BB962C8B-B14F-4D97-AF65-F5344CB8AC3E}">
        <p14:creationId xmlns:p14="http://schemas.microsoft.com/office/powerpoint/2010/main" val="3375421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Genes and Genetics</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b="1" dirty="0"/>
              <a:t>Genes</a:t>
            </a:r>
            <a:r>
              <a:rPr lang="en-US" dirty="0"/>
              <a:t>: basic informational packets</a:t>
            </a:r>
          </a:p>
          <a:p>
            <a:pPr marL="342900" indent="-342900">
              <a:spcBef>
                <a:spcPts val="800"/>
              </a:spcBef>
              <a:buFont typeface="Arial" panose="020B0604020202020204" pitchFamily="34" charset="0"/>
              <a:buChar char="•"/>
            </a:pPr>
            <a:r>
              <a:rPr lang="en-US" dirty="0"/>
              <a:t>Classical genetics: a functional unit of heredity</a:t>
            </a:r>
          </a:p>
          <a:p>
            <a:pPr marL="342900" indent="-342900">
              <a:spcBef>
                <a:spcPts val="800"/>
              </a:spcBef>
              <a:buFont typeface="Arial" panose="020B0604020202020204" pitchFamily="34" charset="0"/>
              <a:buChar char="•"/>
            </a:pPr>
            <a:r>
              <a:rPr lang="en-US" dirty="0"/>
              <a:t>Molecular and biochemical genetics: site on the chromosome that provides information for a certain cell function</a:t>
            </a:r>
          </a:p>
          <a:p>
            <a:pPr marL="342900" indent="-342900">
              <a:spcBef>
                <a:spcPts val="800"/>
              </a:spcBef>
              <a:buFont typeface="Arial" panose="020B0604020202020204" pitchFamily="34" charset="0"/>
              <a:buChar char="•"/>
            </a:pPr>
            <a:r>
              <a:rPr lang="en-US" dirty="0"/>
              <a:t>Preferred definition: a segment of DNA that contains the necessary code to make a </a:t>
            </a:r>
            <a:r>
              <a:rPr lang="en-US" b="1" dirty="0"/>
              <a:t>protein</a:t>
            </a:r>
            <a:r>
              <a:rPr lang="en-US" dirty="0"/>
              <a:t> or an RNA</a:t>
            </a:r>
          </a:p>
        </p:txBody>
      </p:sp>
    </p:spTree>
    <p:extLst>
      <p:ext uri="{BB962C8B-B14F-4D97-AF65-F5344CB8AC3E}">
        <p14:creationId xmlns:p14="http://schemas.microsoft.com/office/powerpoint/2010/main" val="21868404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Transposable Elements</a:t>
            </a:r>
          </a:p>
        </p:txBody>
      </p:sp>
      <p:sp>
        <p:nvSpPr>
          <p:cNvPr id="3" name="Content Placeholder 2"/>
          <p:cNvSpPr>
            <a:spLocks noGrp="1"/>
          </p:cNvSpPr>
          <p:nvPr>
            <p:ph sz="quarter" idx="11"/>
          </p:nvPr>
        </p:nvSpPr>
        <p:spPr>
          <a:xfrm>
            <a:off x="342900" y="1276709"/>
            <a:ext cx="4229100" cy="4724041"/>
          </a:xfrm>
        </p:spPr>
        <p:txBody>
          <a:bodyPr/>
          <a:lstStyle/>
          <a:p>
            <a:pPr>
              <a:spcBef>
                <a:spcPts val="800"/>
              </a:spcBef>
            </a:pPr>
            <a:r>
              <a:rPr lang="en-US" altLang="en-US" dirty="0"/>
              <a:t>General effects of TEs:</a:t>
            </a:r>
          </a:p>
          <a:p>
            <a:pPr marL="342900" indent="-342900">
              <a:spcBef>
                <a:spcPts val="800"/>
              </a:spcBef>
              <a:buFont typeface="Arial" panose="020B0604020202020204" pitchFamily="34" charset="0"/>
              <a:buChar char="•"/>
            </a:pPr>
            <a:r>
              <a:rPr lang="en-US" altLang="en-US" dirty="0"/>
              <a:t>Scramble genetic language</a:t>
            </a:r>
          </a:p>
          <a:p>
            <a:pPr marL="342900" indent="-342900">
              <a:spcBef>
                <a:spcPts val="800"/>
              </a:spcBef>
              <a:buFont typeface="Arial" panose="020B0604020202020204" pitchFamily="34" charset="0"/>
              <a:buChar char="•"/>
            </a:pPr>
            <a:r>
              <a:rPr lang="en-US" altLang="en-US" dirty="0"/>
              <a:t>Can be beneficial or adverse, depending on:</a:t>
            </a:r>
          </a:p>
          <a:p>
            <a:pPr marL="640080" lvl="1" indent="-283464"/>
            <a:r>
              <a:rPr lang="en-US" altLang="en-US" sz="2000" dirty="0"/>
              <a:t>Where the insertion occurs in a chromosome</a:t>
            </a:r>
          </a:p>
          <a:p>
            <a:pPr marL="640080" lvl="1" indent="-283464"/>
            <a:r>
              <a:rPr lang="en-US" altLang="en-US" sz="2000" dirty="0"/>
              <a:t>What kind of genes are relocated</a:t>
            </a:r>
          </a:p>
          <a:p>
            <a:pPr marL="640080" lvl="1" indent="-283464"/>
            <a:r>
              <a:rPr lang="en-US" altLang="en-US" sz="2000" dirty="0"/>
              <a:t>The type of cell involved</a:t>
            </a:r>
            <a:endParaRPr lang="en-US" sz="2000" dirty="0"/>
          </a:p>
        </p:txBody>
      </p:sp>
      <p:sp>
        <p:nvSpPr>
          <p:cNvPr id="4" name="Content Placeholder 3"/>
          <p:cNvSpPr>
            <a:spLocks noGrp="1"/>
          </p:cNvSpPr>
          <p:nvPr>
            <p:ph sz="quarter" idx="14"/>
          </p:nvPr>
        </p:nvSpPr>
        <p:spPr>
          <a:xfrm>
            <a:off x="4533900" y="1295400"/>
            <a:ext cx="4267200" cy="4953000"/>
          </a:xfrm>
        </p:spPr>
        <p:txBody>
          <a:bodyPr/>
          <a:lstStyle/>
          <a:p>
            <a:pPr>
              <a:spcBef>
                <a:spcPts val="800"/>
              </a:spcBef>
            </a:pPr>
            <a:r>
              <a:rPr lang="en-US" altLang="en-US" dirty="0"/>
              <a:t>Effects of TEs in bacteria:</a:t>
            </a:r>
          </a:p>
          <a:p>
            <a:pPr marL="342900" indent="-342900">
              <a:spcBef>
                <a:spcPts val="800"/>
              </a:spcBef>
              <a:buFont typeface="Arial" panose="020B0604020202020204" pitchFamily="34" charset="0"/>
              <a:buChar char="•"/>
            </a:pPr>
            <a:r>
              <a:rPr lang="en-US" altLang="en-US" dirty="0"/>
              <a:t>Changes in colony morphology, pigmentation, and antigenic characteristics</a:t>
            </a:r>
          </a:p>
          <a:p>
            <a:pPr marL="342900" indent="-342900">
              <a:spcBef>
                <a:spcPts val="800"/>
              </a:spcBef>
              <a:buFont typeface="Arial" panose="020B0604020202020204" pitchFamily="34" charset="0"/>
              <a:buChar char="•"/>
            </a:pPr>
            <a:r>
              <a:rPr lang="en-US" altLang="en-US" dirty="0"/>
              <a:t>Replacement of damaged DNA</a:t>
            </a:r>
          </a:p>
          <a:p>
            <a:pPr marL="342900" indent="-342900">
              <a:spcBef>
                <a:spcPts val="800"/>
              </a:spcBef>
              <a:buFont typeface="Arial" panose="020B0604020202020204" pitchFamily="34" charset="0"/>
              <a:buChar char="•"/>
            </a:pPr>
            <a:r>
              <a:rPr lang="en-US" altLang="en-US" dirty="0"/>
              <a:t>Transfer of drug resistance between bacteria</a:t>
            </a:r>
          </a:p>
        </p:txBody>
      </p:sp>
    </p:spTree>
    <p:extLst>
      <p:ext uri="{BB962C8B-B14F-4D97-AF65-F5344CB8AC3E}">
        <p14:creationId xmlns:p14="http://schemas.microsoft.com/office/powerpoint/2010/main" val="13262584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Pathogenicity Islands</a:t>
            </a:r>
          </a:p>
        </p:txBody>
      </p:sp>
      <p:sp>
        <p:nvSpPr>
          <p:cNvPr id="3" name="Content Placeholder 2"/>
          <p:cNvSpPr>
            <a:spLocks noGrp="1"/>
          </p:cNvSpPr>
          <p:nvPr>
            <p:ph sz="quarter" idx="11"/>
          </p:nvPr>
        </p:nvSpPr>
        <p:spPr/>
        <p:txBody>
          <a:bodyPr/>
          <a:lstStyle/>
          <a:p>
            <a:pPr>
              <a:spcBef>
                <a:spcPts val="800"/>
              </a:spcBef>
            </a:pPr>
            <a:r>
              <a:rPr lang="en-US" altLang="en-US" dirty="0"/>
              <a:t>Have the ability to make their hosts pathogenic</a:t>
            </a:r>
          </a:p>
          <a:p>
            <a:pPr marL="342900" indent="-342900">
              <a:spcBef>
                <a:spcPts val="800"/>
              </a:spcBef>
              <a:buFont typeface="Arial" panose="020B0604020202020204" pitchFamily="34" charset="0"/>
              <a:buChar char="•"/>
            </a:pPr>
            <a:r>
              <a:rPr lang="en-US" altLang="en-US" dirty="0"/>
              <a:t>Contain multiple genes that are coordinated to create a new trait on the bacterium</a:t>
            </a:r>
          </a:p>
          <a:p>
            <a:pPr marL="342900" indent="-342900">
              <a:spcBef>
                <a:spcPts val="800"/>
              </a:spcBef>
              <a:buFont typeface="Arial" panose="020B0604020202020204" pitchFamily="34" charset="0"/>
              <a:buChar char="•"/>
            </a:pPr>
            <a:r>
              <a:rPr lang="en-US" altLang="en-US" dirty="0"/>
              <a:t>Islands flanked by sequences that look like genes for TE enzymes</a:t>
            </a:r>
          </a:p>
        </p:txBody>
      </p:sp>
    </p:spTree>
    <p:extLst>
      <p:ext uri="{BB962C8B-B14F-4D97-AF65-F5344CB8AC3E}">
        <p14:creationId xmlns:p14="http://schemas.microsoft.com/office/powerpoint/2010/main" val="13682984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9.4</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altLang="en-US" dirty="0"/>
              <a:t>What are the three ways that bacteria horizontally share genes?</a:t>
            </a:r>
          </a:p>
          <a:p>
            <a:pPr marL="457200" indent="-457200">
              <a:spcBef>
                <a:spcPts val="800"/>
              </a:spcBef>
              <a:buFont typeface="+mj-lt"/>
              <a:buAutoNum type="arabicPeriod"/>
            </a:pPr>
            <a:r>
              <a:rPr lang="en-US" altLang="en-US" dirty="0"/>
              <a:t>What is the difference between F factor transfer and </a:t>
            </a:r>
            <a:r>
              <a:rPr lang="en-US" altLang="en-US" dirty="0" err="1"/>
              <a:t>Hfr</a:t>
            </a:r>
            <a:r>
              <a:rPr lang="en-US" altLang="en-US" dirty="0"/>
              <a:t> transfer?</a:t>
            </a:r>
          </a:p>
          <a:p>
            <a:pPr marL="457200" indent="-457200">
              <a:spcBef>
                <a:spcPts val="800"/>
              </a:spcBef>
              <a:buFont typeface="+mj-lt"/>
              <a:buAutoNum type="arabicPeriod"/>
            </a:pPr>
            <a:r>
              <a:rPr lang="en-US" altLang="en-US" dirty="0"/>
              <a:t>A cell must be ________  in order to be transformed.</a:t>
            </a:r>
          </a:p>
          <a:p>
            <a:pPr marL="457200" indent="-457200">
              <a:spcBef>
                <a:spcPts val="800"/>
              </a:spcBef>
              <a:buFont typeface="+mj-lt"/>
              <a:buAutoNum type="arabicPeriod"/>
            </a:pPr>
            <a:r>
              <a:rPr lang="en-US" dirty="0"/>
              <a:t>________ </a:t>
            </a:r>
            <a:r>
              <a:rPr lang="en-US" altLang="en-US" dirty="0"/>
              <a:t>are involved in transduction.</a:t>
            </a:r>
          </a:p>
          <a:p>
            <a:pPr marL="457200" lvl="0" indent="-457200">
              <a:spcBef>
                <a:spcPts val="800"/>
              </a:spcBef>
              <a:buFont typeface="+mj-lt"/>
              <a:buAutoNum type="arabicPeriod"/>
            </a:pPr>
            <a:r>
              <a:rPr lang="en-US" altLang="en-US" dirty="0"/>
              <a:t>The formal name for “jumping genes” is ________</a:t>
            </a:r>
            <a:endParaRPr lang="en-US" dirty="0"/>
          </a:p>
        </p:txBody>
      </p:sp>
    </p:spTree>
    <p:extLst>
      <p:ext uri="{BB962C8B-B14F-4D97-AF65-F5344CB8AC3E}">
        <p14:creationId xmlns:p14="http://schemas.microsoft.com/office/powerpoint/2010/main" val="18297171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9.5: Mutations: Changes in the Genetic Code</a:t>
            </a:r>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marL="342900" indent="-342900">
              <a:spcBef>
                <a:spcPts val="800"/>
              </a:spcBef>
              <a:buFont typeface="Arial" panose="020B0604020202020204" pitchFamily="34" charset="0"/>
              <a:buChar char="•"/>
            </a:pPr>
            <a:r>
              <a:rPr lang="en-US" altLang="en-US" dirty="0"/>
              <a:t>Define the term </a:t>
            </a:r>
            <a:r>
              <a:rPr lang="en-US" altLang="en-US" i="1" dirty="0"/>
              <a:t>mutation</a:t>
            </a:r>
            <a:r>
              <a:rPr lang="en-US" altLang="en-US" dirty="0"/>
              <a:t> and discuss one positive and one negative example of it in microorganisms.</a:t>
            </a:r>
          </a:p>
          <a:p>
            <a:pPr marL="342900" indent="-342900">
              <a:spcBef>
                <a:spcPts val="800"/>
              </a:spcBef>
              <a:buFont typeface="Arial" panose="020B0604020202020204" pitchFamily="34" charset="0"/>
              <a:buChar char="•"/>
            </a:pPr>
            <a:r>
              <a:rPr lang="en-US" altLang="en-US" dirty="0"/>
              <a:t>Differentiate among </a:t>
            </a:r>
            <a:r>
              <a:rPr lang="en-US" altLang="en-US" dirty="0" err="1"/>
              <a:t>frameshift</a:t>
            </a:r>
            <a:r>
              <a:rPr lang="en-US" altLang="en-US" dirty="0"/>
              <a:t>, nonsense, silent, and missense mutations.</a:t>
            </a:r>
          </a:p>
        </p:txBody>
      </p:sp>
    </p:spTree>
    <p:extLst>
      <p:ext uri="{BB962C8B-B14F-4D97-AF65-F5344CB8AC3E}">
        <p14:creationId xmlns:p14="http://schemas.microsoft.com/office/powerpoint/2010/main" val="34578943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Mutations: Changes in the Genetic Code</a:t>
            </a:r>
          </a:p>
        </p:txBody>
      </p:sp>
      <p:sp>
        <p:nvSpPr>
          <p:cNvPr id="3" name="Content Placeholder 2"/>
          <p:cNvSpPr>
            <a:spLocks noGrp="1"/>
          </p:cNvSpPr>
          <p:nvPr>
            <p:ph sz="quarter" idx="11"/>
          </p:nvPr>
        </p:nvSpPr>
        <p:spPr/>
        <p:txBody>
          <a:bodyPr/>
          <a:lstStyle/>
          <a:p>
            <a:pPr>
              <a:spcBef>
                <a:spcPts val="800"/>
              </a:spcBef>
            </a:pPr>
            <a:r>
              <a:rPr lang="en-US" b="1" dirty="0"/>
              <a:t>Mutation</a:t>
            </a:r>
            <a:r>
              <a:rPr lang="en-US" dirty="0"/>
              <a:t>:</a:t>
            </a:r>
          </a:p>
          <a:p>
            <a:pPr marL="342900" indent="-342900">
              <a:spcBef>
                <a:spcPts val="800"/>
              </a:spcBef>
              <a:buFont typeface="Arial" panose="020B0604020202020204" pitchFamily="34" charset="0"/>
              <a:buChar char="•"/>
            </a:pPr>
            <a:r>
              <a:rPr lang="en-US" dirty="0"/>
              <a:t>Any change to the nucleotide sequence in the genome</a:t>
            </a:r>
          </a:p>
          <a:p>
            <a:pPr marL="342900" indent="-342900">
              <a:spcBef>
                <a:spcPts val="800"/>
              </a:spcBef>
              <a:buFont typeface="Arial" panose="020B0604020202020204" pitchFamily="34" charset="0"/>
              <a:buChar char="•"/>
            </a:pPr>
            <a:r>
              <a:rPr lang="en-US" dirty="0"/>
              <a:t>The driving force of evolution</a:t>
            </a:r>
          </a:p>
          <a:p>
            <a:pPr marL="342900" indent="-342900">
              <a:spcBef>
                <a:spcPts val="800"/>
              </a:spcBef>
              <a:buFont typeface="Arial" panose="020B0604020202020204" pitchFamily="34" charset="0"/>
              <a:buChar char="•"/>
            </a:pPr>
            <a:r>
              <a:rPr lang="en-US" dirty="0"/>
              <a:t>In microorganisms, mutations become evident in altered gene expression, such as altered pigment production or development of resistance to a drug</a:t>
            </a:r>
          </a:p>
        </p:txBody>
      </p:sp>
    </p:spTree>
    <p:extLst>
      <p:ext uri="{BB962C8B-B14F-4D97-AF65-F5344CB8AC3E}">
        <p14:creationId xmlns:p14="http://schemas.microsoft.com/office/powerpoint/2010/main" val="33827279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Mutations</a:t>
            </a:r>
          </a:p>
        </p:txBody>
      </p:sp>
      <p:sp>
        <p:nvSpPr>
          <p:cNvPr id="3" name="Content Placeholder 2"/>
          <p:cNvSpPr>
            <a:spLocks noGrp="1"/>
          </p:cNvSpPr>
          <p:nvPr>
            <p:ph sz="quarter" idx="11"/>
          </p:nvPr>
        </p:nvSpPr>
        <p:spPr/>
        <p:txBody>
          <a:bodyPr/>
          <a:lstStyle/>
          <a:p>
            <a:pPr>
              <a:spcBef>
                <a:spcPts val="800"/>
              </a:spcBef>
            </a:pPr>
            <a:r>
              <a:rPr lang="en-US" altLang="en-US" b="1" dirty="0"/>
              <a:t>Wild type</a:t>
            </a:r>
            <a:r>
              <a:rPr lang="en-US" altLang="en-US" dirty="0"/>
              <a:t>:</a:t>
            </a:r>
          </a:p>
          <a:p>
            <a:pPr marL="342900" indent="-342900">
              <a:spcBef>
                <a:spcPts val="800"/>
              </a:spcBef>
              <a:buFont typeface="Arial" panose="020B0604020202020204" pitchFamily="34" charset="0"/>
              <a:buChar char="•"/>
            </a:pPr>
            <a:r>
              <a:rPr lang="en-US" altLang="en-US" dirty="0"/>
              <a:t>A microorganism that exhibits a natural, </a:t>
            </a:r>
            <a:r>
              <a:rPr lang="en-US" altLang="en-US" dirty="0" err="1"/>
              <a:t>nonmutated</a:t>
            </a:r>
            <a:r>
              <a:rPr lang="en-US" altLang="en-US" dirty="0"/>
              <a:t> characteristic</a:t>
            </a:r>
          </a:p>
          <a:p>
            <a:pPr marL="342900" indent="-342900">
              <a:spcBef>
                <a:spcPts val="800"/>
              </a:spcBef>
              <a:buFont typeface="Arial" panose="020B0604020202020204" pitchFamily="34" charset="0"/>
              <a:buChar char="•"/>
            </a:pPr>
            <a:r>
              <a:rPr lang="en-US" altLang="en-US" dirty="0"/>
              <a:t>The trait present in the highest numbers in a population</a:t>
            </a:r>
          </a:p>
          <a:p>
            <a:pPr>
              <a:spcBef>
                <a:spcPts val="800"/>
              </a:spcBef>
            </a:pPr>
            <a:r>
              <a:rPr lang="en-US" altLang="en-US" b="1" dirty="0"/>
              <a:t>Mutant strain</a:t>
            </a:r>
            <a:r>
              <a:rPr lang="en-US" altLang="en-US" dirty="0"/>
              <a:t>:</a:t>
            </a:r>
          </a:p>
          <a:p>
            <a:pPr marL="342900" indent="-342900">
              <a:spcBef>
                <a:spcPts val="800"/>
              </a:spcBef>
              <a:buFont typeface="Arial" panose="020B0604020202020204" pitchFamily="34" charset="0"/>
              <a:buChar char="•"/>
            </a:pPr>
            <a:r>
              <a:rPr lang="en-US" altLang="en-US" dirty="0"/>
              <a:t>An organism that bears a mutation</a:t>
            </a:r>
          </a:p>
        </p:txBody>
      </p:sp>
    </p:spTree>
    <p:extLst>
      <p:ext uri="{BB962C8B-B14F-4D97-AF65-F5344CB8AC3E}">
        <p14:creationId xmlns:p14="http://schemas.microsoft.com/office/powerpoint/2010/main" val="21616426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Mutations</a:t>
            </a:r>
          </a:p>
        </p:txBody>
      </p:sp>
      <p:sp>
        <p:nvSpPr>
          <p:cNvPr id="3" name="Content Placeholder 2"/>
          <p:cNvSpPr>
            <a:spLocks noGrp="1"/>
          </p:cNvSpPr>
          <p:nvPr>
            <p:ph sz="quarter" idx="11"/>
          </p:nvPr>
        </p:nvSpPr>
        <p:spPr/>
        <p:txBody>
          <a:bodyPr/>
          <a:lstStyle/>
          <a:p>
            <a:pPr>
              <a:spcBef>
                <a:spcPts val="800"/>
              </a:spcBef>
            </a:pPr>
            <a:r>
              <a:rPr lang="en-US" altLang="en-US" b="1" dirty="0"/>
              <a:t>Spontaneous mutation</a:t>
            </a:r>
            <a:r>
              <a:rPr lang="en-US" altLang="en-US" dirty="0"/>
              <a:t>:</a:t>
            </a:r>
          </a:p>
          <a:p>
            <a:pPr marL="342900" indent="-342900">
              <a:spcBef>
                <a:spcPts val="800"/>
              </a:spcBef>
              <a:buFont typeface="Arial" panose="020B0604020202020204" pitchFamily="34" charset="0"/>
              <a:buChar char="•"/>
            </a:pPr>
            <a:r>
              <a:rPr lang="en-US" altLang="en-US" dirty="0"/>
              <a:t>A random change in the DNA arising from errors in replication that occur randomly</a:t>
            </a:r>
          </a:p>
          <a:p>
            <a:pPr>
              <a:spcBef>
                <a:spcPts val="800"/>
              </a:spcBef>
            </a:pPr>
            <a:r>
              <a:rPr lang="en-US" altLang="en-US" b="1" dirty="0"/>
              <a:t>Induced mutations</a:t>
            </a:r>
            <a:r>
              <a:rPr lang="en-US" altLang="en-US" dirty="0"/>
              <a:t>:</a:t>
            </a:r>
          </a:p>
          <a:p>
            <a:pPr marL="342900" indent="-342900">
              <a:spcBef>
                <a:spcPts val="800"/>
              </a:spcBef>
              <a:buFont typeface="Arial" panose="020B0604020202020204" pitchFamily="34" charset="0"/>
              <a:buChar char="•"/>
            </a:pPr>
            <a:r>
              <a:rPr lang="en-US" altLang="en-US" dirty="0"/>
              <a:t>Result from exposure to known </a:t>
            </a:r>
            <a:r>
              <a:rPr lang="en-US" altLang="en-US" b="1" dirty="0"/>
              <a:t>mutagens</a:t>
            </a:r>
          </a:p>
        </p:txBody>
      </p:sp>
    </p:spTree>
    <p:extLst>
      <p:ext uri="{BB962C8B-B14F-4D97-AF65-F5344CB8AC3E}">
        <p14:creationId xmlns:p14="http://schemas.microsoft.com/office/powerpoint/2010/main" val="7187613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Selected Mutagenic Agents and Their Effects</a:t>
            </a:r>
          </a:p>
        </p:txBody>
      </p:sp>
      <p:graphicFrame>
        <p:nvGraphicFramePr>
          <p:cNvPr id="7" name="Table 2"/>
          <p:cNvGraphicFramePr>
            <a:graphicFrameLocks noGrp="1"/>
          </p:cNvGraphicFramePr>
          <p:nvPr>
            <p:ph sz="quarter" idx="11"/>
            <p:extLst>
              <p:ext uri="{D42A27DB-BD31-4B8C-83A1-F6EECF244321}">
                <p14:modId xmlns:p14="http://schemas.microsoft.com/office/powerpoint/2010/main" val="4153213041"/>
              </p:ext>
            </p:extLst>
          </p:nvPr>
        </p:nvGraphicFramePr>
        <p:xfrm>
          <a:off x="777240" y="1494065"/>
          <a:ext cx="7589520" cy="2661920"/>
        </p:xfrm>
        <a:graphic>
          <a:graphicData uri="http://schemas.openxmlformats.org/drawingml/2006/table">
            <a:tbl>
              <a:tblPr firstRow="1" bandRow="1">
                <a:tableStyleId>{5C22544A-7EE6-4342-B048-85BDC9FD1C3A}</a:tableStyleId>
              </a:tblPr>
              <a:tblGrid>
                <a:gridCol w="3668268">
                  <a:extLst>
                    <a:ext uri="{9D8B030D-6E8A-4147-A177-3AD203B41FA5}">
                      <a16:colId xmlns:a16="http://schemas.microsoft.com/office/drawing/2014/main" val="20000"/>
                    </a:ext>
                  </a:extLst>
                </a:gridCol>
                <a:gridCol w="3921252">
                  <a:extLst>
                    <a:ext uri="{9D8B030D-6E8A-4147-A177-3AD203B41FA5}">
                      <a16:colId xmlns:a16="http://schemas.microsoft.com/office/drawing/2014/main" val="20001"/>
                    </a:ext>
                  </a:extLst>
                </a:gridCol>
              </a:tblGrid>
              <a:tr h="370840">
                <a:tc>
                  <a:txBody>
                    <a:bodyPr/>
                    <a:lstStyle/>
                    <a:p>
                      <a:r>
                        <a:rPr lang="en-US" sz="1800" b="1" dirty="0">
                          <a:solidFill>
                            <a:schemeClr val="bg1"/>
                          </a:solidFill>
                        </a:rPr>
                        <a:t>Chemical Agent</a:t>
                      </a: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800" b="1" dirty="0">
                          <a:solidFill>
                            <a:schemeClr val="bg1"/>
                          </a:solidFill>
                        </a:rPr>
                        <a:t>Effect</a:t>
                      </a: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370840">
                <a:tc>
                  <a:txBody>
                    <a:bodyPr/>
                    <a:lstStyle/>
                    <a:p>
                      <a:r>
                        <a:rPr lang="en-US" sz="1800" u="none" strike="noStrike" kern="1200" baseline="0" dirty="0"/>
                        <a:t>Nitrous acid, bisulfite </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800" u="none" strike="noStrike" kern="1200" baseline="0" dirty="0"/>
                        <a:t>Remove an amino group from some bases</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1"/>
                  </a:ext>
                </a:extLst>
              </a:tr>
              <a:tr h="370840">
                <a:tc>
                  <a:txBody>
                    <a:bodyPr/>
                    <a:lstStyle/>
                    <a:p>
                      <a:r>
                        <a:rPr lang="en-US" sz="1800" u="none" strike="noStrike" kern="1200" baseline="0" dirty="0"/>
                        <a:t>Ethidium bromide</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800" u="none" strike="noStrike" kern="1200" baseline="0" dirty="0"/>
                        <a:t>Inserts between the paired bases</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70840">
                <a:tc>
                  <a:txBody>
                    <a:bodyPr/>
                    <a:lstStyle/>
                    <a:p>
                      <a:r>
                        <a:rPr lang="en-US" sz="1800" u="none" strike="noStrike" kern="1200" baseline="0" dirty="0"/>
                        <a:t>Acridine dyes</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800" u="none" strike="noStrike" kern="1200" baseline="0" dirty="0"/>
                        <a:t>Cause frameshifts due to insertion between base pairs</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3"/>
                  </a:ext>
                </a:extLst>
              </a:tr>
              <a:tr h="370840">
                <a:tc>
                  <a:txBody>
                    <a:bodyPr/>
                    <a:lstStyle/>
                    <a:p>
                      <a:r>
                        <a:rPr lang="en-US" sz="1800" u="none" strike="noStrike" kern="1200" baseline="0" dirty="0"/>
                        <a:t>Nitrogen base analogs</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800" u="none" strike="noStrike" kern="1200" baseline="0" dirty="0"/>
                        <a:t>Compete with natural bases for sites on replicating DNA</a:t>
                      </a:r>
                      <a:endParaRPr lang="en-US" sz="1800" b="0" i="0" u="none" strike="noStrike" kern="1200" baseline="0" dirty="0">
                        <a:solidFill>
                          <a:schemeClr val="dk1"/>
                        </a:solidFill>
                        <a:latin typeface="+mn-lt"/>
                        <a:ea typeface="+mn-ea"/>
                        <a:cs typeface="+mn-cs"/>
                      </a:endParaRPr>
                    </a:p>
                  </a:txBody>
                  <a:tcPr marL="112776" marR="112776">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bl>
          </a:graphicData>
        </a:graphic>
      </p:graphicFrame>
      <p:graphicFrame>
        <p:nvGraphicFramePr>
          <p:cNvPr id="8" name="Table 3">
            <a:extLst>
              <a:ext uri="{FF2B5EF4-FFF2-40B4-BE49-F238E27FC236}">
                <a16:creationId xmlns:a16="http://schemas.microsoft.com/office/drawing/2014/main" id="{D502F5B5-E1E4-4173-995F-80814B982C2C}"/>
              </a:ext>
            </a:extLst>
          </p:cNvPr>
          <p:cNvGraphicFramePr>
            <a:graphicFrameLocks noGrp="1"/>
          </p:cNvGraphicFramePr>
          <p:nvPr>
            <p:ph sz="quarter" idx="14"/>
            <p:extLst>
              <p:ext uri="{D42A27DB-BD31-4B8C-83A1-F6EECF244321}">
                <p14:modId xmlns:p14="http://schemas.microsoft.com/office/powerpoint/2010/main" val="3718192093"/>
              </p:ext>
            </p:extLst>
          </p:nvPr>
        </p:nvGraphicFramePr>
        <p:xfrm>
          <a:off x="777240" y="4231209"/>
          <a:ext cx="7589520" cy="1651000"/>
        </p:xfrm>
        <a:graphic>
          <a:graphicData uri="http://schemas.openxmlformats.org/drawingml/2006/table">
            <a:tbl>
              <a:tblPr firstRow="1" bandRow="1">
                <a:tableStyleId>{5C22544A-7EE6-4342-B048-85BDC9FD1C3A}</a:tableStyleId>
              </a:tblPr>
              <a:tblGrid>
                <a:gridCol w="3668268">
                  <a:extLst>
                    <a:ext uri="{9D8B030D-6E8A-4147-A177-3AD203B41FA5}">
                      <a16:colId xmlns:a16="http://schemas.microsoft.com/office/drawing/2014/main" val="20000"/>
                    </a:ext>
                  </a:extLst>
                </a:gridCol>
                <a:gridCol w="3921252">
                  <a:extLst>
                    <a:ext uri="{9D8B030D-6E8A-4147-A177-3AD203B41FA5}">
                      <a16:colId xmlns:a16="http://schemas.microsoft.com/office/drawing/2014/main" val="20001"/>
                    </a:ext>
                  </a:extLst>
                </a:gridCol>
              </a:tblGrid>
              <a:tr h="370840">
                <a:tc>
                  <a:txBody>
                    <a:bodyPr/>
                    <a:lstStyle/>
                    <a:p>
                      <a:r>
                        <a:rPr lang="en-US" sz="1800" b="1" dirty="0"/>
                        <a:t>Radiation Agent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sz="1800" b="1" dirty="0"/>
                        <a:t>Effect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5"/>
                  </a:ext>
                </a:extLst>
              </a:tr>
              <a:tr h="370840">
                <a:tc>
                  <a:txBody>
                    <a:bodyPr/>
                    <a:lstStyle/>
                    <a:p>
                      <a:r>
                        <a:rPr lang="en-US" sz="1800" u="none" strike="noStrike" kern="1200" baseline="0" dirty="0"/>
                        <a:t>Ionizing (gamma rays, X rays)</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tc>
                  <a:txBody>
                    <a:bodyPr/>
                    <a:lstStyle/>
                    <a:p>
                      <a:r>
                        <a:rPr lang="en-US" sz="1800" u="none" strike="noStrike" kern="1200" baseline="0" dirty="0"/>
                        <a:t>Form free radicals that cause single or double breaks in DNA</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E7"/>
                    </a:solidFill>
                  </a:tcPr>
                </a:tc>
                <a:extLst>
                  <a:ext uri="{0D108BD9-81ED-4DB2-BD59-A6C34878D82A}">
                    <a16:rowId xmlns:a16="http://schemas.microsoft.com/office/drawing/2014/main" val="10006"/>
                  </a:ext>
                </a:extLst>
              </a:tr>
              <a:tr h="370840">
                <a:tc>
                  <a:txBody>
                    <a:bodyPr/>
                    <a:lstStyle/>
                    <a:p>
                      <a:r>
                        <a:rPr lang="en-US" sz="1800" u="none" strike="noStrike" kern="1200" baseline="0" dirty="0"/>
                        <a:t>Ultraviolet</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tc>
                  <a:txBody>
                    <a:bodyPr/>
                    <a:lstStyle/>
                    <a:p>
                      <a:r>
                        <a:rPr lang="en-US" sz="1800" u="none" strike="noStrike" kern="1200" baseline="0" dirty="0"/>
                        <a:t>Causes cross-links between adjacent pyrimidines</a:t>
                      </a:r>
                      <a:endParaRPr lang="en-US" sz="1800" b="0" i="0" u="none" strike="noStrike" kern="1200" baseline="0" dirty="0">
                        <a:solidFill>
                          <a:schemeClr val="dk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BCBCB"/>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461750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Categories of Mutations</a:t>
            </a:r>
          </a:p>
        </p:txBody>
      </p:sp>
      <p:sp>
        <p:nvSpPr>
          <p:cNvPr id="3" name="Content Placeholder 2"/>
          <p:cNvSpPr>
            <a:spLocks noGrp="1"/>
          </p:cNvSpPr>
          <p:nvPr>
            <p:ph sz="quarter" idx="11"/>
          </p:nvPr>
        </p:nvSpPr>
        <p:spPr>
          <a:xfrm>
            <a:off x="342900" y="1276709"/>
            <a:ext cx="8458200" cy="4076341"/>
          </a:xfrm>
        </p:spPr>
        <p:txBody>
          <a:bodyPr/>
          <a:lstStyle/>
          <a:p>
            <a:pPr>
              <a:spcBef>
                <a:spcPts val="800"/>
              </a:spcBef>
            </a:pPr>
            <a:r>
              <a:rPr lang="en-US" b="1" dirty="0"/>
              <a:t>Point mutations</a:t>
            </a:r>
            <a:r>
              <a:rPr lang="en-US" dirty="0"/>
              <a:t>:</a:t>
            </a:r>
          </a:p>
          <a:p>
            <a:pPr marL="342900" indent="-342900">
              <a:spcBef>
                <a:spcPts val="800"/>
              </a:spcBef>
              <a:buFont typeface="Arial" panose="020B0604020202020204" pitchFamily="34" charset="0"/>
              <a:buChar char="•"/>
            </a:pPr>
            <a:r>
              <a:rPr lang="en-US" dirty="0"/>
              <a:t>Small mutations that affect only a single base on a gene</a:t>
            </a:r>
          </a:p>
          <a:p>
            <a:pPr marL="342900" indent="-342900">
              <a:spcBef>
                <a:spcPts val="800"/>
              </a:spcBef>
              <a:buFont typeface="Arial" panose="020B0604020202020204" pitchFamily="34" charset="0"/>
              <a:buChar char="•"/>
            </a:pPr>
            <a:r>
              <a:rPr lang="en-US" dirty="0"/>
              <a:t>Involve addition, deletion, or substitution of single bases</a:t>
            </a:r>
          </a:p>
          <a:p>
            <a:pPr>
              <a:spcBef>
                <a:spcPts val="800"/>
              </a:spcBef>
            </a:pPr>
            <a:r>
              <a:rPr lang="en-US" i="1" dirty="0"/>
              <a:t>Lethal mutation</a:t>
            </a:r>
            <a:r>
              <a:rPr lang="en-US" dirty="0"/>
              <a:t>:</a:t>
            </a:r>
          </a:p>
          <a:p>
            <a:pPr marL="342900" indent="-342900">
              <a:spcBef>
                <a:spcPts val="800"/>
              </a:spcBef>
              <a:buFont typeface="Arial" panose="020B0604020202020204" pitchFamily="34" charset="0"/>
              <a:buChar char="•"/>
            </a:pPr>
            <a:r>
              <a:rPr lang="en-US" dirty="0"/>
              <a:t>Mutations that lead to cell dysfunction or death</a:t>
            </a:r>
          </a:p>
          <a:p>
            <a:pPr>
              <a:spcBef>
                <a:spcPts val="800"/>
              </a:spcBef>
            </a:pPr>
            <a:r>
              <a:rPr lang="en-US" i="1" dirty="0"/>
              <a:t>Neutral mutation</a:t>
            </a:r>
            <a:r>
              <a:rPr lang="en-US" dirty="0"/>
              <a:t>:</a:t>
            </a:r>
          </a:p>
          <a:p>
            <a:pPr marL="342900" indent="-342900">
              <a:spcBef>
                <a:spcPts val="800"/>
              </a:spcBef>
              <a:buFont typeface="Arial" panose="020B0604020202020204" pitchFamily="34" charset="0"/>
              <a:buChar char="•"/>
            </a:pPr>
            <a:r>
              <a:rPr lang="en-US" dirty="0"/>
              <a:t>Produce neither adverse nor helpful changes</a:t>
            </a:r>
          </a:p>
        </p:txBody>
      </p:sp>
      <p:sp>
        <p:nvSpPr>
          <p:cNvPr id="4" name="Content Placeholder 3"/>
          <p:cNvSpPr>
            <a:spLocks noGrp="1"/>
          </p:cNvSpPr>
          <p:nvPr>
            <p:ph sz="quarter" idx="14"/>
          </p:nvPr>
        </p:nvSpPr>
        <p:spPr>
          <a:xfrm>
            <a:off x="342900" y="5810250"/>
            <a:ext cx="8458200" cy="438150"/>
          </a:xfrm>
        </p:spPr>
        <p:txBody>
          <a:bodyPr/>
          <a:lstStyle/>
          <a:p>
            <a:pPr algn="ctr"/>
            <a:r>
              <a:rPr lang="en-US" sz="1800" b="1" dirty="0"/>
              <a:t>*Table 9.5 shows categories of point mutations and their effects.</a:t>
            </a:r>
            <a:endParaRPr lang="en-US" sz="1800" dirty="0"/>
          </a:p>
        </p:txBody>
      </p:sp>
    </p:spTree>
    <p:extLst>
      <p:ext uri="{BB962C8B-B14F-4D97-AF65-F5344CB8AC3E}">
        <p14:creationId xmlns:p14="http://schemas.microsoft.com/office/powerpoint/2010/main" val="359389736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Categories of Mutations</a:t>
            </a:r>
          </a:p>
        </p:txBody>
      </p:sp>
      <p:sp>
        <p:nvSpPr>
          <p:cNvPr id="3" name="Content Placeholder 2"/>
          <p:cNvSpPr>
            <a:spLocks noGrp="1"/>
          </p:cNvSpPr>
          <p:nvPr>
            <p:ph sz="quarter" idx="11"/>
          </p:nvPr>
        </p:nvSpPr>
        <p:spPr>
          <a:xfrm>
            <a:off x="342900" y="1276708"/>
            <a:ext cx="4051300" cy="5120640"/>
          </a:xfrm>
        </p:spPr>
        <p:txBody>
          <a:bodyPr/>
          <a:lstStyle/>
          <a:p>
            <a:pPr>
              <a:spcBef>
                <a:spcPts val="800"/>
              </a:spcBef>
            </a:pPr>
            <a:r>
              <a:rPr lang="en-US" altLang="en-US" sz="2200" b="1" dirty="0"/>
              <a:t>Missense mutation</a:t>
            </a:r>
            <a:r>
              <a:rPr lang="en-US" altLang="en-US" sz="2200" dirty="0"/>
              <a:t>:</a:t>
            </a:r>
          </a:p>
          <a:p>
            <a:pPr marL="342900" indent="-342900">
              <a:spcBef>
                <a:spcPts val="800"/>
              </a:spcBef>
              <a:buFont typeface="Arial" panose="020B0604020202020204" pitchFamily="34" charset="0"/>
              <a:buChar char="•"/>
            </a:pPr>
            <a:r>
              <a:rPr lang="en-US" altLang="en-US" sz="2200" dirty="0"/>
              <a:t>Any change in the code that leads to placement of a different amino acid</a:t>
            </a:r>
          </a:p>
          <a:p>
            <a:pPr>
              <a:spcBef>
                <a:spcPts val="800"/>
              </a:spcBef>
            </a:pPr>
            <a:r>
              <a:rPr lang="en-US" altLang="en-US" sz="2200" b="1" dirty="0"/>
              <a:t>Nonsense mutation</a:t>
            </a:r>
            <a:r>
              <a:rPr lang="en-US" altLang="en-US" sz="2200" dirty="0"/>
              <a:t>:</a:t>
            </a:r>
          </a:p>
          <a:p>
            <a:pPr marL="342900" indent="-342900">
              <a:spcBef>
                <a:spcPts val="800"/>
              </a:spcBef>
              <a:buFont typeface="Arial" panose="020B0604020202020204" pitchFamily="34" charset="0"/>
              <a:buChar char="•"/>
            </a:pPr>
            <a:r>
              <a:rPr lang="en-US" altLang="en-US" sz="2200" dirty="0"/>
              <a:t>Changes a normal codon into a stop codon that does not code for an amino acid</a:t>
            </a:r>
          </a:p>
        </p:txBody>
      </p:sp>
      <p:sp>
        <p:nvSpPr>
          <p:cNvPr id="4" name="Content Placeholder 3"/>
          <p:cNvSpPr>
            <a:spLocks noGrp="1"/>
          </p:cNvSpPr>
          <p:nvPr>
            <p:ph sz="quarter" idx="14"/>
          </p:nvPr>
        </p:nvSpPr>
        <p:spPr>
          <a:xfrm>
            <a:off x="4552950" y="1257300"/>
            <a:ext cx="4248150" cy="5219700"/>
          </a:xfrm>
        </p:spPr>
        <p:txBody>
          <a:bodyPr/>
          <a:lstStyle/>
          <a:p>
            <a:pPr>
              <a:spcBef>
                <a:spcPts val="400"/>
              </a:spcBef>
              <a:spcAft>
                <a:spcPts val="400"/>
              </a:spcAft>
            </a:pPr>
            <a:r>
              <a:rPr lang="en-US" sz="2200" b="1" dirty="0"/>
              <a:t>Silent mutation</a:t>
            </a:r>
            <a:r>
              <a:rPr lang="en-US" sz="2200" dirty="0"/>
              <a:t>:</a:t>
            </a:r>
          </a:p>
          <a:p>
            <a:pPr marL="342900" indent="-342900">
              <a:spcBef>
                <a:spcPts val="400"/>
              </a:spcBef>
              <a:spcAft>
                <a:spcPts val="400"/>
              </a:spcAft>
              <a:buFont typeface="Arial" panose="020B0604020202020204" pitchFamily="34" charset="0"/>
              <a:buChar char="•"/>
            </a:pPr>
            <a:r>
              <a:rPr lang="en-US" sz="2200" dirty="0"/>
              <a:t>Alters a base, but does not change the amino acid and has no effect</a:t>
            </a:r>
          </a:p>
          <a:p>
            <a:pPr marL="342900" indent="-342900">
              <a:spcBef>
                <a:spcPts val="400"/>
              </a:spcBef>
              <a:spcAft>
                <a:spcPts val="400"/>
              </a:spcAft>
              <a:buFont typeface="Arial" panose="020B0604020202020204" pitchFamily="34" charset="0"/>
              <a:buChar char="•"/>
            </a:pPr>
            <a:r>
              <a:rPr lang="en-US" sz="2200" dirty="0"/>
              <a:t>The redundancy of the code assures that certain amino acids will not be altered by a change in the third base of the codon</a:t>
            </a:r>
          </a:p>
          <a:p>
            <a:pPr>
              <a:spcBef>
                <a:spcPts val="400"/>
              </a:spcBef>
              <a:spcAft>
                <a:spcPts val="400"/>
              </a:spcAft>
            </a:pPr>
            <a:r>
              <a:rPr lang="en-US" sz="2200" b="1" dirty="0"/>
              <a:t>Back-mutation</a:t>
            </a:r>
            <a:r>
              <a:rPr lang="en-US" sz="2200" dirty="0"/>
              <a:t>:</a:t>
            </a:r>
          </a:p>
          <a:p>
            <a:pPr marL="342900" indent="-342900">
              <a:spcBef>
                <a:spcPts val="400"/>
              </a:spcBef>
              <a:spcAft>
                <a:spcPts val="400"/>
              </a:spcAft>
              <a:buFont typeface="Arial" panose="020B0604020202020204" pitchFamily="34" charset="0"/>
              <a:buChar char="•"/>
            </a:pPr>
            <a:r>
              <a:rPr lang="en-US" sz="2200" dirty="0"/>
              <a:t>Occurs when a gene that has undergone a mutation reverses to its original base composition</a:t>
            </a:r>
          </a:p>
        </p:txBody>
      </p:sp>
    </p:spTree>
    <p:extLst>
      <p:ext uri="{BB962C8B-B14F-4D97-AF65-F5344CB8AC3E}">
        <p14:creationId xmlns:p14="http://schemas.microsoft.com/office/powerpoint/2010/main" val="3909607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Genotype versus Phenotype</a:t>
            </a:r>
            <a:endParaRPr lang="en-IN" sz="1200" dirty="0"/>
          </a:p>
        </p:txBody>
      </p:sp>
      <p:sp>
        <p:nvSpPr>
          <p:cNvPr id="3" name="Content Placeholder 2"/>
          <p:cNvSpPr>
            <a:spLocks noGrp="1"/>
          </p:cNvSpPr>
          <p:nvPr>
            <p:ph sz="quarter" idx="11"/>
          </p:nvPr>
        </p:nvSpPr>
        <p:spPr/>
        <p:txBody>
          <a:bodyPr>
            <a:normAutofit/>
          </a:bodyPr>
          <a:lstStyle/>
          <a:p>
            <a:pPr>
              <a:spcBef>
                <a:spcPts val="800"/>
              </a:spcBef>
            </a:pPr>
            <a:r>
              <a:rPr lang="en-US" altLang="en-US" dirty="0"/>
              <a:t>Genotype: </a:t>
            </a:r>
          </a:p>
          <a:p>
            <a:pPr marL="342900" indent="-342900">
              <a:spcBef>
                <a:spcPts val="800"/>
              </a:spcBef>
              <a:buFont typeface="Arial" panose="020B0604020202020204" pitchFamily="34" charset="0"/>
              <a:buChar char="•"/>
            </a:pPr>
            <a:r>
              <a:rPr lang="en-US" altLang="en-US" dirty="0"/>
              <a:t>The sum of all types of genes constituting an organism’s distinctive genetic makeup</a:t>
            </a:r>
          </a:p>
          <a:p>
            <a:pPr>
              <a:spcBef>
                <a:spcPts val="800"/>
              </a:spcBef>
            </a:pPr>
            <a:r>
              <a:rPr lang="en-US" altLang="en-US" dirty="0"/>
              <a:t>Phenotype: </a:t>
            </a:r>
          </a:p>
          <a:p>
            <a:pPr marL="342900" indent="-342900">
              <a:spcBef>
                <a:spcPts val="800"/>
              </a:spcBef>
              <a:buFont typeface="Arial" panose="020B0604020202020204" pitchFamily="34" charset="0"/>
              <a:buChar char="•"/>
            </a:pPr>
            <a:r>
              <a:rPr lang="en-US" altLang="en-US" dirty="0"/>
              <a:t>The expression of the genotype that creates certain structures or functions</a:t>
            </a:r>
          </a:p>
        </p:txBody>
      </p:sp>
    </p:spTree>
    <p:extLst>
      <p:ext uri="{BB962C8B-B14F-4D97-AF65-F5344CB8AC3E}">
        <p14:creationId xmlns:p14="http://schemas.microsoft.com/office/powerpoint/2010/main" val="150480587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Frameshift</a:t>
            </a:r>
            <a:r>
              <a:rPr lang="en-US" dirty="0"/>
              <a:t> Mutation</a:t>
            </a:r>
          </a:p>
        </p:txBody>
      </p:sp>
      <p:sp>
        <p:nvSpPr>
          <p:cNvPr id="3" name="Content Placeholder 2"/>
          <p:cNvSpPr>
            <a:spLocks noGrp="1"/>
          </p:cNvSpPr>
          <p:nvPr>
            <p:ph sz="quarter" idx="11"/>
          </p:nvPr>
        </p:nvSpPr>
        <p:spPr/>
        <p:txBody>
          <a:bodyPr/>
          <a:lstStyle/>
          <a:p>
            <a:pPr>
              <a:spcBef>
                <a:spcPts val="800"/>
              </a:spcBef>
            </a:pPr>
            <a:r>
              <a:rPr lang="en-US" dirty="0"/>
              <a:t>Occurs when one or more bases are inserted into or deleted from a newly synthesized DNA strand</a:t>
            </a:r>
          </a:p>
          <a:p>
            <a:pPr>
              <a:spcBef>
                <a:spcPts val="800"/>
              </a:spcBef>
            </a:pPr>
            <a:r>
              <a:rPr lang="en-US" dirty="0"/>
              <a:t>This alters the reading frame of the mRNA</a:t>
            </a:r>
          </a:p>
          <a:p>
            <a:pPr>
              <a:spcBef>
                <a:spcPts val="800"/>
              </a:spcBef>
            </a:pPr>
            <a:r>
              <a:rPr lang="en-US" dirty="0"/>
              <a:t>Nearly always result in a nonfunctional protein</a:t>
            </a:r>
          </a:p>
          <a:p>
            <a:pPr>
              <a:spcBef>
                <a:spcPts val="800"/>
              </a:spcBef>
            </a:pPr>
            <a:r>
              <a:rPr lang="en-US" dirty="0"/>
              <a:t>Every amino acid after the mutation is different from what is coded for in the original DNA</a:t>
            </a:r>
          </a:p>
          <a:p>
            <a:pPr>
              <a:spcBef>
                <a:spcPts val="800"/>
              </a:spcBef>
            </a:pPr>
            <a:r>
              <a:rPr lang="en-US" dirty="0"/>
              <a:t>Insertion of bases in multiples of three does not disturb the reading frame</a:t>
            </a:r>
          </a:p>
        </p:txBody>
      </p:sp>
    </p:spTree>
    <p:extLst>
      <p:ext uri="{BB962C8B-B14F-4D97-AF65-F5344CB8AC3E}">
        <p14:creationId xmlns:p14="http://schemas.microsoft.com/office/powerpoint/2010/main" val="12556972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Photoactivation</a:t>
            </a:r>
            <a:r>
              <a:rPr lang="en-US" dirty="0"/>
              <a:t> and Excision Repair of Mutations</a:t>
            </a:r>
          </a:p>
        </p:txBody>
      </p:sp>
      <p:sp>
        <p:nvSpPr>
          <p:cNvPr id="3" name="Content Placeholder 2"/>
          <p:cNvSpPr>
            <a:spLocks noGrp="1"/>
          </p:cNvSpPr>
          <p:nvPr>
            <p:ph sz="quarter" idx="11"/>
          </p:nvPr>
        </p:nvSpPr>
        <p:spPr>
          <a:xfrm>
            <a:off x="342900" y="1276709"/>
            <a:ext cx="4191000" cy="4603391"/>
          </a:xfrm>
        </p:spPr>
        <p:txBody>
          <a:bodyPr/>
          <a:lstStyle/>
          <a:p>
            <a:pPr>
              <a:spcBef>
                <a:spcPts val="800"/>
              </a:spcBef>
            </a:pPr>
            <a:r>
              <a:rPr lang="en-US" altLang="en-US" dirty="0" err="1"/>
              <a:t>Photoactivation</a:t>
            </a:r>
            <a:r>
              <a:rPr lang="en-US" altLang="en-US" dirty="0"/>
              <a:t>: </a:t>
            </a:r>
          </a:p>
          <a:p>
            <a:pPr marL="342900" indent="-342900">
              <a:spcBef>
                <a:spcPts val="800"/>
              </a:spcBef>
              <a:buFont typeface="Arial" panose="020B0604020202020204" pitchFamily="34" charset="0"/>
              <a:buChar char="•"/>
            </a:pPr>
            <a:r>
              <a:rPr lang="en-US" altLang="en-US" dirty="0"/>
              <a:t>Light repair of damage caused by ultraviolet radiation</a:t>
            </a:r>
          </a:p>
          <a:p>
            <a:pPr>
              <a:spcBef>
                <a:spcPts val="800"/>
              </a:spcBef>
            </a:pPr>
            <a:r>
              <a:rPr lang="en-US" altLang="en-US" dirty="0"/>
              <a:t>Excision repair:</a:t>
            </a:r>
          </a:p>
          <a:p>
            <a:pPr marL="342900" indent="-342900">
              <a:spcBef>
                <a:spcPts val="800"/>
              </a:spcBef>
              <a:buFont typeface="Arial" panose="020B0604020202020204" pitchFamily="34" charset="0"/>
              <a:buChar char="•"/>
            </a:pPr>
            <a:r>
              <a:rPr lang="en-US" altLang="en-US" dirty="0"/>
              <a:t>Mutations are excised by a series of enzymes that remove the incorrect bases and add the correct ones</a:t>
            </a:r>
            <a:endParaRPr lang="en-US" dirty="0"/>
          </a:p>
        </p:txBody>
      </p:sp>
      <p:pic>
        <p:nvPicPr>
          <p:cNvPr id="8" name="Picture 3" descr="Mutations can be excised by enzymes to remove incorrect bases and add correct ones.">
            <a:extLst>
              <a:ext uri="{FF2B5EF4-FFF2-40B4-BE49-F238E27FC236}">
                <a16:creationId xmlns:a16="http://schemas.microsoft.com/office/drawing/2014/main" id="{910AB1CA-D4F7-4815-AEC1-1B636892A12C}"/>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5810778" y="1150257"/>
            <a:ext cx="2672553" cy="5212080"/>
          </a:xfrm>
        </p:spPr>
      </p:pic>
    </p:spTree>
    <p:extLst>
      <p:ext uri="{BB962C8B-B14F-4D97-AF65-F5344CB8AC3E}">
        <p14:creationId xmlns:p14="http://schemas.microsoft.com/office/powerpoint/2010/main" val="11815077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Mismatch Repair of Mutations</a:t>
            </a:r>
          </a:p>
        </p:txBody>
      </p:sp>
      <p:sp>
        <p:nvSpPr>
          <p:cNvPr id="3" name="Content Placeholder 2"/>
          <p:cNvSpPr>
            <a:spLocks noGrp="1"/>
          </p:cNvSpPr>
          <p:nvPr>
            <p:ph sz="quarter" idx="11"/>
          </p:nvPr>
        </p:nvSpPr>
        <p:spPr/>
        <p:txBody>
          <a:bodyPr/>
          <a:lstStyle/>
          <a:p>
            <a:pPr>
              <a:spcBef>
                <a:spcPts val="800"/>
              </a:spcBef>
            </a:pPr>
            <a:r>
              <a:rPr lang="en-US" altLang="en-US" dirty="0"/>
              <a:t>Mismatch repair:</a:t>
            </a:r>
          </a:p>
          <a:p>
            <a:pPr marL="342900" indent="-342900">
              <a:spcBef>
                <a:spcPts val="800"/>
              </a:spcBef>
              <a:buFont typeface="Arial" panose="020B0604020202020204" pitchFamily="34" charset="0"/>
              <a:buChar char="•"/>
            </a:pPr>
            <a:r>
              <a:rPr lang="en-US" altLang="en-US" dirty="0"/>
              <a:t>A repair system can locate mismatched bases that were missed during proofreading</a:t>
            </a:r>
          </a:p>
          <a:p>
            <a:pPr marL="342900" indent="-342900">
              <a:spcBef>
                <a:spcPts val="800"/>
              </a:spcBef>
              <a:buFont typeface="Arial" panose="020B0604020202020204" pitchFamily="34" charset="0"/>
              <a:buChar char="•"/>
            </a:pPr>
            <a:r>
              <a:rPr lang="en-US" altLang="en-US" dirty="0"/>
              <a:t>The base must be replaced soon after the mismatch is made, or it will not be recognized by the repair enzymes</a:t>
            </a:r>
          </a:p>
        </p:txBody>
      </p:sp>
    </p:spTree>
    <p:extLst>
      <p:ext uri="{BB962C8B-B14F-4D97-AF65-F5344CB8AC3E}">
        <p14:creationId xmlns:p14="http://schemas.microsoft.com/office/powerpoint/2010/main" val="38155391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Ames Test</a:t>
            </a:r>
          </a:p>
        </p:txBody>
      </p:sp>
      <p:sp>
        <p:nvSpPr>
          <p:cNvPr id="3" name="Content Placeholder 2"/>
          <p:cNvSpPr>
            <a:spLocks noGrp="1"/>
          </p:cNvSpPr>
          <p:nvPr>
            <p:ph sz="quarter" idx="11"/>
          </p:nvPr>
        </p:nvSpPr>
        <p:spPr>
          <a:xfrm>
            <a:off x="342900" y="1276709"/>
            <a:ext cx="4210050" cy="5181241"/>
          </a:xfrm>
        </p:spPr>
        <p:txBody>
          <a:bodyPr/>
          <a:lstStyle/>
          <a:p>
            <a:pPr>
              <a:spcBef>
                <a:spcPts val="800"/>
              </a:spcBef>
            </a:pPr>
            <a:r>
              <a:rPr lang="en-US" sz="2200" dirty="0"/>
              <a:t>Commonly used to rapidly detect chemicals with carcinogenic potential</a:t>
            </a:r>
          </a:p>
          <a:p>
            <a:pPr marL="342900" indent="-342900">
              <a:spcBef>
                <a:spcPts val="800"/>
              </a:spcBef>
              <a:buFont typeface="Arial" panose="020B0604020202020204" pitchFamily="34" charset="0"/>
              <a:buChar char="•"/>
            </a:pPr>
            <a:r>
              <a:rPr lang="en-US" sz="2200" dirty="0"/>
              <a:t>Uses bacteria rather than experimental animals</a:t>
            </a:r>
          </a:p>
          <a:p>
            <a:pPr marL="342900" indent="-342900">
              <a:spcBef>
                <a:spcPts val="800"/>
              </a:spcBef>
              <a:buFont typeface="Arial" panose="020B0604020202020204" pitchFamily="34" charset="0"/>
              <a:buChar char="•"/>
            </a:pPr>
            <a:r>
              <a:rPr lang="en-US" sz="2200" dirty="0"/>
              <a:t>Allows easy observation and monitoring of gene expression and mutation rate</a:t>
            </a:r>
          </a:p>
          <a:p>
            <a:pPr marL="342900" indent="-342900">
              <a:spcBef>
                <a:spcPts val="800"/>
              </a:spcBef>
              <a:buFont typeface="Arial" panose="020B0604020202020204" pitchFamily="34" charset="0"/>
              <a:buChar char="•"/>
            </a:pPr>
            <a:r>
              <a:rPr lang="en-US" sz="2200" dirty="0"/>
              <a:t>Any chemical capable of mutating bacterial DNA could similarly mutate mammalian DNA and is potentially hazardous</a:t>
            </a:r>
          </a:p>
        </p:txBody>
      </p:sp>
      <p:pic>
        <p:nvPicPr>
          <p:cNvPr id="8" name="Picture 3" descr="Illustration of the Ames test.">
            <a:extLst>
              <a:ext uri="{FF2B5EF4-FFF2-40B4-BE49-F238E27FC236}">
                <a16:creationId xmlns:a16="http://schemas.microsoft.com/office/drawing/2014/main" id="{FDABEFCE-FA5D-4173-9A3A-B1618B0F6AC2}"/>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5414363" y="983411"/>
            <a:ext cx="3173978" cy="5212080"/>
          </a:xfrm>
        </p:spPr>
      </p:pic>
      <p:sp>
        <p:nvSpPr>
          <p:cNvPr id="5" name="Text Placeholder 3">
            <a:extLst>
              <a:ext uri="{FF2B5EF4-FFF2-40B4-BE49-F238E27FC236}">
                <a16:creationId xmlns:a16="http://schemas.microsoft.com/office/drawing/2014/main" id="{4D18DC7A-C59C-4C41-A27A-49F6DE511237}"/>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2347542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and Negative Effects of Mutations</a:t>
            </a:r>
          </a:p>
        </p:txBody>
      </p:sp>
      <p:sp>
        <p:nvSpPr>
          <p:cNvPr id="3" name="Content Placeholder 2"/>
          <p:cNvSpPr>
            <a:spLocks noGrp="1"/>
          </p:cNvSpPr>
          <p:nvPr>
            <p:ph sz="quarter" idx="11"/>
          </p:nvPr>
        </p:nvSpPr>
        <p:spPr/>
        <p:txBody>
          <a:bodyPr/>
          <a:lstStyle/>
          <a:p>
            <a:pPr>
              <a:spcBef>
                <a:spcPts val="800"/>
              </a:spcBef>
            </a:pPr>
            <a:r>
              <a:rPr lang="en-US" dirty="0"/>
              <a:t>Many mutations are not repaired</a:t>
            </a:r>
          </a:p>
          <a:p>
            <a:pPr marL="342900" indent="-342900">
              <a:spcBef>
                <a:spcPts val="800"/>
              </a:spcBef>
              <a:buFont typeface="Arial" panose="020B0604020202020204" pitchFamily="34" charset="0"/>
              <a:buChar char="•"/>
            </a:pPr>
            <a:r>
              <a:rPr lang="en-US" dirty="0"/>
              <a:t>Effects of mutations depend on the nature of the mutation and the strategies available to the organism</a:t>
            </a:r>
          </a:p>
          <a:p>
            <a:pPr>
              <a:spcBef>
                <a:spcPts val="800"/>
              </a:spcBef>
            </a:pPr>
            <a:r>
              <a:rPr lang="en-US" dirty="0"/>
              <a:t>Mutations are permanent and heritable</a:t>
            </a:r>
          </a:p>
          <a:p>
            <a:pPr marL="342900" indent="-342900">
              <a:spcBef>
                <a:spcPts val="800"/>
              </a:spcBef>
              <a:buFont typeface="Arial" panose="020B0604020202020204" pitchFamily="34" charset="0"/>
              <a:buChar char="•"/>
            </a:pPr>
            <a:r>
              <a:rPr lang="en-US" dirty="0"/>
              <a:t>Passed on to the offspring of organisms and new viruses and become a long-term part of the gene pool</a:t>
            </a:r>
          </a:p>
          <a:p>
            <a:pPr>
              <a:spcBef>
                <a:spcPts val="800"/>
              </a:spcBef>
            </a:pPr>
            <a:r>
              <a:rPr lang="en-US" altLang="en-US" dirty="0"/>
              <a:t>A small number of mutations contribute the success of the individual and the population</a:t>
            </a:r>
          </a:p>
          <a:p>
            <a:pPr marL="342900" indent="-342900">
              <a:spcBef>
                <a:spcPts val="800"/>
              </a:spcBef>
              <a:buFont typeface="Arial" panose="020B0604020202020204" pitchFamily="34" charset="0"/>
              <a:buChar char="•"/>
            </a:pPr>
            <a:r>
              <a:rPr lang="en-US" altLang="en-US" dirty="0"/>
              <a:t>Variant strains with alternate ways of expressing a trait can more readily adapt, survive, and reproduce</a:t>
            </a:r>
            <a:endParaRPr lang="en-US" dirty="0"/>
          </a:p>
        </p:txBody>
      </p:sp>
    </p:spTree>
    <p:extLst>
      <p:ext uri="{BB962C8B-B14F-4D97-AF65-F5344CB8AC3E}">
        <p14:creationId xmlns:p14="http://schemas.microsoft.com/office/powerpoint/2010/main" val="13450977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9.5</a:t>
            </a:r>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True/False: A spontaneous mutation arises from exposure to chemicals or physical agents.</a:t>
            </a:r>
          </a:p>
          <a:p>
            <a:pPr marL="457200" indent="-457200">
              <a:spcBef>
                <a:spcPts val="800"/>
              </a:spcBef>
              <a:buFont typeface="+mj-lt"/>
              <a:buAutoNum type="arabicPeriod"/>
            </a:pPr>
            <a:r>
              <a:rPr lang="en-US" dirty="0"/>
              <a:t>A ________ mutation results in a stop codon.</a:t>
            </a:r>
          </a:p>
          <a:p>
            <a:pPr marL="457200" indent="-457200">
              <a:spcBef>
                <a:spcPts val="800"/>
              </a:spcBef>
              <a:buFont typeface="+mj-lt"/>
              <a:buAutoNum type="arabicPeriod"/>
            </a:pPr>
            <a:r>
              <a:rPr lang="en-US" dirty="0"/>
              <a:t>A ________ mutation nearly always results in a nonfunctional protein.</a:t>
            </a:r>
          </a:p>
          <a:p>
            <a:pPr marL="457200" indent="-457200">
              <a:spcBef>
                <a:spcPts val="800"/>
              </a:spcBef>
              <a:buFont typeface="+mj-lt"/>
              <a:buAutoNum type="arabicPeriod"/>
            </a:pPr>
            <a:r>
              <a:rPr lang="en-US" dirty="0"/>
              <a:t>The ________ is a first-line screening technique to detect mutagenic chemicals.</a:t>
            </a:r>
          </a:p>
          <a:p>
            <a:pPr marL="457200" indent="-457200">
              <a:spcBef>
                <a:spcPts val="800"/>
              </a:spcBef>
              <a:buFont typeface="+mj-lt"/>
              <a:buAutoNum type="arabicPeriod"/>
            </a:pPr>
            <a:r>
              <a:rPr lang="en-US" dirty="0"/>
              <a:t>True/False: Mutations are always harmful to organisms. </a:t>
            </a:r>
          </a:p>
          <a:p>
            <a:endParaRPr lang="en-US" dirty="0"/>
          </a:p>
        </p:txBody>
      </p:sp>
    </p:spTree>
    <p:extLst>
      <p:ext uri="{BB962C8B-B14F-4D97-AF65-F5344CB8AC3E}">
        <p14:creationId xmlns:p14="http://schemas.microsoft.com/office/powerpoint/2010/main" val="10769774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normAutofit fontScale="90000"/>
          </a:bodyPr>
          <a:lstStyle/>
          <a:p>
            <a:r>
              <a:rPr lang="en-US"/>
              <a:t>End of Main Content</a:t>
            </a:r>
            <a:endParaRPr lang="en-US" dirty="0"/>
          </a:p>
        </p:txBody>
      </p:sp>
      <p:sp>
        <p:nvSpPr>
          <p:cNvPr id="5" name="Footer Placeholder 2">
            <a:extLst>
              <a:ext uri="{FF2B5EF4-FFF2-40B4-BE49-F238E27FC236}">
                <a16:creationId xmlns:a16="http://schemas.microsoft.com/office/drawing/2014/main" id="{6F4B7B02-D69C-4F70-BBA5-35F10DA96609}"/>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General Location and Forms of the Genome in Cells and Viruses (not to scale)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shows the location and forms of the genome in a eukaryotic cell, a prokaryotic cell, and a virus. Although most of the genome exists in the form of chromosomes, genetic material can appear in </a:t>
            </a:r>
            <a:r>
              <a:rPr lang="en-US" dirty="0" err="1"/>
              <a:t>nonchromosomal</a:t>
            </a:r>
            <a:r>
              <a:rPr lang="en-US" dirty="0"/>
              <a:t> sites as well. For example, bacteria and some fungi contain tiny extra pieces of DNA called plasmids, and the mitochondria and chloroplasts of eukaryotes are equipped with their own DNA. Genomes of cells are composed exclusively of DNA, but viruses contain either DNA or RNA as the principal genetic material.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1763119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Three Views of DNA Structure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shows three different models of DNA structure. On the left, a schematic nonhelical (flat) model, to show the arrangement of the molecules it is made of. Note that the order of phosphate and sugar bonds differs between the two strands, going from the #5 carbon to the #3 carbon on one strand, and from the #3 carbon to the #5 carbon on the other strand. An inset shows details of the nitrogen bases. The purines adenine and guanine contain two ring structures and the pyrimidines cytosine and thymine have a single ring. In DNA, adenine forms two hydrogen bonds with thymine and cytosine forms three hydrogen bonds with guanine. In the center of the figure is a simplified model that looks like two ribbons, highlighting DNA's antiparallel arrangement. And on the right is a space-filling model with different colored spheres for each component that more accurately depicts the three-dimensional structure of DNA.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71138941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1569</TotalTime>
  <Words>7236</Words>
  <Application>Microsoft Office PowerPoint</Application>
  <PresentationFormat>On-screen Show (4:3)</PresentationFormat>
  <Paragraphs>662</Paragraphs>
  <Slides>115</Slides>
  <Notes>1</Notes>
  <HiddenSlides>19</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115</vt:i4>
      </vt:variant>
    </vt:vector>
  </HeadingPairs>
  <TitlesOfParts>
    <vt:vector size="125" baseType="lpstr">
      <vt:lpstr>ＭＳ Ｐゴシック</vt:lpstr>
      <vt:lpstr>Arial</vt:lpstr>
      <vt:lpstr>Calibri</vt:lpstr>
      <vt:lpstr>Symbol</vt:lpstr>
      <vt:lpstr>Wingdings</vt:lpstr>
      <vt:lpstr>Title Slides Master</vt:lpstr>
      <vt:lpstr>MainContentSlideMaster</vt:lpstr>
      <vt:lpstr>ClosingMaster</vt:lpstr>
      <vt:lpstr>DividerSlideMaster</vt:lpstr>
      <vt:lpstr>ImageDescriptionAppendixSlideMaster</vt:lpstr>
      <vt:lpstr>Chapter 9</vt:lpstr>
      <vt:lpstr>Section 9.1: Introduction to Genetics and Genes: Unlocking the Secrets of Heredity</vt:lpstr>
      <vt:lpstr>Introduction to Genetics and Genes</vt:lpstr>
      <vt:lpstr>Levels of Genetic Study</vt:lpstr>
      <vt:lpstr>The Nature of the Genetic Material</vt:lpstr>
      <vt:lpstr>General Location and Forms of the Genome in Cells and Viruses (not to scale)</vt:lpstr>
      <vt:lpstr>The Levels of Structure and Function of the Genome</vt:lpstr>
      <vt:lpstr>Genes and Genetics</vt:lpstr>
      <vt:lpstr>Genotype versus Phenotype</vt:lpstr>
      <vt:lpstr>The Size and Packaging of Genomes</vt:lpstr>
      <vt:lpstr>Transmission Electron Micrograph of DNA </vt:lpstr>
      <vt:lpstr>The Structure of DNA</vt:lpstr>
      <vt:lpstr>Three Views of DNA Structure</vt:lpstr>
      <vt:lpstr>Another Important Characteristic of DNA</vt:lpstr>
      <vt:lpstr>Simplified Steps to Show the Semiconservative Replication of DNA</vt:lpstr>
      <vt:lpstr>Some Enzymes Involved in DNA Replication  and Their Functions</vt:lpstr>
      <vt:lpstr>The Overall Replication Process</vt:lpstr>
      <vt:lpstr>Refinements and Details of Replication</vt:lpstr>
      <vt:lpstr>Important Terms in DNA Replication: Replication Fork and Primer</vt:lpstr>
      <vt:lpstr>Important Terms in DNA Replication: Leading Strand, Lagging Strand, and Okazaki Fragments</vt:lpstr>
      <vt:lpstr>DNA Replication</vt:lpstr>
      <vt:lpstr>Elongation and Termination of the Daughter Molecule</vt:lpstr>
      <vt:lpstr>Replication of Linear DNA</vt:lpstr>
      <vt:lpstr>Concept Check – Section 9.1</vt:lpstr>
      <vt:lpstr>Section 9.2: Applications of the DNA Code: Transcription and Translation 1</vt:lpstr>
      <vt:lpstr>Section 9.2: Applications of the DNA Code: Transcription and Translation 2</vt:lpstr>
      <vt:lpstr>The Central Dogma</vt:lpstr>
      <vt:lpstr>Summary of the Flow of Genetic Information  in Microbes</vt:lpstr>
      <vt:lpstr>The Gene–Protein Connection</vt:lpstr>
      <vt:lpstr>Simplified View of the DNA–Protein Relationship</vt:lpstr>
      <vt:lpstr>The Major Participants in Transcription and Translation</vt:lpstr>
      <vt:lpstr>Types of Ribonucleic Acid</vt:lpstr>
      <vt:lpstr>RNAs: Tools in the Cell’s Assembly Line</vt:lpstr>
      <vt:lpstr>Messenger RNA: Carrying DNA’s Message</vt:lpstr>
      <vt:lpstr>Transfer RNA: The Key to Translation</vt:lpstr>
      <vt:lpstr>The Ribosome</vt:lpstr>
      <vt:lpstr>Transcription Initiation</vt:lpstr>
      <vt:lpstr>Transcription Elongation and Termination</vt:lpstr>
      <vt:lpstr>The Master Genetic Code: The Message in Messenger RNA</vt:lpstr>
      <vt:lpstr>The Master Genetic Code: Redundancy and Wobble</vt:lpstr>
      <vt:lpstr>Interpreting the DNA Code</vt:lpstr>
      <vt:lpstr>Translation: The Second Stage of Gene Expression</vt:lpstr>
      <vt:lpstr>The Terms of Protein Synthesis</vt:lpstr>
      <vt:lpstr>Completion of Protein Synthesis</vt:lpstr>
      <vt:lpstr>Speeding Up the Protein Assembly Line in Bacteria</vt:lpstr>
      <vt:lpstr>Differences between Prokaryotic and Eukaryotic Transcription and Translation</vt:lpstr>
      <vt:lpstr>Eukaryotic Transcription and Translation: Introns and Exons</vt:lpstr>
      <vt:lpstr>Eukaryotic Transcription and Translation: Spliceosome</vt:lpstr>
      <vt:lpstr>Genetics of Animal Viruses</vt:lpstr>
      <vt:lpstr>Diversity of Viral Genetics</vt:lpstr>
      <vt:lpstr>Concept Check – Section 9.2</vt:lpstr>
      <vt:lpstr>Section 9.3: Genetic Regulation of Protein Synthesis</vt:lpstr>
      <vt:lpstr>Operons</vt:lpstr>
      <vt:lpstr>Inducible Operons</vt:lpstr>
      <vt:lpstr>Repressible Operons</vt:lpstr>
      <vt:lpstr>The Lactose Operon</vt:lpstr>
      <vt:lpstr>The Lactose Operon: Repressor Protein</vt:lpstr>
      <vt:lpstr>The Lactose (lac) Operon in Bacteria</vt:lpstr>
      <vt:lpstr>A Repressible Operon</vt:lpstr>
      <vt:lpstr>Repressible Operon: Control of a Gene Through Excess Nutrient</vt:lpstr>
      <vt:lpstr>Phase Variation</vt:lpstr>
      <vt:lpstr>Antibiotics That Affect Transcription and Translation</vt:lpstr>
      <vt:lpstr>Concept Check – Section 9.3</vt:lpstr>
      <vt:lpstr>Section 9.4: DNA Recombination Events</vt:lpstr>
      <vt:lpstr>DNA Recombination Events</vt:lpstr>
      <vt:lpstr>Horizontal Gene Transfer in Bacteria</vt:lpstr>
      <vt:lpstr>Plasmids</vt:lpstr>
      <vt:lpstr>Types of Horizontal Gene Transfer in Bacteria </vt:lpstr>
      <vt:lpstr>Conjugation: Bacterial “Sex”</vt:lpstr>
      <vt:lpstr>Conjugation: Genetic transmission through direct contact between two cells</vt:lpstr>
      <vt:lpstr>Conjugation: Resistance Plasmids</vt:lpstr>
      <vt:lpstr>Transformation: Capturing DNA from Solution</vt:lpstr>
      <vt:lpstr>Discovery of Transformation</vt:lpstr>
      <vt:lpstr>Griffith’s Classic Experiment in Transformation </vt:lpstr>
      <vt:lpstr>Transduction: The Case of the Piggyback DNA</vt:lpstr>
      <vt:lpstr>Generalized Transduction</vt:lpstr>
      <vt:lpstr>Specialized Transduction</vt:lpstr>
      <vt:lpstr>Transposable Elements</vt:lpstr>
      <vt:lpstr>Types of Transposable Elements</vt:lpstr>
      <vt:lpstr>Effects of Transposable Elements</vt:lpstr>
      <vt:lpstr>Pathogenicity Islands</vt:lpstr>
      <vt:lpstr>Concept Check – Section 9.4</vt:lpstr>
      <vt:lpstr>Section 9.5: Mutations: Changes in the Genetic Code</vt:lpstr>
      <vt:lpstr>Mutations: Changes in the Genetic Code</vt:lpstr>
      <vt:lpstr>Mutations</vt:lpstr>
      <vt:lpstr>Causes of Mutations</vt:lpstr>
      <vt:lpstr>Selected Mutagenic Agents and Their Effects</vt:lpstr>
      <vt:lpstr>Categories of Mutations</vt:lpstr>
      <vt:lpstr>More Categories of Mutations</vt:lpstr>
      <vt:lpstr>Frameshift Mutation</vt:lpstr>
      <vt:lpstr>Photoactivation and Excision Repair of Mutations</vt:lpstr>
      <vt:lpstr>Mismatch Repair of Mutations</vt:lpstr>
      <vt:lpstr>The Ames Test</vt:lpstr>
      <vt:lpstr>Positive and Negative Effects of Mutations</vt:lpstr>
      <vt:lpstr>Concept Check – Section 9.5</vt:lpstr>
      <vt:lpstr>End of Main Content</vt:lpstr>
      <vt:lpstr>Accessibility Content: Text Alternatives for Images</vt:lpstr>
      <vt:lpstr>General Location and Forms of the Genome in Cells and Viruses (not to scale) - Text Alternative</vt:lpstr>
      <vt:lpstr>Three Views of DNA Structure - Text Alternative</vt:lpstr>
      <vt:lpstr>Simplified Steps to Show the Semiconservative Replication of DNA - Text Alternative</vt:lpstr>
      <vt:lpstr>DNA Replication - Text Alternative</vt:lpstr>
      <vt:lpstr>Elongation and Termination of the Daughter Molecule - Text Alternative</vt:lpstr>
      <vt:lpstr>Summary of the Flow of Genetic Information  in Microbes - Text Alternative</vt:lpstr>
      <vt:lpstr>Simplified View of the DNA–Protein Relationship - Text Alternative</vt:lpstr>
      <vt:lpstr>Transcription Initiation - Text Alternative</vt:lpstr>
      <vt:lpstr>Interpreting the DNA Code - Text Alternative</vt:lpstr>
      <vt:lpstr>Speeding Up the Protein Assembly Line in Bacteria - Text Alternative</vt:lpstr>
      <vt:lpstr>The Lactose (lac) Operon in Bacteria - Text Alternative</vt:lpstr>
      <vt:lpstr>Repressible Operon: Control of a Gene Through Excess Nutrient - Text Alternative</vt:lpstr>
      <vt:lpstr>Conjugation: Genetic transmission through direct contact between two cells - Text Alternative</vt:lpstr>
      <vt:lpstr>Transformation: Capturing DNA from Solution - Text Alternative</vt:lpstr>
      <vt:lpstr>Generalized Transduction - Text Alternative</vt:lpstr>
      <vt:lpstr>Specialized Transduction - Text Alternative</vt:lpstr>
      <vt:lpstr>Transposable Elements - Text Alternative</vt:lpstr>
      <vt:lpstr>The Ames Test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481</cp:revision>
  <dcterms:created xsi:type="dcterms:W3CDTF">2019-07-27T05:34:11Z</dcterms:created>
  <dcterms:modified xsi:type="dcterms:W3CDTF">2020-05-22T05:46:37Z</dcterms:modified>
</cp:coreProperties>
</file>