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97"/>
  </p:notesMasterIdLst>
  <p:sldIdLst>
    <p:sldId id="256" r:id="rId6"/>
    <p:sldId id="272" r:id="rId7"/>
    <p:sldId id="273" r:id="rId8"/>
    <p:sldId id="304" r:id="rId9"/>
    <p:sldId id="274" r:id="rId10"/>
    <p:sldId id="275" r:id="rId11"/>
    <p:sldId id="276" r:id="rId12"/>
    <p:sldId id="277" r:id="rId13"/>
    <p:sldId id="278" r:id="rId14"/>
    <p:sldId id="305" r:id="rId15"/>
    <p:sldId id="279" r:id="rId16"/>
    <p:sldId id="280" r:id="rId17"/>
    <p:sldId id="306" r:id="rId18"/>
    <p:sldId id="281" r:id="rId19"/>
    <p:sldId id="282" r:id="rId20"/>
    <p:sldId id="283" r:id="rId21"/>
    <p:sldId id="307" r:id="rId22"/>
    <p:sldId id="284" r:id="rId23"/>
    <p:sldId id="285" r:id="rId24"/>
    <p:sldId id="286" r:id="rId25"/>
    <p:sldId id="287" r:id="rId26"/>
    <p:sldId id="288" r:id="rId27"/>
    <p:sldId id="308" r:id="rId28"/>
    <p:sldId id="289" r:id="rId29"/>
    <p:sldId id="309" r:id="rId30"/>
    <p:sldId id="290" r:id="rId31"/>
    <p:sldId id="291" r:id="rId32"/>
    <p:sldId id="292" r:id="rId33"/>
    <p:sldId id="293" r:id="rId34"/>
    <p:sldId id="310" r:id="rId35"/>
    <p:sldId id="294" r:id="rId36"/>
    <p:sldId id="295" r:id="rId37"/>
    <p:sldId id="311" r:id="rId38"/>
    <p:sldId id="296" r:id="rId39"/>
    <p:sldId id="297" r:id="rId40"/>
    <p:sldId id="298" r:id="rId41"/>
    <p:sldId id="299" r:id="rId42"/>
    <p:sldId id="300" r:id="rId43"/>
    <p:sldId id="301" r:id="rId44"/>
    <p:sldId id="302" r:id="rId45"/>
    <p:sldId id="303"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27" r:id="rId62"/>
    <p:sldId id="328" r:id="rId63"/>
    <p:sldId id="329" r:id="rId64"/>
    <p:sldId id="330" r:id="rId65"/>
    <p:sldId id="331" r:id="rId66"/>
    <p:sldId id="332" r:id="rId67"/>
    <p:sldId id="334" r:id="rId68"/>
    <p:sldId id="335" r:id="rId69"/>
    <p:sldId id="364" r:id="rId70"/>
    <p:sldId id="333" r:id="rId71"/>
    <p:sldId id="336" r:id="rId72"/>
    <p:sldId id="337" r:id="rId73"/>
    <p:sldId id="338" r:id="rId74"/>
    <p:sldId id="339" r:id="rId75"/>
    <p:sldId id="340" r:id="rId76"/>
    <p:sldId id="341" r:id="rId77"/>
    <p:sldId id="342" r:id="rId78"/>
    <p:sldId id="365" r:id="rId79"/>
    <p:sldId id="343" r:id="rId80"/>
    <p:sldId id="344" r:id="rId81"/>
    <p:sldId id="366" r:id="rId82"/>
    <p:sldId id="367" r:id="rId83"/>
    <p:sldId id="368" r:id="rId84"/>
    <p:sldId id="369" r:id="rId85"/>
    <p:sldId id="370" r:id="rId86"/>
    <p:sldId id="371" r:id="rId87"/>
    <p:sldId id="372" r:id="rId88"/>
    <p:sldId id="373" r:id="rId89"/>
    <p:sldId id="374" r:id="rId90"/>
    <p:sldId id="375" r:id="rId91"/>
    <p:sldId id="376" r:id="rId92"/>
    <p:sldId id="377" r:id="rId93"/>
    <p:sldId id="378" r:id="rId94"/>
    <p:sldId id="379" r:id="rId95"/>
    <p:sldId id="380"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72"/>
            <p14:sldId id="273"/>
            <p14:sldId id="304"/>
            <p14:sldId id="274"/>
            <p14:sldId id="275"/>
            <p14:sldId id="276"/>
            <p14:sldId id="277"/>
            <p14:sldId id="278"/>
            <p14:sldId id="305"/>
            <p14:sldId id="279"/>
            <p14:sldId id="280"/>
            <p14:sldId id="306"/>
            <p14:sldId id="281"/>
            <p14:sldId id="282"/>
            <p14:sldId id="283"/>
            <p14:sldId id="307"/>
            <p14:sldId id="284"/>
            <p14:sldId id="285"/>
            <p14:sldId id="286"/>
            <p14:sldId id="287"/>
            <p14:sldId id="288"/>
            <p14:sldId id="308"/>
            <p14:sldId id="289"/>
            <p14:sldId id="309"/>
            <p14:sldId id="290"/>
            <p14:sldId id="291"/>
            <p14:sldId id="292"/>
            <p14:sldId id="293"/>
            <p14:sldId id="310"/>
            <p14:sldId id="294"/>
            <p14:sldId id="295"/>
            <p14:sldId id="311"/>
            <p14:sldId id="296"/>
            <p14:sldId id="297"/>
            <p14:sldId id="298"/>
            <p14:sldId id="299"/>
            <p14:sldId id="300"/>
            <p14:sldId id="301"/>
            <p14:sldId id="302"/>
            <p14:sldId id="303"/>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4"/>
            <p14:sldId id="335"/>
            <p14:sldId id="364"/>
            <p14:sldId id="333"/>
            <p14:sldId id="336"/>
            <p14:sldId id="337"/>
            <p14:sldId id="338"/>
            <p14:sldId id="339"/>
            <p14:sldId id="340"/>
            <p14:sldId id="341"/>
            <p14:sldId id="342"/>
            <p14:sldId id="365"/>
            <p14:sldId id="343"/>
            <p14:sldId id="344"/>
            <p14:sldId id="366"/>
          </p14:sldIdLst>
        </p14:section>
        <p14:section name="Appendix: Image Descriptions for Unsighted Students" id="{34A287D5-6845-4BE5-A933-1AB412F6EF68}">
          <p14:sldIdLst>
            <p14:sldId id="367"/>
            <p14:sldId id="368"/>
            <p14:sldId id="369"/>
            <p14:sldId id="370"/>
            <p14:sldId id="371"/>
            <p14:sldId id="372"/>
            <p14:sldId id="373"/>
            <p14:sldId id="374"/>
            <p14:sldId id="375"/>
            <p14:sldId id="376"/>
            <p14:sldId id="377"/>
            <p14:sldId id="378"/>
            <p14:sldId id="379"/>
            <p14:sldId id="38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88" autoAdjust="0"/>
    <p:restoredTop sz="94291" autoAdjust="0"/>
  </p:normalViewPr>
  <p:slideViewPr>
    <p:cSldViewPr snapToGrid="0" showGuides="1">
      <p:cViewPr varScale="1">
        <p:scale>
          <a:sx n="68" d="100"/>
          <a:sy n="68" d="100"/>
        </p:scale>
        <p:origin x="558" y="72"/>
      </p:cViewPr>
      <p:guideLst>
        <p:guide pos="3264"/>
        <p:guide orient="horz" pos="2256"/>
        <p:guide pos="5640"/>
      </p:guideLst>
    </p:cSldViewPr>
  </p:slideViewPr>
  <p:outlineViewPr>
    <p:cViewPr>
      <p:scale>
        <a:sx n="33" d="100"/>
        <a:sy n="33" d="100"/>
      </p:scale>
      <p:origin x="0" y="7096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commentAuthors" Target="commentAuthor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3100961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611097205"/>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5.jpg"/><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7.jpg"/><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4.jpg"/><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4.jpg"/><Relationship Id="rId1" Type="http://schemas.openxmlformats.org/officeDocument/2006/relationships/slideLayout" Target="../slideLayouts/slideLayout5.xml"/><Relationship Id="rId4" Type="http://schemas.openxmlformats.org/officeDocument/2006/relationships/slide" Target="slide7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slide" Target="slide79.xml"/></Relationships>
</file>

<file path=ppt/slides/_rels/slide64.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17.jpg"/><Relationship Id="rId1" Type="http://schemas.openxmlformats.org/officeDocument/2006/relationships/slideLayout" Target="../slideLayouts/slideLayout5.xml"/><Relationship Id="rId4" Type="http://schemas.openxmlformats.org/officeDocument/2006/relationships/slide" Target="slide88.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18.jpg"/><Relationship Id="rId1" Type="http://schemas.openxmlformats.org/officeDocument/2006/relationships/slideLayout" Target="../slideLayouts/slideLayout5.xml"/><Relationship Id="rId4" Type="http://schemas.openxmlformats.org/officeDocument/2006/relationships/slide" Target="slide88.xml"/></Relationships>
</file>

<file path=ppt/slides/_rels/slide74.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19.jpg"/><Relationship Id="rId1" Type="http://schemas.openxmlformats.org/officeDocument/2006/relationships/slideLayout" Target="../slideLayouts/slideLayout6.xml"/><Relationship Id="rId4" Type="http://schemas.openxmlformats.org/officeDocument/2006/relationships/slide" Target="slide8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10.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13.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7.xml"/><Relationship Id="rId1" Type="http://schemas.openxmlformats.org/officeDocument/2006/relationships/slideLayout" Target="../slideLayouts/slideLayout17.xml"/><Relationship Id="rId4" Type="http://schemas.openxmlformats.org/officeDocument/2006/relationships/slide" Target="slide52.xml"/></Relationships>
</file>

<file path=ppt/slides/_rels/slide8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3.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3.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2.xml"/><Relationship Id="rId1" Type="http://schemas.openxmlformats.org/officeDocument/2006/relationships/slideLayout" Target="../slideLayouts/slideLayout17.xml"/><Relationship Id="rId4" Type="http://schemas.openxmlformats.org/officeDocument/2006/relationships/slide" Target="slide23.xml"/></Relationships>
</file>

<file path=ppt/slides/_rels/slide8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63.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slide" Target="slide64.xml"/><Relationship Id="rId1" Type="http://schemas.openxmlformats.org/officeDocument/2006/relationships/slideLayout" Target="../slideLayouts/slideLayout17.xml"/><Relationship Id="rId4" Type="http://schemas.openxmlformats.org/officeDocument/2006/relationships/slide" Target="slide23.xml"/></Relationships>
</file>

<file path=ppt/slides/_rels/slide88.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slide" Target="slide65.xml"/><Relationship Id="rId1" Type="http://schemas.openxmlformats.org/officeDocument/2006/relationships/slideLayout" Target="../slideLayouts/slideLayout17.xml"/><Relationship Id="rId4" Type="http://schemas.openxmlformats.org/officeDocument/2006/relationships/slide" Target="slide23.xml"/></Relationships>
</file>

<file path=ppt/slides/_rels/slide8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69.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slide" Target="slide73.xml"/><Relationship Id="rId1" Type="http://schemas.openxmlformats.org/officeDocument/2006/relationships/slideLayout" Target="../slideLayouts/slideLayout17.xml"/><Relationship Id="rId4" Type="http://schemas.openxmlformats.org/officeDocument/2006/relationships/slide" Target="slide23.xml"/></Relationships>
</file>

<file path=ppt/slides/_rels/slide91.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slide" Target="slide74.xml"/><Relationship Id="rId1" Type="http://schemas.openxmlformats.org/officeDocument/2006/relationships/slideLayout" Target="../slideLayouts/slideLayout17.xml"/><Relationship Id="rId4" Type="http://schemas.openxmlformats.org/officeDocument/2006/relationships/slide" Target="slide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10</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dirty="0"/>
              <a:t>Genetic Analysis and Genetic Engineering</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9"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664764" y="1344213"/>
            <a:ext cx="4229100" cy="497645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a:t>
            </a:r>
            <a:r>
              <a:rPr lang="en-US" dirty="0" err="1"/>
              <a:t>cDNA</a:t>
            </a:r>
            <a:r>
              <a:rPr lang="en-US" dirty="0"/>
              <a:t> from Eukaryotic mRNA</a:t>
            </a:r>
          </a:p>
        </p:txBody>
      </p:sp>
      <p:sp>
        <p:nvSpPr>
          <p:cNvPr id="3" name="Content Placeholder 2"/>
          <p:cNvSpPr>
            <a:spLocks noGrp="1"/>
          </p:cNvSpPr>
          <p:nvPr>
            <p:ph sz="quarter" idx="11"/>
          </p:nvPr>
        </p:nvSpPr>
        <p:spPr>
          <a:xfrm>
            <a:off x="342900" y="1276708"/>
            <a:ext cx="3474720" cy="5120640"/>
          </a:xfrm>
        </p:spPr>
        <p:txBody>
          <a:bodyPr/>
          <a:lstStyle/>
          <a:p>
            <a:pPr>
              <a:spcBef>
                <a:spcPts val="600"/>
              </a:spcBef>
              <a:spcAft>
                <a:spcPts val="600"/>
              </a:spcAft>
            </a:pPr>
            <a:r>
              <a:rPr lang="en-US" b="1" dirty="0"/>
              <a:t>Complementary DNA </a:t>
            </a:r>
            <a:r>
              <a:rPr lang="en-US" dirty="0"/>
              <a:t>(</a:t>
            </a:r>
            <a:r>
              <a:rPr lang="en-US" b="1" dirty="0" err="1"/>
              <a:t>cDNA</a:t>
            </a:r>
            <a:r>
              <a:rPr lang="en-US" dirty="0"/>
              <a:t>):</a:t>
            </a:r>
          </a:p>
          <a:p>
            <a:pPr marL="342900" indent="-342900">
              <a:spcAft>
                <a:spcPts val="600"/>
              </a:spcAft>
              <a:buFont typeface="Arial" panose="020B0604020202020204" pitchFamily="34" charset="0"/>
              <a:buChar char="•"/>
            </a:pPr>
            <a:r>
              <a:rPr lang="en-US" dirty="0"/>
              <a:t>Made from messenger, transfer, ribosomal, and other forms of RNA</a:t>
            </a:r>
          </a:p>
          <a:p>
            <a:pPr marL="342900" indent="-342900">
              <a:spcAft>
                <a:spcPts val="600"/>
              </a:spcAft>
              <a:buFont typeface="Arial" panose="020B0604020202020204" pitchFamily="34" charset="0"/>
              <a:buChar char="•"/>
            </a:pPr>
            <a:r>
              <a:rPr lang="en-US" dirty="0"/>
              <a:t>Useful in synthesizing eukaryotic genes from mRNA transcripts</a:t>
            </a:r>
          </a:p>
          <a:p>
            <a:pPr marL="342900" indent="-342900">
              <a:spcAft>
                <a:spcPts val="600"/>
              </a:spcAft>
              <a:buFont typeface="Arial" panose="020B0604020202020204" pitchFamily="34" charset="0"/>
              <a:buChar char="•"/>
            </a:pPr>
            <a:r>
              <a:rPr lang="en-US" dirty="0"/>
              <a:t>Gene is free of introns</a:t>
            </a:r>
          </a:p>
        </p:txBody>
      </p:sp>
      <p:pic>
        <p:nvPicPr>
          <p:cNvPr id="8" name="Picture 3" descr="The steps in making cDNA from eukaryotic mRNA.">
            <a:extLst>
              <a:ext uri="{FF2B5EF4-FFF2-40B4-BE49-F238E27FC236}">
                <a16:creationId xmlns:a16="http://schemas.microsoft.com/office/drawing/2014/main" id="{DA0D971E-3BB6-49CE-A906-41299DD71EEF}"/>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003726" y="1276709"/>
            <a:ext cx="4950578" cy="4846320"/>
          </a:xfrm>
        </p:spPr>
      </p:pic>
      <p:sp>
        <p:nvSpPr>
          <p:cNvPr id="5" name="Text Placeholder 3">
            <a:extLst>
              <a:ext uri="{FF2B5EF4-FFF2-40B4-BE49-F238E27FC236}">
                <a16:creationId xmlns:a16="http://schemas.microsoft.com/office/drawing/2014/main" id="{1B4040D4-F847-4BCB-AA37-9501DA73D92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414178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CRISPR</a:t>
            </a:r>
          </a:p>
        </p:txBody>
      </p:sp>
      <p:sp>
        <p:nvSpPr>
          <p:cNvPr id="3" name="Content Placeholder 2"/>
          <p:cNvSpPr>
            <a:spLocks noGrp="1"/>
          </p:cNvSpPr>
          <p:nvPr>
            <p:ph sz="quarter" idx="11"/>
          </p:nvPr>
        </p:nvSpPr>
        <p:spPr/>
        <p:txBody>
          <a:bodyPr/>
          <a:lstStyle/>
          <a:p>
            <a:pPr>
              <a:spcBef>
                <a:spcPts val="800"/>
              </a:spcBef>
            </a:pPr>
            <a:r>
              <a:rPr lang="en-US" b="1" dirty="0"/>
              <a:t>CRISPR</a:t>
            </a:r>
            <a:r>
              <a:rPr lang="en-US" dirty="0"/>
              <a:t>: </a:t>
            </a:r>
            <a:r>
              <a:rPr lang="en-US" i="1" dirty="0"/>
              <a:t>clustered regularly interspaced short palindromic repeats</a:t>
            </a:r>
          </a:p>
          <a:p>
            <a:pPr marL="342900" indent="-342900">
              <a:spcBef>
                <a:spcPts val="800"/>
              </a:spcBef>
              <a:buFont typeface="Arial" panose="020B0604020202020204" pitchFamily="34" charset="0"/>
              <a:buChar char="•"/>
            </a:pPr>
            <a:r>
              <a:rPr lang="en-US" dirty="0"/>
              <a:t>In bacteria and </a:t>
            </a:r>
            <a:r>
              <a:rPr lang="en-US" dirty="0" err="1"/>
              <a:t>archaea</a:t>
            </a:r>
            <a:r>
              <a:rPr lang="en-US" dirty="0"/>
              <a:t>, these are short lengths of DNA with repeating nucleotides</a:t>
            </a:r>
          </a:p>
          <a:p>
            <a:pPr>
              <a:spcBef>
                <a:spcPts val="800"/>
              </a:spcBef>
            </a:pPr>
            <a:r>
              <a:rPr lang="en-US" dirty="0"/>
              <a:t>Enzyme in CRISPR system recognizes and cuts out foreign DNA left behind by invading bacteriophages or plasmids</a:t>
            </a:r>
          </a:p>
          <a:p>
            <a:pPr marL="342900" indent="-342900">
              <a:spcBef>
                <a:spcPts val="800"/>
              </a:spcBef>
              <a:buFont typeface="Arial" panose="020B0604020202020204" pitchFamily="34" charset="0"/>
              <a:buChar char="•"/>
            </a:pPr>
            <a:r>
              <a:rPr lang="en-US" dirty="0"/>
              <a:t>Scientists exploit this system to cut DNA in just about any organism exactly where they want to</a:t>
            </a:r>
          </a:p>
        </p:txBody>
      </p:sp>
    </p:spTree>
    <p:extLst>
      <p:ext uri="{BB962C8B-B14F-4D97-AF65-F5344CB8AC3E}">
        <p14:creationId xmlns:p14="http://schemas.microsoft.com/office/powerpoint/2010/main" val="2826395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Gel Electrophoresis</a:t>
            </a:r>
          </a:p>
        </p:txBody>
      </p:sp>
      <p:sp>
        <p:nvSpPr>
          <p:cNvPr id="3" name="Content Placeholder 2"/>
          <p:cNvSpPr>
            <a:spLocks noGrp="1"/>
          </p:cNvSpPr>
          <p:nvPr>
            <p:ph sz="quarter" idx="11"/>
          </p:nvPr>
        </p:nvSpPr>
        <p:spPr/>
        <p:txBody>
          <a:bodyPr/>
          <a:lstStyle/>
          <a:p>
            <a:pPr>
              <a:spcBef>
                <a:spcPts val="800"/>
              </a:spcBef>
            </a:pPr>
            <a:r>
              <a:rPr lang="en-US" dirty="0"/>
              <a:t>Produces a readable pattern of DNA fragments</a:t>
            </a:r>
          </a:p>
          <a:p>
            <a:pPr>
              <a:spcBef>
                <a:spcPts val="800"/>
              </a:spcBef>
            </a:pPr>
            <a:r>
              <a:rPr lang="en-US" dirty="0"/>
              <a:t>Samples of DNA are placed in compartments in a soft agar gel and subjected to an electrical current</a:t>
            </a:r>
          </a:p>
          <a:p>
            <a:pPr>
              <a:spcBef>
                <a:spcPts val="800"/>
              </a:spcBef>
            </a:pPr>
            <a:r>
              <a:rPr lang="en-US" dirty="0"/>
              <a:t>The negative charge on the phosphate groups cause the DNA to move toward the positive pole on the gel</a:t>
            </a:r>
          </a:p>
          <a:p>
            <a:pPr>
              <a:spcBef>
                <a:spcPts val="800"/>
              </a:spcBef>
            </a:pPr>
            <a:r>
              <a:rPr lang="en-US" dirty="0"/>
              <a:t>The rate of movement of DNA through the gel is based on the size of the fragments</a:t>
            </a:r>
          </a:p>
          <a:p>
            <a:pPr>
              <a:spcBef>
                <a:spcPts val="800"/>
              </a:spcBef>
            </a:pPr>
            <a:r>
              <a:rPr lang="en-US" altLang="en-US" dirty="0"/>
              <a:t>Positions of DNA fragments are determined by staining the DNA fragments in the gel</a:t>
            </a:r>
            <a:endParaRPr lang="en-US" dirty="0"/>
          </a:p>
        </p:txBody>
      </p:sp>
    </p:spTree>
    <p:extLst>
      <p:ext uri="{BB962C8B-B14F-4D97-AF65-F5344CB8AC3E}">
        <p14:creationId xmlns:p14="http://schemas.microsoft.com/office/powerpoint/2010/main" val="3880845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Electrophoresis Patterns are Distinctive</a:t>
            </a:r>
          </a:p>
        </p:txBody>
      </p:sp>
      <p:sp>
        <p:nvSpPr>
          <p:cNvPr id="3" name="Content Placeholder 2"/>
          <p:cNvSpPr>
            <a:spLocks noGrp="1"/>
          </p:cNvSpPr>
          <p:nvPr>
            <p:ph sz="quarter" idx="11"/>
          </p:nvPr>
        </p:nvSpPr>
        <p:spPr/>
        <p:txBody>
          <a:bodyPr/>
          <a:lstStyle/>
          <a:p>
            <a:pPr>
              <a:spcBef>
                <a:spcPts val="800"/>
              </a:spcBef>
            </a:pPr>
            <a:r>
              <a:rPr lang="en-US" altLang="en-US" dirty="0"/>
              <a:t>Useful in characterizing DNA fragments</a:t>
            </a:r>
          </a:p>
          <a:p>
            <a:pPr>
              <a:spcBef>
                <a:spcPts val="800"/>
              </a:spcBef>
            </a:pPr>
            <a:r>
              <a:rPr lang="en-US" altLang="en-US" dirty="0"/>
              <a:t>Allow for comparison of genetic similarities among samples as in a genetic fingerprint</a:t>
            </a:r>
          </a:p>
        </p:txBody>
      </p:sp>
      <p:pic>
        <p:nvPicPr>
          <p:cNvPr id="8" name="Picture 3" descr="The steps and results of electrophoresis.">
            <a:extLst>
              <a:ext uri="{FF2B5EF4-FFF2-40B4-BE49-F238E27FC236}">
                <a16:creationId xmlns:a16="http://schemas.microsoft.com/office/drawing/2014/main" id="{B2848415-85F6-45D6-A5E8-AEFE98BBDD78}"/>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2289"/>
          <a:stretch/>
        </p:blipFill>
        <p:spPr>
          <a:xfrm>
            <a:off x="4572000" y="1699105"/>
            <a:ext cx="4385325" cy="3037787"/>
          </a:xfrm>
        </p:spPr>
      </p:pic>
      <p:sp>
        <p:nvSpPr>
          <p:cNvPr id="10" name="Text Placeholder 4">
            <a:extLst>
              <a:ext uri="{FF2B5EF4-FFF2-40B4-BE49-F238E27FC236}">
                <a16:creationId xmlns:a16="http://schemas.microsoft.com/office/drawing/2014/main" id="{21F0A56D-E074-47A9-B3F3-FEF699239185}"/>
              </a:ext>
            </a:extLst>
          </p:cNvPr>
          <p:cNvSpPr>
            <a:spLocks noGrp="1"/>
          </p:cNvSpPr>
          <p:nvPr>
            <p:ph type="body" sz="quarter" idx="30"/>
          </p:nvPr>
        </p:nvSpPr>
        <p:spPr/>
        <p:txBody>
          <a:bodyPr/>
          <a:lstStyle/>
          <a:p>
            <a:r>
              <a:rPr lang="en-US" i="1" dirty="0"/>
              <a:t>(b) </a:t>
            </a:r>
            <a:r>
              <a:rPr lang="en-US" i="1" dirty="0" err="1"/>
              <a:t>Zmeel</a:t>
            </a:r>
            <a:r>
              <a:rPr lang="en-US" i="1" dirty="0"/>
              <a:t> Photography/Getty Images </a:t>
            </a:r>
            <a:endParaRPr lang="en-IN" dirty="0"/>
          </a:p>
        </p:txBody>
      </p:sp>
      <p:sp>
        <p:nvSpPr>
          <p:cNvPr id="6" name="Text Placeholder 3">
            <a:extLst>
              <a:ext uri="{FF2B5EF4-FFF2-40B4-BE49-F238E27FC236}">
                <a16:creationId xmlns:a16="http://schemas.microsoft.com/office/drawing/2014/main" id="{006337F8-FD2F-48FA-AD93-DFA98ACBA18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648618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Nucleic Acid Hybridization and Probes</a:t>
            </a:r>
          </a:p>
        </p:txBody>
      </p:sp>
      <p:sp>
        <p:nvSpPr>
          <p:cNvPr id="3" name="Content Placeholder 2"/>
          <p:cNvSpPr>
            <a:spLocks noGrp="1"/>
          </p:cNvSpPr>
          <p:nvPr>
            <p:ph sz="quarter" idx="11"/>
          </p:nvPr>
        </p:nvSpPr>
        <p:spPr/>
        <p:txBody>
          <a:bodyPr/>
          <a:lstStyle/>
          <a:p>
            <a:pPr>
              <a:spcBef>
                <a:spcPts val="800"/>
              </a:spcBef>
            </a:pPr>
            <a:r>
              <a:rPr lang="en-US" altLang="en-US" dirty="0"/>
              <a:t>Two different nucleic acids can </a:t>
            </a:r>
            <a:r>
              <a:rPr lang="en-US" altLang="en-US" b="1" dirty="0"/>
              <a:t>hybridize</a:t>
            </a:r>
            <a:r>
              <a:rPr lang="en-US" altLang="en-US" dirty="0"/>
              <a:t> by uniting at their complementary regions</a:t>
            </a:r>
          </a:p>
          <a:p>
            <a:pPr marL="342900" indent="-342900">
              <a:spcBef>
                <a:spcPts val="800"/>
              </a:spcBef>
              <a:buFont typeface="Arial" panose="020B0604020202020204" pitchFamily="34" charset="0"/>
              <a:buChar char="•"/>
            </a:pPr>
            <a:r>
              <a:rPr lang="en-US" altLang="en-US" dirty="0" err="1"/>
              <a:t>ssDNA</a:t>
            </a:r>
            <a:r>
              <a:rPr lang="en-US" altLang="en-US" dirty="0"/>
              <a:t> can hybridize with </a:t>
            </a:r>
            <a:r>
              <a:rPr lang="en-US" altLang="en-US" dirty="0" err="1"/>
              <a:t>ssDNA</a:t>
            </a:r>
            <a:r>
              <a:rPr lang="en-US" altLang="en-US" dirty="0"/>
              <a:t> or RNA</a:t>
            </a:r>
          </a:p>
          <a:p>
            <a:pPr marL="342900" indent="-342900">
              <a:spcBef>
                <a:spcPts val="800"/>
              </a:spcBef>
              <a:buFont typeface="Arial" panose="020B0604020202020204" pitchFamily="34" charset="0"/>
              <a:buChar char="•"/>
            </a:pPr>
            <a:r>
              <a:rPr lang="en-US" altLang="en-US" dirty="0"/>
              <a:t>RNA can hybridize with other RNA</a:t>
            </a:r>
          </a:p>
        </p:txBody>
      </p:sp>
    </p:spTree>
    <p:extLst>
      <p:ext uri="{BB962C8B-B14F-4D97-AF65-F5344CB8AC3E}">
        <p14:creationId xmlns:p14="http://schemas.microsoft.com/office/powerpoint/2010/main" val="36595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Probes</a:t>
            </a:r>
          </a:p>
        </p:txBody>
      </p:sp>
      <p:sp>
        <p:nvSpPr>
          <p:cNvPr id="3" name="Content Placeholder 2"/>
          <p:cNvSpPr>
            <a:spLocks noGrp="1"/>
          </p:cNvSpPr>
          <p:nvPr>
            <p:ph sz="quarter" idx="11"/>
          </p:nvPr>
        </p:nvSpPr>
        <p:spPr/>
        <p:txBody>
          <a:bodyPr/>
          <a:lstStyle/>
          <a:p>
            <a:pPr>
              <a:spcBef>
                <a:spcPts val="800"/>
              </a:spcBef>
            </a:pPr>
            <a:r>
              <a:rPr lang="en-US" dirty="0"/>
              <a:t>A short stretch of DNA of a known sequence that will base pair with a stretch of DNA with a complementary sequence, if one exists in the sample</a:t>
            </a:r>
          </a:p>
          <a:p>
            <a:pPr>
              <a:spcBef>
                <a:spcPts val="800"/>
              </a:spcBef>
            </a:pPr>
            <a:r>
              <a:rPr lang="en-US" dirty="0"/>
              <a:t>Carry reporter molecules such as fluorescent dyes so that areas of hybridization can be visualized</a:t>
            </a:r>
          </a:p>
          <a:p>
            <a:pPr>
              <a:spcBef>
                <a:spcPts val="800"/>
              </a:spcBef>
            </a:pPr>
            <a:r>
              <a:rPr lang="en-US" dirty="0"/>
              <a:t>Enzyme-linked probes are detected when </a:t>
            </a:r>
            <a:r>
              <a:rPr lang="en-US" dirty="0" err="1"/>
              <a:t>nonpigmented</a:t>
            </a:r>
            <a:r>
              <a:rPr lang="en-US" dirty="0"/>
              <a:t> substrates become colored molecules by the action of the enzyme</a:t>
            </a:r>
          </a:p>
        </p:txBody>
      </p:sp>
    </p:spTree>
    <p:extLst>
      <p:ext uri="{BB962C8B-B14F-4D97-AF65-F5344CB8AC3E}">
        <p14:creationId xmlns:p14="http://schemas.microsoft.com/office/powerpoint/2010/main" val="2448105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Uses of Gene Probes</a:t>
            </a:r>
          </a:p>
        </p:txBody>
      </p:sp>
      <p:sp>
        <p:nvSpPr>
          <p:cNvPr id="3" name="Content Placeholder 2"/>
          <p:cNvSpPr>
            <a:spLocks noGrp="1"/>
          </p:cNvSpPr>
          <p:nvPr>
            <p:ph sz="quarter" idx="11"/>
          </p:nvPr>
        </p:nvSpPr>
        <p:spPr/>
        <p:txBody>
          <a:bodyPr/>
          <a:lstStyle/>
          <a:p>
            <a:pPr>
              <a:spcBef>
                <a:spcPts val="800"/>
              </a:spcBef>
            </a:pPr>
            <a:r>
              <a:rPr lang="en-US" altLang="en-US" dirty="0"/>
              <a:t>Diagnosing the cause of an infection from a patient’s specimen</a:t>
            </a:r>
          </a:p>
          <a:p>
            <a:pPr>
              <a:spcBef>
                <a:spcPts val="800"/>
              </a:spcBef>
            </a:pPr>
            <a:r>
              <a:rPr lang="en-US" altLang="en-US" dirty="0"/>
              <a:t>Identifying a culture of an unknown bacterium or virus</a:t>
            </a:r>
          </a:p>
        </p:txBody>
      </p:sp>
    </p:spTree>
    <p:extLst>
      <p:ext uri="{BB962C8B-B14F-4D97-AF65-F5344CB8AC3E}">
        <p14:creationId xmlns:p14="http://schemas.microsoft.com/office/powerpoint/2010/main" val="1583609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Nucleic Acid Hybridization Test</a:t>
            </a:r>
          </a:p>
        </p:txBody>
      </p:sp>
      <p:sp>
        <p:nvSpPr>
          <p:cNvPr id="3" name="Content Placeholder 2"/>
          <p:cNvSpPr>
            <a:spLocks noGrp="1"/>
          </p:cNvSpPr>
          <p:nvPr>
            <p:ph sz="quarter" idx="11"/>
          </p:nvPr>
        </p:nvSpPr>
        <p:spPr>
          <a:xfrm>
            <a:off x="342900" y="1276710"/>
            <a:ext cx="4210050" cy="3801728"/>
          </a:xfrm>
        </p:spPr>
        <p:txBody>
          <a:bodyPr/>
          <a:lstStyle/>
          <a:p>
            <a:pPr>
              <a:spcBef>
                <a:spcPts val="800"/>
              </a:spcBef>
            </a:pPr>
            <a:r>
              <a:rPr lang="en-US" altLang="en-US" dirty="0"/>
              <a:t>Does not require electrophoresis</a:t>
            </a:r>
          </a:p>
          <a:p>
            <a:pPr>
              <a:spcBef>
                <a:spcPts val="800"/>
              </a:spcBef>
            </a:pPr>
            <a:r>
              <a:rPr lang="en-US" altLang="en-US" dirty="0"/>
              <a:t>DNA is isolated, denatured, placed on an absorbent filter, and combined with a microbe-specific probe</a:t>
            </a:r>
          </a:p>
          <a:p>
            <a:pPr>
              <a:spcBef>
                <a:spcPts val="800"/>
              </a:spcBef>
            </a:pPr>
            <a:r>
              <a:rPr lang="en-US" altLang="en-US" dirty="0"/>
              <a:t>Blot is then developed and observed for areas of hybridization</a:t>
            </a:r>
          </a:p>
        </p:txBody>
      </p:sp>
      <p:pic>
        <p:nvPicPr>
          <p:cNvPr id="8" name="Picture 3" descr="A hybridization test relies on the action of microbe-specific probes to identify an unknown bacterium or virus.">
            <a:extLst>
              <a:ext uri="{FF2B5EF4-FFF2-40B4-BE49-F238E27FC236}">
                <a16:creationId xmlns:a16="http://schemas.microsoft.com/office/drawing/2014/main" id="{82922A9B-3CEE-4DDC-9EB7-7B735425BBA7}"/>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6137788" y="1043371"/>
            <a:ext cx="2378390" cy="5486400"/>
          </a:xfrm>
        </p:spPr>
      </p:pic>
      <p:sp>
        <p:nvSpPr>
          <p:cNvPr id="5" name="Text Placeholder 3">
            <a:extLst>
              <a:ext uri="{FF2B5EF4-FFF2-40B4-BE49-F238E27FC236}">
                <a16:creationId xmlns:a16="http://schemas.microsoft.com/office/drawing/2014/main" id="{497112AE-BEFE-472B-8CBD-3E43D7A62A65}"/>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7161203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Fluorescent </a:t>
            </a:r>
            <a:r>
              <a:rPr lang="en-US" i="1" dirty="0"/>
              <a:t>in situ </a:t>
            </a:r>
            <a:r>
              <a:rPr lang="en-US" dirty="0"/>
              <a:t>Hybridization (FISH)</a:t>
            </a:r>
          </a:p>
        </p:txBody>
      </p:sp>
      <p:sp>
        <p:nvSpPr>
          <p:cNvPr id="3" name="Content Placeholder 2"/>
          <p:cNvSpPr>
            <a:spLocks noGrp="1"/>
          </p:cNvSpPr>
          <p:nvPr>
            <p:ph sz="quarter" idx="11"/>
          </p:nvPr>
        </p:nvSpPr>
        <p:spPr/>
        <p:txBody>
          <a:bodyPr/>
          <a:lstStyle/>
          <a:p>
            <a:pPr>
              <a:spcBef>
                <a:spcPts val="800"/>
              </a:spcBef>
            </a:pPr>
            <a:r>
              <a:rPr lang="en-US" dirty="0"/>
              <a:t>Probes are applied to intact cells</a:t>
            </a:r>
          </a:p>
          <a:p>
            <a:pPr>
              <a:spcBef>
                <a:spcPts val="800"/>
              </a:spcBef>
            </a:pPr>
            <a:r>
              <a:rPr lang="en-US" dirty="0"/>
              <a:t>Observed microscopically for the presence and location of specific genetic marker sequences on genes</a:t>
            </a:r>
          </a:p>
          <a:p>
            <a:pPr>
              <a:spcBef>
                <a:spcPts val="800"/>
              </a:spcBef>
            </a:pPr>
            <a:r>
              <a:rPr lang="en-US" dirty="0"/>
              <a:t>A very effective way to identify genes on chromosomes</a:t>
            </a:r>
          </a:p>
          <a:p>
            <a:pPr>
              <a:spcBef>
                <a:spcPts val="800"/>
              </a:spcBef>
            </a:pPr>
            <a:r>
              <a:rPr lang="en-US" dirty="0"/>
              <a:t>Also effective in identifying bacteria living in natural habitats without culturing them</a:t>
            </a:r>
          </a:p>
          <a:p>
            <a:pPr>
              <a:spcBef>
                <a:spcPts val="800"/>
              </a:spcBef>
            </a:pPr>
            <a:r>
              <a:rPr lang="en-US" dirty="0"/>
              <a:t>Used to detect RNA in cells and tissues</a:t>
            </a:r>
          </a:p>
        </p:txBody>
      </p:sp>
    </p:spTree>
    <p:extLst>
      <p:ext uri="{BB962C8B-B14F-4D97-AF65-F5344CB8AC3E}">
        <p14:creationId xmlns:p14="http://schemas.microsoft.com/office/powerpoint/2010/main" val="14696558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Size of DNA</a:t>
            </a:r>
          </a:p>
        </p:txBody>
      </p:sp>
      <p:sp>
        <p:nvSpPr>
          <p:cNvPr id="3" name="Content Placeholder 2"/>
          <p:cNvSpPr>
            <a:spLocks noGrp="1"/>
          </p:cNvSpPr>
          <p:nvPr>
            <p:ph sz="quarter" idx="11"/>
          </p:nvPr>
        </p:nvSpPr>
        <p:spPr/>
        <p:txBody>
          <a:bodyPr/>
          <a:lstStyle/>
          <a:p>
            <a:pPr>
              <a:spcBef>
                <a:spcPts val="800"/>
              </a:spcBef>
            </a:pPr>
            <a:r>
              <a:rPr lang="en-US" altLang="en-US" dirty="0"/>
              <a:t>The relative sizes of nucleic acids are denoted by the number of base pairs (</a:t>
            </a:r>
            <a:r>
              <a:rPr lang="en-US" altLang="en-US" dirty="0" err="1"/>
              <a:t>bp</a:t>
            </a:r>
            <a:r>
              <a:rPr lang="en-US" altLang="en-US" dirty="0"/>
              <a:t>) or nucleotides they contain</a:t>
            </a:r>
          </a:p>
          <a:p>
            <a:pPr marL="342900" indent="-342900">
              <a:spcBef>
                <a:spcPts val="800"/>
              </a:spcBef>
              <a:buFont typeface="Arial" panose="020B0604020202020204" pitchFamily="34" charset="0"/>
              <a:buChar char="•"/>
            </a:pPr>
            <a:r>
              <a:rPr lang="en-US" altLang="en-US" dirty="0"/>
              <a:t>Palindromic sequences recognized by endonucleases: 4</a:t>
            </a:r>
            <a:r>
              <a:rPr lang="en-IN" altLang="en-US" dirty="0"/>
              <a:t> to </a:t>
            </a:r>
            <a:r>
              <a:rPr lang="en-US" altLang="en-US" dirty="0"/>
              <a:t>10 </a:t>
            </a:r>
            <a:r>
              <a:rPr lang="en-US" altLang="en-US" dirty="0" err="1"/>
              <a:t>bp</a:t>
            </a:r>
            <a:endParaRPr lang="en-US" altLang="en-US" dirty="0"/>
          </a:p>
          <a:p>
            <a:pPr marL="342900" indent="-342900">
              <a:spcBef>
                <a:spcPts val="800"/>
              </a:spcBef>
              <a:buFont typeface="Arial" panose="020B0604020202020204" pitchFamily="34" charset="0"/>
              <a:buChar char="•"/>
            </a:pPr>
            <a:r>
              <a:rPr lang="en-US" altLang="en-US" dirty="0"/>
              <a:t>An average gene in </a:t>
            </a:r>
            <a:r>
              <a:rPr lang="en-US" altLang="en-US" i="1" dirty="0"/>
              <a:t>E. coli</a:t>
            </a:r>
            <a:r>
              <a:rPr lang="en-US" altLang="en-US" dirty="0"/>
              <a:t>: 1300 </a:t>
            </a:r>
            <a:r>
              <a:rPr lang="en-US" altLang="en-US" dirty="0" err="1"/>
              <a:t>bp</a:t>
            </a:r>
            <a:r>
              <a:rPr lang="en-US" altLang="en-US" dirty="0"/>
              <a:t> or 1.3 </a:t>
            </a:r>
            <a:r>
              <a:rPr lang="en-US" altLang="en-US" dirty="0" err="1"/>
              <a:t>kilobases</a:t>
            </a:r>
            <a:endParaRPr lang="en-US" altLang="en-US" dirty="0"/>
          </a:p>
          <a:p>
            <a:pPr marL="342900" indent="-342900">
              <a:spcBef>
                <a:spcPts val="800"/>
              </a:spcBef>
              <a:buFont typeface="Arial" panose="020B0604020202020204" pitchFamily="34" charset="0"/>
              <a:buChar char="•"/>
            </a:pPr>
            <a:r>
              <a:rPr lang="en-US" altLang="en-US" dirty="0"/>
              <a:t>Entire genome of </a:t>
            </a:r>
            <a:r>
              <a:rPr lang="en-US" altLang="en-US" i="1" dirty="0"/>
              <a:t>E. coli</a:t>
            </a:r>
            <a:r>
              <a:rPr lang="en-US" altLang="en-US" dirty="0"/>
              <a:t>: 4,700,000 </a:t>
            </a:r>
            <a:r>
              <a:rPr lang="en-US" altLang="en-US" dirty="0" err="1"/>
              <a:t>bp</a:t>
            </a:r>
            <a:r>
              <a:rPr lang="en-US" altLang="en-US" dirty="0"/>
              <a:t>, 4700 </a:t>
            </a:r>
            <a:r>
              <a:rPr lang="en-US" altLang="en-US" dirty="0" err="1"/>
              <a:t>kilobases</a:t>
            </a:r>
            <a:r>
              <a:rPr lang="en-US" altLang="en-US" dirty="0"/>
              <a:t>, or 4.7 </a:t>
            </a:r>
            <a:r>
              <a:rPr lang="en-US" altLang="en-US" dirty="0" err="1"/>
              <a:t>megabases</a:t>
            </a:r>
            <a:r>
              <a:rPr lang="en-US" altLang="en-US" dirty="0"/>
              <a:t> (Mb)</a:t>
            </a:r>
          </a:p>
          <a:p>
            <a:pPr marL="342900" indent="-342900">
              <a:spcBef>
                <a:spcPts val="800"/>
              </a:spcBef>
              <a:buFont typeface="Arial" panose="020B0604020202020204" pitchFamily="34" charset="0"/>
              <a:buChar char="•"/>
            </a:pPr>
            <a:r>
              <a:rPr lang="en-US" altLang="en-US" dirty="0"/>
              <a:t>Human mitochondrion: 16 kb</a:t>
            </a:r>
          </a:p>
          <a:p>
            <a:pPr marL="342900" indent="-342900">
              <a:spcBef>
                <a:spcPts val="800"/>
              </a:spcBef>
              <a:buFont typeface="Arial" panose="020B0604020202020204" pitchFamily="34" charset="0"/>
              <a:buChar char="•"/>
            </a:pPr>
            <a:r>
              <a:rPr lang="en-US" altLang="en-US" dirty="0"/>
              <a:t>Epstein-Barr virus: 172 kb</a:t>
            </a:r>
          </a:p>
          <a:p>
            <a:pPr marL="342900" indent="-342900">
              <a:spcBef>
                <a:spcPts val="800"/>
              </a:spcBef>
              <a:buFont typeface="Arial" panose="020B0604020202020204" pitchFamily="34" charset="0"/>
              <a:buChar char="•"/>
            </a:pPr>
            <a:r>
              <a:rPr lang="en-US" altLang="en-US" dirty="0"/>
              <a:t>Human genome: 3.1 billion </a:t>
            </a:r>
            <a:r>
              <a:rPr lang="en-US" altLang="en-US" dirty="0" err="1"/>
              <a:t>bp</a:t>
            </a:r>
            <a:r>
              <a:rPr lang="en-US" altLang="en-US" dirty="0"/>
              <a:t> on 46 chromosomes</a:t>
            </a:r>
          </a:p>
        </p:txBody>
      </p:sp>
    </p:spTree>
    <p:extLst>
      <p:ext uri="{BB962C8B-B14F-4D97-AF65-F5344CB8AC3E}">
        <p14:creationId xmlns:p14="http://schemas.microsoft.com/office/powerpoint/2010/main" val="577609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10.1: Tools and Techniques of Genetic Engineering</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u="sng" dirty="0"/>
              <a:t>Learning Outcome</a:t>
            </a:r>
          </a:p>
          <a:p>
            <a:pPr marL="342900" indent="-342900">
              <a:spcBef>
                <a:spcPts val="800"/>
              </a:spcBef>
              <a:buFont typeface="Arial" panose="020B0604020202020204" pitchFamily="34" charset="0"/>
              <a:buChar char="•"/>
            </a:pPr>
            <a:r>
              <a:rPr lang="en-US" altLang="en-US" dirty="0"/>
              <a:t>Provide examples of practical applications of modern genetic technologies.</a:t>
            </a:r>
          </a:p>
          <a:p>
            <a:pPr marL="342900" indent="-342900">
              <a:spcBef>
                <a:spcPts val="800"/>
              </a:spcBef>
              <a:buFont typeface="Arial" panose="020B0604020202020204" pitchFamily="34" charset="0"/>
              <a:buChar char="•"/>
            </a:pPr>
            <a:r>
              <a:rPr lang="en-US" dirty="0"/>
              <a:t>Explain the role of restriction endonucleases in the process of genetic engineering.</a:t>
            </a:r>
          </a:p>
          <a:p>
            <a:pPr marL="342900" indent="-342900">
              <a:spcBef>
                <a:spcPts val="800"/>
              </a:spcBef>
              <a:buFont typeface="Arial" panose="020B0604020202020204" pitchFamily="34" charset="0"/>
              <a:buChar char="•"/>
            </a:pPr>
            <a:r>
              <a:rPr lang="en-US" dirty="0"/>
              <a:t>Describe how gel electrophoresis is used to analyze DNA.</a:t>
            </a:r>
          </a:p>
          <a:p>
            <a:pPr marL="342900" indent="-342900">
              <a:spcBef>
                <a:spcPts val="800"/>
              </a:spcBef>
              <a:buFont typeface="Arial" panose="020B0604020202020204" pitchFamily="34" charset="0"/>
              <a:buChar char="•"/>
            </a:pPr>
            <a:r>
              <a:rPr lang="en-US" dirty="0"/>
              <a:t>List the steps in the polymerase chain reaction; discuss one disadvantage to this technique.</a:t>
            </a:r>
          </a:p>
          <a:p>
            <a:pPr marL="342900" indent="-342900">
              <a:spcBef>
                <a:spcPts val="800"/>
              </a:spcBef>
              <a:buFont typeface="Arial" panose="020B0604020202020204" pitchFamily="34" charset="0"/>
              <a:buChar char="•"/>
            </a:pPr>
            <a:r>
              <a:rPr lang="en-US" dirty="0"/>
              <a:t>Describe how recombinant DNA is created; discuss its role in gene cloning.</a:t>
            </a:r>
          </a:p>
        </p:txBody>
      </p:sp>
    </p:spTree>
    <p:extLst>
      <p:ext uri="{BB962C8B-B14F-4D97-AF65-F5344CB8AC3E}">
        <p14:creationId xmlns:p14="http://schemas.microsoft.com/office/powerpoint/2010/main" val="2455854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Polymerase Chain Reaction: A Molecular Xerox Machine for DNA</a:t>
            </a:r>
          </a:p>
        </p:txBody>
      </p:sp>
      <p:sp>
        <p:nvSpPr>
          <p:cNvPr id="3" name="Content Placeholder 2"/>
          <p:cNvSpPr>
            <a:spLocks noGrp="1"/>
          </p:cNvSpPr>
          <p:nvPr>
            <p:ph sz="quarter" idx="11"/>
          </p:nvPr>
        </p:nvSpPr>
        <p:spPr/>
        <p:txBody>
          <a:bodyPr/>
          <a:lstStyle/>
          <a:p>
            <a:pPr>
              <a:spcBef>
                <a:spcPts val="800"/>
              </a:spcBef>
            </a:pPr>
            <a:r>
              <a:rPr lang="en-US" dirty="0"/>
              <a:t>Rapidly increases the amount of DNA in a sample without the need for making cultures or carrying out complex purification techniques</a:t>
            </a:r>
          </a:p>
          <a:p>
            <a:pPr marL="342900" indent="-342900">
              <a:spcBef>
                <a:spcPts val="800"/>
              </a:spcBef>
              <a:buFont typeface="Arial" panose="020B0604020202020204" pitchFamily="34" charset="0"/>
              <a:buChar char="•"/>
            </a:pPr>
            <a:r>
              <a:rPr lang="en-US" dirty="0"/>
              <a:t>Can replicate a target DNA from a few copies to billions of copies in a few hours</a:t>
            </a:r>
          </a:p>
          <a:p>
            <a:pPr>
              <a:spcBef>
                <a:spcPts val="800"/>
              </a:spcBef>
            </a:pPr>
            <a:r>
              <a:rPr lang="en-US" dirty="0"/>
              <a:t>Sensitivity:</a:t>
            </a:r>
          </a:p>
          <a:p>
            <a:pPr marL="342900" indent="-342900">
              <a:spcBef>
                <a:spcPts val="800"/>
              </a:spcBef>
              <a:buFont typeface="Arial" panose="020B0604020202020204" pitchFamily="34" charset="0"/>
              <a:buChar char="•"/>
            </a:pPr>
            <a:r>
              <a:rPr lang="en-US" dirty="0"/>
              <a:t>Can detect cancer from a single cell</a:t>
            </a:r>
          </a:p>
          <a:p>
            <a:pPr marL="342900" indent="-342900">
              <a:spcBef>
                <a:spcPts val="800"/>
              </a:spcBef>
              <a:buFont typeface="Arial" panose="020B0604020202020204" pitchFamily="34" charset="0"/>
              <a:buChar char="•"/>
            </a:pPr>
            <a:r>
              <a:rPr lang="en-US" dirty="0"/>
              <a:t>Can diagnose an infection from a single gene copy</a:t>
            </a:r>
          </a:p>
        </p:txBody>
      </p:sp>
    </p:spTree>
    <p:extLst>
      <p:ext uri="{BB962C8B-B14F-4D97-AF65-F5344CB8AC3E}">
        <p14:creationId xmlns:p14="http://schemas.microsoft.com/office/powerpoint/2010/main" val="4212706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PCR and the Steps of DNA Replication</a:t>
            </a:r>
          </a:p>
        </p:txBody>
      </p:sp>
      <p:sp>
        <p:nvSpPr>
          <p:cNvPr id="3" name="Content Placeholder 2"/>
          <p:cNvSpPr>
            <a:spLocks noGrp="1"/>
          </p:cNvSpPr>
          <p:nvPr>
            <p:ph sz="quarter" idx="11"/>
          </p:nvPr>
        </p:nvSpPr>
        <p:spPr/>
        <p:txBody>
          <a:bodyPr/>
          <a:lstStyle/>
          <a:p>
            <a:pPr>
              <a:spcBef>
                <a:spcPts val="800"/>
              </a:spcBef>
            </a:pPr>
            <a:r>
              <a:rPr lang="en-US" altLang="en-US" dirty="0"/>
              <a:t>PCR uses the same events of DNA replication:</a:t>
            </a:r>
          </a:p>
          <a:p>
            <a:pPr marL="342900" indent="-342900">
              <a:spcBef>
                <a:spcPts val="800"/>
              </a:spcBef>
              <a:buFont typeface="Arial" panose="020B0604020202020204" pitchFamily="34" charset="0"/>
              <a:buChar char="•"/>
            </a:pPr>
            <a:r>
              <a:rPr lang="en-US" altLang="en-US" dirty="0"/>
              <a:t>Opening of the double helix</a:t>
            </a:r>
          </a:p>
          <a:p>
            <a:pPr marL="342900" indent="-342900">
              <a:spcBef>
                <a:spcPts val="800"/>
              </a:spcBef>
              <a:buFont typeface="Arial" panose="020B0604020202020204" pitchFamily="34" charset="0"/>
              <a:buChar char="•"/>
            </a:pPr>
            <a:r>
              <a:rPr lang="en-US" altLang="en-US" dirty="0"/>
              <a:t>Using the exposed strands as templates</a:t>
            </a:r>
          </a:p>
          <a:p>
            <a:pPr marL="342900" indent="-342900">
              <a:spcBef>
                <a:spcPts val="800"/>
              </a:spcBef>
              <a:buFont typeface="Arial" panose="020B0604020202020204" pitchFamily="34" charset="0"/>
              <a:buChar char="•"/>
            </a:pPr>
            <a:r>
              <a:rPr lang="en-US" altLang="en-US" dirty="0"/>
              <a:t>Addition of primers</a:t>
            </a:r>
          </a:p>
          <a:p>
            <a:pPr marL="342900" indent="-342900">
              <a:spcBef>
                <a:spcPts val="800"/>
              </a:spcBef>
              <a:buFont typeface="Arial" panose="020B0604020202020204" pitchFamily="34" charset="0"/>
              <a:buChar char="•"/>
            </a:pPr>
            <a:r>
              <a:rPr lang="en-US" altLang="en-US" dirty="0"/>
              <a:t>Action of DNA a polymerase</a:t>
            </a:r>
          </a:p>
        </p:txBody>
      </p:sp>
    </p:spTree>
    <p:extLst>
      <p:ext uri="{BB962C8B-B14F-4D97-AF65-F5344CB8AC3E}">
        <p14:creationId xmlns:p14="http://schemas.microsoft.com/office/powerpoint/2010/main" val="14139222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Specialized Ingredients Used in PCR</a:t>
            </a:r>
          </a:p>
        </p:txBody>
      </p:sp>
      <p:sp>
        <p:nvSpPr>
          <p:cNvPr id="3" name="Content Placeholder 2"/>
          <p:cNvSpPr>
            <a:spLocks noGrp="1"/>
          </p:cNvSpPr>
          <p:nvPr>
            <p:ph sz="quarter" idx="11"/>
          </p:nvPr>
        </p:nvSpPr>
        <p:spPr/>
        <p:txBody>
          <a:bodyPr/>
          <a:lstStyle/>
          <a:p>
            <a:pPr>
              <a:spcBef>
                <a:spcPts val="800"/>
              </a:spcBef>
            </a:pPr>
            <a:r>
              <a:rPr lang="en-US" altLang="en-US" b="1" dirty="0"/>
              <a:t>Primers</a:t>
            </a:r>
            <a:r>
              <a:rPr lang="en-US" altLang="en-US" dirty="0"/>
              <a:t>: </a:t>
            </a:r>
          </a:p>
          <a:p>
            <a:pPr marL="342900" indent="-342900">
              <a:spcBef>
                <a:spcPts val="800"/>
              </a:spcBef>
              <a:buFont typeface="Arial" panose="020B0604020202020204" pitchFamily="34" charset="0"/>
              <a:buChar char="•"/>
            </a:pPr>
            <a:r>
              <a:rPr lang="en-US" altLang="en-US" dirty="0"/>
              <a:t>Synthetic oligonucleotides of a known sequence of 15 to 30 bases that indicate where DNA amplification should begin</a:t>
            </a:r>
          </a:p>
          <a:p>
            <a:pPr>
              <a:spcBef>
                <a:spcPts val="800"/>
              </a:spcBef>
            </a:pPr>
            <a:r>
              <a:rPr lang="en-US" altLang="en-US" b="1" dirty="0"/>
              <a:t>DNA polymerases</a:t>
            </a:r>
            <a:r>
              <a:rPr lang="en-US" altLang="en-US" dirty="0"/>
              <a:t>: </a:t>
            </a:r>
          </a:p>
          <a:p>
            <a:pPr marL="342900" indent="-342900">
              <a:spcBef>
                <a:spcPts val="800"/>
              </a:spcBef>
              <a:buFont typeface="Arial" panose="020B0604020202020204" pitchFamily="34" charset="0"/>
              <a:buChar char="•"/>
            </a:pPr>
            <a:r>
              <a:rPr lang="en-US" dirty="0"/>
              <a:t>Enzymes responsible for the replication of DNA; each version completes a unique portion of the replication process</a:t>
            </a:r>
          </a:p>
          <a:p>
            <a:pPr marL="342900" indent="-342900">
              <a:spcBef>
                <a:spcPts val="800"/>
              </a:spcBef>
              <a:buFont typeface="Arial" panose="020B0604020202020204" pitchFamily="34" charset="0"/>
              <a:buChar char="•"/>
            </a:pPr>
            <a:r>
              <a:rPr lang="en-US" altLang="en-US" dirty="0"/>
              <a:t>High temperatures used in PCR necessitate use of DNA polymerases isolated from </a:t>
            </a:r>
            <a:r>
              <a:rPr lang="en-US" altLang="en-US" dirty="0" err="1"/>
              <a:t>thermophilic</a:t>
            </a:r>
            <a:r>
              <a:rPr lang="en-US" altLang="en-US" dirty="0"/>
              <a:t> bacteria</a:t>
            </a:r>
          </a:p>
        </p:txBody>
      </p:sp>
    </p:spTree>
    <p:extLst>
      <p:ext uri="{BB962C8B-B14F-4D97-AF65-F5344CB8AC3E}">
        <p14:creationId xmlns:p14="http://schemas.microsoft.com/office/powerpoint/2010/main" val="1362145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PCR Technique</a:t>
            </a:r>
          </a:p>
        </p:txBody>
      </p:sp>
      <p:sp>
        <p:nvSpPr>
          <p:cNvPr id="3" name="Content Placeholder 2"/>
          <p:cNvSpPr>
            <a:spLocks noGrp="1"/>
          </p:cNvSpPr>
          <p:nvPr>
            <p:ph sz="quarter" idx="11"/>
          </p:nvPr>
        </p:nvSpPr>
        <p:spPr>
          <a:xfrm>
            <a:off x="342900" y="1276709"/>
            <a:ext cx="3931920" cy="4971691"/>
          </a:xfrm>
        </p:spPr>
        <p:txBody>
          <a:bodyPr/>
          <a:lstStyle/>
          <a:p>
            <a:pPr>
              <a:spcBef>
                <a:spcPts val="800"/>
              </a:spcBef>
            </a:pPr>
            <a:r>
              <a:rPr lang="en-US" dirty="0"/>
              <a:t>Utilizes a thermal cycler that automatically performs the cyclic temperature changes</a:t>
            </a:r>
          </a:p>
          <a:p>
            <a:pPr>
              <a:spcBef>
                <a:spcPts val="800"/>
              </a:spcBef>
            </a:pPr>
            <a:r>
              <a:rPr lang="en-US" dirty="0"/>
              <a:t>Three basic steps:</a:t>
            </a:r>
          </a:p>
          <a:p>
            <a:pPr marL="342900" indent="-342900">
              <a:spcBef>
                <a:spcPts val="800"/>
              </a:spcBef>
              <a:buFont typeface="Arial" panose="020B0604020202020204" pitchFamily="34" charset="0"/>
              <a:buChar char="•"/>
            </a:pPr>
            <a:r>
              <a:rPr lang="en-US" dirty="0"/>
              <a:t>Denaturation</a:t>
            </a:r>
          </a:p>
          <a:p>
            <a:pPr marL="342900" indent="-342900">
              <a:spcBef>
                <a:spcPts val="800"/>
              </a:spcBef>
              <a:buFont typeface="Arial" panose="020B0604020202020204" pitchFamily="34" charset="0"/>
              <a:buChar char="•"/>
            </a:pPr>
            <a:r>
              <a:rPr lang="en-US" dirty="0"/>
              <a:t>Priming</a:t>
            </a:r>
          </a:p>
          <a:p>
            <a:pPr marL="342900" indent="-342900">
              <a:spcBef>
                <a:spcPts val="800"/>
              </a:spcBef>
              <a:buFont typeface="Arial" panose="020B0604020202020204" pitchFamily="34" charset="0"/>
              <a:buChar char="•"/>
            </a:pPr>
            <a:r>
              <a:rPr lang="en-US" dirty="0"/>
              <a:t>Extension</a:t>
            </a:r>
          </a:p>
          <a:p>
            <a:pPr>
              <a:spcBef>
                <a:spcPts val="800"/>
              </a:spcBef>
            </a:pPr>
            <a:r>
              <a:rPr lang="en-US" dirty="0"/>
              <a:t>Cyclic repetition of these steps amplifies the DNA</a:t>
            </a:r>
          </a:p>
        </p:txBody>
      </p:sp>
      <p:pic>
        <p:nvPicPr>
          <p:cNvPr id="11" name="Picture 3" descr="Illustration of the polymerase chain reaction.">
            <a:extLst>
              <a:ext uri="{FF2B5EF4-FFF2-40B4-BE49-F238E27FC236}">
                <a16:creationId xmlns:a16="http://schemas.microsoft.com/office/drawing/2014/main" id="{8EA25741-C6E1-4517-A549-5849927E54A7}"/>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419600" y="1476554"/>
            <a:ext cx="4586012" cy="4572000"/>
          </a:xfrm>
        </p:spPr>
      </p:pic>
      <p:sp>
        <p:nvSpPr>
          <p:cNvPr id="5" name="Text Placeholder 3">
            <a:extLst>
              <a:ext uri="{FF2B5EF4-FFF2-40B4-BE49-F238E27FC236}">
                <a16:creationId xmlns:a16="http://schemas.microsoft.com/office/drawing/2014/main" id="{AB5A227E-1BBC-4F7A-AF50-8B8BB686C9F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489482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PCR Techniques</a:t>
            </a:r>
          </a:p>
        </p:txBody>
      </p:sp>
      <p:sp>
        <p:nvSpPr>
          <p:cNvPr id="3" name="Content Placeholder 2"/>
          <p:cNvSpPr>
            <a:spLocks noGrp="1"/>
          </p:cNvSpPr>
          <p:nvPr>
            <p:ph sz="quarter" idx="11"/>
          </p:nvPr>
        </p:nvSpPr>
        <p:spPr/>
        <p:txBody>
          <a:bodyPr/>
          <a:lstStyle/>
          <a:p>
            <a:pPr>
              <a:spcBef>
                <a:spcPts val="800"/>
              </a:spcBef>
            </a:pPr>
            <a:r>
              <a:rPr lang="en-US" altLang="en-US" dirty="0"/>
              <a:t>Real-time PCR:</a:t>
            </a:r>
          </a:p>
          <a:p>
            <a:pPr marL="342900" indent="-342900">
              <a:spcBef>
                <a:spcPts val="800"/>
              </a:spcBef>
              <a:buFont typeface="Arial" panose="020B0604020202020204" pitchFamily="34" charset="0"/>
              <a:buChar char="•"/>
            </a:pPr>
            <a:r>
              <a:rPr lang="en-US" altLang="en-US" dirty="0"/>
              <a:t>Can detect products during the reaction instead of at the end</a:t>
            </a:r>
          </a:p>
          <a:p>
            <a:pPr>
              <a:spcBef>
                <a:spcPts val="800"/>
              </a:spcBef>
            </a:pPr>
            <a:r>
              <a:rPr lang="en-US" altLang="en-US" dirty="0"/>
              <a:t>PCR can also be adapted to analyze RNA:</a:t>
            </a:r>
          </a:p>
          <a:p>
            <a:pPr marL="342900" indent="-342900">
              <a:spcBef>
                <a:spcPts val="800"/>
              </a:spcBef>
              <a:buFont typeface="Arial" panose="020B0604020202020204" pitchFamily="34" charset="0"/>
              <a:buChar char="•"/>
            </a:pPr>
            <a:r>
              <a:rPr lang="en-US" altLang="en-US" dirty="0"/>
              <a:t>RNA is converted to DNA with reverse transcriptase</a:t>
            </a:r>
          </a:p>
        </p:txBody>
      </p:sp>
    </p:spTree>
    <p:extLst>
      <p:ext uri="{BB962C8B-B14F-4D97-AF65-F5344CB8AC3E}">
        <p14:creationId xmlns:p14="http://schemas.microsoft.com/office/powerpoint/2010/main" val="3703331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Essential Roles of PCR</a:t>
            </a:r>
          </a:p>
        </p:txBody>
      </p:sp>
      <p:sp>
        <p:nvSpPr>
          <p:cNvPr id="3" name="Content Placeholder 2"/>
          <p:cNvSpPr>
            <a:spLocks noGrp="1"/>
          </p:cNvSpPr>
          <p:nvPr>
            <p:ph sz="quarter" idx="11"/>
          </p:nvPr>
        </p:nvSpPr>
        <p:spPr>
          <a:xfrm>
            <a:off x="342900" y="1276709"/>
            <a:ext cx="3108960" cy="4971691"/>
          </a:xfrm>
        </p:spPr>
        <p:txBody>
          <a:bodyPr/>
          <a:lstStyle/>
          <a:p>
            <a:pPr>
              <a:spcBef>
                <a:spcPts val="800"/>
              </a:spcBef>
            </a:pPr>
            <a:r>
              <a:rPr lang="en-US" altLang="en-US" dirty="0"/>
              <a:t>Gene mapping</a:t>
            </a:r>
          </a:p>
          <a:p>
            <a:pPr>
              <a:spcBef>
                <a:spcPts val="800"/>
              </a:spcBef>
            </a:pPr>
            <a:r>
              <a:rPr lang="en-US" altLang="en-US" dirty="0"/>
              <a:t>The study of genetic defects and cancer</a:t>
            </a:r>
          </a:p>
          <a:p>
            <a:pPr>
              <a:spcBef>
                <a:spcPts val="800"/>
              </a:spcBef>
            </a:pPr>
            <a:r>
              <a:rPr lang="en-US" altLang="en-US" dirty="0"/>
              <a:t>Forensics</a:t>
            </a:r>
          </a:p>
          <a:p>
            <a:pPr>
              <a:spcBef>
                <a:spcPts val="800"/>
              </a:spcBef>
            </a:pPr>
            <a:r>
              <a:rPr lang="en-US" altLang="en-US" dirty="0"/>
              <a:t>Infectious disease diagnosis</a:t>
            </a:r>
          </a:p>
          <a:p>
            <a:pPr>
              <a:spcBef>
                <a:spcPts val="800"/>
              </a:spcBef>
            </a:pPr>
            <a:r>
              <a:rPr lang="en-US" altLang="en-US" dirty="0"/>
              <a:t>Taxonomy studies</a:t>
            </a:r>
          </a:p>
        </p:txBody>
      </p:sp>
      <p:pic>
        <p:nvPicPr>
          <p:cNvPr id="11" name="Picture 3" descr="An automated PCR machine used in hospitals and clinical labs for diagnosis of infectious diseases.">
            <a:extLst>
              <a:ext uri="{FF2B5EF4-FFF2-40B4-BE49-F238E27FC236}">
                <a16:creationId xmlns:a16="http://schemas.microsoft.com/office/drawing/2014/main" id="{86D1456F-4EF9-451D-9008-CC662B0F39A2}"/>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4064"/>
          <a:stretch/>
        </p:blipFill>
        <p:spPr>
          <a:xfrm>
            <a:off x="3735543" y="1652953"/>
            <a:ext cx="5065557" cy="3383280"/>
          </a:xfrm>
        </p:spPr>
      </p:pic>
      <p:sp>
        <p:nvSpPr>
          <p:cNvPr id="9" name="Text Placeholder 4">
            <a:extLst>
              <a:ext uri="{FF2B5EF4-FFF2-40B4-BE49-F238E27FC236}">
                <a16:creationId xmlns:a16="http://schemas.microsoft.com/office/drawing/2014/main" id="{5793FCAD-2BF4-48BA-99DA-1D2A012142B5}"/>
              </a:ext>
            </a:extLst>
          </p:cNvPr>
          <p:cNvSpPr>
            <a:spLocks noGrp="1"/>
          </p:cNvSpPr>
          <p:nvPr>
            <p:ph type="body" sz="quarter" idx="30"/>
          </p:nvPr>
        </p:nvSpPr>
        <p:spPr/>
        <p:txBody>
          <a:bodyPr/>
          <a:lstStyle/>
          <a:p>
            <a:r>
              <a:rPr lang="en-IN" i="1" dirty="0"/>
              <a:t>AFP/Getty Images</a:t>
            </a:r>
            <a:endParaRPr lang="en-IN" dirty="0"/>
          </a:p>
        </p:txBody>
      </p:sp>
    </p:spTree>
    <p:extLst>
      <p:ext uri="{BB962C8B-B14F-4D97-AF65-F5344CB8AC3E}">
        <p14:creationId xmlns:p14="http://schemas.microsoft.com/office/powerpoint/2010/main" val="2351329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in Recombinant DNA Technology</a:t>
            </a:r>
          </a:p>
        </p:txBody>
      </p:sp>
      <p:sp>
        <p:nvSpPr>
          <p:cNvPr id="3" name="Content Placeholder 2"/>
          <p:cNvSpPr>
            <a:spLocks noGrp="1"/>
          </p:cNvSpPr>
          <p:nvPr>
            <p:ph sz="quarter" idx="11"/>
          </p:nvPr>
        </p:nvSpPr>
        <p:spPr/>
        <p:txBody>
          <a:bodyPr/>
          <a:lstStyle/>
          <a:p>
            <a:pPr>
              <a:spcBef>
                <a:spcPts val="600"/>
              </a:spcBef>
              <a:spcAft>
                <a:spcPts val="600"/>
              </a:spcAft>
            </a:pPr>
            <a:r>
              <a:rPr lang="en-US" altLang="en-US" b="1" dirty="0"/>
              <a:t>Recombinant DNA technology</a:t>
            </a:r>
            <a:r>
              <a:rPr lang="en-US" altLang="en-US" dirty="0"/>
              <a:t>:</a:t>
            </a:r>
          </a:p>
          <a:p>
            <a:pPr marL="342900" indent="-342900">
              <a:spcAft>
                <a:spcPts val="600"/>
              </a:spcAft>
              <a:buFont typeface="Arial" panose="020B0604020202020204" pitchFamily="34" charset="0"/>
              <a:buChar char="•"/>
            </a:pPr>
            <a:r>
              <a:rPr lang="en-US" altLang="en-US" dirty="0"/>
              <a:t>Deliberately removing genetic material from one organism and combining it with that of a different organism</a:t>
            </a:r>
          </a:p>
          <a:p>
            <a:pPr marL="342900" indent="-342900">
              <a:spcAft>
                <a:spcPts val="600"/>
              </a:spcAft>
              <a:buFont typeface="Arial" panose="020B0604020202020204" pitchFamily="34" charset="0"/>
              <a:buChar char="•"/>
            </a:pPr>
            <a:r>
              <a:rPr lang="en-US" altLang="en-US" dirty="0"/>
              <a:t>Formation of genetic </a:t>
            </a:r>
            <a:r>
              <a:rPr lang="en-US" altLang="en-US" b="1" dirty="0"/>
              <a:t>clones</a:t>
            </a:r>
          </a:p>
          <a:p>
            <a:pPr>
              <a:spcBef>
                <a:spcPts val="600"/>
              </a:spcBef>
              <a:spcAft>
                <a:spcPts val="600"/>
              </a:spcAft>
            </a:pPr>
            <a:r>
              <a:rPr lang="en-US" dirty="0"/>
              <a:t>Cloning:</a:t>
            </a:r>
          </a:p>
          <a:p>
            <a:pPr marL="342900" indent="-342900">
              <a:spcAft>
                <a:spcPts val="600"/>
              </a:spcAft>
              <a:buFont typeface="Arial" panose="020B0604020202020204" pitchFamily="34" charset="0"/>
              <a:buChar char="•"/>
            </a:pPr>
            <a:r>
              <a:rPr lang="en-US" dirty="0"/>
              <a:t>Removal of a selected gene from an animal, plant, or microorganism (genetic donor)</a:t>
            </a:r>
          </a:p>
          <a:p>
            <a:pPr marL="342900" indent="-342900">
              <a:spcAft>
                <a:spcPts val="600"/>
              </a:spcAft>
              <a:buFont typeface="Arial" panose="020B0604020202020204" pitchFamily="34" charset="0"/>
              <a:buChar char="•"/>
            </a:pPr>
            <a:r>
              <a:rPr lang="en-US" dirty="0"/>
              <a:t>Gene is inserted into a </a:t>
            </a:r>
            <a:r>
              <a:rPr lang="en-US" b="1" dirty="0"/>
              <a:t>vector</a:t>
            </a:r>
            <a:r>
              <a:rPr lang="en-US" dirty="0"/>
              <a:t> (a plasmid or virus) that will be inserted into a </a:t>
            </a:r>
            <a:r>
              <a:rPr lang="en-US" b="1" dirty="0"/>
              <a:t>cloning host </a:t>
            </a:r>
            <a:r>
              <a:rPr lang="en-US" dirty="0"/>
              <a:t>(usually a bacterium or yeast)</a:t>
            </a:r>
          </a:p>
          <a:p>
            <a:pPr marL="342900" indent="-342900">
              <a:spcAft>
                <a:spcPts val="600"/>
              </a:spcAft>
              <a:buFont typeface="Arial" panose="020B0604020202020204" pitchFamily="34" charset="0"/>
              <a:buChar char="•"/>
            </a:pPr>
            <a:r>
              <a:rPr lang="en-US" dirty="0"/>
              <a:t>Gene is translated into the protein product for which it codes</a:t>
            </a:r>
          </a:p>
        </p:txBody>
      </p:sp>
    </p:spTree>
    <p:extLst>
      <p:ext uri="{BB962C8B-B14F-4D97-AF65-F5344CB8AC3E}">
        <p14:creationId xmlns:p14="http://schemas.microsoft.com/office/powerpoint/2010/main" val="30618766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Strategies for Obtaining Genes in an Isolated State</a:t>
            </a:r>
          </a:p>
        </p:txBody>
      </p:sp>
      <p:sp>
        <p:nvSpPr>
          <p:cNvPr id="3" name="Content Placeholder 2"/>
          <p:cNvSpPr>
            <a:spLocks noGrp="1"/>
          </p:cNvSpPr>
          <p:nvPr>
            <p:ph sz="quarter" idx="11"/>
          </p:nvPr>
        </p:nvSpPr>
        <p:spPr/>
        <p:txBody>
          <a:bodyPr/>
          <a:lstStyle/>
          <a:p>
            <a:pPr>
              <a:spcBef>
                <a:spcPts val="800"/>
              </a:spcBef>
            </a:pPr>
            <a:r>
              <a:rPr lang="en-US" altLang="en-US" dirty="0"/>
              <a:t>DNA is removed from cells and separated into fragments by endonucleases</a:t>
            </a:r>
          </a:p>
          <a:p>
            <a:pPr>
              <a:spcBef>
                <a:spcPts val="800"/>
              </a:spcBef>
            </a:pPr>
            <a:r>
              <a:rPr lang="en-US" altLang="en-US" dirty="0"/>
              <a:t>Gene can be synthesized from isolated mRNA transcripts using reverse transcriptase (</a:t>
            </a:r>
            <a:r>
              <a:rPr lang="en-US" altLang="en-US" dirty="0" err="1"/>
              <a:t>cDNA</a:t>
            </a:r>
            <a:r>
              <a:rPr lang="en-US" altLang="en-US" dirty="0"/>
              <a:t>)</a:t>
            </a:r>
          </a:p>
          <a:p>
            <a:pPr>
              <a:spcBef>
                <a:spcPts val="800"/>
              </a:spcBef>
            </a:pPr>
            <a:r>
              <a:rPr lang="en-US" altLang="en-US" dirty="0"/>
              <a:t>A gene can be amplified using PCR</a:t>
            </a:r>
          </a:p>
        </p:txBody>
      </p:sp>
    </p:spTree>
    <p:extLst>
      <p:ext uri="{BB962C8B-B14F-4D97-AF65-F5344CB8AC3E}">
        <p14:creationId xmlns:p14="http://schemas.microsoft.com/office/powerpoint/2010/main" val="2109890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Genomic Libraries</a:t>
            </a:r>
          </a:p>
        </p:txBody>
      </p:sp>
      <p:sp>
        <p:nvSpPr>
          <p:cNvPr id="3" name="Content Placeholder 2"/>
          <p:cNvSpPr>
            <a:spLocks noGrp="1"/>
          </p:cNvSpPr>
          <p:nvPr>
            <p:ph sz="quarter" idx="11"/>
          </p:nvPr>
        </p:nvSpPr>
        <p:spPr/>
        <p:txBody>
          <a:bodyPr/>
          <a:lstStyle/>
          <a:p>
            <a:pPr>
              <a:spcBef>
                <a:spcPts val="800"/>
              </a:spcBef>
            </a:pPr>
            <a:r>
              <a:rPr lang="en-US" altLang="en-US" dirty="0"/>
              <a:t>Genes maintained in a cloning host and vector, just like microbial pure culture</a:t>
            </a:r>
          </a:p>
          <a:p>
            <a:pPr>
              <a:spcBef>
                <a:spcPts val="800"/>
              </a:spcBef>
            </a:pPr>
            <a:r>
              <a:rPr lang="en-US" altLang="en-US" dirty="0"/>
              <a:t>Collections of </a:t>
            </a:r>
            <a:r>
              <a:rPr lang="en-US" altLang="en-US" dirty="0" err="1"/>
              <a:t>cDNA</a:t>
            </a:r>
            <a:r>
              <a:rPr lang="en-US" altLang="en-US" dirty="0"/>
              <a:t> clones that represent the entire genome of numerous organisms</a:t>
            </a:r>
          </a:p>
        </p:txBody>
      </p:sp>
    </p:spTree>
    <p:extLst>
      <p:ext uri="{BB962C8B-B14F-4D97-AF65-F5344CB8AC3E}">
        <p14:creationId xmlns:p14="http://schemas.microsoft.com/office/powerpoint/2010/main" val="2421397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Cloning Vectors</a:t>
            </a:r>
          </a:p>
        </p:txBody>
      </p:sp>
      <p:sp>
        <p:nvSpPr>
          <p:cNvPr id="3" name="Content Placeholder 2"/>
          <p:cNvSpPr>
            <a:spLocks noGrp="1"/>
          </p:cNvSpPr>
          <p:nvPr>
            <p:ph sz="quarter" idx="11"/>
          </p:nvPr>
        </p:nvSpPr>
        <p:spPr/>
        <p:txBody>
          <a:bodyPr/>
          <a:lstStyle/>
          <a:p>
            <a:pPr>
              <a:spcBef>
                <a:spcPts val="800"/>
              </a:spcBef>
            </a:pPr>
            <a:r>
              <a:rPr lang="en-US" dirty="0"/>
              <a:t>Plasmids:</a:t>
            </a:r>
          </a:p>
          <a:p>
            <a:pPr marL="342900" indent="-342900">
              <a:spcBef>
                <a:spcPts val="800"/>
              </a:spcBef>
              <a:buFont typeface="Arial" panose="020B0604020202020204" pitchFamily="34" charset="0"/>
              <a:buChar char="•"/>
            </a:pPr>
            <a:r>
              <a:rPr lang="en-US" dirty="0"/>
              <a:t>Small, well characterized, easy to manipulate</a:t>
            </a:r>
          </a:p>
          <a:p>
            <a:pPr marL="342900" indent="-342900">
              <a:spcBef>
                <a:spcPts val="800"/>
              </a:spcBef>
              <a:buFont typeface="Arial" panose="020B0604020202020204" pitchFamily="34" charset="0"/>
              <a:buChar char="•"/>
            </a:pPr>
            <a:r>
              <a:rPr lang="en-US" dirty="0"/>
              <a:t>Can be transferred into appropriate host cells through transformation</a:t>
            </a:r>
          </a:p>
          <a:p>
            <a:pPr marL="342900" indent="-342900">
              <a:spcBef>
                <a:spcPts val="800"/>
              </a:spcBef>
              <a:buFont typeface="Arial" panose="020B0604020202020204" pitchFamily="34" charset="0"/>
              <a:buChar char="•"/>
            </a:pPr>
            <a:r>
              <a:rPr lang="en-US" dirty="0"/>
              <a:t>Plasmids that carry genetic markers for resistance to antibiotics</a:t>
            </a:r>
          </a:p>
          <a:p>
            <a:pPr>
              <a:spcBef>
                <a:spcPts val="800"/>
              </a:spcBef>
            </a:pPr>
            <a:r>
              <a:rPr lang="en-US" dirty="0"/>
              <a:t>Bacteriophage:</a:t>
            </a:r>
          </a:p>
          <a:p>
            <a:pPr marL="342900" indent="-342900">
              <a:spcBef>
                <a:spcPts val="800"/>
              </a:spcBef>
              <a:buFont typeface="Arial" panose="020B0604020202020204" pitchFamily="34" charset="0"/>
              <a:buChar char="•"/>
            </a:pPr>
            <a:r>
              <a:rPr lang="en-US" dirty="0"/>
              <a:t>Have the natural ability to inject DNA into bacterial hosts through transduction</a:t>
            </a:r>
          </a:p>
        </p:txBody>
      </p:sp>
    </p:spTree>
    <p:extLst>
      <p:ext uri="{BB962C8B-B14F-4D97-AF65-F5344CB8AC3E}">
        <p14:creationId xmlns:p14="http://schemas.microsoft.com/office/powerpoint/2010/main" val="2884229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Engineering is an Applied Science</a:t>
            </a:r>
          </a:p>
        </p:txBody>
      </p:sp>
      <p:sp>
        <p:nvSpPr>
          <p:cNvPr id="3" name="Content Placeholder 2"/>
          <p:cNvSpPr>
            <a:spLocks noGrp="1"/>
          </p:cNvSpPr>
          <p:nvPr>
            <p:ph sz="quarter" idx="11"/>
          </p:nvPr>
        </p:nvSpPr>
        <p:spPr/>
        <p:txBody>
          <a:bodyPr/>
          <a:lstStyle/>
          <a:p>
            <a:pPr>
              <a:spcBef>
                <a:spcPts val="800"/>
              </a:spcBef>
            </a:pPr>
            <a:r>
              <a:rPr lang="en-US" altLang="en-US" dirty="0"/>
              <a:t>Applied science:</a:t>
            </a:r>
          </a:p>
          <a:p>
            <a:pPr marL="342900" indent="-342900">
              <a:spcBef>
                <a:spcPts val="800"/>
              </a:spcBef>
              <a:buFont typeface="Arial" panose="020B0604020202020204" pitchFamily="34" charset="0"/>
              <a:buChar char="•"/>
            </a:pPr>
            <a:r>
              <a:rPr lang="en-US" altLang="en-US" dirty="0"/>
              <a:t>Applications from basic research science</a:t>
            </a:r>
          </a:p>
          <a:p>
            <a:pPr marL="342900" indent="-342900">
              <a:spcBef>
                <a:spcPts val="800"/>
              </a:spcBef>
              <a:buFont typeface="Arial" panose="020B0604020202020204" pitchFamily="34" charset="0"/>
              <a:buChar char="•"/>
            </a:pPr>
            <a:r>
              <a:rPr lang="en-US" altLang="en-US" dirty="0"/>
              <a:t>Examples:</a:t>
            </a:r>
          </a:p>
          <a:p>
            <a:pPr marL="640080" lvl="1" indent="-283464"/>
            <a:r>
              <a:rPr lang="en-US" altLang="en-US" sz="2000" dirty="0"/>
              <a:t>Utilizing DNA to identify a suspect in a crime</a:t>
            </a:r>
          </a:p>
          <a:p>
            <a:pPr marL="640080" lvl="1" indent="-283464"/>
            <a:r>
              <a:rPr lang="en-US" altLang="en-US" sz="2000" dirty="0"/>
              <a:t>Fixing the underlying genetic mutation to treat disease</a:t>
            </a:r>
          </a:p>
          <a:p>
            <a:pPr marL="640080" lvl="1" indent="-283464"/>
            <a:r>
              <a:rPr lang="en-US" altLang="en-US" sz="2000" dirty="0"/>
              <a:t>Utilizing RNA regulatory molecules to permanently “fix” diseases</a:t>
            </a:r>
          </a:p>
        </p:txBody>
      </p:sp>
    </p:spTree>
    <p:extLst>
      <p:ext uri="{BB962C8B-B14F-4D97-AF65-F5344CB8AC3E}">
        <p14:creationId xmlns:p14="http://schemas.microsoft.com/office/powerpoint/2010/main" val="19156506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Aspects of Cloning Vectors</a:t>
            </a:r>
          </a:p>
        </p:txBody>
      </p:sp>
      <p:sp>
        <p:nvSpPr>
          <p:cNvPr id="3" name="Content Placeholder 2"/>
          <p:cNvSpPr>
            <a:spLocks noGrp="1"/>
          </p:cNvSpPr>
          <p:nvPr>
            <p:ph sz="quarter" idx="11"/>
          </p:nvPr>
        </p:nvSpPr>
        <p:spPr>
          <a:xfrm>
            <a:off x="342900" y="1276709"/>
            <a:ext cx="3566160" cy="4971691"/>
          </a:xfrm>
        </p:spPr>
        <p:txBody>
          <a:bodyPr/>
          <a:lstStyle/>
          <a:p>
            <a:pPr>
              <a:spcBef>
                <a:spcPts val="800"/>
              </a:spcBef>
            </a:pPr>
            <a:r>
              <a:rPr lang="en-US" altLang="en-US" dirty="0"/>
              <a:t>An origin of replication (ORI) so that it will be replicated by the DNA polymerase of the cloning host</a:t>
            </a:r>
          </a:p>
          <a:p>
            <a:pPr>
              <a:spcBef>
                <a:spcPts val="800"/>
              </a:spcBef>
            </a:pPr>
            <a:r>
              <a:rPr lang="en-US" altLang="en-US" dirty="0"/>
              <a:t>Must accept DNA of the desired size</a:t>
            </a:r>
          </a:p>
          <a:p>
            <a:pPr>
              <a:spcBef>
                <a:spcPts val="800"/>
              </a:spcBef>
            </a:pPr>
            <a:r>
              <a:rPr lang="en-US" altLang="en-US" dirty="0"/>
              <a:t>Typically contain a gene that confers drug resistance to their cloning host</a:t>
            </a:r>
          </a:p>
        </p:txBody>
      </p:sp>
      <p:pic>
        <p:nvPicPr>
          <p:cNvPr id="11" name="Picture 3" descr="Illustration of the cloning vector pUC19 showing the origin of replication and the ampicillin-resistance gene.">
            <a:extLst>
              <a:ext uri="{FF2B5EF4-FFF2-40B4-BE49-F238E27FC236}">
                <a16:creationId xmlns:a16="http://schemas.microsoft.com/office/drawing/2014/main" id="{F9915C10-FF83-4690-A26A-C8E04700EA88}"/>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000500" y="1737360"/>
            <a:ext cx="4959779" cy="3383280"/>
          </a:xfrm>
        </p:spPr>
      </p:pic>
    </p:spTree>
    <p:extLst>
      <p:ext uri="{BB962C8B-B14F-4D97-AF65-F5344CB8AC3E}">
        <p14:creationId xmlns:p14="http://schemas.microsoft.com/office/powerpoint/2010/main" val="3145102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Desirable Features in a Microbial Cloning Host</a:t>
            </a:r>
          </a:p>
        </p:txBody>
      </p:sp>
      <p:sp>
        <p:nvSpPr>
          <p:cNvPr id="3" name="Content Placeholder 2"/>
          <p:cNvSpPr>
            <a:spLocks noGrp="1"/>
          </p:cNvSpPr>
          <p:nvPr>
            <p:ph sz="quarter" idx="11"/>
          </p:nvPr>
        </p:nvSpPr>
        <p:spPr/>
        <p:txBody>
          <a:bodyPr/>
          <a:lstStyle/>
          <a:p>
            <a:pPr>
              <a:spcBef>
                <a:spcPts val="800"/>
              </a:spcBef>
            </a:pPr>
            <a:r>
              <a:rPr lang="en-US" dirty="0"/>
              <a:t>Rapid turnover; fast growth rate</a:t>
            </a:r>
          </a:p>
          <a:p>
            <a:pPr>
              <a:spcBef>
                <a:spcPts val="800"/>
              </a:spcBef>
            </a:pPr>
            <a:r>
              <a:rPr lang="en-US" dirty="0"/>
              <a:t>Can be grown in large quantities using ordinary culture methods</a:t>
            </a:r>
          </a:p>
          <a:p>
            <a:pPr>
              <a:spcBef>
                <a:spcPts val="800"/>
              </a:spcBef>
            </a:pPr>
            <a:r>
              <a:rPr lang="en-US" dirty="0"/>
              <a:t>Nonpathogenic</a:t>
            </a:r>
          </a:p>
          <a:p>
            <a:pPr>
              <a:spcBef>
                <a:spcPts val="800"/>
              </a:spcBef>
            </a:pPr>
            <a:r>
              <a:rPr lang="en-US" dirty="0"/>
              <a:t>Genome that is well mapped</a:t>
            </a:r>
          </a:p>
          <a:p>
            <a:pPr>
              <a:spcBef>
                <a:spcPts val="800"/>
              </a:spcBef>
            </a:pPr>
            <a:r>
              <a:rPr lang="en-US" dirty="0"/>
              <a:t>Capable of accepting plasmid or bacteriophage vectors</a:t>
            </a:r>
          </a:p>
          <a:p>
            <a:pPr>
              <a:spcBef>
                <a:spcPts val="800"/>
              </a:spcBef>
            </a:pPr>
            <a:r>
              <a:rPr lang="en-US" dirty="0"/>
              <a:t>Maintains foreign genes through multiple generations</a:t>
            </a:r>
          </a:p>
          <a:p>
            <a:pPr>
              <a:spcBef>
                <a:spcPts val="800"/>
              </a:spcBef>
            </a:pPr>
            <a:r>
              <a:rPr lang="en-US" dirty="0"/>
              <a:t>Will secrete a high yield of proteins from expressed foreign genes</a:t>
            </a:r>
          </a:p>
        </p:txBody>
      </p:sp>
    </p:spTree>
    <p:extLst>
      <p:ext uri="{BB962C8B-B14F-4D97-AF65-F5344CB8AC3E}">
        <p14:creationId xmlns:p14="http://schemas.microsoft.com/office/powerpoint/2010/main" val="7710269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Example of Recombinant DNA Technology</a:t>
            </a:r>
          </a:p>
        </p:txBody>
      </p:sp>
      <p:sp>
        <p:nvSpPr>
          <p:cNvPr id="3" name="Content Placeholder 2"/>
          <p:cNvSpPr>
            <a:spLocks noGrp="1"/>
          </p:cNvSpPr>
          <p:nvPr>
            <p:ph sz="quarter" idx="11"/>
          </p:nvPr>
        </p:nvSpPr>
        <p:spPr/>
        <p:txBody>
          <a:bodyPr/>
          <a:lstStyle/>
          <a:p>
            <a:pPr>
              <a:spcBef>
                <a:spcPts val="800"/>
              </a:spcBef>
            </a:pPr>
            <a:r>
              <a:rPr lang="en-US" altLang="en-US" dirty="0"/>
              <a:t>Production of drug alpha-2a interferon (</a:t>
            </a:r>
            <a:r>
              <a:rPr lang="en-US" altLang="en-US" dirty="0" err="1"/>
              <a:t>Roferon</a:t>
            </a:r>
            <a:r>
              <a:rPr lang="en-US" altLang="en-US" dirty="0"/>
              <a:t>-A):</a:t>
            </a:r>
          </a:p>
          <a:p>
            <a:pPr marL="342900" indent="-342900">
              <a:spcBef>
                <a:spcPts val="800"/>
              </a:spcBef>
              <a:buFont typeface="Arial" panose="020B0604020202020204" pitchFamily="34" charset="0"/>
              <a:buChar char="•"/>
            </a:pPr>
            <a:r>
              <a:rPr lang="en-US" altLang="en-US" dirty="0"/>
              <a:t>Used to treat hairy cell leukemia and Kaposi’s sarcoma</a:t>
            </a:r>
          </a:p>
          <a:p>
            <a:pPr marL="342900" indent="-342900">
              <a:spcBef>
                <a:spcPts val="800"/>
              </a:spcBef>
              <a:buFont typeface="Arial" panose="020B0604020202020204" pitchFamily="34" charset="0"/>
              <a:buChar char="•"/>
            </a:pPr>
            <a:r>
              <a:rPr lang="en-US" altLang="en-US" dirty="0"/>
              <a:t>Human alpha interferon gene codes for a polypeptide</a:t>
            </a:r>
          </a:p>
          <a:p>
            <a:pPr marL="342900" indent="-342900">
              <a:spcBef>
                <a:spcPts val="800"/>
              </a:spcBef>
              <a:buFont typeface="Arial" panose="020B0604020202020204" pitchFamily="34" charset="0"/>
              <a:buChar char="•"/>
            </a:pPr>
            <a:r>
              <a:rPr lang="en-US" altLang="en-US" dirty="0"/>
              <a:t>First isolated and identified in human blood cells</a:t>
            </a:r>
          </a:p>
          <a:p>
            <a:pPr marL="342900" indent="-342900">
              <a:spcBef>
                <a:spcPts val="800"/>
              </a:spcBef>
              <a:buFont typeface="Arial" panose="020B0604020202020204" pitchFamily="34" charset="0"/>
              <a:buChar char="•"/>
            </a:pPr>
            <a:r>
              <a:rPr lang="en-US" altLang="en-US" dirty="0"/>
              <a:t>Prepared from processed mRNA transcripts free of introns</a:t>
            </a:r>
          </a:p>
        </p:txBody>
      </p:sp>
    </p:spTree>
    <p:extLst>
      <p:ext uri="{BB962C8B-B14F-4D97-AF65-F5344CB8AC3E}">
        <p14:creationId xmlns:p14="http://schemas.microsoft.com/office/powerpoint/2010/main" val="6304772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Ingredients for Gene Cloning</a:t>
            </a:r>
          </a:p>
        </p:txBody>
      </p:sp>
      <p:sp>
        <p:nvSpPr>
          <p:cNvPr id="3" name="Content Placeholder 2"/>
          <p:cNvSpPr>
            <a:spLocks noGrp="1"/>
          </p:cNvSpPr>
          <p:nvPr>
            <p:ph sz="quarter" idx="11"/>
          </p:nvPr>
        </p:nvSpPr>
        <p:spPr>
          <a:xfrm>
            <a:off x="342900" y="1276709"/>
            <a:ext cx="8458200" cy="1142641"/>
          </a:xfrm>
        </p:spPr>
        <p:txBody>
          <a:bodyPr/>
          <a:lstStyle/>
          <a:p>
            <a:pPr>
              <a:spcBef>
                <a:spcPts val="800"/>
              </a:spcBef>
            </a:pPr>
            <a:r>
              <a:rPr lang="en-US" altLang="en-US" dirty="0"/>
              <a:t>The gene you are interested in (for example, interferon)</a:t>
            </a:r>
          </a:p>
          <a:p>
            <a:pPr>
              <a:spcBef>
                <a:spcPts val="800"/>
              </a:spcBef>
            </a:pPr>
            <a:r>
              <a:rPr lang="en-US" altLang="en-US" dirty="0"/>
              <a:t>Cloning vector (usually a plasmid)</a:t>
            </a:r>
          </a:p>
        </p:txBody>
      </p:sp>
      <p:pic>
        <p:nvPicPr>
          <p:cNvPr id="8" name="Picture 3" descr="Step 1 of using recombinant DNA for gene cloning.">
            <a:extLst>
              <a:ext uri="{FF2B5EF4-FFF2-40B4-BE49-F238E27FC236}">
                <a16:creationId xmlns:a16="http://schemas.microsoft.com/office/drawing/2014/main" id="{5955896D-089C-4907-B075-164B64ABA6E5}"/>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84539"/>
          <a:stretch/>
        </p:blipFill>
        <p:spPr>
          <a:xfrm>
            <a:off x="657122" y="3189915"/>
            <a:ext cx="7829757" cy="1463040"/>
          </a:xfrm>
        </p:spPr>
      </p:pic>
    </p:spTree>
    <p:extLst>
      <p:ext uri="{BB962C8B-B14F-4D97-AF65-F5344CB8AC3E}">
        <p14:creationId xmlns:p14="http://schemas.microsoft.com/office/powerpoint/2010/main" val="1915819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Steps in Gene Cloning</a:t>
            </a:r>
          </a:p>
        </p:txBody>
      </p:sp>
      <p:pic>
        <p:nvPicPr>
          <p:cNvPr id="14" name="Picture 2" descr="Step 2 of using recombinant DNA for gene cloning.">
            <a:extLst>
              <a:ext uri="{FF2B5EF4-FFF2-40B4-BE49-F238E27FC236}">
                <a16:creationId xmlns:a16="http://schemas.microsoft.com/office/drawing/2014/main" id="{FAC3835A-A0FF-4C7E-8580-D1DAF51365DF}"/>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780288" y="1419987"/>
            <a:ext cx="7583424" cy="4684776"/>
          </a:xfrm>
        </p:spPr>
      </p:pic>
    </p:spTree>
    <p:extLst>
      <p:ext uri="{BB962C8B-B14F-4D97-AF65-F5344CB8AC3E}">
        <p14:creationId xmlns:p14="http://schemas.microsoft.com/office/powerpoint/2010/main" val="39645854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Synthesis and Purification of Protein in Gene Cloning</a:t>
            </a:r>
          </a:p>
        </p:txBody>
      </p:sp>
      <p:pic>
        <p:nvPicPr>
          <p:cNvPr id="14" name="Picture 2" descr="Step 3 of using recombinant DNA for gene cloning.">
            <a:extLst>
              <a:ext uri="{FF2B5EF4-FFF2-40B4-BE49-F238E27FC236}">
                <a16:creationId xmlns:a16="http://schemas.microsoft.com/office/drawing/2014/main" id="{7571A9E5-E538-4022-839C-43A66B47E78D}"/>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396240" y="1878711"/>
            <a:ext cx="8351520" cy="3767328"/>
          </a:xfrm>
        </p:spPr>
      </p:pic>
    </p:spTree>
    <p:extLst>
      <p:ext uri="{BB962C8B-B14F-4D97-AF65-F5344CB8AC3E}">
        <p14:creationId xmlns:p14="http://schemas.microsoft.com/office/powerpoint/2010/main" val="18992143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10.1</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altLang="en-US" dirty="0"/>
              <a:t>Describe two scenarios in which genetic information </a:t>
            </a:r>
            <a:br>
              <a:rPr lang="en-US" altLang="en-US" dirty="0"/>
            </a:br>
            <a:r>
              <a:rPr lang="en-US" altLang="en-US" dirty="0"/>
              <a:t>can be manipulated in order to accomplish goals to </a:t>
            </a:r>
            <a:br>
              <a:rPr lang="en-US" altLang="en-US" dirty="0"/>
            </a:br>
            <a:r>
              <a:rPr lang="en-US" altLang="en-US" dirty="0"/>
              <a:t>benefit human beings.</a:t>
            </a:r>
          </a:p>
          <a:p>
            <a:pPr marL="457200" indent="-457200">
              <a:spcBef>
                <a:spcPts val="800"/>
              </a:spcBef>
              <a:buFont typeface="+mj-lt"/>
              <a:buAutoNum type="arabicPeriod"/>
              <a:tabLst>
                <a:tab pos="4400550" algn="l"/>
              </a:tabLst>
            </a:pPr>
            <a:r>
              <a:rPr lang="en-US" dirty="0"/>
              <a:t>DNA can be cut into smaller pieces by using enzymes </a:t>
            </a:r>
            <a:br>
              <a:rPr lang="en-US" dirty="0"/>
            </a:br>
            <a:r>
              <a:rPr lang="en-US" dirty="0"/>
              <a:t>called _______ _______.</a:t>
            </a:r>
          </a:p>
          <a:p>
            <a:pPr marL="457200" indent="-457200">
              <a:spcBef>
                <a:spcPts val="800"/>
              </a:spcBef>
              <a:buFont typeface="+mj-lt"/>
              <a:buAutoNum type="arabicPeriod"/>
              <a:tabLst>
                <a:tab pos="514350" algn="l"/>
                <a:tab pos="8343900" algn="l"/>
              </a:tabLst>
            </a:pPr>
            <a:r>
              <a:rPr lang="en-US" dirty="0" err="1"/>
              <a:t>cDNA</a:t>
            </a:r>
            <a:r>
              <a:rPr lang="en-US" dirty="0"/>
              <a:t> is produced using the enzyme _______ _______.</a:t>
            </a:r>
          </a:p>
          <a:p>
            <a:pPr marL="457200" indent="-457200">
              <a:spcBef>
                <a:spcPts val="800"/>
              </a:spcBef>
              <a:buFont typeface="+mj-lt"/>
              <a:buAutoNum type="arabicPeriod" startAt="4"/>
            </a:pPr>
            <a:r>
              <a:rPr lang="en-US" dirty="0"/>
              <a:t>True/False: PCR uses specialized DNA polymerase adapted to high temperatures.</a:t>
            </a:r>
          </a:p>
          <a:p>
            <a:pPr marL="457200" indent="-457200">
              <a:spcBef>
                <a:spcPts val="800"/>
              </a:spcBef>
              <a:buFont typeface="+mj-lt"/>
              <a:buAutoNum type="arabicPeriod" startAt="4"/>
            </a:pPr>
            <a:r>
              <a:rPr lang="en-US" dirty="0"/>
              <a:t>List and describe two cloning vectors and two cloning hosts.</a:t>
            </a:r>
          </a:p>
        </p:txBody>
      </p:sp>
    </p:spTree>
    <p:extLst>
      <p:ext uri="{BB962C8B-B14F-4D97-AF65-F5344CB8AC3E}">
        <p14:creationId xmlns:p14="http://schemas.microsoft.com/office/powerpoint/2010/main" val="34249775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10.2: Products of Recombinant DNA Technology</a:t>
            </a:r>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p>
          <a:p>
            <a:pPr marL="342900" indent="-342900">
              <a:spcBef>
                <a:spcPts val="800"/>
              </a:spcBef>
              <a:buFont typeface="Arial" panose="020B0604020202020204" pitchFamily="34" charset="0"/>
              <a:buChar char="•"/>
            </a:pPr>
            <a:r>
              <a:rPr lang="en-US" altLang="en-US" dirty="0"/>
              <a:t>Provide several examples of recombinant products that have contributed to human health.</a:t>
            </a:r>
          </a:p>
          <a:p>
            <a:pPr marL="342900" indent="-342900">
              <a:spcBef>
                <a:spcPts val="800"/>
              </a:spcBef>
              <a:buFont typeface="Arial" panose="020B0604020202020204" pitchFamily="34" charset="0"/>
              <a:buChar char="•"/>
            </a:pPr>
            <a:r>
              <a:rPr lang="en-US" altLang="en-US" dirty="0"/>
              <a:t>List examples of genetically modified bacteria and plants, and a purpose for each.</a:t>
            </a:r>
          </a:p>
        </p:txBody>
      </p:sp>
    </p:spTree>
    <p:extLst>
      <p:ext uri="{BB962C8B-B14F-4D97-AF65-F5344CB8AC3E}">
        <p14:creationId xmlns:p14="http://schemas.microsoft.com/office/powerpoint/2010/main" val="39933040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Products of Recombinant DNA Technology</a:t>
            </a:r>
          </a:p>
        </p:txBody>
      </p:sp>
      <p:sp>
        <p:nvSpPr>
          <p:cNvPr id="3" name="Content Placeholder 2"/>
          <p:cNvSpPr>
            <a:spLocks noGrp="1"/>
          </p:cNvSpPr>
          <p:nvPr>
            <p:ph sz="quarter" idx="11"/>
          </p:nvPr>
        </p:nvSpPr>
        <p:spPr/>
        <p:txBody>
          <a:bodyPr/>
          <a:lstStyle/>
          <a:p>
            <a:pPr>
              <a:spcBef>
                <a:spcPts val="800"/>
              </a:spcBef>
            </a:pPr>
            <a:r>
              <a:rPr lang="en-US" dirty="0"/>
              <a:t>Uses of recombinant DNA technology:</a:t>
            </a:r>
          </a:p>
          <a:p>
            <a:pPr marL="342900" indent="-342900">
              <a:spcBef>
                <a:spcPts val="800"/>
              </a:spcBef>
              <a:buFont typeface="Arial" panose="020B0604020202020204" pitchFamily="34" charset="0"/>
              <a:buChar char="•"/>
            </a:pPr>
            <a:r>
              <a:rPr lang="en-US" dirty="0"/>
              <a:t>Recombinant organisms</a:t>
            </a:r>
          </a:p>
          <a:p>
            <a:pPr marL="342900" indent="-342900">
              <a:spcBef>
                <a:spcPts val="800"/>
              </a:spcBef>
              <a:buFont typeface="Arial" panose="020B0604020202020204" pitchFamily="34" charset="0"/>
              <a:buChar char="•"/>
            </a:pPr>
            <a:r>
              <a:rPr lang="en-US" dirty="0"/>
              <a:t>Sources of protein products</a:t>
            </a:r>
          </a:p>
          <a:p>
            <a:pPr marL="342900" indent="-342900">
              <a:spcBef>
                <a:spcPts val="800"/>
              </a:spcBef>
              <a:buFont typeface="Arial" panose="020B0604020202020204" pitchFamily="34" charset="0"/>
              <a:buChar char="•"/>
            </a:pPr>
            <a:r>
              <a:rPr lang="en-US" dirty="0"/>
              <a:t>Nucleotide sequences</a:t>
            </a:r>
          </a:p>
          <a:p>
            <a:pPr marL="342900" indent="-342900">
              <a:spcBef>
                <a:spcPts val="800"/>
              </a:spcBef>
              <a:buFont typeface="Arial" panose="020B0604020202020204" pitchFamily="34" charset="0"/>
              <a:buChar char="•"/>
            </a:pPr>
            <a:r>
              <a:rPr lang="en-US" dirty="0"/>
              <a:t>Medications that cannot be manufactured by other means</a:t>
            </a:r>
          </a:p>
          <a:p>
            <a:pPr marL="342900" indent="-342900">
              <a:spcBef>
                <a:spcPts val="800"/>
              </a:spcBef>
              <a:buFont typeface="Arial" panose="020B0604020202020204" pitchFamily="34" charset="0"/>
              <a:buChar char="•"/>
            </a:pPr>
            <a:r>
              <a:rPr lang="en-US" dirty="0"/>
              <a:t>Large-scale manufacture of hormones and enzymes:</a:t>
            </a:r>
          </a:p>
          <a:p>
            <a:pPr marL="640080" lvl="1" indent="-283464"/>
            <a:r>
              <a:rPr lang="en-US" sz="2000" dirty="0"/>
              <a:t>Insulin</a:t>
            </a:r>
          </a:p>
          <a:p>
            <a:pPr marL="640080" lvl="1" indent="-283464"/>
            <a:r>
              <a:rPr lang="en-US" sz="2000" dirty="0"/>
              <a:t>Human growth hormone</a:t>
            </a:r>
          </a:p>
        </p:txBody>
      </p:sp>
    </p:spTree>
    <p:extLst>
      <p:ext uri="{BB962C8B-B14F-4D97-AF65-F5344CB8AC3E}">
        <p14:creationId xmlns:p14="http://schemas.microsoft.com/office/powerpoint/2010/main" val="19057692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Current Medicines from Recombinant DNA Technology: Immune Treatments</a:t>
            </a:r>
          </a:p>
        </p:txBody>
      </p:sp>
      <p:sp>
        <p:nvSpPr>
          <p:cNvPr id="3" name="Content Placeholder 2"/>
          <p:cNvSpPr>
            <a:spLocks noGrp="1"/>
          </p:cNvSpPr>
          <p:nvPr>
            <p:ph sz="quarter" idx="11"/>
          </p:nvPr>
        </p:nvSpPr>
        <p:spPr/>
        <p:txBody>
          <a:bodyPr/>
          <a:lstStyle/>
          <a:p>
            <a:pPr>
              <a:spcBef>
                <a:spcPts val="800"/>
              </a:spcBef>
            </a:pPr>
            <a:r>
              <a:rPr lang="en-US" dirty="0" err="1"/>
              <a:t>Interferons</a:t>
            </a:r>
            <a:r>
              <a:rPr lang="en-US" dirty="0"/>
              <a:t>—peptides used to treat some types of cancer, multiple sclerosis, and viral infections such as hepatitis and genital warts	</a:t>
            </a:r>
          </a:p>
          <a:p>
            <a:pPr>
              <a:spcBef>
                <a:spcPts val="800"/>
              </a:spcBef>
            </a:pPr>
            <a:r>
              <a:rPr lang="en-US" dirty="0"/>
              <a:t>Interleukins—types of cytokines that regulate the immune function of white blood cells, used in cancer treatment	</a:t>
            </a:r>
          </a:p>
          <a:p>
            <a:pPr>
              <a:spcBef>
                <a:spcPts val="800"/>
              </a:spcBef>
            </a:pPr>
            <a:r>
              <a:rPr lang="en-US" dirty="0"/>
              <a:t>Tumor necrosis factor (TNF)—used to treat cancer	</a:t>
            </a:r>
          </a:p>
          <a:p>
            <a:pPr>
              <a:spcBef>
                <a:spcPts val="800"/>
              </a:spcBef>
            </a:pPr>
            <a:r>
              <a:rPr lang="en-US" dirty="0" err="1"/>
              <a:t>Remicade</a:t>
            </a:r>
            <a:r>
              <a:rPr lang="en-US" baseline="30000" dirty="0"/>
              <a:t>®</a:t>
            </a:r>
            <a:r>
              <a:rPr lang="en-US" dirty="0"/>
              <a:t> and </a:t>
            </a:r>
            <a:r>
              <a:rPr lang="en-US" dirty="0" err="1"/>
              <a:t>Humira</a:t>
            </a:r>
            <a:r>
              <a:rPr lang="en-US" baseline="30000" dirty="0"/>
              <a:t>®</a:t>
            </a:r>
            <a:r>
              <a:rPr lang="en-US" dirty="0"/>
              <a:t>—“biologics” used to treat autoimmune disorders such as rheumatoid arthritis and </a:t>
            </a:r>
            <a:r>
              <a:rPr lang="en-US" dirty="0" err="1"/>
              <a:t>Crohn’s</a:t>
            </a:r>
            <a:r>
              <a:rPr lang="en-US" dirty="0"/>
              <a:t> disease</a:t>
            </a:r>
          </a:p>
        </p:txBody>
      </p:sp>
    </p:spTree>
    <p:extLst>
      <p:ext uri="{BB962C8B-B14F-4D97-AF65-F5344CB8AC3E}">
        <p14:creationId xmlns:p14="http://schemas.microsoft.com/office/powerpoint/2010/main" val="4154072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The Raw Material</a:t>
            </a:r>
          </a:p>
        </p:txBody>
      </p:sp>
      <p:sp>
        <p:nvSpPr>
          <p:cNvPr id="3" name="Content Placeholder 2"/>
          <p:cNvSpPr>
            <a:spLocks noGrp="1"/>
          </p:cNvSpPr>
          <p:nvPr>
            <p:ph sz="quarter" idx="11"/>
          </p:nvPr>
        </p:nvSpPr>
        <p:spPr>
          <a:xfrm>
            <a:off x="342900" y="1276709"/>
            <a:ext cx="8458200" cy="2194560"/>
          </a:xfrm>
        </p:spPr>
        <p:txBody>
          <a:bodyPr/>
          <a:lstStyle/>
          <a:p>
            <a:pPr>
              <a:spcBef>
                <a:spcPts val="600"/>
              </a:spcBef>
              <a:spcAft>
                <a:spcPts val="600"/>
              </a:spcAft>
            </a:pPr>
            <a:r>
              <a:rPr lang="en-US" sz="1800" dirty="0"/>
              <a:t>Intrinsic properties of DNA:</a:t>
            </a:r>
          </a:p>
          <a:p>
            <a:pPr marL="285750" indent="-285750">
              <a:spcBef>
                <a:spcPts val="600"/>
              </a:spcBef>
              <a:spcAft>
                <a:spcPts val="600"/>
              </a:spcAft>
              <a:buFont typeface="Arial" panose="020B0604020202020204" pitchFamily="34" charset="0"/>
              <a:buChar char="•"/>
            </a:pPr>
            <a:r>
              <a:rPr lang="en-US" sz="1800" dirty="0"/>
              <a:t>Helicase is able to unwind the strands of the double helix just as easily in the lab as it does in a cell</a:t>
            </a:r>
          </a:p>
          <a:p>
            <a:pPr marL="285750" indent="-285750">
              <a:spcBef>
                <a:spcPts val="600"/>
              </a:spcBef>
              <a:spcAft>
                <a:spcPts val="600"/>
              </a:spcAft>
              <a:buFont typeface="Arial" panose="020B0604020202020204" pitchFamily="34" charset="0"/>
              <a:buChar char="•"/>
            </a:pPr>
            <a:r>
              <a:rPr lang="en-US" sz="1800" dirty="0"/>
              <a:t>DNA strands separate when exposed to temperatures just below boiling</a:t>
            </a:r>
          </a:p>
          <a:p>
            <a:pPr marL="285750" indent="-285750">
              <a:spcBef>
                <a:spcPts val="600"/>
              </a:spcBef>
              <a:spcAft>
                <a:spcPts val="600"/>
              </a:spcAft>
              <a:buFont typeface="Arial" panose="020B0604020202020204" pitchFamily="34" charset="0"/>
              <a:buChar char="•"/>
            </a:pPr>
            <a:r>
              <a:rPr lang="en-US" sz="1800" dirty="0"/>
              <a:t>Complementary </a:t>
            </a:r>
            <a:r>
              <a:rPr lang="en-US" sz="1800" dirty="0">
                <a:solidFill>
                  <a:prstClr val="black"/>
                </a:solidFill>
              </a:rPr>
              <a:t>nucleotides</a:t>
            </a:r>
            <a:r>
              <a:rPr lang="en-US" sz="1800" dirty="0"/>
              <a:t> will hydrogen bond and the strands will regain their double-stranded form</a:t>
            </a:r>
          </a:p>
        </p:txBody>
      </p:sp>
      <p:pic>
        <p:nvPicPr>
          <p:cNvPr id="8" name="Picture 3" descr="Ribbon drawings of DNA to show what happens to the strands during heating and cooling.">
            <a:extLst>
              <a:ext uri="{FF2B5EF4-FFF2-40B4-BE49-F238E27FC236}">
                <a16:creationId xmlns:a16="http://schemas.microsoft.com/office/drawing/2014/main" id="{EABEE042-E2B5-4F40-809F-02A15268E4DD}"/>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62877"/>
          <a:stretch/>
        </p:blipFill>
        <p:spPr>
          <a:xfrm>
            <a:off x="1396513" y="3526334"/>
            <a:ext cx="6350974" cy="2743200"/>
          </a:xfrm>
        </p:spPr>
      </p:pic>
      <p:sp>
        <p:nvSpPr>
          <p:cNvPr id="5" name="Text Placeholder 3">
            <a:extLst>
              <a:ext uri="{FF2B5EF4-FFF2-40B4-BE49-F238E27FC236}">
                <a16:creationId xmlns:a16="http://schemas.microsoft.com/office/drawing/2014/main" id="{10C3783C-F4C2-4220-BC8A-C485F4FBF84B}"/>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7094029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Current Medicines from Recombinant DNA Technology: Hormones</a:t>
            </a:r>
          </a:p>
        </p:txBody>
      </p:sp>
      <p:sp>
        <p:nvSpPr>
          <p:cNvPr id="3" name="Content Placeholder 2"/>
          <p:cNvSpPr>
            <a:spLocks noGrp="1"/>
          </p:cNvSpPr>
          <p:nvPr>
            <p:ph sz="quarter" idx="11"/>
          </p:nvPr>
        </p:nvSpPr>
        <p:spPr/>
        <p:txBody>
          <a:bodyPr/>
          <a:lstStyle/>
          <a:p>
            <a:pPr>
              <a:spcBef>
                <a:spcPts val="800"/>
              </a:spcBef>
            </a:pPr>
            <a:r>
              <a:rPr lang="en-US" dirty="0"/>
              <a:t>Erythropoietin (EPO)—a peptide that stimulates bone marrow; used to treat some forms of anemia	</a:t>
            </a:r>
          </a:p>
          <a:p>
            <a:pPr>
              <a:spcBef>
                <a:spcPts val="800"/>
              </a:spcBef>
            </a:pPr>
            <a:r>
              <a:rPr lang="en-US" dirty="0"/>
              <a:t>Human growth hormone (HGH)—stimulates growth in children with dwarfism; prevents wasting syndrome</a:t>
            </a:r>
          </a:p>
        </p:txBody>
      </p:sp>
    </p:spTree>
    <p:extLst>
      <p:ext uri="{BB962C8B-B14F-4D97-AF65-F5344CB8AC3E}">
        <p14:creationId xmlns:p14="http://schemas.microsoft.com/office/powerpoint/2010/main" val="12686090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Current Medicines from Recombinant DNA Technology: Enzymes</a:t>
            </a:r>
          </a:p>
        </p:txBody>
      </p:sp>
      <p:sp>
        <p:nvSpPr>
          <p:cNvPr id="3" name="Content Placeholder 2"/>
          <p:cNvSpPr>
            <a:spLocks noGrp="1"/>
          </p:cNvSpPr>
          <p:nvPr>
            <p:ph sz="quarter" idx="11"/>
          </p:nvPr>
        </p:nvSpPr>
        <p:spPr/>
        <p:txBody>
          <a:bodyPr/>
          <a:lstStyle/>
          <a:p>
            <a:pPr>
              <a:spcBef>
                <a:spcPts val="800"/>
              </a:spcBef>
            </a:pPr>
            <a:r>
              <a:rPr lang="en-US" dirty="0" err="1"/>
              <a:t>rhDNase</a:t>
            </a:r>
            <a:r>
              <a:rPr lang="en-US" dirty="0"/>
              <a:t> (</a:t>
            </a:r>
            <a:r>
              <a:rPr lang="en-US" dirty="0" err="1"/>
              <a:t>Pulmozyme</a:t>
            </a:r>
            <a:r>
              <a:rPr lang="en-US" dirty="0"/>
              <a:t>)—a treatment that can break down the thick lung secretions of cystic fibrosis	</a:t>
            </a:r>
          </a:p>
          <a:p>
            <a:pPr>
              <a:spcBef>
                <a:spcPts val="800"/>
              </a:spcBef>
            </a:pPr>
            <a:r>
              <a:rPr lang="en-US" dirty="0"/>
              <a:t>Tissue plasminogen activating factor (</a:t>
            </a:r>
            <a:r>
              <a:rPr lang="en-US" dirty="0" err="1"/>
              <a:t>tPA</a:t>
            </a:r>
            <a:r>
              <a:rPr lang="en-US" dirty="0"/>
              <a:t>)—can dissolve potentially dangerous blood clots	</a:t>
            </a:r>
          </a:p>
          <a:p>
            <a:pPr>
              <a:spcBef>
                <a:spcPts val="800"/>
              </a:spcBef>
            </a:pPr>
            <a:r>
              <a:rPr lang="en-US" dirty="0"/>
              <a:t>PEG-SOD—a form of superoxide dismutase that minimizes damage to brain and other tissues after surgery or severe trauma</a:t>
            </a:r>
            <a:endParaRPr lang="en-US" sz="2800" dirty="0"/>
          </a:p>
        </p:txBody>
      </p:sp>
    </p:spTree>
    <p:extLst>
      <p:ext uri="{BB962C8B-B14F-4D97-AF65-F5344CB8AC3E}">
        <p14:creationId xmlns:p14="http://schemas.microsoft.com/office/powerpoint/2010/main" val="25871866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Current Medicines from Recombinant DNA Technology: Vaccines and More</a:t>
            </a:r>
          </a:p>
        </p:txBody>
      </p:sp>
      <p:sp>
        <p:nvSpPr>
          <p:cNvPr id="3" name="Content Placeholder 2"/>
          <p:cNvSpPr>
            <a:spLocks noGrp="1"/>
          </p:cNvSpPr>
          <p:nvPr>
            <p:ph sz="quarter" idx="11"/>
          </p:nvPr>
        </p:nvSpPr>
        <p:spPr/>
        <p:txBody>
          <a:bodyPr/>
          <a:lstStyle/>
          <a:p>
            <a:pPr>
              <a:spcBef>
                <a:spcPts val="800"/>
              </a:spcBef>
            </a:pPr>
            <a:r>
              <a:rPr lang="en-US" dirty="0"/>
              <a:t>Vaccines:</a:t>
            </a:r>
          </a:p>
          <a:p>
            <a:pPr marL="342900" indent="-342900">
              <a:spcBef>
                <a:spcPts val="800"/>
              </a:spcBef>
              <a:buFont typeface="Arial" panose="020B0604020202020204" pitchFamily="34" charset="0"/>
              <a:buChar char="•"/>
            </a:pPr>
            <a:r>
              <a:rPr lang="en-US" dirty="0"/>
              <a:t>Vaccines for hepatitis B, human papillomavirus, and </a:t>
            </a:r>
            <a:r>
              <a:rPr lang="en-US" i="1" dirty="0" err="1"/>
              <a:t>Haemophilus</a:t>
            </a:r>
            <a:r>
              <a:rPr lang="en-US" i="1" dirty="0"/>
              <a:t> </a:t>
            </a:r>
            <a:r>
              <a:rPr lang="en-US" i="1" dirty="0" err="1"/>
              <a:t>influenzae</a:t>
            </a:r>
            <a:r>
              <a:rPr lang="en-US" i="1" dirty="0"/>
              <a:t> </a:t>
            </a:r>
            <a:r>
              <a:rPr lang="en-US" dirty="0"/>
              <a:t>type b meningitis</a:t>
            </a:r>
          </a:p>
          <a:p>
            <a:pPr lvl="0">
              <a:spcBef>
                <a:spcPts val="800"/>
              </a:spcBef>
            </a:pPr>
            <a:r>
              <a:rPr lang="en-US" dirty="0">
                <a:solidFill>
                  <a:prstClr val="black"/>
                </a:solidFill>
              </a:rPr>
              <a:t>Miscellaneous:</a:t>
            </a:r>
          </a:p>
          <a:p>
            <a:pPr marL="342900" lvl="0" indent="-342900">
              <a:spcBef>
                <a:spcPts val="800"/>
              </a:spcBef>
              <a:buFont typeface="Arial" panose="020B0604020202020204" pitchFamily="34" charset="0"/>
              <a:buChar char="•"/>
            </a:pPr>
            <a:r>
              <a:rPr lang="en-US" dirty="0">
                <a:solidFill>
                  <a:prstClr val="black"/>
                </a:solidFill>
              </a:rPr>
              <a:t>Factor VIII—needed as replacement blood-clotting factor in type A hemophilia</a:t>
            </a:r>
          </a:p>
        </p:txBody>
      </p:sp>
    </p:spTree>
    <p:extLst>
      <p:ext uri="{BB962C8B-B14F-4D97-AF65-F5344CB8AC3E}">
        <p14:creationId xmlns:p14="http://schemas.microsoft.com/office/powerpoint/2010/main" val="1480952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Genetically Modified Organisms</a:t>
            </a:r>
          </a:p>
        </p:txBody>
      </p:sp>
      <p:sp>
        <p:nvSpPr>
          <p:cNvPr id="3" name="Content Placeholder 2"/>
          <p:cNvSpPr>
            <a:spLocks noGrp="1"/>
          </p:cNvSpPr>
          <p:nvPr>
            <p:ph sz="quarter" idx="11"/>
          </p:nvPr>
        </p:nvSpPr>
        <p:spPr/>
        <p:txBody>
          <a:bodyPr/>
          <a:lstStyle/>
          <a:p>
            <a:pPr>
              <a:spcBef>
                <a:spcPts val="800"/>
              </a:spcBef>
            </a:pPr>
            <a:r>
              <a:rPr lang="en-US" altLang="en-US" b="1" dirty="0"/>
              <a:t>Transgenic organisms</a:t>
            </a:r>
            <a:r>
              <a:rPr lang="en-US" altLang="en-US" dirty="0"/>
              <a:t>:</a:t>
            </a:r>
          </a:p>
          <a:p>
            <a:pPr marL="342900" indent="-342900">
              <a:spcBef>
                <a:spcPts val="800"/>
              </a:spcBef>
              <a:buFont typeface="Arial" panose="020B0604020202020204" pitchFamily="34" charset="0"/>
              <a:buChar char="•"/>
            </a:pPr>
            <a:r>
              <a:rPr lang="en-US" altLang="en-US" dirty="0"/>
              <a:t>Recombinant organisms produced through the introduction of foreign genes</a:t>
            </a:r>
          </a:p>
          <a:p>
            <a:pPr marL="342900" indent="-342900">
              <a:spcBef>
                <a:spcPts val="800"/>
              </a:spcBef>
              <a:buFont typeface="Arial" panose="020B0604020202020204" pitchFamily="34" charset="0"/>
              <a:buChar char="•"/>
            </a:pPr>
            <a:r>
              <a:rPr lang="en-US" altLang="en-US" dirty="0"/>
              <a:t>Also known as genetically modified organisms (GMOs)</a:t>
            </a:r>
          </a:p>
        </p:txBody>
      </p:sp>
    </p:spTree>
    <p:extLst>
      <p:ext uri="{BB962C8B-B14F-4D97-AF65-F5344CB8AC3E}">
        <p14:creationId xmlns:p14="http://schemas.microsoft.com/office/powerpoint/2010/main" val="40458336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Recombinant Microbes</a:t>
            </a:r>
          </a:p>
        </p:txBody>
      </p:sp>
      <p:sp>
        <p:nvSpPr>
          <p:cNvPr id="3" name="Content Placeholder 2"/>
          <p:cNvSpPr>
            <a:spLocks noGrp="1"/>
          </p:cNvSpPr>
          <p:nvPr>
            <p:ph sz="quarter" idx="11"/>
          </p:nvPr>
        </p:nvSpPr>
        <p:spPr/>
        <p:txBody>
          <a:bodyPr/>
          <a:lstStyle/>
          <a:p>
            <a:pPr>
              <a:spcBef>
                <a:spcPts val="800"/>
              </a:spcBef>
            </a:pPr>
            <a:r>
              <a:rPr lang="en-US" dirty="0"/>
              <a:t>Uses of recombinant microbes:</a:t>
            </a:r>
          </a:p>
          <a:p>
            <a:pPr marL="342900" indent="-342900">
              <a:spcBef>
                <a:spcPts val="800"/>
              </a:spcBef>
              <a:buFont typeface="Arial" panose="020B0604020202020204" pitchFamily="34" charset="0"/>
              <a:buChar char="•"/>
            </a:pPr>
            <a:r>
              <a:rPr lang="en-US" dirty="0"/>
              <a:t>Prevent ice crystals from forming</a:t>
            </a:r>
          </a:p>
          <a:p>
            <a:pPr marL="342900" indent="-342900">
              <a:spcBef>
                <a:spcPts val="800"/>
              </a:spcBef>
              <a:buFont typeface="Arial" panose="020B0604020202020204" pitchFamily="34" charset="0"/>
              <a:buChar char="•"/>
            </a:pPr>
            <a:r>
              <a:rPr lang="en-US" dirty="0"/>
              <a:t>Destroy invading insects</a:t>
            </a:r>
          </a:p>
          <a:p>
            <a:pPr marL="342900" indent="-342900">
              <a:spcBef>
                <a:spcPts val="800"/>
              </a:spcBef>
              <a:buFont typeface="Arial" panose="020B0604020202020204" pitchFamily="34" charset="0"/>
              <a:buChar char="•"/>
            </a:pPr>
            <a:r>
              <a:rPr lang="en-US" dirty="0"/>
              <a:t>Make plants more resistant to insect pests</a:t>
            </a:r>
          </a:p>
        </p:txBody>
      </p:sp>
    </p:spTree>
    <p:extLst>
      <p:ext uri="{BB962C8B-B14F-4D97-AF65-F5344CB8AC3E}">
        <p14:creationId xmlns:p14="http://schemas.microsoft.com/office/powerpoint/2010/main" val="14878685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Controversy Surrounding the Release of Genetically Engineered Plants</a:t>
            </a:r>
          </a:p>
        </p:txBody>
      </p:sp>
      <p:sp>
        <p:nvSpPr>
          <p:cNvPr id="3" name="Content Placeholder 2"/>
          <p:cNvSpPr>
            <a:spLocks noGrp="1"/>
          </p:cNvSpPr>
          <p:nvPr>
            <p:ph sz="quarter" idx="11"/>
          </p:nvPr>
        </p:nvSpPr>
        <p:spPr/>
        <p:txBody>
          <a:bodyPr/>
          <a:lstStyle/>
          <a:p>
            <a:pPr>
              <a:spcBef>
                <a:spcPts val="800"/>
              </a:spcBef>
            </a:pPr>
            <a:r>
              <a:rPr lang="en-US" altLang="en-US" dirty="0"/>
              <a:t>Concern that transgenic plants will share their genes for herbicide, pesticide, and virus resistance with natural plants leading to “</a:t>
            </a:r>
            <a:r>
              <a:rPr lang="en-US" altLang="en-US" dirty="0" err="1"/>
              <a:t>superweeds</a:t>
            </a:r>
            <a:r>
              <a:rPr lang="en-US" altLang="en-US" dirty="0"/>
              <a:t>”</a:t>
            </a:r>
          </a:p>
          <a:p>
            <a:pPr>
              <a:spcBef>
                <a:spcPts val="800"/>
              </a:spcBef>
            </a:pPr>
            <a:r>
              <a:rPr lang="en-US" altLang="en-US" dirty="0"/>
              <a:t>Scientists counter that non-GE plants and organisms swap genes all the time and that inserting insect-resistance genes into crops can reduce insecticide use</a:t>
            </a:r>
          </a:p>
        </p:txBody>
      </p:sp>
    </p:spTree>
    <p:extLst>
      <p:ext uri="{BB962C8B-B14F-4D97-AF65-F5344CB8AC3E}">
        <p14:creationId xmlns:p14="http://schemas.microsoft.com/office/powerpoint/2010/main" val="1229784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Synthetic Biology</a:t>
            </a:r>
          </a:p>
        </p:txBody>
      </p:sp>
      <p:sp>
        <p:nvSpPr>
          <p:cNvPr id="3" name="Content Placeholder 2"/>
          <p:cNvSpPr>
            <a:spLocks noGrp="1"/>
          </p:cNvSpPr>
          <p:nvPr>
            <p:ph sz="quarter" idx="11"/>
          </p:nvPr>
        </p:nvSpPr>
        <p:spPr/>
        <p:txBody>
          <a:bodyPr/>
          <a:lstStyle/>
          <a:p>
            <a:pPr>
              <a:spcBef>
                <a:spcPts val="800"/>
              </a:spcBef>
            </a:pPr>
            <a:r>
              <a:rPr lang="en-US" dirty="0"/>
              <a:t>The creation of new biological molecules and organisms from scratch</a:t>
            </a:r>
          </a:p>
          <a:p>
            <a:pPr>
              <a:spcBef>
                <a:spcPts val="800"/>
              </a:spcBef>
            </a:pPr>
            <a:r>
              <a:rPr lang="en-US" dirty="0"/>
              <a:t>Craig Venter created a self-replicating bacterium in 2010 using the four nucleotides of DNA</a:t>
            </a:r>
          </a:p>
          <a:p>
            <a:pPr marL="347472" lvl="1"/>
            <a:r>
              <a:rPr lang="en-US" dirty="0"/>
              <a:t>The first time a living, replicating cell had been created from chemicals</a:t>
            </a:r>
          </a:p>
          <a:p>
            <a:pPr>
              <a:spcBef>
                <a:spcPts val="800"/>
              </a:spcBef>
            </a:pPr>
            <a:r>
              <a:rPr lang="en-US" dirty="0"/>
              <a:t>Scientists can create precise chemicals to replace those missing in disease, assemble customized immune components, or construct biological molecules that can precisely target cancerous cells or pathogenic microbes</a:t>
            </a:r>
          </a:p>
        </p:txBody>
      </p:sp>
    </p:spTree>
    <p:extLst>
      <p:ext uri="{BB962C8B-B14F-4D97-AF65-F5344CB8AC3E}">
        <p14:creationId xmlns:p14="http://schemas.microsoft.com/office/powerpoint/2010/main" val="36569214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10.2</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List and describe three products produced through recombinant DNA technology.</a:t>
            </a:r>
          </a:p>
          <a:p>
            <a:pPr marL="457200" indent="-457200">
              <a:spcBef>
                <a:spcPts val="800"/>
              </a:spcBef>
              <a:buFont typeface="+mj-lt"/>
              <a:buAutoNum type="arabicPeriod"/>
            </a:pPr>
            <a:r>
              <a:rPr lang="en-US" i="1" dirty="0"/>
              <a:t>Pseudomonas </a:t>
            </a:r>
            <a:r>
              <a:rPr lang="en-US" i="1" dirty="0" err="1"/>
              <a:t>syringae</a:t>
            </a:r>
            <a:r>
              <a:rPr lang="en-US" i="1" dirty="0"/>
              <a:t> </a:t>
            </a:r>
            <a:r>
              <a:rPr lang="en-US" dirty="0"/>
              <a:t>has been modified to prevent the formation of ______ on plants.</a:t>
            </a:r>
          </a:p>
          <a:p>
            <a:pPr marL="457200" indent="-457200">
              <a:spcBef>
                <a:spcPts val="800"/>
              </a:spcBef>
              <a:buFont typeface="+mj-lt"/>
              <a:buAutoNum type="arabicPeriod"/>
            </a:pPr>
            <a:r>
              <a:rPr lang="en-US" dirty="0"/>
              <a:t>Transgenic sheep and goats produce human proteins in their ______.</a:t>
            </a:r>
          </a:p>
          <a:p>
            <a:pPr marL="457200" indent="-457200">
              <a:spcBef>
                <a:spcPts val="800"/>
              </a:spcBef>
              <a:buFont typeface="+mj-lt"/>
              <a:buAutoNum type="arabicPeriod"/>
            </a:pPr>
            <a:r>
              <a:rPr lang="en-US" dirty="0"/>
              <a:t>In 2010, Craig Venter produced a ______ from the four nucleotides of DNA.</a:t>
            </a:r>
          </a:p>
        </p:txBody>
      </p:sp>
    </p:spTree>
    <p:extLst>
      <p:ext uri="{BB962C8B-B14F-4D97-AF65-F5344CB8AC3E}">
        <p14:creationId xmlns:p14="http://schemas.microsoft.com/office/powerpoint/2010/main" val="26893558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10.3: Genetic Treatments: Introducing DNA into the Body</a:t>
            </a:r>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p>
          <a:p>
            <a:pPr marL="342900" indent="-342900">
              <a:spcBef>
                <a:spcPts val="800"/>
              </a:spcBef>
              <a:buFont typeface="Arial" panose="020B0604020202020204" pitchFamily="34" charset="0"/>
              <a:buChar char="•"/>
            </a:pPr>
            <a:r>
              <a:rPr lang="en-US" altLang="en-US" dirty="0"/>
              <a:t>Differentiate between somatic and </a:t>
            </a:r>
            <a:r>
              <a:rPr lang="en-US" altLang="en-US" dirty="0" err="1"/>
              <a:t>germline</a:t>
            </a:r>
            <a:r>
              <a:rPr lang="en-US" altLang="en-US" dirty="0"/>
              <a:t> gene therapy.</a:t>
            </a:r>
          </a:p>
          <a:p>
            <a:pPr marL="342900" indent="-342900">
              <a:spcBef>
                <a:spcPts val="800"/>
              </a:spcBef>
              <a:buFont typeface="Arial" panose="020B0604020202020204" pitchFamily="34" charset="0"/>
              <a:buChar char="•"/>
            </a:pPr>
            <a:r>
              <a:rPr lang="en-US" altLang="en-US" dirty="0"/>
              <a:t>Describe </a:t>
            </a:r>
            <a:r>
              <a:rPr lang="en-US" altLang="en-US" dirty="0" err="1"/>
              <a:t>miRNAs</a:t>
            </a:r>
            <a:r>
              <a:rPr lang="en-US" altLang="en-US" dirty="0"/>
              <a:t> and ways in which their discovery can impact human disease.</a:t>
            </a:r>
          </a:p>
        </p:txBody>
      </p:sp>
    </p:spTree>
    <p:extLst>
      <p:ext uri="{BB962C8B-B14F-4D97-AF65-F5344CB8AC3E}">
        <p14:creationId xmlns:p14="http://schemas.microsoft.com/office/powerpoint/2010/main" val="5276393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 May Result From Lack of a Single Protein</a:t>
            </a:r>
          </a:p>
        </p:txBody>
      </p:sp>
      <p:sp>
        <p:nvSpPr>
          <p:cNvPr id="3" name="Content Placeholder 2"/>
          <p:cNvSpPr>
            <a:spLocks noGrp="1"/>
          </p:cNvSpPr>
          <p:nvPr>
            <p:ph sz="quarter" idx="11"/>
          </p:nvPr>
        </p:nvSpPr>
        <p:spPr/>
        <p:txBody>
          <a:bodyPr/>
          <a:lstStyle/>
          <a:p>
            <a:pPr>
              <a:spcBef>
                <a:spcPts val="800"/>
              </a:spcBef>
            </a:pPr>
            <a:r>
              <a:rPr lang="en-US" dirty="0"/>
              <a:t>For certain diseases, the disease phenotype is due to the lack of a single, specific protein</a:t>
            </a:r>
          </a:p>
          <a:p>
            <a:pPr marL="342900" indent="-342900">
              <a:spcBef>
                <a:spcPts val="800"/>
              </a:spcBef>
              <a:buFont typeface="Arial" panose="020B0604020202020204" pitchFamily="34" charset="0"/>
              <a:buChar char="•"/>
            </a:pPr>
            <a:r>
              <a:rPr lang="en-US" dirty="0"/>
              <a:t>Type I diabetes is caused by the lack of insulin</a:t>
            </a:r>
          </a:p>
          <a:p>
            <a:pPr marL="342900" indent="-342900">
              <a:spcBef>
                <a:spcPts val="800"/>
              </a:spcBef>
              <a:buFont typeface="Arial" panose="020B0604020202020204" pitchFamily="34" charset="0"/>
              <a:buChar char="•"/>
            </a:pPr>
            <a:r>
              <a:rPr lang="en-US" dirty="0"/>
              <a:t>Insulin was first provided from the pancreas of pigs or cows</a:t>
            </a:r>
          </a:p>
          <a:p>
            <a:pPr marL="342900" indent="-342900">
              <a:spcBef>
                <a:spcPts val="800"/>
              </a:spcBef>
              <a:buFont typeface="Arial" panose="020B0604020202020204" pitchFamily="34" charset="0"/>
              <a:buChar char="•"/>
            </a:pPr>
            <a:r>
              <a:rPr lang="en-US" dirty="0"/>
              <a:t>Recombinant human insulin was the first genetically engineered drug approved for humans</a:t>
            </a:r>
          </a:p>
        </p:txBody>
      </p:sp>
    </p:spTree>
    <p:extLst>
      <p:ext uri="{BB962C8B-B14F-4D97-AF65-F5344CB8AC3E}">
        <p14:creationId xmlns:p14="http://schemas.microsoft.com/office/powerpoint/2010/main" val="944597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Restriction Endonucleases</a:t>
            </a:r>
          </a:p>
        </p:txBody>
      </p:sp>
      <p:sp>
        <p:nvSpPr>
          <p:cNvPr id="3" name="Content Placeholder 2"/>
          <p:cNvSpPr>
            <a:spLocks noGrp="1"/>
          </p:cNvSpPr>
          <p:nvPr>
            <p:ph sz="quarter" idx="11"/>
          </p:nvPr>
        </p:nvSpPr>
        <p:spPr/>
        <p:txBody>
          <a:bodyPr/>
          <a:lstStyle/>
          <a:p>
            <a:pPr>
              <a:spcBef>
                <a:spcPts val="800"/>
              </a:spcBef>
            </a:pPr>
            <a:r>
              <a:rPr lang="en-US" dirty="0"/>
              <a:t>Enzymes</a:t>
            </a:r>
          </a:p>
          <a:p>
            <a:pPr>
              <a:spcBef>
                <a:spcPts val="800"/>
              </a:spcBef>
            </a:pPr>
            <a:r>
              <a:rPr lang="en-US" dirty="0"/>
              <a:t>Clip DNA crosswise at selected positions</a:t>
            </a:r>
          </a:p>
          <a:p>
            <a:pPr>
              <a:spcBef>
                <a:spcPts val="800"/>
              </a:spcBef>
            </a:pPr>
            <a:r>
              <a:rPr lang="en-US" dirty="0"/>
              <a:t>Recognize foreign DNA </a:t>
            </a:r>
          </a:p>
          <a:p>
            <a:pPr>
              <a:spcBef>
                <a:spcPts val="800"/>
              </a:spcBef>
            </a:pPr>
            <a:r>
              <a:rPr lang="en-US" dirty="0"/>
              <a:t>Capable of breaking the </a:t>
            </a:r>
            <a:r>
              <a:rPr lang="en-US" dirty="0" err="1"/>
              <a:t>phosphodiester</a:t>
            </a:r>
            <a:r>
              <a:rPr lang="en-US" dirty="0"/>
              <a:t> bonds between adjacent nucleotides on both strands of DNA</a:t>
            </a:r>
          </a:p>
          <a:p>
            <a:pPr>
              <a:spcBef>
                <a:spcPts val="800"/>
              </a:spcBef>
            </a:pPr>
            <a:r>
              <a:rPr lang="en-US" dirty="0"/>
              <a:t>Protect bacteria and </a:t>
            </a:r>
            <a:r>
              <a:rPr lang="en-US" dirty="0" err="1"/>
              <a:t>archaea</a:t>
            </a:r>
            <a:r>
              <a:rPr lang="en-US" dirty="0"/>
              <a:t> from bacteriophage or plasmids</a:t>
            </a:r>
          </a:p>
          <a:p>
            <a:pPr>
              <a:spcBef>
                <a:spcPts val="800"/>
              </a:spcBef>
            </a:pPr>
            <a:r>
              <a:rPr lang="en-US" altLang="en-US" dirty="0"/>
              <a:t>Each endonuclease recognizes a sequence of 4</a:t>
            </a:r>
            <a:r>
              <a:rPr lang="en-IN" altLang="en-US" dirty="0"/>
              <a:t> to </a:t>
            </a:r>
            <a:r>
              <a:rPr lang="en-US" altLang="en-US" dirty="0"/>
              <a:t>10 base pairs</a:t>
            </a:r>
          </a:p>
        </p:txBody>
      </p:sp>
    </p:spTree>
    <p:extLst>
      <p:ext uri="{BB962C8B-B14F-4D97-AF65-F5344CB8AC3E}">
        <p14:creationId xmlns:p14="http://schemas.microsoft.com/office/powerpoint/2010/main" val="37779968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Therapy</a:t>
            </a:r>
          </a:p>
        </p:txBody>
      </p:sp>
      <p:sp>
        <p:nvSpPr>
          <p:cNvPr id="3" name="Content Placeholder 2"/>
          <p:cNvSpPr>
            <a:spLocks noGrp="1"/>
          </p:cNvSpPr>
          <p:nvPr>
            <p:ph sz="quarter" idx="11"/>
          </p:nvPr>
        </p:nvSpPr>
        <p:spPr/>
        <p:txBody>
          <a:bodyPr/>
          <a:lstStyle/>
          <a:p>
            <a:pPr>
              <a:spcBef>
                <a:spcPts val="800"/>
              </a:spcBef>
            </a:pPr>
            <a:r>
              <a:rPr lang="en-US" altLang="en-US" b="1" dirty="0"/>
              <a:t>Gene therapy</a:t>
            </a:r>
            <a:r>
              <a:rPr lang="en-US" altLang="en-US" dirty="0"/>
              <a:t>:</a:t>
            </a:r>
          </a:p>
          <a:p>
            <a:pPr marL="342900" indent="-342900">
              <a:spcBef>
                <a:spcPts val="800"/>
              </a:spcBef>
              <a:buFont typeface="Arial" panose="020B0604020202020204" pitchFamily="34" charset="0"/>
              <a:buChar char="•"/>
            </a:pPr>
            <a:r>
              <a:rPr lang="en-US" altLang="en-US" dirty="0"/>
              <a:t>Repair or correction of a faulty gene in humans suffering from a fatal or debilitating disease</a:t>
            </a:r>
          </a:p>
          <a:p>
            <a:pPr marL="342900" indent="-342900">
              <a:spcBef>
                <a:spcPts val="800"/>
              </a:spcBef>
              <a:buFont typeface="Arial" panose="020B0604020202020204" pitchFamily="34" charset="0"/>
              <a:buChar char="•"/>
            </a:pPr>
            <a:r>
              <a:rPr lang="en-US" altLang="en-US" dirty="0"/>
              <a:t>Benefit: permanent cure of the physiological dysfunction by repairing the genetic defect</a:t>
            </a:r>
          </a:p>
        </p:txBody>
      </p:sp>
    </p:spTree>
    <p:extLst>
      <p:ext uri="{BB962C8B-B14F-4D97-AF65-F5344CB8AC3E}">
        <p14:creationId xmlns:p14="http://schemas.microsoft.com/office/powerpoint/2010/main" val="42707267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Strategies for Gene Therapy</a:t>
            </a:r>
          </a:p>
        </p:txBody>
      </p:sp>
      <p:sp>
        <p:nvSpPr>
          <p:cNvPr id="3" name="Content Placeholder 2"/>
          <p:cNvSpPr>
            <a:spLocks noGrp="1"/>
          </p:cNvSpPr>
          <p:nvPr>
            <p:ph sz="quarter" idx="11"/>
          </p:nvPr>
        </p:nvSpPr>
        <p:spPr/>
        <p:txBody>
          <a:bodyPr/>
          <a:lstStyle/>
          <a:p>
            <a:pPr>
              <a:spcBef>
                <a:spcPts val="800"/>
              </a:spcBef>
            </a:pPr>
            <a:r>
              <a:rPr lang="en-US" altLang="en-US" dirty="0"/>
              <a:t>The normal gene is cloned in retrovirus or adenovirus vectors</a:t>
            </a:r>
          </a:p>
          <a:p>
            <a:pPr marL="342900" indent="-342900">
              <a:spcBef>
                <a:spcPts val="800"/>
              </a:spcBef>
              <a:buFont typeface="Arial" panose="020B0604020202020204" pitchFamily="34" charset="0"/>
              <a:buChar char="•"/>
            </a:pPr>
            <a:r>
              <a:rPr lang="en-US" altLang="en-US" dirty="0"/>
              <a:t>Tissues are removed from the patient and incubated with the genetically modified viruses to transfect them with the normal gene</a:t>
            </a:r>
          </a:p>
          <a:p>
            <a:pPr marL="342900" indent="-342900">
              <a:spcBef>
                <a:spcPts val="800"/>
              </a:spcBef>
              <a:buFont typeface="Arial" panose="020B0604020202020204" pitchFamily="34" charset="0"/>
              <a:buChar char="•"/>
            </a:pPr>
            <a:r>
              <a:rPr lang="en-US" altLang="en-US" dirty="0"/>
              <a:t>Transfected cells are then reintroduced to the patient’s body</a:t>
            </a:r>
          </a:p>
          <a:p>
            <a:pPr>
              <a:spcBef>
                <a:spcPts val="800"/>
              </a:spcBef>
            </a:pPr>
            <a:r>
              <a:rPr lang="en-US" altLang="en-US" dirty="0"/>
              <a:t>Naked DNA or a virus vector is directly introduced into the patient’s tissues</a:t>
            </a:r>
          </a:p>
        </p:txBody>
      </p:sp>
    </p:spTree>
    <p:extLst>
      <p:ext uri="{BB962C8B-B14F-4D97-AF65-F5344CB8AC3E}">
        <p14:creationId xmlns:p14="http://schemas.microsoft.com/office/powerpoint/2010/main" val="29475396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Protocol for the ex vivo Type of Gene Therapy in Humans</a:t>
            </a:r>
          </a:p>
        </p:txBody>
      </p:sp>
      <p:pic>
        <p:nvPicPr>
          <p:cNvPr id="10" name="Picture 2" descr="The seven steps involved in ex vivo type of gene therapy in humans. ">
            <a:extLst>
              <a:ext uri="{FF2B5EF4-FFF2-40B4-BE49-F238E27FC236}">
                <a16:creationId xmlns:a16="http://schemas.microsoft.com/office/drawing/2014/main" id="{8D086966-21BE-48A0-B7C3-CF7D446FDC4C}"/>
              </a:ext>
            </a:extLst>
          </p:cNvPr>
          <p:cNvPicPr>
            <a:picLocks noGrp="1" noChangeAspect="1"/>
          </p:cNvPicPr>
          <p:nvPr>
            <p:ph sz="quarter" idx="11"/>
          </p:nvPr>
        </p:nvPicPr>
        <p:blipFill>
          <a:blip r:embed="rId2"/>
          <a:stretch>
            <a:fillRect/>
          </a:stretch>
        </p:blipFill>
        <p:spPr>
          <a:xfrm>
            <a:off x="3061747" y="1167980"/>
            <a:ext cx="3020506" cy="4972050"/>
          </a:xfrm>
        </p:spPr>
      </p:pic>
      <p:sp>
        <p:nvSpPr>
          <p:cNvPr id="11" name="Text Placeholder 3">
            <a:extLst>
              <a:ext uri="{FF2B5EF4-FFF2-40B4-BE49-F238E27FC236}">
                <a16:creationId xmlns:a16="http://schemas.microsoft.com/office/drawing/2014/main" id="{7E0B36C7-1105-472E-A0C7-23980FE33366}"/>
              </a:ext>
            </a:extLst>
          </p:cNvPr>
          <p:cNvSpPr>
            <a:spLocks noGrp="1"/>
          </p:cNvSpPr>
          <p:nvPr>
            <p:ph type="body" sz="quarter" idx="29"/>
          </p:nvPr>
        </p:nvSpPr>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6484364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Experimentation and Clinical Trials of Somatic Cell Gene Therapy</a:t>
            </a:r>
          </a:p>
        </p:txBody>
      </p:sp>
      <p:sp>
        <p:nvSpPr>
          <p:cNvPr id="3" name="Content Placeholder 2"/>
          <p:cNvSpPr>
            <a:spLocks noGrp="1"/>
          </p:cNvSpPr>
          <p:nvPr>
            <p:ph sz="quarter" idx="11"/>
          </p:nvPr>
        </p:nvSpPr>
        <p:spPr/>
        <p:txBody>
          <a:bodyPr/>
          <a:lstStyle/>
          <a:p>
            <a:pPr>
              <a:spcBef>
                <a:spcPts val="800"/>
              </a:spcBef>
            </a:pPr>
            <a:r>
              <a:rPr lang="en-US" dirty="0"/>
              <a:t>Carried out on human volunteers with the particular genetic condition</a:t>
            </a:r>
          </a:p>
          <a:p>
            <a:pPr>
              <a:spcBef>
                <a:spcPts val="800"/>
              </a:spcBef>
            </a:pPr>
            <a:r>
              <a:rPr lang="en-US" dirty="0"/>
              <a:t>Most target cancer, single gene defects, and infections</a:t>
            </a:r>
          </a:p>
          <a:p>
            <a:pPr>
              <a:spcBef>
                <a:spcPts val="800"/>
              </a:spcBef>
            </a:pPr>
            <a:r>
              <a:rPr lang="en-US" dirty="0"/>
              <a:t>Most gene deliveries are carried out by virus vectors</a:t>
            </a:r>
          </a:p>
          <a:p>
            <a:pPr>
              <a:spcBef>
                <a:spcPts val="800"/>
              </a:spcBef>
            </a:pPr>
            <a:r>
              <a:rPr lang="en-US" dirty="0"/>
              <a:t>Early trials hampered by safety issues in which the viruses used as delivery vehicles caused malignancies</a:t>
            </a:r>
          </a:p>
        </p:txBody>
      </p:sp>
    </p:spTree>
    <p:extLst>
      <p:ext uri="{BB962C8B-B14F-4D97-AF65-F5344CB8AC3E}">
        <p14:creationId xmlns:p14="http://schemas.microsoft.com/office/powerpoint/2010/main" val="721828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Germline</a:t>
            </a:r>
            <a:r>
              <a:rPr lang="en-US" dirty="0"/>
              <a:t> Gene Therapy</a:t>
            </a:r>
          </a:p>
        </p:txBody>
      </p:sp>
      <p:sp>
        <p:nvSpPr>
          <p:cNvPr id="3" name="Content Placeholder 2"/>
          <p:cNvSpPr>
            <a:spLocks noGrp="1"/>
          </p:cNvSpPr>
          <p:nvPr>
            <p:ph sz="quarter" idx="11"/>
          </p:nvPr>
        </p:nvSpPr>
        <p:spPr/>
        <p:txBody>
          <a:bodyPr/>
          <a:lstStyle/>
          <a:p>
            <a:pPr>
              <a:spcBef>
                <a:spcPts val="800"/>
              </a:spcBef>
            </a:pPr>
            <a:r>
              <a:rPr lang="en-US" altLang="en-US" dirty="0"/>
              <a:t>Genes are inserted into an egg, sperm, or early embryo</a:t>
            </a:r>
          </a:p>
          <a:p>
            <a:pPr>
              <a:spcBef>
                <a:spcPts val="800"/>
              </a:spcBef>
            </a:pPr>
            <a:r>
              <a:rPr lang="en-US" altLang="en-US" dirty="0"/>
              <a:t>The new gene is present in all cells of the individual</a:t>
            </a:r>
          </a:p>
          <a:p>
            <a:pPr>
              <a:spcBef>
                <a:spcPts val="800"/>
              </a:spcBef>
            </a:pPr>
            <a:r>
              <a:rPr lang="en-US" altLang="en-US" dirty="0"/>
              <a:t>Therapeutic gene is heritable</a:t>
            </a:r>
          </a:p>
        </p:txBody>
      </p:sp>
    </p:spTree>
    <p:extLst>
      <p:ext uri="{BB962C8B-B14F-4D97-AF65-F5344CB8AC3E}">
        <p14:creationId xmlns:p14="http://schemas.microsoft.com/office/powerpoint/2010/main" val="36380262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Diseases Resulting from Overexpression of a Protein</a:t>
            </a:r>
          </a:p>
        </p:txBody>
      </p:sp>
      <p:sp>
        <p:nvSpPr>
          <p:cNvPr id="3" name="Content Placeholder 2"/>
          <p:cNvSpPr>
            <a:spLocks noGrp="1"/>
          </p:cNvSpPr>
          <p:nvPr>
            <p:ph sz="quarter" idx="11"/>
          </p:nvPr>
        </p:nvSpPr>
        <p:spPr/>
        <p:txBody>
          <a:bodyPr/>
          <a:lstStyle/>
          <a:p>
            <a:pPr>
              <a:spcBef>
                <a:spcPts val="800"/>
              </a:spcBef>
            </a:pPr>
            <a:r>
              <a:rPr lang="en-US" altLang="en-US" dirty="0"/>
              <a:t>Alzheimer’s disease</a:t>
            </a:r>
          </a:p>
          <a:p>
            <a:pPr>
              <a:spcBef>
                <a:spcPts val="800"/>
              </a:spcBef>
            </a:pPr>
            <a:r>
              <a:rPr lang="en-US" altLang="en-US" dirty="0"/>
              <a:t>Viral diseases</a:t>
            </a:r>
          </a:p>
          <a:p>
            <a:pPr>
              <a:spcBef>
                <a:spcPts val="800"/>
              </a:spcBef>
            </a:pPr>
            <a:r>
              <a:rPr lang="en-US" altLang="en-US" dirty="0"/>
              <a:t>Many cancers</a:t>
            </a:r>
          </a:p>
          <a:p>
            <a:pPr>
              <a:spcBef>
                <a:spcPts val="800"/>
              </a:spcBef>
            </a:pPr>
            <a:r>
              <a:rPr lang="en-US" altLang="en-US" dirty="0"/>
              <a:t>Sometimes this occurs due to a malfunctioning micro RNA (</a:t>
            </a:r>
            <a:r>
              <a:rPr lang="en-US" altLang="en-US" dirty="0" err="1"/>
              <a:t>miRNA</a:t>
            </a:r>
            <a:r>
              <a:rPr lang="en-US" altLang="en-US" dirty="0"/>
              <a:t>)</a:t>
            </a:r>
          </a:p>
        </p:txBody>
      </p:sp>
    </p:spTree>
    <p:extLst>
      <p:ext uri="{BB962C8B-B14F-4D97-AF65-F5344CB8AC3E}">
        <p14:creationId xmlns:p14="http://schemas.microsoft.com/office/powerpoint/2010/main" val="39047317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RNAs as Medicine</a:t>
            </a:r>
          </a:p>
        </p:txBody>
      </p:sp>
      <p:sp>
        <p:nvSpPr>
          <p:cNvPr id="3" name="Content Placeholder 2"/>
          <p:cNvSpPr>
            <a:spLocks noGrp="1"/>
          </p:cNvSpPr>
          <p:nvPr>
            <p:ph sz="quarter" idx="11"/>
          </p:nvPr>
        </p:nvSpPr>
        <p:spPr/>
        <p:txBody>
          <a:bodyPr/>
          <a:lstStyle/>
          <a:p>
            <a:pPr>
              <a:spcBef>
                <a:spcPts val="800"/>
              </a:spcBef>
            </a:pPr>
            <a:r>
              <a:rPr lang="en-US" dirty="0"/>
              <a:t>Cells use a variety of </a:t>
            </a:r>
            <a:r>
              <a:rPr lang="en-US" dirty="0" err="1"/>
              <a:t>miRNA</a:t>
            </a:r>
            <a:r>
              <a:rPr lang="en-US" dirty="0"/>
              <a:t> to silence gene expression</a:t>
            </a:r>
          </a:p>
          <a:p>
            <a:pPr>
              <a:spcBef>
                <a:spcPts val="800"/>
              </a:spcBef>
            </a:pPr>
            <a:r>
              <a:rPr lang="en-US" dirty="0"/>
              <a:t>Using </a:t>
            </a:r>
            <a:r>
              <a:rPr lang="en-US" dirty="0" err="1"/>
              <a:t>miRNA</a:t>
            </a:r>
            <a:r>
              <a:rPr lang="en-US" dirty="0"/>
              <a:t> to fight diseases:</a:t>
            </a:r>
          </a:p>
          <a:p>
            <a:pPr marL="342900" indent="-342900">
              <a:spcBef>
                <a:spcPts val="800"/>
              </a:spcBef>
              <a:buFont typeface="Arial" panose="020B0604020202020204" pitchFamily="34" charset="0"/>
              <a:buChar char="•"/>
            </a:pPr>
            <a:r>
              <a:rPr lang="en-US" dirty="0"/>
              <a:t>Introducing specific </a:t>
            </a:r>
            <a:r>
              <a:rPr lang="en-US" dirty="0" err="1"/>
              <a:t>miRNAs</a:t>
            </a:r>
            <a:r>
              <a:rPr lang="en-US" dirty="0"/>
              <a:t> into small-cell lung cancers in mice blocked tumor growth</a:t>
            </a:r>
          </a:p>
          <a:p>
            <a:pPr marL="342900" indent="-342900">
              <a:spcBef>
                <a:spcPts val="800"/>
              </a:spcBef>
              <a:buFont typeface="Arial" panose="020B0604020202020204" pitchFamily="34" charset="0"/>
              <a:buChar char="•"/>
            </a:pPr>
            <a:r>
              <a:rPr lang="en-US" dirty="0" err="1"/>
              <a:t>miRNAs</a:t>
            </a:r>
            <a:r>
              <a:rPr lang="en-US" dirty="0"/>
              <a:t> caused regression of liver cancers in mice</a:t>
            </a:r>
          </a:p>
        </p:txBody>
      </p:sp>
    </p:spTree>
    <p:extLst>
      <p:ext uri="{BB962C8B-B14F-4D97-AF65-F5344CB8AC3E}">
        <p14:creationId xmlns:p14="http://schemas.microsoft.com/office/powerpoint/2010/main" val="27721726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Inhibiting Out-of-Control </a:t>
            </a:r>
            <a:r>
              <a:rPr lang="en-US" dirty="0" err="1"/>
              <a:t>miRNAs</a:t>
            </a:r>
            <a:endParaRPr lang="en-US" dirty="0"/>
          </a:p>
        </p:txBody>
      </p:sp>
      <p:sp>
        <p:nvSpPr>
          <p:cNvPr id="3" name="Content Placeholder 2"/>
          <p:cNvSpPr>
            <a:spLocks noGrp="1"/>
          </p:cNvSpPr>
          <p:nvPr>
            <p:ph sz="quarter" idx="11"/>
          </p:nvPr>
        </p:nvSpPr>
        <p:spPr/>
        <p:txBody>
          <a:bodyPr/>
          <a:lstStyle/>
          <a:p>
            <a:pPr>
              <a:spcBef>
                <a:spcPts val="800"/>
              </a:spcBef>
            </a:pPr>
            <a:r>
              <a:rPr lang="en-US" dirty="0"/>
              <a:t>Inhibiting </a:t>
            </a:r>
            <a:r>
              <a:rPr lang="en-US" dirty="0" err="1"/>
              <a:t>miRNAs</a:t>
            </a:r>
            <a:r>
              <a:rPr lang="en-US" dirty="0"/>
              <a:t> to fight disease:</a:t>
            </a:r>
          </a:p>
          <a:p>
            <a:pPr marL="342900" indent="-342900">
              <a:spcBef>
                <a:spcPts val="800"/>
              </a:spcBef>
              <a:buFont typeface="Arial" panose="020B0604020202020204" pitchFamily="34" charset="0"/>
              <a:buChar char="•"/>
            </a:pPr>
            <a:r>
              <a:rPr lang="en-US" dirty="0"/>
              <a:t>Inhibiting specific </a:t>
            </a:r>
            <a:r>
              <a:rPr lang="en-US" dirty="0" err="1"/>
              <a:t>miRNAs</a:t>
            </a:r>
            <a:r>
              <a:rPr lang="en-US" dirty="0"/>
              <a:t> in mice stopped the growth of ovarian and breast cancers</a:t>
            </a:r>
          </a:p>
          <a:p>
            <a:pPr marL="342900" indent="-342900">
              <a:spcBef>
                <a:spcPts val="800"/>
              </a:spcBef>
              <a:buFont typeface="Arial" panose="020B0604020202020204" pitchFamily="34" charset="0"/>
              <a:buChar char="•"/>
            </a:pPr>
            <a:r>
              <a:rPr lang="en-US" dirty="0"/>
              <a:t>Inhibiting a </a:t>
            </a:r>
            <a:r>
              <a:rPr lang="en-US" dirty="0" err="1"/>
              <a:t>miRNA</a:t>
            </a:r>
            <a:r>
              <a:rPr lang="en-US" dirty="0"/>
              <a:t> in African green monkeys lowered their plasma cholesterol levels</a:t>
            </a:r>
          </a:p>
          <a:p>
            <a:pPr marL="342900" indent="-342900">
              <a:spcBef>
                <a:spcPts val="800"/>
              </a:spcBef>
              <a:buFont typeface="Arial" panose="020B0604020202020204" pitchFamily="34" charset="0"/>
              <a:buChar char="•"/>
            </a:pPr>
            <a:r>
              <a:rPr lang="en-US" dirty="0"/>
              <a:t>Multiplication of hepatitis C in chimpanzees was inhibited by shutting down one class of </a:t>
            </a:r>
            <a:r>
              <a:rPr lang="en-US" dirty="0" err="1"/>
              <a:t>miRNAs</a:t>
            </a:r>
            <a:r>
              <a:rPr lang="en-US" dirty="0"/>
              <a:t> </a:t>
            </a:r>
          </a:p>
        </p:txBody>
      </p:sp>
    </p:spTree>
    <p:extLst>
      <p:ext uri="{BB962C8B-B14F-4D97-AF65-F5344CB8AC3E}">
        <p14:creationId xmlns:p14="http://schemas.microsoft.com/office/powerpoint/2010/main" val="28977714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Tests in Humans</a:t>
            </a:r>
          </a:p>
        </p:txBody>
      </p:sp>
      <p:sp>
        <p:nvSpPr>
          <p:cNvPr id="3" name="Content Placeholder 2"/>
          <p:cNvSpPr>
            <a:spLocks noGrp="1"/>
          </p:cNvSpPr>
          <p:nvPr>
            <p:ph sz="quarter" idx="11"/>
          </p:nvPr>
        </p:nvSpPr>
        <p:spPr/>
        <p:txBody>
          <a:bodyPr/>
          <a:lstStyle/>
          <a:p>
            <a:pPr>
              <a:spcBef>
                <a:spcPts val="800"/>
              </a:spcBef>
            </a:pPr>
            <a:r>
              <a:rPr lang="en-US" dirty="0"/>
              <a:t>First successful human application of interfering RNAs:</a:t>
            </a:r>
          </a:p>
          <a:p>
            <a:pPr marL="342900" indent="-342900">
              <a:spcBef>
                <a:spcPts val="800"/>
              </a:spcBef>
              <a:buFont typeface="Arial" panose="020B0604020202020204" pitchFamily="34" charset="0"/>
              <a:buChar char="•"/>
            </a:pPr>
            <a:r>
              <a:rPr lang="en-US" dirty="0"/>
              <a:t>Healthy human volunteers were given a nasal spray containing </a:t>
            </a:r>
            <a:r>
              <a:rPr lang="en-US" dirty="0" err="1"/>
              <a:t>miRNA</a:t>
            </a:r>
            <a:r>
              <a:rPr lang="en-US" dirty="0"/>
              <a:t> designed to silence a gene from RSV</a:t>
            </a:r>
          </a:p>
          <a:p>
            <a:pPr marL="342900" indent="-342900">
              <a:spcBef>
                <a:spcPts val="800"/>
              </a:spcBef>
              <a:buFont typeface="Arial" panose="020B0604020202020204" pitchFamily="34" charset="0"/>
              <a:buChar char="•"/>
            </a:pPr>
            <a:r>
              <a:rPr lang="en-US" dirty="0"/>
              <a:t>Volunteers were infected with RSV and used the spray for 5 days</a:t>
            </a:r>
          </a:p>
          <a:p>
            <a:pPr marL="342900" indent="-342900">
              <a:spcBef>
                <a:spcPts val="800"/>
              </a:spcBef>
              <a:buFont typeface="Arial" panose="020B0604020202020204" pitchFamily="34" charset="0"/>
              <a:buChar char="•"/>
            </a:pPr>
            <a:r>
              <a:rPr lang="en-US" dirty="0"/>
              <a:t>44% of those using the </a:t>
            </a:r>
            <a:r>
              <a:rPr lang="en-US" dirty="0" err="1"/>
              <a:t>miRNA</a:t>
            </a:r>
            <a:r>
              <a:rPr lang="en-US" dirty="0"/>
              <a:t> were infected compared with 71% of control subjects</a:t>
            </a:r>
          </a:p>
          <a:p>
            <a:pPr marL="342900" indent="-342900">
              <a:spcBef>
                <a:spcPts val="800"/>
              </a:spcBef>
              <a:buFont typeface="Arial" panose="020B0604020202020204" pitchFamily="34" charset="0"/>
              <a:buChar char="•"/>
            </a:pPr>
            <a:r>
              <a:rPr lang="en-US" dirty="0"/>
              <a:t>Among those infected, symptoms were significantly reduced</a:t>
            </a:r>
          </a:p>
        </p:txBody>
      </p:sp>
    </p:spTree>
    <p:extLst>
      <p:ext uri="{BB962C8B-B14F-4D97-AF65-F5344CB8AC3E}">
        <p14:creationId xmlns:p14="http://schemas.microsoft.com/office/powerpoint/2010/main" val="1510698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10.3</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Name two viruses used in gene therapy.</a:t>
            </a:r>
          </a:p>
          <a:p>
            <a:pPr marL="457200" indent="-457200">
              <a:spcBef>
                <a:spcPts val="800"/>
              </a:spcBef>
              <a:buFont typeface="+mj-lt"/>
              <a:buAutoNum type="arabicPeriod"/>
            </a:pPr>
            <a:r>
              <a:rPr lang="en-US" dirty="0"/>
              <a:t>True/False: Naked DNA is often used in gene therapy.</a:t>
            </a:r>
          </a:p>
          <a:p>
            <a:pPr marL="457200" indent="-457200">
              <a:spcBef>
                <a:spcPts val="800"/>
              </a:spcBef>
              <a:buFont typeface="+mj-lt"/>
              <a:buAutoNum type="arabicPeriod"/>
            </a:pPr>
            <a:r>
              <a:rPr lang="en-US" dirty="0"/>
              <a:t>True/False: There have been no successful human trials of gene therapy.</a:t>
            </a:r>
          </a:p>
          <a:p>
            <a:pPr marL="457200" indent="-457200">
              <a:spcBef>
                <a:spcPts val="800"/>
              </a:spcBef>
              <a:buFont typeface="+mj-lt"/>
              <a:buAutoNum type="arabicPeriod"/>
            </a:pPr>
            <a:r>
              <a:rPr lang="en-US" dirty="0"/>
              <a:t>______ therapy describes gene therapy </a:t>
            </a:r>
            <a:r>
              <a:rPr lang="en-US" dirty="0">
                <a:solidFill>
                  <a:prstClr val="black"/>
                </a:solidFill>
              </a:rPr>
              <a:t>introduced </a:t>
            </a:r>
            <a:r>
              <a:rPr lang="en-US" dirty="0"/>
              <a:t>to an egg, sperm, or embryo.</a:t>
            </a:r>
          </a:p>
          <a:p>
            <a:pPr marL="457200" indent="-457200">
              <a:spcBef>
                <a:spcPts val="800"/>
              </a:spcBef>
              <a:buFont typeface="+mj-lt"/>
              <a:buAutoNum type="arabicPeriod"/>
            </a:pPr>
            <a:r>
              <a:rPr lang="en-US" dirty="0"/>
              <a:t>Gene expression can be silenced using ______.</a:t>
            </a:r>
          </a:p>
        </p:txBody>
      </p:sp>
    </p:spTree>
    <p:extLst>
      <p:ext uri="{BB962C8B-B14F-4D97-AF65-F5344CB8AC3E}">
        <p14:creationId xmlns:p14="http://schemas.microsoft.com/office/powerpoint/2010/main" val="3510302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Palindromes and Sticky Ends</a:t>
            </a:r>
          </a:p>
        </p:txBody>
      </p:sp>
      <p:sp>
        <p:nvSpPr>
          <p:cNvPr id="3" name="Content Placeholder 2"/>
          <p:cNvSpPr>
            <a:spLocks noGrp="1"/>
          </p:cNvSpPr>
          <p:nvPr>
            <p:ph sz="quarter" idx="11"/>
          </p:nvPr>
        </p:nvSpPr>
        <p:spPr/>
        <p:txBody>
          <a:bodyPr/>
          <a:lstStyle/>
          <a:p>
            <a:pPr>
              <a:spcBef>
                <a:spcPts val="800"/>
              </a:spcBef>
            </a:pPr>
            <a:r>
              <a:rPr lang="en-US" altLang="en-US" dirty="0"/>
              <a:t>Recognize and clip at </a:t>
            </a:r>
            <a:r>
              <a:rPr lang="en-US" altLang="en-US" b="1" dirty="0"/>
              <a:t>palindromes:</a:t>
            </a:r>
            <a:endParaRPr lang="en-US" b="1" dirty="0"/>
          </a:p>
          <a:p>
            <a:pPr marL="342900" indent="-342900">
              <a:spcBef>
                <a:spcPts val="800"/>
              </a:spcBef>
              <a:buFont typeface="Arial" panose="020B0604020202020204" pitchFamily="34" charset="0"/>
              <a:buChar char="•"/>
            </a:pPr>
            <a:r>
              <a:rPr lang="en-US" dirty="0"/>
              <a:t>Sequences of DNA that are identical when read from the 5′ to 3′ direction on one strand and the 5′ to 3′ direction on the other strand</a:t>
            </a:r>
          </a:p>
          <a:p>
            <a:pPr>
              <a:spcBef>
                <a:spcPts val="800"/>
              </a:spcBef>
            </a:pPr>
            <a:r>
              <a:rPr lang="en-US" altLang="en-US" dirty="0"/>
              <a:t>Sticky ends:</a:t>
            </a:r>
          </a:p>
          <a:p>
            <a:pPr marL="342900" indent="-342900">
              <a:spcBef>
                <a:spcPts val="800"/>
              </a:spcBef>
              <a:buFont typeface="Arial" panose="020B0604020202020204" pitchFamily="34" charset="0"/>
              <a:buChar char="•"/>
            </a:pPr>
            <a:r>
              <a:rPr lang="en-US" altLang="en-US" dirty="0"/>
              <a:t>Staggered symmetrical cuts that leave short tails</a:t>
            </a:r>
          </a:p>
          <a:p>
            <a:pPr marL="342900" indent="-342900">
              <a:spcBef>
                <a:spcPts val="800"/>
              </a:spcBef>
              <a:buFont typeface="Arial" panose="020B0604020202020204" pitchFamily="34" charset="0"/>
              <a:buChar char="•"/>
            </a:pPr>
            <a:r>
              <a:rPr lang="en-US" altLang="en-US" dirty="0"/>
              <a:t>4</a:t>
            </a:r>
            <a:r>
              <a:rPr lang="en-IN" altLang="en-US" dirty="0"/>
              <a:t> to </a:t>
            </a:r>
            <a:r>
              <a:rPr lang="en-US" altLang="en-US" dirty="0"/>
              <a:t>5 bases on each strand</a:t>
            </a:r>
          </a:p>
          <a:p>
            <a:pPr marL="342900" indent="-342900">
              <a:spcBef>
                <a:spcPts val="800"/>
              </a:spcBef>
              <a:buFont typeface="Arial" panose="020B0604020202020204" pitchFamily="34" charset="0"/>
              <a:buChar char="•"/>
            </a:pPr>
            <a:r>
              <a:rPr lang="en-US" altLang="en-US" dirty="0"/>
              <a:t>Base pair with complementary tails on other DNA fragments or plasmids</a:t>
            </a:r>
            <a:endParaRPr lang="en-US" dirty="0"/>
          </a:p>
        </p:txBody>
      </p:sp>
    </p:spTree>
    <p:extLst>
      <p:ext uri="{BB962C8B-B14F-4D97-AF65-F5344CB8AC3E}">
        <p14:creationId xmlns:p14="http://schemas.microsoft.com/office/powerpoint/2010/main" val="2502115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10.4: DNA Analysis: Maps and Profiles</a:t>
            </a:r>
          </a:p>
        </p:txBody>
      </p:sp>
      <p:sp>
        <p:nvSpPr>
          <p:cNvPr id="3" name="Content Placeholder 2"/>
          <p:cNvSpPr>
            <a:spLocks noGrp="1"/>
          </p:cNvSpPr>
          <p:nvPr>
            <p:ph sz="quarter" idx="11"/>
          </p:nvPr>
        </p:nvSpPr>
        <p:spPr/>
        <p:txBody>
          <a:bodyPr/>
          <a:lstStyle/>
          <a:p>
            <a:pPr>
              <a:spcBef>
                <a:spcPts val="800"/>
              </a:spcBef>
            </a:pPr>
            <a:r>
              <a:rPr lang="en-US" u="sng" dirty="0"/>
              <a:t>Learning Outcomes</a:t>
            </a:r>
          </a:p>
          <a:p>
            <a:pPr marL="342900" indent="-342900">
              <a:spcBef>
                <a:spcPts val="800"/>
              </a:spcBef>
              <a:buFont typeface="Arial" panose="020B0604020202020204" pitchFamily="34" charset="0"/>
              <a:buChar char="•"/>
            </a:pPr>
            <a:r>
              <a:rPr lang="en-US" dirty="0"/>
              <a:t>Outline in general terms the process of DNA sequencing.</a:t>
            </a:r>
          </a:p>
          <a:p>
            <a:pPr marL="342900" indent="-342900">
              <a:spcBef>
                <a:spcPts val="800"/>
              </a:spcBef>
              <a:buFont typeface="Arial" panose="020B0604020202020204" pitchFamily="34" charset="0"/>
              <a:buChar char="•"/>
            </a:pPr>
            <a:r>
              <a:rPr lang="en-US" dirty="0"/>
              <a:t>Outline the general steps in DNA profiling.</a:t>
            </a:r>
          </a:p>
          <a:p>
            <a:pPr marL="342900" indent="-342900">
              <a:spcBef>
                <a:spcPts val="800"/>
              </a:spcBef>
              <a:buFont typeface="Arial" panose="020B0604020202020204" pitchFamily="34" charset="0"/>
              <a:buChar char="•"/>
            </a:pPr>
            <a:r>
              <a:rPr lang="en-US" dirty="0"/>
              <a:t>Discuss the significance of single nucleotide polymorphisms (SNPs) in DNA analysis.</a:t>
            </a:r>
          </a:p>
          <a:p>
            <a:pPr marL="342900" indent="-342900">
              <a:spcBef>
                <a:spcPts val="800"/>
              </a:spcBef>
              <a:buFont typeface="Arial" panose="020B0604020202020204" pitchFamily="34" charset="0"/>
              <a:buChar char="•"/>
            </a:pPr>
            <a:r>
              <a:rPr lang="en-US" dirty="0"/>
              <a:t>Describe the utility of DNA microarray technology.</a:t>
            </a:r>
          </a:p>
        </p:txBody>
      </p:sp>
    </p:spTree>
    <p:extLst>
      <p:ext uri="{BB962C8B-B14F-4D97-AF65-F5344CB8AC3E}">
        <p14:creationId xmlns:p14="http://schemas.microsoft.com/office/powerpoint/2010/main" val="23160608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Genome Analysis: Maps and Profiles </a:t>
            </a:r>
          </a:p>
        </p:txBody>
      </p:sp>
      <p:sp>
        <p:nvSpPr>
          <p:cNvPr id="3" name="Content Placeholder 2"/>
          <p:cNvSpPr>
            <a:spLocks noGrp="1"/>
          </p:cNvSpPr>
          <p:nvPr>
            <p:ph sz="quarter" idx="11"/>
          </p:nvPr>
        </p:nvSpPr>
        <p:spPr/>
        <p:txBody>
          <a:bodyPr/>
          <a:lstStyle/>
          <a:p>
            <a:pPr>
              <a:spcBef>
                <a:spcPts val="800"/>
              </a:spcBef>
            </a:pPr>
            <a:r>
              <a:rPr lang="en-US" altLang="en-US" dirty="0"/>
              <a:t>Analysis of DNA can:</a:t>
            </a:r>
          </a:p>
          <a:p>
            <a:pPr marL="342900" indent="-342900">
              <a:spcBef>
                <a:spcPts val="800"/>
              </a:spcBef>
              <a:buFont typeface="Arial" panose="020B0604020202020204" pitchFamily="34" charset="0"/>
              <a:buChar char="•"/>
            </a:pPr>
            <a:r>
              <a:rPr lang="en-US" altLang="en-US" dirty="0"/>
              <a:t>Reveal genetic abnormalities, ancestry, etc.</a:t>
            </a:r>
          </a:p>
          <a:p>
            <a:pPr marL="342900" indent="-342900">
              <a:spcBef>
                <a:spcPts val="800"/>
              </a:spcBef>
              <a:buFont typeface="Arial" panose="020B0604020202020204" pitchFamily="34" charset="0"/>
              <a:buChar char="•"/>
            </a:pPr>
            <a:r>
              <a:rPr lang="en-US" altLang="en-US" dirty="0"/>
              <a:t>Determine if one sample of DNA is the same as another sample</a:t>
            </a:r>
          </a:p>
          <a:p>
            <a:pPr marL="640080" lvl="1" indent="-283464"/>
            <a:r>
              <a:rPr lang="en-US" altLang="en-US" sz="2000" dirty="0"/>
              <a:t>Example: When a criminal is identified by DNA extracted from a hair left at a crime scene</a:t>
            </a:r>
          </a:p>
        </p:txBody>
      </p:sp>
    </p:spTree>
    <p:extLst>
      <p:ext uri="{BB962C8B-B14F-4D97-AF65-F5344CB8AC3E}">
        <p14:creationId xmlns:p14="http://schemas.microsoft.com/office/powerpoint/2010/main" val="17103256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Sequence Maps</a:t>
            </a:r>
          </a:p>
        </p:txBody>
      </p:sp>
      <p:sp>
        <p:nvSpPr>
          <p:cNvPr id="3" name="Content Placeholder 2"/>
          <p:cNvSpPr>
            <a:spLocks noGrp="1"/>
          </p:cNvSpPr>
          <p:nvPr>
            <p:ph sz="quarter" idx="11"/>
          </p:nvPr>
        </p:nvSpPr>
        <p:spPr/>
        <p:txBody>
          <a:bodyPr/>
          <a:lstStyle/>
          <a:p>
            <a:pPr>
              <a:spcBef>
                <a:spcPts val="800"/>
              </a:spcBef>
            </a:pPr>
            <a:r>
              <a:rPr lang="en-US" dirty="0"/>
              <a:t>The most detailed maps of a genome</a:t>
            </a:r>
          </a:p>
          <a:p>
            <a:pPr>
              <a:spcBef>
                <a:spcPts val="800"/>
              </a:spcBef>
            </a:pPr>
            <a:r>
              <a:rPr lang="en-US" dirty="0"/>
              <a:t>Give an exact order of bases in a plasmid, chromosome, or genome</a:t>
            </a:r>
          </a:p>
          <a:p>
            <a:pPr>
              <a:spcBef>
                <a:spcPts val="800"/>
              </a:spcBef>
            </a:pPr>
            <a:r>
              <a:rPr lang="en-US" dirty="0"/>
              <a:t>Genomes of thousands of organisms have been sequenced, including viruses, bacteria, and eukaryotic organisms (including humans)</a:t>
            </a:r>
          </a:p>
          <a:p>
            <a:pPr lvl="1"/>
            <a:r>
              <a:rPr lang="en-US" dirty="0"/>
              <a:t>Humans share approximately 80% of their DNA codes with mice, about 60% with rice, and even 30% with the worm </a:t>
            </a:r>
            <a:r>
              <a:rPr lang="en-US" i="1" dirty="0"/>
              <a:t>C. </a:t>
            </a:r>
            <a:r>
              <a:rPr lang="en-US" i="1" dirty="0" err="1"/>
              <a:t>elegans</a:t>
            </a:r>
            <a:endParaRPr lang="en-US" i="1" dirty="0"/>
          </a:p>
        </p:txBody>
      </p:sp>
    </p:spTree>
    <p:extLst>
      <p:ext uri="{BB962C8B-B14F-4D97-AF65-F5344CB8AC3E}">
        <p14:creationId xmlns:p14="http://schemas.microsoft.com/office/powerpoint/2010/main" val="6256965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Whole-Genome Shotgun Sequencing: Steps 1 to 4</a:t>
            </a:r>
          </a:p>
        </p:txBody>
      </p:sp>
      <p:sp>
        <p:nvSpPr>
          <p:cNvPr id="3" name="Content Placeholder 2"/>
          <p:cNvSpPr>
            <a:spLocks noGrp="1"/>
          </p:cNvSpPr>
          <p:nvPr>
            <p:ph sz="quarter" idx="11"/>
          </p:nvPr>
        </p:nvSpPr>
        <p:spPr/>
        <p:txBody>
          <a:bodyPr/>
          <a:lstStyle/>
          <a:p>
            <a:pPr>
              <a:spcBef>
                <a:spcPts val="600"/>
              </a:spcBef>
              <a:spcAft>
                <a:spcPts val="600"/>
              </a:spcAft>
            </a:pPr>
            <a:r>
              <a:rPr lang="en-US" altLang="en-US" sz="2200" dirty="0"/>
              <a:t>The whole genome of an organism is broken down into smaller, manageable fragments</a:t>
            </a:r>
          </a:p>
          <a:p>
            <a:pPr>
              <a:spcBef>
                <a:spcPts val="600"/>
              </a:spcBef>
              <a:spcAft>
                <a:spcPts val="600"/>
              </a:spcAft>
            </a:pPr>
            <a:r>
              <a:rPr lang="en-US" altLang="en-US" sz="2200" dirty="0"/>
              <a:t>The fragments are separated through gel electrophoresis</a:t>
            </a:r>
          </a:p>
          <a:p>
            <a:pPr>
              <a:spcBef>
                <a:spcPts val="600"/>
              </a:spcBef>
              <a:spcAft>
                <a:spcPts val="600"/>
              </a:spcAft>
            </a:pPr>
            <a:r>
              <a:rPr lang="en-US" altLang="en-US" sz="2200" dirty="0"/>
              <a:t>Each fragment is inserted into a plasmid and cloned into an </a:t>
            </a:r>
            <a:r>
              <a:rPr lang="en-US" altLang="en-US" sz="2200" i="1" dirty="0"/>
              <a:t>E. coli </a:t>
            </a:r>
            <a:r>
              <a:rPr lang="en-US" altLang="en-US" sz="2200" dirty="0"/>
              <a:t>cell</a:t>
            </a:r>
          </a:p>
          <a:p>
            <a:pPr>
              <a:spcBef>
                <a:spcPts val="600"/>
              </a:spcBef>
              <a:spcAft>
                <a:spcPts val="600"/>
              </a:spcAft>
            </a:pPr>
            <a:r>
              <a:rPr lang="en-US" altLang="en-US" sz="2200" dirty="0"/>
              <a:t>Plasmids are purified and DNA fragments are sequenced by automated sequencers</a:t>
            </a:r>
            <a:endParaRPr lang="en-US" sz="2200" dirty="0"/>
          </a:p>
        </p:txBody>
      </p:sp>
      <p:pic>
        <p:nvPicPr>
          <p:cNvPr id="23" name="Picture 3" descr="Illustration of the first four steps of whole-genome shotgun sequencing.">
            <a:extLst>
              <a:ext uri="{FF2B5EF4-FFF2-40B4-BE49-F238E27FC236}">
                <a16:creationId xmlns:a16="http://schemas.microsoft.com/office/drawing/2014/main" id="{9D2E486E-C1CF-41ED-B087-651D733B786D}"/>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b="36970"/>
          <a:stretch/>
        </p:blipFill>
        <p:spPr>
          <a:xfrm>
            <a:off x="5433985" y="1208532"/>
            <a:ext cx="3248971" cy="5029200"/>
          </a:xfrm>
        </p:spPr>
      </p:pic>
      <p:sp>
        <p:nvSpPr>
          <p:cNvPr id="5" name="Text Placeholder 3">
            <a:extLst>
              <a:ext uri="{FF2B5EF4-FFF2-40B4-BE49-F238E27FC236}">
                <a16:creationId xmlns:a16="http://schemas.microsoft.com/office/drawing/2014/main" id="{F2D6A830-2A13-4FCB-B8A7-31D0EF8F777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6213380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Whole-Genome Shotgun Sequencing: Steps 5 to 7</a:t>
            </a:r>
          </a:p>
        </p:txBody>
      </p:sp>
      <p:sp>
        <p:nvSpPr>
          <p:cNvPr id="3" name="Content Placeholder 2"/>
          <p:cNvSpPr>
            <a:spLocks noGrp="1"/>
          </p:cNvSpPr>
          <p:nvPr>
            <p:ph sz="quarter" idx="11"/>
          </p:nvPr>
        </p:nvSpPr>
        <p:spPr>
          <a:xfrm>
            <a:off x="342900" y="1276709"/>
            <a:ext cx="4457700" cy="5162191"/>
          </a:xfrm>
        </p:spPr>
        <p:txBody>
          <a:bodyPr/>
          <a:lstStyle/>
          <a:p>
            <a:r>
              <a:rPr lang="en-US" altLang="en-US" sz="2200" dirty="0"/>
              <a:t>A computer program takes all the sequence data and is able to find where the sequence overlaps</a:t>
            </a:r>
          </a:p>
          <a:p>
            <a:pPr marL="342000" lvl="1"/>
            <a:r>
              <a:rPr lang="en-US" altLang="en-US" sz="2200" dirty="0" err="1"/>
              <a:t>Contigs</a:t>
            </a:r>
            <a:r>
              <a:rPr lang="en-US" altLang="en-US" sz="2200" dirty="0"/>
              <a:t>: a larger, contiguous set of nucleotide sequences produced by</a:t>
            </a:r>
            <a:r>
              <a:rPr lang="en-US" altLang="en-US" sz="2200" spc="500" dirty="0"/>
              <a:t> </a:t>
            </a:r>
            <a:r>
              <a:rPr lang="en-US" altLang="en-US" sz="2200" dirty="0"/>
              <a:t>the automated process</a:t>
            </a:r>
          </a:p>
          <a:p>
            <a:r>
              <a:rPr lang="en-US" altLang="en-US" sz="2200" dirty="0" err="1"/>
              <a:t>Contigs</a:t>
            </a:r>
            <a:r>
              <a:rPr lang="en-US" altLang="en-US" sz="2200" dirty="0"/>
              <a:t> are put in the proper </a:t>
            </a:r>
            <a:br>
              <a:rPr lang="en-US" altLang="en-US" sz="2200" dirty="0"/>
            </a:br>
            <a:r>
              <a:rPr lang="en-US" altLang="en-US" sz="2200" dirty="0"/>
              <a:t>order to determine the entire sequence</a:t>
            </a:r>
          </a:p>
          <a:p>
            <a:r>
              <a:rPr lang="en-US" altLang="en-US" sz="2200" dirty="0"/>
              <a:t>Editing: a human examines the sequence, looking for irregularities, </a:t>
            </a:r>
            <a:r>
              <a:rPr lang="en-US" altLang="en-US" sz="2200" dirty="0" err="1"/>
              <a:t>frameshifts</a:t>
            </a:r>
            <a:r>
              <a:rPr lang="en-US" altLang="en-US" sz="2200" dirty="0"/>
              <a:t>, and ambiguities</a:t>
            </a:r>
            <a:endParaRPr lang="en-US" sz="2200" dirty="0"/>
          </a:p>
        </p:txBody>
      </p:sp>
      <p:pic>
        <p:nvPicPr>
          <p:cNvPr id="8" name="Picture 3" descr="Illustration of steps five through seven of whole-genome shotgun sequencing.">
            <a:extLst>
              <a:ext uri="{FF2B5EF4-FFF2-40B4-BE49-F238E27FC236}">
                <a16:creationId xmlns:a16="http://schemas.microsoft.com/office/drawing/2014/main" id="{85D68DEE-5211-4BC8-9C31-338F3D3ED4C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62271"/>
          <a:stretch/>
        </p:blipFill>
        <p:spPr>
          <a:xfrm>
            <a:off x="4938105" y="2029004"/>
            <a:ext cx="3947403" cy="3657600"/>
          </a:xfrm>
        </p:spPr>
      </p:pic>
      <p:sp>
        <p:nvSpPr>
          <p:cNvPr id="5" name="Text Placeholder 3">
            <a:extLst>
              <a:ext uri="{FF2B5EF4-FFF2-40B4-BE49-F238E27FC236}">
                <a16:creationId xmlns:a16="http://schemas.microsoft.com/office/drawing/2014/main" id="{985C16F3-E4F6-4F43-B98F-9D044AD1FF5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6140335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High-Throughput Genome Sequencing</a:t>
            </a:r>
          </a:p>
        </p:txBody>
      </p:sp>
      <p:sp>
        <p:nvSpPr>
          <p:cNvPr id="3" name="Content Placeholder 2"/>
          <p:cNvSpPr>
            <a:spLocks noGrp="1"/>
          </p:cNvSpPr>
          <p:nvPr>
            <p:ph sz="quarter" idx="11"/>
          </p:nvPr>
        </p:nvSpPr>
        <p:spPr>
          <a:xfrm>
            <a:off x="342900" y="1276709"/>
            <a:ext cx="8458200" cy="1188720"/>
          </a:xfrm>
        </p:spPr>
        <p:txBody>
          <a:bodyPr/>
          <a:lstStyle/>
          <a:p>
            <a:r>
              <a:rPr lang="en-US" dirty="0"/>
              <a:t>Sophisticated computers and systems developed to sequence genomes in a shorter period of time with less human effort</a:t>
            </a:r>
          </a:p>
        </p:txBody>
      </p:sp>
      <p:pic>
        <p:nvPicPr>
          <p:cNvPr id="8" name="Picture 3" descr="Illustration of the steps of high-throughput sequencing.">
            <a:extLst>
              <a:ext uri="{FF2B5EF4-FFF2-40B4-BE49-F238E27FC236}">
                <a16:creationId xmlns:a16="http://schemas.microsoft.com/office/drawing/2014/main" id="{F6EBCE64-A89C-492A-8FED-0056CBE708BA}"/>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2261919" y="2465429"/>
            <a:ext cx="4620162" cy="3749040"/>
          </a:xfrm>
        </p:spPr>
      </p:pic>
      <p:sp>
        <p:nvSpPr>
          <p:cNvPr id="5" name="Text Placeholder 3">
            <a:extLst>
              <a:ext uri="{FF2B5EF4-FFF2-40B4-BE49-F238E27FC236}">
                <a16:creationId xmlns:a16="http://schemas.microsoft.com/office/drawing/2014/main" id="{3B025F3F-F933-4A38-AFC7-E971FB9C9C6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8021600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Genomics and Bioinformatics</a:t>
            </a:r>
          </a:p>
        </p:txBody>
      </p:sp>
      <p:sp>
        <p:nvSpPr>
          <p:cNvPr id="3" name="Content Placeholder 2"/>
          <p:cNvSpPr>
            <a:spLocks noGrp="1"/>
          </p:cNvSpPr>
          <p:nvPr>
            <p:ph sz="quarter" idx="11"/>
          </p:nvPr>
        </p:nvSpPr>
        <p:spPr/>
        <p:txBody>
          <a:bodyPr/>
          <a:lstStyle/>
          <a:p>
            <a:pPr>
              <a:spcBef>
                <a:spcPts val="800"/>
              </a:spcBef>
            </a:pPr>
            <a:r>
              <a:rPr lang="en-US" dirty="0"/>
              <a:t>Manage the data produced through high-throughput screening</a:t>
            </a:r>
          </a:p>
          <a:p>
            <a:pPr marL="342900" indent="-342900">
              <a:spcBef>
                <a:spcPts val="800"/>
              </a:spcBef>
              <a:buFont typeface="Arial" panose="020B0604020202020204" pitchFamily="34" charset="0"/>
              <a:buChar char="•"/>
            </a:pPr>
            <a:r>
              <a:rPr lang="en-US" dirty="0"/>
              <a:t>Analyze and classify genes</a:t>
            </a:r>
          </a:p>
          <a:p>
            <a:pPr marL="342900" indent="-342900">
              <a:spcBef>
                <a:spcPts val="800"/>
              </a:spcBef>
              <a:buFont typeface="Arial" panose="020B0604020202020204" pitchFamily="34" charset="0"/>
              <a:buChar char="•"/>
            </a:pPr>
            <a:r>
              <a:rPr lang="en-US" dirty="0"/>
              <a:t>Determine protein sequences</a:t>
            </a:r>
          </a:p>
          <a:p>
            <a:pPr marL="342900" indent="-342900">
              <a:spcBef>
                <a:spcPts val="800"/>
              </a:spcBef>
              <a:buFont typeface="Arial" panose="020B0604020202020204" pitchFamily="34" charset="0"/>
              <a:buChar char="•"/>
            </a:pPr>
            <a:r>
              <a:rPr lang="en-US" dirty="0"/>
              <a:t>Ultimately determine the function of the genes</a:t>
            </a:r>
          </a:p>
        </p:txBody>
      </p:sp>
    </p:spTree>
    <p:extLst>
      <p:ext uri="{BB962C8B-B14F-4D97-AF65-F5344CB8AC3E}">
        <p14:creationId xmlns:p14="http://schemas.microsoft.com/office/powerpoint/2010/main" val="30044631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Annotating the Genome</a:t>
            </a:r>
          </a:p>
        </p:txBody>
      </p:sp>
      <p:sp>
        <p:nvSpPr>
          <p:cNvPr id="3" name="Content Placeholder 2"/>
          <p:cNvSpPr>
            <a:spLocks noGrp="1"/>
          </p:cNvSpPr>
          <p:nvPr>
            <p:ph sz="quarter" idx="11"/>
          </p:nvPr>
        </p:nvSpPr>
        <p:spPr/>
        <p:txBody>
          <a:bodyPr/>
          <a:lstStyle/>
          <a:p>
            <a:pPr>
              <a:spcBef>
                <a:spcPts val="800"/>
              </a:spcBef>
            </a:pPr>
            <a:r>
              <a:rPr lang="en-US" dirty="0"/>
              <a:t>Determining the functional information of a gene sequence</a:t>
            </a:r>
          </a:p>
          <a:p>
            <a:pPr>
              <a:spcBef>
                <a:spcPts val="800"/>
              </a:spcBef>
            </a:pPr>
            <a:r>
              <a:rPr lang="en-US" dirty="0"/>
              <a:t>Well-annotated genomes will provide a complete understanding of:</a:t>
            </a:r>
          </a:p>
          <a:p>
            <a:pPr marL="342900" indent="-342900">
              <a:spcBef>
                <a:spcPts val="800"/>
              </a:spcBef>
              <a:buFont typeface="Arial" panose="020B0604020202020204" pitchFamily="34" charset="0"/>
              <a:buChar char="•"/>
            </a:pPr>
            <a:r>
              <a:rPr lang="en-US" dirty="0"/>
              <a:t>Normal cell function</a:t>
            </a:r>
          </a:p>
          <a:p>
            <a:pPr marL="342900" indent="-342900">
              <a:spcBef>
                <a:spcPts val="800"/>
              </a:spcBef>
              <a:buFont typeface="Arial" panose="020B0604020202020204" pitchFamily="34" charset="0"/>
              <a:buChar char="•"/>
            </a:pPr>
            <a:r>
              <a:rPr lang="en-US" dirty="0"/>
              <a:t>Disease</a:t>
            </a:r>
          </a:p>
          <a:p>
            <a:pPr marL="342900" indent="-342900">
              <a:spcBef>
                <a:spcPts val="800"/>
              </a:spcBef>
              <a:buFont typeface="Arial" panose="020B0604020202020204" pitchFamily="34" charset="0"/>
              <a:buChar char="•"/>
            </a:pPr>
            <a:r>
              <a:rPr lang="en-US" dirty="0"/>
              <a:t>Development </a:t>
            </a:r>
          </a:p>
          <a:p>
            <a:pPr marL="342900" indent="-342900">
              <a:spcBef>
                <a:spcPts val="800"/>
              </a:spcBef>
              <a:buFont typeface="Arial" panose="020B0604020202020204" pitchFamily="34" charset="0"/>
              <a:buChar char="•"/>
            </a:pPr>
            <a:r>
              <a:rPr lang="en-US" dirty="0"/>
              <a:t>Aging</a:t>
            </a:r>
          </a:p>
          <a:p>
            <a:pPr>
              <a:spcBef>
                <a:spcPts val="800"/>
              </a:spcBef>
            </a:pPr>
            <a:r>
              <a:rPr lang="en-US" dirty="0">
                <a:solidFill>
                  <a:prstClr val="black"/>
                </a:solidFill>
              </a:rPr>
              <a:t>Well-annotated genomes will allow us to characterize genetic mechanisms behind pathogens and allow development of new treatments</a:t>
            </a:r>
          </a:p>
        </p:txBody>
      </p:sp>
    </p:spTree>
    <p:extLst>
      <p:ext uri="{BB962C8B-B14F-4D97-AF65-F5344CB8AC3E}">
        <p14:creationId xmlns:p14="http://schemas.microsoft.com/office/powerpoint/2010/main" val="22628785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Profiles: A Unique Picture of the Genome</a:t>
            </a:r>
          </a:p>
        </p:txBody>
      </p:sp>
      <p:sp>
        <p:nvSpPr>
          <p:cNvPr id="3" name="Content Placeholder 2"/>
          <p:cNvSpPr>
            <a:spLocks noGrp="1"/>
          </p:cNvSpPr>
          <p:nvPr>
            <p:ph sz="quarter" idx="11"/>
          </p:nvPr>
        </p:nvSpPr>
        <p:spPr/>
        <p:txBody>
          <a:bodyPr/>
          <a:lstStyle/>
          <a:p>
            <a:pPr>
              <a:spcBef>
                <a:spcPts val="800"/>
              </a:spcBef>
            </a:pPr>
            <a:r>
              <a:rPr lang="en-US" dirty="0"/>
              <a:t>DNA profiling (also called DNA fingerprinting):</a:t>
            </a:r>
          </a:p>
          <a:p>
            <a:pPr marL="342900" indent="-342900">
              <a:spcBef>
                <a:spcPts val="800"/>
              </a:spcBef>
              <a:buFont typeface="Arial" panose="020B0604020202020204" pitchFamily="34" charset="0"/>
              <a:buChar char="•"/>
            </a:pPr>
            <a:r>
              <a:rPr lang="en-US" dirty="0"/>
              <a:t>A tool of forensic science developed in the 1980s</a:t>
            </a:r>
          </a:p>
          <a:p>
            <a:pPr marL="342900" indent="-342900">
              <a:spcBef>
                <a:spcPts val="800"/>
              </a:spcBef>
              <a:buFont typeface="Arial" panose="020B0604020202020204" pitchFamily="34" charset="0"/>
              <a:buChar char="•"/>
            </a:pPr>
            <a:r>
              <a:rPr lang="en-US" dirty="0"/>
              <a:t>Based on the principle that the way nucleotides are combined is different for each organism</a:t>
            </a:r>
          </a:p>
          <a:p>
            <a:pPr marL="342900" indent="-342900">
              <a:spcBef>
                <a:spcPts val="800"/>
              </a:spcBef>
              <a:buFont typeface="Arial" panose="020B0604020202020204" pitchFamily="34" charset="0"/>
              <a:buChar char="•"/>
            </a:pPr>
            <a:r>
              <a:rPr lang="en-US" dirty="0"/>
              <a:t>Used to differentiate between organisms that might be causing a disease outbreak</a:t>
            </a:r>
          </a:p>
          <a:p>
            <a:pPr marL="342900" indent="-342900">
              <a:spcBef>
                <a:spcPts val="800"/>
              </a:spcBef>
              <a:buFont typeface="Arial" panose="020B0604020202020204" pitchFamily="34" charset="0"/>
              <a:buChar char="•"/>
            </a:pPr>
            <a:r>
              <a:rPr lang="en-US" dirty="0"/>
              <a:t>Used in criminal investigations to match a suspect to the DNA left at a crime scene</a:t>
            </a:r>
          </a:p>
        </p:txBody>
      </p:sp>
    </p:spTree>
    <p:extLst>
      <p:ext uri="{BB962C8B-B14F-4D97-AF65-F5344CB8AC3E}">
        <p14:creationId xmlns:p14="http://schemas.microsoft.com/office/powerpoint/2010/main" val="31037967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Profiles: The Bar Codes of Life</a:t>
            </a:r>
          </a:p>
        </p:txBody>
      </p:sp>
      <p:pic>
        <p:nvPicPr>
          <p:cNvPr id="10" name="Picture 2" descr="DNA profiling can provide a way to distinguish between organisms without sequencing their whole genomes.">
            <a:extLst>
              <a:ext uri="{FF2B5EF4-FFF2-40B4-BE49-F238E27FC236}">
                <a16:creationId xmlns:a16="http://schemas.microsoft.com/office/drawing/2014/main" id="{1C1A203A-A3CF-41B6-B126-A247185773B0}"/>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2311"/>
          <a:stretch/>
        </p:blipFill>
        <p:spPr>
          <a:xfrm>
            <a:off x="1861865" y="1121605"/>
            <a:ext cx="5420270" cy="5120640"/>
          </a:xfrm>
        </p:spPr>
      </p:pic>
      <p:sp>
        <p:nvSpPr>
          <p:cNvPr id="8" name="Text Placeholder 3">
            <a:extLst>
              <a:ext uri="{FF2B5EF4-FFF2-40B4-BE49-F238E27FC236}">
                <a16:creationId xmlns:a16="http://schemas.microsoft.com/office/drawing/2014/main" id="{E7829B22-0BA8-40D1-B7A1-EFA2EE591C93}"/>
              </a:ext>
            </a:extLst>
          </p:cNvPr>
          <p:cNvSpPr>
            <a:spLocks noGrp="1"/>
          </p:cNvSpPr>
          <p:nvPr>
            <p:ph type="body" sz="quarter" idx="30"/>
          </p:nvPr>
        </p:nvSpPr>
        <p:spPr/>
        <p:txBody>
          <a:bodyPr/>
          <a:lstStyle/>
          <a:p>
            <a:r>
              <a:rPr lang="fr-FR" i="1" dirty="0"/>
              <a:t>(c) </a:t>
            </a:r>
            <a:r>
              <a:rPr lang="fr-FR" i="1" dirty="0" err="1"/>
              <a:t>Courtesy</a:t>
            </a:r>
            <a:r>
              <a:rPr lang="fr-FR" i="1" dirty="0"/>
              <a:t> Dr. Michael Baird </a:t>
            </a:r>
            <a:endParaRPr lang="en-IN" dirty="0"/>
          </a:p>
        </p:txBody>
      </p:sp>
      <p:sp>
        <p:nvSpPr>
          <p:cNvPr id="5" name="Text Placeholder 3">
            <a:extLst>
              <a:ext uri="{FF2B5EF4-FFF2-40B4-BE49-F238E27FC236}">
                <a16:creationId xmlns:a16="http://schemas.microsoft.com/office/drawing/2014/main" id="{81F2162C-79AD-40E1-B861-7C267D3DE94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2802137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Restriction Endonuclease Recognizes and </a:t>
            </a:r>
            <a:br>
              <a:rPr lang="en-US" dirty="0"/>
            </a:br>
            <a:r>
              <a:rPr lang="en-US" dirty="0"/>
              <a:t>Cleaves DNA at the Palindrome Sequence</a:t>
            </a:r>
          </a:p>
        </p:txBody>
      </p:sp>
      <p:pic>
        <p:nvPicPr>
          <p:cNvPr id="10" name="Picture 2" descr="Examples of palindromes and illustration of action of restriction endonucleases.">
            <a:extLst>
              <a:ext uri="{FF2B5EF4-FFF2-40B4-BE49-F238E27FC236}">
                <a16:creationId xmlns:a16="http://schemas.microsoft.com/office/drawing/2014/main" id="{A6CB9CC5-6A8A-4ACC-8094-5E16FCA24CED}"/>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7039"/>
          <a:stretch/>
        </p:blipFill>
        <p:spPr>
          <a:xfrm>
            <a:off x="1201838" y="1294152"/>
            <a:ext cx="6740325" cy="4937760"/>
          </a:xfrm>
        </p:spPr>
      </p:pic>
    </p:spTree>
    <p:extLst>
      <p:ext uri="{BB962C8B-B14F-4D97-AF65-F5344CB8AC3E}">
        <p14:creationId xmlns:p14="http://schemas.microsoft.com/office/powerpoint/2010/main" val="40590533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Restriction Fragment Length Polymorphism (RFLP)</a:t>
            </a:r>
          </a:p>
        </p:txBody>
      </p:sp>
      <p:sp>
        <p:nvSpPr>
          <p:cNvPr id="3" name="Content Placeholder 2"/>
          <p:cNvSpPr>
            <a:spLocks noGrp="1"/>
          </p:cNvSpPr>
          <p:nvPr>
            <p:ph sz="quarter" idx="11"/>
          </p:nvPr>
        </p:nvSpPr>
        <p:spPr/>
        <p:txBody>
          <a:bodyPr/>
          <a:lstStyle/>
          <a:p>
            <a:pPr>
              <a:spcBef>
                <a:spcPts val="800"/>
              </a:spcBef>
            </a:pPr>
            <a:r>
              <a:rPr lang="en-US" dirty="0"/>
              <a:t>Restriction enzymes cut DNA at a specific recognition site</a:t>
            </a:r>
          </a:p>
          <a:p>
            <a:pPr>
              <a:spcBef>
                <a:spcPts val="800"/>
              </a:spcBef>
            </a:pPr>
            <a:r>
              <a:rPr lang="en-US" dirty="0"/>
              <a:t>If a given strand of DNA possesses the recognition site, it will be cut into two pieces</a:t>
            </a:r>
          </a:p>
          <a:p>
            <a:pPr>
              <a:spcBef>
                <a:spcPts val="800"/>
              </a:spcBef>
            </a:pPr>
            <a:r>
              <a:rPr lang="en-US" dirty="0"/>
              <a:t>If the same strand from a different person does not have the restriction site, it will not be cut and remain a large piece of DNA</a:t>
            </a:r>
          </a:p>
        </p:txBody>
      </p:sp>
    </p:spTree>
    <p:extLst>
      <p:ext uri="{BB962C8B-B14F-4D97-AF65-F5344CB8AC3E}">
        <p14:creationId xmlns:p14="http://schemas.microsoft.com/office/powerpoint/2010/main" val="2076077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Fingerprinting Depends on RFLP</a:t>
            </a:r>
          </a:p>
        </p:txBody>
      </p:sp>
      <p:sp>
        <p:nvSpPr>
          <p:cNvPr id="3" name="Content Placeholder 2"/>
          <p:cNvSpPr>
            <a:spLocks noGrp="1"/>
          </p:cNvSpPr>
          <p:nvPr>
            <p:ph sz="quarter" idx="11"/>
          </p:nvPr>
        </p:nvSpPr>
        <p:spPr/>
        <p:txBody>
          <a:bodyPr/>
          <a:lstStyle/>
          <a:p>
            <a:pPr>
              <a:spcBef>
                <a:spcPts val="800"/>
              </a:spcBef>
            </a:pPr>
            <a:r>
              <a:rPr lang="en-US" altLang="en-US" dirty="0"/>
              <a:t>Each of these two samples is digested with restriction enzymes and separated on an electrophoretic gel</a:t>
            </a:r>
          </a:p>
          <a:p>
            <a:pPr>
              <a:spcBef>
                <a:spcPts val="800"/>
              </a:spcBef>
            </a:pPr>
            <a:r>
              <a:rPr lang="en-US" altLang="en-US" dirty="0"/>
              <a:t>The first will display two small bands, while the other displays one large band</a:t>
            </a:r>
          </a:p>
          <a:p>
            <a:pPr>
              <a:spcBef>
                <a:spcPts val="800"/>
              </a:spcBef>
            </a:pPr>
            <a:r>
              <a:rPr lang="en-US" altLang="en-US" dirty="0"/>
              <a:t>All methods of DNA fingerprinting depend on some variation on this strategy</a:t>
            </a:r>
            <a:endParaRPr lang="en-US" dirty="0"/>
          </a:p>
        </p:txBody>
      </p:sp>
    </p:spTree>
    <p:extLst>
      <p:ext uri="{BB962C8B-B14F-4D97-AF65-F5344CB8AC3E}">
        <p14:creationId xmlns:p14="http://schemas.microsoft.com/office/powerpoint/2010/main" val="22050314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Nucleotide Polymorphism (SNP)</a:t>
            </a:r>
          </a:p>
        </p:txBody>
      </p:sp>
      <p:sp>
        <p:nvSpPr>
          <p:cNvPr id="3" name="Content Placeholder 2"/>
          <p:cNvSpPr>
            <a:spLocks noGrp="1"/>
          </p:cNvSpPr>
          <p:nvPr>
            <p:ph sz="quarter" idx="11"/>
          </p:nvPr>
        </p:nvSpPr>
        <p:spPr/>
        <p:txBody>
          <a:bodyPr/>
          <a:lstStyle/>
          <a:p>
            <a:pPr>
              <a:spcBef>
                <a:spcPts val="800"/>
              </a:spcBef>
            </a:pPr>
            <a:r>
              <a:rPr lang="en-US" dirty="0"/>
              <a:t>Important in individual traits</a:t>
            </a:r>
          </a:p>
          <a:p>
            <a:pPr>
              <a:spcBef>
                <a:spcPts val="800"/>
              </a:spcBef>
            </a:pPr>
            <a:r>
              <a:rPr lang="en-US" dirty="0"/>
              <a:t>Only a single nucleotide is altered</a:t>
            </a:r>
          </a:p>
          <a:p>
            <a:pPr>
              <a:spcBef>
                <a:spcPts val="800"/>
              </a:spcBef>
            </a:pPr>
            <a:r>
              <a:rPr lang="en-US" dirty="0"/>
              <a:t>Tens of thousands of these differences at a single locus exist throughout the genome</a:t>
            </a:r>
          </a:p>
          <a:p>
            <a:pPr>
              <a:spcBef>
                <a:spcPts val="800"/>
              </a:spcBef>
            </a:pPr>
            <a:r>
              <a:rPr lang="en-US" dirty="0"/>
              <a:t>Scientists are mapping SNPs to determine which ones put humans at greater risk of disease</a:t>
            </a:r>
          </a:p>
          <a:p>
            <a:pPr>
              <a:spcBef>
                <a:spcPts val="800"/>
              </a:spcBef>
            </a:pPr>
            <a:r>
              <a:rPr lang="en-US" dirty="0"/>
              <a:t>Many companies will map SNPs and give a person an estimated risk for a variety of diseases</a:t>
            </a:r>
          </a:p>
        </p:txBody>
      </p:sp>
    </p:spTree>
    <p:extLst>
      <p:ext uri="{BB962C8B-B14F-4D97-AF65-F5344CB8AC3E}">
        <p14:creationId xmlns:p14="http://schemas.microsoft.com/office/powerpoint/2010/main" val="1375922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SNP Associated with Disease</a:t>
            </a:r>
          </a:p>
        </p:txBody>
      </p:sp>
      <p:pic>
        <p:nvPicPr>
          <p:cNvPr id="10" name="Picture 2" descr="Example of single-nucleotide polymorphism (SNP) associated with disease.">
            <a:extLst>
              <a:ext uri="{FF2B5EF4-FFF2-40B4-BE49-F238E27FC236}">
                <a16:creationId xmlns:a16="http://schemas.microsoft.com/office/drawing/2014/main" id="{F06950DC-366A-47A7-A13C-821C206283A7}"/>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1560106" y="1117092"/>
            <a:ext cx="6023788" cy="5120640"/>
          </a:xfrm>
        </p:spPr>
      </p:pic>
      <p:sp>
        <p:nvSpPr>
          <p:cNvPr id="4" name="Text Placeholder 3">
            <a:extLst>
              <a:ext uri="{FF2B5EF4-FFF2-40B4-BE49-F238E27FC236}">
                <a16:creationId xmlns:a16="http://schemas.microsoft.com/office/drawing/2014/main" id="{15C9D468-E6C8-43FA-A425-8F6E9EFB1C2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2211065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Microarray Analysis</a:t>
            </a:r>
          </a:p>
        </p:txBody>
      </p:sp>
      <p:sp>
        <p:nvSpPr>
          <p:cNvPr id="3" name="Content Placeholder 2"/>
          <p:cNvSpPr>
            <a:spLocks noGrp="1"/>
          </p:cNvSpPr>
          <p:nvPr>
            <p:ph sz="quarter" idx="11"/>
          </p:nvPr>
        </p:nvSpPr>
        <p:spPr>
          <a:xfrm>
            <a:off x="342900" y="1276709"/>
            <a:ext cx="8458200" cy="1409341"/>
          </a:xfrm>
        </p:spPr>
        <p:txBody>
          <a:bodyPr/>
          <a:lstStyle/>
          <a:p>
            <a:r>
              <a:rPr lang="en-US" altLang="en-US" dirty="0"/>
              <a:t>Allows biologists to view the expression of genes in any given cell</a:t>
            </a:r>
          </a:p>
          <a:p>
            <a:r>
              <a:rPr lang="en-US" altLang="en-US" dirty="0"/>
              <a:t>Track the expression of thousands of genes at once</a:t>
            </a:r>
          </a:p>
        </p:txBody>
      </p:sp>
      <p:pic>
        <p:nvPicPr>
          <p:cNvPr id="8" name="Picture 3" descr="Illustration of gene expression analysis using microarrays.">
            <a:extLst>
              <a:ext uri="{FF2B5EF4-FFF2-40B4-BE49-F238E27FC236}">
                <a16:creationId xmlns:a16="http://schemas.microsoft.com/office/drawing/2014/main" id="{7C14F8D6-4FCB-45A2-85CB-5D8E5DF9781D}"/>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1565290" y="2767965"/>
            <a:ext cx="6013419" cy="3474720"/>
          </a:xfrm>
        </p:spPr>
      </p:pic>
      <p:sp>
        <p:nvSpPr>
          <p:cNvPr id="5" name="Text Placeholder 3">
            <a:extLst>
              <a:ext uri="{FF2B5EF4-FFF2-40B4-BE49-F238E27FC236}">
                <a16:creationId xmlns:a16="http://schemas.microsoft.com/office/drawing/2014/main" id="{A6009755-C7FC-42E0-8F11-949F0DDD775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27932994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Uses of Microarrays</a:t>
            </a:r>
          </a:p>
        </p:txBody>
      </p:sp>
      <p:sp>
        <p:nvSpPr>
          <p:cNvPr id="3" name="Content Placeholder 2"/>
          <p:cNvSpPr>
            <a:spLocks noGrp="1"/>
          </p:cNvSpPr>
          <p:nvPr>
            <p:ph sz="quarter" idx="11"/>
          </p:nvPr>
        </p:nvSpPr>
        <p:spPr/>
        <p:txBody>
          <a:bodyPr/>
          <a:lstStyle/>
          <a:p>
            <a:pPr>
              <a:spcBef>
                <a:spcPts val="800"/>
              </a:spcBef>
            </a:pPr>
            <a:r>
              <a:rPr lang="en-US" altLang="en-US" dirty="0"/>
              <a:t>Developing sensitive diagnostic tests that search for a specific pattern of gene expression</a:t>
            </a:r>
          </a:p>
          <a:p>
            <a:pPr marL="342900" indent="-342900">
              <a:spcBef>
                <a:spcPts val="800"/>
              </a:spcBef>
              <a:buFont typeface="Arial" panose="020B0604020202020204" pitchFamily="34" charset="0"/>
              <a:buChar char="•"/>
            </a:pPr>
            <a:r>
              <a:rPr lang="en-US" altLang="en-US" dirty="0"/>
              <a:t>Being able to identify a subtype of cancer, allowing doctors and pharmacologists to treat each cancer with the drug that will be most effective</a:t>
            </a:r>
          </a:p>
        </p:txBody>
      </p:sp>
    </p:spTree>
    <p:extLst>
      <p:ext uri="{BB962C8B-B14F-4D97-AF65-F5344CB8AC3E}">
        <p14:creationId xmlns:p14="http://schemas.microsoft.com/office/powerpoint/2010/main" val="38459314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10.4</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Describe the steps involved in whole-genome shotgun sequencing.</a:t>
            </a:r>
          </a:p>
          <a:p>
            <a:pPr marL="457200" indent="-457200">
              <a:spcBef>
                <a:spcPts val="800"/>
              </a:spcBef>
              <a:buFont typeface="+mj-lt"/>
              <a:buAutoNum type="arabicPeriod"/>
            </a:pPr>
            <a:r>
              <a:rPr lang="en-US" dirty="0"/>
              <a:t>______ genomes provide a complete </a:t>
            </a:r>
            <a:r>
              <a:rPr lang="en-US" dirty="0">
                <a:solidFill>
                  <a:prstClr val="black"/>
                </a:solidFill>
              </a:rPr>
              <a:t>understanding</a:t>
            </a:r>
            <a:r>
              <a:rPr lang="en-US" dirty="0"/>
              <a:t> of cell function, disease development, and other issues.</a:t>
            </a:r>
          </a:p>
          <a:p>
            <a:pPr marL="457200" indent="-457200">
              <a:spcBef>
                <a:spcPts val="800"/>
              </a:spcBef>
              <a:buFont typeface="+mj-lt"/>
              <a:buAutoNum type="arabicPeriod"/>
            </a:pPr>
            <a:r>
              <a:rPr lang="en-US" dirty="0"/>
              <a:t>DNA profiling depends on  ______ enzymes.</a:t>
            </a:r>
          </a:p>
          <a:p>
            <a:pPr marL="457200" indent="-457200">
              <a:spcBef>
                <a:spcPts val="800"/>
              </a:spcBef>
              <a:buFont typeface="+mj-lt"/>
              <a:buAutoNum type="arabicPeriod"/>
            </a:pPr>
            <a:r>
              <a:rPr lang="en-US" dirty="0"/>
              <a:t>A ______ allows scientists to view gene</a:t>
            </a:r>
            <a:r>
              <a:rPr lang="en-US" dirty="0">
                <a:solidFill>
                  <a:prstClr val="black"/>
                </a:solidFill>
              </a:rPr>
              <a:t> expression </a:t>
            </a:r>
            <a:r>
              <a:rPr lang="en-US" dirty="0"/>
              <a:t>in any given cell.</a:t>
            </a:r>
          </a:p>
        </p:txBody>
      </p:sp>
    </p:spTree>
    <p:extLst>
      <p:ext uri="{BB962C8B-B14F-4D97-AF65-F5344CB8AC3E}">
        <p14:creationId xmlns:p14="http://schemas.microsoft.com/office/powerpoint/2010/main" val="3461582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hidden="1"/>
          <p:cNvSpPr>
            <a:spLocks noGrp="1"/>
          </p:cNvSpPr>
          <p:nvPr>
            <p:ph type="title"/>
          </p:nvPr>
        </p:nvSpPr>
        <p:spPr/>
        <p:txBody>
          <a:bodyPr/>
          <a:lstStyle/>
          <a:p>
            <a:r>
              <a:rPr lang="en-IN" dirty="0"/>
              <a:t>End of Main Content</a:t>
            </a:r>
          </a:p>
        </p:txBody>
      </p:sp>
      <p:sp>
        <p:nvSpPr>
          <p:cNvPr id="3" name="Footer Placeholder 2">
            <a:extLst>
              <a:ext uri="{FF2B5EF4-FFF2-40B4-BE49-F238E27FC236}">
                <a16:creationId xmlns:a16="http://schemas.microsoft.com/office/drawing/2014/main" id="{760DEA8F-7632-4BF9-B166-7C093DF5DA20}"/>
              </a:ext>
            </a:extLst>
          </p:cNvPr>
          <p:cNvSpPr>
            <a:spLocks noGrp="1"/>
          </p:cNvSpPr>
          <p:nvPr>
            <p:ph type="ftr" sz="quarter" idx="10"/>
          </p:nvPr>
        </p:nvSpPr>
        <p:spPr>
          <a:xfrm>
            <a:off x="0" y="6487064"/>
            <a:ext cx="9144000" cy="370936"/>
          </a:xfrm>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40305368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DNA: The Raw Material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0"/>
              </a:spcAft>
            </a:pPr>
            <a:r>
              <a:rPr lang="en-US" dirty="0"/>
              <a:t>DNA responds to heat by denaturing (losing its hydrogen bonding and thereby separating into its two strands). When cooled, the two strands rejoin at complementary regions. The two strands need not be from the same organism as long as they have matching nucleotides.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4176311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Restriction Fragments and RFLPs</a:t>
            </a:r>
          </a:p>
        </p:txBody>
      </p:sp>
      <p:sp>
        <p:nvSpPr>
          <p:cNvPr id="3" name="Content Placeholder 2"/>
          <p:cNvSpPr>
            <a:spLocks noGrp="1"/>
          </p:cNvSpPr>
          <p:nvPr>
            <p:ph sz="quarter" idx="11"/>
          </p:nvPr>
        </p:nvSpPr>
        <p:spPr/>
        <p:txBody>
          <a:bodyPr/>
          <a:lstStyle/>
          <a:p>
            <a:pPr>
              <a:spcBef>
                <a:spcPts val="800"/>
              </a:spcBef>
            </a:pPr>
            <a:r>
              <a:rPr lang="en-US" b="1" dirty="0"/>
              <a:t>Restriction fragments</a:t>
            </a:r>
            <a:r>
              <a:rPr lang="en-US" dirty="0"/>
              <a:t>:</a:t>
            </a:r>
          </a:p>
          <a:p>
            <a:pPr marL="342900" indent="-342900">
              <a:spcBef>
                <a:spcPts val="800"/>
              </a:spcBef>
              <a:buFont typeface="Arial" panose="020B0604020202020204" pitchFamily="34" charset="0"/>
              <a:buChar char="•"/>
            </a:pPr>
            <a:r>
              <a:rPr lang="en-US" dirty="0"/>
              <a:t>Pieces of DNA produced by restriction endonucleases</a:t>
            </a:r>
          </a:p>
          <a:p>
            <a:pPr>
              <a:spcBef>
                <a:spcPts val="800"/>
              </a:spcBef>
            </a:pPr>
            <a:r>
              <a:rPr lang="en-US" b="1" dirty="0"/>
              <a:t>Restriction fragment length polymorphisms </a:t>
            </a:r>
            <a:r>
              <a:rPr lang="en-US" dirty="0"/>
              <a:t>(</a:t>
            </a:r>
            <a:r>
              <a:rPr lang="en-US" b="1" dirty="0"/>
              <a:t>RFLPs</a:t>
            </a:r>
            <a:r>
              <a:rPr lang="en-US" dirty="0"/>
              <a:t>):</a:t>
            </a:r>
          </a:p>
          <a:p>
            <a:pPr marL="342900" indent="-342900">
              <a:spcBef>
                <a:spcPts val="800"/>
              </a:spcBef>
              <a:buFont typeface="Arial" panose="020B0604020202020204" pitchFamily="34" charset="0"/>
              <a:buChar char="•"/>
            </a:pPr>
            <a:r>
              <a:rPr lang="en-US" dirty="0"/>
              <a:t>Differences in the cutting pattern of specific restriction endonucleases give rise to restriction patterns of different lengths</a:t>
            </a:r>
          </a:p>
          <a:p>
            <a:pPr marL="342900" indent="-342900">
              <a:spcBef>
                <a:spcPts val="800"/>
              </a:spcBef>
              <a:buFont typeface="Arial" panose="020B0604020202020204" pitchFamily="34" charset="0"/>
              <a:buChar char="•"/>
            </a:pPr>
            <a:r>
              <a:rPr lang="en-US" dirty="0"/>
              <a:t>Allows direct comparison of DNA of two different organisms at a specific site</a:t>
            </a:r>
          </a:p>
        </p:txBody>
      </p:sp>
    </p:spTree>
    <p:extLst>
      <p:ext uri="{BB962C8B-B14F-4D97-AF65-F5344CB8AC3E}">
        <p14:creationId xmlns:p14="http://schemas.microsoft.com/office/powerpoint/2010/main" val="40445494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Making cDNA from Eukaryotic mRNA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0"/>
              </a:spcAft>
            </a:pPr>
            <a:r>
              <a:rPr lang="en-US" dirty="0"/>
              <a:t>Transcription of eukaryotic DNA generates precursor mRNA. Splicing inside the cell removes the introns from the precursor mRNA, generating the final mRNA for translation. mRNA is extracted from cells. Reverse transcriptase synthesizes DNA from mRNA. DNA polymerase completes the cDNA, free from introns.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9514072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Electrophoresis Patterns are Distinctive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After cleavage into fragments, DNA is loaded into wells on one end of an agarose gel. When an electrical current is passed through the gel (from the negative pole to the positive pole), the DNA, being negatively charged, migrates toward the positive pole. The larger fragments, measured in numbers of base pairs, migrate more slowly and remain nearer the wells than the smaller (shorter) fragments.</a:t>
            </a:r>
          </a:p>
          <a:p>
            <a:pPr marL="342900" indent="-342900">
              <a:buFont typeface="+mj-lt"/>
              <a:buAutoNum type="alphaLcParenR"/>
            </a:pPr>
            <a:r>
              <a:rPr lang="en-US" dirty="0"/>
              <a:t>An actual stained gel reveals a separation pattern of the fragments of DNA. The size of a given DNA band can be determined by comparing the distance it traveled to the distance traveled by a set of DNA fragments of known size (lane 5).</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8736952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Nucleic Acid Hybridization Test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dirty="0"/>
              <a:t>Make replica of master plate on nitrocellulose filter.</a:t>
            </a:r>
          </a:p>
          <a:p>
            <a:pPr marL="342900" indent="-342900">
              <a:buFont typeface="+mj-lt"/>
              <a:buAutoNum type="arabicPeriod"/>
            </a:pPr>
            <a:r>
              <a:rPr lang="en-US" dirty="0"/>
              <a:t>Treat filter with detergent to lyse bacteria.</a:t>
            </a:r>
          </a:p>
          <a:p>
            <a:pPr marL="342900" indent="-342900">
              <a:buFont typeface="+mj-lt"/>
              <a:buAutoNum type="arabicPeriod"/>
            </a:pPr>
            <a:r>
              <a:rPr lang="en-US" dirty="0"/>
              <a:t>Treat filter with sodium hydroxide (NaOH) to separate DNA into single strands.</a:t>
            </a:r>
          </a:p>
          <a:p>
            <a:pPr marL="342900" indent="-342900">
              <a:buFont typeface="+mj-lt"/>
              <a:buAutoNum type="arabicPeriod"/>
            </a:pPr>
            <a:r>
              <a:rPr lang="en-US" dirty="0"/>
              <a:t>Add probes labeled with luminescence.</a:t>
            </a:r>
          </a:p>
          <a:p>
            <a:pPr marL="342900" indent="-342900">
              <a:buFont typeface="+mj-lt"/>
              <a:buAutoNum type="arabicPeriod"/>
            </a:pPr>
            <a:r>
              <a:rPr lang="en-US" dirty="0"/>
              <a:t>Probe will hybridize with desired gene from bacterial cells.</a:t>
            </a:r>
          </a:p>
          <a:p>
            <a:pPr marL="342900" indent="-342900">
              <a:buFont typeface="+mj-lt"/>
              <a:buAutoNum type="arabicPeriod"/>
            </a:pPr>
            <a:r>
              <a:rPr lang="en-US" dirty="0"/>
              <a:t>Wash filter to remove unbound probe and use UV light to examine filter.</a:t>
            </a:r>
          </a:p>
          <a:p>
            <a:pPr marL="342900" indent="-342900">
              <a:buFont typeface="+mj-lt"/>
              <a:buAutoNum type="arabicPeriod"/>
            </a:pPr>
            <a:r>
              <a:rPr lang="en-US" dirty="0"/>
              <a:t>Filter is compared with replica of master plate to identify colonies containing gene of interest.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9130911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PCR Technique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0"/>
              </a:spcAft>
            </a:pPr>
            <a:r>
              <a:rPr lang="en-US" dirty="0"/>
              <a:t>Cycle 1: 1. Denaturation. Step 1 – heat target DNA to 94°C to separate strands. Then cool to between 50°C and 65°C. Strands stay separated. 2. Priming. Add primers that bind to the complementary strand of DNA. 3. Extension. Increase temperature to 72°C. Add DNA polymerase and nucleotides. Two complete strands of DNA are produced. Cycle 2: The two strands resulting from the first cycle now each serve as templates as the same three steps occur. Each subsequent cycle converts the new DNAs to amplicons and doubles the number of copies. Cycles 3, 4, and so on, repeat same steps.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23717588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Ingredients for Gene Cloning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0"/>
              </a:spcAft>
            </a:pPr>
            <a:r>
              <a:rPr lang="en-US" dirty="0"/>
              <a:t>Cycle 1: 1. Denaturation. Step 1 – heat target DNA to 94°C to separate strands. Then cool to between 50°C and 65°C. Strands stay separated. 2. Priming. Add primers that bind to the complementary strand of DNA. 3. Extension. Increase temperature to 72°C. Add DNA polymerase and nucleotides. Two complete strands of DNA are produced. Cycle 2: The two strands resulting from the first cycle now each serve as templates as the same three steps occur. Each subsequent cycle converts the new DNAs to amplicons and doubles the number of copies. Cycles 3, 4, and so on, repeat same steps.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17803759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Protocol for the ex vivo Type of Gene Therapy in Humans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dirty="0"/>
              <a:t>Normal gene is isolated from healthy subject.</a:t>
            </a:r>
          </a:p>
          <a:p>
            <a:pPr marL="342900" indent="-342900">
              <a:buFont typeface="+mj-lt"/>
              <a:buAutoNum type="arabicPeriod"/>
            </a:pPr>
            <a:r>
              <a:rPr lang="en-US" dirty="0"/>
              <a:t>Gene is cloned.</a:t>
            </a:r>
          </a:p>
          <a:p>
            <a:pPr marL="342900" indent="-342900">
              <a:buFont typeface="+mj-lt"/>
              <a:buAutoNum type="arabicPeriod"/>
            </a:pPr>
            <a:r>
              <a:rPr lang="en-US" dirty="0"/>
              <a:t>Gene is inserted into retrovirus vector.</a:t>
            </a:r>
          </a:p>
          <a:p>
            <a:pPr marL="342900" indent="-342900">
              <a:buFont typeface="+mj-lt"/>
              <a:buAutoNum type="arabicPeriod"/>
            </a:pPr>
            <a:r>
              <a:rPr lang="en-US" dirty="0"/>
              <a:t>Bone marrow sample is taken from patient with genetic defect.</a:t>
            </a:r>
          </a:p>
          <a:p>
            <a:pPr marL="342900" indent="-342900">
              <a:buFont typeface="+mj-lt"/>
              <a:buAutoNum type="arabicPeriod"/>
            </a:pPr>
            <a:r>
              <a:rPr lang="en-US" dirty="0"/>
              <a:t>Marrow cells are infected with retrovirus.</a:t>
            </a:r>
          </a:p>
          <a:p>
            <a:pPr marL="342900" indent="-342900">
              <a:buFont typeface="+mj-lt"/>
              <a:buAutoNum type="arabicPeriod"/>
            </a:pPr>
            <a:r>
              <a:rPr lang="en-US" dirty="0"/>
              <a:t>Transfected cells are reinfused into patient.</a:t>
            </a:r>
          </a:p>
          <a:p>
            <a:pPr marL="342900" indent="-342900">
              <a:buFont typeface="+mj-lt"/>
              <a:buAutoNum type="arabicPeriod"/>
            </a:pPr>
            <a:r>
              <a:rPr lang="en-US" dirty="0"/>
              <a:t>Patient is observed for expression of normal gene.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76276970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Whole-Genome Shotgun Sequencing: Steps 1 to 4 -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dirty="0"/>
              <a:t>First, the whole genome of an organism is broken down into smaller, manageable fragments.</a:t>
            </a:r>
          </a:p>
          <a:p>
            <a:pPr marL="342900" indent="-342900">
              <a:buFont typeface="+mj-lt"/>
              <a:buAutoNum type="arabicPeriod"/>
            </a:pPr>
            <a:r>
              <a:rPr lang="en-US" dirty="0"/>
              <a:t>The fragments are separated through gel electrophoresis.</a:t>
            </a:r>
          </a:p>
          <a:p>
            <a:pPr marL="342900" indent="-342900">
              <a:buFont typeface="+mj-lt"/>
              <a:buAutoNum type="arabicPeriod"/>
            </a:pPr>
            <a:r>
              <a:rPr lang="en-US" dirty="0"/>
              <a:t>Each fragment is inserted into a plasmid and is cloned into an E. coli cell. This produces a complete library of fragments. The library exists in the bacterial cultures, which can be preserved indefinitely and sampled repeatedly.</a:t>
            </a:r>
          </a:p>
          <a:p>
            <a:pPr marL="342900" indent="-342900">
              <a:buFont typeface="+mj-lt"/>
              <a:buAutoNum type="arabicPeriod"/>
            </a:pPr>
            <a:r>
              <a:rPr lang="en-US" dirty="0"/>
              <a:t>The plasmids are purified and the DNA fragments are sequenced by automated sequencers, machines that add labeled primers to each fragment. The primers usually recognize the plasmid sequences that flank the genome insert, so that the machine can tell where the fragment begins and ends. Each section of the genome ends up being sequenced multiple times in an overlapping fashion.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8248308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Whole-Genome Shotgun Sequencing: Steps 5 to 7 -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1000"/>
              </a:spcAft>
              <a:buFont typeface="+mj-lt"/>
              <a:buAutoNum type="arabicPeriod" startAt="5"/>
            </a:pPr>
            <a:r>
              <a:rPr lang="en-US" dirty="0"/>
              <a:t>A computer program takes all the sequence data and is able to find where the sequence overlaps. This automated process results in a larger, contiguous set of nucleotide sequences called contigs.</a:t>
            </a:r>
          </a:p>
          <a:p>
            <a:pPr marL="342900" indent="-342900">
              <a:spcAft>
                <a:spcPts val="1000"/>
              </a:spcAft>
              <a:buFont typeface="+mj-lt"/>
              <a:buAutoNum type="arabicPeriod" startAt="5"/>
            </a:pPr>
            <a:r>
              <a:rPr lang="en-US" dirty="0"/>
              <a:t>The contigs are put in the proper order to determine the entire sequence. This step is tricky; there are often gaps between the contigs, but there are a variety of methods to resolve this issue.</a:t>
            </a:r>
          </a:p>
          <a:p>
            <a:pPr marL="342900" indent="-342900">
              <a:spcAft>
                <a:spcPts val="1000"/>
              </a:spcAft>
              <a:buFont typeface="+mj-lt"/>
              <a:buAutoNum type="arabicPeriod" startAt="5"/>
            </a:pPr>
            <a:r>
              <a:rPr lang="en-US" dirty="0"/>
              <a:t>An important last step is editing. A human examines the sequence, looking for irregularities, frameshifts, and ambiguities.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75973073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High-Throughput Genome Sequencing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dirty="0"/>
              <a:t>DNA is obtained, fragmented, and fitted with adaptors.</a:t>
            </a:r>
          </a:p>
          <a:p>
            <a:pPr marL="342900" indent="-342900">
              <a:buFont typeface="+mj-lt"/>
              <a:buAutoNum type="arabicPeriod"/>
            </a:pPr>
            <a:r>
              <a:rPr lang="en-US" dirty="0"/>
              <a:t>Sequences are added to a PCR machine, where they are immobilized using the adaptor sequences and copied via PCR.</a:t>
            </a:r>
          </a:p>
          <a:p>
            <a:pPr marL="342900" indent="-342900">
              <a:buFont typeface="+mj-lt"/>
              <a:buAutoNum type="arabicPeriod"/>
            </a:pPr>
            <a:r>
              <a:rPr lang="en-US" dirty="0"/>
              <a:t>The millions of amplified sequences are sequenced inside the machine using various methods.</a:t>
            </a:r>
          </a:p>
          <a:p>
            <a:pPr marL="342900" indent="-342900">
              <a:buFont typeface="+mj-lt"/>
              <a:buAutoNum type="arabicPeriod"/>
            </a:pPr>
            <a:r>
              <a:rPr lang="en-US" dirty="0"/>
              <a:t>The sequences are aligned using software, and entire genomes are revealed.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0760950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DNA Profiles: The Bar Codes of Life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sz="1800" dirty="0"/>
              <a:t>Cells from different samples are processed to isolate their DNA. The DNA samples are exposed to endonucleases, which snip them at specific sites into a series of different fragments.</a:t>
            </a:r>
          </a:p>
          <a:p>
            <a:pPr marL="342900" indent="-342900">
              <a:buFont typeface="+mj-lt"/>
              <a:buAutoNum type="alphaLcParenR"/>
            </a:pPr>
            <a:r>
              <a:rPr lang="en-US" sz="1800" dirty="0"/>
              <a:t>Electrophoresis of DNA fragments separates them by size, with larger fragments nearer the wells. Although invisible to the unaided eye at this point, each well contains thousands of individual bands. After transferring the DNA fragments to a nylon membrane, specific DNA sequences are identified by hybridization of a fluorescently labeled nucleic acid probe.</a:t>
            </a:r>
          </a:p>
          <a:p>
            <a:pPr marL="342900" indent="-342900">
              <a:buFont typeface="+mj-lt"/>
              <a:buAutoNum type="alphaLcParenR"/>
            </a:pPr>
            <a:r>
              <a:rPr lang="en-US" sz="1800" dirty="0"/>
              <a:t>An actual DNA profile used in a rape trial. Control lanes with known markers are in lanes 1, 5, 8, and 9. The second lane contains a sample of DNA from the victim’s blood. Evidence samples 1 and 2 (lanes 3 and 4) contain semen samples taken from the victim. Suspects 1 and 2 (lanes 6 and 7) were tested. Comparing the evidence and suspect lanes can lead us to conclude that Suspect 1 committed the rape.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2270723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Ligase and Reverse Transcriptase</a:t>
            </a:r>
          </a:p>
        </p:txBody>
      </p:sp>
      <p:sp>
        <p:nvSpPr>
          <p:cNvPr id="3" name="Content Placeholder 2"/>
          <p:cNvSpPr>
            <a:spLocks noGrp="1"/>
          </p:cNvSpPr>
          <p:nvPr>
            <p:ph sz="quarter" idx="11"/>
          </p:nvPr>
        </p:nvSpPr>
        <p:spPr/>
        <p:txBody>
          <a:bodyPr/>
          <a:lstStyle/>
          <a:p>
            <a:pPr>
              <a:spcBef>
                <a:spcPts val="800"/>
              </a:spcBef>
            </a:pPr>
            <a:r>
              <a:rPr lang="en-US" altLang="en-US" b="1" dirty="0"/>
              <a:t>Ligase</a:t>
            </a:r>
            <a:r>
              <a:rPr lang="en-US" altLang="en-US" dirty="0"/>
              <a:t>:</a:t>
            </a:r>
          </a:p>
          <a:p>
            <a:pPr marL="342900" indent="-342900">
              <a:spcBef>
                <a:spcPts val="800"/>
              </a:spcBef>
              <a:buFont typeface="Arial" panose="020B0604020202020204" pitchFamily="34" charset="0"/>
              <a:buChar char="•"/>
            </a:pPr>
            <a:r>
              <a:rPr lang="en-US" altLang="en-US" dirty="0"/>
              <a:t>Necessary to seal sticky ends together by rejoining the phosphate-sugar bonds cut by endonucleases</a:t>
            </a:r>
          </a:p>
          <a:p>
            <a:pPr marL="342900" indent="-342900">
              <a:spcBef>
                <a:spcPts val="800"/>
              </a:spcBef>
              <a:buFont typeface="Arial" panose="020B0604020202020204" pitchFamily="34" charset="0"/>
              <a:buChar char="•"/>
            </a:pPr>
            <a:r>
              <a:rPr lang="en-US" altLang="en-US" dirty="0"/>
              <a:t>Main application is final splicing of genes into plasmids and chromosomes</a:t>
            </a:r>
          </a:p>
          <a:p>
            <a:pPr>
              <a:spcBef>
                <a:spcPts val="800"/>
              </a:spcBef>
            </a:pPr>
            <a:r>
              <a:rPr lang="en-US" b="1" dirty="0"/>
              <a:t>Reverse transcriptase</a:t>
            </a:r>
            <a:r>
              <a:rPr lang="en-US" dirty="0"/>
              <a:t>:</a:t>
            </a:r>
          </a:p>
          <a:p>
            <a:pPr marL="342900" indent="-342900">
              <a:spcBef>
                <a:spcPts val="800"/>
              </a:spcBef>
              <a:buFont typeface="Arial" panose="020B0604020202020204" pitchFamily="34" charset="0"/>
              <a:buChar char="•"/>
            </a:pPr>
            <a:r>
              <a:rPr lang="en-US" dirty="0"/>
              <a:t>Replicates HIV and other retroviruses</a:t>
            </a:r>
          </a:p>
          <a:p>
            <a:pPr marL="342900" indent="-342900">
              <a:spcBef>
                <a:spcPts val="800"/>
              </a:spcBef>
              <a:buFont typeface="Arial" panose="020B0604020202020204" pitchFamily="34" charset="0"/>
              <a:buChar char="•"/>
            </a:pPr>
            <a:r>
              <a:rPr lang="en-US" dirty="0"/>
              <a:t>Able to convert RNA into DNA</a:t>
            </a:r>
          </a:p>
        </p:txBody>
      </p:sp>
    </p:spTree>
    <p:extLst>
      <p:ext uri="{BB962C8B-B14F-4D97-AF65-F5344CB8AC3E}">
        <p14:creationId xmlns:p14="http://schemas.microsoft.com/office/powerpoint/2010/main" val="33057914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Example of SNP Associated with Disease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0"/>
              </a:spcAft>
            </a:pPr>
            <a:r>
              <a:rPr lang="en-US" dirty="0"/>
              <a:t>As illustrated here, when the arginine at position 506 is instead a glutamine, inhibition of the clotting factor does not occur, leading to excessive clotting.</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0932861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DNA Microarray Analysis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0"/>
              </a:spcAft>
            </a:pPr>
            <a:r>
              <a:rPr lang="en-US" dirty="0"/>
              <a:t>Cloned genes from an organism are amplified by PCR; after purification, samples are applied to a chip to generate a spotted microarray. mRNA from test and reference cultures are converted to cDNA by reverse transcription and labeled with two different fluorescent dyes. The labeled mixture is hybridized to the microarray and scanned. Gray reactions represent no hybridization having occurred. Green and red reactions indicate that expression was significantly higher in either the test or reference cultures. Yellow reactions represent genes expressed equally in both reference and test RNA samples.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50704892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1605</TotalTime>
  <Words>5060</Words>
  <Application>Microsoft Office PowerPoint</Application>
  <PresentationFormat>On-screen Show (4:3)</PresentationFormat>
  <Paragraphs>463</Paragraphs>
  <Slides>91</Slides>
  <Notes>0</Notes>
  <HiddenSlides>14</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91</vt:i4>
      </vt:variant>
    </vt:vector>
  </HeadingPairs>
  <TitlesOfParts>
    <vt:vector size="98" baseType="lpstr">
      <vt:lpstr>Arial</vt:lpstr>
      <vt:lpstr>Calibri</vt:lpstr>
      <vt:lpstr>Title Slides Master</vt:lpstr>
      <vt:lpstr>MainContentSlideMaster</vt:lpstr>
      <vt:lpstr>ClosingMaster</vt:lpstr>
      <vt:lpstr>DividerSlideMaster</vt:lpstr>
      <vt:lpstr>ImageDescriptionAppendixSlideMaster</vt:lpstr>
      <vt:lpstr>Chapter 10</vt:lpstr>
      <vt:lpstr>Section 10.1: Tools and Techniques of Genetic Engineering</vt:lpstr>
      <vt:lpstr>Genetic Engineering is an Applied Science</vt:lpstr>
      <vt:lpstr>DNA: The Raw Material</vt:lpstr>
      <vt:lpstr>Restriction Endonucleases</vt:lpstr>
      <vt:lpstr>Palindromes and Sticky Ends</vt:lpstr>
      <vt:lpstr>Restriction Endonuclease Recognizes and  Cleaves DNA at the Palindrome Sequence</vt:lpstr>
      <vt:lpstr>Restriction Fragments and RFLPs</vt:lpstr>
      <vt:lpstr>Ligase and Reverse Transcriptase</vt:lpstr>
      <vt:lpstr>Making cDNA from Eukaryotic mRNA</vt:lpstr>
      <vt:lpstr>CRISPR</vt:lpstr>
      <vt:lpstr>Gel Electrophoresis</vt:lpstr>
      <vt:lpstr>Electrophoresis Patterns are Distinctive</vt:lpstr>
      <vt:lpstr>Nucleic Acid Hybridization and Probes</vt:lpstr>
      <vt:lpstr>Gene Probes</vt:lpstr>
      <vt:lpstr>Uses of Gene Probes</vt:lpstr>
      <vt:lpstr>Nucleic Acid Hybridization Test</vt:lpstr>
      <vt:lpstr>Fluorescent in situ Hybridization (FISH)</vt:lpstr>
      <vt:lpstr>The Size of DNA</vt:lpstr>
      <vt:lpstr>Polymerase Chain Reaction: A Molecular Xerox Machine for DNA</vt:lpstr>
      <vt:lpstr>PCR and the Steps of DNA Replication</vt:lpstr>
      <vt:lpstr>Specialized Ingredients Used in PCR</vt:lpstr>
      <vt:lpstr>PCR Technique</vt:lpstr>
      <vt:lpstr>Additional PCR Techniques</vt:lpstr>
      <vt:lpstr>Essential Roles of PCR</vt:lpstr>
      <vt:lpstr>Methods in Recombinant DNA Technology</vt:lpstr>
      <vt:lpstr>Strategies for Obtaining Genes in an Isolated State</vt:lpstr>
      <vt:lpstr>Genomic Libraries</vt:lpstr>
      <vt:lpstr>Cloning Vectors</vt:lpstr>
      <vt:lpstr>Important Aspects of Cloning Vectors</vt:lpstr>
      <vt:lpstr>Desirable Features in a Microbial Cloning Host</vt:lpstr>
      <vt:lpstr>An Example of Recombinant DNA Technology</vt:lpstr>
      <vt:lpstr>Ingredients for Gene Cloning</vt:lpstr>
      <vt:lpstr>First Steps in Gene Cloning</vt:lpstr>
      <vt:lpstr>Synthesis and Purification of Protein in Gene Cloning</vt:lpstr>
      <vt:lpstr>Concept Check – Section 10.1</vt:lpstr>
      <vt:lpstr>Section 10.2: Products of Recombinant DNA Technology</vt:lpstr>
      <vt:lpstr>Products of Recombinant DNA Technology</vt:lpstr>
      <vt:lpstr>Examples of Current Medicines from Recombinant DNA Technology: Immune Treatments</vt:lpstr>
      <vt:lpstr>Examples of Current Medicines from Recombinant DNA Technology: Hormones</vt:lpstr>
      <vt:lpstr>Examples of Current Medicines from Recombinant DNA Technology: Enzymes</vt:lpstr>
      <vt:lpstr>Examples of Current Medicines from Recombinant DNA Technology: Vaccines and More</vt:lpstr>
      <vt:lpstr>Genetically Modified Organisms</vt:lpstr>
      <vt:lpstr>Recombinant Microbes</vt:lpstr>
      <vt:lpstr>Controversy Surrounding the Release of Genetically Engineered Plants</vt:lpstr>
      <vt:lpstr>Synthetic Biology</vt:lpstr>
      <vt:lpstr>Concept Check – Section 10.2</vt:lpstr>
      <vt:lpstr>Section 10.3: Genetic Treatments: Introducing DNA into the Body</vt:lpstr>
      <vt:lpstr>Disease May Result From Lack of a Single Protein</vt:lpstr>
      <vt:lpstr>Gene Therapy</vt:lpstr>
      <vt:lpstr>Strategies for Gene Therapy</vt:lpstr>
      <vt:lpstr>Protocol for the ex vivo Type of Gene Therapy in Humans</vt:lpstr>
      <vt:lpstr>Experimentation and Clinical Trials of Somatic Cell Gene Therapy</vt:lpstr>
      <vt:lpstr>Germline Gene Therapy</vt:lpstr>
      <vt:lpstr>Diseases Resulting from Overexpression of a Protein</vt:lpstr>
      <vt:lpstr>Small RNAs as Medicine</vt:lpstr>
      <vt:lpstr>Inhibiting Out-of-Control miRNAs</vt:lpstr>
      <vt:lpstr>Tests in Humans</vt:lpstr>
      <vt:lpstr>Concept Check – Section 10.3</vt:lpstr>
      <vt:lpstr>Section 10.4: DNA Analysis: Maps and Profiles</vt:lpstr>
      <vt:lpstr>Genome Analysis: Maps and Profiles </vt:lpstr>
      <vt:lpstr>Sequence Maps</vt:lpstr>
      <vt:lpstr>Whole-Genome Shotgun Sequencing: Steps 1 to 4</vt:lpstr>
      <vt:lpstr>Whole-Genome Shotgun Sequencing: Steps 5 to 7</vt:lpstr>
      <vt:lpstr>High-Throughput Genome Sequencing</vt:lpstr>
      <vt:lpstr>Genomics and Bioinformatics</vt:lpstr>
      <vt:lpstr>Annotating the Genome</vt:lpstr>
      <vt:lpstr>DNA Profiles: A Unique Picture of the Genome</vt:lpstr>
      <vt:lpstr>DNA Profiles: The Bar Codes of Life</vt:lpstr>
      <vt:lpstr>Restriction Fragment Length Polymorphism (RFLP)</vt:lpstr>
      <vt:lpstr>DNA Fingerprinting Depends on RFLP</vt:lpstr>
      <vt:lpstr>Single Nucleotide Polymorphism (SNP)</vt:lpstr>
      <vt:lpstr>Example of SNP Associated with Disease</vt:lpstr>
      <vt:lpstr>DNA Microarray Analysis</vt:lpstr>
      <vt:lpstr>Uses of Microarrays</vt:lpstr>
      <vt:lpstr>Concept Check – Section 10.4</vt:lpstr>
      <vt:lpstr>End of Main Content</vt:lpstr>
      <vt:lpstr>Accessibility Content: Text Alternatives for Images</vt:lpstr>
      <vt:lpstr>DNA: The Raw Material - Text Alternative</vt:lpstr>
      <vt:lpstr>Making cDNA from Eukaryotic mRNA - Text Alternative</vt:lpstr>
      <vt:lpstr>Electrophoresis Patterns are Distinctive - Text Alternative</vt:lpstr>
      <vt:lpstr>Nucleic Acid Hybridization Test - Text Alternative</vt:lpstr>
      <vt:lpstr>PCR Technique - Text Alternative</vt:lpstr>
      <vt:lpstr>Ingredients for Gene Cloning - Text Alternative</vt:lpstr>
      <vt:lpstr>Protocol for the ex vivo Type of Gene Therapy in Humans - Text Alternative</vt:lpstr>
      <vt:lpstr>Whole-Genome Shotgun Sequencing: Steps 1 to 4 - Text Alternative</vt:lpstr>
      <vt:lpstr>Whole-Genome Shotgun Sequencing: Steps 5 to 7 - Text Alternative</vt:lpstr>
      <vt:lpstr>High-Throughput Genome Sequencing - Text Alternative</vt:lpstr>
      <vt:lpstr>DNA Profiles: The Bar Codes of Life - Text Alternative</vt:lpstr>
      <vt:lpstr>Example of SNP Associated with Disease - Text Alternative</vt:lpstr>
      <vt:lpstr>DNA Microarray Analysis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386</cp:revision>
  <dcterms:created xsi:type="dcterms:W3CDTF">2019-07-27T05:34:11Z</dcterms:created>
  <dcterms:modified xsi:type="dcterms:W3CDTF">2020-05-22T07:07:15Z</dcterms:modified>
</cp:coreProperties>
</file>