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09"/>
  </p:notesMasterIdLst>
  <p:sldIdLst>
    <p:sldId id="256" r:id="rId6"/>
    <p:sldId id="266" r:id="rId7"/>
    <p:sldId id="352" r:id="rId8"/>
    <p:sldId id="353" r:id="rId9"/>
    <p:sldId id="354" r:id="rId10"/>
    <p:sldId id="355" r:id="rId11"/>
    <p:sldId id="356" r:id="rId12"/>
    <p:sldId id="357" r:id="rId13"/>
    <p:sldId id="358" r:id="rId14"/>
    <p:sldId id="359" r:id="rId15"/>
    <p:sldId id="360" r:id="rId16"/>
    <p:sldId id="361" r:id="rId17"/>
    <p:sldId id="362" r:id="rId18"/>
    <p:sldId id="363" r:id="rId19"/>
    <p:sldId id="364" r:id="rId20"/>
    <p:sldId id="365" r:id="rId21"/>
    <p:sldId id="366" r:id="rId22"/>
    <p:sldId id="367" r:id="rId23"/>
    <p:sldId id="368" r:id="rId24"/>
    <p:sldId id="369" r:id="rId25"/>
    <p:sldId id="370" r:id="rId26"/>
    <p:sldId id="371" r:id="rId27"/>
    <p:sldId id="372" r:id="rId28"/>
    <p:sldId id="373" r:id="rId29"/>
    <p:sldId id="374" r:id="rId30"/>
    <p:sldId id="375" r:id="rId31"/>
    <p:sldId id="376" r:id="rId32"/>
    <p:sldId id="377" r:id="rId33"/>
    <p:sldId id="378" r:id="rId34"/>
    <p:sldId id="379" r:id="rId35"/>
    <p:sldId id="380" r:id="rId36"/>
    <p:sldId id="381" r:id="rId37"/>
    <p:sldId id="382" r:id="rId38"/>
    <p:sldId id="383" r:id="rId39"/>
    <p:sldId id="384" r:id="rId40"/>
    <p:sldId id="385" r:id="rId41"/>
    <p:sldId id="386" r:id="rId42"/>
    <p:sldId id="387" r:id="rId43"/>
    <p:sldId id="388" r:id="rId44"/>
    <p:sldId id="413" r:id="rId45"/>
    <p:sldId id="389" r:id="rId46"/>
    <p:sldId id="414" r:id="rId47"/>
    <p:sldId id="390" r:id="rId48"/>
    <p:sldId id="391" r:id="rId49"/>
    <p:sldId id="392" r:id="rId50"/>
    <p:sldId id="415" r:id="rId51"/>
    <p:sldId id="416" r:id="rId52"/>
    <p:sldId id="417" r:id="rId53"/>
    <p:sldId id="418" r:id="rId54"/>
    <p:sldId id="393" r:id="rId55"/>
    <p:sldId id="419" r:id="rId56"/>
    <p:sldId id="420" r:id="rId57"/>
    <p:sldId id="394" r:id="rId58"/>
    <p:sldId id="395" r:id="rId59"/>
    <p:sldId id="396" r:id="rId60"/>
    <p:sldId id="397" r:id="rId61"/>
    <p:sldId id="398" r:id="rId62"/>
    <p:sldId id="399" r:id="rId63"/>
    <p:sldId id="400" r:id="rId64"/>
    <p:sldId id="401" r:id="rId65"/>
    <p:sldId id="402" r:id="rId66"/>
    <p:sldId id="403" r:id="rId67"/>
    <p:sldId id="404" r:id="rId68"/>
    <p:sldId id="405" r:id="rId69"/>
    <p:sldId id="406" r:id="rId70"/>
    <p:sldId id="407" r:id="rId71"/>
    <p:sldId id="421" r:id="rId72"/>
    <p:sldId id="408" r:id="rId73"/>
    <p:sldId id="409" r:id="rId74"/>
    <p:sldId id="410" r:id="rId75"/>
    <p:sldId id="411" r:id="rId76"/>
    <p:sldId id="412" r:id="rId77"/>
    <p:sldId id="422" r:id="rId78"/>
    <p:sldId id="433" r:id="rId79"/>
    <p:sldId id="434" r:id="rId80"/>
    <p:sldId id="423" r:id="rId81"/>
    <p:sldId id="435" r:id="rId82"/>
    <p:sldId id="424" r:id="rId83"/>
    <p:sldId id="425" r:id="rId84"/>
    <p:sldId id="436" r:id="rId85"/>
    <p:sldId id="426" r:id="rId86"/>
    <p:sldId id="437" r:id="rId87"/>
    <p:sldId id="427" r:id="rId88"/>
    <p:sldId id="428" r:id="rId89"/>
    <p:sldId id="429" r:id="rId90"/>
    <p:sldId id="430" r:id="rId91"/>
    <p:sldId id="431" r:id="rId92"/>
    <p:sldId id="455" r:id="rId93"/>
    <p:sldId id="456" r:id="rId94"/>
    <p:sldId id="457" r:id="rId95"/>
    <p:sldId id="458" r:id="rId96"/>
    <p:sldId id="459" r:id="rId97"/>
    <p:sldId id="460" r:id="rId98"/>
    <p:sldId id="461" r:id="rId99"/>
    <p:sldId id="462" r:id="rId100"/>
    <p:sldId id="463" r:id="rId101"/>
    <p:sldId id="464" r:id="rId102"/>
    <p:sldId id="465" r:id="rId103"/>
    <p:sldId id="466" r:id="rId104"/>
    <p:sldId id="467" r:id="rId105"/>
    <p:sldId id="468" r:id="rId106"/>
    <p:sldId id="469" r:id="rId107"/>
    <p:sldId id="470" r:id="rId10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413"/>
            <p14:sldId id="389"/>
            <p14:sldId id="414"/>
            <p14:sldId id="390"/>
            <p14:sldId id="391"/>
            <p14:sldId id="392"/>
            <p14:sldId id="415"/>
            <p14:sldId id="416"/>
            <p14:sldId id="417"/>
            <p14:sldId id="418"/>
            <p14:sldId id="393"/>
            <p14:sldId id="419"/>
            <p14:sldId id="420"/>
            <p14:sldId id="394"/>
            <p14:sldId id="395"/>
            <p14:sldId id="396"/>
            <p14:sldId id="397"/>
            <p14:sldId id="398"/>
            <p14:sldId id="399"/>
            <p14:sldId id="400"/>
            <p14:sldId id="401"/>
            <p14:sldId id="402"/>
            <p14:sldId id="403"/>
            <p14:sldId id="404"/>
            <p14:sldId id="405"/>
            <p14:sldId id="406"/>
            <p14:sldId id="407"/>
            <p14:sldId id="421"/>
            <p14:sldId id="408"/>
            <p14:sldId id="409"/>
            <p14:sldId id="410"/>
            <p14:sldId id="411"/>
            <p14:sldId id="412"/>
            <p14:sldId id="422"/>
            <p14:sldId id="433"/>
            <p14:sldId id="434"/>
            <p14:sldId id="423"/>
            <p14:sldId id="435"/>
            <p14:sldId id="424"/>
            <p14:sldId id="425"/>
            <p14:sldId id="436"/>
            <p14:sldId id="426"/>
            <p14:sldId id="437"/>
            <p14:sldId id="427"/>
            <p14:sldId id="428"/>
            <p14:sldId id="429"/>
            <p14:sldId id="430"/>
            <p14:sldId id="431"/>
            <p14:sldId id="455"/>
          </p14:sldIdLst>
        </p14:section>
        <p14:section name="Appendix: Image Descriptions for Unsighted Students" id="{ADAEC9FA-2D59-4BD1-B3CC-09B3058DA3CB}">
          <p14:sldIdLst>
            <p14:sldId id="456"/>
            <p14:sldId id="457"/>
            <p14:sldId id="458"/>
            <p14:sldId id="459"/>
            <p14:sldId id="460"/>
            <p14:sldId id="461"/>
            <p14:sldId id="462"/>
            <p14:sldId id="463"/>
            <p14:sldId id="464"/>
            <p14:sldId id="465"/>
            <p14:sldId id="466"/>
            <p14:sldId id="467"/>
            <p14:sldId id="468"/>
            <p14:sldId id="469"/>
            <p14:sldId id="47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D3C9"/>
    <a:srgbClr val="004A78"/>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0" autoAdjust="0"/>
    <p:restoredTop sz="93037" autoAdjust="0"/>
  </p:normalViewPr>
  <p:slideViewPr>
    <p:cSldViewPr snapToGrid="0" showGuides="1">
      <p:cViewPr varScale="1">
        <p:scale>
          <a:sx n="72" d="100"/>
          <a:sy n="72" d="100"/>
        </p:scale>
        <p:origin x="588" y="78"/>
      </p:cViewPr>
      <p:guideLst>
        <p:guide pos="3264"/>
        <p:guide orient="horz" pos="2256"/>
        <p:guide pos="5640"/>
      </p:guideLst>
    </p:cSldViewPr>
  </p:slideViewPr>
  <p:outlineViewPr>
    <p:cViewPr>
      <p:scale>
        <a:sx n="33" d="100"/>
        <a:sy n="33" d="100"/>
      </p:scale>
      <p:origin x="0" y="-636"/>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viewProps" Target="viewProp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theme" Target="theme/theme1.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notesMaster" Target="notesMasters/notesMaster1.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commentAuthors" Target="commentAuthor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5/22/2020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11</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12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13</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14</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15</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16</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17</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18</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19</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20</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3</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21</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23</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24</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25</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26</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27</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28</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29</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30</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4</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31</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32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33</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34</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35</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36</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37</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38</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39</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41</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43</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44</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45</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50</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53</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54</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55</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56</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57</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58</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59</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60</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61</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63</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64</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65</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66</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68</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69</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70</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71</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73</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76</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78</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79</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81</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83</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84</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8</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85</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86</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87</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9</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10</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52.xml"/><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77.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10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79.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10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80.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slide" Target="slide9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slide" Target="slide92.xml"/><Relationship Id="rId4" Type="http://schemas.openxmlformats.org/officeDocument/2006/relationships/slide" Target="slide9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slide" Target="slide92.xml"/><Relationship Id="rId4" Type="http://schemas.openxmlformats.org/officeDocument/2006/relationships/slide" Target="slide9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9.xml"/><Relationship Id="rId5" Type="http://schemas.openxmlformats.org/officeDocument/2006/relationships/slide" Target="slide92.xml"/><Relationship Id="rId4" Type="http://schemas.openxmlformats.org/officeDocument/2006/relationships/slide" Target="slide9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12.jpg"/><Relationship Id="rId1" Type="http://schemas.openxmlformats.org/officeDocument/2006/relationships/slideLayout" Target="../slideLayouts/slideLayout6.xml"/><Relationship Id="rId4" Type="http://schemas.openxmlformats.org/officeDocument/2006/relationships/slide" Target="slide92.xml"/></Relationships>
</file>

<file path=ppt/slides/_rels/slide47.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13.jpg"/><Relationship Id="rId1" Type="http://schemas.openxmlformats.org/officeDocument/2006/relationships/slideLayout" Target="../slideLayouts/slideLayout6.xml"/><Relationship Id="rId4" Type="http://schemas.openxmlformats.org/officeDocument/2006/relationships/slide" Target="slide92.xml"/></Relationships>
</file>

<file path=ppt/slides/_rels/slide4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9.xml"/><Relationship Id="rId4" Type="http://schemas.openxmlformats.org/officeDocument/2006/relationships/slide" Target="slide98.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slide" Target="slide26.xml"/><Relationship Id="rId4" Type="http://schemas.openxmlformats.org/officeDocument/2006/relationships/slide" Target="slide9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17.jpg"/><Relationship Id="rId1" Type="http://schemas.openxmlformats.org/officeDocument/2006/relationships/slideLayout" Target="../slideLayouts/slideLayout6.xml"/><Relationship Id="rId4" Type="http://schemas.openxmlformats.org/officeDocument/2006/relationships/slide" Target="slide98.xml"/></Relationships>
</file>

<file path=ppt/slides/_rels/slide52.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18.jpg"/><Relationship Id="rId1" Type="http://schemas.openxmlformats.org/officeDocument/2006/relationships/slideLayout" Target="../slideLayouts/slideLayout7.xml"/><Relationship Id="rId4" Type="http://schemas.openxmlformats.org/officeDocument/2006/relationships/slide" Target="slide9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slide" Target="slide26.xml"/><Relationship Id="rId4" Type="http://schemas.openxmlformats.org/officeDocument/2006/relationships/slide" Target="slide9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22.jpg"/><Relationship Id="rId1" Type="http://schemas.openxmlformats.org/officeDocument/2006/relationships/slideLayout" Target="../slideLayouts/slideLayout6.xml"/><Relationship Id="rId4" Type="http://schemas.openxmlformats.org/officeDocument/2006/relationships/slide" Target="slide9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66.xml"/><Relationship Id="rId1" Type="http://schemas.openxmlformats.org/officeDocument/2006/relationships/slideLayout" Target="../slideLayouts/slideLayout5.xml"/><Relationship Id="rId4" Type="http://schemas.openxmlformats.org/officeDocument/2006/relationships/slide" Target="slide10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24.jpg"/><Relationship Id="rId1" Type="http://schemas.openxmlformats.org/officeDocument/2006/relationships/slideLayout" Target="../slideLayouts/slideLayout7.xml"/><Relationship Id="rId4" Type="http://schemas.openxmlformats.org/officeDocument/2006/relationships/slide" Target="slide10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5.xml"/><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7.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9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1.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9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6.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9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0.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9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2.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9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6.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9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7.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9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9.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9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51.xml"/><Relationship Id="rId1" Type="http://schemas.openxmlformats.org/officeDocument/2006/relationships/slideLayout" Target="../slideLayouts/slideLayout15.xml"/><Relationship Id="rId4" Type="http://schemas.openxmlformats.org/officeDocument/2006/relationships/slide" Target="slide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11</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b="1" dirty="0"/>
              <a:t>Physical and Chemical Control of Microbes</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pic>
        <p:nvPicPr>
          <p:cNvPr id="9" name="Picture Placeholder 4">
            <a:extLst>
              <a:ext uri="{FF2B5EF4-FFF2-40B4-BE49-F238E27FC236}">
                <a16:creationId xmlns:a16="http://schemas.microsoft.com/office/drawing/2014/main" id="{4B4E444C-B992-4E50-A31E-F9DFD8FDF119}"/>
              </a:ext>
              <a:ext uri="{C183D7F6-B498-43B3-948B-1728B52AA6E4}">
                <adec:decorative xmlns:adec="http://schemas.microsoft.com/office/drawing/2017/decorative" val="1"/>
              </a:ext>
            </a:extLst>
          </p:cNvPr>
          <p:cNvPicPr>
            <a:picLocks noGrp="1" noChangeAspect="1"/>
          </p:cNvPicPr>
          <p:nvPr>
            <p:ph type="pic" sz="quarter" idx="11"/>
          </p:nvPr>
        </p:nvPicPr>
        <p:blipFill>
          <a:blip r:embed="rId2"/>
          <a:srcRect t="83" b="83"/>
          <a:stretch>
            <a:fillRect/>
          </a:stretch>
        </p:blipFill>
        <p:spPr>
          <a:xfrm>
            <a:off x="4572000" y="1384715"/>
            <a:ext cx="4229100" cy="4975225"/>
          </a:xfrm>
          <a:prstGeom prst="rect">
            <a:avLst/>
          </a:prstGeo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Sterilization</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pPr>
            <a:r>
              <a:rPr lang="en-US" dirty="0"/>
              <a:t>A process that destroys or removes all viable microorganisms, including viruses</a:t>
            </a:r>
          </a:p>
          <a:p>
            <a:pPr marL="342900" indent="-342900">
              <a:spcBef>
                <a:spcPts val="1200"/>
              </a:spcBef>
              <a:buFont typeface="Arial" panose="020B0604020202020204" pitchFamily="34" charset="0"/>
              <a:buChar char="•"/>
            </a:pPr>
            <a:r>
              <a:rPr lang="en-US" dirty="0"/>
              <a:t>Any material that has been subjected to this process is said to be </a:t>
            </a:r>
            <a:r>
              <a:rPr lang="en-US" b="1" dirty="0"/>
              <a:t>sterile</a:t>
            </a:r>
          </a:p>
          <a:p>
            <a:pPr>
              <a:spcBef>
                <a:spcPts val="1200"/>
              </a:spcBef>
            </a:pPr>
            <a:r>
              <a:rPr lang="en-US" dirty="0"/>
              <a:t>Sterilized products are essential to human well-being:</a:t>
            </a:r>
          </a:p>
          <a:p>
            <a:pPr marL="342900" indent="-342900">
              <a:spcBef>
                <a:spcPts val="1200"/>
              </a:spcBef>
              <a:buFont typeface="Arial" panose="020B0604020202020204" pitchFamily="34" charset="0"/>
              <a:buChar char="•"/>
            </a:pPr>
            <a:r>
              <a:rPr lang="en-US" dirty="0"/>
              <a:t>Surgical instruments</a:t>
            </a:r>
          </a:p>
          <a:p>
            <a:pPr marL="342900" indent="-342900">
              <a:spcBef>
                <a:spcPts val="1200"/>
              </a:spcBef>
              <a:buFont typeface="Arial" panose="020B0604020202020204" pitchFamily="34" charset="0"/>
              <a:buChar char="•"/>
            </a:pPr>
            <a:r>
              <a:rPr lang="en-US" dirty="0"/>
              <a:t>Syringes</a:t>
            </a:r>
          </a:p>
          <a:p>
            <a:pPr marL="342900" indent="-342900">
              <a:spcBef>
                <a:spcPts val="1200"/>
              </a:spcBef>
              <a:buFont typeface="Arial" panose="020B0604020202020204" pitchFamily="34" charset="0"/>
              <a:buChar char="•"/>
            </a:pPr>
            <a:r>
              <a:rPr lang="en-US" dirty="0"/>
              <a:t>Commercially packaged foods</a:t>
            </a:r>
          </a:p>
        </p:txBody>
      </p:sp>
    </p:spTree>
    <p:extLst>
      <p:ext uri="{BB962C8B-B14F-4D97-AF65-F5344CB8AC3E}">
        <p14:creationId xmlns:p14="http://schemas.microsoft.com/office/powerpoint/2010/main" val="251523957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Decontamination by Filtration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600"/>
              </a:spcAft>
              <a:buFont typeface="+mj-lt"/>
              <a:buAutoNum type="alphaLcParenR"/>
            </a:pPr>
            <a:r>
              <a:rPr lang="en-GB" dirty="0"/>
              <a:t>Vacuum assembly for achieving filtration of liquids through suction. Inset shows filter as seen in cross section, with tiny passageways (pores) too small for the microbial cells to enter but large enough for liquid to pass through.</a:t>
            </a:r>
          </a:p>
          <a:p>
            <a:pPr marL="342900" indent="-342900">
              <a:spcAft>
                <a:spcPts val="600"/>
              </a:spcAft>
              <a:buFont typeface="+mj-lt"/>
              <a:buAutoNum type="alphaLcParenR"/>
            </a:pPr>
            <a:r>
              <a:rPr lang="en-GB" dirty="0"/>
              <a:t>Scanning electron micrograph of filter, showing relative size of pores and bacteria trapped on its surface. </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2" action="ppaction://hlinksldjump"/>
            </a:endParaRPr>
          </a:p>
        </p:txBody>
      </p:sp>
    </p:spTree>
    <p:extLst>
      <p:ext uri="{BB962C8B-B14F-4D97-AF65-F5344CB8AC3E}">
        <p14:creationId xmlns:p14="http://schemas.microsoft.com/office/powerpoint/2010/main" val="321722275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Chemicals with Surface Action: Detergents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600"/>
              </a:spcAft>
              <a:buFont typeface="+mj-lt"/>
              <a:buAutoNum type="alphaLcParenR"/>
            </a:pPr>
            <a:r>
              <a:rPr lang="en-GB" dirty="0"/>
              <a:t>In general, detergents are polar molecules with a positively charged head and at least one long, uncharged hydrocarbon chain. The head contains a central nitrogen nucleus with various alkyl (R) groups attached.</a:t>
            </a:r>
          </a:p>
          <a:p>
            <a:pPr marL="342900" indent="-342900">
              <a:spcAft>
                <a:spcPts val="600"/>
              </a:spcAft>
              <a:buFont typeface="+mj-lt"/>
              <a:buAutoNum type="alphaLcParenR"/>
            </a:pPr>
            <a:r>
              <a:rPr lang="en-GB" dirty="0"/>
              <a:t>A common quaternary ammonium detergent, benzalkonium chloride.</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44947766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Effects of Hand Scrubbing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600"/>
              </a:spcAft>
            </a:pPr>
            <a:r>
              <a:rPr lang="en-GB" dirty="0"/>
              <a:t>Comparison of scrubbing over several days with a nongermicidal soap versus a germicidal soap. The vertical axis shows number of live bacteria in the collected scrub water. Germicidal soap has persistent effects on skin over time, keeping the microbial count low. Without germicide, soap does not show this sustained effect.</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4244171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Heavy Metal Compounds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600"/>
              </a:spcAft>
            </a:pPr>
            <a:r>
              <a:rPr lang="en-GB" dirty="0"/>
              <a:t>A pour plate inoculated with saliva has small fragments of heavy metals pressed lightly into it. During incubation, clear zones indicating growth inhibition develop around both fragments. The slightly larger zone surrounding the amalgam (used in tooth fillings) probably reflects the synergistic effect of the silver and mercury it contains.</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133895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Disinfection</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The use of a physical process or a chemical agent (disinfectant) to destroy vegetative pathogens but not bacterial endospores</a:t>
            </a:r>
          </a:p>
          <a:p>
            <a:pPr marL="342900" indent="-342900">
              <a:spcBef>
                <a:spcPts val="800"/>
              </a:spcBef>
              <a:buFont typeface="Arial" panose="020B0604020202020204" pitchFamily="34" charset="0"/>
              <a:buChar char="•"/>
            </a:pPr>
            <a:r>
              <a:rPr lang="en-US" dirty="0"/>
              <a:t>Disinfectants are normally only used on inanimate objects</a:t>
            </a:r>
          </a:p>
        </p:txBody>
      </p:sp>
    </p:spTree>
    <p:extLst>
      <p:ext uri="{BB962C8B-B14F-4D97-AF65-F5344CB8AC3E}">
        <p14:creationId xmlns:p14="http://schemas.microsoft.com/office/powerpoint/2010/main" val="1860573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Antisepsis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pPr>
            <a:r>
              <a:rPr lang="en-US" altLang="en-US" i="1" dirty="0"/>
              <a:t>Sepsis</a:t>
            </a:r>
            <a:r>
              <a:rPr lang="en-US" altLang="en-US" dirty="0"/>
              <a:t>: the growth of microorganisms in blood and other tissues</a:t>
            </a:r>
          </a:p>
          <a:p>
            <a:pPr>
              <a:spcBef>
                <a:spcPts val="1200"/>
              </a:spcBef>
            </a:pPr>
            <a:r>
              <a:rPr lang="en-US" altLang="en-US" i="1" dirty="0"/>
              <a:t>Asepsis</a:t>
            </a:r>
            <a:r>
              <a:rPr lang="en-US" altLang="en-US" dirty="0"/>
              <a:t>: any practice that prevents the entry of infectious agents into sterile tissues and prevents infection</a:t>
            </a:r>
          </a:p>
          <a:p>
            <a:pPr>
              <a:spcBef>
                <a:spcPts val="1200"/>
              </a:spcBef>
            </a:pPr>
            <a:r>
              <a:rPr lang="en-US" altLang="en-US" dirty="0"/>
              <a:t>Aseptic techniques:</a:t>
            </a:r>
          </a:p>
          <a:p>
            <a:pPr marL="347472" indent="-347472">
              <a:spcBef>
                <a:spcPts val="1200"/>
              </a:spcBef>
              <a:buFont typeface="Arial" panose="020B0604020202020204" pitchFamily="34" charset="0"/>
              <a:buChar char="•"/>
            </a:pPr>
            <a:r>
              <a:rPr lang="en-US" altLang="en-US" dirty="0"/>
              <a:t>Sterile methods that exclude all microbes</a:t>
            </a:r>
          </a:p>
          <a:p>
            <a:pPr marL="347472" indent="-347472">
              <a:spcBef>
                <a:spcPts val="1200"/>
              </a:spcBef>
              <a:buFont typeface="Arial" panose="020B0604020202020204" pitchFamily="34" charset="0"/>
              <a:buChar char="•"/>
              <a:tabLst>
                <a:tab pos="469900" algn="l"/>
              </a:tabLst>
            </a:pPr>
            <a:r>
              <a:rPr lang="en-US" altLang="en-US" i="1" dirty="0"/>
              <a:t>Antisepsis</a:t>
            </a:r>
            <a:r>
              <a:rPr lang="en-US" altLang="en-US" dirty="0"/>
              <a:t>: application of chemical agents (</a:t>
            </a:r>
            <a:r>
              <a:rPr lang="en-US" altLang="en-US" b="1" dirty="0"/>
              <a:t>antiseptics</a:t>
            </a:r>
            <a:r>
              <a:rPr lang="en-US" altLang="en-US" dirty="0"/>
              <a:t>) to exposed body surfaces, wounds, and surgical incisions to destroy or inhibit vegetative pathogens</a:t>
            </a:r>
          </a:p>
        </p:txBody>
      </p:sp>
    </p:spTree>
    <p:extLst>
      <p:ext uri="{BB962C8B-B14F-4D97-AF65-F5344CB8AC3E}">
        <p14:creationId xmlns:p14="http://schemas.microsoft.com/office/powerpoint/2010/main" val="2458177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solidFill>
                  <a:schemeClr val="tx1"/>
                </a:solidFill>
              </a:rPr>
              <a:t>-</a:t>
            </a:r>
            <a:r>
              <a:rPr lang="en-US" i="1" dirty="0" err="1">
                <a:solidFill>
                  <a:schemeClr val="tx1"/>
                </a:solidFill>
              </a:rPr>
              <a:t>cidal</a:t>
            </a:r>
            <a:r>
              <a:rPr lang="en-US" dirty="0">
                <a:solidFill>
                  <a:schemeClr val="tx1"/>
                </a:solidFill>
              </a:rPr>
              <a:t> Agents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b="1" dirty="0"/>
              <a:t>Germicide and </a:t>
            </a:r>
            <a:r>
              <a:rPr lang="en-US" b="1" dirty="0" err="1"/>
              <a:t>microbicide</a:t>
            </a:r>
            <a:r>
              <a:rPr lang="en-US" b="1" dirty="0"/>
              <a:t>:</a:t>
            </a:r>
            <a:r>
              <a:rPr lang="en-US" dirty="0"/>
              <a:t> chemical agents that kill microorganisms</a:t>
            </a:r>
          </a:p>
          <a:p>
            <a:pPr>
              <a:spcBef>
                <a:spcPts val="800"/>
              </a:spcBef>
            </a:pPr>
            <a:r>
              <a:rPr lang="en-US" b="1" dirty="0"/>
              <a:t>Bactericide:</a:t>
            </a:r>
            <a:r>
              <a:rPr lang="en-US" dirty="0"/>
              <a:t> a chemical that destroys bacteria except for those in the endospore stage</a:t>
            </a:r>
          </a:p>
          <a:p>
            <a:pPr>
              <a:spcBef>
                <a:spcPts val="800"/>
              </a:spcBef>
            </a:pPr>
            <a:r>
              <a:rPr lang="en-US" b="1" dirty="0"/>
              <a:t>Fungicide:</a:t>
            </a:r>
            <a:r>
              <a:rPr lang="en-US" dirty="0"/>
              <a:t> kills fungal spores, hyphae, and yeasts</a:t>
            </a:r>
          </a:p>
          <a:p>
            <a:pPr>
              <a:spcBef>
                <a:spcPts val="800"/>
              </a:spcBef>
            </a:pPr>
            <a:r>
              <a:rPr lang="en-US" b="1" dirty="0" err="1"/>
              <a:t>Virucide</a:t>
            </a:r>
            <a:r>
              <a:rPr lang="en-US" b="1" dirty="0"/>
              <a:t>:</a:t>
            </a:r>
            <a:r>
              <a:rPr lang="en-US" dirty="0"/>
              <a:t> inactivates viruses, especially on living tissue</a:t>
            </a:r>
          </a:p>
          <a:p>
            <a:pPr>
              <a:spcBef>
                <a:spcPts val="800"/>
              </a:spcBef>
            </a:pPr>
            <a:r>
              <a:rPr lang="en-US" b="1" dirty="0" err="1"/>
              <a:t>Sporicide</a:t>
            </a:r>
            <a:r>
              <a:rPr lang="en-US" b="1" dirty="0"/>
              <a:t>:</a:t>
            </a:r>
            <a:r>
              <a:rPr lang="en-US" dirty="0"/>
              <a:t> capable of killing endospores</a:t>
            </a:r>
          </a:p>
        </p:txBody>
      </p:sp>
    </p:spTree>
    <p:extLst>
      <p:ext uri="{BB962C8B-B14F-4D97-AF65-F5344CB8AC3E}">
        <p14:creationId xmlns:p14="http://schemas.microsoft.com/office/powerpoint/2010/main" val="1401720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solidFill>
                  <a:schemeClr val="tx1"/>
                </a:solidFill>
              </a:rPr>
              <a:t>-static </a:t>
            </a:r>
            <a:r>
              <a:rPr lang="en-US" dirty="0">
                <a:solidFill>
                  <a:schemeClr val="tx1"/>
                </a:solidFill>
              </a:rPr>
              <a:t>Agents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Microbes are prevented from multiplying but are not killed</a:t>
            </a:r>
          </a:p>
          <a:p>
            <a:pPr>
              <a:spcBef>
                <a:spcPts val="800"/>
              </a:spcBef>
            </a:pPr>
            <a:r>
              <a:rPr lang="en-US" b="1" dirty="0" err="1"/>
              <a:t>Bacteristatic</a:t>
            </a:r>
            <a:r>
              <a:rPr lang="en-US" b="1" dirty="0"/>
              <a:t> agents: </a:t>
            </a:r>
            <a:r>
              <a:rPr lang="en-US" dirty="0"/>
              <a:t>Prevent the growth of bacteria on tissues or objects in the environment</a:t>
            </a:r>
          </a:p>
          <a:p>
            <a:pPr>
              <a:spcBef>
                <a:spcPts val="800"/>
              </a:spcBef>
            </a:pPr>
            <a:r>
              <a:rPr lang="en-US" b="1" dirty="0" err="1"/>
              <a:t>Fungistatic</a:t>
            </a:r>
            <a:r>
              <a:rPr lang="en-US" b="1" dirty="0"/>
              <a:t> chemicals:</a:t>
            </a:r>
            <a:r>
              <a:rPr lang="en-US" dirty="0"/>
              <a:t> Inhibit fungal growth</a:t>
            </a:r>
          </a:p>
          <a:p>
            <a:pPr>
              <a:spcBef>
                <a:spcPts val="800"/>
              </a:spcBef>
            </a:pPr>
            <a:r>
              <a:rPr lang="en-US" b="1" dirty="0" err="1"/>
              <a:t>Microbistatic</a:t>
            </a:r>
            <a:r>
              <a:rPr lang="en-US" b="1" dirty="0"/>
              <a:t> agents: </a:t>
            </a:r>
            <a:r>
              <a:rPr lang="en-US" dirty="0"/>
              <a:t>Chemicals used to control microorganisms in the body (antiseptics and drugs)</a:t>
            </a:r>
          </a:p>
        </p:txBody>
      </p:sp>
    </p:spTree>
    <p:extLst>
      <p:ext uri="{BB962C8B-B14F-4D97-AF65-F5344CB8AC3E}">
        <p14:creationId xmlns:p14="http://schemas.microsoft.com/office/powerpoint/2010/main" val="26201371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Decontamination (Sanitation)</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Any cleansing technique that mechanically removes microbes and debris</a:t>
            </a:r>
          </a:p>
          <a:p>
            <a:pPr>
              <a:spcBef>
                <a:spcPts val="800"/>
              </a:spcBef>
            </a:pPr>
            <a:r>
              <a:rPr lang="en-US" altLang="en-US" dirty="0"/>
              <a:t>Reduces contamination to safe levels</a:t>
            </a:r>
          </a:p>
          <a:p>
            <a:pPr>
              <a:spcBef>
                <a:spcPts val="800"/>
              </a:spcBef>
            </a:pPr>
            <a:r>
              <a:rPr lang="en-US" altLang="en-US" dirty="0"/>
              <a:t>Sanitizer: a soap or detergent used to sanitize</a:t>
            </a:r>
          </a:p>
        </p:txBody>
      </p:sp>
    </p:spTree>
    <p:extLst>
      <p:ext uri="{BB962C8B-B14F-4D97-AF65-F5344CB8AC3E}">
        <p14:creationId xmlns:p14="http://schemas.microsoft.com/office/powerpoint/2010/main" val="14499824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Decontamination: Antisepsis/</a:t>
            </a:r>
            <a:r>
              <a:rPr lang="en-US" dirty="0" err="1">
                <a:solidFill>
                  <a:schemeClr val="tx1"/>
                </a:solidFill>
              </a:rPr>
              <a:t>Degermation</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Reduction of the number of microbes on the skin</a:t>
            </a:r>
          </a:p>
          <a:p>
            <a:pPr>
              <a:spcBef>
                <a:spcPts val="800"/>
              </a:spcBef>
            </a:pPr>
            <a:r>
              <a:rPr lang="en-US" dirty="0"/>
              <a:t>Involves scrubbing the skin or immersing it in chemicals, or both</a:t>
            </a:r>
          </a:p>
          <a:p>
            <a:pPr>
              <a:spcBef>
                <a:spcPts val="800"/>
              </a:spcBef>
            </a:pPr>
            <a:r>
              <a:rPr lang="en-US" dirty="0"/>
              <a:t>Emulsifies oils on the outer cutaneous layer</a:t>
            </a:r>
          </a:p>
          <a:p>
            <a:pPr>
              <a:spcBef>
                <a:spcPts val="800"/>
              </a:spcBef>
            </a:pPr>
            <a:r>
              <a:rPr lang="en-US" dirty="0"/>
              <a:t>Mechanically removes potential pathogens on the outer layers of the skin</a:t>
            </a:r>
          </a:p>
        </p:txBody>
      </p:sp>
    </p:spTree>
    <p:extLst>
      <p:ext uri="{BB962C8B-B14F-4D97-AF65-F5344CB8AC3E}">
        <p14:creationId xmlns:p14="http://schemas.microsoft.com/office/powerpoint/2010/main" val="1603211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Practical Concerns in Microbial Control</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Does the item in question require sterilization, or is disinfection adequate?</a:t>
            </a:r>
          </a:p>
          <a:p>
            <a:pPr>
              <a:spcBef>
                <a:spcPts val="800"/>
              </a:spcBef>
            </a:pPr>
            <a:r>
              <a:rPr lang="en-US" dirty="0"/>
              <a:t>Is the item to be reused or permanently discarded?</a:t>
            </a:r>
          </a:p>
          <a:p>
            <a:pPr>
              <a:spcBef>
                <a:spcPts val="800"/>
              </a:spcBef>
            </a:pPr>
            <a:r>
              <a:rPr lang="en-US" dirty="0"/>
              <a:t>If it will be reused, can the item withstand heat, pressure, radiation, or chemicals?</a:t>
            </a:r>
          </a:p>
          <a:p>
            <a:pPr>
              <a:spcBef>
                <a:spcPts val="800"/>
              </a:spcBef>
            </a:pPr>
            <a:r>
              <a:rPr lang="en-US" dirty="0"/>
              <a:t>Is the control method suitable for a given application?</a:t>
            </a:r>
          </a:p>
          <a:p>
            <a:pPr>
              <a:spcBef>
                <a:spcPts val="800"/>
              </a:spcBef>
            </a:pPr>
            <a:r>
              <a:rPr lang="en-US" dirty="0"/>
              <a:t>Will the agent penetrate to the necessary extent?</a:t>
            </a:r>
          </a:p>
          <a:p>
            <a:pPr>
              <a:spcBef>
                <a:spcPts val="800"/>
              </a:spcBef>
            </a:pPr>
            <a:r>
              <a:rPr lang="en-US" dirty="0"/>
              <a:t>Is the method cost- and labor-efficient, and is it safe?</a:t>
            </a:r>
          </a:p>
        </p:txBody>
      </p:sp>
    </p:spTree>
    <p:extLst>
      <p:ext uri="{BB962C8B-B14F-4D97-AF65-F5344CB8AC3E}">
        <p14:creationId xmlns:p14="http://schemas.microsoft.com/office/powerpoint/2010/main" val="338589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Microbial Control on Medical Devices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Critical medical devices:</a:t>
            </a:r>
          </a:p>
          <a:p>
            <a:pPr marL="342900" indent="-342900">
              <a:spcBef>
                <a:spcPts val="800"/>
              </a:spcBef>
              <a:buFont typeface="Arial" panose="020B0604020202020204" pitchFamily="34" charset="0"/>
              <a:buChar char="•"/>
            </a:pPr>
            <a:r>
              <a:rPr lang="en-US" dirty="0"/>
              <a:t>Expected to come into contact with sterile tissues</a:t>
            </a:r>
          </a:p>
          <a:p>
            <a:pPr>
              <a:spcBef>
                <a:spcPts val="800"/>
              </a:spcBef>
            </a:pPr>
            <a:r>
              <a:rPr lang="en-US" dirty="0" err="1"/>
              <a:t>Semicritical</a:t>
            </a:r>
            <a:r>
              <a:rPr lang="en-US" dirty="0"/>
              <a:t> medical devices:</a:t>
            </a:r>
          </a:p>
          <a:p>
            <a:pPr marL="342900" indent="-342900">
              <a:spcBef>
                <a:spcPts val="800"/>
              </a:spcBef>
              <a:buFont typeface="Arial" panose="020B0604020202020204" pitchFamily="34" charset="0"/>
              <a:buChar char="•"/>
            </a:pPr>
            <a:r>
              <a:rPr lang="en-US" dirty="0"/>
              <a:t>Come into contact with mucosal membranes</a:t>
            </a:r>
          </a:p>
          <a:p>
            <a:pPr>
              <a:spcBef>
                <a:spcPts val="800"/>
              </a:spcBef>
            </a:pPr>
            <a:r>
              <a:rPr lang="en-US" dirty="0"/>
              <a:t>Noncritical medical devices:</a:t>
            </a:r>
          </a:p>
          <a:p>
            <a:pPr marL="342900" indent="-342900">
              <a:spcBef>
                <a:spcPts val="800"/>
              </a:spcBef>
              <a:buFont typeface="Arial" panose="020B0604020202020204" pitchFamily="34" charset="0"/>
              <a:buChar char="•"/>
            </a:pPr>
            <a:r>
              <a:rPr lang="en-US" dirty="0"/>
              <a:t>Those that do not touch the patient or are only expected to touch intact skin</a:t>
            </a:r>
          </a:p>
        </p:txBody>
      </p:sp>
    </p:spTree>
    <p:extLst>
      <p:ext uri="{BB962C8B-B14F-4D97-AF65-F5344CB8AC3E}">
        <p14:creationId xmlns:p14="http://schemas.microsoft.com/office/powerpoint/2010/main" val="1116130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What Is Microbial Death?</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Death of microscopic organisms: </a:t>
            </a:r>
          </a:p>
          <a:p>
            <a:pPr marL="342900" indent="-342900">
              <a:spcBef>
                <a:spcPts val="800"/>
              </a:spcBef>
              <a:buFont typeface="Arial" panose="020B0604020202020204" pitchFamily="34" charset="0"/>
              <a:buChar char="•"/>
            </a:pPr>
            <a:r>
              <a:rPr lang="en-US" dirty="0"/>
              <a:t>Harder to detect than in macroscopic organisms (no conspicuous vital signs)</a:t>
            </a:r>
          </a:p>
          <a:p>
            <a:pPr marL="342900" indent="-342900">
              <a:spcBef>
                <a:spcPts val="800"/>
              </a:spcBef>
              <a:buFont typeface="Arial" panose="020B0604020202020204" pitchFamily="34" charset="0"/>
              <a:buChar char="•"/>
            </a:pPr>
            <a:r>
              <a:rPr lang="en-US" dirty="0"/>
              <a:t>Lethal agents do not alter the overt appearance of microbial cells</a:t>
            </a:r>
          </a:p>
          <a:p>
            <a:pPr marL="342900" indent="-342900">
              <a:spcBef>
                <a:spcPts val="800"/>
              </a:spcBef>
              <a:buFont typeface="Arial" panose="020B0604020202020204" pitchFamily="34" charset="0"/>
              <a:buChar char="•"/>
            </a:pPr>
            <a:r>
              <a:rPr lang="en-US" dirty="0"/>
              <a:t>Loss of movement cannot be used to indicate death</a:t>
            </a:r>
          </a:p>
          <a:p>
            <a:pPr marL="342900" indent="-342900">
              <a:spcBef>
                <a:spcPts val="800"/>
              </a:spcBef>
              <a:buFont typeface="Arial" panose="020B0604020202020204" pitchFamily="34" charset="0"/>
              <a:buChar char="•"/>
            </a:pPr>
            <a:r>
              <a:rPr lang="en-US" dirty="0"/>
              <a:t>Special qualifications are needed to define and delineate microbial death</a:t>
            </a:r>
          </a:p>
        </p:txBody>
      </p:sp>
    </p:spTree>
    <p:extLst>
      <p:ext uri="{BB962C8B-B14F-4D97-AF65-F5344CB8AC3E}">
        <p14:creationId xmlns:p14="http://schemas.microsoft.com/office/powerpoint/2010/main" val="2921399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11.1:</a:t>
            </a:r>
            <a:br>
              <a:rPr lang="en-US" altLang="en-US" dirty="0">
                <a:solidFill>
                  <a:schemeClr val="tx1"/>
                </a:solidFill>
              </a:rPr>
            </a:br>
            <a:r>
              <a:rPr lang="en-US" altLang="en-US" dirty="0">
                <a:solidFill>
                  <a:schemeClr val="tx1"/>
                </a:solidFill>
              </a:rPr>
              <a:t>Controlling Microorganisms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u="sng" dirty="0"/>
              <a:t>Learning Outcomes</a:t>
            </a:r>
          </a:p>
          <a:p>
            <a:pPr marL="342900" indent="-342900">
              <a:spcBef>
                <a:spcPts val="800"/>
              </a:spcBef>
              <a:buFont typeface="Arial" panose="020B0604020202020204" pitchFamily="34" charset="0"/>
              <a:buChar char="•"/>
            </a:pPr>
            <a:r>
              <a:rPr lang="en-US" altLang="en-US" dirty="0"/>
              <a:t>Distinguish among the terms </a:t>
            </a:r>
            <a:r>
              <a:rPr lang="en-US" altLang="en-US" i="1" dirty="0"/>
              <a:t>sterilization</a:t>
            </a:r>
            <a:r>
              <a:rPr lang="en-US" altLang="en-US" dirty="0"/>
              <a:t>, </a:t>
            </a:r>
            <a:r>
              <a:rPr lang="en-US" altLang="en-US" i="1" dirty="0"/>
              <a:t>disinfection</a:t>
            </a:r>
            <a:r>
              <a:rPr lang="en-US" altLang="en-US" dirty="0"/>
              <a:t>, </a:t>
            </a:r>
            <a:r>
              <a:rPr lang="en-US" altLang="en-US" i="1" dirty="0"/>
              <a:t>antisepsis</a:t>
            </a:r>
            <a:r>
              <a:rPr lang="en-US" altLang="en-US" dirty="0"/>
              <a:t>, and </a:t>
            </a:r>
            <a:r>
              <a:rPr lang="en-US" altLang="en-US" i="1" dirty="0"/>
              <a:t>decontamination</a:t>
            </a:r>
            <a:r>
              <a:rPr lang="en-US" altLang="en-US" dirty="0"/>
              <a:t>.</a:t>
            </a:r>
          </a:p>
          <a:p>
            <a:pPr marL="342900" indent="-342900">
              <a:spcBef>
                <a:spcPts val="800"/>
              </a:spcBef>
              <a:buFont typeface="Arial" panose="020B0604020202020204" pitchFamily="34" charset="0"/>
              <a:buChar char="•"/>
            </a:pPr>
            <a:r>
              <a:rPr lang="en-US" altLang="en-US" dirty="0"/>
              <a:t>Identify the types of microorganisms that are most resistant and least resistant to control measures.</a:t>
            </a:r>
          </a:p>
          <a:p>
            <a:pPr marL="342900" indent="-342900">
              <a:spcBef>
                <a:spcPts val="800"/>
              </a:spcBef>
              <a:buFont typeface="Arial" panose="020B0604020202020204" pitchFamily="34" charset="0"/>
              <a:buChar char="•"/>
            </a:pPr>
            <a:r>
              <a:rPr lang="en-US" altLang="en-US" dirty="0"/>
              <a:t>Compare the action of </a:t>
            </a:r>
            <a:r>
              <a:rPr lang="en-US" altLang="en-US" dirty="0" err="1"/>
              <a:t>microbicidal</a:t>
            </a:r>
            <a:r>
              <a:rPr lang="en-US" altLang="en-US" dirty="0"/>
              <a:t> and </a:t>
            </a:r>
            <a:r>
              <a:rPr lang="en-US" altLang="en-US" dirty="0" err="1"/>
              <a:t>microbistatic</a:t>
            </a:r>
            <a:r>
              <a:rPr lang="en-US" altLang="en-US" dirty="0"/>
              <a:t> agents, providing an example of each.</a:t>
            </a:r>
          </a:p>
          <a:p>
            <a:pPr marL="342900" indent="-342900">
              <a:spcBef>
                <a:spcPts val="800"/>
              </a:spcBef>
              <a:buFont typeface="Arial" panose="020B0604020202020204" pitchFamily="34" charset="0"/>
              <a:buChar char="•"/>
            </a:pPr>
            <a:r>
              <a:rPr lang="en-US" altLang="en-US" dirty="0"/>
              <a:t>Name four categories of cellular targets for physical and chemical agents.</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Factors That Affect Death Rate</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95360" cy="5120640"/>
          </a:xfrm>
        </p:spPr>
        <p:txBody>
          <a:bodyPr/>
          <a:lstStyle/>
          <a:p>
            <a:pPr>
              <a:spcBef>
                <a:spcPts val="800"/>
              </a:spcBef>
            </a:pPr>
            <a:r>
              <a:rPr lang="en-US" dirty="0"/>
              <a:t>Number of microorganisms</a:t>
            </a:r>
          </a:p>
          <a:p>
            <a:pPr>
              <a:spcBef>
                <a:spcPts val="800"/>
              </a:spcBef>
            </a:pPr>
            <a:r>
              <a:rPr lang="en-US" dirty="0"/>
              <a:t>Nature of the microbes in the population</a:t>
            </a:r>
          </a:p>
          <a:p>
            <a:pPr>
              <a:spcBef>
                <a:spcPts val="800"/>
              </a:spcBef>
            </a:pPr>
            <a:r>
              <a:rPr lang="en-US" dirty="0"/>
              <a:t>Type of microbial growth</a:t>
            </a:r>
          </a:p>
          <a:p>
            <a:pPr>
              <a:spcBef>
                <a:spcPts val="800"/>
              </a:spcBef>
            </a:pPr>
            <a:r>
              <a:rPr lang="en-US" dirty="0"/>
              <a:t>Temperature and pH of the environment</a:t>
            </a:r>
          </a:p>
          <a:p>
            <a:pPr>
              <a:spcBef>
                <a:spcPts val="800"/>
              </a:spcBef>
            </a:pPr>
            <a:r>
              <a:rPr lang="en-US" dirty="0"/>
              <a:t>Concentration of the agent</a:t>
            </a:r>
          </a:p>
          <a:p>
            <a:pPr>
              <a:spcBef>
                <a:spcPts val="800"/>
              </a:spcBef>
            </a:pPr>
            <a:r>
              <a:rPr lang="en-US" dirty="0"/>
              <a:t>Mode of action of the agent</a:t>
            </a:r>
          </a:p>
          <a:p>
            <a:pPr>
              <a:spcBef>
                <a:spcPts val="800"/>
              </a:spcBef>
            </a:pPr>
            <a:r>
              <a:rPr lang="en-US" dirty="0"/>
              <a:t>Presence of solvents, interfering organic matter, and inhibitors</a:t>
            </a:r>
          </a:p>
        </p:txBody>
      </p:sp>
    </p:spTree>
    <p:extLst>
      <p:ext uri="{BB962C8B-B14F-4D97-AF65-F5344CB8AC3E}">
        <p14:creationId xmlns:p14="http://schemas.microsoft.com/office/powerpoint/2010/main" val="848696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dirty="0">
                <a:solidFill>
                  <a:schemeClr val="tx1"/>
                </a:solidFill>
              </a:rPr>
              <a:t>Factors That Influence the Rate at Which Microbes Are Killed by Antimicrobial Agents</a:t>
            </a:r>
          </a:p>
        </p:txBody>
      </p:sp>
      <p:pic>
        <p:nvPicPr>
          <p:cNvPr id="3" name="Content Placeholder 2" descr="Time, number and type of microbe, and type of agent affect rate at which microbes are killed by antimicrobial agents.">
            <a:extLst>
              <a:ext uri="{C183D7F6-B498-43B3-948B-1728B52AA6E4}">
                <adec:decorative xmlns:adec="http://schemas.microsoft.com/office/drawing/2017/decorative" val="0"/>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1667256" y="1270469"/>
            <a:ext cx="5809488" cy="4767072"/>
          </a:xfrm>
        </p:spPr>
      </p:pic>
      <p:sp>
        <p:nvSpPr>
          <p:cNvPr id="4" name="Text Placeholder 3">
            <a:extLst>
              <a:ext uri="{FF2B5EF4-FFF2-40B4-BE49-F238E27FC236}">
                <a16:creationId xmlns:a16="http://schemas.microsoft.com/office/drawing/2014/main" id="{29EF56A6-1A7E-43A0-A2DA-5A229F29CC53}"/>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p>
        </p:txBody>
      </p:sp>
    </p:spTree>
    <p:extLst>
      <p:ext uri="{BB962C8B-B14F-4D97-AF65-F5344CB8AC3E}">
        <p14:creationId xmlns:p14="http://schemas.microsoft.com/office/powerpoint/2010/main" val="9150328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How Antimicrobial Agents Work</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Cellular targets of physical and chemical agents:</a:t>
            </a:r>
          </a:p>
          <a:p>
            <a:pPr marL="342900" indent="-342900">
              <a:spcBef>
                <a:spcPts val="800"/>
              </a:spcBef>
              <a:buFont typeface="Arial" panose="020B0604020202020204" pitchFamily="34" charset="0"/>
              <a:buChar char="•"/>
            </a:pPr>
            <a:r>
              <a:rPr lang="en-US" altLang="en-US" dirty="0"/>
              <a:t>The cell wall</a:t>
            </a:r>
          </a:p>
          <a:p>
            <a:pPr marL="342900" indent="-342900">
              <a:spcBef>
                <a:spcPts val="800"/>
              </a:spcBef>
              <a:buFont typeface="Arial" panose="020B0604020202020204" pitchFamily="34" charset="0"/>
              <a:buChar char="•"/>
            </a:pPr>
            <a:r>
              <a:rPr lang="en-US" altLang="en-US" dirty="0"/>
              <a:t>The cell or cytoplasmic membrane</a:t>
            </a:r>
          </a:p>
          <a:p>
            <a:pPr marL="342900" indent="-342900">
              <a:spcBef>
                <a:spcPts val="800"/>
              </a:spcBef>
              <a:buFont typeface="Arial" panose="020B0604020202020204" pitchFamily="34" charset="0"/>
              <a:buChar char="•"/>
            </a:pPr>
            <a:r>
              <a:rPr lang="en-US" altLang="en-US" dirty="0"/>
              <a:t>Cellular synthetic processes (DNA, RNA)</a:t>
            </a:r>
          </a:p>
          <a:p>
            <a:pPr marL="342900" indent="-342900">
              <a:spcBef>
                <a:spcPts val="800"/>
              </a:spcBef>
              <a:buFont typeface="Arial" panose="020B0604020202020204" pitchFamily="34" charset="0"/>
              <a:buChar char="•"/>
            </a:pPr>
            <a:r>
              <a:rPr lang="en-US" altLang="en-US" dirty="0"/>
              <a:t>Proteins</a:t>
            </a:r>
          </a:p>
        </p:txBody>
      </p:sp>
    </p:spTree>
    <p:extLst>
      <p:ext uri="{BB962C8B-B14F-4D97-AF65-F5344CB8AC3E}">
        <p14:creationId xmlns:p14="http://schemas.microsoft.com/office/powerpoint/2010/main" val="16173268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Effects of Agents on the Cell Wall</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Damage to the cell wall:</a:t>
            </a:r>
          </a:p>
          <a:p>
            <a:pPr marL="342900" indent="-342900">
              <a:spcBef>
                <a:spcPts val="800"/>
              </a:spcBef>
              <a:buFont typeface="Arial" panose="020B0604020202020204" pitchFamily="34" charset="0"/>
              <a:buChar char="•"/>
            </a:pPr>
            <a:r>
              <a:rPr lang="en-US" dirty="0"/>
              <a:t>Blocking cell wall synthesis</a:t>
            </a:r>
          </a:p>
          <a:p>
            <a:pPr marL="342900" indent="-342900">
              <a:spcBef>
                <a:spcPts val="800"/>
              </a:spcBef>
              <a:buFont typeface="Arial" panose="020B0604020202020204" pitchFamily="34" charset="0"/>
              <a:buChar char="•"/>
            </a:pPr>
            <a:r>
              <a:rPr lang="en-US" dirty="0"/>
              <a:t>Digesting the cell wall</a:t>
            </a:r>
          </a:p>
          <a:p>
            <a:pPr marL="342900" indent="-342900">
              <a:spcBef>
                <a:spcPts val="800"/>
              </a:spcBef>
              <a:buFont typeface="Arial" panose="020B0604020202020204" pitchFamily="34" charset="0"/>
              <a:buChar char="•"/>
            </a:pPr>
            <a:r>
              <a:rPr lang="en-US" dirty="0"/>
              <a:t>Breaking down the surface of the cell wall</a:t>
            </a:r>
          </a:p>
          <a:p>
            <a:pPr>
              <a:spcBef>
                <a:spcPts val="800"/>
              </a:spcBef>
            </a:pPr>
            <a:r>
              <a:rPr lang="en-US" dirty="0"/>
              <a:t>A cell with a damaged cell wall is fragile and becomes lysed easily</a:t>
            </a:r>
          </a:p>
          <a:p>
            <a:pPr>
              <a:spcBef>
                <a:spcPts val="800"/>
              </a:spcBef>
            </a:pPr>
            <a:r>
              <a:rPr lang="en-US" dirty="0"/>
              <a:t>Detergents and alcohols disrupt the cell wall</a:t>
            </a:r>
          </a:p>
        </p:txBody>
      </p:sp>
    </p:spTree>
    <p:extLst>
      <p:ext uri="{BB962C8B-B14F-4D97-AF65-F5344CB8AC3E}">
        <p14:creationId xmlns:p14="http://schemas.microsoft.com/office/powerpoint/2010/main" val="25948947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How Agents Affect the Cell Membrane</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The cell membrane and viral envelope are composed of lipids and proteins</a:t>
            </a:r>
          </a:p>
          <a:p>
            <a:pPr>
              <a:spcBef>
                <a:spcPts val="800"/>
              </a:spcBef>
            </a:pPr>
            <a:r>
              <a:rPr lang="en-US" altLang="en-US" dirty="0"/>
              <a:t>Disruption of the cell membrane causes:</a:t>
            </a:r>
          </a:p>
          <a:p>
            <a:pPr marL="342900" indent="-342900">
              <a:spcBef>
                <a:spcPts val="800"/>
              </a:spcBef>
              <a:buFont typeface="Arial" panose="020B0604020202020204" pitchFamily="34" charset="0"/>
              <a:buChar char="•"/>
            </a:pPr>
            <a:r>
              <a:rPr lang="en-US" altLang="en-US" dirty="0"/>
              <a:t>Loss of selective permeability</a:t>
            </a:r>
          </a:p>
          <a:p>
            <a:pPr marL="342900" indent="-342900">
              <a:spcBef>
                <a:spcPts val="800"/>
              </a:spcBef>
              <a:buFont typeface="Arial" panose="020B0604020202020204" pitchFamily="34" charset="0"/>
              <a:buChar char="•"/>
            </a:pPr>
            <a:r>
              <a:rPr lang="en-US" altLang="en-US" dirty="0"/>
              <a:t>Loss of vital molecules</a:t>
            </a:r>
          </a:p>
          <a:p>
            <a:pPr marL="342900" indent="-342900">
              <a:spcBef>
                <a:spcPts val="800"/>
              </a:spcBef>
              <a:buFont typeface="Arial" panose="020B0604020202020204" pitchFamily="34" charset="0"/>
              <a:buChar char="•"/>
            </a:pPr>
            <a:r>
              <a:rPr lang="en-US" altLang="en-US" dirty="0"/>
              <a:t>Allows the entry of damaging chemicals</a:t>
            </a:r>
          </a:p>
        </p:txBody>
      </p:sp>
    </p:spTree>
    <p:extLst>
      <p:ext uri="{BB962C8B-B14F-4D97-AF65-F5344CB8AC3E}">
        <p14:creationId xmlns:p14="http://schemas.microsoft.com/office/powerpoint/2010/main" val="29838213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Surfactants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Polar molecules with hydrophilic and hydrophobic regions</a:t>
            </a:r>
          </a:p>
          <a:p>
            <a:pPr>
              <a:spcBef>
                <a:spcPts val="800"/>
              </a:spcBef>
            </a:pPr>
            <a:r>
              <a:rPr lang="en-US" dirty="0"/>
              <a:t>Physically bind to the lipid layer and penetrate the internal hydrophobic region of membranes</a:t>
            </a:r>
          </a:p>
          <a:p>
            <a:pPr>
              <a:spcBef>
                <a:spcPts val="800"/>
              </a:spcBef>
            </a:pPr>
            <a:r>
              <a:rPr lang="en-US" dirty="0"/>
              <a:t>This opens up leaky spots that allow damaging chemicals to seep into the cell and important ions to leak out</a:t>
            </a:r>
          </a:p>
        </p:txBody>
      </p:sp>
    </p:spTree>
    <p:extLst>
      <p:ext uri="{BB962C8B-B14F-4D97-AF65-F5344CB8AC3E}">
        <p14:creationId xmlns:p14="http://schemas.microsoft.com/office/powerpoint/2010/main" val="13760487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dirty="0">
                <a:solidFill>
                  <a:schemeClr val="tx1"/>
                </a:solidFill>
              </a:rPr>
              <a:t>Mode of Action of Surfactants on the Cell Membrane</a:t>
            </a:r>
          </a:p>
        </p:txBody>
      </p:sp>
      <p:pic>
        <p:nvPicPr>
          <p:cNvPr id="3" name="Content Placeholder 2" descr="Illustration of surfactants disrupting the lipid bilayer.">
            <a:extLst>
              <a:ext uri="{C183D7F6-B498-43B3-948B-1728B52AA6E4}">
                <adec:decorative xmlns:adec="http://schemas.microsoft.com/office/drawing/2017/decorative" val="0"/>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1943100" y="1116908"/>
            <a:ext cx="5257800" cy="5074194"/>
          </a:xfrm>
        </p:spPr>
      </p:pic>
      <p:sp>
        <p:nvSpPr>
          <p:cNvPr id="4" name="Text Placeholder 3">
            <a:extLst>
              <a:ext uri="{FF2B5EF4-FFF2-40B4-BE49-F238E27FC236}">
                <a16:creationId xmlns:a16="http://schemas.microsoft.com/office/drawing/2014/main" id="{F6F29D1B-BB0D-46F7-B853-810454433D8E}"/>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endParaRPr lang="en-US" dirty="0">
              <a:hlinkClick r:id="rId5" action="ppaction://hlinksldjump"/>
            </a:endParaRPr>
          </a:p>
        </p:txBody>
      </p:sp>
    </p:spTree>
    <p:extLst>
      <p:ext uri="{BB962C8B-B14F-4D97-AF65-F5344CB8AC3E}">
        <p14:creationId xmlns:p14="http://schemas.microsoft.com/office/powerpoint/2010/main" val="19946568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Agents That Affect Protein and Nucleic Acid Synthesis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Microbial cells depend on an orderly and continuous supply of proteins</a:t>
            </a:r>
          </a:p>
          <a:p>
            <a:pPr marL="347472" indent="-347472">
              <a:spcBef>
                <a:spcPts val="800"/>
              </a:spcBef>
              <a:buFont typeface="Arial" panose="020B0604020202020204" pitchFamily="34" charset="0"/>
              <a:buChar char="•"/>
            </a:pPr>
            <a:r>
              <a:rPr lang="en-US" dirty="0"/>
              <a:t>Substances that inhibit ribosomes will also inhibit protein synthesis</a:t>
            </a:r>
          </a:p>
          <a:p>
            <a:pPr>
              <a:spcBef>
                <a:spcPts val="800"/>
              </a:spcBef>
            </a:pPr>
            <a:r>
              <a:rPr lang="en-US" dirty="0"/>
              <a:t>Nucleic acids are necessary for the continued functioning of microbes</a:t>
            </a:r>
          </a:p>
          <a:p>
            <a:pPr marL="347472" indent="-347472">
              <a:spcBef>
                <a:spcPts val="800"/>
              </a:spcBef>
              <a:buFont typeface="Arial" panose="020B0604020202020204" pitchFamily="34" charset="0"/>
              <a:buChar char="•"/>
            </a:pPr>
            <a:r>
              <a:rPr lang="en-US" dirty="0"/>
              <a:t>Agent that impedes the transcription of DNA replication or DNA transcription or changes the genetic code is antimicrobial</a:t>
            </a:r>
          </a:p>
        </p:txBody>
      </p:sp>
    </p:spTree>
    <p:extLst>
      <p:ext uri="{BB962C8B-B14F-4D97-AF65-F5344CB8AC3E}">
        <p14:creationId xmlns:p14="http://schemas.microsoft.com/office/powerpoint/2010/main" val="19746861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Protein States Affect Function</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Native state:</a:t>
            </a:r>
          </a:p>
          <a:p>
            <a:pPr marL="342900" indent="-342900">
              <a:spcBef>
                <a:spcPts val="800"/>
              </a:spcBef>
              <a:buFont typeface="Arial" panose="020B0604020202020204" pitchFamily="34" charset="0"/>
              <a:buChar char="•"/>
            </a:pPr>
            <a:r>
              <a:rPr lang="en-US" dirty="0"/>
              <a:t>The normal three-dimensional configuration of a protein that allows proper function</a:t>
            </a:r>
          </a:p>
          <a:p>
            <a:pPr>
              <a:spcBef>
                <a:spcPts val="800"/>
              </a:spcBef>
            </a:pPr>
            <a:r>
              <a:rPr lang="en-US" b="1" dirty="0"/>
              <a:t>Denature</a:t>
            </a:r>
            <a:r>
              <a:rPr lang="en-US" dirty="0"/>
              <a:t>:</a:t>
            </a:r>
          </a:p>
          <a:p>
            <a:pPr marL="342900" indent="-342900">
              <a:spcBef>
                <a:spcPts val="800"/>
              </a:spcBef>
              <a:buFont typeface="Arial" panose="020B0604020202020204" pitchFamily="34" charset="0"/>
              <a:buChar char="•"/>
            </a:pPr>
            <a:r>
              <a:rPr lang="en-US" dirty="0"/>
              <a:t>Disruption of proteins, rendering them nonfunctional</a:t>
            </a:r>
          </a:p>
          <a:p>
            <a:pPr marL="342900" indent="-342900">
              <a:spcBef>
                <a:spcPts val="800"/>
              </a:spcBef>
              <a:buFont typeface="Arial" panose="020B0604020202020204" pitchFamily="34" charset="0"/>
              <a:buChar char="•"/>
            </a:pPr>
            <a:r>
              <a:rPr lang="en-US" dirty="0"/>
              <a:t>Breaking of the bonds that maintain the secondary and tertiary structure</a:t>
            </a:r>
          </a:p>
        </p:txBody>
      </p:sp>
    </p:spTree>
    <p:extLst>
      <p:ext uri="{BB962C8B-B14F-4D97-AF65-F5344CB8AC3E}">
        <p14:creationId xmlns:p14="http://schemas.microsoft.com/office/powerpoint/2010/main" val="3458870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Agents That Alter Protein Function</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Denaturation of proteins:</a:t>
            </a:r>
          </a:p>
          <a:p>
            <a:pPr marL="342900" indent="-342900">
              <a:spcBef>
                <a:spcPts val="800"/>
              </a:spcBef>
              <a:buFont typeface="Arial" panose="020B0604020202020204" pitchFamily="34" charset="0"/>
              <a:buChar char="•"/>
            </a:pPr>
            <a:r>
              <a:rPr lang="en-US" altLang="en-US" dirty="0"/>
              <a:t>Moist heat: irreversible solidification of an egg white when boiled</a:t>
            </a:r>
          </a:p>
          <a:p>
            <a:pPr marL="342900" indent="-342900">
              <a:spcBef>
                <a:spcPts val="800"/>
              </a:spcBef>
              <a:buFont typeface="Arial" panose="020B0604020202020204" pitchFamily="34" charset="0"/>
              <a:buChar char="•"/>
            </a:pPr>
            <a:r>
              <a:rPr lang="en-US" altLang="en-US" dirty="0"/>
              <a:t>Strong organic solvents (alcohols, acids) and </a:t>
            </a:r>
            <a:r>
              <a:rPr lang="en-US" altLang="en-US" dirty="0" err="1"/>
              <a:t>phenolics</a:t>
            </a:r>
            <a:endParaRPr lang="en-US" altLang="en-US" dirty="0"/>
          </a:p>
          <a:p>
            <a:pPr>
              <a:spcBef>
                <a:spcPts val="800"/>
              </a:spcBef>
            </a:pPr>
            <a:r>
              <a:rPr lang="en-US" altLang="en-US" dirty="0"/>
              <a:t>Other effects on proteins:</a:t>
            </a:r>
          </a:p>
          <a:p>
            <a:pPr marL="342900" indent="-342900">
              <a:spcBef>
                <a:spcPts val="800"/>
              </a:spcBef>
              <a:buFont typeface="Arial" panose="020B0604020202020204" pitchFamily="34" charset="0"/>
              <a:buChar char="•"/>
            </a:pPr>
            <a:r>
              <a:rPr lang="en-US" altLang="en-US" dirty="0"/>
              <a:t>Metallic ions bind to the active site, preventing it from interacting with its substrate</a:t>
            </a:r>
          </a:p>
        </p:txBody>
      </p:sp>
    </p:spTree>
    <p:extLst>
      <p:ext uri="{BB962C8B-B14F-4D97-AF65-F5344CB8AC3E}">
        <p14:creationId xmlns:p14="http://schemas.microsoft.com/office/powerpoint/2010/main" val="2078359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Controlling Microorganisms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Historical microbial control methods:</a:t>
            </a:r>
          </a:p>
          <a:p>
            <a:pPr marL="342900" indent="-342900">
              <a:spcBef>
                <a:spcPts val="800"/>
              </a:spcBef>
              <a:buFont typeface="Arial" panose="020B0604020202020204" pitchFamily="34" charset="0"/>
              <a:buChar char="•"/>
            </a:pPr>
            <a:r>
              <a:rPr lang="en-US" altLang="en-US" dirty="0"/>
              <a:t>Salting food</a:t>
            </a:r>
          </a:p>
          <a:p>
            <a:pPr marL="342900" indent="-342900">
              <a:spcBef>
                <a:spcPts val="800"/>
              </a:spcBef>
              <a:buFont typeface="Arial" panose="020B0604020202020204" pitchFamily="34" charset="0"/>
              <a:buChar char="•"/>
            </a:pPr>
            <a:r>
              <a:rPr lang="en-US" altLang="en-US" dirty="0"/>
              <a:t>Smoking food</a:t>
            </a:r>
          </a:p>
          <a:p>
            <a:pPr marL="342900" indent="-342900">
              <a:spcBef>
                <a:spcPts val="800"/>
              </a:spcBef>
              <a:buFont typeface="Arial" panose="020B0604020202020204" pitchFamily="34" charset="0"/>
              <a:buChar char="•"/>
            </a:pPr>
            <a:r>
              <a:rPr lang="en-US" altLang="en-US" dirty="0"/>
              <a:t>Pickling food</a:t>
            </a:r>
          </a:p>
          <a:p>
            <a:pPr marL="342900" indent="-342900">
              <a:spcBef>
                <a:spcPts val="800"/>
              </a:spcBef>
              <a:buFont typeface="Arial" panose="020B0604020202020204" pitchFamily="34" charset="0"/>
              <a:buChar char="•"/>
            </a:pPr>
            <a:r>
              <a:rPr lang="en-US" altLang="en-US" dirty="0"/>
              <a:t>Drying food</a:t>
            </a:r>
          </a:p>
          <a:p>
            <a:pPr marL="342900" indent="-342900">
              <a:spcBef>
                <a:spcPts val="800"/>
              </a:spcBef>
              <a:buFont typeface="Arial" panose="020B0604020202020204" pitchFamily="34" charset="0"/>
              <a:buChar char="•"/>
            </a:pPr>
            <a:r>
              <a:rPr lang="en-US" altLang="en-US" dirty="0"/>
              <a:t>Exposing food, clothing, and bedding to sunlight</a:t>
            </a:r>
          </a:p>
          <a:p>
            <a:pPr marL="342900" indent="-342900">
              <a:spcBef>
                <a:spcPts val="800"/>
              </a:spcBef>
              <a:buFont typeface="Arial" panose="020B0604020202020204" pitchFamily="34" charset="0"/>
              <a:buChar char="•"/>
            </a:pPr>
            <a:r>
              <a:rPr lang="en-US" altLang="en-US" dirty="0"/>
              <a:t>Burning clothing and corpses</a:t>
            </a:r>
          </a:p>
          <a:p>
            <a:pPr marL="342900" indent="-342900">
              <a:spcBef>
                <a:spcPts val="800"/>
              </a:spcBef>
              <a:buFont typeface="Arial" panose="020B0604020202020204" pitchFamily="34" charset="0"/>
              <a:buChar char="•"/>
            </a:pPr>
            <a:r>
              <a:rPr lang="en-US" altLang="en-US" dirty="0"/>
              <a:t>Storing water in copper and silver containers</a:t>
            </a:r>
          </a:p>
        </p:txBody>
      </p:sp>
    </p:spTree>
    <p:extLst>
      <p:ext uri="{BB962C8B-B14F-4D97-AF65-F5344CB8AC3E}">
        <p14:creationId xmlns:p14="http://schemas.microsoft.com/office/powerpoint/2010/main" val="9657781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Modes of Action Affecting Protein Function</a:t>
            </a:r>
          </a:p>
        </p:txBody>
      </p:sp>
      <p:pic>
        <p:nvPicPr>
          <p:cNvPr id="3" name="Content Placeholder 2" descr="Illustration of a protein in its native state, with a blocked active site, with a different shape, and denatured.">
            <a:extLst>
              <a:ext uri="{C183D7F6-B498-43B3-948B-1728B52AA6E4}">
                <adec:decorative xmlns:adec="http://schemas.microsoft.com/office/drawing/2017/decorative" val="0"/>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2266347" y="1465643"/>
            <a:ext cx="4657344" cy="4742688"/>
          </a:xfrm>
        </p:spPr>
      </p:pic>
      <p:sp>
        <p:nvSpPr>
          <p:cNvPr id="4" name="Text Placeholder 3">
            <a:extLst>
              <a:ext uri="{FF2B5EF4-FFF2-40B4-BE49-F238E27FC236}">
                <a16:creationId xmlns:a16="http://schemas.microsoft.com/office/drawing/2014/main" id="{30D91330-2108-4023-B25A-80436E570C73}"/>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endParaRPr lang="en-US" dirty="0">
              <a:hlinkClick r:id="rId5" action="ppaction://hlinksldjump"/>
            </a:endParaRPr>
          </a:p>
        </p:txBody>
      </p:sp>
    </p:spTree>
    <p:extLst>
      <p:ext uri="{BB962C8B-B14F-4D97-AF65-F5344CB8AC3E}">
        <p14:creationId xmlns:p14="http://schemas.microsoft.com/office/powerpoint/2010/main" val="14303040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Concept Check – Section 11.1</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marL="457200" indent="-457200">
              <a:spcBef>
                <a:spcPts val="600"/>
              </a:spcBef>
              <a:spcAft>
                <a:spcPts val="600"/>
              </a:spcAft>
              <a:buFont typeface="+mj-lt"/>
              <a:buAutoNum type="arabicPeriod"/>
            </a:pPr>
            <a:r>
              <a:rPr lang="en-US" sz="2200" dirty="0"/>
              <a:t>______ is disinfection on a living surface.</a:t>
            </a:r>
          </a:p>
          <a:p>
            <a:pPr marL="514350" indent="-514350">
              <a:spcBef>
                <a:spcPts val="600"/>
              </a:spcBef>
              <a:spcAft>
                <a:spcPts val="600"/>
              </a:spcAft>
              <a:buFont typeface="+mj-lt"/>
              <a:buAutoNum type="arabicPeriod" startAt="2"/>
            </a:pPr>
            <a:r>
              <a:rPr lang="en-US" sz="2200" dirty="0"/>
              <a:t>Put the following in order from most resistant to least resistant:</a:t>
            </a:r>
          </a:p>
          <a:p>
            <a:pPr marL="801688" lvl="1" indent="-360363">
              <a:spcBef>
                <a:spcPts val="600"/>
              </a:spcBef>
              <a:spcAft>
                <a:spcPts val="600"/>
              </a:spcAft>
              <a:tabLst>
                <a:tab pos="2346325" algn="l"/>
              </a:tabLst>
            </a:pPr>
            <a:r>
              <a:rPr lang="en-US" sz="2200" dirty="0"/>
              <a:t>Fungal spores</a:t>
            </a:r>
          </a:p>
          <a:p>
            <a:pPr marL="801688" lvl="1" indent="-360363">
              <a:spcBef>
                <a:spcPts val="600"/>
              </a:spcBef>
              <a:spcAft>
                <a:spcPts val="600"/>
              </a:spcAft>
              <a:tabLst>
                <a:tab pos="2346325" algn="l"/>
              </a:tabLst>
            </a:pPr>
            <a:r>
              <a:rPr lang="en-US" sz="2200" dirty="0"/>
              <a:t>Protozoan cysts</a:t>
            </a:r>
          </a:p>
          <a:p>
            <a:pPr marL="801688" lvl="1" indent="-360363">
              <a:spcBef>
                <a:spcPts val="600"/>
              </a:spcBef>
              <a:spcAft>
                <a:spcPts val="600"/>
              </a:spcAft>
              <a:tabLst>
                <a:tab pos="2346325" algn="l"/>
              </a:tabLst>
            </a:pPr>
            <a:r>
              <a:rPr lang="en-US" sz="2200" dirty="0"/>
              <a:t>Gram-positive bacteria</a:t>
            </a:r>
          </a:p>
          <a:p>
            <a:pPr marL="801688" lvl="1" indent="-360363">
              <a:spcBef>
                <a:spcPts val="600"/>
              </a:spcBef>
              <a:spcAft>
                <a:spcPts val="600"/>
              </a:spcAft>
              <a:tabLst>
                <a:tab pos="2346325" algn="l"/>
              </a:tabLst>
            </a:pPr>
            <a:r>
              <a:rPr lang="en-US" sz="2200" dirty="0"/>
              <a:t>Prions</a:t>
            </a:r>
          </a:p>
          <a:p>
            <a:pPr marL="514350" indent="-514350">
              <a:spcBef>
                <a:spcPts val="600"/>
              </a:spcBef>
              <a:spcAft>
                <a:spcPts val="600"/>
              </a:spcAft>
              <a:buFont typeface="+mj-lt"/>
              <a:buAutoNum type="arabicPeriod" startAt="2"/>
            </a:pPr>
            <a:r>
              <a:rPr lang="en-US" sz="2200" dirty="0"/>
              <a:t>Describe the difference between bactericidal and </a:t>
            </a:r>
            <a:r>
              <a:rPr lang="en-US" sz="2200" dirty="0" err="1"/>
              <a:t>bacteristatic</a:t>
            </a:r>
            <a:r>
              <a:rPr lang="en-US" sz="2200" dirty="0"/>
              <a:t> agents.</a:t>
            </a:r>
          </a:p>
          <a:p>
            <a:pPr marL="514350" indent="-514350">
              <a:spcBef>
                <a:spcPts val="600"/>
              </a:spcBef>
              <a:spcAft>
                <a:spcPts val="600"/>
              </a:spcAft>
              <a:buFont typeface="+mj-lt"/>
              <a:buAutoNum type="arabicPeriod" startAt="2"/>
            </a:pPr>
            <a:r>
              <a:rPr lang="en-US" sz="2200" dirty="0"/>
              <a:t>List and describe four factors that affect microbial death rate.</a:t>
            </a:r>
          </a:p>
          <a:p>
            <a:pPr marL="514350" indent="-514350">
              <a:spcBef>
                <a:spcPts val="600"/>
              </a:spcBef>
              <a:spcAft>
                <a:spcPts val="600"/>
              </a:spcAft>
              <a:buFont typeface="+mj-lt"/>
              <a:buAutoNum type="arabicPeriod" startAt="2"/>
            </a:pPr>
            <a:r>
              <a:rPr lang="en-US" sz="2200" dirty="0"/>
              <a:t>List the four cellular targets of physical and chemical agents.</a:t>
            </a:r>
          </a:p>
        </p:txBody>
      </p:sp>
    </p:spTree>
    <p:extLst>
      <p:ext uri="{BB962C8B-B14F-4D97-AF65-F5344CB8AC3E}">
        <p14:creationId xmlns:p14="http://schemas.microsoft.com/office/powerpoint/2010/main" val="3674093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Section 11.2:</a:t>
            </a:r>
            <a:br>
              <a:rPr lang="en-US" dirty="0">
                <a:solidFill>
                  <a:schemeClr val="tx1"/>
                </a:solidFill>
              </a:rPr>
            </a:br>
            <a:r>
              <a:rPr lang="en-US" dirty="0">
                <a:solidFill>
                  <a:schemeClr val="tx1"/>
                </a:solidFill>
              </a:rPr>
              <a:t>Methods of Physical Control</a:t>
            </a:r>
            <a:r>
              <a:rPr lang="en-US" sz="1200" dirty="0">
                <a:solidFill>
                  <a:schemeClr val="tx1"/>
                </a:solidFill>
              </a:rPr>
              <a:t> 1</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u="sng" dirty="0"/>
              <a:t>Learning Outcomes</a:t>
            </a:r>
          </a:p>
          <a:p>
            <a:pPr marL="342900" indent="-342900">
              <a:spcBef>
                <a:spcPts val="800"/>
              </a:spcBef>
              <a:buFont typeface="Arial" panose="020B0604020202020204" pitchFamily="34" charset="0"/>
              <a:buChar char="•"/>
            </a:pPr>
            <a:r>
              <a:rPr lang="en-US" dirty="0"/>
              <a:t>Name six methods of physical control of microorganisms.</a:t>
            </a:r>
          </a:p>
          <a:p>
            <a:pPr marL="342900" indent="-342900">
              <a:spcBef>
                <a:spcPts val="800"/>
              </a:spcBef>
              <a:buFont typeface="Arial" panose="020B0604020202020204" pitchFamily="34" charset="0"/>
              <a:buChar char="•"/>
            </a:pPr>
            <a:r>
              <a:rPr lang="en-US" dirty="0"/>
              <a:t>Compare and contrast moist and dry heat methods of control, and identify multiple examples of each.</a:t>
            </a:r>
          </a:p>
          <a:p>
            <a:pPr marL="342900" indent="-342900">
              <a:spcBef>
                <a:spcPts val="800"/>
              </a:spcBef>
              <a:buFont typeface="Arial" panose="020B0604020202020204" pitchFamily="34" charset="0"/>
              <a:buChar char="•"/>
            </a:pPr>
            <a:r>
              <a:rPr lang="en-US" dirty="0"/>
              <a:t>Define </a:t>
            </a:r>
            <a:r>
              <a:rPr lang="en-US" i="1" dirty="0"/>
              <a:t>thermal death time </a:t>
            </a:r>
            <a:r>
              <a:rPr lang="en-US" dirty="0"/>
              <a:t>and </a:t>
            </a:r>
            <a:r>
              <a:rPr lang="en-US" i="1" dirty="0"/>
              <a:t>thermal death point</a:t>
            </a:r>
            <a:r>
              <a:rPr lang="en-US" dirty="0"/>
              <a:t>, and describe their role in proper sterilization.</a:t>
            </a:r>
          </a:p>
          <a:p>
            <a:pPr marL="342900" indent="-342900">
              <a:spcBef>
                <a:spcPts val="800"/>
              </a:spcBef>
              <a:buFont typeface="Arial" panose="020B0604020202020204" pitchFamily="34" charset="0"/>
              <a:buChar char="•"/>
            </a:pPr>
            <a:r>
              <a:rPr lang="en-US" dirty="0"/>
              <a:t>Explain four different methods of moist heat control.</a:t>
            </a:r>
          </a:p>
          <a:p>
            <a:pPr marL="342900" indent="-342900">
              <a:spcBef>
                <a:spcPts val="800"/>
              </a:spcBef>
              <a:buFont typeface="Arial" panose="020B0604020202020204" pitchFamily="34" charset="0"/>
              <a:buChar char="•"/>
            </a:pPr>
            <a:r>
              <a:rPr lang="en-US" dirty="0"/>
              <a:t>Explain two methods of dry heat control.</a:t>
            </a:r>
          </a:p>
        </p:txBody>
      </p:sp>
    </p:spTree>
    <p:extLst>
      <p:ext uri="{BB962C8B-B14F-4D97-AF65-F5344CB8AC3E}">
        <p14:creationId xmlns:p14="http://schemas.microsoft.com/office/powerpoint/2010/main" val="26898973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Section 11.2:</a:t>
            </a:r>
            <a:br>
              <a:rPr lang="en-US" dirty="0">
                <a:solidFill>
                  <a:schemeClr val="tx1"/>
                </a:solidFill>
              </a:rPr>
            </a:br>
            <a:r>
              <a:rPr lang="en-US" dirty="0">
                <a:solidFill>
                  <a:schemeClr val="tx1"/>
                </a:solidFill>
              </a:rPr>
              <a:t>Methods of Physical Control</a:t>
            </a:r>
            <a:r>
              <a:rPr lang="en-US" sz="1200" dirty="0">
                <a:solidFill>
                  <a:schemeClr val="tx1"/>
                </a:solidFill>
              </a:rPr>
              <a:t> 2</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u="sng" dirty="0"/>
              <a:t>Learning Outcomes </a:t>
            </a:r>
            <a:r>
              <a:rPr lang="en-US" altLang="en-US" u="sng" dirty="0"/>
              <a:t>(continued)</a:t>
            </a:r>
            <a:endParaRPr lang="en-US" u="sng" dirty="0"/>
          </a:p>
          <a:p>
            <a:pPr marL="342900" indent="-342900">
              <a:spcBef>
                <a:spcPts val="800"/>
              </a:spcBef>
              <a:buFont typeface="Arial" panose="020B0604020202020204" pitchFamily="34" charset="0"/>
              <a:buChar char="•"/>
            </a:pPr>
            <a:r>
              <a:rPr lang="en-US" dirty="0"/>
              <a:t>Identify advantages and disadvantages of cold treatment and desiccation. </a:t>
            </a:r>
          </a:p>
          <a:p>
            <a:pPr marL="342900" indent="-342900">
              <a:spcBef>
                <a:spcPts val="800"/>
              </a:spcBef>
              <a:buFont typeface="Arial" panose="020B0604020202020204" pitchFamily="34" charset="0"/>
              <a:buChar char="•"/>
            </a:pPr>
            <a:r>
              <a:rPr lang="en-US" dirty="0"/>
              <a:t>Differentiate between the two types of radiation control methods, providing an application of each.</a:t>
            </a:r>
          </a:p>
          <a:p>
            <a:pPr marL="342900" indent="-342900">
              <a:spcBef>
                <a:spcPts val="800"/>
              </a:spcBef>
              <a:buFont typeface="Arial" panose="020B0604020202020204" pitchFamily="34" charset="0"/>
              <a:buChar char="•"/>
            </a:pPr>
            <a:r>
              <a:rPr lang="en-US" altLang="en-US" dirty="0"/>
              <a:t>Outline the process of filtration and describe its two advantages in microbial control. </a:t>
            </a:r>
          </a:p>
          <a:p>
            <a:pPr marL="342900" indent="-342900">
              <a:spcBef>
                <a:spcPts val="800"/>
              </a:spcBef>
              <a:buFont typeface="Arial" panose="020B0604020202020204" pitchFamily="34" charset="0"/>
              <a:buChar char="•"/>
            </a:pPr>
            <a:r>
              <a:rPr lang="en-US" altLang="en-US" dirty="0"/>
              <a:t>Identify some common uses of osmotic pressure as a control method.</a:t>
            </a:r>
          </a:p>
        </p:txBody>
      </p:sp>
    </p:spTree>
    <p:extLst>
      <p:ext uri="{BB962C8B-B14F-4D97-AF65-F5344CB8AC3E}">
        <p14:creationId xmlns:p14="http://schemas.microsoft.com/office/powerpoint/2010/main" val="2375049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Methods of Physical Control</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Heat is the most widely used method of microbial control</a:t>
            </a:r>
          </a:p>
          <a:p>
            <a:pPr>
              <a:spcBef>
                <a:spcPts val="800"/>
              </a:spcBef>
            </a:pPr>
            <a:r>
              <a:rPr lang="en-US" dirty="0"/>
              <a:t>Other methods:</a:t>
            </a:r>
          </a:p>
          <a:p>
            <a:pPr marL="342900" indent="-342900">
              <a:spcBef>
                <a:spcPts val="800"/>
              </a:spcBef>
              <a:buFont typeface="Arial" panose="020B0604020202020204" pitchFamily="34" charset="0"/>
              <a:buChar char="•"/>
            </a:pPr>
            <a:r>
              <a:rPr lang="en-US" dirty="0"/>
              <a:t>Radiation</a:t>
            </a:r>
          </a:p>
          <a:p>
            <a:pPr marL="342900" indent="-342900">
              <a:spcBef>
                <a:spcPts val="800"/>
              </a:spcBef>
              <a:buFont typeface="Arial" panose="020B0604020202020204" pitchFamily="34" charset="0"/>
              <a:buChar char="•"/>
            </a:pPr>
            <a:r>
              <a:rPr lang="en-US" dirty="0"/>
              <a:t>Filtration</a:t>
            </a:r>
          </a:p>
          <a:p>
            <a:pPr marL="342900" indent="-342900">
              <a:spcBef>
                <a:spcPts val="800"/>
              </a:spcBef>
              <a:buFont typeface="Arial" panose="020B0604020202020204" pitchFamily="34" charset="0"/>
              <a:buChar char="•"/>
            </a:pPr>
            <a:r>
              <a:rPr lang="en-US" dirty="0"/>
              <a:t>Ultrasonic waves</a:t>
            </a:r>
          </a:p>
          <a:p>
            <a:pPr marL="342900" indent="-342900">
              <a:spcBef>
                <a:spcPts val="800"/>
              </a:spcBef>
              <a:buFont typeface="Arial" panose="020B0604020202020204" pitchFamily="34" charset="0"/>
              <a:buChar char="•"/>
            </a:pPr>
            <a:r>
              <a:rPr lang="en-US" dirty="0"/>
              <a:t>Cold </a:t>
            </a:r>
          </a:p>
        </p:txBody>
      </p:sp>
    </p:spTree>
    <p:extLst>
      <p:ext uri="{BB962C8B-B14F-4D97-AF65-F5344CB8AC3E}">
        <p14:creationId xmlns:p14="http://schemas.microsoft.com/office/powerpoint/2010/main" val="34948602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Heat as an Agent of Microbial Control: Moist Heat </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Hot water, boiling water, steam</a:t>
            </a:r>
          </a:p>
          <a:p>
            <a:pPr>
              <a:spcBef>
                <a:spcPts val="800"/>
              </a:spcBef>
            </a:pPr>
            <a:r>
              <a:rPr lang="en-US" altLang="en-US" dirty="0"/>
              <a:t>Temperature ranges from 60°C to 135°C</a:t>
            </a:r>
          </a:p>
          <a:p>
            <a:pPr>
              <a:spcBef>
                <a:spcPts val="800"/>
              </a:spcBef>
            </a:pPr>
            <a:r>
              <a:rPr lang="en-US" altLang="en-US" dirty="0"/>
              <a:t>Temperature of steam can be regulated by adjusting its pressure in a closed container</a:t>
            </a:r>
          </a:p>
          <a:p>
            <a:pPr>
              <a:spcBef>
                <a:spcPts val="800"/>
              </a:spcBef>
            </a:pPr>
            <a:r>
              <a:rPr lang="en-US" altLang="en-US" dirty="0"/>
              <a:t>Operates at lower temperatures and shorter exposure times than dry heat</a:t>
            </a:r>
          </a:p>
          <a:p>
            <a:pPr>
              <a:spcBef>
                <a:spcPts val="800"/>
              </a:spcBef>
            </a:pPr>
            <a:r>
              <a:rPr lang="en-US" altLang="en-US" dirty="0"/>
              <a:t>Most </a:t>
            </a:r>
            <a:r>
              <a:rPr lang="en-US" altLang="en-US" dirty="0" err="1"/>
              <a:t>microbicidal</a:t>
            </a:r>
            <a:r>
              <a:rPr lang="en-US" altLang="en-US" dirty="0"/>
              <a:t> effect is coagulation and denaturation of proteins to quickly and permanently halt microbial metabolism</a:t>
            </a:r>
          </a:p>
        </p:txBody>
      </p:sp>
    </p:spTree>
    <p:extLst>
      <p:ext uri="{BB962C8B-B14F-4D97-AF65-F5344CB8AC3E}">
        <p14:creationId xmlns:p14="http://schemas.microsoft.com/office/powerpoint/2010/main" val="26264842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Heat as an Agent of Microbial Control: Dry Heat </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Air with a low moisture content that has been heated by a flame or electric heating coil</a:t>
            </a:r>
          </a:p>
          <a:p>
            <a:pPr>
              <a:spcBef>
                <a:spcPts val="800"/>
              </a:spcBef>
            </a:pPr>
            <a:r>
              <a:rPr lang="en-US" altLang="en-US" dirty="0"/>
              <a:t>Temperature ranges from 160°C to several thousand degrees Celsius</a:t>
            </a:r>
          </a:p>
          <a:p>
            <a:pPr>
              <a:spcBef>
                <a:spcPts val="800"/>
              </a:spcBef>
            </a:pPr>
            <a:r>
              <a:rPr lang="en-US" altLang="en-US" dirty="0"/>
              <a:t>Dehydrates the cell</a:t>
            </a:r>
          </a:p>
          <a:p>
            <a:pPr>
              <a:spcBef>
                <a:spcPts val="800"/>
              </a:spcBef>
            </a:pPr>
            <a:r>
              <a:rPr lang="en-US" altLang="en-US" dirty="0"/>
              <a:t>Lack of water increases stability of some protein configurations, necessitating higher temperatures</a:t>
            </a:r>
          </a:p>
          <a:p>
            <a:pPr>
              <a:spcBef>
                <a:spcPts val="800"/>
              </a:spcBef>
            </a:pPr>
            <a:r>
              <a:rPr lang="en-US" altLang="en-US" dirty="0"/>
              <a:t>At high temperatures, dry heat oxidizes cells, burning them to ashes</a:t>
            </a:r>
          </a:p>
        </p:txBody>
      </p:sp>
    </p:spTree>
    <p:extLst>
      <p:ext uri="{BB962C8B-B14F-4D97-AF65-F5344CB8AC3E}">
        <p14:creationId xmlns:p14="http://schemas.microsoft.com/office/powerpoint/2010/main" val="2708395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dirty="0">
                <a:solidFill>
                  <a:schemeClr val="tx1"/>
                </a:solidFill>
              </a:rPr>
              <a:t>Comparison of Times and Temperatures to Achieve Sterilization with Moist and Dry Heat</a:t>
            </a:r>
          </a:p>
        </p:txBody>
      </p:sp>
      <p:graphicFrame>
        <p:nvGraphicFramePr>
          <p:cNvPr id="3" name="Content Placeholder 2"/>
          <p:cNvGraphicFramePr>
            <a:graphicFrameLocks noGrp="1"/>
          </p:cNvGraphicFramePr>
          <p:nvPr>
            <p:ph sz="quarter" idx="11"/>
            <p:extLst>
              <p:ext uri="{D42A27DB-BD31-4B8C-83A1-F6EECF244321}">
                <p14:modId xmlns:p14="http://schemas.microsoft.com/office/powerpoint/2010/main" val="1349395307"/>
              </p:ext>
            </p:extLst>
          </p:nvPr>
        </p:nvGraphicFramePr>
        <p:xfrm>
          <a:off x="718802" y="1495293"/>
          <a:ext cx="7706397" cy="2966720"/>
        </p:xfrm>
        <a:graphic>
          <a:graphicData uri="http://schemas.openxmlformats.org/drawingml/2006/table">
            <a:tbl>
              <a:tblPr firstRow="1" bandRow="1">
                <a:tableStyleId>{5C22544A-7EE6-4342-B048-85BDC9FD1C3A}</a:tableStyleId>
              </a:tblPr>
              <a:tblGrid>
                <a:gridCol w="2568799">
                  <a:extLst>
                    <a:ext uri="{9D8B030D-6E8A-4147-A177-3AD203B41FA5}">
                      <a16:colId xmlns:a16="http://schemas.microsoft.com/office/drawing/2014/main" val="20000"/>
                    </a:ext>
                  </a:extLst>
                </a:gridCol>
                <a:gridCol w="2568799">
                  <a:extLst>
                    <a:ext uri="{9D8B030D-6E8A-4147-A177-3AD203B41FA5}">
                      <a16:colId xmlns:a16="http://schemas.microsoft.com/office/drawing/2014/main" val="20001"/>
                    </a:ext>
                  </a:extLst>
                </a:gridCol>
                <a:gridCol w="2568799">
                  <a:extLst>
                    <a:ext uri="{9D8B030D-6E8A-4147-A177-3AD203B41FA5}">
                      <a16:colId xmlns:a16="http://schemas.microsoft.com/office/drawing/2014/main" val="20002"/>
                    </a:ext>
                  </a:extLst>
                </a:gridCol>
              </a:tblGrid>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Temperature (°C)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Time to Sterilize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70840">
                <a:tc>
                  <a:txBody>
                    <a:bodyPr/>
                    <a:lstStyle/>
                    <a:p>
                      <a:r>
                        <a:rPr lang="en-US" dirty="0">
                          <a:solidFill>
                            <a:schemeClr val="tx1"/>
                          </a:solidFill>
                        </a:rPr>
                        <a:t>Moist heat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70840">
                <a:tc>
                  <a:txBody>
                    <a:bodyPr/>
                    <a:lstStyle/>
                    <a:p>
                      <a:r>
                        <a:rPr lang="en-US" dirty="0">
                          <a:solidFill>
                            <a:schemeClr val="tx1"/>
                          </a:solidFill>
                        </a:rPr>
                        <a:t>Dry heat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330997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Heat Resistance and Thermal Death</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Bacterial endospores exhibit the greatest resistance to disinfection methods</a:t>
            </a:r>
          </a:p>
          <a:p>
            <a:pPr marL="342900" indent="-342900">
              <a:spcBef>
                <a:spcPts val="800"/>
              </a:spcBef>
              <a:buFont typeface="Arial" panose="020B0604020202020204" pitchFamily="34" charset="0"/>
              <a:buChar char="•"/>
            </a:pPr>
            <a:r>
              <a:rPr lang="en-US" dirty="0"/>
              <a:t>Destruction of spores usually requires temperatures above boiling</a:t>
            </a:r>
          </a:p>
          <a:p>
            <a:pPr marL="342900" indent="-342900">
              <a:spcBef>
                <a:spcPts val="800"/>
              </a:spcBef>
              <a:buFont typeface="Arial" panose="020B0604020202020204" pitchFamily="34" charset="0"/>
              <a:buChar char="•"/>
            </a:pPr>
            <a:r>
              <a:rPr lang="en-US" dirty="0"/>
              <a:t>Resistance varies</a:t>
            </a:r>
          </a:p>
          <a:p>
            <a:pPr>
              <a:spcBef>
                <a:spcPts val="800"/>
              </a:spcBef>
            </a:pPr>
            <a:r>
              <a:rPr lang="en-US" dirty="0"/>
              <a:t>Vegetative cells vary in their sensitivity to heat</a:t>
            </a:r>
          </a:p>
        </p:txBody>
      </p:sp>
    </p:spTree>
    <p:extLst>
      <p:ext uri="{BB962C8B-B14F-4D97-AF65-F5344CB8AC3E}">
        <p14:creationId xmlns:p14="http://schemas.microsoft.com/office/powerpoint/2010/main" val="19389212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Susceptibility of Microbes to Heat</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Both temperature and length of exposure should be considered for adequate sterilization</a:t>
            </a:r>
          </a:p>
          <a:p>
            <a:pPr marL="342900" indent="-342900">
              <a:spcBef>
                <a:spcPts val="800"/>
              </a:spcBef>
              <a:buFont typeface="Arial" panose="020B0604020202020204" pitchFamily="34" charset="0"/>
              <a:buChar char="•"/>
            </a:pPr>
            <a:r>
              <a:rPr lang="en-US" altLang="en-US" dirty="0"/>
              <a:t>Higher temperatures allow shorter exposure times</a:t>
            </a:r>
          </a:p>
          <a:p>
            <a:pPr marL="342900" indent="-342900">
              <a:spcBef>
                <a:spcPts val="800"/>
              </a:spcBef>
              <a:buFont typeface="Arial" panose="020B0604020202020204" pitchFamily="34" charset="0"/>
              <a:buChar char="•"/>
            </a:pPr>
            <a:r>
              <a:rPr lang="en-US" altLang="en-US" dirty="0"/>
              <a:t>Lower temperatures require longer exposure times</a:t>
            </a:r>
          </a:p>
          <a:p>
            <a:pPr>
              <a:spcBef>
                <a:spcPts val="800"/>
              </a:spcBef>
            </a:pPr>
            <a:r>
              <a:rPr lang="en-US" altLang="en-US" b="1" dirty="0"/>
              <a:t>Thermal death time:</a:t>
            </a:r>
          </a:p>
          <a:p>
            <a:pPr marL="342900" indent="-342900">
              <a:spcBef>
                <a:spcPts val="800"/>
              </a:spcBef>
              <a:buFont typeface="Arial" panose="020B0604020202020204" pitchFamily="34" charset="0"/>
              <a:buChar char="•"/>
            </a:pPr>
            <a:r>
              <a:rPr lang="en-US" altLang="en-US" dirty="0"/>
              <a:t>The shortest length of time required to kill all test microbes at a specified temperature</a:t>
            </a:r>
          </a:p>
          <a:p>
            <a:pPr>
              <a:spcBef>
                <a:spcPts val="800"/>
              </a:spcBef>
            </a:pPr>
            <a:r>
              <a:rPr lang="en-US" altLang="en-US" b="1" dirty="0"/>
              <a:t>Thermal death point:</a:t>
            </a:r>
          </a:p>
          <a:p>
            <a:pPr marL="342900" indent="-342900">
              <a:spcBef>
                <a:spcPts val="800"/>
              </a:spcBef>
              <a:buFont typeface="Arial" panose="020B0604020202020204" pitchFamily="34" charset="0"/>
              <a:buChar char="•"/>
            </a:pPr>
            <a:r>
              <a:rPr lang="en-US" altLang="en-US" dirty="0"/>
              <a:t>The lowest temperature required to kill all microbes in a sample in 10 minutes</a:t>
            </a:r>
          </a:p>
        </p:txBody>
      </p:sp>
    </p:spTree>
    <p:extLst>
      <p:ext uri="{BB962C8B-B14F-4D97-AF65-F5344CB8AC3E}">
        <p14:creationId xmlns:p14="http://schemas.microsoft.com/office/powerpoint/2010/main" val="2071465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Results of Microbial Control Methods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r>
              <a:rPr lang="en-US" altLang="en-US" dirty="0"/>
              <a:t>Four possible outcomes of microbial control outside the body:</a:t>
            </a:r>
          </a:p>
          <a:p>
            <a:pPr marL="342900" indent="-342900">
              <a:buFont typeface="Arial" panose="020B0604020202020204" pitchFamily="34" charset="0"/>
              <a:buChar char="•"/>
            </a:pPr>
            <a:r>
              <a:rPr lang="en-US" altLang="en-US" b="1" dirty="0"/>
              <a:t>Sterilization: </a:t>
            </a:r>
            <a:r>
              <a:rPr lang="en-US" altLang="en-US" dirty="0"/>
              <a:t>the destruction of all microbial life</a:t>
            </a:r>
          </a:p>
          <a:p>
            <a:pPr marL="342900" indent="-342900">
              <a:buFont typeface="Arial" panose="020B0604020202020204" pitchFamily="34" charset="0"/>
              <a:buChar char="•"/>
            </a:pPr>
            <a:r>
              <a:rPr lang="en-US" altLang="en-US" b="1" dirty="0"/>
              <a:t>Disinfection: </a:t>
            </a:r>
            <a:r>
              <a:rPr lang="en-US" altLang="en-US" dirty="0"/>
              <a:t>destroys most microbial life, reducing contamination on inanimate surfaces</a:t>
            </a:r>
          </a:p>
          <a:p>
            <a:pPr marL="342900" indent="-342900">
              <a:buFont typeface="Arial" panose="020B0604020202020204" pitchFamily="34" charset="0"/>
              <a:buChar char="•"/>
            </a:pPr>
            <a:r>
              <a:rPr lang="en-US" b="1" dirty="0"/>
              <a:t>Antisepsis: </a:t>
            </a:r>
          </a:p>
          <a:p>
            <a:pPr marL="692150" lvl="1"/>
            <a:r>
              <a:rPr lang="en-US" sz="2000" dirty="0"/>
              <a:t>Also called </a:t>
            </a:r>
            <a:r>
              <a:rPr lang="en-US" sz="2000" b="1" dirty="0" err="1"/>
              <a:t>degermation</a:t>
            </a:r>
            <a:endParaRPr lang="en-US" sz="2000" b="1" dirty="0"/>
          </a:p>
          <a:p>
            <a:pPr marL="692150" lvl="1"/>
            <a:r>
              <a:rPr lang="en-US" sz="2000" dirty="0"/>
              <a:t>The same as disinfection, but on a living surface</a:t>
            </a:r>
            <a:endParaRPr lang="en-GB" sz="2000" dirty="0"/>
          </a:p>
          <a:p>
            <a:pPr marL="342900" indent="-342900">
              <a:buFont typeface="Arial" panose="020B0604020202020204" pitchFamily="34" charset="0"/>
              <a:buChar char="•"/>
            </a:pPr>
            <a:r>
              <a:rPr lang="en-US" b="1" dirty="0"/>
              <a:t>Decontamination:</a:t>
            </a:r>
          </a:p>
          <a:p>
            <a:pPr marL="692150" lvl="1"/>
            <a:r>
              <a:rPr lang="en-US" sz="2000" dirty="0"/>
              <a:t>Also called </a:t>
            </a:r>
            <a:r>
              <a:rPr lang="en-US" sz="2000" b="1" dirty="0"/>
              <a:t>sanitization</a:t>
            </a:r>
          </a:p>
          <a:p>
            <a:pPr marL="692150" lvl="1"/>
            <a:r>
              <a:rPr lang="en-US" sz="2000" dirty="0"/>
              <a:t>The mechanical removal of most microbes from an animate or inanimate surface</a:t>
            </a:r>
            <a:endParaRPr lang="en-US" altLang="en-US" sz="2000" dirty="0"/>
          </a:p>
        </p:txBody>
      </p:sp>
    </p:spTree>
    <p:extLst>
      <p:ext uri="{BB962C8B-B14F-4D97-AF65-F5344CB8AC3E}">
        <p14:creationId xmlns:p14="http://schemas.microsoft.com/office/powerpoint/2010/main" val="32317768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Moist Heat Methods</a:t>
            </a:r>
          </a:p>
        </p:txBody>
      </p:sp>
      <p:sp>
        <p:nvSpPr>
          <p:cNvPr id="3" name="Content Placeholder 2"/>
          <p:cNvSpPr>
            <a:spLocks noGrp="1"/>
          </p:cNvSpPr>
          <p:nvPr>
            <p:ph sz="quarter" idx="11"/>
          </p:nvPr>
        </p:nvSpPr>
        <p:spPr>
          <a:xfrm>
            <a:off x="342900" y="1276708"/>
            <a:ext cx="2468880" cy="3931920"/>
          </a:xfrm>
        </p:spPr>
        <p:txBody>
          <a:bodyPr/>
          <a:lstStyle/>
          <a:p>
            <a:pPr>
              <a:spcBef>
                <a:spcPts val="600"/>
              </a:spcBef>
              <a:spcAft>
                <a:spcPts val="600"/>
              </a:spcAft>
            </a:pPr>
            <a:r>
              <a:rPr lang="en-US" altLang="en-US" dirty="0"/>
              <a:t>Boiling water</a:t>
            </a:r>
          </a:p>
          <a:p>
            <a:pPr lvl="1">
              <a:spcBef>
                <a:spcPts val="600"/>
              </a:spcBef>
              <a:spcAft>
                <a:spcPts val="600"/>
              </a:spcAft>
            </a:pPr>
            <a:r>
              <a:rPr lang="en-US" altLang="en-US" dirty="0"/>
              <a:t>Disinfection</a:t>
            </a:r>
          </a:p>
          <a:p>
            <a:pPr>
              <a:spcBef>
                <a:spcPts val="600"/>
              </a:spcBef>
              <a:spcAft>
                <a:spcPts val="600"/>
              </a:spcAft>
            </a:pPr>
            <a:r>
              <a:rPr lang="en-US" altLang="en-US" dirty="0"/>
              <a:t>Pasteurization</a:t>
            </a:r>
          </a:p>
          <a:p>
            <a:pPr lvl="1">
              <a:spcBef>
                <a:spcPts val="600"/>
              </a:spcBef>
              <a:spcAft>
                <a:spcPts val="600"/>
              </a:spcAft>
            </a:pPr>
            <a:r>
              <a:rPr lang="en-US" altLang="en-US" dirty="0"/>
              <a:t>Disinfection of beverages</a:t>
            </a:r>
          </a:p>
          <a:p>
            <a:pPr>
              <a:spcBef>
                <a:spcPts val="600"/>
              </a:spcBef>
              <a:spcAft>
                <a:spcPts val="600"/>
              </a:spcAft>
            </a:pPr>
            <a:r>
              <a:rPr lang="en-US" altLang="en-US" dirty="0"/>
              <a:t>Steam under pressure</a:t>
            </a:r>
          </a:p>
          <a:p>
            <a:pPr lvl="1">
              <a:spcBef>
                <a:spcPts val="600"/>
              </a:spcBef>
              <a:spcAft>
                <a:spcPts val="600"/>
              </a:spcAft>
            </a:pPr>
            <a:r>
              <a:rPr lang="en-US" altLang="en-US" dirty="0"/>
              <a:t>Sterilization</a:t>
            </a:r>
            <a:endParaRPr lang="en-US" dirty="0"/>
          </a:p>
        </p:txBody>
      </p:sp>
      <p:pic>
        <p:nvPicPr>
          <p:cNvPr id="7" name="Picture 3">
            <a:extLst>
              <a:ext uri="{C183D7F6-B498-43B3-948B-1728B52AA6E4}">
                <adec:decorative xmlns:adec="http://schemas.microsoft.com/office/drawing/2017/decorative" val="1"/>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b="32061"/>
          <a:stretch/>
        </p:blipFill>
        <p:spPr>
          <a:xfrm>
            <a:off x="2999490" y="1276708"/>
            <a:ext cx="5801610" cy="4846320"/>
          </a:xfrm>
        </p:spPr>
      </p:pic>
    </p:spTree>
    <p:extLst>
      <p:ext uri="{BB962C8B-B14F-4D97-AF65-F5344CB8AC3E}">
        <p14:creationId xmlns:p14="http://schemas.microsoft.com/office/powerpoint/2010/main" val="30860215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261" y="304800"/>
            <a:ext cx="8458200" cy="678611"/>
          </a:xfrm>
        </p:spPr>
        <p:txBody>
          <a:bodyPr/>
          <a:lstStyle/>
          <a:p>
            <a:r>
              <a:rPr lang="en-US" dirty="0">
                <a:solidFill>
                  <a:schemeClr val="tx1"/>
                </a:solidFill>
              </a:rPr>
              <a:t>Moist Heat Methods: Autoclave</a:t>
            </a:r>
          </a:p>
        </p:txBody>
      </p:sp>
      <p:graphicFrame>
        <p:nvGraphicFramePr>
          <p:cNvPr id="5" name="Content Placeholder 4">
            <a:extLst>
              <a:ext uri="{FF2B5EF4-FFF2-40B4-BE49-F238E27FC236}">
                <a16:creationId xmlns:a16="http://schemas.microsoft.com/office/drawing/2014/main" id="{EB7050E8-2E4D-424A-BBE0-3D78D6478831}"/>
              </a:ext>
            </a:extLst>
          </p:cNvPr>
          <p:cNvGraphicFramePr>
            <a:graphicFrameLocks noGrp="1"/>
          </p:cNvGraphicFramePr>
          <p:nvPr>
            <p:ph sz="quarter" idx="11"/>
            <p:extLst>
              <p:ext uri="{D42A27DB-BD31-4B8C-83A1-F6EECF244321}">
                <p14:modId xmlns:p14="http://schemas.microsoft.com/office/powerpoint/2010/main" val="2624484331"/>
              </p:ext>
            </p:extLst>
          </p:nvPr>
        </p:nvGraphicFramePr>
        <p:xfrm>
          <a:off x="320040" y="1162050"/>
          <a:ext cx="8503920" cy="5212080"/>
        </p:xfrm>
        <a:graphic>
          <a:graphicData uri="http://schemas.openxmlformats.org/drawingml/2006/table">
            <a:tbl>
              <a:tblPr firstRow="1" bandRow="1">
                <a:tableStyleId>{5C22544A-7EE6-4342-B048-85BDC9FD1C3A}</a:tableStyleId>
              </a:tblPr>
              <a:tblGrid>
                <a:gridCol w="6400800">
                  <a:extLst>
                    <a:ext uri="{9D8B030D-6E8A-4147-A177-3AD203B41FA5}">
                      <a16:colId xmlns:a16="http://schemas.microsoft.com/office/drawing/2014/main" val="1948554953"/>
                    </a:ext>
                  </a:extLst>
                </a:gridCol>
                <a:gridCol w="2103120">
                  <a:extLst>
                    <a:ext uri="{9D8B030D-6E8A-4147-A177-3AD203B41FA5}">
                      <a16:colId xmlns:a16="http://schemas.microsoft.com/office/drawing/2014/main" val="988721966"/>
                    </a:ext>
                  </a:extLst>
                </a:gridCol>
              </a:tblGrid>
              <a:tr h="370840">
                <a:tc>
                  <a:txBody>
                    <a:bodyPr/>
                    <a:lstStyle/>
                    <a:p>
                      <a:r>
                        <a:rPr lang="en-US" sz="1400" b="1" i="0" u="none" strike="noStrike" kern="1200" baseline="0" dirty="0">
                          <a:solidFill>
                            <a:schemeClr val="tx1"/>
                          </a:solidFill>
                          <a:latin typeface="+mn-lt"/>
                          <a:ea typeface="+mn-ea"/>
                          <a:cs typeface="+mn-cs"/>
                        </a:rPr>
                        <a:t>Steam Under Pressure: Sterilization </a:t>
                      </a:r>
                      <a:r>
                        <a:rPr lang="en-US" sz="1400" b="0" i="0" u="none" strike="noStrike" kern="1200" baseline="0" dirty="0">
                          <a:solidFill>
                            <a:schemeClr val="tx1"/>
                          </a:solidFill>
                          <a:latin typeface="+mn-lt"/>
                          <a:ea typeface="+mn-ea"/>
                          <a:cs typeface="+mn-cs"/>
                        </a:rPr>
                        <a:t>At sea level, normal atmospheric pressure is 15 pounds per square inch (psi), or 1 atmosphere. At this pressure, water will boil (change from a liquid to a gas) at 100°C, and the resultant steam will remain at exactly that temperature, which is too low to reliably kill all microbes. In order to raise the temperature of steam, the pressure at which it is generated must be increased. As the pressure is increased, the temperature at which water boils and the temperature of the steam produced both rise. For example, at a pressure of 20 psi (5 psi above normal), the temperature of steam is 109°C. As the pressure is increased to 10 psi above normal, the steam’s temperature rises to 115°C, and at 15 psi above normal (a total of 2 atmospheres), it will be 121°C. It is not the pressure by itself that kills the microbes but the increased temperature it produces. </a:t>
                      </a:r>
                    </a:p>
                    <a:p>
                      <a:r>
                        <a:rPr lang="en-US" sz="1400" b="0" i="0" u="none" strike="noStrike" kern="1200" baseline="0" dirty="0">
                          <a:solidFill>
                            <a:schemeClr val="tx1"/>
                          </a:solidFill>
                          <a:latin typeface="+mn-lt"/>
                          <a:ea typeface="+mn-ea"/>
                          <a:cs typeface="+mn-cs"/>
                        </a:rPr>
                        <a:t>Such pressure-temperature combinations can be achieved only with a special device that can subject pure steam to pressures greater than 1 atmosphere. Health and commercial industries use an </a:t>
                      </a:r>
                      <a:r>
                        <a:rPr lang="en-US" sz="1400" b="1" i="0" u="none" strike="noStrike" kern="1200" baseline="0" dirty="0">
                          <a:solidFill>
                            <a:schemeClr val="tx1"/>
                          </a:solidFill>
                          <a:latin typeface="+mn-lt"/>
                          <a:ea typeface="+mn-ea"/>
                          <a:cs typeface="+mn-cs"/>
                        </a:rPr>
                        <a:t>autoclave </a:t>
                      </a:r>
                      <a:r>
                        <a:rPr lang="en-US" sz="1400" b="0" i="0" u="none" strike="noStrike" kern="1200" baseline="0" dirty="0">
                          <a:solidFill>
                            <a:schemeClr val="tx1"/>
                          </a:solidFill>
                          <a:latin typeface="+mn-lt"/>
                          <a:ea typeface="+mn-ea"/>
                          <a:cs typeface="+mn-cs"/>
                        </a:rPr>
                        <a:t>for this purpose, and a comparable home appliance is the pressure cooker. The most efficient pressure-temperature combination for achieving sterilization is 15 psi, which yields 121°C. It is important to avoid overpacking or haphazardly loading the chamber, which prevents steam from circulating freely around the contents and impedes the full contact that is necessary. The length of the process is adjusted according to the bulkiness of the items in the load (thick bundles of material or large flasks of liquid) and how full the chamber is. The range of holding times varies from 10 minutes for light loads to 40 minutes for heavy or bulky ones; the average time is 20 minutes.</a:t>
                      </a:r>
                    </a:p>
                  </a:txBody>
                  <a:tcPr>
                    <a:solidFill>
                      <a:srgbClr val="FBD3C9"/>
                    </a:solidFill>
                  </a:tcPr>
                </a:tc>
                <a:tc>
                  <a:txBody>
                    <a:bodyPr/>
                    <a:lstStyle/>
                    <a:p>
                      <a:r>
                        <a:rPr lang="en-US" sz="1400" b="0" i="0" u="none" strike="noStrike" kern="1200" baseline="0" dirty="0">
                          <a:solidFill>
                            <a:schemeClr val="tx1"/>
                          </a:solidFill>
                          <a:latin typeface="+mn-lt"/>
                          <a:ea typeface="+mn-ea"/>
                          <a:cs typeface="+mn-cs"/>
                        </a:rPr>
                        <a:t>Heat-resistant materials such as glassware, cloth (surgical dressings), metal instruments, liquids, paper, some media, and some heat-resistant plastics. If items are heat-sensitive (plastic Petri dishes) but will be discarded, the autoclave is still a good choice. However, it is ineffective for sterilizing substances that repel moisture (oils, waxes), or for those that are harmed by it (powders).</a:t>
                      </a:r>
                    </a:p>
                  </a:txBody>
                  <a:tcPr>
                    <a:solidFill>
                      <a:srgbClr val="FBD3C9"/>
                    </a:solidFill>
                  </a:tcPr>
                </a:tc>
                <a:extLst>
                  <a:ext uri="{0D108BD9-81ED-4DB2-BD59-A6C34878D82A}">
                    <a16:rowId xmlns:a16="http://schemas.microsoft.com/office/drawing/2014/main" val="3114927986"/>
                  </a:ext>
                </a:extLst>
              </a:tr>
            </a:tbl>
          </a:graphicData>
        </a:graphic>
      </p:graphicFrame>
    </p:spTree>
    <p:extLst>
      <p:ext uri="{BB962C8B-B14F-4D97-AF65-F5344CB8AC3E}">
        <p14:creationId xmlns:p14="http://schemas.microsoft.com/office/powerpoint/2010/main" val="409392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Dry Heat Methods</a:t>
            </a:r>
          </a:p>
        </p:txBody>
      </p:sp>
      <p:sp>
        <p:nvSpPr>
          <p:cNvPr id="3" name="Content Placeholder 2"/>
          <p:cNvSpPr>
            <a:spLocks noGrp="1"/>
          </p:cNvSpPr>
          <p:nvPr>
            <p:ph sz="quarter" idx="11"/>
          </p:nvPr>
        </p:nvSpPr>
        <p:spPr>
          <a:xfrm>
            <a:off x="342900" y="1276709"/>
            <a:ext cx="8458200" cy="1453239"/>
          </a:xfrm>
        </p:spPr>
        <p:txBody>
          <a:bodyPr/>
          <a:lstStyle/>
          <a:p>
            <a:pPr>
              <a:spcBef>
                <a:spcPts val="800"/>
              </a:spcBef>
            </a:pPr>
            <a:r>
              <a:rPr lang="en-US" altLang="en-US" sz="2000" dirty="0"/>
              <a:t>Incineration</a:t>
            </a:r>
          </a:p>
          <a:p>
            <a:pPr>
              <a:spcBef>
                <a:spcPts val="800"/>
              </a:spcBef>
            </a:pPr>
            <a:r>
              <a:rPr lang="en-US" altLang="en-US" sz="2000" dirty="0"/>
              <a:t>Hot air</a:t>
            </a:r>
          </a:p>
          <a:p>
            <a:pPr>
              <a:spcBef>
                <a:spcPts val="800"/>
              </a:spcBef>
            </a:pPr>
            <a:r>
              <a:rPr lang="en-US" altLang="en-US" sz="2000" dirty="0"/>
              <a:t>Temperatures and times are greater than with moist heat methods</a:t>
            </a:r>
          </a:p>
        </p:txBody>
      </p:sp>
      <p:pic>
        <p:nvPicPr>
          <p:cNvPr id="14" name="Picture 3" descr="Photos of incineration and the hot airoven.">
            <a:extLst>
              <a:ext uri="{FF2B5EF4-FFF2-40B4-BE49-F238E27FC236}">
                <a16:creationId xmlns:a16="http://schemas.microsoft.com/office/drawing/2014/main" id="{623DEEB8-EB03-4192-AE3D-D9FD5C9F82A5}"/>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7239"/>
          <a:stretch/>
        </p:blipFill>
        <p:spPr>
          <a:xfrm>
            <a:off x="605027" y="2997829"/>
            <a:ext cx="3767558" cy="2629424"/>
          </a:xfrm>
        </p:spPr>
      </p:pic>
      <p:pic>
        <p:nvPicPr>
          <p:cNvPr id="16" name="Picture 4" descr="Photos of incineration and the hot airoven.">
            <a:extLst>
              <a:ext uri="{FF2B5EF4-FFF2-40B4-BE49-F238E27FC236}">
                <a16:creationId xmlns:a16="http://schemas.microsoft.com/office/drawing/2014/main" id="{5779F566-CD4E-4CF4-A4E1-4A5ECE56311A}"/>
              </a:ext>
              <a:ext uri="{C183D7F6-B498-43B3-948B-1728B52AA6E4}">
                <adec:decorative xmlns:adec="http://schemas.microsoft.com/office/drawing/2017/decorative" val="0"/>
              </a:ext>
            </a:extLst>
          </p:cNvPr>
          <p:cNvPicPr>
            <a:picLocks noGrp="1" noChangeAspect="1"/>
          </p:cNvPicPr>
          <p:nvPr>
            <p:ph sz="quarter" idx="15"/>
          </p:nvPr>
        </p:nvPicPr>
        <p:blipFill rotWithShape="1">
          <a:blip r:embed="rId3"/>
          <a:srcRect b="6537"/>
          <a:stretch/>
        </p:blipFill>
        <p:spPr>
          <a:xfrm>
            <a:off x="4771417" y="3066933"/>
            <a:ext cx="3746813" cy="2392963"/>
          </a:xfrm>
        </p:spPr>
      </p:pic>
      <p:sp>
        <p:nvSpPr>
          <p:cNvPr id="12" name="Text Placeholder 5">
            <a:extLst>
              <a:ext uri="{FF2B5EF4-FFF2-40B4-BE49-F238E27FC236}">
                <a16:creationId xmlns:a16="http://schemas.microsoft.com/office/drawing/2014/main" id="{7388DDCF-F4D3-4B81-BE91-3E477150177C}"/>
              </a:ext>
            </a:extLst>
          </p:cNvPr>
          <p:cNvSpPr>
            <a:spLocks noGrp="1"/>
          </p:cNvSpPr>
          <p:nvPr>
            <p:ph type="body" sz="quarter" idx="30"/>
          </p:nvPr>
        </p:nvSpPr>
        <p:spPr/>
        <p:txBody>
          <a:bodyPr/>
          <a:lstStyle/>
          <a:p>
            <a:r>
              <a:rPr lang="en-IN" dirty="0"/>
              <a:t>UIG/Getty Images ;</a:t>
            </a:r>
            <a:r>
              <a:rPr lang="en-IN" dirty="0" err="1"/>
              <a:t>RayArt</a:t>
            </a:r>
            <a:r>
              <a:rPr lang="en-IN" dirty="0"/>
              <a:t> Graphics/</a:t>
            </a:r>
            <a:r>
              <a:rPr lang="en-IN" dirty="0" err="1"/>
              <a:t>Alamy</a:t>
            </a:r>
            <a:r>
              <a:rPr lang="en-IN" dirty="0"/>
              <a:t>  </a:t>
            </a:r>
          </a:p>
        </p:txBody>
      </p:sp>
      <p:sp>
        <p:nvSpPr>
          <p:cNvPr id="7" name="Text Placeholder 3">
            <a:extLst>
              <a:ext uri="{FF2B5EF4-FFF2-40B4-BE49-F238E27FC236}">
                <a16:creationId xmlns:a16="http://schemas.microsoft.com/office/drawing/2014/main" id="{E3A723E1-7CE5-41D0-AD48-DA32519CCE1D}"/>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endParaRPr lang="en-US" dirty="0">
              <a:hlinkClick r:id="rId5" action="ppaction://hlinksldjump"/>
            </a:endParaRPr>
          </a:p>
        </p:txBody>
      </p:sp>
    </p:spTree>
    <p:extLst>
      <p:ext uri="{BB962C8B-B14F-4D97-AF65-F5344CB8AC3E}">
        <p14:creationId xmlns:p14="http://schemas.microsoft.com/office/powerpoint/2010/main" val="41898745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The Effects of Cold</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Cold treatment merely slows down the activities of most microbes</a:t>
            </a:r>
          </a:p>
          <a:p>
            <a:pPr marL="342900" indent="-342900">
              <a:spcBef>
                <a:spcPts val="800"/>
              </a:spcBef>
              <a:buFont typeface="Arial" panose="020B0604020202020204" pitchFamily="34" charset="0"/>
              <a:buChar char="•"/>
            </a:pPr>
            <a:r>
              <a:rPr lang="en-US" altLang="en-US" dirty="0"/>
              <a:t>Some microbes are killed by cold temperatures</a:t>
            </a:r>
          </a:p>
          <a:p>
            <a:pPr marL="342900" indent="-342900">
              <a:spcBef>
                <a:spcPts val="800"/>
              </a:spcBef>
              <a:buFont typeface="Arial" panose="020B0604020202020204" pitchFamily="34" charset="0"/>
              <a:buChar char="•"/>
            </a:pPr>
            <a:r>
              <a:rPr lang="en-US" altLang="en-US" dirty="0"/>
              <a:t>Most are not adversely affected by gradual cooling, long-term refrigeration, or deep freezing</a:t>
            </a:r>
          </a:p>
        </p:txBody>
      </p:sp>
    </p:spTree>
    <p:extLst>
      <p:ext uri="{BB962C8B-B14F-4D97-AF65-F5344CB8AC3E}">
        <p14:creationId xmlns:p14="http://schemas.microsoft.com/office/powerpoint/2010/main" val="25145070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Desiccation</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b="1" dirty="0"/>
              <a:t>Desiccation: </a:t>
            </a:r>
            <a:r>
              <a:rPr lang="en-US" dirty="0"/>
              <a:t>dehydration of vegetative cells directly exposed to normal room air</a:t>
            </a:r>
          </a:p>
          <a:p>
            <a:pPr>
              <a:spcBef>
                <a:spcPts val="800"/>
              </a:spcBef>
            </a:pPr>
            <a:r>
              <a:rPr lang="en-US" dirty="0"/>
              <a:t>Some delicate pathogens can be killed by desiccation</a:t>
            </a:r>
          </a:p>
          <a:p>
            <a:pPr>
              <a:spcBef>
                <a:spcPts val="800"/>
              </a:spcBef>
            </a:pPr>
            <a:r>
              <a:rPr lang="en-US" dirty="0"/>
              <a:t>Some pathogens can be preserved upon desiccation</a:t>
            </a:r>
          </a:p>
          <a:p>
            <a:pPr>
              <a:spcBef>
                <a:spcPts val="800"/>
              </a:spcBef>
            </a:pPr>
            <a:r>
              <a:rPr lang="en-US" dirty="0"/>
              <a:t>Desiccation can preserve foods because it reduces the amount of water available to support microbial growth</a:t>
            </a:r>
          </a:p>
        </p:txBody>
      </p:sp>
    </p:spTree>
    <p:extLst>
      <p:ext uri="{BB962C8B-B14F-4D97-AF65-F5344CB8AC3E}">
        <p14:creationId xmlns:p14="http://schemas.microsoft.com/office/powerpoint/2010/main" val="1845772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solidFill>
                  <a:schemeClr val="tx1"/>
                </a:solidFill>
              </a:rPr>
              <a:t>Lyophilization</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b="1" dirty="0" err="1"/>
              <a:t>Lyophilization</a:t>
            </a:r>
            <a:r>
              <a:rPr lang="en-US" altLang="en-US" b="1" dirty="0"/>
              <a:t>:</a:t>
            </a:r>
            <a:r>
              <a:rPr lang="en-US" altLang="en-US" dirty="0"/>
              <a:t> A combination of freezing and drying</a:t>
            </a:r>
          </a:p>
          <a:p>
            <a:pPr marL="342900" indent="-342900">
              <a:spcBef>
                <a:spcPts val="800"/>
              </a:spcBef>
              <a:buFont typeface="Arial" panose="020B0604020202020204" pitchFamily="34" charset="0"/>
              <a:buChar char="•"/>
            </a:pPr>
            <a:r>
              <a:rPr lang="en-US" altLang="en-US" dirty="0"/>
              <a:t>Common method of preserving microbes and other cells in a viable state</a:t>
            </a:r>
          </a:p>
          <a:p>
            <a:pPr marL="342900" indent="-342900">
              <a:spcBef>
                <a:spcPts val="800"/>
              </a:spcBef>
              <a:buFont typeface="Arial" panose="020B0604020202020204" pitchFamily="34" charset="0"/>
              <a:buChar char="•"/>
            </a:pPr>
            <a:r>
              <a:rPr lang="en-US" altLang="en-US" dirty="0"/>
              <a:t>Pure cultures are frozen instantaneously and exposed to a vacuum that removes water</a:t>
            </a:r>
          </a:p>
        </p:txBody>
      </p:sp>
    </p:spTree>
    <p:extLst>
      <p:ext uri="{BB962C8B-B14F-4D97-AF65-F5344CB8AC3E}">
        <p14:creationId xmlns:p14="http://schemas.microsoft.com/office/powerpoint/2010/main" val="1474180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Radiation as a Microbial Control Agent</a:t>
            </a:r>
          </a:p>
        </p:txBody>
      </p:sp>
      <p:sp>
        <p:nvSpPr>
          <p:cNvPr id="3" name="Content Placeholder 2"/>
          <p:cNvSpPr>
            <a:spLocks noGrp="1"/>
          </p:cNvSpPr>
          <p:nvPr>
            <p:ph sz="quarter" idx="11"/>
          </p:nvPr>
        </p:nvSpPr>
        <p:spPr>
          <a:xfrm>
            <a:off x="342900" y="1276709"/>
            <a:ext cx="4286250" cy="4990741"/>
          </a:xfrm>
        </p:spPr>
        <p:txBody>
          <a:bodyPr/>
          <a:lstStyle/>
          <a:p>
            <a:pPr>
              <a:spcBef>
                <a:spcPts val="800"/>
              </a:spcBef>
            </a:pPr>
            <a:r>
              <a:rPr lang="en-US" b="1" dirty="0"/>
              <a:t>Radiation</a:t>
            </a:r>
            <a:r>
              <a:rPr lang="en-US" dirty="0"/>
              <a:t>:</a:t>
            </a:r>
          </a:p>
          <a:p>
            <a:pPr marL="342900" indent="-342900">
              <a:spcBef>
                <a:spcPts val="800"/>
              </a:spcBef>
              <a:buFont typeface="Arial" panose="020B0604020202020204" pitchFamily="34" charset="0"/>
              <a:buChar char="•"/>
            </a:pPr>
            <a:r>
              <a:rPr lang="en-US" dirty="0"/>
              <a:t>Energy emitted from atomic activities and dispersed at high velocity through matter or space</a:t>
            </a:r>
          </a:p>
          <a:p>
            <a:pPr>
              <a:spcBef>
                <a:spcPts val="800"/>
              </a:spcBef>
            </a:pPr>
            <a:r>
              <a:rPr lang="en-US" dirty="0"/>
              <a:t>Radiation suitable for microbial control:</a:t>
            </a:r>
          </a:p>
          <a:p>
            <a:pPr marL="342900" indent="-342900">
              <a:spcBef>
                <a:spcPts val="800"/>
              </a:spcBef>
              <a:buFont typeface="Arial" panose="020B0604020202020204" pitchFamily="34" charset="0"/>
              <a:buChar char="•"/>
            </a:pPr>
            <a:r>
              <a:rPr lang="en-US" dirty="0"/>
              <a:t>Gamma rays</a:t>
            </a:r>
          </a:p>
          <a:p>
            <a:pPr marL="342900" indent="-342900">
              <a:spcBef>
                <a:spcPts val="800"/>
              </a:spcBef>
              <a:buFont typeface="Arial" panose="020B0604020202020204" pitchFamily="34" charset="0"/>
              <a:buChar char="•"/>
            </a:pPr>
            <a:r>
              <a:rPr lang="en-US" dirty="0"/>
              <a:t>X rays</a:t>
            </a:r>
          </a:p>
          <a:p>
            <a:pPr marL="342900" indent="-342900">
              <a:spcBef>
                <a:spcPts val="800"/>
              </a:spcBef>
              <a:buFont typeface="Arial" panose="020B0604020202020204" pitchFamily="34" charset="0"/>
              <a:buChar char="•"/>
            </a:pPr>
            <a:r>
              <a:rPr lang="en-US" dirty="0"/>
              <a:t>Ultraviolet radiation</a:t>
            </a:r>
          </a:p>
        </p:txBody>
      </p:sp>
      <p:pic>
        <p:nvPicPr>
          <p:cNvPr id="7" name="Picture 3" descr="The electromagnetic spectrum from Gamma rays (highest energy) to radio waves (lowest energy).">
            <a:extLst>
              <a:ext uri="{C183D7F6-B498-43B3-948B-1728B52AA6E4}">
                <adec:decorative xmlns:adec="http://schemas.microsoft.com/office/drawing/2017/decorative" val="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33950" y="1276709"/>
            <a:ext cx="3943350" cy="3313915"/>
          </a:xfrm>
        </p:spPr>
      </p:pic>
      <p:sp>
        <p:nvSpPr>
          <p:cNvPr id="5" name="Text Placeholder 3">
            <a:extLst>
              <a:ext uri="{FF2B5EF4-FFF2-40B4-BE49-F238E27FC236}">
                <a16:creationId xmlns:a16="http://schemas.microsoft.com/office/drawing/2014/main" id="{A1935726-E95F-447E-9182-CC22FA94EEAF}"/>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958067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Cellular Effects of Irradiation</a:t>
            </a:r>
          </a:p>
        </p:txBody>
      </p:sp>
      <p:sp>
        <p:nvSpPr>
          <p:cNvPr id="3" name="Content Placeholder 2"/>
          <p:cNvSpPr>
            <a:spLocks noGrp="1"/>
          </p:cNvSpPr>
          <p:nvPr>
            <p:ph sz="quarter" idx="11"/>
          </p:nvPr>
        </p:nvSpPr>
        <p:spPr>
          <a:xfrm>
            <a:off x="342900" y="1276709"/>
            <a:ext cx="3791218" cy="1546004"/>
          </a:xfrm>
        </p:spPr>
        <p:txBody>
          <a:bodyPr/>
          <a:lstStyle/>
          <a:p>
            <a:pPr>
              <a:spcBef>
                <a:spcPts val="800"/>
              </a:spcBef>
            </a:pPr>
            <a:r>
              <a:rPr lang="en-US" b="1" dirty="0"/>
              <a:t>Irradiation</a:t>
            </a:r>
            <a:r>
              <a:rPr lang="en-US" dirty="0"/>
              <a:t>:</a:t>
            </a:r>
          </a:p>
          <a:p>
            <a:pPr marL="342900" indent="-342900">
              <a:spcBef>
                <a:spcPts val="800"/>
              </a:spcBef>
              <a:buFont typeface="Arial" panose="020B0604020202020204" pitchFamily="34" charset="0"/>
              <a:buChar char="•"/>
            </a:pPr>
            <a:r>
              <a:rPr lang="en-US" dirty="0"/>
              <a:t>Bombardment of microbes with radiation</a:t>
            </a:r>
          </a:p>
        </p:txBody>
      </p:sp>
      <p:pic>
        <p:nvPicPr>
          <p:cNvPr id="7" name="Picture 3" descr="Illustrations of the cellular effects of ionizing and nonionizing radiation on DNA.">
            <a:extLst>
              <a:ext uri="{C183D7F6-B498-43B3-948B-1728B52AA6E4}">
                <adec:decorative xmlns:adec="http://schemas.microsoft.com/office/drawing/2017/decorative" val="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22334" y="963427"/>
            <a:ext cx="2847475" cy="5303520"/>
          </a:xfrm>
        </p:spPr>
      </p:pic>
      <p:sp>
        <p:nvSpPr>
          <p:cNvPr id="5" name="Text Placeholder 3">
            <a:extLst>
              <a:ext uri="{FF2B5EF4-FFF2-40B4-BE49-F238E27FC236}">
                <a16:creationId xmlns:a16="http://schemas.microsoft.com/office/drawing/2014/main" id="{8FDB9894-E720-4D0D-AC13-8B343CC3F232}"/>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9748752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Ionizing Radiation: Cold Sterilization</a:t>
            </a:r>
          </a:p>
        </p:txBody>
      </p:sp>
      <p:sp>
        <p:nvSpPr>
          <p:cNvPr id="3" name="Content Placeholder 2"/>
          <p:cNvSpPr>
            <a:spLocks noGrp="1"/>
          </p:cNvSpPr>
          <p:nvPr>
            <p:ph sz="quarter" idx="11"/>
          </p:nvPr>
        </p:nvSpPr>
        <p:spPr>
          <a:xfrm>
            <a:off x="342900" y="1276709"/>
            <a:ext cx="3818283" cy="4024161"/>
          </a:xfrm>
        </p:spPr>
        <p:txBody>
          <a:bodyPr/>
          <a:lstStyle/>
          <a:p>
            <a:pPr>
              <a:spcBef>
                <a:spcPts val="800"/>
              </a:spcBef>
            </a:pPr>
            <a:r>
              <a:rPr lang="en-US" altLang="en-US" b="1" dirty="0"/>
              <a:t>Cold sterilization</a:t>
            </a:r>
            <a:r>
              <a:rPr lang="en-US" altLang="en-US" dirty="0"/>
              <a:t>:</a:t>
            </a:r>
          </a:p>
          <a:p>
            <a:pPr marL="342900" indent="-342900">
              <a:spcBef>
                <a:spcPts val="800"/>
              </a:spcBef>
              <a:buFont typeface="Arial" panose="020B0604020202020204" pitchFamily="34" charset="0"/>
              <a:buChar char="•"/>
            </a:pPr>
            <a:r>
              <a:rPr lang="en-US" altLang="en-US" dirty="0"/>
              <a:t>Ionizing radiation used as an effective alternative for sterilizing materials</a:t>
            </a:r>
          </a:p>
          <a:p>
            <a:pPr marL="342900" indent="-342900">
              <a:spcBef>
                <a:spcPts val="800"/>
              </a:spcBef>
              <a:buFont typeface="Arial" panose="020B0604020202020204" pitchFamily="34" charset="0"/>
              <a:buChar char="•"/>
            </a:pPr>
            <a:r>
              <a:rPr lang="en-US" altLang="en-US" dirty="0"/>
              <a:t>Used for materials sensitive to heat or chemicals</a:t>
            </a:r>
          </a:p>
          <a:p>
            <a:pPr marL="342900" indent="-342900">
              <a:spcBef>
                <a:spcPts val="800"/>
              </a:spcBef>
              <a:buFont typeface="Arial" panose="020B0604020202020204" pitchFamily="34" charset="0"/>
              <a:buChar char="•"/>
            </a:pPr>
            <a:r>
              <a:rPr lang="en-US" altLang="en-US" dirty="0"/>
              <a:t>Irradiation is one type</a:t>
            </a:r>
          </a:p>
        </p:txBody>
      </p:sp>
      <p:pic>
        <p:nvPicPr>
          <p:cNvPr id="7" name="Picture 3" descr="Photo of foods treated with irradiation bearing the Radura symbol on their labels.">
            <a:extLst>
              <a:ext uri="{C183D7F6-B498-43B3-948B-1728B52AA6E4}">
                <adec:decorative xmlns:adec="http://schemas.microsoft.com/office/drawing/2017/decorative" val="0"/>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b="4155"/>
          <a:stretch/>
        </p:blipFill>
        <p:spPr>
          <a:xfrm>
            <a:off x="4395068" y="1501571"/>
            <a:ext cx="4406032" cy="3242707"/>
          </a:xfrm>
        </p:spPr>
      </p:pic>
      <p:sp>
        <p:nvSpPr>
          <p:cNvPr id="5" name="Text Placeholder 4">
            <a:extLst>
              <a:ext uri="{FF2B5EF4-FFF2-40B4-BE49-F238E27FC236}">
                <a16:creationId xmlns:a16="http://schemas.microsoft.com/office/drawing/2014/main" id="{688961D1-E751-4436-B1BB-E0C15A7C3C03}"/>
              </a:ext>
            </a:extLst>
          </p:cNvPr>
          <p:cNvSpPr>
            <a:spLocks noGrp="1"/>
          </p:cNvSpPr>
          <p:nvPr>
            <p:ph type="body" sz="quarter" idx="30"/>
          </p:nvPr>
        </p:nvSpPr>
        <p:spPr/>
        <p:txBody>
          <a:bodyPr/>
          <a:lstStyle/>
          <a:p>
            <a:r>
              <a:rPr lang="en-IN" dirty="0"/>
              <a:t>Source: USDA-Agricultural Research Service</a:t>
            </a:r>
          </a:p>
        </p:txBody>
      </p:sp>
    </p:spTree>
    <p:extLst>
      <p:ext uri="{BB962C8B-B14F-4D97-AF65-F5344CB8AC3E}">
        <p14:creationId xmlns:p14="http://schemas.microsoft.com/office/powerpoint/2010/main" val="2010546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Radiation Methods</a:t>
            </a:r>
          </a:p>
        </p:txBody>
      </p:sp>
      <p:sp>
        <p:nvSpPr>
          <p:cNvPr id="3" name="Content Placeholder 2"/>
          <p:cNvSpPr>
            <a:spLocks noGrp="1"/>
          </p:cNvSpPr>
          <p:nvPr>
            <p:ph sz="quarter" idx="11"/>
          </p:nvPr>
        </p:nvSpPr>
        <p:spPr>
          <a:xfrm>
            <a:off x="342900" y="1276709"/>
            <a:ext cx="4175760" cy="4968643"/>
          </a:xfrm>
        </p:spPr>
        <p:txBody>
          <a:bodyPr/>
          <a:lstStyle/>
          <a:p>
            <a:pPr>
              <a:spcBef>
                <a:spcPts val="600"/>
              </a:spcBef>
              <a:spcAft>
                <a:spcPts val="600"/>
              </a:spcAft>
            </a:pPr>
            <a:r>
              <a:rPr lang="en-US" sz="2000" b="1" dirty="0"/>
              <a:t>Ionizing radiation </a:t>
            </a:r>
            <a:r>
              <a:rPr lang="en-US" sz="2000" dirty="0"/>
              <a:t>(Gamma rays and X rays):</a:t>
            </a:r>
          </a:p>
          <a:p>
            <a:pPr>
              <a:spcBef>
                <a:spcPts val="600"/>
              </a:spcBef>
              <a:spcAft>
                <a:spcPts val="600"/>
              </a:spcAft>
            </a:pPr>
            <a:r>
              <a:rPr lang="en-US" sz="2000" dirty="0"/>
              <a:t>Radiation ejects orbital electrons from an atom, causing ions to form</a:t>
            </a:r>
          </a:p>
          <a:p>
            <a:pPr>
              <a:spcBef>
                <a:spcPts val="600"/>
              </a:spcBef>
              <a:spcAft>
                <a:spcPts val="600"/>
              </a:spcAft>
            </a:pPr>
            <a:r>
              <a:rPr lang="en-US" sz="2000" dirty="0"/>
              <a:t>Causes mutations in DNA and damages proteins</a:t>
            </a:r>
          </a:p>
          <a:p>
            <a:pPr>
              <a:spcBef>
                <a:spcPts val="600"/>
              </a:spcBef>
              <a:spcAft>
                <a:spcPts val="600"/>
              </a:spcAft>
            </a:pPr>
            <a:r>
              <a:rPr lang="en-US" sz="2000" b="1" dirty="0"/>
              <a:t>Nonionizing radiation</a:t>
            </a:r>
            <a:r>
              <a:rPr lang="en-US" sz="2000" dirty="0"/>
              <a:t> (UV rays):</a:t>
            </a:r>
          </a:p>
          <a:p>
            <a:pPr>
              <a:spcBef>
                <a:spcPts val="600"/>
              </a:spcBef>
              <a:spcAft>
                <a:spcPts val="600"/>
              </a:spcAft>
            </a:pPr>
            <a:r>
              <a:rPr lang="en-US" sz="2000" dirty="0"/>
              <a:t>Excites atoms, raising them to a higher energy state</a:t>
            </a:r>
          </a:p>
          <a:p>
            <a:pPr>
              <a:spcBef>
                <a:spcPts val="600"/>
              </a:spcBef>
              <a:spcAft>
                <a:spcPts val="600"/>
              </a:spcAft>
            </a:pPr>
            <a:r>
              <a:rPr lang="en-US" sz="2000" dirty="0"/>
              <a:t>Leads to the formation of abnormal bonds within molecules such as DNA</a:t>
            </a:r>
          </a:p>
        </p:txBody>
      </p:sp>
      <p:pic>
        <p:nvPicPr>
          <p:cNvPr id="12" name="Picture 3" descr="Photos of ionizing and nonionizing radiation.">
            <a:extLst>
              <a:ext uri="{FF2B5EF4-FFF2-40B4-BE49-F238E27FC236}">
                <a16:creationId xmlns:a16="http://schemas.microsoft.com/office/drawing/2014/main" id="{42BEAF2A-360C-42D1-B859-EF5D45623FCD}"/>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6400"/>
          <a:stretch/>
        </p:blipFill>
        <p:spPr>
          <a:xfrm>
            <a:off x="5220360" y="1276709"/>
            <a:ext cx="3029576" cy="2103120"/>
          </a:xfrm>
        </p:spPr>
      </p:pic>
      <p:pic>
        <p:nvPicPr>
          <p:cNvPr id="14" name="Picture 4" descr="Photos of ionizing and nonionizing radiation.">
            <a:extLst>
              <a:ext uri="{FF2B5EF4-FFF2-40B4-BE49-F238E27FC236}">
                <a16:creationId xmlns:a16="http://schemas.microsoft.com/office/drawing/2014/main" id="{5463422F-0728-4C47-9730-679B952AA638}"/>
              </a:ext>
              <a:ext uri="{C183D7F6-B498-43B3-948B-1728B52AA6E4}">
                <adec:decorative xmlns:adec="http://schemas.microsoft.com/office/drawing/2017/decorative" val="0"/>
              </a:ext>
            </a:extLst>
          </p:cNvPr>
          <p:cNvPicPr>
            <a:picLocks noGrp="1" noChangeAspect="1"/>
          </p:cNvPicPr>
          <p:nvPr>
            <p:ph sz="quarter" idx="15"/>
          </p:nvPr>
        </p:nvPicPr>
        <p:blipFill rotWithShape="1">
          <a:blip r:embed="rId3"/>
          <a:srcRect b="9775"/>
          <a:stretch/>
        </p:blipFill>
        <p:spPr>
          <a:xfrm>
            <a:off x="5220360" y="3761030"/>
            <a:ext cx="3147934" cy="2103120"/>
          </a:xfrm>
        </p:spPr>
      </p:pic>
      <p:sp>
        <p:nvSpPr>
          <p:cNvPr id="10" name="Text Placeholder 5">
            <a:extLst>
              <a:ext uri="{FF2B5EF4-FFF2-40B4-BE49-F238E27FC236}">
                <a16:creationId xmlns:a16="http://schemas.microsoft.com/office/drawing/2014/main" id="{6B6AF58D-106A-4D3D-8094-C3509204782E}"/>
              </a:ext>
            </a:extLst>
          </p:cNvPr>
          <p:cNvSpPr>
            <a:spLocks noGrp="1"/>
          </p:cNvSpPr>
          <p:nvPr>
            <p:ph type="body" sz="quarter" idx="30"/>
          </p:nvPr>
        </p:nvSpPr>
        <p:spPr/>
        <p:txBody>
          <a:bodyPr/>
          <a:lstStyle/>
          <a:p>
            <a:r>
              <a:rPr lang="en-IN" dirty="0"/>
              <a:t>Adam Hart-Davis/Science Source ;©Tom Pantages </a:t>
            </a:r>
          </a:p>
        </p:txBody>
      </p:sp>
      <p:sp>
        <p:nvSpPr>
          <p:cNvPr id="7" name="Text Placeholder 3">
            <a:extLst>
              <a:ext uri="{FF2B5EF4-FFF2-40B4-BE49-F238E27FC236}">
                <a16:creationId xmlns:a16="http://schemas.microsoft.com/office/drawing/2014/main" id="{CDEDCDC5-7B60-4ABC-BA86-F20C8BB2E744}"/>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p>
        </p:txBody>
      </p:sp>
    </p:spTree>
    <p:extLst>
      <p:ext uri="{BB962C8B-B14F-4D97-AF65-F5344CB8AC3E}">
        <p14:creationId xmlns:p14="http://schemas.microsoft.com/office/powerpoint/2010/main" val="852144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2682" y="304800"/>
            <a:ext cx="8458200" cy="678611"/>
          </a:xfrm>
        </p:spPr>
        <p:txBody>
          <a:bodyPr/>
          <a:lstStyle/>
          <a:p>
            <a:r>
              <a:rPr lang="en-US" dirty="0">
                <a:solidFill>
                  <a:schemeClr val="tx1"/>
                </a:solidFill>
              </a:rPr>
              <a:t>Microbial Control Methods</a:t>
            </a:r>
          </a:p>
        </p:txBody>
      </p:sp>
      <p:pic>
        <p:nvPicPr>
          <p:cNvPr id="3" name="Content Placeholder 2" descr="Illustrated and outlined are the various microbial control methods: heat, radiation, gases, liquids, and filtration."/>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697244" y="1720746"/>
            <a:ext cx="7749511" cy="4088324"/>
          </a:xfrm>
        </p:spPr>
      </p:pic>
      <p:sp>
        <p:nvSpPr>
          <p:cNvPr id="4" name="Text Placeholder 3">
            <a:extLst>
              <a:ext uri="{FF2B5EF4-FFF2-40B4-BE49-F238E27FC236}">
                <a16:creationId xmlns:a16="http://schemas.microsoft.com/office/drawing/2014/main" id="{D5BC63AE-464B-4F11-8F7F-5A1CAC8E552F}"/>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endParaRPr lang="en-US" dirty="0">
              <a:hlinkClick r:id="rId5" action="ppaction://hlinksldjump"/>
            </a:endParaRPr>
          </a:p>
        </p:txBody>
      </p:sp>
    </p:spTree>
    <p:extLst>
      <p:ext uri="{BB962C8B-B14F-4D97-AF65-F5344CB8AC3E}">
        <p14:creationId xmlns:p14="http://schemas.microsoft.com/office/powerpoint/2010/main" val="35427631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Nonionizing Radiation: UV Rays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pPr>
            <a:r>
              <a:rPr lang="en-US" altLang="en-US" b="1" dirty="0"/>
              <a:t>Ultraviolet</a:t>
            </a:r>
            <a:r>
              <a:rPr lang="en-US" altLang="en-US" dirty="0"/>
              <a:t> (</a:t>
            </a:r>
            <a:r>
              <a:rPr lang="en-US" altLang="en-US" b="1" dirty="0"/>
              <a:t>UV</a:t>
            </a:r>
            <a:r>
              <a:rPr lang="en-US" altLang="en-US" dirty="0"/>
              <a:t>) </a:t>
            </a:r>
            <a:r>
              <a:rPr lang="en-US" altLang="en-US" b="1" dirty="0"/>
              <a:t>radiation</a:t>
            </a:r>
            <a:r>
              <a:rPr lang="en-US" altLang="en-US" dirty="0"/>
              <a:t>:</a:t>
            </a:r>
          </a:p>
          <a:p>
            <a:pPr marL="342900" indent="-342900">
              <a:spcBef>
                <a:spcPts val="1200"/>
              </a:spcBef>
              <a:buFont typeface="Arial" panose="020B0604020202020204" pitchFamily="34" charset="0"/>
              <a:buChar char="•"/>
            </a:pPr>
            <a:r>
              <a:rPr lang="en-US" altLang="en-US" dirty="0"/>
              <a:t>Ranges from 100 nm to 400 nm</a:t>
            </a:r>
          </a:p>
          <a:p>
            <a:pPr marL="342900" indent="-342900">
              <a:spcBef>
                <a:spcPts val="1200"/>
              </a:spcBef>
              <a:buFont typeface="Arial" panose="020B0604020202020204" pitchFamily="34" charset="0"/>
              <a:buChar char="•"/>
            </a:pPr>
            <a:r>
              <a:rPr lang="en-US" altLang="en-US" dirty="0"/>
              <a:t>Most lethal from 240 nm to 280 nm (peak at 260 nm)</a:t>
            </a:r>
          </a:p>
          <a:p>
            <a:pPr marL="342900" indent="-342900">
              <a:spcBef>
                <a:spcPts val="1200"/>
              </a:spcBef>
              <a:buFont typeface="Arial" panose="020B0604020202020204" pitchFamily="34" charset="0"/>
              <a:buChar char="•"/>
            </a:pPr>
            <a:r>
              <a:rPr lang="en-US" altLang="en-US" dirty="0"/>
              <a:t>Germicidal lamp: generates 254 nm</a:t>
            </a:r>
          </a:p>
          <a:p>
            <a:pPr marL="342900" indent="-342900">
              <a:spcBef>
                <a:spcPts val="1200"/>
              </a:spcBef>
              <a:buFont typeface="Arial" panose="020B0604020202020204" pitchFamily="34" charset="0"/>
              <a:buChar char="•"/>
            </a:pPr>
            <a:r>
              <a:rPr lang="en-US" altLang="en-US" dirty="0"/>
              <a:t>Not as penetrating as ionizing radiation:</a:t>
            </a:r>
          </a:p>
          <a:p>
            <a:pPr marL="640080" lvl="1" indent="-283464">
              <a:spcBef>
                <a:spcPts val="1200"/>
              </a:spcBef>
              <a:tabLst>
                <a:tab pos="566738" algn="l"/>
              </a:tabLst>
            </a:pPr>
            <a:r>
              <a:rPr lang="en-US" altLang="en-US" sz="2000" dirty="0"/>
              <a:t>Passes readily through air, slightly through liquids, and only poorly through solids</a:t>
            </a:r>
          </a:p>
          <a:p>
            <a:pPr marL="640080" lvl="1" indent="-283464">
              <a:spcBef>
                <a:spcPts val="1200"/>
              </a:spcBef>
              <a:tabLst>
                <a:tab pos="566738" algn="l"/>
              </a:tabLst>
            </a:pPr>
            <a:r>
              <a:rPr lang="en-US" altLang="en-US" sz="2000" dirty="0"/>
              <a:t>The object to be disinfected must be directly exposed to it for full effect</a:t>
            </a:r>
          </a:p>
        </p:txBody>
      </p:sp>
    </p:spTree>
    <p:extLst>
      <p:ext uri="{BB962C8B-B14F-4D97-AF65-F5344CB8AC3E}">
        <p14:creationId xmlns:p14="http://schemas.microsoft.com/office/powerpoint/2010/main" val="25347354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of UV Radiation</a:t>
            </a:r>
          </a:p>
        </p:txBody>
      </p:sp>
      <p:sp>
        <p:nvSpPr>
          <p:cNvPr id="3" name="Content Placeholder 2"/>
          <p:cNvSpPr>
            <a:spLocks noGrp="1"/>
          </p:cNvSpPr>
          <p:nvPr>
            <p:ph sz="quarter" idx="11"/>
          </p:nvPr>
        </p:nvSpPr>
        <p:spPr>
          <a:xfrm>
            <a:off x="342900" y="1276709"/>
            <a:ext cx="4305300" cy="4895491"/>
          </a:xfrm>
        </p:spPr>
        <p:txBody>
          <a:bodyPr/>
          <a:lstStyle/>
          <a:p>
            <a:pPr>
              <a:spcBef>
                <a:spcPts val="600"/>
              </a:spcBef>
            </a:pPr>
            <a:r>
              <a:rPr lang="en-US" altLang="en-US" dirty="0"/>
              <a:t>Initially absorbed by DNA</a:t>
            </a:r>
          </a:p>
          <a:p>
            <a:pPr>
              <a:spcBef>
                <a:spcPts val="600"/>
              </a:spcBef>
            </a:pPr>
            <a:r>
              <a:rPr lang="en-US" altLang="en-US" dirty="0"/>
              <a:t>Form </a:t>
            </a:r>
            <a:r>
              <a:rPr lang="en-US" altLang="en-US" b="1" dirty="0"/>
              <a:t>pyrimidine dimers</a:t>
            </a:r>
            <a:r>
              <a:rPr lang="en-US" altLang="en-US" dirty="0"/>
              <a:t>:</a:t>
            </a:r>
          </a:p>
          <a:p>
            <a:pPr marL="342900" indent="-342900">
              <a:spcBef>
                <a:spcPts val="600"/>
              </a:spcBef>
              <a:buFont typeface="Arial" panose="020B0604020202020204" pitchFamily="34" charset="0"/>
              <a:buChar char="•"/>
            </a:pPr>
            <a:r>
              <a:rPr lang="en-US" altLang="en-US" dirty="0"/>
              <a:t>Abnormal linkages between adjacent </a:t>
            </a:r>
            <a:r>
              <a:rPr lang="en-US" altLang="en-US" dirty="0" err="1"/>
              <a:t>pyrimidines</a:t>
            </a:r>
            <a:r>
              <a:rPr lang="en-US" altLang="en-US" dirty="0"/>
              <a:t> (thymine and cytosine)</a:t>
            </a:r>
          </a:p>
          <a:p>
            <a:pPr marL="342900" indent="-342900">
              <a:spcBef>
                <a:spcPts val="600"/>
              </a:spcBef>
              <a:buFont typeface="Arial" panose="020B0604020202020204" pitchFamily="34" charset="0"/>
              <a:buChar char="•"/>
            </a:pPr>
            <a:r>
              <a:rPr lang="en-US" altLang="en-US" dirty="0"/>
              <a:t>Interfere with normal DNA replication and transcription</a:t>
            </a:r>
          </a:p>
          <a:p>
            <a:pPr marL="342900" indent="-342900">
              <a:spcBef>
                <a:spcPts val="600"/>
              </a:spcBef>
              <a:buFont typeface="Arial" panose="020B0604020202020204" pitchFamily="34" charset="0"/>
              <a:buChar char="•"/>
            </a:pPr>
            <a:r>
              <a:rPr lang="en-US" altLang="en-US" dirty="0"/>
              <a:t>Lead to inhibition of growth and death</a:t>
            </a:r>
          </a:p>
        </p:txBody>
      </p:sp>
      <p:pic>
        <p:nvPicPr>
          <p:cNvPr id="7" name="Picture 3" descr="Formation of pyrimidine dimers by the action of ultraviolet (UV) radiation.">
            <a:extLst>
              <a:ext uri="{C183D7F6-B498-43B3-948B-1728B52AA6E4}">
                <adec:decorative xmlns:adec="http://schemas.microsoft.com/office/drawing/2017/decorative" val="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24399" y="1333500"/>
            <a:ext cx="4114801" cy="4519247"/>
          </a:xfrm>
        </p:spPr>
      </p:pic>
      <p:sp>
        <p:nvSpPr>
          <p:cNvPr id="5" name="Text Placeholder 3">
            <a:extLst>
              <a:ext uri="{FF2B5EF4-FFF2-40B4-BE49-F238E27FC236}">
                <a16:creationId xmlns:a16="http://schemas.microsoft.com/office/drawing/2014/main" id="{92DE787E-D19A-4F12-AE1E-E21B1D74D2BA}"/>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6081325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Decontamination by Filtration</a:t>
            </a:r>
          </a:p>
        </p:txBody>
      </p:sp>
      <p:sp>
        <p:nvSpPr>
          <p:cNvPr id="3" name="Content Placeholder 2"/>
          <p:cNvSpPr>
            <a:spLocks noGrp="1"/>
          </p:cNvSpPr>
          <p:nvPr>
            <p:ph sz="quarter" idx="11"/>
          </p:nvPr>
        </p:nvSpPr>
        <p:spPr/>
        <p:txBody>
          <a:bodyPr/>
          <a:lstStyle/>
          <a:p>
            <a:pPr>
              <a:spcBef>
                <a:spcPts val="800"/>
              </a:spcBef>
            </a:pPr>
            <a:r>
              <a:rPr lang="en-US" altLang="en-US" dirty="0"/>
              <a:t>An effective method to remove microbes from air and liquids</a:t>
            </a:r>
          </a:p>
          <a:p>
            <a:pPr>
              <a:spcBef>
                <a:spcPts val="800"/>
              </a:spcBef>
            </a:pPr>
            <a:r>
              <a:rPr lang="en-US" altLang="en-US" dirty="0"/>
              <a:t>Fluid is strained through a filter with openings large enough for liquid to pass through, but too small for microbes to pass through</a:t>
            </a:r>
          </a:p>
        </p:txBody>
      </p:sp>
      <p:pic>
        <p:nvPicPr>
          <p:cNvPr id="8" name="Picture 3" descr="Illustration of a membrane filtration system and photo of cells trapped on filter.">
            <a:extLst>
              <a:ext uri="{C183D7F6-B498-43B3-948B-1728B52AA6E4}">
                <adec:decorative xmlns:adec="http://schemas.microsoft.com/office/drawing/2017/decorative" val="0"/>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b="1687"/>
          <a:stretch/>
        </p:blipFill>
        <p:spPr>
          <a:xfrm>
            <a:off x="5669569" y="1249331"/>
            <a:ext cx="2027336" cy="4906930"/>
          </a:xfrm>
        </p:spPr>
      </p:pic>
      <p:sp>
        <p:nvSpPr>
          <p:cNvPr id="5" name="Text Placeholder 4">
            <a:extLst>
              <a:ext uri="{FF2B5EF4-FFF2-40B4-BE49-F238E27FC236}">
                <a16:creationId xmlns:a16="http://schemas.microsoft.com/office/drawing/2014/main" id="{38E4A027-2368-44CE-BD4A-516CAF7C3262}"/>
              </a:ext>
            </a:extLst>
          </p:cNvPr>
          <p:cNvSpPr>
            <a:spLocks noGrp="1"/>
          </p:cNvSpPr>
          <p:nvPr>
            <p:ph type="body" sz="quarter" idx="30"/>
          </p:nvPr>
        </p:nvSpPr>
        <p:spPr/>
        <p:txBody>
          <a:bodyPr/>
          <a:lstStyle/>
          <a:p>
            <a:r>
              <a:rPr lang="en-IN" dirty="0"/>
              <a:t>(b) BSIP/Newscom</a:t>
            </a:r>
          </a:p>
        </p:txBody>
      </p:sp>
      <p:sp>
        <p:nvSpPr>
          <p:cNvPr id="6" name="Text Placeholder 3">
            <a:extLst>
              <a:ext uri="{FF2B5EF4-FFF2-40B4-BE49-F238E27FC236}">
                <a16:creationId xmlns:a16="http://schemas.microsoft.com/office/drawing/2014/main" id="{6FBC5766-1399-4D70-92F5-8E899A369D8A}"/>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2256300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Filters for Decontamination</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Most filters are perforated by precise, uniform pores:</a:t>
            </a:r>
          </a:p>
          <a:p>
            <a:pPr marL="342900" indent="-342900">
              <a:spcBef>
                <a:spcPts val="800"/>
              </a:spcBef>
              <a:buFont typeface="Arial" panose="020B0604020202020204" pitchFamily="34" charset="0"/>
              <a:buChar char="•"/>
            </a:pPr>
            <a:r>
              <a:rPr lang="en-US" dirty="0"/>
              <a:t>Coarse: 8 microns</a:t>
            </a:r>
          </a:p>
          <a:p>
            <a:pPr marL="342900" indent="-342900">
              <a:spcBef>
                <a:spcPts val="800"/>
              </a:spcBef>
              <a:buFont typeface="Arial" panose="020B0604020202020204" pitchFamily="34" charset="0"/>
              <a:buChar char="•"/>
            </a:pPr>
            <a:r>
              <a:rPr lang="en-US" dirty="0"/>
              <a:t>Ultrafine: 0.02 micron</a:t>
            </a:r>
          </a:p>
          <a:p>
            <a:pPr marL="342900" indent="-342900">
              <a:spcBef>
                <a:spcPts val="800"/>
              </a:spcBef>
              <a:buFont typeface="Arial" panose="020B0604020202020204" pitchFamily="34" charset="0"/>
              <a:buChar char="•"/>
            </a:pPr>
            <a:r>
              <a:rPr lang="en-US" dirty="0"/>
              <a:t>Allows selection of the minimum particle size to be trapped</a:t>
            </a:r>
          </a:p>
          <a:p>
            <a:pPr marL="342900" indent="-342900">
              <a:spcBef>
                <a:spcPts val="800"/>
              </a:spcBef>
              <a:buFont typeface="Arial" panose="020B0604020202020204" pitchFamily="34" charset="0"/>
              <a:buChar char="•"/>
            </a:pPr>
            <a:r>
              <a:rPr lang="en-US" dirty="0"/>
              <a:t>Even smaller pore diameters permit true sterilization by removing viruses and even large proteins</a:t>
            </a:r>
          </a:p>
        </p:txBody>
      </p:sp>
    </p:spTree>
    <p:extLst>
      <p:ext uri="{BB962C8B-B14F-4D97-AF65-F5344CB8AC3E}">
        <p14:creationId xmlns:p14="http://schemas.microsoft.com/office/powerpoint/2010/main" val="12074891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Applications of Filtration</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Used in liquids that cannot withstand heat</a:t>
            </a:r>
          </a:p>
          <a:p>
            <a:pPr>
              <a:spcBef>
                <a:spcPts val="800"/>
              </a:spcBef>
            </a:pPr>
            <a:r>
              <a:rPr lang="en-US" altLang="en-US" dirty="0"/>
              <a:t>Alternative method for decontaminating milk and beer</a:t>
            </a:r>
          </a:p>
          <a:p>
            <a:pPr>
              <a:spcBef>
                <a:spcPts val="800"/>
              </a:spcBef>
            </a:pPr>
            <a:r>
              <a:rPr lang="en-US" altLang="en-US" dirty="0"/>
              <a:t>Important step in water purification</a:t>
            </a:r>
          </a:p>
          <a:p>
            <a:pPr>
              <a:spcBef>
                <a:spcPts val="800"/>
              </a:spcBef>
            </a:pPr>
            <a:r>
              <a:rPr lang="en-US" altLang="en-US" dirty="0"/>
              <a:t>Efficient means of removing airborne contaminants</a:t>
            </a:r>
          </a:p>
        </p:txBody>
      </p:sp>
    </p:spTree>
    <p:extLst>
      <p:ext uri="{BB962C8B-B14F-4D97-AF65-F5344CB8AC3E}">
        <p14:creationId xmlns:p14="http://schemas.microsoft.com/office/powerpoint/2010/main" val="20906701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Osmotic Pressure</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Adding large amounts of salt or sugar to foods creates a hypertonic environment</a:t>
            </a:r>
          </a:p>
          <a:p>
            <a:pPr marL="342900" indent="-342900">
              <a:spcBef>
                <a:spcPts val="800"/>
              </a:spcBef>
              <a:buFont typeface="Arial" panose="020B0604020202020204" pitchFamily="34" charset="0"/>
              <a:buChar char="•"/>
            </a:pPr>
            <a:r>
              <a:rPr lang="en-US" altLang="en-US" dirty="0"/>
              <a:t>Causes plasmolysis in bacteria</a:t>
            </a:r>
          </a:p>
          <a:p>
            <a:pPr marL="342900" indent="-342900">
              <a:spcBef>
                <a:spcPts val="800"/>
              </a:spcBef>
              <a:buFont typeface="Arial" panose="020B0604020202020204" pitchFamily="34" charset="0"/>
              <a:buChar char="•"/>
            </a:pPr>
            <a:r>
              <a:rPr lang="en-US" altLang="en-US" dirty="0"/>
              <a:t>Makes it impossible for bacteria to multiply</a:t>
            </a:r>
          </a:p>
          <a:p>
            <a:pPr marL="342900" indent="-342900">
              <a:spcBef>
                <a:spcPts val="800"/>
              </a:spcBef>
              <a:buFont typeface="Arial" panose="020B0604020202020204" pitchFamily="34" charset="0"/>
              <a:buChar char="•"/>
            </a:pPr>
            <a:r>
              <a:rPr lang="en-US" altLang="en-US" dirty="0"/>
              <a:t>“Cured” meats are treated with high salt concentrations so they can be kept for long periods without refrigeration</a:t>
            </a:r>
          </a:p>
          <a:p>
            <a:pPr marL="342900" indent="-342900">
              <a:spcBef>
                <a:spcPts val="800"/>
              </a:spcBef>
              <a:buFont typeface="Arial" panose="020B0604020202020204" pitchFamily="34" charset="0"/>
              <a:buChar char="•"/>
            </a:pPr>
            <a:r>
              <a:rPr lang="en-US" altLang="en-US" dirty="0"/>
              <a:t>High sugar in jams and jellies has the same effect</a:t>
            </a:r>
          </a:p>
        </p:txBody>
      </p:sp>
    </p:spTree>
    <p:extLst>
      <p:ext uri="{BB962C8B-B14F-4D97-AF65-F5344CB8AC3E}">
        <p14:creationId xmlns:p14="http://schemas.microsoft.com/office/powerpoint/2010/main" val="25249623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Concept Check – Section 11.2</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marL="457200" indent="-457200">
              <a:spcBef>
                <a:spcPts val="800"/>
              </a:spcBef>
              <a:buFont typeface="+mj-lt"/>
              <a:buAutoNum type="arabicPeriod"/>
            </a:pPr>
            <a:r>
              <a:rPr lang="en-US" dirty="0"/>
              <a:t>True/False: Lower temperatures can be used with dry heat than moist heat.</a:t>
            </a:r>
          </a:p>
          <a:p>
            <a:pPr marL="457200" lvl="0" indent="-457200">
              <a:spcBef>
                <a:spcPts val="800"/>
              </a:spcBef>
              <a:buFont typeface="+mj-lt"/>
              <a:buAutoNum type="arabicPeriod"/>
            </a:pPr>
            <a:r>
              <a:rPr lang="en-US" dirty="0"/>
              <a:t>The lowest temperature required to kill all of the microbes in a sample in 10 minutes is the ______ ______ ______.</a:t>
            </a:r>
          </a:p>
          <a:p>
            <a:pPr marL="457200" indent="-457200">
              <a:spcBef>
                <a:spcPts val="800"/>
              </a:spcBef>
              <a:buFont typeface="+mj-lt"/>
              <a:buAutoNum type="arabicPeriod" startAt="3"/>
            </a:pPr>
            <a:r>
              <a:rPr lang="en-US" dirty="0"/>
              <a:t>True/False: Cold merely retards the growth of most microbes.</a:t>
            </a:r>
          </a:p>
          <a:p>
            <a:pPr marL="457200" indent="-457200">
              <a:spcBef>
                <a:spcPts val="800"/>
              </a:spcBef>
              <a:buFont typeface="+mj-lt"/>
              <a:buAutoNum type="arabicPeriod" startAt="3"/>
            </a:pPr>
            <a:r>
              <a:rPr lang="en-US" dirty="0"/>
              <a:t>True/False: Filtration is not a method of sterilization.</a:t>
            </a:r>
          </a:p>
          <a:p>
            <a:pPr marL="457200" indent="-457200">
              <a:spcBef>
                <a:spcPts val="800"/>
              </a:spcBef>
              <a:buFont typeface="+mj-lt"/>
              <a:buAutoNum type="arabicPeriod" startAt="3"/>
            </a:pPr>
            <a:r>
              <a:rPr lang="en-US" dirty="0"/>
              <a:t>Ultraviolet radiation produces ______ dimers.</a:t>
            </a:r>
          </a:p>
        </p:txBody>
      </p:sp>
    </p:spTree>
    <p:extLst>
      <p:ext uri="{BB962C8B-B14F-4D97-AF65-F5344CB8AC3E}">
        <p14:creationId xmlns:p14="http://schemas.microsoft.com/office/powerpoint/2010/main" val="33008116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Section 11.3:</a:t>
            </a:r>
            <a:br>
              <a:rPr lang="en-US" dirty="0">
                <a:solidFill>
                  <a:schemeClr val="tx1"/>
                </a:solidFill>
              </a:rPr>
            </a:br>
            <a:r>
              <a:rPr lang="en-US" dirty="0">
                <a:solidFill>
                  <a:schemeClr val="tx1"/>
                </a:solidFill>
              </a:rPr>
              <a:t>Chemical Agents in Microbial Control</a:t>
            </a:r>
            <a:r>
              <a:rPr lang="en-US" sz="1200" dirty="0">
                <a:solidFill>
                  <a:schemeClr val="tx1"/>
                </a:solidFill>
              </a:rPr>
              <a:t> 1</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u="sng" dirty="0"/>
              <a:t>Learning Outcomes</a:t>
            </a:r>
          </a:p>
          <a:p>
            <a:pPr marL="342900" indent="-342900">
              <a:spcBef>
                <a:spcPts val="800"/>
              </a:spcBef>
              <a:buFont typeface="Arial" panose="020B0604020202020204" pitchFamily="34" charset="0"/>
              <a:buChar char="•"/>
            </a:pPr>
            <a:r>
              <a:rPr lang="en-US" dirty="0"/>
              <a:t>Name the desirable characteristics of chemical control agents.</a:t>
            </a:r>
          </a:p>
          <a:p>
            <a:pPr marL="342900" indent="-342900">
              <a:spcBef>
                <a:spcPts val="800"/>
              </a:spcBef>
              <a:buFont typeface="Arial" panose="020B0604020202020204" pitchFamily="34" charset="0"/>
              <a:buChar char="•"/>
            </a:pPr>
            <a:r>
              <a:rPr lang="en-US" dirty="0"/>
              <a:t>Discuss several different halogen agents and their uses in microbial control.</a:t>
            </a:r>
          </a:p>
          <a:p>
            <a:pPr marL="342900" indent="-342900">
              <a:spcBef>
                <a:spcPts val="800"/>
              </a:spcBef>
              <a:buFont typeface="Arial" panose="020B0604020202020204" pitchFamily="34" charset="0"/>
              <a:buChar char="•"/>
            </a:pPr>
            <a:r>
              <a:rPr lang="en-US" dirty="0"/>
              <a:t>List advantages and disadvantages to the use of phenolic compounds as control agents.</a:t>
            </a:r>
          </a:p>
          <a:p>
            <a:pPr marL="342900" indent="-342900">
              <a:spcBef>
                <a:spcPts val="800"/>
              </a:spcBef>
              <a:buFont typeface="Arial" panose="020B0604020202020204" pitchFamily="34" charset="0"/>
              <a:buChar char="•"/>
            </a:pPr>
            <a:r>
              <a:rPr lang="en-US" altLang="en-US" dirty="0"/>
              <a:t>Explain the mode of action of alcohols and their limitations as effective antimicrobials.</a:t>
            </a:r>
          </a:p>
        </p:txBody>
      </p:sp>
    </p:spTree>
    <p:extLst>
      <p:ext uri="{BB962C8B-B14F-4D97-AF65-F5344CB8AC3E}">
        <p14:creationId xmlns:p14="http://schemas.microsoft.com/office/powerpoint/2010/main" val="15642961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Section 11.3:</a:t>
            </a:r>
            <a:br>
              <a:rPr lang="en-US" dirty="0">
                <a:solidFill>
                  <a:schemeClr val="tx1"/>
                </a:solidFill>
              </a:rPr>
            </a:br>
            <a:r>
              <a:rPr lang="en-US" dirty="0">
                <a:solidFill>
                  <a:schemeClr val="tx1"/>
                </a:solidFill>
              </a:rPr>
              <a:t>Chemical Agents in Microbial Control</a:t>
            </a:r>
            <a:r>
              <a:rPr lang="en-US" sz="1200" dirty="0">
                <a:solidFill>
                  <a:schemeClr val="tx1"/>
                </a:solidFill>
              </a:rPr>
              <a:t> 2</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u="sng" dirty="0"/>
              <a:t>Learning Outcomes </a:t>
            </a:r>
            <a:r>
              <a:rPr lang="en-US" altLang="en-US" u="sng" dirty="0"/>
              <a:t>(continued)</a:t>
            </a:r>
          </a:p>
          <a:p>
            <a:pPr marL="342900" indent="-342900">
              <a:spcBef>
                <a:spcPts val="800"/>
              </a:spcBef>
              <a:buFont typeface="Arial" panose="020B0604020202020204" pitchFamily="34" charset="0"/>
              <a:buChar char="•"/>
            </a:pPr>
            <a:r>
              <a:rPr lang="en-US" altLang="en-US" dirty="0"/>
              <a:t>Pinpoint the most appropriate applications of oxidizing agents.</a:t>
            </a:r>
          </a:p>
          <a:p>
            <a:pPr marL="342900" indent="-342900">
              <a:spcBef>
                <a:spcPts val="800"/>
              </a:spcBef>
              <a:buFont typeface="Arial" panose="020B0604020202020204" pitchFamily="34" charset="0"/>
              <a:buChar char="•"/>
            </a:pPr>
            <a:r>
              <a:rPr lang="en-US" altLang="en-US" dirty="0"/>
              <a:t>Define the term </a:t>
            </a:r>
            <a:r>
              <a:rPr lang="en-US" altLang="en-US" i="1" dirty="0"/>
              <a:t>surfactant</a:t>
            </a:r>
            <a:r>
              <a:rPr lang="en-US" altLang="en-US" dirty="0"/>
              <a:t>, and explain this antimicrobial’s mode of action.</a:t>
            </a:r>
          </a:p>
          <a:p>
            <a:pPr marL="342900" indent="-342900">
              <a:spcBef>
                <a:spcPts val="800"/>
              </a:spcBef>
              <a:buFont typeface="Arial" panose="020B0604020202020204" pitchFamily="34" charset="0"/>
              <a:buChar char="•"/>
            </a:pPr>
            <a:r>
              <a:rPr lang="en-US" dirty="0"/>
              <a:t>Identify examples of some heavy metal control agents and their most common applications.</a:t>
            </a:r>
          </a:p>
          <a:p>
            <a:pPr marL="342900" indent="-342900">
              <a:spcBef>
                <a:spcPts val="800"/>
              </a:spcBef>
              <a:buFont typeface="Arial" panose="020B0604020202020204" pitchFamily="34" charset="0"/>
              <a:buChar char="•"/>
            </a:pPr>
            <a:r>
              <a:rPr lang="en-US" dirty="0"/>
              <a:t>Discuss the advantages and disadvantages of aldehyde agents in microbial control.</a:t>
            </a:r>
          </a:p>
          <a:p>
            <a:pPr marL="342900" indent="-342900">
              <a:spcBef>
                <a:spcPts val="800"/>
              </a:spcBef>
              <a:buFont typeface="Arial" panose="020B0604020202020204" pitchFamily="34" charset="0"/>
              <a:buChar char="•"/>
            </a:pPr>
            <a:r>
              <a:rPr lang="en-US" dirty="0"/>
              <a:t>Identify applications for ethylene oxide sterilization.</a:t>
            </a:r>
          </a:p>
        </p:txBody>
      </p:sp>
    </p:spTree>
    <p:extLst>
      <p:ext uri="{BB962C8B-B14F-4D97-AF65-F5344CB8AC3E}">
        <p14:creationId xmlns:p14="http://schemas.microsoft.com/office/powerpoint/2010/main" val="8522878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Chemical Agents in Microbial Control</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400"/>
              </a:spcBef>
              <a:spcAft>
                <a:spcPts val="400"/>
              </a:spcAft>
            </a:pPr>
            <a:r>
              <a:rPr lang="en-US" dirty="0"/>
              <a:t>Antimicrobial chemicals:</a:t>
            </a:r>
          </a:p>
          <a:p>
            <a:pPr marL="342900" indent="-342900">
              <a:spcBef>
                <a:spcPts val="400"/>
              </a:spcBef>
              <a:spcAft>
                <a:spcPts val="400"/>
              </a:spcAft>
              <a:buFont typeface="Arial" panose="020B0604020202020204" pitchFamily="34" charset="0"/>
              <a:buChar char="•"/>
            </a:pPr>
            <a:r>
              <a:rPr lang="en-US" dirty="0"/>
              <a:t>Solid</a:t>
            </a:r>
          </a:p>
          <a:p>
            <a:pPr marL="342900" indent="-342900">
              <a:spcBef>
                <a:spcPts val="400"/>
              </a:spcBef>
              <a:spcAft>
                <a:spcPts val="400"/>
              </a:spcAft>
              <a:buFont typeface="Arial" panose="020B0604020202020204" pitchFamily="34" charset="0"/>
              <a:buChar char="•"/>
            </a:pPr>
            <a:r>
              <a:rPr lang="en-US" dirty="0"/>
              <a:t>Liquid</a:t>
            </a:r>
          </a:p>
          <a:p>
            <a:pPr marL="342900" indent="-342900">
              <a:spcBef>
                <a:spcPts val="400"/>
              </a:spcBef>
              <a:spcAft>
                <a:spcPts val="400"/>
              </a:spcAft>
              <a:buFont typeface="Arial" panose="020B0604020202020204" pitchFamily="34" charset="0"/>
              <a:buChar char="•"/>
            </a:pPr>
            <a:r>
              <a:rPr lang="en-US" dirty="0"/>
              <a:t>Gaseous </a:t>
            </a:r>
          </a:p>
          <a:p>
            <a:pPr marL="342900" indent="-342900">
              <a:spcBef>
                <a:spcPts val="400"/>
              </a:spcBef>
              <a:spcAft>
                <a:spcPts val="400"/>
              </a:spcAft>
              <a:buFont typeface="Arial" panose="020B0604020202020204" pitchFamily="34" charset="0"/>
              <a:buChar char="•"/>
            </a:pPr>
            <a:r>
              <a:rPr lang="en-US" dirty="0"/>
              <a:t>For convenience, solid or gaseous antimicrobial chemicals are dissolved in water, alcohol, or a mixture of the two</a:t>
            </a:r>
          </a:p>
          <a:p>
            <a:pPr>
              <a:spcBef>
                <a:spcPts val="400"/>
              </a:spcBef>
              <a:spcAft>
                <a:spcPts val="400"/>
              </a:spcAft>
            </a:pPr>
            <a:r>
              <a:rPr lang="en-US" altLang="en-US" b="1" dirty="0"/>
              <a:t>Aqueous solutions</a:t>
            </a:r>
            <a:r>
              <a:rPr lang="en-US" altLang="en-US" dirty="0"/>
              <a:t>:</a:t>
            </a:r>
          </a:p>
          <a:p>
            <a:pPr marL="342900" indent="-342900">
              <a:spcBef>
                <a:spcPts val="400"/>
              </a:spcBef>
              <a:spcAft>
                <a:spcPts val="400"/>
              </a:spcAft>
              <a:buFont typeface="Arial" panose="020B0604020202020204" pitchFamily="34" charset="0"/>
              <a:buChar char="•"/>
            </a:pPr>
            <a:r>
              <a:rPr lang="en-US" altLang="en-US" dirty="0"/>
              <a:t>Solutions containing pure water as the solvent</a:t>
            </a:r>
          </a:p>
          <a:p>
            <a:pPr>
              <a:spcBef>
                <a:spcPts val="400"/>
              </a:spcBef>
              <a:spcAft>
                <a:spcPts val="400"/>
              </a:spcAft>
            </a:pPr>
            <a:r>
              <a:rPr lang="en-US" altLang="en-US" b="1" dirty="0"/>
              <a:t>Tinctures</a:t>
            </a:r>
            <a:r>
              <a:rPr lang="en-US" altLang="en-US" dirty="0"/>
              <a:t>:</a:t>
            </a:r>
          </a:p>
          <a:p>
            <a:pPr marL="342900" indent="-342900">
              <a:spcBef>
                <a:spcPts val="400"/>
              </a:spcBef>
              <a:spcAft>
                <a:spcPts val="400"/>
              </a:spcAft>
              <a:buFont typeface="Arial" panose="020B0604020202020204" pitchFamily="34" charset="0"/>
              <a:buChar char="•"/>
            </a:pPr>
            <a:r>
              <a:rPr lang="en-US" altLang="en-US" dirty="0"/>
              <a:t>Antimicrobial chemicals dissolved in pure alcohol or water</a:t>
            </a:r>
            <a:r>
              <a:rPr lang="en-IN" dirty="0"/>
              <a:t>–</a:t>
            </a:r>
            <a:r>
              <a:rPr lang="en-US" altLang="en-US" dirty="0"/>
              <a:t>alcohol mixtures</a:t>
            </a:r>
          </a:p>
        </p:txBody>
      </p:sp>
    </p:spTree>
    <p:extLst>
      <p:ext uri="{BB962C8B-B14F-4D97-AF65-F5344CB8AC3E}">
        <p14:creationId xmlns:p14="http://schemas.microsoft.com/office/powerpoint/2010/main" val="3369579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Primary Targets of Microbial Control</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Microorganisms capable of causing infection or spoilage</a:t>
            </a:r>
          </a:p>
          <a:p>
            <a:pPr>
              <a:spcBef>
                <a:spcPts val="800"/>
              </a:spcBef>
            </a:pPr>
            <a:r>
              <a:rPr lang="en-US" altLang="en-US" dirty="0"/>
              <a:t>Constantly present in the external environment and on the human body</a:t>
            </a:r>
          </a:p>
          <a:p>
            <a:pPr>
              <a:spcBef>
                <a:spcPts val="800"/>
              </a:spcBef>
            </a:pPr>
            <a:r>
              <a:rPr lang="en-US" altLang="en-US" dirty="0"/>
              <a:t>Often contains mixtures of microbes</a:t>
            </a:r>
          </a:p>
        </p:txBody>
      </p:sp>
    </p:spTree>
    <p:extLst>
      <p:ext uri="{BB962C8B-B14F-4D97-AF65-F5344CB8AC3E}">
        <p14:creationId xmlns:p14="http://schemas.microsoft.com/office/powerpoint/2010/main" val="2786110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Desirable Qualities of a Germicide</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Rapid action in low concentrations</a:t>
            </a:r>
          </a:p>
          <a:p>
            <a:pPr>
              <a:spcBef>
                <a:spcPts val="800"/>
              </a:spcBef>
            </a:pPr>
            <a:r>
              <a:rPr lang="en-US" dirty="0"/>
              <a:t>Solubility in water or alcohol and long-term stability</a:t>
            </a:r>
          </a:p>
          <a:p>
            <a:pPr>
              <a:spcBef>
                <a:spcPts val="800"/>
              </a:spcBef>
            </a:pPr>
            <a:r>
              <a:rPr lang="en-US" dirty="0"/>
              <a:t>Broad-spectrum </a:t>
            </a:r>
            <a:r>
              <a:rPr lang="en-US" dirty="0" err="1"/>
              <a:t>microbicidal</a:t>
            </a:r>
            <a:r>
              <a:rPr lang="en-US" dirty="0"/>
              <a:t> action without toxicity to human and animal tissues</a:t>
            </a:r>
          </a:p>
          <a:p>
            <a:pPr>
              <a:spcBef>
                <a:spcPts val="800"/>
              </a:spcBef>
            </a:pPr>
            <a:r>
              <a:rPr lang="en-US" dirty="0"/>
              <a:t>Penetration of inanimate surfaces to sustain a cumulative or persistent action</a:t>
            </a:r>
          </a:p>
          <a:p>
            <a:pPr>
              <a:spcBef>
                <a:spcPts val="800"/>
              </a:spcBef>
            </a:pPr>
            <a:r>
              <a:rPr lang="en-US" altLang="en-US" dirty="0"/>
              <a:t>Resistance to becoming inactivated by organic matter</a:t>
            </a:r>
          </a:p>
          <a:p>
            <a:pPr>
              <a:spcBef>
                <a:spcPts val="800"/>
              </a:spcBef>
            </a:pPr>
            <a:r>
              <a:rPr lang="en-US" altLang="en-US" dirty="0"/>
              <a:t>Noncorrosive or </a:t>
            </a:r>
            <a:r>
              <a:rPr lang="en-US" altLang="en-US" dirty="0" err="1"/>
              <a:t>nonstaining</a:t>
            </a:r>
            <a:r>
              <a:rPr lang="en-US" altLang="en-US" dirty="0"/>
              <a:t> properties</a:t>
            </a:r>
          </a:p>
          <a:p>
            <a:pPr>
              <a:spcBef>
                <a:spcPts val="800"/>
              </a:spcBef>
            </a:pPr>
            <a:r>
              <a:rPr lang="en-US" altLang="en-US" dirty="0"/>
              <a:t>Sanitizing and deodorizing properties</a:t>
            </a:r>
          </a:p>
          <a:p>
            <a:pPr>
              <a:spcBef>
                <a:spcPts val="800"/>
              </a:spcBef>
            </a:pPr>
            <a:r>
              <a:rPr lang="en-US" altLang="en-US" dirty="0"/>
              <a:t>Affordability and ready availability</a:t>
            </a:r>
          </a:p>
        </p:txBody>
      </p:sp>
    </p:spTree>
    <p:extLst>
      <p:ext uri="{BB962C8B-B14F-4D97-AF65-F5344CB8AC3E}">
        <p14:creationId xmlns:p14="http://schemas.microsoft.com/office/powerpoint/2010/main" val="169838046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High-Level Germicides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Kill endospores</a:t>
            </a:r>
          </a:p>
          <a:p>
            <a:pPr>
              <a:spcBef>
                <a:spcPts val="800"/>
              </a:spcBef>
            </a:pPr>
            <a:r>
              <a:rPr lang="en-US" altLang="en-US" dirty="0" err="1"/>
              <a:t>Sterilants</a:t>
            </a:r>
            <a:r>
              <a:rPr lang="en-US" altLang="en-US" dirty="0"/>
              <a:t> if properly used</a:t>
            </a:r>
          </a:p>
          <a:p>
            <a:pPr>
              <a:spcBef>
                <a:spcPts val="800"/>
              </a:spcBef>
            </a:pPr>
            <a:r>
              <a:rPr lang="en-US" altLang="en-US" dirty="0"/>
              <a:t>Used on critical items that are not heat-</a:t>
            </a:r>
            <a:r>
              <a:rPr lang="en-US" altLang="en-US" dirty="0" err="1"/>
              <a:t>sterilizable</a:t>
            </a:r>
            <a:r>
              <a:rPr lang="en-US" altLang="en-US" dirty="0"/>
              <a:t>:</a:t>
            </a:r>
          </a:p>
          <a:p>
            <a:pPr marL="285750" lvl="1"/>
            <a:r>
              <a:rPr lang="en-US" altLang="en-US" dirty="0"/>
              <a:t>Catheters</a:t>
            </a:r>
          </a:p>
          <a:p>
            <a:pPr marL="285750" lvl="1"/>
            <a:r>
              <a:rPr lang="en-US" altLang="en-US" dirty="0"/>
              <a:t>Heart-lung equipment</a:t>
            </a:r>
          </a:p>
          <a:p>
            <a:pPr marL="285750" lvl="1"/>
            <a:r>
              <a:rPr lang="en-US" altLang="en-US" dirty="0"/>
              <a:t>Implants</a:t>
            </a:r>
          </a:p>
        </p:txBody>
      </p:sp>
    </p:spTree>
    <p:extLst>
      <p:ext uri="{BB962C8B-B14F-4D97-AF65-F5344CB8AC3E}">
        <p14:creationId xmlns:p14="http://schemas.microsoft.com/office/powerpoint/2010/main" val="1890067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Intermediate-Level Germicides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Kill fungal but not bacterial spores, resistant pathogens such as the tubercle bacillus, and viruses</a:t>
            </a:r>
          </a:p>
          <a:p>
            <a:pPr>
              <a:spcBef>
                <a:spcPts val="800"/>
              </a:spcBef>
            </a:pPr>
            <a:r>
              <a:rPr lang="en-US" altLang="en-US" dirty="0"/>
              <a:t>Used to disinfect semi-critical items:</a:t>
            </a:r>
          </a:p>
          <a:p>
            <a:pPr marL="285750" lvl="1"/>
            <a:r>
              <a:rPr lang="en-US" altLang="en-US" dirty="0"/>
              <a:t>Respiratory equipment</a:t>
            </a:r>
          </a:p>
          <a:p>
            <a:pPr marL="285750" lvl="1"/>
            <a:r>
              <a:rPr lang="en-US" altLang="en-US" dirty="0"/>
              <a:t>Thermometers</a:t>
            </a:r>
          </a:p>
        </p:txBody>
      </p:sp>
    </p:spTree>
    <p:extLst>
      <p:ext uri="{BB962C8B-B14F-4D97-AF65-F5344CB8AC3E}">
        <p14:creationId xmlns:p14="http://schemas.microsoft.com/office/powerpoint/2010/main" val="35915917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Low-Level Germicides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indent="63500">
              <a:spcBef>
                <a:spcPts val="800"/>
              </a:spcBef>
            </a:pPr>
            <a:r>
              <a:rPr lang="en-US" dirty="0"/>
              <a:t>Eliminate only:</a:t>
            </a:r>
          </a:p>
          <a:p>
            <a:pPr marL="347472" lvl="1" indent="-347472"/>
            <a:r>
              <a:rPr lang="en-US" dirty="0"/>
              <a:t>Vegetative bacteria</a:t>
            </a:r>
          </a:p>
          <a:p>
            <a:pPr marL="347472" lvl="1" indent="-347472"/>
            <a:r>
              <a:rPr lang="en-US" dirty="0"/>
              <a:t>Vegetative fungal cells</a:t>
            </a:r>
          </a:p>
          <a:p>
            <a:pPr marL="347472" lvl="1" indent="-347472"/>
            <a:r>
              <a:rPr lang="en-US" dirty="0"/>
              <a:t>Some viruses</a:t>
            </a:r>
          </a:p>
          <a:p>
            <a:pPr marL="98425" indent="77788" defTabSz="677863">
              <a:spcBef>
                <a:spcPts val="800"/>
              </a:spcBef>
              <a:tabLst>
                <a:tab pos="358775" algn="l"/>
              </a:tabLst>
            </a:pPr>
            <a:r>
              <a:rPr lang="en-US" dirty="0"/>
              <a:t>Used to clean noncritical materials:</a:t>
            </a:r>
          </a:p>
          <a:p>
            <a:pPr marL="347472" lvl="1" indent="-347472"/>
            <a:r>
              <a:rPr lang="en-US" dirty="0"/>
              <a:t>Electrodes</a:t>
            </a:r>
          </a:p>
          <a:p>
            <a:pPr marL="347472" lvl="1" indent="-347472"/>
            <a:r>
              <a:rPr lang="en-US" dirty="0"/>
              <a:t>Straps</a:t>
            </a:r>
          </a:p>
          <a:p>
            <a:pPr marL="347472" lvl="1" indent="-347472"/>
            <a:r>
              <a:rPr lang="en-US" dirty="0"/>
              <a:t>Furniture that touches skin but not mucous membranes</a:t>
            </a:r>
          </a:p>
        </p:txBody>
      </p:sp>
    </p:spTree>
    <p:extLst>
      <p:ext uri="{BB962C8B-B14F-4D97-AF65-F5344CB8AC3E}">
        <p14:creationId xmlns:p14="http://schemas.microsoft.com/office/powerpoint/2010/main" val="5829901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Factors Affecting the </a:t>
            </a:r>
            <a:r>
              <a:rPr lang="en-US" dirty="0" err="1">
                <a:solidFill>
                  <a:schemeClr val="tx1"/>
                </a:solidFill>
              </a:rPr>
              <a:t>Microbicidal</a:t>
            </a:r>
            <a:r>
              <a:rPr lang="en-US" dirty="0">
                <a:solidFill>
                  <a:schemeClr val="tx1"/>
                </a:solidFill>
              </a:rPr>
              <a:t> Activity of Chemicals </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Nature of microorganisms being treated</a:t>
            </a:r>
          </a:p>
          <a:p>
            <a:pPr>
              <a:spcBef>
                <a:spcPts val="800"/>
              </a:spcBef>
            </a:pPr>
            <a:r>
              <a:rPr lang="en-US" altLang="en-US" dirty="0"/>
              <a:t>Nature of material being treated</a:t>
            </a:r>
          </a:p>
          <a:p>
            <a:pPr>
              <a:spcBef>
                <a:spcPts val="800"/>
              </a:spcBef>
            </a:pPr>
            <a:r>
              <a:rPr lang="en-US" altLang="en-US" dirty="0"/>
              <a:t>Degree of contamination</a:t>
            </a:r>
          </a:p>
          <a:p>
            <a:pPr>
              <a:spcBef>
                <a:spcPts val="800"/>
              </a:spcBef>
            </a:pPr>
            <a:r>
              <a:rPr lang="en-US" altLang="en-US" dirty="0"/>
              <a:t>Time of exposure</a:t>
            </a:r>
          </a:p>
          <a:p>
            <a:pPr>
              <a:spcBef>
                <a:spcPts val="800"/>
              </a:spcBef>
            </a:pPr>
            <a:r>
              <a:rPr lang="en-US" altLang="en-US" dirty="0"/>
              <a:t>Strength and chemical action of the germicide</a:t>
            </a:r>
          </a:p>
        </p:txBody>
      </p:sp>
    </p:spTree>
    <p:extLst>
      <p:ext uri="{BB962C8B-B14F-4D97-AF65-F5344CB8AC3E}">
        <p14:creationId xmlns:p14="http://schemas.microsoft.com/office/powerpoint/2010/main" val="35280291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Cellular Targets of Germicides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Modes of action of germicides are to attack cellular targets:</a:t>
            </a:r>
          </a:p>
          <a:p>
            <a:pPr marL="342900" indent="-342900">
              <a:spcBef>
                <a:spcPts val="800"/>
              </a:spcBef>
              <a:buFont typeface="Arial" panose="020B0604020202020204" pitchFamily="34" charset="0"/>
              <a:buChar char="•"/>
            </a:pPr>
            <a:r>
              <a:rPr lang="en-US" altLang="en-US" dirty="0"/>
              <a:t>Proteins</a:t>
            </a:r>
          </a:p>
          <a:p>
            <a:pPr marL="342900" indent="-342900">
              <a:spcBef>
                <a:spcPts val="800"/>
              </a:spcBef>
              <a:buFont typeface="Arial" panose="020B0604020202020204" pitchFamily="34" charset="0"/>
              <a:buChar char="•"/>
            </a:pPr>
            <a:r>
              <a:rPr lang="en-US" altLang="en-US" dirty="0"/>
              <a:t>Nucleic acids</a:t>
            </a:r>
          </a:p>
          <a:p>
            <a:pPr marL="342900" indent="-342900">
              <a:spcBef>
                <a:spcPts val="800"/>
              </a:spcBef>
              <a:buFont typeface="Arial" panose="020B0604020202020204" pitchFamily="34" charset="0"/>
              <a:buChar char="•"/>
            </a:pPr>
            <a:r>
              <a:rPr lang="en-US" altLang="en-US" dirty="0"/>
              <a:t>Cell wall</a:t>
            </a:r>
          </a:p>
          <a:p>
            <a:pPr marL="342900" indent="-342900">
              <a:spcBef>
                <a:spcPts val="800"/>
              </a:spcBef>
              <a:buFont typeface="Arial" panose="020B0604020202020204" pitchFamily="34" charset="0"/>
              <a:buChar char="•"/>
            </a:pPr>
            <a:r>
              <a:rPr lang="en-US" altLang="en-US" dirty="0"/>
              <a:t>Cell membrane</a:t>
            </a:r>
          </a:p>
        </p:txBody>
      </p:sp>
    </p:spTree>
    <p:extLst>
      <p:ext uri="{BB962C8B-B14F-4D97-AF65-F5344CB8AC3E}">
        <p14:creationId xmlns:p14="http://schemas.microsoft.com/office/powerpoint/2010/main" val="28299668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Halogen Antimicrobial Chemicals </a:t>
            </a: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Halogens:</a:t>
                </a:r>
              </a:p>
              <a:p>
                <a:pPr marL="342900" indent="-342900">
                  <a:spcBef>
                    <a:spcPts val="800"/>
                  </a:spcBef>
                  <a:buFont typeface="Arial" panose="020B0604020202020204" pitchFamily="34" charset="0"/>
                  <a:buChar char="•"/>
                </a:pPr>
                <a:r>
                  <a:rPr lang="en-US" altLang="en-US" dirty="0"/>
                  <a:t>Fluorine, bromine, chlorine, iodine</a:t>
                </a:r>
              </a:p>
              <a:p>
                <a:pPr marL="342900" indent="-342900">
                  <a:spcBef>
                    <a:spcPts val="800"/>
                  </a:spcBef>
                  <a:buFont typeface="Arial" panose="020B0604020202020204" pitchFamily="34" charset="0"/>
                  <a:buChar char="•"/>
                </a:pPr>
                <a:r>
                  <a:rPr lang="en-US" altLang="en-US" dirty="0"/>
                  <a:t>Microbicidal and sporicidal</a:t>
                </a:r>
              </a:p>
              <a:p>
                <a:pPr marL="342900" indent="-342900">
                  <a:spcBef>
                    <a:spcPts val="800"/>
                  </a:spcBef>
                  <a:buFont typeface="Arial" panose="020B0604020202020204" pitchFamily="34" charset="0"/>
                  <a:buChar char="•"/>
                </a:pPr>
                <a:r>
                  <a:rPr lang="en-US" altLang="en-US" dirty="0"/>
                  <a:t>Active ingredients in </a:t>
                </a:r>
                <a14:m>
                  <m:oMath xmlns:m="http://schemas.openxmlformats.org/officeDocument/2006/math">
                    <m:f>
                      <m:fPr>
                        <m:type m:val="skw"/>
                        <m:ctrlPr>
                          <a:rPr lang="en-US" altLang="en-US" i="1">
                            <a:latin typeface="Cambria Math" panose="02040503050406030204" pitchFamily="18" charset="0"/>
                          </a:rPr>
                        </m:ctrlPr>
                      </m:fPr>
                      <m:num>
                        <m:r>
                          <a:rPr lang="en-GB" altLang="en-US" i="1">
                            <a:latin typeface="Cambria Math" panose="02040503050406030204" pitchFamily="18" charset="0"/>
                          </a:rPr>
                          <m:t>1</m:t>
                        </m:r>
                      </m:num>
                      <m:den>
                        <m:r>
                          <a:rPr lang="en-GB" altLang="en-US" i="1">
                            <a:latin typeface="Cambria Math" panose="02040503050406030204" pitchFamily="18" charset="0"/>
                          </a:rPr>
                          <m:t>3</m:t>
                        </m:r>
                      </m:den>
                    </m:f>
                  </m:oMath>
                </a14:m>
                <a:r>
                  <a:rPr lang="en-US" altLang="en-US" dirty="0"/>
                  <a:t> of all antimicrobial chemicals</a:t>
                </a:r>
              </a:p>
            </p:txBody>
          </p:sp>
        </mc:Choice>
        <mc:Fallback xmlns="">
          <p:sp>
            <p:nvSpPr>
              <p:cNvPr id="5" name="Content Placeholder 2">
                <a:extLst>
                  <a:ext uri="{FF2B5EF4-FFF2-40B4-BE49-F238E27FC236}">
                    <a16:creationId xmlns:a16="http://schemas.microsoft.com/office/drawing/2014/main" id="{D27DE6EC-CE7E-4C51-A6B2-273AB5F5B3B2}"/>
                  </a:ext>
                </a:extLst>
              </p:cNvPr>
              <p:cNvSpPr>
                <a:spLocks noGrp="1" noRot="1" noChangeAspect="1" noMove="1" noResize="1" noEditPoints="1" noAdjustHandles="1" noChangeArrowheads="1" noChangeShapeType="1" noTextEdit="1"/>
              </p:cNvSpPr>
              <p:nvPr>
                <p:ph sz="quarter" idx="11"/>
              </p:nvPr>
            </p:nvSpPr>
            <p:spPr>
              <a:xfrm>
                <a:off x="342900" y="1276708"/>
                <a:ext cx="8503920" cy="5120640"/>
              </a:xfrm>
              <a:blipFill>
                <a:blip r:embed="rId3"/>
                <a:stretch>
                  <a:fillRect l="-1075" t="-833"/>
                </a:stretch>
              </a:blipFill>
            </p:spPr>
            <p:txBody>
              <a:bodyPr/>
              <a:lstStyle/>
              <a:p>
                <a:r>
                  <a:rPr lang="en-IN">
                    <a:noFill/>
                  </a:rPr>
                  <a:t> </a:t>
                </a:r>
              </a:p>
            </p:txBody>
          </p:sp>
        </mc:Fallback>
      </mc:AlternateContent>
    </p:spTree>
    <p:extLst>
      <p:ext uri="{BB962C8B-B14F-4D97-AF65-F5344CB8AC3E}">
        <p14:creationId xmlns:p14="http://schemas.microsoft.com/office/powerpoint/2010/main" val="18876825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Chlorine and Its Compounds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1"/>
              </p:nvPr>
            </p:nvSpPr>
            <p:spPr/>
            <p:txBody>
              <a:bodyPr/>
              <a:lstStyle/>
              <a:p>
                <a:r>
                  <a:rPr lang="en-US" altLang="en-US" dirty="0"/>
                  <a:t>Liquid and gaseous chlorine </a:t>
                </a:r>
                <a14:m>
                  <m:oMath xmlns:m="http://schemas.openxmlformats.org/officeDocument/2006/math">
                    <m:d>
                      <m:dPr>
                        <m:ctrlPr>
                          <a:rPr lang="en-US" altLang="en-US" i="1">
                            <a:latin typeface="Cambria Math" panose="02040503050406030204" pitchFamily="18" charset="0"/>
                          </a:rPr>
                        </m:ctrlPr>
                      </m:dPr>
                      <m:e>
                        <m:r>
                          <m:rPr>
                            <m:sty m:val="p"/>
                          </m:rPr>
                          <a:rPr lang="en-GB" altLang="en-US">
                            <a:latin typeface="Cambria Math" panose="02040503050406030204" pitchFamily="18" charset="0"/>
                          </a:rPr>
                          <m:t>C</m:t>
                        </m:r>
                        <m:sSub>
                          <m:sSubPr>
                            <m:ctrlPr>
                              <a:rPr lang="en-GB" altLang="en-US" i="1">
                                <a:latin typeface="Cambria Math" panose="02040503050406030204" pitchFamily="18" charset="0"/>
                              </a:rPr>
                            </m:ctrlPr>
                          </m:sSubPr>
                          <m:e>
                            <m:r>
                              <m:rPr>
                                <m:sty m:val="p"/>
                              </m:rPr>
                              <a:rPr lang="en-US" altLang="en-US">
                                <a:latin typeface="Cambria Math" panose="02040503050406030204" pitchFamily="18" charset="0"/>
                              </a:rPr>
                              <m:t>l</m:t>
                            </m:r>
                          </m:e>
                          <m:sub>
                            <m:r>
                              <a:rPr lang="en-GB" altLang="en-US">
                                <a:latin typeface="Cambria Math" panose="02040503050406030204" pitchFamily="18" charset="0"/>
                              </a:rPr>
                              <m:t>2</m:t>
                            </m:r>
                          </m:sub>
                        </m:sSub>
                      </m:e>
                    </m:d>
                  </m:oMath>
                </a14:m>
                <a:r>
                  <a:rPr lang="en-US" altLang="en-US" dirty="0"/>
                  <a:t>, hypochlorites </a:t>
                </a:r>
                <a14:m>
                  <m:oMath xmlns:m="http://schemas.openxmlformats.org/officeDocument/2006/math">
                    <m:d>
                      <m:dPr>
                        <m:ctrlPr>
                          <a:rPr lang="en-US" altLang="en-US" i="1">
                            <a:latin typeface="Cambria Math" panose="02040503050406030204" pitchFamily="18" charset="0"/>
                          </a:rPr>
                        </m:ctrlPr>
                      </m:dPr>
                      <m:e>
                        <m:r>
                          <m:rPr>
                            <m:sty m:val="p"/>
                          </m:rPr>
                          <a:rPr lang="en-GB" altLang="en-US">
                            <a:latin typeface="Cambria Math" panose="02040503050406030204" pitchFamily="18" charset="0"/>
                          </a:rPr>
                          <m:t>C</m:t>
                        </m:r>
                        <m:r>
                          <m:rPr>
                            <m:sty m:val="p"/>
                          </m:rPr>
                          <a:rPr lang="en-US" altLang="en-US">
                            <a:latin typeface="Cambria Math" panose="02040503050406030204" pitchFamily="18" charset="0"/>
                          </a:rPr>
                          <m:t>l</m:t>
                        </m:r>
                        <m:sSup>
                          <m:sSupPr>
                            <m:ctrlPr>
                              <a:rPr lang="en-US" altLang="en-US" i="1" dirty="0">
                                <a:latin typeface="Cambria Math" panose="02040503050406030204" pitchFamily="18" charset="0"/>
                              </a:rPr>
                            </m:ctrlPr>
                          </m:sSupPr>
                          <m:e>
                            <m:r>
                              <m:rPr>
                                <m:sty m:val="p"/>
                              </m:rPr>
                              <a:rPr lang="en-GB" altLang="en-US" dirty="0">
                                <a:latin typeface="Cambria Math" panose="02040503050406030204" pitchFamily="18" charset="0"/>
                              </a:rPr>
                              <m:t>O</m:t>
                            </m:r>
                          </m:e>
                          <m:sup>
                            <m:r>
                              <a:rPr lang="en-GB" altLang="en-US" i="1" dirty="0">
                                <a:latin typeface="Cambria Math" panose="02040503050406030204" pitchFamily="18" charset="0"/>
                              </a:rPr>
                              <m:t>1</m:t>
                            </m:r>
                          </m:sup>
                        </m:sSup>
                      </m:e>
                    </m:d>
                  </m:oMath>
                </a14:m>
                <a:r>
                  <a:rPr lang="en-US" altLang="en-US" dirty="0"/>
                  <a:t>, and chloramines </a:t>
                </a:r>
                <a14:m>
                  <m:oMath xmlns:m="http://schemas.openxmlformats.org/officeDocument/2006/math">
                    <m:d>
                      <m:dPr>
                        <m:ctrlPr>
                          <a:rPr lang="en-US" altLang="en-US" i="1">
                            <a:latin typeface="Cambria Math" panose="02040503050406030204" pitchFamily="18" charset="0"/>
                          </a:rPr>
                        </m:ctrlPr>
                      </m:dPr>
                      <m:e>
                        <m:r>
                          <m:rPr>
                            <m:sty m:val="p"/>
                          </m:rPr>
                          <a:rPr lang="en-GB" altLang="en-US">
                            <a:latin typeface="Cambria Math" panose="02040503050406030204" pitchFamily="18" charset="0"/>
                          </a:rPr>
                          <m:t>N</m:t>
                        </m:r>
                        <m:sSub>
                          <m:sSubPr>
                            <m:ctrlPr>
                              <a:rPr lang="en-GB" altLang="en-US" i="1">
                                <a:latin typeface="Cambria Math" panose="02040503050406030204" pitchFamily="18" charset="0"/>
                              </a:rPr>
                            </m:ctrlPr>
                          </m:sSubPr>
                          <m:e>
                            <m:r>
                              <m:rPr>
                                <m:sty m:val="p"/>
                              </m:rPr>
                              <a:rPr lang="en-GB" altLang="en-US">
                                <a:latin typeface="Cambria Math" panose="02040503050406030204" pitchFamily="18" charset="0"/>
                              </a:rPr>
                              <m:t>H</m:t>
                            </m:r>
                          </m:e>
                          <m:sub>
                            <m:r>
                              <a:rPr lang="en-GB" altLang="en-US">
                                <a:latin typeface="Cambria Math" panose="02040503050406030204" pitchFamily="18" charset="0"/>
                              </a:rPr>
                              <m:t>2</m:t>
                            </m:r>
                          </m:sub>
                        </m:sSub>
                        <m:r>
                          <m:rPr>
                            <m:sty m:val="p"/>
                          </m:rPr>
                          <a:rPr lang="en-GB" altLang="en-US">
                            <a:latin typeface="Cambria Math" panose="02040503050406030204" pitchFamily="18" charset="0"/>
                          </a:rPr>
                          <m:t>C</m:t>
                        </m:r>
                        <m:r>
                          <m:rPr>
                            <m:sty m:val="p"/>
                          </m:rPr>
                          <a:rPr lang="en-US" altLang="en-US">
                            <a:latin typeface="Cambria Math" panose="02040503050406030204" pitchFamily="18" charset="0"/>
                          </a:rPr>
                          <m:t>l</m:t>
                        </m:r>
                      </m:e>
                    </m:d>
                  </m:oMath>
                </a14:m>
                <a:endParaRPr lang="en-US" altLang="en-US" dirty="0"/>
              </a:p>
              <a:p>
                <a:pPr marL="342900" indent="-342900">
                  <a:buFont typeface="Arial" panose="020B0604020202020204" pitchFamily="34" charset="0"/>
                  <a:buChar char="•"/>
                </a:pPr>
                <a:r>
                  <a:rPr lang="en-US" altLang="en-US" dirty="0"/>
                  <a:t>Kill bacteria, endospores, fungi, viruses</a:t>
                </a:r>
              </a:p>
              <a:p>
                <a:pPr marL="342900" indent="-342900">
                  <a:buFont typeface="Arial" panose="020B0604020202020204" pitchFamily="34" charset="0"/>
                  <a:buChar char="•"/>
                </a:pPr>
                <a:r>
                  <a:rPr lang="en-US" altLang="en-US" dirty="0"/>
                  <a:t>Less effective if exposed to light, alkaline pH, and excess organic matter</a:t>
                </a:r>
              </a:p>
            </p:txBody>
          </p:sp>
        </mc:Choice>
        <mc:Fallback xmlns="">
          <p:sp>
            <p:nvSpPr>
              <p:cNvPr id="3" name="Content Placeholder 2"/>
              <p:cNvSpPr>
                <a:spLocks noGrp="1" noRot="1" noChangeAspect="1" noMove="1" noResize="1" noEditPoints="1" noAdjustHandles="1" noChangeArrowheads="1" noChangeShapeType="1" noTextEdit="1"/>
              </p:cNvSpPr>
              <p:nvPr>
                <p:ph sz="quarter" idx="11"/>
              </p:nvPr>
            </p:nvSpPr>
            <p:spPr>
              <a:blipFill>
                <a:blip r:embed="rId2"/>
                <a:stretch>
                  <a:fillRect l="-2242" t="-858" r="-2093"/>
                </a:stretch>
              </a:blipFill>
            </p:spPr>
            <p:txBody>
              <a:bodyPr/>
              <a:lstStyle/>
              <a:p>
                <a:r>
                  <a:rPr lang="en-IN">
                    <a:noFill/>
                  </a:rPr>
                  <a:t> </a:t>
                </a:r>
              </a:p>
            </p:txBody>
          </p:sp>
        </mc:Fallback>
      </mc:AlternateContent>
      <p:pic>
        <p:nvPicPr>
          <p:cNvPr id="7" name="Picture 3">
            <a:extLst>
              <a:ext uri="{C183D7F6-B498-43B3-948B-1728B52AA6E4}">
                <adec:decorative xmlns:adec="http://schemas.microsoft.com/office/drawing/2017/decorative" val="1"/>
              </a:ext>
            </a:extLst>
          </p:cNvPr>
          <p:cNvPicPr>
            <a:picLocks noGrp="1" noChangeAspect="1"/>
          </p:cNvPicPr>
          <p:nvPr>
            <p:ph sz="quarter" idx="14"/>
          </p:nvPr>
        </p:nvPicPr>
        <p:blipFill rotWithShape="1">
          <a:blip r:embed="rId3">
            <a:extLst>
              <a:ext uri="{28A0092B-C50C-407E-A947-70E740481C1C}">
                <a14:useLocalDpi xmlns:a14="http://schemas.microsoft.com/office/drawing/2010/main" val="0"/>
              </a:ext>
            </a:extLst>
          </a:blip>
          <a:srcRect b="4894"/>
          <a:stretch/>
        </p:blipFill>
        <p:spPr>
          <a:xfrm>
            <a:off x="4724402" y="1605236"/>
            <a:ext cx="3879272" cy="2608955"/>
          </a:xfrm>
        </p:spPr>
      </p:pic>
      <p:sp>
        <p:nvSpPr>
          <p:cNvPr id="5" name="Text Placeholder 4">
            <a:extLst>
              <a:ext uri="{FF2B5EF4-FFF2-40B4-BE49-F238E27FC236}">
                <a16:creationId xmlns:a16="http://schemas.microsoft.com/office/drawing/2014/main" id="{36D6B99C-B651-4B59-BD12-54E6FA41D366}"/>
              </a:ext>
            </a:extLst>
          </p:cNvPr>
          <p:cNvSpPr>
            <a:spLocks noGrp="1"/>
          </p:cNvSpPr>
          <p:nvPr>
            <p:ph type="body" sz="quarter" idx="30"/>
          </p:nvPr>
        </p:nvSpPr>
        <p:spPr/>
        <p:txBody>
          <a:bodyPr/>
          <a:lstStyle/>
          <a:p>
            <a:r>
              <a:rPr lang="en-US" dirty="0"/>
              <a:t>Richard Hutchings/McGraw- Hill Education</a:t>
            </a:r>
            <a:endParaRPr lang="en-IN" dirty="0"/>
          </a:p>
        </p:txBody>
      </p:sp>
    </p:spTree>
    <p:extLst>
      <p:ext uri="{BB962C8B-B14F-4D97-AF65-F5344CB8AC3E}">
        <p14:creationId xmlns:p14="http://schemas.microsoft.com/office/powerpoint/2010/main" val="11542002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Chlorine Compounds in Disinfection and Antisepsis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err="1"/>
              <a:t>Hypochlorites</a:t>
            </a:r>
            <a:r>
              <a:rPr lang="en-US" dirty="0"/>
              <a:t>:</a:t>
            </a:r>
          </a:p>
          <a:p>
            <a:pPr marL="342900" indent="-342900">
              <a:spcBef>
                <a:spcPts val="800"/>
              </a:spcBef>
              <a:buFont typeface="Arial" panose="020B0604020202020204" pitchFamily="34" charset="0"/>
              <a:buChar char="•"/>
            </a:pPr>
            <a:r>
              <a:rPr lang="en-US" dirty="0"/>
              <a:t>Broadly used in industry and allied health</a:t>
            </a:r>
          </a:p>
          <a:p>
            <a:pPr marL="342900" indent="-342900">
              <a:spcBef>
                <a:spcPts val="800"/>
              </a:spcBef>
              <a:buFont typeface="Arial" panose="020B0604020202020204" pitchFamily="34" charset="0"/>
              <a:buChar char="•"/>
            </a:pPr>
            <a:r>
              <a:rPr lang="en-US" dirty="0"/>
              <a:t>Household bleach is a weak solution of sodium hypochlorite</a:t>
            </a:r>
          </a:p>
          <a:p>
            <a:pPr>
              <a:spcBef>
                <a:spcPts val="800"/>
              </a:spcBef>
            </a:pPr>
            <a:r>
              <a:rPr lang="en-US" dirty="0"/>
              <a:t>Chloramines:</a:t>
            </a:r>
          </a:p>
          <a:p>
            <a:pPr marL="342900" indent="-342900">
              <a:spcBef>
                <a:spcPts val="800"/>
              </a:spcBef>
              <a:buFont typeface="Arial" panose="020B0604020202020204" pitchFamily="34" charset="0"/>
              <a:buChar char="•"/>
            </a:pPr>
            <a:r>
              <a:rPr lang="en-US" dirty="0"/>
              <a:t>Used as alternatives to pure chlorine in water treatment</a:t>
            </a:r>
          </a:p>
        </p:txBody>
      </p:sp>
    </p:spTree>
    <p:extLst>
      <p:ext uri="{BB962C8B-B14F-4D97-AF65-F5344CB8AC3E}">
        <p14:creationId xmlns:p14="http://schemas.microsoft.com/office/powerpoint/2010/main" val="356620781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Iodine and Its Compounds</a:t>
            </a: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Free iodine </a:t>
                </a:r>
                <a14:m>
                  <m:oMath xmlns:m="http://schemas.openxmlformats.org/officeDocument/2006/math">
                    <m:d>
                      <m:dPr>
                        <m:ctrlPr>
                          <a:rPr lang="en-US" i="1">
                            <a:latin typeface="Cambria Math" panose="02040503050406030204" pitchFamily="18" charset="0"/>
                          </a:rPr>
                        </m:ctrlPr>
                      </m:dPr>
                      <m:e>
                        <m:sSub>
                          <m:sSubPr>
                            <m:ctrlPr>
                              <a:rPr lang="en-GB" i="1">
                                <a:latin typeface="Cambria Math" panose="02040503050406030204" pitchFamily="18" charset="0"/>
                              </a:rPr>
                            </m:ctrlPr>
                          </m:sSubPr>
                          <m:e>
                            <m:r>
                              <m:rPr>
                                <m:sty m:val="p"/>
                              </m:rPr>
                              <a:rPr lang="en-GB">
                                <a:latin typeface="Cambria Math" panose="02040503050406030204" pitchFamily="18" charset="0"/>
                              </a:rPr>
                              <m:t>I</m:t>
                            </m:r>
                          </m:e>
                          <m:sub>
                            <m:r>
                              <a:rPr lang="en-GB">
                                <a:latin typeface="Cambria Math" panose="02040503050406030204" pitchFamily="18" charset="0"/>
                              </a:rPr>
                              <m:t>2</m:t>
                            </m:r>
                          </m:sub>
                        </m:sSub>
                      </m:e>
                    </m:d>
                  </m:oMath>
                </a14:m>
                <a:endParaRPr lang="en-US" dirty="0"/>
              </a:p>
              <a:p>
                <a:pPr>
                  <a:spcBef>
                    <a:spcPts val="800"/>
                  </a:spcBef>
                </a:pPr>
                <a:r>
                  <a:rPr lang="en-US" b="1" dirty="0"/>
                  <a:t>Iodophors</a:t>
                </a:r>
              </a:p>
              <a:p>
                <a:pPr marL="342900" indent="-342900">
                  <a:spcBef>
                    <a:spcPts val="800"/>
                  </a:spcBef>
                  <a:buFont typeface="Arial" panose="020B0604020202020204" pitchFamily="34" charset="0"/>
                  <a:buChar char="•"/>
                </a:pPr>
                <a:r>
                  <a:rPr lang="en-US" dirty="0"/>
                  <a:t>All classes of organisms are killed by iodine if proper concentrations and exposure times are used</a:t>
                </a:r>
              </a:p>
              <a:p>
                <a:pPr marL="342900" indent="-342900">
                  <a:spcBef>
                    <a:spcPts val="800"/>
                  </a:spcBef>
                  <a:buFont typeface="Arial" panose="020B0604020202020204" pitchFamily="34" charset="0"/>
                  <a:buChar char="•"/>
                </a:pPr>
                <a:r>
                  <a:rPr lang="en-US" dirty="0"/>
                  <a:t>Not adversely affected by organic matter and pH</a:t>
                </a:r>
              </a:p>
            </p:txBody>
          </p:sp>
        </mc:Choice>
        <mc:Fallback xmlns="">
          <p:sp>
            <p:nvSpPr>
              <p:cNvPr id="5" name="Content Placeholder 2">
                <a:extLst>
                  <a:ext uri="{FF2B5EF4-FFF2-40B4-BE49-F238E27FC236}">
                    <a16:creationId xmlns:a16="http://schemas.microsoft.com/office/drawing/2014/main" id="{D27DE6EC-CE7E-4C51-A6B2-273AB5F5B3B2}"/>
                  </a:ext>
                </a:extLst>
              </p:cNvPr>
              <p:cNvSpPr>
                <a:spLocks noGrp="1" noRot="1" noChangeAspect="1" noMove="1" noResize="1" noEditPoints="1" noAdjustHandles="1" noChangeArrowheads="1" noChangeShapeType="1" noTextEdit="1"/>
              </p:cNvSpPr>
              <p:nvPr>
                <p:ph sz="quarter" idx="11"/>
              </p:nvPr>
            </p:nvSpPr>
            <p:spPr>
              <a:xfrm>
                <a:off x="342900" y="1276708"/>
                <a:ext cx="8503920" cy="5120640"/>
              </a:xfrm>
              <a:blipFill>
                <a:blip r:embed="rId3"/>
                <a:stretch>
                  <a:fillRect l="-1075" t="-833"/>
                </a:stretch>
              </a:blipFill>
            </p:spPr>
            <p:txBody>
              <a:bodyPr/>
              <a:lstStyle/>
              <a:p>
                <a:r>
                  <a:rPr lang="en-IN">
                    <a:noFill/>
                  </a:rPr>
                  <a:t> </a:t>
                </a:r>
              </a:p>
            </p:txBody>
          </p:sp>
        </mc:Fallback>
      </mc:AlternateContent>
    </p:spTree>
    <p:extLst>
      <p:ext uri="{BB962C8B-B14F-4D97-AF65-F5344CB8AC3E}">
        <p14:creationId xmlns:p14="http://schemas.microsoft.com/office/powerpoint/2010/main" val="854795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dirty="0">
                <a:solidFill>
                  <a:schemeClr val="tx1"/>
                </a:solidFill>
              </a:rPr>
              <a:t>Relative Resistance of Different Microbial Types to Microbial Control Agents</a:t>
            </a:r>
          </a:p>
        </p:txBody>
      </p:sp>
      <p:pic>
        <p:nvPicPr>
          <p:cNvPr id="3" name="Content Placeholder 2" descr="This figure shows the hierarchy of the relative resistance of different microbial types to microbial control agents.">
            <a:extLst>
              <a:ext uri="{C183D7F6-B498-43B3-948B-1728B52AA6E4}">
                <adec:decorative xmlns:adec="http://schemas.microsoft.com/office/drawing/2017/decorative" val="0"/>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1057275" y="1361489"/>
            <a:ext cx="7029450" cy="4585033"/>
          </a:xfrm>
        </p:spPr>
      </p:pic>
      <p:sp>
        <p:nvSpPr>
          <p:cNvPr id="4" name="Text Placeholder 3">
            <a:extLst>
              <a:ext uri="{FF2B5EF4-FFF2-40B4-BE49-F238E27FC236}">
                <a16:creationId xmlns:a16="http://schemas.microsoft.com/office/drawing/2014/main" id="{AAD31E46-3498-4FDF-9690-D8E820FF1430}"/>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endParaRPr lang="en-US" dirty="0">
              <a:hlinkClick r:id="rId5" action="ppaction://hlinksldjump"/>
            </a:endParaRPr>
          </a:p>
        </p:txBody>
      </p:sp>
    </p:spTree>
    <p:extLst>
      <p:ext uri="{BB962C8B-B14F-4D97-AF65-F5344CB8AC3E}">
        <p14:creationId xmlns:p14="http://schemas.microsoft.com/office/powerpoint/2010/main" val="304392911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Applications of Iodine Solutions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Aqueous iodine:</a:t>
            </a:r>
          </a:p>
          <a:p>
            <a:pPr marL="342900" indent="-342900">
              <a:spcBef>
                <a:spcPts val="800"/>
              </a:spcBef>
              <a:buFont typeface="Arial" panose="020B0604020202020204" pitchFamily="34" charset="0"/>
              <a:buChar char="•"/>
            </a:pPr>
            <a:r>
              <a:rPr lang="en-US" dirty="0"/>
              <a:t>Topical antiseptic, treatment for burned and infected skin</a:t>
            </a:r>
          </a:p>
          <a:p>
            <a:pPr>
              <a:spcBef>
                <a:spcPts val="800"/>
              </a:spcBef>
            </a:pPr>
            <a:r>
              <a:rPr lang="en-US" dirty="0"/>
              <a:t>Iodine tincture:</a:t>
            </a:r>
          </a:p>
          <a:p>
            <a:pPr marL="342900" indent="-342900">
              <a:spcBef>
                <a:spcPts val="800"/>
              </a:spcBef>
              <a:buFont typeface="Arial" panose="020B0604020202020204" pitchFamily="34" charset="0"/>
              <a:buChar char="•"/>
            </a:pPr>
            <a:r>
              <a:rPr lang="en-US" dirty="0"/>
              <a:t>Used in skin antisepsis</a:t>
            </a:r>
          </a:p>
          <a:p>
            <a:pPr>
              <a:spcBef>
                <a:spcPts val="800"/>
              </a:spcBef>
            </a:pPr>
            <a:r>
              <a:rPr lang="en-US" dirty="0"/>
              <a:t>Iodine tablets:</a:t>
            </a:r>
          </a:p>
          <a:p>
            <a:pPr marL="342900" indent="-342900">
              <a:spcBef>
                <a:spcPts val="800"/>
              </a:spcBef>
              <a:buFont typeface="Arial" panose="020B0604020202020204" pitchFamily="34" charset="0"/>
              <a:buChar char="•"/>
            </a:pPr>
            <a:r>
              <a:rPr lang="en-US" dirty="0"/>
              <a:t>Used for disinfecting water</a:t>
            </a:r>
          </a:p>
          <a:p>
            <a:pPr>
              <a:spcBef>
                <a:spcPts val="800"/>
              </a:spcBef>
            </a:pPr>
            <a:r>
              <a:rPr lang="en-US" dirty="0" err="1"/>
              <a:t>Iodophors</a:t>
            </a:r>
            <a:r>
              <a:rPr lang="en-US" dirty="0"/>
              <a:t>:</a:t>
            </a:r>
          </a:p>
          <a:p>
            <a:pPr marL="342900" indent="-342900">
              <a:spcBef>
                <a:spcPts val="800"/>
              </a:spcBef>
              <a:buFont typeface="Arial" panose="020B0604020202020204" pitchFamily="34" charset="0"/>
              <a:buChar char="•"/>
            </a:pPr>
            <a:r>
              <a:rPr lang="en-US" dirty="0"/>
              <a:t>Complex of iodine and alcohol</a:t>
            </a:r>
          </a:p>
          <a:p>
            <a:pPr marL="342900" indent="-342900">
              <a:spcBef>
                <a:spcPts val="800"/>
              </a:spcBef>
              <a:buFont typeface="Arial" panose="020B0604020202020204" pitchFamily="34" charset="0"/>
              <a:buChar char="•"/>
            </a:pPr>
            <a:r>
              <a:rPr lang="en-US" dirty="0"/>
              <a:t>Have replaced free iodine solutions in medical antisepsis</a:t>
            </a:r>
          </a:p>
        </p:txBody>
      </p:sp>
    </p:spTree>
    <p:extLst>
      <p:ext uri="{BB962C8B-B14F-4D97-AF65-F5344CB8AC3E}">
        <p14:creationId xmlns:p14="http://schemas.microsoft.com/office/powerpoint/2010/main" val="356034287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Phenol and Its Derivatives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Phenol:</a:t>
            </a:r>
          </a:p>
          <a:p>
            <a:pPr marL="342900" indent="-342900">
              <a:spcBef>
                <a:spcPts val="800"/>
              </a:spcBef>
              <a:buFont typeface="Arial" panose="020B0604020202020204" pitchFamily="34" charset="0"/>
              <a:buChar char="•"/>
            </a:pPr>
            <a:r>
              <a:rPr lang="en-US" dirty="0"/>
              <a:t>First major antimicrobial chemical used</a:t>
            </a:r>
          </a:p>
          <a:p>
            <a:pPr marL="342900" indent="-342900">
              <a:spcBef>
                <a:spcPts val="800"/>
              </a:spcBef>
              <a:buFont typeface="Arial" panose="020B0604020202020204" pitchFamily="34" charset="0"/>
              <a:buChar char="•"/>
            </a:pPr>
            <a:r>
              <a:rPr lang="en-US" dirty="0"/>
              <a:t>Toxic and irritating side effects</a:t>
            </a:r>
          </a:p>
          <a:p>
            <a:pPr>
              <a:spcBef>
                <a:spcPts val="800"/>
              </a:spcBef>
            </a:pPr>
            <a:r>
              <a:rPr lang="en-US" dirty="0" err="1"/>
              <a:t>Phenolics</a:t>
            </a:r>
            <a:r>
              <a:rPr lang="en-US" dirty="0"/>
              <a:t>:</a:t>
            </a:r>
          </a:p>
          <a:p>
            <a:pPr marL="342900" indent="-342900">
              <a:spcBef>
                <a:spcPts val="800"/>
              </a:spcBef>
              <a:buFont typeface="Arial" panose="020B0604020202020204" pitchFamily="34" charset="0"/>
              <a:buChar char="•"/>
            </a:pPr>
            <a:r>
              <a:rPr lang="en-US" dirty="0"/>
              <a:t>Destroy vegetative bacteria, fungi, and most viruses</a:t>
            </a:r>
          </a:p>
          <a:p>
            <a:pPr marL="342900" indent="-342900">
              <a:spcBef>
                <a:spcPts val="800"/>
              </a:spcBef>
              <a:buFont typeface="Arial" panose="020B0604020202020204" pitchFamily="34" charset="0"/>
              <a:buChar char="•"/>
            </a:pPr>
            <a:r>
              <a:rPr lang="en-US" dirty="0"/>
              <a:t>Able to act in the presence of organic matter</a:t>
            </a:r>
          </a:p>
          <a:p>
            <a:pPr marL="342900" indent="-342900">
              <a:spcBef>
                <a:spcPts val="800"/>
              </a:spcBef>
              <a:buFont typeface="Arial" panose="020B0604020202020204" pitchFamily="34" charset="0"/>
              <a:buChar char="•"/>
            </a:pPr>
            <a:r>
              <a:rPr lang="en-US" dirty="0"/>
              <a:t>Detergent action</a:t>
            </a:r>
          </a:p>
          <a:p>
            <a:pPr marL="342900" indent="-342900">
              <a:spcBef>
                <a:spcPts val="800"/>
              </a:spcBef>
              <a:buFont typeface="Arial" panose="020B0604020202020204" pitchFamily="34" charset="0"/>
              <a:buChar char="•"/>
            </a:pPr>
            <a:r>
              <a:rPr lang="en-US" dirty="0"/>
              <a:t>Too toxic to use as antiseptics</a:t>
            </a:r>
          </a:p>
        </p:txBody>
      </p:sp>
    </p:spTree>
    <p:extLst>
      <p:ext uri="{BB962C8B-B14F-4D97-AF65-F5344CB8AC3E}">
        <p14:creationId xmlns:p14="http://schemas.microsoft.com/office/powerpoint/2010/main" val="22094629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Applications of </a:t>
            </a:r>
            <a:r>
              <a:rPr lang="en-US" dirty="0" err="1">
                <a:solidFill>
                  <a:schemeClr val="tx1"/>
                </a:solidFill>
              </a:rPr>
              <a:t>Phenolics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Cresols:</a:t>
            </a:r>
          </a:p>
          <a:p>
            <a:pPr marL="342900" indent="-342900">
              <a:spcBef>
                <a:spcPts val="800"/>
              </a:spcBef>
              <a:buFont typeface="Arial" panose="020B0604020202020204" pitchFamily="34" charset="0"/>
              <a:buChar char="•"/>
            </a:pPr>
            <a:r>
              <a:rPr lang="en-US" dirty="0"/>
              <a:t>Phenolic derivatives combined with soap</a:t>
            </a:r>
          </a:p>
          <a:p>
            <a:pPr>
              <a:spcBef>
                <a:spcPts val="800"/>
              </a:spcBef>
            </a:pPr>
            <a:r>
              <a:rPr lang="en-US" dirty="0" err="1"/>
              <a:t>Bisphenols</a:t>
            </a:r>
            <a:r>
              <a:rPr lang="en-US" dirty="0"/>
              <a:t>:</a:t>
            </a:r>
          </a:p>
          <a:p>
            <a:pPr marL="342900" indent="-342900">
              <a:spcBef>
                <a:spcPts val="800"/>
              </a:spcBef>
              <a:buFont typeface="Arial" panose="020B0604020202020204" pitchFamily="34" charset="0"/>
              <a:buChar char="•"/>
            </a:pPr>
            <a:r>
              <a:rPr lang="en-US" dirty="0"/>
              <a:t>Aerosol sprays and cleansing soaps</a:t>
            </a:r>
          </a:p>
          <a:p>
            <a:pPr>
              <a:spcBef>
                <a:spcPts val="800"/>
              </a:spcBef>
            </a:pPr>
            <a:r>
              <a:rPr lang="en-US" dirty="0" err="1"/>
              <a:t>Triclosan</a:t>
            </a:r>
            <a:r>
              <a:rPr lang="en-US" dirty="0"/>
              <a:t>:</a:t>
            </a:r>
          </a:p>
          <a:p>
            <a:pPr marL="342900" indent="-342900">
              <a:spcBef>
                <a:spcPts val="800"/>
              </a:spcBef>
              <a:buFont typeface="Arial" panose="020B0604020202020204" pitchFamily="34" charset="0"/>
              <a:buChar char="•"/>
            </a:pPr>
            <a:r>
              <a:rPr lang="en-US" dirty="0"/>
              <a:t>Disinfectant and antiseptic chemical added to many products</a:t>
            </a:r>
          </a:p>
          <a:p>
            <a:pPr>
              <a:spcBef>
                <a:spcPts val="800"/>
              </a:spcBef>
            </a:pPr>
            <a:r>
              <a:rPr lang="en-US" dirty="0" err="1"/>
              <a:t>Chlorhexidine</a:t>
            </a:r>
            <a:r>
              <a:rPr lang="en-US" dirty="0"/>
              <a:t>:</a:t>
            </a:r>
          </a:p>
          <a:p>
            <a:pPr marL="342900" indent="-342900">
              <a:spcBef>
                <a:spcPts val="800"/>
              </a:spcBef>
              <a:buFont typeface="Arial" panose="020B0604020202020204" pitchFamily="34" charset="0"/>
              <a:buChar char="•"/>
            </a:pPr>
            <a:r>
              <a:rPr lang="en-US" dirty="0"/>
              <a:t>Hand scrubbing, surgical prep, and other medical uses</a:t>
            </a:r>
          </a:p>
        </p:txBody>
      </p:sp>
    </p:spTree>
    <p:extLst>
      <p:ext uri="{BB962C8B-B14F-4D97-AF65-F5344CB8AC3E}">
        <p14:creationId xmlns:p14="http://schemas.microsoft.com/office/powerpoint/2010/main" val="30158407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Alcohols as Antimicrobial Agents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Only ethyl and isopropyl alcohol are appropriate for microbial control</a:t>
            </a:r>
          </a:p>
          <a:p>
            <a:pPr marL="342900" indent="-342900">
              <a:spcBef>
                <a:spcPts val="800"/>
              </a:spcBef>
              <a:buFont typeface="Arial" panose="020B0604020202020204" pitchFamily="34" charset="0"/>
              <a:buChar char="•"/>
            </a:pPr>
            <a:r>
              <a:rPr lang="en-US" altLang="en-US" dirty="0"/>
              <a:t>Greater efficacy at 70%</a:t>
            </a:r>
          </a:p>
          <a:p>
            <a:pPr>
              <a:spcBef>
                <a:spcPts val="800"/>
              </a:spcBef>
            </a:pPr>
            <a:r>
              <a:rPr lang="en-US" altLang="en-US" dirty="0"/>
              <a:t>Destroys vegetative microbial forms but not endospores</a:t>
            </a:r>
          </a:p>
          <a:p>
            <a:pPr marL="342900" indent="-342900">
              <a:spcBef>
                <a:spcPts val="800"/>
              </a:spcBef>
              <a:buFont typeface="Arial" panose="020B0604020202020204" pitchFamily="34" charset="0"/>
              <a:buChar char="•"/>
            </a:pPr>
            <a:r>
              <a:rPr lang="en-US" altLang="en-US" dirty="0"/>
              <a:t>More effective against enveloped viruses than </a:t>
            </a:r>
            <a:r>
              <a:rPr lang="en-US" altLang="en-US" dirty="0" err="1"/>
              <a:t>nonenveloped</a:t>
            </a:r>
            <a:r>
              <a:rPr lang="en-US" altLang="en-US" dirty="0"/>
              <a:t> viruses</a:t>
            </a:r>
          </a:p>
        </p:txBody>
      </p:sp>
    </p:spTree>
    <p:extLst>
      <p:ext uri="{BB962C8B-B14F-4D97-AF65-F5344CB8AC3E}">
        <p14:creationId xmlns:p14="http://schemas.microsoft.com/office/powerpoint/2010/main" val="87758065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Applications of Alcohols</a:t>
            </a:r>
          </a:p>
        </p:txBody>
      </p:sp>
      <p:sp>
        <p:nvSpPr>
          <p:cNvPr id="3" name="Content Placeholder 2"/>
          <p:cNvSpPr>
            <a:spLocks noGrp="1"/>
          </p:cNvSpPr>
          <p:nvPr>
            <p:ph sz="quarter" idx="11"/>
          </p:nvPr>
        </p:nvSpPr>
        <p:spPr>
          <a:xfrm>
            <a:off x="342899" y="1276709"/>
            <a:ext cx="4454387" cy="4971691"/>
          </a:xfrm>
        </p:spPr>
        <p:txBody>
          <a:bodyPr/>
          <a:lstStyle/>
          <a:p>
            <a:pPr>
              <a:spcAft>
                <a:spcPts val="600"/>
              </a:spcAft>
            </a:pPr>
            <a:r>
              <a:rPr lang="en-US" sz="2200" dirty="0"/>
              <a:t>Ethyl alcohol (70 to 95 %):</a:t>
            </a:r>
          </a:p>
          <a:p>
            <a:pPr marL="342900" indent="-342900">
              <a:spcAft>
                <a:spcPts val="600"/>
              </a:spcAft>
              <a:buFont typeface="Arial" panose="020B0604020202020204" pitchFamily="34" charset="0"/>
              <a:buChar char="•"/>
            </a:pPr>
            <a:r>
              <a:rPr lang="en-US" sz="2200" dirty="0"/>
              <a:t>Skin </a:t>
            </a:r>
            <a:r>
              <a:rPr lang="en-US" sz="2200" dirty="0" err="1"/>
              <a:t>degerming</a:t>
            </a:r>
            <a:r>
              <a:rPr lang="en-US" sz="2200" dirty="0"/>
              <a:t> and disinfection of some types of medical equipment</a:t>
            </a:r>
          </a:p>
          <a:p>
            <a:pPr marL="342900" indent="-342900">
              <a:spcAft>
                <a:spcPts val="600"/>
              </a:spcAft>
              <a:buFont typeface="Arial" panose="020B0604020202020204" pitchFamily="34" charset="0"/>
              <a:buChar char="•"/>
            </a:pPr>
            <a:r>
              <a:rPr lang="en-US" sz="2200" dirty="0"/>
              <a:t>Evaporation rate limits effectiveness</a:t>
            </a:r>
          </a:p>
          <a:p>
            <a:pPr>
              <a:spcAft>
                <a:spcPts val="600"/>
              </a:spcAft>
            </a:pPr>
            <a:r>
              <a:rPr lang="en-US" sz="2200" dirty="0"/>
              <a:t>Isopropyl alcohol:</a:t>
            </a:r>
          </a:p>
          <a:p>
            <a:pPr marL="342900" indent="-342900">
              <a:spcAft>
                <a:spcPts val="600"/>
              </a:spcAft>
              <a:buFont typeface="Arial" panose="020B0604020202020204" pitchFamily="34" charset="0"/>
              <a:buChar char="•"/>
            </a:pPr>
            <a:r>
              <a:rPr lang="en-US" sz="2200" dirty="0"/>
              <a:t>More </a:t>
            </a:r>
            <a:r>
              <a:rPr lang="en-US" sz="2200" dirty="0" err="1"/>
              <a:t>microbicidal</a:t>
            </a:r>
            <a:r>
              <a:rPr lang="en-US" sz="2200" dirty="0"/>
              <a:t> and less expensive than ethanol</a:t>
            </a:r>
          </a:p>
          <a:p>
            <a:pPr marL="342900" indent="-342900">
              <a:spcAft>
                <a:spcPts val="600"/>
              </a:spcAft>
              <a:buFont typeface="Arial" panose="020B0604020202020204" pitchFamily="34" charset="0"/>
              <a:buChar char="•"/>
            </a:pPr>
            <a:r>
              <a:rPr lang="en-US" sz="2200" dirty="0"/>
              <a:t>Evaporation rate also limits efficacy</a:t>
            </a:r>
          </a:p>
          <a:p>
            <a:pPr marL="342900" indent="-342900">
              <a:spcAft>
                <a:spcPts val="600"/>
              </a:spcAft>
              <a:buFont typeface="Arial" panose="020B0604020202020204" pitchFamily="34" charset="0"/>
              <a:buChar char="•"/>
            </a:pPr>
            <a:r>
              <a:rPr lang="en-US" sz="2200" dirty="0"/>
              <a:t>Vapors can adversely affect the nervous system</a:t>
            </a:r>
          </a:p>
        </p:txBody>
      </p:sp>
      <p:pic>
        <p:nvPicPr>
          <p:cNvPr id="7" name="Picture 3">
            <a:extLst>
              <a:ext uri="{C183D7F6-B498-43B3-948B-1728B52AA6E4}">
                <adec:decorative xmlns:adec="http://schemas.microsoft.com/office/drawing/2017/decorative" val="1"/>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b="5770"/>
          <a:stretch/>
        </p:blipFill>
        <p:spPr>
          <a:xfrm>
            <a:off x="4797286" y="1419974"/>
            <a:ext cx="4187302" cy="2743200"/>
          </a:xfrm>
        </p:spPr>
      </p:pic>
      <p:sp>
        <p:nvSpPr>
          <p:cNvPr id="5" name="Text Placeholder 4">
            <a:extLst>
              <a:ext uri="{FF2B5EF4-FFF2-40B4-BE49-F238E27FC236}">
                <a16:creationId xmlns:a16="http://schemas.microsoft.com/office/drawing/2014/main" id="{BCED5546-7FEE-4E3D-8363-697EB85A1D9F}"/>
              </a:ext>
            </a:extLst>
          </p:cNvPr>
          <p:cNvSpPr>
            <a:spLocks noGrp="1"/>
          </p:cNvSpPr>
          <p:nvPr>
            <p:ph type="body" sz="quarter" idx="30"/>
          </p:nvPr>
        </p:nvSpPr>
        <p:spPr/>
        <p:txBody>
          <a:bodyPr/>
          <a:lstStyle/>
          <a:p>
            <a:r>
              <a:rPr lang="en-IN" dirty="0"/>
              <a:t>Richard Hutchings</a:t>
            </a:r>
          </a:p>
        </p:txBody>
      </p:sp>
    </p:spTree>
    <p:extLst>
      <p:ext uri="{BB962C8B-B14F-4D97-AF65-F5344CB8AC3E}">
        <p14:creationId xmlns:p14="http://schemas.microsoft.com/office/powerpoint/2010/main" val="38134562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Oxidizing Agents: Hydrogen Peroxide</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1"/>
              </p:nvPr>
            </p:nvSpPr>
            <p:spPr>
              <a:xfrm>
                <a:off x="342900" y="1276709"/>
                <a:ext cx="4971222" cy="4971691"/>
              </a:xfrm>
            </p:spPr>
            <p:txBody>
              <a:bodyPr/>
              <a:lstStyle/>
              <a:p>
                <a:pPr>
                  <a:spcAft>
                    <a:spcPts val="600"/>
                  </a:spcAft>
                </a:pPr>
                <a:r>
                  <a:rPr lang="en-US" altLang="en-US" sz="2200" dirty="0"/>
                  <a:t>Hydrogen peroxide </a:t>
                </a:r>
                <a14:m>
                  <m:oMath xmlns:m="http://schemas.openxmlformats.org/officeDocument/2006/math">
                    <m:d>
                      <m:dPr>
                        <m:ctrlPr>
                          <a:rPr lang="en-US" altLang="en-US" sz="2200" i="1">
                            <a:latin typeface="Cambria Math" panose="02040503050406030204" pitchFamily="18" charset="0"/>
                          </a:rPr>
                        </m:ctrlPr>
                      </m:dPr>
                      <m:e>
                        <m:sSub>
                          <m:sSubPr>
                            <m:ctrlPr>
                              <a:rPr lang="en-US" altLang="en-US" sz="2200" i="1">
                                <a:latin typeface="Cambria Math" panose="02040503050406030204" pitchFamily="18" charset="0"/>
                              </a:rPr>
                            </m:ctrlPr>
                          </m:sSubPr>
                          <m:e>
                            <m:r>
                              <m:rPr>
                                <m:sty m:val="p"/>
                              </m:rPr>
                              <a:rPr lang="en-US" altLang="en-US" sz="2200">
                                <a:latin typeface="Cambria Math" panose="02040503050406030204" pitchFamily="18" charset="0"/>
                              </a:rPr>
                              <m:t>H</m:t>
                            </m:r>
                          </m:e>
                          <m:sub>
                            <m:r>
                              <a:rPr lang="en-US" altLang="en-US" sz="2200">
                                <a:latin typeface="Cambria Math" panose="02040503050406030204" pitchFamily="18" charset="0"/>
                              </a:rPr>
                              <m:t>2</m:t>
                            </m:r>
                          </m:sub>
                        </m:sSub>
                        <m:sSub>
                          <m:sSubPr>
                            <m:ctrlPr>
                              <a:rPr lang="en-US" altLang="en-US" sz="2200" i="1">
                                <a:latin typeface="Cambria Math" panose="02040503050406030204" pitchFamily="18" charset="0"/>
                              </a:rPr>
                            </m:ctrlPr>
                          </m:sSubPr>
                          <m:e>
                            <m:r>
                              <m:rPr>
                                <m:sty m:val="p"/>
                              </m:rPr>
                              <a:rPr lang="en-US" altLang="en-US" sz="2200">
                                <a:latin typeface="Cambria Math" panose="02040503050406030204" pitchFamily="18" charset="0"/>
                              </a:rPr>
                              <m:t>O</m:t>
                            </m:r>
                          </m:e>
                          <m:sub>
                            <m:r>
                              <a:rPr lang="en-US" altLang="en-US" sz="2200">
                                <a:latin typeface="Cambria Math" panose="02040503050406030204" pitchFamily="18" charset="0"/>
                              </a:rPr>
                              <m:t>2</m:t>
                            </m:r>
                          </m:sub>
                        </m:sSub>
                      </m:e>
                    </m:d>
                  </m:oMath>
                </a14:m>
                <a:r>
                  <a:rPr lang="en-US" altLang="en-US" sz="2200" dirty="0"/>
                  <a:t>:</a:t>
                </a:r>
              </a:p>
              <a:p>
                <a:pPr marL="342900" indent="-342900">
                  <a:spcAft>
                    <a:spcPts val="600"/>
                  </a:spcAft>
                  <a:buFont typeface="Arial" panose="020B0604020202020204" pitchFamily="34" charset="0"/>
                  <a:buChar char="•"/>
                </a:pPr>
                <a:r>
                  <a:rPr lang="en-US" altLang="en-US" sz="2200" dirty="0"/>
                  <a:t>Germicidal effects are due to toxic </a:t>
                </a:r>
                <a:br>
                  <a:rPr lang="en-US" altLang="en-US" sz="2200" dirty="0"/>
                </a:br>
                <a:r>
                  <a:rPr lang="en-US" altLang="en-US" sz="2200" dirty="0"/>
                  <a:t>reactive oxygen</a:t>
                </a:r>
              </a:p>
              <a:p>
                <a:pPr marL="342900" indent="-342900">
                  <a:spcAft>
                    <a:spcPts val="600"/>
                  </a:spcAft>
                  <a:buFont typeface="Arial" panose="020B0604020202020204" pitchFamily="34" charset="0"/>
                  <a:buChar char="•"/>
                </a:pPr>
                <a:r>
                  <a:rPr lang="en-US" altLang="en-US" sz="2200" dirty="0"/>
                  <a:t>Bactericidal, virucidal, fungicidal, and </a:t>
                </a:r>
                <a:br>
                  <a:rPr lang="en-US" altLang="en-US" sz="2200" dirty="0"/>
                </a:br>
                <a:r>
                  <a:rPr lang="en-US" altLang="en-US" sz="2200" dirty="0"/>
                  <a:t>sporicidal at high concentrations</a:t>
                </a:r>
              </a:p>
              <a:p>
                <a:pPr>
                  <a:spcAft>
                    <a:spcPts val="600"/>
                  </a:spcAft>
                </a:pPr>
                <a:r>
                  <a:rPr lang="en-US" sz="2200" dirty="0"/>
                  <a:t>Antiseptic:</a:t>
                </a:r>
              </a:p>
              <a:p>
                <a:pPr marL="342900" indent="-342900">
                  <a:spcAft>
                    <a:spcPts val="600"/>
                  </a:spcAft>
                  <a:buFont typeface="Arial" panose="020B0604020202020204" pitchFamily="34" charset="0"/>
                  <a:buChar char="•"/>
                </a:pPr>
                <a:r>
                  <a:rPr lang="en-US" sz="2200" dirty="0"/>
                  <a:t>Skin and wound cleansing, bedsore care, mouthwashes</a:t>
                </a:r>
              </a:p>
              <a:p>
                <a:pPr>
                  <a:spcAft>
                    <a:spcPts val="600"/>
                  </a:spcAft>
                </a:pPr>
                <a:r>
                  <a:rPr lang="en-US" sz="2200" dirty="0"/>
                  <a:t>Disinfectant:</a:t>
                </a:r>
              </a:p>
              <a:p>
                <a:pPr marL="342900" indent="-342900">
                  <a:spcAft>
                    <a:spcPts val="600"/>
                  </a:spcAft>
                  <a:buFont typeface="Arial" panose="020B0604020202020204" pitchFamily="34" charset="0"/>
                  <a:buChar char="•"/>
                </a:pPr>
                <a:r>
                  <a:rPr lang="en-US" sz="2200" dirty="0"/>
                  <a:t>Soft contacts, surgical implants, plastic equipment, utensils, bedding, and room interiors</a:t>
                </a:r>
                <a:endParaRPr lang="en-US" altLang="en-US" sz="22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11"/>
              </p:nvPr>
            </p:nvSpPr>
            <p:spPr>
              <a:xfrm>
                <a:off x="342900" y="1276709"/>
                <a:ext cx="4971222" cy="4971691"/>
              </a:xfrm>
              <a:blipFill>
                <a:blip r:embed="rId2"/>
                <a:stretch>
                  <a:fillRect l="-1593" t="-613" r="-2451" b="-1348"/>
                </a:stretch>
              </a:blipFill>
            </p:spPr>
            <p:txBody>
              <a:bodyPr/>
              <a:lstStyle/>
              <a:p>
                <a:r>
                  <a:rPr lang="en-IN">
                    <a:noFill/>
                  </a:rPr>
                  <a:t> </a:t>
                </a:r>
              </a:p>
            </p:txBody>
          </p:sp>
        </mc:Fallback>
      </mc:AlternateContent>
      <p:pic>
        <p:nvPicPr>
          <p:cNvPr id="7" name="Picture 3">
            <a:extLst>
              <a:ext uri="{C183D7F6-B498-43B3-948B-1728B52AA6E4}">
                <adec:decorative xmlns:adec="http://schemas.microsoft.com/office/drawing/2017/decorative" val="1"/>
              </a:ext>
            </a:extLst>
          </p:cNvPr>
          <p:cNvPicPr>
            <a:picLocks noGrp="1" noChangeAspect="1"/>
          </p:cNvPicPr>
          <p:nvPr>
            <p:ph sz="quarter" idx="14"/>
          </p:nvPr>
        </p:nvPicPr>
        <p:blipFill rotWithShape="1">
          <a:blip r:embed="rId3">
            <a:extLst>
              <a:ext uri="{28A0092B-C50C-407E-A947-70E740481C1C}">
                <a14:useLocalDpi xmlns:a14="http://schemas.microsoft.com/office/drawing/2010/main" val="0"/>
              </a:ext>
            </a:extLst>
          </a:blip>
          <a:srcRect b="5723"/>
          <a:stretch/>
        </p:blipFill>
        <p:spPr>
          <a:xfrm>
            <a:off x="5581427" y="1550885"/>
            <a:ext cx="3219673" cy="2103120"/>
          </a:xfrm>
        </p:spPr>
      </p:pic>
      <p:sp>
        <p:nvSpPr>
          <p:cNvPr id="5" name="Text Placeholder 4">
            <a:extLst>
              <a:ext uri="{FF2B5EF4-FFF2-40B4-BE49-F238E27FC236}">
                <a16:creationId xmlns:a16="http://schemas.microsoft.com/office/drawing/2014/main" id="{49A546A7-3611-4EEB-9768-8CF1E3839C9E}"/>
              </a:ext>
            </a:extLst>
          </p:cNvPr>
          <p:cNvSpPr>
            <a:spLocks noGrp="1"/>
          </p:cNvSpPr>
          <p:nvPr>
            <p:ph type="body" sz="quarter" idx="30"/>
          </p:nvPr>
        </p:nvSpPr>
        <p:spPr/>
        <p:txBody>
          <a:bodyPr/>
          <a:lstStyle/>
          <a:p>
            <a:r>
              <a:rPr lang="en-US" dirty="0"/>
              <a:t>Jill Braaten/McGraw- Hill Education</a:t>
            </a:r>
            <a:endParaRPr lang="en-IN" dirty="0"/>
          </a:p>
        </p:txBody>
      </p:sp>
    </p:spTree>
    <p:extLst>
      <p:ext uri="{BB962C8B-B14F-4D97-AF65-F5344CB8AC3E}">
        <p14:creationId xmlns:p14="http://schemas.microsoft.com/office/powerpoint/2010/main" val="249870880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Applications of Hydrogen Peroxide</a:t>
            </a: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Sterilization of delicate reusable instruments</a:t>
                </a:r>
              </a:p>
              <a:p>
                <a:pPr>
                  <a:spcBef>
                    <a:spcPts val="800"/>
                  </a:spcBef>
                </a:pPr>
                <a:r>
                  <a:rPr lang="en-US" dirty="0"/>
                  <a:t>Vaporized hydrogen peroxide: </a:t>
                </a:r>
              </a:p>
              <a:p>
                <a:pPr marL="342900" indent="-342900">
                  <a:spcBef>
                    <a:spcPts val="800"/>
                  </a:spcBef>
                  <a:buFont typeface="Arial" panose="020B0604020202020204" pitchFamily="34" charset="0"/>
                  <a:buChar char="•"/>
                </a:pPr>
                <a:r>
                  <a:rPr lang="en-US" dirty="0"/>
                  <a:t>Used for small industrial items and larger enclosed spaces</a:t>
                </a:r>
              </a:p>
              <a:p>
                <a:pPr>
                  <a:spcBef>
                    <a:spcPts val="800"/>
                  </a:spcBef>
                </a:pPr>
                <a:r>
                  <a:rPr lang="en-US" dirty="0"/>
                  <a:t>Ozone (O3): </a:t>
                </a:r>
              </a:p>
              <a:p>
                <a:pPr marL="342900" indent="-342900">
                  <a:spcBef>
                    <a:spcPts val="800"/>
                  </a:spcBef>
                  <a:buFont typeface="Arial" panose="020B0604020202020204" pitchFamily="34" charset="0"/>
                  <a:buChar char="•"/>
                </a:pPr>
                <a:r>
                  <a:rPr lang="en-US" dirty="0"/>
                  <a:t>Similar effects as </a:t>
                </a:r>
                <a14:m>
                  <m:oMath xmlns:m="http://schemas.openxmlformats.org/officeDocument/2006/math">
                    <m:sSub>
                      <m:sSubPr>
                        <m:ctrlPr>
                          <a:rPr lang="en-US" i="1">
                            <a:latin typeface="Cambria Math" panose="02040503050406030204" pitchFamily="18" charset="0"/>
                          </a:rPr>
                        </m:ctrlPr>
                      </m:sSubPr>
                      <m:e>
                        <m:r>
                          <m:rPr>
                            <m:sty m:val="p"/>
                          </m:rPr>
                          <a:rPr lang="en-GB">
                            <a:latin typeface="Cambria Math" panose="02040503050406030204" pitchFamily="18" charset="0"/>
                          </a:rPr>
                          <m:t>H</m:t>
                        </m:r>
                      </m:e>
                      <m:sub>
                        <m:r>
                          <a:rPr lang="en-GB">
                            <a:latin typeface="Cambria Math" panose="02040503050406030204" pitchFamily="18" charset="0"/>
                          </a:rPr>
                          <m:t>2</m:t>
                        </m:r>
                      </m:sub>
                    </m:sSub>
                    <m:sSub>
                      <m:sSubPr>
                        <m:ctrlPr>
                          <a:rPr lang="en-US" i="1">
                            <a:latin typeface="Cambria Math" panose="02040503050406030204" pitchFamily="18" charset="0"/>
                          </a:rPr>
                        </m:ctrlPr>
                      </m:sSubPr>
                      <m:e>
                        <m:r>
                          <m:rPr>
                            <m:sty m:val="p"/>
                          </m:rPr>
                          <a:rPr lang="en-GB">
                            <a:latin typeface="Cambria Math" panose="02040503050406030204" pitchFamily="18" charset="0"/>
                          </a:rPr>
                          <m:t>O</m:t>
                        </m:r>
                      </m:e>
                      <m:sub>
                        <m:r>
                          <a:rPr lang="en-GB">
                            <a:latin typeface="Cambria Math" panose="02040503050406030204" pitchFamily="18" charset="0"/>
                          </a:rPr>
                          <m:t>2</m:t>
                        </m:r>
                      </m:sub>
                    </m:sSub>
                  </m:oMath>
                </a14:m>
                <a:endParaRPr lang="en-US" baseline="-25000" dirty="0"/>
              </a:p>
            </p:txBody>
          </p:sp>
        </mc:Choice>
        <mc:Fallback xmlns="">
          <p:sp>
            <p:nvSpPr>
              <p:cNvPr id="5" name="Content Placeholder 2">
                <a:extLst>
                  <a:ext uri="{FF2B5EF4-FFF2-40B4-BE49-F238E27FC236}">
                    <a16:creationId xmlns:a16="http://schemas.microsoft.com/office/drawing/2014/main" xmlns="" id="{D27DE6EC-CE7E-4C51-A6B2-273AB5F5B3B2}"/>
                  </a:ext>
                </a:extLst>
              </p:cNvPr>
              <p:cNvSpPr>
                <a:spLocks noGrp="1" noRot="1" noChangeAspect="1" noMove="1" noResize="1" noEditPoints="1" noAdjustHandles="1" noChangeArrowheads="1" noChangeShapeType="1" noTextEdit="1"/>
              </p:cNvSpPr>
              <p:nvPr>
                <p:ph sz="quarter" idx="11"/>
              </p:nvPr>
            </p:nvSpPr>
            <p:spPr>
              <a:xfrm>
                <a:off x="342900" y="1276708"/>
                <a:ext cx="8503920" cy="5120640"/>
              </a:xfrm>
              <a:blipFill rotWithShape="1">
                <a:blip r:embed="rId3"/>
                <a:stretch>
                  <a:fillRect l="-1075" t="-833" r="-72"/>
                </a:stretch>
              </a:blipFill>
            </p:spPr>
            <p:txBody>
              <a:bodyPr/>
              <a:lstStyle/>
              <a:p>
                <a:r>
                  <a:rPr lang="en-US">
                    <a:noFill/>
                  </a:rPr>
                  <a:t> </a:t>
                </a:r>
              </a:p>
            </p:txBody>
          </p:sp>
        </mc:Fallback>
      </mc:AlternateContent>
    </p:spTree>
    <p:extLst>
      <p:ext uri="{BB962C8B-B14F-4D97-AF65-F5344CB8AC3E}">
        <p14:creationId xmlns:p14="http://schemas.microsoft.com/office/powerpoint/2010/main" val="41858015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Chemicals with Surface Action: Detergents</a:t>
            </a:r>
          </a:p>
        </p:txBody>
      </p:sp>
      <p:sp>
        <p:nvSpPr>
          <p:cNvPr id="3" name="Content Placeholder 2"/>
          <p:cNvSpPr>
            <a:spLocks noGrp="1"/>
          </p:cNvSpPr>
          <p:nvPr>
            <p:ph sz="quarter" idx="11"/>
          </p:nvPr>
        </p:nvSpPr>
        <p:spPr>
          <a:xfrm>
            <a:off x="342900" y="1276709"/>
            <a:ext cx="4286250" cy="5044578"/>
          </a:xfrm>
        </p:spPr>
        <p:txBody>
          <a:bodyPr/>
          <a:lstStyle/>
          <a:p>
            <a:pPr>
              <a:spcBef>
                <a:spcPts val="800"/>
              </a:spcBef>
            </a:pPr>
            <a:r>
              <a:rPr lang="en-US" altLang="en-US" b="1" dirty="0"/>
              <a:t>Surfactants</a:t>
            </a:r>
            <a:r>
              <a:rPr lang="en-US" altLang="en-US" dirty="0"/>
              <a:t>:</a:t>
            </a:r>
          </a:p>
          <a:p>
            <a:pPr marL="342900" indent="-342900">
              <a:spcBef>
                <a:spcPts val="800"/>
              </a:spcBef>
              <a:buFont typeface="Arial" panose="020B0604020202020204" pitchFamily="34" charset="0"/>
              <a:buChar char="•"/>
            </a:pPr>
            <a:r>
              <a:rPr lang="en-US" altLang="en-US" dirty="0"/>
              <a:t>Limited </a:t>
            </a:r>
            <a:r>
              <a:rPr lang="en-US" altLang="en-US" dirty="0" err="1"/>
              <a:t>microbicidal</a:t>
            </a:r>
            <a:r>
              <a:rPr lang="en-US" altLang="en-US" dirty="0"/>
              <a:t> power</a:t>
            </a:r>
          </a:p>
          <a:p>
            <a:pPr marL="342900" indent="-342900">
              <a:spcBef>
                <a:spcPts val="800"/>
              </a:spcBef>
              <a:buFont typeface="Arial" panose="020B0604020202020204" pitchFamily="34" charset="0"/>
              <a:buChar char="•"/>
            </a:pPr>
            <a:r>
              <a:rPr lang="en-US" altLang="en-US" dirty="0"/>
              <a:t>Activity due to amphipathic nature of the molecule</a:t>
            </a:r>
          </a:p>
          <a:p>
            <a:pPr marL="342900" indent="-342900">
              <a:spcBef>
                <a:spcPts val="800"/>
              </a:spcBef>
              <a:buFont typeface="Arial" panose="020B0604020202020204" pitchFamily="34" charset="0"/>
              <a:buChar char="•"/>
            </a:pPr>
            <a:r>
              <a:rPr lang="en-US" altLang="en-US" dirty="0"/>
              <a:t>Disrupt selective permeability of cytoplasmic membrane</a:t>
            </a:r>
          </a:p>
          <a:p>
            <a:pPr marL="342900" indent="-342900">
              <a:spcBef>
                <a:spcPts val="800"/>
              </a:spcBef>
              <a:buFont typeface="Arial" panose="020B0604020202020204" pitchFamily="34" charset="0"/>
              <a:buChar char="•"/>
            </a:pPr>
            <a:r>
              <a:rPr lang="en-US" altLang="en-US" dirty="0"/>
              <a:t>Varied effects</a:t>
            </a:r>
          </a:p>
          <a:p>
            <a:pPr marL="342900" indent="-342900">
              <a:spcBef>
                <a:spcPts val="800"/>
              </a:spcBef>
              <a:buFont typeface="Arial" panose="020B0604020202020204" pitchFamily="34" charset="0"/>
              <a:buChar char="•"/>
            </a:pPr>
            <a:r>
              <a:rPr lang="en-US" altLang="en-US" dirty="0"/>
              <a:t>Activity reduced by the presence of organic matter</a:t>
            </a:r>
          </a:p>
        </p:txBody>
      </p:sp>
      <p:pic>
        <p:nvPicPr>
          <p:cNvPr id="7" name="Picture 3" descr="The chemical structure of detergents.">
            <a:extLst>
              <a:ext uri="{C183D7F6-B498-43B3-948B-1728B52AA6E4}">
                <adec:decorative xmlns:adec="http://schemas.microsoft.com/office/drawing/2017/decorative" val="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06311" y="1663079"/>
            <a:ext cx="3856779" cy="3295650"/>
          </a:xfrm>
        </p:spPr>
      </p:pic>
      <p:sp>
        <p:nvSpPr>
          <p:cNvPr id="5" name="Text Placeholder 3">
            <a:extLst>
              <a:ext uri="{FF2B5EF4-FFF2-40B4-BE49-F238E27FC236}">
                <a16:creationId xmlns:a16="http://schemas.microsoft.com/office/drawing/2014/main" id="{1CC72433-DD69-421F-A06A-2ED65874112F}"/>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86513414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Applications of Detergents and Soaps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Quaternary ammonium compounds (</a:t>
            </a:r>
            <a:r>
              <a:rPr lang="en-US" dirty="0" err="1"/>
              <a:t>quats</a:t>
            </a:r>
            <a:r>
              <a:rPr lang="en-US" dirty="0"/>
              <a:t>):</a:t>
            </a:r>
          </a:p>
          <a:p>
            <a:pPr marL="342900" indent="-342900">
              <a:spcBef>
                <a:spcPts val="800"/>
              </a:spcBef>
              <a:buFont typeface="Arial" panose="020B0604020202020204" pitchFamily="34" charset="0"/>
              <a:buChar char="•"/>
            </a:pPr>
            <a:r>
              <a:rPr lang="en-US" dirty="0"/>
              <a:t>for ophthalmic solutions and cosmetics</a:t>
            </a:r>
          </a:p>
          <a:p>
            <a:pPr marL="342900" indent="-342900">
              <a:spcBef>
                <a:spcPts val="800"/>
              </a:spcBef>
              <a:buFont typeface="Arial" panose="020B0604020202020204" pitchFamily="34" charset="0"/>
              <a:buChar char="•"/>
            </a:pPr>
            <a:r>
              <a:rPr lang="en-US" dirty="0" err="1"/>
              <a:t>SoapsDisinfectants</a:t>
            </a:r>
            <a:r>
              <a:rPr lang="en-US" dirty="0"/>
              <a:t>: mixed with cleaning agents to sanitize a variety of objects and surfaces</a:t>
            </a:r>
          </a:p>
          <a:p>
            <a:pPr marL="342900" indent="-342900">
              <a:spcBef>
                <a:spcPts val="800"/>
              </a:spcBef>
              <a:buFont typeface="Arial" panose="020B0604020202020204" pitchFamily="34" charset="0"/>
              <a:buChar char="•"/>
            </a:pPr>
            <a:r>
              <a:rPr lang="en-US" dirty="0"/>
              <a:t>Preservatives </a:t>
            </a:r>
          </a:p>
          <a:p>
            <a:pPr marL="342900" indent="-342900">
              <a:spcBef>
                <a:spcPts val="800"/>
              </a:spcBef>
              <a:buFont typeface="Arial" panose="020B0604020202020204" pitchFamily="34" charset="0"/>
              <a:buChar char="•"/>
            </a:pPr>
            <a:r>
              <a:rPr lang="en-US" dirty="0"/>
              <a:t>Weak microbicides</a:t>
            </a:r>
          </a:p>
          <a:p>
            <a:pPr marL="342900" indent="-342900">
              <a:spcBef>
                <a:spcPts val="800"/>
              </a:spcBef>
              <a:buFont typeface="Arial" panose="020B0604020202020204" pitchFamily="34" charset="0"/>
              <a:buChar char="•"/>
            </a:pPr>
            <a:r>
              <a:rPr lang="en-US" i="1" dirty="0"/>
              <a:t>Pseudomonas </a:t>
            </a:r>
            <a:r>
              <a:rPr lang="en-US" dirty="0"/>
              <a:t>grows abundantly in soap dishes</a:t>
            </a:r>
          </a:p>
          <a:p>
            <a:pPr marL="342900" indent="-342900">
              <a:spcBef>
                <a:spcPts val="800"/>
              </a:spcBef>
              <a:buFont typeface="Arial" panose="020B0604020202020204" pitchFamily="34" charset="0"/>
              <a:buChar char="•"/>
            </a:pPr>
            <a:r>
              <a:rPr lang="en-US" dirty="0"/>
              <a:t>Mainly used for mechanical removal of microbes</a:t>
            </a:r>
          </a:p>
          <a:p>
            <a:pPr marL="342900" indent="-342900">
              <a:spcBef>
                <a:spcPts val="800"/>
              </a:spcBef>
              <a:buFont typeface="Arial" panose="020B0604020202020204" pitchFamily="34" charset="0"/>
              <a:buChar char="•"/>
            </a:pPr>
            <a:r>
              <a:rPr lang="en-US" dirty="0"/>
              <a:t>More germicidal :</a:t>
            </a:r>
          </a:p>
          <a:p>
            <a:pPr marL="342900" indent="-342900">
              <a:spcBef>
                <a:spcPts val="800"/>
              </a:spcBef>
              <a:buFont typeface="Arial" panose="020B0604020202020204" pitchFamily="34" charset="0"/>
              <a:buChar char="•"/>
            </a:pPr>
            <a:r>
              <a:rPr lang="en-US" dirty="0"/>
              <a:t>when combined with chlorhexidine or iodine</a:t>
            </a:r>
          </a:p>
        </p:txBody>
      </p:sp>
    </p:spTree>
    <p:extLst>
      <p:ext uri="{BB962C8B-B14F-4D97-AF65-F5344CB8AC3E}">
        <p14:creationId xmlns:p14="http://schemas.microsoft.com/office/powerpoint/2010/main" val="84964018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Effects of Hand Scrubbing</a:t>
            </a:r>
          </a:p>
        </p:txBody>
      </p:sp>
      <p:pic>
        <p:nvPicPr>
          <p:cNvPr id="3" name="Content Placeholder 2" descr="Graph showing effects of hand scrubbing with nongermicidal and germicidal soaps.">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3">
            <a:extLst>
              <a:ext uri="{28A0092B-C50C-407E-A947-70E740481C1C}">
                <a14:useLocalDpi xmlns:a14="http://schemas.microsoft.com/office/drawing/2010/main" val="0"/>
              </a:ext>
            </a:extLst>
          </a:blip>
          <a:srcRect b="2605"/>
          <a:stretch/>
        </p:blipFill>
        <p:spPr>
          <a:xfrm>
            <a:off x="1822860" y="1127061"/>
            <a:ext cx="5498281" cy="5029200"/>
          </a:xfrm>
        </p:spPr>
      </p:pic>
      <p:sp>
        <p:nvSpPr>
          <p:cNvPr id="5" name="Text Placeholder 3">
            <a:extLst>
              <a:ext uri="{FF2B5EF4-FFF2-40B4-BE49-F238E27FC236}">
                <a16:creationId xmlns:a16="http://schemas.microsoft.com/office/drawing/2014/main" id="{6B9CA9D7-795A-4F33-AB2D-CD6D6DD954FD}"/>
              </a:ext>
            </a:extLst>
          </p:cNvPr>
          <p:cNvSpPr>
            <a:spLocks noGrp="1"/>
          </p:cNvSpPr>
          <p:nvPr>
            <p:ph type="body" sz="quarter" idx="30"/>
          </p:nvPr>
        </p:nvSpPr>
        <p:spPr/>
        <p:txBody>
          <a:bodyPr/>
          <a:lstStyle/>
          <a:p>
            <a:r>
              <a:rPr lang="fr-FR" dirty="0"/>
              <a:t>Source: Nolte, et al. Oral </a:t>
            </a:r>
            <a:r>
              <a:rPr lang="fr-FR" dirty="0" err="1"/>
              <a:t>Microbiology</a:t>
            </a:r>
            <a:r>
              <a:rPr lang="fr-FR" dirty="0"/>
              <a:t>, 4/e, 1982, </a:t>
            </a:r>
            <a:r>
              <a:rPr lang="fr-FR" dirty="0" err="1"/>
              <a:t>Mosby</a:t>
            </a:r>
            <a:r>
              <a:rPr lang="fr-FR" dirty="0"/>
              <a:t>.</a:t>
            </a:r>
            <a:endParaRPr lang="en-IN" dirty="0"/>
          </a:p>
        </p:txBody>
      </p:sp>
      <p:sp>
        <p:nvSpPr>
          <p:cNvPr id="6" name="Text Placeholder 3">
            <a:extLst>
              <a:ext uri="{FF2B5EF4-FFF2-40B4-BE49-F238E27FC236}">
                <a16:creationId xmlns:a16="http://schemas.microsoft.com/office/drawing/2014/main" id="{F69CC873-F937-4251-AF98-C4066882346A}"/>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p>
        </p:txBody>
      </p:sp>
    </p:spTree>
    <p:extLst>
      <p:ext uri="{BB962C8B-B14F-4D97-AF65-F5344CB8AC3E}">
        <p14:creationId xmlns:p14="http://schemas.microsoft.com/office/powerpoint/2010/main" val="1111318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Relative Resistance of Microbial Forms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Bacterial endospores:</a:t>
            </a:r>
          </a:p>
          <a:p>
            <a:pPr marL="342900" indent="-342900">
              <a:spcBef>
                <a:spcPts val="800"/>
              </a:spcBef>
              <a:buFont typeface="Arial" panose="020B0604020202020204" pitchFamily="34" charset="0"/>
              <a:buChar char="•"/>
            </a:pPr>
            <a:r>
              <a:rPr lang="en-US" dirty="0"/>
              <a:t>Considered the most resistant microbial entities</a:t>
            </a:r>
          </a:p>
          <a:p>
            <a:pPr marL="342900" indent="-342900">
              <a:spcBef>
                <a:spcPts val="800"/>
              </a:spcBef>
              <a:buFont typeface="Arial" panose="020B0604020202020204" pitchFamily="34" charset="0"/>
              <a:buChar char="•"/>
            </a:pPr>
            <a:r>
              <a:rPr lang="en-US" dirty="0"/>
              <a:t>Destruction of endospores is the goal of sterilization</a:t>
            </a:r>
          </a:p>
          <a:p>
            <a:pPr marL="342900" indent="-342900">
              <a:spcBef>
                <a:spcPts val="800"/>
              </a:spcBef>
              <a:buFont typeface="Arial" panose="020B0604020202020204" pitchFamily="34" charset="0"/>
              <a:buChar char="•"/>
            </a:pPr>
            <a:r>
              <a:rPr lang="en-US" dirty="0"/>
              <a:t>Any process that will kill endospores will invariably kill less-resistant microbial forms</a:t>
            </a:r>
          </a:p>
          <a:p>
            <a:pPr marL="342900" indent="-342900">
              <a:spcBef>
                <a:spcPts val="800"/>
              </a:spcBef>
              <a:buFont typeface="Arial" panose="020B0604020202020204" pitchFamily="34" charset="0"/>
              <a:buChar char="•"/>
            </a:pPr>
            <a:r>
              <a:rPr lang="en-US" dirty="0"/>
              <a:t>Other methods of control (disinfection, antisepsis) act on microbes that are less hardy than endospores</a:t>
            </a:r>
          </a:p>
        </p:txBody>
      </p:sp>
    </p:spTree>
    <p:extLst>
      <p:ext uri="{BB962C8B-B14F-4D97-AF65-F5344CB8AC3E}">
        <p14:creationId xmlns:p14="http://schemas.microsoft.com/office/powerpoint/2010/main" val="58302810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Heavy Metal Compounds</a:t>
            </a:r>
          </a:p>
        </p:txBody>
      </p:sp>
      <p:sp>
        <p:nvSpPr>
          <p:cNvPr id="3" name="Content Placeholder 2"/>
          <p:cNvSpPr>
            <a:spLocks noGrp="1"/>
          </p:cNvSpPr>
          <p:nvPr>
            <p:ph sz="quarter" idx="11"/>
          </p:nvPr>
        </p:nvSpPr>
        <p:spPr/>
        <p:txBody>
          <a:bodyPr/>
          <a:lstStyle/>
          <a:p>
            <a:pPr>
              <a:spcBef>
                <a:spcPts val="500"/>
              </a:spcBef>
              <a:spcAft>
                <a:spcPts val="500"/>
              </a:spcAft>
            </a:pPr>
            <a:r>
              <a:rPr lang="en-US" sz="2200" b="1" dirty="0" err="1"/>
              <a:t>Oligodynamic</a:t>
            </a:r>
            <a:r>
              <a:rPr lang="en-US" sz="2200" dirty="0"/>
              <a:t>:</a:t>
            </a:r>
          </a:p>
          <a:p>
            <a:pPr marL="342900" indent="-342900">
              <a:spcBef>
                <a:spcPts val="500"/>
              </a:spcBef>
              <a:spcAft>
                <a:spcPts val="500"/>
              </a:spcAft>
              <a:buFont typeface="Arial" panose="020B0604020202020204" pitchFamily="34" charset="0"/>
              <a:buChar char="•"/>
            </a:pPr>
            <a:r>
              <a:rPr lang="en-US" sz="2200" dirty="0"/>
              <a:t>Toxic in minute quantities</a:t>
            </a:r>
          </a:p>
          <a:p>
            <a:pPr>
              <a:spcBef>
                <a:spcPts val="500"/>
              </a:spcBef>
              <a:spcAft>
                <a:spcPts val="500"/>
              </a:spcAft>
            </a:pPr>
            <a:r>
              <a:rPr lang="en-US" sz="2200" dirty="0"/>
              <a:t>Only mercury and silver compounds have significance as germicides</a:t>
            </a:r>
          </a:p>
          <a:p>
            <a:pPr>
              <a:spcBef>
                <a:spcPts val="500"/>
              </a:spcBef>
              <a:spcAft>
                <a:spcPts val="500"/>
              </a:spcAft>
            </a:pPr>
            <a:r>
              <a:rPr lang="en-US" sz="2200" b="1" dirty="0"/>
              <a:t>Drawbacks:</a:t>
            </a:r>
          </a:p>
          <a:p>
            <a:pPr marL="342900" indent="-342900">
              <a:spcBef>
                <a:spcPts val="500"/>
              </a:spcBef>
              <a:spcAft>
                <a:spcPts val="500"/>
              </a:spcAft>
              <a:buFont typeface="Arial" panose="020B0604020202020204" pitchFamily="34" charset="0"/>
              <a:buChar char="•"/>
            </a:pPr>
            <a:r>
              <a:rPr lang="en-US" sz="2200" dirty="0"/>
              <a:t>Toxic to humans if ingested</a:t>
            </a:r>
          </a:p>
          <a:p>
            <a:pPr marL="342900" indent="-342900">
              <a:spcBef>
                <a:spcPts val="500"/>
              </a:spcBef>
              <a:spcAft>
                <a:spcPts val="500"/>
              </a:spcAft>
              <a:buFont typeface="Arial" panose="020B0604020202020204" pitchFamily="34" charset="0"/>
              <a:buChar char="•"/>
            </a:pPr>
            <a:r>
              <a:rPr lang="en-US" sz="2200" dirty="0"/>
              <a:t>Cause allergic reactions</a:t>
            </a:r>
          </a:p>
          <a:p>
            <a:pPr marL="342900" indent="-342900">
              <a:spcBef>
                <a:spcPts val="500"/>
              </a:spcBef>
              <a:spcAft>
                <a:spcPts val="500"/>
              </a:spcAft>
              <a:buFont typeface="Arial" panose="020B0604020202020204" pitchFamily="34" charset="0"/>
              <a:buChar char="•"/>
            </a:pPr>
            <a:r>
              <a:rPr lang="en-US" sz="2200" dirty="0"/>
              <a:t>Neutralized by biological wastes</a:t>
            </a:r>
          </a:p>
          <a:p>
            <a:pPr marL="342900" indent="-342900">
              <a:spcBef>
                <a:spcPts val="500"/>
              </a:spcBef>
              <a:spcAft>
                <a:spcPts val="500"/>
              </a:spcAft>
              <a:buFont typeface="Arial" panose="020B0604020202020204" pitchFamily="34" charset="0"/>
              <a:buChar char="•"/>
            </a:pPr>
            <a:r>
              <a:rPr lang="en-US" sz="2200" dirty="0"/>
              <a:t>Microbes can develop resistance to microbes</a:t>
            </a:r>
          </a:p>
        </p:txBody>
      </p:sp>
      <p:pic>
        <p:nvPicPr>
          <p:cNvPr id="7" name="Picture 3" descr="Photo demonstrating the oligodynamic action of heavy metals.">
            <a:extLst>
              <a:ext uri="{C183D7F6-B498-43B3-948B-1728B52AA6E4}">
                <adec:decorative xmlns:adec="http://schemas.microsoft.com/office/drawing/2017/decorative" val="0"/>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b="1757"/>
          <a:stretch/>
        </p:blipFill>
        <p:spPr>
          <a:xfrm>
            <a:off x="4724402" y="1419974"/>
            <a:ext cx="3973888" cy="3657600"/>
          </a:xfrm>
        </p:spPr>
      </p:pic>
      <p:sp>
        <p:nvSpPr>
          <p:cNvPr id="5" name="Text Placeholder 4">
            <a:extLst>
              <a:ext uri="{FF2B5EF4-FFF2-40B4-BE49-F238E27FC236}">
                <a16:creationId xmlns:a16="http://schemas.microsoft.com/office/drawing/2014/main" id="{4787F2A0-E268-41AB-A130-427F4E5C3A4D}"/>
              </a:ext>
            </a:extLst>
          </p:cNvPr>
          <p:cNvSpPr>
            <a:spLocks noGrp="1"/>
          </p:cNvSpPr>
          <p:nvPr>
            <p:ph type="body" sz="quarter" idx="30"/>
          </p:nvPr>
        </p:nvSpPr>
        <p:spPr/>
        <p:txBody>
          <a:bodyPr/>
          <a:lstStyle/>
          <a:p>
            <a:r>
              <a:rPr lang="en-IN" dirty="0"/>
              <a:t>Kathleen </a:t>
            </a:r>
            <a:r>
              <a:rPr lang="en-IN" dirty="0" err="1"/>
              <a:t>Talaro</a:t>
            </a:r>
            <a:endParaRPr lang="en-IN" dirty="0"/>
          </a:p>
        </p:txBody>
      </p:sp>
      <p:sp>
        <p:nvSpPr>
          <p:cNvPr id="6" name="Text Placeholder 3">
            <a:extLst>
              <a:ext uri="{FF2B5EF4-FFF2-40B4-BE49-F238E27FC236}">
                <a16:creationId xmlns:a16="http://schemas.microsoft.com/office/drawing/2014/main" id="{D48C6CF1-30D8-4D5A-A8F1-1643C649AD54}"/>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85716871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Applications of Heavy Metals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Weak organic mercury tinctures:</a:t>
            </a:r>
          </a:p>
          <a:p>
            <a:pPr marL="342900" indent="-342900">
              <a:spcBef>
                <a:spcPts val="800"/>
              </a:spcBef>
              <a:buFont typeface="Arial" panose="020B0604020202020204" pitchFamily="34" charset="0"/>
              <a:buChar char="•"/>
            </a:pPr>
            <a:r>
              <a:rPr lang="en-US" dirty="0"/>
              <a:t>Effective antiseptics and infection preventives</a:t>
            </a:r>
          </a:p>
          <a:p>
            <a:pPr marL="342900" indent="-342900">
              <a:spcBef>
                <a:spcPts val="800"/>
              </a:spcBef>
              <a:buFont typeface="Arial" panose="020B0604020202020204" pitchFamily="34" charset="0"/>
              <a:buChar char="•"/>
            </a:pPr>
            <a:r>
              <a:rPr lang="en-US" dirty="0"/>
              <a:t>Preservatives in cosmetic and ophthalmic solutions</a:t>
            </a:r>
          </a:p>
          <a:p>
            <a:pPr>
              <a:spcBef>
                <a:spcPts val="800"/>
              </a:spcBef>
            </a:pPr>
            <a:r>
              <a:rPr lang="en-US" dirty="0"/>
              <a:t>Silver compounds:</a:t>
            </a:r>
          </a:p>
          <a:p>
            <a:pPr marL="342900" indent="-342900">
              <a:spcBef>
                <a:spcPts val="800"/>
              </a:spcBef>
              <a:buFont typeface="Arial" panose="020B0604020202020204" pitchFamily="34" charset="0"/>
              <a:buChar char="•"/>
            </a:pPr>
            <a:r>
              <a:rPr lang="en-US" dirty="0"/>
              <a:t>Silver nitrate: topical germicide</a:t>
            </a:r>
          </a:p>
          <a:p>
            <a:pPr marL="342900" indent="-342900">
              <a:spcBef>
                <a:spcPts val="800"/>
              </a:spcBef>
              <a:buFont typeface="Arial" panose="020B0604020202020204" pitchFamily="34" charset="0"/>
              <a:buChar char="•"/>
            </a:pPr>
            <a:r>
              <a:rPr lang="en-US" dirty="0"/>
              <a:t>Silver sulfadiazine: burn treatment</a:t>
            </a:r>
          </a:p>
          <a:p>
            <a:pPr marL="342900" indent="-342900">
              <a:spcBef>
                <a:spcPts val="800"/>
              </a:spcBef>
              <a:buFont typeface="Arial" panose="020B0604020202020204" pitchFamily="34" charset="0"/>
              <a:buChar char="•"/>
            </a:pPr>
            <a:r>
              <a:rPr lang="en-US" dirty="0"/>
              <a:t>Pure silver: incorporated into catheters</a:t>
            </a:r>
          </a:p>
          <a:p>
            <a:pPr marL="342900" indent="-342900">
              <a:spcBef>
                <a:spcPts val="800"/>
              </a:spcBef>
              <a:buFont typeface="Arial" panose="020B0604020202020204" pitchFamily="34" charset="0"/>
              <a:buChar char="•"/>
            </a:pPr>
            <a:r>
              <a:rPr lang="en-US" dirty="0"/>
              <a:t>Colloidal silver: mild germicide</a:t>
            </a:r>
          </a:p>
          <a:p>
            <a:pPr marL="342900" indent="-342900">
              <a:spcBef>
                <a:spcPts val="800"/>
              </a:spcBef>
              <a:buFont typeface="Arial" panose="020B0604020202020204" pitchFamily="34" charset="0"/>
              <a:buChar char="•"/>
            </a:pPr>
            <a:r>
              <a:rPr lang="en-US" dirty="0"/>
              <a:t>Silver ions: incorporated into hard surfaces and textiles</a:t>
            </a:r>
          </a:p>
        </p:txBody>
      </p:sp>
    </p:spTree>
    <p:extLst>
      <p:ext uri="{BB962C8B-B14F-4D97-AF65-F5344CB8AC3E}">
        <p14:creationId xmlns:p14="http://schemas.microsoft.com/office/powerpoint/2010/main" val="345737977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Aldehydes as Germicides</a:t>
            </a:r>
          </a:p>
        </p:txBody>
      </p:sp>
      <p:sp>
        <p:nvSpPr>
          <p:cNvPr id="3" name="Content Placeholder 2"/>
          <p:cNvSpPr>
            <a:spLocks noGrp="1"/>
          </p:cNvSpPr>
          <p:nvPr>
            <p:ph sz="quarter" idx="11"/>
          </p:nvPr>
        </p:nvSpPr>
        <p:spPr>
          <a:xfrm>
            <a:off x="342900" y="1276709"/>
            <a:ext cx="4267200" cy="4990741"/>
          </a:xfrm>
        </p:spPr>
        <p:txBody>
          <a:bodyPr/>
          <a:lstStyle/>
          <a:p>
            <a:pPr>
              <a:spcBef>
                <a:spcPts val="800"/>
              </a:spcBef>
            </a:pPr>
            <a:r>
              <a:rPr lang="en-US" dirty="0" err="1"/>
              <a:t>Glutaraldehyde</a:t>
            </a:r>
            <a:r>
              <a:rPr lang="en-US" dirty="0"/>
              <a:t>:</a:t>
            </a:r>
          </a:p>
          <a:p>
            <a:pPr marL="342900" indent="-342900">
              <a:spcBef>
                <a:spcPts val="800"/>
              </a:spcBef>
              <a:buFont typeface="Arial" panose="020B0604020202020204" pitchFamily="34" charset="0"/>
              <a:buChar char="•"/>
            </a:pPr>
            <a:r>
              <a:rPr lang="en-US" dirty="0"/>
              <a:t>Rapid, broad spectrum, accepted as a </a:t>
            </a:r>
            <a:r>
              <a:rPr lang="en-US" dirty="0" err="1"/>
              <a:t>sterilant</a:t>
            </a:r>
            <a:endParaRPr lang="en-US" dirty="0"/>
          </a:p>
          <a:p>
            <a:pPr marL="342900" indent="-342900">
              <a:spcBef>
                <a:spcPts val="800"/>
              </a:spcBef>
              <a:buFont typeface="Arial" panose="020B0604020202020204" pitchFamily="34" charset="0"/>
              <a:buChar char="•"/>
            </a:pPr>
            <a:r>
              <a:rPr lang="en-US" dirty="0"/>
              <a:t>Retains potency in the presence of organic matter</a:t>
            </a:r>
          </a:p>
          <a:p>
            <a:pPr>
              <a:spcBef>
                <a:spcPts val="800"/>
              </a:spcBef>
            </a:pPr>
            <a:r>
              <a:rPr lang="en-US" dirty="0"/>
              <a:t>Formaldehyde:</a:t>
            </a:r>
          </a:p>
          <a:p>
            <a:pPr marL="342900" indent="-342900">
              <a:spcBef>
                <a:spcPts val="800"/>
              </a:spcBef>
              <a:buFont typeface="Arial" panose="020B0604020202020204" pitchFamily="34" charset="0"/>
              <a:buChar char="•"/>
            </a:pPr>
            <a:r>
              <a:rPr lang="en-US" dirty="0"/>
              <a:t>Formalin: aqueous solution</a:t>
            </a:r>
          </a:p>
          <a:p>
            <a:pPr marL="342900" indent="-342900">
              <a:spcBef>
                <a:spcPts val="800"/>
              </a:spcBef>
              <a:buFont typeface="Arial" panose="020B0604020202020204" pitchFamily="34" charset="0"/>
              <a:buChar char="•"/>
            </a:pPr>
            <a:r>
              <a:rPr lang="en-US" dirty="0"/>
              <a:t>Intermediate- to high-level disinfectant</a:t>
            </a:r>
          </a:p>
          <a:p>
            <a:pPr marL="342900" indent="-342900">
              <a:spcBef>
                <a:spcPts val="800"/>
              </a:spcBef>
              <a:buFont typeface="Arial" panose="020B0604020202020204" pitchFamily="34" charset="0"/>
              <a:buChar char="•"/>
            </a:pPr>
            <a:r>
              <a:rPr lang="en-US" dirty="0"/>
              <a:t>Extremely toxic</a:t>
            </a:r>
          </a:p>
        </p:txBody>
      </p:sp>
      <p:sp>
        <p:nvSpPr>
          <p:cNvPr id="4" name="Content Placeholder 3"/>
          <p:cNvSpPr>
            <a:spLocks noGrp="1"/>
          </p:cNvSpPr>
          <p:nvPr>
            <p:ph sz="quarter" idx="14"/>
          </p:nvPr>
        </p:nvSpPr>
        <p:spPr>
          <a:xfrm>
            <a:off x="4552950" y="1295400"/>
            <a:ext cx="4248150" cy="4953000"/>
          </a:xfrm>
        </p:spPr>
        <p:txBody>
          <a:bodyPr/>
          <a:lstStyle/>
          <a:p>
            <a:pPr>
              <a:spcBef>
                <a:spcPts val="800"/>
              </a:spcBef>
            </a:pPr>
            <a:r>
              <a:rPr lang="en-US" dirty="0"/>
              <a:t>Ortho-</a:t>
            </a:r>
            <a:r>
              <a:rPr lang="en-US" dirty="0" err="1"/>
              <a:t>phthalaldehyde</a:t>
            </a:r>
            <a:r>
              <a:rPr lang="en-US" dirty="0"/>
              <a:t> (OPA):</a:t>
            </a:r>
          </a:p>
          <a:p>
            <a:pPr marL="342900" indent="-342900">
              <a:spcBef>
                <a:spcPts val="800"/>
              </a:spcBef>
              <a:buFont typeface="Arial" panose="020B0604020202020204" pitchFamily="34" charset="0"/>
              <a:buChar char="•"/>
            </a:pPr>
            <a:r>
              <a:rPr lang="en-US" dirty="0"/>
              <a:t>Similar to </a:t>
            </a:r>
            <a:r>
              <a:rPr lang="en-US" dirty="0" err="1"/>
              <a:t>glutaraldehyde</a:t>
            </a:r>
            <a:endParaRPr lang="en-US" dirty="0"/>
          </a:p>
          <a:p>
            <a:pPr marL="342900" indent="-342900">
              <a:spcBef>
                <a:spcPts val="800"/>
              </a:spcBef>
              <a:buFont typeface="Arial" panose="020B0604020202020204" pitchFamily="34" charset="0"/>
              <a:buChar char="•"/>
            </a:pPr>
            <a:r>
              <a:rPr lang="en-US" dirty="0"/>
              <a:t>Less irritating</a:t>
            </a:r>
          </a:p>
          <a:p>
            <a:pPr marL="342900" indent="-342900">
              <a:spcBef>
                <a:spcPts val="800"/>
              </a:spcBef>
              <a:buFont typeface="Arial" panose="020B0604020202020204" pitchFamily="34" charset="0"/>
              <a:buChar char="•"/>
            </a:pPr>
            <a:r>
              <a:rPr lang="en-US" dirty="0"/>
              <a:t>Does not destroy endospores</a:t>
            </a:r>
          </a:p>
        </p:txBody>
      </p:sp>
    </p:spTree>
    <p:extLst>
      <p:ext uri="{BB962C8B-B14F-4D97-AF65-F5344CB8AC3E}">
        <p14:creationId xmlns:p14="http://schemas.microsoft.com/office/powerpoint/2010/main" val="33842501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Applications of Aldehydes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err="1"/>
              <a:t>Glutaraldehyde</a:t>
            </a:r>
            <a:r>
              <a:rPr lang="en-US" altLang="en-US" dirty="0"/>
              <a:t>:</a:t>
            </a:r>
          </a:p>
          <a:p>
            <a:pPr marL="342900" indent="-342900">
              <a:spcBef>
                <a:spcPts val="800"/>
              </a:spcBef>
              <a:buFont typeface="Arial" panose="020B0604020202020204" pitchFamily="34" charset="0"/>
              <a:buChar char="•"/>
            </a:pPr>
            <a:r>
              <a:rPr lang="en-US" altLang="en-US" dirty="0"/>
              <a:t>Sterilizes materials damaged by heat</a:t>
            </a:r>
          </a:p>
          <a:p>
            <a:pPr>
              <a:spcBef>
                <a:spcPts val="800"/>
              </a:spcBef>
            </a:pPr>
            <a:r>
              <a:rPr lang="en-US" altLang="en-US" dirty="0"/>
              <a:t>Formalin tincture:</a:t>
            </a:r>
          </a:p>
          <a:p>
            <a:pPr marL="342900" indent="-342900">
              <a:spcBef>
                <a:spcPts val="800"/>
              </a:spcBef>
              <a:buFont typeface="Arial" panose="020B0604020202020204" pitchFamily="34" charset="0"/>
              <a:buChar char="•"/>
            </a:pPr>
            <a:r>
              <a:rPr lang="en-US" altLang="en-US" dirty="0"/>
              <a:t>Disinfects surgical instruments and used in aquaculture</a:t>
            </a:r>
          </a:p>
          <a:p>
            <a:pPr marL="342900" indent="-342900">
              <a:spcBef>
                <a:spcPts val="800"/>
              </a:spcBef>
              <a:buFont typeface="Arial" panose="020B0604020202020204" pitchFamily="34" charset="0"/>
              <a:buChar char="•"/>
            </a:pPr>
            <a:r>
              <a:rPr lang="en-US" altLang="en-US" dirty="0"/>
              <a:t>Active ingredient in embalming fluid</a:t>
            </a:r>
          </a:p>
        </p:txBody>
      </p:sp>
    </p:spTree>
    <p:extLst>
      <p:ext uri="{BB962C8B-B14F-4D97-AF65-F5344CB8AC3E}">
        <p14:creationId xmlns:p14="http://schemas.microsoft.com/office/powerpoint/2010/main" val="160011775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Gaseous </a:t>
            </a:r>
            <a:r>
              <a:rPr lang="en-US" dirty="0" err="1">
                <a:solidFill>
                  <a:schemeClr val="tx1"/>
                </a:solidFill>
              </a:rPr>
              <a:t>Sterilants</a:t>
            </a:r>
            <a:r>
              <a:rPr lang="en-US" dirty="0">
                <a:solidFill>
                  <a:schemeClr val="tx1"/>
                </a:solidFill>
              </a:rPr>
              <a:t> and Disinfectants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dirty="0"/>
              <a:t>Ethylene oxide:</a:t>
            </a:r>
          </a:p>
          <a:p>
            <a:pPr marL="342900" indent="-342900">
              <a:spcBef>
                <a:spcPts val="800"/>
              </a:spcBef>
              <a:buFont typeface="Arial" panose="020B0604020202020204" pitchFamily="34" charset="0"/>
              <a:buChar char="•"/>
            </a:pPr>
            <a:r>
              <a:rPr lang="en-US" dirty="0" err="1"/>
              <a:t>Chemiclave</a:t>
            </a:r>
            <a:r>
              <a:rPr lang="en-US" dirty="0"/>
              <a:t>: chemical sterilization</a:t>
            </a:r>
          </a:p>
          <a:p>
            <a:pPr marL="342900" indent="-342900">
              <a:spcBef>
                <a:spcPts val="800"/>
              </a:spcBef>
              <a:buFont typeface="Arial" panose="020B0604020202020204" pitchFamily="34" charset="0"/>
              <a:buChar char="•"/>
            </a:pPr>
            <a:r>
              <a:rPr lang="en-US" dirty="0"/>
              <a:t>Explosive, carcinogen</a:t>
            </a:r>
          </a:p>
          <a:p>
            <a:pPr marL="342900" indent="-342900">
              <a:spcBef>
                <a:spcPts val="800"/>
              </a:spcBef>
              <a:buFont typeface="Arial" panose="020B0604020202020204" pitchFamily="34" charset="0"/>
              <a:buChar char="•"/>
            </a:pPr>
            <a:r>
              <a:rPr lang="en-US" dirty="0"/>
              <a:t>Causes damage to lungs, eyes, and mucous membranes</a:t>
            </a:r>
          </a:p>
          <a:p>
            <a:pPr>
              <a:spcBef>
                <a:spcPts val="800"/>
              </a:spcBef>
            </a:pPr>
            <a:r>
              <a:rPr lang="en-US" dirty="0"/>
              <a:t>Chlorine dioxide:</a:t>
            </a:r>
          </a:p>
          <a:p>
            <a:pPr marL="342900" indent="-342900">
              <a:spcBef>
                <a:spcPts val="800"/>
              </a:spcBef>
              <a:buFont typeface="Arial" panose="020B0604020202020204" pitchFamily="34" charset="0"/>
              <a:buChar char="•"/>
            </a:pPr>
            <a:r>
              <a:rPr lang="en-US" dirty="0"/>
              <a:t>Used for treatment of drinking water, wastewater, food-processing equipment, and medical waste</a:t>
            </a:r>
          </a:p>
          <a:p>
            <a:pPr marL="342900" indent="-342900">
              <a:spcBef>
                <a:spcPts val="800"/>
              </a:spcBef>
              <a:buFont typeface="Arial" panose="020B0604020202020204" pitchFamily="34" charset="0"/>
              <a:buChar char="•"/>
            </a:pPr>
            <a:r>
              <a:rPr lang="en-US" dirty="0"/>
              <a:t>Used to disinfect Senate offices after the anthrax attacks in 2001</a:t>
            </a:r>
          </a:p>
        </p:txBody>
      </p:sp>
    </p:spTree>
    <p:extLst>
      <p:ext uri="{BB962C8B-B14F-4D97-AF65-F5344CB8AC3E}">
        <p14:creationId xmlns:p14="http://schemas.microsoft.com/office/powerpoint/2010/main" val="14270483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Acids and Alkalis</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dirty="0"/>
              <a:t>Aqueous ammonium oxide:</a:t>
            </a:r>
          </a:p>
          <a:p>
            <a:pPr marL="342900" indent="-342900">
              <a:spcBef>
                <a:spcPts val="800"/>
              </a:spcBef>
              <a:buFont typeface="Arial" panose="020B0604020202020204" pitchFamily="34" charset="0"/>
              <a:buChar char="•"/>
            </a:pPr>
            <a:r>
              <a:rPr lang="en-US" altLang="en-US" dirty="0"/>
              <a:t>Detergents, cleansers, and deodorizers</a:t>
            </a:r>
          </a:p>
          <a:p>
            <a:pPr>
              <a:spcBef>
                <a:spcPts val="800"/>
              </a:spcBef>
            </a:pPr>
            <a:r>
              <a:rPr lang="en-US" altLang="en-US" dirty="0"/>
              <a:t>Organic acids:</a:t>
            </a:r>
          </a:p>
          <a:p>
            <a:pPr marL="342900" indent="-342900">
              <a:spcBef>
                <a:spcPts val="800"/>
              </a:spcBef>
              <a:buFont typeface="Arial" panose="020B0604020202020204" pitchFamily="34" charset="0"/>
              <a:buChar char="•"/>
            </a:pPr>
            <a:r>
              <a:rPr lang="en-US" altLang="en-US" dirty="0"/>
              <a:t>Used in food preservation</a:t>
            </a:r>
          </a:p>
          <a:p>
            <a:pPr marL="342900" indent="-342900">
              <a:spcBef>
                <a:spcPts val="800"/>
              </a:spcBef>
              <a:buFont typeface="Arial" panose="020B0604020202020204" pitchFamily="34" charset="0"/>
              <a:buChar char="•"/>
            </a:pPr>
            <a:r>
              <a:rPr lang="en-US" altLang="en-US" dirty="0"/>
              <a:t>Acetic acid, propionic acid, lactic acid, benzoic acid, and </a:t>
            </a:r>
            <a:r>
              <a:rPr lang="en-US" altLang="en-US" dirty="0" err="1"/>
              <a:t>sorbic</a:t>
            </a:r>
            <a:r>
              <a:rPr lang="en-US" altLang="en-US" dirty="0"/>
              <a:t> acid</a:t>
            </a:r>
          </a:p>
        </p:txBody>
      </p:sp>
    </p:spTree>
    <p:extLst>
      <p:ext uri="{BB962C8B-B14F-4D97-AF65-F5344CB8AC3E}">
        <p14:creationId xmlns:p14="http://schemas.microsoft.com/office/powerpoint/2010/main" val="113401520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Active Ingredients of Various Commercial Antimicrobial Products</a:t>
            </a:r>
          </a:p>
        </p:txBody>
      </p:sp>
      <p:graphicFrame>
        <p:nvGraphicFramePr>
          <p:cNvPr id="3" name="Content Placeholder 2"/>
          <p:cNvGraphicFramePr>
            <a:graphicFrameLocks noGrp="1"/>
          </p:cNvGraphicFramePr>
          <p:nvPr>
            <p:ph sz="quarter" idx="11"/>
            <p:extLst>
              <p:ext uri="{D42A27DB-BD31-4B8C-83A1-F6EECF244321}">
                <p14:modId xmlns:p14="http://schemas.microsoft.com/office/powerpoint/2010/main" val="1816346090"/>
              </p:ext>
            </p:extLst>
          </p:nvPr>
        </p:nvGraphicFramePr>
        <p:xfrm>
          <a:off x="342900" y="1276350"/>
          <a:ext cx="8504238" cy="4541520"/>
        </p:xfrm>
        <a:graphic>
          <a:graphicData uri="http://schemas.openxmlformats.org/drawingml/2006/table">
            <a:tbl>
              <a:tblPr firstRow="1" bandRow="1">
                <a:tableStyleId>{5C22544A-7EE6-4342-B048-85BDC9FD1C3A}</a:tableStyleId>
              </a:tblPr>
              <a:tblGrid>
                <a:gridCol w="2834746">
                  <a:extLst>
                    <a:ext uri="{9D8B030D-6E8A-4147-A177-3AD203B41FA5}">
                      <a16:colId xmlns:a16="http://schemas.microsoft.com/office/drawing/2014/main" val="20000"/>
                    </a:ext>
                  </a:extLst>
                </a:gridCol>
                <a:gridCol w="3127904">
                  <a:extLst>
                    <a:ext uri="{9D8B030D-6E8A-4147-A177-3AD203B41FA5}">
                      <a16:colId xmlns:a16="http://schemas.microsoft.com/office/drawing/2014/main" val="20001"/>
                    </a:ext>
                  </a:extLst>
                </a:gridCol>
                <a:gridCol w="2541588">
                  <a:extLst>
                    <a:ext uri="{9D8B030D-6E8A-4147-A177-3AD203B41FA5}">
                      <a16:colId xmlns:a16="http://schemas.microsoft.com/office/drawing/2014/main" val="20002"/>
                    </a:ext>
                  </a:extLst>
                </a:gridCol>
              </a:tblGrid>
              <a:tr h="370840">
                <a:tc>
                  <a:txBody>
                    <a:bodyPr/>
                    <a:lstStyle/>
                    <a:p>
                      <a:r>
                        <a:rPr lang="en-US" sz="1600" dirty="0">
                          <a:solidFill>
                            <a:schemeClr val="tx1"/>
                          </a:solidFill>
                        </a:rPr>
                        <a:t>Product</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Specific Chemical Agent</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rPr>
                        <a:t>Antimicrobial Category</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Lysol Sanitizing Wipes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err="1">
                          <a:solidFill>
                            <a:schemeClr val="dk1"/>
                          </a:solidFill>
                          <a:latin typeface="+mn-lt"/>
                          <a:ea typeface="+mn-ea"/>
                          <a:cs typeface="+mn-cs"/>
                        </a:rPr>
                        <a:t>Hypochlorous</a:t>
                      </a:r>
                      <a:r>
                        <a:rPr lang="en-US" sz="1600" b="0" i="0" u="none" strike="noStrike" kern="1200" baseline="0" dirty="0">
                          <a:solidFill>
                            <a:schemeClr val="dk1"/>
                          </a:solidFill>
                          <a:latin typeface="+mn-lt"/>
                          <a:ea typeface="+mn-ea"/>
                          <a:cs typeface="+mn-cs"/>
                        </a:rPr>
                        <a:t> acid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mn-lt"/>
                          <a:ea typeface="+mn-ea"/>
                          <a:cs typeface="+mn-cs"/>
                        </a:rPr>
                        <a:t>Acids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n-lt"/>
                          <a:ea typeface="+mn-ea"/>
                          <a:cs typeface="+mn-cs"/>
                        </a:rPr>
                        <a:t>Clorox Disinfecting Wipes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mn-lt"/>
                          <a:ea typeface="+mn-ea"/>
                          <a:cs typeface="+mn-cs"/>
                        </a:rPr>
                        <a:t>Dimethyl benzyl ammonium chloride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Detergent (quat)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0840">
                <a:tc>
                  <a:txBody>
                    <a:bodyPr/>
                    <a:lstStyle/>
                    <a:p>
                      <a:r>
                        <a:rPr lang="en-US" sz="1600" dirty="0"/>
                        <a:t>Dial Antibacterial Hand Soap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Ammonium lauryl sulfate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Surfactant/detergent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70840">
                <a:tc>
                  <a:txBody>
                    <a:bodyPr/>
                    <a:lstStyle/>
                    <a:p>
                      <a:r>
                        <a:rPr lang="en-US" sz="1600" dirty="0"/>
                        <a:t>Lysol Disinfecting Spray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mn-lt"/>
                          <a:ea typeface="+mn-ea"/>
                          <a:cs typeface="+mn-cs"/>
                        </a:rPr>
                        <a:t>Alkyl dimethyl benzyl ammonium saccharinate/ethanol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Detergent</a:t>
                      </a:r>
                      <a:r>
                        <a:rPr lang="en-US" sz="1600" baseline="0" dirty="0"/>
                        <a:t> (quats)/ alcohol</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70840">
                <a:tc>
                  <a:txBody>
                    <a:bodyPr/>
                    <a:lstStyle/>
                    <a:p>
                      <a:r>
                        <a:rPr lang="en-US" sz="1600" dirty="0"/>
                        <a:t>Wet Ones Antibacterial Moist Wipes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mn-lt"/>
                          <a:ea typeface="+mn-ea"/>
                          <a:cs typeface="+mn-cs"/>
                        </a:rPr>
                        <a:t>Ethanol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Detergents (</a:t>
                      </a:r>
                      <a:r>
                        <a:rPr lang="en-US" sz="1600" dirty="0" err="1"/>
                        <a:t>quat</a:t>
                      </a:r>
                      <a:r>
                        <a:rPr lang="en-US" sz="1600"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70840">
                <a:tc>
                  <a:txBody>
                    <a:bodyPr/>
                    <a:lstStyle/>
                    <a:p>
                      <a:r>
                        <a:rPr lang="en-US" sz="1600" dirty="0"/>
                        <a:t>Noxema Triple Clean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Alcohol, salicylic acid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Alcohol and acid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70840">
                <a:tc>
                  <a:txBody>
                    <a:bodyPr/>
                    <a:lstStyle/>
                    <a:p>
                      <a:r>
                        <a:rPr lang="en-US" sz="1600" dirty="0"/>
                        <a:t>Scope Mouthwash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Ethanol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Alcohol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70840">
                <a:tc>
                  <a:txBody>
                    <a:bodyPr/>
                    <a:lstStyle/>
                    <a:p>
                      <a:r>
                        <a:rPr lang="en-US" sz="1600" dirty="0"/>
                        <a:t>Purell Instant Hand Sanitizer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Ethanol, propanol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Alcohols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70840">
                <a:tc>
                  <a:txBody>
                    <a:bodyPr/>
                    <a:lstStyle/>
                    <a:p>
                      <a:r>
                        <a:rPr lang="en-US" sz="1600" dirty="0"/>
                        <a:t>Colgate Total Toothpaste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err="1"/>
                        <a:t>Triclosan</a:t>
                      </a:r>
                      <a:r>
                        <a:rPr lang="en-US" sz="1600" dirty="0"/>
                        <a:t> (FDA allowed this exception to the ban of </a:t>
                      </a:r>
                      <a:r>
                        <a:rPr lang="en-US" sz="1600" dirty="0" err="1"/>
                        <a:t>triclosan</a:t>
                      </a:r>
                      <a:r>
                        <a:rPr lang="en-US" sz="1600"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Phenolic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93788402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Concept Check – Section 11.3</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marL="457200" indent="-457200">
              <a:spcBef>
                <a:spcPts val="800"/>
              </a:spcBef>
              <a:buFont typeface="+mj-lt"/>
              <a:buAutoNum type="arabicPeriod"/>
            </a:pPr>
            <a:r>
              <a:rPr lang="en-US" dirty="0"/>
              <a:t>Describe four desirable qualities of a germicide.</a:t>
            </a:r>
          </a:p>
          <a:p>
            <a:pPr marL="457200" indent="-457200">
              <a:spcBef>
                <a:spcPts val="800"/>
              </a:spcBef>
              <a:buFont typeface="+mj-lt"/>
              <a:buAutoNum type="arabicPeriod"/>
            </a:pPr>
            <a:r>
              <a:rPr lang="en-US" dirty="0"/>
              <a:t>Describe three factors that affect the actions of a germicide.</a:t>
            </a:r>
          </a:p>
          <a:p>
            <a:pPr marL="457200" lvl="0" indent="-457200">
              <a:spcBef>
                <a:spcPts val="800"/>
              </a:spcBef>
              <a:buFont typeface="+mj-lt"/>
              <a:buAutoNum type="arabicPeriod"/>
            </a:pPr>
            <a:r>
              <a:rPr lang="en-US" dirty="0"/>
              <a:t>The most extensively used of all chlorine compounds is ______.</a:t>
            </a:r>
          </a:p>
          <a:p>
            <a:pPr marL="457200" indent="-457200">
              <a:spcBef>
                <a:spcPts val="800"/>
              </a:spcBef>
              <a:buFont typeface="+mj-lt"/>
              <a:buAutoNum type="arabicPeriod" startAt="4"/>
            </a:pPr>
            <a:r>
              <a:rPr lang="en-US" dirty="0"/>
              <a:t>True/False: Phenol is still extensively used as a disinfectant.</a:t>
            </a:r>
          </a:p>
          <a:p>
            <a:pPr marL="457200" indent="-457200">
              <a:spcBef>
                <a:spcPts val="800"/>
              </a:spcBef>
              <a:buFont typeface="+mj-lt"/>
              <a:buAutoNum type="arabicPeriod" startAt="4"/>
            </a:pPr>
            <a:r>
              <a:rPr lang="en-US" dirty="0"/>
              <a:t>True/False: A higher concentration of alcohol is more effective than a lower concentration.</a:t>
            </a:r>
          </a:p>
          <a:p>
            <a:pPr marL="457200" indent="-457200">
              <a:spcBef>
                <a:spcPts val="800"/>
              </a:spcBef>
              <a:buFont typeface="+mj-lt"/>
              <a:buAutoNum type="arabicPeriod" startAt="4"/>
            </a:pPr>
            <a:r>
              <a:rPr lang="en-US" dirty="0"/>
              <a:t>List two acids used in food preservation.</a:t>
            </a:r>
          </a:p>
        </p:txBody>
      </p:sp>
    </p:spTree>
    <p:extLst>
      <p:ext uri="{BB962C8B-B14F-4D97-AF65-F5344CB8AC3E}">
        <p14:creationId xmlns:p14="http://schemas.microsoft.com/office/powerpoint/2010/main" val="300129282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IN" dirty="0"/>
              <a:t>End of Main Content</a:t>
            </a:r>
          </a:p>
        </p:txBody>
      </p:sp>
    </p:spTree>
    <p:extLst>
      <p:ext uri="{BB962C8B-B14F-4D97-AF65-F5344CB8AC3E}">
        <p14:creationId xmlns:p14="http://schemas.microsoft.com/office/powerpoint/2010/main" val="85873761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990600"/>
          </a:xfrm>
        </p:spPr>
        <p:txBody>
          <a:bodyPr/>
          <a:lstStyle/>
          <a:p>
            <a:r>
              <a:rPr lang="en-US" dirty="0">
                <a:solidFill>
                  <a:schemeClr val="tx1"/>
                </a:solidFill>
              </a:rPr>
              <a:t>Comparative Resistance of Bacterial Endospores and Vegetative Cells to Control Agents</a:t>
            </a:r>
          </a:p>
        </p:txBody>
      </p:sp>
      <p:graphicFrame>
        <p:nvGraphicFramePr>
          <p:cNvPr id="3" name="Content Placeholder 2"/>
          <p:cNvGraphicFramePr>
            <a:graphicFrameLocks noGrp="1"/>
          </p:cNvGraphicFramePr>
          <p:nvPr>
            <p:ph sz="quarter" idx="11"/>
            <p:extLst>
              <p:ext uri="{D42A27DB-BD31-4B8C-83A1-F6EECF244321}">
                <p14:modId xmlns:p14="http://schemas.microsoft.com/office/powerpoint/2010/main" val="3768600172"/>
              </p:ext>
            </p:extLst>
          </p:nvPr>
        </p:nvGraphicFramePr>
        <p:xfrm>
          <a:off x="388298" y="1676400"/>
          <a:ext cx="8367404" cy="2931160"/>
        </p:xfrm>
        <a:graphic>
          <a:graphicData uri="http://schemas.openxmlformats.org/drawingml/2006/table">
            <a:tbl>
              <a:tblPr firstRow="1" bandRow="1">
                <a:tableStyleId>{5C22544A-7EE6-4342-B048-85BDC9FD1C3A}</a:tableStyleId>
              </a:tblPr>
              <a:tblGrid>
                <a:gridCol w="201168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621924">
                  <a:extLst>
                    <a:ext uri="{9D8B030D-6E8A-4147-A177-3AD203B41FA5}">
                      <a16:colId xmlns:a16="http://schemas.microsoft.com/office/drawing/2014/main" val="20003"/>
                    </a:ext>
                  </a:extLst>
                </a:gridCol>
              </a:tblGrid>
              <a:tr h="370840">
                <a:tc>
                  <a:txBody>
                    <a:bodyPr/>
                    <a:lstStyle/>
                    <a:p>
                      <a:r>
                        <a:rPr lang="en-US" sz="1600" dirty="0">
                          <a:solidFill>
                            <a:schemeClr val="tx1"/>
                          </a:solidFill>
                        </a:rPr>
                        <a:t>Method</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dirty="0">
                          <a:solidFill>
                            <a:schemeClr val="tx1"/>
                          </a:solidFill>
                        </a:rPr>
                        <a:t>Required to Destroy Endospores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dirty="0">
                          <a:solidFill>
                            <a:schemeClr val="tx1"/>
                          </a:solidFill>
                        </a:rPr>
                        <a:t>Required to </a:t>
                      </a:r>
                      <a:br>
                        <a:rPr lang="en-US" sz="1600" dirty="0">
                          <a:solidFill>
                            <a:schemeClr val="tx1"/>
                          </a:solidFill>
                        </a:rPr>
                      </a:br>
                      <a:r>
                        <a:rPr lang="en-US" sz="1600" dirty="0">
                          <a:solidFill>
                            <a:schemeClr val="tx1"/>
                          </a:solidFill>
                        </a:rPr>
                        <a:t>Destroy Vegetative </a:t>
                      </a:r>
                      <a:br>
                        <a:rPr lang="en-US" sz="1600" dirty="0">
                          <a:solidFill>
                            <a:schemeClr val="tx1"/>
                          </a:solidFill>
                        </a:rPr>
                      </a:br>
                      <a:r>
                        <a:rPr lang="en-US" sz="1600" dirty="0">
                          <a:solidFill>
                            <a:schemeClr val="tx1"/>
                          </a:solidFill>
                        </a:rPr>
                        <a:t>Forms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dirty="0">
                          <a:solidFill>
                            <a:schemeClr val="tx1"/>
                          </a:solidFill>
                        </a:rPr>
                        <a:t>Endospores Are _____ More Resistant than Vegetative Cells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70840">
                <a:tc>
                  <a:txBody>
                    <a:bodyPr/>
                    <a:lstStyle/>
                    <a:p>
                      <a:r>
                        <a:rPr lang="en-US" sz="1600" dirty="0"/>
                        <a:t>Heat (moist)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t>120°C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80°C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t>1.5x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70840">
                <a:tc>
                  <a:txBody>
                    <a:bodyPr/>
                    <a:lstStyle/>
                    <a:p>
                      <a:r>
                        <a:rPr lang="en-US" sz="1600" dirty="0"/>
                        <a:t>Radiation (X-ray) dosage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t>4000 Grays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t>1000 Grays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t>4x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70840">
                <a:tc>
                  <a:txBody>
                    <a:bodyPr/>
                    <a:lstStyle/>
                    <a:p>
                      <a:r>
                        <a:rPr lang="en-US" sz="1600" dirty="0"/>
                        <a:t>Sterilizing gas (ethylene oxide)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t>1200 mg/L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t>700 mg/L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t>1.7x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70840">
                <a:tc>
                  <a:txBody>
                    <a:bodyPr/>
                    <a:lstStyle/>
                    <a:p>
                      <a:r>
                        <a:rPr lang="en-US" sz="1600" dirty="0"/>
                        <a:t>Sporicidal liquid (2% glutaraldehyde)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t>3 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t>10 min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t>18x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25374825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Microbial Control Methods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600"/>
              </a:spcAft>
            </a:pPr>
            <a:r>
              <a:rPr lang="en-GB" sz="1600" dirty="0"/>
              <a:t>Microbial control methods can be broken into three categories: physical agents, chemical agents, and mechanical removal methods. Heat and radiation are physical agents. Heat can be dry, as in incinerators and dry ovens that provide sterilization, or moist, as in steam under pressure which provides sterilization and boiling water, hot water, and pasteurization that provide disinfection. Radiation is either ionizing, as in X rays, cathode rays, and gamma rays that provide sterilization, or nonionizing, as in UV rays that only provide disinfection. Chemical agents are categorized as gases or liquids. Gases can provide sterilization or disinfection. Liquids used on animate objects provide antisepsis while liquids used on inanimate objects can provide disinfection or sterilization. Filtration is a mechanical removal method. Filtering air provides decontamination while filtering liquids can achieve sterilization. The inset defines these four terms. Disinfection is the destruction or removal of vegetative pathogens, but not bacterial endospores; it is usually used only on inanimate objects. Sterilization is the complete removal or destruction of all viable microorganisms; it is used on inanimate objects. Antisepsis/</a:t>
            </a:r>
            <a:r>
              <a:rPr lang="en-GB" sz="1600" dirty="0" err="1"/>
              <a:t>degermination</a:t>
            </a:r>
            <a:r>
              <a:rPr lang="en-GB" sz="1600" dirty="0"/>
              <a:t> is when chemicals are applied to body surfaces to destroy or inhibit vegetative pathogens. And decontamination/sanitization is the mechanical removal of most microbes. </a:t>
            </a:r>
            <a:endParaRPr lang="en-US" sz="1600"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417631195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Relative Resistance of Different Microbial Types to Microbial Control Agents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600"/>
              </a:spcAft>
            </a:pPr>
            <a:r>
              <a:rPr lang="en-GB" dirty="0"/>
              <a:t>The figure includes an arrow that goes from less resistant to more resistant. In order, from less resistant to more resistant, the microbes listed are enveloped viruses, most gram-positive bacteria, nonenveloped viruses, fungi and </a:t>
            </a:r>
            <a:r>
              <a:rPr lang="en-GB" dirty="0" err="1"/>
              <a:t>fingal</a:t>
            </a:r>
            <a:r>
              <a:rPr lang="en-GB" dirty="0"/>
              <a:t> spores, most gram-negative bacteria, protozoan trophozoites, protozoan cysts, Staphylococcus and Pseudomonas, Mycobacterium, bacterial endospores, and prions. </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54940782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Factors That Influence the Rate at Which Microbes Are Killed by Antimicrobial Agents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600"/>
              </a:spcAft>
              <a:buFont typeface="+mj-lt"/>
              <a:buAutoNum type="alphaLcParenR"/>
            </a:pPr>
            <a:r>
              <a:rPr lang="en-GB" dirty="0"/>
              <a:t>Length of time the agent is in contact with the microbes. During exposure to a chemical or physical agent, all cells of a microbial population, even a pure culture, do not die simultaneously. Over time, the number of viable organisms remaining in the population decreases logarithmically, giving a straight-line relationship on a graph.</a:t>
            </a:r>
          </a:p>
          <a:p>
            <a:pPr marL="342900" indent="-342900">
              <a:spcAft>
                <a:spcPts val="600"/>
              </a:spcAft>
              <a:buFont typeface="+mj-lt"/>
              <a:buAutoNum type="alphaLcParenR"/>
            </a:pPr>
            <a:r>
              <a:rPr lang="en-GB" dirty="0"/>
              <a:t>Effect of the microbial load (how many microbes are present). It takes longer to sterilize a high microbial load than a low load.</a:t>
            </a:r>
          </a:p>
          <a:p>
            <a:pPr marL="342900" indent="-342900">
              <a:spcAft>
                <a:spcPts val="600"/>
              </a:spcAft>
              <a:buFont typeface="+mj-lt"/>
              <a:buAutoNum type="alphaLcParenR"/>
            </a:pPr>
            <a:r>
              <a:rPr lang="en-GB" dirty="0"/>
              <a:t>Relative resistance of spores versus vegetative forms (spores take much longer to kill).</a:t>
            </a:r>
          </a:p>
          <a:p>
            <a:pPr marL="342900" indent="-342900">
              <a:spcAft>
                <a:spcPts val="600"/>
              </a:spcAft>
              <a:buFont typeface="+mj-lt"/>
              <a:buAutoNum type="alphaLcParenR"/>
            </a:pPr>
            <a:r>
              <a:rPr lang="en-GB" dirty="0"/>
              <a:t>Action of the agent, whether microbicidal (killing) or </a:t>
            </a:r>
            <a:r>
              <a:rPr lang="en-GB" dirty="0" err="1"/>
              <a:t>microbiostatic</a:t>
            </a:r>
            <a:r>
              <a:rPr lang="en-GB" dirty="0"/>
              <a:t> (cells still capable of growth if </a:t>
            </a:r>
            <a:r>
              <a:rPr lang="en-GB" dirty="0" err="1"/>
              <a:t>microbistatic</a:t>
            </a:r>
            <a:r>
              <a:rPr lang="en-GB" dirty="0"/>
              <a:t> agent is removed).</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60141085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Mode of Action of Surfactants on the Cell Membrane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600"/>
              </a:spcAft>
            </a:pPr>
            <a:r>
              <a:rPr lang="en-GB" dirty="0"/>
              <a:t>Surfactants inserting in the lipid bilayer disrupt it and create abnormal channels that alter permeability and cause leakage both into and out of the cell. </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06216586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Modes of Action Affecting Protein Function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600"/>
              </a:spcAft>
            </a:pPr>
            <a:r>
              <a:rPr lang="en-GB" dirty="0"/>
              <a:t>(a) The native (functional) state is maintained by bonds that create active sites to fit the substrate. Some agents denature the protein by breaking all or some secondary and tertiary bonds. Results are (b) complete unfolding or (c) random bonding and incorrect folding. (d) Some agents react with functional groups on the active site and interfere with bonding.</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9905324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Dry Heat Methods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600"/>
              </a:spcAft>
            </a:pPr>
            <a:r>
              <a:rPr lang="en-GB" sz="1400" dirty="0"/>
              <a:t>Method. Incineration in a flame is perhaps the most rigorous of all heat treatments. The flame of a Bunsen burner reaches 1,870°C at its hottest point, and furnaces/incinerators operate at temperatures of 800°C to 6,500°C. Direct exposure to such intense heat ignites and reduces microbes and other substances to ashes and gas. Incineration of microbial samples on inoculating loops and needles using a Bunsen burner is a very common practice in the microbiology laboratory. This method is fast and effective, but it is also limited to metals and heat-resistant glass materials. This method also presents hazards to the operator (an open flame) and to the environment (contaminants on needle or loop often spatter when placed in flame). </a:t>
            </a:r>
            <a:r>
              <a:rPr lang="en-GB" sz="1400" dirty="0" err="1"/>
              <a:t>Tabletop</a:t>
            </a:r>
            <a:r>
              <a:rPr lang="en-GB" sz="1400" dirty="0"/>
              <a:t> infrared incinerators have replaced Bunsen burners in many labs for these reasons. Large incinerators are regularly employed in hospitals and research labs for complete destruction of infectious materials. Applications. Bunsen burners/small incinerators: laboratory instruments such as inoculating loops. Large incinerators: syringes, needles, culture materials, dressings, bandages, bedding, animal carcasses, and pathology samples. Method. The hot-air oven provides another means of dry-heat sterilization. The so-called </a:t>
            </a:r>
            <a:r>
              <a:rPr lang="en-GB" sz="1400" i="1" dirty="0"/>
              <a:t>dry oven </a:t>
            </a:r>
            <a:r>
              <a:rPr lang="en-GB" sz="1400" dirty="0"/>
              <a:t>is usually electric (occasionally gas) and has coils that radiate heat within an enclosed compartment. Heated, circulated air transfers its heat to the materials in the oven. Sterilization requires exposure to 150°C to 180°C for 2 to 4 hours, which ensures thorough heating of the objects and destruction of endospores. Applications. Glassware, metallic instruments, powders, and oils that steam does not penetrate well. Not suitable for plastics, cotton, and paper, which may burn at the high temperatures, or for liquids, which will evaporate.</a:t>
            </a:r>
            <a:endParaRPr lang="en-US" sz="1400"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409200912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Radiation as a Microbial Control Agent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600"/>
              </a:spcAft>
            </a:pPr>
            <a:r>
              <a:rPr lang="en-GB" dirty="0"/>
              <a:t>Illustration of the electromagnetic spectrum in increasing energy from radio waves, microwaves, and infrared to visible light in the range of 380 to 750 </a:t>
            </a:r>
            <a:r>
              <a:rPr lang="en-GB" dirty="0" err="1"/>
              <a:t>nanometers</a:t>
            </a:r>
            <a:r>
              <a:rPr lang="en-GB" dirty="0"/>
              <a:t> to UV, X rays, and Gamma rays. </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8989742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Cellular Effects of Irradiation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600"/>
              </a:spcAft>
              <a:buFont typeface="+mj-lt"/>
              <a:buAutoNum type="alphaLcParenR"/>
            </a:pPr>
            <a:r>
              <a:rPr lang="en-GB" dirty="0"/>
              <a:t>Ionizing radiation can penetrate a solid barrier, bombard a cell, enter it, and dislodge electrons from molecules. Breakage of DNA creates massive mutations, and damage to proteins prevents them from repairing it.</a:t>
            </a:r>
          </a:p>
          <a:p>
            <a:pPr marL="342900" indent="-342900">
              <a:spcAft>
                <a:spcPts val="600"/>
              </a:spcAft>
              <a:buFont typeface="+mj-lt"/>
              <a:buAutoNum type="alphaLcParenR"/>
            </a:pPr>
            <a:r>
              <a:rPr lang="en-GB" dirty="0"/>
              <a:t>A solid barrier cannot be penetrated by nonionizing radiation. </a:t>
            </a:r>
          </a:p>
          <a:p>
            <a:pPr marL="342900" indent="-342900">
              <a:spcAft>
                <a:spcPts val="600"/>
              </a:spcAft>
              <a:buFont typeface="+mj-lt"/>
              <a:buAutoNum type="alphaLcParenR"/>
            </a:pPr>
            <a:r>
              <a:rPr lang="en-GB" dirty="0"/>
              <a:t>Nonionizing radiation enters a cell, strikes molecules, and excites them. The effect on DNA is mutation by formation of abnormal bonds.</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2488160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Radiation Methods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600"/>
              </a:spcAft>
            </a:pPr>
            <a:r>
              <a:rPr lang="en-GB" dirty="0"/>
              <a:t>Ionizing Radiation: Gamma Rays and X Rays Ionizing radiation is a highly effective alternative for sterilizing materials that are sensitive to heat or chemicals. Devices that emit ionizing rays include gamma-ray machines containing radioactive cobalt. Nonionizing Radiation: Ultraviolet Rays Ultraviolet (UV) radia­tion ranges in wavelength from approximately 100 to 400 nm. It is most lethal from 240 to 280 nm (with a peak at 260 nm).</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11393797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Effects of UV Radiation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600"/>
              </a:spcAft>
            </a:pPr>
            <a:r>
              <a:rPr lang="en-GB" dirty="0"/>
              <a:t>This figure shows what occurs when two adjacent thymine bases on one strand of DNA are induced by UV rays to bond laterally with each other. The result is a thymine dimer. Dimers can also occur between adjacent cytosines, and between thymine and cytosine bases. If they are not repaired, dimers can prevent that segment of DNA from being correctly replicated or transcribed. Massive dimerization is lethal to cells.</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29994985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1411</TotalTime>
  <Words>5985</Words>
  <Application>Microsoft Office PowerPoint</Application>
  <PresentationFormat>On-screen Show (4:3)</PresentationFormat>
  <Paragraphs>742</Paragraphs>
  <Slides>103</Slides>
  <Notes>72</Notes>
  <HiddenSlides>15</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103</vt:i4>
      </vt:variant>
    </vt:vector>
  </HeadingPairs>
  <TitlesOfParts>
    <vt:vector size="111" baseType="lpstr">
      <vt:lpstr>Arial</vt:lpstr>
      <vt:lpstr>Calibri</vt:lpstr>
      <vt:lpstr>Cambria Math</vt:lpstr>
      <vt:lpstr>Title Slides Master</vt:lpstr>
      <vt:lpstr>MainContentSlideMaster</vt:lpstr>
      <vt:lpstr>ClosingMaster</vt:lpstr>
      <vt:lpstr>DividerSlideMaster</vt:lpstr>
      <vt:lpstr>ImageDescriptionAppendixSlideMaster</vt:lpstr>
      <vt:lpstr>Chapter 11</vt:lpstr>
      <vt:lpstr>Section 11.1: Controlling Microorganisms</vt:lpstr>
      <vt:lpstr>Controlling Microorganisms</vt:lpstr>
      <vt:lpstr>Results of Microbial Control Methods</vt:lpstr>
      <vt:lpstr>Microbial Control Methods</vt:lpstr>
      <vt:lpstr>Primary Targets of Microbial Control</vt:lpstr>
      <vt:lpstr>Relative Resistance of Different Microbial Types to Microbial Control Agents</vt:lpstr>
      <vt:lpstr>Relative Resistance of Microbial Forms</vt:lpstr>
      <vt:lpstr>Comparative Resistance of Bacterial Endospores and Vegetative Cells to Control Agents</vt:lpstr>
      <vt:lpstr>Sterilization</vt:lpstr>
      <vt:lpstr>Disinfection</vt:lpstr>
      <vt:lpstr>Antisepsis</vt:lpstr>
      <vt:lpstr>-cidal Agents</vt:lpstr>
      <vt:lpstr>-static Agents</vt:lpstr>
      <vt:lpstr>Decontamination (Sanitation)</vt:lpstr>
      <vt:lpstr>Decontamination: Antisepsis/Degermation</vt:lpstr>
      <vt:lpstr>Practical Concerns in Microbial Control</vt:lpstr>
      <vt:lpstr>Microbial Control on Medical Devices</vt:lpstr>
      <vt:lpstr>What Is Microbial Death?</vt:lpstr>
      <vt:lpstr>Factors That Affect Death Rate</vt:lpstr>
      <vt:lpstr>Factors That Influence the Rate at Which Microbes Are Killed by Antimicrobial Agents</vt:lpstr>
      <vt:lpstr>How Antimicrobial Agents Work</vt:lpstr>
      <vt:lpstr>Effects of Agents on the Cell Wall</vt:lpstr>
      <vt:lpstr>How Agents Affect the Cell Membrane</vt:lpstr>
      <vt:lpstr>Surfactants</vt:lpstr>
      <vt:lpstr>Mode of Action of Surfactants on the Cell Membrane</vt:lpstr>
      <vt:lpstr>Agents That Affect Protein and Nucleic Acid Synthesis</vt:lpstr>
      <vt:lpstr>Protein States Affect Function</vt:lpstr>
      <vt:lpstr>Agents That Alter Protein Function</vt:lpstr>
      <vt:lpstr>Modes of Action Affecting Protein Function</vt:lpstr>
      <vt:lpstr>Concept Check – Section 11.1</vt:lpstr>
      <vt:lpstr>Section 11.2: Methods of Physical Control 1</vt:lpstr>
      <vt:lpstr>Section 11.2: Methods of Physical Control 2</vt:lpstr>
      <vt:lpstr>Methods of Physical Control</vt:lpstr>
      <vt:lpstr>Heat as an Agent of Microbial Control: Moist Heat </vt:lpstr>
      <vt:lpstr>Heat as an Agent of Microbial Control: Dry Heat </vt:lpstr>
      <vt:lpstr>Comparison of Times and Temperatures to Achieve Sterilization with Moist and Dry Heat</vt:lpstr>
      <vt:lpstr>Heat Resistance and Thermal Death</vt:lpstr>
      <vt:lpstr>Susceptibility of Microbes to Heat</vt:lpstr>
      <vt:lpstr>Moist Heat Methods</vt:lpstr>
      <vt:lpstr>Moist Heat Methods: Autoclave</vt:lpstr>
      <vt:lpstr>Dry Heat Methods</vt:lpstr>
      <vt:lpstr>The Effects of Cold</vt:lpstr>
      <vt:lpstr>Desiccation</vt:lpstr>
      <vt:lpstr>Lyophilization</vt:lpstr>
      <vt:lpstr>Radiation as a Microbial Control Agent</vt:lpstr>
      <vt:lpstr>Cellular Effects of Irradiation</vt:lpstr>
      <vt:lpstr>Ionizing Radiation: Cold Sterilization</vt:lpstr>
      <vt:lpstr>Radiation Methods</vt:lpstr>
      <vt:lpstr>Nonionizing Radiation: UV Rays</vt:lpstr>
      <vt:lpstr>Effects of UV Radiation</vt:lpstr>
      <vt:lpstr>Decontamination by Filtration</vt:lpstr>
      <vt:lpstr>Filters for Decontamination</vt:lpstr>
      <vt:lpstr>Applications of Filtration</vt:lpstr>
      <vt:lpstr>Osmotic Pressure</vt:lpstr>
      <vt:lpstr>Concept Check – Section 11.2</vt:lpstr>
      <vt:lpstr>Section 11.3: Chemical Agents in Microbial Control 1</vt:lpstr>
      <vt:lpstr>Section 11.3: Chemical Agents in Microbial Control 2</vt:lpstr>
      <vt:lpstr>Chemical Agents in Microbial Control</vt:lpstr>
      <vt:lpstr>Desirable Qualities of a Germicide</vt:lpstr>
      <vt:lpstr>High-Level Germicides</vt:lpstr>
      <vt:lpstr>Intermediate-Level Germicides</vt:lpstr>
      <vt:lpstr>Low-Level Germicides</vt:lpstr>
      <vt:lpstr>Factors Affecting the Microbicidal Activity of Chemicals </vt:lpstr>
      <vt:lpstr>Cellular Targets of Germicides</vt:lpstr>
      <vt:lpstr>Halogen Antimicrobial Chemicals </vt:lpstr>
      <vt:lpstr>Chlorine and Its Compounds</vt:lpstr>
      <vt:lpstr>Chlorine Compounds in Disinfection and Antisepsis</vt:lpstr>
      <vt:lpstr>Iodine and Its Compounds</vt:lpstr>
      <vt:lpstr>Applications of Iodine Solutions</vt:lpstr>
      <vt:lpstr>Phenol and Its Derivatives</vt:lpstr>
      <vt:lpstr>Applications of Phenolics</vt:lpstr>
      <vt:lpstr>Alcohols as Antimicrobial Agents</vt:lpstr>
      <vt:lpstr>Applications of Alcohols</vt:lpstr>
      <vt:lpstr>Oxidizing Agents: Hydrogen Peroxide</vt:lpstr>
      <vt:lpstr>Applications of Hydrogen Peroxide</vt:lpstr>
      <vt:lpstr>Chemicals with Surface Action: Detergents</vt:lpstr>
      <vt:lpstr>Applications of Detergents and Soaps</vt:lpstr>
      <vt:lpstr>Effects of Hand Scrubbing</vt:lpstr>
      <vt:lpstr>Heavy Metal Compounds</vt:lpstr>
      <vt:lpstr>Applications of Heavy Metals</vt:lpstr>
      <vt:lpstr>Aldehydes as Germicides</vt:lpstr>
      <vt:lpstr>Applications of Aldehydes</vt:lpstr>
      <vt:lpstr>Gaseous Sterilants and Disinfectants</vt:lpstr>
      <vt:lpstr>Acids and Alkalis</vt:lpstr>
      <vt:lpstr>Active Ingredients of Various Commercial Antimicrobial Products</vt:lpstr>
      <vt:lpstr>Concept Check – Section 11.3</vt:lpstr>
      <vt:lpstr>End of Main Content</vt:lpstr>
      <vt:lpstr>Accessibility Content: Text Alternatives for Images</vt:lpstr>
      <vt:lpstr>Microbial Control Methods - Text Alternative</vt:lpstr>
      <vt:lpstr>Relative Resistance of Different Microbial Types to Microbial Control Agents - Text Alternative</vt:lpstr>
      <vt:lpstr>Factors That Influence the Rate at Which Microbes Are Killed by Antimicrobial Agents - Text Alternative</vt:lpstr>
      <vt:lpstr>Mode of Action of Surfactants on the Cell Membrane - Text Alternative</vt:lpstr>
      <vt:lpstr>Modes of Action Affecting Protein Function - Text Alternative</vt:lpstr>
      <vt:lpstr>Dry Heat Methods - Text Alternative</vt:lpstr>
      <vt:lpstr>Radiation as a Microbial Control Agent - Text Alternative</vt:lpstr>
      <vt:lpstr>Cellular Effects of Irradiation - Text Alternative</vt:lpstr>
      <vt:lpstr>Radiation Methods - Text Alternative</vt:lpstr>
      <vt:lpstr>Effects of UV Radiation - Text Alternative</vt:lpstr>
      <vt:lpstr>Decontamination by Filtration - Text Alternative</vt:lpstr>
      <vt:lpstr>Chemicals with Surface Action: Detergents - Text Alternative</vt:lpstr>
      <vt:lpstr>Effects of Hand Scrubbing - Text Alternative</vt:lpstr>
      <vt:lpstr>Heavy Metal Compounds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Jyoti Jhinkwan</cp:lastModifiedBy>
  <cp:revision>343</cp:revision>
  <dcterms:created xsi:type="dcterms:W3CDTF">2019-07-27T05:34:11Z</dcterms:created>
  <dcterms:modified xsi:type="dcterms:W3CDTF">2020-05-22T07:25:40Z</dcterms:modified>
</cp:coreProperties>
</file>