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08"/>
  </p:notesMasterIdLst>
  <p:sldIdLst>
    <p:sldId id="256" r:id="rId6"/>
    <p:sldId id="266" r:id="rId7"/>
    <p:sldId id="269" r:id="rId8"/>
    <p:sldId id="270" r:id="rId9"/>
    <p:sldId id="271" r:id="rId10"/>
    <p:sldId id="272" r:id="rId11"/>
    <p:sldId id="352" r:id="rId12"/>
    <p:sldId id="353" r:id="rId13"/>
    <p:sldId id="354" r:id="rId14"/>
    <p:sldId id="355" r:id="rId15"/>
    <p:sldId id="356" r:id="rId16"/>
    <p:sldId id="357" r:id="rId17"/>
    <p:sldId id="358" r:id="rId18"/>
    <p:sldId id="359" r:id="rId19"/>
    <p:sldId id="360" r:id="rId20"/>
    <p:sldId id="361" r:id="rId21"/>
    <p:sldId id="362" r:id="rId22"/>
    <p:sldId id="364" r:id="rId23"/>
    <p:sldId id="365" r:id="rId24"/>
    <p:sldId id="363" r:id="rId25"/>
    <p:sldId id="368" r:id="rId26"/>
    <p:sldId id="369" r:id="rId27"/>
    <p:sldId id="366" r:id="rId28"/>
    <p:sldId id="367" r:id="rId29"/>
    <p:sldId id="370" r:id="rId30"/>
    <p:sldId id="371" r:id="rId31"/>
    <p:sldId id="377" r:id="rId32"/>
    <p:sldId id="378" r:id="rId33"/>
    <p:sldId id="379" r:id="rId34"/>
    <p:sldId id="372" r:id="rId35"/>
    <p:sldId id="373" r:id="rId36"/>
    <p:sldId id="374" r:id="rId37"/>
    <p:sldId id="375" r:id="rId38"/>
    <p:sldId id="376" r:id="rId39"/>
    <p:sldId id="380" r:id="rId40"/>
    <p:sldId id="381" r:id="rId41"/>
    <p:sldId id="382" r:id="rId42"/>
    <p:sldId id="383" r:id="rId43"/>
    <p:sldId id="384" r:id="rId44"/>
    <p:sldId id="385" r:id="rId45"/>
    <p:sldId id="386" r:id="rId46"/>
    <p:sldId id="387" r:id="rId47"/>
    <p:sldId id="388" r:id="rId48"/>
    <p:sldId id="389" r:id="rId49"/>
    <p:sldId id="390" r:id="rId50"/>
    <p:sldId id="391" r:id="rId51"/>
    <p:sldId id="392" r:id="rId52"/>
    <p:sldId id="393" r:id="rId53"/>
    <p:sldId id="394" r:id="rId54"/>
    <p:sldId id="395" r:id="rId55"/>
    <p:sldId id="396" r:id="rId56"/>
    <p:sldId id="398" r:id="rId57"/>
    <p:sldId id="401" r:id="rId58"/>
    <p:sldId id="402" r:id="rId59"/>
    <p:sldId id="403" r:id="rId60"/>
    <p:sldId id="404" r:id="rId61"/>
    <p:sldId id="399" r:id="rId62"/>
    <p:sldId id="400" r:id="rId63"/>
    <p:sldId id="397" r:id="rId64"/>
    <p:sldId id="405" r:id="rId65"/>
    <p:sldId id="406" r:id="rId66"/>
    <p:sldId id="407" r:id="rId67"/>
    <p:sldId id="408" r:id="rId68"/>
    <p:sldId id="444" r:id="rId69"/>
    <p:sldId id="445" r:id="rId70"/>
    <p:sldId id="409" r:id="rId71"/>
    <p:sldId id="410" r:id="rId72"/>
    <p:sldId id="411" r:id="rId73"/>
    <p:sldId id="412" r:id="rId74"/>
    <p:sldId id="446" r:id="rId75"/>
    <p:sldId id="413" r:id="rId76"/>
    <p:sldId id="414" r:id="rId77"/>
    <p:sldId id="415" r:id="rId78"/>
    <p:sldId id="416" r:id="rId79"/>
    <p:sldId id="417" r:id="rId80"/>
    <p:sldId id="418" r:id="rId81"/>
    <p:sldId id="419" r:id="rId82"/>
    <p:sldId id="420" r:id="rId83"/>
    <p:sldId id="421" r:id="rId84"/>
    <p:sldId id="422" r:id="rId85"/>
    <p:sldId id="447" r:id="rId86"/>
    <p:sldId id="448" r:id="rId87"/>
    <p:sldId id="423" r:id="rId88"/>
    <p:sldId id="424" r:id="rId89"/>
    <p:sldId id="425" r:id="rId90"/>
    <p:sldId id="426" r:id="rId91"/>
    <p:sldId id="427" r:id="rId92"/>
    <p:sldId id="428" r:id="rId93"/>
    <p:sldId id="430" r:id="rId94"/>
    <p:sldId id="449" r:id="rId95"/>
    <p:sldId id="260" r:id="rId96"/>
    <p:sldId id="456" r:id="rId97"/>
    <p:sldId id="457" r:id="rId98"/>
    <p:sldId id="458" r:id="rId99"/>
    <p:sldId id="459" r:id="rId100"/>
    <p:sldId id="460" r:id="rId101"/>
    <p:sldId id="461" r:id="rId102"/>
    <p:sldId id="462" r:id="rId103"/>
    <p:sldId id="463" r:id="rId104"/>
    <p:sldId id="464" r:id="rId105"/>
    <p:sldId id="465" r:id="rId106"/>
    <p:sldId id="466" r:id="rId10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270"/>
            <p14:sldId id="271"/>
            <p14:sldId id="272"/>
            <p14:sldId id="352"/>
            <p14:sldId id="353"/>
            <p14:sldId id="354"/>
            <p14:sldId id="355"/>
            <p14:sldId id="356"/>
            <p14:sldId id="357"/>
            <p14:sldId id="358"/>
            <p14:sldId id="359"/>
            <p14:sldId id="360"/>
            <p14:sldId id="361"/>
            <p14:sldId id="362"/>
            <p14:sldId id="364"/>
            <p14:sldId id="365"/>
            <p14:sldId id="363"/>
            <p14:sldId id="368"/>
            <p14:sldId id="369"/>
            <p14:sldId id="366"/>
            <p14:sldId id="367"/>
            <p14:sldId id="370"/>
            <p14:sldId id="371"/>
            <p14:sldId id="377"/>
            <p14:sldId id="378"/>
            <p14:sldId id="379"/>
            <p14:sldId id="372"/>
            <p14:sldId id="373"/>
            <p14:sldId id="374"/>
            <p14:sldId id="375"/>
            <p14:sldId id="376"/>
            <p14:sldId id="380"/>
            <p14:sldId id="381"/>
            <p14:sldId id="382"/>
            <p14:sldId id="383"/>
            <p14:sldId id="384"/>
            <p14:sldId id="385"/>
            <p14:sldId id="386"/>
            <p14:sldId id="387"/>
            <p14:sldId id="388"/>
            <p14:sldId id="389"/>
            <p14:sldId id="390"/>
            <p14:sldId id="391"/>
            <p14:sldId id="392"/>
            <p14:sldId id="393"/>
            <p14:sldId id="394"/>
            <p14:sldId id="395"/>
            <p14:sldId id="396"/>
            <p14:sldId id="398"/>
            <p14:sldId id="401"/>
            <p14:sldId id="402"/>
            <p14:sldId id="403"/>
            <p14:sldId id="404"/>
            <p14:sldId id="399"/>
            <p14:sldId id="400"/>
            <p14:sldId id="397"/>
            <p14:sldId id="405"/>
            <p14:sldId id="406"/>
            <p14:sldId id="407"/>
            <p14:sldId id="408"/>
            <p14:sldId id="444"/>
            <p14:sldId id="445"/>
            <p14:sldId id="409"/>
            <p14:sldId id="410"/>
            <p14:sldId id="411"/>
            <p14:sldId id="412"/>
            <p14:sldId id="446"/>
            <p14:sldId id="413"/>
            <p14:sldId id="414"/>
            <p14:sldId id="415"/>
            <p14:sldId id="416"/>
            <p14:sldId id="417"/>
            <p14:sldId id="418"/>
            <p14:sldId id="419"/>
            <p14:sldId id="420"/>
            <p14:sldId id="421"/>
            <p14:sldId id="422"/>
            <p14:sldId id="447"/>
            <p14:sldId id="448"/>
            <p14:sldId id="423"/>
            <p14:sldId id="424"/>
            <p14:sldId id="425"/>
            <p14:sldId id="426"/>
            <p14:sldId id="427"/>
            <p14:sldId id="428"/>
            <p14:sldId id="430"/>
            <p14:sldId id="449"/>
            <p14:sldId id="260"/>
          </p14:sldIdLst>
        </p14:section>
        <p14:section name="Appendix: Image Descriptions for Unsighted Students" id="{3549A752-4A46-4848-BEB9-F37EB0447B67}">
          <p14:sldIdLst>
            <p14:sldId id="456"/>
            <p14:sldId id="457"/>
            <p14:sldId id="458"/>
            <p14:sldId id="459"/>
            <p14:sldId id="460"/>
            <p14:sldId id="461"/>
            <p14:sldId id="462"/>
            <p14:sldId id="463"/>
            <p14:sldId id="464"/>
            <p14:sldId id="465"/>
            <p14:sldId id="466"/>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3037" autoAdjust="0"/>
  </p:normalViewPr>
  <p:slideViewPr>
    <p:cSldViewPr snapToGrid="0" showGuides="1">
      <p:cViewPr varScale="1">
        <p:scale>
          <a:sx n="67" d="100"/>
          <a:sy n="67" d="100"/>
        </p:scale>
        <p:origin x="834" y="78"/>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theme" Target="theme/theme1.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tableStyles" Target="tableStyle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notesMaster" Target="notesMasters/notesMaster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commentAuthors" Target="commentAuthor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presProps" Target="pres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5/22/2020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1.xml"/><Relationship Id="rId1" Type="http://schemas.openxmlformats.org/officeDocument/2006/relationships/slideLayout" Target="../slideLayouts/slideLayout15.xml"/><Relationship Id="rId4" Type="http://schemas.openxmlformats.org/officeDocument/2006/relationships/slide" Target="slide78.xml"/></Relationships>
</file>

<file path=ppt/slides/_rels/slide10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9.xml"/><Relationship Id="rId1" Type="http://schemas.openxmlformats.org/officeDocument/2006/relationships/slideLayout" Target="../slideLayouts/slideLayout15.xml"/><Relationship Id="rId4" Type="http://schemas.openxmlformats.org/officeDocument/2006/relationships/slide" Target="slide78.xml"/></Relationships>
</file>

<file path=ppt/slides/_rels/slide102.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slide" Target="slide8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7.jpg"/><Relationship Id="rId1" Type="http://schemas.openxmlformats.org/officeDocument/2006/relationships/slideLayout" Target="../slideLayouts/slideLayout5.xml"/><Relationship Id="rId4" Type="http://schemas.openxmlformats.org/officeDocument/2006/relationships/slide" Target="slide9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8.jpg"/><Relationship Id="rId1" Type="http://schemas.openxmlformats.org/officeDocument/2006/relationships/slideLayout" Target="../slideLayouts/slideLayout5.xml"/><Relationship Id="rId4" Type="http://schemas.openxmlformats.org/officeDocument/2006/relationships/slide" Target="slide9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9.jpg"/><Relationship Id="rId1" Type="http://schemas.openxmlformats.org/officeDocument/2006/relationships/slideLayout" Target="../slideLayouts/slideLayout5.xml"/><Relationship Id="rId4" Type="http://schemas.openxmlformats.org/officeDocument/2006/relationships/slide" Target="slide94.xml"/></Relationships>
</file>

<file path=ppt/slides/_rels/slide32.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10.jpg"/><Relationship Id="rId1" Type="http://schemas.openxmlformats.org/officeDocument/2006/relationships/slideLayout" Target="../slideLayouts/slideLayout5.xml"/><Relationship Id="rId4" Type="http://schemas.openxmlformats.org/officeDocument/2006/relationships/slide" Target="slide94.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12.jpg"/><Relationship Id="rId1" Type="http://schemas.openxmlformats.org/officeDocument/2006/relationships/slideLayout" Target="../slideLayouts/slideLayout5.xml"/><Relationship Id="rId4" Type="http://schemas.openxmlformats.org/officeDocument/2006/relationships/slide" Target="slide9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18.jpg"/><Relationship Id="rId1" Type="http://schemas.openxmlformats.org/officeDocument/2006/relationships/slideLayout" Target="../slideLayouts/slideLayout5.xml"/><Relationship Id="rId4" Type="http://schemas.openxmlformats.org/officeDocument/2006/relationships/slide" Target="slide10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2.xml"/><Relationship Id="rId1" Type="http://schemas.openxmlformats.org/officeDocument/2006/relationships/slideLayout" Target="../slideLayouts/slideLayout15.xml"/><Relationship Id="rId4" Type="http://schemas.openxmlformats.org/officeDocument/2006/relationships/slide" Target="slide78.xml"/></Relationships>
</file>

<file path=ppt/slides/_rels/slide94.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slide" Target="slide14.xml"/><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6.xml"/><Relationship Id="rId1" Type="http://schemas.openxmlformats.org/officeDocument/2006/relationships/slideLayout" Target="../slideLayouts/slideLayout15.xml"/><Relationship Id="rId4" Type="http://schemas.openxmlformats.org/officeDocument/2006/relationships/slide" Target="slide78.xml"/></Relationships>
</file>

<file path=ppt/slides/_rels/slide96.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slide" Target="slide26.xml"/><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1.xml"/><Relationship Id="rId1" Type="http://schemas.openxmlformats.org/officeDocument/2006/relationships/slideLayout" Target="../slideLayouts/slideLayout15.xml"/><Relationship Id="rId4" Type="http://schemas.openxmlformats.org/officeDocument/2006/relationships/slide" Target="slide78.xml"/></Relationships>
</file>

<file path=ppt/slides/_rels/slide9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2.xml"/><Relationship Id="rId1" Type="http://schemas.openxmlformats.org/officeDocument/2006/relationships/slideLayout" Target="../slideLayouts/slideLayout15.xml"/><Relationship Id="rId4" Type="http://schemas.openxmlformats.org/officeDocument/2006/relationships/slide" Target="slide78.xml"/></Relationships>
</file>

<file path=ppt/slides/_rels/slide9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5.xml"/><Relationship Id="rId1" Type="http://schemas.openxmlformats.org/officeDocument/2006/relationships/slideLayout" Target="../slideLayouts/slideLayout15.xml"/><Relationship Id="rId4" Type="http://schemas.openxmlformats.org/officeDocument/2006/relationships/slide" Target="slide7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12</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a:xfrm>
            <a:off x="621792" y="4069830"/>
            <a:ext cx="3207258" cy="804094"/>
          </a:xfrm>
        </p:spPr>
        <p:txBody>
          <a:bodyPr/>
          <a:lstStyle/>
          <a:p>
            <a:r>
              <a:rPr lang="en-US" sz="2000" b="1" dirty="0"/>
              <a:t>Antimicrobial Treatment</a:t>
            </a:r>
            <a:br>
              <a:rPr lang="en-US" sz="2000" b="1" dirty="0"/>
            </a:br>
            <a:r>
              <a:rPr lang="en-US" sz="2000" b="1" dirty="0"/>
              <a:t>Lecture Outline</a:t>
            </a:r>
          </a:p>
          <a:p>
            <a:endParaRPr lang="en-US" sz="2000" b="1" dirty="0"/>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pic>
        <p:nvPicPr>
          <p:cNvPr id="9" name="Picture Placeholder 4">
            <a:extLst>
              <a:ext uri="{FF2B5EF4-FFF2-40B4-BE49-F238E27FC236}">
                <a16:creationId xmlns:a16="http://schemas.microsoft.com/office/drawing/2014/main" id="{0F934A98-7F47-4979-8DA6-C81AFEFF761E}"/>
              </a:ext>
              <a:ext uri="{C183D7F6-B498-43B3-948B-1728B52AA6E4}">
                <adec:decorative xmlns:adec="http://schemas.microsoft.com/office/drawing/2017/decorative" val="1"/>
              </a:ext>
            </a:extLst>
          </p:cNvPr>
          <p:cNvPicPr>
            <a:picLocks noGrp="1" noChangeAspect="1"/>
          </p:cNvPicPr>
          <p:nvPr>
            <p:ph type="pic" sz="quarter" idx="11"/>
          </p:nvPr>
        </p:nvPicPr>
        <p:blipFill>
          <a:blip r:embed="rId2"/>
          <a:srcRect t="83" b="83"/>
          <a:stretch>
            <a:fillRect/>
          </a:stretch>
        </p:blipFill>
        <p:spPr>
          <a:xfrm>
            <a:off x="4572000" y="1365247"/>
            <a:ext cx="4229100" cy="4975225"/>
          </a:xfrm>
          <a:prstGeom prst="rect">
            <a:avLst/>
          </a:prstGeo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Identifying the Agent</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Identification of the infectious agent from body specimens should be attempted as soon as possible</a:t>
            </a:r>
          </a:p>
          <a:p>
            <a:pPr marL="347472" lvl="1">
              <a:spcBef>
                <a:spcPts val="600"/>
              </a:spcBef>
            </a:pPr>
            <a:r>
              <a:rPr lang="en-US" altLang="en-US" dirty="0"/>
              <a:t>Before any antimicrobial drug is given</a:t>
            </a:r>
          </a:p>
          <a:p>
            <a:pPr marL="347472" lvl="1">
              <a:spcBef>
                <a:spcPts val="600"/>
              </a:spcBef>
            </a:pPr>
            <a:r>
              <a:rPr lang="en-US" altLang="en-US" dirty="0"/>
              <a:t>Direct examination of body fluids, sputum, or stool</a:t>
            </a:r>
          </a:p>
        </p:txBody>
      </p:sp>
    </p:spTree>
    <p:extLst>
      <p:ext uri="{BB962C8B-B14F-4D97-AF65-F5344CB8AC3E}">
        <p14:creationId xmlns:p14="http://schemas.microsoft.com/office/powerpoint/2010/main" val="139812027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Sites of Inhibition on the Bacterial Ribosome and Major Antibiotics That Act on These Sites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1500"/>
              </a:spcAft>
            </a:pPr>
            <a:r>
              <a:rPr lang="en-US" dirty="0"/>
              <a:t>Oxazolidinones prevent initiation and block ribosome assembly. With Aminoglycosides, mRNA is misread and the resulting protein is incorrect. With </a:t>
            </a:r>
            <a:r>
              <a:rPr lang="en-US" dirty="0" err="1"/>
              <a:t>Pleuromutilins</a:t>
            </a:r>
            <a:r>
              <a:rPr lang="en-US" dirty="0"/>
              <a:t>, formation of peptide bonds is blocked. With Tetracyclines and </a:t>
            </a:r>
            <a:r>
              <a:rPr lang="en-US" dirty="0" err="1"/>
              <a:t>Glycylcylines</a:t>
            </a:r>
            <a:r>
              <a:rPr lang="en-US" dirty="0"/>
              <a:t>, tRNA is blocked and no protein is synthesized. With Erythromycin, the ribosome is prevented from translocating.</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34249039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Mechanisms of Drug Resistance</a:t>
            </a:r>
            <a:r>
              <a:rPr lang="en-US" sz="1200" dirty="0">
                <a:solidFill>
                  <a:srgbClr val="000000"/>
                </a:solidFill>
              </a:rPr>
              <a:t> 1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rabicPeriod"/>
            </a:pPr>
            <a:r>
              <a:rPr lang="en-US" dirty="0"/>
              <a:t>New enzymes are synthesized, inactivating the drug (occurs when new genes are acquired).</a:t>
            </a:r>
          </a:p>
          <a:p>
            <a:pPr marL="342900" indent="-342900">
              <a:buAutoNum type="arabicPeriod"/>
            </a:pPr>
            <a:r>
              <a:rPr lang="en-US" dirty="0"/>
              <a:t>Permeability of uptake of the drug into the bacterium is decreased (occurs via mutation).</a:t>
            </a:r>
          </a:p>
          <a:p>
            <a:pPr marL="342900" indent="-342900">
              <a:buAutoNum type="arabicPeriod"/>
            </a:pPr>
            <a:r>
              <a:rPr lang="en-US" dirty="0"/>
              <a:t>Drug is immediately eliminated (occurs through the acquisition of new genes).</a:t>
            </a:r>
          </a:p>
          <a:p>
            <a:pPr marL="342900" indent="-342900">
              <a:buAutoNum type="arabicPeriod"/>
            </a:pPr>
            <a:r>
              <a:rPr lang="en-US" dirty="0"/>
              <a:t>Binding sites for drugs are decreased in number and/or affinity (occurs via mutation or through the acquisition of new genes).</a:t>
            </a:r>
          </a:p>
          <a:p>
            <a:pPr marL="342900" indent="-342900">
              <a:buAutoNum type="arabicPeriod"/>
            </a:pPr>
            <a:r>
              <a:rPr lang="en-US" dirty="0"/>
              <a:t>An affected metabolic pathway is shut down, or an alternative pathway is used (occurs via mutation of original enzymes).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15419272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The Role of Antimicrobials in Disrupting Microbial Biota and Causing Superinfections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lphaLcParenBoth"/>
            </a:pPr>
            <a:r>
              <a:rPr lang="en-US" dirty="0"/>
              <a:t>A primary infection in the throat is treated with an oral antibiotic.</a:t>
            </a:r>
          </a:p>
          <a:p>
            <a:pPr marL="342900" indent="-342900">
              <a:buAutoNum type="alphaLcParenBoth"/>
            </a:pPr>
            <a:r>
              <a:rPr lang="en-US" dirty="0"/>
              <a:t>The drug is carried to the intestine and is absorbed into the circulation.</a:t>
            </a:r>
          </a:p>
          <a:p>
            <a:pPr marL="342900" indent="-342900">
              <a:buAutoNum type="alphaLcParenBoth"/>
            </a:pPr>
            <a:r>
              <a:rPr lang="en-US" dirty="0"/>
              <a:t>The primary infection is cured, but drug-resistant pathogens have survived and create an intestinal superinfection.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2741521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Testing for Drug Susceptibility:</a:t>
            </a:r>
            <a:br>
              <a:rPr lang="en-US" dirty="0"/>
            </a:br>
            <a:r>
              <a:rPr lang="en-US" dirty="0"/>
              <a:t>Kirby-Bauer Technique</a:t>
            </a:r>
            <a:endParaRPr lang="en-IN" sz="1200" dirty="0"/>
          </a:p>
        </p:txBody>
      </p:sp>
      <p:sp>
        <p:nvSpPr>
          <p:cNvPr id="3" name="Content Placeholder 2"/>
          <p:cNvSpPr>
            <a:spLocks noGrp="1"/>
          </p:cNvSpPr>
          <p:nvPr>
            <p:ph sz="quarter" idx="11"/>
          </p:nvPr>
        </p:nvSpPr>
        <p:spPr/>
        <p:txBody>
          <a:bodyPr>
            <a:normAutofit/>
          </a:bodyPr>
          <a:lstStyle/>
          <a:p>
            <a:pPr marL="4572" lvl="1" indent="0">
              <a:spcBef>
                <a:spcPts val="600"/>
              </a:spcBef>
              <a:buNone/>
            </a:pPr>
            <a:r>
              <a:rPr lang="en-US" altLang="en-US" dirty="0"/>
              <a:t>The surface of a plate of special medium is spread with test bacterium</a:t>
            </a:r>
          </a:p>
          <a:p>
            <a:pPr marL="4572" lvl="1" indent="0">
              <a:spcBef>
                <a:spcPts val="600"/>
              </a:spcBef>
              <a:buNone/>
            </a:pPr>
            <a:r>
              <a:rPr lang="en-US" altLang="en-US" dirty="0"/>
              <a:t>Small discs containing premeasured amounts of antibiotics are dispensed onto the bacterial lawn</a:t>
            </a:r>
          </a:p>
          <a:p>
            <a:pPr marL="4572" lvl="1" indent="0">
              <a:spcBef>
                <a:spcPts val="600"/>
              </a:spcBef>
              <a:buNone/>
            </a:pPr>
            <a:r>
              <a:rPr lang="en-US" altLang="en-US" dirty="0"/>
              <a:t>A zone of inhibition formed during incubation is measured and compared with a standard for each drug</a:t>
            </a:r>
          </a:p>
          <a:p>
            <a:pPr marL="4572" lvl="1" indent="0">
              <a:spcBef>
                <a:spcPts val="600"/>
              </a:spcBef>
              <a:buNone/>
            </a:pPr>
            <a:r>
              <a:rPr lang="en-US" altLang="en-US" i="1" dirty="0"/>
              <a:t>Antibiogram</a:t>
            </a:r>
            <a:r>
              <a:rPr lang="en-US" altLang="en-US" dirty="0"/>
              <a:t>: profile of antimicrobial sensitivity</a:t>
            </a:r>
          </a:p>
        </p:txBody>
      </p:sp>
    </p:spTree>
    <p:extLst>
      <p:ext uri="{BB962C8B-B14F-4D97-AF65-F5344CB8AC3E}">
        <p14:creationId xmlns:p14="http://schemas.microsoft.com/office/powerpoint/2010/main" val="3846605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Technique for Preparation and Interpretation </a:t>
            </a:r>
            <a:br>
              <a:rPr lang="en-US" dirty="0"/>
            </a:br>
            <a:r>
              <a:rPr lang="en-US" dirty="0"/>
              <a:t>of Disc Diffusion Tests</a:t>
            </a:r>
            <a:endParaRPr lang="en-IN" sz="1200" dirty="0"/>
          </a:p>
        </p:txBody>
      </p:sp>
      <p:pic>
        <p:nvPicPr>
          <p:cNvPr id="5" name="Picture 2" descr="Photograph and illustration of the disc diffusion test.">
            <a:extLst>
              <a:ext uri="{FF2B5EF4-FFF2-40B4-BE49-F238E27FC236}">
                <a16:creationId xmlns:a16="http://schemas.microsoft.com/office/drawing/2014/main" id="{53A4C71E-A47F-46E7-88F0-8EBC84EABFC5}"/>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4316"/>
          <a:stretch/>
        </p:blipFill>
        <p:spPr>
          <a:xfrm>
            <a:off x="685038" y="2422779"/>
            <a:ext cx="3392424" cy="2563559"/>
          </a:xfrm>
        </p:spPr>
      </p:pic>
      <p:pic>
        <p:nvPicPr>
          <p:cNvPr id="8" name="Picture 3" descr="Photograph and illustration of the disc diffusion test.">
            <a:extLst>
              <a:ext uri="{FF2B5EF4-FFF2-40B4-BE49-F238E27FC236}">
                <a16:creationId xmlns:a16="http://schemas.microsoft.com/office/drawing/2014/main" id="{5ACC227C-F419-4FDF-A90B-62A4D9124B28}"/>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3"/>
          <a:srcRect t="4007"/>
          <a:stretch/>
        </p:blipFill>
        <p:spPr>
          <a:xfrm>
            <a:off x="4724400" y="2279803"/>
            <a:ext cx="4076700" cy="2946093"/>
          </a:xfrm>
          <a:prstGeom prst="rect">
            <a:avLst/>
          </a:prstGeom>
        </p:spPr>
      </p:pic>
      <p:sp>
        <p:nvSpPr>
          <p:cNvPr id="4" name="Text Placeholder 4">
            <a:extLst>
              <a:ext uri="{FF2B5EF4-FFF2-40B4-BE49-F238E27FC236}">
                <a16:creationId xmlns:a16="http://schemas.microsoft.com/office/drawing/2014/main" id="{8D4524FB-7271-4E35-9CC8-004159F4C0CC}"/>
              </a:ext>
            </a:extLst>
          </p:cNvPr>
          <p:cNvSpPr>
            <a:spLocks noGrp="1"/>
          </p:cNvSpPr>
          <p:nvPr>
            <p:ph type="body" sz="quarter" idx="30"/>
          </p:nvPr>
        </p:nvSpPr>
        <p:spPr/>
        <p:txBody>
          <a:bodyPr/>
          <a:lstStyle/>
          <a:p>
            <a:r>
              <a:rPr lang="en-US" dirty="0"/>
              <a:t>(a) McGraw-Hill Education, Don </a:t>
            </a:r>
            <a:r>
              <a:rPr lang="en-US" dirty="0" err="1"/>
              <a:t>Rubbelke</a:t>
            </a:r>
            <a:r>
              <a:rPr lang="en-US" dirty="0"/>
              <a:t>, photographer</a:t>
            </a:r>
            <a:endParaRPr lang="en-IN" dirty="0"/>
          </a:p>
        </p:txBody>
      </p:sp>
      <p:sp>
        <p:nvSpPr>
          <p:cNvPr id="6" name="Text Placeholder 3">
            <a:extLst>
              <a:ext uri="{FF2B5EF4-FFF2-40B4-BE49-F238E27FC236}">
                <a16:creationId xmlns:a16="http://schemas.microsoft.com/office/drawing/2014/main" id="{3647C4D0-9B55-494C-B078-1E603DEE3204}"/>
              </a:ext>
            </a:extLst>
          </p:cNvPr>
          <p:cNvSpPr>
            <a:spLocks noGrp="1"/>
          </p:cNvSpPr>
          <p:nvPr>
            <p:ph type="body" sz="quarter" idx="29"/>
          </p:nvPr>
        </p:nvSpPr>
        <p:spPr>
          <a:xfrm>
            <a:off x="3200400" y="6324600"/>
            <a:ext cx="2743200" cy="192024"/>
          </a:xfrm>
        </p:spPr>
        <p:txBody>
          <a:bodyPr/>
          <a:lstStyle/>
          <a:p>
            <a:r>
              <a:rPr lang="en-US" dirty="0">
                <a:hlinkClick r:id="rId4" action="ppaction://hlinksldjump"/>
              </a:rPr>
              <a:t>Access the text alternative for slide images.</a:t>
            </a:r>
          </a:p>
        </p:txBody>
      </p:sp>
    </p:spTree>
    <p:extLst>
      <p:ext uri="{BB962C8B-B14F-4D97-AF65-F5344CB8AC3E}">
        <p14:creationId xmlns:p14="http://schemas.microsoft.com/office/powerpoint/2010/main" val="1047168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EA33B-96F0-40F3-9645-20C03A2946D2}"/>
              </a:ext>
            </a:extLst>
          </p:cNvPr>
          <p:cNvSpPr>
            <a:spLocks noGrp="1"/>
          </p:cNvSpPr>
          <p:nvPr>
            <p:ph type="title"/>
          </p:nvPr>
        </p:nvSpPr>
        <p:spPr>
          <a:xfrm>
            <a:off x="342900" y="304800"/>
            <a:ext cx="8458200" cy="678611"/>
          </a:xfrm>
        </p:spPr>
        <p:txBody>
          <a:bodyPr/>
          <a:lstStyle/>
          <a:p>
            <a:r>
              <a:rPr lang="en-US" dirty="0"/>
              <a:t>Results of a Sample Kirby-Bauer Test</a:t>
            </a:r>
            <a:endParaRPr lang="en-IN" dirty="0"/>
          </a:p>
        </p:txBody>
      </p:sp>
      <p:graphicFrame>
        <p:nvGraphicFramePr>
          <p:cNvPr id="8" name="Table 2">
            <a:extLst>
              <a:ext uri="{FF2B5EF4-FFF2-40B4-BE49-F238E27FC236}">
                <a16:creationId xmlns:a16="http://schemas.microsoft.com/office/drawing/2014/main" id="{58E8F223-6BF5-4917-AA8B-5FB2D5B38313}"/>
              </a:ext>
            </a:extLst>
          </p:cNvPr>
          <p:cNvGraphicFramePr>
            <a:graphicFrameLocks noGrp="1"/>
          </p:cNvGraphicFramePr>
          <p:nvPr>
            <p:ph sz="quarter" idx="11"/>
            <p:extLst>
              <p:ext uri="{D42A27DB-BD31-4B8C-83A1-F6EECF244321}">
                <p14:modId xmlns:p14="http://schemas.microsoft.com/office/powerpoint/2010/main" val="1463710251"/>
              </p:ext>
            </p:extLst>
          </p:nvPr>
        </p:nvGraphicFramePr>
        <p:xfrm>
          <a:off x="342900" y="1276350"/>
          <a:ext cx="8458200" cy="2848370"/>
        </p:xfrm>
        <a:graphic>
          <a:graphicData uri="http://schemas.openxmlformats.org/drawingml/2006/table">
            <a:tbl>
              <a:tblPr firstRow="1" bandRow="1">
                <a:tableStyleId>{073A0DAA-6AF3-43AB-8588-CEC1D06C72B9}</a:tableStyleId>
              </a:tblPr>
              <a:tblGrid>
                <a:gridCol w="1691640">
                  <a:extLst>
                    <a:ext uri="{9D8B030D-6E8A-4147-A177-3AD203B41FA5}">
                      <a16:colId xmlns:a16="http://schemas.microsoft.com/office/drawing/2014/main" val="20000"/>
                    </a:ext>
                  </a:extLst>
                </a:gridCol>
                <a:gridCol w="1691640">
                  <a:extLst>
                    <a:ext uri="{9D8B030D-6E8A-4147-A177-3AD203B41FA5}">
                      <a16:colId xmlns:a16="http://schemas.microsoft.com/office/drawing/2014/main" val="20001"/>
                    </a:ext>
                  </a:extLst>
                </a:gridCol>
                <a:gridCol w="1574975">
                  <a:extLst>
                    <a:ext uri="{9D8B030D-6E8A-4147-A177-3AD203B41FA5}">
                      <a16:colId xmlns:a16="http://schemas.microsoft.com/office/drawing/2014/main" val="20002"/>
                    </a:ext>
                  </a:extLst>
                </a:gridCol>
                <a:gridCol w="1968719">
                  <a:extLst>
                    <a:ext uri="{9D8B030D-6E8A-4147-A177-3AD203B41FA5}">
                      <a16:colId xmlns:a16="http://schemas.microsoft.com/office/drawing/2014/main" val="20003"/>
                    </a:ext>
                  </a:extLst>
                </a:gridCol>
                <a:gridCol w="1531226">
                  <a:extLst>
                    <a:ext uri="{9D8B030D-6E8A-4147-A177-3AD203B41FA5}">
                      <a16:colId xmlns:a16="http://schemas.microsoft.com/office/drawing/2014/main" val="20004"/>
                    </a:ext>
                  </a:extLst>
                </a:gridCol>
              </a:tblGrid>
              <a:tr h="806450">
                <a:tc>
                  <a:txBody>
                    <a:bodyPr/>
                    <a:lstStyle/>
                    <a:p>
                      <a:r>
                        <a:rPr lang="en-US" sz="1400" dirty="0">
                          <a:solidFill>
                            <a:srgbClr val="000000"/>
                          </a:solidFill>
                        </a:rPr>
                        <a:t>Drug</a:t>
                      </a:r>
                    </a:p>
                  </a:txBody>
                  <a:tcPr marL="88550" marR="88550" marT="44275" marB="44275"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Zone Size (mm) Required for Susceptibility (S)</a:t>
                      </a:r>
                    </a:p>
                  </a:txBody>
                  <a:tcPr marL="88550" marR="88550" marT="44275" marB="44275"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a:solidFill>
                            <a:srgbClr val="000000"/>
                          </a:solidFill>
                        </a:rPr>
                        <a:t>Zone Size (mm) Required for Resistance</a:t>
                      </a:r>
                      <a:r>
                        <a:rPr lang="en-US" sz="1400" baseline="0" dirty="0">
                          <a:solidFill>
                            <a:srgbClr val="000000"/>
                          </a:solidFill>
                        </a:rPr>
                        <a:t> (R)</a:t>
                      </a:r>
                      <a:endParaRPr lang="en-US" sz="1400" dirty="0">
                        <a:solidFill>
                          <a:srgbClr val="000000"/>
                        </a:solidFill>
                      </a:endParaRPr>
                    </a:p>
                  </a:txBody>
                  <a:tcPr marL="88550" marR="88550" marT="44275" marB="44275"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Example Results for </a:t>
                      </a:r>
                      <a:r>
                        <a:rPr lang="en-US" sz="1400" i="1" dirty="0">
                          <a:solidFill>
                            <a:srgbClr val="000000"/>
                          </a:solidFill>
                        </a:rPr>
                        <a:t>Staphylococcus aureus</a:t>
                      </a:r>
                    </a:p>
                  </a:txBody>
                  <a:tcPr marL="88550" marR="88550" marT="44275" marB="44275"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Evaluation</a:t>
                      </a:r>
                    </a:p>
                  </a:txBody>
                  <a:tcPr marL="88550" marR="88550" marT="44275" marB="44275"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40320">
                <a:tc>
                  <a:txBody>
                    <a:bodyPr/>
                    <a:lstStyle/>
                    <a:p>
                      <a:r>
                        <a:rPr lang="en-US" sz="1400" dirty="0">
                          <a:solidFill>
                            <a:srgbClr val="000000"/>
                          </a:solidFill>
                        </a:rPr>
                        <a:t>Erythromycin</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&gt;18</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&lt;13</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15</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Intermediate</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40320">
                <a:tc>
                  <a:txBody>
                    <a:bodyPr/>
                    <a:lstStyle/>
                    <a:p>
                      <a:r>
                        <a:rPr lang="en-US" sz="1400" dirty="0">
                          <a:solidFill>
                            <a:srgbClr val="000000"/>
                          </a:solidFill>
                        </a:rPr>
                        <a:t>Gentamicin</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&gt;13</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&lt;12</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16</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Sensitive</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40320">
                <a:tc>
                  <a:txBody>
                    <a:bodyPr/>
                    <a:lstStyle/>
                    <a:p>
                      <a:r>
                        <a:rPr lang="en-US" sz="1400" dirty="0">
                          <a:solidFill>
                            <a:srgbClr val="000000"/>
                          </a:solidFill>
                        </a:rPr>
                        <a:t>Neomycin</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&gt;17</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&lt;12</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12</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Resistant</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40320">
                <a:tc>
                  <a:txBody>
                    <a:bodyPr/>
                    <a:lstStyle/>
                    <a:p>
                      <a:r>
                        <a:rPr lang="en-US" sz="1400" dirty="0">
                          <a:solidFill>
                            <a:srgbClr val="000000"/>
                          </a:solidFill>
                        </a:rPr>
                        <a:t>Penicillin G</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&gt;29</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&lt;20</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10</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Resistant</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40320">
                <a:tc>
                  <a:txBody>
                    <a:bodyPr/>
                    <a:lstStyle/>
                    <a:p>
                      <a:r>
                        <a:rPr lang="en-US" sz="1400" dirty="0">
                          <a:solidFill>
                            <a:srgbClr val="000000"/>
                          </a:solidFill>
                        </a:rPr>
                        <a:t>Streptomycin</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&gt;15</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&lt;11</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11</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Resistant</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40320">
                <a:tc>
                  <a:txBody>
                    <a:bodyPr/>
                    <a:lstStyle/>
                    <a:p>
                      <a:r>
                        <a:rPr lang="en-US" sz="1400" dirty="0">
                          <a:solidFill>
                            <a:srgbClr val="000000"/>
                          </a:solidFill>
                        </a:rPr>
                        <a:t>Vancomycin</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&gt;12</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&lt;9</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15</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400" dirty="0">
                          <a:solidFill>
                            <a:srgbClr val="000000"/>
                          </a:solidFill>
                        </a:rPr>
                        <a:t>Sensitive</a:t>
                      </a:r>
                    </a:p>
                  </a:txBody>
                  <a:tcPr marL="88550" marR="88550" marT="44275" marB="44275">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535080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Alternative to the Kirby-Bauer Procedure: </a:t>
            </a:r>
            <a:r>
              <a:rPr lang="en-US" dirty="0" err="1"/>
              <a:t>Etest</a:t>
            </a:r>
            <a:endParaRPr lang="en-IN" sz="1200" dirty="0"/>
          </a:p>
        </p:txBody>
      </p:sp>
      <p:pic>
        <p:nvPicPr>
          <p:cNvPr id="5" name="Picture 2" descr="Photo of the Etest.">
            <a:extLst>
              <a:ext uri="{FF2B5EF4-FFF2-40B4-BE49-F238E27FC236}">
                <a16:creationId xmlns:a16="http://schemas.microsoft.com/office/drawing/2014/main" id="{814DFA87-C559-4D4F-A113-2947F0774C17}"/>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2620"/>
          <a:stretch/>
        </p:blipFill>
        <p:spPr>
          <a:xfrm>
            <a:off x="2382199" y="1309941"/>
            <a:ext cx="4379602" cy="4719384"/>
          </a:xfrm>
        </p:spPr>
      </p:pic>
      <p:sp>
        <p:nvSpPr>
          <p:cNvPr id="3" name="Text Placeholder 3">
            <a:extLst>
              <a:ext uri="{FF2B5EF4-FFF2-40B4-BE49-F238E27FC236}">
                <a16:creationId xmlns:a16="http://schemas.microsoft.com/office/drawing/2014/main" id="{AE299733-F998-4CD1-A596-A3E54AA71478}"/>
              </a:ext>
            </a:extLst>
          </p:cNvPr>
          <p:cNvSpPr>
            <a:spLocks noGrp="1"/>
          </p:cNvSpPr>
          <p:nvPr>
            <p:ph type="body" sz="quarter" idx="30"/>
          </p:nvPr>
        </p:nvSpPr>
        <p:spPr/>
        <p:txBody>
          <a:bodyPr/>
          <a:lstStyle/>
          <a:p>
            <a:r>
              <a:rPr lang="en-IN" dirty="0"/>
              <a:t>Source: CDC/</a:t>
            </a:r>
            <a:r>
              <a:rPr lang="en-IN" dirty="0" err="1"/>
              <a:t>Dr.</a:t>
            </a:r>
            <a:r>
              <a:rPr lang="en-IN" dirty="0"/>
              <a:t> Richard </a:t>
            </a:r>
            <a:r>
              <a:rPr lang="en-IN" dirty="0" err="1"/>
              <a:t>Facklam</a:t>
            </a:r>
            <a:endParaRPr lang="en-IN" dirty="0"/>
          </a:p>
        </p:txBody>
      </p:sp>
      <p:sp>
        <p:nvSpPr>
          <p:cNvPr id="6" name="Text Placeholder 3">
            <a:extLst>
              <a:ext uri="{FF2B5EF4-FFF2-40B4-BE49-F238E27FC236}">
                <a16:creationId xmlns:a16="http://schemas.microsoft.com/office/drawing/2014/main" id="{0BF6B75F-9F30-481D-BBC5-ECF3C33BE846}"/>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1974473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Testing for Drug Susceptibility: </a:t>
            </a:r>
            <a:br>
              <a:rPr lang="en-US" dirty="0"/>
            </a:br>
            <a:r>
              <a:rPr lang="en-US" dirty="0"/>
              <a:t>Tube Dilution Tests</a:t>
            </a:r>
            <a:endParaRPr lang="en-IN" sz="1200" dirty="0"/>
          </a:p>
        </p:txBody>
      </p:sp>
      <p:sp>
        <p:nvSpPr>
          <p:cNvPr id="3" name="Content Placeholder 2"/>
          <p:cNvSpPr>
            <a:spLocks noGrp="1"/>
          </p:cNvSpPr>
          <p:nvPr>
            <p:ph sz="quarter" idx="11"/>
          </p:nvPr>
        </p:nvSpPr>
        <p:spPr/>
        <p:txBody>
          <a:bodyPr>
            <a:normAutofit/>
          </a:bodyPr>
          <a:lstStyle/>
          <a:p>
            <a:pPr marL="4572" lvl="1" indent="0">
              <a:spcBef>
                <a:spcPts val="1200"/>
              </a:spcBef>
              <a:buNone/>
            </a:pPr>
            <a:r>
              <a:rPr lang="en-US" altLang="en-US" b="1" dirty="0"/>
              <a:t>Minimum inhibitory concentration (MIC):</a:t>
            </a:r>
            <a:r>
              <a:rPr lang="en-US" altLang="en-US" dirty="0"/>
              <a:t> the smallest concentration (highest dilution) of drug that visibly inhibits growth</a:t>
            </a:r>
          </a:p>
          <a:p>
            <a:pPr marL="347472" lvl="1">
              <a:spcBef>
                <a:spcPts val="1200"/>
              </a:spcBef>
            </a:pPr>
            <a:r>
              <a:rPr lang="en-US" altLang="en-US" dirty="0"/>
              <a:t>Useful in determining the smallest effective dosage of a drug</a:t>
            </a:r>
          </a:p>
          <a:p>
            <a:pPr marL="347472" lvl="1">
              <a:spcBef>
                <a:spcPts val="1200"/>
              </a:spcBef>
            </a:pPr>
            <a:r>
              <a:rPr lang="en-US" altLang="en-US" dirty="0"/>
              <a:t>Provides a comparative index against other antimicrobials</a:t>
            </a:r>
          </a:p>
          <a:p>
            <a:pPr marL="4572" lvl="1" indent="0">
              <a:spcBef>
                <a:spcPts val="1200"/>
              </a:spcBef>
              <a:buNone/>
            </a:pPr>
            <a:r>
              <a:rPr lang="en-US" altLang="en-US" dirty="0"/>
              <a:t>In clinical laboratories, these tests are performed by automated machinery</a:t>
            </a:r>
          </a:p>
        </p:txBody>
      </p:sp>
    </p:spTree>
    <p:extLst>
      <p:ext uri="{BB962C8B-B14F-4D97-AF65-F5344CB8AC3E}">
        <p14:creationId xmlns:p14="http://schemas.microsoft.com/office/powerpoint/2010/main" val="36614543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Tube Dilution Test for Determining the Minimum Inhibitory Concentration</a:t>
            </a:r>
            <a:endParaRPr lang="en-IN" sz="1200" dirty="0"/>
          </a:p>
        </p:txBody>
      </p:sp>
      <p:pic>
        <p:nvPicPr>
          <p:cNvPr id="5" name="Picture 2" descr="Illustration of the tube dilution test for determining the minimum inhibitory concentration.">
            <a:extLst>
              <a:ext uri="{FF2B5EF4-FFF2-40B4-BE49-F238E27FC236}">
                <a16:creationId xmlns:a16="http://schemas.microsoft.com/office/drawing/2014/main" id="{90860E50-A0D5-40E5-83F5-C70B3F82A9E8}"/>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4363"/>
          <a:stretch/>
        </p:blipFill>
        <p:spPr>
          <a:xfrm>
            <a:off x="311506" y="1930145"/>
            <a:ext cx="8520988" cy="3291840"/>
          </a:xfrm>
        </p:spPr>
      </p:pic>
      <p:sp>
        <p:nvSpPr>
          <p:cNvPr id="3" name="Text Placeholder 3">
            <a:extLst>
              <a:ext uri="{FF2B5EF4-FFF2-40B4-BE49-F238E27FC236}">
                <a16:creationId xmlns:a16="http://schemas.microsoft.com/office/drawing/2014/main" id="{1D7DEE00-14D9-401E-A534-8E3C8E934765}"/>
              </a:ext>
            </a:extLst>
          </p:cNvPr>
          <p:cNvSpPr>
            <a:spLocks noGrp="1"/>
          </p:cNvSpPr>
          <p:nvPr>
            <p:ph type="body" sz="quarter" idx="30"/>
          </p:nvPr>
        </p:nvSpPr>
        <p:spPr/>
        <p:txBody>
          <a:bodyPr/>
          <a:lstStyle/>
          <a:p>
            <a:r>
              <a:rPr lang="en-IN" dirty="0"/>
              <a:t>(b) </a:t>
            </a:r>
            <a:r>
              <a:rPr lang="en-IN" dirty="0" err="1"/>
              <a:t>Dr.</a:t>
            </a:r>
            <a:r>
              <a:rPr lang="en-IN" dirty="0"/>
              <a:t> David Ellis</a:t>
            </a:r>
          </a:p>
        </p:txBody>
      </p:sp>
      <p:sp>
        <p:nvSpPr>
          <p:cNvPr id="6" name="Text Placeholder 3">
            <a:extLst>
              <a:ext uri="{FF2B5EF4-FFF2-40B4-BE49-F238E27FC236}">
                <a16:creationId xmlns:a16="http://schemas.microsoft.com/office/drawing/2014/main" id="{DE68DF72-4ED3-4D07-B11F-FE8C663ADEEC}"/>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4136507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MIC and Therapeutic Index</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The results of antimicrobial sensitivity tests guide the physician’s choice of a suitable drug</a:t>
            </a:r>
          </a:p>
          <a:p>
            <a:pPr marL="0" lvl="1" indent="0">
              <a:spcBef>
                <a:spcPts val="600"/>
              </a:spcBef>
              <a:buNone/>
            </a:pPr>
            <a:r>
              <a:rPr lang="en-US" altLang="en-US" dirty="0"/>
              <a:t>If treatment fails, the failure is due to:</a:t>
            </a:r>
          </a:p>
          <a:p>
            <a:pPr marL="347472" lvl="1">
              <a:spcBef>
                <a:spcPts val="600"/>
              </a:spcBef>
            </a:pPr>
            <a:r>
              <a:rPr lang="en-US" altLang="en-US" dirty="0"/>
              <a:t>The inability of the drug to diffuse into that body compartment (the brain, joints, skin)</a:t>
            </a:r>
          </a:p>
          <a:p>
            <a:pPr marL="347472" lvl="1">
              <a:spcBef>
                <a:spcPts val="600"/>
              </a:spcBef>
            </a:pPr>
            <a:r>
              <a:rPr lang="en-US" altLang="en-US" dirty="0"/>
              <a:t>Resistant microbes in the infection that didn’t make it into the sample collected for testing</a:t>
            </a:r>
          </a:p>
          <a:p>
            <a:pPr marL="347472" lvl="1">
              <a:spcBef>
                <a:spcPts val="600"/>
              </a:spcBef>
            </a:pPr>
            <a:r>
              <a:rPr lang="en-US" altLang="en-US" dirty="0"/>
              <a:t>An infection caused by more than one pathogen (mixed), some of which are resistant to the drug</a:t>
            </a:r>
          </a:p>
        </p:txBody>
      </p:sp>
    </p:spTree>
    <p:extLst>
      <p:ext uri="{BB962C8B-B14F-4D97-AF65-F5344CB8AC3E}">
        <p14:creationId xmlns:p14="http://schemas.microsoft.com/office/powerpoint/2010/main" val="2085701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Therapeutic Index</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b="1" dirty="0"/>
              <a:t>Therapeutic index (TI):</a:t>
            </a:r>
          </a:p>
          <a:p>
            <a:pPr marL="347472" lvl="1">
              <a:spcBef>
                <a:spcPts val="600"/>
              </a:spcBef>
            </a:pPr>
            <a:r>
              <a:rPr lang="en-US" altLang="en-US" dirty="0"/>
              <a:t>The ratio of the dose of the drug that is toxic to humans to its minimum effective (therapeutic) dose</a:t>
            </a:r>
          </a:p>
          <a:p>
            <a:pPr marL="347472" lvl="1">
              <a:spcBef>
                <a:spcPts val="600"/>
              </a:spcBef>
            </a:pPr>
            <a:r>
              <a:rPr lang="en-US" altLang="en-US" dirty="0"/>
              <a:t>The closer these two figures are to each other (the smaller the ratio), the greater potential for toxic drug reactions</a:t>
            </a:r>
          </a:p>
          <a:p>
            <a:pPr marL="347472" lvl="1">
              <a:spcBef>
                <a:spcPts val="600"/>
              </a:spcBef>
            </a:pPr>
            <a:r>
              <a:rPr lang="en-US" altLang="en-US" dirty="0"/>
              <a:t>TI of 1.1 is a riskier choice than a TI of 10</a:t>
            </a:r>
          </a:p>
          <a:p>
            <a:pPr marL="347472" lvl="1">
              <a:spcBef>
                <a:spcPts val="600"/>
              </a:spcBef>
            </a:pPr>
            <a:r>
              <a:rPr lang="en-US" altLang="en-US" dirty="0"/>
              <a:t>When drugs have similar MICs, the drug with the highest TI has the widest margin of safety</a:t>
            </a:r>
          </a:p>
        </p:txBody>
      </p:sp>
    </p:spTree>
    <p:extLst>
      <p:ext uri="{BB962C8B-B14F-4D97-AF65-F5344CB8AC3E}">
        <p14:creationId xmlns:p14="http://schemas.microsoft.com/office/powerpoint/2010/main" val="1741977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History Must Be Considered</a:t>
            </a:r>
            <a:endParaRPr lang="en-IN" sz="1200" dirty="0"/>
          </a:p>
        </p:txBody>
      </p:sp>
      <p:sp>
        <p:nvSpPr>
          <p:cNvPr id="3" name="Content Placeholder 2"/>
          <p:cNvSpPr>
            <a:spLocks noGrp="1"/>
          </p:cNvSpPr>
          <p:nvPr>
            <p:ph sz="quarter" idx="11"/>
          </p:nvPr>
        </p:nvSpPr>
        <p:spPr/>
        <p:txBody>
          <a:bodyPr>
            <a:normAutofit/>
          </a:bodyPr>
          <a:lstStyle/>
          <a:p>
            <a:pPr marL="4572" lvl="1" indent="0">
              <a:spcBef>
                <a:spcPts val="600"/>
              </a:spcBef>
              <a:buNone/>
            </a:pPr>
            <a:r>
              <a:rPr lang="en-US" altLang="en-US" dirty="0"/>
              <a:t>Preexisting medical conditions that will influence the activity of the drug or the response of the patient</a:t>
            </a:r>
          </a:p>
          <a:p>
            <a:pPr marL="4572" lvl="1" indent="0">
              <a:spcBef>
                <a:spcPts val="600"/>
              </a:spcBef>
              <a:buNone/>
            </a:pPr>
            <a:r>
              <a:rPr lang="en-US" altLang="en-US" dirty="0"/>
              <a:t>History of allergy to a certain class of drugs </a:t>
            </a:r>
          </a:p>
          <a:p>
            <a:pPr marL="4572" lvl="1" indent="0">
              <a:spcBef>
                <a:spcPts val="600"/>
              </a:spcBef>
              <a:buNone/>
            </a:pPr>
            <a:r>
              <a:rPr lang="en-US" altLang="en-US" dirty="0"/>
              <a:t>Underlying liver or kidney disease</a:t>
            </a:r>
          </a:p>
          <a:p>
            <a:pPr marL="4572" lvl="1" indent="0">
              <a:spcBef>
                <a:spcPts val="600"/>
              </a:spcBef>
              <a:buNone/>
            </a:pPr>
            <a:r>
              <a:rPr lang="en-US" altLang="en-US" dirty="0"/>
              <a:t>Infants, elderly, and pregnant women require special precautions</a:t>
            </a:r>
          </a:p>
        </p:txBody>
      </p:sp>
    </p:spTree>
    <p:extLst>
      <p:ext uri="{BB962C8B-B14F-4D97-AF65-F5344CB8AC3E}">
        <p14:creationId xmlns:p14="http://schemas.microsoft.com/office/powerpoint/2010/main" val="2849738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12.1:</a:t>
            </a:r>
            <a:br>
              <a:rPr lang="en-US" altLang="en-US" dirty="0">
                <a:solidFill>
                  <a:schemeClr val="tx1"/>
                </a:solidFill>
              </a:rPr>
            </a:br>
            <a:r>
              <a:rPr lang="en-US" altLang="en-US" dirty="0">
                <a:solidFill>
                  <a:schemeClr val="tx1"/>
                </a:solidFill>
              </a:rPr>
              <a:t>Principles of Antimicrobial Therapy</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pPr>
            <a:r>
              <a:rPr lang="en-US" altLang="en-US" u="sng" dirty="0">
                <a:cs typeface="Arial" panose="020B0604020202020204" pitchFamily="34" charset="0"/>
              </a:rPr>
              <a:t>Learning Outcomes</a:t>
            </a:r>
          </a:p>
          <a:p>
            <a:pPr marL="342900" lvl="1">
              <a:spcBef>
                <a:spcPts val="1200"/>
              </a:spcBef>
            </a:pPr>
            <a:r>
              <a:rPr lang="en-US" altLang="en-US" dirty="0">
                <a:cs typeface="Arial" panose="020B0604020202020204" pitchFamily="34" charset="0"/>
              </a:rPr>
              <a:t>State the main goal of antimicrobial treatment.</a:t>
            </a:r>
          </a:p>
          <a:p>
            <a:pPr marL="342900" lvl="1">
              <a:spcBef>
                <a:spcPts val="1200"/>
              </a:spcBef>
            </a:pPr>
            <a:r>
              <a:rPr lang="en-US" altLang="en-US" dirty="0">
                <a:cs typeface="Arial" panose="020B0604020202020204" pitchFamily="34" charset="0"/>
              </a:rPr>
              <a:t>Identify sources of the most commonly used antimicrobial drugs.</a:t>
            </a:r>
          </a:p>
          <a:p>
            <a:pPr marL="342900" lvl="1">
              <a:spcBef>
                <a:spcPts val="1200"/>
              </a:spcBef>
            </a:pPr>
            <a:r>
              <a:rPr lang="en-US" altLang="en-US" dirty="0">
                <a:cs typeface="Arial" panose="020B0604020202020204" pitchFamily="34" charset="0"/>
              </a:rPr>
              <a:t>Summarize two methods for testing antimicrobial susceptibility.</a:t>
            </a:r>
          </a:p>
          <a:p>
            <a:pPr marL="342900" lvl="1">
              <a:spcBef>
                <a:spcPts val="1200"/>
              </a:spcBef>
            </a:pPr>
            <a:r>
              <a:rPr lang="en-US" altLang="en-US" dirty="0">
                <a:cs typeface="Arial" panose="020B0604020202020204" pitchFamily="34" charset="0"/>
              </a:rPr>
              <a:t>Define </a:t>
            </a:r>
            <a:r>
              <a:rPr lang="en-US" altLang="en-US" i="1" dirty="0">
                <a:cs typeface="Arial" panose="020B0604020202020204" pitchFamily="34" charset="0"/>
              </a:rPr>
              <a:t>therapeutic</a:t>
            </a:r>
            <a:r>
              <a:rPr lang="en-US" altLang="en-US" dirty="0">
                <a:cs typeface="Arial" panose="020B0604020202020204" pitchFamily="34" charset="0"/>
              </a:rPr>
              <a:t> </a:t>
            </a:r>
            <a:r>
              <a:rPr lang="en-US" altLang="en-US" i="1" dirty="0">
                <a:cs typeface="Arial" panose="020B0604020202020204" pitchFamily="34" charset="0"/>
              </a:rPr>
              <a:t>index</a:t>
            </a:r>
            <a:r>
              <a:rPr lang="en-US" altLang="en-US" dirty="0">
                <a:cs typeface="Arial" panose="020B0604020202020204" pitchFamily="34" charset="0"/>
              </a:rPr>
              <a:t>, and identify whether a high or low index is preferable in a drug.</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Art and Science of Choosing an Antimicrobial Drug</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Even with all the information, the final choice of a drug is not easy or straightforward</a:t>
            </a:r>
          </a:p>
          <a:p>
            <a:pPr marL="347472" lvl="1">
              <a:spcBef>
                <a:spcPts val="600"/>
              </a:spcBef>
            </a:pPr>
            <a:r>
              <a:rPr lang="en-US" altLang="en-US" dirty="0"/>
              <a:t>Two case studies in the text:</a:t>
            </a:r>
          </a:p>
          <a:p>
            <a:pPr marL="694944" lvl="1">
              <a:spcBef>
                <a:spcPts val="600"/>
              </a:spcBef>
            </a:pPr>
            <a:r>
              <a:rPr lang="en-US" altLang="en-US" sz="2000" dirty="0"/>
              <a:t>Elderly patient with pneumonia complicated by liver and kidney damage</a:t>
            </a:r>
          </a:p>
          <a:p>
            <a:pPr marL="694944" lvl="1">
              <a:spcBef>
                <a:spcPts val="600"/>
              </a:spcBef>
            </a:pPr>
            <a:r>
              <a:rPr lang="en-US" altLang="en-US" sz="2000" dirty="0"/>
              <a:t>Cancer patient with systemic </a:t>
            </a:r>
            <a:r>
              <a:rPr lang="en-US" altLang="en-US" sz="2000" i="1" dirty="0"/>
              <a:t>Candida</a:t>
            </a:r>
            <a:r>
              <a:rPr lang="en-US" altLang="en-US" sz="2000" dirty="0"/>
              <a:t> infection</a:t>
            </a:r>
          </a:p>
        </p:txBody>
      </p:sp>
    </p:spTree>
    <p:extLst>
      <p:ext uri="{BB962C8B-B14F-4D97-AF65-F5344CB8AC3E}">
        <p14:creationId xmlns:p14="http://schemas.microsoft.com/office/powerpoint/2010/main" val="3721408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Concept Check – Section 12.1</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675370" cy="5212080"/>
          </a:xfrm>
        </p:spPr>
        <p:txBody>
          <a:bodyPr/>
          <a:lstStyle/>
          <a:p>
            <a:pPr marL="457200" indent="-457200">
              <a:spcBef>
                <a:spcPts val="1200"/>
              </a:spcBef>
              <a:buFont typeface="+mj-lt"/>
              <a:buAutoNum type="arabicPeriod"/>
              <a:defRPr/>
            </a:pPr>
            <a:r>
              <a:rPr lang="en-US" dirty="0">
                <a:ea typeface="ＭＳ Ｐゴシック" charset="0"/>
              </a:rPr>
              <a:t>List and describe four characteristics of an ideal antimicrobial drug.</a:t>
            </a:r>
          </a:p>
          <a:p>
            <a:pPr marL="457200" indent="-457200">
              <a:spcBef>
                <a:spcPts val="1200"/>
              </a:spcBef>
              <a:buFont typeface="+mj-lt"/>
              <a:buAutoNum type="arabicPeriod"/>
              <a:defRPr/>
            </a:pPr>
            <a:r>
              <a:rPr lang="en-US" dirty="0">
                <a:ea typeface="ＭＳ Ｐゴシック" charset="0"/>
              </a:rPr>
              <a:t>True/False: Cephalosporins have all the characteristics of an ideal antimicrobial drug.</a:t>
            </a:r>
          </a:p>
          <a:p>
            <a:pPr marL="457200" indent="-457200">
              <a:spcBef>
                <a:spcPts val="1200"/>
              </a:spcBef>
              <a:buFont typeface="+mj-lt"/>
              <a:buAutoNum type="arabicPeriod"/>
              <a:defRPr/>
            </a:pPr>
            <a:r>
              <a:rPr lang="en-US" dirty="0">
                <a:ea typeface="ＭＳ Ｐゴシック" charset="0"/>
              </a:rPr>
              <a:t>The _____ _____ test shows antimicrobial susceptibility using large agar plates, a bacterial lawn, and antibiotic-infused discs.</a:t>
            </a:r>
          </a:p>
          <a:p>
            <a:pPr marL="457200" indent="-457200">
              <a:spcBef>
                <a:spcPts val="1200"/>
              </a:spcBef>
              <a:buFont typeface="+mj-lt"/>
              <a:buAutoNum type="arabicPeriod"/>
              <a:defRPr/>
            </a:pPr>
            <a:r>
              <a:rPr lang="en-US" dirty="0">
                <a:ea typeface="ＭＳ Ｐゴシック" charset="0"/>
              </a:rPr>
              <a:t>True/False: An antibiotic with a therapeutic index of 4 is less toxic than one with a therapeutic index of 40.</a:t>
            </a:r>
          </a:p>
          <a:p>
            <a:pPr marL="457200" indent="-457200">
              <a:spcBef>
                <a:spcPts val="1200"/>
              </a:spcBef>
              <a:buFont typeface="+mj-lt"/>
              <a:buAutoNum type="arabicPeriod"/>
              <a:defRPr/>
            </a:pPr>
            <a:r>
              <a:rPr lang="en-US" dirty="0">
                <a:ea typeface="ＭＳ Ｐゴシック" charset="0"/>
              </a:rPr>
              <a:t>True/False: Once antimicrobial susceptibility is established, choosing the right antibiotic is an easy process.</a:t>
            </a:r>
          </a:p>
        </p:txBody>
      </p:sp>
    </p:spTree>
    <p:extLst>
      <p:ext uri="{BB962C8B-B14F-4D97-AF65-F5344CB8AC3E}">
        <p14:creationId xmlns:p14="http://schemas.microsoft.com/office/powerpoint/2010/main" val="17688803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Section 12.2: </a:t>
            </a:r>
            <a:br>
              <a:rPr lang="en-US" dirty="0"/>
            </a:br>
            <a:r>
              <a:rPr lang="en-US" dirty="0"/>
              <a:t>Interactions Between Drug and Microbe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1200"/>
              </a:spcBef>
              <a:defRPr/>
            </a:pPr>
            <a:r>
              <a:rPr lang="en-US" u="sng" dirty="0">
                <a:ea typeface="ＭＳ Ｐゴシック" charset="0"/>
              </a:rPr>
              <a:t>Learning Outcomes</a:t>
            </a:r>
          </a:p>
          <a:p>
            <a:pPr marL="342900" lvl="1">
              <a:spcBef>
                <a:spcPts val="1200"/>
              </a:spcBef>
              <a:defRPr/>
            </a:pPr>
            <a:r>
              <a:rPr lang="en-US" dirty="0">
                <a:cs typeface="Arial" panose="020B0604020202020204" pitchFamily="34" charset="0"/>
              </a:rPr>
              <a:t>Explain the concept of selective toxicity.</a:t>
            </a:r>
          </a:p>
          <a:p>
            <a:pPr marL="342900" lvl="1">
              <a:spcBef>
                <a:spcPts val="1200"/>
              </a:spcBef>
              <a:defRPr/>
            </a:pPr>
            <a:r>
              <a:rPr lang="en-US" dirty="0">
                <a:cs typeface="Arial" panose="020B0604020202020204" pitchFamily="34" charset="0"/>
              </a:rPr>
              <a:t>Describe the five major targets of antimicrobial agents, and list major drugs associated with each.</a:t>
            </a:r>
          </a:p>
          <a:p>
            <a:pPr marL="342900" lvl="1">
              <a:spcBef>
                <a:spcPts val="1200"/>
              </a:spcBef>
              <a:defRPr/>
            </a:pPr>
            <a:r>
              <a:rPr lang="en-US" dirty="0">
                <a:cs typeface="Arial" panose="020B0604020202020204" pitchFamily="34" charset="0"/>
              </a:rPr>
              <a:t>Identify which categories of drugs are most selectively toxic, and explain why.</a:t>
            </a:r>
          </a:p>
        </p:txBody>
      </p:sp>
    </p:spTree>
    <p:extLst>
      <p:ext uri="{BB962C8B-B14F-4D97-AF65-F5344CB8AC3E}">
        <p14:creationId xmlns:p14="http://schemas.microsoft.com/office/powerpoint/2010/main" val="1408718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Interactions Between Drug and Microbe: Selective Toxicity</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b="1" dirty="0"/>
              <a:t>Selective toxicity:</a:t>
            </a:r>
          </a:p>
          <a:p>
            <a:pPr marL="347472" lvl="1">
              <a:spcBef>
                <a:spcPts val="600"/>
              </a:spcBef>
            </a:pPr>
            <a:r>
              <a:rPr lang="en-US" altLang="en-US" dirty="0"/>
              <a:t>Central concept in antibiotic treatment</a:t>
            </a:r>
          </a:p>
          <a:p>
            <a:pPr marL="347472" lvl="1">
              <a:spcBef>
                <a:spcPts val="600"/>
              </a:spcBef>
            </a:pPr>
            <a:r>
              <a:rPr lang="en-US" altLang="en-US" dirty="0"/>
              <a:t>Antimicrobial drugs should kill or inhibit microbial cells without simultaneously damaging host tissues</a:t>
            </a:r>
          </a:p>
          <a:p>
            <a:pPr marL="347472" lvl="1">
              <a:spcBef>
                <a:spcPts val="600"/>
              </a:spcBef>
            </a:pPr>
            <a:r>
              <a:rPr lang="en-US" altLang="en-US" dirty="0"/>
              <a:t>The best drugs in current use block the actions or synthesis of molecules in microorganisms but not vertebrate cells</a:t>
            </a:r>
          </a:p>
          <a:p>
            <a:pPr marL="0" lvl="1" indent="0">
              <a:spcBef>
                <a:spcPts val="600"/>
              </a:spcBef>
              <a:buNone/>
            </a:pPr>
            <a:r>
              <a:rPr lang="en-US" altLang="en-US" dirty="0"/>
              <a:t>Drugs with excellent selective toxicity:</a:t>
            </a:r>
          </a:p>
          <a:p>
            <a:pPr marL="347472" lvl="1">
              <a:spcBef>
                <a:spcPts val="600"/>
              </a:spcBef>
            </a:pPr>
            <a:r>
              <a:rPr lang="en-US" altLang="en-US" dirty="0" err="1"/>
              <a:t>Penicillins</a:t>
            </a:r>
            <a:r>
              <a:rPr lang="en-US" altLang="en-US" dirty="0"/>
              <a:t>: block the synthesis of the cell wall found only in bacteria</a:t>
            </a:r>
          </a:p>
        </p:txBody>
      </p:sp>
    </p:spTree>
    <p:extLst>
      <p:ext uri="{BB962C8B-B14F-4D97-AF65-F5344CB8AC3E}">
        <p14:creationId xmlns:p14="http://schemas.microsoft.com/office/powerpoint/2010/main" val="14300010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Toxic Drugs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Drugs most toxic to human cells:</a:t>
            </a:r>
          </a:p>
          <a:p>
            <a:pPr marL="347472" lvl="1">
              <a:spcBef>
                <a:spcPts val="600"/>
              </a:spcBef>
            </a:pPr>
            <a:r>
              <a:rPr lang="en-US" altLang="en-US" dirty="0"/>
              <a:t>Drugs that act upon a structure common to both the infective agent and the host cell</a:t>
            </a:r>
          </a:p>
          <a:p>
            <a:pPr marL="347472" lvl="1">
              <a:spcBef>
                <a:spcPts val="600"/>
              </a:spcBef>
            </a:pPr>
            <a:r>
              <a:rPr lang="en-US" altLang="en-US" dirty="0"/>
              <a:t>As the characteristics of the infectious agent become more similar to that of the host, selective toxicity becomes more difficult to achieve and undesirable side effects are more likely to occur</a:t>
            </a:r>
          </a:p>
        </p:txBody>
      </p:sp>
    </p:spTree>
    <p:extLst>
      <p:ext uri="{BB962C8B-B14F-4D97-AF65-F5344CB8AC3E}">
        <p14:creationId xmlns:p14="http://schemas.microsoft.com/office/powerpoint/2010/main" val="39469907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of Drug Action</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Metabolic targets of chemotherapeutic agents:</a:t>
            </a:r>
          </a:p>
          <a:p>
            <a:pPr marL="347472" lvl="1">
              <a:spcBef>
                <a:spcPts val="600"/>
              </a:spcBef>
            </a:pPr>
            <a:r>
              <a:rPr lang="en-US" altLang="en-US" dirty="0"/>
              <a:t>Inhibition of cell wall synthesis</a:t>
            </a:r>
          </a:p>
          <a:p>
            <a:pPr marL="347472" lvl="1">
              <a:spcBef>
                <a:spcPts val="600"/>
              </a:spcBef>
            </a:pPr>
            <a:r>
              <a:rPr lang="en-US" altLang="en-US" dirty="0"/>
              <a:t>Inhibition of nucleic acid (DNA and RNA) structure and function</a:t>
            </a:r>
          </a:p>
          <a:p>
            <a:pPr marL="347472" lvl="1">
              <a:spcBef>
                <a:spcPts val="600"/>
              </a:spcBef>
            </a:pPr>
            <a:r>
              <a:rPr lang="en-US" altLang="en-US" dirty="0"/>
              <a:t>Inhibition of protein synthesis</a:t>
            </a:r>
          </a:p>
          <a:p>
            <a:pPr marL="347472" lvl="1">
              <a:spcBef>
                <a:spcPts val="600"/>
              </a:spcBef>
            </a:pPr>
            <a:r>
              <a:rPr lang="en-US" altLang="en-US" dirty="0"/>
              <a:t>Interference with cell membrane structure or function</a:t>
            </a:r>
          </a:p>
          <a:p>
            <a:pPr marL="347472" lvl="1">
              <a:spcBef>
                <a:spcPts val="600"/>
              </a:spcBef>
            </a:pPr>
            <a:r>
              <a:rPr lang="en-US" altLang="en-US" dirty="0"/>
              <a:t>Inhibition of folic acid synthesis</a:t>
            </a:r>
          </a:p>
        </p:txBody>
      </p:sp>
    </p:spTree>
    <p:extLst>
      <p:ext uri="{BB962C8B-B14F-4D97-AF65-F5344CB8AC3E}">
        <p14:creationId xmlns:p14="http://schemas.microsoft.com/office/powerpoint/2010/main" val="13225263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Primary Sites of Action of Antimicrobial Drugs on Bacterial Cells</a:t>
            </a:r>
            <a:endParaRPr lang="en-IN" sz="1200" dirty="0"/>
          </a:p>
        </p:txBody>
      </p:sp>
      <p:pic>
        <p:nvPicPr>
          <p:cNvPr id="5" name="Picture 2" descr="Illustration of a bacterial cell with sites of antibacterial action identified.">
            <a:extLst>
              <a:ext uri="{FF2B5EF4-FFF2-40B4-BE49-F238E27FC236}">
                <a16:creationId xmlns:a16="http://schemas.microsoft.com/office/drawing/2014/main" id="{6EA09D4D-B7B8-4FB8-A3E0-4441DB75B78E}"/>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4470"/>
          <a:stretch/>
        </p:blipFill>
        <p:spPr>
          <a:xfrm>
            <a:off x="977604" y="1498600"/>
            <a:ext cx="7188792" cy="4749800"/>
          </a:xfrm>
        </p:spPr>
      </p:pic>
      <p:sp>
        <p:nvSpPr>
          <p:cNvPr id="4" name="Text Placeholder 3">
            <a:extLst>
              <a:ext uri="{FF2B5EF4-FFF2-40B4-BE49-F238E27FC236}">
                <a16:creationId xmlns:a16="http://schemas.microsoft.com/office/drawing/2014/main" id="{C1EB573C-1CC6-4D68-B9F4-DB9CEF3A35F4}"/>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2430855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Concept Check – Section 12.2</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marL="457200" indent="-457200">
              <a:spcBef>
                <a:spcPts val="1200"/>
              </a:spcBef>
              <a:buFont typeface="+mj-lt"/>
              <a:buAutoNum type="arabicPeriod"/>
              <a:defRPr/>
            </a:pPr>
            <a:r>
              <a:rPr lang="en-US" dirty="0">
                <a:ea typeface="ＭＳ Ｐゴシック" charset="0"/>
              </a:rPr>
              <a:t>True/False: An antibiotic that acts on the bacterial cell wall will have no effect on a human cell.</a:t>
            </a:r>
          </a:p>
          <a:p>
            <a:pPr marL="457200" indent="-457200">
              <a:spcBef>
                <a:spcPts val="1200"/>
              </a:spcBef>
              <a:buFont typeface="+mj-lt"/>
              <a:buAutoNum type="arabicPeriod"/>
              <a:defRPr/>
            </a:pPr>
            <a:r>
              <a:rPr lang="en-US" dirty="0">
                <a:ea typeface="ＭＳ Ｐゴシック" charset="0"/>
              </a:rPr>
              <a:t>True/False: An antibiotic that acts on the bacterial ribosome will have no effect on a human cell.</a:t>
            </a:r>
          </a:p>
          <a:p>
            <a:pPr marL="457200" indent="-457200">
              <a:spcBef>
                <a:spcPts val="1200"/>
              </a:spcBef>
              <a:buFont typeface="+mj-lt"/>
              <a:buAutoNum type="arabicPeriod"/>
              <a:defRPr/>
            </a:pPr>
            <a:r>
              <a:rPr lang="en-US" dirty="0">
                <a:ea typeface="ＭＳ Ｐゴシック" charset="0"/>
              </a:rPr>
              <a:t>List and describe one antibiotic from each of the following categories:</a:t>
            </a:r>
          </a:p>
          <a:p>
            <a:pPr marL="640080" lvl="1" indent="-283464">
              <a:spcBef>
                <a:spcPts val="600"/>
              </a:spcBef>
              <a:defRPr/>
            </a:pPr>
            <a:r>
              <a:rPr lang="en-US" dirty="0"/>
              <a:t>Drugs that target cell wall synthesis</a:t>
            </a:r>
          </a:p>
          <a:p>
            <a:pPr marL="640080" lvl="1" indent="-283464">
              <a:spcBef>
                <a:spcPts val="600"/>
              </a:spcBef>
              <a:defRPr/>
            </a:pPr>
            <a:r>
              <a:rPr lang="en-US" dirty="0"/>
              <a:t>Drugs that target protein synthesis</a:t>
            </a:r>
          </a:p>
          <a:p>
            <a:pPr marL="640080" lvl="1" indent="-283464">
              <a:spcBef>
                <a:spcPts val="600"/>
              </a:spcBef>
              <a:defRPr/>
            </a:pPr>
            <a:r>
              <a:rPr lang="en-US" dirty="0"/>
              <a:t>Drugs that target DNA or RNA</a:t>
            </a:r>
          </a:p>
          <a:p>
            <a:pPr marL="640080" lvl="1" indent="-283464">
              <a:spcBef>
                <a:spcPts val="600"/>
              </a:spcBef>
              <a:defRPr/>
            </a:pPr>
            <a:r>
              <a:rPr lang="en-US" dirty="0"/>
              <a:t>Drugs that target folic acid synthesis</a:t>
            </a:r>
          </a:p>
        </p:txBody>
      </p:sp>
    </p:spTree>
    <p:extLst>
      <p:ext uri="{BB962C8B-B14F-4D97-AF65-F5344CB8AC3E}">
        <p14:creationId xmlns:p14="http://schemas.microsoft.com/office/powerpoint/2010/main" val="27662814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Section 12.3:</a:t>
            </a:r>
            <a:br>
              <a:rPr lang="en-US" dirty="0"/>
            </a:br>
            <a:r>
              <a:rPr lang="en-US" dirty="0"/>
              <a:t>Survey of Major Antimicrobial Drug Groups</a:t>
            </a:r>
            <a:r>
              <a:rPr lang="en-US" sz="1200" dirty="0">
                <a:solidFill>
                  <a:srgbClr val="000000"/>
                </a:solidFill>
              </a:rPr>
              <a:t> 1</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1200"/>
              </a:spcBef>
              <a:defRPr/>
            </a:pPr>
            <a:r>
              <a:rPr lang="en-US" u="sng" dirty="0">
                <a:ea typeface="ＭＳ Ｐゴシック" charset="0"/>
              </a:rPr>
              <a:t>Learning Outcomes</a:t>
            </a:r>
          </a:p>
          <a:p>
            <a:pPr marL="342900" lvl="1">
              <a:spcBef>
                <a:spcPts val="600"/>
              </a:spcBef>
              <a:spcAft>
                <a:spcPts val="200"/>
              </a:spcAft>
              <a:defRPr/>
            </a:pPr>
            <a:r>
              <a:rPr lang="en-US" dirty="0">
                <a:cs typeface="Arial" panose="020B0604020202020204" pitchFamily="34" charset="0"/>
              </a:rPr>
              <a:t>Distinguish between broad-spectrum and narrow-spectrum antimicrobials, and explain the significance of the distinction.</a:t>
            </a:r>
          </a:p>
          <a:p>
            <a:pPr marL="342900" lvl="1">
              <a:spcBef>
                <a:spcPts val="600"/>
              </a:spcBef>
              <a:spcAft>
                <a:spcPts val="200"/>
              </a:spcAft>
              <a:defRPr/>
            </a:pPr>
            <a:r>
              <a:rPr lang="en-US" dirty="0">
                <a:cs typeface="Arial" panose="020B0604020202020204" pitchFamily="34" charset="0"/>
              </a:rPr>
              <a:t>Trace the development of penicillin antimicrobials, and identify which microbes they are effective against.</a:t>
            </a:r>
          </a:p>
          <a:p>
            <a:pPr marL="342900" lvl="1">
              <a:spcBef>
                <a:spcPts val="600"/>
              </a:spcBef>
              <a:spcAft>
                <a:spcPts val="200"/>
              </a:spcAft>
              <a:defRPr/>
            </a:pPr>
            <a:r>
              <a:rPr lang="en-US" dirty="0">
                <a:cs typeface="Arial" panose="020B0604020202020204" pitchFamily="34" charset="0"/>
              </a:rPr>
              <a:t>Describe the action of beta-lactamases, and explain their importance in drug resistance.</a:t>
            </a:r>
          </a:p>
          <a:p>
            <a:pPr marL="342900" lvl="1">
              <a:spcBef>
                <a:spcPts val="600"/>
              </a:spcBef>
              <a:spcAft>
                <a:spcPts val="200"/>
              </a:spcAft>
              <a:defRPr/>
            </a:pPr>
            <a:r>
              <a:rPr lang="en-US" dirty="0">
                <a:cs typeface="Arial" panose="020B0604020202020204" pitchFamily="34" charset="0"/>
              </a:rPr>
              <a:t>List examples of other beta-lactam antibiotics.</a:t>
            </a:r>
          </a:p>
          <a:p>
            <a:pPr marL="342900" lvl="1">
              <a:spcBef>
                <a:spcPts val="600"/>
              </a:spcBef>
              <a:spcAft>
                <a:spcPts val="200"/>
              </a:spcAft>
              <a:defRPr/>
            </a:pPr>
            <a:r>
              <a:rPr lang="en-US" dirty="0">
                <a:cs typeface="Arial" panose="020B0604020202020204" pitchFamily="34" charset="0"/>
              </a:rPr>
              <a:t>Describe common cell wall antibiotics that are not in the beta-lactam class of drugs.</a:t>
            </a:r>
          </a:p>
        </p:txBody>
      </p:sp>
    </p:spTree>
    <p:extLst>
      <p:ext uri="{BB962C8B-B14F-4D97-AF65-F5344CB8AC3E}">
        <p14:creationId xmlns:p14="http://schemas.microsoft.com/office/powerpoint/2010/main" val="8171627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Section 12.3:</a:t>
            </a:r>
            <a:br>
              <a:rPr lang="en-US" dirty="0"/>
            </a:br>
            <a:r>
              <a:rPr lang="en-US" dirty="0"/>
              <a:t>Survey of Major Antimicrobial Drug Groups</a:t>
            </a:r>
            <a:r>
              <a:rPr lang="en-US" sz="1200" dirty="0">
                <a:solidFill>
                  <a:srgbClr val="000000"/>
                </a:solidFill>
              </a:rPr>
              <a:t> 2</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Aft>
                <a:spcPts val="200"/>
              </a:spcAft>
              <a:defRPr/>
            </a:pPr>
            <a:r>
              <a:rPr lang="en-US" u="sng" dirty="0">
                <a:ea typeface="ＭＳ Ｐゴシック" charset="0"/>
              </a:rPr>
              <a:t>Learning Outcomes (continued)</a:t>
            </a:r>
          </a:p>
          <a:p>
            <a:pPr marL="342900" lvl="1">
              <a:spcBef>
                <a:spcPts val="0"/>
              </a:spcBef>
              <a:spcAft>
                <a:spcPts val="200"/>
              </a:spcAft>
              <a:defRPr/>
            </a:pPr>
            <a:r>
              <a:rPr lang="en-US" dirty="0">
                <a:cs typeface="Arial" panose="020B0604020202020204" pitchFamily="34" charset="0"/>
              </a:rPr>
              <a:t>Identify the targets of several antibiotics that inhibit protein synthesis.</a:t>
            </a:r>
          </a:p>
          <a:p>
            <a:pPr marL="342900" lvl="1">
              <a:spcBef>
                <a:spcPts val="0"/>
              </a:spcBef>
              <a:spcAft>
                <a:spcPts val="200"/>
              </a:spcAft>
              <a:defRPr/>
            </a:pPr>
            <a:r>
              <a:rPr lang="en-US" dirty="0">
                <a:cs typeface="Arial" panose="020B0604020202020204" pitchFamily="34" charset="0"/>
              </a:rPr>
              <a:t>Identify the cellular target of quinolones, and provide two examples of these drugs.</a:t>
            </a:r>
          </a:p>
          <a:p>
            <a:pPr marL="342900" lvl="1">
              <a:spcBef>
                <a:spcPts val="0"/>
              </a:spcBef>
              <a:spcAft>
                <a:spcPts val="200"/>
              </a:spcAft>
              <a:defRPr/>
            </a:pPr>
            <a:r>
              <a:rPr lang="en-US" dirty="0">
                <a:cs typeface="Arial" panose="020B0604020202020204" pitchFamily="34" charset="0"/>
              </a:rPr>
              <a:t>Name two drugs that target the cellular membrane.</a:t>
            </a:r>
          </a:p>
          <a:p>
            <a:pPr marL="342900" lvl="1">
              <a:spcBef>
                <a:spcPts val="0"/>
              </a:spcBef>
              <a:spcAft>
                <a:spcPts val="200"/>
              </a:spcAft>
              <a:defRPr/>
            </a:pPr>
            <a:r>
              <a:rPr lang="en-US" dirty="0">
                <a:cs typeface="Arial" panose="020B0604020202020204" pitchFamily="34" charset="0"/>
              </a:rPr>
              <a:t>Describe the unique methods used to treat biofilm infections.</a:t>
            </a:r>
          </a:p>
          <a:p>
            <a:pPr marL="342900" lvl="1">
              <a:spcBef>
                <a:spcPts val="0"/>
              </a:spcBef>
              <a:spcAft>
                <a:spcPts val="200"/>
              </a:spcAft>
              <a:defRPr/>
            </a:pPr>
            <a:r>
              <a:rPr lang="en-US" dirty="0">
                <a:cs typeface="Arial" panose="020B0604020202020204" pitchFamily="34" charset="0"/>
              </a:rPr>
              <a:t>Name the four main categories of antifungal agents, and provide one example of each.</a:t>
            </a:r>
          </a:p>
          <a:p>
            <a:pPr marL="342900" lvl="1">
              <a:spcBef>
                <a:spcPts val="0"/>
              </a:spcBef>
              <a:spcAft>
                <a:spcPts val="200"/>
              </a:spcAft>
              <a:defRPr/>
            </a:pPr>
            <a:r>
              <a:rPr lang="en-US" dirty="0">
                <a:cs typeface="Arial" panose="020B0604020202020204" pitchFamily="34" charset="0"/>
              </a:rPr>
              <a:t>List four antiprotozoal drugs and three </a:t>
            </a:r>
            <a:r>
              <a:rPr lang="en-US" dirty="0" err="1">
                <a:cs typeface="Arial" panose="020B0604020202020204" pitchFamily="34" charset="0"/>
              </a:rPr>
              <a:t>antihelminthic</a:t>
            </a:r>
            <a:r>
              <a:rPr lang="en-US" dirty="0">
                <a:cs typeface="Arial" panose="020B0604020202020204" pitchFamily="34" charset="0"/>
              </a:rPr>
              <a:t> drugs used today.</a:t>
            </a:r>
          </a:p>
          <a:p>
            <a:pPr marL="342900" lvl="1">
              <a:spcBef>
                <a:spcPts val="0"/>
              </a:spcBef>
              <a:spcAft>
                <a:spcPts val="200"/>
              </a:spcAft>
              <a:defRPr/>
            </a:pPr>
            <a:r>
              <a:rPr lang="en-US" dirty="0">
                <a:cs typeface="Arial" panose="020B0604020202020204" pitchFamily="34" charset="0"/>
              </a:rPr>
              <a:t>Describe two major modes of action of antiviral drugs.</a:t>
            </a:r>
          </a:p>
        </p:txBody>
      </p:sp>
    </p:spTree>
    <p:extLst>
      <p:ext uri="{BB962C8B-B14F-4D97-AF65-F5344CB8AC3E}">
        <p14:creationId xmlns:p14="http://schemas.microsoft.com/office/powerpoint/2010/main" val="7697987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Principles of Antimicrobial Therapy</a:t>
            </a:r>
            <a:endParaRPr lang="en-IN" sz="1200" dirty="0"/>
          </a:p>
        </p:txBody>
      </p:sp>
      <p:sp>
        <p:nvSpPr>
          <p:cNvPr id="3" name="Content Placeholder 2"/>
          <p:cNvSpPr>
            <a:spLocks noGrp="1"/>
          </p:cNvSpPr>
          <p:nvPr>
            <p:ph sz="quarter" idx="11"/>
          </p:nvPr>
        </p:nvSpPr>
        <p:spPr/>
        <p:txBody>
          <a:bodyPr>
            <a:normAutofit/>
          </a:bodyPr>
          <a:lstStyle/>
          <a:p>
            <a:pPr>
              <a:spcBef>
                <a:spcPts val="600"/>
              </a:spcBef>
            </a:pPr>
            <a:r>
              <a:rPr lang="en-US" altLang="en-US" dirty="0"/>
              <a:t>Goal of antimicrobial chemotherapy:</a:t>
            </a:r>
          </a:p>
          <a:p>
            <a:pPr marL="347472" lvl="1">
              <a:spcBef>
                <a:spcPts val="600"/>
              </a:spcBef>
            </a:pPr>
            <a:r>
              <a:rPr lang="en-US" altLang="en-US" dirty="0"/>
              <a:t>Administer a drug to an infected person that destroys the infective agent without harming the host’s cells</a:t>
            </a:r>
          </a:p>
          <a:p>
            <a:pPr>
              <a:spcBef>
                <a:spcPts val="600"/>
              </a:spcBef>
            </a:pPr>
            <a:r>
              <a:rPr lang="en-US" altLang="en-US" b="1" dirty="0"/>
              <a:t>The perfect drug does not exist!</a:t>
            </a:r>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Survey of Major Antimicrobial Drug Groups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b="1" dirty="0"/>
              <a:t>Broad-spectrum drugs:</a:t>
            </a:r>
          </a:p>
          <a:p>
            <a:pPr marL="347472" lvl="1">
              <a:spcBef>
                <a:spcPts val="600"/>
              </a:spcBef>
            </a:pPr>
            <a:r>
              <a:rPr lang="en-US" altLang="en-US" dirty="0"/>
              <a:t>Effective against more than one group of bacteria</a:t>
            </a:r>
          </a:p>
          <a:p>
            <a:pPr marL="347472" lvl="1">
              <a:spcBef>
                <a:spcPts val="600"/>
              </a:spcBef>
            </a:pPr>
            <a:r>
              <a:rPr lang="en-US" altLang="en-US" dirty="0"/>
              <a:t>Example: tetracyclines</a:t>
            </a:r>
          </a:p>
          <a:p>
            <a:pPr marL="0" lvl="1" indent="0">
              <a:spcBef>
                <a:spcPts val="600"/>
              </a:spcBef>
              <a:buNone/>
            </a:pPr>
            <a:r>
              <a:rPr lang="en-US" altLang="en-US" b="1" dirty="0"/>
              <a:t>Narrow-spectrum drugs:</a:t>
            </a:r>
          </a:p>
          <a:p>
            <a:pPr marL="347472" lvl="1">
              <a:spcBef>
                <a:spcPts val="600"/>
              </a:spcBef>
            </a:pPr>
            <a:r>
              <a:rPr lang="en-US" altLang="en-US" dirty="0"/>
              <a:t>Only target a specific group</a:t>
            </a:r>
          </a:p>
          <a:p>
            <a:pPr marL="347472" lvl="1">
              <a:spcBef>
                <a:spcPts val="600"/>
              </a:spcBef>
            </a:pPr>
            <a:r>
              <a:rPr lang="en-US" altLang="en-US" dirty="0"/>
              <a:t>Examples: polymyxin and </a:t>
            </a:r>
            <a:r>
              <a:rPr lang="en-US" altLang="en-US" dirty="0" err="1"/>
              <a:t>penicillins</a:t>
            </a:r>
            <a:endParaRPr lang="en-US" altLang="en-US" dirty="0"/>
          </a:p>
        </p:txBody>
      </p:sp>
    </p:spTree>
    <p:extLst>
      <p:ext uri="{BB962C8B-B14F-4D97-AF65-F5344CB8AC3E}">
        <p14:creationId xmlns:p14="http://schemas.microsoft.com/office/powerpoint/2010/main" val="32215189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Spectrum of Activity for Antibiotics</a:t>
            </a:r>
            <a:endParaRPr lang="en-IN" sz="1200" dirty="0"/>
          </a:p>
        </p:txBody>
      </p:sp>
      <p:sp>
        <p:nvSpPr>
          <p:cNvPr id="3" name="Content Placeholder 2"/>
          <p:cNvSpPr>
            <a:spLocks noGrp="1"/>
          </p:cNvSpPr>
          <p:nvPr>
            <p:ph sz="quarter" idx="11"/>
          </p:nvPr>
        </p:nvSpPr>
        <p:spPr>
          <a:xfrm>
            <a:off x="342900" y="1276710"/>
            <a:ext cx="8458200" cy="480654"/>
          </a:xfrm>
        </p:spPr>
        <p:txBody>
          <a:bodyPr>
            <a:normAutofit/>
          </a:bodyPr>
          <a:lstStyle/>
          <a:p>
            <a:pPr marL="0" lvl="1" indent="0">
              <a:spcBef>
                <a:spcPts val="600"/>
              </a:spcBef>
              <a:buNone/>
            </a:pPr>
            <a:r>
              <a:rPr lang="en-US" altLang="en-US" b="1" dirty="0"/>
              <a:t>Table 12.5 Spectrum of Activity for Antibiotics</a:t>
            </a:r>
          </a:p>
        </p:txBody>
      </p:sp>
      <p:pic>
        <p:nvPicPr>
          <p:cNvPr id="7" name="Picture 3" descr="Chart illustrating the spectrum of activity for antibiotics.">
            <a:extLst>
              <a:ext uri="{FF2B5EF4-FFF2-40B4-BE49-F238E27FC236}">
                <a16:creationId xmlns:a16="http://schemas.microsoft.com/office/drawing/2014/main" id="{E0794293-BA8A-4D9B-A9F0-5C600174EF2E}"/>
              </a:ext>
            </a:extLst>
          </p:cNvPr>
          <p:cNvPicPr>
            <a:picLocks noChangeAspect="1"/>
          </p:cNvPicPr>
          <p:nvPr/>
        </p:nvPicPr>
        <p:blipFill rotWithShape="1">
          <a:blip r:embed="rId2"/>
          <a:srcRect t="8065"/>
          <a:stretch/>
        </p:blipFill>
        <p:spPr>
          <a:xfrm>
            <a:off x="1123188" y="2183130"/>
            <a:ext cx="6897624" cy="3900678"/>
          </a:xfrm>
          <a:prstGeom prst="rect">
            <a:avLst/>
          </a:prstGeom>
        </p:spPr>
      </p:pic>
      <p:sp>
        <p:nvSpPr>
          <p:cNvPr id="5" name="Text Placeholder 3">
            <a:extLst>
              <a:ext uri="{FF2B5EF4-FFF2-40B4-BE49-F238E27FC236}">
                <a16:creationId xmlns:a16="http://schemas.microsoft.com/office/drawing/2014/main" id="{945A3611-8F23-4E62-B03B-5717E9AD9A25}"/>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039179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Antibacterial Drugs Targeting the Cell Wall: </a:t>
            </a:r>
            <a:r>
              <a:rPr lang="en-US" dirty="0" err="1"/>
              <a:t>Penicillins</a:t>
            </a:r>
            <a:endParaRPr lang="en-IN" sz="1200" dirty="0"/>
          </a:p>
        </p:txBody>
      </p:sp>
      <p:sp>
        <p:nvSpPr>
          <p:cNvPr id="3" name="Content Placeholder 2"/>
          <p:cNvSpPr>
            <a:spLocks noGrp="1"/>
          </p:cNvSpPr>
          <p:nvPr>
            <p:ph sz="quarter" idx="11"/>
          </p:nvPr>
        </p:nvSpPr>
        <p:spPr>
          <a:xfrm>
            <a:off x="342900" y="1276709"/>
            <a:ext cx="4869180" cy="4971691"/>
          </a:xfrm>
        </p:spPr>
        <p:txBody>
          <a:bodyPr>
            <a:normAutofit/>
          </a:bodyPr>
          <a:lstStyle/>
          <a:p>
            <a:pPr marL="0" lvl="1" indent="0">
              <a:spcBef>
                <a:spcPts val="600"/>
              </a:spcBef>
              <a:buNone/>
            </a:pPr>
            <a:r>
              <a:rPr lang="en-US" altLang="en-US" b="1" dirty="0" err="1"/>
              <a:t>Penicillins</a:t>
            </a:r>
            <a:r>
              <a:rPr lang="en-US" altLang="en-US" b="1" dirty="0"/>
              <a:t>:</a:t>
            </a:r>
          </a:p>
          <a:p>
            <a:pPr marL="347472" lvl="1">
              <a:spcBef>
                <a:spcPts val="600"/>
              </a:spcBef>
            </a:pPr>
            <a:r>
              <a:rPr lang="en-US" altLang="en-US" dirty="0"/>
              <a:t>Can be obtained naturally or synthesized in the laboratory</a:t>
            </a:r>
          </a:p>
          <a:p>
            <a:pPr marL="347472" lvl="1">
              <a:spcBef>
                <a:spcPts val="600"/>
              </a:spcBef>
            </a:pPr>
            <a:r>
              <a:rPr lang="en-US" altLang="en-US" dirty="0"/>
              <a:t>Consist of three parts:</a:t>
            </a:r>
          </a:p>
          <a:p>
            <a:pPr marL="640080" lvl="1">
              <a:spcBef>
                <a:spcPts val="600"/>
              </a:spcBef>
            </a:pPr>
            <a:r>
              <a:rPr lang="en-US" altLang="en-US" dirty="0"/>
              <a:t>Thiazolidine ring</a:t>
            </a:r>
          </a:p>
          <a:p>
            <a:pPr marL="640080" lvl="1">
              <a:spcBef>
                <a:spcPts val="600"/>
              </a:spcBef>
            </a:pPr>
            <a:r>
              <a:rPr lang="en-US" altLang="en-US" dirty="0"/>
              <a:t>Beta lactam ring</a:t>
            </a:r>
          </a:p>
          <a:p>
            <a:pPr marL="640080" lvl="1">
              <a:spcBef>
                <a:spcPts val="600"/>
              </a:spcBef>
            </a:pPr>
            <a:r>
              <a:rPr lang="en-US" altLang="en-US" dirty="0"/>
              <a:t>Variable side chain</a:t>
            </a:r>
          </a:p>
        </p:txBody>
      </p:sp>
      <p:pic>
        <p:nvPicPr>
          <p:cNvPr id="5" name="Picture 3" descr="Chemical structure of penicillins.">
            <a:extLst>
              <a:ext uri="{FF2B5EF4-FFF2-40B4-BE49-F238E27FC236}">
                <a16:creationId xmlns:a16="http://schemas.microsoft.com/office/drawing/2014/main" id="{7CFDDE37-EB29-4B6D-8781-7F9EE815AED4}"/>
              </a:ext>
              <a:ext uri="{C183D7F6-B498-43B3-948B-1728B52AA6E4}">
                <adec:decorative xmlns:adec="http://schemas.microsoft.com/office/drawing/2017/decorative" val="0"/>
              </a:ext>
            </a:extLst>
          </p:cNvPr>
          <p:cNvPicPr>
            <a:picLocks noChangeAspect="1"/>
          </p:cNvPicPr>
          <p:nvPr/>
        </p:nvPicPr>
        <p:blipFill rotWithShape="1">
          <a:blip r:embed="rId2"/>
          <a:srcRect t="4568"/>
          <a:stretch/>
        </p:blipFill>
        <p:spPr>
          <a:xfrm>
            <a:off x="5683565" y="1339394"/>
            <a:ext cx="2855275" cy="4846320"/>
          </a:xfrm>
          <a:prstGeom prst="rect">
            <a:avLst/>
          </a:prstGeom>
        </p:spPr>
      </p:pic>
      <p:sp>
        <p:nvSpPr>
          <p:cNvPr id="6" name="Text Placeholder 3">
            <a:extLst>
              <a:ext uri="{FF2B5EF4-FFF2-40B4-BE49-F238E27FC236}">
                <a16:creationId xmlns:a16="http://schemas.microsoft.com/office/drawing/2014/main" id="{294354DF-CC21-4BBC-ACA2-7F6FC10DC537}"/>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0514631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1871663" cy="678611"/>
          </a:xfrm>
        </p:spPr>
        <p:txBody>
          <a:bodyPr/>
          <a:lstStyle/>
          <a:p>
            <a:r>
              <a:rPr lang="en-US" dirty="0" err="1"/>
              <a:t>Penicillins</a:t>
            </a:r>
            <a:endParaRPr lang="en-IN" sz="1200" dirty="0"/>
          </a:p>
        </p:txBody>
      </p:sp>
      <p:pic>
        <p:nvPicPr>
          <p:cNvPr id="8" name="Picture 2" descr="Illustration of cell lysis.">
            <a:extLst>
              <a:ext uri="{FF2B5EF4-FFF2-40B4-BE49-F238E27FC236}">
                <a16:creationId xmlns:a16="http://schemas.microsoft.com/office/drawing/2014/main" id="{B5E913CD-49E5-4906-8D12-9EA7EDB9DFDC}"/>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9340" r="70709" b="74712"/>
          <a:stretch/>
        </p:blipFill>
        <p:spPr>
          <a:xfrm>
            <a:off x="5619750" y="124618"/>
            <a:ext cx="3009901" cy="2121622"/>
          </a:xfrm>
        </p:spPr>
      </p:pic>
      <p:graphicFrame>
        <p:nvGraphicFramePr>
          <p:cNvPr id="4" name="Table 3">
            <a:extLst>
              <a:ext uri="{FF2B5EF4-FFF2-40B4-BE49-F238E27FC236}">
                <a16:creationId xmlns:a16="http://schemas.microsoft.com/office/drawing/2014/main" id="{E0C418F6-BE37-4CC0-B545-139D8A3E5880}"/>
              </a:ext>
            </a:extLst>
          </p:cNvPr>
          <p:cNvGraphicFramePr>
            <a:graphicFrameLocks noGrp="1"/>
          </p:cNvGraphicFramePr>
          <p:nvPr>
            <p:extLst>
              <p:ext uri="{D42A27DB-BD31-4B8C-83A1-F6EECF244321}">
                <p14:modId xmlns:p14="http://schemas.microsoft.com/office/powerpoint/2010/main" val="3550339236"/>
              </p:ext>
            </p:extLst>
          </p:nvPr>
        </p:nvGraphicFramePr>
        <p:xfrm>
          <a:off x="342900" y="2408360"/>
          <a:ext cx="8458200" cy="3754120"/>
        </p:xfrm>
        <a:graphic>
          <a:graphicData uri="http://schemas.openxmlformats.org/drawingml/2006/table">
            <a:tbl>
              <a:tblPr firstRow="1" bandRow="1">
                <a:tableStyleId>{073A0DAA-6AF3-43AB-8588-CEC1D06C72B9}</a:tableStyleId>
              </a:tblPr>
              <a:tblGrid>
                <a:gridCol w="2448426">
                  <a:extLst>
                    <a:ext uri="{9D8B030D-6E8A-4147-A177-3AD203B41FA5}">
                      <a16:colId xmlns:a16="http://schemas.microsoft.com/office/drawing/2014/main" val="20000"/>
                    </a:ext>
                  </a:extLst>
                </a:gridCol>
                <a:gridCol w="6009774">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rgbClr val="000000"/>
                          </a:solidFill>
                          <a:latin typeface="+mn-lt"/>
                          <a:ea typeface="+mn-ea"/>
                          <a:cs typeface="+mn-cs"/>
                        </a:rPr>
                        <a:t>Subgroups </a:t>
                      </a:r>
                      <a:endParaRPr lang="en-US" sz="1800" b="0" i="0" u="none" strike="noStrike" kern="1200" baseline="0" dirty="0">
                        <a:solidFill>
                          <a:srgbClr val="000000"/>
                        </a:solidFill>
                        <a:latin typeface="+mn-lt"/>
                        <a:ea typeface="+mn-ea"/>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1" i="0" u="none" strike="noStrike" kern="1200" baseline="0" dirty="0">
                          <a:solidFill>
                            <a:srgbClr val="000000"/>
                          </a:solidFill>
                          <a:latin typeface="+mn-lt"/>
                          <a:ea typeface="+mn-ea"/>
                          <a:cs typeface="+mn-cs"/>
                        </a:rPr>
                        <a:t>Uses/Characteristics </a:t>
                      </a:r>
                      <a:endParaRPr lang="en-US" sz="1800" b="0" i="0" u="none" strike="noStrike" kern="1200" baseline="0" dirty="0">
                        <a:solidFill>
                          <a:srgbClr val="000000"/>
                        </a:solidFill>
                        <a:latin typeface="+mn-lt"/>
                        <a:ea typeface="+mn-ea"/>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0">
                <a:tc>
                  <a:txBody>
                    <a:bodyPr/>
                    <a:lstStyle/>
                    <a:p>
                      <a:r>
                        <a:rPr lang="en-US" sz="1800" b="0" i="0" u="none" strike="noStrike" kern="1200" baseline="0" dirty="0">
                          <a:solidFill>
                            <a:srgbClr val="000000"/>
                          </a:solidFill>
                          <a:latin typeface="+mn-lt"/>
                          <a:ea typeface="+mn-ea"/>
                          <a:cs typeface="+mn-cs"/>
                        </a:rPr>
                        <a:t>Penicillins G and V	</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Most important natural forms used to treat gram-positive cocci, some gram-negative bacteria </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rgbClr val="000000"/>
                          </a:solidFill>
                          <a:latin typeface="+mn-lt"/>
                          <a:ea typeface="+mn-ea"/>
                          <a:cs typeface="+mn-cs"/>
                        </a:rPr>
                        <a:t>Ampicillin, carbenicillin, amoxicillin </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Have a broad spectra of action, are semisynthetic; used against gram-negative enteric rods </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rgbClr val="000000"/>
                          </a:solidFill>
                          <a:latin typeface="+mn-lt"/>
                          <a:ea typeface="+mn-ea"/>
                          <a:cs typeface="+mn-cs"/>
                        </a:rPr>
                        <a:t>Methicillin, nafcillin, cloxacillin </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Useful in treating infections caused by some penicillinase-producing bacteria (enzymes capable of destroying the beta-lactam ring of penicillin) </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800" b="0" i="0" u="none" strike="noStrike" kern="1200" baseline="0" dirty="0">
                          <a:solidFill>
                            <a:srgbClr val="000000"/>
                          </a:solidFill>
                          <a:latin typeface="+mn-lt"/>
                          <a:ea typeface="+mn-ea"/>
                          <a:cs typeface="+mn-cs"/>
                        </a:rPr>
                        <a:t>Clavulanic acid </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Inhibits beta-lactamase enzymes; added to penicillins to increase their effectiveness in the presence of penicillinase-producing bacteria </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3864810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Antibacterial Drugs Targeting the Cell Wall: Cephalosporins and Others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Cephalosporins:</a:t>
            </a:r>
          </a:p>
          <a:p>
            <a:pPr marL="347472" lvl="1">
              <a:spcBef>
                <a:spcPts val="600"/>
              </a:spcBef>
            </a:pPr>
            <a:r>
              <a:rPr lang="en-US" altLang="en-US" dirty="0"/>
              <a:t>Isolated in the 1940s from </a:t>
            </a:r>
            <a:r>
              <a:rPr lang="en-US" altLang="en-US" i="1" dirty="0" err="1"/>
              <a:t>Cephalosporium</a:t>
            </a:r>
            <a:r>
              <a:rPr lang="en-US" altLang="en-US" i="1" dirty="0"/>
              <a:t> acremonium</a:t>
            </a:r>
          </a:p>
          <a:p>
            <a:pPr marL="347472" lvl="1">
              <a:spcBef>
                <a:spcPts val="600"/>
              </a:spcBef>
            </a:pPr>
            <a:r>
              <a:rPr lang="en-US" altLang="en-US" dirty="0"/>
              <a:t>Have a beta-lactam ring that can be synthetically altered</a:t>
            </a:r>
          </a:p>
          <a:p>
            <a:pPr marL="347472" lvl="1">
              <a:spcBef>
                <a:spcPts val="600"/>
              </a:spcBef>
            </a:pPr>
            <a:r>
              <a:rPr lang="en-US" altLang="en-US" dirty="0"/>
              <a:t>Similar mode of action to </a:t>
            </a:r>
            <a:r>
              <a:rPr lang="en-US" altLang="en-US" dirty="0" err="1"/>
              <a:t>penicillins</a:t>
            </a:r>
            <a:endParaRPr lang="en-US" altLang="en-US" dirty="0"/>
          </a:p>
          <a:p>
            <a:pPr marL="0" lvl="1" indent="0">
              <a:spcBef>
                <a:spcPts val="600"/>
              </a:spcBef>
              <a:buNone/>
            </a:pPr>
            <a:r>
              <a:rPr lang="en-US" altLang="en-US" dirty="0"/>
              <a:t>Other Drugs Targeting the Cell Wall:</a:t>
            </a:r>
          </a:p>
          <a:p>
            <a:pPr marL="347472" lvl="1">
              <a:spcBef>
                <a:spcPts val="600"/>
              </a:spcBef>
            </a:pPr>
            <a:r>
              <a:rPr lang="en-US" altLang="en-US" b="1" dirty="0"/>
              <a:t>Bacitracin</a:t>
            </a:r>
          </a:p>
          <a:p>
            <a:pPr marL="347472" lvl="1">
              <a:spcBef>
                <a:spcPts val="600"/>
              </a:spcBef>
            </a:pPr>
            <a:r>
              <a:rPr lang="en-US" altLang="en-US" b="1" dirty="0"/>
              <a:t>Isoniazid</a:t>
            </a:r>
          </a:p>
          <a:p>
            <a:pPr marL="347472" lvl="1">
              <a:spcBef>
                <a:spcPts val="600"/>
              </a:spcBef>
            </a:pPr>
            <a:r>
              <a:rPr lang="en-US" altLang="en-US" b="1" dirty="0"/>
              <a:t>Vancomycin</a:t>
            </a:r>
          </a:p>
        </p:txBody>
      </p:sp>
    </p:spTree>
    <p:extLst>
      <p:ext uri="{BB962C8B-B14F-4D97-AF65-F5344CB8AC3E}">
        <p14:creationId xmlns:p14="http://schemas.microsoft.com/office/powerpoint/2010/main" val="25308166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dirty="0"/>
              <a:t>The Structure of Cephalosporins</a:t>
            </a:r>
            <a:endParaRPr lang="en-IN" sz="1200" dirty="0"/>
          </a:p>
        </p:txBody>
      </p:sp>
      <p:pic>
        <p:nvPicPr>
          <p:cNvPr id="5" name="Picture 2" descr="Chemical structure of cephalosporins.">
            <a:extLst>
              <a:ext uri="{FF2B5EF4-FFF2-40B4-BE49-F238E27FC236}">
                <a16:creationId xmlns:a16="http://schemas.microsoft.com/office/drawing/2014/main" id="{1477436F-F8F9-4D54-97E2-A69625D6EDDE}"/>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11227"/>
          <a:stretch/>
        </p:blipFill>
        <p:spPr>
          <a:xfrm>
            <a:off x="419100" y="1779815"/>
            <a:ext cx="8305800" cy="3973646"/>
          </a:xfrm>
        </p:spPr>
      </p:pic>
      <p:sp>
        <p:nvSpPr>
          <p:cNvPr id="4" name="Text Placeholder 3">
            <a:extLst>
              <a:ext uri="{FF2B5EF4-FFF2-40B4-BE49-F238E27FC236}">
                <a16:creationId xmlns:a16="http://schemas.microsoft.com/office/drawing/2014/main" id="{F724AA40-B915-4147-8E37-628460B0BA86}"/>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4483467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Cephalosporins</a:t>
            </a:r>
            <a:endParaRPr lang="en-IN" sz="1200" dirty="0"/>
          </a:p>
        </p:txBody>
      </p:sp>
      <p:graphicFrame>
        <p:nvGraphicFramePr>
          <p:cNvPr id="7" name="Table 2">
            <a:extLst>
              <a:ext uri="{FF2B5EF4-FFF2-40B4-BE49-F238E27FC236}">
                <a16:creationId xmlns:a16="http://schemas.microsoft.com/office/drawing/2014/main" id="{98143EBA-1AB8-4777-8E13-16346B185081}"/>
              </a:ext>
            </a:extLst>
          </p:cNvPr>
          <p:cNvGraphicFramePr>
            <a:graphicFrameLocks noGrp="1"/>
          </p:cNvGraphicFramePr>
          <p:nvPr>
            <p:extLst>
              <p:ext uri="{D42A27DB-BD31-4B8C-83A1-F6EECF244321}">
                <p14:modId xmlns:p14="http://schemas.microsoft.com/office/powerpoint/2010/main" val="1271646054"/>
              </p:ext>
            </p:extLst>
          </p:nvPr>
        </p:nvGraphicFramePr>
        <p:xfrm>
          <a:off x="342900" y="1276709"/>
          <a:ext cx="8458200" cy="4765040"/>
        </p:xfrm>
        <a:graphic>
          <a:graphicData uri="http://schemas.openxmlformats.org/drawingml/2006/table">
            <a:tbl>
              <a:tblPr firstRow="1" bandRow="1">
                <a:tableStyleId>{073A0DAA-6AF3-43AB-8588-CEC1D06C72B9}</a:tableStyleId>
              </a:tblPr>
              <a:tblGrid>
                <a:gridCol w="2300037">
                  <a:extLst>
                    <a:ext uri="{9D8B030D-6E8A-4147-A177-3AD203B41FA5}">
                      <a16:colId xmlns:a16="http://schemas.microsoft.com/office/drawing/2014/main" val="20000"/>
                    </a:ext>
                  </a:extLst>
                </a:gridCol>
                <a:gridCol w="6158163">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rgbClr val="000000"/>
                          </a:solidFill>
                          <a:latin typeface="+mn-lt"/>
                          <a:ea typeface="+mn-ea"/>
                          <a:cs typeface="+mn-cs"/>
                        </a:rPr>
                        <a:t>Subgroups </a:t>
                      </a:r>
                      <a:endParaRPr lang="en-US" sz="1800" b="0" i="0" u="none" strike="noStrike" kern="1200" baseline="0" dirty="0">
                        <a:solidFill>
                          <a:srgbClr val="000000"/>
                        </a:solidFill>
                        <a:latin typeface="+mn-lt"/>
                        <a:ea typeface="+mn-ea"/>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1" i="0" u="none" strike="noStrike" kern="1200" baseline="0" dirty="0">
                          <a:solidFill>
                            <a:srgbClr val="000000"/>
                          </a:solidFill>
                          <a:latin typeface="+mn-lt"/>
                          <a:ea typeface="+mn-ea"/>
                          <a:cs typeface="+mn-cs"/>
                        </a:rPr>
                        <a:t>Uses/Characteristics </a:t>
                      </a:r>
                      <a:endParaRPr lang="en-US" sz="1800" b="0" i="0" u="none" strike="noStrike" kern="1200" baseline="0" dirty="0">
                        <a:solidFill>
                          <a:srgbClr val="000000"/>
                        </a:solidFill>
                        <a:latin typeface="+mn-lt"/>
                        <a:ea typeface="+mn-ea"/>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rgbClr val="000000"/>
                          </a:solidFill>
                          <a:latin typeface="+mn-lt"/>
                          <a:ea typeface="+mn-ea"/>
                          <a:cs typeface="+mn-cs"/>
                        </a:rPr>
                        <a:t>Cephalothin, cefazolin</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First generation; most effective against gram-positive cocci, few gram-negative bacteria </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rgbClr val="000000"/>
                          </a:solidFill>
                          <a:latin typeface="+mn-lt"/>
                          <a:ea typeface="+mn-ea"/>
                          <a:cs typeface="+mn-cs"/>
                        </a:rPr>
                        <a:t>Cefaclor, cefonicid </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Second generation; more effective than first generation against gram-negative bacteria such as </a:t>
                      </a:r>
                      <a:r>
                        <a:rPr lang="en-US" sz="1800" b="0" i="1" u="none" strike="noStrike" kern="1200" baseline="0" dirty="0">
                          <a:solidFill>
                            <a:srgbClr val="000000"/>
                          </a:solidFill>
                          <a:latin typeface="+mn-lt"/>
                          <a:ea typeface="+mn-ea"/>
                          <a:cs typeface="+mn-cs"/>
                        </a:rPr>
                        <a:t>Enterobacter, Proteus, </a:t>
                      </a:r>
                      <a:r>
                        <a:rPr lang="en-US" sz="1800" b="0" i="0" u="none" strike="noStrike" kern="1200" baseline="0" dirty="0">
                          <a:solidFill>
                            <a:srgbClr val="000000"/>
                          </a:solidFill>
                          <a:latin typeface="+mn-lt"/>
                          <a:ea typeface="+mn-ea"/>
                          <a:cs typeface="+mn-cs"/>
                        </a:rPr>
                        <a:t>and </a:t>
                      </a:r>
                      <a:r>
                        <a:rPr lang="en-US" sz="1800" b="0" i="1" u="none" strike="noStrike" kern="1200" baseline="0" dirty="0">
                          <a:solidFill>
                            <a:srgbClr val="000000"/>
                          </a:solidFill>
                          <a:latin typeface="+mn-lt"/>
                          <a:ea typeface="+mn-ea"/>
                          <a:cs typeface="+mn-cs"/>
                        </a:rPr>
                        <a:t>Haemophilus</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rgbClr val="000000"/>
                          </a:solidFill>
                          <a:latin typeface="+mn-lt"/>
                          <a:ea typeface="+mn-ea"/>
                          <a:cs typeface="+mn-cs"/>
                        </a:rPr>
                        <a:t>Cephalexin, cefotaxime </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Third generation; broad-spectrum, particularly against enteric bacteria that produce beta-lactamases </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800" b="0" i="0" u="none" strike="noStrike" kern="1200" baseline="0" dirty="0">
                          <a:solidFill>
                            <a:srgbClr val="000000"/>
                          </a:solidFill>
                          <a:latin typeface="+mn-lt"/>
                          <a:ea typeface="+mn-ea"/>
                          <a:cs typeface="+mn-cs"/>
                        </a:rPr>
                        <a:t>Ceftriaxone </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Third generation; semisynthetic, broad-spectrum drug that treats wide variety of urinary, skin, respiratory, and nervous system infections </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800" b="0" i="0" u="none" strike="noStrike" kern="1200" baseline="0" dirty="0">
                          <a:solidFill>
                            <a:srgbClr val="000000"/>
                          </a:solidFill>
                          <a:latin typeface="+mn-lt"/>
                          <a:ea typeface="+mn-ea"/>
                          <a:cs typeface="+mn-cs"/>
                        </a:rPr>
                        <a:t>Cefpirome, cefepime </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Fourth generation </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800" b="0" i="0" u="none" strike="noStrike" kern="1200" baseline="0" dirty="0" err="1">
                          <a:solidFill>
                            <a:srgbClr val="000000"/>
                          </a:solidFill>
                          <a:latin typeface="+mn-lt"/>
                          <a:ea typeface="+mn-ea"/>
                          <a:cs typeface="+mn-cs"/>
                        </a:rPr>
                        <a:t>Ceftaroline</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Fifth generation; used against methicillin-resistant </a:t>
                      </a:r>
                      <a:r>
                        <a:rPr lang="en-US" sz="1800" b="0" i="1" u="none" strike="noStrike" kern="1200" baseline="0" dirty="0">
                          <a:solidFill>
                            <a:srgbClr val="000000"/>
                          </a:solidFill>
                          <a:latin typeface="+mn-lt"/>
                          <a:ea typeface="+mn-ea"/>
                          <a:cs typeface="+mn-cs"/>
                        </a:rPr>
                        <a:t>Staphylococcus aureus </a:t>
                      </a:r>
                      <a:r>
                        <a:rPr lang="en-US" sz="1800" b="0" i="0" u="none" strike="noStrike" kern="1200" baseline="0" dirty="0">
                          <a:solidFill>
                            <a:srgbClr val="000000"/>
                          </a:solidFill>
                          <a:latin typeface="+mn-lt"/>
                          <a:ea typeface="+mn-ea"/>
                          <a:cs typeface="+mn-cs"/>
                        </a:rPr>
                        <a:t>(MRSA) and against penicillin-resistant gram-positive and gram-negative bacteria </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3" name="Content Placeholder 3"/>
          <p:cNvSpPr>
            <a:spLocks noGrp="1"/>
          </p:cNvSpPr>
          <p:nvPr>
            <p:ph sz="quarter" idx="11"/>
          </p:nvPr>
        </p:nvSpPr>
        <p:spPr>
          <a:xfrm>
            <a:off x="342900" y="6088381"/>
            <a:ext cx="8458200" cy="453317"/>
          </a:xfrm>
        </p:spPr>
        <p:txBody>
          <a:bodyPr>
            <a:normAutofit/>
          </a:bodyPr>
          <a:lstStyle/>
          <a:p>
            <a:pPr marL="0" lvl="1" indent="0">
              <a:spcBef>
                <a:spcPts val="600"/>
              </a:spcBef>
              <a:buNone/>
            </a:pPr>
            <a:r>
              <a:rPr lang="en-US" altLang="en-US" sz="1800" dirty="0"/>
              <a:t>*New improved versions of drugs are referred to as new “generations.”</a:t>
            </a:r>
          </a:p>
        </p:txBody>
      </p:sp>
    </p:spTree>
    <p:extLst>
      <p:ext uri="{BB962C8B-B14F-4D97-AF65-F5344CB8AC3E}">
        <p14:creationId xmlns:p14="http://schemas.microsoft.com/office/powerpoint/2010/main" val="31129331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Carbapenems</a:t>
            </a:r>
            <a:endParaRPr lang="en-IN" sz="1200" dirty="0"/>
          </a:p>
        </p:txBody>
      </p:sp>
      <p:graphicFrame>
        <p:nvGraphicFramePr>
          <p:cNvPr id="4" name="Table 2">
            <a:extLst>
              <a:ext uri="{FF2B5EF4-FFF2-40B4-BE49-F238E27FC236}">
                <a16:creationId xmlns:a16="http://schemas.microsoft.com/office/drawing/2014/main" id="{C150B40F-4BBF-4921-A1C0-F0FE7D6A4FE9}"/>
              </a:ext>
            </a:extLst>
          </p:cNvPr>
          <p:cNvGraphicFramePr>
            <a:graphicFrameLocks noGrp="1"/>
          </p:cNvGraphicFramePr>
          <p:nvPr>
            <p:ph sz="quarter" idx="11"/>
            <p:extLst>
              <p:ext uri="{D42A27DB-BD31-4B8C-83A1-F6EECF244321}">
                <p14:modId xmlns:p14="http://schemas.microsoft.com/office/powerpoint/2010/main" val="3289107761"/>
              </p:ext>
            </p:extLst>
          </p:nvPr>
        </p:nvGraphicFramePr>
        <p:xfrm>
          <a:off x="342900" y="1276350"/>
          <a:ext cx="8458200" cy="1925320"/>
        </p:xfrm>
        <a:graphic>
          <a:graphicData uri="http://schemas.openxmlformats.org/drawingml/2006/table">
            <a:tbl>
              <a:tblPr firstRow="1" bandRow="1">
                <a:tableStyleId>{073A0DAA-6AF3-43AB-8588-CEC1D06C72B9}</a:tableStyleId>
              </a:tblPr>
              <a:tblGrid>
                <a:gridCol w="2225842">
                  <a:extLst>
                    <a:ext uri="{9D8B030D-6E8A-4147-A177-3AD203B41FA5}">
                      <a16:colId xmlns:a16="http://schemas.microsoft.com/office/drawing/2014/main" val="20000"/>
                    </a:ext>
                  </a:extLst>
                </a:gridCol>
                <a:gridCol w="6232358">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rgbClr val="000000"/>
                          </a:solidFill>
                          <a:latin typeface="+mn-lt"/>
                          <a:ea typeface="+mn-ea"/>
                          <a:cs typeface="+mn-cs"/>
                        </a:rPr>
                        <a:t>Subgroups </a:t>
                      </a:r>
                      <a:endParaRPr lang="en-US" sz="1800" b="0" i="0" u="none" strike="noStrike" kern="1200" baseline="0" dirty="0">
                        <a:solidFill>
                          <a:srgbClr val="000000"/>
                        </a:solidFill>
                        <a:latin typeface="+mn-lt"/>
                        <a:ea typeface="+mn-ea"/>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1" i="0" u="none" strike="noStrike" kern="1200" baseline="0" dirty="0">
                          <a:solidFill>
                            <a:srgbClr val="000000"/>
                          </a:solidFill>
                          <a:latin typeface="+mn-lt"/>
                          <a:ea typeface="+mn-ea"/>
                          <a:cs typeface="+mn-cs"/>
                        </a:rPr>
                        <a:t>Uses/Characteristics </a:t>
                      </a:r>
                      <a:endParaRPr lang="en-US" sz="1800" b="0" i="0" u="none" strike="noStrike" kern="1200" baseline="0" dirty="0">
                        <a:solidFill>
                          <a:srgbClr val="000000"/>
                        </a:solidFill>
                        <a:latin typeface="+mn-lt"/>
                        <a:ea typeface="+mn-ea"/>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rgbClr val="000000"/>
                          </a:solidFill>
                          <a:latin typeface="+mn-lt"/>
                          <a:ea typeface="+mn-ea"/>
                          <a:cs typeface="+mn-cs"/>
                        </a:rPr>
                        <a:t>Doripenem, imipenem</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Powerful but potentially toxic; reserved for use when other drugs are not effective </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rgbClr val="000000"/>
                          </a:solidFill>
                          <a:latin typeface="+mn-lt"/>
                          <a:ea typeface="+mn-ea"/>
                          <a:cs typeface="+mn-cs"/>
                        </a:rPr>
                        <a:t>Aztreonam</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Narrow-spectrum; used to treat gram-negative aerobic bacilli causing pneumonia, septicemia, and urinary tract infections; effective for those allergic to penicillin</a:t>
                      </a:r>
                      <a:endParaRPr lang="en-US" sz="1800"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018131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Miscellaneous Drugs That Target the Cell Wall</a:t>
            </a:r>
            <a:endParaRPr lang="en-IN" sz="1200" dirty="0"/>
          </a:p>
        </p:txBody>
      </p:sp>
      <p:graphicFrame>
        <p:nvGraphicFramePr>
          <p:cNvPr id="4" name="Table 2">
            <a:extLst>
              <a:ext uri="{FF2B5EF4-FFF2-40B4-BE49-F238E27FC236}">
                <a16:creationId xmlns:a16="http://schemas.microsoft.com/office/drawing/2014/main" id="{EE855DE7-F3D3-4356-A61F-8538FD503F0B}"/>
              </a:ext>
            </a:extLst>
          </p:cNvPr>
          <p:cNvGraphicFramePr>
            <a:graphicFrameLocks noGrp="1"/>
          </p:cNvGraphicFramePr>
          <p:nvPr>
            <p:ph sz="quarter" idx="11"/>
            <p:extLst>
              <p:ext uri="{D42A27DB-BD31-4B8C-83A1-F6EECF244321}">
                <p14:modId xmlns:p14="http://schemas.microsoft.com/office/powerpoint/2010/main" val="4129923111"/>
              </p:ext>
            </p:extLst>
          </p:nvPr>
        </p:nvGraphicFramePr>
        <p:xfrm>
          <a:off x="342900" y="1276350"/>
          <a:ext cx="8458200" cy="3754120"/>
        </p:xfrm>
        <a:graphic>
          <a:graphicData uri="http://schemas.openxmlformats.org/drawingml/2006/table">
            <a:tbl>
              <a:tblPr firstRow="1" bandRow="1">
                <a:tableStyleId>{073A0DAA-6AF3-43AB-8588-CEC1D06C72B9}</a:tableStyleId>
              </a:tblPr>
              <a:tblGrid>
                <a:gridCol w="2019300">
                  <a:extLst>
                    <a:ext uri="{9D8B030D-6E8A-4147-A177-3AD203B41FA5}">
                      <a16:colId xmlns:a16="http://schemas.microsoft.com/office/drawing/2014/main" val="20000"/>
                    </a:ext>
                  </a:extLst>
                </a:gridCol>
                <a:gridCol w="6438900">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rgbClr val="000000"/>
                          </a:solidFill>
                          <a:latin typeface="+mn-lt"/>
                          <a:ea typeface="+mn-ea"/>
                          <a:cs typeface="+mn-cs"/>
                        </a:rPr>
                        <a:t>Subgroups </a:t>
                      </a:r>
                      <a:endParaRPr lang="en-US" sz="1800" b="0" i="0" u="none" strike="noStrike" kern="1200" baseline="0" dirty="0">
                        <a:solidFill>
                          <a:srgbClr val="000000"/>
                        </a:solidFill>
                        <a:latin typeface="+mn-lt"/>
                        <a:ea typeface="+mn-ea"/>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1" i="0" u="none" strike="noStrike" kern="1200" baseline="0" dirty="0">
                          <a:solidFill>
                            <a:srgbClr val="000000"/>
                          </a:solidFill>
                          <a:latin typeface="+mn-lt"/>
                          <a:ea typeface="+mn-ea"/>
                          <a:cs typeface="+mn-cs"/>
                        </a:rPr>
                        <a:t>Uses/Characteristics </a:t>
                      </a:r>
                      <a:endParaRPr lang="en-US" sz="1800" b="0" i="0" u="none" strike="noStrike" kern="1200" baseline="0" dirty="0">
                        <a:solidFill>
                          <a:srgbClr val="000000"/>
                        </a:solidFill>
                        <a:latin typeface="+mn-lt"/>
                        <a:ea typeface="+mn-ea"/>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rgbClr val="000000"/>
                          </a:solidFill>
                          <a:latin typeface="+mn-lt"/>
                          <a:ea typeface="+mn-ea"/>
                          <a:cs typeface="+mn-cs"/>
                        </a:rPr>
                        <a:t>Bacitracin</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Narrow-spectrum; used to combat superficial skin infections caused by streptococci and staphylococci; main ingredient in Neosporin </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rgbClr val="000000"/>
                          </a:solidFill>
                          <a:latin typeface="+mn-lt"/>
                          <a:ea typeface="+mn-ea"/>
                          <a:cs typeface="+mn-cs"/>
                        </a:rPr>
                        <a:t>Isoniazid</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Used to treat </a:t>
                      </a:r>
                      <a:r>
                        <a:rPr lang="en-US" sz="1800" b="0" i="1" u="none" strike="noStrike" kern="1200" baseline="0" dirty="0">
                          <a:solidFill>
                            <a:srgbClr val="000000"/>
                          </a:solidFill>
                          <a:latin typeface="+mn-lt"/>
                          <a:ea typeface="+mn-ea"/>
                          <a:cs typeface="+mn-cs"/>
                        </a:rPr>
                        <a:t>Mycobacterium tuberculosis, </a:t>
                      </a:r>
                      <a:r>
                        <a:rPr lang="en-US" sz="1800" b="0" i="0" u="none" strike="noStrike" kern="1200" baseline="0" dirty="0">
                          <a:solidFill>
                            <a:srgbClr val="000000"/>
                          </a:solidFill>
                          <a:latin typeface="+mn-lt"/>
                          <a:ea typeface="+mn-ea"/>
                          <a:cs typeface="+mn-cs"/>
                        </a:rPr>
                        <a:t>but only against growing cells; used in combination with other drugs in active tuberculosis </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rgbClr val="000000"/>
                          </a:solidFill>
                          <a:latin typeface="+mn-lt"/>
                          <a:ea typeface="+mn-ea"/>
                          <a:cs typeface="+mn-cs"/>
                        </a:rPr>
                        <a:t>Vancomycin</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Narrow spectrum of action; used to treat staphylococcal infections in cases of penicillin and methicillin resistance or in patients with an allergy to penicillin </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800" b="0" i="0" u="none" strike="noStrike" kern="1200" baseline="0" dirty="0">
                          <a:solidFill>
                            <a:srgbClr val="000000"/>
                          </a:solidFill>
                          <a:latin typeface="+mn-lt"/>
                          <a:ea typeface="+mn-ea"/>
                          <a:cs typeface="+mn-cs"/>
                        </a:rPr>
                        <a:t>Fosfomycin tromethamine </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Phosphoric acid agent; effective as an alternative treatment for urinary tract infection caused by enteric bacteria </a:t>
                      </a:r>
                      <a:endParaRPr lang="en-US" dirty="0">
                        <a:solidFill>
                          <a:srgbClr val="00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72291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Antibacterial Drugs Targeting Protein Synthesis: Aminoglycosides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The aminoglycoside drugs:</a:t>
            </a:r>
          </a:p>
          <a:p>
            <a:pPr marL="347472" lvl="1">
              <a:spcBef>
                <a:spcPts val="600"/>
              </a:spcBef>
            </a:pPr>
            <a:r>
              <a:rPr lang="en-US" altLang="en-US" dirty="0"/>
              <a:t>Composed of one or more amino sugars and a 6-carbon ring</a:t>
            </a:r>
          </a:p>
          <a:p>
            <a:pPr marL="347472" lvl="1">
              <a:spcBef>
                <a:spcPts val="600"/>
              </a:spcBef>
            </a:pPr>
            <a:r>
              <a:rPr lang="en-US" altLang="en-US" dirty="0"/>
              <a:t>Products of actinomycetes</a:t>
            </a:r>
          </a:p>
          <a:p>
            <a:pPr marL="640080" lvl="1" indent="-283464">
              <a:spcBef>
                <a:spcPts val="600"/>
              </a:spcBef>
            </a:pPr>
            <a:r>
              <a:rPr lang="en-US" altLang="en-US" sz="2000" i="1" dirty="0"/>
              <a:t>Streptomyces</a:t>
            </a:r>
          </a:p>
          <a:p>
            <a:pPr marL="640080" lvl="1" indent="-283464">
              <a:spcBef>
                <a:spcPts val="600"/>
              </a:spcBef>
            </a:pPr>
            <a:r>
              <a:rPr lang="en-US" altLang="en-US" sz="2000" i="1" dirty="0" err="1"/>
              <a:t>Micromonospora</a:t>
            </a:r>
            <a:endParaRPr lang="en-US" altLang="en-US" sz="2000" i="1" dirty="0"/>
          </a:p>
          <a:p>
            <a:pPr marL="347472" lvl="1">
              <a:spcBef>
                <a:spcPts val="600"/>
              </a:spcBef>
            </a:pPr>
            <a:r>
              <a:rPr lang="en-US" altLang="en-US" dirty="0"/>
              <a:t>Broad antimicrobial spectrum</a:t>
            </a:r>
          </a:p>
        </p:txBody>
      </p:sp>
    </p:spTree>
    <p:extLst>
      <p:ext uri="{BB962C8B-B14F-4D97-AF65-F5344CB8AC3E}">
        <p14:creationId xmlns:p14="http://schemas.microsoft.com/office/powerpoint/2010/main" val="163891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the Ideal Antimicrobial Drug</a:t>
            </a:r>
            <a:endParaRPr lang="en-IN" sz="1200" dirty="0"/>
          </a:p>
        </p:txBody>
      </p:sp>
      <p:sp>
        <p:nvSpPr>
          <p:cNvPr id="3" name="Content Placeholder 2"/>
          <p:cNvSpPr>
            <a:spLocks noGrp="1"/>
          </p:cNvSpPr>
          <p:nvPr>
            <p:ph sz="quarter" idx="11"/>
          </p:nvPr>
        </p:nvSpPr>
        <p:spPr>
          <a:xfrm>
            <a:off x="342900" y="1276708"/>
            <a:ext cx="8675370" cy="5212080"/>
          </a:xfrm>
        </p:spPr>
        <p:txBody>
          <a:bodyPr>
            <a:noAutofit/>
          </a:bodyPr>
          <a:lstStyle/>
          <a:p>
            <a:pPr marL="4572" lvl="1" indent="0">
              <a:spcBef>
                <a:spcPts val="0"/>
              </a:spcBef>
              <a:spcAft>
                <a:spcPts val="200"/>
              </a:spcAft>
              <a:buNone/>
            </a:pPr>
            <a:r>
              <a:rPr lang="en-US" altLang="en-US" dirty="0"/>
              <a:t>Toxic to the microbe but nontoxic to the host	</a:t>
            </a:r>
          </a:p>
          <a:p>
            <a:pPr marL="4572" lvl="1" indent="0">
              <a:spcBef>
                <a:spcPts val="0"/>
              </a:spcBef>
              <a:spcAft>
                <a:spcPts val="200"/>
              </a:spcAft>
              <a:buNone/>
            </a:pPr>
            <a:r>
              <a:rPr lang="en-US" altLang="en-US" dirty="0"/>
              <a:t>Microbicidal rather than </a:t>
            </a:r>
            <a:r>
              <a:rPr lang="en-US" altLang="en-US" dirty="0" err="1"/>
              <a:t>microbiostatic</a:t>
            </a:r>
            <a:r>
              <a:rPr lang="en-US" altLang="en-US" dirty="0"/>
              <a:t>	</a:t>
            </a:r>
          </a:p>
          <a:p>
            <a:pPr marL="4572" lvl="1" indent="0">
              <a:spcBef>
                <a:spcPts val="0"/>
              </a:spcBef>
              <a:spcAft>
                <a:spcPts val="200"/>
              </a:spcAft>
              <a:buNone/>
            </a:pPr>
            <a:r>
              <a:rPr lang="en-US" altLang="en-US" dirty="0"/>
              <a:t>Relatively soluble; functions even when highly diluted in body fluids</a:t>
            </a:r>
          </a:p>
          <a:p>
            <a:pPr marL="4572" lvl="1" indent="0">
              <a:spcBef>
                <a:spcPts val="0"/>
              </a:spcBef>
              <a:spcAft>
                <a:spcPts val="200"/>
              </a:spcAft>
              <a:buNone/>
            </a:pPr>
            <a:r>
              <a:rPr lang="en-US" altLang="en-US" dirty="0"/>
              <a:t>Remains potent long enough to act and is not broken down or excreted prematurely	</a:t>
            </a:r>
          </a:p>
          <a:p>
            <a:pPr marL="4572" lvl="1" indent="0">
              <a:spcBef>
                <a:spcPts val="0"/>
              </a:spcBef>
              <a:spcAft>
                <a:spcPts val="200"/>
              </a:spcAft>
              <a:buNone/>
            </a:pPr>
            <a:r>
              <a:rPr lang="en-US" altLang="en-US" dirty="0"/>
              <a:t>Does not lead to the development of antimicrobial resistance</a:t>
            </a:r>
          </a:p>
          <a:p>
            <a:pPr marL="4572" lvl="1" indent="0">
              <a:spcBef>
                <a:spcPts val="0"/>
              </a:spcBef>
              <a:spcAft>
                <a:spcPts val="200"/>
              </a:spcAft>
              <a:buNone/>
            </a:pPr>
            <a:r>
              <a:rPr lang="en-US" altLang="en-US" dirty="0"/>
              <a:t>Complements or assists the activities of the host’s defenses</a:t>
            </a:r>
            <a:endParaRPr lang="en-US" altLang="en-US" dirty="0">
              <a:solidFill>
                <a:srgbClr val="FF0000"/>
              </a:solidFill>
            </a:endParaRPr>
          </a:p>
          <a:p>
            <a:pPr marL="4572" lvl="1" indent="0">
              <a:spcBef>
                <a:spcPts val="0"/>
              </a:spcBef>
              <a:spcAft>
                <a:spcPts val="200"/>
              </a:spcAft>
              <a:buNone/>
            </a:pPr>
            <a:r>
              <a:rPr lang="en-US" altLang="en-US" dirty="0"/>
              <a:t>Remains active in tissues and body fluids	</a:t>
            </a:r>
          </a:p>
          <a:p>
            <a:pPr marL="4572" lvl="1" indent="0">
              <a:spcBef>
                <a:spcPts val="0"/>
              </a:spcBef>
              <a:spcAft>
                <a:spcPts val="200"/>
              </a:spcAft>
              <a:buNone/>
            </a:pPr>
            <a:r>
              <a:rPr lang="en-US" altLang="en-US" dirty="0"/>
              <a:t>Readily delivered to the site of infection	</a:t>
            </a:r>
          </a:p>
          <a:p>
            <a:pPr marL="4572" lvl="1" indent="0">
              <a:spcBef>
                <a:spcPts val="0"/>
              </a:spcBef>
              <a:spcAft>
                <a:spcPts val="200"/>
              </a:spcAft>
              <a:buNone/>
            </a:pPr>
            <a:r>
              <a:rPr lang="en-US" altLang="en-US" dirty="0"/>
              <a:t>Reasonably priced	</a:t>
            </a:r>
          </a:p>
          <a:p>
            <a:pPr marL="4572" lvl="1" indent="0">
              <a:spcBef>
                <a:spcPts val="0"/>
              </a:spcBef>
              <a:spcAft>
                <a:spcPts val="200"/>
              </a:spcAft>
              <a:buNone/>
            </a:pPr>
            <a:r>
              <a:rPr lang="en-US" altLang="en-US" dirty="0"/>
              <a:t>Does not disrupt the host’s health by causing allergies or predisposing the host to other infections</a:t>
            </a:r>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Streptomycin</a:t>
            </a:r>
            <a:endParaRPr lang="en-IN" sz="1200" dirty="0"/>
          </a:p>
        </p:txBody>
      </p:sp>
      <p:pic>
        <p:nvPicPr>
          <p:cNvPr id="5" name="Picture 2" descr="Chemical structure of Streptomycin and photo of a colony of Streptomyces.">
            <a:extLst>
              <a:ext uri="{FF2B5EF4-FFF2-40B4-BE49-F238E27FC236}">
                <a16:creationId xmlns:a16="http://schemas.microsoft.com/office/drawing/2014/main" id="{E43B0EDF-F10D-4B2C-B1E4-2F491307AC84}"/>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3585"/>
          <a:stretch/>
        </p:blipFill>
        <p:spPr>
          <a:xfrm>
            <a:off x="1470092" y="1309941"/>
            <a:ext cx="6203817" cy="4672584"/>
          </a:xfrm>
        </p:spPr>
      </p:pic>
      <p:sp>
        <p:nvSpPr>
          <p:cNvPr id="4" name="Text Placeholder 3">
            <a:extLst>
              <a:ext uri="{FF2B5EF4-FFF2-40B4-BE49-F238E27FC236}">
                <a16:creationId xmlns:a16="http://schemas.microsoft.com/office/drawing/2014/main" id="{36D7503D-03D2-48A7-9BD5-F8657E00FB96}"/>
              </a:ext>
            </a:extLst>
          </p:cNvPr>
          <p:cNvSpPr>
            <a:spLocks noGrp="1"/>
          </p:cNvSpPr>
          <p:nvPr>
            <p:ph type="body" sz="quarter" idx="30"/>
          </p:nvPr>
        </p:nvSpPr>
        <p:spPr/>
        <p:txBody>
          <a:bodyPr/>
          <a:lstStyle/>
          <a:p>
            <a:r>
              <a:rPr lang="fr-FR" dirty="0"/>
              <a:t>(b) Source: CDC/ Dr. </a:t>
            </a:r>
            <a:r>
              <a:rPr lang="fr-FR" dirty="0" err="1"/>
              <a:t>Ajello</a:t>
            </a:r>
            <a:endParaRPr lang="en-IN" dirty="0"/>
          </a:p>
        </p:txBody>
      </p:sp>
    </p:spTree>
    <p:extLst>
      <p:ext uri="{BB962C8B-B14F-4D97-AF65-F5344CB8AC3E}">
        <p14:creationId xmlns:p14="http://schemas.microsoft.com/office/powerpoint/2010/main" val="28263712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Sites of Inhibition on the Bacterial Ribosome and Major Antibiotics That Act on These Sites</a:t>
            </a:r>
            <a:endParaRPr lang="en-IN" sz="1200" dirty="0"/>
          </a:p>
        </p:txBody>
      </p:sp>
      <p:pic>
        <p:nvPicPr>
          <p:cNvPr id="5" name="Picture 2" descr="The effects of five major antibiotics on the ribosome.  All have the general effect of blocking protein synthesis.">
            <a:extLst>
              <a:ext uri="{FF2B5EF4-FFF2-40B4-BE49-F238E27FC236}">
                <a16:creationId xmlns:a16="http://schemas.microsoft.com/office/drawing/2014/main" id="{C86C3FE1-4CE0-4B98-BF26-1AED350C2713}"/>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2988"/>
          <a:stretch/>
        </p:blipFill>
        <p:spPr>
          <a:xfrm>
            <a:off x="3373783" y="1234901"/>
            <a:ext cx="2396435" cy="5029200"/>
          </a:xfrm>
        </p:spPr>
      </p:pic>
      <p:sp>
        <p:nvSpPr>
          <p:cNvPr id="4" name="Text Placeholder 3">
            <a:extLst>
              <a:ext uri="{FF2B5EF4-FFF2-40B4-BE49-F238E27FC236}">
                <a16:creationId xmlns:a16="http://schemas.microsoft.com/office/drawing/2014/main" id="{05B7973B-9C34-40AE-8909-4F063AB38C0A}"/>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37079373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Aminoglycosides</a:t>
            </a:r>
            <a:endParaRPr lang="en-IN" sz="1200" dirty="0"/>
          </a:p>
        </p:txBody>
      </p:sp>
      <p:graphicFrame>
        <p:nvGraphicFramePr>
          <p:cNvPr id="4" name="Table 2">
            <a:extLst>
              <a:ext uri="{FF2B5EF4-FFF2-40B4-BE49-F238E27FC236}">
                <a16:creationId xmlns:a16="http://schemas.microsoft.com/office/drawing/2014/main" id="{BEF275CF-805B-45F4-9674-5CBD4BD49D33}"/>
              </a:ext>
            </a:extLst>
          </p:cNvPr>
          <p:cNvGraphicFramePr>
            <a:graphicFrameLocks noGrp="1"/>
          </p:cNvGraphicFramePr>
          <p:nvPr>
            <p:ph sz="quarter" idx="11"/>
            <p:extLst>
              <p:ext uri="{D42A27DB-BD31-4B8C-83A1-F6EECF244321}">
                <p14:modId xmlns:p14="http://schemas.microsoft.com/office/powerpoint/2010/main" val="4242712795"/>
              </p:ext>
            </p:extLst>
          </p:nvPr>
        </p:nvGraphicFramePr>
        <p:xfrm>
          <a:off x="365760" y="1276350"/>
          <a:ext cx="8412480" cy="2108200"/>
        </p:xfrm>
        <a:graphic>
          <a:graphicData uri="http://schemas.openxmlformats.org/drawingml/2006/table">
            <a:tbl>
              <a:tblPr firstRow="1" bandRow="1">
                <a:tableStyleId>{073A0DAA-6AF3-43AB-8588-CEC1D06C72B9}</a:tableStyleId>
              </a:tblPr>
              <a:tblGrid>
                <a:gridCol w="3017520">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3383280">
                  <a:extLst>
                    <a:ext uri="{9D8B030D-6E8A-4147-A177-3AD203B41FA5}">
                      <a16:colId xmlns:a16="http://schemas.microsoft.com/office/drawing/2014/main" val="20002"/>
                    </a:ext>
                  </a:extLst>
                </a:gridCol>
              </a:tblGrid>
              <a:tr h="370840">
                <a:tc>
                  <a:txBody>
                    <a:bodyPr/>
                    <a:lstStyle/>
                    <a:p>
                      <a:r>
                        <a:rPr lang="en-US" sz="1800" dirty="0">
                          <a:solidFill>
                            <a:srgbClr val="000000"/>
                          </a:solidFill>
                        </a:rPr>
                        <a:t>Mechanism of Action</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dirty="0">
                          <a:solidFill>
                            <a:srgbClr val="000000"/>
                          </a:solidFill>
                        </a:rPr>
                        <a:t>Subgroups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dirty="0">
                          <a:solidFill>
                            <a:srgbClr val="000000"/>
                          </a:solidFill>
                        </a:rPr>
                        <a:t>Characteristics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rgbClr val="000000"/>
                          </a:solidFill>
                          <a:latin typeface="+mn-lt"/>
                          <a:ea typeface="+mn-ea"/>
                          <a:cs typeface="+mn-cs"/>
                        </a:rPr>
                        <a:t>Insert on sites on the 30S subunit and cause the misreading of the mRNA, leading to abnormal proteins</a:t>
                      </a:r>
                      <a:endParaRPr lang="en-US" sz="18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Streptomycin</a:t>
                      </a:r>
                      <a:endParaRPr lang="en-US" sz="18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Broad-spectrum; used to treat infections caused by gram-negative rods, certain gram-positive bacteria; used to treat bubonic plague, tularemia, and tuberculosis </a:t>
                      </a:r>
                      <a:endParaRPr lang="en-US" sz="18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460919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That Target Protein Synthesis: Tetracyclines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Tetracyclines:</a:t>
            </a:r>
          </a:p>
          <a:p>
            <a:pPr marL="347472" lvl="1">
              <a:spcBef>
                <a:spcPts val="600"/>
              </a:spcBef>
            </a:pPr>
            <a:r>
              <a:rPr lang="en-US" altLang="en-US" dirty="0"/>
              <a:t>Natural parent compound and synthetic derivatives</a:t>
            </a:r>
          </a:p>
          <a:p>
            <a:pPr marL="347472" lvl="1">
              <a:spcBef>
                <a:spcPts val="600"/>
              </a:spcBef>
            </a:pPr>
            <a:r>
              <a:rPr lang="en-US" altLang="en-US" dirty="0"/>
              <a:t>Broad spectrum effects:</a:t>
            </a:r>
          </a:p>
          <a:p>
            <a:pPr marL="640080" lvl="1" indent="-283464">
              <a:spcBef>
                <a:spcPts val="600"/>
              </a:spcBef>
            </a:pPr>
            <a:r>
              <a:rPr lang="en-US" altLang="en-US" sz="2000" dirty="0"/>
              <a:t>Bind to ribosomes</a:t>
            </a:r>
          </a:p>
          <a:p>
            <a:pPr marL="640080" lvl="1" indent="-283464">
              <a:spcBef>
                <a:spcPts val="600"/>
              </a:spcBef>
            </a:pPr>
            <a:r>
              <a:rPr lang="en-US" altLang="en-US" sz="2000" dirty="0"/>
              <a:t>Block protein synthesis</a:t>
            </a:r>
          </a:p>
          <a:p>
            <a:pPr marL="347472" lvl="1">
              <a:spcBef>
                <a:spcPts val="600"/>
              </a:spcBef>
            </a:pPr>
            <a:r>
              <a:rPr lang="en-US" altLang="en-US" dirty="0"/>
              <a:t>Side effects:</a:t>
            </a:r>
          </a:p>
          <a:p>
            <a:pPr marL="640080" lvl="1" indent="-283464">
              <a:spcBef>
                <a:spcPts val="600"/>
              </a:spcBef>
            </a:pPr>
            <a:r>
              <a:rPr lang="en-US" altLang="en-US" sz="2000" dirty="0"/>
              <a:t>Gastrointestinal disruption</a:t>
            </a:r>
          </a:p>
          <a:p>
            <a:pPr marL="640080" lvl="1" indent="-283464">
              <a:spcBef>
                <a:spcPts val="600"/>
              </a:spcBef>
            </a:pPr>
            <a:r>
              <a:rPr lang="en-US" altLang="en-US" sz="2000" dirty="0"/>
              <a:t>Tooth discoloration</a:t>
            </a:r>
          </a:p>
        </p:txBody>
      </p:sp>
    </p:spTree>
    <p:extLst>
      <p:ext uri="{BB962C8B-B14F-4D97-AF65-F5344CB8AC3E}">
        <p14:creationId xmlns:p14="http://schemas.microsoft.com/office/powerpoint/2010/main" val="42679018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Tetracyclines</a:t>
            </a:r>
            <a:endParaRPr lang="en-IN" sz="1200" dirty="0"/>
          </a:p>
        </p:txBody>
      </p:sp>
      <p:graphicFrame>
        <p:nvGraphicFramePr>
          <p:cNvPr id="4" name="Table 2">
            <a:extLst>
              <a:ext uri="{FF2B5EF4-FFF2-40B4-BE49-F238E27FC236}">
                <a16:creationId xmlns:a16="http://schemas.microsoft.com/office/drawing/2014/main" id="{1FAF3998-A422-42F4-80E7-4E89E9CC151D}"/>
              </a:ext>
            </a:extLst>
          </p:cNvPr>
          <p:cNvGraphicFramePr>
            <a:graphicFrameLocks noGrp="1"/>
          </p:cNvGraphicFramePr>
          <p:nvPr>
            <p:ph sz="quarter" idx="11"/>
            <p:extLst>
              <p:ext uri="{D42A27DB-BD31-4B8C-83A1-F6EECF244321}">
                <p14:modId xmlns:p14="http://schemas.microsoft.com/office/powerpoint/2010/main" val="3313292439"/>
              </p:ext>
            </p:extLst>
          </p:nvPr>
        </p:nvGraphicFramePr>
        <p:xfrm>
          <a:off x="310415" y="1276350"/>
          <a:ext cx="8523171" cy="1559560"/>
        </p:xfrm>
        <a:graphic>
          <a:graphicData uri="http://schemas.openxmlformats.org/drawingml/2006/table">
            <a:tbl>
              <a:tblPr firstRow="1" bandRow="1">
                <a:tableStyleId>{073A0DAA-6AF3-43AB-8588-CEC1D06C72B9}</a:tableStyleId>
              </a:tblPr>
              <a:tblGrid>
                <a:gridCol w="2671011">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4114800">
                  <a:extLst>
                    <a:ext uri="{9D8B030D-6E8A-4147-A177-3AD203B41FA5}">
                      <a16:colId xmlns:a16="http://schemas.microsoft.com/office/drawing/2014/main" val="20002"/>
                    </a:ext>
                  </a:extLst>
                </a:gridCol>
              </a:tblGrid>
              <a:tr h="370840">
                <a:tc>
                  <a:txBody>
                    <a:bodyPr/>
                    <a:lstStyle/>
                    <a:p>
                      <a:r>
                        <a:rPr lang="en-US" sz="1800" dirty="0">
                          <a:solidFill>
                            <a:srgbClr val="000000"/>
                          </a:solidFill>
                        </a:rPr>
                        <a:t>Mechanism of Action</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dirty="0">
                          <a:solidFill>
                            <a:srgbClr val="000000"/>
                          </a:solidFill>
                        </a:rPr>
                        <a:t>Subgroups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dirty="0">
                          <a:solidFill>
                            <a:srgbClr val="000000"/>
                          </a:solidFill>
                        </a:rPr>
                        <a:t>Characteristics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rgbClr val="000000"/>
                          </a:solidFill>
                          <a:latin typeface="+mn-lt"/>
                          <a:ea typeface="+mn-ea"/>
                          <a:cs typeface="+mn-cs"/>
                        </a:rPr>
                        <a:t>Block the attachment of tRNA on the A acceptor site and stop further protein synthesis</a:t>
                      </a:r>
                      <a:endParaRPr lang="en-US" sz="18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Tetracycline, oxytetracycline (Terramycin) </a:t>
                      </a:r>
                      <a:endParaRPr lang="en-US" sz="18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Effective against gram-positive and gram-negative rods and cocci, aerobic and anaerobic bacteria, mycoplasmas, rickettsias, and spirochetes </a:t>
                      </a:r>
                      <a:endParaRPr lang="en-US" sz="18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461992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that Target Protein Synthesis: </a:t>
            </a:r>
            <a:r>
              <a:rPr lang="en-US" dirty="0" err="1"/>
              <a:t>Glycylcyclines</a:t>
            </a:r>
            <a:endParaRPr lang="en-IN" sz="1200" dirty="0"/>
          </a:p>
        </p:txBody>
      </p:sp>
      <p:sp>
        <p:nvSpPr>
          <p:cNvPr id="3" name="Content Placeholder 2"/>
          <p:cNvSpPr>
            <a:spLocks noGrp="1"/>
          </p:cNvSpPr>
          <p:nvPr>
            <p:ph sz="quarter" idx="11"/>
          </p:nvPr>
        </p:nvSpPr>
        <p:spPr>
          <a:xfrm>
            <a:off x="342900" y="1276710"/>
            <a:ext cx="8458200" cy="1966554"/>
          </a:xfrm>
        </p:spPr>
        <p:txBody>
          <a:bodyPr>
            <a:normAutofit/>
          </a:bodyPr>
          <a:lstStyle/>
          <a:p>
            <a:pPr marL="4572" lvl="1" indent="0">
              <a:spcBef>
                <a:spcPts val="600"/>
              </a:spcBef>
              <a:buNone/>
            </a:pPr>
            <a:r>
              <a:rPr lang="en-US" altLang="en-US" dirty="0"/>
              <a:t>Newer derivatives of tetracyclines</a:t>
            </a:r>
          </a:p>
          <a:p>
            <a:pPr marL="4572" lvl="1" indent="0">
              <a:spcBef>
                <a:spcPts val="600"/>
              </a:spcBef>
              <a:buNone/>
            </a:pPr>
            <a:r>
              <a:rPr lang="en-US" altLang="en-US" dirty="0"/>
              <a:t>Block 30S ribosomal subunit</a:t>
            </a:r>
          </a:p>
          <a:p>
            <a:pPr marL="4572" lvl="1" indent="0">
              <a:spcBef>
                <a:spcPts val="600"/>
              </a:spcBef>
              <a:buNone/>
            </a:pPr>
            <a:r>
              <a:rPr lang="en-US" altLang="en-US" dirty="0"/>
              <a:t>Effective against bacteria that have become resistant to tetracyclines</a:t>
            </a:r>
          </a:p>
        </p:txBody>
      </p:sp>
      <p:pic>
        <p:nvPicPr>
          <p:cNvPr id="6" name="Picture 3" descr="Chemical structure of Tigecycline, a glycylcycline, a newer tetracycline.">
            <a:extLst>
              <a:ext uri="{FF2B5EF4-FFF2-40B4-BE49-F238E27FC236}">
                <a16:creationId xmlns:a16="http://schemas.microsoft.com/office/drawing/2014/main" id="{71FE4D10-A224-442F-A153-C31CAB45CBE6}"/>
              </a:ext>
              <a:ext uri="{C183D7F6-B498-43B3-948B-1728B52AA6E4}">
                <adec:decorative xmlns:adec="http://schemas.microsoft.com/office/drawing/2017/decorative" val="0"/>
              </a:ext>
            </a:extLst>
          </p:cNvPr>
          <p:cNvPicPr>
            <a:picLocks noChangeAspect="1"/>
          </p:cNvPicPr>
          <p:nvPr/>
        </p:nvPicPr>
        <p:blipFill rotWithShape="1">
          <a:blip r:embed="rId2"/>
          <a:srcRect t="4936" b="61373"/>
          <a:stretch/>
        </p:blipFill>
        <p:spPr>
          <a:xfrm>
            <a:off x="1246743" y="3536563"/>
            <a:ext cx="6650514" cy="2446417"/>
          </a:xfrm>
          <a:prstGeom prst="rect">
            <a:avLst/>
          </a:prstGeom>
        </p:spPr>
      </p:pic>
    </p:spTree>
    <p:extLst>
      <p:ext uri="{BB962C8B-B14F-4D97-AF65-F5344CB8AC3E}">
        <p14:creationId xmlns:p14="http://schemas.microsoft.com/office/powerpoint/2010/main" val="2410339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Glycylcyclines</a:t>
            </a:r>
            <a:endParaRPr lang="en-IN" sz="1200" dirty="0"/>
          </a:p>
        </p:txBody>
      </p:sp>
      <p:graphicFrame>
        <p:nvGraphicFramePr>
          <p:cNvPr id="4" name="Table 2">
            <a:extLst>
              <a:ext uri="{FF2B5EF4-FFF2-40B4-BE49-F238E27FC236}">
                <a16:creationId xmlns:a16="http://schemas.microsoft.com/office/drawing/2014/main" id="{F73C51FB-03E7-40FC-9202-8130265C2722}"/>
              </a:ext>
            </a:extLst>
          </p:cNvPr>
          <p:cNvGraphicFramePr>
            <a:graphicFrameLocks noGrp="1"/>
          </p:cNvGraphicFramePr>
          <p:nvPr>
            <p:ph sz="quarter" idx="11"/>
            <p:extLst>
              <p:ext uri="{D42A27DB-BD31-4B8C-83A1-F6EECF244321}">
                <p14:modId xmlns:p14="http://schemas.microsoft.com/office/powerpoint/2010/main" val="3771749313"/>
              </p:ext>
            </p:extLst>
          </p:nvPr>
        </p:nvGraphicFramePr>
        <p:xfrm>
          <a:off x="941189" y="1276350"/>
          <a:ext cx="7261622" cy="1010920"/>
        </p:xfrm>
        <a:graphic>
          <a:graphicData uri="http://schemas.openxmlformats.org/drawingml/2006/table">
            <a:tbl>
              <a:tblPr firstRow="1" bandRow="1">
                <a:tableStyleId>{073A0DAA-6AF3-43AB-8588-CEC1D06C72B9}</a:tableStyleId>
              </a:tblPr>
              <a:tblGrid>
                <a:gridCol w="1737360">
                  <a:extLst>
                    <a:ext uri="{9D8B030D-6E8A-4147-A177-3AD203B41FA5}">
                      <a16:colId xmlns:a16="http://schemas.microsoft.com/office/drawing/2014/main" val="20000"/>
                    </a:ext>
                  </a:extLst>
                </a:gridCol>
                <a:gridCol w="5524262">
                  <a:extLst>
                    <a:ext uri="{9D8B030D-6E8A-4147-A177-3AD203B41FA5}">
                      <a16:colId xmlns:a16="http://schemas.microsoft.com/office/drawing/2014/main" val="20001"/>
                    </a:ext>
                  </a:extLst>
                </a:gridCol>
              </a:tblGrid>
              <a:tr h="370840">
                <a:tc>
                  <a:txBody>
                    <a:bodyPr/>
                    <a:lstStyle/>
                    <a:p>
                      <a:r>
                        <a:rPr lang="en-US" sz="1800" dirty="0">
                          <a:solidFill>
                            <a:srgbClr val="000000"/>
                          </a:solidFill>
                        </a:rPr>
                        <a:t>Subgroups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dirty="0">
                          <a:solidFill>
                            <a:srgbClr val="000000"/>
                          </a:solidFill>
                        </a:rPr>
                        <a:t>Characteristics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rgbClr val="000000"/>
                          </a:solidFill>
                          <a:latin typeface="+mn-lt"/>
                          <a:ea typeface="+mn-ea"/>
                          <a:cs typeface="+mn-cs"/>
                        </a:rPr>
                        <a:t>Tigecycline</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Derivative of tetracycline; effective against bacteria that have become resistant to tetracyclines </a:t>
                      </a:r>
                      <a:endParaRPr lang="en-US" sz="18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31068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That Target Protein Synthesis: Erythromycin and Telithromycin</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Erythromycin:</a:t>
            </a:r>
          </a:p>
          <a:p>
            <a:pPr marL="347472" lvl="1">
              <a:spcBef>
                <a:spcPts val="600"/>
              </a:spcBef>
            </a:pPr>
            <a:r>
              <a:rPr lang="en-US" altLang="en-US" dirty="0"/>
              <a:t>Macrolide ring</a:t>
            </a:r>
          </a:p>
          <a:p>
            <a:pPr marL="347472" lvl="1">
              <a:spcBef>
                <a:spcPts val="600"/>
              </a:spcBef>
            </a:pPr>
            <a:r>
              <a:rPr lang="en-US" altLang="en-US" dirty="0"/>
              <a:t>Broad spectrum, low toxicity</a:t>
            </a:r>
          </a:p>
          <a:p>
            <a:pPr marL="347472" lvl="1">
              <a:spcBef>
                <a:spcPts val="600"/>
              </a:spcBef>
            </a:pPr>
            <a:r>
              <a:rPr lang="en-US" altLang="en-US" dirty="0"/>
              <a:t>Block protein synthesis by attaching to the ribosome</a:t>
            </a:r>
          </a:p>
          <a:p>
            <a:pPr marL="0" lvl="1" indent="0">
              <a:spcBef>
                <a:spcPts val="600"/>
              </a:spcBef>
              <a:buNone/>
            </a:pPr>
            <a:r>
              <a:rPr lang="en-US" altLang="en-US" dirty="0"/>
              <a:t>Telithromycin:</a:t>
            </a:r>
          </a:p>
          <a:p>
            <a:pPr marL="347472" lvl="1">
              <a:spcBef>
                <a:spcPts val="600"/>
              </a:spcBef>
            </a:pPr>
            <a:r>
              <a:rPr lang="en-US" altLang="en-US" dirty="0"/>
              <a:t>Respiratory tract infections suspected to be caused by antibiotic-resistant microbes</a:t>
            </a:r>
          </a:p>
          <a:p>
            <a:pPr marL="640080" lvl="1" indent="-283464">
              <a:spcBef>
                <a:spcPts val="600"/>
              </a:spcBef>
            </a:pPr>
            <a:r>
              <a:rPr lang="en-US" altLang="en-US" sz="2000" dirty="0"/>
              <a:t>Causes serious liver damage in some patients</a:t>
            </a:r>
          </a:p>
        </p:txBody>
      </p:sp>
    </p:spTree>
    <p:extLst>
      <p:ext uri="{BB962C8B-B14F-4D97-AF65-F5344CB8AC3E}">
        <p14:creationId xmlns:p14="http://schemas.microsoft.com/office/powerpoint/2010/main" val="16216158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dirty="0"/>
              <a:t>Azithromycin, a Macrolide Drug</a:t>
            </a:r>
            <a:endParaRPr lang="en-IN" sz="1200" dirty="0"/>
          </a:p>
        </p:txBody>
      </p:sp>
      <p:pic>
        <p:nvPicPr>
          <p:cNvPr id="6" name="Picture 2" descr="Chemical structure of Azithromycin.">
            <a:extLst>
              <a:ext uri="{FF2B5EF4-FFF2-40B4-BE49-F238E27FC236}">
                <a16:creationId xmlns:a16="http://schemas.microsoft.com/office/drawing/2014/main" id="{6E66910E-EB9D-451E-9910-8E4970668513}"/>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40611"/>
          <a:stretch/>
        </p:blipFill>
        <p:spPr>
          <a:xfrm>
            <a:off x="1455591" y="1730602"/>
            <a:ext cx="6232817" cy="4041547"/>
          </a:xfrm>
        </p:spPr>
      </p:pic>
    </p:spTree>
    <p:extLst>
      <p:ext uri="{BB962C8B-B14F-4D97-AF65-F5344CB8AC3E}">
        <p14:creationId xmlns:p14="http://schemas.microsoft.com/office/powerpoint/2010/main" val="38459800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That Target Protein Synthesis: Macrolides</a:t>
            </a:r>
            <a:endParaRPr lang="en-IN" sz="1200" dirty="0"/>
          </a:p>
        </p:txBody>
      </p:sp>
      <p:graphicFrame>
        <p:nvGraphicFramePr>
          <p:cNvPr id="4" name="Table 2">
            <a:extLst>
              <a:ext uri="{FF2B5EF4-FFF2-40B4-BE49-F238E27FC236}">
                <a16:creationId xmlns:a16="http://schemas.microsoft.com/office/drawing/2014/main" id="{3B2D775D-9ACC-4141-9A44-54BD31A03ABB}"/>
              </a:ext>
            </a:extLst>
          </p:cNvPr>
          <p:cNvGraphicFramePr>
            <a:graphicFrameLocks noGrp="1"/>
          </p:cNvGraphicFramePr>
          <p:nvPr>
            <p:ph sz="quarter" idx="11"/>
            <p:extLst>
              <p:ext uri="{D42A27DB-BD31-4B8C-83A1-F6EECF244321}">
                <p14:modId xmlns:p14="http://schemas.microsoft.com/office/powerpoint/2010/main" val="3696319279"/>
              </p:ext>
            </p:extLst>
          </p:nvPr>
        </p:nvGraphicFramePr>
        <p:xfrm>
          <a:off x="342900" y="1990731"/>
          <a:ext cx="8488680" cy="1833880"/>
        </p:xfrm>
        <a:graphic>
          <a:graphicData uri="http://schemas.openxmlformats.org/drawingml/2006/table">
            <a:tbl>
              <a:tblPr firstRow="1" bandRow="1">
                <a:tableStyleId>{073A0DAA-6AF3-43AB-8588-CEC1D06C72B9}</a:tableStyleId>
              </a:tblPr>
              <a:tblGrid>
                <a:gridCol w="2819400">
                  <a:extLst>
                    <a:ext uri="{9D8B030D-6E8A-4147-A177-3AD203B41FA5}">
                      <a16:colId xmlns:a16="http://schemas.microsoft.com/office/drawing/2014/main" val="20000"/>
                    </a:ext>
                  </a:extLst>
                </a:gridCol>
                <a:gridCol w="1920240">
                  <a:extLst>
                    <a:ext uri="{9D8B030D-6E8A-4147-A177-3AD203B41FA5}">
                      <a16:colId xmlns:a16="http://schemas.microsoft.com/office/drawing/2014/main" val="20001"/>
                    </a:ext>
                  </a:extLst>
                </a:gridCol>
                <a:gridCol w="3749040">
                  <a:extLst>
                    <a:ext uri="{9D8B030D-6E8A-4147-A177-3AD203B41FA5}">
                      <a16:colId xmlns:a16="http://schemas.microsoft.com/office/drawing/2014/main" val="20002"/>
                    </a:ext>
                  </a:extLst>
                </a:gridCol>
              </a:tblGrid>
              <a:tr h="370840">
                <a:tc>
                  <a:txBody>
                    <a:bodyPr/>
                    <a:lstStyle/>
                    <a:p>
                      <a:r>
                        <a:rPr lang="en-US" dirty="0">
                          <a:solidFill>
                            <a:srgbClr val="000000"/>
                          </a:solidFill>
                        </a:rPr>
                        <a:t>Mechanism of Action</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dirty="0">
                          <a:solidFill>
                            <a:srgbClr val="000000"/>
                          </a:solidFill>
                        </a:rPr>
                        <a:t>Subgroups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dirty="0">
                          <a:solidFill>
                            <a:srgbClr val="000000"/>
                          </a:solidFill>
                        </a:rPr>
                        <a:t>Characteristics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rgbClr val="000000"/>
                          </a:solidFill>
                          <a:latin typeface="+mn-lt"/>
                          <a:ea typeface="+mn-ea"/>
                          <a:cs typeface="+mn-cs"/>
                        </a:rPr>
                        <a:t>Inhibit translocation of the subunit during translation (erythromycin)</a:t>
                      </a:r>
                      <a:endParaRPr lang="en-US"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Erythromycin, clarithromycin, azithromycin </a:t>
                      </a:r>
                      <a:endParaRPr lang="en-US"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rgbClr val="000000"/>
                          </a:solidFill>
                          <a:latin typeface="+mn-lt"/>
                          <a:ea typeface="+mn-ea"/>
                          <a:cs typeface="+mn-cs"/>
                        </a:rPr>
                        <a:t>Relatively broad-spectrum, semisynthetic; used in treating ear, respiratory, and skin infections, as well as </a:t>
                      </a:r>
                      <a:r>
                        <a:rPr lang="en-US" sz="1800" b="0" i="1" u="none" strike="noStrike" kern="1200" baseline="0" dirty="0">
                          <a:solidFill>
                            <a:srgbClr val="000000"/>
                          </a:solidFill>
                          <a:latin typeface="+mn-lt"/>
                          <a:ea typeface="+mn-ea"/>
                          <a:cs typeface="+mn-cs"/>
                        </a:rPr>
                        <a:t>Mycobacterium </a:t>
                      </a:r>
                      <a:r>
                        <a:rPr lang="en-US" sz="1800" b="0" i="0" u="none" strike="noStrike" kern="1200" baseline="0" dirty="0">
                          <a:solidFill>
                            <a:srgbClr val="000000"/>
                          </a:solidFill>
                          <a:latin typeface="+mn-lt"/>
                          <a:ea typeface="+mn-ea"/>
                          <a:cs typeface="+mn-cs"/>
                        </a:rPr>
                        <a:t>infections in AIDS patients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8473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Terminology of Antimicrobials</a:t>
            </a:r>
            <a:endParaRPr lang="en-IN" sz="1200" dirty="0"/>
          </a:p>
        </p:txBody>
      </p:sp>
      <p:sp>
        <p:nvSpPr>
          <p:cNvPr id="3" name="Content Placeholder 2"/>
          <p:cNvSpPr>
            <a:spLocks noGrp="1"/>
          </p:cNvSpPr>
          <p:nvPr>
            <p:ph sz="quarter" idx="11"/>
          </p:nvPr>
        </p:nvSpPr>
        <p:spPr/>
        <p:txBody>
          <a:bodyPr>
            <a:normAutofit/>
          </a:bodyPr>
          <a:lstStyle/>
          <a:p>
            <a:pPr marL="4572" lvl="1" indent="0">
              <a:spcBef>
                <a:spcPts val="600"/>
              </a:spcBef>
              <a:buNone/>
            </a:pPr>
            <a:r>
              <a:rPr lang="en-US" b="1" dirty="0"/>
              <a:t>Prophylaxis: </a:t>
            </a:r>
            <a:r>
              <a:rPr lang="en-US" dirty="0"/>
              <a:t>Use of a drug to prevent imminent infection of a person at risk	</a:t>
            </a:r>
          </a:p>
          <a:p>
            <a:pPr marL="4572" lvl="1" indent="0">
              <a:spcBef>
                <a:spcPts val="600"/>
              </a:spcBef>
              <a:buNone/>
            </a:pPr>
            <a:r>
              <a:rPr lang="en-US" b="1" dirty="0"/>
              <a:t>Antimicrobial chemotherapy:</a:t>
            </a:r>
            <a:r>
              <a:rPr lang="en-US" dirty="0"/>
              <a:t> The use of drugs to control infection	</a:t>
            </a:r>
          </a:p>
          <a:p>
            <a:pPr marL="4572" lvl="1" indent="0">
              <a:spcBef>
                <a:spcPts val="600"/>
              </a:spcBef>
              <a:buNone/>
            </a:pPr>
            <a:r>
              <a:rPr lang="en-US" b="1" dirty="0"/>
              <a:t>Antimicrobials:</a:t>
            </a:r>
            <a:r>
              <a:rPr lang="en-US" dirty="0"/>
              <a:t> All-inclusive term for any antimicrobial drug, regardless of what type of microorganism it targets	</a:t>
            </a:r>
          </a:p>
          <a:p>
            <a:pPr marL="4572" lvl="1" indent="0">
              <a:spcBef>
                <a:spcPts val="600"/>
              </a:spcBef>
              <a:buNone/>
            </a:pPr>
            <a:r>
              <a:rPr lang="en-US" b="1" dirty="0"/>
              <a:t>Antibiotics:</a:t>
            </a:r>
            <a:r>
              <a:rPr lang="en-US" dirty="0"/>
              <a:t> Substances produced by the natural metabolic processes of some microorganisms—or created by scientists—that can inhibit or destroy microorganisms; generally, the term is used for drugs targeting bacteria and not other types of microbes</a:t>
            </a:r>
          </a:p>
        </p:txBody>
      </p:sp>
    </p:spTree>
    <p:extLst>
      <p:ext uri="{BB962C8B-B14F-4D97-AF65-F5344CB8AC3E}">
        <p14:creationId xmlns:p14="http://schemas.microsoft.com/office/powerpoint/2010/main" val="3702301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Miscellaneous Drugs That Target  Protein Synthesis</a:t>
            </a:r>
            <a:endParaRPr lang="en-IN" sz="1200" dirty="0"/>
          </a:p>
        </p:txBody>
      </p:sp>
      <p:graphicFrame>
        <p:nvGraphicFramePr>
          <p:cNvPr id="4" name="Table 2">
            <a:extLst>
              <a:ext uri="{FF2B5EF4-FFF2-40B4-BE49-F238E27FC236}">
                <a16:creationId xmlns:a16="http://schemas.microsoft.com/office/drawing/2014/main" id="{DE2227F8-0A09-4D5E-B59D-F68B571E8F67}"/>
              </a:ext>
            </a:extLst>
          </p:cNvPr>
          <p:cNvGraphicFramePr>
            <a:graphicFrameLocks noGrp="1"/>
          </p:cNvGraphicFramePr>
          <p:nvPr>
            <p:ph sz="quarter" idx="11"/>
            <p:extLst>
              <p:ext uri="{D42A27DB-BD31-4B8C-83A1-F6EECF244321}">
                <p14:modId xmlns:p14="http://schemas.microsoft.com/office/powerpoint/2010/main" val="1256761233"/>
              </p:ext>
            </p:extLst>
          </p:nvPr>
        </p:nvGraphicFramePr>
        <p:xfrm>
          <a:off x="342900" y="1276350"/>
          <a:ext cx="8458200" cy="3388360"/>
        </p:xfrm>
        <a:graphic>
          <a:graphicData uri="http://schemas.openxmlformats.org/drawingml/2006/table">
            <a:tbl>
              <a:tblPr firstRow="1" bandRow="1">
                <a:tableStyleId>{073A0DAA-6AF3-43AB-8588-CEC1D06C72B9}</a:tableStyleId>
              </a:tblPr>
              <a:tblGrid>
                <a:gridCol w="1854868">
                  <a:extLst>
                    <a:ext uri="{9D8B030D-6E8A-4147-A177-3AD203B41FA5}">
                      <a16:colId xmlns:a16="http://schemas.microsoft.com/office/drawing/2014/main" val="20000"/>
                    </a:ext>
                  </a:extLst>
                </a:gridCol>
                <a:gridCol w="6603332">
                  <a:extLst>
                    <a:ext uri="{9D8B030D-6E8A-4147-A177-3AD203B41FA5}">
                      <a16:colId xmlns:a16="http://schemas.microsoft.com/office/drawing/2014/main" val="20001"/>
                    </a:ext>
                  </a:extLst>
                </a:gridCol>
              </a:tblGrid>
              <a:tr h="370840">
                <a:tc>
                  <a:txBody>
                    <a:bodyPr/>
                    <a:lstStyle/>
                    <a:p>
                      <a:r>
                        <a:rPr lang="en-US" dirty="0">
                          <a:solidFill>
                            <a:srgbClr val="000000"/>
                          </a:solidFill>
                        </a:rPr>
                        <a:t>Subgroups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dirty="0">
                          <a:solidFill>
                            <a:srgbClr val="000000"/>
                          </a:solidFill>
                        </a:rPr>
                        <a:t>Characteristics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rgbClr val="000000"/>
                          </a:solidFill>
                          <a:latin typeface="+mn-lt"/>
                          <a:ea typeface="+mn-ea"/>
                          <a:cs typeface="+mn-cs"/>
                        </a:rPr>
                        <a:t>Clindamycin 	</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rgbClr val="000000"/>
                          </a:solidFill>
                          <a:latin typeface="+mn-lt"/>
                          <a:ea typeface="+mn-ea"/>
                          <a:cs typeface="+mn-cs"/>
                        </a:rPr>
                        <a:t>Broad-spectrum antibiotic used to treat penicillin-resistant staphylococci, serious anaerobic infections of the stomach and intestines unresponsive to other antibiotics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rgbClr val="000000"/>
                          </a:solidFill>
                          <a:latin typeface="+mn-lt"/>
                          <a:ea typeface="+mn-ea"/>
                          <a:cs typeface="+mn-cs"/>
                        </a:rPr>
                        <a:t>Quinupristin and dalfopristin (Synercid) </a:t>
                      </a:r>
                      <a:endParaRPr lang="en-US"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A combined antibiotic from the streptogramin group of drugs; effective against </a:t>
                      </a:r>
                      <a:r>
                        <a:rPr lang="en-US" sz="1800" b="0" i="1" u="none" strike="noStrike" kern="1200" baseline="0" dirty="0">
                          <a:solidFill>
                            <a:srgbClr val="000000"/>
                          </a:solidFill>
                          <a:latin typeface="+mn-lt"/>
                          <a:ea typeface="+mn-ea"/>
                          <a:cs typeface="+mn-cs"/>
                        </a:rPr>
                        <a:t>Staphylococcus </a:t>
                      </a:r>
                      <a:r>
                        <a:rPr lang="en-US" sz="1800" b="0" i="0" u="none" strike="noStrike" kern="1200" baseline="0" dirty="0">
                          <a:solidFill>
                            <a:srgbClr val="000000"/>
                          </a:solidFill>
                          <a:latin typeface="+mn-lt"/>
                          <a:ea typeface="+mn-ea"/>
                          <a:cs typeface="+mn-cs"/>
                        </a:rPr>
                        <a:t>and </a:t>
                      </a:r>
                      <a:r>
                        <a:rPr lang="en-US" sz="1800" b="0" i="1" u="none" strike="noStrike" kern="1200" baseline="0" dirty="0">
                          <a:solidFill>
                            <a:srgbClr val="000000"/>
                          </a:solidFill>
                          <a:latin typeface="+mn-lt"/>
                          <a:ea typeface="+mn-ea"/>
                          <a:cs typeface="+mn-cs"/>
                        </a:rPr>
                        <a:t>Enterococcus </a:t>
                      </a:r>
                      <a:r>
                        <a:rPr lang="en-US" sz="1800" b="0" i="0" u="none" strike="noStrike" kern="1200" baseline="0" dirty="0">
                          <a:solidFill>
                            <a:srgbClr val="000000"/>
                          </a:solidFill>
                          <a:latin typeface="+mn-lt"/>
                          <a:ea typeface="+mn-ea"/>
                          <a:cs typeface="+mn-cs"/>
                        </a:rPr>
                        <a:t>species that cause endocarditis and surgical infections, including resistant strains </a:t>
                      </a:r>
                      <a:endParaRPr lang="en-US"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rgbClr val="000000"/>
                          </a:solidFill>
                          <a:latin typeface="+mn-lt"/>
                          <a:ea typeface="+mn-ea"/>
                          <a:cs typeface="+mn-cs"/>
                        </a:rPr>
                        <a:t>Linezolid</a:t>
                      </a:r>
                      <a:endParaRPr lang="en-US"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rgbClr val="000000"/>
                          </a:solidFill>
                          <a:latin typeface="+mn-lt"/>
                          <a:ea typeface="+mn-ea"/>
                          <a:cs typeface="+mn-cs"/>
                        </a:rPr>
                        <a:t>Synthetic drug from the oxazolidinones; inhibits the initiation of protein synthesis; used to treat antibiotic-resistant organisms such as MRSA and VRE</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2670424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Antibacterial Drugs Targeting Folic Acid Synthesis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b="1" dirty="0"/>
              <a:t>Sulfonamides</a:t>
            </a:r>
            <a:r>
              <a:rPr lang="en-US" altLang="en-US" dirty="0"/>
              <a:t> or sulfa drugs:</a:t>
            </a:r>
          </a:p>
          <a:p>
            <a:pPr marL="347472" lvl="1">
              <a:spcBef>
                <a:spcPts val="600"/>
              </a:spcBef>
            </a:pPr>
            <a:r>
              <a:rPr lang="en-US" altLang="en-US" dirty="0"/>
              <a:t>First modern antimicrobial drugs</a:t>
            </a:r>
          </a:p>
          <a:p>
            <a:pPr marL="347472" lvl="1">
              <a:spcBef>
                <a:spcPts val="600"/>
              </a:spcBef>
            </a:pPr>
            <a:r>
              <a:rPr lang="en-US" altLang="en-US" dirty="0"/>
              <a:t>Synthetic: do not originate from bacteria or fungi</a:t>
            </a:r>
          </a:p>
          <a:p>
            <a:pPr marL="640080" lvl="1" indent="-283464">
              <a:spcBef>
                <a:spcPts val="600"/>
              </a:spcBef>
            </a:pPr>
            <a:r>
              <a:rPr lang="en-US" altLang="en-US" sz="2000" dirty="0" err="1"/>
              <a:t>Sulfisoxazole</a:t>
            </a:r>
            <a:endParaRPr lang="en-US" altLang="en-US" sz="2000" dirty="0"/>
          </a:p>
          <a:p>
            <a:pPr marL="640080" lvl="1" indent="-283464">
              <a:spcBef>
                <a:spcPts val="600"/>
              </a:spcBef>
            </a:pPr>
            <a:r>
              <a:rPr lang="en-US" altLang="en-US" sz="2000" dirty="0"/>
              <a:t>Silver sulfadiazine</a:t>
            </a:r>
          </a:p>
          <a:p>
            <a:pPr marL="640080" lvl="1" indent="-283464">
              <a:spcBef>
                <a:spcPts val="600"/>
              </a:spcBef>
            </a:pPr>
            <a:r>
              <a:rPr lang="en-US" altLang="en-US" sz="2000" dirty="0"/>
              <a:t>Trimethoprim, may be given in combination with sulfamethoxazole</a:t>
            </a:r>
          </a:p>
        </p:txBody>
      </p:sp>
    </p:spTree>
    <p:extLst>
      <p:ext uri="{BB962C8B-B14F-4D97-AF65-F5344CB8AC3E}">
        <p14:creationId xmlns:p14="http://schemas.microsoft.com/office/powerpoint/2010/main" val="10752027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5989320" cy="678611"/>
          </a:xfrm>
        </p:spPr>
        <p:txBody>
          <a:bodyPr/>
          <a:lstStyle/>
          <a:p>
            <a:r>
              <a:rPr lang="en-US" dirty="0"/>
              <a:t>Drugs </a:t>
            </a:r>
            <a:r>
              <a:rPr lang="en-US" dirty="0">
                <a:solidFill>
                  <a:srgbClr val="000000"/>
                </a:solidFill>
              </a:rPr>
              <a:t>That Target </a:t>
            </a:r>
            <a:r>
              <a:rPr lang="en-US" dirty="0"/>
              <a:t>Folic Acid Synthesis: Sulfonamides</a:t>
            </a:r>
            <a:endParaRPr lang="en-IN" sz="1200" dirty="0"/>
          </a:p>
        </p:txBody>
      </p:sp>
      <p:pic>
        <p:nvPicPr>
          <p:cNvPr id="6" name="Picture 2" descr="Illustration of sulfonamides binding to an enzyme to inhibit it.">
            <a:extLst>
              <a:ext uri="{FF2B5EF4-FFF2-40B4-BE49-F238E27FC236}">
                <a16:creationId xmlns:a16="http://schemas.microsoft.com/office/drawing/2014/main" id="{B46D57AF-1240-43E8-8020-BA572784934C}"/>
              </a:ext>
              <a:ext uri="{C183D7F6-B498-43B3-948B-1728B52AA6E4}">
                <adec:decorative xmlns:adec="http://schemas.microsoft.com/office/drawing/2017/decorative" val="0"/>
              </a:ext>
            </a:extLst>
          </p:cNvPr>
          <p:cNvPicPr>
            <a:picLocks noChangeAspect="1"/>
          </p:cNvPicPr>
          <p:nvPr/>
        </p:nvPicPr>
        <p:blipFill rotWithShape="1">
          <a:blip r:embed="rId2"/>
          <a:srcRect l="77080" t="32827" r="1542" b="42637"/>
          <a:stretch/>
        </p:blipFill>
        <p:spPr>
          <a:xfrm>
            <a:off x="6560821" y="304800"/>
            <a:ext cx="2240280" cy="3174726"/>
          </a:xfrm>
          <a:prstGeom prst="rect">
            <a:avLst/>
          </a:prstGeom>
        </p:spPr>
      </p:pic>
      <p:graphicFrame>
        <p:nvGraphicFramePr>
          <p:cNvPr id="4" name="Content Placeholder 3">
            <a:extLst>
              <a:ext uri="{FF2B5EF4-FFF2-40B4-BE49-F238E27FC236}">
                <a16:creationId xmlns:a16="http://schemas.microsoft.com/office/drawing/2014/main" id="{94ED48D9-EB03-4F2E-9E97-F00C7FE365D7}"/>
              </a:ext>
            </a:extLst>
          </p:cNvPr>
          <p:cNvGraphicFramePr>
            <a:graphicFrameLocks noGrp="1"/>
          </p:cNvGraphicFramePr>
          <p:nvPr>
            <p:ph sz="quarter" idx="11"/>
            <p:extLst>
              <p:ext uri="{D42A27DB-BD31-4B8C-83A1-F6EECF244321}">
                <p14:modId xmlns:p14="http://schemas.microsoft.com/office/powerpoint/2010/main" val="3306850537"/>
              </p:ext>
            </p:extLst>
          </p:nvPr>
        </p:nvGraphicFramePr>
        <p:xfrm>
          <a:off x="342901" y="3688080"/>
          <a:ext cx="8458200" cy="2706363"/>
        </p:xfrm>
        <a:graphic>
          <a:graphicData uri="http://schemas.openxmlformats.org/drawingml/2006/table">
            <a:tbl>
              <a:tblPr firstRow="1" bandRow="1">
                <a:tableStyleId>{073A0DAA-6AF3-43AB-8588-CEC1D06C72B9}</a:tableStyleId>
              </a:tblPr>
              <a:tblGrid>
                <a:gridCol w="3097529">
                  <a:extLst>
                    <a:ext uri="{9D8B030D-6E8A-4147-A177-3AD203B41FA5}">
                      <a16:colId xmlns:a16="http://schemas.microsoft.com/office/drawing/2014/main" val="20000"/>
                    </a:ext>
                  </a:extLst>
                </a:gridCol>
                <a:gridCol w="1529410">
                  <a:extLst>
                    <a:ext uri="{9D8B030D-6E8A-4147-A177-3AD203B41FA5}">
                      <a16:colId xmlns:a16="http://schemas.microsoft.com/office/drawing/2014/main" val="20001"/>
                    </a:ext>
                  </a:extLst>
                </a:gridCol>
                <a:gridCol w="3831261">
                  <a:extLst>
                    <a:ext uri="{9D8B030D-6E8A-4147-A177-3AD203B41FA5}">
                      <a16:colId xmlns:a16="http://schemas.microsoft.com/office/drawing/2014/main" val="20002"/>
                    </a:ext>
                  </a:extLst>
                </a:gridCol>
              </a:tblGrid>
              <a:tr h="160662">
                <a:tc>
                  <a:txBody>
                    <a:bodyPr/>
                    <a:lstStyle/>
                    <a:p>
                      <a:r>
                        <a:rPr lang="en-US" sz="1200" dirty="0">
                          <a:solidFill>
                            <a:srgbClr val="000000"/>
                          </a:solidFill>
                        </a:rPr>
                        <a:t>Mechanism of Action</a:t>
                      </a:r>
                    </a:p>
                  </a:txBody>
                  <a:tcPr marR="9144" marT="27432" marB="2743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dirty="0">
                          <a:solidFill>
                            <a:srgbClr val="000000"/>
                          </a:solidFill>
                        </a:rPr>
                        <a:t>Subgroups</a:t>
                      </a:r>
                    </a:p>
                  </a:txBody>
                  <a:tcPr marR="9144" marT="27432" marB="2743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dirty="0">
                          <a:solidFill>
                            <a:srgbClr val="000000"/>
                          </a:solidFill>
                        </a:rPr>
                        <a:t>Characteristics</a:t>
                      </a:r>
                    </a:p>
                  </a:txBody>
                  <a:tcPr marR="9144" marT="27432" marB="2743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07873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rgbClr val="000000"/>
                          </a:solidFill>
                          <a:latin typeface="+mn-lt"/>
                          <a:ea typeface="+mn-ea"/>
                          <a:cs typeface="+mn-cs"/>
                        </a:rPr>
                        <a:t>Interfere with folate metabolism by blocking enzymes required for the synthesis of tetrahydrofolate, which is needed by the cells for folic acid synthesis and eventual production of DNA, RNA, and amino acids</a:t>
                      </a:r>
                      <a:endParaRPr lang="en-US" sz="1200" dirty="0">
                        <a:solidFill>
                          <a:srgbClr val="000000"/>
                        </a:solidFill>
                      </a:endParaRPr>
                    </a:p>
                  </a:txBody>
                  <a:tcPr marL="45720" marR="9144" marT="27432" marB="2743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b="0" i="0" u="none" strike="noStrike" kern="1200" baseline="0" dirty="0">
                          <a:solidFill>
                            <a:srgbClr val="000000"/>
                          </a:solidFill>
                          <a:latin typeface="+mn-lt"/>
                          <a:ea typeface="+mn-ea"/>
                          <a:cs typeface="+mn-cs"/>
                        </a:rPr>
                        <a:t>Sulfamethoxazole 	</a:t>
                      </a:r>
                    </a:p>
                  </a:txBody>
                  <a:tcPr marL="45720" marR="9144" marT="27432" marB="2743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rgbClr val="000000"/>
                          </a:solidFill>
                          <a:latin typeface="+mn-lt"/>
                          <a:ea typeface="+mn-ea"/>
                          <a:cs typeface="+mn-cs"/>
                        </a:rPr>
                        <a:t>Used to treat shigellosis, acute urinary tract infections, certain protozoan infections</a:t>
                      </a:r>
                      <a:endParaRPr lang="en-US" sz="1200" dirty="0">
                        <a:solidFill>
                          <a:srgbClr val="000000"/>
                        </a:solidFill>
                      </a:endParaRPr>
                    </a:p>
                  </a:txBody>
                  <a:tcPr marL="0" marR="9144" marT="27432" marB="2743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71406156"/>
                  </a:ext>
                </a:extLst>
              </a:tr>
              <a:tr h="291815">
                <a:tc>
                  <a:txBody>
                    <a:bodyPr/>
                    <a:lstStyle/>
                    <a:p>
                      <a:endParaRPr lang="en-US" sz="1200" dirty="0">
                        <a:solidFill>
                          <a:srgbClr val="000000"/>
                        </a:solidFill>
                      </a:endParaRPr>
                    </a:p>
                  </a:txBody>
                  <a:tcPr marL="45720" marR="9144" marT="27432" marB="2743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rgbClr val="000000"/>
                          </a:solidFill>
                          <a:latin typeface="+mn-lt"/>
                          <a:ea typeface="+mn-ea"/>
                          <a:cs typeface="+mn-cs"/>
                        </a:rPr>
                        <a:t>Silver sulfadiazine </a:t>
                      </a:r>
                      <a:endParaRPr lang="en-US" sz="1200" dirty="0">
                        <a:solidFill>
                          <a:srgbClr val="000000"/>
                        </a:solidFill>
                      </a:endParaRPr>
                    </a:p>
                  </a:txBody>
                  <a:tcPr marL="45720" marR="9144" marT="27432" marB="2743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rgbClr val="000000"/>
                          </a:solidFill>
                          <a:latin typeface="+mn-lt"/>
                          <a:ea typeface="+mn-ea"/>
                          <a:cs typeface="+mn-cs"/>
                        </a:rPr>
                        <a:t>Used to treat burns, eye infections (in ointment and solution forms)</a:t>
                      </a:r>
                      <a:endParaRPr lang="en-US" sz="1200" dirty="0">
                        <a:solidFill>
                          <a:srgbClr val="000000"/>
                        </a:solidFill>
                      </a:endParaRPr>
                    </a:p>
                  </a:txBody>
                  <a:tcPr marL="45720" marR="9144" marT="27432" marB="2743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7826624"/>
                  </a:ext>
                </a:extLst>
              </a:tr>
              <a:tr h="947579">
                <a:tc>
                  <a:txBody>
                    <a:bodyPr/>
                    <a:lstStyle/>
                    <a:p>
                      <a:endParaRPr lang="en-US" sz="1200" dirty="0">
                        <a:solidFill>
                          <a:srgbClr val="000000"/>
                        </a:solidFill>
                      </a:endParaRPr>
                    </a:p>
                  </a:txBody>
                  <a:tcPr marL="45720" marR="9144" marT="27432" marB="2743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rgbClr val="000000"/>
                          </a:solidFill>
                          <a:latin typeface="+mn-lt"/>
                          <a:ea typeface="+mn-ea"/>
                          <a:cs typeface="+mn-cs"/>
                        </a:rPr>
                        <a:t>Trimethoprim</a:t>
                      </a:r>
                      <a:endParaRPr lang="en-US" sz="1200" dirty="0">
                        <a:solidFill>
                          <a:srgbClr val="000000"/>
                        </a:solidFill>
                      </a:endParaRPr>
                    </a:p>
                  </a:txBody>
                  <a:tcPr marL="45720" marR="9144" marT="27432" marB="2743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rgbClr val="000000"/>
                          </a:solidFill>
                          <a:latin typeface="+mn-lt"/>
                          <a:ea typeface="+mn-ea"/>
                          <a:cs typeface="+mn-cs"/>
                        </a:rPr>
                        <a:t>Inhibits the enzymatic step immediately preceding the step inhibited by sulfonamides; trimethoprim often given in conjunction with sulfamethoxazole because of this synergistic effect; used to treat </a:t>
                      </a:r>
                      <a:r>
                        <a:rPr lang="en-US" sz="1200" b="0" i="1" u="none" strike="noStrike" kern="1200" baseline="0" dirty="0">
                          <a:solidFill>
                            <a:srgbClr val="000000"/>
                          </a:solidFill>
                          <a:latin typeface="+mn-lt"/>
                          <a:ea typeface="+mn-ea"/>
                          <a:cs typeface="+mn-cs"/>
                        </a:rPr>
                        <a:t>Pneumocystis jiroveci </a:t>
                      </a:r>
                      <a:r>
                        <a:rPr lang="en-US" sz="1200" b="0" i="0" u="none" strike="noStrike" kern="1200" baseline="0" dirty="0">
                          <a:solidFill>
                            <a:srgbClr val="000000"/>
                          </a:solidFill>
                          <a:latin typeface="+mn-lt"/>
                          <a:ea typeface="+mn-ea"/>
                          <a:cs typeface="+mn-cs"/>
                        </a:rPr>
                        <a:t>in AIDS patients</a:t>
                      </a:r>
                      <a:endParaRPr lang="en-US" sz="1200" dirty="0">
                        <a:solidFill>
                          <a:srgbClr val="000000"/>
                        </a:solidFill>
                      </a:endParaRPr>
                    </a:p>
                  </a:txBody>
                  <a:tcPr marL="45720" marR="9144" marT="27432" marB="27432">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791593"/>
                  </a:ext>
                </a:extLst>
              </a:tr>
            </a:tbl>
          </a:graphicData>
        </a:graphic>
      </p:graphicFrame>
    </p:spTree>
    <p:extLst>
      <p:ext uri="{BB962C8B-B14F-4D97-AF65-F5344CB8AC3E}">
        <p14:creationId xmlns:p14="http://schemas.microsoft.com/office/powerpoint/2010/main" val="31125673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Sulfonamides</a:t>
            </a:r>
            <a:endParaRPr lang="en-IN" sz="1200" dirty="0"/>
          </a:p>
        </p:txBody>
      </p:sp>
      <p:pic>
        <p:nvPicPr>
          <p:cNvPr id="5" name="Picture 2" descr="Chemical structure of sulfonamides.">
            <a:extLst>
              <a:ext uri="{FF2B5EF4-FFF2-40B4-BE49-F238E27FC236}">
                <a16:creationId xmlns:a16="http://schemas.microsoft.com/office/drawing/2014/main" id="{4E39C61D-337F-432E-B8E6-D1AF9CA3157C}"/>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2632"/>
          <a:stretch/>
        </p:blipFill>
        <p:spPr>
          <a:xfrm>
            <a:off x="1714109" y="1456747"/>
            <a:ext cx="5477327" cy="4629728"/>
          </a:xfrm>
        </p:spPr>
      </p:pic>
      <p:sp>
        <p:nvSpPr>
          <p:cNvPr id="4" name="Text Placeholder 3">
            <a:extLst>
              <a:ext uri="{FF2B5EF4-FFF2-40B4-BE49-F238E27FC236}">
                <a16:creationId xmlns:a16="http://schemas.microsoft.com/office/drawing/2014/main" id="{EBDC6BB7-5780-4B59-AFFD-08DE100B8E83}"/>
              </a:ext>
            </a:extLst>
          </p:cNvPr>
          <p:cNvSpPr>
            <a:spLocks noGrp="1"/>
          </p:cNvSpPr>
          <p:nvPr>
            <p:ph type="body" sz="quarter" idx="30"/>
          </p:nvPr>
        </p:nvSpPr>
        <p:spPr/>
        <p:txBody>
          <a:bodyPr/>
          <a:lstStyle/>
          <a:p>
            <a:r>
              <a:rPr lang="en-US"/>
              <a:t>(b) Steven May/Alamy Stock Photo</a:t>
            </a:r>
            <a:endParaRPr lang="en-IN" dirty="0"/>
          </a:p>
        </p:txBody>
      </p:sp>
    </p:spTree>
    <p:extLst>
      <p:ext uri="{BB962C8B-B14F-4D97-AF65-F5344CB8AC3E}">
        <p14:creationId xmlns:p14="http://schemas.microsoft.com/office/powerpoint/2010/main" val="4066999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Antibacterial Drugs Targeting DNA or RNA</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b="1" dirty="0"/>
              <a:t>Fluoroquinolones:</a:t>
            </a:r>
          </a:p>
          <a:p>
            <a:pPr marL="347472" lvl="1">
              <a:spcBef>
                <a:spcPts val="600"/>
              </a:spcBef>
            </a:pPr>
            <a:r>
              <a:rPr lang="en-US" altLang="en-US" dirty="0"/>
              <a:t>High potency</a:t>
            </a:r>
          </a:p>
          <a:p>
            <a:pPr marL="347472" lvl="1">
              <a:spcBef>
                <a:spcPts val="600"/>
              </a:spcBef>
            </a:pPr>
            <a:r>
              <a:rPr lang="en-US" altLang="en-US" dirty="0"/>
              <a:t>Broad spectrum</a:t>
            </a:r>
          </a:p>
          <a:p>
            <a:pPr marL="347472" lvl="1">
              <a:spcBef>
                <a:spcPts val="600"/>
              </a:spcBef>
            </a:pPr>
            <a:r>
              <a:rPr lang="en-US" altLang="en-US" dirty="0"/>
              <a:t>Readily absorbed from the intestine</a:t>
            </a:r>
          </a:p>
          <a:p>
            <a:pPr marL="347472" lvl="1">
              <a:spcBef>
                <a:spcPts val="600"/>
              </a:spcBef>
            </a:pPr>
            <a:r>
              <a:rPr lang="en-US" altLang="en-US" dirty="0"/>
              <a:t>Side effects:</a:t>
            </a:r>
          </a:p>
          <a:p>
            <a:pPr marL="640080" lvl="1" indent="-283464">
              <a:spcBef>
                <a:spcPts val="600"/>
              </a:spcBef>
            </a:pPr>
            <a:r>
              <a:rPr lang="en-US" altLang="en-US" sz="2000" dirty="0"/>
              <a:t>Seizures and other brain disturbances</a:t>
            </a:r>
          </a:p>
        </p:txBody>
      </p:sp>
    </p:spTree>
    <p:extLst>
      <p:ext uri="{BB962C8B-B14F-4D97-AF65-F5344CB8AC3E}">
        <p14:creationId xmlns:p14="http://schemas.microsoft.com/office/powerpoint/2010/main" val="32860315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5715000" cy="678611"/>
          </a:xfrm>
        </p:spPr>
        <p:txBody>
          <a:bodyPr/>
          <a:lstStyle/>
          <a:p>
            <a:r>
              <a:rPr lang="en-US" dirty="0"/>
              <a:t>Drugs That Target DNA or RNA: Fluoroquinolones</a:t>
            </a:r>
            <a:endParaRPr lang="en-IN" sz="1200" dirty="0"/>
          </a:p>
        </p:txBody>
      </p:sp>
      <p:pic>
        <p:nvPicPr>
          <p:cNvPr id="9" name="Picture 2" descr="Fluoroquinolone inhibition of helicases stops DNA transcription.">
            <a:extLst>
              <a:ext uri="{FF2B5EF4-FFF2-40B4-BE49-F238E27FC236}">
                <a16:creationId xmlns:a16="http://schemas.microsoft.com/office/drawing/2014/main" id="{CC0FEF41-E8C3-4700-9059-E74DD7D4D3E8}"/>
              </a:ext>
              <a:ext uri="{C183D7F6-B498-43B3-948B-1728B52AA6E4}">
                <adec:decorative xmlns:adec="http://schemas.microsoft.com/office/drawing/2017/decorative" val="0"/>
              </a:ext>
            </a:extLst>
          </p:cNvPr>
          <p:cNvPicPr>
            <a:picLocks noChangeAspect="1"/>
          </p:cNvPicPr>
          <p:nvPr/>
        </p:nvPicPr>
        <p:blipFill rotWithShape="1">
          <a:blip r:embed="rId2"/>
          <a:srcRect l="10218" t="71251" r="72635" b="20659"/>
          <a:stretch/>
        </p:blipFill>
        <p:spPr>
          <a:xfrm>
            <a:off x="5780916" y="822098"/>
            <a:ext cx="3008754" cy="1752600"/>
          </a:xfrm>
          <a:prstGeom prst="rect">
            <a:avLst/>
          </a:prstGeom>
        </p:spPr>
      </p:pic>
      <p:graphicFrame>
        <p:nvGraphicFramePr>
          <p:cNvPr id="5" name="Table 3">
            <a:extLst>
              <a:ext uri="{FF2B5EF4-FFF2-40B4-BE49-F238E27FC236}">
                <a16:creationId xmlns:a16="http://schemas.microsoft.com/office/drawing/2014/main" id="{F127305A-0734-4643-A873-8849296EB06C}"/>
              </a:ext>
            </a:extLst>
          </p:cNvPr>
          <p:cNvGraphicFramePr>
            <a:graphicFrameLocks noGrp="1"/>
          </p:cNvGraphicFramePr>
          <p:nvPr>
            <p:ph sz="quarter" idx="11"/>
            <p:extLst>
              <p:ext uri="{D42A27DB-BD31-4B8C-83A1-F6EECF244321}">
                <p14:modId xmlns:p14="http://schemas.microsoft.com/office/powerpoint/2010/main" val="1519484501"/>
              </p:ext>
            </p:extLst>
          </p:nvPr>
        </p:nvGraphicFramePr>
        <p:xfrm>
          <a:off x="400050" y="2779145"/>
          <a:ext cx="8389620" cy="3698240"/>
        </p:xfrm>
        <a:graphic>
          <a:graphicData uri="http://schemas.openxmlformats.org/drawingml/2006/table">
            <a:tbl>
              <a:tblPr firstRow="1" bandRow="1">
                <a:tableStyleId>{073A0DAA-6AF3-43AB-8588-CEC1D06C72B9}</a:tableStyleId>
              </a:tblPr>
              <a:tblGrid>
                <a:gridCol w="2796540">
                  <a:extLst>
                    <a:ext uri="{9D8B030D-6E8A-4147-A177-3AD203B41FA5}">
                      <a16:colId xmlns:a16="http://schemas.microsoft.com/office/drawing/2014/main" val="20000"/>
                    </a:ext>
                  </a:extLst>
                </a:gridCol>
                <a:gridCol w="2796540">
                  <a:extLst>
                    <a:ext uri="{9D8B030D-6E8A-4147-A177-3AD203B41FA5}">
                      <a16:colId xmlns:a16="http://schemas.microsoft.com/office/drawing/2014/main" val="20001"/>
                    </a:ext>
                  </a:extLst>
                </a:gridCol>
                <a:gridCol w="2796540">
                  <a:extLst>
                    <a:ext uri="{9D8B030D-6E8A-4147-A177-3AD203B41FA5}">
                      <a16:colId xmlns:a16="http://schemas.microsoft.com/office/drawing/2014/main" val="20002"/>
                    </a:ext>
                  </a:extLst>
                </a:gridCol>
              </a:tblGrid>
              <a:tr h="370840">
                <a:tc>
                  <a:txBody>
                    <a:bodyPr/>
                    <a:lstStyle/>
                    <a:p>
                      <a:r>
                        <a:rPr lang="en-US" sz="1600" dirty="0">
                          <a:solidFill>
                            <a:srgbClr val="000000"/>
                          </a:solidFill>
                        </a:rPr>
                        <a:t>Mode of Action</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600" dirty="0">
                          <a:solidFill>
                            <a:srgbClr val="000000"/>
                          </a:solidFill>
                        </a:rPr>
                        <a:t>Subgroups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600" dirty="0">
                          <a:solidFill>
                            <a:srgbClr val="000000"/>
                          </a:solidFill>
                        </a:rPr>
                        <a:t>Characteristics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rgbClr val="000000"/>
                          </a:solidFill>
                          <a:latin typeface="+mn-lt"/>
                          <a:ea typeface="+mn-ea"/>
                          <a:cs typeface="+mn-cs"/>
                        </a:rPr>
                        <a:t>Inhibit DNA unwinding enzymes or helicases, thereby stopping DNA transcription</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rgbClr val="000000"/>
                          </a:solidFill>
                          <a:latin typeface="+mn-lt"/>
                          <a:ea typeface="+mn-ea"/>
                          <a:cs typeface="+mn-cs"/>
                        </a:rPr>
                        <a:t>Nalidixic acid</a:t>
                      </a:r>
                      <a:endParaRPr lang="en-US" sz="16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rgbClr val="000000"/>
                          </a:solidFill>
                          <a:latin typeface="+mn-lt"/>
                          <a:ea typeface="+mn-ea"/>
                          <a:cs typeface="+mn-cs"/>
                        </a:rPr>
                        <a:t>First generation; rarely used anymore 	</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9056917"/>
                  </a:ext>
                </a:extLst>
              </a:tr>
              <a:tr h="370840">
                <a:tc>
                  <a:txBody>
                    <a:bodyPr/>
                    <a:lstStyle/>
                    <a:p>
                      <a:endParaRPr lang="en-US" sz="1600" b="0" i="0" u="none" strike="noStrike" kern="1200" baseline="0" dirty="0">
                        <a:solidFill>
                          <a:srgbClr val="000000"/>
                        </a:solidFill>
                        <a:latin typeface="+mn-lt"/>
                        <a:ea typeface="+mn-ea"/>
                        <a:cs typeface="+mn-cs"/>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rgbClr val="000000"/>
                          </a:solidFill>
                          <a:latin typeface="+mn-lt"/>
                          <a:ea typeface="+mn-ea"/>
                          <a:cs typeface="+mn-cs"/>
                        </a:rPr>
                        <a:t>Ciprofloxacin, ofloxacin </a:t>
                      </a:r>
                      <a:endParaRPr lang="en-US" sz="16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rgbClr val="000000"/>
                          </a:solidFill>
                          <a:latin typeface="+mn-lt"/>
                          <a:ea typeface="+mn-ea"/>
                          <a:cs typeface="+mn-cs"/>
                        </a:rPr>
                        <a:t>Second generation </a:t>
                      </a:r>
                      <a:endParaRPr lang="en-US" sz="16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41473938"/>
                  </a:ext>
                </a:extLst>
              </a:tr>
              <a:tr h="370840">
                <a:tc>
                  <a:txBody>
                    <a:bodyPr/>
                    <a:lstStyle/>
                    <a:p>
                      <a:endParaRPr lang="en-US" sz="1600" b="0" i="0" u="none" strike="noStrike" kern="1200" baseline="0" dirty="0">
                        <a:solidFill>
                          <a:srgbClr val="000000"/>
                        </a:solidFill>
                        <a:latin typeface="+mn-lt"/>
                        <a:ea typeface="+mn-ea"/>
                        <a:cs typeface="+mn-cs"/>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rgbClr val="000000"/>
                          </a:solidFill>
                          <a:latin typeface="+mn-lt"/>
                          <a:ea typeface="+mn-ea"/>
                          <a:cs typeface="+mn-cs"/>
                        </a:rPr>
                        <a:t>Levofloxacin</a:t>
                      </a:r>
                      <a:endParaRPr lang="en-US" sz="16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rgbClr val="000000"/>
                          </a:solidFill>
                          <a:latin typeface="+mn-lt"/>
                          <a:ea typeface="+mn-ea"/>
                          <a:cs typeface="+mn-cs"/>
                        </a:rPr>
                        <a:t>Third generation; used against gram-positive organisms, including some that are resistant to other drugs </a:t>
                      </a:r>
                      <a:endParaRPr lang="en-US" sz="16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0583474"/>
                  </a:ext>
                </a:extLst>
              </a:tr>
              <a:tr h="370840">
                <a:tc>
                  <a:txBody>
                    <a:bodyPr/>
                    <a:lstStyle/>
                    <a:p>
                      <a:endParaRPr lang="en-US" sz="1600" b="0" i="0" u="none" strike="noStrike" kern="1200" baseline="0" dirty="0">
                        <a:solidFill>
                          <a:srgbClr val="000000"/>
                        </a:solidFill>
                        <a:latin typeface="+mn-lt"/>
                        <a:ea typeface="+mn-ea"/>
                        <a:cs typeface="+mn-cs"/>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rgbClr val="000000"/>
                          </a:solidFill>
                          <a:latin typeface="+mn-lt"/>
                          <a:ea typeface="+mn-ea"/>
                          <a:cs typeface="+mn-cs"/>
                        </a:rPr>
                        <a:t>Trovafloxacin</a:t>
                      </a:r>
                      <a:endParaRPr lang="en-US" sz="16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rgbClr val="000000"/>
                          </a:solidFill>
                          <a:latin typeface="+mn-lt"/>
                          <a:ea typeface="+mn-ea"/>
                          <a:cs typeface="+mn-cs"/>
                        </a:rPr>
                        <a:t>Fourth generation; effective against anaerobic organisms </a:t>
                      </a:r>
                      <a:endParaRPr lang="en-US" sz="1600"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9256229"/>
                  </a:ext>
                </a:extLst>
              </a:tr>
            </a:tbl>
          </a:graphicData>
        </a:graphic>
      </p:graphicFrame>
    </p:spTree>
    <p:extLst>
      <p:ext uri="{BB962C8B-B14F-4D97-AF65-F5344CB8AC3E}">
        <p14:creationId xmlns:p14="http://schemas.microsoft.com/office/powerpoint/2010/main" val="40157591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Miscellaneous Drugs That Target DNA or RNA</a:t>
            </a:r>
            <a:endParaRPr lang="en-IN" sz="1200" dirty="0"/>
          </a:p>
        </p:txBody>
      </p:sp>
      <p:graphicFrame>
        <p:nvGraphicFramePr>
          <p:cNvPr id="4" name="Table 2">
            <a:extLst>
              <a:ext uri="{FF2B5EF4-FFF2-40B4-BE49-F238E27FC236}">
                <a16:creationId xmlns:a16="http://schemas.microsoft.com/office/drawing/2014/main" id="{E0F32C55-F47B-4A75-94C7-E5EFE839A7F9}"/>
              </a:ext>
            </a:extLst>
          </p:cNvPr>
          <p:cNvGraphicFramePr>
            <a:graphicFrameLocks noGrp="1"/>
          </p:cNvGraphicFramePr>
          <p:nvPr>
            <p:ph sz="quarter" idx="11"/>
            <p:extLst>
              <p:ext uri="{D42A27DB-BD31-4B8C-83A1-F6EECF244321}">
                <p14:modId xmlns:p14="http://schemas.microsoft.com/office/powerpoint/2010/main" val="2950556978"/>
              </p:ext>
            </p:extLst>
          </p:nvPr>
        </p:nvGraphicFramePr>
        <p:xfrm>
          <a:off x="640080" y="1276350"/>
          <a:ext cx="7863840" cy="1833880"/>
        </p:xfrm>
        <a:graphic>
          <a:graphicData uri="http://schemas.openxmlformats.org/drawingml/2006/table">
            <a:tbl>
              <a:tblPr firstRow="1" bandRow="1">
                <a:tableStyleId>{073A0DAA-6AF3-43AB-8588-CEC1D06C72B9}</a:tableStyleId>
              </a:tblPr>
              <a:tblGrid>
                <a:gridCol w="1828800">
                  <a:extLst>
                    <a:ext uri="{9D8B030D-6E8A-4147-A177-3AD203B41FA5}">
                      <a16:colId xmlns:a16="http://schemas.microsoft.com/office/drawing/2014/main" val="20000"/>
                    </a:ext>
                  </a:extLst>
                </a:gridCol>
                <a:gridCol w="6035040">
                  <a:extLst>
                    <a:ext uri="{9D8B030D-6E8A-4147-A177-3AD203B41FA5}">
                      <a16:colId xmlns:a16="http://schemas.microsoft.com/office/drawing/2014/main" val="20001"/>
                    </a:ext>
                  </a:extLst>
                </a:gridCol>
              </a:tblGrid>
              <a:tr h="370840">
                <a:tc>
                  <a:txBody>
                    <a:bodyPr/>
                    <a:lstStyle/>
                    <a:p>
                      <a:r>
                        <a:rPr lang="en-US" dirty="0">
                          <a:solidFill>
                            <a:srgbClr val="000000"/>
                          </a:solidFill>
                        </a:rPr>
                        <a:t>Subgroups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dirty="0">
                          <a:solidFill>
                            <a:srgbClr val="000000"/>
                          </a:solidFill>
                        </a:rPr>
                        <a:t>Characteristics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rgbClr val="000000"/>
                          </a:solidFill>
                          <a:latin typeface="+mn-lt"/>
                          <a:ea typeface="+mn-ea"/>
                          <a:cs typeface="+mn-cs"/>
                        </a:rPr>
                        <a:t>Rifampin</a:t>
                      </a:r>
                      <a:endParaRPr lang="en-US"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800" b="0" i="0" u="none" strike="noStrike" kern="1200" baseline="0" dirty="0">
                          <a:solidFill>
                            <a:srgbClr val="000000"/>
                          </a:solidFill>
                          <a:latin typeface="+mn-lt"/>
                          <a:ea typeface="+mn-ea"/>
                          <a:cs typeface="+mn-cs"/>
                        </a:rPr>
                        <a:t>Limited in spectrum because it cannot pass through the cell envelope of many gram-negative bacilli; mainly used to treat infections caused by gram-positive rods and cocci and a few gram-negative bacteria; used to treat leprosy and tuberculosis </a:t>
                      </a:r>
                      <a:endParaRPr lang="en-US"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370556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Antibacterial Drugs Targeting Cell Membranes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Polymyxins:</a:t>
            </a:r>
          </a:p>
          <a:p>
            <a:pPr marL="347472" lvl="1">
              <a:spcBef>
                <a:spcPts val="600"/>
              </a:spcBef>
            </a:pPr>
            <a:r>
              <a:rPr lang="en-US" altLang="en-US" dirty="0"/>
              <a:t>Derived from </a:t>
            </a:r>
            <a:r>
              <a:rPr lang="en-US" altLang="en-US" i="1" dirty="0"/>
              <a:t>Bacillus </a:t>
            </a:r>
            <a:r>
              <a:rPr lang="en-US" altLang="en-US" i="1" dirty="0" err="1"/>
              <a:t>polymyxa</a:t>
            </a:r>
            <a:endParaRPr lang="en-US" altLang="en-US" i="1" dirty="0"/>
          </a:p>
          <a:p>
            <a:pPr marL="347472" lvl="1">
              <a:spcBef>
                <a:spcPts val="600"/>
              </a:spcBef>
            </a:pPr>
            <a:r>
              <a:rPr lang="en-US" altLang="en-US" dirty="0"/>
              <a:t>Narrow-spectrum peptide antibiotics with a unique fatty acid component that contributes to their detergent activity</a:t>
            </a:r>
          </a:p>
          <a:p>
            <a:pPr marL="347472" lvl="1">
              <a:spcBef>
                <a:spcPts val="600"/>
              </a:spcBef>
            </a:pPr>
            <a:r>
              <a:rPr lang="en-US" altLang="en-US" dirty="0"/>
              <a:t>Toxic to the kidney</a:t>
            </a:r>
          </a:p>
          <a:p>
            <a:pPr marL="0" lvl="1" indent="0">
              <a:spcBef>
                <a:spcPts val="600"/>
              </a:spcBef>
              <a:buNone/>
            </a:pPr>
            <a:r>
              <a:rPr lang="en-US" altLang="en-US" dirty="0"/>
              <a:t>Daptomycin:</a:t>
            </a:r>
          </a:p>
          <a:p>
            <a:pPr marL="347472" lvl="1">
              <a:spcBef>
                <a:spcPts val="600"/>
              </a:spcBef>
            </a:pPr>
            <a:r>
              <a:rPr lang="en-US" altLang="en-US" dirty="0"/>
              <a:t>Lipopeptide made by </a:t>
            </a:r>
            <a:r>
              <a:rPr lang="en-US" altLang="en-US" i="1" dirty="0"/>
              <a:t>Streptomyces</a:t>
            </a:r>
          </a:p>
        </p:txBody>
      </p:sp>
    </p:spTree>
    <p:extLst>
      <p:ext uri="{BB962C8B-B14F-4D97-AF65-F5344CB8AC3E}">
        <p14:creationId xmlns:p14="http://schemas.microsoft.com/office/powerpoint/2010/main" val="12414934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That Target Cell Membranes: Polymyxins</a:t>
            </a:r>
            <a:endParaRPr lang="en-IN" sz="1200" dirty="0"/>
          </a:p>
        </p:txBody>
      </p:sp>
      <p:graphicFrame>
        <p:nvGraphicFramePr>
          <p:cNvPr id="4" name="Table 2">
            <a:extLst>
              <a:ext uri="{FF2B5EF4-FFF2-40B4-BE49-F238E27FC236}">
                <a16:creationId xmlns:a16="http://schemas.microsoft.com/office/drawing/2014/main" id="{7304565F-445D-41B3-952A-8609C886FF64}"/>
              </a:ext>
            </a:extLst>
          </p:cNvPr>
          <p:cNvGraphicFramePr>
            <a:graphicFrameLocks noGrp="1"/>
          </p:cNvGraphicFramePr>
          <p:nvPr>
            <p:ph sz="quarter" idx="11"/>
            <p:extLst>
              <p:ext uri="{D42A27DB-BD31-4B8C-83A1-F6EECF244321}">
                <p14:modId xmlns:p14="http://schemas.microsoft.com/office/powerpoint/2010/main" val="3299885114"/>
              </p:ext>
            </p:extLst>
          </p:nvPr>
        </p:nvGraphicFramePr>
        <p:xfrm>
          <a:off x="342900" y="1619250"/>
          <a:ext cx="8458200" cy="2748280"/>
        </p:xfrm>
        <a:graphic>
          <a:graphicData uri="http://schemas.openxmlformats.org/drawingml/2006/table">
            <a:tbl>
              <a:tblPr firstRow="1" bandRow="1">
                <a:tableStyleId>{073A0DAA-6AF3-43AB-8588-CEC1D06C72B9}</a:tableStyleId>
              </a:tblPr>
              <a:tblGrid>
                <a:gridCol w="3190374">
                  <a:extLst>
                    <a:ext uri="{9D8B030D-6E8A-4147-A177-3AD203B41FA5}">
                      <a16:colId xmlns:a16="http://schemas.microsoft.com/office/drawing/2014/main" val="20000"/>
                    </a:ext>
                  </a:extLst>
                </a:gridCol>
                <a:gridCol w="1854868">
                  <a:extLst>
                    <a:ext uri="{9D8B030D-6E8A-4147-A177-3AD203B41FA5}">
                      <a16:colId xmlns:a16="http://schemas.microsoft.com/office/drawing/2014/main" val="20001"/>
                    </a:ext>
                  </a:extLst>
                </a:gridCol>
                <a:gridCol w="3412958">
                  <a:extLst>
                    <a:ext uri="{9D8B030D-6E8A-4147-A177-3AD203B41FA5}">
                      <a16:colId xmlns:a16="http://schemas.microsoft.com/office/drawing/2014/main" val="20002"/>
                    </a:ext>
                  </a:extLst>
                </a:gridCol>
              </a:tblGrid>
              <a:tr h="370840">
                <a:tc>
                  <a:txBody>
                    <a:bodyPr/>
                    <a:lstStyle/>
                    <a:p>
                      <a:r>
                        <a:rPr lang="en-US" dirty="0">
                          <a:solidFill>
                            <a:srgbClr val="000000"/>
                          </a:solidFill>
                        </a:rPr>
                        <a:t>Modes of Action</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dirty="0">
                          <a:solidFill>
                            <a:srgbClr val="000000"/>
                          </a:solidFill>
                        </a:rPr>
                        <a:t>Subgroups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dirty="0">
                          <a:solidFill>
                            <a:srgbClr val="000000"/>
                          </a:solidFill>
                        </a:rPr>
                        <a:t>Characteristics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rgbClr val="000000"/>
                          </a:solidFill>
                          <a:latin typeface="+mn-lt"/>
                          <a:ea typeface="+mn-ea"/>
                          <a:cs typeface="+mn-cs"/>
                        </a:rPr>
                        <a:t>Interact with membrane phospholipids; distort the cell surface and cause leakage of protein and nitrogen bases, particularly in gram-negative bacteria</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rgbClr val="000000"/>
                          </a:solidFill>
                          <a:latin typeface="+mn-lt"/>
                          <a:ea typeface="+mn-ea"/>
                          <a:cs typeface="+mn-cs"/>
                        </a:rPr>
                        <a:t>Polymyxin B and E </a:t>
                      </a:r>
                      <a:endParaRPr lang="en-US"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rgbClr val="000000"/>
                          </a:solidFill>
                          <a:latin typeface="+mn-lt"/>
                          <a:ea typeface="+mn-ea"/>
                          <a:cs typeface="+mn-cs"/>
                        </a:rPr>
                        <a:t>Used to treat drug-resistant </a:t>
                      </a:r>
                      <a:r>
                        <a:rPr lang="en-US" sz="1800" b="0" i="1" u="none" strike="noStrike" kern="1200" baseline="0" dirty="0">
                          <a:solidFill>
                            <a:srgbClr val="000000"/>
                          </a:solidFill>
                          <a:latin typeface="+mn-lt"/>
                          <a:ea typeface="+mn-ea"/>
                          <a:cs typeface="+mn-cs"/>
                        </a:rPr>
                        <a:t>Pseudomonas aeruginosa </a:t>
                      </a:r>
                      <a:r>
                        <a:rPr lang="en-US" sz="1800" b="0" i="0" u="none" strike="noStrike" kern="1200" baseline="0" dirty="0">
                          <a:solidFill>
                            <a:srgbClr val="000000"/>
                          </a:solidFill>
                          <a:latin typeface="+mn-lt"/>
                          <a:ea typeface="+mn-ea"/>
                          <a:cs typeface="+mn-cs"/>
                        </a:rPr>
                        <a:t>and severe urinary tract infections caused by gram-negative rods </a:t>
                      </a:r>
                      <a:endParaRPr lang="en-US"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7906730"/>
                  </a:ext>
                </a:extLst>
              </a:tr>
              <a:tr h="370840">
                <a:tc>
                  <a:txBody>
                    <a:bodyPr/>
                    <a:lstStyle/>
                    <a:p>
                      <a:endParaRPr lang="en-US" sz="1800" b="0" i="0" u="none" strike="noStrike" kern="1200" baseline="0" dirty="0">
                        <a:solidFill>
                          <a:srgbClr val="000000"/>
                        </a:solidFill>
                        <a:latin typeface="+mn-lt"/>
                        <a:ea typeface="+mn-ea"/>
                        <a:cs typeface="+mn-cs"/>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rgbClr val="000000"/>
                          </a:solidFill>
                          <a:latin typeface="+mn-lt"/>
                          <a:ea typeface="+mn-ea"/>
                          <a:cs typeface="+mn-cs"/>
                        </a:rPr>
                        <a:t>Daptomycin</a:t>
                      </a:r>
                      <a:endParaRPr lang="en-US"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rgbClr val="000000"/>
                          </a:solidFill>
                          <a:latin typeface="+mn-lt"/>
                          <a:ea typeface="+mn-ea"/>
                          <a:cs typeface="+mn-cs"/>
                        </a:rPr>
                        <a:t>Most active against gram-positive bacteria</a:t>
                      </a:r>
                      <a:endParaRPr lang="en-US" dirty="0">
                        <a:solidFill>
                          <a:srgbClr val="000000"/>
                        </a:solidFill>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73092678"/>
                  </a:ext>
                </a:extLst>
              </a:tr>
            </a:tbl>
          </a:graphicData>
        </a:graphic>
      </p:graphicFrame>
    </p:spTree>
    <p:extLst>
      <p:ext uri="{BB962C8B-B14F-4D97-AF65-F5344CB8AC3E}">
        <p14:creationId xmlns:p14="http://schemas.microsoft.com/office/powerpoint/2010/main" val="23806393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Antibiotics and Biofilms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1000 times less sensitive to the same antimicrobials that work against them when they’re free-living</a:t>
            </a:r>
          </a:p>
          <a:p>
            <a:pPr marL="347472" lvl="1">
              <a:spcBef>
                <a:spcPts val="600"/>
              </a:spcBef>
            </a:pPr>
            <a:r>
              <a:rPr lang="en-US" altLang="en-US" dirty="0"/>
              <a:t>Different phenotypes are expressed by biofilm bacteria</a:t>
            </a:r>
          </a:p>
          <a:p>
            <a:pPr marL="4572" lvl="1" indent="0">
              <a:spcBef>
                <a:spcPts val="600"/>
              </a:spcBef>
              <a:buNone/>
            </a:pPr>
            <a:r>
              <a:rPr lang="en-US" altLang="en-US" dirty="0"/>
              <a:t>Treatment of biofilms:</a:t>
            </a:r>
          </a:p>
          <a:p>
            <a:pPr marL="347472" lvl="1">
              <a:spcBef>
                <a:spcPts val="600"/>
              </a:spcBef>
            </a:pPr>
            <a:r>
              <a:rPr lang="en-US" altLang="en-US" dirty="0"/>
              <a:t>Interrupting quorum-sensing pathways</a:t>
            </a:r>
          </a:p>
          <a:p>
            <a:pPr marL="347472" lvl="1">
              <a:spcBef>
                <a:spcPts val="600"/>
              </a:spcBef>
            </a:pPr>
            <a:r>
              <a:rPr lang="en-US" altLang="en-US" dirty="0"/>
              <a:t>Daptomycin</a:t>
            </a:r>
          </a:p>
          <a:p>
            <a:pPr marL="347472" lvl="1">
              <a:spcBef>
                <a:spcPts val="600"/>
              </a:spcBef>
            </a:pPr>
            <a:r>
              <a:rPr lang="en-US" altLang="en-US" dirty="0"/>
              <a:t>Pretreatment</a:t>
            </a:r>
          </a:p>
        </p:txBody>
      </p:sp>
    </p:spTree>
    <p:extLst>
      <p:ext uri="{BB962C8B-B14F-4D97-AF65-F5344CB8AC3E}">
        <p14:creationId xmlns:p14="http://schemas.microsoft.com/office/powerpoint/2010/main" val="38762236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Terminology of Antimicrobials, continued</a:t>
            </a:r>
            <a:endParaRPr lang="en-IN" sz="1200" dirty="0"/>
          </a:p>
        </p:txBody>
      </p:sp>
      <p:sp>
        <p:nvSpPr>
          <p:cNvPr id="3" name="Content Placeholder 2"/>
          <p:cNvSpPr>
            <a:spLocks noGrp="1"/>
          </p:cNvSpPr>
          <p:nvPr>
            <p:ph sz="quarter" idx="11"/>
          </p:nvPr>
        </p:nvSpPr>
        <p:spPr/>
        <p:txBody>
          <a:bodyPr>
            <a:normAutofit/>
          </a:bodyPr>
          <a:lstStyle/>
          <a:p>
            <a:pPr marL="4572" lvl="1" indent="0">
              <a:spcBef>
                <a:spcPts val="600"/>
              </a:spcBef>
              <a:buNone/>
            </a:pPr>
            <a:r>
              <a:rPr lang="en-US" altLang="en-US" b="1" dirty="0"/>
              <a:t>Semisynthetic drugs: </a:t>
            </a:r>
            <a:r>
              <a:rPr lang="en-US" altLang="en-US" dirty="0"/>
              <a:t>Drugs that are chemically modified in the laboratory after being isolated from natural sources	</a:t>
            </a:r>
          </a:p>
          <a:p>
            <a:pPr marL="4572" lvl="1" indent="0">
              <a:spcBef>
                <a:spcPts val="600"/>
              </a:spcBef>
              <a:buNone/>
            </a:pPr>
            <a:r>
              <a:rPr lang="en-US" altLang="en-US" b="1" dirty="0"/>
              <a:t>Synthetic drugs:</a:t>
            </a:r>
            <a:r>
              <a:rPr lang="en-US" altLang="en-US" dirty="0"/>
              <a:t> Drugs produced entirely by chemical reactions within a laboratory setting	</a:t>
            </a:r>
          </a:p>
          <a:p>
            <a:pPr marL="4572" lvl="1" indent="0">
              <a:spcBef>
                <a:spcPts val="600"/>
              </a:spcBef>
              <a:buNone/>
            </a:pPr>
            <a:r>
              <a:rPr lang="en-US" altLang="en-US" b="1" dirty="0"/>
              <a:t>Narrow-spectrum (limited spectrum):</a:t>
            </a:r>
            <a:r>
              <a:rPr lang="en-US" altLang="en-US" dirty="0"/>
              <a:t> Antimicrobials effective against a limited array of microbial types—for example, a drug effective mainly on gram-positive bacteria	</a:t>
            </a:r>
          </a:p>
          <a:p>
            <a:pPr marL="4572" lvl="1" indent="0">
              <a:spcBef>
                <a:spcPts val="600"/>
              </a:spcBef>
              <a:buNone/>
            </a:pPr>
            <a:r>
              <a:rPr lang="en-US" altLang="en-US" b="1" dirty="0"/>
              <a:t>Broad-spectrum (extended spectrum):</a:t>
            </a:r>
            <a:r>
              <a:rPr lang="en-US" altLang="en-US" dirty="0"/>
              <a:t> Antimicrobials effective against a wide variety of microbial types—for example, a drug effective against both gram-positive and gram-negative bacteria	</a:t>
            </a:r>
          </a:p>
        </p:txBody>
      </p:sp>
    </p:spTree>
    <p:extLst>
      <p:ext uri="{BB962C8B-B14F-4D97-AF65-F5344CB8AC3E}">
        <p14:creationId xmlns:p14="http://schemas.microsoft.com/office/powerpoint/2010/main" val="24558543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Fungal Infections</a:t>
            </a:r>
            <a:endParaRPr lang="en-IN" sz="1200" dirty="0"/>
          </a:p>
        </p:txBody>
      </p:sp>
      <p:sp>
        <p:nvSpPr>
          <p:cNvPr id="3" name="Content Placeholder 2"/>
          <p:cNvSpPr>
            <a:spLocks noGrp="1"/>
          </p:cNvSpPr>
          <p:nvPr>
            <p:ph sz="quarter" idx="11"/>
          </p:nvPr>
        </p:nvSpPr>
        <p:spPr>
          <a:xfrm>
            <a:off x="342900" y="1276709"/>
            <a:ext cx="8458200" cy="5166954"/>
          </a:xfrm>
        </p:spPr>
        <p:txBody>
          <a:bodyPr>
            <a:noAutofit/>
          </a:bodyPr>
          <a:lstStyle/>
          <a:p>
            <a:pPr marL="0" lvl="1" indent="0">
              <a:spcBef>
                <a:spcPts val="600"/>
              </a:spcBef>
              <a:spcAft>
                <a:spcPts val="0"/>
              </a:spcAft>
              <a:buNone/>
            </a:pPr>
            <a:r>
              <a:rPr lang="en-US" altLang="en-US" dirty="0"/>
              <a:t>Fungi are eukaryotes, present special problems for antimicrobial treatment:</a:t>
            </a:r>
          </a:p>
          <a:p>
            <a:pPr marL="347472" lvl="1">
              <a:spcBef>
                <a:spcPts val="600"/>
              </a:spcBef>
              <a:spcAft>
                <a:spcPts val="0"/>
              </a:spcAft>
            </a:pPr>
            <a:r>
              <a:rPr lang="en-US" altLang="en-US" dirty="0"/>
              <a:t>Most antibacterial drugs act on bacteria and are ineffective against fungi</a:t>
            </a:r>
          </a:p>
          <a:p>
            <a:pPr marL="347472" lvl="1">
              <a:spcBef>
                <a:spcPts val="600"/>
              </a:spcBef>
              <a:spcAft>
                <a:spcPts val="0"/>
              </a:spcAft>
            </a:pPr>
            <a:r>
              <a:rPr lang="en-US" altLang="en-US" dirty="0"/>
              <a:t>Similarities between fungal and human cells means that drugs toxic to fungi are also capable of harming human tissues</a:t>
            </a:r>
          </a:p>
          <a:p>
            <a:pPr marL="0" lvl="1" indent="0">
              <a:spcBef>
                <a:spcPts val="600"/>
              </a:spcBef>
              <a:spcAft>
                <a:spcPts val="0"/>
              </a:spcAft>
              <a:buNone/>
            </a:pPr>
            <a:r>
              <a:rPr lang="en-US" altLang="en-US" dirty="0"/>
              <a:t>Four main groups currently in use:</a:t>
            </a:r>
          </a:p>
          <a:p>
            <a:pPr marL="347472" lvl="1">
              <a:spcBef>
                <a:spcPts val="600"/>
              </a:spcBef>
              <a:spcAft>
                <a:spcPts val="0"/>
              </a:spcAft>
            </a:pPr>
            <a:r>
              <a:rPr lang="en-US" altLang="en-US" dirty="0"/>
              <a:t>Polyene antibiotics</a:t>
            </a:r>
          </a:p>
          <a:p>
            <a:pPr marL="347472" lvl="1">
              <a:spcBef>
                <a:spcPts val="600"/>
              </a:spcBef>
              <a:spcAft>
                <a:spcPts val="0"/>
              </a:spcAft>
            </a:pPr>
            <a:r>
              <a:rPr lang="en-US" altLang="en-US" dirty="0"/>
              <a:t>Azoles</a:t>
            </a:r>
          </a:p>
          <a:p>
            <a:pPr marL="347472" lvl="1">
              <a:spcBef>
                <a:spcPts val="600"/>
              </a:spcBef>
              <a:spcAft>
                <a:spcPts val="0"/>
              </a:spcAft>
            </a:pPr>
            <a:r>
              <a:rPr lang="en-US" altLang="en-US" dirty="0"/>
              <a:t>Echinocandins</a:t>
            </a:r>
          </a:p>
          <a:p>
            <a:pPr marL="347472" lvl="1">
              <a:spcBef>
                <a:spcPts val="600"/>
              </a:spcBef>
              <a:spcAft>
                <a:spcPts val="0"/>
              </a:spcAft>
            </a:pPr>
            <a:r>
              <a:rPr lang="en-US" altLang="en-US" dirty="0"/>
              <a:t>Allylamines </a:t>
            </a:r>
          </a:p>
        </p:txBody>
      </p:sp>
    </p:spTree>
    <p:extLst>
      <p:ext uri="{BB962C8B-B14F-4D97-AF65-F5344CB8AC3E}">
        <p14:creationId xmlns:p14="http://schemas.microsoft.com/office/powerpoint/2010/main" val="48326506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Agents Used to Treat Fungal Infections</a:t>
            </a:r>
            <a:endParaRPr lang="en-IN" sz="1200" dirty="0"/>
          </a:p>
        </p:txBody>
      </p:sp>
      <p:graphicFrame>
        <p:nvGraphicFramePr>
          <p:cNvPr id="4" name="Table 2">
            <a:extLst>
              <a:ext uri="{FF2B5EF4-FFF2-40B4-BE49-F238E27FC236}">
                <a16:creationId xmlns:a16="http://schemas.microsoft.com/office/drawing/2014/main" id="{3B32EB26-3034-4D4E-9B73-77347A60DD46}"/>
              </a:ext>
            </a:extLst>
          </p:cNvPr>
          <p:cNvGraphicFramePr>
            <a:graphicFrameLocks noGrp="1"/>
          </p:cNvGraphicFramePr>
          <p:nvPr>
            <p:ph sz="quarter" idx="11"/>
            <p:extLst>
              <p:ext uri="{D42A27DB-BD31-4B8C-83A1-F6EECF244321}">
                <p14:modId xmlns:p14="http://schemas.microsoft.com/office/powerpoint/2010/main" val="3468200511"/>
              </p:ext>
            </p:extLst>
          </p:nvPr>
        </p:nvGraphicFramePr>
        <p:xfrm>
          <a:off x="342900" y="1262063"/>
          <a:ext cx="8458200" cy="5090160"/>
        </p:xfrm>
        <a:graphic>
          <a:graphicData uri="http://schemas.openxmlformats.org/drawingml/2006/table">
            <a:tbl>
              <a:tblPr firstRow="1" bandRow="1">
                <a:tableStyleId>{073A0DAA-6AF3-43AB-8588-CEC1D06C72B9}</a:tableStyleId>
              </a:tblPr>
              <a:tblGrid>
                <a:gridCol w="1531226">
                  <a:extLst>
                    <a:ext uri="{9D8B030D-6E8A-4147-A177-3AD203B41FA5}">
                      <a16:colId xmlns:a16="http://schemas.microsoft.com/office/drawing/2014/main" val="20000"/>
                    </a:ext>
                  </a:extLst>
                </a:gridCol>
                <a:gridCol w="1531226">
                  <a:extLst>
                    <a:ext uri="{9D8B030D-6E8A-4147-A177-3AD203B41FA5}">
                      <a16:colId xmlns:a16="http://schemas.microsoft.com/office/drawing/2014/main" val="20001"/>
                    </a:ext>
                  </a:extLst>
                </a:gridCol>
                <a:gridCol w="5395748">
                  <a:extLst>
                    <a:ext uri="{9D8B030D-6E8A-4147-A177-3AD203B41FA5}">
                      <a16:colId xmlns:a16="http://schemas.microsoft.com/office/drawing/2014/main" val="20002"/>
                    </a:ext>
                  </a:extLst>
                </a:gridCol>
              </a:tblGrid>
              <a:tr h="284804">
                <a:tc>
                  <a:txBody>
                    <a:bodyPr/>
                    <a:lstStyle/>
                    <a:p>
                      <a:r>
                        <a:rPr lang="en-US" sz="1600" dirty="0">
                          <a:solidFill>
                            <a:srgbClr val="000000"/>
                          </a:solidFill>
                        </a:rPr>
                        <a:t>Drug Group</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600" dirty="0">
                          <a:solidFill>
                            <a:srgbClr val="000000"/>
                          </a:solidFill>
                        </a:rPr>
                        <a:t>Drug Examples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600" dirty="0">
                          <a:solidFill>
                            <a:srgbClr val="000000"/>
                          </a:solidFill>
                        </a:rPr>
                        <a:t>Action</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1281619">
                <a:tc>
                  <a:txBody>
                    <a:bodyPr/>
                    <a:lstStyle/>
                    <a:p>
                      <a:r>
                        <a:rPr lang="en-US" sz="1600" b="0" i="0" u="none" strike="noStrike" kern="1200" baseline="0" dirty="0">
                          <a:solidFill>
                            <a:srgbClr val="000000"/>
                          </a:solidFill>
                          <a:latin typeface="+mn-lt"/>
                          <a:ea typeface="+mn-ea"/>
                          <a:cs typeface="+mn-cs"/>
                        </a:rPr>
                        <a:t>Macrolide polyenes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600" b="0" i="0" u="none" strike="noStrike" kern="1200" baseline="0" dirty="0">
                          <a:solidFill>
                            <a:srgbClr val="000000"/>
                          </a:solidFill>
                          <a:latin typeface="+mn-lt"/>
                          <a:ea typeface="+mn-ea"/>
                          <a:cs typeface="+mn-cs"/>
                        </a:rPr>
                        <a:t>Amphotericin B</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b="0" i="0" u="none" strike="noStrike" kern="1200" baseline="0" dirty="0">
                          <a:solidFill>
                            <a:srgbClr val="000000"/>
                          </a:solidFill>
                          <a:latin typeface="+mn-lt"/>
                          <a:ea typeface="+mn-ea"/>
                          <a:cs typeface="+mn-cs"/>
                        </a:rPr>
                        <a:t>Bind to fungal membranes, causing loss of selective permeability; extremely versatile</a:t>
                      </a:r>
                    </a:p>
                    <a:p>
                      <a:pPr marL="285750" indent="-285750">
                        <a:buFont typeface="Arial" panose="020B0604020202020204" pitchFamily="34" charset="0"/>
                        <a:buChar char="•"/>
                      </a:pPr>
                      <a:r>
                        <a:rPr lang="en-US" sz="1600" b="0" i="0" u="none" strike="noStrike" kern="1200" baseline="0" dirty="0">
                          <a:solidFill>
                            <a:srgbClr val="000000"/>
                          </a:solidFill>
                          <a:latin typeface="+mn-lt"/>
                          <a:ea typeface="+mn-ea"/>
                          <a:cs typeface="+mn-cs"/>
                        </a:rPr>
                        <a:t>Can be used to treat skin, mucous membrane lesions caused by </a:t>
                      </a:r>
                      <a:r>
                        <a:rPr lang="en-US" sz="1600" b="0" i="1" u="none" strike="noStrike" kern="1200" baseline="0" dirty="0">
                          <a:solidFill>
                            <a:srgbClr val="000000"/>
                          </a:solidFill>
                          <a:latin typeface="+mn-lt"/>
                          <a:ea typeface="+mn-ea"/>
                          <a:cs typeface="+mn-cs"/>
                        </a:rPr>
                        <a:t>Candida albicans</a:t>
                      </a:r>
                      <a:endParaRPr lang="en-US" sz="1600" b="0" i="0" u="none" strike="noStrike" kern="1200" baseline="0" dirty="0">
                        <a:solidFill>
                          <a:srgbClr val="000000"/>
                        </a:solidFill>
                        <a:latin typeface="+mn-lt"/>
                        <a:ea typeface="+mn-ea"/>
                        <a:cs typeface="+mn-cs"/>
                      </a:endParaRPr>
                    </a:p>
                    <a:p>
                      <a:pPr marL="285750" indent="-285750">
                        <a:buFont typeface="Arial" panose="020B0604020202020204" pitchFamily="34" charset="0"/>
                        <a:buChar char="•"/>
                      </a:pPr>
                      <a:r>
                        <a:rPr lang="en-US" sz="1600" b="0" i="0" u="none" strike="noStrike" kern="1200" baseline="0" dirty="0">
                          <a:solidFill>
                            <a:srgbClr val="000000"/>
                          </a:solidFill>
                          <a:latin typeface="+mn-lt"/>
                          <a:ea typeface="+mn-ea"/>
                          <a:cs typeface="+mn-cs"/>
                        </a:rPr>
                        <a:t>Injectable form of the drug can be used to treat histoplasmosis and </a:t>
                      </a:r>
                      <a:r>
                        <a:rPr lang="en-US" sz="1600" b="0" i="1" u="none" strike="noStrike" kern="1200" baseline="0" dirty="0">
                          <a:solidFill>
                            <a:srgbClr val="000000"/>
                          </a:solidFill>
                          <a:latin typeface="+mn-lt"/>
                          <a:ea typeface="+mn-ea"/>
                          <a:cs typeface="+mn-cs"/>
                        </a:rPr>
                        <a:t>Cryptococcus </a:t>
                      </a:r>
                      <a:r>
                        <a:rPr lang="en-US" sz="1600" b="0" i="0" u="none" strike="noStrike" kern="1200" baseline="0" dirty="0">
                          <a:solidFill>
                            <a:srgbClr val="000000"/>
                          </a:solidFill>
                          <a:latin typeface="+mn-lt"/>
                          <a:ea typeface="+mn-ea"/>
                          <a:cs typeface="+mn-cs"/>
                        </a:rPr>
                        <a:t>meningitis	</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1480982">
                <a:tc>
                  <a:txBody>
                    <a:bodyPr/>
                    <a:lstStyle/>
                    <a:p>
                      <a:r>
                        <a:rPr lang="en-US" sz="1600" b="0" i="0" u="none" strike="noStrike" kern="1200" baseline="0" dirty="0">
                          <a:solidFill>
                            <a:srgbClr val="000000"/>
                          </a:solidFill>
                          <a:latin typeface="+mn-lt"/>
                          <a:ea typeface="+mn-ea"/>
                          <a:cs typeface="+mn-cs"/>
                        </a:rPr>
                        <a:t>Azoles </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600" b="0" i="0" u="none" strike="noStrike" kern="1200" baseline="0" dirty="0">
                          <a:solidFill>
                            <a:srgbClr val="000000"/>
                          </a:solidFill>
                          <a:latin typeface="+mn-lt"/>
                          <a:ea typeface="+mn-ea"/>
                          <a:cs typeface="+mn-cs"/>
                        </a:rPr>
                        <a:t>Ketoconazole, fluconazole, miconazole, clotrimazole</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b="0" i="0" u="none" strike="noStrike" kern="1200" baseline="0" dirty="0">
                          <a:solidFill>
                            <a:srgbClr val="000000"/>
                          </a:solidFill>
                          <a:latin typeface="+mn-lt"/>
                          <a:ea typeface="+mn-ea"/>
                          <a:cs typeface="+mn-cs"/>
                        </a:rPr>
                        <a:t>Interfere with sterol synthesis in fungi</a:t>
                      </a:r>
                    </a:p>
                    <a:p>
                      <a:pPr marL="285750" indent="-285750">
                        <a:buFont typeface="Arial" panose="020B0604020202020204" pitchFamily="34" charset="0"/>
                        <a:buChar char="•"/>
                      </a:pPr>
                      <a:r>
                        <a:rPr lang="en-US" sz="1600" b="0" i="0" u="none" strike="noStrike" kern="1200" baseline="0" dirty="0">
                          <a:solidFill>
                            <a:srgbClr val="000000"/>
                          </a:solidFill>
                          <a:latin typeface="+mn-lt"/>
                          <a:ea typeface="+mn-ea"/>
                          <a:cs typeface="+mn-cs"/>
                        </a:rPr>
                        <a:t>Ketoconazole—cutaneous mycoses, vaginal and oral candidiasis, systemic mycoses</a:t>
                      </a:r>
                    </a:p>
                    <a:p>
                      <a:pPr marL="285750" indent="-285750">
                        <a:buFont typeface="Arial" panose="020B0604020202020204" pitchFamily="34" charset="0"/>
                        <a:buChar char="•"/>
                      </a:pPr>
                      <a:r>
                        <a:rPr lang="en-US" sz="1600" b="0" i="0" u="none" strike="noStrike" kern="1200" baseline="0" dirty="0">
                          <a:solidFill>
                            <a:srgbClr val="000000"/>
                          </a:solidFill>
                          <a:latin typeface="+mn-lt"/>
                          <a:ea typeface="+mn-ea"/>
                          <a:cs typeface="+mn-cs"/>
                        </a:rPr>
                        <a:t>Fluconazole—AIDS-related mycoses (aspergillosis, </a:t>
                      </a:r>
                      <a:r>
                        <a:rPr lang="en-US" sz="1600" b="0" i="1" u="none" strike="noStrike" kern="1200" baseline="0" dirty="0">
                          <a:solidFill>
                            <a:srgbClr val="000000"/>
                          </a:solidFill>
                          <a:latin typeface="+mn-lt"/>
                          <a:ea typeface="+mn-ea"/>
                          <a:cs typeface="+mn-cs"/>
                        </a:rPr>
                        <a:t>Cryptococcus </a:t>
                      </a:r>
                      <a:r>
                        <a:rPr lang="en-US" sz="1600" b="0" i="0" u="none" strike="noStrike" kern="1200" baseline="0" dirty="0">
                          <a:solidFill>
                            <a:srgbClr val="000000"/>
                          </a:solidFill>
                          <a:latin typeface="+mn-lt"/>
                          <a:ea typeface="+mn-ea"/>
                          <a:cs typeface="+mn-cs"/>
                        </a:rPr>
                        <a:t>meningitis)</a:t>
                      </a:r>
                    </a:p>
                    <a:p>
                      <a:pPr marL="285750" indent="-285750">
                        <a:buFont typeface="Arial" panose="020B0604020202020204" pitchFamily="34" charset="0"/>
                        <a:buChar char="•"/>
                      </a:pPr>
                      <a:r>
                        <a:rPr lang="en-US" sz="1600" b="0" i="0" u="none" strike="noStrike" kern="1200" baseline="0" dirty="0">
                          <a:solidFill>
                            <a:srgbClr val="000000"/>
                          </a:solidFill>
                          <a:latin typeface="+mn-lt"/>
                          <a:ea typeface="+mn-ea"/>
                          <a:cs typeface="+mn-cs"/>
                        </a:rPr>
                        <a:t>Clotrimazole and miconazole—used to treat infections in the skin, mouth, and vagina</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484167">
                <a:tc>
                  <a:txBody>
                    <a:bodyPr/>
                    <a:lstStyle/>
                    <a:p>
                      <a:r>
                        <a:rPr lang="en-US" sz="1600" b="0" i="0" u="none" strike="noStrike" kern="1200" baseline="0" dirty="0">
                          <a:solidFill>
                            <a:srgbClr val="000000"/>
                          </a:solidFill>
                          <a:latin typeface="+mn-lt"/>
                          <a:ea typeface="+mn-ea"/>
                          <a:cs typeface="+mn-cs"/>
                        </a:rPr>
                        <a:t>Echinocandins	</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600" b="0" i="0" u="none" strike="noStrike" kern="1200" baseline="0" dirty="0">
                          <a:solidFill>
                            <a:srgbClr val="000000"/>
                          </a:solidFill>
                          <a:latin typeface="+mn-lt"/>
                          <a:ea typeface="+mn-ea"/>
                          <a:cs typeface="+mn-cs"/>
                        </a:rPr>
                        <a:t>Micafungin, </a:t>
                      </a:r>
                      <a:r>
                        <a:rPr lang="en-US" sz="1600" b="0" i="0" u="none" strike="noStrike" kern="1200" baseline="0" dirty="0" err="1">
                          <a:solidFill>
                            <a:srgbClr val="000000"/>
                          </a:solidFill>
                          <a:latin typeface="+mn-lt"/>
                          <a:ea typeface="+mn-ea"/>
                          <a:cs typeface="+mn-cs"/>
                        </a:rPr>
                        <a:t>caspofungin</a:t>
                      </a:r>
                      <a:endParaRPr lang="en-US" sz="1600" b="0" i="0" u="none" strike="noStrike" kern="1200" baseline="0" dirty="0">
                        <a:solidFill>
                          <a:srgbClr val="000000"/>
                        </a:solidFill>
                        <a:latin typeface="+mn-lt"/>
                        <a:ea typeface="+mn-ea"/>
                        <a:cs typeface="+mn-cs"/>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b="0" i="0" u="none" strike="noStrike" kern="1200" baseline="0" dirty="0">
                          <a:solidFill>
                            <a:srgbClr val="000000"/>
                          </a:solidFill>
                          <a:latin typeface="+mn-lt"/>
                          <a:ea typeface="+mn-ea"/>
                          <a:cs typeface="+mn-cs"/>
                        </a:rPr>
                        <a:t>Inhibit fungal cell wall synthesis</a:t>
                      </a:r>
                    </a:p>
                    <a:p>
                      <a:pPr marL="285750" indent="-285750">
                        <a:buFont typeface="Arial" panose="020B0604020202020204" pitchFamily="34" charset="0"/>
                        <a:buChar char="•"/>
                      </a:pPr>
                      <a:r>
                        <a:rPr lang="en-US" sz="1600" b="0" i="0" u="none" strike="noStrike" kern="1200" baseline="0" dirty="0">
                          <a:solidFill>
                            <a:srgbClr val="000000"/>
                          </a:solidFill>
                          <a:latin typeface="+mn-lt"/>
                          <a:ea typeface="+mn-ea"/>
                          <a:cs typeface="+mn-cs"/>
                        </a:rPr>
                        <a:t>Used against </a:t>
                      </a:r>
                      <a:r>
                        <a:rPr lang="en-US" sz="1600" b="0" i="1" u="none" strike="noStrike" kern="1200" baseline="0" dirty="0">
                          <a:solidFill>
                            <a:srgbClr val="000000"/>
                          </a:solidFill>
                          <a:latin typeface="+mn-lt"/>
                          <a:ea typeface="+mn-ea"/>
                          <a:cs typeface="+mn-cs"/>
                        </a:rPr>
                        <a:t>Candida </a:t>
                      </a:r>
                      <a:r>
                        <a:rPr lang="en-US" sz="1600" b="0" i="0" u="none" strike="noStrike" kern="1200" baseline="0" dirty="0">
                          <a:solidFill>
                            <a:srgbClr val="000000"/>
                          </a:solidFill>
                          <a:latin typeface="+mn-lt"/>
                          <a:ea typeface="+mn-ea"/>
                          <a:cs typeface="+mn-cs"/>
                        </a:rPr>
                        <a:t>strains and aspergillosis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484167">
                <a:tc>
                  <a:txBody>
                    <a:bodyPr/>
                    <a:lstStyle/>
                    <a:p>
                      <a:r>
                        <a:rPr lang="en-US" sz="1600" b="0" i="0" u="none" strike="noStrike" kern="1200" baseline="0" dirty="0" err="1">
                          <a:solidFill>
                            <a:srgbClr val="000000"/>
                          </a:solidFill>
                          <a:latin typeface="+mn-lt"/>
                          <a:ea typeface="+mn-ea"/>
                          <a:cs typeface="+mn-cs"/>
                        </a:rPr>
                        <a:t>Allylamines</a:t>
                      </a:r>
                      <a:endParaRPr lang="en-US" sz="1600" b="0" i="0" u="none" strike="noStrike" kern="1200" baseline="0" dirty="0">
                        <a:solidFill>
                          <a:srgbClr val="000000"/>
                        </a:solidFill>
                        <a:latin typeface="+mn-lt"/>
                        <a:ea typeface="+mn-ea"/>
                        <a:cs typeface="+mn-cs"/>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600" b="0" i="0" u="none" strike="noStrike" kern="1200" baseline="0" dirty="0" err="1">
                          <a:solidFill>
                            <a:srgbClr val="000000"/>
                          </a:solidFill>
                          <a:latin typeface="+mn-lt"/>
                          <a:ea typeface="+mn-ea"/>
                          <a:cs typeface="+mn-cs"/>
                        </a:rPr>
                        <a:t>Terbinafine</a:t>
                      </a:r>
                      <a:r>
                        <a:rPr lang="en-US" sz="1600" b="0" i="0" u="none" strike="noStrike" kern="1200" baseline="0" dirty="0">
                          <a:solidFill>
                            <a:srgbClr val="000000"/>
                          </a:solidFill>
                          <a:latin typeface="+mn-lt"/>
                          <a:ea typeface="+mn-ea"/>
                          <a:cs typeface="+mn-cs"/>
                        </a:rPr>
                        <a:t>, </a:t>
                      </a:r>
                      <a:r>
                        <a:rPr lang="en-US" sz="1600" b="0" i="0" u="none" strike="noStrike" kern="1200" baseline="0" dirty="0" err="1">
                          <a:solidFill>
                            <a:srgbClr val="000000"/>
                          </a:solidFill>
                          <a:latin typeface="+mn-lt"/>
                          <a:ea typeface="+mn-ea"/>
                          <a:cs typeface="+mn-cs"/>
                        </a:rPr>
                        <a:t>naftifine</a:t>
                      </a:r>
                      <a:endParaRPr lang="en-US" sz="1600" b="0" i="0" u="none" strike="noStrike" kern="1200" baseline="0" dirty="0">
                        <a:solidFill>
                          <a:srgbClr val="000000"/>
                        </a:solidFill>
                        <a:latin typeface="+mn-lt"/>
                        <a:ea typeface="+mn-ea"/>
                        <a:cs typeface="+mn-cs"/>
                      </a:endParaRP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b="0" i="0" u="none" strike="noStrike" kern="1200" baseline="0" dirty="0">
                          <a:solidFill>
                            <a:srgbClr val="000000"/>
                          </a:solidFill>
                          <a:latin typeface="+mn-lt"/>
                          <a:ea typeface="+mn-ea"/>
                          <a:cs typeface="+mn-cs"/>
                        </a:rPr>
                        <a:t>Inhibit enzyme critical for </a:t>
                      </a:r>
                      <a:r>
                        <a:rPr lang="en-US" sz="1600" b="0" i="0" u="none" strike="noStrike" kern="1200" baseline="0" dirty="0" err="1">
                          <a:solidFill>
                            <a:srgbClr val="000000"/>
                          </a:solidFill>
                          <a:latin typeface="+mn-lt"/>
                          <a:ea typeface="+mn-ea"/>
                          <a:cs typeface="+mn-cs"/>
                        </a:rPr>
                        <a:t>ergosterol</a:t>
                      </a:r>
                      <a:r>
                        <a:rPr lang="en-US" sz="1600" b="0" i="0" u="none" strike="noStrike" kern="1200" baseline="0" dirty="0">
                          <a:solidFill>
                            <a:srgbClr val="000000"/>
                          </a:solidFill>
                          <a:latin typeface="+mn-lt"/>
                          <a:ea typeface="+mn-ea"/>
                          <a:cs typeface="+mn-cs"/>
                        </a:rPr>
                        <a:t> synthesis</a:t>
                      </a:r>
                    </a:p>
                    <a:p>
                      <a:pPr marL="285750" indent="-285750">
                        <a:buFont typeface="Arial" panose="020B0604020202020204" pitchFamily="34" charset="0"/>
                        <a:buChar char="•"/>
                      </a:pPr>
                      <a:r>
                        <a:rPr lang="en-US" sz="1600" b="0" i="0" u="none" strike="noStrike" kern="1200" baseline="0" dirty="0">
                          <a:solidFill>
                            <a:srgbClr val="000000"/>
                          </a:solidFill>
                          <a:latin typeface="+mn-lt"/>
                          <a:ea typeface="+mn-ea"/>
                          <a:cs typeface="+mn-cs"/>
                        </a:rPr>
                        <a:t>Used to treat ringworm and other cutaneous mycoses</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650345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Antiprotozoal and </a:t>
            </a:r>
            <a:r>
              <a:rPr lang="en-US" dirty="0" err="1"/>
              <a:t>Antihelminthic</a:t>
            </a:r>
            <a:r>
              <a:rPr lang="en-US" dirty="0"/>
              <a:t> Treatment</a:t>
            </a:r>
            <a:endParaRPr lang="en-IN" sz="1200" dirty="0"/>
          </a:p>
        </p:txBody>
      </p:sp>
      <p:sp>
        <p:nvSpPr>
          <p:cNvPr id="3" name="Content Placeholder 2"/>
          <p:cNvSpPr>
            <a:spLocks noGrp="1"/>
          </p:cNvSpPr>
          <p:nvPr>
            <p:ph sz="quarter" idx="11"/>
          </p:nvPr>
        </p:nvSpPr>
        <p:spPr>
          <a:xfrm>
            <a:off x="342900" y="1276709"/>
            <a:ext cx="8458200" cy="5166954"/>
          </a:xfrm>
        </p:spPr>
        <p:txBody>
          <a:bodyPr>
            <a:noAutofit/>
          </a:bodyPr>
          <a:lstStyle/>
          <a:p>
            <a:pPr marL="0" lvl="1" indent="0">
              <a:spcBef>
                <a:spcPts val="600"/>
              </a:spcBef>
              <a:spcAft>
                <a:spcPts val="600"/>
              </a:spcAft>
              <a:buNone/>
            </a:pPr>
            <a:r>
              <a:rPr lang="en-US" altLang="en-US" dirty="0"/>
              <a:t>Antimalarial drugs:</a:t>
            </a:r>
          </a:p>
          <a:p>
            <a:pPr marL="347472" lvl="1">
              <a:spcBef>
                <a:spcPts val="600"/>
              </a:spcBef>
              <a:spcAft>
                <a:spcPts val="600"/>
              </a:spcAft>
            </a:pPr>
            <a:r>
              <a:rPr lang="en-US" altLang="en-US" dirty="0"/>
              <a:t>Quinine: principal treatment for hundreds of years</a:t>
            </a:r>
          </a:p>
          <a:p>
            <a:pPr marL="640080" lvl="1" indent="-283464">
              <a:spcBef>
                <a:spcPts val="600"/>
              </a:spcBef>
              <a:spcAft>
                <a:spcPts val="600"/>
              </a:spcAft>
            </a:pPr>
            <a:r>
              <a:rPr lang="en-US" altLang="en-US" sz="2000" dirty="0"/>
              <a:t>Replaced by chloroquine and primaquine: less toxicity to humans</a:t>
            </a:r>
          </a:p>
          <a:p>
            <a:pPr marL="0" lvl="1" indent="0">
              <a:spcBef>
                <a:spcPts val="600"/>
              </a:spcBef>
              <a:spcAft>
                <a:spcPts val="600"/>
              </a:spcAft>
              <a:buNone/>
            </a:pPr>
            <a:r>
              <a:rPr lang="en-US" altLang="en-US" dirty="0"/>
              <a:t>Treatment for other protozoan infections:</a:t>
            </a:r>
          </a:p>
          <a:p>
            <a:pPr marL="347472" lvl="1">
              <a:spcBef>
                <a:spcPts val="600"/>
              </a:spcBef>
              <a:spcAft>
                <a:spcPts val="600"/>
              </a:spcAft>
            </a:pPr>
            <a:r>
              <a:rPr lang="en-US" altLang="en-US" dirty="0"/>
              <a:t>Metronidazole: </a:t>
            </a:r>
            <a:r>
              <a:rPr lang="en-US" altLang="en-US" dirty="0" err="1"/>
              <a:t>amoebicide</a:t>
            </a:r>
            <a:endParaRPr lang="en-US" altLang="en-US" dirty="0"/>
          </a:p>
          <a:p>
            <a:pPr marL="0" lvl="1" indent="0">
              <a:spcBef>
                <a:spcPts val="600"/>
              </a:spcBef>
              <a:spcAft>
                <a:spcPts val="600"/>
              </a:spcAft>
              <a:buNone/>
            </a:pPr>
            <a:r>
              <a:rPr lang="en-US" altLang="en-US" dirty="0" err="1"/>
              <a:t>Antihelminthic</a:t>
            </a:r>
            <a:r>
              <a:rPr lang="en-US" altLang="en-US" dirty="0"/>
              <a:t> drug therapy:</a:t>
            </a:r>
          </a:p>
          <a:p>
            <a:pPr marL="347472" lvl="1">
              <a:spcBef>
                <a:spcPts val="600"/>
              </a:spcBef>
              <a:spcAft>
                <a:spcPts val="600"/>
              </a:spcAft>
            </a:pPr>
            <a:r>
              <a:rPr lang="en-US" altLang="en-US" dirty="0"/>
              <a:t>Albendazole</a:t>
            </a:r>
          </a:p>
          <a:p>
            <a:pPr marL="347472" lvl="1">
              <a:spcBef>
                <a:spcPts val="600"/>
              </a:spcBef>
              <a:spcAft>
                <a:spcPts val="600"/>
              </a:spcAft>
            </a:pPr>
            <a:r>
              <a:rPr lang="en-US" altLang="en-US" dirty="0"/>
              <a:t>Pyrantel</a:t>
            </a:r>
          </a:p>
          <a:p>
            <a:pPr marL="347472" lvl="1">
              <a:spcBef>
                <a:spcPts val="600"/>
              </a:spcBef>
              <a:spcAft>
                <a:spcPts val="600"/>
              </a:spcAft>
            </a:pPr>
            <a:r>
              <a:rPr lang="en-US" altLang="en-US" dirty="0"/>
              <a:t>Praziquantel </a:t>
            </a:r>
          </a:p>
          <a:p>
            <a:pPr marL="347472" lvl="1">
              <a:spcBef>
                <a:spcPts val="600"/>
              </a:spcBef>
              <a:spcAft>
                <a:spcPts val="600"/>
              </a:spcAft>
            </a:pPr>
            <a:r>
              <a:rPr lang="en-US" altLang="en-US" dirty="0"/>
              <a:t>Ivermectin</a:t>
            </a:r>
          </a:p>
        </p:txBody>
      </p:sp>
    </p:spTree>
    <p:extLst>
      <p:ext uri="{BB962C8B-B14F-4D97-AF65-F5344CB8AC3E}">
        <p14:creationId xmlns:p14="http://schemas.microsoft.com/office/powerpoint/2010/main" val="33623445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Antiviral Agents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Three major modes of action:</a:t>
            </a:r>
          </a:p>
          <a:p>
            <a:pPr marL="347472" lvl="1">
              <a:spcBef>
                <a:spcPts val="600"/>
              </a:spcBef>
            </a:pPr>
            <a:r>
              <a:rPr lang="en-US" altLang="en-US" dirty="0"/>
              <a:t>Barring penetration of the virus into the host cell</a:t>
            </a:r>
          </a:p>
          <a:p>
            <a:pPr marL="347472" lvl="1">
              <a:spcBef>
                <a:spcPts val="600"/>
              </a:spcBef>
            </a:pPr>
            <a:r>
              <a:rPr lang="en-US" altLang="en-US" dirty="0"/>
              <a:t>Blocking the replication, transcription, and translation of viral molecules</a:t>
            </a:r>
          </a:p>
          <a:p>
            <a:pPr marL="347472" lvl="1">
              <a:spcBef>
                <a:spcPts val="600"/>
              </a:spcBef>
            </a:pPr>
            <a:r>
              <a:rPr lang="en-US" altLang="en-US" dirty="0"/>
              <a:t>Preventing maturation of viral particles</a:t>
            </a:r>
          </a:p>
        </p:txBody>
      </p:sp>
    </p:spTree>
    <p:extLst>
      <p:ext uri="{BB962C8B-B14F-4D97-AF65-F5344CB8AC3E}">
        <p14:creationId xmlns:p14="http://schemas.microsoft.com/office/powerpoint/2010/main" val="2453042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Concept Check – Section 12.3</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marL="457200" indent="-457200">
              <a:spcBef>
                <a:spcPts val="1200"/>
              </a:spcBef>
              <a:buFont typeface="+mj-lt"/>
              <a:buAutoNum type="arabicPeriod"/>
              <a:defRPr/>
            </a:pPr>
            <a:r>
              <a:rPr lang="en-US" dirty="0">
                <a:ea typeface="ＭＳ Ｐゴシック" charset="0"/>
              </a:rPr>
              <a:t>Name one antibiotic found in each of these groups:</a:t>
            </a:r>
          </a:p>
          <a:p>
            <a:pPr marL="640080" lvl="1" indent="-283464">
              <a:spcBef>
                <a:spcPts val="600"/>
              </a:spcBef>
              <a:defRPr/>
            </a:pPr>
            <a:r>
              <a:rPr lang="en-US" dirty="0"/>
              <a:t>Drugs that target the cell wall</a:t>
            </a:r>
          </a:p>
          <a:p>
            <a:pPr marL="640080" lvl="1" indent="-283464">
              <a:spcBef>
                <a:spcPts val="600"/>
              </a:spcBef>
              <a:defRPr/>
            </a:pPr>
            <a:r>
              <a:rPr lang="en-US" dirty="0"/>
              <a:t>Drugs that target protein synthesis</a:t>
            </a:r>
          </a:p>
          <a:p>
            <a:pPr marL="640080" lvl="1" indent="-283464">
              <a:spcBef>
                <a:spcPts val="600"/>
              </a:spcBef>
              <a:defRPr/>
            </a:pPr>
            <a:r>
              <a:rPr lang="en-US" dirty="0"/>
              <a:t>Drugs that target folic acid synthesis</a:t>
            </a:r>
          </a:p>
          <a:p>
            <a:pPr marL="640080" lvl="1" indent="-283464">
              <a:spcBef>
                <a:spcPts val="600"/>
              </a:spcBef>
              <a:defRPr/>
            </a:pPr>
            <a:r>
              <a:rPr lang="en-US" dirty="0"/>
              <a:t>Drugs that target DNA or RNA</a:t>
            </a:r>
          </a:p>
          <a:p>
            <a:pPr marL="640080" lvl="1" indent="-283464">
              <a:spcBef>
                <a:spcPts val="600"/>
              </a:spcBef>
              <a:defRPr/>
            </a:pPr>
            <a:r>
              <a:rPr lang="en-US" dirty="0"/>
              <a:t>Drugs that target cell membranes</a:t>
            </a:r>
          </a:p>
          <a:p>
            <a:pPr marL="457200" indent="-457200">
              <a:spcBef>
                <a:spcPts val="1200"/>
              </a:spcBef>
              <a:buFont typeface="+mj-lt"/>
              <a:buAutoNum type="arabicPeriod"/>
              <a:defRPr/>
            </a:pPr>
            <a:r>
              <a:rPr lang="en-US" dirty="0">
                <a:ea typeface="ＭＳ Ｐゴシック" charset="0"/>
              </a:rPr>
              <a:t>True/False: Antifungal and </a:t>
            </a:r>
            <a:r>
              <a:rPr lang="en-US" dirty="0" err="1">
                <a:ea typeface="ＭＳ Ｐゴシック" charset="0"/>
              </a:rPr>
              <a:t>antihelminthic</a:t>
            </a:r>
            <a:r>
              <a:rPr lang="en-US" dirty="0">
                <a:ea typeface="ＭＳ Ｐゴシック" charset="0"/>
              </a:rPr>
              <a:t> drugs can be toxic to human cells.</a:t>
            </a:r>
          </a:p>
          <a:p>
            <a:pPr marL="457200" indent="-457200">
              <a:spcBef>
                <a:spcPts val="1200"/>
              </a:spcBef>
              <a:buFont typeface="+mj-lt"/>
              <a:buAutoNum type="arabicPeriod"/>
              <a:defRPr/>
            </a:pPr>
            <a:r>
              <a:rPr lang="en-US" dirty="0">
                <a:ea typeface="ＭＳ Ｐゴシック" charset="0"/>
              </a:rPr>
              <a:t>True/False: There are as many antiviral drugs as there are antibiotics.</a:t>
            </a:r>
          </a:p>
        </p:txBody>
      </p:sp>
    </p:spTree>
    <p:extLst>
      <p:ext uri="{BB962C8B-B14F-4D97-AF65-F5344CB8AC3E}">
        <p14:creationId xmlns:p14="http://schemas.microsoft.com/office/powerpoint/2010/main" val="29886147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Section 12.4:</a:t>
            </a:r>
            <a:br>
              <a:rPr lang="en-US" dirty="0"/>
            </a:br>
            <a:r>
              <a:rPr lang="en-US" dirty="0"/>
              <a:t>Antimicrobial Resistance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1200"/>
              </a:spcBef>
              <a:defRPr/>
            </a:pPr>
            <a:r>
              <a:rPr lang="en-US" u="sng" dirty="0">
                <a:ea typeface="ＭＳ Ｐゴシック" charset="0"/>
              </a:rPr>
              <a:t>Learning Outcomes</a:t>
            </a:r>
          </a:p>
          <a:p>
            <a:pPr marL="342900" indent="-342900">
              <a:spcBef>
                <a:spcPts val="1200"/>
              </a:spcBef>
              <a:buFont typeface="Arial" panose="020B0604020202020204" pitchFamily="34" charset="0"/>
              <a:buChar char="•"/>
              <a:defRPr/>
            </a:pPr>
            <a:r>
              <a:rPr lang="en-US" dirty="0">
                <a:ea typeface="ＭＳ Ｐゴシック" charset="0"/>
              </a:rPr>
              <a:t>Discuss two possible ways that microbes acquire antimicrobial resistance.</a:t>
            </a:r>
          </a:p>
          <a:p>
            <a:pPr marL="342900" indent="-342900">
              <a:spcBef>
                <a:spcPts val="1200"/>
              </a:spcBef>
              <a:buFont typeface="Arial" panose="020B0604020202020204" pitchFamily="34" charset="0"/>
              <a:buChar char="•"/>
              <a:defRPr/>
            </a:pPr>
            <a:r>
              <a:rPr lang="en-US" dirty="0">
                <a:ea typeface="ＭＳ Ｐゴシック" charset="0"/>
              </a:rPr>
              <a:t>List five cellular or structural mechanisms that microbes use to resist antimicrobials.</a:t>
            </a:r>
          </a:p>
          <a:p>
            <a:pPr marL="342900" indent="-342900">
              <a:spcBef>
                <a:spcPts val="1200"/>
              </a:spcBef>
              <a:buFont typeface="Arial" panose="020B0604020202020204" pitchFamily="34" charset="0"/>
              <a:buChar char="•"/>
              <a:defRPr/>
            </a:pPr>
            <a:r>
              <a:rPr lang="en-US" dirty="0">
                <a:ea typeface="ＭＳ Ｐゴシック" charset="0"/>
              </a:rPr>
              <a:t>Discuss at least three novel antimicrobial strategies that are under investigation.</a:t>
            </a:r>
          </a:p>
        </p:txBody>
      </p:sp>
    </p:spTree>
    <p:extLst>
      <p:ext uri="{BB962C8B-B14F-4D97-AF65-F5344CB8AC3E}">
        <p14:creationId xmlns:p14="http://schemas.microsoft.com/office/powerpoint/2010/main" val="7562716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Acquisition of Drug Resistance</a:t>
            </a:r>
            <a:endParaRPr lang="en-IN" sz="1200" dirty="0"/>
          </a:p>
        </p:txBody>
      </p:sp>
      <p:sp>
        <p:nvSpPr>
          <p:cNvPr id="3" name="Content Placeholder 2"/>
          <p:cNvSpPr>
            <a:spLocks noGrp="1"/>
          </p:cNvSpPr>
          <p:nvPr>
            <p:ph sz="quarter" idx="11"/>
          </p:nvPr>
        </p:nvSpPr>
        <p:spPr>
          <a:xfrm>
            <a:off x="342900" y="1276709"/>
            <a:ext cx="8458200" cy="5152666"/>
          </a:xfrm>
        </p:spPr>
        <p:txBody>
          <a:bodyPr>
            <a:noAutofit/>
          </a:bodyPr>
          <a:lstStyle/>
          <a:p>
            <a:pPr marL="0" lvl="1" indent="0">
              <a:spcBef>
                <a:spcPts val="600"/>
              </a:spcBef>
              <a:buNone/>
            </a:pPr>
            <a:r>
              <a:rPr lang="en-US" altLang="en-US" dirty="0"/>
              <a:t>Drug resistance:</a:t>
            </a:r>
          </a:p>
          <a:p>
            <a:pPr marL="347472" lvl="1">
              <a:spcBef>
                <a:spcPts val="600"/>
              </a:spcBef>
            </a:pPr>
            <a:r>
              <a:rPr lang="en-US" altLang="en-US" dirty="0"/>
              <a:t>Adaptive response in which microorganisms begin to tolerate an amount of drug that would ordinarily be inhibitory</a:t>
            </a:r>
          </a:p>
          <a:p>
            <a:pPr marL="347472" lvl="1">
              <a:spcBef>
                <a:spcPts val="600"/>
              </a:spcBef>
            </a:pPr>
            <a:r>
              <a:rPr lang="en-US" altLang="en-US" dirty="0"/>
              <a:t>Due to the genetic versatility and adaptability of microbial populations</a:t>
            </a:r>
          </a:p>
          <a:p>
            <a:pPr marL="0" lvl="1" indent="0">
              <a:spcBef>
                <a:spcPts val="600"/>
              </a:spcBef>
              <a:buNone/>
            </a:pPr>
            <a:r>
              <a:rPr lang="en-US" altLang="en-US" dirty="0"/>
              <a:t>Intrinsic vs. acquired resistance:</a:t>
            </a:r>
          </a:p>
          <a:p>
            <a:pPr marL="347472" lvl="1">
              <a:spcBef>
                <a:spcPts val="600"/>
              </a:spcBef>
            </a:pPr>
            <a:r>
              <a:rPr lang="en-US" altLang="en-US" dirty="0"/>
              <a:t>Intrinsic: bacteria must be resistant to any antibiotic that they themselves produce</a:t>
            </a:r>
          </a:p>
          <a:p>
            <a:pPr marL="347472" lvl="1">
              <a:spcBef>
                <a:spcPts val="600"/>
              </a:spcBef>
            </a:pPr>
            <a:r>
              <a:rPr lang="en-US" altLang="en-US" dirty="0"/>
              <a:t>Acquired: bacterial resistance to a drug to which they were previously sensitive</a:t>
            </a:r>
          </a:p>
        </p:txBody>
      </p:sp>
    </p:spTree>
    <p:extLst>
      <p:ext uri="{BB962C8B-B14F-4D97-AF65-F5344CB8AC3E}">
        <p14:creationId xmlns:p14="http://schemas.microsoft.com/office/powerpoint/2010/main" val="92833000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Drug Resistance Develop?</a:t>
            </a:r>
            <a:br>
              <a:rPr lang="en-US" dirty="0"/>
            </a:br>
            <a:r>
              <a:rPr lang="en-US" dirty="0"/>
              <a:t>Spontaneous Mutation</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Resistance through spontaneous mutation:</a:t>
            </a:r>
          </a:p>
          <a:p>
            <a:pPr marL="347472" lvl="1">
              <a:spcBef>
                <a:spcPts val="600"/>
              </a:spcBef>
            </a:pPr>
            <a:r>
              <a:rPr lang="en-US" altLang="en-US" dirty="0"/>
              <a:t>Minimal chance that the mutation will be advantageous</a:t>
            </a:r>
          </a:p>
          <a:p>
            <a:pPr marL="347472" lvl="1">
              <a:spcBef>
                <a:spcPts val="600"/>
              </a:spcBef>
            </a:pPr>
            <a:r>
              <a:rPr lang="en-US" altLang="en-US" dirty="0"/>
              <a:t>Smaller chance that the mutation will confer drug resistance</a:t>
            </a:r>
          </a:p>
          <a:p>
            <a:pPr marL="347472" lvl="1">
              <a:spcBef>
                <a:spcPts val="600"/>
              </a:spcBef>
            </a:pPr>
            <a:r>
              <a:rPr lang="en-US" altLang="en-US" dirty="0"/>
              <a:t>Large microbial populations and constant rate of mutation ensures that such mutations do occur</a:t>
            </a:r>
          </a:p>
        </p:txBody>
      </p:sp>
    </p:spTree>
    <p:extLst>
      <p:ext uri="{BB962C8B-B14F-4D97-AF65-F5344CB8AC3E}">
        <p14:creationId xmlns:p14="http://schemas.microsoft.com/office/powerpoint/2010/main" val="39984824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Drug Resistance Develop?</a:t>
            </a:r>
            <a:br>
              <a:rPr lang="en-US" dirty="0"/>
            </a:br>
            <a:r>
              <a:rPr lang="en-US" dirty="0"/>
              <a:t>Horizontal Transfer</a:t>
            </a:r>
            <a:endParaRPr lang="en-IN" sz="1200" dirty="0"/>
          </a:p>
        </p:txBody>
      </p:sp>
      <p:sp>
        <p:nvSpPr>
          <p:cNvPr id="3" name="Content Placeholder 2"/>
          <p:cNvSpPr>
            <a:spLocks noGrp="1"/>
          </p:cNvSpPr>
          <p:nvPr>
            <p:ph sz="quarter" idx="11"/>
          </p:nvPr>
        </p:nvSpPr>
        <p:spPr>
          <a:xfrm>
            <a:off x="342900" y="1276709"/>
            <a:ext cx="8458200" cy="5138379"/>
          </a:xfrm>
        </p:spPr>
        <p:txBody>
          <a:bodyPr>
            <a:noAutofit/>
          </a:bodyPr>
          <a:lstStyle/>
          <a:p>
            <a:pPr marL="0" lvl="1" indent="0">
              <a:spcBef>
                <a:spcPts val="600"/>
              </a:spcBef>
              <a:spcAft>
                <a:spcPts val="600"/>
              </a:spcAft>
              <a:buNone/>
            </a:pPr>
            <a:r>
              <a:rPr lang="en-US" altLang="en-US" dirty="0"/>
              <a:t>Resistance through horizontal transfer:</a:t>
            </a:r>
          </a:p>
          <a:p>
            <a:pPr marL="347472" lvl="1">
              <a:spcBef>
                <a:spcPts val="600"/>
              </a:spcBef>
              <a:spcAft>
                <a:spcPts val="600"/>
              </a:spcAft>
            </a:pPr>
            <a:r>
              <a:rPr lang="en-US" altLang="en-US" dirty="0"/>
              <a:t>Resistance (R) factors:</a:t>
            </a:r>
          </a:p>
          <a:p>
            <a:pPr marL="640080" lvl="1" indent="-283464">
              <a:spcBef>
                <a:spcPts val="600"/>
              </a:spcBef>
              <a:spcAft>
                <a:spcPts val="600"/>
              </a:spcAft>
            </a:pPr>
            <a:r>
              <a:rPr lang="en-US" altLang="en-US" sz="2000" dirty="0"/>
              <a:t>Plasmids that are transferred through conjugation, transformation, or transduction</a:t>
            </a:r>
          </a:p>
          <a:p>
            <a:pPr marL="347472" lvl="1">
              <a:spcBef>
                <a:spcPts val="600"/>
              </a:spcBef>
              <a:spcAft>
                <a:spcPts val="600"/>
              </a:spcAft>
            </a:pPr>
            <a:r>
              <a:rPr lang="en-US" altLang="en-US" dirty="0"/>
              <a:t>Transposable drug resistance sequences (transposons):</a:t>
            </a:r>
          </a:p>
          <a:p>
            <a:pPr marL="640080" lvl="1" indent="-283464">
              <a:spcBef>
                <a:spcPts val="600"/>
              </a:spcBef>
              <a:spcAft>
                <a:spcPts val="600"/>
              </a:spcAft>
            </a:pPr>
            <a:r>
              <a:rPr lang="en-US" altLang="en-US" sz="2000" dirty="0"/>
              <a:t>Duplicated and inserted from one plasmid to another or from the plasmid to the chromosome</a:t>
            </a:r>
          </a:p>
          <a:p>
            <a:pPr marL="347472" lvl="1">
              <a:spcBef>
                <a:spcPts val="600"/>
              </a:spcBef>
              <a:spcAft>
                <a:spcPts val="600"/>
              </a:spcAft>
            </a:pPr>
            <a:r>
              <a:rPr lang="en-US" altLang="en-US" dirty="0"/>
              <a:t>Accounts for the rapid proliferation of drug-resistant species</a:t>
            </a:r>
          </a:p>
          <a:p>
            <a:pPr marL="640080" lvl="1" indent="-283464">
              <a:spcBef>
                <a:spcPts val="600"/>
              </a:spcBef>
              <a:spcAft>
                <a:spcPts val="600"/>
              </a:spcAft>
            </a:pPr>
            <a:r>
              <a:rPr lang="en-US" altLang="en-US" sz="2000" dirty="0"/>
              <a:t>Gene transfers are extremely frequent in nature</a:t>
            </a:r>
          </a:p>
          <a:p>
            <a:pPr marL="640080" lvl="1" indent="-283464">
              <a:spcBef>
                <a:spcPts val="600"/>
              </a:spcBef>
              <a:spcAft>
                <a:spcPts val="600"/>
              </a:spcAft>
            </a:pPr>
            <a:r>
              <a:rPr lang="en-US" altLang="en-US" sz="2000" dirty="0"/>
              <a:t>Genes from unrelated bacteria, viruses, and other organisms live in the body’s normal biota and environment</a:t>
            </a:r>
          </a:p>
        </p:txBody>
      </p:sp>
    </p:spTree>
    <p:extLst>
      <p:ext uri="{BB962C8B-B14F-4D97-AF65-F5344CB8AC3E}">
        <p14:creationId xmlns:p14="http://schemas.microsoft.com/office/powerpoint/2010/main" val="4453839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of Drug Resistance</a:t>
            </a:r>
            <a:r>
              <a:rPr lang="en-US" sz="1200" dirty="0">
                <a:solidFill>
                  <a:srgbClr val="000000"/>
                </a:solidFill>
              </a:rPr>
              <a:t> 1</a:t>
            </a:r>
            <a:endParaRPr lang="en-IN" sz="1200" dirty="0">
              <a:solidFill>
                <a:srgbClr val="000000"/>
              </a:solidFill>
            </a:endParaRPr>
          </a:p>
        </p:txBody>
      </p:sp>
      <p:sp>
        <p:nvSpPr>
          <p:cNvPr id="3" name="Content Placeholder 2"/>
          <p:cNvSpPr>
            <a:spLocks noGrp="1"/>
          </p:cNvSpPr>
          <p:nvPr>
            <p:ph sz="quarter" idx="11"/>
          </p:nvPr>
        </p:nvSpPr>
        <p:spPr>
          <a:xfrm>
            <a:off x="342900" y="1276709"/>
            <a:ext cx="4469130" cy="5029200"/>
          </a:xfrm>
        </p:spPr>
        <p:txBody>
          <a:bodyPr>
            <a:noAutofit/>
          </a:bodyPr>
          <a:lstStyle/>
          <a:p>
            <a:pPr marL="0" lvl="1" indent="0">
              <a:spcBef>
                <a:spcPts val="600"/>
              </a:spcBef>
              <a:spcAft>
                <a:spcPts val="600"/>
              </a:spcAft>
              <a:buNone/>
            </a:pPr>
            <a:r>
              <a:rPr lang="en-US" altLang="en-US" dirty="0"/>
              <a:t>New enzymes are synthesized:</a:t>
            </a:r>
          </a:p>
          <a:p>
            <a:pPr marL="347472" lvl="1">
              <a:spcBef>
                <a:spcPts val="600"/>
              </a:spcBef>
              <a:spcAft>
                <a:spcPts val="600"/>
              </a:spcAft>
            </a:pPr>
            <a:r>
              <a:rPr lang="en-US" altLang="en-US" dirty="0"/>
              <a:t>Inactivate the drug</a:t>
            </a:r>
          </a:p>
          <a:p>
            <a:pPr marL="347472" lvl="1">
              <a:spcBef>
                <a:spcPts val="600"/>
              </a:spcBef>
              <a:spcAft>
                <a:spcPts val="600"/>
              </a:spcAft>
            </a:pPr>
            <a:r>
              <a:rPr lang="en-US" altLang="en-US" dirty="0"/>
              <a:t>Only occurs when new genes are acquired</a:t>
            </a:r>
          </a:p>
          <a:p>
            <a:pPr marL="0" lvl="1" indent="0">
              <a:spcBef>
                <a:spcPts val="600"/>
              </a:spcBef>
              <a:spcAft>
                <a:spcPts val="600"/>
              </a:spcAft>
              <a:buNone/>
            </a:pPr>
            <a:r>
              <a:rPr lang="en-US" altLang="en-US" dirty="0"/>
              <a:t>Permeability or uptake of the drug into a bacterium is decreased:</a:t>
            </a:r>
          </a:p>
          <a:p>
            <a:pPr marL="347472" lvl="1">
              <a:spcBef>
                <a:spcPts val="600"/>
              </a:spcBef>
              <a:spcAft>
                <a:spcPts val="600"/>
              </a:spcAft>
            </a:pPr>
            <a:r>
              <a:rPr lang="en-US" altLang="en-US" dirty="0"/>
              <a:t>Usually occurs via mutation</a:t>
            </a:r>
          </a:p>
          <a:p>
            <a:pPr marL="0" lvl="1" indent="0">
              <a:spcBef>
                <a:spcPts val="600"/>
              </a:spcBef>
              <a:spcAft>
                <a:spcPts val="600"/>
              </a:spcAft>
              <a:buNone/>
            </a:pPr>
            <a:r>
              <a:rPr lang="en-US" altLang="en-US" dirty="0"/>
              <a:t>Drug is immediately eliminated:</a:t>
            </a:r>
          </a:p>
          <a:p>
            <a:pPr marL="347472" lvl="1">
              <a:spcBef>
                <a:spcPts val="600"/>
              </a:spcBef>
              <a:spcAft>
                <a:spcPts val="600"/>
              </a:spcAft>
            </a:pPr>
            <a:r>
              <a:rPr lang="en-US" altLang="en-US" dirty="0"/>
              <a:t>Usually occurs via acquisition of new genes</a:t>
            </a:r>
          </a:p>
        </p:txBody>
      </p:sp>
      <p:pic>
        <p:nvPicPr>
          <p:cNvPr id="5" name="Picture 3" descr="Illustrations of the mechanisms of drug resistance.">
            <a:extLst>
              <a:ext uri="{FF2B5EF4-FFF2-40B4-BE49-F238E27FC236}">
                <a16:creationId xmlns:a16="http://schemas.microsoft.com/office/drawing/2014/main" id="{FA0AB6E0-19DB-4060-8724-5A8F323E24E4}"/>
              </a:ext>
              <a:ext uri="{C183D7F6-B498-43B3-948B-1728B52AA6E4}">
                <adec:decorative xmlns:adec="http://schemas.microsoft.com/office/drawing/2017/decorative" val="0"/>
              </a:ext>
            </a:extLst>
          </p:cNvPr>
          <p:cNvPicPr>
            <a:picLocks noChangeAspect="1"/>
          </p:cNvPicPr>
          <p:nvPr/>
        </p:nvPicPr>
        <p:blipFill rotWithShape="1">
          <a:blip r:embed="rId2"/>
          <a:srcRect l="26840" t="7479" r="8279" b="33743"/>
          <a:stretch/>
        </p:blipFill>
        <p:spPr>
          <a:xfrm>
            <a:off x="4713850" y="1840230"/>
            <a:ext cx="4281560" cy="3566160"/>
          </a:xfrm>
          <a:prstGeom prst="rect">
            <a:avLst/>
          </a:prstGeom>
        </p:spPr>
      </p:pic>
      <p:sp>
        <p:nvSpPr>
          <p:cNvPr id="6" name="Text Placeholder 3">
            <a:extLst>
              <a:ext uri="{FF2B5EF4-FFF2-40B4-BE49-F238E27FC236}">
                <a16:creationId xmlns:a16="http://schemas.microsoft.com/office/drawing/2014/main" id="{B618F6F2-59F0-4144-9677-4586F2F93486}"/>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609787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Origins of Antimicrobial Drugs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Antibiotics are common metabolic products of bacteria and fungi</a:t>
            </a:r>
          </a:p>
          <a:p>
            <a:pPr marL="347472" lvl="1"/>
            <a:r>
              <a:rPr lang="en-US" altLang="en-US" dirty="0"/>
              <a:t>Inhibiting the growth of other microorganisms in the same habitat reduces competition for nutrients and space</a:t>
            </a:r>
          </a:p>
          <a:p>
            <a:pPr marL="347472" lvl="1"/>
            <a:r>
              <a:rPr lang="en-US" altLang="en-US" dirty="0"/>
              <a:t>Selective advantage has allowed the genes for antibiotics production to be preserved in evolution	</a:t>
            </a:r>
          </a:p>
        </p:txBody>
      </p:sp>
    </p:spTree>
    <p:extLst>
      <p:ext uri="{BB962C8B-B14F-4D97-AF65-F5344CB8AC3E}">
        <p14:creationId xmlns:p14="http://schemas.microsoft.com/office/powerpoint/2010/main" val="211368493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of Drug Resistance</a:t>
            </a:r>
            <a:r>
              <a:rPr lang="en-US" sz="1200" dirty="0">
                <a:solidFill>
                  <a:srgbClr val="000000"/>
                </a:solidFill>
              </a:rPr>
              <a:t> 2</a:t>
            </a:r>
            <a:endParaRPr lang="en-IN" sz="1200" dirty="0">
              <a:solidFill>
                <a:srgbClr val="000000"/>
              </a:solidFill>
            </a:endParaRPr>
          </a:p>
        </p:txBody>
      </p:sp>
      <p:sp>
        <p:nvSpPr>
          <p:cNvPr id="3" name="Content Placeholder 2"/>
          <p:cNvSpPr>
            <a:spLocks noGrp="1"/>
          </p:cNvSpPr>
          <p:nvPr>
            <p:ph sz="quarter" idx="11"/>
          </p:nvPr>
        </p:nvSpPr>
        <p:spPr>
          <a:xfrm>
            <a:off x="342900" y="1276709"/>
            <a:ext cx="4469130" cy="4052529"/>
          </a:xfrm>
        </p:spPr>
        <p:txBody>
          <a:bodyPr>
            <a:noAutofit/>
          </a:bodyPr>
          <a:lstStyle/>
          <a:p>
            <a:pPr marL="0" lvl="1" indent="0">
              <a:spcBef>
                <a:spcPts val="600"/>
              </a:spcBef>
              <a:buNone/>
            </a:pPr>
            <a:r>
              <a:rPr lang="en-US" altLang="en-US" dirty="0"/>
              <a:t>Binding sites for drug are decreased in number or affinity</a:t>
            </a:r>
          </a:p>
          <a:p>
            <a:pPr marL="347472" lvl="1">
              <a:spcBef>
                <a:spcPts val="600"/>
              </a:spcBef>
            </a:pPr>
            <a:r>
              <a:rPr lang="en-US" altLang="en-US" dirty="0"/>
              <a:t>Can occur via mutation or acquisition of new genes</a:t>
            </a:r>
          </a:p>
          <a:p>
            <a:pPr marL="0" lvl="1" indent="0">
              <a:spcBef>
                <a:spcPts val="600"/>
              </a:spcBef>
              <a:buNone/>
            </a:pPr>
            <a:r>
              <a:rPr lang="en-US" altLang="en-US" dirty="0"/>
              <a:t>An affected metabolic pathway is shut down or alternative pathway is used</a:t>
            </a:r>
          </a:p>
          <a:p>
            <a:pPr marL="347472" lvl="1">
              <a:spcBef>
                <a:spcPts val="600"/>
              </a:spcBef>
            </a:pPr>
            <a:r>
              <a:rPr lang="en-US" altLang="en-US" dirty="0"/>
              <a:t>Occurs due to mutation of original enzyme or enzymes</a:t>
            </a:r>
          </a:p>
        </p:txBody>
      </p:sp>
      <p:pic>
        <p:nvPicPr>
          <p:cNvPr id="5" name="Picture 3" descr="Illustrations of the mechanisms of drug resistance.">
            <a:extLst>
              <a:ext uri="{FF2B5EF4-FFF2-40B4-BE49-F238E27FC236}">
                <a16:creationId xmlns:a16="http://schemas.microsoft.com/office/drawing/2014/main" id="{FA0AB6E0-19DB-4060-8724-5A8F323E24E4}"/>
              </a:ext>
              <a:ext uri="{C183D7F6-B498-43B3-948B-1728B52AA6E4}">
                <adec:decorative xmlns:adec="http://schemas.microsoft.com/office/drawing/2017/decorative" val="0"/>
              </a:ext>
            </a:extLst>
          </p:cNvPr>
          <p:cNvPicPr>
            <a:picLocks noChangeAspect="1"/>
          </p:cNvPicPr>
          <p:nvPr/>
        </p:nvPicPr>
        <p:blipFill rotWithShape="1">
          <a:blip r:embed="rId2"/>
          <a:srcRect l="31792" t="64875" r="14168" b="1214"/>
          <a:stretch/>
        </p:blipFill>
        <p:spPr>
          <a:xfrm>
            <a:off x="4812030" y="2068830"/>
            <a:ext cx="4229100" cy="2439865"/>
          </a:xfrm>
          <a:prstGeom prst="rect">
            <a:avLst/>
          </a:prstGeom>
        </p:spPr>
      </p:pic>
    </p:spTree>
    <p:extLst>
      <p:ext uri="{BB962C8B-B14F-4D97-AF65-F5344CB8AC3E}">
        <p14:creationId xmlns:p14="http://schemas.microsoft.com/office/powerpoint/2010/main" val="15632288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Selection and Drug Resistance</a:t>
            </a:r>
            <a:endParaRPr lang="en-IN" sz="1200" dirty="0"/>
          </a:p>
        </p:txBody>
      </p:sp>
      <p:sp>
        <p:nvSpPr>
          <p:cNvPr id="3" name="Content Placeholder 2"/>
          <p:cNvSpPr>
            <a:spLocks noGrp="1"/>
          </p:cNvSpPr>
          <p:nvPr>
            <p:ph sz="quarter" idx="11"/>
          </p:nvPr>
        </p:nvSpPr>
        <p:spPr>
          <a:xfrm>
            <a:off x="342900" y="1276709"/>
            <a:ext cx="4800600" cy="4971691"/>
          </a:xfrm>
        </p:spPr>
        <p:txBody>
          <a:bodyPr>
            <a:normAutofit/>
          </a:bodyPr>
          <a:lstStyle/>
          <a:p>
            <a:pPr marL="0" lvl="1" indent="0">
              <a:spcBef>
                <a:spcPts val="600"/>
              </a:spcBef>
              <a:buNone/>
            </a:pPr>
            <a:r>
              <a:rPr lang="en-US" altLang="en-US" dirty="0"/>
              <a:t>Any large population of microbes is likely to contain a few individual cells that are naturally drug resistant</a:t>
            </a:r>
          </a:p>
          <a:p>
            <a:pPr marL="347472" lvl="1">
              <a:spcBef>
                <a:spcPts val="600"/>
              </a:spcBef>
            </a:pPr>
            <a:r>
              <a:rPr lang="en-US" altLang="en-US" dirty="0"/>
              <a:t>If the drug is not present in the population, the number of these resistant forms will remain low</a:t>
            </a:r>
          </a:p>
          <a:p>
            <a:pPr marL="347472" lvl="1">
              <a:spcBef>
                <a:spcPts val="600"/>
              </a:spcBef>
            </a:pPr>
            <a:r>
              <a:rPr lang="en-US" altLang="en-US" dirty="0"/>
              <a:t>If the population is exposed to the drug, sensitive individuals will be killed and the resistant forms will remain</a:t>
            </a:r>
          </a:p>
        </p:txBody>
      </p:sp>
      <p:pic>
        <p:nvPicPr>
          <p:cNvPr id="5" name="Picture 3">
            <a:extLst>
              <a:ext uri="{FF2B5EF4-FFF2-40B4-BE49-F238E27FC236}">
                <a16:creationId xmlns:a16="http://schemas.microsoft.com/office/drawing/2014/main" id="{37090257-5952-4BF3-B70A-A55341EF43C2}"/>
              </a:ext>
              <a:ext uri="{C183D7F6-B498-43B3-948B-1728B52AA6E4}">
                <adec:decorative xmlns:adec="http://schemas.microsoft.com/office/drawing/2017/decorative" val="1"/>
              </a:ext>
            </a:extLst>
          </p:cNvPr>
          <p:cNvPicPr>
            <a:picLocks noChangeAspect="1"/>
          </p:cNvPicPr>
          <p:nvPr/>
        </p:nvPicPr>
        <p:blipFill rotWithShape="1">
          <a:blip r:embed="rId2"/>
          <a:srcRect l="634" t="33770" r="74098" b="4679"/>
          <a:stretch/>
        </p:blipFill>
        <p:spPr>
          <a:xfrm>
            <a:off x="6223000" y="1345519"/>
            <a:ext cx="2441576" cy="2308486"/>
          </a:xfrm>
          <a:prstGeom prst="rect">
            <a:avLst/>
          </a:prstGeom>
        </p:spPr>
      </p:pic>
      <p:pic>
        <p:nvPicPr>
          <p:cNvPr id="6" name="Picture 4">
            <a:extLst>
              <a:ext uri="{FF2B5EF4-FFF2-40B4-BE49-F238E27FC236}">
                <a16:creationId xmlns:a16="http://schemas.microsoft.com/office/drawing/2014/main" id="{C80D852C-F93C-45E8-BC87-7B1776506266}"/>
              </a:ext>
              <a:ext uri="{C183D7F6-B498-43B3-948B-1728B52AA6E4}">
                <adec:decorative xmlns:adec="http://schemas.microsoft.com/office/drawing/2017/decorative" val="1"/>
              </a:ext>
            </a:extLst>
          </p:cNvPr>
          <p:cNvPicPr>
            <a:picLocks noChangeAspect="1"/>
          </p:cNvPicPr>
          <p:nvPr/>
        </p:nvPicPr>
        <p:blipFill rotWithShape="1">
          <a:blip r:embed="rId2"/>
          <a:srcRect l="25398" t="33770" r="50000" b="4679"/>
          <a:stretch/>
        </p:blipFill>
        <p:spPr>
          <a:xfrm>
            <a:off x="6223000" y="3762554"/>
            <a:ext cx="2441576" cy="2370959"/>
          </a:xfrm>
          <a:prstGeom prst="rect">
            <a:avLst/>
          </a:prstGeom>
        </p:spPr>
      </p:pic>
    </p:spTree>
    <p:extLst>
      <p:ext uri="{BB962C8B-B14F-4D97-AF65-F5344CB8AC3E}">
        <p14:creationId xmlns:p14="http://schemas.microsoft.com/office/powerpoint/2010/main" val="21739578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Development of Complete Resistance with Time</a:t>
            </a:r>
            <a:endParaRPr lang="en-IN" sz="1200" dirty="0"/>
          </a:p>
        </p:txBody>
      </p:sp>
      <p:sp>
        <p:nvSpPr>
          <p:cNvPr id="3" name="Content Placeholder 2"/>
          <p:cNvSpPr>
            <a:spLocks noGrp="1"/>
          </p:cNvSpPr>
          <p:nvPr>
            <p:ph sz="quarter" idx="11"/>
          </p:nvPr>
        </p:nvSpPr>
        <p:spPr>
          <a:xfrm>
            <a:off x="342900" y="1276709"/>
            <a:ext cx="5156200" cy="4971691"/>
          </a:xfrm>
        </p:spPr>
        <p:txBody>
          <a:bodyPr>
            <a:normAutofit/>
          </a:bodyPr>
          <a:lstStyle/>
          <a:p>
            <a:pPr marL="0" lvl="1" indent="0">
              <a:spcBef>
                <a:spcPts val="600"/>
              </a:spcBef>
              <a:buNone/>
            </a:pPr>
            <a:r>
              <a:rPr lang="en-US" altLang="en-US" dirty="0"/>
              <a:t>As the population exposed to the antibiotic proliferates:</a:t>
            </a:r>
          </a:p>
          <a:p>
            <a:pPr marL="347472" lvl="1">
              <a:spcBef>
                <a:spcPts val="600"/>
              </a:spcBef>
            </a:pPr>
            <a:r>
              <a:rPr lang="en-US" altLang="en-US" dirty="0"/>
              <a:t>Offspring of resistant microbes will inherit drug-resistant genes</a:t>
            </a:r>
          </a:p>
          <a:p>
            <a:pPr marL="347472" lvl="1">
              <a:spcBef>
                <a:spcPts val="600"/>
              </a:spcBef>
            </a:pPr>
            <a:r>
              <a:rPr lang="en-US" altLang="en-US" dirty="0"/>
              <a:t>The replacement population will have a preponderance of drug-resistant forms </a:t>
            </a:r>
          </a:p>
          <a:p>
            <a:pPr marL="347472" lvl="1">
              <a:spcBef>
                <a:spcPts val="600"/>
              </a:spcBef>
            </a:pPr>
            <a:r>
              <a:rPr lang="en-US" altLang="en-US" dirty="0"/>
              <a:t>Eventually the population will become completely resistant</a:t>
            </a:r>
          </a:p>
          <a:p>
            <a:pPr marL="347472" lvl="1">
              <a:spcBef>
                <a:spcPts val="600"/>
              </a:spcBef>
            </a:pPr>
            <a:r>
              <a:rPr lang="en-US" altLang="en-US" dirty="0"/>
              <a:t>The more “fit” microbe has survived</a:t>
            </a:r>
          </a:p>
        </p:txBody>
      </p:sp>
      <p:pic>
        <p:nvPicPr>
          <p:cNvPr id="4" name="Picture 3">
            <a:extLst>
              <a:ext uri="{FF2B5EF4-FFF2-40B4-BE49-F238E27FC236}">
                <a16:creationId xmlns:a16="http://schemas.microsoft.com/office/drawing/2014/main" id="{801F5B44-48A9-4F82-858D-2B19CBCAA22C}"/>
              </a:ext>
              <a:ext uri="{C183D7F6-B498-43B3-948B-1728B52AA6E4}">
                <adec:decorative xmlns:adec="http://schemas.microsoft.com/office/drawing/2017/decorative" val="1"/>
              </a:ext>
            </a:extLst>
          </p:cNvPr>
          <p:cNvPicPr>
            <a:picLocks noChangeAspect="1"/>
          </p:cNvPicPr>
          <p:nvPr/>
        </p:nvPicPr>
        <p:blipFill rotWithShape="1">
          <a:blip r:embed="rId2"/>
          <a:srcRect l="49396" t="33770" r="25869" b="4679"/>
          <a:stretch/>
        </p:blipFill>
        <p:spPr>
          <a:xfrm>
            <a:off x="6235700" y="1454068"/>
            <a:ext cx="2390140" cy="2308486"/>
          </a:xfrm>
          <a:prstGeom prst="rect">
            <a:avLst/>
          </a:prstGeom>
        </p:spPr>
      </p:pic>
      <p:pic>
        <p:nvPicPr>
          <p:cNvPr id="5" name="Picture 4">
            <a:extLst>
              <a:ext uri="{FF2B5EF4-FFF2-40B4-BE49-F238E27FC236}">
                <a16:creationId xmlns:a16="http://schemas.microsoft.com/office/drawing/2014/main" id="{3B8A8327-C9AD-4C88-BA1A-B937E35578B7}"/>
              </a:ext>
              <a:ext uri="{C183D7F6-B498-43B3-948B-1728B52AA6E4}">
                <adec:decorative xmlns:adec="http://schemas.microsoft.com/office/drawing/2017/decorative" val="1"/>
              </a:ext>
            </a:extLst>
          </p:cNvPr>
          <p:cNvPicPr>
            <a:picLocks noChangeAspect="1"/>
          </p:cNvPicPr>
          <p:nvPr/>
        </p:nvPicPr>
        <p:blipFill rotWithShape="1">
          <a:blip r:embed="rId2"/>
          <a:srcRect l="73580" t="33770" r="1685" b="4679"/>
          <a:stretch/>
        </p:blipFill>
        <p:spPr>
          <a:xfrm>
            <a:off x="6235699" y="3762554"/>
            <a:ext cx="2390141" cy="2308486"/>
          </a:xfrm>
          <a:prstGeom prst="rect">
            <a:avLst/>
          </a:prstGeom>
        </p:spPr>
      </p:pic>
    </p:spTree>
    <p:extLst>
      <p:ext uri="{BB962C8B-B14F-4D97-AF65-F5344CB8AC3E}">
        <p14:creationId xmlns:p14="http://schemas.microsoft.com/office/powerpoint/2010/main" val="73847402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Human Role in Antimicrobial Resistance</a:t>
            </a:r>
            <a:endParaRPr lang="en-IN" sz="1200" dirty="0"/>
          </a:p>
        </p:txBody>
      </p:sp>
      <p:sp>
        <p:nvSpPr>
          <p:cNvPr id="3" name="Content Placeholder 2"/>
          <p:cNvSpPr>
            <a:spLocks noGrp="1"/>
          </p:cNvSpPr>
          <p:nvPr>
            <p:ph sz="quarter" idx="11"/>
          </p:nvPr>
        </p:nvSpPr>
        <p:spPr/>
        <p:txBody>
          <a:bodyPr>
            <a:normAutofit/>
          </a:bodyPr>
          <a:lstStyle/>
          <a:p>
            <a:pPr marL="4572" lvl="1" indent="0">
              <a:spcBef>
                <a:spcPts val="600"/>
              </a:spcBef>
              <a:buNone/>
            </a:pPr>
            <a:r>
              <a:rPr lang="en-US" altLang="en-US" dirty="0"/>
              <a:t>75% of antimicrobial prescriptions are for throat, sinus, lung, and upper respiratory infections, the majority of which are likely viral and will not benefit from antibacterial drugs</a:t>
            </a:r>
          </a:p>
          <a:p>
            <a:pPr marL="4572" lvl="1" indent="0">
              <a:spcBef>
                <a:spcPts val="600"/>
              </a:spcBef>
              <a:buNone/>
            </a:pPr>
            <a:r>
              <a:rPr lang="en-US" altLang="en-US" dirty="0"/>
              <a:t>The “shotgun” approach to antimicrobial therapy</a:t>
            </a:r>
          </a:p>
          <a:p>
            <a:pPr marL="4572" lvl="1" indent="0">
              <a:spcBef>
                <a:spcPts val="600"/>
              </a:spcBef>
              <a:buNone/>
            </a:pPr>
            <a:r>
              <a:rPr lang="en-US" altLang="en-US" dirty="0"/>
              <a:t>Tons of excess antimicrobial drugs produced in the United States are exported to other countries</a:t>
            </a:r>
          </a:p>
        </p:txBody>
      </p:sp>
    </p:spTree>
    <p:extLst>
      <p:ext uri="{BB962C8B-B14F-4D97-AF65-F5344CB8AC3E}">
        <p14:creationId xmlns:p14="http://schemas.microsoft.com/office/powerpoint/2010/main" val="32572347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Hospital Factor</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The hospital environment continually exposes pathogens to a variety of drugs</a:t>
            </a:r>
          </a:p>
          <a:p>
            <a:pPr marL="347472" lvl="1">
              <a:spcBef>
                <a:spcPts val="600"/>
              </a:spcBef>
            </a:pPr>
            <a:r>
              <a:rPr lang="en-US" altLang="en-US" dirty="0"/>
              <a:t>Hospitals house susceptible patients with weakened defenses</a:t>
            </a:r>
          </a:p>
          <a:p>
            <a:pPr marL="347472" lvl="1">
              <a:spcBef>
                <a:spcPts val="600"/>
              </a:spcBef>
            </a:pPr>
            <a:r>
              <a:rPr lang="en-US" altLang="en-US" dirty="0"/>
              <a:t>Workforce may not strictly adhere to universal precautions</a:t>
            </a:r>
          </a:p>
          <a:p>
            <a:pPr marL="347472" lvl="1">
              <a:spcBef>
                <a:spcPts val="600"/>
              </a:spcBef>
            </a:pPr>
            <a:r>
              <a:rPr lang="en-US" altLang="en-US" dirty="0"/>
              <a:t>This has led to penicillin resistance in nearly 100% of all </a:t>
            </a:r>
            <a:r>
              <a:rPr lang="en-US" altLang="en-US" i="1" dirty="0"/>
              <a:t>Staphylococcus aureus</a:t>
            </a:r>
            <a:r>
              <a:rPr lang="en-US" altLang="en-US" dirty="0"/>
              <a:t> strains within just 30 years</a:t>
            </a:r>
          </a:p>
        </p:txBody>
      </p:sp>
    </p:spTree>
    <p:extLst>
      <p:ext uri="{BB962C8B-B14F-4D97-AF65-F5344CB8AC3E}">
        <p14:creationId xmlns:p14="http://schemas.microsoft.com/office/powerpoint/2010/main" val="15337391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in Animal Feeds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Nearly 80% of all antibiotics in the United States are given to livestock</a:t>
            </a:r>
          </a:p>
          <a:p>
            <a:pPr marL="347472" lvl="1">
              <a:spcBef>
                <a:spcPts val="600"/>
              </a:spcBef>
            </a:pPr>
            <a:r>
              <a:rPr lang="en-US" altLang="en-US" dirty="0"/>
              <a:t>Allegedly decreases infections and improves animal health and size</a:t>
            </a:r>
          </a:p>
          <a:p>
            <a:pPr marL="347472" lvl="1">
              <a:spcBef>
                <a:spcPts val="600"/>
              </a:spcBef>
            </a:pPr>
            <a:r>
              <a:rPr lang="en-US" altLang="en-US" dirty="0"/>
              <a:t>Enteric bacteria share resistance plasmids that are constantly selected and amplified by exposure to drugs</a:t>
            </a:r>
          </a:p>
          <a:p>
            <a:pPr marL="347472" lvl="1">
              <a:spcBef>
                <a:spcPts val="600"/>
              </a:spcBef>
            </a:pPr>
            <a:r>
              <a:rPr lang="en-US" altLang="en-US" dirty="0"/>
              <a:t>These pathogens “jump” to humans and cause drug-resistant infections</a:t>
            </a:r>
          </a:p>
        </p:txBody>
      </p:sp>
    </p:spTree>
    <p:extLst>
      <p:ext uri="{BB962C8B-B14F-4D97-AF65-F5344CB8AC3E}">
        <p14:creationId xmlns:p14="http://schemas.microsoft.com/office/powerpoint/2010/main" val="211105366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Transport</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The majority of infectious diseases are showing drug resistance in all areas of the world</a:t>
            </a:r>
          </a:p>
          <a:p>
            <a:pPr marL="347472" lvl="1">
              <a:spcBef>
                <a:spcPts val="600"/>
              </a:spcBef>
            </a:pPr>
            <a:r>
              <a:rPr lang="en-US" altLang="en-US" dirty="0"/>
              <a:t>Global travel and globalization of food products allows rapid export of drug resistance</a:t>
            </a:r>
          </a:p>
        </p:txBody>
      </p:sp>
    </p:spTree>
    <p:extLst>
      <p:ext uri="{BB962C8B-B14F-4D97-AF65-F5344CB8AC3E}">
        <p14:creationId xmlns:p14="http://schemas.microsoft.com/office/powerpoint/2010/main" val="316385146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Approaches to Antimicrobial Therapy</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Past approach: </a:t>
            </a:r>
          </a:p>
          <a:p>
            <a:pPr marL="347472" lvl="1">
              <a:spcBef>
                <a:spcPts val="600"/>
              </a:spcBef>
            </a:pPr>
            <a:r>
              <a:rPr lang="en-US" altLang="en-US" dirty="0"/>
              <a:t>Finding new targets in the bacterial cell</a:t>
            </a:r>
          </a:p>
          <a:p>
            <a:pPr marL="347472" lvl="1">
              <a:spcBef>
                <a:spcPts val="600"/>
              </a:spcBef>
            </a:pPr>
            <a:r>
              <a:rPr lang="en-US" altLang="en-US" dirty="0"/>
              <a:t>Custom-designing drugs that aim for these new targets</a:t>
            </a:r>
          </a:p>
          <a:p>
            <a:pPr marL="0" lvl="1" indent="0">
              <a:spcBef>
                <a:spcPts val="600"/>
              </a:spcBef>
              <a:buNone/>
            </a:pPr>
            <a:r>
              <a:rPr lang="en-US" altLang="en-US" dirty="0"/>
              <a:t>Novel approach:</a:t>
            </a:r>
          </a:p>
          <a:p>
            <a:pPr marL="347472" lvl="1">
              <a:spcBef>
                <a:spcPts val="600"/>
              </a:spcBef>
            </a:pPr>
            <a:r>
              <a:rPr lang="en-US" altLang="en-US" dirty="0"/>
              <a:t>Disabling host molecules that the invaders use to enhance their position</a:t>
            </a:r>
          </a:p>
          <a:p>
            <a:pPr marL="0" lvl="1" indent="0">
              <a:spcBef>
                <a:spcPts val="600"/>
              </a:spcBef>
              <a:buNone/>
            </a:pPr>
            <a:r>
              <a:rPr lang="en-US" altLang="en-US" dirty="0"/>
              <a:t>Good news is that there is now an uptick in research into novel antimicrobial strategies</a:t>
            </a:r>
          </a:p>
        </p:txBody>
      </p:sp>
    </p:spTree>
    <p:extLst>
      <p:ext uri="{BB962C8B-B14F-4D97-AF65-F5344CB8AC3E}">
        <p14:creationId xmlns:p14="http://schemas.microsoft.com/office/powerpoint/2010/main" val="419289045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Helping Nature Along: Probiotics</a:t>
            </a:r>
            <a:endParaRPr lang="en-IN" sz="1200" dirty="0"/>
          </a:p>
        </p:txBody>
      </p:sp>
      <p:sp>
        <p:nvSpPr>
          <p:cNvPr id="3" name="Content Placeholder 2"/>
          <p:cNvSpPr>
            <a:spLocks noGrp="1"/>
          </p:cNvSpPr>
          <p:nvPr>
            <p:ph sz="quarter" idx="11"/>
          </p:nvPr>
        </p:nvSpPr>
        <p:spPr/>
        <p:txBody>
          <a:bodyPr>
            <a:normAutofit/>
          </a:bodyPr>
          <a:lstStyle/>
          <a:p>
            <a:pPr marL="4572" lvl="1" indent="0">
              <a:spcBef>
                <a:spcPts val="600"/>
              </a:spcBef>
              <a:buNone/>
            </a:pPr>
            <a:r>
              <a:rPr lang="en-US" altLang="en-US" dirty="0"/>
              <a:t>Preparations of live microorganisms fed to animals and humans to improve intestinal biota</a:t>
            </a:r>
          </a:p>
          <a:p>
            <a:pPr marL="4572" lvl="1" indent="0">
              <a:spcBef>
                <a:spcPts val="600"/>
              </a:spcBef>
              <a:buNone/>
            </a:pPr>
            <a:r>
              <a:rPr lang="en-US" altLang="en-US" dirty="0"/>
              <a:t>Replace microbes lost during antimicrobial therapy </a:t>
            </a:r>
          </a:p>
          <a:p>
            <a:pPr marL="4572" lvl="1" indent="0">
              <a:spcBef>
                <a:spcPts val="600"/>
              </a:spcBef>
              <a:buNone/>
            </a:pPr>
            <a:r>
              <a:rPr lang="en-US" altLang="en-US" dirty="0"/>
              <a:t>Augment the biota already there</a:t>
            </a:r>
          </a:p>
          <a:p>
            <a:pPr marL="4572" lvl="1" indent="0">
              <a:spcBef>
                <a:spcPts val="600"/>
              </a:spcBef>
              <a:buNone/>
            </a:pPr>
            <a:r>
              <a:rPr lang="en-US" altLang="en-US" dirty="0"/>
              <a:t>Example: probiotic yogurt</a:t>
            </a:r>
          </a:p>
          <a:p>
            <a:pPr marL="4572" lvl="1" indent="0">
              <a:spcBef>
                <a:spcPts val="600"/>
              </a:spcBef>
              <a:buNone/>
            </a:pPr>
            <a:r>
              <a:rPr lang="en-US" altLang="en-US" dirty="0"/>
              <a:t>Safe, effective, useful in treating food allergies</a:t>
            </a:r>
          </a:p>
        </p:txBody>
      </p:sp>
      <p:pic>
        <p:nvPicPr>
          <p:cNvPr id="8" name="Picture 3">
            <a:extLst>
              <a:ext uri="{FF2B5EF4-FFF2-40B4-BE49-F238E27FC236}">
                <a16:creationId xmlns:a16="http://schemas.microsoft.com/office/drawing/2014/main" id="{0358812A-83C8-4183-AA09-13B0F8AF0F5E}"/>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10168" b="6037"/>
          <a:stretch/>
        </p:blipFill>
        <p:spPr>
          <a:xfrm>
            <a:off x="4595810" y="1472580"/>
            <a:ext cx="4338728" cy="2468880"/>
          </a:xfrm>
          <a:prstGeom prst="rect">
            <a:avLst/>
          </a:prstGeom>
        </p:spPr>
      </p:pic>
      <p:sp>
        <p:nvSpPr>
          <p:cNvPr id="7" name="Text Placeholder 4">
            <a:extLst>
              <a:ext uri="{FF2B5EF4-FFF2-40B4-BE49-F238E27FC236}">
                <a16:creationId xmlns:a16="http://schemas.microsoft.com/office/drawing/2014/main" id="{9BE9548B-4328-4307-9F0F-5BDC47E12378}"/>
              </a:ext>
            </a:extLst>
          </p:cNvPr>
          <p:cNvSpPr>
            <a:spLocks noGrp="1"/>
          </p:cNvSpPr>
          <p:nvPr>
            <p:ph type="body" sz="quarter" idx="30"/>
          </p:nvPr>
        </p:nvSpPr>
        <p:spPr/>
        <p:txBody>
          <a:bodyPr/>
          <a:lstStyle/>
          <a:p>
            <a:r>
              <a:rPr lang="en-US"/>
              <a:t>Kathleen Talaro; Science Photo Library / Alamy Stock Photo</a:t>
            </a:r>
            <a:endParaRPr lang="en-IN" dirty="0"/>
          </a:p>
        </p:txBody>
      </p:sp>
    </p:spTree>
    <p:extLst>
      <p:ext uri="{BB962C8B-B14F-4D97-AF65-F5344CB8AC3E}">
        <p14:creationId xmlns:p14="http://schemas.microsoft.com/office/powerpoint/2010/main" val="42716145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Helping Nature Along: Prebiotics</a:t>
            </a:r>
            <a:endParaRPr lang="en-IN" sz="1200" dirty="0"/>
          </a:p>
        </p:txBody>
      </p:sp>
      <p:sp>
        <p:nvSpPr>
          <p:cNvPr id="3" name="Content Placeholder 2"/>
          <p:cNvSpPr>
            <a:spLocks noGrp="1"/>
          </p:cNvSpPr>
          <p:nvPr>
            <p:ph sz="quarter" idx="11"/>
          </p:nvPr>
        </p:nvSpPr>
        <p:spPr/>
        <p:txBody>
          <a:bodyPr>
            <a:normAutofit/>
          </a:bodyPr>
          <a:lstStyle/>
          <a:p>
            <a:pPr marL="4572" lvl="1" indent="0">
              <a:spcBef>
                <a:spcPts val="600"/>
              </a:spcBef>
              <a:buNone/>
            </a:pPr>
            <a:r>
              <a:rPr lang="en-US" altLang="en-US" dirty="0"/>
              <a:t>Nutrients that encourage the growth of beneficial microbes in the intestine</a:t>
            </a:r>
          </a:p>
          <a:p>
            <a:pPr marL="4572" lvl="1" indent="0">
              <a:spcBef>
                <a:spcPts val="600"/>
              </a:spcBef>
              <a:buNone/>
            </a:pPr>
            <a:r>
              <a:rPr lang="en-US" altLang="en-US" dirty="0"/>
              <a:t>Example: </a:t>
            </a:r>
            <a:r>
              <a:rPr lang="en-US" altLang="en-US" dirty="0" err="1"/>
              <a:t>fructans</a:t>
            </a:r>
            <a:r>
              <a:rPr lang="en-US" altLang="en-US" dirty="0"/>
              <a:t> encourage the growth of </a:t>
            </a:r>
            <a:r>
              <a:rPr lang="en-US" altLang="en-US" i="1" dirty="0"/>
              <a:t>Bifidobacterium</a:t>
            </a:r>
            <a:r>
              <a:rPr lang="en-US" altLang="en-US" dirty="0"/>
              <a:t> in the large intestine and discourage the growth of pathogens</a:t>
            </a:r>
          </a:p>
        </p:txBody>
      </p:sp>
    </p:spTree>
    <p:extLst>
      <p:ext uri="{BB962C8B-B14F-4D97-AF65-F5344CB8AC3E}">
        <p14:creationId xmlns:p14="http://schemas.microsoft.com/office/powerpoint/2010/main" val="1894277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Origins of Antimicrobial Drugs:</a:t>
            </a:r>
            <a:br>
              <a:rPr lang="en-US" dirty="0"/>
            </a:br>
            <a:r>
              <a:rPr lang="en-US" dirty="0"/>
              <a:t>Synthetics and </a:t>
            </a:r>
            <a:r>
              <a:rPr lang="en-US" dirty="0" err="1"/>
              <a:t>Semisynthetics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Chemistry and antibiotics:</a:t>
            </a:r>
          </a:p>
          <a:p>
            <a:pPr marL="347472" lvl="1"/>
            <a:r>
              <a:rPr lang="en-US" altLang="en-US" dirty="0"/>
              <a:t>New drugs are created by chemically altering the structure of naturally occurring antibiotics to create semisynthetic drugs</a:t>
            </a:r>
          </a:p>
          <a:p>
            <a:pPr marL="0" lvl="1" indent="0">
              <a:spcBef>
                <a:spcPts val="600"/>
              </a:spcBef>
              <a:buNone/>
            </a:pPr>
            <a:r>
              <a:rPr lang="en-US" altLang="en-US" b="1" dirty="0"/>
              <a:t>Synthetic drugs:</a:t>
            </a:r>
          </a:p>
          <a:p>
            <a:pPr marL="347472" lvl="1"/>
            <a:r>
              <a:rPr lang="en-US" altLang="en-US" dirty="0"/>
              <a:t>Some natural compounds cannot be obtained without the destruction of a habitat or organismal population</a:t>
            </a:r>
          </a:p>
          <a:p>
            <a:pPr marL="347472" lvl="1"/>
            <a:r>
              <a:rPr lang="en-US" altLang="en-US" dirty="0"/>
              <a:t>Drugs created in the laboratory mimic the action of these natural compounds	</a:t>
            </a:r>
          </a:p>
        </p:txBody>
      </p:sp>
    </p:spTree>
    <p:extLst>
      <p:ext uri="{BB962C8B-B14F-4D97-AF65-F5344CB8AC3E}">
        <p14:creationId xmlns:p14="http://schemas.microsoft.com/office/powerpoint/2010/main" val="40021076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Helping Nature Along: Fecal Transplants</a:t>
            </a:r>
            <a:endParaRPr lang="en-IN" sz="1200" dirty="0"/>
          </a:p>
        </p:txBody>
      </p:sp>
      <p:sp>
        <p:nvSpPr>
          <p:cNvPr id="3" name="Content Placeholder 2"/>
          <p:cNvSpPr>
            <a:spLocks noGrp="1"/>
          </p:cNvSpPr>
          <p:nvPr>
            <p:ph sz="quarter" idx="11"/>
          </p:nvPr>
        </p:nvSpPr>
        <p:spPr/>
        <p:txBody>
          <a:bodyPr>
            <a:normAutofit/>
          </a:bodyPr>
          <a:lstStyle/>
          <a:p>
            <a:pPr marL="4572" lvl="1" indent="0">
              <a:spcBef>
                <a:spcPts val="600"/>
              </a:spcBef>
              <a:buNone/>
            </a:pPr>
            <a:r>
              <a:rPr lang="en-US" altLang="en-US" dirty="0"/>
              <a:t>Treatment for recurring </a:t>
            </a:r>
            <a:r>
              <a:rPr lang="en-US" altLang="en-US" i="1" dirty="0"/>
              <a:t>Clostridium difficile</a:t>
            </a:r>
            <a:r>
              <a:rPr lang="en-US" altLang="en-US" dirty="0"/>
              <a:t> infections</a:t>
            </a:r>
          </a:p>
          <a:p>
            <a:pPr marL="4572" lvl="1" indent="0">
              <a:spcBef>
                <a:spcPts val="600"/>
              </a:spcBef>
              <a:buNone/>
            </a:pPr>
            <a:r>
              <a:rPr lang="en-US" altLang="en-US" dirty="0"/>
              <a:t>Involves transfer of feces, containing beneficial normal biota, from healthy to affected patients via colonoscopy</a:t>
            </a:r>
          </a:p>
        </p:txBody>
      </p:sp>
      <p:pic>
        <p:nvPicPr>
          <p:cNvPr id="8" name="Picture 3" descr="A technician prepares healthy feces for implantation into a patient.">
            <a:extLst>
              <a:ext uri="{FF2B5EF4-FFF2-40B4-BE49-F238E27FC236}">
                <a16:creationId xmlns:a16="http://schemas.microsoft.com/office/drawing/2014/main" id="{53C7F71B-7B86-4C9A-9B9D-9C8C04895CBE}"/>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7980" r="1603" b="4990"/>
          <a:stretch/>
        </p:blipFill>
        <p:spPr>
          <a:xfrm>
            <a:off x="4724402" y="1399020"/>
            <a:ext cx="4188229" cy="2926080"/>
          </a:xfrm>
          <a:prstGeom prst="rect">
            <a:avLst/>
          </a:prstGeom>
        </p:spPr>
      </p:pic>
      <p:sp>
        <p:nvSpPr>
          <p:cNvPr id="7" name="Text Placeholder 4">
            <a:extLst>
              <a:ext uri="{FF2B5EF4-FFF2-40B4-BE49-F238E27FC236}">
                <a16:creationId xmlns:a16="http://schemas.microsoft.com/office/drawing/2014/main" id="{7068044B-31D1-4DD7-91F7-141863440CC8}"/>
              </a:ext>
            </a:extLst>
          </p:cNvPr>
          <p:cNvSpPr>
            <a:spLocks noGrp="1"/>
          </p:cNvSpPr>
          <p:nvPr>
            <p:ph type="body" sz="quarter" idx="30"/>
          </p:nvPr>
        </p:nvSpPr>
        <p:spPr/>
        <p:txBody>
          <a:bodyPr/>
          <a:lstStyle/>
          <a:p>
            <a:r>
              <a:rPr lang="en-IN" dirty="0"/>
              <a:t>Steven </a:t>
            </a:r>
            <a:r>
              <a:rPr lang="en-IN" dirty="0" err="1"/>
              <a:t>Senne</a:t>
            </a:r>
            <a:r>
              <a:rPr lang="en-IN" dirty="0"/>
              <a:t>/AP Images</a:t>
            </a:r>
          </a:p>
        </p:txBody>
      </p:sp>
    </p:spTree>
    <p:extLst>
      <p:ext uri="{BB962C8B-B14F-4D97-AF65-F5344CB8AC3E}">
        <p14:creationId xmlns:p14="http://schemas.microsoft.com/office/powerpoint/2010/main" val="144570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Concept Check – Section 12.4</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marL="457200" indent="-457200">
              <a:spcBef>
                <a:spcPts val="1200"/>
              </a:spcBef>
              <a:buFont typeface="+mj-lt"/>
              <a:buAutoNum type="arabicPeriod"/>
              <a:defRPr/>
            </a:pPr>
            <a:r>
              <a:rPr lang="en-US" dirty="0">
                <a:ea typeface="ＭＳ Ｐゴシック" charset="0"/>
              </a:rPr>
              <a:t>True/False: Bacteria can be resistant to antibiotics without ever encountering the drug.</a:t>
            </a:r>
          </a:p>
          <a:p>
            <a:pPr marL="457200" indent="-457200">
              <a:spcBef>
                <a:spcPts val="1200"/>
              </a:spcBef>
              <a:buFont typeface="+mj-lt"/>
              <a:buAutoNum type="arabicPeriod"/>
              <a:defRPr/>
            </a:pPr>
            <a:r>
              <a:rPr lang="en-US" dirty="0">
                <a:ea typeface="ＭＳ Ｐゴシック" charset="0"/>
              </a:rPr>
              <a:t>List and describe the five mechanisms of antibiotic resistance.</a:t>
            </a:r>
          </a:p>
          <a:p>
            <a:pPr marL="457200" indent="-457200">
              <a:spcBef>
                <a:spcPts val="1200"/>
              </a:spcBef>
              <a:buFont typeface="+mj-lt"/>
              <a:buAutoNum type="arabicPeriod"/>
              <a:defRPr/>
            </a:pPr>
            <a:r>
              <a:rPr lang="en-US" dirty="0">
                <a:ea typeface="ＭＳ Ｐゴシック" charset="0"/>
              </a:rPr>
              <a:t>True/False: The majority of antibiotics prescribed to human are for viral infections.</a:t>
            </a:r>
          </a:p>
          <a:p>
            <a:pPr marL="457200" indent="-457200">
              <a:spcBef>
                <a:spcPts val="1200"/>
              </a:spcBef>
              <a:buFont typeface="+mj-lt"/>
              <a:buAutoNum type="arabicPeriod"/>
              <a:defRPr/>
            </a:pPr>
            <a:r>
              <a:rPr lang="en-US" dirty="0">
                <a:ea typeface="ＭＳ Ｐゴシック" charset="0"/>
              </a:rPr>
              <a:t>Nearly 80% of all antibiotics in the United States are given to _______.</a:t>
            </a:r>
          </a:p>
          <a:p>
            <a:pPr marL="457200" indent="-457200">
              <a:spcBef>
                <a:spcPts val="1200"/>
              </a:spcBef>
              <a:buFont typeface="+mj-lt"/>
              <a:buAutoNum type="arabicPeriod"/>
              <a:defRPr/>
            </a:pPr>
            <a:r>
              <a:rPr lang="en-US" dirty="0">
                <a:ea typeface="ＭＳ Ｐゴシック" charset="0"/>
              </a:rPr>
              <a:t>_______ have been used in Eastern Europe to effectively treat bacterial infections.</a:t>
            </a:r>
          </a:p>
        </p:txBody>
      </p:sp>
    </p:spTree>
    <p:extLst>
      <p:ext uri="{BB962C8B-B14F-4D97-AF65-F5344CB8AC3E}">
        <p14:creationId xmlns:p14="http://schemas.microsoft.com/office/powerpoint/2010/main" val="353011829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Section 12.5:</a:t>
            </a:r>
            <a:br>
              <a:rPr lang="en-US" dirty="0"/>
            </a:br>
            <a:r>
              <a:rPr lang="en-US" dirty="0"/>
              <a:t>Interactions Between Drug and Host</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1200"/>
              </a:spcBef>
              <a:defRPr/>
            </a:pPr>
            <a:r>
              <a:rPr lang="en-US" u="sng" dirty="0">
                <a:ea typeface="ＭＳ Ｐゴシック" charset="0"/>
              </a:rPr>
              <a:t>Learning Outcomes</a:t>
            </a:r>
          </a:p>
          <a:p>
            <a:pPr marL="342900" indent="-342900">
              <a:spcBef>
                <a:spcPts val="1200"/>
              </a:spcBef>
              <a:buFont typeface="Arial" panose="020B0604020202020204" pitchFamily="34" charset="0"/>
              <a:buChar char="•"/>
              <a:defRPr/>
            </a:pPr>
            <a:r>
              <a:rPr lang="en-US" dirty="0">
                <a:ea typeface="ＭＳ Ｐゴシック" charset="0"/>
              </a:rPr>
              <a:t>Distinguish between drug toxicity and allergic reactions to drugs.</a:t>
            </a:r>
          </a:p>
          <a:p>
            <a:pPr marL="342900" indent="-342900">
              <a:spcBef>
                <a:spcPts val="1200"/>
              </a:spcBef>
              <a:buFont typeface="Arial" panose="020B0604020202020204" pitchFamily="34" charset="0"/>
              <a:buChar char="•"/>
              <a:defRPr/>
            </a:pPr>
            <a:r>
              <a:rPr lang="en-US" dirty="0">
                <a:ea typeface="ＭＳ Ｐゴシック" charset="0"/>
              </a:rPr>
              <a:t>Define the term </a:t>
            </a:r>
            <a:r>
              <a:rPr lang="en-US" i="1" dirty="0">
                <a:ea typeface="ＭＳ Ｐゴシック" charset="0"/>
              </a:rPr>
              <a:t>superinfection</a:t>
            </a:r>
            <a:r>
              <a:rPr lang="en-US" dirty="0">
                <a:ea typeface="ＭＳ Ｐゴシック" charset="0"/>
              </a:rPr>
              <a:t>, and summarize how it develops in a patient.</a:t>
            </a:r>
          </a:p>
        </p:txBody>
      </p:sp>
    </p:spTree>
    <p:extLst>
      <p:ext uri="{BB962C8B-B14F-4D97-AF65-F5344CB8AC3E}">
        <p14:creationId xmlns:p14="http://schemas.microsoft.com/office/powerpoint/2010/main" val="86691393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Interactions Between Drug and Host </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Categories of major side effects of drugs:</a:t>
            </a:r>
          </a:p>
          <a:p>
            <a:pPr marL="347472" lvl="1">
              <a:spcBef>
                <a:spcPts val="600"/>
              </a:spcBef>
            </a:pPr>
            <a:r>
              <a:rPr lang="en-US" altLang="en-US" dirty="0"/>
              <a:t>Direct damage to tissues through toxicity</a:t>
            </a:r>
          </a:p>
          <a:p>
            <a:pPr marL="347472" lvl="1">
              <a:spcBef>
                <a:spcPts val="600"/>
              </a:spcBef>
            </a:pPr>
            <a:r>
              <a:rPr lang="en-US" altLang="en-US" dirty="0"/>
              <a:t>Allergic reactions</a:t>
            </a:r>
          </a:p>
          <a:p>
            <a:pPr marL="347472" lvl="1">
              <a:spcBef>
                <a:spcPts val="600"/>
              </a:spcBef>
            </a:pPr>
            <a:r>
              <a:rPr lang="en-US" altLang="en-US" dirty="0"/>
              <a:t>Disruption in the balance of normal microbial biota</a:t>
            </a:r>
          </a:p>
        </p:txBody>
      </p:sp>
    </p:spTree>
    <p:extLst>
      <p:ext uri="{BB962C8B-B14F-4D97-AF65-F5344CB8AC3E}">
        <p14:creationId xmlns:p14="http://schemas.microsoft.com/office/powerpoint/2010/main" val="33432890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Toxicity to Organs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Drugs most often adversely affect:</a:t>
            </a:r>
          </a:p>
          <a:p>
            <a:pPr marL="347472" lvl="1">
              <a:spcBef>
                <a:spcPts val="600"/>
              </a:spcBef>
            </a:pPr>
            <a:r>
              <a:rPr lang="en-US" altLang="en-US" dirty="0"/>
              <a:t>Liver</a:t>
            </a:r>
          </a:p>
          <a:p>
            <a:pPr marL="347472" lvl="1">
              <a:spcBef>
                <a:spcPts val="600"/>
              </a:spcBef>
            </a:pPr>
            <a:r>
              <a:rPr lang="en-US" altLang="en-US" dirty="0"/>
              <a:t>Kidneys</a:t>
            </a:r>
          </a:p>
          <a:p>
            <a:pPr marL="347472" lvl="1">
              <a:spcBef>
                <a:spcPts val="600"/>
              </a:spcBef>
            </a:pPr>
            <a:r>
              <a:rPr lang="en-US" altLang="en-US" dirty="0"/>
              <a:t>Gastrointestinal tract</a:t>
            </a:r>
          </a:p>
          <a:p>
            <a:pPr marL="347472" lvl="1">
              <a:spcBef>
                <a:spcPts val="600"/>
              </a:spcBef>
            </a:pPr>
            <a:r>
              <a:rPr lang="en-US" altLang="en-US" dirty="0"/>
              <a:t>Cardiovascular system and blood forming tissue</a:t>
            </a:r>
          </a:p>
          <a:p>
            <a:pPr marL="347472" lvl="1">
              <a:spcBef>
                <a:spcPts val="600"/>
              </a:spcBef>
            </a:pPr>
            <a:r>
              <a:rPr lang="en-US" altLang="en-US" dirty="0"/>
              <a:t>Nervous system</a:t>
            </a:r>
          </a:p>
          <a:p>
            <a:pPr marL="347472" lvl="1">
              <a:spcBef>
                <a:spcPts val="600"/>
              </a:spcBef>
            </a:pPr>
            <a:r>
              <a:rPr lang="en-US" altLang="en-US" dirty="0"/>
              <a:t>Respiratory tract</a:t>
            </a:r>
          </a:p>
          <a:p>
            <a:pPr marL="347472" lvl="1">
              <a:spcBef>
                <a:spcPts val="600"/>
              </a:spcBef>
            </a:pPr>
            <a:r>
              <a:rPr lang="en-US" altLang="en-US" dirty="0"/>
              <a:t>Skin, bones, teeth</a:t>
            </a:r>
          </a:p>
        </p:txBody>
      </p:sp>
    </p:spTree>
    <p:extLst>
      <p:ext uri="{BB962C8B-B14F-4D97-AF65-F5344CB8AC3E}">
        <p14:creationId xmlns:p14="http://schemas.microsoft.com/office/powerpoint/2010/main" val="359530737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Toxicity to Organs: Tetracyclines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Tetracyclines:</a:t>
            </a:r>
          </a:p>
          <a:p>
            <a:pPr marL="347472" lvl="1">
              <a:spcBef>
                <a:spcPts val="600"/>
              </a:spcBef>
            </a:pPr>
            <a:r>
              <a:rPr lang="en-US" altLang="en-US" dirty="0"/>
              <a:t>Bind to the enamel of teeth, causing a permanent gray to brown discoloration</a:t>
            </a:r>
          </a:p>
          <a:p>
            <a:pPr marL="347472" lvl="1">
              <a:spcBef>
                <a:spcPts val="600"/>
              </a:spcBef>
            </a:pPr>
            <a:r>
              <a:rPr lang="en-US" altLang="en-US" dirty="0"/>
              <a:t>Cause liver damage in pregnant women</a:t>
            </a:r>
          </a:p>
          <a:p>
            <a:pPr marL="347472" lvl="1">
              <a:spcBef>
                <a:spcPts val="600"/>
              </a:spcBef>
            </a:pPr>
            <a:r>
              <a:rPr lang="en-US" altLang="en-US" dirty="0"/>
              <a:t>Cross the placenta and are deposited in fetal bones and teeth</a:t>
            </a:r>
          </a:p>
        </p:txBody>
      </p:sp>
    </p:spTree>
    <p:extLst>
      <p:ext uri="{BB962C8B-B14F-4D97-AF65-F5344CB8AC3E}">
        <p14:creationId xmlns:p14="http://schemas.microsoft.com/office/powerpoint/2010/main" val="110635742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Toxicity to Organs: Diarrhea</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Diarrhea:</a:t>
            </a:r>
          </a:p>
          <a:p>
            <a:pPr marL="347472" lvl="1">
              <a:spcBef>
                <a:spcPts val="600"/>
              </a:spcBef>
            </a:pPr>
            <a:r>
              <a:rPr lang="en-US" altLang="en-US" dirty="0"/>
              <a:t>Most common complaint associated with oral antimicrobial therapy</a:t>
            </a:r>
          </a:p>
          <a:p>
            <a:pPr marL="347472" lvl="1">
              <a:spcBef>
                <a:spcPts val="600"/>
              </a:spcBef>
            </a:pPr>
            <a:r>
              <a:rPr lang="en-US" altLang="en-US" dirty="0"/>
              <a:t>Can progress to severe intestinal irritation or colitis</a:t>
            </a:r>
          </a:p>
          <a:p>
            <a:pPr marL="347472" lvl="1">
              <a:spcBef>
                <a:spcPts val="600"/>
              </a:spcBef>
            </a:pPr>
            <a:r>
              <a:rPr lang="en-US" altLang="en-US" dirty="0"/>
              <a:t>Some drugs directly irritate the intestinal lining</a:t>
            </a:r>
          </a:p>
          <a:p>
            <a:pPr marL="347472" lvl="1">
              <a:spcBef>
                <a:spcPts val="600"/>
              </a:spcBef>
            </a:pPr>
            <a:r>
              <a:rPr lang="en-US" altLang="en-US" dirty="0"/>
              <a:t>Also caused by disruption of the intestinal microbiota</a:t>
            </a:r>
          </a:p>
        </p:txBody>
      </p:sp>
    </p:spTree>
    <p:extLst>
      <p:ext uri="{BB962C8B-B14F-4D97-AF65-F5344CB8AC3E}">
        <p14:creationId xmlns:p14="http://schemas.microsoft.com/office/powerpoint/2010/main" val="85421961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Allergic Responses to Drugs</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b="1" dirty="0"/>
              <a:t>Allergy:</a:t>
            </a:r>
          </a:p>
          <a:p>
            <a:pPr marL="347472" lvl="1">
              <a:spcBef>
                <a:spcPts val="600"/>
              </a:spcBef>
            </a:pPr>
            <a:r>
              <a:rPr lang="en-US" altLang="en-US" dirty="0"/>
              <a:t>Drug acts as an antigen that stimulates the allergic response</a:t>
            </a:r>
          </a:p>
          <a:p>
            <a:pPr marL="347472" lvl="1">
              <a:spcBef>
                <a:spcPts val="600"/>
              </a:spcBef>
            </a:pPr>
            <a:r>
              <a:rPr lang="en-US" altLang="en-US" dirty="0"/>
              <a:t>Can be provoked by the intact drug molecule or substances that develop from the body’s metabolic alteration of the drug</a:t>
            </a:r>
          </a:p>
        </p:txBody>
      </p:sp>
    </p:spTree>
    <p:extLst>
      <p:ext uri="{BB962C8B-B14F-4D97-AF65-F5344CB8AC3E}">
        <p14:creationId xmlns:p14="http://schemas.microsoft.com/office/powerpoint/2010/main" val="229111277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Suppression and Alteration of the Microbiota</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Introduction of a broad-spectrum antimicrobial:</a:t>
            </a:r>
          </a:p>
          <a:p>
            <a:pPr marL="347472" lvl="1">
              <a:spcBef>
                <a:spcPts val="600"/>
              </a:spcBef>
            </a:pPr>
            <a:r>
              <a:rPr lang="en-US" altLang="en-US" dirty="0"/>
              <a:t>Treats infection</a:t>
            </a:r>
          </a:p>
          <a:p>
            <a:pPr marL="347472" lvl="1">
              <a:spcBef>
                <a:spcPts val="600"/>
              </a:spcBef>
            </a:pPr>
            <a:r>
              <a:rPr lang="en-US" altLang="en-US" dirty="0"/>
              <a:t>Destroys normal biota, even those far removed from the original infection</a:t>
            </a:r>
          </a:p>
          <a:p>
            <a:pPr marL="0" lvl="1" indent="0">
              <a:spcBef>
                <a:spcPts val="600"/>
              </a:spcBef>
              <a:buNone/>
            </a:pPr>
            <a:r>
              <a:rPr lang="en-US" altLang="en-US" b="1" dirty="0"/>
              <a:t>Superinfection:</a:t>
            </a:r>
          </a:p>
          <a:p>
            <a:pPr marL="347472" lvl="1">
              <a:spcBef>
                <a:spcPts val="600"/>
              </a:spcBef>
            </a:pPr>
            <a:r>
              <a:rPr lang="en-US" altLang="en-US" dirty="0"/>
              <a:t>Beneficial resident species are destroyed through antibiotic therapy</a:t>
            </a:r>
          </a:p>
          <a:p>
            <a:pPr marL="347472" lvl="1">
              <a:spcBef>
                <a:spcPts val="600"/>
              </a:spcBef>
            </a:pPr>
            <a:r>
              <a:rPr lang="en-US" altLang="en-US" dirty="0"/>
              <a:t>Microbes once small in number begin to overgrow and cause disease</a:t>
            </a:r>
          </a:p>
        </p:txBody>
      </p:sp>
    </p:spTree>
    <p:extLst>
      <p:ext uri="{BB962C8B-B14F-4D97-AF65-F5344CB8AC3E}">
        <p14:creationId xmlns:p14="http://schemas.microsoft.com/office/powerpoint/2010/main" val="265152383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Role of Antimicrobials in Disrupting Microbial Biota and Causing Superinfections</a:t>
            </a:r>
            <a:endParaRPr lang="en-IN" sz="1200" dirty="0"/>
          </a:p>
        </p:txBody>
      </p:sp>
      <p:pic>
        <p:nvPicPr>
          <p:cNvPr id="5" name="Picture 2" descr="Illustration demonstrating how antibiotic use can destroy normal biota and lead to a superinfection.">
            <a:extLst>
              <a:ext uri="{FF2B5EF4-FFF2-40B4-BE49-F238E27FC236}">
                <a16:creationId xmlns:a16="http://schemas.microsoft.com/office/drawing/2014/main" id="{57747E24-D97C-4BE1-8FA9-0C8D41AFFCC4}"/>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2778" b="62724"/>
          <a:stretch/>
        </p:blipFill>
        <p:spPr>
          <a:xfrm>
            <a:off x="774119" y="1954530"/>
            <a:ext cx="2448452" cy="2290326"/>
          </a:xfrm>
        </p:spPr>
      </p:pic>
      <p:pic>
        <p:nvPicPr>
          <p:cNvPr id="6" name="Picture 3" descr="Illustration demonstrating how antibiotic use can destroy normal biota and lead to a superinfection.">
            <a:extLst>
              <a:ext uri="{FF2B5EF4-FFF2-40B4-BE49-F238E27FC236}">
                <a16:creationId xmlns:a16="http://schemas.microsoft.com/office/drawing/2014/main" id="{0F8A9516-62E4-4B40-BDF9-56871345E3E8}"/>
              </a:ext>
              <a:ext uri="{C183D7F6-B498-43B3-948B-1728B52AA6E4}">
                <adec:decorative xmlns:adec="http://schemas.microsoft.com/office/drawing/2017/decorative" val="0"/>
              </a:ext>
            </a:extLst>
          </p:cNvPr>
          <p:cNvPicPr>
            <a:picLocks noChangeAspect="1"/>
          </p:cNvPicPr>
          <p:nvPr/>
        </p:nvPicPr>
        <p:blipFill rotWithShape="1">
          <a:blip r:embed="rId2"/>
          <a:srcRect t="35899" b="30874"/>
          <a:stretch/>
        </p:blipFill>
        <p:spPr>
          <a:xfrm>
            <a:off x="3347774" y="2038866"/>
            <a:ext cx="2448452" cy="2205990"/>
          </a:xfrm>
          <a:prstGeom prst="rect">
            <a:avLst/>
          </a:prstGeom>
        </p:spPr>
      </p:pic>
      <p:pic>
        <p:nvPicPr>
          <p:cNvPr id="7" name="Picture 4" descr="Illustration demonstrating how antibiotic use can destroy normal biota and lead to a superinfection.">
            <a:extLst>
              <a:ext uri="{FF2B5EF4-FFF2-40B4-BE49-F238E27FC236}">
                <a16:creationId xmlns:a16="http://schemas.microsoft.com/office/drawing/2014/main" id="{3BB79AF6-2E90-4190-B09B-E8C24E4ABF9E}"/>
              </a:ext>
              <a:ext uri="{C183D7F6-B498-43B3-948B-1728B52AA6E4}">
                <adec:decorative xmlns:adec="http://schemas.microsoft.com/office/drawing/2017/decorative" val="0"/>
              </a:ext>
            </a:extLst>
          </p:cNvPr>
          <p:cNvPicPr>
            <a:picLocks noChangeAspect="1"/>
          </p:cNvPicPr>
          <p:nvPr/>
        </p:nvPicPr>
        <p:blipFill rotWithShape="1">
          <a:blip r:embed="rId2"/>
          <a:srcRect t="67844" b="-1"/>
          <a:stretch/>
        </p:blipFill>
        <p:spPr>
          <a:xfrm>
            <a:off x="5921429" y="2109986"/>
            <a:ext cx="2448452" cy="2134870"/>
          </a:xfrm>
          <a:prstGeom prst="rect">
            <a:avLst/>
          </a:prstGeom>
        </p:spPr>
      </p:pic>
      <p:sp>
        <p:nvSpPr>
          <p:cNvPr id="8" name="Text Placeholder 3">
            <a:extLst>
              <a:ext uri="{FF2B5EF4-FFF2-40B4-BE49-F238E27FC236}">
                <a16:creationId xmlns:a16="http://schemas.microsoft.com/office/drawing/2014/main" id="{1035CA47-95D7-4AE4-A79D-AA253F53E502}"/>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16894080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Starting Treatment</a:t>
            </a:r>
            <a:endParaRPr lang="en-IN" sz="1200" dirty="0"/>
          </a:p>
        </p:txBody>
      </p:sp>
      <p:sp>
        <p:nvSpPr>
          <p:cNvPr id="3" name="Content Placeholder 2"/>
          <p:cNvSpPr>
            <a:spLocks noGrp="1"/>
          </p:cNvSpPr>
          <p:nvPr>
            <p:ph sz="quarter" idx="11"/>
          </p:nvPr>
        </p:nvSpPr>
        <p:spPr/>
        <p:txBody>
          <a:bodyPr>
            <a:normAutofit/>
          </a:bodyPr>
          <a:lstStyle/>
          <a:p>
            <a:pPr marL="0" lvl="1" indent="0">
              <a:spcBef>
                <a:spcPts val="600"/>
              </a:spcBef>
              <a:buNone/>
            </a:pPr>
            <a:r>
              <a:rPr lang="en-US" altLang="en-US" dirty="0"/>
              <a:t>Three factors must be known before starting antimicrobial therapy:</a:t>
            </a:r>
          </a:p>
          <a:p>
            <a:pPr marL="347472" lvl="1">
              <a:spcBef>
                <a:spcPts val="600"/>
              </a:spcBef>
            </a:pPr>
            <a:r>
              <a:rPr lang="en-US" altLang="en-US" dirty="0"/>
              <a:t>The identity of the microorganism causing the infection</a:t>
            </a:r>
          </a:p>
          <a:p>
            <a:pPr marL="347472" lvl="1">
              <a:spcBef>
                <a:spcPts val="600"/>
              </a:spcBef>
            </a:pPr>
            <a:r>
              <a:rPr lang="en-US" altLang="en-US" dirty="0"/>
              <a:t>The degree of the microorganism’s susceptibility (sensitivity) to various drugs</a:t>
            </a:r>
          </a:p>
          <a:p>
            <a:pPr marL="347472" lvl="1">
              <a:spcBef>
                <a:spcPts val="600"/>
              </a:spcBef>
            </a:pPr>
            <a:r>
              <a:rPr lang="en-US" altLang="en-US" dirty="0"/>
              <a:t>The overall medical condition of the patient</a:t>
            </a:r>
          </a:p>
        </p:txBody>
      </p:sp>
    </p:spTree>
    <p:extLst>
      <p:ext uri="{BB962C8B-B14F-4D97-AF65-F5344CB8AC3E}">
        <p14:creationId xmlns:p14="http://schemas.microsoft.com/office/powerpoint/2010/main" val="30516919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Concept Check – Section 12.5</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marL="457200" indent="-457200">
              <a:spcBef>
                <a:spcPts val="1200"/>
              </a:spcBef>
              <a:buFont typeface="+mj-lt"/>
              <a:buAutoNum type="arabicPeriod"/>
              <a:defRPr/>
            </a:pPr>
            <a:r>
              <a:rPr lang="en-US" dirty="0">
                <a:ea typeface="ＭＳ Ｐゴシック" charset="0"/>
              </a:rPr>
              <a:t>Describe the adverse reactions to the following antimicrobials:</a:t>
            </a:r>
          </a:p>
          <a:p>
            <a:pPr marL="640080" lvl="1" indent="-283464">
              <a:spcBef>
                <a:spcPts val="600"/>
              </a:spcBef>
              <a:defRPr/>
            </a:pPr>
            <a:r>
              <a:rPr lang="en-US" dirty="0"/>
              <a:t>Tetracyclines</a:t>
            </a:r>
          </a:p>
          <a:p>
            <a:pPr marL="640080" lvl="1" indent="-283464">
              <a:spcBef>
                <a:spcPts val="600"/>
              </a:spcBef>
              <a:defRPr/>
            </a:pPr>
            <a:r>
              <a:rPr lang="en-US" dirty="0"/>
              <a:t>Sulfonamides</a:t>
            </a:r>
          </a:p>
          <a:p>
            <a:pPr marL="640080" lvl="1" indent="-283464">
              <a:spcBef>
                <a:spcPts val="600"/>
              </a:spcBef>
              <a:defRPr/>
            </a:pPr>
            <a:r>
              <a:rPr lang="en-US" dirty="0" err="1"/>
              <a:t>Flucyosine</a:t>
            </a:r>
            <a:endParaRPr lang="en-US" dirty="0"/>
          </a:p>
          <a:p>
            <a:pPr marL="640080" lvl="1" indent="-283464">
              <a:spcBef>
                <a:spcPts val="600"/>
              </a:spcBef>
              <a:defRPr/>
            </a:pPr>
            <a:r>
              <a:rPr lang="en-US" dirty="0" err="1"/>
              <a:t>Choroquine</a:t>
            </a:r>
            <a:endParaRPr lang="en-US" dirty="0"/>
          </a:p>
          <a:p>
            <a:pPr marL="457200" indent="-457200">
              <a:spcBef>
                <a:spcPts val="1200"/>
              </a:spcBef>
              <a:buFont typeface="+mj-lt"/>
              <a:buAutoNum type="arabicPeriod"/>
              <a:defRPr/>
            </a:pPr>
            <a:r>
              <a:rPr lang="en-US" dirty="0">
                <a:ea typeface="ＭＳ Ｐゴシック" charset="0"/>
              </a:rPr>
              <a:t>The ______ account for the greatest number of drug allergies.</a:t>
            </a:r>
          </a:p>
          <a:p>
            <a:pPr marL="457200" indent="-457200">
              <a:spcBef>
                <a:spcPts val="1200"/>
              </a:spcBef>
              <a:buFont typeface="+mj-lt"/>
              <a:buAutoNum type="arabicPeriod"/>
              <a:defRPr/>
            </a:pPr>
            <a:r>
              <a:rPr lang="en-US" dirty="0">
                <a:ea typeface="ＭＳ Ｐゴシック" charset="0"/>
              </a:rPr>
              <a:t>Overgrowth of certain microbes due to antibiotic therapy is known as ______.</a:t>
            </a:r>
          </a:p>
        </p:txBody>
      </p:sp>
    </p:spTree>
    <p:extLst>
      <p:ext uri="{BB962C8B-B14F-4D97-AF65-F5344CB8AC3E}">
        <p14:creationId xmlns:p14="http://schemas.microsoft.com/office/powerpoint/2010/main" val="63515123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Technique for Preparation and Interpretation of Disc Diffusion Tests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lphaLcParenBoth"/>
            </a:pPr>
            <a:r>
              <a:rPr lang="en-US" dirty="0"/>
              <a:t>Photograph of an agar dish with a bacterial isolate distributed evenly all over its surface. After inoculation, the antibiotic-containing disks are dropped onto the agar and it is incubated. The damp agar moistens the discs and antibiotic diffuses out of them in widening arcs. The concentration of the antibiotic decreases as it gets farther from the disc. If the test bacterium is sensitive to a drug, a zone of inhibition develops around its disc. Roughly speaking, the larger the size of this zone, the greater is the bacterium’s sensitivity to the drug. The diameter of each zone is measured in millimeters and evaluated for susceptibility or resistance by means of a comparative standard (see table 12.3).</a:t>
            </a:r>
          </a:p>
          <a:p>
            <a:pPr marL="342900" indent="-342900">
              <a:buAutoNum type="alphaLcParenBoth"/>
            </a:pPr>
            <a:r>
              <a:rPr lang="en-US" dirty="0"/>
              <a:t>The principles illustrated in a drawing.</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41763119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Alternative to the Kirby-Bauer Procedure: </a:t>
            </a:r>
            <a:r>
              <a:rPr lang="en-US" dirty="0" err="1"/>
              <a:t>Etest</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1500"/>
              </a:spcAft>
            </a:pPr>
            <a:r>
              <a:rPr lang="en-US" dirty="0"/>
              <a:t>Another diffusion test is the </a:t>
            </a:r>
            <a:r>
              <a:rPr lang="en-US" dirty="0" err="1"/>
              <a:t>Etest</a:t>
            </a:r>
            <a:r>
              <a:rPr lang="en-US" dirty="0"/>
              <a:t>, which uses a strip to produce the zone of inhibition. The advantage of the </a:t>
            </a:r>
            <a:r>
              <a:rPr lang="en-US" dirty="0" err="1"/>
              <a:t>Etest</a:t>
            </a:r>
            <a:r>
              <a:rPr lang="en-US" dirty="0"/>
              <a:t> is that the strip contains a gradient of drug calibrated in micrograms. This way, the MIC can be measured by observing the mark on the strip that corresponds to the edge of the zone of inhibition.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311993130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Tube Dilution Test for Determining the Minimum Inhibitory Concentration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lphaLcParenBoth"/>
            </a:pPr>
            <a:r>
              <a:rPr lang="en-US" dirty="0"/>
              <a:t>The antibiotic is diluted serially through tubes of liquid nutrient from right to left. All tubes are inoculated with an identical amount of a test bacterium and then incubated. The first tube on the left is a control that lacks the drug and shows maximum growth. The first tube in the series that shows no growth (no turbidity) contains the concentration of antibiotic that is the MIC.</a:t>
            </a:r>
          </a:p>
          <a:p>
            <a:pPr marL="342900" indent="-342900">
              <a:buAutoNum type="alphaLcParenBoth"/>
            </a:pPr>
            <a:r>
              <a:rPr lang="en-US" dirty="0"/>
              <a:t>Microbroth dilution in a </a:t>
            </a:r>
            <a:r>
              <a:rPr lang="en-US" dirty="0" err="1"/>
              <a:t>multiwell</a:t>
            </a:r>
            <a:r>
              <a:rPr lang="en-US" dirty="0"/>
              <a:t> plate. Here, amphotericin B, flucytosine, and several azole drugs are tested on a pathogenic yeast. Pink indicates growth, and blue indicates no growth. Numbers indicate the dilution of the MIC, and the X in each row shows the first well without growth.</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96937012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Primary Sites of Action of Antimicrobial Drugs on Bacterial Cells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Protein Synthesis Inhibitors Acting on Ribosomes:</a:t>
            </a:r>
          </a:p>
          <a:p>
            <a:pPr marL="342900" indent="-342900">
              <a:buAutoNum type="arabicParenR"/>
            </a:pPr>
            <a:r>
              <a:rPr lang="en-US" dirty="0"/>
              <a:t>Site of action: 50S subunit. Erythromycin, Clindamycin, </a:t>
            </a:r>
            <a:r>
              <a:rPr lang="en-US" dirty="0" err="1"/>
              <a:t>Synercid</a:t>
            </a:r>
            <a:r>
              <a:rPr lang="en-US" dirty="0"/>
              <a:t>, </a:t>
            </a:r>
            <a:r>
              <a:rPr lang="en-US" dirty="0" err="1"/>
              <a:t>Pleuromutilins</a:t>
            </a:r>
            <a:r>
              <a:rPr lang="en-US" dirty="0"/>
              <a:t>.</a:t>
            </a:r>
          </a:p>
          <a:p>
            <a:pPr marL="342900" indent="-342900">
              <a:buAutoNum type="arabicParenR"/>
            </a:pPr>
            <a:r>
              <a:rPr lang="en-US" dirty="0"/>
              <a:t>Site of action: 30S subunit. The Aminoglycosides: Gentamicin and Streptomycin, Tetracyclines, </a:t>
            </a:r>
            <a:r>
              <a:rPr lang="en-US" dirty="0" err="1"/>
              <a:t>Glycylcyclines</a:t>
            </a:r>
            <a:r>
              <a:rPr lang="en-US" dirty="0"/>
              <a:t>.</a:t>
            </a:r>
          </a:p>
          <a:p>
            <a:pPr marL="342900" indent="-342900">
              <a:buAutoNum type="arabicParenR"/>
            </a:pPr>
            <a:r>
              <a:rPr lang="en-US" dirty="0"/>
              <a:t>Site of action: Both 30S and 50S. Blocks initiation of protein synthesis. Linezolid. Folic Acid Synthesis in the Cytoplasm: 1) Block pathways and inhibit metabolism. Sulfonamides (sulfa drugs), Trimethoprim. Cell Wall Inhibitors: 1) Block synthesis and repair. </a:t>
            </a:r>
            <a:r>
              <a:rPr lang="en-US" dirty="0" err="1"/>
              <a:t>Penicillins</a:t>
            </a:r>
            <a:r>
              <a:rPr lang="en-US" dirty="0"/>
              <a:t>, Cephalosporins, Carbapenems, Vancomycin, Bacitracin, Fosfomycin, Isoniazid. Cell Membrane: 1) Cause loss of selective permeability. Polymyxins, Daptomycin. DNA/RNA: 1) Inhibit replication and transcription. Inhibit gyrase (unwinding enzyme). Quinolones. 2) Inhibit RNA polymerase. Rifampin.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4253562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Spectrum of Activity for Antibiotics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AutoNum type="arabicParenR"/>
            </a:pPr>
            <a:r>
              <a:rPr lang="en-US" dirty="0"/>
              <a:t>Mycobacteria. Example: Tuberculosis. Antibiotics: Isoniazid, Streptomycin, Tobramycin, Polymyxin, and Carbapenems. Normal biota? Yes.</a:t>
            </a:r>
          </a:p>
          <a:p>
            <a:pPr marL="342900" indent="-342900">
              <a:buAutoNum type="arabicParenR"/>
            </a:pPr>
            <a:r>
              <a:rPr lang="en-US" dirty="0"/>
              <a:t>Gram-Negative Bacteria. Examples: Salmonellosis, plague, gonorrhea. Antibiotics: Streptomycin, Carbapenems, Tetracyclines, Sulfonamides, Cephalosporins, </a:t>
            </a:r>
            <a:r>
              <a:rPr lang="en-US" dirty="0" err="1"/>
              <a:t>Penicillins</a:t>
            </a:r>
            <a:r>
              <a:rPr lang="en-US" dirty="0"/>
              <a:t>. Normal Biota? Yes.</a:t>
            </a:r>
          </a:p>
          <a:p>
            <a:pPr marL="342900" indent="-342900">
              <a:buAutoNum type="arabicParenR"/>
            </a:pPr>
            <a:r>
              <a:rPr lang="en-US" dirty="0"/>
              <a:t>Gram-Positive Bacteria. Examples: Strep throat, staph infections. Antibiotics: Carbapenems, Tetracyclines, Sulfonamides, Cephalosporins, </a:t>
            </a:r>
            <a:r>
              <a:rPr lang="en-US" dirty="0" err="1"/>
              <a:t>Penicillins</a:t>
            </a:r>
            <a:r>
              <a:rPr lang="en-US" dirty="0"/>
              <a:t>. Normal Biota? Yes.</a:t>
            </a:r>
          </a:p>
          <a:p>
            <a:pPr marL="342900" indent="-342900">
              <a:buAutoNum type="arabicParenR"/>
            </a:pPr>
            <a:r>
              <a:rPr lang="en-US" dirty="0" err="1"/>
              <a:t>Chlamydias</a:t>
            </a:r>
            <a:r>
              <a:rPr lang="en-US" dirty="0"/>
              <a:t>. Example: Chlamydia, trachoma. Antibiotics: Tetracyclines, </a:t>
            </a:r>
            <a:r>
              <a:rPr lang="en-US" dirty="0" err="1"/>
              <a:t>Penicillins</a:t>
            </a:r>
            <a:r>
              <a:rPr lang="en-US" dirty="0"/>
              <a:t>. Normal biota? Probably.</a:t>
            </a:r>
          </a:p>
          <a:p>
            <a:pPr marL="342900" indent="-342900">
              <a:buAutoNum type="arabicParenR"/>
            </a:pPr>
            <a:r>
              <a:rPr lang="en-US" dirty="0" err="1"/>
              <a:t>Rickettsias</a:t>
            </a:r>
            <a:r>
              <a:rPr lang="en-US" dirty="0"/>
              <a:t>. Example: Rocky Mountain spotted fever. Antibiotic: Tetracycline. Normal biota: None known.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7123508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Antibacterial Drugs Targeting the Cell Wall: </a:t>
            </a:r>
            <a:r>
              <a:rPr lang="en-US" dirty="0" err="1"/>
              <a:t>Penicillins</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1500"/>
              </a:spcAft>
            </a:pPr>
            <a:r>
              <a:rPr lang="en-US" dirty="0"/>
              <a:t>All </a:t>
            </a:r>
            <a:r>
              <a:rPr lang="en-US" dirty="0" err="1"/>
              <a:t>penicillins</a:t>
            </a:r>
            <a:r>
              <a:rPr lang="en-US" dirty="0"/>
              <a:t> contain a thiazolidine ring and a beta-lactam ring, but each differs in the nature of the side chain (R group), which is also responsible for differences in biological activity.</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90617930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The Structure of Cephalosporins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1500"/>
              </a:spcAft>
            </a:pPr>
            <a:r>
              <a:rPr lang="en-US" dirty="0"/>
              <a:t>Like penicillin, cephalosporins have a beta-lactam ring, but they have a different main ring. However, unlike </a:t>
            </a:r>
            <a:r>
              <a:rPr lang="en-US" dirty="0" err="1"/>
              <a:t>penicillins</a:t>
            </a:r>
            <a:r>
              <a:rPr lang="en-US" dirty="0"/>
              <a:t>, they have two sites for placement of R groups (at positions 3 and 7). This makes possible greater versatility in function and complexity in structure.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84323331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1649</TotalTime>
  <Words>5742</Words>
  <Application>Microsoft Office PowerPoint</Application>
  <PresentationFormat>On-screen Show (4:3)</PresentationFormat>
  <Paragraphs>659</Paragraphs>
  <Slides>102</Slides>
  <Notes>1</Notes>
  <HiddenSlides>11</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102</vt:i4>
      </vt:variant>
    </vt:vector>
  </HeadingPairs>
  <TitlesOfParts>
    <vt:vector size="110" baseType="lpstr">
      <vt:lpstr>ＭＳ Ｐゴシック</vt:lpstr>
      <vt:lpstr>Arial</vt:lpstr>
      <vt:lpstr>Calibri</vt:lpstr>
      <vt:lpstr>Title Slides Master</vt:lpstr>
      <vt:lpstr>MainContentSlideMaster</vt:lpstr>
      <vt:lpstr>ClosingMaster</vt:lpstr>
      <vt:lpstr>DividerSlideMaster</vt:lpstr>
      <vt:lpstr>ImageDescriptionAppendixSlideMaster</vt:lpstr>
      <vt:lpstr>Chapter 12</vt:lpstr>
      <vt:lpstr>Section 12.1: Principles of Antimicrobial Therapy</vt:lpstr>
      <vt:lpstr>Principles of Antimicrobial Therapy</vt:lpstr>
      <vt:lpstr>Characteristics of the Ideal Antimicrobial Drug</vt:lpstr>
      <vt:lpstr>Terminology of Antimicrobials</vt:lpstr>
      <vt:lpstr>Terminology of Antimicrobials, continued</vt:lpstr>
      <vt:lpstr>Origins of Antimicrobial Drugs</vt:lpstr>
      <vt:lpstr>Origins of Antimicrobial Drugs: Synthetics and Semisynthetics</vt:lpstr>
      <vt:lpstr>Starting Treatment</vt:lpstr>
      <vt:lpstr>Identifying the Agent</vt:lpstr>
      <vt:lpstr>Testing for Drug Susceptibility: Kirby-Bauer Technique</vt:lpstr>
      <vt:lpstr>Technique for Preparation and Interpretation  of Disc Diffusion Tests</vt:lpstr>
      <vt:lpstr>Results of a Sample Kirby-Bauer Test</vt:lpstr>
      <vt:lpstr>Alternative to the Kirby-Bauer Procedure: Etest</vt:lpstr>
      <vt:lpstr>Testing for Drug Susceptibility:  Tube Dilution Tests</vt:lpstr>
      <vt:lpstr>Tube Dilution Test for Determining the Minimum Inhibitory Concentration</vt:lpstr>
      <vt:lpstr>The MIC and Therapeutic Index</vt:lpstr>
      <vt:lpstr>Therapeutic Index</vt:lpstr>
      <vt:lpstr>Patient History Must Be Considered</vt:lpstr>
      <vt:lpstr>The Art and Science of Choosing an Antimicrobial Drug</vt:lpstr>
      <vt:lpstr>Concept Check – Section 12.1</vt:lpstr>
      <vt:lpstr>Section 12.2:  Interactions Between Drug and Microbe</vt:lpstr>
      <vt:lpstr>Interactions Between Drug and Microbe: Selective Toxicity</vt:lpstr>
      <vt:lpstr>Toxic Drugs</vt:lpstr>
      <vt:lpstr>Mechanisms of Drug Action</vt:lpstr>
      <vt:lpstr>Primary Sites of Action of Antimicrobial Drugs on Bacterial Cells</vt:lpstr>
      <vt:lpstr>Concept Check – Section 12.2</vt:lpstr>
      <vt:lpstr>Section 12.3: Survey of Major Antimicrobial Drug Groups 1</vt:lpstr>
      <vt:lpstr>Section 12.3: Survey of Major Antimicrobial Drug Groups 2</vt:lpstr>
      <vt:lpstr>Survey of Major Antimicrobial Drug Groups</vt:lpstr>
      <vt:lpstr>Spectrum of Activity for Antibiotics</vt:lpstr>
      <vt:lpstr>Antibacterial Drugs Targeting the Cell Wall: Penicillins</vt:lpstr>
      <vt:lpstr>Penicillins</vt:lpstr>
      <vt:lpstr>Antibacterial Drugs Targeting the Cell Wall: Cephalosporins and Others</vt:lpstr>
      <vt:lpstr>The Structure of Cephalosporins</vt:lpstr>
      <vt:lpstr>Cephalosporins</vt:lpstr>
      <vt:lpstr>Carbapenems</vt:lpstr>
      <vt:lpstr>Miscellaneous Drugs That Target the Cell Wall</vt:lpstr>
      <vt:lpstr>Antibacterial Drugs Targeting Protein Synthesis: Aminoglycosides</vt:lpstr>
      <vt:lpstr>Streptomycin</vt:lpstr>
      <vt:lpstr>Sites of Inhibition on the Bacterial Ribosome and Major Antibiotics That Act on These Sites</vt:lpstr>
      <vt:lpstr>Aminoglycosides</vt:lpstr>
      <vt:lpstr>Drugs That Target Protein Synthesis: Tetracyclines</vt:lpstr>
      <vt:lpstr>Tetracyclines</vt:lpstr>
      <vt:lpstr>Drugs that Target Protein Synthesis: Glycylcyclines</vt:lpstr>
      <vt:lpstr>Glycylcyclines</vt:lpstr>
      <vt:lpstr>Drugs That Target Protein Synthesis: Erythromycin and Telithromycin</vt:lpstr>
      <vt:lpstr>Azithromycin, a Macrolide Drug</vt:lpstr>
      <vt:lpstr>Drugs That Target Protein Synthesis: Macrolides</vt:lpstr>
      <vt:lpstr>Miscellaneous Drugs That Target  Protein Synthesis</vt:lpstr>
      <vt:lpstr>Antibacterial Drugs Targeting Folic Acid Synthesis</vt:lpstr>
      <vt:lpstr>Drugs That Target Folic Acid Synthesis: Sulfonamides</vt:lpstr>
      <vt:lpstr>Sulfonamides</vt:lpstr>
      <vt:lpstr>Antibacterial Drugs Targeting DNA or RNA</vt:lpstr>
      <vt:lpstr>Drugs That Target DNA or RNA: Fluoroquinolones</vt:lpstr>
      <vt:lpstr>Miscellaneous Drugs That Target DNA or RNA</vt:lpstr>
      <vt:lpstr>Antibacterial Drugs Targeting Cell Membranes</vt:lpstr>
      <vt:lpstr>Drugs That Target Cell Membranes: Polymyxins</vt:lpstr>
      <vt:lpstr>Antibiotics and Biofilms</vt:lpstr>
      <vt:lpstr>Fungal Infections</vt:lpstr>
      <vt:lpstr>Agents Used to Treat Fungal Infections</vt:lpstr>
      <vt:lpstr>Antiprotozoal and Antihelminthic Treatment</vt:lpstr>
      <vt:lpstr>Antiviral Agents</vt:lpstr>
      <vt:lpstr>Concept Check – Section 12.3</vt:lpstr>
      <vt:lpstr>Section 12.4: Antimicrobial Resistance</vt:lpstr>
      <vt:lpstr>Acquisition of Drug Resistance</vt:lpstr>
      <vt:lpstr>How Does Drug Resistance Develop? Spontaneous Mutation</vt:lpstr>
      <vt:lpstr>How Does Drug Resistance Develop? Horizontal Transfer</vt:lpstr>
      <vt:lpstr>Mechanisms of Drug Resistance 1</vt:lpstr>
      <vt:lpstr>Mechanisms of Drug Resistance 2</vt:lpstr>
      <vt:lpstr>Natural Selection and Drug Resistance</vt:lpstr>
      <vt:lpstr>Development of Complete Resistance with Time</vt:lpstr>
      <vt:lpstr>The Human Role in Antimicrobial Resistance</vt:lpstr>
      <vt:lpstr>The Hospital Factor</vt:lpstr>
      <vt:lpstr>Drugs in Animal Feeds</vt:lpstr>
      <vt:lpstr>Global Transport</vt:lpstr>
      <vt:lpstr>New Approaches to Antimicrobial Therapy</vt:lpstr>
      <vt:lpstr>Helping Nature Along: Probiotics</vt:lpstr>
      <vt:lpstr>Helping Nature Along: Prebiotics</vt:lpstr>
      <vt:lpstr>Helping Nature Along: Fecal Transplants</vt:lpstr>
      <vt:lpstr>Concept Check – Section 12.4</vt:lpstr>
      <vt:lpstr>Section 12.5: Interactions Between Drug and Host</vt:lpstr>
      <vt:lpstr>Interactions Between Drug and Host </vt:lpstr>
      <vt:lpstr>Toxicity to Organs</vt:lpstr>
      <vt:lpstr>Toxicity to Organs: Tetracyclines</vt:lpstr>
      <vt:lpstr>Toxicity to Organs: Diarrhea</vt:lpstr>
      <vt:lpstr>Allergic Responses to Drugs</vt:lpstr>
      <vt:lpstr>Suppression and Alteration of the Microbiota</vt:lpstr>
      <vt:lpstr>The Role of Antimicrobials in Disrupting Microbial Biota and Causing Superinfections</vt:lpstr>
      <vt:lpstr>Concept Check – Section 12.5</vt:lpstr>
      <vt:lpstr>End of Main Content</vt:lpstr>
      <vt:lpstr>Accessibility Content: Text Alternatives for Images</vt:lpstr>
      <vt:lpstr>Technique for Preparation and Interpretation of Disc Diffusion Tests - Text Alternative</vt:lpstr>
      <vt:lpstr>Alternative to the Kirby-Bauer Procedure: Etest - Text Alternative</vt:lpstr>
      <vt:lpstr>Tube Dilution Test for Determining the Minimum Inhibitory Concentration - Text Alternative</vt:lpstr>
      <vt:lpstr>Primary Sites of Action of Antimicrobial Drugs on Bacterial Cells - Text Alternative</vt:lpstr>
      <vt:lpstr>Spectrum of Activity for Antibiotics - Text Alternative</vt:lpstr>
      <vt:lpstr>Antibacterial Drugs Targeting the Cell Wall: Penicillins - Text Alternative</vt:lpstr>
      <vt:lpstr>The Structure of Cephalosporins - Text Alternative</vt:lpstr>
      <vt:lpstr>Sites of Inhibition on the Bacterial Ribosome and Major Antibiotics That Act on These Sites - Text Alternative</vt:lpstr>
      <vt:lpstr>Mechanisms of Drug Resistance 1 - Text Alternative</vt:lpstr>
      <vt:lpstr>The Role of Antimicrobials in Disrupting Microbial Biota and Causing Superinfections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Jyoti Jhinkwan</cp:lastModifiedBy>
  <cp:revision>384</cp:revision>
  <dcterms:created xsi:type="dcterms:W3CDTF">2019-07-27T05:34:11Z</dcterms:created>
  <dcterms:modified xsi:type="dcterms:W3CDTF">2020-05-22T07:47:58Z</dcterms:modified>
</cp:coreProperties>
</file>