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20"/>
  </p:notesMasterIdLst>
  <p:sldIdLst>
    <p:sldId id="460" r:id="rId6"/>
    <p:sldId id="266" r:id="rId7"/>
    <p:sldId id="336" r:id="rId8"/>
    <p:sldId id="353" r:id="rId9"/>
    <p:sldId id="270" r:id="rId10"/>
    <p:sldId id="350" r:id="rId11"/>
    <p:sldId id="271" r:id="rId12"/>
    <p:sldId id="272" r:id="rId13"/>
    <p:sldId id="354" r:id="rId14"/>
    <p:sldId id="355" r:id="rId15"/>
    <p:sldId id="351" r:id="rId16"/>
    <p:sldId id="356" r:id="rId17"/>
    <p:sldId id="357" r:id="rId18"/>
    <p:sldId id="358" r:id="rId19"/>
    <p:sldId id="367" r:id="rId20"/>
    <p:sldId id="361" r:id="rId21"/>
    <p:sldId id="362" r:id="rId22"/>
    <p:sldId id="273" r:id="rId23"/>
    <p:sldId id="274" r:id="rId24"/>
    <p:sldId id="363" r:id="rId25"/>
    <p:sldId id="364" r:id="rId26"/>
    <p:sldId id="366" r:id="rId27"/>
    <p:sldId id="365" r:id="rId28"/>
    <p:sldId id="368" r:id="rId29"/>
    <p:sldId id="369" r:id="rId30"/>
    <p:sldId id="370" r:id="rId31"/>
    <p:sldId id="291" r:id="rId32"/>
    <p:sldId id="371" r:id="rId33"/>
    <p:sldId id="372" r:id="rId34"/>
    <p:sldId id="373" r:id="rId35"/>
    <p:sldId id="374" r:id="rId36"/>
    <p:sldId id="375" r:id="rId37"/>
    <p:sldId id="376" r:id="rId38"/>
    <p:sldId id="377" r:id="rId39"/>
    <p:sldId id="378" r:id="rId40"/>
    <p:sldId id="379" r:id="rId41"/>
    <p:sldId id="380" r:id="rId42"/>
    <p:sldId id="381" r:id="rId43"/>
    <p:sldId id="382" r:id="rId44"/>
    <p:sldId id="441" r:id="rId45"/>
    <p:sldId id="384" r:id="rId46"/>
    <p:sldId id="385" r:id="rId47"/>
    <p:sldId id="386" r:id="rId48"/>
    <p:sldId id="387" r:id="rId49"/>
    <p:sldId id="388" r:id="rId50"/>
    <p:sldId id="389" r:id="rId51"/>
    <p:sldId id="390" r:id="rId52"/>
    <p:sldId id="391" r:id="rId53"/>
    <p:sldId id="392" r:id="rId54"/>
    <p:sldId id="393" r:id="rId55"/>
    <p:sldId id="394" r:id="rId56"/>
    <p:sldId id="395" r:id="rId57"/>
    <p:sldId id="396" r:id="rId58"/>
    <p:sldId id="397" r:id="rId59"/>
    <p:sldId id="398" r:id="rId60"/>
    <p:sldId id="399" r:id="rId61"/>
    <p:sldId id="401" r:id="rId62"/>
    <p:sldId id="402" r:id="rId63"/>
    <p:sldId id="403" r:id="rId64"/>
    <p:sldId id="404" r:id="rId65"/>
    <p:sldId id="405" r:id="rId66"/>
    <p:sldId id="406" r:id="rId67"/>
    <p:sldId id="407" r:id="rId68"/>
    <p:sldId id="408" r:id="rId69"/>
    <p:sldId id="409" r:id="rId70"/>
    <p:sldId id="410" r:id="rId71"/>
    <p:sldId id="299" r:id="rId72"/>
    <p:sldId id="300" r:id="rId73"/>
    <p:sldId id="411" r:id="rId74"/>
    <p:sldId id="301" r:id="rId75"/>
    <p:sldId id="447" r:id="rId76"/>
    <p:sldId id="412" r:id="rId77"/>
    <p:sldId id="449" r:id="rId78"/>
    <p:sldId id="413" r:id="rId79"/>
    <p:sldId id="414" r:id="rId80"/>
    <p:sldId id="415" r:id="rId81"/>
    <p:sldId id="451" r:id="rId82"/>
    <p:sldId id="417" r:id="rId83"/>
    <p:sldId id="418" r:id="rId84"/>
    <p:sldId id="419" r:id="rId85"/>
    <p:sldId id="420" r:id="rId86"/>
    <p:sldId id="421" r:id="rId87"/>
    <p:sldId id="422" r:id="rId88"/>
    <p:sldId id="423" r:id="rId89"/>
    <p:sldId id="424" r:id="rId90"/>
    <p:sldId id="425" r:id="rId91"/>
    <p:sldId id="426" r:id="rId92"/>
    <p:sldId id="427" r:id="rId93"/>
    <p:sldId id="428" r:id="rId94"/>
    <p:sldId id="429" r:id="rId95"/>
    <p:sldId id="430" r:id="rId96"/>
    <p:sldId id="459" r:id="rId97"/>
    <p:sldId id="432" r:id="rId98"/>
    <p:sldId id="433" r:id="rId99"/>
    <p:sldId id="434" r:id="rId100"/>
    <p:sldId id="435" r:id="rId101"/>
    <p:sldId id="304" r:id="rId102"/>
    <p:sldId id="260" r:id="rId103"/>
    <p:sldId id="289" r:id="rId104"/>
    <p:sldId id="290" r:id="rId105"/>
    <p:sldId id="436" r:id="rId106"/>
    <p:sldId id="461" r:id="rId107"/>
    <p:sldId id="462" r:id="rId108"/>
    <p:sldId id="463" r:id="rId109"/>
    <p:sldId id="464" r:id="rId110"/>
    <p:sldId id="465" r:id="rId111"/>
    <p:sldId id="466" r:id="rId112"/>
    <p:sldId id="467" r:id="rId113"/>
    <p:sldId id="468" r:id="rId114"/>
    <p:sldId id="469" r:id="rId115"/>
    <p:sldId id="470" r:id="rId116"/>
    <p:sldId id="471" r:id="rId117"/>
    <p:sldId id="472" r:id="rId118"/>
    <p:sldId id="473" r:id="rId119"/>
  </p:sldIdLst>
  <p:sldSz cx="9144000" cy="6858000" type="screen4x3"/>
  <p:notesSz cx="7099300" cy="10234613"/>
  <p:custDataLst>
    <p:tags r:id="rId1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60"/>
            <p14:sldId id="266"/>
            <p14:sldId id="336"/>
            <p14:sldId id="353"/>
            <p14:sldId id="270"/>
            <p14:sldId id="350"/>
            <p14:sldId id="271"/>
            <p14:sldId id="272"/>
            <p14:sldId id="354"/>
            <p14:sldId id="355"/>
            <p14:sldId id="351"/>
            <p14:sldId id="356"/>
            <p14:sldId id="357"/>
            <p14:sldId id="358"/>
            <p14:sldId id="367"/>
            <p14:sldId id="361"/>
            <p14:sldId id="362"/>
            <p14:sldId id="273"/>
            <p14:sldId id="274"/>
            <p14:sldId id="363"/>
            <p14:sldId id="364"/>
            <p14:sldId id="366"/>
            <p14:sldId id="365"/>
            <p14:sldId id="368"/>
            <p14:sldId id="369"/>
            <p14:sldId id="370"/>
            <p14:sldId id="291"/>
            <p14:sldId id="371"/>
            <p14:sldId id="372"/>
            <p14:sldId id="373"/>
            <p14:sldId id="374"/>
            <p14:sldId id="375"/>
            <p14:sldId id="376"/>
            <p14:sldId id="377"/>
            <p14:sldId id="378"/>
            <p14:sldId id="379"/>
            <p14:sldId id="380"/>
            <p14:sldId id="381"/>
            <p14:sldId id="382"/>
            <p14:sldId id="441"/>
            <p14:sldId id="384"/>
            <p14:sldId id="385"/>
            <p14:sldId id="386"/>
            <p14:sldId id="387"/>
            <p14:sldId id="388"/>
            <p14:sldId id="389"/>
            <p14:sldId id="390"/>
            <p14:sldId id="391"/>
            <p14:sldId id="392"/>
            <p14:sldId id="393"/>
            <p14:sldId id="394"/>
            <p14:sldId id="395"/>
            <p14:sldId id="396"/>
            <p14:sldId id="397"/>
            <p14:sldId id="398"/>
            <p14:sldId id="399"/>
            <p14:sldId id="401"/>
            <p14:sldId id="402"/>
            <p14:sldId id="403"/>
            <p14:sldId id="404"/>
            <p14:sldId id="405"/>
            <p14:sldId id="406"/>
            <p14:sldId id="407"/>
            <p14:sldId id="408"/>
            <p14:sldId id="409"/>
            <p14:sldId id="410"/>
            <p14:sldId id="299"/>
            <p14:sldId id="300"/>
            <p14:sldId id="411"/>
            <p14:sldId id="301"/>
            <p14:sldId id="447"/>
            <p14:sldId id="412"/>
            <p14:sldId id="449"/>
            <p14:sldId id="413"/>
            <p14:sldId id="414"/>
            <p14:sldId id="415"/>
            <p14:sldId id="451"/>
            <p14:sldId id="417"/>
            <p14:sldId id="418"/>
            <p14:sldId id="419"/>
            <p14:sldId id="420"/>
            <p14:sldId id="421"/>
            <p14:sldId id="422"/>
            <p14:sldId id="423"/>
            <p14:sldId id="424"/>
            <p14:sldId id="425"/>
            <p14:sldId id="426"/>
            <p14:sldId id="427"/>
            <p14:sldId id="428"/>
            <p14:sldId id="429"/>
            <p14:sldId id="430"/>
            <p14:sldId id="459"/>
            <p14:sldId id="432"/>
            <p14:sldId id="433"/>
            <p14:sldId id="434"/>
            <p14:sldId id="435"/>
            <p14:sldId id="304"/>
            <p14:sldId id="260"/>
          </p14:sldIdLst>
        </p14:section>
        <p14:section name="Appendix: Image Descriptions for Unsighted Students" id="{07080632-B756-45AF-BBF3-52DB3854CA65}">
          <p14:sldIdLst>
            <p14:sldId id="289"/>
            <p14:sldId id="290"/>
            <p14:sldId id="436"/>
            <p14:sldId id="461"/>
            <p14:sldId id="462"/>
            <p14:sldId id="463"/>
            <p14:sldId id="464"/>
            <p14:sldId id="465"/>
            <p14:sldId id="466"/>
            <p14:sldId id="467"/>
            <p14:sldId id="468"/>
            <p14:sldId id="469"/>
            <p14:sldId id="470"/>
            <p14:sldId id="471"/>
            <p14:sldId id="472"/>
            <p14:sldId id="47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7" autoAdjust="0"/>
    <p:restoredTop sz="96224" autoAdjust="0"/>
  </p:normalViewPr>
  <p:slideViewPr>
    <p:cSldViewPr snapToGrid="0" showGuides="1">
      <p:cViewPr varScale="1">
        <p:scale>
          <a:sx n="68" d="100"/>
          <a:sy n="68" d="100"/>
        </p:scale>
        <p:origin x="708" y="72"/>
      </p:cViewPr>
      <p:guideLst>
        <p:guide pos="3264"/>
        <p:guide orient="horz" pos="2256"/>
        <p:guide pos="5640"/>
      </p:guideLst>
    </p:cSldViewPr>
  </p:slideViewPr>
  <p:outlineViewPr>
    <p:cViewPr>
      <p:scale>
        <a:sx n="33" d="100"/>
        <a:sy n="33" d="100"/>
      </p:scale>
      <p:origin x="0" y="-2773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viewProps" Target="view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notesMaster" Target="notesMasters/notesMaster1.xml"/><Relationship Id="rId125"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tags" Target="tags/tag1.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en-US"/>
          </a:p>
        </p:txBody>
      </p:sp>
      <p:sp>
        <p:nvSpPr>
          <p:cNvPr id="3" name="Date Placeholder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128751B6-816D-453D-9AB0-FB5BDE553EAC}" type="datetimeFigureOut">
              <a:rPr lang="en-US" smtClean="0"/>
              <a:t>5/23/2020</a:t>
            </a:fld>
            <a:endParaRPr lang="en-US"/>
          </a:p>
        </p:txBody>
      </p:sp>
      <p:sp>
        <p:nvSpPr>
          <p:cNvPr id="4" name="Slide Image Placeholder 3"/>
          <p:cNvSpPr>
            <a:spLocks noGrp="1" noRot="1" noChangeAspect="1"/>
          </p:cNvSpPr>
          <p:nvPr>
            <p:ph type="sldImg" idx="2"/>
          </p:nvPr>
        </p:nvSpPr>
        <p:spPr>
          <a:xfrm>
            <a:off x="1247775" y="1279525"/>
            <a:ext cx="4603750" cy="3454400"/>
          </a:xfrm>
          <a:prstGeom prst="rect">
            <a:avLst/>
          </a:prstGeom>
          <a:noFill/>
          <a:ln w="12700">
            <a:solidFill>
              <a:prstClr val="black"/>
            </a:solidFill>
          </a:ln>
        </p:spPr>
        <p:txBody>
          <a:bodyPr vert="horz" lIns="99048" tIns="49524" rIns="99048" bIns="49524" rtlCol="0" anchor="ctr"/>
          <a:lstStyle/>
          <a:p>
            <a:endParaRPr lang="en-US"/>
          </a:p>
        </p:txBody>
      </p:sp>
      <p:sp>
        <p:nvSpPr>
          <p:cNvPr id="5" name="Notes Placeholder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en-US"/>
          </a:p>
        </p:txBody>
      </p:sp>
      <p:sp>
        <p:nvSpPr>
          <p:cNvPr id="7" name="Slide Number Placeholder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4.xml"/><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2" Type="http://schemas.openxmlformats.org/officeDocument/2006/relationships/slide" Target="slide77.xml"/><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83.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87.xml"/><Relationship Id="rId1" Type="http://schemas.openxmlformats.org/officeDocument/2006/relationships/slideLayout" Target="../slideLayouts/slideLayout15.xml"/></Relationships>
</file>

<file path=ppt/slides/_rels/slide111.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91.xml"/><Relationship Id="rId1"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92.xml"/><Relationship Id="rId1"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93.xml"/><Relationship Id="rId1"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95.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11.jpg"/><Relationship Id="rId1" Type="http://schemas.openxmlformats.org/officeDocument/2006/relationships/slideLayout" Target="../slideLayouts/slideLayout5.xml"/><Relationship Id="rId4" Type="http://schemas.openxmlformats.org/officeDocument/2006/relationships/slide" Target="slide105.xml"/></Relationships>
</file>

<file path=ppt/slides/_rels/slide44.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image" Target="../media/image12.jpg"/><Relationship Id="rId1" Type="http://schemas.openxmlformats.org/officeDocument/2006/relationships/slideLayout" Target="../slideLayouts/slideLayout5.xml"/><Relationship Id="rId4" Type="http://schemas.openxmlformats.org/officeDocument/2006/relationships/slide" Target="slide10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image" Target="../media/image20.jpg"/><Relationship Id="rId1" Type="http://schemas.openxmlformats.org/officeDocument/2006/relationships/slideLayout" Target="../slideLayouts/slideLayout7.xml"/><Relationship Id="rId4" Type="http://schemas.openxmlformats.org/officeDocument/2006/relationships/slide" Target="slide10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image" Target="../media/image21.jpg"/><Relationship Id="rId1" Type="http://schemas.openxmlformats.org/officeDocument/2006/relationships/slideLayout" Target="../slideLayouts/slideLayout5.xml"/><Relationship Id="rId4" Type="http://schemas.openxmlformats.org/officeDocument/2006/relationships/slide" Target="slide10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image" Target="../media/image22.jpg"/><Relationship Id="rId1" Type="http://schemas.openxmlformats.org/officeDocument/2006/relationships/slideLayout" Target="../slideLayouts/slideLayout5.xml"/><Relationship Id="rId4" Type="http://schemas.openxmlformats.org/officeDocument/2006/relationships/slide" Target="slide108.xml"/></Relationships>
</file>

<file path=ppt/slides/_rels/slide92.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23.jpg"/><Relationship Id="rId1" Type="http://schemas.openxmlformats.org/officeDocument/2006/relationships/slideLayout" Target="../slideLayouts/slideLayout7.xml"/><Relationship Id="rId4" Type="http://schemas.openxmlformats.org/officeDocument/2006/relationships/slide" Target="slide1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image" Target="../media/image24.jpg"/><Relationship Id="rId1" Type="http://schemas.openxmlformats.org/officeDocument/2006/relationships/slideLayout" Target="../slideLayouts/slideLayout5.xml"/><Relationship Id="rId4" Type="http://schemas.openxmlformats.org/officeDocument/2006/relationships/slide" Target="slide1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13</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Microbe–Human Interactions</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a:ea typeface="+mn-ea"/>
                <a:cs typeface="+mn-cs"/>
              </a:rPr>
              <a:t>© 2021 McGraw Hill. All rights reserved. Authorized only for instructor use in the classroom.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Arial"/>
                <a:ea typeface="+mn-ea"/>
                <a:cs typeface="+mn-cs"/>
              </a:rPr>
              <a:t>No reproduction or further distribution permitted without the prior written consent of McGraw Hill.</a:t>
            </a:r>
          </a:p>
        </p:txBody>
      </p:sp>
      <p:pic>
        <p:nvPicPr>
          <p:cNvPr id="9" name="Picture Placeholder 4">
            <a:extLst>
              <a:ext uri="{FF2B5EF4-FFF2-40B4-BE49-F238E27FC236}">
                <a16:creationId xmlns:a16="http://schemas.microsoft.com/office/drawing/2014/main" id="{5EFEDC01-B3F8-4B28-853D-C9D6BAD7603B}"/>
              </a:ext>
              <a:ext uri="{C183D7F6-B498-43B3-948B-1728B52AA6E4}">
                <adec:decorative xmlns:adec="http://schemas.microsoft.com/office/drawing/2017/decorative" val="1"/>
              </a:ext>
            </a:extLst>
          </p:cNvPr>
          <p:cNvPicPr>
            <a:picLocks noGrp="1" noChangeAspect="1"/>
          </p:cNvPicPr>
          <p:nvPr>
            <p:ph type="pic" sz="quarter" idx="11"/>
          </p:nvPr>
        </p:nvPicPr>
        <p:blipFill>
          <a:blip r:embed="rId2"/>
          <a:srcRect t="83" b="83"/>
          <a:stretch>
            <a:fillRect/>
          </a:stretch>
        </p:blipFill>
        <p:spPr>
          <a:xfrm>
            <a:off x="4572000" y="1380636"/>
            <a:ext cx="4229100" cy="4975225"/>
          </a:xfrm>
          <a:prstGeom prst="rect">
            <a:avLst/>
          </a:prstGeom>
        </p:spPr>
      </p:pic>
    </p:spTree>
    <p:extLst>
      <p:ext uri="{BB962C8B-B14F-4D97-AF65-F5344CB8AC3E}">
        <p14:creationId xmlns:p14="http://schemas.microsoft.com/office/powerpoint/2010/main" val="3883385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Current Understanding of Sites Containing Normal Microbiota</a:t>
            </a:r>
            <a:r>
              <a:rPr lang="en-US" sz="1200" dirty="0">
                <a:solidFill>
                  <a:srgbClr val="000000"/>
                </a:solidFill>
              </a:rPr>
              <a:t> 2</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000"/>
              </a:spcBef>
              <a:spcAft>
                <a:spcPts val="600"/>
              </a:spcAft>
            </a:pPr>
            <a:r>
              <a:rPr lang="en-US" dirty="0"/>
              <a:t>Additional Sites Now Thought to Harbor At Least Some Normal Microbiota (or Their DNA) 	</a:t>
            </a:r>
          </a:p>
          <a:p>
            <a:pPr marL="342900" indent="-342900">
              <a:spcBef>
                <a:spcPts val="1000"/>
              </a:spcBef>
              <a:spcAft>
                <a:spcPts val="600"/>
              </a:spcAft>
              <a:buFont typeface="Arial" panose="020B0604020202020204" pitchFamily="34" charset="0"/>
              <a:buChar char="•"/>
            </a:pPr>
            <a:r>
              <a:rPr lang="en-US" dirty="0"/>
              <a:t>Lungs (lower respiratory tract) </a:t>
            </a:r>
          </a:p>
          <a:p>
            <a:pPr marL="342900" indent="-342900">
              <a:spcBef>
                <a:spcPts val="1000"/>
              </a:spcBef>
              <a:spcAft>
                <a:spcPts val="600"/>
              </a:spcAft>
              <a:buFont typeface="Arial" panose="020B0604020202020204" pitchFamily="34" charset="0"/>
              <a:buChar char="•"/>
            </a:pPr>
            <a:r>
              <a:rPr lang="en-US" dirty="0"/>
              <a:t>Bladder (and urine) 	</a:t>
            </a:r>
          </a:p>
          <a:p>
            <a:pPr marL="342900" indent="-342900">
              <a:spcBef>
                <a:spcPts val="1000"/>
              </a:spcBef>
              <a:spcAft>
                <a:spcPts val="600"/>
              </a:spcAft>
              <a:buFont typeface="Arial" panose="020B0604020202020204" pitchFamily="34" charset="0"/>
              <a:buChar char="•"/>
            </a:pPr>
            <a:r>
              <a:rPr lang="en-US" dirty="0"/>
              <a:t>Breast milk 	</a:t>
            </a:r>
          </a:p>
          <a:p>
            <a:pPr marL="342900" indent="-342900">
              <a:spcBef>
                <a:spcPts val="1000"/>
              </a:spcBef>
              <a:spcAft>
                <a:spcPts val="600"/>
              </a:spcAft>
              <a:buFont typeface="Arial" panose="020B0604020202020204" pitchFamily="34" charset="0"/>
              <a:buChar char="•"/>
            </a:pPr>
            <a:r>
              <a:rPr lang="en-US" dirty="0"/>
              <a:t>Amniotic fluid and fetus 	</a:t>
            </a:r>
          </a:p>
          <a:p>
            <a:pPr lvl="0">
              <a:spcBef>
                <a:spcPts val="1000"/>
              </a:spcBef>
              <a:spcAft>
                <a:spcPts val="600"/>
              </a:spcAft>
            </a:pPr>
            <a:r>
              <a:rPr lang="en-US" dirty="0">
                <a:solidFill>
                  <a:prstClr val="black"/>
                </a:solidFill>
              </a:rPr>
              <a:t>Sites in Which DNA from Microbiota Has Been Detected</a:t>
            </a:r>
          </a:p>
          <a:p>
            <a:pPr marL="342900" lvl="0" indent="-342900">
              <a:spcBef>
                <a:spcPts val="1000"/>
              </a:spcBef>
              <a:spcAft>
                <a:spcPts val="600"/>
              </a:spcAft>
              <a:buFont typeface="Arial" panose="020B0604020202020204" pitchFamily="34" charset="0"/>
              <a:buChar char="•"/>
            </a:pPr>
            <a:r>
              <a:rPr lang="en-US" dirty="0"/>
              <a:t>Brain 	</a:t>
            </a:r>
          </a:p>
          <a:p>
            <a:pPr marL="342900" lvl="0" indent="-342900">
              <a:spcBef>
                <a:spcPts val="1000"/>
              </a:spcBef>
              <a:spcAft>
                <a:spcPts val="600"/>
              </a:spcAft>
              <a:buFont typeface="Arial" panose="020B0604020202020204" pitchFamily="34" charset="0"/>
              <a:buChar char="•"/>
            </a:pPr>
            <a:r>
              <a:rPr lang="en-US" dirty="0"/>
              <a:t>Bloodstream</a:t>
            </a:r>
          </a:p>
        </p:txBody>
      </p:sp>
    </p:spTree>
    <p:extLst>
      <p:ext uri="{BB962C8B-B14F-4D97-AF65-F5344CB8AC3E}">
        <p14:creationId xmlns:p14="http://schemas.microsoft.com/office/powerpoint/2010/main" val="375005641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Relationships Among Resident, Transient, and Disease-Causing Microbes, and the Human Host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Humans are colonized by trillions of resident microbes, a few potential pathogens, and transient microbes can be present as well. Both potential pathogens and transients can simply exit the body. Potential pathogens and occasionally resident microbiota can cause infection. Microbes that cause disease may occasionally lead to death. Disease are usually eliminated and end up gone. Many infections are asymptomatic and then cleared. Disease may occasionally become part of the </a:t>
            </a:r>
            <a:r>
              <a:rPr lang="en-US" dirty="0" err="1"/>
              <a:t>holobiont</a:t>
            </a:r>
            <a:r>
              <a:rPr lang="en-US" dirty="0"/>
              <a:t>.</a:t>
            </a:r>
            <a:endParaRPr lang="en-IN"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17631195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Where Babies Get a Microbiome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In utero: previously thought to be sterile, the womb has its own microbiota. Birth: vaginal and C-section deliveries contribute different initial microbiomes to baby. Milk: breast milk and formula have different microbes in them. Caregivers: family, siblings, and others share microbes with the baby. Environment: baby can pick up microbes from anything she comes in contact with. </a:t>
            </a:r>
            <a:endParaRPr lang="en-IN" dirty="0"/>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89325485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Will Disease Result From an Encounter Between a (Human) Host and a Microorganism?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600" dirty="0"/>
              <a:t>In the first row the microbe's virulence is low, only 20% of the optimal infectious dose is present, and it is missing the correct portal of entry. The host has a genetic profile that is pretty resistant to the microbe (nonspecific defenses), previous exposure to the microbe (specific immunity) and a generally high level of health. The result is that the microbe passes through unnoticed. In the second row the microbe's virulence is moderate, 50% of the optimal infectious dose is present, and the correct portal of entry is available. The host has a genetic profile that resists the microbe (nonspecific defenses), previous exposure to the microbe (specific defenses), and a high general level of health. The result is that the microbe passes through unnoticed or the microbe becomes established without disease (colonization or infection). In the third row, the microbe's virulence is moderate, the percentage of the optimal infectious dose is low, and it is missing the correct portal of entry. The host has a genetic profile that resists the microbe (nonspecific defenses) and a high general level of health, but does not have previous exposure to the microbe. The outcome is that the microbe passes through </a:t>
            </a:r>
            <a:r>
              <a:rPr lang="en-US" sz="1600" dirty="0" err="1"/>
              <a:t>unnoiticed</a:t>
            </a:r>
            <a:r>
              <a:rPr lang="en-US" sz="1600" dirty="0"/>
              <a:t> or that the microbe becomes established without disease (colonization or infection). And in the fourth row is a microbe with a moderately high virulence, about 80% of the optimal infectious dose, and the correct portal of entry. The host has a moderately low resistance to the microbe (nonspecific defenses), no previous exposure to the microbe (specific immunity), and only a moderate level of health. The outcome is that the microbe causes disease in the host.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53828559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Transplacental Infection of the Fetus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buFont typeface="+mj-lt"/>
              <a:buAutoNum type="alphaLcParenR"/>
            </a:pPr>
            <a:r>
              <a:rPr lang="en-US" dirty="0"/>
              <a:t>Fetus in the womb.</a:t>
            </a:r>
          </a:p>
          <a:p>
            <a:pPr>
              <a:buFont typeface="+mj-lt"/>
              <a:buAutoNum type="alphaLcParenR"/>
            </a:pPr>
            <a:r>
              <a:rPr lang="en-US" dirty="0"/>
              <a:t>In a closer view, microbes are shown penetrating the maternal blood vessels and entering the blood pool of the placenta. They then invade the fetal circulation by way of the umbilical vein.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98367947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Mechanisms of Adhesion by Pathogens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buFont typeface="+mj-lt"/>
              <a:buAutoNum type="alphaLcParenR"/>
            </a:pPr>
            <a:r>
              <a:rPr lang="en-US" dirty="0"/>
              <a:t>Fimbriae—minute, </a:t>
            </a:r>
            <a:r>
              <a:rPr lang="en-US" dirty="0" err="1"/>
              <a:t>bristlelike</a:t>
            </a:r>
            <a:r>
              <a:rPr lang="en-US" dirty="0"/>
              <a:t> appendages.</a:t>
            </a:r>
          </a:p>
          <a:p>
            <a:pPr>
              <a:buFont typeface="+mj-lt"/>
              <a:buAutoNum type="alphaLcParenR"/>
            </a:pPr>
            <a:r>
              <a:rPr lang="en-US" dirty="0"/>
              <a:t>Adherent extracellular capsules made of slime or other sticky substances.</a:t>
            </a:r>
          </a:p>
          <a:p>
            <a:pPr>
              <a:buFont typeface="+mj-lt"/>
              <a:buAutoNum type="alphaLcParenR"/>
            </a:pPr>
            <a:r>
              <a:rPr lang="en-US" dirty="0"/>
              <a:t>Viral envelope spikes.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06520559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Step Four: Causing Disease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buFont typeface="+mj-lt"/>
              <a:buAutoNum type="alphaLcParenR"/>
            </a:pPr>
            <a:r>
              <a:rPr lang="en-US" dirty="0"/>
              <a:t>Microbial enzymes and </a:t>
            </a:r>
            <a:r>
              <a:rPr lang="en-US" dirty="0" err="1"/>
              <a:t>exo</a:t>
            </a:r>
            <a:r>
              <a:rPr lang="en-US" dirty="0"/>
              <a:t>- and endotoxins disrupt host cell structure or connections between host cells.</a:t>
            </a:r>
          </a:p>
          <a:p>
            <a:pPr>
              <a:buFont typeface="+mj-lt"/>
              <a:buAutoNum type="alphaLcParenR"/>
            </a:pPr>
            <a:r>
              <a:rPr lang="en-US" dirty="0"/>
              <a:t>Microbes evade initial host defenses, and the host continues to react to the presence of the microbe, causing (host) damage with its response. </a:t>
            </a:r>
          </a:p>
          <a:p>
            <a:pPr>
              <a:buFont typeface="+mj-lt"/>
              <a:buAutoNum type="alphaLcParenR"/>
            </a:pPr>
            <a:r>
              <a:rPr lang="en-US" dirty="0"/>
              <a:t>Microbial products make epigenetic changes to the DNA and/or supporting structures, such as histones, altering the host genes that are expressed.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09803979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Origins and Effects of Circulating Exotoxins and Endotoxin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600" dirty="0"/>
              <a:t>Header row: Characteristic, Exotoxins, Endotoxin.</a:t>
            </a:r>
          </a:p>
          <a:p>
            <a:pPr>
              <a:buFont typeface="+mj-lt"/>
              <a:buAutoNum type="arabicPeriod"/>
            </a:pPr>
            <a:r>
              <a:rPr lang="en-US" sz="1600" dirty="0"/>
              <a:t>Toxicity, Toxic in minute amounts, Toxic in high doses.</a:t>
            </a:r>
          </a:p>
          <a:p>
            <a:pPr>
              <a:buFont typeface="+mj-lt"/>
              <a:buAutoNum type="arabicPeriod"/>
            </a:pPr>
            <a:r>
              <a:rPr lang="en-US" sz="1600" dirty="0"/>
              <a:t>Eff­ects on the body, Specific to a cell type (blood, liver, nerve); induces TNF production resulting in fever, Systemic: fever, inflammation. </a:t>
            </a:r>
          </a:p>
          <a:p>
            <a:pPr>
              <a:buFont typeface="+mj-lt"/>
              <a:buAutoNum type="arabicPeriod"/>
            </a:pPr>
            <a:r>
              <a:rPr lang="en-US" sz="1600" dirty="0"/>
              <a:t>Chemical composition, Small proteins, Lipopolysaccharide of cell wall.</a:t>
            </a:r>
          </a:p>
          <a:p>
            <a:pPr>
              <a:buFont typeface="+mj-lt"/>
              <a:buAutoNum type="arabicPeriod"/>
            </a:pPr>
            <a:r>
              <a:rPr lang="en-US" sz="1600" dirty="0"/>
              <a:t>Heat denaturation at 60°C, Unstable, Stable.</a:t>
            </a:r>
          </a:p>
          <a:p>
            <a:pPr>
              <a:buFont typeface="+mj-lt"/>
              <a:buAutoNum type="arabicPeriod"/>
            </a:pPr>
            <a:r>
              <a:rPr lang="en-US" sz="1600" dirty="0"/>
              <a:t>Toxoid formation, Can be converted to toxoid (an inactivated toxin used in vaccines), Cannot be converted to toxoid.</a:t>
            </a:r>
          </a:p>
          <a:p>
            <a:pPr>
              <a:buFont typeface="+mj-lt"/>
              <a:buAutoNum type="arabicPeriod"/>
            </a:pPr>
            <a:r>
              <a:rPr lang="en-US" sz="1600" dirty="0"/>
              <a:t>Immune response, Stimulate antitoxins (an antibody that reacts specifically with a toxin), Does not stimulate antitoxins.</a:t>
            </a:r>
          </a:p>
          <a:p>
            <a:pPr>
              <a:buFont typeface="+mj-lt"/>
              <a:buAutoNum type="arabicPeriod"/>
            </a:pPr>
            <a:r>
              <a:rPr lang="en-US" sz="1600" dirty="0"/>
              <a:t>Fever stimulation, Usually not, Yes.</a:t>
            </a:r>
          </a:p>
          <a:p>
            <a:pPr>
              <a:buFont typeface="+mj-lt"/>
              <a:buAutoNum type="arabicPeriod"/>
            </a:pPr>
            <a:r>
              <a:rPr lang="en-US" sz="1600" dirty="0"/>
              <a:t>Manner of release, Secreted from live cell, Released by cell via shedding or during lysis.</a:t>
            </a:r>
          </a:p>
          <a:p>
            <a:pPr>
              <a:buFont typeface="+mj-lt"/>
              <a:buAutoNum type="arabicPeriod"/>
            </a:pPr>
            <a:r>
              <a:rPr lang="en-US" sz="1600" dirty="0"/>
              <a:t>Typical sources, A few gram-positive and gram-negative, All gram-negative bacteria.</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25442137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Different Types of Hemolysis by Different Bacteria on Blood Agar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Four different bacteria are streaked in four sections on the blood agar. Beta hemolysis results in complete breakdown of the red blood cells in the agar, leaving a clear halo around the colonies where the hemolysins have diffused out of the bacteria. Alpha hemolysis happens when the bacterium’s hemolysins only incompletely break down the red blood cells, leaving a green tinge to the area of diffusion. Gamma hemolysis refers to no hemolysis (thus no hemolysins) at all.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63967855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Nonliving Reservoirs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Nonliving Reservoirs. Soil, water, air, the built environment. Some pathogens, such as the TB bacterium, can survive for long periods in nonliving reservoirs. They are then directly transmitted to humans when they come in contact with the contaminated soil, water, or air.</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7765555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Healthcare-Associated Infections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federal government has taken steps to incentivize hospitals to control hospital acquired infection transmission. In the fall of 2008, the Medicare and Medicaid programs announced they would not reimburse hospitals for catheter-associated urinary tract infections (CAUTIs), central line associated bloodstream infections (CLABSIs), and surgical site infections (SSIs) acquired during hospital care. As can be seen in this figure, the measures seem to have helped reduce the rates of CLABSIs and SSIs but not CAUTIs. The graph also shows a decrease on two of the most important hospital microbes, MRSA and Clostridium difficile.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2088637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Acquiring the Microbiota</a:t>
            </a:r>
            <a:endParaRPr lang="en-IN" sz="1200" dirty="0"/>
          </a:p>
        </p:txBody>
      </p:sp>
      <p:sp>
        <p:nvSpPr>
          <p:cNvPr id="3" name="Content Placeholder 2"/>
          <p:cNvSpPr>
            <a:spLocks noGrp="1"/>
          </p:cNvSpPr>
          <p:nvPr>
            <p:ph sz="quarter" idx="11"/>
          </p:nvPr>
        </p:nvSpPr>
        <p:spPr>
          <a:xfrm>
            <a:off x="342900" y="1276709"/>
            <a:ext cx="8458200" cy="5138159"/>
          </a:xfrm>
        </p:spPr>
        <p:txBody>
          <a:bodyPr>
            <a:noAutofit/>
          </a:bodyPr>
          <a:lstStyle/>
          <a:p>
            <a:pPr>
              <a:spcBef>
                <a:spcPts val="1200"/>
              </a:spcBef>
            </a:pPr>
            <a:r>
              <a:rPr lang="en-US" altLang="en-US" dirty="0"/>
              <a:t>Benefits of normal biota:</a:t>
            </a:r>
          </a:p>
          <a:p>
            <a:pPr marL="342900" indent="-342900">
              <a:spcBef>
                <a:spcPts val="1200"/>
              </a:spcBef>
              <a:buFont typeface="Arial" panose="020B0604020202020204" pitchFamily="34" charset="0"/>
              <a:buChar char="•"/>
            </a:pPr>
            <a:r>
              <a:rPr lang="en-US" altLang="en-US" dirty="0"/>
              <a:t>Influence the development of organs</a:t>
            </a:r>
          </a:p>
          <a:p>
            <a:pPr marL="342900" indent="-342900">
              <a:spcBef>
                <a:spcPts val="1200"/>
              </a:spcBef>
              <a:buFont typeface="Arial" panose="020B0604020202020204" pitchFamily="34" charset="0"/>
              <a:buChar char="•"/>
            </a:pPr>
            <a:r>
              <a:rPr lang="en-US" altLang="en-US" dirty="0"/>
              <a:t>Prevent the overgrowth of harmful microorganisms</a:t>
            </a:r>
          </a:p>
          <a:p>
            <a:pPr>
              <a:spcBef>
                <a:spcPts val="1200"/>
              </a:spcBef>
            </a:pPr>
            <a:r>
              <a:rPr lang="en-US" altLang="en-US" dirty="0"/>
              <a:t>Microbial antagonism:</a:t>
            </a:r>
          </a:p>
          <a:p>
            <a:pPr marL="342900" indent="-342900">
              <a:spcBef>
                <a:spcPts val="1200"/>
              </a:spcBef>
              <a:buFont typeface="Arial" panose="020B0604020202020204" pitchFamily="34" charset="0"/>
              <a:buChar char="•"/>
            </a:pPr>
            <a:r>
              <a:rPr lang="en-US" altLang="en-US" dirty="0"/>
              <a:t>The general antagonistic effect “good” microbes have against intruder microorganisms</a:t>
            </a:r>
          </a:p>
          <a:p>
            <a:pPr marL="342900" indent="-342900">
              <a:spcBef>
                <a:spcPts val="1200"/>
              </a:spcBef>
              <a:buFont typeface="Arial" panose="020B0604020202020204" pitchFamily="34" charset="0"/>
              <a:buChar char="•"/>
            </a:pPr>
            <a:r>
              <a:rPr lang="en-US" altLang="en-US" dirty="0"/>
              <a:t>Microbes in a steady, established relationship are unlikely to be displaced by incoming microbes</a:t>
            </a:r>
          </a:p>
        </p:txBody>
      </p:sp>
    </p:spTree>
    <p:extLst>
      <p:ext uri="{BB962C8B-B14F-4D97-AF65-F5344CB8AC3E}">
        <p14:creationId xmlns:p14="http://schemas.microsoft.com/office/powerpoint/2010/main" val="78044834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Koch’s Postulates: Is This the Etiologic Agent?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This figure illustrates Koch's Postulates. Postulate #1: Find evidence of a particular microbe in every case of a disease. Postulate #2: Isolate that microbe from an infected subject and cultivate it in pure culture in the laboratory; perform full microscopic and biological characterization. Postulate #3: Inoculate a susceptible healthy subject with the laboratory isolate and observe the same resultant disease. And Postulate #4: </a:t>
            </a:r>
            <a:r>
              <a:rPr lang="en-US" dirty="0" err="1"/>
              <a:t>Reisolate</a:t>
            </a:r>
            <a:r>
              <a:rPr lang="en-US" dirty="0"/>
              <a:t> the same agent from this subject.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90543997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Graphical Representation of Epidemiological Data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Centers for Disease Control and Prevention collects epidemiological data that are analyzed with regard to time frame (represented by a graph of Hepatitis incidence showing cases per year in the United States from 2000 to 2012), age and other personal characteristic (represented by a bar chart of the percentage of people in the U.S. who received the influenza vaccine in two recent years), and geographic region (represented by a world map of malaria transmission).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376027172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Epidemics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 point-source epidemic, illustrated at top, is one in which the infectious agent came from a single source, and all of its “victims″ were exposed to it from that source. The classic example of this is food illnesses brought on by exposure to a contaminated food item at a potluck dinner or restaurant. In this case the greatest number of cases all appeared on a single date with few cases appearing on the days before or after this date. Common-source epidemics result from common exposure to a single source of infection that can occur over a period of time (shown in the middle chart). Think of a contaminated water plant that infects multiple people over the course of a week, or even of a single restaurant worker who is a carrier of hepatitis A and does not practice good hygiene. On this chart, the number of Legionnaires’ disease cases in people who attended the American Legion Convention in 1976 in Philadelphia is spread over a couple weeks, with higher incidence in the middle of the period.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90698765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More Epidemics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A propagated epidemic results from an infectious agent that is communicable from person to person and therefore is sustained over time in a population. Influenza is the classic example of this. SARS is the example on this graph. In this case there are few cases at the beginning of the month and a variable number of cases each successive day, until the end of the month when the number of cases begins to decrease.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hlinkClick r:id="rId3" action="ppaction://hlinksldjump"/>
            </a:endParaRPr>
          </a:p>
        </p:txBody>
      </p:sp>
    </p:spTree>
    <p:extLst>
      <p:ext uri="{BB962C8B-B14F-4D97-AF65-F5344CB8AC3E}">
        <p14:creationId xmlns:p14="http://schemas.microsoft.com/office/powerpoint/2010/main" val="153097097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623300" cy="678611"/>
          </a:xfrm>
        </p:spPr>
        <p:txBody>
          <a:bodyPr/>
          <a:lstStyle/>
          <a:p>
            <a:r>
              <a:rPr lang="en-US" dirty="0"/>
              <a:t>Patterns of Infectious Disease Occurrence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hlinkClick r:id="rId3" action="ppaction://hlinksldjump"/>
            </a:endParaRP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buFont typeface="+mj-lt"/>
              <a:buAutoNum type="alphaLcParenR"/>
            </a:pPr>
            <a:r>
              <a:rPr lang="en-US" dirty="0"/>
              <a:t>Map of the United States showing Lyme disease incidence in 2010. One dot is placed randomly within county of residence for each confirmed case. In an endemic occurrence, cases are concentrated in one area at a relatively stable rate. In a sporadic occurrence, a few cases occur randomly over a wide area.</a:t>
            </a:r>
          </a:p>
          <a:p>
            <a:pPr>
              <a:buFont typeface="+mj-lt"/>
              <a:buAutoNum type="alphaLcParenR"/>
            </a:pPr>
            <a:r>
              <a:rPr lang="en-US" dirty="0"/>
              <a:t>Cyclical graph of percentage of all U.S. deaths that were caused by influenza and pneumonia over a 5-year period. An epidemic is an increased number of cases over the customary rate.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7162306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That Weaken Host Defenses and Increase Susceptibility to Infection</a:t>
            </a:r>
            <a:endParaRPr lang="en-IN" sz="1200" dirty="0"/>
          </a:p>
        </p:txBody>
      </p:sp>
      <p:sp>
        <p:nvSpPr>
          <p:cNvPr id="3" name="Content Placeholder 2"/>
          <p:cNvSpPr>
            <a:spLocks noGrp="1"/>
          </p:cNvSpPr>
          <p:nvPr>
            <p:ph sz="quarter" idx="11"/>
          </p:nvPr>
        </p:nvSpPr>
        <p:spPr>
          <a:xfrm>
            <a:off x="342900" y="1276710"/>
            <a:ext cx="8458200" cy="5152226"/>
          </a:xfrm>
        </p:spPr>
        <p:txBody>
          <a:bodyPr>
            <a:noAutofit/>
          </a:bodyPr>
          <a:lstStyle/>
          <a:p>
            <a:pPr>
              <a:spcBef>
                <a:spcPts val="1200"/>
              </a:spcBef>
            </a:pPr>
            <a:r>
              <a:rPr lang="en-US" altLang="en-US" dirty="0"/>
              <a:t>Age: the very young and the very old 	</a:t>
            </a:r>
          </a:p>
          <a:p>
            <a:pPr>
              <a:spcBef>
                <a:spcPts val="1200"/>
              </a:spcBef>
            </a:pPr>
            <a:r>
              <a:rPr lang="en-US" altLang="en-US" dirty="0"/>
              <a:t>Genetic defects in immunity and acquired defects in immunity (AIDS)	</a:t>
            </a:r>
          </a:p>
          <a:p>
            <a:pPr>
              <a:spcBef>
                <a:spcPts val="1200"/>
              </a:spcBef>
            </a:pPr>
            <a:r>
              <a:rPr lang="en-US" altLang="en-US" dirty="0"/>
              <a:t>Pregnancy	</a:t>
            </a:r>
          </a:p>
          <a:p>
            <a:pPr>
              <a:spcBef>
                <a:spcPts val="1200"/>
              </a:spcBef>
            </a:pPr>
            <a:r>
              <a:rPr lang="en-US" altLang="en-US" dirty="0"/>
              <a:t>Surgery and organ transplants	</a:t>
            </a:r>
          </a:p>
          <a:p>
            <a:pPr>
              <a:spcBef>
                <a:spcPts val="1200"/>
              </a:spcBef>
            </a:pPr>
            <a:r>
              <a:rPr lang="en-US" altLang="en-US" dirty="0"/>
              <a:t>Underlying disease: cancer, liver malfunction, diabetes</a:t>
            </a:r>
          </a:p>
          <a:p>
            <a:pPr>
              <a:spcBef>
                <a:spcPts val="1200"/>
              </a:spcBef>
            </a:pPr>
            <a:r>
              <a:rPr lang="en-US" altLang="en-US" dirty="0"/>
              <a:t>Chemotherapy/immunosuppressive drugs	</a:t>
            </a:r>
          </a:p>
          <a:p>
            <a:pPr>
              <a:spcBef>
                <a:spcPts val="1200"/>
              </a:spcBef>
            </a:pPr>
            <a:r>
              <a:rPr lang="en-US" altLang="en-US" dirty="0"/>
              <a:t>Physical and mental stress	</a:t>
            </a:r>
          </a:p>
          <a:p>
            <a:pPr>
              <a:spcBef>
                <a:spcPts val="1200"/>
              </a:spcBef>
            </a:pPr>
            <a:r>
              <a:rPr lang="en-US" altLang="en-US" dirty="0"/>
              <a:t>Other infections</a:t>
            </a:r>
          </a:p>
        </p:txBody>
      </p:sp>
    </p:spTree>
    <p:extLst>
      <p:ext uri="{BB962C8B-B14F-4D97-AF65-F5344CB8AC3E}">
        <p14:creationId xmlns:p14="http://schemas.microsoft.com/office/powerpoint/2010/main" val="414374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Endogenous Infections</a:t>
            </a:r>
            <a:endParaRPr lang="en-IN" sz="1200" dirty="0"/>
          </a:p>
        </p:txBody>
      </p:sp>
      <p:sp>
        <p:nvSpPr>
          <p:cNvPr id="3" name="Content Placeholder 2"/>
          <p:cNvSpPr>
            <a:spLocks noGrp="1"/>
          </p:cNvSpPr>
          <p:nvPr>
            <p:ph sz="quarter" idx="11"/>
          </p:nvPr>
        </p:nvSpPr>
        <p:spPr>
          <a:xfrm>
            <a:off x="342900" y="1276709"/>
            <a:ext cx="8458200" cy="5124091"/>
          </a:xfrm>
        </p:spPr>
        <p:txBody>
          <a:bodyPr>
            <a:noAutofit/>
          </a:bodyPr>
          <a:lstStyle/>
          <a:p>
            <a:pPr>
              <a:spcBef>
                <a:spcPts val="1200"/>
              </a:spcBef>
            </a:pPr>
            <a:r>
              <a:rPr lang="en-US" altLang="en-US" dirty="0"/>
              <a:t>Caused by biota already in the body</a:t>
            </a:r>
          </a:p>
          <a:p>
            <a:pPr>
              <a:spcBef>
                <a:spcPts val="1200"/>
              </a:spcBef>
            </a:pPr>
            <a:r>
              <a:rPr lang="en-US" altLang="en-US" dirty="0"/>
              <a:t>Can occur when normal biota is introduced to a site that was previously sterile</a:t>
            </a:r>
          </a:p>
          <a:p>
            <a:pPr marL="347472" lvl="1">
              <a:spcBef>
                <a:spcPts val="1200"/>
              </a:spcBef>
            </a:pPr>
            <a:r>
              <a:rPr lang="en-US" altLang="en-US" dirty="0"/>
              <a:t>Example: </a:t>
            </a:r>
            <a:r>
              <a:rPr lang="en-US" altLang="en-US" i="1" dirty="0"/>
              <a:t>Escherichia coli </a:t>
            </a:r>
            <a:r>
              <a:rPr lang="en-US" altLang="en-US" dirty="0"/>
              <a:t>entering the bladder, resulting in a UTI</a:t>
            </a:r>
          </a:p>
        </p:txBody>
      </p:sp>
    </p:spTree>
    <p:extLst>
      <p:ext uri="{BB962C8B-B14F-4D97-AF65-F5344CB8AC3E}">
        <p14:creationId xmlns:p14="http://schemas.microsoft.com/office/powerpoint/2010/main" val="769792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Does It Start?</a:t>
            </a:r>
            <a:endParaRPr lang="en-IN" sz="1200" dirty="0"/>
          </a:p>
        </p:txBody>
      </p:sp>
      <p:sp>
        <p:nvSpPr>
          <p:cNvPr id="3" name="Content Placeholder 2"/>
          <p:cNvSpPr>
            <a:spLocks noGrp="1"/>
          </p:cNvSpPr>
          <p:nvPr>
            <p:ph sz="quarter" idx="11"/>
          </p:nvPr>
        </p:nvSpPr>
        <p:spPr>
          <a:xfrm>
            <a:off x="342900" y="1276710"/>
            <a:ext cx="8458200" cy="5166294"/>
          </a:xfrm>
        </p:spPr>
        <p:txBody>
          <a:bodyPr>
            <a:noAutofit/>
          </a:bodyPr>
          <a:lstStyle/>
          <a:p>
            <a:pPr>
              <a:spcBef>
                <a:spcPts val="800"/>
              </a:spcBef>
            </a:pPr>
            <a:r>
              <a:rPr lang="en-US" altLang="en-US" dirty="0"/>
              <a:t>A growing number of doctors and scientists believe fetuses are seeded with normal microbiota in utero</a:t>
            </a:r>
          </a:p>
          <a:p>
            <a:pPr marL="342900" lvl="1"/>
            <a:r>
              <a:rPr lang="en-US" altLang="en-US" dirty="0"/>
              <a:t>These microbes are important for healthy full-term pregnancies and healthy newborns</a:t>
            </a:r>
          </a:p>
          <a:p>
            <a:pPr marL="0" lvl="1" indent="0">
              <a:buNone/>
            </a:pPr>
            <a:r>
              <a:rPr lang="en-US" altLang="en-US" dirty="0">
                <a:solidFill>
                  <a:prstClr val="black"/>
                </a:solidFill>
              </a:rPr>
              <a:t>We know exposure occurs during birth when the baby becomes colonized with the mother’s vaginal biota</a:t>
            </a:r>
          </a:p>
          <a:p>
            <a:pPr>
              <a:spcBef>
                <a:spcPts val="800"/>
              </a:spcBef>
            </a:pPr>
            <a:r>
              <a:rPr lang="en-US" altLang="en-US" dirty="0"/>
              <a:t>Breast milk contains around 600 species of bacteria and sugars that babies cannot digest</a:t>
            </a:r>
          </a:p>
          <a:p>
            <a:pPr marL="342900" indent="-342900">
              <a:spcBef>
                <a:spcPts val="800"/>
              </a:spcBef>
              <a:buFont typeface="Arial" panose="020B0604020202020204" pitchFamily="34" charset="0"/>
              <a:buChar char="•"/>
            </a:pPr>
            <a:r>
              <a:rPr lang="en-US" altLang="en-US" dirty="0"/>
              <a:t>Sugars used by healthy gut bacteria</a:t>
            </a:r>
          </a:p>
          <a:p>
            <a:pPr marL="342900" indent="-342900">
              <a:spcBef>
                <a:spcPts val="800"/>
              </a:spcBef>
              <a:buFont typeface="Arial" panose="020B0604020202020204" pitchFamily="34" charset="0"/>
              <a:buChar char="•"/>
            </a:pPr>
            <a:r>
              <a:rPr lang="en-US" altLang="en-US" dirty="0"/>
              <a:t>Breast milk may be necessary for maintaining a healthy gut microbiome in the baby</a:t>
            </a:r>
          </a:p>
        </p:txBody>
      </p:sp>
    </p:spTree>
    <p:extLst>
      <p:ext uri="{BB962C8B-B14F-4D97-AF65-F5344CB8AC3E}">
        <p14:creationId xmlns:p14="http://schemas.microsoft.com/office/powerpoint/2010/main" val="3320944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519FC-15BA-4EC5-BB22-5ED236ED20CB}"/>
              </a:ext>
            </a:extLst>
          </p:cNvPr>
          <p:cNvSpPr>
            <a:spLocks noGrp="1"/>
          </p:cNvSpPr>
          <p:nvPr>
            <p:ph type="title"/>
          </p:nvPr>
        </p:nvSpPr>
        <p:spPr/>
        <p:txBody>
          <a:bodyPr/>
          <a:lstStyle/>
          <a:p>
            <a:r>
              <a:rPr lang="en-US" dirty="0"/>
              <a:t>Where Babies Get a Microbiome</a:t>
            </a:r>
          </a:p>
        </p:txBody>
      </p:sp>
      <p:pic>
        <p:nvPicPr>
          <p:cNvPr id="8" name="Picture 2" descr="The origins of microbiota in babies is depicted. ">
            <a:extLst>
              <a:ext uri="{FF2B5EF4-FFF2-40B4-BE49-F238E27FC236}">
                <a16:creationId xmlns:a16="http://schemas.microsoft.com/office/drawing/2014/main" id="{19A13654-73D9-439B-A769-86A4B24F54BF}"/>
              </a:ext>
            </a:extLst>
          </p:cNvPr>
          <p:cNvPicPr>
            <a:picLocks noGrp="1" noChangeAspect="1"/>
          </p:cNvPicPr>
          <p:nvPr>
            <p:ph sz="quarter" idx="11"/>
          </p:nvPr>
        </p:nvPicPr>
        <p:blipFill rotWithShape="1">
          <a:blip r:embed="rId2"/>
          <a:srcRect t="3683" b="3481"/>
          <a:stretch/>
        </p:blipFill>
        <p:spPr>
          <a:xfrm>
            <a:off x="2507361" y="1197203"/>
            <a:ext cx="4129278" cy="4835297"/>
          </a:xfrm>
        </p:spPr>
      </p:pic>
      <p:sp>
        <p:nvSpPr>
          <p:cNvPr id="5" name="Text Placeholder 3">
            <a:extLst>
              <a:ext uri="{FF2B5EF4-FFF2-40B4-BE49-F238E27FC236}">
                <a16:creationId xmlns:a16="http://schemas.microsoft.com/office/drawing/2014/main" id="{8239C2CE-192D-4F72-B872-2E5A254571C3}"/>
              </a:ext>
            </a:extLst>
          </p:cNvPr>
          <p:cNvSpPr>
            <a:spLocks noGrp="1"/>
          </p:cNvSpPr>
          <p:nvPr>
            <p:ph type="body" sz="quarter" idx="29"/>
          </p:nvPr>
        </p:nvSpPr>
        <p:spPr/>
        <p:txBody>
          <a:bodyPr/>
          <a:lstStyle/>
          <a:p>
            <a:r>
              <a:rPr lang="en-IN" dirty="0">
                <a:hlinkClick r:id="rId3" action="ppaction://hlinksldjump"/>
              </a:rPr>
              <a:t>Access the text alternative for slide images.</a:t>
            </a:r>
            <a:endParaRPr lang="en-IN" dirty="0"/>
          </a:p>
        </p:txBody>
      </p:sp>
      <p:sp>
        <p:nvSpPr>
          <p:cNvPr id="6" name="Text Placeholder 4">
            <a:extLst>
              <a:ext uri="{FF2B5EF4-FFF2-40B4-BE49-F238E27FC236}">
                <a16:creationId xmlns:a16="http://schemas.microsoft.com/office/drawing/2014/main" id="{D54BB88B-A70B-4F15-9761-3BCEA89D5040}"/>
              </a:ext>
            </a:extLst>
          </p:cNvPr>
          <p:cNvSpPr>
            <a:spLocks noGrp="1"/>
          </p:cNvSpPr>
          <p:nvPr>
            <p:ph type="body" sz="quarter" idx="30"/>
          </p:nvPr>
        </p:nvSpPr>
        <p:spPr/>
        <p:txBody>
          <a:bodyPr/>
          <a:lstStyle/>
          <a:p>
            <a:pPr>
              <a:lnSpc>
                <a:spcPct val="80000"/>
              </a:lnSpc>
              <a:spcAft>
                <a:spcPts val="0"/>
              </a:spcAft>
            </a:pPr>
            <a:r>
              <a:rPr lang="en-US" dirty="0"/>
              <a:t>(a) Jim </a:t>
            </a:r>
            <a:r>
              <a:rPr lang="en-US" dirty="0" err="1"/>
              <a:t>Connely</a:t>
            </a:r>
            <a:r>
              <a:rPr lang="en-US" dirty="0"/>
              <a:t>; (b) Adam Gault/SPL/Getty Images; (c) alexmak72427/Getty Images; (d) Jiang </a:t>
            </a:r>
            <a:r>
              <a:rPr lang="en-US" dirty="0" err="1"/>
              <a:t>Jin</a:t>
            </a:r>
            <a:r>
              <a:rPr lang="en-US" dirty="0"/>
              <a:t>/</a:t>
            </a:r>
            <a:r>
              <a:rPr lang="en-US" dirty="0" err="1"/>
              <a:t>Purestock</a:t>
            </a:r>
            <a:r>
              <a:rPr lang="en-US" dirty="0"/>
              <a:t>/</a:t>
            </a:r>
            <a:r>
              <a:rPr lang="en-US" dirty="0" err="1"/>
              <a:t>SuperStock</a:t>
            </a:r>
            <a:r>
              <a:rPr lang="en-US" dirty="0"/>
              <a:t>;</a:t>
            </a:r>
          </a:p>
          <a:p>
            <a:pPr>
              <a:lnSpc>
                <a:spcPct val="80000"/>
              </a:lnSpc>
              <a:spcAft>
                <a:spcPts val="0"/>
              </a:spcAft>
            </a:pPr>
            <a:r>
              <a:rPr lang="en-US" dirty="0"/>
              <a:t>(e) </a:t>
            </a:r>
            <a:r>
              <a:rPr lang="en-US" dirty="0" err="1"/>
              <a:t>Pixtal</a:t>
            </a:r>
            <a:r>
              <a:rPr lang="en-US" dirty="0"/>
              <a:t>/</a:t>
            </a:r>
            <a:r>
              <a:rPr lang="en-US" dirty="0" err="1"/>
              <a:t>SuperStock</a:t>
            </a:r>
            <a:r>
              <a:rPr lang="en-US" dirty="0"/>
              <a:t>; (f) Marc Romanelli/Blend Images; (g) Kwame </a:t>
            </a:r>
            <a:r>
              <a:rPr lang="en-US" dirty="0" err="1"/>
              <a:t>Zikomo</a:t>
            </a:r>
            <a:r>
              <a:rPr lang="en-US" dirty="0"/>
              <a:t>/</a:t>
            </a:r>
            <a:r>
              <a:rPr lang="en-US" dirty="0" err="1"/>
              <a:t>Purestock</a:t>
            </a:r>
            <a:r>
              <a:rPr lang="en-US" dirty="0"/>
              <a:t>/</a:t>
            </a:r>
            <a:r>
              <a:rPr lang="en-US" dirty="0" err="1"/>
              <a:t>SuperStock</a:t>
            </a:r>
            <a:endParaRPr lang="en-US" dirty="0"/>
          </a:p>
        </p:txBody>
      </p:sp>
    </p:spTree>
    <p:extLst>
      <p:ext uri="{BB962C8B-B14F-4D97-AF65-F5344CB8AC3E}">
        <p14:creationId xmlns:p14="http://schemas.microsoft.com/office/powerpoint/2010/main" val="1718378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Life on Humans: Sites Containing Well-Established Biota and Representative Examples</a:t>
            </a:r>
            <a:r>
              <a:rPr lang="en-US" sz="1200" dirty="0">
                <a:solidFill>
                  <a:srgbClr val="000000"/>
                </a:solidFill>
              </a:rPr>
              <a:t> 1</a:t>
            </a:r>
            <a:endParaRPr lang="en-IN" sz="1200" dirty="0"/>
          </a:p>
        </p:txBody>
      </p:sp>
      <p:graphicFrame>
        <p:nvGraphicFramePr>
          <p:cNvPr id="6" name="Table 2">
            <a:extLst>
              <a:ext uri="{FF2B5EF4-FFF2-40B4-BE49-F238E27FC236}">
                <a16:creationId xmlns:a16="http://schemas.microsoft.com/office/drawing/2014/main" id="{2DA90476-862C-465F-9F54-01BC61448648}"/>
              </a:ext>
            </a:extLst>
          </p:cNvPr>
          <p:cNvGraphicFramePr>
            <a:graphicFrameLocks noGrp="1"/>
          </p:cNvGraphicFramePr>
          <p:nvPr>
            <p:extLst>
              <p:ext uri="{D42A27DB-BD31-4B8C-83A1-F6EECF244321}">
                <p14:modId xmlns:p14="http://schemas.microsoft.com/office/powerpoint/2010/main" val="1968577093"/>
              </p:ext>
            </p:extLst>
          </p:nvPr>
        </p:nvGraphicFramePr>
        <p:xfrm>
          <a:off x="228600" y="1330182"/>
          <a:ext cx="8686800" cy="4669536"/>
        </p:xfrm>
        <a:graphic>
          <a:graphicData uri="http://schemas.openxmlformats.org/drawingml/2006/table">
            <a:tbl>
              <a:tblPr firstRow="1" bandRow="1">
                <a:tableStyleId>{073A0DAA-6AF3-43AB-8588-CEC1D06C72B9}</a:tableStyleId>
              </a:tblPr>
              <a:tblGrid>
                <a:gridCol w="1780953">
                  <a:extLst>
                    <a:ext uri="{9D8B030D-6E8A-4147-A177-3AD203B41FA5}">
                      <a16:colId xmlns:a16="http://schemas.microsoft.com/office/drawing/2014/main" val="20000"/>
                    </a:ext>
                  </a:extLst>
                </a:gridCol>
                <a:gridCol w="3381154">
                  <a:extLst>
                    <a:ext uri="{9D8B030D-6E8A-4147-A177-3AD203B41FA5}">
                      <a16:colId xmlns:a16="http://schemas.microsoft.com/office/drawing/2014/main" val="20001"/>
                    </a:ext>
                  </a:extLst>
                </a:gridCol>
                <a:gridCol w="3524693">
                  <a:extLst>
                    <a:ext uri="{9D8B030D-6E8A-4147-A177-3AD203B41FA5}">
                      <a16:colId xmlns:a16="http://schemas.microsoft.com/office/drawing/2014/main" val="20002"/>
                    </a:ext>
                  </a:extLst>
                </a:gridCol>
              </a:tblGrid>
              <a:tr h="370840">
                <a:tc>
                  <a:txBody>
                    <a:bodyPr/>
                    <a:lstStyle/>
                    <a:p>
                      <a:pPr>
                        <a:lnSpc>
                          <a:spcPts val="1600"/>
                        </a:lnSpc>
                      </a:pPr>
                      <a:r>
                        <a:rPr lang="en-US" sz="1300" b="1" i="0" u="none" strike="noStrike" kern="1200" baseline="0" dirty="0">
                          <a:solidFill>
                            <a:schemeClr val="lt1"/>
                          </a:solidFill>
                          <a:latin typeface="+mn-lt"/>
                          <a:ea typeface="+mn-ea"/>
                          <a:cs typeface="+mn-cs"/>
                        </a:rPr>
                        <a:t>Anatomical Sites</a:t>
                      </a:r>
                      <a:endParaRPr lang="en-US" sz="1300" b="0" i="0" u="none" strike="noStrike" kern="1200" baseline="0" dirty="0">
                        <a:solidFill>
                          <a:schemeClr val="lt1"/>
                        </a:solidFill>
                        <a:latin typeface="+mn-lt"/>
                        <a:ea typeface="+mn-ea"/>
                        <a:cs typeface="+mn-cs"/>
                      </a:endParaRPr>
                    </a:p>
                  </a:txBody>
                  <a:tcPr/>
                </a:tc>
                <a:tc>
                  <a:txBody>
                    <a:bodyPr/>
                    <a:lstStyle/>
                    <a:p>
                      <a:pPr>
                        <a:lnSpc>
                          <a:spcPts val="1600"/>
                        </a:lnSpc>
                      </a:pPr>
                      <a:r>
                        <a:rPr lang="en-US" sz="1300" b="1" i="0" u="none" strike="noStrike" kern="1200" baseline="0" dirty="0">
                          <a:solidFill>
                            <a:schemeClr val="lt1"/>
                          </a:solidFill>
                          <a:latin typeface="+mn-lt"/>
                          <a:ea typeface="+mn-ea"/>
                          <a:cs typeface="+mn-cs"/>
                        </a:rPr>
                        <a:t>Common Genera</a:t>
                      </a:r>
                      <a:endParaRPr lang="en-US" sz="1300" b="0" i="0" u="none" strike="noStrike" kern="1200" baseline="0" dirty="0">
                        <a:solidFill>
                          <a:schemeClr val="lt1"/>
                        </a:solidFill>
                        <a:latin typeface="+mn-lt"/>
                        <a:ea typeface="+mn-ea"/>
                        <a:cs typeface="+mn-cs"/>
                      </a:endParaRPr>
                    </a:p>
                  </a:txBody>
                  <a:tcPr/>
                </a:tc>
                <a:tc>
                  <a:txBody>
                    <a:bodyPr/>
                    <a:lstStyle/>
                    <a:p>
                      <a:pPr>
                        <a:lnSpc>
                          <a:spcPts val="1600"/>
                        </a:lnSpc>
                      </a:pPr>
                      <a:r>
                        <a:rPr lang="en-US" sz="1300" b="1" i="0" u="none" strike="noStrike" kern="1200" baseline="0" dirty="0">
                          <a:solidFill>
                            <a:schemeClr val="lt1"/>
                          </a:solidFill>
                          <a:latin typeface="+mn-lt"/>
                          <a:ea typeface="+mn-ea"/>
                          <a:cs typeface="+mn-cs"/>
                        </a:rPr>
                        <a:t>Remarks</a:t>
                      </a:r>
                      <a:endParaRPr lang="en-US" sz="13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10000"/>
                  </a:ext>
                </a:extLst>
              </a:tr>
              <a:tr h="370840">
                <a:tc>
                  <a:txBody>
                    <a:bodyPr/>
                    <a:lstStyle/>
                    <a:p>
                      <a:pPr>
                        <a:lnSpc>
                          <a:spcPts val="1600"/>
                        </a:lnSpc>
                      </a:pPr>
                      <a:r>
                        <a:rPr lang="en-US" sz="1300" b="1" dirty="0"/>
                        <a:t>Skin</a:t>
                      </a:r>
                    </a:p>
                  </a:txBody>
                  <a:tcPr/>
                </a:tc>
                <a:tc>
                  <a:txBody>
                    <a:bodyPr/>
                    <a:lstStyle/>
                    <a:p>
                      <a:pPr>
                        <a:lnSpc>
                          <a:spcPts val="1600"/>
                        </a:lnSpc>
                      </a:pPr>
                      <a:r>
                        <a:rPr lang="en-US" sz="1300" b="1" i="0" u="none" strike="noStrike" kern="1200" baseline="0" dirty="0">
                          <a:solidFill>
                            <a:schemeClr val="dk1"/>
                          </a:solidFill>
                          <a:latin typeface="+mn-lt"/>
                          <a:ea typeface="+mn-ea"/>
                          <a:cs typeface="+mn-cs"/>
                        </a:rPr>
                        <a:t>Gram-positive bacteria: </a:t>
                      </a:r>
                      <a:r>
                        <a:rPr lang="en-US" sz="1300" b="0" i="1" u="none" strike="noStrike" kern="1200" baseline="0" dirty="0">
                          <a:solidFill>
                            <a:schemeClr val="dk1"/>
                          </a:solidFill>
                          <a:latin typeface="+mn-lt"/>
                          <a:ea typeface="+mn-ea"/>
                          <a:cs typeface="+mn-cs"/>
                        </a:rPr>
                        <a:t>Staphylococcus </a:t>
                      </a:r>
                      <a:r>
                        <a:rPr lang="en-US" sz="1300" b="0" i="0" u="none" strike="noStrike" kern="1200" baseline="0" dirty="0">
                          <a:solidFill>
                            <a:schemeClr val="dk1"/>
                          </a:solidFill>
                          <a:latin typeface="+mn-lt"/>
                          <a:ea typeface="+mn-ea"/>
                          <a:cs typeface="+mn-cs"/>
                        </a:rPr>
                        <a:t>(including </a:t>
                      </a:r>
                      <a:r>
                        <a:rPr lang="en-US" sz="1300" b="0" i="1" u="none" strike="noStrike" kern="1200" baseline="0" dirty="0">
                          <a:solidFill>
                            <a:schemeClr val="dk1"/>
                          </a:solidFill>
                          <a:latin typeface="+mn-lt"/>
                          <a:ea typeface="+mn-ea"/>
                          <a:cs typeface="+mn-cs"/>
                        </a:rPr>
                        <a:t>S. aureus), Propionibacterium, Streptococcus, Corynebacterium, Lactobacillus </a:t>
                      </a:r>
                      <a:endParaRPr lang="en-US" sz="1300" b="0" i="0" u="none" strike="noStrike" kern="1200" baseline="0" dirty="0">
                        <a:solidFill>
                          <a:schemeClr val="dk1"/>
                        </a:solidFill>
                        <a:latin typeface="+mn-lt"/>
                        <a:ea typeface="+mn-ea"/>
                        <a:cs typeface="+mn-cs"/>
                      </a:endParaRPr>
                    </a:p>
                    <a:p>
                      <a:pPr>
                        <a:lnSpc>
                          <a:spcPts val="1600"/>
                        </a:lnSpc>
                      </a:pPr>
                      <a:r>
                        <a:rPr lang="en-US" sz="1300" b="1" i="0" u="none" strike="noStrike" kern="1200" baseline="0" dirty="0">
                          <a:solidFill>
                            <a:schemeClr val="dk1"/>
                          </a:solidFill>
                          <a:latin typeface="+mn-lt"/>
                          <a:ea typeface="+mn-ea"/>
                          <a:cs typeface="+mn-cs"/>
                        </a:rPr>
                        <a:t>Gram-negative bacteria: </a:t>
                      </a:r>
                      <a:r>
                        <a:rPr lang="en-US" sz="1300" b="0" i="1" u="none" strike="noStrike" kern="1200" baseline="0" dirty="0">
                          <a:solidFill>
                            <a:schemeClr val="dk1"/>
                          </a:solidFill>
                          <a:latin typeface="+mn-lt"/>
                          <a:ea typeface="+mn-ea"/>
                          <a:cs typeface="+mn-cs"/>
                        </a:rPr>
                        <a:t>Bacteroides, Prevotella, Haemophilus </a:t>
                      </a:r>
                      <a:endParaRPr lang="en-US" sz="1300" b="0" i="0" u="none" strike="noStrike" kern="1200" baseline="0" dirty="0">
                        <a:solidFill>
                          <a:schemeClr val="dk1"/>
                        </a:solidFill>
                        <a:latin typeface="+mn-lt"/>
                        <a:ea typeface="+mn-ea"/>
                        <a:cs typeface="+mn-cs"/>
                      </a:endParaRPr>
                    </a:p>
                    <a:p>
                      <a:pPr>
                        <a:lnSpc>
                          <a:spcPts val="1600"/>
                        </a:lnSpc>
                      </a:pPr>
                      <a:r>
                        <a:rPr lang="en-US" sz="1300" b="1" i="0" u="none" strike="noStrike" kern="1200" baseline="0" dirty="0">
                          <a:solidFill>
                            <a:schemeClr val="dk1"/>
                          </a:solidFill>
                          <a:latin typeface="+mn-lt"/>
                          <a:ea typeface="+mn-ea"/>
                          <a:cs typeface="+mn-cs"/>
                        </a:rPr>
                        <a:t>Fungi: </a:t>
                      </a:r>
                      <a:r>
                        <a:rPr lang="en-US" sz="1300" b="0" i="1" u="none" strike="noStrike" kern="1200" baseline="0" dirty="0">
                          <a:solidFill>
                            <a:schemeClr val="dk1"/>
                          </a:solidFill>
                          <a:latin typeface="+mn-lt"/>
                          <a:ea typeface="+mn-ea"/>
                          <a:cs typeface="+mn-cs"/>
                        </a:rPr>
                        <a:t>Candida</a:t>
                      </a:r>
                      <a:endParaRPr lang="en-US" sz="1300" b="0" i="0" u="none" strike="noStrike" kern="1200" baseline="0" dirty="0">
                        <a:solidFill>
                          <a:schemeClr val="dk1"/>
                        </a:solidFill>
                        <a:latin typeface="+mn-lt"/>
                        <a:ea typeface="+mn-ea"/>
                        <a:cs typeface="+mn-cs"/>
                      </a:endParaRPr>
                    </a:p>
                  </a:txBody>
                  <a:tcPr/>
                </a:tc>
                <a:tc>
                  <a:txBody>
                    <a:bodyPr/>
                    <a:lstStyle/>
                    <a:p>
                      <a:pPr>
                        <a:lnSpc>
                          <a:spcPts val="1600"/>
                        </a:lnSpc>
                      </a:pPr>
                      <a:r>
                        <a:rPr lang="en-US" sz="1300" b="0" i="0" u="none" strike="noStrike" kern="1200" baseline="0" dirty="0">
                          <a:solidFill>
                            <a:schemeClr val="dk1"/>
                          </a:solidFill>
                          <a:latin typeface="+mn-lt"/>
                          <a:ea typeface="+mn-ea"/>
                          <a:cs typeface="+mn-cs"/>
                        </a:rPr>
                        <a:t>Skin biota varies with body location and with age; in different individuals, different genera predominate; approx. 4% of subjects carry </a:t>
                      </a:r>
                      <a:r>
                        <a:rPr lang="en-US" sz="1300" b="0" i="1" u="none" strike="noStrike" kern="1200" baseline="0" dirty="0">
                          <a:solidFill>
                            <a:schemeClr val="dk1"/>
                          </a:solidFill>
                          <a:latin typeface="+mn-lt"/>
                          <a:ea typeface="+mn-ea"/>
                          <a:cs typeface="+mn-cs"/>
                        </a:rPr>
                        <a:t>Staphylococcus aureus </a:t>
                      </a:r>
                      <a:r>
                        <a:rPr lang="en-US" sz="1300" b="0" i="0" u="none" strike="noStrike" kern="1200" baseline="0" dirty="0">
                          <a:solidFill>
                            <a:schemeClr val="dk1"/>
                          </a:solidFill>
                          <a:latin typeface="+mn-lt"/>
                          <a:ea typeface="+mn-ea"/>
                          <a:cs typeface="+mn-cs"/>
                        </a:rPr>
                        <a:t>on their skin.</a:t>
                      </a:r>
                    </a:p>
                  </a:txBody>
                  <a:tcPr/>
                </a:tc>
                <a:extLst>
                  <a:ext uri="{0D108BD9-81ED-4DB2-BD59-A6C34878D82A}">
                    <a16:rowId xmlns:a16="http://schemas.microsoft.com/office/drawing/2014/main" val="10001"/>
                  </a:ext>
                </a:extLst>
              </a:tr>
              <a:tr h="370840">
                <a:tc>
                  <a:txBody>
                    <a:bodyPr/>
                    <a:lstStyle/>
                    <a:p>
                      <a:pPr>
                        <a:lnSpc>
                          <a:spcPts val="1600"/>
                        </a:lnSpc>
                      </a:pPr>
                      <a:r>
                        <a:rPr lang="en-US" sz="1300" b="1" dirty="0"/>
                        <a:t>GI Tract: </a:t>
                      </a:r>
                      <a:br>
                        <a:rPr lang="en-US" sz="1300" b="1" dirty="0"/>
                      </a:br>
                      <a:r>
                        <a:rPr lang="en-US" sz="1300" b="1" dirty="0"/>
                        <a:t>Oral cavity</a:t>
                      </a:r>
                    </a:p>
                  </a:txBody>
                  <a:tcPr/>
                </a:tc>
                <a:tc>
                  <a:txBody>
                    <a:bodyPr/>
                    <a:lstStyle/>
                    <a:p>
                      <a:pPr>
                        <a:lnSpc>
                          <a:spcPts val="1600"/>
                        </a:lnSpc>
                      </a:pPr>
                      <a:r>
                        <a:rPr lang="en-US" sz="1300" b="1" i="0" u="none" strike="noStrike" kern="1200" baseline="0" dirty="0">
                          <a:solidFill>
                            <a:schemeClr val="dk1"/>
                          </a:solidFill>
                          <a:latin typeface="+mn-lt"/>
                          <a:ea typeface="+mn-ea"/>
                          <a:cs typeface="+mn-cs"/>
                        </a:rPr>
                        <a:t>Gram-positive bacteria: </a:t>
                      </a:r>
                      <a:r>
                        <a:rPr lang="en-US" sz="1300" b="0" i="1" u="none" strike="noStrike" kern="1200" baseline="0" dirty="0">
                          <a:solidFill>
                            <a:schemeClr val="dk1"/>
                          </a:solidFill>
                          <a:latin typeface="+mn-lt"/>
                          <a:ea typeface="+mn-ea"/>
                          <a:cs typeface="+mn-cs"/>
                        </a:rPr>
                        <a:t>Streptococcus </a:t>
                      </a:r>
                      <a:r>
                        <a:rPr lang="en-US" sz="1300" b="0" i="0" u="none" strike="noStrike" kern="1200" baseline="0" dirty="0">
                          <a:solidFill>
                            <a:schemeClr val="dk1"/>
                          </a:solidFill>
                          <a:latin typeface="+mn-lt"/>
                          <a:ea typeface="+mn-ea"/>
                          <a:cs typeface="+mn-cs"/>
                        </a:rPr>
                        <a:t>predominates; </a:t>
                      </a:r>
                      <a:r>
                        <a:rPr lang="en-US" sz="1300" b="0" i="1" u="none" strike="noStrike" kern="1200" baseline="0" dirty="0">
                          <a:solidFill>
                            <a:schemeClr val="dk1"/>
                          </a:solidFill>
                          <a:latin typeface="+mn-lt"/>
                          <a:ea typeface="+mn-ea"/>
                          <a:cs typeface="+mn-cs"/>
                        </a:rPr>
                        <a:t>Actinomyces, Corynebacterium </a:t>
                      </a:r>
                      <a:endParaRPr lang="en-US" sz="1300" b="0" i="0" u="none" strike="noStrike" kern="1200" baseline="0" dirty="0">
                        <a:solidFill>
                          <a:schemeClr val="dk1"/>
                        </a:solidFill>
                        <a:latin typeface="+mn-lt"/>
                        <a:ea typeface="+mn-ea"/>
                        <a:cs typeface="+mn-cs"/>
                      </a:endParaRPr>
                    </a:p>
                    <a:p>
                      <a:pPr>
                        <a:lnSpc>
                          <a:spcPts val="1600"/>
                        </a:lnSpc>
                      </a:pPr>
                      <a:r>
                        <a:rPr lang="en-US" sz="1300" b="1" i="0" u="none" strike="noStrike" kern="1200" baseline="0" dirty="0">
                          <a:solidFill>
                            <a:schemeClr val="dk1"/>
                          </a:solidFill>
                          <a:latin typeface="+mn-lt"/>
                          <a:ea typeface="+mn-ea"/>
                          <a:cs typeface="+mn-cs"/>
                        </a:rPr>
                        <a:t>Gram-negative bacteria: </a:t>
                      </a:r>
                      <a:r>
                        <a:rPr lang="en-US" sz="1300" b="0" i="1" u="none" strike="noStrike" kern="1200" baseline="0" dirty="0">
                          <a:solidFill>
                            <a:schemeClr val="dk1"/>
                          </a:solidFill>
                          <a:latin typeface="+mn-lt"/>
                          <a:ea typeface="+mn-ea"/>
                          <a:cs typeface="+mn-cs"/>
                        </a:rPr>
                        <a:t>Haemophilus, Prevotella, Veillonella, Bacteroides, Moraxella </a:t>
                      </a:r>
                      <a:endParaRPr lang="en-US" sz="1300" b="0" i="0" u="none" strike="noStrike" kern="1200" baseline="0" dirty="0">
                        <a:solidFill>
                          <a:schemeClr val="dk1"/>
                        </a:solidFill>
                        <a:latin typeface="+mn-lt"/>
                        <a:ea typeface="+mn-ea"/>
                        <a:cs typeface="+mn-cs"/>
                      </a:endParaRPr>
                    </a:p>
                    <a:p>
                      <a:pPr>
                        <a:lnSpc>
                          <a:spcPts val="1600"/>
                        </a:lnSpc>
                      </a:pPr>
                      <a:r>
                        <a:rPr lang="en-US" sz="1300" b="1" i="0" u="none" strike="noStrike" kern="1200" baseline="0" dirty="0">
                          <a:solidFill>
                            <a:schemeClr val="dk1"/>
                          </a:solidFill>
                          <a:latin typeface="+mn-lt"/>
                          <a:ea typeface="+mn-ea"/>
                          <a:cs typeface="+mn-cs"/>
                        </a:rPr>
                        <a:t>Fungi: </a:t>
                      </a:r>
                      <a:r>
                        <a:rPr lang="en-US" sz="1300" b="0" i="1" u="none" strike="noStrike" kern="1200" baseline="0" dirty="0">
                          <a:solidFill>
                            <a:schemeClr val="dk1"/>
                          </a:solidFill>
                          <a:latin typeface="+mn-lt"/>
                          <a:ea typeface="+mn-ea"/>
                          <a:cs typeface="+mn-cs"/>
                        </a:rPr>
                        <a:t>Candida </a:t>
                      </a:r>
                      <a:endParaRPr lang="en-US" sz="1300" b="0" i="0" u="none" strike="noStrike" kern="1200" baseline="0" dirty="0">
                        <a:solidFill>
                          <a:schemeClr val="dk1"/>
                        </a:solidFill>
                        <a:latin typeface="+mn-lt"/>
                        <a:ea typeface="+mn-ea"/>
                        <a:cs typeface="+mn-cs"/>
                      </a:endParaRPr>
                    </a:p>
                    <a:p>
                      <a:pPr>
                        <a:lnSpc>
                          <a:spcPts val="1600"/>
                        </a:lnSpc>
                      </a:pPr>
                      <a:r>
                        <a:rPr lang="en-US" sz="1300" b="1" i="0" u="none" strike="noStrike" kern="1200" baseline="0" dirty="0">
                          <a:solidFill>
                            <a:schemeClr val="dk1"/>
                          </a:solidFill>
                          <a:latin typeface="+mn-lt"/>
                          <a:ea typeface="+mn-ea"/>
                          <a:cs typeface="+mn-cs"/>
                        </a:rPr>
                        <a:t>Protozoa: </a:t>
                      </a:r>
                      <a:r>
                        <a:rPr lang="en-US" sz="1300" b="0" i="1" u="none" strike="noStrike" kern="1200" baseline="0" dirty="0">
                          <a:solidFill>
                            <a:schemeClr val="dk1"/>
                          </a:solidFill>
                          <a:latin typeface="+mn-lt"/>
                          <a:ea typeface="+mn-ea"/>
                          <a:cs typeface="+mn-cs"/>
                        </a:rPr>
                        <a:t>Entamoeba</a:t>
                      </a:r>
                      <a:endParaRPr lang="en-US" sz="1300" b="0" i="0" u="none" strike="noStrike" kern="1200" baseline="0" dirty="0">
                        <a:solidFill>
                          <a:schemeClr val="dk1"/>
                        </a:solidFill>
                        <a:latin typeface="+mn-lt"/>
                        <a:ea typeface="+mn-ea"/>
                        <a:cs typeface="+mn-cs"/>
                      </a:endParaRPr>
                    </a:p>
                  </a:txBody>
                  <a:tcPr/>
                </a:tc>
                <a:tc>
                  <a:txBody>
                    <a:bodyPr/>
                    <a:lstStyle/>
                    <a:p>
                      <a:pPr>
                        <a:lnSpc>
                          <a:spcPts val="1600"/>
                        </a:lnSpc>
                      </a:pPr>
                      <a:r>
                        <a:rPr lang="en-US" sz="1300" b="0" i="0" u="none" strike="noStrike" kern="1200" baseline="0" dirty="0">
                          <a:solidFill>
                            <a:schemeClr val="dk1"/>
                          </a:solidFill>
                          <a:latin typeface="+mn-lt"/>
                          <a:ea typeface="+mn-ea"/>
                          <a:cs typeface="+mn-cs"/>
                        </a:rPr>
                        <a:t>More than a dozen species of </a:t>
                      </a:r>
                      <a:r>
                        <a:rPr lang="en-US" sz="1300" b="0" i="1" u="none" strike="noStrike" kern="1200" baseline="0" dirty="0">
                          <a:solidFill>
                            <a:schemeClr val="dk1"/>
                          </a:solidFill>
                          <a:latin typeface="+mn-lt"/>
                          <a:ea typeface="+mn-ea"/>
                          <a:cs typeface="+mn-cs"/>
                        </a:rPr>
                        <a:t>Streptococcus; </a:t>
                      </a:r>
                      <a:r>
                        <a:rPr lang="en-US" sz="1300" b="0" i="0" u="none" strike="noStrike" kern="1200" baseline="0" dirty="0">
                          <a:solidFill>
                            <a:schemeClr val="dk1"/>
                          </a:solidFill>
                          <a:latin typeface="+mn-lt"/>
                          <a:ea typeface="+mn-ea"/>
                          <a:cs typeface="+mn-cs"/>
                        </a:rPr>
                        <a:t>microbes colonize the epidermal layer of cheeks, gingiva, pharynx; surface of teeth; found in saliva in huge numbers</a:t>
                      </a:r>
                    </a:p>
                  </a:txBody>
                  <a:tcPr/>
                </a:tc>
                <a:extLst>
                  <a:ext uri="{0D108BD9-81ED-4DB2-BD59-A6C34878D82A}">
                    <a16:rowId xmlns:a16="http://schemas.microsoft.com/office/drawing/2014/main" val="10002"/>
                  </a:ext>
                </a:extLst>
              </a:tr>
              <a:tr h="370840">
                <a:tc>
                  <a:txBody>
                    <a:bodyPr/>
                    <a:lstStyle/>
                    <a:p>
                      <a:pPr>
                        <a:lnSpc>
                          <a:spcPts val="1600"/>
                        </a:lnSpc>
                      </a:pPr>
                      <a:r>
                        <a:rPr lang="en-US" sz="1300" b="1" dirty="0"/>
                        <a:t>GI Tract: Intestinal tract</a:t>
                      </a:r>
                    </a:p>
                  </a:txBody>
                  <a:tcPr/>
                </a:tc>
                <a:tc>
                  <a:txBody>
                    <a:bodyPr/>
                    <a:lstStyle/>
                    <a:p>
                      <a:pPr>
                        <a:lnSpc>
                          <a:spcPts val="1600"/>
                        </a:lnSpc>
                      </a:pPr>
                      <a:r>
                        <a:rPr lang="en-US" sz="1300" b="1" i="0" u="none" strike="noStrike" kern="1200" baseline="0" dirty="0">
                          <a:solidFill>
                            <a:schemeClr val="dk1"/>
                          </a:solidFill>
                          <a:latin typeface="+mn-lt"/>
                          <a:ea typeface="+mn-ea"/>
                          <a:cs typeface="+mn-cs"/>
                        </a:rPr>
                        <a:t>Gram-negative bacteria: </a:t>
                      </a:r>
                      <a:r>
                        <a:rPr lang="en-US" sz="1300" b="0" i="1" u="none" strike="noStrike" kern="1200" baseline="0" dirty="0">
                          <a:solidFill>
                            <a:schemeClr val="dk1"/>
                          </a:solidFill>
                          <a:latin typeface="+mn-lt"/>
                          <a:ea typeface="+mn-ea"/>
                          <a:cs typeface="+mn-cs"/>
                        </a:rPr>
                        <a:t>Bacteroides, Prevotella </a:t>
                      </a:r>
                      <a:endParaRPr lang="en-US" sz="1300" b="0" i="0" u="none" strike="noStrike" kern="1200" baseline="0" dirty="0">
                        <a:solidFill>
                          <a:schemeClr val="dk1"/>
                        </a:solidFill>
                        <a:latin typeface="+mn-lt"/>
                        <a:ea typeface="+mn-ea"/>
                        <a:cs typeface="+mn-cs"/>
                      </a:endParaRPr>
                    </a:p>
                    <a:p>
                      <a:pPr>
                        <a:lnSpc>
                          <a:spcPts val="1600"/>
                        </a:lnSpc>
                      </a:pPr>
                      <a:r>
                        <a:rPr lang="en-US" sz="1300" b="1" i="0" u="none" strike="noStrike" kern="1200" baseline="0" dirty="0">
                          <a:solidFill>
                            <a:schemeClr val="dk1"/>
                          </a:solidFill>
                          <a:latin typeface="+mn-lt"/>
                          <a:ea typeface="+mn-ea"/>
                          <a:cs typeface="+mn-cs"/>
                        </a:rPr>
                        <a:t>Fewer gram-positives: </a:t>
                      </a:r>
                      <a:r>
                        <a:rPr lang="en-US" sz="1300" b="0" i="1" u="none" strike="noStrike" kern="1200" baseline="0" dirty="0">
                          <a:solidFill>
                            <a:schemeClr val="dk1"/>
                          </a:solidFill>
                          <a:latin typeface="+mn-lt"/>
                          <a:ea typeface="+mn-ea"/>
                          <a:cs typeface="+mn-cs"/>
                        </a:rPr>
                        <a:t>Streptococcus</a:t>
                      </a:r>
                      <a:r>
                        <a:rPr lang="en-US" sz="1300" b="0" i="0" u="none" strike="noStrike" kern="1200" baseline="0" dirty="0">
                          <a:solidFill>
                            <a:schemeClr val="dk1"/>
                          </a:solidFill>
                          <a:latin typeface="+mn-lt"/>
                          <a:ea typeface="+mn-ea"/>
                          <a:cs typeface="+mn-cs"/>
                        </a:rPr>
                        <a:t>, </a:t>
                      </a:r>
                      <a:r>
                        <a:rPr lang="en-US" sz="1300" b="0" i="1" u="none" strike="noStrike" kern="1200" baseline="0" dirty="0">
                          <a:solidFill>
                            <a:schemeClr val="dk1"/>
                          </a:solidFill>
                          <a:latin typeface="+mn-lt"/>
                          <a:ea typeface="+mn-ea"/>
                          <a:cs typeface="+mn-cs"/>
                        </a:rPr>
                        <a:t>Lactobacillus </a:t>
                      </a:r>
                      <a:endParaRPr lang="en-US" sz="1300" b="0" i="0" u="none" strike="noStrike" kern="1200" baseline="0" dirty="0">
                        <a:solidFill>
                          <a:schemeClr val="dk1"/>
                        </a:solidFill>
                        <a:latin typeface="+mn-lt"/>
                        <a:ea typeface="+mn-ea"/>
                        <a:cs typeface="+mn-cs"/>
                      </a:endParaRPr>
                    </a:p>
                    <a:p>
                      <a:pPr>
                        <a:lnSpc>
                          <a:spcPts val="1600"/>
                        </a:lnSpc>
                      </a:pPr>
                      <a:r>
                        <a:rPr lang="en-US" sz="1300" b="1" i="0" u="none" strike="noStrike" kern="1200" baseline="0" dirty="0">
                          <a:solidFill>
                            <a:schemeClr val="dk1"/>
                          </a:solidFill>
                          <a:latin typeface="+mn-lt"/>
                          <a:ea typeface="+mn-ea"/>
                          <a:cs typeface="+mn-cs"/>
                        </a:rPr>
                        <a:t>Fungi: </a:t>
                      </a:r>
                      <a:r>
                        <a:rPr lang="en-US" sz="1300" b="0" i="1" u="none" strike="noStrike" kern="1200" baseline="0" dirty="0">
                          <a:solidFill>
                            <a:schemeClr val="dk1"/>
                          </a:solidFill>
                          <a:latin typeface="+mn-lt"/>
                          <a:ea typeface="+mn-ea"/>
                          <a:cs typeface="+mn-cs"/>
                        </a:rPr>
                        <a:t>Candida</a:t>
                      </a:r>
                      <a:endParaRPr lang="en-US" sz="1300" b="0" i="0" u="none" strike="noStrike" kern="1200" baseline="0" dirty="0">
                        <a:solidFill>
                          <a:schemeClr val="dk1"/>
                        </a:solidFill>
                        <a:latin typeface="+mn-lt"/>
                        <a:ea typeface="+mn-ea"/>
                        <a:cs typeface="+mn-cs"/>
                      </a:endParaRPr>
                    </a:p>
                  </a:txBody>
                  <a:tcPr/>
                </a:tc>
                <a:tc>
                  <a:txBody>
                    <a:bodyPr/>
                    <a:lstStyle/>
                    <a:p>
                      <a:pPr>
                        <a:lnSpc>
                          <a:spcPts val="1600"/>
                        </a:lnSpc>
                      </a:pPr>
                      <a:r>
                        <a:rPr lang="en-US" sz="1300" b="0" i="0" u="none" strike="noStrike" kern="1200" baseline="0" dirty="0">
                          <a:solidFill>
                            <a:schemeClr val="dk1"/>
                          </a:solidFill>
                          <a:latin typeface="+mn-lt"/>
                          <a:ea typeface="+mn-ea"/>
                          <a:cs typeface="+mn-cs"/>
                        </a:rPr>
                        <a:t>Fecal biota consists predominantly of anaerobes; other microbes are aerotolerant or facultative. </a:t>
                      </a:r>
                      <a:r>
                        <a:rPr lang="en-US" sz="1300" b="0" i="1" u="none" strike="noStrike" kern="1200" baseline="0" dirty="0">
                          <a:solidFill>
                            <a:schemeClr val="dk1"/>
                          </a:solidFill>
                          <a:latin typeface="+mn-lt"/>
                          <a:ea typeface="+mn-ea"/>
                          <a:cs typeface="+mn-cs"/>
                        </a:rPr>
                        <a:t>E. coli </a:t>
                      </a:r>
                      <a:r>
                        <a:rPr lang="en-US" sz="1300" b="0" i="0" u="none" strike="noStrike" kern="1200" baseline="0" dirty="0">
                          <a:solidFill>
                            <a:schemeClr val="dk1"/>
                          </a:solidFill>
                          <a:latin typeface="+mn-lt"/>
                          <a:ea typeface="+mn-ea"/>
                          <a:cs typeface="+mn-cs"/>
                        </a:rPr>
                        <a:t>present in majority of subjects, but in relatively low abundance.</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692432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Life on Humans: Sites Containing Well-Established Biota and Representative Examples</a:t>
            </a:r>
            <a:r>
              <a:rPr lang="en-US" sz="1200" dirty="0">
                <a:solidFill>
                  <a:srgbClr val="000000"/>
                </a:solidFill>
              </a:rPr>
              <a:t> 2</a:t>
            </a:r>
            <a:endParaRPr lang="en-IN" sz="1200" dirty="0"/>
          </a:p>
        </p:txBody>
      </p:sp>
      <p:graphicFrame>
        <p:nvGraphicFramePr>
          <p:cNvPr id="4" name="Table 2">
            <a:extLst>
              <a:ext uri="{FF2B5EF4-FFF2-40B4-BE49-F238E27FC236}">
                <a16:creationId xmlns:a16="http://schemas.microsoft.com/office/drawing/2014/main" id="{308DEA2D-55F1-4042-ADAF-906FFC0B14A6}"/>
              </a:ext>
            </a:extLst>
          </p:cNvPr>
          <p:cNvGraphicFramePr>
            <a:graphicFrameLocks noGrp="1"/>
          </p:cNvGraphicFramePr>
          <p:nvPr>
            <p:extLst>
              <p:ext uri="{D42A27DB-BD31-4B8C-83A1-F6EECF244321}">
                <p14:modId xmlns:p14="http://schemas.microsoft.com/office/powerpoint/2010/main" val="2236289845"/>
              </p:ext>
            </p:extLst>
          </p:nvPr>
        </p:nvGraphicFramePr>
        <p:xfrm>
          <a:off x="228600" y="1052736"/>
          <a:ext cx="8686800" cy="5435600"/>
        </p:xfrm>
        <a:graphic>
          <a:graphicData uri="http://schemas.openxmlformats.org/drawingml/2006/table">
            <a:tbl>
              <a:tblPr firstRow="1" bandRow="1">
                <a:tableStyleId>{073A0DAA-6AF3-43AB-8588-CEC1D06C72B9}</a:tableStyleId>
              </a:tblPr>
              <a:tblGrid>
                <a:gridCol w="1738423">
                  <a:extLst>
                    <a:ext uri="{9D8B030D-6E8A-4147-A177-3AD203B41FA5}">
                      <a16:colId xmlns:a16="http://schemas.microsoft.com/office/drawing/2014/main" val="20000"/>
                    </a:ext>
                  </a:extLst>
                </a:gridCol>
                <a:gridCol w="3413051">
                  <a:extLst>
                    <a:ext uri="{9D8B030D-6E8A-4147-A177-3AD203B41FA5}">
                      <a16:colId xmlns:a16="http://schemas.microsoft.com/office/drawing/2014/main" val="20001"/>
                    </a:ext>
                  </a:extLst>
                </a:gridCol>
                <a:gridCol w="3535326">
                  <a:extLst>
                    <a:ext uri="{9D8B030D-6E8A-4147-A177-3AD203B41FA5}">
                      <a16:colId xmlns:a16="http://schemas.microsoft.com/office/drawing/2014/main" val="20002"/>
                    </a:ext>
                  </a:extLst>
                </a:gridCol>
              </a:tblGrid>
              <a:tr h="370840">
                <a:tc>
                  <a:txBody>
                    <a:bodyPr/>
                    <a:lstStyle/>
                    <a:p>
                      <a:pPr>
                        <a:lnSpc>
                          <a:spcPts val="1600"/>
                        </a:lnSpc>
                      </a:pPr>
                      <a:r>
                        <a:rPr lang="en-US" sz="1300" b="1" i="0" u="none" strike="noStrike" kern="1200" baseline="0" dirty="0">
                          <a:solidFill>
                            <a:schemeClr val="lt1"/>
                          </a:solidFill>
                          <a:latin typeface="+mn-lt"/>
                          <a:ea typeface="+mn-ea"/>
                          <a:cs typeface="+mn-cs"/>
                        </a:rPr>
                        <a:t>Anatomical Sites</a:t>
                      </a:r>
                      <a:endParaRPr lang="en-US" sz="1300" b="0" i="0" u="none" strike="noStrike" kern="1200" baseline="0" dirty="0">
                        <a:solidFill>
                          <a:schemeClr val="lt1"/>
                        </a:solidFill>
                        <a:latin typeface="+mn-lt"/>
                        <a:ea typeface="+mn-ea"/>
                        <a:cs typeface="+mn-cs"/>
                      </a:endParaRPr>
                    </a:p>
                  </a:txBody>
                  <a:tcPr/>
                </a:tc>
                <a:tc>
                  <a:txBody>
                    <a:bodyPr/>
                    <a:lstStyle/>
                    <a:p>
                      <a:pPr>
                        <a:lnSpc>
                          <a:spcPts val="1600"/>
                        </a:lnSpc>
                      </a:pPr>
                      <a:r>
                        <a:rPr lang="en-US" sz="1300" b="1" i="0" u="none" strike="noStrike" kern="1200" baseline="0" dirty="0">
                          <a:solidFill>
                            <a:schemeClr val="lt1"/>
                          </a:solidFill>
                          <a:latin typeface="+mn-lt"/>
                          <a:ea typeface="+mn-ea"/>
                          <a:cs typeface="+mn-cs"/>
                        </a:rPr>
                        <a:t>Common Genera</a:t>
                      </a:r>
                      <a:endParaRPr lang="en-US" sz="1300" b="0" i="0" u="none" strike="noStrike" kern="1200" baseline="0" dirty="0">
                        <a:solidFill>
                          <a:schemeClr val="lt1"/>
                        </a:solidFill>
                        <a:latin typeface="+mn-lt"/>
                        <a:ea typeface="+mn-ea"/>
                        <a:cs typeface="+mn-cs"/>
                      </a:endParaRPr>
                    </a:p>
                  </a:txBody>
                  <a:tcPr/>
                </a:tc>
                <a:tc>
                  <a:txBody>
                    <a:bodyPr/>
                    <a:lstStyle/>
                    <a:p>
                      <a:pPr>
                        <a:lnSpc>
                          <a:spcPts val="1600"/>
                        </a:lnSpc>
                      </a:pPr>
                      <a:r>
                        <a:rPr lang="en-US" sz="1300" b="1" i="0" u="none" strike="noStrike" kern="1200" baseline="0" dirty="0">
                          <a:solidFill>
                            <a:schemeClr val="lt1"/>
                          </a:solidFill>
                          <a:latin typeface="+mn-lt"/>
                          <a:ea typeface="+mn-ea"/>
                          <a:cs typeface="+mn-cs"/>
                        </a:rPr>
                        <a:t>Remarks</a:t>
                      </a:r>
                      <a:endParaRPr lang="en-US" sz="13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10000"/>
                  </a:ext>
                </a:extLst>
              </a:tr>
              <a:tr h="370840">
                <a:tc>
                  <a:txBody>
                    <a:bodyPr/>
                    <a:lstStyle/>
                    <a:p>
                      <a:pPr>
                        <a:lnSpc>
                          <a:spcPts val="1600"/>
                        </a:lnSpc>
                      </a:pPr>
                      <a:r>
                        <a:rPr lang="en-US" sz="1300" b="1" i="0" u="none" strike="noStrike" kern="1200" baseline="0" dirty="0">
                          <a:solidFill>
                            <a:schemeClr val="dk1"/>
                          </a:solidFill>
                          <a:latin typeface="+mn-lt"/>
                          <a:ea typeface="+mn-ea"/>
                          <a:cs typeface="+mn-cs"/>
                        </a:rPr>
                        <a:t>Respiratory Tract: Nose</a:t>
                      </a:r>
                    </a:p>
                  </a:txBody>
                  <a:tcPr/>
                </a:tc>
                <a:tc>
                  <a:txBody>
                    <a:bodyPr/>
                    <a:lstStyle/>
                    <a:p>
                      <a:pPr>
                        <a:lnSpc>
                          <a:spcPts val="1600"/>
                        </a:lnSpc>
                      </a:pPr>
                      <a:r>
                        <a:rPr lang="pt-BR" sz="1300" b="1" i="0" u="none" strike="noStrike" kern="1200" baseline="0" dirty="0">
                          <a:solidFill>
                            <a:schemeClr val="dk1"/>
                          </a:solidFill>
                          <a:latin typeface="+mn-lt"/>
                          <a:ea typeface="+mn-ea"/>
                          <a:cs typeface="+mn-cs"/>
                        </a:rPr>
                        <a:t>Gram-positive bacteria: </a:t>
                      </a:r>
                      <a:r>
                        <a:rPr lang="pt-BR" sz="1300" b="0" i="1" u="none" strike="noStrike" kern="1200" baseline="0" dirty="0">
                          <a:solidFill>
                            <a:schemeClr val="dk1"/>
                          </a:solidFill>
                          <a:latin typeface="+mn-lt"/>
                          <a:ea typeface="+mn-ea"/>
                          <a:cs typeface="+mn-cs"/>
                        </a:rPr>
                        <a:t>Propionibacterium, Corynebacterium, Staphylococcus </a:t>
                      </a:r>
                      <a:endParaRPr lang="pt-BR" sz="1300" b="0" i="0" u="none" strike="noStrike" kern="1200" baseline="0" dirty="0">
                        <a:solidFill>
                          <a:schemeClr val="dk1"/>
                        </a:solidFill>
                        <a:latin typeface="+mn-lt"/>
                        <a:ea typeface="+mn-ea"/>
                        <a:cs typeface="+mn-cs"/>
                      </a:endParaRPr>
                    </a:p>
                    <a:p>
                      <a:pPr>
                        <a:lnSpc>
                          <a:spcPts val="1600"/>
                        </a:lnSpc>
                      </a:pPr>
                      <a:r>
                        <a:rPr lang="en-US" sz="1300" b="1" i="0" u="none" strike="noStrike" kern="1200" baseline="0" dirty="0">
                          <a:solidFill>
                            <a:schemeClr val="dk1"/>
                          </a:solidFill>
                          <a:latin typeface="+mn-lt"/>
                          <a:ea typeface="+mn-ea"/>
                          <a:cs typeface="+mn-cs"/>
                        </a:rPr>
                        <a:t>Gram-negative bacteria: </a:t>
                      </a:r>
                      <a:r>
                        <a:rPr lang="en-US" sz="1300" b="0" i="1" u="none" strike="noStrike" kern="1200" baseline="0" dirty="0">
                          <a:solidFill>
                            <a:schemeClr val="dk1"/>
                          </a:solidFill>
                          <a:latin typeface="+mn-lt"/>
                          <a:ea typeface="+mn-ea"/>
                          <a:cs typeface="+mn-cs"/>
                        </a:rPr>
                        <a:t>Moraxella, Prevotella</a:t>
                      </a:r>
                      <a:endParaRPr lang="en-US" sz="1300" b="0" i="0" u="none" strike="noStrike" kern="1200" baseline="0" dirty="0">
                        <a:solidFill>
                          <a:schemeClr val="dk1"/>
                        </a:solidFill>
                        <a:latin typeface="+mn-lt"/>
                        <a:ea typeface="+mn-ea"/>
                        <a:cs typeface="+mn-cs"/>
                      </a:endParaRPr>
                    </a:p>
                  </a:txBody>
                  <a:tcPr/>
                </a:tc>
                <a:tc>
                  <a:txBody>
                    <a:bodyPr/>
                    <a:lstStyle/>
                    <a:p>
                      <a:pPr>
                        <a:lnSpc>
                          <a:spcPts val="1600"/>
                        </a:lnSpc>
                      </a:pPr>
                      <a:r>
                        <a:rPr lang="en-US" sz="1300" b="0" i="0" u="none" strike="noStrike" kern="1200" baseline="0" dirty="0">
                          <a:solidFill>
                            <a:schemeClr val="dk1"/>
                          </a:solidFill>
                          <a:latin typeface="+mn-lt"/>
                          <a:ea typeface="+mn-ea"/>
                          <a:cs typeface="+mn-cs"/>
                        </a:rPr>
                        <a:t>Approx. 30% of subjects carry </a:t>
                      </a:r>
                      <a:r>
                        <a:rPr lang="en-US" sz="1300" b="0" i="1" u="none" strike="noStrike" kern="1200" baseline="0" dirty="0">
                          <a:solidFill>
                            <a:schemeClr val="dk1"/>
                          </a:solidFill>
                          <a:latin typeface="+mn-lt"/>
                          <a:ea typeface="+mn-ea"/>
                          <a:cs typeface="+mn-cs"/>
                        </a:rPr>
                        <a:t>Staphylococcus aureus </a:t>
                      </a:r>
                      <a:r>
                        <a:rPr lang="en-US" sz="1300" b="0" i="0" u="none" strike="noStrike" kern="1200" baseline="0" dirty="0">
                          <a:solidFill>
                            <a:schemeClr val="dk1"/>
                          </a:solidFill>
                          <a:latin typeface="+mn-lt"/>
                          <a:ea typeface="+mn-ea"/>
                          <a:cs typeface="+mn-cs"/>
                        </a:rPr>
                        <a:t>in nose.</a:t>
                      </a:r>
                    </a:p>
                  </a:txBody>
                  <a:tcPr/>
                </a:tc>
                <a:extLst>
                  <a:ext uri="{0D108BD9-81ED-4DB2-BD59-A6C34878D82A}">
                    <a16:rowId xmlns:a16="http://schemas.microsoft.com/office/drawing/2014/main" val="10001"/>
                  </a:ext>
                </a:extLst>
              </a:tr>
              <a:tr h="370840">
                <a:tc>
                  <a:txBody>
                    <a:bodyPr/>
                    <a:lstStyle/>
                    <a:p>
                      <a:pPr>
                        <a:lnSpc>
                          <a:spcPts val="1600"/>
                        </a:lnSpc>
                      </a:pPr>
                      <a:r>
                        <a:rPr lang="en-US" sz="1300" b="1" i="0" u="none" strike="noStrike" kern="1200" baseline="0" dirty="0">
                          <a:solidFill>
                            <a:schemeClr val="dk1"/>
                          </a:solidFill>
                          <a:latin typeface="+mn-lt"/>
                          <a:ea typeface="+mn-ea"/>
                          <a:cs typeface="+mn-cs"/>
                        </a:rPr>
                        <a:t>Respiratory Tract: Throat</a:t>
                      </a:r>
                      <a:endParaRPr lang="en-US" sz="1300" b="0" i="0" u="none" strike="noStrike" kern="1200" baseline="0" dirty="0">
                        <a:solidFill>
                          <a:schemeClr val="dk1"/>
                        </a:solidFill>
                        <a:latin typeface="+mn-lt"/>
                        <a:ea typeface="+mn-ea"/>
                        <a:cs typeface="+mn-cs"/>
                      </a:endParaRPr>
                    </a:p>
                  </a:txBody>
                  <a:tcPr/>
                </a:tc>
                <a:tc>
                  <a:txBody>
                    <a:bodyPr/>
                    <a:lstStyle/>
                    <a:p>
                      <a:pPr>
                        <a:lnSpc>
                          <a:spcPts val="1600"/>
                        </a:lnSpc>
                      </a:pPr>
                      <a:r>
                        <a:rPr lang="en-US" sz="1300" b="1" i="0" u="none" strike="noStrike" kern="1200" baseline="0" dirty="0">
                          <a:solidFill>
                            <a:schemeClr val="dk1"/>
                          </a:solidFill>
                          <a:latin typeface="+mn-lt"/>
                          <a:ea typeface="+mn-ea"/>
                          <a:cs typeface="+mn-cs"/>
                        </a:rPr>
                        <a:t>Gram-positive bacteria: </a:t>
                      </a:r>
                      <a:r>
                        <a:rPr lang="en-US" sz="1300" b="0" i="1" u="none" strike="noStrike" kern="1200" baseline="0" dirty="0">
                          <a:solidFill>
                            <a:schemeClr val="dk1"/>
                          </a:solidFill>
                          <a:latin typeface="+mn-lt"/>
                          <a:ea typeface="+mn-ea"/>
                          <a:cs typeface="+mn-cs"/>
                        </a:rPr>
                        <a:t>Streptococcus, Corynebacterium </a:t>
                      </a:r>
                      <a:endParaRPr lang="en-US" sz="1300" b="0" i="0" u="none" strike="noStrike" kern="1200" baseline="0" dirty="0">
                        <a:solidFill>
                          <a:schemeClr val="dk1"/>
                        </a:solidFill>
                        <a:latin typeface="+mn-lt"/>
                        <a:ea typeface="+mn-ea"/>
                        <a:cs typeface="+mn-cs"/>
                      </a:endParaRPr>
                    </a:p>
                    <a:p>
                      <a:pPr>
                        <a:lnSpc>
                          <a:spcPts val="1600"/>
                        </a:lnSpc>
                      </a:pPr>
                      <a:r>
                        <a:rPr lang="en-US" sz="1300" b="1" i="0" u="none" strike="noStrike" kern="1200" baseline="0" dirty="0">
                          <a:solidFill>
                            <a:schemeClr val="dk1"/>
                          </a:solidFill>
                          <a:latin typeface="+mn-lt"/>
                          <a:ea typeface="+mn-ea"/>
                          <a:cs typeface="+mn-cs"/>
                        </a:rPr>
                        <a:t>Gram-negative bacteria: </a:t>
                      </a:r>
                      <a:r>
                        <a:rPr lang="en-US" sz="1300" b="0" i="1" u="none" strike="noStrike" kern="1200" baseline="0" dirty="0">
                          <a:solidFill>
                            <a:schemeClr val="dk1"/>
                          </a:solidFill>
                          <a:latin typeface="+mn-lt"/>
                          <a:ea typeface="+mn-ea"/>
                          <a:cs typeface="+mn-cs"/>
                        </a:rPr>
                        <a:t>Haemophilus, Prevotella, Veillonella, Moraxella</a:t>
                      </a:r>
                      <a:endParaRPr lang="en-US" sz="1300" b="0" i="0" u="none" strike="noStrike" kern="1200" baseline="0" dirty="0">
                        <a:solidFill>
                          <a:schemeClr val="dk1"/>
                        </a:solidFill>
                        <a:latin typeface="+mn-lt"/>
                        <a:ea typeface="+mn-ea"/>
                        <a:cs typeface="+mn-cs"/>
                      </a:endParaRPr>
                    </a:p>
                  </a:txBody>
                  <a:tcPr/>
                </a:tc>
                <a:tc>
                  <a:txBody>
                    <a:bodyPr/>
                    <a:lstStyle/>
                    <a:p>
                      <a:pPr>
                        <a:lnSpc>
                          <a:spcPts val="1600"/>
                        </a:lnSpc>
                      </a:pPr>
                      <a:r>
                        <a:rPr lang="en-US" sz="1300" b="0" i="0" u="none" strike="noStrike" kern="1200" baseline="0" dirty="0">
                          <a:solidFill>
                            <a:schemeClr val="dk1"/>
                          </a:solidFill>
                          <a:latin typeface="+mn-lt"/>
                          <a:ea typeface="+mn-ea"/>
                          <a:cs typeface="+mn-cs"/>
                        </a:rPr>
                        <a:t>Biota similar to oral cavity.</a:t>
                      </a:r>
                    </a:p>
                  </a:txBody>
                  <a:tcPr/>
                </a:tc>
                <a:extLst>
                  <a:ext uri="{0D108BD9-81ED-4DB2-BD59-A6C34878D82A}">
                    <a16:rowId xmlns:a16="http://schemas.microsoft.com/office/drawing/2014/main" val="10002"/>
                  </a:ext>
                </a:extLst>
              </a:tr>
              <a:tr h="370840">
                <a:tc>
                  <a:txBody>
                    <a:bodyPr/>
                    <a:lstStyle/>
                    <a:p>
                      <a:pPr>
                        <a:lnSpc>
                          <a:spcPts val="1600"/>
                        </a:lnSpc>
                      </a:pPr>
                      <a:r>
                        <a:rPr lang="en-US" sz="1300" b="1" i="0" u="none" strike="noStrike" kern="1200" baseline="0" dirty="0">
                          <a:solidFill>
                            <a:schemeClr val="dk1"/>
                          </a:solidFill>
                          <a:latin typeface="+mn-lt"/>
                          <a:ea typeface="+mn-ea"/>
                          <a:cs typeface="+mn-cs"/>
                        </a:rPr>
                        <a:t>Respiratory Tract: Lungs</a:t>
                      </a:r>
                      <a:endParaRPr lang="en-US" sz="1300" b="0" i="0" u="none" strike="noStrike" kern="1200" baseline="0" dirty="0">
                        <a:solidFill>
                          <a:schemeClr val="dk1"/>
                        </a:solidFill>
                        <a:latin typeface="+mn-lt"/>
                        <a:ea typeface="+mn-ea"/>
                        <a:cs typeface="+mn-cs"/>
                      </a:endParaRPr>
                    </a:p>
                  </a:txBody>
                  <a:tcPr/>
                </a:tc>
                <a:tc>
                  <a:txBody>
                    <a:bodyPr/>
                    <a:lstStyle/>
                    <a:p>
                      <a:pPr>
                        <a:lnSpc>
                          <a:spcPts val="1600"/>
                        </a:lnSpc>
                      </a:pPr>
                      <a:r>
                        <a:rPr lang="en-US" sz="1300" b="1" i="0" u="none" strike="noStrike" kern="1200" baseline="0" dirty="0">
                          <a:solidFill>
                            <a:schemeClr val="dk1"/>
                          </a:solidFill>
                          <a:latin typeface="+mn-lt"/>
                          <a:ea typeface="+mn-ea"/>
                          <a:cs typeface="+mn-cs"/>
                        </a:rPr>
                        <a:t>Gram-negative bacteria: </a:t>
                      </a:r>
                      <a:r>
                        <a:rPr lang="en-US" sz="1300" b="0" i="1" u="none" strike="noStrike" kern="1200" baseline="0" dirty="0">
                          <a:solidFill>
                            <a:schemeClr val="dk1"/>
                          </a:solidFill>
                          <a:latin typeface="+mn-lt"/>
                          <a:ea typeface="+mn-ea"/>
                          <a:cs typeface="+mn-cs"/>
                        </a:rPr>
                        <a:t>Prevotella, Veillonella</a:t>
                      </a:r>
                      <a:endParaRPr lang="en-US" sz="1300" b="0" i="0" u="none" strike="noStrike" kern="1200" baseline="0" dirty="0">
                        <a:solidFill>
                          <a:schemeClr val="dk1"/>
                        </a:solidFill>
                        <a:latin typeface="+mn-lt"/>
                        <a:ea typeface="+mn-ea"/>
                        <a:cs typeface="+mn-cs"/>
                      </a:endParaRPr>
                    </a:p>
                  </a:txBody>
                  <a:tcPr/>
                </a:tc>
                <a:tc>
                  <a:txBody>
                    <a:bodyPr/>
                    <a:lstStyle/>
                    <a:p>
                      <a:pPr>
                        <a:lnSpc>
                          <a:spcPts val="1600"/>
                        </a:lnSpc>
                      </a:pPr>
                      <a:r>
                        <a:rPr lang="en-US" sz="1300" b="0" i="0" u="none" strike="noStrike" kern="1200" baseline="0" dirty="0">
                          <a:solidFill>
                            <a:schemeClr val="dk1"/>
                          </a:solidFill>
                          <a:latin typeface="+mn-lt"/>
                          <a:ea typeface="+mn-ea"/>
                          <a:cs typeface="+mn-cs"/>
                        </a:rPr>
                        <a:t>Previously thought to be sterile; asthmatic and COPD lungs colonized by different species than healthy.</a:t>
                      </a:r>
                    </a:p>
                  </a:txBody>
                  <a:tcPr/>
                </a:tc>
                <a:extLst>
                  <a:ext uri="{0D108BD9-81ED-4DB2-BD59-A6C34878D82A}">
                    <a16:rowId xmlns:a16="http://schemas.microsoft.com/office/drawing/2014/main" val="10003"/>
                  </a:ext>
                </a:extLst>
              </a:tr>
              <a:tr h="370840">
                <a:tc>
                  <a:txBody>
                    <a:bodyPr/>
                    <a:lstStyle/>
                    <a:p>
                      <a:pPr>
                        <a:lnSpc>
                          <a:spcPts val="1600"/>
                        </a:lnSpc>
                      </a:pPr>
                      <a:r>
                        <a:rPr lang="en-US" sz="1300" b="1" dirty="0"/>
                        <a:t>Vagina</a:t>
                      </a:r>
                    </a:p>
                  </a:txBody>
                  <a:tcPr/>
                </a:tc>
                <a:tc>
                  <a:txBody>
                    <a:bodyPr/>
                    <a:lstStyle/>
                    <a:p>
                      <a:pPr>
                        <a:lnSpc>
                          <a:spcPts val="1600"/>
                        </a:lnSpc>
                      </a:pPr>
                      <a:r>
                        <a:rPr lang="en-US" sz="1300" b="1" i="0" u="none" strike="noStrike" kern="1200" baseline="0" dirty="0">
                          <a:solidFill>
                            <a:schemeClr val="dk1"/>
                          </a:solidFill>
                          <a:latin typeface="+mn-lt"/>
                          <a:ea typeface="+mn-ea"/>
                          <a:cs typeface="+mn-cs"/>
                        </a:rPr>
                        <a:t>Gram-positive bacteria: </a:t>
                      </a:r>
                      <a:r>
                        <a:rPr lang="en-US" sz="1300" b="0" i="1" u="none" strike="noStrike" kern="1200" baseline="0" dirty="0">
                          <a:solidFill>
                            <a:schemeClr val="dk1"/>
                          </a:solidFill>
                          <a:latin typeface="+mn-lt"/>
                          <a:ea typeface="+mn-ea"/>
                          <a:cs typeface="+mn-cs"/>
                        </a:rPr>
                        <a:t>Lactobacillus </a:t>
                      </a:r>
                      <a:r>
                        <a:rPr lang="en-US" sz="1300" b="0" i="0" u="none" strike="noStrike" kern="1200" baseline="0" dirty="0">
                          <a:solidFill>
                            <a:schemeClr val="dk1"/>
                          </a:solidFill>
                          <a:latin typeface="+mn-lt"/>
                          <a:ea typeface="+mn-ea"/>
                          <a:cs typeface="+mn-cs"/>
                        </a:rPr>
                        <a:t>predominates in child-bearing years; </a:t>
                      </a:r>
                      <a:r>
                        <a:rPr lang="en-US" sz="1300" b="0" i="1" u="none" strike="noStrike" kern="1200" baseline="0" dirty="0">
                          <a:solidFill>
                            <a:schemeClr val="dk1"/>
                          </a:solidFill>
                          <a:latin typeface="+mn-lt"/>
                          <a:ea typeface="+mn-ea"/>
                          <a:cs typeface="+mn-cs"/>
                        </a:rPr>
                        <a:t>Streptococcus </a:t>
                      </a:r>
                      <a:endParaRPr lang="en-US" sz="1300" b="0" i="0" u="none" strike="noStrike" kern="1200" baseline="0" dirty="0">
                        <a:solidFill>
                          <a:schemeClr val="dk1"/>
                        </a:solidFill>
                        <a:latin typeface="+mn-lt"/>
                        <a:ea typeface="+mn-ea"/>
                        <a:cs typeface="+mn-cs"/>
                      </a:endParaRPr>
                    </a:p>
                    <a:p>
                      <a:pPr>
                        <a:lnSpc>
                          <a:spcPts val="1600"/>
                        </a:lnSpc>
                      </a:pPr>
                      <a:r>
                        <a:rPr lang="en-US" sz="1300" b="1" i="0" u="none" strike="noStrike" kern="1200" baseline="0" dirty="0">
                          <a:solidFill>
                            <a:schemeClr val="dk1"/>
                          </a:solidFill>
                          <a:latin typeface="+mn-lt"/>
                          <a:ea typeface="+mn-ea"/>
                          <a:cs typeface="+mn-cs"/>
                        </a:rPr>
                        <a:t>Gram-negative bacteria: </a:t>
                      </a:r>
                      <a:r>
                        <a:rPr lang="en-US" sz="1300" b="0" i="1" u="none" strike="noStrike" kern="1200" baseline="0" dirty="0">
                          <a:solidFill>
                            <a:schemeClr val="dk1"/>
                          </a:solidFill>
                          <a:latin typeface="+mn-lt"/>
                          <a:ea typeface="+mn-ea"/>
                          <a:cs typeface="+mn-cs"/>
                        </a:rPr>
                        <a:t>Prevotella </a:t>
                      </a:r>
                      <a:endParaRPr lang="en-US" sz="1300" b="0" i="0" u="none" strike="noStrike" kern="1200" baseline="0" dirty="0">
                        <a:solidFill>
                          <a:schemeClr val="dk1"/>
                        </a:solidFill>
                        <a:latin typeface="+mn-lt"/>
                        <a:ea typeface="+mn-ea"/>
                        <a:cs typeface="+mn-cs"/>
                      </a:endParaRPr>
                    </a:p>
                    <a:p>
                      <a:pPr>
                        <a:lnSpc>
                          <a:spcPts val="1600"/>
                        </a:lnSpc>
                      </a:pPr>
                      <a:r>
                        <a:rPr lang="en-US" sz="1300" b="1" i="0" u="none" strike="noStrike" kern="1200" baseline="0" dirty="0">
                          <a:solidFill>
                            <a:schemeClr val="dk1"/>
                          </a:solidFill>
                          <a:latin typeface="+mn-lt"/>
                          <a:ea typeface="+mn-ea"/>
                          <a:cs typeface="+mn-cs"/>
                        </a:rPr>
                        <a:t>Fungi: </a:t>
                      </a:r>
                      <a:r>
                        <a:rPr lang="en-US" sz="1300" b="0" i="1" u="none" strike="noStrike" kern="1200" baseline="0" dirty="0">
                          <a:solidFill>
                            <a:schemeClr val="dk1"/>
                          </a:solidFill>
                          <a:latin typeface="+mn-lt"/>
                          <a:ea typeface="+mn-ea"/>
                          <a:cs typeface="+mn-cs"/>
                        </a:rPr>
                        <a:t>Candida</a:t>
                      </a:r>
                      <a:endParaRPr lang="en-US" sz="1300" b="0" i="0" u="none" strike="noStrike" kern="1200" baseline="0" dirty="0">
                        <a:solidFill>
                          <a:schemeClr val="dk1"/>
                        </a:solidFill>
                        <a:latin typeface="+mn-lt"/>
                        <a:ea typeface="+mn-ea"/>
                        <a:cs typeface="+mn-cs"/>
                      </a:endParaRPr>
                    </a:p>
                  </a:txBody>
                  <a:tcPr/>
                </a:tc>
                <a:tc>
                  <a:txBody>
                    <a:bodyPr/>
                    <a:lstStyle/>
                    <a:p>
                      <a:pPr>
                        <a:lnSpc>
                          <a:spcPts val="1600"/>
                        </a:lnSpc>
                      </a:pPr>
                      <a:r>
                        <a:rPr lang="en-US" sz="1300" b="0" i="0" u="none" strike="noStrike" kern="1200" baseline="0" dirty="0">
                          <a:solidFill>
                            <a:schemeClr val="dk1"/>
                          </a:solidFill>
                          <a:latin typeface="+mn-lt"/>
                          <a:ea typeface="+mn-ea"/>
                          <a:cs typeface="+mn-cs"/>
                        </a:rPr>
                        <a:t>Biota responds to hormonal changes during life, with significant changes in preparation for birth, and with more variety of species after menopause.</a:t>
                      </a:r>
                    </a:p>
                  </a:txBody>
                  <a:tcPr/>
                </a:tc>
                <a:extLst>
                  <a:ext uri="{0D108BD9-81ED-4DB2-BD59-A6C34878D82A}">
                    <a16:rowId xmlns:a16="http://schemas.microsoft.com/office/drawing/2014/main" val="10004"/>
                  </a:ext>
                </a:extLst>
              </a:tr>
              <a:tr h="370840">
                <a:tc>
                  <a:txBody>
                    <a:bodyPr/>
                    <a:lstStyle/>
                    <a:p>
                      <a:pPr>
                        <a:lnSpc>
                          <a:spcPts val="1600"/>
                        </a:lnSpc>
                      </a:pPr>
                      <a:r>
                        <a:rPr lang="en-US" sz="1300" b="1" dirty="0"/>
                        <a:t>Urinary Tract</a:t>
                      </a:r>
                    </a:p>
                  </a:txBody>
                  <a:tcPr/>
                </a:tc>
                <a:tc>
                  <a:txBody>
                    <a:bodyPr/>
                    <a:lstStyle/>
                    <a:p>
                      <a:pPr>
                        <a:lnSpc>
                          <a:spcPts val="1600"/>
                        </a:lnSpc>
                      </a:pPr>
                      <a:r>
                        <a:rPr lang="en-US" sz="1300" b="1" i="0" u="none" strike="noStrike" kern="1200" baseline="0" dirty="0">
                          <a:solidFill>
                            <a:schemeClr val="dk1"/>
                          </a:solidFill>
                          <a:latin typeface="+mn-lt"/>
                          <a:ea typeface="+mn-ea"/>
                          <a:cs typeface="+mn-cs"/>
                        </a:rPr>
                        <a:t>Gram-positive bacteria: </a:t>
                      </a:r>
                      <a:r>
                        <a:rPr lang="en-US" sz="1300" b="0" i="1" u="none" strike="noStrike" kern="1200" baseline="0" dirty="0">
                          <a:solidFill>
                            <a:schemeClr val="dk1"/>
                          </a:solidFill>
                          <a:latin typeface="+mn-lt"/>
                          <a:ea typeface="+mn-ea"/>
                          <a:cs typeface="+mn-cs"/>
                        </a:rPr>
                        <a:t>Lactobacillus </a:t>
                      </a:r>
                      <a:r>
                        <a:rPr lang="en-US" sz="1300" b="0" i="0" u="none" strike="noStrike" kern="1200" baseline="0" dirty="0">
                          <a:solidFill>
                            <a:schemeClr val="dk1"/>
                          </a:solidFill>
                          <a:latin typeface="+mn-lt"/>
                          <a:ea typeface="+mn-ea"/>
                          <a:cs typeface="+mn-cs"/>
                        </a:rPr>
                        <a:t>(predominant) </a:t>
                      </a:r>
                    </a:p>
                    <a:p>
                      <a:pPr>
                        <a:lnSpc>
                          <a:spcPts val="1600"/>
                        </a:lnSpc>
                      </a:pPr>
                      <a:r>
                        <a:rPr lang="en-US" sz="1300" b="1" i="0" u="none" strike="noStrike" kern="1200" baseline="0" dirty="0">
                          <a:solidFill>
                            <a:schemeClr val="dk1"/>
                          </a:solidFill>
                          <a:latin typeface="+mn-lt"/>
                          <a:ea typeface="+mn-ea"/>
                          <a:cs typeface="+mn-cs"/>
                        </a:rPr>
                        <a:t>Gram-negative bacteria: </a:t>
                      </a:r>
                      <a:r>
                        <a:rPr lang="en-US" sz="1300" b="0" i="1" u="none" strike="noStrike" kern="1200" baseline="0" dirty="0">
                          <a:solidFill>
                            <a:schemeClr val="dk1"/>
                          </a:solidFill>
                          <a:latin typeface="+mn-lt"/>
                          <a:ea typeface="+mn-ea"/>
                          <a:cs typeface="+mn-cs"/>
                        </a:rPr>
                        <a:t>Prevotella, Gardnerella</a:t>
                      </a:r>
                      <a:endParaRPr lang="en-US" sz="1300" b="0" i="0" u="none" strike="noStrike" kern="1200" baseline="0" dirty="0">
                        <a:solidFill>
                          <a:schemeClr val="dk1"/>
                        </a:solidFill>
                        <a:latin typeface="+mn-lt"/>
                        <a:ea typeface="+mn-ea"/>
                        <a:cs typeface="+mn-cs"/>
                      </a:endParaRPr>
                    </a:p>
                  </a:txBody>
                  <a:tcPr/>
                </a:tc>
                <a:tc>
                  <a:txBody>
                    <a:bodyPr/>
                    <a:lstStyle/>
                    <a:p>
                      <a:pPr>
                        <a:lnSpc>
                          <a:spcPts val="1600"/>
                        </a:lnSpc>
                      </a:pPr>
                      <a:r>
                        <a:rPr lang="en-US" sz="1300" b="0" i="0" u="none" strike="noStrike" kern="1200" baseline="0" dirty="0">
                          <a:solidFill>
                            <a:schemeClr val="dk1"/>
                          </a:solidFill>
                          <a:latin typeface="+mn-lt"/>
                          <a:ea typeface="+mn-ea"/>
                          <a:cs typeface="+mn-cs"/>
                        </a:rPr>
                        <a:t>In females, culturable biota exists only in the first portion of the urethral mucosa; the remainder of the tract is thought to be sterile. In males, the entire reproductive and urinary tract is thought to be sterile except for a short portion of the anterior urethra.</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59851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 Section 13.1</a:t>
            </a:r>
            <a:endParaRPr lang="en-IN" sz="1200" dirty="0"/>
          </a:p>
        </p:txBody>
      </p:sp>
      <p:sp>
        <p:nvSpPr>
          <p:cNvPr id="3" name="Content Placeholder 2"/>
          <p:cNvSpPr>
            <a:spLocks noGrp="1"/>
          </p:cNvSpPr>
          <p:nvPr>
            <p:ph sz="quarter" idx="11"/>
          </p:nvPr>
        </p:nvSpPr>
        <p:spPr>
          <a:xfrm>
            <a:off x="342900" y="1276709"/>
            <a:ext cx="8567184" cy="5138159"/>
          </a:xfrm>
        </p:spPr>
        <p:txBody>
          <a:bodyPr>
            <a:noAutofit/>
          </a:bodyPr>
          <a:lstStyle/>
          <a:p>
            <a:pPr marL="457200" indent="-457200">
              <a:spcBef>
                <a:spcPts val="600"/>
              </a:spcBef>
              <a:spcAft>
                <a:spcPts val="300"/>
              </a:spcAft>
              <a:buFont typeface="+mj-lt"/>
              <a:buAutoNum type="arabicPeriod"/>
            </a:pPr>
            <a:r>
              <a:rPr lang="en-US" dirty="0"/>
              <a:t>A condition in which pathogenic microorganisms penetrate host defenses, enter the tissues, and multiply is a(n) ______.</a:t>
            </a:r>
          </a:p>
          <a:p>
            <a:pPr marL="457200" indent="-457200">
              <a:spcBef>
                <a:spcPts val="600"/>
              </a:spcBef>
              <a:spcAft>
                <a:spcPts val="300"/>
              </a:spcAft>
              <a:buFont typeface="+mj-lt"/>
              <a:buAutoNum type="arabicPeriod"/>
            </a:pPr>
            <a:r>
              <a:rPr lang="en-US" dirty="0"/>
              <a:t>The Human _______ Project collects genetic sequences of microbes from many body sites.</a:t>
            </a:r>
          </a:p>
          <a:p>
            <a:pPr marL="457200" indent="-457200">
              <a:spcBef>
                <a:spcPts val="600"/>
              </a:spcBef>
              <a:spcAft>
                <a:spcPts val="300"/>
              </a:spcAft>
              <a:buFont typeface="+mj-lt"/>
              <a:buAutoNum type="arabicPeriod"/>
            </a:pPr>
            <a:r>
              <a:rPr lang="en-US" dirty="0"/>
              <a:t>True/False: The lungs are sterile sites.</a:t>
            </a:r>
          </a:p>
          <a:p>
            <a:pPr marL="457200" indent="-457200">
              <a:spcBef>
                <a:spcPts val="600"/>
              </a:spcBef>
              <a:spcAft>
                <a:spcPts val="300"/>
              </a:spcAft>
              <a:buFont typeface="+mj-lt"/>
              <a:buAutoNum type="arabicPeriod"/>
            </a:pPr>
            <a:r>
              <a:rPr lang="en-US" dirty="0">
                <a:solidFill>
                  <a:prstClr val="black"/>
                </a:solidFill>
              </a:rPr>
              <a:t>True/False: Your gut biota can determine your mood and mental health.</a:t>
            </a:r>
          </a:p>
          <a:p>
            <a:pPr marL="457200" indent="-457200">
              <a:spcBef>
                <a:spcPts val="600"/>
              </a:spcBef>
              <a:spcAft>
                <a:spcPts val="300"/>
              </a:spcAft>
              <a:buFont typeface="+mj-lt"/>
              <a:buAutoNum type="arabicPeriod"/>
            </a:pPr>
            <a:r>
              <a:rPr lang="en-US" dirty="0">
                <a:solidFill>
                  <a:prstClr val="black"/>
                </a:solidFill>
              </a:rPr>
              <a:t>List and describe three factors that weaken host defenses and increase susceptibility to infection.</a:t>
            </a:r>
          </a:p>
          <a:p>
            <a:pPr marL="457200" indent="-457200">
              <a:spcBef>
                <a:spcPts val="600"/>
              </a:spcBef>
              <a:spcAft>
                <a:spcPts val="300"/>
              </a:spcAft>
              <a:buFont typeface="+mj-lt"/>
              <a:buAutoNum type="arabicPeriod"/>
            </a:pPr>
            <a:r>
              <a:rPr lang="en-US" dirty="0">
                <a:solidFill>
                  <a:prstClr val="black"/>
                </a:solidFill>
              </a:rPr>
              <a:t>True/False: Babies born by cesarean section are colonized by the same biota as babies born vaginally.</a:t>
            </a:r>
            <a:endParaRPr lang="en-US" dirty="0"/>
          </a:p>
        </p:txBody>
      </p:sp>
    </p:spTree>
    <p:extLst>
      <p:ext uri="{BB962C8B-B14F-4D97-AF65-F5344CB8AC3E}">
        <p14:creationId xmlns:p14="http://schemas.microsoft.com/office/powerpoint/2010/main" val="31951474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13.2: When Colonization Leads to Disease</a:t>
            </a:r>
            <a:r>
              <a:rPr lang="en-US" sz="1200" dirty="0">
                <a:solidFill>
                  <a:srgbClr val="000000"/>
                </a:solidFill>
              </a:rPr>
              <a:t> 1</a:t>
            </a:r>
            <a:endParaRPr lang="en-IN" sz="1200" dirty="0"/>
          </a:p>
        </p:txBody>
      </p:sp>
      <p:sp>
        <p:nvSpPr>
          <p:cNvPr id="3" name="Content Placeholder 2"/>
          <p:cNvSpPr>
            <a:spLocks noGrp="1"/>
          </p:cNvSpPr>
          <p:nvPr>
            <p:ph sz="quarter" idx="11"/>
          </p:nvPr>
        </p:nvSpPr>
        <p:spPr>
          <a:xfrm>
            <a:off x="342900" y="1276709"/>
            <a:ext cx="8458200" cy="5166294"/>
          </a:xfrm>
        </p:spPr>
        <p:txBody>
          <a:bodyPr>
            <a:noAutofit/>
          </a:bodyPr>
          <a:lstStyle/>
          <a:p>
            <a:pPr>
              <a:spcBef>
                <a:spcPts val="600"/>
              </a:spcBef>
            </a:pPr>
            <a:r>
              <a:rPr lang="en-US" altLang="en-US" u="sng" dirty="0"/>
              <a:t>Learning Outcomes</a:t>
            </a:r>
            <a:r>
              <a:rPr lang="en-US" altLang="en-US" sz="1200" u="sng" dirty="0"/>
              <a:t> 1</a:t>
            </a:r>
          </a:p>
          <a:p>
            <a:pPr marL="342900" indent="-342900">
              <a:spcBef>
                <a:spcPts val="600"/>
              </a:spcBef>
              <a:buFont typeface="Arial" panose="020B0604020202020204" pitchFamily="34" charset="0"/>
              <a:buChar char="•"/>
            </a:pPr>
            <a:r>
              <a:rPr lang="en-US" altLang="en-US" dirty="0"/>
              <a:t>Explain some of the variables that influence whether a microbe will cause disease in a particular host.</a:t>
            </a:r>
          </a:p>
          <a:p>
            <a:pPr marL="342900" indent="-342900">
              <a:spcBef>
                <a:spcPts val="600"/>
              </a:spcBef>
              <a:buFont typeface="Arial" panose="020B0604020202020204" pitchFamily="34" charset="0"/>
              <a:buChar char="•"/>
            </a:pPr>
            <a:r>
              <a:rPr lang="en-US" altLang="en-US" dirty="0"/>
              <a:t>Differentiate between a microbe’s pathogenicity and its virulence.</a:t>
            </a:r>
          </a:p>
          <a:p>
            <a:pPr marL="342900" indent="-342900">
              <a:spcBef>
                <a:spcPts val="600"/>
              </a:spcBef>
              <a:buFont typeface="Arial" panose="020B0604020202020204" pitchFamily="34" charset="0"/>
              <a:buChar char="•"/>
            </a:pPr>
            <a:r>
              <a:rPr lang="en-US" altLang="en-US" dirty="0"/>
              <a:t>List the steps a microbe has to take to get to the point where it can cause disease.</a:t>
            </a:r>
          </a:p>
          <a:p>
            <a:pPr marL="342900" indent="-342900">
              <a:spcBef>
                <a:spcPts val="600"/>
              </a:spcBef>
              <a:buFont typeface="Arial" panose="020B0604020202020204" pitchFamily="34" charset="0"/>
              <a:buChar char="•"/>
            </a:pPr>
            <a:r>
              <a:rPr lang="en-US" dirty="0"/>
              <a:t>List several portals of entry and exit.</a:t>
            </a:r>
          </a:p>
          <a:p>
            <a:pPr marL="342900" indent="-342900">
              <a:spcBef>
                <a:spcPts val="600"/>
              </a:spcBef>
              <a:buFont typeface="Arial" panose="020B0604020202020204" pitchFamily="34" charset="0"/>
              <a:buChar char="•"/>
            </a:pPr>
            <a:r>
              <a:rPr lang="en-US" dirty="0"/>
              <a:t>Define </a:t>
            </a:r>
            <a:r>
              <a:rPr lang="en-US" i="1" dirty="0"/>
              <a:t>infectious dose</a:t>
            </a:r>
            <a:r>
              <a:rPr lang="en-US" dirty="0"/>
              <a:t>, and explain its role in establishing infection.</a:t>
            </a:r>
          </a:p>
          <a:p>
            <a:pPr marL="342900" indent="-342900">
              <a:spcBef>
                <a:spcPts val="600"/>
              </a:spcBef>
              <a:buFont typeface="Arial" panose="020B0604020202020204" pitchFamily="34" charset="0"/>
              <a:buChar char="•"/>
            </a:pPr>
            <a:r>
              <a:rPr lang="en-US" dirty="0"/>
              <a:t>Describe three ways microbes can cause tissue damage.</a:t>
            </a:r>
            <a:endParaRPr lang="en-US" altLang="en-US" dirty="0"/>
          </a:p>
        </p:txBody>
      </p:sp>
    </p:spTree>
    <p:extLst>
      <p:ext uri="{BB962C8B-B14F-4D97-AF65-F5344CB8AC3E}">
        <p14:creationId xmlns:p14="http://schemas.microsoft.com/office/powerpoint/2010/main" val="3440943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13.1:</a:t>
            </a:r>
            <a:br>
              <a:rPr lang="en-US" altLang="en-US" dirty="0">
                <a:solidFill>
                  <a:schemeClr val="tx1"/>
                </a:solidFill>
              </a:rPr>
            </a:br>
            <a:r>
              <a:rPr lang="en-US" altLang="en-US" dirty="0">
                <a:solidFill>
                  <a:schemeClr val="tx1"/>
                </a:solidFill>
              </a:rPr>
              <a:t>The Human Host and Its Microbiome</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pPr>
            <a:r>
              <a:rPr lang="en-US" altLang="en-US" u="sng" dirty="0">
                <a:cs typeface="Arial" panose="020B0604020202020204" pitchFamily="34" charset="0"/>
              </a:rPr>
              <a:t>Learning Outcomes</a:t>
            </a:r>
          </a:p>
          <a:p>
            <a:pPr marL="342900" indent="-342900">
              <a:spcBef>
                <a:spcPts val="1200"/>
              </a:spcBef>
              <a:buFont typeface="Arial" panose="020B0604020202020204" pitchFamily="34" charset="0"/>
              <a:buChar char="•"/>
            </a:pPr>
            <a:r>
              <a:rPr lang="en-US" altLang="en-US" dirty="0">
                <a:cs typeface="Arial" panose="020B0604020202020204" pitchFamily="34" charset="0"/>
              </a:rPr>
              <a:t>Differentiate among the terms colonization, infection, and disease.</a:t>
            </a:r>
          </a:p>
          <a:p>
            <a:pPr marL="342900" indent="-342900">
              <a:spcBef>
                <a:spcPts val="1200"/>
              </a:spcBef>
              <a:buFont typeface="Arial" panose="020B0604020202020204" pitchFamily="34" charset="0"/>
              <a:buChar char="•"/>
            </a:pPr>
            <a:r>
              <a:rPr lang="en-US" altLang="en-US" dirty="0">
                <a:cs typeface="Arial" panose="020B0604020202020204" pitchFamily="34" charset="0"/>
              </a:rPr>
              <a:t>Identify the sites where normal biota is found in humans.</a:t>
            </a:r>
          </a:p>
          <a:p>
            <a:pPr marL="342900" indent="-342900">
              <a:spcBef>
                <a:spcPts val="1200"/>
              </a:spcBef>
              <a:buFont typeface="Arial" panose="020B0604020202020204" pitchFamily="34" charset="0"/>
              <a:buChar char="•"/>
            </a:pPr>
            <a:r>
              <a:rPr lang="en-US" altLang="en-US" dirty="0">
                <a:cs typeface="Arial" panose="020B0604020202020204" pitchFamily="34" charset="0"/>
              </a:rPr>
              <a:t>Discuss how the Human Microbiome Project has changed our understanding of normal biota.</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13.2: When Colonization Leads to Disease</a:t>
            </a:r>
            <a:r>
              <a:rPr lang="en-US" sz="1200" dirty="0">
                <a:solidFill>
                  <a:srgbClr val="000000"/>
                </a:solidFill>
              </a:rPr>
              <a:t> 2</a:t>
            </a:r>
            <a:endParaRPr lang="en-IN" sz="1200" dirty="0"/>
          </a:p>
        </p:txBody>
      </p:sp>
      <p:sp>
        <p:nvSpPr>
          <p:cNvPr id="3" name="Content Placeholder 2"/>
          <p:cNvSpPr>
            <a:spLocks noGrp="1"/>
          </p:cNvSpPr>
          <p:nvPr>
            <p:ph sz="quarter" idx="11"/>
          </p:nvPr>
        </p:nvSpPr>
        <p:spPr>
          <a:xfrm>
            <a:off x="342900" y="1276709"/>
            <a:ext cx="8458200" cy="4971691"/>
          </a:xfrm>
        </p:spPr>
        <p:txBody>
          <a:bodyPr>
            <a:noAutofit/>
          </a:bodyPr>
          <a:lstStyle/>
          <a:p>
            <a:pPr>
              <a:spcBef>
                <a:spcPts val="600"/>
              </a:spcBef>
            </a:pPr>
            <a:r>
              <a:rPr lang="en-US" altLang="en-US" u="sng" dirty="0"/>
              <a:t>Learning Outcomes</a:t>
            </a:r>
            <a:r>
              <a:rPr lang="en-US" altLang="en-US" sz="1200" u="sng" dirty="0"/>
              <a:t> 2</a:t>
            </a:r>
          </a:p>
          <a:p>
            <a:pPr marL="342900" indent="-342900">
              <a:spcBef>
                <a:spcPts val="600"/>
              </a:spcBef>
              <a:buFont typeface="Arial" panose="020B0604020202020204" pitchFamily="34" charset="0"/>
              <a:buChar char="•"/>
            </a:pPr>
            <a:r>
              <a:rPr lang="en-US" altLang="en-US" dirty="0"/>
              <a:t>Compare and contrast major characteristics of exotoxins and endotoxin.</a:t>
            </a:r>
          </a:p>
          <a:p>
            <a:pPr marL="342900" indent="-342900">
              <a:spcBef>
                <a:spcPts val="600"/>
              </a:spcBef>
              <a:buFont typeface="Arial" panose="020B0604020202020204" pitchFamily="34" charset="0"/>
              <a:buChar char="•"/>
            </a:pPr>
            <a:r>
              <a:rPr lang="en-US" altLang="en-US" dirty="0"/>
              <a:t>Explain what an epigenetic change is and how it can influence virulence.</a:t>
            </a:r>
          </a:p>
          <a:p>
            <a:pPr marL="342900" indent="-342900">
              <a:spcBef>
                <a:spcPts val="600"/>
              </a:spcBef>
              <a:buFont typeface="Arial" panose="020B0604020202020204" pitchFamily="34" charset="0"/>
              <a:buChar char="•"/>
            </a:pPr>
            <a:r>
              <a:rPr lang="en-US" altLang="en-US" dirty="0"/>
              <a:t>Draw and label a curve representing the course of clinical infection.</a:t>
            </a:r>
          </a:p>
        </p:txBody>
      </p:sp>
    </p:spTree>
    <p:extLst>
      <p:ext uri="{BB962C8B-B14F-4D97-AF65-F5344CB8AC3E}">
        <p14:creationId xmlns:p14="http://schemas.microsoft.com/office/powerpoint/2010/main" val="8009226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Progress of Infection</a:t>
            </a:r>
            <a:endParaRPr lang="en-IN" sz="1200" dirty="0"/>
          </a:p>
        </p:txBody>
      </p:sp>
      <p:sp>
        <p:nvSpPr>
          <p:cNvPr id="3" name="Content Placeholder 2"/>
          <p:cNvSpPr>
            <a:spLocks noGrp="1"/>
          </p:cNvSpPr>
          <p:nvPr>
            <p:ph sz="quarter" idx="11"/>
          </p:nvPr>
        </p:nvSpPr>
        <p:spPr>
          <a:xfrm>
            <a:off x="342900" y="1276709"/>
            <a:ext cx="8458200" cy="5138159"/>
          </a:xfrm>
        </p:spPr>
        <p:txBody>
          <a:bodyPr>
            <a:noAutofit/>
          </a:bodyPr>
          <a:lstStyle/>
          <a:p>
            <a:pPr>
              <a:spcBef>
                <a:spcPts val="400"/>
              </a:spcBef>
              <a:spcAft>
                <a:spcPts val="600"/>
              </a:spcAft>
            </a:pPr>
            <a:r>
              <a:rPr lang="en-US" altLang="en-US" dirty="0"/>
              <a:t>Pathogen:</a:t>
            </a:r>
          </a:p>
          <a:p>
            <a:pPr marL="347472" indent="-347472">
              <a:spcBef>
                <a:spcPts val="400"/>
              </a:spcBef>
              <a:spcAft>
                <a:spcPts val="600"/>
              </a:spcAft>
              <a:buFont typeface="Arial" panose="020B0604020202020204" pitchFamily="34" charset="0"/>
              <a:buChar char="•"/>
            </a:pPr>
            <a:r>
              <a:rPr lang="en-US" altLang="en-US" dirty="0"/>
              <a:t>A microbe whose relationship with its host is parasitic</a:t>
            </a:r>
          </a:p>
          <a:p>
            <a:pPr marL="347472" indent="-347472">
              <a:spcBef>
                <a:spcPts val="400"/>
              </a:spcBef>
              <a:spcAft>
                <a:spcPts val="600"/>
              </a:spcAft>
              <a:buFont typeface="Arial" panose="020B0604020202020204" pitchFamily="34" charset="0"/>
              <a:buChar char="•"/>
            </a:pPr>
            <a:r>
              <a:rPr lang="en-US" altLang="en-US" dirty="0"/>
              <a:t>Results in infection and disease</a:t>
            </a:r>
          </a:p>
          <a:p>
            <a:pPr>
              <a:spcBef>
                <a:spcPts val="400"/>
              </a:spcBef>
              <a:spcAft>
                <a:spcPts val="600"/>
              </a:spcAft>
            </a:pPr>
            <a:r>
              <a:rPr lang="en-US" altLang="en-US" dirty="0"/>
              <a:t>True pathogens:</a:t>
            </a:r>
          </a:p>
          <a:p>
            <a:pPr marL="347472" indent="-347472">
              <a:spcBef>
                <a:spcPts val="400"/>
              </a:spcBef>
              <a:spcAft>
                <a:spcPts val="600"/>
              </a:spcAft>
              <a:buFont typeface="Arial" panose="020B0604020202020204" pitchFamily="34" charset="0"/>
              <a:buChar char="•"/>
            </a:pPr>
            <a:r>
              <a:rPr lang="en-US" altLang="en-US" dirty="0"/>
              <a:t>Capable of causing disease in healthy persons with normal immune systems</a:t>
            </a:r>
          </a:p>
          <a:p>
            <a:pPr>
              <a:spcBef>
                <a:spcPts val="400"/>
              </a:spcBef>
              <a:spcAft>
                <a:spcPts val="600"/>
              </a:spcAft>
            </a:pPr>
            <a:r>
              <a:rPr lang="en-US" altLang="en-US" dirty="0"/>
              <a:t>Opportunistic pathogens:</a:t>
            </a:r>
          </a:p>
          <a:p>
            <a:pPr marL="347472" indent="-347472">
              <a:spcBef>
                <a:spcPts val="400"/>
              </a:spcBef>
              <a:spcAft>
                <a:spcPts val="600"/>
              </a:spcAft>
              <a:buFont typeface="Arial" panose="020B0604020202020204" pitchFamily="34" charset="0"/>
              <a:buChar char="•"/>
            </a:pPr>
            <a:r>
              <a:rPr lang="en-US" altLang="en-US" dirty="0"/>
              <a:t>Cause disease when: </a:t>
            </a:r>
          </a:p>
          <a:p>
            <a:pPr marL="640080" lvl="1" indent="-283464">
              <a:spcBef>
                <a:spcPts val="400"/>
              </a:spcBef>
              <a:spcAft>
                <a:spcPts val="600"/>
              </a:spcAft>
            </a:pPr>
            <a:r>
              <a:rPr lang="en-US" altLang="en-US" sz="2000" dirty="0"/>
              <a:t>The host’s defenses are compromised </a:t>
            </a:r>
          </a:p>
          <a:p>
            <a:pPr marL="640080" lvl="1" indent="-283464">
              <a:spcBef>
                <a:spcPts val="400"/>
              </a:spcBef>
              <a:spcAft>
                <a:spcPts val="600"/>
              </a:spcAft>
            </a:pPr>
            <a:r>
              <a:rPr lang="en-US" altLang="en-US" sz="2000" dirty="0"/>
              <a:t>When they become established in a part of the body that is not natural to them</a:t>
            </a:r>
          </a:p>
        </p:txBody>
      </p:sp>
    </p:spTree>
    <p:extLst>
      <p:ext uri="{BB962C8B-B14F-4D97-AF65-F5344CB8AC3E}">
        <p14:creationId xmlns:p14="http://schemas.microsoft.com/office/powerpoint/2010/main" val="35347150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A5066-8E56-4BE1-9583-5AB8F510320E}"/>
              </a:ext>
            </a:extLst>
          </p:cNvPr>
          <p:cNvSpPr>
            <a:spLocks noGrp="1"/>
          </p:cNvSpPr>
          <p:nvPr>
            <p:ph type="title"/>
          </p:nvPr>
        </p:nvSpPr>
        <p:spPr>
          <a:xfrm>
            <a:off x="342900" y="304800"/>
            <a:ext cx="7333807" cy="678611"/>
          </a:xfrm>
        </p:spPr>
        <p:txBody>
          <a:bodyPr/>
          <a:lstStyle/>
          <a:p>
            <a:r>
              <a:rPr lang="en-US" dirty="0"/>
              <a:t>Will Disease Result From an Encounter Between a (Human) Host and a Microorganism?</a:t>
            </a:r>
            <a:endParaRPr lang="en-IN" dirty="0"/>
          </a:p>
        </p:txBody>
      </p:sp>
      <p:pic>
        <p:nvPicPr>
          <p:cNvPr id="8" name="Picture 2" descr="This figure compares different microbes and hosts with slider bars to predict disease outcomes.">
            <a:extLst>
              <a:ext uri="{FF2B5EF4-FFF2-40B4-BE49-F238E27FC236}">
                <a16:creationId xmlns:a16="http://schemas.microsoft.com/office/drawing/2014/main" id="{F117AE96-3E83-4202-80E7-507A28523707}"/>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2344"/>
          <a:stretch/>
        </p:blipFill>
        <p:spPr>
          <a:xfrm>
            <a:off x="2392327" y="1272619"/>
            <a:ext cx="4338084" cy="4945302"/>
          </a:xfrm>
        </p:spPr>
      </p:pic>
      <p:sp>
        <p:nvSpPr>
          <p:cNvPr id="4" name="Text Placeholder 5">
            <a:extLst>
              <a:ext uri="{FF2B5EF4-FFF2-40B4-BE49-F238E27FC236}">
                <a16:creationId xmlns:a16="http://schemas.microsoft.com/office/drawing/2014/main" id="{02E3934E-AD1B-4F0F-BFAA-59DA97EFF7B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9102553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Biosafety Levels</a:t>
            </a:r>
            <a:endParaRPr lang="en-IN" sz="1200" dirty="0"/>
          </a:p>
        </p:txBody>
      </p:sp>
      <p:sp>
        <p:nvSpPr>
          <p:cNvPr id="3" name="Content Placeholder 2"/>
          <p:cNvSpPr>
            <a:spLocks noGrp="1"/>
          </p:cNvSpPr>
          <p:nvPr>
            <p:ph sz="quarter" idx="11"/>
          </p:nvPr>
        </p:nvSpPr>
        <p:spPr>
          <a:xfrm>
            <a:off x="342900" y="1276709"/>
            <a:ext cx="8458200" cy="5138159"/>
          </a:xfrm>
        </p:spPr>
        <p:txBody>
          <a:bodyPr>
            <a:noAutofit/>
          </a:bodyPr>
          <a:lstStyle/>
          <a:p>
            <a:pPr>
              <a:spcBef>
                <a:spcPts val="1200"/>
              </a:spcBef>
              <a:spcAft>
                <a:spcPts val="600"/>
              </a:spcAft>
            </a:pPr>
            <a:r>
              <a:rPr lang="en-US" altLang="en-US" dirty="0"/>
              <a:t>A system of biosafety categories adopted by the Centers for Disease Control and Prevention (CDC)</a:t>
            </a:r>
          </a:p>
          <a:p>
            <a:pPr>
              <a:spcBef>
                <a:spcPts val="1200"/>
              </a:spcBef>
              <a:spcAft>
                <a:spcPts val="600"/>
              </a:spcAft>
            </a:pPr>
            <a:r>
              <a:rPr lang="en-US" altLang="en-US" dirty="0"/>
              <a:t>Based on the general degree of pathogenicity and the relative danger in handling these pathogens</a:t>
            </a:r>
          </a:p>
        </p:txBody>
      </p:sp>
    </p:spTree>
    <p:extLst>
      <p:ext uri="{BB962C8B-B14F-4D97-AF65-F5344CB8AC3E}">
        <p14:creationId xmlns:p14="http://schemas.microsoft.com/office/powerpoint/2010/main" val="3096655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Primary Biosafety Levels and Agents of Disease</a:t>
            </a:r>
            <a:endParaRPr lang="en-IN" sz="1200" dirty="0"/>
          </a:p>
        </p:txBody>
      </p:sp>
      <p:graphicFrame>
        <p:nvGraphicFramePr>
          <p:cNvPr id="6" name="Table 2">
            <a:extLst>
              <a:ext uri="{FF2B5EF4-FFF2-40B4-BE49-F238E27FC236}">
                <a16:creationId xmlns:a16="http://schemas.microsoft.com/office/drawing/2014/main" id="{62145869-F4D0-427E-9CDA-54147BB66593}"/>
              </a:ext>
            </a:extLst>
          </p:cNvPr>
          <p:cNvGraphicFramePr>
            <a:graphicFrameLocks noGrp="1"/>
          </p:cNvGraphicFramePr>
          <p:nvPr>
            <p:extLst>
              <p:ext uri="{D42A27DB-BD31-4B8C-83A1-F6EECF244321}">
                <p14:modId xmlns:p14="http://schemas.microsoft.com/office/powerpoint/2010/main" val="1064292539"/>
              </p:ext>
            </p:extLst>
          </p:nvPr>
        </p:nvGraphicFramePr>
        <p:xfrm>
          <a:off x="228600" y="921296"/>
          <a:ext cx="8686800" cy="5549140"/>
        </p:xfrm>
        <a:graphic>
          <a:graphicData uri="http://schemas.openxmlformats.org/drawingml/2006/table">
            <a:tbl>
              <a:tblPr firstRow="1" bandRow="1">
                <a:tableStyleId>{073A0DAA-6AF3-43AB-8588-CEC1D06C72B9}</a:tableStyleId>
              </a:tblPr>
              <a:tblGrid>
                <a:gridCol w="131445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943350">
                  <a:extLst>
                    <a:ext uri="{9D8B030D-6E8A-4147-A177-3AD203B41FA5}">
                      <a16:colId xmlns:a16="http://schemas.microsoft.com/office/drawing/2014/main" val="20002"/>
                    </a:ext>
                  </a:extLst>
                </a:gridCol>
              </a:tblGrid>
              <a:tr h="370840">
                <a:tc>
                  <a:txBody>
                    <a:bodyPr/>
                    <a:lstStyle/>
                    <a:p>
                      <a:pPr>
                        <a:lnSpc>
                          <a:spcPts val="1600"/>
                        </a:lnSpc>
                      </a:pPr>
                      <a:r>
                        <a:rPr lang="en-US" sz="1200" b="1" i="0" u="none" strike="noStrike" kern="1200" baseline="0" dirty="0">
                          <a:solidFill>
                            <a:schemeClr val="lt1"/>
                          </a:solidFill>
                          <a:latin typeface="+mn-lt"/>
                          <a:ea typeface="+mn-ea"/>
                          <a:cs typeface="+mn-cs"/>
                        </a:rPr>
                        <a:t>Biosafety Level</a:t>
                      </a:r>
                      <a:endParaRPr lang="en-US" sz="1200" b="0" i="0" u="none" strike="noStrike" kern="1200" baseline="0" dirty="0">
                        <a:solidFill>
                          <a:schemeClr val="lt1"/>
                        </a:solidFill>
                        <a:latin typeface="+mn-lt"/>
                        <a:ea typeface="+mn-ea"/>
                        <a:cs typeface="+mn-cs"/>
                      </a:endParaRPr>
                    </a:p>
                  </a:txBody>
                  <a:tcPr/>
                </a:tc>
                <a:tc>
                  <a:txBody>
                    <a:bodyPr/>
                    <a:lstStyle/>
                    <a:p>
                      <a:pPr>
                        <a:lnSpc>
                          <a:spcPts val="1600"/>
                        </a:lnSpc>
                      </a:pPr>
                      <a:r>
                        <a:rPr lang="en-US" sz="1200" b="1" i="0" u="none" strike="noStrike" kern="1200" baseline="0" dirty="0">
                          <a:solidFill>
                            <a:schemeClr val="lt1"/>
                          </a:solidFill>
                          <a:latin typeface="+mn-lt"/>
                          <a:ea typeface="+mn-ea"/>
                          <a:cs typeface="+mn-cs"/>
                        </a:rPr>
                        <a:t>Facilities and Practices</a:t>
                      </a:r>
                      <a:endParaRPr lang="en-US" sz="1200" b="0" i="0" u="none" strike="noStrike" kern="1200" baseline="0" dirty="0">
                        <a:solidFill>
                          <a:schemeClr val="lt1"/>
                        </a:solidFill>
                        <a:latin typeface="+mn-lt"/>
                        <a:ea typeface="+mn-ea"/>
                        <a:cs typeface="+mn-cs"/>
                      </a:endParaRPr>
                    </a:p>
                  </a:txBody>
                  <a:tcPr/>
                </a:tc>
                <a:tc>
                  <a:txBody>
                    <a:bodyPr/>
                    <a:lstStyle/>
                    <a:p>
                      <a:pPr>
                        <a:lnSpc>
                          <a:spcPts val="1600"/>
                        </a:lnSpc>
                      </a:pPr>
                      <a:r>
                        <a:rPr lang="en-US" sz="1200" b="1" i="0" u="none" strike="noStrike" kern="1200" baseline="0" dirty="0">
                          <a:solidFill>
                            <a:schemeClr val="lt1"/>
                          </a:solidFill>
                          <a:latin typeface="+mn-lt"/>
                          <a:ea typeface="+mn-ea"/>
                          <a:cs typeface="+mn-cs"/>
                        </a:rPr>
                        <a:t>Risk of Infection and Class of Pathogens </a:t>
                      </a:r>
                      <a:endParaRPr lang="en-US" sz="12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10000"/>
                  </a:ext>
                </a:extLst>
              </a:tr>
              <a:tr h="370840">
                <a:tc>
                  <a:txBody>
                    <a:bodyPr/>
                    <a:lstStyle/>
                    <a:p>
                      <a:pPr algn="ctr">
                        <a:lnSpc>
                          <a:spcPts val="1600"/>
                        </a:lnSpc>
                      </a:pPr>
                      <a:r>
                        <a:rPr lang="en-US" sz="1200" dirty="0"/>
                        <a:t>1</a:t>
                      </a:r>
                    </a:p>
                  </a:txBody>
                  <a:tcPr/>
                </a:tc>
                <a:tc>
                  <a:txBody>
                    <a:bodyPr/>
                    <a:lstStyle/>
                    <a:p>
                      <a:pPr>
                        <a:lnSpc>
                          <a:spcPts val="1600"/>
                        </a:lnSpc>
                      </a:pPr>
                      <a:r>
                        <a:rPr lang="en-US" sz="1200" b="0" i="0" u="none" strike="noStrike" kern="1200" baseline="0" dirty="0">
                          <a:solidFill>
                            <a:schemeClr val="dk1"/>
                          </a:solidFill>
                          <a:latin typeface="+mn-lt"/>
                          <a:ea typeface="+mn-ea"/>
                          <a:cs typeface="+mn-cs"/>
                        </a:rPr>
                        <a:t>Standard, open bench, no special facilities needed; typical of most microbiology teaching labs; access may be restricted.</a:t>
                      </a:r>
                    </a:p>
                  </a:txBody>
                  <a:tcPr/>
                </a:tc>
                <a:tc>
                  <a:txBody>
                    <a:bodyPr/>
                    <a:lstStyle/>
                    <a:p>
                      <a:pPr>
                        <a:lnSpc>
                          <a:spcPts val="1600"/>
                        </a:lnSpc>
                      </a:pPr>
                      <a:r>
                        <a:rPr lang="en-US" sz="1200" b="0" i="0" u="none" strike="noStrike" kern="1200" baseline="0" dirty="0">
                          <a:solidFill>
                            <a:schemeClr val="dk1"/>
                          </a:solidFill>
                          <a:latin typeface="+mn-lt"/>
                          <a:ea typeface="+mn-ea"/>
                          <a:cs typeface="+mn-cs"/>
                        </a:rPr>
                        <a:t>Low infection hazard; microbes not generally considered pathogens and will not colonize the bodies of healthy persons; </a:t>
                      </a:r>
                      <a:r>
                        <a:rPr lang="en-US" sz="1200" b="0" i="1" u="none" strike="noStrike" kern="1200" baseline="0" dirty="0">
                          <a:solidFill>
                            <a:schemeClr val="dk1"/>
                          </a:solidFill>
                          <a:latin typeface="+mn-lt"/>
                          <a:ea typeface="+mn-ea"/>
                          <a:cs typeface="+mn-cs"/>
                        </a:rPr>
                        <a:t>Micrococcus luteus, Bacillus megaterium, Lactobacillus, Saccharomyces</a:t>
                      </a:r>
                      <a:r>
                        <a:rPr lang="en-US" sz="1200" b="0" i="0" u="none" strike="noStrike" kern="1200" baseline="0" dirty="0">
                          <a:solidFill>
                            <a:schemeClr val="dk1"/>
                          </a:solidFill>
                          <a:latin typeface="+mn-lt"/>
                          <a:ea typeface="+mn-ea"/>
                          <a:cs typeface="+mn-cs"/>
                        </a:rPr>
                        <a:t>.</a:t>
                      </a:r>
                    </a:p>
                  </a:txBody>
                  <a:tcPr/>
                </a:tc>
                <a:extLst>
                  <a:ext uri="{0D108BD9-81ED-4DB2-BD59-A6C34878D82A}">
                    <a16:rowId xmlns:a16="http://schemas.microsoft.com/office/drawing/2014/main" val="10001"/>
                  </a:ext>
                </a:extLst>
              </a:tr>
              <a:tr h="370840">
                <a:tc>
                  <a:txBody>
                    <a:bodyPr/>
                    <a:lstStyle/>
                    <a:p>
                      <a:pPr algn="ctr">
                        <a:lnSpc>
                          <a:spcPts val="1600"/>
                        </a:lnSpc>
                      </a:pPr>
                      <a:r>
                        <a:rPr lang="en-US" sz="1200" dirty="0"/>
                        <a:t>2</a:t>
                      </a:r>
                    </a:p>
                  </a:txBody>
                  <a:tcPr/>
                </a:tc>
                <a:tc>
                  <a:txBody>
                    <a:bodyPr/>
                    <a:lstStyle/>
                    <a:p>
                      <a:pPr>
                        <a:lnSpc>
                          <a:spcPts val="1600"/>
                        </a:lnSpc>
                      </a:pPr>
                      <a:r>
                        <a:rPr lang="en-US" sz="1200" b="0" i="0" u="none" strike="noStrike" kern="1200" baseline="0" dirty="0">
                          <a:solidFill>
                            <a:schemeClr val="dk1"/>
                          </a:solidFill>
                          <a:latin typeface="+mn-lt"/>
                          <a:ea typeface="+mn-ea"/>
                          <a:cs typeface="+mn-cs"/>
                        </a:rPr>
                        <a:t>At least level 1 facilities and practices; plus personnel must be trained in handling pathogens; lab coats and gloves required; safety cabinets may be needed; biohazard signs posted; access restricted.</a:t>
                      </a:r>
                    </a:p>
                  </a:txBody>
                  <a:tcPr/>
                </a:tc>
                <a:tc>
                  <a:txBody>
                    <a:bodyPr/>
                    <a:lstStyle/>
                    <a:p>
                      <a:pPr>
                        <a:lnSpc>
                          <a:spcPts val="1600"/>
                        </a:lnSpc>
                      </a:pPr>
                      <a:r>
                        <a:rPr lang="en-US" sz="1200" b="0" i="0" u="none" strike="noStrike" kern="1200" baseline="0" dirty="0">
                          <a:solidFill>
                            <a:schemeClr val="dk1"/>
                          </a:solidFill>
                          <a:latin typeface="+mn-lt"/>
                          <a:ea typeface="+mn-ea"/>
                          <a:cs typeface="+mn-cs"/>
                        </a:rPr>
                        <a:t>Agents with moderate potential to infect; class 2 pathogens can cause disease in healthy people but can be contained with proper facilities; most pathogens belong to class 2; includes </a:t>
                      </a:r>
                      <a:r>
                        <a:rPr lang="en-US" sz="1200" b="0" i="1" u="none" strike="noStrike" kern="1200" baseline="0" dirty="0">
                          <a:solidFill>
                            <a:schemeClr val="dk1"/>
                          </a:solidFill>
                          <a:latin typeface="+mn-lt"/>
                          <a:ea typeface="+mn-ea"/>
                          <a:cs typeface="+mn-cs"/>
                        </a:rPr>
                        <a:t>Staphylococcus aureus, Escherichia coli, Salmonella </a:t>
                      </a:r>
                      <a:r>
                        <a:rPr lang="en-US" sz="1200" b="0" i="0" u="none" strike="noStrike" kern="1200" baseline="0" dirty="0">
                          <a:solidFill>
                            <a:schemeClr val="dk1"/>
                          </a:solidFill>
                          <a:latin typeface="+mn-lt"/>
                          <a:ea typeface="+mn-ea"/>
                          <a:cs typeface="+mn-cs"/>
                        </a:rPr>
                        <a:t>spp., </a:t>
                      </a:r>
                      <a:r>
                        <a:rPr lang="en-US" sz="1200" b="0" i="1" u="none" strike="noStrike" kern="1200" baseline="0" dirty="0">
                          <a:solidFill>
                            <a:schemeClr val="dk1"/>
                          </a:solidFill>
                          <a:latin typeface="+mn-lt"/>
                          <a:ea typeface="+mn-ea"/>
                          <a:cs typeface="+mn-cs"/>
                        </a:rPr>
                        <a:t>Corynebacterium diphtheriae; </a:t>
                      </a:r>
                      <a:r>
                        <a:rPr lang="en-US" sz="1200" b="0" i="0" u="none" strike="noStrike" kern="1200" baseline="0" dirty="0">
                          <a:solidFill>
                            <a:schemeClr val="dk1"/>
                          </a:solidFill>
                          <a:latin typeface="+mn-lt"/>
                          <a:ea typeface="+mn-ea"/>
                          <a:cs typeface="+mn-cs"/>
                        </a:rPr>
                        <a:t>pathogenic helminths; hepatitis A, B, and rabies viruses; </a:t>
                      </a:r>
                      <a:r>
                        <a:rPr lang="en-US" sz="1200" b="0" i="1" u="none" strike="noStrike" kern="1200" baseline="0" dirty="0">
                          <a:solidFill>
                            <a:schemeClr val="dk1"/>
                          </a:solidFill>
                          <a:latin typeface="+mn-lt"/>
                          <a:ea typeface="+mn-ea"/>
                          <a:cs typeface="+mn-cs"/>
                        </a:rPr>
                        <a:t>Cryptococcus </a:t>
                      </a:r>
                      <a:r>
                        <a:rPr lang="en-US" sz="1200" b="0" i="0" u="none" strike="noStrike" kern="1200" baseline="0" dirty="0">
                          <a:solidFill>
                            <a:schemeClr val="dk1"/>
                          </a:solidFill>
                          <a:latin typeface="+mn-lt"/>
                          <a:ea typeface="+mn-ea"/>
                          <a:cs typeface="+mn-cs"/>
                        </a:rPr>
                        <a:t>and </a:t>
                      </a:r>
                      <a:r>
                        <a:rPr lang="en-US" sz="1200" b="0" i="1" u="none" strike="noStrike" kern="1200" baseline="0" dirty="0">
                          <a:solidFill>
                            <a:schemeClr val="dk1"/>
                          </a:solidFill>
                          <a:latin typeface="+mn-lt"/>
                          <a:ea typeface="+mn-ea"/>
                          <a:cs typeface="+mn-cs"/>
                        </a:rPr>
                        <a:t>Blastomyces</a:t>
                      </a:r>
                      <a:r>
                        <a:rPr lang="en-US" sz="1200" b="0" i="0" u="none" strike="noStrike" kern="1200" baseline="0" dirty="0">
                          <a:solidFill>
                            <a:schemeClr val="dk1"/>
                          </a:solidFill>
                          <a:latin typeface="+mn-lt"/>
                          <a:ea typeface="+mn-ea"/>
                          <a:cs typeface="+mn-cs"/>
                        </a:rPr>
                        <a:t>.</a:t>
                      </a:r>
                    </a:p>
                  </a:txBody>
                  <a:tcPr/>
                </a:tc>
                <a:extLst>
                  <a:ext uri="{0D108BD9-81ED-4DB2-BD59-A6C34878D82A}">
                    <a16:rowId xmlns:a16="http://schemas.microsoft.com/office/drawing/2014/main" val="10002"/>
                  </a:ext>
                </a:extLst>
              </a:tr>
              <a:tr h="370840">
                <a:tc>
                  <a:txBody>
                    <a:bodyPr/>
                    <a:lstStyle/>
                    <a:p>
                      <a:pPr algn="ctr">
                        <a:lnSpc>
                          <a:spcPts val="1600"/>
                        </a:lnSpc>
                      </a:pPr>
                      <a:r>
                        <a:rPr lang="en-US" sz="1200" dirty="0"/>
                        <a:t>3</a:t>
                      </a:r>
                    </a:p>
                  </a:txBody>
                  <a:tcPr/>
                </a:tc>
                <a:tc>
                  <a:txBody>
                    <a:bodyPr/>
                    <a:lstStyle/>
                    <a:p>
                      <a:pPr>
                        <a:lnSpc>
                          <a:spcPts val="1600"/>
                        </a:lnSpc>
                      </a:pPr>
                      <a:r>
                        <a:rPr lang="en-US" sz="1200" b="0" i="0" u="none" strike="noStrike" kern="1200" baseline="0" dirty="0">
                          <a:solidFill>
                            <a:schemeClr val="dk1"/>
                          </a:solidFill>
                          <a:latin typeface="+mn-lt"/>
                          <a:ea typeface="+mn-ea"/>
                          <a:cs typeface="+mn-cs"/>
                        </a:rPr>
                        <a:t>Minimum of level 2 facilities and practices; plus all manipulation performed in safety cabinets; lab designed with special containment features; only personnel with special clothing can enter; no unsterilized materials can leave the lab; personnel warned, monitored, and vaccinated against infection dangers.</a:t>
                      </a:r>
                    </a:p>
                  </a:txBody>
                  <a:tcPr/>
                </a:tc>
                <a:tc>
                  <a:txBody>
                    <a:bodyPr/>
                    <a:lstStyle/>
                    <a:p>
                      <a:pPr>
                        <a:lnSpc>
                          <a:spcPts val="1600"/>
                        </a:lnSpc>
                      </a:pPr>
                      <a:r>
                        <a:rPr lang="en-US" sz="1200" b="0" i="0" u="none" strike="noStrike" kern="1200" baseline="0" dirty="0">
                          <a:solidFill>
                            <a:schemeClr val="dk1"/>
                          </a:solidFill>
                          <a:latin typeface="+mn-lt"/>
                          <a:ea typeface="+mn-ea"/>
                          <a:cs typeface="+mn-cs"/>
                        </a:rPr>
                        <a:t>Agents can cause severe or lethal disease especially when inhaled; class 3 microbes include </a:t>
                      </a:r>
                      <a:r>
                        <a:rPr lang="en-US" sz="1200" b="0" i="1" u="none" strike="noStrike" kern="1200" baseline="0" dirty="0">
                          <a:solidFill>
                            <a:schemeClr val="dk1"/>
                          </a:solidFill>
                          <a:latin typeface="+mn-lt"/>
                          <a:ea typeface="+mn-ea"/>
                          <a:cs typeface="+mn-cs"/>
                        </a:rPr>
                        <a:t>Mycobacterium tuberculosis, Francisella tularensis, Yersinia pestis, Brucella </a:t>
                      </a:r>
                      <a:r>
                        <a:rPr lang="en-US" sz="1200" b="0" i="0" u="none" strike="noStrike" kern="1200" baseline="0" dirty="0">
                          <a:solidFill>
                            <a:schemeClr val="dk1"/>
                          </a:solidFill>
                          <a:latin typeface="+mn-lt"/>
                          <a:ea typeface="+mn-ea"/>
                          <a:cs typeface="+mn-cs"/>
                        </a:rPr>
                        <a:t>spp., </a:t>
                      </a:r>
                      <a:r>
                        <a:rPr lang="en-US" sz="1200" b="0" i="1" u="none" strike="noStrike" kern="1200" baseline="0" dirty="0">
                          <a:solidFill>
                            <a:schemeClr val="dk1"/>
                          </a:solidFill>
                          <a:latin typeface="+mn-lt"/>
                          <a:ea typeface="+mn-ea"/>
                          <a:cs typeface="+mn-cs"/>
                        </a:rPr>
                        <a:t>Coxiella burnetii, Coccidioides immitis, </a:t>
                      </a:r>
                      <a:r>
                        <a:rPr lang="en-US" sz="1200" b="0" i="0" u="none" strike="noStrike" kern="1200" baseline="0" dirty="0">
                          <a:solidFill>
                            <a:schemeClr val="dk1"/>
                          </a:solidFill>
                          <a:latin typeface="+mn-lt"/>
                          <a:ea typeface="+mn-ea"/>
                          <a:cs typeface="+mn-cs"/>
                        </a:rPr>
                        <a:t>and yellow fever, WEE, and HIV.</a:t>
                      </a:r>
                    </a:p>
                  </a:txBody>
                  <a:tcPr/>
                </a:tc>
                <a:extLst>
                  <a:ext uri="{0D108BD9-81ED-4DB2-BD59-A6C34878D82A}">
                    <a16:rowId xmlns:a16="http://schemas.microsoft.com/office/drawing/2014/main" val="10003"/>
                  </a:ext>
                </a:extLst>
              </a:tr>
              <a:tr h="370840">
                <a:tc>
                  <a:txBody>
                    <a:bodyPr/>
                    <a:lstStyle/>
                    <a:p>
                      <a:pPr algn="ctr">
                        <a:lnSpc>
                          <a:spcPts val="1600"/>
                        </a:lnSpc>
                      </a:pPr>
                      <a:r>
                        <a:rPr lang="en-US" sz="1200" dirty="0"/>
                        <a:t>4</a:t>
                      </a:r>
                    </a:p>
                  </a:txBody>
                  <a:tcPr/>
                </a:tc>
                <a:tc>
                  <a:txBody>
                    <a:bodyPr/>
                    <a:lstStyle/>
                    <a:p>
                      <a:pPr>
                        <a:lnSpc>
                          <a:spcPts val="1600"/>
                        </a:lnSpc>
                      </a:pPr>
                      <a:r>
                        <a:rPr lang="en-US" sz="1200" b="0" i="0" u="none" strike="noStrike" kern="1200" baseline="0" dirty="0">
                          <a:solidFill>
                            <a:schemeClr val="dk1"/>
                          </a:solidFill>
                          <a:latin typeface="+mn-lt"/>
                          <a:ea typeface="+mn-ea"/>
                          <a:cs typeface="+mn-cs"/>
                        </a:rPr>
                        <a:t>Minimum of level 3 facilities and practices; plus facilities must be isolated with very controlled access; clothing changes and showers required for all people entering and leaving; materials must be autoclaved or fumigated prior to entering and leaving lab.</a:t>
                      </a:r>
                    </a:p>
                  </a:txBody>
                  <a:tcPr/>
                </a:tc>
                <a:tc>
                  <a:txBody>
                    <a:bodyPr/>
                    <a:lstStyle/>
                    <a:p>
                      <a:pPr>
                        <a:lnSpc>
                          <a:spcPts val="1600"/>
                        </a:lnSpc>
                      </a:pPr>
                      <a:r>
                        <a:rPr lang="en-US" sz="1200" b="0" i="0" u="none" strike="noStrike" kern="1200" baseline="0" dirty="0">
                          <a:solidFill>
                            <a:schemeClr val="dk1"/>
                          </a:solidFill>
                          <a:latin typeface="+mn-lt"/>
                          <a:ea typeface="+mn-ea"/>
                          <a:cs typeface="+mn-cs"/>
                        </a:rPr>
                        <a:t>Agents are highly virulent microbes that pose extreme risk for morbidity and mortality when inhaled in droplet or aerosol form; most are exotic flaviviruses; arenaviruses, including Lassa fever virus; or filoviruses, including Ebola and Marburg viruses.</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3122962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Virulence</a:t>
            </a:r>
            <a:endParaRPr lang="en-IN" sz="1200" dirty="0"/>
          </a:p>
        </p:txBody>
      </p:sp>
      <p:sp>
        <p:nvSpPr>
          <p:cNvPr id="3" name="Content Placeholder 2"/>
          <p:cNvSpPr>
            <a:spLocks noGrp="1"/>
          </p:cNvSpPr>
          <p:nvPr>
            <p:ph sz="quarter" idx="11"/>
          </p:nvPr>
        </p:nvSpPr>
        <p:spPr>
          <a:xfrm>
            <a:off x="342900" y="1276709"/>
            <a:ext cx="8458200" cy="5138159"/>
          </a:xfrm>
        </p:spPr>
        <p:txBody>
          <a:bodyPr>
            <a:noAutofit/>
          </a:bodyPr>
          <a:lstStyle/>
          <a:p>
            <a:pPr>
              <a:spcBef>
                <a:spcPts val="1200"/>
              </a:spcBef>
              <a:spcAft>
                <a:spcPts val="600"/>
              </a:spcAft>
            </a:pPr>
            <a:r>
              <a:rPr lang="en-US" dirty="0"/>
              <a:t>Virulence:</a:t>
            </a:r>
          </a:p>
          <a:p>
            <a:pPr marL="342900" indent="-342900">
              <a:spcBef>
                <a:spcPts val="1200"/>
              </a:spcBef>
              <a:spcAft>
                <a:spcPts val="600"/>
              </a:spcAft>
              <a:buFont typeface="Arial" panose="020B0604020202020204" pitchFamily="34" charset="0"/>
              <a:buChar char="•"/>
            </a:pPr>
            <a:r>
              <a:rPr lang="en-US" i="1" dirty="0"/>
              <a:t>Degree</a:t>
            </a:r>
            <a:r>
              <a:rPr lang="en-US" dirty="0"/>
              <a:t> of pathogenicity</a:t>
            </a:r>
          </a:p>
          <a:p>
            <a:pPr marL="342900" indent="-342900">
              <a:spcBef>
                <a:spcPts val="1200"/>
              </a:spcBef>
              <a:spcAft>
                <a:spcPts val="600"/>
              </a:spcAft>
              <a:buFont typeface="Arial" panose="020B0604020202020204" pitchFamily="34" charset="0"/>
              <a:buChar char="•"/>
            </a:pPr>
            <a:r>
              <a:rPr lang="en-US" dirty="0"/>
              <a:t>Indicated by a microbe’s ability to:</a:t>
            </a:r>
          </a:p>
          <a:p>
            <a:pPr marL="640080" lvl="1" indent="-283464">
              <a:spcBef>
                <a:spcPts val="1200"/>
              </a:spcBef>
              <a:spcAft>
                <a:spcPts val="600"/>
              </a:spcAft>
            </a:pPr>
            <a:r>
              <a:rPr lang="en-US" sz="2000" dirty="0"/>
              <a:t>Establish itself in the host</a:t>
            </a:r>
          </a:p>
          <a:p>
            <a:pPr marL="640080" lvl="1" indent="-283464">
              <a:spcBef>
                <a:spcPts val="1200"/>
              </a:spcBef>
              <a:spcAft>
                <a:spcPts val="600"/>
              </a:spcAft>
            </a:pPr>
            <a:r>
              <a:rPr lang="en-US" sz="2000" dirty="0"/>
              <a:t>Cause damage</a:t>
            </a:r>
          </a:p>
          <a:p>
            <a:pPr>
              <a:spcBef>
                <a:spcPts val="1200"/>
              </a:spcBef>
              <a:spcAft>
                <a:spcPts val="600"/>
              </a:spcAft>
            </a:pPr>
            <a:r>
              <a:rPr lang="en-US" dirty="0"/>
              <a:t>Virulence factor:</a:t>
            </a:r>
          </a:p>
          <a:p>
            <a:pPr marL="342900" indent="-342900">
              <a:spcBef>
                <a:spcPts val="1200"/>
              </a:spcBef>
              <a:spcAft>
                <a:spcPts val="600"/>
              </a:spcAft>
              <a:buFont typeface="Arial" panose="020B0604020202020204" pitchFamily="34" charset="0"/>
              <a:buChar char="•"/>
            </a:pPr>
            <a:r>
              <a:rPr lang="en-US" dirty="0"/>
              <a:t>Any characteristic or structure of the microbe that contributes to toxin production or induction of an injurious host response</a:t>
            </a:r>
          </a:p>
        </p:txBody>
      </p:sp>
    </p:spTree>
    <p:extLst>
      <p:ext uri="{BB962C8B-B14F-4D97-AF65-F5344CB8AC3E}">
        <p14:creationId xmlns:p14="http://schemas.microsoft.com/office/powerpoint/2010/main" val="2980700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Size of the Inoculum</a:t>
            </a:r>
            <a:endParaRPr lang="en-IN" sz="1200" dirty="0"/>
          </a:p>
        </p:txBody>
      </p:sp>
      <p:sp>
        <p:nvSpPr>
          <p:cNvPr id="3" name="Content Placeholder 2"/>
          <p:cNvSpPr>
            <a:spLocks noGrp="1"/>
          </p:cNvSpPr>
          <p:nvPr>
            <p:ph sz="quarter" idx="11"/>
          </p:nvPr>
        </p:nvSpPr>
        <p:spPr>
          <a:xfrm>
            <a:off x="342900" y="1276710"/>
            <a:ext cx="8458200" cy="5166294"/>
          </a:xfrm>
        </p:spPr>
        <p:txBody>
          <a:bodyPr>
            <a:noAutofit/>
          </a:bodyPr>
          <a:lstStyle/>
          <a:p>
            <a:pPr>
              <a:spcBef>
                <a:spcPts val="1200"/>
              </a:spcBef>
            </a:pPr>
            <a:r>
              <a:rPr lang="en-US" altLang="en-US" i="1" dirty="0"/>
              <a:t>Infectious dose </a:t>
            </a:r>
            <a:r>
              <a:rPr lang="en-US" altLang="en-US" dirty="0"/>
              <a:t>(</a:t>
            </a:r>
            <a:r>
              <a:rPr lang="en-US" altLang="en-US" i="1" dirty="0"/>
              <a:t>ID</a:t>
            </a:r>
            <a:r>
              <a:rPr lang="en-US" altLang="en-US" dirty="0"/>
              <a:t>): a minimum number of microbes required for an infection to proceed</a:t>
            </a:r>
          </a:p>
          <a:p>
            <a:pPr marL="342900" indent="-342900">
              <a:spcBef>
                <a:spcPts val="1200"/>
              </a:spcBef>
              <a:buFont typeface="Arial" panose="020B0604020202020204" pitchFamily="34" charset="0"/>
              <a:buChar char="•"/>
            </a:pPr>
            <a:r>
              <a:rPr lang="en-US" altLang="en-US" dirty="0"/>
              <a:t>Determined experimentally for many microbes</a:t>
            </a:r>
          </a:p>
          <a:p>
            <a:pPr marL="342900" indent="-342900">
              <a:spcBef>
                <a:spcPts val="1200"/>
              </a:spcBef>
              <a:buFont typeface="Arial" panose="020B0604020202020204" pitchFamily="34" charset="0"/>
              <a:buChar char="•"/>
            </a:pPr>
            <a:r>
              <a:rPr lang="en-US" altLang="en-US" dirty="0"/>
              <a:t>Microbes with a smaller infectious dose have greater virulence</a:t>
            </a:r>
          </a:p>
        </p:txBody>
      </p:sp>
    </p:spTree>
    <p:extLst>
      <p:ext uri="{BB962C8B-B14F-4D97-AF65-F5344CB8AC3E}">
        <p14:creationId xmlns:p14="http://schemas.microsoft.com/office/powerpoint/2010/main" val="41350430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Steps Involved When a Microbe Causes Disease in a Host</a:t>
            </a:r>
            <a:endParaRPr lang="en-US" sz="1200" dirty="0"/>
          </a:p>
        </p:txBody>
      </p:sp>
      <p:pic>
        <p:nvPicPr>
          <p:cNvPr id="9" name="Picture 2" descr="The steps of a microbe causing a disease are: finding a portal of entry, attaching firmly, surviving host defenses, causing damage, and exiting host.">
            <a:extLst>
              <a:ext uri="{FF2B5EF4-FFF2-40B4-BE49-F238E27FC236}">
                <a16:creationId xmlns:a16="http://schemas.microsoft.com/office/drawing/2014/main" id="{22EE80B3-A6D3-46B7-BD97-AAFA35E1ADE9}"/>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2"/>
          <a:srcRect t="11168"/>
          <a:stretch/>
        </p:blipFill>
        <p:spPr>
          <a:xfrm>
            <a:off x="535819" y="2332306"/>
            <a:ext cx="8265281" cy="1951736"/>
          </a:xfrm>
        </p:spPr>
      </p:pic>
    </p:spTree>
    <p:extLst>
      <p:ext uri="{BB962C8B-B14F-4D97-AF65-F5344CB8AC3E}">
        <p14:creationId xmlns:p14="http://schemas.microsoft.com/office/powerpoint/2010/main" val="20446008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Becoming Established: Step One—Portals of Entry</a:t>
            </a:r>
            <a:endParaRPr lang="en-IN" sz="1200" dirty="0"/>
          </a:p>
        </p:txBody>
      </p:sp>
      <p:sp>
        <p:nvSpPr>
          <p:cNvPr id="3" name="Content Placeholder 2"/>
          <p:cNvSpPr>
            <a:spLocks noGrp="1"/>
          </p:cNvSpPr>
          <p:nvPr>
            <p:ph sz="quarter" idx="11"/>
          </p:nvPr>
        </p:nvSpPr>
        <p:spPr>
          <a:xfrm>
            <a:off x="342900" y="1276709"/>
            <a:ext cx="8458200" cy="5011549"/>
          </a:xfrm>
        </p:spPr>
        <p:txBody>
          <a:bodyPr>
            <a:noAutofit/>
          </a:bodyPr>
          <a:lstStyle/>
          <a:p>
            <a:pPr>
              <a:spcBef>
                <a:spcPts val="800"/>
              </a:spcBef>
            </a:pPr>
            <a:r>
              <a:rPr lang="en-US" dirty="0"/>
              <a:t>Portal of entry:</a:t>
            </a:r>
          </a:p>
          <a:p>
            <a:pPr marL="342900" indent="-342900">
              <a:spcBef>
                <a:spcPts val="800"/>
              </a:spcBef>
              <a:buFont typeface="Arial" panose="020B0604020202020204" pitchFamily="34" charset="0"/>
              <a:buChar char="•"/>
            </a:pPr>
            <a:r>
              <a:rPr lang="en-US" dirty="0"/>
              <a:t>A characteristic route taken by a microbe to initiate infection</a:t>
            </a:r>
          </a:p>
          <a:p>
            <a:pPr marL="342900" indent="-342900">
              <a:spcBef>
                <a:spcPts val="800"/>
              </a:spcBef>
              <a:buFont typeface="Arial" panose="020B0604020202020204" pitchFamily="34" charset="0"/>
              <a:buChar char="•"/>
            </a:pPr>
            <a:r>
              <a:rPr lang="en-US" dirty="0"/>
              <a:t>Usually through skin or mucous membranes</a:t>
            </a:r>
          </a:p>
          <a:p>
            <a:pPr>
              <a:spcBef>
                <a:spcPts val="800"/>
              </a:spcBef>
            </a:pPr>
            <a:r>
              <a:rPr lang="en-US" dirty="0"/>
              <a:t>Source of the infectious agent:</a:t>
            </a:r>
          </a:p>
          <a:p>
            <a:pPr marL="342900" indent="-342900">
              <a:spcBef>
                <a:spcPts val="800"/>
              </a:spcBef>
              <a:buFont typeface="Arial" panose="020B0604020202020204" pitchFamily="34" charset="0"/>
              <a:buChar char="•"/>
            </a:pPr>
            <a:r>
              <a:rPr lang="en-US" dirty="0"/>
              <a:t>Exogenous: originating from outside the body</a:t>
            </a:r>
          </a:p>
          <a:p>
            <a:pPr marL="640080" lvl="1" indent="-283464"/>
            <a:r>
              <a:rPr lang="en-US" sz="2000" dirty="0"/>
              <a:t>The environment, another person, or animal</a:t>
            </a:r>
          </a:p>
          <a:p>
            <a:pPr marL="342900" lvl="0" indent="-342900">
              <a:spcBef>
                <a:spcPts val="800"/>
              </a:spcBef>
              <a:buFont typeface="Arial" panose="020B0604020202020204" pitchFamily="34" charset="0"/>
              <a:buChar char="•"/>
            </a:pPr>
            <a:r>
              <a:rPr lang="en-US" dirty="0">
                <a:solidFill>
                  <a:prstClr val="black"/>
                </a:solidFill>
              </a:rPr>
              <a:t>Endogenous: already existing on or in the body</a:t>
            </a:r>
          </a:p>
          <a:p>
            <a:pPr marL="640080" lvl="1" indent="-283464"/>
            <a:r>
              <a:rPr lang="en-US" sz="2000" dirty="0">
                <a:solidFill>
                  <a:prstClr val="black"/>
                </a:solidFill>
              </a:rPr>
              <a:t>Normal biota or a previously silent infection</a:t>
            </a:r>
          </a:p>
        </p:txBody>
      </p:sp>
    </p:spTree>
    <p:extLst>
      <p:ext uri="{BB962C8B-B14F-4D97-AF65-F5344CB8AC3E}">
        <p14:creationId xmlns:p14="http://schemas.microsoft.com/office/powerpoint/2010/main" val="23180005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Infectious Agents That Enter the Skin</a:t>
            </a:r>
            <a:endParaRPr lang="en-IN" sz="1200" dirty="0"/>
          </a:p>
        </p:txBody>
      </p:sp>
      <p:sp>
        <p:nvSpPr>
          <p:cNvPr id="3" name="Content Placeholder 2"/>
          <p:cNvSpPr>
            <a:spLocks noGrp="1"/>
          </p:cNvSpPr>
          <p:nvPr>
            <p:ph sz="quarter" idx="11"/>
          </p:nvPr>
        </p:nvSpPr>
        <p:spPr>
          <a:xfrm>
            <a:off x="342900" y="1276710"/>
            <a:ext cx="8458200" cy="5152226"/>
          </a:xfrm>
        </p:spPr>
        <p:txBody>
          <a:bodyPr>
            <a:noAutofit/>
          </a:bodyPr>
          <a:lstStyle/>
          <a:p>
            <a:pPr>
              <a:spcBef>
                <a:spcPts val="1200"/>
              </a:spcBef>
            </a:pPr>
            <a:r>
              <a:rPr lang="en-US" altLang="en-US" dirty="0"/>
              <a:t>Sites of entry:</a:t>
            </a:r>
          </a:p>
          <a:p>
            <a:pPr marL="342900" indent="-342900">
              <a:spcBef>
                <a:spcPts val="1200"/>
              </a:spcBef>
              <a:buFont typeface="Arial" panose="020B0604020202020204" pitchFamily="34" charset="0"/>
              <a:buChar char="•"/>
            </a:pPr>
            <a:r>
              <a:rPr lang="en-US" altLang="en-US" dirty="0"/>
              <a:t>Nicks</a:t>
            </a:r>
          </a:p>
          <a:p>
            <a:pPr marL="342900" indent="-342900">
              <a:spcBef>
                <a:spcPts val="1200"/>
              </a:spcBef>
              <a:buFont typeface="Arial" panose="020B0604020202020204" pitchFamily="34" charset="0"/>
              <a:buChar char="•"/>
            </a:pPr>
            <a:r>
              <a:rPr lang="en-US" altLang="en-US" dirty="0"/>
              <a:t>Abrasions</a:t>
            </a:r>
          </a:p>
          <a:p>
            <a:pPr marL="342900" indent="-342900">
              <a:spcBef>
                <a:spcPts val="1200"/>
              </a:spcBef>
              <a:buFont typeface="Arial" panose="020B0604020202020204" pitchFamily="34" charset="0"/>
              <a:buChar char="•"/>
            </a:pPr>
            <a:r>
              <a:rPr lang="en-US" altLang="en-US" dirty="0"/>
              <a:t>Punctures, some tiny and inapparent</a:t>
            </a:r>
          </a:p>
          <a:p>
            <a:pPr>
              <a:spcBef>
                <a:spcPts val="1200"/>
              </a:spcBef>
            </a:pPr>
            <a:r>
              <a:rPr lang="en-US" altLang="en-US" dirty="0"/>
              <a:t>Intact skin is a very tough barrier that few microbes can penetrate</a:t>
            </a:r>
          </a:p>
          <a:p>
            <a:pPr>
              <a:spcBef>
                <a:spcPts val="1200"/>
              </a:spcBef>
            </a:pPr>
            <a:r>
              <a:rPr lang="en-US" altLang="en-US" dirty="0"/>
              <a:t>Some infectious agents create their own passageways into the skin using digestive enzymes</a:t>
            </a:r>
          </a:p>
        </p:txBody>
      </p:sp>
    </p:spTree>
    <p:extLst>
      <p:ext uri="{BB962C8B-B14F-4D97-AF65-F5344CB8AC3E}">
        <p14:creationId xmlns:p14="http://schemas.microsoft.com/office/powerpoint/2010/main" val="4166146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Colonization, Infection, Disease</a:t>
            </a:r>
            <a:r>
              <a:rPr lang="en-US" sz="1200" dirty="0">
                <a:solidFill>
                  <a:srgbClr val="000000"/>
                </a:solidFill>
              </a:rPr>
              <a:t> 1</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800"/>
              </a:spcBef>
              <a:spcAft>
                <a:spcPts val="600"/>
              </a:spcAft>
            </a:pPr>
            <a:r>
              <a:rPr lang="en-US" dirty="0"/>
              <a:t>Infection:</a:t>
            </a:r>
          </a:p>
          <a:p>
            <a:pPr marL="342900" indent="-342900">
              <a:spcBef>
                <a:spcPts val="800"/>
              </a:spcBef>
              <a:spcAft>
                <a:spcPts val="600"/>
              </a:spcAft>
              <a:buFont typeface="Arial" panose="020B0604020202020204" pitchFamily="34" charset="0"/>
              <a:buChar char="•"/>
            </a:pPr>
            <a:r>
              <a:rPr lang="en-US" dirty="0"/>
              <a:t>A condition in which pathogenic microorganisms penetrate host defenses, enter the tissues, and multiply</a:t>
            </a:r>
          </a:p>
          <a:p>
            <a:pPr lvl="0">
              <a:spcBef>
                <a:spcPts val="800"/>
              </a:spcBef>
              <a:spcAft>
                <a:spcPts val="600"/>
              </a:spcAft>
            </a:pPr>
            <a:r>
              <a:rPr lang="en-US" dirty="0">
                <a:solidFill>
                  <a:prstClr val="black"/>
                </a:solidFill>
              </a:rPr>
              <a:t>Pathologic state:</a:t>
            </a:r>
          </a:p>
          <a:p>
            <a:pPr marL="342900" lvl="0" indent="-342900">
              <a:spcBef>
                <a:spcPts val="800"/>
              </a:spcBef>
              <a:spcAft>
                <a:spcPts val="600"/>
              </a:spcAft>
              <a:buFont typeface="Arial" panose="020B0604020202020204" pitchFamily="34" charset="0"/>
              <a:buChar char="•"/>
            </a:pPr>
            <a:r>
              <a:rPr lang="en-US" dirty="0">
                <a:solidFill>
                  <a:prstClr val="black"/>
                </a:solidFill>
              </a:rPr>
              <a:t>Cumulative effects of infection damage </a:t>
            </a:r>
          </a:p>
          <a:p>
            <a:pPr marL="342900" lvl="0" indent="-342900">
              <a:spcBef>
                <a:spcPts val="800"/>
              </a:spcBef>
              <a:spcAft>
                <a:spcPts val="600"/>
              </a:spcAft>
              <a:buFont typeface="Arial" panose="020B0604020202020204" pitchFamily="34" charset="0"/>
              <a:buChar char="•"/>
            </a:pPr>
            <a:r>
              <a:rPr lang="en-US" dirty="0">
                <a:solidFill>
                  <a:prstClr val="black"/>
                </a:solidFill>
              </a:rPr>
              <a:t>Disruption of tissues and organs</a:t>
            </a:r>
          </a:p>
          <a:p>
            <a:pPr marL="342900" lvl="0" indent="-342900">
              <a:spcBef>
                <a:spcPts val="800"/>
              </a:spcBef>
              <a:spcAft>
                <a:spcPts val="600"/>
              </a:spcAft>
              <a:buFont typeface="Arial" panose="020B0604020202020204" pitchFamily="34" charset="0"/>
              <a:buChar char="•"/>
            </a:pPr>
            <a:r>
              <a:rPr lang="en-US" dirty="0">
                <a:solidFill>
                  <a:prstClr val="black"/>
                </a:solidFill>
              </a:rPr>
              <a:t>Results in disease</a:t>
            </a:r>
            <a:endParaRPr lang="en-US" dirty="0"/>
          </a:p>
        </p:txBody>
      </p:sp>
    </p:spTree>
    <p:extLst>
      <p:ext uri="{BB962C8B-B14F-4D97-AF65-F5344CB8AC3E}">
        <p14:creationId xmlns:p14="http://schemas.microsoft.com/office/powerpoint/2010/main" val="4299486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Gastrointestinal Tract as Portal</a:t>
            </a:r>
            <a:endParaRPr lang="en-IN" sz="1200" dirty="0"/>
          </a:p>
        </p:txBody>
      </p:sp>
      <p:sp>
        <p:nvSpPr>
          <p:cNvPr id="3" name="Content Placeholder 2"/>
          <p:cNvSpPr>
            <a:spLocks noGrp="1"/>
          </p:cNvSpPr>
          <p:nvPr>
            <p:ph sz="quarter" idx="11"/>
          </p:nvPr>
        </p:nvSpPr>
        <p:spPr>
          <a:xfrm>
            <a:off x="342900" y="1276709"/>
            <a:ext cx="8458200" cy="5138159"/>
          </a:xfrm>
        </p:spPr>
        <p:txBody>
          <a:bodyPr>
            <a:noAutofit/>
          </a:bodyPr>
          <a:lstStyle/>
          <a:p>
            <a:pPr lvl="0">
              <a:spcBef>
                <a:spcPts val="1200"/>
              </a:spcBef>
            </a:pPr>
            <a:r>
              <a:rPr lang="en-US" dirty="0">
                <a:solidFill>
                  <a:prstClr val="black"/>
                </a:solidFill>
              </a:rPr>
              <a:t>Entry through food, drink, or other ingested substances</a:t>
            </a:r>
          </a:p>
          <a:p>
            <a:pPr marL="342900" lvl="0" indent="-342900">
              <a:spcBef>
                <a:spcPts val="1200"/>
              </a:spcBef>
              <a:buFont typeface="Arial" panose="020B0604020202020204" pitchFamily="34" charset="0"/>
              <a:buChar char="•"/>
            </a:pPr>
            <a:r>
              <a:rPr lang="en-US" dirty="0">
                <a:solidFill>
                  <a:prstClr val="black"/>
                </a:solidFill>
              </a:rPr>
              <a:t>Adapted to survive digestive enzymes and abrupt pH changes</a:t>
            </a:r>
          </a:p>
        </p:txBody>
      </p:sp>
    </p:spTree>
    <p:extLst>
      <p:ext uri="{BB962C8B-B14F-4D97-AF65-F5344CB8AC3E}">
        <p14:creationId xmlns:p14="http://schemas.microsoft.com/office/powerpoint/2010/main" val="28779776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Respiratory Portal of Entry</a:t>
            </a:r>
            <a:endParaRPr lang="en-IN" sz="1200" dirty="0"/>
          </a:p>
        </p:txBody>
      </p:sp>
      <p:sp>
        <p:nvSpPr>
          <p:cNvPr id="3" name="Content Placeholder 2"/>
          <p:cNvSpPr>
            <a:spLocks noGrp="1"/>
          </p:cNvSpPr>
          <p:nvPr>
            <p:ph sz="quarter" idx="11"/>
          </p:nvPr>
        </p:nvSpPr>
        <p:spPr>
          <a:xfrm>
            <a:off x="342900" y="1276710"/>
            <a:ext cx="8458200" cy="5152226"/>
          </a:xfrm>
        </p:spPr>
        <p:txBody>
          <a:bodyPr>
            <a:noAutofit/>
          </a:bodyPr>
          <a:lstStyle/>
          <a:p>
            <a:pPr>
              <a:spcBef>
                <a:spcPts val="1000"/>
              </a:spcBef>
              <a:spcAft>
                <a:spcPts val="600"/>
              </a:spcAft>
            </a:pPr>
            <a:r>
              <a:rPr lang="en-US" dirty="0"/>
              <a:t>Gateways to the respiratory tract:</a:t>
            </a:r>
          </a:p>
          <a:p>
            <a:pPr marL="342900" indent="-342900">
              <a:spcBef>
                <a:spcPts val="1000"/>
              </a:spcBef>
              <a:spcAft>
                <a:spcPts val="600"/>
              </a:spcAft>
              <a:buFont typeface="Arial" panose="020B0604020202020204" pitchFamily="34" charset="0"/>
              <a:buChar char="•"/>
            </a:pPr>
            <a:r>
              <a:rPr lang="en-US" dirty="0"/>
              <a:t>Oral cavity</a:t>
            </a:r>
          </a:p>
          <a:p>
            <a:pPr marL="342900" indent="-342900">
              <a:spcBef>
                <a:spcPts val="1000"/>
              </a:spcBef>
              <a:spcAft>
                <a:spcPts val="600"/>
              </a:spcAft>
              <a:buFont typeface="Arial" panose="020B0604020202020204" pitchFamily="34" charset="0"/>
              <a:buChar char="•"/>
            </a:pPr>
            <a:r>
              <a:rPr lang="en-US" dirty="0"/>
              <a:t>Nasal cavity</a:t>
            </a:r>
          </a:p>
          <a:p>
            <a:pPr>
              <a:spcBef>
                <a:spcPts val="1000"/>
              </a:spcBef>
              <a:spcAft>
                <a:spcPts val="600"/>
              </a:spcAft>
            </a:pPr>
            <a:r>
              <a:rPr lang="en-US" dirty="0"/>
              <a:t>Continuous mucous membrane covering the upper respiratory tract, sinuses, and auditory tubes</a:t>
            </a:r>
          </a:p>
          <a:p>
            <a:pPr marL="342900" indent="-342900">
              <a:spcBef>
                <a:spcPts val="1000"/>
              </a:spcBef>
              <a:spcAft>
                <a:spcPts val="600"/>
              </a:spcAft>
              <a:buFont typeface="Arial" panose="020B0604020202020204" pitchFamily="34" charset="0"/>
              <a:buChar char="•"/>
            </a:pPr>
            <a:r>
              <a:rPr lang="en-US" dirty="0"/>
              <a:t>Microbes often transferred from one site to another</a:t>
            </a:r>
          </a:p>
          <a:p>
            <a:pPr>
              <a:spcBef>
                <a:spcPts val="1000"/>
              </a:spcBef>
              <a:spcAft>
                <a:spcPts val="600"/>
              </a:spcAft>
            </a:pPr>
            <a:r>
              <a:rPr lang="en-US" dirty="0"/>
              <a:t>Extent to which an agent is carried into the respiratory tree is based on its size</a:t>
            </a:r>
          </a:p>
          <a:p>
            <a:pPr marL="342900" indent="-342900">
              <a:spcBef>
                <a:spcPts val="1000"/>
              </a:spcBef>
              <a:spcAft>
                <a:spcPts val="600"/>
              </a:spcAft>
              <a:buFont typeface="Arial" panose="020B0604020202020204" pitchFamily="34" charset="0"/>
              <a:buChar char="•"/>
            </a:pPr>
            <a:r>
              <a:rPr lang="en-US" dirty="0"/>
              <a:t>Small cells and particles are inhaled more deeply than larger ones</a:t>
            </a:r>
          </a:p>
        </p:txBody>
      </p:sp>
    </p:spTree>
    <p:extLst>
      <p:ext uri="{BB962C8B-B14F-4D97-AF65-F5344CB8AC3E}">
        <p14:creationId xmlns:p14="http://schemas.microsoft.com/office/powerpoint/2010/main" val="33398307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Urogenital Portals of Entry</a:t>
            </a:r>
            <a:endParaRPr lang="en-IN" sz="1200" dirty="0"/>
          </a:p>
        </p:txBody>
      </p:sp>
      <p:sp>
        <p:nvSpPr>
          <p:cNvPr id="3" name="Content Placeholder 2"/>
          <p:cNvSpPr>
            <a:spLocks noGrp="1"/>
          </p:cNvSpPr>
          <p:nvPr>
            <p:ph sz="quarter" idx="11"/>
          </p:nvPr>
        </p:nvSpPr>
        <p:spPr>
          <a:xfrm>
            <a:off x="342900" y="1276709"/>
            <a:ext cx="8458200" cy="5138159"/>
          </a:xfrm>
        </p:spPr>
        <p:txBody>
          <a:bodyPr>
            <a:noAutofit/>
          </a:bodyPr>
          <a:lstStyle/>
          <a:p>
            <a:pPr>
              <a:spcBef>
                <a:spcPts val="600"/>
              </a:spcBef>
              <a:spcAft>
                <a:spcPts val="600"/>
              </a:spcAft>
            </a:pPr>
            <a:r>
              <a:rPr lang="en-US" dirty="0"/>
              <a:t>Sexually transmitted infections (STIs):</a:t>
            </a:r>
          </a:p>
          <a:p>
            <a:pPr marL="342900" indent="-342900">
              <a:spcBef>
                <a:spcPts val="600"/>
              </a:spcBef>
              <a:spcAft>
                <a:spcPts val="600"/>
              </a:spcAft>
              <a:buFont typeface="Arial" panose="020B0604020202020204" pitchFamily="34" charset="0"/>
              <a:buChar char="•"/>
            </a:pPr>
            <a:r>
              <a:rPr lang="en-US" dirty="0"/>
              <a:t>Pathogens transmitted by sexual means</a:t>
            </a:r>
          </a:p>
          <a:p>
            <a:pPr marL="342900" indent="-342900">
              <a:spcBef>
                <a:spcPts val="600"/>
              </a:spcBef>
              <a:spcAft>
                <a:spcPts val="600"/>
              </a:spcAft>
              <a:buFont typeface="Arial" panose="020B0604020202020204" pitchFamily="34" charset="0"/>
              <a:buChar char="•"/>
            </a:pPr>
            <a:r>
              <a:rPr lang="en-US" dirty="0"/>
              <a:t>Account for 4% of infections worldwide</a:t>
            </a:r>
          </a:p>
          <a:p>
            <a:pPr marL="342900" indent="-342900">
              <a:spcBef>
                <a:spcPts val="600"/>
              </a:spcBef>
              <a:spcAft>
                <a:spcPts val="600"/>
              </a:spcAft>
              <a:buFont typeface="Arial" panose="020B0604020202020204" pitchFamily="34" charset="0"/>
              <a:buChar char="•"/>
            </a:pPr>
            <a:r>
              <a:rPr lang="en-US" dirty="0"/>
              <a:t>13 million new cases in the United States each year</a:t>
            </a:r>
          </a:p>
          <a:p>
            <a:pPr>
              <a:spcBef>
                <a:spcPts val="600"/>
              </a:spcBef>
              <a:spcAft>
                <a:spcPts val="600"/>
              </a:spcAft>
            </a:pPr>
            <a:r>
              <a:rPr lang="en-US" dirty="0"/>
              <a:t>Entry points through the skin or mucosa of:</a:t>
            </a:r>
          </a:p>
          <a:p>
            <a:pPr marL="342900" indent="-342900">
              <a:spcBef>
                <a:spcPts val="600"/>
              </a:spcBef>
              <a:spcAft>
                <a:spcPts val="600"/>
              </a:spcAft>
              <a:buFont typeface="Arial" panose="020B0604020202020204" pitchFamily="34" charset="0"/>
              <a:buChar char="•"/>
            </a:pPr>
            <a:r>
              <a:rPr lang="en-US" dirty="0"/>
              <a:t>Penis</a:t>
            </a:r>
          </a:p>
          <a:p>
            <a:pPr marL="342900" indent="-342900">
              <a:spcBef>
                <a:spcPts val="600"/>
              </a:spcBef>
              <a:spcAft>
                <a:spcPts val="600"/>
              </a:spcAft>
              <a:buFont typeface="Arial" panose="020B0604020202020204" pitchFamily="34" charset="0"/>
              <a:buChar char="•"/>
            </a:pPr>
            <a:r>
              <a:rPr lang="en-US" dirty="0"/>
              <a:t>External genitalia</a:t>
            </a:r>
          </a:p>
          <a:p>
            <a:pPr marL="342900" indent="-342900">
              <a:spcBef>
                <a:spcPts val="600"/>
              </a:spcBef>
              <a:spcAft>
                <a:spcPts val="600"/>
              </a:spcAft>
              <a:buFont typeface="Arial" panose="020B0604020202020204" pitchFamily="34" charset="0"/>
              <a:buChar char="•"/>
            </a:pPr>
            <a:r>
              <a:rPr lang="en-US" dirty="0"/>
              <a:t>Vagina</a:t>
            </a:r>
          </a:p>
          <a:p>
            <a:pPr marL="342900" indent="-342900">
              <a:spcBef>
                <a:spcPts val="600"/>
              </a:spcBef>
              <a:spcAft>
                <a:spcPts val="600"/>
              </a:spcAft>
              <a:buFont typeface="Arial" panose="020B0604020202020204" pitchFamily="34" charset="0"/>
              <a:buChar char="•"/>
            </a:pPr>
            <a:r>
              <a:rPr lang="en-US" dirty="0"/>
              <a:t>Cervix</a:t>
            </a:r>
          </a:p>
          <a:p>
            <a:pPr marL="342900" indent="-342900">
              <a:spcBef>
                <a:spcPts val="600"/>
              </a:spcBef>
              <a:spcAft>
                <a:spcPts val="600"/>
              </a:spcAft>
              <a:buFont typeface="Arial" panose="020B0604020202020204" pitchFamily="34" charset="0"/>
              <a:buChar char="•"/>
            </a:pPr>
            <a:r>
              <a:rPr lang="en-US" dirty="0"/>
              <a:t>Urethra </a:t>
            </a:r>
          </a:p>
        </p:txBody>
      </p:sp>
    </p:spTree>
    <p:extLst>
      <p:ext uri="{BB962C8B-B14F-4D97-AF65-F5344CB8AC3E}">
        <p14:creationId xmlns:p14="http://schemas.microsoft.com/office/powerpoint/2010/main" val="33125072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Pathogens That Infect During Pregnancy and Birth</a:t>
            </a:r>
            <a:endParaRPr lang="en-IN" sz="1200" dirty="0"/>
          </a:p>
        </p:txBody>
      </p:sp>
      <p:sp>
        <p:nvSpPr>
          <p:cNvPr id="3" name="Content Placeholder 2"/>
          <p:cNvSpPr>
            <a:spLocks noGrp="1"/>
          </p:cNvSpPr>
          <p:nvPr>
            <p:ph sz="quarter" idx="11"/>
          </p:nvPr>
        </p:nvSpPr>
        <p:spPr>
          <a:xfrm>
            <a:off x="342900" y="1276709"/>
            <a:ext cx="8458200" cy="5276491"/>
          </a:xfrm>
        </p:spPr>
        <p:txBody>
          <a:bodyPr>
            <a:noAutofit/>
          </a:bodyPr>
          <a:lstStyle/>
          <a:p>
            <a:pPr>
              <a:spcBef>
                <a:spcPts val="1200"/>
              </a:spcBef>
            </a:pPr>
            <a:r>
              <a:rPr lang="en-US" dirty="0"/>
              <a:t>The placenta is an exchange organ:</a:t>
            </a:r>
          </a:p>
          <a:p>
            <a:pPr marL="342900" indent="-342900">
              <a:spcBef>
                <a:spcPts val="1200"/>
              </a:spcBef>
              <a:buFont typeface="Arial" panose="020B0604020202020204" pitchFamily="34" charset="0"/>
              <a:buChar char="•"/>
            </a:pPr>
            <a:r>
              <a:rPr lang="en-US" dirty="0"/>
              <a:t>Formed by maternal and fetal tissues</a:t>
            </a:r>
          </a:p>
          <a:p>
            <a:pPr marL="342900" indent="-342900">
              <a:spcBef>
                <a:spcPts val="1200"/>
              </a:spcBef>
              <a:buFont typeface="Arial" panose="020B0604020202020204" pitchFamily="34" charset="0"/>
              <a:buChar char="•"/>
            </a:pPr>
            <a:r>
              <a:rPr lang="en-US" dirty="0"/>
              <a:t>Separates the blood of the developing fetus from that of the mother</a:t>
            </a:r>
          </a:p>
          <a:p>
            <a:pPr marL="342900" indent="-342900">
              <a:spcBef>
                <a:spcPts val="1200"/>
              </a:spcBef>
              <a:buFont typeface="Arial" panose="020B0604020202020204" pitchFamily="34" charset="0"/>
              <a:buChar char="•"/>
            </a:pPr>
            <a:r>
              <a:rPr lang="en-US" dirty="0"/>
              <a:t>Permits diffusion of dissolved nutrients and gases to the fetus</a:t>
            </a:r>
          </a:p>
          <a:p>
            <a:pPr marL="342900" indent="-342900">
              <a:spcBef>
                <a:spcPts val="1200"/>
              </a:spcBef>
              <a:buFont typeface="Arial" panose="020B0604020202020204" pitchFamily="34" charset="0"/>
              <a:buChar char="•"/>
            </a:pPr>
            <a:r>
              <a:rPr lang="en-US" dirty="0"/>
              <a:t>A few microbes cross the placenta and are spread by the umbilical vein into the fetal tissues</a:t>
            </a:r>
          </a:p>
          <a:p>
            <a:pPr marL="342900" indent="-342900">
              <a:spcBef>
                <a:spcPts val="1200"/>
              </a:spcBef>
              <a:buFont typeface="Arial" panose="020B0604020202020204" pitchFamily="34" charset="0"/>
              <a:buChar char="•"/>
            </a:pPr>
            <a:r>
              <a:rPr lang="en-US" dirty="0"/>
              <a:t>Other infections are transmitted perinatally as the child passes through the birth canal</a:t>
            </a:r>
          </a:p>
        </p:txBody>
      </p:sp>
    </p:spTree>
    <p:extLst>
      <p:ext uri="{BB962C8B-B14F-4D97-AF65-F5344CB8AC3E}">
        <p14:creationId xmlns:p14="http://schemas.microsoft.com/office/powerpoint/2010/main" val="37939153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Transplacental Infection of the Fetus </a:t>
            </a:r>
            <a:endParaRPr lang="en-US" sz="1200" dirty="0"/>
          </a:p>
        </p:txBody>
      </p:sp>
      <p:pic>
        <p:nvPicPr>
          <p:cNvPr id="9" name="Picture 2" descr="Illustration of transplacental infection of the fetus.">
            <a:extLst>
              <a:ext uri="{FF2B5EF4-FFF2-40B4-BE49-F238E27FC236}">
                <a16:creationId xmlns:a16="http://schemas.microsoft.com/office/drawing/2014/main" id="{22EE80B3-A6D3-46B7-BD97-AAFA35E1ADE9}"/>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5997"/>
          <a:stretch/>
        </p:blipFill>
        <p:spPr>
          <a:xfrm>
            <a:off x="662872" y="1875339"/>
            <a:ext cx="7818256" cy="3557332"/>
          </a:xfrm>
        </p:spPr>
      </p:pic>
      <p:sp>
        <p:nvSpPr>
          <p:cNvPr id="4" name="Text Placeholder 5">
            <a:extLst>
              <a:ext uri="{FF2B5EF4-FFF2-40B4-BE49-F238E27FC236}">
                <a16:creationId xmlns:a16="http://schemas.microsoft.com/office/drawing/2014/main" id="{6CEE9D27-FD11-4775-B141-0ADA366C254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476139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TORCH</a:t>
            </a:r>
            <a:endParaRPr lang="en-IN" sz="1200" dirty="0"/>
          </a:p>
        </p:txBody>
      </p:sp>
      <p:sp>
        <p:nvSpPr>
          <p:cNvPr id="3" name="Content Placeholder 2"/>
          <p:cNvSpPr>
            <a:spLocks noGrp="1"/>
          </p:cNvSpPr>
          <p:nvPr>
            <p:ph sz="quarter" idx="11"/>
          </p:nvPr>
        </p:nvSpPr>
        <p:spPr>
          <a:xfrm>
            <a:off x="342900" y="1276709"/>
            <a:ext cx="8458200" cy="5124091"/>
          </a:xfrm>
        </p:spPr>
        <p:txBody>
          <a:bodyPr>
            <a:noAutofit/>
          </a:bodyPr>
          <a:lstStyle/>
          <a:p>
            <a:pPr lvl="0">
              <a:spcBef>
                <a:spcPts val="1000"/>
              </a:spcBef>
              <a:spcAft>
                <a:spcPts val="600"/>
              </a:spcAft>
            </a:pPr>
            <a:r>
              <a:rPr lang="en-US" dirty="0">
                <a:solidFill>
                  <a:prstClr val="black"/>
                </a:solidFill>
              </a:rPr>
              <a:t>Common infections of the fetus and neonate:</a:t>
            </a:r>
          </a:p>
          <a:p>
            <a:pPr marL="342900" lvl="0" indent="-342900">
              <a:spcBef>
                <a:spcPts val="1000"/>
              </a:spcBef>
              <a:spcAft>
                <a:spcPts val="600"/>
              </a:spcAft>
              <a:buFont typeface="Arial" panose="020B0604020202020204" pitchFamily="34" charset="0"/>
              <a:buChar char="•"/>
            </a:pPr>
            <a:r>
              <a:rPr lang="en-US" b="1" dirty="0">
                <a:solidFill>
                  <a:prstClr val="black"/>
                </a:solidFill>
              </a:rPr>
              <a:t>T</a:t>
            </a:r>
            <a:r>
              <a:rPr lang="en-US" dirty="0">
                <a:solidFill>
                  <a:prstClr val="black"/>
                </a:solidFill>
              </a:rPr>
              <a:t>oxoplasmosis</a:t>
            </a:r>
          </a:p>
          <a:p>
            <a:pPr marL="342900" lvl="0" indent="-342900">
              <a:spcBef>
                <a:spcPts val="1000"/>
              </a:spcBef>
              <a:spcAft>
                <a:spcPts val="600"/>
              </a:spcAft>
              <a:buFont typeface="Arial" panose="020B0604020202020204" pitchFamily="34" charset="0"/>
              <a:buChar char="•"/>
            </a:pPr>
            <a:r>
              <a:rPr lang="en-US" b="1" dirty="0">
                <a:solidFill>
                  <a:prstClr val="black"/>
                </a:solidFill>
              </a:rPr>
              <a:t>O</a:t>
            </a:r>
            <a:r>
              <a:rPr lang="en-US" dirty="0">
                <a:solidFill>
                  <a:prstClr val="black"/>
                </a:solidFill>
              </a:rPr>
              <a:t>ther diseases: syphilis, coxsackievirus, varicella-zoster virus, AIDS, chlamydia</a:t>
            </a:r>
          </a:p>
          <a:p>
            <a:pPr marL="342900" lvl="0" indent="-342900">
              <a:spcBef>
                <a:spcPts val="1000"/>
              </a:spcBef>
              <a:spcAft>
                <a:spcPts val="600"/>
              </a:spcAft>
              <a:buFont typeface="Arial" panose="020B0604020202020204" pitchFamily="34" charset="0"/>
              <a:buChar char="•"/>
            </a:pPr>
            <a:r>
              <a:rPr lang="en-US" b="1" dirty="0">
                <a:solidFill>
                  <a:prstClr val="black"/>
                </a:solidFill>
              </a:rPr>
              <a:t>R</a:t>
            </a:r>
            <a:r>
              <a:rPr lang="en-US" dirty="0">
                <a:solidFill>
                  <a:prstClr val="black"/>
                </a:solidFill>
              </a:rPr>
              <a:t>ubella</a:t>
            </a:r>
          </a:p>
          <a:p>
            <a:pPr marL="342900" lvl="0" indent="-342900">
              <a:spcBef>
                <a:spcPts val="1000"/>
              </a:spcBef>
              <a:spcAft>
                <a:spcPts val="600"/>
              </a:spcAft>
              <a:buFont typeface="Arial" panose="020B0604020202020204" pitchFamily="34" charset="0"/>
              <a:buChar char="•"/>
            </a:pPr>
            <a:r>
              <a:rPr lang="en-US" b="1" dirty="0">
                <a:solidFill>
                  <a:prstClr val="black"/>
                </a:solidFill>
              </a:rPr>
              <a:t>C</a:t>
            </a:r>
            <a:r>
              <a:rPr lang="en-US" dirty="0">
                <a:solidFill>
                  <a:prstClr val="black"/>
                </a:solidFill>
              </a:rPr>
              <a:t>ytomegalovirus</a:t>
            </a:r>
          </a:p>
          <a:p>
            <a:pPr marL="342900" lvl="0" indent="-342900">
              <a:spcBef>
                <a:spcPts val="1000"/>
              </a:spcBef>
              <a:spcAft>
                <a:spcPts val="600"/>
              </a:spcAft>
              <a:buFont typeface="Arial" panose="020B0604020202020204" pitchFamily="34" charset="0"/>
              <a:buChar char="•"/>
            </a:pPr>
            <a:r>
              <a:rPr lang="en-US" b="1" dirty="0">
                <a:solidFill>
                  <a:prstClr val="black"/>
                </a:solidFill>
              </a:rPr>
              <a:t>H</a:t>
            </a:r>
            <a:r>
              <a:rPr lang="en-US" dirty="0">
                <a:solidFill>
                  <a:prstClr val="black"/>
                </a:solidFill>
              </a:rPr>
              <a:t>erpes simplex virus</a:t>
            </a:r>
          </a:p>
          <a:p>
            <a:pPr lvl="0">
              <a:spcBef>
                <a:spcPts val="1000"/>
              </a:spcBef>
              <a:spcAft>
                <a:spcPts val="600"/>
              </a:spcAft>
            </a:pPr>
            <a:r>
              <a:rPr lang="en-US" dirty="0">
                <a:solidFill>
                  <a:prstClr val="black"/>
                </a:solidFill>
              </a:rPr>
              <a:t>The most serious complications are spontaneous abortion, congenital abnormalities, brain damage, prematurity, and stillbirths</a:t>
            </a:r>
          </a:p>
        </p:txBody>
      </p:sp>
    </p:spTree>
    <p:extLst>
      <p:ext uri="{BB962C8B-B14F-4D97-AF65-F5344CB8AC3E}">
        <p14:creationId xmlns:p14="http://schemas.microsoft.com/office/powerpoint/2010/main" val="16647694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Becoming Established: Step Two—Attaching to the Host </a:t>
            </a:r>
            <a:endParaRPr lang="en-IN" sz="1200" dirty="0"/>
          </a:p>
        </p:txBody>
      </p:sp>
      <p:sp>
        <p:nvSpPr>
          <p:cNvPr id="3" name="Content Placeholder 2"/>
          <p:cNvSpPr>
            <a:spLocks noGrp="1"/>
          </p:cNvSpPr>
          <p:nvPr>
            <p:ph sz="quarter" idx="11"/>
          </p:nvPr>
        </p:nvSpPr>
        <p:spPr>
          <a:xfrm>
            <a:off x="342900" y="1276709"/>
            <a:ext cx="8458200" cy="5138159"/>
          </a:xfrm>
        </p:spPr>
        <p:txBody>
          <a:bodyPr>
            <a:noAutofit/>
          </a:bodyPr>
          <a:lstStyle/>
          <a:p>
            <a:pPr lvl="0">
              <a:spcBef>
                <a:spcPts val="300"/>
              </a:spcBef>
              <a:spcAft>
                <a:spcPts val="600"/>
              </a:spcAft>
            </a:pPr>
            <a:r>
              <a:rPr lang="en-US" dirty="0">
                <a:solidFill>
                  <a:prstClr val="black"/>
                </a:solidFill>
              </a:rPr>
              <a:t>Adhesion:</a:t>
            </a:r>
          </a:p>
          <a:p>
            <a:pPr marL="342900" lvl="0" indent="-342900">
              <a:spcBef>
                <a:spcPts val="300"/>
              </a:spcBef>
              <a:spcAft>
                <a:spcPts val="600"/>
              </a:spcAft>
              <a:buFont typeface="Arial" panose="020B0604020202020204" pitchFamily="34" charset="0"/>
              <a:buChar char="•"/>
            </a:pPr>
            <a:r>
              <a:rPr lang="en-US" dirty="0">
                <a:solidFill>
                  <a:prstClr val="black"/>
                </a:solidFill>
              </a:rPr>
              <a:t>A process by which microbes gain a more stable foothold on host tissues</a:t>
            </a:r>
          </a:p>
          <a:p>
            <a:pPr marL="342900" lvl="0" indent="-342900">
              <a:spcBef>
                <a:spcPts val="300"/>
              </a:spcBef>
              <a:spcAft>
                <a:spcPts val="600"/>
              </a:spcAft>
              <a:buFont typeface="Arial" panose="020B0604020202020204" pitchFamily="34" charset="0"/>
              <a:buChar char="•"/>
            </a:pPr>
            <a:r>
              <a:rPr lang="en-US" dirty="0">
                <a:solidFill>
                  <a:prstClr val="black"/>
                </a:solidFill>
              </a:rPr>
              <a:t>Dependent on binding between specific molecules on both the host and pathogen</a:t>
            </a:r>
          </a:p>
          <a:p>
            <a:pPr marL="342900" lvl="0" indent="-342900">
              <a:spcBef>
                <a:spcPts val="300"/>
              </a:spcBef>
              <a:spcAft>
                <a:spcPts val="600"/>
              </a:spcAft>
              <a:buFont typeface="Arial" panose="020B0604020202020204" pitchFamily="34" charset="0"/>
              <a:buChar char="•"/>
            </a:pPr>
            <a:r>
              <a:rPr lang="en-US" dirty="0">
                <a:solidFill>
                  <a:prstClr val="black"/>
                </a:solidFill>
              </a:rPr>
              <a:t>A particular pathogen is limited to only those cells and organisms to which it can bind</a:t>
            </a:r>
          </a:p>
          <a:p>
            <a:pPr marL="342900" lvl="0" indent="-342900">
              <a:spcBef>
                <a:spcPts val="300"/>
              </a:spcBef>
              <a:spcAft>
                <a:spcPts val="600"/>
              </a:spcAft>
              <a:buFont typeface="Arial" panose="020B0604020202020204" pitchFamily="34" charset="0"/>
              <a:buChar char="•"/>
            </a:pPr>
            <a:r>
              <a:rPr lang="en-US" dirty="0">
                <a:solidFill>
                  <a:prstClr val="black"/>
                </a:solidFill>
              </a:rPr>
              <a:t>Once attached, a pathogen can invade body compartments</a:t>
            </a:r>
          </a:p>
          <a:p>
            <a:pPr lvl="0">
              <a:spcBef>
                <a:spcPts val="300"/>
              </a:spcBef>
              <a:spcAft>
                <a:spcPts val="600"/>
              </a:spcAft>
            </a:pPr>
            <a:r>
              <a:rPr lang="en-US" dirty="0">
                <a:solidFill>
                  <a:prstClr val="black"/>
                </a:solidFill>
              </a:rPr>
              <a:t>Quorum sensing:</a:t>
            </a:r>
          </a:p>
          <a:p>
            <a:pPr marL="342900" lvl="0" indent="-342900">
              <a:spcBef>
                <a:spcPts val="300"/>
              </a:spcBef>
              <a:spcAft>
                <a:spcPts val="600"/>
              </a:spcAft>
              <a:buFont typeface="Arial" panose="020B0604020202020204" pitchFamily="34" charset="0"/>
              <a:buChar char="•"/>
            </a:pPr>
            <a:r>
              <a:rPr lang="en-US" dirty="0">
                <a:solidFill>
                  <a:prstClr val="black"/>
                </a:solidFill>
              </a:rPr>
              <a:t>Chemical communication between nearby bacteria critical to establishment of infection</a:t>
            </a:r>
          </a:p>
        </p:txBody>
      </p:sp>
    </p:spTree>
    <p:extLst>
      <p:ext uri="{BB962C8B-B14F-4D97-AF65-F5344CB8AC3E}">
        <p14:creationId xmlns:p14="http://schemas.microsoft.com/office/powerpoint/2010/main" val="1873283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11B1F12-A719-4C4E-A192-0A8A3B9779A3}"/>
              </a:ext>
            </a:extLst>
          </p:cNvPr>
          <p:cNvSpPr>
            <a:spLocks noGrp="1"/>
          </p:cNvSpPr>
          <p:nvPr>
            <p:ph type="title"/>
          </p:nvPr>
        </p:nvSpPr>
        <p:spPr/>
        <p:txBody>
          <a:bodyPr/>
          <a:lstStyle/>
          <a:p>
            <a:r>
              <a:rPr lang="en-US" dirty="0"/>
              <a:t>Mechanisms of Adhesion by Pathogens</a:t>
            </a:r>
          </a:p>
        </p:txBody>
      </p:sp>
      <p:pic>
        <p:nvPicPr>
          <p:cNvPr id="12" name="Picture 2" descr="Illustrated mechanisms of adhesion by pathogens.">
            <a:extLst>
              <a:ext uri="{FF2B5EF4-FFF2-40B4-BE49-F238E27FC236}">
                <a16:creationId xmlns:a16="http://schemas.microsoft.com/office/drawing/2014/main" id="{FB7276A5-E07D-4ECB-890C-4EEDE4C1EFD7}"/>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5184"/>
          <a:stretch/>
        </p:blipFill>
        <p:spPr>
          <a:xfrm>
            <a:off x="2611225" y="1111399"/>
            <a:ext cx="4088451" cy="5034089"/>
          </a:xfrm>
        </p:spPr>
      </p:pic>
      <p:sp>
        <p:nvSpPr>
          <p:cNvPr id="4" name="Text Placeholder 5">
            <a:extLst>
              <a:ext uri="{FF2B5EF4-FFF2-40B4-BE49-F238E27FC236}">
                <a16:creationId xmlns:a16="http://schemas.microsoft.com/office/drawing/2014/main" id="{81EDD93E-E2F7-496D-8494-82E877AC5E6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830900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11B1F12-A719-4C4E-A192-0A8A3B9779A3}"/>
              </a:ext>
            </a:extLst>
          </p:cNvPr>
          <p:cNvSpPr>
            <a:spLocks noGrp="1"/>
          </p:cNvSpPr>
          <p:nvPr>
            <p:ph type="title"/>
          </p:nvPr>
        </p:nvSpPr>
        <p:spPr/>
        <p:txBody>
          <a:bodyPr/>
          <a:lstStyle/>
          <a:p>
            <a:r>
              <a:rPr lang="en-US" dirty="0"/>
              <a:t>Adhesive Properties of Microbes</a:t>
            </a:r>
          </a:p>
        </p:txBody>
      </p:sp>
      <p:graphicFrame>
        <p:nvGraphicFramePr>
          <p:cNvPr id="6" name="Table 2">
            <a:extLst>
              <a:ext uri="{FF2B5EF4-FFF2-40B4-BE49-F238E27FC236}">
                <a16:creationId xmlns:a16="http://schemas.microsoft.com/office/drawing/2014/main" id="{B07CDF26-720E-4F49-92B2-4FDEC8845E5D}"/>
              </a:ext>
            </a:extLst>
          </p:cNvPr>
          <p:cNvGraphicFramePr>
            <a:graphicFrameLocks noGrp="1"/>
          </p:cNvGraphicFramePr>
          <p:nvPr>
            <p:extLst>
              <p:ext uri="{D42A27DB-BD31-4B8C-83A1-F6EECF244321}">
                <p14:modId xmlns:p14="http://schemas.microsoft.com/office/powerpoint/2010/main" val="1695996239"/>
              </p:ext>
            </p:extLst>
          </p:nvPr>
        </p:nvGraphicFramePr>
        <p:xfrm>
          <a:off x="304800" y="1341120"/>
          <a:ext cx="8534400" cy="5085080"/>
        </p:xfrm>
        <a:graphic>
          <a:graphicData uri="http://schemas.openxmlformats.org/drawingml/2006/table">
            <a:tbl>
              <a:tblPr firstRow="1" bandRow="1">
                <a:tableStyleId>{073A0DAA-6AF3-43AB-8588-CEC1D06C72B9}</a:tableStyleId>
              </a:tblPr>
              <a:tblGrid>
                <a:gridCol w="2514600">
                  <a:extLst>
                    <a:ext uri="{9D8B030D-6E8A-4147-A177-3AD203B41FA5}">
                      <a16:colId xmlns:a16="http://schemas.microsoft.com/office/drawing/2014/main" val="20000"/>
                    </a:ext>
                  </a:extLst>
                </a:gridCol>
                <a:gridCol w="1981200">
                  <a:extLst>
                    <a:ext uri="{9D8B030D-6E8A-4147-A177-3AD203B41FA5}">
                      <a16:colId xmlns:a16="http://schemas.microsoft.com/office/drawing/2014/main" val="20001"/>
                    </a:ext>
                  </a:extLst>
                </a:gridCol>
                <a:gridCol w="4038600">
                  <a:extLst>
                    <a:ext uri="{9D8B030D-6E8A-4147-A177-3AD203B41FA5}">
                      <a16:colId xmlns:a16="http://schemas.microsoft.com/office/drawing/2014/main" val="20002"/>
                    </a:ext>
                  </a:extLst>
                </a:gridCol>
              </a:tblGrid>
              <a:tr h="370840">
                <a:tc>
                  <a:txBody>
                    <a:bodyPr/>
                    <a:lstStyle/>
                    <a:p>
                      <a:pPr>
                        <a:lnSpc>
                          <a:spcPts val="1600"/>
                        </a:lnSpc>
                      </a:pPr>
                      <a:r>
                        <a:rPr lang="en-US" sz="1400" dirty="0"/>
                        <a:t>Microbe</a:t>
                      </a:r>
                    </a:p>
                  </a:txBody>
                  <a:tcPr/>
                </a:tc>
                <a:tc>
                  <a:txBody>
                    <a:bodyPr/>
                    <a:lstStyle/>
                    <a:p>
                      <a:pPr>
                        <a:lnSpc>
                          <a:spcPts val="1600"/>
                        </a:lnSpc>
                      </a:pPr>
                      <a:r>
                        <a:rPr lang="en-US" sz="1400" dirty="0"/>
                        <a:t>Disease</a:t>
                      </a:r>
                    </a:p>
                  </a:txBody>
                  <a:tcPr/>
                </a:tc>
                <a:tc>
                  <a:txBody>
                    <a:bodyPr/>
                    <a:lstStyle/>
                    <a:p>
                      <a:pPr>
                        <a:lnSpc>
                          <a:spcPts val="1600"/>
                        </a:lnSpc>
                      </a:pPr>
                      <a:r>
                        <a:rPr lang="en-US" sz="1400" dirty="0"/>
                        <a:t>Adhesion Mechanism</a:t>
                      </a:r>
                    </a:p>
                  </a:txBody>
                  <a:tcPr/>
                </a:tc>
                <a:extLst>
                  <a:ext uri="{0D108BD9-81ED-4DB2-BD59-A6C34878D82A}">
                    <a16:rowId xmlns:a16="http://schemas.microsoft.com/office/drawing/2014/main" val="10000"/>
                  </a:ext>
                </a:extLst>
              </a:tr>
              <a:tr h="370840">
                <a:tc>
                  <a:txBody>
                    <a:bodyPr/>
                    <a:lstStyle/>
                    <a:p>
                      <a:pPr>
                        <a:lnSpc>
                          <a:spcPts val="1600"/>
                        </a:lnSpc>
                      </a:pPr>
                      <a:r>
                        <a:rPr lang="en-US" sz="1400" b="0" i="1" u="none" strike="noStrike" kern="1200" baseline="0" dirty="0">
                          <a:solidFill>
                            <a:schemeClr val="dk1"/>
                          </a:solidFill>
                          <a:latin typeface="+mn-lt"/>
                          <a:ea typeface="+mn-ea"/>
                          <a:cs typeface="+mn-cs"/>
                        </a:rPr>
                        <a:t>Neisseria gonorrhoeae</a:t>
                      </a:r>
                      <a:endParaRPr lang="en-US" sz="1400" b="0" i="0" u="none" strike="noStrike" kern="1200" baseline="0" dirty="0">
                        <a:solidFill>
                          <a:schemeClr val="dk1"/>
                        </a:solidFill>
                        <a:latin typeface="+mn-lt"/>
                        <a:ea typeface="+mn-ea"/>
                        <a:cs typeface="+mn-cs"/>
                      </a:endParaRPr>
                    </a:p>
                  </a:txBody>
                  <a:tcPr/>
                </a:tc>
                <a:tc>
                  <a:txBody>
                    <a:bodyPr/>
                    <a:lstStyle/>
                    <a:p>
                      <a:pPr>
                        <a:lnSpc>
                          <a:spcPts val="1600"/>
                        </a:lnSpc>
                      </a:pPr>
                      <a:r>
                        <a:rPr lang="en-US" sz="1400" b="0" i="0" u="none" strike="noStrike" kern="1200" baseline="0" dirty="0">
                          <a:solidFill>
                            <a:schemeClr val="dk1"/>
                          </a:solidFill>
                          <a:latin typeface="+mn-lt"/>
                          <a:ea typeface="+mn-ea"/>
                          <a:cs typeface="+mn-cs"/>
                        </a:rPr>
                        <a:t>Gonorrhea</a:t>
                      </a:r>
                    </a:p>
                  </a:txBody>
                  <a:tcPr/>
                </a:tc>
                <a:tc>
                  <a:txBody>
                    <a:bodyPr/>
                    <a:lstStyle/>
                    <a:p>
                      <a:pPr>
                        <a:lnSpc>
                          <a:spcPts val="1600"/>
                        </a:lnSpc>
                      </a:pPr>
                      <a:r>
                        <a:rPr lang="en-US" sz="1400" b="0" i="0" u="none" strike="noStrike" kern="1200" baseline="0" dirty="0">
                          <a:solidFill>
                            <a:schemeClr val="dk1"/>
                          </a:solidFill>
                          <a:latin typeface="+mn-lt"/>
                          <a:ea typeface="+mn-ea"/>
                          <a:cs typeface="+mn-cs"/>
                        </a:rPr>
                        <a:t>Fimbriae attach to genital epithelial cells.</a:t>
                      </a:r>
                    </a:p>
                  </a:txBody>
                  <a:tcPr/>
                </a:tc>
                <a:extLst>
                  <a:ext uri="{0D108BD9-81ED-4DB2-BD59-A6C34878D82A}">
                    <a16:rowId xmlns:a16="http://schemas.microsoft.com/office/drawing/2014/main" val="10001"/>
                  </a:ext>
                </a:extLst>
              </a:tr>
              <a:tr h="370840">
                <a:tc>
                  <a:txBody>
                    <a:bodyPr/>
                    <a:lstStyle/>
                    <a:p>
                      <a:pPr>
                        <a:lnSpc>
                          <a:spcPts val="1600"/>
                        </a:lnSpc>
                      </a:pPr>
                      <a:r>
                        <a:rPr lang="en-US" sz="1400" b="0" i="1" u="none" strike="noStrike" kern="1200" baseline="0" dirty="0">
                          <a:solidFill>
                            <a:schemeClr val="dk1"/>
                          </a:solidFill>
                          <a:latin typeface="+mn-lt"/>
                          <a:ea typeface="+mn-ea"/>
                          <a:cs typeface="+mn-cs"/>
                        </a:rPr>
                        <a:t>Escherichia coli</a:t>
                      </a:r>
                      <a:endParaRPr lang="en-US" sz="1400" b="0" i="0" u="none" strike="noStrike" kern="1200" baseline="0" dirty="0">
                        <a:solidFill>
                          <a:schemeClr val="dk1"/>
                        </a:solidFill>
                        <a:latin typeface="+mn-lt"/>
                        <a:ea typeface="+mn-ea"/>
                        <a:cs typeface="+mn-cs"/>
                      </a:endParaRPr>
                    </a:p>
                  </a:txBody>
                  <a:tcPr/>
                </a:tc>
                <a:tc>
                  <a:txBody>
                    <a:bodyPr/>
                    <a:lstStyle/>
                    <a:p>
                      <a:pPr>
                        <a:lnSpc>
                          <a:spcPts val="1600"/>
                        </a:lnSpc>
                      </a:pPr>
                      <a:r>
                        <a:rPr lang="en-US" sz="1400" b="0" i="0" u="none" strike="noStrike" kern="1200" baseline="0" dirty="0">
                          <a:solidFill>
                            <a:schemeClr val="dk1"/>
                          </a:solidFill>
                          <a:latin typeface="+mn-lt"/>
                          <a:ea typeface="+mn-ea"/>
                          <a:cs typeface="+mn-cs"/>
                        </a:rPr>
                        <a:t>Diarrhea, UTIs</a:t>
                      </a:r>
                    </a:p>
                  </a:txBody>
                  <a:tcPr/>
                </a:tc>
                <a:tc>
                  <a:txBody>
                    <a:bodyPr/>
                    <a:lstStyle/>
                    <a:p>
                      <a:pPr>
                        <a:lnSpc>
                          <a:spcPts val="1600"/>
                        </a:lnSpc>
                      </a:pPr>
                      <a:r>
                        <a:rPr lang="en-US" sz="1400" b="0" i="0" u="none" strike="noStrike" kern="1200" baseline="0" dirty="0">
                          <a:solidFill>
                            <a:schemeClr val="dk1"/>
                          </a:solidFill>
                          <a:latin typeface="+mn-lt"/>
                          <a:ea typeface="+mn-ea"/>
                          <a:cs typeface="+mn-cs"/>
                        </a:rPr>
                        <a:t>Fimbrial adhesin</a:t>
                      </a:r>
                    </a:p>
                  </a:txBody>
                  <a:tcPr/>
                </a:tc>
                <a:extLst>
                  <a:ext uri="{0D108BD9-81ED-4DB2-BD59-A6C34878D82A}">
                    <a16:rowId xmlns:a16="http://schemas.microsoft.com/office/drawing/2014/main" val="10002"/>
                  </a:ext>
                </a:extLst>
              </a:tr>
              <a:tr h="370840">
                <a:tc>
                  <a:txBody>
                    <a:bodyPr/>
                    <a:lstStyle/>
                    <a:p>
                      <a:pPr>
                        <a:lnSpc>
                          <a:spcPts val="1600"/>
                        </a:lnSpc>
                      </a:pPr>
                      <a:r>
                        <a:rPr lang="en-US" sz="1400" b="0" i="1" u="none" strike="noStrike" kern="1200" baseline="0" dirty="0">
                          <a:solidFill>
                            <a:schemeClr val="dk1"/>
                          </a:solidFill>
                          <a:latin typeface="+mn-lt"/>
                          <a:ea typeface="+mn-ea"/>
                          <a:cs typeface="+mn-cs"/>
                        </a:rPr>
                        <a:t>Shigella</a:t>
                      </a:r>
                      <a:endParaRPr lang="en-US" sz="1400" b="0" i="0" u="none" strike="noStrike" kern="1200" baseline="0" dirty="0">
                        <a:solidFill>
                          <a:schemeClr val="dk1"/>
                        </a:solidFill>
                        <a:latin typeface="+mn-lt"/>
                        <a:ea typeface="+mn-ea"/>
                        <a:cs typeface="+mn-cs"/>
                      </a:endParaRPr>
                    </a:p>
                  </a:txBody>
                  <a:tcPr/>
                </a:tc>
                <a:tc>
                  <a:txBody>
                    <a:bodyPr/>
                    <a:lstStyle/>
                    <a:p>
                      <a:pPr>
                        <a:lnSpc>
                          <a:spcPts val="1600"/>
                        </a:lnSpc>
                      </a:pPr>
                      <a:r>
                        <a:rPr lang="en-US" sz="1400" b="0" i="0" u="none" strike="noStrike" kern="1200" baseline="0" dirty="0">
                          <a:solidFill>
                            <a:schemeClr val="dk1"/>
                          </a:solidFill>
                          <a:latin typeface="+mn-lt"/>
                          <a:ea typeface="+mn-ea"/>
                          <a:cs typeface="+mn-cs"/>
                        </a:rPr>
                        <a:t>Dysentery</a:t>
                      </a:r>
                    </a:p>
                  </a:txBody>
                  <a:tcPr/>
                </a:tc>
                <a:tc>
                  <a:txBody>
                    <a:bodyPr/>
                    <a:lstStyle/>
                    <a:p>
                      <a:pPr>
                        <a:lnSpc>
                          <a:spcPts val="1600"/>
                        </a:lnSpc>
                      </a:pPr>
                      <a:r>
                        <a:rPr lang="en-US" sz="1400" b="0" i="0" u="none" strike="noStrike" kern="1200" baseline="0" dirty="0">
                          <a:solidFill>
                            <a:schemeClr val="dk1"/>
                          </a:solidFill>
                          <a:latin typeface="+mn-lt"/>
                          <a:ea typeface="+mn-ea"/>
                          <a:cs typeface="+mn-cs"/>
                        </a:rPr>
                        <a:t>Fimbriae attach to intestinal epithelium.</a:t>
                      </a:r>
                    </a:p>
                  </a:txBody>
                  <a:tcPr/>
                </a:tc>
                <a:extLst>
                  <a:ext uri="{0D108BD9-81ED-4DB2-BD59-A6C34878D82A}">
                    <a16:rowId xmlns:a16="http://schemas.microsoft.com/office/drawing/2014/main" val="10003"/>
                  </a:ext>
                </a:extLst>
              </a:tr>
              <a:tr h="370840">
                <a:tc>
                  <a:txBody>
                    <a:bodyPr/>
                    <a:lstStyle/>
                    <a:p>
                      <a:pPr>
                        <a:lnSpc>
                          <a:spcPts val="1600"/>
                        </a:lnSpc>
                      </a:pPr>
                      <a:r>
                        <a:rPr lang="en-US" sz="1400" b="0" i="1" u="none" strike="noStrike" kern="1200" baseline="0" dirty="0">
                          <a:solidFill>
                            <a:schemeClr val="dk1"/>
                          </a:solidFill>
                          <a:latin typeface="+mn-lt"/>
                          <a:ea typeface="+mn-ea"/>
                          <a:cs typeface="+mn-cs"/>
                        </a:rPr>
                        <a:t>Mycoplasma</a:t>
                      </a:r>
                      <a:endParaRPr lang="en-US" sz="1400" b="0" i="0" u="none" strike="noStrike" kern="1200" baseline="0" dirty="0">
                        <a:solidFill>
                          <a:schemeClr val="dk1"/>
                        </a:solidFill>
                        <a:latin typeface="+mn-lt"/>
                        <a:ea typeface="+mn-ea"/>
                        <a:cs typeface="+mn-cs"/>
                      </a:endParaRPr>
                    </a:p>
                  </a:txBody>
                  <a:tcPr/>
                </a:tc>
                <a:tc>
                  <a:txBody>
                    <a:bodyPr/>
                    <a:lstStyle/>
                    <a:p>
                      <a:pPr>
                        <a:lnSpc>
                          <a:spcPts val="1600"/>
                        </a:lnSpc>
                      </a:pPr>
                      <a:r>
                        <a:rPr lang="en-US" sz="1400" b="0" i="0" u="none" strike="noStrike" kern="1200" baseline="0" dirty="0">
                          <a:solidFill>
                            <a:schemeClr val="dk1"/>
                          </a:solidFill>
                          <a:latin typeface="+mn-lt"/>
                          <a:ea typeface="+mn-ea"/>
                          <a:cs typeface="+mn-cs"/>
                        </a:rPr>
                        <a:t>Pneumonia</a:t>
                      </a:r>
                    </a:p>
                  </a:txBody>
                  <a:tcPr/>
                </a:tc>
                <a:tc>
                  <a:txBody>
                    <a:bodyPr/>
                    <a:lstStyle/>
                    <a:p>
                      <a:pPr>
                        <a:lnSpc>
                          <a:spcPts val="1600"/>
                        </a:lnSpc>
                      </a:pPr>
                      <a:r>
                        <a:rPr lang="en-US" sz="1400" b="0" i="0" u="none" strike="noStrike" kern="1200" baseline="0" dirty="0">
                          <a:solidFill>
                            <a:schemeClr val="dk1"/>
                          </a:solidFill>
                          <a:latin typeface="+mn-lt"/>
                          <a:ea typeface="+mn-ea"/>
                          <a:cs typeface="+mn-cs"/>
                        </a:rPr>
                        <a:t>Specialized tip at ends of bacteria fuses tightly to lung epithelium.</a:t>
                      </a:r>
                    </a:p>
                  </a:txBody>
                  <a:tcPr/>
                </a:tc>
                <a:extLst>
                  <a:ext uri="{0D108BD9-81ED-4DB2-BD59-A6C34878D82A}">
                    <a16:rowId xmlns:a16="http://schemas.microsoft.com/office/drawing/2014/main" val="10004"/>
                  </a:ext>
                </a:extLst>
              </a:tr>
              <a:tr h="370840">
                <a:tc>
                  <a:txBody>
                    <a:bodyPr/>
                    <a:lstStyle/>
                    <a:p>
                      <a:pPr>
                        <a:lnSpc>
                          <a:spcPts val="1600"/>
                        </a:lnSpc>
                      </a:pPr>
                      <a:r>
                        <a:rPr lang="en-US" sz="1400" b="0" i="1" u="none" strike="noStrike" kern="1200" baseline="0" dirty="0">
                          <a:solidFill>
                            <a:schemeClr val="dk1"/>
                          </a:solidFill>
                          <a:latin typeface="+mn-lt"/>
                          <a:ea typeface="+mn-ea"/>
                          <a:cs typeface="+mn-cs"/>
                        </a:rPr>
                        <a:t>Pseudomonas aeruginosa</a:t>
                      </a:r>
                      <a:endParaRPr lang="en-US" sz="1400" b="0" i="0" u="none" strike="noStrike" kern="1200" baseline="0" dirty="0">
                        <a:solidFill>
                          <a:schemeClr val="dk1"/>
                        </a:solidFill>
                        <a:latin typeface="+mn-lt"/>
                        <a:ea typeface="+mn-ea"/>
                        <a:cs typeface="+mn-cs"/>
                      </a:endParaRPr>
                    </a:p>
                  </a:txBody>
                  <a:tcPr/>
                </a:tc>
                <a:tc>
                  <a:txBody>
                    <a:bodyPr/>
                    <a:lstStyle/>
                    <a:p>
                      <a:pPr>
                        <a:lnSpc>
                          <a:spcPts val="1600"/>
                        </a:lnSpc>
                      </a:pPr>
                      <a:r>
                        <a:rPr lang="en-US" sz="1400" b="0" i="0" u="none" strike="noStrike" kern="1200" baseline="0" dirty="0">
                          <a:solidFill>
                            <a:schemeClr val="dk1"/>
                          </a:solidFill>
                          <a:latin typeface="+mn-lt"/>
                          <a:ea typeface="+mn-ea"/>
                          <a:cs typeface="+mn-cs"/>
                        </a:rPr>
                        <a:t>Burn, lung infections</a:t>
                      </a:r>
                    </a:p>
                  </a:txBody>
                  <a:tcPr/>
                </a:tc>
                <a:tc>
                  <a:txBody>
                    <a:bodyPr/>
                    <a:lstStyle/>
                    <a:p>
                      <a:pPr>
                        <a:lnSpc>
                          <a:spcPts val="1600"/>
                        </a:lnSpc>
                      </a:pPr>
                      <a:r>
                        <a:rPr lang="en-US" sz="1400" b="0" i="0" u="none" strike="noStrike" kern="1200" baseline="0" dirty="0">
                          <a:solidFill>
                            <a:schemeClr val="dk1"/>
                          </a:solidFill>
                          <a:latin typeface="+mn-lt"/>
                          <a:ea typeface="+mn-ea"/>
                          <a:cs typeface="+mn-cs"/>
                        </a:rPr>
                        <a:t>Fimbriae and slime layer</a:t>
                      </a:r>
                    </a:p>
                  </a:txBody>
                  <a:tcPr/>
                </a:tc>
                <a:extLst>
                  <a:ext uri="{0D108BD9-81ED-4DB2-BD59-A6C34878D82A}">
                    <a16:rowId xmlns:a16="http://schemas.microsoft.com/office/drawing/2014/main" val="10005"/>
                  </a:ext>
                </a:extLst>
              </a:tr>
              <a:tr h="370840">
                <a:tc>
                  <a:txBody>
                    <a:bodyPr/>
                    <a:lstStyle/>
                    <a:p>
                      <a:pPr>
                        <a:lnSpc>
                          <a:spcPts val="1600"/>
                        </a:lnSpc>
                      </a:pPr>
                      <a:r>
                        <a:rPr lang="en-US" sz="1400" b="0" i="1" u="none" strike="noStrike" kern="1200" baseline="0" dirty="0">
                          <a:solidFill>
                            <a:schemeClr val="dk1"/>
                          </a:solidFill>
                          <a:latin typeface="+mn-lt"/>
                          <a:ea typeface="+mn-ea"/>
                          <a:cs typeface="+mn-cs"/>
                        </a:rPr>
                        <a:t>Streptococcus pyogenes</a:t>
                      </a:r>
                      <a:endParaRPr lang="en-US" sz="1400" b="0" i="0" u="none" strike="noStrike" kern="1200" baseline="0" dirty="0">
                        <a:solidFill>
                          <a:schemeClr val="dk1"/>
                        </a:solidFill>
                        <a:latin typeface="+mn-lt"/>
                        <a:ea typeface="+mn-ea"/>
                        <a:cs typeface="+mn-cs"/>
                      </a:endParaRPr>
                    </a:p>
                  </a:txBody>
                  <a:tcPr/>
                </a:tc>
                <a:tc>
                  <a:txBody>
                    <a:bodyPr/>
                    <a:lstStyle/>
                    <a:p>
                      <a:pPr>
                        <a:lnSpc>
                          <a:spcPts val="1600"/>
                        </a:lnSpc>
                      </a:pPr>
                      <a:r>
                        <a:rPr lang="en-US" sz="1400" b="0" i="0" u="none" strike="noStrike" kern="1200" baseline="0" dirty="0">
                          <a:solidFill>
                            <a:schemeClr val="dk1"/>
                          </a:solidFill>
                          <a:latin typeface="+mn-lt"/>
                          <a:ea typeface="+mn-ea"/>
                          <a:cs typeface="+mn-cs"/>
                        </a:rPr>
                        <a:t>Pharyngitis, impetigo</a:t>
                      </a:r>
                    </a:p>
                  </a:txBody>
                  <a:tcPr/>
                </a:tc>
                <a:tc>
                  <a:txBody>
                    <a:bodyPr/>
                    <a:lstStyle/>
                    <a:p>
                      <a:pPr>
                        <a:lnSpc>
                          <a:spcPts val="1600"/>
                        </a:lnSpc>
                      </a:pPr>
                      <a:r>
                        <a:rPr lang="en-US" sz="1400" b="0" i="0" u="none" strike="noStrike" kern="1200" baseline="0" dirty="0">
                          <a:solidFill>
                            <a:schemeClr val="dk1"/>
                          </a:solidFill>
                          <a:latin typeface="+mn-lt"/>
                          <a:ea typeface="+mn-ea"/>
                          <a:cs typeface="+mn-cs"/>
                        </a:rPr>
                        <a:t>Lipoteichoic acid and capsule anchor cocci to epithelium.</a:t>
                      </a:r>
                    </a:p>
                  </a:txBody>
                  <a:tcPr/>
                </a:tc>
                <a:extLst>
                  <a:ext uri="{0D108BD9-81ED-4DB2-BD59-A6C34878D82A}">
                    <a16:rowId xmlns:a16="http://schemas.microsoft.com/office/drawing/2014/main" val="10006"/>
                  </a:ext>
                </a:extLst>
              </a:tr>
              <a:tr h="370840">
                <a:tc>
                  <a:txBody>
                    <a:bodyPr/>
                    <a:lstStyle/>
                    <a:p>
                      <a:pPr>
                        <a:lnSpc>
                          <a:spcPts val="1600"/>
                        </a:lnSpc>
                      </a:pPr>
                      <a:r>
                        <a:rPr lang="en-US" sz="1400" b="0" i="1" u="none" strike="noStrike" kern="1200" baseline="0" dirty="0">
                          <a:solidFill>
                            <a:schemeClr val="dk1"/>
                          </a:solidFill>
                          <a:latin typeface="+mn-lt"/>
                          <a:ea typeface="+mn-ea"/>
                          <a:cs typeface="+mn-cs"/>
                        </a:rPr>
                        <a:t>Streptococcus mutans, </a:t>
                      </a:r>
                      <a:br>
                        <a:rPr lang="en-US" sz="1400" b="0" i="1" u="none" strike="noStrike" kern="1200" baseline="0" dirty="0">
                          <a:solidFill>
                            <a:schemeClr val="dk1"/>
                          </a:solidFill>
                          <a:latin typeface="+mn-lt"/>
                          <a:ea typeface="+mn-ea"/>
                          <a:cs typeface="+mn-cs"/>
                        </a:rPr>
                      </a:br>
                      <a:r>
                        <a:rPr lang="en-US" sz="1400" b="0" i="1" u="none" strike="noStrike" kern="1200" baseline="0" dirty="0">
                          <a:solidFill>
                            <a:schemeClr val="dk1"/>
                          </a:solidFill>
                          <a:latin typeface="+mn-lt"/>
                          <a:ea typeface="+mn-ea"/>
                          <a:cs typeface="+mn-cs"/>
                        </a:rPr>
                        <a:t>S. sobrinus</a:t>
                      </a:r>
                      <a:endParaRPr lang="en-US" sz="1400" b="0" i="0" u="none" strike="noStrike" kern="1200" baseline="0" dirty="0">
                        <a:solidFill>
                          <a:schemeClr val="dk1"/>
                        </a:solidFill>
                        <a:latin typeface="+mn-lt"/>
                        <a:ea typeface="+mn-ea"/>
                        <a:cs typeface="+mn-cs"/>
                      </a:endParaRPr>
                    </a:p>
                  </a:txBody>
                  <a:tcPr/>
                </a:tc>
                <a:tc>
                  <a:txBody>
                    <a:bodyPr/>
                    <a:lstStyle/>
                    <a:p>
                      <a:pPr>
                        <a:lnSpc>
                          <a:spcPts val="1600"/>
                        </a:lnSpc>
                      </a:pPr>
                      <a:r>
                        <a:rPr lang="en-US" sz="1400" b="0" i="0" u="none" strike="noStrike" kern="1200" baseline="0" dirty="0">
                          <a:solidFill>
                            <a:schemeClr val="dk1"/>
                          </a:solidFill>
                          <a:latin typeface="+mn-lt"/>
                          <a:ea typeface="+mn-ea"/>
                          <a:cs typeface="+mn-cs"/>
                        </a:rPr>
                        <a:t>Dental caries</a:t>
                      </a:r>
                    </a:p>
                  </a:txBody>
                  <a:tcPr/>
                </a:tc>
                <a:tc>
                  <a:txBody>
                    <a:bodyPr/>
                    <a:lstStyle/>
                    <a:p>
                      <a:pPr>
                        <a:lnSpc>
                          <a:spcPts val="1600"/>
                        </a:lnSpc>
                      </a:pPr>
                      <a:r>
                        <a:rPr lang="en-US" sz="1400" b="0" i="0" u="none" strike="noStrike" kern="1200" baseline="0" dirty="0">
                          <a:solidFill>
                            <a:schemeClr val="dk1"/>
                          </a:solidFill>
                          <a:latin typeface="+mn-lt"/>
                          <a:ea typeface="+mn-ea"/>
                          <a:cs typeface="+mn-cs"/>
                        </a:rPr>
                        <a:t>Dextran slime layer glues cocci to tooth surface after initial attachment.</a:t>
                      </a:r>
                    </a:p>
                  </a:txBody>
                  <a:tcPr/>
                </a:tc>
                <a:extLst>
                  <a:ext uri="{0D108BD9-81ED-4DB2-BD59-A6C34878D82A}">
                    <a16:rowId xmlns:a16="http://schemas.microsoft.com/office/drawing/2014/main" val="10007"/>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Influenza virus</a:t>
                      </a:r>
                    </a:p>
                  </a:txBody>
                  <a:tcPr/>
                </a:tc>
                <a:tc>
                  <a:txBody>
                    <a:bodyPr/>
                    <a:lstStyle/>
                    <a:p>
                      <a:pPr>
                        <a:lnSpc>
                          <a:spcPts val="1600"/>
                        </a:lnSpc>
                      </a:pPr>
                      <a:r>
                        <a:rPr lang="en-US" sz="1400" b="0" i="0" u="none" strike="noStrike" kern="1200" baseline="0" dirty="0">
                          <a:solidFill>
                            <a:schemeClr val="dk1"/>
                          </a:solidFill>
                          <a:latin typeface="+mn-lt"/>
                          <a:ea typeface="+mn-ea"/>
                          <a:cs typeface="+mn-cs"/>
                        </a:rPr>
                        <a:t>Influenza</a:t>
                      </a:r>
                    </a:p>
                  </a:txBody>
                  <a:tcPr/>
                </a:tc>
                <a:tc>
                  <a:txBody>
                    <a:bodyPr/>
                    <a:lstStyle/>
                    <a:p>
                      <a:pPr>
                        <a:lnSpc>
                          <a:spcPts val="1600"/>
                        </a:lnSpc>
                      </a:pPr>
                      <a:r>
                        <a:rPr lang="en-US" sz="1400" b="0" i="0" u="none" strike="noStrike" kern="1200" baseline="0" dirty="0">
                          <a:solidFill>
                            <a:schemeClr val="dk1"/>
                          </a:solidFill>
                          <a:latin typeface="+mn-lt"/>
                          <a:ea typeface="+mn-ea"/>
                          <a:cs typeface="+mn-cs"/>
                        </a:rPr>
                        <a:t>Viral spikes attach to receptor on cell surface.</a:t>
                      </a:r>
                    </a:p>
                  </a:txBody>
                  <a:tcPr/>
                </a:tc>
                <a:extLst>
                  <a:ext uri="{0D108BD9-81ED-4DB2-BD59-A6C34878D82A}">
                    <a16:rowId xmlns:a16="http://schemas.microsoft.com/office/drawing/2014/main" val="10008"/>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Poliovirus</a:t>
                      </a:r>
                    </a:p>
                  </a:txBody>
                  <a:tcPr/>
                </a:tc>
                <a:tc>
                  <a:txBody>
                    <a:bodyPr/>
                    <a:lstStyle/>
                    <a:p>
                      <a:pPr marL="0" marR="0" indent="0" algn="l" defTabSz="457200" rtl="0" eaLnBrk="1" fontAlgn="auto" latinLnBrk="0" hangingPunct="1">
                        <a:lnSpc>
                          <a:spcPts val="16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Polio</a:t>
                      </a:r>
                    </a:p>
                  </a:txBody>
                  <a:tcPr/>
                </a:tc>
                <a:tc>
                  <a:txBody>
                    <a:bodyPr/>
                    <a:lstStyle/>
                    <a:p>
                      <a:pPr>
                        <a:lnSpc>
                          <a:spcPts val="1600"/>
                        </a:lnSpc>
                      </a:pPr>
                      <a:r>
                        <a:rPr lang="en-US" sz="1400" b="0" i="0" u="none" strike="noStrike" kern="1200" baseline="0" dirty="0">
                          <a:solidFill>
                            <a:schemeClr val="dk1"/>
                          </a:solidFill>
                          <a:latin typeface="+mn-lt"/>
                          <a:ea typeface="+mn-ea"/>
                          <a:cs typeface="+mn-cs"/>
                        </a:rPr>
                        <a:t>Capsid proteins attach to receptors on susceptible cells.</a:t>
                      </a:r>
                    </a:p>
                  </a:txBody>
                  <a:tcPr/>
                </a:tc>
                <a:extLst>
                  <a:ext uri="{0D108BD9-81ED-4DB2-BD59-A6C34878D82A}">
                    <a16:rowId xmlns:a16="http://schemas.microsoft.com/office/drawing/2014/main" val="10009"/>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HIV</a:t>
                      </a:r>
                    </a:p>
                  </a:txBody>
                  <a:tcPr/>
                </a:tc>
                <a:tc>
                  <a:txBody>
                    <a:bodyPr/>
                    <a:lstStyle/>
                    <a:p>
                      <a:pPr>
                        <a:lnSpc>
                          <a:spcPts val="1600"/>
                        </a:lnSpc>
                      </a:pPr>
                      <a:r>
                        <a:rPr lang="en-US" sz="1400" dirty="0"/>
                        <a:t>AIDS</a:t>
                      </a:r>
                    </a:p>
                  </a:txBody>
                  <a:tcPr/>
                </a:tc>
                <a:tc>
                  <a:txBody>
                    <a:bodyPr/>
                    <a:lstStyle/>
                    <a:p>
                      <a:pPr>
                        <a:lnSpc>
                          <a:spcPts val="1600"/>
                        </a:lnSpc>
                      </a:pPr>
                      <a:r>
                        <a:rPr lang="en-US" sz="1400" b="0" i="0" u="none" strike="noStrike" kern="1200" baseline="0" dirty="0">
                          <a:solidFill>
                            <a:schemeClr val="dk1"/>
                          </a:solidFill>
                          <a:latin typeface="+mn-lt"/>
                          <a:ea typeface="+mn-ea"/>
                          <a:cs typeface="+mn-cs"/>
                        </a:rPr>
                        <a:t>Viral spikes adhere to white blood cell receptors.</a:t>
                      </a:r>
                    </a:p>
                  </a:txBody>
                  <a:tcPr/>
                </a:tc>
                <a:extLst>
                  <a:ext uri="{0D108BD9-81ED-4DB2-BD59-A6C34878D82A}">
                    <a16:rowId xmlns:a16="http://schemas.microsoft.com/office/drawing/2014/main" val="10010"/>
                  </a:ext>
                </a:extLst>
              </a:tr>
              <a:tr h="370840">
                <a:tc>
                  <a:txBody>
                    <a:bodyPr/>
                    <a:lstStyle/>
                    <a:p>
                      <a:pPr>
                        <a:lnSpc>
                          <a:spcPts val="1600"/>
                        </a:lnSpc>
                      </a:pPr>
                      <a:r>
                        <a:rPr lang="en-US" sz="1400" b="0" i="1" u="none" strike="noStrike" kern="1200" baseline="0" dirty="0">
                          <a:solidFill>
                            <a:schemeClr val="dk1"/>
                          </a:solidFill>
                          <a:latin typeface="+mn-lt"/>
                          <a:ea typeface="+mn-ea"/>
                          <a:cs typeface="+mn-cs"/>
                        </a:rPr>
                        <a:t>Giardia lamblia </a:t>
                      </a:r>
                      <a:r>
                        <a:rPr lang="en-US" sz="1400" b="0" i="0" u="none" strike="noStrike" kern="1200" baseline="0" dirty="0">
                          <a:solidFill>
                            <a:schemeClr val="dk1"/>
                          </a:solidFill>
                          <a:latin typeface="+mn-lt"/>
                          <a:ea typeface="+mn-ea"/>
                          <a:cs typeface="+mn-cs"/>
                        </a:rPr>
                        <a:t>(protozoan)</a:t>
                      </a:r>
                    </a:p>
                  </a:txBody>
                  <a:tcPr/>
                </a:tc>
                <a:tc>
                  <a:txBody>
                    <a:bodyPr/>
                    <a:lstStyle/>
                    <a:p>
                      <a:pPr>
                        <a:lnSpc>
                          <a:spcPts val="1600"/>
                        </a:lnSpc>
                      </a:pPr>
                      <a:r>
                        <a:rPr lang="en-US" sz="1400" dirty="0"/>
                        <a:t>Giardiasis</a:t>
                      </a:r>
                    </a:p>
                  </a:txBody>
                  <a:tcPr/>
                </a:tc>
                <a:tc>
                  <a:txBody>
                    <a:bodyPr/>
                    <a:lstStyle/>
                    <a:p>
                      <a:pPr>
                        <a:lnSpc>
                          <a:spcPts val="1600"/>
                        </a:lnSpc>
                      </a:pPr>
                      <a:r>
                        <a:rPr lang="en-US" sz="1400" b="0" i="0" u="none" strike="noStrike" kern="1200" baseline="0" dirty="0">
                          <a:solidFill>
                            <a:schemeClr val="dk1"/>
                          </a:solidFill>
                          <a:latin typeface="+mn-lt"/>
                          <a:ea typeface="+mn-ea"/>
                          <a:cs typeface="+mn-cs"/>
                        </a:rPr>
                        <a:t>Small suction disc on underside attaches to intestinal surface.</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41103855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Becoming Established: Step 3—Surviving Host Defenses</a:t>
            </a:r>
            <a:endParaRPr lang="en-IN" sz="1200" dirty="0"/>
          </a:p>
        </p:txBody>
      </p:sp>
      <p:sp>
        <p:nvSpPr>
          <p:cNvPr id="3" name="Content Placeholder 2"/>
          <p:cNvSpPr>
            <a:spLocks noGrp="1"/>
          </p:cNvSpPr>
          <p:nvPr>
            <p:ph sz="quarter" idx="11"/>
          </p:nvPr>
        </p:nvSpPr>
        <p:spPr>
          <a:xfrm>
            <a:off x="342900" y="1276710"/>
            <a:ext cx="8458200" cy="5166294"/>
          </a:xfrm>
        </p:spPr>
        <p:txBody>
          <a:bodyPr>
            <a:noAutofit/>
          </a:bodyPr>
          <a:lstStyle/>
          <a:p>
            <a:pPr>
              <a:spcBef>
                <a:spcPts val="1200"/>
              </a:spcBef>
            </a:pPr>
            <a:r>
              <a:rPr lang="en-US" dirty="0"/>
              <a:t>Phagocytes: </a:t>
            </a:r>
          </a:p>
          <a:p>
            <a:pPr marL="342900" indent="-342900">
              <a:spcBef>
                <a:spcPts val="1200"/>
              </a:spcBef>
              <a:buFont typeface="Arial" panose="020B0604020202020204" pitchFamily="34" charset="0"/>
              <a:buChar char="•"/>
            </a:pPr>
            <a:r>
              <a:rPr lang="en-US" dirty="0"/>
              <a:t>White blood cells that engulf and destroy pathogens by means of enzymes and antimicrobial chemicals</a:t>
            </a:r>
          </a:p>
          <a:p>
            <a:pPr lvl="0">
              <a:spcBef>
                <a:spcPts val="1200"/>
              </a:spcBef>
            </a:pPr>
            <a:r>
              <a:rPr lang="en-US" dirty="0">
                <a:solidFill>
                  <a:prstClr val="black"/>
                </a:solidFill>
              </a:rPr>
              <a:t>Antiphagocytic factors:</a:t>
            </a:r>
          </a:p>
          <a:p>
            <a:pPr marL="342900" lvl="0" indent="-342900">
              <a:spcBef>
                <a:spcPts val="1200"/>
              </a:spcBef>
              <a:buFont typeface="Arial" panose="020B0604020202020204" pitchFamily="34" charset="0"/>
              <a:buChar char="•"/>
            </a:pPr>
            <a:r>
              <a:rPr lang="en-US" dirty="0">
                <a:solidFill>
                  <a:prstClr val="black"/>
                </a:solidFill>
              </a:rPr>
              <a:t>Virulence factor used by pathogens to avoid phagocytes</a:t>
            </a:r>
          </a:p>
          <a:p>
            <a:pPr marL="342900" lvl="0" indent="-342900">
              <a:spcBef>
                <a:spcPts val="1200"/>
              </a:spcBef>
              <a:buFont typeface="Arial" panose="020B0604020202020204" pitchFamily="34" charset="0"/>
              <a:buChar char="•"/>
            </a:pPr>
            <a:r>
              <a:rPr lang="en-US" dirty="0">
                <a:solidFill>
                  <a:prstClr val="black"/>
                </a:solidFill>
              </a:rPr>
              <a:t>Circumvent some part of the phagocytic process</a:t>
            </a:r>
          </a:p>
        </p:txBody>
      </p:sp>
    </p:spTree>
    <p:extLst>
      <p:ext uri="{BB962C8B-B14F-4D97-AF65-F5344CB8AC3E}">
        <p14:creationId xmlns:p14="http://schemas.microsoft.com/office/powerpoint/2010/main" val="2393469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Colonization, Infection, Disease</a:t>
            </a:r>
            <a:r>
              <a:rPr lang="en-US" sz="1200" dirty="0">
                <a:solidFill>
                  <a:srgbClr val="000000"/>
                </a:solidFill>
              </a:rPr>
              <a:t> 2</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800"/>
              </a:spcBef>
              <a:spcAft>
                <a:spcPts val="600"/>
              </a:spcAft>
            </a:pPr>
            <a:r>
              <a:rPr lang="en-US" dirty="0"/>
              <a:t>Disease:</a:t>
            </a:r>
          </a:p>
          <a:p>
            <a:pPr marL="342900" indent="-342900">
              <a:spcBef>
                <a:spcPts val="800"/>
              </a:spcBef>
              <a:spcAft>
                <a:spcPts val="600"/>
              </a:spcAft>
              <a:buFont typeface="Arial" panose="020B0604020202020204" pitchFamily="34" charset="0"/>
              <a:buChar char="•"/>
            </a:pPr>
            <a:r>
              <a:rPr lang="en-US" dirty="0"/>
              <a:t>Any deviation from health</a:t>
            </a:r>
          </a:p>
          <a:p>
            <a:pPr marL="342900" indent="-342900">
              <a:spcBef>
                <a:spcPts val="800"/>
              </a:spcBef>
              <a:spcAft>
                <a:spcPts val="600"/>
              </a:spcAft>
              <a:buFont typeface="Arial" panose="020B0604020202020204" pitchFamily="34" charset="0"/>
              <a:buChar char="•"/>
            </a:pPr>
            <a:r>
              <a:rPr lang="en-US" dirty="0"/>
              <a:t>Factors that cause disease:</a:t>
            </a:r>
          </a:p>
          <a:p>
            <a:pPr marL="640080" lvl="1" indent="-283464">
              <a:spcAft>
                <a:spcPts val="600"/>
              </a:spcAft>
            </a:pPr>
            <a:r>
              <a:rPr lang="en-US" sz="2000" dirty="0"/>
              <a:t>Infections</a:t>
            </a:r>
          </a:p>
          <a:p>
            <a:pPr marL="640080" lvl="1" indent="-283464">
              <a:spcAft>
                <a:spcPts val="600"/>
              </a:spcAft>
            </a:pPr>
            <a:r>
              <a:rPr lang="en-US" sz="2000" dirty="0"/>
              <a:t>Genetics</a:t>
            </a:r>
          </a:p>
          <a:p>
            <a:pPr marL="640080" lvl="1" indent="-283464">
              <a:spcAft>
                <a:spcPts val="600"/>
              </a:spcAft>
            </a:pPr>
            <a:r>
              <a:rPr lang="en-US" sz="2000" dirty="0"/>
              <a:t>Aging</a:t>
            </a:r>
          </a:p>
          <a:p>
            <a:pPr marL="640080" lvl="1" indent="-283464">
              <a:spcAft>
                <a:spcPts val="600"/>
              </a:spcAft>
            </a:pPr>
            <a:r>
              <a:rPr lang="en-US" sz="2000" dirty="0"/>
              <a:t>Malfunctions of systems or organs</a:t>
            </a:r>
          </a:p>
          <a:p>
            <a:pPr lvl="0">
              <a:spcBef>
                <a:spcPts val="800"/>
              </a:spcBef>
              <a:spcAft>
                <a:spcPts val="600"/>
              </a:spcAft>
            </a:pPr>
            <a:r>
              <a:rPr lang="en-US" dirty="0">
                <a:solidFill>
                  <a:prstClr val="black"/>
                </a:solidFill>
              </a:rPr>
              <a:t>Infectious disease:</a:t>
            </a:r>
          </a:p>
          <a:p>
            <a:pPr marL="457200" lvl="0" indent="-457200">
              <a:spcBef>
                <a:spcPts val="800"/>
              </a:spcBef>
              <a:spcAft>
                <a:spcPts val="600"/>
              </a:spcAft>
              <a:buFont typeface="Arial" panose="020B0604020202020204" pitchFamily="34" charset="0"/>
              <a:buChar char="•"/>
            </a:pPr>
            <a:r>
              <a:rPr lang="en-US" dirty="0">
                <a:solidFill>
                  <a:prstClr val="black"/>
                </a:solidFill>
              </a:rPr>
              <a:t>Disruption of tissues or organs caused by microbes or their products</a:t>
            </a:r>
          </a:p>
        </p:txBody>
      </p:sp>
    </p:spTree>
    <p:extLst>
      <p:ext uri="{BB962C8B-B14F-4D97-AF65-F5344CB8AC3E}">
        <p14:creationId xmlns:p14="http://schemas.microsoft.com/office/powerpoint/2010/main" val="13122616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849BF-C5EC-4A67-A620-A1708E9D07BE}"/>
              </a:ext>
            </a:extLst>
          </p:cNvPr>
          <p:cNvSpPr>
            <a:spLocks noGrp="1"/>
          </p:cNvSpPr>
          <p:nvPr>
            <p:ph type="title"/>
          </p:nvPr>
        </p:nvSpPr>
        <p:spPr/>
        <p:txBody>
          <a:bodyPr/>
          <a:lstStyle/>
          <a:p>
            <a:r>
              <a:rPr lang="en-US" dirty="0"/>
              <a:t>Step Four: Causing Disease</a:t>
            </a:r>
          </a:p>
        </p:txBody>
      </p:sp>
      <p:pic>
        <p:nvPicPr>
          <p:cNvPr id="8" name="Picture 2" descr="Illustrations of microbes excreting enzymes and toxins, damage from host defenses, and epigenetic changes on host DNA.">
            <a:extLst>
              <a:ext uri="{FF2B5EF4-FFF2-40B4-BE49-F238E27FC236}">
                <a16:creationId xmlns:a16="http://schemas.microsoft.com/office/drawing/2014/main" id="{3C11F01A-5C4C-4F7D-ACF9-F447FA0DE426}"/>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3514"/>
          <a:stretch/>
        </p:blipFill>
        <p:spPr>
          <a:xfrm>
            <a:off x="342900" y="1910930"/>
            <a:ext cx="4076700" cy="3683840"/>
          </a:xfrm>
        </p:spPr>
      </p:pic>
      <p:sp>
        <p:nvSpPr>
          <p:cNvPr id="4" name="Content Placeholder 3">
            <a:extLst>
              <a:ext uri="{FF2B5EF4-FFF2-40B4-BE49-F238E27FC236}">
                <a16:creationId xmlns:a16="http://schemas.microsoft.com/office/drawing/2014/main" id="{50469AC5-3108-4352-8CB8-4413DFF6B8D0}"/>
              </a:ext>
            </a:extLst>
          </p:cNvPr>
          <p:cNvSpPr>
            <a:spLocks noGrp="1"/>
          </p:cNvSpPr>
          <p:nvPr>
            <p:ph sz="quarter" idx="14"/>
          </p:nvPr>
        </p:nvSpPr>
        <p:spPr/>
        <p:txBody>
          <a:bodyPr/>
          <a:lstStyle/>
          <a:p>
            <a:r>
              <a:rPr lang="en-US" dirty="0"/>
              <a:t>Virulence factors:</a:t>
            </a:r>
          </a:p>
          <a:p>
            <a:pPr marL="342900" indent="-342900">
              <a:buFont typeface="Arial" panose="020B0604020202020204" pitchFamily="34" charset="0"/>
              <a:buChar char="•"/>
            </a:pPr>
            <a:r>
              <a:rPr lang="en-US" dirty="0"/>
              <a:t>Structures, products, or capabilities that allow a pathogen to cause infection in the host</a:t>
            </a:r>
          </a:p>
          <a:p>
            <a:pPr marL="342900" indent="-342900">
              <a:buFont typeface="Arial" panose="020B0604020202020204" pitchFamily="34" charset="0"/>
              <a:buChar char="•"/>
            </a:pPr>
            <a:r>
              <a:rPr lang="en-US" dirty="0"/>
              <a:t>Adaptations that a microbe uses to invade and establish itself in a host</a:t>
            </a:r>
          </a:p>
          <a:p>
            <a:pPr marL="342900" indent="-342900">
              <a:buFont typeface="Arial" panose="020B0604020202020204" pitchFamily="34" charset="0"/>
              <a:buChar char="•"/>
            </a:pPr>
            <a:r>
              <a:rPr lang="en-US" dirty="0"/>
              <a:t>Determine the degree of tissue damage that occurs</a:t>
            </a:r>
          </a:p>
        </p:txBody>
      </p:sp>
      <p:sp>
        <p:nvSpPr>
          <p:cNvPr id="5" name="Text Placeholder 5">
            <a:extLst>
              <a:ext uri="{FF2B5EF4-FFF2-40B4-BE49-F238E27FC236}">
                <a16:creationId xmlns:a16="http://schemas.microsoft.com/office/drawing/2014/main" id="{CF8A228E-A575-4350-900B-DBD02E3A1C9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348820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Damage via Enzymes</a:t>
            </a:r>
            <a:endParaRPr lang="en-IN" sz="1200" dirty="0"/>
          </a:p>
        </p:txBody>
      </p:sp>
      <p:sp>
        <p:nvSpPr>
          <p:cNvPr id="3" name="Content Placeholder 2"/>
          <p:cNvSpPr>
            <a:spLocks noGrp="1"/>
          </p:cNvSpPr>
          <p:nvPr>
            <p:ph sz="quarter" idx="11"/>
          </p:nvPr>
        </p:nvSpPr>
        <p:spPr>
          <a:xfrm>
            <a:off x="342900" y="1276710"/>
            <a:ext cx="8458200" cy="5095956"/>
          </a:xfrm>
        </p:spPr>
        <p:txBody>
          <a:bodyPr>
            <a:noAutofit/>
          </a:bodyPr>
          <a:lstStyle/>
          <a:p>
            <a:pPr>
              <a:spcBef>
                <a:spcPts val="600"/>
              </a:spcBef>
            </a:pPr>
            <a:r>
              <a:rPr lang="en-US" altLang="en-US" dirty="0"/>
              <a:t>Exoenzymes:</a:t>
            </a:r>
          </a:p>
          <a:p>
            <a:pPr marL="342900" indent="-342900">
              <a:spcBef>
                <a:spcPts val="600"/>
              </a:spcBef>
              <a:buFont typeface="Arial" panose="020B0604020202020204" pitchFamily="34" charset="0"/>
              <a:buChar char="•"/>
            </a:pPr>
            <a:r>
              <a:rPr lang="en-US" altLang="en-US" dirty="0"/>
              <a:t>Secreted by pathogenic bacteria, fungi, protozoa, and worms</a:t>
            </a:r>
          </a:p>
          <a:p>
            <a:pPr marL="342900" indent="-342900">
              <a:spcBef>
                <a:spcPts val="600"/>
              </a:spcBef>
              <a:buFont typeface="Arial" panose="020B0604020202020204" pitchFamily="34" charset="0"/>
              <a:buChar char="•"/>
            </a:pPr>
            <a:r>
              <a:rPr lang="en-US" altLang="en-US" dirty="0"/>
              <a:t>Break down and inflict damage on tissues</a:t>
            </a:r>
          </a:p>
          <a:p>
            <a:pPr marL="342900" indent="-342900">
              <a:spcBef>
                <a:spcPts val="600"/>
              </a:spcBef>
              <a:buFont typeface="Arial" panose="020B0604020202020204" pitchFamily="34" charset="0"/>
              <a:buChar char="•"/>
            </a:pPr>
            <a:r>
              <a:rPr lang="en-US" altLang="en-US" dirty="0"/>
              <a:t>Dissolve host’s defense barriers and promote the spread of microbes into deeper tissues</a:t>
            </a:r>
          </a:p>
          <a:p>
            <a:pPr>
              <a:spcBef>
                <a:spcPts val="600"/>
              </a:spcBef>
            </a:pPr>
            <a:r>
              <a:rPr lang="en-US" altLang="en-US" dirty="0"/>
              <a:t>Examples:</a:t>
            </a:r>
          </a:p>
          <a:p>
            <a:pPr marL="342900" indent="-342900">
              <a:spcBef>
                <a:spcPts val="600"/>
              </a:spcBef>
              <a:buFont typeface="Arial" panose="020B0604020202020204" pitchFamily="34" charset="0"/>
              <a:buChar char="•"/>
            </a:pPr>
            <a:r>
              <a:rPr lang="en-US" altLang="en-US" dirty="0" err="1"/>
              <a:t>Mucinase</a:t>
            </a:r>
            <a:endParaRPr lang="en-US" altLang="en-US" dirty="0"/>
          </a:p>
          <a:p>
            <a:pPr marL="342900" indent="-342900">
              <a:spcBef>
                <a:spcPts val="600"/>
              </a:spcBef>
              <a:buFont typeface="Arial" panose="020B0604020202020204" pitchFamily="34" charset="0"/>
              <a:buChar char="•"/>
            </a:pPr>
            <a:r>
              <a:rPr lang="en-US" altLang="en-US" dirty="0"/>
              <a:t>Keratinase</a:t>
            </a:r>
          </a:p>
          <a:p>
            <a:pPr marL="342900" indent="-342900">
              <a:spcBef>
                <a:spcPts val="600"/>
              </a:spcBef>
              <a:buFont typeface="Arial" panose="020B0604020202020204" pitchFamily="34" charset="0"/>
              <a:buChar char="•"/>
            </a:pPr>
            <a:r>
              <a:rPr lang="en-US" altLang="en-US" dirty="0"/>
              <a:t>Hyaluronidase </a:t>
            </a:r>
          </a:p>
        </p:txBody>
      </p:sp>
    </p:spTree>
    <p:extLst>
      <p:ext uri="{BB962C8B-B14F-4D97-AF65-F5344CB8AC3E}">
        <p14:creationId xmlns:p14="http://schemas.microsoft.com/office/powerpoint/2010/main" val="3086274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Toxins: A Potent Source of Cellular Damage</a:t>
            </a:r>
            <a:endParaRPr lang="en-IN" sz="1200" dirty="0"/>
          </a:p>
        </p:txBody>
      </p:sp>
      <p:sp>
        <p:nvSpPr>
          <p:cNvPr id="3" name="Content Placeholder 2"/>
          <p:cNvSpPr>
            <a:spLocks noGrp="1"/>
          </p:cNvSpPr>
          <p:nvPr>
            <p:ph sz="quarter" idx="11"/>
          </p:nvPr>
        </p:nvSpPr>
        <p:spPr>
          <a:xfrm>
            <a:off x="342900" y="1276710"/>
            <a:ext cx="8458200" cy="5166294"/>
          </a:xfrm>
        </p:spPr>
        <p:txBody>
          <a:bodyPr>
            <a:noAutofit/>
          </a:bodyPr>
          <a:lstStyle/>
          <a:p>
            <a:pPr>
              <a:spcBef>
                <a:spcPts val="600"/>
              </a:spcBef>
              <a:spcAft>
                <a:spcPts val="600"/>
              </a:spcAft>
            </a:pPr>
            <a:r>
              <a:rPr lang="en-US" dirty="0"/>
              <a:t>Toxin:</a:t>
            </a:r>
          </a:p>
          <a:p>
            <a:pPr marL="342900" indent="-342900">
              <a:spcBef>
                <a:spcPts val="600"/>
              </a:spcBef>
              <a:spcAft>
                <a:spcPts val="600"/>
              </a:spcAft>
              <a:buFont typeface="Arial" panose="020B0604020202020204" pitchFamily="34" charset="0"/>
              <a:buChar char="•"/>
            </a:pPr>
            <a:r>
              <a:rPr lang="en-US" dirty="0"/>
              <a:t>A specific chemical product of microbes, plants, and some animals that is poisonous to other organisms</a:t>
            </a:r>
          </a:p>
          <a:p>
            <a:pPr>
              <a:spcBef>
                <a:spcPts val="600"/>
              </a:spcBef>
              <a:spcAft>
                <a:spcPts val="600"/>
              </a:spcAft>
            </a:pPr>
            <a:r>
              <a:rPr lang="en-US" dirty="0"/>
              <a:t>Exotoxin: </a:t>
            </a:r>
          </a:p>
          <a:p>
            <a:pPr marL="342900" indent="-342900">
              <a:spcBef>
                <a:spcPts val="600"/>
              </a:spcBef>
              <a:spcAft>
                <a:spcPts val="600"/>
              </a:spcAft>
              <a:buFont typeface="Arial" panose="020B0604020202020204" pitchFamily="34" charset="0"/>
              <a:buChar char="•"/>
            </a:pPr>
            <a:r>
              <a:rPr lang="en-US" dirty="0"/>
              <a:t>Secreted by a living bacterial cell to the infected tissues</a:t>
            </a:r>
          </a:p>
          <a:p>
            <a:pPr marL="342900" indent="-342900">
              <a:spcBef>
                <a:spcPts val="600"/>
              </a:spcBef>
              <a:spcAft>
                <a:spcPts val="600"/>
              </a:spcAft>
              <a:buFont typeface="Arial" panose="020B0604020202020204" pitchFamily="34" charset="0"/>
              <a:buChar char="•"/>
            </a:pPr>
            <a:r>
              <a:rPr lang="en-US" dirty="0"/>
              <a:t>Many types</a:t>
            </a:r>
          </a:p>
          <a:p>
            <a:pPr>
              <a:spcBef>
                <a:spcPts val="600"/>
              </a:spcBef>
              <a:spcAft>
                <a:spcPts val="600"/>
              </a:spcAft>
            </a:pPr>
            <a:r>
              <a:rPr lang="en-US" dirty="0"/>
              <a:t>Endotoxin: </a:t>
            </a:r>
          </a:p>
          <a:p>
            <a:pPr marL="342900" indent="-342900">
              <a:spcBef>
                <a:spcPts val="600"/>
              </a:spcBef>
              <a:spcAft>
                <a:spcPts val="600"/>
              </a:spcAft>
              <a:buFont typeface="Arial" panose="020B0604020202020204" pitchFamily="34" charset="0"/>
              <a:buChar char="•"/>
            </a:pPr>
            <a:r>
              <a:rPr lang="en-US" dirty="0"/>
              <a:t>Not actively secreted</a:t>
            </a:r>
          </a:p>
          <a:p>
            <a:pPr marL="342900" indent="-342900">
              <a:spcBef>
                <a:spcPts val="600"/>
              </a:spcBef>
              <a:spcAft>
                <a:spcPts val="600"/>
              </a:spcAft>
              <a:buFont typeface="Arial" panose="020B0604020202020204" pitchFamily="34" charset="0"/>
              <a:buChar char="•"/>
            </a:pPr>
            <a:r>
              <a:rPr lang="en-US" dirty="0"/>
              <a:t>Shed from the outer membrane</a:t>
            </a:r>
          </a:p>
          <a:p>
            <a:pPr marL="342900" indent="-342900">
              <a:spcBef>
                <a:spcPts val="600"/>
              </a:spcBef>
              <a:spcAft>
                <a:spcPts val="600"/>
              </a:spcAft>
              <a:buFont typeface="Arial" panose="020B0604020202020204" pitchFamily="34" charset="0"/>
              <a:buChar char="•"/>
            </a:pPr>
            <a:r>
              <a:rPr lang="en-US" dirty="0"/>
              <a:t>Only found in gram-negative bacteria</a:t>
            </a:r>
          </a:p>
        </p:txBody>
      </p:sp>
    </p:spTree>
    <p:extLst>
      <p:ext uri="{BB962C8B-B14F-4D97-AF65-F5344CB8AC3E}">
        <p14:creationId xmlns:p14="http://schemas.microsoft.com/office/powerpoint/2010/main" val="16424835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99D3726-3CB4-4830-951A-652D61740FCC}"/>
              </a:ext>
            </a:extLst>
          </p:cNvPr>
          <p:cNvSpPr>
            <a:spLocks noGrp="1"/>
          </p:cNvSpPr>
          <p:nvPr>
            <p:ph type="title"/>
          </p:nvPr>
        </p:nvSpPr>
        <p:spPr/>
        <p:txBody>
          <a:bodyPr/>
          <a:lstStyle/>
          <a:p>
            <a:r>
              <a:rPr lang="en-US" dirty="0"/>
              <a:t>Origins and Effects of Circulating Exotoxins and Endotoxin</a:t>
            </a:r>
          </a:p>
        </p:txBody>
      </p:sp>
      <p:pic>
        <p:nvPicPr>
          <p:cNvPr id="12" name="Picture 2" descr="Illustrations of the origins and effects of circulating exotoxins and endotoxin.">
            <a:extLst>
              <a:ext uri="{FF2B5EF4-FFF2-40B4-BE49-F238E27FC236}">
                <a16:creationId xmlns:a16="http://schemas.microsoft.com/office/drawing/2014/main" id="{3B1BF9F6-D045-4471-8A18-456534488638}"/>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5219"/>
          <a:stretch/>
        </p:blipFill>
        <p:spPr>
          <a:xfrm>
            <a:off x="539119" y="1647824"/>
            <a:ext cx="8065761" cy="4151853"/>
          </a:xfrm>
        </p:spPr>
      </p:pic>
      <p:sp>
        <p:nvSpPr>
          <p:cNvPr id="4" name="Text Placeholder 5">
            <a:extLst>
              <a:ext uri="{FF2B5EF4-FFF2-40B4-BE49-F238E27FC236}">
                <a16:creationId xmlns:a16="http://schemas.microsoft.com/office/drawing/2014/main" id="{D1EAD1E3-2DF2-42E5-95C5-0E43B69A5139}"/>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14349993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99D3726-3CB4-4830-951A-652D61740FCC}"/>
              </a:ext>
            </a:extLst>
          </p:cNvPr>
          <p:cNvSpPr>
            <a:spLocks noGrp="1"/>
          </p:cNvSpPr>
          <p:nvPr>
            <p:ph type="title"/>
          </p:nvPr>
        </p:nvSpPr>
        <p:spPr/>
        <p:txBody>
          <a:bodyPr/>
          <a:lstStyle/>
          <a:p>
            <a:r>
              <a:rPr lang="en-US" dirty="0"/>
              <a:t>Different Types of Hemolysis by Different Bacteria on Blood Agar</a:t>
            </a:r>
          </a:p>
        </p:txBody>
      </p:sp>
      <p:pic>
        <p:nvPicPr>
          <p:cNvPr id="12" name="Picture 2" descr="Photo of different types of hemolysis by different bacteria on blood agar.">
            <a:extLst>
              <a:ext uri="{FF2B5EF4-FFF2-40B4-BE49-F238E27FC236}">
                <a16:creationId xmlns:a16="http://schemas.microsoft.com/office/drawing/2014/main" id="{3B1BF9F6-D045-4471-8A18-456534488638}"/>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6250" b="3402"/>
          <a:stretch/>
        </p:blipFill>
        <p:spPr>
          <a:xfrm>
            <a:off x="1965654" y="1230845"/>
            <a:ext cx="5212691" cy="4846320"/>
          </a:xfrm>
        </p:spPr>
      </p:pic>
      <p:sp>
        <p:nvSpPr>
          <p:cNvPr id="3" name="Text Placeholder 3">
            <a:extLst>
              <a:ext uri="{FF2B5EF4-FFF2-40B4-BE49-F238E27FC236}">
                <a16:creationId xmlns:a16="http://schemas.microsoft.com/office/drawing/2014/main" id="{B8202C0F-E809-4A83-80C1-510D1938E7A1}"/>
              </a:ext>
            </a:extLst>
          </p:cNvPr>
          <p:cNvSpPr>
            <a:spLocks noGrp="1"/>
          </p:cNvSpPr>
          <p:nvPr>
            <p:ph type="body" sz="quarter" idx="30"/>
          </p:nvPr>
        </p:nvSpPr>
        <p:spPr/>
        <p:txBody>
          <a:bodyPr/>
          <a:lstStyle/>
          <a:p>
            <a:r>
              <a:rPr lang="en-US" dirty="0"/>
              <a:t>Lisa Burgess/McGraw-Hill Education</a:t>
            </a:r>
          </a:p>
        </p:txBody>
      </p:sp>
      <p:sp>
        <p:nvSpPr>
          <p:cNvPr id="5" name="Text Placeholder 5">
            <a:extLst>
              <a:ext uri="{FF2B5EF4-FFF2-40B4-BE49-F238E27FC236}">
                <a16:creationId xmlns:a16="http://schemas.microsoft.com/office/drawing/2014/main" id="{B7F14CAD-1ED4-4CAB-8EE7-B6FACBE18949}"/>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30984133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Inducing an Injurious Host Response</a:t>
            </a:r>
            <a:endParaRPr lang="en-IN" sz="1200" dirty="0"/>
          </a:p>
        </p:txBody>
      </p:sp>
      <p:sp>
        <p:nvSpPr>
          <p:cNvPr id="3" name="Content Placeholder 2"/>
          <p:cNvSpPr>
            <a:spLocks noGrp="1"/>
          </p:cNvSpPr>
          <p:nvPr>
            <p:ph sz="quarter" idx="11"/>
          </p:nvPr>
        </p:nvSpPr>
        <p:spPr>
          <a:xfrm>
            <a:off x="342900" y="1276709"/>
            <a:ext cx="8458200" cy="5124091"/>
          </a:xfrm>
        </p:spPr>
        <p:txBody>
          <a:bodyPr>
            <a:noAutofit/>
          </a:bodyPr>
          <a:lstStyle/>
          <a:p>
            <a:pPr>
              <a:spcBef>
                <a:spcPts val="1200"/>
              </a:spcBef>
            </a:pPr>
            <a:r>
              <a:rPr lang="en-US" altLang="en-US" dirty="0"/>
              <a:t>Many cases of microbial diseases are the result of indirect damage or the host’s excessive or inappropriate response to a microorganism</a:t>
            </a:r>
          </a:p>
          <a:p>
            <a:pPr marL="342900" indent="-342900">
              <a:spcBef>
                <a:spcPts val="1200"/>
              </a:spcBef>
              <a:buFont typeface="Arial" panose="020B0604020202020204" pitchFamily="34" charset="0"/>
              <a:buChar char="•"/>
            </a:pPr>
            <a:r>
              <a:rPr lang="en-US" altLang="en-US" dirty="0"/>
              <a:t>Pathogenicity is a trait not solely determined by microorganisms</a:t>
            </a:r>
          </a:p>
          <a:p>
            <a:pPr marL="342900" indent="-342900">
              <a:spcBef>
                <a:spcPts val="1200"/>
              </a:spcBef>
              <a:buFont typeface="Arial" panose="020B0604020202020204" pitchFamily="34" charset="0"/>
              <a:buChar char="•"/>
            </a:pPr>
            <a:r>
              <a:rPr lang="en-US" altLang="en-US" dirty="0"/>
              <a:t>Pathogenicity is a consequence of an interplay between microbe and host</a:t>
            </a:r>
          </a:p>
        </p:txBody>
      </p:sp>
    </p:spTree>
    <p:extLst>
      <p:ext uri="{BB962C8B-B14F-4D97-AF65-F5344CB8AC3E}">
        <p14:creationId xmlns:p14="http://schemas.microsoft.com/office/powerpoint/2010/main" val="11013026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CC9760A-E609-49AF-9419-7A032E5D733C}"/>
              </a:ext>
            </a:extLst>
          </p:cNvPr>
          <p:cNvSpPr>
            <a:spLocks noGrp="1"/>
          </p:cNvSpPr>
          <p:nvPr>
            <p:ph type="title"/>
          </p:nvPr>
        </p:nvSpPr>
        <p:spPr/>
        <p:txBody>
          <a:bodyPr/>
          <a:lstStyle/>
          <a:p>
            <a:r>
              <a:rPr lang="en-US" dirty="0"/>
              <a:t>Localized Infection</a:t>
            </a:r>
          </a:p>
        </p:txBody>
      </p:sp>
      <p:sp>
        <p:nvSpPr>
          <p:cNvPr id="8" name="Content Placeholder 2">
            <a:extLst>
              <a:ext uri="{FF2B5EF4-FFF2-40B4-BE49-F238E27FC236}">
                <a16:creationId xmlns:a16="http://schemas.microsoft.com/office/drawing/2014/main" id="{828494BA-A713-4EA6-A25F-A8DEC05EFA53}"/>
              </a:ext>
            </a:extLst>
          </p:cNvPr>
          <p:cNvSpPr>
            <a:spLocks noGrp="1"/>
          </p:cNvSpPr>
          <p:nvPr>
            <p:ph sz="quarter" idx="11"/>
          </p:nvPr>
        </p:nvSpPr>
        <p:spPr>
          <a:xfrm>
            <a:off x="342899" y="1276709"/>
            <a:ext cx="5200061" cy="4971691"/>
          </a:xfrm>
        </p:spPr>
        <p:txBody>
          <a:bodyPr/>
          <a:lstStyle/>
          <a:p>
            <a:pPr>
              <a:spcBef>
                <a:spcPts val="1200"/>
              </a:spcBef>
            </a:pPr>
            <a:r>
              <a:rPr lang="en-US" altLang="en-US" dirty="0"/>
              <a:t>Microbe enters the body and remains confined to a specific tissue:</a:t>
            </a:r>
          </a:p>
          <a:p>
            <a:pPr marL="342900" indent="-342900">
              <a:spcBef>
                <a:spcPts val="1200"/>
              </a:spcBef>
              <a:buFont typeface="Arial" panose="020B0604020202020204" pitchFamily="34" charset="0"/>
              <a:buChar char="•"/>
            </a:pPr>
            <a:r>
              <a:rPr lang="en-US" altLang="en-US" dirty="0"/>
              <a:t>Boils</a:t>
            </a:r>
          </a:p>
          <a:p>
            <a:pPr marL="342900" indent="-342900">
              <a:spcBef>
                <a:spcPts val="1200"/>
              </a:spcBef>
              <a:buFont typeface="Arial" panose="020B0604020202020204" pitchFamily="34" charset="0"/>
              <a:buChar char="•"/>
            </a:pPr>
            <a:r>
              <a:rPr lang="en-US" altLang="en-US" dirty="0"/>
              <a:t>Fungal skin infections</a:t>
            </a:r>
          </a:p>
          <a:p>
            <a:pPr marL="342900" indent="-342900">
              <a:spcBef>
                <a:spcPts val="1200"/>
              </a:spcBef>
              <a:buFont typeface="Arial" panose="020B0604020202020204" pitchFamily="34" charset="0"/>
              <a:buChar char="•"/>
            </a:pPr>
            <a:r>
              <a:rPr lang="en-US" altLang="en-US" dirty="0"/>
              <a:t>Warts </a:t>
            </a:r>
          </a:p>
          <a:p>
            <a:pPr>
              <a:spcBef>
                <a:spcPts val="1200"/>
              </a:spcBef>
            </a:pPr>
            <a:endParaRPr lang="en-US" dirty="0"/>
          </a:p>
        </p:txBody>
      </p:sp>
      <p:pic>
        <p:nvPicPr>
          <p:cNvPr id="13" name="Picture 3" descr="(al A localized infection, in which the pathogen is restricted to one specific site.">
            <a:extLst>
              <a:ext uri="{FF2B5EF4-FFF2-40B4-BE49-F238E27FC236}">
                <a16:creationId xmlns:a16="http://schemas.microsoft.com/office/drawing/2014/main" id="{21F67351-3C0E-4FB2-BE6A-270376D4A86C}"/>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16785" r="86396"/>
          <a:stretch/>
        </p:blipFill>
        <p:spPr>
          <a:xfrm>
            <a:off x="6480093" y="811726"/>
            <a:ext cx="1652302" cy="5648432"/>
          </a:xfrm>
        </p:spPr>
      </p:pic>
    </p:spTree>
    <p:extLst>
      <p:ext uri="{BB962C8B-B14F-4D97-AF65-F5344CB8AC3E}">
        <p14:creationId xmlns:p14="http://schemas.microsoft.com/office/powerpoint/2010/main" val="16803627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CC9760A-E609-49AF-9419-7A032E5D733C}"/>
              </a:ext>
            </a:extLst>
          </p:cNvPr>
          <p:cNvSpPr>
            <a:spLocks noGrp="1"/>
          </p:cNvSpPr>
          <p:nvPr>
            <p:ph type="title"/>
          </p:nvPr>
        </p:nvSpPr>
        <p:spPr/>
        <p:txBody>
          <a:bodyPr/>
          <a:lstStyle/>
          <a:p>
            <a:r>
              <a:rPr lang="en-US" dirty="0"/>
              <a:t>Systemic Infection</a:t>
            </a:r>
          </a:p>
        </p:txBody>
      </p:sp>
      <p:sp>
        <p:nvSpPr>
          <p:cNvPr id="8" name="Content Placeholder 2">
            <a:extLst>
              <a:ext uri="{FF2B5EF4-FFF2-40B4-BE49-F238E27FC236}">
                <a16:creationId xmlns:a16="http://schemas.microsoft.com/office/drawing/2014/main" id="{828494BA-A713-4EA6-A25F-A8DEC05EFA53}"/>
              </a:ext>
            </a:extLst>
          </p:cNvPr>
          <p:cNvSpPr>
            <a:spLocks noGrp="1"/>
          </p:cNvSpPr>
          <p:nvPr>
            <p:ph sz="quarter" idx="11"/>
          </p:nvPr>
        </p:nvSpPr>
        <p:spPr>
          <a:xfrm>
            <a:off x="342899" y="1276709"/>
            <a:ext cx="5976594" cy="4971691"/>
          </a:xfrm>
        </p:spPr>
        <p:txBody>
          <a:bodyPr/>
          <a:lstStyle/>
          <a:p>
            <a:pPr>
              <a:spcBef>
                <a:spcPts val="600"/>
              </a:spcBef>
            </a:pPr>
            <a:r>
              <a:rPr lang="en-US" dirty="0"/>
              <a:t>When an infection spreads to several sites and tissue fluids, usually in the bloodstream</a:t>
            </a:r>
          </a:p>
          <a:p>
            <a:pPr marL="342900" indent="-342900">
              <a:spcBef>
                <a:spcPts val="600"/>
              </a:spcBef>
              <a:buFont typeface="Arial" panose="020B0604020202020204" pitchFamily="34" charset="0"/>
              <a:buChar char="•"/>
            </a:pPr>
            <a:r>
              <a:rPr lang="en-US" dirty="0"/>
              <a:t>Viral: measles, rubella, chickenpox, AIDS</a:t>
            </a:r>
          </a:p>
          <a:p>
            <a:pPr marL="342900" indent="-342900">
              <a:spcBef>
                <a:spcPts val="600"/>
              </a:spcBef>
              <a:buFont typeface="Arial" panose="020B0604020202020204" pitchFamily="34" charset="0"/>
              <a:buChar char="•"/>
            </a:pPr>
            <a:r>
              <a:rPr lang="en-US" dirty="0"/>
              <a:t>Bacterial: brucellosis, anthrax, typhoid fever, syphilis</a:t>
            </a:r>
          </a:p>
          <a:p>
            <a:pPr marL="342900" indent="-342900">
              <a:spcBef>
                <a:spcPts val="600"/>
              </a:spcBef>
              <a:buFont typeface="Arial" panose="020B0604020202020204" pitchFamily="34" charset="0"/>
              <a:buChar char="•"/>
            </a:pPr>
            <a:r>
              <a:rPr lang="en-US" dirty="0"/>
              <a:t>Fungal: histoplasmosis, cryptococcosis</a:t>
            </a:r>
          </a:p>
          <a:p>
            <a:pPr>
              <a:spcBef>
                <a:spcPts val="600"/>
              </a:spcBef>
            </a:pPr>
            <a:r>
              <a:rPr lang="en-US" dirty="0"/>
              <a:t>Infectious agents can also travel by means of nerves (rabies) or cerebrospinal fluid (meningitis)</a:t>
            </a:r>
          </a:p>
        </p:txBody>
      </p:sp>
      <p:pic>
        <p:nvPicPr>
          <p:cNvPr id="13" name="Picture 3" descr="(b) Systemic infection, in which the pathogen spreads through circulation to many sites.">
            <a:extLst>
              <a:ext uri="{FF2B5EF4-FFF2-40B4-BE49-F238E27FC236}">
                <a16:creationId xmlns:a16="http://schemas.microsoft.com/office/drawing/2014/main" id="{21F67351-3C0E-4FB2-BE6A-270376D4A86C}"/>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l="13270" t="16785" r="75243"/>
          <a:stretch/>
        </p:blipFill>
        <p:spPr>
          <a:xfrm>
            <a:off x="7015113" y="644105"/>
            <a:ext cx="1395167" cy="5648432"/>
          </a:xfrm>
        </p:spPr>
      </p:pic>
    </p:spTree>
    <p:extLst>
      <p:ext uri="{BB962C8B-B14F-4D97-AF65-F5344CB8AC3E}">
        <p14:creationId xmlns:p14="http://schemas.microsoft.com/office/powerpoint/2010/main" val="27473129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CC9760A-E609-49AF-9419-7A032E5D733C}"/>
              </a:ext>
            </a:extLst>
          </p:cNvPr>
          <p:cNvSpPr>
            <a:spLocks noGrp="1"/>
          </p:cNvSpPr>
          <p:nvPr>
            <p:ph type="title"/>
          </p:nvPr>
        </p:nvSpPr>
        <p:spPr/>
        <p:txBody>
          <a:bodyPr/>
          <a:lstStyle/>
          <a:p>
            <a:r>
              <a:rPr lang="en-US" dirty="0"/>
              <a:t>Focal Infection</a:t>
            </a:r>
          </a:p>
        </p:txBody>
      </p:sp>
      <p:sp>
        <p:nvSpPr>
          <p:cNvPr id="8" name="Content Placeholder 2">
            <a:extLst>
              <a:ext uri="{FF2B5EF4-FFF2-40B4-BE49-F238E27FC236}">
                <a16:creationId xmlns:a16="http://schemas.microsoft.com/office/drawing/2014/main" id="{828494BA-A713-4EA6-A25F-A8DEC05EFA53}"/>
              </a:ext>
            </a:extLst>
          </p:cNvPr>
          <p:cNvSpPr>
            <a:spLocks noGrp="1"/>
          </p:cNvSpPr>
          <p:nvPr>
            <p:ph sz="quarter" idx="11"/>
          </p:nvPr>
        </p:nvSpPr>
        <p:spPr>
          <a:xfrm>
            <a:off x="342899" y="1276709"/>
            <a:ext cx="5976594" cy="4971691"/>
          </a:xfrm>
        </p:spPr>
        <p:txBody>
          <a:bodyPr/>
          <a:lstStyle/>
          <a:p>
            <a:pPr lvl="0">
              <a:spcBef>
                <a:spcPts val="1200"/>
              </a:spcBef>
            </a:pPr>
            <a:r>
              <a:rPr lang="en-US" dirty="0">
                <a:solidFill>
                  <a:prstClr val="black"/>
                </a:solidFill>
              </a:rPr>
              <a:t>Exists when the infectious agent breaks loose from a local infection and is carried to other tissues</a:t>
            </a:r>
          </a:p>
          <a:p>
            <a:pPr lvl="0">
              <a:spcBef>
                <a:spcPts val="1200"/>
              </a:spcBef>
            </a:pPr>
            <a:r>
              <a:rPr lang="en-US" dirty="0">
                <a:solidFill>
                  <a:prstClr val="black"/>
                </a:solidFill>
              </a:rPr>
              <a:t>Examples:</a:t>
            </a:r>
          </a:p>
          <a:p>
            <a:pPr marL="342900" lvl="0" indent="-342900">
              <a:spcBef>
                <a:spcPts val="1200"/>
              </a:spcBef>
              <a:buFont typeface="Arial" panose="020B0604020202020204" pitchFamily="34" charset="0"/>
              <a:buChar char="•"/>
            </a:pPr>
            <a:r>
              <a:rPr lang="en-US" dirty="0">
                <a:solidFill>
                  <a:prstClr val="black"/>
                </a:solidFill>
              </a:rPr>
              <a:t>Tuberculosis</a:t>
            </a:r>
          </a:p>
          <a:p>
            <a:pPr marL="342900" lvl="0" indent="-342900">
              <a:spcBef>
                <a:spcPts val="1200"/>
              </a:spcBef>
              <a:buFont typeface="Arial" panose="020B0604020202020204" pitchFamily="34" charset="0"/>
              <a:buChar char="•"/>
            </a:pPr>
            <a:r>
              <a:rPr lang="en-US" dirty="0">
                <a:solidFill>
                  <a:prstClr val="black"/>
                </a:solidFill>
              </a:rPr>
              <a:t>Streptococcal pharyngitis: scarlet fever</a:t>
            </a:r>
          </a:p>
          <a:p>
            <a:pPr marL="342900" lvl="0" indent="-342900">
              <a:spcBef>
                <a:spcPts val="1200"/>
              </a:spcBef>
              <a:buFont typeface="Arial" panose="020B0604020202020204" pitchFamily="34" charset="0"/>
              <a:buChar char="•"/>
            </a:pPr>
            <a:r>
              <a:rPr lang="en-US" dirty="0">
                <a:solidFill>
                  <a:prstClr val="black"/>
                </a:solidFill>
              </a:rPr>
              <a:t>Toxemia: infection remains localized, toxins are carried through the blood to the target tissue</a:t>
            </a:r>
          </a:p>
        </p:txBody>
      </p:sp>
      <p:pic>
        <p:nvPicPr>
          <p:cNvPr id="13" name="Picture 3" descr="(c) In a focal infection the microbe from a local infection is carried to other sites systemically.">
            <a:extLst>
              <a:ext uri="{FF2B5EF4-FFF2-40B4-BE49-F238E27FC236}">
                <a16:creationId xmlns:a16="http://schemas.microsoft.com/office/drawing/2014/main" id="{21F67351-3C0E-4FB2-BE6A-270376D4A86C}"/>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l="28923" t="4490" r="58425" b="19922"/>
          <a:stretch/>
        </p:blipFill>
        <p:spPr>
          <a:xfrm>
            <a:off x="6893365" y="990389"/>
            <a:ext cx="1574800" cy="5258011"/>
          </a:xfrm>
        </p:spPr>
      </p:pic>
    </p:spTree>
    <p:extLst>
      <p:ext uri="{BB962C8B-B14F-4D97-AF65-F5344CB8AC3E}">
        <p14:creationId xmlns:p14="http://schemas.microsoft.com/office/powerpoint/2010/main" val="11162092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CC9760A-E609-49AF-9419-7A032E5D733C}"/>
              </a:ext>
            </a:extLst>
          </p:cNvPr>
          <p:cNvSpPr>
            <a:spLocks noGrp="1"/>
          </p:cNvSpPr>
          <p:nvPr>
            <p:ph type="title"/>
          </p:nvPr>
        </p:nvSpPr>
        <p:spPr/>
        <p:txBody>
          <a:bodyPr/>
          <a:lstStyle/>
          <a:p>
            <a:r>
              <a:rPr lang="en-US" dirty="0"/>
              <a:t>Mixed Infection</a:t>
            </a:r>
          </a:p>
        </p:txBody>
      </p:sp>
      <p:sp>
        <p:nvSpPr>
          <p:cNvPr id="8" name="Content Placeholder 2">
            <a:extLst>
              <a:ext uri="{FF2B5EF4-FFF2-40B4-BE49-F238E27FC236}">
                <a16:creationId xmlns:a16="http://schemas.microsoft.com/office/drawing/2014/main" id="{828494BA-A713-4EA6-A25F-A8DEC05EFA53}"/>
              </a:ext>
            </a:extLst>
          </p:cNvPr>
          <p:cNvSpPr>
            <a:spLocks noGrp="1"/>
          </p:cNvSpPr>
          <p:nvPr>
            <p:ph sz="quarter" idx="11"/>
          </p:nvPr>
        </p:nvSpPr>
        <p:spPr>
          <a:xfrm>
            <a:off x="342899" y="1276709"/>
            <a:ext cx="4127501" cy="4971691"/>
          </a:xfrm>
        </p:spPr>
        <p:txBody>
          <a:bodyPr/>
          <a:lstStyle/>
          <a:p>
            <a:pPr>
              <a:spcBef>
                <a:spcPts val="1200"/>
              </a:spcBef>
            </a:pPr>
            <a:r>
              <a:rPr lang="en-US" dirty="0"/>
              <a:t>Several agents establish themselves simultaneously at the infection site</a:t>
            </a:r>
          </a:p>
          <a:p>
            <a:pPr>
              <a:spcBef>
                <a:spcPts val="1200"/>
              </a:spcBef>
            </a:pPr>
            <a:r>
              <a:rPr lang="en-US" dirty="0"/>
              <a:t>Polymicrobial diseases: gas gangrene, wound infections, dental caries, human bite infections</a:t>
            </a:r>
          </a:p>
        </p:txBody>
      </p:sp>
      <p:pic>
        <p:nvPicPr>
          <p:cNvPr id="12" name="Picture 3" descr="(d) A mixed infection, in which the same site is infected with several microbes at the same time.">
            <a:extLst>
              <a:ext uri="{FF2B5EF4-FFF2-40B4-BE49-F238E27FC236}">
                <a16:creationId xmlns:a16="http://schemas.microsoft.com/office/drawing/2014/main" id="{D061F44D-0FC0-4A96-AD01-B06A44FE9903}"/>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4724400" y="1267620"/>
            <a:ext cx="4076700" cy="4970460"/>
          </a:xfrm>
        </p:spPr>
      </p:pic>
    </p:spTree>
    <p:extLst>
      <p:ext uri="{BB962C8B-B14F-4D97-AF65-F5344CB8AC3E}">
        <p14:creationId xmlns:p14="http://schemas.microsoft.com/office/powerpoint/2010/main" val="3682192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Resident Biota</a:t>
            </a:r>
            <a:endParaRPr lang="en-IN" sz="1200" dirty="0"/>
          </a:p>
        </p:txBody>
      </p:sp>
      <p:sp>
        <p:nvSpPr>
          <p:cNvPr id="3" name="Content Placeholder 2"/>
          <p:cNvSpPr>
            <a:spLocks noGrp="1"/>
          </p:cNvSpPr>
          <p:nvPr>
            <p:ph sz="quarter" idx="11"/>
          </p:nvPr>
        </p:nvSpPr>
        <p:spPr>
          <a:xfrm>
            <a:off x="342900" y="1276708"/>
            <a:ext cx="8458200" cy="5212080"/>
          </a:xfrm>
        </p:spPr>
        <p:txBody>
          <a:bodyPr>
            <a:noAutofit/>
          </a:bodyPr>
          <a:lstStyle/>
          <a:p>
            <a:pPr>
              <a:spcBef>
                <a:spcPts val="1200"/>
              </a:spcBef>
            </a:pPr>
            <a:r>
              <a:rPr lang="en-US" dirty="0"/>
              <a:t>Normal biota:</a:t>
            </a:r>
          </a:p>
          <a:p>
            <a:pPr marL="342900" indent="-342900">
              <a:spcBef>
                <a:spcPts val="1200"/>
              </a:spcBef>
              <a:buFont typeface="Arial" panose="020B0604020202020204" pitchFamily="34" charset="0"/>
              <a:buChar char="•"/>
            </a:pPr>
            <a:r>
              <a:rPr lang="en-US" dirty="0"/>
              <a:t>Large and diverse collection of microbes living on and in the body</a:t>
            </a:r>
          </a:p>
          <a:p>
            <a:pPr marL="342900" indent="-342900">
              <a:spcBef>
                <a:spcPts val="1200"/>
              </a:spcBef>
              <a:buFont typeface="Arial" panose="020B0604020202020204" pitchFamily="34" charset="0"/>
              <a:buChar char="•"/>
            </a:pPr>
            <a:r>
              <a:rPr lang="en-US" dirty="0"/>
              <a:t>Also known as resident or indigenous biota or normal flora</a:t>
            </a:r>
          </a:p>
          <a:p>
            <a:pPr marL="342900" indent="-342900">
              <a:spcBef>
                <a:spcPts val="1200"/>
              </a:spcBef>
              <a:buFont typeface="Arial" panose="020B0604020202020204" pitchFamily="34" charset="0"/>
              <a:buChar char="•"/>
            </a:pPr>
            <a:r>
              <a:rPr lang="en-US" dirty="0"/>
              <a:t>Include an array of bacteria, fungi, protozoa, and viruses</a:t>
            </a:r>
          </a:p>
          <a:p>
            <a:pPr marL="640080" lvl="1" indent="-283464">
              <a:spcBef>
                <a:spcPts val="1200"/>
              </a:spcBef>
            </a:pPr>
            <a:r>
              <a:rPr lang="en-US" sz="2000" dirty="0"/>
              <a:t>These organisms have a profound effect on human biology</a:t>
            </a:r>
          </a:p>
        </p:txBody>
      </p:sp>
    </p:spTree>
    <p:extLst>
      <p:ext uri="{BB962C8B-B14F-4D97-AF65-F5344CB8AC3E}">
        <p14:creationId xmlns:p14="http://schemas.microsoft.com/office/powerpoint/2010/main" val="14317017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CC9760A-E609-49AF-9419-7A032E5D733C}"/>
              </a:ext>
            </a:extLst>
          </p:cNvPr>
          <p:cNvSpPr>
            <a:spLocks noGrp="1"/>
          </p:cNvSpPr>
          <p:nvPr>
            <p:ph type="title"/>
          </p:nvPr>
        </p:nvSpPr>
        <p:spPr/>
        <p:txBody>
          <a:bodyPr/>
          <a:lstStyle/>
          <a:p>
            <a:r>
              <a:rPr lang="en-US" dirty="0"/>
              <a:t>Primary and Secondary Infections</a:t>
            </a:r>
          </a:p>
        </p:txBody>
      </p:sp>
      <p:sp>
        <p:nvSpPr>
          <p:cNvPr id="8" name="Content Placeholder 2">
            <a:extLst>
              <a:ext uri="{FF2B5EF4-FFF2-40B4-BE49-F238E27FC236}">
                <a16:creationId xmlns:a16="http://schemas.microsoft.com/office/drawing/2014/main" id="{828494BA-A713-4EA6-A25F-A8DEC05EFA53}"/>
              </a:ext>
            </a:extLst>
          </p:cNvPr>
          <p:cNvSpPr>
            <a:spLocks noGrp="1"/>
          </p:cNvSpPr>
          <p:nvPr>
            <p:ph sz="quarter" idx="11"/>
          </p:nvPr>
        </p:nvSpPr>
        <p:spPr>
          <a:xfrm>
            <a:off x="342899" y="1276709"/>
            <a:ext cx="4229101" cy="4971691"/>
          </a:xfrm>
        </p:spPr>
        <p:txBody>
          <a:bodyPr/>
          <a:lstStyle/>
          <a:p>
            <a:pPr>
              <a:spcBef>
                <a:spcPts val="1200"/>
              </a:spcBef>
            </a:pPr>
            <a:r>
              <a:rPr lang="en-US" dirty="0"/>
              <a:t>Primary infection: </a:t>
            </a:r>
          </a:p>
          <a:p>
            <a:pPr marL="342900" indent="-342900">
              <a:spcBef>
                <a:spcPts val="1200"/>
              </a:spcBef>
              <a:buFont typeface="Arial" panose="020B0604020202020204" pitchFamily="34" charset="0"/>
              <a:buChar char="•"/>
            </a:pPr>
            <a:r>
              <a:rPr lang="en-US" dirty="0"/>
              <a:t>Initial infection</a:t>
            </a:r>
          </a:p>
          <a:p>
            <a:pPr>
              <a:spcBef>
                <a:spcPts val="1200"/>
              </a:spcBef>
            </a:pPr>
            <a:r>
              <a:rPr lang="en-US" dirty="0"/>
              <a:t>Secondary infection: </a:t>
            </a:r>
          </a:p>
          <a:p>
            <a:pPr marL="342900" indent="-342900">
              <a:spcBef>
                <a:spcPts val="1200"/>
              </a:spcBef>
              <a:buFont typeface="Arial" panose="020B0604020202020204" pitchFamily="34" charset="0"/>
              <a:buChar char="•"/>
            </a:pPr>
            <a:r>
              <a:rPr lang="en-US" dirty="0"/>
              <a:t>Occurs when a primary infection is complicated by another infection caused by a different microbe</a:t>
            </a:r>
          </a:p>
        </p:txBody>
      </p:sp>
      <p:pic>
        <p:nvPicPr>
          <p:cNvPr id="13" name="Picture 3" descr="(e) Initial infection complicated by a secondary one in the same or a different location and caused by a different microbe.">
            <a:extLst>
              <a:ext uri="{FF2B5EF4-FFF2-40B4-BE49-F238E27FC236}">
                <a16:creationId xmlns:a16="http://schemas.microsoft.com/office/drawing/2014/main" id="{21F67351-3C0E-4FB2-BE6A-270376D4A86C}"/>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l="72692" t="4878" r="-79" b="19534"/>
          <a:stretch/>
        </p:blipFill>
        <p:spPr>
          <a:xfrm>
            <a:off x="5291971" y="1041189"/>
            <a:ext cx="3408969" cy="5258011"/>
          </a:xfrm>
          <a:prstGeom prst="rect">
            <a:avLst/>
          </a:prstGeom>
        </p:spPr>
      </p:pic>
    </p:spTree>
    <p:extLst>
      <p:ext uri="{BB962C8B-B14F-4D97-AF65-F5344CB8AC3E}">
        <p14:creationId xmlns:p14="http://schemas.microsoft.com/office/powerpoint/2010/main" val="27227354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CC9760A-E609-49AF-9419-7A032E5D733C}"/>
              </a:ext>
            </a:extLst>
          </p:cNvPr>
          <p:cNvSpPr>
            <a:spLocks noGrp="1"/>
          </p:cNvSpPr>
          <p:nvPr>
            <p:ph type="title"/>
          </p:nvPr>
        </p:nvSpPr>
        <p:spPr/>
        <p:txBody>
          <a:bodyPr/>
          <a:lstStyle/>
          <a:p>
            <a:r>
              <a:rPr lang="en-US" dirty="0"/>
              <a:t>Acute versus Chronic Infections</a:t>
            </a:r>
          </a:p>
        </p:txBody>
      </p:sp>
      <p:sp>
        <p:nvSpPr>
          <p:cNvPr id="8" name="Content Placeholder 2">
            <a:extLst>
              <a:ext uri="{FF2B5EF4-FFF2-40B4-BE49-F238E27FC236}">
                <a16:creationId xmlns:a16="http://schemas.microsoft.com/office/drawing/2014/main" id="{828494BA-A713-4EA6-A25F-A8DEC05EFA53}"/>
              </a:ext>
            </a:extLst>
          </p:cNvPr>
          <p:cNvSpPr>
            <a:spLocks noGrp="1"/>
          </p:cNvSpPr>
          <p:nvPr>
            <p:ph sz="quarter" idx="11"/>
          </p:nvPr>
        </p:nvSpPr>
        <p:spPr>
          <a:xfrm>
            <a:off x="342899" y="1276709"/>
            <a:ext cx="8255001" cy="4971691"/>
          </a:xfrm>
        </p:spPr>
        <p:txBody>
          <a:bodyPr/>
          <a:lstStyle/>
          <a:p>
            <a:pPr>
              <a:spcBef>
                <a:spcPts val="1200"/>
              </a:spcBef>
            </a:pPr>
            <a:r>
              <a:rPr lang="en-US" dirty="0"/>
              <a:t>Acute infections:</a:t>
            </a:r>
          </a:p>
          <a:p>
            <a:pPr marL="342900" indent="-342900">
              <a:spcBef>
                <a:spcPts val="1200"/>
              </a:spcBef>
              <a:buFont typeface="Arial" panose="020B0604020202020204" pitchFamily="34" charset="0"/>
              <a:buChar char="•"/>
            </a:pPr>
            <a:r>
              <a:rPr lang="en-US" dirty="0"/>
              <a:t>Come on rapidly</a:t>
            </a:r>
          </a:p>
          <a:p>
            <a:pPr marL="342900" indent="-342900">
              <a:spcBef>
                <a:spcPts val="1200"/>
              </a:spcBef>
              <a:buFont typeface="Arial" panose="020B0604020202020204" pitchFamily="34" charset="0"/>
              <a:buChar char="•"/>
            </a:pPr>
            <a:r>
              <a:rPr lang="en-US" dirty="0"/>
              <a:t>Have short-lived effects</a:t>
            </a:r>
          </a:p>
          <a:p>
            <a:pPr>
              <a:spcBef>
                <a:spcPts val="1200"/>
              </a:spcBef>
            </a:pPr>
            <a:r>
              <a:rPr lang="en-US" dirty="0"/>
              <a:t>Chronic infections:</a:t>
            </a:r>
          </a:p>
          <a:p>
            <a:pPr marL="342900" indent="-342900">
              <a:spcBef>
                <a:spcPts val="1200"/>
              </a:spcBef>
              <a:buFont typeface="Arial" panose="020B0604020202020204" pitchFamily="34" charset="0"/>
              <a:buChar char="•"/>
            </a:pPr>
            <a:r>
              <a:rPr lang="en-US" dirty="0"/>
              <a:t>Progress and persist over a long period of time</a:t>
            </a:r>
          </a:p>
        </p:txBody>
      </p:sp>
    </p:spTree>
    <p:extLst>
      <p:ext uri="{BB962C8B-B14F-4D97-AF65-F5344CB8AC3E}">
        <p14:creationId xmlns:p14="http://schemas.microsoft.com/office/powerpoint/2010/main" val="37086965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CC9760A-E609-49AF-9419-7A032E5D733C}"/>
              </a:ext>
            </a:extLst>
          </p:cNvPr>
          <p:cNvSpPr>
            <a:spLocks noGrp="1"/>
          </p:cNvSpPr>
          <p:nvPr>
            <p:ph type="title"/>
          </p:nvPr>
        </p:nvSpPr>
        <p:spPr/>
        <p:txBody>
          <a:bodyPr/>
          <a:lstStyle/>
          <a:p>
            <a:r>
              <a:rPr lang="en-US" dirty="0"/>
              <a:t>Signs and Symptoms: Warning Signals of Disease</a:t>
            </a:r>
          </a:p>
        </p:txBody>
      </p:sp>
      <p:sp>
        <p:nvSpPr>
          <p:cNvPr id="8" name="Content Placeholder 2">
            <a:extLst>
              <a:ext uri="{FF2B5EF4-FFF2-40B4-BE49-F238E27FC236}">
                <a16:creationId xmlns:a16="http://schemas.microsoft.com/office/drawing/2014/main" id="{828494BA-A713-4EA6-A25F-A8DEC05EFA53}"/>
              </a:ext>
            </a:extLst>
          </p:cNvPr>
          <p:cNvSpPr>
            <a:spLocks noGrp="1"/>
          </p:cNvSpPr>
          <p:nvPr>
            <p:ph sz="quarter" idx="11"/>
          </p:nvPr>
        </p:nvSpPr>
        <p:spPr>
          <a:xfrm>
            <a:off x="342899" y="1276709"/>
            <a:ext cx="8255001" cy="4971691"/>
          </a:xfrm>
        </p:spPr>
        <p:txBody>
          <a:bodyPr/>
          <a:lstStyle/>
          <a:p>
            <a:pPr>
              <a:spcBef>
                <a:spcPts val="1200"/>
              </a:spcBef>
            </a:pPr>
            <a:r>
              <a:rPr lang="en-US" dirty="0"/>
              <a:t>Sign: </a:t>
            </a:r>
          </a:p>
          <a:p>
            <a:pPr marL="342900" indent="-342900">
              <a:spcBef>
                <a:spcPts val="1200"/>
              </a:spcBef>
              <a:buFont typeface="Arial" panose="020B0604020202020204" pitchFamily="34" charset="0"/>
              <a:buChar char="•"/>
            </a:pPr>
            <a:r>
              <a:rPr lang="en-US" dirty="0"/>
              <a:t>Any objective evidence of disease as noted by an observer</a:t>
            </a:r>
          </a:p>
          <a:p>
            <a:pPr marL="342900" indent="-342900">
              <a:spcBef>
                <a:spcPts val="1200"/>
              </a:spcBef>
              <a:buFont typeface="Arial" panose="020B0604020202020204" pitchFamily="34" charset="0"/>
              <a:buChar char="•"/>
            </a:pPr>
            <a:r>
              <a:rPr lang="en-US" dirty="0"/>
              <a:t>More precise than symptoms</a:t>
            </a:r>
          </a:p>
          <a:p>
            <a:pPr>
              <a:spcBef>
                <a:spcPts val="1200"/>
              </a:spcBef>
            </a:pPr>
            <a:r>
              <a:rPr lang="en-US" dirty="0"/>
              <a:t>Symptom: </a:t>
            </a:r>
          </a:p>
          <a:p>
            <a:pPr marL="342900" indent="-342900">
              <a:spcBef>
                <a:spcPts val="1200"/>
              </a:spcBef>
              <a:buFont typeface="Arial" panose="020B0604020202020204" pitchFamily="34" charset="0"/>
              <a:buChar char="•"/>
            </a:pPr>
            <a:r>
              <a:rPr lang="en-US" dirty="0"/>
              <a:t>Subjective evidence of disease as sensed by the patient</a:t>
            </a:r>
          </a:p>
          <a:p>
            <a:pPr>
              <a:spcBef>
                <a:spcPts val="1200"/>
              </a:spcBef>
            </a:pPr>
            <a:r>
              <a:rPr lang="en-US" dirty="0"/>
              <a:t>Syndrome:</a:t>
            </a:r>
          </a:p>
          <a:p>
            <a:pPr marL="342900" indent="-342900">
              <a:spcBef>
                <a:spcPts val="1200"/>
              </a:spcBef>
              <a:buFont typeface="Arial" panose="020B0604020202020204" pitchFamily="34" charset="0"/>
              <a:buChar char="•"/>
            </a:pPr>
            <a:r>
              <a:rPr lang="en-US" dirty="0"/>
              <a:t>A disease identified or defined by a certain complex of signs and symptoms</a:t>
            </a:r>
          </a:p>
        </p:txBody>
      </p:sp>
    </p:spTree>
    <p:extLst>
      <p:ext uri="{BB962C8B-B14F-4D97-AF65-F5344CB8AC3E}">
        <p14:creationId xmlns:p14="http://schemas.microsoft.com/office/powerpoint/2010/main" val="37581237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Common Signs and Symptoms of Infectious Diseases</a:t>
            </a:r>
            <a:r>
              <a:rPr lang="en-US" sz="1200" dirty="0"/>
              <a:t> 1</a:t>
            </a:r>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899" y="1276709"/>
            <a:ext cx="8294663" cy="5053753"/>
          </a:xfrm>
        </p:spPr>
        <p:txBody>
          <a:bodyPr/>
          <a:lstStyle/>
          <a:p>
            <a:pPr>
              <a:spcAft>
                <a:spcPts val="400"/>
              </a:spcAft>
            </a:pPr>
            <a:r>
              <a:rPr lang="en-US" dirty="0"/>
              <a:t>Signs </a:t>
            </a:r>
          </a:p>
          <a:p>
            <a:pPr marL="342900" indent="-342900">
              <a:spcAft>
                <a:spcPts val="400"/>
              </a:spcAft>
              <a:buFont typeface="Arial" panose="020B0604020202020204" pitchFamily="34" charset="0"/>
              <a:buChar char="•"/>
            </a:pPr>
            <a:r>
              <a:rPr lang="en-US" dirty="0"/>
              <a:t>Fever </a:t>
            </a:r>
          </a:p>
          <a:p>
            <a:pPr marL="342900" indent="-342900">
              <a:spcAft>
                <a:spcPts val="400"/>
              </a:spcAft>
              <a:buFont typeface="Arial" panose="020B0604020202020204" pitchFamily="34" charset="0"/>
              <a:buChar char="•"/>
            </a:pPr>
            <a:r>
              <a:rPr lang="en-US" dirty="0"/>
              <a:t>Septicemia </a:t>
            </a:r>
          </a:p>
          <a:p>
            <a:pPr marL="342900" indent="-342900">
              <a:spcAft>
                <a:spcPts val="400"/>
              </a:spcAft>
              <a:buFont typeface="Arial" panose="020B0604020202020204" pitchFamily="34" charset="0"/>
              <a:buChar char="•"/>
            </a:pPr>
            <a:r>
              <a:rPr lang="en-US" dirty="0"/>
              <a:t>Microbes in tissue fluids </a:t>
            </a:r>
          </a:p>
          <a:p>
            <a:pPr marL="342900" indent="-342900">
              <a:spcAft>
                <a:spcPts val="400"/>
              </a:spcAft>
              <a:buFont typeface="Arial" panose="020B0604020202020204" pitchFamily="34" charset="0"/>
              <a:buChar char="•"/>
            </a:pPr>
            <a:r>
              <a:rPr lang="en-US" dirty="0"/>
              <a:t>Chest sounds </a:t>
            </a:r>
          </a:p>
          <a:p>
            <a:pPr marL="342900" indent="-342900">
              <a:spcAft>
                <a:spcPts val="400"/>
              </a:spcAft>
              <a:buFont typeface="Arial" panose="020B0604020202020204" pitchFamily="34" charset="0"/>
              <a:buChar char="•"/>
            </a:pPr>
            <a:r>
              <a:rPr lang="en-US" dirty="0"/>
              <a:t>Skin eruptions </a:t>
            </a:r>
          </a:p>
          <a:p>
            <a:pPr marL="342900" indent="-342900">
              <a:spcAft>
                <a:spcPts val="400"/>
              </a:spcAft>
              <a:buFont typeface="Arial" panose="020B0604020202020204" pitchFamily="34" charset="0"/>
              <a:buChar char="•"/>
            </a:pPr>
            <a:r>
              <a:rPr lang="en-US" dirty="0"/>
              <a:t>Leukocytosis </a:t>
            </a:r>
          </a:p>
          <a:p>
            <a:pPr marL="342900" indent="-342900">
              <a:spcAft>
                <a:spcPts val="400"/>
              </a:spcAft>
              <a:buFont typeface="Arial" panose="020B0604020202020204" pitchFamily="34" charset="0"/>
              <a:buChar char="•"/>
            </a:pPr>
            <a:r>
              <a:rPr lang="en-US" dirty="0"/>
              <a:t>Leukopenia </a:t>
            </a:r>
          </a:p>
          <a:p>
            <a:pPr marL="342900" indent="-342900">
              <a:spcAft>
                <a:spcPts val="400"/>
              </a:spcAft>
              <a:buFont typeface="Arial" panose="020B0604020202020204" pitchFamily="34" charset="0"/>
              <a:buChar char="•"/>
            </a:pPr>
            <a:r>
              <a:rPr lang="en-US" dirty="0"/>
              <a:t>Swollen lymph nodes </a:t>
            </a:r>
          </a:p>
          <a:p>
            <a:pPr marL="342900" indent="-342900">
              <a:spcAft>
                <a:spcPts val="400"/>
              </a:spcAft>
              <a:buFont typeface="Arial" panose="020B0604020202020204" pitchFamily="34" charset="0"/>
              <a:buChar char="•"/>
            </a:pPr>
            <a:r>
              <a:rPr lang="en-US" dirty="0"/>
              <a:t>Abscesses </a:t>
            </a:r>
          </a:p>
          <a:p>
            <a:pPr marL="342900" indent="-342900">
              <a:spcAft>
                <a:spcPts val="400"/>
              </a:spcAft>
              <a:buFont typeface="Arial" panose="020B0604020202020204" pitchFamily="34" charset="0"/>
              <a:buChar char="•"/>
            </a:pPr>
            <a:r>
              <a:rPr lang="en-US" dirty="0"/>
              <a:t>Tachycardia (increased heart rate) </a:t>
            </a:r>
          </a:p>
          <a:p>
            <a:pPr marL="342900" indent="-342900">
              <a:spcAft>
                <a:spcPts val="400"/>
              </a:spcAft>
              <a:buFont typeface="Arial" panose="020B0604020202020204" pitchFamily="34" charset="0"/>
              <a:buChar char="•"/>
            </a:pPr>
            <a:r>
              <a:rPr lang="en-US" dirty="0"/>
              <a:t>Antibodies in serum</a:t>
            </a:r>
          </a:p>
        </p:txBody>
      </p:sp>
    </p:spTree>
    <p:extLst>
      <p:ext uri="{BB962C8B-B14F-4D97-AF65-F5344CB8AC3E}">
        <p14:creationId xmlns:p14="http://schemas.microsoft.com/office/powerpoint/2010/main" val="32376789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Common Signs and Symptoms of Infectious Diseases</a:t>
            </a:r>
            <a:r>
              <a:rPr lang="en-US" sz="1200" dirty="0"/>
              <a:t> 2</a:t>
            </a:r>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900" y="1276709"/>
            <a:ext cx="8458200" cy="5138159"/>
          </a:xfrm>
        </p:spPr>
        <p:txBody>
          <a:bodyPr/>
          <a:lstStyle/>
          <a:p>
            <a:pPr lvl="0">
              <a:spcAft>
                <a:spcPts val="400"/>
              </a:spcAft>
            </a:pPr>
            <a:r>
              <a:rPr lang="en-US" dirty="0">
                <a:solidFill>
                  <a:prstClr val="black"/>
                </a:solidFill>
              </a:rPr>
              <a:t>Symptoms </a:t>
            </a:r>
          </a:p>
          <a:p>
            <a:pPr marL="342900" lvl="0" indent="-342900">
              <a:spcAft>
                <a:spcPts val="400"/>
              </a:spcAft>
              <a:buFont typeface="Arial" panose="020B0604020202020204" pitchFamily="34" charset="0"/>
              <a:buChar char="•"/>
            </a:pPr>
            <a:r>
              <a:rPr lang="en-US" dirty="0">
                <a:solidFill>
                  <a:prstClr val="black"/>
                </a:solidFill>
              </a:rPr>
              <a:t>Chills </a:t>
            </a:r>
          </a:p>
          <a:p>
            <a:pPr marL="342900" lvl="0" indent="-342900">
              <a:spcAft>
                <a:spcPts val="400"/>
              </a:spcAft>
              <a:buFont typeface="Arial" panose="020B0604020202020204" pitchFamily="34" charset="0"/>
              <a:buChar char="•"/>
            </a:pPr>
            <a:r>
              <a:rPr lang="en-US" dirty="0">
                <a:solidFill>
                  <a:prstClr val="black"/>
                </a:solidFill>
              </a:rPr>
              <a:t>Pain, ache, soreness, irritation </a:t>
            </a:r>
          </a:p>
          <a:p>
            <a:pPr marL="342900" lvl="0" indent="-342900">
              <a:spcAft>
                <a:spcPts val="400"/>
              </a:spcAft>
              <a:buFont typeface="Arial" panose="020B0604020202020204" pitchFamily="34" charset="0"/>
              <a:buChar char="•"/>
            </a:pPr>
            <a:r>
              <a:rPr lang="en-US" dirty="0">
                <a:solidFill>
                  <a:prstClr val="black"/>
                </a:solidFill>
              </a:rPr>
              <a:t>Malaise </a:t>
            </a:r>
          </a:p>
          <a:p>
            <a:pPr marL="342900" lvl="0" indent="-342900">
              <a:spcAft>
                <a:spcPts val="400"/>
              </a:spcAft>
              <a:buFont typeface="Arial" panose="020B0604020202020204" pitchFamily="34" charset="0"/>
              <a:buChar char="•"/>
            </a:pPr>
            <a:r>
              <a:rPr lang="en-US" dirty="0">
                <a:solidFill>
                  <a:prstClr val="black"/>
                </a:solidFill>
              </a:rPr>
              <a:t>Fatigue </a:t>
            </a:r>
          </a:p>
          <a:p>
            <a:pPr marL="342900" lvl="0" indent="-342900">
              <a:spcAft>
                <a:spcPts val="400"/>
              </a:spcAft>
              <a:buFont typeface="Arial" panose="020B0604020202020204" pitchFamily="34" charset="0"/>
              <a:buChar char="•"/>
            </a:pPr>
            <a:r>
              <a:rPr lang="en-US" dirty="0">
                <a:solidFill>
                  <a:prstClr val="black"/>
                </a:solidFill>
              </a:rPr>
              <a:t>Chest tightness </a:t>
            </a:r>
          </a:p>
          <a:p>
            <a:pPr marL="342900" lvl="0" indent="-342900">
              <a:spcAft>
                <a:spcPts val="400"/>
              </a:spcAft>
              <a:buFont typeface="Arial" panose="020B0604020202020204" pitchFamily="34" charset="0"/>
              <a:buChar char="•"/>
            </a:pPr>
            <a:r>
              <a:rPr lang="en-US" dirty="0">
                <a:solidFill>
                  <a:prstClr val="black"/>
                </a:solidFill>
              </a:rPr>
              <a:t>Itching </a:t>
            </a:r>
          </a:p>
          <a:p>
            <a:pPr marL="342900" lvl="0" indent="-342900">
              <a:spcAft>
                <a:spcPts val="400"/>
              </a:spcAft>
              <a:buFont typeface="Arial" panose="020B0604020202020204" pitchFamily="34" charset="0"/>
              <a:buChar char="•"/>
            </a:pPr>
            <a:r>
              <a:rPr lang="en-US" dirty="0">
                <a:solidFill>
                  <a:prstClr val="black"/>
                </a:solidFill>
              </a:rPr>
              <a:t>Headache </a:t>
            </a:r>
          </a:p>
          <a:p>
            <a:pPr marL="342900" lvl="0" indent="-342900">
              <a:spcAft>
                <a:spcPts val="400"/>
              </a:spcAft>
              <a:buFont typeface="Arial" panose="020B0604020202020204" pitchFamily="34" charset="0"/>
              <a:buChar char="•"/>
            </a:pPr>
            <a:r>
              <a:rPr lang="en-US" dirty="0">
                <a:solidFill>
                  <a:prstClr val="black"/>
                </a:solidFill>
              </a:rPr>
              <a:t>Nausea </a:t>
            </a:r>
          </a:p>
          <a:p>
            <a:pPr marL="342900" lvl="0" indent="-342900">
              <a:spcAft>
                <a:spcPts val="400"/>
              </a:spcAft>
              <a:buFont typeface="Arial" panose="020B0604020202020204" pitchFamily="34" charset="0"/>
              <a:buChar char="•"/>
            </a:pPr>
            <a:r>
              <a:rPr lang="en-US" dirty="0">
                <a:solidFill>
                  <a:prstClr val="black"/>
                </a:solidFill>
              </a:rPr>
              <a:t>Abdominal cramps </a:t>
            </a:r>
          </a:p>
          <a:p>
            <a:pPr marL="342900" lvl="0" indent="-342900">
              <a:spcAft>
                <a:spcPts val="400"/>
              </a:spcAft>
              <a:buFont typeface="Arial" panose="020B0604020202020204" pitchFamily="34" charset="0"/>
              <a:buChar char="•"/>
            </a:pPr>
            <a:r>
              <a:rPr lang="en-US" dirty="0">
                <a:solidFill>
                  <a:prstClr val="black"/>
                </a:solidFill>
              </a:rPr>
              <a:t>Anorexia (lack of appetite) </a:t>
            </a:r>
          </a:p>
          <a:p>
            <a:pPr marL="342900" lvl="0" indent="-342900">
              <a:spcAft>
                <a:spcPts val="400"/>
              </a:spcAft>
              <a:buFont typeface="Arial" panose="020B0604020202020204" pitchFamily="34" charset="0"/>
              <a:buChar char="•"/>
            </a:pPr>
            <a:r>
              <a:rPr lang="en-US" dirty="0">
                <a:solidFill>
                  <a:prstClr val="black"/>
                </a:solidFill>
              </a:rPr>
              <a:t>Sore throat</a:t>
            </a:r>
          </a:p>
        </p:txBody>
      </p:sp>
    </p:spTree>
    <p:extLst>
      <p:ext uri="{BB962C8B-B14F-4D97-AF65-F5344CB8AC3E}">
        <p14:creationId xmlns:p14="http://schemas.microsoft.com/office/powerpoint/2010/main" val="34538045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Signs and Symptoms of Inflammation</a:t>
            </a:r>
            <a:endParaRPr lang="en-US" sz="1200" dirty="0"/>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900" y="1276709"/>
            <a:ext cx="8331200" cy="4971691"/>
          </a:xfrm>
        </p:spPr>
        <p:txBody>
          <a:bodyPr/>
          <a:lstStyle/>
          <a:p>
            <a:pPr lvl="0">
              <a:spcBef>
                <a:spcPts val="1000"/>
              </a:spcBef>
            </a:pPr>
            <a:r>
              <a:rPr lang="en-US" dirty="0">
                <a:solidFill>
                  <a:prstClr val="black"/>
                </a:solidFill>
              </a:rPr>
              <a:t>Inflammation:</a:t>
            </a:r>
          </a:p>
          <a:p>
            <a:pPr marL="342900" lvl="0" indent="-342900">
              <a:spcBef>
                <a:spcPts val="1000"/>
              </a:spcBef>
              <a:buFont typeface="Arial" panose="020B0604020202020204" pitchFamily="34" charset="0"/>
              <a:buChar char="•"/>
            </a:pPr>
            <a:r>
              <a:rPr lang="en-US" dirty="0">
                <a:solidFill>
                  <a:prstClr val="black"/>
                </a:solidFill>
              </a:rPr>
              <a:t>Earliest symptom of disease</a:t>
            </a:r>
          </a:p>
          <a:p>
            <a:pPr marL="342900" lvl="0" indent="-342900">
              <a:spcBef>
                <a:spcPts val="1000"/>
              </a:spcBef>
              <a:buFont typeface="Arial" panose="020B0604020202020204" pitchFamily="34" charset="0"/>
              <a:buChar char="•"/>
            </a:pPr>
            <a:r>
              <a:rPr lang="en-US" dirty="0">
                <a:solidFill>
                  <a:prstClr val="black"/>
                </a:solidFill>
              </a:rPr>
              <a:t>Edema:</a:t>
            </a:r>
          </a:p>
          <a:p>
            <a:pPr marL="640080" lvl="1" indent="-283464">
              <a:spcBef>
                <a:spcPts val="1000"/>
              </a:spcBef>
            </a:pPr>
            <a:r>
              <a:rPr lang="en-US" sz="2000" dirty="0">
                <a:solidFill>
                  <a:prstClr val="black"/>
                </a:solidFill>
              </a:rPr>
              <a:t>Accumulation of fluid in afflicted tissue</a:t>
            </a:r>
          </a:p>
          <a:p>
            <a:pPr marL="342900" lvl="0" indent="-342900">
              <a:spcBef>
                <a:spcPts val="1000"/>
              </a:spcBef>
              <a:buFont typeface="Arial" panose="020B0604020202020204" pitchFamily="34" charset="0"/>
              <a:buChar char="•"/>
            </a:pPr>
            <a:r>
              <a:rPr lang="en-US" dirty="0">
                <a:solidFill>
                  <a:prstClr val="black"/>
                </a:solidFill>
              </a:rPr>
              <a:t>Granulomas and Abscesses:</a:t>
            </a:r>
          </a:p>
          <a:p>
            <a:pPr marL="640080" lvl="1" indent="-283464">
              <a:spcBef>
                <a:spcPts val="1000"/>
              </a:spcBef>
            </a:pPr>
            <a:r>
              <a:rPr lang="en-US" sz="2000" dirty="0">
                <a:solidFill>
                  <a:prstClr val="black"/>
                </a:solidFill>
              </a:rPr>
              <a:t>Walled-off collections of inflammatory cells and microbes in the tissues</a:t>
            </a:r>
          </a:p>
          <a:p>
            <a:pPr marL="342900" lvl="0" indent="-342900">
              <a:spcBef>
                <a:spcPts val="1000"/>
              </a:spcBef>
              <a:buFont typeface="Arial" panose="020B0604020202020204" pitchFamily="34" charset="0"/>
              <a:buChar char="•"/>
            </a:pPr>
            <a:r>
              <a:rPr lang="en-US" dirty="0">
                <a:solidFill>
                  <a:prstClr val="black"/>
                </a:solidFill>
              </a:rPr>
              <a:t>Lymphadenitis:</a:t>
            </a:r>
          </a:p>
          <a:p>
            <a:pPr marL="640080" lvl="1" indent="-283464">
              <a:spcBef>
                <a:spcPts val="1000"/>
              </a:spcBef>
            </a:pPr>
            <a:r>
              <a:rPr lang="en-US" sz="2000" dirty="0">
                <a:solidFill>
                  <a:prstClr val="black"/>
                </a:solidFill>
              </a:rPr>
              <a:t>Swollen lymph nodes</a:t>
            </a:r>
          </a:p>
        </p:txBody>
      </p:sp>
    </p:spTree>
    <p:extLst>
      <p:ext uri="{BB962C8B-B14F-4D97-AF65-F5344CB8AC3E}">
        <p14:creationId xmlns:p14="http://schemas.microsoft.com/office/powerpoint/2010/main" val="795644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Signs of Infection in the Blood</a:t>
            </a:r>
            <a:endParaRPr lang="en-US" sz="1200" dirty="0"/>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899" y="1276709"/>
            <a:ext cx="4076701" cy="4971691"/>
          </a:xfrm>
        </p:spPr>
        <p:txBody>
          <a:bodyPr/>
          <a:lstStyle/>
          <a:p>
            <a:pPr>
              <a:spcBef>
                <a:spcPts val="1200"/>
              </a:spcBef>
            </a:pPr>
            <a:r>
              <a:rPr lang="en-US" sz="2000" dirty="0"/>
              <a:t>Leukocytosis:</a:t>
            </a:r>
          </a:p>
          <a:p>
            <a:pPr marL="342900" indent="-342900">
              <a:spcBef>
                <a:spcPts val="1200"/>
              </a:spcBef>
              <a:buFont typeface="Arial" panose="020B0604020202020204" pitchFamily="34" charset="0"/>
              <a:buChar char="•"/>
            </a:pPr>
            <a:r>
              <a:rPr lang="en-US" sz="2000" dirty="0"/>
              <a:t>Increase in the level of white blood cells</a:t>
            </a:r>
          </a:p>
          <a:p>
            <a:pPr>
              <a:spcBef>
                <a:spcPts val="1200"/>
              </a:spcBef>
            </a:pPr>
            <a:r>
              <a:rPr lang="en-US" sz="2000" dirty="0"/>
              <a:t>Leukopenia:</a:t>
            </a:r>
          </a:p>
          <a:p>
            <a:pPr marL="342900" indent="-342900">
              <a:spcBef>
                <a:spcPts val="1200"/>
              </a:spcBef>
              <a:buFont typeface="Arial" panose="020B0604020202020204" pitchFamily="34" charset="0"/>
              <a:buChar char="•"/>
            </a:pPr>
            <a:r>
              <a:rPr lang="en-US" sz="2000" dirty="0"/>
              <a:t>Decrease in the level of white blood cells</a:t>
            </a:r>
          </a:p>
          <a:p>
            <a:pPr>
              <a:spcBef>
                <a:spcPts val="1200"/>
              </a:spcBef>
            </a:pPr>
            <a:r>
              <a:rPr lang="en-US" sz="2000" dirty="0"/>
              <a:t>Septicemia:</a:t>
            </a:r>
          </a:p>
          <a:p>
            <a:pPr marL="342900" indent="-342900">
              <a:spcBef>
                <a:spcPts val="1200"/>
              </a:spcBef>
              <a:buFont typeface="Arial" panose="020B0604020202020204" pitchFamily="34" charset="0"/>
              <a:buChar char="•"/>
            </a:pPr>
            <a:r>
              <a:rPr lang="en-US" sz="2000" dirty="0"/>
              <a:t>General state in which microbes are multiplying in the blood and are present in large numbers</a:t>
            </a:r>
          </a:p>
        </p:txBody>
      </p:sp>
      <p:sp>
        <p:nvSpPr>
          <p:cNvPr id="4" name="Content Placeholder 3">
            <a:extLst>
              <a:ext uri="{FF2B5EF4-FFF2-40B4-BE49-F238E27FC236}">
                <a16:creationId xmlns:a16="http://schemas.microsoft.com/office/drawing/2014/main" id="{5473978C-9172-44E1-B3AB-8DCB022C5B1D}"/>
              </a:ext>
            </a:extLst>
          </p:cNvPr>
          <p:cNvSpPr>
            <a:spLocks noGrp="1"/>
          </p:cNvSpPr>
          <p:nvPr>
            <p:ph sz="quarter" idx="14"/>
          </p:nvPr>
        </p:nvSpPr>
        <p:spPr/>
        <p:txBody>
          <a:bodyPr/>
          <a:lstStyle/>
          <a:p>
            <a:pPr lvl="0"/>
            <a:r>
              <a:rPr lang="en-US" sz="2000" dirty="0">
                <a:solidFill>
                  <a:prstClr val="black"/>
                </a:solidFill>
              </a:rPr>
              <a:t>Bacteremia:</a:t>
            </a:r>
          </a:p>
          <a:p>
            <a:pPr marL="342900" lvl="0" indent="-342900">
              <a:buFont typeface="Arial" panose="020B0604020202020204" pitchFamily="34" charset="0"/>
              <a:buChar char="•"/>
            </a:pPr>
            <a:r>
              <a:rPr lang="en-US" sz="2000" dirty="0">
                <a:solidFill>
                  <a:prstClr val="black"/>
                </a:solidFill>
              </a:rPr>
              <a:t>Small numbers of bacteria are present in the blood but not necessarily multiplying</a:t>
            </a:r>
          </a:p>
          <a:p>
            <a:r>
              <a:rPr lang="en-US" sz="2000" dirty="0"/>
              <a:t>Viremia:</a:t>
            </a:r>
          </a:p>
          <a:p>
            <a:pPr marL="342900" indent="-342900">
              <a:buFont typeface="Arial" panose="020B0604020202020204" pitchFamily="34" charset="0"/>
              <a:buChar char="•"/>
            </a:pPr>
            <a:r>
              <a:rPr lang="en-US" sz="2000" dirty="0"/>
              <a:t>Presence of viruses in the blood, whether or not they are actively multiplying</a:t>
            </a:r>
          </a:p>
        </p:txBody>
      </p:sp>
    </p:spTree>
    <p:extLst>
      <p:ext uri="{BB962C8B-B14F-4D97-AF65-F5344CB8AC3E}">
        <p14:creationId xmlns:p14="http://schemas.microsoft.com/office/powerpoint/2010/main" val="5406048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Infections That Go Unnoticed</a:t>
            </a:r>
            <a:endParaRPr lang="en-US" sz="1200" dirty="0"/>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900" y="1276709"/>
            <a:ext cx="8331200" cy="4971691"/>
          </a:xfrm>
        </p:spPr>
        <p:txBody>
          <a:bodyPr/>
          <a:lstStyle/>
          <a:p>
            <a:pPr>
              <a:spcBef>
                <a:spcPts val="1200"/>
              </a:spcBef>
            </a:pPr>
            <a:r>
              <a:rPr lang="en-US" dirty="0"/>
              <a:t>Asymptomatic, subclinical, or inapparent infections:</a:t>
            </a:r>
          </a:p>
          <a:p>
            <a:pPr marL="342900" indent="-342900">
              <a:spcBef>
                <a:spcPts val="1200"/>
              </a:spcBef>
              <a:buFont typeface="Arial" panose="020B0604020202020204" pitchFamily="34" charset="0"/>
              <a:buChar char="•"/>
            </a:pPr>
            <a:r>
              <a:rPr lang="en-US" dirty="0"/>
              <a:t>Host is infected but does not manifest the disease</a:t>
            </a:r>
          </a:p>
          <a:p>
            <a:pPr marL="342900" indent="-342900">
              <a:spcBef>
                <a:spcPts val="1200"/>
              </a:spcBef>
              <a:buFont typeface="Arial" panose="020B0604020202020204" pitchFamily="34" charset="0"/>
              <a:buChar char="•"/>
            </a:pPr>
            <a:r>
              <a:rPr lang="en-US" dirty="0"/>
              <a:t>Patient experiences no symptoms or disease and does not seek medical attention</a:t>
            </a:r>
          </a:p>
          <a:p>
            <a:pPr marL="342900" indent="-342900">
              <a:spcBef>
                <a:spcPts val="1200"/>
              </a:spcBef>
              <a:buFont typeface="Arial" panose="020B0604020202020204" pitchFamily="34" charset="0"/>
              <a:buChar char="•"/>
            </a:pPr>
            <a:r>
              <a:rPr lang="en-US" dirty="0"/>
              <a:t>Most infections are attended by some sort of sign</a:t>
            </a:r>
          </a:p>
        </p:txBody>
      </p:sp>
    </p:spTree>
    <p:extLst>
      <p:ext uri="{BB962C8B-B14F-4D97-AF65-F5344CB8AC3E}">
        <p14:creationId xmlns:p14="http://schemas.microsoft.com/office/powerpoint/2010/main" val="6874445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EB20E-2862-4C40-B73F-8FDEBE49E35F}"/>
              </a:ext>
            </a:extLst>
          </p:cNvPr>
          <p:cNvSpPr>
            <a:spLocks noGrp="1"/>
          </p:cNvSpPr>
          <p:nvPr>
            <p:ph type="title"/>
          </p:nvPr>
        </p:nvSpPr>
        <p:spPr/>
        <p:txBody>
          <a:bodyPr/>
          <a:lstStyle/>
          <a:p>
            <a:r>
              <a:rPr lang="en-US" dirty="0"/>
              <a:t>Step Five – Vacating the Host: Portals of Exit</a:t>
            </a:r>
          </a:p>
        </p:txBody>
      </p:sp>
      <p:sp>
        <p:nvSpPr>
          <p:cNvPr id="3" name="Content Placeholder 2">
            <a:extLst>
              <a:ext uri="{FF2B5EF4-FFF2-40B4-BE49-F238E27FC236}">
                <a16:creationId xmlns:a16="http://schemas.microsoft.com/office/drawing/2014/main" id="{1C99E6AB-8F14-481B-A7B6-ED39E1FC4FB2}"/>
              </a:ext>
            </a:extLst>
          </p:cNvPr>
          <p:cNvSpPr>
            <a:spLocks noGrp="1"/>
          </p:cNvSpPr>
          <p:nvPr>
            <p:ph sz="quarter" idx="11"/>
          </p:nvPr>
        </p:nvSpPr>
        <p:spPr>
          <a:xfrm>
            <a:off x="342900" y="1276709"/>
            <a:ext cx="3759200" cy="4971691"/>
          </a:xfrm>
        </p:spPr>
        <p:txBody>
          <a:bodyPr/>
          <a:lstStyle/>
          <a:p>
            <a:pPr>
              <a:spcBef>
                <a:spcPts val="1200"/>
              </a:spcBef>
            </a:pPr>
            <a:r>
              <a:rPr lang="en-US" dirty="0"/>
              <a:t>Portal of exit:</a:t>
            </a:r>
          </a:p>
          <a:p>
            <a:pPr marL="342900" indent="-342900">
              <a:spcBef>
                <a:spcPts val="1200"/>
              </a:spcBef>
              <a:buFont typeface="Arial" panose="020B0604020202020204" pitchFamily="34" charset="0"/>
              <a:buChar char="•"/>
            </a:pPr>
            <a:r>
              <a:rPr lang="en-US" dirty="0"/>
              <a:t>Avenue for pathogens to exit the host</a:t>
            </a:r>
          </a:p>
          <a:p>
            <a:pPr marL="342900" indent="-342900">
              <a:spcBef>
                <a:spcPts val="1200"/>
              </a:spcBef>
              <a:buFont typeface="Arial" panose="020B0604020202020204" pitchFamily="34" charset="0"/>
              <a:buChar char="•"/>
            </a:pPr>
            <a:r>
              <a:rPr lang="en-US" dirty="0"/>
              <a:t>Secretion</a:t>
            </a:r>
          </a:p>
          <a:p>
            <a:pPr marL="342900" indent="-342900">
              <a:spcBef>
                <a:spcPts val="1200"/>
              </a:spcBef>
              <a:buFont typeface="Arial" panose="020B0604020202020204" pitchFamily="34" charset="0"/>
              <a:buChar char="•"/>
            </a:pPr>
            <a:r>
              <a:rPr lang="en-US" dirty="0"/>
              <a:t>Excretion</a:t>
            </a:r>
          </a:p>
          <a:p>
            <a:pPr marL="342900" indent="-342900">
              <a:spcBef>
                <a:spcPts val="1200"/>
              </a:spcBef>
              <a:buFont typeface="Arial" panose="020B0604020202020204" pitchFamily="34" charset="0"/>
              <a:buChar char="•"/>
            </a:pPr>
            <a:r>
              <a:rPr lang="en-US" dirty="0"/>
              <a:t>Discharge</a:t>
            </a:r>
          </a:p>
          <a:p>
            <a:pPr marL="342900" indent="-342900">
              <a:spcBef>
                <a:spcPts val="1200"/>
              </a:spcBef>
              <a:buFont typeface="Arial" panose="020B0604020202020204" pitchFamily="34" charset="0"/>
              <a:buChar char="•"/>
            </a:pPr>
            <a:r>
              <a:rPr lang="en-US" dirty="0"/>
              <a:t>Sloughed tissue</a:t>
            </a:r>
          </a:p>
        </p:txBody>
      </p:sp>
      <p:pic>
        <p:nvPicPr>
          <p:cNvPr id="8" name="Picture 3" descr="Shown are the major portals of infectious exit: cough, skin, insect bites, removal of blood, urine, and feces. ">
            <a:extLst>
              <a:ext uri="{FF2B5EF4-FFF2-40B4-BE49-F238E27FC236}">
                <a16:creationId xmlns:a16="http://schemas.microsoft.com/office/drawing/2014/main" id="{47A8D96A-6076-4CB1-96D3-23C61AD6C2E0}"/>
              </a:ext>
            </a:extLst>
          </p:cNvPr>
          <p:cNvPicPr>
            <a:picLocks noGrp="1" noChangeAspect="1"/>
          </p:cNvPicPr>
          <p:nvPr>
            <p:ph sz="quarter" idx="14"/>
          </p:nvPr>
        </p:nvPicPr>
        <p:blipFill rotWithShape="1">
          <a:blip r:embed="rId2"/>
          <a:srcRect t="3601"/>
          <a:stretch/>
        </p:blipFill>
        <p:spPr>
          <a:xfrm>
            <a:off x="4585240" y="1276709"/>
            <a:ext cx="4215860" cy="4792661"/>
          </a:xfrm>
        </p:spPr>
      </p:pic>
    </p:spTree>
    <p:extLst>
      <p:ext uri="{BB962C8B-B14F-4D97-AF65-F5344CB8AC3E}">
        <p14:creationId xmlns:p14="http://schemas.microsoft.com/office/powerpoint/2010/main" val="35376907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Respiratory and Salivary Portals</a:t>
            </a:r>
            <a:endParaRPr lang="en-US" sz="1200" dirty="0"/>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900" y="1276709"/>
            <a:ext cx="8331200" cy="4971691"/>
          </a:xfrm>
        </p:spPr>
        <p:txBody>
          <a:bodyPr/>
          <a:lstStyle/>
          <a:p>
            <a:pPr>
              <a:spcBef>
                <a:spcPts val="1200"/>
              </a:spcBef>
            </a:pPr>
            <a:r>
              <a:rPr lang="en-US" dirty="0"/>
              <a:t>Escape media for pathogens that infect the upper and lower respiratory tract:</a:t>
            </a:r>
          </a:p>
          <a:p>
            <a:pPr marL="342900" indent="-342900">
              <a:spcBef>
                <a:spcPts val="1200"/>
              </a:spcBef>
              <a:buFont typeface="Arial" panose="020B0604020202020204" pitchFamily="34" charset="0"/>
              <a:buChar char="•"/>
            </a:pPr>
            <a:r>
              <a:rPr lang="en-US" dirty="0"/>
              <a:t>Mucus</a:t>
            </a:r>
          </a:p>
          <a:p>
            <a:pPr marL="342900" indent="-342900">
              <a:spcBef>
                <a:spcPts val="1200"/>
              </a:spcBef>
              <a:buFont typeface="Arial" panose="020B0604020202020204" pitchFamily="34" charset="0"/>
              <a:buChar char="•"/>
            </a:pPr>
            <a:r>
              <a:rPr lang="en-US" dirty="0"/>
              <a:t>Sputum</a:t>
            </a:r>
          </a:p>
          <a:p>
            <a:pPr marL="342900" indent="-342900">
              <a:spcBef>
                <a:spcPts val="1200"/>
              </a:spcBef>
              <a:buFont typeface="Arial" panose="020B0604020202020204" pitchFamily="34" charset="0"/>
              <a:buChar char="•"/>
            </a:pPr>
            <a:r>
              <a:rPr lang="en-US" dirty="0"/>
              <a:t>Nasal drainage</a:t>
            </a:r>
          </a:p>
          <a:p>
            <a:pPr marL="342900" indent="-342900">
              <a:spcBef>
                <a:spcPts val="1200"/>
              </a:spcBef>
              <a:buFont typeface="Arial" panose="020B0604020202020204" pitchFamily="34" charset="0"/>
              <a:buChar char="•"/>
            </a:pPr>
            <a:r>
              <a:rPr lang="en-US" dirty="0"/>
              <a:t>Other moist secretions</a:t>
            </a:r>
          </a:p>
        </p:txBody>
      </p:sp>
    </p:spTree>
    <p:extLst>
      <p:ext uri="{BB962C8B-B14F-4D97-AF65-F5344CB8AC3E}">
        <p14:creationId xmlns:p14="http://schemas.microsoft.com/office/powerpoint/2010/main" val="1223448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A5066-8E56-4BE1-9583-5AB8F510320E}"/>
              </a:ext>
            </a:extLst>
          </p:cNvPr>
          <p:cNvSpPr>
            <a:spLocks noGrp="1"/>
          </p:cNvSpPr>
          <p:nvPr>
            <p:ph type="title"/>
          </p:nvPr>
        </p:nvSpPr>
        <p:spPr/>
        <p:txBody>
          <a:bodyPr/>
          <a:lstStyle/>
          <a:p>
            <a:r>
              <a:rPr lang="en-US" dirty="0"/>
              <a:t>Relationships Among Resident, Transient, and Disease-Causing Microbes, and the Human Host</a:t>
            </a:r>
            <a:endParaRPr lang="en-IN" dirty="0"/>
          </a:p>
        </p:txBody>
      </p:sp>
      <p:pic>
        <p:nvPicPr>
          <p:cNvPr id="8" name="Picture 3" descr="The relationship among disease-cause microbes, human host, resident, and transient is depicted. ">
            <a:extLst>
              <a:ext uri="{FF2B5EF4-FFF2-40B4-BE49-F238E27FC236}">
                <a16:creationId xmlns:a16="http://schemas.microsoft.com/office/drawing/2014/main" id="{F117AE96-3E83-4202-80E7-507A28523707}"/>
              </a:ext>
            </a:extLst>
          </p:cNvPr>
          <p:cNvPicPr>
            <a:picLocks noGrp="1" noChangeAspect="1"/>
          </p:cNvPicPr>
          <p:nvPr>
            <p:ph sz="quarter" idx="14"/>
          </p:nvPr>
        </p:nvPicPr>
        <p:blipFill rotWithShape="1">
          <a:blip r:embed="rId2"/>
          <a:srcRect t="3892"/>
          <a:stretch/>
        </p:blipFill>
        <p:spPr>
          <a:xfrm>
            <a:off x="1123617" y="1404589"/>
            <a:ext cx="6896765" cy="4578518"/>
          </a:xfrm>
        </p:spPr>
      </p:pic>
      <p:sp>
        <p:nvSpPr>
          <p:cNvPr id="9" name="Text Placeholder 5">
            <a:extLst>
              <a:ext uri="{FF2B5EF4-FFF2-40B4-BE49-F238E27FC236}">
                <a16:creationId xmlns:a16="http://schemas.microsoft.com/office/drawing/2014/main" id="{60BBA77A-B869-4410-BAC9-E10619B2B4B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40912139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Skin Scales</a:t>
            </a:r>
            <a:endParaRPr lang="en-US" sz="1200" dirty="0"/>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900" y="1276709"/>
            <a:ext cx="8331200" cy="4971691"/>
          </a:xfrm>
        </p:spPr>
        <p:txBody>
          <a:bodyPr/>
          <a:lstStyle/>
          <a:p>
            <a:pPr>
              <a:spcBef>
                <a:spcPts val="1200"/>
              </a:spcBef>
            </a:pPr>
            <a:r>
              <a:rPr lang="en-US" altLang="en-US" dirty="0"/>
              <a:t>The outer layer of skin and scalp is constantly being shed into the environment</a:t>
            </a:r>
          </a:p>
          <a:p>
            <a:pPr marL="342900" indent="-342900">
              <a:spcBef>
                <a:spcPts val="1200"/>
              </a:spcBef>
              <a:buFont typeface="Arial" panose="020B0604020202020204" pitchFamily="34" charset="0"/>
              <a:buChar char="•"/>
            </a:pPr>
            <a:r>
              <a:rPr lang="en-US" altLang="en-US" dirty="0"/>
              <a:t>Household dust is composed of skin cells</a:t>
            </a:r>
          </a:p>
          <a:p>
            <a:pPr marL="342900" indent="-342900">
              <a:spcBef>
                <a:spcPts val="1200"/>
              </a:spcBef>
              <a:buFont typeface="Arial" panose="020B0604020202020204" pitchFamily="34" charset="0"/>
              <a:buChar char="•"/>
            </a:pPr>
            <a:r>
              <a:rPr lang="en-US" altLang="en-US" dirty="0"/>
              <a:t>A single person can shed several billion skin cells a day</a:t>
            </a:r>
          </a:p>
        </p:txBody>
      </p:sp>
    </p:spTree>
    <p:extLst>
      <p:ext uri="{BB962C8B-B14F-4D97-AF65-F5344CB8AC3E}">
        <p14:creationId xmlns:p14="http://schemas.microsoft.com/office/powerpoint/2010/main" val="34277948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Fecal Exit</a:t>
            </a:r>
            <a:endParaRPr lang="en-US" sz="1200" dirty="0"/>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900" y="1276709"/>
            <a:ext cx="8331200" cy="4971691"/>
          </a:xfrm>
        </p:spPr>
        <p:txBody>
          <a:bodyPr/>
          <a:lstStyle/>
          <a:p>
            <a:pPr>
              <a:spcBef>
                <a:spcPts val="1200"/>
              </a:spcBef>
            </a:pPr>
            <a:r>
              <a:rPr lang="en-US" dirty="0"/>
              <a:t>Some intestinal pathogens cause irritation in the intestinal mucosa that increases the motility of the bowel</a:t>
            </a:r>
          </a:p>
          <a:p>
            <a:pPr marL="342900" indent="-342900">
              <a:spcBef>
                <a:spcPts val="1200"/>
              </a:spcBef>
              <a:buFont typeface="Arial" panose="020B0604020202020204" pitchFamily="34" charset="0"/>
              <a:buChar char="•"/>
            </a:pPr>
            <a:r>
              <a:rPr lang="en-US" dirty="0"/>
              <a:t>Resulting diarrhea provides a rapid exit for the pathogen</a:t>
            </a:r>
          </a:p>
          <a:p>
            <a:pPr marL="342900" indent="-342900">
              <a:spcBef>
                <a:spcPts val="1200"/>
              </a:spcBef>
              <a:buFont typeface="Arial" panose="020B0604020202020204" pitchFamily="34" charset="0"/>
              <a:buChar char="•"/>
            </a:pPr>
            <a:r>
              <a:rPr lang="en-US" dirty="0"/>
              <a:t>Helminth worms release eggs and cysts through the feces</a:t>
            </a:r>
          </a:p>
          <a:p>
            <a:pPr marL="342900" indent="-342900">
              <a:spcBef>
                <a:spcPts val="1200"/>
              </a:spcBef>
              <a:buFont typeface="Arial" panose="020B0604020202020204" pitchFamily="34" charset="0"/>
              <a:buChar char="•"/>
            </a:pPr>
            <a:r>
              <a:rPr lang="en-US" dirty="0"/>
              <a:t>Feces containing pathogens are a public health problem when allowed to contaminate drinking water or when used to fertilize crops</a:t>
            </a:r>
          </a:p>
        </p:txBody>
      </p:sp>
    </p:spTree>
    <p:extLst>
      <p:ext uri="{BB962C8B-B14F-4D97-AF65-F5344CB8AC3E}">
        <p14:creationId xmlns:p14="http://schemas.microsoft.com/office/powerpoint/2010/main" val="42445487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Urogenital Tract</a:t>
            </a:r>
            <a:endParaRPr lang="en-US" sz="1200" dirty="0"/>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900" y="1276709"/>
            <a:ext cx="8331200" cy="4971691"/>
          </a:xfrm>
        </p:spPr>
        <p:txBody>
          <a:bodyPr/>
          <a:lstStyle/>
          <a:p>
            <a:pPr>
              <a:spcBef>
                <a:spcPts val="1200"/>
              </a:spcBef>
            </a:pPr>
            <a:r>
              <a:rPr lang="en-US" dirty="0"/>
              <a:t>Agents involved in STIs leave the host in vaginal discharge or semen</a:t>
            </a:r>
          </a:p>
          <a:p>
            <a:pPr>
              <a:spcBef>
                <a:spcPts val="1200"/>
              </a:spcBef>
            </a:pPr>
            <a:r>
              <a:rPr lang="en-US" dirty="0"/>
              <a:t>Source of neonatal infections that infect the infant as it passes through the birth canal:</a:t>
            </a:r>
          </a:p>
          <a:p>
            <a:pPr marL="342900" indent="-342900">
              <a:spcBef>
                <a:spcPts val="1200"/>
              </a:spcBef>
              <a:buFont typeface="Arial" panose="020B0604020202020204" pitchFamily="34" charset="0"/>
              <a:buChar char="•"/>
            </a:pPr>
            <a:r>
              <a:rPr lang="en-US" dirty="0"/>
              <a:t>Herpes simplex</a:t>
            </a:r>
          </a:p>
          <a:p>
            <a:pPr marL="342900" indent="-342900">
              <a:spcBef>
                <a:spcPts val="1200"/>
              </a:spcBef>
              <a:buFont typeface="Arial" panose="020B0604020202020204" pitchFamily="34" charset="0"/>
              <a:buChar char="•"/>
            </a:pPr>
            <a:r>
              <a:rPr lang="en-US" i="1" dirty="0"/>
              <a:t>Chlamydia</a:t>
            </a:r>
          </a:p>
          <a:p>
            <a:pPr marL="342900" indent="-342900">
              <a:spcBef>
                <a:spcPts val="1200"/>
              </a:spcBef>
              <a:buFont typeface="Arial" panose="020B0604020202020204" pitchFamily="34" charset="0"/>
              <a:buChar char="•"/>
            </a:pPr>
            <a:r>
              <a:rPr lang="en-US" i="1" dirty="0"/>
              <a:t>Candida albicans</a:t>
            </a:r>
          </a:p>
          <a:p>
            <a:pPr>
              <a:spcBef>
                <a:spcPts val="1200"/>
              </a:spcBef>
            </a:pPr>
            <a:r>
              <a:rPr lang="en-US" dirty="0"/>
              <a:t>Pathogens that affect the kidney are discharged in the urine</a:t>
            </a:r>
          </a:p>
        </p:txBody>
      </p:sp>
    </p:spTree>
    <p:extLst>
      <p:ext uri="{BB962C8B-B14F-4D97-AF65-F5344CB8AC3E}">
        <p14:creationId xmlns:p14="http://schemas.microsoft.com/office/powerpoint/2010/main" val="3535991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Removal of Blood or Bleeding</a:t>
            </a:r>
            <a:endParaRPr lang="en-US" sz="1200" dirty="0"/>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900" y="1276709"/>
            <a:ext cx="8331200" cy="4971691"/>
          </a:xfrm>
        </p:spPr>
        <p:txBody>
          <a:bodyPr/>
          <a:lstStyle/>
          <a:p>
            <a:pPr>
              <a:spcBef>
                <a:spcPts val="1200"/>
              </a:spcBef>
            </a:pPr>
            <a:r>
              <a:rPr lang="en-US" dirty="0"/>
              <a:t>Blood has a portal of exit when it is removed or released through vascular puncture</a:t>
            </a:r>
          </a:p>
          <a:p>
            <a:pPr>
              <a:spcBef>
                <a:spcPts val="1200"/>
              </a:spcBef>
            </a:pPr>
            <a:r>
              <a:rPr lang="en-US" dirty="0"/>
              <a:t>Blood-feeding animals are common transmitters of pathogens:</a:t>
            </a:r>
          </a:p>
          <a:p>
            <a:pPr marL="342900" indent="-342900">
              <a:spcBef>
                <a:spcPts val="1200"/>
              </a:spcBef>
              <a:buFont typeface="Arial" panose="020B0604020202020204" pitchFamily="34" charset="0"/>
              <a:buChar char="•"/>
            </a:pPr>
            <a:r>
              <a:rPr lang="en-US" dirty="0"/>
              <a:t>Ticks</a:t>
            </a:r>
          </a:p>
          <a:p>
            <a:pPr marL="342900" indent="-342900">
              <a:spcBef>
                <a:spcPts val="1200"/>
              </a:spcBef>
              <a:buFont typeface="Arial" panose="020B0604020202020204" pitchFamily="34" charset="0"/>
              <a:buChar char="•"/>
            </a:pPr>
            <a:r>
              <a:rPr lang="en-US" dirty="0"/>
              <a:t>Fleas</a:t>
            </a:r>
          </a:p>
        </p:txBody>
      </p:sp>
    </p:spTree>
    <p:extLst>
      <p:ext uri="{BB962C8B-B14F-4D97-AF65-F5344CB8AC3E}">
        <p14:creationId xmlns:p14="http://schemas.microsoft.com/office/powerpoint/2010/main" val="31343742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Long-Term Infections and Long-Term Effects</a:t>
            </a:r>
            <a:endParaRPr lang="en-US" sz="1200" dirty="0"/>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900" y="1276709"/>
            <a:ext cx="8331200" cy="5152226"/>
          </a:xfrm>
        </p:spPr>
        <p:txBody>
          <a:bodyPr/>
          <a:lstStyle/>
          <a:p>
            <a:pPr>
              <a:spcBef>
                <a:spcPts val="600"/>
              </a:spcBef>
              <a:spcAft>
                <a:spcPts val="600"/>
              </a:spcAft>
            </a:pPr>
            <a:r>
              <a:rPr lang="en-US" altLang="en-US" dirty="0"/>
              <a:t>Latency: </a:t>
            </a:r>
          </a:p>
          <a:p>
            <a:pPr marL="342900" indent="-342900">
              <a:spcBef>
                <a:spcPts val="600"/>
              </a:spcBef>
              <a:spcAft>
                <a:spcPts val="600"/>
              </a:spcAft>
              <a:buFont typeface="Arial" panose="020B0604020202020204" pitchFamily="34" charset="0"/>
              <a:buChar char="•"/>
            </a:pPr>
            <a:r>
              <a:rPr lang="en-US" altLang="en-US" dirty="0"/>
              <a:t>A dormant state of an infectious agent</a:t>
            </a:r>
          </a:p>
          <a:p>
            <a:pPr marL="342900" indent="-342900">
              <a:spcBef>
                <a:spcPts val="600"/>
              </a:spcBef>
              <a:spcAft>
                <a:spcPts val="600"/>
              </a:spcAft>
              <a:buFont typeface="Arial" panose="020B0604020202020204" pitchFamily="34" charset="0"/>
              <a:buChar char="•"/>
            </a:pPr>
            <a:r>
              <a:rPr lang="en-US" altLang="en-US" dirty="0"/>
              <a:t>During this state, a microbe can periodically become active and produce a recurrent disease</a:t>
            </a:r>
          </a:p>
          <a:p>
            <a:pPr marL="342900" indent="-342900">
              <a:spcBef>
                <a:spcPts val="600"/>
              </a:spcBef>
              <a:spcAft>
                <a:spcPts val="600"/>
              </a:spcAft>
              <a:buFont typeface="Arial" panose="020B0604020202020204" pitchFamily="34" charset="0"/>
              <a:buChar char="•"/>
            </a:pPr>
            <a:r>
              <a:rPr lang="en-US" altLang="en-US" dirty="0"/>
              <a:t>The agents of syphilis, typhoid fever, tuberculosis, and malaria also enter into latent stages</a:t>
            </a:r>
          </a:p>
          <a:p>
            <a:pPr>
              <a:spcBef>
                <a:spcPts val="600"/>
              </a:spcBef>
              <a:spcAft>
                <a:spcPts val="600"/>
              </a:spcAft>
            </a:pPr>
            <a:r>
              <a:rPr lang="en-US" altLang="en-US" dirty="0"/>
              <a:t>Sequelae:</a:t>
            </a:r>
          </a:p>
          <a:p>
            <a:pPr marL="342900" indent="-342900">
              <a:spcBef>
                <a:spcPts val="600"/>
              </a:spcBef>
              <a:spcAft>
                <a:spcPts val="600"/>
              </a:spcAft>
              <a:buFont typeface="Arial" panose="020B0604020202020204" pitchFamily="34" charset="0"/>
              <a:buChar char="•"/>
            </a:pPr>
            <a:r>
              <a:rPr lang="en-US" altLang="en-US" dirty="0"/>
              <a:t>Long-term or permanent damage to organs and tissues</a:t>
            </a:r>
          </a:p>
          <a:p>
            <a:pPr marL="342900" indent="-342900">
              <a:spcBef>
                <a:spcPts val="600"/>
              </a:spcBef>
              <a:spcAft>
                <a:spcPts val="600"/>
              </a:spcAft>
              <a:buFont typeface="Arial" panose="020B0604020202020204" pitchFamily="34" charset="0"/>
              <a:buChar char="•"/>
            </a:pPr>
            <a:r>
              <a:rPr lang="en-US" altLang="en-US" dirty="0"/>
              <a:t>Meningitis can result in deafness, strep throat can lead to rheumatic heart disease, Lyme disease can cause arthritis, and polio can produce paralysis</a:t>
            </a:r>
          </a:p>
        </p:txBody>
      </p:sp>
    </p:spTree>
    <p:extLst>
      <p:ext uri="{BB962C8B-B14F-4D97-AF65-F5344CB8AC3E}">
        <p14:creationId xmlns:p14="http://schemas.microsoft.com/office/powerpoint/2010/main" val="2278452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E052F-275F-4128-8B8F-60F1B61D7D21}"/>
              </a:ext>
            </a:extLst>
          </p:cNvPr>
          <p:cNvSpPr>
            <a:spLocks noGrp="1"/>
          </p:cNvSpPr>
          <p:nvPr>
            <p:ph type="title"/>
          </p:nvPr>
        </p:nvSpPr>
        <p:spPr/>
        <p:txBody>
          <a:bodyPr/>
          <a:lstStyle/>
          <a:p>
            <a:r>
              <a:rPr lang="en-US" dirty="0"/>
              <a:t>The Course of an Infection</a:t>
            </a:r>
            <a:endParaRPr lang="en-US" sz="1200" dirty="0"/>
          </a:p>
        </p:txBody>
      </p:sp>
      <p:sp>
        <p:nvSpPr>
          <p:cNvPr id="3" name="Content Placeholder 2">
            <a:extLst>
              <a:ext uri="{FF2B5EF4-FFF2-40B4-BE49-F238E27FC236}">
                <a16:creationId xmlns:a16="http://schemas.microsoft.com/office/drawing/2014/main" id="{3B7B8245-907D-421D-BD05-9144F1F9B92B}"/>
              </a:ext>
            </a:extLst>
          </p:cNvPr>
          <p:cNvSpPr>
            <a:spLocks noGrp="1"/>
          </p:cNvSpPr>
          <p:nvPr>
            <p:ph sz="quarter" idx="11"/>
          </p:nvPr>
        </p:nvSpPr>
        <p:spPr>
          <a:xfrm>
            <a:off x="342900" y="1276709"/>
            <a:ext cx="8356600" cy="5067820"/>
          </a:xfrm>
        </p:spPr>
        <p:txBody>
          <a:bodyPr/>
          <a:lstStyle/>
          <a:p>
            <a:pPr>
              <a:spcBef>
                <a:spcPts val="400"/>
              </a:spcBef>
              <a:spcAft>
                <a:spcPts val="600"/>
              </a:spcAft>
            </a:pPr>
            <a:r>
              <a:rPr lang="en-US" dirty="0"/>
              <a:t>Incubation period:</a:t>
            </a:r>
          </a:p>
          <a:p>
            <a:pPr marL="342900" indent="-342900">
              <a:spcBef>
                <a:spcPts val="400"/>
              </a:spcBef>
              <a:spcAft>
                <a:spcPts val="600"/>
              </a:spcAft>
              <a:buFont typeface="Arial" panose="020B0604020202020204" pitchFamily="34" charset="0"/>
              <a:buChar char="•"/>
            </a:pPr>
            <a:r>
              <a:rPr lang="en-US" dirty="0"/>
              <a:t>The time from initial contact with the infectious agent to the appearance of first symptoms</a:t>
            </a:r>
          </a:p>
          <a:p>
            <a:pPr>
              <a:spcBef>
                <a:spcPts val="400"/>
              </a:spcBef>
              <a:spcAft>
                <a:spcPts val="600"/>
              </a:spcAft>
            </a:pPr>
            <a:r>
              <a:rPr lang="en-US" dirty="0"/>
              <a:t>Prodromal period:</a:t>
            </a:r>
          </a:p>
          <a:p>
            <a:pPr marL="342900" indent="-342900">
              <a:spcBef>
                <a:spcPts val="400"/>
              </a:spcBef>
              <a:spcAft>
                <a:spcPts val="600"/>
              </a:spcAft>
              <a:buFont typeface="Arial" panose="020B0604020202020204" pitchFamily="34" charset="0"/>
              <a:buChar char="•"/>
            </a:pPr>
            <a:r>
              <a:rPr lang="en-US" dirty="0"/>
              <a:t>When the earliest notable symptoms of infection appear</a:t>
            </a:r>
          </a:p>
          <a:p>
            <a:pPr>
              <a:spcBef>
                <a:spcPts val="400"/>
              </a:spcBef>
              <a:spcAft>
                <a:spcPts val="600"/>
              </a:spcAft>
            </a:pPr>
            <a:r>
              <a:rPr lang="en-US" dirty="0"/>
              <a:t>Acute phase:</a:t>
            </a:r>
          </a:p>
          <a:p>
            <a:pPr marL="342900" indent="-342900">
              <a:spcBef>
                <a:spcPts val="400"/>
              </a:spcBef>
              <a:spcAft>
                <a:spcPts val="600"/>
              </a:spcAft>
              <a:buFont typeface="Arial" panose="020B0604020202020204" pitchFamily="34" charset="0"/>
              <a:buChar char="•"/>
            </a:pPr>
            <a:r>
              <a:rPr lang="en-US" dirty="0"/>
              <a:t>Infectious agent multiplies at high levels, exhibits its greatest virulence, and becomes well established in its target tissue</a:t>
            </a:r>
          </a:p>
          <a:p>
            <a:pPr>
              <a:spcBef>
                <a:spcPts val="400"/>
              </a:spcBef>
              <a:spcAft>
                <a:spcPts val="600"/>
              </a:spcAft>
            </a:pPr>
            <a:r>
              <a:rPr lang="en-US" dirty="0"/>
              <a:t>Convalescent stage:</a:t>
            </a:r>
          </a:p>
          <a:p>
            <a:pPr marL="342900" indent="-342900">
              <a:spcBef>
                <a:spcPts val="400"/>
              </a:spcBef>
              <a:spcAft>
                <a:spcPts val="600"/>
              </a:spcAft>
              <a:buFont typeface="Arial" panose="020B0604020202020204" pitchFamily="34" charset="0"/>
              <a:buChar char="•"/>
            </a:pPr>
            <a:r>
              <a:rPr lang="en-US" dirty="0"/>
              <a:t>Patient responds to infection and symptoms decline</a:t>
            </a:r>
          </a:p>
        </p:txBody>
      </p:sp>
    </p:spTree>
    <p:extLst>
      <p:ext uri="{BB962C8B-B14F-4D97-AF65-F5344CB8AC3E}">
        <p14:creationId xmlns:p14="http://schemas.microsoft.com/office/powerpoint/2010/main" val="19623577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5818FFB-560A-45F5-A1E1-6872304ED9D6}"/>
              </a:ext>
            </a:extLst>
          </p:cNvPr>
          <p:cNvSpPr>
            <a:spLocks noGrp="1"/>
          </p:cNvSpPr>
          <p:nvPr>
            <p:ph type="title"/>
          </p:nvPr>
        </p:nvSpPr>
        <p:spPr/>
        <p:txBody>
          <a:bodyPr/>
          <a:lstStyle/>
          <a:p>
            <a:r>
              <a:rPr lang="en-US" dirty="0"/>
              <a:t>Stages in the Course of Infection and Disease</a:t>
            </a:r>
          </a:p>
        </p:txBody>
      </p:sp>
      <p:pic>
        <p:nvPicPr>
          <p:cNvPr id="12" name="Picture 2" descr="The stages of an infection are the incubation period, prodromal stage, invasion period, convalescent period, and continuation period. ">
            <a:extLst>
              <a:ext uri="{FF2B5EF4-FFF2-40B4-BE49-F238E27FC236}">
                <a16:creationId xmlns:a16="http://schemas.microsoft.com/office/drawing/2014/main" id="{465259F0-7457-4177-AA11-0429D899368C}"/>
              </a:ext>
            </a:extLst>
          </p:cNvPr>
          <p:cNvPicPr>
            <a:picLocks noGrp="1" noChangeAspect="1"/>
          </p:cNvPicPr>
          <p:nvPr>
            <p:ph sz="quarter" idx="11"/>
          </p:nvPr>
        </p:nvPicPr>
        <p:blipFill rotWithShape="1">
          <a:blip r:embed="rId2"/>
          <a:srcRect t="9195"/>
          <a:stretch/>
        </p:blipFill>
        <p:spPr>
          <a:xfrm>
            <a:off x="663659" y="1590675"/>
            <a:ext cx="7816681" cy="4263961"/>
          </a:xfrm>
        </p:spPr>
      </p:pic>
    </p:spTree>
    <p:extLst>
      <p:ext uri="{BB962C8B-B14F-4D97-AF65-F5344CB8AC3E}">
        <p14:creationId xmlns:p14="http://schemas.microsoft.com/office/powerpoint/2010/main" val="10627673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Concept Check – Section 13.2</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marL="466725" indent="-466725">
              <a:spcBef>
                <a:spcPts val="1200"/>
              </a:spcBef>
              <a:buFont typeface="+mj-lt"/>
              <a:buAutoNum type="arabicPeriod"/>
            </a:pPr>
            <a:r>
              <a:rPr lang="en-US" altLang="en-US" dirty="0"/>
              <a:t>True/False: If a virus causing a respiratory disease is ingested, it will not cause disease.</a:t>
            </a:r>
          </a:p>
          <a:p>
            <a:pPr marL="466725" indent="-466725">
              <a:spcBef>
                <a:spcPts val="1200"/>
              </a:spcBef>
              <a:buFont typeface="+mj-lt"/>
              <a:buAutoNum type="arabicPeriod"/>
            </a:pPr>
            <a:r>
              <a:rPr lang="en-US" altLang="en-US" dirty="0"/>
              <a:t>The minimum number of microbes required to cause a disease is the _________ _________.</a:t>
            </a:r>
            <a:endParaRPr lang="en-US" dirty="0"/>
          </a:p>
          <a:p>
            <a:pPr marL="466725" indent="-466725">
              <a:spcBef>
                <a:spcPts val="1200"/>
              </a:spcBef>
              <a:buFont typeface="+mj-lt"/>
              <a:buAutoNum type="arabicPeriod"/>
            </a:pPr>
            <a:r>
              <a:rPr lang="en-US" altLang="en-US" dirty="0"/>
              <a:t>Bacterial _________ are toxic to the host in minute amounts.</a:t>
            </a:r>
          </a:p>
          <a:p>
            <a:pPr marL="466725" indent="-466725">
              <a:spcBef>
                <a:spcPts val="1200"/>
              </a:spcBef>
              <a:buFont typeface="+mj-lt"/>
              <a:buAutoNum type="arabicPeriod"/>
            </a:pPr>
            <a:r>
              <a:rPr lang="en-US" altLang="en-US" dirty="0"/>
              <a:t>A _________ is objective evidence of disease.</a:t>
            </a:r>
          </a:p>
          <a:p>
            <a:pPr marL="466725" indent="-466725">
              <a:spcBef>
                <a:spcPts val="1200"/>
              </a:spcBef>
              <a:buFont typeface="+mj-lt"/>
              <a:buAutoNum type="arabicPeriod"/>
            </a:pPr>
            <a:r>
              <a:rPr lang="en-US" altLang="en-US" dirty="0"/>
              <a:t>During the period of _________, a pathogen exhibits its greatest virulence.</a:t>
            </a:r>
          </a:p>
        </p:txBody>
      </p:sp>
    </p:spTree>
    <p:extLst>
      <p:ext uri="{BB962C8B-B14F-4D97-AF65-F5344CB8AC3E}">
        <p14:creationId xmlns:p14="http://schemas.microsoft.com/office/powerpoint/2010/main" val="15281511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Section 13.3: Epidemiology: Study of Disease in Populations</a:t>
            </a:r>
            <a:r>
              <a:rPr lang="en-US" sz="1200" dirty="0"/>
              <a:t> 1</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10023"/>
          </a:xfrm>
        </p:spPr>
        <p:txBody>
          <a:bodyPr/>
          <a:lstStyle/>
          <a:p>
            <a:pPr>
              <a:spcBef>
                <a:spcPts val="600"/>
              </a:spcBef>
            </a:pPr>
            <a:r>
              <a:rPr lang="en-US" altLang="en-US" u="sng" dirty="0"/>
              <a:t>Learning Outcome</a:t>
            </a:r>
            <a:r>
              <a:rPr lang="en-US" altLang="en-US" sz="1200" u="sng" dirty="0"/>
              <a:t> 1</a:t>
            </a:r>
          </a:p>
          <a:p>
            <a:pPr marL="342900" indent="-342900">
              <a:spcBef>
                <a:spcPts val="600"/>
              </a:spcBef>
              <a:buFont typeface="Arial" panose="020B0604020202020204" pitchFamily="34" charset="0"/>
              <a:buChar char="•"/>
            </a:pPr>
            <a:r>
              <a:rPr lang="en-US" altLang="en-US" dirty="0"/>
              <a:t>Summarize the goals of epidemiology and the role of the Centers for Disease Control and Prevention (CDC).</a:t>
            </a:r>
          </a:p>
          <a:p>
            <a:pPr marL="342900" indent="-342900">
              <a:spcBef>
                <a:spcPts val="600"/>
              </a:spcBef>
              <a:buFont typeface="Arial" panose="020B0604020202020204" pitchFamily="34" charset="0"/>
              <a:buChar char="•"/>
            </a:pPr>
            <a:r>
              <a:rPr lang="en-US" altLang="en-US" dirty="0"/>
              <a:t>Differentiate among the various types of reservoirs, providing examples of each.</a:t>
            </a:r>
          </a:p>
          <a:p>
            <a:pPr marL="342900" indent="-342900">
              <a:spcBef>
                <a:spcPts val="600"/>
              </a:spcBef>
              <a:buFont typeface="Arial" panose="020B0604020202020204" pitchFamily="34" charset="0"/>
              <a:buChar char="•"/>
            </a:pPr>
            <a:r>
              <a:rPr lang="en-US" altLang="en-US" dirty="0"/>
              <a:t>List six different modes of horizontal transmission, providing an infectious disease spread by each.</a:t>
            </a:r>
          </a:p>
          <a:p>
            <a:pPr marL="342900" indent="-342900">
              <a:spcBef>
                <a:spcPts val="600"/>
              </a:spcBef>
              <a:buFont typeface="Arial" panose="020B0604020202020204" pitchFamily="34" charset="0"/>
              <a:buChar char="•"/>
            </a:pPr>
            <a:r>
              <a:rPr lang="en-US" altLang="en-US" dirty="0"/>
              <a:t>Define </a:t>
            </a:r>
            <a:r>
              <a:rPr lang="en-US" altLang="en-US" i="1" dirty="0"/>
              <a:t>healthcare-associated infection</a:t>
            </a:r>
            <a:r>
              <a:rPr lang="en-US" altLang="en-US" dirty="0"/>
              <a:t>, listing the most common types.</a:t>
            </a:r>
          </a:p>
          <a:p>
            <a:pPr marL="342900" indent="-342900">
              <a:spcBef>
                <a:spcPts val="600"/>
              </a:spcBef>
              <a:buFont typeface="Arial" panose="020B0604020202020204" pitchFamily="34" charset="0"/>
              <a:buChar char="•"/>
            </a:pPr>
            <a:r>
              <a:rPr lang="en-US" altLang="en-US" dirty="0"/>
              <a:t>List Koch’s postulates, and explain alternative methods for identifying an etiologic agent.</a:t>
            </a:r>
          </a:p>
        </p:txBody>
      </p:sp>
    </p:spTree>
    <p:extLst>
      <p:ext uri="{BB962C8B-B14F-4D97-AF65-F5344CB8AC3E}">
        <p14:creationId xmlns:p14="http://schemas.microsoft.com/office/powerpoint/2010/main" val="42652483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Section 13.3: Epidemiology: Study of Disease in Populations</a:t>
            </a:r>
            <a:r>
              <a:rPr lang="en-US" sz="1200" dirty="0"/>
              <a:t> 2</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pPr>
            <a:r>
              <a:rPr lang="en-US" altLang="en-US" u="sng" dirty="0"/>
              <a:t>Learning Outcome</a:t>
            </a:r>
            <a:r>
              <a:rPr lang="en-US" altLang="en-US" sz="1200" u="sng" dirty="0"/>
              <a:t> 2</a:t>
            </a:r>
          </a:p>
          <a:p>
            <a:pPr marL="342900" indent="-342900">
              <a:spcBef>
                <a:spcPts val="600"/>
              </a:spcBef>
              <a:buFont typeface="Arial" panose="020B0604020202020204" pitchFamily="34" charset="0"/>
              <a:buChar char="•"/>
            </a:pPr>
            <a:r>
              <a:rPr lang="en-US" altLang="en-US" dirty="0"/>
              <a:t>Identify why some diseases are “notifiable,”</a:t>
            </a:r>
            <a:r>
              <a:rPr lang="en-US" altLang="ja-JP" dirty="0"/>
              <a:t> and provide four examples of such reportable diseases.</a:t>
            </a:r>
          </a:p>
          <a:p>
            <a:pPr marL="342900" indent="-342900">
              <a:spcBef>
                <a:spcPts val="600"/>
              </a:spcBef>
              <a:buFont typeface="Arial" panose="020B0604020202020204" pitchFamily="34" charset="0"/>
              <a:buChar char="•"/>
            </a:pPr>
            <a:r>
              <a:rPr lang="en-US" altLang="en-US" dirty="0"/>
              <a:t>Differentiate between the terms </a:t>
            </a:r>
            <a:r>
              <a:rPr lang="en-US" altLang="en-US" i="1" dirty="0"/>
              <a:t>incidence</a:t>
            </a:r>
            <a:r>
              <a:rPr lang="en-US" altLang="en-US" dirty="0"/>
              <a:t> and </a:t>
            </a:r>
            <a:r>
              <a:rPr lang="en-US" altLang="en-US" i="1" dirty="0"/>
              <a:t>prevalence</a:t>
            </a:r>
            <a:r>
              <a:rPr lang="en-US" altLang="en-US" dirty="0"/>
              <a:t>.</a:t>
            </a:r>
          </a:p>
          <a:p>
            <a:pPr marL="342900" indent="-342900">
              <a:spcBef>
                <a:spcPts val="600"/>
              </a:spcBef>
              <a:buFont typeface="Arial" panose="020B0604020202020204" pitchFamily="34" charset="0"/>
              <a:buChar char="•"/>
            </a:pPr>
            <a:r>
              <a:rPr lang="en-US" dirty="0"/>
              <a:t>Discuss the three major types of epidemics, and identify the epidemic curves associated with each.</a:t>
            </a:r>
          </a:p>
          <a:p>
            <a:pPr marL="342900" indent="-342900">
              <a:spcBef>
                <a:spcPts val="600"/>
              </a:spcBef>
              <a:buFont typeface="Arial" panose="020B0604020202020204" pitchFamily="34" charset="0"/>
              <a:buChar char="•"/>
            </a:pPr>
            <a:r>
              <a:rPr lang="en-US" dirty="0"/>
              <a:t>List examples of emerging and reemerging infectious diseases.</a:t>
            </a:r>
          </a:p>
        </p:txBody>
      </p:sp>
    </p:spTree>
    <p:extLst>
      <p:ext uri="{BB962C8B-B14F-4D97-AF65-F5344CB8AC3E}">
        <p14:creationId xmlns:p14="http://schemas.microsoft.com/office/powerpoint/2010/main" val="3653948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Human Microbiome Project</a:t>
            </a:r>
            <a:endParaRPr lang="en-IN" sz="1200" dirty="0"/>
          </a:p>
        </p:txBody>
      </p:sp>
      <p:sp>
        <p:nvSpPr>
          <p:cNvPr id="3" name="Content Placeholder 2"/>
          <p:cNvSpPr>
            <a:spLocks noGrp="1"/>
          </p:cNvSpPr>
          <p:nvPr>
            <p:ph sz="quarter" idx="11"/>
          </p:nvPr>
        </p:nvSpPr>
        <p:spPr/>
        <p:txBody>
          <a:bodyPr>
            <a:normAutofit/>
          </a:bodyPr>
          <a:lstStyle/>
          <a:p>
            <a:pPr>
              <a:spcBef>
                <a:spcPts val="1200"/>
              </a:spcBef>
            </a:pPr>
            <a:r>
              <a:rPr lang="en-US" dirty="0"/>
              <a:t>Preliminary results:</a:t>
            </a:r>
          </a:p>
          <a:p>
            <a:pPr marL="342900" indent="-342900">
              <a:spcBef>
                <a:spcPts val="1200"/>
              </a:spcBef>
              <a:buFont typeface="Arial" panose="020B0604020202020204" pitchFamily="34" charset="0"/>
              <a:buChar char="•"/>
            </a:pPr>
            <a:r>
              <a:rPr lang="en-US" dirty="0"/>
              <a:t>Human cells contain 21,000 protein encoding genes; microbes that inhabit humans contain 8 million</a:t>
            </a:r>
          </a:p>
          <a:p>
            <a:pPr marL="342900" indent="-342900">
              <a:spcBef>
                <a:spcPts val="1200"/>
              </a:spcBef>
              <a:buFont typeface="Arial" panose="020B0604020202020204" pitchFamily="34" charset="0"/>
              <a:buChar char="•"/>
            </a:pPr>
            <a:r>
              <a:rPr lang="en-US" dirty="0"/>
              <a:t>We have a lot of microbes in places we used to think were sterile</a:t>
            </a:r>
          </a:p>
          <a:p>
            <a:pPr marL="342900" indent="-342900">
              <a:spcBef>
                <a:spcPts val="1200"/>
              </a:spcBef>
              <a:buFont typeface="Arial" panose="020B0604020202020204" pitchFamily="34" charset="0"/>
              <a:buChar char="•"/>
            </a:pPr>
            <a:r>
              <a:rPr lang="en-US" dirty="0"/>
              <a:t>All healthy people harbor potentially dangerous pathogens, but in low numbers</a:t>
            </a:r>
          </a:p>
        </p:txBody>
      </p:sp>
    </p:spTree>
    <p:extLst>
      <p:ext uri="{BB962C8B-B14F-4D97-AF65-F5344CB8AC3E}">
        <p14:creationId xmlns:p14="http://schemas.microsoft.com/office/powerpoint/2010/main" val="370230139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Reservoirs: Where Pathogens Persist</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286750" cy="4971691"/>
          </a:xfrm>
        </p:spPr>
        <p:txBody>
          <a:bodyPr/>
          <a:lstStyle/>
          <a:p>
            <a:pPr>
              <a:spcBef>
                <a:spcPts val="1200"/>
              </a:spcBef>
            </a:pPr>
            <a:r>
              <a:rPr lang="en-US" dirty="0"/>
              <a:t>Reservoir:</a:t>
            </a:r>
          </a:p>
          <a:p>
            <a:pPr marL="342900" indent="-342900">
              <a:spcBef>
                <a:spcPts val="1200"/>
              </a:spcBef>
              <a:buFont typeface="Arial" panose="020B0604020202020204" pitchFamily="34" charset="0"/>
              <a:buChar char="•"/>
            </a:pPr>
            <a:r>
              <a:rPr lang="en-US" dirty="0"/>
              <a:t>Primary habitat in the natural world from which a pathogen originates </a:t>
            </a:r>
          </a:p>
          <a:p>
            <a:pPr marL="342900" indent="-342900">
              <a:spcBef>
                <a:spcPts val="1200"/>
              </a:spcBef>
              <a:buFont typeface="Arial" panose="020B0604020202020204" pitchFamily="34" charset="0"/>
              <a:buChar char="•"/>
            </a:pPr>
            <a:r>
              <a:rPr lang="en-US" dirty="0"/>
              <a:t>Human or animal carrier; soil, water, or plants</a:t>
            </a:r>
          </a:p>
          <a:p>
            <a:pPr>
              <a:spcBef>
                <a:spcPts val="1200"/>
              </a:spcBef>
            </a:pPr>
            <a:r>
              <a:rPr lang="en-US" dirty="0"/>
              <a:t>Source:</a:t>
            </a:r>
          </a:p>
          <a:p>
            <a:pPr marL="342900" indent="-342900">
              <a:spcBef>
                <a:spcPts val="1200"/>
              </a:spcBef>
              <a:buFont typeface="Arial" panose="020B0604020202020204" pitchFamily="34" charset="0"/>
              <a:buChar char="•"/>
            </a:pPr>
            <a:r>
              <a:rPr lang="en-US" dirty="0"/>
              <a:t>Distinct from a reservoir</a:t>
            </a:r>
          </a:p>
          <a:p>
            <a:pPr marL="342900" indent="-342900">
              <a:spcBef>
                <a:spcPts val="1200"/>
              </a:spcBef>
              <a:buFont typeface="Arial" panose="020B0604020202020204" pitchFamily="34" charset="0"/>
              <a:buChar char="•"/>
            </a:pPr>
            <a:r>
              <a:rPr lang="en-US" dirty="0"/>
              <a:t>Individual or object from which an infection is acquired</a:t>
            </a:r>
          </a:p>
        </p:txBody>
      </p:sp>
    </p:spTree>
    <p:extLst>
      <p:ext uri="{BB962C8B-B14F-4D97-AF65-F5344CB8AC3E}">
        <p14:creationId xmlns:p14="http://schemas.microsoft.com/office/powerpoint/2010/main" val="388340903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C2FB5-0B9B-4C36-9431-CEC5D3FA57AF}"/>
              </a:ext>
            </a:extLst>
          </p:cNvPr>
          <p:cNvSpPr>
            <a:spLocks noGrp="1"/>
          </p:cNvSpPr>
          <p:nvPr>
            <p:ph type="title"/>
          </p:nvPr>
        </p:nvSpPr>
        <p:spPr/>
        <p:txBody>
          <a:bodyPr/>
          <a:lstStyle/>
          <a:p>
            <a:r>
              <a:rPr lang="en-US" dirty="0"/>
              <a:t>Living Reservoirs</a:t>
            </a:r>
          </a:p>
        </p:txBody>
      </p:sp>
      <p:sp>
        <p:nvSpPr>
          <p:cNvPr id="3" name="Content Placeholder 2">
            <a:extLst>
              <a:ext uri="{FF2B5EF4-FFF2-40B4-BE49-F238E27FC236}">
                <a16:creationId xmlns:a16="http://schemas.microsoft.com/office/drawing/2014/main" id="{750DEEBE-A08F-40E1-A8E2-3C7E6BFCBAC5}"/>
              </a:ext>
            </a:extLst>
          </p:cNvPr>
          <p:cNvSpPr>
            <a:spLocks noGrp="1"/>
          </p:cNvSpPr>
          <p:nvPr>
            <p:ph sz="quarter" idx="11"/>
          </p:nvPr>
        </p:nvSpPr>
        <p:spPr>
          <a:xfrm>
            <a:off x="342900" y="1276709"/>
            <a:ext cx="8458200" cy="5239915"/>
          </a:xfrm>
        </p:spPr>
        <p:txBody>
          <a:bodyPr/>
          <a:lstStyle/>
          <a:p>
            <a:pPr>
              <a:spcBef>
                <a:spcPts val="400"/>
              </a:spcBef>
              <a:spcAft>
                <a:spcPts val="600"/>
              </a:spcAft>
            </a:pPr>
            <a:r>
              <a:rPr lang="en-US" dirty="0"/>
              <a:t>Animals (other than humans and arthropods):</a:t>
            </a:r>
          </a:p>
          <a:p>
            <a:pPr marL="342900" indent="-342900">
              <a:spcBef>
                <a:spcPts val="400"/>
              </a:spcBef>
              <a:spcAft>
                <a:spcPts val="600"/>
              </a:spcAft>
              <a:buFont typeface="Arial" panose="020B0604020202020204" pitchFamily="34" charset="0"/>
              <a:buChar char="•"/>
            </a:pPr>
            <a:r>
              <a:rPr lang="en-US" dirty="0"/>
              <a:t>Can be directly transmitted to humans</a:t>
            </a:r>
          </a:p>
          <a:p>
            <a:pPr marL="342900" indent="-342900">
              <a:spcBef>
                <a:spcPts val="400"/>
              </a:spcBef>
              <a:spcAft>
                <a:spcPts val="600"/>
              </a:spcAft>
              <a:buFont typeface="Arial" panose="020B0604020202020204" pitchFamily="34" charset="0"/>
              <a:buChar char="•"/>
            </a:pPr>
            <a:r>
              <a:rPr lang="en-US" dirty="0"/>
              <a:t>Can be transmitted to humans via vectors</a:t>
            </a:r>
          </a:p>
          <a:p>
            <a:pPr marL="342900" indent="-342900">
              <a:spcBef>
                <a:spcPts val="400"/>
              </a:spcBef>
              <a:spcAft>
                <a:spcPts val="600"/>
              </a:spcAft>
              <a:buFont typeface="Arial" panose="020B0604020202020204" pitchFamily="34" charset="0"/>
              <a:buChar char="•"/>
            </a:pPr>
            <a:r>
              <a:rPr lang="en-US" dirty="0"/>
              <a:t>Can be transmitted through vehicles such as water</a:t>
            </a:r>
          </a:p>
          <a:p>
            <a:pPr>
              <a:spcBef>
                <a:spcPts val="400"/>
              </a:spcBef>
              <a:spcAft>
                <a:spcPts val="600"/>
              </a:spcAft>
            </a:pPr>
            <a:r>
              <a:rPr lang="en-US" dirty="0"/>
              <a:t>Actively ill humans:</a:t>
            </a:r>
          </a:p>
          <a:p>
            <a:pPr marL="342900" indent="-342900">
              <a:spcBef>
                <a:spcPts val="400"/>
              </a:spcBef>
              <a:spcAft>
                <a:spcPts val="600"/>
              </a:spcAft>
              <a:buFont typeface="Arial" panose="020B0604020202020204" pitchFamily="34" charset="0"/>
              <a:buChar char="•"/>
            </a:pPr>
            <a:r>
              <a:rPr lang="en-US" dirty="0"/>
              <a:t>Indirect transmission: A person </a:t>
            </a:r>
            <a:br>
              <a:rPr lang="en-US" dirty="0"/>
            </a:br>
            <a:r>
              <a:rPr lang="en-US" dirty="0"/>
              <a:t>with a cold contaminates a pen, </a:t>
            </a:r>
            <a:br>
              <a:rPr lang="en-US" dirty="0"/>
            </a:br>
            <a:r>
              <a:rPr lang="en-US" dirty="0"/>
              <a:t>which is then picked up by a </a:t>
            </a:r>
            <a:br>
              <a:rPr lang="en-US" dirty="0"/>
            </a:br>
            <a:r>
              <a:rPr lang="en-US" dirty="0"/>
              <a:t>healthy person</a:t>
            </a:r>
          </a:p>
          <a:p>
            <a:pPr marL="342900" indent="-342900">
              <a:spcBef>
                <a:spcPts val="400"/>
              </a:spcBef>
              <a:spcAft>
                <a:spcPts val="600"/>
              </a:spcAft>
              <a:buFont typeface="Arial" panose="020B0604020202020204" pitchFamily="34" charset="0"/>
              <a:buChar char="•"/>
            </a:pPr>
            <a:r>
              <a:rPr lang="en-US" dirty="0"/>
              <a:t>Direct transmission: A sick </a:t>
            </a:r>
            <a:br>
              <a:rPr lang="en-US" dirty="0"/>
            </a:br>
            <a:r>
              <a:rPr lang="en-US" dirty="0"/>
              <a:t>person sneezing on a healthy </a:t>
            </a:r>
            <a:br>
              <a:rPr lang="en-US" dirty="0"/>
            </a:br>
            <a:r>
              <a:rPr lang="en-US" dirty="0"/>
              <a:t>person</a:t>
            </a:r>
          </a:p>
        </p:txBody>
      </p:sp>
      <p:pic>
        <p:nvPicPr>
          <p:cNvPr id="8" name="Picture 3">
            <a:extLst>
              <a:ext uri="{FF2B5EF4-FFF2-40B4-BE49-F238E27FC236}">
                <a16:creationId xmlns:a16="http://schemas.microsoft.com/office/drawing/2014/main" id="{D16E83F8-6080-4859-BCF7-D060E5107451}"/>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l="22569" t="19646" r="33332" b="62021"/>
          <a:stretch/>
        </p:blipFill>
        <p:spPr>
          <a:xfrm>
            <a:off x="5373896" y="3908584"/>
            <a:ext cx="3325604" cy="1566386"/>
          </a:xfrm>
        </p:spPr>
      </p:pic>
      <p:sp>
        <p:nvSpPr>
          <p:cNvPr id="7" name="Text Placeholder 6">
            <a:extLst>
              <a:ext uri="{FF2B5EF4-FFF2-40B4-BE49-F238E27FC236}">
                <a16:creationId xmlns:a16="http://schemas.microsoft.com/office/drawing/2014/main" id="{96915C5A-F3B4-4DD5-9902-D60DA6CBA52B}"/>
              </a:ext>
            </a:extLst>
          </p:cNvPr>
          <p:cNvSpPr>
            <a:spLocks noGrp="1"/>
          </p:cNvSpPr>
          <p:nvPr>
            <p:ph type="body" sz="quarter" idx="30"/>
          </p:nvPr>
        </p:nvSpPr>
        <p:spPr/>
        <p:txBody>
          <a:bodyPr/>
          <a:lstStyle/>
          <a:p>
            <a:r>
              <a:rPr lang="en-US" dirty="0"/>
              <a:t>Thinkstock/Getty Images; Ingram Publishing</a:t>
            </a:r>
          </a:p>
        </p:txBody>
      </p:sp>
    </p:spTree>
    <p:extLst>
      <p:ext uri="{BB962C8B-B14F-4D97-AF65-F5344CB8AC3E}">
        <p14:creationId xmlns:p14="http://schemas.microsoft.com/office/powerpoint/2010/main" val="268479890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More Living Reservoirs</a:t>
            </a: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098691"/>
          </a:xfrm>
        </p:spPr>
        <p:txBody>
          <a:bodyPr/>
          <a:lstStyle/>
          <a:p>
            <a:pPr>
              <a:spcBef>
                <a:spcPts val="400"/>
              </a:spcBef>
              <a:spcAft>
                <a:spcPts val="600"/>
              </a:spcAft>
            </a:pPr>
            <a:r>
              <a:rPr lang="en-US" dirty="0"/>
              <a:t>Human carriers:</a:t>
            </a:r>
          </a:p>
          <a:p>
            <a:pPr marL="342900" indent="-342900">
              <a:spcBef>
                <a:spcPts val="400"/>
              </a:spcBef>
              <a:spcAft>
                <a:spcPts val="600"/>
              </a:spcAft>
              <a:buFont typeface="Arial" panose="020B0604020202020204" pitchFamily="34" charset="0"/>
              <a:buChar char="•"/>
            </a:pPr>
            <a:r>
              <a:rPr lang="en-US" dirty="0"/>
              <a:t>A person who is fully recovered from his hepatitis but is still shedding hepatitis A virus in his feces uses suboptimal hand-washing technique and then contaminates food which a healthy person ingests</a:t>
            </a:r>
          </a:p>
          <a:p>
            <a:pPr marL="342900" indent="-342900">
              <a:spcBef>
                <a:spcPts val="400"/>
              </a:spcBef>
              <a:spcAft>
                <a:spcPts val="600"/>
              </a:spcAft>
              <a:buFont typeface="Arial" panose="020B0604020202020204" pitchFamily="34" charset="0"/>
              <a:buChar char="•"/>
            </a:pPr>
            <a:r>
              <a:rPr lang="en-US" dirty="0"/>
              <a:t>An incubating carrier of HIV, who does not know she is infected, transmits the virus through sexual contact</a:t>
            </a:r>
          </a:p>
          <a:p>
            <a:pPr>
              <a:spcBef>
                <a:spcPts val="400"/>
              </a:spcBef>
              <a:spcAft>
                <a:spcPts val="600"/>
              </a:spcAft>
            </a:pPr>
            <a:r>
              <a:rPr lang="en-US" dirty="0"/>
              <a:t>Arthropods (such as fleas, </a:t>
            </a:r>
            <a:br>
              <a:rPr lang="en-US" dirty="0"/>
            </a:br>
            <a:r>
              <a:rPr lang="en-US" dirty="0"/>
              <a:t>mosquitoes, flies, and ticks):</a:t>
            </a:r>
          </a:p>
          <a:p>
            <a:pPr marL="342900" indent="-342900">
              <a:spcBef>
                <a:spcPts val="400"/>
              </a:spcBef>
              <a:spcAft>
                <a:spcPts val="600"/>
              </a:spcAft>
              <a:buFont typeface="Arial" panose="020B0604020202020204" pitchFamily="34" charset="0"/>
              <a:buChar char="•"/>
            </a:pPr>
            <a:r>
              <a:rPr lang="en-US" dirty="0"/>
              <a:t>When an arthropod is the host </a:t>
            </a:r>
            <a:br>
              <a:rPr lang="en-US" dirty="0"/>
            </a:br>
            <a:r>
              <a:rPr lang="en-US" dirty="0"/>
              <a:t>(and reservoir) of the pathogen, </a:t>
            </a:r>
            <a:br>
              <a:rPr lang="en-US" dirty="0"/>
            </a:br>
            <a:r>
              <a:rPr lang="en-US" dirty="0"/>
              <a:t>it is also the mode of transmission</a:t>
            </a:r>
          </a:p>
        </p:txBody>
      </p:sp>
      <p:pic>
        <p:nvPicPr>
          <p:cNvPr id="9" name="Picture 3">
            <a:extLst>
              <a:ext uri="{FF2B5EF4-FFF2-40B4-BE49-F238E27FC236}">
                <a16:creationId xmlns:a16="http://schemas.microsoft.com/office/drawing/2014/main" id="{E80A6154-3AC1-43AB-93C7-FF9D55F43F1F}"/>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2"/>
          <a:srcRect l="22737" t="48483" r="34679" b="28473"/>
          <a:stretch/>
        </p:blipFill>
        <p:spPr>
          <a:xfrm>
            <a:off x="5589796" y="4251484"/>
            <a:ext cx="3211304" cy="1968904"/>
          </a:xfrm>
        </p:spPr>
      </p:pic>
      <p:sp>
        <p:nvSpPr>
          <p:cNvPr id="7" name="Text Placeholder 6">
            <a:extLst>
              <a:ext uri="{FF2B5EF4-FFF2-40B4-BE49-F238E27FC236}">
                <a16:creationId xmlns:a16="http://schemas.microsoft.com/office/drawing/2014/main" id="{7778BE1C-21DC-4AF5-8A6D-95A92AE78733}"/>
              </a:ext>
            </a:extLst>
          </p:cNvPr>
          <p:cNvSpPr>
            <a:spLocks noGrp="1"/>
          </p:cNvSpPr>
          <p:nvPr>
            <p:ph type="body" sz="quarter" idx="30"/>
          </p:nvPr>
        </p:nvSpPr>
        <p:spPr/>
        <p:txBody>
          <a:bodyPr/>
          <a:lstStyle/>
          <a:p>
            <a:r>
              <a:rPr lang="en-US" dirty="0"/>
              <a:t>Source: Centers for Disease Control/James </a:t>
            </a:r>
            <a:r>
              <a:rPr lang="en-US" dirty="0" err="1"/>
              <a:t>Gathany</a:t>
            </a:r>
            <a:endParaRPr lang="en-US" dirty="0"/>
          </a:p>
        </p:txBody>
      </p:sp>
    </p:spTree>
    <p:extLst>
      <p:ext uri="{BB962C8B-B14F-4D97-AF65-F5344CB8AC3E}">
        <p14:creationId xmlns:p14="http://schemas.microsoft.com/office/powerpoint/2010/main" val="33655887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1666E-B7E2-4236-94C3-318141105467}"/>
              </a:ext>
            </a:extLst>
          </p:cNvPr>
          <p:cNvSpPr>
            <a:spLocks noGrp="1"/>
          </p:cNvSpPr>
          <p:nvPr>
            <p:ph type="title"/>
          </p:nvPr>
        </p:nvSpPr>
        <p:spPr/>
        <p:txBody>
          <a:bodyPr/>
          <a:lstStyle/>
          <a:p>
            <a:r>
              <a:rPr lang="en-IN" dirty="0"/>
              <a:t>Carrier States</a:t>
            </a:r>
            <a:endParaRPr lang="en-US" dirty="0"/>
          </a:p>
        </p:txBody>
      </p:sp>
      <p:sp>
        <p:nvSpPr>
          <p:cNvPr id="3" name="Content Placeholder 2">
            <a:extLst>
              <a:ext uri="{FF2B5EF4-FFF2-40B4-BE49-F238E27FC236}">
                <a16:creationId xmlns:a16="http://schemas.microsoft.com/office/drawing/2014/main" id="{D694DE6F-899B-424F-8CB6-803B9FB770AA}"/>
              </a:ext>
            </a:extLst>
          </p:cNvPr>
          <p:cNvSpPr>
            <a:spLocks noGrp="1"/>
          </p:cNvSpPr>
          <p:nvPr>
            <p:ph sz="quarter" idx="11"/>
          </p:nvPr>
        </p:nvSpPr>
        <p:spPr>
          <a:xfrm>
            <a:off x="342900" y="1276709"/>
            <a:ext cx="2962275" cy="4971691"/>
          </a:xfrm>
        </p:spPr>
        <p:txBody>
          <a:bodyPr/>
          <a:lstStyle/>
          <a:p>
            <a:pPr>
              <a:spcBef>
                <a:spcPts val="600"/>
              </a:spcBef>
              <a:spcAft>
                <a:spcPts val="600"/>
              </a:spcAft>
            </a:pPr>
            <a:r>
              <a:rPr lang="en-US" dirty="0"/>
              <a:t>Carrier:</a:t>
            </a:r>
          </a:p>
          <a:p>
            <a:pPr marL="342900" indent="-342900">
              <a:spcBef>
                <a:spcPts val="600"/>
              </a:spcBef>
              <a:spcAft>
                <a:spcPts val="600"/>
              </a:spcAft>
              <a:buFont typeface="Arial" panose="020B0604020202020204" pitchFamily="34" charset="0"/>
              <a:buChar char="•"/>
            </a:pPr>
            <a:r>
              <a:rPr lang="en-US" dirty="0"/>
              <a:t>An individual who inconspicuously shelters a pathogen and can spread it to others without knowing</a:t>
            </a:r>
          </a:p>
        </p:txBody>
      </p:sp>
      <p:graphicFrame>
        <p:nvGraphicFramePr>
          <p:cNvPr id="7" name="Table 3">
            <a:extLst>
              <a:ext uri="{FF2B5EF4-FFF2-40B4-BE49-F238E27FC236}">
                <a16:creationId xmlns:a16="http://schemas.microsoft.com/office/drawing/2014/main" id="{9DFA1530-9764-4173-9086-F6191B33B0C3}"/>
              </a:ext>
            </a:extLst>
          </p:cNvPr>
          <p:cNvGraphicFramePr>
            <a:graphicFrameLocks noGrp="1"/>
          </p:cNvGraphicFramePr>
          <p:nvPr>
            <p:extLst>
              <p:ext uri="{D42A27DB-BD31-4B8C-83A1-F6EECF244321}">
                <p14:modId xmlns:p14="http://schemas.microsoft.com/office/powerpoint/2010/main" val="1327400231"/>
              </p:ext>
            </p:extLst>
          </p:nvPr>
        </p:nvGraphicFramePr>
        <p:xfrm>
          <a:off x="3452442" y="468040"/>
          <a:ext cx="5584054" cy="5524307"/>
        </p:xfrm>
        <a:graphic>
          <a:graphicData uri="http://schemas.openxmlformats.org/drawingml/2006/table">
            <a:tbl>
              <a:tblPr firstRow="1" bandRow="1">
                <a:tableStyleId>{073A0DAA-6AF3-43AB-8588-CEC1D06C72B9}</a:tableStyleId>
              </a:tblPr>
              <a:tblGrid>
                <a:gridCol w="1389109">
                  <a:extLst>
                    <a:ext uri="{9D8B030D-6E8A-4147-A177-3AD203B41FA5}">
                      <a16:colId xmlns:a16="http://schemas.microsoft.com/office/drawing/2014/main" val="1798625546"/>
                    </a:ext>
                  </a:extLst>
                </a:gridCol>
                <a:gridCol w="2768924">
                  <a:extLst>
                    <a:ext uri="{9D8B030D-6E8A-4147-A177-3AD203B41FA5}">
                      <a16:colId xmlns:a16="http://schemas.microsoft.com/office/drawing/2014/main" val="3300600307"/>
                    </a:ext>
                  </a:extLst>
                </a:gridCol>
                <a:gridCol w="1426021">
                  <a:extLst>
                    <a:ext uri="{9D8B030D-6E8A-4147-A177-3AD203B41FA5}">
                      <a16:colId xmlns:a16="http://schemas.microsoft.com/office/drawing/2014/main" val="3394806855"/>
                    </a:ext>
                  </a:extLst>
                </a:gridCol>
              </a:tblGrid>
              <a:tr h="341261">
                <a:tc>
                  <a:txBody>
                    <a:bodyPr/>
                    <a:lstStyle/>
                    <a:p>
                      <a:r>
                        <a:rPr lang="en-US" sz="1400" dirty="0"/>
                        <a:t>Carrier State</a:t>
                      </a:r>
                    </a:p>
                  </a:txBody>
                  <a:tcPr/>
                </a:tc>
                <a:tc>
                  <a:txBody>
                    <a:bodyPr/>
                    <a:lstStyle/>
                    <a:p>
                      <a:r>
                        <a:rPr lang="en-US" sz="1400" dirty="0"/>
                        <a:t>Explanation</a:t>
                      </a:r>
                    </a:p>
                  </a:txBody>
                  <a:tcPr/>
                </a:tc>
                <a:tc>
                  <a:txBody>
                    <a:bodyPr/>
                    <a:lstStyle/>
                    <a:p>
                      <a:r>
                        <a:rPr lang="en-US" sz="1400" dirty="0"/>
                        <a:t>Example</a:t>
                      </a:r>
                    </a:p>
                  </a:txBody>
                  <a:tcPr/>
                </a:tc>
                <a:extLst>
                  <a:ext uri="{0D108BD9-81ED-4DB2-BD59-A6C34878D82A}">
                    <a16:rowId xmlns:a16="http://schemas.microsoft.com/office/drawing/2014/main" val="3970905091"/>
                  </a:ext>
                </a:extLst>
              </a:tr>
              <a:tr h="810867">
                <a:tc>
                  <a:txBody>
                    <a:bodyPr/>
                    <a:lstStyle/>
                    <a:p>
                      <a:r>
                        <a:rPr lang="en-US" sz="1400" dirty="0"/>
                        <a:t>Asymptomatic carriers</a:t>
                      </a:r>
                    </a:p>
                  </a:txBody>
                  <a:tcPr/>
                </a:tc>
                <a:tc>
                  <a:txBody>
                    <a:bodyPr/>
                    <a:lstStyle/>
                    <a:p>
                      <a:r>
                        <a:rPr lang="en-US" sz="1400" dirty="0"/>
                        <a:t>Infected but show no symptoms of disease</a:t>
                      </a:r>
                    </a:p>
                  </a:txBody>
                  <a:tcPr/>
                </a:tc>
                <a:tc>
                  <a:txBody>
                    <a:bodyPr/>
                    <a:lstStyle/>
                    <a:p>
                      <a:r>
                        <a:rPr lang="en-US" sz="1400" dirty="0"/>
                        <a:t>Gonorrhea, genital herpes with no lesions</a:t>
                      </a:r>
                    </a:p>
                  </a:txBody>
                  <a:tcPr/>
                </a:tc>
                <a:extLst>
                  <a:ext uri="{0D108BD9-81ED-4DB2-BD59-A6C34878D82A}">
                    <a16:rowId xmlns:a16="http://schemas.microsoft.com/office/drawing/2014/main" val="1186629485"/>
                  </a:ext>
                </a:extLst>
              </a:tr>
              <a:tr h="563971">
                <a:tc>
                  <a:txBody>
                    <a:bodyPr/>
                    <a:lstStyle/>
                    <a:p>
                      <a:r>
                        <a:rPr lang="en-US" sz="1400" dirty="0"/>
                        <a:t>Incubating carriers</a:t>
                      </a:r>
                    </a:p>
                  </a:txBody>
                  <a:tcPr/>
                </a:tc>
                <a:tc>
                  <a:txBody>
                    <a:bodyPr/>
                    <a:lstStyle/>
                    <a:p>
                      <a:r>
                        <a:rPr lang="en-US" sz="1400" dirty="0"/>
                        <a:t>Infected but show no symptoms of disease</a:t>
                      </a:r>
                    </a:p>
                  </a:txBody>
                  <a:tcPr/>
                </a:tc>
                <a:tc>
                  <a:txBody>
                    <a:bodyPr/>
                    <a:lstStyle/>
                    <a:p>
                      <a:r>
                        <a:rPr lang="en-US" sz="1400" dirty="0"/>
                        <a:t>Infectious</a:t>
                      </a:r>
                    </a:p>
                    <a:p>
                      <a:r>
                        <a:rPr lang="en-US" sz="1400" dirty="0"/>
                        <a:t>mononucleosis</a:t>
                      </a:r>
                    </a:p>
                  </a:txBody>
                  <a:tcPr/>
                </a:tc>
                <a:extLst>
                  <a:ext uri="{0D108BD9-81ED-4DB2-BD59-A6C34878D82A}">
                    <a16:rowId xmlns:a16="http://schemas.microsoft.com/office/drawing/2014/main" val="2317166793"/>
                  </a:ext>
                </a:extLst>
              </a:tr>
              <a:tr h="1004944">
                <a:tc>
                  <a:txBody>
                    <a:bodyPr/>
                    <a:lstStyle/>
                    <a:p>
                      <a:r>
                        <a:rPr lang="en-US" sz="1400" dirty="0"/>
                        <a:t>Convalescent carriers</a:t>
                      </a:r>
                    </a:p>
                  </a:txBody>
                  <a:tcPr/>
                </a:tc>
                <a:tc>
                  <a:txBody>
                    <a:bodyPr/>
                    <a:lstStyle/>
                    <a:p>
                      <a:r>
                        <a:rPr lang="en-US" sz="1400" dirty="0"/>
                        <a:t>Recuperating patients without symptoms; they continue to shed viable microbes and convey the infection to others</a:t>
                      </a:r>
                    </a:p>
                  </a:txBody>
                  <a:tcPr/>
                </a:tc>
                <a:tc>
                  <a:txBody>
                    <a:bodyPr/>
                    <a:lstStyle/>
                    <a:p>
                      <a:r>
                        <a:rPr lang="en-US" sz="1400" dirty="0"/>
                        <a:t>Hepatitis A</a:t>
                      </a:r>
                    </a:p>
                  </a:txBody>
                  <a:tcPr/>
                </a:tc>
                <a:extLst>
                  <a:ext uri="{0D108BD9-81ED-4DB2-BD59-A6C34878D82A}">
                    <a16:rowId xmlns:a16="http://schemas.microsoft.com/office/drawing/2014/main" val="2835001332"/>
                  </a:ext>
                </a:extLst>
              </a:tr>
              <a:tr h="1004944">
                <a:tc>
                  <a:txBody>
                    <a:bodyPr/>
                    <a:lstStyle/>
                    <a:p>
                      <a:r>
                        <a:rPr lang="en-US" sz="1400" dirty="0"/>
                        <a:t>Chronic carriers</a:t>
                      </a:r>
                    </a:p>
                  </a:txBody>
                  <a:tcPr/>
                </a:tc>
                <a:tc>
                  <a:txBody>
                    <a:bodyPr/>
                    <a:lstStyle/>
                    <a:p>
                      <a:r>
                        <a:rPr lang="en-US" sz="1400" dirty="0"/>
                        <a:t>Individuals who shelter the infectious agent for a long period after recovery because of the latency of the infectious agent</a:t>
                      </a:r>
                    </a:p>
                  </a:txBody>
                  <a:tcPr/>
                </a:tc>
                <a:tc>
                  <a:txBody>
                    <a:bodyPr/>
                    <a:lstStyle/>
                    <a:p>
                      <a:r>
                        <a:rPr lang="en-US" sz="1400" dirty="0"/>
                        <a:t>Tuberculosis, typhoid fever</a:t>
                      </a:r>
                    </a:p>
                  </a:txBody>
                  <a:tcPr/>
                </a:tc>
                <a:extLst>
                  <a:ext uri="{0D108BD9-81ED-4DB2-BD59-A6C34878D82A}">
                    <a16:rowId xmlns:a16="http://schemas.microsoft.com/office/drawing/2014/main" val="1867875270"/>
                  </a:ext>
                </a:extLst>
              </a:tr>
              <a:tr h="1004944">
                <a:tc>
                  <a:txBody>
                    <a:bodyPr/>
                    <a:lstStyle/>
                    <a:p>
                      <a:r>
                        <a:rPr lang="en-US" sz="1400" dirty="0"/>
                        <a:t>Passive carriers</a:t>
                      </a:r>
                    </a:p>
                  </a:txBody>
                  <a:tcPr/>
                </a:tc>
                <a:tc>
                  <a:txBody>
                    <a:bodyPr/>
                    <a:lstStyle/>
                    <a:p>
                      <a:r>
                        <a:rPr lang="en-US" sz="1400" dirty="0"/>
                        <a:t>Medical and dental personnel who must constantly handle patient materials that are heavily contaminated with patient secretions and blood risk picking up pathogens mechanically and accidentally transferring them to other patients</a:t>
                      </a:r>
                    </a:p>
                  </a:txBody>
                  <a:tcPr/>
                </a:tc>
                <a:tc>
                  <a:txBody>
                    <a:bodyPr/>
                    <a:lstStyle/>
                    <a:p>
                      <a:r>
                        <a:rPr lang="en-US" sz="1400" dirty="0"/>
                        <a:t>Various healthcare-associated</a:t>
                      </a:r>
                    </a:p>
                    <a:p>
                      <a:r>
                        <a:rPr lang="en-US" sz="1400" dirty="0"/>
                        <a:t>Infections</a:t>
                      </a:r>
                    </a:p>
                  </a:txBody>
                  <a:tcPr/>
                </a:tc>
                <a:extLst>
                  <a:ext uri="{0D108BD9-81ED-4DB2-BD59-A6C34878D82A}">
                    <a16:rowId xmlns:a16="http://schemas.microsoft.com/office/drawing/2014/main" val="2210916424"/>
                  </a:ext>
                </a:extLst>
              </a:tr>
            </a:tbl>
          </a:graphicData>
        </a:graphic>
      </p:graphicFrame>
    </p:spTree>
    <p:extLst>
      <p:ext uri="{BB962C8B-B14F-4D97-AF65-F5344CB8AC3E}">
        <p14:creationId xmlns:p14="http://schemas.microsoft.com/office/powerpoint/2010/main" val="26963010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Vectors</a:t>
            </a: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276491"/>
          </a:xfrm>
        </p:spPr>
        <p:txBody>
          <a:bodyPr/>
          <a:lstStyle/>
          <a:p>
            <a:r>
              <a:rPr lang="en-US" altLang="en-US" dirty="0"/>
              <a:t>In epidemiology, a live animal that transmits an infectious agent from one host to another</a:t>
            </a:r>
          </a:p>
          <a:p>
            <a:r>
              <a:rPr lang="en-US" altLang="en-US" dirty="0"/>
              <a:t>Majority of vectors are arthropods</a:t>
            </a:r>
          </a:p>
          <a:p>
            <a:r>
              <a:rPr lang="en-US" altLang="en-US" dirty="0"/>
              <a:t>Biological vector:</a:t>
            </a:r>
          </a:p>
          <a:p>
            <a:pPr marL="342900" lvl="1">
              <a:spcBef>
                <a:spcPts val="0"/>
              </a:spcBef>
            </a:pPr>
            <a:r>
              <a:rPr lang="en-US" altLang="en-US" dirty="0"/>
              <a:t>Actively participates in a pathogen’s life cycle, serving as a site in which the pathogen can multiply or complete its life cycle</a:t>
            </a:r>
          </a:p>
          <a:p>
            <a:pPr marL="342900" lvl="1">
              <a:spcBef>
                <a:spcPts val="0"/>
              </a:spcBef>
            </a:pPr>
            <a:r>
              <a:rPr lang="en-US" altLang="en-US" dirty="0"/>
              <a:t>Communicates the infectious agent to the human host by biting, aerosol formation, or touch</a:t>
            </a:r>
          </a:p>
          <a:p>
            <a:r>
              <a:rPr lang="en-US" altLang="en-US" dirty="0"/>
              <a:t>Mechanical vectors:</a:t>
            </a:r>
          </a:p>
          <a:p>
            <a:pPr marL="342900" lvl="1">
              <a:spcBef>
                <a:spcPts val="0"/>
              </a:spcBef>
            </a:pPr>
            <a:r>
              <a:rPr lang="en-US" altLang="en-US" dirty="0"/>
              <a:t>Not necessary to the life cycle of an infectious agent</a:t>
            </a:r>
          </a:p>
          <a:p>
            <a:pPr marL="342900" lvl="1">
              <a:spcBef>
                <a:spcPts val="0"/>
              </a:spcBef>
            </a:pPr>
            <a:r>
              <a:rPr lang="en-US" altLang="en-US" dirty="0"/>
              <a:t>Merely transport the pathogen without being infected</a:t>
            </a:r>
          </a:p>
        </p:txBody>
      </p:sp>
    </p:spTree>
    <p:extLst>
      <p:ext uri="{BB962C8B-B14F-4D97-AF65-F5344CB8AC3E}">
        <p14:creationId xmlns:p14="http://schemas.microsoft.com/office/powerpoint/2010/main" val="235937093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D7582F0-6544-4F46-A702-0F22970388FD}"/>
              </a:ext>
            </a:extLst>
          </p:cNvPr>
          <p:cNvSpPr>
            <a:spLocks noGrp="1"/>
          </p:cNvSpPr>
          <p:nvPr>
            <p:ph type="title"/>
          </p:nvPr>
        </p:nvSpPr>
        <p:spPr/>
        <p:txBody>
          <a:bodyPr/>
          <a:lstStyle/>
          <a:p>
            <a:r>
              <a:rPr lang="en-US" dirty="0"/>
              <a:t>Two Types of Vectors</a:t>
            </a:r>
          </a:p>
        </p:txBody>
      </p:sp>
      <p:pic>
        <p:nvPicPr>
          <p:cNvPr id="13" name="Picture 2" descr="Illustrated examples of biological (chicken, mosquito, bat).&#10;Illustrated examples of mechanical vectors (housefly, cockroach).">
            <a:extLst>
              <a:ext uri="{FF2B5EF4-FFF2-40B4-BE49-F238E27FC236}">
                <a16:creationId xmlns:a16="http://schemas.microsoft.com/office/drawing/2014/main" id="{5813D84A-C6ED-4C41-BB4E-0D5E2055BBF5}"/>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452323" y="1917700"/>
            <a:ext cx="8239354" cy="3441275"/>
          </a:xfrm>
        </p:spPr>
      </p:pic>
    </p:spTree>
    <p:extLst>
      <p:ext uri="{BB962C8B-B14F-4D97-AF65-F5344CB8AC3E}">
        <p14:creationId xmlns:p14="http://schemas.microsoft.com/office/powerpoint/2010/main" val="21069179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Zoonosis</a:t>
            </a: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098691"/>
          </a:xfrm>
        </p:spPr>
        <p:txBody>
          <a:bodyPr/>
          <a:lstStyle/>
          <a:p>
            <a:pPr>
              <a:spcBef>
                <a:spcPts val="1200"/>
              </a:spcBef>
            </a:pPr>
            <a:r>
              <a:rPr lang="en-US" altLang="en-US" dirty="0"/>
              <a:t>An infection indigenous to animals but also transmissible to humans</a:t>
            </a:r>
          </a:p>
          <a:p>
            <a:pPr>
              <a:spcBef>
                <a:spcPts val="1200"/>
              </a:spcBef>
            </a:pPr>
            <a:r>
              <a:rPr lang="en-US" altLang="en-US" dirty="0"/>
              <a:t>Human is the dead-end host and does not contribute to the natural persistence of the microbe</a:t>
            </a:r>
          </a:p>
          <a:p>
            <a:pPr>
              <a:spcBef>
                <a:spcPts val="1200"/>
              </a:spcBef>
            </a:pPr>
            <a:r>
              <a:rPr lang="en-US" altLang="en-US" dirty="0"/>
              <a:t>Spread of disease is promoted by close associations of humans with animals</a:t>
            </a:r>
          </a:p>
          <a:p>
            <a:pPr>
              <a:spcBef>
                <a:spcPts val="1200"/>
              </a:spcBef>
            </a:pPr>
            <a:r>
              <a:rPr lang="en-US" altLang="en-US" dirty="0"/>
              <a:t>People in animal-oriented or outdoor professions are at greatest risk</a:t>
            </a:r>
          </a:p>
          <a:p>
            <a:pPr>
              <a:spcBef>
                <a:spcPts val="1200"/>
              </a:spcBef>
            </a:pPr>
            <a:r>
              <a:rPr lang="en-US" altLang="en-US" dirty="0"/>
              <a:t>Examples: rabies, hantavirus, West Nile virus, anthrax, plague, ringworm, toxoplasmosis, tapeworm</a:t>
            </a:r>
          </a:p>
        </p:txBody>
      </p:sp>
    </p:spTree>
    <p:extLst>
      <p:ext uri="{BB962C8B-B14F-4D97-AF65-F5344CB8AC3E}">
        <p14:creationId xmlns:p14="http://schemas.microsoft.com/office/powerpoint/2010/main" val="11968763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B791E-A38C-423D-86CB-3BC47857725E}"/>
              </a:ext>
            </a:extLst>
          </p:cNvPr>
          <p:cNvSpPr>
            <a:spLocks noGrp="1"/>
          </p:cNvSpPr>
          <p:nvPr>
            <p:ph type="title"/>
          </p:nvPr>
        </p:nvSpPr>
        <p:spPr/>
        <p:txBody>
          <a:bodyPr/>
          <a:lstStyle/>
          <a:p>
            <a:r>
              <a:rPr lang="en-US" dirty="0"/>
              <a:t>Nonliving Reservoirs</a:t>
            </a:r>
          </a:p>
        </p:txBody>
      </p:sp>
      <p:sp>
        <p:nvSpPr>
          <p:cNvPr id="3" name="Content Placeholder 2">
            <a:extLst>
              <a:ext uri="{FF2B5EF4-FFF2-40B4-BE49-F238E27FC236}">
                <a16:creationId xmlns:a16="http://schemas.microsoft.com/office/drawing/2014/main" id="{547FA240-EF48-4E31-B99E-26D1F7EFED2D}"/>
              </a:ext>
            </a:extLst>
          </p:cNvPr>
          <p:cNvSpPr>
            <a:spLocks noGrp="1"/>
          </p:cNvSpPr>
          <p:nvPr>
            <p:ph sz="quarter" idx="11"/>
          </p:nvPr>
        </p:nvSpPr>
        <p:spPr>
          <a:xfrm>
            <a:off x="342900" y="1276709"/>
            <a:ext cx="8458200" cy="4879552"/>
          </a:xfrm>
        </p:spPr>
        <p:txBody>
          <a:bodyPr/>
          <a:lstStyle/>
          <a:p>
            <a:pPr>
              <a:spcBef>
                <a:spcPts val="1200"/>
              </a:spcBef>
              <a:spcAft>
                <a:spcPts val="600"/>
              </a:spcAft>
            </a:pPr>
            <a:r>
              <a:rPr lang="en-US" altLang="en-US" dirty="0"/>
              <a:t>Microbes have adapted to nearly every habitat in the biosphere</a:t>
            </a:r>
          </a:p>
          <a:p>
            <a:pPr marL="342900" indent="-342900">
              <a:spcBef>
                <a:spcPts val="1200"/>
              </a:spcBef>
              <a:spcAft>
                <a:spcPts val="600"/>
              </a:spcAft>
              <a:buFont typeface="Arial" panose="020B0604020202020204" pitchFamily="34" charset="0"/>
              <a:buChar char="•"/>
            </a:pPr>
            <a:r>
              <a:rPr lang="en-US" altLang="en-US" dirty="0"/>
              <a:t>Soil, water, air, the built environment</a:t>
            </a:r>
          </a:p>
          <a:p>
            <a:pPr marL="342900" indent="-342900">
              <a:spcBef>
                <a:spcPts val="1200"/>
              </a:spcBef>
              <a:spcAft>
                <a:spcPts val="600"/>
              </a:spcAft>
              <a:buFont typeface="Arial" panose="020B0604020202020204" pitchFamily="34" charset="0"/>
              <a:buChar char="•"/>
            </a:pPr>
            <a:r>
              <a:rPr lang="en-US" altLang="en-US" dirty="0"/>
              <a:t>Most are saprobic and cause little harm to humans</a:t>
            </a:r>
          </a:p>
          <a:p>
            <a:pPr marL="342900" indent="-342900">
              <a:spcBef>
                <a:spcPts val="1200"/>
              </a:spcBef>
              <a:spcAft>
                <a:spcPts val="600"/>
              </a:spcAft>
              <a:buFont typeface="Arial" panose="020B0604020202020204" pitchFamily="34" charset="0"/>
              <a:buChar char="•"/>
            </a:pPr>
            <a:r>
              <a:rPr lang="en-US" altLang="en-US" dirty="0"/>
              <a:t>Some are opportunists</a:t>
            </a:r>
          </a:p>
          <a:p>
            <a:pPr marL="342900" indent="-342900">
              <a:spcBef>
                <a:spcPts val="1200"/>
              </a:spcBef>
              <a:spcAft>
                <a:spcPts val="600"/>
              </a:spcAft>
              <a:buFont typeface="Arial" panose="020B0604020202020204" pitchFamily="34" charset="0"/>
              <a:buChar char="•"/>
            </a:pPr>
            <a:r>
              <a:rPr lang="en-US" altLang="en-US" dirty="0"/>
              <a:t>A few are regular pathogens</a:t>
            </a:r>
          </a:p>
          <a:p>
            <a:pPr marL="342900" indent="-342900">
              <a:spcBef>
                <a:spcPts val="1200"/>
              </a:spcBef>
              <a:spcAft>
                <a:spcPts val="600"/>
              </a:spcAft>
              <a:buFont typeface="Arial" panose="020B0604020202020204" pitchFamily="34" charset="0"/>
              <a:buChar char="•"/>
            </a:pPr>
            <a:r>
              <a:rPr lang="en-US" altLang="en-US" dirty="0"/>
              <a:t>Example: </a:t>
            </a:r>
            <a:r>
              <a:rPr lang="en-US" dirty="0"/>
              <a:t>the TB bacterium, can </a:t>
            </a:r>
            <a:br>
              <a:rPr lang="en-US" dirty="0"/>
            </a:br>
            <a:r>
              <a:rPr lang="en-US" dirty="0"/>
              <a:t>be directly transmitted to humans </a:t>
            </a:r>
            <a:br>
              <a:rPr lang="en-US" dirty="0"/>
            </a:br>
            <a:r>
              <a:rPr lang="en-US" dirty="0"/>
              <a:t>when they come in contact with </a:t>
            </a:r>
            <a:br>
              <a:rPr lang="en-US" dirty="0"/>
            </a:br>
            <a:r>
              <a:rPr lang="en-US" dirty="0"/>
              <a:t>contaminated soil, water, or air</a:t>
            </a:r>
            <a:endParaRPr lang="en-US" altLang="en-US" dirty="0"/>
          </a:p>
        </p:txBody>
      </p:sp>
      <p:pic>
        <p:nvPicPr>
          <p:cNvPr id="8" name="Picture 3" descr="Table of nonliving reservoirs and their transmission examples.">
            <a:extLst>
              <a:ext uri="{FF2B5EF4-FFF2-40B4-BE49-F238E27FC236}">
                <a16:creationId xmlns:a16="http://schemas.microsoft.com/office/drawing/2014/main" id="{2C4AEB39-7A95-4497-BA24-729A08FF18CE}"/>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l="23118" t="76540" r="36363" b="2448"/>
          <a:stretch/>
        </p:blipFill>
        <p:spPr>
          <a:xfrm>
            <a:off x="5453382" y="3576825"/>
            <a:ext cx="3411670" cy="2004465"/>
          </a:xfrm>
        </p:spPr>
      </p:pic>
      <p:sp>
        <p:nvSpPr>
          <p:cNvPr id="7" name="Text Placeholder 6">
            <a:extLst>
              <a:ext uri="{FF2B5EF4-FFF2-40B4-BE49-F238E27FC236}">
                <a16:creationId xmlns:a16="http://schemas.microsoft.com/office/drawing/2014/main" id="{0FF178BE-22ED-4599-B199-0A31A2973EA8}"/>
              </a:ext>
            </a:extLst>
          </p:cNvPr>
          <p:cNvSpPr>
            <a:spLocks noGrp="1"/>
          </p:cNvSpPr>
          <p:nvPr>
            <p:ph type="body" sz="quarter" idx="30"/>
          </p:nvPr>
        </p:nvSpPr>
        <p:spPr/>
        <p:txBody>
          <a:bodyPr/>
          <a:lstStyle/>
          <a:p>
            <a:r>
              <a:rPr lang="en-US" dirty="0"/>
              <a:t>Christopher Kerrigan/McGraw-Hill Education</a:t>
            </a:r>
          </a:p>
        </p:txBody>
      </p:sp>
      <p:sp>
        <p:nvSpPr>
          <p:cNvPr id="6" name="Text Placeholder 5">
            <a:extLst>
              <a:ext uri="{FF2B5EF4-FFF2-40B4-BE49-F238E27FC236}">
                <a16:creationId xmlns:a16="http://schemas.microsoft.com/office/drawing/2014/main" id="{E01D0414-2486-4338-8B11-F886AD07802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7789766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Acquisition and Transmission of Infectious Agents</a:t>
            </a: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098691"/>
          </a:xfrm>
        </p:spPr>
        <p:txBody>
          <a:bodyPr/>
          <a:lstStyle/>
          <a:p>
            <a:pPr>
              <a:spcBef>
                <a:spcPts val="1200"/>
              </a:spcBef>
            </a:pPr>
            <a:r>
              <a:rPr lang="en-US" dirty="0"/>
              <a:t>Communicable disease:</a:t>
            </a:r>
          </a:p>
          <a:p>
            <a:pPr marL="342900" indent="-342900">
              <a:spcBef>
                <a:spcPts val="1200"/>
              </a:spcBef>
              <a:buFont typeface="Arial" panose="020B0604020202020204" pitchFamily="34" charset="0"/>
              <a:buChar char="•"/>
            </a:pPr>
            <a:r>
              <a:rPr lang="en-US" dirty="0"/>
              <a:t>Occurs when an infected host can transmit the infectious agent to another host and establish infection in that host</a:t>
            </a:r>
          </a:p>
          <a:p>
            <a:pPr>
              <a:spcBef>
                <a:spcPts val="1200"/>
              </a:spcBef>
            </a:pPr>
            <a:r>
              <a:rPr lang="en-US" dirty="0"/>
              <a:t>Contagious:</a:t>
            </a:r>
          </a:p>
          <a:p>
            <a:pPr marL="342900" indent="-342900">
              <a:spcBef>
                <a:spcPts val="1200"/>
              </a:spcBef>
              <a:buFont typeface="Arial" panose="020B0604020202020204" pitchFamily="34" charset="0"/>
              <a:buChar char="•"/>
            </a:pPr>
            <a:r>
              <a:rPr lang="en-US" dirty="0"/>
              <a:t>The agent is highly communicable, especially through direct contact</a:t>
            </a:r>
          </a:p>
          <a:p>
            <a:pPr>
              <a:spcBef>
                <a:spcPts val="1200"/>
              </a:spcBef>
            </a:pPr>
            <a:r>
              <a:rPr lang="en-US" dirty="0"/>
              <a:t>Noncommunicable:</a:t>
            </a:r>
          </a:p>
          <a:p>
            <a:pPr marL="342900" indent="-342900">
              <a:spcBef>
                <a:spcPts val="1200"/>
              </a:spcBef>
              <a:buFont typeface="Arial" panose="020B0604020202020204" pitchFamily="34" charset="0"/>
              <a:buChar char="•"/>
            </a:pPr>
            <a:r>
              <a:rPr lang="en-US" dirty="0"/>
              <a:t>Does not arise through transmission of the infectious agent from host to host</a:t>
            </a:r>
          </a:p>
        </p:txBody>
      </p:sp>
    </p:spTree>
    <p:extLst>
      <p:ext uri="{BB962C8B-B14F-4D97-AF65-F5344CB8AC3E}">
        <p14:creationId xmlns:p14="http://schemas.microsoft.com/office/powerpoint/2010/main" val="23218023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Horizontal versus Vertical Transmission</a:t>
            </a: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212080"/>
          </a:xfrm>
        </p:spPr>
        <p:txBody>
          <a:bodyPr/>
          <a:lstStyle/>
          <a:p>
            <a:pPr>
              <a:spcBef>
                <a:spcPts val="600"/>
              </a:spcBef>
            </a:pPr>
            <a:r>
              <a:rPr lang="en-US" altLang="en-US" dirty="0"/>
              <a:t>Horizontal transmission:</a:t>
            </a:r>
          </a:p>
          <a:p>
            <a:pPr marL="342900" indent="-342900">
              <a:spcBef>
                <a:spcPts val="600"/>
              </a:spcBef>
              <a:buFont typeface="Arial" panose="020B0604020202020204" pitchFamily="34" charset="0"/>
              <a:buChar char="•"/>
            </a:pPr>
            <a:r>
              <a:rPr lang="en-US" altLang="en-US" dirty="0"/>
              <a:t>Disease is spread through a population from one infected individual to another</a:t>
            </a:r>
          </a:p>
          <a:p>
            <a:pPr marL="342900" indent="-342900">
              <a:spcBef>
                <a:spcPts val="600"/>
              </a:spcBef>
              <a:buFont typeface="Arial" panose="020B0604020202020204" pitchFamily="34" charset="0"/>
              <a:buChar char="•"/>
            </a:pPr>
            <a:r>
              <a:rPr lang="en-US" altLang="en-US" dirty="0"/>
              <a:t>Direct (contact) transmission: kissing and sex (Epstein-Barr virus, gonorrhea)</a:t>
            </a:r>
          </a:p>
          <a:p>
            <a:pPr marL="342900" indent="-342900">
              <a:spcBef>
                <a:spcPts val="600"/>
              </a:spcBef>
              <a:buFont typeface="Arial" panose="020B0604020202020204" pitchFamily="34" charset="0"/>
              <a:buChar char="•"/>
            </a:pPr>
            <a:r>
              <a:rPr lang="en-US" altLang="en-US" dirty="0"/>
              <a:t>Indirect transmission: fomites, vehicles, parenteral (via injection into deeper tissues)</a:t>
            </a:r>
          </a:p>
          <a:p>
            <a:pPr marL="342900" indent="-342900">
              <a:spcBef>
                <a:spcPts val="600"/>
              </a:spcBef>
              <a:buFont typeface="Arial" panose="020B0604020202020204" pitchFamily="34" charset="0"/>
              <a:buChar char="•"/>
            </a:pPr>
            <a:r>
              <a:rPr lang="en-US" altLang="en-US" dirty="0"/>
              <a:t>Vector transmission</a:t>
            </a:r>
          </a:p>
          <a:p>
            <a:pPr>
              <a:spcBef>
                <a:spcPts val="600"/>
              </a:spcBef>
            </a:pPr>
            <a:r>
              <a:rPr lang="en-US" altLang="en-US" dirty="0"/>
              <a:t>Vertical transmission:</a:t>
            </a:r>
          </a:p>
          <a:p>
            <a:pPr marL="342900" indent="-342900">
              <a:spcBef>
                <a:spcPts val="600"/>
              </a:spcBef>
              <a:buFont typeface="Arial" panose="020B0604020202020204" pitchFamily="34" charset="0"/>
              <a:buChar char="•"/>
            </a:pPr>
            <a:r>
              <a:rPr lang="en-US" altLang="en-US" dirty="0"/>
              <a:t>Transmission from parent to offspring via ovum, sperm, placenta, or milk</a:t>
            </a:r>
          </a:p>
        </p:txBody>
      </p:sp>
    </p:spTree>
    <p:extLst>
      <p:ext uri="{BB962C8B-B14F-4D97-AF65-F5344CB8AC3E}">
        <p14:creationId xmlns:p14="http://schemas.microsoft.com/office/powerpoint/2010/main" val="2625107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Importance of Gut Biota</a:t>
            </a:r>
            <a:endParaRPr lang="en-IN" sz="1200" dirty="0"/>
          </a:p>
        </p:txBody>
      </p:sp>
      <p:sp>
        <p:nvSpPr>
          <p:cNvPr id="3" name="Content Placeholder 2"/>
          <p:cNvSpPr>
            <a:spLocks noGrp="1"/>
          </p:cNvSpPr>
          <p:nvPr>
            <p:ph sz="quarter" idx="11"/>
          </p:nvPr>
        </p:nvSpPr>
        <p:spPr>
          <a:xfrm>
            <a:off x="342900" y="1276710"/>
            <a:ext cx="8458200" cy="5166294"/>
          </a:xfrm>
        </p:spPr>
        <p:txBody>
          <a:bodyPr>
            <a:noAutofit/>
          </a:bodyPr>
          <a:lstStyle/>
          <a:p>
            <a:pPr>
              <a:spcAft>
                <a:spcPts val="1000"/>
              </a:spcAft>
            </a:pPr>
            <a:r>
              <a:rPr lang="en-US" dirty="0"/>
              <a:t>The makeup of your intestinal biota can influence many facets of your overall health</a:t>
            </a:r>
          </a:p>
          <a:p>
            <a:pPr>
              <a:spcAft>
                <a:spcPts val="1000"/>
              </a:spcAft>
            </a:pPr>
            <a:r>
              <a:rPr lang="en-US" dirty="0"/>
              <a:t>Differences in the gut microbiome have preliminarily been associated with differences in the risk for:</a:t>
            </a:r>
          </a:p>
          <a:p>
            <a:pPr marL="347472" lvl="1">
              <a:spcBef>
                <a:spcPts val="0"/>
              </a:spcBef>
              <a:spcAft>
                <a:spcPts val="1000"/>
              </a:spcAft>
            </a:pPr>
            <a:r>
              <a:rPr lang="en-US" dirty="0"/>
              <a:t>Crohn’s disease</a:t>
            </a:r>
          </a:p>
          <a:p>
            <a:pPr marL="347472" lvl="1">
              <a:spcBef>
                <a:spcPts val="0"/>
              </a:spcBef>
              <a:spcAft>
                <a:spcPts val="1000"/>
              </a:spcAft>
            </a:pPr>
            <a:r>
              <a:rPr lang="en-US" dirty="0"/>
              <a:t>Obesity</a:t>
            </a:r>
          </a:p>
          <a:p>
            <a:pPr marL="347472" lvl="1">
              <a:spcBef>
                <a:spcPts val="0"/>
              </a:spcBef>
              <a:spcAft>
                <a:spcPts val="1000"/>
              </a:spcAft>
            </a:pPr>
            <a:r>
              <a:rPr lang="en-US" dirty="0"/>
              <a:t>Heart disease</a:t>
            </a:r>
          </a:p>
          <a:p>
            <a:pPr marL="347472" lvl="1">
              <a:spcBef>
                <a:spcPts val="0"/>
              </a:spcBef>
              <a:spcAft>
                <a:spcPts val="1000"/>
              </a:spcAft>
            </a:pPr>
            <a:r>
              <a:rPr lang="en-US" dirty="0"/>
              <a:t>Asthma</a:t>
            </a:r>
          </a:p>
          <a:p>
            <a:pPr marL="347472" lvl="1">
              <a:spcBef>
                <a:spcPts val="0"/>
              </a:spcBef>
              <a:spcAft>
                <a:spcPts val="1000"/>
              </a:spcAft>
            </a:pPr>
            <a:r>
              <a:rPr lang="en-US" dirty="0"/>
              <a:t>Autism</a:t>
            </a:r>
          </a:p>
          <a:p>
            <a:pPr marL="347472" lvl="1">
              <a:spcBef>
                <a:spcPts val="0"/>
              </a:spcBef>
              <a:spcAft>
                <a:spcPts val="1000"/>
              </a:spcAft>
            </a:pPr>
            <a:r>
              <a:rPr lang="en-US" dirty="0"/>
              <a:t>Diabetes </a:t>
            </a:r>
          </a:p>
          <a:p>
            <a:pPr marL="347472" lvl="1">
              <a:spcBef>
                <a:spcPts val="0"/>
              </a:spcBef>
              <a:spcAft>
                <a:spcPts val="1000"/>
              </a:spcAft>
            </a:pPr>
            <a:r>
              <a:rPr lang="en-US" dirty="0"/>
              <a:t>Moods</a:t>
            </a:r>
          </a:p>
        </p:txBody>
      </p:sp>
    </p:spTree>
    <p:extLst>
      <p:ext uri="{BB962C8B-B14F-4D97-AF65-F5344CB8AC3E}">
        <p14:creationId xmlns:p14="http://schemas.microsoft.com/office/powerpoint/2010/main" val="245585431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Indirect Transmission</a:t>
            </a: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098691"/>
          </a:xfrm>
        </p:spPr>
        <p:txBody>
          <a:bodyPr/>
          <a:lstStyle/>
          <a:p>
            <a:pPr>
              <a:spcBef>
                <a:spcPts val="800"/>
              </a:spcBef>
            </a:pPr>
            <a:r>
              <a:rPr lang="en-US" dirty="0"/>
              <a:t>Vehicle:</a:t>
            </a:r>
          </a:p>
          <a:p>
            <a:pPr marL="342900" indent="-342900">
              <a:spcBef>
                <a:spcPts val="800"/>
              </a:spcBef>
              <a:buFont typeface="Arial" panose="020B0604020202020204" pitchFamily="34" charset="0"/>
              <a:buChar char="•"/>
            </a:pPr>
            <a:r>
              <a:rPr lang="en-US" dirty="0"/>
              <a:t>Any inanimate material commonly used by humans that can transmit infectious agents</a:t>
            </a:r>
          </a:p>
          <a:p>
            <a:pPr>
              <a:spcBef>
                <a:spcPts val="800"/>
              </a:spcBef>
            </a:pPr>
            <a:r>
              <a:rPr lang="en-US" dirty="0"/>
              <a:t>Fomite:</a:t>
            </a:r>
          </a:p>
          <a:p>
            <a:pPr marL="342900" indent="-342900">
              <a:spcBef>
                <a:spcPts val="800"/>
              </a:spcBef>
              <a:buFont typeface="Arial" panose="020B0604020202020204" pitchFamily="34" charset="0"/>
              <a:buChar char="•"/>
            </a:pPr>
            <a:r>
              <a:rPr lang="en-US" dirty="0"/>
              <a:t>An inanimate object that harbors and transmits pathogens</a:t>
            </a:r>
          </a:p>
          <a:p>
            <a:pPr marL="342900" indent="-342900">
              <a:spcBef>
                <a:spcPts val="800"/>
              </a:spcBef>
              <a:buFont typeface="Arial" panose="020B0604020202020204" pitchFamily="34" charset="0"/>
              <a:buChar char="•"/>
            </a:pPr>
            <a:r>
              <a:rPr lang="en-US" dirty="0"/>
              <a:t>Not a continuous source of infection</a:t>
            </a:r>
          </a:p>
          <a:p>
            <a:pPr>
              <a:spcBef>
                <a:spcPts val="800"/>
              </a:spcBef>
            </a:pPr>
            <a:r>
              <a:rPr lang="en-US" dirty="0"/>
              <a:t>Oral-fecal route:	</a:t>
            </a:r>
          </a:p>
          <a:p>
            <a:pPr marL="342900" indent="-342900">
              <a:spcBef>
                <a:spcPts val="800"/>
              </a:spcBef>
              <a:buFont typeface="Arial" panose="020B0604020202020204" pitchFamily="34" charset="0"/>
              <a:buChar char="•"/>
            </a:pPr>
            <a:r>
              <a:rPr lang="en-US" dirty="0"/>
              <a:t>Fecal carrier with inadequate personal hygiene contaminates food during handling, and an unsuspecting person ingests it</a:t>
            </a:r>
          </a:p>
        </p:txBody>
      </p:sp>
    </p:spTree>
    <p:extLst>
      <p:ext uri="{BB962C8B-B14F-4D97-AF65-F5344CB8AC3E}">
        <p14:creationId xmlns:p14="http://schemas.microsoft.com/office/powerpoint/2010/main" val="333878230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Water, Soil, and Air as Vehicles</a:t>
            </a: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098691"/>
          </a:xfrm>
        </p:spPr>
        <p:txBody>
          <a:bodyPr/>
          <a:lstStyle/>
          <a:p>
            <a:pPr>
              <a:spcBef>
                <a:spcPts val="1200"/>
              </a:spcBef>
            </a:pPr>
            <a:r>
              <a:rPr lang="en-US" dirty="0"/>
              <a:t>Water and soil harbor microbes that can sicken humans:</a:t>
            </a:r>
          </a:p>
          <a:p>
            <a:pPr marL="342900" indent="-342900">
              <a:spcBef>
                <a:spcPts val="1200"/>
              </a:spcBef>
              <a:buFont typeface="Arial" panose="020B0604020202020204" pitchFamily="34" charset="0"/>
              <a:buChar char="•"/>
            </a:pPr>
            <a:r>
              <a:rPr lang="en-US" dirty="0"/>
              <a:t>Can also become temporarily contaminated with pathogens that come from humans</a:t>
            </a:r>
          </a:p>
          <a:p>
            <a:pPr>
              <a:spcBef>
                <a:spcPts val="1200"/>
              </a:spcBef>
            </a:pPr>
            <a:r>
              <a:rPr lang="en-US" dirty="0"/>
              <a:t>Air:</a:t>
            </a:r>
          </a:p>
          <a:p>
            <a:pPr marL="342900" indent="-342900">
              <a:spcBef>
                <a:spcPts val="1200"/>
              </a:spcBef>
              <a:buFont typeface="Arial" panose="020B0604020202020204" pitchFamily="34" charset="0"/>
              <a:buChar char="•"/>
            </a:pPr>
            <a:r>
              <a:rPr lang="en-US" dirty="0"/>
              <a:t>Indoor air can serve as a support medium for the suspension and dispersal of respiratory pathogens via droplet nuclei and aerosols</a:t>
            </a:r>
          </a:p>
        </p:txBody>
      </p:sp>
    </p:spTree>
    <p:extLst>
      <p:ext uri="{BB962C8B-B14F-4D97-AF65-F5344CB8AC3E}">
        <p14:creationId xmlns:p14="http://schemas.microsoft.com/office/powerpoint/2010/main" val="414526300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F7705D25-83FC-4C21-ACDB-72E535D4208A}"/>
              </a:ext>
            </a:extLst>
          </p:cNvPr>
          <p:cNvSpPr>
            <a:spLocks noGrp="1"/>
          </p:cNvSpPr>
          <p:nvPr>
            <p:ph type="title"/>
          </p:nvPr>
        </p:nvSpPr>
        <p:spPr/>
        <p:txBody>
          <a:bodyPr/>
          <a:lstStyle/>
          <a:p>
            <a:r>
              <a:rPr lang="en-US" dirty="0"/>
              <a:t>Droplet Nuclei and Aerosols</a:t>
            </a:r>
          </a:p>
        </p:txBody>
      </p:sp>
      <p:sp>
        <p:nvSpPr>
          <p:cNvPr id="14" name="Content Placeholder 2">
            <a:extLst>
              <a:ext uri="{FF2B5EF4-FFF2-40B4-BE49-F238E27FC236}">
                <a16:creationId xmlns:a16="http://schemas.microsoft.com/office/drawing/2014/main" id="{E422F2D2-649A-40FA-82F7-6F7EC947F166}"/>
              </a:ext>
            </a:extLst>
          </p:cNvPr>
          <p:cNvSpPr>
            <a:spLocks noGrp="1"/>
          </p:cNvSpPr>
          <p:nvPr>
            <p:ph sz="quarter" idx="11"/>
          </p:nvPr>
        </p:nvSpPr>
        <p:spPr>
          <a:xfrm>
            <a:off x="342900" y="1276709"/>
            <a:ext cx="4229100" cy="4971691"/>
          </a:xfrm>
        </p:spPr>
        <p:txBody>
          <a:bodyPr/>
          <a:lstStyle/>
          <a:p>
            <a:pPr>
              <a:spcBef>
                <a:spcPts val="1200"/>
              </a:spcBef>
            </a:pPr>
            <a:r>
              <a:rPr lang="en-US" altLang="en-US" dirty="0"/>
              <a:t>Droplet nuclei:</a:t>
            </a:r>
          </a:p>
          <a:p>
            <a:pPr marL="342900" indent="-342900">
              <a:spcBef>
                <a:spcPts val="1200"/>
              </a:spcBef>
              <a:buFont typeface="Arial" panose="020B0604020202020204" pitchFamily="34" charset="0"/>
              <a:buChar char="•"/>
            </a:pPr>
            <a:r>
              <a:rPr lang="en-US" altLang="en-US" dirty="0"/>
              <a:t>Dried microscopic residues created when microscopic pellets of mucus and saliva are ejected from the mouth and nose</a:t>
            </a:r>
          </a:p>
          <a:p>
            <a:pPr>
              <a:spcBef>
                <a:spcPts val="1200"/>
              </a:spcBef>
            </a:pPr>
            <a:r>
              <a:rPr lang="en-US" altLang="en-US" dirty="0"/>
              <a:t>Aerosols:</a:t>
            </a:r>
          </a:p>
          <a:p>
            <a:pPr marL="342900" indent="-342900">
              <a:spcBef>
                <a:spcPts val="1200"/>
              </a:spcBef>
              <a:buFont typeface="Arial" panose="020B0604020202020204" pitchFamily="34" charset="0"/>
              <a:buChar char="•"/>
            </a:pPr>
            <a:r>
              <a:rPr lang="en-US" altLang="en-US" dirty="0"/>
              <a:t>Suspensions of fine dust or moisture particles in the air that contain live pathogens</a:t>
            </a:r>
          </a:p>
        </p:txBody>
      </p:sp>
      <p:pic>
        <p:nvPicPr>
          <p:cNvPr id="19" name="Picture 3" descr="Photo illustrating the explosiveness of a sneeze.">
            <a:extLst>
              <a:ext uri="{FF2B5EF4-FFF2-40B4-BE49-F238E27FC236}">
                <a16:creationId xmlns:a16="http://schemas.microsoft.com/office/drawing/2014/main" id="{07ABC1F5-D196-4B62-842C-07ABDF4C3E97}"/>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8758" b="4446"/>
          <a:stretch/>
        </p:blipFill>
        <p:spPr>
          <a:xfrm>
            <a:off x="4789029" y="2413262"/>
            <a:ext cx="4153290" cy="2771480"/>
          </a:xfrm>
        </p:spPr>
      </p:pic>
      <p:sp>
        <p:nvSpPr>
          <p:cNvPr id="17" name="Text Placeholder 4">
            <a:extLst>
              <a:ext uri="{FF2B5EF4-FFF2-40B4-BE49-F238E27FC236}">
                <a16:creationId xmlns:a16="http://schemas.microsoft.com/office/drawing/2014/main" id="{C739472D-01D8-44E8-BD6E-5CA457161A16}"/>
              </a:ext>
            </a:extLst>
          </p:cNvPr>
          <p:cNvSpPr>
            <a:spLocks noGrp="1"/>
          </p:cNvSpPr>
          <p:nvPr>
            <p:ph type="body" sz="quarter" idx="30"/>
          </p:nvPr>
        </p:nvSpPr>
        <p:spPr/>
        <p:txBody>
          <a:bodyPr/>
          <a:lstStyle/>
          <a:p>
            <a:r>
              <a:rPr lang="en-US" dirty="0"/>
              <a:t>Custom Medical Stock Photo/</a:t>
            </a:r>
            <a:r>
              <a:rPr lang="en-US" dirty="0" err="1"/>
              <a:t>Alamy</a:t>
            </a:r>
            <a:r>
              <a:rPr lang="en-US" dirty="0"/>
              <a:t> Stock Photo</a:t>
            </a:r>
          </a:p>
        </p:txBody>
      </p:sp>
    </p:spTree>
    <p:extLst>
      <p:ext uri="{BB962C8B-B14F-4D97-AF65-F5344CB8AC3E}">
        <p14:creationId xmlns:p14="http://schemas.microsoft.com/office/powerpoint/2010/main" val="30700331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F7705D25-83FC-4C21-ACDB-72E535D4208A}"/>
              </a:ext>
            </a:extLst>
          </p:cNvPr>
          <p:cNvSpPr>
            <a:spLocks noGrp="1"/>
          </p:cNvSpPr>
          <p:nvPr>
            <p:ph type="title"/>
          </p:nvPr>
        </p:nvSpPr>
        <p:spPr/>
        <p:txBody>
          <a:bodyPr/>
          <a:lstStyle/>
          <a:p>
            <a:r>
              <a:rPr lang="en-US" dirty="0"/>
              <a:t>Healthcare-Associated Infections</a:t>
            </a:r>
          </a:p>
        </p:txBody>
      </p:sp>
      <p:sp>
        <p:nvSpPr>
          <p:cNvPr id="14" name="Content Placeholder 2">
            <a:extLst>
              <a:ext uri="{FF2B5EF4-FFF2-40B4-BE49-F238E27FC236}">
                <a16:creationId xmlns:a16="http://schemas.microsoft.com/office/drawing/2014/main" id="{E422F2D2-649A-40FA-82F7-6F7EC947F166}"/>
              </a:ext>
            </a:extLst>
          </p:cNvPr>
          <p:cNvSpPr>
            <a:spLocks noGrp="1"/>
          </p:cNvSpPr>
          <p:nvPr>
            <p:ph sz="quarter" idx="11"/>
          </p:nvPr>
        </p:nvSpPr>
        <p:spPr>
          <a:xfrm>
            <a:off x="342900" y="1276709"/>
            <a:ext cx="3886200" cy="4971691"/>
          </a:xfrm>
        </p:spPr>
        <p:txBody>
          <a:bodyPr/>
          <a:lstStyle/>
          <a:p>
            <a:pPr>
              <a:spcBef>
                <a:spcPts val="1200"/>
              </a:spcBef>
            </a:pPr>
            <a:r>
              <a:rPr lang="en-US" altLang="en-US" dirty="0"/>
              <a:t>Infectious diseases that are acquired or develop during a hospital stay or stay in another health-care facility</a:t>
            </a:r>
          </a:p>
          <a:p>
            <a:pPr>
              <a:spcBef>
                <a:spcPts val="1200"/>
              </a:spcBef>
            </a:pPr>
            <a:r>
              <a:rPr lang="en-US" altLang="en-US" dirty="0"/>
              <a:t>Rates of HAIs can range from 0.1 to 20% of all admitted patients</a:t>
            </a:r>
          </a:p>
        </p:txBody>
      </p:sp>
      <p:pic>
        <p:nvPicPr>
          <p:cNvPr id="5" name="Picture 3" descr="Graph of the most common healthcare-associated infections.">
            <a:extLst>
              <a:ext uri="{FF2B5EF4-FFF2-40B4-BE49-F238E27FC236}">
                <a16:creationId xmlns:a16="http://schemas.microsoft.com/office/drawing/2014/main" id="{CA4CB179-A000-4DD8-8AFB-282AE4116BCF}"/>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7715"/>
          <a:stretch/>
        </p:blipFill>
        <p:spPr>
          <a:xfrm>
            <a:off x="4406553" y="1498862"/>
            <a:ext cx="4416135" cy="3240070"/>
          </a:xfrm>
        </p:spPr>
      </p:pic>
      <p:sp>
        <p:nvSpPr>
          <p:cNvPr id="6" name="Text Placeholder 5">
            <a:extLst>
              <a:ext uri="{FF2B5EF4-FFF2-40B4-BE49-F238E27FC236}">
                <a16:creationId xmlns:a16="http://schemas.microsoft.com/office/drawing/2014/main" id="{EAAA6D81-47B5-40B2-8CF1-5E3E259964C1}"/>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60857279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Hospitals as a Source of Disease</a:t>
            </a:r>
            <a:r>
              <a:rPr lang="en-US" sz="1200" dirty="0"/>
              <a:t> 1</a:t>
            </a: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098691"/>
          </a:xfrm>
        </p:spPr>
        <p:txBody>
          <a:bodyPr/>
          <a:lstStyle/>
          <a:p>
            <a:pPr>
              <a:spcBef>
                <a:spcPts val="1200"/>
              </a:spcBef>
            </a:pPr>
            <a:r>
              <a:rPr lang="en-US" dirty="0"/>
              <a:t>Medical asepsis:</a:t>
            </a:r>
          </a:p>
          <a:p>
            <a:pPr marL="342900" indent="-342900">
              <a:spcBef>
                <a:spcPts val="1200"/>
              </a:spcBef>
              <a:buFont typeface="Arial" panose="020B0604020202020204" pitchFamily="34" charset="0"/>
              <a:buChar char="•"/>
            </a:pPr>
            <a:r>
              <a:rPr lang="en-US" dirty="0"/>
              <a:t>Practices that lower the microbial load in patients, caregivers, and the hospital environment</a:t>
            </a:r>
          </a:p>
          <a:p>
            <a:pPr>
              <a:spcBef>
                <a:spcPts val="1200"/>
              </a:spcBef>
            </a:pPr>
            <a:r>
              <a:rPr lang="en-US" dirty="0"/>
              <a:t>Surgical asepsis:</a:t>
            </a:r>
          </a:p>
          <a:p>
            <a:pPr marL="342900" indent="-342900">
              <a:spcBef>
                <a:spcPts val="1200"/>
              </a:spcBef>
              <a:buFont typeface="Arial" panose="020B0604020202020204" pitchFamily="34" charset="0"/>
              <a:buChar char="•"/>
            </a:pPr>
            <a:r>
              <a:rPr lang="en-US" dirty="0"/>
              <a:t>Ensuring all surgical procedures are conducted under sterile conditions</a:t>
            </a:r>
          </a:p>
        </p:txBody>
      </p:sp>
    </p:spTree>
    <p:extLst>
      <p:ext uri="{BB962C8B-B14F-4D97-AF65-F5344CB8AC3E}">
        <p14:creationId xmlns:p14="http://schemas.microsoft.com/office/powerpoint/2010/main" val="417617199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Hospitals as a Source of Disease</a:t>
            </a:r>
            <a:r>
              <a:rPr lang="en-US" sz="1200" dirty="0"/>
              <a:t> 2</a:t>
            </a:r>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098691"/>
          </a:xfrm>
        </p:spPr>
        <p:txBody>
          <a:bodyPr/>
          <a:lstStyle/>
          <a:p>
            <a:pPr>
              <a:spcBef>
                <a:spcPts val="1200"/>
              </a:spcBef>
            </a:pPr>
            <a:r>
              <a:rPr lang="en-US" altLang="en-US" dirty="0"/>
              <a:t>Infection control officer:</a:t>
            </a:r>
          </a:p>
          <a:p>
            <a:pPr marL="342900" indent="-342900">
              <a:spcBef>
                <a:spcPts val="1200"/>
              </a:spcBef>
              <a:buFont typeface="Arial" panose="020B0604020202020204" pitchFamily="34" charset="0"/>
              <a:buChar char="•"/>
            </a:pPr>
            <a:r>
              <a:rPr lang="en-US" altLang="en-US" dirty="0"/>
              <a:t>Implements proper practices and procedures throughout the hospital</a:t>
            </a:r>
          </a:p>
          <a:p>
            <a:pPr marL="342900" lvl="0" indent="-342900">
              <a:spcBef>
                <a:spcPts val="1200"/>
              </a:spcBef>
              <a:buFont typeface="Arial" panose="020B0604020202020204" pitchFamily="34" charset="0"/>
              <a:buChar char="•"/>
            </a:pPr>
            <a:r>
              <a:rPr lang="en-US" altLang="en-US" dirty="0">
                <a:solidFill>
                  <a:prstClr val="black"/>
                </a:solidFill>
              </a:rPr>
              <a:t>Charged with:</a:t>
            </a:r>
          </a:p>
          <a:p>
            <a:pPr marL="640080" lvl="1" indent="-283464">
              <a:spcBef>
                <a:spcPts val="1200"/>
              </a:spcBef>
            </a:pPr>
            <a:r>
              <a:rPr lang="en-US" altLang="en-US" sz="2000" dirty="0">
                <a:solidFill>
                  <a:prstClr val="black"/>
                </a:solidFill>
              </a:rPr>
              <a:t>Tracking potential outbreaks</a:t>
            </a:r>
          </a:p>
          <a:p>
            <a:pPr marL="640080" lvl="1" indent="-283464">
              <a:spcBef>
                <a:spcPts val="1200"/>
              </a:spcBef>
            </a:pPr>
            <a:r>
              <a:rPr lang="en-US" altLang="en-US" sz="2000" dirty="0">
                <a:solidFill>
                  <a:prstClr val="black"/>
                </a:solidFill>
              </a:rPr>
              <a:t>Identifying breaches in asepsis</a:t>
            </a:r>
          </a:p>
          <a:p>
            <a:pPr marL="640080" lvl="1" indent="-283464">
              <a:spcBef>
                <a:spcPts val="1200"/>
              </a:spcBef>
            </a:pPr>
            <a:r>
              <a:rPr lang="en-US" altLang="en-US" sz="2000" dirty="0">
                <a:solidFill>
                  <a:prstClr val="black"/>
                </a:solidFill>
              </a:rPr>
              <a:t>Training other health care workers in aseptic technique</a:t>
            </a:r>
          </a:p>
        </p:txBody>
      </p:sp>
    </p:spTree>
    <p:extLst>
      <p:ext uri="{BB962C8B-B14F-4D97-AF65-F5344CB8AC3E}">
        <p14:creationId xmlns:p14="http://schemas.microsoft.com/office/powerpoint/2010/main" val="101154695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Using Koch’s Postulates to Determine Etiology</a:t>
            </a:r>
            <a:endParaRPr lang="en-US" sz="1200" dirty="0"/>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098691"/>
          </a:xfrm>
        </p:spPr>
        <p:txBody>
          <a:bodyPr/>
          <a:lstStyle/>
          <a:p>
            <a:pPr lvl="0">
              <a:spcBef>
                <a:spcPts val="1200"/>
              </a:spcBef>
            </a:pPr>
            <a:r>
              <a:rPr lang="en-US" altLang="en-US" dirty="0">
                <a:solidFill>
                  <a:prstClr val="black"/>
                </a:solidFill>
              </a:rPr>
              <a:t>Essential aim of the study of infection and disease is determining the etiologic agent (causative agent)</a:t>
            </a:r>
          </a:p>
          <a:p>
            <a:pPr lvl="0">
              <a:spcBef>
                <a:spcPts val="1200"/>
              </a:spcBef>
            </a:pPr>
            <a:r>
              <a:rPr lang="en-US" altLang="en-US" dirty="0">
                <a:solidFill>
                  <a:prstClr val="black"/>
                </a:solidFill>
              </a:rPr>
              <a:t>Robert Koch:</a:t>
            </a:r>
          </a:p>
          <a:p>
            <a:pPr marL="342900" lvl="0" indent="-342900">
              <a:spcBef>
                <a:spcPts val="1200"/>
              </a:spcBef>
              <a:buFont typeface="Arial" panose="020B0604020202020204" pitchFamily="34" charset="0"/>
              <a:buChar char="•"/>
            </a:pPr>
            <a:r>
              <a:rPr lang="en-US" altLang="en-US" dirty="0">
                <a:solidFill>
                  <a:prstClr val="black"/>
                </a:solidFill>
              </a:rPr>
              <a:t>Developed a standard for determining causation of disease that stood the test of scientific scrutiny</a:t>
            </a:r>
          </a:p>
          <a:p>
            <a:pPr marL="342900" lvl="0" indent="-342900">
              <a:spcBef>
                <a:spcPts val="1200"/>
              </a:spcBef>
              <a:buFont typeface="Arial" panose="020B0604020202020204" pitchFamily="34" charset="0"/>
              <a:buChar char="•"/>
            </a:pPr>
            <a:r>
              <a:rPr lang="en-US" altLang="en-US" dirty="0">
                <a:solidFill>
                  <a:prstClr val="black"/>
                </a:solidFill>
              </a:rPr>
              <a:t>Determined the causative agent of anthrax</a:t>
            </a:r>
          </a:p>
          <a:p>
            <a:pPr marL="342900" lvl="0" indent="-342900">
              <a:spcBef>
                <a:spcPts val="1200"/>
              </a:spcBef>
              <a:buFont typeface="Arial" panose="020B0604020202020204" pitchFamily="34" charset="0"/>
              <a:buChar char="•"/>
            </a:pPr>
            <a:r>
              <a:rPr lang="en-US" altLang="en-US" dirty="0">
                <a:solidFill>
                  <a:prstClr val="black"/>
                </a:solidFill>
              </a:rPr>
              <a:t>Koch’s postulates:</a:t>
            </a:r>
          </a:p>
          <a:p>
            <a:pPr marL="623888" lvl="1">
              <a:spcBef>
                <a:spcPts val="1200"/>
              </a:spcBef>
            </a:pPr>
            <a:r>
              <a:rPr lang="en-US" altLang="en-US" sz="2000" dirty="0">
                <a:solidFill>
                  <a:prstClr val="black"/>
                </a:solidFill>
              </a:rPr>
              <a:t>A series of proofs that established classic criteria for etiologic studies</a:t>
            </a:r>
          </a:p>
        </p:txBody>
      </p:sp>
    </p:spTree>
    <p:extLst>
      <p:ext uri="{BB962C8B-B14F-4D97-AF65-F5344CB8AC3E}">
        <p14:creationId xmlns:p14="http://schemas.microsoft.com/office/powerpoint/2010/main" val="123779797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FB8ED33-6E35-45A6-90B5-9D23EE6ECF5D}"/>
              </a:ext>
            </a:extLst>
          </p:cNvPr>
          <p:cNvSpPr>
            <a:spLocks noGrp="1"/>
          </p:cNvSpPr>
          <p:nvPr>
            <p:ph type="title"/>
          </p:nvPr>
        </p:nvSpPr>
        <p:spPr>
          <a:xfrm>
            <a:off x="342900" y="304800"/>
            <a:ext cx="3213100" cy="1168400"/>
          </a:xfrm>
        </p:spPr>
        <p:txBody>
          <a:bodyPr/>
          <a:lstStyle/>
          <a:p>
            <a:r>
              <a:rPr lang="en-US" dirty="0"/>
              <a:t>Koch’s Postulates: Is This the Etiologic Agent?</a:t>
            </a:r>
          </a:p>
        </p:txBody>
      </p:sp>
      <p:pic>
        <p:nvPicPr>
          <p:cNvPr id="13" name="Picture 2" descr="Illustration of Koch's postulates.">
            <a:extLst>
              <a:ext uri="{FF2B5EF4-FFF2-40B4-BE49-F238E27FC236}">
                <a16:creationId xmlns:a16="http://schemas.microsoft.com/office/drawing/2014/main" id="{DAF39003-B38B-4791-81D5-9C268B0E3074}"/>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3804"/>
          <a:stretch/>
        </p:blipFill>
        <p:spPr>
          <a:xfrm>
            <a:off x="4749801" y="533400"/>
            <a:ext cx="3695700" cy="5715000"/>
          </a:xfrm>
        </p:spPr>
      </p:pic>
      <p:sp>
        <p:nvSpPr>
          <p:cNvPr id="4" name="Text Placeholder 5">
            <a:extLst>
              <a:ext uri="{FF2B5EF4-FFF2-40B4-BE49-F238E27FC236}">
                <a16:creationId xmlns:a16="http://schemas.microsoft.com/office/drawing/2014/main" id="{E758BC3C-99ED-4326-BA02-3F024D46555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89962518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Epidemiology: Study of Disease in Populations</a:t>
            </a:r>
            <a:endParaRPr lang="en-US" sz="1200" dirty="0"/>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098691"/>
          </a:xfrm>
        </p:spPr>
        <p:txBody>
          <a:bodyPr/>
          <a:lstStyle/>
          <a:p>
            <a:pPr>
              <a:spcBef>
                <a:spcPts val="1200"/>
              </a:spcBef>
            </a:pPr>
            <a:r>
              <a:rPr lang="en-US" altLang="en-US" dirty="0"/>
              <a:t>Epidemiology:</a:t>
            </a:r>
          </a:p>
          <a:p>
            <a:pPr marL="342900" indent="-342900">
              <a:spcBef>
                <a:spcPts val="1200"/>
              </a:spcBef>
              <a:buFont typeface="Arial" panose="020B0604020202020204" pitchFamily="34" charset="0"/>
              <a:buChar char="•"/>
            </a:pPr>
            <a:r>
              <a:rPr lang="en-US" altLang="en-US" dirty="0"/>
              <a:t>Effects of diseases on the community</a:t>
            </a:r>
          </a:p>
          <a:p>
            <a:pPr marL="342900" indent="-342900">
              <a:spcBef>
                <a:spcPts val="1200"/>
              </a:spcBef>
              <a:buFont typeface="Arial" panose="020B0604020202020204" pitchFamily="34" charset="0"/>
              <a:buChar char="•"/>
            </a:pPr>
            <a:r>
              <a:rPr lang="en-US" altLang="en-US" dirty="0"/>
              <a:t>Involves the study of the frequency and distribution of disease and distribution of disease and other health-related factors in defined populations</a:t>
            </a:r>
          </a:p>
          <a:p>
            <a:pPr>
              <a:spcBef>
                <a:spcPts val="1200"/>
              </a:spcBef>
            </a:pPr>
            <a:r>
              <a:rPr lang="en-US" altLang="en-US" dirty="0"/>
              <a:t>Reportable diseases:</a:t>
            </a:r>
          </a:p>
          <a:p>
            <a:pPr marL="342900" indent="-342900">
              <a:spcBef>
                <a:spcPts val="1200"/>
              </a:spcBef>
              <a:buFont typeface="Arial" panose="020B0604020202020204" pitchFamily="34" charset="0"/>
              <a:buChar char="•"/>
            </a:pPr>
            <a:r>
              <a:rPr lang="en-US" altLang="en-US" dirty="0"/>
              <a:t>Notifiable diseases</a:t>
            </a:r>
          </a:p>
          <a:p>
            <a:pPr marL="342900" indent="-342900">
              <a:spcBef>
                <a:spcPts val="1200"/>
              </a:spcBef>
              <a:buFont typeface="Arial" panose="020B0604020202020204" pitchFamily="34" charset="0"/>
              <a:buChar char="•"/>
            </a:pPr>
            <a:r>
              <a:rPr lang="en-US" altLang="en-US" dirty="0"/>
              <a:t>By law, some diseases must be reported to authorities</a:t>
            </a:r>
          </a:p>
          <a:p>
            <a:pPr marL="342900" indent="-342900">
              <a:spcBef>
                <a:spcPts val="1200"/>
              </a:spcBef>
              <a:buFont typeface="Arial" panose="020B0604020202020204" pitchFamily="34" charset="0"/>
              <a:buChar char="•"/>
            </a:pPr>
            <a:r>
              <a:rPr lang="en-US" altLang="en-US" dirty="0"/>
              <a:t>Other diseases are reported on a voluntary basis</a:t>
            </a:r>
          </a:p>
        </p:txBody>
      </p:sp>
    </p:spTree>
    <p:extLst>
      <p:ext uri="{BB962C8B-B14F-4D97-AF65-F5344CB8AC3E}">
        <p14:creationId xmlns:p14="http://schemas.microsoft.com/office/powerpoint/2010/main" val="393320985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Centers for Diseases Control and Prevention</a:t>
            </a:r>
            <a:endParaRPr lang="en-US" sz="1200" dirty="0"/>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098691"/>
          </a:xfrm>
        </p:spPr>
        <p:txBody>
          <a:bodyPr/>
          <a:lstStyle/>
          <a:p>
            <a:pPr>
              <a:spcBef>
                <a:spcPts val="1200"/>
              </a:spcBef>
            </a:pPr>
            <a:r>
              <a:rPr lang="en-US" dirty="0"/>
              <a:t>Responsible for keeping track of infectious diseases nationwide</a:t>
            </a:r>
          </a:p>
          <a:p>
            <a:pPr>
              <a:spcBef>
                <a:spcPts val="1200"/>
              </a:spcBef>
            </a:pPr>
            <a:r>
              <a:rPr lang="en-US" dirty="0"/>
              <a:t>Part of the U.S. Public Health Service</a:t>
            </a:r>
          </a:p>
          <a:p>
            <a:pPr>
              <a:spcBef>
                <a:spcPts val="1200"/>
              </a:spcBef>
            </a:pPr>
            <a:r>
              <a:rPr lang="en-US" dirty="0"/>
              <a:t>Morbidity and Mortality Report: a weekly notice of diseases published by the CDC</a:t>
            </a:r>
          </a:p>
          <a:p>
            <a:pPr>
              <a:spcBef>
                <a:spcPts val="1200"/>
              </a:spcBef>
            </a:pPr>
            <a:r>
              <a:rPr lang="en-US" dirty="0"/>
              <a:t>The CDC shares its statistics on disease with the World Health Organization (WHO) for worldwide tabulation and control</a:t>
            </a:r>
          </a:p>
        </p:txBody>
      </p:sp>
    </p:spTree>
    <p:extLst>
      <p:ext uri="{BB962C8B-B14F-4D97-AF65-F5344CB8AC3E}">
        <p14:creationId xmlns:p14="http://schemas.microsoft.com/office/powerpoint/2010/main" val="2623525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Current Understanding of Sites Containing Normal Microbiota</a:t>
            </a:r>
            <a:r>
              <a:rPr lang="en-US" sz="1200" dirty="0">
                <a:solidFill>
                  <a:srgbClr val="000000"/>
                </a:solidFill>
              </a:rPr>
              <a:t> 1</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8"/>
            <a:ext cx="8458200" cy="5120640"/>
          </a:xfrm>
        </p:spPr>
        <p:txBody>
          <a:bodyPr/>
          <a:lstStyle/>
          <a:p>
            <a:pPr>
              <a:spcBef>
                <a:spcPts val="1000"/>
              </a:spcBef>
              <a:spcAft>
                <a:spcPts val="600"/>
              </a:spcAft>
            </a:pPr>
            <a:r>
              <a:rPr lang="en-US" dirty="0"/>
              <a:t>Sites Definitively Known to Harbor Normal Microbiota:	</a:t>
            </a:r>
          </a:p>
          <a:p>
            <a:pPr marL="342900" indent="-342900">
              <a:spcBef>
                <a:spcPts val="1000"/>
              </a:spcBef>
              <a:spcAft>
                <a:spcPts val="600"/>
              </a:spcAft>
              <a:buFont typeface="Arial" panose="020B0604020202020204" pitchFamily="34" charset="0"/>
              <a:buChar char="•"/>
            </a:pPr>
            <a:r>
              <a:rPr lang="en-US" dirty="0"/>
              <a:t>Skin and adjacent mucous membranes</a:t>
            </a:r>
          </a:p>
          <a:p>
            <a:pPr marL="342900" indent="-342900">
              <a:spcBef>
                <a:spcPts val="1000"/>
              </a:spcBef>
              <a:spcAft>
                <a:spcPts val="600"/>
              </a:spcAft>
              <a:buFont typeface="Arial" panose="020B0604020202020204" pitchFamily="34" charset="0"/>
              <a:buChar char="•"/>
            </a:pPr>
            <a:r>
              <a:rPr lang="en-US" dirty="0"/>
              <a:t>Upper respiratory tract</a:t>
            </a:r>
          </a:p>
          <a:p>
            <a:pPr marL="342900" indent="-342900">
              <a:spcBef>
                <a:spcPts val="1000"/>
              </a:spcBef>
              <a:spcAft>
                <a:spcPts val="600"/>
              </a:spcAft>
              <a:buFont typeface="Arial" panose="020B0604020202020204" pitchFamily="34" charset="0"/>
              <a:buChar char="•"/>
            </a:pPr>
            <a:r>
              <a:rPr lang="en-US" dirty="0"/>
              <a:t>Gastrointestinal tract, including mouth</a:t>
            </a:r>
          </a:p>
          <a:p>
            <a:pPr marL="342900" indent="-342900">
              <a:spcBef>
                <a:spcPts val="1000"/>
              </a:spcBef>
              <a:spcAft>
                <a:spcPts val="600"/>
              </a:spcAft>
              <a:buFont typeface="Arial" panose="020B0604020202020204" pitchFamily="34" charset="0"/>
              <a:buChar char="•"/>
            </a:pPr>
            <a:r>
              <a:rPr lang="en-US" dirty="0"/>
              <a:t>Outer portion of urethra</a:t>
            </a:r>
          </a:p>
          <a:p>
            <a:pPr marL="342900" indent="-342900">
              <a:spcBef>
                <a:spcPts val="1000"/>
              </a:spcBef>
              <a:spcAft>
                <a:spcPts val="600"/>
              </a:spcAft>
              <a:buFont typeface="Arial" panose="020B0604020202020204" pitchFamily="34" charset="0"/>
              <a:buChar char="•"/>
            </a:pPr>
            <a:r>
              <a:rPr lang="en-US" dirty="0"/>
              <a:t>External genitalia</a:t>
            </a:r>
          </a:p>
          <a:p>
            <a:pPr marL="342900" indent="-342900">
              <a:spcBef>
                <a:spcPts val="1000"/>
              </a:spcBef>
              <a:spcAft>
                <a:spcPts val="600"/>
              </a:spcAft>
              <a:buFont typeface="Arial" panose="020B0604020202020204" pitchFamily="34" charset="0"/>
              <a:buChar char="•"/>
            </a:pPr>
            <a:r>
              <a:rPr lang="en-US" dirty="0"/>
              <a:t>Vagina</a:t>
            </a:r>
          </a:p>
          <a:p>
            <a:pPr marL="342900" indent="-342900">
              <a:spcBef>
                <a:spcPts val="1000"/>
              </a:spcBef>
              <a:spcAft>
                <a:spcPts val="600"/>
              </a:spcAft>
              <a:buFont typeface="Arial" panose="020B0604020202020204" pitchFamily="34" charset="0"/>
              <a:buChar char="•"/>
            </a:pPr>
            <a:r>
              <a:rPr lang="en-US" dirty="0"/>
              <a:t>External ear canal</a:t>
            </a:r>
          </a:p>
          <a:p>
            <a:pPr marL="342900" indent="-342900">
              <a:spcBef>
                <a:spcPts val="1000"/>
              </a:spcBef>
              <a:spcAft>
                <a:spcPts val="600"/>
              </a:spcAft>
              <a:buFont typeface="Arial" panose="020B0604020202020204" pitchFamily="34" charset="0"/>
              <a:buChar char="•"/>
            </a:pPr>
            <a:r>
              <a:rPr lang="en-US" dirty="0"/>
              <a:t>External eye (lids, conjunctiva)</a:t>
            </a:r>
          </a:p>
        </p:txBody>
      </p:sp>
    </p:spTree>
    <p:extLst>
      <p:ext uri="{BB962C8B-B14F-4D97-AF65-F5344CB8AC3E}">
        <p14:creationId xmlns:p14="http://schemas.microsoft.com/office/powerpoint/2010/main" val="241381916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453-162C-44BA-B102-5D1FC17E4059}"/>
              </a:ext>
            </a:extLst>
          </p:cNvPr>
          <p:cNvSpPr>
            <a:spLocks noGrp="1"/>
          </p:cNvSpPr>
          <p:nvPr>
            <p:ph type="title"/>
          </p:nvPr>
        </p:nvSpPr>
        <p:spPr/>
        <p:txBody>
          <a:bodyPr/>
          <a:lstStyle/>
          <a:p>
            <a:r>
              <a:rPr lang="en-US" dirty="0"/>
              <a:t>Epidemiological Statistics</a:t>
            </a:r>
            <a:endParaRPr lang="en-US" sz="1200" dirty="0"/>
          </a:p>
        </p:txBody>
      </p:sp>
      <p:sp>
        <p:nvSpPr>
          <p:cNvPr id="3" name="Content Placeholder 2">
            <a:extLst>
              <a:ext uri="{FF2B5EF4-FFF2-40B4-BE49-F238E27FC236}">
                <a16:creationId xmlns:a16="http://schemas.microsoft.com/office/drawing/2014/main" id="{F890DE2D-B381-466E-B725-AE75342CE6A6}"/>
              </a:ext>
            </a:extLst>
          </p:cNvPr>
          <p:cNvSpPr>
            <a:spLocks noGrp="1"/>
          </p:cNvSpPr>
          <p:nvPr>
            <p:ph sz="quarter" idx="11"/>
          </p:nvPr>
        </p:nvSpPr>
        <p:spPr>
          <a:xfrm>
            <a:off x="342900" y="1276709"/>
            <a:ext cx="8356600" cy="5098691"/>
          </a:xfrm>
        </p:spPr>
        <p:txBody>
          <a:bodyPr/>
          <a:lstStyle/>
          <a:p>
            <a:pPr>
              <a:spcBef>
                <a:spcPts val="800"/>
              </a:spcBef>
            </a:pPr>
            <a:r>
              <a:rPr lang="en-US" dirty="0"/>
              <a:t>Prevalence of disease:</a:t>
            </a:r>
          </a:p>
          <a:p>
            <a:pPr marL="342900" indent="-342900">
              <a:spcBef>
                <a:spcPts val="800"/>
              </a:spcBef>
              <a:buFont typeface="Arial" panose="020B0604020202020204" pitchFamily="34" charset="0"/>
              <a:buChar char="•"/>
            </a:pPr>
            <a:r>
              <a:rPr lang="en-US" dirty="0"/>
              <a:t>Total number of existing cases with respect to the entire population</a:t>
            </a:r>
          </a:p>
          <a:p>
            <a:pPr>
              <a:spcBef>
                <a:spcPts val="800"/>
              </a:spcBef>
            </a:pPr>
            <a:r>
              <a:rPr lang="en-US" dirty="0"/>
              <a:t>Incidence of disease:</a:t>
            </a:r>
          </a:p>
          <a:p>
            <a:pPr marL="342900" indent="-342900">
              <a:spcBef>
                <a:spcPts val="800"/>
              </a:spcBef>
              <a:buFont typeface="Arial" panose="020B0604020202020204" pitchFamily="34" charset="0"/>
              <a:buChar char="•"/>
            </a:pPr>
            <a:r>
              <a:rPr lang="en-US" dirty="0"/>
              <a:t>Measures the number of new cases over a certain time period</a:t>
            </a:r>
          </a:p>
          <a:p>
            <a:pPr marL="342900" indent="-342900">
              <a:spcBef>
                <a:spcPts val="800"/>
              </a:spcBef>
              <a:buFont typeface="Arial" panose="020B0604020202020204" pitchFamily="34" charset="0"/>
              <a:buChar char="•"/>
            </a:pPr>
            <a:r>
              <a:rPr lang="en-US" dirty="0"/>
              <a:t>Also known as case or morbidity rate</a:t>
            </a:r>
          </a:p>
          <a:p>
            <a:pPr>
              <a:spcBef>
                <a:spcPts val="800"/>
              </a:spcBef>
            </a:pPr>
            <a:r>
              <a:rPr lang="en-US" dirty="0"/>
              <a:t>Mortality rate:</a:t>
            </a:r>
          </a:p>
          <a:p>
            <a:pPr marL="342900" indent="-342900">
              <a:spcBef>
                <a:spcPts val="800"/>
              </a:spcBef>
              <a:buFont typeface="Arial" panose="020B0604020202020204" pitchFamily="34" charset="0"/>
              <a:buChar char="•"/>
            </a:pPr>
            <a:r>
              <a:rPr lang="en-US" dirty="0"/>
              <a:t>Measures the number of deaths in a population due to a certain disease</a:t>
            </a:r>
          </a:p>
        </p:txBody>
      </p:sp>
    </p:spTree>
    <p:extLst>
      <p:ext uri="{BB962C8B-B14F-4D97-AF65-F5344CB8AC3E}">
        <p14:creationId xmlns:p14="http://schemas.microsoft.com/office/powerpoint/2010/main" val="402298619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E8E4270-040B-481C-BA06-F890C5F9A9D7}"/>
              </a:ext>
            </a:extLst>
          </p:cNvPr>
          <p:cNvSpPr>
            <a:spLocks noGrp="1"/>
          </p:cNvSpPr>
          <p:nvPr>
            <p:ph type="title"/>
          </p:nvPr>
        </p:nvSpPr>
        <p:spPr/>
        <p:txBody>
          <a:bodyPr/>
          <a:lstStyle/>
          <a:p>
            <a:r>
              <a:rPr lang="en-US" dirty="0"/>
              <a:t>Graphical Representation of Epidemiological Data</a:t>
            </a:r>
          </a:p>
        </p:txBody>
      </p:sp>
      <p:pic>
        <p:nvPicPr>
          <p:cNvPr id="13" name="Picture 2" descr="Graphical representations of epidemiological data.">
            <a:extLst>
              <a:ext uri="{FF2B5EF4-FFF2-40B4-BE49-F238E27FC236}">
                <a16:creationId xmlns:a16="http://schemas.microsoft.com/office/drawing/2014/main" id="{E9B14A31-8FDE-4982-9642-4F73282C2ECD}"/>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3256" b="1725"/>
          <a:stretch/>
        </p:blipFill>
        <p:spPr>
          <a:xfrm>
            <a:off x="1909532" y="1323974"/>
            <a:ext cx="5324936" cy="4724401"/>
          </a:xfrm>
        </p:spPr>
      </p:pic>
      <p:sp>
        <p:nvSpPr>
          <p:cNvPr id="11" name="Text Placeholder 10">
            <a:extLst>
              <a:ext uri="{FF2B5EF4-FFF2-40B4-BE49-F238E27FC236}">
                <a16:creationId xmlns:a16="http://schemas.microsoft.com/office/drawing/2014/main" id="{CBB50856-53F5-4C92-9618-F5C303041218}"/>
              </a:ext>
            </a:extLst>
          </p:cNvPr>
          <p:cNvSpPr>
            <a:spLocks noGrp="1"/>
          </p:cNvSpPr>
          <p:nvPr>
            <p:ph type="body" sz="quarter" idx="30"/>
          </p:nvPr>
        </p:nvSpPr>
        <p:spPr/>
        <p:txBody>
          <a:bodyPr/>
          <a:lstStyle/>
          <a:p>
            <a:r>
              <a:rPr lang="en-US" dirty="0"/>
              <a:t>Source: CDC, Centers for Disease Control and Prevention.</a:t>
            </a:r>
          </a:p>
        </p:txBody>
      </p:sp>
      <p:sp>
        <p:nvSpPr>
          <p:cNvPr id="5" name="Text Placeholder 5">
            <a:extLst>
              <a:ext uri="{FF2B5EF4-FFF2-40B4-BE49-F238E27FC236}">
                <a16:creationId xmlns:a16="http://schemas.microsoft.com/office/drawing/2014/main" id="{9EC7478B-31F3-4FF1-BC89-2C51D730A8E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368233783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52CA8-B8C3-46E3-948D-022B36B8E5C3}"/>
              </a:ext>
            </a:extLst>
          </p:cNvPr>
          <p:cNvSpPr>
            <a:spLocks noGrp="1"/>
          </p:cNvSpPr>
          <p:nvPr>
            <p:ph type="title"/>
          </p:nvPr>
        </p:nvSpPr>
        <p:spPr/>
        <p:txBody>
          <a:bodyPr/>
          <a:lstStyle/>
          <a:p>
            <a:r>
              <a:rPr lang="en-US" dirty="0"/>
              <a:t>Epidemics</a:t>
            </a:r>
          </a:p>
        </p:txBody>
      </p:sp>
      <p:sp>
        <p:nvSpPr>
          <p:cNvPr id="3" name="Content Placeholder 2">
            <a:extLst>
              <a:ext uri="{FF2B5EF4-FFF2-40B4-BE49-F238E27FC236}">
                <a16:creationId xmlns:a16="http://schemas.microsoft.com/office/drawing/2014/main" id="{B1AF7693-013C-4B22-B164-3F1E5C41CE61}"/>
              </a:ext>
            </a:extLst>
          </p:cNvPr>
          <p:cNvSpPr>
            <a:spLocks noGrp="1"/>
          </p:cNvSpPr>
          <p:nvPr>
            <p:ph sz="quarter" idx="11"/>
          </p:nvPr>
        </p:nvSpPr>
        <p:spPr>
          <a:xfrm>
            <a:off x="342900" y="1276709"/>
            <a:ext cx="4229100" cy="4971691"/>
          </a:xfrm>
        </p:spPr>
        <p:txBody>
          <a:bodyPr/>
          <a:lstStyle/>
          <a:p>
            <a:pPr>
              <a:spcBef>
                <a:spcPts val="1200"/>
              </a:spcBef>
            </a:pPr>
            <a:r>
              <a:rPr lang="en-US" dirty="0"/>
              <a:t>Point-source epidemic:</a:t>
            </a:r>
          </a:p>
          <a:p>
            <a:pPr marL="342900" indent="-342900">
              <a:spcBef>
                <a:spcPts val="1200"/>
              </a:spcBef>
              <a:buFont typeface="Arial" panose="020B0604020202020204" pitchFamily="34" charset="0"/>
              <a:buChar char="•"/>
            </a:pPr>
            <a:r>
              <a:rPr lang="en-US" dirty="0"/>
              <a:t>One in which the infectious agents came from a single source</a:t>
            </a:r>
          </a:p>
          <a:p>
            <a:pPr>
              <a:spcBef>
                <a:spcPts val="1200"/>
              </a:spcBef>
            </a:pPr>
            <a:r>
              <a:rPr lang="en-US" dirty="0"/>
              <a:t>Common-source epidemic:</a:t>
            </a:r>
          </a:p>
          <a:p>
            <a:pPr marL="342900" indent="-342900">
              <a:spcBef>
                <a:spcPts val="1200"/>
              </a:spcBef>
              <a:buFont typeface="Arial" panose="020B0604020202020204" pitchFamily="34" charset="0"/>
              <a:buChar char="•"/>
            </a:pPr>
            <a:r>
              <a:rPr lang="en-US" dirty="0"/>
              <a:t>Result form common exposure to a single source of infection that can occur over a period of time</a:t>
            </a:r>
          </a:p>
        </p:txBody>
      </p:sp>
      <p:pic>
        <p:nvPicPr>
          <p:cNvPr id="7" name="Picture 3" descr="Bar graphs illustrating a point-source epidemic and a common-source epidemic.">
            <a:extLst>
              <a:ext uri="{FF2B5EF4-FFF2-40B4-BE49-F238E27FC236}">
                <a16:creationId xmlns:a16="http://schemas.microsoft.com/office/drawing/2014/main" id="{C9D4CD3C-C484-4BD7-A177-3A62DCE1091D}"/>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2271" b="33524"/>
          <a:stretch/>
        </p:blipFill>
        <p:spPr>
          <a:xfrm>
            <a:off x="4849371" y="1143000"/>
            <a:ext cx="3689602" cy="4514850"/>
          </a:xfrm>
        </p:spPr>
      </p:pic>
      <p:sp>
        <p:nvSpPr>
          <p:cNvPr id="5" name="Text Placeholder 5">
            <a:extLst>
              <a:ext uri="{FF2B5EF4-FFF2-40B4-BE49-F238E27FC236}">
                <a16:creationId xmlns:a16="http://schemas.microsoft.com/office/drawing/2014/main" id="{062FB9BE-9E75-47C6-8BBC-57FECF051CE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176105456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14FE46-20D0-4544-AF1D-94884C332F2F}"/>
              </a:ext>
            </a:extLst>
          </p:cNvPr>
          <p:cNvSpPr>
            <a:spLocks noGrp="1"/>
          </p:cNvSpPr>
          <p:nvPr>
            <p:ph type="title"/>
          </p:nvPr>
        </p:nvSpPr>
        <p:spPr/>
        <p:txBody>
          <a:bodyPr/>
          <a:lstStyle/>
          <a:p>
            <a:r>
              <a:rPr lang="en-US" dirty="0"/>
              <a:t>More Epidemics</a:t>
            </a:r>
          </a:p>
        </p:txBody>
      </p:sp>
      <p:sp>
        <p:nvSpPr>
          <p:cNvPr id="8" name="Content Placeholder 2">
            <a:extLst>
              <a:ext uri="{FF2B5EF4-FFF2-40B4-BE49-F238E27FC236}">
                <a16:creationId xmlns:a16="http://schemas.microsoft.com/office/drawing/2014/main" id="{65FAB40C-D6A4-42B3-A534-1C216B137EBF}"/>
              </a:ext>
            </a:extLst>
          </p:cNvPr>
          <p:cNvSpPr>
            <a:spLocks noGrp="1"/>
          </p:cNvSpPr>
          <p:nvPr>
            <p:ph sz="quarter" idx="11"/>
          </p:nvPr>
        </p:nvSpPr>
        <p:spPr>
          <a:xfrm>
            <a:off x="342900" y="1276709"/>
            <a:ext cx="4343400" cy="4971691"/>
          </a:xfrm>
        </p:spPr>
        <p:txBody>
          <a:bodyPr/>
          <a:lstStyle/>
          <a:p>
            <a:pPr>
              <a:spcBef>
                <a:spcPts val="1200"/>
              </a:spcBef>
            </a:pPr>
            <a:r>
              <a:rPr lang="en-US" dirty="0"/>
              <a:t>Propagated epidemic:</a:t>
            </a:r>
          </a:p>
          <a:p>
            <a:pPr marL="342900" indent="-342900">
              <a:spcBef>
                <a:spcPts val="1200"/>
              </a:spcBef>
              <a:buFont typeface="Arial" panose="020B0604020202020204" pitchFamily="34" charset="0"/>
              <a:buChar char="•"/>
            </a:pPr>
            <a:r>
              <a:rPr lang="en-US" dirty="0"/>
              <a:t>Results from an infectious agent that is communicable from person to person and is sustained over time in a population</a:t>
            </a:r>
          </a:p>
          <a:p>
            <a:pPr>
              <a:spcBef>
                <a:spcPts val="1200"/>
              </a:spcBef>
            </a:pPr>
            <a:r>
              <a:rPr lang="en-US" dirty="0"/>
              <a:t>Pandemic:</a:t>
            </a:r>
          </a:p>
          <a:p>
            <a:pPr marL="342900" indent="-342900">
              <a:spcBef>
                <a:spcPts val="1200"/>
              </a:spcBef>
              <a:buFont typeface="Arial" panose="020B0604020202020204" pitchFamily="34" charset="0"/>
              <a:buChar char="•"/>
            </a:pPr>
            <a:r>
              <a:rPr lang="en-US" dirty="0"/>
              <a:t>Spread of an epidemic across continents</a:t>
            </a:r>
          </a:p>
        </p:txBody>
      </p:sp>
      <p:pic>
        <p:nvPicPr>
          <p:cNvPr id="15" name="Picture 3" descr="Bar graph demonstrating the “curve” of the propagated epidemic of the SARS virus in 2003.">
            <a:extLst>
              <a:ext uri="{FF2B5EF4-FFF2-40B4-BE49-F238E27FC236}">
                <a16:creationId xmlns:a16="http://schemas.microsoft.com/office/drawing/2014/main" id="{1118F2E9-B490-4D72-BF87-CAC00B7BFD62}"/>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67165" b="-683"/>
          <a:stretch/>
        </p:blipFill>
        <p:spPr>
          <a:xfrm>
            <a:off x="4849371" y="2005553"/>
            <a:ext cx="3689602" cy="2356897"/>
          </a:xfrm>
        </p:spPr>
      </p:pic>
      <p:sp>
        <p:nvSpPr>
          <p:cNvPr id="5" name="Text Placeholder 5">
            <a:extLst>
              <a:ext uri="{FF2B5EF4-FFF2-40B4-BE49-F238E27FC236}">
                <a16:creationId xmlns:a16="http://schemas.microsoft.com/office/drawing/2014/main" id="{C811E920-EF43-460A-B082-B170473D379F}"/>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80012357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14FE46-20D0-4544-AF1D-94884C332F2F}"/>
              </a:ext>
            </a:extLst>
          </p:cNvPr>
          <p:cNvSpPr>
            <a:spLocks noGrp="1"/>
          </p:cNvSpPr>
          <p:nvPr>
            <p:ph type="title"/>
          </p:nvPr>
        </p:nvSpPr>
        <p:spPr/>
        <p:txBody>
          <a:bodyPr/>
          <a:lstStyle/>
          <a:p>
            <a:r>
              <a:rPr lang="en-US" dirty="0"/>
              <a:t>More Epidemiological Terms</a:t>
            </a:r>
          </a:p>
        </p:txBody>
      </p:sp>
      <p:sp>
        <p:nvSpPr>
          <p:cNvPr id="8" name="Content Placeholder 2">
            <a:extLst>
              <a:ext uri="{FF2B5EF4-FFF2-40B4-BE49-F238E27FC236}">
                <a16:creationId xmlns:a16="http://schemas.microsoft.com/office/drawing/2014/main" id="{65FAB40C-D6A4-42B3-A534-1C216B137EBF}"/>
              </a:ext>
            </a:extLst>
          </p:cNvPr>
          <p:cNvSpPr>
            <a:spLocks noGrp="1"/>
          </p:cNvSpPr>
          <p:nvPr>
            <p:ph sz="quarter" idx="11"/>
          </p:nvPr>
        </p:nvSpPr>
        <p:spPr>
          <a:xfrm>
            <a:off x="342900" y="1276709"/>
            <a:ext cx="8343900" cy="4971691"/>
          </a:xfrm>
        </p:spPr>
        <p:txBody>
          <a:bodyPr/>
          <a:lstStyle/>
          <a:p>
            <a:pPr>
              <a:spcBef>
                <a:spcPts val="1200"/>
              </a:spcBef>
            </a:pPr>
            <a:r>
              <a:rPr lang="en-US" dirty="0"/>
              <a:t>Index case:</a:t>
            </a:r>
          </a:p>
          <a:p>
            <a:pPr marL="342900" indent="-342900">
              <a:spcBef>
                <a:spcPts val="1200"/>
              </a:spcBef>
              <a:buFont typeface="Arial" panose="020B0604020202020204" pitchFamily="34" charset="0"/>
              <a:buChar char="•"/>
            </a:pPr>
            <a:r>
              <a:rPr lang="en-US" dirty="0"/>
              <a:t>The first patient found in an epidemiological investigation</a:t>
            </a:r>
          </a:p>
          <a:p>
            <a:pPr>
              <a:spcBef>
                <a:spcPts val="1200"/>
              </a:spcBef>
            </a:pPr>
            <a:r>
              <a:rPr lang="en-US" dirty="0"/>
              <a:t>Endemic:</a:t>
            </a:r>
          </a:p>
          <a:p>
            <a:pPr marL="342900" indent="-342900">
              <a:spcBef>
                <a:spcPts val="1200"/>
              </a:spcBef>
              <a:buFont typeface="Arial" panose="020B0604020202020204" pitchFamily="34" charset="0"/>
              <a:buChar char="•"/>
            </a:pPr>
            <a:r>
              <a:rPr lang="en-US" dirty="0"/>
              <a:t>An infectious disease that exhibits a relatively steady frequency over a long time period in a particular geographic locale </a:t>
            </a:r>
          </a:p>
          <a:p>
            <a:pPr>
              <a:spcBef>
                <a:spcPts val="1200"/>
              </a:spcBef>
            </a:pPr>
            <a:r>
              <a:rPr lang="en-US" dirty="0"/>
              <a:t>Sporadic disease:</a:t>
            </a:r>
          </a:p>
          <a:p>
            <a:pPr marL="342900" indent="-342900">
              <a:spcBef>
                <a:spcPts val="1200"/>
              </a:spcBef>
              <a:buFont typeface="Arial" panose="020B0604020202020204" pitchFamily="34" charset="0"/>
              <a:buChar char="•"/>
            </a:pPr>
            <a:r>
              <a:rPr lang="en-US" dirty="0"/>
              <a:t>Occasional cases are reported at irregular intervals in random locales</a:t>
            </a:r>
          </a:p>
        </p:txBody>
      </p:sp>
    </p:spTree>
    <p:extLst>
      <p:ext uri="{BB962C8B-B14F-4D97-AF65-F5344CB8AC3E}">
        <p14:creationId xmlns:p14="http://schemas.microsoft.com/office/powerpoint/2010/main" val="198191099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D3A2D10-2665-4B46-B8DE-344529BA9163}"/>
              </a:ext>
            </a:extLst>
          </p:cNvPr>
          <p:cNvSpPr>
            <a:spLocks noGrp="1"/>
          </p:cNvSpPr>
          <p:nvPr>
            <p:ph type="title"/>
          </p:nvPr>
        </p:nvSpPr>
        <p:spPr/>
        <p:txBody>
          <a:bodyPr/>
          <a:lstStyle/>
          <a:p>
            <a:r>
              <a:rPr lang="en-US" dirty="0"/>
              <a:t>Patterns of Infectious Disease Occurrence</a:t>
            </a:r>
          </a:p>
        </p:txBody>
      </p:sp>
      <p:pic>
        <p:nvPicPr>
          <p:cNvPr id="12" name="Picture 2" descr="Two ways to illustrate patterns of infectious disease occurrence.">
            <a:extLst>
              <a:ext uri="{FF2B5EF4-FFF2-40B4-BE49-F238E27FC236}">
                <a16:creationId xmlns:a16="http://schemas.microsoft.com/office/drawing/2014/main" id="{66AD9EDB-56F4-45CA-B423-BA8F96E3E188}"/>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7089" b="4402"/>
          <a:stretch/>
        </p:blipFill>
        <p:spPr>
          <a:xfrm>
            <a:off x="582929" y="2182393"/>
            <a:ext cx="7978142" cy="2943225"/>
          </a:xfrm>
        </p:spPr>
      </p:pic>
      <p:sp>
        <p:nvSpPr>
          <p:cNvPr id="10" name="Text Placeholder 3">
            <a:extLst>
              <a:ext uri="{FF2B5EF4-FFF2-40B4-BE49-F238E27FC236}">
                <a16:creationId xmlns:a16="http://schemas.microsoft.com/office/drawing/2014/main" id="{98637352-D4B9-4446-9C0B-F9E9E7AF11C0}"/>
              </a:ext>
            </a:extLst>
          </p:cNvPr>
          <p:cNvSpPr>
            <a:spLocks noGrp="1"/>
          </p:cNvSpPr>
          <p:nvPr>
            <p:ph type="body" sz="quarter" idx="30"/>
          </p:nvPr>
        </p:nvSpPr>
        <p:spPr/>
        <p:txBody>
          <a:bodyPr/>
          <a:lstStyle/>
          <a:p>
            <a:r>
              <a:rPr lang="en-US" dirty="0"/>
              <a:t>CDC, Centers for Disease Control and Prevention</a:t>
            </a:r>
          </a:p>
        </p:txBody>
      </p:sp>
      <p:sp>
        <p:nvSpPr>
          <p:cNvPr id="5" name="Text Placeholder 5">
            <a:extLst>
              <a:ext uri="{FF2B5EF4-FFF2-40B4-BE49-F238E27FC236}">
                <a16:creationId xmlns:a16="http://schemas.microsoft.com/office/drawing/2014/main" id="{9A45811F-0B3D-4339-BCAD-8F14D147983F}"/>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154328202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14FE46-20D0-4544-AF1D-94884C332F2F}"/>
              </a:ext>
            </a:extLst>
          </p:cNvPr>
          <p:cNvSpPr>
            <a:spLocks noGrp="1"/>
          </p:cNvSpPr>
          <p:nvPr>
            <p:ph type="title"/>
          </p:nvPr>
        </p:nvSpPr>
        <p:spPr/>
        <p:txBody>
          <a:bodyPr/>
          <a:lstStyle/>
          <a:p>
            <a:r>
              <a:rPr lang="en-US" dirty="0"/>
              <a:t>Global Issues in Epidemiology</a:t>
            </a:r>
          </a:p>
        </p:txBody>
      </p:sp>
      <p:sp>
        <p:nvSpPr>
          <p:cNvPr id="8" name="Content Placeholder 2">
            <a:extLst>
              <a:ext uri="{FF2B5EF4-FFF2-40B4-BE49-F238E27FC236}">
                <a16:creationId xmlns:a16="http://schemas.microsoft.com/office/drawing/2014/main" id="{65FAB40C-D6A4-42B3-A534-1C216B137EBF}"/>
              </a:ext>
            </a:extLst>
          </p:cNvPr>
          <p:cNvSpPr>
            <a:spLocks noGrp="1"/>
          </p:cNvSpPr>
          <p:nvPr>
            <p:ph sz="quarter" idx="11"/>
          </p:nvPr>
        </p:nvSpPr>
        <p:spPr>
          <a:xfrm>
            <a:off x="342900" y="1276709"/>
            <a:ext cx="8343900" cy="4971691"/>
          </a:xfrm>
        </p:spPr>
        <p:txBody>
          <a:bodyPr/>
          <a:lstStyle/>
          <a:p>
            <a:pPr>
              <a:spcBef>
                <a:spcPts val="800"/>
              </a:spcBef>
            </a:pPr>
            <a:r>
              <a:rPr lang="en-US" dirty="0"/>
              <a:t>Increase in infectious disease incidence:</a:t>
            </a:r>
          </a:p>
          <a:p>
            <a:pPr marL="342900" indent="-342900">
              <a:spcBef>
                <a:spcPts val="800"/>
              </a:spcBef>
              <a:buFont typeface="Arial" panose="020B0604020202020204" pitchFamily="34" charset="0"/>
              <a:buChar char="•"/>
            </a:pPr>
            <a:r>
              <a:rPr lang="en-US" dirty="0"/>
              <a:t>Newly identified microbes:</a:t>
            </a:r>
          </a:p>
          <a:p>
            <a:pPr marL="640080" lvl="1"/>
            <a:r>
              <a:rPr lang="en-US" sz="2000" dirty="0"/>
              <a:t>HIV</a:t>
            </a:r>
          </a:p>
          <a:p>
            <a:pPr marL="640080" lvl="1"/>
            <a:r>
              <a:rPr lang="en-US" sz="2000" dirty="0"/>
              <a:t>SARS</a:t>
            </a:r>
          </a:p>
          <a:p>
            <a:pPr marL="640080" lvl="1"/>
            <a:r>
              <a:rPr lang="en-US" sz="2000" dirty="0"/>
              <a:t>Novel strains of influenza</a:t>
            </a:r>
          </a:p>
          <a:p>
            <a:pPr marL="342900" indent="-342900">
              <a:spcBef>
                <a:spcPts val="800"/>
              </a:spcBef>
              <a:buFont typeface="Arial" panose="020B0604020202020204" pitchFamily="34" charset="0"/>
              <a:buChar char="•"/>
            </a:pPr>
            <a:r>
              <a:rPr lang="en-US" dirty="0"/>
              <a:t>Reemerging diseases:</a:t>
            </a:r>
          </a:p>
          <a:p>
            <a:pPr marL="640080" lvl="1"/>
            <a:r>
              <a:rPr lang="en-US" sz="2000" dirty="0"/>
              <a:t>Dengue fever</a:t>
            </a:r>
          </a:p>
          <a:p>
            <a:pPr marL="640080" lvl="1"/>
            <a:r>
              <a:rPr lang="en-US" sz="2000" dirty="0"/>
              <a:t>Tuberculosis</a:t>
            </a:r>
          </a:p>
          <a:p>
            <a:pPr marL="640080" lvl="1"/>
            <a:r>
              <a:rPr lang="en-US" sz="2000" dirty="0"/>
              <a:t>Yellow fever</a:t>
            </a:r>
          </a:p>
        </p:txBody>
      </p:sp>
    </p:spTree>
    <p:extLst>
      <p:ext uri="{BB962C8B-B14F-4D97-AF65-F5344CB8AC3E}">
        <p14:creationId xmlns:p14="http://schemas.microsoft.com/office/powerpoint/2010/main" val="379933861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Concept Check – Section 13.3</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marL="466725" indent="-466725">
              <a:spcBef>
                <a:spcPts val="1200"/>
              </a:spcBef>
              <a:buFont typeface="+mj-lt"/>
              <a:buAutoNum type="arabicPeriod"/>
            </a:pPr>
            <a:r>
              <a:rPr lang="en-US" dirty="0"/>
              <a:t>The number of new cases of disease over a certain time period is the .</a:t>
            </a:r>
          </a:p>
          <a:p>
            <a:pPr marL="466725" indent="-466725">
              <a:spcBef>
                <a:spcPts val="1200"/>
              </a:spcBef>
              <a:buFont typeface="+mj-lt"/>
              <a:buAutoNum type="arabicPeriod"/>
            </a:pPr>
            <a:r>
              <a:rPr lang="en-US" dirty="0"/>
              <a:t>The _________ rate is the number of persons afflicted with infectious disease.</a:t>
            </a:r>
          </a:p>
          <a:p>
            <a:pPr marL="466725" indent="-466725">
              <a:spcBef>
                <a:spcPts val="1200"/>
              </a:spcBef>
              <a:buFont typeface="+mj-lt"/>
              <a:buAutoNum type="arabicPeriod"/>
            </a:pPr>
            <a:r>
              <a:rPr lang="en-US" dirty="0"/>
              <a:t>A(n) _________ disease is seen at a steady frequency over a long period of time in a particular location.</a:t>
            </a:r>
          </a:p>
          <a:p>
            <a:pPr marL="466725" indent="-466725">
              <a:spcBef>
                <a:spcPts val="1200"/>
              </a:spcBef>
              <a:buFont typeface="+mj-lt"/>
              <a:buAutoNum type="arabicPeriod"/>
            </a:pPr>
            <a:r>
              <a:rPr lang="en-US" dirty="0"/>
              <a:t>A _________ is an epidemic occurring over multiple continents.</a:t>
            </a:r>
          </a:p>
          <a:p>
            <a:pPr marL="466725" indent="-466725">
              <a:spcBef>
                <a:spcPts val="1200"/>
              </a:spcBef>
              <a:buFont typeface="+mj-lt"/>
              <a:buAutoNum type="arabicPeriod"/>
            </a:pPr>
            <a:r>
              <a:rPr lang="en-US" dirty="0"/>
              <a:t>_________ diseases are caused by newly identified microbes.</a:t>
            </a:r>
          </a:p>
        </p:txBody>
      </p:sp>
    </p:spTree>
    <p:extLst>
      <p:ext uri="{BB962C8B-B14F-4D97-AF65-F5344CB8AC3E}">
        <p14:creationId xmlns:p14="http://schemas.microsoft.com/office/powerpoint/2010/main" val="37325282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1915</TotalTime>
  <Words>7290</Words>
  <Application>Microsoft Office PowerPoint</Application>
  <PresentationFormat>On-screen Show (4:3)</PresentationFormat>
  <Paragraphs>784</Paragraphs>
  <Slides>114</Slides>
  <Notes>1</Notes>
  <HiddenSlides>16</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114</vt:i4>
      </vt:variant>
    </vt:vector>
  </HeadingPairs>
  <TitlesOfParts>
    <vt:vector size="122" baseType="lpstr">
      <vt:lpstr>ＭＳ Ｐゴシック</vt:lpstr>
      <vt:lpstr>Arial</vt:lpstr>
      <vt:lpstr>Calibri</vt:lpstr>
      <vt:lpstr>Title Slides Master</vt:lpstr>
      <vt:lpstr>MainContentSlideMaster</vt:lpstr>
      <vt:lpstr>ClosingMaster</vt:lpstr>
      <vt:lpstr>DividerSlideMaster</vt:lpstr>
      <vt:lpstr>ImageDescriptionAppendixSlideMaster</vt:lpstr>
      <vt:lpstr>Chapter 13</vt:lpstr>
      <vt:lpstr>Section 13.1: The Human Host and Its Microbiome</vt:lpstr>
      <vt:lpstr>Colonization, Infection, Disease 1</vt:lpstr>
      <vt:lpstr>Colonization, Infection, Disease 2</vt:lpstr>
      <vt:lpstr>Resident Biota</vt:lpstr>
      <vt:lpstr>Relationships Among Resident, Transient, and Disease-Causing Microbes, and the Human Host</vt:lpstr>
      <vt:lpstr>The Human Microbiome Project</vt:lpstr>
      <vt:lpstr>The Importance of Gut Biota</vt:lpstr>
      <vt:lpstr>Current Understanding of Sites Containing Normal Microbiota 1</vt:lpstr>
      <vt:lpstr>Current Understanding of Sites Containing Normal Microbiota 2</vt:lpstr>
      <vt:lpstr>Acquiring the Microbiota</vt:lpstr>
      <vt:lpstr>Factors That Weaken Host Defenses and Increase Susceptibility to Infection</vt:lpstr>
      <vt:lpstr>Endogenous Infections</vt:lpstr>
      <vt:lpstr>When Does It Start?</vt:lpstr>
      <vt:lpstr>Where Babies Get a Microbiome</vt:lpstr>
      <vt:lpstr>Life on Humans: Sites Containing Well-Established Biota and Representative Examples 1</vt:lpstr>
      <vt:lpstr>Life on Humans: Sites Containing Well-Established Biota and Representative Examples 2</vt:lpstr>
      <vt:lpstr>Concept Check – Section 13.1</vt:lpstr>
      <vt:lpstr>Section 13.2: When Colonization Leads to Disease 1</vt:lpstr>
      <vt:lpstr>Section 13.2: When Colonization Leads to Disease 2</vt:lpstr>
      <vt:lpstr>The Progress of Infection</vt:lpstr>
      <vt:lpstr>Will Disease Result From an Encounter Between a (Human) Host and a Microorganism?</vt:lpstr>
      <vt:lpstr>Biosafety Levels</vt:lpstr>
      <vt:lpstr>Primary Biosafety Levels and Agents of Disease</vt:lpstr>
      <vt:lpstr>Virulence</vt:lpstr>
      <vt:lpstr>The Size of the Inoculum</vt:lpstr>
      <vt:lpstr>Steps Involved When a Microbe Causes Disease in a Host</vt:lpstr>
      <vt:lpstr>Becoming Established: Step One—Portals of Entry</vt:lpstr>
      <vt:lpstr>Infectious Agents That Enter the Skin</vt:lpstr>
      <vt:lpstr>The Gastrointestinal Tract as Portal</vt:lpstr>
      <vt:lpstr>The Respiratory Portal of Entry</vt:lpstr>
      <vt:lpstr>Urogenital Portals of Entry</vt:lpstr>
      <vt:lpstr>Pathogens That Infect During Pregnancy and Birth</vt:lpstr>
      <vt:lpstr>Transplacental Infection of the Fetus </vt:lpstr>
      <vt:lpstr>TORCH</vt:lpstr>
      <vt:lpstr>Becoming Established: Step Two—Attaching to the Host </vt:lpstr>
      <vt:lpstr>Mechanisms of Adhesion by Pathogens</vt:lpstr>
      <vt:lpstr>Adhesive Properties of Microbes</vt:lpstr>
      <vt:lpstr>Becoming Established: Step 3—Surviving Host Defenses</vt:lpstr>
      <vt:lpstr>Step Four: Causing Disease</vt:lpstr>
      <vt:lpstr>Direct Damage via Enzymes</vt:lpstr>
      <vt:lpstr>Toxins: A Potent Source of Cellular Damage</vt:lpstr>
      <vt:lpstr>Origins and Effects of Circulating Exotoxins and Endotoxin</vt:lpstr>
      <vt:lpstr>Different Types of Hemolysis by Different Bacteria on Blood Agar</vt:lpstr>
      <vt:lpstr>Inducing an Injurious Host Response</vt:lpstr>
      <vt:lpstr>Localized Infection</vt:lpstr>
      <vt:lpstr>Systemic Infection</vt:lpstr>
      <vt:lpstr>Focal Infection</vt:lpstr>
      <vt:lpstr>Mixed Infection</vt:lpstr>
      <vt:lpstr>Primary and Secondary Infections</vt:lpstr>
      <vt:lpstr>Acute versus Chronic Infections</vt:lpstr>
      <vt:lpstr>Signs and Symptoms: Warning Signals of Disease</vt:lpstr>
      <vt:lpstr>Common Signs and Symptoms of Infectious Diseases 1</vt:lpstr>
      <vt:lpstr>Common Signs and Symptoms of Infectious Diseases 2</vt:lpstr>
      <vt:lpstr>Signs and Symptoms of Inflammation</vt:lpstr>
      <vt:lpstr>Signs of Infection in the Blood</vt:lpstr>
      <vt:lpstr>Infections That Go Unnoticed</vt:lpstr>
      <vt:lpstr>Step Five – Vacating the Host: Portals of Exit</vt:lpstr>
      <vt:lpstr>Respiratory and Salivary Portals</vt:lpstr>
      <vt:lpstr>Skin Scales</vt:lpstr>
      <vt:lpstr>Fecal Exit</vt:lpstr>
      <vt:lpstr>Urogenital Tract</vt:lpstr>
      <vt:lpstr>Removal of Blood or Bleeding</vt:lpstr>
      <vt:lpstr>Long-Term Infections and Long-Term Effects</vt:lpstr>
      <vt:lpstr>The Course of an Infection</vt:lpstr>
      <vt:lpstr>Stages in the Course of Infection and Disease</vt:lpstr>
      <vt:lpstr>Concept Check – Section 13.2</vt:lpstr>
      <vt:lpstr>Section 13.3: Epidemiology: Study of Disease in Populations 1</vt:lpstr>
      <vt:lpstr>Section 13.3: Epidemiology: Study of Disease in Populations 2</vt:lpstr>
      <vt:lpstr>Reservoirs: Where Pathogens Persist</vt:lpstr>
      <vt:lpstr>Living Reservoirs</vt:lpstr>
      <vt:lpstr>More Living Reservoirs</vt:lpstr>
      <vt:lpstr>Carrier States</vt:lpstr>
      <vt:lpstr>Vectors</vt:lpstr>
      <vt:lpstr>Two Types of Vectors</vt:lpstr>
      <vt:lpstr>Zoonosis</vt:lpstr>
      <vt:lpstr>Nonliving Reservoirs</vt:lpstr>
      <vt:lpstr>Acquisition and Transmission of Infectious Agents</vt:lpstr>
      <vt:lpstr>Horizontal versus Vertical Transmission</vt:lpstr>
      <vt:lpstr>Indirect Transmission</vt:lpstr>
      <vt:lpstr>Water, Soil, and Air as Vehicles</vt:lpstr>
      <vt:lpstr>Droplet Nuclei and Aerosols</vt:lpstr>
      <vt:lpstr>Healthcare-Associated Infections</vt:lpstr>
      <vt:lpstr>Hospitals as a Source of Disease 1</vt:lpstr>
      <vt:lpstr>Hospitals as a Source of Disease 2</vt:lpstr>
      <vt:lpstr>Using Koch’s Postulates to Determine Etiology</vt:lpstr>
      <vt:lpstr>Koch’s Postulates: Is This the Etiologic Agent?</vt:lpstr>
      <vt:lpstr>Epidemiology: Study of Disease in Populations</vt:lpstr>
      <vt:lpstr>Centers for Diseases Control and Prevention</vt:lpstr>
      <vt:lpstr>Epidemiological Statistics</vt:lpstr>
      <vt:lpstr>Graphical Representation of Epidemiological Data</vt:lpstr>
      <vt:lpstr>Epidemics</vt:lpstr>
      <vt:lpstr>More Epidemics</vt:lpstr>
      <vt:lpstr>More Epidemiological Terms</vt:lpstr>
      <vt:lpstr>Patterns of Infectious Disease Occurrence</vt:lpstr>
      <vt:lpstr>Global Issues in Epidemiology</vt:lpstr>
      <vt:lpstr>Concept Check – Section 13.3</vt:lpstr>
      <vt:lpstr>End of Main Content</vt:lpstr>
      <vt:lpstr>Accessibility Content: Text Alternatives for Images</vt:lpstr>
      <vt:lpstr>Relationships Among Resident, Transient, and Disease-Causing Microbes, and the Human Host - Text Alternative</vt:lpstr>
      <vt:lpstr>Where Babies Get a Microbiome - Text Alternative</vt:lpstr>
      <vt:lpstr>Will Disease Result From an Encounter Between a (Human) Host and a Microorganism? - Text Alternative</vt:lpstr>
      <vt:lpstr>Transplacental Infection of the Fetus - Text Alternative</vt:lpstr>
      <vt:lpstr>Mechanisms of Adhesion by Pathogens - Text Alternative</vt:lpstr>
      <vt:lpstr>Step Four: Causing Disease - Text Alternative</vt:lpstr>
      <vt:lpstr>Origins and Effects of Circulating Exotoxins and Endotoxin - Text Alternative</vt:lpstr>
      <vt:lpstr>Different Types of Hemolysis by Different Bacteria on Blood Agar - Text Alternative</vt:lpstr>
      <vt:lpstr>Nonliving Reservoirs - Text Alternative</vt:lpstr>
      <vt:lpstr>Healthcare-Associated Infections - Text Alternative</vt:lpstr>
      <vt:lpstr>Koch’s Postulates: Is This the Etiologic Agent? - Text Alternative</vt:lpstr>
      <vt:lpstr>Graphical Representation of Epidemiological Data - Text Alternative</vt:lpstr>
      <vt:lpstr>Epidemics - Text Alternative</vt:lpstr>
      <vt:lpstr>More Epidemics - Text Alternative</vt:lpstr>
      <vt:lpstr>Patterns of Infectious Disease Occurrence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Jyoti Jhinkwan</cp:lastModifiedBy>
  <cp:revision>310</cp:revision>
  <cp:lastPrinted>2020-04-22T13:50:34Z</cp:lastPrinted>
  <dcterms:created xsi:type="dcterms:W3CDTF">2019-07-27T05:34:11Z</dcterms:created>
  <dcterms:modified xsi:type="dcterms:W3CDTF">2020-05-23T05:24:29Z</dcterms:modified>
</cp:coreProperties>
</file>