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91"/>
  </p:notesMasterIdLst>
  <p:sldIdLst>
    <p:sldId id="394" r:id="rId6"/>
    <p:sldId id="266" r:id="rId7"/>
    <p:sldId id="269" r:id="rId8"/>
    <p:sldId id="270" r:id="rId9"/>
    <p:sldId id="271" r:id="rId10"/>
    <p:sldId id="272" r:id="rId11"/>
    <p:sldId id="291" r:id="rId12"/>
    <p:sldId id="292" r:id="rId13"/>
    <p:sldId id="293" r:id="rId14"/>
    <p:sldId id="273" r:id="rId15"/>
    <p:sldId id="274" r:id="rId16"/>
    <p:sldId id="275" r:id="rId17"/>
    <p:sldId id="276" r:id="rId18"/>
    <p:sldId id="294" r:id="rId19"/>
    <p:sldId id="277" r:id="rId20"/>
    <p:sldId id="278" r:id="rId21"/>
    <p:sldId id="295" r:id="rId22"/>
    <p:sldId id="296" r:id="rId23"/>
    <p:sldId id="297" r:id="rId24"/>
    <p:sldId id="298" r:id="rId25"/>
    <p:sldId id="299" r:id="rId26"/>
    <p:sldId id="300" r:id="rId27"/>
    <p:sldId id="301" r:id="rId28"/>
    <p:sldId id="302" r:id="rId29"/>
    <p:sldId id="303" r:id="rId30"/>
    <p:sldId id="304" r:id="rId31"/>
    <p:sldId id="395" r:id="rId32"/>
    <p:sldId id="306" r:id="rId33"/>
    <p:sldId id="307" r:id="rId34"/>
    <p:sldId id="308" r:id="rId35"/>
    <p:sldId id="309" r:id="rId36"/>
    <p:sldId id="310" r:id="rId37"/>
    <p:sldId id="311" r:id="rId38"/>
    <p:sldId id="312" r:id="rId39"/>
    <p:sldId id="313" r:id="rId40"/>
    <p:sldId id="314" r:id="rId41"/>
    <p:sldId id="315" r:id="rId42"/>
    <p:sldId id="316" r:id="rId43"/>
    <p:sldId id="317" r:id="rId44"/>
    <p:sldId id="318" r:id="rId45"/>
    <p:sldId id="319" r:id="rId46"/>
    <p:sldId id="320" r:id="rId47"/>
    <p:sldId id="321" r:id="rId48"/>
    <p:sldId id="322" r:id="rId49"/>
    <p:sldId id="323" r:id="rId50"/>
    <p:sldId id="324" r:id="rId51"/>
    <p:sldId id="325" r:id="rId52"/>
    <p:sldId id="326" r:id="rId53"/>
    <p:sldId id="327" r:id="rId54"/>
    <p:sldId id="328" r:id="rId55"/>
    <p:sldId id="329" r:id="rId56"/>
    <p:sldId id="396" r:id="rId57"/>
    <p:sldId id="331" r:id="rId58"/>
    <p:sldId id="332" r:id="rId59"/>
    <p:sldId id="333" r:id="rId60"/>
    <p:sldId id="334" r:id="rId61"/>
    <p:sldId id="335" r:id="rId62"/>
    <p:sldId id="336" r:id="rId63"/>
    <p:sldId id="337" r:id="rId64"/>
    <p:sldId id="338" r:id="rId65"/>
    <p:sldId id="339" r:id="rId66"/>
    <p:sldId id="340" r:id="rId67"/>
    <p:sldId id="341" r:id="rId68"/>
    <p:sldId id="342" r:id="rId69"/>
    <p:sldId id="343" r:id="rId70"/>
    <p:sldId id="344" r:id="rId71"/>
    <p:sldId id="345" r:id="rId72"/>
    <p:sldId id="346" r:id="rId73"/>
    <p:sldId id="260" r:id="rId74"/>
    <p:sldId id="289" r:id="rId75"/>
    <p:sldId id="290" r:id="rId76"/>
    <p:sldId id="397" r:id="rId77"/>
    <p:sldId id="398" r:id="rId78"/>
    <p:sldId id="399" r:id="rId79"/>
    <p:sldId id="400" r:id="rId80"/>
    <p:sldId id="401" r:id="rId81"/>
    <p:sldId id="402" r:id="rId82"/>
    <p:sldId id="403" r:id="rId83"/>
    <p:sldId id="404" r:id="rId84"/>
    <p:sldId id="405" r:id="rId85"/>
    <p:sldId id="406" r:id="rId86"/>
    <p:sldId id="407" r:id="rId87"/>
    <p:sldId id="408" r:id="rId88"/>
    <p:sldId id="409" r:id="rId89"/>
    <p:sldId id="410" r:id="rId9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394"/>
            <p14:sldId id="266"/>
            <p14:sldId id="269"/>
            <p14:sldId id="270"/>
            <p14:sldId id="271"/>
            <p14:sldId id="272"/>
            <p14:sldId id="291"/>
            <p14:sldId id="292"/>
            <p14:sldId id="293"/>
            <p14:sldId id="273"/>
            <p14:sldId id="274"/>
            <p14:sldId id="275"/>
            <p14:sldId id="276"/>
            <p14:sldId id="294"/>
            <p14:sldId id="277"/>
            <p14:sldId id="278"/>
            <p14:sldId id="295"/>
            <p14:sldId id="296"/>
            <p14:sldId id="297"/>
            <p14:sldId id="298"/>
            <p14:sldId id="299"/>
            <p14:sldId id="300"/>
            <p14:sldId id="301"/>
            <p14:sldId id="302"/>
            <p14:sldId id="303"/>
            <p14:sldId id="304"/>
            <p14:sldId id="39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96"/>
            <p14:sldId id="331"/>
            <p14:sldId id="332"/>
            <p14:sldId id="333"/>
            <p14:sldId id="334"/>
            <p14:sldId id="335"/>
            <p14:sldId id="336"/>
            <p14:sldId id="337"/>
            <p14:sldId id="338"/>
            <p14:sldId id="339"/>
            <p14:sldId id="340"/>
            <p14:sldId id="341"/>
            <p14:sldId id="342"/>
            <p14:sldId id="343"/>
            <p14:sldId id="344"/>
            <p14:sldId id="345"/>
            <p14:sldId id="346"/>
            <p14:sldId id="260"/>
          </p14:sldIdLst>
        </p14:section>
        <p14:section name="Appendix: Image Descriptions for Unsighted Students" id="{3F328970-64A7-4A36-B699-1EA066209439}">
          <p14:sldIdLst>
            <p14:sldId id="289"/>
            <p14:sldId id="290"/>
            <p14:sldId id="397"/>
            <p14:sldId id="398"/>
            <p14:sldId id="399"/>
            <p14:sldId id="400"/>
            <p14:sldId id="401"/>
            <p14:sldId id="402"/>
            <p14:sldId id="403"/>
            <p14:sldId id="404"/>
            <p14:sldId id="405"/>
            <p14:sldId id="406"/>
            <p14:sldId id="407"/>
            <p14:sldId id="408"/>
            <p14:sldId id="409"/>
            <p14:sldId id="41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2982" autoAdjust="0"/>
  </p:normalViewPr>
  <p:slideViewPr>
    <p:cSldViewPr snapToGrid="0" showGuides="1">
      <p:cViewPr varScale="1">
        <p:scale>
          <a:sx n="67" d="100"/>
          <a:sy n="67" d="100"/>
        </p:scale>
        <p:origin x="1488" y="78"/>
      </p:cViewPr>
      <p:guideLst>
        <p:guide pos="3264"/>
        <p:guide orient="horz" pos="2256"/>
        <p:guide pos="5640"/>
      </p:guideLst>
    </p:cSldViewPr>
  </p:slideViewPr>
  <p:outlineViewPr>
    <p:cViewPr>
      <p:scale>
        <a:sx n="33" d="100"/>
        <a:sy n="33" d="100"/>
      </p:scale>
      <p:origin x="0" y="-3660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theme" Target="theme/theme1.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commentAuthors" Target="commentAuthors.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5/21/2020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r>
              <a:rPr lang="en-GB" sz="800" dirty="0">
                <a:latin typeface="Verdana" panose="020B0604030504040204" pitchFamily="34" charset="0"/>
                <a:ea typeface="Verdana" panose="020B0604030504040204" pitchFamily="34" charset="0"/>
                <a:cs typeface="Verdana" panose="020B0604030504040204" pitchFamily="34" charset="0"/>
              </a:rPr>
              <a:t>Copyright © 2018 McGraw-Hill Education. All rights reserved. No reproduction or distribution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9753814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1896932773"/>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NoBar-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lvl1pPr>
              <a:defRPr sz="3600"/>
            </a:lvl1pPr>
          </a:lstStyle>
          <a:p>
            <a:r>
              <a:rPr lang="en-US" dirty="0"/>
              <a:t>Click to edit Master title style</a:t>
            </a:r>
          </a:p>
        </p:txBody>
      </p:sp>
      <p:sp>
        <p:nvSpPr>
          <p:cNvPr id="4" name="Content Placeholder 3"/>
          <p:cNvSpPr>
            <a:spLocks noGrp="1"/>
          </p:cNvSpPr>
          <p:nvPr>
            <p:ph sz="quarter" idx="10"/>
          </p:nvPr>
        </p:nvSpPr>
        <p:spPr>
          <a:xfrm>
            <a:off x="628650" y="1773238"/>
            <a:ext cx="7886700" cy="3311525"/>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11"/>
          </p:nvPr>
        </p:nvSpPr>
        <p:spPr>
          <a:xfrm>
            <a:off x="5220072" y="5732656"/>
            <a:ext cx="3295278" cy="431800"/>
          </a:xfrm>
          <a:prstGeom prst="rect">
            <a:avLst/>
          </a:prstGeom>
        </p:spPr>
        <p:txBody>
          <a:bodyPr/>
          <a:lstStyle>
            <a:lvl1pPr marL="0" indent="0" algn="r">
              <a:buNone/>
              <a:defRPr/>
            </a:lvl1pPr>
          </a:lstStyle>
          <a:p>
            <a:pPr lvl="0"/>
            <a:endParaRPr lang="en-US" dirty="0"/>
          </a:p>
        </p:txBody>
      </p:sp>
    </p:spTree>
    <p:extLst>
      <p:ext uri="{BB962C8B-B14F-4D97-AF65-F5344CB8AC3E}">
        <p14:creationId xmlns:p14="http://schemas.microsoft.com/office/powerpoint/2010/main" val="2857522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r>
              <a:rPr lang="en-GB" sz="800" dirty="0">
                <a:latin typeface="Verdana" panose="020B0604030504040204" pitchFamily="34" charset="0"/>
                <a:ea typeface="Verdana" panose="020B0604030504040204" pitchFamily="34" charset="0"/>
                <a:cs typeface="Verdana" panose="020B0604030504040204"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7" name="Image Credit">
            <a:extLst>
              <a:ext uri="{FF2B5EF4-FFF2-40B4-BE49-F238E27FC236}">
                <a16:creationId xmlns:a16="http://schemas.microsoft.com/office/drawing/2014/main" id="{1A2B60F3-C313-4C76-BFD5-1AE62900DD4B}"/>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
        <p:nvSpPr>
          <p:cNvPr id="9" name="Short Copyright">
            <a:extLst>
              <a:ext uri="{FF2B5EF4-FFF2-40B4-BE49-F238E27FC236}">
                <a16:creationId xmlns:a16="http://schemas.microsoft.com/office/drawing/2014/main" id="{E3343D5C-3265-463E-BD40-B4C10331CED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6"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
        <p:nvSpPr>
          <p:cNvPr id="12" name="Short Copyright">
            <a:extLst>
              <a:ext uri="{FF2B5EF4-FFF2-40B4-BE49-F238E27FC236}">
                <a16:creationId xmlns:a16="http://schemas.microsoft.com/office/drawing/2014/main" id="{ADEBB69F-322F-4A4F-AFDA-DEEF42F1C97E}"/>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07"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
        <p:nvSpPr>
          <p:cNvPr id="9" name="Short Copyright">
            <a:extLst>
              <a:ext uri="{FF2B5EF4-FFF2-40B4-BE49-F238E27FC236}">
                <a16:creationId xmlns:a16="http://schemas.microsoft.com/office/drawing/2014/main" id="{60433871-9983-4CA8-9689-3F91D1C344FF}"/>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5" r:id="rId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2" Type="http://schemas.openxmlformats.org/officeDocument/2006/relationships/slide" Target="slide64.xml"/><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2" Type="http://schemas.openxmlformats.org/officeDocument/2006/relationships/slide" Target="slide66.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14</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a:xfrm>
            <a:off x="621792" y="4069830"/>
            <a:ext cx="3207258" cy="804094"/>
          </a:xfrm>
        </p:spPr>
        <p:txBody>
          <a:bodyPr/>
          <a:lstStyle/>
          <a:p>
            <a:r>
              <a:rPr lang="en-US" sz="2000" b="1" dirty="0"/>
              <a:t>Host Defenses I</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panose="020B0604020202020204"/>
                <a:ea typeface="+mn-ea"/>
                <a:cs typeface="+mn-cs"/>
              </a:rPr>
              <a:t>© 2021 McGraw Hill. All rights reserved. Authorized only for instructor use in the classroom.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panose="020B0604020202020204"/>
                <a:ea typeface="+mn-ea"/>
                <a:cs typeface="+mn-cs"/>
              </a:rPr>
              <a:t>No reproduction or further distribution permitted without the prior written consent of McGraw Hill.</a:t>
            </a:r>
          </a:p>
        </p:txBody>
      </p:sp>
      <p:pic>
        <p:nvPicPr>
          <p:cNvPr id="10" name="Picture Placeholder 4">
            <a:extLst>
              <a:ext uri="{FF2B5EF4-FFF2-40B4-BE49-F238E27FC236}">
                <a16:creationId xmlns:a16="http://schemas.microsoft.com/office/drawing/2014/main" id="{3BE299E8-59D1-49D3-8A87-7A0425C33806}"/>
              </a:ext>
              <a:ext uri="{C183D7F6-B498-43B3-948B-1728B52AA6E4}">
                <adec:decorative xmlns:adec="http://schemas.microsoft.com/office/drawing/2017/decorative" val="1"/>
              </a:ext>
            </a:extLst>
          </p:cNvPr>
          <p:cNvPicPr>
            <a:picLocks noGrp="1" noChangeAspect="1"/>
          </p:cNvPicPr>
          <p:nvPr>
            <p:ph type="pic" sz="quarter" idx="11"/>
          </p:nvPr>
        </p:nvPicPr>
        <p:blipFill>
          <a:blip r:embed="rId2"/>
          <a:srcRect t="83" b="83"/>
          <a:stretch>
            <a:fillRect/>
          </a:stretch>
        </p:blipFill>
        <p:spPr>
          <a:xfrm>
            <a:off x="4572000" y="1365247"/>
            <a:ext cx="4229100" cy="4975225"/>
          </a:xfrm>
          <a:prstGeom prst="rect">
            <a:avLst/>
          </a:prstGeom>
        </p:spPr>
      </p:pic>
    </p:spTree>
    <p:extLst>
      <p:ext uri="{BB962C8B-B14F-4D97-AF65-F5344CB8AC3E}">
        <p14:creationId xmlns:p14="http://schemas.microsoft.com/office/powerpoint/2010/main" val="2981832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Lymphatic Fluid</a:t>
            </a:r>
            <a:endParaRPr lang="en-IN" sz="1200" dirty="0">
              <a:solidFill>
                <a:schemeClr val="tx1"/>
              </a:solidFill>
            </a:endParaRPr>
          </a:p>
        </p:txBody>
      </p:sp>
      <p:sp>
        <p:nvSpPr>
          <p:cNvPr id="3" name="Content Placeholder 2"/>
          <p:cNvSpPr>
            <a:spLocks noGrp="1"/>
          </p:cNvSpPr>
          <p:nvPr>
            <p:ph sz="quarter" idx="11"/>
          </p:nvPr>
        </p:nvSpPr>
        <p:spPr/>
        <p:txBody>
          <a:bodyPr>
            <a:normAutofit/>
          </a:bodyPr>
          <a:lstStyle/>
          <a:p>
            <a:pPr>
              <a:spcBef>
                <a:spcPts val="600"/>
              </a:spcBef>
            </a:pPr>
            <a:r>
              <a:rPr lang="en-US" altLang="en-US" sz="2800" dirty="0"/>
              <a:t>Lymph:</a:t>
            </a:r>
          </a:p>
          <a:p>
            <a:pPr marL="342900" indent="-342900">
              <a:spcBef>
                <a:spcPts val="600"/>
              </a:spcBef>
              <a:buFont typeface="Arial" panose="020B0604020202020204" pitchFamily="34" charset="0"/>
              <a:buChar char="•"/>
            </a:pPr>
            <a:r>
              <a:rPr lang="en-US" altLang="en-US" dirty="0" err="1"/>
              <a:t>Plasmalike</a:t>
            </a:r>
            <a:r>
              <a:rPr lang="en-US" altLang="en-US" dirty="0"/>
              <a:t> liquid carried by the lymphatic circulation</a:t>
            </a:r>
          </a:p>
          <a:p>
            <a:pPr marL="342900" indent="-342900">
              <a:spcBef>
                <a:spcPts val="600"/>
              </a:spcBef>
              <a:buFont typeface="Arial" panose="020B0604020202020204" pitchFamily="34" charset="0"/>
              <a:buChar char="•"/>
            </a:pPr>
            <a:r>
              <a:rPr lang="en-US" altLang="en-US" dirty="0"/>
              <a:t>Made up of water, dissolved salts, and 2 to 5% protein</a:t>
            </a:r>
          </a:p>
          <a:p>
            <a:pPr marL="342900" indent="-342900">
              <a:spcBef>
                <a:spcPts val="600"/>
              </a:spcBef>
              <a:buFont typeface="Arial" panose="020B0604020202020204" pitchFamily="34" charset="0"/>
              <a:buChar char="•"/>
            </a:pPr>
            <a:r>
              <a:rPr lang="en-US" altLang="en-US" dirty="0"/>
              <a:t>Transports numerous white blood cells, fats, cellular debris, and infectious agents that have gained access to tissue spaces</a:t>
            </a:r>
          </a:p>
        </p:txBody>
      </p:sp>
    </p:spTree>
    <p:extLst>
      <p:ext uri="{BB962C8B-B14F-4D97-AF65-F5344CB8AC3E}">
        <p14:creationId xmlns:p14="http://schemas.microsoft.com/office/powerpoint/2010/main" val="31951474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Lymphatic Vessels</a:t>
            </a:r>
            <a:endParaRPr lang="en-IN" sz="1200" dirty="0">
              <a:solidFill>
                <a:schemeClr val="tx1"/>
              </a:solidFill>
            </a:endParaRPr>
          </a:p>
        </p:txBody>
      </p:sp>
      <p:sp>
        <p:nvSpPr>
          <p:cNvPr id="3" name="Content Placeholder 2"/>
          <p:cNvSpPr>
            <a:spLocks noGrp="1"/>
          </p:cNvSpPr>
          <p:nvPr>
            <p:ph sz="quarter" idx="11"/>
          </p:nvPr>
        </p:nvSpPr>
        <p:spPr/>
        <p:txBody>
          <a:bodyPr>
            <a:noAutofit/>
          </a:bodyPr>
          <a:lstStyle/>
          <a:p>
            <a:pPr lvl="0">
              <a:spcBef>
                <a:spcPts val="600"/>
              </a:spcBef>
            </a:pPr>
            <a:r>
              <a:rPr lang="en-US" altLang="en-US" u="sng" dirty="0">
                <a:solidFill>
                  <a:prstClr val="black"/>
                </a:solidFill>
              </a:rPr>
              <a:t>Permeate all parts of the body</a:t>
            </a:r>
          </a:p>
          <a:p>
            <a:pPr lvl="0">
              <a:spcBef>
                <a:spcPts val="600"/>
              </a:spcBef>
            </a:pPr>
            <a:r>
              <a:rPr lang="en-US" altLang="en-US" dirty="0">
                <a:solidFill>
                  <a:prstClr val="black"/>
                </a:solidFill>
              </a:rPr>
              <a:t>Thin walls are easily permeated by ECF that has escaped from the circulatory system</a:t>
            </a:r>
          </a:p>
          <a:p>
            <a:pPr lvl="0">
              <a:spcBef>
                <a:spcPts val="600"/>
              </a:spcBef>
            </a:pPr>
            <a:r>
              <a:rPr lang="en-US" altLang="en-US" dirty="0">
                <a:solidFill>
                  <a:prstClr val="black"/>
                </a:solidFill>
              </a:rPr>
              <a:t>Two differences between the bloodstream and lymphatic system:</a:t>
            </a:r>
          </a:p>
          <a:p>
            <a:pPr marL="342900" lvl="0" indent="-342900">
              <a:spcBef>
                <a:spcPts val="600"/>
              </a:spcBef>
              <a:buFont typeface="Arial"/>
              <a:buChar char="•"/>
            </a:pPr>
            <a:r>
              <a:rPr lang="en-US" altLang="en-US" dirty="0">
                <a:solidFill>
                  <a:prstClr val="black"/>
                </a:solidFill>
              </a:rPr>
              <a:t>Lymph moves in one direction only: from the extremities to the heart</a:t>
            </a:r>
          </a:p>
          <a:p>
            <a:pPr marL="342900" lvl="0" indent="-342900">
              <a:spcBef>
                <a:spcPts val="600"/>
              </a:spcBef>
              <a:buFont typeface="Arial"/>
              <a:buChar char="•"/>
            </a:pPr>
            <a:r>
              <a:rPr lang="en-US" altLang="en-US" dirty="0">
                <a:solidFill>
                  <a:prstClr val="black"/>
                </a:solidFill>
              </a:rPr>
              <a:t>Lymph is only transported through the contraction of skeletal muscles</a:t>
            </a:r>
          </a:p>
        </p:txBody>
      </p:sp>
    </p:spTree>
    <p:extLst>
      <p:ext uri="{BB962C8B-B14F-4D97-AF65-F5344CB8AC3E}">
        <p14:creationId xmlns:p14="http://schemas.microsoft.com/office/powerpoint/2010/main" val="3440943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Circulatory and Lymphatic Systems</a:t>
            </a:r>
            <a:endParaRPr lang="en-IN" sz="1200" dirty="0">
              <a:solidFill>
                <a:schemeClr val="tx1"/>
              </a:solidFill>
            </a:endParaRPr>
          </a:p>
        </p:txBody>
      </p:sp>
      <p:pic>
        <p:nvPicPr>
          <p:cNvPr id="14" name="Picture 2" descr="Illustrations of the circulatory and lymphatic systems.">
            <a:extLst>
              <a:ext uri="{FF2B5EF4-FFF2-40B4-BE49-F238E27FC236}">
                <a16:creationId xmlns:a16="http://schemas.microsoft.com/office/drawing/2014/main" id="{29B9A020-0AAA-4A20-B941-1E471D335A09}"/>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3653"/>
          <a:stretch/>
        </p:blipFill>
        <p:spPr>
          <a:xfrm>
            <a:off x="1339873" y="1110976"/>
            <a:ext cx="6163182" cy="5120640"/>
          </a:xfrm>
        </p:spPr>
      </p:pic>
      <p:sp>
        <p:nvSpPr>
          <p:cNvPr id="4" name="Text Placeholder 3">
            <a:extLst>
              <a:ext uri="{FF2B5EF4-FFF2-40B4-BE49-F238E27FC236}">
                <a16:creationId xmlns:a16="http://schemas.microsoft.com/office/drawing/2014/main" id="{2AF8BAE3-B841-474B-B480-57CEAF538AF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503829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Lymphoid Organs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altLang="en-US" dirty="0"/>
              <a:t>Organs and tissues that perform lymphoid functions:</a:t>
            </a:r>
          </a:p>
          <a:p>
            <a:pPr marL="342900" indent="-342900">
              <a:spcBef>
                <a:spcPts val="600"/>
              </a:spcBef>
              <a:buFont typeface="Arial" panose="020B0604020202020204" pitchFamily="34" charset="0"/>
              <a:buChar char="•"/>
            </a:pPr>
            <a:r>
              <a:rPr lang="en-US" altLang="en-US" dirty="0"/>
              <a:t>Thymus</a:t>
            </a:r>
          </a:p>
          <a:p>
            <a:pPr marL="342900" indent="-342900">
              <a:spcBef>
                <a:spcPts val="600"/>
              </a:spcBef>
              <a:buFont typeface="Arial" panose="020B0604020202020204" pitchFamily="34" charset="0"/>
              <a:buChar char="•"/>
            </a:pPr>
            <a:r>
              <a:rPr lang="en-US" altLang="en-US" dirty="0"/>
              <a:t>Lymph nodes</a:t>
            </a:r>
          </a:p>
          <a:p>
            <a:pPr marL="342900" indent="-342900">
              <a:spcBef>
                <a:spcPts val="600"/>
              </a:spcBef>
              <a:buFont typeface="Arial" panose="020B0604020202020204" pitchFamily="34" charset="0"/>
              <a:buChar char="•"/>
            </a:pPr>
            <a:r>
              <a:rPr lang="en-US" altLang="en-US" dirty="0"/>
              <a:t>Spleen</a:t>
            </a:r>
          </a:p>
          <a:p>
            <a:pPr marL="342900" indent="-342900">
              <a:spcBef>
                <a:spcPts val="600"/>
              </a:spcBef>
              <a:buFont typeface="Arial" panose="020B0604020202020204" pitchFamily="34" charset="0"/>
              <a:buChar char="•"/>
            </a:pPr>
            <a:r>
              <a:rPr lang="en-US" altLang="en-US" dirty="0"/>
              <a:t>SALT, MALT, GALT</a:t>
            </a:r>
          </a:p>
          <a:p>
            <a:pPr>
              <a:spcBef>
                <a:spcPts val="600"/>
              </a:spcBef>
            </a:pPr>
            <a:r>
              <a:rPr lang="en-US" altLang="en-US" dirty="0"/>
              <a:t>A loose connective tissue framework that houses aggregations of lymphocytes</a:t>
            </a:r>
          </a:p>
        </p:txBody>
      </p:sp>
    </p:spTree>
    <p:extLst>
      <p:ext uri="{BB962C8B-B14F-4D97-AF65-F5344CB8AC3E}">
        <p14:creationId xmlns:p14="http://schemas.microsoft.com/office/powerpoint/2010/main" val="1463697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solidFill>
                  <a:schemeClr val="tx1"/>
                </a:solidFill>
              </a:rPr>
              <a:t>The Thymus: Site of T-Cell Maturation</a:t>
            </a:r>
          </a:p>
        </p:txBody>
      </p:sp>
      <p:sp>
        <p:nvSpPr>
          <p:cNvPr id="6" name="Content Placeholder 2">
            <a:extLst>
              <a:ext uri="{FF2B5EF4-FFF2-40B4-BE49-F238E27FC236}">
                <a16:creationId xmlns:a16="http://schemas.microsoft.com/office/drawing/2014/main" id="{078ADC4B-28ED-4D09-9A2D-2A4D0C6B5C06}"/>
              </a:ext>
            </a:extLst>
          </p:cNvPr>
          <p:cNvSpPr>
            <a:spLocks noGrp="1"/>
          </p:cNvSpPr>
          <p:nvPr>
            <p:ph sz="quarter" idx="11"/>
          </p:nvPr>
        </p:nvSpPr>
        <p:spPr/>
        <p:txBody>
          <a:bodyPr/>
          <a:lstStyle/>
          <a:p>
            <a:pPr>
              <a:spcBef>
                <a:spcPts val="600"/>
              </a:spcBef>
            </a:pPr>
            <a:r>
              <a:rPr lang="en-US" altLang="en-US" dirty="0"/>
              <a:t>Triangular structure in the pharyngeal region</a:t>
            </a:r>
          </a:p>
          <a:p>
            <a:pPr>
              <a:spcBef>
                <a:spcPts val="600"/>
              </a:spcBef>
            </a:pPr>
            <a:r>
              <a:rPr lang="en-US" altLang="en-US" dirty="0"/>
              <a:t>Largest proportionally at birth</a:t>
            </a:r>
          </a:p>
          <a:p>
            <a:pPr>
              <a:spcBef>
                <a:spcPts val="600"/>
              </a:spcBef>
            </a:pPr>
            <a:r>
              <a:rPr lang="en-US" altLang="en-US" dirty="0"/>
              <a:t>Exhibits high rates of growth and activity and growth until puberty</a:t>
            </a:r>
          </a:p>
          <a:p>
            <a:pPr>
              <a:spcBef>
                <a:spcPts val="600"/>
              </a:spcBef>
            </a:pPr>
            <a:r>
              <a:rPr lang="en-US" altLang="en-US" dirty="0"/>
              <a:t>Shrinks gradually through adulthood</a:t>
            </a:r>
          </a:p>
        </p:txBody>
      </p:sp>
      <p:pic>
        <p:nvPicPr>
          <p:cNvPr id="14" name="Picture 3" descr="The thymus and its location in the human body.">
            <a:extLst>
              <a:ext uri="{FF2B5EF4-FFF2-40B4-BE49-F238E27FC236}">
                <a16:creationId xmlns:a16="http://schemas.microsoft.com/office/drawing/2014/main" id="{11DD5B6D-5D4F-4BF6-B2A7-3C2AD2F29B06}"/>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2706"/>
          <a:stretch/>
        </p:blipFill>
        <p:spPr>
          <a:xfrm>
            <a:off x="5215508" y="1140298"/>
            <a:ext cx="3308802" cy="5029200"/>
          </a:xfrm>
        </p:spPr>
      </p:pic>
      <p:sp>
        <p:nvSpPr>
          <p:cNvPr id="8" name="Text Placeholder 4">
            <a:extLst>
              <a:ext uri="{FF2B5EF4-FFF2-40B4-BE49-F238E27FC236}">
                <a16:creationId xmlns:a16="http://schemas.microsoft.com/office/drawing/2014/main" id="{C86EE03A-E4D0-4FBB-9EC7-C69B96E1C8A9}"/>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7" name="Text Placeholder 5">
            <a:extLst>
              <a:ext uri="{FF2B5EF4-FFF2-40B4-BE49-F238E27FC236}">
                <a16:creationId xmlns:a16="http://schemas.microsoft.com/office/drawing/2014/main" id="{62F0C137-537A-4E2C-9BF7-FB1CED416CEE}"/>
              </a:ext>
            </a:extLst>
          </p:cNvPr>
          <p:cNvSpPr>
            <a:spLocks noGrp="1"/>
          </p:cNvSpPr>
          <p:nvPr>
            <p:ph type="body" sz="quarter" idx="30"/>
          </p:nvPr>
        </p:nvSpPr>
        <p:spPr/>
        <p:txBody>
          <a:bodyPr/>
          <a:lstStyle/>
          <a:p>
            <a:r>
              <a:rPr lang="en-IN" dirty="0"/>
              <a:t>Jacqueline </a:t>
            </a:r>
            <a:r>
              <a:rPr lang="en-IN" dirty="0" err="1"/>
              <a:t>Veissid</a:t>
            </a:r>
            <a:r>
              <a:rPr lang="en-IN" dirty="0"/>
              <a:t>/</a:t>
            </a:r>
            <a:r>
              <a:rPr lang="en-IN" dirty="0" err="1"/>
              <a:t>Photodisc</a:t>
            </a:r>
            <a:r>
              <a:rPr lang="en-IN" dirty="0"/>
              <a:t>/Getty Images</a:t>
            </a:r>
          </a:p>
        </p:txBody>
      </p:sp>
    </p:spTree>
    <p:extLst>
      <p:ext uri="{BB962C8B-B14F-4D97-AF65-F5344CB8AC3E}">
        <p14:creationId xmlns:p14="http://schemas.microsoft.com/office/powerpoint/2010/main" val="736886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Lymph Nodes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4076700" cy="4846320"/>
          </a:xfrm>
        </p:spPr>
        <p:txBody>
          <a:bodyPr/>
          <a:lstStyle/>
          <a:p>
            <a:pPr>
              <a:spcBef>
                <a:spcPts val="600"/>
              </a:spcBef>
              <a:spcAft>
                <a:spcPts val="300"/>
              </a:spcAft>
            </a:pPr>
            <a:r>
              <a:rPr lang="en-US" sz="2000" dirty="0"/>
              <a:t>Small, encapsulated, bean-shaped organs</a:t>
            </a:r>
          </a:p>
          <a:p>
            <a:pPr marL="342900" indent="-342900">
              <a:spcAft>
                <a:spcPts val="300"/>
              </a:spcAft>
              <a:buFont typeface="Arial" panose="020B0604020202020204" pitchFamily="34" charset="0"/>
              <a:buChar char="•"/>
            </a:pPr>
            <a:r>
              <a:rPr lang="en-US" sz="2000" dirty="0"/>
              <a:t>Stationed in clusters along lymphatic channels and large blood vessels</a:t>
            </a:r>
          </a:p>
          <a:p>
            <a:pPr>
              <a:spcBef>
                <a:spcPts val="600"/>
              </a:spcBef>
              <a:spcAft>
                <a:spcPts val="300"/>
              </a:spcAft>
            </a:pPr>
            <a:r>
              <a:rPr lang="en-US" sz="2000" dirty="0"/>
              <a:t>Major aggregations:</a:t>
            </a:r>
          </a:p>
          <a:p>
            <a:pPr marL="355600" indent="-355600">
              <a:spcAft>
                <a:spcPts val="300"/>
              </a:spcAft>
              <a:buFont typeface="Arial" panose="020B0604020202020204" pitchFamily="34" charset="0"/>
              <a:buChar char="•"/>
            </a:pPr>
            <a:r>
              <a:rPr lang="en-US" sz="2000" dirty="0"/>
              <a:t>Loose connective tissue in armpit</a:t>
            </a:r>
          </a:p>
          <a:p>
            <a:pPr marL="355600" indent="-355600">
              <a:spcAft>
                <a:spcPts val="300"/>
              </a:spcAft>
              <a:buFont typeface="Arial" panose="020B0604020202020204" pitchFamily="34" charset="0"/>
              <a:buChar char="•"/>
            </a:pPr>
            <a:r>
              <a:rPr lang="en-US" sz="2000" dirty="0"/>
              <a:t>Groin</a:t>
            </a:r>
          </a:p>
          <a:p>
            <a:pPr marL="355600" indent="-355600">
              <a:spcAft>
                <a:spcPts val="300"/>
              </a:spcAft>
              <a:buFont typeface="Arial" panose="020B0604020202020204" pitchFamily="34" charset="0"/>
              <a:buChar char="•"/>
            </a:pPr>
            <a:r>
              <a:rPr lang="en-US" sz="2000" dirty="0"/>
              <a:t>Neck</a:t>
            </a:r>
          </a:p>
          <a:p>
            <a:pPr>
              <a:spcBef>
                <a:spcPts val="600"/>
              </a:spcBef>
              <a:spcAft>
                <a:spcPts val="300"/>
              </a:spcAft>
            </a:pPr>
            <a:r>
              <a:rPr lang="en-US" sz="2000" dirty="0"/>
              <a:t>Ideal for filtering out materials that have entered the lymph and to provide appropriate cells for immune reactions</a:t>
            </a:r>
          </a:p>
        </p:txBody>
      </p:sp>
      <p:pic>
        <p:nvPicPr>
          <p:cNvPr id="8" name="Picture 3" descr="Comparison of the generalized circulation of the lymphatic system and the blood with lymph nodes identified.">
            <a:extLst>
              <a:ext uri="{FF2B5EF4-FFF2-40B4-BE49-F238E27FC236}">
                <a16:creationId xmlns:a16="http://schemas.microsoft.com/office/drawing/2014/main" id="{DD222AB8-706A-42CA-90BB-975A001F3FA1}"/>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l="58995" t="3805"/>
          <a:stretch/>
        </p:blipFill>
        <p:spPr>
          <a:xfrm>
            <a:off x="5514965" y="983411"/>
            <a:ext cx="2576359" cy="5212080"/>
          </a:xfrm>
        </p:spPr>
      </p:pic>
      <p:sp>
        <p:nvSpPr>
          <p:cNvPr id="5" name="Text Placeholder 4">
            <a:extLst>
              <a:ext uri="{FF2B5EF4-FFF2-40B4-BE49-F238E27FC236}">
                <a16:creationId xmlns:a16="http://schemas.microsoft.com/office/drawing/2014/main" id="{0A9754DD-EA73-4E86-A106-7678CD9D4CC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880696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The Spleen</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dirty="0"/>
              <a:t>Lymphoid organ in the upper left portion of the abdominal cavity</a:t>
            </a:r>
          </a:p>
          <a:p>
            <a:pPr marL="342900" indent="-342900">
              <a:spcBef>
                <a:spcPts val="600"/>
              </a:spcBef>
              <a:buFont typeface="Arial" panose="020B0604020202020204" pitchFamily="34" charset="0"/>
              <a:buChar char="•"/>
            </a:pPr>
            <a:r>
              <a:rPr lang="en-US" dirty="0"/>
              <a:t>Serves as a filter for blood instead of lymph</a:t>
            </a:r>
          </a:p>
          <a:p>
            <a:pPr>
              <a:spcBef>
                <a:spcPts val="600"/>
              </a:spcBef>
            </a:pPr>
            <a:r>
              <a:rPr lang="en-US" dirty="0"/>
              <a:t>Primary function:</a:t>
            </a:r>
          </a:p>
          <a:p>
            <a:pPr marL="342900" indent="-342900">
              <a:spcBef>
                <a:spcPts val="600"/>
              </a:spcBef>
              <a:buFont typeface="Arial" panose="020B0604020202020204" pitchFamily="34" charset="0"/>
              <a:buChar char="•"/>
            </a:pPr>
            <a:r>
              <a:rPr lang="en-US" dirty="0"/>
              <a:t>Remove worn-out red blood cells from circulation</a:t>
            </a:r>
          </a:p>
          <a:p>
            <a:pPr>
              <a:spcBef>
                <a:spcPts val="600"/>
              </a:spcBef>
            </a:pPr>
            <a:r>
              <a:rPr lang="en-US" dirty="0"/>
              <a:t>Immunologic function:</a:t>
            </a:r>
          </a:p>
          <a:p>
            <a:pPr marL="342900" indent="-342900">
              <a:spcBef>
                <a:spcPts val="600"/>
              </a:spcBef>
              <a:buFont typeface="Arial" panose="020B0604020202020204" pitchFamily="34" charset="0"/>
              <a:buChar char="•"/>
            </a:pPr>
            <a:r>
              <a:rPr lang="en-US" dirty="0"/>
              <a:t>Filter pathogens from the blood for phagocytosis by macrophages</a:t>
            </a:r>
          </a:p>
        </p:txBody>
      </p:sp>
    </p:spTree>
    <p:extLst>
      <p:ext uri="{BB962C8B-B14F-4D97-AF65-F5344CB8AC3E}">
        <p14:creationId xmlns:p14="http://schemas.microsoft.com/office/powerpoint/2010/main" val="1595050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Associated Lymphoid Tissues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altLang="en-US" dirty="0"/>
              <a:t>Bundles of lymphocytes beneath the skin and mucosal surfaces all over the body</a:t>
            </a:r>
          </a:p>
          <a:p>
            <a:pPr marL="342900" indent="-342900">
              <a:spcBef>
                <a:spcPts val="600"/>
              </a:spcBef>
              <a:buFont typeface="Arial" panose="020B0604020202020204" pitchFamily="34" charset="0"/>
              <a:buChar char="•"/>
            </a:pPr>
            <a:r>
              <a:rPr lang="en-US" altLang="en-US" dirty="0"/>
              <a:t>Tonsils</a:t>
            </a:r>
          </a:p>
          <a:p>
            <a:pPr marL="342900" indent="-342900">
              <a:spcBef>
                <a:spcPts val="600"/>
              </a:spcBef>
              <a:buFont typeface="Arial" panose="020B0604020202020204" pitchFamily="34" charset="0"/>
              <a:buChar char="•"/>
            </a:pPr>
            <a:r>
              <a:rPr lang="en-US" altLang="en-US" dirty="0"/>
              <a:t>Breasts of pregnant and lactating women</a:t>
            </a:r>
          </a:p>
          <a:p>
            <a:pPr marL="342900" indent="-342900">
              <a:spcBef>
                <a:spcPts val="600"/>
              </a:spcBef>
              <a:buFont typeface="Arial" panose="020B0604020202020204" pitchFamily="34" charset="0"/>
              <a:buChar char="•"/>
            </a:pPr>
            <a:r>
              <a:rPr lang="en-US" altLang="en-US" dirty="0"/>
              <a:t>GALT, MALT, SALT, and BALT</a:t>
            </a:r>
          </a:p>
          <a:p>
            <a:pPr marL="342900" indent="-342900">
              <a:spcBef>
                <a:spcPts val="600"/>
              </a:spcBef>
              <a:buFont typeface="Arial" panose="020B0604020202020204" pitchFamily="34" charset="0"/>
              <a:buChar char="•"/>
            </a:pPr>
            <a:r>
              <a:rPr lang="en-US" altLang="en-US" dirty="0"/>
              <a:t>Peyer’s patches</a:t>
            </a:r>
          </a:p>
        </p:txBody>
      </p:sp>
    </p:spTree>
    <p:extLst>
      <p:ext uri="{BB962C8B-B14F-4D97-AF65-F5344CB8AC3E}">
        <p14:creationId xmlns:p14="http://schemas.microsoft.com/office/powerpoint/2010/main" val="2149914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solidFill>
                  <a:schemeClr val="tx1"/>
                </a:solidFill>
              </a:rPr>
              <a:t>Composition of Whole Blood</a:t>
            </a:r>
          </a:p>
        </p:txBody>
      </p:sp>
      <p:sp>
        <p:nvSpPr>
          <p:cNvPr id="5" name="Content Placeholder 2">
            <a:extLst>
              <a:ext uri="{FF2B5EF4-FFF2-40B4-BE49-F238E27FC236}">
                <a16:creationId xmlns:a16="http://schemas.microsoft.com/office/drawing/2014/main" id="{8A3B8F9A-D8D0-4AE6-B076-B66A0AD261B9}"/>
              </a:ext>
            </a:extLst>
          </p:cNvPr>
          <p:cNvSpPr>
            <a:spLocks noGrp="1"/>
          </p:cNvSpPr>
          <p:nvPr>
            <p:ph sz="quarter" idx="11"/>
          </p:nvPr>
        </p:nvSpPr>
        <p:spPr>
          <a:xfrm>
            <a:off x="342900" y="1276709"/>
            <a:ext cx="3929063" cy="4971691"/>
          </a:xfrm>
        </p:spPr>
        <p:txBody>
          <a:bodyPr/>
          <a:lstStyle/>
          <a:p>
            <a:pPr>
              <a:spcBef>
                <a:spcPts val="1200"/>
              </a:spcBef>
              <a:spcAft>
                <a:spcPts val="600"/>
              </a:spcAft>
            </a:pPr>
            <a:r>
              <a:rPr lang="en-US" altLang="en-US" dirty="0"/>
              <a:t>Blood cells suspended in plasma</a:t>
            </a:r>
          </a:p>
          <a:p>
            <a:pPr>
              <a:spcBef>
                <a:spcPts val="1200"/>
              </a:spcBef>
              <a:spcAft>
                <a:spcPts val="600"/>
              </a:spcAft>
            </a:pPr>
            <a:r>
              <a:rPr lang="en-US" altLang="en-US" dirty="0"/>
              <a:t>Plasma: </a:t>
            </a:r>
          </a:p>
          <a:p>
            <a:pPr marL="285750" lvl="1">
              <a:spcBef>
                <a:spcPts val="1200"/>
              </a:spcBef>
              <a:spcAft>
                <a:spcPts val="600"/>
              </a:spcAft>
            </a:pPr>
            <a:r>
              <a:rPr lang="en-US" altLang="en-US" dirty="0"/>
              <a:t>Clear, yellowish fluid</a:t>
            </a:r>
          </a:p>
          <a:p>
            <a:pPr>
              <a:spcBef>
                <a:spcPts val="1200"/>
              </a:spcBef>
              <a:spcAft>
                <a:spcPts val="600"/>
              </a:spcAft>
            </a:pPr>
            <a:r>
              <a:rPr lang="en-US" altLang="en-US" dirty="0"/>
              <a:t>Serum: </a:t>
            </a:r>
          </a:p>
          <a:p>
            <a:pPr marL="342900" lvl="1">
              <a:spcBef>
                <a:spcPts val="1200"/>
              </a:spcBef>
              <a:spcAft>
                <a:spcPts val="600"/>
              </a:spcAft>
            </a:pPr>
            <a:r>
              <a:rPr lang="en-US" altLang="en-US" dirty="0"/>
              <a:t>The same as plasma, except it is the clear fluid from clotted blood</a:t>
            </a:r>
          </a:p>
          <a:p>
            <a:pPr marL="342900" lvl="1">
              <a:spcBef>
                <a:spcPts val="1200"/>
              </a:spcBef>
              <a:spcAft>
                <a:spcPts val="600"/>
              </a:spcAft>
            </a:pPr>
            <a:r>
              <a:rPr lang="en-US" altLang="en-US" dirty="0"/>
              <a:t>Used in immune testing and therapy</a:t>
            </a:r>
          </a:p>
        </p:txBody>
      </p:sp>
      <p:pic>
        <p:nvPicPr>
          <p:cNvPr id="11" name="Picture 3" descr="Photos showing the macroscopic composition of whole blood.">
            <a:extLst>
              <a:ext uri="{FF2B5EF4-FFF2-40B4-BE49-F238E27FC236}">
                <a16:creationId xmlns:a16="http://schemas.microsoft.com/office/drawing/2014/main" id="{7D0DF320-CA3C-4D64-9DB5-7DD83F195E59}"/>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3603"/>
          <a:stretch/>
        </p:blipFill>
        <p:spPr>
          <a:xfrm>
            <a:off x="4431030" y="1419974"/>
            <a:ext cx="4370070" cy="3261385"/>
          </a:xfrm>
        </p:spPr>
      </p:pic>
      <p:sp>
        <p:nvSpPr>
          <p:cNvPr id="6" name="Text Placeholder 4">
            <a:extLst>
              <a:ext uri="{FF2B5EF4-FFF2-40B4-BE49-F238E27FC236}">
                <a16:creationId xmlns:a16="http://schemas.microsoft.com/office/drawing/2014/main" id="{64D5DBFC-7CEE-4081-AC30-1674725A1D8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8" name="Text Placeholder 5">
            <a:extLst>
              <a:ext uri="{FF2B5EF4-FFF2-40B4-BE49-F238E27FC236}">
                <a16:creationId xmlns:a16="http://schemas.microsoft.com/office/drawing/2014/main" id="{43DDA3B5-9C31-420B-B976-2BD1D49BAA05}"/>
              </a:ext>
            </a:extLst>
          </p:cNvPr>
          <p:cNvSpPr>
            <a:spLocks noGrp="1"/>
          </p:cNvSpPr>
          <p:nvPr>
            <p:ph type="body" sz="quarter" idx="30"/>
          </p:nvPr>
        </p:nvSpPr>
        <p:spPr/>
        <p:txBody>
          <a:bodyPr/>
          <a:lstStyle/>
          <a:p>
            <a:r>
              <a:rPr lang="fr-FR" dirty="0"/>
              <a:t>Martin M. </a:t>
            </a:r>
            <a:r>
              <a:rPr lang="fr-FR" dirty="0" err="1"/>
              <a:t>Rotker</a:t>
            </a:r>
            <a:r>
              <a:rPr lang="fr-FR" dirty="0"/>
              <a:t>/Science Source</a:t>
            </a:r>
            <a:endParaRPr lang="en-IN" dirty="0"/>
          </a:p>
        </p:txBody>
      </p:sp>
    </p:spTree>
    <p:extLst>
      <p:ext uri="{BB962C8B-B14F-4D97-AF65-F5344CB8AC3E}">
        <p14:creationId xmlns:p14="http://schemas.microsoft.com/office/powerpoint/2010/main" val="30343091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F2EED-30E5-4F24-AC65-0AD5594AD886}"/>
              </a:ext>
            </a:extLst>
          </p:cNvPr>
          <p:cNvSpPr>
            <a:spLocks noGrp="1"/>
          </p:cNvSpPr>
          <p:nvPr>
            <p:ph type="title"/>
          </p:nvPr>
        </p:nvSpPr>
        <p:spPr/>
        <p:txBody>
          <a:bodyPr/>
          <a:lstStyle/>
          <a:p>
            <a:r>
              <a:rPr lang="en-US" altLang="en-US" dirty="0">
                <a:solidFill>
                  <a:schemeClr val="tx1"/>
                </a:solidFill>
              </a:rPr>
              <a:t>Survey of Blood Cells</a:t>
            </a:r>
            <a:endParaRPr lang="en-US" dirty="0">
              <a:solidFill>
                <a:schemeClr val="tx1"/>
              </a:solidFill>
            </a:endParaRPr>
          </a:p>
        </p:txBody>
      </p:sp>
      <p:sp>
        <p:nvSpPr>
          <p:cNvPr id="3" name="Content Placeholder 2">
            <a:extLst>
              <a:ext uri="{FF2B5EF4-FFF2-40B4-BE49-F238E27FC236}">
                <a16:creationId xmlns:a16="http://schemas.microsoft.com/office/drawing/2014/main" id="{70B10101-F6A4-405A-B897-25A2DCF80B59}"/>
              </a:ext>
            </a:extLst>
          </p:cNvPr>
          <p:cNvSpPr>
            <a:spLocks noGrp="1"/>
          </p:cNvSpPr>
          <p:nvPr>
            <p:ph sz="quarter" idx="11"/>
          </p:nvPr>
        </p:nvSpPr>
        <p:spPr>
          <a:xfrm>
            <a:off x="342899" y="1276709"/>
            <a:ext cx="8196073" cy="4971691"/>
          </a:xfrm>
        </p:spPr>
        <p:txBody>
          <a:bodyPr/>
          <a:lstStyle/>
          <a:p>
            <a:pPr>
              <a:spcBef>
                <a:spcPts val="600"/>
              </a:spcBef>
            </a:pPr>
            <a:r>
              <a:rPr lang="en-US" altLang="en-US" dirty="0"/>
              <a:t>Hematopoiesis: Production of blood cells</a:t>
            </a:r>
          </a:p>
          <a:p>
            <a:pPr>
              <a:spcBef>
                <a:spcPts val="600"/>
              </a:spcBef>
            </a:pPr>
            <a:r>
              <a:rPr lang="en-US" altLang="en-US" dirty="0"/>
              <a:t>Stem cells: Precursor to blood cells</a:t>
            </a:r>
          </a:p>
          <a:p>
            <a:pPr marL="342900" indent="-342900">
              <a:spcBef>
                <a:spcPts val="600"/>
              </a:spcBef>
              <a:buFont typeface="Arial" panose="020B0604020202020204" pitchFamily="34" charset="0"/>
              <a:buChar char="•"/>
            </a:pPr>
            <a:r>
              <a:rPr lang="en-US" altLang="en-US" dirty="0"/>
              <a:t>Pool of undifferentiated cells</a:t>
            </a:r>
          </a:p>
          <a:p>
            <a:pPr marL="342900" indent="-342900">
              <a:spcBef>
                <a:spcPts val="600"/>
              </a:spcBef>
              <a:buFont typeface="Arial" panose="020B0604020202020204" pitchFamily="34" charset="0"/>
              <a:buChar char="•"/>
            </a:pPr>
            <a:r>
              <a:rPr lang="en-US" altLang="en-US" dirty="0"/>
              <a:t>Maintained in the bone marrow</a:t>
            </a:r>
          </a:p>
          <a:p>
            <a:pPr marL="342900" indent="-342900">
              <a:spcBef>
                <a:spcPts val="600"/>
              </a:spcBef>
              <a:buFont typeface="Arial" panose="020B0604020202020204" pitchFamily="34" charset="0"/>
              <a:buChar char="•"/>
            </a:pPr>
            <a:r>
              <a:rPr lang="en-US" altLang="en-US" dirty="0"/>
              <a:t>Immature or unspecialized cells develop the specialized form and function of mature cells</a:t>
            </a:r>
          </a:p>
        </p:txBody>
      </p:sp>
    </p:spTree>
    <p:extLst>
      <p:ext uri="{BB962C8B-B14F-4D97-AF65-F5344CB8AC3E}">
        <p14:creationId xmlns:p14="http://schemas.microsoft.com/office/powerpoint/2010/main" val="2000575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14.1:Defense Mechanisms of the Host: An Overview</a:t>
            </a:r>
            <a:r>
              <a:rPr lang="en-US" altLang="en-US" sz="1200" dirty="0">
                <a:solidFill>
                  <a:schemeClr val="tx1"/>
                </a:solidFill>
              </a:rPr>
              <a:t> 1</a:t>
            </a:r>
            <a:endParaRPr lang="en-US" sz="1200"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Aft>
                <a:spcPts val="1500"/>
              </a:spcAft>
            </a:pPr>
            <a:r>
              <a:rPr lang="en-US" altLang="en-US" u="sng" dirty="0"/>
              <a:t>Learning Outcomes</a:t>
            </a:r>
          </a:p>
          <a:p>
            <a:pPr marL="342900" indent="-342900">
              <a:spcBef>
                <a:spcPts val="600"/>
              </a:spcBef>
              <a:buFont typeface="Arial" panose="020B0604020202020204" pitchFamily="34" charset="0"/>
              <a:buChar char="•"/>
            </a:pPr>
            <a:r>
              <a:rPr lang="en-US" altLang="en-US" dirty="0"/>
              <a:t>Summarize the three lines of host defenses.</a:t>
            </a:r>
            <a:endParaRPr lang="en-US" dirty="0"/>
          </a:p>
          <a:p>
            <a:pPr marL="342900" indent="-342900">
              <a:spcBef>
                <a:spcPts val="600"/>
              </a:spcBef>
              <a:buFont typeface="Arial" panose="020B0604020202020204" pitchFamily="34" charset="0"/>
              <a:buChar char="•"/>
            </a:pPr>
            <a:r>
              <a:rPr lang="en-US" dirty="0"/>
              <a:t>Define “marker” and discuss its importance in the second and third lines of defense. </a:t>
            </a:r>
          </a:p>
          <a:p>
            <a:pPr marL="342900" indent="-342900">
              <a:spcBef>
                <a:spcPts val="600"/>
              </a:spcBef>
              <a:buFont typeface="Arial" panose="020B0604020202020204" pitchFamily="34" charset="0"/>
              <a:buChar char="•"/>
            </a:pPr>
            <a:r>
              <a:rPr lang="en-US" dirty="0"/>
              <a:t>Name the body systems that participate in immunity. </a:t>
            </a:r>
          </a:p>
          <a:p>
            <a:pPr marL="342900" indent="-342900">
              <a:spcBef>
                <a:spcPts val="600"/>
              </a:spcBef>
              <a:buFont typeface="Arial" panose="020B0604020202020204" pitchFamily="34" charset="0"/>
              <a:buChar char="•"/>
            </a:pPr>
            <a:r>
              <a:rPr lang="en-US" dirty="0"/>
              <a:t>Describe the structure and function of the lymphatic system and its connection with the circulatory system. </a:t>
            </a:r>
          </a:p>
          <a:p>
            <a:pPr marL="342900" indent="-342900">
              <a:spcBef>
                <a:spcPts val="600"/>
              </a:spcBef>
              <a:buFont typeface="Arial" panose="020B0604020202020204" pitchFamily="34" charset="0"/>
              <a:buChar char="•"/>
            </a:pPr>
            <a:r>
              <a:rPr lang="en-US" dirty="0"/>
              <a:t>Name three kinds of blood cells that function in nonspecific (innate) immunity. </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solidFill>
                  <a:schemeClr val="tx1"/>
                </a:solidFill>
              </a:rPr>
              <a:t>White Blood Cells (Leukocytes)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altLang="en-US" dirty="0"/>
              <a:t>Evaluated by reactions to hematologic stains that contain a mixture of dyes </a:t>
            </a:r>
          </a:p>
          <a:p>
            <a:pPr marL="342900" indent="-342900">
              <a:spcBef>
                <a:spcPts val="600"/>
              </a:spcBef>
              <a:buFont typeface="Arial" panose="020B0604020202020204" pitchFamily="34" charset="0"/>
              <a:buChar char="•"/>
            </a:pPr>
            <a:r>
              <a:rPr lang="en-US" altLang="en-US" dirty="0"/>
              <a:t>Cells differentiated by color and morphology</a:t>
            </a:r>
          </a:p>
          <a:p>
            <a:pPr>
              <a:spcBef>
                <a:spcPts val="600"/>
              </a:spcBef>
            </a:pPr>
            <a:r>
              <a:rPr lang="en-US" altLang="en-US" dirty="0"/>
              <a:t>Appear with or without colored granules in the cytoplasm</a:t>
            </a:r>
          </a:p>
          <a:p>
            <a:pPr marL="342900" indent="-342900">
              <a:spcBef>
                <a:spcPts val="600"/>
              </a:spcBef>
              <a:buFont typeface="Arial" panose="020B0604020202020204" pitchFamily="34" charset="0"/>
              <a:buChar char="•"/>
            </a:pPr>
            <a:r>
              <a:rPr lang="en-US" altLang="en-US" dirty="0"/>
              <a:t>Granulocytes: dark staining granules, lobed nucleus</a:t>
            </a:r>
          </a:p>
          <a:p>
            <a:pPr marL="342900" indent="-342900">
              <a:spcBef>
                <a:spcPts val="600"/>
              </a:spcBef>
              <a:buFont typeface="Arial" panose="020B0604020202020204" pitchFamily="34" charset="0"/>
              <a:buChar char="•"/>
            </a:pPr>
            <a:r>
              <a:rPr lang="en-US" altLang="en-US" dirty="0"/>
              <a:t>Agranulocytes: do not have granules, large nucleus</a:t>
            </a:r>
          </a:p>
        </p:txBody>
      </p:sp>
    </p:spTree>
    <p:extLst>
      <p:ext uri="{BB962C8B-B14F-4D97-AF65-F5344CB8AC3E}">
        <p14:creationId xmlns:p14="http://schemas.microsoft.com/office/powerpoint/2010/main" val="2087915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solidFill>
                  <a:schemeClr val="tx1"/>
                </a:solidFill>
              </a:rPr>
              <a:t>Granulocytes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altLang="en-US" dirty="0"/>
              <a:t>Neutrophils, eosinophils, basophils</a:t>
            </a:r>
          </a:p>
          <a:p>
            <a:pPr>
              <a:spcBef>
                <a:spcPts val="600"/>
              </a:spcBef>
            </a:pPr>
            <a:r>
              <a:rPr lang="en-US" altLang="en-US" dirty="0"/>
              <a:t>Prominent cytoplasmic granules that stain with eosin or methylene blue</a:t>
            </a:r>
          </a:p>
          <a:p>
            <a:pPr>
              <a:spcBef>
                <a:spcPts val="600"/>
              </a:spcBef>
            </a:pPr>
            <a:r>
              <a:rPr lang="en-US" altLang="en-US" dirty="0"/>
              <a:t>Granules can be released to kill foreign cells or affect host tissues</a:t>
            </a:r>
          </a:p>
        </p:txBody>
      </p:sp>
    </p:spTree>
    <p:extLst>
      <p:ext uri="{BB962C8B-B14F-4D97-AF65-F5344CB8AC3E}">
        <p14:creationId xmlns:p14="http://schemas.microsoft.com/office/powerpoint/2010/main" val="15281511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solidFill>
                  <a:schemeClr val="tx1"/>
                </a:solidFill>
              </a:rPr>
              <a:t>Agranulocytes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Aft>
                <a:spcPts val="1500"/>
              </a:spcAft>
            </a:pPr>
            <a:r>
              <a:rPr lang="en-US" altLang="en-US" dirty="0"/>
              <a:t>Globular, nonlobed nuclei</a:t>
            </a:r>
          </a:p>
          <a:p>
            <a:pPr>
              <a:spcAft>
                <a:spcPts val="1500"/>
              </a:spcAft>
            </a:pPr>
            <a:r>
              <a:rPr lang="en-US" altLang="en-US" dirty="0"/>
              <a:t>Lack prominent cytoplasmic granules</a:t>
            </a:r>
          </a:p>
          <a:p>
            <a:pPr>
              <a:spcAft>
                <a:spcPts val="1500"/>
              </a:spcAft>
            </a:pPr>
            <a:r>
              <a:rPr lang="en-US" altLang="en-US" dirty="0"/>
              <a:t>Two general types:</a:t>
            </a:r>
          </a:p>
          <a:p>
            <a:pPr marL="285750" lvl="1">
              <a:spcAft>
                <a:spcPts val="1000"/>
              </a:spcAft>
            </a:pPr>
            <a:r>
              <a:rPr lang="en-US" altLang="en-US" dirty="0"/>
              <a:t>Lymphocytes</a:t>
            </a:r>
          </a:p>
          <a:p>
            <a:pPr marL="285750" lvl="1"/>
            <a:r>
              <a:rPr lang="en-US" altLang="en-US" dirty="0"/>
              <a:t>Monocytes</a:t>
            </a:r>
          </a:p>
        </p:txBody>
      </p:sp>
    </p:spTree>
    <p:extLst>
      <p:ext uri="{BB962C8B-B14F-4D97-AF65-F5344CB8AC3E}">
        <p14:creationId xmlns:p14="http://schemas.microsoft.com/office/powerpoint/2010/main" val="42652483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Description of Blood Cells and Platelets</a:t>
            </a:r>
            <a:endParaRPr lang="en-IN" sz="1200" dirty="0">
              <a:solidFill>
                <a:schemeClr val="tx1"/>
              </a:solidFill>
            </a:endParaRPr>
          </a:p>
        </p:txBody>
      </p:sp>
      <p:pic>
        <p:nvPicPr>
          <p:cNvPr id="18" name="Picture 2" descr="Undifferentiated stem cells in the red marrow differentiate to give rise">
            <a:extLst>
              <a:ext uri="{FF2B5EF4-FFF2-40B4-BE49-F238E27FC236}">
                <a16:creationId xmlns:a16="http://schemas.microsoft.com/office/drawing/2014/main" id="{9DB8FF30-F83D-46A9-9A81-972A63DBE075}"/>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3521"/>
          <a:stretch/>
        </p:blipFill>
        <p:spPr>
          <a:xfrm>
            <a:off x="1665976" y="1072892"/>
            <a:ext cx="5812049" cy="5120640"/>
          </a:xfrm>
        </p:spPr>
      </p:pic>
      <p:sp>
        <p:nvSpPr>
          <p:cNvPr id="4" name="Text Placeholder 3">
            <a:extLst>
              <a:ext uri="{FF2B5EF4-FFF2-40B4-BE49-F238E27FC236}">
                <a16:creationId xmlns:a16="http://schemas.microsoft.com/office/drawing/2014/main" id="{9F1CCDB5-2967-4037-BBB2-CAA32D6809E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883409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altLang="en-US" dirty="0">
                <a:solidFill>
                  <a:schemeClr val="tx1"/>
                </a:solidFill>
              </a:rPr>
              <a:t>Cytokines</a:t>
            </a:r>
            <a:endParaRPr lang="en-US" dirty="0">
              <a:solidFill>
                <a:schemeClr val="tx1"/>
              </a:solidFill>
            </a:endParaRPr>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899" y="1276709"/>
            <a:ext cx="8458199" cy="5024079"/>
          </a:xfrm>
        </p:spPr>
        <p:txBody>
          <a:bodyPr/>
          <a:lstStyle/>
          <a:p>
            <a:pPr>
              <a:spcBef>
                <a:spcPts val="800"/>
              </a:spcBef>
              <a:spcAft>
                <a:spcPts val="0"/>
              </a:spcAft>
            </a:pPr>
            <a:r>
              <a:rPr lang="en-US" altLang="en-US" dirty="0"/>
              <a:t>Products of monocytes, macrophages, lymphocytes, fibroblasts, mast cells, platelets, and the endothelial cells of blood vessels</a:t>
            </a:r>
          </a:p>
          <a:p>
            <a:pPr>
              <a:spcBef>
                <a:spcPts val="800"/>
              </a:spcBef>
              <a:spcAft>
                <a:spcPts val="0"/>
              </a:spcAft>
            </a:pPr>
            <a:r>
              <a:rPr lang="en-US" altLang="en-US" dirty="0">
                <a:solidFill>
                  <a:prstClr val="black"/>
                </a:solidFill>
              </a:rPr>
              <a:t>Four broad categories:</a:t>
            </a:r>
          </a:p>
          <a:p>
            <a:pPr marL="342900" indent="-342900">
              <a:spcBef>
                <a:spcPts val="800"/>
              </a:spcBef>
              <a:spcAft>
                <a:spcPts val="0"/>
              </a:spcAft>
              <a:buFont typeface="Arial" panose="020B0604020202020204" pitchFamily="34" charset="0"/>
              <a:buChar char="•"/>
            </a:pPr>
            <a:r>
              <a:rPr lang="en-US" altLang="en-US" dirty="0">
                <a:solidFill>
                  <a:prstClr val="black"/>
                </a:solidFill>
              </a:rPr>
              <a:t>Pro-inflammatory: encourage specific and nonspecific immune response</a:t>
            </a:r>
          </a:p>
          <a:p>
            <a:pPr marL="342900" indent="-342900">
              <a:spcBef>
                <a:spcPts val="800"/>
              </a:spcBef>
              <a:spcAft>
                <a:spcPts val="0"/>
              </a:spcAft>
              <a:buFont typeface="Arial" panose="020B0604020202020204" pitchFamily="34" charset="0"/>
              <a:buChar char="•"/>
            </a:pPr>
            <a:r>
              <a:rPr lang="en-US" altLang="en-US" dirty="0">
                <a:solidFill>
                  <a:prstClr val="black"/>
                </a:solidFill>
              </a:rPr>
              <a:t>Anti-inflammatory: discourage specific and nonspecific immune response</a:t>
            </a:r>
          </a:p>
          <a:p>
            <a:pPr marL="342900" indent="-342900">
              <a:spcBef>
                <a:spcPts val="800"/>
              </a:spcBef>
              <a:spcAft>
                <a:spcPts val="0"/>
              </a:spcAft>
              <a:buFont typeface="Arial" panose="020B0604020202020204" pitchFamily="34" charset="0"/>
              <a:buChar char="•"/>
            </a:pPr>
            <a:r>
              <a:rPr lang="en-US" altLang="en-US" dirty="0">
                <a:solidFill>
                  <a:prstClr val="black"/>
                </a:solidFill>
              </a:rPr>
              <a:t>Vasodilators and vasoconstrictors: change the diameter of blood vessels or vessel permeability</a:t>
            </a:r>
          </a:p>
          <a:p>
            <a:pPr marL="342900" indent="-342900">
              <a:spcBef>
                <a:spcPts val="800"/>
              </a:spcBef>
              <a:spcAft>
                <a:spcPts val="0"/>
              </a:spcAft>
              <a:buFont typeface="Arial" panose="020B0604020202020204" pitchFamily="34" charset="0"/>
              <a:buChar char="•"/>
            </a:pPr>
            <a:r>
              <a:rPr lang="en-US" altLang="en-US" dirty="0">
                <a:solidFill>
                  <a:prstClr val="black"/>
                </a:solidFill>
              </a:rPr>
              <a:t>Growth factor cytokines: regulate lymphocyte growth or activation</a:t>
            </a:r>
          </a:p>
        </p:txBody>
      </p:sp>
    </p:spTree>
    <p:extLst>
      <p:ext uri="{BB962C8B-B14F-4D97-AF65-F5344CB8AC3E}">
        <p14:creationId xmlns:p14="http://schemas.microsoft.com/office/powerpoint/2010/main" val="3427063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3256B-C4BF-4D13-9857-ECDE7610B500}"/>
              </a:ext>
            </a:extLst>
          </p:cNvPr>
          <p:cNvSpPr>
            <a:spLocks noGrp="1"/>
          </p:cNvSpPr>
          <p:nvPr>
            <p:ph type="title"/>
          </p:nvPr>
        </p:nvSpPr>
        <p:spPr/>
        <p:txBody>
          <a:bodyPr/>
          <a:lstStyle/>
          <a:p>
            <a:r>
              <a:rPr lang="en-US" dirty="0">
                <a:solidFill>
                  <a:schemeClr val="tx1"/>
                </a:solidFill>
              </a:rPr>
              <a:t>Mononuclear Phagocyte System</a:t>
            </a:r>
            <a:endParaRPr lang="en-IN" dirty="0">
              <a:solidFill>
                <a:schemeClr val="tx1"/>
              </a:solidFill>
            </a:endParaRPr>
          </a:p>
        </p:txBody>
      </p:sp>
      <p:sp>
        <p:nvSpPr>
          <p:cNvPr id="3" name="Content Placeholder 2">
            <a:extLst>
              <a:ext uri="{FF2B5EF4-FFF2-40B4-BE49-F238E27FC236}">
                <a16:creationId xmlns:a16="http://schemas.microsoft.com/office/drawing/2014/main" id="{2BA000AB-C526-4BAC-A8D7-933BDC4C4B7F}"/>
              </a:ext>
            </a:extLst>
          </p:cNvPr>
          <p:cNvSpPr>
            <a:spLocks noGrp="1"/>
          </p:cNvSpPr>
          <p:nvPr>
            <p:ph sz="quarter" idx="11"/>
          </p:nvPr>
        </p:nvSpPr>
        <p:spPr>
          <a:xfrm>
            <a:off x="342901" y="1276709"/>
            <a:ext cx="4229100" cy="4920600"/>
          </a:xfrm>
        </p:spPr>
        <p:txBody>
          <a:bodyPr/>
          <a:lstStyle/>
          <a:p>
            <a:pPr>
              <a:spcBef>
                <a:spcPts val="600"/>
              </a:spcBef>
            </a:pPr>
            <a:r>
              <a:rPr lang="en-US" altLang="en-US" dirty="0"/>
              <a:t>Support network of connective tissue fibers</a:t>
            </a:r>
          </a:p>
          <a:p>
            <a:pPr>
              <a:spcBef>
                <a:spcPts val="600"/>
              </a:spcBef>
            </a:pPr>
            <a:r>
              <a:rPr lang="en-US" altLang="en-US" dirty="0"/>
              <a:t>Reticular system </a:t>
            </a:r>
          </a:p>
          <a:p>
            <a:pPr>
              <a:spcBef>
                <a:spcPts val="600"/>
              </a:spcBef>
            </a:pPr>
            <a:r>
              <a:rPr lang="en-US" altLang="en-US" dirty="0"/>
              <a:t>Interconnects nearby cells </a:t>
            </a:r>
          </a:p>
          <a:p>
            <a:pPr>
              <a:spcBef>
                <a:spcPts val="600"/>
              </a:spcBef>
            </a:pPr>
            <a:r>
              <a:rPr lang="en-US" altLang="en-US" dirty="0"/>
              <a:t>Meshes with the massive connective tissue network surrounding all organs</a:t>
            </a:r>
          </a:p>
        </p:txBody>
      </p:sp>
      <p:pic>
        <p:nvPicPr>
          <p:cNvPr id="12" name="Picture 3" descr="Illustration of the mononuclear phagocyte system.">
            <a:extLst>
              <a:ext uri="{FF2B5EF4-FFF2-40B4-BE49-F238E27FC236}">
                <a16:creationId xmlns:a16="http://schemas.microsoft.com/office/drawing/2014/main" id="{666AA9A8-E416-4C52-AA73-94EF6DBA37D5}"/>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4454"/>
          <a:stretch/>
        </p:blipFill>
        <p:spPr>
          <a:xfrm>
            <a:off x="4927973" y="1059526"/>
            <a:ext cx="3497903" cy="5120640"/>
          </a:xfrm>
        </p:spPr>
      </p:pic>
      <p:sp>
        <p:nvSpPr>
          <p:cNvPr id="5" name="Text Placeholder 4">
            <a:extLst>
              <a:ext uri="{FF2B5EF4-FFF2-40B4-BE49-F238E27FC236}">
                <a16:creationId xmlns:a16="http://schemas.microsoft.com/office/drawing/2014/main" id="{44A09D60-DEBA-4FFA-B399-26E344E5BEEC}"/>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857470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solidFill>
                  <a:schemeClr val="tx1"/>
                </a:solidFill>
              </a:rPr>
              <a:t>Monocytes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dirty="0"/>
              <a:t>Take up residence near portals of entry or filtration organs, waiting to attack foreign intruders </a:t>
            </a:r>
          </a:p>
          <a:p>
            <a:pPr>
              <a:spcBef>
                <a:spcPts val="600"/>
              </a:spcBef>
            </a:pPr>
            <a:r>
              <a:rPr lang="en-US" altLang="en-US" dirty="0"/>
              <a:t>These tissues and specialized histiocyte cells include the liver (Kupffer cells), lungs (alveolar macrophages), skin (Langerhans cells), brain (microglia), and others</a:t>
            </a:r>
          </a:p>
        </p:txBody>
      </p:sp>
      <p:pic>
        <p:nvPicPr>
          <p:cNvPr id="8" name="Picture 3">
            <a:extLst>
              <a:ext uri="{FF2B5EF4-FFF2-40B4-BE49-F238E27FC236}">
                <a16:creationId xmlns:a16="http://schemas.microsoft.com/office/drawing/2014/main" id="{766A5CDA-22CA-414F-96D6-3A5021C42769}"/>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l="-602" t="-1" r="602" b="1483"/>
          <a:stretch/>
        </p:blipFill>
        <p:spPr>
          <a:xfrm>
            <a:off x="5605289" y="1085850"/>
            <a:ext cx="2564011" cy="5314950"/>
          </a:xfrm>
        </p:spPr>
      </p:pic>
      <p:sp>
        <p:nvSpPr>
          <p:cNvPr id="5" name="Text Placeholder 4">
            <a:extLst>
              <a:ext uri="{FF2B5EF4-FFF2-40B4-BE49-F238E27FC236}">
                <a16:creationId xmlns:a16="http://schemas.microsoft.com/office/drawing/2014/main" id="{8C49E11E-44E6-446E-9E4E-E35C7CCF536B}"/>
              </a:ext>
            </a:extLst>
          </p:cNvPr>
          <p:cNvSpPr>
            <a:spLocks noGrp="1"/>
          </p:cNvSpPr>
          <p:nvPr>
            <p:ph type="body" sz="quarter" idx="30"/>
          </p:nvPr>
        </p:nvSpPr>
        <p:spPr/>
        <p:txBody>
          <a:bodyPr/>
          <a:lstStyle/>
          <a:p>
            <a:r>
              <a:rPr lang="en-IN" dirty="0"/>
              <a:t>(a) SPL/Science Source</a:t>
            </a:r>
          </a:p>
        </p:txBody>
      </p:sp>
    </p:spTree>
    <p:extLst>
      <p:ext uri="{BB962C8B-B14F-4D97-AF65-F5344CB8AC3E}">
        <p14:creationId xmlns:p14="http://schemas.microsoft.com/office/powerpoint/2010/main" val="373252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solidFill>
                  <a:schemeClr val="tx1"/>
                </a:solidFill>
              </a:rPr>
              <a:t>Concept Check – Section 14.1</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10"/>
            <a:ext cx="8458200" cy="822960"/>
          </a:xfrm>
        </p:spPr>
        <p:txBody>
          <a:bodyPr/>
          <a:lstStyle/>
          <a:p>
            <a:pPr marL="514350" indent="-514350">
              <a:buFont typeface="+mj-lt"/>
              <a:buAutoNum type="arabicPeriod"/>
            </a:pPr>
            <a:r>
              <a:rPr lang="en-US" altLang="en-US" dirty="0"/>
              <a:t>Describe the three responsibilities of a healthy immune system.</a:t>
            </a:r>
          </a:p>
        </p:txBody>
      </p:sp>
      <p:sp>
        <p:nvSpPr>
          <p:cNvPr id="14" name="Content Placeholder 3">
            <a:extLst>
              <a:ext uri="{FF2B5EF4-FFF2-40B4-BE49-F238E27FC236}">
                <a16:creationId xmlns:a16="http://schemas.microsoft.com/office/drawing/2014/main" id="{A9F9A413-547A-4390-8718-66E897833603}"/>
              </a:ext>
            </a:extLst>
          </p:cNvPr>
          <p:cNvSpPr txBox="1">
            <a:spLocks noGrp="1"/>
          </p:cNvSpPr>
          <p:nvPr>
            <p:ph sz="quarter" idx="14"/>
          </p:nvPr>
        </p:nvSpPr>
        <p:spPr>
          <a:xfrm>
            <a:off x="342900" y="2312996"/>
            <a:ext cx="8458200" cy="822960"/>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400" kern="1200">
                <a:solidFill>
                  <a:schemeClr val="tx2"/>
                </a:solidFill>
                <a:latin typeface="+mn-lt"/>
                <a:ea typeface="+mn-ea"/>
                <a:cs typeface="+mn-cs"/>
              </a:defRPr>
            </a:lvl2pPr>
            <a:lvl3pPr marL="640080" indent="-285750" algn="l" defTabSz="914400" rtl="0" eaLnBrk="1" latinLnBrk="0" hangingPunct="1">
              <a:lnSpc>
                <a:spcPct val="100000"/>
              </a:lnSpc>
              <a:spcBef>
                <a:spcPts val="800"/>
              </a:spcBef>
              <a:spcAft>
                <a:spcPts val="800"/>
              </a:spcAft>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startAt="2"/>
            </a:pPr>
            <a:r>
              <a:rPr lang="en-US" altLang="en-US" dirty="0"/>
              <a:t>True/False: Cells marked as “self” are not marked for destruction by the immune system.</a:t>
            </a:r>
          </a:p>
        </p:txBody>
      </p:sp>
      <p:sp>
        <p:nvSpPr>
          <p:cNvPr id="15" name="Content Placeholder 4">
            <a:extLst>
              <a:ext uri="{FF2B5EF4-FFF2-40B4-BE49-F238E27FC236}">
                <a16:creationId xmlns:a16="http://schemas.microsoft.com/office/drawing/2014/main" id="{A4C8E612-E439-412F-9CA6-2BF39AF761CD}"/>
              </a:ext>
            </a:extLst>
          </p:cNvPr>
          <p:cNvSpPr txBox="1">
            <a:spLocks noGrp="1"/>
          </p:cNvSpPr>
          <p:nvPr>
            <p:ph sz="quarter" idx="15"/>
          </p:nvPr>
        </p:nvSpPr>
        <p:spPr>
          <a:xfrm>
            <a:off x="342900" y="3286139"/>
            <a:ext cx="8458200" cy="673100"/>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400" kern="1200">
                <a:solidFill>
                  <a:schemeClr val="tx2"/>
                </a:solidFill>
                <a:latin typeface="+mn-lt"/>
                <a:ea typeface="+mn-ea"/>
                <a:cs typeface="+mn-cs"/>
              </a:defRPr>
            </a:lvl2pPr>
            <a:lvl3pPr marL="640080" indent="-285750" algn="l" defTabSz="914400" rtl="0" eaLnBrk="1" latinLnBrk="0" hangingPunct="1">
              <a:lnSpc>
                <a:spcPct val="100000"/>
              </a:lnSpc>
              <a:spcBef>
                <a:spcPts val="800"/>
              </a:spcBef>
              <a:spcAft>
                <a:spcPts val="800"/>
              </a:spcAft>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startAt="3"/>
            </a:pPr>
            <a:r>
              <a:rPr lang="en-US" altLang="en-US" dirty="0"/>
              <a:t>Markers are composed of________or_________or both.</a:t>
            </a:r>
            <a:endParaRPr lang="en-GB" dirty="0"/>
          </a:p>
        </p:txBody>
      </p:sp>
      <p:sp>
        <p:nvSpPr>
          <p:cNvPr id="16" name="Content Placeholder 5">
            <a:extLst>
              <a:ext uri="{FF2B5EF4-FFF2-40B4-BE49-F238E27FC236}">
                <a16:creationId xmlns:a16="http://schemas.microsoft.com/office/drawing/2014/main" id="{98A641F9-5B4F-468C-B65F-6860AB8B1673}"/>
              </a:ext>
            </a:extLst>
          </p:cNvPr>
          <p:cNvSpPr txBox="1">
            <a:spLocks noGrp="1"/>
          </p:cNvSpPr>
          <p:nvPr>
            <p:ph sz="quarter" idx="16"/>
          </p:nvPr>
        </p:nvSpPr>
        <p:spPr>
          <a:xfrm>
            <a:off x="342900" y="4227524"/>
            <a:ext cx="8458200" cy="822960"/>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400" kern="1200">
                <a:solidFill>
                  <a:schemeClr val="tx2"/>
                </a:solidFill>
                <a:latin typeface="+mn-lt"/>
                <a:ea typeface="+mn-ea"/>
                <a:cs typeface="+mn-cs"/>
              </a:defRPr>
            </a:lvl2pPr>
            <a:lvl3pPr marL="640080" indent="-285750" algn="l" defTabSz="914400" rtl="0" eaLnBrk="1" latinLnBrk="0" hangingPunct="1">
              <a:lnSpc>
                <a:spcPct val="100000"/>
              </a:lnSpc>
              <a:spcBef>
                <a:spcPts val="800"/>
              </a:spcBef>
              <a:spcAft>
                <a:spcPts val="800"/>
              </a:spcAft>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startAt="4"/>
            </a:pPr>
            <a:r>
              <a:rPr lang="en-US" altLang="en-US" dirty="0"/>
              <a:t>True/False: </a:t>
            </a:r>
            <a:r>
              <a:rPr lang="en-US" altLang="en-US" dirty="0" err="1"/>
              <a:t>Nonself</a:t>
            </a:r>
            <a:r>
              <a:rPr lang="en-US" altLang="en-US" dirty="0"/>
              <a:t> cells such as food or commensal organisms are attacked by the immune system.</a:t>
            </a:r>
          </a:p>
        </p:txBody>
      </p:sp>
    </p:spTree>
    <p:extLst>
      <p:ext uri="{BB962C8B-B14F-4D97-AF65-F5344CB8AC3E}">
        <p14:creationId xmlns:p14="http://schemas.microsoft.com/office/powerpoint/2010/main" val="637574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A5066-8E56-4BE1-9583-5AB8F510320E}"/>
              </a:ext>
            </a:extLst>
          </p:cNvPr>
          <p:cNvSpPr>
            <a:spLocks noGrp="1"/>
          </p:cNvSpPr>
          <p:nvPr>
            <p:ph type="title"/>
          </p:nvPr>
        </p:nvSpPr>
        <p:spPr/>
        <p:txBody>
          <a:bodyPr/>
          <a:lstStyle/>
          <a:p>
            <a:r>
              <a:rPr lang="en-US" altLang="en-US" dirty="0">
                <a:solidFill>
                  <a:schemeClr val="tx1"/>
                </a:solidFill>
              </a:rPr>
              <a:t>Section 14.2:</a:t>
            </a:r>
            <a:br>
              <a:rPr lang="en-US" altLang="en-US" dirty="0">
                <a:solidFill>
                  <a:schemeClr val="tx1"/>
                </a:solidFill>
              </a:rPr>
            </a:br>
            <a:r>
              <a:rPr lang="en-US" altLang="en-US" dirty="0">
                <a:solidFill>
                  <a:schemeClr val="tx1"/>
                </a:solidFill>
              </a:rPr>
              <a:t>First Line of Defense</a:t>
            </a:r>
            <a:endParaRPr lang="en-IN" dirty="0">
              <a:solidFill>
                <a:schemeClr val="tx1"/>
              </a:solidFill>
            </a:endParaRPr>
          </a:p>
        </p:txBody>
      </p:sp>
      <p:sp>
        <p:nvSpPr>
          <p:cNvPr id="3" name="Content Placeholder 2">
            <a:extLst>
              <a:ext uri="{FF2B5EF4-FFF2-40B4-BE49-F238E27FC236}">
                <a16:creationId xmlns:a16="http://schemas.microsoft.com/office/drawing/2014/main" id="{918A2617-7A65-44FF-AFE4-ED304662D32A}"/>
              </a:ext>
            </a:extLst>
          </p:cNvPr>
          <p:cNvSpPr>
            <a:spLocks noGrp="1"/>
          </p:cNvSpPr>
          <p:nvPr>
            <p:ph sz="quarter" idx="11"/>
          </p:nvPr>
        </p:nvSpPr>
        <p:spPr>
          <a:xfrm>
            <a:off x="342900" y="1276709"/>
            <a:ext cx="8458200" cy="4952641"/>
          </a:xfrm>
        </p:spPr>
        <p:txBody>
          <a:bodyPr/>
          <a:lstStyle/>
          <a:p>
            <a:pPr>
              <a:spcBef>
                <a:spcPts val="600"/>
              </a:spcBef>
            </a:pPr>
            <a:r>
              <a:rPr lang="en-US" altLang="en-US" u="sng" dirty="0"/>
              <a:t>Learning Outcome</a:t>
            </a:r>
          </a:p>
          <a:p>
            <a:pPr marL="342900" indent="-342900">
              <a:spcBef>
                <a:spcPts val="600"/>
              </a:spcBef>
              <a:buFont typeface="Arial" panose="020B0604020202020204" pitchFamily="34" charset="0"/>
              <a:buChar char="•"/>
            </a:pPr>
            <a:r>
              <a:rPr lang="en-US" dirty="0"/>
              <a:t>Identify the three components of the first line of defense. </a:t>
            </a:r>
          </a:p>
          <a:p>
            <a:pPr marL="342900" indent="-342900">
              <a:spcBef>
                <a:spcPts val="600"/>
              </a:spcBef>
              <a:buFont typeface="Arial" panose="020B0604020202020204" pitchFamily="34" charset="0"/>
              <a:buChar char="•"/>
            </a:pPr>
            <a:r>
              <a:rPr lang="en-US" dirty="0"/>
              <a:t>Identify the four body systems that participate in the first line of defense. </a:t>
            </a:r>
          </a:p>
          <a:p>
            <a:pPr marL="342900" indent="-342900">
              <a:spcBef>
                <a:spcPts val="600"/>
              </a:spcBef>
              <a:buFont typeface="Arial" panose="020B0604020202020204" pitchFamily="34" charset="0"/>
              <a:buChar char="•"/>
            </a:pPr>
            <a:r>
              <a:rPr lang="en-US" dirty="0"/>
              <a:t>Describe two examples of how the normal microbiota contribute to the first line of defense. </a:t>
            </a:r>
          </a:p>
        </p:txBody>
      </p:sp>
    </p:spTree>
    <p:extLst>
      <p:ext uri="{BB962C8B-B14F-4D97-AF65-F5344CB8AC3E}">
        <p14:creationId xmlns:p14="http://schemas.microsoft.com/office/powerpoint/2010/main" val="20418303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EA33B-96F0-40F3-9645-20C03A2946D2}"/>
              </a:ext>
            </a:extLst>
          </p:cNvPr>
          <p:cNvSpPr>
            <a:spLocks noGrp="1"/>
          </p:cNvSpPr>
          <p:nvPr>
            <p:ph type="title"/>
          </p:nvPr>
        </p:nvSpPr>
        <p:spPr/>
        <p:txBody>
          <a:bodyPr/>
          <a:lstStyle/>
          <a:p>
            <a:r>
              <a:rPr lang="en-US" dirty="0">
                <a:solidFill>
                  <a:schemeClr val="tx1"/>
                </a:solidFill>
              </a:rPr>
              <a:t>Primary Physical and Chemical Defense Barriers</a:t>
            </a:r>
            <a:endParaRPr lang="en-IN" dirty="0">
              <a:solidFill>
                <a:schemeClr val="tx1"/>
              </a:solidFill>
            </a:endParaRPr>
          </a:p>
        </p:txBody>
      </p:sp>
      <p:pic>
        <p:nvPicPr>
          <p:cNvPr id="17" name="Picture 2" descr="The primary physical and chemical defense barriers of the human body.">
            <a:extLst>
              <a:ext uri="{FF2B5EF4-FFF2-40B4-BE49-F238E27FC236}">
                <a16:creationId xmlns:a16="http://schemas.microsoft.com/office/drawing/2014/main" id="{CDFB63AD-C405-4E4A-82B5-F0D7F86F087A}"/>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5136"/>
          <a:stretch/>
        </p:blipFill>
        <p:spPr>
          <a:xfrm>
            <a:off x="2685622" y="1115376"/>
            <a:ext cx="3772756" cy="5029200"/>
          </a:xfrm>
        </p:spPr>
      </p:pic>
      <p:sp>
        <p:nvSpPr>
          <p:cNvPr id="4" name="Text Placeholder 3">
            <a:extLst>
              <a:ext uri="{FF2B5EF4-FFF2-40B4-BE49-F238E27FC236}">
                <a16:creationId xmlns:a16="http://schemas.microsoft.com/office/drawing/2014/main" id="{2790AB9F-181E-492B-B710-BA75DA36C4C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988559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14.1:</a:t>
            </a:r>
            <a:br>
              <a:rPr lang="en-US" altLang="en-US" dirty="0">
                <a:solidFill>
                  <a:schemeClr val="tx1"/>
                </a:solidFill>
              </a:rPr>
            </a:br>
            <a:r>
              <a:rPr lang="en-US" altLang="en-US" dirty="0">
                <a:solidFill>
                  <a:schemeClr val="tx1"/>
                </a:solidFill>
              </a:rPr>
              <a:t>Defense Mechanisms of the Host: An Overview</a:t>
            </a:r>
            <a:r>
              <a:rPr lang="en-US" altLang="en-US" sz="1200" dirty="0">
                <a:solidFill>
                  <a:schemeClr val="tx1"/>
                </a:solidFill>
              </a:rPr>
              <a:t> 2</a:t>
            </a:r>
            <a:endParaRPr lang="en-IN" sz="1200" dirty="0">
              <a:solidFill>
                <a:schemeClr val="tx1"/>
              </a:solidFill>
            </a:endParaRPr>
          </a:p>
        </p:txBody>
      </p:sp>
      <p:sp>
        <p:nvSpPr>
          <p:cNvPr id="3" name="Content Placeholder 2"/>
          <p:cNvSpPr>
            <a:spLocks noGrp="1"/>
          </p:cNvSpPr>
          <p:nvPr>
            <p:ph sz="quarter" idx="11"/>
          </p:nvPr>
        </p:nvSpPr>
        <p:spPr/>
        <p:txBody>
          <a:bodyPr>
            <a:normAutofit/>
          </a:bodyPr>
          <a:lstStyle/>
          <a:p>
            <a:pPr>
              <a:spcAft>
                <a:spcPts val="1500"/>
              </a:spcAft>
            </a:pPr>
            <a:r>
              <a:rPr lang="en-US" altLang="en-US" u="sng" dirty="0"/>
              <a:t>Learning Outcomes (continued)</a:t>
            </a:r>
          </a:p>
          <a:p>
            <a:pPr marL="342900" indent="-342900">
              <a:spcBef>
                <a:spcPts val="600"/>
              </a:spcBef>
              <a:buFont typeface="Arial" panose="020B0604020202020204" pitchFamily="34" charset="0"/>
              <a:buChar char="•"/>
            </a:pPr>
            <a:r>
              <a:rPr lang="en-US" dirty="0"/>
              <a:t>Connect the mononuclear phagocyte system to innate immunity. </a:t>
            </a:r>
          </a:p>
          <a:p>
            <a:pPr marL="342900" indent="-342900">
              <a:spcBef>
                <a:spcPts val="600"/>
              </a:spcBef>
              <a:buFont typeface="Arial" panose="020B0604020202020204" pitchFamily="34" charset="0"/>
              <a:buChar char="•"/>
            </a:pPr>
            <a:r>
              <a:rPr lang="en-US" dirty="0"/>
              <a:t>Describe how and where T and B lymphocytes mature to be ready for their role in specific (adaptive) immunity. </a:t>
            </a:r>
          </a:p>
          <a:p>
            <a:pPr marL="342900" indent="-342900">
              <a:spcBef>
                <a:spcPts val="600"/>
              </a:spcBef>
              <a:buFont typeface="Arial" panose="020B0604020202020204" pitchFamily="34" charset="0"/>
              <a:buChar char="•"/>
            </a:pPr>
            <a:r>
              <a:rPr lang="en-US" dirty="0"/>
              <a:t>Summarize the importance of cytokines, and list one pro-inflammatory and one anti-inflammatory cytokine. </a:t>
            </a:r>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4B63F-0631-4CB6-8596-6BC4D1B0FE17}"/>
              </a:ext>
            </a:extLst>
          </p:cNvPr>
          <p:cNvSpPr>
            <a:spLocks noGrp="1"/>
          </p:cNvSpPr>
          <p:nvPr>
            <p:ph type="title"/>
          </p:nvPr>
        </p:nvSpPr>
        <p:spPr/>
        <p:txBody>
          <a:bodyPr/>
          <a:lstStyle/>
          <a:p>
            <a:r>
              <a:rPr lang="en-US" altLang="en-US" dirty="0">
                <a:solidFill>
                  <a:schemeClr val="tx1"/>
                </a:solidFill>
              </a:rPr>
              <a:t>Skin</a:t>
            </a:r>
            <a:endParaRPr lang="en-IN" dirty="0">
              <a:solidFill>
                <a:schemeClr val="tx1"/>
              </a:solidFill>
            </a:endParaRPr>
          </a:p>
        </p:txBody>
      </p:sp>
      <p:sp>
        <p:nvSpPr>
          <p:cNvPr id="4" name="Content Placeholder 2">
            <a:extLst>
              <a:ext uri="{FF2B5EF4-FFF2-40B4-BE49-F238E27FC236}">
                <a16:creationId xmlns:a16="http://schemas.microsoft.com/office/drawing/2014/main" id="{B73E646B-E0CD-4DF5-9AFA-727F9774AC27}"/>
              </a:ext>
            </a:extLst>
          </p:cNvPr>
          <p:cNvSpPr>
            <a:spLocks noGrp="1"/>
          </p:cNvSpPr>
          <p:nvPr>
            <p:ph sz="quarter" idx="11"/>
          </p:nvPr>
        </p:nvSpPr>
        <p:spPr/>
        <p:txBody>
          <a:bodyPr/>
          <a:lstStyle/>
          <a:p>
            <a:pPr>
              <a:spcBef>
                <a:spcPts val="600"/>
              </a:spcBef>
            </a:pPr>
            <a:r>
              <a:rPr lang="en-US" altLang="en-US" dirty="0"/>
              <a:t>Epithelial cells compacted, cemented together, and impregnated with keratin</a:t>
            </a:r>
          </a:p>
          <a:p>
            <a:pPr>
              <a:spcBef>
                <a:spcPts val="600"/>
              </a:spcBef>
            </a:pPr>
            <a:r>
              <a:rPr lang="en-US" altLang="en-US" dirty="0"/>
              <a:t>Thick, tough layer that is highly impervious and waterproof</a:t>
            </a:r>
          </a:p>
          <a:p>
            <a:pPr>
              <a:spcBef>
                <a:spcPts val="600"/>
              </a:spcBef>
            </a:pPr>
            <a:r>
              <a:rPr lang="en-US" altLang="en-US" dirty="0"/>
              <a:t>Few pathogens can penetrate this unbroken layer</a:t>
            </a:r>
          </a:p>
        </p:txBody>
      </p:sp>
    </p:spTree>
    <p:extLst>
      <p:ext uri="{BB962C8B-B14F-4D97-AF65-F5344CB8AC3E}">
        <p14:creationId xmlns:p14="http://schemas.microsoft.com/office/powerpoint/2010/main" val="9922045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Other Barriers Associated with the Skin</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Aft>
                <a:spcPts val="1500"/>
              </a:spcAft>
            </a:pPr>
            <a:r>
              <a:rPr lang="en-US" altLang="en-US" dirty="0"/>
              <a:t>Hair follicles:</a:t>
            </a:r>
          </a:p>
          <a:p>
            <a:pPr marL="342900" lvl="1">
              <a:tabLst>
                <a:tab pos="1492250" algn="l"/>
              </a:tabLst>
            </a:pPr>
            <a:r>
              <a:rPr lang="en-US" altLang="en-US" dirty="0"/>
              <a:t>Hair shaft periodically extruded</a:t>
            </a:r>
          </a:p>
          <a:p>
            <a:pPr marL="342900" lvl="1">
              <a:spcAft>
                <a:spcPts val="1500"/>
              </a:spcAft>
              <a:tabLst>
                <a:tab pos="1492250" algn="l"/>
              </a:tabLst>
            </a:pPr>
            <a:r>
              <a:rPr lang="en-US" altLang="en-US" dirty="0"/>
              <a:t>Follicle cells are desquamated</a:t>
            </a:r>
          </a:p>
          <a:p>
            <a:pPr>
              <a:spcAft>
                <a:spcPts val="1500"/>
              </a:spcAft>
            </a:pPr>
            <a:r>
              <a:rPr lang="en-US" altLang="en-US" dirty="0"/>
              <a:t>Sweat glands:</a:t>
            </a:r>
          </a:p>
          <a:p>
            <a:pPr marL="352425" lvl="1" indent="-352425"/>
            <a:r>
              <a:rPr lang="en-US" altLang="en-US" dirty="0"/>
              <a:t>Flushing effect of sweat glands helps remove microbes</a:t>
            </a:r>
          </a:p>
        </p:txBody>
      </p:sp>
    </p:spTree>
    <p:extLst>
      <p:ext uri="{BB962C8B-B14F-4D97-AF65-F5344CB8AC3E}">
        <p14:creationId xmlns:p14="http://schemas.microsoft.com/office/powerpoint/2010/main" val="10900642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Mucous Membranes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altLang="en-US" dirty="0"/>
              <a:t>Mucous membranes of digestive, urinary, and respiratory tracts, and of the eye:</a:t>
            </a:r>
          </a:p>
          <a:p>
            <a:pPr marL="342900" lvl="1">
              <a:spcBef>
                <a:spcPts val="600"/>
              </a:spcBef>
            </a:pPr>
            <a:r>
              <a:rPr lang="en-US" altLang="en-US" dirty="0"/>
              <a:t>Moist and permeable</a:t>
            </a:r>
          </a:p>
          <a:p>
            <a:pPr marL="342900" lvl="1">
              <a:spcBef>
                <a:spcPts val="600"/>
              </a:spcBef>
            </a:pPr>
            <a:r>
              <a:rPr lang="en-US" altLang="en-US" dirty="0"/>
              <a:t>Provide barrier protection without keratinized layer</a:t>
            </a:r>
          </a:p>
          <a:p>
            <a:pPr marL="342900" lvl="1">
              <a:spcBef>
                <a:spcPts val="600"/>
              </a:spcBef>
            </a:pPr>
            <a:r>
              <a:rPr lang="en-US" altLang="en-US" dirty="0"/>
              <a:t>Mucous coat impedes the entry and attachment of bacteria</a:t>
            </a:r>
          </a:p>
          <a:p>
            <a:pPr>
              <a:spcBef>
                <a:spcPts val="600"/>
              </a:spcBef>
            </a:pPr>
            <a:r>
              <a:rPr lang="en-US" altLang="en-US" dirty="0"/>
              <a:t>Blinking and tear production rid the eye of irritants</a:t>
            </a:r>
          </a:p>
          <a:p>
            <a:pPr>
              <a:spcBef>
                <a:spcPts val="600"/>
              </a:spcBef>
            </a:pPr>
            <a:r>
              <a:rPr lang="en-US" altLang="en-US" dirty="0"/>
              <a:t>Flow of saliva carries microbes to harsh conditions of stomach</a:t>
            </a:r>
          </a:p>
        </p:txBody>
      </p:sp>
    </p:spTree>
    <p:extLst>
      <p:ext uri="{BB962C8B-B14F-4D97-AF65-F5344CB8AC3E}">
        <p14:creationId xmlns:p14="http://schemas.microsoft.com/office/powerpoint/2010/main" val="18924235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Respiratory Tract</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Aft>
                <a:spcPts val="600"/>
              </a:spcAft>
            </a:pPr>
            <a:r>
              <a:rPr lang="en-US" altLang="en-US" dirty="0"/>
              <a:t>Nasal hair traps larger particles</a:t>
            </a:r>
          </a:p>
          <a:p>
            <a:pPr>
              <a:spcAft>
                <a:spcPts val="600"/>
              </a:spcAft>
            </a:pPr>
            <a:r>
              <a:rPr lang="en-US" altLang="en-US" dirty="0"/>
              <a:t>Copious flow of mucus and fluids during allergies and colds exerts a flushing action</a:t>
            </a:r>
          </a:p>
          <a:p>
            <a:pPr lvl="0">
              <a:spcAft>
                <a:spcPts val="600"/>
              </a:spcAft>
            </a:pPr>
            <a:r>
              <a:rPr lang="en-US" altLang="en-US" dirty="0">
                <a:solidFill>
                  <a:prstClr val="black"/>
                </a:solidFill>
              </a:rPr>
              <a:t>Respiratory tree:</a:t>
            </a:r>
          </a:p>
          <a:p>
            <a:pPr marL="342900" lvl="1">
              <a:spcAft>
                <a:spcPts val="600"/>
              </a:spcAft>
            </a:pPr>
            <a:r>
              <a:rPr lang="en-US" altLang="en-US" dirty="0">
                <a:solidFill>
                  <a:prstClr val="black"/>
                </a:solidFill>
              </a:rPr>
              <a:t>Ciliated epithelium moves foreign particles entrapped in mucus toward the pharynx for removal</a:t>
            </a:r>
          </a:p>
        </p:txBody>
      </p:sp>
      <p:pic>
        <p:nvPicPr>
          <p:cNvPr id="10" name="Picture 3" descr="The ciliary defense of the respiratory tree.">
            <a:extLst>
              <a:ext uri="{FF2B5EF4-FFF2-40B4-BE49-F238E27FC236}">
                <a16:creationId xmlns:a16="http://schemas.microsoft.com/office/drawing/2014/main" id="{86631517-0497-4F49-979B-AE03EA20B511}"/>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1972"/>
          <a:stretch/>
        </p:blipFill>
        <p:spPr>
          <a:xfrm>
            <a:off x="4572000" y="1613714"/>
            <a:ext cx="4428929" cy="4297680"/>
          </a:xfrm>
        </p:spPr>
      </p:pic>
      <p:sp>
        <p:nvSpPr>
          <p:cNvPr id="6" name="Text Placeholder 4">
            <a:extLst>
              <a:ext uri="{FF2B5EF4-FFF2-40B4-BE49-F238E27FC236}">
                <a16:creationId xmlns:a16="http://schemas.microsoft.com/office/drawing/2014/main" id="{002B2B09-B6DD-4E8C-BAF5-5C8DE4AE295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8" name="Text Placeholder 5">
            <a:extLst>
              <a:ext uri="{FF2B5EF4-FFF2-40B4-BE49-F238E27FC236}">
                <a16:creationId xmlns:a16="http://schemas.microsoft.com/office/drawing/2014/main" id="{DDDE1B83-7F74-4EE3-88B0-3ED3B283F996}"/>
              </a:ext>
            </a:extLst>
          </p:cNvPr>
          <p:cNvSpPr>
            <a:spLocks noGrp="1"/>
          </p:cNvSpPr>
          <p:nvPr>
            <p:ph type="body" sz="quarter" idx="30"/>
          </p:nvPr>
        </p:nvSpPr>
        <p:spPr/>
        <p:txBody>
          <a:bodyPr/>
          <a:lstStyle/>
          <a:p>
            <a:r>
              <a:rPr lang="en-IN"/>
              <a:t>(b) Susumu Nishinaga/Science Source</a:t>
            </a:r>
            <a:endParaRPr lang="en-IN" dirty="0"/>
          </a:p>
        </p:txBody>
      </p:sp>
    </p:spTree>
    <p:extLst>
      <p:ext uri="{BB962C8B-B14F-4D97-AF65-F5344CB8AC3E}">
        <p14:creationId xmlns:p14="http://schemas.microsoft.com/office/powerpoint/2010/main" val="32560396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Genitourinary Tract</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altLang="en-US" dirty="0"/>
              <a:t>Protection through the continuous trickle of urine through ureters and bladder emptying that flushes the urethra</a:t>
            </a:r>
          </a:p>
          <a:p>
            <a:pPr>
              <a:spcBef>
                <a:spcPts val="600"/>
              </a:spcBef>
            </a:pPr>
            <a:r>
              <a:rPr lang="en-US" altLang="en-US" dirty="0"/>
              <a:t>Vaginal secretions provide cleansing of the lower reproductive tract in females</a:t>
            </a:r>
          </a:p>
        </p:txBody>
      </p:sp>
    </p:spTree>
    <p:extLst>
      <p:ext uri="{BB962C8B-B14F-4D97-AF65-F5344CB8AC3E}">
        <p14:creationId xmlns:p14="http://schemas.microsoft.com/office/powerpoint/2010/main" val="39522152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Resident Microbiota</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1500"/>
              </a:spcAft>
            </a:pPr>
            <a:r>
              <a:rPr lang="en-US" dirty="0"/>
              <a:t>Provides microbial antagonism</a:t>
            </a:r>
          </a:p>
          <a:p>
            <a:pPr>
              <a:spcBef>
                <a:spcPts val="600"/>
              </a:spcBef>
              <a:spcAft>
                <a:spcPts val="1500"/>
              </a:spcAft>
            </a:pPr>
            <a:r>
              <a:rPr lang="en-US" dirty="0"/>
              <a:t>Blocks access of pathogens to epithelial surfaces</a:t>
            </a:r>
          </a:p>
          <a:p>
            <a:pPr>
              <a:spcBef>
                <a:spcPts val="600"/>
              </a:spcBef>
              <a:spcAft>
                <a:spcPts val="1500"/>
              </a:spcAft>
            </a:pPr>
            <a:r>
              <a:rPr lang="en-US" dirty="0"/>
              <a:t>Creates unfavorable environments for pathogens</a:t>
            </a:r>
          </a:p>
          <a:p>
            <a:pPr marL="285750" lvl="1">
              <a:spcBef>
                <a:spcPts val="600"/>
              </a:spcBef>
            </a:pPr>
            <a:r>
              <a:rPr lang="en-US" dirty="0"/>
              <a:t>Competes for nutrients</a:t>
            </a:r>
          </a:p>
          <a:p>
            <a:pPr marL="285750" lvl="1">
              <a:spcBef>
                <a:spcPts val="600"/>
              </a:spcBef>
            </a:pPr>
            <a:r>
              <a:rPr lang="en-US" dirty="0"/>
              <a:t>Alters local pH</a:t>
            </a:r>
          </a:p>
        </p:txBody>
      </p:sp>
    </p:spTree>
    <p:extLst>
      <p:ext uri="{BB962C8B-B14F-4D97-AF65-F5344CB8AC3E}">
        <p14:creationId xmlns:p14="http://schemas.microsoft.com/office/powerpoint/2010/main" val="29677133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Nonspecific Chemical Defenses: </a:t>
            </a:r>
            <a:r>
              <a:rPr lang="en-US" altLang="en-US" dirty="0">
                <a:solidFill>
                  <a:schemeClr val="tx1"/>
                </a:solidFill>
              </a:rPr>
              <a:t>Skin and Mucous Membranes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1500"/>
              </a:spcAft>
            </a:pPr>
            <a:r>
              <a:rPr lang="en-US" altLang="en-US" dirty="0"/>
              <a:t>Sebaceous secretions exert an antimicrobial effect</a:t>
            </a:r>
          </a:p>
          <a:p>
            <a:pPr>
              <a:spcBef>
                <a:spcPts val="600"/>
              </a:spcBef>
              <a:spcAft>
                <a:spcPts val="1500"/>
              </a:spcAft>
            </a:pPr>
            <a:r>
              <a:rPr lang="en-US" altLang="en-US" dirty="0"/>
              <a:t>Lysozyme: </a:t>
            </a:r>
          </a:p>
          <a:p>
            <a:pPr marL="347472" lvl="1"/>
            <a:r>
              <a:rPr lang="en-US" altLang="en-US" dirty="0"/>
              <a:t>Found in tears and saliva</a:t>
            </a:r>
          </a:p>
          <a:p>
            <a:pPr marL="347472" lvl="1">
              <a:spcAft>
                <a:spcPts val="1500"/>
              </a:spcAft>
            </a:pPr>
            <a:r>
              <a:rPr lang="en-US" altLang="en-US" dirty="0"/>
              <a:t>Hydrolyzes peptidoglycan in the cell walls of bacteria</a:t>
            </a:r>
          </a:p>
          <a:p>
            <a:pPr>
              <a:spcBef>
                <a:spcPts val="600"/>
              </a:spcBef>
              <a:spcAft>
                <a:spcPts val="1500"/>
              </a:spcAft>
            </a:pPr>
            <a:r>
              <a:rPr lang="en-US" altLang="en-US" dirty="0"/>
              <a:t>Lactic acid and electrolyte concentrations in sweat</a:t>
            </a:r>
          </a:p>
          <a:p>
            <a:pPr>
              <a:spcBef>
                <a:spcPts val="600"/>
              </a:spcBef>
              <a:spcAft>
                <a:spcPts val="1500"/>
              </a:spcAft>
            </a:pPr>
            <a:r>
              <a:rPr lang="en-US" altLang="en-US" dirty="0"/>
              <a:t>Skin’s acidic pH and fatty acid content</a:t>
            </a:r>
          </a:p>
        </p:txBody>
      </p:sp>
    </p:spTree>
    <p:extLst>
      <p:ext uri="{BB962C8B-B14F-4D97-AF65-F5344CB8AC3E}">
        <p14:creationId xmlns:p14="http://schemas.microsoft.com/office/powerpoint/2010/main" val="34822747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Other Nonspecific Chemical Defenses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dirty="0"/>
              <a:t>Stomach:</a:t>
            </a:r>
          </a:p>
          <a:p>
            <a:pPr marL="342900" indent="-342900">
              <a:spcBef>
                <a:spcPts val="600"/>
              </a:spcBef>
              <a:buFont typeface="Arial" panose="020B0604020202020204" pitchFamily="34" charset="0"/>
              <a:buChar char="•"/>
            </a:pPr>
            <a:r>
              <a:rPr lang="en-US" dirty="0"/>
              <a:t>Hydrochloric acid</a:t>
            </a:r>
          </a:p>
          <a:p>
            <a:pPr marL="342000" indent="-342000">
              <a:spcBef>
                <a:spcPts val="600"/>
              </a:spcBef>
            </a:pPr>
            <a:r>
              <a:rPr lang="en-US" dirty="0"/>
              <a:t>Intestines:</a:t>
            </a:r>
          </a:p>
          <a:p>
            <a:pPr marL="342000" indent="-342000">
              <a:spcBef>
                <a:spcPts val="600"/>
              </a:spcBef>
              <a:buFont typeface="Arial" panose="020B0604020202020204" pitchFamily="34" charset="0"/>
              <a:buChar char="•"/>
            </a:pPr>
            <a:r>
              <a:rPr lang="en-US" dirty="0"/>
              <a:t>Digestive juices</a:t>
            </a:r>
          </a:p>
          <a:p>
            <a:pPr marL="342000" indent="-342000">
              <a:spcBef>
                <a:spcPts val="600"/>
              </a:spcBef>
              <a:buFont typeface="Arial" panose="020B0604020202020204" pitchFamily="34" charset="0"/>
              <a:buChar char="•"/>
            </a:pPr>
            <a:r>
              <a:rPr lang="en-US" dirty="0"/>
              <a:t>Bile</a:t>
            </a:r>
          </a:p>
          <a:p>
            <a:pPr marL="342000" indent="-342000">
              <a:spcBef>
                <a:spcPts val="600"/>
              </a:spcBef>
            </a:pPr>
            <a:r>
              <a:rPr lang="en-US" dirty="0"/>
              <a:t>Other:</a:t>
            </a:r>
          </a:p>
          <a:p>
            <a:pPr marL="342900" indent="-342900">
              <a:spcBef>
                <a:spcPts val="600"/>
              </a:spcBef>
              <a:buFont typeface="Arial" panose="020B0604020202020204" pitchFamily="34" charset="0"/>
              <a:buChar char="•"/>
            </a:pPr>
            <a:r>
              <a:rPr lang="en-US" dirty="0"/>
              <a:t>Semen has antimicrobial chemicals</a:t>
            </a:r>
          </a:p>
          <a:p>
            <a:pPr marL="342900" indent="-342900">
              <a:spcBef>
                <a:spcPts val="600"/>
              </a:spcBef>
              <a:buFont typeface="Arial" panose="020B0604020202020204" pitchFamily="34" charset="0"/>
              <a:buChar char="•"/>
            </a:pPr>
            <a:r>
              <a:rPr lang="en-US" dirty="0"/>
              <a:t>Vagina has a protective acidic pH maintained by normal biota</a:t>
            </a:r>
          </a:p>
        </p:txBody>
      </p:sp>
    </p:spTree>
    <p:extLst>
      <p:ext uri="{BB962C8B-B14F-4D97-AF65-F5344CB8AC3E}">
        <p14:creationId xmlns:p14="http://schemas.microsoft.com/office/powerpoint/2010/main" val="21929607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Concept Check – Section 14.2</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marL="457200" indent="-457200">
              <a:spcBef>
                <a:spcPts val="600"/>
              </a:spcBef>
              <a:buFont typeface="+mj-lt"/>
              <a:buAutoNum type="arabicPeriod"/>
            </a:pPr>
            <a:r>
              <a:rPr lang="en-US" dirty="0"/>
              <a:t>The skin </a:t>
            </a:r>
            <a:r>
              <a:rPr lang="en-US" dirty="0" err="1"/>
              <a:t>produces_________to</a:t>
            </a:r>
            <a:r>
              <a:rPr lang="en-US" dirty="0"/>
              <a:t> create a waterproof barrier to microbes.</a:t>
            </a:r>
          </a:p>
          <a:p>
            <a:pPr marL="457200" indent="-457200">
              <a:spcBef>
                <a:spcPts val="600"/>
              </a:spcBef>
              <a:buFont typeface="+mj-lt"/>
              <a:buAutoNum type="arabicPeriod"/>
            </a:pPr>
            <a:r>
              <a:rPr lang="en-US" dirty="0"/>
              <a:t>A thick layer </a:t>
            </a:r>
            <a:r>
              <a:rPr lang="en-US" dirty="0" err="1"/>
              <a:t>of________in</a:t>
            </a:r>
            <a:r>
              <a:rPr lang="en-US" dirty="0"/>
              <a:t> the nasal and respiratory passages traps bacteria.</a:t>
            </a:r>
            <a:endParaRPr lang="en-GB" dirty="0"/>
          </a:p>
          <a:p>
            <a:pPr marL="457200" indent="-457200">
              <a:spcBef>
                <a:spcPts val="600"/>
              </a:spcBef>
              <a:buFont typeface="+mj-lt"/>
              <a:buAutoNum type="arabicPeriod"/>
            </a:pPr>
            <a:r>
              <a:rPr lang="en-GB" dirty="0"/>
              <a:t>________ ________ </a:t>
            </a:r>
            <a:r>
              <a:rPr lang="en-US" dirty="0"/>
              <a:t>creates unfavorable environments for pathogens by competing for nutrients and altering </a:t>
            </a:r>
            <a:r>
              <a:rPr lang="en-US" dirty="0" err="1"/>
              <a:t>pH.</a:t>
            </a:r>
            <a:endParaRPr lang="en-US" dirty="0"/>
          </a:p>
          <a:p>
            <a:pPr marL="457200" indent="-457200">
              <a:spcBef>
                <a:spcPts val="600"/>
              </a:spcBef>
              <a:buFont typeface="+mj-lt"/>
              <a:buAutoNum type="arabicPeriod"/>
            </a:pPr>
            <a:r>
              <a:rPr lang="en-US" dirty="0"/>
              <a:t>Tears and saliva contain_______ that hydrolyzes the peptidoglycan of bacterial cell walls.</a:t>
            </a:r>
          </a:p>
          <a:p>
            <a:pPr marL="457200" indent="-457200">
              <a:spcBef>
                <a:spcPts val="600"/>
              </a:spcBef>
              <a:buFont typeface="+mj-lt"/>
              <a:buAutoNum type="arabicPeriod"/>
            </a:pPr>
            <a:r>
              <a:rPr lang="en-US" dirty="0"/>
              <a:t>The low pH in the_______ and _______ prevents the growth of microbes.</a:t>
            </a:r>
            <a:endParaRPr lang="en-GB" dirty="0"/>
          </a:p>
        </p:txBody>
      </p:sp>
    </p:spTree>
    <p:extLst>
      <p:ext uri="{BB962C8B-B14F-4D97-AF65-F5344CB8AC3E}">
        <p14:creationId xmlns:p14="http://schemas.microsoft.com/office/powerpoint/2010/main" val="39916217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A18AD-83C0-41AD-99B5-6E9290D2B640}"/>
              </a:ext>
            </a:extLst>
          </p:cNvPr>
          <p:cNvSpPr>
            <a:spLocks noGrp="1"/>
          </p:cNvSpPr>
          <p:nvPr>
            <p:ph type="title"/>
          </p:nvPr>
        </p:nvSpPr>
        <p:spPr/>
        <p:txBody>
          <a:bodyPr/>
          <a:lstStyle/>
          <a:p>
            <a:r>
              <a:rPr lang="en-US" altLang="en-US" dirty="0">
                <a:solidFill>
                  <a:schemeClr val="tx1"/>
                </a:solidFill>
              </a:rPr>
              <a:t>Section 14.3:</a:t>
            </a:r>
            <a:br>
              <a:rPr lang="en-US" altLang="en-US" dirty="0">
                <a:solidFill>
                  <a:schemeClr val="tx1"/>
                </a:solidFill>
              </a:rPr>
            </a:br>
            <a:r>
              <a:rPr lang="en-US" altLang="en-US" dirty="0">
                <a:solidFill>
                  <a:schemeClr val="tx1"/>
                </a:solidFill>
              </a:rPr>
              <a:t>The Second Line of Defense</a:t>
            </a:r>
            <a:endParaRPr lang="en-IN" dirty="0">
              <a:solidFill>
                <a:schemeClr val="tx1"/>
              </a:solidFill>
            </a:endParaRPr>
          </a:p>
        </p:txBody>
      </p:sp>
      <p:sp>
        <p:nvSpPr>
          <p:cNvPr id="4" name="Content Placeholder 2">
            <a:extLst>
              <a:ext uri="{FF2B5EF4-FFF2-40B4-BE49-F238E27FC236}">
                <a16:creationId xmlns:a16="http://schemas.microsoft.com/office/drawing/2014/main" id="{4071BDE5-F938-41DF-8328-33AA09F687D8}"/>
              </a:ext>
            </a:extLst>
          </p:cNvPr>
          <p:cNvSpPr>
            <a:spLocks noGrp="1"/>
          </p:cNvSpPr>
          <p:nvPr>
            <p:ph sz="quarter" idx="11"/>
          </p:nvPr>
        </p:nvSpPr>
        <p:spPr>
          <a:xfrm>
            <a:off x="342900" y="1276709"/>
            <a:ext cx="8458200" cy="5152666"/>
          </a:xfrm>
        </p:spPr>
        <p:txBody>
          <a:bodyPr/>
          <a:lstStyle/>
          <a:p>
            <a:pPr>
              <a:spcAft>
                <a:spcPts val="1500"/>
              </a:spcAft>
            </a:pPr>
            <a:r>
              <a:rPr lang="en-US" altLang="en-US" u="sng" dirty="0"/>
              <a:t>Learning Outcomes</a:t>
            </a:r>
          </a:p>
          <a:p>
            <a:pPr marL="342900" indent="-342900">
              <a:spcBef>
                <a:spcPts val="600"/>
              </a:spcBef>
              <a:spcAft>
                <a:spcPts val="0"/>
              </a:spcAft>
              <a:buFont typeface="Arial" panose="020B0604020202020204" pitchFamily="34" charset="0"/>
              <a:buChar char="•"/>
            </a:pPr>
            <a:r>
              <a:rPr lang="en-US" altLang="en-US" dirty="0"/>
              <a:t>List the four major categories of nonspecific (innate) immunity.</a:t>
            </a:r>
          </a:p>
          <a:p>
            <a:pPr marL="342900" indent="-342900">
              <a:spcBef>
                <a:spcPts val="600"/>
              </a:spcBef>
              <a:spcAft>
                <a:spcPts val="0"/>
              </a:spcAft>
              <a:buFont typeface="Arial" panose="020B0604020202020204" pitchFamily="34" charset="0"/>
              <a:buChar char="•"/>
            </a:pPr>
            <a:r>
              <a:rPr lang="en-US" altLang="en-US" dirty="0"/>
              <a:t>Outline the steps of phagocytosis.</a:t>
            </a:r>
          </a:p>
          <a:p>
            <a:pPr marL="342900" indent="-342900">
              <a:spcBef>
                <a:spcPts val="600"/>
              </a:spcBef>
              <a:spcAft>
                <a:spcPts val="0"/>
              </a:spcAft>
              <a:buFont typeface="Arial" panose="020B0604020202020204" pitchFamily="34" charset="0"/>
              <a:buChar char="•"/>
            </a:pPr>
            <a:r>
              <a:rPr lang="en-US" altLang="en-US" dirty="0"/>
              <a:t>Outline the steps of inflammation.</a:t>
            </a:r>
          </a:p>
          <a:p>
            <a:pPr marL="342900" indent="-342900">
              <a:spcBef>
                <a:spcPts val="600"/>
              </a:spcBef>
              <a:spcAft>
                <a:spcPts val="0"/>
              </a:spcAft>
              <a:buFont typeface="Arial" panose="020B0604020202020204" pitchFamily="34" charset="0"/>
              <a:buChar char="•"/>
            </a:pPr>
            <a:r>
              <a:rPr lang="en-US" altLang="en-US" dirty="0"/>
              <a:t>Discuss the mechanism of fever and how it helps defend the body.</a:t>
            </a:r>
          </a:p>
          <a:p>
            <a:pPr marL="342900" indent="-342900">
              <a:spcBef>
                <a:spcPts val="600"/>
              </a:spcBef>
              <a:spcAft>
                <a:spcPts val="0"/>
              </a:spcAft>
              <a:buFont typeface="Arial" panose="020B0604020202020204" pitchFamily="34" charset="0"/>
              <a:buChar char="•"/>
            </a:pPr>
            <a:r>
              <a:rPr lang="en-US" altLang="en-US" dirty="0"/>
              <a:t>Name four types of antimicrobial host-derived products.</a:t>
            </a:r>
          </a:p>
          <a:p>
            <a:pPr marL="342900" indent="-342900">
              <a:spcBef>
                <a:spcPts val="600"/>
              </a:spcBef>
              <a:spcAft>
                <a:spcPts val="0"/>
              </a:spcAft>
              <a:buFont typeface="Arial" panose="020B0604020202020204" pitchFamily="34" charset="0"/>
              <a:buChar char="•"/>
            </a:pPr>
            <a:r>
              <a:rPr lang="en-US" altLang="en-US" dirty="0"/>
              <a:t>Compose one good overview sentence about the purpose and the mode of action of the complement system and another about the purpose and mode of action of interferon.</a:t>
            </a:r>
          </a:p>
        </p:txBody>
      </p:sp>
    </p:spTree>
    <p:extLst>
      <p:ext uri="{BB962C8B-B14F-4D97-AF65-F5344CB8AC3E}">
        <p14:creationId xmlns:p14="http://schemas.microsoft.com/office/powerpoint/2010/main" val="2842847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Host Defenses</a:t>
            </a:r>
            <a:endParaRPr lang="en-IN" sz="1200" dirty="0">
              <a:solidFill>
                <a:schemeClr val="tx1"/>
              </a:solidFill>
            </a:endParaRPr>
          </a:p>
        </p:txBody>
      </p:sp>
      <p:sp>
        <p:nvSpPr>
          <p:cNvPr id="3" name="Content Placeholder 2"/>
          <p:cNvSpPr>
            <a:spLocks noGrp="1"/>
          </p:cNvSpPr>
          <p:nvPr>
            <p:ph sz="quarter" idx="11"/>
          </p:nvPr>
        </p:nvSpPr>
        <p:spPr/>
        <p:txBody>
          <a:bodyPr>
            <a:noAutofit/>
          </a:bodyPr>
          <a:lstStyle/>
          <a:p>
            <a:pPr marL="57150">
              <a:spcBef>
                <a:spcPts val="600"/>
              </a:spcBef>
            </a:pPr>
            <a:r>
              <a:rPr lang="en-US" dirty="0"/>
              <a:t>First line of defense:</a:t>
            </a:r>
          </a:p>
          <a:p>
            <a:pPr marL="342900" indent="-287338">
              <a:spcBef>
                <a:spcPts val="600"/>
              </a:spcBef>
              <a:buFont typeface="Arial" panose="020B0604020202020204" pitchFamily="34" charset="0"/>
              <a:buChar char="•"/>
            </a:pPr>
            <a:r>
              <a:rPr lang="en-US" sz="2000" dirty="0"/>
              <a:t>Barriers that block invasion at the portal of entry</a:t>
            </a:r>
          </a:p>
          <a:p>
            <a:pPr marL="342900" indent="-287338">
              <a:spcBef>
                <a:spcPts val="600"/>
              </a:spcBef>
              <a:buFont typeface="Arial" panose="020B0604020202020204" pitchFamily="34" charset="0"/>
              <a:buChar char="•"/>
            </a:pPr>
            <a:r>
              <a:rPr lang="en-US" sz="2000" dirty="0"/>
              <a:t>Does not involve recognition of foreign substances</a:t>
            </a:r>
          </a:p>
          <a:p>
            <a:pPr marL="342900" indent="-287338">
              <a:spcBef>
                <a:spcPts val="600"/>
              </a:spcBef>
              <a:buFont typeface="Arial" panose="020B0604020202020204" pitchFamily="34" charset="0"/>
              <a:buChar char="•"/>
            </a:pPr>
            <a:r>
              <a:rPr lang="en-US" sz="2000" dirty="0"/>
              <a:t>General in action</a:t>
            </a:r>
          </a:p>
          <a:p>
            <a:pPr marL="57150">
              <a:spcBef>
                <a:spcPts val="600"/>
              </a:spcBef>
            </a:pPr>
            <a:r>
              <a:rPr lang="en-US" dirty="0"/>
              <a:t>Second line of defense:</a:t>
            </a:r>
          </a:p>
          <a:p>
            <a:pPr marL="342900" indent="-287338">
              <a:spcBef>
                <a:spcPts val="600"/>
              </a:spcBef>
              <a:buFont typeface="Arial" panose="020B0604020202020204" pitchFamily="34" charset="0"/>
              <a:buChar char="•"/>
            </a:pPr>
            <a:r>
              <a:rPr lang="en-US" sz="2000" dirty="0"/>
              <a:t>Nonspecific</a:t>
            </a:r>
          </a:p>
          <a:p>
            <a:pPr marL="342900" indent="-287338">
              <a:spcBef>
                <a:spcPts val="600"/>
              </a:spcBef>
              <a:buFont typeface="Arial" panose="020B0604020202020204" pitchFamily="34" charset="0"/>
              <a:buChar char="•"/>
            </a:pPr>
            <a:r>
              <a:rPr lang="en-US" sz="2000" dirty="0"/>
              <a:t>Internalized system of protective cells</a:t>
            </a:r>
          </a:p>
          <a:p>
            <a:pPr marL="342900" indent="-287338">
              <a:spcBef>
                <a:spcPts val="600"/>
              </a:spcBef>
              <a:buFont typeface="Arial" panose="020B0604020202020204" pitchFamily="34" charset="0"/>
              <a:buChar char="•"/>
            </a:pPr>
            <a:r>
              <a:rPr lang="en-US" sz="2000" dirty="0"/>
              <a:t>Inflammation and phagocytosis</a:t>
            </a:r>
          </a:p>
        </p:txBody>
      </p:sp>
      <p:sp>
        <p:nvSpPr>
          <p:cNvPr id="9" name="Content Placeholder 3">
            <a:extLst>
              <a:ext uri="{FF2B5EF4-FFF2-40B4-BE49-F238E27FC236}">
                <a16:creationId xmlns:a16="http://schemas.microsoft.com/office/drawing/2014/main" id="{EAD3A870-C359-4DDD-8265-E360C2D76FD1}"/>
              </a:ext>
            </a:extLst>
          </p:cNvPr>
          <p:cNvSpPr txBox="1">
            <a:spLocks noGrp="1"/>
          </p:cNvSpPr>
          <p:nvPr>
            <p:ph sz="quarter" idx="14"/>
          </p:nvPr>
        </p:nvSpPr>
        <p:spPr>
          <a:xfrm>
            <a:off x="4724400" y="1257300"/>
            <a:ext cx="4076700" cy="4991100"/>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400" kern="1200">
                <a:solidFill>
                  <a:schemeClr val="tx2"/>
                </a:solidFill>
                <a:latin typeface="+mn-lt"/>
                <a:ea typeface="+mn-ea"/>
                <a:cs typeface="+mn-cs"/>
              </a:defRPr>
            </a:lvl2pPr>
            <a:lvl3pPr marL="640080" indent="-285750" algn="l" defTabSz="914400" rtl="0" eaLnBrk="1" latinLnBrk="0" hangingPunct="1">
              <a:lnSpc>
                <a:spcPct val="100000"/>
              </a:lnSpc>
              <a:spcBef>
                <a:spcPts val="800"/>
              </a:spcBef>
              <a:spcAft>
                <a:spcPts val="800"/>
              </a:spcAft>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a:spcBef>
                <a:spcPts val="1200"/>
              </a:spcBef>
            </a:pPr>
            <a:r>
              <a:rPr lang="en-US" altLang="en-US" dirty="0"/>
              <a:t>Third line of defense:</a:t>
            </a:r>
          </a:p>
          <a:p>
            <a:pPr marL="342900" indent="-287338">
              <a:spcBef>
                <a:spcPts val="1200"/>
              </a:spcBef>
              <a:buFont typeface="Arial" panose="020B0604020202020204" pitchFamily="34" charset="0"/>
              <a:buChar char="•"/>
            </a:pPr>
            <a:r>
              <a:rPr lang="en-US" altLang="en-US" sz="2000" dirty="0"/>
              <a:t>Acquired on an individual basis as each foreign substance is encountered by lymphocytes</a:t>
            </a:r>
          </a:p>
          <a:p>
            <a:pPr marL="342900" indent="-287338">
              <a:spcBef>
                <a:spcPts val="1200"/>
              </a:spcBef>
              <a:buFont typeface="Arial" panose="020B0604020202020204" pitchFamily="34" charset="0"/>
              <a:buChar char="•"/>
            </a:pPr>
            <a:r>
              <a:rPr lang="en-US" altLang="en-US" sz="2000" dirty="0"/>
              <a:t>Reaction with each microbe produces unique protective substances and cells that can come into play if the microbe is encountered again</a:t>
            </a:r>
          </a:p>
          <a:p>
            <a:pPr marL="342900" indent="-287338">
              <a:spcBef>
                <a:spcPts val="1200"/>
              </a:spcBef>
              <a:buFont typeface="Arial" panose="020B0604020202020204" pitchFamily="34" charset="0"/>
              <a:buChar char="•"/>
            </a:pPr>
            <a:r>
              <a:rPr lang="en-US" altLang="en-US" sz="2000" dirty="0"/>
              <a:t>Provides long-term immunity</a:t>
            </a:r>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Phagocytosis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altLang="en-US" dirty="0"/>
              <a:t>General activities of phagocytes:</a:t>
            </a:r>
          </a:p>
          <a:p>
            <a:pPr marL="342900" indent="-342900">
              <a:spcBef>
                <a:spcPts val="600"/>
              </a:spcBef>
              <a:buFont typeface="Arial" panose="020B0604020202020204" pitchFamily="34" charset="0"/>
              <a:buChar char="•"/>
            </a:pPr>
            <a:r>
              <a:rPr lang="en-US" altLang="en-US" dirty="0"/>
              <a:t>To survey the tissue compartments and discover microbes, particulate matter, and injured or dead cells</a:t>
            </a:r>
          </a:p>
          <a:p>
            <a:pPr marL="342900" indent="-342900">
              <a:spcBef>
                <a:spcPts val="600"/>
              </a:spcBef>
              <a:buFont typeface="Arial" panose="020B0604020202020204" pitchFamily="34" charset="0"/>
              <a:buChar char="•"/>
            </a:pPr>
            <a:r>
              <a:rPr lang="en-US" altLang="en-US" dirty="0"/>
              <a:t>To ingest and eliminate these materials</a:t>
            </a:r>
          </a:p>
          <a:p>
            <a:pPr marL="342900" indent="-342900">
              <a:spcBef>
                <a:spcPts val="600"/>
              </a:spcBef>
              <a:buFont typeface="Arial" panose="020B0604020202020204" pitchFamily="34" charset="0"/>
              <a:buChar char="•"/>
            </a:pPr>
            <a:r>
              <a:rPr lang="en-US" altLang="en-US" dirty="0"/>
              <a:t>To recognize immunogenic information (antigens) in foreign matter</a:t>
            </a:r>
          </a:p>
        </p:txBody>
      </p:sp>
    </p:spTree>
    <p:extLst>
      <p:ext uri="{BB962C8B-B14F-4D97-AF65-F5344CB8AC3E}">
        <p14:creationId xmlns:p14="http://schemas.microsoft.com/office/powerpoint/2010/main" val="33970315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Neutrophils and Eosinophils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dirty="0"/>
              <a:t>Neutrophils:</a:t>
            </a:r>
          </a:p>
          <a:p>
            <a:pPr marL="342900" indent="-342900">
              <a:spcBef>
                <a:spcPts val="600"/>
              </a:spcBef>
              <a:buFont typeface="Arial" panose="020B0604020202020204" pitchFamily="34" charset="0"/>
              <a:buChar char="•"/>
            </a:pPr>
            <a:r>
              <a:rPr lang="en-US" dirty="0"/>
              <a:t>React early in the inflammatory response to bacteria, foreign materials, and damaged tissue</a:t>
            </a:r>
          </a:p>
          <a:p>
            <a:pPr marL="342900" indent="-342900">
              <a:spcBef>
                <a:spcPts val="600"/>
              </a:spcBef>
              <a:buFont typeface="Arial" panose="020B0604020202020204" pitchFamily="34" charset="0"/>
              <a:buChar char="•"/>
            </a:pPr>
            <a:r>
              <a:rPr lang="en-US" dirty="0"/>
              <a:t>Common sign of bacterial infection is a high neutrophil count in the blood</a:t>
            </a:r>
          </a:p>
          <a:p>
            <a:pPr>
              <a:spcBef>
                <a:spcPts val="600"/>
              </a:spcBef>
            </a:pPr>
            <a:r>
              <a:rPr lang="en-US" dirty="0"/>
              <a:t>Eosinophils:</a:t>
            </a:r>
          </a:p>
          <a:p>
            <a:pPr marL="342900" indent="-342900">
              <a:spcBef>
                <a:spcPts val="600"/>
              </a:spcBef>
              <a:buFont typeface="Arial" panose="020B0604020202020204" pitchFamily="34" charset="0"/>
              <a:buChar char="•"/>
            </a:pPr>
            <a:r>
              <a:rPr lang="en-US" dirty="0"/>
              <a:t>Attracted to sites of parasitic infection</a:t>
            </a:r>
          </a:p>
          <a:p>
            <a:pPr marL="342900" indent="-342900">
              <a:spcBef>
                <a:spcPts val="600"/>
              </a:spcBef>
              <a:buFont typeface="Arial" panose="020B0604020202020204" pitchFamily="34" charset="0"/>
              <a:buChar char="•"/>
            </a:pPr>
            <a:r>
              <a:rPr lang="en-US" dirty="0"/>
              <a:t>Play a minor phagocytic role in antigen</a:t>
            </a:r>
            <a:r>
              <a:rPr lang="en-IN" dirty="0"/>
              <a:t>-</a:t>
            </a:r>
            <a:r>
              <a:rPr lang="en-US" dirty="0"/>
              <a:t>antibody reactions</a:t>
            </a:r>
          </a:p>
        </p:txBody>
      </p:sp>
    </p:spTree>
    <p:extLst>
      <p:ext uri="{BB962C8B-B14F-4D97-AF65-F5344CB8AC3E}">
        <p14:creationId xmlns:p14="http://schemas.microsoft.com/office/powerpoint/2010/main" val="10792058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Monocytes and Macrophages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altLang="en-US" dirty="0"/>
              <a:t>Monocytes are transformed into macrophages after emigrating out of the bloodstream into the tissues due to chemical stimuli</a:t>
            </a:r>
          </a:p>
          <a:p>
            <a:pPr marL="342900" indent="-342900">
              <a:spcBef>
                <a:spcPts val="600"/>
              </a:spcBef>
              <a:buFont typeface="Arial" panose="020B0604020202020204" pitchFamily="34" charset="0"/>
              <a:buChar char="•"/>
            </a:pPr>
            <a:r>
              <a:rPr lang="en-US" altLang="en-US" dirty="0"/>
              <a:t>Increase in size</a:t>
            </a:r>
          </a:p>
          <a:p>
            <a:pPr marL="342900" indent="-342900">
              <a:spcBef>
                <a:spcPts val="600"/>
              </a:spcBef>
              <a:buFont typeface="Arial" panose="020B0604020202020204" pitchFamily="34" charset="0"/>
              <a:buChar char="•"/>
            </a:pPr>
            <a:r>
              <a:rPr lang="en-US" altLang="en-US" dirty="0"/>
              <a:t>Enhanced development of lysosomes and other organelles</a:t>
            </a:r>
          </a:p>
          <a:p>
            <a:pPr>
              <a:spcBef>
                <a:spcPts val="600"/>
              </a:spcBef>
            </a:pPr>
            <a:r>
              <a:rPr lang="en-US" dirty="0"/>
              <a:t>Not only are macrophages dynamic scavengers, but they also process foreign substances and prepare them for reactions with B and T lymphocytes </a:t>
            </a:r>
            <a:endParaRPr lang="en-US" altLang="en-US" dirty="0"/>
          </a:p>
        </p:txBody>
      </p:sp>
    </p:spTree>
    <p:extLst>
      <p:ext uri="{BB962C8B-B14F-4D97-AF65-F5344CB8AC3E}">
        <p14:creationId xmlns:p14="http://schemas.microsoft.com/office/powerpoint/2010/main" val="25811424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a:xfrm>
            <a:off x="342900" y="304800"/>
            <a:ext cx="2257425" cy="678611"/>
          </a:xfrm>
        </p:spPr>
        <p:txBody>
          <a:bodyPr/>
          <a:lstStyle/>
          <a:p>
            <a:r>
              <a:rPr lang="en-US" dirty="0">
                <a:solidFill>
                  <a:schemeClr val="tx1"/>
                </a:solidFill>
              </a:rPr>
              <a:t>Phases of Phagocytosis</a:t>
            </a:r>
            <a:endParaRPr lang="en-IN" dirty="0">
              <a:solidFill>
                <a:schemeClr val="tx1"/>
              </a:solidFill>
            </a:endParaRPr>
          </a:p>
        </p:txBody>
      </p:sp>
      <p:pic>
        <p:nvPicPr>
          <p:cNvPr id="14" name="Picture 2" descr="Illustration of the phases of phagocytosis.">
            <a:extLst>
              <a:ext uri="{FF2B5EF4-FFF2-40B4-BE49-F238E27FC236}">
                <a16:creationId xmlns:a16="http://schemas.microsoft.com/office/drawing/2014/main" id="{3F3FDA2C-EED4-4C8D-82A3-F7BF43C1BE2E}"/>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1980"/>
          <a:stretch/>
        </p:blipFill>
        <p:spPr>
          <a:xfrm>
            <a:off x="3370172" y="311464"/>
            <a:ext cx="5307920" cy="5852160"/>
          </a:xfrm>
        </p:spPr>
      </p:pic>
      <p:sp>
        <p:nvSpPr>
          <p:cNvPr id="5" name="Text Placeholder 3">
            <a:extLst>
              <a:ext uri="{FF2B5EF4-FFF2-40B4-BE49-F238E27FC236}">
                <a16:creationId xmlns:a16="http://schemas.microsoft.com/office/drawing/2014/main" id="{4A20540E-55EE-4EEE-BB03-2B3AA23C19E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4">
            <a:extLst>
              <a:ext uri="{FF2B5EF4-FFF2-40B4-BE49-F238E27FC236}">
                <a16:creationId xmlns:a16="http://schemas.microsoft.com/office/drawing/2014/main" id="{FA62B344-D71B-41FC-936A-B7B25ABE1EA6}"/>
              </a:ext>
            </a:extLst>
          </p:cNvPr>
          <p:cNvSpPr>
            <a:spLocks noGrp="1"/>
          </p:cNvSpPr>
          <p:nvPr>
            <p:ph type="body" sz="quarter" idx="30"/>
          </p:nvPr>
        </p:nvSpPr>
        <p:spPr/>
        <p:txBody>
          <a:bodyPr/>
          <a:lstStyle/>
          <a:p>
            <a:r>
              <a:rPr lang="en-US" dirty="0"/>
              <a:t>Science Photo Library/</a:t>
            </a:r>
            <a:r>
              <a:rPr lang="en-US" dirty="0" err="1"/>
              <a:t>Alamy</a:t>
            </a:r>
            <a:r>
              <a:rPr lang="en-US" dirty="0"/>
              <a:t> Stock Photo</a:t>
            </a:r>
            <a:endParaRPr lang="en-IN" dirty="0"/>
          </a:p>
        </p:txBody>
      </p:sp>
    </p:spTree>
    <p:extLst>
      <p:ext uri="{BB962C8B-B14F-4D97-AF65-F5344CB8AC3E}">
        <p14:creationId xmlns:p14="http://schemas.microsoft.com/office/powerpoint/2010/main" val="24661073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DA01B-82E2-4A8D-B2DE-B060B14A9040}"/>
              </a:ext>
            </a:extLst>
          </p:cNvPr>
          <p:cNvSpPr>
            <a:spLocks noGrp="1"/>
          </p:cNvSpPr>
          <p:nvPr>
            <p:ph type="title"/>
          </p:nvPr>
        </p:nvSpPr>
        <p:spPr/>
        <p:txBody>
          <a:bodyPr/>
          <a:lstStyle/>
          <a:p>
            <a:r>
              <a:rPr lang="en-US" dirty="0">
                <a:solidFill>
                  <a:schemeClr val="tx1"/>
                </a:solidFill>
              </a:rPr>
              <a:t>Chemotaxis and Ingestion</a:t>
            </a:r>
            <a:endParaRPr lang="en-IN" dirty="0">
              <a:solidFill>
                <a:schemeClr val="tx1"/>
              </a:solidFill>
            </a:endParaRPr>
          </a:p>
        </p:txBody>
      </p:sp>
      <p:sp>
        <p:nvSpPr>
          <p:cNvPr id="4" name="Content Placeholder 2">
            <a:extLst>
              <a:ext uri="{FF2B5EF4-FFF2-40B4-BE49-F238E27FC236}">
                <a16:creationId xmlns:a16="http://schemas.microsoft.com/office/drawing/2014/main" id="{DCDC0AFC-108D-4FF1-B4AB-8C44FD9FD6AE}"/>
              </a:ext>
            </a:extLst>
          </p:cNvPr>
          <p:cNvSpPr>
            <a:spLocks noGrp="1"/>
          </p:cNvSpPr>
          <p:nvPr>
            <p:ph sz="quarter" idx="11"/>
          </p:nvPr>
        </p:nvSpPr>
        <p:spPr/>
        <p:txBody>
          <a:bodyPr/>
          <a:lstStyle/>
          <a:p>
            <a:pPr>
              <a:spcBef>
                <a:spcPts val="600"/>
              </a:spcBef>
            </a:pPr>
            <a:r>
              <a:rPr lang="en-US" dirty="0"/>
              <a:t>Pathogen-associated molecular patterns (PAMPs):</a:t>
            </a:r>
          </a:p>
          <a:p>
            <a:pPr marL="342900" indent="-342900">
              <a:spcBef>
                <a:spcPts val="600"/>
              </a:spcBef>
              <a:buFont typeface="Arial" panose="020B0604020202020204" pitchFamily="34" charset="0"/>
              <a:buChar char="•"/>
            </a:pPr>
            <a:r>
              <a:rPr lang="en-US" dirty="0"/>
              <a:t>Recognized by phagocytes and other defensive cells</a:t>
            </a:r>
          </a:p>
          <a:p>
            <a:pPr marL="342900" indent="-342900">
              <a:spcBef>
                <a:spcPts val="600"/>
              </a:spcBef>
              <a:buFont typeface="Arial" panose="020B0604020202020204" pitchFamily="34" charset="0"/>
              <a:buChar char="•"/>
            </a:pPr>
            <a:r>
              <a:rPr lang="en-US" dirty="0"/>
              <a:t>Serve as signal molecules on the surfaces of microbes </a:t>
            </a:r>
          </a:p>
          <a:p>
            <a:pPr marL="342900" indent="-342900">
              <a:spcBef>
                <a:spcPts val="600"/>
              </a:spcBef>
              <a:buFont typeface="Arial" panose="020B0604020202020204" pitchFamily="34" charset="0"/>
              <a:buChar char="•"/>
            </a:pPr>
            <a:r>
              <a:rPr lang="en-US" dirty="0"/>
              <a:t>Not present in mammals</a:t>
            </a:r>
          </a:p>
          <a:p>
            <a:pPr>
              <a:spcBef>
                <a:spcPts val="600"/>
              </a:spcBef>
            </a:pPr>
            <a:r>
              <a:rPr lang="en-US" dirty="0"/>
              <a:t>Examples of PAMPs:</a:t>
            </a:r>
          </a:p>
          <a:p>
            <a:pPr marL="342900" indent="-342900">
              <a:spcBef>
                <a:spcPts val="600"/>
              </a:spcBef>
              <a:buFont typeface="Arial" panose="020B0604020202020204" pitchFamily="34" charset="0"/>
              <a:buChar char="•"/>
            </a:pPr>
            <a:r>
              <a:rPr lang="en-US" dirty="0"/>
              <a:t>Peptidoglycan</a:t>
            </a:r>
          </a:p>
          <a:p>
            <a:pPr marL="342900" indent="-342900">
              <a:spcBef>
                <a:spcPts val="600"/>
              </a:spcBef>
              <a:buFont typeface="Arial" panose="020B0604020202020204" pitchFamily="34" charset="0"/>
              <a:buChar char="•"/>
            </a:pPr>
            <a:r>
              <a:rPr lang="en-US" dirty="0"/>
              <a:t>Lipopolysaccharide</a:t>
            </a:r>
          </a:p>
          <a:p>
            <a:pPr marL="342900" indent="-342900">
              <a:spcBef>
                <a:spcPts val="600"/>
              </a:spcBef>
              <a:buFont typeface="Arial" panose="020B0604020202020204" pitchFamily="34" charset="0"/>
              <a:buChar char="•"/>
            </a:pPr>
            <a:r>
              <a:rPr lang="en-US" dirty="0"/>
              <a:t>Double-stranded RNA found in viruses</a:t>
            </a:r>
          </a:p>
        </p:txBody>
      </p:sp>
    </p:spTree>
    <p:extLst>
      <p:ext uri="{BB962C8B-B14F-4D97-AF65-F5344CB8AC3E}">
        <p14:creationId xmlns:p14="http://schemas.microsoft.com/office/powerpoint/2010/main" val="29945533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DDDDE-3E80-425E-94D7-5B54B671E873}"/>
              </a:ext>
            </a:extLst>
          </p:cNvPr>
          <p:cNvSpPr>
            <a:spLocks noGrp="1"/>
          </p:cNvSpPr>
          <p:nvPr>
            <p:ph type="title"/>
          </p:nvPr>
        </p:nvSpPr>
        <p:spPr/>
        <p:txBody>
          <a:bodyPr/>
          <a:lstStyle/>
          <a:p>
            <a:r>
              <a:rPr lang="en-US" altLang="en-US" dirty="0">
                <a:solidFill>
                  <a:schemeClr val="tx1"/>
                </a:solidFill>
              </a:rPr>
              <a:t>Pattern Recognition Receptors</a:t>
            </a:r>
            <a:endParaRPr lang="en-IN" dirty="0">
              <a:solidFill>
                <a:schemeClr val="tx1"/>
              </a:solidFill>
            </a:endParaRPr>
          </a:p>
        </p:txBody>
      </p:sp>
      <p:sp>
        <p:nvSpPr>
          <p:cNvPr id="3" name="Content Placeholder 2">
            <a:extLst>
              <a:ext uri="{FF2B5EF4-FFF2-40B4-BE49-F238E27FC236}">
                <a16:creationId xmlns:a16="http://schemas.microsoft.com/office/drawing/2014/main" id="{FAFC899C-1D95-4406-BF82-174290959BB6}"/>
              </a:ext>
            </a:extLst>
          </p:cNvPr>
          <p:cNvSpPr>
            <a:spLocks noGrp="1"/>
          </p:cNvSpPr>
          <p:nvPr>
            <p:ph sz="quarter" idx="11"/>
          </p:nvPr>
        </p:nvSpPr>
        <p:spPr>
          <a:xfrm>
            <a:off x="342900" y="1276708"/>
            <a:ext cx="8369300" cy="5029200"/>
          </a:xfrm>
        </p:spPr>
        <p:txBody>
          <a:bodyPr/>
          <a:lstStyle/>
          <a:p>
            <a:pPr>
              <a:spcBef>
                <a:spcPts val="600"/>
              </a:spcBef>
            </a:pPr>
            <a:r>
              <a:rPr lang="en-US" altLang="en-US" dirty="0"/>
              <a:t>Pattern recognition receptors (PRRs):</a:t>
            </a:r>
          </a:p>
          <a:p>
            <a:pPr marL="342900" indent="-342900">
              <a:spcBef>
                <a:spcPts val="600"/>
              </a:spcBef>
              <a:buFont typeface="Arial" panose="020B0604020202020204" pitchFamily="34" charset="0"/>
              <a:buChar char="•"/>
            </a:pPr>
            <a:r>
              <a:rPr lang="en-US" altLang="en-US" dirty="0"/>
              <a:t>Found on the surfaces of phagocytes, dendritic cells, endothelial cells, and lymphocytes</a:t>
            </a:r>
          </a:p>
          <a:p>
            <a:pPr marL="342900" indent="-342900">
              <a:spcBef>
                <a:spcPts val="600"/>
              </a:spcBef>
              <a:buFont typeface="Arial" panose="020B0604020202020204" pitchFamily="34" charset="0"/>
              <a:buChar char="•"/>
            </a:pPr>
            <a:r>
              <a:rPr lang="en-US" altLang="en-US" dirty="0"/>
              <a:t>Recognize and bind PAMPs</a:t>
            </a:r>
          </a:p>
          <a:p>
            <a:pPr marL="342900" indent="-342900">
              <a:spcBef>
                <a:spcPts val="600"/>
              </a:spcBef>
              <a:buFont typeface="Arial" panose="020B0604020202020204" pitchFamily="34" charset="0"/>
              <a:buChar char="•"/>
            </a:pPr>
            <a:r>
              <a:rPr lang="en-US" altLang="en-US" dirty="0"/>
              <a:t>Found on the surface at all times, regardless of whether they have encountered a PAMP</a:t>
            </a:r>
          </a:p>
        </p:txBody>
      </p:sp>
    </p:spTree>
    <p:extLst>
      <p:ext uri="{BB962C8B-B14F-4D97-AF65-F5344CB8AC3E}">
        <p14:creationId xmlns:p14="http://schemas.microsoft.com/office/powerpoint/2010/main" val="6634402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Toll-like Receptors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4318000" cy="4981216"/>
          </a:xfrm>
        </p:spPr>
        <p:txBody>
          <a:bodyPr/>
          <a:lstStyle/>
          <a:p>
            <a:pPr>
              <a:spcBef>
                <a:spcPts val="600"/>
              </a:spcBef>
            </a:pPr>
            <a:r>
              <a:rPr lang="en-US" altLang="en-US" dirty="0"/>
              <a:t>Toll-like receptors (TLRs):</a:t>
            </a:r>
          </a:p>
          <a:p>
            <a:pPr marL="342900" indent="-342900">
              <a:spcBef>
                <a:spcPts val="600"/>
              </a:spcBef>
              <a:buFont typeface="Arial" panose="020B0604020202020204" pitchFamily="34" charset="0"/>
              <a:buChar char="•"/>
            </a:pPr>
            <a:r>
              <a:rPr lang="en-US" altLang="en-US" dirty="0"/>
              <a:t>A type of PRR</a:t>
            </a:r>
          </a:p>
          <a:p>
            <a:pPr marL="342900" indent="-342900">
              <a:spcBef>
                <a:spcPts val="600"/>
              </a:spcBef>
              <a:buFont typeface="Arial" panose="020B0604020202020204" pitchFamily="34" charset="0"/>
              <a:buChar char="•"/>
            </a:pPr>
            <a:r>
              <a:rPr lang="en-US" altLang="en-US" dirty="0"/>
              <a:t>Recognize PAMPs</a:t>
            </a:r>
          </a:p>
          <a:p>
            <a:pPr marL="342900" indent="-342900">
              <a:spcBef>
                <a:spcPts val="600"/>
              </a:spcBef>
              <a:buFont typeface="Arial" panose="020B0604020202020204" pitchFamily="34" charset="0"/>
              <a:buChar char="•"/>
            </a:pPr>
            <a:r>
              <a:rPr lang="en-US" altLang="en-US" dirty="0"/>
              <a:t>Set in motion a cascade of events inside the host cell that amplifies and orchestrates a defense response to the </a:t>
            </a:r>
            <a:r>
              <a:rPr lang="en-US" altLang="en-US" dirty="0" err="1"/>
              <a:t>pathoen</a:t>
            </a:r>
            <a:endParaRPr lang="en-US" altLang="en-US" dirty="0"/>
          </a:p>
        </p:txBody>
      </p:sp>
      <p:pic>
        <p:nvPicPr>
          <p:cNvPr id="10" name="Picture 3" descr="Phagocyte detection and signaling with pattern recognition receptors.">
            <a:extLst>
              <a:ext uri="{FF2B5EF4-FFF2-40B4-BE49-F238E27FC236}">
                <a16:creationId xmlns:a16="http://schemas.microsoft.com/office/drawing/2014/main" id="{0A92EFF9-2230-4846-90C4-06D4DDBFA994}"/>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8502"/>
          <a:stretch/>
        </p:blipFill>
        <p:spPr>
          <a:xfrm>
            <a:off x="4703765" y="1981674"/>
            <a:ext cx="4228481" cy="2834640"/>
          </a:xfrm>
        </p:spPr>
      </p:pic>
      <p:sp>
        <p:nvSpPr>
          <p:cNvPr id="5" name="Text Placeholder 4">
            <a:extLst>
              <a:ext uri="{FF2B5EF4-FFF2-40B4-BE49-F238E27FC236}">
                <a16:creationId xmlns:a16="http://schemas.microsoft.com/office/drawing/2014/main" id="{08D36C22-9C2C-40FE-A833-A43E9876CAB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5482149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Phagolysosome Formation and Killing</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dirty="0"/>
              <a:t>Lysosomes migrate to the scene of the phagosome and fuse with it to form the phagolysosome</a:t>
            </a:r>
          </a:p>
          <a:p>
            <a:pPr>
              <a:spcBef>
                <a:spcPts val="600"/>
              </a:spcBef>
            </a:pPr>
            <a:r>
              <a:rPr lang="en-US" dirty="0"/>
              <a:t>Granules containing antimicrobial chemicals are released into the phagolysosome that destroys the ingested material</a:t>
            </a:r>
          </a:p>
          <a:p>
            <a:pPr>
              <a:spcBef>
                <a:spcPts val="600"/>
              </a:spcBef>
            </a:pPr>
            <a:r>
              <a:rPr lang="en-US" dirty="0"/>
              <a:t>Causes death of the bacteria within 30 minutes</a:t>
            </a:r>
          </a:p>
        </p:txBody>
      </p:sp>
    </p:spTree>
    <p:extLst>
      <p:ext uri="{BB962C8B-B14F-4D97-AF65-F5344CB8AC3E}">
        <p14:creationId xmlns:p14="http://schemas.microsoft.com/office/powerpoint/2010/main" val="4978441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Destruction and Elimination Systems</a:t>
            </a:r>
            <a:endParaRPr lang="en-IN" dirty="0">
              <a:solidFill>
                <a:schemeClr val="tx1"/>
              </a:solidFill>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dirty="0">
                    <a:latin typeface="+mj-lt"/>
                  </a:rPr>
                  <a:t>Oxygen-dependent system</a:t>
                </a:r>
              </a:p>
              <a:p>
                <a:pPr marL="342900" lvl="1">
                  <a:spcBef>
                    <a:spcPts val="600"/>
                  </a:spcBef>
                </a:pPr>
                <a:r>
                  <a:rPr lang="en-US" dirty="0">
                    <a:latin typeface="+mj-lt"/>
                  </a:rPr>
                  <a:t>Myeloperoxidase forms halogen ions (</a:t>
                </a:r>
                <a14:m>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OCl</m:t>
                        </m:r>
                      </m:e>
                      <m:sup>
                        <m:r>
                          <a:rPr lang="en-US">
                            <a:latin typeface="Cambria Math" panose="02040503050406030204" pitchFamily="18" charset="0"/>
                          </a:rPr>
                          <m:t>−</m:t>
                        </m:r>
                      </m:sup>
                    </m:sSup>
                  </m:oMath>
                </a14:m>
                <a:r>
                  <a:rPr lang="en-US" dirty="0">
                    <a:latin typeface="+mj-lt"/>
                  </a:rPr>
                  <a:t>)</a:t>
                </a:r>
              </a:p>
              <a:p>
                <a:pPr marL="342900" lvl="1">
                  <a:spcBef>
                    <a:spcPts val="600"/>
                  </a:spcBef>
                </a:pPr>
                <a:r>
                  <a:rPr lang="en-US" dirty="0">
                    <a:latin typeface="+mj-lt"/>
                  </a:rPr>
                  <a:t>Other oxygen products: superoxide anion, singlet oxygen, and hydroxyl free radical</a:t>
                </a:r>
              </a:p>
              <a:p>
                <a:pPr marL="0" lvl="1" indent="0">
                  <a:spcBef>
                    <a:spcPts val="600"/>
                  </a:spcBef>
                  <a:buNone/>
                </a:pPr>
                <a:r>
                  <a:rPr lang="en-US" dirty="0">
                    <a:latin typeface="+mj-lt"/>
                  </a:rPr>
                  <a:t>Release of lactic acid, lysozyme, and nitric oxide</a:t>
                </a:r>
              </a:p>
              <a:p>
                <a:pPr marL="0" lvl="1" indent="0">
                  <a:spcBef>
                    <a:spcPts val="600"/>
                  </a:spcBef>
                  <a:buNone/>
                </a:pPr>
                <a:r>
                  <a:rPr lang="en-US" dirty="0">
                    <a:latin typeface="+mj-lt"/>
                  </a:rPr>
                  <a:t>Cationic proteins and proteolytic and hydrolytic enzymes</a:t>
                </a:r>
              </a:p>
            </p:txBody>
          </p:sp>
        </mc:Choice>
        <mc:Fallback xmlns="">
          <p:sp>
            <p:nvSpPr>
              <p:cNvPr id="3" name="Content Placeholder 2">
                <a:extLst>
                  <a:ext uri="{FF2B5EF4-FFF2-40B4-BE49-F238E27FC236}">
                    <a16:creationId xmlns:a16="http://schemas.microsoft.com/office/drawing/2014/main" id="{7ACB843F-7EAA-48FB-92B7-3A22439152D9}"/>
                  </a:ext>
                </a:extLst>
              </p:cNvPr>
              <p:cNvSpPr>
                <a:spLocks noGrp="1" noRot="1" noChangeAspect="1" noMove="1" noResize="1" noEditPoints="1" noAdjustHandles="1" noChangeArrowheads="1" noChangeShapeType="1" noTextEdit="1"/>
              </p:cNvSpPr>
              <p:nvPr>
                <p:ph sz="quarter" idx="11"/>
              </p:nvPr>
            </p:nvSpPr>
            <p:spPr>
              <a:blipFill>
                <a:blip r:embed="rId2"/>
                <a:stretch>
                  <a:fillRect l="-1081" t="-858" r="-288"/>
                </a:stretch>
              </a:blipFill>
            </p:spPr>
            <p:txBody>
              <a:bodyPr/>
              <a:lstStyle/>
              <a:p>
                <a:r>
                  <a:rPr lang="en-IN">
                    <a:noFill/>
                  </a:rPr>
                  <a:t> </a:t>
                </a:r>
              </a:p>
            </p:txBody>
          </p:sp>
        </mc:Fallback>
      </mc:AlternateContent>
    </p:spTree>
    <p:extLst>
      <p:ext uri="{BB962C8B-B14F-4D97-AF65-F5344CB8AC3E}">
        <p14:creationId xmlns:p14="http://schemas.microsoft.com/office/powerpoint/2010/main" val="9096169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Four Classic Signs and Symptoms of the Inflammatory Response</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dirty="0" err="1"/>
              <a:t>Rubor</a:t>
            </a:r>
            <a:r>
              <a:rPr lang="en-US" dirty="0"/>
              <a:t>: redness caused by increased circulation and vasodilation in injured tissues</a:t>
            </a:r>
          </a:p>
          <a:p>
            <a:pPr>
              <a:spcBef>
                <a:spcPts val="600"/>
              </a:spcBef>
            </a:pPr>
            <a:r>
              <a:rPr lang="en-US" dirty="0" err="1"/>
              <a:t>Calor</a:t>
            </a:r>
            <a:r>
              <a:rPr lang="en-US" dirty="0"/>
              <a:t>: warmth from the increased flow of blood</a:t>
            </a:r>
          </a:p>
          <a:p>
            <a:pPr>
              <a:spcBef>
                <a:spcPts val="600"/>
              </a:spcBef>
            </a:pPr>
            <a:r>
              <a:rPr lang="en-US" dirty="0"/>
              <a:t>Tumor: swelling from increased fluid escaping into the tissues</a:t>
            </a:r>
          </a:p>
          <a:p>
            <a:pPr>
              <a:spcBef>
                <a:spcPts val="600"/>
              </a:spcBef>
            </a:pPr>
            <a:r>
              <a:rPr lang="en-US" dirty="0"/>
              <a:t>Dolor: pain caused by the stimulation </a:t>
            </a:r>
            <a:br>
              <a:rPr lang="en-US" dirty="0"/>
            </a:br>
            <a:r>
              <a:rPr lang="en-US" dirty="0"/>
              <a:t>of nerve endings</a:t>
            </a:r>
          </a:p>
        </p:txBody>
      </p:sp>
      <p:pic>
        <p:nvPicPr>
          <p:cNvPr id="8" name="Picture 3" descr="Photo of an injured foot showing the four signs and symptoms of inflammation.">
            <a:extLst>
              <a:ext uri="{FF2B5EF4-FFF2-40B4-BE49-F238E27FC236}">
                <a16:creationId xmlns:a16="http://schemas.microsoft.com/office/drawing/2014/main" id="{5BAE8625-540C-47E3-A308-46565205E78B}"/>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3952"/>
          <a:stretch/>
        </p:blipFill>
        <p:spPr>
          <a:xfrm>
            <a:off x="4572000" y="1600200"/>
            <a:ext cx="4388818" cy="2986088"/>
          </a:xfrm>
        </p:spPr>
      </p:pic>
      <p:sp>
        <p:nvSpPr>
          <p:cNvPr id="5" name="Text Placeholder 4">
            <a:extLst>
              <a:ext uri="{FF2B5EF4-FFF2-40B4-BE49-F238E27FC236}">
                <a16:creationId xmlns:a16="http://schemas.microsoft.com/office/drawing/2014/main" id="{A5CB108B-6748-4B15-9A90-1FB4BA25C8FB}"/>
              </a:ext>
            </a:extLst>
          </p:cNvPr>
          <p:cNvSpPr>
            <a:spLocks noGrp="1"/>
          </p:cNvSpPr>
          <p:nvPr>
            <p:ph type="body" sz="quarter" idx="30"/>
          </p:nvPr>
        </p:nvSpPr>
        <p:spPr/>
        <p:txBody>
          <a:bodyPr/>
          <a:lstStyle/>
          <a:p>
            <a:r>
              <a:rPr lang="fr-FR" dirty="0"/>
              <a:t>Dr. P. </a:t>
            </a:r>
            <a:r>
              <a:rPr lang="fr-FR" dirty="0" err="1"/>
              <a:t>Marazzi</a:t>
            </a:r>
            <a:r>
              <a:rPr lang="fr-FR" dirty="0"/>
              <a:t>/Science Source</a:t>
            </a:r>
            <a:endParaRPr lang="en-IN" dirty="0"/>
          </a:p>
        </p:txBody>
      </p:sp>
    </p:spTree>
    <p:extLst>
      <p:ext uri="{BB962C8B-B14F-4D97-AF65-F5344CB8AC3E}">
        <p14:creationId xmlns:p14="http://schemas.microsoft.com/office/powerpoint/2010/main" val="1453736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Major Components of the Host Defenses</a:t>
            </a:r>
            <a:endParaRPr lang="en-IN" sz="1200" dirty="0">
              <a:solidFill>
                <a:schemeClr val="tx1"/>
              </a:solidFill>
            </a:endParaRPr>
          </a:p>
        </p:txBody>
      </p:sp>
      <p:pic>
        <p:nvPicPr>
          <p:cNvPr id="8" name="Picture 2" descr="Flowchart summarizing the major components of the host defenses.">
            <a:extLst>
              <a:ext uri="{FF2B5EF4-FFF2-40B4-BE49-F238E27FC236}">
                <a16:creationId xmlns:a16="http://schemas.microsoft.com/office/drawing/2014/main" id="{487B9617-A96B-43AA-AA11-CAE0E09EF28B}"/>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8142"/>
          <a:stretch/>
        </p:blipFill>
        <p:spPr>
          <a:xfrm>
            <a:off x="67128" y="1654628"/>
            <a:ext cx="8977546" cy="3519937"/>
          </a:xfrm>
        </p:spPr>
      </p:pic>
    </p:spTree>
    <p:extLst>
      <p:ext uri="{BB962C8B-B14F-4D97-AF65-F5344CB8AC3E}">
        <p14:creationId xmlns:p14="http://schemas.microsoft.com/office/powerpoint/2010/main" val="3702301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FD8A0-38D6-4CCF-AEF2-5282D9375660}"/>
              </a:ext>
            </a:extLst>
          </p:cNvPr>
          <p:cNvSpPr>
            <a:spLocks noGrp="1"/>
          </p:cNvSpPr>
          <p:nvPr>
            <p:ph type="title"/>
          </p:nvPr>
        </p:nvSpPr>
        <p:spPr/>
        <p:txBody>
          <a:bodyPr/>
          <a:lstStyle/>
          <a:p>
            <a:r>
              <a:rPr lang="en-US" dirty="0">
                <a:solidFill>
                  <a:schemeClr val="tx1"/>
                </a:solidFill>
              </a:rPr>
              <a:t>Signs of Inflammation</a:t>
            </a:r>
            <a:endParaRPr lang="en-IN" dirty="0">
              <a:solidFill>
                <a:schemeClr val="tx1"/>
              </a:solidFill>
            </a:endParaRPr>
          </a:p>
        </p:txBody>
      </p:sp>
      <p:sp>
        <p:nvSpPr>
          <p:cNvPr id="8" name="Content Placeholder 2">
            <a:extLst>
              <a:ext uri="{FF2B5EF4-FFF2-40B4-BE49-F238E27FC236}">
                <a16:creationId xmlns:a16="http://schemas.microsoft.com/office/drawing/2014/main" id="{81CE4B7A-D5BE-4999-9E40-D2FB214E459B}"/>
              </a:ext>
            </a:extLst>
          </p:cNvPr>
          <p:cNvSpPr>
            <a:spLocks noGrp="1"/>
          </p:cNvSpPr>
          <p:nvPr>
            <p:ph sz="quarter" idx="11"/>
          </p:nvPr>
        </p:nvSpPr>
        <p:spPr/>
        <p:txBody>
          <a:bodyPr/>
          <a:lstStyle/>
          <a:p>
            <a:pPr>
              <a:spcBef>
                <a:spcPts val="600"/>
              </a:spcBef>
            </a:pPr>
            <a:r>
              <a:rPr lang="en-US" altLang="en-US" dirty="0"/>
              <a:t>Fifth sign of inflammation:</a:t>
            </a:r>
          </a:p>
          <a:p>
            <a:pPr marL="342900" indent="-342900">
              <a:spcBef>
                <a:spcPts val="600"/>
              </a:spcBef>
              <a:buFont typeface="Arial" panose="020B0604020202020204" pitchFamily="34" charset="0"/>
              <a:buChar char="•"/>
            </a:pPr>
            <a:r>
              <a:rPr lang="en-US" altLang="en-US" dirty="0"/>
              <a:t>Loss of function</a:t>
            </a:r>
          </a:p>
          <a:p>
            <a:pPr>
              <a:spcBef>
                <a:spcPts val="600"/>
              </a:spcBef>
            </a:pPr>
            <a:r>
              <a:rPr lang="en-US" altLang="en-US" dirty="0"/>
              <a:t>All signs of inflammation serve as a warning that injury has taken place</a:t>
            </a:r>
          </a:p>
          <a:p>
            <a:pPr marL="342900" indent="-342900">
              <a:spcBef>
                <a:spcPts val="600"/>
              </a:spcBef>
              <a:buFont typeface="Arial" panose="020B0604020202020204" pitchFamily="34" charset="0"/>
              <a:buChar char="•"/>
            </a:pPr>
            <a:r>
              <a:rPr lang="en-US" altLang="en-US" dirty="0"/>
              <a:t>Set in motion responses that save the body from further injury</a:t>
            </a:r>
          </a:p>
        </p:txBody>
      </p:sp>
    </p:spTree>
    <p:extLst>
      <p:ext uri="{BB962C8B-B14F-4D97-AF65-F5344CB8AC3E}">
        <p14:creationId xmlns:p14="http://schemas.microsoft.com/office/powerpoint/2010/main" val="38820403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Functions of Inflammation</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dirty="0"/>
              <a:t>Chief functions of inflammation:</a:t>
            </a:r>
          </a:p>
          <a:p>
            <a:pPr marL="342900" indent="-342900">
              <a:spcBef>
                <a:spcPts val="600"/>
              </a:spcBef>
              <a:buFont typeface="Arial" panose="020B0604020202020204" pitchFamily="34" charset="0"/>
              <a:buChar char="•"/>
            </a:pPr>
            <a:r>
              <a:rPr lang="en-US" dirty="0"/>
              <a:t>To mobilize and attract immune components to the site of the injury</a:t>
            </a:r>
          </a:p>
          <a:p>
            <a:pPr marL="342900" indent="-342900">
              <a:spcBef>
                <a:spcPts val="600"/>
              </a:spcBef>
              <a:buFont typeface="Arial" panose="020B0604020202020204" pitchFamily="34" charset="0"/>
              <a:buChar char="•"/>
            </a:pPr>
            <a:r>
              <a:rPr lang="en-US" dirty="0"/>
              <a:t>To set in motion mechanisms to repair tissue damage and localize and clear away harmful substances</a:t>
            </a:r>
          </a:p>
          <a:p>
            <a:pPr marL="342900" indent="-342900">
              <a:spcBef>
                <a:spcPts val="600"/>
              </a:spcBef>
              <a:buFont typeface="Arial" panose="020B0604020202020204" pitchFamily="34" charset="0"/>
              <a:buChar char="•"/>
            </a:pPr>
            <a:r>
              <a:rPr lang="en-US" dirty="0"/>
              <a:t>Destroy microbes and block their further invasion</a:t>
            </a:r>
          </a:p>
        </p:txBody>
      </p:sp>
    </p:spTree>
    <p:extLst>
      <p:ext uri="{BB962C8B-B14F-4D97-AF65-F5344CB8AC3E}">
        <p14:creationId xmlns:p14="http://schemas.microsoft.com/office/powerpoint/2010/main" val="28881731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Major Events in Inflammation</a:t>
            </a:r>
            <a:endParaRPr lang="en-IN" dirty="0">
              <a:solidFill>
                <a:schemeClr val="tx1"/>
              </a:solidFill>
            </a:endParaRPr>
          </a:p>
        </p:txBody>
      </p:sp>
      <p:pic>
        <p:nvPicPr>
          <p:cNvPr id="11" name="Picture 2" descr="Illustration of the the major events in inflammation.">
            <a:extLst>
              <a:ext uri="{FF2B5EF4-FFF2-40B4-BE49-F238E27FC236}">
                <a16:creationId xmlns:a16="http://schemas.microsoft.com/office/drawing/2014/main" id="{D493D452-7448-4FD7-8C40-433E199D7F2E}"/>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2634" b="51356"/>
          <a:stretch/>
        </p:blipFill>
        <p:spPr>
          <a:xfrm>
            <a:off x="342900" y="1336358"/>
            <a:ext cx="4417007" cy="4846320"/>
          </a:xfrm>
        </p:spPr>
      </p:pic>
      <p:pic>
        <p:nvPicPr>
          <p:cNvPr id="12" name="Picture 3" descr="Illustration of the the major events in inflammation.">
            <a:extLst>
              <a:ext uri="{FF2B5EF4-FFF2-40B4-BE49-F238E27FC236}">
                <a16:creationId xmlns:a16="http://schemas.microsoft.com/office/drawing/2014/main" id="{E01892AA-FA33-4BA7-B352-1858706FC03A}"/>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49394" b="-1"/>
          <a:stretch/>
        </p:blipFill>
        <p:spPr>
          <a:xfrm>
            <a:off x="4861099" y="1384934"/>
            <a:ext cx="3940001" cy="4754880"/>
          </a:xfrm>
          <a:prstGeom prst="rect">
            <a:avLst/>
          </a:prstGeom>
        </p:spPr>
      </p:pic>
      <p:sp>
        <p:nvSpPr>
          <p:cNvPr id="13" name="Text Placeholder 4">
            <a:extLst>
              <a:ext uri="{FF2B5EF4-FFF2-40B4-BE49-F238E27FC236}">
                <a16:creationId xmlns:a16="http://schemas.microsoft.com/office/drawing/2014/main" id="{746F7BC0-9F7F-4FC3-87B6-54B3DD5276E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7560278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Vascular Changes:</a:t>
            </a:r>
            <a:br>
              <a:rPr lang="en-US" dirty="0">
                <a:solidFill>
                  <a:schemeClr val="tx1"/>
                </a:solidFill>
              </a:rPr>
            </a:br>
            <a:r>
              <a:rPr lang="en-US" dirty="0">
                <a:solidFill>
                  <a:schemeClr val="tx1"/>
                </a:solidFill>
              </a:rPr>
              <a:t>Early Inflammatory Events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altLang="en-US" dirty="0"/>
              <a:t>Earliest changes occur in the vasculature:</a:t>
            </a:r>
          </a:p>
          <a:p>
            <a:pPr marL="342900" indent="-342900">
              <a:spcBef>
                <a:spcPts val="600"/>
              </a:spcBef>
              <a:buFont typeface="Arial" panose="020B0604020202020204" pitchFamily="34" charset="0"/>
              <a:buChar char="•"/>
            </a:pPr>
            <a:r>
              <a:rPr lang="en-US" altLang="en-US" dirty="0"/>
              <a:t>Arterioles, capillaries, venules</a:t>
            </a:r>
          </a:p>
          <a:p>
            <a:pPr>
              <a:spcBef>
                <a:spcPts val="600"/>
              </a:spcBef>
            </a:pPr>
            <a:r>
              <a:rPr lang="en-US" altLang="en-US" dirty="0"/>
              <a:t>Changes controlled by nervous stimulation, chemical mediators, and cytokines </a:t>
            </a:r>
          </a:p>
          <a:p>
            <a:pPr marL="342900" indent="-342900">
              <a:spcBef>
                <a:spcPts val="600"/>
              </a:spcBef>
              <a:buFont typeface="Arial" panose="020B0604020202020204" pitchFamily="34" charset="0"/>
              <a:buChar char="•"/>
            </a:pPr>
            <a:r>
              <a:rPr lang="en-US" altLang="en-US" dirty="0"/>
              <a:t>Released by blood cells, tissue cells, and platelets</a:t>
            </a:r>
          </a:p>
          <a:p>
            <a:pPr marL="342900" indent="-342900">
              <a:spcBef>
                <a:spcPts val="600"/>
              </a:spcBef>
              <a:buFont typeface="Arial" panose="020B0604020202020204" pitchFamily="34" charset="0"/>
              <a:buChar char="•"/>
            </a:pPr>
            <a:r>
              <a:rPr lang="en-US" dirty="0"/>
              <a:t>Some of them encourage immune reactivity; some of them discourage or dampen that response; some act on the blood vessels in the area; and some regulate the growth or activation of white blood cells</a:t>
            </a:r>
            <a:endParaRPr lang="en-US" altLang="en-US" dirty="0"/>
          </a:p>
        </p:txBody>
      </p:sp>
    </p:spTree>
    <p:extLst>
      <p:ext uri="{BB962C8B-B14F-4D97-AF65-F5344CB8AC3E}">
        <p14:creationId xmlns:p14="http://schemas.microsoft.com/office/powerpoint/2010/main" val="3746276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Edema: Leakage of Vascular Fluid Into Tissues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altLang="en-US" dirty="0"/>
              <a:t>Vasoactive substances cause endothelial cells in postcapillary venules to contract and form gaps</a:t>
            </a:r>
          </a:p>
          <a:p>
            <a:pPr marL="342900" indent="-342900">
              <a:spcBef>
                <a:spcPts val="600"/>
              </a:spcBef>
              <a:buFont typeface="Arial" panose="020B0604020202020204" pitchFamily="34" charset="0"/>
              <a:buChar char="•"/>
            </a:pPr>
            <a:r>
              <a:rPr lang="en-US" altLang="en-US" b="1" dirty="0"/>
              <a:t>Exudate</a:t>
            </a:r>
            <a:r>
              <a:rPr lang="en-US" altLang="en-US" dirty="0"/>
              <a:t>: blood-borne components that escape into extracellular space</a:t>
            </a:r>
          </a:p>
          <a:p>
            <a:pPr marL="342900" indent="-342900">
              <a:spcBef>
                <a:spcPts val="600"/>
              </a:spcBef>
              <a:buFont typeface="Arial" panose="020B0604020202020204" pitchFamily="34" charset="0"/>
              <a:buChar char="•"/>
            </a:pPr>
            <a:r>
              <a:rPr lang="en-US" altLang="en-US" b="1" dirty="0"/>
              <a:t>Edema</a:t>
            </a:r>
            <a:r>
              <a:rPr lang="en-US" altLang="en-US" dirty="0"/>
              <a:t>: local swelling and firmness due to accumulation of exudate into the tissues</a:t>
            </a:r>
          </a:p>
        </p:txBody>
      </p:sp>
    </p:spTree>
    <p:extLst>
      <p:ext uri="{BB962C8B-B14F-4D97-AF65-F5344CB8AC3E}">
        <p14:creationId xmlns:p14="http://schemas.microsoft.com/office/powerpoint/2010/main" val="12150309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Unique Dynamic Characteristics of White Blood Cells: Diapedesis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3486150" cy="5095516"/>
          </a:xfrm>
        </p:spPr>
        <p:txBody>
          <a:bodyPr/>
          <a:lstStyle/>
          <a:p>
            <a:pPr>
              <a:spcBef>
                <a:spcPts val="600"/>
              </a:spcBef>
            </a:pPr>
            <a:r>
              <a:rPr lang="en-US" altLang="en-US" dirty="0"/>
              <a:t>Movement of white blood cells from the bloodstream into the tissues</a:t>
            </a:r>
          </a:p>
          <a:p>
            <a:pPr>
              <a:spcBef>
                <a:spcPts val="600"/>
              </a:spcBef>
            </a:pPr>
            <a:r>
              <a:rPr lang="en-US" altLang="en-US" dirty="0"/>
              <a:t>Occurs because white blood cells are actively motile and able to change shape</a:t>
            </a:r>
          </a:p>
          <a:p>
            <a:pPr>
              <a:spcBef>
                <a:spcPts val="600"/>
              </a:spcBef>
            </a:pPr>
            <a:r>
              <a:rPr lang="en-US" altLang="en-US" dirty="0"/>
              <a:t>Receptors on endothelial cells capture WBCs and participate in their transport</a:t>
            </a:r>
          </a:p>
        </p:txBody>
      </p:sp>
      <p:pic>
        <p:nvPicPr>
          <p:cNvPr id="8" name="Picture 3" descr="Diapedesis and chemotaxis of leukocytes.">
            <a:extLst>
              <a:ext uri="{FF2B5EF4-FFF2-40B4-BE49-F238E27FC236}">
                <a16:creationId xmlns:a16="http://schemas.microsoft.com/office/drawing/2014/main" id="{0F7580E8-825D-4C5E-9652-436DEE1AE24B}"/>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2040"/>
          <a:stretch/>
        </p:blipFill>
        <p:spPr>
          <a:xfrm>
            <a:off x="3819367" y="1619999"/>
            <a:ext cx="4981733" cy="2468880"/>
          </a:xfrm>
        </p:spPr>
      </p:pic>
      <p:sp>
        <p:nvSpPr>
          <p:cNvPr id="6" name="Text Placeholder 4">
            <a:extLst>
              <a:ext uri="{FF2B5EF4-FFF2-40B4-BE49-F238E27FC236}">
                <a16:creationId xmlns:a16="http://schemas.microsoft.com/office/drawing/2014/main" id="{82847A54-B814-4253-BCDE-ACB96507625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12" name="Text Placeholder 5">
            <a:extLst>
              <a:ext uri="{FF2B5EF4-FFF2-40B4-BE49-F238E27FC236}">
                <a16:creationId xmlns:a16="http://schemas.microsoft.com/office/drawing/2014/main" id="{3899091A-919C-45E4-AD3A-3E5A5002DFB3}"/>
              </a:ext>
            </a:extLst>
          </p:cNvPr>
          <p:cNvSpPr>
            <a:spLocks noGrp="1"/>
          </p:cNvSpPr>
          <p:nvPr>
            <p:ph type="body" sz="quarter" idx="30"/>
          </p:nvPr>
        </p:nvSpPr>
        <p:spPr/>
        <p:txBody>
          <a:bodyPr/>
          <a:lstStyle/>
          <a:p>
            <a:r>
              <a:rPr lang="en-IN" dirty="0"/>
              <a:t>(b) Joubert/Science Source</a:t>
            </a:r>
          </a:p>
        </p:txBody>
      </p:sp>
    </p:spTree>
    <p:extLst>
      <p:ext uri="{BB962C8B-B14F-4D97-AF65-F5344CB8AC3E}">
        <p14:creationId xmlns:p14="http://schemas.microsoft.com/office/powerpoint/2010/main" val="34918079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Unique Dynamic Characteristics of White Blood Cells: Chemotaxis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altLang="en-US" dirty="0"/>
              <a:t>Tendency of WBCs to migrate in response to a specific chemical stimulus given off at a site of injury or infection</a:t>
            </a:r>
          </a:p>
          <a:p>
            <a:pPr>
              <a:spcBef>
                <a:spcPts val="600"/>
              </a:spcBef>
            </a:pPr>
            <a:r>
              <a:rPr lang="en-US" altLang="en-US" dirty="0"/>
              <a:t>Cells swarm from body compartments to the site of infection and remain there to perform general and specific immune functions</a:t>
            </a:r>
          </a:p>
        </p:txBody>
      </p:sp>
    </p:spTree>
    <p:extLst>
      <p:ext uri="{BB962C8B-B14F-4D97-AF65-F5344CB8AC3E}">
        <p14:creationId xmlns:p14="http://schemas.microsoft.com/office/powerpoint/2010/main" val="1025695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Benefits of Edema and Chemotaxis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4971691"/>
          </a:xfrm>
        </p:spPr>
        <p:txBody>
          <a:bodyPr/>
          <a:lstStyle/>
          <a:p>
            <a:pPr>
              <a:spcBef>
                <a:spcPts val="600"/>
              </a:spcBef>
            </a:pPr>
            <a:r>
              <a:rPr lang="en-US" dirty="0"/>
              <a:t>Influx of fluid dilutes toxic substances</a:t>
            </a:r>
          </a:p>
          <a:p>
            <a:pPr>
              <a:spcBef>
                <a:spcPts val="600"/>
              </a:spcBef>
            </a:pPr>
            <a:r>
              <a:rPr lang="en-US" dirty="0"/>
              <a:t>Fibrin clot can trap microbes and prevent further spread</a:t>
            </a:r>
          </a:p>
          <a:p>
            <a:pPr>
              <a:spcBef>
                <a:spcPts val="600"/>
              </a:spcBef>
            </a:pPr>
            <a:r>
              <a:rPr lang="en-US" dirty="0"/>
              <a:t>Neutrophils actively phagocytose and destroy bacteria, dead tissue, and particulate matter</a:t>
            </a:r>
          </a:p>
          <a:p>
            <a:pPr marL="342900" lvl="1">
              <a:spcBef>
                <a:spcPts val="600"/>
              </a:spcBef>
            </a:pPr>
            <a:r>
              <a:rPr lang="en-US" dirty="0"/>
              <a:t>Pus: whitish mass of cells, liquefied cellular debris, and bacteria</a:t>
            </a:r>
          </a:p>
        </p:txBody>
      </p:sp>
    </p:spTree>
    <p:extLst>
      <p:ext uri="{BB962C8B-B14F-4D97-AF65-F5344CB8AC3E}">
        <p14:creationId xmlns:p14="http://schemas.microsoft.com/office/powerpoint/2010/main" val="6185015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Late Reactions of Inflammation</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600"/>
              </a:spcBef>
            </a:pPr>
            <a:r>
              <a:rPr lang="en-US" dirty="0"/>
              <a:t>Long-lived inflammatory reactions:</a:t>
            </a:r>
          </a:p>
          <a:p>
            <a:pPr marL="342900" indent="-342900">
              <a:spcBef>
                <a:spcPts val="600"/>
              </a:spcBef>
              <a:buFont typeface="Arial" panose="020B0604020202020204" pitchFamily="34" charset="0"/>
              <a:buChar char="•"/>
            </a:pPr>
            <a:r>
              <a:rPr lang="en-US" dirty="0"/>
              <a:t>Attract monocytes, lymphocytes, and macrophages</a:t>
            </a:r>
          </a:p>
          <a:p>
            <a:pPr marL="342900" indent="-342900">
              <a:spcBef>
                <a:spcPts val="600"/>
              </a:spcBef>
              <a:buFont typeface="Arial" panose="020B0604020202020204" pitchFamily="34" charset="0"/>
              <a:buChar char="•"/>
            </a:pPr>
            <a:r>
              <a:rPr lang="en-US" dirty="0"/>
              <a:t>Macrophages clear pus, cellular debris, dead neutrophils, and damaged tissue	</a:t>
            </a:r>
          </a:p>
          <a:p>
            <a:pPr marL="342900" indent="-342900">
              <a:spcBef>
                <a:spcPts val="600"/>
              </a:spcBef>
              <a:buFont typeface="Arial" panose="020B0604020202020204" pitchFamily="34" charset="0"/>
              <a:buChar char="•"/>
            </a:pPr>
            <a:r>
              <a:rPr lang="en-US" dirty="0"/>
              <a:t>B lymphocytes react with foreign molecules and produce antibodies</a:t>
            </a:r>
          </a:p>
          <a:p>
            <a:pPr marL="342900" indent="-342900">
              <a:spcBef>
                <a:spcPts val="600"/>
              </a:spcBef>
              <a:buFont typeface="Arial" panose="020B0604020202020204" pitchFamily="34" charset="0"/>
              <a:buChar char="•"/>
            </a:pPr>
            <a:r>
              <a:rPr lang="en-US" dirty="0"/>
              <a:t>T lymphocytes kill intruders directly</a:t>
            </a:r>
          </a:p>
          <a:p>
            <a:pPr marL="342900" indent="-342900">
              <a:spcBef>
                <a:spcPts val="600"/>
              </a:spcBef>
              <a:buFont typeface="Arial" panose="020B0604020202020204" pitchFamily="34" charset="0"/>
              <a:buChar char="•"/>
            </a:pPr>
            <a:r>
              <a:rPr lang="en-US" dirty="0"/>
              <a:t>Tissue is completely repaired or replaced by a scar</a:t>
            </a:r>
          </a:p>
        </p:txBody>
      </p:sp>
    </p:spTree>
    <p:extLst>
      <p:ext uri="{BB962C8B-B14F-4D97-AF65-F5344CB8AC3E}">
        <p14:creationId xmlns:p14="http://schemas.microsoft.com/office/powerpoint/2010/main" val="4299486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D7726-C865-4B70-B9E7-54A2A7DD1D26}"/>
              </a:ext>
            </a:extLst>
          </p:cNvPr>
          <p:cNvSpPr>
            <a:spLocks noGrp="1"/>
          </p:cNvSpPr>
          <p:nvPr>
            <p:ph type="title"/>
          </p:nvPr>
        </p:nvSpPr>
        <p:spPr/>
        <p:txBody>
          <a:bodyPr/>
          <a:lstStyle/>
          <a:p>
            <a:r>
              <a:rPr lang="en-US" dirty="0">
                <a:solidFill>
                  <a:schemeClr val="tx1"/>
                </a:solidFill>
              </a:rPr>
              <a:t>Fever: An Adjunct to Inflammation</a:t>
            </a:r>
            <a:endParaRPr lang="en-IN" dirty="0">
              <a:solidFill>
                <a:schemeClr val="tx1"/>
              </a:solidFill>
            </a:endParaRPr>
          </a:p>
        </p:txBody>
      </p:sp>
      <p:sp>
        <p:nvSpPr>
          <p:cNvPr id="3" name="Content Placeholder 2">
            <a:extLst>
              <a:ext uri="{FF2B5EF4-FFF2-40B4-BE49-F238E27FC236}">
                <a16:creationId xmlns:a16="http://schemas.microsoft.com/office/drawing/2014/main" id="{F9BEADDD-69F9-4990-A6B0-C013A8FF3012}"/>
              </a:ext>
            </a:extLst>
          </p:cNvPr>
          <p:cNvSpPr>
            <a:spLocks noGrp="1"/>
          </p:cNvSpPr>
          <p:nvPr>
            <p:ph sz="quarter" idx="11"/>
          </p:nvPr>
        </p:nvSpPr>
        <p:spPr>
          <a:xfrm>
            <a:off x="342899" y="1276709"/>
            <a:ext cx="8196073" cy="4971691"/>
          </a:xfrm>
        </p:spPr>
        <p:txBody>
          <a:bodyPr/>
          <a:lstStyle/>
          <a:p>
            <a:pPr>
              <a:spcBef>
                <a:spcPts val="600"/>
              </a:spcBef>
            </a:pPr>
            <a:r>
              <a:rPr lang="en-US" altLang="en-US" dirty="0"/>
              <a:t>Fever:</a:t>
            </a:r>
          </a:p>
          <a:p>
            <a:pPr marL="342900" indent="-342900">
              <a:spcBef>
                <a:spcPts val="600"/>
              </a:spcBef>
              <a:buFont typeface="Arial" panose="020B0604020202020204" pitchFamily="34" charset="0"/>
              <a:buChar char="•"/>
            </a:pPr>
            <a:r>
              <a:rPr lang="en-US" altLang="en-US" dirty="0"/>
              <a:t>An abnormally elevated body temperature</a:t>
            </a:r>
          </a:p>
          <a:p>
            <a:pPr marL="342900" indent="-342900">
              <a:spcBef>
                <a:spcPts val="600"/>
              </a:spcBef>
              <a:buFont typeface="Arial" panose="020B0604020202020204" pitchFamily="34" charset="0"/>
              <a:buChar char="•"/>
            </a:pPr>
            <a:r>
              <a:rPr lang="en-US" altLang="en-US" dirty="0"/>
              <a:t>Nearly universal symptom of infection</a:t>
            </a:r>
          </a:p>
          <a:p>
            <a:pPr marL="342900" indent="-342900">
              <a:spcBef>
                <a:spcPts val="600"/>
              </a:spcBef>
              <a:buFont typeface="Arial" panose="020B0604020202020204" pitchFamily="34" charset="0"/>
              <a:buChar char="•"/>
            </a:pPr>
            <a:r>
              <a:rPr lang="en-US" altLang="en-US" dirty="0"/>
              <a:t>Also associated with certain allergies, cancer, and other organic illnesses</a:t>
            </a:r>
          </a:p>
          <a:p>
            <a:pPr>
              <a:spcBef>
                <a:spcPts val="600"/>
              </a:spcBef>
            </a:pPr>
            <a:r>
              <a:rPr lang="en-US" altLang="en-US" dirty="0"/>
              <a:t>Ranges of fever:</a:t>
            </a:r>
          </a:p>
          <a:p>
            <a:pPr marL="342900" lvl="0" indent="-342900">
              <a:spcBef>
                <a:spcPts val="600"/>
              </a:spcBef>
              <a:buFont typeface="Arial" panose="020B0604020202020204" pitchFamily="34" charset="0"/>
              <a:buChar char="•"/>
            </a:pPr>
            <a:r>
              <a:rPr lang="en-US" altLang="en-US" dirty="0">
                <a:solidFill>
                  <a:prstClr val="black"/>
                </a:solidFill>
              </a:rPr>
              <a:t>Low grade: 37.7°C to 38.3°C (100°F to 101°F)</a:t>
            </a:r>
          </a:p>
          <a:p>
            <a:pPr marL="342900" lvl="0" indent="-342900">
              <a:spcBef>
                <a:spcPts val="600"/>
              </a:spcBef>
              <a:buFont typeface="Arial" panose="020B0604020202020204" pitchFamily="34" charset="0"/>
              <a:buChar char="•"/>
            </a:pPr>
            <a:r>
              <a:rPr lang="en-US" altLang="en-US" dirty="0">
                <a:solidFill>
                  <a:prstClr val="black"/>
                </a:solidFill>
              </a:rPr>
              <a:t>Moderate: 38.8°C to 39.4°C (102°F to 103°F)</a:t>
            </a:r>
          </a:p>
          <a:p>
            <a:pPr marL="342900" lvl="0" indent="-342900">
              <a:spcBef>
                <a:spcPts val="600"/>
              </a:spcBef>
              <a:buFont typeface="Arial" panose="020B0604020202020204" pitchFamily="34" charset="0"/>
              <a:buChar char="•"/>
            </a:pPr>
            <a:r>
              <a:rPr lang="en-US" altLang="en-US" dirty="0">
                <a:solidFill>
                  <a:prstClr val="black"/>
                </a:solidFill>
              </a:rPr>
              <a:t>High: 40.0°C to 41.1°C (104°F to 106°F)</a:t>
            </a:r>
          </a:p>
        </p:txBody>
      </p:sp>
    </p:spTree>
    <p:extLst>
      <p:ext uri="{BB962C8B-B14F-4D97-AF65-F5344CB8AC3E}">
        <p14:creationId xmlns:p14="http://schemas.microsoft.com/office/powerpoint/2010/main" val="1701730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Immunology</a:t>
            </a:r>
            <a:endParaRPr lang="en-IN" sz="1200" dirty="0">
              <a:solidFill>
                <a:schemeClr val="tx1"/>
              </a:solidFill>
            </a:endParaRPr>
          </a:p>
        </p:txBody>
      </p:sp>
      <p:sp>
        <p:nvSpPr>
          <p:cNvPr id="3" name="Content Placeholder 2"/>
          <p:cNvSpPr>
            <a:spLocks noGrp="1"/>
          </p:cNvSpPr>
          <p:nvPr>
            <p:ph sz="quarter" idx="11"/>
          </p:nvPr>
        </p:nvSpPr>
        <p:spPr>
          <a:xfrm>
            <a:off x="342900" y="1276709"/>
            <a:ext cx="4229100" cy="4809766"/>
          </a:xfrm>
        </p:spPr>
        <p:txBody>
          <a:bodyPr>
            <a:normAutofit/>
          </a:bodyPr>
          <a:lstStyle/>
          <a:p>
            <a:pPr>
              <a:spcBef>
                <a:spcPts val="600"/>
              </a:spcBef>
            </a:pPr>
            <a:r>
              <a:rPr lang="en-US" altLang="en-US" dirty="0"/>
              <a:t>A healthy, functioning immune system is responsible for:</a:t>
            </a:r>
          </a:p>
          <a:p>
            <a:pPr marL="347472" indent="-347472">
              <a:spcBef>
                <a:spcPts val="600"/>
              </a:spcBef>
              <a:buFont typeface="Arial" panose="020B0604020202020204" pitchFamily="34" charset="0"/>
              <a:buChar char="•"/>
            </a:pPr>
            <a:r>
              <a:rPr lang="en-US" altLang="en-US" dirty="0"/>
              <a:t>Surveillance of the body</a:t>
            </a:r>
          </a:p>
          <a:p>
            <a:pPr marL="347472" indent="-347472">
              <a:spcBef>
                <a:spcPts val="600"/>
              </a:spcBef>
              <a:buFont typeface="Arial" panose="020B0604020202020204" pitchFamily="34" charset="0"/>
              <a:buChar char="•"/>
            </a:pPr>
            <a:r>
              <a:rPr lang="en-US" altLang="en-US" dirty="0"/>
              <a:t>Recognition of foreign material</a:t>
            </a:r>
          </a:p>
          <a:p>
            <a:pPr marL="347472" indent="-347472">
              <a:spcBef>
                <a:spcPts val="600"/>
              </a:spcBef>
              <a:buFont typeface="Arial" panose="020B0604020202020204" pitchFamily="34" charset="0"/>
              <a:buChar char="•"/>
            </a:pPr>
            <a:r>
              <a:rPr lang="en-US" altLang="en-US" dirty="0"/>
              <a:t>Destruction of entities deemed to be foreign</a:t>
            </a:r>
          </a:p>
        </p:txBody>
      </p:sp>
      <p:pic>
        <p:nvPicPr>
          <p:cNvPr id="8" name="Picture 3" descr="Illustration of what happens when white blood cells contact self cells or foreign cells.">
            <a:extLst>
              <a:ext uri="{FF2B5EF4-FFF2-40B4-BE49-F238E27FC236}">
                <a16:creationId xmlns:a16="http://schemas.microsoft.com/office/drawing/2014/main" id="{6E9D14DB-E973-46C3-B226-4B1D23120EBA}"/>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3692"/>
          <a:stretch/>
        </p:blipFill>
        <p:spPr>
          <a:xfrm>
            <a:off x="5050538" y="870990"/>
            <a:ext cx="3245175" cy="5303520"/>
          </a:xfrm>
        </p:spPr>
      </p:pic>
      <p:sp>
        <p:nvSpPr>
          <p:cNvPr id="5" name="Text Placeholder 4">
            <a:extLst>
              <a:ext uri="{FF2B5EF4-FFF2-40B4-BE49-F238E27FC236}">
                <a16:creationId xmlns:a16="http://schemas.microsoft.com/office/drawing/2014/main" id="{221192E3-1AE3-45E6-A33A-9480A134E0C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4558543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Pyrogens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600"/>
              </a:spcBef>
            </a:pPr>
            <a:r>
              <a:rPr lang="en-US" dirty="0"/>
              <a:t>Reset the hypothalamic thermostat to a higher setting </a:t>
            </a:r>
          </a:p>
          <a:p>
            <a:pPr>
              <a:spcBef>
                <a:spcPts val="600"/>
              </a:spcBef>
            </a:pPr>
            <a:r>
              <a:rPr lang="en-US" dirty="0"/>
              <a:t>Exogenous: originating outside the body</a:t>
            </a:r>
          </a:p>
          <a:p>
            <a:pPr marL="342900" indent="-342900">
              <a:spcBef>
                <a:spcPts val="600"/>
              </a:spcBef>
              <a:buFont typeface="Arial" panose="020B0604020202020204" pitchFamily="34" charset="0"/>
              <a:buChar char="•"/>
            </a:pPr>
            <a:r>
              <a:rPr lang="en-US" dirty="0"/>
              <a:t>Products of infectious agents such as viruses, bacteria, protozoans, and fungi</a:t>
            </a:r>
          </a:p>
          <a:p>
            <a:pPr marL="342900" indent="-342900">
              <a:spcBef>
                <a:spcPts val="600"/>
              </a:spcBef>
              <a:buFont typeface="Arial" panose="020B0604020202020204" pitchFamily="34" charset="0"/>
              <a:buChar char="•"/>
            </a:pPr>
            <a:r>
              <a:rPr lang="en-US" dirty="0"/>
              <a:t>Endotoxin</a:t>
            </a:r>
          </a:p>
          <a:p>
            <a:pPr>
              <a:spcBef>
                <a:spcPts val="600"/>
              </a:spcBef>
            </a:pPr>
            <a:r>
              <a:rPr lang="en-US" dirty="0"/>
              <a:t>Endogenous: originating inside the body</a:t>
            </a:r>
          </a:p>
          <a:p>
            <a:pPr marL="342900" indent="-342900">
              <a:spcBef>
                <a:spcPts val="600"/>
              </a:spcBef>
              <a:buFont typeface="Arial" panose="020B0604020202020204" pitchFamily="34" charset="0"/>
              <a:buChar char="•"/>
            </a:pPr>
            <a:r>
              <a:rPr lang="en-US" dirty="0"/>
              <a:t>Released by monocytes, neutrophils, and macrophages during the process of phagocytosis</a:t>
            </a:r>
          </a:p>
          <a:p>
            <a:pPr marL="342900" indent="-342900">
              <a:spcBef>
                <a:spcPts val="600"/>
              </a:spcBef>
              <a:buFont typeface="Arial" panose="020B0604020202020204" pitchFamily="34" charset="0"/>
              <a:buChar char="•"/>
            </a:pPr>
            <a:r>
              <a:rPr lang="en-US" dirty="0"/>
              <a:t>Interleukin-1 (IL-1) and tumor necrosis factor (TNF)</a:t>
            </a:r>
          </a:p>
        </p:txBody>
      </p:sp>
    </p:spTree>
    <p:extLst>
      <p:ext uri="{BB962C8B-B14F-4D97-AF65-F5344CB8AC3E}">
        <p14:creationId xmlns:p14="http://schemas.microsoft.com/office/powerpoint/2010/main" val="15523154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Benefits of Fever</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089900" cy="5120640"/>
          </a:xfrm>
        </p:spPr>
        <p:txBody>
          <a:bodyPr/>
          <a:lstStyle/>
          <a:p>
            <a:pPr>
              <a:spcBef>
                <a:spcPts val="600"/>
              </a:spcBef>
            </a:pPr>
            <a:r>
              <a:rPr lang="en-US" altLang="en-US" dirty="0"/>
              <a:t>Inhibits multiplication of temperature-sensitive microorganisms</a:t>
            </a:r>
          </a:p>
          <a:p>
            <a:pPr>
              <a:spcBef>
                <a:spcPts val="600"/>
              </a:spcBef>
            </a:pPr>
            <a:r>
              <a:rPr lang="en-US" altLang="en-US" dirty="0"/>
              <a:t>Impedes the nutrition of bacteria by reducing the availability of iron</a:t>
            </a:r>
          </a:p>
          <a:p>
            <a:pPr>
              <a:spcBef>
                <a:spcPts val="600"/>
              </a:spcBef>
            </a:pPr>
            <a:r>
              <a:rPr lang="en-US" altLang="en-US" dirty="0"/>
              <a:t>Increases metabolism and stimulates immune reactions and naturally protective physiological processes</a:t>
            </a:r>
          </a:p>
        </p:txBody>
      </p:sp>
    </p:spTree>
    <p:extLst>
      <p:ext uri="{BB962C8B-B14F-4D97-AF65-F5344CB8AC3E}">
        <p14:creationId xmlns:p14="http://schemas.microsoft.com/office/powerpoint/2010/main" val="32121611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Treatment of Fever</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lvl="0">
              <a:spcBef>
                <a:spcPts val="600"/>
              </a:spcBef>
            </a:pPr>
            <a:r>
              <a:rPr lang="en-US" dirty="0">
                <a:solidFill>
                  <a:prstClr val="black"/>
                </a:solidFill>
              </a:rPr>
              <a:t>Difficult decision to suppress fever or not</a:t>
            </a:r>
          </a:p>
          <a:p>
            <a:pPr marL="342900" lvl="0" indent="-342900">
              <a:spcBef>
                <a:spcPts val="600"/>
              </a:spcBef>
              <a:buFont typeface="Arial" panose="020B0604020202020204" pitchFamily="34" charset="0"/>
              <a:buChar char="•"/>
            </a:pPr>
            <a:r>
              <a:rPr lang="en-US" dirty="0">
                <a:solidFill>
                  <a:prstClr val="black"/>
                </a:solidFill>
              </a:rPr>
              <a:t>Some advocates: </a:t>
            </a:r>
          </a:p>
          <a:p>
            <a:pPr marL="640080" lvl="1" indent="-283464">
              <a:spcBef>
                <a:spcPts val="600"/>
              </a:spcBef>
            </a:pPr>
            <a:r>
              <a:rPr lang="en-US" sz="2000" dirty="0">
                <a:solidFill>
                  <a:prstClr val="black"/>
                </a:solidFill>
              </a:rPr>
              <a:t>Slight to moderate fever in an otherwise healthy person should be allowed to run its course</a:t>
            </a:r>
          </a:p>
          <a:p>
            <a:pPr marL="640080" lvl="1" indent="-283464">
              <a:spcBef>
                <a:spcPts val="600"/>
              </a:spcBef>
            </a:pPr>
            <a:r>
              <a:rPr lang="en-US" sz="2000" dirty="0">
                <a:solidFill>
                  <a:prstClr val="black"/>
                </a:solidFill>
              </a:rPr>
              <a:t>Potential benefits and minimal side effects</a:t>
            </a:r>
          </a:p>
          <a:p>
            <a:pPr marL="342900" lvl="0" indent="-342900">
              <a:spcBef>
                <a:spcPts val="600"/>
              </a:spcBef>
              <a:buFont typeface="Arial" panose="020B0604020202020204" pitchFamily="34" charset="0"/>
              <a:buChar char="•"/>
            </a:pPr>
            <a:r>
              <a:rPr lang="en-US" dirty="0">
                <a:solidFill>
                  <a:prstClr val="black"/>
                </a:solidFill>
              </a:rPr>
              <a:t>All medical experts agree:</a:t>
            </a:r>
          </a:p>
          <a:p>
            <a:pPr marL="640080" lvl="1" indent="-283464">
              <a:spcBef>
                <a:spcPts val="600"/>
              </a:spcBef>
            </a:pPr>
            <a:r>
              <a:rPr lang="en-US" sz="2000" dirty="0">
                <a:solidFill>
                  <a:prstClr val="black"/>
                </a:solidFill>
              </a:rPr>
              <a:t>High and prolonged fevers are risky and should be treated</a:t>
            </a:r>
          </a:p>
          <a:p>
            <a:pPr marL="640080" lvl="1" indent="-283464">
              <a:spcBef>
                <a:spcPts val="600"/>
              </a:spcBef>
            </a:pPr>
            <a:r>
              <a:rPr lang="en-US" sz="2000" dirty="0">
                <a:solidFill>
                  <a:prstClr val="black"/>
                </a:solidFill>
              </a:rPr>
              <a:t>Fevers in those with cardiovascular disease, head trauma, seizures, and respiratory ailments should also </a:t>
            </a:r>
            <a:br>
              <a:rPr lang="en-US" sz="2000" dirty="0">
                <a:solidFill>
                  <a:prstClr val="black"/>
                </a:solidFill>
              </a:rPr>
            </a:br>
            <a:r>
              <a:rPr lang="en-US" sz="2000" dirty="0">
                <a:solidFill>
                  <a:prstClr val="black"/>
                </a:solidFill>
              </a:rPr>
              <a:t>be treated</a:t>
            </a:r>
          </a:p>
        </p:txBody>
      </p:sp>
    </p:spTree>
    <p:extLst>
      <p:ext uri="{BB962C8B-B14F-4D97-AF65-F5344CB8AC3E}">
        <p14:creationId xmlns:p14="http://schemas.microsoft.com/office/powerpoint/2010/main" val="30568094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Antimicrobial Proteins: Interferon</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600"/>
              </a:spcBef>
            </a:pPr>
            <a:r>
              <a:rPr lang="en-US" altLang="en-US" dirty="0"/>
              <a:t>Small protein produced naturally by certain WBCs and tissue cells</a:t>
            </a:r>
          </a:p>
          <a:p>
            <a:pPr>
              <a:spcBef>
                <a:spcPts val="600"/>
              </a:spcBef>
            </a:pPr>
            <a:r>
              <a:rPr lang="en-US" altLang="en-US" dirty="0"/>
              <a:t>Used in therapy against certain viral infections and cancer</a:t>
            </a:r>
          </a:p>
          <a:p>
            <a:pPr>
              <a:spcBef>
                <a:spcPts val="600"/>
              </a:spcBef>
            </a:pPr>
            <a:r>
              <a:rPr lang="en-US" altLang="en-US" dirty="0"/>
              <a:t>Involved in defenses against viruses and other microbes and in immune regulation and intercommunication</a:t>
            </a:r>
          </a:p>
        </p:txBody>
      </p:sp>
    </p:spTree>
    <p:extLst>
      <p:ext uri="{BB962C8B-B14F-4D97-AF65-F5344CB8AC3E}">
        <p14:creationId xmlns:p14="http://schemas.microsoft.com/office/powerpoint/2010/main" val="7679879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Characteristics of Antiviral Interferon</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1937979"/>
          </a:xfrm>
        </p:spPr>
        <p:txBody>
          <a:bodyPr/>
          <a:lstStyle/>
          <a:p>
            <a:pPr>
              <a:spcBef>
                <a:spcPts val="600"/>
              </a:spcBef>
            </a:pPr>
            <a:r>
              <a:rPr lang="en-US" altLang="en-US" dirty="0"/>
              <a:t>Interferon is not virus specific</a:t>
            </a:r>
          </a:p>
          <a:p>
            <a:pPr marL="342900" indent="-342900">
              <a:spcBef>
                <a:spcPts val="600"/>
              </a:spcBef>
              <a:buFont typeface="Arial" panose="020B0604020202020204" pitchFamily="34" charset="0"/>
              <a:buChar char="•"/>
            </a:pPr>
            <a:r>
              <a:rPr lang="en-US" altLang="en-US" dirty="0"/>
              <a:t>Synthesis in response to one cell type will also protect against other cell types</a:t>
            </a:r>
          </a:p>
          <a:p>
            <a:pPr marL="342900" indent="-342900">
              <a:spcBef>
                <a:spcPts val="600"/>
              </a:spcBef>
              <a:buFont typeface="Arial" panose="020B0604020202020204" pitchFamily="34" charset="0"/>
              <a:buChar char="•"/>
            </a:pPr>
            <a:r>
              <a:rPr lang="en-US" altLang="en-US" dirty="0"/>
              <a:t>Produced industrially as a treatment for virus infections</a:t>
            </a:r>
          </a:p>
        </p:txBody>
      </p:sp>
      <p:pic>
        <p:nvPicPr>
          <p:cNvPr id="8" name="Picture 3" descr="Illustration of the antiviral activity of interferon.">
            <a:extLst>
              <a:ext uri="{FF2B5EF4-FFF2-40B4-BE49-F238E27FC236}">
                <a16:creationId xmlns:a16="http://schemas.microsoft.com/office/drawing/2014/main" id="{17043B9E-6461-4721-8769-0B339D0FF85A}"/>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6666"/>
          <a:stretch/>
        </p:blipFill>
        <p:spPr>
          <a:xfrm>
            <a:off x="1148548" y="3286120"/>
            <a:ext cx="6846903" cy="2971800"/>
          </a:xfrm>
        </p:spPr>
      </p:pic>
      <p:sp>
        <p:nvSpPr>
          <p:cNvPr id="5" name="Text Placeholder 4">
            <a:extLst>
              <a:ext uri="{FF2B5EF4-FFF2-40B4-BE49-F238E27FC236}">
                <a16:creationId xmlns:a16="http://schemas.microsoft.com/office/drawing/2014/main" id="{59CF7926-FF5D-4DA3-B8C8-583EF3FD9AF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7928012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Antimicrobial Proteins: Complement</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600"/>
              </a:spcBef>
            </a:pPr>
            <a:r>
              <a:rPr lang="en-US" dirty="0"/>
              <a:t>Complement:</a:t>
            </a:r>
          </a:p>
          <a:p>
            <a:pPr marL="342900" indent="-342900">
              <a:spcBef>
                <a:spcPts val="600"/>
              </a:spcBef>
              <a:buFont typeface="Arial" panose="020B0604020202020204" pitchFamily="34" charset="0"/>
              <a:buChar char="•"/>
            </a:pPr>
            <a:r>
              <a:rPr lang="en-US" dirty="0"/>
              <a:t>Consists of over 30 blood proteins</a:t>
            </a:r>
          </a:p>
          <a:p>
            <a:pPr marL="342900" indent="-342900">
              <a:spcBef>
                <a:spcPts val="600"/>
              </a:spcBef>
              <a:buFont typeface="Arial" panose="020B0604020202020204" pitchFamily="34" charset="0"/>
              <a:buChar char="•"/>
            </a:pPr>
            <a:r>
              <a:rPr lang="en-US" dirty="0"/>
              <a:t>Work together to destroy bacteria and viruses</a:t>
            </a:r>
          </a:p>
          <a:p>
            <a:pPr>
              <a:spcBef>
                <a:spcPts val="600"/>
              </a:spcBef>
            </a:pPr>
            <a:r>
              <a:rPr lang="en-US" dirty="0"/>
              <a:t>Cascade reaction:</a:t>
            </a:r>
          </a:p>
          <a:p>
            <a:pPr marL="342900" indent="-342900">
              <a:spcBef>
                <a:spcPts val="600"/>
              </a:spcBef>
              <a:buFont typeface="Arial" panose="020B0604020202020204" pitchFamily="34" charset="0"/>
              <a:buChar char="•"/>
            </a:pPr>
            <a:r>
              <a:rPr lang="en-US" dirty="0"/>
              <a:t>Sequential physiological response</a:t>
            </a:r>
          </a:p>
          <a:p>
            <a:pPr marL="342900" indent="-342900">
              <a:spcBef>
                <a:spcPts val="600"/>
              </a:spcBef>
              <a:buFont typeface="Arial" panose="020B0604020202020204" pitchFamily="34" charset="0"/>
              <a:buChar char="•"/>
            </a:pPr>
            <a:r>
              <a:rPr lang="en-US" dirty="0"/>
              <a:t>First substance in a chemical series activates the next substance, which activates the next, and so on until the desired end product is reached</a:t>
            </a:r>
          </a:p>
        </p:txBody>
      </p:sp>
    </p:spTree>
    <p:extLst>
      <p:ext uri="{BB962C8B-B14F-4D97-AF65-F5344CB8AC3E}">
        <p14:creationId xmlns:p14="http://schemas.microsoft.com/office/powerpoint/2010/main" val="227439510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Three Complement Pathways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4343399" cy="4937760"/>
          </a:xfrm>
        </p:spPr>
        <p:txBody>
          <a:bodyPr/>
          <a:lstStyle/>
          <a:p>
            <a:pPr>
              <a:spcBef>
                <a:spcPts val="600"/>
              </a:spcBef>
            </a:pPr>
            <a:r>
              <a:rPr lang="en-US" altLang="en-US" dirty="0"/>
              <a:t>Classical complement pathway:</a:t>
            </a:r>
          </a:p>
          <a:p>
            <a:pPr marL="342900" indent="-342900">
              <a:spcBef>
                <a:spcPts val="600"/>
              </a:spcBef>
              <a:buFont typeface="Arial" panose="020B0604020202020204" pitchFamily="34" charset="0"/>
              <a:buChar char="•"/>
            </a:pPr>
            <a:r>
              <a:rPr lang="en-US" altLang="en-US" dirty="0"/>
              <a:t>Activated by antibodies bound to microbial surfaces</a:t>
            </a:r>
          </a:p>
          <a:p>
            <a:pPr>
              <a:spcBef>
                <a:spcPts val="600"/>
              </a:spcBef>
            </a:pPr>
            <a:r>
              <a:rPr lang="en-US" altLang="en-US" dirty="0"/>
              <a:t>Lectin pathway:</a:t>
            </a:r>
          </a:p>
          <a:p>
            <a:pPr marL="342900" indent="-342900">
              <a:spcBef>
                <a:spcPts val="600"/>
              </a:spcBef>
              <a:buFont typeface="Arial" panose="020B0604020202020204" pitchFamily="34" charset="0"/>
              <a:buChar char="•"/>
            </a:pPr>
            <a:r>
              <a:rPr lang="en-US" altLang="en-US" dirty="0"/>
              <a:t>Activated by lectins</a:t>
            </a:r>
          </a:p>
          <a:p>
            <a:pPr>
              <a:spcBef>
                <a:spcPts val="600"/>
              </a:spcBef>
            </a:pPr>
            <a:r>
              <a:rPr lang="en-US" altLang="en-US" dirty="0"/>
              <a:t>Alternative pathway:</a:t>
            </a:r>
          </a:p>
          <a:p>
            <a:pPr marL="342900" indent="-342900">
              <a:spcBef>
                <a:spcPts val="600"/>
              </a:spcBef>
              <a:buFont typeface="Arial" panose="020B0604020202020204" pitchFamily="34" charset="0"/>
              <a:buChar char="•"/>
            </a:pPr>
            <a:r>
              <a:rPr lang="en-US" altLang="en-US" dirty="0"/>
              <a:t>Activated directly by repeating molecules on the microbial surface, such as LPS</a:t>
            </a:r>
          </a:p>
        </p:txBody>
      </p:sp>
      <p:pic>
        <p:nvPicPr>
          <p:cNvPr id="8" name="Picture 3" descr="Steps in the alternate complement pathway. ">
            <a:extLst>
              <a:ext uri="{FF2B5EF4-FFF2-40B4-BE49-F238E27FC236}">
                <a16:creationId xmlns:a16="http://schemas.microsoft.com/office/drawing/2014/main" id="{048A44FA-7F79-4382-9970-A3C4A3258931}"/>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4233"/>
          <a:stretch/>
        </p:blipFill>
        <p:spPr>
          <a:xfrm>
            <a:off x="4905829" y="1543798"/>
            <a:ext cx="4015547" cy="4019551"/>
          </a:xfrm>
        </p:spPr>
      </p:pic>
      <p:sp>
        <p:nvSpPr>
          <p:cNvPr id="5" name="Text Placeholder 4">
            <a:extLst>
              <a:ext uri="{FF2B5EF4-FFF2-40B4-BE49-F238E27FC236}">
                <a16:creationId xmlns:a16="http://schemas.microsoft.com/office/drawing/2014/main" id="{991498D1-BD25-40B2-9B87-004E90FE401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2668546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A6CD5-E83A-4237-B7E1-DBAC5C299122}"/>
              </a:ext>
            </a:extLst>
          </p:cNvPr>
          <p:cNvSpPr>
            <a:spLocks noGrp="1"/>
          </p:cNvSpPr>
          <p:nvPr>
            <p:ph type="title"/>
          </p:nvPr>
        </p:nvSpPr>
        <p:spPr/>
        <p:txBody>
          <a:bodyPr/>
          <a:lstStyle/>
          <a:p>
            <a:r>
              <a:rPr lang="en-US" dirty="0">
                <a:solidFill>
                  <a:schemeClr val="tx1"/>
                </a:solidFill>
              </a:rPr>
              <a:t>Antimicrobial Proteins: Antimicrobial Peptides</a:t>
            </a:r>
            <a:endParaRPr lang="en-IN" dirty="0">
              <a:solidFill>
                <a:schemeClr val="tx1"/>
              </a:solidFill>
            </a:endParaRPr>
          </a:p>
        </p:txBody>
      </p:sp>
      <p:sp>
        <p:nvSpPr>
          <p:cNvPr id="4" name="Content Placeholder 2">
            <a:extLst>
              <a:ext uri="{FF2B5EF4-FFF2-40B4-BE49-F238E27FC236}">
                <a16:creationId xmlns:a16="http://schemas.microsoft.com/office/drawing/2014/main" id="{1D47CC3F-24DC-45CB-B883-E9D1AEE2788B}"/>
              </a:ext>
            </a:extLst>
          </p:cNvPr>
          <p:cNvSpPr>
            <a:spLocks noGrp="1"/>
          </p:cNvSpPr>
          <p:nvPr>
            <p:ph sz="quarter" idx="11"/>
          </p:nvPr>
        </p:nvSpPr>
        <p:spPr>
          <a:xfrm>
            <a:off x="342900" y="1276709"/>
            <a:ext cx="4948627" cy="5024079"/>
          </a:xfrm>
        </p:spPr>
        <p:txBody>
          <a:bodyPr/>
          <a:lstStyle/>
          <a:p>
            <a:pPr>
              <a:spcBef>
                <a:spcPts val="600"/>
              </a:spcBef>
            </a:pPr>
            <a:r>
              <a:rPr lang="en-US" altLang="en-US" sz="2800" dirty="0"/>
              <a:t>Short proteins capable of inserting themselves into bacterial membranes</a:t>
            </a:r>
          </a:p>
          <a:p>
            <a:pPr marL="342900" indent="-342900">
              <a:spcBef>
                <a:spcPts val="600"/>
              </a:spcBef>
              <a:buFont typeface="Arial" panose="020B0604020202020204" pitchFamily="34" charset="0"/>
              <a:buChar char="•"/>
            </a:pPr>
            <a:r>
              <a:rPr lang="en-US" altLang="en-US" dirty="0"/>
              <a:t>Between 12 and 50 amino acids</a:t>
            </a:r>
          </a:p>
          <a:p>
            <a:pPr marL="342900" indent="-342900">
              <a:spcBef>
                <a:spcPts val="600"/>
              </a:spcBef>
              <a:buFont typeface="Arial" panose="020B0604020202020204" pitchFamily="34" charset="0"/>
              <a:buChar char="•"/>
            </a:pPr>
            <a:r>
              <a:rPr lang="en-US" altLang="en-US" dirty="0" err="1"/>
              <a:t>Bacteriosins</a:t>
            </a:r>
            <a:r>
              <a:rPr lang="en-US" altLang="en-US" dirty="0"/>
              <a:t>, defensin, </a:t>
            </a:r>
            <a:r>
              <a:rPr lang="en-US" altLang="en-US" dirty="0" err="1"/>
              <a:t>magainins</a:t>
            </a:r>
            <a:r>
              <a:rPr lang="en-US" altLang="en-US" dirty="0"/>
              <a:t>, </a:t>
            </a:r>
            <a:r>
              <a:rPr lang="en-US" altLang="en-US" dirty="0" err="1"/>
              <a:t>protegrins</a:t>
            </a:r>
            <a:endParaRPr lang="en-US" altLang="en-US" dirty="0"/>
          </a:p>
          <a:p>
            <a:pPr marL="342900" indent="-342900">
              <a:spcBef>
                <a:spcPts val="600"/>
              </a:spcBef>
              <a:buFont typeface="Arial" panose="020B0604020202020204" pitchFamily="34" charset="0"/>
              <a:buChar char="•"/>
            </a:pPr>
            <a:r>
              <a:rPr lang="en-US" altLang="en-US" dirty="0"/>
              <a:t>Part of the innate immune system</a:t>
            </a:r>
          </a:p>
          <a:p>
            <a:pPr marL="342900" indent="-342900">
              <a:spcBef>
                <a:spcPts val="600"/>
              </a:spcBef>
              <a:buFont typeface="Arial" panose="020B0604020202020204" pitchFamily="34" charset="0"/>
              <a:buChar char="•"/>
            </a:pPr>
            <a:r>
              <a:rPr lang="en-US" altLang="en-US" dirty="0"/>
              <a:t>Have an effect on other actions of nonspecific and specific immunity</a:t>
            </a:r>
          </a:p>
        </p:txBody>
      </p:sp>
      <p:pic>
        <p:nvPicPr>
          <p:cNvPr id="10" name="Picture 3">
            <a:extLst>
              <a:ext uri="{FF2B5EF4-FFF2-40B4-BE49-F238E27FC236}">
                <a16:creationId xmlns:a16="http://schemas.microsoft.com/office/drawing/2014/main" id="{C92B436C-3E20-47D7-918E-EA861D3CC6F0}"/>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l="31307" t="18780" r="19537" b="8438"/>
          <a:stretch/>
        </p:blipFill>
        <p:spPr>
          <a:xfrm>
            <a:off x="5291527" y="1769318"/>
            <a:ext cx="3717455" cy="3666282"/>
          </a:xfrm>
        </p:spPr>
      </p:pic>
    </p:spTree>
    <p:extLst>
      <p:ext uri="{BB962C8B-B14F-4D97-AF65-F5344CB8AC3E}">
        <p14:creationId xmlns:p14="http://schemas.microsoft.com/office/powerpoint/2010/main" val="5502830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Concept Check – Section 14.3</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267700" cy="5120640"/>
          </a:xfrm>
        </p:spPr>
        <p:txBody>
          <a:bodyPr/>
          <a:lstStyle/>
          <a:p>
            <a:pPr marL="514350" indent="-514350">
              <a:spcBef>
                <a:spcPts val="600"/>
              </a:spcBef>
              <a:buFont typeface="+mj-lt"/>
              <a:buAutoNum type="arabicPeriod"/>
            </a:pPr>
            <a:r>
              <a:rPr lang="en-US" dirty="0"/>
              <a:t>List and describe the basic steps of phagocytosis.</a:t>
            </a:r>
          </a:p>
          <a:p>
            <a:pPr marL="514350" indent="-514350">
              <a:spcBef>
                <a:spcPts val="600"/>
              </a:spcBef>
              <a:buFont typeface="+mj-lt"/>
              <a:buAutoNum type="arabicPeriod" startAt="2"/>
            </a:pPr>
            <a:r>
              <a:rPr lang="en-US" dirty="0"/>
              <a:t>What are the five symptoms of inflammation?</a:t>
            </a:r>
          </a:p>
          <a:p>
            <a:pPr marL="514350" indent="-514350">
              <a:spcBef>
                <a:spcPts val="600"/>
              </a:spcBef>
              <a:buFont typeface="+mj-lt"/>
              <a:buAutoNum type="arabicPeriod" startAt="2"/>
            </a:pPr>
            <a:r>
              <a:rPr lang="en-US" dirty="0"/>
              <a:t>________ is the tendency of white blood cells to migrate in response to a specific chemical stimulus.</a:t>
            </a:r>
          </a:p>
          <a:p>
            <a:pPr marL="514350" indent="-514350">
              <a:spcBef>
                <a:spcPts val="600"/>
              </a:spcBef>
              <a:buFont typeface="+mj-lt"/>
              <a:buAutoNum type="arabicPeriod" startAt="2"/>
            </a:pPr>
            <a:r>
              <a:rPr lang="en-US" dirty="0"/>
              <a:t>True/False: Fever should always be treated.</a:t>
            </a:r>
          </a:p>
          <a:p>
            <a:pPr marL="514350" indent="-514350">
              <a:spcBef>
                <a:spcPts val="600"/>
              </a:spcBef>
              <a:buFont typeface="+mj-lt"/>
              <a:buAutoNum type="arabicPeriod" startAt="2"/>
            </a:pPr>
            <a:r>
              <a:rPr lang="en-US" dirty="0"/>
              <a:t>Interferon is produced in response to infection by a ________.</a:t>
            </a:r>
          </a:p>
          <a:p>
            <a:pPr marL="514350" indent="-514350">
              <a:spcBef>
                <a:spcPts val="600"/>
              </a:spcBef>
              <a:buFont typeface="+mj-lt"/>
              <a:buAutoNum type="arabicPeriod" startAt="2"/>
            </a:pPr>
            <a:r>
              <a:rPr lang="en-US" dirty="0"/>
              <a:t>The three pathways of complement activation are known as the ________, ________, and _________ pathways.</a:t>
            </a:r>
          </a:p>
        </p:txBody>
      </p:sp>
    </p:spTree>
    <p:extLst>
      <p:ext uri="{BB962C8B-B14F-4D97-AF65-F5344CB8AC3E}">
        <p14:creationId xmlns:p14="http://schemas.microsoft.com/office/powerpoint/2010/main" val="30860939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80484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solidFill>
                  <a:schemeClr val="tx1"/>
                </a:solidFill>
              </a:rPr>
              <a:t>Pathogen Recognition</a:t>
            </a:r>
            <a:endParaRPr lang="en-US" sz="1200" dirty="0">
              <a:solidFill>
                <a:schemeClr val="tx1"/>
              </a:solidFill>
            </a:endParaRP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073509"/>
            <a:ext cx="8458200" cy="4644031"/>
          </a:xfrm>
        </p:spPr>
        <p:txBody>
          <a:bodyPr/>
          <a:lstStyle/>
          <a:p>
            <a:pPr>
              <a:spcBef>
                <a:spcPts val="600"/>
              </a:spcBef>
            </a:pPr>
            <a:r>
              <a:rPr lang="en-US" sz="2200" dirty="0"/>
              <a:t>White blood cells move throughout the body, searching for potential pathogens</a:t>
            </a:r>
          </a:p>
          <a:p>
            <a:pPr marL="342900" indent="-342900">
              <a:spcBef>
                <a:spcPts val="600"/>
              </a:spcBef>
              <a:buFont typeface="Arial" panose="020B0604020202020204" pitchFamily="34" charset="0"/>
              <a:buChar char="•"/>
            </a:pPr>
            <a:r>
              <a:rPr lang="en-US" sz="2200" dirty="0"/>
              <a:t>Trained to recognize </a:t>
            </a:r>
            <a:r>
              <a:rPr lang="en-US" sz="2200" b="1" dirty="0"/>
              <a:t>self,</a:t>
            </a:r>
            <a:r>
              <a:rPr lang="en-US" sz="2200" dirty="0"/>
              <a:t> or body cells and </a:t>
            </a:r>
            <a:r>
              <a:rPr lang="en-US" sz="2200" b="1" dirty="0" err="1"/>
              <a:t>nonself</a:t>
            </a:r>
            <a:r>
              <a:rPr lang="en-US" sz="2200" b="1" dirty="0"/>
              <a:t>,</a:t>
            </a:r>
            <a:r>
              <a:rPr lang="en-US" sz="2200" dirty="0"/>
              <a:t> bacterial cells or other invading pathogens</a:t>
            </a:r>
          </a:p>
          <a:p>
            <a:pPr lvl="0">
              <a:spcBef>
                <a:spcPts val="600"/>
              </a:spcBef>
            </a:pPr>
            <a:r>
              <a:rPr lang="en-US" sz="2200" b="1" dirty="0">
                <a:solidFill>
                  <a:prstClr val="black"/>
                </a:solidFill>
              </a:rPr>
              <a:t>Markers:</a:t>
            </a:r>
          </a:p>
          <a:p>
            <a:pPr marL="342900" lvl="0" indent="-342900">
              <a:spcBef>
                <a:spcPts val="600"/>
              </a:spcBef>
              <a:buFont typeface="Arial"/>
              <a:buChar char="•"/>
            </a:pPr>
            <a:r>
              <a:rPr lang="en-US" sz="2200" spc="-10" dirty="0">
                <a:solidFill>
                  <a:prstClr val="black"/>
                </a:solidFill>
              </a:rPr>
              <a:t>Molecules on the surfaces of cells</a:t>
            </a:r>
          </a:p>
          <a:p>
            <a:pPr marL="342900" lvl="0" indent="-342900">
              <a:spcBef>
                <a:spcPts val="600"/>
              </a:spcBef>
              <a:buFont typeface="Arial"/>
              <a:buChar char="•"/>
            </a:pPr>
            <a:r>
              <a:rPr lang="en-US" sz="2200" dirty="0">
                <a:solidFill>
                  <a:prstClr val="black"/>
                </a:solidFill>
              </a:rPr>
              <a:t>Composed of proteins and/or sugars</a:t>
            </a:r>
          </a:p>
          <a:p>
            <a:pPr marL="342900" lvl="0" indent="-342900">
              <a:spcBef>
                <a:spcPts val="600"/>
              </a:spcBef>
              <a:buFont typeface="Arial"/>
              <a:buChar char="•"/>
            </a:pPr>
            <a:r>
              <a:rPr lang="en-US" sz="2200" dirty="0">
                <a:solidFill>
                  <a:prstClr val="black"/>
                </a:solidFill>
              </a:rPr>
              <a:t>Evaluated by cells of the immune system</a:t>
            </a:r>
            <a:endParaRPr lang="en-US" sz="2200" dirty="0"/>
          </a:p>
        </p:txBody>
      </p:sp>
    </p:spTree>
    <p:extLst>
      <p:ext uri="{BB962C8B-B14F-4D97-AF65-F5344CB8AC3E}">
        <p14:creationId xmlns:p14="http://schemas.microsoft.com/office/powerpoint/2010/main" val="20446008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Immunology</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White blood cells are equipped with a very sensitive sense of “touch.” As they travel through the tissues, they feel surface markers that help them determine what is self and what is not. When self markers are recognized, no response occurs, as shown in the illustration at the top of this figure. However, when nonself is detected (middle illustration of the figure), a reaction to destroy it is mounted (bottom illustration of the figure).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763119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Circulatory and Lymphatic Systems</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sz="1800" dirty="0"/>
              <a:t>This figure includes three illustration of the human body, one showing the circulatory system, one showing the lymphatic system, and one showing them combined. In the circulatory system, Body compartments are screened by circulating white blood cells in the cardiovascular system. The lymphatic system consists of a branching network of vessels that extend into most body areas. There is a higher density of lymphatic vessels in the “dead-end” areas of the hands, feet, and breast, which are frequent contact points for infections. Other lymphatic organs include the lymph nodes, spleen, gut-associated lymphoid tissue (GALT), the thymus gland, and the tonsils. On the far right is a comparison of the generalized circulation of the lymphatic system and the blood. Although the lymphatic vessels parallel the regular circulation, they transport in only one direction unlike the cyclic pattern of blood. Direct connection between the two circulations occurs at points near the heart where large lymph ducts empty their fluid into veins. An inset illustrates the lymphatics of a mammary gland with axillary lymph nodes, showing their proximity to the left subclavian vein (another point of contact between the two circulations).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4273910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The Thymus: Site of T-Cell Maturation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Immediately after birth, the thymus is a large organ that nearly fills the region over the midline of the upper thoracic region. In the adult, however, it is proportionately smaller. The drawing here shows the main anatomical regions of the thymus (cortex, medulla, and blood vessels). Immature T cells enter through the cortex and migrate into the medulla as they mature.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7047242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Lymph Nodes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Lymph nodes are small, encapsulated, bean-shaped organs stationed, usually in clusters, along lymphatic chan­nels and large blood vessels of the thoracic and abdominal cavities as shown in this figure. Major aggregations of nodes occur in the loose connective tissue of the armpit (axillary nodes), groin (inguinal nodes), and neck (cervical nodes).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69487180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Composition of Whole Blood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GB" dirty="0"/>
              <a:t>When blood is allowed to clot, serum separates from the red blood cells.</a:t>
            </a:r>
          </a:p>
          <a:p>
            <a:pPr marL="342900" indent="-342900">
              <a:buFont typeface="+mj-lt"/>
              <a:buAutoNum type="alphaLcParenR"/>
            </a:pPr>
            <a:r>
              <a:rPr lang="en-GB" dirty="0"/>
              <a:t>When anticoagulants are present, the blood stratifies into a clear layer of plasma; a thin layer of off-white material called the buffy coat (which contains the white blood cells); and a layer of red blood cells in the bottom, thicker layer.</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79864329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Description of Blood Cells and Platelets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Undifferentiated stem cells in the red marrow differentiate to give rise to several cell lines that become increasingly specialized until mature cells are released into circulation. The primary lines of cells that arise from this process produce red blood cells, white blood cells, and platelets. The white blood cell lines are programmed to develop into several secondary lines of cells during the final process of differentiation as shown in this figure. Mature white blood cells (leukocytes) include granulocytes (neutrophils, basophils, and eosinophils), agranulocytes (monocytes and lymphocytes), mast cells, dendritic cells, macrophages, natural killer cells, and gamma-delta T cells.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07969986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Mononuclear Phagocyte System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The figure on the left shows a human body with purple shading on the side of the face, the neck, chest, pelvis, elbows, wrists, knees, and ankles. The degrees of shading in the body indicate variations in phagocyte concentration (darker, as shown on the chest and pelvis = greater). The inset on the right shows that this system begins at the microscopic level with a fibrous support network (reticular </a:t>
            </a:r>
            <a:r>
              <a:rPr lang="en-GB" dirty="0" err="1"/>
              <a:t>fibers</a:t>
            </a:r>
            <a:r>
              <a:rPr lang="en-GB" dirty="0"/>
              <a:t>) enmeshing each cell. This web connects one cell to another within a tissue or organ and provides a niche for phagocytic white blood cells, which can crawl within and between tissues.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37011676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Primary Physical and Chemical Defense Barriers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The inborn, nonspecific </a:t>
            </a:r>
            <a:r>
              <a:rPr lang="en-GB" dirty="0" err="1"/>
              <a:t>defenses</a:t>
            </a:r>
            <a:r>
              <a:rPr lang="en-GB" dirty="0"/>
              <a:t> can be divided into physical, chemical, and genetic barriers that impede the entry of not only microbes but any foreign agent, whether living or not. These are shown in this figure of a human male and include ear wax, sebaceous glands, tears, mucus, saliva, cilia, low pH, sweat, stomach acid, intestinal enzymes, defecation, urination, and intact skin.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20937820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Respiratory Tract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This figure illustrates the anatomy of the respiratory tract (nasal cavity, nostril, oral cavity, pharynx, epiglottis, larynx, trachea, lungs, bronchus, and bronchioles) and its </a:t>
            </a:r>
            <a:r>
              <a:rPr lang="en-GB" dirty="0" err="1"/>
              <a:t>defenses</a:t>
            </a:r>
            <a:r>
              <a:rPr lang="en-GB" dirty="0"/>
              <a:t>. The epithelial lining of the airways contains a brush border of cilia to entrap and propel particles upward toward the pharynx. The inset is a photo of the tracheal mucosa (magnified 5,000×).</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2662088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altLang="en-US" dirty="0">
                <a:solidFill>
                  <a:schemeClr val="tx1"/>
                </a:solidFill>
              </a:rPr>
              <a:t>Tissues, Organs, and Cells Participating in Immunity</a:t>
            </a:r>
            <a:endParaRPr lang="en-US" dirty="0">
              <a:solidFill>
                <a:schemeClr val="tx1"/>
              </a:solidFill>
            </a:endParaRPr>
          </a:p>
        </p:txBody>
      </p:sp>
      <p:sp>
        <p:nvSpPr>
          <p:cNvPr id="5" name="Content Placeholder 2">
            <a:extLst>
              <a:ext uri="{FF2B5EF4-FFF2-40B4-BE49-F238E27FC236}">
                <a16:creationId xmlns:a16="http://schemas.microsoft.com/office/drawing/2014/main" id="{608AB265-A8E3-4870-A4B9-970BDE6871A6}"/>
              </a:ext>
            </a:extLst>
          </p:cNvPr>
          <p:cNvSpPr>
            <a:spLocks noGrp="1"/>
          </p:cNvSpPr>
          <p:nvPr>
            <p:ph sz="quarter" idx="15"/>
          </p:nvPr>
        </p:nvSpPr>
        <p:spPr>
          <a:xfrm>
            <a:off x="388396" y="1070726"/>
            <a:ext cx="7904703" cy="5394960"/>
          </a:xfrm>
        </p:spPr>
        <p:txBody>
          <a:bodyPr/>
          <a:lstStyle/>
          <a:p>
            <a:pPr>
              <a:spcBef>
                <a:spcPts val="600"/>
              </a:spcBef>
            </a:pPr>
            <a:r>
              <a:rPr lang="en-US" altLang="en-US" dirty="0"/>
              <a:t>Mononuclear phagocyte system</a:t>
            </a:r>
          </a:p>
          <a:p>
            <a:pPr>
              <a:spcBef>
                <a:spcPts val="600"/>
              </a:spcBef>
            </a:pPr>
            <a:r>
              <a:rPr lang="en-US" altLang="en-US" dirty="0"/>
              <a:t>Spaces surrounding tissue cells that contain extracellular fluid (ECF)</a:t>
            </a:r>
          </a:p>
          <a:p>
            <a:pPr>
              <a:spcBef>
                <a:spcPts val="600"/>
              </a:spcBef>
            </a:pPr>
            <a:r>
              <a:rPr lang="en-US" altLang="en-US" dirty="0"/>
              <a:t>Bloodstream</a:t>
            </a:r>
          </a:p>
          <a:p>
            <a:pPr>
              <a:spcBef>
                <a:spcPts val="600"/>
              </a:spcBef>
            </a:pPr>
            <a:r>
              <a:rPr lang="en-US" altLang="en-US" dirty="0"/>
              <a:t>Lymphatic system</a:t>
            </a:r>
          </a:p>
        </p:txBody>
      </p:sp>
    </p:spTree>
    <p:extLst>
      <p:ext uri="{BB962C8B-B14F-4D97-AF65-F5344CB8AC3E}">
        <p14:creationId xmlns:p14="http://schemas.microsoft.com/office/powerpoint/2010/main" val="35276854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Phases of Phagocytosis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rabicPeriod"/>
            </a:pPr>
            <a:r>
              <a:rPr lang="en-GB" dirty="0"/>
              <a:t>Phagocyte is attracted to bacteria.</a:t>
            </a:r>
          </a:p>
          <a:p>
            <a:pPr marL="342900" indent="-342900">
              <a:buFont typeface="+mj-lt"/>
              <a:buAutoNum type="arabicPeriod"/>
            </a:pPr>
            <a:r>
              <a:rPr lang="en-GB" dirty="0"/>
              <a:t>Close-up view of process showing bacteria adhering to phagocyte PRRs by their PAMPs.</a:t>
            </a:r>
          </a:p>
          <a:p>
            <a:pPr marL="342900" indent="-342900">
              <a:buFont typeface="+mj-lt"/>
              <a:buAutoNum type="arabicPeriod"/>
            </a:pPr>
            <a:r>
              <a:rPr lang="en-GB" dirty="0"/>
              <a:t>Vacuole is formed around bacteria during engulfment.</a:t>
            </a:r>
          </a:p>
          <a:p>
            <a:pPr marL="342900" indent="-342900">
              <a:buFont typeface="+mj-lt"/>
              <a:buAutoNum type="arabicPeriod"/>
            </a:pPr>
            <a:r>
              <a:rPr lang="en-GB" dirty="0"/>
              <a:t>Phagosome, a digestive vacuole, results.</a:t>
            </a:r>
          </a:p>
          <a:p>
            <a:pPr marL="342900" indent="-342900">
              <a:buFont typeface="+mj-lt"/>
              <a:buAutoNum type="arabicPeriod"/>
            </a:pPr>
            <a:r>
              <a:rPr lang="en-GB" dirty="0"/>
              <a:t>Lysosomes fuse with phagosome, forming a phagolysosome.</a:t>
            </a:r>
          </a:p>
          <a:p>
            <a:pPr marL="342900" indent="-342900">
              <a:buFont typeface="+mj-lt"/>
              <a:buAutoNum type="arabicPeriod"/>
            </a:pPr>
            <a:r>
              <a:rPr lang="en-GB" dirty="0"/>
              <a:t>Enzymes and toxic oxygen products kill and digest bacteria.</a:t>
            </a:r>
          </a:p>
          <a:p>
            <a:pPr marL="342900" indent="-342900">
              <a:buFont typeface="+mj-lt"/>
              <a:buAutoNum type="arabicPeriod"/>
            </a:pPr>
            <a:r>
              <a:rPr lang="en-GB" dirty="0"/>
              <a:t>Undigested particles are released. (Inset) Scanning electron micrograph of a macrophage actively engaged in devouring bacteria (10,000×).</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59271143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Toll-like Receptors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The example here shows the actions of a toll-like receptor that spans the membrane of many cells of the immune system. When a molecule specific to a particular class of pathogen is recognized by a receptor, the toll-like receptors merge and bind the foreign molecule. This induces production of chemicals that stimulate an immune response.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9877612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Major Events in Inflammation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rabicPeriod"/>
            </a:pPr>
            <a:r>
              <a:rPr lang="en-GB" dirty="0"/>
              <a:t>Injury leads to reflex narrowing of the blood vessels (vasoconstriction) lasting for a short time which leads to release of chemical mediators into area.</a:t>
            </a:r>
          </a:p>
          <a:p>
            <a:pPr marL="342900" indent="-342900">
              <a:buFont typeface="+mj-lt"/>
              <a:buAutoNum type="arabicPeriod"/>
            </a:pPr>
            <a:r>
              <a:rPr lang="en-GB" dirty="0"/>
              <a:t>Increased diameter of blood vessels (vasodilation) leads to increased blood flow which leads to increased vascular permeability which leads to leakage of fluid (plasma) from blood vessels into tissues (exudate formation).</a:t>
            </a:r>
          </a:p>
          <a:p>
            <a:pPr marL="342900" indent="-342900">
              <a:buFont typeface="+mj-lt"/>
              <a:buAutoNum type="arabicPeriod"/>
            </a:pPr>
            <a:r>
              <a:rPr lang="en-GB" dirty="0" err="1"/>
              <a:t>Edema</a:t>
            </a:r>
            <a:r>
              <a:rPr lang="en-GB" dirty="0"/>
              <a:t> leads to infiltration of site by neutrophils and accumulation of pus.</a:t>
            </a:r>
          </a:p>
          <a:p>
            <a:pPr marL="342900" indent="-342900">
              <a:buFont typeface="+mj-lt"/>
              <a:buAutoNum type="arabicPeriod"/>
            </a:pPr>
            <a:r>
              <a:rPr lang="en-GB" dirty="0"/>
              <a:t>Macrophages and lymphocytes lead to repair, either by complete resolution and return of tissue to normal state or by formation of scar tissue.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7911608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Unique Dynamic Characteristics of White Blood Cells: Diapedesis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Illustration of a venule depicts white blood cells squeezing themselves between spaces in the blood vessel wall via diapedesis. This process, shown in cross section, indicates how the pool of leukocytes adheres to the endothelial wall. From this site, they are poised to migrate out of the vessel into the tissue space. The micrograph on the right captures neutrophils in the process of diapedesis.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06554814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Characteristics of Antiviral Interferon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When a cell is infected by a virus, its nucleus is triggered to transcribe and translate the interferon (IFN) gene. Interferon diffuses out of the cell and binds to IFN receptors on nearby uninfected cells, where it induces production of proteins that eliminate viral genes and block viral replication. Note that the original cell is not protected by IFN and that IFN does not prevent viruses from invading the protected cells. </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63722717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Three Complement Pathways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Steps in the alternate complement pathway. 1) C3 hydrolysis. 2) C3b cleaves C5 into C5a and C5b. 3) C5b, C6, C7, C8, and C9 together form the membrane attack complex. 4) Cell swells and bursts. (Right) An electron micrograph of a cell reveals multiple puncture sites over its surface. The lighter, </a:t>
            </a:r>
            <a:r>
              <a:rPr lang="en-GB" dirty="0" err="1"/>
              <a:t>ringlike</a:t>
            </a:r>
            <a:r>
              <a:rPr lang="en-GB" dirty="0"/>
              <a:t> structures are the actual enzyme complexes.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909723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solidFill>
                  <a:schemeClr val="tx1"/>
                </a:solidFill>
              </a:rPr>
              <a:t>Major Functions of the Lymphatic System</a:t>
            </a: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899" y="1276708"/>
            <a:ext cx="8458200" cy="5212080"/>
          </a:xfrm>
        </p:spPr>
        <p:txBody>
          <a:bodyPr/>
          <a:lstStyle/>
          <a:p>
            <a:pPr>
              <a:spcBef>
                <a:spcPts val="600"/>
              </a:spcBef>
            </a:pPr>
            <a:r>
              <a:rPr lang="en-US" altLang="en-US" dirty="0"/>
              <a:t>Provide an auxiliary route for return of extracellular fluid to the circulatory system</a:t>
            </a:r>
          </a:p>
          <a:p>
            <a:pPr>
              <a:spcBef>
                <a:spcPts val="600"/>
              </a:spcBef>
            </a:pPr>
            <a:r>
              <a:rPr lang="en-US" altLang="en-US" dirty="0"/>
              <a:t>Act as a “drain-off” system for the inflammatory response</a:t>
            </a:r>
          </a:p>
          <a:p>
            <a:pPr>
              <a:spcBef>
                <a:spcPts val="600"/>
              </a:spcBef>
            </a:pPr>
            <a:r>
              <a:rPr lang="en-US" altLang="en-US" dirty="0"/>
              <a:t>Render surveillance, recognition, and protection against foreign materials, through a system of lymphocytes, phagocytes, and antibodies</a:t>
            </a:r>
          </a:p>
        </p:txBody>
      </p:sp>
    </p:spTree>
    <p:extLst>
      <p:ext uri="{BB962C8B-B14F-4D97-AF65-F5344CB8AC3E}">
        <p14:creationId xmlns:p14="http://schemas.microsoft.com/office/powerpoint/2010/main" val="425125544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1699</TotalTime>
  <Words>4740</Words>
  <Application>Microsoft Office PowerPoint</Application>
  <PresentationFormat>On-screen Show (4:3)</PresentationFormat>
  <Paragraphs>467</Paragraphs>
  <Slides>85</Slides>
  <Notes>1</Notes>
  <HiddenSlides>16</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85</vt:i4>
      </vt:variant>
    </vt:vector>
  </HeadingPairs>
  <TitlesOfParts>
    <vt:vector size="94" baseType="lpstr">
      <vt:lpstr>Arial</vt:lpstr>
      <vt:lpstr>Calibri</vt:lpstr>
      <vt:lpstr>Cambria Math</vt:lpstr>
      <vt:lpstr>Verdana</vt:lpstr>
      <vt:lpstr>Title Slides Master</vt:lpstr>
      <vt:lpstr>MainContentSlideMaster</vt:lpstr>
      <vt:lpstr>ClosingMaster</vt:lpstr>
      <vt:lpstr>DividerSlideMaster</vt:lpstr>
      <vt:lpstr>ImageDescriptionAppendixSlideMaster</vt:lpstr>
      <vt:lpstr>Chapter 14</vt:lpstr>
      <vt:lpstr>Section 14.1:Defense Mechanisms of the Host: An Overview 1</vt:lpstr>
      <vt:lpstr>Section 14.1: Defense Mechanisms of the Host: An Overview 2</vt:lpstr>
      <vt:lpstr>Host Defenses</vt:lpstr>
      <vt:lpstr>Major Components of the Host Defenses</vt:lpstr>
      <vt:lpstr>Immunology</vt:lpstr>
      <vt:lpstr>Pathogen Recognition</vt:lpstr>
      <vt:lpstr>Tissues, Organs, and Cells Participating in Immunity</vt:lpstr>
      <vt:lpstr>Major Functions of the Lymphatic System</vt:lpstr>
      <vt:lpstr>Lymphatic Fluid</vt:lpstr>
      <vt:lpstr>Lymphatic Vessels</vt:lpstr>
      <vt:lpstr>Circulatory and Lymphatic Systems</vt:lpstr>
      <vt:lpstr>Lymphoid Organs</vt:lpstr>
      <vt:lpstr>The Thymus: Site of T-Cell Maturation</vt:lpstr>
      <vt:lpstr>Lymph Nodes</vt:lpstr>
      <vt:lpstr>The Spleen</vt:lpstr>
      <vt:lpstr>Associated Lymphoid Tissues</vt:lpstr>
      <vt:lpstr>Composition of Whole Blood</vt:lpstr>
      <vt:lpstr>Survey of Blood Cells</vt:lpstr>
      <vt:lpstr>White Blood Cells (Leukocytes)</vt:lpstr>
      <vt:lpstr>Granulocytes</vt:lpstr>
      <vt:lpstr>Agranulocytes</vt:lpstr>
      <vt:lpstr>Description of Blood Cells and Platelets</vt:lpstr>
      <vt:lpstr>Cytokines</vt:lpstr>
      <vt:lpstr>Mononuclear Phagocyte System</vt:lpstr>
      <vt:lpstr>Monocytes</vt:lpstr>
      <vt:lpstr>Concept Check – Section 14.1</vt:lpstr>
      <vt:lpstr>Section 14.2: First Line of Defense</vt:lpstr>
      <vt:lpstr>Primary Physical and Chemical Defense Barriers</vt:lpstr>
      <vt:lpstr>Skin</vt:lpstr>
      <vt:lpstr>Other Barriers Associated with the Skin</vt:lpstr>
      <vt:lpstr>Mucous Membranes</vt:lpstr>
      <vt:lpstr>Respiratory Tract</vt:lpstr>
      <vt:lpstr>Genitourinary Tract</vt:lpstr>
      <vt:lpstr>Resident Microbiota</vt:lpstr>
      <vt:lpstr>Nonspecific Chemical Defenses: Skin and Mucous Membranes</vt:lpstr>
      <vt:lpstr>Other Nonspecific Chemical Defenses</vt:lpstr>
      <vt:lpstr>Concept Check – Section 14.2</vt:lpstr>
      <vt:lpstr>Section 14.3: The Second Line of Defense</vt:lpstr>
      <vt:lpstr>Phagocytosis</vt:lpstr>
      <vt:lpstr>Neutrophils and Eosinophils</vt:lpstr>
      <vt:lpstr>Monocytes and Macrophages</vt:lpstr>
      <vt:lpstr>Phases of Phagocytosis</vt:lpstr>
      <vt:lpstr>Chemotaxis and Ingestion</vt:lpstr>
      <vt:lpstr>Pattern Recognition Receptors</vt:lpstr>
      <vt:lpstr>Toll-like Receptors</vt:lpstr>
      <vt:lpstr>Phagolysosome Formation and Killing</vt:lpstr>
      <vt:lpstr>Destruction and Elimination Systems</vt:lpstr>
      <vt:lpstr>Four Classic Signs and Symptoms of the Inflammatory Response</vt:lpstr>
      <vt:lpstr>Signs of Inflammation</vt:lpstr>
      <vt:lpstr>Functions of Inflammation</vt:lpstr>
      <vt:lpstr>Major Events in Inflammation</vt:lpstr>
      <vt:lpstr>Vascular Changes: Early Inflammatory Events</vt:lpstr>
      <vt:lpstr>Edema: Leakage of Vascular Fluid Into Tissues</vt:lpstr>
      <vt:lpstr>Unique Dynamic Characteristics of White Blood Cells: Diapedesis</vt:lpstr>
      <vt:lpstr>Unique Dynamic Characteristics of White Blood Cells: Chemotaxis</vt:lpstr>
      <vt:lpstr>Benefits of Edema and Chemotaxis</vt:lpstr>
      <vt:lpstr>Late Reactions of Inflammation</vt:lpstr>
      <vt:lpstr>Fever: An Adjunct to Inflammation</vt:lpstr>
      <vt:lpstr>Pyrogens</vt:lpstr>
      <vt:lpstr>Benefits of Fever</vt:lpstr>
      <vt:lpstr>Treatment of Fever</vt:lpstr>
      <vt:lpstr>Antimicrobial Proteins: Interferon</vt:lpstr>
      <vt:lpstr>Characteristics of Antiviral Interferon</vt:lpstr>
      <vt:lpstr>Antimicrobial Proteins: Complement</vt:lpstr>
      <vt:lpstr>Three Complement Pathways</vt:lpstr>
      <vt:lpstr>Antimicrobial Proteins: Antimicrobial Peptides</vt:lpstr>
      <vt:lpstr>Concept Check – Section 14.3</vt:lpstr>
      <vt:lpstr>End of Main Content</vt:lpstr>
      <vt:lpstr>Accessibility Content: Text Alternatives for Images</vt:lpstr>
      <vt:lpstr>Immunology - Text Alternative</vt:lpstr>
      <vt:lpstr>Circulatory and Lymphatic Systems - Text Alternative</vt:lpstr>
      <vt:lpstr>The Thymus: Site of T-Cell Maturation - Text Alternative</vt:lpstr>
      <vt:lpstr>Lymph Nodes - Text Alternative</vt:lpstr>
      <vt:lpstr>Composition of Whole Blood - Text Alternative</vt:lpstr>
      <vt:lpstr>Description of Blood Cells and Platelets - Text Alternative</vt:lpstr>
      <vt:lpstr>Mononuclear Phagocyte System - Text Alternative</vt:lpstr>
      <vt:lpstr>Primary Physical and Chemical Defense Barriers - Text Alternative</vt:lpstr>
      <vt:lpstr>Respiratory Tract - Text Alternative</vt:lpstr>
      <vt:lpstr>Phases of Phagocytosis - Text Alternative</vt:lpstr>
      <vt:lpstr>Toll-like Receptors - Text Alternative</vt:lpstr>
      <vt:lpstr>Major Events in Inflammation - Text Alternative</vt:lpstr>
      <vt:lpstr>Unique Dynamic Characteristics of White Blood Cells: Diapedesis - Text Alternative</vt:lpstr>
      <vt:lpstr>Characteristics of Antiviral Interferon - Text Alternative</vt:lpstr>
      <vt:lpstr>Three Complement Pathways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Shivani1</cp:lastModifiedBy>
  <cp:revision>371</cp:revision>
  <dcterms:created xsi:type="dcterms:W3CDTF">2019-07-27T05:34:11Z</dcterms:created>
  <dcterms:modified xsi:type="dcterms:W3CDTF">2020-05-21T15:17:39Z</dcterms:modified>
</cp:coreProperties>
</file>