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30"/>
  </p:notesMasterIdLst>
  <p:sldIdLst>
    <p:sldId id="413" r:id="rId6"/>
    <p:sldId id="266" r:id="rId7"/>
    <p:sldId id="269" r:id="rId8"/>
    <p:sldId id="270" r:id="rId9"/>
    <p:sldId id="271" r:id="rId10"/>
    <p:sldId id="272" r:id="rId11"/>
    <p:sldId id="291" r:id="rId12"/>
    <p:sldId id="292" r:id="rId13"/>
    <p:sldId id="293" r:id="rId14"/>
    <p:sldId id="273" r:id="rId15"/>
    <p:sldId id="274" r:id="rId16"/>
    <p:sldId id="275" r:id="rId17"/>
    <p:sldId id="276" r:id="rId18"/>
    <p:sldId id="277" r:id="rId19"/>
    <p:sldId id="278" r:id="rId20"/>
    <p:sldId id="295" r:id="rId21"/>
    <p:sldId id="296" r:id="rId22"/>
    <p:sldId id="297" r:id="rId23"/>
    <p:sldId id="298" r:id="rId24"/>
    <p:sldId id="299" r:id="rId25"/>
    <p:sldId id="300" r:id="rId26"/>
    <p:sldId id="301" r:id="rId27"/>
    <p:sldId id="302" r:id="rId28"/>
    <p:sldId id="303" r:id="rId29"/>
    <p:sldId id="304" r:id="rId30"/>
    <p:sldId id="305" r:id="rId31"/>
    <p:sldId id="306" r:id="rId32"/>
    <p:sldId id="307" r:id="rId33"/>
    <p:sldId id="308" r:id="rId34"/>
    <p:sldId id="309" r:id="rId35"/>
    <p:sldId id="310" r:id="rId36"/>
    <p:sldId id="311" r:id="rId37"/>
    <p:sldId id="312" r:id="rId38"/>
    <p:sldId id="313" r:id="rId39"/>
    <p:sldId id="314" r:id="rId40"/>
    <p:sldId id="356" r:id="rId41"/>
    <p:sldId id="315" r:id="rId42"/>
    <p:sldId id="316" r:id="rId43"/>
    <p:sldId id="318" r:id="rId44"/>
    <p:sldId id="319" r:id="rId45"/>
    <p:sldId id="320" r:id="rId46"/>
    <p:sldId id="321" r:id="rId47"/>
    <p:sldId id="322" r:id="rId48"/>
    <p:sldId id="323" r:id="rId49"/>
    <p:sldId id="324" r:id="rId50"/>
    <p:sldId id="325" r:id="rId51"/>
    <p:sldId id="326" r:id="rId52"/>
    <p:sldId id="327" r:id="rId53"/>
    <p:sldId id="328" r:id="rId54"/>
    <p:sldId id="329" r:id="rId55"/>
    <p:sldId id="330" r:id="rId56"/>
    <p:sldId id="331" r:id="rId57"/>
    <p:sldId id="332" r:id="rId58"/>
    <p:sldId id="333" r:id="rId59"/>
    <p:sldId id="334" r:id="rId60"/>
    <p:sldId id="335" r:id="rId61"/>
    <p:sldId id="336" r:id="rId62"/>
    <p:sldId id="337" r:id="rId63"/>
    <p:sldId id="338" r:id="rId64"/>
    <p:sldId id="339" r:id="rId65"/>
    <p:sldId id="340" r:id="rId66"/>
    <p:sldId id="341" r:id="rId67"/>
    <p:sldId id="342" r:id="rId68"/>
    <p:sldId id="343" r:id="rId69"/>
    <p:sldId id="344" r:id="rId70"/>
    <p:sldId id="345" r:id="rId71"/>
    <p:sldId id="346" r:id="rId72"/>
    <p:sldId id="347" r:id="rId73"/>
    <p:sldId id="348" r:id="rId74"/>
    <p:sldId id="349" r:id="rId75"/>
    <p:sldId id="371" r:id="rId76"/>
    <p:sldId id="370" r:id="rId77"/>
    <p:sldId id="369" r:id="rId78"/>
    <p:sldId id="368" r:id="rId79"/>
    <p:sldId id="367" r:id="rId80"/>
    <p:sldId id="366" r:id="rId81"/>
    <p:sldId id="365" r:id="rId82"/>
    <p:sldId id="364" r:id="rId83"/>
    <p:sldId id="363" r:id="rId84"/>
    <p:sldId id="362" r:id="rId85"/>
    <p:sldId id="361" r:id="rId86"/>
    <p:sldId id="360" r:id="rId87"/>
    <p:sldId id="359" r:id="rId88"/>
    <p:sldId id="358" r:id="rId89"/>
    <p:sldId id="357" r:id="rId90"/>
    <p:sldId id="379" r:id="rId91"/>
    <p:sldId id="378" r:id="rId92"/>
    <p:sldId id="377" r:id="rId93"/>
    <p:sldId id="376" r:id="rId94"/>
    <p:sldId id="375" r:id="rId95"/>
    <p:sldId id="374" r:id="rId96"/>
    <p:sldId id="373" r:id="rId97"/>
    <p:sldId id="390" r:id="rId98"/>
    <p:sldId id="389" r:id="rId99"/>
    <p:sldId id="388" r:id="rId100"/>
    <p:sldId id="387" r:id="rId101"/>
    <p:sldId id="260" r:id="rId102"/>
    <p:sldId id="289" r:id="rId103"/>
    <p:sldId id="290" r:id="rId104"/>
    <p:sldId id="414" r:id="rId105"/>
    <p:sldId id="415" r:id="rId106"/>
    <p:sldId id="416" r:id="rId107"/>
    <p:sldId id="417" r:id="rId108"/>
    <p:sldId id="418" r:id="rId109"/>
    <p:sldId id="419" r:id="rId110"/>
    <p:sldId id="420" r:id="rId111"/>
    <p:sldId id="421" r:id="rId112"/>
    <p:sldId id="422" r:id="rId113"/>
    <p:sldId id="423" r:id="rId114"/>
    <p:sldId id="424" r:id="rId115"/>
    <p:sldId id="425" r:id="rId116"/>
    <p:sldId id="426" r:id="rId117"/>
    <p:sldId id="427" r:id="rId118"/>
    <p:sldId id="428" r:id="rId119"/>
    <p:sldId id="429" r:id="rId120"/>
    <p:sldId id="430" r:id="rId121"/>
    <p:sldId id="431" r:id="rId122"/>
    <p:sldId id="432" r:id="rId123"/>
    <p:sldId id="433" r:id="rId124"/>
    <p:sldId id="434" r:id="rId125"/>
    <p:sldId id="435" r:id="rId126"/>
    <p:sldId id="436" r:id="rId127"/>
    <p:sldId id="437" r:id="rId128"/>
    <p:sldId id="438" r:id="rId1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13"/>
            <p14:sldId id="266"/>
            <p14:sldId id="269"/>
            <p14:sldId id="270"/>
            <p14:sldId id="271"/>
            <p14:sldId id="272"/>
            <p14:sldId id="291"/>
            <p14:sldId id="292"/>
            <p14:sldId id="293"/>
            <p14:sldId id="273"/>
            <p14:sldId id="274"/>
            <p14:sldId id="275"/>
            <p14:sldId id="276"/>
            <p14:sldId id="277"/>
            <p14:sldId id="278"/>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56"/>
            <p14:sldId id="315"/>
            <p14:sldId id="316"/>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71"/>
            <p14:sldId id="370"/>
            <p14:sldId id="369"/>
            <p14:sldId id="368"/>
            <p14:sldId id="367"/>
            <p14:sldId id="366"/>
            <p14:sldId id="365"/>
            <p14:sldId id="364"/>
            <p14:sldId id="363"/>
            <p14:sldId id="362"/>
            <p14:sldId id="361"/>
            <p14:sldId id="360"/>
            <p14:sldId id="359"/>
            <p14:sldId id="358"/>
            <p14:sldId id="357"/>
            <p14:sldId id="379"/>
            <p14:sldId id="378"/>
            <p14:sldId id="377"/>
            <p14:sldId id="376"/>
            <p14:sldId id="375"/>
            <p14:sldId id="374"/>
            <p14:sldId id="373"/>
            <p14:sldId id="390"/>
            <p14:sldId id="389"/>
            <p14:sldId id="388"/>
            <p14:sldId id="387"/>
            <p14:sldId id="260"/>
          </p14:sldIdLst>
        </p14:section>
        <p14:section name="Appendix: Image Descriptions for Unsighted Students" id="{1528EE7C-BCB7-4A3C-902A-161E5D15AFC9}">
          <p14:sldIdLst>
            <p14:sldId id="289"/>
            <p14:sldId id="290"/>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0" autoAdjust="0"/>
    <p:restoredTop sz="93037" autoAdjust="0"/>
  </p:normalViewPr>
  <p:slideViewPr>
    <p:cSldViewPr snapToGrid="0" showGuides="1">
      <p:cViewPr varScale="1">
        <p:scale>
          <a:sx n="67" d="100"/>
          <a:sy n="67" d="100"/>
        </p:scale>
        <p:origin x="1374" y="78"/>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theme" Target="theme/theme1.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notesMaster" Target="notesMasters/notesMaster1.xml"/><Relationship Id="rId135" Type="http://schemas.openxmlformats.org/officeDocument/2006/relationships/tableStyles" Target="tableStyle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commentAuthors" Target="commentAuthor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presProps" Target="presProp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5/21/2020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16193413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170306193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8.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5.xml"/><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7.xml"/></Relationships>
</file>

<file path=ppt/slides/_rels/slide108.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17.xml"/></Relationships>
</file>

<file path=ppt/slides/_rels/slide115.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17.xml"/></Relationships>
</file>

<file path=ppt/slides/_rels/slide118.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17.xml"/></Relationships>
</file>

<file path=ppt/slides/_rels/slide119.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slide" Target="slide77.xml"/><Relationship Id="rId1" Type="http://schemas.openxmlformats.org/officeDocument/2006/relationships/slideLayout" Target="../slideLayouts/slideLayout17.xml"/></Relationships>
</file>

<file path=ppt/slides/_rels/slide121.xml.rels><?xml version="1.0" encoding="UTF-8" standalone="yes"?>
<Relationships xmlns="http://schemas.openxmlformats.org/package/2006/relationships"><Relationship Id="rId2" Type="http://schemas.openxmlformats.org/officeDocument/2006/relationships/slide" Target="slide85.xml"/><Relationship Id="rId1" Type="http://schemas.openxmlformats.org/officeDocument/2006/relationships/slideLayout" Target="../slideLayouts/slideLayout17.xml"/></Relationships>
</file>

<file path=ppt/slides/_rels/slide122.xml.rels><?xml version="1.0" encoding="UTF-8" standalone="yes"?>
<Relationships xmlns="http://schemas.openxmlformats.org/package/2006/relationships"><Relationship Id="rId2" Type="http://schemas.openxmlformats.org/officeDocument/2006/relationships/slide" Target="slide86.xml"/><Relationship Id="rId1" Type="http://schemas.openxmlformats.org/officeDocument/2006/relationships/slideLayout" Target="../slideLayouts/slideLayout17.xml"/></Relationships>
</file>

<file path=ppt/slides/_rels/slide123.xml.rels><?xml version="1.0" encoding="UTF-8" standalone="yes"?>
<Relationships xmlns="http://schemas.openxmlformats.org/package/2006/relationships"><Relationship Id="rId2" Type="http://schemas.openxmlformats.org/officeDocument/2006/relationships/slide" Target="slide88.xml"/><Relationship Id="rId1" Type="http://schemas.openxmlformats.org/officeDocument/2006/relationships/slideLayout" Target="../slideLayouts/slideLayout17.xml"/></Relationships>
</file>

<file path=ppt/slides/_rels/slide124.xml.rels><?xml version="1.0" encoding="UTF-8" standalone="yes"?>
<Relationships xmlns="http://schemas.openxmlformats.org/package/2006/relationships"><Relationship Id="rId2" Type="http://schemas.openxmlformats.org/officeDocument/2006/relationships/slide" Target="slide95.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slide" Target="slide117.xml"/><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slide" Target="slide118.xml"/><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slide" Target="slide119.xml"/><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slide" Target="slide120.xml"/><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slide" Target="slide121.xml"/><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slide" Target="slide122.xml"/><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slide" Target="slide123.xml"/><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slide" Target="slide124.xml"/><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15</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Host Defenses II</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 2021 McGraw Hill. All rights reserved. Authorized only for instructor use in the classroom.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No reproduction or further distribution permitted without the prior written consent of McGraw Hill.</a:t>
            </a:r>
          </a:p>
        </p:txBody>
      </p:sp>
    </p:spTree>
    <p:extLst>
      <p:ext uri="{BB962C8B-B14F-4D97-AF65-F5344CB8AC3E}">
        <p14:creationId xmlns:p14="http://schemas.microsoft.com/office/powerpoint/2010/main" val="76912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Stages of Lymphocyte Development and Function IV</a:t>
            </a:r>
            <a:endParaRPr lang="en-IN" dirty="0"/>
          </a:p>
        </p:txBody>
      </p:sp>
      <p:pic>
        <p:nvPicPr>
          <p:cNvPr id="7170" name="Picture 2" descr="End result of lymphocyte activation, antibody release and cell-mediated immunity.">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6410"/>
          <a:stretch/>
        </p:blipFill>
        <p:spPr bwMode="auto">
          <a:xfrm>
            <a:off x="169185" y="2133600"/>
            <a:ext cx="8805630" cy="2124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4114B1D6-56E3-4E94-95BD-5DADB1A3D4D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19514741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Stages of Lymphocyte Development and Function I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Lymphocytes are central to immune responsiveness. They undergo development that begins in the embryonic yolk sac and shifts to the liver and bone marrow. Although all lymphocytes arise from the same basic stem cell type, at some point in development they diverge into two distinct types. Final maturation of B cells occurs in specialized bone marrow sites, and that of T cells occurs in the thymus. Both cell types subsequently migrate to separate areas in the lymphoid organs (for example, nodes and spleen). B and T cells constantly recirculate through the circulatory system and lymphatics, migrating into and out of the lymphoid organs.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37321326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Stages of Lymphocyte Development and Function II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In Stage II antigens make contact with MHC markers. Antigen is processed by a phagocytic cell (in this case a dendritic cell). The dendritic cell displays antigen and presents it to T helper cell. Gamma-delta T cells can be activated in nonspecific or specific pathways.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5025031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Stages of Lymphocyte Development and Function III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In Stage III activated B cells become memory B cells and plasma cells that secrete antibodies and activated T cells become memory T cells or specialized effector cells.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5299553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Stages of Lymphocyte Development and Function IV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In Stage IV antibodies secreted from plasma cells enter blood vessels in humoral immunity and in cell-mediated immunity the T-cell line becomes T helper cells, T regulatory cells, and T cytotoxic cells. </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10545193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Classes I and II of Molecules of the Human Major Histocompatibility Complex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This illustration shows lipid bilayers with the antigen binding cleft of a Class I MHC identified and the antigen binding site of a Class II MHC identified. Class I MHC molecules are found on all nucleated human cells. Class II MHC molecules are found on some types of white blood cells (class I molecules are here also, of course).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67346507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Surfaces of T Cells and B Cells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This figure illustrates the surfaces of a B cell from bone marrow and a T cell from the thymus and their antigen receptors. The B cell has MHC II markers and the T cell has a MHC II marker, CD3, and CD4/CD8.</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26395975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Major Stages in the Development of B and T cells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In the bone marrow, stem cells can become granulocytes, monocytes, or lymphocytes. The lymphocytes then become either T cells or B cells. Cells destined to become B cells stay in the bone marrow; T cells migrate to the thymus. Here they build their unique antigen receptor. Both B and T cells then migrate to secondary lymphoid tissues as shown in this figure.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28373464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Mechanism Behind Antibody Variability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The genes coding for the variable regions of antibody molecules have multiple different sections along their lengths. As a result of alternative splicing, very different RNA transcripts are created from the same original gene. When those transcripts are translated, the resulting protein will have extremely variable amino acid sequences and, therefore, extremely variable shapes.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9697183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Clonal Selection Theory of Lymphocyte Development and Diversity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1) Each genetically unique line of lymphocytes arising from extensive </a:t>
            </a:r>
            <a:r>
              <a:rPr lang="en-US" dirty="0" err="1">
                <a:ea typeface="ＭＳ Ｐゴシック" charset="0"/>
              </a:rPr>
              <a:t>recombinations</a:t>
            </a:r>
            <a:r>
              <a:rPr lang="en-US" dirty="0">
                <a:ea typeface="ＭＳ Ｐゴシック" charset="0"/>
              </a:rPr>
              <a:t> of surface proteins is termed a clone. This proliferative stage of lymphocyte development does not require the actual presence of foreign </a:t>
            </a:r>
            <a:r>
              <a:rPr lang="en-US" dirty="0"/>
              <a:t>antigens. At</a:t>
            </a:r>
            <a:r>
              <a:rPr lang="en-US" dirty="0">
                <a:ea typeface="ＭＳ Ｐゴシック" charset="0"/>
              </a:rPr>
              <a:t> the same time, any lymphocytes that develop a specificity for self molecules and could be harmful are eliminated from the pool of cells. This is called immune tolerance. 2) The specificity for a single epitope is programmed into the lymphocyte and is set for the life of a given cell. The end result is an enormous pool of mature but naive lympho-</a:t>
            </a:r>
            <a:r>
              <a:rPr lang="en-US" dirty="0" err="1">
                <a:ea typeface="ＭＳ Ｐゴシック" charset="0"/>
              </a:rPr>
              <a:t>cytes</a:t>
            </a:r>
            <a:r>
              <a:rPr lang="en-US" dirty="0">
                <a:ea typeface="ＭＳ Ｐゴシック" charset="0"/>
              </a:rPr>
              <a:t> that are ready to further differentiate under the influence of certain organs and immune stimuli. 3) When any epitope enters the immune surveillance system, it encounters specific lymphocytes ready to recognize it. Such contact stimulates that clone to undergo mitotic divisions and expands it into a larger population of lymphocytes, all bearing the same specificity.</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6240436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Characteristics of Antigens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Top: Good immunogens are large and complex. Bottom: Small molecules and linear molecules are less likely to be good immunogens.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583945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800100"/>
          </a:xfrm>
        </p:spPr>
        <p:txBody>
          <a:bodyPr/>
          <a:lstStyle/>
          <a:p>
            <a:r>
              <a:rPr lang="en-US" dirty="0"/>
              <a:t>Markers on Cell Surfaces Involved in Recognition of Self and </a:t>
            </a:r>
            <a:r>
              <a:rPr lang="en-US" dirty="0" err="1"/>
              <a:t>Nonself</a:t>
            </a:r>
            <a:endParaRPr lang="en-IN" sz="1200" dirty="0"/>
          </a:p>
        </p:txBody>
      </p:sp>
      <p:sp>
        <p:nvSpPr>
          <p:cNvPr id="3" name="Content Placeholder 2"/>
          <p:cNvSpPr>
            <a:spLocks noGrp="1"/>
          </p:cNvSpPr>
          <p:nvPr>
            <p:ph sz="quarter" idx="11"/>
          </p:nvPr>
        </p:nvSpPr>
        <p:spPr/>
        <p:txBody>
          <a:bodyPr>
            <a:noAutofit/>
          </a:bodyPr>
          <a:lstStyle/>
          <a:p>
            <a:pPr>
              <a:spcBef>
                <a:spcPts val="1200"/>
              </a:spcBef>
            </a:pPr>
            <a:r>
              <a:rPr lang="en-US" dirty="0"/>
              <a:t>Major functions of immune system markers:</a:t>
            </a:r>
          </a:p>
          <a:p>
            <a:pPr marL="347472" lvl="1">
              <a:spcBef>
                <a:spcPts val="1200"/>
              </a:spcBef>
            </a:pPr>
            <a:r>
              <a:rPr lang="en-US" dirty="0"/>
              <a:t>Attachment to </a:t>
            </a:r>
            <a:r>
              <a:rPr lang="en-US" dirty="0" err="1"/>
              <a:t>nonself</a:t>
            </a:r>
            <a:r>
              <a:rPr lang="en-US" dirty="0"/>
              <a:t> or foreign antigens</a:t>
            </a:r>
          </a:p>
          <a:p>
            <a:pPr marL="347472" lvl="1">
              <a:spcBef>
                <a:spcPts val="1200"/>
              </a:spcBef>
            </a:pPr>
            <a:r>
              <a:rPr lang="en-US" dirty="0"/>
              <a:t>Binding to cell surface receptors that indicates self </a:t>
            </a:r>
          </a:p>
          <a:p>
            <a:pPr lvl="2" indent="-283464">
              <a:spcBef>
                <a:spcPts val="1200"/>
              </a:spcBef>
            </a:pPr>
            <a:r>
              <a:rPr lang="en-US" dirty="0"/>
              <a:t>MHC molecules</a:t>
            </a:r>
          </a:p>
          <a:p>
            <a:pPr marL="347472" lvl="1">
              <a:spcBef>
                <a:spcPts val="1200"/>
              </a:spcBef>
            </a:pPr>
            <a:r>
              <a:rPr lang="en-US" dirty="0"/>
              <a:t>Receiving and transmitting chemical messages to coordinate the response</a:t>
            </a:r>
          </a:p>
          <a:p>
            <a:pPr marL="347472" lvl="1">
              <a:spcBef>
                <a:spcPts val="1200"/>
              </a:spcBef>
            </a:pPr>
            <a:r>
              <a:rPr lang="en-US" dirty="0"/>
              <a:t>Aiding in cellular development</a:t>
            </a:r>
            <a:endParaRPr lang="en-US" altLang="en-US" dirty="0"/>
          </a:p>
        </p:txBody>
      </p:sp>
    </p:spTree>
    <p:extLst>
      <p:ext uri="{BB962C8B-B14F-4D97-AF65-F5344CB8AC3E}">
        <p14:creationId xmlns:p14="http://schemas.microsoft.com/office/powerpoint/2010/main" val="344094307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err="1"/>
              <a:t>Hapten</a:t>
            </a:r>
            <a:r>
              <a:rPr lang="en-US" dirty="0"/>
              <a:t>-Carrier Phenomenon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(a) </a:t>
            </a:r>
            <a:r>
              <a:rPr lang="en-US" dirty="0" err="1">
                <a:latin typeface="Arial" panose="020B0604020202020204" pitchFamily="34" charset="0"/>
                <a:ea typeface="ＭＳ Ｐゴシック" charset="0"/>
                <a:cs typeface="Arial" panose="020B0604020202020204" pitchFamily="34" charset="0"/>
              </a:rPr>
              <a:t>Haptens</a:t>
            </a:r>
            <a:r>
              <a:rPr lang="en-US" dirty="0">
                <a:latin typeface="Arial" panose="020B0604020202020204" pitchFamily="34" charset="0"/>
                <a:ea typeface="ＭＳ Ｐゴシック" charset="0"/>
                <a:cs typeface="Arial" panose="020B0604020202020204" pitchFamily="34" charset="0"/>
              </a:rPr>
              <a:t> are too small to be discovered by an animal’s immune system; no response. (b) A </a:t>
            </a:r>
            <a:r>
              <a:rPr lang="en-US" dirty="0" err="1">
                <a:latin typeface="Arial" panose="020B0604020202020204" pitchFamily="34" charset="0"/>
                <a:ea typeface="ＭＳ Ｐゴシック" charset="0"/>
                <a:cs typeface="Arial" panose="020B0604020202020204" pitchFamily="34" charset="0"/>
              </a:rPr>
              <a:t>hapten</a:t>
            </a:r>
            <a:r>
              <a:rPr lang="en-US" dirty="0">
                <a:latin typeface="Arial" panose="020B0604020202020204" pitchFamily="34" charset="0"/>
                <a:ea typeface="ＭＳ Ｐゴシック" charset="0"/>
                <a:cs typeface="Arial" panose="020B0604020202020204" pitchFamily="34" charset="0"/>
              </a:rPr>
              <a:t> bound to a large molecule will serve as an epitope and stimulate a response and an antibody that is specific for it.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01356689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Role of Antigen Processing and Presentation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1) Antigen-presenting cells (APCs) engulf a microbe, take it into intracellular vesicles, and degrade it into smaller peptides or pieces. The antigen pieces complexed with MHC-II receptors are transported to the APC membrane (inset). From this surface location the antigens are presented to a T helper cell, which is specific for the antigen being presented. 2) First, the MHC-II antigen on the APC binds to the T-cell receptor. Next, a coreceptor on the T cell (CD4) typically hooks itself to a position on the MHC-II receptor. This combination ensures the simultaneous recognition of the antigen (</a:t>
            </a:r>
            <a:r>
              <a:rPr lang="en-US" dirty="0" err="1">
                <a:latin typeface="Arial" panose="020B0604020202020204" pitchFamily="34" charset="0"/>
                <a:ea typeface="ＭＳ Ｐゴシック" charset="0"/>
                <a:cs typeface="Arial" panose="020B0604020202020204" pitchFamily="34" charset="0"/>
              </a:rPr>
              <a:t>nonself</a:t>
            </a:r>
            <a:r>
              <a:rPr lang="en-US" dirty="0">
                <a:latin typeface="Arial" panose="020B0604020202020204" pitchFamily="34" charset="0"/>
                <a:ea typeface="ＭＳ Ｐゴシック" charset="0"/>
                <a:cs typeface="Arial" panose="020B0604020202020204" pitchFamily="34" charset="0"/>
              </a:rPr>
              <a:t>) and the MHC receptor (self). An additional molecule on the surface of the APC, called CD80, is also necessary for efficient activation. It interacts with a CD28 molecule on T helper cells. Once identification has occurred, the APC activates this T helper (TH) cell. The APC also secretes interleukin-1 (IL-1). The TH cell, in turn, produces IL-2, which is a growth factor for the T helper cells and cytotoxic T cells. These T helper cells can then help activate B cells.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25863776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Events in T-Cell Activation</a:t>
            </a:r>
            <a:r>
              <a:rPr lang="en-US" sz="1200" dirty="0"/>
              <a:t> 1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800" dirty="0">
                <a:latin typeface="Arial" panose="020B0604020202020204" pitchFamily="34" charset="0"/>
                <a:ea typeface="ＭＳ Ｐゴシック" charset="0"/>
                <a:cs typeface="Arial" panose="020B0604020202020204" pitchFamily="34" charset="0"/>
              </a:rPr>
              <a:t>Ag enters with APC and activates CD4 cell. When T helper (CD4) cells are stimulated by antigen/MHC complex, they differentiate into either T helper 1(TH1) cells, T helper 2 (TH2) cells, T helper 17 (TH17) cells, or T regulatory cells (TREG) depending on what type of cytokines the antigen-presenting cells secrete. A TH1 cell will activate phagocytic cells to be better at inducing inflammation. The job of TH2 cells is to secrete substances that influence B-cell differentiation and enhance the antibody response. One of their important roles is to respond to extracellular microbes, helminths, and allergens. TH17 cells are so-named because they secrete interleukin-17, which leads to the production of other cytokines that promote inflammation. Inflammation is useful, of course, but when excessive or inappropriate may lead to inflammatory diseases such as Crohn’s disease or psoriasis. TH17 may be critical to these conditions. TREG cells are also broadly in the TH class, in that they also carry CD4 markers. But they are usually put in their own category. They act to control the inflammatory process, to prevent autoimmunity, and to make sure the immune response doesn’t inappropriately target normal biota.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47535756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Events in T-Cell Activation</a:t>
            </a:r>
            <a:r>
              <a:rPr lang="en-US" sz="1200" dirty="0">
                <a:solidFill>
                  <a:schemeClr val="tx1"/>
                </a:solidFill>
              </a:rPr>
              <a:t> 2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800" dirty="0">
                <a:latin typeface="Arial" panose="020B0604020202020204" pitchFamily="34" charset="0"/>
                <a:ea typeface="ＭＳ Ｐゴシック" charset="0"/>
                <a:cs typeface="Arial" panose="020B0604020202020204" pitchFamily="34" charset="0"/>
              </a:rPr>
              <a:t>Ag enters with APC and activates CD8 cell. For a CD8 killer T cell (TC) to become activated, it must recognize a foreign peptide complexed with self MHC-I and mount a direct attack upon the target cell. After activation, the TC cell severely injures the target cell. This process involves the secretion of perforins and granzymes.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5240538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Events in B-cell Activation and Antibody Synthesis</a:t>
            </a:r>
            <a:r>
              <a:rPr lang="en-US" sz="1200" dirty="0"/>
              <a:t> </a:t>
            </a:r>
            <a:r>
              <a:rPr lang="en-US" altLang="en-US" sz="1200" dirty="0"/>
              <a:t>1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800" dirty="0">
                <a:latin typeface="Arial" panose="020B0604020202020204" pitchFamily="34" charset="0"/>
                <a:ea typeface="ＭＳ Ｐゴシック" charset="0"/>
                <a:cs typeface="Arial" panose="020B0604020202020204" pitchFamily="34" charset="0"/>
              </a:rPr>
              <a:t>1) Binding of antigen. A </a:t>
            </a:r>
            <a:r>
              <a:rPr lang="en-US" sz="1800" dirty="0" err="1">
                <a:latin typeface="Arial" panose="020B0604020202020204" pitchFamily="34" charset="0"/>
                <a:ea typeface="ＭＳ Ｐゴシック" charset="0"/>
                <a:cs typeface="Arial" panose="020B0604020202020204" pitchFamily="34" charset="0"/>
              </a:rPr>
              <a:t>precommitted</a:t>
            </a:r>
            <a:r>
              <a:rPr lang="en-US" sz="1800" dirty="0">
                <a:latin typeface="Arial" panose="020B0604020202020204" pitchFamily="34" charset="0"/>
                <a:ea typeface="ＭＳ Ｐゴシック" charset="0"/>
                <a:cs typeface="Arial" panose="020B0604020202020204" pitchFamily="34" charset="0"/>
              </a:rPr>
              <a:t> B cell binds the only epitope that its receptor fits. 2) Antigen processing and presentation. The antigen is endocytosed by the B cell and degraded into smaller peptide determinants. The antigen is then bound to the MHC-II receptors on the surface of the B cell. 3) B cell/TH cell cooperation and recognition. For most B cells to become functional, they must interact with a T helper cell that bears receptors for antigen from the same microbe. This T cell has also been activated by an APC. The two cells engage in linked recognition, in which the MHC-II receptor bearing antigen on the B cell binds to the T-cell antigen receptor, the CD3 molecule, and the CD4 molecule on the T cell (inset). 4) B-cell activation. The combination of these stimuli on the membrane receptors causes a signal to be transmitted internally to the B-cell nucleus. These events trigger B-cell activation.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49274801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Events in B-cell Activation and Antibody Synthesis</a:t>
            </a:r>
            <a:r>
              <a:rPr lang="en-US" sz="1200" dirty="0"/>
              <a:t> 2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800" dirty="0">
                <a:latin typeface="Arial" panose="020B0604020202020204" pitchFamily="34" charset="0"/>
                <a:ea typeface="ＭＳ Ｐゴシック" charset="0"/>
                <a:cs typeface="Arial" panose="020B0604020202020204" pitchFamily="34" charset="0"/>
              </a:rPr>
              <a:t>5) Differentiation. The original activated B cell now differentiates into three types of advanced B cells: plasma cells, memory cells, and regulatory cells. 6) Clonal expansion. Each of the three cells expands its population by undergoing numerous mitotic divisions. Plasma cells are short-lived factories for antibodies of the same specificity as the original B cell. Memory cells seed the lymphatic circulation, ready for encounters with the same antigen. Regulatory cells proliferate and secrete IL-10 to regulate the T-cell response.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56122624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Basic Immunoglobulin (Ig) Molecule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800" dirty="0">
                <a:latin typeface="Arial" panose="020B0604020202020204" pitchFamily="34" charset="0"/>
                <a:ea typeface="ＭＳ Ｐゴシック" charset="0"/>
                <a:cs typeface="Arial" panose="020B0604020202020204" pitchFamily="34" charset="0"/>
              </a:rPr>
              <a:t>(a) Diagrammatic view of IgG depicts the principal functional areas (Fabs and Fc) of the molecule. (b) Realistic model of immunoglobulin shows the tertiary and quaternary structure achieved by additional intrachain and interchain bonds.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8390704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Antigen</a:t>
            </a:r>
            <a:r>
              <a:rPr lang="en-IN" dirty="0"/>
              <a:t>–</a:t>
            </a:r>
            <a:r>
              <a:rPr lang="en-US" dirty="0"/>
              <a:t>Antibody Interactions and the Function of the Fab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800" dirty="0">
                <a:latin typeface="Arial" panose="020B0604020202020204" pitchFamily="34" charset="0"/>
                <a:ea typeface="ＭＳ Ｐゴシック" charset="0"/>
                <a:cs typeface="Arial" panose="020B0604020202020204" pitchFamily="34" charset="0"/>
              </a:rPr>
              <a:t>The union of antibody and antigen is characterized by a certain degree of fit and is supported by a multitude of weak linkages, especially hydrogen bonds and electrostatic attraction. The better the fit, the stronger the stimulation of the lymphocyte during the activation stage.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6456350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Antibody Functions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800" dirty="0">
                <a:latin typeface="Arial" panose="020B0604020202020204" pitchFamily="34" charset="0"/>
                <a:ea typeface="ＭＳ Ｐゴシック" charset="0"/>
                <a:cs typeface="Arial" panose="020B0604020202020204" pitchFamily="34" charset="0"/>
              </a:rPr>
              <a:t>1) Antibodies coat the surface of a bacterium, preventing its normal function and reproduction in various ways. 2) When antibodies bind to microbes, they encourage the uptake of the microbe by phagocytes. This process is called opsonization. Opsonization has been likened to putting handles on a slippery object to provide phagocytes a better grip. 3) In neutralization reactions, antibodies fill the surface receptors on a virus or the active site on a microbial enzyme to prevent it from attaching normally. 4) The capacity for antibodies to aggregate, or agglutinate, antigens is the consequence of their cross-linking cells or particles into large clumps. Agglutination renders microbes immobile and enhances their phagocytosis. 5) The interaction of an antibody with complement can result in the specific rupturing of cells and some viruses. 6) An antitoxin is a special type of antibody that neutralizes bacterial exotoxins.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05524487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Classes of Immunoglobulins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800" dirty="0">
                <a:latin typeface="Arial" panose="020B0604020202020204" pitchFamily="34" charset="0"/>
                <a:ea typeface="ＭＳ Ｐゴシック" charset="0"/>
                <a:cs typeface="Arial" panose="020B0604020202020204" pitchFamily="34" charset="0"/>
              </a:rPr>
              <a:t>Header Row: Immunoglobulin classes, 1) IgG (Monomer), 2) IgA (Dimer/Monomer), 3) IgM (Pentamer), 4) </a:t>
            </a:r>
            <a:r>
              <a:rPr lang="en-US" sz="1800" dirty="0" err="1">
                <a:latin typeface="Arial" panose="020B0604020202020204" pitchFamily="34" charset="0"/>
                <a:ea typeface="ＭＳ Ｐゴシック" charset="0"/>
                <a:cs typeface="Arial" panose="020B0604020202020204" pitchFamily="34" charset="0"/>
              </a:rPr>
              <a:t>IgD</a:t>
            </a:r>
            <a:r>
              <a:rPr lang="en-US" sz="1800" dirty="0">
                <a:latin typeface="Arial" panose="020B0604020202020204" pitchFamily="34" charset="0"/>
                <a:ea typeface="ＭＳ Ｐゴシック" charset="0"/>
                <a:cs typeface="Arial" panose="020B0604020202020204" pitchFamily="34" charset="0"/>
              </a:rPr>
              <a:t> (Monomer), 5) </a:t>
            </a:r>
            <a:r>
              <a:rPr lang="en-US" sz="1800" dirty="0" err="1">
                <a:latin typeface="Arial" panose="020B0604020202020204" pitchFamily="34" charset="0"/>
                <a:ea typeface="ＭＳ Ｐゴシック" charset="0"/>
                <a:cs typeface="Arial" panose="020B0604020202020204" pitchFamily="34" charset="0"/>
              </a:rPr>
              <a:t>IgE</a:t>
            </a:r>
            <a:r>
              <a:rPr lang="en-US" sz="1800" dirty="0">
                <a:latin typeface="Arial" panose="020B0604020202020204" pitchFamily="34" charset="0"/>
                <a:ea typeface="ＭＳ Ｐゴシック" charset="0"/>
                <a:cs typeface="Arial" panose="020B0604020202020204" pitchFamily="34" charset="0"/>
              </a:rPr>
              <a:t> (Monomer). Number of Antigen Binding Sites: 2, 4/2, 10, 2, 2. Molecular Weight: 150,000, 170,000-385,000, 900,000, 180,000, 200,000. Percentage of Total Antibody in serum: 80%, 13%, 6%, 1%, 0.002%. Average Half-Life in Serum (Days): 23, 6, 5, 3, 2.5. Crosses Placenta?: Yes, No, No, No, No. Fixes Complement?: Yes, No, Yes, No, No. Fc Binds To: 1) Phagocytes, -, -, -, 5) Mast cells and basophils. Biological Function: 1) Long-term immunity; memory antibodies; neutralizes toxins, opsonizes, fixes complement, 2) Secretory antibody; on mucous membranes, 3) Produced at first response to antigen; can serve as B-cell receptor, 4) Receptor on B cells, 5) Antibody of allergy; worm infections.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805185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Three Classes of MHC Genes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4953000" y="1200509"/>
            <a:ext cx="4019550" cy="5314591"/>
          </a:xfrm>
        </p:spPr>
        <p:txBody>
          <a:bodyPr/>
          <a:lstStyle/>
          <a:p>
            <a:pPr>
              <a:spcAft>
                <a:spcPts val="0"/>
              </a:spcAft>
            </a:pPr>
            <a:r>
              <a:rPr lang="en-US" dirty="0"/>
              <a:t>Class II MHC Genes:</a:t>
            </a:r>
          </a:p>
          <a:p>
            <a:pPr marL="342900" indent="-342900">
              <a:spcAft>
                <a:spcPts val="0"/>
              </a:spcAft>
              <a:buFont typeface="Arial" panose="020B0604020202020204" pitchFamily="34" charset="0"/>
              <a:buChar char="•"/>
            </a:pPr>
            <a:r>
              <a:rPr lang="en-US" dirty="0"/>
              <a:t>Code for immune regulatory markers found on macrophages, dendritic cells, and B cells</a:t>
            </a:r>
          </a:p>
          <a:p>
            <a:pPr marL="342900" indent="-342900">
              <a:spcAft>
                <a:spcPts val="0"/>
              </a:spcAft>
              <a:buFont typeface="Arial" panose="020B0604020202020204" pitchFamily="34" charset="0"/>
              <a:buChar char="•"/>
            </a:pPr>
            <a:r>
              <a:rPr lang="en-US" dirty="0"/>
              <a:t>Involved in presenting antigens to T cells during cooperative immune reactions</a:t>
            </a:r>
          </a:p>
          <a:p>
            <a:pPr>
              <a:spcAft>
                <a:spcPts val="0"/>
              </a:spcAft>
            </a:pPr>
            <a:r>
              <a:rPr lang="en-US" dirty="0"/>
              <a:t>Class III MHC Genes:</a:t>
            </a:r>
          </a:p>
          <a:p>
            <a:pPr marL="342900" indent="-342900">
              <a:spcAft>
                <a:spcPts val="0"/>
              </a:spcAft>
              <a:buFont typeface="Arial" panose="020B0604020202020204" pitchFamily="34" charset="0"/>
              <a:buChar char="•"/>
            </a:pPr>
            <a:r>
              <a:rPr lang="en-US" dirty="0"/>
              <a:t>Encode proteins involved with the complement system</a:t>
            </a:r>
            <a:endParaRPr lang="en-US" altLang="en-US" dirty="0"/>
          </a:p>
        </p:txBody>
      </p:sp>
      <p:sp>
        <p:nvSpPr>
          <p:cNvPr id="4" name="Content Placeholder 3">
            <a:extLst>
              <a:ext uri="{FF2B5EF4-FFF2-40B4-BE49-F238E27FC236}">
                <a16:creationId xmlns:a16="http://schemas.microsoft.com/office/drawing/2014/main" id="{D9307133-01B1-4F2F-B9BC-51CA2FD09B3D}"/>
              </a:ext>
            </a:extLst>
          </p:cNvPr>
          <p:cNvSpPr txBox="1">
            <a:spLocks/>
          </p:cNvSpPr>
          <p:nvPr/>
        </p:nvSpPr>
        <p:spPr>
          <a:xfrm>
            <a:off x="495300" y="1181459"/>
            <a:ext cx="4019550" cy="5314591"/>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dirty="0"/>
              <a:t>Class I MHC Genes:</a:t>
            </a:r>
          </a:p>
          <a:p>
            <a:pPr marL="342900" indent="-342900">
              <a:spcBef>
                <a:spcPts val="600"/>
              </a:spcBef>
              <a:spcAft>
                <a:spcPts val="600"/>
              </a:spcAft>
              <a:buFont typeface="Arial" panose="020B0604020202020204" pitchFamily="34" charset="0"/>
              <a:buChar char="•"/>
            </a:pPr>
            <a:r>
              <a:rPr lang="en-US" dirty="0"/>
              <a:t>Markers appear on all nucleated cells</a:t>
            </a:r>
          </a:p>
          <a:p>
            <a:pPr marL="342900" indent="-342900">
              <a:spcBef>
                <a:spcPts val="600"/>
              </a:spcBef>
              <a:spcAft>
                <a:spcPts val="600"/>
              </a:spcAft>
              <a:buFont typeface="Arial" panose="020B0604020202020204" pitchFamily="34" charset="0"/>
              <a:buChar char="•"/>
            </a:pPr>
            <a:r>
              <a:rPr lang="en-US" dirty="0"/>
              <a:t>Display unique characteristics of self </a:t>
            </a:r>
          </a:p>
          <a:p>
            <a:pPr marL="342900" indent="-342900">
              <a:spcBef>
                <a:spcPts val="600"/>
              </a:spcBef>
              <a:spcAft>
                <a:spcPts val="600"/>
              </a:spcAft>
              <a:buFont typeface="Arial" panose="020B0604020202020204" pitchFamily="34" charset="0"/>
              <a:buChar char="•"/>
            </a:pPr>
            <a:r>
              <a:rPr lang="en-US" dirty="0"/>
              <a:t>Allow for recognition of self and the regulation of immune reactions</a:t>
            </a:r>
          </a:p>
          <a:p>
            <a:pPr marL="342900" indent="-342900">
              <a:spcBef>
                <a:spcPts val="600"/>
              </a:spcBef>
              <a:spcAft>
                <a:spcPts val="600"/>
              </a:spcAft>
              <a:buFont typeface="Arial" panose="020B0604020202020204" pitchFamily="34" charset="0"/>
              <a:buChar char="•"/>
            </a:pPr>
            <a:r>
              <a:rPr lang="en-US" dirty="0"/>
              <a:t>Each human inherits a particular combination of class I MHC genes</a:t>
            </a:r>
            <a:endParaRPr lang="en-US" altLang="en-US" dirty="0"/>
          </a:p>
        </p:txBody>
      </p:sp>
    </p:spTree>
    <p:extLst>
      <p:ext uri="{BB962C8B-B14F-4D97-AF65-F5344CB8AC3E}">
        <p14:creationId xmlns:p14="http://schemas.microsoft.com/office/powerpoint/2010/main" val="150382961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Primary and Secondary Responses to Antigens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600" dirty="0">
                <a:latin typeface="Arial" panose="020B0604020202020204" pitchFamily="34" charset="0"/>
                <a:ea typeface="ＭＳ Ｐゴシック" charset="0"/>
                <a:cs typeface="Arial" panose="020B0604020202020204" pitchFamily="34" charset="0"/>
              </a:rPr>
              <a:t>Upon the first exposure to an antigen, the system undergoes a primary response. The earliest part of this response, the latent period, is marked by a lack of antibodies for that antigen, but much activity is occurring. During this time, the antigen is being concentrated in lymphoid tissue and is being processed by the correct clones of B lymphocytes. As plasma cells synthesize antibodies, the serum titer increases to a certain plateau and then tapers o‑ to a low level over a few weeks or months. Early in the primary response, most of the antibodies are the IgM type, which is the first class to be secreted by plasma cells. Later, the class of the antibodies (but not their specificity) is switched to IgG or some other class (IgA or </a:t>
            </a:r>
            <a:r>
              <a:rPr lang="en-US" sz="1600" dirty="0" err="1">
                <a:latin typeface="Arial" panose="020B0604020202020204" pitchFamily="34" charset="0"/>
                <a:ea typeface="ＭＳ Ｐゴシック" charset="0"/>
                <a:cs typeface="Arial" panose="020B0604020202020204" pitchFamily="34" charset="0"/>
              </a:rPr>
              <a:t>IgE</a:t>
            </a:r>
            <a:r>
              <a:rPr lang="en-US" sz="1600" dirty="0">
                <a:latin typeface="Arial" panose="020B0604020202020204" pitchFamily="34" charset="0"/>
                <a:ea typeface="ＭＳ Ｐゴシック" charset="0"/>
                <a:cs typeface="Arial" panose="020B0604020202020204" pitchFamily="34" charset="0"/>
              </a:rPr>
              <a:t>). After the initial response, there is no activity, but memory cells of the same specificity are seeded throughout the lymphatic system. When the immune system is exposed again to the same immunogen within weeks, months, or even years, a secondary response occurs. The rate of antibody synthesis, the peak titer, and the length of antibody persistence are greatly increased over the primary response. The speed and intensity seen in this response are attributable to the memory B cells that were formed during the primary response. The secondary response is also called the anamnestic response. The advantage of this response is evident: It provides a quick and potent strike against subsequent exposures to infectious agents.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12738764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Types of Vaccines: Whole Cell Vaccines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sz="1600" dirty="0">
                <a:latin typeface="Arial" panose="020B0604020202020204" pitchFamily="34" charset="0"/>
                <a:ea typeface="ＭＳ Ｐゴシック" charset="0"/>
                <a:cs typeface="Arial" panose="020B0604020202020204" pitchFamily="34" charset="0"/>
              </a:rPr>
              <a:t>Whole cells or viruses are very effective immunogens, since they are so large and complex. Depending on the vaccine, these are either killed or attenuated. Killed vaccines (viruses are termed “inactivated” instead of “killed”) are prepared by cultivating the desired strain or strains of a bacterium or virus and treating them with chemicals, radiation, heat, or some other agent that does not destroy antigenicity. The hepatitis A vaccine and three forms of the influenza vaccine contain inactivated viruses. Because the microbe does not multiply, killed vaccines often require a larger dose and more boosters to be effective. Live attenuated vaccines contain live microbes whose virulence has been attenuated, or lessened/eliminated. This is usually achieved by modifying the growth conditions or manipulating microbial genes in a way that eliminates virulence factors. Vaccines for measles, mumps, and rubella contain live, nonvirulent viruses. The advantages of live preparations are as follows: 1. Viable microorganisms can multiply and produce infection (but not disease) like the natural organism. 2. They confer long-lasting protection. 3. They usually require fewer doses and boosters than other types of vaccines. 4. They are particularly effective at inducing cell-mediated immunity. Disadvantages of using live microbes in vaccines are that they require special storage facilities, can be transmitted to other people, and can mutate back to become virulent again.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65367858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Types of Vaccines: Subunit Vaccines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If the exact epitopes that stimulate immunity are known, it is possible to produce a vaccine based on a selected component of a microorganism. These vaccines for bacteria are called subunit vaccines. The antigens used in these vaccines may be taken from cultures of the microbes, produced by genetic engineering or synthesized chemically. Examples of component antigens currently in use are the capsules of the pneumococcus and meningococcus, the protein surface antigen of anthrax, and the surface proteins of hepatitis B virus. A special type of vaccine is the toxoid, which consists of a purified bacterial exotoxin that has been chemically denatured. By eliciting the production of antitoxins that can neutralize the natural toxin, toxoid vaccines provide protection against diseases such as diphtheria, tetanus, and pertussis.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41813880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DNA Vaccines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1) DNA that codes for protein antigen is extracted from pathogen genome. 2) Genomic DNA is inserted into plasmid vector; plasmid is amplified and prepared as vaccine. 3) DNA vaccine is injected into subject. 4) Cells of subject accept plasmid with pathogen’s DNA. DNA is transcribed and translated into various proteins. 5) Foreign protein of pathogen is inserted into cell membrane, where it will stimulate immune response.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61517415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Recommended Childhood Immunization Schedules, United States, 2019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Arial" panose="020B0604020202020204" pitchFamily="34" charset="0"/>
                <a:ea typeface="ＭＳ Ｐゴシック" charset="0"/>
                <a:cs typeface="Arial" panose="020B0604020202020204" pitchFamily="34" charset="0"/>
              </a:rPr>
              <a:t>Shaded boxes indicate the vaccine (</a:t>
            </a:r>
            <a:r>
              <a:rPr lang="en-US" dirty="0" err="1">
                <a:latin typeface="Arial" panose="020B0604020202020204" pitchFamily="34" charset="0"/>
                <a:ea typeface="ＭＳ Ｐゴシック" charset="0"/>
                <a:cs typeface="Arial" panose="020B0604020202020204" pitchFamily="34" charset="0"/>
              </a:rPr>
              <a:t>HepB</a:t>
            </a:r>
            <a:r>
              <a:rPr lang="en-US" dirty="0">
                <a:latin typeface="Arial" panose="020B0604020202020204" pitchFamily="34" charset="0"/>
                <a:ea typeface="ＭＳ Ｐゴシック" charset="0"/>
                <a:cs typeface="Arial" panose="020B0604020202020204" pitchFamily="34" charset="0"/>
              </a:rPr>
              <a:t>, RV, DTaP, Hib, PCV, IPV, Influenza (yearly), MMR, Varicella, and </a:t>
            </a:r>
            <a:r>
              <a:rPr lang="en-US" dirty="0" err="1">
                <a:latin typeface="Arial" panose="020B0604020202020204" pitchFamily="34" charset="0"/>
                <a:ea typeface="ＭＳ Ｐゴシック" charset="0"/>
                <a:cs typeface="Arial" panose="020B0604020202020204" pitchFamily="34" charset="0"/>
              </a:rPr>
              <a:t>HepA</a:t>
            </a:r>
            <a:r>
              <a:rPr lang="en-US" dirty="0">
                <a:latin typeface="Arial" panose="020B0604020202020204" pitchFamily="34" charset="0"/>
                <a:ea typeface="ＭＳ Ｐゴシック" charset="0"/>
                <a:cs typeface="Arial" panose="020B0604020202020204" pitchFamily="34" charset="0"/>
              </a:rPr>
              <a:t>) can be given during a certain age range.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9358920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Classes I and II of Molecules of the Human Major Histocompatibility Complex</a:t>
            </a:r>
            <a:endParaRPr lang="en-IN" dirty="0"/>
          </a:p>
        </p:txBody>
      </p:sp>
      <p:pic>
        <p:nvPicPr>
          <p:cNvPr id="8194" name="Picture 2" descr="Illustration of Classes I and II of molecules of the human major histocompatibility complex.">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167" y="1260474"/>
            <a:ext cx="6315666" cy="484632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B2290CB-5F54-4ECC-A384-89DF6AECFC1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463697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CD Molecules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Cluster of Differentiation (CD):</a:t>
            </a:r>
          </a:p>
          <a:p>
            <a:pPr marL="342900" indent="-342900">
              <a:spcBef>
                <a:spcPts val="1200"/>
              </a:spcBef>
              <a:buFont typeface="Arial" panose="020B0604020202020204" pitchFamily="34" charset="0"/>
              <a:buChar char="•"/>
            </a:pPr>
            <a:r>
              <a:rPr lang="en-US" altLang="en-US" dirty="0"/>
              <a:t>Markers important in immunity</a:t>
            </a:r>
          </a:p>
          <a:p>
            <a:pPr marL="342900" indent="-342900">
              <a:spcBef>
                <a:spcPts val="1200"/>
              </a:spcBef>
              <a:buFont typeface="Arial" panose="020B0604020202020204" pitchFamily="34" charset="0"/>
              <a:buChar char="•"/>
            </a:pPr>
            <a:r>
              <a:rPr lang="en-US" altLang="en-US" dirty="0"/>
              <a:t>Found on the membranes of a variety of different cells involved in the immune response</a:t>
            </a:r>
          </a:p>
          <a:p>
            <a:pPr marL="342900" indent="-342900">
              <a:spcBef>
                <a:spcPts val="1200"/>
              </a:spcBef>
              <a:buFont typeface="Arial" panose="020B0604020202020204" pitchFamily="34" charset="0"/>
              <a:buChar char="•"/>
            </a:pPr>
            <a:r>
              <a:rPr lang="en-US" altLang="en-US" dirty="0"/>
              <a:t>Close to 400 have been described</a:t>
            </a:r>
          </a:p>
        </p:txBody>
      </p:sp>
    </p:spTree>
    <p:extLst>
      <p:ext uri="{BB962C8B-B14F-4D97-AF65-F5344CB8AC3E}">
        <p14:creationId xmlns:p14="http://schemas.microsoft.com/office/powerpoint/2010/main" val="880696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Surfaces of T Cells and B Cells</a:t>
            </a:r>
            <a:endParaRPr lang="en-IN" dirty="0"/>
          </a:p>
        </p:txBody>
      </p:sp>
      <p:pic>
        <p:nvPicPr>
          <p:cNvPr id="9218" name="Picture 2" descr="Illustration of the surfaces of T cells and B cells.">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234" y="1252537"/>
            <a:ext cx="7507533" cy="4752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DC8AF96D-1F5E-4DFD-A7FE-EF7422D0F72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5950508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Entrance and Presentation of Antigens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spcAft>
                <a:spcPts val="0"/>
              </a:spcAft>
            </a:pPr>
            <a:r>
              <a:rPr lang="en-US" dirty="0"/>
              <a:t>Tissue macrophages:</a:t>
            </a:r>
          </a:p>
          <a:p>
            <a:pPr marL="342900" indent="-342900">
              <a:spcBef>
                <a:spcPts val="600"/>
              </a:spcBef>
              <a:spcAft>
                <a:spcPts val="0"/>
              </a:spcAft>
              <a:buFont typeface="Arial" panose="020B0604020202020204" pitchFamily="34" charset="0"/>
              <a:buChar char="•"/>
            </a:pPr>
            <a:r>
              <a:rPr lang="en-US" dirty="0"/>
              <a:t>Ingest the pathogens and induce an inflammatory response in the tissue if appropriate </a:t>
            </a:r>
          </a:p>
          <a:p>
            <a:pPr>
              <a:spcBef>
                <a:spcPts val="600"/>
              </a:spcBef>
              <a:spcAft>
                <a:spcPts val="0"/>
              </a:spcAft>
            </a:pPr>
            <a:r>
              <a:rPr lang="en-US" dirty="0"/>
              <a:t>Tissue dendritic cells:</a:t>
            </a:r>
          </a:p>
          <a:p>
            <a:pPr marL="342900" indent="-342900">
              <a:spcBef>
                <a:spcPts val="600"/>
              </a:spcBef>
              <a:spcAft>
                <a:spcPts val="0"/>
              </a:spcAft>
              <a:buFont typeface="Arial" panose="020B0604020202020204" pitchFamily="34" charset="0"/>
              <a:buChar char="•"/>
            </a:pPr>
            <a:r>
              <a:rPr lang="en-US" dirty="0"/>
              <a:t>Ingest the antigen</a:t>
            </a:r>
          </a:p>
          <a:p>
            <a:pPr marL="342900" indent="-342900">
              <a:spcBef>
                <a:spcPts val="600"/>
              </a:spcBef>
              <a:spcAft>
                <a:spcPts val="0"/>
              </a:spcAft>
              <a:buFont typeface="Arial" panose="020B0604020202020204" pitchFamily="34" charset="0"/>
              <a:buChar char="•"/>
            </a:pPr>
            <a:r>
              <a:rPr lang="en-US" dirty="0"/>
              <a:t>Migrate to the nearest lymphoid organ</a:t>
            </a:r>
          </a:p>
          <a:p>
            <a:pPr marL="342900" indent="-342900">
              <a:spcBef>
                <a:spcPts val="600"/>
              </a:spcBef>
              <a:spcAft>
                <a:spcPts val="0"/>
              </a:spcAft>
              <a:buFont typeface="Arial" panose="020B0604020202020204" pitchFamily="34" charset="0"/>
              <a:buChar char="•"/>
            </a:pPr>
            <a:r>
              <a:rPr lang="en-US" dirty="0"/>
              <a:t>Process and present antigen to T-lymphocytes</a:t>
            </a:r>
          </a:p>
          <a:p>
            <a:pPr>
              <a:spcBef>
                <a:spcPts val="600"/>
              </a:spcBef>
              <a:spcAft>
                <a:spcPts val="0"/>
              </a:spcAft>
            </a:pPr>
            <a:r>
              <a:rPr lang="en-US" dirty="0"/>
              <a:t>Antigen presenting cells:</a:t>
            </a:r>
          </a:p>
          <a:p>
            <a:pPr marL="342900" indent="-342900">
              <a:spcBef>
                <a:spcPts val="600"/>
              </a:spcBef>
              <a:spcAft>
                <a:spcPts val="0"/>
              </a:spcAft>
              <a:buFont typeface="Arial" panose="020B0604020202020204" pitchFamily="34" charset="0"/>
              <a:buChar char="•"/>
            </a:pPr>
            <a:r>
              <a:rPr lang="en-US" dirty="0"/>
              <a:t>Dendritic cells</a:t>
            </a:r>
          </a:p>
          <a:p>
            <a:pPr marL="342900" indent="-342900">
              <a:spcBef>
                <a:spcPts val="600"/>
              </a:spcBef>
              <a:spcAft>
                <a:spcPts val="0"/>
              </a:spcAft>
              <a:buFont typeface="Arial" panose="020B0604020202020204" pitchFamily="34" charset="0"/>
              <a:buChar char="•"/>
            </a:pPr>
            <a:r>
              <a:rPr lang="en-US" dirty="0"/>
              <a:t>Macrophages</a:t>
            </a:r>
          </a:p>
          <a:p>
            <a:pPr marL="342900" indent="-342900">
              <a:spcBef>
                <a:spcPts val="600"/>
              </a:spcBef>
              <a:spcAft>
                <a:spcPts val="0"/>
              </a:spcAft>
              <a:buFont typeface="Arial" panose="020B0604020202020204" pitchFamily="34" charset="0"/>
              <a:buChar char="•"/>
            </a:pPr>
            <a:r>
              <a:rPr lang="en-US" dirty="0"/>
              <a:t>B cells</a:t>
            </a:r>
            <a:endParaRPr lang="en-US" altLang="en-US" dirty="0"/>
          </a:p>
        </p:txBody>
      </p:sp>
    </p:spTree>
    <p:extLst>
      <p:ext uri="{BB962C8B-B14F-4D97-AF65-F5344CB8AC3E}">
        <p14:creationId xmlns:p14="http://schemas.microsoft.com/office/powerpoint/2010/main" val="2149914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Antigen Challenge and Clonal Selection</a:t>
            </a:r>
          </a:p>
        </p:txBody>
      </p:sp>
      <p:sp>
        <p:nvSpPr>
          <p:cNvPr id="4" name="Content Placeholder 2"/>
          <p:cNvSpPr>
            <a:spLocks noGrp="1"/>
          </p:cNvSpPr>
          <p:nvPr>
            <p:ph sz="quarter" idx="11"/>
          </p:nvPr>
        </p:nvSpPr>
        <p:spPr/>
        <p:txBody>
          <a:bodyPr/>
          <a:lstStyle/>
          <a:p>
            <a:r>
              <a:rPr lang="en-US" altLang="en-US" dirty="0"/>
              <a:t>B cells and T cells proliferate and differentiate when challenged by antigen</a:t>
            </a:r>
          </a:p>
          <a:p>
            <a:r>
              <a:rPr lang="en-US" altLang="en-US" dirty="0"/>
              <a:t>Clone:</a:t>
            </a:r>
          </a:p>
          <a:p>
            <a:pPr marL="342900" indent="-342900">
              <a:buFont typeface="Arial" panose="020B0604020202020204" pitchFamily="34" charset="0"/>
              <a:buChar char="•"/>
            </a:pPr>
            <a:r>
              <a:rPr lang="en-US" altLang="en-US" dirty="0"/>
              <a:t>Proliferation of a particular lymphocyte</a:t>
            </a:r>
          </a:p>
          <a:p>
            <a:pPr marL="342900" indent="-342900">
              <a:buFont typeface="Arial" panose="020B0604020202020204" pitchFamily="34" charset="0"/>
              <a:buChar char="•"/>
            </a:pPr>
            <a:r>
              <a:rPr lang="en-US" altLang="en-US" dirty="0"/>
              <a:t>Genetically identical cells, some of which are memory cells</a:t>
            </a:r>
            <a:endParaRPr lang="en-IN" dirty="0"/>
          </a:p>
        </p:txBody>
      </p:sp>
    </p:spTree>
    <p:extLst>
      <p:ext uri="{BB962C8B-B14F-4D97-AF65-F5344CB8AC3E}">
        <p14:creationId xmlns:p14="http://schemas.microsoft.com/office/powerpoint/2010/main" val="30343091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F2EED-30E5-4F24-AC65-0AD5594AD886}"/>
              </a:ext>
            </a:extLst>
          </p:cNvPr>
          <p:cNvSpPr>
            <a:spLocks noGrp="1"/>
          </p:cNvSpPr>
          <p:nvPr>
            <p:ph type="title"/>
          </p:nvPr>
        </p:nvSpPr>
        <p:spPr/>
        <p:txBody>
          <a:bodyPr/>
          <a:lstStyle/>
          <a:p>
            <a:r>
              <a:rPr lang="en-US" dirty="0"/>
              <a:t>How T Cells Respond to Antigen</a:t>
            </a:r>
          </a:p>
        </p:txBody>
      </p:sp>
      <p:sp>
        <p:nvSpPr>
          <p:cNvPr id="3" name="Content Placeholder 2">
            <a:extLst>
              <a:ext uri="{FF2B5EF4-FFF2-40B4-BE49-F238E27FC236}">
                <a16:creationId xmlns:a16="http://schemas.microsoft.com/office/drawing/2014/main" id="{70B10101-F6A4-405A-B897-25A2DCF80B59}"/>
              </a:ext>
            </a:extLst>
          </p:cNvPr>
          <p:cNvSpPr>
            <a:spLocks noGrp="1"/>
          </p:cNvSpPr>
          <p:nvPr>
            <p:ph sz="quarter" idx="11"/>
          </p:nvPr>
        </p:nvSpPr>
        <p:spPr>
          <a:xfrm>
            <a:off x="342900" y="1276709"/>
            <a:ext cx="8458200" cy="4971691"/>
          </a:xfrm>
        </p:spPr>
        <p:txBody>
          <a:bodyPr/>
          <a:lstStyle/>
          <a:p>
            <a:pPr>
              <a:spcBef>
                <a:spcPts val="600"/>
              </a:spcBef>
            </a:pPr>
            <a:r>
              <a:rPr lang="en-US" altLang="en-US" dirty="0"/>
              <a:t>Three main functional types of T cells:</a:t>
            </a:r>
          </a:p>
          <a:p>
            <a:pPr marL="342900" indent="-342900">
              <a:spcBef>
                <a:spcPts val="600"/>
              </a:spcBef>
              <a:buFont typeface="Arial" panose="020B0604020202020204" pitchFamily="34" charset="0"/>
              <a:buChar char="•"/>
            </a:pPr>
            <a:r>
              <a:rPr lang="en-US" altLang="en-US" dirty="0"/>
              <a:t>Helper T cells: activate macrophages, assist B-cell processes, and help activate cytotoxic T cells</a:t>
            </a:r>
          </a:p>
          <a:p>
            <a:pPr marL="342900" indent="-342900">
              <a:spcBef>
                <a:spcPts val="600"/>
              </a:spcBef>
              <a:buFont typeface="Arial" panose="020B0604020202020204" pitchFamily="34" charset="0"/>
              <a:buChar char="•"/>
            </a:pPr>
            <a:r>
              <a:rPr lang="en-US" altLang="en-US" dirty="0"/>
              <a:t>Regulatory T cells: control the T-cell response</a:t>
            </a:r>
          </a:p>
          <a:p>
            <a:pPr marL="342900" indent="-342900">
              <a:spcBef>
                <a:spcPts val="600"/>
              </a:spcBef>
              <a:buFont typeface="Arial" panose="020B0604020202020204" pitchFamily="34" charset="0"/>
              <a:buChar char="•"/>
            </a:pPr>
            <a:r>
              <a:rPr lang="en-US" altLang="en-US" dirty="0"/>
              <a:t>Cytotoxic T cells: lead to the destruction of infected host cells and other “foreign” cells</a:t>
            </a:r>
          </a:p>
        </p:txBody>
      </p:sp>
    </p:spTree>
    <p:extLst>
      <p:ext uri="{BB962C8B-B14F-4D97-AF65-F5344CB8AC3E}">
        <p14:creationId xmlns:p14="http://schemas.microsoft.com/office/powerpoint/2010/main" val="2000575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How B Cells Respond to Antigen</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altLang="en-US" dirty="0"/>
              <a:t>When activated by antigen, a B cell divides, giving rise to plasma cells</a:t>
            </a:r>
          </a:p>
          <a:p>
            <a:pPr marL="342900" indent="-342900">
              <a:spcBef>
                <a:spcPts val="1200"/>
              </a:spcBef>
              <a:buFont typeface="Arial" panose="020B0604020202020204" pitchFamily="34" charset="0"/>
              <a:buChar char="•"/>
            </a:pPr>
            <a:r>
              <a:rPr lang="en-US" altLang="en-US" dirty="0"/>
              <a:t>Each plasma cell has the same reactive profile</a:t>
            </a:r>
          </a:p>
          <a:p>
            <a:pPr marL="342900" indent="-342900">
              <a:spcBef>
                <a:spcPts val="1200"/>
              </a:spcBef>
              <a:buFont typeface="Arial" panose="020B0604020202020204" pitchFamily="34" charset="0"/>
              <a:buChar char="•"/>
            </a:pPr>
            <a:r>
              <a:rPr lang="en-US" altLang="en-US" dirty="0"/>
              <a:t>Release antibodies into the tissue and blood</a:t>
            </a:r>
          </a:p>
          <a:p>
            <a:pPr lvl="2">
              <a:spcBef>
                <a:spcPts val="1200"/>
              </a:spcBef>
            </a:pPr>
            <a:r>
              <a:rPr lang="en-US" altLang="en-US" dirty="0"/>
              <a:t>Attach to the antigen for which they are specific and mark it for destruction or neutralization</a:t>
            </a:r>
          </a:p>
        </p:txBody>
      </p:sp>
    </p:spTree>
    <p:extLst>
      <p:ext uri="{BB962C8B-B14F-4D97-AF65-F5344CB8AC3E}">
        <p14:creationId xmlns:p14="http://schemas.microsoft.com/office/powerpoint/2010/main" val="2087915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15.1: </a:t>
            </a:r>
            <a:br>
              <a:rPr lang="en-US" altLang="en-US" dirty="0"/>
            </a:br>
            <a:r>
              <a:rPr lang="en-US" altLang="en-US" dirty="0"/>
              <a:t>Specific Immunity: The Third Line of Defense</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u="sng" dirty="0"/>
              <a:t>Learning Outcomes</a:t>
            </a:r>
          </a:p>
          <a:p>
            <a:pPr marL="342900" indent="-342900">
              <a:spcBef>
                <a:spcPts val="1200"/>
              </a:spcBef>
              <a:buFont typeface="Arial" panose="020B0604020202020204" pitchFamily="34" charset="0"/>
              <a:buChar char="•"/>
            </a:pPr>
            <a:r>
              <a:rPr lang="en-US" dirty="0"/>
              <a:t>Describe how the third line of defense is different from the other host defense mechanisms.</a:t>
            </a:r>
          </a:p>
          <a:p>
            <a:pPr marL="342900" indent="-342900">
              <a:spcBef>
                <a:spcPts val="1200"/>
              </a:spcBef>
              <a:buFont typeface="Arial" panose="020B0604020202020204" pitchFamily="34" charset="0"/>
              <a:buChar char="•"/>
            </a:pPr>
            <a:r>
              <a:rPr lang="en-US" dirty="0"/>
              <a:t>List the four stages of a specific immune response.</a:t>
            </a:r>
          </a:p>
          <a:p>
            <a:pPr marL="342900" indent="-342900">
              <a:spcBef>
                <a:spcPts val="1200"/>
              </a:spcBef>
              <a:buFont typeface="Arial" panose="020B0604020202020204" pitchFamily="34" charset="0"/>
              <a:buChar char="•"/>
            </a:pPr>
            <a:r>
              <a:rPr lang="en-US" dirty="0"/>
              <a:t>Discuss four major functions of immune system markers.</a:t>
            </a:r>
          </a:p>
          <a:p>
            <a:pPr marL="342900" indent="-342900">
              <a:spcBef>
                <a:spcPts val="1200"/>
              </a:spcBef>
              <a:buFont typeface="Arial" panose="020B0604020202020204" pitchFamily="34" charset="0"/>
              <a:buChar char="•"/>
            </a:pPr>
            <a:r>
              <a:rPr lang="en-US" altLang="en-US" dirty="0"/>
              <a:t>Define the role of the major histocompatibility complex (MHC), and list the three classes of MHC genes.</a:t>
            </a:r>
          </a:p>
          <a:p>
            <a:pPr marL="342900" indent="-342900">
              <a:spcBef>
                <a:spcPts val="1200"/>
              </a:spcBef>
              <a:buFont typeface="Arial" panose="020B0604020202020204" pitchFamily="34" charset="0"/>
              <a:buChar char="•"/>
            </a:pPr>
            <a:r>
              <a:rPr lang="en-US" altLang="en-US" dirty="0"/>
              <a:t>Compare and contrast the process of antigen recognition in T cells and B cells. </a:t>
            </a:r>
            <a:endParaRPr lang="en-US" altLang="en-US" dirty="0">
              <a:cs typeface="Arial" panose="020B0604020202020204" pitchFamily="34" charset="0"/>
            </a:endParaRP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Concept Check – Section 15.1</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57200" indent="-457200">
              <a:spcBef>
                <a:spcPts val="600"/>
              </a:spcBef>
              <a:buFont typeface="+mj-lt"/>
              <a:buAutoNum type="arabicPeriod"/>
            </a:pPr>
            <a:r>
              <a:rPr lang="en-US" dirty="0"/>
              <a:t>Antigens are usually ________ </a:t>
            </a:r>
            <a:r>
              <a:rPr lang="en-US" dirty="0">
                <a:solidFill>
                  <a:prstClr val="black"/>
                </a:solidFill>
              </a:rPr>
              <a:t>or </a:t>
            </a:r>
            <a:r>
              <a:rPr lang="en-US" dirty="0"/>
              <a:t>________ </a:t>
            </a:r>
            <a:r>
              <a:rPr lang="en-US" dirty="0">
                <a:solidFill>
                  <a:prstClr val="black"/>
                </a:solidFill>
              </a:rPr>
              <a:t>molecules.</a:t>
            </a:r>
          </a:p>
          <a:p>
            <a:pPr marL="457200" indent="-457200">
              <a:spcBef>
                <a:spcPts val="600"/>
              </a:spcBef>
              <a:buFont typeface="+mj-lt"/>
              <a:buAutoNum type="arabicPeriod"/>
            </a:pPr>
            <a:r>
              <a:rPr lang="en-US" dirty="0">
                <a:solidFill>
                  <a:prstClr val="black"/>
                </a:solidFill>
              </a:rPr>
              <a:t>Maturation of B cells occurs in the </a:t>
            </a:r>
            <a:r>
              <a:rPr lang="en-US" dirty="0"/>
              <a:t>________ </a:t>
            </a:r>
            <a:r>
              <a:rPr lang="en-US" dirty="0">
                <a:solidFill>
                  <a:prstClr val="black"/>
                </a:solidFill>
              </a:rPr>
              <a:t>and maturation of T cells occurs in the </a:t>
            </a:r>
            <a:r>
              <a:rPr lang="en-US" dirty="0"/>
              <a:t>________.</a:t>
            </a:r>
          </a:p>
          <a:p>
            <a:pPr marL="457200" indent="-457200">
              <a:spcBef>
                <a:spcPts val="600"/>
              </a:spcBef>
              <a:buFont typeface="+mj-lt"/>
              <a:buAutoNum type="arabicPeriod"/>
            </a:pPr>
            <a:r>
              <a:rPr lang="en-US" dirty="0">
                <a:solidFill>
                  <a:prstClr val="black"/>
                </a:solidFill>
              </a:rPr>
              <a:t>MHC markers are found on all cell types except </a:t>
            </a:r>
            <a:r>
              <a:rPr lang="en-US" dirty="0"/>
              <a:t>________.</a:t>
            </a:r>
          </a:p>
          <a:p>
            <a:pPr marL="457200" indent="-457200">
              <a:spcBef>
                <a:spcPts val="600"/>
              </a:spcBef>
              <a:buFont typeface="+mj-lt"/>
              <a:buAutoNum type="arabicPeriod"/>
            </a:pPr>
            <a:r>
              <a:rPr lang="en-US" dirty="0">
                <a:solidFill>
                  <a:prstClr val="black"/>
                </a:solidFill>
              </a:rPr>
              <a:t>Dendritic cells, macrophages, and B cells all serve as </a:t>
            </a:r>
            <a:r>
              <a:rPr lang="en-US" dirty="0"/>
              <a:t>________ ________ ________.</a:t>
            </a:r>
          </a:p>
          <a:p>
            <a:pPr marL="457200" lvl="0" indent="-457200">
              <a:spcBef>
                <a:spcPts val="600"/>
              </a:spcBef>
              <a:buFont typeface="+mj-lt"/>
              <a:buAutoNum type="arabicPeriod" startAt="5"/>
            </a:pPr>
            <a:r>
              <a:rPr lang="en-US" dirty="0">
                <a:solidFill>
                  <a:prstClr val="black"/>
                </a:solidFill>
              </a:rPr>
              <a:t>True/False: T-cells produce antibodies.</a:t>
            </a:r>
          </a:p>
          <a:p>
            <a:pPr marL="457200" lvl="0" indent="-457200">
              <a:spcBef>
                <a:spcPts val="600"/>
              </a:spcBef>
              <a:buFont typeface="+mj-lt"/>
              <a:buAutoNum type="arabicPeriod" startAt="5"/>
            </a:pPr>
            <a:r>
              <a:rPr lang="en-US" dirty="0">
                <a:solidFill>
                  <a:prstClr val="black"/>
                </a:solidFill>
              </a:rPr>
              <a:t>True/False: When activated, both T and B cells produce memory cells.</a:t>
            </a:r>
            <a:endParaRPr lang="en-US" dirty="0"/>
          </a:p>
        </p:txBody>
      </p:sp>
    </p:spTree>
    <p:extLst>
      <p:ext uri="{BB962C8B-B14F-4D97-AF65-F5344CB8AC3E}">
        <p14:creationId xmlns:p14="http://schemas.microsoft.com/office/powerpoint/2010/main" val="1528151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Section 15.2:</a:t>
            </a:r>
            <a:br>
              <a:rPr lang="en-US" dirty="0"/>
            </a:br>
            <a:r>
              <a:rPr lang="en-US" dirty="0"/>
              <a:t> Step I: The Development of Lymphocyte Diversity</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pPr>
            <a:r>
              <a:rPr lang="en-US" u="sng" dirty="0"/>
              <a:t>Learning Outcomes</a:t>
            </a:r>
          </a:p>
          <a:p>
            <a:pPr marL="342900" indent="-342900">
              <a:spcBef>
                <a:spcPts val="1200"/>
              </a:spcBef>
              <a:buFont typeface="Arial" panose="020B0604020202020204" pitchFamily="34" charset="0"/>
              <a:buChar char="•"/>
            </a:pPr>
            <a:r>
              <a:rPr lang="en-US" dirty="0">
                <a:solidFill>
                  <a:schemeClr val="tx1"/>
                </a:solidFill>
              </a:rPr>
              <a:t>Summarize the maturation process of both B cells and T cells.</a:t>
            </a:r>
          </a:p>
          <a:p>
            <a:pPr marL="342900" indent="-342900">
              <a:spcBef>
                <a:spcPts val="1200"/>
              </a:spcBef>
              <a:buFont typeface="Arial" panose="020B0604020202020204" pitchFamily="34" charset="0"/>
              <a:buChar char="•"/>
            </a:pPr>
            <a:r>
              <a:rPr lang="en-US" dirty="0">
                <a:solidFill>
                  <a:schemeClr val="tx1"/>
                </a:solidFill>
              </a:rPr>
              <a:t>Draw a diagram illustrating how lymphocytes are capable of responding to nearly any antigen imaginable.</a:t>
            </a:r>
          </a:p>
          <a:p>
            <a:pPr marL="342900" indent="-342900">
              <a:spcBef>
                <a:spcPts val="1200"/>
              </a:spcBef>
              <a:buFont typeface="Arial" panose="020B0604020202020204" pitchFamily="34" charset="0"/>
              <a:buChar char="•"/>
            </a:pPr>
            <a:r>
              <a:rPr lang="en-US" dirty="0">
                <a:solidFill>
                  <a:schemeClr val="tx1"/>
                </a:solidFill>
              </a:rPr>
              <a:t>Outline the processes of clonal deletion and clonal selection.</a:t>
            </a:r>
          </a:p>
          <a:p>
            <a:pPr marL="342900" indent="-342900">
              <a:spcBef>
                <a:spcPts val="1200"/>
              </a:spcBef>
              <a:buFont typeface="Arial" panose="020B0604020202020204" pitchFamily="34" charset="0"/>
              <a:buChar char="•"/>
            </a:pPr>
            <a:r>
              <a:rPr lang="en-US" dirty="0">
                <a:solidFill>
                  <a:schemeClr val="tx1"/>
                </a:solidFill>
              </a:rPr>
              <a:t>Describe the structure of both a B-cell receptor and a T-cell receptor.</a:t>
            </a:r>
            <a:endParaRPr lang="en-US" altLang="en-US" dirty="0">
              <a:solidFill>
                <a:schemeClr val="tx1"/>
              </a:solidFill>
            </a:endParaRPr>
          </a:p>
        </p:txBody>
      </p:sp>
    </p:spTree>
    <p:extLst>
      <p:ext uri="{BB962C8B-B14F-4D97-AF65-F5344CB8AC3E}">
        <p14:creationId xmlns:p14="http://schemas.microsoft.com/office/powerpoint/2010/main" val="42652483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Markers Found on T-Cells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spcAft>
                <a:spcPts val="600"/>
              </a:spcAft>
            </a:pPr>
            <a:r>
              <a:rPr lang="en-US" dirty="0"/>
              <a:t>Antigen-specific T-cell receptor</a:t>
            </a:r>
          </a:p>
          <a:p>
            <a:pPr>
              <a:spcBef>
                <a:spcPts val="1200"/>
              </a:spcBef>
              <a:spcAft>
                <a:spcPts val="600"/>
              </a:spcAft>
            </a:pPr>
            <a:r>
              <a:rPr lang="en-US" dirty="0"/>
              <a:t>CD3 markers: surround the T-cell receptor and assist in binding</a:t>
            </a:r>
          </a:p>
          <a:p>
            <a:pPr>
              <a:spcBef>
                <a:spcPts val="1200"/>
              </a:spcBef>
              <a:spcAft>
                <a:spcPts val="600"/>
              </a:spcAft>
            </a:pPr>
            <a:r>
              <a:rPr lang="en-US" dirty="0"/>
              <a:t>CD4 or CD8 </a:t>
            </a:r>
            <a:r>
              <a:rPr lang="en-US" dirty="0" err="1"/>
              <a:t>coreceptor</a:t>
            </a:r>
            <a:endParaRPr lang="en-US" dirty="0"/>
          </a:p>
          <a:p>
            <a:pPr marL="347472" lvl="1">
              <a:spcBef>
                <a:spcPts val="1200"/>
              </a:spcBef>
              <a:spcAft>
                <a:spcPts val="600"/>
              </a:spcAft>
            </a:pPr>
            <a:r>
              <a:rPr lang="en-US" dirty="0"/>
              <a:t>CD4: binds to MHC class II molecules</a:t>
            </a:r>
          </a:p>
          <a:p>
            <a:pPr marL="347472" lvl="1">
              <a:spcBef>
                <a:spcPts val="1200"/>
              </a:spcBef>
              <a:spcAft>
                <a:spcPts val="600"/>
              </a:spcAft>
            </a:pPr>
            <a:r>
              <a:rPr lang="en-US" dirty="0"/>
              <a:t>CD8: found on cytotoxic T cells and binds MHC class I molecules</a:t>
            </a:r>
            <a:endParaRPr lang="en-US" altLang="en-US" dirty="0"/>
          </a:p>
        </p:txBody>
      </p:sp>
    </p:spTree>
    <p:extLst>
      <p:ext uri="{BB962C8B-B14F-4D97-AF65-F5344CB8AC3E}">
        <p14:creationId xmlns:p14="http://schemas.microsoft.com/office/powerpoint/2010/main" val="3883409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altLang="en-US" dirty="0"/>
              <a:t>T-Cell Circulation</a:t>
            </a:r>
            <a:endParaRPr lang="en-US" dirty="0"/>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515350" cy="5124091"/>
          </a:xfrm>
        </p:spPr>
        <p:txBody>
          <a:bodyPr/>
          <a:lstStyle/>
          <a:p>
            <a:pPr>
              <a:spcBef>
                <a:spcPts val="800"/>
              </a:spcBef>
            </a:pPr>
            <a:r>
              <a:rPr lang="en-US" altLang="en-US" dirty="0"/>
              <a:t>T cells constantly circulate between the lymphatic and general circulatory system:</a:t>
            </a:r>
          </a:p>
          <a:p>
            <a:pPr marL="342900" indent="-342900">
              <a:spcBef>
                <a:spcPts val="800"/>
              </a:spcBef>
              <a:buFont typeface="Arial" panose="020B0604020202020204" pitchFamily="34" charset="0"/>
              <a:buChar char="•"/>
            </a:pPr>
            <a:r>
              <a:rPr lang="en-US" altLang="en-US" dirty="0"/>
              <a:t>Migrate to specific T-cell areas of the lymph nodes and spleen</a:t>
            </a:r>
          </a:p>
          <a:p>
            <a:pPr marL="342900" indent="-342900">
              <a:spcBef>
                <a:spcPts val="800"/>
              </a:spcBef>
              <a:buFont typeface="Arial" panose="020B0604020202020204" pitchFamily="34" charset="0"/>
              <a:buChar char="•"/>
            </a:pPr>
            <a:r>
              <a:rPr lang="en-US" altLang="en-US" dirty="0"/>
              <a:t>Estimated that </a:t>
            </a:r>
            <a:r>
              <a:rPr lang="en-US" dirty="0"/>
              <a:t>one billion </a:t>
            </a:r>
            <a:r>
              <a:rPr lang="en-US" altLang="en-US" dirty="0"/>
              <a:t>T cells pass between the lymphatic and general circulations per day</a:t>
            </a:r>
            <a:endParaRPr lang="en-US" dirty="0"/>
          </a:p>
        </p:txBody>
      </p:sp>
    </p:spTree>
    <p:extLst>
      <p:ext uri="{BB962C8B-B14F-4D97-AF65-F5344CB8AC3E}">
        <p14:creationId xmlns:p14="http://schemas.microsoft.com/office/powerpoint/2010/main" val="342706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3256B-C4BF-4D13-9857-ECDE7610B500}"/>
              </a:ext>
            </a:extLst>
          </p:cNvPr>
          <p:cNvSpPr>
            <a:spLocks noGrp="1"/>
          </p:cNvSpPr>
          <p:nvPr>
            <p:ph type="title"/>
          </p:nvPr>
        </p:nvSpPr>
        <p:spPr/>
        <p:txBody>
          <a:bodyPr/>
          <a:lstStyle/>
          <a:p>
            <a:r>
              <a:rPr lang="en-US" altLang="en-US" dirty="0"/>
              <a:t>B Cells Mature in the Bone Marrow</a:t>
            </a:r>
            <a:endParaRPr lang="en-IN" dirty="0"/>
          </a:p>
        </p:txBody>
      </p:sp>
      <p:sp>
        <p:nvSpPr>
          <p:cNvPr id="3" name="Content Placeholder 2">
            <a:extLst>
              <a:ext uri="{FF2B5EF4-FFF2-40B4-BE49-F238E27FC236}">
                <a16:creationId xmlns:a16="http://schemas.microsoft.com/office/drawing/2014/main" id="{2BA000AB-C526-4BAC-A8D7-933BDC4C4B7F}"/>
              </a:ext>
            </a:extLst>
          </p:cNvPr>
          <p:cNvSpPr>
            <a:spLocks noGrp="1"/>
          </p:cNvSpPr>
          <p:nvPr>
            <p:ph sz="quarter" idx="11"/>
          </p:nvPr>
        </p:nvSpPr>
        <p:spPr>
          <a:xfrm>
            <a:off x="342900" y="1276709"/>
            <a:ext cx="8305800" cy="4971691"/>
          </a:xfrm>
        </p:spPr>
        <p:txBody>
          <a:bodyPr/>
          <a:lstStyle/>
          <a:p>
            <a:pPr>
              <a:spcBef>
                <a:spcPts val="1200"/>
              </a:spcBef>
            </a:pPr>
            <a:r>
              <a:rPr lang="en-US" altLang="en-US" dirty="0"/>
              <a:t>Hundreds of millions of distinct B cells develop as a result of gene modification and selection</a:t>
            </a:r>
          </a:p>
          <a:p>
            <a:pPr>
              <a:spcBef>
                <a:spcPts val="1200"/>
              </a:spcBef>
            </a:pPr>
            <a:r>
              <a:rPr lang="en-US" altLang="en-US" dirty="0"/>
              <a:t>Circulate through the blood, “homing” to specific sites in the lymph nodes, spleen, and other lymphoid tissue where they take up residence</a:t>
            </a:r>
          </a:p>
          <a:p>
            <a:pPr>
              <a:spcBef>
                <a:spcPts val="1200"/>
              </a:spcBef>
            </a:pPr>
            <a:r>
              <a:rPr lang="en-US" altLang="en-US" dirty="0"/>
              <a:t>Have immunoglobulins as surface receptors</a:t>
            </a:r>
            <a:endParaRPr lang="en-US" dirty="0"/>
          </a:p>
        </p:txBody>
      </p:sp>
    </p:spTree>
    <p:extLst>
      <p:ext uri="{BB962C8B-B14F-4D97-AF65-F5344CB8AC3E}">
        <p14:creationId xmlns:p14="http://schemas.microsoft.com/office/powerpoint/2010/main" val="28574700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Contrasting Properties of B Cells and T Cells</a:t>
            </a:r>
            <a:endParaRPr lang="en-IN" sz="1200" dirty="0"/>
          </a:p>
        </p:txBody>
      </p:sp>
      <p:graphicFrame>
        <p:nvGraphicFramePr>
          <p:cNvPr id="5" name="Table 2"/>
          <p:cNvGraphicFramePr>
            <a:graphicFrameLocks noGrp="1"/>
          </p:cNvGraphicFramePr>
          <p:nvPr>
            <p:extLst>
              <p:ext uri="{D42A27DB-BD31-4B8C-83A1-F6EECF244321}">
                <p14:modId xmlns:p14="http://schemas.microsoft.com/office/powerpoint/2010/main" val="3055501100"/>
              </p:ext>
            </p:extLst>
          </p:nvPr>
        </p:nvGraphicFramePr>
        <p:xfrm>
          <a:off x="228600" y="1039590"/>
          <a:ext cx="8686800" cy="5445760"/>
        </p:xfrm>
        <a:graphic>
          <a:graphicData uri="http://schemas.openxmlformats.org/drawingml/2006/table">
            <a:tbl>
              <a:tblPr firstRow="1" bandRow="1">
                <a:tableStyleId>{073A0DAA-6AF3-43AB-8588-CEC1D06C72B9}</a:tableStyleId>
              </a:tblPr>
              <a:tblGrid>
                <a:gridCol w="22860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gridCol w="3962400">
                  <a:extLst>
                    <a:ext uri="{9D8B030D-6E8A-4147-A177-3AD203B41FA5}">
                      <a16:colId xmlns:a16="http://schemas.microsoft.com/office/drawing/2014/main" val="20002"/>
                    </a:ext>
                  </a:extLst>
                </a:gridCol>
              </a:tblGrid>
              <a:tr h="370840">
                <a:tc>
                  <a:txBody>
                    <a:bodyPr/>
                    <a:lstStyle/>
                    <a:p>
                      <a:pPr>
                        <a:lnSpc>
                          <a:spcPts val="2000"/>
                        </a:lnSpc>
                      </a:pPr>
                      <a:r>
                        <a:rPr lang="en-US" sz="1800" b="1" kern="1200" dirty="0">
                          <a:solidFill>
                            <a:schemeClr val="lt1"/>
                          </a:solidFill>
                          <a:effectLst/>
                          <a:latin typeface="+mn-lt"/>
                          <a:ea typeface="+mn-ea"/>
                          <a:cs typeface="+mn-cs"/>
                        </a:rPr>
                        <a:t>Feature</a:t>
                      </a:r>
                      <a:endParaRPr lang="en-US" dirty="0"/>
                    </a:p>
                  </a:txBody>
                  <a:tcPr/>
                </a:tc>
                <a:tc>
                  <a:txBody>
                    <a:bodyPr/>
                    <a:lstStyle/>
                    <a:p>
                      <a:pPr>
                        <a:lnSpc>
                          <a:spcPts val="2000"/>
                        </a:lnSpc>
                      </a:pPr>
                      <a:r>
                        <a:rPr lang="en-US" dirty="0"/>
                        <a:t>B cells</a:t>
                      </a:r>
                    </a:p>
                  </a:txBody>
                  <a:tcPr/>
                </a:tc>
                <a:tc>
                  <a:txBody>
                    <a:bodyPr/>
                    <a:lstStyle/>
                    <a:p>
                      <a:pPr>
                        <a:lnSpc>
                          <a:spcPts val="2000"/>
                        </a:lnSpc>
                      </a:pPr>
                      <a:r>
                        <a:rPr lang="en-US" dirty="0"/>
                        <a:t>T Cells</a:t>
                      </a:r>
                    </a:p>
                  </a:txBody>
                  <a:tcPr/>
                </a:tc>
                <a:extLst>
                  <a:ext uri="{0D108BD9-81ED-4DB2-BD59-A6C34878D82A}">
                    <a16:rowId xmlns:a16="http://schemas.microsoft.com/office/drawing/2014/main" val="10000"/>
                  </a:ext>
                </a:extLst>
              </a:tr>
              <a:tr h="370840">
                <a:tc>
                  <a:txBody>
                    <a:bodyPr/>
                    <a:lstStyle/>
                    <a:p>
                      <a:pPr>
                        <a:lnSpc>
                          <a:spcPts val="2000"/>
                        </a:lnSpc>
                      </a:pPr>
                      <a:r>
                        <a:rPr lang="en-US" dirty="0"/>
                        <a:t>Site of maturation</a:t>
                      </a:r>
                    </a:p>
                  </a:txBody>
                  <a:tcPr/>
                </a:tc>
                <a:tc>
                  <a:txBody>
                    <a:bodyPr/>
                    <a:lstStyle/>
                    <a:p>
                      <a:pPr>
                        <a:lnSpc>
                          <a:spcPts val="2000"/>
                        </a:lnSpc>
                      </a:pPr>
                      <a:r>
                        <a:rPr lang="en-US" dirty="0"/>
                        <a:t>Bone</a:t>
                      </a:r>
                      <a:r>
                        <a:rPr lang="en-US" baseline="0" dirty="0"/>
                        <a:t> marrow</a:t>
                      </a:r>
                      <a:endParaRPr lang="en-US" dirty="0"/>
                    </a:p>
                  </a:txBody>
                  <a:tcPr/>
                </a:tc>
                <a:tc>
                  <a:txBody>
                    <a:bodyPr/>
                    <a:lstStyle/>
                    <a:p>
                      <a:pPr>
                        <a:lnSpc>
                          <a:spcPts val="2000"/>
                        </a:lnSpc>
                      </a:pPr>
                      <a:r>
                        <a:rPr lang="en-US" dirty="0"/>
                        <a:t>Thymus</a:t>
                      </a:r>
                    </a:p>
                  </a:txBody>
                  <a:tcPr/>
                </a:tc>
                <a:extLst>
                  <a:ext uri="{0D108BD9-81ED-4DB2-BD59-A6C34878D82A}">
                    <a16:rowId xmlns:a16="http://schemas.microsoft.com/office/drawing/2014/main" val="10001"/>
                  </a:ext>
                </a:extLst>
              </a:tr>
              <a:tr h="370840">
                <a:tc>
                  <a:txBody>
                    <a:bodyPr/>
                    <a:lstStyle/>
                    <a:p>
                      <a:pPr>
                        <a:lnSpc>
                          <a:spcPts val="2000"/>
                        </a:lnSpc>
                      </a:pPr>
                      <a:r>
                        <a:rPr lang="en-US" dirty="0"/>
                        <a:t>Specific surface markers</a:t>
                      </a:r>
                    </a:p>
                  </a:txBody>
                  <a:tcPr/>
                </a:tc>
                <a:tc>
                  <a:txBody>
                    <a:bodyPr/>
                    <a:lstStyle/>
                    <a:p>
                      <a:pPr>
                        <a:lnSpc>
                          <a:spcPts val="2000"/>
                        </a:lnSpc>
                      </a:pPr>
                      <a:r>
                        <a:rPr lang="en-US" dirty="0"/>
                        <a:t>Immunoglobulin</a:t>
                      </a:r>
                      <a:r>
                        <a:rPr lang="en-US" baseline="0" dirty="0"/>
                        <a:t>, Distinct CD molecules</a:t>
                      </a:r>
                      <a:endParaRPr lang="en-US" dirty="0"/>
                    </a:p>
                  </a:txBody>
                  <a:tcPr/>
                </a:tc>
                <a:tc>
                  <a:txBody>
                    <a:bodyPr/>
                    <a:lstStyle/>
                    <a:p>
                      <a:pPr>
                        <a:lnSpc>
                          <a:spcPts val="2000"/>
                        </a:lnSpc>
                      </a:pPr>
                      <a:r>
                        <a:rPr lang="en-US" dirty="0"/>
                        <a:t>T-cell receptor, Distinct CD molecules</a:t>
                      </a:r>
                    </a:p>
                  </a:txBody>
                  <a:tcPr/>
                </a:tc>
                <a:extLst>
                  <a:ext uri="{0D108BD9-81ED-4DB2-BD59-A6C34878D82A}">
                    <a16:rowId xmlns:a16="http://schemas.microsoft.com/office/drawing/2014/main" val="10002"/>
                  </a:ext>
                </a:extLst>
              </a:tr>
              <a:tr h="370840">
                <a:tc>
                  <a:txBody>
                    <a:bodyPr/>
                    <a:lstStyle/>
                    <a:p>
                      <a:pPr>
                        <a:lnSpc>
                          <a:spcPts val="2000"/>
                        </a:lnSpc>
                      </a:pPr>
                      <a:r>
                        <a:rPr lang="en-US" dirty="0"/>
                        <a:t>Concentration in blood</a:t>
                      </a:r>
                    </a:p>
                  </a:txBody>
                  <a:tcPr/>
                </a:tc>
                <a:tc>
                  <a:txBody>
                    <a:bodyPr/>
                    <a:lstStyle/>
                    <a:p>
                      <a:pPr>
                        <a:lnSpc>
                          <a:spcPts val="2000"/>
                        </a:lnSpc>
                      </a:pPr>
                      <a:r>
                        <a:rPr lang="en-US" dirty="0"/>
                        <a:t>Low numbers</a:t>
                      </a:r>
                    </a:p>
                  </a:txBody>
                  <a:tcPr/>
                </a:tc>
                <a:tc>
                  <a:txBody>
                    <a:bodyPr/>
                    <a:lstStyle/>
                    <a:p>
                      <a:pPr>
                        <a:lnSpc>
                          <a:spcPts val="2000"/>
                        </a:lnSpc>
                      </a:pPr>
                      <a:r>
                        <a:rPr lang="en-US" dirty="0"/>
                        <a:t>High numbers</a:t>
                      </a:r>
                    </a:p>
                  </a:txBody>
                  <a:tcPr/>
                </a:tc>
                <a:extLst>
                  <a:ext uri="{0D108BD9-81ED-4DB2-BD59-A6C34878D82A}">
                    <a16:rowId xmlns:a16="http://schemas.microsoft.com/office/drawing/2014/main" val="10003"/>
                  </a:ext>
                </a:extLst>
              </a:tr>
              <a:tr h="370840">
                <a:tc>
                  <a:txBody>
                    <a:bodyPr/>
                    <a:lstStyle/>
                    <a:p>
                      <a:pPr>
                        <a:lnSpc>
                          <a:spcPts val="2000"/>
                        </a:lnSpc>
                      </a:pPr>
                      <a:r>
                        <a:rPr lang="en-US" dirty="0"/>
                        <a:t>Receptors for antigen</a:t>
                      </a:r>
                    </a:p>
                  </a:txBody>
                  <a:tcPr/>
                </a:tc>
                <a:tc>
                  <a:txBody>
                    <a:bodyPr/>
                    <a:lstStyle/>
                    <a:p>
                      <a:pPr>
                        <a:lnSpc>
                          <a:spcPts val="2000"/>
                        </a:lnSpc>
                      </a:pPr>
                      <a:r>
                        <a:rPr lang="en-US" dirty="0"/>
                        <a:t>B-cell receptor (immunoglobulin)</a:t>
                      </a:r>
                    </a:p>
                  </a:txBody>
                  <a:tcPr/>
                </a:tc>
                <a:tc>
                  <a:txBody>
                    <a:bodyPr/>
                    <a:lstStyle/>
                    <a:p>
                      <a:pPr>
                        <a:lnSpc>
                          <a:spcPts val="2000"/>
                        </a:lnSpc>
                      </a:pPr>
                      <a:r>
                        <a:rPr lang="en-US" dirty="0"/>
                        <a:t>T-cell receptor</a:t>
                      </a:r>
                    </a:p>
                  </a:txBody>
                  <a:tcPr/>
                </a:tc>
                <a:extLst>
                  <a:ext uri="{0D108BD9-81ED-4DB2-BD59-A6C34878D82A}">
                    <a16:rowId xmlns:a16="http://schemas.microsoft.com/office/drawing/2014/main" val="10004"/>
                  </a:ext>
                </a:extLst>
              </a:tr>
              <a:tr h="370840">
                <a:tc>
                  <a:txBody>
                    <a:bodyPr/>
                    <a:lstStyle/>
                    <a:p>
                      <a:pPr>
                        <a:lnSpc>
                          <a:spcPts val="2000"/>
                        </a:lnSpc>
                      </a:pPr>
                      <a:r>
                        <a:rPr lang="en-US" dirty="0"/>
                        <a:t>Location</a:t>
                      </a:r>
                      <a:r>
                        <a:rPr lang="en-US" baseline="0" dirty="0"/>
                        <a:t> in lymphoid organs</a:t>
                      </a:r>
                      <a:endParaRPr lang="en-US" dirty="0"/>
                    </a:p>
                  </a:txBody>
                  <a:tcPr/>
                </a:tc>
                <a:tc>
                  <a:txBody>
                    <a:bodyPr/>
                    <a:lstStyle/>
                    <a:p>
                      <a:pPr>
                        <a:lnSpc>
                          <a:spcPts val="2000"/>
                        </a:lnSpc>
                      </a:pPr>
                      <a:r>
                        <a:rPr lang="en-US" dirty="0"/>
                        <a:t>Cortex (in follicles)</a:t>
                      </a:r>
                    </a:p>
                  </a:txBody>
                  <a:tcPr/>
                </a:tc>
                <a:tc>
                  <a:txBody>
                    <a:bodyPr/>
                    <a:lstStyle/>
                    <a:p>
                      <a:pPr>
                        <a:lnSpc>
                          <a:spcPts val="2000"/>
                        </a:lnSpc>
                      </a:pPr>
                      <a:r>
                        <a:rPr lang="en-US" dirty="0"/>
                        <a:t>Paracortical sites (interior</a:t>
                      </a:r>
                      <a:r>
                        <a:rPr lang="en-US" baseline="0" dirty="0"/>
                        <a:t> to the follicles)</a:t>
                      </a:r>
                      <a:endParaRPr lang="en-US" dirty="0"/>
                    </a:p>
                  </a:txBody>
                  <a:tcPr/>
                </a:tc>
                <a:extLst>
                  <a:ext uri="{0D108BD9-81ED-4DB2-BD59-A6C34878D82A}">
                    <a16:rowId xmlns:a16="http://schemas.microsoft.com/office/drawing/2014/main" val="10005"/>
                  </a:ext>
                </a:extLst>
              </a:tr>
              <a:tr h="370840">
                <a:tc>
                  <a:txBody>
                    <a:bodyPr/>
                    <a:lstStyle/>
                    <a:p>
                      <a:pPr>
                        <a:lnSpc>
                          <a:spcPts val="2000"/>
                        </a:lnSpc>
                      </a:pPr>
                      <a:r>
                        <a:rPr lang="en-US" dirty="0"/>
                        <a:t>Require antigen presented with MHC</a:t>
                      </a:r>
                    </a:p>
                  </a:txBody>
                  <a:tcPr/>
                </a:tc>
                <a:tc>
                  <a:txBody>
                    <a:bodyPr/>
                    <a:lstStyle/>
                    <a:p>
                      <a:pPr>
                        <a:lnSpc>
                          <a:spcPts val="2000"/>
                        </a:lnSpc>
                      </a:pPr>
                      <a:r>
                        <a:rPr lang="en-US" dirty="0"/>
                        <a:t>No</a:t>
                      </a:r>
                    </a:p>
                  </a:txBody>
                  <a:tcPr/>
                </a:tc>
                <a:tc>
                  <a:txBody>
                    <a:bodyPr/>
                    <a:lstStyle/>
                    <a:p>
                      <a:pPr>
                        <a:lnSpc>
                          <a:spcPts val="2000"/>
                        </a:lnSpc>
                      </a:pPr>
                      <a:r>
                        <a:rPr lang="en-US" dirty="0"/>
                        <a:t>Yes (gamma-delta T cells can be activated differently)</a:t>
                      </a:r>
                    </a:p>
                  </a:txBody>
                  <a:tcPr/>
                </a:tc>
                <a:extLst>
                  <a:ext uri="{0D108BD9-81ED-4DB2-BD59-A6C34878D82A}">
                    <a16:rowId xmlns:a16="http://schemas.microsoft.com/office/drawing/2014/main" val="10006"/>
                  </a:ext>
                </a:extLst>
              </a:tr>
              <a:tr h="370840">
                <a:tc>
                  <a:txBody>
                    <a:bodyPr/>
                    <a:lstStyle/>
                    <a:p>
                      <a:pPr>
                        <a:lnSpc>
                          <a:spcPts val="2000"/>
                        </a:lnSpc>
                      </a:pPr>
                      <a:r>
                        <a:rPr lang="en-US" dirty="0"/>
                        <a:t>Product of antigenic stimulation</a:t>
                      </a:r>
                    </a:p>
                  </a:txBody>
                  <a:tcPr/>
                </a:tc>
                <a:tc>
                  <a:txBody>
                    <a:bodyPr/>
                    <a:lstStyle/>
                    <a:p>
                      <a:pPr>
                        <a:lnSpc>
                          <a:spcPts val="2000"/>
                        </a:lnSpc>
                      </a:pPr>
                      <a:r>
                        <a:rPr lang="en-US" dirty="0"/>
                        <a:t>Plasma cells and memory cells</a:t>
                      </a:r>
                    </a:p>
                  </a:txBody>
                  <a:tcPr/>
                </a:tc>
                <a:tc>
                  <a:txBody>
                    <a:bodyPr/>
                    <a:lstStyle/>
                    <a:p>
                      <a:pPr>
                        <a:lnSpc>
                          <a:spcPts val="2000"/>
                        </a:lnSpc>
                      </a:pPr>
                      <a:r>
                        <a:rPr lang="en-US" dirty="0"/>
                        <a:t>Several types of activated T cells and memory</a:t>
                      </a:r>
                      <a:r>
                        <a:rPr lang="en-US" baseline="0" dirty="0"/>
                        <a:t> cells</a:t>
                      </a:r>
                      <a:endParaRPr lang="en-US" dirty="0"/>
                    </a:p>
                  </a:txBody>
                  <a:tcPr/>
                </a:tc>
                <a:extLst>
                  <a:ext uri="{0D108BD9-81ED-4DB2-BD59-A6C34878D82A}">
                    <a16:rowId xmlns:a16="http://schemas.microsoft.com/office/drawing/2014/main" val="10007"/>
                  </a:ext>
                </a:extLst>
              </a:tr>
              <a:tr h="370840">
                <a:tc>
                  <a:txBody>
                    <a:bodyPr/>
                    <a:lstStyle/>
                    <a:p>
                      <a:pPr>
                        <a:lnSpc>
                          <a:spcPts val="2000"/>
                        </a:lnSpc>
                      </a:pPr>
                      <a:r>
                        <a:rPr lang="en-US" dirty="0"/>
                        <a:t>General functions</a:t>
                      </a:r>
                    </a:p>
                  </a:txBody>
                  <a:tcPr/>
                </a:tc>
                <a:tc>
                  <a:txBody>
                    <a:bodyPr/>
                    <a:lstStyle/>
                    <a:p>
                      <a:pPr>
                        <a:lnSpc>
                          <a:spcPts val="2000"/>
                        </a:lnSpc>
                      </a:pPr>
                      <a:r>
                        <a:rPr lang="en-US" dirty="0"/>
                        <a:t>Production of antibodies to inactivate, neutralize, target antigens</a:t>
                      </a:r>
                    </a:p>
                  </a:txBody>
                  <a:tcPr/>
                </a:tc>
                <a:tc>
                  <a:txBody>
                    <a:bodyPr/>
                    <a:lstStyle/>
                    <a:p>
                      <a:pPr>
                        <a:lnSpc>
                          <a:spcPts val="2000"/>
                        </a:lnSpc>
                      </a:pPr>
                      <a:r>
                        <a:rPr lang="en-US" dirty="0"/>
                        <a:t>Cells function in helping other immune cells, suppressing, killing abnormal cells; hypersensitivity; synthesize cytokines</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7325282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304800"/>
            <a:ext cx="8458200" cy="800100"/>
          </a:xfrm>
        </p:spPr>
        <p:txBody>
          <a:bodyPr/>
          <a:lstStyle/>
          <a:p>
            <a:r>
              <a:rPr lang="en-US" altLang="en-US" dirty="0"/>
              <a:t>Each Naïve Lymphocyte Bears an Antigen Receptor That Recognizes a Unique Antigen</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spcAft>
                <a:spcPts val="600"/>
              </a:spcAft>
            </a:pPr>
            <a:r>
              <a:rPr lang="en-US" altLang="en-US" dirty="0"/>
              <a:t>Stem cells become granulocytes, monocytes, or lymphocytes in the bone marrow</a:t>
            </a:r>
          </a:p>
          <a:p>
            <a:pPr>
              <a:spcBef>
                <a:spcPts val="600"/>
              </a:spcBef>
              <a:spcAft>
                <a:spcPts val="600"/>
              </a:spcAft>
            </a:pPr>
            <a:r>
              <a:rPr lang="en-US" altLang="en-US" dirty="0"/>
              <a:t>Lymphocytes become either B or T cells</a:t>
            </a:r>
          </a:p>
          <a:p>
            <a:pPr marL="342900" indent="-342900">
              <a:spcBef>
                <a:spcPts val="600"/>
              </a:spcBef>
              <a:spcAft>
                <a:spcPts val="600"/>
              </a:spcAft>
              <a:buFont typeface="Arial" panose="020B0604020202020204" pitchFamily="34" charset="0"/>
              <a:buChar char="•"/>
            </a:pPr>
            <a:r>
              <a:rPr lang="en-US" altLang="en-US" dirty="0"/>
              <a:t>B cells stay in the bone marrow</a:t>
            </a:r>
          </a:p>
          <a:p>
            <a:pPr marL="342900" indent="-342900">
              <a:spcBef>
                <a:spcPts val="600"/>
              </a:spcBef>
              <a:spcAft>
                <a:spcPts val="600"/>
              </a:spcAft>
              <a:buFont typeface="Arial" panose="020B0604020202020204" pitchFamily="34" charset="0"/>
              <a:buChar char="•"/>
            </a:pPr>
            <a:r>
              <a:rPr lang="en-US" altLang="en-US" dirty="0"/>
              <a:t>T cells migrate to the thymus</a:t>
            </a:r>
          </a:p>
          <a:p>
            <a:pPr marL="342900" indent="-342900">
              <a:spcBef>
                <a:spcPts val="600"/>
              </a:spcBef>
              <a:spcAft>
                <a:spcPts val="600"/>
              </a:spcAft>
              <a:buFont typeface="Arial" panose="020B0604020202020204" pitchFamily="34" charset="0"/>
              <a:buChar char="•"/>
            </a:pPr>
            <a:r>
              <a:rPr lang="en-US" altLang="en-US" dirty="0"/>
              <a:t>Each builds a unique antigen receptor</a:t>
            </a:r>
          </a:p>
          <a:p>
            <a:pPr marL="342900" indent="-342900">
              <a:spcBef>
                <a:spcPts val="600"/>
              </a:spcBef>
              <a:spcAft>
                <a:spcPts val="600"/>
              </a:spcAft>
              <a:buFont typeface="Arial" panose="020B0604020202020204" pitchFamily="34" charset="0"/>
              <a:buChar char="•"/>
            </a:pPr>
            <a:r>
              <a:rPr lang="en-US" altLang="en-US" dirty="0"/>
              <a:t>Both B and T cells migrate to secondary lymphoid tissues</a:t>
            </a:r>
          </a:p>
          <a:p>
            <a:pPr marL="342900" indent="-342900">
              <a:spcBef>
                <a:spcPts val="600"/>
              </a:spcBef>
              <a:spcAft>
                <a:spcPts val="600"/>
              </a:spcAft>
              <a:buFont typeface="Arial" panose="020B0604020202020204" pitchFamily="34" charset="0"/>
              <a:buChar char="•"/>
            </a:pPr>
            <a:r>
              <a:rPr lang="en-US" altLang="en-US" dirty="0"/>
              <a:t>By the time B and T cells reach the lymphoid tissues, each one is equipped to respond to a single, unique antigen</a:t>
            </a:r>
          </a:p>
        </p:txBody>
      </p:sp>
    </p:spTree>
    <p:extLst>
      <p:ext uri="{BB962C8B-B14F-4D97-AF65-F5344CB8AC3E}">
        <p14:creationId xmlns:p14="http://schemas.microsoft.com/office/powerpoint/2010/main" val="2097298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p:txBody>
          <a:bodyPr/>
          <a:lstStyle/>
          <a:p>
            <a:r>
              <a:rPr lang="en-US" altLang="en-US" dirty="0"/>
              <a:t>Major Stages in the Development of B and T cells</a:t>
            </a:r>
            <a:endParaRPr lang="en-IN" dirty="0"/>
          </a:p>
        </p:txBody>
      </p:sp>
      <p:pic>
        <p:nvPicPr>
          <p:cNvPr id="10242" name="Picture 2" descr="Major stages in the development of B and T cells.">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8637" y="1118320"/>
            <a:ext cx="4966727" cy="51206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A281787D-B420-4210-9524-AC1A8F87455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041830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EA33B-96F0-40F3-9645-20C03A2946D2}"/>
              </a:ext>
            </a:extLst>
          </p:cNvPr>
          <p:cNvSpPr>
            <a:spLocks noGrp="1"/>
          </p:cNvSpPr>
          <p:nvPr>
            <p:ph type="title"/>
          </p:nvPr>
        </p:nvSpPr>
        <p:spPr/>
        <p:txBody>
          <a:bodyPr/>
          <a:lstStyle/>
          <a:p>
            <a:r>
              <a:rPr lang="en-US" altLang="en-US" dirty="0"/>
              <a:t>Mechanism Behind Antibody Variability</a:t>
            </a:r>
            <a:endParaRPr lang="en-IN" dirty="0"/>
          </a:p>
        </p:txBody>
      </p:sp>
      <p:pic>
        <p:nvPicPr>
          <p:cNvPr id="11266" name="Picture 2" descr="The mechanism behind antibody variability.">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7587" y="1022350"/>
            <a:ext cx="3408827" cy="5212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6CFD0BC1-5EFB-4B9A-A0AA-FCD7D39202A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9885594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4B63F-0631-4CB6-8596-6BC4D1B0FE17}"/>
              </a:ext>
            </a:extLst>
          </p:cNvPr>
          <p:cNvSpPr>
            <a:spLocks noGrp="1"/>
          </p:cNvSpPr>
          <p:nvPr>
            <p:ph type="title"/>
          </p:nvPr>
        </p:nvSpPr>
        <p:spPr/>
        <p:txBody>
          <a:bodyPr/>
          <a:lstStyle/>
          <a:p>
            <a:r>
              <a:rPr lang="en-US" altLang="en-US" dirty="0"/>
              <a:t>The Specific B-Cell Receptor: Immunoglobulin</a:t>
            </a:r>
            <a:endParaRPr lang="en-IN" dirty="0"/>
          </a:p>
        </p:txBody>
      </p:sp>
      <p:sp>
        <p:nvSpPr>
          <p:cNvPr id="3" name="Content Placeholder 2"/>
          <p:cNvSpPr>
            <a:spLocks noGrp="1"/>
          </p:cNvSpPr>
          <p:nvPr>
            <p:ph sz="quarter" idx="11"/>
          </p:nvPr>
        </p:nvSpPr>
        <p:spPr>
          <a:xfrm>
            <a:off x="342899" y="1276709"/>
            <a:ext cx="8458199" cy="2103120"/>
          </a:xfrm>
        </p:spPr>
        <p:txBody>
          <a:bodyPr/>
          <a:lstStyle/>
          <a:p>
            <a:pPr>
              <a:spcBef>
                <a:spcPts val="600"/>
              </a:spcBef>
              <a:spcAft>
                <a:spcPts val="0"/>
              </a:spcAft>
            </a:pPr>
            <a:r>
              <a:rPr lang="en-US" sz="1800" dirty="0"/>
              <a:t>Composed of:</a:t>
            </a:r>
          </a:p>
          <a:p>
            <a:pPr marL="342900" indent="-342900">
              <a:spcBef>
                <a:spcPts val="600"/>
              </a:spcBef>
              <a:spcAft>
                <a:spcPts val="0"/>
              </a:spcAft>
              <a:buFont typeface="Arial" panose="020B0604020202020204" pitchFamily="34" charset="0"/>
              <a:buChar char="•"/>
            </a:pPr>
            <a:r>
              <a:rPr lang="en-US" sz="1800" dirty="0"/>
              <a:t>Two heavy (H) chains</a:t>
            </a:r>
          </a:p>
          <a:p>
            <a:pPr marL="342900" indent="-342900">
              <a:spcBef>
                <a:spcPts val="600"/>
              </a:spcBef>
              <a:spcAft>
                <a:spcPts val="0"/>
              </a:spcAft>
              <a:buFont typeface="Arial" panose="020B0604020202020204" pitchFamily="34" charset="0"/>
              <a:buChar char="•"/>
            </a:pPr>
            <a:r>
              <a:rPr lang="en-US" sz="1800" dirty="0"/>
              <a:t>Two light (L) chains</a:t>
            </a:r>
          </a:p>
          <a:p>
            <a:pPr marL="342900" indent="-342900">
              <a:spcBef>
                <a:spcPts val="600"/>
              </a:spcBef>
              <a:spcAft>
                <a:spcPts val="0"/>
              </a:spcAft>
              <a:buFont typeface="Arial" panose="020B0604020202020204" pitchFamily="34" charset="0"/>
              <a:buChar char="•"/>
            </a:pPr>
            <a:r>
              <a:rPr lang="en-US" sz="1800" dirty="0"/>
              <a:t>One light chain is bonded to one heavy chain</a:t>
            </a:r>
          </a:p>
          <a:p>
            <a:pPr marL="342900" indent="-342900">
              <a:spcBef>
                <a:spcPts val="600"/>
              </a:spcBef>
              <a:spcAft>
                <a:spcPts val="0"/>
              </a:spcAft>
              <a:buFont typeface="Arial" panose="020B0604020202020204" pitchFamily="34" charset="0"/>
              <a:buChar char="•"/>
            </a:pPr>
            <a:r>
              <a:rPr lang="en-US" sz="1800" dirty="0"/>
              <a:t>The two heavy chains are bonded to each other with disulfide bonds</a:t>
            </a:r>
          </a:p>
          <a:p>
            <a:pPr marL="342900" indent="-342900">
              <a:spcBef>
                <a:spcPts val="600"/>
              </a:spcBef>
              <a:spcAft>
                <a:spcPts val="0"/>
              </a:spcAft>
              <a:buFont typeface="Arial" panose="020B0604020202020204" pitchFamily="34" charset="0"/>
              <a:buChar char="•"/>
            </a:pPr>
            <a:r>
              <a:rPr lang="en-US" sz="1800" dirty="0"/>
              <a:t>Creates a symmetrical, Y-shaped arrangement</a:t>
            </a:r>
          </a:p>
        </p:txBody>
      </p:sp>
      <p:pic>
        <p:nvPicPr>
          <p:cNvPr id="12290" name="Picture 3" descr="Illustration of immunoglobulin with variable region and constant region identified.">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015" t="67414" r="959"/>
          <a:stretch/>
        </p:blipFill>
        <p:spPr bwMode="auto">
          <a:xfrm>
            <a:off x="2011048" y="3558860"/>
            <a:ext cx="4956682"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204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Specific Immunity</a:t>
            </a:r>
            <a:endParaRPr lang="en-IN" dirty="0"/>
          </a:p>
        </p:txBody>
      </p:sp>
      <p:sp>
        <p:nvSpPr>
          <p:cNvPr id="3" name="Content Placeholder 2"/>
          <p:cNvSpPr>
            <a:spLocks noGrp="1"/>
          </p:cNvSpPr>
          <p:nvPr>
            <p:ph sz="quarter" idx="11"/>
          </p:nvPr>
        </p:nvSpPr>
        <p:spPr/>
        <p:txBody>
          <a:bodyPr>
            <a:normAutofit/>
          </a:bodyPr>
          <a:lstStyle/>
          <a:p>
            <a:pPr>
              <a:spcBef>
                <a:spcPts val="1200"/>
              </a:spcBef>
            </a:pPr>
            <a:r>
              <a:rPr lang="en-US" dirty="0"/>
              <a:t>Acquired specific immunity:</a:t>
            </a:r>
          </a:p>
          <a:p>
            <a:pPr marL="342900" indent="-342900">
              <a:spcBef>
                <a:spcPts val="1200"/>
              </a:spcBef>
              <a:buFont typeface="Arial" panose="020B0604020202020204" pitchFamily="34" charset="0"/>
              <a:buChar char="•"/>
            </a:pPr>
            <a:r>
              <a:rPr lang="en-US" dirty="0"/>
              <a:t>Product of B and T lymphocytes</a:t>
            </a:r>
          </a:p>
          <a:p>
            <a:pPr marL="342900" indent="-342900">
              <a:spcBef>
                <a:spcPts val="1200"/>
              </a:spcBef>
              <a:buFont typeface="Arial" panose="020B0604020202020204" pitchFamily="34" charset="0"/>
              <a:buChar char="•"/>
            </a:pPr>
            <a:r>
              <a:rPr lang="en-US" dirty="0"/>
              <a:t>Lymphocytes undergo a selective process that specializes them for reacting to only one specific antigen or immunogen</a:t>
            </a:r>
          </a:p>
          <a:p>
            <a:pPr>
              <a:spcBef>
                <a:spcPts val="1200"/>
              </a:spcBef>
            </a:pPr>
            <a:r>
              <a:rPr lang="en-US" dirty="0" err="1"/>
              <a:t>Immunocompetence</a:t>
            </a:r>
            <a:r>
              <a:rPr lang="en-US" dirty="0"/>
              <a:t>:</a:t>
            </a:r>
          </a:p>
          <a:p>
            <a:pPr marL="342900" indent="-342900">
              <a:spcBef>
                <a:spcPts val="1200"/>
              </a:spcBef>
              <a:buFont typeface="Arial" panose="020B0604020202020204" pitchFamily="34" charset="0"/>
              <a:buChar char="•"/>
            </a:pPr>
            <a:r>
              <a:rPr lang="en-US" dirty="0"/>
              <a:t>The ability of the body to react with countless foreign substances</a:t>
            </a:r>
            <a:endParaRPr lang="en-US" altLang="en-US" dirty="0"/>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The Specific B-Cell Receptor</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257441"/>
          </a:xfrm>
        </p:spPr>
        <p:txBody>
          <a:bodyPr/>
          <a:lstStyle/>
          <a:p>
            <a:pPr>
              <a:spcAft>
                <a:spcPts val="600"/>
              </a:spcAft>
            </a:pPr>
            <a:r>
              <a:rPr lang="en-US" dirty="0"/>
              <a:t>Antigen-binding sites:</a:t>
            </a:r>
          </a:p>
          <a:p>
            <a:pPr marL="342900" indent="-342900">
              <a:spcAft>
                <a:spcPts val="600"/>
              </a:spcAft>
              <a:buFont typeface="Arial" panose="020B0604020202020204" pitchFamily="34" charset="0"/>
              <a:buChar char="•"/>
            </a:pPr>
            <a:r>
              <a:rPr lang="en-US" dirty="0"/>
              <a:t>Pockets at the ends of the forks formed by the light and heavy chains</a:t>
            </a:r>
          </a:p>
          <a:p>
            <a:pPr marL="342900" indent="-342900">
              <a:spcAft>
                <a:spcPts val="600"/>
              </a:spcAft>
              <a:buFont typeface="Arial" panose="020B0604020202020204" pitchFamily="34" charset="0"/>
              <a:buChar char="•"/>
            </a:pPr>
            <a:r>
              <a:rPr lang="en-US" dirty="0"/>
              <a:t>Can be highly variable in shape to fit a wide range of antigens</a:t>
            </a:r>
          </a:p>
          <a:p>
            <a:pPr>
              <a:spcAft>
                <a:spcPts val="600"/>
              </a:spcAft>
            </a:pPr>
            <a:r>
              <a:rPr lang="en-US" dirty="0"/>
              <a:t>Variable (V) regions:</a:t>
            </a:r>
          </a:p>
          <a:p>
            <a:pPr marL="342900" indent="-342900">
              <a:spcAft>
                <a:spcPts val="600"/>
              </a:spcAft>
              <a:buFont typeface="Arial" panose="020B0604020202020204" pitchFamily="34" charset="0"/>
              <a:buChar char="•"/>
            </a:pPr>
            <a:r>
              <a:rPr lang="en-US" dirty="0"/>
              <a:t>Found in antigen binding sites</a:t>
            </a:r>
          </a:p>
          <a:p>
            <a:pPr marL="342900" indent="-342900">
              <a:spcAft>
                <a:spcPts val="600"/>
              </a:spcAft>
              <a:buFont typeface="Arial" panose="020B0604020202020204" pitchFamily="34" charset="0"/>
              <a:buChar char="•"/>
            </a:pPr>
            <a:r>
              <a:rPr lang="en-US" dirty="0"/>
              <a:t>Amino acid position is highly varied from one clone of B lymphocytes to another as the result of genetic </a:t>
            </a:r>
            <a:r>
              <a:rPr lang="en-US" dirty="0" err="1"/>
              <a:t>reassortment</a:t>
            </a:r>
            <a:endParaRPr lang="en-US" dirty="0"/>
          </a:p>
          <a:p>
            <a:pPr>
              <a:spcAft>
                <a:spcPts val="600"/>
              </a:spcAft>
            </a:pPr>
            <a:r>
              <a:rPr lang="en-US" dirty="0"/>
              <a:t>Constant regions:</a:t>
            </a:r>
          </a:p>
          <a:p>
            <a:pPr marL="342900" indent="-342900">
              <a:spcAft>
                <a:spcPts val="600"/>
              </a:spcAft>
              <a:buFont typeface="Arial" panose="020B0604020202020204" pitchFamily="34" charset="0"/>
              <a:buChar char="•"/>
            </a:pPr>
            <a:r>
              <a:rPr lang="en-US" dirty="0"/>
              <a:t>Amino acid content does not vary greatly</a:t>
            </a:r>
            <a:endParaRPr lang="en-US" altLang="en-US" dirty="0"/>
          </a:p>
        </p:txBody>
      </p:sp>
    </p:spTree>
    <p:extLst>
      <p:ext uri="{BB962C8B-B14F-4D97-AF65-F5344CB8AC3E}">
        <p14:creationId xmlns:p14="http://schemas.microsoft.com/office/powerpoint/2010/main" val="10900642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T-Cell Receptors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4971691"/>
          </a:xfrm>
        </p:spPr>
        <p:txBody>
          <a:bodyPr/>
          <a:lstStyle/>
          <a:p>
            <a:pPr>
              <a:spcBef>
                <a:spcPts val="600"/>
              </a:spcBef>
            </a:pPr>
            <a:r>
              <a:rPr lang="en-US" dirty="0"/>
              <a:t>Similar to the B cell receptor:</a:t>
            </a:r>
          </a:p>
          <a:p>
            <a:pPr marL="342900" indent="-342900">
              <a:spcBef>
                <a:spcPts val="600"/>
              </a:spcBef>
              <a:buFont typeface="Arial" panose="020B0604020202020204" pitchFamily="34" charset="0"/>
              <a:buChar char="•"/>
            </a:pPr>
            <a:r>
              <a:rPr lang="en-US" dirty="0"/>
              <a:t>Formed by genetic modification</a:t>
            </a:r>
          </a:p>
          <a:p>
            <a:pPr marL="342900" indent="-342900">
              <a:spcBef>
                <a:spcPts val="600"/>
              </a:spcBef>
              <a:buFont typeface="Arial" panose="020B0604020202020204" pitchFamily="34" charset="0"/>
              <a:buChar char="•"/>
            </a:pPr>
            <a:r>
              <a:rPr lang="en-US" dirty="0"/>
              <a:t>Has variable and constant regions</a:t>
            </a:r>
          </a:p>
          <a:p>
            <a:pPr marL="342900" indent="-342900">
              <a:spcBef>
                <a:spcPts val="600"/>
              </a:spcBef>
              <a:buFont typeface="Arial" panose="020B0604020202020204" pitchFamily="34" charset="0"/>
              <a:buChar char="•"/>
            </a:pPr>
            <a:r>
              <a:rPr lang="en-US" dirty="0"/>
              <a:t>Inserted into the membrane</a:t>
            </a:r>
          </a:p>
          <a:p>
            <a:pPr marL="342900" indent="-342900">
              <a:spcBef>
                <a:spcPts val="600"/>
              </a:spcBef>
              <a:buFont typeface="Arial" panose="020B0604020202020204" pitchFamily="34" charset="0"/>
              <a:buChar char="•"/>
            </a:pPr>
            <a:r>
              <a:rPr lang="en-US" dirty="0"/>
              <a:t>Has antigen binding site formed from two parallel polypeptide chains</a:t>
            </a:r>
          </a:p>
          <a:p>
            <a:pPr>
              <a:spcBef>
                <a:spcPts val="600"/>
              </a:spcBef>
            </a:pPr>
            <a:r>
              <a:rPr lang="en-US" dirty="0"/>
              <a:t>Unlike the immunoglobulins:</a:t>
            </a:r>
          </a:p>
          <a:p>
            <a:pPr marL="342900" indent="-342900">
              <a:spcBef>
                <a:spcPts val="600"/>
              </a:spcBef>
              <a:buFont typeface="Arial" panose="020B0604020202020204" pitchFamily="34" charset="0"/>
              <a:buChar char="•"/>
            </a:pPr>
            <a:r>
              <a:rPr lang="en-US" dirty="0"/>
              <a:t>Relatively small</a:t>
            </a:r>
          </a:p>
          <a:p>
            <a:pPr marL="342900" indent="-342900">
              <a:spcBef>
                <a:spcPts val="600"/>
              </a:spcBef>
              <a:buFont typeface="Arial" panose="020B0604020202020204" pitchFamily="34" charset="0"/>
              <a:buChar char="•"/>
            </a:pPr>
            <a:r>
              <a:rPr lang="en-US" dirty="0"/>
              <a:t>Never secreted</a:t>
            </a:r>
            <a:endParaRPr lang="en-US" altLang="en-US" dirty="0">
              <a:solidFill>
                <a:prstClr val="black"/>
              </a:solidFill>
            </a:endParaRPr>
          </a:p>
        </p:txBody>
      </p:sp>
    </p:spTree>
    <p:extLst>
      <p:ext uri="{BB962C8B-B14F-4D97-AF65-F5344CB8AC3E}">
        <p14:creationId xmlns:p14="http://schemas.microsoft.com/office/powerpoint/2010/main" val="18924235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Clonal Selection Theory of Lymphocyte Development and Diversity</a:t>
            </a:r>
            <a:endParaRPr lang="en-IN" dirty="0"/>
          </a:p>
        </p:txBody>
      </p:sp>
      <p:pic>
        <p:nvPicPr>
          <p:cNvPr id="13314" name="Picture 2" descr="Overview of the clonal selection theory of lymphocyte development and diversity.">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6858" y="1198562"/>
            <a:ext cx="5970284" cy="5029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00689909-E8DC-4F31-B785-62403FEDE66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256039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Immune Tolerance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Tolerance to self</a:t>
            </a:r>
          </a:p>
          <a:p>
            <a:pPr>
              <a:spcBef>
                <a:spcPts val="1200"/>
              </a:spcBef>
            </a:pPr>
            <a:r>
              <a:rPr lang="en-US" altLang="en-US" dirty="0"/>
              <a:t>Removal of any potentially harmful clones through clonal deletion</a:t>
            </a:r>
          </a:p>
          <a:p>
            <a:pPr>
              <a:spcBef>
                <a:spcPts val="1200"/>
              </a:spcBef>
            </a:pPr>
            <a:r>
              <a:rPr lang="en-US" altLang="en-US" dirty="0"/>
              <a:t>Some autoimmune diseases are thought to be caused by the loss of immune tolerance, the survival of “forbidden clones,” or failure of other systems</a:t>
            </a:r>
          </a:p>
        </p:txBody>
      </p:sp>
    </p:spTree>
    <p:extLst>
      <p:ext uri="{BB962C8B-B14F-4D97-AF65-F5344CB8AC3E}">
        <p14:creationId xmlns:p14="http://schemas.microsoft.com/office/powerpoint/2010/main" val="39522152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Concept Check – Section 15.2</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marL="457200" indent="-457200">
              <a:spcBef>
                <a:spcPts val="1200"/>
              </a:spcBef>
              <a:buFont typeface="+mj-lt"/>
              <a:buAutoNum type="arabicPeriod"/>
            </a:pPr>
            <a:r>
              <a:rPr lang="en-US" dirty="0"/>
              <a:t>T cells display the CD3 marker and either the ________ or ________ </a:t>
            </a:r>
            <a:r>
              <a:rPr lang="en-US" dirty="0" err="1">
                <a:solidFill>
                  <a:prstClr val="black"/>
                </a:solidFill>
              </a:rPr>
              <a:t>coreceptor</a:t>
            </a:r>
            <a:r>
              <a:rPr lang="en-US" dirty="0">
                <a:solidFill>
                  <a:prstClr val="black"/>
                </a:solidFill>
              </a:rPr>
              <a:t>.</a:t>
            </a:r>
            <a:endParaRPr lang="en-US" b="1" dirty="0">
              <a:solidFill>
                <a:prstClr val="black"/>
              </a:solidFill>
            </a:endParaRPr>
          </a:p>
          <a:p>
            <a:pPr marL="457200" indent="-457200">
              <a:spcBef>
                <a:spcPts val="1200"/>
              </a:spcBef>
              <a:buFont typeface="+mj-lt"/>
              <a:buAutoNum type="arabicPeriod"/>
            </a:pPr>
            <a:r>
              <a:rPr lang="en-US" dirty="0">
                <a:solidFill>
                  <a:prstClr val="black"/>
                </a:solidFill>
              </a:rPr>
              <a:t>The B-cell receptor is a(n)</a:t>
            </a:r>
            <a:r>
              <a:rPr lang="en-US" dirty="0"/>
              <a:t> ________ </a:t>
            </a:r>
            <a:r>
              <a:rPr lang="en-US" dirty="0">
                <a:solidFill>
                  <a:prstClr val="black"/>
                </a:solidFill>
              </a:rPr>
              <a:t>molecule.</a:t>
            </a:r>
          </a:p>
          <a:p>
            <a:pPr marL="457200" indent="-457200">
              <a:spcBef>
                <a:spcPts val="1200"/>
              </a:spcBef>
              <a:buFont typeface="+mj-lt"/>
              <a:buAutoNum type="arabicPeriod"/>
            </a:pPr>
            <a:r>
              <a:rPr lang="en-US" dirty="0">
                <a:solidFill>
                  <a:prstClr val="black"/>
                </a:solidFill>
              </a:rPr>
              <a:t>True/False: T-cell receptors are similar to B-cell receptors, except they are not secreted.</a:t>
            </a:r>
          </a:p>
          <a:p>
            <a:pPr marL="457200" indent="-457200">
              <a:spcBef>
                <a:spcPts val="1200"/>
              </a:spcBef>
              <a:buFont typeface="+mj-lt"/>
              <a:buAutoNum type="arabicPeriod"/>
            </a:pPr>
            <a:r>
              <a:rPr lang="en-US" dirty="0">
                <a:solidFill>
                  <a:prstClr val="black"/>
                </a:solidFill>
              </a:rPr>
              <a:t>True/False: Lymphocyte specificity is preprogrammed.</a:t>
            </a:r>
          </a:p>
          <a:p>
            <a:pPr marL="457200" indent="-457200">
              <a:spcBef>
                <a:spcPts val="1200"/>
              </a:spcBef>
              <a:buFont typeface="+mj-lt"/>
              <a:buAutoNum type="arabicPeriod"/>
            </a:pPr>
            <a:r>
              <a:rPr lang="en-US" dirty="0">
                <a:solidFill>
                  <a:prstClr val="black"/>
                </a:solidFill>
              </a:rPr>
              <a:t>True/False: B-cells and T-cells never react to self antigens.</a:t>
            </a:r>
            <a:endParaRPr lang="en-US" altLang="en-US" dirty="0"/>
          </a:p>
        </p:txBody>
      </p:sp>
    </p:spTree>
    <p:extLst>
      <p:ext uri="{BB962C8B-B14F-4D97-AF65-F5344CB8AC3E}">
        <p14:creationId xmlns:p14="http://schemas.microsoft.com/office/powerpoint/2010/main" val="29677133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Section 15.3:</a:t>
            </a:r>
            <a:br>
              <a:rPr lang="en-US" altLang="en-US" dirty="0"/>
            </a:br>
            <a:r>
              <a:rPr lang="en-US" altLang="en-US" dirty="0"/>
              <a:t>Step II: Presentation of Antigens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u="sng" dirty="0"/>
              <a:t>Learning Outcomes</a:t>
            </a:r>
          </a:p>
          <a:p>
            <a:pPr marL="342900" indent="-342900">
              <a:spcBef>
                <a:spcPts val="1200"/>
              </a:spcBef>
              <a:buFont typeface="Arial" panose="020B0604020202020204" pitchFamily="34" charset="0"/>
              <a:buChar char="•"/>
            </a:pPr>
            <a:r>
              <a:rPr lang="en-US" dirty="0"/>
              <a:t>Compare the terms </a:t>
            </a:r>
            <a:r>
              <a:rPr lang="en-US" i="1" dirty="0"/>
              <a:t>antigen</a:t>
            </a:r>
            <a:r>
              <a:rPr lang="en-US" dirty="0"/>
              <a:t>, </a:t>
            </a:r>
            <a:r>
              <a:rPr lang="en-US" i="1" dirty="0"/>
              <a:t>immunogen</a:t>
            </a:r>
            <a:r>
              <a:rPr lang="en-US" dirty="0"/>
              <a:t>, and </a:t>
            </a:r>
            <a:r>
              <a:rPr lang="en-US" i="1" dirty="0"/>
              <a:t>epitope</a:t>
            </a:r>
            <a:r>
              <a:rPr lang="en-US" dirty="0"/>
              <a:t>.</a:t>
            </a:r>
          </a:p>
          <a:p>
            <a:pPr marL="342900" indent="-342900">
              <a:spcBef>
                <a:spcPts val="1200"/>
              </a:spcBef>
              <a:buFont typeface="Arial" panose="020B0604020202020204" pitchFamily="34" charset="0"/>
              <a:buChar char="•"/>
            </a:pPr>
            <a:r>
              <a:rPr lang="en-US" dirty="0"/>
              <a:t>List characteristics of antigens that optimize their immunogenicity.</a:t>
            </a:r>
          </a:p>
          <a:p>
            <a:pPr marL="342900" indent="-342900">
              <a:spcBef>
                <a:spcPts val="1200"/>
              </a:spcBef>
              <a:buFont typeface="Arial" panose="020B0604020202020204" pitchFamily="34" charset="0"/>
              <a:buChar char="•"/>
            </a:pPr>
            <a:r>
              <a:rPr lang="en-US" dirty="0"/>
              <a:t>Describe how the immune system responds to </a:t>
            </a:r>
            <a:r>
              <a:rPr lang="en-US" dirty="0" err="1"/>
              <a:t>alloantigens</a:t>
            </a:r>
            <a:r>
              <a:rPr lang="en-US" dirty="0"/>
              <a:t> and </a:t>
            </a:r>
            <a:r>
              <a:rPr lang="en-US" dirty="0" err="1"/>
              <a:t>superantigens</a:t>
            </a:r>
            <a:r>
              <a:rPr lang="en-US" dirty="0"/>
              <a:t>.</a:t>
            </a:r>
          </a:p>
          <a:p>
            <a:pPr marL="342900" indent="-342900">
              <a:spcBef>
                <a:spcPts val="1200"/>
              </a:spcBef>
              <a:buFont typeface="Arial" panose="020B0604020202020204" pitchFamily="34" charset="0"/>
              <a:buChar char="•"/>
            </a:pPr>
            <a:r>
              <a:rPr lang="en-US" dirty="0"/>
              <a:t>List the types of cells that can act as antigen-presenting cells.</a:t>
            </a:r>
            <a:endParaRPr lang="en-US" altLang="en-US" dirty="0"/>
          </a:p>
        </p:txBody>
      </p:sp>
    </p:spTree>
    <p:extLst>
      <p:ext uri="{BB962C8B-B14F-4D97-AF65-F5344CB8AC3E}">
        <p14:creationId xmlns:p14="http://schemas.microsoft.com/office/powerpoint/2010/main" val="34822747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Step II: Presentation of Antigens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dirty="0"/>
              <a:t>Antigen (Ag):</a:t>
            </a:r>
          </a:p>
          <a:p>
            <a:pPr marL="347472" lvl="1">
              <a:spcBef>
                <a:spcPts val="600"/>
              </a:spcBef>
              <a:spcAft>
                <a:spcPts val="600"/>
              </a:spcAft>
            </a:pPr>
            <a:r>
              <a:rPr lang="en-US" dirty="0"/>
              <a:t>A substance that provokes an immune response in specific lymphocytes</a:t>
            </a:r>
          </a:p>
          <a:p>
            <a:pPr marL="347472" lvl="1">
              <a:spcBef>
                <a:spcPts val="600"/>
              </a:spcBef>
              <a:spcAft>
                <a:spcPts val="600"/>
              </a:spcAft>
            </a:pPr>
            <a:r>
              <a:rPr lang="en-US" dirty="0"/>
              <a:t>To be perceived as an antigen or immunogen, a substance must meet certain requirements in foreignness, shape, size, and accessibility</a:t>
            </a:r>
          </a:p>
          <a:p>
            <a:pPr>
              <a:spcBef>
                <a:spcPts val="600"/>
              </a:spcBef>
              <a:spcAft>
                <a:spcPts val="600"/>
              </a:spcAft>
            </a:pPr>
            <a:r>
              <a:rPr lang="en-US" dirty="0"/>
              <a:t>Antigenicity:</a:t>
            </a:r>
          </a:p>
          <a:p>
            <a:pPr marL="347472" lvl="1">
              <a:spcBef>
                <a:spcPts val="600"/>
              </a:spcBef>
              <a:spcAft>
                <a:spcPts val="600"/>
              </a:spcAft>
            </a:pPr>
            <a:r>
              <a:rPr lang="en-US" dirty="0"/>
              <a:t>Property of behaving as an antigen</a:t>
            </a:r>
            <a:endParaRPr lang="en-US" altLang="en-US" dirty="0"/>
          </a:p>
        </p:txBody>
      </p:sp>
    </p:spTree>
    <p:extLst>
      <p:ext uri="{BB962C8B-B14F-4D97-AF65-F5344CB8AC3E}">
        <p14:creationId xmlns:p14="http://schemas.microsoft.com/office/powerpoint/2010/main" val="1239847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Characteristics of Antigens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4953000" cy="4971691"/>
          </a:xfrm>
        </p:spPr>
        <p:txBody>
          <a:bodyPr/>
          <a:lstStyle/>
          <a:p>
            <a:r>
              <a:rPr lang="en-US" dirty="0"/>
              <a:t>Must be perceived as foreign:</a:t>
            </a:r>
          </a:p>
          <a:p>
            <a:pPr marL="342900" lvl="1"/>
            <a:r>
              <a:rPr lang="en-US" dirty="0"/>
              <a:t>Whole microbes or their parts</a:t>
            </a:r>
          </a:p>
          <a:p>
            <a:pPr marL="342900" lvl="1"/>
            <a:r>
              <a:rPr lang="en-US" dirty="0"/>
              <a:t>Cells or substances that arise from other humans, animals, plants, and various molecules</a:t>
            </a:r>
          </a:p>
          <a:p>
            <a:pPr marL="342900" lvl="1"/>
            <a:r>
              <a:rPr lang="en-US" dirty="0"/>
              <a:t>Molecules of complex composition such as proteins or protein-containing compounds are more immunogenic than repetitious polymers composed of a single unit</a:t>
            </a:r>
          </a:p>
        </p:txBody>
      </p:sp>
      <p:pic>
        <p:nvPicPr>
          <p:cNvPr id="14338" name="Picture 3" descr="A comparison of good immunogens and poor immunogens.">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9075" y="1035045"/>
            <a:ext cx="3545423" cy="5184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1DB70BB0-6448-4709-B097-B87D7B97758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192960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Chemical Categories of Antigens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Proteins and polypeptides</a:t>
            </a:r>
          </a:p>
          <a:p>
            <a:pPr>
              <a:spcBef>
                <a:spcPts val="1200"/>
              </a:spcBef>
            </a:pPr>
            <a:r>
              <a:rPr lang="en-US" altLang="en-US" dirty="0"/>
              <a:t>Lipoproteins</a:t>
            </a:r>
          </a:p>
          <a:p>
            <a:pPr>
              <a:spcBef>
                <a:spcPts val="1200"/>
              </a:spcBef>
            </a:pPr>
            <a:r>
              <a:rPr lang="en-US" altLang="en-US" dirty="0"/>
              <a:t>Glycoproteins</a:t>
            </a:r>
          </a:p>
          <a:p>
            <a:pPr>
              <a:spcBef>
                <a:spcPts val="1200"/>
              </a:spcBef>
            </a:pPr>
            <a:r>
              <a:rPr lang="en-US" altLang="en-US" dirty="0"/>
              <a:t>Nucleoproteins</a:t>
            </a:r>
          </a:p>
          <a:p>
            <a:pPr>
              <a:spcBef>
                <a:spcPts val="1200"/>
              </a:spcBef>
            </a:pPr>
            <a:r>
              <a:rPr lang="en-US" altLang="en-US" dirty="0"/>
              <a:t>Polysaccharides and lipopolysaccharides</a:t>
            </a:r>
            <a:endParaRPr lang="en-US" dirty="0">
              <a:solidFill>
                <a:prstClr val="black"/>
              </a:solidFill>
            </a:endParaRPr>
          </a:p>
        </p:txBody>
      </p:sp>
    </p:spTree>
    <p:extLst>
      <p:ext uri="{BB962C8B-B14F-4D97-AF65-F5344CB8AC3E}">
        <p14:creationId xmlns:p14="http://schemas.microsoft.com/office/powerpoint/2010/main" val="39916217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Effects of Molecular Size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800"/>
              </a:spcBef>
            </a:pPr>
            <a:r>
              <a:rPr lang="en-US" altLang="en-US" dirty="0"/>
              <a:t>A substance must be large enough to catch the attention of surveillance cells to initiate an immune response</a:t>
            </a:r>
          </a:p>
          <a:p>
            <a:pPr>
              <a:spcBef>
                <a:spcPts val="800"/>
              </a:spcBef>
            </a:pPr>
            <a:r>
              <a:rPr lang="en-US" altLang="en-US" dirty="0"/>
              <a:t>Generally, large antigens are better than small antigens</a:t>
            </a:r>
          </a:p>
          <a:p>
            <a:pPr marL="342900" indent="-342900">
              <a:spcBef>
                <a:spcPts val="800"/>
              </a:spcBef>
              <a:buFont typeface="Arial" panose="020B0604020202020204" pitchFamily="34" charset="0"/>
              <a:buChar char="•"/>
            </a:pPr>
            <a:r>
              <a:rPr lang="en-US" altLang="en-US" dirty="0"/>
              <a:t>Molecules with a MW less than 1000 are seldom complete antigens</a:t>
            </a:r>
          </a:p>
          <a:p>
            <a:pPr marL="342900" indent="-342900">
              <a:spcBef>
                <a:spcPts val="800"/>
              </a:spcBef>
              <a:buFont typeface="Arial" panose="020B0604020202020204" pitchFamily="34" charset="0"/>
              <a:buChar char="•"/>
            </a:pPr>
            <a:r>
              <a:rPr lang="en-US" altLang="en-US" dirty="0"/>
              <a:t>MW of 1000 to 10,000 are weak antigens</a:t>
            </a:r>
          </a:p>
          <a:p>
            <a:pPr marL="342900" indent="-342900">
              <a:spcBef>
                <a:spcPts val="800"/>
              </a:spcBef>
              <a:buFont typeface="Arial" panose="020B0604020202020204" pitchFamily="34" charset="0"/>
              <a:buChar char="•"/>
            </a:pPr>
            <a:r>
              <a:rPr lang="en-US" altLang="en-US" dirty="0"/>
              <a:t>MW of 100,000 are the most immunogenic</a:t>
            </a:r>
            <a:endParaRPr lang="en-US" altLang="en-US" dirty="0">
              <a:solidFill>
                <a:prstClr val="black"/>
              </a:solidFill>
            </a:endParaRPr>
          </a:p>
        </p:txBody>
      </p:sp>
    </p:spTree>
    <p:extLst>
      <p:ext uri="{BB962C8B-B14F-4D97-AF65-F5344CB8AC3E}">
        <p14:creationId xmlns:p14="http://schemas.microsoft.com/office/powerpoint/2010/main" val="3397031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Antigens (Immunogens)</a:t>
            </a:r>
            <a:endParaRPr lang="en-IN" dirty="0"/>
          </a:p>
        </p:txBody>
      </p:sp>
      <p:sp>
        <p:nvSpPr>
          <p:cNvPr id="3" name="Content Placeholder 2"/>
          <p:cNvSpPr>
            <a:spLocks noGrp="1"/>
          </p:cNvSpPr>
          <p:nvPr>
            <p:ph sz="quarter" idx="11"/>
          </p:nvPr>
        </p:nvSpPr>
        <p:spPr>
          <a:xfrm>
            <a:off x="342900" y="1276708"/>
            <a:ext cx="8458200" cy="5212080"/>
          </a:xfrm>
        </p:spPr>
        <p:txBody>
          <a:bodyPr>
            <a:noAutofit/>
          </a:bodyPr>
          <a:lstStyle/>
          <a:p>
            <a:pPr>
              <a:spcBef>
                <a:spcPts val="600"/>
              </a:spcBef>
            </a:pPr>
            <a:r>
              <a:rPr lang="en-US" dirty="0"/>
              <a:t>Chemical substances that stimulate a response by T and B cells</a:t>
            </a:r>
          </a:p>
          <a:p>
            <a:pPr>
              <a:spcBef>
                <a:spcPts val="600"/>
              </a:spcBef>
            </a:pPr>
            <a:r>
              <a:rPr lang="en-US" dirty="0"/>
              <a:t>Protein or polysaccharide molecules on or inside cells and viruses</a:t>
            </a:r>
          </a:p>
          <a:p>
            <a:pPr>
              <a:spcBef>
                <a:spcPts val="600"/>
              </a:spcBef>
            </a:pPr>
            <a:r>
              <a:rPr lang="en-US" dirty="0"/>
              <a:t>Any exposed or released protein or polysaccharide is potentially an antigen</a:t>
            </a:r>
          </a:p>
          <a:p>
            <a:pPr>
              <a:spcBef>
                <a:spcPts val="600"/>
              </a:spcBef>
            </a:pPr>
            <a:r>
              <a:rPr lang="en-US" dirty="0"/>
              <a:t>Usually, our own antigens do not evoke a response from our own immune system</a:t>
            </a:r>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Epitopes and </a:t>
            </a:r>
            <a:r>
              <a:rPr lang="en-US" dirty="0" err="1"/>
              <a:t>Haptens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dirty="0"/>
              <a:t>Epitope:</a:t>
            </a:r>
          </a:p>
          <a:p>
            <a:pPr marL="342900" indent="-342900">
              <a:spcBef>
                <a:spcPts val="1200"/>
              </a:spcBef>
              <a:buFont typeface="Arial" panose="020B0604020202020204" pitchFamily="34" charset="0"/>
              <a:buChar char="•"/>
            </a:pPr>
            <a:r>
              <a:rPr lang="en-US" dirty="0"/>
              <a:t>A portion of the antigen molecule recognized and responded to by a lymphocyte</a:t>
            </a:r>
          </a:p>
          <a:p>
            <a:pPr marL="342900" indent="-342900">
              <a:spcBef>
                <a:spcPts val="1200"/>
              </a:spcBef>
              <a:buFont typeface="Arial" panose="020B0604020202020204" pitchFamily="34" charset="0"/>
              <a:buChar char="•"/>
            </a:pPr>
            <a:r>
              <a:rPr lang="en-US" dirty="0"/>
              <a:t>The primary signal that a molecule is foreign</a:t>
            </a:r>
          </a:p>
          <a:p>
            <a:pPr>
              <a:spcBef>
                <a:spcPts val="1200"/>
              </a:spcBef>
            </a:pPr>
            <a:r>
              <a:rPr lang="en-US" dirty="0" err="1"/>
              <a:t>Haptens</a:t>
            </a:r>
            <a:r>
              <a:rPr lang="en-US" dirty="0"/>
              <a:t>:</a:t>
            </a:r>
          </a:p>
          <a:p>
            <a:pPr marL="342900" indent="-342900">
              <a:spcBef>
                <a:spcPts val="1200"/>
              </a:spcBef>
              <a:buFont typeface="Arial" panose="020B0604020202020204" pitchFamily="34" charset="0"/>
              <a:buChar char="•"/>
            </a:pPr>
            <a:r>
              <a:rPr lang="en-US" dirty="0"/>
              <a:t>Consist only of a determinant group</a:t>
            </a:r>
          </a:p>
          <a:p>
            <a:pPr marL="342900" indent="-342900">
              <a:spcBef>
                <a:spcPts val="1200"/>
              </a:spcBef>
              <a:buFont typeface="Arial" panose="020B0604020202020204" pitchFamily="34" charset="0"/>
              <a:buChar char="•"/>
            </a:pPr>
            <a:r>
              <a:rPr lang="en-US" dirty="0"/>
              <a:t>Too small by themselves to elicit an immune response</a:t>
            </a:r>
          </a:p>
          <a:p>
            <a:pPr marL="342900" indent="-342900">
              <a:spcBef>
                <a:spcPts val="1200"/>
              </a:spcBef>
              <a:buFont typeface="Arial" panose="020B0604020202020204" pitchFamily="34" charset="0"/>
              <a:buChar char="•"/>
            </a:pPr>
            <a:r>
              <a:rPr lang="en-US" dirty="0"/>
              <a:t>If linked to a carrier group, the combined molecule develops immunogenicity</a:t>
            </a:r>
            <a:endParaRPr lang="en-US" altLang="en-US" dirty="0"/>
          </a:p>
        </p:txBody>
      </p:sp>
    </p:spTree>
    <p:extLst>
      <p:ext uri="{BB962C8B-B14F-4D97-AF65-F5344CB8AC3E}">
        <p14:creationId xmlns:p14="http://schemas.microsoft.com/office/powerpoint/2010/main" val="10792058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err="1"/>
              <a:t>Hapten</a:t>
            </a:r>
            <a:r>
              <a:rPr lang="en-US" dirty="0"/>
              <a:t>-Carrier Phenomenon</a:t>
            </a:r>
            <a:endParaRPr lang="en-IN" dirty="0"/>
          </a:p>
        </p:txBody>
      </p:sp>
      <p:pic>
        <p:nvPicPr>
          <p:cNvPr id="15362" name="Picture 2" descr="Illustration of the hapten-carrier phenomenon.">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728" y="2039937"/>
            <a:ext cx="8432372" cy="298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F21E0221-3241-44E4-8011-FE5B8A3CC56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5811424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err="1"/>
              <a:t>Alloantigens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Proteins and other molecules of one person that are antigenic to another</a:t>
            </a:r>
          </a:p>
          <a:p>
            <a:pPr>
              <a:spcBef>
                <a:spcPts val="1200"/>
              </a:spcBef>
            </a:pPr>
            <a:r>
              <a:rPr lang="en-US" altLang="en-US" dirty="0"/>
              <a:t>Cell surface markers that occur in some members of the same species but not in others</a:t>
            </a:r>
          </a:p>
          <a:p>
            <a:pPr>
              <a:spcBef>
                <a:spcPts val="1200"/>
              </a:spcBef>
            </a:pPr>
            <a:r>
              <a:rPr lang="en-US" altLang="en-US" dirty="0"/>
              <a:t>The basis for an individual’s blood group and major histocompatibility profile</a:t>
            </a:r>
          </a:p>
          <a:p>
            <a:pPr>
              <a:spcBef>
                <a:spcPts val="1200"/>
              </a:spcBef>
            </a:pPr>
            <a:r>
              <a:rPr lang="en-US" altLang="en-US" dirty="0"/>
              <a:t>Responsible for incompatibilities that occur in blood transfusion or organ grafting</a:t>
            </a:r>
          </a:p>
        </p:txBody>
      </p:sp>
    </p:spTree>
    <p:extLst>
      <p:ext uri="{BB962C8B-B14F-4D97-AF65-F5344CB8AC3E}">
        <p14:creationId xmlns:p14="http://schemas.microsoft.com/office/powerpoint/2010/main" val="24661073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DA01B-82E2-4A8D-B2DE-B060B14A9040}"/>
              </a:ext>
            </a:extLst>
          </p:cNvPr>
          <p:cNvSpPr>
            <a:spLocks noGrp="1"/>
          </p:cNvSpPr>
          <p:nvPr>
            <p:ph type="title"/>
          </p:nvPr>
        </p:nvSpPr>
        <p:spPr/>
        <p:txBody>
          <a:bodyPr/>
          <a:lstStyle/>
          <a:p>
            <a:r>
              <a:rPr lang="en-US" dirty="0" err="1"/>
              <a:t>Superantigens</a:t>
            </a:r>
            <a:endParaRPr lang="en-IN" dirty="0"/>
          </a:p>
        </p:txBody>
      </p:sp>
      <p:sp>
        <p:nvSpPr>
          <p:cNvPr id="3" name="Content Placeholder 2"/>
          <p:cNvSpPr>
            <a:spLocks noGrp="1"/>
          </p:cNvSpPr>
          <p:nvPr>
            <p:ph sz="quarter" idx="11"/>
          </p:nvPr>
        </p:nvSpPr>
        <p:spPr/>
        <p:txBody>
          <a:bodyPr/>
          <a:lstStyle/>
          <a:p>
            <a:pPr>
              <a:spcBef>
                <a:spcPts val="600"/>
              </a:spcBef>
              <a:spcAft>
                <a:spcPts val="1200"/>
              </a:spcAft>
            </a:pPr>
            <a:r>
              <a:rPr lang="en-US" dirty="0"/>
              <a:t>Bacterial toxins</a:t>
            </a:r>
          </a:p>
          <a:p>
            <a:pPr>
              <a:spcBef>
                <a:spcPts val="600"/>
              </a:spcBef>
              <a:spcAft>
                <a:spcPts val="1200"/>
              </a:spcAft>
            </a:pPr>
            <a:r>
              <a:rPr lang="en-US" dirty="0"/>
              <a:t>Potent stimuli for T cells</a:t>
            </a:r>
          </a:p>
          <a:p>
            <a:pPr marL="347472" lvl="1">
              <a:spcBef>
                <a:spcPts val="600"/>
              </a:spcBef>
              <a:spcAft>
                <a:spcPts val="1200"/>
              </a:spcAft>
            </a:pPr>
            <a:r>
              <a:rPr lang="en-US" dirty="0"/>
              <a:t>Activate T cells at a rate 100 times greater than ordinary antigens</a:t>
            </a:r>
          </a:p>
          <a:p>
            <a:pPr marL="347472" lvl="1">
              <a:spcBef>
                <a:spcPts val="600"/>
              </a:spcBef>
              <a:spcAft>
                <a:spcPts val="1200"/>
              </a:spcAft>
            </a:pPr>
            <a:r>
              <a:rPr lang="en-US" dirty="0"/>
              <a:t>Can result in an overwhelming release of cytokines and cell death</a:t>
            </a:r>
          </a:p>
          <a:p>
            <a:pPr>
              <a:spcBef>
                <a:spcPts val="600"/>
              </a:spcBef>
              <a:spcAft>
                <a:spcPts val="1200"/>
              </a:spcAft>
            </a:pPr>
            <a:r>
              <a:rPr lang="en-US" dirty="0"/>
              <a:t>Toxic shock syndrome and certain autoimmune diseases are associated with these antigens</a:t>
            </a:r>
            <a:endParaRPr lang="en-IN" dirty="0"/>
          </a:p>
        </p:txBody>
      </p:sp>
    </p:spTree>
    <p:extLst>
      <p:ext uri="{BB962C8B-B14F-4D97-AF65-F5344CB8AC3E}">
        <p14:creationId xmlns:p14="http://schemas.microsoft.com/office/powerpoint/2010/main" val="29945533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DDDDE-3E80-425E-94D7-5B54B671E873}"/>
              </a:ext>
            </a:extLst>
          </p:cNvPr>
          <p:cNvSpPr>
            <a:spLocks noGrp="1"/>
          </p:cNvSpPr>
          <p:nvPr>
            <p:ph type="title"/>
          </p:nvPr>
        </p:nvSpPr>
        <p:spPr/>
        <p:txBody>
          <a:bodyPr/>
          <a:lstStyle/>
          <a:p>
            <a:r>
              <a:rPr lang="en-US" dirty="0"/>
              <a:t>Role of Antigen Processing and Presentation</a:t>
            </a:r>
            <a:endParaRPr lang="en-IN" dirty="0"/>
          </a:p>
        </p:txBody>
      </p:sp>
      <p:sp>
        <p:nvSpPr>
          <p:cNvPr id="3" name="Content Placeholder 2">
            <a:extLst>
              <a:ext uri="{FF2B5EF4-FFF2-40B4-BE49-F238E27FC236}">
                <a16:creationId xmlns:a16="http://schemas.microsoft.com/office/drawing/2014/main" id="{FAFC899C-1D95-4406-BF82-174290959BB6}"/>
              </a:ext>
            </a:extLst>
          </p:cNvPr>
          <p:cNvSpPr>
            <a:spLocks noGrp="1"/>
          </p:cNvSpPr>
          <p:nvPr>
            <p:ph sz="quarter" idx="11"/>
          </p:nvPr>
        </p:nvSpPr>
        <p:spPr>
          <a:xfrm>
            <a:off x="342900" y="1276708"/>
            <a:ext cx="8458200" cy="2405063"/>
          </a:xfrm>
        </p:spPr>
        <p:txBody>
          <a:bodyPr/>
          <a:lstStyle/>
          <a:p>
            <a:pPr>
              <a:spcAft>
                <a:spcPts val="600"/>
              </a:spcAft>
            </a:pPr>
            <a:r>
              <a:rPr lang="en-US" altLang="en-US" dirty="0"/>
              <a:t>Antigens must be further acted upon and formally presented to antigen-presenting cells (APCs):</a:t>
            </a:r>
          </a:p>
          <a:p>
            <a:pPr marL="347472" lvl="1">
              <a:spcBef>
                <a:spcPts val="600"/>
              </a:spcBef>
              <a:spcAft>
                <a:spcPts val="600"/>
              </a:spcAft>
            </a:pPr>
            <a:r>
              <a:rPr lang="en-US" altLang="en-US" dirty="0"/>
              <a:t>Macrophages</a:t>
            </a:r>
          </a:p>
          <a:p>
            <a:pPr marL="347472" lvl="1">
              <a:spcBef>
                <a:spcPts val="600"/>
              </a:spcBef>
              <a:spcAft>
                <a:spcPts val="600"/>
              </a:spcAft>
            </a:pPr>
            <a:r>
              <a:rPr lang="en-US" altLang="en-US" dirty="0"/>
              <a:t>B cells</a:t>
            </a:r>
          </a:p>
          <a:p>
            <a:pPr marL="347472" lvl="1">
              <a:spcBef>
                <a:spcPts val="600"/>
              </a:spcBef>
              <a:spcAft>
                <a:spcPts val="600"/>
              </a:spcAft>
            </a:pPr>
            <a:r>
              <a:rPr lang="en-US" altLang="en-US" dirty="0"/>
              <a:t>Dendritic cells</a:t>
            </a:r>
            <a:endParaRPr lang="en-US" dirty="0"/>
          </a:p>
        </p:txBody>
      </p:sp>
      <p:pic>
        <p:nvPicPr>
          <p:cNvPr id="16386" name="Picture 3" descr="Interactions between antigen-presenting cells (APCs) and T helper (CD4) cells required for T-cell activation.">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4991"/>
          <a:stretch/>
        </p:blipFill>
        <p:spPr bwMode="auto">
          <a:xfrm>
            <a:off x="1225550" y="3817900"/>
            <a:ext cx="6958013" cy="2405062"/>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7A8673EF-984B-43CC-9DF3-F3E38A5CB6B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6634402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Dendritic Cell Engulfing a Fungal Spore</a:t>
            </a:r>
            <a:endParaRPr lang="en-IN" dirty="0"/>
          </a:p>
        </p:txBody>
      </p:sp>
      <p:pic>
        <p:nvPicPr>
          <p:cNvPr id="7" name="Picture 2" descr="Close-up view of a dendritic cell beginning to engulf a spore of the fungus Aspergillus.">
            <a:extLst>
              <a:ext uri="{FF2B5EF4-FFF2-40B4-BE49-F238E27FC236}">
                <a16:creationId xmlns:a16="http://schemas.microsoft.com/office/drawing/2014/main" id="{D902B937-5DC4-4533-B44B-9A3008FBEF7F}"/>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6342"/>
          <a:stretch/>
        </p:blipFill>
        <p:spPr>
          <a:xfrm>
            <a:off x="1902952" y="1230845"/>
            <a:ext cx="6295170" cy="4846320"/>
          </a:xfrm>
        </p:spPr>
      </p:pic>
      <p:sp>
        <p:nvSpPr>
          <p:cNvPr id="5" name="Text Placeholder 3">
            <a:extLst>
              <a:ext uri="{FF2B5EF4-FFF2-40B4-BE49-F238E27FC236}">
                <a16:creationId xmlns:a16="http://schemas.microsoft.com/office/drawing/2014/main" id="{79A9210F-36CD-4D35-AF8C-2F68F631CD25}"/>
              </a:ext>
            </a:extLst>
          </p:cNvPr>
          <p:cNvSpPr>
            <a:spLocks noGrp="1"/>
          </p:cNvSpPr>
          <p:nvPr>
            <p:ph type="body" sz="quarter" idx="30"/>
          </p:nvPr>
        </p:nvSpPr>
        <p:spPr/>
        <p:txBody>
          <a:bodyPr/>
          <a:lstStyle/>
          <a:p>
            <a:r>
              <a:rPr lang="en-IN" dirty="0"/>
              <a:t>(b) Prof. Matthias </a:t>
            </a:r>
            <a:r>
              <a:rPr lang="en-IN" dirty="0" err="1"/>
              <a:t>Gunzer</a:t>
            </a:r>
            <a:r>
              <a:rPr lang="en-IN" dirty="0"/>
              <a:t>/Science Source</a:t>
            </a:r>
          </a:p>
        </p:txBody>
      </p:sp>
    </p:spTree>
    <p:extLst>
      <p:ext uri="{BB962C8B-B14F-4D97-AF65-F5344CB8AC3E}">
        <p14:creationId xmlns:p14="http://schemas.microsoft.com/office/powerpoint/2010/main" val="5482149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Concept Check – Section 15.3</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marL="457200" indent="-457200">
              <a:spcBef>
                <a:spcPts val="800"/>
              </a:spcBef>
              <a:buFont typeface="+mj-lt"/>
              <a:buAutoNum type="arabicPeriod"/>
            </a:pPr>
            <a:r>
              <a:rPr lang="en-US" altLang="en-US" dirty="0"/>
              <a:t>List and describe three types of molecules that serve as antigens.</a:t>
            </a:r>
          </a:p>
          <a:p>
            <a:pPr marL="457200" indent="-457200">
              <a:spcBef>
                <a:spcPts val="800"/>
              </a:spcBef>
              <a:buFont typeface="+mj-lt"/>
              <a:buAutoNum type="arabicPeriod"/>
            </a:pPr>
            <a:r>
              <a:rPr lang="en-US" altLang="en-US" dirty="0"/>
              <a:t>True/False: A molecule of MW 1500 is strongly antigenic.</a:t>
            </a:r>
          </a:p>
          <a:p>
            <a:pPr marL="457200" indent="-457200">
              <a:spcBef>
                <a:spcPts val="800"/>
              </a:spcBef>
              <a:buFont typeface="+mj-lt"/>
              <a:buAutoNum type="arabicPeriod"/>
            </a:pPr>
            <a:r>
              <a:rPr lang="en-US" altLang="en-US" dirty="0"/>
              <a:t>The </a:t>
            </a:r>
            <a:r>
              <a:rPr lang="en-US" dirty="0"/>
              <a:t>________ </a:t>
            </a:r>
            <a:r>
              <a:rPr lang="en-US" altLang="en-US" dirty="0">
                <a:solidFill>
                  <a:prstClr val="black"/>
                </a:solidFill>
              </a:rPr>
              <a:t>is the molecular fragment that signals that a molecule is foreign.</a:t>
            </a:r>
          </a:p>
          <a:p>
            <a:pPr marL="457200" indent="-457200">
              <a:spcBef>
                <a:spcPts val="800"/>
              </a:spcBef>
              <a:buFont typeface="+mj-lt"/>
              <a:buAutoNum type="arabicPeriod"/>
            </a:pPr>
            <a:r>
              <a:rPr lang="en-US" altLang="en-US" dirty="0">
                <a:solidFill>
                  <a:prstClr val="black"/>
                </a:solidFill>
              </a:rPr>
              <a:t>A </a:t>
            </a:r>
            <a:r>
              <a:rPr lang="en-US" dirty="0"/>
              <a:t>________ </a:t>
            </a:r>
            <a:r>
              <a:rPr lang="en-US" altLang="en-US" dirty="0">
                <a:solidFill>
                  <a:prstClr val="black"/>
                </a:solidFill>
              </a:rPr>
              <a:t>is too small to be recognized as a foreign molecule and requires a carrier to be “seen” by the immune system.</a:t>
            </a:r>
          </a:p>
          <a:p>
            <a:pPr marL="457200" indent="-457200">
              <a:spcBef>
                <a:spcPts val="800"/>
              </a:spcBef>
              <a:buFont typeface="+mj-lt"/>
              <a:buAutoNum type="arabicPeriod"/>
            </a:pPr>
            <a:r>
              <a:rPr lang="en-US" altLang="en-US" dirty="0">
                <a:solidFill>
                  <a:prstClr val="black"/>
                </a:solidFill>
              </a:rPr>
              <a:t>T cells respond to </a:t>
            </a:r>
            <a:r>
              <a:rPr lang="en-US" dirty="0"/>
              <a:t>________ </a:t>
            </a:r>
            <a:r>
              <a:rPr lang="en-US" altLang="en-US" dirty="0">
                <a:solidFill>
                  <a:prstClr val="black"/>
                </a:solidFill>
              </a:rPr>
              <a:t>at a rate 100 times greater than ordinary antigens.</a:t>
            </a:r>
            <a:endParaRPr lang="en-US" altLang="en-US" dirty="0"/>
          </a:p>
        </p:txBody>
      </p:sp>
    </p:spTree>
    <p:extLst>
      <p:ext uri="{BB962C8B-B14F-4D97-AF65-F5344CB8AC3E}">
        <p14:creationId xmlns:p14="http://schemas.microsoft.com/office/powerpoint/2010/main" val="4978441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pPr>
              <a:spcBef>
                <a:spcPts val="800"/>
              </a:spcBef>
              <a:spcAft>
                <a:spcPts val="800"/>
              </a:spcAft>
            </a:pPr>
            <a:r>
              <a:rPr lang="en-US" dirty="0"/>
              <a:t>Section 15.4: Step III: Antigenic Challenge of T Cells and B Cells Method</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altLang="en-US" u="sng" dirty="0"/>
              <a:t>Learning Outcomes</a:t>
            </a:r>
          </a:p>
          <a:p>
            <a:pPr marL="342900" indent="-342900">
              <a:spcBef>
                <a:spcPts val="600"/>
              </a:spcBef>
              <a:buFont typeface="Arial" panose="020B0604020202020204" pitchFamily="34" charset="0"/>
              <a:buChar char="•"/>
            </a:pPr>
            <a:r>
              <a:rPr lang="en-US" altLang="en-US" dirty="0"/>
              <a:t>Summarize the process of T-cell activation, and list major types of T cells produced in this process.</a:t>
            </a:r>
          </a:p>
          <a:p>
            <a:pPr marL="342900" indent="-342900">
              <a:spcBef>
                <a:spcPts val="600"/>
              </a:spcBef>
              <a:buFont typeface="Arial" panose="020B0604020202020204" pitchFamily="34" charset="0"/>
              <a:buChar char="•"/>
            </a:pPr>
            <a:r>
              <a:rPr lang="en-US" altLang="en-US" dirty="0"/>
              <a:t>Diagram the steps of B-cell activation, and list the types of B cells produced in this process.</a:t>
            </a:r>
          </a:p>
        </p:txBody>
      </p:sp>
    </p:spTree>
    <p:extLst>
      <p:ext uri="{BB962C8B-B14F-4D97-AF65-F5344CB8AC3E}">
        <p14:creationId xmlns:p14="http://schemas.microsoft.com/office/powerpoint/2010/main" val="9096169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Events in T-Cell Activation</a:t>
            </a:r>
            <a:r>
              <a:rPr lang="en-US" sz="1200" dirty="0"/>
              <a:t> 1</a:t>
            </a:r>
            <a:endParaRPr lang="en-IN" sz="1200" dirty="0"/>
          </a:p>
        </p:txBody>
      </p:sp>
      <p:pic>
        <p:nvPicPr>
          <p:cNvPr id="18434" name="Picture 2" descr="Illustrated events in T-cell activation: reaction with CD4 cell.">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8620"/>
          <a:stretch/>
        </p:blipFill>
        <p:spPr bwMode="auto">
          <a:xfrm>
            <a:off x="725628" y="1129612"/>
            <a:ext cx="7692745" cy="51206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C36B4A2B-F2C5-468C-85C2-A59E9188311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4537369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FD8A0-38D6-4CCF-AEF2-5282D9375660}"/>
              </a:ext>
            </a:extLst>
          </p:cNvPr>
          <p:cNvSpPr>
            <a:spLocks noGrp="1"/>
          </p:cNvSpPr>
          <p:nvPr>
            <p:ph type="title"/>
          </p:nvPr>
        </p:nvSpPr>
        <p:spPr/>
        <p:txBody>
          <a:bodyPr/>
          <a:lstStyle/>
          <a:p>
            <a:r>
              <a:rPr lang="en-US" dirty="0">
                <a:solidFill>
                  <a:schemeClr val="tx1"/>
                </a:solidFill>
              </a:rPr>
              <a:t>Events in T-Cell Activation</a:t>
            </a:r>
            <a:r>
              <a:rPr lang="en-US" sz="1200" dirty="0">
                <a:solidFill>
                  <a:schemeClr val="tx1"/>
                </a:solidFill>
              </a:rPr>
              <a:t> 2</a:t>
            </a:r>
            <a:endParaRPr lang="en-IN" sz="1200" dirty="0">
              <a:solidFill>
                <a:schemeClr val="tx1"/>
              </a:solidFill>
            </a:endParaRPr>
          </a:p>
        </p:txBody>
      </p:sp>
      <p:pic>
        <p:nvPicPr>
          <p:cNvPr id="19458" name="Picture 2" descr="Illustrated events in T-cell activation: reaction with CD8 cell.">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0170"/>
          <a:stretch/>
        </p:blipFill>
        <p:spPr bwMode="auto">
          <a:xfrm>
            <a:off x="404829" y="1476373"/>
            <a:ext cx="8501027" cy="3672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927CA818-F066-445C-98DB-77321E6ADBB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882040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5346700" cy="678611"/>
          </a:xfrm>
        </p:spPr>
        <p:txBody>
          <a:bodyPr/>
          <a:lstStyle/>
          <a:p>
            <a:r>
              <a:rPr lang="en-US" altLang="en-US" dirty="0"/>
              <a:t>Characteristics of the Specific Immunity</a:t>
            </a:r>
            <a:endParaRPr lang="en-IN" dirty="0"/>
          </a:p>
        </p:txBody>
      </p:sp>
      <p:sp>
        <p:nvSpPr>
          <p:cNvPr id="3" name="Content Placeholder 2"/>
          <p:cNvSpPr>
            <a:spLocks noGrp="1"/>
          </p:cNvSpPr>
          <p:nvPr>
            <p:ph sz="quarter" idx="11"/>
          </p:nvPr>
        </p:nvSpPr>
        <p:spPr>
          <a:xfrm>
            <a:off x="342900" y="1276709"/>
            <a:ext cx="4650014" cy="4971691"/>
          </a:xfrm>
        </p:spPr>
        <p:txBody>
          <a:bodyPr>
            <a:normAutofit/>
          </a:bodyPr>
          <a:lstStyle/>
          <a:p>
            <a:r>
              <a:rPr lang="en-US" dirty="0"/>
              <a:t>Specificity: </a:t>
            </a:r>
          </a:p>
          <a:p>
            <a:pPr marL="342900" indent="-342900">
              <a:buFont typeface="Arial" panose="020B0604020202020204" pitchFamily="34" charset="0"/>
              <a:buChar char="•"/>
            </a:pPr>
            <a:r>
              <a:rPr lang="en-US" dirty="0"/>
              <a:t>Highly specific to the antigen against which the third line of defense is directed</a:t>
            </a:r>
          </a:p>
          <a:p>
            <a:r>
              <a:rPr lang="en-US" dirty="0"/>
              <a:t>Memory:</a:t>
            </a:r>
          </a:p>
          <a:p>
            <a:pPr marL="342900" indent="-342900">
              <a:buFont typeface="Arial" panose="020B0604020202020204" pitchFamily="34" charset="0"/>
              <a:buChar char="•"/>
            </a:pPr>
            <a:r>
              <a:rPr lang="en-US" dirty="0"/>
              <a:t>The rapid mobilization of lymphocytes that have been programmed to recall their first engagement with the invader and rush to the attack again</a:t>
            </a:r>
            <a:endParaRPr lang="en-US" altLang="en-US" dirty="0"/>
          </a:p>
        </p:txBody>
      </p:sp>
      <p:pic>
        <p:nvPicPr>
          <p:cNvPr id="2050" name="Picture 3">
            <a:extLs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1881" y="304800"/>
            <a:ext cx="2325735" cy="6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Characteristics of Subsets of T-Cell Types</a:t>
            </a:r>
            <a:endParaRPr lang="en-IN" dirty="0"/>
          </a:p>
        </p:txBody>
      </p:sp>
      <mc:AlternateContent xmlns:mc="http://schemas.openxmlformats.org/markup-compatibility/2006" xmlns:a14="http://schemas.microsoft.com/office/drawing/2010/main">
        <mc:Choice Requires="a14">
          <p:graphicFrame>
            <p:nvGraphicFramePr>
              <p:cNvPr id="5" name="Table 2"/>
              <p:cNvGraphicFramePr>
                <a:graphicFrameLocks noGrp="1"/>
              </p:cNvGraphicFramePr>
              <p:nvPr>
                <p:extLst>
                  <p:ext uri="{D42A27DB-BD31-4B8C-83A1-F6EECF244321}">
                    <p14:modId xmlns:p14="http://schemas.microsoft.com/office/powerpoint/2010/main" val="4238485510"/>
                  </p:ext>
                </p:extLst>
              </p:nvPr>
            </p:nvGraphicFramePr>
            <p:xfrm>
              <a:off x="304800" y="1234702"/>
              <a:ext cx="8534400" cy="5222177"/>
            </p:xfrm>
            <a:graphic>
              <a:graphicData uri="http://schemas.openxmlformats.org/drawingml/2006/table">
                <a:tbl>
                  <a:tblPr firstRow="1" bandRow="1">
                    <a:tableStyleId>{073A0DAA-6AF3-43AB-8588-CEC1D06C72B9}</a:tableStyleId>
                  </a:tblPr>
                  <a:tblGrid>
                    <a:gridCol w="1823803">
                      <a:extLst>
                        <a:ext uri="{9D8B030D-6E8A-4147-A177-3AD203B41FA5}">
                          <a16:colId xmlns:a16="http://schemas.microsoft.com/office/drawing/2014/main" val="20000"/>
                        </a:ext>
                      </a:extLst>
                    </a:gridCol>
                    <a:gridCol w="1124263">
                      <a:extLst>
                        <a:ext uri="{9D8B030D-6E8A-4147-A177-3AD203B41FA5}">
                          <a16:colId xmlns:a16="http://schemas.microsoft.com/office/drawing/2014/main" val="20001"/>
                        </a:ext>
                      </a:extLst>
                    </a:gridCol>
                    <a:gridCol w="5586334">
                      <a:extLst>
                        <a:ext uri="{9D8B030D-6E8A-4147-A177-3AD203B41FA5}">
                          <a16:colId xmlns:a16="http://schemas.microsoft.com/office/drawing/2014/main" val="20002"/>
                        </a:ext>
                      </a:extLst>
                    </a:gridCol>
                  </a:tblGrid>
                  <a:tr h="370840">
                    <a:tc>
                      <a:txBody>
                        <a:bodyPr/>
                        <a:lstStyle/>
                        <a:p>
                          <a:pPr>
                            <a:lnSpc>
                              <a:spcPts val="1600"/>
                            </a:lnSpc>
                          </a:pPr>
                          <a:r>
                            <a:rPr lang="en-US" sz="1600" dirty="0"/>
                            <a:t>Types</a:t>
                          </a:r>
                        </a:p>
                      </a:txBody>
                      <a:tcPr/>
                    </a:tc>
                    <a:tc>
                      <a:txBody>
                        <a:bodyPr/>
                        <a:lstStyle/>
                        <a:p>
                          <a:pPr>
                            <a:lnSpc>
                              <a:spcPts val="1600"/>
                            </a:lnSpc>
                          </a:pPr>
                          <a:r>
                            <a:rPr lang="en-US" sz="1600" dirty="0"/>
                            <a:t>Primary Marker on T Cell</a:t>
                          </a:r>
                        </a:p>
                      </a:txBody>
                      <a:tcPr/>
                    </a:tc>
                    <a:tc>
                      <a:txBody>
                        <a:bodyPr/>
                        <a:lstStyle/>
                        <a:p>
                          <a:pPr>
                            <a:lnSpc>
                              <a:spcPts val="1600"/>
                            </a:lnSpc>
                          </a:pPr>
                          <a:r>
                            <a:rPr lang="en-US" sz="1600" dirty="0"/>
                            <a:t>Functions/Important Features</a:t>
                          </a:r>
                        </a:p>
                      </a:txBody>
                      <a:tcPr/>
                    </a:tc>
                    <a:extLst>
                      <a:ext uri="{0D108BD9-81ED-4DB2-BD59-A6C34878D82A}">
                        <a16:rowId xmlns:a16="http://schemas.microsoft.com/office/drawing/2014/main" val="10000"/>
                      </a:ext>
                    </a:extLst>
                  </a:tr>
                  <a:tr h="370840">
                    <a:tc>
                      <a:txBody>
                        <a:bodyPr/>
                        <a:lstStyle/>
                        <a:p>
                          <a:pPr>
                            <a:lnSpc>
                              <a:spcPts val="1600"/>
                            </a:lnSpc>
                          </a:pPr>
                          <a:r>
                            <a:rPr lang="en-US" sz="1600" b="0" i="0" u="none" strike="noStrike" kern="1200" baseline="0" dirty="0">
                              <a:solidFill>
                                <a:schemeClr val="dk1"/>
                              </a:solidFill>
                              <a:latin typeface="+mn-lt"/>
                              <a:ea typeface="+mn-ea"/>
                              <a:cs typeface="+mn-cs"/>
                            </a:rPr>
                            <a:t>T helper cell 1 </a:t>
                          </a:r>
                          <a14:m>
                            <m:oMath xmlns:m="http://schemas.openxmlformats.org/officeDocument/2006/math">
                              <m:d>
                                <m:dPr>
                                  <m:ctrlPr>
                                    <a:rPr lang="en-US" sz="1600" b="0" i="1" u="none" strike="noStrike" kern="1200" baseline="0" smtClean="0">
                                      <a:solidFill>
                                        <a:schemeClr val="dk1"/>
                                      </a:solidFill>
                                      <a:latin typeface="Cambria Math" panose="02040503050406030204" pitchFamily="18" charset="0"/>
                                      <a:ea typeface="+mn-ea"/>
                                      <a:cs typeface="+mn-cs"/>
                                    </a:rPr>
                                  </m:ctrlPr>
                                </m:dPr>
                                <m:e>
                                  <m:sSub>
                                    <m:sSubPr>
                                      <m:ctrlPr>
                                        <a:rPr lang="en-US" sz="1600" b="0" i="1" u="none" strike="noStrike" kern="1200" baseline="0" smtClean="0">
                                          <a:solidFill>
                                            <a:schemeClr val="dk1"/>
                                          </a:solidFill>
                                          <a:latin typeface="Cambria Math" panose="02040503050406030204" pitchFamily="18" charset="0"/>
                                          <a:ea typeface="+mn-ea"/>
                                          <a:cs typeface="+mn-cs"/>
                                        </a:rPr>
                                      </m:ctrlPr>
                                    </m:sSubPr>
                                    <m:e>
                                      <m:r>
                                        <m:rPr>
                                          <m:sty m:val="p"/>
                                        </m:rPr>
                                        <a:rPr lang="en-US" sz="1600" b="0" i="0" u="none" strike="noStrike" kern="1200" baseline="0" smtClean="0">
                                          <a:solidFill>
                                            <a:schemeClr val="dk1"/>
                                          </a:solidFill>
                                          <a:latin typeface="Cambria Math" panose="02040503050406030204" pitchFamily="18" charset="0"/>
                                          <a:ea typeface="+mn-ea"/>
                                          <a:cs typeface="+mn-cs"/>
                                        </a:rPr>
                                        <m:t>T</m:t>
                                      </m:r>
                                    </m:e>
                                    <m:sub>
                                      <m:r>
                                        <m:rPr>
                                          <m:sty m:val="p"/>
                                        </m:rPr>
                                        <a:rPr lang="en-US" sz="1600" b="0" i="0" u="none" strike="noStrike" kern="1200" baseline="0" smtClean="0">
                                          <a:solidFill>
                                            <a:schemeClr val="dk1"/>
                                          </a:solidFill>
                                          <a:latin typeface="Cambria Math" panose="02040503050406030204" pitchFamily="18" charset="0"/>
                                          <a:ea typeface="+mn-ea"/>
                                          <a:cs typeface="+mn-cs"/>
                                        </a:rPr>
                                        <m:t>H</m:t>
                                      </m:r>
                                    </m:sub>
                                  </m:sSub>
                                  <m:r>
                                    <a:rPr lang="en-US" sz="1600" b="0" i="0" u="none" strike="noStrike" kern="1200" baseline="0" smtClean="0">
                                      <a:solidFill>
                                        <a:schemeClr val="dk1"/>
                                      </a:solidFill>
                                      <a:latin typeface="Cambria Math" panose="02040503050406030204" pitchFamily="18" charset="0"/>
                                      <a:ea typeface="+mn-ea"/>
                                      <a:cs typeface="+mn-cs"/>
                                    </a:rPr>
                                    <m:t>1</m:t>
                                  </m:r>
                                </m:e>
                              </m:d>
                            </m:oMath>
                          </a14:m>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dirty="0"/>
                            <a:t>CD4</a:t>
                          </a:r>
                        </a:p>
                      </a:txBody>
                      <a:tcPr/>
                    </a:tc>
                    <a:tc>
                      <a:txBody>
                        <a:bodyPr/>
                        <a:lstStyle/>
                        <a:p>
                          <a:pPr>
                            <a:lnSpc>
                              <a:spcPts val="1600"/>
                            </a:lnSpc>
                          </a:pPr>
                          <a:r>
                            <a:rPr lang="en-US" sz="1600" b="0" i="0" u="none" strike="noStrike" kern="1200" baseline="0" dirty="0">
                              <a:solidFill>
                                <a:schemeClr val="dk1"/>
                              </a:solidFill>
                              <a:latin typeface="+mn-lt"/>
                              <a:ea typeface="+mn-ea"/>
                              <a:cs typeface="+mn-cs"/>
                            </a:rPr>
                            <a:t>Activates the cell-mediated immunity pathway; secretes tumor necrosis factor and interferon gamma; also responsible for delayed hypersensitivity (allergy occurring several hours or days after contact); secretes IL-2</a:t>
                          </a:r>
                        </a:p>
                      </a:txBody>
                      <a:tcPr/>
                    </a:tc>
                    <a:extLst>
                      <a:ext uri="{0D108BD9-81ED-4DB2-BD59-A6C34878D82A}">
                        <a16:rowId xmlns:a16="http://schemas.microsoft.com/office/drawing/2014/main" val="10001"/>
                      </a:ext>
                    </a:extLst>
                  </a:tr>
                  <a:tr h="370840">
                    <a:tc>
                      <a:txBody>
                        <a:bodyPr/>
                        <a:lstStyle/>
                        <a:p>
                          <a:pPr>
                            <a:lnSpc>
                              <a:spcPts val="1600"/>
                            </a:lnSpc>
                          </a:pPr>
                          <a:r>
                            <a:rPr lang="en-US" sz="1600" b="0" i="0" u="none" strike="noStrike" kern="1200" baseline="0" dirty="0">
                              <a:solidFill>
                                <a:schemeClr val="dk1"/>
                              </a:solidFill>
                              <a:latin typeface="+mn-lt"/>
                              <a:ea typeface="+mn-ea"/>
                              <a:cs typeface="+mn-cs"/>
                            </a:rPr>
                            <a:t>T helper cell 2 </a:t>
                          </a:r>
                          <a14:m>
                            <m:oMath xmlns:m="http://schemas.openxmlformats.org/officeDocument/2006/math">
                              <m:d>
                                <m:dPr>
                                  <m:ctrlPr>
                                    <a:rPr lang="en-US" sz="1600" b="0" i="1" u="none" strike="noStrike" kern="1200" baseline="0" smtClean="0">
                                      <a:solidFill>
                                        <a:schemeClr val="dk1"/>
                                      </a:solidFill>
                                      <a:latin typeface="Cambria Math" panose="02040503050406030204" pitchFamily="18" charset="0"/>
                                      <a:ea typeface="+mn-ea"/>
                                      <a:cs typeface="+mn-cs"/>
                                    </a:rPr>
                                  </m:ctrlPr>
                                </m:dPr>
                                <m:e>
                                  <m:sSub>
                                    <m:sSubPr>
                                      <m:ctrlPr>
                                        <a:rPr lang="en-US" sz="1600" b="0" i="1" u="none" strike="noStrike" kern="1200" baseline="0" smtClean="0">
                                          <a:solidFill>
                                            <a:schemeClr val="dk1"/>
                                          </a:solidFill>
                                          <a:latin typeface="Cambria Math" panose="02040503050406030204" pitchFamily="18" charset="0"/>
                                          <a:ea typeface="+mn-ea"/>
                                          <a:cs typeface="+mn-cs"/>
                                        </a:rPr>
                                      </m:ctrlPr>
                                    </m:sSubPr>
                                    <m:e>
                                      <m:r>
                                        <m:rPr>
                                          <m:sty m:val="p"/>
                                        </m:rPr>
                                        <a:rPr lang="en-US" sz="1600" b="0" i="0" u="none" strike="noStrike" kern="1200" baseline="0" smtClean="0">
                                          <a:solidFill>
                                            <a:schemeClr val="dk1"/>
                                          </a:solidFill>
                                          <a:latin typeface="Cambria Math" panose="02040503050406030204" pitchFamily="18" charset="0"/>
                                          <a:ea typeface="+mn-ea"/>
                                          <a:cs typeface="+mn-cs"/>
                                        </a:rPr>
                                        <m:t>T</m:t>
                                      </m:r>
                                    </m:e>
                                    <m:sub>
                                      <m:r>
                                        <m:rPr>
                                          <m:sty m:val="p"/>
                                        </m:rPr>
                                        <a:rPr lang="en-US" sz="1600" b="0" i="0" u="none" strike="noStrike" kern="1200" baseline="0" smtClean="0">
                                          <a:solidFill>
                                            <a:schemeClr val="dk1"/>
                                          </a:solidFill>
                                          <a:latin typeface="Cambria Math" panose="02040503050406030204" pitchFamily="18" charset="0"/>
                                          <a:ea typeface="+mn-ea"/>
                                          <a:cs typeface="+mn-cs"/>
                                        </a:rPr>
                                        <m:t>H</m:t>
                                      </m:r>
                                    </m:sub>
                                  </m:sSub>
                                  <m:r>
                                    <a:rPr lang="en-US" sz="1600" b="0" i="0" u="none" strike="noStrike" kern="1200" baseline="0" smtClean="0">
                                      <a:solidFill>
                                        <a:schemeClr val="dk1"/>
                                      </a:solidFill>
                                      <a:latin typeface="Cambria Math" panose="02040503050406030204" pitchFamily="18" charset="0"/>
                                      <a:ea typeface="+mn-ea"/>
                                      <a:cs typeface="+mn-cs"/>
                                    </a:rPr>
                                    <m:t>2</m:t>
                                  </m:r>
                                </m:e>
                              </m:d>
                            </m:oMath>
                          </a14:m>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dirty="0"/>
                            <a:t>CD4</a:t>
                          </a:r>
                        </a:p>
                      </a:txBody>
                      <a:tcPr/>
                    </a:tc>
                    <a:tc>
                      <a:txBody>
                        <a:bodyPr/>
                        <a:lstStyle/>
                        <a:p>
                          <a:pPr>
                            <a:lnSpc>
                              <a:spcPts val="1600"/>
                            </a:lnSpc>
                          </a:pPr>
                          <a:r>
                            <a:rPr lang="fr-FR" sz="1600" b="0" i="0" u="none" strike="noStrike" kern="1200" baseline="0" dirty="0">
                              <a:solidFill>
                                <a:schemeClr val="dk1"/>
                              </a:solidFill>
                              <a:latin typeface="+mn-lt"/>
                              <a:ea typeface="+mn-ea"/>
                              <a:cs typeface="+mn-cs"/>
                            </a:rPr>
                            <a:t>Can </a:t>
                          </a:r>
                          <a:r>
                            <a:rPr lang="fr-FR" sz="1600" b="0" i="0" u="none" strike="noStrike" kern="1200" baseline="0" dirty="0" err="1">
                              <a:solidFill>
                                <a:schemeClr val="dk1"/>
                              </a:solidFill>
                              <a:latin typeface="+mn-lt"/>
                              <a:ea typeface="+mn-ea"/>
                              <a:cs typeface="+mn-cs"/>
                            </a:rPr>
                            <a:t>activate</a:t>
                          </a:r>
                          <a:r>
                            <a:rPr lang="fr-FR" sz="1600" b="0" i="0" u="none" strike="noStrike" kern="1200" baseline="0" dirty="0">
                              <a:solidFill>
                                <a:schemeClr val="dk1"/>
                              </a:solidFill>
                              <a:latin typeface="+mn-lt"/>
                              <a:ea typeface="+mn-ea"/>
                              <a:cs typeface="+mn-cs"/>
                            </a:rPr>
                            <a:t> macrophages to </a:t>
                          </a:r>
                          <a:r>
                            <a:rPr lang="fr-FR" sz="1600" b="0" i="0" u="none" strike="noStrike" kern="1200" baseline="0" dirty="0" err="1">
                              <a:solidFill>
                                <a:schemeClr val="dk1"/>
                              </a:solidFill>
                              <a:latin typeface="+mn-lt"/>
                              <a:ea typeface="+mn-ea"/>
                              <a:cs typeface="+mn-cs"/>
                            </a:rPr>
                            <a:t>expel</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helminths</a:t>
                          </a:r>
                          <a:r>
                            <a:rPr lang="fr-FR" sz="1600" b="0" i="0" u="none" strike="noStrike" kern="1200" baseline="0" dirty="0">
                              <a:solidFill>
                                <a:schemeClr val="dk1"/>
                              </a:solidFill>
                              <a:latin typeface="+mn-lt"/>
                              <a:ea typeface="+mn-ea"/>
                              <a:cs typeface="+mn-cs"/>
                            </a:rPr>
                            <a:t> or </a:t>
                          </a:r>
                          <a:r>
                            <a:rPr lang="fr-FR" sz="1600" b="0" i="0" u="none" strike="noStrike" kern="1200" baseline="0" dirty="0" err="1">
                              <a:solidFill>
                                <a:schemeClr val="dk1"/>
                              </a:solidFill>
                              <a:latin typeface="+mn-lt"/>
                              <a:ea typeface="+mn-ea"/>
                              <a:cs typeface="+mn-cs"/>
                            </a:rPr>
                            <a:t>protozoans</a:t>
                          </a:r>
                          <a:r>
                            <a:rPr lang="fr-FR" sz="1600" b="0" i="0" u="none" strike="noStrike" kern="1200" baseline="0" dirty="0">
                              <a:solidFill>
                                <a:schemeClr val="dk1"/>
                              </a:solidFill>
                              <a:latin typeface="+mn-lt"/>
                              <a:ea typeface="+mn-ea"/>
                              <a:cs typeface="+mn-cs"/>
                            </a:rPr>
                            <a:t>, phagocytose </a:t>
                          </a:r>
                          <a:r>
                            <a:rPr lang="fr-FR" sz="1600" b="0" i="0" u="none" strike="noStrike" kern="1200" baseline="0" dirty="0" err="1">
                              <a:solidFill>
                                <a:schemeClr val="dk1"/>
                              </a:solidFill>
                              <a:latin typeface="+mn-lt"/>
                              <a:ea typeface="+mn-ea"/>
                              <a:cs typeface="+mn-cs"/>
                            </a:rPr>
                            <a:t>extracellular</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antigens</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contributes</a:t>
                          </a:r>
                          <a:endParaRPr lang="fr-FR" sz="1600" b="0" i="0" u="none" strike="noStrike" kern="1200" baseline="0" dirty="0">
                            <a:solidFill>
                              <a:schemeClr val="dk1"/>
                            </a:solidFill>
                            <a:latin typeface="+mn-lt"/>
                            <a:ea typeface="+mn-ea"/>
                            <a:cs typeface="+mn-cs"/>
                          </a:endParaRPr>
                        </a:p>
                        <a:p>
                          <a:pPr>
                            <a:lnSpc>
                              <a:spcPts val="1600"/>
                            </a:lnSpc>
                          </a:pPr>
                          <a:r>
                            <a:rPr lang="fr-FR" sz="1600" b="0" i="0" u="none" strike="noStrike" kern="1200" baseline="0" dirty="0">
                              <a:solidFill>
                                <a:schemeClr val="dk1"/>
                              </a:solidFill>
                              <a:latin typeface="+mn-lt"/>
                              <a:ea typeface="+mn-ea"/>
                              <a:cs typeface="+mn-cs"/>
                            </a:rPr>
                            <a:t>to type 1 (</a:t>
                          </a:r>
                          <a:r>
                            <a:rPr lang="fr-FR" sz="1600" b="0" i="0" u="none" strike="noStrike" kern="1200" baseline="0" dirty="0" err="1">
                              <a:solidFill>
                                <a:schemeClr val="dk1"/>
                              </a:solidFill>
                              <a:latin typeface="+mn-lt"/>
                              <a:ea typeface="+mn-ea"/>
                              <a:cs typeface="+mn-cs"/>
                            </a:rPr>
                            <a:t>allergic</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hypersensitivity</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can</a:t>
                          </a:r>
                          <a:r>
                            <a:rPr lang="fr-FR" sz="1600" b="0" i="0" u="none" strike="noStrike" kern="1200" baseline="0" dirty="0">
                              <a:solidFill>
                                <a:schemeClr val="dk1"/>
                              </a:solidFill>
                              <a:latin typeface="+mn-lt"/>
                              <a:ea typeface="+mn-ea"/>
                              <a:cs typeface="+mn-cs"/>
                            </a:rPr>
                            <a:t> encourage </a:t>
                          </a:r>
                          <a:r>
                            <a:rPr lang="fr-FR" sz="1600" b="0" i="0" u="none" strike="noStrike" kern="1200" baseline="0" dirty="0" err="1">
                              <a:solidFill>
                                <a:schemeClr val="dk1"/>
                              </a:solidFill>
                              <a:latin typeface="+mn-lt"/>
                              <a:ea typeface="+mn-ea"/>
                              <a:cs typeface="+mn-cs"/>
                            </a:rPr>
                            <a:t>tumor</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development</a:t>
                          </a:r>
                          <a:endParaRPr lang="fr-FR" sz="16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10002"/>
                      </a:ext>
                    </a:extLst>
                  </a:tr>
                  <a:tr h="370840">
                    <a:tc>
                      <a:txBody>
                        <a:bodyPr/>
                        <a:lstStyle/>
                        <a:p>
                          <a:pPr>
                            <a:lnSpc>
                              <a:spcPts val="1600"/>
                            </a:lnSpc>
                          </a:pPr>
                          <a:r>
                            <a:rPr lang="en-US" sz="1600" b="0" i="0" u="none" strike="noStrike" kern="1200" baseline="0" dirty="0">
                              <a:solidFill>
                                <a:schemeClr val="dk1"/>
                              </a:solidFill>
                              <a:latin typeface="+mn-lt"/>
                              <a:ea typeface="+mn-ea"/>
                              <a:cs typeface="+mn-cs"/>
                            </a:rPr>
                            <a:t>T helper cell 17 </a:t>
                          </a:r>
                          <a14:m>
                            <m:oMath xmlns:m="http://schemas.openxmlformats.org/officeDocument/2006/math">
                              <m:d>
                                <m:dPr>
                                  <m:ctrlPr>
                                    <a:rPr lang="en-US" sz="1600" b="0" i="1" u="none" strike="noStrike" kern="1200" baseline="0" smtClean="0">
                                      <a:solidFill>
                                        <a:schemeClr val="dk1"/>
                                      </a:solidFill>
                                      <a:latin typeface="Cambria Math" panose="02040503050406030204" pitchFamily="18" charset="0"/>
                                      <a:ea typeface="+mn-ea"/>
                                      <a:cs typeface="+mn-cs"/>
                                    </a:rPr>
                                  </m:ctrlPr>
                                </m:dPr>
                                <m:e>
                                  <m:sSub>
                                    <m:sSubPr>
                                      <m:ctrlPr>
                                        <a:rPr lang="en-US" sz="1600" b="0" i="1" u="none" strike="noStrike" kern="1200" baseline="0" smtClean="0">
                                          <a:solidFill>
                                            <a:schemeClr val="dk1"/>
                                          </a:solidFill>
                                          <a:latin typeface="Cambria Math" panose="02040503050406030204" pitchFamily="18" charset="0"/>
                                          <a:ea typeface="+mn-ea"/>
                                          <a:cs typeface="+mn-cs"/>
                                        </a:rPr>
                                      </m:ctrlPr>
                                    </m:sSubPr>
                                    <m:e>
                                      <m:r>
                                        <m:rPr>
                                          <m:sty m:val="p"/>
                                        </m:rPr>
                                        <a:rPr lang="en-US" sz="1600" b="0" i="0" u="none" strike="noStrike" kern="1200" baseline="0" smtClean="0">
                                          <a:solidFill>
                                            <a:schemeClr val="dk1"/>
                                          </a:solidFill>
                                          <a:latin typeface="Cambria Math" panose="02040503050406030204" pitchFamily="18" charset="0"/>
                                          <a:ea typeface="+mn-ea"/>
                                          <a:cs typeface="+mn-cs"/>
                                        </a:rPr>
                                        <m:t>T</m:t>
                                      </m:r>
                                    </m:e>
                                    <m:sub>
                                      <m:r>
                                        <m:rPr>
                                          <m:sty m:val="p"/>
                                        </m:rPr>
                                        <a:rPr lang="en-US" sz="1600" b="0" i="0" u="none" strike="noStrike" kern="1200" baseline="0" smtClean="0">
                                          <a:solidFill>
                                            <a:schemeClr val="dk1"/>
                                          </a:solidFill>
                                          <a:latin typeface="Cambria Math" panose="02040503050406030204" pitchFamily="18" charset="0"/>
                                          <a:ea typeface="+mn-ea"/>
                                          <a:cs typeface="+mn-cs"/>
                                        </a:rPr>
                                        <m:t>H</m:t>
                                      </m:r>
                                    </m:sub>
                                  </m:sSub>
                                  <m:r>
                                    <a:rPr lang="en-US" sz="1600" b="0" i="0" u="none" strike="noStrike" kern="1200" baseline="0" smtClean="0">
                                      <a:solidFill>
                                        <a:schemeClr val="dk1"/>
                                      </a:solidFill>
                                      <a:latin typeface="Cambria Math" panose="02040503050406030204" pitchFamily="18" charset="0"/>
                                      <a:ea typeface="+mn-ea"/>
                                      <a:cs typeface="+mn-cs"/>
                                    </a:rPr>
                                    <m:t>1</m:t>
                                  </m:r>
                                  <m:r>
                                    <a:rPr lang="en-US" sz="1600" b="0" i="1" u="none" strike="noStrike" kern="1200" baseline="0" smtClean="0">
                                      <a:solidFill>
                                        <a:schemeClr val="dk1"/>
                                      </a:solidFill>
                                      <a:latin typeface="Cambria Math" panose="02040503050406030204" pitchFamily="18" charset="0"/>
                                      <a:ea typeface="+mn-ea"/>
                                      <a:cs typeface="+mn-cs"/>
                                    </a:rPr>
                                    <m:t>7</m:t>
                                  </m:r>
                                </m:e>
                              </m:d>
                            </m:oMath>
                          </a14:m>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dirty="0"/>
                            <a:t>CD4</a:t>
                          </a:r>
                        </a:p>
                      </a:txBody>
                      <a:tcPr/>
                    </a:tc>
                    <a:tc>
                      <a:txBody>
                        <a:bodyPr/>
                        <a:lstStyle/>
                        <a:p>
                          <a:pPr>
                            <a:lnSpc>
                              <a:spcPts val="1600"/>
                            </a:lnSpc>
                          </a:pPr>
                          <a:r>
                            <a:rPr lang="en-US" sz="1600" b="0" i="0" u="none" strike="noStrike" kern="1200" baseline="0" dirty="0">
                              <a:solidFill>
                                <a:schemeClr val="dk1"/>
                              </a:solidFill>
                              <a:latin typeface="+mn-lt"/>
                              <a:ea typeface="+mn-ea"/>
                              <a:cs typeface="+mn-cs"/>
                            </a:rPr>
                            <a:t>Promotes inflammation</a:t>
                          </a:r>
                        </a:p>
                      </a:txBody>
                      <a:tcPr/>
                    </a:tc>
                    <a:extLst>
                      <a:ext uri="{0D108BD9-81ED-4DB2-BD59-A6C34878D82A}">
                        <a16:rowId xmlns:a16="http://schemas.microsoft.com/office/drawing/2014/main" val="10003"/>
                      </a:ext>
                    </a:extLst>
                  </a:tr>
                  <a:tr h="370840">
                    <a:tc>
                      <a:txBody>
                        <a:bodyPr/>
                        <a:lstStyle/>
                        <a:p>
                          <a:pPr>
                            <a:lnSpc>
                              <a:spcPts val="1600"/>
                            </a:lnSpc>
                          </a:pPr>
                          <a:r>
                            <a:rPr lang="en-US" sz="1600" b="0" i="0" u="none" strike="noStrike" kern="1200" baseline="0" dirty="0">
                              <a:solidFill>
                                <a:schemeClr val="dk1"/>
                              </a:solidFill>
                              <a:latin typeface="+mn-lt"/>
                              <a:ea typeface="+mn-ea"/>
                              <a:cs typeface="+mn-cs"/>
                            </a:rPr>
                            <a:t>T follicular helper cell</a:t>
                          </a:r>
                        </a:p>
                      </a:txBody>
                      <a:tcPr/>
                    </a:tc>
                    <a:tc>
                      <a:txBody>
                        <a:bodyPr/>
                        <a:lstStyle/>
                        <a:p>
                          <a:pPr>
                            <a:lnSpc>
                              <a:spcPts val="1600"/>
                            </a:lnSpc>
                          </a:pPr>
                          <a:r>
                            <a:rPr lang="en-US" sz="1600" dirty="0"/>
                            <a:t>CD4, CD40L</a:t>
                          </a:r>
                        </a:p>
                      </a:txBody>
                      <a:tcPr/>
                    </a:tc>
                    <a:tc>
                      <a:txBody>
                        <a:bodyPr/>
                        <a:lstStyle/>
                        <a:p>
                          <a:pPr>
                            <a:lnSpc>
                              <a:spcPts val="1600"/>
                            </a:lnSpc>
                          </a:pPr>
                          <a:r>
                            <a:rPr lang="en-US" sz="1600" b="0" i="0" u="none" strike="noStrike" kern="1200" baseline="0" dirty="0">
                              <a:solidFill>
                                <a:schemeClr val="dk1"/>
                              </a:solidFill>
                              <a:latin typeface="+mn-lt"/>
                              <a:ea typeface="+mn-ea"/>
                              <a:cs typeface="+mn-cs"/>
                            </a:rPr>
                            <a:t>Drives B-cell proliferation; aids B cells in antibody class switching</a:t>
                          </a:r>
                        </a:p>
                      </a:txBody>
                      <a:tcPr/>
                    </a:tc>
                    <a:extLst>
                      <a:ext uri="{0D108BD9-81ED-4DB2-BD59-A6C34878D82A}">
                        <a16:rowId xmlns:a16="http://schemas.microsoft.com/office/drawing/2014/main" val="4124079440"/>
                      </a:ext>
                    </a:extLst>
                  </a:tr>
                  <a:tr h="370840">
                    <a:tc>
                      <a:txBody>
                        <a:bodyPr/>
                        <a:lstStyle/>
                        <a:p>
                          <a:pPr>
                            <a:lnSpc>
                              <a:spcPts val="1600"/>
                            </a:lnSpc>
                          </a:pPr>
                          <a:r>
                            <a:rPr lang="en-US" sz="1600" b="0" i="0" u="none" strike="noStrike" kern="1200" baseline="0" dirty="0">
                              <a:solidFill>
                                <a:schemeClr val="dk1"/>
                              </a:solidFill>
                              <a:latin typeface="+mn-lt"/>
                              <a:ea typeface="+mn-ea"/>
                              <a:cs typeface="+mn-cs"/>
                            </a:rPr>
                            <a:t>T regulatory cell </a:t>
                          </a:r>
                          <a14:m>
                            <m:oMath xmlns:m="http://schemas.openxmlformats.org/officeDocument/2006/math">
                              <m:d>
                                <m:dPr>
                                  <m:ctrlPr>
                                    <a:rPr lang="en-US" sz="1600" b="0" i="1" u="none" strike="noStrike" kern="1200" baseline="0" smtClean="0">
                                      <a:solidFill>
                                        <a:schemeClr val="dk1"/>
                                      </a:solidFill>
                                      <a:latin typeface="Cambria Math" panose="02040503050406030204" pitchFamily="18" charset="0"/>
                                      <a:ea typeface="+mn-ea"/>
                                      <a:cs typeface="+mn-cs"/>
                                    </a:rPr>
                                  </m:ctrlPr>
                                </m:dPr>
                                <m:e>
                                  <m:sSub>
                                    <m:sSubPr>
                                      <m:ctrlPr>
                                        <a:rPr lang="en-US" sz="1600" b="0" i="1" u="none" strike="noStrike" kern="1200" baseline="0" smtClean="0">
                                          <a:solidFill>
                                            <a:schemeClr val="dk1"/>
                                          </a:solidFill>
                                          <a:latin typeface="Cambria Math" panose="02040503050406030204" pitchFamily="18" charset="0"/>
                                          <a:ea typeface="+mn-ea"/>
                                          <a:cs typeface="+mn-cs"/>
                                        </a:rPr>
                                      </m:ctrlPr>
                                    </m:sSubPr>
                                    <m:e>
                                      <m:r>
                                        <m:rPr>
                                          <m:sty m:val="p"/>
                                        </m:rPr>
                                        <a:rPr lang="en-US" sz="1600" b="0" i="0" u="none" strike="noStrike" kern="1200" baseline="0" smtClean="0">
                                          <a:solidFill>
                                            <a:schemeClr val="dk1"/>
                                          </a:solidFill>
                                          <a:latin typeface="Cambria Math" panose="02040503050406030204" pitchFamily="18" charset="0"/>
                                          <a:ea typeface="+mn-ea"/>
                                          <a:cs typeface="+mn-cs"/>
                                        </a:rPr>
                                        <m:t>T</m:t>
                                      </m:r>
                                    </m:e>
                                    <m:sub>
                                      <m:r>
                                        <m:rPr>
                                          <m:sty m:val="p"/>
                                        </m:rPr>
                                        <a:rPr lang="en-US" sz="1600" b="0" i="0" u="none" strike="noStrike" kern="1200" baseline="0" smtClean="0">
                                          <a:solidFill>
                                            <a:schemeClr val="dk1"/>
                                          </a:solidFill>
                                          <a:latin typeface="Cambria Math" panose="02040503050406030204" pitchFamily="18" charset="0"/>
                                          <a:ea typeface="+mn-ea"/>
                                          <a:cs typeface="+mn-cs"/>
                                        </a:rPr>
                                        <m:t>reg</m:t>
                                      </m:r>
                                    </m:sub>
                                  </m:sSub>
                                </m:e>
                              </m:d>
                            </m:oMath>
                          </a14:m>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dirty="0"/>
                            <a:t>CD25, CD4</a:t>
                          </a:r>
                        </a:p>
                      </a:txBody>
                      <a:tcPr/>
                    </a:tc>
                    <a:tc>
                      <a:txBody>
                        <a:bodyPr/>
                        <a:lstStyle/>
                        <a:p>
                          <a:pPr>
                            <a:lnSpc>
                              <a:spcPts val="1600"/>
                            </a:lnSpc>
                          </a:pPr>
                          <a:r>
                            <a:rPr lang="en-US" sz="1600" b="0" i="0" u="none" strike="noStrike" kern="1200" baseline="0" dirty="0">
                              <a:solidFill>
                                <a:schemeClr val="dk1"/>
                              </a:solidFill>
                              <a:latin typeface="+mn-lt"/>
                              <a:ea typeface="+mn-ea"/>
                              <a:cs typeface="+mn-cs"/>
                            </a:rPr>
                            <a:t>Controls specific immune response; prevents autoimmunity; can contribute to cancer progression</a:t>
                          </a:r>
                        </a:p>
                      </a:txBody>
                      <a:tcPr/>
                    </a:tc>
                    <a:extLst>
                      <a:ext uri="{0D108BD9-81ED-4DB2-BD59-A6C34878D82A}">
                        <a16:rowId xmlns:a16="http://schemas.microsoft.com/office/drawing/2014/main" val="10004"/>
                      </a:ext>
                    </a:extLst>
                  </a:tr>
                  <a:tr h="370840">
                    <a:tc>
                      <a:txBody>
                        <a:bodyPr/>
                        <a:lstStyle/>
                        <a:p>
                          <a:pPr>
                            <a:lnSpc>
                              <a:spcPts val="1600"/>
                            </a:lnSpc>
                          </a:pPr>
                          <a:r>
                            <a:rPr lang="en-US" sz="1600" b="0" i="0" u="none" strike="noStrike" kern="1200" baseline="0" dirty="0">
                              <a:solidFill>
                                <a:schemeClr val="dk1"/>
                              </a:solidFill>
                              <a:latin typeface="+mn-lt"/>
                              <a:ea typeface="+mn-ea"/>
                              <a:cs typeface="+mn-cs"/>
                            </a:rPr>
                            <a:t>T cytotoxic cell</a:t>
                          </a:r>
                          <a:r>
                            <a:rPr lang="en-US" sz="1600" b="0" u="none" strike="noStrike" kern="1200" baseline="0" dirty="0">
                              <a:solidFill>
                                <a:schemeClr val="dk1"/>
                              </a:solidFill>
                              <a:ea typeface="+mn-ea"/>
                              <a:cs typeface="+mn-cs"/>
                            </a:rPr>
                            <a:t> </a:t>
                          </a:r>
                          <a14:m>
                            <m:oMath xmlns:m="http://schemas.openxmlformats.org/officeDocument/2006/math">
                              <m:d>
                                <m:dPr>
                                  <m:ctrlPr>
                                    <a:rPr lang="en-US" sz="1600" b="0" i="1" u="none" strike="noStrike" kern="1200" baseline="0" smtClean="0">
                                      <a:solidFill>
                                        <a:schemeClr val="dk1"/>
                                      </a:solidFill>
                                      <a:latin typeface="Cambria Math" panose="02040503050406030204" pitchFamily="18" charset="0"/>
                                      <a:ea typeface="+mn-ea"/>
                                      <a:cs typeface="+mn-cs"/>
                                    </a:rPr>
                                  </m:ctrlPr>
                                </m:dPr>
                                <m:e>
                                  <m:sSub>
                                    <m:sSubPr>
                                      <m:ctrlPr>
                                        <a:rPr lang="en-US" sz="1600" b="0" i="1" u="none" strike="noStrike" kern="1200" baseline="0" smtClean="0">
                                          <a:solidFill>
                                            <a:schemeClr val="dk1"/>
                                          </a:solidFill>
                                          <a:latin typeface="Cambria Math" panose="02040503050406030204" pitchFamily="18" charset="0"/>
                                          <a:ea typeface="+mn-ea"/>
                                          <a:cs typeface="+mn-cs"/>
                                        </a:rPr>
                                      </m:ctrlPr>
                                    </m:sSubPr>
                                    <m:e>
                                      <m:r>
                                        <m:rPr>
                                          <m:sty m:val="p"/>
                                        </m:rPr>
                                        <a:rPr lang="en-US" sz="1600" b="0" i="0" u="none" strike="noStrike" kern="1200" baseline="0" smtClean="0">
                                          <a:solidFill>
                                            <a:schemeClr val="dk1"/>
                                          </a:solidFill>
                                          <a:latin typeface="Cambria Math" panose="02040503050406030204" pitchFamily="18" charset="0"/>
                                          <a:ea typeface="+mn-ea"/>
                                          <a:cs typeface="+mn-cs"/>
                                        </a:rPr>
                                        <m:t>T</m:t>
                                      </m:r>
                                    </m:e>
                                    <m:sub>
                                      <m:r>
                                        <m:rPr>
                                          <m:sty m:val="p"/>
                                        </m:rPr>
                                        <a:rPr lang="en-US" sz="1600" b="0" i="0" u="none" strike="noStrike" kern="1200" baseline="0" smtClean="0">
                                          <a:solidFill>
                                            <a:schemeClr val="dk1"/>
                                          </a:solidFill>
                                          <a:latin typeface="Cambria Math" panose="02040503050406030204" pitchFamily="18" charset="0"/>
                                          <a:ea typeface="+mn-ea"/>
                                          <a:cs typeface="+mn-cs"/>
                                        </a:rPr>
                                        <m:t>C</m:t>
                                      </m:r>
                                    </m:sub>
                                  </m:sSub>
                                </m:e>
                              </m:d>
                            </m:oMath>
                          </a14:m>
                          <a:endParaRPr lang="en-US" sz="1600" b="0" i="0" u="none" strike="noStrike" kern="1200" baseline="0" dirty="0">
                            <a:solidFill>
                              <a:schemeClr val="dk1"/>
                            </a:solidFill>
                            <a:latin typeface="+mn-lt"/>
                            <a:ea typeface="+mn-ea"/>
                            <a:cs typeface="+mn-cs"/>
                          </a:endParaRPr>
                        </a:p>
                      </a:txBody>
                      <a:tcPr/>
                    </a:tc>
                    <a:tc>
                      <a:txBody>
                        <a:bodyPr/>
                        <a:lstStyle/>
                        <a:p>
                          <a:pPr>
                            <a:lnSpc>
                              <a:spcPts val="1600"/>
                            </a:lnSpc>
                          </a:pPr>
                          <a:r>
                            <a:rPr lang="en-US" sz="1600" b="0" i="0" u="none" strike="noStrike" kern="1200" baseline="0" dirty="0">
                              <a:solidFill>
                                <a:schemeClr val="dk1"/>
                              </a:solidFill>
                              <a:latin typeface="+mn-lt"/>
                              <a:ea typeface="+mn-ea"/>
                              <a:cs typeface="+mn-cs"/>
                            </a:rPr>
                            <a:t>CD8</a:t>
                          </a:r>
                        </a:p>
                      </a:txBody>
                      <a:tcPr/>
                    </a:tc>
                    <a:tc>
                      <a:txBody>
                        <a:bodyPr/>
                        <a:lstStyle/>
                        <a:p>
                          <a:pPr>
                            <a:lnSpc>
                              <a:spcPts val="1600"/>
                            </a:lnSpc>
                          </a:pPr>
                          <a:r>
                            <a:rPr lang="en-US" sz="1600" b="0" i="0" u="none" strike="noStrike" kern="1200" baseline="0" dirty="0">
                              <a:solidFill>
                                <a:schemeClr val="dk1"/>
                              </a:solidFill>
                              <a:latin typeface="+mn-lt"/>
                              <a:ea typeface="+mn-ea"/>
                              <a:cs typeface="+mn-cs"/>
                            </a:rPr>
                            <a:t>Destroys a target foreign cell by lysis; important in destruction of complex microbes, cancer cells, virus-infected cells; graft rejection; requires MHC-I for activation</a:t>
                          </a:r>
                        </a:p>
                      </a:txBody>
                      <a:tcPr/>
                    </a:tc>
                    <a:extLst>
                      <a:ext uri="{0D108BD9-81ED-4DB2-BD59-A6C34878D82A}">
                        <a16:rowId xmlns:a16="http://schemas.microsoft.com/office/drawing/2014/main" val="10005"/>
                      </a:ext>
                    </a:extLst>
                  </a:tr>
                  <a:tr h="370840">
                    <a:tc>
                      <a:txBody>
                        <a:bodyPr/>
                        <a:lstStyle/>
                        <a:p>
                          <a:pPr>
                            <a:lnSpc>
                              <a:spcPts val="1600"/>
                            </a:lnSpc>
                          </a:pPr>
                          <a:r>
                            <a:rPr lang="en-US" sz="1600" b="0" i="0" u="none" strike="noStrike" kern="1200" baseline="0" dirty="0">
                              <a:solidFill>
                                <a:schemeClr val="dk1"/>
                              </a:solidFill>
                              <a:latin typeface="+mn-lt"/>
                              <a:ea typeface="+mn-ea"/>
                              <a:cs typeface="+mn-cs"/>
                            </a:rPr>
                            <a:t>Gamma-delta T cells</a:t>
                          </a:r>
                        </a:p>
                      </a:txBody>
                      <a:tcPr/>
                    </a:tc>
                    <a:tc>
                      <a:txBody>
                        <a:bodyPr/>
                        <a:lstStyle/>
                        <a:p>
                          <a:pPr>
                            <a:lnSpc>
                              <a:spcPts val="1600"/>
                            </a:lnSpc>
                          </a:pPr>
                          <a:r>
                            <a:rPr lang="en-US" sz="1600" b="0" i="0" u="none" strike="noStrike" kern="1200" baseline="0" dirty="0">
                              <a:solidFill>
                                <a:schemeClr val="dk1"/>
                              </a:solidFill>
                              <a:latin typeface="+mn-lt"/>
                              <a:ea typeface="+mn-ea"/>
                              <a:cs typeface="+mn-cs"/>
                            </a:rPr>
                            <a:t>-- </a:t>
                          </a:r>
                        </a:p>
                      </a:txBody>
                      <a:tcPr/>
                    </a:tc>
                    <a:tc>
                      <a:txBody>
                        <a:bodyPr/>
                        <a:lstStyle/>
                        <a:p>
                          <a:pPr>
                            <a:lnSpc>
                              <a:spcPts val="1600"/>
                            </a:lnSpc>
                          </a:pPr>
                          <a:r>
                            <a:rPr lang="en-US" sz="1600" b="0" i="0" u="none" strike="noStrike" kern="1200" baseline="0" dirty="0">
                              <a:solidFill>
                                <a:schemeClr val="dk1"/>
                              </a:solidFill>
                              <a:latin typeface="+mn-lt"/>
                              <a:ea typeface="+mn-ea"/>
                              <a:cs typeface="+mn-cs"/>
                            </a:rPr>
                            <a:t>React specifically and nonspecifically; responsive to lipid antigens</a:t>
                          </a:r>
                        </a:p>
                      </a:txBody>
                      <a:tcPr/>
                    </a:tc>
                    <a:extLst>
                      <a:ext uri="{0D108BD9-81ED-4DB2-BD59-A6C34878D82A}">
                        <a16:rowId xmlns:a16="http://schemas.microsoft.com/office/drawing/2014/main" val="10007"/>
                      </a:ext>
                    </a:extLst>
                  </a:tr>
                </a:tbl>
              </a:graphicData>
            </a:graphic>
          </p:graphicFrame>
        </mc:Choice>
        <mc:Fallback xmlns="">
          <p:graphicFrame>
            <p:nvGraphicFramePr>
              <p:cNvPr id="5" name="Table 2"/>
              <p:cNvGraphicFramePr>
                <a:graphicFrameLocks noGrp="1"/>
              </p:cNvGraphicFramePr>
              <p:nvPr>
                <p:extLst>
                  <p:ext uri="{D42A27DB-BD31-4B8C-83A1-F6EECF244321}">
                    <p14:modId xmlns:p14="http://schemas.microsoft.com/office/powerpoint/2010/main" val="4238485510"/>
                  </p:ext>
                </p:extLst>
              </p:nvPr>
            </p:nvGraphicFramePr>
            <p:xfrm>
              <a:off x="304800" y="1234702"/>
              <a:ext cx="8534400" cy="5222177"/>
            </p:xfrm>
            <a:graphic>
              <a:graphicData uri="http://schemas.openxmlformats.org/drawingml/2006/table">
                <a:tbl>
                  <a:tblPr firstRow="1" bandRow="1">
                    <a:tableStyleId>{073A0DAA-6AF3-43AB-8588-CEC1D06C72B9}</a:tableStyleId>
                  </a:tblPr>
                  <a:tblGrid>
                    <a:gridCol w="1823803">
                      <a:extLst>
                        <a:ext uri="{9D8B030D-6E8A-4147-A177-3AD203B41FA5}">
                          <a16:colId xmlns:a16="http://schemas.microsoft.com/office/drawing/2014/main" val="20000"/>
                        </a:ext>
                      </a:extLst>
                    </a:gridCol>
                    <a:gridCol w="1124263">
                      <a:extLst>
                        <a:ext uri="{9D8B030D-6E8A-4147-A177-3AD203B41FA5}">
                          <a16:colId xmlns:a16="http://schemas.microsoft.com/office/drawing/2014/main" val="20001"/>
                        </a:ext>
                      </a:extLst>
                    </a:gridCol>
                    <a:gridCol w="5586334">
                      <a:extLst>
                        <a:ext uri="{9D8B030D-6E8A-4147-A177-3AD203B41FA5}">
                          <a16:colId xmlns:a16="http://schemas.microsoft.com/office/drawing/2014/main" val="20002"/>
                        </a:ext>
                      </a:extLst>
                    </a:gridCol>
                  </a:tblGrid>
                  <a:tr h="701040">
                    <a:tc>
                      <a:txBody>
                        <a:bodyPr/>
                        <a:lstStyle/>
                        <a:p>
                          <a:pPr>
                            <a:lnSpc>
                              <a:spcPts val="1600"/>
                            </a:lnSpc>
                          </a:pPr>
                          <a:r>
                            <a:rPr lang="en-US" sz="1600" dirty="0"/>
                            <a:t>Types</a:t>
                          </a:r>
                        </a:p>
                      </a:txBody>
                      <a:tcPr/>
                    </a:tc>
                    <a:tc>
                      <a:txBody>
                        <a:bodyPr/>
                        <a:lstStyle/>
                        <a:p>
                          <a:pPr>
                            <a:lnSpc>
                              <a:spcPts val="1600"/>
                            </a:lnSpc>
                          </a:pPr>
                          <a:r>
                            <a:rPr lang="en-US" sz="1600" dirty="0"/>
                            <a:t>Primary Marker on T Cell</a:t>
                          </a:r>
                        </a:p>
                      </a:txBody>
                      <a:tcPr/>
                    </a:tc>
                    <a:tc>
                      <a:txBody>
                        <a:bodyPr/>
                        <a:lstStyle/>
                        <a:p>
                          <a:pPr>
                            <a:lnSpc>
                              <a:spcPts val="1600"/>
                            </a:lnSpc>
                          </a:pPr>
                          <a:r>
                            <a:rPr lang="en-US" sz="1600" dirty="0"/>
                            <a:t>Functions/Important Features</a:t>
                          </a:r>
                        </a:p>
                      </a:txBody>
                      <a:tcPr/>
                    </a:tc>
                    <a:extLst>
                      <a:ext uri="{0D108BD9-81ED-4DB2-BD59-A6C34878D82A}">
                        <a16:rowId xmlns:a16="http://schemas.microsoft.com/office/drawing/2014/main" val="10000"/>
                      </a:ext>
                    </a:extLst>
                  </a:tr>
                  <a:tr h="904240">
                    <a:tc>
                      <a:txBody>
                        <a:bodyPr/>
                        <a:lstStyle/>
                        <a:p>
                          <a:endParaRPr lang="en-US"/>
                        </a:p>
                      </a:txBody>
                      <a:tcPr>
                        <a:blipFill>
                          <a:blip r:embed="rId2"/>
                          <a:stretch>
                            <a:fillRect l="-669" t="-82550" r="-369900" b="-407383"/>
                          </a:stretch>
                        </a:blipFill>
                      </a:tcPr>
                    </a:tc>
                    <a:tc>
                      <a:txBody>
                        <a:bodyPr/>
                        <a:lstStyle/>
                        <a:p>
                          <a:pPr>
                            <a:lnSpc>
                              <a:spcPts val="1600"/>
                            </a:lnSpc>
                          </a:pPr>
                          <a:r>
                            <a:rPr lang="en-US" sz="1600" dirty="0"/>
                            <a:t>CD4</a:t>
                          </a:r>
                        </a:p>
                      </a:txBody>
                      <a:tcPr/>
                    </a:tc>
                    <a:tc>
                      <a:txBody>
                        <a:bodyPr/>
                        <a:lstStyle/>
                        <a:p>
                          <a:pPr>
                            <a:lnSpc>
                              <a:spcPts val="1600"/>
                            </a:lnSpc>
                          </a:pPr>
                          <a:r>
                            <a:rPr lang="en-US" sz="1600" b="0" i="0" u="none" strike="noStrike" kern="1200" baseline="0" dirty="0">
                              <a:solidFill>
                                <a:schemeClr val="dk1"/>
                              </a:solidFill>
                              <a:latin typeface="+mn-lt"/>
                              <a:ea typeface="+mn-ea"/>
                              <a:cs typeface="+mn-cs"/>
                            </a:rPr>
                            <a:t>Activates the cell-mediated immunity pathway; secretes tumor necrosis factor and interferon gamma; also responsible for delayed hypersensitivity (allergy occurring several hours or days after contact); secretes IL-2</a:t>
                          </a:r>
                        </a:p>
                      </a:txBody>
                      <a:tcPr/>
                    </a:tc>
                    <a:extLst>
                      <a:ext uri="{0D108BD9-81ED-4DB2-BD59-A6C34878D82A}">
                        <a16:rowId xmlns:a16="http://schemas.microsoft.com/office/drawing/2014/main" val="10001"/>
                      </a:ext>
                    </a:extLst>
                  </a:tr>
                  <a:tr h="904240">
                    <a:tc>
                      <a:txBody>
                        <a:bodyPr/>
                        <a:lstStyle/>
                        <a:p>
                          <a:endParaRPr lang="en-US"/>
                        </a:p>
                      </a:txBody>
                      <a:tcPr>
                        <a:blipFill>
                          <a:blip r:embed="rId2"/>
                          <a:stretch>
                            <a:fillRect l="-669" t="-183784" r="-369900" b="-310135"/>
                          </a:stretch>
                        </a:blipFill>
                      </a:tcPr>
                    </a:tc>
                    <a:tc>
                      <a:txBody>
                        <a:bodyPr/>
                        <a:lstStyle/>
                        <a:p>
                          <a:pPr>
                            <a:lnSpc>
                              <a:spcPts val="1600"/>
                            </a:lnSpc>
                          </a:pPr>
                          <a:r>
                            <a:rPr lang="en-US" sz="1600" dirty="0"/>
                            <a:t>CD4</a:t>
                          </a:r>
                        </a:p>
                      </a:txBody>
                      <a:tcPr/>
                    </a:tc>
                    <a:tc>
                      <a:txBody>
                        <a:bodyPr/>
                        <a:lstStyle/>
                        <a:p>
                          <a:pPr>
                            <a:lnSpc>
                              <a:spcPts val="1600"/>
                            </a:lnSpc>
                          </a:pPr>
                          <a:r>
                            <a:rPr lang="fr-FR" sz="1600" b="0" i="0" u="none" strike="noStrike" kern="1200" baseline="0" dirty="0">
                              <a:solidFill>
                                <a:schemeClr val="dk1"/>
                              </a:solidFill>
                              <a:latin typeface="+mn-lt"/>
                              <a:ea typeface="+mn-ea"/>
                              <a:cs typeface="+mn-cs"/>
                            </a:rPr>
                            <a:t>Can </a:t>
                          </a:r>
                          <a:r>
                            <a:rPr lang="fr-FR" sz="1600" b="0" i="0" u="none" strike="noStrike" kern="1200" baseline="0" dirty="0" err="1">
                              <a:solidFill>
                                <a:schemeClr val="dk1"/>
                              </a:solidFill>
                              <a:latin typeface="+mn-lt"/>
                              <a:ea typeface="+mn-ea"/>
                              <a:cs typeface="+mn-cs"/>
                            </a:rPr>
                            <a:t>activate</a:t>
                          </a:r>
                          <a:r>
                            <a:rPr lang="fr-FR" sz="1600" b="0" i="0" u="none" strike="noStrike" kern="1200" baseline="0" dirty="0">
                              <a:solidFill>
                                <a:schemeClr val="dk1"/>
                              </a:solidFill>
                              <a:latin typeface="+mn-lt"/>
                              <a:ea typeface="+mn-ea"/>
                              <a:cs typeface="+mn-cs"/>
                            </a:rPr>
                            <a:t> macrophages to </a:t>
                          </a:r>
                          <a:r>
                            <a:rPr lang="fr-FR" sz="1600" b="0" i="0" u="none" strike="noStrike" kern="1200" baseline="0" dirty="0" err="1">
                              <a:solidFill>
                                <a:schemeClr val="dk1"/>
                              </a:solidFill>
                              <a:latin typeface="+mn-lt"/>
                              <a:ea typeface="+mn-ea"/>
                              <a:cs typeface="+mn-cs"/>
                            </a:rPr>
                            <a:t>expel</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helminths</a:t>
                          </a:r>
                          <a:r>
                            <a:rPr lang="fr-FR" sz="1600" b="0" i="0" u="none" strike="noStrike" kern="1200" baseline="0" dirty="0">
                              <a:solidFill>
                                <a:schemeClr val="dk1"/>
                              </a:solidFill>
                              <a:latin typeface="+mn-lt"/>
                              <a:ea typeface="+mn-ea"/>
                              <a:cs typeface="+mn-cs"/>
                            </a:rPr>
                            <a:t> or </a:t>
                          </a:r>
                          <a:r>
                            <a:rPr lang="fr-FR" sz="1600" b="0" i="0" u="none" strike="noStrike" kern="1200" baseline="0" dirty="0" err="1">
                              <a:solidFill>
                                <a:schemeClr val="dk1"/>
                              </a:solidFill>
                              <a:latin typeface="+mn-lt"/>
                              <a:ea typeface="+mn-ea"/>
                              <a:cs typeface="+mn-cs"/>
                            </a:rPr>
                            <a:t>protozoans</a:t>
                          </a:r>
                          <a:r>
                            <a:rPr lang="fr-FR" sz="1600" b="0" i="0" u="none" strike="noStrike" kern="1200" baseline="0" dirty="0">
                              <a:solidFill>
                                <a:schemeClr val="dk1"/>
                              </a:solidFill>
                              <a:latin typeface="+mn-lt"/>
                              <a:ea typeface="+mn-ea"/>
                              <a:cs typeface="+mn-cs"/>
                            </a:rPr>
                            <a:t>, phagocytose </a:t>
                          </a:r>
                          <a:r>
                            <a:rPr lang="fr-FR" sz="1600" b="0" i="0" u="none" strike="noStrike" kern="1200" baseline="0" dirty="0" err="1">
                              <a:solidFill>
                                <a:schemeClr val="dk1"/>
                              </a:solidFill>
                              <a:latin typeface="+mn-lt"/>
                              <a:ea typeface="+mn-ea"/>
                              <a:cs typeface="+mn-cs"/>
                            </a:rPr>
                            <a:t>extracellular</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antigens</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contributes</a:t>
                          </a:r>
                          <a:endParaRPr lang="fr-FR" sz="1600" b="0" i="0" u="none" strike="noStrike" kern="1200" baseline="0" dirty="0">
                            <a:solidFill>
                              <a:schemeClr val="dk1"/>
                            </a:solidFill>
                            <a:latin typeface="+mn-lt"/>
                            <a:ea typeface="+mn-ea"/>
                            <a:cs typeface="+mn-cs"/>
                          </a:endParaRPr>
                        </a:p>
                        <a:p>
                          <a:pPr>
                            <a:lnSpc>
                              <a:spcPts val="1600"/>
                            </a:lnSpc>
                          </a:pPr>
                          <a:r>
                            <a:rPr lang="fr-FR" sz="1600" b="0" i="0" u="none" strike="noStrike" kern="1200" baseline="0" dirty="0">
                              <a:solidFill>
                                <a:schemeClr val="dk1"/>
                              </a:solidFill>
                              <a:latin typeface="+mn-lt"/>
                              <a:ea typeface="+mn-ea"/>
                              <a:cs typeface="+mn-cs"/>
                            </a:rPr>
                            <a:t>to type 1 (</a:t>
                          </a:r>
                          <a:r>
                            <a:rPr lang="fr-FR" sz="1600" b="0" i="0" u="none" strike="noStrike" kern="1200" baseline="0" dirty="0" err="1">
                              <a:solidFill>
                                <a:schemeClr val="dk1"/>
                              </a:solidFill>
                              <a:latin typeface="+mn-lt"/>
                              <a:ea typeface="+mn-ea"/>
                              <a:cs typeface="+mn-cs"/>
                            </a:rPr>
                            <a:t>allergic</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hypersensitivity</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can</a:t>
                          </a:r>
                          <a:r>
                            <a:rPr lang="fr-FR" sz="1600" b="0" i="0" u="none" strike="noStrike" kern="1200" baseline="0" dirty="0">
                              <a:solidFill>
                                <a:schemeClr val="dk1"/>
                              </a:solidFill>
                              <a:latin typeface="+mn-lt"/>
                              <a:ea typeface="+mn-ea"/>
                              <a:cs typeface="+mn-cs"/>
                            </a:rPr>
                            <a:t> encourage </a:t>
                          </a:r>
                          <a:r>
                            <a:rPr lang="fr-FR" sz="1600" b="0" i="0" u="none" strike="noStrike" kern="1200" baseline="0" dirty="0" err="1">
                              <a:solidFill>
                                <a:schemeClr val="dk1"/>
                              </a:solidFill>
                              <a:latin typeface="+mn-lt"/>
                              <a:ea typeface="+mn-ea"/>
                              <a:cs typeface="+mn-cs"/>
                            </a:rPr>
                            <a:t>tumor</a:t>
                          </a:r>
                          <a:r>
                            <a:rPr lang="fr-FR" sz="1600" b="0" i="0" u="none" strike="noStrike" kern="1200" baseline="0" dirty="0">
                              <a:solidFill>
                                <a:schemeClr val="dk1"/>
                              </a:solidFill>
                              <a:latin typeface="+mn-lt"/>
                              <a:ea typeface="+mn-ea"/>
                              <a:cs typeface="+mn-cs"/>
                            </a:rPr>
                            <a:t> </a:t>
                          </a:r>
                          <a:r>
                            <a:rPr lang="fr-FR" sz="1600" b="0" i="0" u="none" strike="noStrike" kern="1200" baseline="0" dirty="0" err="1">
                              <a:solidFill>
                                <a:schemeClr val="dk1"/>
                              </a:solidFill>
                              <a:latin typeface="+mn-lt"/>
                              <a:ea typeface="+mn-ea"/>
                              <a:cs typeface="+mn-cs"/>
                            </a:rPr>
                            <a:t>development</a:t>
                          </a:r>
                          <a:endParaRPr lang="fr-FR" sz="16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10002"/>
                      </a:ext>
                    </a:extLst>
                  </a:tr>
                  <a:tr h="497840">
                    <a:tc>
                      <a:txBody>
                        <a:bodyPr/>
                        <a:lstStyle/>
                        <a:p>
                          <a:endParaRPr lang="en-US"/>
                        </a:p>
                      </a:txBody>
                      <a:tcPr>
                        <a:blipFill>
                          <a:blip r:embed="rId2"/>
                          <a:stretch>
                            <a:fillRect l="-669" t="-512195" r="-369900" b="-459756"/>
                          </a:stretch>
                        </a:blipFill>
                      </a:tcPr>
                    </a:tc>
                    <a:tc>
                      <a:txBody>
                        <a:bodyPr/>
                        <a:lstStyle/>
                        <a:p>
                          <a:pPr>
                            <a:lnSpc>
                              <a:spcPts val="1600"/>
                            </a:lnSpc>
                          </a:pPr>
                          <a:r>
                            <a:rPr lang="en-US" sz="1600" dirty="0"/>
                            <a:t>CD4</a:t>
                          </a:r>
                        </a:p>
                      </a:txBody>
                      <a:tcPr/>
                    </a:tc>
                    <a:tc>
                      <a:txBody>
                        <a:bodyPr/>
                        <a:lstStyle/>
                        <a:p>
                          <a:pPr>
                            <a:lnSpc>
                              <a:spcPts val="1600"/>
                            </a:lnSpc>
                          </a:pPr>
                          <a:r>
                            <a:rPr lang="en-US" sz="1600" b="0" i="0" u="none" strike="noStrike" kern="1200" baseline="0" dirty="0">
                              <a:solidFill>
                                <a:schemeClr val="dk1"/>
                              </a:solidFill>
                              <a:latin typeface="+mn-lt"/>
                              <a:ea typeface="+mn-ea"/>
                              <a:cs typeface="+mn-cs"/>
                            </a:rPr>
                            <a:t>Promotes inflammation</a:t>
                          </a:r>
                        </a:p>
                      </a:txBody>
                      <a:tcPr/>
                    </a:tc>
                    <a:extLst>
                      <a:ext uri="{0D108BD9-81ED-4DB2-BD59-A6C34878D82A}">
                        <a16:rowId xmlns:a16="http://schemas.microsoft.com/office/drawing/2014/main" val="10003"/>
                      </a:ext>
                    </a:extLst>
                  </a:tr>
                  <a:tr h="497840">
                    <a:tc>
                      <a:txBody>
                        <a:bodyPr/>
                        <a:lstStyle/>
                        <a:p>
                          <a:pPr>
                            <a:lnSpc>
                              <a:spcPts val="1600"/>
                            </a:lnSpc>
                          </a:pPr>
                          <a:r>
                            <a:rPr lang="en-US" sz="1600" b="0" i="0" u="none" strike="noStrike" kern="1200" baseline="0" dirty="0">
                              <a:solidFill>
                                <a:schemeClr val="dk1"/>
                              </a:solidFill>
                              <a:latin typeface="+mn-lt"/>
                              <a:ea typeface="+mn-ea"/>
                              <a:cs typeface="+mn-cs"/>
                            </a:rPr>
                            <a:t>T follicular helper cell</a:t>
                          </a:r>
                        </a:p>
                      </a:txBody>
                      <a:tcPr/>
                    </a:tc>
                    <a:tc>
                      <a:txBody>
                        <a:bodyPr/>
                        <a:lstStyle/>
                        <a:p>
                          <a:pPr>
                            <a:lnSpc>
                              <a:spcPts val="1600"/>
                            </a:lnSpc>
                          </a:pPr>
                          <a:r>
                            <a:rPr lang="en-US" sz="1600" dirty="0"/>
                            <a:t>CD4, CD40L</a:t>
                          </a:r>
                        </a:p>
                      </a:txBody>
                      <a:tcPr/>
                    </a:tc>
                    <a:tc>
                      <a:txBody>
                        <a:bodyPr/>
                        <a:lstStyle/>
                        <a:p>
                          <a:pPr>
                            <a:lnSpc>
                              <a:spcPts val="1600"/>
                            </a:lnSpc>
                          </a:pPr>
                          <a:r>
                            <a:rPr lang="en-US" sz="1600" b="0" i="0" u="none" strike="noStrike" kern="1200" baseline="0" dirty="0">
                              <a:solidFill>
                                <a:schemeClr val="dk1"/>
                              </a:solidFill>
                              <a:latin typeface="+mn-lt"/>
                              <a:ea typeface="+mn-ea"/>
                              <a:cs typeface="+mn-cs"/>
                            </a:rPr>
                            <a:t>Drives B-cell proliferation; aids B cells in antibody class switching</a:t>
                          </a:r>
                        </a:p>
                      </a:txBody>
                      <a:tcPr/>
                    </a:tc>
                    <a:extLst>
                      <a:ext uri="{0D108BD9-81ED-4DB2-BD59-A6C34878D82A}">
                        <a16:rowId xmlns:a16="http://schemas.microsoft.com/office/drawing/2014/main" val="4124079440"/>
                      </a:ext>
                    </a:extLst>
                  </a:tr>
                  <a:tr h="518097">
                    <a:tc>
                      <a:txBody>
                        <a:bodyPr/>
                        <a:lstStyle/>
                        <a:p>
                          <a:endParaRPr lang="en-US"/>
                        </a:p>
                      </a:txBody>
                      <a:tcPr>
                        <a:blipFill>
                          <a:blip r:embed="rId2"/>
                          <a:stretch>
                            <a:fillRect l="-669" t="-687059" r="-369900" b="-247059"/>
                          </a:stretch>
                        </a:blipFill>
                      </a:tcPr>
                    </a:tc>
                    <a:tc>
                      <a:txBody>
                        <a:bodyPr/>
                        <a:lstStyle/>
                        <a:p>
                          <a:pPr>
                            <a:lnSpc>
                              <a:spcPts val="1600"/>
                            </a:lnSpc>
                          </a:pPr>
                          <a:r>
                            <a:rPr lang="en-US" sz="1600" dirty="0"/>
                            <a:t>CD25, CD4</a:t>
                          </a:r>
                        </a:p>
                      </a:txBody>
                      <a:tcPr/>
                    </a:tc>
                    <a:tc>
                      <a:txBody>
                        <a:bodyPr/>
                        <a:lstStyle/>
                        <a:p>
                          <a:pPr>
                            <a:lnSpc>
                              <a:spcPts val="1600"/>
                            </a:lnSpc>
                          </a:pPr>
                          <a:r>
                            <a:rPr lang="en-US" sz="1600" b="0" i="0" u="none" strike="noStrike" kern="1200" baseline="0" dirty="0">
                              <a:solidFill>
                                <a:schemeClr val="dk1"/>
                              </a:solidFill>
                              <a:latin typeface="+mn-lt"/>
                              <a:ea typeface="+mn-ea"/>
                              <a:cs typeface="+mn-cs"/>
                            </a:rPr>
                            <a:t>Controls specific immune response; prevents autoimmunity; can contribute to cancer progression</a:t>
                          </a:r>
                        </a:p>
                      </a:txBody>
                      <a:tcPr/>
                    </a:tc>
                    <a:extLst>
                      <a:ext uri="{0D108BD9-81ED-4DB2-BD59-A6C34878D82A}">
                        <a16:rowId xmlns:a16="http://schemas.microsoft.com/office/drawing/2014/main" val="10004"/>
                      </a:ext>
                    </a:extLst>
                  </a:tr>
                  <a:tr h="701040">
                    <a:tc>
                      <a:txBody>
                        <a:bodyPr/>
                        <a:lstStyle/>
                        <a:p>
                          <a:endParaRPr lang="en-US"/>
                        </a:p>
                      </a:txBody>
                      <a:tcPr>
                        <a:blipFill>
                          <a:blip r:embed="rId2"/>
                          <a:stretch>
                            <a:fillRect l="-669" t="-581739" r="-369900" b="-82609"/>
                          </a:stretch>
                        </a:blipFill>
                      </a:tcPr>
                    </a:tc>
                    <a:tc>
                      <a:txBody>
                        <a:bodyPr/>
                        <a:lstStyle/>
                        <a:p>
                          <a:pPr>
                            <a:lnSpc>
                              <a:spcPts val="1600"/>
                            </a:lnSpc>
                          </a:pPr>
                          <a:r>
                            <a:rPr lang="en-US" sz="1600" b="0" i="0" u="none" strike="noStrike" kern="1200" baseline="0" dirty="0">
                              <a:solidFill>
                                <a:schemeClr val="dk1"/>
                              </a:solidFill>
                              <a:latin typeface="+mn-lt"/>
                              <a:ea typeface="+mn-ea"/>
                              <a:cs typeface="+mn-cs"/>
                            </a:rPr>
                            <a:t>CD8</a:t>
                          </a:r>
                        </a:p>
                      </a:txBody>
                      <a:tcPr/>
                    </a:tc>
                    <a:tc>
                      <a:txBody>
                        <a:bodyPr/>
                        <a:lstStyle/>
                        <a:p>
                          <a:pPr>
                            <a:lnSpc>
                              <a:spcPts val="1600"/>
                            </a:lnSpc>
                          </a:pPr>
                          <a:r>
                            <a:rPr lang="en-US" sz="1600" b="0" i="0" u="none" strike="noStrike" kern="1200" baseline="0" dirty="0">
                              <a:solidFill>
                                <a:schemeClr val="dk1"/>
                              </a:solidFill>
                              <a:latin typeface="+mn-lt"/>
                              <a:ea typeface="+mn-ea"/>
                              <a:cs typeface="+mn-cs"/>
                            </a:rPr>
                            <a:t>Destroys a target foreign cell by lysis; important in destruction of complex microbes, cancer cells, virus-infected cells; graft rejection; requires MHC-I for activation</a:t>
                          </a:r>
                        </a:p>
                      </a:txBody>
                      <a:tcPr/>
                    </a:tc>
                    <a:extLst>
                      <a:ext uri="{0D108BD9-81ED-4DB2-BD59-A6C34878D82A}">
                        <a16:rowId xmlns:a16="http://schemas.microsoft.com/office/drawing/2014/main" val="10005"/>
                      </a:ext>
                    </a:extLst>
                  </a:tr>
                  <a:tr h="497840">
                    <a:tc>
                      <a:txBody>
                        <a:bodyPr/>
                        <a:lstStyle/>
                        <a:p>
                          <a:pPr>
                            <a:lnSpc>
                              <a:spcPts val="1600"/>
                            </a:lnSpc>
                          </a:pPr>
                          <a:r>
                            <a:rPr lang="en-US" sz="1600" b="0" i="0" u="none" strike="noStrike" kern="1200" baseline="0" dirty="0">
                              <a:solidFill>
                                <a:schemeClr val="dk1"/>
                              </a:solidFill>
                              <a:latin typeface="+mn-lt"/>
                              <a:ea typeface="+mn-ea"/>
                              <a:cs typeface="+mn-cs"/>
                            </a:rPr>
                            <a:t>Gamma-delta T cells</a:t>
                          </a:r>
                        </a:p>
                      </a:txBody>
                      <a:tcPr/>
                    </a:tc>
                    <a:tc>
                      <a:txBody>
                        <a:bodyPr/>
                        <a:lstStyle/>
                        <a:p>
                          <a:pPr>
                            <a:lnSpc>
                              <a:spcPts val="1600"/>
                            </a:lnSpc>
                          </a:pPr>
                          <a:r>
                            <a:rPr lang="en-US" sz="1600" b="0" i="0" u="none" strike="noStrike" kern="1200" baseline="0" dirty="0">
                              <a:solidFill>
                                <a:schemeClr val="dk1"/>
                              </a:solidFill>
                              <a:latin typeface="+mn-lt"/>
                              <a:ea typeface="+mn-ea"/>
                              <a:cs typeface="+mn-cs"/>
                            </a:rPr>
                            <a:t>-- </a:t>
                          </a:r>
                        </a:p>
                      </a:txBody>
                      <a:tcPr/>
                    </a:tc>
                    <a:tc>
                      <a:txBody>
                        <a:bodyPr/>
                        <a:lstStyle/>
                        <a:p>
                          <a:pPr>
                            <a:lnSpc>
                              <a:spcPts val="1600"/>
                            </a:lnSpc>
                          </a:pPr>
                          <a:r>
                            <a:rPr lang="en-US" sz="1600" b="0" i="0" u="none" strike="noStrike" kern="1200" baseline="0" dirty="0">
                              <a:solidFill>
                                <a:schemeClr val="dk1"/>
                              </a:solidFill>
                              <a:latin typeface="+mn-lt"/>
                              <a:ea typeface="+mn-ea"/>
                              <a:cs typeface="+mn-cs"/>
                            </a:rPr>
                            <a:t>React specifically and nonspecifically; responsive to lipid antigens</a:t>
                          </a:r>
                        </a:p>
                      </a:txBody>
                      <a:tcPr/>
                    </a:tc>
                    <a:extLst>
                      <a:ext uri="{0D108BD9-81ED-4DB2-BD59-A6C34878D82A}">
                        <a16:rowId xmlns:a16="http://schemas.microsoft.com/office/drawing/2014/main" val="10007"/>
                      </a:ext>
                    </a:extLst>
                  </a:tr>
                </a:tbl>
              </a:graphicData>
            </a:graphic>
          </p:graphicFrame>
        </mc:Fallback>
      </mc:AlternateContent>
    </p:spTree>
    <p:extLst>
      <p:ext uri="{BB962C8B-B14F-4D97-AF65-F5344CB8AC3E}">
        <p14:creationId xmlns:p14="http://schemas.microsoft.com/office/powerpoint/2010/main" val="28881731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Events in B-cell Activation and Antibody Synthesis</a:t>
            </a:r>
            <a:r>
              <a:rPr lang="en-US" sz="1200" dirty="0"/>
              <a:t> </a:t>
            </a:r>
            <a:r>
              <a:rPr lang="en-US" altLang="en-US" sz="1200" dirty="0"/>
              <a:t>1</a:t>
            </a:r>
            <a:endParaRPr lang="en-IN" sz="1200" dirty="0"/>
          </a:p>
        </p:txBody>
      </p:sp>
      <p:pic>
        <p:nvPicPr>
          <p:cNvPr id="20482" name="Picture 2" descr="Steps 1 through 4 in B-cell activation and antibody synthesis.">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6110"/>
          <a:stretch/>
        </p:blipFill>
        <p:spPr bwMode="auto">
          <a:xfrm>
            <a:off x="380985" y="1446213"/>
            <a:ext cx="8439863" cy="4644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45EF3680-1CB9-4975-A74B-29E69592180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0091534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Events in B-cell Activation and Antibody Synthesis</a:t>
            </a:r>
            <a:r>
              <a:rPr lang="en-US" sz="1200" dirty="0"/>
              <a:t> 2</a:t>
            </a:r>
            <a:endParaRPr lang="en-IN" sz="1200" dirty="0"/>
          </a:p>
        </p:txBody>
      </p:sp>
      <p:pic>
        <p:nvPicPr>
          <p:cNvPr id="21506" name="Picture 2" descr="Steps 5 and 6 in B-cell activation and antibody synthesis.">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2952"/>
          <a:stretch/>
        </p:blipFill>
        <p:spPr bwMode="auto">
          <a:xfrm>
            <a:off x="1056040" y="1162049"/>
            <a:ext cx="7031920" cy="5029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62D70B90-ABBD-4256-885D-54F33BD2425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746276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Concept Check – Section 15.4</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marL="457200" indent="-457200">
              <a:spcBef>
                <a:spcPts val="800"/>
              </a:spcBef>
              <a:buFont typeface="+mj-lt"/>
              <a:buAutoNum type="arabicPeriod"/>
            </a:pPr>
            <a:r>
              <a:rPr lang="en-US" dirty="0">
                <a:solidFill>
                  <a:prstClr val="black"/>
                </a:solidFill>
              </a:rPr>
              <a:t>Stimulated</a:t>
            </a:r>
            <a:r>
              <a:rPr lang="en-US" dirty="0"/>
              <a:t> T cells produce a large population of </a:t>
            </a:r>
            <a:r>
              <a:rPr lang="en-US" dirty="0">
                <a:solidFill>
                  <a:prstClr val="black"/>
                </a:solidFill>
              </a:rPr>
              <a:t>genetically identical daughter cells and </a:t>
            </a:r>
            <a:r>
              <a:rPr lang="en-US" dirty="0"/>
              <a:t>________ </a:t>
            </a:r>
            <a:r>
              <a:rPr lang="en-US" dirty="0">
                <a:solidFill>
                  <a:prstClr val="black"/>
                </a:solidFill>
              </a:rPr>
              <a:t>cells.</a:t>
            </a:r>
          </a:p>
          <a:p>
            <a:pPr marL="457200" lvl="0" indent="-457200">
              <a:spcBef>
                <a:spcPts val="800"/>
              </a:spcBef>
              <a:buFont typeface="+mj-lt"/>
              <a:buAutoNum type="arabicPeriod"/>
            </a:pPr>
            <a:r>
              <a:rPr lang="en-US" dirty="0">
                <a:solidFill>
                  <a:prstClr val="black"/>
                </a:solidFill>
              </a:rPr>
              <a:t>True/False: B cells can only be activated by T helper cells.</a:t>
            </a:r>
          </a:p>
          <a:p>
            <a:pPr marL="457200" lvl="0" indent="-457200">
              <a:spcBef>
                <a:spcPts val="800"/>
              </a:spcBef>
              <a:buFont typeface="+mj-lt"/>
              <a:buAutoNum type="arabicPeriod"/>
            </a:pPr>
            <a:r>
              <a:rPr lang="en-US" dirty="0">
                <a:solidFill>
                  <a:prstClr val="black"/>
                </a:solidFill>
              </a:rPr>
              <a:t>CD8 T cells are activated by antigen complexed with </a:t>
            </a:r>
            <a:r>
              <a:rPr lang="en-US" dirty="0"/>
              <a:t>________ </a:t>
            </a:r>
            <a:r>
              <a:rPr lang="en-US" dirty="0">
                <a:solidFill>
                  <a:prstClr val="black"/>
                </a:solidFill>
              </a:rPr>
              <a:t>molecules</a:t>
            </a:r>
          </a:p>
          <a:p>
            <a:pPr marL="457200" lvl="0" indent="-457200">
              <a:spcBef>
                <a:spcPts val="800"/>
              </a:spcBef>
              <a:buFont typeface="+mj-lt"/>
              <a:buAutoNum type="arabicPeriod"/>
            </a:pPr>
            <a:r>
              <a:rPr lang="en-US" dirty="0">
                <a:solidFill>
                  <a:prstClr val="black"/>
                </a:solidFill>
              </a:rPr>
              <a:t>Plasma cells can produce about </a:t>
            </a:r>
            <a:r>
              <a:rPr lang="en-US" dirty="0"/>
              <a:t>________ </a:t>
            </a:r>
            <a:r>
              <a:rPr lang="en-US" dirty="0">
                <a:solidFill>
                  <a:prstClr val="black"/>
                </a:solidFill>
              </a:rPr>
              <a:t>antibody molecules per second.</a:t>
            </a:r>
            <a:endParaRPr lang="en-US" dirty="0"/>
          </a:p>
        </p:txBody>
      </p:sp>
    </p:spTree>
    <p:extLst>
      <p:ext uri="{BB962C8B-B14F-4D97-AF65-F5344CB8AC3E}">
        <p14:creationId xmlns:p14="http://schemas.microsoft.com/office/powerpoint/2010/main" val="12150309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a:xfrm>
            <a:off x="342900" y="304800"/>
            <a:ext cx="8458200" cy="952500"/>
          </a:xfrm>
        </p:spPr>
        <p:txBody>
          <a:bodyPr/>
          <a:lstStyle/>
          <a:p>
            <a:r>
              <a:rPr lang="en-US" altLang="en-US" dirty="0"/>
              <a:t>Section 15.5:</a:t>
            </a:r>
            <a:br>
              <a:rPr lang="en-US" altLang="en-US" dirty="0"/>
            </a:br>
            <a:r>
              <a:rPr lang="en-US" altLang="en-US" dirty="0"/>
              <a:t>Step IV (1): The T-Cell Response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410059"/>
            <a:ext cx="8458200" cy="4971691"/>
          </a:xfrm>
        </p:spPr>
        <p:txBody>
          <a:bodyPr/>
          <a:lstStyle/>
          <a:p>
            <a:r>
              <a:rPr lang="en-US" altLang="en-US" u="sng" dirty="0"/>
              <a:t>Learning Outcomes</a:t>
            </a:r>
          </a:p>
          <a:p>
            <a:pPr marL="342900" indent="-342900">
              <a:spcBef>
                <a:spcPts val="800"/>
              </a:spcBef>
              <a:buFont typeface="Arial" panose="020B0604020202020204" pitchFamily="34" charset="0"/>
              <a:buChar char="•"/>
            </a:pPr>
            <a:r>
              <a:rPr lang="en-US" altLang="en-US" dirty="0"/>
              <a:t>Describe the main functions of the major T-cell types and their subsets.</a:t>
            </a:r>
          </a:p>
          <a:p>
            <a:pPr marL="342900" indent="-342900">
              <a:spcBef>
                <a:spcPts val="800"/>
              </a:spcBef>
              <a:buFont typeface="Arial" panose="020B0604020202020204" pitchFamily="34" charset="0"/>
              <a:buChar char="•"/>
            </a:pPr>
            <a:r>
              <a:rPr lang="en-US" altLang="en-US" dirty="0"/>
              <a:t>Explain the role of cytotoxic T cells in apoptosis, and list the potential targets of this process.</a:t>
            </a:r>
          </a:p>
        </p:txBody>
      </p:sp>
    </p:spTree>
    <p:extLst>
      <p:ext uri="{BB962C8B-B14F-4D97-AF65-F5344CB8AC3E}">
        <p14:creationId xmlns:p14="http://schemas.microsoft.com/office/powerpoint/2010/main" val="34918079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Cell-Mediated Immunities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dirty="0"/>
              <a:t>Require the direct involvement of T lymphocytes throughout the course of the reaction</a:t>
            </a:r>
          </a:p>
          <a:p>
            <a:pPr>
              <a:spcBef>
                <a:spcPts val="600"/>
              </a:spcBef>
            </a:pPr>
            <a:r>
              <a:rPr lang="en-US" dirty="0"/>
              <a:t>Among the most complex and diverse in the immune system</a:t>
            </a:r>
          </a:p>
          <a:p>
            <a:pPr>
              <a:spcBef>
                <a:spcPts val="600"/>
              </a:spcBef>
            </a:pPr>
            <a:r>
              <a:rPr lang="en-US" dirty="0"/>
              <a:t>Involve several subsets of T cells whose actions are dictated by the APCs that activate them</a:t>
            </a:r>
          </a:p>
          <a:p>
            <a:pPr>
              <a:spcBef>
                <a:spcPts val="600"/>
              </a:spcBef>
            </a:pPr>
            <a:r>
              <a:rPr lang="en-US" dirty="0"/>
              <a:t>T cells require some type of MHC recognition before they can be activated</a:t>
            </a:r>
          </a:p>
          <a:p>
            <a:pPr>
              <a:spcBef>
                <a:spcPts val="600"/>
              </a:spcBef>
            </a:pPr>
            <a:r>
              <a:rPr lang="en-US" dirty="0"/>
              <a:t>All produce cytokines with a spectrum of biological effects</a:t>
            </a:r>
            <a:endParaRPr lang="en-US" altLang="en-US" dirty="0"/>
          </a:p>
        </p:txBody>
      </p:sp>
    </p:spTree>
    <p:extLst>
      <p:ext uri="{BB962C8B-B14F-4D97-AF65-F5344CB8AC3E}">
        <p14:creationId xmlns:p14="http://schemas.microsoft.com/office/powerpoint/2010/main" val="1025695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T Helper </a:t>
                </a:r>
                <a14:m>
                  <m:oMath xmlns:m="http://schemas.openxmlformats.org/officeDocument/2006/math">
                    <m:d>
                      <m:dPr>
                        <m:ctrlPr>
                          <a:rPr lang="en-US" altLang="en-US" i="1">
                            <a:latin typeface="Cambria Math" panose="02040503050406030204" pitchFamily="18" charset="0"/>
                          </a:rPr>
                        </m:ctrlPr>
                      </m:dPr>
                      <m:e>
                        <m:sSub>
                          <m:sSubPr>
                            <m:ctrlPr>
                              <a:rPr lang="en-US" altLang="en-US" i="1">
                                <a:latin typeface="Cambria Math" panose="02040503050406030204" pitchFamily="18" charset="0"/>
                              </a:rPr>
                            </m:ctrlPr>
                          </m:sSubPr>
                          <m:e>
                            <m:r>
                              <a:rPr lang="en-US" altLang="en-US">
                                <a:latin typeface="Cambria Math" panose="02040503050406030204" pitchFamily="18" charset="0"/>
                              </a:rPr>
                              <m:t>𝐓</m:t>
                            </m:r>
                          </m:e>
                          <m:sub>
                            <m:r>
                              <a:rPr lang="en-US" altLang="en-US">
                                <a:latin typeface="Cambria Math" panose="02040503050406030204" pitchFamily="18" charset="0"/>
                              </a:rPr>
                              <m:t>𝐇</m:t>
                            </m:r>
                          </m:sub>
                        </m:sSub>
                      </m:e>
                    </m:d>
                  </m:oMath>
                </a14:m>
                <a:r>
                  <a:rPr lang="en-US" altLang="en-US" dirty="0"/>
                  <a:t> Cells</a:t>
                </a:r>
                <a:endParaRPr lang="en-IN" dirty="0"/>
              </a:p>
            </p:txBody>
          </p:sp>
        </mc:Choice>
        <mc:Fallback xmlns="">
          <p:sp>
            <p:nvSpPr>
              <p:cNvPr id="2" name="Title 1">
                <a:extLst>
                  <a:ext uri="{FF2B5EF4-FFF2-40B4-BE49-F238E27FC236}">
                    <a16:creationId xmlns="" xmlns:a16="http://schemas.microsoft.com/office/drawing/2014/main" id="{B45CC340-6932-4EB1-AABA-95AB97226F91}"/>
                  </a:ext>
                </a:extLst>
              </p:cNvPr>
              <p:cNvSpPr>
                <a:spLocks noGrp="1" noRot="1" noChangeAspect="1" noMove="1" noResize="1" noEditPoints="1" noAdjustHandles="1" noChangeArrowheads="1" noChangeShapeType="1" noTextEdit="1"/>
              </p:cNvSpPr>
              <p:nvPr>
                <p:ph type="title"/>
              </p:nvPr>
            </p:nvSpPr>
            <p:spPr>
              <a:blipFill rotWithShape="1">
                <a:blip r:embed="rId2"/>
                <a:stretch>
                  <a:fillRect l="-1081" b="-5405"/>
                </a:stretch>
              </a:blipFill>
            </p:spPr>
            <p:txBody>
              <a:bodyPr/>
              <a:lstStyle/>
              <a:p>
                <a:r>
                  <a:rPr lang="en-IN">
                    <a:noFill/>
                  </a:rPr>
                  <a:t> </a:t>
                </a:r>
              </a:p>
            </p:txBody>
          </p:sp>
        </mc:Fallback>
      </mc:AlternateContent>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3962400" cy="4971691"/>
          </a:xfrm>
        </p:spPr>
        <p:txBody>
          <a:bodyPr/>
          <a:lstStyle/>
          <a:p>
            <a:pPr>
              <a:spcBef>
                <a:spcPts val="600"/>
              </a:spcBef>
            </a:pPr>
            <a:r>
              <a:rPr lang="en-US" altLang="en-US" sz="2200" dirty="0"/>
              <a:t>Play a central role in regulating immune reactions to antigens</a:t>
            </a:r>
          </a:p>
          <a:p>
            <a:pPr>
              <a:spcBef>
                <a:spcPts val="600"/>
              </a:spcBef>
            </a:pPr>
            <a:r>
              <a:rPr lang="en-US" altLang="en-US" sz="2200" dirty="0"/>
              <a:t>Including B cells and other T cells</a:t>
            </a:r>
          </a:p>
          <a:p>
            <a:pPr>
              <a:spcBef>
                <a:spcPts val="600"/>
              </a:spcBef>
            </a:pPr>
            <a:r>
              <a:rPr lang="en-US" altLang="en-US" sz="2200" dirty="0"/>
              <a:t>Involved in activating macrophages</a:t>
            </a:r>
          </a:p>
          <a:p>
            <a:pPr marL="347472" lvl="1">
              <a:spcBef>
                <a:spcPts val="600"/>
              </a:spcBef>
            </a:pPr>
            <a:r>
              <a:rPr lang="en-US" altLang="en-US" sz="2200" dirty="0"/>
              <a:t>Directly by receptor contact</a:t>
            </a:r>
          </a:p>
          <a:p>
            <a:pPr marL="347472" lvl="1">
              <a:spcBef>
                <a:spcPts val="600"/>
              </a:spcBef>
            </a:pPr>
            <a:r>
              <a:rPr lang="en-US" altLang="en-US" sz="2200" dirty="0"/>
              <a:t>Indirectly by releasing cytokines such as interferon gamma (</a:t>
            </a:r>
            <a:r>
              <a:rPr lang="en-US" altLang="en-US" sz="2200" dirty="0" err="1"/>
              <a:t>IFNγ</a:t>
            </a:r>
            <a:r>
              <a:rPr lang="en-US" altLang="en-US" sz="2200" dirty="0"/>
              <a:t>)</a:t>
            </a:r>
            <a:endParaRPr lang="en-US" sz="2200" dirty="0"/>
          </a:p>
        </p:txBody>
      </p:sp>
      <mc:AlternateContent xmlns:mc="http://schemas.openxmlformats.org/markup-compatibility/2006" xmlns:a14="http://schemas.microsoft.com/office/drawing/2010/main">
        <mc:Choice Requires="a14">
          <p:sp>
            <p:nvSpPr>
              <p:cNvPr id="5" name="Content Placeholder 3">
                <a:extLst>
                  <a:ext uri="{FF2B5EF4-FFF2-40B4-BE49-F238E27FC236}">
                    <a16:creationId xmlns:a16="http://schemas.microsoft.com/office/drawing/2014/main" id="{7ACB843F-7EAA-48FB-92B7-3A22439152D9}"/>
                  </a:ext>
                </a:extLst>
              </p:cNvPr>
              <p:cNvSpPr txBox="1">
                <a:spLocks/>
              </p:cNvSpPr>
              <p:nvPr/>
            </p:nvSpPr>
            <p:spPr>
              <a:xfrm>
                <a:off x="4514850" y="1277427"/>
                <a:ext cx="4286250" cy="4971691"/>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dirty="0"/>
                  <a:t>Stimulation of T helper (CD4) cells by antigen/MHC complex differentiates them into:</a:t>
                </a:r>
              </a:p>
              <a:p>
                <a:pPr marL="347472" indent="-347472">
                  <a:spcBef>
                    <a:spcPts val="600"/>
                  </a:spcBef>
                  <a:buFont typeface="Arial" panose="020B0604020202020204" pitchFamily="34" charset="0"/>
                  <a:buChar char="•"/>
                </a:pPr>
                <a:r>
                  <a:rPr lang="en-US" dirty="0"/>
                  <a:t>T helper 1 </a:t>
                </a:r>
                <a14:m>
                  <m:oMath xmlns:m="http://schemas.openxmlformats.org/officeDocument/2006/math">
                    <m:d>
                      <m:dPr>
                        <m:ctrlPr>
                          <a:rPr lang="en-US" i="1">
                            <a:solidFill>
                              <a:schemeClr val="dk1"/>
                            </a:solidFill>
                            <a:latin typeface="Cambria Math" panose="02040503050406030204" pitchFamily="18" charset="0"/>
                          </a:rPr>
                        </m:ctrlPr>
                      </m:dPr>
                      <m:e>
                        <m:sSub>
                          <m:sSubPr>
                            <m:ctrlPr>
                              <a:rPr lang="en-US" i="1">
                                <a:solidFill>
                                  <a:schemeClr val="dk1"/>
                                </a:solidFill>
                                <a:latin typeface="Cambria Math" panose="02040503050406030204" pitchFamily="18" charset="0"/>
                              </a:rPr>
                            </m:ctrlPr>
                          </m:sSubPr>
                          <m:e>
                            <m:r>
                              <m:rPr>
                                <m:sty m:val="p"/>
                              </m:rPr>
                              <a:rPr lang="en-US">
                                <a:solidFill>
                                  <a:schemeClr val="dk1"/>
                                </a:solidFill>
                                <a:latin typeface="Cambria Math" panose="02040503050406030204" pitchFamily="18" charset="0"/>
                              </a:rPr>
                              <m:t>T</m:t>
                            </m:r>
                          </m:e>
                          <m:sub>
                            <m:r>
                              <m:rPr>
                                <m:sty m:val="p"/>
                              </m:rPr>
                              <a:rPr lang="en-US">
                                <a:solidFill>
                                  <a:schemeClr val="dk1"/>
                                </a:solidFill>
                                <a:latin typeface="Cambria Math" panose="02040503050406030204" pitchFamily="18" charset="0"/>
                              </a:rPr>
                              <m:t>H</m:t>
                            </m:r>
                          </m:sub>
                        </m:sSub>
                        <m:r>
                          <a:rPr lang="en-US" i="1">
                            <a:solidFill>
                              <a:schemeClr val="dk1"/>
                            </a:solidFill>
                            <a:latin typeface="Cambria Math" panose="02040503050406030204" pitchFamily="18" charset="0"/>
                          </a:rPr>
                          <m:t>1</m:t>
                        </m:r>
                      </m:e>
                    </m:d>
                  </m:oMath>
                </a14:m>
                <a:endParaRPr lang="en-US" dirty="0"/>
              </a:p>
              <a:p>
                <a:pPr marL="347472" indent="-347472">
                  <a:spcBef>
                    <a:spcPts val="600"/>
                  </a:spcBef>
                  <a:buFont typeface="Arial" panose="020B0604020202020204" pitchFamily="34" charset="0"/>
                  <a:buChar char="•"/>
                </a:pPr>
                <a:r>
                  <a:rPr lang="en-US" dirty="0"/>
                  <a:t>T helper 2 </a:t>
                </a:r>
                <a14:m>
                  <m:oMath xmlns:m="http://schemas.openxmlformats.org/officeDocument/2006/math">
                    <m:d>
                      <m:dPr>
                        <m:ctrlPr>
                          <a:rPr lang="en-US" i="1">
                            <a:solidFill>
                              <a:schemeClr val="dk1"/>
                            </a:solidFill>
                            <a:latin typeface="Cambria Math" panose="02040503050406030204" pitchFamily="18" charset="0"/>
                          </a:rPr>
                        </m:ctrlPr>
                      </m:dPr>
                      <m:e>
                        <m:sSub>
                          <m:sSubPr>
                            <m:ctrlPr>
                              <a:rPr lang="en-US" i="1">
                                <a:solidFill>
                                  <a:schemeClr val="dk1"/>
                                </a:solidFill>
                                <a:latin typeface="Cambria Math" panose="02040503050406030204" pitchFamily="18" charset="0"/>
                              </a:rPr>
                            </m:ctrlPr>
                          </m:sSubPr>
                          <m:e>
                            <m:r>
                              <m:rPr>
                                <m:sty m:val="p"/>
                              </m:rPr>
                              <a:rPr lang="en-US">
                                <a:solidFill>
                                  <a:schemeClr val="dk1"/>
                                </a:solidFill>
                                <a:latin typeface="Cambria Math" panose="02040503050406030204" pitchFamily="18" charset="0"/>
                              </a:rPr>
                              <m:t>T</m:t>
                            </m:r>
                          </m:e>
                          <m:sub>
                            <m:r>
                              <m:rPr>
                                <m:sty m:val="p"/>
                              </m:rPr>
                              <a:rPr lang="en-US">
                                <a:solidFill>
                                  <a:schemeClr val="dk1"/>
                                </a:solidFill>
                                <a:latin typeface="Cambria Math" panose="02040503050406030204" pitchFamily="18" charset="0"/>
                              </a:rPr>
                              <m:t>H</m:t>
                            </m:r>
                          </m:sub>
                        </m:sSub>
                        <m:r>
                          <a:rPr lang="en-US" i="1">
                            <a:solidFill>
                              <a:schemeClr val="dk1"/>
                            </a:solidFill>
                            <a:latin typeface="Cambria Math" panose="02040503050406030204" pitchFamily="18" charset="0"/>
                          </a:rPr>
                          <m:t>2</m:t>
                        </m:r>
                      </m:e>
                    </m:d>
                  </m:oMath>
                </a14:m>
                <a:r>
                  <a:rPr lang="en-US" dirty="0"/>
                  <a:t>, or</a:t>
                </a:r>
              </a:p>
              <a:p>
                <a:pPr marL="347472" indent="-347472">
                  <a:spcBef>
                    <a:spcPts val="600"/>
                  </a:spcBef>
                  <a:buFont typeface="Arial" panose="020B0604020202020204" pitchFamily="34" charset="0"/>
                  <a:buChar char="•"/>
                </a:pPr>
                <a:r>
                  <a:rPr lang="en-US" dirty="0"/>
                  <a:t>T helper 17 </a:t>
                </a:r>
                <a14:m>
                  <m:oMath xmlns:m="http://schemas.openxmlformats.org/officeDocument/2006/math">
                    <m:d>
                      <m:dPr>
                        <m:ctrlPr>
                          <a:rPr lang="en-US" i="1">
                            <a:solidFill>
                              <a:schemeClr val="dk1"/>
                            </a:solidFill>
                            <a:latin typeface="Cambria Math" panose="02040503050406030204" pitchFamily="18" charset="0"/>
                          </a:rPr>
                        </m:ctrlPr>
                      </m:dPr>
                      <m:e>
                        <m:sSub>
                          <m:sSubPr>
                            <m:ctrlPr>
                              <a:rPr lang="en-US" i="1">
                                <a:solidFill>
                                  <a:schemeClr val="dk1"/>
                                </a:solidFill>
                                <a:latin typeface="Cambria Math" panose="02040503050406030204" pitchFamily="18" charset="0"/>
                              </a:rPr>
                            </m:ctrlPr>
                          </m:sSubPr>
                          <m:e>
                            <m:r>
                              <m:rPr>
                                <m:sty m:val="p"/>
                              </m:rPr>
                              <a:rPr lang="en-US">
                                <a:solidFill>
                                  <a:schemeClr val="dk1"/>
                                </a:solidFill>
                                <a:latin typeface="Cambria Math" panose="02040503050406030204" pitchFamily="18" charset="0"/>
                              </a:rPr>
                              <m:t>T</m:t>
                            </m:r>
                          </m:e>
                          <m:sub>
                            <m:r>
                              <m:rPr>
                                <m:sty m:val="p"/>
                              </m:rPr>
                              <a:rPr lang="en-US">
                                <a:solidFill>
                                  <a:schemeClr val="dk1"/>
                                </a:solidFill>
                                <a:latin typeface="Cambria Math" panose="02040503050406030204" pitchFamily="18" charset="0"/>
                              </a:rPr>
                              <m:t>H</m:t>
                            </m:r>
                          </m:sub>
                        </m:sSub>
                        <m:r>
                          <a:rPr lang="en-US" i="1">
                            <a:solidFill>
                              <a:schemeClr val="dk1"/>
                            </a:solidFill>
                            <a:latin typeface="Cambria Math" panose="02040503050406030204" pitchFamily="18" charset="0"/>
                          </a:rPr>
                          <m:t>17</m:t>
                        </m:r>
                      </m:e>
                    </m:d>
                  </m:oMath>
                </a14:m>
                <a:endParaRPr lang="en-US" dirty="0"/>
              </a:p>
              <a:p>
                <a:pPr marL="347472" indent="-347472">
                  <a:spcBef>
                    <a:spcPts val="600"/>
                  </a:spcBef>
                  <a:buFont typeface="Arial" panose="020B0604020202020204" pitchFamily="34" charset="0"/>
                  <a:buChar char="•"/>
                </a:pPr>
                <a:r>
                  <a:rPr lang="en-US" dirty="0"/>
                  <a:t>Depends on what type of cytokines the APCs secrete</a:t>
                </a:r>
              </a:p>
            </p:txBody>
          </p:sp>
        </mc:Choice>
        <mc:Fallback xmlns="">
          <p:sp>
            <p:nvSpPr>
              <p:cNvPr id="5" name="Content Placeholder 3">
                <a:extLst>
                  <a:ext uri="{FF2B5EF4-FFF2-40B4-BE49-F238E27FC236}">
                    <a16:creationId xmlns:a16="http://schemas.microsoft.com/office/drawing/2014/main" id="{7ACB843F-7EAA-48FB-92B7-3A22439152D9}"/>
                  </a:ext>
                </a:extLst>
              </p:cNvPr>
              <p:cNvSpPr txBox="1">
                <a:spLocks noRot="1" noChangeAspect="1" noMove="1" noResize="1" noEditPoints="1" noAdjustHandles="1" noChangeArrowheads="1" noChangeShapeType="1" noTextEdit="1"/>
              </p:cNvSpPr>
              <p:nvPr/>
            </p:nvSpPr>
            <p:spPr>
              <a:xfrm>
                <a:off x="4514850" y="1277427"/>
                <a:ext cx="4286250" cy="4971691"/>
              </a:xfrm>
              <a:prstGeom prst="rect">
                <a:avLst/>
              </a:prstGeom>
              <a:blipFill>
                <a:blip r:embed="rId3"/>
                <a:stretch>
                  <a:fillRect l="-2276" t="-859" r="-1280"/>
                </a:stretch>
              </a:blipFill>
            </p:spPr>
            <p:txBody>
              <a:bodyPr/>
              <a:lstStyle/>
              <a:p>
                <a:r>
                  <a:rPr lang="en-IN">
                    <a:noFill/>
                  </a:rPr>
                  <a:t> </a:t>
                </a:r>
              </a:p>
            </p:txBody>
          </p:sp>
        </mc:Fallback>
      </mc:AlternateContent>
    </p:spTree>
    <p:extLst>
      <p:ext uri="{BB962C8B-B14F-4D97-AF65-F5344CB8AC3E}">
        <p14:creationId xmlns:p14="http://schemas.microsoft.com/office/powerpoint/2010/main" val="6185015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Regulatory T </a:t>
                </a:r>
                <a14:m>
                  <m:oMath xmlns:m="http://schemas.openxmlformats.org/officeDocument/2006/math">
                    <m:d>
                      <m:dPr>
                        <m:ctrlPr>
                          <a:rPr lang="en-US" altLang="en-US" i="1">
                            <a:latin typeface="Cambria Math" panose="02040503050406030204" pitchFamily="18" charset="0"/>
                          </a:rPr>
                        </m:ctrlPr>
                      </m:dPr>
                      <m:e>
                        <m:sSub>
                          <m:sSubPr>
                            <m:ctrlPr>
                              <a:rPr lang="en-US" altLang="en-US" i="1">
                                <a:latin typeface="Cambria Math" panose="02040503050406030204" pitchFamily="18" charset="0"/>
                              </a:rPr>
                            </m:ctrlPr>
                          </m:sSubPr>
                          <m:e>
                            <m:r>
                              <a:rPr lang="en-US" altLang="en-US">
                                <a:latin typeface="Cambria Math" panose="02040503050406030204" pitchFamily="18" charset="0"/>
                              </a:rPr>
                              <m:t>𝐓</m:t>
                            </m:r>
                          </m:e>
                          <m:sub>
                            <m:r>
                              <a:rPr lang="en-US" altLang="en-US">
                                <a:latin typeface="Cambria Math" panose="02040503050406030204" pitchFamily="18" charset="0"/>
                              </a:rPr>
                              <m:t>𝐑</m:t>
                            </m:r>
                          </m:sub>
                        </m:sSub>
                      </m:e>
                    </m:d>
                  </m:oMath>
                </a14:m>
                <a:r>
                  <a:rPr lang="en-US" dirty="0"/>
                  <a:t> Cells: </a:t>
                </a:r>
                <a:br>
                  <a:rPr lang="en-US" dirty="0"/>
                </a:br>
                <a:r>
                  <a:rPr lang="en-US" dirty="0"/>
                  <a:t>Cells That Maintain the Happy Medium</a:t>
                </a:r>
                <a:endParaRPr lang="en-IN" dirty="0"/>
              </a:p>
            </p:txBody>
          </p:sp>
        </mc:Choice>
        <mc:Fallback xmlns="">
          <p:sp>
            <p:nvSpPr>
              <p:cNvPr id="2" name="Title 1">
                <a:extLst>
                  <a:ext uri="{FF2B5EF4-FFF2-40B4-BE49-F238E27FC236}">
                    <a16:creationId xmlns="" xmlns:a16="http://schemas.microsoft.com/office/drawing/2014/main" id="{B45CC340-6932-4EB1-AABA-95AB97226F91}"/>
                  </a:ext>
                </a:extLst>
              </p:cNvPr>
              <p:cNvSpPr>
                <a:spLocks noGrp="1" noRot="1" noChangeAspect="1" noMove="1" noResize="1" noEditPoints="1" noAdjustHandles="1" noChangeArrowheads="1" noChangeShapeType="1" noTextEdit="1"/>
              </p:cNvSpPr>
              <p:nvPr>
                <p:ph type="title"/>
              </p:nvPr>
            </p:nvSpPr>
            <p:spPr>
              <a:xfrm>
                <a:off x="342900" y="304800"/>
                <a:ext cx="8458200" cy="1209207"/>
              </a:xfrm>
              <a:blipFill rotWithShape="1">
                <a:blip r:embed="rId2"/>
                <a:stretch>
                  <a:fillRect l="-1081"/>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pPr>
                <a:r>
                  <a:rPr lang="en-US" altLang="en-US" dirty="0">
                    <a:latin typeface="+mj-lt"/>
                  </a:rPr>
                  <a:t>Regulatory T cells:</a:t>
                </a:r>
              </a:p>
              <a:p>
                <a:pPr marL="342900" indent="-342900">
                  <a:spcBef>
                    <a:spcPts val="600"/>
                  </a:spcBef>
                  <a:buFont typeface="Arial" panose="020B0604020202020204" pitchFamily="34" charset="0"/>
                  <a:buChar char="•"/>
                </a:pPr>
                <a:r>
                  <a:rPr lang="en-US" altLang="en-US" dirty="0">
                    <a:latin typeface="+mj-lt"/>
                  </a:rPr>
                  <a:t>In the </a:t>
                </a:r>
                <a14:m>
                  <m:oMath xmlns:m="http://schemas.openxmlformats.org/officeDocument/2006/math">
                    <m:sSub>
                      <m:sSubPr>
                        <m:ctrlPr>
                          <a:rPr lang="en-US" i="1">
                            <a:solidFill>
                              <a:schemeClr val="dk1"/>
                            </a:solidFill>
                            <a:latin typeface="Cambria Math" panose="02040503050406030204" pitchFamily="18" charset="0"/>
                          </a:rPr>
                        </m:ctrlPr>
                      </m:sSubPr>
                      <m:e>
                        <m:r>
                          <m:rPr>
                            <m:sty m:val="p"/>
                          </m:rPr>
                          <a:rPr lang="en-US">
                            <a:solidFill>
                              <a:schemeClr val="dk1"/>
                            </a:solidFill>
                            <a:latin typeface="Cambria Math" panose="02040503050406030204" pitchFamily="18" charset="0"/>
                          </a:rPr>
                          <m:t>T</m:t>
                        </m:r>
                      </m:e>
                      <m:sub>
                        <m:r>
                          <m:rPr>
                            <m:sty m:val="p"/>
                          </m:rPr>
                          <a:rPr lang="en-US">
                            <a:solidFill>
                              <a:schemeClr val="dk1"/>
                            </a:solidFill>
                            <a:latin typeface="Cambria Math" panose="02040503050406030204" pitchFamily="18" charset="0"/>
                          </a:rPr>
                          <m:t>H</m:t>
                        </m:r>
                      </m:sub>
                    </m:sSub>
                  </m:oMath>
                </a14:m>
                <a:r>
                  <a:rPr lang="en-US" altLang="en-US" dirty="0">
                    <a:latin typeface="+mj-lt"/>
                  </a:rPr>
                  <a:t> class</a:t>
                </a:r>
                <a:r>
                  <a:rPr lang="en-IN" altLang="en-US" dirty="0">
                    <a:latin typeface="+mj-lt"/>
                  </a:rPr>
                  <a:t>, </a:t>
                </a:r>
                <a:r>
                  <a:rPr lang="en-US" altLang="en-US" dirty="0">
                    <a:latin typeface="+mj-lt"/>
                  </a:rPr>
                  <a:t>carry CD4 markers</a:t>
                </a:r>
              </a:p>
              <a:p>
                <a:pPr marL="342900" indent="-342900">
                  <a:spcBef>
                    <a:spcPts val="600"/>
                  </a:spcBef>
                  <a:buFont typeface="Arial" panose="020B0604020202020204" pitchFamily="34" charset="0"/>
                  <a:buChar char="•"/>
                </a:pPr>
                <a:r>
                  <a:rPr lang="en-US" altLang="en-US" dirty="0">
                    <a:latin typeface="+mj-lt"/>
                  </a:rPr>
                  <a:t>Control the inflammatory process</a:t>
                </a:r>
              </a:p>
              <a:p>
                <a:pPr marL="342900" indent="-342900">
                  <a:spcBef>
                    <a:spcPts val="600"/>
                  </a:spcBef>
                  <a:buFont typeface="Arial" panose="020B0604020202020204" pitchFamily="34" charset="0"/>
                  <a:buChar char="•"/>
                </a:pPr>
                <a:r>
                  <a:rPr lang="en-US" altLang="en-US" dirty="0">
                    <a:latin typeface="+mj-lt"/>
                  </a:rPr>
                  <a:t>Prevent autoimmunity</a:t>
                </a:r>
              </a:p>
              <a:p>
                <a:pPr marL="342900" indent="-342900">
                  <a:spcBef>
                    <a:spcPts val="600"/>
                  </a:spcBef>
                  <a:buFont typeface="Arial" panose="020B0604020202020204" pitchFamily="34" charset="0"/>
                  <a:buChar char="•"/>
                </a:pPr>
                <a:r>
                  <a:rPr lang="en-US" altLang="en-US" dirty="0">
                    <a:latin typeface="+mj-lt"/>
                  </a:rPr>
                  <a:t>Make sure the immune response does not inappropriately target normal biota</a:t>
                </a:r>
                <a:endParaRPr lang="en-US" dirty="0">
                  <a:latin typeface="+mj-lt"/>
                </a:endParaRPr>
              </a:p>
            </p:txBody>
          </p:sp>
        </mc:Choice>
        <mc:Fallback xmlns="">
          <p:sp>
            <p:nvSpPr>
              <p:cNvPr id="3" name="Content Placeholder 2">
                <a:extLst>
                  <a:ext uri="{FF2B5EF4-FFF2-40B4-BE49-F238E27FC236}">
                    <a16:creationId xmlns:a16="http://schemas.microsoft.com/office/drawing/2014/main" id="{7ACB843F-7EAA-48FB-92B7-3A22439152D9}"/>
                  </a:ext>
                </a:extLst>
              </p:cNvPr>
              <p:cNvSpPr>
                <a:spLocks noGrp="1" noRot="1" noChangeAspect="1" noMove="1" noResize="1" noEditPoints="1" noAdjustHandles="1" noChangeArrowheads="1" noChangeShapeType="1" noTextEdit="1"/>
              </p:cNvSpPr>
              <p:nvPr>
                <p:ph sz="quarter" idx="11"/>
              </p:nvPr>
            </p:nvSpPr>
            <p:spPr>
              <a:blipFill>
                <a:blip r:embed="rId3"/>
                <a:stretch>
                  <a:fillRect l="-1081" t="-858" r="-360"/>
                </a:stretch>
              </a:blipFill>
            </p:spPr>
            <p:txBody>
              <a:bodyPr/>
              <a:lstStyle/>
              <a:p>
                <a:r>
                  <a:rPr lang="en-IN">
                    <a:noFill/>
                  </a:rPr>
                  <a:t> </a:t>
                </a:r>
              </a:p>
            </p:txBody>
          </p:sp>
        </mc:Fallback>
      </mc:AlternateContent>
    </p:spTree>
    <p:extLst>
      <p:ext uri="{BB962C8B-B14F-4D97-AF65-F5344CB8AC3E}">
        <p14:creationId xmlns:p14="http://schemas.microsoft.com/office/powerpoint/2010/main" val="4299486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D7726-C865-4B70-B9E7-54A2A7DD1D26}"/>
              </a:ext>
            </a:extLst>
          </p:cNvPr>
          <p:cNvSpPr>
            <a:spLocks noGrp="1"/>
          </p:cNvSpPr>
          <p:nvPr>
            <p:ph type="title"/>
          </p:nvPr>
        </p:nvSpPr>
        <p:spPr/>
        <p:txBody>
          <a:bodyPr/>
          <a:lstStyle/>
          <a:p>
            <a:r>
              <a:rPr lang="en-US" altLang="en-US" dirty="0"/>
              <a:t>Regulatory B Cells Also Regulate the Degree of Response From T Cells</a:t>
            </a:r>
            <a:endParaRPr lang="en-IN" dirty="0"/>
          </a:p>
        </p:txBody>
      </p:sp>
      <p:sp>
        <p:nvSpPr>
          <p:cNvPr id="3" name="Content Placeholder 2">
            <a:extLst>
              <a:ext uri="{FF2B5EF4-FFF2-40B4-BE49-F238E27FC236}">
                <a16:creationId xmlns:a16="http://schemas.microsoft.com/office/drawing/2014/main" id="{F9BEADDD-69F9-4990-A6B0-C013A8FF3012}"/>
              </a:ext>
            </a:extLst>
          </p:cNvPr>
          <p:cNvSpPr>
            <a:spLocks noGrp="1"/>
          </p:cNvSpPr>
          <p:nvPr>
            <p:ph sz="quarter" idx="11"/>
          </p:nvPr>
        </p:nvSpPr>
        <p:spPr>
          <a:xfrm>
            <a:off x="342899" y="1276709"/>
            <a:ext cx="8458200" cy="4971691"/>
          </a:xfrm>
        </p:spPr>
        <p:txBody>
          <a:bodyPr/>
          <a:lstStyle/>
          <a:p>
            <a:pPr>
              <a:spcBef>
                <a:spcPts val="1200"/>
              </a:spcBef>
            </a:pPr>
            <a:r>
              <a:rPr lang="en-US" altLang="en-US" dirty="0"/>
              <a:t>B cells become activated to become plasma cells by cytokines from activated T cells</a:t>
            </a:r>
          </a:p>
          <a:p>
            <a:pPr>
              <a:spcBef>
                <a:spcPts val="1200"/>
              </a:spcBef>
            </a:pPr>
            <a:r>
              <a:rPr lang="en-US" altLang="en-US" dirty="0"/>
              <a:t>Already activated regulatory B cells can secrete their own cytokines to dampen the T-cell response</a:t>
            </a:r>
          </a:p>
        </p:txBody>
      </p:sp>
    </p:spTree>
    <p:extLst>
      <p:ext uri="{BB962C8B-B14F-4D97-AF65-F5344CB8AC3E}">
        <p14:creationId xmlns:p14="http://schemas.microsoft.com/office/powerpoint/2010/main" val="17017308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Cytotoxic T (TC) Cells: Cells That Kill Other Cells</a:t>
            </a:r>
            <a:r>
              <a:rPr lang="en-US" altLang="en-US" dirty="0"/>
              <a:t> (1)</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600"/>
              </a:spcBef>
            </a:pPr>
            <a:r>
              <a:rPr lang="en-US" altLang="en-US" dirty="0"/>
              <a:t>Cytotoxicity:</a:t>
            </a:r>
          </a:p>
          <a:p>
            <a:pPr marL="347472" lvl="1">
              <a:spcBef>
                <a:spcPts val="600"/>
              </a:spcBef>
            </a:pPr>
            <a:r>
              <a:rPr lang="en-US" altLang="en-US" dirty="0"/>
              <a:t>The capacity of certain T cells to kill a specific target cell</a:t>
            </a:r>
          </a:p>
          <a:p>
            <a:pPr>
              <a:spcBef>
                <a:spcPts val="600"/>
              </a:spcBef>
            </a:pPr>
            <a:r>
              <a:rPr lang="en-US" altLang="en-US" dirty="0"/>
              <a:t>Killer T cell (CD8) activation:</a:t>
            </a:r>
          </a:p>
          <a:p>
            <a:pPr marL="347472" lvl="1">
              <a:spcBef>
                <a:spcPts val="600"/>
              </a:spcBef>
            </a:pPr>
            <a:r>
              <a:rPr lang="en-US" altLang="en-US" dirty="0"/>
              <a:t>Must recognize a foreign peptide complexed with self MHC-I presented to it and mount a direct attack on a target cell</a:t>
            </a:r>
          </a:p>
        </p:txBody>
      </p:sp>
    </p:spTree>
    <p:extLst>
      <p:ext uri="{BB962C8B-B14F-4D97-AF65-F5344CB8AC3E}">
        <p14:creationId xmlns:p14="http://schemas.microsoft.com/office/powerpoint/2010/main" val="1552315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Principal Stages of Immunologic Development and Interaction</a:t>
            </a:r>
            <a:endParaRPr lang="en-IN" dirty="0"/>
          </a:p>
        </p:txBody>
      </p:sp>
      <p:sp>
        <p:nvSpPr>
          <p:cNvPr id="3" name="Content Placeholder 2"/>
          <p:cNvSpPr>
            <a:spLocks noGrp="1"/>
          </p:cNvSpPr>
          <p:nvPr>
            <p:ph sz="quarter" idx="11"/>
          </p:nvPr>
        </p:nvSpPr>
        <p:spPr>
          <a:xfrm>
            <a:off x="342900" y="1276709"/>
            <a:ext cx="4572000" cy="4971691"/>
          </a:xfrm>
        </p:spPr>
        <p:txBody>
          <a:bodyPr>
            <a:normAutofit/>
          </a:bodyPr>
          <a:lstStyle/>
          <a:p>
            <a:pPr>
              <a:spcBef>
                <a:spcPts val="600"/>
              </a:spcBef>
              <a:spcAft>
                <a:spcPts val="600"/>
              </a:spcAft>
            </a:pPr>
            <a:r>
              <a:rPr lang="en-US" dirty="0"/>
              <a:t>Lymphocyte development and differentiation</a:t>
            </a:r>
          </a:p>
          <a:p>
            <a:pPr>
              <a:spcBef>
                <a:spcPts val="600"/>
              </a:spcBef>
              <a:spcAft>
                <a:spcPts val="600"/>
              </a:spcAft>
            </a:pPr>
            <a:r>
              <a:rPr lang="en-US" dirty="0"/>
              <a:t>Presentation of antigens</a:t>
            </a:r>
          </a:p>
          <a:p>
            <a:pPr>
              <a:spcBef>
                <a:spcPts val="600"/>
              </a:spcBef>
              <a:spcAft>
                <a:spcPts val="600"/>
              </a:spcAft>
            </a:pPr>
            <a:r>
              <a:rPr lang="en-US" dirty="0"/>
              <a:t>Antigen challenge of B and T lymphocytes</a:t>
            </a:r>
          </a:p>
          <a:p>
            <a:pPr>
              <a:spcBef>
                <a:spcPts val="600"/>
              </a:spcBef>
              <a:spcAft>
                <a:spcPts val="600"/>
              </a:spcAft>
            </a:pPr>
            <a:r>
              <a:rPr lang="en-US" dirty="0"/>
              <a:t>B-lymphocyte response </a:t>
            </a:r>
          </a:p>
          <a:p>
            <a:pPr marL="347472" lvl="1">
              <a:spcBef>
                <a:spcPts val="600"/>
              </a:spcBef>
              <a:spcAft>
                <a:spcPts val="600"/>
              </a:spcAft>
            </a:pPr>
            <a:r>
              <a:rPr lang="en-US" dirty="0"/>
              <a:t>Production and activities of antibodies</a:t>
            </a:r>
          </a:p>
          <a:p>
            <a:pPr>
              <a:spcBef>
                <a:spcPts val="600"/>
              </a:spcBef>
              <a:spcAft>
                <a:spcPts val="600"/>
              </a:spcAft>
            </a:pPr>
            <a:r>
              <a:rPr lang="en-US" dirty="0"/>
              <a:t>T-lymphocyte response</a:t>
            </a:r>
          </a:p>
          <a:p>
            <a:pPr marL="347472" lvl="1">
              <a:spcBef>
                <a:spcPts val="600"/>
              </a:spcBef>
              <a:spcAft>
                <a:spcPts val="600"/>
              </a:spcAft>
            </a:pPr>
            <a:r>
              <a:rPr lang="en-US" dirty="0"/>
              <a:t>Cell-mediated immunity</a:t>
            </a:r>
          </a:p>
        </p:txBody>
      </p:sp>
      <p:pic>
        <p:nvPicPr>
          <p:cNvPr id="3074" name="Picture 3" descr="Illustrated is the development of lymphocytes into B-cells which produce antibodies and T-cells, involved in cell-mediated immun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4900" y="1460138"/>
            <a:ext cx="3894207" cy="438912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EF51083F-45A1-4632-BB7B-89B9BEAE444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Cytotoxic T Cell Secretions After Activation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marL="0" lvl="1" indent="0">
              <a:buNone/>
            </a:pPr>
            <a:r>
              <a:rPr lang="en-US" altLang="en-US" dirty="0"/>
              <a:t>Perforins: </a:t>
            </a:r>
          </a:p>
          <a:p>
            <a:pPr marL="347472" lvl="2" indent="-342900"/>
            <a:r>
              <a:rPr lang="en-US" altLang="en-US" sz="2400" dirty="0"/>
              <a:t>Proteins that punch holes in the membranes of target cells</a:t>
            </a:r>
          </a:p>
          <a:p>
            <a:pPr marL="347472" lvl="2" indent="-342900"/>
            <a:r>
              <a:rPr lang="en-US" altLang="en-US" sz="2400" dirty="0"/>
              <a:t>Causes ions to leak out of target cells</a:t>
            </a:r>
          </a:p>
          <a:p>
            <a:pPr marL="347472" lvl="2" indent="-342900"/>
            <a:r>
              <a:rPr lang="en-US" altLang="en-US" sz="2400" dirty="0"/>
              <a:t>Creates a passageway for </a:t>
            </a:r>
            <a:r>
              <a:rPr lang="en-US" altLang="en-US" sz="2400" dirty="0" err="1"/>
              <a:t>granzymes</a:t>
            </a:r>
            <a:r>
              <a:rPr lang="en-US" altLang="en-US" sz="2400" dirty="0"/>
              <a:t> to enter</a:t>
            </a:r>
          </a:p>
          <a:p>
            <a:pPr marL="0" lvl="1" indent="0">
              <a:buNone/>
              <a:tabLst>
                <a:tab pos="287338" algn="l"/>
              </a:tabLst>
            </a:pPr>
            <a:r>
              <a:rPr lang="en-US" altLang="en-US" dirty="0" err="1"/>
              <a:t>Granzymes</a:t>
            </a:r>
            <a:r>
              <a:rPr lang="en-US" altLang="en-US" dirty="0"/>
              <a:t>:</a:t>
            </a:r>
          </a:p>
          <a:p>
            <a:pPr marL="347472" lvl="2" indent="-342900">
              <a:tabLst>
                <a:tab pos="520700" algn="l"/>
              </a:tabLst>
            </a:pPr>
            <a:r>
              <a:rPr lang="en-US" altLang="en-US" sz="2400" dirty="0"/>
              <a:t>Enzymes that attack proteins of target cells</a:t>
            </a:r>
          </a:p>
          <a:p>
            <a:pPr marL="0" lvl="1" indent="0">
              <a:buNone/>
            </a:pPr>
            <a:r>
              <a:rPr lang="en-US" altLang="en-US" dirty="0"/>
              <a:t>After attack with perforins and </a:t>
            </a:r>
            <a:r>
              <a:rPr lang="en-US" altLang="en-US" dirty="0" err="1"/>
              <a:t>granzymes</a:t>
            </a:r>
            <a:r>
              <a:rPr lang="en-US" altLang="en-US" dirty="0"/>
              <a:t>, the targeted cells go through death by apoptosis</a:t>
            </a:r>
            <a:endParaRPr lang="en-US" dirty="0">
              <a:ea typeface="ＭＳ Ｐゴシック" charset="0"/>
            </a:endParaRPr>
          </a:p>
        </p:txBody>
      </p:sp>
    </p:spTree>
    <p:extLst>
      <p:ext uri="{BB962C8B-B14F-4D97-AF65-F5344CB8AC3E}">
        <p14:creationId xmlns:p14="http://schemas.microsoft.com/office/powerpoint/2010/main" val="32121611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Target Cells That </a:t>
                </a:r>
                <a14:m>
                  <m:oMath xmlns:m="http://schemas.openxmlformats.org/officeDocument/2006/math">
                    <m:sSub>
                      <m:sSubPr>
                        <m:ctrlPr>
                          <a:rPr lang="en-US" altLang="en-US" i="1">
                            <a:latin typeface="Cambria Math" panose="02040503050406030204" pitchFamily="18" charset="0"/>
                          </a:rPr>
                        </m:ctrlPr>
                      </m:sSubPr>
                      <m:e>
                        <m:r>
                          <a:rPr lang="en-US" altLang="en-US">
                            <a:latin typeface="Cambria Math" panose="02040503050406030204" pitchFamily="18" charset="0"/>
                          </a:rPr>
                          <m:t>𝐓</m:t>
                        </m:r>
                      </m:e>
                      <m:sub>
                        <m:r>
                          <a:rPr lang="en-US" altLang="en-US">
                            <a:latin typeface="Cambria Math" panose="02040503050406030204" pitchFamily="18" charset="0"/>
                          </a:rPr>
                          <m:t>𝐂</m:t>
                        </m:r>
                      </m:sub>
                    </m:sSub>
                  </m:oMath>
                </a14:m>
                <a:r>
                  <a:rPr lang="en-US" dirty="0"/>
                  <a:t> Cells Can Destroy</a:t>
                </a:r>
                <a:endParaRPr lang="en-IN" dirty="0"/>
              </a:p>
            </p:txBody>
          </p:sp>
        </mc:Choice>
        <mc:Fallback xmlns="">
          <p:sp>
            <p:nvSpPr>
              <p:cNvPr id="2" name="Title 1">
                <a:extLst>
                  <a:ext uri="{FF2B5EF4-FFF2-40B4-BE49-F238E27FC236}">
                    <a16:creationId xmlns="" xmlns:a16="http://schemas.microsoft.com/office/drawing/2014/main" id="{B45CC340-6932-4EB1-AABA-95AB97226F91}"/>
                  </a:ext>
                </a:extLst>
              </p:cNvPr>
              <p:cNvSpPr>
                <a:spLocks noGrp="1" noRot="1" noChangeAspect="1" noMove="1" noResize="1" noEditPoints="1" noAdjustHandles="1" noChangeArrowheads="1" noChangeShapeType="1" noTextEdit="1"/>
              </p:cNvSpPr>
              <p:nvPr>
                <p:ph type="title"/>
              </p:nvPr>
            </p:nvSpPr>
            <p:spPr>
              <a:blipFill rotWithShape="1">
                <a:blip r:embed="rId2"/>
                <a:stretch>
                  <a:fillRect l="-1081" b="-5405"/>
                </a:stretch>
              </a:blipFill>
            </p:spPr>
            <p:txBody>
              <a:bodyPr/>
              <a:lstStyle/>
              <a:p>
                <a:r>
                  <a:rPr lang="en-IN">
                    <a:noFill/>
                  </a:rPr>
                  <a:t> </a:t>
                </a:r>
              </a:p>
            </p:txBody>
          </p:sp>
        </mc:Fallback>
      </mc:AlternateContent>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r>
              <a:rPr lang="en-US" altLang="en-US" dirty="0"/>
              <a:t>Virally infected cells</a:t>
            </a:r>
          </a:p>
          <a:p>
            <a:r>
              <a:rPr lang="en-US" altLang="en-US" dirty="0"/>
              <a:t>Cancer cells</a:t>
            </a:r>
          </a:p>
          <a:p>
            <a:r>
              <a:rPr lang="en-US" altLang="en-US" dirty="0"/>
              <a:t>Cells from other animals and humans</a:t>
            </a:r>
            <a:endParaRPr lang="en-US" dirty="0">
              <a:ea typeface="ＭＳ Ｐゴシック" charset="0"/>
            </a:endParaRPr>
          </a:p>
        </p:txBody>
      </p:sp>
      <p:pic>
        <p:nvPicPr>
          <p:cNvPr id="8" name="Picture 3" descr="Photo of four cytotoxic T cells mounting an attack on a tumor cell.">
            <a:extLst>
              <a:ext uri="{FF2B5EF4-FFF2-40B4-BE49-F238E27FC236}">
                <a16:creationId xmlns:a16="http://schemas.microsoft.com/office/drawing/2014/main" id="{DB274F63-1DC6-44C2-B5B3-C18B607A4270}"/>
              </a:ext>
              <a:ext uri="{C183D7F6-B498-43B3-948B-1728B52AA6E4}">
                <adec:decorative xmlns:adec="http://schemas.microsoft.com/office/drawing/2017/decorative" val="0"/>
              </a:ext>
            </a:extLst>
          </p:cNvPr>
          <p:cNvPicPr>
            <a:picLocks noGrp="1" noChangeAspect="1" noChangeArrowheads="1"/>
          </p:cNvPicPr>
          <p:nvPr>
            <p:ph sz="quarter" idx="14"/>
          </p:nvPr>
        </p:nvPicPr>
        <p:blipFill rotWithShape="1">
          <a:blip r:embed="rId3">
            <a:extLst>
              <a:ext uri="{28A0092B-C50C-407E-A947-70E740481C1C}">
                <a14:useLocalDpi xmlns:a14="http://schemas.microsoft.com/office/drawing/2010/main" val="0"/>
              </a:ext>
            </a:extLst>
          </a:blip>
          <a:srcRect b="2730"/>
          <a:stretch/>
        </p:blipFill>
        <p:spPr bwMode="auto">
          <a:xfrm>
            <a:off x="4724402" y="1419974"/>
            <a:ext cx="4161835" cy="347472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95F33DB9-3517-40B3-80C2-C97B9F94F008}"/>
              </a:ext>
            </a:extLst>
          </p:cNvPr>
          <p:cNvSpPr>
            <a:spLocks noGrp="1"/>
          </p:cNvSpPr>
          <p:nvPr>
            <p:ph type="body" sz="quarter" idx="30"/>
          </p:nvPr>
        </p:nvSpPr>
        <p:spPr/>
        <p:txBody>
          <a:bodyPr/>
          <a:lstStyle/>
          <a:p>
            <a:r>
              <a:rPr lang="en-IN" dirty="0"/>
              <a:t>Steve </a:t>
            </a:r>
            <a:r>
              <a:rPr lang="en-IN" dirty="0" err="1"/>
              <a:t>Gschmeissner</a:t>
            </a:r>
            <a:r>
              <a:rPr lang="en-IN" dirty="0"/>
              <a:t>/Science Source</a:t>
            </a:r>
          </a:p>
        </p:txBody>
      </p:sp>
    </p:spTree>
    <p:extLst>
      <p:ext uri="{BB962C8B-B14F-4D97-AF65-F5344CB8AC3E}">
        <p14:creationId xmlns:p14="http://schemas.microsoft.com/office/powerpoint/2010/main" val="30568094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Gamma-Delta T Cells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1200"/>
              </a:spcBef>
            </a:pPr>
            <a:r>
              <a:rPr lang="en-US" dirty="0"/>
              <a:t>Distinct from other T cells</a:t>
            </a:r>
          </a:p>
          <a:p>
            <a:pPr>
              <a:spcBef>
                <a:spcPts val="1200"/>
              </a:spcBef>
            </a:pPr>
            <a:r>
              <a:rPr lang="en-US" dirty="0"/>
              <a:t>Have T-cell receptors rearranged to recognize a wide range of antigens</a:t>
            </a:r>
          </a:p>
          <a:p>
            <a:pPr>
              <a:spcBef>
                <a:spcPts val="1200"/>
              </a:spcBef>
            </a:pPr>
            <a:r>
              <a:rPr lang="en-US" dirty="0"/>
              <a:t>Respond to certain PAMPs on microorganisms</a:t>
            </a:r>
          </a:p>
          <a:p>
            <a:pPr>
              <a:spcBef>
                <a:spcPts val="1200"/>
              </a:spcBef>
            </a:pPr>
            <a:r>
              <a:rPr lang="en-US" dirty="0"/>
              <a:t>Respond quickly</a:t>
            </a:r>
          </a:p>
          <a:p>
            <a:pPr>
              <a:spcBef>
                <a:spcPts val="1200"/>
              </a:spcBef>
            </a:pPr>
            <a:r>
              <a:rPr lang="en-US" dirty="0"/>
              <a:t>Produce memory cells when they are activated</a:t>
            </a:r>
            <a:endParaRPr lang="en-US" altLang="en-US" dirty="0"/>
          </a:p>
        </p:txBody>
      </p:sp>
    </p:spTree>
    <p:extLst>
      <p:ext uri="{BB962C8B-B14F-4D97-AF65-F5344CB8AC3E}">
        <p14:creationId xmlns:p14="http://schemas.microsoft.com/office/powerpoint/2010/main" val="7679879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Natural Killer (NK) Cells</a:t>
            </a:r>
            <a:endParaRPr lang="en-IN"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1200"/>
                  </a:spcBef>
                </a:pPr>
                <a:r>
                  <a:rPr lang="en-US" dirty="0">
                    <a:latin typeface="+mj-lt"/>
                  </a:rPr>
                  <a:t>Lymphocyte related to T cells</a:t>
                </a:r>
              </a:p>
              <a:p>
                <a:pPr>
                  <a:spcBef>
                    <a:spcPts val="1200"/>
                  </a:spcBef>
                </a:pPr>
                <a:r>
                  <a:rPr lang="en-US" dirty="0">
                    <a:latin typeface="+mj-lt"/>
                  </a:rPr>
                  <a:t>Lack specificity for antigens</a:t>
                </a:r>
              </a:p>
              <a:p>
                <a:pPr>
                  <a:spcBef>
                    <a:spcPts val="1200"/>
                  </a:spcBef>
                </a:pPr>
                <a:r>
                  <a:rPr lang="en-US" dirty="0">
                    <a:latin typeface="+mj-lt"/>
                  </a:rPr>
                  <a:t>Circulate through spleen, blood, and lungs</a:t>
                </a:r>
              </a:p>
              <a:p>
                <a:pPr>
                  <a:spcBef>
                    <a:spcPts val="1200"/>
                  </a:spcBef>
                </a:pPr>
                <a:r>
                  <a:rPr lang="en-US" dirty="0">
                    <a:latin typeface="+mj-lt"/>
                  </a:rPr>
                  <a:t>First killer cells to attack cancer cells and virus-infected cells in a similar manner to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T</m:t>
                        </m:r>
                      </m:e>
                      <m:sub>
                        <m:r>
                          <m:rPr>
                            <m:sty m:val="p"/>
                          </m:rPr>
                          <a:rPr lang="en-US">
                            <a:latin typeface="Cambria Math" panose="02040503050406030204" pitchFamily="18" charset="0"/>
                          </a:rPr>
                          <m:t>c</m:t>
                        </m:r>
                      </m:sub>
                    </m:sSub>
                  </m:oMath>
                </a14:m>
                <a:r>
                  <a:rPr lang="en-US" dirty="0">
                    <a:latin typeface="+mj-lt"/>
                  </a:rPr>
                  <a:t> cells</a:t>
                </a:r>
              </a:p>
              <a:p>
                <a:pPr>
                  <a:spcBef>
                    <a:spcPts val="1200"/>
                  </a:spcBef>
                </a:pPr>
                <a:r>
                  <a:rPr lang="en-US" dirty="0">
                    <a:latin typeface="+mj-lt"/>
                  </a:rPr>
                  <a:t>Not considered part of specific cell-mediated immunity because they do not possess antigen receptors</a:t>
                </a:r>
                <a:endParaRPr lang="en-US" altLang="en-US" i="1" dirty="0">
                  <a:latin typeface="+mj-lt"/>
                </a:endParaRPr>
              </a:p>
            </p:txBody>
          </p:sp>
        </mc:Choice>
        <mc:Fallback xmlns="">
          <p:sp>
            <p:nvSpPr>
              <p:cNvPr id="3" name="Content Placeholder 2">
                <a:extLst>
                  <a:ext uri="{FF2B5EF4-FFF2-40B4-BE49-F238E27FC236}">
                    <a16:creationId xmlns:a16="http://schemas.microsoft.com/office/drawing/2014/main" id="{7ACB843F-7EAA-48FB-92B7-3A22439152D9}"/>
                  </a:ext>
                </a:extLst>
              </p:cNvPr>
              <p:cNvSpPr>
                <a:spLocks noGrp="1" noRot="1" noChangeAspect="1" noMove="1" noResize="1" noEditPoints="1" noAdjustHandles="1" noChangeArrowheads="1" noChangeShapeType="1" noTextEdit="1"/>
              </p:cNvSpPr>
              <p:nvPr>
                <p:ph sz="quarter" idx="11"/>
              </p:nvPr>
            </p:nvSpPr>
            <p:spPr>
              <a:xfrm>
                <a:off x="342900" y="1276708"/>
                <a:ext cx="8595360" cy="5120640"/>
              </a:xfrm>
              <a:blipFill>
                <a:blip r:embed="rId2"/>
                <a:stretch>
                  <a:fillRect l="-1064" t="-833"/>
                </a:stretch>
              </a:blipFill>
            </p:spPr>
            <p:txBody>
              <a:bodyPr/>
              <a:lstStyle/>
              <a:p>
                <a:r>
                  <a:rPr lang="en-IN">
                    <a:noFill/>
                  </a:rPr>
                  <a:t> </a:t>
                </a:r>
              </a:p>
            </p:txBody>
          </p:sp>
        </mc:Fallback>
      </mc:AlternateContent>
    </p:spTree>
    <p:extLst>
      <p:ext uri="{BB962C8B-B14F-4D97-AF65-F5344CB8AC3E}">
        <p14:creationId xmlns:p14="http://schemas.microsoft.com/office/powerpoint/2010/main" val="17928012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Natural Killer T (NKT) Cells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1200"/>
              </a:spcBef>
            </a:pPr>
            <a:r>
              <a:rPr lang="en-US" dirty="0"/>
              <a:t>Hybrid type: share properties of both T cells and NK cells</a:t>
            </a:r>
          </a:p>
          <a:p>
            <a:pPr marL="347472" lvl="1">
              <a:spcBef>
                <a:spcPts val="1200"/>
              </a:spcBef>
            </a:pPr>
            <a:r>
              <a:rPr lang="en-US" dirty="0"/>
              <a:t>Display T-cell receptors and NK-cell markers</a:t>
            </a:r>
          </a:p>
          <a:p>
            <a:pPr>
              <a:spcBef>
                <a:spcPts val="1200"/>
              </a:spcBef>
            </a:pPr>
            <a:r>
              <a:rPr lang="en-US" dirty="0"/>
              <a:t>Stimulated by glycolipids on foreign cells</a:t>
            </a:r>
          </a:p>
          <a:p>
            <a:pPr>
              <a:spcBef>
                <a:spcPts val="1200"/>
              </a:spcBef>
            </a:pPr>
            <a:r>
              <a:rPr lang="en-US" dirty="0"/>
              <a:t>Rapidly produce cytokines, </a:t>
            </a:r>
            <a:r>
              <a:rPr lang="en-US" dirty="0" err="1"/>
              <a:t>granzymes</a:t>
            </a:r>
            <a:r>
              <a:rPr lang="en-US" dirty="0"/>
              <a:t>, and perforins</a:t>
            </a:r>
          </a:p>
          <a:p>
            <a:pPr>
              <a:spcBef>
                <a:spcPts val="1200"/>
              </a:spcBef>
            </a:pPr>
            <a:r>
              <a:rPr lang="en-US" dirty="0"/>
              <a:t>Trigger self-destruction in target cells</a:t>
            </a:r>
            <a:endParaRPr lang="en-US" altLang="en-US" dirty="0">
              <a:solidFill>
                <a:prstClr val="black"/>
              </a:solidFill>
            </a:endParaRPr>
          </a:p>
        </p:txBody>
      </p:sp>
    </p:spTree>
    <p:extLst>
      <p:ext uri="{BB962C8B-B14F-4D97-AF65-F5344CB8AC3E}">
        <p14:creationId xmlns:p14="http://schemas.microsoft.com/office/powerpoint/2010/main" val="22743951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Concept Check – Section 15.5</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marL="457200" indent="-457200">
              <a:spcBef>
                <a:spcPts val="1200"/>
              </a:spcBef>
              <a:spcAft>
                <a:spcPts val="600"/>
              </a:spcAft>
              <a:buFont typeface="+mj-lt"/>
              <a:buAutoNum type="arabicPeriod"/>
              <a:defRPr/>
            </a:pPr>
            <a:r>
              <a:rPr lang="en-US" dirty="0"/>
              <a:t>Describe the function of TH1, TH2, and TH17 cells.</a:t>
            </a:r>
          </a:p>
          <a:p>
            <a:pPr marL="457200" indent="-457200">
              <a:spcBef>
                <a:spcPts val="1200"/>
              </a:spcBef>
              <a:spcAft>
                <a:spcPts val="600"/>
              </a:spcAft>
              <a:buFont typeface="+mj-lt"/>
              <a:buAutoNum type="arabicPeriod"/>
              <a:defRPr/>
            </a:pPr>
            <a:r>
              <a:rPr lang="en-US" dirty="0">
                <a:solidFill>
                  <a:prstClr val="black"/>
                </a:solidFill>
              </a:rPr>
              <a:t>Cells that regulate T cell activities are ________ cells.</a:t>
            </a:r>
          </a:p>
          <a:p>
            <a:pPr marL="457200" indent="-457200">
              <a:spcBef>
                <a:spcPts val="1200"/>
              </a:spcBef>
              <a:spcAft>
                <a:spcPts val="600"/>
              </a:spcAft>
              <a:buFont typeface="+mj-lt"/>
              <a:buAutoNum type="arabicPeriod"/>
              <a:defRPr/>
            </a:pPr>
            <a:r>
              <a:rPr lang="en-US" dirty="0">
                <a:solidFill>
                  <a:prstClr val="black"/>
                </a:solidFill>
              </a:rPr>
              <a:t>TC cells use ________ and ________ to destroy virus- infected and cancer cells.</a:t>
            </a:r>
          </a:p>
          <a:p>
            <a:pPr marL="457200" indent="-457200">
              <a:spcBef>
                <a:spcPts val="1200"/>
              </a:spcBef>
              <a:spcAft>
                <a:spcPts val="600"/>
              </a:spcAft>
              <a:buFont typeface="+mj-lt"/>
              <a:buAutoNum type="arabicPeriod"/>
              <a:defRPr/>
            </a:pPr>
            <a:r>
              <a:rPr lang="en-US" dirty="0">
                <a:solidFill>
                  <a:prstClr val="black"/>
                </a:solidFill>
              </a:rPr>
              <a:t>________ have a similar function to TC cells.</a:t>
            </a:r>
            <a:endParaRPr lang="en-US" dirty="0"/>
          </a:p>
        </p:txBody>
      </p:sp>
    </p:spTree>
    <p:extLst>
      <p:ext uri="{BB962C8B-B14F-4D97-AF65-F5344CB8AC3E}">
        <p14:creationId xmlns:p14="http://schemas.microsoft.com/office/powerpoint/2010/main" val="32668546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A6CD5-E83A-4237-B7E1-DBAC5C299122}"/>
              </a:ext>
            </a:extLst>
          </p:cNvPr>
          <p:cNvSpPr>
            <a:spLocks noGrp="1"/>
          </p:cNvSpPr>
          <p:nvPr>
            <p:ph type="title"/>
          </p:nvPr>
        </p:nvSpPr>
        <p:spPr/>
        <p:txBody>
          <a:bodyPr/>
          <a:lstStyle/>
          <a:p>
            <a:r>
              <a:rPr lang="en-US" altLang="en-US" dirty="0"/>
              <a:t>Section 15.6:</a:t>
            </a:r>
            <a:br>
              <a:rPr lang="en-US" altLang="en-US" dirty="0"/>
            </a:br>
            <a:r>
              <a:rPr lang="en-US" altLang="en-US" dirty="0"/>
              <a:t>Step IV (2): The B-Cell Response</a:t>
            </a:r>
            <a:endParaRPr lang="en-IN" dirty="0"/>
          </a:p>
        </p:txBody>
      </p:sp>
      <p:sp>
        <p:nvSpPr>
          <p:cNvPr id="3" name="Content Placeholder 2"/>
          <p:cNvSpPr>
            <a:spLocks noGrp="1"/>
          </p:cNvSpPr>
          <p:nvPr>
            <p:ph sz="quarter" idx="11"/>
          </p:nvPr>
        </p:nvSpPr>
        <p:spPr/>
        <p:txBody>
          <a:bodyPr/>
          <a:lstStyle/>
          <a:p>
            <a:pPr>
              <a:spcBef>
                <a:spcPts val="1200"/>
              </a:spcBef>
            </a:pPr>
            <a:r>
              <a:rPr lang="en-US" u="sng" dirty="0"/>
              <a:t>Learning Outcomes</a:t>
            </a:r>
          </a:p>
          <a:p>
            <a:pPr marL="342900" indent="-342900">
              <a:spcBef>
                <a:spcPts val="1200"/>
              </a:spcBef>
              <a:buFont typeface="Arial" panose="020B0604020202020204" pitchFamily="34" charset="0"/>
              <a:buChar char="•"/>
            </a:pPr>
            <a:r>
              <a:rPr lang="en-US" dirty="0"/>
              <a:t>Diagram an antibody binding antigen, and list the possible end results of this process.</a:t>
            </a:r>
          </a:p>
          <a:p>
            <a:pPr marL="342900" indent="-342900">
              <a:spcBef>
                <a:spcPts val="1200"/>
              </a:spcBef>
              <a:buFont typeface="Arial" panose="020B0604020202020204" pitchFamily="34" charset="0"/>
              <a:buChar char="•"/>
            </a:pPr>
            <a:r>
              <a:rPr lang="en-US" dirty="0"/>
              <a:t>List the five types of antibodies and important characteristics of each.</a:t>
            </a:r>
          </a:p>
          <a:p>
            <a:pPr marL="342900" indent="-342900">
              <a:spcBef>
                <a:spcPts val="1200"/>
              </a:spcBef>
              <a:buFont typeface="Arial" panose="020B0604020202020204" pitchFamily="34" charset="0"/>
              <a:buChar char="•"/>
            </a:pPr>
            <a:r>
              <a:rPr lang="en-US" dirty="0"/>
              <a:t>Draw and label a graph illustrating the development of a secondary immune response.</a:t>
            </a:r>
            <a:endParaRPr lang="en-IN" dirty="0"/>
          </a:p>
        </p:txBody>
      </p:sp>
    </p:spTree>
    <p:extLst>
      <p:ext uri="{BB962C8B-B14F-4D97-AF65-F5344CB8AC3E}">
        <p14:creationId xmlns:p14="http://schemas.microsoft.com/office/powerpoint/2010/main" val="5502830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Basic Immunoglobulin (Ig) Molecule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1711292"/>
          </a:xfrm>
        </p:spPr>
        <p:txBody>
          <a:bodyPr/>
          <a:lstStyle/>
          <a:p>
            <a:pPr>
              <a:spcAft>
                <a:spcPts val="600"/>
              </a:spcAft>
            </a:pPr>
            <a:r>
              <a:rPr lang="en-US" altLang="en-US" sz="2200" dirty="0"/>
              <a:t>Four polypeptide chains connected by disulfide bonds</a:t>
            </a:r>
          </a:p>
          <a:p>
            <a:pPr>
              <a:spcAft>
                <a:spcPts val="600"/>
              </a:spcAft>
            </a:pPr>
            <a:r>
              <a:rPr lang="en-US" altLang="en-US" sz="2200" dirty="0"/>
              <a:t>Two functionally distinct fragments:</a:t>
            </a:r>
          </a:p>
          <a:p>
            <a:pPr marL="342900" indent="-342900">
              <a:spcAft>
                <a:spcPts val="600"/>
              </a:spcAft>
              <a:buFont typeface="Arial" panose="020B0604020202020204" pitchFamily="34" charset="0"/>
              <a:buChar char="•"/>
            </a:pPr>
            <a:r>
              <a:rPr lang="en-US" altLang="en-US" sz="2200" dirty="0"/>
              <a:t>Antigen-binding fragments (</a:t>
            </a:r>
            <a:r>
              <a:rPr lang="en-US" altLang="en-US" sz="2200" dirty="0" err="1"/>
              <a:t>FAbs</a:t>
            </a:r>
            <a:r>
              <a:rPr lang="en-US" altLang="en-US" sz="2200" dirty="0"/>
              <a:t>): two arms of the Ig molecule</a:t>
            </a:r>
          </a:p>
          <a:p>
            <a:pPr marL="342900" indent="-342900">
              <a:spcAft>
                <a:spcPts val="600"/>
              </a:spcAft>
              <a:buFont typeface="Arial" panose="020B0604020202020204" pitchFamily="34" charset="0"/>
              <a:buChar char="•"/>
              <a:tabLst>
                <a:tab pos="735013" algn="l"/>
              </a:tabLst>
            </a:pPr>
            <a:r>
              <a:rPr lang="en-US" altLang="en-US" sz="2200" dirty="0" err="1"/>
              <a:t>Crystallizable</a:t>
            </a:r>
            <a:r>
              <a:rPr lang="en-US" altLang="en-US" sz="2200" dirty="0"/>
              <a:t> fragment (Fc): the rest of the molecule</a:t>
            </a:r>
            <a:endParaRPr lang="en-US" sz="2200" dirty="0"/>
          </a:p>
        </p:txBody>
      </p:sp>
      <p:pic>
        <p:nvPicPr>
          <p:cNvPr id="23554" name="Picture 3" descr="Working models of antibody structure.">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771"/>
          <a:stretch/>
        </p:blipFill>
        <p:spPr bwMode="auto">
          <a:xfrm>
            <a:off x="1542949" y="3036259"/>
            <a:ext cx="6058102" cy="3200400"/>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a:extLst>
              <a:ext uri="{FF2B5EF4-FFF2-40B4-BE49-F238E27FC236}">
                <a16:creationId xmlns:a16="http://schemas.microsoft.com/office/drawing/2014/main" id="{F22674DB-6FC9-4F0D-85E8-337541C4BE3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a:extLst>
              <a:ext uri="{FF2B5EF4-FFF2-40B4-BE49-F238E27FC236}">
                <a16:creationId xmlns:a16="http://schemas.microsoft.com/office/drawing/2014/main" id="{BBAAD9F3-8C7D-40FB-AA71-9C4EDDE9D4C4}"/>
              </a:ext>
            </a:extLst>
          </p:cNvPr>
          <p:cNvSpPr>
            <a:spLocks noGrp="1"/>
          </p:cNvSpPr>
          <p:nvPr>
            <p:ph type="body" sz="quarter" idx="30"/>
          </p:nvPr>
        </p:nvSpPr>
        <p:spPr>
          <a:xfrm>
            <a:off x="1739805" y="6655825"/>
            <a:ext cx="6772576" cy="202175"/>
          </a:xfrm>
        </p:spPr>
        <p:txBody>
          <a:bodyPr/>
          <a:lstStyle/>
          <a:p>
            <a:r>
              <a:rPr lang="en-IN" dirty="0"/>
              <a:t>(b) </a:t>
            </a:r>
            <a:r>
              <a:rPr lang="en-IN" dirty="0" err="1"/>
              <a:t>molekuul_be</a:t>
            </a:r>
            <a:r>
              <a:rPr lang="en-IN" dirty="0"/>
              <a:t>/Shutterstock</a:t>
            </a:r>
          </a:p>
        </p:txBody>
      </p:sp>
    </p:spTree>
    <p:extLst>
      <p:ext uri="{BB962C8B-B14F-4D97-AF65-F5344CB8AC3E}">
        <p14:creationId xmlns:p14="http://schemas.microsoft.com/office/powerpoint/2010/main" val="30860939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C1E3A-5E81-4640-A83C-D604AE7692BF}"/>
              </a:ext>
            </a:extLst>
          </p:cNvPr>
          <p:cNvSpPr>
            <a:spLocks noGrp="1"/>
          </p:cNvSpPr>
          <p:nvPr>
            <p:ph type="title"/>
          </p:nvPr>
        </p:nvSpPr>
        <p:spPr/>
        <p:txBody>
          <a:bodyPr/>
          <a:lstStyle/>
          <a:p>
            <a:r>
              <a:rPr lang="en-US" dirty="0"/>
              <a:t>The Structure of Immunoglobulins</a:t>
            </a:r>
            <a:endParaRPr lang="en-IN" dirty="0"/>
          </a:p>
        </p:txBody>
      </p:sp>
      <p:sp>
        <p:nvSpPr>
          <p:cNvPr id="3" name="Content Placeholder 2">
            <a:extLst>
              <a:ext uri="{FF2B5EF4-FFF2-40B4-BE49-F238E27FC236}">
                <a16:creationId xmlns:a16="http://schemas.microsoft.com/office/drawing/2014/main" id="{11CF8E0E-BA23-41F7-AA1E-BEF3E46F37C2}"/>
              </a:ext>
            </a:extLst>
          </p:cNvPr>
          <p:cNvSpPr>
            <a:spLocks noGrp="1"/>
          </p:cNvSpPr>
          <p:nvPr>
            <p:ph sz="quarter" idx="11"/>
          </p:nvPr>
        </p:nvSpPr>
        <p:spPr>
          <a:xfrm>
            <a:off x="342899" y="1276709"/>
            <a:ext cx="8458200" cy="5124091"/>
          </a:xfrm>
        </p:spPr>
        <p:txBody>
          <a:bodyPr/>
          <a:lstStyle/>
          <a:p>
            <a:pPr>
              <a:spcBef>
                <a:spcPts val="600"/>
              </a:spcBef>
            </a:pPr>
            <a:r>
              <a:rPr lang="en-US" dirty="0" err="1"/>
              <a:t>FAb</a:t>
            </a:r>
            <a:r>
              <a:rPr lang="en-US" dirty="0"/>
              <a:t> fragment:</a:t>
            </a:r>
          </a:p>
          <a:p>
            <a:pPr marL="342900" indent="-342900">
              <a:spcBef>
                <a:spcPts val="600"/>
              </a:spcBef>
              <a:buFont typeface="Arial" panose="020B0604020202020204" pitchFamily="34" charset="0"/>
              <a:buChar char="•"/>
            </a:pPr>
            <a:r>
              <a:rPr lang="en-US" dirty="0"/>
              <a:t>Amino terminal end consists of the variable regions of the heavy and light chains</a:t>
            </a:r>
          </a:p>
          <a:p>
            <a:pPr marL="342900" indent="-342900">
              <a:spcBef>
                <a:spcPts val="600"/>
              </a:spcBef>
              <a:buFont typeface="Arial" panose="020B0604020202020204" pitchFamily="34" charset="0"/>
              <a:buChar char="•"/>
            </a:pPr>
            <a:r>
              <a:rPr lang="en-US" dirty="0"/>
              <a:t>Special region of attachment between the </a:t>
            </a:r>
            <a:r>
              <a:rPr lang="en-US" dirty="0" err="1"/>
              <a:t>FAb</a:t>
            </a:r>
            <a:r>
              <a:rPr lang="en-US" dirty="0"/>
              <a:t> and Fc regions allows swiveling of the </a:t>
            </a:r>
            <a:r>
              <a:rPr lang="en-US" dirty="0" err="1"/>
              <a:t>FAb</a:t>
            </a:r>
            <a:r>
              <a:rPr lang="en-US" dirty="0"/>
              <a:t> fragments</a:t>
            </a:r>
          </a:p>
          <a:p>
            <a:pPr>
              <a:spcBef>
                <a:spcPts val="600"/>
              </a:spcBef>
            </a:pPr>
            <a:r>
              <a:rPr lang="en-US" dirty="0"/>
              <a:t>Fc fragment:</a:t>
            </a:r>
          </a:p>
          <a:p>
            <a:pPr marL="342900" indent="-342900">
              <a:spcBef>
                <a:spcPts val="600"/>
              </a:spcBef>
              <a:buFont typeface="Arial" panose="020B0604020202020204" pitchFamily="34" charset="0"/>
              <a:buChar char="•"/>
            </a:pPr>
            <a:r>
              <a:rPr lang="en-US" dirty="0"/>
              <a:t>Serves as an anchor</a:t>
            </a:r>
          </a:p>
          <a:p>
            <a:pPr marL="342900" indent="-342900">
              <a:spcBef>
                <a:spcPts val="600"/>
              </a:spcBef>
              <a:buFont typeface="Arial" panose="020B0604020202020204" pitchFamily="34" charset="0"/>
              <a:buChar char="•"/>
            </a:pPr>
            <a:r>
              <a:rPr lang="en-US" dirty="0"/>
              <a:t>Involved in binding to various cells and molecules of the immune system itself</a:t>
            </a:r>
            <a:endParaRPr lang="en-US" altLang="en-US" dirty="0"/>
          </a:p>
        </p:txBody>
      </p:sp>
    </p:spTree>
    <p:extLst>
      <p:ext uri="{BB962C8B-B14F-4D97-AF65-F5344CB8AC3E}">
        <p14:creationId xmlns:p14="http://schemas.microsoft.com/office/powerpoint/2010/main" val="13371888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Antigen</a:t>
            </a:r>
            <a:r>
              <a:rPr lang="en-IN" dirty="0"/>
              <a:t>–</a:t>
            </a:r>
            <a:r>
              <a:rPr lang="en-US" dirty="0"/>
              <a:t>Antibody Interactions and the Function of the Fab</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2103120"/>
          </a:xfrm>
        </p:spPr>
        <p:txBody>
          <a:bodyPr/>
          <a:lstStyle/>
          <a:p>
            <a:pPr>
              <a:spcBef>
                <a:spcPts val="600"/>
              </a:spcBef>
              <a:spcAft>
                <a:spcPts val="600"/>
              </a:spcAft>
            </a:pPr>
            <a:r>
              <a:rPr lang="en-US" altLang="en-US" sz="2000" dirty="0"/>
              <a:t>Hypervariable region:</a:t>
            </a:r>
          </a:p>
          <a:p>
            <a:pPr marL="342900" indent="-342900">
              <a:spcBef>
                <a:spcPts val="600"/>
              </a:spcBef>
              <a:spcAft>
                <a:spcPts val="600"/>
              </a:spcAft>
              <a:buFont typeface="Arial" panose="020B0604020202020204" pitchFamily="34" charset="0"/>
              <a:buChar char="•"/>
            </a:pPr>
            <a:r>
              <a:rPr lang="en-US" altLang="en-US" sz="2000" dirty="0"/>
              <a:t>Site on the antibody where the epitope binds</a:t>
            </a:r>
          </a:p>
          <a:p>
            <a:pPr marL="342900" indent="-342900">
              <a:spcBef>
                <a:spcPts val="600"/>
              </a:spcBef>
              <a:spcAft>
                <a:spcPts val="600"/>
              </a:spcAft>
              <a:buFont typeface="Arial" panose="020B0604020202020204" pitchFamily="34" charset="0"/>
              <a:buChar char="•"/>
            </a:pPr>
            <a:r>
              <a:rPr lang="en-US" altLang="en-US" sz="2000" dirty="0"/>
              <a:t>Amino acid content extremely varied</a:t>
            </a:r>
          </a:p>
          <a:p>
            <a:pPr marL="342900" indent="-342900">
              <a:spcBef>
                <a:spcPts val="600"/>
              </a:spcBef>
              <a:spcAft>
                <a:spcPts val="600"/>
              </a:spcAft>
              <a:buFont typeface="Arial" panose="020B0604020202020204" pitchFamily="34" charset="0"/>
              <a:buChar char="•"/>
            </a:pPr>
            <a:r>
              <a:rPr lang="en-US" altLang="en-US" sz="2000" dirty="0"/>
              <a:t>A minimal complementary fit is necessary for the antigen to be held effectively</a:t>
            </a:r>
          </a:p>
        </p:txBody>
      </p:sp>
      <p:pic>
        <p:nvPicPr>
          <p:cNvPr id="24578" name="Picture 3" descr="Illustration of antigen-antibody binding with perfect fit, no fit, and poor fit.">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0149" y="3524581"/>
            <a:ext cx="5243702" cy="270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0F7A4DE4-C30B-4930-BF1B-85D8F1E4033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425074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a:xfrm>
            <a:off x="342900" y="304800"/>
            <a:ext cx="8039100" cy="678611"/>
          </a:xfrm>
        </p:spPr>
        <p:txBody>
          <a:bodyPr/>
          <a:lstStyle/>
          <a:p>
            <a:r>
              <a:rPr lang="en-US" altLang="en-US" dirty="0"/>
              <a:t>Stages of Lymphocyte Development and Function I</a:t>
            </a:r>
            <a:endParaRPr lang="en-US" dirty="0"/>
          </a:p>
        </p:txBody>
      </p:sp>
      <p:pic>
        <p:nvPicPr>
          <p:cNvPr id="4098" name="Picture 2" descr="Development of B-and T-lymphocyte specificity and migration to lymphoid organs.">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298" b="64605"/>
          <a:stretch/>
        </p:blipFill>
        <p:spPr bwMode="auto">
          <a:xfrm>
            <a:off x="336890" y="1835150"/>
            <a:ext cx="8470220" cy="3456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BE1788DB-0E93-40AE-8C2C-934981312D2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0446008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Antibody Functions</a:t>
            </a:r>
            <a:endParaRPr lang="en-IN" dirty="0"/>
          </a:p>
        </p:txBody>
      </p:sp>
      <p:pic>
        <p:nvPicPr>
          <p:cNvPr id="25602" name="Picture 2" descr="Summary of antibody functions including opsonization, neutralization, agglutination, complement, and antitoxin.">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6527" y="1089745"/>
            <a:ext cx="6310946" cy="51206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5ECBC6C1-EE4A-4D8E-A61C-CCC7141D928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5995766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Functions of the Fc Fragment</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dirty="0" err="1"/>
              <a:t>Opsonization</a:t>
            </a:r>
            <a:r>
              <a:rPr lang="en-US" dirty="0"/>
              <a:t>: attachment of antibody to foreign cells and viruses exposes the epitopes to phagocytes</a:t>
            </a:r>
          </a:p>
          <a:p>
            <a:pPr>
              <a:spcBef>
                <a:spcPts val="1200"/>
              </a:spcBef>
            </a:pPr>
            <a:r>
              <a:rPr lang="en-US" dirty="0"/>
              <a:t>Certain antibodies have regions on the Fc region for binding complement</a:t>
            </a:r>
          </a:p>
          <a:p>
            <a:pPr>
              <a:spcBef>
                <a:spcPts val="1200"/>
              </a:spcBef>
            </a:pPr>
            <a:r>
              <a:rPr lang="en-US" dirty="0"/>
              <a:t>In other cells, binding of Fc causes the release of cytokines</a:t>
            </a:r>
          </a:p>
          <a:p>
            <a:pPr marL="342900" indent="-342900">
              <a:spcBef>
                <a:spcPts val="1200"/>
              </a:spcBef>
              <a:buFont typeface="Arial" panose="020B0604020202020204" pitchFamily="34" charset="0"/>
              <a:buChar char="•"/>
            </a:pPr>
            <a:r>
              <a:rPr lang="en-US" dirty="0"/>
              <a:t>Example: Fc region of </a:t>
            </a:r>
            <a:r>
              <a:rPr lang="en-US" dirty="0" err="1"/>
              <a:t>IgE</a:t>
            </a:r>
            <a:r>
              <a:rPr lang="en-US" dirty="0"/>
              <a:t> releases histamine from basophils and mast cells</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Accessory Molecules on Immunoglobulins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altLang="en-US" dirty="0"/>
              <a:t>Varying amounts of carbohydrates are attached to the constant regions</a:t>
            </a:r>
          </a:p>
          <a:p>
            <a:pPr>
              <a:spcBef>
                <a:spcPts val="1200"/>
              </a:spcBef>
            </a:pPr>
            <a:r>
              <a:rPr lang="en-US" altLang="en-US" dirty="0"/>
              <a:t>J chain: </a:t>
            </a:r>
          </a:p>
          <a:p>
            <a:pPr marL="347472" lvl="1">
              <a:spcBef>
                <a:spcPts val="1200"/>
              </a:spcBef>
            </a:pPr>
            <a:r>
              <a:rPr lang="en-US" altLang="en-US" dirty="0"/>
              <a:t>Joins the monomers of IgA and IgM</a:t>
            </a:r>
          </a:p>
          <a:p>
            <a:pPr>
              <a:spcBef>
                <a:spcPts val="1200"/>
              </a:spcBef>
            </a:pPr>
            <a:r>
              <a:rPr lang="en-US" altLang="en-US" dirty="0"/>
              <a:t>Secretory component:</a:t>
            </a:r>
          </a:p>
          <a:p>
            <a:pPr marL="347472" lvl="1">
              <a:spcBef>
                <a:spcPts val="1200"/>
              </a:spcBef>
            </a:pPr>
            <a:r>
              <a:rPr lang="en-US" altLang="en-US" dirty="0"/>
              <a:t>Helps IgA move across mucous membranes</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Classes of Immunoglobulins</a:t>
            </a:r>
            <a:endParaRPr lang="en-IN" dirty="0"/>
          </a:p>
        </p:txBody>
      </p:sp>
      <p:pic>
        <p:nvPicPr>
          <p:cNvPr id="4" name="Picture 2" descr="Illustrations and characteristics of the immunoglobulin classes.">
            <a:extLst>
              <a:ext uri="{FF2B5EF4-FFF2-40B4-BE49-F238E27FC236}">
                <a16:creationId xmlns:a16="http://schemas.microsoft.com/office/drawing/2014/main" id="{2037C038-7FA2-4744-A05D-6F378718F772}"/>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2154066" y="989652"/>
            <a:ext cx="4835869" cy="1463040"/>
          </a:xfrm>
          <a:prstGeom prst="rect">
            <a:avLst/>
          </a:prstGeom>
        </p:spPr>
      </p:pic>
      <p:graphicFrame>
        <p:nvGraphicFramePr>
          <p:cNvPr id="6" name="Table 3">
            <a:extLst>
              <a:ext uri="{FF2B5EF4-FFF2-40B4-BE49-F238E27FC236}">
                <a16:creationId xmlns:a16="http://schemas.microsoft.com/office/drawing/2014/main" id="{E4801637-476C-4690-8E09-EAAAB758B894}"/>
              </a:ext>
            </a:extLst>
          </p:cNvPr>
          <p:cNvGraphicFramePr>
            <a:graphicFrameLocks noGrp="1"/>
          </p:cNvGraphicFramePr>
          <p:nvPr>
            <p:extLst>
              <p:ext uri="{D42A27DB-BD31-4B8C-83A1-F6EECF244321}">
                <p14:modId xmlns:p14="http://schemas.microsoft.com/office/powerpoint/2010/main" val="74976776"/>
              </p:ext>
            </p:extLst>
          </p:nvPr>
        </p:nvGraphicFramePr>
        <p:xfrm>
          <a:off x="320040" y="2503135"/>
          <a:ext cx="8503920" cy="3785616"/>
        </p:xfrm>
        <a:graphic>
          <a:graphicData uri="http://schemas.openxmlformats.org/drawingml/2006/table">
            <a:tbl>
              <a:tblPr firstRow="1" bandRow="1">
                <a:tableStyleId>{073A0DAA-6AF3-43AB-8588-CEC1D06C72B9}</a:tableStyleId>
              </a:tblPr>
              <a:tblGrid>
                <a:gridCol w="1587888">
                  <a:extLst>
                    <a:ext uri="{9D8B030D-6E8A-4147-A177-3AD203B41FA5}">
                      <a16:colId xmlns:a16="http://schemas.microsoft.com/office/drawing/2014/main" val="1009719217"/>
                    </a:ext>
                  </a:extLst>
                </a:gridCol>
                <a:gridCol w="1656928">
                  <a:extLst>
                    <a:ext uri="{9D8B030D-6E8A-4147-A177-3AD203B41FA5}">
                      <a16:colId xmlns:a16="http://schemas.microsoft.com/office/drawing/2014/main" val="228244122"/>
                    </a:ext>
                  </a:extLst>
                </a:gridCol>
                <a:gridCol w="1380772">
                  <a:extLst>
                    <a:ext uri="{9D8B030D-6E8A-4147-A177-3AD203B41FA5}">
                      <a16:colId xmlns:a16="http://schemas.microsoft.com/office/drawing/2014/main" val="2179513452"/>
                    </a:ext>
                  </a:extLst>
                </a:gridCol>
                <a:gridCol w="1380772">
                  <a:extLst>
                    <a:ext uri="{9D8B030D-6E8A-4147-A177-3AD203B41FA5}">
                      <a16:colId xmlns:a16="http://schemas.microsoft.com/office/drawing/2014/main" val="1589426535"/>
                    </a:ext>
                  </a:extLst>
                </a:gridCol>
                <a:gridCol w="1173656">
                  <a:extLst>
                    <a:ext uri="{9D8B030D-6E8A-4147-A177-3AD203B41FA5}">
                      <a16:colId xmlns:a16="http://schemas.microsoft.com/office/drawing/2014/main" val="1170118309"/>
                    </a:ext>
                  </a:extLst>
                </a:gridCol>
                <a:gridCol w="1323904">
                  <a:extLst>
                    <a:ext uri="{9D8B030D-6E8A-4147-A177-3AD203B41FA5}">
                      <a16:colId xmlns:a16="http://schemas.microsoft.com/office/drawing/2014/main" val="2729802039"/>
                    </a:ext>
                  </a:extLst>
                </a:gridCol>
              </a:tblGrid>
              <a:tr h="406400">
                <a:tc>
                  <a:txBody>
                    <a:bodyPr/>
                    <a:lstStyle/>
                    <a:p>
                      <a:pPr>
                        <a:lnSpc>
                          <a:spcPct val="90000"/>
                        </a:lnSpc>
                      </a:pPr>
                      <a:endParaRPr lang="en-US" sz="1200" dirty="0"/>
                    </a:p>
                  </a:txBody>
                  <a:tcPr/>
                </a:tc>
                <a:tc>
                  <a:txBody>
                    <a:bodyPr/>
                    <a:lstStyle/>
                    <a:p>
                      <a:pPr>
                        <a:lnSpc>
                          <a:spcPct val="90000"/>
                        </a:lnSpc>
                      </a:pPr>
                      <a:r>
                        <a:rPr lang="en-US" sz="1200" dirty="0"/>
                        <a:t>IgG - Monomer</a:t>
                      </a:r>
                    </a:p>
                  </a:txBody>
                  <a:tcPr/>
                </a:tc>
                <a:tc>
                  <a:txBody>
                    <a:bodyPr/>
                    <a:lstStyle/>
                    <a:p>
                      <a:pPr>
                        <a:lnSpc>
                          <a:spcPct val="90000"/>
                        </a:lnSpc>
                      </a:pPr>
                      <a:r>
                        <a:rPr lang="en-US" sz="1200" dirty="0"/>
                        <a:t>IgA - Dimer, Monomer</a:t>
                      </a:r>
                    </a:p>
                  </a:txBody>
                  <a:tcPr/>
                </a:tc>
                <a:tc>
                  <a:txBody>
                    <a:bodyPr/>
                    <a:lstStyle/>
                    <a:p>
                      <a:pPr>
                        <a:lnSpc>
                          <a:spcPct val="90000"/>
                        </a:lnSpc>
                      </a:pPr>
                      <a:r>
                        <a:rPr lang="en-US" sz="1200" dirty="0"/>
                        <a:t>IgM - Pentamer</a:t>
                      </a:r>
                    </a:p>
                  </a:txBody>
                  <a:tcPr/>
                </a:tc>
                <a:tc>
                  <a:txBody>
                    <a:bodyPr/>
                    <a:lstStyle/>
                    <a:p>
                      <a:pPr>
                        <a:lnSpc>
                          <a:spcPct val="90000"/>
                        </a:lnSpc>
                      </a:pPr>
                      <a:r>
                        <a:rPr lang="en-US" sz="1200" dirty="0" err="1"/>
                        <a:t>IgD</a:t>
                      </a:r>
                      <a:r>
                        <a:rPr lang="en-US" sz="1200" dirty="0"/>
                        <a:t> - Monomer</a:t>
                      </a:r>
                    </a:p>
                  </a:txBody>
                  <a:tcPr/>
                </a:tc>
                <a:tc>
                  <a:txBody>
                    <a:bodyPr/>
                    <a:lstStyle/>
                    <a:p>
                      <a:pPr>
                        <a:lnSpc>
                          <a:spcPct val="90000"/>
                        </a:lnSpc>
                      </a:pPr>
                      <a:r>
                        <a:rPr lang="en-US" sz="1200" dirty="0" err="1"/>
                        <a:t>IgE</a:t>
                      </a:r>
                      <a:r>
                        <a:rPr lang="en-US" sz="1200" dirty="0"/>
                        <a:t> - Monomer</a:t>
                      </a:r>
                    </a:p>
                  </a:txBody>
                  <a:tcPr/>
                </a:tc>
                <a:extLst>
                  <a:ext uri="{0D108BD9-81ED-4DB2-BD59-A6C34878D82A}">
                    <a16:rowId xmlns:a16="http://schemas.microsoft.com/office/drawing/2014/main" val="3288166026"/>
                  </a:ext>
                </a:extLst>
              </a:tr>
              <a:tr h="406400">
                <a:tc>
                  <a:txBody>
                    <a:bodyPr/>
                    <a:lstStyle/>
                    <a:p>
                      <a:pPr>
                        <a:lnSpc>
                          <a:spcPct val="90000"/>
                        </a:lnSpc>
                      </a:pPr>
                      <a:r>
                        <a:rPr lang="en-US" sz="1200" dirty="0"/>
                        <a:t>Number of</a:t>
                      </a:r>
                      <a:r>
                        <a:rPr lang="en-US" sz="1200" baseline="0" dirty="0"/>
                        <a:t> antigen binding sites</a:t>
                      </a:r>
                      <a:endParaRPr lang="en-US" sz="1200" dirty="0"/>
                    </a:p>
                  </a:txBody>
                  <a:tcPr/>
                </a:tc>
                <a:tc>
                  <a:txBody>
                    <a:bodyPr/>
                    <a:lstStyle/>
                    <a:p>
                      <a:pPr>
                        <a:lnSpc>
                          <a:spcPct val="90000"/>
                        </a:lnSpc>
                      </a:pPr>
                      <a:r>
                        <a:rPr lang="en-US" sz="1200" dirty="0"/>
                        <a:t>2</a:t>
                      </a:r>
                    </a:p>
                  </a:txBody>
                  <a:tcPr/>
                </a:tc>
                <a:tc>
                  <a:txBody>
                    <a:bodyPr/>
                    <a:lstStyle/>
                    <a:p>
                      <a:pPr>
                        <a:lnSpc>
                          <a:spcPct val="90000"/>
                        </a:lnSpc>
                      </a:pPr>
                      <a:r>
                        <a:rPr lang="en-US" sz="1200" dirty="0"/>
                        <a:t>4, 2</a:t>
                      </a:r>
                    </a:p>
                  </a:txBody>
                  <a:tcPr/>
                </a:tc>
                <a:tc>
                  <a:txBody>
                    <a:bodyPr/>
                    <a:lstStyle/>
                    <a:p>
                      <a:pPr>
                        <a:lnSpc>
                          <a:spcPct val="90000"/>
                        </a:lnSpc>
                      </a:pPr>
                      <a:r>
                        <a:rPr lang="en-US" sz="1200" dirty="0"/>
                        <a:t>10</a:t>
                      </a:r>
                    </a:p>
                  </a:txBody>
                  <a:tcPr/>
                </a:tc>
                <a:tc>
                  <a:txBody>
                    <a:bodyPr/>
                    <a:lstStyle/>
                    <a:p>
                      <a:pPr>
                        <a:lnSpc>
                          <a:spcPct val="90000"/>
                        </a:lnSpc>
                      </a:pPr>
                      <a:r>
                        <a:rPr lang="en-US" sz="1200" dirty="0"/>
                        <a:t>2</a:t>
                      </a:r>
                    </a:p>
                  </a:txBody>
                  <a:tcPr/>
                </a:tc>
                <a:tc>
                  <a:txBody>
                    <a:bodyPr/>
                    <a:lstStyle/>
                    <a:p>
                      <a:pPr>
                        <a:lnSpc>
                          <a:spcPct val="90000"/>
                        </a:lnSpc>
                      </a:pPr>
                      <a:r>
                        <a:rPr lang="en-US" sz="1200" dirty="0"/>
                        <a:t>2</a:t>
                      </a:r>
                    </a:p>
                  </a:txBody>
                  <a:tcPr/>
                </a:tc>
                <a:extLst>
                  <a:ext uri="{0D108BD9-81ED-4DB2-BD59-A6C34878D82A}">
                    <a16:rowId xmlns:a16="http://schemas.microsoft.com/office/drawing/2014/main" val="4009752741"/>
                  </a:ext>
                </a:extLst>
              </a:tr>
              <a:tr h="247374">
                <a:tc>
                  <a:txBody>
                    <a:bodyPr/>
                    <a:lstStyle/>
                    <a:p>
                      <a:pPr>
                        <a:lnSpc>
                          <a:spcPct val="90000"/>
                        </a:lnSpc>
                      </a:pPr>
                      <a:r>
                        <a:rPr lang="en-US" sz="1200" dirty="0"/>
                        <a:t>Molecular weight</a:t>
                      </a:r>
                    </a:p>
                  </a:txBody>
                  <a:tcPr/>
                </a:tc>
                <a:tc>
                  <a:txBody>
                    <a:bodyPr/>
                    <a:lstStyle/>
                    <a:p>
                      <a:pPr>
                        <a:lnSpc>
                          <a:spcPct val="90000"/>
                        </a:lnSpc>
                      </a:pPr>
                      <a:r>
                        <a:rPr lang="en-US" sz="1200" dirty="0"/>
                        <a:t>150,000</a:t>
                      </a:r>
                    </a:p>
                  </a:txBody>
                  <a:tcPr/>
                </a:tc>
                <a:tc>
                  <a:txBody>
                    <a:bodyPr/>
                    <a:lstStyle/>
                    <a:p>
                      <a:pPr>
                        <a:lnSpc>
                          <a:spcPct val="90000"/>
                        </a:lnSpc>
                      </a:pPr>
                      <a:r>
                        <a:rPr lang="en-US" sz="1200" dirty="0"/>
                        <a:t>170,000-385,000</a:t>
                      </a:r>
                    </a:p>
                  </a:txBody>
                  <a:tcPr/>
                </a:tc>
                <a:tc>
                  <a:txBody>
                    <a:bodyPr/>
                    <a:lstStyle/>
                    <a:p>
                      <a:pPr>
                        <a:lnSpc>
                          <a:spcPct val="90000"/>
                        </a:lnSpc>
                      </a:pPr>
                      <a:r>
                        <a:rPr lang="en-US" sz="1200" dirty="0"/>
                        <a:t>900,000</a:t>
                      </a:r>
                    </a:p>
                  </a:txBody>
                  <a:tcPr/>
                </a:tc>
                <a:tc>
                  <a:txBody>
                    <a:bodyPr/>
                    <a:lstStyle/>
                    <a:p>
                      <a:pPr>
                        <a:lnSpc>
                          <a:spcPct val="90000"/>
                        </a:lnSpc>
                      </a:pPr>
                      <a:r>
                        <a:rPr lang="en-US" sz="1200" dirty="0"/>
                        <a:t>180,000</a:t>
                      </a:r>
                    </a:p>
                  </a:txBody>
                  <a:tcPr/>
                </a:tc>
                <a:tc>
                  <a:txBody>
                    <a:bodyPr/>
                    <a:lstStyle/>
                    <a:p>
                      <a:pPr>
                        <a:lnSpc>
                          <a:spcPct val="90000"/>
                        </a:lnSpc>
                      </a:pPr>
                      <a:r>
                        <a:rPr lang="en-US" sz="1200" dirty="0"/>
                        <a:t>200,000</a:t>
                      </a:r>
                    </a:p>
                  </a:txBody>
                  <a:tcPr/>
                </a:tc>
                <a:extLst>
                  <a:ext uri="{0D108BD9-81ED-4DB2-BD59-A6C34878D82A}">
                    <a16:rowId xmlns:a16="http://schemas.microsoft.com/office/drawing/2014/main" val="301768736"/>
                  </a:ext>
                </a:extLst>
              </a:tr>
              <a:tr h="406400">
                <a:tc>
                  <a:txBody>
                    <a:bodyPr/>
                    <a:lstStyle/>
                    <a:p>
                      <a:pPr>
                        <a:lnSpc>
                          <a:spcPct val="90000"/>
                        </a:lnSpc>
                      </a:pPr>
                      <a:r>
                        <a:rPr lang="en-US" sz="1200" dirty="0"/>
                        <a:t>Percentage of total antibody in serum</a:t>
                      </a:r>
                    </a:p>
                  </a:txBody>
                  <a:tcPr/>
                </a:tc>
                <a:tc>
                  <a:txBody>
                    <a:bodyPr/>
                    <a:lstStyle/>
                    <a:p>
                      <a:pPr>
                        <a:lnSpc>
                          <a:spcPct val="90000"/>
                        </a:lnSpc>
                      </a:pPr>
                      <a:r>
                        <a:rPr lang="en-US" sz="1200" dirty="0"/>
                        <a:t>80%</a:t>
                      </a:r>
                    </a:p>
                  </a:txBody>
                  <a:tcPr/>
                </a:tc>
                <a:tc>
                  <a:txBody>
                    <a:bodyPr/>
                    <a:lstStyle/>
                    <a:p>
                      <a:pPr>
                        <a:lnSpc>
                          <a:spcPct val="90000"/>
                        </a:lnSpc>
                      </a:pPr>
                      <a:r>
                        <a:rPr lang="en-US" sz="1200" dirty="0"/>
                        <a:t>13%</a:t>
                      </a:r>
                    </a:p>
                  </a:txBody>
                  <a:tcPr/>
                </a:tc>
                <a:tc>
                  <a:txBody>
                    <a:bodyPr/>
                    <a:lstStyle/>
                    <a:p>
                      <a:pPr>
                        <a:lnSpc>
                          <a:spcPct val="90000"/>
                        </a:lnSpc>
                      </a:pPr>
                      <a:r>
                        <a:rPr lang="en-US" sz="1200" dirty="0"/>
                        <a:t>6%</a:t>
                      </a:r>
                    </a:p>
                  </a:txBody>
                  <a:tcPr/>
                </a:tc>
                <a:tc>
                  <a:txBody>
                    <a:bodyPr/>
                    <a:lstStyle/>
                    <a:p>
                      <a:pPr>
                        <a:lnSpc>
                          <a:spcPct val="90000"/>
                        </a:lnSpc>
                      </a:pPr>
                      <a:r>
                        <a:rPr lang="en-US" sz="1200" dirty="0"/>
                        <a:t>1%</a:t>
                      </a:r>
                    </a:p>
                  </a:txBody>
                  <a:tcPr/>
                </a:tc>
                <a:tc>
                  <a:txBody>
                    <a:bodyPr/>
                    <a:lstStyle/>
                    <a:p>
                      <a:pPr>
                        <a:lnSpc>
                          <a:spcPct val="90000"/>
                        </a:lnSpc>
                      </a:pPr>
                      <a:r>
                        <a:rPr lang="en-US" sz="1200" dirty="0"/>
                        <a:t>0.002%</a:t>
                      </a:r>
                    </a:p>
                  </a:txBody>
                  <a:tcPr/>
                </a:tc>
                <a:extLst>
                  <a:ext uri="{0D108BD9-81ED-4DB2-BD59-A6C34878D82A}">
                    <a16:rowId xmlns:a16="http://schemas.microsoft.com/office/drawing/2014/main" val="4087472078"/>
                  </a:ext>
                </a:extLst>
              </a:tr>
              <a:tr h="406400">
                <a:tc>
                  <a:txBody>
                    <a:bodyPr/>
                    <a:lstStyle/>
                    <a:p>
                      <a:pPr>
                        <a:lnSpc>
                          <a:spcPct val="90000"/>
                        </a:lnSpc>
                      </a:pPr>
                      <a:r>
                        <a:rPr lang="en-US" sz="1200" dirty="0"/>
                        <a:t>Average half-life in serum (days)</a:t>
                      </a:r>
                    </a:p>
                  </a:txBody>
                  <a:tcPr/>
                </a:tc>
                <a:tc>
                  <a:txBody>
                    <a:bodyPr/>
                    <a:lstStyle/>
                    <a:p>
                      <a:pPr>
                        <a:lnSpc>
                          <a:spcPct val="90000"/>
                        </a:lnSpc>
                      </a:pPr>
                      <a:r>
                        <a:rPr lang="en-US" sz="1200" dirty="0"/>
                        <a:t>23</a:t>
                      </a:r>
                    </a:p>
                  </a:txBody>
                  <a:tcPr/>
                </a:tc>
                <a:tc>
                  <a:txBody>
                    <a:bodyPr/>
                    <a:lstStyle/>
                    <a:p>
                      <a:pPr>
                        <a:lnSpc>
                          <a:spcPct val="90000"/>
                        </a:lnSpc>
                      </a:pPr>
                      <a:r>
                        <a:rPr lang="en-US" sz="1200" dirty="0"/>
                        <a:t>6</a:t>
                      </a:r>
                    </a:p>
                  </a:txBody>
                  <a:tcPr/>
                </a:tc>
                <a:tc>
                  <a:txBody>
                    <a:bodyPr/>
                    <a:lstStyle/>
                    <a:p>
                      <a:pPr>
                        <a:lnSpc>
                          <a:spcPct val="90000"/>
                        </a:lnSpc>
                      </a:pPr>
                      <a:r>
                        <a:rPr lang="en-US" sz="1200" dirty="0"/>
                        <a:t>5</a:t>
                      </a:r>
                    </a:p>
                  </a:txBody>
                  <a:tcPr/>
                </a:tc>
                <a:tc>
                  <a:txBody>
                    <a:bodyPr/>
                    <a:lstStyle/>
                    <a:p>
                      <a:pPr>
                        <a:lnSpc>
                          <a:spcPct val="90000"/>
                        </a:lnSpc>
                      </a:pPr>
                      <a:r>
                        <a:rPr lang="en-US" sz="1200" dirty="0"/>
                        <a:t>3</a:t>
                      </a:r>
                    </a:p>
                  </a:txBody>
                  <a:tcPr/>
                </a:tc>
                <a:tc>
                  <a:txBody>
                    <a:bodyPr/>
                    <a:lstStyle/>
                    <a:p>
                      <a:pPr>
                        <a:lnSpc>
                          <a:spcPct val="90000"/>
                        </a:lnSpc>
                      </a:pPr>
                      <a:r>
                        <a:rPr lang="en-US" sz="1200" dirty="0"/>
                        <a:t>2.5</a:t>
                      </a:r>
                    </a:p>
                  </a:txBody>
                  <a:tcPr/>
                </a:tc>
                <a:extLst>
                  <a:ext uri="{0D108BD9-81ED-4DB2-BD59-A6C34878D82A}">
                    <a16:rowId xmlns:a16="http://schemas.microsoft.com/office/drawing/2014/main" val="3881471527"/>
                  </a:ext>
                </a:extLst>
              </a:tr>
              <a:tr h="247374">
                <a:tc>
                  <a:txBody>
                    <a:bodyPr/>
                    <a:lstStyle/>
                    <a:p>
                      <a:pPr>
                        <a:lnSpc>
                          <a:spcPct val="90000"/>
                        </a:lnSpc>
                      </a:pPr>
                      <a:r>
                        <a:rPr lang="en-US" sz="1200" dirty="0"/>
                        <a:t>Crosses placenta?</a:t>
                      </a:r>
                    </a:p>
                  </a:txBody>
                  <a:tcPr/>
                </a:tc>
                <a:tc>
                  <a:txBody>
                    <a:bodyPr/>
                    <a:lstStyle/>
                    <a:p>
                      <a:pPr>
                        <a:lnSpc>
                          <a:spcPct val="90000"/>
                        </a:lnSpc>
                      </a:pPr>
                      <a:r>
                        <a:rPr lang="en-US" sz="1200" dirty="0"/>
                        <a:t>Yes</a:t>
                      </a:r>
                    </a:p>
                  </a:txBody>
                  <a:tcPr/>
                </a:tc>
                <a:tc>
                  <a:txBody>
                    <a:bodyPr/>
                    <a:lstStyle/>
                    <a:p>
                      <a:pPr>
                        <a:lnSpc>
                          <a:spcPct val="90000"/>
                        </a:lnSpc>
                      </a:pPr>
                      <a:r>
                        <a:rPr lang="en-US" sz="1200" dirty="0"/>
                        <a:t>No</a:t>
                      </a:r>
                    </a:p>
                  </a:txBody>
                  <a:tcPr/>
                </a:tc>
                <a:tc>
                  <a:txBody>
                    <a:bodyPr/>
                    <a:lstStyle/>
                    <a:p>
                      <a:pPr>
                        <a:lnSpc>
                          <a:spcPct val="90000"/>
                        </a:lnSpc>
                      </a:pPr>
                      <a:r>
                        <a:rPr lang="en-US" sz="1200" dirty="0"/>
                        <a:t>No</a:t>
                      </a:r>
                    </a:p>
                  </a:txBody>
                  <a:tcPr/>
                </a:tc>
                <a:tc>
                  <a:txBody>
                    <a:bodyPr/>
                    <a:lstStyle/>
                    <a:p>
                      <a:pPr>
                        <a:lnSpc>
                          <a:spcPct val="90000"/>
                        </a:lnSpc>
                      </a:pPr>
                      <a:r>
                        <a:rPr lang="en-US" sz="1200" dirty="0"/>
                        <a:t>No</a:t>
                      </a:r>
                    </a:p>
                  </a:txBody>
                  <a:tcPr/>
                </a:tc>
                <a:tc>
                  <a:txBody>
                    <a:bodyPr/>
                    <a:lstStyle/>
                    <a:p>
                      <a:pPr>
                        <a:lnSpc>
                          <a:spcPct val="90000"/>
                        </a:lnSpc>
                      </a:pPr>
                      <a:r>
                        <a:rPr lang="en-US" sz="1200" dirty="0"/>
                        <a:t>No</a:t>
                      </a:r>
                    </a:p>
                  </a:txBody>
                  <a:tcPr/>
                </a:tc>
                <a:extLst>
                  <a:ext uri="{0D108BD9-81ED-4DB2-BD59-A6C34878D82A}">
                    <a16:rowId xmlns:a16="http://schemas.microsoft.com/office/drawing/2014/main" val="3795967737"/>
                  </a:ext>
                </a:extLst>
              </a:tr>
              <a:tr h="247374">
                <a:tc>
                  <a:txBody>
                    <a:bodyPr/>
                    <a:lstStyle/>
                    <a:p>
                      <a:pPr>
                        <a:lnSpc>
                          <a:spcPct val="90000"/>
                        </a:lnSpc>
                      </a:pPr>
                      <a:r>
                        <a:rPr lang="en-US" sz="1200" dirty="0"/>
                        <a:t>Fixes complement?</a:t>
                      </a:r>
                    </a:p>
                  </a:txBody>
                  <a:tcPr/>
                </a:tc>
                <a:tc>
                  <a:txBody>
                    <a:bodyPr/>
                    <a:lstStyle/>
                    <a:p>
                      <a:pPr>
                        <a:lnSpc>
                          <a:spcPct val="90000"/>
                        </a:lnSpc>
                      </a:pPr>
                      <a:r>
                        <a:rPr lang="en-US" sz="1200" dirty="0"/>
                        <a:t>Yes</a:t>
                      </a:r>
                    </a:p>
                  </a:txBody>
                  <a:tcPr/>
                </a:tc>
                <a:tc>
                  <a:txBody>
                    <a:bodyPr/>
                    <a:lstStyle/>
                    <a:p>
                      <a:pPr>
                        <a:lnSpc>
                          <a:spcPct val="90000"/>
                        </a:lnSpc>
                      </a:pPr>
                      <a:r>
                        <a:rPr lang="en-US" sz="1200" dirty="0"/>
                        <a:t>No</a:t>
                      </a:r>
                    </a:p>
                  </a:txBody>
                  <a:tcPr/>
                </a:tc>
                <a:tc>
                  <a:txBody>
                    <a:bodyPr/>
                    <a:lstStyle/>
                    <a:p>
                      <a:pPr>
                        <a:lnSpc>
                          <a:spcPct val="90000"/>
                        </a:lnSpc>
                      </a:pPr>
                      <a:r>
                        <a:rPr lang="en-US" sz="1200" dirty="0"/>
                        <a:t>Yes</a:t>
                      </a:r>
                    </a:p>
                  </a:txBody>
                  <a:tcPr/>
                </a:tc>
                <a:tc>
                  <a:txBody>
                    <a:bodyPr/>
                    <a:lstStyle/>
                    <a:p>
                      <a:pPr>
                        <a:lnSpc>
                          <a:spcPct val="90000"/>
                        </a:lnSpc>
                      </a:pPr>
                      <a:r>
                        <a:rPr lang="en-US" sz="1200" dirty="0"/>
                        <a:t>No</a:t>
                      </a:r>
                    </a:p>
                  </a:txBody>
                  <a:tcPr/>
                </a:tc>
                <a:tc>
                  <a:txBody>
                    <a:bodyPr/>
                    <a:lstStyle/>
                    <a:p>
                      <a:pPr>
                        <a:lnSpc>
                          <a:spcPct val="90000"/>
                        </a:lnSpc>
                      </a:pPr>
                      <a:r>
                        <a:rPr lang="en-US" sz="1200" dirty="0"/>
                        <a:t>No</a:t>
                      </a:r>
                    </a:p>
                  </a:txBody>
                  <a:tcPr/>
                </a:tc>
                <a:extLst>
                  <a:ext uri="{0D108BD9-81ED-4DB2-BD59-A6C34878D82A}">
                    <a16:rowId xmlns:a16="http://schemas.microsoft.com/office/drawing/2014/main" val="3510322327"/>
                  </a:ext>
                </a:extLst>
              </a:tr>
              <a:tr h="406400">
                <a:tc>
                  <a:txBody>
                    <a:bodyPr/>
                    <a:lstStyle/>
                    <a:p>
                      <a:pPr>
                        <a:lnSpc>
                          <a:spcPct val="90000"/>
                        </a:lnSpc>
                      </a:pPr>
                      <a:r>
                        <a:rPr lang="en-US" sz="1200" dirty="0"/>
                        <a:t>Fc binds to</a:t>
                      </a:r>
                    </a:p>
                  </a:txBody>
                  <a:tcPr/>
                </a:tc>
                <a:tc>
                  <a:txBody>
                    <a:bodyPr/>
                    <a:lstStyle/>
                    <a:p>
                      <a:pPr>
                        <a:lnSpc>
                          <a:spcPct val="90000"/>
                        </a:lnSpc>
                      </a:pPr>
                      <a:r>
                        <a:rPr lang="en-US" sz="1200" dirty="0"/>
                        <a:t>Phagocytes</a:t>
                      </a:r>
                    </a:p>
                  </a:txBody>
                  <a:tcPr/>
                </a:tc>
                <a:tc>
                  <a:txBody>
                    <a:bodyPr/>
                    <a:lstStyle/>
                    <a:p>
                      <a:pPr>
                        <a:lnSpc>
                          <a:spcPct val="90000"/>
                        </a:lnSpc>
                      </a:pPr>
                      <a:endParaRPr lang="en-US" sz="1200" dirty="0"/>
                    </a:p>
                  </a:txBody>
                  <a:tcPr/>
                </a:tc>
                <a:tc>
                  <a:txBody>
                    <a:bodyPr/>
                    <a:lstStyle/>
                    <a:p>
                      <a:pPr>
                        <a:lnSpc>
                          <a:spcPct val="90000"/>
                        </a:lnSpc>
                      </a:pPr>
                      <a:endParaRPr lang="en-US" sz="1200"/>
                    </a:p>
                  </a:txBody>
                  <a:tcPr/>
                </a:tc>
                <a:tc>
                  <a:txBody>
                    <a:bodyPr/>
                    <a:lstStyle/>
                    <a:p>
                      <a:pPr>
                        <a:lnSpc>
                          <a:spcPct val="90000"/>
                        </a:lnSpc>
                      </a:pPr>
                      <a:endParaRPr lang="en-US" sz="1200"/>
                    </a:p>
                  </a:txBody>
                  <a:tcPr/>
                </a:tc>
                <a:tc>
                  <a:txBody>
                    <a:bodyPr/>
                    <a:lstStyle/>
                    <a:p>
                      <a:pPr>
                        <a:lnSpc>
                          <a:spcPct val="90000"/>
                        </a:lnSpc>
                      </a:pPr>
                      <a:r>
                        <a:rPr lang="en-US" sz="1200" dirty="0"/>
                        <a:t>Mast cells and basophils</a:t>
                      </a:r>
                    </a:p>
                  </a:txBody>
                  <a:tcPr/>
                </a:tc>
                <a:extLst>
                  <a:ext uri="{0D108BD9-81ED-4DB2-BD59-A6C34878D82A}">
                    <a16:rowId xmlns:a16="http://schemas.microsoft.com/office/drawing/2014/main" val="1331602127"/>
                  </a:ext>
                </a:extLst>
              </a:tr>
              <a:tr h="883478">
                <a:tc>
                  <a:txBody>
                    <a:bodyPr/>
                    <a:lstStyle/>
                    <a:p>
                      <a:pPr>
                        <a:lnSpc>
                          <a:spcPct val="90000"/>
                        </a:lnSpc>
                      </a:pPr>
                      <a:r>
                        <a:rPr lang="en-US" sz="1200" dirty="0"/>
                        <a:t>Biological function</a:t>
                      </a:r>
                    </a:p>
                  </a:txBody>
                  <a:tcPr/>
                </a:tc>
                <a:tc>
                  <a:txBody>
                    <a:bodyPr/>
                    <a:lstStyle/>
                    <a:p>
                      <a:pPr>
                        <a:lnSpc>
                          <a:spcPct val="90000"/>
                        </a:lnSpc>
                      </a:pPr>
                      <a:r>
                        <a:rPr lang="en-US" sz="1200" dirty="0"/>
                        <a:t>Long-term immunity; memory antibodies; neutralizes toxins, opsonizes, fixes complement</a:t>
                      </a:r>
                    </a:p>
                  </a:txBody>
                  <a:tcPr/>
                </a:tc>
                <a:tc>
                  <a:txBody>
                    <a:bodyPr/>
                    <a:lstStyle/>
                    <a:p>
                      <a:pPr>
                        <a:lnSpc>
                          <a:spcPct val="90000"/>
                        </a:lnSpc>
                      </a:pPr>
                      <a:r>
                        <a:rPr lang="en-US" sz="1200" dirty="0"/>
                        <a:t>Secretory antibody;</a:t>
                      </a:r>
                    </a:p>
                    <a:p>
                      <a:pPr>
                        <a:lnSpc>
                          <a:spcPct val="90000"/>
                        </a:lnSpc>
                      </a:pPr>
                      <a:r>
                        <a:rPr lang="en-US" sz="1200" dirty="0"/>
                        <a:t>on mucous</a:t>
                      </a:r>
                    </a:p>
                    <a:p>
                      <a:pPr>
                        <a:lnSpc>
                          <a:spcPct val="90000"/>
                        </a:lnSpc>
                      </a:pPr>
                      <a:r>
                        <a:rPr lang="en-US" sz="1200" dirty="0"/>
                        <a:t>membranes</a:t>
                      </a:r>
                    </a:p>
                  </a:txBody>
                  <a:tcPr/>
                </a:tc>
                <a:tc>
                  <a:txBody>
                    <a:bodyPr/>
                    <a:lstStyle/>
                    <a:p>
                      <a:pPr>
                        <a:lnSpc>
                          <a:spcPct val="90000"/>
                        </a:lnSpc>
                      </a:pPr>
                      <a:r>
                        <a:rPr lang="en-US" sz="1200" dirty="0"/>
                        <a:t>Produced at first response to antigen; can serve as B-cell receptor</a:t>
                      </a:r>
                    </a:p>
                  </a:txBody>
                  <a:tcPr/>
                </a:tc>
                <a:tc>
                  <a:txBody>
                    <a:bodyPr/>
                    <a:lstStyle/>
                    <a:p>
                      <a:pPr>
                        <a:lnSpc>
                          <a:spcPct val="90000"/>
                        </a:lnSpc>
                      </a:pPr>
                      <a:r>
                        <a:rPr lang="en-US" sz="1200" dirty="0"/>
                        <a:t>Receptor on B cells</a:t>
                      </a:r>
                    </a:p>
                  </a:txBody>
                  <a:tcPr/>
                </a:tc>
                <a:tc>
                  <a:txBody>
                    <a:bodyPr/>
                    <a:lstStyle/>
                    <a:p>
                      <a:pPr>
                        <a:lnSpc>
                          <a:spcPct val="90000"/>
                        </a:lnSpc>
                      </a:pPr>
                      <a:r>
                        <a:rPr lang="en-US" sz="1200" dirty="0"/>
                        <a:t>Antibody of allergy; worm infections</a:t>
                      </a:r>
                    </a:p>
                  </a:txBody>
                  <a:tcPr/>
                </a:tc>
                <a:extLst>
                  <a:ext uri="{0D108BD9-81ED-4DB2-BD59-A6C34878D82A}">
                    <a16:rowId xmlns:a16="http://schemas.microsoft.com/office/drawing/2014/main" val="2724206958"/>
                  </a:ext>
                </a:extLst>
              </a:tr>
            </a:tbl>
          </a:graphicData>
        </a:graphic>
      </p:graphicFrame>
      <p:sp>
        <p:nvSpPr>
          <p:cNvPr id="5" name="Text Placeholder 4">
            <a:extLst>
              <a:ext uri="{FF2B5EF4-FFF2-40B4-BE49-F238E27FC236}">
                <a16:creationId xmlns:a16="http://schemas.microsoft.com/office/drawing/2014/main" id="{39D98BE9-5E0A-4ED7-AB5D-24310E0E1839}"/>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4852832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Monitoring Antibody Production Over Time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600"/>
              </a:spcBef>
            </a:pPr>
            <a:r>
              <a:rPr lang="en-US" altLang="en-US" dirty="0"/>
              <a:t>Titer:</a:t>
            </a:r>
          </a:p>
          <a:p>
            <a:pPr marL="342900" indent="-342900">
              <a:spcBef>
                <a:spcPts val="600"/>
              </a:spcBef>
              <a:buFont typeface="Arial" panose="020B0604020202020204" pitchFamily="34" charset="0"/>
              <a:buChar char="•"/>
            </a:pPr>
            <a:r>
              <a:rPr lang="en-US" altLang="en-US" dirty="0"/>
              <a:t>The concentration of antibodies in the serum</a:t>
            </a:r>
          </a:p>
          <a:p>
            <a:pPr marL="342900" indent="-342900">
              <a:spcBef>
                <a:spcPts val="600"/>
              </a:spcBef>
              <a:buFont typeface="Arial" panose="020B0604020202020204" pitchFamily="34" charset="0"/>
              <a:buChar char="•"/>
            </a:pPr>
            <a:r>
              <a:rPr lang="en-US" altLang="en-US" dirty="0"/>
              <a:t>Can be measured over time to determine how the immune system reacts to antigen</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Primary Response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dirty="0"/>
              <a:t>Occurs with the first exposure to antigen</a:t>
            </a:r>
          </a:p>
          <a:p>
            <a:pPr>
              <a:spcBef>
                <a:spcPts val="1200"/>
              </a:spcBef>
            </a:pPr>
            <a:r>
              <a:rPr lang="en-US" dirty="0"/>
              <a:t>Latent period: </a:t>
            </a:r>
          </a:p>
          <a:p>
            <a:pPr marL="347472" lvl="1">
              <a:spcBef>
                <a:spcPts val="1200"/>
              </a:spcBef>
            </a:pPr>
            <a:r>
              <a:rPr lang="en-US" dirty="0"/>
              <a:t>Marked by a lack of antibody production</a:t>
            </a:r>
          </a:p>
          <a:p>
            <a:pPr marL="347472" lvl="1">
              <a:spcBef>
                <a:spcPts val="1200"/>
              </a:spcBef>
            </a:pPr>
            <a:r>
              <a:rPr lang="en-US" dirty="0"/>
              <a:t>Antigen is concentrated in lymphoid tissues</a:t>
            </a:r>
          </a:p>
          <a:p>
            <a:pPr>
              <a:spcBef>
                <a:spcPts val="1200"/>
              </a:spcBef>
            </a:pPr>
            <a:r>
              <a:rPr lang="en-US" dirty="0"/>
              <a:t>As plasma cells produce antibodies, serum titer increases to a plateau, and then tapers off to a low level over weeks and months</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Secondary Response or </a:t>
            </a:r>
            <a:r>
              <a:rPr lang="en-US" dirty="0" err="1"/>
              <a:t>Amnesiatic</a:t>
            </a:r>
            <a:r>
              <a:rPr lang="en-US" dirty="0"/>
              <a:t> Response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dirty="0"/>
              <a:t>Occurs when the immune system is exposed again to the same immunogen weeks, months, or even years later</a:t>
            </a:r>
          </a:p>
          <a:p>
            <a:pPr>
              <a:spcBef>
                <a:spcPts val="1200"/>
              </a:spcBef>
            </a:pPr>
            <a:r>
              <a:rPr lang="en-US" dirty="0"/>
              <a:t>Rate of antibody synthesis, peak titer, and length of antibody response is greatly increased over the primary response</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Primary and Secondary Responses to Antigens</a:t>
            </a:r>
            <a:endParaRPr lang="en-IN" dirty="0"/>
          </a:p>
        </p:txBody>
      </p:sp>
      <p:pic>
        <p:nvPicPr>
          <p:cNvPr id="27650" name="Picture 2" descr="Graph of primary and secondary responses to antigens.">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645" y="1409908"/>
            <a:ext cx="7735250" cy="4824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41741FF7-2CF7-444E-9038-222DA3ADF77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4852832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Concept Check – Section 15.6</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marL="457200" indent="-457200">
              <a:spcBef>
                <a:spcPts val="600"/>
              </a:spcBef>
              <a:spcAft>
                <a:spcPts val="600"/>
              </a:spcAft>
              <a:buFont typeface="+mj-lt"/>
              <a:buAutoNum type="arabicPeriod"/>
            </a:pPr>
            <a:r>
              <a:rPr lang="en-US" dirty="0"/>
              <a:t>Coating of pathogens with antibodies is known as _________.</a:t>
            </a:r>
          </a:p>
          <a:p>
            <a:pPr marL="457200" indent="-457200">
              <a:spcBef>
                <a:spcPts val="600"/>
              </a:spcBef>
              <a:spcAft>
                <a:spcPts val="600"/>
              </a:spcAft>
              <a:buFont typeface="+mj-lt"/>
              <a:buAutoNum type="arabicPeriod"/>
            </a:pPr>
            <a:r>
              <a:rPr lang="en-US" dirty="0"/>
              <a:t>Antibodies secreted in the tears, saliva, and mucous membranes are of the _________ class.</a:t>
            </a:r>
          </a:p>
          <a:p>
            <a:pPr marL="457200" indent="-457200">
              <a:spcBef>
                <a:spcPts val="600"/>
              </a:spcBef>
              <a:spcAft>
                <a:spcPts val="600"/>
              </a:spcAft>
              <a:buFont typeface="+mj-lt"/>
              <a:buAutoNum type="arabicPeriod"/>
            </a:pPr>
            <a:r>
              <a:rPr lang="en-US" dirty="0"/>
              <a:t>The first class of antibodies to be secreted is _________.</a:t>
            </a:r>
          </a:p>
          <a:p>
            <a:pPr marL="457200" indent="-457200">
              <a:spcBef>
                <a:spcPts val="600"/>
              </a:spcBef>
              <a:spcAft>
                <a:spcPts val="600"/>
              </a:spcAft>
              <a:buFont typeface="+mj-lt"/>
              <a:buAutoNum type="arabicPeriod"/>
            </a:pPr>
            <a:r>
              <a:rPr lang="en-US" dirty="0"/>
              <a:t>The most prevalent antibody class circulating in the body is _________.</a:t>
            </a:r>
          </a:p>
          <a:p>
            <a:pPr marL="457200" indent="-457200">
              <a:spcBef>
                <a:spcPts val="600"/>
              </a:spcBef>
              <a:spcAft>
                <a:spcPts val="600"/>
              </a:spcAft>
              <a:buFont typeface="+mj-lt"/>
              <a:buAutoNum type="arabicPeriod"/>
            </a:pPr>
            <a:r>
              <a:rPr lang="en-US" dirty="0"/>
              <a:t>The _________ response of the immune system provides a large concentration of antibodies in a short amount of time.</a:t>
            </a:r>
          </a:p>
        </p:txBody>
      </p:sp>
    </p:spTree>
    <p:extLst>
      <p:ext uri="{BB962C8B-B14F-4D97-AF65-F5344CB8AC3E}">
        <p14:creationId xmlns:p14="http://schemas.microsoft.com/office/powerpoint/2010/main" val="348528325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Section 15.7:</a:t>
            </a:r>
            <a:br>
              <a:rPr lang="en-US" altLang="en-US" dirty="0"/>
            </a:br>
            <a:r>
              <a:rPr lang="en-US" altLang="en-US" dirty="0"/>
              <a:t>Specific Immunity and Vaccination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u="sng" dirty="0"/>
              <a:t>Learning Outcomes</a:t>
            </a:r>
          </a:p>
          <a:p>
            <a:pPr marL="342900" indent="-342900">
              <a:spcBef>
                <a:spcPts val="1200"/>
              </a:spcBef>
              <a:buFont typeface="Arial" panose="020B0604020202020204" pitchFamily="34" charset="0"/>
              <a:buChar char="•"/>
            </a:pPr>
            <a:r>
              <a:rPr lang="en-US" dirty="0"/>
              <a:t>List the four categories of acquired immunity, and provide examples of each.</a:t>
            </a:r>
          </a:p>
          <a:p>
            <a:pPr marL="342900" indent="-342900">
              <a:spcBef>
                <a:spcPts val="1200"/>
              </a:spcBef>
              <a:buFont typeface="Arial" panose="020B0604020202020204" pitchFamily="34" charset="0"/>
              <a:buChar char="•"/>
            </a:pPr>
            <a:r>
              <a:rPr lang="en-US" dirty="0"/>
              <a:t>Discuss the qualities of an effective vaccine.</a:t>
            </a:r>
          </a:p>
          <a:p>
            <a:pPr marL="342900" indent="-342900">
              <a:spcBef>
                <a:spcPts val="1200"/>
              </a:spcBef>
              <a:buFont typeface="Arial" panose="020B0604020202020204" pitchFamily="34" charset="0"/>
              <a:buChar char="•"/>
            </a:pPr>
            <a:r>
              <a:rPr lang="en-US" dirty="0"/>
              <a:t>List several types of vaccines, and discuss how they are utilized today.</a:t>
            </a:r>
          </a:p>
          <a:p>
            <a:pPr marL="342900" indent="-342900">
              <a:spcBef>
                <a:spcPts val="1200"/>
              </a:spcBef>
              <a:buFont typeface="Arial" panose="020B0604020202020204" pitchFamily="34" charset="0"/>
              <a:buChar char="•"/>
            </a:pPr>
            <a:r>
              <a:rPr lang="en-US" dirty="0"/>
              <a:t>Explain the principle of herd immunity and the risks that unfold when it is not maintained.</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altLang="en-US" dirty="0"/>
              <a:t>Stages of Lymphocyte Development and Function II</a:t>
            </a:r>
            <a:endParaRPr lang="en-US" dirty="0"/>
          </a:p>
        </p:txBody>
      </p:sp>
      <p:pic>
        <p:nvPicPr>
          <p:cNvPr id="5122" name="Picture 2" descr="Antigen processing by dendritic cell and presentation to lymphocytes; assistance to B cells by T cells.">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179" t="35647" b="42714"/>
          <a:stretch/>
        </p:blipFill>
        <p:spPr bwMode="auto">
          <a:xfrm>
            <a:off x="214045" y="2114550"/>
            <a:ext cx="8715911" cy="2196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C0BE7478-8EEE-467A-9638-E2DBB5B02BF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5276854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a:xfrm>
            <a:off x="342900" y="304800"/>
            <a:ext cx="8458200" cy="939384"/>
          </a:xfrm>
        </p:spPr>
        <p:txBody>
          <a:bodyPr/>
          <a:lstStyle/>
          <a:p>
            <a:r>
              <a:rPr lang="en-US" dirty="0"/>
              <a:t>Artificial Passive Immunization: Intravenous Immune Globulin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618938"/>
            <a:ext cx="8458200" cy="4778410"/>
          </a:xfrm>
        </p:spPr>
        <p:txBody>
          <a:bodyPr/>
          <a:lstStyle/>
          <a:p>
            <a:pPr>
              <a:spcBef>
                <a:spcPts val="1200"/>
              </a:spcBef>
            </a:pPr>
            <a:r>
              <a:rPr lang="en-US" altLang="en-US" dirty="0"/>
              <a:t>Also called gamma globulin</a:t>
            </a:r>
          </a:p>
          <a:p>
            <a:pPr>
              <a:spcBef>
                <a:spcPts val="1200"/>
              </a:spcBef>
            </a:pPr>
            <a:r>
              <a:rPr lang="en-US" altLang="en-US" dirty="0"/>
              <a:t>Immunoglobulin extracted from the pooled blood of human donors</a:t>
            </a:r>
          </a:p>
          <a:p>
            <a:pPr>
              <a:spcBef>
                <a:spcPts val="1200"/>
              </a:spcBef>
            </a:pPr>
            <a:r>
              <a:rPr lang="en-US" altLang="en-US" dirty="0"/>
              <a:t>IVIGs are processed to concentrate antibodies to increase potency and eliminate potential pathogens</a:t>
            </a:r>
          </a:p>
          <a:p>
            <a:pPr>
              <a:spcBef>
                <a:spcPts val="1200"/>
              </a:spcBef>
            </a:pPr>
            <a:r>
              <a:rPr lang="en-US" altLang="en-US" dirty="0"/>
              <a:t>Most forms are injected intramuscularly</a:t>
            </a:r>
          </a:p>
          <a:p>
            <a:pPr>
              <a:spcBef>
                <a:spcPts val="1200"/>
              </a:spcBef>
            </a:pPr>
            <a:r>
              <a:rPr lang="en-US" altLang="en-US" dirty="0"/>
              <a:t>Protection lasts 2 to 3 months</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Artificial Passive Immunization: Specific Immune Globulin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600"/>
              </a:spcBef>
            </a:pPr>
            <a:r>
              <a:rPr lang="en-US" dirty="0"/>
              <a:t>Derived from a more defined group of donors who are convalescing in a </a:t>
            </a:r>
            <a:r>
              <a:rPr lang="en-US" dirty="0" err="1"/>
              <a:t>hyperimmune</a:t>
            </a:r>
            <a:r>
              <a:rPr lang="en-US" dirty="0"/>
              <a:t> state after certain infections</a:t>
            </a:r>
          </a:p>
          <a:p>
            <a:pPr>
              <a:spcBef>
                <a:spcPts val="600"/>
              </a:spcBef>
            </a:pPr>
            <a:r>
              <a:rPr lang="en-US" dirty="0"/>
              <a:t>Contain high titers of specific antibodies obtained from a smaller pool of patients</a:t>
            </a:r>
          </a:p>
          <a:p>
            <a:pPr>
              <a:spcBef>
                <a:spcPts val="600"/>
              </a:spcBef>
            </a:pPr>
            <a:r>
              <a:rPr lang="en-US" dirty="0"/>
              <a:t>Useful in prophylaxis in patients who have been exposed or may be exposed</a:t>
            </a:r>
          </a:p>
          <a:p>
            <a:pPr>
              <a:spcBef>
                <a:spcPts val="600"/>
              </a:spcBef>
            </a:pPr>
            <a:r>
              <a:rPr lang="en-US" dirty="0"/>
              <a:t>Often limited in availability</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Artificial Active Immunity: Vaccination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600"/>
              </a:spcBef>
            </a:pPr>
            <a:r>
              <a:rPr lang="en-US" altLang="en-US" dirty="0"/>
              <a:t>Vaccination:</a:t>
            </a:r>
          </a:p>
          <a:p>
            <a:pPr marL="342900" indent="-342900">
              <a:spcBef>
                <a:spcPts val="600"/>
              </a:spcBef>
              <a:buFont typeface="Arial" panose="020B0604020202020204" pitchFamily="34" charset="0"/>
              <a:buChar char="•"/>
            </a:pPr>
            <a:r>
              <a:rPr lang="en-US" altLang="en-US" dirty="0"/>
              <a:t>Exposing a person to material that is antigenic but not pathogenic</a:t>
            </a:r>
          </a:p>
          <a:p>
            <a:pPr marL="342900" indent="-342900">
              <a:spcBef>
                <a:spcPts val="600"/>
              </a:spcBef>
              <a:buFont typeface="Arial" panose="020B0604020202020204" pitchFamily="34" charset="0"/>
              <a:buChar char="•"/>
            </a:pPr>
            <a:r>
              <a:rPr lang="en-US" altLang="en-US" dirty="0"/>
              <a:t>Discovery of vaccination was one of the farthest reaching and most important developments in medical science</a:t>
            </a:r>
          </a:p>
          <a:p>
            <a:pPr>
              <a:spcBef>
                <a:spcPts val="600"/>
              </a:spcBef>
            </a:pPr>
            <a:r>
              <a:rPr lang="en-US" altLang="en-US" dirty="0"/>
              <a:t>Basic principles:</a:t>
            </a:r>
          </a:p>
          <a:p>
            <a:pPr marL="342900" indent="-342900">
              <a:spcBef>
                <a:spcPts val="600"/>
              </a:spcBef>
              <a:buFont typeface="Arial" panose="020B0604020202020204" pitchFamily="34" charset="0"/>
              <a:buChar char="•"/>
            </a:pPr>
            <a:r>
              <a:rPr lang="en-US" altLang="en-US" dirty="0"/>
              <a:t>Stimulate a primary immune response that primes the immune system for future exposure to a virulent pathogen</a:t>
            </a:r>
          </a:p>
          <a:p>
            <a:pPr marL="342900" indent="-342900">
              <a:spcBef>
                <a:spcPts val="600"/>
              </a:spcBef>
              <a:buFont typeface="Arial" panose="020B0604020202020204" pitchFamily="34" charset="0"/>
              <a:buChar char="•"/>
            </a:pPr>
            <a:r>
              <a:rPr lang="en-US" altLang="en-US" dirty="0"/>
              <a:t>If the pathogen later enters the body, the secondary immune response will be immediate, powerful, and sustained</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Principles of Vaccine Preparation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600"/>
              </a:spcBef>
            </a:pPr>
            <a:r>
              <a:rPr lang="en-US" altLang="en-US" dirty="0"/>
              <a:t>Vaccine considerations:</a:t>
            </a:r>
          </a:p>
          <a:p>
            <a:pPr marL="342900" indent="-342900">
              <a:spcBef>
                <a:spcPts val="600"/>
              </a:spcBef>
              <a:buFont typeface="Arial" panose="020B0604020202020204" pitchFamily="34" charset="0"/>
              <a:buChar char="•"/>
            </a:pPr>
            <a:r>
              <a:rPr lang="en-US" altLang="en-US" dirty="0"/>
              <a:t>Antigen selection</a:t>
            </a:r>
          </a:p>
          <a:p>
            <a:pPr marL="342900" indent="-342900">
              <a:spcBef>
                <a:spcPts val="600"/>
              </a:spcBef>
              <a:buFont typeface="Arial" panose="020B0604020202020204" pitchFamily="34" charset="0"/>
              <a:buChar char="•"/>
            </a:pPr>
            <a:r>
              <a:rPr lang="en-US" altLang="en-US" dirty="0"/>
              <a:t>Effectiveness</a:t>
            </a:r>
          </a:p>
          <a:p>
            <a:pPr marL="342900" indent="-342900">
              <a:spcBef>
                <a:spcPts val="600"/>
              </a:spcBef>
              <a:buFont typeface="Arial" panose="020B0604020202020204" pitchFamily="34" charset="0"/>
              <a:buChar char="•"/>
            </a:pPr>
            <a:r>
              <a:rPr lang="en-US" altLang="en-US" dirty="0"/>
              <a:t>Ease in administration</a:t>
            </a:r>
          </a:p>
          <a:p>
            <a:pPr marL="342900" indent="-342900">
              <a:spcBef>
                <a:spcPts val="600"/>
              </a:spcBef>
              <a:buFont typeface="Arial" panose="020B0604020202020204" pitchFamily="34" charset="0"/>
              <a:buChar char="•"/>
            </a:pPr>
            <a:r>
              <a:rPr lang="en-US" altLang="en-US" dirty="0"/>
              <a:t>Safety</a:t>
            </a:r>
          </a:p>
          <a:p>
            <a:pPr marL="342900" indent="-342900">
              <a:spcBef>
                <a:spcPts val="600"/>
              </a:spcBef>
              <a:buFont typeface="Arial" panose="020B0604020202020204" pitchFamily="34" charset="0"/>
              <a:buChar char="•"/>
            </a:pPr>
            <a:r>
              <a:rPr lang="en-US" altLang="en-US" dirty="0"/>
              <a:t>Cost</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Requirements for an Effective Vaccine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800"/>
              </a:spcBef>
            </a:pPr>
            <a:r>
              <a:rPr lang="en-US" dirty="0"/>
              <a:t>It should have a low level of adverse side effects or toxicity and not cause serious harm</a:t>
            </a:r>
          </a:p>
          <a:p>
            <a:pPr>
              <a:spcBef>
                <a:spcPts val="800"/>
              </a:spcBef>
            </a:pPr>
            <a:r>
              <a:rPr lang="en-US" dirty="0"/>
              <a:t>It should protect against exposure to natural, wild forms of pathogen</a:t>
            </a:r>
          </a:p>
          <a:p>
            <a:pPr>
              <a:spcBef>
                <a:spcPts val="800"/>
              </a:spcBef>
            </a:pPr>
            <a:r>
              <a:rPr lang="en-US" dirty="0"/>
              <a:t>It should stimulate both antibody (B-cell) response and cell-mediated (T-cell) response</a:t>
            </a:r>
          </a:p>
          <a:p>
            <a:pPr>
              <a:spcBef>
                <a:spcPts val="800"/>
              </a:spcBef>
            </a:pPr>
            <a:r>
              <a:rPr lang="en-US" dirty="0"/>
              <a:t>It should have long-term, lasting effects (produce memory)</a:t>
            </a:r>
          </a:p>
          <a:p>
            <a:pPr>
              <a:spcBef>
                <a:spcPts val="800"/>
              </a:spcBef>
            </a:pPr>
            <a:r>
              <a:rPr lang="en-US" dirty="0"/>
              <a:t>It should not require numerous doses or boosters</a:t>
            </a:r>
          </a:p>
          <a:p>
            <a:pPr>
              <a:spcBef>
                <a:spcPts val="800"/>
              </a:spcBef>
            </a:pPr>
            <a:r>
              <a:rPr lang="en-US" dirty="0"/>
              <a:t>It should be inexpensive, have a relatively long shelf life, and be easy to administer</a:t>
            </a:r>
            <a:endParaRPr lang="en-US" dirty="0">
              <a:ea typeface="ＭＳ Ｐゴシック" charset="0"/>
            </a:endParaRPr>
          </a:p>
        </p:txBody>
      </p:sp>
    </p:spTree>
    <p:extLst>
      <p:ext uri="{BB962C8B-B14F-4D97-AF65-F5344CB8AC3E}">
        <p14:creationId xmlns:p14="http://schemas.microsoft.com/office/powerpoint/2010/main" val="34852832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Types of Vaccines: Whole Cell Vaccines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1" y="1276708"/>
            <a:ext cx="4021136" cy="4846320"/>
          </a:xfrm>
        </p:spPr>
        <p:txBody>
          <a:bodyPr/>
          <a:lstStyle/>
          <a:p>
            <a:r>
              <a:rPr lang="en-US" altLang="en-US" dirty="0"/>
              <a:t>Killed cells or inactivated viruses</a:t>
            </a:r>
          </a:p>
          <a:p>
            <a:r>
              <a:rPr lang="en-US" altLang="en-US" dirty="0"/>
              <a:t>Live, attenuated cells or viruses</a:t>
            </a:r>
            <a:endParaRPr lang="en-US" dirty="0"/>
          </a:p>
          <a:p>
            <a:pPr marL="342900" indent="-342900">
              <a:buFont typeface="Arial" panose="020B0604020202020204" pitchFamily="34" charset="0"/>
              <a:buChar char="•"/>
            </a:pPr>
            <a:r>
              <a:rPr lang="en-US" dirty="0"/>
              <a:t>Confer long-lasting protection </a:t>
            </a:r>
          </a:p>
          <a:p>
            <a:pPr marL="342900" indent="-342900">
              <a:buFont typeface="Arial" panose="020B0604020202020204" pitchFamily="34" charset="0"/>
              <a:buChar char="•"/>
            </a:pPr>
            <a:r>
              <a:rPr lang="en-US" dirty="0"/>
              <a:t>Usually require fewer doses and boosters than other types of vaccines </a:t>
            </a:r>
          </a:p>
          <a:p>
            <a:pPr marL="342900" indent="-342900">
              <a:buFont typeface="Arial" panose="020B0604020202020204" pitchFamily="34" charset="0"/>
              <a:buChar char="•"/>
            </a:pPr>
            <a:r>
              <a:rPr lang="en-US" dirty="0"/>
              <a:t>Are particularly effective at inducing cell-mediated immunity</a:t>
            </a:r>
            <a:endParaRPr lang="en-US" dirty="0">
              <a:ea typeface="ＭＳ Ｐゴシック" charset="0"/>
            </a:endParaRPr>
          </a:p>
        </p:txBody>
      </p:sp>
      <p:pic>
        <p:nvPicPr>
          <p:cNvPr id="28674" name="Picture 3" descr="Illustration and description of whole cell vaccines.">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9065" y="1767980"/>
            <a:ext cx="4680966" cy="301752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C1347F82-1999-4BDD-A10E-95735EB2ADB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4852832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Types of Vaccines: Subunit Vaccines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396366" cy="1001797"/>
          </a:xfrm>
        </p:spPr>
        <p:txBody>
          <a:bodyPr/>
          <a:lstStyle/>
          <a:p>
            <a:r>
              <a:rPr lang="en-US" altLang="en-US" dirty="0"/>
              <a:t>Part-of-organism preparations:</a:t>
            </a:r>
          </a:p>
          <a:p>
            <a:pPr marL="342900" indent="-342900">
              <a:buFont typeface="Arial" panose="020B0604020202020204" pitchFamily="34" charset="0"/>
              <a:buChar char="•"/>
            </a:pPr>
            <a:r>
              <a:rPr lang="en-US" altLang="en-US" dirty="0"/>
              <a:t>Antigenic molecules derived from bacterial cells or viruses</a:t>
            </a:r>
            <a:endParaRPr lang="en-US" dirty="0">
              <a:ea typeface="ＭＳ Ｐゴシック" charset="0"/>
            </a:endParaRPr>
          </a:p>
        </p:txBody>
      </p:sp>
      <p:pic>
        <p:nvPicPr>
          <p:cNvPr id="29698" name="Picture 3" descr="Illustrations and descriptions of subunit vaccines (parts of organisms).">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8069" y="2400302"/>
            <a:ext cx="6267863" cy="374904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8258654F-4E6E-470A-9801-6291D1A2910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55089601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Development of New Vaccines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altLang="en-US" dirty="0"/>
              <a:t>Dozens of bacterial, viral, protozoan, and fungal diseases still remain without a functional vaccine:</a:t>
            </a:r>
          </a:p>
          <a:p>
            <a:pPr marL="342900" indent="-342900">
              <a:spcBef>
                <a:spcPts val="1200"/>
              </a:spcBef>
              <a:buFont typeface="Arial" panose="020B0604020202020204" pitchFamily="34" charset="0"/>
              <a:buChar char="•"/>
            </a:pPr>
            <a:r>
              <a:rPr lang="en-US" altLang="en-US" dirty="0"/>
              <a:t>Malaria</a:t>
            </a:r>
          </a:p>
          <a:p>
            <a:pPr marL="342900" indent="-342900">
              <a:spcBef>
                <a:spcPts val="1200"/>
              </a:spcBef>
              <a:buFont typeface="Arial" panose="020B0604020202020204" pitchFamily="34" charset="0"/>
              <a:buChar char="•"/>
            </a:pPr>
            <a:r>
              <a:rPr lang="en-US" altLang="en-US" dirty="0"/>
              <a:t>HIV/AIDS</a:t>
            </a:r>
          </a:p>
          <a:p>
            <a:pPr marL="342900" indent="-342900">
              <a:spcBef>
                <a:spcPts val="1200"/>
              </a:spcBef>
              <a:buFont typeface="Arial" panose="020B0604020202020204" pitchFamily="34" charset="0"/>
              <a:buChar char="•"/>
            </a:pPr>
            <a:r>
              <a:rPr lang="en-US" altLang="en-US" dirty="0"/>
              <a:t>Various diarrheal diseases</a:t>
            </a:r>
          </a:p>
          <a:p>
            <a:pPr marL="342900" indent="-342900">
              <a:spcBef>
                <a:spcPts val="1200"/>
              </a:spcBef>
              <a:buFont typeface="Arial" panose="020B0604020202020204" pitchFamily="34" charset="0"/>
              <a:buChar char="•"/>
            </a:pPr>
            <a:r>
              <a:rPr lang="en-US" altLang="en-US" dirty="0"/>
              <a:t>Various respiratory diseases</a:t>
            </a:r>
          </a:p>
          <a:p>
            <a:pPr marL="342900" indent="-342900">
              <a:spcBef>
                <a:spcPts val="1200"/>
              </a:spcBef>
              <a:buFont typeface="Arial" panose="020B0604020202020204" pitchFamily="34" charset="0"/>
              <a:buChar char="•"/>
            </a:pPr>
            <a:r>
              <a:rPr lang="en-US" altLang="en-US" dirty="0"/>
              <a:t>Various worm infestations</a:t>
            </a:r>
          </a:p>
          <a:p>
            <a:pPr>
              <a:spcBef>
                <a:spcPts val="1200"/>
              </a:spcBef>
            </a:pPr>
            <a:r>
              <a:rPr lang="en-US" altLang="en-US" dirty="0"/>
              <a:t>Most existing vaccines are out of reach for much of the world’s population</a:t>
            </a:r>
            <a:endParaRPr lang="en-US" dirty="0">
              <a:ea typeface="ＭＳ Ｐゴシック" charset="0"/>
            </a:endParaRPr>
          </a:p>
        </p:txBody>
      </p:sp>
    </p:spTree>
    <p:extLst>
      <p:ext uri="{BB962C8B-B14F-4D97-AF65-F5344CB8AC3E}">
        <p14:creationId xmlns:p14="http://schemas.microsoft.com/office/powerpoint/2010/main" val="155089601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DNA Vaccines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2194560"/>
          </a:xfrm>
        </p:spPr>
        <p:txBody>
          <a:bodyPr/>
          <a:lstStyle/>
          <a:p>
            <a:pPr>
              <a:spcBef>
                <a:spcPts val="800"/>
              </a:spcBef>
              <a:spcAft>
                <a:spcPts val="0"/>
              </a:spcAft>
            </a:pPr>
            <a:r>
              <a:rPr lang="en-US" altLang="en-US" sz="2000" dirty="0"/>
              <a:t>Microbial DNA is inserted into a plasmid vector and inoculated into a recipient</a:t>
            </a:r>
          </a:p>
          <a:p>
            <a:pPr>
              <a:spcBef>
                <a:spcPts val="800"/>
              </a:spcBef>
              <a:spcAft>
                <a:spcPts val="0"/>
              </a:spcAft>
            </a:pPr>
            <a:r>
              <a:rPr lang="en-US" altLang="en-US" sz="2000" dirty="0"/>
              <a:t>Human cells take up the plasmid and express the microbial DNA in the form of proteins</a:t>
            </a:r>
          </a:p>
          <a:p>
            <a:pPr>
              <a:spcBef>
                <a:spcPts val="800"/>
              </a:spcBef>
              <a:spcAft>
                <a:spcPts val="0"/>
              </a:spcAft>
            </a:pPr>
            <a:r>
              <a:rPr lang="en-US" altLang="en-US" sz="2000" dirty="0"/>
              <a:t>These foreign proteins will be recognized by the immune system and sensitize B and T cells</a:t>
            </a:r>
            <a:endParaRPr lang="en-US" sz="2000" dirty="0">
              <a:ea typeface="ＭＳ Ｐゴシック" charset="0"/>
            </a:endParaRPr>
          </a:p>
        </p:txBody>
      </p:sp>
      <p:pic>
        <p:nvPicPr>
          <p:cNvPr id="30722" name="Picture 3" descr="Illustration of the steps in DNA vaccine preparation.">
            <a:extLst>
              <a:ext uri="{C183D7F6-B498-43B3-948B-1728B52AA6E4}">
                <adec:decorative xmlns:adec="http://schemas.microsoft.com/office/drawing/2017/decorative" val="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9883" y="3618856"/>
            <a:ext cx="6084234" cy="252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C948F430-1C5D-4048-9BDB-36BFEA5DD88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5508960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Route of Administration and Side Effects of Vaccines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spcAft>
                <a:spcPts val="600"/>
              </a:spcAft>
            </a:pPr>
            <a:r>
              <a:rPr lang="en-US" dirty="0"/>
              <a:t>Traditional routes of vaccine administration:</a:t>
            </a:r>
          </a:p>
          <a:p>
            <a:pPr marL="342900" indent="-342900">
              <a:spcBef>
                <a:spcPts val="1200"/>
              </a:spcBef>
              <a:spcAft>
                <a:spcPts val="600"/>
              </a:spcAft>
              <a:buFont typeface="Arial" panose="020B0604020202020204" pitchFamily="34" charset="0"/>
              <a:buChar char="•"/>
            </a:pPr>
            <a:r>
              <a:rPr lang="en-US" dirty="0"/>
              <a:t>Subcutaneous</a:t>
            </a:r>
          </a:p>
          <a:p>
            <a:pPr marL="342900" indent="-342900">
              <a:spcBef>
                <a:spcPts val="1200"/>
              </a:spcBef>
              <a:spcAft>
                <a:spcPts val="600"/>
              </a:spcAft>
              <a:buFont typeface="Arial" panose="020B0604020202020204" pitchFamily="34" charset="0"/>
              <a:buChar char="•"/>
            </a:pPr>
            <a:r>
              <a:rPr lang="en-US" dirty="0"/>
              <a:t>Intramuscular</a:t>
            </a:r>
          </a:p>
          <a:p>
            <a:pPr marL="342900" indent="-342900">
              <a:spcBef>
                <a:spcPts val="1200"/>
              </a:spcBef>
              <a:spcAft>
                <a:spcPts val="600"/>
              </a:spcAft>
              <a:buFont typeface="Arial" panose="020B0604020202020204" pitchFamily="34" charset="0"/>
              <a:buChar char="•"/>
            </a:pPr>
            <a:r>
              <a:rPr lang="en-US" dirty="0"/>
              <a:t>Intradermal</a:t>
            </a:r>
          </a:p>
          <a:p>
            <a:pPr>
              <a:spcBef>
                <a:spcPts val="1200"/>
              </a:spcBef>
              <a:spcAft>
                <a:spcPts val="600"/>
              </a:spcAft>
            </a:pPr>
            <a:r>
              <a:rPr lang="en-US" dirty="0"/>
              <a:t>Oral or nasal vaccines:</a:t>
            </a:r>
          </a:p>
          <a:p>
            <a:pPr marL="342900" indent="-342900">
              <a:spcBef>
                <a:spcPts val="1200"/>
              </a:spcBef>
              <a:spcAft>
                <a:spcPts val="600"/>
              </a:spcAft>
              <a:buFont typeface="Arial" panose="020B0604020202020204" pitchFamily="34" charset="0"/>
              <a:buChar char="•"/>
            </a:pPr>
            <a:r>
              <a:rPr lang="en-US" dirty="0"/>
              <a:t>Available for only a few diseases</a:t>
            </a:r>
            <a:endParaRPr lang="en-US" dirty="0">
              <a:ea typeface="ＭＳ Ｐゴシック" charset="0"/>
            </a:endParaRPr>
          </a:p>
        </p:txBody>
      </p:sp>
    </p:spTree>
    <p:extLst>
      <p:ext uri="{BB962C8B-B14F-4D97-AF65-F5344CB8AC3E}">
        <p14:creationId xmlns:p14="http://schemas.microsoft.com/office/powerpoint/2010/main" val="1550896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altLang="en-US" dirty="0"/>
              <a:t>Stages of Lymphocyte Development and Function III</a:t>
            </a:r>
            <a:endParaRPr lang="en-US" dirty="0"/>
          </a:p>
        </p:txBody>
      </p:sp>
      <p:pic>
        <p:nvPicPr>
          <p:cNvPr id="6146" name="Picture 2" descr="Lymphocyte activation, clonal expansion, and formation of memory B and T cells.">
            <a:extLst>
              <a:ext uri="{C183D7F6-B498-43B3-948B-1728B52AA6E4}">
                <adec:decorative xmlns:adec="http://schemas.microsoft.com/office/drawing/2017/decorative" val="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921" t="56783" b="19312"/>
          <a:stretch/>
        </p:blipFill>
        <p:spPr bwMode="auto">
          <a:xfrm>
            <a:off x="226171" y="2133600"/>
            <a:ext cx="8691658" cy="2412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5291D106-8C5C-4BA4-AC4F-AEAC083C620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2512554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Adjuvant</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dirty="0"/>
              <a:t>A special binding substance added to some vaccines</a:t>
            </a:r>
          </a:p>
          <a:p>
            <a:pPr>
              <a:spcBef>
                <a:spcPts val="1200"/>
              </a:spcBef>
            </a:pPr>
            <a:r>
              <a:rPr lang="en-US" dirty="0"/>
              <a:t>Any compound that enhances immunogenicity and prolongs antigen retention at the injection site</a:t>
            </a:r>
          </a:p>
          <a:p>
            <a:pPr>
              <a:spcBef>
                <a:spcPts val="1200"/>
              </a:spcBef>
            </a:pPr>
            <a:r>
              <a:rPr lang="en-US" dirty="0"/>
              <a:t>Precipitates the antigen and holds it in the tissues so that it will be released gradually</a:t>
            </a:r>
          </a:p>
          <a:p>
            <a:pPr>
              <a:spcBef>
                <a:spcPts val="1200"/>
              </a:spcBef>
            </a:pPr>
            <a:r>
              <a:rPr lang="en-US" dirty="0"/>
              <a:t>Facilitates contact with APCs and lymphocytes</a:t>
            </a:r>
            <a:endParaRPr lang="en-US" dirty="0">
              <a:ea typeface="ＭＳ Ｐゴシック" charset="0"/>
            </a:endParaRPr>
          </a:p>
        </p:txBody>
      </p:sp>
    </p:spTree>
    <p:extLst>
      <p:ext uri="{BB962C8B-B14F-4D97-AF65-F5344CB8AC3E}">
        <p14:creationId xmlns:p14="http://schemas.microsoft.com/office/powerpoint/2010/main" val="155089601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Vaccine Side Effects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600"/>
              </a:spcBef>
              <a:spcAft>
                <a:spcPts val="400"/>
              </a:spcAft>
            </a:pPr>
            <a:r>
              <a:rPr lang="en-US" altLang="en-US" dirty="0"/>
              <a:t>Common side effects:</a:t>
            </a:r>
          </a:p>
          <a:p>
            <a:pPr marL="342900" indent="-342900">
              <a:spcBef>
                <a:spcPts val="600"/>
              </a:spcBef>
              <a:spcAft>
                <a:spcPts val="400"/>
              </a:spcAft>
              <a:buFont typeface="Arial" panose="020B0604020202020204" pitchFamily="34" charset="0"/>
              <a:buChar char="•"/>
            </a:pPr>
            <a:r>
              <a:rPr lang="en-US" altLang="en-US" dirty="0"/>
              <a:t>Local reactions at the injection site</a:t>
            </a:r>
          </a:p>
          <a:p>
            <a:pPr marL="342900" indent="-342900">
              <a:spcBef>
                <a:spcPts val="600"/>
              </a:spcBef>
              <a:spcAft>
                <a:spcPts val="400"/>
              </a:spcAft>
              <a:buFont typeface="Arial" panose="020B0604020202020204" pitchFamily="34" charset="0"/>
              <a:buChar char="•"/>
            </a:pPr>
            <a:r>
              <a:rPr lang="en-US" altLang="en-US" dirty="0"/>
              <a:t>Fever </a:t>
            </a:r>
          </a:p>
          <a:p>
            <a:pPr marL="342900" indent="-342900">
              <a:spcBef>
                <a:spcPts val="600"/>
              </a:spcBef>
              <a:spcAft>
                <a:spcPts val="400"/>
              </a:spcAft>
              <a:buFont typeface="Arial" panose="020B0604020202020204" pitchFamily="34" charset="0"/>
              <a:buChar char="•"/>
            </a:pPr>
            <a:r>
              <a:rPr lang="en-US" altLang="en-US" dirty="0"/>
              <a:t>Allergies </a:t>
            </a:r>
          </a:p>
          <a:p>
            <a:pPr>
              <a:spcBef>
                <a:spcPts val="600"/>
              </a:spcBef>
              <a:spcAft>
                <a:spcPts val="400"/>
              </a:spcAft>
            </a:pPr>
            <a:r>
              <a:rPr lang="en-US" dirty="0"/>
              <a:t>Relatively rare side effects:</a:t>
            </a:r>
          </a:p>
          <a:p>
            <a:pPr marL="342900" indent="-342900">
              <a:spcBef>
                <a:spcPts val="600"/>
              </a:spcBef>
              <a:spcAft>
                <a:spcPts val="400"/>
              </a:spcAft>
              <a:buFont typeface="Arial" panose="020B0604020202020204" pitchFamily="34" charset="0"/>
              <a:buChar char="•"/>
            </a:pPr>
            <a:r>
              <a:rPr lang="en-US" dirty="0" err="1"/>
              <a:t>Panencephalitis</a:t>
            </a:r>
            <a:r>
              <a:rPr lang="en-US" dirty="0"/>
              <a:t>: 1 in 220,000 vaccinations from the measles vaccine</a:t>
            </a:r>
          </a:p>
          <a:p>
            <a:pPr marL="342900" indent="-342900">
              <a:spcBef>
                <a:spcPts val="600"/>
              </a:spcBef>
              <a:spcAft>
                <a:spcPts val="400"/>
              </a:spcAft>
              <a:buFont typeface="Arial" panose="020B0604020202020204" pitchFamily="34" charset="0"/>
              <a:buChar char="•"/>
            </a:pPr>
            <a:r>
              <a:rPr lang="en-US" dirty="0"/>
              <a:t>Back-mutation to a virulent strain: polio vaccine</a:t>
            </a:r>
          </a:p>
          <a:p>
            <a:pPr marL="342900" indent="-342900">
              <a:spcBef>
                <a:spcPts val="600"/>
              </a:spcBef>
              <a:spcAft>
                <a:spcPts val="400"/>
              </a:spcAft>
              <a:buFont typeface="Arial" panose="020B0604020202020204" pitchFamily="34" charset="0"/>
              <a:buChar char="•"/>
            </a:pPr>
            <a:r>
              <a:rPr lang="en-US" dirty="0"/>
              <a:t>Neurological effects of unknown cause: pertussis and swine flu vaccinations</a:t>
            </a:r>
          </a:p>
          <a:p>
            <a:pPr marL="342900" indent="-342900">
              <a:spcBef>
                <a:spcPts val="600"/>
              </a:spcBef>
              <a:spcAft>
                <a:spcPts val="400"/>
              </a:spcAft>
              <a:buFont typeface="Arial" panose="020B0604020202020204" pitchFamily="34" charset="0"/>
              <a:buChar char="•"/>
            </a:pPr>
            <a:r>
              <a:rPr lang="en-US" dirty="0"/>
              <a:t>Allergic reactions to eggs or tissue culture</a:t>
            </a:r>
            <a:endParaRPr lang="en-US" dirty="0">
              <a:ea typeface="ＭＳ Ｐゴシック" charset="0"/>
            </a:endParaRPr>
          </a:p>
        </p:txBody>
      </p:sp>
    </p:spTree>
    <p:extLst>
      <p:ext uri="{BB962C8B-B14F-4D97-AF65-F5344CB8AC3E}">
        <p14:creationId xmlns:p14="http://schemas.microsoft.com/office/powerpoint/2010/main" val="155089601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Vaccine Safety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dirty="0"/>
              <a:t>Some people have attempted to link childhood vaccinations with the development of diabetes, autism, and asthma</a:t>
            </a:r>
          </a:p>
          <a:p>
            <a:pPr>
              <a:spcBef>
                <a:spcPts val="1200"/>
              </a:spcBef>
            </a:pPr>
            <a:r>
              <a:rPr lang="en-US" dirty="0"/>
              <a:t>Very public debate about vaccine safety</a:t>
            </a:r>
          </a:p>
          <a:p>
            <a:pPr>
              <a:spcBef>
                <a:spcPts val="1200"/>
              </a:spcBef>
            </a:pPr>
            <a:r>
              <a:rPr lang="en-US" dirty="0"/>
              <a:t>Difficult for parents and consumers to discriminate between good and bad information</a:t>
            </a:r>
          </a:p>
          <a:p>
            <a:pPr>
              <a:spcBef>
                <a:spcPts val="1200"/>
              </a:spcBef>
            </a:pPr>
            <a:r>
              <a:rPr lang="en-US" dirty="0"/>
              <a:t>Scientists are trying to address parent fears and provide reliable information</a:t>
            </a:r>
            <a:endParaRPr lang="en-US" dirty="0">
              <a:ea typeface="ＭＳ Ｐゴシック" charset="0"/>
            </a:endParaRPr>
          </a:p>
        </p:txBody>
      </p:sp>
    </p:spTree>
    <p:extLst>
      <p:ext uri="{BB962C8B-B14F-4D97-AF65-F5344CB8AC3E}">
        <p14:creationId xmlns:p14="http://schemas.microsoft.com/office/powerpoint/2010/main" val="155089601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Herd Immunity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dirty="0"/>
              <a:t>Each microorganism requires a certain density of susceptible individuals in a population (herd) to maintain the chain of transmission</a:t>
            </a:r>
          </a:p>
          <a:p>
            <a:pPr>
              <a:spcBef>
                <a:spcPts val="1200"/>
              </a:spcBef>
            </a:pPr>
            <a:r>
              <a:rPr lang="en-US" dirty="0"/>
              <a:t>With a sufficient number of immune individuals, the microbe does not spread</a:t>
            </a:r>
          </a:p>
          <a:p>
            <a:pPr>
              <a:spcBef>
                <a:spcPts val="1200"/>
              </a:spcBef>
            </a:pPr>
            <a:r>
              <a:rPr lang="en-US" dirty="0"/>
              <a:t>Collective immunity through mass immunization confers indirect protection on nonimmune members</a:t>
            </a:r>
          </a:p>
          <a:p>
            <a:pPr>
              <a:spcBef>
                <a:spcPts val="1200"/>
              </a:spcBef>
            </a:pPr>
            <a:r>
              <a:rPr lang="en-US" dirty="0"/>
              <a:t>Maintenance of herd immunity through immunization prevents epidemics</a:t>
            </a:r>
            <a:endParaRPr lang="en-US" dirty="0">
              <a:ea typeface="ＭＳ Ｐゴシック" charset="0"/>
            </a:endParaRPr>
          </a:p>
        </p:txBody>
      </p:sp>
    </p:spTree>
    <p:extLst>
      <p:ext uri="{BB962C8B-B14F-4D97-AF65-F5344CB8AC3E}">
        <p14:creationId xmlns:p14="http://schemas.microsoft.com/office/powerpoint/2010/main" val="32892868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Vaccinating: Who and When?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200"/>
              </a:spcBef>
            </a:pPr>
            <a:r>
              <a:rPr lang="en-US" altLang="en-US" dirty="0"/>
              <a:t>Vaccination has been traditionally most prominent in childhood</a:t>
            </a:r>
          </a:p>
          <a:p>
            <a:pPr>
              <a:spcBef>
                <a:spcPts val="1200"/>
              </a:spcBef>
            </a:pPr>
            <a:r>
              <a:rPr lang="en-US" altLang="en-US" dirty="0"/>
              <a:t>Adults need vaccinations as well:</a:t>
            </a:r>
          </a:p>
          <a:p>
            <a:pPr marL="342900" indent="-342900">
              <a:spcBef>
                <a:spcPts val="1200"/>
              </a:spcBef>
              <a:buFont typeface="Arial" panose="020B0604020202020204" pitchFamily="34" charset="0"/>
              <a:buChar char="•"/>
            </a:pPr>
            <a:r>
              <a:rPr lang="en-US" altLang="en-US" dirty="0"/>
              <a:t>Boost an older immunization</a:t>
            </a:r>
          </a:p>
          <a:p>
            <a:pPr marL="342900" indent="-342900">
              <a:spcBef>
                <a:spcPts val="1200"/>
              </a:spcBef>
              <a:buFont typeface="Arial" panose="020B0604020202020204" pitchFamily="34" charset="0"/>
              <a:buChar char="•"/>
            </a:pPr>
            <a:r>
              <a:rPr lang="en-US" altLang="en-US" dirty="0"/>
              <a:t>Protect against “adult” infections such as pneumonia</a:t>
            </a:r>
          </a:p>
          <a:p>
            <a:pPr marL="342900" indent="-342900">
              <a:spcBef>
                <a:spcPts val="1200"/>
              </a:spcBef>
              <a:buFont typeface="Arial" panose="020B0604020202020204" pitchFamily="34" charset="0"/>
              <a:buChar char="•"/>
            </a:pPr>
            <a:r>
              <a:rPr lang="en-US" altLang="en-US" dirty="0"/>
              <a:t>Provide special protection in people with certain medical conditions</a:t>
            </a:r>
            <a:endParaRPr lang="en-US" dirty="0">
              <a:ea typeface="ＭＳ Ｐゴシック" charset="0"/>
            </a:endParaRPr>
          </a:p>
        </p:txBody>
      </p:sp>
    </p:spTree>
    <p:extLst>
      <p:ext uri="{BB962C8B-B14F-4D97-AF65-F5344CB8AC3E}">
        <p14:creationId xmlns:p14="http://schemas.microsoft.com/office/powerpoint/2010/main" val="328928680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Recommended Childhood Immunization Schedules, United States, 2019</a:t>
            </a:r>
            <a:endParaRPr lang="en-IN" dirty="0"/>
          </a:p>
        </p:txBody>
      </p:sp>
      <p:pic>
        <p:nvPicPr>
          <p:cNvPr id="7" name="Picture 2" descr="Bar chart of the current recommended schedule for immunizations for birth through age six.">
            <a:extLst>
              <a:ext uri="{FF2B5EF4-FFF2-40B4-BE49-F238E27FC236}">
                <a16:creationId xmlns:a16="http://schemas.microsoft.com/office/drawing/2014/main" id="{F5ABF4C3-4E8D-4DFD-BC76-D2AEB031EBC9}"/>
              </a:ext>
              <a:ext uri="{C183D7F6-B498-43B3-948B-1728B52AA6E4}">
                <adec:decorative xmlns:adec="http://schemas.microsoft.com/office/drawing/2017/decorative" val="0"/>
              </a:ext>
            </a:extLst>
          </p:cNvPr>
          <p:cNvPicPr>
            <a:picLocks noGrp="1" noChangeAspect="1" noChangeArrowheads="1"/>
          </p:cNvPicPr>
          <p:nvPr>
            <p:ph sz="quarter" idx="11"/>
          </p:nvPr>
        </p:nvPicPr>
        <p:blipFill rotWithShape="1">
          <a:blip r:embed="rId2">
            <a:extLst>
              <a:ext uri="{28A0092B-C50C-407E-A947-70E740481C1C}">
                <a14:useLocalDpi xmlns:a14="http://schemas.microsoft.com/office/drawing/2010/main" val="0"/>
              </a:ext>
            </a:extLst>
          </a:blip>
          <a:srcRect b="4790"/>
          <a:stretch/>
        </p:blipFill>
        <p:spPr bwMode="auto">
          <a:xfrm>
            <a:off x="303682" y="1657687"/>
            <a:ext cx="8536636" cy="448056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FEECB894-1559-48EF-A29A-F76B99688B74}"/>
              </a:ext>
            </a:extLst>
          </p:cNvPr>
          <p:cNvSpPr>
            <a:spLocks noGrp="1"/>
          </p:cNvSpPr>
          <p:nvPr>
            <p:ph type="body" sz="quarter" idx="30"/>
          </p:nvPr>
        </p:nvSpPr>
        <p:spPr>
          <a:xfrm>
            <a:off x="1562101" y="6684963"/>
            <a:ext cx="6976872" cy="173736"/>
          </a:xfrm>
        </p:spPr>
        <p:txBody>
          <a:bodyPr/>
          <a:lstStyle/>
          <a:p>
            <a:r>
              <a:rPr lang="fr-FR" dirty="0"/>
              <a:t>Source: https://www.cdc.gov/vaccines/schedules/easy-to-read/child-easyread.html.</a:t>
            </a:r>
            <a:endParaRPr lang="en-IN" dirty="0"/>
          </a:p>
        </p:txBody>
      </p:sp>
      <p:sp>
        <p:nvSpPr>
          <p:cNvPr id="6" name="Text Placeholder 4">
            <a:extLst>
              <a:ext uri="{FF2B5EF4-FFF2-40B4-BE49-F238E27FC236}">
                <a16:creationId xmlns:a16="http://schemas.microsoft.com/office/drawing/2014/main" id="{51225090-15F3-43CB-8D14-8D0F2610A45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28928680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Concept Check – Section 15.7</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899" y="1276707"/>
            <a:ext cx="8601075" cy="5120640"/>
          </a:xfrm>
        </p:spPr>
        <p:txBody>
          <a:bodyPr/>
          <a:lstStyle/>
          <a:p>
            <a:pPr marL="457200" indent="-457200">
              <a:spcBef>
                <a:spcPts val="200"/>
              </a:spcBef>
              <a:spcAft>
                <a:spcPts val="600"/>
              </a:spcAft>
              <a:buFont typeface="+mj-lt"/>
              <a:buAutoNum type="arabicPeriod"/>
              <a:defRPr/>
            </a:pPr>
            <a:r>
              <a:rPr lang="en-US" dirty="0"/>
              <a:t>Breastfeeding is an example of _________ _________ </a:t>
            </a:r>
            <a:r>
              <a:rPr lang="en-US" dirty="0">
                <a:solidFill>
                  <a:prstClr val="black"/>
                </a:solidFill>
              </a:rPr>
              <a:t>immunity.</a:t>
            </a:r>
          </a:p>
          <a:p>
            <a:pPr marL="457200" indent="-457200">
              <a:spcBef>
                <a:spcPts val="200"/>
              </a:spcBef>
              <a:spcAft>
                <a:spcPts val="600"/>
              </a:spcAft>
              <a:buFont typeface="+mj-lt"/>
              <a:buAutoNum type="arabicPeriod"/>
              <a:defRPr/>
            </a:pPr>
            <a:r>
              <a:rPr lang="en-US" dirty="0">
                <a:solidFill>
                  <a:prstClr val="black"/>
                </a:solidFill>
              </a:rPr>
              <a:t>Vaccination is an example of </a:t>
            </a:r>
            <a:r>
              <a:rPr lang="en-US" dirty="0"/>
              <a:t>_________ _________ </a:t>
            </a:r>
            <a:r>
              <a:rPr lang="en-US" dirty="0">
                <a:solidFill>
                  <a:prstClr val="black"/>
                </a:solidFill>
              </a:rPr>
              <a:t>immunity.</a:t>
            </a:r>
          </a:p>
          <a:p>
            <a:pPr marL="457200" indent="-457200">
              <a:spcBef>
                <a:spcPts val="200"/>
              </a:spcBef>
              <a:spcAft>
                <a:spcPts val="600"/>
              </a:spcAft>
              <a:buFont typeface="+mj-lt"/>
              <a:buAutoNum type="arabicPeriod"/>
              <a:defRPr/>
            </a:pPr>
            <a:r>
              <a:rPr lang="en-US" dirty="0">
                <a:solidFill>
                  <a:prstClr val="black"/>
                </a:solidFill>
              </a:rPr>
              <a:t>Vaccines are either </a:t>
            </a:r>
            <a:r>
              <a:rPr lang="en-US" dirty="0"/>
              <a:t>_________</a:t>
            </a:r>
            <a:r>
              <a:rPr lang="en-US" dirty="0">
                <a:solidFill>
                  <a:prstClr val="black"/>
                </a:solidFill>
              </a:rPr>
              <a:t>-organism or part-of- organism preparations.</a:t>
            </a:r>
          </a:p>
          <a:p>
            <a:pPr marL="457200" indent="-457200">
              <a:spcBef>
                <a:spcPts val="200"/>
              </a:spcBef>
              <a:spcAft>
                <a:spcPts val="600"/>
              </a:spcAft>
              <a:buFont typeface="+mj-lt"/>
              <a:buAutoNum type="arabicPeriod"/>
              <a:defRPr/>
            </a:pPr>
            <a:r>
              <a:rPr lang="en-US" dirty="0">
                <a:solidFill>
                  <a:prstClr val="black"/>
                </a:solidFill>
              </a:rPr>
              <a:t>True/False: There are vaccines against all major infectious diseases.</a:t>
            </a:r>
          </a:p>
          <a:p>
            <a:pPr marL="457200" indent="-457200">
              <a:spcBef>
                <a:spcPts val="200"/>
              </a:spcBef>
              <a:spcAft>
                <a:spcPts val="600"/>
              </a:spcAft>
              <a:buFont typeface="+mj-lt"/>
              <a:buAutoNum type="arabicPeriod"/>
              <a:defRPr/>
            </a:pPr>
            <a:r>
              <a:rPr lang="en-US" dirty="0"/>
              <a:t>_________ or _________ </a:t>
            </a:r>
            <a:r>
              <a:rPr lang="en-US" dirty="0">
                <a:solidFill>
                  <a:prstClr val="black"/>
                </a:solidFill>
              </a:rPr>
              <a:t>vaccines stimulate IgA production on mucous membranes.</a:t>
            </a:r>
          </a:p>
          <a:p>
            <a:pPr marL="457200" indent="-457200">
              <a:spcBef>
                <a:spcPts val="200"/>
              </a:spcBef>
              <a:spcAft>
                <a:spcPts val="600"/>
              </a:spcAft>
              <a:buFont typeface="+mj-lt"/>
              <a:buAutoNum type="arabicPeriod"/>
              <a:defRPr/>
            </a:pPr>
            <a:r>
              <a:rPr lang="en-US" dirty="0">
                <a:solidFill>
                  <a:prstClr val="black"/>
                </a:solidFill>
              </a:rPr>
              <a:t>True/False: There is no link between the MMR vaccine and autism.</a:t>
            </a:r>
          </a:p>
        </p:txBody>
      </p:sp>
    </p:spTree>
    <p:extLst>
      <p:ext uri="{BB962C8B-B14F-4D97-AF65-F5344CB8AC3E}">
        <p14:creationId xmlns:p14="http://schemas.microsoft.com/office/powerpoint/2010/main" val="328928680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Principal Stages of Immunologic Development and Interaction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ea typeface="ＭＳ Ｐゴシック" charset="0"/>
              </a:rPr>
              <a:t>The principal stages are: I. lymphocyte development and differentiation; II. the presentation of antigens; III. the challenge of B and T lymphocytes by antigens; and IV. B-lymphocyte response (the production and activities of antibodies) and T-lymphocyte response (cell-mediated immunity).</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1584</TotalTime>
  <Words>7987</Words>
  <Application>Microsoft Office PowerPoint</Application>
  <PresentationFormat>On-screen Show (4:3)</PresentationFormat>
  <Paragraphs>714</Paragraphs>
  <Slides>124</Slides>
  <Notes>1</Notes>
  <HiddenSlides>27</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124</vt:i4>
      </vt:variant>
    </vt:vector>
  </HeadingPairs>
  <TitlesOfParts>
    <vt:vector size="133" baseType="lpstr">
      <vt:lpstr>ＭＳ Ｐゴシック</vt:lpstr>
      <vt:lpstr>Arial</vt:lpstr>
      <vt:lpstr>Calibri</vt:lpstr>
      <vt:lpstr>Cambria Math</vt:lpstr>
      <vt:lpstr>Title Slides Master</vt:lpstr>
      <vt:lpstr>MainContentSlideMaster</vt:lpstr>
      <vt:lpstr>ClosingMaster</vt:lpstr>
      <vt:lpstr>DividerSlideMaster</vt:lpstr>
      <vt:lpstr>ImageDescriptionAppendixSlideMaster</vt:lpstr>
      <vt:lpstr>Chapter 15</vt:lpstr>
      <vt:lpstr>Section 15.1:  Specific Immunity: The Third Line of Defense</vt:lpstr>
      <vt:lpstr>Specific Immunity</vt:lpstr>
      <vt:lpstr>Antigens (Immunogens)</vt:lpstr>
      <vt:lpstr>Characteristics of the Specific Immunity</vt:lpstr>
      <vt:lpstr>Principal Stages of Immunologic Development and Interaction</vt:lpstr>
      <vt:lpstr>Stages of Lymphocyte Development and Function I</vt:lpstr>
      <vt:lpstr>Stages of Lymphocyte Development and Function II</vt:lpstr>
      <vt:lpstr>Stages of Lymphocyte Development and Function III</vt:lpstr>
      <vt:lpstr>Stages of Lymphocyte Development and Function IV</vt:lpstr>
      <vt:lpstr>Markers on Cell Surfaces Involved in Recognition of Self and Nonself</vt:lpstr>
      <vt:lpstr>Three Classes of MHC Genes</vt:lpstr>
      <vt:lpstr>Classes I and II of Molecules of the Human Major Histocompatibility Complex</vt:lpstr>
      <vt:lpstr>CD Molecules</vt:lpstr>
      <vt:lpstr>Surfaces of T Cells and B Cells</vt:lpstr>
      <vt:lpstr>Entrance and Presentation of Antigens</vt:lpstr>
      <vt:lpstr>Antigen Challenge and Clonal Selection</vt:lpstr>
      <vt:lpstr>How T Cells Respond to Antigen</vt:lpstr>
      <vt:lpstr>How B Cells Respond to Antigen</vt:lpstr>
      <vt:lpstr>Concept Check – Section 15.1</vt:lpstr>
      <vt:lpstr>Section 15.2:  Step I: The Development of Lymphocyte Diversity</vt:lpstr>
      <vt:lpstr>Markers Found on T-Cells</vt:lpstr>
      <vt:lpstr>T-Cell Circulation</vt:lpstr>
      <vt:lpstr>B Cells Mature in the Bone Marrow</vt:lpstr>
      <vt:lpstr>Contrasting Properties of B Cells and T Cells</vt:lpstr>
      <vt:lpstr>Each Naïve Lymphocyte Bears an Antigen Receptor That Recognizes a Unique Antigen</vt:lpstr>
      <vt:lpstr>Major Stages in the Development of B and T cells</vt:lpstr>
      <vt:lpstr>Mechanism Behind Antibody Variability</vt:lpstr>
      <vt:lpstr>The Specific B-Cell Receptor: Immunoglobulin</vt:lpstr>
      <vt:lpstr>The Specific B-Cell Receptor</vt:lpstr>
      <vt:lpstr>T-Cell Receptors</vt:lpstr>
      <vt:lpstr>Clonal Selection Theory of Lymphocyte Development and Diversity</vt:lpstr>
      <vt:lpstr>Immune Tolerance</vt:lpstr>
      <vt:lpstr>Concept Check – Section 15.2</vt:lpstr>
      <vt:lpstr>Section 15.3: Step II: Presentation of Antigens</vt:lpstr>
      <vt:lpstr>Step II: Presentation of Antigens</vt:lpstr>
      <vt:lpstr>Characteristics of Antigens</vt:lpstr>
      <vt:lpstr>Chemical Categories of Antigens</vt:lpstr>
      <vt:lpstr>Effects of Molecular Size</vt:lpstr>
      <vt:lpstr>Epitopes and Haptens</vt:lpstr>
      <vt:lpstr>Hapten-Carrier Phenomenon</vt:lpstr>
      <vt:lpstr>Alloantigens</vt:lpstr>
      <vt:lpstr>Superantigens</vt:lpstr>
      <vt:lpstr>Role of Antigen Processing and Presentation</vt:lpstr>
      <vt:lpstr>Dendritic Cell Engulfing a Fungal Spore</vt:lpstr>
      <vt:lpstr>Concept Check – Section 15.3</vt:lpstr>
      <vt:lpstr>Section 15.4: Step III: Antigenic Challenge of T Cells and B Cells Method</vt:lpstr>
      <vt:lpstr>Events in T-Cell Activation 1</vt:lpstr>
      <vt:lpstr>Events in T-Cell Activation 2</vt:lpstr>
      <vt:lpstr>Characteristics of Subsets of T-Cell Types</vt:lpstr>
      <vt:lpstr>Events in B-cell Activation and Antibody Synthesis 1</vt:lpstr>
      <vt:lpstr>Events in B-cell Activation and Antibody Synthesis 2</vt:lpstr>
      <vt:lpstr>Concept Check – Section 15.4</vt:lpstr>
      <vt:lpstr>Section 15.5: Step IV (1): The T-Cell Response</vt:lpstr>
      <vt:lpstr>Cell-Mediated Immunities</vt:lpstr>
      <vt:lpstr>T Helper (T_H ) Cells</vt:lpstr>
      <vt:lpstr>Regulatory T (T_R ) Cells:  Cells That Maintain the Happy Medium</vt:lpstr>
      <vt:lpstr>Regulatory B Cells Also Regulate the Degree of Response From T Cells</vt:lpstr>
      <vt:lpstr>Cytotoxic T (TC) Cells: Cells That Kill Other Cells (1)</vt:lpstr>
      <vt:lpstr>Cytotoxic T Cell Secretions After Activation</vt:lpstr>
      <vt:lpstr>Target Cells That T_C Cells Can Destroy</vt:lpstr>
      <vt:lpstr>Gamma-Delta T Cells</vt:lpstr>
      <vt:lpstr>Natural Killer (NK) Cells</vt:lpstr>
      <vt:lpstr>Natural Killer T (NKT) Cells</vt:lpstr>
      <vt:lpstr>Concept Check – Section 15.5</vt:lpstr>
      <vt:lpstr>Section 15.6: Step IV (2): The B-Cell Response</vt:lpstr>
      <vt:lpstr>Basic Immunoglobulin (Ig) Molecule</vt:lpstr>
      <vt:lpstr>The Structure of Immunoglobulins</vt:lpstr>
      <vt:lpstr>Antigen–Antibody Interactions and the Function of the Fab</vt:lpstr>
      <vt:lpstr>Antibody Functions</vt:lpstr>
      <vt:lpstr>Functions of the Fc Fragment</vt:lpstr>
      <vt:lpstr>Accessory Molecules on Immunoglobulins</vt:lpstr>
      <vt:lpstr>Classes of Immunoglobulins</vt:lpstr>
      <vt:lpstr>Monitoring Antibody Production Over Time</vt:lpstr>
      <vt:lpstr>Primary Response</vt:lpstr>
      <vt:lpstr>Secondary Response or Amnesiatic Response</vt:lpstr>
      <vt:lpstr>Primary and Secondary Responses to Antigens</vt:lpstr>
      <vt:lpstr>Concept Check – Section 15.6</vt:lpstr>
      <vt:lpstr>Section 15.7: Specific Immunity and Vaccination</vt:lpstr>
      <vt:lpstr>Artificial Passive Immunization: Intravenous Immune Globulin</vt:lpstr>
      <vt:lpstr>Artificial Passive Immunization: Specific Immune Globulin</vt:lpstr>
      <vt:lpstr>Artificial Active Immunity: Vaccination</vt:lpstr>
      <vt:lpstr>Principles of Vaccine Preparation</vt:lpstr>
      <vt:lpstr>Requirements for an Effective Vaccine</vt:lpstr>
      <vt:lpstr>Types of Vaccines: Whole Cell Vaccines</vt:lpstr>
      <vt:lpstr>Types of Vaccines: Subunit Vaccines</vt:lpstr>
      <vt:lpstr>Development of New Vaccines</vt:lpstr>
      <vt:lpstr>DNA Vaccines</vt:lpstr>
      <vt:lpstr>Route of Administration and Side Effects of Vaccines</vt:lpstr>
      <vt:lpstr>Adjuvant</vt:lpstr>
      <vt:lpstr>Vaccine Side Effects</vt:lpstr>
      <vt:lpstr>Vaccine Safety</vt:lpstr>
      <vt:lpstr>Herd Immunity</vt:lpstr>
      <vt:lpstr>Vaccinating: Who and When?</vt:lpstr>
      <vt:lpstr>Recommended Childhood Immunization Schedules, United States, 2019</vt:lpstr>
      <vt:lpstr>Concept Check – Section 15.7</vt:lpstr>
      <vt:lpstr>End of Main Content</vt:lpstr>
      <vt:lpstr>Accessibility Content: Text Alternatives for Images</vt:lpstr>
      <vt:lpstr>Principal Stages of Immunologic Development and Interaction - Text Alternative</vt:lpstr>
      <vt:lpstr>Stages of Lymphocyte Development and Function I - Text Alternative</vt:lpstr>
      <vt:lpstr>Stages of Lymphocyte Development and Function II - Text Alternative</vt:lpstr>
      <vt:lpstr>Stages of Lymphocyte Development and Function III - Text Alternative</vt:lpstr>
      <vt:lpstr>Stages of Lymphocyte Development and Function IV - Text Alternative</vt:lpstr>
      <vt:lpstr>Classes I and II of Molecules of the Human Major Histocompatibility Complex - Text Alternative</vt:lpstr>
      <vt:lpstr>Surfaces of T Cells and B Cells - Text Alternative</vt:lpstr>
      <vt:lpstr>Major Stages in the Development of B and T cells - Text Alternative</vt:lpstr>
      <vt:lpstr>Mechanism Behind Antibody Variability - Text Alternative</vt:lpstr>
      <vt:lpstr>Clonal Selection Theory of Lymphocyte Development and Diversity - Text Alternative</vt:lpstr>
      <vt:lpstr>Characteristics of Antigens - Text Alternative</vt:lpstr>
      <vt:lpstr>Hapten-Carrier Phenomenon - Text Alternative</vt:lpstr>
      <vt:lpstr>Role of Antigen Processing and Presentation - Text Alternative</vt:lpstr>
      <vt:lpstr>Events in T-Cell Activation 1 - Text Alternative</vt:lpstr>
      <vt:lpstr>Events in T-Cell Activation 2 - Text Alternative</vt:lpstr>
      <vt:lpstr>Events in B-cell Activation and Antibody Synthesis 1 - Text Alternative</vt:lpstr>
      <vt:lpstr>Events in B-cell Activation and Antibody Synthesis 2 - Text Alternative</vt:lpstr>
      <vt:lpstr>Basic Immunoglobulin (Ig) Molecule - Text Alternative</vt:lpstr>
      <vt:lpstr>Antigen–Antibody Interactions and the Function of the Fab - Text Alternative</vt:lpstr>
      <vt:lpstr>Antibody Functions - Text Alternative</vt:lpstr>
      <vt:lpstr>Classes of Immunoglobulins - Text Alternative</vt:lpstr>
      <vt:lpstr>Primary and Secondary Responses to Antigens - Text Alternative</vt:lpstr>
      <vt:lpstr>Types of Vaccines: Whole Cell Vaccines - Text Alternative</vt:lpstr>
      <vt:lpstr>Types of Vaccines: Subunit Vaccines - Text Alternative</vt:lpstr>
      <vt:lpstr>DNA Vaccines - Text Alternative</vt:lpstr>
      <vt:lpstr>Recommended Childhood Immunization Schedules, United States, 2019 -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Shivani1</cp:lastModifiedBy>
  <cp:revision>434</cp:revision>
  <dcterms:created xsi:type="dcterms:W3CDTF">2019-07-27T05:34:11Z</dcterms:created>
  <dcterms:modified xsi:type="dcterms:W3CDTF">2020-05-21T15:18:12Z</dcterms:modified>
</cp:coreProperties>
</file>