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12"/>
  </p:notesMasterIdLst>
  <p:sldIdLst>
    <p:sldId id="437" r:id="rId6"/>
    <p:sldId id="266" r:id="rId7"/>
    <p:sldId id="269" r:id="rId8"/>
    <p:sldId id="270" r:id="rId9"/>
    <p:sldId id="271" r:id="rId10"/>
    <p:sldId id="272" r:id="rId11"/>
    <p:sldId id="291" r:id="rId12"/>
    <p:sldId id="292" r:id="rId13"/>
    <p:sldId id="293" r:id="rId14"/>
    <p:sldId id="273" r:id="rId15"/>
    <p:sldId id="275" r:id="rId16"/>
    <p:sldId id="276" r:id="rId17"/>
    <p:sldId id="362" r:id="rId18"/>
    <p:sldId id="361" r:id="rId19"/>
    <p:sldId id="360" r:id="rId20"/>
    <p:sldId id="359" r:id="rId21"/>
    <p:sldId id="358" r:id="rId22"/>
    <p:sldId id="357" r:id="rId23"/>
    <p:sldId id="356" r:id="rId24"/>
    <p:sldId id="371" r:id="rId25"/>
    <p:sldId id="370" r:id="rId26"/>
    <p:sldId id="369" r:id="rId27"/>
    <p:sldId id="368" r:id="rId28"/>
    <p:sldId id="367" r:id="rId29"/>
    <p:sldId id="366" r:id="rId30"/>
    <p:sldId id="365" r:id="rId31"/>
    <p:sldId id="364" r:id="rId32"/>
    <p:sldId id="363" r:id="rId33"/>
    <p:sldId id="378" r:id="rId34"/>
    <p:sldId id="377" r:id="rId35"/>
    <p:sldId id="376" r:id="rId36"/>
    <p:sldId id="375" r:id="rId37"/>
    <p:sldId id="374" r:id="rId38"/>
    <p:sldId id="373" r:id="rId39"/>
    <p:sldId id="372" r:id="rId40"/>
    <p:sldId id="384" r:id="rId41"/>
    <p:sldId id="383" r:id="rId42"/>
    <p:sldId id="382" r:id="rId43"/>
    <p:sldId id="381" r:id="rId44"/>
    <p:sldId id="380" r:id="rId45"/>
    <p:sldId id="379" r:id="rId46"/>
    <p:sldId id="390" r:id="rId47"/>
    <p:sldId id="389" r:id="rId48"/>
    <p:sldId id="388" r:id="rId49"/>
    <p:sldId id="387" r:id="rId50"/>
    <p:sldId id="386" r:id="rId51"/>
    <p:sldId id="385" r:id="rId52"/>
    <p:sldId id="398" r:id="rId53"/>
    <p:sldId id="397" r:id="rId54"/>
    <p:sldId id="396" r:id="rId55"/>
    <p:sldId id="395" r:id="rId56"/>
    <p:sldId id="394" r:id="rId57"/>
    <p:sldId id="393" r:id="rId58"/>
    <p:sldId id="392" r:id="rId59"/>
    <p:sldId id="391" r:id="rId60"/>
    <p:sldId id="405" r:id="rId61"/>
    <p:sldId id="404" r:id="rId62"/>
    <p:sldId id="403" r:id="rId63"/>
    <p:sldId id="402" r:id="rId64"/>
    <p:sldId id="401" r:id="rId65"/>
    <p:sldId id="400" r:id="rId66"/>
    <p:sldId id="399" r:id="rId67"/>
    <p:sldId id="414" r:id="rId68"/>
    <p:sldId id="413" r:id="rId69"/>
    <p:sldId id="412" r:id="rId70"/>
    <p:sldId id="411" r:id="rId71"/>
    <p:sldId id="410" r:id="rId72"/>
    <p:sldId id="409" r:id="rId73"/>
    <p:sldId id="408" r:id="rId74"/>
    <p:sldId id="407" r:id="rId75"/>
    <p:sldId id="419" r:id="rId76"/>
    <p:sldId id="418" r:id="rId77"/>
    <p:sldId id="417" r:id="rId78"/>
    <p:sldId id="416" r:id="rId79"/>
    <p:sldId id="415" r:id="rId80"/>
    <p:sldId id="406" r:id="rId81"/>
    <p:sldId id="429" r:id="rId82"/>
    <p:sldId id="428" r:id="rId83"/>
    <p:sldId id="427" r:id="rId84"/>
    <p:sldId id="426" r:id="rId85"/>
    <p:sldId id="425" r:id="rId86"/>
    <p:sldId id="424" r:id="rId87"/>
    <p:sldId id="423" r:id="rId88"/>
    <p:sldId id="422" r:id="rId89"/>
    <p:sldId id="421" r:id="rId90"/>
    <p:sldId id="420" r:id="rId91"/>
    <p:sldId id="436" r:id="rId92"/>
    <p:sldId id="260" r:id="rId93"/>
    <p:sldId id="289" r:id="rId94"/>
    <p:sldId id="290" r:id="rId95"/>
    <p:sldId id="438" r:id="rId96"/>
    <p:sldId id="439" r:id="rId97"/>
    <p:sldId id="440" r:id="rId98"/>
    <p:sldId id="441" r:id="rId99"/>
    <p:sldId id="442" r:id="rId100"/>
    <p:sldId id="443" r:id="rId101"/>
    <p:sldId id="444" r:id="rId102"/>
    <p:sldId id="445" r:id="rId103"/>
    <p:sldId id="446" r:id="rId104"/>
    <p:sldId id="447" r:id="rId105"/>
    <p:sldId id="448" r:id="rId106"/>
    <p:sldId id="449" r:id="rId107"/>
    <p:sldId id="450" r:id="rId108"/>
    <p:sldId id="451" r:id="rId109"/>
    <p:sldId id="452" r:id="rId110"/>
    <p:sldId id="453" r:id="rId1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37"/>
            <p14:sldId id="266"/>
            <p14:sldId id="269"/>
            <p14:sldId id="270"/>
            <p14:sldId id="271"/>
            <p14:sldId id="272"/>
            <p14:sldId id="291"/>
            <p14:sldId id="292"/>
            <p14:sldId id="293"/>
            <p14:sldId id="273"/>
            <p14:sldId id="275"/>
            <p14:sldId id="276"/>
            <p14:sldId id="362"/>
            <p14:sldId id="361"/>
            <p14:sldId id="360"/>
            <p14:sldId id="359"/>
            <p14:sldId id="358"/>
            <p14:sldId id="357"/>
            <p14:sldId id="356"/>
            <p14:sldId id="371"/>
            <p14:sldId id="370"/>
            <p14:sldId id="369"/>
            <p14:sldId id="368"/>
            <p14:sldId id="367"/>
            <p14:sldId id="366"/>
            <p14:sldId id="365"/>
            <p14:sldId id="364"/>
            <p14:sldId id="363"/>
            <p14:sldId id="378"/>
            <p14:sldId id="377"/>
            <p14:sldId id="376"/>
            <p14:sldId id="375"/>
            <p14:sldId id="374"/>
            <p14:sldId id="373"/>
            <p14:sldId id="372"/>
            <p14:sldId id="384"/>
            <p14:sldId id="383"/>
            <p14:sldId id="382"/>
            <p14:sldId id="381"/>
            <p14:sldId id="380"/>
            <p14:sldId id="379"/>
            <p14:sldId id="390"/>
            <p14:sldId id="389"/>
            <p14:sldId id="388"/>
            <p14:sldId id="387"/>
            <p14:sldId id="386"/>
            <p14:sldId id="385"/>
            <p14:sldId id="398"/>
            <p14:sldId id="397"/>
            <p14:sldId id="396"/>
            <p14:sldId id="395"/>
            <p14:sldId id="394"/>
            <p14:sldId id="393"/>
            <p14:sldId id="392"/>
            <p14:sldId id="391"/>
            <p14:sldId id="405"/>
            <p14:sldId id="404"/>
            <p14:sldId id="403"/>
            <p14:sldId id="402"/>
            <p14:sldId id="401"/>
            <p14:sldId id="400"/>
            <p14:sldId id="399"/>
            <p14:sldId id="414"/>
            <p14:sldId id="413"/>
            <p14:sldId id="412"/>
            <p14:sldId id="411"/>
            <p14:sldId id="410"/>
            <p14:sldId id="409"/>
            <p14:sldId id="408"/>
            <p14:sldId id="407"/>
            <p14:sldId id="419"/>
            <p14:sldId id="418"/>
            <p14:sldId id="417"/>
            <p14:sldId id="416"/>
            <p14:sldId id="415"/>
            <p14:sldId id="406"/>
            <p14:sldId id="429"/>
            <p14:sldId id="428"/>
            <p14:sldId id="427"/>
            <p14:sldId id="426"/>
            <p14:sldId id="425"/>
            <p14:sldId id="424"/>
            <p14:sldId id="423"/>
            <p14:sldId id="422"/>
            <p14:sldId id="421"/>
            <p14:sldId id="420"/>
            <p14:sldId id="436"/>
            <p14:sldId id="260"/>
          </p14:sldIdLst>
        </p14:section>
        <p14:section name="Appendix: Image Descriptions for Unsighted Students" id="{7F988655-0458-4D0C-B0E8-7DACD95F2E9B}">
          <p14:sldIdLst>
            <p14:sldId id="289"/>
            <p14:sldId id="290"/>
            <p14:sldId id="438"/>
            <p14:sldId id="439"/>
            <p14:sldId id="440"/>
            <p14:sldId id="441"/>
            <p14:sldId id="442"/>
            <p14:sldId id="443"/>
            <p14:sldId id="444"/>
            <p14:sldId id="445"/>
            <p14:sldId id="446"/>
            <p14:sldId id="447"/>
            <p14:sldId id="448"/>
            <p14:sldId id="449"/>
            <p14:sldId id="450"/>
            <p14:sldId id="451"/>
            <p14:sldId id="452"/>
            <p14:sldId id="45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3037" autoAdjust="0"/>
  </p:normalViewPr>
  <p:slideViewPr>
    <p:cSldViewPr snapToGrid="0" showGuides="1">
      <p:cViewPr varScale="1">
        <p:scale>
          <a:sx n="67" d="100"/>
          <a:sy n="67" d="100"/>
        </p:scale>
        <p:origin x="1374" y="78"/>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tableStyles" Target="tableStyles.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notesMaster" Target="notesMasters/notesMaster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commentAuthors" Target="commentAuthor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260078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719018490"/>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2.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2" Type="http://schemas.openxmlformats.org/officeDocument/2006/relationships/slide" Target="slide78.xml"/><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81.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 Id="rId4" Type="http://schemas.openxmlformats.org/officeDocument/2006/relationships/slide" Target="slide9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0.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16</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Disorders in Immunity</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 2021 McGraw Hill. All rights reserved. Authorized only for instructor use in the classroom.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No reproduction or further distribution permitted without the prior written consent of McGraw Hill.</a:t>
            </a:r>
          </a:p>
        </p:txBody>
      </p:sp>
    </p:spTree>
    <p:extLst>
      <p:ext uri="{BB962C8B-B14F-4D97-AF65-F5344CB8AC3E}">
        <p14:creationId xmlns:p14="http://schemas.microsoft.com/office/powerpoint/2010/main" val="3368556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Who is Affected, and How?</a:t>
            </a:r>
            <a:endParaRPr lang="en-IN" dirty="0"/>
          </a:p>
        </p:txBody>
      </p:sp>
      <p:sp>
        <p:nvSpPr>
          <p:cNvPr id="3" name="Content Placeholder 2"/>
          <p:cNvSpPr>
            <a:spLocks noGrp="1"/>
          </p:cNvSpPr>
          <p:nvPr>
            <p:ph sz="quarter" idx="11"/>
          </p:nvPr>
        </p:nvSpPr>
        <p:spPr/>
        <p:txBody>
          <a:bodyPr>
            <a:normAutofit/>
          </a:bodyPr>
          <a:lstStyle/>
          <a:p>
            <a:pPr>
              <a:spcBef>
                <a:spcPts val="1200"/>
              </a:spcBef>
            </a:pPr>
            <a:r>
              <a:rPr lang="en-US" altLang="en-US" dirty="0"/>
              <a:t>Allergies have a profound medical and economic impact:</a:t>
            </a:r>
          </a:p>
          <a:p>
            <a:pPr marL="342900" indent="-342900">
              <a:spcBef>
                <a:spcPts val="1200"/>
              </a:spcBef>
              <a:buFont typeface="Arial" panose="020B0604020202020204" pitchFamily="34" charset="0"/>
              <a:buChar char="•"/>
            </a:pPr>
            <a:r>
              <a:rPr lang="en-US" altLang="en-US" dirty="0"/>
              <a:t>Nearly ½ the U.S. population is affected by airborne allergies</a:t>
            </a:r>
          </a:p>
          <a:p>
            <a:pPr>
              <a:spcBef>
                <a:spcPts val="1200"/>
              </a:spcBef>
            </a:pPr>
            <a:r>
              <a:rPr lang="en-US" altLang="en-US" dirty="0"/>
              <a:t>Predisposition to allergies has a genetic component:</a:t>
            </a:r>
          </a:p>
          <a:p>
            <a:pPr marL="342900" indent="-342900">
              <a:spcBef>
                <a:spcPts val="1200"/>
              </a:spcBef>
              <a:buFont typeface="Arial" panose="020B0604020202020204" pitchFamily="34" charset="0"/>
              <a:buChar char="•"/>
            </a:pPr>
            <a:r>
              <a:rPr lang="en-US" altLang="en-US" dirty="0"/>
              <a:t>May not be allergic to the same substance</a:t>
            </a:r>
          </a:p>
          <a:p>
            <a:pPr marL="342900" indent="-342900">
              <a:spcBef>
                <a:spcPts val="1200"/>
              </a:spcBef>
              <a:buFont typeface="Arial" panose="020B0604020202020204" pitchFamily="34" charset="0"/>
              <a:buChar char="•"/>
            </a:pPr>
            <a:r>
              <a:rPr lang="en-US" altLang="en-US" dirty="0"/>
              <a:t>Prospect of a child developing atopic allergy is 25% if one parent exhibits symptoms, 50% if grandparents and siblings are also afflicted</a:t>
            </a:r>
          </a:p>
        </p:txBody>
      </p:sp>
    </p:spTree>
    <p:extLst>
      <p:ext uri="{BB962C8B-B14F-4D97-AF65-F5344CB8AC3E}">
        <p14:creationId xmlns:p14="http://schemas.microsoft.com/office/powerpoint/2010/main" val="319514741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Transfusion of the Wrong Blood Type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0"/>
              </a:spcAft>
              <a:buFont typeface="+mj-lt"/>
              <a:buAutoNum type="alphaLcParenR"/>
            </a:pPr>
            <a:r>
              <a:rPr lang="en-US" dirty="0"/>
              <a:t>Incompatible blood. The red blood cells of the type A donor have antigen A, while the serum of the type B recipient contains anti-A antibodies that can agglutinate donor cells. </a:t>
            </a:r>
          </a:p>
          <a:p>
            <a:pPr marL="342900" indent="-342900">
              <a:spcAft>
                <a:spcPts val="0"/>
              </a:spcAft>
              <a:buFont typeface="+mj-lt"/>
              <a:buAutoNum type="alphaLcParenR"/>
            </a:pPr>
            <a:r>
              <a:rPr lang="en-US" dirty="0"/>
              <a:t>Agglutination complexes can block the circulation in vital organs. </a:t>
            </a:r>
          </a:p>
          <a:p>
            <a:pPr marL="342900" indent="-342900">
              <a:spcAft>
                <a:spcPts val="0"/>
              </a:spcAft>
              <a:buFont typeface="+mj-lt"/>
              <a:buAutoNum type="alphaLcParenR"/>
            </a:pPr>
            <a:r>
              <a:rPr lang="en-US" dirty="0"/>
              <a:t>Activation of complement by antibody on the RBCs can cause hemolysis and anemia. This sort of incorrect transfusion is very rare because of the great care taken by blood banks to ensure a correct match.</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96277776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Development and Control of Rh Incompatibility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A naturally occurring blood cell incompatibility results when an Rh positive fetus develops within an Rh negative mother. Initial sensitization of the maternal immune system occurs when fetal blood passes the placental barrier. In most cases, the fetus develops normally. However, a subsequent pregnancy with an Rh positive fetus results in a severe fetal hemolysis. </a:t>
            </a:r>
          </a:p>
          <a:p>
            <a:pPr marL="342900" indent="-342900">
              <a:buFont typeface="+mj-lt"/>
              <a:buAutoNum type="alphaLcParenR"/>
            </a:pPr>
            <a:r>
              <a:rPr lang="en-US" dirty="0"/>
              <a:t>Control of incompatibility: Anti-Rh antibody (RhoGAM) can be administered to Rh negative mothers during pregnancy to help bind, inactivate, and remove any Rh factor that may be transferred from the fetus. In some cases, RhoGAM is administered before sensitization occurs.</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8374658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Pathogenesis of Immune Complex Disease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rabicParenR"/>
            </a:pPr>
            <a:r>
              <a:rPr lang="en-US" dirty="0"/>
              <a:t>Antibody combines with excess soluble antigen, forming large quantities of Ag-Ab complexes. </a:t>
            </a:r>
          </a:p>
          <a:p>
            <a:pPr marL="342900" indent="-342900">
              <a:buAutoNum type="arabicParenR"/>
            </a:pPr>
            <a:r>
              <a:rPr lang="en-US" dirty="0"/>
              <a:t>Circulating immune complexes become lodged in the basement membrane of epithelia in sites such as kidney, heart/lungs, blood vessels, joints, and skin. </a:t>
            </a:r>
          </a:p>
          <a:p>
            <a:pPr marL="342900" indent="-342900">
              <a:buAutoNum type="arabicParenR"/>
            </a:pPr>
            <a:r>
              <a:rPr lang="en-US" dirty="0"/>
              <a:t>Fragments of complement cause release of histamine and other mediator substances. </a:t>
            </a:r>
          </a:p>
          <a:p>
            <a:pPr marL="342900" indent="-342900">
              <a:buAutoNum type="arabicParenR"/>
            </a:pPr>
            <a:r>
              <a:rPr lang="en-US" dirty="0"/>
              <a:t>Neutrophils migrate to the site of immune complex deposition and release enzymes that cause severe damage in the tissues and organs involved.</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8690750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Process of Contact Dermatitis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(Top and left) The process of contact dermatitis: </a:t>
            </a:r>
          </a:p>
          <a:p>
            <a:pPr marL="342900" indent="-342900">
              <a:buAutoNum type="arabicParenR"/>
            </a:pPr>
            <a:r>
              <a:rPr lang="en-US" dirty="0"/>
              <a:t>Lipid-soluble chemicals are absorbed by the skin. </a:t>
            </a:r>
          </a:p>
          <a:p>
            <a:pPr marL="342900" indent="-342900">
              <a:buAutoNum type="arabicParenR"/>
            </a:pPr>
            <a:r>
              <a:rPr lang="en-US" dirty="0"/>
              <a:t>Dendritic cells close to the epithelium pick up the allergen and process it. </a:t>
            </a:r>
          </a:p>
          <a:p>
            <a:pPr marL="342900" indent="-342900">
              <a:buAutoNum type="arabicParenR"/>
            </a:pPr>
            <a:r>
              <a:rPr lang="en-US" dirty="0"/>
              <a:t>Previously sensitized T</a:t>
            </a:r>
            <a:r>
              <a:rPr lang="en-US" baseline="-25000" dirty="0"/>
              <a:t>H</a:t>
            </a:r>
            <a:r>
              <a:rPr lang="en-US" dirty="0"/>
              <a:t>1 (CD4) cells recognize the presented allergen. </a:t>
            </a:r>
          </a:p>
          <a:p>
            <a:pPr marL="342900" indent="-342900">
              <a:buAutoNum type="arabicParenR"/>
            </a:pPr>
            <a:r>
              <a:rPr lang="en-US" dirty="0"/>
              <a:t>Sensitized T</a:t>
            </a:r>
            <a:r>
              <a:rPr lang="en-US" baseline="-25000" dirty="0"/>
              <a:t>H</a:t>
            </a:r>
            <a:r>
              <a:rPr lang="en-US" dirty="0"/>
              <a:t>1 cells are activated to secrete cytokines (IFN, TNF). </a:t>
            </a:r>
          </a:p>
          <a:p>
            <a:pPr marL="342900" indent="-342900">
              <a:buAutoNum type="arabicParenR"/>
            </a:pPr>
            <a:r>
              <a:rPr lang="en-US" dirty="0"/>
              <a:t>Cytokines attract macrophages and cytotoxic T cells to the site. </a:t>
            </a:r>
          </a:p>
          <a:p>
            <a:pPr marL="342900" indent="-342900">
              <a:buAutoNum type="arabicParenR"/>
            </a:pPr>
            <a:r>
              <a:rPr lang="en-US" dirty="0"/>
              <a:t>Macrophage releases mediators that stimulate a strong, local inflammatory reaction. Cytotoxic T cells directly kill cells and damage the skin. Fluid-filled blisters result. (Right) Photo of contact dermatitis from poison oak, showing various stages of involvement: blister, scales, and thickened patches.</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6327675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Development of Type IV Incompatible Tissue Graft Reactions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Type IV reactions. Host versus Graft: Host T</a:t>
            </a:r>
            <a:r>
              <a:rPr lang="en-US" baseline="-25000" dirty="0"/>
              <a:t>C</a:t>
            </a:r>
            <a:r>
              <a:rPr lang="en-US" dirty="0"/>
              <a:t> cells (and macrophages recruited by T</a:t>
            </a:r>
            <a:r>
              <a:rPr lang="en-US" baseline="-25000" dirty="0"/>
              <a:t>H</a:t>
            </a:r>
            <a:r>
              <a:rPr lang="en-US" dirty="0"/>
              <a:t> cells to assist) attack grafted cells with foreign MHC-I markers. Graft versus Host: Passenger lymphocytes from grafted tissue have donor MHC-I markers; attack recipient cells with different MHC-I specificity.</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71678873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Primary Immunodeficiency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Some types of severe combined immunodeficiency affect lymphoid stem cells from bone marrow. (Top) In DiGeorge syndrome a breakdown occurs between Pre-T cell and Thymus. In adenosine deaminase deficiency the breakdown occurs between T cell and cell-mediated immunity, resulting in recurrent fungal, protozoan, and viral infections. (Bottom) in congenital agammaglobulinemia the breakdown occurs between Pre-B cell and bone marrow. In hypogammaglobulinemia (immunoglobulin, ADA deficiencies) the breakdown occurs resulting in a lack of B regulatory cells and recurrent bacterial infections.</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910731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Abnormal Development of the Thymus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Typical defects include low-set, deformed earlobes; wide-set, slanted eyes; a small, bowlike mouth; and the absence of a philtrum (the vertical furrow between the nose and upper lip).</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706619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Hygiene Hypothesis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spcAft>
                <a:spcPts val="600"/>
              </a:spcAft>
            </a:pPr>
            <a:r>
              <a:rPr lang="en-US" dirty="0"/>
              <a:t>Type I allergies develop due to lack of immune stimulus early in life</a:t>
            </a:r>
          </a:p>
          <a:p>
            <a:pPr>
              <a:spcBef>
                <a:spcPts val="1200"/>
              </a:spcBef>
              <a:spcAft>
                <a:spcPts val="600"/>
              </a:spcAft>
            </a:pPr>
            <a:r>
              <a:rPr lang="en-US" dirty="0"/>
              <a:t>Research has shown that children that grow up in rural areas with animals have lower rates of asthma and allergies</a:t>
            </a:r>
          </a:p>
          <a:p>
            <a:pPr>
              <a:spcBef>
                <a:spcPts val="1200"/>
              </a:spcBef>
              <a:spcAft>
                <a:spcPts val="600"/>
              </a:spcAft>
            </a:pPr>
            <a:r>
              <a:rPr lang="en-US" dirty="0"/>
              <a:t>Researchers have found that the combination of being delivered by cesarean section and a maternal history of allergy elevates a child’s food allergy risk by a factor of 8</a:t>
            </a:r>
          </a:p>
          <a:p>
            <a:pPr marL="342900" lvl="1">
              <a:spcBef>
                <a:spcPts val="1200"/>
              </a:spcBef>
              <a:spcAft>
                <a:spcPts val="600"/>
              </a:spcAft>
            </a:pPr>
            <a:r>
              <a:rPr lang="en-US" dirty="0"/>
              <a:t>Delivery by cesarean section keeps the baby from being exposed to vaginal and stool bacteria</a:t>
            </a:r>
            <a:endParaRPr lang="en-US" altLang="en-US" dirty="0"/>
          </a:p>
        </p:txBody>
      </p:sp>
    </p:spTree>
    <p:extLst>
      <p:ext uri="{BB962C8B-B14F-4D97-AF65-F5344CB8AC3E}">
        <p14:creationId xmlns:p14="http://schemas.microsoft.com/office/powerpoint/2010/main" val="1503829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Common Allergens, Classified by Portal of Entry</a:t>
            </a:r>
            <a:endParaRPr lang="en-IN" dirty="0"/>
          </a:p>
        </p:txBody>
      </p:sp>
      <p:graphicFrame>
        <p:nvGraphicFramePr>
          <p:cNvPr id="5" name="Table 2"/>
          <p:cNvGraphicFramePr>
            <a:graphicFrameLocks/>
          </p:cNvGraphicFramePr>
          <p:nvPr>
            <p:extLst>
              <p:ext uri="{D42A27DB-BD31-4B8C-83A1-F6EECF244321}">
                <p14:modId xmlns:p14="http://schemas.microsoft.com/office/powerpoint/2010/main" val="2034813191"/>
              </p:ext>
            </p:extLst>
          </p:nvPr>
        </p:nvGraphicFramePr>
        <p:xfrm>
          <a:off x="76200" y="1516144"/>
          <a:ext cx="4724400" cy="3027792"/>
        </p:xfrm>
        <a:graphic>
          <a:graphicData uri="http://schemas.openxmlformats.org/drawingml/2006/table">
            <a:tbl>
              <a:tblPr firstRow="1" bandRow="1">
                <a:tableStyleId>{2D5ABB26-0587-4C30-8999-92F81FD0307C}</a:tableStyleId>
              </a:tblPr>
              <a:tblGrid>
                <a:gridCol w="1167451">
                  <a:extLst>
                    <a:ext uri="{9D8B030D-6E8A-4147-A177-3AD203B41FA5}">
                      <a16:colId xmlns:a16="http://schemas.microsoft.com/office/drawing/2014/main" val="20000"/>
                    </a:ext>
                  </a:extLst>
                </a:gridCol>
                <a:gridCol w="1168109">
                  <a:extLst>
                    <a:ext uri="{9D8B030D-6E8A-4147-A177-3AD203B41FA5}">
                      <a16:colId xmlns:a16="http://schemas.microsoft.com/office/drawing/2014/main" val="20001"/>
                    </a:ext>
                  </a:extLst>
                </a:gridCol>
                <a:gridCol w="1162664">
                  <a:extLst>
                    <a:ext uri="{9D8B030D-6E8A-4147-A177-3AD203B41FA5}">
                      <a16:colId xmlns:a16="http://schemas.microsoft.com/office/drawing/2014/main" val="20002"/>
                    </a:ext>
                  </a:extLst>
                </a:gridCol>
                <a:gridCol w="1226176">
                  <a:extLst>
                    <a:ext uri="{9D8B030D-6E8A-4147-A177-3AD203B41FA5}">
                      <a16:colId xmlns:a16="http://schemas.microsoft.com/office/drawing/2014/main" val="20003"/>
                    </a:ext>
                  </a:extLst>
                </a:gridCol>
              </a:tblGrid>
              <a:tr h="3115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bg1"/>
                          </a:solidFill>
                          <a:latin typeface="+mn-lt"/>
                          <a:ea typeface="+mn-ea"/>
                          <a:cs typeface="+mn-cs"/>
                        </a:rPr>
                        <a:t>Inhalants</a:t>
                      </a:r>
                      <a:endParaRPr lang="en-US" sz="1400" b="0" i="0" u="none" strike="noStrike" kern="1200" baseline="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r>
                        <a:rPr lang="en-US" sz="1400" dirty="0">
                          <a:solidFill>
                            <a:schemeClr val="bg1"/>
                          </a:solidFill>
                        </a:rPr>
                        <a:t>Ingestants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r>
                        <a:rPr lang="en-US" sz="1400" dirty="0">
                          <a:solidFill>
                            <a:schemeClr val="bg1"/>
                          </a:solidFill>
                        </a:rPr>
                        <a:t>Injectants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r>
                        <a:rPr lang="en-US" sz="1400" dirty="0">
                          <a:solidFill>
                            <a:schemeClr val="bg1"/>
                          </a:solidFill>
                        </a:rPr>
                        <a:t>Contactants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2716268">
                <a:tc>
                  <a:txBody>
                    <a:bodyPr/>
                    <a:lstStyle/>
                    <a:p>
                      <a:r>
                        <a:rPr lang="en-US" sz="1400" b="0" i="0" u="none" strike="noStrike" kern="1200" baseline="0" dirty="0">
                          <a:solidFill>
                            <a:schemeClr val="dk1"/>
                          </a:solidFill>
                          <a:latin typeface="+mn-lt"/>
                          <a:ea typeface="+mn-ea"/>
                          <a:cs typeface="+mn-cs"/>
                        </a:rPr>
                        <a:t>Pollen </a:t>
                      </a:r>
                    </a:p>
                    <a:p>
                      <a:r>
                        <a:rPr lang="en-US" sz="1400" b="0" i="0" u="none" strike="noStrike" kern="1200" baseline="0" dirty="0">
                          <a:solidFill>
                            <a:schemeClr val="dk1"/>
                          </a:solidFill>
                          <a:latin typeface="+mn-lt"/>
                          <a:ea typeface="+mn-ea"/>
                          <a:cs typeface="+mn-cs"/>
                        </a:rPr>
                        <a:t>Dust </a:t>
                      </a:r>
                    </a:p>
                    <a:p>
                      <a:r>
                        <a:rPr lang="en-US" sz="1400" b="0" i="0" u="none" strike="noStrike" kern="1200" baseline="0" dirty="0">
                          <a:solidFill>
                            <a:schemeClr val="dk1"/>
                          </a:solidFill>
                          <a:latin typeface="+mn-lt"/>
                          <a:ea typeface="+mn-ea"/>
                          <a:cs typeface="+mn-cs"/>
                        </a:rPr>
                        <a:t>Mold spores </a:t>
                      </a:r>
                    </a:p>
                    <a:p>
                      <a:r>
                        <a:rPr lang="en-US" sz="1400" b="0" i="0" u="none" strike="noStrike" kern="1200" baseline="0" dirty="0">
                          <a:solidFill>
                            <a:schemeClr val="dk1"/>
                          </a:solidFill>
                          <a:latin typeface="+mn-lt"/>
                          <a:ea typeface="+mn-ea"/>
                          <a:cs typeface="+mn-cs"/>
                        </a:rPr>
                        <a:t>Dander </a:t>
                      </a:r>
                    </a:p>
                    <a:p>
                      <a:r>
                        <a:rPr lang="en-US" sz="1400" b="0" i="0" u="none" strike="noStrike" kern="1200" baseline="0" dirty="0">
                          <a:solidFill>
                            <a:schemeClr val="dk1"/>
                          </a:solidFill>
                          <a:latin typeface="+mn-lt"/>
                          <a:ea typeface="+mn-ea"/>
                          <a:cs typeface="+mn-cs"/>
                        </a:rPr>
                        <a:t>Animal hair </a:t>
                      </a:r>
                    </a:p>
                    <a:p>
                      <a:r>
                        <a:rPr lang="en-US" sz="1400" b="0" i="0" u="none" strike="noStrike" kern="1200" baseline="0" dirty="0">
                          <a:solidFill>
                            <a:schemeClr val="dk1"/>
                          </a:solidFill>
                          <a:latin typeface="+mn-lt"/>
                          <a:ea typeface="+mn-ea"/>
                          <a:cs typeface="+mn-cs"/>
                        </a:rPr>
                        <a:t>Insect parts </a:t>
                      </a:r>
                    </a:p>
                    <a:p>
                      <a:r>
                        <a:rPr lang="en-US" sz="1400" b="0" i="0" u="none" strike="noStrike" kern="1200" baseline="0" dirty="0">
                          <a:solidFill>
                            <a:schemeClr val="dk1"/>
                          </a:solidFill>
                          <a:latin typeface="+mn-lt"/>
                          <a:ea typeface="+mn-ea"/>
                          <a:cs typeface="+mn-cs"/>
                        </a:rPr>
                        <a:t>Formalin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kern="1200" baseline="0" dirty="0">
                          <a:solidFill>
                            <a:schemeClr val="dk1"/>
                          </a:solidFill>
                          <a:latin typeface="+mn-lt"/>
                          <a:ea typeface="+mn-ea"/>
                          <a:cs typeface="+mn-cs"/>
                        </a:rPr>
                        <a:t>Food (milk, peanuts, wheat, shellfish, soybeans, nuts, eggs, fruits) </a:t>
                      </a:r>
                    </a:p>
                    <a:p>
                      <a:r>
                        <a:rPr lang="en-US" sz="1400" b="0" i="0" u="none" strike="noStrike" kern="1200" baseline="0" dirty="0">
                          <a:solidFill>
                            <a:schemeClr val="dk1"/>
                          </a:solidFill>
                          <a:latin typeface="+mn-lt"/>
                          <a:ea typeface="+mn-ea"/>
                          <a:cs typeface="+mn-cs"/>
                        </a:rPr>
                        <a:t>Food additives </a:t>
                      </a:r>
                    </a:p>
                    <a:p>
                      <a:r>
                        <a:rPr lang="en-US" sz="1400" b="0" i="0" u="none" strike="noStrike" kern="1200" baseline="0" dirty="0">
                          <a:solidFill>
                            <a:schemeClr val="dk1"/>
                          </a:solidFill>
                          <a:latin typeface="+mn-lt"/>
                          <a:ea typeface="+mn-ea"/>
                          <a:cs typeface="+mn-cs"/>
                        </a:rPr>
                        <a:t>Drugs (aspirin, penicillin)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kern="1200" baseline="0" dirty="0">
                          <a:solidFill>
                            <a:schemeClr val="dk1"/>
                          </a:solidFill>
                          <a:latin typeface="+mn-lt"/>
                          <a:ea typeface="+mn-ea"/>
                          <a:cs typeface="+mn-cs"/>
                        </a:rPr>
                        <a:t>Bee, wasp venom </a:t>
                      </a:r>
                    </a:p>
                    <a:p>
                      <a:r>
                        <a:rPr lang="en-US" sz="1400" b="0" i="0" u="none" strike="noStrike" kern="1200" baseline="0" dirty="0">
                          <a:solidFill>
                            <a:schemeClr val="dk1"/>
                          </a:solidFill>
                          <a:latin typeface="+mn-lt"/>
                          <a:ea typeface="+mn-ea"/>
                          <a:cs typeface="+mn-cs"/>
                        </a:rPr>
                        <a:t>Drugs </a:t>
                      </a:r>
                    </a:p>
                    <a:p>
                      <a:r>
                        <a:rPr lang="en-US" sz="1400" b="0" i="0" u="none" strike="noStrike" kern="1200" baseline="0" dirty="0">
                          <a:solidFill>
                            <a:schemeClr val="dk1"/>
                          </a:solidFill>
                          <a:latin typeface="+mn-lt"/>
                          <a:ea typeface="+mn-ea"/>
                          <a:cs typeface="+mn-cs"/>
                        </a:rPr>
                        <a:t>Vaccines </a:t>
                      </a:r>
                    </a:p>
                    <a:p>
                      <a:r>
                        <a:rPr lang="en-US" sz="1400" b="0" i="0" u="none" strike="noStrike" kern="1200" baseline="0" dirty="0">
                          <a:solidFill>
                            <a:schemeClr val="dk1"/>
                          </a:solidFill>
                          <a:latin typeface="+mn-lt"/>
                          <a:ea typeface="+mn-ea"/>
                          <a:cs typeface="+mn-cs"/>
                        </a:rPr>
                        <a:t>Serum </a:t>
                      </a:r>
                    </a:p>
                    <a:p>
                      <a:r>
                        <a:rPr lang="en-US" sz="1400" b="0" i="0" u="none" strike="noStrike" kern="1200" baseline="0" dirty="0">
                          <a:solidFill>
                            <a:schemeClr val="dk1"/>
                          </a:solidFill>
                          <a:latin typeface="+mn-lt"/>
                          <a:ea typeface="+mn-ea"/>
                          <a:cs typeface="+mn-cs"/>
                        </a:rPr>
                        <a:t>Enzymes </a:t>
                      </a:r>
                    </a:p>
                    <a:p>
                      <a:r>
                        <a:rPr lang="en-US" sz="1400" b="0" i="0" u="none" strike="noStrike" kern="1200" baseline="0" dirty="0">
                          <a:solidFill>
                            <a:schemeClr val="dk1"/>
                          </a:solidFill>
                          <a:latin typeface="+mn-lt"/>
                          <a:ea typeface="+mn-ea"/>
                          <a:cs typeface="+mn-cs"/>
                        </a:rPr>
                        <a:t>Hormones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b="0" i="0" u="none" strike="noStrike" kern="1200" baseline="0" dirty="0">
                          <a:solidFill>
                            <a:schemeClr val="dk1"/>
                          </a:solidFill>
                          <a:latin typeface="+mn-lt"/>
                          <a:ea typeface="+mn-ea"/>
                          <a:cs typeface="+mn-cs"/>
                        </a:rPr>
                        <a:t>Drugs </a:t>
                      </a:r>
                    </a:p>
                    <a:p>
                      <a:r>
                        <a:rPr lang="en-US" sz="1400" b="0" i="0" u="none" strike="noStrike" kern="1200" baseline="0" dirty="0">
                          <a:solidFill>
                            <a:schemeClr val="dk1"/>
                          </a:solidFill>
                          <a:latin typeface="+mn-lt"/>
                          <a:ea typeface="+mn-ea"/>
                          <a:cs typeface="+mn-cs"/>
                        </a:rPr>
                        <a:t>Cosmetics </a:t>
                      </a:r>
                    </a:p>
                    <a:p>
                      <a:r>
                        <a:rPr lang="en-US" sz="1400" b="0" i="0" u="none" strike="noStrike" kern="1200" baseline="0" dirty="0">
                          <a:solidFill>
                            <a:schemeClr val="dk1"/>
                          </a:solidFill>
                          <a:latin typeface="+mn-lt"/>
                          <a:ea typeface="+mn-ea"/>
                          <a:cs typeface="+mn-cs"/>
                        </a:rPr>
                        <a:t>Heavy metals </a:t>
                      </a:r>
                    </a:p>
                    <a:p>
                      <a:r>
                        <a:rPr lang="en-US" sz="1400" b="0" i="0" u="none" strike="noStrike" kern="1200" baseline="0" dirty="0">
                          <a:solidFill>
                            <a:schemeClr val="dk1"/>
                          </a:solidFill>
                          <a:latin typeface="+mn-lt"/>
                          <a:ea typeface="+mn-ea"/>
                          <a:cs typeface="+mn-cs"/>
                        </a:rPr>
                        <a:t>Detergents </a:t>
                      </a:r>
                    </a:p>
                    <a:p>
                      <a:r>
                        <a:rPr lang="en-US" sz="1400" b="0" i="0" u="none" strike="noStrike" kern="1200" baseline="0" dirty="0">
                          <a:solidFill>
                            <a:schemeClr val="dk1"/>
                          </a:solidFill>
                          <a:latin typeface="+mn-lt"/>
                          <a:ea typeface="+mn-ea"/>
                          <a:cs typeface="+mn-cs"/>
                        </a:rPr>
                        <a:t>Formalin </a:t>
                      </a:r>
                    </a:p>
                    <a:p>
                      <a:r>
                        <a:rPr lang="en-US" sz="1400" b="0" i="0" u="none" strike="noStrike" kern="1200" baseline="0" dirty="0">
                          <a:solidFill>
                            <a:schemeClr val="dk1"/>
                          </a:solidFill>
                          <a:latin typeface="+mn-lt"/>
                          <a:ea typeface="+mn-ea"/>
                          <a:cs typeface="+mn-cs"/>
                        </a:rPr>
                        <a:t>Latex </a:t>
                      </a:r>
                    </a:p>
                    <a:p>
                      <a:r>
                        <a:rPr lang="en-US" sz="1400" b="0" i="0" u="none" strike="noStrike" kern="1200" baseline="0" dirty="0">
                          <a:solidFill>
                            <a:schemeClr val="dk1"/>
                          </a:solidFill>
                          <a:latin typeface="+mn-lt"/>
                          <a:ea typeface="+mn-ea"/>
                          <a:cs typeface="+mn-cs"/>
                        </a:rPr>
                        <a:t>Glue </a:t>
                      </a:r>
                    </a:p>
                    <a:p>
                      <a:r>
                        <a:rPr lang="en-US" sz="1400" b="0" i="0" u="none" strike="noStrike" kern="1200" baseline="0" dirty="0">
                          <a:solidFill>
                            <a:schemeClr val="dk1"/>
                          </a:solidFill>
                          <a:latin typeface="+mn-lt"/>
                          <a:ea typeface="+mn-ea"/>
                          <a:cs typeface="+mn-cs"/>
                        </a:rPr>
                        <a:t>Solvents </a:t>
                      </a:r>
                    </a:p>
                    <a:p>
                      <a:r>
                        <a:rPr lang="en-US" sz="1400" b="0" i="0" u="none" strike="noStrike" kern="1200" baseline="0" dirty="0">
                          <a:solidFill>
                            <a:schemeClr val="dk1"/>
                          </a:solidFill>
                          <a:latin typeface="+mn-lt"/>
                          <a:ea typeface="+mn-ea"/>
                          <a:cs typeface="+mn-cs"/>
                        </a:rPr>
                        <a:t>Dyes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bl>
          </a:graphicData>
        </a:graphic>
      </p:graphicFrame>
      <p:pic>
        <p:nvPicPr>
          <p:cNvPr id="9" name="Picture 3" descr="Illustrations of common allergens, classified by portal of entry.">
            <a:extLst>
              <a:ext uri="{FF2B5EF4-FFF2-40B4-BE49-F238E27FC236}">
                <a16:creationId xmlns:a16="http://schemas.microsoft.com/office/drawing/2014/main" id="{293D643D-2F56-415A-B2CE-60857BD1A869}"/>
              </a:ex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b="1905"/>
          <a:stretch/>
        </p:blipFill>
        <p:spPr bwMode="auto">
          <a:xfrm>
            <a:off x="4900614" y="2664378"/>
            <a:ext cx="4005269" cy="347472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1D7F1665-6BF0-472A-A58F-321FAB2A8385}"/>
              </a:ext>
            </a:extLst>
          </p:cNvPr>
          <p:cNvSpPr>
            <a:spLocks noGrp="1"/>
          </p:cNvSpPr>
          <p:nvPr>
            <p:ph type="body" sz="quarter" idx="30"/>
          </p:nvPr>
        </p:nvSpPr>
        <p:spPr>
          <a:xfrm>
            <a:off x="1562101" y="6684963"/>
            <a:ext cx="6976872" cy="173736"/>
          </a:xfrm>
        </p:spPr>
        <p:txBody>
          <a:bodyPr/>
          <a:lstStyle/>
          <a:p>
            <a:r>
              <a:rPr lang="en-IN" dirty="0"/>
              <a:t>Source: CDC </a:t>
            </a:r>
            <a:r>
              <a:rPr lang="en-IN" dirty="0" err="1"/>
              <a:t>RubberBall</a:t>
            </a:r>
            <a:r>
              <a:rPr lang="en-IN" dirty="0"/>
              <a:t>/</a:t>
            </a:r>
            <a:r>
              <a:rPr lang="en-IN" dirty="0" err="1"/>
              <a:t>Alamy</a:t>
            </a:r>
            <a:endParaRPr lang="en-IN" dirty="0"/>
          </a:p>
        </p:txBody>
      </p:sp>
      <p:sp>
        <p:nvSpPr>
          <p:cNvPr id="7" name="Text Placeholder 3">
            <a:extLst>
              <a:ext uri="{FF2B5EF4-FFF2-40B4-BE49-F238E27FC236}">
                <a16:creationId xmlns:a16="http://schemas.microsoft.com/office/drawing/2014/main" id="{37437FB2-CB19-4B56-937A-E083F38FABF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463697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Schematic View of Cellular Reactions During the Type I Allergic Response</a:t>
            </a:r>
            <a:endParaRPr lang="en-IN" dirty="0"/>
          </a:p>
        </p:txBody>
      </p:sp>
      <p:pic>
        <p:nvPicPr>
          <p:cNvPr id="4098" name="Picture 2" descr="A schematic view of cellular reactions during the type I allergic response.">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1472" y="1154864"/>
            <a:ext cx="6741057" cy="51206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BE45FC9E-9CCC-434E-B77C-62417F38045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618265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Role of Mast Cells and Basophils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Ubiquitous location in tissues</a:t>
            </a:r>
          </a:p>
          <a:p>
            <a:pPr marL="342900" indent="-342900">
              <a:spcBef>
                <a:spcPts val="1200"/>
              </a:spcBef>
              <a:buFont typeface="Arial" panose="020B0604020202020204" pitchFamily="34" charset="0"/>
              <a:buChar char="•"/>
            </a:pPr>
            <a:r>
              <a:rPr lang="en-US" altLang="en-US" dirty="0"/>
              <a:t>Mast cells located in the connective tissue of virtually all organs</a:t>
            </a:r>
          </a:p>
          <a:p>
            <a:pPr>
              <a:spcBef>
                <a:spcPts val="1200"/>
              </a:spcBef>
            </a:pPr>
            <a:r>
              <a:rPr lang="en-US" altLang="en-US" dirty="0"/>
              <a:t>Capacity to bind </a:t>
            </a:r>
            <a:r>
              <a:rPr lang="en-US" altLang="en-US" dirty="0" err="1"/>
              <a:t>IgE</a:t>
            </a:r>
            <a:r>
              <a:rPr lang="en-US" altLang="en-US" dirty="0"/>
              <a:t> during sensitization and </a:t>
            </a:r>
            <a:r>
              <a:rPr lang="en-US" altLang="en-US" i="1" dirty="0" err="1"/>
              <a:t>degranulate</a:t>
            </a:r>
            <a:endParaRPr lang="en-US" altLang="en-US" i="1" dirty="0"/>
          </a:p>
          <a:p>
            <a:pPr marL="342900" indent="-342900">
              <a:spcBef>
                <a:spcPts val="1200"/>
              </a:spcBef>
              <a:buFont typeface="Arial" panose="020B0604020202020204" pitchFamily="34" charset="0"/>
              <a:buChar char="•"/>
            </a:pPr>
            <a:r>
              <a:rPr lang="en-US" altLang="en-US" dirty="0"/>
              <a:t>Each cell carries 30,000 to 100,000 receptors for </a:t>
            </a:r>
            <a:r>
              <a:rPr lang="en-US" altLang="en-US" dirty="0" err="1"/>
              <a:t>IgE</a:t>
            </a:r>
            <a:endParaRPr lang="en-US" altLang="en-US" dirty="0"/>
          </a:p>
          <a:p>
            <a:pPr marL="342900" indent="-342900">
              <a:spcBef>
                <a:spcPts val="1200"/>
              </a:spcBef>
              <a:buFont typeface="Arial" panose="020B0604020202020204" pitchFamily="34" charset="0"/>
              <a:buChar char="•"/>
            </a:pPr>
            <a:r>
              <a:rPr lang="en-US" altLang="en-US" dirty="0"/>
              <a:t>Receptors trigger the release of inflammatory cytokines from cytoplasmic granules when bound by allergen-associated </a:t>
            </a:r>
            <a:r>
              <a:rPr lang="en-US" altLang="en-US" dirty="0" err="1"/>
              <a:t>IgE</a:t>
            </a:r>
            <a:endParaRPr lang="en-US" dirty="0"/>
          </a:p>
        </p:txBody>
      </p:sp>
    </p:spTree>
    <p:extLst>
      <p:ext uri="{BB962C8B-B14F-4D97-AF65-F5344CB8AC3E}">
        <p14:creationId xmlns:p14="http://schemas.microsoft.com/office/powerpoint/2010/main" val="618265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The Second Contact with an Allergen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spcAft>
                <a:spcPts val="600"/>
              </a:spcAft>
            </a:pPr>
            <a:r>
              <a:rPr lang="en-US" dirty="0" err="1"/>
              <a:t>IgE</a:t>
            </a:r>
            <a:r>
              <a:rPr lang="en-US" dirty="0"/>
              <a:t>-primed mast cells remain in the tissues for years after sensitization</a:t>
            </a:r>
          </a:p>
          <a:p>
            <a:pPr marL="342900" lvl="1">
              <a:spcBef>
                <a:spcPts val="1200"/>
              </a:spcBef>
              <a:spcAft>
                <a:spcPts val="600"/>
              </a:spcAft>
            </a:pPr>
            <a:r>
              <a:rPr lang="en-US" dirty="0"/>
              <a:t>A person retains the capacity to react immediately upon </a:t>
            </a:r>
            <a:r>
              <a:rPr lang="en-US" dirty="0" err="1"/>
              <a:t>reexposure</a:t>
            </a:r>
            <a:endParaRPr lang="en-US" dirty="0"/>
          </a:p>
          <a:p>
            <a:pPr>
              <a:spcBef>
                <a:spcPts val="1200"/>
              </a:spcBef>
              <a:spcAft>
                <a:spcPts val="600"/>
              </a:spcAft>
            </a:pPr>
            <a:r>
              <a:rPr lang="en-US" dirty="0"/>
              <a:t>Allergen molecules bind across adjacent receptors and stimulate degranulation</a:t>
            </a:r>
          </a:p>
          <a:p>
            <a:pPr>
              <a:spcBef>
                <a:spcPts val="1200"/>
              </a:spcBef>
              <a:spcAft>
                <a:spcPts val="600"/>
              </a:spcAft>
            </a:pPr>
            <a:r>
              <a:rPr lang="en-US" dirty="0"/>
              <a:t>Chemical mediators are released into the tissues and bloodstream</a:t>
            </a:r>
          </a:p>
        </p:txBody>
      </p:sp>
    </p:spTree>
    <p:extLst>
      <p:ext uri="{BB962C8B-B14F-4D97-AF65-F5344CB8AC3E}">
        <p14:creationId xmlns:p14="http://schemas.microsoft.com/office/powerpoint/2010/main" val="6182654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Cytokines, Target Organs, and Allergic Symptoms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dirty="0"/>
              <a:t>Principal chemical mediators produced by mast cells and basophils:</a:t>
            </a:r>
          </a:p>
          <a:p>
            <a:pPr marL="342900" indent="-342900">
              <a:spcBef>
                <a:spcPts val="600"/>
              </a:spcBef>
              <a:buFont typeface="Arial" panose="020B0604020202020204" pitchFamily="34" charset="0"/>
              <a:buChar char="•"/>
            </a:pPr>
            <a:r>
              <a:rPr lang="en-US" dirty="0"/>
              <a:t>Histamine</a:t>
            </a:r>
          </a:p>
          <a:p>
            <a:pPr marL="342900" indent="-342900">
              <a:spcBef>
                <a:spcPts val="600"/>
              </a:spcBef>
              <a:buFont typeface="Arial" panose="020B0604020202020204" pitchFamily="34" charset="0"/>
              <a:buChar char="•"/>
            </a:pPr>
            <a:r>
              <a:rPr lang="en-US" dirty="0"/>
              <a:t>Serotonin</a:t>
            </a:r>
          </a:p>
          <a:p>
            <a:pPr marL="342900" indent="-342900">
              <a:spcBef>
                <a:spcPts val="600"/>
              </a:spcBef>
              <a:buFont typeface="Arial" panose="020B0604020202020204" pitchFamily="34" charset="0"/>
              <a:buChar char="•"/>
            </a:pPr>
            <a:r>
              <a:rPr lang="en-US" dirty="0"/>
              <a:t>Leukotriene</a:t>
            </a:r>
          </a:p>
          <a:p>
            <a:pPr marL="342900" indent="-342900">
              <a:spcBef>
                <a:spcPts val="600"/>
              </a:spcBef>
              <a:buFont typeface="Arial" panose="020B0604020202020204" pitchFamily="34" charset="0"/>
              <a:buChar char="•"/>
            </a:pPr>
            <a:r>
              <a:rPr lang="en-US" dirty="0"/>
              <a:t>Platelet-activating factor</a:t>
            </a:r>
          </a:p>
          <a:p>
            <a:pPr marL="342900" indent="-342900">
              <a:spcBef>
                <a:spcPts val="600"/>
              </a:spcBef>
              <a:buFont typeface="Arial" panose="020B0604020202020204" pitchFamily="34" charset="0"/>
              <a:buChar char="•"/>
            </a:pPr>
            <a:r>
              <a:rPr lang="en-US" dirty="0"/>
              <a:t>Prostaglandins</a:t>
            </a:r>
          </a:p>
          <a:p>
            <a:pPr marL="342900" indent="-342900">
              <a:spcBef>
                <a:spcPts val="600"/>
              </a:spcBef>
              <a:buFont typeface="Arial" panose="020B0604020202020204" pitchFamily="34" charset="0"/>
              <a:buChar char="•"/>
            </a:pPr>
            <a:r>
              <a:rPr lang="en-US" dirty="0"/>
              <a:t>Bradykinin</a:t>
            </a:r>
          </a:p>
        </p:txBody>
      </p:sp>
    </p:spTree>
    <p:extLst>
      <p:ext uri="{BB962C8B-B14F-4D97-AF65-F5344CB8AC3E}">
        <p14:creationId xmlns:p14="http://schemas.microsoft.com/office/powerpoint/2010/main" val="618265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Chemical Mediators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081229"/>
          </a:xfrm>
        </p:spPr>
        <p:txBody>
          <a:bodyPr/>
          <a:lstStyle/>
          <a:p>
            <a:pPr>
              <a:spcBef>
                <a:spcPts val="600"/>
              </a:spcBef>
              <a:spcAft>
                <a:spcPts val="0"/>
              </a:spcAft>
            </a:pPr>
            <a:r>
              <a:rPr lang="en-US" dirty="0"/>
              <a:t>Act alone or in combination</a:t>
            </a:r>
          </a:p>
          <a:p>
            <a:pPr>
              <a:spcBef>
                <a:spcPts val="600"/>
              </a:spcBef>
              <a:spcAft>
                <a:spcPts val="0"/>
              </a:spcAft>
            </a:pPr>
            <a:r>
              <a:rPr lang="en-US" dirty="0"/>
              <a:t>Account for the tremendous scope of allergic symptoms</a:t>
            </a:r>
          </a:p>
          <a:p>
            <a:pPr>
              <a:spcBef>
                <a:spcPts val="600"/>
              </a:spcBef>
              <a:spcAft>
                <a:spcPts val="0"/>
              </a:spcAft>
            </a:pPr>
            <a:r>
              <a:rPr lang="en-US" dirty="0"/>
              <a:t>Targets: skin, upper respiratory tract, gastrointestinal tract, conjunctiva</a:t>
            </a:r>
          </a:p>
          <a:p>
            <a:pPr marL="347472" lvl="1">
              <a:spcBef>
                <a:spcPts val="600"/>
              </a:spcBef>
              <a:spcAft>
                <a:spcPts val="0"/>
              </a:spcAft>
            </a:pPr>
            <a:r>
              <a:rPr lang="en-US" dirty="0"/>
              <a:t>Symptoms: rashes, itching, redness, rhinitis, sneezing, diarrhea, tears</a:t>
            </a:r>
          </a:p>
          <a:p>
            <a:pPr>
              <a:spcBef>
                <a:spcPts val="600"/>
              </a:spcBef>
              <a:spcAft>
                <a:spcPts val="0"/>
              </a:spcAft>
            </a:pPr>
            <a:r>
              <a:rPr lang="en-US" altLang="en-US" dirty="0"/>
              <a:t>Systemic targets: smooth muscle, mucous glands, nervous tissue</a:t>
            </a:r>
          </a:p>
          <a:p>
            <a:pPr marL="347472" lvl="1">
              <a:spcBef>
                <a:spcPts val="600"/>
              </a:spcBef>
              <a:spcAft>
                <a:spcPts val="0"/>
              </a:spcAft>
            </a:pPr>
            <a:r>
              <a:rPr lang="en-US" altLang="en-US" dirty="0"/>
              <a:t>Changes in the activity of smooth muscle can alter blood flow, blood pressure, and respiration</a:t>
            </a:r>
          </a:p>
          <a:p>
            <a:pPr marL="347472" lvl="1">
              <a:spcBef>
                <a:spcPts val="600"/>
              </a:spcBef>
              <a:spcAft>
                <a:spcPts val="0"/>
              </a:spcAft>
            </a:pPr>
            <a:r>
              <a:rPr lang="en-US" altLang="en-US" dirty="0"/>
              <a:t>Pain, anxiety, agitation, and lethargy are also attributable to the effects of mediators on the nervous system</a:t>
            </a:r>
            <a:endParaRPr lang="en-US" dirty="0"/>
          </a:p>
        </p:txBody>
      </p:sp>
    </p:spTree>
    <p:extLst>
      <p:ext uri="{BB962C8B-B14F-4D97-AF65-F5344CB8AC3E}">
        <p14:creationId xmlns:p14="http://schemas.microsoft.com/office/powerpoint/2010/main" val="618265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sz="1600" dirty="0"/>
              <a:t>Spectrum of Reactions to Inflammatory Cytokines Released by Mast Cells and the Common Symptoms They Elicit in Target Tissues and Organs XXXXXXX</a:t>
            </a:r>
            <a:endParaRPr lang="en-IN" sz="1600" dirty="0"/>
          </a:p>
        </p:txBody>
      </p:sp>
      <p:pic>
        <p:nvPicPr>
          <p:cNvPr id="8" name="Picture 2" descr="Reactions to inflammatory cytokines released by mast cells and common symptoms elicited in target tissues and organs.">
            <a:extLst>
              <a:ext uri="{FF2B5EF4-FFF2-40B4-BE49-F238E27FC236}">
                <a16:creationId xmlns:a16="http://schemas.microsoft.com/office/drawing/2014/main" id="{75C3B290-79AE-46D5-B212-6CE20C612DB7}"/>
              </a:ex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b="2114"/>
          <a:stretch/>
        </p:blipFill>
        <p:spPr bwMode="auto">
          <a:xfrm>
            <a:off x="1259688" y="1248145"/>
            <a:ext cx="6624625" cy="493776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0CE13391-F705-4E0F-A647-9EAAADB6FB7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a:extLst>
              <a:ext uri="{FF2B5EF4-FFF2-40B4-BE49-F238E27FC236}">
                <a16:creationId xmlns:a16="http://schemas.microsoft.com/office/drawing/2014/main" id="{243360A6-1981-4BE1-BC27-A3F28269AE00}"/>
              </a:ext>
            </a:extLst>
          </p:cNvPr>
          <p:cNvSpPr>
            <a:spLocks noGrp="1"/>
          </p:cNvSpPr>
          <p:nvPr>
            <p:ph type="body" sz="quarter" idx="30"/>
          </p:nvPr>
        </p:nvSpPr>
        <p:spPr/>
        <p:txBody>
          <a:bodyPr/>
          <a:lstStyle/>
          <a:p>
            <a:r>
              <a:rPr lang="fr-FR" dirty="0"/>
              <a:t>(a, e) Ingram </a:t>
            </a:r>
            <a:r>
              <a:rPr lang="fr-FR" dirty="0" err="1"/>
              <a:t>Publishing</a:t>
            </a:r>
            <a:r>
              <a:rPr lang="fr-FR" dirty="0"/>
              <a:t>; (b) Ian </a:t>
            </a:r>
            <a:r>
              <a:rPr lang="fr-FR" dirty="0" err="1"/>
              <a:t>Hooton</a:t>
            </a:r>
            <a:r>
              <a:rPr lang="fr-FR" dirty="0"/>
              <a:t>/Science Source; (c) </a:t>
            </a:r>
            <a:r>
              <a:rPr lang="fr-FR" dirty="0" err="1"/>
              <a:t>Southern</a:t>
            </a:r>
            <a:r>
              <a:rPr lang="fr-FR" dirty="0"/>
              <a:t> Illinois </a:t>
            </a:r>
            <a:r>
              <a:rPr lang="fr-FR" dirty="0" err="1"/>
              <a:t>University</a:t>
            </a:r>
            <a:r>
              <a:rPr lang="fr-FR" dirty="0"/>
              <a:t>/Science Source; (d) Brand X </a:t>
            </a:r>
            <a:r>
              <a:rPr lang="fr-FR" dirty="0" err="1"/>
              <a:t>Pictures</a:t>
            </a:r>
            <a:endParaRPr lang="en-US" dirty="0"/>
          </a:p>
        </p:txBody>
      </p:sp>
    </p:spTree>
    <p:extLst>
      <p:ext uri="{BB962C8B-B14F-4D97-AF65-F5344CB8AC3E}">
        <p14:creationId xmlns:p14="http://schemas.microsoft.com/office/powerpoint/2010/main" val="6182654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Atopic Diseases: Hay Fever and Asthma</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09804"/>
          </a:xfrm>
        </p:spPr>
        <p:txBody>
          <a:bodyPr/>
          <a:lstStyle/>
          <a:p>
            <a:pPr>
              <a:spcBef>
                <a:spcPts val="600"/>
              </a:spcBef>
            </a:pPr>
            <a:r>
              <a:rPr lang="en-US" altLang="en-US" b="1" dirty="0"/>
              <a:t>Hay fever:</a:t>
            </a:r>
          </a:p>
          <a:p>
            <a:pPr marL="342900" indent="-342900">
              <a:spcBef>
                <a:spcPts val="600"/>
              </a:spcBef>
              <a:buFont typeface="Arial" panose="020B0604020202020204" pitchFamily="34" charset="0"/>
              <a:buChar char="•"/>
            </a:pPr>
            <a:r>
              <a:rPr lang="en-US" altLang="en-US" b="1" dirty="0"/>
              <a:t>Allergic rhinitis</a:t>
            </a:r>
          </a:p>
          <a:p>
            <a:pPr marL="342900" indent="-342900">
              <a:spcBef>
                <a:spcPts val="600"/>
              </a:spcBef>
              <a:buFont typeface="Arial" panose="020B0604020202020204" pitchFamily="34" charset="0"/>
              <a:buChar char="•"/>
            </a:pPr>
            <a:r>
              <a:rPr lang="en-US" altLang="en-US" dirty="0"/>
              <a:t>Seasonal reaction to inhaled plant pollen or molds</a:t>
            </a:r>
          </a:p>
          <a:p>
            <a:pPr marL="342900" indent="-342900">
              <a:spcBef>
                <a:spcPts val="600"/>
              </a:spcBef>
              <a:buFont typeface="Arial" panose="020B0604020202020204" pitchFamily="34" charset="0"/>
              <a:buChar char="•"/>
            </a:pPr>
            <a:r>
              <a:rPr lang="en-US" altLang="en-US" dirty="0"/>
              <a:t>Chronic, year-round reaction to a wide spectrum of airborne allergens or inhalants</a:t>
            </a:r>
          </a:p>
          <a:p>
            <a:pPr>
              <a:spcBef>
                <a:spcPts val="600"/>
              </a:spcBef>
            </a:pPr>
            <a:r>
              <a:rPr lang="en-US" altLang="en-US" b="1" dirty="0"/>
              <a:t>Asthma:</a:t>
            </a:r>
          </a:p>
          <a:p>
            <a:pPr marL="342900" indent="-342900">
              <a:spcBef>
                <a:spcPts val="600"/>
              </a:spcBef>
              <a:buFont typeface="Arial" panose="020B0604020202020204" pitchFamily="34" charset="0"/>
              <a:buChar char="•"/>
            </a:pPr>
            <a:r>
              <a:rPr lang="en-US" altLang="en-US" dirty="0"/>
              <a:t>Characterized by episodes of impaired breathing due to severe bronchoconstriction</a:t>
            </a:r>
          </a:p>
          <a:p>
            <a:pPr marL="342900" indent="-342900">
              <a:spcBef>
                <a:spcPts val="600"/>
              </a:spcBef>
              <a:buFont typeface="Arial" panose="020B0604020202020204" pitchFamily="34" charset="0"/>
              <a:buChar char="•"/>
            </a:pPr>
            <a:r>
              <a:rPr lang="en-US" altLang="en-US" dirty="0"/>
              <a:t>Airways of asthmatics are exquisitely responsive to minute amounts of inhalant allergens, food, or infectious agents</a:t>
            </a:r>
            <a:endParaRPr lang="en-US" dirty="0"/>
          </a:p>
        </p:txBody>
      </p:sp>
    </p:spTree>
    <p:extLst>
      <p:ext uri="{BB962C8B-B14F-4D97-AF65-F5344CB8AC3E}">
        <p14:creationId xmlns:p14="http://schemas.microsoft.com/office/powerpoint/2010/main" val="618265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16.1: </a:t>
            </a:r>
            <a:br>
              <a:rPr lang="en-US" altLang="en-US" dirty="0"/>
            </a:br>
            <a:r>
              <a:rPr lang="en-US" altLang="en-US" dirty="0"/>
              <a:t>The Immune Response: A Two-Sided Coin</a:t>
            </a:r>
            <a:endParaRPr lang="en-US" dirty="0"/>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p:txBody>
          <a:bodyPr/>
          <a:lstStyle/>
          <a:p>
            <a:pPr>
              <a:spcBef>
                <a:spcPts val="1200"/>
              </a:spcBef>
            </a:pPr>
            <a:r>
              <a:rPr lang="en-US" altLang="en-US" u="sng" dirty="0"/>
              <a:t>Learning Outcomes</a:t>
            </a:r>
          </a:p>
          <a:p>
            <a:pPr marL="342900" indent="-342900">
              <a:spcBef>
                <a:spcPts val="1200"/>
              </a:spcBef>
              <a:buFont typeface="Arial" panose="020B0604020202020204" pitchFamily="34" charset="0"/>
              <a:buChar char="•"/>
            </a:pPr>
            <a:r>
              <a:rPr lang="en-US" altLang="en-US" dirty="0"/>
              <a:t>Define </a:t>
            </a:r>
            <a:r>
              <a:rPr lang="en-US" altLang="en-US" i="1" dirty="0"/>
              <a:t>immunopathology</a:t>
            </a:r>
            <a:r>
              <a:rPr lang="en-US" altLang="en-US" dirty="0"/>
              <a:t>, and describe the two major categories of immune dysfunction.</a:t>
            </a:r>
          </a:p>
          <a:p>
            <a:pPr marL="342900" indent="-342900">
              <a:spcBef>
                <a:spcPts val="1200"/>
              </a:spcBef>
              <a:buFont typeface="Arial" panose="020B0604020202020204" pitchFamily="34" charset="0"/>
              <a:buChar char="•"/>
            </a:pPr>
            <a:r>
              <a:rPr lang="en-US" altLang="en-US" dirty="0"/>
              <a:t>Identify the four major categories of hypersensitivity, or overreaction to antigens.</a:t>
            </a:r>
            <a:endParaRPr lang="en-US" altLang="en-US" dirty="0">
              <a:cs typeface="Arial" panose="020B0604020202020204" pitchFamily="34" charset="0"/>
            </a:endParaRP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800"/>
            <a:ext cx="4400550" cy="678611"/>
          </a:xfrm>
        </p:spPr>
        <p:txBody>
          <a:bodyPr/>
          <a:lstStyle/>
          <a:p>
            <a:r>
              <a:rPr lang="en-US" altLang="en-US" dirty="0"/>
              <a:t>Atopic Diseases: Eczema</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1" y="1276709"/>
            <a:ext cx="4400550" cy="4971691"/>
          </a:xfrm>
        </p:spPr>
        <p:txBody>
          <a:bodyPr/>
          <a:lstStyle/>
          <a:p>
            <a:r>
              <a:rPr lang="en-US" b="1" dirty="0"/>
              <a:t>Eczema:</a:t>
            </a:r>
          </a:p>
          <a:p>
            <a:r>
              <a:rPr lang="en-US" dirty="0"/>
              <a:t>Atopic dermatitis</a:t>
            </a:r>
          </a:p>
          <a:p>
            <a:pPr marL="342900" indent="-342900">
              <a:buFont typeface="Arial" panose="020B0604020202020204" pitchFamily="34" charset="0"/>
              <a:buChar char="•"/>
            </a:pPr>
            <a:r>
              <a:rPr lang="en-US" dirty="0"/>
              <a:t>Sensitization occurs through ingestion, inhalation, and occasionally skin contact</a:t>
            </a:r>
          </a:p>
          <a:p>
            <a:pPr marL="342900" indent="-342900">
              <a:buFont typeface="Arial" panose="020B0604020202020204" pitchFamily="34" charset="0"/>
              <a:buChar char="•"/>
            </a:pPr>
            <a:r>
              <a:rPr lang="en-US" dirty="0"/>
              <a:t>Begins in infancy with reddened, vesicular, weeping, encrusted skin lesions</a:t>
            </a:r>
          </a:p>
          <a:p>
            <a:pPr marL="342900" indent="-342900">
              <a:buFont typeface="Arial" panose="020B0604020202020204" pitchFamily="34" charset="0"/>
              <a:buChar char="•"/>
            </a:pPr>
            <a:r>
              <a:rPr lang="en-US" dirty="0"/>
              <a:t>Progresses in childhood and adulthood to dry, scaly, thickened skin</a:t>
            </a:r>
          </a:p>
        </p:txBody>
      </p:sp>
      <p:pic>
        <p:nvPicPr>
          <p:cNvPr id="6146" name="Picture 3" descr="Skin manifestations in atopic and drug allergies.">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108"/>
          <a:stretch/>
        </p:blipFill>
        <p:spPr bwMode="auto">
          <a:xfrm>
            <a:off x="5050537" y="96381"/>
            <a:ext cx="3919537" cy="3880757"/>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4" descr="Skin manifestations in atopic and drug allergies.">
            <a:extLst>
              <a:ext uri="{C183D7F6-B498-43B3-948B-1728B52AA6E4}">
                <adec:decorative xmlns:adec="http://schemas.microsoft.com/office/drawing/2017/decorative" val="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992"/>
          <a:stretch/>
        </p:blipFill>
        <p:spPr bwMode="auto">
          <a:xfrm>
            <a:off x="5402715" y="4018409"/>
            <a:ext cx="2865437" cy="215378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5">
            <a:extLst>
              <a:ext uri="{FF2B5EF4-FFF2-40B4-BE49-F238E27FC236}">
                <a16:creationId xmlns:a16="http://schemas.microsoft.com/office/drawing/2014/main" id="{E489FBC5-766C-4DDE-B0CD-FA19C77177BC}"/>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
        <p:nvSpPr>
          <p:cNvPr id="8" name="Text Placeholder 6">
            <a:extLst>
              <a:ext uri="{FF2B5EF4-FFF2-40B4-BE49-F238E27FC236}">
                <a16:creationId xmlns:a16="http://schemas.microsoft.com/office/drawing/2014/main" id="{243360A6-1981-4BE1-BC27-A3F28269AE00}"/>
              </a:ext>
            </a:extLst>
          </p:cNvPr>
          <p:cNvSpPr>
            <a:spLocks noGrp="1"/>
          </p:cNvSpPr>
          <p:nvPr>
            <p:ph type="body" sz="quarter" idx="30"/>
          </p:nvPr>
        </p:nvSpPr>
        <p:spPr>
          <a:xfrm>
            <a:off x="1562101" y="6684963"/>
            <a:ext cx="6976872" cy="173736"/>
          </a:xfrm>
        </p:spPr>
        <p:txBody>
          <a:bodyPr/>
          <a:lstStyle/>
          <a:p>
            <a:r>
              <a:rPr lang="fr-FR" dirty="0"/>
              <a:t>(a, c) Dr. P. </a:t>
            </a:r>
            <a:r>
              <a:rPr lang="fr-FR" dirty="0" err="1"/>
              <a:t>Marazzi</a:t>
            </a:r>
            <a:r>
              <a:rPr lang="fr-FR" dirty="0"/>
              <a:t>/Science Source; (b) </a:t>
            </a:r>
            <a:r>
              <a:rPr lang="fr-FR" dirty="0" err="1"/>
              <a:t>Biophoto</a:t>
            </a:r>
            <a:r>
              <a:rPr lang="fr-FR" dirty="0"/>
              <a:t> Associates/Science Source</a:t>
            </a:r>
            <a:endParaRPr lang="en-US" dirty="0"/>
          </a:p>
        </p:txBody>
      </p:sp>
    </p:spTree>
    <p:extLst>
      <p:ext uri="{BB962C8B-B14F-4D97-AF65-F5344CB8AC3E}">
        <p14:creationId xmlns:p14="http://schemas.microsoft.com/office/powerpoint/2010/main" val="2622906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Food Allergy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Most common allergens: peanuts, </a:t>
            </a:r>
            <a:r>
              <a:rPr lang="en-US" dirty="0"/>
              <a:t>fish, cow’s milk, wheat, eggs, shellfish, and soybeans </a:t>
            </a:r>
            <a:endParaRPr lang="en-US" altLang="en-US" dirty="0"/>
          </a:p>
          <a:p>
            <a:pPr>
              <a:spcBef>
                <a:spcPts val="1200"/>
              </a:spcBef>
            </a:pPr>
            <a:r>
              <a:rPr lang="en-US" altLang="en-US" dirty="0"/>
              <a:t>Portal of entry is intestinal</a:t>
            </a:r>
          </a:p>
          <a:p>
            <a:pPr marL="342900" indent="-342900">
              <a:spcBef>
                <a:spcPts val="1200"/>
              </a:spcBef>
              <a:buFont typeface="Arial" panose="020B0604020202020204" pitchFamily="34" charset="0"/>
              <a:buChar char="•"/>
            </a:pPr>
            <a:r>
              <a:rPr lang="en-US" altLang="en-US" sz="2000" dirty="0"/>
              <a:t>Can also affect the skin and respiratory tract</a:t>
            </a:r>
          </a:p>
          <a:p>
            <a:pPr>
              <a:spcBef>
                <a:spcPts val="1200"/>
              </a:spcBef>
            </a:pPr>
            <a:r>
              <a:rPr lang="en-US" altLang="en-US" dirty="0"/>
              <a:t>Gastrointestinal symptoms:</a:t>
            </a:r>
          </a:p>
          <a:p>
            <a:pPr marL="342900" indent="-342900">
              <a:spcBef>
                <a:spcPts val="1200"/>
              </a:spcBef>
              <a:buFont typeface="Arial" panose="020B0604020202020204" pitchFamily="34" charset="0"/>
              <a:buChar char="•"/>
            </a:pPr>
            <a:r>
              <a:rPr lang="en-US" altLang="en-US" sz="2000" dirty="0"/>
              <a:t>Vomiting, diarrhea, abdominal pain</a:t>
            </a:r>
          </a:p>
          <a:p>
            <a:pPr>
              <a:spcBef>
                <a:spcPts val="1200"/>
              </a:spcBef>
            </a:pPr>
            <a:r>
              <a:rPr lang="en-US" altLang="en-US" dirty="0"/>
              <a:t>Other manifestations:</a:t>
            </a:r>
          </a:p>
          <a:p>
            <a:pPr marL="342900" indent="-342900">
              <a:spcBef>
                <a:spcPts val="1200"/>
              </a:spcBef>
              <a:buFont typeface="Arial" panose="020B0604020202020204" pitchFamily="34" charset="0"/>
              <a:buChar char="•"/>
            </a:pPr>
            <a:r>
              <a:rPr lang="en-US" sz="2000" dirty="0"/>
              <a:t>Eczema, hives, rhinitis, asthma, and occasionally anaphylaxis</a:t>
            </a:r>
            <a:endParaRPr lang="en-US" dirty="0"/>
          </a:p>
        </p:txBody>
      </p:sp>
    </p:spTree>
    <p:extLst>
      <p:ext uri="{BB962C8B-B14F-4D97-AF65-F5344CB8AC3E}">
        <p14:creationId xmlns:p14="http://schemas.microsoft.com/office/powerpoint/2010/main" val="2622906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Drug Allergy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Reactions:</a:t>
            </a:r>
          </a:p>
          <a:p>
            <a:pPr marL="342900" indent="-342900">
              <a:spcBef>
                <a:spcPts val="1200"/>
              </a:spcBef>
              <a:buFont typeface="Arial" panose="020B0604020202020204" pitchFamily="34" charset="0"/>
              <a:buChar char="•"/>
            </a:pPr>
            <a:r>
              <a:rPr lang="en-US" altLang="en-US" dirty="0"/>
              <a:t>Mild rash to fatal anaphylaxis</a:t>
            </a:r>
          </a:p>
          <a:p>
            <a:pPr>
              <a:spcBef>
                <a:spcPts val="1200"/>
              </a:spcBef>
            </a:pPr>
            <a:r>
              <a:rPr lang="en-US" altLang="en-US" dirty="0"/>
              <a:t>Compounds commonly implicated:</a:t>
            </a:r>
          </a:p>
          <a:p>
            <a:pPr marL="342900" indent="-342900">
              <a:spcBef>
                <a:spcPts val="1200"/>
              </a:spcBef>
              <a:buFont typeface="Arial" panose="020B0604020202020204" pitchFamily="34" charset="0"/>
              <a:buChar char="•"/>
            </a:pPr>
            <a:r>
              <a:rPr lang="en-US" altLang="en-US" dirty="0"/>
              <a:t>Antibiotics: penicillin</a:t>
            </a:r>
          </a:p>
          <a:p>
            <a:pPr marL="342900" indent="-342900">
              <a:spcBef>
                <a:spcPts val="1200"/>
              </a:spcBef>
              <a:buFont typeface="Arial" panose="020B0604020202020204" pitchFamily="34" charset="0"/>
              <a:buChar char="•"/>
            </a:pPr>
            <a:r>
              <a:rPr lang="en-US" altLang="en-US" dirty="0"/>
              <a:t>Synthetic antimicrobials: sulfa drugs</a:t>
            </a:r>
          </a:p>
          <a:p>
            <a:pPr marL="342900" indent="-342900">
              <a:spcBef>
                <a:spcPts val="1200"/>
              </a:spcBef>
              <a:buFont typeface="Arial" panose="020B0604020202020204" pitchFamily="34" charset="0"/>
              <a:buChar char="•"/>
            </a:pPr>
            <a:r>
              <a:rPr lang="en-US" altLang="en-US" dirty="0"/>
              <a:t>Aspirin</a:t>
            </a:r>
          </a:p>
          <a:p>
            <a:pPr marL="342900" indent="-342900">
              <a:spcBef>
                <a:spcPts val="1200"/>
              </a:spcBef>
              <a:buFont typeface="Arial" panose="020B0604020202020204" pitchFamily="34" charset="0"/>
              <a:buChar char="•"/>
            </a:pPr>
            <a:r>
              <a:rPr lang="en-US" altLang="en-US" dirty="0"/>
              <a:t>Opiates </a:t>
            </a:r>
          </a:p>
          <a:p>
            <a:pPr marL="342900" indent="-342900">
              <a:spcBef>
                <a:spcPts val="1200"/>
              </a:spcBef>
              <a:buFont typeface="Arial" panose="020B0604020202020204" pitchFamily="34" charset="0"/>
              <a:buChar char="•"/>
            </a:pPr>
            <a:r>
              <a:rPr lang="en-US" altLang="en-US" dirty="0"/>
              <a:t>Contrast dye used in X-rays</a:t>
            </a:r>
            <a:endParaRPr lang="en-US" dirty="0"/>
          </a:p>
        </p:txBody>
      </p:sp>
    </p:spTree>
    <p:extLst>
      <p:ext uri="{BB962C8B-B14F-4D97-AF65-F5344CB8AC3E}">
        <p14:creationId xmlns:p14="http://schemas.microsoft.com/office/powerpoint/2010/main" val="26229060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Anaphylaxis: An Overpowering Systemic Reaction</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altLang="en-US" dirty="0"/>
              <a:t>First used to denote a reaction of animals injected with a foreign protein</a:t>
            </a:r>
          </a:p>
          <a:p>
            <a:pPr marL="347472" indent="-347472">
              <a:spcBef>
                <a:spcPts val="600"/>
              </a:spcBef>
              <a:buFont typeface="Arial" panose="020B0604020202020204" pitchFamily="34" charset="0"/>
              <a:buChar char="•"/>
            </a:pPr>
            <a:r>
              <a:rPr lang="en-US" altLang="en-US" dirty="0"/>
              <a:t>No response with first contact</a:t>
            </a:r>
          </a:p>
          <a:p>
            <a:pPr marL="347472" indent="-347472">
              <a:spcBef>
                <a:spcPts val="600"/>
              </a:spcBef>
              <a:buFont typeface="Arial" panose="020B0604020202020204" pitchFamily="34" charset="0"/>
              <a:buChar char="•"/>
            </a:pPr>
            <a:r>
              <a:rPr lang="en-US" altLang="en-US" dirty="0" err="1"/>
              <a:t>Reinoculation</a:t>
            </a:r>
            <a:r>
              <a:rPr lang="en-US" altLang="en-US" dirty="0"/>
              <a:t> with the same protein at a later time caused itching, sneezing, difficult breathing, prostration, and convulsions</a:t>
            </a:r>
          </a:p>
          <a:p>
            <a:pPr marL="347472" indent="-347472">
              <a:spcBef>
                <a:spcPts val="600"/>
              </a:spcBef>
              <a:buFont typeface="Arial" panose="020B0604020202020204" pitchFamily="34" charset="0"/>
              <a:buChar char="•"/>
            </a:pPr>
            <a:r>
              <a:rPr lang="en-US" altLang="en-US" dirty="0"/>
              <a:t>Many died within a few minutes</a:t>
            </a:r>
            <a:endParaRPr lang="en-US" dirty="0"/>
          </a:p>
        </p:txBody>
      </p:sp>
    </p:spTree>
    <p:extLst>
      <p:ext uri="{BB962C8B-B14F-4D97-AF65-F5344CB8AC3E}">
        <p14:creationId xmlns:p14="http://schemas.microsoft.com/office/powerpoint/2010/main" val="2622906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Systemic Anaphylaxis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1200"/>
              </a:spcAft>
            </a:pPr>
            <a:r>
              <a:rPr lang="en-US" altLang="en-US" dirty="0"/>
              <a:t>Sudden respiratory and circulatory disruption that can be fatal in a few minutes</a:t>
            </a:r>
          </a:p>
          <a:p>
            <a:pPr>
              <a:spcBef>
                <a:spcPts val="600"/>
              </a:spcBef>
              <a:spcAft>
                <a:spcPts val="1200"/>
              </a:spcAft>
            </a:pPr>
            <a:r>
              <a:rPr lang="en-US" altLang="en-US" dirty="0"/>
              <a:t>Allergen and route of entry are variable</a:t>
            </a:r>
          </a:p>
          <a:p>
            <a:pPr marL="347472" lvl="1">
              <a:spcBef>
                <a:spcPts val="600"/>
              </a:spcBef>
              <a:spcAft>
                <a:spcPts val="1200"/>
              </a:spcAft>
            </a:pPr>
            <a:r>
              <a:rPr lang="en-US" altLang="en-US" dirty="0"/>
              <a:t>Bee stings</a:t>
            </a:r>
          </a:p>
          <a:p>
            <a:pPr marL="347472" lvl="1">
              <a:spcBef>
                <a:spcPts val="600"/>
              </a:spcBef>
              <a:spcAft>
                <a:spcPts val="1200"/>
              </a:spcAft>
            </a:pPr>
            <a:r>
              <a:rPr lang="en-US" altLang="en-US" dirty="0"/>
              <a:t>Injections of antibiotics or serum</a:t>
            </a:r>
          </a:p>
          <a:p>
            <a:pPr marL="0" lvl="1" indent="0">
              <a:spcBef>
                <a:spcPts val="600"/>
              </a:spcBef>
              <a:spcAft>
                <a:spcPts val="1200"/>
              </a:spcAft>
              <a:buNone/>
            </a:pPr>
            <a:r>
              <a:rPr lang="en-US" altLang="en-US" dirty="0"/>
              <a:t>Sensitivity can last for decades after exposure</a:t>
            </a:r>
            <a:endParaRPr lang="en-US" dirty="0"/>
          </a:p>
        </p:txBody>
      </p:sp>
    </p:spTree>
    <p:extLst>
      <p:ext uri="{BB962C8B-B14F-4D97-AF65-F5344CB8AC3E}">
        <p14:creationId xmlns:p14="http://schemas.microsoft.com/office/powerpoint/2010/main" val="2622906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Diagnosis of Allergy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4011386" cy="5153120"/>
          </a:xfrm>
        </p:spPr>
        <p:txBody>
          <a:bodyPr/>
          <a:lstStyle/>
          <a:p>
            <a:r>
              <a:rPr lang="en-US" altLang="en-US" dirty="0"/>
              <a:t>Allergy mimics infection and other conditions</a:t>
            </a:r>
          </a:p>
          <a:p>
            <a:r>
              <a:rPr lang="en-US" altLang="en-US" dirty="0"/>
              <a:t>Important to identify the specific allergen or allergens involved</a:t>
            </a:r>
          </a:p>
          <a:p>
            <a:r>
              <a:rPr lang="en-US" altLang="en-US" dirty="0"/>
              <a:t>Involves several levels of tests:</a:t>
            </a:r>
          </a:p>
          <a:p>
            <a:pPr lvl="1"/>
            <a:r>
              <a:rPr lang="en-US" altLang="en-US" dirty="0"/>
              <a:t>Nonspecific</a:t>
            </a:r>
          </a:p>
          <a:p>
            <a:pPr lvl="1"/>
            <a:r>
              <a:rPr lang="en-US" altLang="en-US" dirty="0"/>
              <a:t>Specific </a:t>
            </a:r>
          </a:p>
          <a:p>
            <a:pPr lvl="1"/>
            <a:r>
              <a:rPr lang="en-US" altLang="en-US" dirty="0"/>
              <a:t>In vitro</a:t>
            </a:r>
          </a:p>
          <a:p>
            <a:pPr lvl="1"/>
            <a:r>
              <a:rPr lang="en-US" altLang="en-US" dirty="0"/>
              <a:t>In vivo</a:t>
            </a:r>
            <a:endParaRPr lang="en-US" dirty="0"/>
          </a:p>
        </p:txBody>
      </p:sp>
      <p:sp>
        <p:nvSpPr>
          <p:cNvPr id="4" name="Content Placeholder 3">
            <a:extLst>
              <a:ext uri="{FF2B5EF4-FFF2-40B4-BE49-F238E27FC236}">
                <a16:creationId xmlns:a16="http://schemas.microsoft.com/office/drawing/2014/main" id="{D9307133-01B1-4F2F-B9BC-51CA2FD09B3D}"/>
              </a:ext>
            </a:extLst>
          </p:cNvPr>
          <p:cNvSpPr txBox="1">
            <a:spLocks/>
          </p:cNvSpPr>
          <p:nvPr/>
        </p:nvSpPr>
        <p:spPr>
          <a:xfrm>
            <a:off x="4943896" y="1291219"/>
            <a:ext cx="3857204" cy="4971691"/>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altLang="en-US" dirty="0" err="1"/>
              <a:t>Radioallergosorbent</a:t>
            </a:r>
            <a:r>
              <a:rPr lang="en-US" altLang="en-US" dirty="0"/>
              <a:t> (RAST) test:</a:t>
            </a:r>
          </a:p>
          <a:p>
            <a:pPr marL="342900" indent="-342900">
              <a:spcBef>
                <a:spcPts val="600"/>
              </a:spcBef>
              <a:buFont typeface="Arial" panose="020B0604020202020204" pitchFamily="34" charset="0"/>
              <a:buChar char="•"/>
            </a:pPr>
            <a:r>
              <a:rPr lang="en-US" altLang="en-US" dirty="0"/>
              <a:t>Measures levels of </a:t>
            </a:r>
            <a:r>
              <a:rPr lang="en-US" altLang="en-US" dirty="0" err="1"/>
              <a:t>IgE</a:t>
            </a:r>
            <a:r>
              <a:rPr lang="en-US" altLang="en-US" dirty="0"/>
              <a:t> to specific allergens</a:t>
            </a:r>
          </a:p>
          <a:p>
            <a:pPr marL="342900" indent="-342900">
              <a:spcBef>
                <a:spcPts val="600"/>
              </a:spcBef>
              <a:buFont typeface="Arial" panose="020B0604020202020204" pitchFamily="34" charset="0"/>
              <a:buChar char="•"/>
            </a:pPr>
            <a:r>
              <a:rPr lang="en-US" altLang="en-US" dirty="0"/>
              <a:t>Cannot be used for all allergens</a:t>
            </a:r>
          </a:p>
          <a:p>
            <a:pPr>
              <a:spcBef>
                <a:spcPts val="600"/>
              </a:spcBef>
            </a:pPr>
            <a:r>
              <a:rPr lang="en-US" altLang="en-US" dirty="0"/>
              <a:t>Leukocyte histamine-release test (LHRT)</a:t>
            </a:r>
          </a:p>
          <a:p>
            <a:pPr marL="342900" indent="-342900">
              <a:spcBef>
                <a:spcPts val="600"/>
              </a:spcBef>
              <a:buFont typeface="Arial" panose="020B0604020202020204" pitchFamily="34" charset="0"/>
              <a:buChar char="•"/>
            </a:pPr>
            <a:r>
              <a:rPr lang="en-US" altLang="en-US" dirty="0"/>
              <a:t>Measures the amount of histamine released from basophils</a:t>
            </a:r>
            <a:endParaRPr lang="en-US" dirty="0"/>
          </a:p>
        </p:txBody>
      </p:sp>
    </p:spTree>
    <p:extLst>
      <p:ext uri="{BB962C8B-B14F-4D97-AF65-F5344CB8AC3E}">
        <p14:creationId xmlns:p14="http://schemas.microsoft.com/office/powerpoint/2010/main" val="26229060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Skin Testing</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sz="2000" i="1" dirty="0"/>
              <a:t>In vivo </a:t>
            </a:r>
            <a:r>
              <a:rPr lang="en-US" sz="2000" dirty="0"/>
              <a:t>method that detects precise atopic or anaphylactic sensitivities</a:t>
            </a:r>
          </a:p>
          <a:p>
            <a:pPr>
              <a:spcBef>
                <a:spcPts val="600"/>
              </a:spcBef>
            </a:pPr>
            <a:r>
              <a:rPr lang="en-US" sz="2000" dirty="0"/>
              <a:t>Skin is injected, scratched, or pricked with a small amount of pure allergen</a:t>
            </a:r>
          </a:p>
          <a:p>
            <a:pPr lvl="1">
              <a:spcBef>
                <a:spcPts val="600"/>
              </a:spcBef>
              <a:tabLst>
                <a:tab pos="685800" algn="l"/>
              </a:tabLst>
            </a:pPr>
            <a:r>
              <a:rPr lang="en-US" sz="2000" dirty="0"/>
              <a:t>Hundreds of allergen extracts exist</a:t>
            </a:r>
          </a:p>
          <a:p>
            <a:pPr>
              <a:spcBef>
                <a:spcPts val="600"/>
              </a:spcBef>
            </a:pPr>
            <a:r>
              <a:rPr lang="en-US" sz="2000" dirty="0"/>
              <a:t>Allergist maps the skin on the inner forearms or back</a:t>
            </a:r>
          </a:p>
          <a:p>
            <a:pPr lvl="1">
              <a:spcBef>
                <a:spcPts val="600"/>
              </a:spcBef>
            </a:pPr>
            <a:r>
              <a:rPr lang="en-US" sz="2000" dirty="0"/>
              <a:t>15 minutes after testing, skin is apprised for a wheal response</a:t>
            </a:r>
          </a:p>
        </p:txBody>
      </p:sp>
      <p:pic>
        <p:nvPicPr>
          <p:cNvPr id="8" name="Picture 3" descr="A method for conducting an allergy skin test.">
            <a:extLst>
              <a:ext uri="{FF2B5EF4-FFF2-40B4-BE49-F238E27FC236}">
                <a16:creationId xmlns:a16="http://schemas.microsoft.com/office/drawing/2014/main" id="{97BFD1AC-2843-4951-BC36-A1FEF2F74E70}"/>
              </a:ex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b="2672"/>
          <a:stretch/>
        </p:blipFill>
        <p:spPr bwMode="auto">
          <a:xfrm>
            <a:off x="5313230" y="854238"/>
            <a:ext cx="3225743" cy="539496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a:extLst>
              <a:ext uri="{FF2B5EF4-FFF2-40B4-BE49-F238E27FC236}">
                <a16:creationId xmlns:a16="http://schemas.microsoft.com/office/drawing/2014/main" id="{AD7E811E-E933-4C6C-A63A-025512A5C9B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a:extLst>
              <a:ext uri="{FF2B5EF4-FFF2-40B4-BE49-F238E27FC236}">
                <a16:creationId xmlns:a16="http://schemas.microsoft.com/office/drawing/2014/main" id="{9C00F521-8E4F-4BFA-ACAF-5BC563236CBC}"/>
              </a:ext>
            </a:extLst>
          </p:cNvPr>
          <p:cNvSpPr>
            <a:spLocks noGrp="1"/>
          </p:cNvSpPr>
          <p:nvPr>
            <p:ph type="body" sz="quarter" idx="30"/>
          </p:nvPr>
        </p:nvSpPr>
        <p:spPr/>
        <p:txBody>
          <a:bodyPr/>
          <a:lstStyle/>
          <a:p>
            <a:r>
              <a:rPr lang="en-IN"/>
              <a:t>(a) Southern Illinois University/Science Source</a:t>
            </a:r>
            <a:endParaRPr lang="en-IN" dirty="0"/>
          </a:p>
        </p:txBody>
      </p:sp>
    </p:spTree>
    <p:extLst>
      <p:ext uri="{BB962C8B-B14F-4D97-AF65-F5344CB8AC3E}">
        <p14:creationId xmlns:p14="http://schemas.microsoft.com/office/powerpoint/2010/main" val="26229060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Treatment of Allergy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spcAft>
                <a:spcPts val="600"/>
              </a:spcAft>
            </a:pPr>
            <a:r>
              <a:rPr lang="en-US" dirty="0"/>
              <a:t>Using drugs that block the action of lymphocytes, mast cells, or chemical mediators</a:t>
            </a:r>
          </a:p>
          <a:p>
            <a:pPr>
              <a:spcBef>
                <a:spcPts val="1200"/>
              </a:spcBef>
              <a:spcAft>
                <a:spcPts val="600"/>
              </a:spcAft>
            </a:pPr>
            <a:r>
              <a:rPr lang="en-US" dirty="0"/>
              <a:t>Avoiding the allergen</a:t>
            </a:r>
          </a:p>
          <a:p>
            <a:pPr>
              <a:spcBef>
                <a:spcPts val="1200"/>
              </a:spcBef>
              <a:spcAft>
                <a:spcPts val="600"/>
              </a:spcAft>
            </a:pPr>
            <a:r>
              <a:rPr lang="en-US" dirty="0"/>
              <a:t>Desensitization: controlled exposure to the antigen through ingestion, sublingual absorption, or injection to reset the allergic reaction</a:t>
            </a:r>
          </a:p>
        </p:txBody>
      </p:sp>
    </p:spTree>
    <p:extLst>
      <p:ext uri="{BB962C8B-B14F-4D97-AF65-F5344CB8AC3E}">
        <p14:creationId xmlns:p14="http://schemas.microsoft.com/office/powerpoint/2010/main" val="26229060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Taking Drugs to Block Allergy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899" y="1276709"/>
            <a:ext cx="8539843" cy="4971691"/>
          </a:xfrm>
        </p:spPr>
        <p:txBody>
          <a:bodyPr/>
          <a:lstStyle/>
          <a:p>
            <a:pPr>
              <a:spcBef>
                <a:spcPts val="1200"/>
              </a:spcBef>
            </a:pPr>
            <a:r>
              <a:rPr lang="en-US" dirty="0"/>
              <a:t>Aim of </a:t>
            </a:r>
            <a:r>
              <a:rPr lang="en-US" dirty="0" err="1"/>
              <a:t>antiallergy</a:t>
            </a:r>
            <a:r>
              <a:rPr lang="en-US" dirty="0"/>
              <a:t> medication:</a:t>
            </a:r>
          </a:p>
          <a:p>
            <a:pPr marL="342900" indent="-342900">
              <a:spcBef>
                <a:spcPts val="1200"/>
              </a:spcBef>
              <a:buFont typeface="Arial" panose="020B0604020202020204" pitchFamily="34" charset="0"/>
              <a:buChar char="•"/>
            </a:pPr>
            <a:r>
              <a:rPr lang="en-US" dirty="0"/>
              <a:t>Block the progress of the allergic response somewhere between </a:t>
            </a:r>
            <a:r>
              <a:rPr lang="en-US" dirty="0" err="1"/>
              <a:t>IgE</a:t>
            </a:r>
            <a:r>
              <a:rPr lang="en-US" dirty="0"/>
              <a:t> production and the appearance of symptoms</a:t>
            </a:r>
          </a:p>
          <a:p>
            <a:pPr>
              <a:spcBef>
                <a:spcPts val="1200"/>
              </a:spcBef>
            </a:pPr>
            <a:r>
              <a:rPr lang="en-US" dirty="0"/>
              <a:t>Oral anti-inflammatory drugs:</a:t>
            </a:r>
          </a:p>
          <a:p>
            <a:pPr marL="342900" indent="-342900">
              <a:spcBef>
                <a:spcPts val="1200"/>
              </a:spcBef>
              <a:buFont typeface="Arial" panose="020B0604020202020204" pitchFamily="34" charset="0"/>
              <a:buChar char="•"/>
            </a:pPr>
            <a:r>
              <a:rPr lang="en-US" dirty="0"/>
              <a:t>Inhibit the activity of lymphocytes and the production of </a:t>
            </a:r>
            <a:r>
              <a:rPr lang="en-US" dirty="0" err="1"/>
              <a:t>IgE</a:t>
            </a:r>
            <a:endParaRPr lang="en-US" dirty="0"/>
          </a:p>
          <a:p>
            <a:pPr marL="342900" indent="-342900">
              <a:spcBef>
                <a:spcPts val="1200"/>
              </a:spcBef>
              <a:buFont typeface="Arial" panose="020B0604020202020204" pitchFamily="34" charset="0"/>
              <a:buChar char="•"/>
            </a:pPr>
            <a:r>
              <a:rPr lang="en-US" dirty="0"/>
              <a:t>Have dangerous side effects</a:t>
            </a:r>
          </a:p>
          <a:p>
            <a:pPr marL="342900" indent="-342900">
              <a:spcBef>
                <a:spcPts val="1200"/>
              </a:spcBef>
              <a:buFont typeface="Arial" panose="020B0604020202020204" pitchFamily="34" charset="0"/>
              <a:buChar char="•"/>
            </a:pPr>
            <a:r>
              <a:rPr lang="en-US" dirty="0"/>
              <a:t>Should not be taken for prolonged periods</a:t>
            </a:r>
          </a:p>
        </p:txBody>
      </p:sp>
    </p:spTree>
    <p:extLst>
      <p:ext uri="{BB962C8B-B14F-4D97-AF65-F5344CB8AC3E}">
        <p14:creationId xmlns:p14="http://schemas.microsoft.com/office/powerpoint/2010/main" val="26229060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Antihistamines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Aft>
                <a:spcPts val="1500"/>
              </a:spcAft>
            </a:pPr>
            <a:r>
              <a:rPr lang="en-US" altLang="en-US" dirty="0"/>
              <a:t>Active ingredients in most over-the-counter allergy-control drugs</a:t>
            </a:r>
          </a:p>
          <a:p>
            <a:pPr>
              <a:spcAft>
                <a:spcPts val="1500"/>
              </a:spcAft>
            </a:pPr>
            <a:r>
              <a:rPr lang="en-US" altLang="en-US" dirty="0"/>
              <a:t>Interfere with histamine activity by binding to histamine receptors on target organs</a:t>
            </a:r>
            <a:endParaRPr lang="en-US" dirty="0"/>
          </a:p>
        </p:txBody>
      </p:sp>
    </p:spTree>
    <p:extLst>
      <p:ext uri="{BB962C8B-B14F-4D97-AF65-F5344CB8AC3E}">
        <p14:creationId xmlns:p14="http://schemas.microsoft.com/office/powerpoint/2010/main" val="1268230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Immune Response: A Two-Sided Coin</a:t>
            </a:r>
            <a:endParaRPr lang="en-IN" dirty="0"/>
          </a:p>
        </p:txBody>
      </p:sp>
      <p:sp>
        <p:nvSpPr>
          <p:cNvPr id="3" name="Content Placeholder 2"/>
          <p:cNvSpPr>
            <a:spLocks noGrp="1"/>
          </p:cNvSpPr>
          <p:nvPr>
            <p:ph sz="quarter" idx="11"/>
          </p:nvPr>
        </p:nvSpPr>
        <p:spPr/>
        <p:txBody>
          <a:bodyPr>
            <a:normAutofit/>
          </a:bodyPr>
          <a:lstStyle/>
          <a:p>
            <a:pPr>
              <a:spcBef>
                <a:spcPts val="600"/>
              </a:spcBef>
              <a:spcAft>
                <a:spcPts val="1200"/>
              </a:spcAft>
            </a:pPr>
            <a:r>
              <a:rPr lang="en-US" b="1" dirty="0"/>
              <a:t>Immunopathology:</a:t>
            </a:r>
          </a:p>
          <a:p>
            <a:pPr marL="342900" indent="-342900">
              <a:spcBef>
                <a:spcPts val="600"/>
              </a:spcBef>
              <a:spcAft>
                <a:spcPts val="1200"/>
              </a:spcAft>
              <a:buFont typeface="Arial" panose="020B0604020202020204" pitchFamily="34" charset="0"/>
              <a:buChar char="•"/>
            </a:pPr>
            <a:r>
              <a:rPr lang="en-US" dirty="0"/>
              <a:t>The study of disease states associated with </a:t>
            </a:r>
            <a:r>
              <a:rPr lang="en-US" dirty="0" err="1"/>
              <a:t>overreactivity</a:t>
            </a:r>
            <a:r>
              <a:rPr lang="en-US" dirty="0"/>
              <a:t> or </a:t>
            </a:r>
            <a:r>
              <a:rPr lang="en-US" dirty="0" err="1"/>
              <a:t>underreactivity</a:t>
            </a:r>
            <a:r>
              <a:rPr lang="en-US" dirty="0"/>
              <a:t> of the immune response</a:t>
            </a:r>
          </a:p>
          <a:p>
            <a:pPr marL="342900" indent="-342900">
              <a:spcBef>
                <a:spcPts val="600"/>
              </a:spcBef>
              <a:spcAft>
                <a:spcPts val="1200"/>
              </a:spcAft>
              <a:buFont typeface="Arial" panose="020B0604020202020204" pitchFamily="34" charset="0"/>
              <a:buChar char="•"/>
            </a:pPr>
            <a:r>
              <a:rPr lang="en-US" dirty="0" err="1"/>
              <a:t>Overreactivity</a:t>
            </a:r>
            <a:r>
              <a:rPr lang="en-US" dirty="0"/>
              <a:t>: allergy, hypersensitivity, and autoimmunity</a:t>
            </a:r>
          </a:p>
          <a:p>
            <a:pPr marL="342900" indent="-342900">
              <a:spcBef>
                <a:spcPts val="600"/>
              </a:spcBef>
              <a:spcAft>
                <a:spcPts val="1200"/>
              </a:spcAft>
              <a:buFont typeface="Arial" panose="020B0604020202020204" pitchFamily="34" charset="0"/>
              <a:buChar char="•"/>
            </a:pPr>
            <a:r>
              <a:rPr lang="en-US" b="1" dirty="0"/>
              <a:t>Hyposensitivity diseases</a:t>
            </a:r>
            <a:r>
              <a:rPr lang="en-US" dirty="0"/>
              <a:t>:</a:t>
            </a:r>
            <a:r>
              <a:rPr lang="en-US" b="1" dirty="0"/>
              <a:t> </a:t>
            </a:r>
            <a:r>
              <a:rPr lang="en-US" dirty="0"/>
              <a:t>immune function is incompletely developed, suppressed, or destroyed</a:t>
            </a:r>
            <a:endParaRPr lang="en-US" altLang="en-US" dirty="0"/>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Epinephrine (Adrenaline)</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Used by those prone to anaphylactic attacks</a:t>
            </a:r>
          </a:p>
          <a:p>
            <a:pPr>
              <a:spcBef>
                <a:spcPts val="1200"/>
              </a:spcBef>
            </a:pPr>
            <a:r>
              <a:rPr lang="en-US" altLang="en-US" dirty="0"/>
              <a:t>Injected or inhaled</a:t>
            </a:r>
          </a:p>
          <a:p>
            <a:pPr>
              <a:spcBef>
                <a:spcPts val="1200"/>
              </a:spcBef>
            </a:pPr>
            <a:r>
              <a:rPr lang="en-US" altLang="en-US" dirty="0"/>
              <a:t>Reverses constriction of airways</a:t>
            </a:r>
          </a:p>
          <a:p>
            <a:pPr>
              <a:spcBef>
                <a:spcPts val="1200"/>
              </a:spcBef>
            </a:pPr>
            <a:r>
              <a:rPr lang="en-US" altLang="en-US" dirty="0"/>
              <a:t>Slows the release of allergic mediators</a:t>
            </a:r>
          </a:p>
          <a:p>
            <a:pPr>
              <a:spcBef>
                <a:spcPts val="1200"/>
              </a:spcBef>
            </a:pPr>
            <a:r>
              <a:rPr lang="en-US" altLang="en-US" dirty="0"/>
              <a:t>Has a short half-life</a:t>
            </a:r>
            <a:r>
              <a:rPr lang="en-IN" altLang="en-US" dirty="0"/>
              <a:t> – </a:t>
            </a:r>
            <a:r>
              <a:rPr lang="en-US" altLang="en-US" dirty="0"/>
              <a:t>more than one dose may be required</a:t>
            </a:r>
          </a:p>
          <a:p>
            <a:pPr>
              <a:spcBef>
                <a:spcPts val="1200"/>
              </a:spcBef>
            </a:pPr>
            <a:r>
              <a:rPr lang="en-US" altLang="en-US" dirty="0"/>
              <a:t>Buys the individual time to get to a hospital for continuing treatment</a:t>
            </a:r>
            <a:endParaRPr lang="en-US" dirty="0"/>
          </a:p>
        </p:txBody>
      </p:sp>
    </p:spTree>
    <p:extLst>
      <p:ext uri="{BB962C8B-B14F-4D97-AF65-F5344CB8AC3E}">
        <p14:creationId xmlns:p14="http://schemas.microsoft.com/office/powerpoint/2010/main" val="1268230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Desensitization</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Many allergic patients benefit from controlled injections of specific antigens </a:t>
            </a:r>
          </a:p>
          <a:p>
            <a:pPr>
              <a:spcBef>
                <a:spcPts val="1200"/>
              </a:spcBef>
            </a:pPr>
            <a:r>
              <a:rPr lang="en-US" altLang="en-US" dirty="0"/>
              <a:t>Prevents reactions between allergen, </a:t>
            </a:r>
            <a:r>
              <a:rPr lang="en-US" altLang="en-US" dirty="0" err="1"/>
              <a:t>IgE</a:t>
            </a:r>
            <a:r>
              <a:rPr lang="en-US" altLang="en-US" dirty="0"/>
              <a:t>, and mast cells</a:t>
            </a:r>
          </a:p>
          <a:p>
            <a:pPr>
              <a:spcBef>
                <a:spcPts val="1200"/>
              </a:spcBef>
            </a:pPr>
            <a:r>
              <a:rPr lang="en-US" altLang="en-US" dirty="0"/>
              <a:t>Allergen preparations contain pure suspensions of plant antigens, venoms, dust mites, dander, and molds</a:t>
            </a:r>
            <a:endParaRPr lang="en-US" dirty="0"/>
          </a:p>
        </p:txBody>
      </p:sp>
    </p:spTree>
    <p:extLst>
      <p:ext uri="{BB962C8B-B14F-4D97-AF65-F5344CB8AC3E}">
        <p14:creationId xmlns:p14="http://schemas.microsoft.com/office/powerpoint/2010/main" val="12682309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Theories of the Immunologic Basis of Desensitization</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10"/>
            <a:ext cx="8583386" cy="1920240"/>
          </a:xfrm>
        </p:spPr>
        <p:txBody>
          <a:bodyPr/>
          <a:lstStyle/>
          <a:p>
            <a:pPr>
              <a:spcAft>
                <a:spcPts val="600"/>
              </a:spcAft>
            </a:pPr>
            <a:r>
              <a:rPr lang="en-US" dirty="0"/>
              <a:t>An injection of allergen causes IgG antibodies to be formed instead of </a:t>
            </a:r>
            <a:r>
              <a:rPr lang="en-US" dirty="0" err="1"/>
              <a:t>IgE</a:t>
            </a:r>
            <a:endParaRPr lang="en-US" dirty="0"/>
          </a:p>
          <a:p>
            <a:pPr>
              <a:spcAft>
                <a:spcPts val="600"/>
              </a:spcAft>
            </a:pPr>
            <a:r>
              <a:rPr lang="en-US" dirty="0"/>
              <a:t>These IgG blocking antibodies cross-link and effectively remove the allergen before it can react with the </a:t>
            </a:r>
            <a:r>
              <a:rPr lang="en-US" dirty="0" err="1"/>
              <a:t>IgE</a:t>
            </a:r>
            <a:r>
              <a:rPr lang="en-US" dirty="0"/>
              <a:t> in the mast cell</a:t>
            </a:r>
          </a:p>
        </p:txBody>
      </p:sp>
      <p:pic>
        <p:nvPicPr>
          <p:cNvPr id="8194" name="Picture 3" descr="Illustration of IgG blocking.">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351" y="3286120"/>
            <a:ext cx="6211298" cy="298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74979FC9-E509-4A42-AE50-F5A37A27EBB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2682309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Strategies for Blocking Allergy Attacks</a:t>
            </a:r>
            <a:endParaRPr lang="en-IN" dirty="0"/>
          </a:p>
        </p:txBody>
      </p:sp>
      <p:pic>
        <p:nvPicPr>
          <p:cNvPr id="9218" name="Picture 2" descr="Step 1. Avoidance of allergen. ">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712"/>
          <a:stretch/>
        </p:blipFill>
        <p:spPr bwMode="auto">
          <a:xfrm>
            <a:off x="2183489" y="1034350"/>
            <a:ext cx="4777023" cy="521208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72D54EC2-CF3D-4672-A676-6AB0A1967BC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a:extLst>
              <a:ext uri="{FF2B5EF4-FFF2-40B4-BE49-F238E27FC236}">
                <a16:creationId xmlns:a16="http://schemas.microsoft.com/office/drawing/2014/main" id="{A03D45D5-05D9-45C4-B3E3-F7F8F2EC19E5}"/>
              </a:ext>
            </a:extLst>
          </p:cNvPr>
          <p:cNvSpPr>
            <a:spLocks noGrp="1"/>
          </p:cNvSpPr>
          <p:nvPr>
            <p:ph type="body" sz="quarter" idx="30"/>
          </p:nvPr>
        </p:nvSpPr>
        <p:spPr>
          <a:xfrm>
            <a:off x="1562101" y="6684963"/>
            <a:ext cx="6976872" cy="173736"/>
          </a:xfrm>
        </p:spPr>
        <p:txBody>
          <a:bodyPr/>
          <a:lstStyle/>
          <a:p>
            <a:r>
              <a:rPr lang="en-US" dirty="0"/>
              <a:t>(2) McGraw-Hill Education</a:t>
            </a:r>
          </a:p>
        </p:txBody>
      </p:sp>
    </p:spTree>
    <p:extLst>
      <p:ext uri="{BB962C8B-B14F-4D97-AF65-F5344CB8AC3E}">
        <p14:creationId xmlns:p14="http://schemas.microsoft.com/office/powerpoint/2010/main" val="12682309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Concept Check – Section 16.2</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558213" cy="5152666"/>
          </a:xfrm>
        </p:spPr>
        <p:txBody>
          <a:bodyPr/>
          <a:lstStyle/>
          <a:p>
            <a:pPr marL="514350" indent="-514350">
              <a:buFont typeface="+mj-lt"/>
              <a:buAutoNum type="arabicPeriod"/>
            </a:pPr>
            <a:r>
              <a:rPr lang="en-US" dirty="0"/>
              <a:t>To develop an allergy, first there is a ________ dose of allergen.</a:t>
            </a:r>
          </a:p>
          <a:p>
            <a:pPr marL="514350" indent="-514350">
              <a:buFont typeface="+mj-lt"/>
              <a:buAutoNum type="arabicPeriod"/>
            </a:pPr>
            <a:r>
              <a:rPr lang="en-US" dirty="0"/>
              <a:t>The fastest-acting allergic mediator is ________.</a:t>
            </a:r>
          </a:p>
          <a:p>
            <a:pPr marL="514350" indent="-514350">
              <a:buFont typeface="+mj-lt"/>
              <a:buAutoNum type="arabicPeriod"/>
            </a:pPr>
            <a:r>
              <a:rPr lang="en-US" dirty="0"/>
              <a:t>True/False: Different inflammatory cytokines have similar effects.</a:t>
            </a:r>
          </a:p>
          <a:p>
            <a:pPr marL="514350" indent="-514350">
              <a:spcAft>
                <a:spcPts val="0"/>
              </a:spcAft>
              <a:buFont typeface="+mj-lt"/>
              <a:buAutoNum type="arabicPeriod" startAt="4"/>
            </a:pPr>
            <a:r>
              <a:rPr lang="en-US" dirty="0"/>
              <a:t>Which of the following are not atopic diseases?</a:t>
            </a:r>
          </a:p>
          <a:p>
            <a:pPr marL="969264" lvl="1" indent="-512064">
              <a:spcAft>
                <a:spcPts val="0"/>
              </a:spcAft>
              <a:buFont typeface="+mj-lt"/>
              <a:buAutoNum type="alphaLcPeriod"/>
            </a:pPr>
            <a:r>
              <a:rPr lang="en-US" dirty="0"/>
              <a:t>Hay fever</a:t>
            </a:r>
          </a:p>
          <a:p>
            <a:pPr marL="969264" lvl="1" indent="-512064">
              <a:spcAft>
                <a:spcPts val="0"/>
              </a:spcAft>
              <a:buFont typeface="+mj-lt"/>
              <a:buAutoNum type="alphaLcPeriod"/>
            </a:pPr>
            <a:r>
              <a:rPr lang="en-US" dirty="0"/>
              <a:t>Food allergies</a:t>
            </a:r>
          </a:p>
          <a:p>
            <a:pPr marL="969264" lvl="1" indent="-512064">
              <a:spcAft>
                <a:spcPts val="0"/>
              </a:spcAft>
              <a:buFont typeface="+mj-lt"/>
              <a:buAutoNum type="alphaLcPeriod"/>
            </a:pPr>
            <a:r>
              <a:rPr lang="en-US" dirty="0"/>
              <a:t>Asthma</a:t>
            </a:r>
          </a:p>
          <a:p>
            <a:pPr marL="969264" lvl="1" indent="-512064">
              <a:spcAft>
                <a:spcPts val="0"/>
              </a:spcAft>
              <a:buFont typeface="+mj-lt"/>
              <a:buAutoNum type="alphaLcPeriod"/>
            </a:pPr>
            <a:r>
              <a:rPr lang="en-US" dirty="0"/>
              <a:t>Eczema</a:t>
            </a:r>
          </a:p>
          <a:p>
            <a:pPr marL="514350" indent="-514350">
              <a:spcAft>
                <a:spcPts val="0"/>
              </a:spcAft>
              <a:buFont typeface="+mj-lt"/>
              <a:buAutoNum type="arabicPeriod" startAt="4"/>
            </a:pPr>
            <a:r>
              <a:rPr lang="en-US" dirty="0"/>
              <a:t>Anaphylaxis is treated with ________.</a:t>
            </a:r>
          </a:p>
        </p:txBody>
      </p:sp>
    </p:spTree>
    <p:extLst>
      <p:ext uri="{BB962C8B-B14F-4D97-AF65-F5344CB8AC3E}">
        <p14:creationId xmlns:p14="http://schemas.microsoft.com/office/powerpoint/2010/main" val="1268230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sz="2000" dirty="0"/>
              <a:t>Section 16.3: </a:t>
            </a:r>
            <a:br>
              <a:rPr lang="en-US" altLang="en-US" sz="2000" dirty="0"/>
            </a:br>
            <a:r>
              <a:rPr lang="en-US" altLang="en-US" sz="2000" dirty="0"/>
              <a:t>Type II Hypersensitivities: Reactions That Lyse Foreign Cells</a:t>
            </a:r>
            <a:endParaRPr lang="en-IN" sz="11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u="sng" dirty="0"/>
              <a:t>Learning Outcomes</a:t>
            </a:r>
          </a:p>
          <a:p>
            <a:pPr marL="342900" indent="-342900">
              <a:spcBef>
                <a:spcPts val="1200"/>
              </a:spcBef>
              <a:buFont typeface="Arial" panose="020B0604020202020204" pitchFamily="34" charset="0"/>
              <a:buChar char="•"/>
            </a:pPr>
            <a:r>
              <a:rPr lang="en-US" altLang="en-US" dirty="0"/>
              <a:t>List the three immune components causing cell lysis in type II hypersensitivity reactions.</a:t>
            </a:r>
          </a:p>
          <a:p>
            <a:pPr marL="342900" indent="-342900">
              <a:spcBef>
                <a:spcPts val="1200"/>
              </a:spcBef>
              <a:buFont typeface="Arial" panose="020B0604020202020204" pitchFamily="34" charset="0"/>
              <a:buChar char="•"/>
            </a:pPr>
            <a:r>
              <a:rPr lang="en-US" altLang="en-US" dirty="0"/>
              <a:t>Explain the molecular basis for the ABO blood groups, and identify the blood type of a “universal donor” and the blood type of a “universal recipient.”</a:t>
            </a:r>
          </a:p>
          <a:p>
            <a:pPr marL="342900" indent="-342900">
              <a:spcBef>
                <a:spcPts val="1200"/>
              </a:spcBef>
              <a:buFont typeface="Arial" panose="020B0604020202020204" pitchFamily="34" charset="0"/>
              <a:buChar char="•"/>
            </a:pPr>
            <a:r>
              <a:rPr lang="en-US" altLang="en-US" dirty="0"/>
              <a:t>Explain the role of Rh factor in hemolytic disease development and how the disease is prevented in newborns.</a:t>
            </a:r>
            <a:endParaRPr lang="en-US" dirty="0"/>
          </a:p>
        </p:txBody>
      </p:sp>
    </p:spTree>
    <p:extLst>
      <p:ext uri="{BB962C8B-B14F-4D97-AF65-F5344CB8AC3E}">
        <p14:creationId xmlns:p14="http://schemas.microsoft.com/office/powerpoint/2010/main" val="12682309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Basis of Human ABO Antigens and Blood Types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Blood types were first demonstrated by Karl Landsteiner in 1904:</a:t>
            </a:r>
          </a:p>
          <a:p>
            <a:pPr marL="342900" indent="-342900">
              <a:spcBef>
                <a:spcPts val="1200"/>
              </a:spcBef>
              <a:buFont typeface="Arial" panose="020B0604020202020204" pitchFamily="34" charset="0"/>
              <a:buChar char="•"/>
            </a:pPr>
            <a:r>
              <a:rPr lang="en-US" altLang="en-US" dirty="0"/>
              <a:t>He found that the serum of one person could clump the red blood cells of another</a:t>
            </a:r>
          </a:p>
          <a:p>
            <a:pPr marL="342900" indent="-342900">
              <a:spcBef>
                <a:spcPts val="1200"/>
              </a:spcBef>
              <a:buFont typeface="Arial" panose="020B0604020202020204" pitchFamily="34" charset="0"/>
              <a:buChar char="•"/>
            </a:pPr>
            <a:r>
              <a:rPr lang="en-US" altLang="en-US" dirty="0"/>
              <a:t>Identified four distinct blood types: </a:t>
            </a:r>
            <a:r>
              <a:rPr lang="en-US" altLang="en-US" b="1" dirty="0"/>
              <a:t>ABO blood groups</a:t>
            </a:r>
            <a:endParaRPr lang="en-US" dirty="0"/>
          </a:p>
        </p:txBody>
      </p:sp>
    </p:spTree>
    <p:extLst>
      <p:ext uri="{BB962C8B-B14F-4D97-AF65-F5344CB8AC3E}">
        <p14:creationId xmlns:p14="http://schemas.microsoft.com/office/powerpoint/2010/main" val="30470591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ABO Antigen Markers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612414" cy="4971691"/>
          </a:xfrm>
        </p:spPr>
        <p:txBody>
          <a:bodyPr/>
          <a:lstStyle/>
          <a:p>
            <a:pPr>
              <a:spcBef>
                <a:spcPts val="1200"/>
              </a:spcBef>
              <a:spcAft>
                <a:spcPts val="600"/>
              </a:spcAft>
            </a:pPr>
            <a:r>
              <a:rPr lang="en-US" dirty="0"/>
              <a:t>Genetically determined</a:t>
            </a:r>
          </a:p>
          <a:p>
            <a:pPr>
              <a:spcBef>
                <a:spcPts val="1200"/>
              </a:spcBef>
              <a:spcAft>
                <a:spcPts val="600"/>
              </a:spcAft>
            </a:pPr>
            <a:r>
              <a:rPr lang="en-US" dirty="0"/>
              <a:t>Composed of glycoproteins</a:t>
            </a:r>
          </a:p>
          <a:p>
            <a:pPr>
              <a:spcBef>
                <a:spcPts val="1200"/>
              </a:spcBef>
              <a:spcAft>
                <a:spcPts val="600"/>
              </a:spcAft>
            </a:pPr>
            <a:r>
              <a:rPr lang="en-US" dirty="0"/>
              <a:t>Inherited as two of three alternative alleles: A, B, or O</a:t>
            </a:r>
          </a:p>
          <a:p>
            <a:pPr marL="342900" lvl="1">
              <a:spcBef>
                <a:spcPts val="1200"/>
              </a:spcBef>
              <a:spcAft>
                <a:spcPts val="600"/>
              </a:spcAft>
            </a:pPr>
            <a:r>
              <a:rPr lang="en-US" dirty="0"/>
              <a:t>AA or AO genotype: type A</a:t>
            </a:r>
          </a:p>
          <a:p>
            <a:pPr marL="342900" lvl="1">
              <a:spcBef>
                <a:spcPts val="1200"/>
              </a:spcBef>
              <a:spcAft>
                <a:spcPts val="600"/>
              </a:spcAft>
            </a:pPr>
            <a:r>
              <a:rPr lang="en-US" dirty="0"/>
              <a:t>BB or BO genotype: type B</a:t>
            </a:r>
          </a:p>
          <a:p>
            <a:pPr marL="342900" lvl="1">
              <a:spcBef>
                <a:spcPts val="1200"/>
              </a:spcBef>
              <a:spcAft>
                <a:spcPts val="600"/>
              </a:spcAft>
            </a:pPr>
            <a:r>
              <a:rPr lang="en-US" dirty="0"/>
              <a:t>OO genotype: type O</a:t>
            </a:r>
          </a:p>
          <a:p>
            <a:pPr marL="342900" lvl="1">
              <a:spcBef>
                <a:spcPts val="1200"/>
              </a:spcBef>
              <a:spcAft>
                <a:spcPts val="600"/>
              </a:spcAft>
            </a:pPr>
            <a:r>
              <a:rPr lang="en-US" dirty="0"/>
              <a:t>AB genotype: type AB</a:t>
            </a:r>
          </a:p>
        </p:txBody>
      </p:sp>
    </p:spTree>
    <p:extLst>
      <p:ext uri="{BB962C8B-B14F-4D97-AF65-F5344CB8AC3E}">
        <p14:creationId xmlns:p14="http://schemas.microsoft.com/office/powerpoint/2010/main" val="3047059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Characteristics of ABO Blood Groups</a:t>
            </a:r>
            <a:endParaRPr lang="en-IN" dirty="0"/>
          </a:p>
        </p:txBody>
      </p:sp>
      <p:graphicFrame>
        <p:nvGraphicFramePr>
          <p:cNvPr id="5" name="Table 2"/>
          <p:cNvGraphicFramePr>
            <a:graphicFrameLocks/>
          </p:cNvGraphicFramePr>
          <p:nvPr>
            <p:extLst>
              <p:ext uri="{D42A27DB-BD31-4B8C-83A1-F6EECF244321}">
                <p14:modId xmlns:p14="http://schemas.microsoft.com/office/powerpoint/2010/main" val="39037433"/>
              </p:ext>
            </p:extLst>
          </p:nvPr>
        </p:nvGraphicFramePr>
        <p:xfrm>
          <a:off x="618998" y="1272524"/>
          <a:ext cx="7906004" cy="2395704"/>
        </p:xfrm>
        <a:graphic>
          <a:graphicData uri="http://schemas.openxmlformats.org/drawingml/2006/table">
            <a:tbl>
              <a:tblPr firstRow="1" bandRow="1">
                <a:tableStyleId>{2D5ABB26-0587-4C30-8999-92F81FD0307C}</a:tableStyleId>
              </a:tblPr>
              <a:tblGrid>
                <a:gridCol w="1273978">
                  <a:extLst>
                    <a:ext uri="{9D8B030D-6E8A-4147-A177-3AD203B41FA5}">
                      <a16:colId xmlns:a16="http://schemas.microsoft.com/office/drawing/2014/main" val="20000"/>
                    </a:ext>
                  </a:extLst>
                </a:gridCol>
                <a:gridCol w="1280160">
                  <a:extLst>
                    <a:ext uri="{9D8B030D-6E8A-4147-A177-3AD203B41FA5}">
                      <a16:colId xmlns:a16="http://schemas.microsoft.com/office/drawing/2014/main" val="20001"/>
                    </a:ext>
                  </a:extLst>
                </a:gridCol>
                <a:gridCol w="2517226">
                  <a:extLst>
                    <a:ext uri="{9D8B030D-6E8A-4147-A177-3AD203B41FA5}">
                      <a16:colId xmlns:a16="http://schemas.microsoft.com/office/drawing/2014/main" val="20002"/>
                    </a:ext>
                  </a:extLst>
                </a:gridCol>
                <a:gridCol w="2834640">
                  <a:extLst>
                    <a:ext uri="{9D8B030D-6E8A-4147-A177-3AD203B41FA5}">
                      <a16:colId xmlns:a16="http://schemas.microsoft.com/office/drawing/2014/main" val="20003"/>
                    </a:ext>
                  </a:extLst>
                </a:gridCol>
              </a:tblGrid>
              <a:tr h="548640">
                <a:tc>
                  <a:txBody>
                    <a:bodyPr/>
                    <a:lstStyle/>
                    <a:p>
                      <a:pPr algn="l"/>
                      <a:r>
                        <a:rPr lang="en-US" sz="1600" b="1" dirty="0">
                          <a:solidFill>
                            <a:schemeClr val="bg1"/>
                          </a:solidFill>
                        </a:rPr>
                        <a:t>Genotype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l"/>
                      <a:r>
                        <a:rPr lang="en-US" sz="1600" b="1" dirty="0">
                          <a:solidFill>
                            <a:schemeClr val="bg1"/>
                          </a:solidFill>
                        </a:rPr>
                        <a:t>Blood Type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l"/>
                      <a:r>
                        <a:rPr lang="en-US" sz="1600" b="1" dirty="0">
                          <a:solidFill>
                            <a:schemeClr val="bg1"/>
                          </a:solidFill>
                        </a:rPr>
                        <a:t>Antigen Present on Erythrocyte Membranes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l"/>
                      <a:r>
                        <a:rPr lang="en-US" sz="1600" b="1" dirty="0">
                          <a:solidFill>
                            <a:schemeClr val="bg1"/>
                          </a:solidFill>
                        </a:rPr>
                        <a:t>Antibody in Plasma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342199">
                <a:tc>
                  <a:txBody>
                    <a:bodyPr/>
                    <a:lstStyle/>
                    <a:p>
                      <a:pPr algn="l"/>
                      <a:r>
                        <a:rPr lang="en-US" sz="1600" i="1" dirty="0"/>
                        <a:t>AA, AO</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C9C9"/>
                    </a:solidFill>
                  </a:tcPr>
                </a:tc>
                <a:tc>
                  <a:txBody>
                    <a:bodyPr/>
                    <a:lstStyle/>
                    <a:p>
                      <a:pPr algn="l"/>
                      <a:r>
                        <a:rPr lang="en-US" sz="1600" dirty="0"/>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C9C9"/>
                    </a:solidFill>
                  </a:tcPr>
                </a:tc>
                <a:tc>
                  <a:txBody>
                    <a:bodyPr/>
                    <a:lstStyle/>
                    <a:p>
                      <a:pPr algn="l"/>
                      <a:r>
                        <a:rPr lang="en-US" sz="1600" dirty="0"/>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C9C9"/>
                    </a:solidFill>
                  </a:tcPr>
                </a:tc>
                <a:tc>
                  <a:txBody>
                    <a:bodyPr/>
                    <a:lstStyle/>
                    <a:p>
                      <a:pPr algn="l"/>
                      <a:r>
                        <a:rPr lang="en-US" sz="1600" dirty="0"/>
                        <a:t>Anti-B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C9C9"/>
                    </a:solidFill>
                  </a:tcPr>
                </a:tc>
                <a:extLst>
                  <a:ext uri="{0D108BD9-81ED-4DB2-BD59-A6C34878D82A}">
                    <a16:rowId xmlns:a16="http://schemas.microsoft.com/office/drawing/2014/main" val="10001"/>
                  </a:ext>
                </a:extLst>
              </a:tr>
              <a:tr h="342199">
                <a:tc>
                  <a:txBody>
                    <a:bodyPr/>
                    <a:lstStyle/>
                    <a:p>
                      <a:pPr algn="l"/>
                      <a:r>
                        <a:rPr lang="en-US" sz="1600" i="1" dirty="0"/>
                        <a:t>BB, BO</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algn="l"/>
                      <a:r>
                        <a:rPr lang="en-US" sz="1600" dirty="0"/>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algn="l"/>
                      <a:r>
                        <a:rPr lang="en-US" sz="1600" dirty="0"/>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algn="l"/>
                      <a:r>
                        <a:rPr lang="en-US" sz="1600" dirty="0"/>
                        <a:t>Anti-A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2"/>
                  </a:ext>
                </a:extLst>
              </a:tr>
              <a:tr h="630592">
                <a:tc>
                  <a:txBody>
                    <a:bodyPr/>
                    <a:lstStyle/>
                    <a:p>
                      <a:pPr algn="l"/>
                      <a:r>
                        <a:rPr lang="en-US" sz="1600" i="1" dirty="0"/>
                        <a:t>AB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C9C9"/>
                    </a:solidFill>
                  </a:tcPr>
                </a:tc>
                <a:tc>
                  <a:txBody>
                    <a:bodyPr/>
                    <a:lstStyle/>
                    <a:p>
                      <a:pPr algn="l"/>
                      <a:r>
                        <a:rPr lang="en-US" sz="1600" dirty="0"/>
                        <a:t>AB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C9C9"/>
                    </a:solidFill>
                  </a:tcPr>
                </a:tc>
                <a:tc>
                  <a:txBody>
                    <a:bodyPr/>
                    <a:lstStyle/>
                    <a:p>
                      <a:pPr algn="l"/>
                      <a:r>
                        <a:rPr lang="en-US" sz="1600" dirty="0"/>
                        <a:t>A and 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C9C9"/>
                    </a:solidFill>
                  </a:tcPr>
                </a:tc>
                <a:tc>
                  <a:txBody>
                    <a:bodyPr/>
                    <a:lstStyle/>
                    <a:p>
                      <a:pPr algn="l"/>
                      <a:r>
                        <a:rPr lang="en-US" sz="1600" dirty="0"/>
                        <a:t>Neither anti-A nor anti-B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C9C9"/>
                    </a:solidFill>
                  </a:tcPr>
                </a:tc>
                <a:extLst>
                  <a:ext uri="{0D108BD9-81ED-4DB2-BD59-A6C34878D82A}">
                    <a16:rowId xmlns:a16="http://schemas.microsoft.com/office/drawing/2014/main" val="10003"/>
                  </a:ext>
                </a:extLst>
              </a:tr>
              <a:tr h="501594">
                <a:tc>
                  <a:txBody>
                    <a:bodyPr/>
                    <a:lstStyle/>
                    <a:p>
                      <a:pPr algn="l"/>
                      <a:r>
                        <a:rPr lang="en-US" sz="1600" i="1" dirty="0"/>
                        <a:t>OO</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algn="l"/>
                      <a:r>
                        <a:rPr lang="en-US" sz="1600" dirty="0"/>
                        <a:t>O</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algn="l"/>
                      <a:r>
                        <a:rPr lang="en-US" sz="1600" dirty="0"/>
                        <a:t>Neither A nor 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algn="l"/>
                      <a:r>
                        <a:rPr lang="en-US" sz="1600" dirty="0"/>
                        <a:t>Anti-A and anti-B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4"/>
                  </a:ext>
                </a:extLst>
              </a:tr>
            </a:tbl>
          </a:graphicData>
        </a:graphic>
      </p:graphicFrame>
      <p:graphicFrame>
        <p:nvGraphicFramePr>
          <p:cNvPr id="6" name="Table 3"/>
          <p:cNvGraphicFramePr>
            <a:graphicFrameLocks/>
          </p:cNvGraphicFramePr>
          <p:nvPr>
            <p:extLst>
              <p:ext uri="{D42A27DB-BD31-4B8C-83A1-F6EECF244321}">
                <p14:modId xmlns:p14="http://schemas.microsoft.com/office/powerpoint/2010/main" val="690510042"/>
              </p:ext>
            </p:extLst>
          </p:nvPr>
        </p:nvGraphicFramePr>
        <p:xfrm>
          <a:off x="426356" y="3839382"/>
          <a:ext cx="8374744" cy="2541052"/>
        </p:xfrm>
        <a:graphic>
          <a:graphicData uri="http://schemas.openxmlformats.org/drawingml/2006/table">
            <a:tbl>
              <a:tblPr firstRow="1" bandRow="1">
                <a:tableStyleId>{2D5ABB26-0587-4C30-8999-92F81FD0307C}</a:tableStyleId>
              </a:tblPr>
              <a:tblGrid>
                <a:gridCol w="834735">
                  <a:extLst>
                    <a:ext uri="{9D8B030D-6E8A-4147-A177-3AD203B41FA5}">
                      <a16:colId xmlns:a16="http://schemas.microsoft.com/office/drawing/2014/main" val="20000"/>
                    </a:ext>
                  </a:extLst>
                </a:gridCol>
                <a:gridCol w="1867372">
                  <a:extLst>
                    <a:ext uri="{9D8B030D-6E8A-4147-A177-3AD203B41FA5}">
                      <a16:colId xmlns:a16="http://schemas.microsoft.com/office/drawing/2014/main" val="20001"/>
                    </a:ext>
                  </a:extLst>
                </a:gridCol>
                <a:gridCol w="2116637">
                  <a:extLst>
                    <a:ext uri="{9D8B030D-6E8A-4147-A177-3AD203B41FA5}">
                      <a16:colId xmlns:a16="http://schemas.microsoft.com/office/drawing/2014/main" val="20002"/>
                    </a:ext>
                  </a:extLst>
                </a:gridCol>
                <a:gridCol w="3556000">
                  <a:extLst>
                    <a:ext uri="{9D8B030D-6E8A-4147-A177-3AD203B41FA5}">
                      <a16:colId xmlns:a16="http://schemas.microsoft.com/office/drawing/2014/main" val="20003"/>
                    </a:ext>
                  </a:extLst>
                </a:gridCol>
              </a:tblGrid>
              <a:tr h="914400">
                <a:tc>
                  <a:txBody>
                    <a:bodyPr/>
                    <a:lstStyle/>
                    <a:p>
                      <a:r>
                        <a:rPr lang="en-US" sz="1600" b="1" i="0" dirty="0">
                          <a:solidFill>
                            <a:schemeClr val="bg1"/>
                          </a:solidFill>
                        </a:rPr>
                        <a:t>Blood Type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600" b="1" dirty="0">
                          <a:solidFill>
                            <a:schemeClr val="bg1"/>
                          </a:solidFill>
                        </a:rPr>
                        <a:t>Incidence </a:t>
                      </a:r>
                      <a:endParaRPr lang="en-US" sz="1600" b="1" i="0" u="none" strike="noStrike" kern="1200" baseline="0" dirty="0">
                        <a:solidFill>
                          <a:schemeClr val="bg1"/>
                        </a:solidFill>
                        <a:latin typeface="+mn-lt"/>
                        <a:ea typeface="+mn-ea"/>
                        <a:cs typeface="+mn-cs"/>
                      </a:endParaRPr>
                    </a:p>
                    <a:p>
                      <a:pPr algn="ctr"/>
                      <a:r>
                        <a:rPr lang="en-US" sz="1600" b="1" i="0" u="none" strike="noStrike" kern="1200" baseline="0" dirty="0">
                          <a:solidFill>
                            <a:schemeClr val="bg1"/>
                          </a:solidFill>
                          <a:latin typeface="+mn-lt"/>
                          <a:ea typeface="+mn-ea"/>
                          <a:cs typeface="+mn-cs"/>
                        </a:rPr>
                        <a:t>Among Whites (%) in the United States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600" b="1" dirty="0">
                          <a:solidFill>
                            <a:schemeClr val="bg1"/>
                          </a:solidFill>
                        </a:rPr>
                        <a:t>Incidence </a:t>
                      </a:r>
                      <a:endParaRPr lang="en-US" sz="1600" b="1" i="0" u="none" strike="noStrike" kern="1200" baseline="0" dirty="0">
                        <a:solidFill>
                          <a:schemeClr val="bg1"/>
                        </a:solidFill>
                        <a:latin typeface="+mn-lt"/>
                        <a:ea typeface="+mn-ea"/>
                        <a:cs typeface="+mn-cs"/>
                      </a:endParaRPr>
                    </a:p>
                    <a:p>
                      <a:pPr algn="ctr"/>
                      <a:r>
                        <a:rPr lang="en-US" sz="1600" b="1" i="0" u="none" strike="noStrike" kern="1200" baseline="0" dirty="0">
                          <a:solidFill>
                            <a:schemeClr val="bg1"/>
                          </a:solidFill>
                          <a:latin typeface="+mn-lt"/>
                          <a:ea typeface="+mn-ea"/>
                          <a:cs typeface="+mn-cs"/>
                        </a:rPr>
                        <a:t>Among Asians (%) in the United States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600" b="1" dirty="0">
                          <a:solidFill>
                            <a:schemeClr val="bg1"/>
                          </a:solidFill>
                        </a:rPr>
                        <a:t>Incidence </a:t>
                      </a:r>
                      <a:r>
                        <a:rPr lang="en-US" sz="1600" b="1" i="0" u="none" strike="noStrike" kern="1200" baseline="0" dirty="0">
                          <a:solidFill>
                            <a:schemeClr val="bg1"/>
                          </a:solidFill>
                          <a:latin typeface="+mn-lt"/>
                          <a:ea typeface="+mn-ea"/>
                          <a:cs typeface="+mn-cs"/>
                        </a:rPr>
                        <a:t>Among Those of African and Caribbean Descent (%) in the United States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368563">
                <a:tc>
                  <a:txBody>
                    <a:bodyPr/>
                    <a:lstStyle/>
                    <a:p>
                      <a:r>
                        <a:rPr lang="en-US" sz="1600" dirty="0"/>
                        <a:t>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gn="ctr"/>
                      <a:r>
                        <a:rPr lang="en-US" sz="1600" dirty="0"/>
                        <a:t>41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gn="ctr"/>
                      <a:r>
                        <a:rPr lang="en-US" sz="1600" dirty="0"/>
                        <a:t>28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gn="ctr"/>
                      <a:r>
                        <a:rPr lang="en-US" sz="1600" dirty="0"/>
                        <a:t>27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1"/>
                  </a:ext>
                </a:extLst>
              </a:tr>
              <a:tr h="368563">
                <a:tc>
                  <a:txBody>
                    <a:bodyPr/>
                    <a:lstStyle/>
                    <a:p>
                      <a:r>
                        <a:rPr lang="en-US" sz="1600" dirty="0"/>
                        <a:t>B</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gn="ctr"/>
                      <a:r>
                        <a:rPr lang="en-US" sz="1600" dirty="0"/>
                        <a:t>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gn="ctr"/>
                      <a:r>
                        <a:rPr lang="en-US" sz="1600" dirty="0"/>
                        <a:t>27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gn="ctr"/>
                      <a:r>
                        <a:rPr lang="en-US" sz="1600" dirty="0"/>
                        <a:t>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8563">
                <a:tc>
                  <a:txBody>
                    <a:bodyPr/>
                    <a:lstStyle/>
                    <a:p>
                      <a:r>
                        <a:rPr lang="en-US" sz="1600" dirty="0"/>
                        <a:t>AB</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gn="ctr"/>
                      <a:r>
                        <a:rPr lang="en-US" sz="1600" dirty="0"/>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gn="ctr"/>
                      <a:r>
                        <a:rPr lang="en-US" sz="1600" dirty="0"/>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algn="ctr"/>
                      <a:r>
                        <a:rPr lang="en-US" sz="1600" dirty="0"/>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3"/>
                  </a:ext>
                </a:extLst>
              </a:tr>
              <a:tr h="368563">
                <a:tc>
                  <a:txBody>
                    <a:bodyPr/>
                    <a:lstStyle/>
                    <a:p>
                      <a:r>
                        <a:rPr lang="en-US" sz="1600" dirty="0"/>
                        <a:t>O</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gn="ctr"/>
                      <a:r>
                        <a:rPr lang="en-US" sz="1600" dirty="0"/>
                        <a:t>45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gn="ctr"/>
                      <a:r>
                        <a:rPr lang="en-US" sz="1600" dirty="0"/>
                        <a:t>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algn="ctr"/>
                      <a:r>
                        <a:rPr lang="en-US" sz="1600" dirty="0"/>
                        <a:t>46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470591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Important Points About Blood Types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3529013" cy="4754880"/>
          </a:xfrm>
        </p:spPr>
        <p:txBody>
          <a:bodyPr/>
          <a:lstStyle/>
          <a:p>
            <a:r>
              <a:rPr lang="en-US" altLang="en-US" dirty="0"/>
              <a:t>They are named for the dominant antigen(s)</a:t>
            </a:r>
          </a:p>
          <a:p>
            <a:r>
              <a:rPr lang="en-US" altLang="en-US" dirty="0"/>
              <a:t>The RBCs of type O persons have antigens but not A and B antigens</a:t>
            </a:r>
          </a:p>
          <a:p>
            <a:r>
              <a:rPr lang="en-US" altLang="en-US" dirty="0"/>
              <a:t>Tissues other than RBCs carry A and B antigens</a:t>
            </a:r>
            <a:endParaRPr lang="en-US" dirty="0"/>
          </a:p>
        </p:txBody>
      </p:sp>
      <p:pic>
        <p:nvPicPr>
          <p:cNvPr id="10242" name="Picture 3" descr="Illustration of red blood cells with common portion for all blood types and terminal sugars for types A, B, and AB.">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570" y="1276709"/>
            <a:ext cx="4265847" cy="493776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7C8DF7AB-3717-4FDD-BE4E-A541056120F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047059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Disorders of the Immune System</a:t>
            </a:r>
            <a:endParaRPr lang="en-IN" sz="1200" dirty="0"/>
          </a:p>
        </p:txBody>
      </p:sp>
      <p:pic>
        <p:nvPicPr>
          <p:cNvPr id="7" name="Picture 2" descr="Overview of disorders of the immune system: hyposensitivities and hypersensitivities.">
            <a:extLst>
              <a:ext uri="{FF2B5EF4-FFF2-40B4-BE49-F238E27FC236}">
                <a16:creationId xmlns:a16="http://schemas.microsoft.com/office/drawing/2014/main" id="{34028FE9-1256-43B4-8B39-FADD3FF8BE43}"/>
              </a:ex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b="2445"/>
          <a:stretch/>
        </p:blipFill>
        <p:spPr bwMode="auto">
          <a:xfrm>
            <a:off x="962207" y="1163477"/>
            <a:ext cx="7219586" cy="4572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a:extLst>
              <a:ext uri="{FF2B5EF4-FFF2-40B4-BE49-F238E27FC236}">
                <a16:creationId xmlns:a16="http://schemas.microsoft.com/office/drawing/2014/main" id="{A622DC59-46DF-4452-9EF4-7751928E8B8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
        <p:nvSpPr>
          <p:cNvPr id="5" name="Text Placeholder 4">
            <a:extLst>
              <a:ext uri="{FF2B5EF4-FFF2-40B4-BE49-F238E27FC236}">
                <a16:creationId xmlns:a16="http://schemas.microsoft.com/office/drawing/2014/main" id="{A907A8BA-AA43-4F4B-9FE1-16974DB29FEB}"/>
              </a:ext>
            </a:extLst>
          </p:cNvPr>
          <p:cNvSpPr>
            <a:spLocks noGrp="1"/>
          </p:cNvSpPr>
          <p:nvPr>
            <p:ph type="body" sz="quarter" idx="30"/>
          </p:nvPr>
        </p:nvSpPr>
        <p:spPr>
          <a:xfrm>
            <a:off x="2167128" y="5937073"/>
            <a:ext cx="6976872" cy="274320"/>
          </a:xfrm>
        </p:spPr>
        <p:txBody>
          <a:bodyPr/>
          <a:lstStyle/>
          <a:p>
            <a:r>
              <a:rPr lang="en-IN" dirty="0"/>
              <a:t>(a) Courtesy Baylor College of Medicine, Public Affairs; (b) Christopher Kerrigan/McGraw-Hill Education; (c) </a:t>
            </a:r>
            <a:r>
              <a:rPr lang="en-IN" dirty="0" err="1"/>
              <a:t>Pixtal</a:t>
            </a:r>
            <a:r>
              <a:rPr lang="en-IN" dirty="0"/>
              <a:t>/age </a:t>
            </a:r>
            <a:r>
              <a:rPr lang="en-IN" dirty="0" err="1"/>
              <a:t>fotostock</a:t>
            </a:r>
            <a:r>
              <a:rPr lang="en-IN" dirty="0"/>
              <a:t>; (d) Martin Barraud/age </a:t>
            </a:r>
            <a:r>
              <a:rPr lang="en-IN" dirty="0" err="1"/>
              <a:t>fotostock</a:t>
            </a:r>
            <a:r>
              <a:rPr lang="en-IN" dirty="0"/>
              <a:t>; (e) Dynamic Graphics/</a:t>
            </a:r>
            <a:r>
              <a:rPr lang="en-IN" dirty="0" err="1"/>
              <a:t>JupiterImages</a:t>
            </a:r>
            <a:r>
              <a:rPr lang="en-IN" dirty="0"/>
              <a:t>; (f) </a:t>
            </a:r>
            <a:r>
              <a:rPr lang="en-IN" dirty="0" err="1"/>
              <a:t>blickwinkel</a:t>
            </a:r>
            <a:r>
              <a:rPr lang="en-IN" dirty="0"/>
              <a:t>/</a:t>
            </a:r>
            <a:r>
              <a:rPr lang="en-IN" dirty="0" err="1"/>
              <a:t>Alamy</a:t>
            </a:r>
            <a:r>
              <a:rPr lang="en-IN" dirty="0"/>
              <a:t> Stock Photo</a:t>
            </a: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800"/>
            <a:ext cx="5303520" cy="678611"/>
          </a:xfrm>
        </p:spPr>
        <p:txBody>
          <a:bodyPr/>
          <a:lstStyle/>
          <a:p>
            <a:r>
              <a:rPr lang="en-US" dirty="0"/>
              <a:t>Clinical Concerns in Transfusions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3909786" cy="4971691"/>
          </a:xfrm>
        </p:spPr>
        <p:txBody>
          <a:bodyPr/>
          <a:lstStyle/>
          <a:p>
            <a:r>
              <a:rPr lang="en-US" altLang="en-US" dirty="0"/>
              <a:t>Individual blood types of donor and recipient must be determined</a:t>
            </a:r>
          </a:p>
          <a:p>
            <a:pPr marL="342900" indent="-342900">
              <a:buFont typeface="Arial" panose="020B0604020202020204" pitchFamily="34" charset="0"/>
              <a:buChar char="•"/>
            </a:pPr>
            <a:r>
              <a:rPr lang="en-US" altLang="en-US" dirty="0"/>
              <a:t>Drops of blood are mixed with antisera that contain antibodies against A and B antigens</a:t>
            </a:r>
          </a:p>
          <a:p>
            <a:pPr marL="342900" indent="-342900">
              <a:buFont typeface="Arial" panose="020B0604020202020204" pitchFamily="34" charset="0"/>
              <a:buChar char="•"/>
            </a:pPr>
            <a:r>
              <a:rPr lang="en-US" altLang="en-US" dirty="0"/>
              <a:t>Samples are then observed for evidence of agglutination</a:t>
            </a:r>
            <a:endParaRPr lang="en-US" dirty="0"/>
          </a:p>
        </p:txBody>
      </p:sp>
      <p:pic>
        <p:nvPicPr>
          <p:cNvPr id="11266" name="Picture 3" descr="Blood samples are mixed with antisera that contain antibodies against A and B antigens, then observed for agglutination.">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787"/>
          <a:stretch/>
        </p:blipFill>
        <p:spPr bwMode="auto">
          <a:xfrm>
            <a:off x="5831493" y="268378"/>
            <a:ext cx="3098198" cy="5975256"/>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a:extLst>
              <a:ext uri="{FF2B5EF4-FFF2-40B4-BE49-F238E27FC236}">
                <a16:creationId xmlns:a16="http://schemas.microsoft.com/office/drawing/2014/main" id="{C58575B9-523F-4E76-87D4-10D1A4AA801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a:extLst>
              <a:ext uri="{FF2B5EF4-FFF2-40B4-BE49-F238E27FC236}">
                <a16:creationId xmlns:a16="http://schemas.microsoft.com/office/drawing/2014/main" id="{A03D45D5-05D9-45C4-B3E3-F7F8F2EC19E5}"/>
              </a:ext>
            </a:extLst>
          </p:cNvPr>
          <p:cNvSpPr>
            <a:spLocks noGrp="1"/>
          </p:cNvSpPr>
          <p:nvPr>
            <p:ph type="body" sz="quarter" idx="30"/>
          </p:nvPr>
        </p:nvSpPr>
        <p:spPr>
          <a:xfrm>
            <a:off x="1562101" y="6684963"/>
            <a:ext cx="6976872" cy="173736"/>
          </a:xfrm>
        </p:spPr>
        <p:txBody>
          <a:bodyPr/>
          <a:lstStyle/>
          <a:p>
            <a:r>
              <a:rPr lang="en-US" dirty="0"/>
              <a:t>Both: Lisa Burgess,/McGraw-Hill Education</a:t>
            </a:r>
          </a:p>
        </p:txBody>
      </p:sp>
    </p:spTree>
    <p:extLst>
      <p:ext uri="{BB962C8B-B14F-4D97-AF65-F5344CB8AC3E}">
        <p14:creationId xmlns:p14="http://schemas.microsoft.com/office/powerpoint/2010/main" val="30470591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Universal Transfusions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600"/>
              </a:spcAft>
            </a:pPr>
            <a:r>
              <a:rPr lang="en-US" altLang="en-US" dirty="0"/>
              <a:t>Used in emergencies, the battlefield</a:t>
            </a:r>
          </a:p>
          <a:p>
            <a:pPr>
              <a:spcBef>
                <a:spcPts val="600"/>
              </a:spcBef>
              <a:spcAft>
                <a:spcPts val="600"/>
              </a:spcAft>
            </a:pPr>
            <a:r>
              <a:rPr lang="en-US" altLang="en-US" dirty="0"/>
              <a:t>Type O blood lacks A and B antigens and will not be agglutinated by other blood types</a:t>
            </a:r>
          </a:p>
          <a:p>
            <a:pPr marL="342900" lvl="1">
              <a:spcBef>
                <a:spcPts val="600"/>
              </a:spcBef>
              <a:spcAft>
                <a:spcPts val="600"/>
              </a:spcAft>
              <a:tabLst>
                <a:tab pos="742950" algn="l"/>
              </a:tabLst>
            </a:pPr>
            <a:r>
              <a:rPr lang="en-US" altLang="en-US" i="1" dirty="0"/>
              <a:t>Universal donor</a:t>
            </a:r>
          </a:p>
          <a:p>
            <a:pPr>
              <a:spcBef>
                <a:spcPts val="600"/>
              </a:spcBef>
              <a:spcAft>
                <a:spcPts val="600"/>
              </a:spcAft>
            </a:pPr>
            <a:r>
              <a:rPr lang="en-US" altLang="en-US" dirty="0"/>
              <a:t>Type AB blood lacks agglutinating antibodies</a:t>
            </a:r>
          </a:p>
          <a:p>
            <a:pPr marL="285750" lvl="1">
              <a:spcBef>
                <a:spcPts val="600"/>
              </a:spcBef>
              <a:spcAft>
                <a:spcPts val="600"/>
              </a:spcAft>
            </a:pPr>
            <a:r>
              <a:rPr lang="en-US" altLang="en-US" i="1" dirty="0"/>
              <a:t>Universal recipient</a:t>
            </a:r>
            <a:endParaRPr lang="en-US" dirty="0"/>
          </a:p>
        </p:txBody>
      </p:sp>
    </p:spTree>
    <p:extLst>
      <p:ext uri="{BB962C8B-B14F-4D97-AF65-F5344CB8AC3E}">
        <p14:creationId xmlns:p14="http://schemas.microsoft.com/office/powerpoint/2010/main" val="30470591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Transfusion of the Wrong Blood Type</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3770640" cy="4971691"/>
          </a:xfrm>
        </p:spPr>
        <p:txBody>
          <a:bodyPr/>
          <a:lstStyle/>
          <a:p>
            <a:r>
              <a:rPr lang="en-US" altLang="en-US" dirty="0"/>
              <a:t>Most severe reaction: massive hemolysis when donated red blood cells react with recipient antibody and trigger the complement cascade</a:t>
            </a:r>
          </a:p>
          <a:p>
            <a:pPr marL="342900" indent="-342900">
              <a:buFont typeface="Arial" panose="020B0604020202020204" pitchFamily="34" charset="0"/>
              <a:buChar char="•"/>
            </a:pPr>
            <a:r>
              <a:rPr lang="en-US" altLang="en-US" dirty="0"/>
              <a:t>Destruction of RBCs leads to systemic shock and kidney failure</a:t>
            </a:r>
          </a:p>
          <a:p>
            <a:pPr marL="342900" indent="-342900">
              <a:buFont typeface="Arial" panose="020B0604020202020204" pitchFamily="34" charset="0"/>
              <a:buChar char="•"/>
            </a:pPr>
            <a:r>
              <a:rPr lang="en-US" altLang="en-US" dirty="0"/>
              <a:t>Death is a common outcome</a:t>
            </a:r>
            <a:endParaRPr lang="en-US" dirty="0"/>
          </a:p>
        </p:txBody>
      </p:sp>
      <p:pic>
        <p:nvPicPr>
          <p:cNvPr id="12290" name="Picture 3" descr="Illustration of microscopic view of a transfusion reaction.">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2001" y="1162405"/>
            <a:ext cx="3770640" cy="50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8C606B04-EAE3-491B-ADCF-52B294E59A1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96086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The Rh Factor and Its Clinical Importance</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b="1" dirty="0"/>
              <a:t>Rh factor </a:t>
            </a:r>
            <a:r>
              <a:rPr lang="en-US" altLang="en-US" dirty="0"/>
              <a:t>(D antigen):</a:t>
            </a:r>
          </a:p>
          <a:p>
            <a:pPr marL="342900" indent="-342900">
              <a:spcBef>
                <a:spcPts val="1200"/>
              </a:spcBef>
              <a:buFont typeface="Arial" panose="020B0604020202020204" pitchFamily="34" charset="0"/>
              <a:buChar char="•"/>
            </a:pPr>
            <a:r>
              <a:rPr lang="en-US" altLang="en-US" dirty="0"/>
              <a:t>Rh type results from a combination of two alleles:</a:t>
            </a:r>
          </a:p>
          <a:p>
            <a:pPr lvl="2" defTabSz="407988">
              <a:spcBef>
                <a:spcPts val="1200"/>
              </a:spcBef>
              <a:tabLst>
                <a:tab pos="407988" algn="l"/>
              </a:tabLst>
            </a:pPr>
            <a:r>
              <a:rPr lang="en-US" altLang="en-US" dirty="0"/>
              <a:t>Rh+: dominant</a:t>
            </a:r>
          </a:p>
          <a:p>
            <a:pPr lvl="2" defTabSz="407988">
              <a:spcBef>
                <a:spcPts val="1200"/>
              </a:spcBef>
              <a:tabLst>
                <a:tab pos="407988" algn="l"/>
              </a:tabLst>
            </a:pPr>
            <a:r>
              <a:rPr lang="en-US" altLang="en-US" dirty="0"/>
              <a:t>Rh</a:t>
            </a:r>
            <a:r>
              <a:rPr lang="en-IN" dirty="0"/>
              <a:t>−</a:t>
            </a:r>
            <a:r>
              <a:rPr lang="en-US" altLang="en-US" dirty="0"/>
              <a:t>: recessive</a:t>
            </a:r>
          </a:p>
          <a:p>
            <a:pPr marL="342900" indent="-342900">
              <a:spcBef>
                <a:spcPts val="1200"/>
              </a:spcBef>
              <a:buFont typeface="Arial" panose="020B0604020202020204" pitchFamily="34" charset="0"/>
              <a:buChar char="•"/>
            </a:pPr>
            <a:r>
              <a:rPr lang="en-US" altLang="en-US" dirty="0"/>
              <a:t>A person inheriting at least one Rh gene will be Rh+</a:t>
            </a:r>
          </a:p>
          <a:p>
            <a:pPr marL="342900" indent="-342900">
              <a:spcBef>
                <a:spcPts val="1200"/>
              </a:spcBef>
              <a:buFont typeface="Arial" panose="020B0604020202020204" pitchFamily="34" charset="0"/>
              <a:buChar char="•"/>
            </a:pPr>
            <a:r>
              <a:rPr lang="en-US" altLang="en-US" dirty="0"/>
              <a:t>The “+” or “</a:t>
            </a:r>
            <a:r>
              <a:rPr lang="en-IN" dirty="0"/>
              <a:t>−</a:t>
            </a:r>
            <a:r>
              <a:rPr lang="en-US" altLang="en-US" dirty="0"/>
              <a:t>” after a blood indicates Rh status</a:t>
            </a:r>
            <a:endParaRPr lang="en-US" dirty="0"/>
          </a:p>
        </p:txBody>
      </p:sp>
    </p:spTree>
    <p:extLst>
      <p:ext uri="{BB962C8B-B14F-4D97-AF65-F5344CB8AC3E}">
        <p14:creationId xmlns:p14="http://schemas.microsoft.com/office/powerpoint/2010/main" val="4960865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Development and Control of Rh Incompatibility</a:t>
            </a:r>
            <a:endParaRPr lang="en-IN" sz="1200" dirty="0"/>
          </a:p>
        </p:txBody>
      </p:sp>
      <p:pic>
        <p:nvPicPr>
          <p:cNvPr id="13314" name="Picture 2" descr="Illustration of development and control of Rh incompatibility.">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75"/>
          <a:stretch/>
        </p:blipFill>
        <p:spPr bwMode="auto">
          <a:xfrm>
            <a:off x="1927921" y="1069139"/>
            <a:ext cx="5288159" cy="5212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4380E2CD-2A79-4BD7-B94A-81648E05183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960865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Concept Check – Section 16.3</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57200" indent="-457200">
              <a:spcBef>
                <a:spcPts val="1200"/>
              </a:spcBef>
              <a:buFont typeface="+mj-lt"/>
              <a:buAutoNum type="arabicPeriod"/>
            </a:pPr>
            <a:r>
              <a:rPr lang="en-US" dirty="0"/>
              <a:t>The blood type of the universal donor is type ________.</a:t>
            </a:r>
          </a:p>
          <a:p>
            <a:pPr marL="457200" indent="-457200">
              <a:spcBef>
                <a:spcPts val="1200"/>
              </a:spcBef>
              <a:buFont typeface="+mj-lt"/>
              <a:buAutoNum type="arabicPeriod"/>
            </a:pPr>
            <a:r>
              <a:rPr lang="en-US" dirty="0"/>
              <a:t>The blood type of the universal acceptor is type ________.</a:t>
            </a:r>
          </a:p>
          <a:p>
            <a:pPr marL="457200" indent="-457200">
              <a:spcBef>
                <a:spcPts val="1200"/>
              </a:spcBef>
              <a:buFont typeface="+mj-lt"/>
              <a:buAutoNum type="arabicPeriod"/>
            </a:pPr>
            <a:r>
              <a:rPr lang="en-US" dirty="0"/>
              <a:t>Describe the outcomes of transfusing the wrong type of blood</a:t>
            </a:r>
          </a:p>
          <a:p>
            <a:pPr marL="457200" indent="-457200">
              <a:spcBef>
                <a:spcPts val="1200"/>
              </a:spcBef>
              <a:buFont typeface="+mj-lt"/>
              <a:buAutoNum type="arabicPeriod"/>
            </a:pPr>
            <a:r>
              <a:rPr lang="en-US" dirty="0"/>
              <a:t>Hemolytic disease of the newborn can occur when the mother is Rh ________ and the fetus is Rh ________.</a:t>
            </a:r>
          </a:p>
          <a:p>
            <a:pPr marL="457200" indent="-457200">
              <a:spcBef>
                <a:spcPts val="1200"/>
              </a:spcBef>
              <a:buFont typeface="+mj-lt"/>
              <a:buAutoNum type="arabicPeriod"/>
            </a:pPr>
            <a:r>
              <a:rPr lang="en-US" dirty="0"/>
              <a:t>True/False: There are other RBC antigens besides A, B, and AB.</a:t>
            </a:r>
          </a:p>
        </p:txBody>
      </p:sp>
    </p:spTree>
    <p:extLst>
      <p:ext uri="{BB962C8B-B14F-4D97-AF65-F5344CB8AC3E}">
        <p14:creationId xmlns:p14="http://schemas.microsoft.com/office/powerpoint/2010/main" val="4960865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Section 16.4: Type III Hypersensitivities:</a:t>
            </a:r>
            <a:br>
              <a:rPr lang="en-US" altLang="en-US" dirty="0"/>
            </a:br>
            <a:r>
              <a:rPr lang="en-US" altLang="en-US" dirty="0"/>
              <a:t>Immune Complex Reactions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u="sng" dirty="0"/>
              <a:t>Learning Outcomes</a:t>
            </a:r>
          </a:p>
          <a:p>
            <a:pPr marL="342900" indent="-342900">
              <a:spcBef>
                <a:spcPts val="1200"/>
              </a:spcBef>
              <a:buFont typeface="Arial" panose="020B0604020202020204" pitchFamily="34" charset="0"/>
              <a:buChar char="•"/>
            </a:pPr>
            <a:r>
              <a:rPr lang="en-US" altLang="en-US" dirty="0"/>
              <a:t>Identify commonalities and differences between type II and type III hypersensitivities.</a:t>
            </a:r>
          </a:p>
          <a:p>
            <a:pPr marL="342900" indent="-342900">
              <a:spcBef>
                <a:spcPts val="1200"/>
              </a:spcBef>
              <a:buFont typeface="Arial" panose="020B0604020202020204" pitchFamily="34" charset="0"/>
              <a:buChar char="•"/>
            </a:pPr>
            <a:r>
              <a:rPr lang="en-US" altLang="en-US" dirty="0"/>
              <a:t>Describe the ways in which the </a:t>
            </a:r>
            <a:r>
              <a:rPr lang="en-US" altLang="en-US" dirty="0" err="1"/>
              <a:t>Arthus</a:t>
            </a:r>
            <a:r>
              <a:rPr lang="en-US" altLang="en-US" dirty="0"/>
              <a:t> reaction differs from serum sickness.</a:t>
            </a:r>
            <a:endParaRPr lang="en-US" dirty="0"/>
          </a:p>
        </p:txBody>
      </p:sp>
    </p:spTree>
    <p:extLst>
      <p:ext uri="{BB962C8B-B14F-4D97-AF65-F5344CB8AC3E}">
        <p14:creationId xmlns:p14="http://schemas.microsoft.com/office/powerpoint/2010/main" val="4960865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Pathogenesis of Immune Complex Disease</a:t>
            </a:r>
            <a:endParaRPr lang="en-IN" dirty="0"/>
          </a:p>
        </p:txBody>
      </p:sp>
      <p:pic>
        <p:nvPicPr>
          <p:cNvPr id="14338" name="Picture 2" descr="Illustrated pathogenesis of immune complex disease.">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9638" y="1218896"/>
            <a:ext cx="6744724" cy="5029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EC8EA32D-2B30-48A7-8E88-AC9B7D8DC91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960865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Types of Immune Complex Disease</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b="1" dirty="0"/>
              <a:t>Serum sickness </a:t>
            </a:r>
            <a:r>
              <a:rPr lang="en-US" dirty="0"/>
              <a:t>and the </a:t>
            </a:r>
            <a:r>
              <a:rPr lang="en-US" b="1" dirty="0" err="1"/>
              <a:t>Arthus</a:t>
            </a:r>
            <a:r>
              <a:rPr lang="en-US" b="1" dirty="0"/>
              <a:t> reaction </a:t>
            </a:r>
            <a:r>
              <a:rPr lang="en-US" dirty="0"/>
              <a:t>are set apart from anaphylaxis because:</a:t>
            </a:r>
          </a:p>
          <a:p>
            <a:pPr marL="342900" indent="-342900">
              <a:spcBef>
                <a:spcPts val="600"/>
              </a:spcBef>
              <a:buFont typeface="Arial" panose="020B0604020202020204" pitchFamily="34" charset="0"/>
              <a:buChar char="•"/>
            </a:pPr>
            <a:r>
              <a:rPr lang="en-US" dirty="0"/>
              <a:t>They depend on IgG, IgM, or IgA rather than </a:t>
            </a:r>
            <a:r>
              <a:rPr lang="en-US" dirty="0" err="1"/>
              <a:t>IgE</a:t>
            </a:r>
            <a:endParaRPr lang="en-US" dirty="0"/>
          </a:p>
          <a:p>
            <a:pPr marL="342900" indent="-342900">
              <a:spcBef>
                <a:spcPts val="600"/>
              </a:spcBef>
              <a:buFont typeface="Arial" panose="020B0604020202020204" pitchFamily="34" charset="0"/>
              <a:buChar char="•"/>
            </a:pPr>
            <a:r>
              <a:rPr lang="en-US" dirty="0"/>
              <a:t>They require large doses of antigen</a:t>
            </a:r>
          </a:p>
          <a:p>
            <a:pPr lvl="2">
              <a:spcBef>
                <a:spcPts val="600"/>
              </a:spcBef>
            </a:pPr>
            <a:r>
              <a:rPr lang="en-US" dirty="0"/>
              <a:t>Anaphylaxis requires miniscule doses</a:t>
            </a:r>
          </a:p>
          <a:p>
            <a:pPr marL="342900" indent="-342900">
              <a:spcBef>
                <a:spcPts val="600"/>
              </a:spcBef>
              <a:buFont typeface="Arial" panose="020B0604020202020204" pitchFamily="34" charset="0"/>
              <a:buChar char="•"/>
            </a:pPr>
            <a:r>
              <a:rPr lang="en-US" dirty="0"/>
              <a:t>Their symptoms are delayed</a:t>
            </a:r>
          </a:p>
          <a:p>
            <a:pPr lvl="2">
              <a:spcBef>
                <a:spcPts val="600"/>
              </a:spcBef>
            </a:pPr>
            <a:r>
              <a:rPr lang="en-US" dirty="0"/>
              <a:t>Hours to days</a:t>
            </a:r>
          </a:p>
        </p:txBody>
      </p:sp>
    </p:spTree>
    <p:extLst>
      <p:ext uri="{BB962C8B-B14F-4D97-AF65-F5344CB8AC3E}">
        <p14:creationId xmlns:p14="http://schemas.microsoft.com/office/powerpoint/2010/main" val="15455176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Differences Between the </a:t>
            </a:r>
            <a:r>
              <a:rPr lang="en-US" altLang="en-US" dirty="0" err="1"/>
              <a:t>Arthus</a:t>
            </a:r>
            <a:r>
              <a:rPr lang="en-US" altLang="en-US" dirty="0"/>
              <a:t> Reaction and Serum Sickness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4127500" cy="4971691"/>
          </a:xfrm>
        </p:spPr>
        <p:txBody>
          <a:bodyPr/>
          <a:lstStyle/>
          <a:p>
            <a:pPr>
              <a:spcBef>
                <a:spcPts val="1200"/>
              </a:spcBef>
            </a:pPr>
            <a:r>
              <a:rPr lang="en-US" altLang="en-US" dirty="0"/>
              <a:t>The </a:t>
            </a:r>
            <a:r>
              <a:rPr lang="en-US" altLang="en-US" dirty="0" err="1"/>
              <a:t>Arthus</a:t>
            </a:r>
            <a:r>
              <a:rPr lang="en-US" altLang="en-US" dirty="0"/>
              <a:t> reaction is a localized dermal injury</a:t>
            </a:r>
          </a:p>
          <a:p>
            <a:pPr>
              <a:spcBef>
                <a:spcPts val="1200"/>
              </a:spcBef>
            </a:pPr>
            <a:r>
              <a:rPr lang="en-US" altLang="en-US" dirty="0"/>
              <a:t>Serum sickness is a systemic injury initiated by antigen</a:t>
            </a:r>
            <a:r>
              <a:rPr lang="en-IN" dirty="0"/>
              <a:t>–</a:t>
            </a:r>
            <a:r>
              <a:rPr lang="en-US" altLang="en-US" dirty="0"/>
              <a:t>antibody complexes that circulate in the blood</a:t>
            </a:r>
            <a:endParaRPr lang="en-US" dirty="0"/>
          </a:p>
        </p:txBody>
      </p:sp>
      <p:pic>
        <p:nvPicPr>
          <p:cNvPr id="15362" name="Picture 3" descr="Photos of the typical presentations of (a) the Arthus reaction and (b) serum sickness.">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361"/>
          <a:stretch/>
        </p:blipFill>
        <p:spPr bwMode="auto">
          <a:xfrm>
            <a:off x="4673602" y="1419974"/>
            <a:ext cx="4304112" cy="3200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A03D45D5-05D9-45C4-B3E3-F7F8F2EC19E5}"/>
              </a:ext>
            </a:extLst>
          </p:cNvPr>
          <p:cNvSpPr>
            <a:spLocks noGrp="1"/>
          </p:cNvSpPr>
          <p:nvPr>
            <p:ph type="body" sz="quarter" idx="30"/>
          </p:nvPr>
        </p:nvSpPr>
        <p:spPr>
          <a:xfrm>
            <a:off x="1562101" y="6684963"/>
            <a:ext cx="6976872" cy="173736"/>
          </a:xfrm>
        </p:spPr>
        <p:txBody>
          <a:bodyPr/>
          <a:lstStyle/>
          <a:p>
            <a:r>
              <a:rPr lang="en-US" dirty="0"/>
              <a:t>(a) </a:t>
            </a:r>
            <a:r>
              <a:rPr lang="en-US" dirty="0" err="1"/>
              <a:t>Phototake</a:t>
            </a:r>
            <a:r>
              <a:rPr lang="en-US" dirty="0"/>
              <a:t>; (b) Courtesy Gary P. </a:t>
            </a:r>
            <a:r>
              <a:rPr lang="en-US" dirty="0" err="1"/>
              <a:t>Wiliams</a:t>
            </a:r>
            <a:r>
              <a:rPr lang="en-US" dirty="0"/>
              <a:t>, M.D.</a:t>
            </a:r>
          </a:p>
        </p:txBody>
      </p:sp>
    </p:spTree>
    <p:extLst>
      <p:ext uri="{BB962C8B-B14F-4D97-AF65-F5344CB8AC3E}">
        <p14:creationId xmlns:p14="http://schemas.microsoft.com/office/powerpoint/2010/main" val="1545517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Hypersensitivity</a:t>
            </a:r>
            <a:endParaRPr lang="en-IN" dirty="0"/>
          </a:p>
        </p:txBody>
      </p:sp>
      <p:sp>
        <p:nvSpPr>
          <p:cNvPr id="3" name="Content Placeholder 2"/>
          <p:cNvSpPr>
            <a:spLocks noGrp="1"/>
          </p:cNvSpPr>
          <p:nvPr>
            <p:ph sz="quarter" idx="11"/>
          </p:nvPr>
        </p:nvSpPr>
        <p:spPr/>
        <p:txBody>
          <a:bodyPr>
            <a:normAutofit/>
          </a:bodyPr>
          <a:lstStyle/>
          <a:p>
            <a:pPr>
              <a:spcBef>
                <a:spcPts val="600"/>
              </a:spcBef>
            </a:pPr>
            <a:r>
              <a:rPr lang="en-US" altLang="en-US" dirty="0"/>
              <a:t>Antigens that elicit hypersensitivity reactions are:</a:t>
            </a:r>
          </a:p>
          <a:p>
            <a:pPr marL="342900" indent="-342900">
              <a:spcBef>
                <a:spcPts val="600"/>
              </a:spcBef>
              <a:buFont typeface="Arial" panose="020B0604020202020204" pitchFamily="34" charset="0"/>
              <a:buChar char="•"/>
            </a:pPr>
            <a:r>
              <a:rPr lang="en-US" altLang="en-US" dirty="0"/>
              <a:t>Exogenous: microbes, pollen grains, and foreign cells and proteins</a:t>
            </a:r>
          </a:p>
          <a:p>
            <a:pPr marL="342900" indent="-342900">
              <a:spcBef>
                <a:spcPts val="600"/>
              </a:spcBef>
              <a:buFont typeface="Arial" panose="020B0604020202020204" pitchFamily="34" charset="0"/>
              <a:buChar char="•"/>
            </a:pPr>
            <a:r>
              <a:rPr lang="en-US" altLang="en-US" dirty="0"/>
              <a:t>Endogenous: arising from self (</a:t>
            </a:r>
            <a:r>
              <a:rPr lang="en-US" altLang="en-US" dirty="0" err="1"/>
              <a:t>autoimmunities</a:t>
            </a:r>
            <a:r>
              <a:rPr lang="en-US" altLang="en-US" dirty="0"/>
              <a:t>)</a:t>
            </a:r>
          </a:p>
        </p:txBody>
      </p:sp>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The </a:t>
            </a:r>
            <a:r>
              <a:rPr lang="en-US" altLang="en-US" dirty="0" err="1"/>
              <a:t>Arthus</a:t>
            </a:r>
            <a:r>
              <a:rPr lang="en-US" altLang="en-US" dirty="0"/>
              <a:t> Reaction</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dirty="0"/>
              <a:t>An acute response to a second injection of vaccines or drugs at the same site as the first injection</a:t>
            </a:r>
          </a:p>
          <a:p>
            <a:pPr marL="342900" indent="-342900">
              <a:spcBef>
                <a:spcPts val="600"/>
              </a:spcBef>
              <a:buFont typeface="Arial" panose="020B0604020202020204" pitchFamily="34" charset="0"/>
              <a:buChar char="•"/>
            </a:pPr>
            <a:r>
              <a:rPr lang="en-US" dirty="0"/>
              <a:t>The area becomes red, hot to the touch, swollen, and very painful</a:t>
            </a:r>
          </a:p>
          <a:p>
            <a:pPr marL="342900" indent="-342900">
              <a:spcBef>
                <a:spcPts val="600"/>
              </a:spcBef>
              <a:buFont typeface="Arial" panose="020B0604020202020204" pitchFamily="34" charset="0"/>
              <a:buChar char="•"/>
            </a:pPr>
            <a:r>
              <a:rPr lang="en-US" dirty="0"/>
              <a:t>Symptoms due to the destruction of tissues in and around blood vessels and the release of histamine from mast cells and basophils</a:t>
            </a:r>
          </a:p>
          <a:p>
            <a:pPr marL="342900" indent="-342900">
              <a:spcBef>
                <a:spcPts val="600"/>
              </a:spcBef>
              <a:buFont typeface="Arial" panose="020B0604020202020204" pitchFamily="34" charset="0"/>
              <a:buChar char="•"/>
            </a:pPr>
            <a:r>
              <a:rPr lang="en-US" dirty="0"/>
              <a:t>Usually self-limiting and rapidly cleared</a:t>
            </a:r>
          </a:p>
          <a:p>
            <a:pPr marL="342900" indent="-342900">
              <a:spcBef>
                <a:spcPts val="600"/>
              </a:spcBef>
              <a:buFont typeface="Arial" panose="020B0604020202020204" pitchFamily="34" charset="0"/>
              <a:buChar char="•"/>
            </a:pPr>
            <a:r>
              <a:rPr lang="en-US" dirty="0"/>
              <a:t>Intravascular blood clotting can occasionally cause necrosis and loss of tissue</a:t>
            </a:r>
          </a:p>
        </p:txBody>
      </p:sp>
    </p:spTree>
    <p:extLst>
      <p:ext uri="{BB962C8B-B14F-4D97-AF65-F5344CB8AC3E}">
        <p14:creationId xmlns:p14="http://schemas.microsoft.com/office/powerpoint/2010/main" val="15455176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Serum Sickness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dirty="0"/>
              <a:t>Named for a condition that appeared in soldiers after repeated injections of horse antiserum to treat tetanus</a:t>
            </a:r>
          </a:p>
          <a:p>
            <a:pPr marL="342900" indent="-342900">
              <a:spcBef>
                <a:spcPts val="1200"/>
              </a:spcBef>
              <a:buFont typeface="Arial" panose="020B0604020202020204" pitchFamily="34" charset="0"/>
              <a:buChar char="•"/>
            </a:pPr>
            <a:r>
              <a:rPr lang="en-US" dirty="0"/>
              <a:t>Can also be caused by injections of animal hormones and drugs</a:t>
            </a:r>
          </a:p>
          <a:p>
            <a:pPr marL="342900" indent="-342900">
              <a:spcBef>
                <a:spcPts val="1200"/>
              </a:spcBef>
              <a:buFont typeface="Arial" panose="020B0604020202020204" pitchFamily="34" charset="0"/>
              <a:buChar char="•"/>
            </a:pPr>
            <a:r>
              <a:rPr lang="en-US" dirty="0"/>
              <a:t>Immune complexes are deposited in blood vessels of the kidney, heart, skin, and joints</a:t>
            </a:r>
          </a:p>
          <a:p>
            <a:pPr marL="342900" indent="-342900">
              <a:spcBef>
                <a:spcPts val="1200"/>
              </a:spcBef>
              <a:buFont typeface="Arial" panose="020B0604020202020204" pitchFamily="34" charset="0"/>
              <a:buChar char="•"/>
            </a:pPr>
            <a:r>
              <a:rPr lang="en-US" dirty="0"/>
              <a:t>Can become chronic, causing enlarged lymph nodes, rashes, painful joints, swelling, fever, and renal dysfunction</a:t>
            </a:r>
          </a:p>
        </p:txBody>
      </p:sp>
    </p:spTree>
    <p:extLst>
      <p:ext uri="{BB962C8B-B14F-4D97-AF65-F5344CB8AC3E}">
        <p14:creationId xmlns:p14="http://schemas.microsoft.com/office/powerpoint/2010/main" val="15455176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Concept Check – Section 16.4</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57200" indent="-457200">
              <a:spcBef>
                <a:spcPts val="1200"/>
              </a:spcBef>
              <a:spcAft>
                <a:spcPts val="600"/>
              </a:spcAft>
              <a:buFont typeface="+mj-lt"/>
              <a:buAutoNum type="arabicPeriod"/>
              <a:defRPr/>
            </a:pPr>
            <a:r>
              <a:rPr lang="en-US" dirty="0"/>
              <a:t>True/False: In type III hypersensitivities, antigen</a:t>
            </a:r>
            <a:r>
              <a:rPr lang="en-IN" dirty="0"/>
              <a:t>–</a:t>
            </a:r>
            <a:r>
              <a:rPr lang="en-US" dirty="0"/>
              <a:t>antibody complexes are attached to cells.</a:t>
            </a:r>
          </a:p>
          <a:p>
            <a:pPr marL="457200" indent="-457200">
              <a:spcBef>
                <a:spcPts val="1200"/>
              </a:spcBef>
              <a:spcAft>
                <a:spcPts val="600"/>
              </a:spcAft>
              <a:buFont typeface="+mj-lt"/>
              <a:buAutoNum type="arabicPeriod"/>
              <a:defRPr/>
            </a:pPr>
            <a:r>
              <a:rPr lang="en-US" dirty="0"/>
              <a:t>True/False: Unlike anaphylaxis, serum sickness and the </a:t>
            </a:r>
            <a:r>
              <a:rPr lang="en-US" dirty="0" err="1"/>
              <a:t>Arthus</a:t>
            </a:r>
            <a:r>
              <a:rPr lang="en-US" dirty="0"/>
              <a:t> reaction do not depend on </a:t>
            </a:r>
            <a:r>
              <a:rPr lang="en-US" dirty="0" err="1"/>
              <a:t>IgE</a:t>
            </a:r>
            <a:r>
              <a:rPr lang="en-US" dirty="0"/>
              <a:t> antibodies.</a:t>
            </a:r>
          </a:p>
          <a:p>
            <a:pPr marL="457200" indent="-457200">
              <a:spcBef>
                <a:spcPts val="1200"/>
              </a:spcBef>
              <a:spcAft>
                <a:spcPts val="600"/>
              </a:spcAft>
              <a:buFont typeface="+mj-lt"/>
              <a:buAutoNum type="arabicPeriod"/>
              <a:defRPr/>
            </a:pPr>
            <a:r>
              <a:rPr lang="en-US" dirty="0"/>
              <a:t>Serum sickness and the </a:t>
            </a:r>
            <a:r>
              <a:rPr lang="en-US" dirty="0" err="1"/>
              <a:t>Arthus</a:t>
            </a:r>
            <a:r>
              <a:rPr lang="en-US" dirty="0"/>
              <a:t> reaction depend on ________ (large/small) amounts of antibodies.</a:t>
            </a:r>
          </a:p>
          <a:p>
            <a:pPr marL="457200" indent="-457200">
              <a:spcBef>
                <a:spcPts val="1200"/>
              </a:spcBef>
              <a:spcAft>
                <a:spcPts val="600"/>
              </a:spcAft>
              <a:buFont typeface="+mj-lt"/>
              <a:buAutoNum type="arabicPeriod"/>
              <a:defRPr/>
            </a:pPr>
            <a:r>
              <a:rPr lang="en-US" dirty="0"/>
              <a:t>The </a:t>
            </a:r>
            <a:r>
              <a:rPr lang="en-US" dirty="0" err="1"/>
              <a:t>Arthus</a:t>
            </a:r>
            <a:r>
              <a:rPr lang="en-US" dirty="0"/>
              <a:t> reaction is a ________ (systemic/localized) reaction, while serum sickness is a ________ (systemic/localized) reaction.</a:t>
            </a:r>
          </a:p>
        </p:txBody>
      </p:sp>
    </p:spTree>
    <p:extLst>
      <p:ext uri="{BB962C8B-B14F-4D97-AF65-F5344CB8AC3E}">
        <p14:creationId xmlns:p14="http://schemas.microsoft.com/office/powerpoint/2010/main" val="15455176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800"/>
            <a:ext cx="8458200" cy="769257"/>
          </a:xfrm>
        </p:spPr>
        <p:txBody>
          <a:bodyPr/>
          <a:lstStyle/>
          <a:p>
            <a:r>
              <a:rPr lang="en-US" altLang="en-US" dirty="0"/>
              <a:t>Section 16.5: Type IV Hypersensitivities:</a:t>
            </a:r>
            <a:br>
              <a:rPr lang="en-US" altLang="en-US" dirty="0"/>
            </a:br>
            <a:r>
              <a:rPr lang="en-US" altLang="en-US" dirty="0"/>
              <a:t>Cell-Mediated (Delayed) Reactions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u="sng" dirty="0"/>
              <a:t>Learning Outcomes</a:t>
            </a:r>
          </a:p>
          <a:p>
            <a:pPr marL="342900" indent="-342900">
              <a:spcBef>
                <a:spcPts val="1200"/>
              </a:spcBef>
              <a:buFont typeface="Arial" panose="020B0604020202020204" pitchFamily="34" charset="0"/>
              <a:buChar char="•"/>
            </a:pPr>
            <a:r>
              <a:rPr lang="en-US" altLang="en-US" dirty="0"/>
              <a:t>Identify one type IV delayed hypersensitivity reaction, and describe the role of T cells in the pathogenesis of this condition.</a:t>
            </a:r>
          </a:p>
          <a:p>
            <a:pPr marL="342900" indent="-342900">
              <a:spcBef>
                <a:spcPts val="1200"/>
              </a:spcBef>
              <a:buFont typeface="Arial" panose="020B0604020202020204" pitchFamily="34" charset="0"/>
              <a:buChar char="•"/>
            </a:pPr>
            <a:r>
              <a:rPr lang="en-US" altLang="en-US" dirty="0"/>
              <a:t>List four classes of grafts, and explain how host versus graft and graft versus host diseases develop.</a:t>
            </a:r>
            <a:endParaRPr lang="en-US" dirty="0"/>
          </a:p>
        </p:txBody>
      </p:sp>
    </p:spTree>
    <p:extLst>
      <p:ext uri="{BB962C8B-B14F-4D97-AF65-F5344CB8AC3E}">
        <p14:creationId xmlns:p14="http://schemas.microsoft.com/office/powerpoint/2010/main" val="15455176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Type IV Hypersensitivities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dirty="0"/>
              <a:t>Type IV hypersensitivities primarily involves T-cells</a:t>
            </a:r>
          </a:p>
          <a:p>
            <a:pPr marL="342900" indent="-342900">
              <a:spcBef>
                <a:spcPts val="1200"/>
              </a:spcBef>
              <a:buFont typeface="Arial" panose="020B0604020202020204" pitchFamily="34" charset="0"/>
              <a:buChar char="•"/>
            </a:pPr>
            <a:r>
              <a:rPr lang="en-US" dirty="0"/>
              <a:t>Type IV diseases result when T-cells respond to antigens displayed on self tissues or transplanted foreign cells</a:t>
            </a:r>
          </a:p>
          <a:p>
            <a:pPr marL="342900" indent="-342900">
              <a:spcBef>
                <a:spcPts val="1200"/>
              </a:spcBef>
              <a:buFont typeface="Arial" panose="020B0604020202020204" pitchFamily="34" charset="0"/>
              <a:buChar char="•"/>
            </a:pPr>
            <a:r>
              <a:rPr lang="en-US" dirty="0"/>
              <a:t>Traditionally known as delayed hypersensitivity</a:t>
            </a:r>
          </a:p>
          <a:p>
            <a:pPr lvl="2">
              <a:spcBef>
                <a:spcPts val="1200"/>
              </a:spcBef>
            </a:pPr>
            <a:r>
              <a:rPr lang="en-US" dirty="0"/>
              <a:t>Symptoms arise one to several days after second contact with an antigen</a:t>
            </a:r>
          </a:p>
        </p:txBody>
      </p:sp>
    </p:spTree>
    <p:extLst>
      <p:ext uri="{BB962C8B-B14F-4D97-AF65-F5344CB8AC3E}">
        <p14:creationId xmlns:p14="http://schemas.microsoft.com/office/powerpoint/2010/main" val="15455176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Delayed Type Hypersensitivity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Aft>
                <a:spcPts val="600"/>
              </a:spcAft>
            </a:pPr>
            <a:r>
              <a:rPr lang="en-US" altLang="en-US" dirty="0"/>
              <a:t>Occurs when a person sensitized by tuberculosis infection is injected with an extract of </a:t>
            </a:r>
            <a:r>
              <a:rPr lang="en-US" altLang="en-US" i="1" dirty="0"/>
              <a:t>Mycobacterium tuberculosis</a:t>
            </a:r>
          </a:p>
          <a:p>
            <a:pPr>
              <a:spcAft>
                <a:spcPts val="600"/>
              </a:spcAft>
            </a:pPr>
            <a:r>
              <a:rPr lang="en-US" altLang="en-US" dirty="0"/>
              <a:t>Tuberculin reaction:</a:t>
            </a:r>
          </a:p>
          <a:p>
            <a:pPr marL="347472" lvl="1">
              <a:spcAft>
                <a:spcPts val="600"/>
              </a:spcAft>
            </a:pPr>
            <a:r>
              <a:rPr lang="en-US" altLang="en-US" dirty="0"/>
              <a:t>Inflammation at the injection site within 24 to 48 hours</a:t>
            </a:r>
            <a:endParaRPr lang="en-US" dirty="0"/>
          </a:p>
        </p:txBody>
      </p:sp>
      <p:pic>
        <p:nvPicPr>
          <p:cNvPr id="8" name="Picture 3" descr="Injection of tuberculin extract in a person sensitized to tuberculosis yields a raised, red bump more than 10 mm wide.">
            <a:extLst>
              <a:ext uri="{FF2B5EF4-FFF2-40B4-BE49-F238E27FC236}">
                <a16:creationId xmlns:a16="http://schemas.microsoft.com/office/drawing/2014/main" id="{41D5B6B6-E208-4264-A31E-8D59677FEA55}"/>
              </a:ex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b="4876"/>
          <a:stretch/>
        </p:blipFill>
        <p:spPr bwMode="auto">
          <a:xfrm>
            <a:off x="4665599" y="1419974"/>
            <a:ext cx="4135501" cy="2957385"/>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0D357EE4-AAB5-4DC5-A2A7-96679693C479}"/>
              </a:ext>
            </a:extLst>
          </p:cNvPr>
          <p:cNvSpPr>
            <a:spLocks noGrp="1"/>
          </p:cNvSpPr>
          <p:nvPr>
            <p:ph type="body" sz="quarter" idx="30"/>
          </p:nvPr>
        </p:nvSpPr>
        <p:spPr/>
        <p:txBody>
          <a:bodyPr/>
          <a:lstStyle/>
          <a:p>
            <a:r>
              <a:rPr lang="en-IN" dirty="0"/>
              <a:t>Kathleen </a:t>
            </a:r>
            <a:r>
              <a:rPr lang="en-IN" dirty="0" err="1"/>
              <a:t>Talaro</a:t>
            </a:r>
            <a:endParaRPr lang="en-IN" dirty="0"/>
          </a:p>
        </p:txBody>
      </p:sp>
    </p:spTree>
    <p:extLst>
      <p:ext uri="{BB962C8B-B14F-4D97-AF65-F5344CB8AC3E}">
        <p14:creationId xmlns:p14="http://schemas.microsoft.com/office/powerpoint/2010/main" val="154551761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Contact Dermatitis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Caused by exposure to: </a:t>
            </a:r>
          </a:p>
          <a:p>
            <a:pPr marL="342900" indent="-342900">
              <a:spcBef>
                <a:spcPts val="1200"/>
              </a:spcBef>
              <a:buFont typeface="Arial" panose="020B0604020202020204" pitchFamily="34" charset="0"/>
              <a:buChar char="•"/>
            </a:pPr>
            <a:r>
              <a:rPr lang="en-US" altLang="en-US" dirty="0"/>
              <a:t>Resins in poison ivy or poison oak</a:t>
            </a:r>
          </a:p>
          <a:p>
            <a:pPr marL="342900" indent="-342900">
              <a:spcBef>
                <a:spcPts val="1200"/>
              </a:spcBef>
              <a:buFont typeface="Arial" panose="020B0604020202020204" pitchFamily="34" charset="0"/>
              <a:buChar char="•"/>
            </a:pPr>
            <a:r>
              <a:rPr lang="en-US" altLang="en-US" dirty="0" err="1"/>
              <a:t>Haptens</a:t>
            </a:r>
            <a:r>
              <a:rPr lang="en-US" altLang="en-US" dirty="0"/>
              <a:t> in household and personal articles</a:t>
            </a:r>
          </a:p>
          <a:p>
            <a:pPr lvl="2">
              <a:spcBef>
                <a:spcPts val="1200"/>
              </a:spcBef>
            </a:pPr>
            <a:r>
              <a:rPr lang="en-US" altLang="en-US" dirty="0"/>
              <a:t>Jewelry, cosmetics, elasticized undergarments</a:t>
            </a:r>
          </a:p>
          <a:p>
            <a:pPr marL="342900" indent="-342900">
              <a:spcBef>
                <a:spcPts val="1200"/>
              </a:spcBef>
              <a:buFont typeface="Arial" panose="020B0604020202020204" pitchFamily="34" charset="0"/>
              <a:buChar char="•"/>
            </a:pPr>
            <a:r>
              <a:rPr lang="en-US" altLang="en-US" dirty="0"/>
              <a:t>Certain drugs</a:t>
            </a:r>
          </a:p>
          <a:p>
            <a:pPr>
              <a:spcBef>
                <a:spcPts val="1200"/>
              </a:spcBef>
            </a:pPr>
            <a:r>
              <a:rPr lang="en-US" altLang="en-US" dirty="0"/>
              <a:t>Requires a sensitizing dose and a provocative dose</a:t>
            </a:r>
            <a:endParaRPr lang="en-US" dirty="0"/>
          </a:p>
        </p:txBody>
      </p:sp>
    </p:spTree>
    <p:extLst>
      <p:ext uri="{BB962C8B-B14F-4D97-AF65-F5344CB8AC3E}">
        <p14:creationId xmlns:p14="http://schemas.microsoft.com/office/powerpoint/2010/main" val="14198764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Process of Contact Dermatitis</a:t>
            </a:r>
            <a:endParaRPr lang="en-IN" dirty="0"/>
          </a:p>
        </p:txBody>
      </p:sp>
      <p:pic>
        <p:nvPicPr>
          <p:cNvPr id="17410" name="Picture 2" descr="Photo and process of contact dermatitis as occurs with poison oak.">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418"/>
          <a:stretch/>
        </p:blipFill>
        <p:spPr bwMode="auto">
          <a:xfrm>
            <a:off x="1636747" y="1029186"/>
            <a:ext cx="5870507" cy="521208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E88B08A6-1C1F-4C80-BD06-C4581078CA7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a:extLst>
              <a:ext uri="{FF2B5EF4-FFF2-40B4-BE49-F238E27FC236}">
                <a16:creationId xmlns:a16="http://schemas.microsoft.com/office/drawing/2014/main" id="{243360A6-1981-4BE1-BC27-A3F28269AE00}"/>
              </a:ext>
            </a:extLst>
          </p:cNvPr>
          <p:cNvSpPr>
            <a:spLocks noGrp="1"/>
          </p:cNvSpPr>
          <p:nvPr>
            <p:ph type="body" sz="quarter" idx="30"/>
          </p:nvPr>
        </p:nvSpPr>
        <p:spPr>
          <a:xfrm>
            <a:off x="1562101" y="6684963"/>
            <a:ext cx="6976872" cy="173736"/>
          </a:xfrm>
        </p:spPr>
        <p:txBody>
          <a:bodyPr/>
          <a:lstStyle/>
          <a:p>
            <a:r>
              <a:rPr lang="fr-FR" dirty="0"/>
              <a:t>(b) </a:t>
            </a:r>
            <a:r>
              <a:rPr lang="fr-FR" dirty="0" err="1"/>
              <a:t>blickwinkel</a:t>
            </a:r>
            <a:r>
              <a:rPr lang="fr-FR" dirty="0"/>
              <a:t>/</a:t>
            </a:r>
            <a:r>
              <a:rPr lang="fr-FR" dirty="0" err="1"/>
              <a:t>Alamy</a:t>
            </a:r>
            <a:r>
              <a:rPr lang="fr-FR" dirty="0"/>
              <a:t> Stock Photo</a:t>
            </a:r>
            <a:endParaRPr lang="en-US" dirty="0"/>
          </a:p>
        </p:txBody>
      </p:sp>
    </p:spTree>
    <p:extLst>
      <p:ext uri="{BB962C8B-B14F-4D97-AF65-F5344CB8AC3E}">
        <p14:creationId xmlns:p14="http://schemas.microsoft.com/office/powerpoint/2010/main" val="14198764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Genetic and Biochemical Basis for Graft Rejection</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dirty="0"/>
              <a:t>The cells of each person exhibit variability in the pattern of MHC/HLA cell surface markers</a:t>
            </a:r>
          </a:p>
          <a:p>
            <a:pPr marL="342900" indent="-342900">
              <a:spcBef>
                <a:spcPts val="1200"/>
              </a:spcBef>
              <a:buFont typeface="Arial" panose="020B0604020202020204" pitchFamily="34" charset="0"/>
              <a:buChar char="•"/>
            </a:pPr>
            <a:r>
              <a:rPr lang="en-US" dirty="0"/>
              <a:t>Similarity is seen among related siblings and parents</a:t>
            </a:r>
          </a:p>
          <a:p>
            <a:pPr marL="342900" indent="-342900">
              <a:spcBef>
                <a:spcPts val="1200"/>
              </a:spcBef>
              <a:buFont typeface="Arial" panose="020B0604020202020204" pitchFamily="34" charset="0"/>
              <a:buChar char="•"/>
            </a:pPr>
            <a:r>
              <a:rPr lang="en-US" dirty="0"/>
              <a:t>The more distant the relationship, the less likely that MHC genes and markers will be similar</a:t>
            </a:r>
          </a:p>
          <a:p>
            <a:pPr marL="342900" indent="-342900">
              <a:spcBef>
                <a:spcPts val="1200"/>
              </a:spcBef>
              <a:buFont typeface="Arial" panose="020B0604020202020204" pitchFamily="34" charset="0"/>
              <a:buChar char="•"/>
            </a:pPr>
            <a:r>
              <a:rPr lang="en-US" dirty="0"/>
              <a:t>When donor tissue displays surface molecules of a different MHC class, the T cells of the recipient will recognize its foreignness and react against it</a:t>
            </a:r>
          </a:p>
        </p:txBody>
      </p:sp>
    </p:spTree>
    <p:extLst>
      <p:ext uri="{BB962C8B-B14F-4D97-AF65-F5344CB8AC3E}">
        <p14:creationId xmlns:p14="http://schemas.microsoft.com/office/powerpoint/2010/main" val="14198764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Development of Type IV Incompatible Tissue Graft Reactions</a:t>
            </a:r>
            <a:endParaRPr lang="en-IN" dirty="0"/>
          </a:p>
        </p:txBody>
      </p:sp>
      <p:pic>
        <p:nvPicPr>
          <p:cNvPr id="18434" name="Picture 2" descr="Illustration of development of type IV incompatible tissue graft reactions.">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124" y="1521000"/>
            <a:ext cx="8681751" cy="3816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520C9FC5-2F72-40AA-B019-AB4418E77E4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419876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Hypersensitivity States</a:t>
            </a:r>
            <a:endParaRPr lang="en-IN" sz="1200" dirty="0"/>
          </a:p>
        </p:txBody>
      </p:sp>
      <p:graphicFrame>
        <p:nvGraphicFramePr>
          <p:cNvPr id="5" name="Table 2"/>
          <p:cNvGraphicFramePr>
            <a:graphicFrameLocks/>
          </p:cNvGraphicFramePr>
          <p:nvPr>
            <p:extLst>
              <p:ext uri="{D42A27DB-BD31-4B8C-83A1-F6EECF244321}">
                <p14:modId xmlns:p14="http://schemas.microsoft.com/office/powerpoint/2010/main" val="305589582"/>
              </p:ext>
            </p:extLst>
          </p:nvPr>
        </p:nvGraphicFramePr>
        <p:xfrm>
          <a:off x="395536" y="1412776"/>
          <a:ext cx="8367464" cy="4260754"/>
        </p:xfrm>
        <a:graphic>
          <a:graphicData uri="http://schemas.openxmlformats.org/drawingml/2006/table">
            <a:tbl>
              <a:tblPr firstRow="1" bandRow="1">
                <a:tableStyleId>{2D5ABB26-0587-4C30-8999-92F81FD0307C}</a:tableStyleId>
              </a:tblPr>
              <a:tblGrid>
                <a:gridCol w="657831">
                  <a:extLst>
                    <a:ext uri="{9D8B030D-6E8A-4147-A177-3AD203B41FA5}">
                      <a16:colId xmlns:a16="http://schemas.microsoft.com/office/drawing/2014/main" val="20000"/>
                    </a:ext>
                  </a:extLst>
                </a:gridCol>
                <a:gridCol w="1571867">
                  <a:extLst>
                    <a:ext uri="{9D8B030D-6E8A-4147-A177-3AD203B41FA5}">
                      <a16:colId xmlns:a16="http://schemas.microsoft.com/office/drawing/2014/main" val="20001"/>
                    </a:ext>
                  </a:extLst>
                </a:gridCol>
                <a:gridCol w="3517988">
                  <a:extLst>
                    <a:ext uri="{9D8B030D-6E8A-4147-A177-3AD203B41FA5}">
                      <a16:colId xmlns:a16="http://schemas.microsoft.com/office/drawing/2014/main" val="20002"/>
                    </a:ext>
                  </a:extLst>
                </a:gridCol>
                <a:gridCol w="2619778">
                  <a:extLst>
                    <a:ext uri="{9D8B030D-6E8A-4147-A177-3AD203B41FA5}">
                      <a16:colId xmlns:a16="http://schemas.microsoft.com/office/drawing/2014/main" val="20003"/>
                    </a:ext>
                  </a:extLst>
                </a:gridCol>
              </a:tblGrid>
              <a:tr h="393931">
                <a:tc>
                  <a:txBody>
                    <a:bodyPr/>
                    <a:lstStyle/>
                    <a:p>
                      <a:r>
                        <a:rPr lang="en-US" sz="1600" dirty="0">
                          <a:solidFill>
                            <a:schemeClr val="bg1"/>
                          </a:solidFill>
                        </a:rPr>
                        <a:t>Type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en-US" sz="16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sz="1600" dirty="0">
                          <a:solidFill>
                            <a:schemeClr val="bg1"/>
                          </a:solidFill>
                        </a:rPr>
                        <a:t>Systems</a:t>
                      </a:r>
                      <a:r>
                        <a:rPr lang="en-US" sz="1600" baseline="0" dirty="0">
                          <a:solidFill>
                            <a:schemeClr val="bg1"/>
                          </a:solidFill>
                        </a:rPr>
                        <a:t> and Mechanisms Involved </a:t>
                      </a:r>
                      <a:endParaRPr lang="en-US" sz="16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sz="1600" dirty="0">
                          <a:solidFill>
                            <a:schemeClr val="bg1"/>
                          </a:solidFill>
                        </a:rPr>
                        <a:t>Examples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615180">
                <a:tc>
                  <a:txBody>
                    <a:bodyPr/>
                    <a:lstStyle/>
                    <a:p>
                      <a:r>
                        <a:rPr lang="en-US" sz="1600" dirty="0"/>
                        <a:t>I</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C9C9"/>
                    </a:solidFill>
                  </a:tcPr>
                </a:tc>
                <a:tc>
                  <a:txBody>
                    <a:bodyPr/>
                    <a:lstStyle/>
                    <a:p>
                      <a:r>
                        <a:rPr lang="en-US" sz="1600" dirty="0"/>
                        <a:t>Immediate</a:t>
                      </a:r>
                      <a:r>
                        <a:rPr lang="en-US" sz="1600" baseline="0" dirty="0"/>
                        <a:t> hypersensitivity</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C9C9"/>
                    </a:solidFill>
                  </a:tcPr>
                </a:tc>
                <a:tc>
                  <a:txBody>
                    <a:bodyPr/>
                    <a:lstStyle/>
                    <a:p>
                      <a:r>
                        <a:rPr lang="en-US" sz="1600" dirty="0"/>
                        <a:t>lgE</a:t>
                      </a:r>
                      <a:r>
                        <a:rPr lang="en-US" sz="1600" baseline="0" dirty="0"/>
                        <a:t> mediated; involves mast cells,</a:t>
                      </a:r>
                    </a:p>
                    <a:p>
                      <a:r>
                        <a:rPr lang="en-US" sz="1600" baseline="0" dirty="0"/>
                        <a:t>basophils, and allergic mediators</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C9C9"/>
                    </a:solidFill>
                  </a:tcPr>
                </a:tc>
                <a:tc>
                  <a:txBody>
                    <a:bodyPr/>
                    <a:lstStyle/>
                    <a:p>
                      <a:r>
                        <a:rPr lang="en-US" sz="1600" dirty="0"/>
                        <a:t>Anaphylaxis</a:t>
                      </a:r>
                      <a:r>
                        <a:rPr lang="en-US" sz="1600" baseline="0" dirty="0"/>
                        <a:t>; allergies such as hay fever, asthma</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C9C9"/>
                    </a:solidFill>
                  </a:tcPr>
                </a:tc>
                <a:extLst>
                  <a:ext uri="{0D108BD9-81ED-4DB2-BD59-A6C34878D82A}">
                    <a16:rowId xmlns:a16="http://schemas.microsoft.com/office/drawing/2014/main" val="10001"/>
                  </a:ext>
                </a:extLst>
              </a:tr>
              <a:tr h="874203">
                <a:tc>
                  <a:txBody>
                    <a:bodyPr/>
                    <a:lstStyle/>
                    <a:p>
                      <a:r>
                        <a:rPr lang="en-US" sz="1600" dirty="0"/>
                        <a:t>II</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dirty="0"/>
                        <a:t>Antibody- mediated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dirty="0"/>
                        <a:t>lgG, lgM antibodies</a:t>
                      </a:r>
                      <a:r>
                        <a:rPr lang="en-US" sz="1600" baseline="0" dirty="0"/>
                        <a:t> act upon cells with complement and cause cell lysis; includes some autoimmune diseases </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dirty="0"/>
                        <a:t>Blood group incompatibility;</a:t>
                      </a:r>
                      <a:r>
                        <a:rPr lang="en-US" sz="1600" baseline="0" dirty="0"/>
                        <a:t> pernicious anemia; myasthenia gravis</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1133226">
                <a:tc>
                  <a:txBody>
                    <a:bodyPr/>
                    <a:lstStyle/>
                    <a:p>
                      <a:r>
                        <a:rPr lang="en-US" sz="1600" dirty="0"/>
                        <a:t>III</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C9C9"/>
                    </a:solidFill>
                  </a:tcPr>
                </a:tc>
                <a:tc>
                  <a:txBody>
                    <a:bodyPr/>
                    <a:lstStyle/>
                    <a:p>
                      <a:r>
                        <a:rPr lang="en-US" sz="1600" dirty="0"/>
                        <a:t>Immune</a:t>
                      </a:r>
                      <a:r>
                        <a:rPr lang="en-US" sz="1600" baseline="0" dirty="0"/>
                        <a:t> complex- mediated</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C9C9"/>
                    </a:solidFill>
                  </a:tcPr>
                </a:tc>
                <a:tc>
                  <a:txBody>
                    <a:bodyPr/>
                    <a:lstStyle/>
                    <a:p>
                      <a:r>
                        <a:rPr lang="en-US" sz="1600" dirty="0"/>
                        <a:t>Antibody-mediated inflammation;</a:t>
                      </a:r>
                      <a:r>
                        <a:rPr lang="en-US" sz="1600" baseline="0" dirty="0"/>
                        <a:t> circulating lgG complexes deposited in basement membranes of target organs; includes some autoimmune diseases</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C9C9"/>
                    </a:solidFill>
                  </a:tcPr>
                </a:tc>
                <a:tc>
                  <a:txBody>
                    <a:bodyPr/>
                    <a:lstStyle/>
                    <a:p>
                      <a:r>
                        <a:rPr lang="en-US" sz="1600" dirty="0"/>
                        <a:t>Systemic lupus erythematosus</a:t>
                      </a:r>
                      <a:r>
                        <a:rPr lang="en-US" sz="1600" baseline="0" dirty="0"/>
                        <a:t>; rheumatoid arthritis; serum sickness; rheumatic fever</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C9C9"/>
                    </a:solidFill>
                  </a:tcPr>
                </a:tc>
                <a:extLst>
                  <a:ext uri="{0D108BD9-81ED-4DB2-BD59-A6C34878D82A}">
                    <a16:rowId xmlns:a16="http://schemas.microsoft.com/office/drawing/2014/main" val="10003"/>
                  </a:ext>
                </a:extLst>
              </a:tr>
              <a:tr h="874203">
                <a:tc>
                  <a:txBody>
                    <a:bodyPr/>
                    <a:lstStyle/>
                    <a:p>
                      <a:r>
                        <a:rPr lang="en-US" sz="1600" dirty="0"/>
                        <a:t>IV</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dirty="0"/>
                        <a:t>T-cell</a:t>
                      </a:r>
                      <a:r>
                        <a:rPr lang="en-US" sz="1600" baseline="0" dirty="0"/>
                        <a:t>-mediated</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dirty="0"/>
                        <a:t>Delayed hypersensitivity and cytotoxic reactions in tissues;</a:t>
                      </a:r>
                      <a:r>
                        <a:rPr lang="en-US" sz="1600" baseline="0" dirty="0"/>
                        <a:t> includes some autoimmune diseases </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dirty="0"/>
                        <a:t>Infection</a:t>
                      </a:r>
                      <a:r>
                        <a:rPr lang="en-US" sz="1600" baseline="0" dirty="0"/>
                        <a:t> reactions; contact dermatitis; graft rejection</a:t>
                      </a:r>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Classes of Grafts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52666"/>
          </a:xfrm>
        </p:spPr>
        <p:txBody>
          <a:bodyPr/>
          <a:lstStyle/>
          <a:p>
            <a:pPr>
              <a:spcBef>
                <a:spcPts val="600"/>
              </a:spcBef>
            </a:pPr>
            <a:r>
              <a:rPr lang="en-US" altLang="en-US" b="1" dirty="0"/>
              <a:t>Autograft: </a:t>
            </a:r>
          </a:p>
          <a:p>
            <a:pPr marL="342900" indent="-342900">
              <a:spcBef>
                <a:spcPts val="600"/>
              </a:spcBef>
              <a:buFont typeface="Arial" panose="020B0604020202020204" pitchFamily="34" charset="0"/>
              <a:buChar char="•"/>
            </a:pPr>
            <a:r>
              <a:rPr lang="en-US" altLang="en-US" dirty="0"/>
              <a:t>Tissue transplanted from one site on an individual’s body to another site on his or her body</a:t>
            </a:r>
          </a:p>
          <a:p>
            <a:pPr>
              <a:spcBef>
                <a:spcPts val="600"/>
              </a:spcBef>
            </a:pPr>
            <a:r>
              <a:rPr lang="en-US" altLang="en-US" b="1" dirty="0" err="1"/>
              <a:t>Isograft</a:t>
            </a:r>
            <a:r>
              <a:rPr lang="en-US" altLang="en-US" b="1" dirty="0"/>
              <a:t>:</a:t>
            </a:r>
          </a:p>
          <a:p>
            <a:pPr marL="342900" indent="-342900">
              <a:spcBef>
                <a:spcPts val="600"/>
              </a:spcBef>
              <a:buFont typeface="Arial" panose="020B0604020202020204" pitchFamily="34" charset="0"/>
              <a:buChar char="•"/>
            </a:pPr>
            <a:r>
              <a:rPr lang="en-US" altLang="en-US" dirty="0"/>
              <a:t>Tissue from an identical twin is used</a:t>
            </a:r>
          </a:p>
          <a:p>
            <a:pPr>
              <a:spcBef>
                <a:spcPts val="600"/>
              </a:spcBef>
            </a:pPr>
            <a:r>
              <a:rPr lang="en-US" altLang="en-US" b="1" dirty="0"/>
              <a:t>Allografts:</a:t>
            </a:r>
          </a:p>
          <a:p>
            <a:pPr marL="342900" indent="-342900">
              <a:spcBef>
                <a:spcPts val="600"/>
              </a:spcBef>
              <a:buFont typeface="Arial" panose="020B0604020202020204" pitchFamily="34" charset="0"/>
              <a:buChar char="•"/>
            </a:pPr>
            <a:r>
              <a:rPr lang="en-US" altLang="en-US" dirty="0"/>
              <a:t>Exchanges between genetically different individuals belonging to the same species</a:t>
            </a:r>
            <a:endParaRPr lang="en-US" dirty="0"/>
          </a:p>
          <a:p>
            <a:pPr>
              <a:spcBef>
                <a:spcPts val="600"/>
              </a:spcBef>
            </a:pPr>
            <a:r>
              <a:rPr lang="en-US" altLang="en-US" b="1" dirty="0"/>
              <a:t>Xenograft:</a:t>
            </a:r>
          </a:p>
          <a:p>
            <a:pPr marL="342900" indent="-342900">
              <a:spcBef>
                <a:spcPts val="600"/>
              </a:spcBef>
              <a:buFont typeface="Arial" panose="020B0604020202020204" pitchFamily="34" charset="0"/>
              <a:buChar char="•"/>
            </a:pPr>
            <a:r>
              <a:rPr lang="en-US" altLang="en-US" dirty="0"/>
              <a:t>Tissue exchange between individuals of different species</a:t>
            </a:r>
            <a:endParaRPr lang="en-US" dirty="0"/>
          </a:p>
        </p:txBody>
      </p:sp>
    </p:spTree>
    <p:extLst>
      <p:ext uri="{BB962C8B-B14F-4D97-AF65-F5344CB8AC3E}">
        <p14:creationId xmlns:p14="http://schemas.microsoft.com/office/powerpoint/2010/main" val="14198764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Types of Transplants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66954"/>
          </a:xfrm>
        </p:spPr>
        <p:txBody>
          <a:bodyPr/>
          <a:lstStyle/>
          <a:p>
            <a:pPr>
              <a:spcBef>
                <a:spcPts val="1200"/>
              </a:spcBef>
            </a:pPr>
            <a:r>
              <a:rPr lang="en-US" dirty="0"/>
              <a:t>Over 30,000 people receive transplants each year in the United States</a:t>
            </a:r>
          </a:p>
          <a:p>
            <a:pPr marL="342900" indent="-342900">
              <a:spcBef>
                <a:spcPts val="1200"/>
              </a:spcBef>
              <a:buFont typeface="Arial" panose="020B0604020202020204" pitchFamily="34" charset="0"/>
              <a:buChar char="•"/>
            </a:pPr>
            <a:r>
              <a:rPr lang="en-US" dirty="0"/>
              <a:t>Transplantation of every type of organ, including parts of the brain and even faces, has occurred</a:t>
            </a:r>
          </a:p>
          <a:p>
            <a:pPr marL="342900" indent="-342900">
              <a:spcBef>
                <a:spcPts val="1200"/>
              </a:spcBef>
              <a:buFont typeface="Arial" panose="020B0604020202020204" pitchFamily="34" charset="0"/>
              <a:buChar char="•"/>
            </a:pPr>
            <a:r>
              <a:rPr lang="en-US" dirty="0"/>
              <a:t>Most common: skin, liver, heart, kidney, coronary artery, cornea, bone marrow</a:t>
            </a:r>
          </a:p>
          <a:p>
            <a:pPr marL="342900" indent="-342900">
              <a:spcBef>
                <a:spcPts val="1200"/>
              </a:spcBef>
              <a:buFont typeface="Arial" panose="020B0604020202020204" pitchFamily="34" charset="0"/>
              <a:buChar char="•"/>
            </a:pPr>
            <a:r>
              <a:rPr lang="en-US" dirty="0"/>
              <a:t>Sources: </a:t>
            </a:r>
          </a:p>
          <a:p>
            <a:pPr marL="687388" lvl="1">
              <a:spcBef>
                <a:spcPts val="1200"/>
              </a:spcBef>
            </a:pPr>
            <a:r>
              <a:rPr lang="en-US" sz="2000" dirty="0"/>
              <a:t>Live donors: kidney, skin, bone marrow, liver</a:t>
            </a:r>
          </a:p>
          <a:p>
            <a:pPr marL="687388" lvl="1">
              <a:spcBef>
                <a:spcPts val="1200"/>
              </a:spcBef>
            </a:pPr>
            <a:r>
              <a:rPr lang="en-US" sz="2000" dirty="0"/>
              <a:t>Recently deceased: heart, kidney, cornea</a:t>
            </a:r>
          </a:p>
          <a:p>
            <a:pPr marL="687388" lvl="1">
              <a:spcBef>
                <a:spcPts val="1200"/>
              </a:spcBef>
            </a:pPr>
            <a:r>
              <a:rPr lang="en-US" sz="2000" dirty="0"/>
              <a:t>Fetal tissues</a:t>
            </a:r>
          </a:p>
        </p:txBody>
      </p:sp>
    </p:spTree>
    <p:extLst>
      <p:ext uri="{BB962C8B-B14F-4D97-AF65-F5344CB8AC3E}">
        <p14:creationId xmlns:p14="http://schemas.microsoft.com/office/powerpoint/2010/main" val="14198764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Concept Check – Section 16.5</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57200" indent="-457200">
              <a:spcBef>
                <a:spcPts val="1200"/>
              </a:spcBef>
              <a:spcAft>
                <a:spcPts val="600"/>
              </a:spcAft>
              <a:buFont typeface="+mj-lt"/>
              <a:buAutoNum type="arabicPeriod"/>
              <a:defRPr/>
            </a:pPr>
            <a:r>
              <a:rPr lang="en-US" dirty="0"/>
              <a:t>Type IV hypersensitivities are the result of the action of ________ (B/T) cells.</a:t>
            </a:r>
          </a:p>
          <a:p>
            <a:pPr marL="457200" indent="-457200">
              <a:spcBef>
                <a:spcPts val="1200"/>
              </a:spcBef>
              <a:spcAft>
                <a:spcPts val="600"/>
              </a:spcAft>
              <a:buFont typeface="+mj-lt"/>
              <a:buAutoNum type="arabicPeriod"/>
              <a:defRPr/>
            </a:pPr>
            <a:r>
              <a:rPr lang="en-US" dirty="0"/>
              <a:t>A positive tuberculin test is an example of a(n) ________ allergy.</a:t>
            </a:r>
          </a:p>
          <a:p>
            <a:pPr marL="457200" indent="-457200">
              <a:spcBef>
                <a:spcPts val="1200"/>
              </a:spcBef>
              <a:spcAft>
                <a:spcPts val="600"/>
              </a:spcAft>
              <a:buFont typeface="+mj-lt"/>
              <a:buAutoNum type="arabicPeriod"/>
              <a:defRPr/>
            </a:pPr>
            <a:r>
              <a:rPr lang="en-US" dirty="0"/>
              <a:t>Exposure to poison ivy can result in ________   ________.</a:t>
            </a:r>
          </a:p>
          <a:p>
            <a:pPr marL="457200" indent="-457200">
              <a:spcBef>
                <a:spcPts val="1200"/>
              </a:spcBef>
              <a:spcAft>
                <a:spcPts val="600"/>
              </a:spcAft>
              <a:buFont typeface="+mj-lt"/>
              <a:buAutoNum type="arabicPeriod"/>
              <a:defRPr/>
            </a:pPr>
            <a:r>
              <a:rPr lang="en-US" dirty="0"/>
              <a:t>A ________ is a type of graft from an identical twin.</a:t>
            </a:r>
          </a:p>
          <a:p>
            <a:pPr marL="457200" indent="-457200">
              <a:spcBef>
                <a:spcPts val="1200"/>
              </a:spcBef>
              <a:spcAft>
                <a:spcPts val="600"/>
              </a:spcAft>
              <a:buFont typeface="+mj-lt"/>
              <a:buAutoNum type="arabicPeriod"/>
              <a:defRPr/>
            </a:pPr>
            <a:r>
              <a:rPr lang="en-US" dirty="0"/>
              <a:t>Implantation of a swine heart valve is an example of a(n) ________. </a:t>
            </a:r>
          </a:p>
        </p:txBody>
      </p:sp>
    </p:spTree>
    <p:extLst>
      <p:ext uri="{BB962C8B-B14F-4D97-AF65-F5344CB8AC3E}">
        <p14:creationId xmlns:p14="http://schemas.microsoft.com/office/powerpoint/2010/main" val="14198764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Section 16.6: An Inappropriate Response Against Self: Autoimmunity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altLang="en-US" u="sng" dirty="0"/>
              <a:t>Learning Outcomes</a:t>
            </a:r>
          </a:p>
          <a:p>
            <a:pPr marL="342900" indent="-342900">
              <a:spcBef>
                <a:spcPts val="600"/>
              </a:spcBef>
              <a:buFont typeface="Arial" panose="020B0604020202020204" pitchFamily="34" charset="0"/>
              <a:buChar char="•"/>
            </a:pPr>
            <a:r>
              <a:rPr lang="en-US" altLang="en-US" dirty="0"/>
              <a:t>Outline at least three different explanations for the origin of autoimmunity.</a:t>
            </a:r>
          </a:p>
          <a:p>
            <a:pPr marL="342900" indent="-342900">
              <a:spcBef>
                <a:spcPts val="600"/>
              </a:spcBef>
              <a:buFont typeface="Arial" panose="020B0604020202020204" pitchFamily="34" charset="0"/>
              <a:buChar char="•"/>
            </a:pPr>
            <a:r>
              <a:rPr lang="en-US" altLang="en-US" dirty="0"/>
              <a:t>List three autoimmune diseases, and describe immunologic features most important to each.</a:t>
            </a:r>
            <a:endParaRPr lang="en-US" dirty="0"/>
          </a:p>
        </p:txBody>
      </p:sp>
    </p:spTree>
    <p:extLst>
      <p:ext uri="{BB962C8B-B14F-4D97-AF65-F5344CB8AC3E}">
        <p14:creationId xmlns:p14="http://schemas.microsoft.com/office/powerpoint/2010/main" val="39428661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Autoimmunity</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b="1" dirty="0"/>
              <a:t>Autoimmune diseases:</a:t>
            </a:r>
          </a:p>
          <a:p>
            <a:pPr marL="342900" indent="-342900">
              <a:spcBef>
                <a:spcPts val="1200"/>
              </a:spcBef>
              <a:buFont typeface="Arial" panose="020B0604020202020204" pitchFamily="34" charset="0"/>
              <a:buChar char="•"/>
            </a:pPr>
            <a:r>
              <a:rPr lang="en-US" altLang="en-US" dirty="0"/>
              <a:t>An individual develops hypersensitivity to him- or herself</a:t>
            </a:r>
          </a:p>
          <a:p>
            <a:pPr marL="342900" indent="-342900">
              <a:spcBef>
                <a:spcPts val="1200"/>
              </a:spcBef>
              <a:buFont typeface="Arial" panose="020B0604020202020204" pitchFamily="34" charset="0"/>
              <a:buChar char="•"/>
            </a:pPr>
            <a:r>
              <a:rPr lang="en-US" altLang="en-US" dirty="0"/>
              <a:t>Autoantibodies, T cells, and in some cases both mount an abnormal attack against self antigens</a:t>
            </a:r>
          </a:p>
          <a:p>
            <a:pPr marL="342900" indent="-342900">
              <a:spcBef>
                <a:spcPts val="1200"/>
              </a:spcBef>
              <a:buFont typeface="Arial" panose="020B0604020202020204" pitchFamily="34" charset="0"/>
              <a:buChar char="•"/>
            </a:pPr>
            <a:r>
              <a:rPr lang="en-US" altLang="en-US" i="1" dirty="0"/>
              <a:t>Systemic:</a:t>
            </a:r>
            <a:r>
              <a:rPr lang="en-US" altLang="en-US" dirty="0"/>
              <a:t> involve several major organs</a:t>
            </a:r>
          </a:p>
          <a:p>
            <a:pPr marL="342900" indent="-342900">
              <a:spcBef>
                <a:spcPts val="1200"/>
              </a:spcBef>
              <a:buFont typeface="Arial" panose="020B0604020202020204" pitchFamily="34" charset="0"/>
              <a:buChar char="•"/>
            </a:pPr>
            <a:r>
              <a:rPr lang="en-US" altLang="en-US" i="1" dirty="0"/>
              <a:t>Organ-specific:</a:t>
            </a:r>
            <a:r>
              <a:rPr lang="en-US" altLang="en-US" dirty="0"/>
              <a:t> involve only one organ or tissue</a:t>
            </a:r>
          </a:p>
          <a:p>
            <a:pPr marL="342900" indent="-342900">
              <a:spcBef>
                <a:spcPts val="1200"/>
              </a:spcBef>
              <a:buFont typeface="Arial" panose="020B0604020202020204" pitchFamily="34" charset="0"/>
              <a:buChar char="•"/>
            </a:pPr>
            <a:r>
              <a:rPr lang="en-US" altLang="en-US" dirty="0"/>
              <a:t>More than 80 recognized autoimmune diseases</a:t>
            </a:r>
          </a:p>
          <a:p>
            <a:pPr lvl="2">
              <a:spcBef>
                <a:spcPts val="1200"/>
              </a:spcBef>
              <a:tabLst>
                <a:tab pos="293688" algn="l"/>
              </a:tabLst>
            </a:pPr>
            <a:r>
              <a:rPr lang="en-US" altLang="en-US" dirty="0"/>
              <a:t>Affect up to 23 million Americans</a:t>
            </a:r>
            <a:endParaRPr lang="en-US" dirty="0"/>
          </a:p>
        </p:txBody>
      </p:sp>
    </p:spTree>
    <p:extLst>
      <p:ext uri="{BB962C8B-B14F-4D97-AF65-F5344CB8AC3E}">
        <p14:creationId xmlns:p14="http://schemas.microsoft.com/office/powerpoint/2010/main" val="39428661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800"/>
            <a:ext cx="8458200" cy="537029"/>
          </a:xfrm>
        </p:spPr>
        <p:txBody>
          <a:bodyPr/>
          <a:lstStyle/>
          <a:p>
            <a:r>
              <a:rPr lang="en-US" dirty="0"/>
              <a:t>Selected Autoimmune Diseases</a:t>
            </a:r>
            <a:endParaRPr lang="en-IN" dirty="0"/>
          </a:p>
        </p:txBody>
      </p:sp>
      <p:graphicFrame>
        <p:nvGraphicFramePr>
          <p:cNvPr id="5" name="Table 2"/>
          <p:cNvGraphicFramePr>
            <a:graphicFrameLocks/>
          </p:cNvGraphicFramePr>
          <p:nvPr>
            <p:extLst>
              <p:ext uri="{D42A27DB-BD31-4B8C-83A1-F6EECF244321}">
                <p14:modId xmlns:p14="http://schemas.microsoft.com/office/powerpoint/2010/main" val="1492296783"/>
              </p:ext>
            </p:extLst>
          </p:nvPr>
        </p:nvGraphicFramePr>
        <p:xfrm>
          <a:off x="332419" y="1268899"/>
          <a:ext cx="8479162" cy="5067869"/>
        </p:xfrm>
        <a:graphic>
          <a:graphicData uri="http://schemas.openxmlformats.org/drawingml/2006/table">
            <a:tbl>
              <a:tblPr firstRow="1" bandRow="1">
                <a:tableStyleId>{2D5ABB26-0587-4C30-8999-92F81FD0307C}</a:tableStyleId>
              </a:tblPr>
              <a:tblGrid>
                <a:gridCol w="2123730">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728192">
                  <a:extLst>
                    <a:ext uri="{9D8B030D-6E8A-4147-A177-3AD203B41FA5}">
                      <a16:colId xmlns:a16="http://schemas.microsoft.com/office/drawing/2014/main" val="20002"/>
                    </a:ext>
                  </a:extLst>
                </a:gridCol>
                <a:gridCol w="3403104">
                  <a:extLst>
                    <a:ext uri="{9D8B030D-6E8A-4147-A177-3AD203B41FA5}">
                      <a16:colId xmlns:a16="http://schemas.microsoft.com/office/drawing/2014/main" val="20003"/>
                    </a:ext>
                  </a:extLst>
                </a:gridCol>
              </a:tblGrid>
              <a:tr h="572006">
                <a:tc>
                  <a:txBody>
                    <a:bodyPr/>
                    <a:lstStyle/>
                    <a:p>
                      <a:r>
                        <a:rPr lang="en-US" sz="1400" b="1" dirty="0">
                          <a:solidFill>
                            <a:schemeClr val="bg1"/>
                          </a:solidFill>
                        </a:rPr>
                        <a:t>Disease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solidFill>
                            <a:schemeClr val="bg1"/>
                          </a:solidFill>
                        </a:rPr>
                        <a:t>Target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solidFill>
                            <a:schemeClr val="bg1"/>
                          </a:solidFill>
                        </a:rPr>
                        <a:t>Type of Hypersensitivity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solidFill>
                            <a:schemeClr val="bg1"/>
                          </a:solidFill>
                        </a:rPr>
                        <a:t>Characteristics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05369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Systemic lupus erythematosus (SLE)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Systemic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dirty="0"/>
                        <a:t>III</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Inflammation of many organs; antibodies against red and white blood cells, platelets, clotting factors, nucleus DNA</a:t>
                      </a:r>
                      <a:endParaRPr lang="en-US" sz="14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1"/>
                  </a:ext>
                </a:extLst>
              </a:tr>
              <a:tr h="105369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Rheumatoid arthritis and ankylosing spondylitis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Systemic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dirty="0"/>
                        <a:t>II, III, IV</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Vasculitis; frequent target is joint lining; antibodies against other antibodies (rheumatoid factor); T-cell cytokine damage</a:t>
                      </a:r>
                      <a:endParaRPr lang="en-US" sz="14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57200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Graves’ disease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dirty="0"/>
                        <a:t>Thyroid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dirty="0"/>
                        <a:t>III</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b="0" i="0" u="none" strike="noStrike" kern="1200" baseline="0" dirty="0">
                          <a:solidFill>
                            <a:schemeClr val="dk1"/>
                          </a:solidFill>
                          <a:latin typeface="+mn-lt"/>
                          <a:ea typeface="+mn-ea"/>
                          <a:cs typeface="+mn-cs"/>
                        </a:rPr>
                        <a:t>Antibodies against thyroid-stimulating hormone receptors</a:t>
                      </a:r>
                      <a:endParaRPr lang="en-US" sz="14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3"/>
                  </a:ext>
                </a:extLst>
              </a:tr>
              <a:tr h="81285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Myasthenia gravis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dirty="0"/>
                        <a:t>Muscle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dirty="0"/>
                        <a:t>III</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Antibodies against the acetylcholine receptors on the nerve-muscle junction alter function</a:t>
                      </a:r>
                      <a:endParaRPr lang="en-US" sz="14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4316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Type I diabetes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dirty="0"/>
                        <a:t>Pancreas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400" dirty="0"/>
                        <a:t>IV</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T cells attack insulin-producing cells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5"/>
                  </a:ext>
                </a:extLst>
              </a:tr>
              <a:tr h="57200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Multiple sclerosis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dirty="0"/>
                        <a:t>Myelin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dirty="0"/>
                        <a:t>II and IV</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400" b="0" i="0" u="none" strike="noStrike" kern="1200" baseline="0" dirty="0">
                          <a:solidFill>
                            <a:schemeClr val="dk1"/>
                          </a:solidFill>
                          <a:latin typeface="+mn-lt"/>
                          <a:ea typeface="+mn-ea"/>
                          <a:cs typeface="+mn-cs"/>
                        </a:rPr>
                        <a:t>T cells and antibodies sensitized to myelin sheath destroy neurons </a:t>
                      </a:r>
                      <a:endParaRPr lang="en-US" sz="14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9428661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Genetic and Gender Correlation in</a:t>
            </a:r>
            <a:br>
              <a:rPr lang="en-US" dirty="0"/>
            </a:br>
            <a:r>
              <a:rPr lang="en-US" dirty="0"/>
              <a:t>Autoimmune Disease</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38379"/>
          </a:xfrm>
        </p:spPr>
        <p:txBody>
          <a:bodyPr/>
          <a:lstStyle/>
          <a:p>
            <a:pPr>
              <a:spcBef>
                <a:spcPts val="600"/>
              </a:spcBef>
              <a:spcAft>
                <a:spcPts val="600"/>
              </a:spcAft>
            </a:pPr>
            <a:r>
              <a:rPr lang="en-US" altLang="en-US" dirty="0"/>
              <a:t>Determined by genetics and influenced by gender</a:t>
            </a:r>
          </a:p>
          <a:p>
            <a:pPr>
              <a:spcBef>
                <a:spcPts val="600"/>
              </a:spcBef>
              <a:spcAft>
                <a:spcPts val="600"/>
              </a:spcAft>
            </a:pPr>
            <a:r>
              <a:rPr lang="en-US" altLang="en-US" dirty="0"/>
              <a:t>Cases cluster in families and unaffected members develop autoantibodies for that disease</a:t>
            </a:r>
          </a:p>
          <a:p>
            <a:pPr>
              <a:spcBef>
                <a:spcPts val="600"/>
              </a:spcBef>
              <a:spcAft>
                <a:spcPts val="600"/>
              </a:spcAft>
            </a:pPr>
            <a:r>
              <a:rPr lang="en-US" dirty="0"/>
              <a:t>Women account for nearly 75% of cases of diagnosed autoimmune disease</a:t>
            </a:r>
          </a:p>
          <a:p>
            <a:pPr marL="347472" lvl="1" indent="-347472">
              <a:spcBef>
                <a:spcPts val="600"/>
              </a:spcBef>
              <a:spcAft>
                <a:spcPts val="600"/>
              </a:spcAft>
            </a:pPr>
            <a:r>
              <a:rPr lang="en-US" dirty="0"/>
              <a:t>Biological basis remains a mystery</a:t>
            </a:r>
          </a:p>
          <a:p>
            <a:pPr marL="347472" lvl="1" indent="-347472">
              <a:spcBef>
                <a:spcPts val="600"/>
              </a:spcBef>
              <a:spcAft>
                <a:spcPts val="600"/>
              </a:spcAft>
            </a:pPr>
            <a:r>
              <a:rPr lang="en-US" dirty="0"/>
              <a:t>Some </a:t>
            </a:r>
            <a:r>
              <a:rPr lang="en-US" dirty="0" err="1"/>
              <a:t>autoimmunities</a:t>
            </a:r>
            <a:r>
              <a:rPr lang="en-US" dirty="0"/>
              <a:t> linked to the X chromosome</a:t>
            </a:r>
          </a:p>
          <a:p>
            <a:pPr marL="640080" lvl="4" indent="-283464">
              <a:spcBef>
                <a:spcPts val="600"/>
              </a:spcBef>
              <a:spcAft>
                <a:spcPts val="600"/>
              </a:spcAft>
            </a:pPr>
            <a:r>
              <a:rPr lang="en-US" sz="1900" dirty="0"/>
              <a:t>Role of X-chromosome inactivation in the development of diseases</a:t>
            </a:r>
          </a:p>
          <a:p>
            <a:pPr marL="640080" lvl="4" indent="-283464">
              <a:spcBef>
                <a:spcPts val="600"/>
              </a:spcBef>
              <a:spcAft>
                <a:spcPts val="600"/>
              </a:spcAft>
            </a:pPr>
            <a:r>
              <a:rPr lang="en-US" sz="1900" dirty="0"/>
              <a:t>Immune systems of women respond more robustly to antigens which may have evolved as a strategy to protect developing fetuses</a:t>
            </a:r>
          </a:p>
        </p:txBody>
      </p:sp>
    </p:spTree>
    <p:extLst>
      <p:ext uri="{BB962C8B-B14F-4D97-AF65-F5344CB8AC3E}">
        <p14:creationId xmlns:p14="http://schemas.microsoft.com/office/powerpoint/2010/main" val="39428661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Origins of Autoimmune Disease: Molecular Mimicry and Infection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dirty="0"/>
              <a:t>Molecular Mimicry</a:t>
            </a:r>
          </a:p>
          <a:p>
            <a:pPr marL="342900" indent="-342900">
              <a:spcBef>
                <a:spcPts val="1200"/>
              </a:spcBef>
              <a:buFont typeface="Arial" panose="020B0604020202020204" pitchFamily="34" charset="0"/>
              <a:buChar char="•"/>
            </a:pPr>
            <a:r>
              <a:rPr lang="en-US" dirty="0"/>
              <a:t>Microbial antigens display molecular markers similar to human cells and induce the formation of antibodies that cross-react with normal tissues</a:t>
            </a:r>
          </a:p>
          <a:p>
            <a:pPr marL="342900" indent="-342900">
              <a:spcBef>
                <a:spcPts val="1200"/>
              </a:spcBef>
              <a:buFont typeface="Arial" panose="020B0604020202020204" pitchFamily="34" charset="0"/>
              <a:buChar char="•"/>
            </a:pPr>
            <a:r>
              <a:rPr lang="en-US" dirty="0"/>
              <a:t>Rheumatic fever and psoriasis: result of bacterial infection</a:t>
            </a:r>
          </a:p>
          <a:p>
            <a:pPr>
              <a:spcBef>
                <a:spcPts val="1200"/>
              </a:spcBef>
            </a:pPr>
            <a:r>
              <a:rPr lang="en-US" dirty="0"/>
              <a:t>Infection</a:t>
            </a:r>
          </a:p>
          <a:p>
            <a:pPr marL="398462" indent="-342900">
              <a:spcBef>
                <a:spcPts val="1200"/>
              </a:spcBef>
              <a:buFont typeface="Arial" panose="020B0604020202020204" pitchFamily="34" charset="0"/>
              <a:buChar char="•"/>
            </a:pPr>
            <a:r>
              <a:rPr lang="en-US" dirty="0"/>
              <a:t>Type I diabetes and MS: possibly triggered by viral infection</a:t>
            </a:r>
          </a:p>
        </p:txBody>
      </p:sp>
    </p:spTree>
    <p:extLst>
      <p:ext uri="{BB962C8B-B14F-4D97-AF65-F5344CB8AC3E}">
        <p14:creationId xmlns:p14="http://schemas.microsoft.com/office/powerpoint/2010/main" val="39428661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Origins of Autoimmune Disease: The Gut Microbiome</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Composition has changed over last 50 years due to: </a:t>
            </a:r>
          </a:p>
          <a:p>
            <a:pPr marL="347472" indent="-347472">
              <a:spcBef>
                <a:spcPts val="1200"/>
              </a:spcBef>
              <a:buFont typeface="Arial" panose="020B0604020202020204" pitchFamily="34" charset="0"/>
              <a:buChar char="•"/>
            </a:pPr>
            <a:r>
              <a:rPr lang="en-US" altLang="en-US" dirty="0"/>
              <a:t>Antibiotic use</a:t>
            </a:r>
          </a:p>
          <a:p>
            <a:pPr marL="347472" indent="-347472">
              <a:spcBef>
                <a:spcPts val="1200"/>
              </a:spcBef>
              <a:buFont typeface="Arial" panose="020B0604020202020204" pitchFamily="34" charset="0"/>
              <a:buChar char="•"/>
            </a:pPr>
            <a:r>
              <a:rPr lang="en-US" altLang="en-US" dirty="0"/>
              <a:t>Less exposure to the outdoors</a:t>
            </a:r>
          </a:p>
          <a:p>
            <a:pPr marL="347472" indent="-347472">
              <a:spcBef>
                <a:spcPts val="1200"/>
              </a:spcBef>
              <a:buFont typeface="Arial" panose="020B0604020202020204" pitchFamily="34" charset="0"/>
              <a:buChar char="•"/>
            </a:pPr>
            <a:r>
              <a:rPr lang="en-US" altLang="en-US" dirty="0"/>
              <a:t>An altered, more artificial diet</a:t>
            </a:r>
          </a:p>
          <a:p>
            <a:pPr>
              <a:spcBef>
                <a:spcPts val="1200"/>
              </a:spcBef>
            </a:pPr>
            <a:r>
              <a:rPr lang="en-US" altLang="en-US" dirty="0"/>
              <a:t>Studies exploring the idea that a healthy microbiome is important to training our immune system what to react against and what to tolerate</a:t>
            </a:r>
          </a:p>
          <a:p>
            <a:pPr marL="347472" indent="-347472">
              <a:spcBef>
                <a:spcPts val="1200"/>
              </a:spcBef>
              <a:buFont typeface="Arial" panose="020B0604020202020204" pitchFamily="34" charset="0"/>
              <a:buChar char="•"/>
            </a:pPr>
            <a:r>
              <a:rPr lang="en-US" altLang="en-US" dirty="0"/>
              <a:t>Drastic changes in microbiome would disrupt training process</a:t>
            </a:r>
            <a:endParaRPr lang="en-US" dirty="0"/>
          </a:p>
        </p:txBody>
      </p:sp>
    </p:spTree>
    <p:extLst>
      <p:ext uri="{BB962C8B-B14F-4D97-AF65-F5344CB8AC3E}">
        <p14:creationId xmlns:p14="http://schemas.microsoft.com/office/powerpoint/2010/main" val="39428661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Systemic </a:t>
            </a:r>
            <a:r>
              <a:rPr lang="en-US" dirty="0" err="1"/>
              <a:t>Autoimmunities</a:t>
            </a:r>
            <a:r>
              <a:rPr lang="en-US" dirty="0"/>
              <a:t>: Lupus</a:t>
            </a:r>
            <a:endParaRPr lang="en-IN" sz="1200" dirty="0"/>
          </a:p>
        </p:txBody>
      </p:sp>
      <p:pic>
        <p:nvPicPr>
          <p:cNvPr id="19458" name="Picture 2" descr="One symptom of lupus is a prominent rash across the bridge of the nose and on the cheeks.">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426" r="53823" b="6421"/>
          <a:stretch/>
        </p:blipFill>
        <p:spPr bwMode="auto">
          <a:xfrm>
            <a:off x="445566" y="1324724"/>
            <a:ext cx="3599474" cy="484632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a:extLst>
              <a:ext uri="{FF2B5EF4-FFF2-40B4-BE49-F238E27FC236}">
                <a16:creationId xmlns:a16="http://schemas.microsoft.com/office/drawing/2014/main" id="{D9307133-01B1-4F2F-B9BC-51CA2FD09B3D}"/>
              </a:ext>
            </a:extLst>
          </p:cNvPr>
          <p:cNvSpPr>
            <a:spLocks noGrp="1"/>
          </p:cNvSpPr>
          <p:nvPr>
            <p:ph sz="quarter" idx="11"/>
          </p:nvPr>
        </p:nvSpPr>
        <p:spPr>
          <a:xfrm>
            <a:off x="4571999" y="1276709"/>
            <a:ext cx="4229099" cy="5066941"/>
          </a:xfrm>
        </p:spPr>
        <p:txBody>
          <a:bodyPr/>
          <a:lstStyle/>
          <a:p>
            <a:r>
              <a:rPr lang="en-US" dirty="0"/>
              <a:t>Named for the characteristic butterfly-shaped rash drapes across the nose and cheeks</a:t>
            </a:r>
          </a:p>
          <a:p>
            <a:r>
              <a:rPr lang="en-US" dirty="0"/>
              <a:t>Patients produce autoantibodies against a great variety of organs and tissues or intracellular materials</a:t>
            </a:r>
          </a:p>
          <a:p>
            <a:r>
              <a:rPr lang="en-US" dirty="0"/>
              <a:t>Predominant symptoms: kidney failure, blood abnormalities, lung inflammation, myocarditis, skin lesions</a:t>
            </a:r>
          </a:p>
        </p:txBody>
      </p:sp>
      <p:sp>
        <p:nvSpPr>
          <p:cNvPr id="8" name="Text Placeholder 4">
            <a:extLst>
              <a:ext uri="{FF2B5EF4-FFF2-40B4-BE49-F238E27FC236}">
                <a16:creationId xmlns:a16="http://schemas.microsoft.com/office/drawing/2014/main" id="{A03D45D5-05D9-45C4-B3E3-F7F8F2EC19E5}"/>
              </a:ext>
            </a:extLst>
          </p:cNvPr>
          <p:cNvSpPr>
            <a:spLocks noGrp="1"/>
          </p:cNvSpPr>
          <p:nvPr>
            <p:ph type="body" sz="quarter" idx="30"/>
          </p:nvPr>
        </p:nvSpPr>
        <p:spPr>
          <a:xfrm>
            <a:off x="1562101" y="6684963"/>
            <a:ext cx="6976872" cy="173736"/>
          </a:xfrm>
        </p:spPr>
        <p:txBody>
          <a:bodyPr/>
          <a:lstStyle/>
          <a:p>
            <a:r>
              <a:rPr lang="en-US" dirty="0"/>
              <a:t>(a) BSIP/Science Source;</a:t>
            </a:r>
          </a:p>
        </p:txBody>
      </p:sp>
    </p:spTree>
    <p:extLst>
      <p:ext uri="{BB962C8B-B14F-4D97-AF65-F5344CB8AC3E}">
        <p14:creationId xmlns:p14="http://schemas.microsoft.com/office/powerpoint/2010/main" val="3942866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altLang="en-US" dirty="0"/>
              <a:t>Concept Check – Section 16.1</a:t>
            </a:r>
            <a:endParaRPr lang="en-US"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8458200" cy="5152666"/>
          </a:xfrm>
        </p:spPr>
        <p:txBody>
          <a:bodyPr/>
          <a:lstStyle/>
          <a:p>
            <a:pPr marL="457200" indent="-457200">
              <a:spcBef>
                <a:spcPts val="600"/>
              </a:spcBef>
              <a:buFont typeface="+mj-lt"/>
              <a:buAutoNum type="arabicPeriod"/>
            </a:pPr>
            <a:r>
              <a:rPr lang="en-US" dirty="0"/>
              <a:t>A reaction to a blood transfusion is a type _______ hypersensitivity.</a:t>
            </a:r>
          </a:p>
          <a:p>
            <a:pPr marL="457200" indent="-457200">
              <a:spcBef>
                <a:spcPts val="600"/>
              </a:spcBef>
              <a:buFont typeface="+mj-lt"/>
              <a:buAutoNum type="arabicPeriod"/>
            </a:pPr>
            <a:r>
              <a:rPr lang="en-US" dirty="0"/>
              <a:t>An example of a type _______ is contact dermatitis.</a:t>
            </a:r>
          </a:p>
          <a:p>
            <a:pPr marL="457200" indent="-457200">
              <a:spcBef>
                <a:spcPts val="600"/>
              </a:spcBef>
              <a:buFont typeface="+mj-lt"/>
              <a:buAutoNum type="arabicPeriod"/>
            </a:pPr>
            <a:r>
              <a:rPr lang="en-US" dirty="0"/>
              <a:t>Type _______ hypersensitivity includes hay fever and asthma.</a:t>
            </a:r>
          </a:p>
          <a:p>
            <a:pPr marL="457200" indent="-457200">
              <a:spcBef>
                <a:spcPts val="600"/>
              </a:spcBef>
              <a:buFont typeface="+mj-lt"/>
              <a:buAutoNum type="arabicPeriod"/>
            </a:pPr>
            <a:r>
              <a:rPr lang="en-US" dirty="0"/>
              <a:t>Rheumatoid arthritis is a type _______ hypersensitivity. </a:t>
            </a:r>
          </a:p>
        </p:txBody>
      </p:sp>
    </p:spTree>
    <p:extLst>
      <p:ext uri="{BB962C8B-B14F-4D97-AF65-F5344CB8AC3E}">
        <p14:creationId xmlns:p14="http://schemas.microsoft.com/office/powerpoint/2010/main" val="20446008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Systemic </a:t>
            </a:r>
            <a:r>
              <a:rPr lang="en-US" dirty="0" err="1"/>
              <a:t>Autoimmunities</a:t>
            </a:r>
            <a:r>
              <a:rPr lang="en-US" dirty="0"/>
              <a:t>: Rheumatoid Arthritis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1" y="1276709"/>
            <a:ext cx="4229100" cy="4971691"/>
          </a:xfrm>
        </p:spPr>
        <p:txBody>
          <a:bodyPr/>
          <a:lstStyle/>
          <a:p>
            <a:r>
              <a:rPr lang="en-US" dirty="0"/>
              <a:t>Causes progressive, debilitating damage to joints</a:t>
            </a:r>
          </a:p>
          <a:p>
            <a:r>
              <a:rPr lang="en-US" dirty="0"/>
              <a:t>In some patients, the lungs, skin, eyes, and nervous system are affected</a:t>
            </a:r>
          </a:p>
          <a:p>
            <a:r>
              <a:rPr lang="en-US" dirty="0"/>
              <a:t>Autoantibodies form immune complexes that bind to the synovial membrane of the joints that activate phagocytes, and stimulate the release of cytokines</a:t>
            </a:r>
          </a:p>
        </p:txBody>
      </p:sp>
      <p:pic>
        <p:nvPicPr>
          <p:cNvPr id="20482" name="Picture 3" descr="Rheumatoid arthritis can cause thickening of synovial membranes, erosion of articular cartilage, and joint fusion.">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227" t="7919" b="7124"/>
          <a:stretch/>
        </p:blipFill>
        <p:spPr bwMode="auto">
          <a:xfrm>
            <a:off x="5051015" y="1419974"/>
            <a:ext cx="3487958" cy="4572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38B0589E-D423-4273-A69A-199880F5914C}"/>
              </a:ext>
            </a:extLst>
          </p:cNvPr>
          <p:cNvSpPr>
            <a:spLocks noGrp="1"/>
          </p:cNvSpPr>
          <p:nvPr>
            <p:ph type="body" sz="quarter" idx="30"/>
          </p:nvPr>
        </p:nvSpPr>
        <p:spPr>
          <a:xfrm>
            <a:off x="1562101" y="6684963"/>
            <a:ext cx="6976872" cy="173736"/>
          </a:xfrm>
        </p:spPr>
        <p:txBody>
          <a:bodyPr/>
          <a:lstStyle/>
          <a:p>
            <a:r>
              <a:rPr lang="en-US" dirty="0"/>
              <a:t>(b) Science Photo Library/</a:t>
            </a:r>
            <a:r>
              <a:rPr lang="en-US" dirty="0" err="1"/>
              <a:t>Alamy</a:t>
            </a:r>
            <a:endParaRPr lang="en-IN" dirty="0"/>
          </a:p>
        </p:txBody>
      </p:sp>
    </p:spTree>
    <p:extLst>
      <p:ext uri="{BB962C8B-B14F-4D97-AF65-F5344CB8AC3E}">
        <p14:creationId xmlns:p14="http://schemas.microsoft.com/office/powerpoint/2010/main" val="39428661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err="1"/>
              <a:t>Autoimmunities</a:t>
            </a:r>
            <a:r>
              <a:rPr lang="en-US" dirty="0"/>
              <a:t> of the Endocrine Glands: Graves’ Disease</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altLang="en-US" dirty="0"/>
              <a:t>Attachment of autoantibodies to receptors on the thyroxin-secreting follicle cells of the thyroid gland</a:t>
            </a:r>
          </a:p>
          <a:p>
            <a:pPr>
              <a:spcBef>
                <a:spcPts val="600"/>
              </a:spcBef>
            </a:pPr>
            <a:r>
              <a:rPr lang="en-US" altLang="en-US" dirty="0"/>
              <a:t>Causes overproduction of thyroxin and symptoms of hyperthyroidism</a:t>
            </a:r>
          </a:p>
          <a:p>
            <a:pPr marL="342900" indent="-342900">
              <a:spcBef>
                <a:spcPts val="600"/>
              </a:spcBef>
              <a:buFont typeface="Arial" panose="020B0604020202020204" pitchFamily="34" charset="0"/>
              <a:buChar char="•"/>
            </a:pPr>
            <a:r>
              <a:rPr lang="en-US" altLang="en-US" dirty="0"/>
              <a:t>Affects nearly every body system</a:t>
            </a:r>
            <a:endParaRPr lang="en-US" dirty="0"/>
          </a:p>
        </p:txBody>
      </p:sp>
    </p:spTree>
    <p:extLst>
      <p:ext uri="{BB962C8B-B14F-4D97-AF65-F5344CB8AC3E}">
        <p14:creationId xmlns:p14="http://schemas.microsoft.com/office/powerpoint/2010/main" val="42421469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err="1"/>
              <a:t>Autoimmunities</a:t>
            </a:r>
            <a:r>
              <a:rPr lang="en-US" dirty="0"/>
              <a:t> of the Endocrine Glands: Type I Diabetes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Insulin, secreted by beta cells of the pancreas, regulates glucose utilization</a:t>
            </a:r>
          </a:p>
          <a:p>
            <a:pPr>
              <a:spcBef>
                <a:spcPts val="1200"/>
              </a:spcBef>
            </a:pPr>
            <a:r>
              <a:rPr lang="en-US" altLang="en-US" dirty="0"/>
              <a:t>Molecular mimicry is implicated in sensitization of cytotoxic T cells</a:t>
            </a:r>
          </a:p>
          <a:p>
            <a:pPr>
              <a:spcBef>
                <a:spcPts val="1200"/>
              </a:spcBef>
            </a:pPr>
            <a:r>
              <a:rPr lang="en-US" altLang="en-US" dirty="0"/>
              <a:t>Inappropriate immune response leads to lysis of pancreatic cells</a:t>
            </a:r>
            <a:endParaRPr lang="en-US" dirty="0"/>
          </a:p>
        </p:txBody>
      </p:sp>
    </p:spTree>
    <p:extLst>
      <p:ext uri="{BB962C8B-B14F-4D97-AF65-F5344CB8AC3E}">
        <p14:creationId xmlns:p14="http://schemas.microsoft.com/office/powerpoint/2010/main" val="42421469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Neuromuscular </a:t>
            </a:r>
            <a:r>
              <a:rPr lang="en-US" dirty="0" err="1"/>
              <a:t>Autoimmunities</a:t>
            </a:r>
            <a:r>
              <a:rPr lang="en-US" dirty="0"/>
              <a:t>: Myasthenia Gravis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dirty="0"/>
              <a:t>Caused by autoantibodies binding to the receptors for acetylcholine</a:t>
            </a:r>
          </a:p>
          <a:p>
            <a:pPr marL="342900" indent="-342900">
              <a:spcBef>
                <a:spcPts val="600"/>
              </a:spcBef>
              <a:buFont typeface="Arial" panose="020B0604020202020204" pitchFamily="34" charset="0"/>
              <a:buChar char="•"/>
            </a:pPr>
            <a:r>
              <a:rPr lang="en-US" dirty="0"/>
              <a:t>Required to transmit nerve impulses across the synaptic junction to a muscle</a:t>
            </a:r>
          </a:p>
          <a:p>
            <a:pPr>
              <a:spcBef>
                <a:spcPts val="600"/>
              </a:spcBef>
            </a:pPr>
            <a:r>
              <a:rPr lang="en-US" dirty="0"/>
              <a:t>Damages the muscle cell membrane so severely that transmission is blocked and paralysis results</a:t>
            </a:r>
          </a:p>
          <a:p>
            <a:pPr>
              <a:spcBef>
                <a:spcPts val="600"/>
              </a:spcBef>
            </a:pPr>
            <a:r>
              <a:rPr lang="en-US" dirty="0"/>
              <a:t>First effects felt in the muscles of the eyes and throat</a:t>
            </a:r>
          </a:p>
          <a:p>
            <a:pPr>
              <a:spcBef>
                <a:spcPts val="600"/>
              </a:spcBef>
            </a:pPr>
            <a:r>
              <a:rPr lang="en-US" dirty="0"/>
              <a:t>Progresses to complete loss of skeletal muscle function and death</a:t>
            </a:r>
          </a:p>
        </p:txBody>
      </p:sp>
    </p:spTree>
    <p:extLst>
      <p:ext uri="{BB962C8B-B14F-4D97-AF65-F5344CB8AC3E}">
        <p14:creationId xmlns:p14="http://schemas.microsoft.com/office/powerpoint/2010/main" val="42421469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Neuromuscular </a:t>
            </a:r>
            <a:r>
              <a:rPr lang="en-US" dirty="0" err="1"/>
              <a:t>Autoimmunities</a:t>
            </a:r>
            <a:r>
              <a:rPr lang="en-US" dirty="0"/>
              <a:t>: </a:t>
            </a:r>
            <a:r>
              <a:rPr lang="en-US" altLang="en-US" dirty="0"/>
              <a:t>Multiple Sclerosis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Paralyzing neuromuscular disease associated with lesions in the myelin sheath</a:t>
            </a:r>
          </a:p>
          <a:p>
            <a:pPr>
              <a:spcBef>
                <a:spcPts val="1200"/>
              </a:spcBef>
            </a:pPr>
            <a:r>
              <a:rPr lang="en-US" altLang="en-US" dirty="0"/>
              <a:t>T-cell-induced and autoantibody-induced damage compromises the capacity of neurons to send impulses</a:t>
            </a:r>
          </a:p>
          <a:p>
            <a:pPr marL="342900" indent="-342900">
              <a:spcBef>
                <a:spcPts val="1200"/>
              </a:spcBef>
              <a:buFont typeface="Arial" panose="020B0604020202020204" pitchFamily="34" charset="0"/>
              <a:buChar char="•"/>
              <a:tabLst>
                <a:tab pos="685800" algn="l"/>
              </a:tabLst>
            </a:pPr>
            <a:r>
              <a:rPr lang="en-US" altLang="en-US" dirty="0"/>
              <a:t>Result: muscular weakness and tremors, difficulties in speech and vision, some degrees of paralysis</a:t>
            </a:r>
            <a:endParaRPr lang="en-US" dirty="0"/>
          </a:p>
        </p:txBody>
      </p:sp>
    </p:spTree>
    <p:extLst>
      <p:ext uri="{BB962C8B-B14F-4D97-AF65-F5344CB8AC3E}">
        <p14:creationId xmlns:p14="http://schemas.microsoft.com/office/powerpoint/2010/main" val="42421469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Concept Check – Section 16.6</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57200" indent="-457200">
              <a:spcBef>
                <a:spcPts val="200"/>
              </a:spcBef>
              <a:spcAft>
                <a:spcPts val="600"/>
              </a:spcAft>
              <a:buFont typeface="+mj-lt"/>
              <a:buAutoNum type="arabicPeriod"/>
              <a:defRPr/>
            </a:pPr>
            <a:r>
              <a:rPr lang="en-US" dirty="0"/>
              <a:t>One of the most severe chronic autoimmune diseases is _______ _______ _______.</a:t>
            </a:r>
          </a:p>
          <a:p>
            <a:pPr marL="457200" indent="-457200">
              <a:spcBef>
                <a:spcPts val="200"/>
              </a:spcBef>
              <a:spcAft>
                <a:spcPts val="600"/>
              </a:spcAft>
              <a:buFont typeface="+mj-lt"/>
              <a:buAutoNum type="arabicPeriod"/>
              <a:defRPr/>
            </a:pPr>
            <a:r>
              <a:rPr lang="en-US" dirty="0"/>
              <a:t>_______ _______ is an autoimmune disease that attacks the joints.</a:t>
            </a:r>
          </a:p>
          <a:p>
            <a:pPr marL="457200" indent="-457200">
              <a:spcBef>
                <a:spcPts val="200"/>
              </a:spcBef>
              <a:spcAft>
                <a:spcPts val="600"/>
              </a:spcAft>
              <a:buFont typeface="+mj-lt"/>
              <a:buAutoNum type="arabicPeriod"/>
              <a:defRPr/>
            </a:pPr>
            <a:r>
              <a:rPr lang="en-US" dirty="0"/>
              <a:t>The thyroid gland is affected in _______ _______.</a:t>
            </a:r>
          </a:p>
          <a:p>
            <a:pPr marL="457200" indent="-457200">
              <a:spcBef>
                <a:spcPts val="200"/>
              </a:spcBef>
              <a:spcAft>
                <a:spcPts val="600"/>
              </a:spcAft>
              <a:buFont typeface="+mj-lt"/>
              <a:buAutoNum type="arabicPeriod"/>
              <a:defRPr/>
            </a:pPr>
            <a:r>
              <a:rPr lang="en-US" dirty="0"/>
              <a:t>Cytotoxic T cells attack insulin-producing beta cells in the pancreas, causing _______.</a:t>
            </a:r>
          </a:p>
          <a:p>
            <a:pPr marL="457200" indent="-457200">
              <a:spcBef>
                <a:spcPts val="200"/>
              </a:spcBef>
              <a:spcAft>
                <a:spcPts val="600"/>
              </a:spcAft>
              <a:buFont typeface="+mj-lt"/>
              <a:buAutoNum type="arabicPeriod"/>
              <a:defRPr/>
            </a:pPr>
            <a:r>
              <a:rPr lang="en-US" dirty="0"/>
              <a:t>In myasthenia gravis, autoantibodies bind to receptors for _______.</a:t>
            </a:r>
          </a:p>
          <a:p>
            <a:pPr marL="457200" indent="-457200">
              <a:spcBef>
                <a:spcPts val="200"/>
              </a:spcBef>
              <a:spcAft>
                <a:spcPts val="600"/>
              </a:spcAft>
              <a:buFont typeface="+mj-lt"/>
              <a:buAutoNum type="arabicPeriod"/>
              <a:defRPr/>
            </a:pPr>
            <a:r>
              <a:rPr lang="en-US" dirty="0"/>
              <a:t>In multiple sclerosis, autoantibodies attack the _______ _______ surrounding nerve cells.</a:t>
            </a:r>
          </a:p>
        </p:txBody>
      </p:sp>
    </p:spTree>
    <p:extLst>
      <p:ext uri="{BB962C8B-B14F-4D97-AF65-F5344CB8AC3E}">
        <p14:creationId xmlns:p14="http://schemas.microsoft.com/office/powerpoint/2010/main" val="42421469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Section 16.7: Immunodeficiency Diseases:</a:t>
            </a:r>
            <a:br>
              <a:rPr lang="en-US" altLang="en-US" dirty="0"/>
            </a:br>
            <a:r>
              <a:rPr lang="en-US" altLang="en-US" dirty="0"/>
              <a:t>Hyposensitivity of the Immune System</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u="sng" dirty="0"/>
              <a:t>Learning Outcomes</a:t>
            </a:r>
          </a:p>
          <a:p>
            <a:pPr marL="342900" indent="-342900">
              <a:spcBef>
                <a:spcPts val="600"/>
              </a:spcBef>
              <a:buFont typeface="Arial" panose="020B0604020202020204" pitchFamily="34" charset="0"/>
              <a:buChar char="•"/>
            </a:pPr>
            <a:r>
              <a:rPr lang="en-US" dirty="0"/>
              <a:t>Distinguish between primary and secondary </a:t>
            </a:r>
            <a:r>
              <a:rPr lang="en-US" dirty="0" err="1"/>
              <a:t>immunodeficiencies</a:t>
            </a:r>
            <a:r>
              <a:rPr lang="en-US" dirty="0"/>
              <a:t>, explaining how each develops.</a:t>
            </a:r>
          </a:p>
          <a:p>
            <a:pPr marL="342900" indent="-342900">
              <a:spcBef>
                <a:spcPts val="600"/>
              </a:spcBef>
              <a:buFont typeface="Arial" panose="020B0604020202020204" pitchFamily="34" charset="0"/>
              <a:buChar char="•"/>
            </a:pPr>
            <a:r>
              <a:rPr lang="en-US" dirty="0"/>
              <a:t>Define </a:t>
            </a:r>
            <a:r>
              <a:rPr lang="en-US" i="1" dirty="0"/>
              <a:t>severe combined immunodeficiency</a:t>
            </a:r>
            <a:r>
              <a:rPr lang="en-US" dirty="0"/>
              <a:t>, and discuss current therapeutic approaches to this type of disease.</a:t>
            </a:r>
          </a:p>
          <a:p>
            <a:pPr marL="342900" indent="-342900">
              <a:spcBef>
                <a:spcPts val="600"/>
              </a:spcBef>
              <a:buFont typeface="Arial" panose="020B0604020202020204" pitchFamily="34" charset="0"/>
              <a:buChar char="•"/>
            </a:pPr>
            <a:r>
              <a:rPr lang="en-US" dirty="0"/>
              <a:t>List three conditions that can lead to the development of secondary immunodeficiency diseases.</a:t>
            </a:r>
          </a:p>
        </p:txBody>
      </p:sp>
    </p:spTree>
    <p:extLst>
      <p:ext uri="{BB962C8B-B14F-4D97-AF65-F5344CB8AC3E}">
        <p14:creationId xmlns:p14="http://schemas.microsoft.com/office/powerpoint/2010/main" val="39428661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Immunodeficiency Diseases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i="1" dirty="0"/>
              <a:t>Primary immunodeficiency diseases:</a:t>
            </a:r>
          </a:p>
          <a:p>
            <a:pPr marL="342900" indent="-342900">
              <a:spcBef>
                <a:spcPts val="1200"/>
              </a:spcBef>
              <a:buFont typeface="Arial" panose="020B0604020202020204" pitchFamily="34" charset="0"/>
              <a:buChar char="•"/>
            </a:pPr>
            <a:r>
              <a:rPr lang="en-US" altLang="en-US" dirty="0"/>
              <a:t>Present at birth</a:t>
            </a:r>
          </a:p>
          <a:p>
            <a:pPr marL="342900" indent="-342900">
              <a:spcBef>
                <a:spcPts val="1200"/>
              </a:spcBef>
              <a:buFont typeface="Arial" panose="020B0604020202020204" pitchFamily="34" charset="0"/>
              <a:buChar char="•"/>
            </a:pPr>
            <a:r>
              <a:rPr lang="en-US" altLang="en-US" dirty="0"/>
              <a:t>Stem from genetic errors</a:t>
            </a:r>
          </a:p>
          <a:p>
            <a:pPr>
              <a:spcBef>
                <a:spcPts val="1200"/>
              </a:spcBef>
            </a:pPr>
            <a:r>
              <a:rPr lang="en-US" altLang="en-US" i="1" dirty="0"/>
              <a:t>Secondary immunodeficiency diseases:</a:t>
            </a:r>
          </a:p>
          <a:p>
            <a:pPr marL="342900" indent="-342900">
              <a:spcBef>
                <a:spcPts val="1200"/>
              </a:spcBef>
              <a:buFont typeface="Arial" panose="020B0604020202020204" pitchFamily="34" charset="0"/>
              <a:buChar char="•"/>
            </a:pPr>
            <a:r>
              <a:rPr lang="en-US" altLang="en-US" dirty="0"/>
              <a:t>Acquired after birth</a:t>
            </a:r>
          </a:p>
          <a:p>
            <a:pPr marL="342900" indent="-342900">
              <a:spcBef>
                <a:spcPts val="1200"/>
              </a:spcBef>
              <a:buFont typeface="Arial" panose="020B0604020202020204" pitchFamily="34" charset="0"/>
              <a:buChar char="•"/>
            </a:pPr>
            <a:r>
              <a:rPr lang="en-US" altLang="en-US" dirty="0"/>
              <a:t>Caused by natural or artificial agents</a:t>
            </a:r>
            <a:endParaRPr lang="en-US" dirty="0"/>
          </a:p>
        </p:txBody>
      </p:sp>
    </p:spTree>
    <p:extLst>
      <p:ext uri="{BB962C8B-B14F-4D97-AF65-F5344CB8AC3E}">
        <p14:creationId xmlns:p14="http://schemas.microsoft.com/office/powerpoint/2010/main" val="15874039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Primary Immunodeficiency</a:t>
            </a:r>
            <a:endParaRPr lang="en-IN" dirty="0"/>
          </a:p>
        </p:txBody>
      </p:sp>
      <p:pic>
        <p:nvPicPr>
          <p:cNvPr id="21506" name="Picture 2" descr="The stages of development and the functions of B cells and T cells, whose failure causes immunodeficiencies.">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0208" y="1045473"/>
            <a:ext cx="6423584" cy="5212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3A12C88-9EBB-4A97-B679-31161C1891B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5874039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Clinical Deficiencies in B-Cell Development or Expression</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b="1" dirty="0" err="1"/>
              <a:t>Agammaglobulinemia</a:t>
            </a:r>
            <a:r>
              <a:rPr lang="en-US" altLang="en-US" b="1" dirty="0"/>
              <a:t>:</a:t>
            </a:r>
          </a:p>
          <a:p>
            <a:pPr marL="342900" indent="-342900">
              <a:spcBef>
                <a:spcPts val="1200"/>
              </a:spcBef>
              <a:buFont typeface="Arial" panose="020B0604020202020204" pitchFamily="34" charset="0"/>
              <a:buChar char="•"/>
            </a:pPr>
            <a:r>
              <a:rPr lang="en-US" altLang="en-US" dirty="0"/>
              <a:t>Absence of gamma globulin</a:t>
            </a:r>
          </a:p>
          <a:p>
            <a:pPr marL="342900" indent="-342900">
              <a:spcBef>
                <a:spcPts val="1200"/>
              </a:spcBef>
              <a:buFont typeface="Arial" panose="020B0604020202020204" pitchFamily="34" charset="0"/>
              <a:buChar char="•"/>
            </a:pPr>
            <a:r>
              <a:rPr lang="en-US" altLang="en-US" dirty="0"/>
              <a:t>Very rare for Ig to be completely absent</a:t>
            </a:r>
          </a:p>
          <a:p>
            <a:pPr marL="342900" indent="-342900">
              <a:spcBef>
                <a:spcPts val="1200"/>
              </a:spcBef>
              <a:buFont typeface="Arial" panose="020B0604020202020204" pitchFamily="34" charset="0"/>
              <a:buChar char="•"/>
            </a:pPr>
            <a:r>
              <a:rPr lang="en-US" altLang="en-US" b="1" dirty="0" err="1"/>
              <a:t>Hypogammaglobulinemia</a:t>
            </a:r>
            <a:r>
              <a:rPr lang="en-US" altLang="en-US" b="1" dirty="0"/>
              <a:t>: </a:t>
            </a:r>
            <a:r>
              <a:rPr lang="en-US" altLang="en-US" dirty="0"/>
              <a:t>term more often used by physicians</a:t>
            </a:r>
          </a:p>
          <a:p>
            <a:pPr marL="342900" indent="-342900">
              <a:spcBef>
                <a:spcPts val="1200"/>
              </a:spcBef>
              <a:buFont typeface="Arial" panose="020B0604020202020204" pitchFamily="34" charset="0"/>
              <a:buChar char="•"/>
            </a:pPr>
            <a:r>
              <a:rPr lang="en-US" altLang="en-US" dirty="0"/>
              <a:t>T-cell function is normal</a:t>
            </a:r>
            <a:endParaRPr lang="en-US" dirty="0"/>
          </a:p>
        </p:txBody>
      </p:sp>
    </p:spTree>
    <p:extLst>
      <p:ext uri="{BB962C8B-B14F-4D97-AF65-F5344CB8AC3E}">
        <p14:creationId xmlns:p14="http://schemas.microsoft.com/office/powerpoint/2010/main" val="1587403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altLang="en-US" dirty="0"/>
              <a:t>Section 16.2: Type I Allergic Reactions: Atopy and Anaphylaxis</a:t>
            </a:r>
            <a:endParaRPr lang="en-US" dirty="0"/>
          </a:p>
        </p:txBody>
      </p:sp>
      <p:sp>
        <p:nvSpPr>
          <p:cNvPr id="3" name="Content Placeholder 2"/>
          <p:cNvSpPr>
            <a:spLocks noGrp="1"/>
          </p:cNvSpPr>
          <p:nvPr>
            <p:ph sz="quarter" idx="11"/>
          </p:nvPr>
        </p:nvSpPr>
        <p:spPr/>
        <p:txBody>
          <a:bodyPr/>
          <a:lstStyle/>
          <a:p>
            <a:pPr>
              <a:spcAft>
                <a:spcPts val="600"/>
              </a:spcAft>
            </a:pPr>
            <a:r>
              <a:rPr lang="en-US" altLang="en-US" u="sng" dirty="0"/>
              <a:t>Learning Outcomes</a:t>
            </a:r>
          </a:p>
          <a:p>
            <a:pPr marL="342900" indent="-342900">
              <a:spcAft>
                <a:spcPts val="600"/>
              </a:spcAft>
              <a:buFont typeface="Arial" panose="020B0604020202020204" pitchFamily="34" charset="0"/>
              <a:buChar char="•"/>
            </a:pPr>
            <a:r>
              <a:rPr lang="en-US" altLang="en-US" dirty="0"/>
              <a:t>Summarize genetic and environmental factors that influence allergy development.</a:t>
            </a:r>
          </a:p>
          <a:p>
            <a:pPr marL="342900" indent="-342900">
              <a:spcAft>
                <a:spcPts val="600"/>
              </a:spcAft>
              <a:buFont typeface="Arial" panose="020B0604020202020204" pitchFamily="34" charset="0"/>
              <a:buChar char="•"/>
            </a:pPr>
            <a:r>
              <a:rPr lang="en-US" altLang="en-US" dirty="0"/>
              <a:t>Outline the steps of a type I allergic response, and discuss the effects on target organs and tissue.</a:t>
            </a:r>
          </a:p>
          <a:p>
            <a:pPr marL="342900" indent="-342900">
              <a:spcAft>
                <a:spcPts val="600"/>
              </a:spcAft>
              <a:buFont typeface="Arial" panose="020B0604020202020204" pitchFamily="34" charset="0"/>
              <a:buChar char="•"/>
            </a:pPr>
            <a:r>
              <a:rPr lang="en-US" altLang="en-US" dirty="0"/>
              <a:t>Identify three conditions caused by </a:t>
            </a:r>
            <a:r>
              <a:rPr lang="en-US" altLang="en-US" dirty="0" err="1"/>
              <a:t>IgE</a:t>
            </a:r>
            <a:r>
              <a:rPr lang="en-US" altLang="en-US" dirty="0"/>
              <a:t>-mediated allergic reactions.</a:t>
            </a:r>
          </a:p>
          <a:p>
            <a:pPr marL="342900" indent="-342900">
              <a:spcAft>
                <a:spcPts val="600"/>
              </a:spcAft>
              <a:buFont typeface="Arial" panose="020B0604020202020204" pitchFamily="34" charset="0"/>
              <a:buChar char="•"/>
            </a:pPr>
            <a:r>
              <a:rPr lang="en-US" dirty="0"/>
              <a:t>Describe the symptoms of anaphylaxis, and link them to physiological events.</a:t>
            </a:r>
          </a:p>
          <a:p>
            <a:pPr marL="342900" indent="-342900">
              <a:spcAft>
                <a:spcPts val="600"/>
              </a:spcAft>
              <a:buFont typeface="Arial" panose="020B0604020202020204" pitchFamily="34" charset="0"/>
              <a:buChar char="•"/>
            </a:pPr>
            <a:r>
              <a:rPr lang="en-US" dirty="0"/>
              <a:t>Briefly describe two methods for diagnosing allergies.</a:t>
            </a:r>
          </a:p>
          <a:p>
            <a:pPr marL="342900" indent="-342900">
              <a:spcAft>
                <a:spcPts val="600"/>
              </a:spcAft>
              <a:buFont typeface="Arial" panose="020B0604020202020204" pitchFamily="34" charset="0"/>
              <a:buChar char="•"/>
            </a:pPr>
            <a:r>
              <a:rPr lang="en-US" dirty="0"/>
              <a:t>List the three main ways to prevent or short-circuit type I allergic reactions.</a:t>
            </a:r>
          </a:p>
        </p:txBody>
      </p:sp>
    </p:spTree>
    <p:extLst>
      <p:ext uri="{BB962C8B-B14F-4D97-AF65-F5344CB8AC3E}">
        <p14:creationId xmlns:p14="http://schemas.microsoft.com/office/powerpoint/2010/main" val="35276854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Clinical Deficiencies in T-Cell Development or Expression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dirty="0"/>
              <a:t>A genetic defect in T-cell development results in a broad spectrum of diseases:</a:t>
            </a:r>
          </a:p>
          <a:p>
            <a:pPr marL="342900" indent="-342900">
              <a:spcBef>
                <a:spcPts val="600"/>
              </a:spcBef>
              <a:buFont typeface="Arial" panose="020B0604020202020204" pitchFamily="34" charset="0"/>
              <a:buChar char="•"/>
            </a:pPr>
            <a:r>
              <a:rPr lang="en-US" dirty="0"/>
              <a:t>Severe opportunistic infections</a:t>
            </a:r>
          </a:p>
          <a:p>
            <a:pPr marL="342900" indent="-342900">
              <a:spcBef>
                <a:spcPts val="600"/>
              </a:spcBef>
              <a:buFont typeface="Arial" panose="020B0604020202020204" pitchFamily="34" charset="0"/>
              <a:buChar char="•"/>
            </a:pPr>
            <a:r>
              <a:rPr lang="en-US" dirty="0"/>
              <a:t>Wasting</a:t>
            </a:r>
          </a:p>
          <a:p>
            <a:pPr marL="342900" indent="-342900">
              <a:spcBef>
                <a:spcPts val="600"/>
              </a:spcBef>
              <a:buFont typeface="Arial" panose="020B0604020202020204" pitchFamily="34" charset="0"/>
              <a:buChar char="•"/>
            </a:pPr>
            <a:r>
              <a:rPr lang="en-US" dirty="0"/>
              <a:t>Cancer</a:t>
            </a:r>
          </a:p>
          <a:p>
            <a:pPr>
              <a:spcBef>
                <a:spcPts val="600"/>
              </a:spcBef>
            </a:pPr>
            <a:r>
              <a:rPr lang="en-US" dirty="0"/>
              <a:t>Usually more devastating than a defective B-cell line</a:t>
            </a:r>
          </a:p>
          <a:p>
            <a:pPr marL="342900" indent="-342900">
              <a:spcBef>
                <a:spcPts val="600"/>
              </a:spcBef>
              <a:buFont typeface="Arial" panose="020B0604020202020204" pitchFamily="34" charset="0"/>
              <a:buChar char="•"/>
            </a:pPr>
            <a:r>
              <a:rPr lang="en-US" dirty="0"/>
              <a:t>T helper cells are required to assist in most specific immune reactions</a:t>
            </a:r>
          </a:p>
        </p:txBody>
      </p:sp>
    </p:spTree>
    <p:extLst>
      <p:ext uri="{BB962C8B-B14F-4D97-AF65-F5344CB8AC3E}">
        <p14:creationId xmlns:p14="http://schemas.microsoft.com/office/powerpoint/2010/main" val="158740394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Abnormal Development of the Thymus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4829175" cy="4937760"/>
          </a:xfrm>
        </p:spPr>
        <p:txBody>
          <a:bodyPr/>
          <a:lstStyle/>
          <a:p>
            <a:r>
              <a:rPr lang="en-US" sz="2200" b="1" dirty="0"/>
              <a:t>DiGeorge syndrome:</a:t>
            </a:r>
          </a:p>
          <a:p>
            <a:pPr marL="347472" indent="-347472">
              <a:buFont typeface="Arial" panose="020B0604020202020204" pitchFamily="34" charset="0"/>
              <a:buChar char="•"/>
            </a:pPr>
            <a:r>
              <a:rPr lang="en-US" sz="2200" dirty="0"/>
              <a:t>Occurs due to errors in embryonic development or deletions in chromosome 22</a:t>
            </a:r>
          </a:p>
          <a:p>
            <a:pPr marL="347472" indent="-347472">
              <a:buFont typeface="Arial" panose="020B0604020202020204" pitchFamily="34" charset="0"/>
              <a:buChar char="•"/>
            </a:pPr>
            <a:r>
              <a:rPr lang="en-US" sz="2200" dirty="0"/>
              <a:t>Characterized by lack of cell-mediated immunity</a:t>
            </a:r>
          </a:p>
          <a:p>
            <a:pPr marL="347472" indent="-347472">
              <a:buFont typeface="Arial" panose="020B0604020202020204" pitchFamily="34" charset="0"/>
              <a:buChar char="•"/>
            </a:pPr>
            <a:r>
              <a:rPr lang="en-US" sz="2200" dirty="0"/>
              <a:t>Children are susceptible to persistent infections by fungi, protozoa, and viruses</a:t>
            </a:r>
          </a:p>
          <a:p>
            <a:pPr marL="347472" indent="-347472">
              <a:buFont typeface="Arial" panose="020B0604020202020204" pitchFamily="34" charset="0"/>
              <a:buChar char="•"/>
            </a:pPr>
            <a:r>
              <a:rPr lang="en-US" sz="2200" dirty="0"/>
              <a:t>Vaccinations using live, attenuated microbes pose a danger</a:t>
            </a:r>
          </a:p>
          <a:p>
            <a:pPr marL="347472" indent="-347472">
              <a:buFont typeface="Arial" panose="020B0604020202020204" pitchFamily="34" charset="0"/>
              <a:buChar char="•"/>
            </a:pPr>
            <a:r>
              <a:rPr lang="en-US" sz="2200" dirty="0"/>
              <a:t>Normal childhood infections can be fatal</a:t>
            </a:r>
          </a:p>
        </p:txBody>
      </p:sp>
      <p:pic>
        <p:nvPicPr>
          <p:cNvPr id="22530" name="Picture 3" descr="Facial characteristics of a child with DiGeorge syndrome.">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558"/>
          <a:stretch/>
        </p:blipFill>
        <p:spPr bwMode="auto">
          <a:xfrm>
            <a:off x="5462302" y="1685924"/>
            <a:ext cx="3485183" cy="2834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a:extLst>
              <a:ext uri="{FF2B5EF4-FFF2-40B4-BE49-F238E27FC236}">
                <a16:creationId xmlns:a16="http://schemas.microsoft.com/office/drawing/2014/main" id="{8378E57F-A224-47B4-A9D5-24FE6610B77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a:extLst>
              <a:ext uri="{FF2B5EF4-FFF2-40B4-BE49-F238E27FC236}">
                <a16:creationId xmlns:a16="http://schemas.microsoft.com/office/drawing/2014/main" id="{A03D45D5-05D9-45C4-B3E3-F7F8F2EC19E5}"/>
              </a:ext>
            </a:extLst>
          </p:cNvPr>
          <p:cNvSpPr>
            <a:spLocks noGrp="1"/>
          </p:cNvSpPr>
          <p:nvPr>
            <p:ph type="body" sz="quarter" idx="30"/>
          </p:nvPr>
        </p:nvSpPr>
        <p:spPr>
          <a:xfrm>
            <a:off x="1562101" y="6684963"/>
            <a:ext cx="6976872" cy="173736"/>
          </a:xfrm>
        </p:spPr>
        <p:txBody>
          <a:bodyPr/>
          <a:lstStyle/>
          <a:p>
            <a:r>
              <a:rPr lang="en-US" dirty="0"/>
              <a:t>Chris So/ZUMA Press/Newscom</a:t>
            </a:r>
          </a:p>
        </p:txBody>
      </p:sp>
    </p:spTree>
    <p:extLst>
      <p:ext uri="{BB962C8B-B14F-4D97-AF65-F5344CB8AC3E}">
        <p14:creationId xmlns:p14="http://schemas.microsoft.com/office/powerpoint/2010/main" val="158740394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Severe Combined Immunodeficiencies: Dysfunction in B and T Cells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dirty="0"/>
              <a:t>SCIDS</a:t>
            </a:r>
            <a:r>
              <a:rPr lang="en-IN" dirty="0"/>
              <a:t> – </a:t>
            </a:r>
            <a:r>
              <a:rPr lang="en-US" dirty="0"/>
              <a:t>The most serious and potentially lethal forms of immunodeficiency</a:t>
            </a:r>
          </a:p>
          <a:p>
            <a:pPr marL="342900" indent="-342900">
              <a:spcBef>
                <a:spcPts val="1200"/>
              </a:spcBef>
              <a:buFont typeface="Arial" panose="020B0604020202020204" pitchFamily="34" charset="0"/>
              <a:buChar char="•"/>
            </a:pPr>
            <a:r>
              <a:rPr lang="en-US" dirty="0"/>
              <a:t>Involve dysfunction in both lymphocyte systems</a:t>
            </a:r>
          </a:p>
          <a:p>
            <a:pPr marL="342900" indent="-342900">
              <a:spcBef>
                <a:spcPts val="1200"/>
              </a:spcBef>
              <a:buFont typeface="Arial" panose="020B0604020202020204" pitchFamily="34" charset="0"/>
              <a:buChar char="•"/>
            </a:pPr>
            <a:r>
              <a:rPr lang="en-US" dirty="0"/>
              <a:t>Some are due to the complete absence of lymphocyte stem cells in bone marrow</a:t>
            </a:r>
          </a:p>
          <a:p>
            <a:pPr marL="342900" indent="-342900">
              <a:spcBef>
                <a:spcPts val="1200"/>
              </a:spcBef>
              <a:buFont typeface="Arial" panose="020B0604020202020204" pitchFamily="34" charset="0"/>
              <a:buChar char="•"/>
            </a:pPr>
            <a:r>
              <a:rPr lang="en-US" dirty="0"/>
              <a:t>Others are attributed to dysfunction of B cells and T cells later in development</a:t>
            </a:r>
          </a:p>
          <a:p>
            <a:pPr marL="342900" indent="-342900">
              <a:spcBef>
                <a:spcPts val="1200"/>
              </a:spcBef>
              <a:buFont typeface="Arial" panose="020B0604020202020204" pitchFamily="34" charset="0"/>
              <a:buChar char="•"/>
            </a:pPr>
            <a:r>
              <a:rPr lang="en-US" dirty="0"/>
              <a:t>Most infants manifest symptoms within days after birth</a:t>
            </a:r>
          </a:p>
        </p:txBody>
      </p:sp>
    </p:spTree>
    <p:extLst>
      <p:ext uri="{BB962C8B-B14F-4D97-AF65-F5344CB8AC3E}">
        <p14:creationId xmlns:p14="http://schemas.microsoft.com/office/powerpoint/2010/main" val="15874039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Forms of SCIDS</a:t>
            </a:r>
            <a:endParaRPr lang="en-IN" dirty="0"/>
          </a:p>
        </p:txBody>
      </p:sp>
      <p:sp>
        <p:nvSpPr>
          <p:cNvPr id="10" name="Content Placeholder 2">
            <a:extLst>
              <a:ext uri="{FF2B5EF4-FFF2-40B4-BE49-F238E27FC236}">
                <a16:creationId xmlns:a16="http://schemas.microsoft.com/office/drawing/2014/main" id="{0E2C25A7-9CB7-4626-BF34-2F4E5B7362A9}"/>
              </a:ext>
            </a:extLst>
          </p:cNvPr>
          <p:cNvSpPr>
            <a:spLocks noGrp="1"/>
          </p:cNvSpPr>
          <p:nvPr>
            <p:ph sz="quarter" idx="11"/>
          </p:nvPr>
        </p:nvSpPr>
        <p:spPr/>
        <p:txBody>
          <a:bodyPr/>
          <a:lstStyle/>
          <a:p>
            <a:r>
              <a:rPr lang="en-US" dirty="0"/>
              <a:t>Two most common forms:</a:t>
            </a:r>
          </a:p>
          <a:p>
            <a:pPr marL="347472" indent="-347472">
              <a:buFont typeface="Arial" panose="020B0604020202020204" pitchFamily="34" charset="0"/>
              <a:buChar char="•"/>
            </a:pPr>
            <a:r>
              <a:rPr lang="en-US" dirty="0"/>
              <a:t>Swiss-type agammaglobulinemia</a:t>
            </a:r>
          </a:p>
          <a:p>
            <a:pPr marL="347472" indent="-347472">
              <a:buFont typeface="Arial" panose="020B0604020202020204" pitchFamily="34" charset="0"/>
              <a:buChar char="•"/>
            </a:pPr>
            <a:r>
              <a:rPr lang="en-US" dirty="0"/>
              <a:t>Thymic </a:t>
            </a:r>
            <a:r>
              <a:rPr lang="en-US" dirty="0" err="1"/>
              <a:t>alymphoplasia</a:t>
            </a:r>
            <a:endParaRPr lang="en-US" dirty="0"/>
          </a:p>
          <a:p>
            <a:pPr marL="347472" indent="-347472">
              <a:buFont typeface="Arial" panose="020B0604020202020204" pitchFamily="34" charset="0"/>
              <a:buChar char="•"/>
            </a:pPr>
            <a:r>
              <a:rPr lang="en-US" dirty="0"/>
              <a:t>Both result in extremely low numbers of all lymphocyte types and poorly developed humoral and cellular immunity</a:t>
            </a:r>
          </a:p>
        </p:txBody>
      </p:sp>
      <p:sp>
        <p:nvSpPr>
          <p:cNvPr id="11" name="Content Placeholder 3">
            <a:extLst>
              <a:ext uri="{FF2B5EF4-FFF2-40B4-BE49-F238E27FC236}">
                <a16:creationId xmlns:a16="http://schemas.microsoft.com/office/drawing/2014/main" id="{41FE2067-E51C-42C9-982D-A64EC852C64B}"/>
              </a:ext>
            </a:extLst>
          </p:cNvPr>
          <p:cNvSpPr>
            <a:spLocks noGrp="1"/>
          </p:cNvSpPr>
          <p:nvPr>
            <p:ph sz="quarter" idx="14"/>
          </p:nvPr>
        </p:nvSpPr>
        <p:spPr/>
        <p:txBody>
          <a:bodyPr/>
          <a:lstStyle/>
          <a:p>
            <a:r>
              <a:rPr lang="en-US" altLang="en-US" dirty="0"/>
              <a:t>Rare form:</a:t>
            </a:r>
          </a:p>
          <a:p>
            <a:pPr marL="347472" indent="-347472">
              <a:buFont typeface="Arial" panose="020B0604020202020204" pitchFamily="34" charset="0"/>
              <a:buChar char="•"/>
            </a:pPr>
            <a:r>
              <a:rPr lang="en-US" altLang="en-US" dirty="0"/>
              <a:t>Adenosine deaminase (ADA) deficiency:</a:t>
            </a:r>
          </a:p>
          <a:p>
            <a:pPr marL="640080" lvl="1" indent="-283464"/>
            <a:r>
              <a:rPr lang="en-US" altLang="en-US" sz="2200" dirty="0"/>
              <a:t>Caused by an autosomal recessive defect in the metabolism of adenosine</a:t>
            </a:r>
          </a:p>
          <a:p>
            <a:pPr marL="640080" lvl="1" indent="-283464"/>
            <a:r>
              <a:rPr lang="en-US" altLang="en-US" sz="2200" dirty="0"/>
              <a:t>Lymphocytes develop but metabolic product builds up abnormally and selectively destroys them</a:t>
            </a:r>
            <a:endParaRPr lang="en-US" sz="2200" dirty="0"/>
          </a:p>
        </p:txBody>
      </p:sp>
    </p:spTree>
    <p:extLst>
      <p:ext uri="{BB962C8B-B14F-4D97-AF65-F5344CB8AC3E}">
        <p14:creationId xmlns:p14="http://schemas.microsoft.com/office/powerpoint/2010/main" val="158740394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Secondary Immunodeficiency Diseases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Secondary deficiencies in B and T cells are caused by:</a:t>
            </a:r>
          </a:p>
          <a:p>
            <a:pPr marL="342900" indent="-342900">
              <a:spcBef>
                <a:spcPts val="1200"/>
              </a:spcBef>
              <a:buFont typeface="Arial" panose="020B0604020202020204" pitchFamily="34" charset="0"/>
              <a:buChar char="•"/>
            </a:pPr>
            <a:r>
              <a:rPr lang="en-US" altLang="en-US" dirty="0"/>
              <a:t>Infection</a:t>
            </a:r>
          </a:p>
          <a:p>
            <a:pPr marL="342900" indent="-342900">
              <a:spcBef>
                <a:spcPts val="1200"/>
              </a:spcBef>
              <a:buFont typeface="Arial" panose="020B0604020202020204" pitchFamily="34" charset="0"/>
              <a:buChar char="•"/>
            </a:pPr>
            <a:r>
              <a:rPr lang="en-US" altLang="en-US" dirty="0"/>
              <a:t>Noninfectious metabolic disease</a:t>
            </a:r>
          </a:p>
          <a:p>
            <a:pPr marL="342900" indent="-342900">
              <a:spcBef>
                <a:spcPts val="1200"/>
              </a:spcBef>
              <a:buFont typeface="Arial" panose="020B0604020202020204" pitchFamily="34" charset="0"/>
              <a:buChar char="•"/>
            </a:pPr>
            <a:r>
              <a:rPr lang="en-US" altLang="en-US" dirty="0"/>
              <a:t>Chemotherapy </a:t>
            </a:r>
          </a:p>
          <a:p>
            <a:pPr marL="342900" indent="-342900">
              <a:spcBef>
                <a:spcPts val="1200"/>
              </a:spcBef>
              <a:buFont typeface="Arial" panose="020B0604020202020204" pitchFamily="34" charset="0"/>
              <a:buChar char="•"/>
            </a:pPr>
            <a:r>
              <a:rPr lang="en-US" altLang="en-US" dirty="0"/>
              <a:t>Radiation</a:t>
            </a:r>
            <a:endParaRPr lang="en-US" dirty="0"/>
          </a:p>
        </p:txBody>
      </p:sp>
    </p:spTree>
    <p:extLst>
      <p:ext uri="{BB962C8B-B14F-4D97-AF65-F5344CB8AC3E}">
        <p14:creationId xmlns:p14="http://schemas.microsoft.com/office/powerpoint/2010/main" val="15874039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AIDS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dirty="0"/>
              <a:t>AIDS is the most recognized infection-induced immunodeficiency disease</a:t>
            </a:r>
          </a:p>
          <a:p>
            <a:pPr marL="342900" indent="-342900">
              <a:spcBef>
                <a:spcPts val="1200"/>
              </a:spcBef>
              <a:buFont typeface="Arial" panose="020B0604020202020204" pitchFamily="34" charset="0"/>
              <a:buChar char="•"/>
            </a:pPr>
            <a:r>
              <a:rPr lang="en-US" dirty="0"/>
              <a:t>T helper cells, monocytes, macrophages, and APCs are infected with HIV</a:t>
            </a:r>
          </a:p>
          <a:p>
            <a:pPr marL="342900" indent="-342900">
              <a:spcBef>
                <a:spcPts val="1200"/>
              </a:spcBef>
              <a:buFont typeface="Arial" panose="020B0604020202020204" pitchFamily="34" charset="0"/>
              <a:buChar char="•"/>
            </a:pPr>
            <a:r>
              <a:rPr lang="en-US" dirty="0"/>
              <a:t>Depletion of T helper cells and functional impairment of immune responses account for cancers and opportunistic protozoan, fungal, and viral infections associated with AIDS</a:t>
            </a:r>
          </a:p>
        </p:txBody>
      </p:sp>
    </p:spTree>
    <p:extLst>
      <p:ext uri="{BB962C8B-B14F-4D97-AF65-F5344CB8AC3E}">
        <p14:creationId xmlns:p14="http://schemas.microsoft.com/office/powerpoint/2010/main" val="15874039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Cancers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dirty="0"/>
              <a:t>Bone marrow or lymphoid organ cancers can cause malfunction of both humoral and cellular immunity</a:t>
            </a:r>
          </a:p>
          <a:p>
            <a:pPr marL="342900" indent="-342900">
              <a:spcBef>
                <a:spcPts val="1200"/>
              </a:spcBef>
              <a:buFont typeface="Arial" panose="020B0604020202020204" pitchFamily="34" charset="0"/>
              <a:buChar char="•"/>
            </a:pPr>
            <a:r>
              <a:rPr lang="en-US" dirty="0"/>
              <a:t>Leukemia: massive numbers of cancer cells displace normal cells of the bone marrow and blood</a:t>
            </a:r>
          </a:p>
          <a:p>
            <a:pPr marL="342900" indent="-342900">
              <a:spcBef>
                <a:spcPts val="1200"/>
              </a:spcBef>
              <a:buFont typeface="Arial" panose="020B0604020202020204" pitchFamily="34" charset="0"/>
              <a:buChar char="•"/>
            </a:pPr>
            <a:r>
              <a:rPr lang="en-US" dirty="0"/>
              <a:t>Plasma cell tumors produce large amounts of nonfunctional antibodies</a:t>
            </a:r>
          </a:p>
          <a:p>
            <a:pPr marL="342900" indent="-342900">
              <a:spcBef>
                <a:spcPts val="1200"/>
              </a:spcBef>
              <a:buFont typeface="Arial" panose="020B0604020202020204" pitchFamily="34" charset="0"/>
              <a:buChar char="•"/>
            </a:pPr>
            <a:r>
              <a:rPr lang="en-US" dirty="0"/>
              <a:t>Thymus tumors cause severe T-cell deficiencies</a:t>
            </a:r>
          </a:p>
        </p:txBody>
      </p:sp>
    </p:spTree>
    <p:extLst>
      <p:ext uri="{BB962C8B-B14F-4D97-AF65-F5344CB8AC3E}">
        <p14:creationId xmlns:p14="http://schemas.microsoft.com/office/powerpoint/2010/main" val="158740394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Concept Check – Section 16.7</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57200" indent="-457200">
              <a:spcBef>
                <a:spcPts val="1200"/>
              </a:spcBef>
              <a:spcAft>
                <a:spcPts val="600"/>
              </a:spcAft>
              <a:buFont typeface="+mj-lt"/>
              <a:buAutoNum type="arabicPeriod"/>
              <a:defRPr/>
            </a:pPr>
            <a:r>
              <a:rPr lang="en-US" dirty="0"/>
              <a:t>A number of B-cell </a:t>
            </a:r>
            <a:r>
              <a:rPr lang="en-US" dirty="0" err="1"/>
              <a:t>immunodeficiencies</a:t>
            </a:r>
            <a:r>
              <a:rPr lang="en-US" dirty="0"/>
              <a:t> are linked to the ______ chromosome.</a:t>
            </a:r>
          </a:p>
          <a:p>
            <a:pPr marL="457200" indent="-457200">
              <a:spcBef>
                <a:spcPts val="1200"/>
              </a:spcBef>
              <a:spcAft>
                <a:spcPts val="600"/>
              </a:spcAft>
              <a:buFont typeface="+mj-lt"/>
              <a:buAutoNum type="arabicPeriod"/>
              <a:defRPr/>
            </a:pPr>
            <a:r>
              <a:rPr lang="en-US" dirty="0"/>
              <a:t>In ______ syndrome, patients lack cell-mediated immunity.</a:t>
            </a:r>
          </a:p>
          <a:p>
            <a:pPr marL="457200" indent="-457200">
              <a:spcBef>
                <a:spcPts val="1200"/>
              </a:spcBef>
              <a:spcAft>
                <a:spcPts val="600"/>
              </a:spcAft>
              <a:buFont typeface="+mj-lt"/>
              <a:buAutoNum type="arabicPeriod"/>
              <a:defRPr/>
            </a:pPr>
            <a:r>
              <a:rPr lang="en-US" dirty="0"/>
              <a:t>Patients with ______ ______ ______ lack function of both B and T cells.</a:t>
            </a:r>
          </a:p>
          <a:p>
            <a:pPr marL="457200" indent="-457200">
              <a:spcBef>
                <a:spcPts val="1200"/>
              </a:spcBef>
              <a:spcAft>
                <a:spcPts val="600"/>
              </a:spcAft>
              <a:buFont typeface="+mj-lt"/>
              <a:buAutoNum type="arabicPeriod"/>
              <a:defRPr/>
            </a:pPr>
            <a:r>
              <a:rPr lang="en-US" dirty="0"/>
              <a:t>The most common infection-induced immunodeficiency is ______.</a:t>
            </a:r>
          </a:p>
        </p:txBody>
      </p:sp>
    </p:spTree>
    <p:extLst>
      <p:ext uri="{BB962C8B-B14F-4D97-AF65-F5344CB8AC3E}">
        <p14:creationId xmlns:p14="http://schemas.microsoft.com/office/powerpoint/2010/main" val="10911191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Type I Allergic Reactions: Atopy and Anaphylaxis </a:t>
            </a:r>
            <a:r>
              <a:rPr lang="en-US" dirty="0" err="1"/>
              <a:t>crobiology</a:t>
            </a:r>
            <a:endParaRPr lang="en-US"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7"/>
            <a:ext cx="4297680" cy="5166956"/>
          </a:xfrm>
        </p:spPr>
        <p:txBody>
          <a:bodyPr/>
          <a:lstStyle/>
          <a:p>
            <a:pPr>
              <a:spcBef>
                <a:spcPts val="600"/>
              </a:spcBef>
              <a:spcAft>
                <a:spcPts val="600"/>
              </a:spcAft>
            </a:pPr>
            <a:r>
              <a:rPr lang="en-US" b="1" dirty="0"/>
              <a:t>Allergy:</a:t>
            </a:r>
            <a:r>
              <a:rPr lang="en-US" dirty="0"/>
              <a:t> an exaggerated immune response that is manifested by inflammation</a:t>
            </a:r>
          </a:p>
          <a:p>
            <a:pPr>
              <a:spcBef>
                <a:spcPts val="600"/>
              </a:spcBef>
              <a:spcAft>
                <a:spcPts val="600"/>
              </a:spcAft>
            </a:pPr>
            <a:r>
              <a:rPr lang="en-US" b="1" dirty="0"/>
              <a:t>Allergens:</a:t>
            </a:r>
            <a:r>
              <a:rPr lang="en-US" dirty="0"/>
              <a:t> antigens that do not noticeably affect </a:t>
            </a:r>
            <a:r>
              <a:rPr lang="en-US" dirty="0" err="1"/>
              <a:t>nonallergic</a:t>
            </a:r>
            <a:r>
              <a:rPr lang="en-US" dirty="0"/>
              <a:t> individuals</a:t>
            </a:r>
          </a:p>
          <a:p>
            <a:pPr>
              <a:spcBef>
                <a:spcPts val="600"/>
              </a:spcBef>
              <a:spcAft>
                <a:spcPts val="600"/>
              </a:spcAft>
            </a:pPr>
            <a:r>
              <a:rPr lang="en-US" dirty="0"/>
              <a:t>Similar physiological mechanism:</a:t>
            </a:r>
          </a:p>
          <a:p>
            <a:pPr marL="342900" lvl="1">
              <a:spcBef>
                <a:spcPts val="600"/>
              </a:spcBef>
              <a:spcAft>
                <a:spcPts val="600"/>
              </a:spcAft>
            </a:pPr>
            <a:r>
              <a:rPr lang="en-US" sz="2200" dirty="0"/>
              <a:t>Immediate onset</a:t>
            </a:r>
          </a:p>
          <a:p>
            <a:pPr marL="342900" lvl="1">
              <a:spcBef>
                <a:spcPts val="600"/>
              </a:spcBef>
              <a:spcAft>
                <a:spcPts val="600"/>
              </a:spcAft>
            </a:pPr>
            <a:r>
              <a:rPr lang="en-US" sz="2200" dirty="0"/>
              <a:t>Associated with exposure to specific antigens</a:t>
            </a:r>
            <a:endParaRPr lang="en-US" dirty="0"/>
          </a:p>
        </p:txBody>
      </p:sp>
      <p:sp>
        <p:nvSpPr>
          <p:cNvPr id="5" name="Content Placeholder 3"/>
          <p:cNvSpPr>
            <a:spLocks noGrp="1"/>
          </p:cNvSpPr>
          <p:nvPr>
            <p:ph sz="quarter" idx="15"/>
          </p:nvPr>
        </p:nvSpPr>
        <p:spPr>
          <a:xfrm>
            <a:off x="4934857" y="1248229"/>
            <a:ext cx="3866243" cy="5000171"/>
          </a:xfrm>
        </p:spPr>
        <p:txBody>
          <a:bodyPr/>
          <a:lstStyle/>
          <a:p>
            <a:pPr marL="342900" indent="-342900">
              <a:spcBef>
                <a:spcPts val="600"/>
              </a:spcBef>
              <a:spcAft>
                <a:spcPts val="600"/>
              </a:spcAft>
              <a:buFont typeface="Arial" panose="020B0604020202020204" pitchFamily="34" charset="0"/>
              <a:buChar char="•"/>
            </a:pPr>
            <a:r>
              <a:rPr lang="en-US" altLang="en-US" b="1" dirty="0"/>
              <a:t>Atopy:</a:t>
            </a:r>
            <a:r>
              <a:rPr lang="en-US" altLang="en-US" dirty="0"/>
              <a:t> chronic local allergy such as hay fever or asthma</a:t>
            </a:r>
          </a:p>
          <a:p>
            <a:pPr marL="342900" indent="-342900">
              <a:spcBef>
                <a:spcPts val="600"/>
              </a:spcBef>
              <a:spcAft>
                <a:spcPts val="600"/>
              </a:spcAft>
              <a:buFont typeface="Arial" panose="020B0604020202020204" pitchFamily="34" charset="0"/>
              <a:buChar char="•"/>
            </a:pPr>
            <a:r>
              <a:rPr lang="en-US" altLang="en-US" b="1" dirty="0"/>
              <a:t>Anaphylaxis:</a:t>
            </a:r>
            <a:r>
              <a:rPr lang="en-US" altLang="en-US" dirty="0"/>
              <a:t> a systemic, sometimes fatal, reaction that involves airway obstruction and circulatory collapse</a:t>
            </a:r>
            <a:endParaRPr lang="en-IN" dirty="0"/>
          </a:p>
        </p:txBody>
      </p:sp>
    </p:spTree>
    <p:extLst>
      <p:ext uri="{BB962C8B-B14F-4D97-AF65-F5344CB8AC3E}">
        <p14:creationId xmlns:p14="http://schemas.microsoft.com/office/powerpoint/2010/main" val="42512554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Overview of Disorders of the Immune System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Just as the system of T cells and B cells provides necessary protection against infection and disease, the same system can cause serious and debilitating conditions by overreacting or underreacting to antigens. </a:t>
            </a:r>
            <a:r>
              <a:rPr lang="en-US" dirty="0" err="1"/>
              <a:t>Hyposensitivities</a:t>
            </a:r>
            <a:r>
              <a:rPr lang="en-US" dirty="0"/>
              <a:t> include primary and secondary immunodeficiencies represented by a boy living in sterile bubble due to severe combined immunodeficiency and a person with AIDS, respectively. Hypersensitivities: Type I (immediate) is represented by a boy with hay fever; Type II (antibody-mediated) is represented by someone receiving a blood transfusion; Type III (immune complex) is represented by an elderly woman with arthritis; and Type IV (cell-mediated, cytotoxic) is represented by a photo of contact dermatitis.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Common Allergens, Classified by Portal of Entry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Common inhalants, or airborne environmental allergens, include pollen and insect parts. </a:t>
            </a:r>
          </a:p>
          <a:p>
            <a:pPr marL="342900" indent="-342900">
              <a:buFont typeface="+mj-lt"/>
              <a:buAutoNum type="alphaLcParenR"/>
            </a:pPr>
            <a:r>
              <a:rPr lang="en-US" dirty="0"/>
              <a:t>Common </a:t>
            </a:r>
            <a:r>
              <a:rPr lang="en-US" dirty="0" err="1"/>
              <a:t>ingestants</a:t>
            </a:r>
            <a:r>
              <a:rPr lang="en-US" dirty="0"/>
              <a:t>, allergens that enter by mouth, include red dye, peanuts, strawberries, and shrimp. </a:t>
            </a:r>
          </a:p>
          <a:p>
            <a:pPr marL="342900" indent="-342900">
              <a:buFont typeface="+mj-lt"/>
              <a:buAutoNum type="alphaLcParenR"/>
            </a:pPr>
            <a:r>
              <a:rPr lang="en-US" dirty="0"/>
              <a:t>Common injectants, allergens that enter via the parenteral route include bee stings and penicillin. </a:t>
            </a:r>
          </a:p>
          <a:p>
            <a:pPr marL="342900" indent="-342900">
              <a:buFont typeface="+mj-lt"/>
              <a:buAutoNum type="alphaLcParenR"/>
            </a:pPr>
            <a:r>
              <a:rPr lang="en-US" dirty="0"/>
              <a:t>Common </a:t>
            </a:r>
            <a:r>
              <a:rPr lang="en-US" dirty="0" err="1"/>
              <a:t>contactants</a:t>
            </a:r>
            <a:r>
              <a:rPr lang="en-US" dirty="0"/>
              <a:t>, allergens that enter through the skin include detergent, lotion, and latex gloves.</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13028101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Schematic View of Cellular Reactions During the Type I Allergic Response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Type I allergic response. </a:t>
            </a:r>
          </a:p>
          <a:p>
            <a:pPr marL="342900" indent="-342900">
              <a:buAutoNum type="alphaUcParenR"/>
            </a:pPr>
            <a:r>
              <a:rPr lang="en-US" dirty="0"/>
              <a:t>Sensitization/</a:t>
            </a:r>
            <a:r>
              <a:rPr lang="en-US" dirty="0" err="1"/>
              <a:t>IgE</a:t>
            </a:r>
            <a:r>
              <a:rPr lang="en-US" dirty="0"/>
              <a:t> production: 1) Sensitizing dose of allergen enters. 2) Lymphatic vessel carries allergen to lymph node. 3) In lymph, B cell recognizes allergen with help of T</a:t>
            </a:r>
            <a:r>
              <a:rPr lang="en-US" baseline="-25000" dirty="0"/>
              <a:t>H</a:t>
            </a:r>
            <a:r>
              <a:rPr lang="en-US" dirty="0"/>
              <a:t> cell. 4) B cell proliferates into plasma cells. 5) Plasma cells synthesize </a:t>
            </a:r>
            <a:r>
              <a:rPr lang="en-US" dirty="0" err="1"/>
              <a:t>IgE</a:t>
            </a:r>
            <a:r>
              <a:rPr lang="en-US" dirty="0"/>
              <a:t>. </a:t>
            </a:r>
          </a:p>
          <a:p>
            <a:pPr marL="342900" indent="-342900">
              <a:buAutoNum type="alphaUcParenR"/>
            </a:pPr>
            <a:r>
              <a:rPr lang="en-US" dirty="0"/>
              <a:t>Subsequent exposure to allergen: 6) Then, </a:t>
            </a:r>
            <a:r>
              <a:rPr lang="en-US" dirty="0" err="1"/>
              <a:t>IgE</a:t>
            </a:r>
            <a:r>
              <a:rPr lang="en-US" dirty="0"/>
              <a:t> binds to mast cell surface receptors. 7) Allergen is encountered again. 8) Allergen attaches to </a:t>
            </a:r>
            <a:r>
              <a:rPr lang="en-US" dirty="0" err="1"/>
              <a:t>IgE</a:t>
            </a:r>
            <a:r>
              <a:rPr lang="en-US" dirty="0"/>
              <a:t> on mast cells. 9) Resulting in systemic distribution of allergic mediators in bloodstream.</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40849364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sz="1800" dirty="0"/>
              <a:t>Spectrum of Reactions to Inflammatory Cytokines Released by Mast Cells and the Common Symptoms They Elicit in Target Tissues and Organs XXXXXXX - Text Alternative</a:t>
            </a:r>
            <a:endParaRPr lang="en-IN" sz="1800"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Type I allergic response effects on tissues are due to prostaglandin which results in dilated blood vessels, constricted bronchioles, and increased sensitivity to pain (represented here as a headache); leukotriene which results in constriction of bronchioles and airway obstruction with mucus buildup, represented by a woman using an inhaler for asthma; and histamine, serotonin, and bradykinin resulting in increased blood flow, skin manifestations (represented by dilated blood vessels and a skin test for allergens), increased peristalsis of intestine, diarrhea, and vomiting, and increased mucus secretion. </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00661874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Atopic Diseases: Eczema</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Vesicular, weepy, encrusted lesions are typical in afflicted infants. </a:t>
            </a:r>
          </a:p>
          <a:p>
            <a:pPr marL="342900" indent="-342900">
              <a:buFont typeface="+mj-lt"/>
              <a:buAutoNum type="alphaLcParenR"/>
            </a:pPr>
            <a:r>
              <a:rPr lang="en-US" dirty="0"/>
              <a:t>In adulthood, lesions are more likely to be dry, scaly, and thickened. </a:t>
            </a:r>
          </a:p>
          <a:p>
            <a:pPr marL="342900" indent="-342900">
              <a:buFont typeface="+mj-lt"/>
              <a:buAutoNum type="alphaLcParenR"/>
            </a:pPr>
            <a:r>
              <a:rPr lang="en-US" dirty="0"/>
              <a:t>A typical rash that develops in an allergic reaction to an antibiotic. </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7496445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Skin Testing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forearm is mapped and then injected with a selection of allergen extracts. The allergist must be very aware of potential anaphylaxis attacks triggered by these injections. </a:t>
            </a:r>
          </a:p>
          <a:p>
            <a:pPr marL="342900" indent="-342900">
              <a:buFont typeface="+mj-lt"/>
              <a:buAutoNum type="alphaLcParenR"/>
            </a:pPr>
            <a:r>
              <a:rPr lang="en-US" dirty="0"/>
              <a:t>Close-up of skin wheals showing a number of positive reactions (dark lines are measurer’s marks). </a:t>
            </a:r>
          </a:p>
          <a:p>
            <a:pPr marL="342900" indent="-342900">
              <a:buFont typeface="+mj-lt"/>
              <a:buAutoNum type="alphaLcParenR"/>
            </a:pPr>
            <a:r>
              <a:rPr lang="en-US" dirty="0"/>
              <a:t>An actual skin test record for some common environmental allergens indicated which allergens or particles the person had no reaction, slight reaction, mid reaction, moderate reaction, or severe reaction to.</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73844687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Theories of the Immunologic Basis of Desensitization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An injection of allergen causes IgG antibodies to be formed instead of </a:t>
            </a:r>
            <a:r>
              <a:rPr lang="en-US" dirty="0" err="1"/>
              <a:t>IgE</a:t>
            </a:r>
            <a:r>
              <a:rPr lang="en-US" dirty="0"/>
              <a:t>; these blocking antibodies cross-link and effectively remove the allergen before it can react with the </a:t>
            </a:r>
            <a:r>
              <a:rPr lang="en-US" dirty="0" err="1"/>
              <a:t>IgE</a:t>
            </a:r>
            <a:r>
              <a:rPr lang="en-US" dirty="0"/>
              <a:t> in the mast cell. </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36121432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Strategies for Blocking Allergy Attacks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Step 1. Avoidance of allergen. </a:t>
            </a:r>
          </a:p>
          <a:p>
            <a:r>
              <a:rPr lang="en-US" dirty="0"/>
              <a:t>Step 2. Steroids prevent synthesis of </a:t>
            </a:r>
            <a:r>
              <a:rPr lang="en-US" dirty="0" err="1"/>
              <a:t>IgE</a:t>
            </a:r>
            <a:r>
              <a:rPr lang="en-US" dirty="0"/>
              <a:t> by plasma cell, monoclonal antibodies inactivate </a:t>
            </a:r>
            <a:r>
              <a:rPr lang="en-US" dirty="0" err="1"/>
              <a:t>IgE</a:t>
            </a:r>
            <a:r>
              <a:rPr lang="en-US" dirty="0"/>
              <a:t> after it is formed, a drug called cromolyn acts on surface of mast cell preventing degranulation, and antihistamines, aspirin, theophylline counteract the effects of cytokines on target cells.</a:t>
            </a:r>
          </a:p>
          <a:p>
            <a:r>
              <a:rPr lang="en-US" dirty="0"/>
              <a:t>Step 3. IgG binds allergens. </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5635893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Important Points About Blood Types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In general, persons with blood types A, B, and AB inherit a gene for the enzyme that adds a certain terminal sugar to the basic RBC receptor. Type O persons do not have such an enzyme and lack the terminal sugar. </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98336522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Clinical Concerns in Transfusions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In the blood typing test, a drop of blood is mixed with a specially prepared antiserum known to contain antibodies against the A, B, or Rh antigens. </a:t>
            </a:r>
          </a:p>
          <a:p>
            <a:pPr marL="342900" indent="-342900">
              <a:buFont typeface="+mj-lt"/>
              <a:buAutoNum type="alphaLcParenR"/>
            </a:pPr>
            <a:r>
              <a:rPr lang="en-US" dirty="0"/>
              <a:t>If that particular antigen is not present, the red blood cells in that droplet do not agglutinate but form an even suspension. </a:t>
            </a:r>
          </a:p>
          <a:p>
            <a:pPr marL="342900" indent="-342900">
              <a:buFont typeface="+mj-lt"/>
              <a:buAutoNum type="alphaLcParenR"/>
            </a:pPr>
            <a:r>
              <a:rPr lang="en-US" dirty="0"/>
              <a:t>If that antigen is present, agglutination occurs and the RBCs form visible clumps. </a:t>
            </a:r>
          </a:p>
          <a:p>
            <a:pPr marL="342900" indent="-342900">
              <a:buFont typeface="+mj-lt"/>
              <a:buAutoNum type="alphaLcParenR"/>
            </a:pPr>
            <a:r>
              <a:rPr lang="en-US" dirty="0"/>
              <a:t>Several patterns and their interpretations. Anti-A, anti-B, and anti-Rh are shorthand for the antisera applied to the drops. (In general, O+ is the most common blood type, and AB– is the rarest.) </a:t>
            </a:r>
            <a:endParaRPr 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74534643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1499</TotalTime>
  <Words>6327</Words>
  <Application>Microsoft Office PowerPoint</Application>
  <PresentationFormat>On-screen Show (4:3)</PresentationFormat>
  <Paragraphs>697</Paragraphs>
  <Slides>106</Slides>
  <Notes>1</Notes>
  <HiddenSlides>18</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106</vt:i4>
      </vt:variant>
    </vt:vector>
  </HeadingPairs>
  <TitlesOfParts>
    <vt:vector size="113" baseType="lpstr">
      <vt:lpstr>Arial</vt:lpstr>
      <vt:lpstr>Calibri</vt:lpstr>
      <vt:lpstr>Title Slides Master</vt:lpstr>
      <vt:lpstr>MainContentSlideMaster</vt:lpstr>
      <vt:lpstr>ClosingMaster</vt:lpstr>
      <vt:lpstr>DividerSlideMaster</vt:lpstr>
      <vt:lpstr>ImageDescriptionAppendixSlideMaster</vt:lpstr>
      <vt:lpstr>Chapter 16</vt:lpstr>
      <vt:lpstr>Section 16.1:  The Immune Response: A Two-Sided Coin</vt:lpstr>
      <vt:lpstr>The Immune Response: A Two-Sided Coin</vt:lpstr>
      <vt:lpstr>Overview of Disorders of the Immune System</vt:lpstr>
      <vt:lpstr>Hypersensitivity</vt:lpstr>
      <vt:lpstr>Hypersensitivity States</vt:lpstr>
      <vt:lpstr>Concept Check – Section 16.1</vt:lpstr>
      <vt:lpstr>Section 16.2: Type I Allergic Reactions: Atopy and Anaphylaxis</vt:lpstr>
      <vt:lpstr>Type I Allergic Reactions: Atopy and Anaphylaxis crobiology</vt:lpstr>
      <vt:lpstr>Who is Affected, and How?</vt:lpstr>
      <vt:lpstr>Hygiene Hypothesis</vt:lpstr>
      <vt:lpstr>Common Allergens, Classified by Portal of Entry</vt:lpstr>
      <vt:lpstr>Schematic View of Cellular Reactions During the Type I Allergic Response</vt:lpstr>
      <vt:lpstr>Role of Mast Cells and Basophils</vt:lpstr>
      <vt:lpstr>The Second Contact with an Allergen</vt:lpstr>
      <vt:lpstr>Cytokines, Target Organs, and Allergic Symptoms</vt:lpstr>
      <vt:lpstr>Chemical Mediators</vt:lpstr>
      <vt:lpstr>Spectrum of Reactions to Inflammatory Cytokines Released by Mast Cells and the Common Symptoms They Elicit in Target Tissues and Organs XXXXXXX</vt:lpstr>
      <vt:lpstr>Atopic Diseases: Hay Fever and Asthma</vt:lpstr>
      <vt:lpstr>Atopic Diseases: Eczema</vt:lpstr>
      <vt:lpstr>Food Allergy</vt:lpstr>
      <vt:lpstr>Drug Allergy</vt:lpstr>
      <vt:lpstr>Anaphylaxis: An Overpowering Systemic Reaction</vt:lpstr>
      <vt:lpstr>Systemic Anaphylaxis</vt:lpstr>
      <vt:lpstr>Diagnosis of Allergy</vt:lpstr>
      <vt:lpstr>Skin Testing</vt:lpstr>
      <vt:lpstr>Treatment of Allergy</vt:lpstr>
      <vt:lpstr>Taking Drugs to Block Allergy</vt:lpstr>
      <vt:lpstr>Antihistamines</vt:lpstr>
      <vt:lpstr>Epinephrine (Adrenaline)</vt:lpstr>
      <vt:lpstr>Desensitization</vt:lpstr>
      <vt:lpstr>Theories of the Immunologic Basis of Desensitization</vt:lpstr>
      <vt:lpstr>Strategies for Blocking Allergy Attacks</vt:lpstr>
      <vt:lpstr>Concept Check – Section 16.2</vt:lpstr>
      <vt:lpstr>Section 16.3:  Type II Hypersensitivities: Reactions That Lyse Foreign Cells</vt:lpstr>
      <vt:lpstr>Basis of Human ABO Antigens and Blood Types</vt:lpstr>
      <vt:lpstr>ABO Antigen Markers</vt:lpstr>
      <vt:lpstr>Characteristics of ABO Blood Groups</vt:lpstr>
      <vt:lpstr>Important Points About Blood Types</vt:lpstr>
      <vt:lpstr>Clinical Concerns in Transfusions</vt:lpstr>
      <vt:lpstr>Universal Transfusions</vt:lpstr>
      <vt:lpstr>Transfusion of the Wrong Blood Type</vt:lpstr>
      <vt:lpstr>The Rh Factor and Its Clinical Importance</vt:lpstr>
      <vt:lpstr>Development and Control of Rh Incompatibility</vt:lpstr>
      <vt:lpstr>Concept Check – Section 16.3</vt:lpstr>
      <vt:lpstr>Section 16.4: Type III Hypersensitivities: Immune Complex Reactions</vt:lpstr>
      <vt:lpstr>Pathogenesis of Immune Complex Disease</vt:lpstr>
      <vt:lpstr>Types of Immune Complex Disease</vt:lpstr>
      <vt:lpstr>Differences Between the Arthus Reaction and Serum Sickness</vt:lpstr>
      <vt:lpstr>The Arthus Reaction</vt:lpstr>
      <vt:lpstr>Serum Sickness</vt:lpstr>
      <vt:lpstr>Concept Check – Section 16.4</vt:lpstr>
      <vt:lpstr>Section 16.5: Type IV Hypersensitivities: Cell-Mediated (Delayed) Reactions</vt:lpstr>
      <vt:lpstr>Type IV Hypersensitivities</vt:lpstr>
      <vt:lpstr>Delayed Type Hypersensitivity</vt:lpstr>
      <vt:lpstr>Contact Dermatitis</vt:lpstr>
      <vt:lpstr>Process of Contact Dermatitis</vt:lpstr>
      <vt:lpstr>Genetic and Biochemical Basis for Graft Rejection</vt:lpstr>
      <vt:lpstr>Development of Type IV Incompatible Tissue Graft Reactions</vt:lpstr>
      <vt:lpstr>Classes of Grafts</vt:lpstr>
      <vt:lpstr>Types of Transplants</vt:lpstr>
      <vt:lpstr>Concept Check – Section 16.5</vt:lpstr>
      <vt:lpstr>Section 16.6: An Inappropriate Response Against Self: Autoimmunity</vt:lpstr>
      <vt:lpstr>Autoimmunity</vt:lpstr>
      <vt:lpstr>Selected Autoimmune Diseases</vt:lpstr>
      <vt:lpstr>Genetic and Gender Correlation in Autoimmune Disease</vt:lpstr>
      <vt:lpstr>Origins of Autoimmune Disease: Molecular Mimicry and Infection</vt:lpstr>
      <vt:lpstr>Origins of Autoimmune Disease: The Gut Microbiome</vt:lpstr>
      <vt:lpstr>Systemic Autoimmunities: Lupus</vt:lpstr>
      <vt:lpstr>Systemic Autoimmunities: Rheumatoid Arthritis</vt:lpstr>
      <vt:lpstr>Autoimmunities of the Endocrine Glands: Graves’ Disease</vt:lpstr>
      <vt:lpstr>Autoimmunities of the Endocrine Glands: Type I Diabetes</vt:lpstr>
      <vt:lpstr>Neuromuscular Autoimmunities: Myasthenia Gravis</vt:lpstr>
      <vt:lpstr>Neuromuscular Autoimmunities: Multiple Sclerosis</vt:lpstr>
      <vt:lpstr>Concept Check – Section 16.6</vt:lpstr>
      <vt:lpstr>Section 16.7: Immunodeficiency Diseases: Hyposensitivity of the Immune System</vt:lpstr>
      <vt:lpstr>Immunodeficiency Diseases</vt:lpstr>
      <vt:lpstr>Primary Immunodeficiency</vt:lpstr>
      <vt:lpstr>Clinical Deficiencies in B-Cell Development or Expression</vt:lpstr>
      <vt:lpstr>Clinical Deficiencies in T-Cell Development or Expression</vt:lpstr>
      <vt:lpstr>Abnormal Development of the Thymus</vt:lpstr>
      <vt:lpstr>Severe Combined Immunodeficiencies: Dysfunction in B and T Cells</vt:lpstr>
      <vt:lpstr>Forms of SCIDS</vt:lpstr>
      <vt:lpstr>Secondary Immunodeficiency Diseases</vt:lpstr>
      <vt:lpstr>AIDS</vt:lpstr>
      <vt:lpstr>Cancers</vt:lpstr>
      <vt:lpstr>Concept Check – Section 16.7</vt:lpstr>
      <vt:lpstr>End of Main Content</vt:lpstr>
      <vt:lpstr>Accessibility Content: Text Alternatives for Images</vt:lpstr>
      <vt:lpstr>Overview of Disorders of the Immune System - Text Alternative</vt:lpstr>
      <vt:lpstr>Common Allergens, Classified by Portal of Entry - Text Alternative</vt:lpstr>
      <vt:lpstr>Schematic View of Cellular Reactions During the Type I Allergic Response - Text Alternative</vt:lpstr>
      <vt:lpstr>Spectrum of Reactions to Inflammatory Cytokines Released by Mast Cells and the Common Symptoms They Elicit in Target Tissues and Organs XXXXXXX - Text Alternative</vt:lpstr>
      <vt:lpstr>Atopic Diseases: Eczema- Text Alternative</vt:lpstr>
      <vt:lpstr>Skin Testing - Text Alternative</vt:lpstr>
      <vt:lpstr>Theories of the Immunologic Basis of Desensitization - Text Alternative</vt:lpstr>
      <vt:lpstr>Strategies for Blocking Allergy Attacks - Text Alternative</vt:lpstr>
      <vt:lpstr>Important Points About Blood Types - Text Alternative</vt:lpstr>
      <vt:lpstr>Clinical Concerns in Transfusions - Text Alternative</vt:lpstr>
      <vt:lpstr>Transfusion of the Wrong Blood Type - Text Alternative</vt:lpstr>
      <vt:lpstr>Development and Control of Rh Incompatibility - Text Alternative</vt:lpstr>
      <vt:lpstr>Pathogenesis of Immune Complex Disease - Text Alternative</vt:lpstr>
      <vt:lpstr>Process of Contact Dermatitis - Text Alternative</vt:lpstr>
      <vt:lpstr>Development of Type IV Incompatible Tissue Graft Reactions - Text Alternative</vt:lpstr>
      <vt:lpstr>Primary Immunodeficiency - Text Alternative</vt:lpstr>
      <vt:lpstr>Abnormal Development of the Thymus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Shivani1</cp:lastModifiedBy>
  <cp:revision>372</cp:revision>
  <dcterms:created xsi:type="dcterms:W3CDTF">2019-07-27T05:34:11Z</dcterms:created>
  <dcterms:modified xsi:type="dcterms:W3CDTF">2020-05-21T15:18:30Z</dcterms:modified>
</cp:coreProperties>
</file>