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88"/>
  </p:notesMasterIdLst>
  <p:sldIdLst>
    <p:sldId id="256" r:id="rId6"/>
    <p:sldId id="266" r:id="rId7"/>
    <p:sldId id="269" r:id="rId8"/>
    <p:sldId id="270" r:id="rId9"/>
    <p:sldId id="271" r:id="rId10"/>
    <p:sldId id="272" r:id="rId11"/>
    <p:sldId id="291" r:id="rId12"/>
    <p:sldId id="292" r:id="rId13"/>
    <p:sldId id="363" r:id="rId14"/>
    <p:sldId id="362" r:id="rId15"/>
    <p:sldId id="273" r:id="rId16"/>
    <p:sldId id="274" r:id="rId17"/>
    <p:sldId id="275" r:id="rId18"/>
    <p:sldId id="276" r:id="rId19"/>
    <p:sldId id="376" r:id="rId20"/>
    <p:sldId id="375" r:id="rId21"/>
    <p:sldId id="374" r:id="rId22"/>
    <p:sldId id="373" r:id="rId23"/>
    <p:sldId id="372" r:id="rId24"/>
    <p:sldId id="371" r:id="rId25"/>
    <p:sldId id="370" r:id="rId26"/>
    <p:sldId id="369" r:id="rId27"/>
    <p:sldId id="368" r:id="rId28"/>
    <p:sldId id="367" r:id="rId29"/>
    <p:sldId id="366" r:id="rId30"/>
    <p:sldId id="365" r:id="rId31"/>
    <p:sldId id="364" r:id="rId32"/>
    <p:sldId id="277" r:id="rId33"/>
    <p:sldId id="278" r:id="rId34"/>
    <p:sldId id="295" r:id="rId35"/>
    <p:sldId id="296" r:id="rId36"/>
    <p:sldId id="297" r:id="rId37"/>
    <p:sldId id="298" r:id="rId38"/>
    <p:sldId id="299" r:id="rId39"/>
    <p:sldId id="300" r:id="rId40"/>
    <p:sldId id="301" r:id="rId41"/>
    <p:sldId id="302" r:id="rId42"/>
    <p:sldId id="303" r:id="rId43"/>
    <p:sldId id="340" r:id="rId44"/>
    <p:sldId id="341" r:id="rId45"/>
    <p:sldId id="342" r:id="rId46"/>
    <p:sldId id="343" r:id="rId47"/>
    <p:sldId id="386" r:id="rId48"/>
    <p:sldId id="385" r:id="rId49"/>
    <p:sldId id="384" r:id="rId50"/>
    <p:sldId id="383" r:id="rId51"/>
    <p:sldId id="382" r:id="rId52"/>
    <p:sldId id="381" r:id="rId53"/>
    <p:sldId id="380" r:id="rId54"/>
    <p:sldId id="379" r:id="rId55"/>
    <p:sldId id="378" r:id="rId56"/>
    <p:sldId id="377" r:id="rId57"/>
    <p:sldId id="344" r:id="rId58"/>
    <p:sldId id="345" r:id="rId59"/>
    <p:sldId id="346" r:id="rId60"/>
    <p:sldId id="347" r:id="rId61"/>
    <p:sldId id="348" r:id="rId62"/>
    <p:sldId id="349" r:id="rId63"/>
    <p:sldId id="394" r:id="rId64"/>
    <p:sldId id="393" r:id="rId65"/>
    <p:sldId id="392" r:id="rId66"/>
    <p:sldId id="391" r:id="rId67"/>
    <p:sldId id="390" r:id="rId68"/>
    <p:sldId id="389" r:id="rId69"/>
    <p:sldId id="388" r:id="rId70"/>
    <p:sldId id="260" r:id="rId71"/>
    <p:sldId id="289" r:id="rId72"/>
    <p:sldId id="290" r:id="rId73"/>
    <p:sldId id="395" r:id="rId74"/>
    <p:sldId id="396" r:id="rId75"/>
    <p:sldId id="397" r:id="rId76"/>
    <p:sldId id="398" r:id="rId77"/>
    <p:sldId id="399" r:id="rId78"/>
    <p:sldId id="400" r:id="rId79"/>
    <p:sldId id="401" r:id="rId80"/>
    <p:sldId id="402" r:id="rId81"/>
    <p:sldId id="403" r:id="rId82"/>
    <p:sldId id="404" r:id="rId83"/>
    <p:sldId id="405" r:id="rId84"/>
    <p:sldId id="406" r:id="rId85"/>
    <p:sldId id="407" r:id="rId86"/>
    <p:sldId id="408" r:id="rId8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270"/>
            <p14:sldId id="271"/>
            <p14:sldId id="272"/>
            <p14:sldId id="291"/>
            <p14:sldId id="292"/>
            <p14:sldId id="363"/>
            <p14:sldId id="362"/>
            <p14:sldId id="273"/>
            <p14:sldId id="274"/>
            <p14:sldId id="275"/>
            <p14:sldId id="276"/>
            <p14:sldId id="376"/>
            <p14:sldId id="375"/>
            <p14:sldId id="374"/>
            <p14:sldId id="373"/>
            <p14:sldId id="372"/>
            <p14:sldId id="371"/>
            <p14:sldId id="370"/>
            <p14:sldId id="369"/>
            <p14:sldId id="368"/>
            <p14:sldId id="367"/>
            <p14:sldId id="366"/>
            <p14:sldId id="365"/>
            <p14:sldId id="364"/>
            <p14:sldId id="277"/>
            <p14:sldId id="278"/>
            <p14:sldId id="295"/>
            <p14:sldId id="296"/>
            <p14:sldId id="297"/>
            <p14:sldId id="298"/>
            <p14:sldId id="299"/>
            <p14:sldId id="300"/>
            <p14:sldId id="301"/>
            <p14:sldId id="302"/>
            <p14:sldId id="303"/>
            <p14:sldId id="340"/>
            <p14:sldId id="341"/>
            <p14:sldId id="342"/>
            <p14:sldId id="343"/>
            <p14:sldId id="386"/>
            <p14:sldId id="385"/>
            <p14:sldId id="384"/>
            <p14:sldId id="383"/>
            <p14:sldId id="382"/>
            <p14:sldId id="381"/>
            <p14:sldId id="380"/>
            <p14:sldId id="379"/>
            <p14:sldId id="378"/>
            <p14:sldId id="377"/>
            <p14:sldId id="344"/>
            <p14:sldId id="345"/>
            <p14:sldId id="346"/>
            <p14:sldId id="347"/>
            <p14:sldId id="348"/>
            <p14:sldId id="349"/>
            <p14:sldId id="394"/>
            <p14:sldId id="393"/>
            <p14:sldId id="392"/>
            <p14:sldId id="391"/>
            <p14:sldId id="390"/>
            <p14:sldId id="389"/>
            <p14:sldId id="388"/>
            <p14:sldId id="260"/>
          </p14:sldIdLst>
        </p14:section>
        <p14:section name="Appendix: Image Descriptions for Unsighted Students" id="{C30F8A33-1C08-4A60-A932-103690E9361A}">
          <p14:sldIdLst>
            <p14:sldId id="289"/>
            <p14:sldId id="290"/>
            <p14:sldId id="395"/>
            <p14:sldId id="396"/>
            <p14:sldId id="397"/>
            <p14:sldId id="398"/>
            <p14:sldId id="399"/>
            <p14:sldId id="400"/>
            <p14:sldId id="401"/>
            <p14:sldId id="402"/>
            <p14:sldId id="403"/>
            <p14:sldId id="404"/>
            <p14:sldId id="405"/>
            <p14:sldId id="406"/>
            <p14:sldId id="407"/>
            <p14:sldId id="40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0" autoAdjust="0"/>
    <p:restoredTop sz="93037" autoAdjust="0"/>
  </p:normalViewPr>
  <p:slideViewPr>
    <p:cSldViewPr snapToGrid="0" showGuides="1">
      <p:cViewPr varScale="1">
        <p:scale>
          <a:sx n="67" d="100"/>
          <a:sy n="67" d="100"/>
        </p:scale>
        <p:origin x="1374" y="78"/>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commentAuthors" Target="commentAuthor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presProps" Target="pres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1891284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135025981"/>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17</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Diagnosing Infections</a:t>
            </a:r>
            <a:endParaRPr lang="en-US" sz="2800" b="1" dirty="0"/>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pic>
        <p:nvPicPr>
          <p:cNvPr id="7"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altLang="en-US" dirty="0"/>
              <a:t>Section 17.3:</a:t>
            </a:r>
            <a:br>
              <a:rPr lang="en-US" altLang="en-US" dirty="0"/>
            </a:br>
            <a:r>
              <a:rPr lang="en-US" altLang="en-US" dirty="0"/>
              <a:t>Phenotypic Methods</a:t>
            </a:r>
            <a:endParaRPr lang="en-US" dirty="0"/>
          </a:p>
        </p:txBody>
      </p:sp>
      <p:sp>
        <p:nvSpPr>
          <p:cNvPr id="3" name="Content Placeholder 2"/>
          <p:cNvSpPr>
            <a:spLocks noGrp="1"/>
          </p:cNvSpPr>
          <p:nvPr>
            <p:ph sz="quarter" idx="11"/>
          </p:nvPr>
        </p:nvSpPr>
        <p:spPr/>
        <p:txBody>
          <a:bodyPr/>
          <a:lstStyle/>
          <a:p>
            <a:pPr>
              <a:spcBef>
                <a:spcPts val="800"/>
              </a:spcBef>
              <a:defRPr/>
            </a:pPr>
            <a:r>
              <a:rPr lang="en-US" sz="2800" u="sng" dirty="0"/>
              <a:t>Learning Outcomes</a:t>
            </a:r>
          </a:p>
          <a:p>
            <a:pPr>
              <a:spcBef>
                <a:spcPts val="800"/>
              </a:spcBef>
              <a:defRPr/>
            </a:pPr>
            <a:r>
              <a:rPr lang="en-US" dirty="0"/>
              <a:t>List at least three different tests that fall in the phenotypic identification category.</a:t>
            </a:r>
          </a:p>
          <a:p>
            <a:pPr>
              <a:spcBef>
                <a:spcPts val="800"/>
              </a:spcBef>
              <a:defRPr/>
            </a:pPr>
            <a:r>
              <a:rPr lang="en-US" dirty="0"/>
              <a:t>Explain the main principle behind biochemical testing, and identify and example of such tests.</a:t>
            </a:r>
          </a:p>
          <a:p>
            <a:pPr>
              <a:spcBef>
                <a:spcPts val="800"/>
              </a:spcBef>
              <a:defRPr/>
            </a:pPr>
            <a:r>
              <a:rPr lang="en-US" dirty="0"/>
              <a:t>Discuss two major drawbacks of phenotypic testing methods that require culturing the pathogen.</a:t>
            </a:r>
            <a:endParaRPr lang="en-IN" dirty="0"/>
          </a:p>
        </p:txBody>
      </p:sp>
    </p:spTree>
    <p:extLst>
      <p:ext uri="{BB962C8B-B14F-4D97-AF65-F5344CB8AC3E}">
        <p14:creationId xmlns:p14="http://schemas.microsoft.com/office/powerpoint/2010/main" val="3096096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Cultivation of Specimen</a:t>
            </a:r>
            <a:endParaRPr lang="en-IN" dirty="0"/>
          </a:p>
        </p:txBody>
      </p:sp>
      <p:sp>
        <p:nvSpPr>
          <p:cNvPr id="3" name="Content Placeholder 2"/>
          <p:cNvSpPr>
            <a:spLocks noGrp="1"/>
          </p:cNvSpPr>
          <p:nvPr>
            <p:ph sz="quarter" idx="11"/>
          </p:nvPr>
        </p:nvSpPr>
        <p:spPr/>
        <p:txBody>
          <a:bodyPr>
            <a:normAutofit/>
          </a:bodyPr>
          <a:lstStyle/>
          <a:p>
            <a:pPr>
              <a:spcBef>
                <a:spcPts val="800"/>
              </a:spcBef>
            </a:pPr>
            <a:r>
              <a:rPr lang="en-US" altLang="en-US" dirty="0"/>
              <a:t>Use of specialized media that reveal identifying characteristics such as colony appearance, motility, gas requirements</a:t>
            </a:r>
          </a:p>
          <a:p>
            <a:pPr>
              <a:spcBef>
                <a:spcPts val="800"/>
              </a:spcBef>
            </a:pPr>
            <a:r>
              <a:rPr lang="en-US" altLang="en-US" dirty="0"/>
              <a:t>Selective media:</a:t>
            </a:r>
          </a:p>
          <a:p>
            <a:pPr marL="342900" indent="-342900">
              <a:spcBef>
                <a:spcPts val="800"/>
              </a:spcBef>
              <a:buFont typeface="Arial" panose="020B0604020202020204" pitchFamily="34" charset="0"/>
              <a:buChar char="•"/>
            </a:pPr>
            <a:r>
              <a:rPr lang="en-US" altLang="en-US" dirty="0"/>
              <a:t>Used to enrich the specimen</a:t>
            </a:r>
          </a:p>
          <a:p>
            <a:pPr marL="342900" indent="-342900">
              <a:spcBef>
                <a:spcPts val="800"/>
              </a:spcBef>
              <a:buFont typeface="Arial" panose="020B0604020202020204" pitchFamily="34" charset="0"/>
              <a:buChar char="•"/>
            </a:pPr>
            <a:r>
              <a:rPr lang="en-US" altLang="en-US" dirty="0"/>
              <a:t>Used to encourage the growth of only the suspected pathogen</a:t>
            </a:r>
          </a:p>
          <a:p>
            <a:pPr>
              <a:spcBef>
                <a:spcPts val="800"/>
              </a:spcBef>
            </a:pPr>
            <a:r>
              <a:rPr lang="en-US" altLang="en-US" dirty="0"/>
              <a:t>Differential media:</a:t>
            </a:r>
          </a:p>
          <a:p>
            <a:pPr marL="342900" indent="-342900">
              <a:spcBef>
                <a:spcPts val="800"/>
              </a:spcBef>
              <a:buFont typeface="Arial" panose="020B0604020202020204" pitchFamily="34" charset="0"/>
              <a:buChar char="•"/>
            </a:pPr>
            <a:r>
              <a:rPr lang="en-US" altLang="en-US" dirty="0"/>
              <a:t>Used to identify definitive characteristics and fermentation patterns</a:t>
            </a:r>
          </a:p>
        </p:txBody>
      </p:sp>
    </p:spTree>
    <p:extLst>
      <p:ext uri="{BB962C8B-B14F-4D97-AF65-F5344CB8AC3E}">
        <p14:creationId xmlns:p14="http://schemas.microsoft.com/office/powerpoint/2010/main" val="31951474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Pure Cultures</a:t>
            </a:r>
            <a:endParaRPr lang="en-IN" dirty="0"/>
          </a:p>
        </p:txBody>
      </p:sp>
      <p:sp>
        <p:nvSpPr>
          <p:cNvPr id="3" name="Content Placeholder 2"/>
          <p:cNvSpPr>
            <a:spLocks noGrp="1"/>
          </p:cNvSpPr>
          <p:nvPr>
            <p:ph sz="quarter" idx="11"/>
          </p:nvPr>
        </p:nvSpPr>
        <p:spPr/>
        <p:txBody>
          <a:bodyPr>
            <a:noAutofit/>
          </a:bodyPr>
          <a:lstStyle/>
          <a:p>
            <a:pPr>
              <a:spcBef>
                <a:spcPts val="800"/>
              </a:spcBef>
              <a:defRPr/>
            </a:pPr>
            <a:r>
              <a:rPr lang="en-US" sz="2800" dirty="0"/>
              <a:t>Pure cultures of the microbe must be obtained from culturing on isolation media</a:t>
            </a:r>
          </a:p>
          <a:p>
            <a:pPr>
              <a:spcBef>
                <a:spcPts val="800"/>
              </a:spcBef>
              <a:defRPr/>
            </a:pPr>
            <a:r>
              <a:rPr lang="en-US" sz="2800" dirty="0"/>
              <a:t>Clinical microbiologists then observe:</a:t>
            </a:r>
          </a:p>
          <a:p>
            <a:pPr marL="360363" indent="-360363">
              <a:spcBef>
                <a:spcPts val="800"/>
              </a:spcBef>
              <a:buFont typeface="Arial" panose="020B0604020202020204" pitchFamily="34" charset="0"/>
              <a:buChar char="•"/>
              <a:defRPr/>
            </a:pPr>
            <a:r>
              <a:rPr lang="en-US" dirty="0"/>
              <a:t>Microscopic morphology and staining reactions</a:t>
            </a:r>
          </a:p>
          <a:p>
            <a:pPr marL="360363" indent="-360363">
              <a:spcBef>
                <a:spcPts val="800"/>
              </a:spcBef>
              <a:buFont typeface="Arial" panose="020B0604020202020204" pitchFamily="34" charset="0"/>
              <a:buChar char="•"/>
              <a:defRPr/>
            </a:pPr>
            <a:r>
              <a:rPr lang="en-US" dirty="0"/>
              <a:t>Cultural appearance</a:t>
            </a:r>
          </a:p>
          <a:p>
            <a:pPr marL="360363" indent="-360363">
              <a:spcBef>
                <a:spcPts val="800"/>
              </a:spcBef>
              <a:buFont typeface="Arial" panose="020B0604020202020204" pitchFamily="34" charset="0"/>
              <a:buChar char="•"/>
              <a:defRPr/>
            </a:pPr>
            <a:r>
              <a:rPr lang="en-US" dirty="0"/>
              <a:t>Motility</a:t>
            </a:r>
          </a:p>
          <a:p>
            <a:pPr marL="360363" indent="-360363">
              <a:spcBef>
                <a:spcPts val="800"/>
              </a:spcBef>
              <a:buFont typeface="Arial" panose="020B0604020202020204" pitchFamily="34" charset="0"/>
              <a:buChar char="•"/>
              <a:defRPr/>
            </a:pPr>
            <a:r>
              <a:rPr lang="en-US" dirty="0"/>
              <a:t>Oxygen requirements</a:t>
            </a:r>
          </a:p>
          <a:p>
            <a:pPr marL="360363" indent="-360363">
              <a:spcBef>
                <a:spcPts val="800"/>
              </a:spcBef>
              <a:buFont typeface="Arial" panose="020B0604020202020204" pitchFamily="34" charset="0"/>
              <a:buChar char="•"/>
              <a:defRPr/>
            </a:pPr>
            <a:r>
              <a:rPr lang="en-US" dirty="0"/>
              <a:t>Biochemical analysis</a:t>
            </a:r>
          </a:p>
          <a:p>
            <a:pPr marL="360363" indent="-360363">
              <a:spcBef>
                <a:spcPts val="800"/>
              </a:spcBef>
              <a:buFont typeface="Arial" panose="020B0604020202020204" pitchFamily="34" charset="0"/>
              <a:buChar char="•"/>
              <a:defRPr/>
            </a:pPr>
            <a:r>
              <a:rPr lang="en-US" dirty="0"/>
              <a:t>Antimicrobial sensitivity tests</a:t>
            </a:r>
            <a:endParaRPr lang="en-US" altLang="en-US" dirty="0"/>
          </a:p>
        </p:txBody>
      </p:sp>
    </p:spTree>
    <p:extLst>
      <p:ext uri="{BB962C8B-B14F-4D97-AF65-F5344CB8AC3E}">
        <p14:creationId xmlns:p14="http://schemas.microsoft.com/office/powerpoint/2010/main" val="3440943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Biochemical Testing</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10"/>
            <a:ext cx="8458200" cy="2305940"/>
          </a:xfrm>
        </p:spPr>
        <p:txBody>
          <a:bodyPr/>
          <a:lstStyle/>
          <a:p>
            <a:r>
              <a:rPr lang="en-US" altLang="en-US" dirty="0"/>
              <a:t>Physiological reactions of bacteria to nutrients and other substrates provide indirect evidence of enzyme systems</a:t>
            </a:r>
          </a:p>
          <a:p>
            <a:r>
              <a:rPr lang="en-US" altLang="en-US" dirty="0"/>
              <a:t>Biochemical tests are based on enzyme-mediated metabolic reactions</a:t>
            </a:r>
          </a:p>
          <a:p>
            <a:pPr marL="342900" indent="-342900">
              <a:buFont typeface="Arial" panose="020B0604020202020204" pitchFamily="34" charset="0"/>
              <a:buChar char="•"/>
            </a:pPr>
            <a:r>
              <a:rPr lang="en-US" altLang="en-US" dirty="0"/>
              <a:t>Usually visualized by a color change</a:t>
            </a:r>
          </a:p>
        </p:txBody>
      </p:sp>
      <p:pic>
        <p:nvPicPr>
          <p:cNvPr id="4" name="Picture 3" descr="Bacteriological identification testing can involve mixing an unknown microbe with a substrate and seeing what product is made. "/>
          <p:cNvPicPr>
            <a:picLocks noChangeAspect="1" noChangeArrowheads="1"/>
          </p:cNvPicPr>
          <p:nvPr/>
        </p:nvPicPr>
        <p:blipFill rotWithShape="1">
          <a:blip r:embed="rId2" cstate="print"/>
          <a:srcRect t="12340"/>
          <a:stretch/>
        </p:blipFill>
        <p:spPr bwMode="auto">
          <a:xfrm>
            <a:off x="1002581" y="3667273"/>
            <a:ext cx="7138835" cy="2164284"/>
          </a:xfrm>
          <a:prstGeom prst="rect">
            <a:avLst/>
          </a:prstGeom>
          <a:noFill/>
        </p:spPr>
      </p:pic>
      <p:sp>
        <p:nvSpPr>
          <p:cNvPr id="5" name="Text Placeholder 4">
            <a:extLst>
              <a:ext uri="{FF2B5EF4-FFF2-40B4-BE49-F238E27FC236}">
                <a16:creationId xmlns:a16="http://schemas.microsoft.com/office/drawing/2014/main" id="{41335C9C-3111-4D3A-B321-121CB0DFAD0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5038296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Predominant Biochemical Tests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r>
              <a:rPr lang="en-US" altLang="en-US" dirty="0"/>
              <a:t>Carbohydrate fermentation: production of acid and/or gas</a:t>
            </a:r>
          </a:p>
          <a:p>
            <a:r>
              <a:rPr lang="en-US" altLang="en-US" dirty="0"/>
              <a:t>Hydrolysis of gelatin, starch, and other polymers</a:t>
            </a:r>
          </a:p>
          <a:p>
            <a:r>
              <a:rPr lang="en-US" altLang="en-US" dirty="0"/>
              <a:t>Actions of enzymes: catalase, oxidase, coagulase</a:t>
            </a:r>
          </a:p>
          <a:p>
            <a:r>
              <a:rPr lang="en-US" altLang="en-US" dirty="0"/>
              <a:t>Various by-products of metabolism</a:t>
            </a:r>
            <a:endParaRPr lang="en-US" dirty="0"/>
          </a:p>
        </p:txBody>
      </p:sp>
    </p:spTree>
    <p:extLst>
      <p:ext uri="{BB962C8B-B14F-4D97-AF65-F5344CB8AC3E}">
        <p14:creationId xmlns:p14="http://schemas.microsoft.com/office/powerpoint/2010/main" val="1463697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Dichotomous Keys</a:t>
            </a:r>
            <a:endParaRPr lang="en-IN" dirty="0"/>
          </a:p>
        </p:txBody>
      </p:sp>
      <p:pic>
        <p:nvPicPr>
          <p:cNvPr id="6146" name="Picture 2" descr="Flowchart to separate primary genera of gram-positive and gram-negative bacteria."/>
          <p:cNvPicPr>
            <a:picLocks noChangeAspect="1" noChangeArrowheads="1"/>
          </p:cNvPicPr>
          <p:nvPr/>
        </p:nvPicPr>
        <p:blipFill rotWithShape="1">
          <a:blip r:embed="rId2">
            <a:extLst>
              <a:ext uri="{28A0092B-C50C-407E-A947-70E740481C1C}">
                <a14:useLocalDpi xmlns:a14="http://schemas.microsoft.com/office/drawing/2010/main" val="0"/>
              </a:ext>
            </a:extLst>
          </a:blip>
          <a:srcRect t="4683"/>
          <a:stretch/>
        </p:blipFill>
        <p:spPr bwMode="auto">
          <a:xfrm>
            <a:off x="649845" y="1787235"/>
            <a:ext cx="7844310" cy="3774551"/>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C4D6D4E3-66C4-49F0-91AD-56F7D5EA0C7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285498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Biochemical System for Microbial Identification</a:t>
            </a:r>
            <a:endParaRPr lang="en-IN" sz="1200" dirty="0"/>
          </a:p>
        </p:txBody>
      </p:sp>
      <p:pic>
        <p:nvPicPr>
          <p:cNvPr id="7170" name="Picture 2" descr="Rapid tests: a biochemical system for microbial identification."/>
          <p:cNvPicPr>
            <a:picLocks noChangeAspect="1" noChangeArrowheads="1"/>
          </p:cNvPicPr>
          <p:nvPr/>
        </p:nvPicPr>
        <p:blipFill rotWithShape="1">
          <a:blip r:embed="rId2">
            <a:extLst>
              <a:ext uri="{28A0092B-C50C-407E-A947-70E740481C1C}">
                <a14:useLocalDpi xmlns:a14="http://schemas.microsoft.com/office/drawing/2010/main" val="0"/>
              </a:ext>
            </a:extLst>
          </a:blip>
          <a:srcRect t="4644"/>
          <a:stretch/>
        </p:blipFill>
        <p:spPr bwMode="auto">
          <a:xfrm>
            <a:off x="1107829" y="1579417"/>
            <a:ext cx="6928343" cy="4462657"/>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0FCA8E3D-9D3D-4232-B27D-9210FCC9B42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285498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Antimicrobial Susceptibility Testing</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r>
              <a:rPr lang="en-US" altLang="en-US" dirty="0">
                <a:latin typeface="Arial (Body)"/>
              </a:rPr>
              <a:t>Used in determining drugs to be used in treatment</a:t>
            </a:r>
          </a:p>
          <a:p>
            <a:r>
              <a:rPr lang="en-US" altLang="en-US" dirty="0">
                <a:latin typeface="Arial (Body)"/>
              </a:rPr>
              <a:t>Patterns of sensitivity can be used in presumptive identification of some species of </a:t>
            </a:r>
            <a:r>
              <a:rPr lang="en-US" i="1" dirty="0">
                <a:latin typeface="Arial (Body)"/>
              </a:rPr>
              <a:t>Streptococcus</a:t>
            </a:r>
            <a:r>
              <a:rPr lang="en-US" dirty="0">
                <a:latin typeface="Arial (Body)"/>
              </a:rPr>
              <a:t>,</a:t>
            </a:r>
            <a:r>
              <a:rPr lang="en-US" i="1" dirty="0">
                <a:latin typeface="Arial (Body)"/>
              </a:rPr>
              <a:t> Clostridium</a:t>
            </a:r>
            <a:r>
              <a:rPr lang="en-US" dirty="0">
                <a:latin typeface="Arial (Body)"/>
              </a:rPr>
              <a:t>, and </a:t>
            </a:r>
            <a:r>
              <a:rPr lang="en-US" i="1" dirty="0">
                <a:latin typeface="Arial (Body)"/>
              </a:rPr>
              <a:t>Pseudomonas</a:t>
            </a:r>
            <a:endParaRPr lang="en-US" altLang="en-US" dirty="0">
              <a:latin typeface="Arial (Body)"/>
            </a:endParaRPr>
          </a:p>
        </p:txBody>
      </p:sp>
    </p:spTree>
    <p:extLst>
      <p:ext uri="{BB962C8B-B14F-4D97-AF65-F5344CB8AC3E}">
        <p14:creationId xmlns:p14="http://schemas.microsoft.com/office/powerpoint/2010/main" val="1285498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Miscellaneous Tests: Phage Typing</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defRPr/>
            </a:pPr>
            <a:r>
              <a:rPr lang="en-US" dirty="0"/>
              <a:t>Involves viruses that attack bacteria in species-specific and strain-specific ways</a:t>
            </a:r>
          </a:p>
          <a:p>
            <a:pPr>
              <a:spcBef>
                <a:spcPts val="800"/>
              </a:spcBef>
              <a:defRPr/>
            </a:pPr>
            <a:r>
              <a:rPr lang="en-US" dirty="0"/>
              <a:t>Useful in identifying </a:t>
            </a:r>
            <a:r>
              <a:rPr lang="en-US" i="1" dirty="0"/>
              <a:t>Salmonella</a:t>
            </a:r>
            <a:endParaRPr lang="en-US" dirty="0"/>
          </a:p>
          <a:p>
            <a:pPr>
              <a:spcBef>
                <a:spcPts val="800"/>
              </a:spcBef>
              <a:defRPr/>
            </a:pPr>
            <a:r>
              <a:rPr lang="en-US" dirty="0"/>
              <a:t>Used for tracing bacterial strains in epidemics</a:t>
            </a:r>
          </a:p>
          <a:p>
            <a:pPr>
              <a:spcBef>
                <a:spcPts val="800"/>
              </a:spcBef>
            </a:pPr>
            <a:r>
              <a:rPr lang="en-US" dirty="0"/>
              <a:t>Involves inoculating a lawn of cells onto agar in a Petri dish, mapping it off into blocks, and applying a different phage to each sectioned area of growth </a:t>
            </a:r>
          </a:p>
          <a:p>
            <a:pPr>
              <a:spcBef>
                <a:spcPts val="800"/>
              </a:spcBef>
            </a:pPr>
            <a:r>
              <a:rPr lang="en-US" dirty="0"/>
              <a:t>Cleared areas corresponding to lysed cells indicate sensitivity to that phage</a:t>
            </a:r>
            <a:endParaRPr lang="en-US" altLang="en-US" dirty="0"/>
          </a:p>
        </p:txBody>
      </p:sp>
    </p:spTree>
    <p:extLst>
      <p:ext uri="{BB962C8B-B14F-4D97-AF65-F5344CB8AC3E}">
        <p14:creationId xmlns:p14="http://schemas.microsoft.com/office/powerpoint/2010/main" val="1285498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Phage Typing of an Unknown Bacterium</a:t>
            </a:r>
            <a:endParaRPr lang="en-IN" dirty="0"/>
          </a:p>
        </p:txBody>
      </p:sp>
      <p:pic>
        <p:nvPicPr>
          <p:cNvPr id="8194" name="Picture 2" descr="Phage typing of an unknown bacterium."/>
          <p:cNvPicPr>
            <a:picLocks noChangeAspect="1" noChangeArrowheads="1"/>
          </p:cNvPicPr>
          <p:nvPr/>
        </p:nvPicPr>
        <p:blipFill rotWithShape="1">
          <a:blip r:embed="rId2">
            <a:extLst>
              <a:ext uri="{28A0092B-C50C-407E-A947-70E740481C1C}">
                <a14:useLocalDpi xmlns:a14="http://schemas.microsoft.com/office/drawing/2010/main" val="0"/>
              </a:ext>
            </a:extLst>
          </a:blip>
          <a:srcRect t="4537" b="3100"/>
          <a:stretch/>
        </p:blipFill>
        <p:spPr bwMode="auto">
          <a:xfrm>
            <a:off x="2522245" y="1482436"/>
            <a:ext cx="4414850" cy="4655128"/>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47FEF030-9E2A-471B-AAA7-C7330F6B095D}"/>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a:extLst>
              <a:ext uri="{FF2B5EF4-FFF2-40B4-BE49-F238E27FC236}">
                <a16:creationId xmlns:a16="http://schemas.microsoft.com/office/drawing/2014/main" id="{243360A6-1981-4BE1-BC27-A3F28269AE00}"/>
              </a:ext>
            </a:extLst>
          </p:cNvPr>
          <p:cNvSpPr>
            <a:spLocks noGrp="1"/>
          </p:cNvSpPr>
          <p:nvPr>
            <p:ph type="body" sz="quarter" idx="30"/>
          </p:nvPr>
        </p:nvSpPr>
        <p:spPr>
          <a:xfrm>
            <a:off x="1562101" y="6684963"/>
            <a:ext cx="6976872" cy="173736"/>
          </a:xfrm>
        </p:spPr>
        <p:txBody>
          <a:bodyPr/>
          <a:lstStyle/>
          <a:p>
            <a:r>
              <a:rPr lang="en-US" dirty="0"/>
              <a:t>Source: The University of Leeds</a:t>
            </a:r>
          </a:p>
        </p:txBody>
      </p:sp>
    </p:spTree>
    <p:extLst>
      <p:ext uri="{BB962C8B-B14F-4D97-AF65-F5344CB8AC3E}">
        <p14:creationId xmlns:p14="http://schemas.microsoft.com/office/powerpoint/2010/main" val="1285498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856343"/>
          </a:xfrm>
        </p:spPr>
        <p:txBody>
          <a:bodyPr/>
          <a:lstStyle/>
          <a:p>
            <a:r>
              <a:rPr lang="en-US" altLang="en-US" dirty="0"/>
              <a:t>Section 17.1:</a:t>
            </a:r>
            <a:br>
              <a:rPr lang="en-US" altLang="en-US" dirty="0"/>
            </a:br>
            <a:r>
              <a:rPr lang="en-US" altLang="en-US" dirty="0"/>
              <a:t>Preparation for the Survey of Microbial Diseases</a:t>
            </a:r>
            <a:endParaRPr lang="en-US" dirty="0"/>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465942"/>
            <a:ext cx="8503920" cy="4931405"/>
          </a:xfrm>
        </p:spPr>
        <p:txBody>
          <a:bodyPr/>
          <a:lstStyle/>
          <a:p>
            <a:pPr>
              <a:spcBef>
                <a:spcPts val="1200"/>
              </a:spcBef>
              <a:spcAft>
                <a:spcPts val="1200"/>
              </a:spcAft>
              <a:defRPr/>
            </a:pPr>
            <a:r>
              <a:rPr lang="en-US" sz="2800" u="sng" dirty="0"/>
              <a:t>Learning Outcomes</a:t>
            </a:r>
          </a:p>
          <a:p>
            <a:pPr>
              <a:spcBef>
                <a:spcPts val="1200"/>
              </a:spcBef>
              <a:spcAft>
                <a:spcPts val="1200"/>
              </a:spcAft>
              <a:defRPr/>
            </a:pPr>
            <a:r>
              <a:rPr lang="en-US" dirty="0"/>
              <a:t>List the three major categories of microbial identification techniques.</a:t>
            </a:r>
          </a:p>
          <a:p>
            <a:pPr>
              <a:spcBef>
                <a:spcPts val="1200"/>
              </a:spcBef>
              <a:spcAft>
                <a:spcPts val="1200"/>
              </a:spcAft>
              <a:defRPr/>
            </a:pPr>
            <a:r>
              <a:rPr lang="en-US" dirty="0"/>
              <a:t>Provide a one-sentence description for each of these three categories.</a:t>
            </a:r>
            <a:endParaRPr lang="en-US" altLang="en-US" dirty="0">
              <a:cs typeface="Arial" panose="020B0604020202020204" pitchFamily="34" charset="0"/>
            </a:endParaRP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Determining Clinical Significance of Cultures</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defRPr/>
            </a:pPr>
            <a:r>
              <a:rPr lang="en-US" sz="2800" dirty="0"/>
              <a:t>Important to determine if an isolate is clinically important or merely a contaminant or normal biota</a:t>
            </a:r>
          </a:p>
          <a:p>
            <a:pPr marL="342900" indent="-342900">
              <a:spcBef>
                <a:spcPts val="800"/>
              </a:spcBef>
              <a:buFont typeface="Arial" panose="020B0604020202020204" pitchFamily="34" charset="0"/>
              <a:buChar char="•"/>
              <a:defRPr/>
            </a:pPr>
            <a:r>
              <a:rPr lang="en-US" dirty="0"/>
              <a:t>Focus on the number of microbes in a specimen</a:t>
            </a:r>
          </a:p>
          <a:p>
            <a:pPr marL="681038" lvl="1">
              <a:defRPr/>
            </a:pPr>
            <a:r>
              <a:rPr lang="en-US" sz="2200" dirty="0"/>
              <a:t>A few colonies of </a:t>
            </a:r>
            <a:r>
              <a:rPr lang="en-IN" sz="2200" i="1" dirty="0"/>
              <a:t>Escherichia coli</a:t>
            </a:r>
            <a:r>
              <a:rPr lang="en-US" sz="2200" dirty="0"/>
              <a:t> can be normal biota</a:t>
            </a:r>
          </a:p>
          <a:p>
            <a:pPr marL="681038" lvl="1">
              <a:defRPr/>
            </a:pPr>
            <a:r>
              <a:rPr lang="en-US" sz="2200" dirty="0"/>
              <a:t>A few hundred colonies of </a:t>
            </a:r>
            <a:r>
              <a:rPr lang="en-US" sz="2200" i="1" dirty="0"/>
              <a:t>E. coli</a:t>
            </a:r>
            <a:r>
              <a:rPr lang="en-US" sz="2200" dirty="0"/>
              <a:t> can mean an active infection</a:t>
            </a:r>
          </a:p>
          <a:p>
            <a:pPr marL="342900" indent="-342900">
              <a:spcBef>
                <a:spcPts val="800"/>
              </a:spcBef>
              <a:buFont typeface="Arial" panose="020B0604020202020204" pitchFamily="34" charset="0"/>
              <a:buChar char="•"/>
            </a:pPr>
            <a:r>
              <a:rPr lang="en-US" dirty="0"/>
              <a:t>The presence of a single colony of a true pathogen, such as </a:t>
            </a:r>
            <a:r>
              <a:rPr lang="en-US" i="1" dirty="0"/>
              <a:t>Mycobacterium tuberculosis</a:t>
            </a:r>
            <a:r>
              <a:rPr lang="en-US" dirty="0"/>
              <a:t> in a sputum culture or an opportunist in sterile sites is highly suggestive of its role in disease</a:t>
            </a:r>
            <a:endParaRPr lang="en-US" altLang="en-US" dirty="0"/>
          </a:p>
        </p:txBody>
      </p:sp>
    </p:spTree>
    <p:extLst>
      <p:ext uri="{BB962C8B-B14F-4D97-AF65-F5344CB8AC3E}">
        <p14:creationId xmlns:p14="http://schemas.microsoft.com/office/powerpoint/2010/main" val="12854982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Concept Check – Section 17.3</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57200" indent="-457200">
              <a:spcBef>
                <a:spcPts val="1200"/>
              </a:spcBef>
              <a:buFont typeface="+mj-lt"/>
              <a:buAutoNum type="arabicPeriod"/>
            </a:pPr>
            <a:r>
              <a:rPr lang="en-US" dirty="0">
                <a:latin typeface="Arial (Body)"/>
              </a:rPr>
              <a:t>Nonsterile specimens are often plated on _________ </a:t>
            </a:r>
            <a:r>
              <a:rPr lang="en-GB" dirty="0">
                <a:latin typeface="Arial (Body)"/>
              </a:rPr>
              <a:t>media.</a:t>
            </a:r>
          </a:p>
          <a:p>
            <a:pPr marL="457200" indent="-457200">
              <a:spcBef>
                <a:spcPts val="1200"/>
              </a:spcBef>
              <a:buFont typeface="+mj-lt"/>
              <a:buAutoNum type="arabicPeriod"/>
            </a:pPr>
            <a:r>
              <a:rPr lang="en-GB" altLang="en-US" dirty="0">
                <a:latin typeface="Arial (Body)"/>
              </a:rPr>
              <a:t>A </a:t>
            </a:r>
            <a:r>
              <a:rPr lang="en-US" dirty="0">
                <a:latin typeface="Arial (Body)"/>
              </a:rPr>
              <a:t>_________ culture of a microbe must be obtained through culture media before performing biochemical tests.</a:t>
            </a:r>
          </a:p>
          <a:p>
            <a:pPr marL="457200" indent="-457200">
              <a:spcBef>
                <a:spcPts val="1200"/>
              </a:spcBef>
              <a:buFont typeface="+mj-lt"/>
              <a:buAutoNum type="arabicPeriod"/>
            </a:pPr>
            <a:r>
              <a:rPr lang="en-US" dirty="0">
                <a:latin typeface="Arial (Body)"/>
              </a:rPr>
              <a:t>Biochemical tests often show evidence of microbial expression of a particular _________.</a:t>
            </a:r>
          </a:p>
          <a:p>
            <a:pPr marL="457200" indent="-457200">
              <a:spcBef>
                <a:spcPts val="1200"/>
              </a:spcBef>
              <a:buFont typeface="+mj-lt"/>
              <a:buAutoNum type="arabicPeriod"/>
            </a:pPr>
            <a:r>
              <a:rPr lang="en-US" dirty="0">
                <a:latin typeface="Arial (Body)"/>
              </a:rPr>
              <a:t>_________ typing is often used to trace bacterial strains in epidemics.</a:t>
            </a:r>
            <a:endParaRPr lang="en-US" altLang="en-US" dirty="0">
              <a:latin typeface="Arial (Body)"/>
            </a:endParaRPr>
          </a:p>
        </p:txBody>
      </p:sp>
    </p:spTree>
    <p:extLst>
      <p:ext uri="{BB962C8B-B14F-4D97-AF65-F5344CB8AC3E}">
        <p14:creationId xmlns:p14="http://schemas.microsoft.com/office/powerpoint/2010/main" val="1285498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Section 17.4:</a:t>
            </a:r>
            <a:br>
              <a:rPr lang="en-US" altLang="en-US" dirty="0"/>
            </a:br>
            <a:r>
              <a:rPr lang="en-US" altLang="en-US" dirty="0"/>
              <a:t>Immunologic Methods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defRPr/>
            </a:pPr>
            <a:r>
              <a:rPr lang="en-US" sz="3000" u="sng" dirty="0"/>
              <a:t>Learning Outcomes</a:t>
            </a:r>
          </a:p>
          <a:p>
            <a:pPr>
              <a:spcBef>
                <a:spcPts val="800"/>
              </a:spcBef>
              <a:defRPr/>
            </a:pPr>
            <a:r>
              <a:rPr lang="en-US" dirty="0"/>
              <a:t>Define the term </a:t>
            </a:r>
            <a:r>
              <a:rPr lang="en-US" i="1" dirty="0"/>
              <a:t>serology</a:t>
            </a:r>
            <a:r>
              <a:rPr lang="en-US" dirty="0"/>
              <a:t>, and explain the immunologic principle behind serological tests.</a:t>
            </a:r>
          </a:p>
          <a:p>
            <a:pPr>
              <a:spcBef>
                <a:spcPts val="800"/>
              </a:spcBef>
              <a:defRPr/>
            </a:pPr>
            <a:r>
              <a:rPr lang="en-US" dirty="0"/>
              <a:t>Identify two immunological diagnostic techniques that rely on a secondary antibody, and explain how they work.</a:t>
            </a:r>
          </a:p>
        </p:txBody>
      </p:sp>
    </p:spTree>
    <p:extLst>
      <p:ext uri="{BB962C8B-B14F-4D97-AF65-F5344CB8AC3E}">
        <p14:creationId xmlns:p14="http://schemas.microsoft.com/office/powerpoint/2010/main" val="1285498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Immunologic Methods: Serology</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r>
              <a:rPr lang="en-US" altLang="en-US" i="1" dirty="0">
                <a:latin typeface="Arial (Body)"/>
              </a:rPr>
              <a:t>In vitro</a:t>
            </a:r>
            <a:r>
              <a:rPr lang="en-US" altLang="en-US" dirty="0">
                <a:latin typeface="Arial (Body)"/>
              </a:rPr>
              <a:t> diagnostic testing of serum</a:t>
            </a:r>
          </a:p>
          <a:p>
            <a:r>
              <a:rPr lang="en-US" altLang="en-US" dirty="0">
                <a:latin typeface="Arial (Body)"/>
              </a:rPr>
              <a:t>Based on the concept that antibodies have extreme specificity for antigens</a:t>
            </a:r>
          </a:p>
          <a:p>
            <a:r>
              <a:rPr lang="en-US" altLang="en-US" dirty="0">
                <a:latin typeface="Arial (Body)"/>
              </a:rPr>
              <a:t>Visualizing this interaction provides a powerful tool for detecting, identifying, and quantifying antibodies or antigens</a:t>
            </a:r>
          </a:p>
        </p:txBody>
      </p:sp>
    </p:spTree>
    <p:extLst>
      <p:ext uri="{BB962C8B-B14F-4D97-AF65-F5344CB8AC3E}">
        <p14:creationId xmlns:p14="http://schemas.microsoft.com/office/powerpoint/2010/main" val="1285498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Serology</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defRPr/>
            </a:pPr>
            <a:r>
              <a:rPr lang="en-US" dirty="0">
                <a:latin typeface="Arial (Body)"/>
                <a:ea typeface="ＭＳ Ｐゴシック" charset="0"/>
              </a:rPr>
              <a:t>An unknown antibody can be detected using a known antigen or an unknown antigen can be detected using a known antibody</a:t>
            </a:r>
          </a:p>
          <a:p>
            <a:pPr>
              <a:defRPr/>
            </a:pPr>
            <a:r>
              <a:rPr lang="en-US" dirty="0">
                <a:latin typeface="Arial (Body)"/>
                <a:ea typeface="ＭＳ Ｐゴシック" charset="0"/>
              </a:rPr>
              <a:t>Modern serological methods can test:</a:t>
            </a:r>
          </a:p>
          <a:p>
            <a:pPr marL="360363" indent="-360363">
              <a:buFont typeface="Arial" panose="020B0604020202020204" pitchFamily="34" charset="0"/>
              <a:buChar char="•"/>
              <a:defRPr/>
            </a:pPr>
            <a:r>
              <a:rPr lang="en-US" dirty="0">
                <a:latin typeface="Arial (Body)"/>
                <a:ea typeface="ＭＳ Ｐゴシック" charset="0"/>
              </a:rPr>
              <a:t>Sera</a:t>
            </a:r>
          </a:p>
          <a:p>
            <a:pPr marL="360363" indent="-360363">
              <a:buFont typeface="Arial" panose="020B0604020202020204" pitchFamily="34" charset="0"/>
              <a:buChar char="•"/>
              <a:defRPr/>
            </a:pPr>
            <a:r>
              <a:rPr lang="en-US" dirty="0">
                <a:latin typeface="Arial (Body)"/>
                <a:ea typeface="ＭＳ Ｐゴシック" charset="0"/>
              </a:rPr>
              <a:t>Urine</a:t>
            </a:r>
          </a:p>
          <a:p>
            <a:pPr marL="360363" indent="-360363">
              <a:buFont typeface="Arial" panose="020B0604020202020204" pitchFamily="34" charset="0"/>
              <a:buChar char="•"/>
              <a:defRPr/>
            </a:pPr>
            <a:r>
              <a:rPr lang="en-US" dirty="0">
                <a:latin typeface="Arial (Body)"/>
                <a:ea typeface="ＭＳ Ｐゴシック" charset="0"/>
              </a:rPr>
              <a:t>Cerebrospinal fluid</a:t>
            </a:r>
          </a:p>
          <a:p>
            <a:pPr marL="360363" indent="-360363">
              <a:buFont typeface="Arial" panose="020B0604020202020204" pitchFamily="34" charset="0"/>
              <a:buChar char="•"/>
              <a:defRPr/>
            </a:pPr>
            <a:r>
              <a:rPr lang="en-US" dirty="0">
                <a:latin typeface="Arial (Body)"/>
                <a:ea typeface="ＭＳ Ｐゴシック" charset="0"/>
              </a:rPr>
              <a:t>Whole tissues</a:t>
            </a:r>
          </a:p>
          <a:p>
            <a:pPr marL="360363" indent="-360363">
              <a:buFont typeface="Arial" panose="020B0604020202020204" pitchFamily="34" charset="0"/>
              <a:buChar char="•"/>
              <a:defRPr/>
            </a:pPr>
            <a:r>
              <a:rPr lang="en-US" dirty="0">
                <a:latin typeface="Arial (Body)"/>
                <a:ea typeface="ＭＳ Ｐゴシック" charset="0"/>
              </a:rPr>
              <a:t>Saliva</a:t>
            </a:r>
            <a:endParaRPr lang="en-US" altLang="en-US" dirty="0">
              <a:latin typeface="Arial (Body)"/>
            </a:endParaRPr>
          </a:p>
        </p:txBody>
      </p:sp>
    </p:spTree>
    <p:extLst>
      <p:ext uri="{BB962C8B-B14F-4D97-AF65-F5344CB8AC3E}">
        <p14:creationId xmlns:p14="http://schemas.microsoft.com/office/powerpoint/2010/main" val="12854982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Basic Principles of Serological Testing</a:t>
            </a:r>
            <a:endParaRPr lang="en-IN" dirty="0"/>
          </a:p>
        </p:txBody>
      </p:sp>
      <p:pic>
        <p:nvPicPr>
          <p:cNvPr id="9218" name="Picture 2" descr="Basic principles of serological testing using antibodies and antigens."/>
          <p:cNvPicPr>
            <a:picLocks noChangeAspect="1" noChangeArrowheads="1"/>
          </p:cNvPicPr>
          <p:nvPr/>
        </p:nvPicPr>
        <p:blipFill rotWithShape="1">
          <a:blip r:embed="rId2">
            <a:extLst>
              <a:ext uri="{28A0092B-C50C-407E-A947-70E740481C1C}">
                <a14:useLocalDpi xmlns:a14="http://schemas.microsoft.com/office/drawing/2010/main" val="0"/>
              </a:ext>
            </a:extLst>
          </a:blip>
          <a:srcRect t="5389" b="2470"/>
          <a:stretch/>
        </p:blipFill>
        <p:spPr bwMode="auto">
          <a:xfrm>
            <a:off x="750435" y="1925781"/>
            <a:ext cx="7643131" cy="3449783"/>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64B816C2-A0AC-440B-AE03-3755EE83FC8C}"/>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a:extLst>
              <a:ext uri="{FF2B5EF4-FFF2-40B4-BE49-F238E27FC236}">
                <a16:creationId xmlns:a16="http://schemas.microsoft.com/office/drawing/2014/main" id="{A03D45D5-05D9-45C4-B3E3-F7F8F2EC19E5}"/>
              </a:ext>
            </a:extLst>
          </p:cNvPr>
          <p:cNvSpPr>
            <a:spLocks noGrp="1"/>
          </p:cNvSpPr>
          <p:nvPr>
            <p:ph type="body" sz="quarter" idx="30"/>
          </p:nvPr>
        </p:nvSpPr>
        <p:spPr>
          <a:xfrm>
            <a:off x="1562101" y="6684963"/>
            <a:ext cx="6976872" cy="173736"/>
          </a:xfrm>
        </p:spPr>
        <p:txBody>
          <a:bodyPr/>
          <a:lstStyle/>
          <a:p>
            <a:r>
              <a:rPr lang="en-US" dirty="0"/>
              <a:t>Courtesy </a:t>
            </a:r>
            <a:r>
              <a:rPr lang="en-US" dirty="0" err="1"/>
              <a:t>AdvanDx</a:t>
            </a:r>
            <a:r>
              <a:rPr lang="en-US" dirty="0"/>
              <a:t>, Inc.</a:t>
            </a:r>
          </a:p>
        </p:txBody>
      </p:sp>
    </p:spTree>
    <p:extLst>
      <p:ext uri="{BB962C8B-B14F-4D97-AF65-F5344CB8AC3E}">
        <p14:creationId xmlns:p14="http://schemas.microsoft.com/office/powerpoint/2010/main" val="12854982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Visualizing Antigen</a:t>
            </a:r>
            <a:r>
              <a:rPr lang="en-IN" dirty="0"/>
              <a:t>–</a:t>
            </a:r>
            <a:r>
              <a:rPr lang="en-US" dirty="0"/>
              <a:t>Antibody Interactions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defRPr/>
            </a:pPr>
            <a:r>
              <a:rPr lang="en-US" sz="2800" dirty="0">
                <a:latin typeface="Arial (Body)"/>
                <a:ea typeface="ＭＳ Ｐゴシック" charset="0"/>
              </a:rPr>
              <a:t>Must be visible to the naked eye or be evident in a light microscope</a:t>
            </a:r>
          </a:p>
          <a:p>
            <a:pPr marL="269875" indent="-269875">
              <a:buFont typeface="Arial" panose="020B0604020202020204" pitchFamily="34" charset="0"/>
              <a:buChar char="•"/>
              <a:defRPr/>
            </a:pPr>
            <a:r>
              <a:rPr lang="en-US" dirty="0">
                <a:latin typeface="Arial (Body)"/>
                <a:ea typeface="ＭＳ Ｐゴシック" charset="0"/>
              </a:rPr>
              <a:t>Whole human or microbial cells form clumps or aggregates with antibodies of the correct specificity</a:t>
            </a:r>
          </a:p>
          <a:p>
            <a:pPr marL="269875" indent="-269875">
              <a:buFont typeface="Arial" panose="020B0604020202020204" pitchFamily="34" charset="0"/>
              <a:buChar char="•"/>
              <a:defRPr/>
            </a:pPr>
            <a:r>
              <a:rPr lang="en-US" dirty="0">
                <a:latin typeface="Arial (Body)"/>
                <a:ea typeface="ＭＳ Ｐゴシック" charset="0"/>
              </a:rPr>
              <a:t>Smaller antigen</a:t>
            </a:r>
            <a:r>
              <a:rPr lang="en-IN" dirty="0">
                <a:latin typeface="Arial (Body)"/>
              </a:rPr>
              <a:t>–</a:t>
            </a:r>
            <a:r>
              <a:rPr lang="en-US" dirty="0">
                <a:latin typeface="Arial (Body)"/>
                <a:ea typeface="ＭＳ Ｐゴシック" charset="0"/>
              </a:rPr>
              <a:t>antibody complexes may not be readily observed</a:t>
            </a:r>
          </a:p>
          <a:p>
            <a:pPr marL="681038" lvl="1">
              <a:defRPr/>
            </a:pPr>
            <a:r>
              <a:rPr lang="en-US" sz="2200" dirty="0">
                <a:latin typeface="Arial (Body)"/>
                <a:ea typeface="ＭＳ Ｐゴシック" charset="0"/>
              </a:rPr>
              <a:t>Tests with dyes or fluorescent reagents allow visualization of the endpoint of reactions</a:t>
            </a:r>
            <a:endParaRPr lang="en-US" altLang="en-US" dirty="0">
              <a:latin typeface="Arial (Body)"/>
            </a:endParaRPr>
          </a:p>
        </p:txBody>
      </p:sp>
    </p:spTree>
    <p:extLst>
      <p:ext uri="{BB962C8B-B14F-4D97-AF65-F5344CB8AC3E}">
        <p14:creationId xmlns:p14="http://schemas.microsoft.com/office/powerpoint/2010/main" val="1285498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Agglutination and Precipitation Reactions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r>
              <a:rPr lang="en-US" altLang="en-US" dirty="0">
                <a:latin typeface="Arial (Body)"/>
              </a:rPr>
              <a:t>Essential differences between agglutination and precipitation:</a:t>
            </a:r>
          </a:p>
          <a:p>
            <a:pPr marL="342900" indent="-342900">
              <a:buFont typeface="Arial" panose="020B0604020202020204" pitchFamily="34" charset="0"/>
              <a:buChar char="•"/>
            </a:pPr>
            <a:r>
              <a:rPr lang="en-US" altLang="en-US" dirty="0">
                <a:latin typeface="Arial (Body)"/>
              </a:rPr>
              <a:t>Size</a:t>
            </a:r>
          </a:p>
          <a:p>
            <a:pPr marL="342900" indent="-342900">
              <a:buFont typeface="Arial" panose="020B0604020202020204" pitchFamily="34" charset="0"/>
              <a:buChar char="•"/>
            </a:pPr>
            <a:r>
              <a:rPr lang="en-US" altLang="en-US" dirty="0">
                <a:latin typeface="Arial (Body)"/>
              </a:rPr>
              <a:t>Solubility</a:t>
            </a:r>
          </a:p>
          <a:p>
            <a:pPr marL="342900" indent="-342900">
              <a:buFont typeface="Arial" panose="020B0604020202020204" pitchFamily="34" charset="0"/>
              <a:buChar char="•"/>
            </a:pPr>
            <a:r>
              <a:rPr lang="en-US" altLang="en-US" dirty="0">
                <a:latin typeface="Arial (Body)"/>
              </a:rPr>
              <a:t>Location of the antigen</a:t>
            </a:r>
          </a:p>
        </p:txBody>
      </p:sp>
    </p:spTree>
    <p:extLst>
      <p:ext uri="{BB962C8B-B14F-4D97-AF65-F5344CB8AC3E}">
        <p14:creationId xmlns:p14="http://schemas.microsoft.com/office/powerpoint/2010/main" val="12854982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Agglutination versus Precipitation Reactions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defRPr/>
            </a:pPr>
            <a:r>
              <a:rPr lang="en-US" sz="2800" dirty="0">
                <a:latin typeface="Arial (Body)"/>
                <a:ea typeface="ＭＳ Ｐゴシック" charset="0"/>
              </a:rPr>
              <a:t>Agglutination:</a:t>
            </a:r>
            <a:endParaRPr lang="en-US" sz="3200" dirty="0">
              <a:latin typeface="Arial (Body)"/>
              <a:ea typeface="ＭＳ Ｐゴシック" charset="0"/>
            </a:endParaRPr>
          </a:p>
          <a:p>
            <a:pPr marL="360363" indent="-360363">
              <a:buFont typeface="Arial" panose="020B0604020202020204" pitchFamily="34" charset="0"/>
              <a:buChar char="•"/>
              <a:defRPr/>
            </a:pPr>
            <a:r>
              <a:rPr lang="en-US" dirty="0">
                <a:latin typeface="Arial (Body)"/>
                <a:ea typeface="ＭＳ Ｐゴシック" charset="0"/>
              </a:rPr>
              <a:t>Antigens are whole cells such as RBCs, bacteria, or viruses displaying surface antigens</a:t>
            </a:r>
          </a:p>
          <a:p>
            <a:pPr>
              <a:defRPr/>
            </a:pPr>
            <a:r>
              <a:rPr lang="en-US" sz="2800" dirty="0">
                <a:latin typeface="Arial (Body)"/>
                <a:ea typeface="ＭＳ Ｐゴシック" charset="0"/>
              </a:rPr>
              <a:t>Precipitation:</a:t>
            </a:r>
          </a:p>
          <a:p>
            <a:pPr marL="360363" indent="-360363">
              <a:buFont typeface="Arial" panose="020B0604020202020204" pitchFamily="34" charset="0"/>
              <a:buChar char="•"/>
              <a:defRPr/>
            </a:pPr>
            <a:r>
              <a:rPr lang="en-US" dirty="0">
                <a:latin typeface="Arial (Body)"/>
                <a:ea typeface="ＭＳ Ｐゴシック" charset="0"/>
              </a:rPr>
              <a:t>Antigen is a soluble molecule</a:t>
            </a:r>
          </a:p>
          <a:p>
            <a:pPr>
              <a:defRPr/>
            </a:pPr>
            <a:r>
              <a:rPr lang="en-US" sz="2800" dirty="0">
                <a:latin typeface="Arial (Body)"/>
                <a:ea typeface="ＭＳ Ｐゴシック" charset="0"/>
              </a:rPr>
              <a:t>In both reactions:</a:t>
            </a:r>
          </a:p>
          <a:p>
            <a:pPr marL="360363" indent="-360363">
              <a:buFont typeface="Arial" panose="020B0604020202020204" pitchFamily="34" charset="0"/>
              <a:buChar char="•"/>
              <a:defRPr/>
            </a:pPr>
            <a:r>
              <a:rPr lang="en-US" dirty="0">
                <a:latin typeface="Arial (Body)"/>
                <a:ea typeface="ＭＳ Ｐゴシック" charset="0"/>
              </a:rPr>
              <a:t>When antigen and antibody concentrations are optimal, antigen is interlinked by several antibodies to form insoluble aggregates that settle out in solution</a:t>
            </a:r>
            <a:endParaRPr lang="en-US" altLang="en-US" dirty="0">
              <a:latin typeface="Arial (Body)"/>
            </a:endParaRPr>
          </a:p>
        </p:txBody>
      </p:sp>
    </p:spTree>
    <p:extLst>
      <p:ext uri="{BB962C8B-B14F-4D97-AF65-F5344CB8AC3E}">
        <p14:creationId xmlns:p14="http://schemas.microsoft.com/office/powerpoint/2010/main" val="8806964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Agglutination Reactions</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defRPr/>
            </a:pPr>
            <a:r>
              <a:rPr lang="en-US" dirty="0">
                <a:latin typeface="Arial (Body)"/>
                <a:ea typeface="ＭＳ Ｐゴシック" charset="0"/>
              </a:rPr>
              <a:t>Seen easily because they consist of visible clumps of cells</a:t>
            </a:r>
          </a:p>
          <a:p>
            <a:pPr>
              <a:defRPr/>
            </a:pPr>
            <a:r>
              <a:rPr lang="en-US" dirty="0">
                <a:latin typeface="Arial (Body)"/>
                <a:ea typeface="ＭＳ Ｐゴシック" charset="0"/>
              </a:rPr>
              <a:t>Agglutination tests are performed routinely by blood banks to determine ABO and Rh blood types</a:t>
            </a:r>
          </a:p>
          <a:p>
            <a:pPr marL="360363" indent="-360363">
              <a:buFont typeface="Arial" panose="020B0604020202020204" pitchFamily="34" charset="0"/>
              <a:buChar char="•"/>
              <a:defRPr/>
            </a:pPr>
            <a:r>
              <a:rPr lang="en-US" dirty="0">
                <a:latin typeface="Arial (Body)"/>
                <a:ea typeface="ＭＳ Ｐゴシック" charset="0"/>
              </a:rPr>
              <a:t>Antisera containing antibodies against blood group antigens are mixed with a small sample of blood and read for the presence or absence of clumping</a:t>
            </a:r>
            <a:endParaRPr lang="en-US" dirty="0">
              <a:latin typeface="Arial (Body)"/>
            </a:endParaRPr>
          </a:p>
        </p:txBody>
      </p:sp>
    </p:spTree>
    <p:extLst>
      <p:ext uri="{BB962C8B-B14F-4D97-AF65-F5344CB8AC3E}">
        <p14:creationId xmlns:p14="http://schemas.microsoft.com/office/powerpoint/2010/main" val="1595050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Identifying Genus and Species</a:t>
            </a:r>
            <a:endParaRPr lang="en-IN" dirty="0"/>
          </a:p>
        </p:txBody>
      </p:sp>
      <p:sp>
        <p:nvSpPr>
          <p:cNvPr id="3" name="Content Placeholder 2"/>
          <p:cNvSpPr>
            <a:spLocks noGrp="1"/>
          </p:cNvSpPr>
          <p:nvPr>
            <p:ph sz="quarter" idx="11"/>
          </p:nvPr>
        </p:nvSpPr>
        <p:spPr>
          <a:xfrm>
            <a:off x="342900" y="1276709"/>
            <a:ext cx="4359729" cy="4971691"/>
          </a:xfrm>
        </p:spPr>
        <p:txBody>
          <a:bodyPr>
            <a:normAutofit fontScale="92500" lnSpcReduction="10000"/>
          </a:bodyPr>
          <a:lstStyle/>
          <a:p>
            <a:pPr>
              <a:spcAft>
                <a:spcPts val="600"/>
              </a:spcAft>
              <a:defRPr/>
            </a:pPr>
            <a:r>
              <a:rPr lang="en-US" sz="2800" dirty="0"/>
              <a:t>Phenotypic:</a:t>
            </a:r>
          </a:p>
          <a:p>
            <a:pPr marL="342900" indent="-342900">
              <a:spcAft>
                <a:spcPts val="600"/>
              </a:spcAft>
              <a:buFont typeface="Arial" panose="020B0604020202020204" pitchFamily="34" charset="0"/>
              <a:buChar char="•"/>
              <a:defRPr/>
            </a:pPr>
            <a:r>
              <a:rPr lang="en-US" dirty="0"/>
              <a:t>Observation of microbe’s microscopic and macroscopic morphology, physiology, and biochemical properties</a:t>
            </a:r>
          </a:p>
          <a:p>
            <a:pPr>
              <a:spcAft>
                <a:spcPts val="600"/>
              </a:spcAft>
              <a:defRPr/>
            </a:pPr>
            <a:r>
              <a:rPr lang="en-US" sz="2800" dirty="0"/>
              <a:t>Immunologic:</a:t>
            </a:r>
          </a:p>
          <a:p>
            <a:pPr marL="342900" indent="-342900">
              <a:spcAft>
                <a:spcPts val="600"/>
              </a:spcAft>
              <a:buFont typeface="Arial" panose="020B0604020202020204" pitchFamily="34" charset="0"/>
              <a:buChar char="•"/>
              <a:defRPr/>
            </a:pPr>
            <a:r>
              <a:rPr lang="en-US" dirty="0"/>
              <a:t>Analysis of microbe using antibodies, or of patients’ antibodies using prepackaged antigens</a:t>
            </a:r>
          </a:p>
          <a:p>
            <a:pPr>
              <a:spcAft>
                <a:spcPts val="600"/>
              </a:spcAft>
              <a:defRPr/>
            </a:pPr>
            <a:r>
              <a:rPr lang="en-US" sz="2800" dirty="0"/>
              <a:t>Genotypic:</a:t>
            </a:r>
          </a:p>
          <a:p>
            <a:pPr marL="342900" indent="-342900">
              <a:spcAft>
                <a:spcPts val="600"/>
              </a:spcAft>
              <a:buFont typeface="Arial" panose="020B0604020202020204" pitchFamily="34" charset="0"/>
              <a:buChar char="•"/>
              <a:defRPr/>
            </a:pPr>
            <a:r>
              <a:rPr lang="en-US" dirty="0"/>
              <a:t>Analysis of microbe’s DNA or RNA</a:t>
            </a:r>
            <a:endParaRPr lang="en-US" altLang="en-US" dirty="0"/>
          </a:p>
        </p:txBody>
      </p:sp>
      <p:pic>
        <p:nvPicPr>
          <p:cNvPr id="2051" name="Picture 3">
            <a:extLst>
              <a:ext uri="{C183D7F6-B498-43B3-948B-1728B52AA6E4}">
                <adec:decorative xmlns:adec="http://schemas.microsoft.com/office/drawing/2017/decorative" val="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8738" t="6721" b="2566"/>
          <a:stretch/>
        </p:blipFill>
        <p:spPr bwMode="auto">
          <a:xfrm>
            <a:off x="5704114" y="246742"/>
            <a:ext cx="2780539" cy="619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Agglutination Tests</a:t>
            </a:r>
            <a:endParaRPr lang="en-IN" sz="1200" dirty="0"/>
          </a:p>
        </p:txBody>
      </p:sp>
      <p:pic>
        <p:nvPicPr>
          <p:cNvPr id="10242" name="Picture 2" descr="Illustration of agglutination tests."/>
          <p:cNvPicPr>
            <a:picLocks noChangeAspect="1" noChangeArrowheads="1"/>
          </p:cNvPicPr>
          <p:nvPr/>
        </p:nvPicPr>
        <p:blipFill rotWithShape="1">
          <a:blip r:embed="rId2">
            <a:extLst>
              <a:ext uri="{28A0092B-C50C-407E-A947-70E740481C1C}">
                <a14:useLocalDpi xmlns:a14="http://schemas.microsoft.com/office/drawing/2010/main" val="0"/>
              </a:ext>
            </a:extLst>
          </a:blip>
          <a:srcRect t="5726"/>
          <a:stretch/>
        </p:blipFill>
        <p:spPr bwMode="auto">
          <a:xfrm>
            <a:off x="258912" y="1884218"/>
            <a:ext cx="8626176" cy="3970844"/>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33EE05D-287B-4C7F-8207-1FB0BCA6626C}"/>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1499145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Precipitation Reactions</a:t>
            </a:r>
          </a:p>
        </p:txBody>
      </p:sp>
      <p:sp>
        <p:nvSpPr>
          <p:cNvPr id="4" name="Content Placeholder 3"/>
          <p:cNvSpPr>
            <a:spLocks noGrp="1"/>
          </p:cNvSpPr>
          <p:nvPr>
            <p:ph sz="quarter" idx="11"/>
          </p:nvPr>
        </p:nvSpPr>
        <p:spPr/>
        <p:txBody>
          <a:bodyPr/>
          <a:lstStyle/>
          <a:p>
            <a:r>
              <a:rPr lang="en-US" altLang="en-US" dirty="0">
                <a:latin typeface="Arial (Body)"/>
              </a:rPr>
              <a:t>Soluble antigen is made insoluble by antibody</a:t>
            </a:r>
          </a:p>
          <a:p>
            <a:r>
              <a:rPr lang="en-US" altLang="en-US" dirty="0">
                <a:latin typeface="Arial (Body)"/>
              </a:rPr>
              <a:t>Observable in a test tube in which antiserum is carefully laid over an antigen solution</a:t>
            </a:r>
          </a:p>
          <a:p>
            <a:r>
              <a:rPr lang="en-US" altLang="en-US" dirty="0">
                <a:latin typeface="Arial (Body)"/>
              </a:rPr>
              <a:t>A cloudy or opaque zone forms at the boundary of the two solutions</a:t>
            </a:r>
            <a:endParaRPr lang="en-IN" dirty="0">
              <a:latin typeface="Arial (Body)"/>
            </a:endParaRPr>
          </a:p>
        </p:txBody>
      </p:sp>
    </p:spTree>
    <p:extLst>
      <p:ext uri="{BB962C8B-B14F-4D97-AF65-F5344CB8AC3E}">
        <p14:creationId xmlns:p14="http://schemas.microsoft.com/office/powerpoint/2010/main" val="30343091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F2EED-30E5-4F24-AC65-0AD5594AD886}"/>
              </a:ext>
            </a:extLst>
          </p:cNvPr>
          <p:cNvSpPr>
            <a:spLocks noGrp="1"/>
          </p:cNvSpPr>
          <p:nvPr>
            <p:ph type="title"/>
          </p:nvPr>
        </p:nvSpPr>
        <p:spPr/>
        <p:txBody>
          <a:bodyPr/>
          <a:lstStyle/>
          <a:p>
            <a:r>
              <a:rPr lang="en-US" dirty="0" err="1"/>
              <a:t>Immunochromatography</a:t>
            </a:r>
            <a:endParaRPr lang="en-US" dirty="0"/>
          </a:p>
        </p:txBody>
      </p:sp>
      <p:sp>
        <p:nvSpPr>
          <p:cNvPr id="3" name="Content Placeholder 2">
            <a:extLst>
              <a:ext uri="{FF2B5EF4-FFF2-40B4-BE49-F238E27FC236}">
                <a16:creationId xmlns:a16="http://schemas.microsoft.com/office/drawing/2014/main" id="{70B10101-F6A4-405A-B897-25A2DCF80B59}"/>
              </a:ext>
            </a:extLst>
          </p:cNvPr>
          <p:cNvSpPr>
            <a:spLocks noGrp="1"/>
          </p:cNvSpPr>
          <p:nvPr>
            <p:ph sz="quarter" idx="11"/>
          </p:nvPr>
        </p:nvSpPr>
        <p:spPr>
          <a:xfrm>
            <a:off x="342899" y="1276709"/>
            <a:ext cx="3959277" cy="4754880"/>
          </a:xfrm>
        </p:spPr>
        <p:txBody>
          <a:bodyPr/>
          <a:lstStyle/>
          <a:p>
            <a:pPr>
              <a:lnSpc>
                <a:spcPct val="80000"/>
              </a:lnSpc>
            </a:pPr>
            <a:r>
              <a:rPr lang="en-US" altLang="en-US" dirty="0">
                <a:latin typeface="Arial (Body)"/>
              </a:rPr>
              <a:t>“Lateral flow test”</a:t>
            </a:r>
          </a:p>
          <a:p>
            <a:pPr>
              <a:lnSpc>
                <a:spcPct val="80000"/>
              </a:lnSpc>
            </a:pPr>
            <a:r>
              <a:rPr lang="en-US" altLang="en-US" dirty="0">
                <a:latin typeface="Arial (Body)"/>
              </a:rPr>
              <a:t>Found in drugstore pregnancy tests and rapid strep tests in the doctor’s office</a:t>
            </a:r>
          </a:p>
          <a:p>
            <a:pPr>
              <a:lnSpc>
                <a:spcPct val="80000"/>
              </a:lnSpc>
            </a:pPr>
            <a:r>
              <a:rPr lang="en-US" altLang="en-US" dirty="0">
                <a:latin typeface="Arial (Body)"/>
              </a:rPr>
              <a:t>Consists of a plastic cartridge that directs fluid flow in one direction where it will encounter antibodies</a:t>
            </a:r>
          </a:p>
          <a:p>
            <a:pPr lvl="1">
              <a:lnSpc>
                <a:spcPct val="80000"/>
              </a:lnSpc>
            </a:pPr>
            <a:r>
              <a:rPr lang="en-US" altLang="en-US" dirty="0">
                <a:latin typeface="Arial (Body)"/>
              </a:rPr>
              <a:t>Antigen-antibody reaction results in a color change</a:t>
            </a:r>
          </a:p>
        </p:txBody>
      </p:sp>
      <p:pic>
        <p:nvPicPr>
          <p:cNvPr id="11266" name="Picture 3" descr="An immunochromatographic test relying on antigen-antibody binding. This is a positive test for Neisseria gonorrhoeae."/>
          <p:cNvPicPr>
            <a:picLocks noChangeAspect="1" noChangeArrowheads="1"/>
          </p:cNvPicPr>
          <p:nvPr/>
        </p:nvPicPr>
        <p:blipFill rotWithShape="1">
          <a:blip r:embed="rId2">
            <a:extLst>
              <a:ext uri="{28A0092B-C50C-407E-A947-70E740481C1C}">
                <a14:useLocalDpi xmlns:a14="http://schemas.microsoft.com/office/drawing/2010/main" val="0"/>
              </a:ext>
            </a:extLst>
          </a:blip>
          <a:srcRect t="6073"/>
          <a:stretch/>
        </p:blipFill>
        <p:spPr bwMode="auto">
          <a:xfrm>
            <a:off x="4540447" y="1537854"/>
            <a:ext cx="4334381" cy="3415197"/>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243360A6-1981-4BE1-BC27-A3F28269AE00}"/>
              </a:ext>
            </a:extLst>
          </p:cNvPr>
          <p:cNvSpPr>
            <a:spLocks noGrp="1"/>
          </p:cNvSpPr>
          <p:nvPr>
            <p:ph type="body" sz="quarter" idx="30"/>
          </p:nvPr>
        </p:nvSpPr>
        <p:spPr/>
        <p:txBody>
          <a:bodyPr/>
          <a:lstStyle/>
          <a:p>
            <a:r>
              <a:rPr lang="en-US" dirty="0"/>
              <a:t>This is a positive test for Neisseria </a:t>
            </a:r>
            <a:r>
              <a:rPr lang="en-US" dirty="0" err="1"/>
              <a:t>gonorrhoeae</a:t>
            </a:r>
            <a:r>
              <a:rPr lang="en-US" dirty="0"/>
              <a:t>.</a:t>
            </a:r>
          </a:p>
        </p:txBody>
      </p:sp>
      <p:sp>
        <p:nvSpPr>
          <p:cNvPr id="7" name="Text Placeholder 3">
            <a:extLst>
              <a:ext uri="{FF2B5EF4-FFF2-40B4-BE49-F238E27FC236}">
                <a16:creationId xmlns:a16="http://schemas.microsoft.com/office/drawing/2014/main" id="{D2C4A96B-B414-4E66-8B79-8AC9E6CB893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000575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Titer</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pPr>
            <a:r>
              <a:rPr lang="en-US" altLang="en-US" dirty="0">
                <a:latin typeface="Arial (Body)"/>
              </a:rPr>
              <a:t>The concentration of antibodies in a sample</a:t>
            </a:r>
          </a:p>
          <a:p>
            <a:pPr>
              <a:spcBef>
                <a:spcPts val="800"/>
              </a:spcBef>
            </a:pPr>
            <a:r>
              <a:rPr lang="en-US" altLang="en-US" dirty="0">
                <a:latin typeface="Arial (Body)"/>
              </a:rPr>
              <a:t>Determined by serially diluting patient serum into test tubes or wells of a microtiter plate with equal amounts of antigen</a:t>
            </a:r>
          </a:p>
          <a:p>
            <a:pPr>
              <a:spcBef>
                <a:spcPts val="800"/>
              </a:spcBef>
            </a:pPr>
            <a:r>
              <a:rPr lang="en-US" altLang="en-US" dirty="0">
                <a:latin typeface="Arial (Body)"/>
              </a:rPr>
              <a:t>Defined by the highest dilution of serum that still produces agglutination</a:t>
            </a:r>
          </a:p>
        </p:txBody>
      </p:sp>
    </p:spTree>
    <p:extLst>
      <p:ext uri="{BB962C8B-B14F-4D97-AF65-F5344CB8AC3E}">
        <p14:creationId xmlns:p14="http://schemas.microsoft.com/office/powerpoint/2010/main" val="20879157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Western Blot Test</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pPr>
            <a:r>
              <a:rPr lang="en-US" altLang="en-US" dirty="0">
                <a:latin typeface="Arial (Body)"/>
              </a:rPr>
              <a:t>A sample of proteins from a bacterial cell or virus is separated via electrical charge within a gel</a:t>
            </a:r>
          </a:p>
          <a:p>
            <a:pPr>
              <a:spcBef>
                <a:spcPts val="800"/>
              </a:spcBef>
            </a:pPr>
            <a:r>
              <a:rPr lang="en-US" altLang="en-US" dirty="0">
                <a:latin typeface="Arial (Body)"/>
              </a:rPr>
              <a:t>The proteins distributed throughout the gel are transferred and immobilized on a filter</a:t>
            </a:r>
          </a:p>
          <a:p>
            <a:pPr>
              <a:spcBef>
                <a:spcPts val="800"/>
              </a:spcBef>
            </a:pPr>
            <a:r>
              <a:rPr lang="en-US" altLang="en-US" dirty="0">
                <a:latin typeface="Arial (Body)"/>
              </a:rPr>
              <a:t>The filter is incubated with antibody solutions, some of which have been labeled with radioactive, fluorescent, or luminescent molecules</a:t>
            </a:r>
          </a:p>
          <a:p>
            <a:pPr>
              <a:spcBef>
                <a:spcPts val="800"/>
              </a:spcBef>
            </a:pPr>
            <a:r>
              <a:rPr lang="en-US" altLang="en-US" dirty="0">
                <a:latin typeface="Arial (Body)"/>
              </a:rPr>
              <a:t>Sites of specific antigen-antibody binding will appear as a pattern of bands that can be compared with known positive and negative controls</a:t>
            </a:r>
          </a:p>
        </p:txBody>
      </p:sp>
    </p:spTree>
    <p:extLst>
      <p:ext uri="{BB962C8B-B14F-4D97-AF65-F5344CB8AC3E}">
        <p14:creationId xmlns:p14="http://schemas.microsoft.com/office/powerpoint/2010/main" val="15281511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Western Blot Procedure</a:t>
            </a:r>
            <a:endParaRPr lang="en-IN" dirty="0"/>
          </a:p>
        </p:txBody>
      </p:sp>
      <p:pic>
        <p:nvPicPr>
          <p:cNvPr id="12290" name="Picture 2" descr="The Western blot procedure."/>
          <p:cNvPicPr>
            <a:picLocks noChangeAspect="1" noChangeArrowheads="1"/>
          </p:cNvPicPr>
          <p:nvPr/>
        </p:nvPicPr>
        <p:blipFill rotWithShape="1">
          <a:blip r:embed="rId2">
            <a:extLst>
              <a:ext uri="{28A0092B-C50C-407E-A947-70E740481C1C}">
                <a14:useLocalDpi xmlns:a14="http://schemas.microsoft.com/office/drawing/2010/main" val="0"/>
              </a:ext>
            </a:extLst>
          </a:blip>
          <a:srcRect t="5364" b="2928"/>
          <a:stretch/>
        </p:blipFill>
        <p:spPr bwMode="auto">
          <a:xfrm>
            <a:off x="1895729" y="1357744"/>
            <a:ext cx="5162580" cy="4655129"/>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C9D64019-0DF5-48A4-90E9-8606EBDA8BA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a:extLst>
              <a:ext uri="{FF2B5EF4-FFF2-40B4-BE49-F238E27FC236}">
                <a16:creationId xmlns:a16="http://schemas.microsoft.com/office/drawing/2014/main" id="{7778BE1C-21DC-4AF5-8A6D-95A92AE78733}"/>
              </a:ext>
            </a:extLst>
          </p:cNvPr>
          <p:cNvSpPr>
            <a:spLocks noGrp="1"/>
          </p:cNvSpPr>
          <p:nvPr>
            <p:ph type="body" sz="quarter" idx="30"/>
          </p:nvPr>
        </p:nvSpPr>
        <p:spPr>
          <a:xfrm>
            <a:off x="1562101" y="6684963"/>
            <a:ext cx="6976872" cy="173736"/>
          </a:xfrm>
        </p:spPr>
        <p:txBody>
          <a:bodyPr/>
          <a:lstStyle/>
          <a:p>
            <a:r>
              <a:rPr lang="en-US" dirty="0" err="1"/>
              <a:t>Phanie</a:t>
            </a:r>
            <a:r>
              <a:rPr lang="en-US" dirty="0"/>
              <a:t>/Science Source</a:t>
            </a:r>
          </a:p>
        </p:txBody>
      </p:sp>
    </p:spTree>
    <p:extLst>
      <p:ext uri="{BB962C8B-B14F-4D97-AF65-F5344CB8AC3E}">
        <p14:creationId xmlns:p14="http://schemas.microsoft.com/office/powerpoint/2010/main" val="42652483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t>Immunofluorescence Testing: Direct</a:t>
            </a:r>
            <a:endParaRPr lang="en-IN"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5248431" cy="4937760"/>
          </a:xfrm>
        </p:spPr>
        <p:txBody>
          <a:bodyPr/>
          <a:lstStyle/>
          <a:p>
            <a:pPr>
              <a:spcBef>
                <a:spcPts val="800"/>
              </a:spcBef>
              <a:defRPr/>
            </a:pPr>
            <a:r>
              <a:rPr lang="en-US" sz="2800" dirty="0">
                <a:latin typeface="Arial (Body)"/>
                <a:ea typeface="ＭＳ Ｐゴシック" charset="0"/>
              </a:rPr>
              <a:t>Fluorescent antibody: an antibody labeled by a fluorescent dye</a:t>
            </a:r>
          </a:p>
          <a:p>
            <a:pPr>
              <a:spcBef>
                <a:spcPts val="800"/>
              </a:spcBef>
              <a:defRPr/>
            </a:pPr>
            <a:r>
              <a:rPr lang="en-US" sz="2800" i="1" dirty="0">
                <a:latin typeface="Arial (Body)"/>
                <a:ea typeface="ＭＳ Ｐゴシック" charset="0"/>
              </a:rPr>
              <a:t>Direct testing:</a:t>
            </a:r>
          </a:p>
          <a:p>
            <a:pPr marL="269875" indent="-269875">
              <a:spcBef>
                <a:spcPts val="800"/>
              </a:spcBef>
              <a:buFont typeface="Arial" panose="020B0604020202020204" pitchFamily="34" charset="0"/>
              <a:buChar char="•"/>
              <a:defRPr/>
            </a:pPr>
            <a:r>
              <a:rPr lang="en-US" dirty="0">
                <a:latin typeface="Arial (Body)"/>
                <a:ea typeface="ＭＳ Ｐゴシック" charset="0"/>
              </a:rPr>
              <a:t>Unknown test specimen or antigen is fixed to a slide and exposed to a </a:t>
            </a:r>
            <a:r>
              <a:rPr lang="en-US" dirty="0" err="1">
                <a:latin typeface="Arial (Body)"/>
                <a:ea typeface="ＭＳ Ｐゴシック" charset="0"/>
              </a:rPr>
              <a:t>FAb</a:t>
            </a:r>
            <a:r>
              <a:rPr lang="en-US" dirty="0">
                <a:latin typeface="Arial (Body)"/>
                <a:ea typeface="ＭＳ Ｐゴシック" charset="0"/>
              </a:rPr>
              <a:t> solution of known composition</a:t>
            </a:r>
          </a:p>
          <a:p>
            <a:pPr marL="269875" indent="-269875">
              <a:spcBef>
                <a:spcPts val="800"/>
              </a:spcBef>
              <a:buFont typeface="Arial" panose="020B0604020202020204" pitchFamily="34" charset="0"/>
              <a:buChar char="•"/>
              <a:defRPr/>
            </a:pPr>
            <a:r>
              <a:rPr lang="en-US" dirty="0">
                <a:latin typeface="Arial (Body)"/>
                <a:ea typeface="ＭＳ Ｐゴシック" charset="0"/>
              </a:rPr>
              <a:t>If antigen</a:t>
            </a:r>
            <a:r>
              <a:rPr lang="en-IN" dirty="0">
                <a:latin typeface="Arial (Body)"/>
              </a:rPr>
              <a:t>-</a:t>
            </a:r>
            <a:r>
              <a:rPr lang="en-US" dirty="0">
                <a:latin typeface="Arial (Body)"/>
                <a:ea typeface="ＭＳ Ｐゴシック" charset="0"/>
              </a:rPr>
              <a:t>antibody complexes form, they will remain bound to the sample and can be visualized using fluorescence microscopy</a:t>
            </a:r>
          </a:p>
        </p:txBody>
      </p:sp>
      <p:pic>
        <p:nvPicPr>
          <p:cNvPr id="13314" name="Picture 3" descr="Photomicrograph of a direct fluorescence antigen test for Treponema pallidum, the syphilis spirochete."/>
          <p:cNvPicPr>
            <a:picLocks noChangeAspect="1" noChangeArrowheads="1"/>
          </p:cNvPicPr>
          <p:nvPr/>
        </p:nvPicPr>
        <p:blipFill rotWithShape="1">
          <a:blip r:embed="rId2">
            <a:extLst>
              <a:ext uri="{28A0092B-C50C-407E-A947-70E740481C1C}">
                <a14:useLocalDpi xmlns:a14="http://schemas.microsoft.com/office/drawing/2010/main" val="0"/>
              </a:ext>
            </a:extLst>
          </a:blip>
          <a:srcRect t="6509"/>
          <a:stretch/>
        </p:blipFill>
        <p:spPr bwMode="auto">
          <a:xfrm>
            <a:off x="5921374" y="1039090"/>
            <a:ext cx="3092010" cy="3029093"/>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a:extLst>
              <a:ext uri="{FF2B5EF4-FFF2-40B4-BE49-F238E27FC236}">
                <a16:creationId xmlns:a16="http://schemas.microsoft.com/office/drawing/2014/main" id="{8B427CEE-2DD0-4DFD-A524-B08520EF6539}"/>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a:extLst>
              <a:ext uri="{FF2B5EF4-FFF2-40B4-BE49-F238E27FC236}">
                <a16:creationId xmlns:a16="http://schemas.microsoft.com/office/drawing/2014/main" id="{7778BE1C-21DC-4AF5-8A6D-95A92AE78733}"/>
              </a:ext>
            </a:extLst>
          </p:cNvPr>
          <p:cNvSpPr>
            <a:spLocks noGrp="1"/>
          </p:cNvSpPr>
          <p:nvPr>
            <p:ph type="body" sz="quarter" idx="30"/>
          </p:nvPr>
        </p:nvSpPr>
        <p:spPr>
          <a:xfrm>
            <a:off x="1562101" y="6684963"/>
            <a:ext cx="6976872" cy="173736"/>
          </a:xfrm>
        </p:spPr>
        <p:txBody>
          <a:bodyPr/>
          <a:lstStyle/>
          <a:p>
            <a:r>
              <a:rPr lang="en-US" dirty="0"/>
              <a:t>Russell/CDC</a:t>
            </a:r>
          </a:p>
        </p:txBody>
      </p:sp>
    </p:spTree>
    <p:extLst>
      <p:ext uri="{BB962C8B-B14F-4D97-AF65-F5344CB8AC3E}">
        <p14:creationId xmlns:p14="http://schemas.microsoft.com/office/powerpoint/2010/main" val="38834090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altLang="en-US" dirty="0"/>
              <a:t>Immunofluorescence Testing: Indirect</a:t>
            </a:r>
            <a:endParaRPr lang="en-US" dirty="0"/>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291434" cy="4701181"/>
          </a:xfrm>
        </p:spPr>
        <p:txBody>
          <a:bodyPr/>
          <a:lstStyle/>
          <a:p>
            <a:pPr>
              <a:defRPr/>
            </a:pPr>
            <a:r>
              <a:rPr lang="en-US" sz="2800" i="1" dirty="0">
                <a:latin typeface="Arial (Body)"/>
                <a:ea typeface="ＭＳ Ｐゴシック" charset="0"/>
              </a:rPr>
              <a:t>Indirect testing:</a:t>
            </a:r>
          </a:p>
          <a:p>
            <a:pPr marL="360363" indent="-360363">
              <a:buFont typeface="Arial" panose="020B0604020202020204" pitchFamily="34" charset="0"/>
              <a:buChar char="•"/>
              <a:defRPr/>
            </a:pPr>
            <a:r>
              <a:rPr lang="en-US" dirty="0">
                <a:latin typeface="Arial (Body)"/>
                <a:ea typeface="ＭＳ Ｐゴシック" charset="0"/>
              </a:rPr>
              <a:t>Antibodies used recognize the Fc region of antibodies in patient sera</a:t>
            </a:r>
          </a:p>
          <a:p>
            <a:pPr marL="360363" indent="-360363">
              <a:buFont typeface="Arial" panose="020B0604020202020204" pitchFamily="34" charset="0"/>
              <a:buChar char="•"/>
              <a:defRPr/>
            </a:pPr>
            <a:r>
              <a:rPr lang="en-US" dirty="0">
                <a:latin typeface="Arial (Body)"/>
                <a:ea typeface="ＭＳ Ｐゴシック" charset="0"/>
              </a:rPr>
              <a:t>Known antigen is added to the test serum of unknown antibody content</a:t>
            </a:r>
          </a:p>
          <a:p>
            <a:pPr marL="360363" indent="-360363">
              <a:buFont typeface="Arial" panose="020B0604020202020204" pitchFamily="34" charset="0"/>
              <a:buChar char="•"/>
              <a:defRPr/>
            </a:pPr>
            <a:r>
              <a:rPr lang="en-US" dirty="0">
                <a:latin typeface="Arial (Body)"/>
                <a:ea typeface="ＭＳ Ｐゴシック" charset="0"/>
              </a:rPr>
              <a:t>Binding of fluorescent-tagged antibody is visualized through fluorescence microscopy</a:t>
            </a:r>
          </a:p>
          <a:p>
            <a:pPr marL="360363" indent="-360363">
              <a:buFont typeface="Arial" panose="020B0604020202020204" pitchFamily="34" charset="0"/>
              <a:buChar char="•"/>
              <a:defRPr/>
            </a:pPr>
            <a:r>
              <a:rPr lang="en-US" dirty="0">
                <a:latin typeface="Arial (Body)"/>
                <a:ea typeface="ＭＳ Ｐゴシック" charset="0"/>
              </a:rPr>
              <a:t>Fluorescing aggregates or cells indicate that </a:t>
            </a:r>
            <a:r>
              <a:rPr lang="en-US" dirty="0" err="1">
                <a:latin typeface="Arial (Body)"/>
                <a:ea typeface="ＭＳ Ｐゴシック" charset="0"/>
              </a:rPr>
              <a:t>FAbs</a:t>
            </a:r>
            <a:r>
              <a:rPr lang="en-US" dirty="0">
                <a:latin typeface="Arial (Body)"/>
                <a:ea typeface="ＭＳ Ｐゴシック" charset="0"/>
              </a:rPr>
              <a:t> have complexed with microbe-specific antibodies in the test serum</a:t>
            </a:r>
            <a:endParaRPr lang="en-US" dirty="0">
              <a:latin typeface="Arial (Body)"/>
            </a:endParaRPr>
          </a:p>
        </p:txBody>
      </p:sp>
    </p:spTree>
    <p:extLst>
      <p:ext uri="{BB962C8B-B14F-4D97-AF65-F5344CB8AC3E}">
        <p14:creationId xmlns:p14="http://schemas.microsoft.com/office/powerpoint/2010/main" val="3427063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3256B-C4BF-4D13-9857-ECDE7610B500}"/>
              </a:ext>
            </a:extLst>
          </p:cNvPr>
          <p:cNvSpPr>
            <a:spLocks noGrp="1"/>
          </p:cNvSpPr>
          <p:nvPr>
            <p:ph type="title"/>
          </p:nvPr>
        </p:nvSpPr>
        <p:spPr/>
        <p:txBody>
          <a:bodyPr/>
          <a:lstStyle/>
          <a:p>
            <a:r>
              <a:rPr lang="en-US" dirty="0"/>
              <a:t>Enzyme-Linked Immunosorbent Assay (ELISA)</a:t>
            </a:r>
            <a:endParaRPr lang="en-IN" dirty="0"/>
          </a:p>
        </p:txBody>
      </p:sp>
      <p:sp>
        <p:nvSpPr>
          <p:cNvPr id="3" name="Content Placeholder 2">
            <a:extLst>
              <a:ext uri="{FF2B5EF4-FFF2-40B4-BE49-F238E27FC236}">
                <a16:creationId xmlns:a16="http://schemas.microsoft.com/office/drawing/2014/main" id="{2BA000AB-C526-4BAC-A8D7-933BDC4C4B7F}"/>
              </a:ext>
            </a:extLst>
          </p:cNvPr>
          <p:cNvSpPr>
            <a:spLocks noGrp="1"/>
          </p:cNvSpPr>
          <p:nvPr>
            <p:ph sz="quarter" idx="11"/>
          </p:nvPr>
        </p:nvSpPr>
        <p:spPr>
          <a:xfrm>
            <a:off x="342900" y="1276709"/>
            <a:ext cx="8246464" cy="4971691"/>
          </a:xfrm>
        </p:spPr>
        <p:txBody>
          <a:bodyPr/>
          <a:lstStyle/>
          <a:p>
            <a:pPr>
              <a:spcBef>
                <a:spcPts val="800"/>
              </a:spcBef>
            </a:pPr>
            <a:r>
              <a:rPr lang="en-US" altLang="en-US" dirty="0">
                <a:latin typeface="Arial (Body)"/>
              </a:rPr>
              <a:t>Uses an enzyme-linked indicator antibody to visualize antigen</a:t>
            </a:r>
            <a:r>
              <a:rPr lang="en-IN" dirty="0">
                <a:latin typeface="Arial (Body)"/>
              </a:rPr>
              <a:t>–</a:t>
            </a:r>
            <a:r>
              <a:rPr lang="en-US" altLang="en-US" dirty="0">
                <a:latin typeface="Arial (Body)"/>
              </a:rPr>
              <a:t>antibody reactions</a:t>
            </a:r>
          </a:p>
          <a:p>
            <a:pPr>
              <a:spcBef>
                <a:spcPts val="800"/>
              </a:spcBef>
            </a:pPr>
            <a:r>
              <a:rPr lang="en-US" altLang="en-US" dirty="0">
                <a:latin typeface="Arial (Body)"/>
              </a:rPr>
              <a:t>Relies on a solid support such as a plastic microtiter plate that can </a:t>
            </a:r>
            <a:r>
              <a:rPr lang="en-US" altLang="en-US" i="1" dirty="0">
                <a:latin typeface="Arial (Body)"/>
              </a:rPr>
              <a:t>adsorb</a:t>
            </a:r>
            <a:r>
              <a:rPr lang="en-US" altLang="en-US" dirty="0">
                <a:latin typeface="Arial (Body)"/>
              </a:rPr>
              <a:t> or bind the reactants to its surface</a:t>
            </a:r>
            <a:endParaRPr lang="en-US" dirty="0">
              <a:latin typeface="Arial (Body)"/>
            </a:endParaRPr>
          </a:p>
        </p:txBody>
      </p:sp>
    </p:spTree>
    <p:extLst>
      <p:ext uri="{BB962C8B-B14F-4D97-AF65-F5344CB8AC3E}">
        <p14:creationId xmlns:p14="http://schemas.microsoft.com/office/powerpoint/2010/main" val="28574700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Indirect ELISA</a:t>
            </a:r>
            <a:r>
              <a:rPr lang="en-US" sz="1200" dirty="0"/>
              <a:t> 1</a:t>
            </a:r>
            <a:r>
              <a:rPr lang="en-US" dirty="0"/>
              <a:t> </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lnSpc>
                <a:spcPct val="90000"/>
              </a:lnSpc>
              <a:spcBef>
                <a:spcPts val="800"/>
              </a:spcBef>
            </a:pPr>
            <a:r>
              <a:rPr lang="en-US" altLang="en-US" dirty="0">
                <a:latin typeface="Arial (Body)"/>
              </a:rPr>
              <a:t>Detects microbe-specific antibodies in patient sera</a:t>
            </a:r>
          </a:p>
          <a:p>
            <a:pPr>
              <a:lnSpc>
                <a:spcPct val="90000"/>
              </a:lnSpc>
              <a:spcBef>
                <a:spcPts val="800"/>
              </a:spcBef>
            </a:pPr>
            <a:r>
              <a:rPr lang="en-US" altLang="en-US" dirty="0">
                <a:latin typeface="Arial (Body)"/>
              </a:rPr>
              <a:t>Known antigen is adsorbed to the surface of a well and mixed with the patient’s serum</a:t>
            </a:r>
          </a:p>
          <a:p>
            <a:pPr>
              <a:lnSpc>
                <a:spcPct val="90000"/>
              </a:lnSpc>
              <a:spcBef>
                <a:spcPts val="800"/>
              </a:spcBef>
            </a:pPr>
            <a:r>
              <a:rPr lang="en-US" altLang="en-US" dirty="0">
                <a:latin typeface="Arial (Body)"/>
              </a:rPr>
              <a:t>If an antigen</a:t>
            </a:r>
            <a:r>
              <a:rPr lang="en-IN" dirty="0">
                <a:latin typeface="Arial (Body)"/>
              </a:rPr>
              <a:t>–</a:t>
            </a:r>
            <a:r>
              <a:rPr lang="en-US" altLang="en-US" dirty="0">
                <a:latin typeface="Arial (Body)"/>
              </a:rPr>
              <a:t>antibody complex forms, it will remain in the well, even after being rinsed with solution</a:t>
            </a:r>
          </a:p>
          <a:p>
            <a:pPr>
              <a:lnSpc>
                <a:spcPct val="90000"/>
              </a:lnSpc>
              <a:spcBef>
                <a:spcPts val="800"/>
              </a:spcBef>
            </a:pPr>
            <a:r>
              <a:rPr lang="en-US" altLang="en-US" dirty="0">
                <a:latin typeface="Arial (Body)"/>
              </a:rPr>
              <a:t>A secondary antibody with an enzyme is added that binds to the Fc portion of the patient’s antibody</a:t>
            </a:r>
          </a:p>
          <a:p>
            <a:pPr>
              <a:lnSpc>
                <a:spcPct val="90000"/>
              </a:lnSpc>
              <a:spcBef>
                <a:spcPts val="800"/>
              </a:spcBef>
            </a:pPr>
            <a:r>
              <a:rPr lang="en-US" altLang="en-US" dirty="0">
                <a:latin typeface="Arial (Body)"/>
              </a:rPr>
              <a:t>A colorless substrate for the enzyme is added that is acted on by the enzyme</a:t>
            </a:r>
          </a:p>
          <a:p>
            <a:pPr>
              <a:lnSpc>
                <a:spcPct val="90000"/>
              </a:lnSpc>
              <a:spcBef>
                <a:spcPts val="800"/>
              </a:spcBef>
            </a:pPr>
            <a:r>
              <a:rPr lang="en-US" altLang="en-US" dirty="0">
                <a:latin typeface="Arial (Body)"/>
              </a:rPr>
              <a:t>A color change in a well indicates a positive result</a:t>
            </a:r>
            <a:endParaRPr lang="en-US" dirty="0">
              <a:latin typeface="Arial (Body)"/>
              <a:ea typeface="ＭＳ Ｐゴシック" charset="0"/>
            </a:endParaRPr>
          </a:p>
        </p:txBody>
      </p:sp>
    </p:spTree>
    <p:extLst>
      <p:ext uri="{BB962C8B-B14F-4D97-AF65-F5344CB8AC3E}">
        <p14:creationId xmlns:p14="http://schemas.microsoft.com/office/powerpoint/2010/main" val="3056809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17.2:</a:t>
            </a:r>
            <a:br>
              <a:rPr lang="en-US" altLang="en-US" dirty="0"/>
            </a:br>
            <a:r>
              <a:rPr lang="en-US" altLang="en-US" dirty="0"/>
              <a:t>First Steps: Specimen Collection</a:t>
            </a:r>
            <a:endParaRPr lang="en-IN" sz="1200" dirty="0"/>
          </a:p>
        </p:txBody>
      </p:sp>
      <p:sp>
        <p:nvSpPr>
          <p:cNvPr id="3" name="Content Placeholder 2"/>
          <p:cNvSpPr>
            <a:spLocks noGrp="1"/>
          </p:cNvSpPr>
          <p:nvPr>
            <p:ph sz="quarter" idx="11"/>
          </p:nvPr>
        </p:nvSpPr>
        <p:spPr>
          <a:xfrm>
            <a:off x="342900" y="1276708"/>
            <a:ext cx="8458200" cy="5212080"/>
          </a:xfrm>
        </p:spPr>
        <p:txBody>
          <a:bodyPr>
            <a:noAutofit/>
          </a:bodyPr>
          <a:lstStyle/>
          <a:p>
            <a:pPr>
              <a:spcBef>
                <a:spcPts val="1200"/>
              </a:spcBef>
              <a:spcAft>
                <a:spcPts val="1200"/>
              </a:spcAft>
              <a:defRPr/>
            </a:pPr>
            <a:r>
              <a:rPr lang="en-US" sz="2800" u="sng" dirty="0"/>
              <a:t>Learning Outcomes</a:t>
            </a:r>
          </a:p>
          <a:p>
            <a:pPr>
              <a:spcBef>
                <a:spcPts val="1200"/>
              </a:spcBef>
              <a:spcAft>
                <a:spcPts val="1200"/>
              </a:spcAft>
              <a:defRPr/>
            </a:pPr>
            <a:r>
              <a:rPr lang="en-US" dirty="0"/>
              <a:t>Identify factors that may affect the identification of an infectious agent from a patient sample.</a:t>
            </a:r>
          </a:p>
          <a:p>
            <a:pPr>
              <a:spcBef>
                <a:spcPts val="1200"/>
              </a:spcBef>
              <a:spcAft>
                <a:spcPts val="1200"/>
              </a:spcAft>
              <a:defRPr/>
            </a:pPr>
            <a:r>
              <a:rPr lang="en-US" dirty="0"/>
              <a:t>Compare the types of tests performed on microbial isolates with those performed on patients themselves.</a:t>
            </a:r>
            <a:endParaRPr lang="en-US" altLang="en-US" dirty="0"/>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a:xfrm>
            <a:off x="342900" y="304800"/>
            <a:ext cx="2468880" cy="640080"/>
          </a:xfrm>
        </p:spPr>
        <p:txBody>
          <a:bodyPr/>
          <a:lstStyle/>
          <a:p>
            <a:r>
              <a:rPr lang="en-US" dirty="0"/>
              <a:t>Indirect ELISA</a:t>
            </a:r>
            <a:r>
              <a:rPr lang="en-US" sz="1200" dirty="0"/>
              <a:t> 2</a:t>
            </a:r>
            <a:endParaRPr lang="en-IN" sz="1200" dirty="0"/>
          </a:p>
        </p:txBody>
      </p:sp>
      <p:pic>
        <p:nvPicPr>
          <p:cNvPr id="14338" name="Picture 2" descr="Steps in the Indirect ELISA."/>
          <p:cNvPicPr>
            <a:picLocks noChangeAspect="1" noChangeArrowheads="1"/>
          </p:cNvPicPr>
          <p:nvPr/>
        </p:nvPicPr>
        <p:blipFill rotWithShape="1">
          <a:blip r:embed="rId2">
            <a:extLst>
              <a:ext uri="{28A0092B-C50C-407E-A947-70E740481C1C}">
                <a14:useLocalDpi xmlns:a14="http://schemas.microsoft.com/office/drawing/2010/main" val="0"/>
              </a:ext>
            </a:extLst>
          </a:blip>
          <a:srcRect t="3209" r="48079" b="19651"/>
          <a:stretch/>
        </p:blipFill>
        <p:spPr bwMode="auto">
          <a:xfrm>
            <a:off x="3041979" y="110304"/>
            <a:ext cx="3429022" cy="612648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6FB99F4E-9831-4A49-8139-D02126CF4BC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a:extLst>
              <a:ext uri="{FF2B5EF4-FFF2-40B4-BE49-F238E27FC236}">
                <a16:creationId xmlns:a16="http://schemas.microsoft.com/office/drawing/2014/main" id="{7778BE1C-21DC-4AF5-8A6D-95A92AE78733}"/>
              </a:ext>
            </a:extLst>
          </p:cNvPr>
          <p:cNvSpPr>
            <a:spLocks noGrp="1"/>
          </p:cNvSpPr>
          <p:nvPr>
            <p:ph type="body" sz="quarter" idx="30"/>
          </p:nvPr>
        </p:nvSpPr>
        <p:spPr>
          <a:xfrm>
            <a:off x="1562101" y="6684963"/>
            <a:ext cx="6976872" cy="173736"/>
          </a:xfrm>
        </p:spPr>
        <p:txBody>
          <a:bodyPr/>
          <a:lstStyle/>
          <a:p>
            <a:r>
              <a:rPr lang="en-US" dirty="0"/>
              <a:t>Hank Morgan/Science Source/Science Source</a:t>
            </a:r>
          </a:p>
        </p:txBody>
      </p:sp>
    </p:spTree>
    <p:extLst>
      <p:ext uri="{BB962C8B-B14F-4D97-AF65-F5344CB8AC3E}">
        <p14:creationId xmlns:p14="http://schemas.microsoft.com/office/powerpoint/2010/main" val="7679879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Direct ELISA</a:t>
            </a:r>
            <a:r>
              <a:rPr lang="en-US" sz="1200" dirty="0"/>
              <a:t> 1</a:t>
            </a:r>
            <a:endParaRPr lang="en-IN" sz="1200"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r>
              <a:rPr lang="en-US" altLang="en-US" dirty="0">
                <a:latin typeface="Arial (Body)"/>
              </a:rPr>
              <a:t>“Sandwich test”</a:t>
            </a:r>
          </a:p>
          <a:p>
            <a:r>
              <a:rPr lang="en-US" altLang="en-US" dirty="0">
                <a:latin typeface="Arial (Body)"/>
              </a:rPr>
              <a:t>Known antibody is adsorbed to a well and incubated with an unknown antigen</a:t>
            </a:r>
          </a:p>
          <a:p>
            <a:r>
              <a:rPr lang="en-US" altLang="en-US" dirty="0">
                <a:latin typeface="Arial (Body)"/>
              </a:rPr>
              <a:t>If antigen</a:t>
            </a:r>
            <a:r>
              <a:rPr lang="en-IN" altLang="en-US" dirty="0">
                <a:latin typeface="Arial (Body)"/>
              </a:rPr>
              <a:t>-</a:t>
            </a:r>
            <a:r>
              <a:rPr lang="en-US" altLang="en-US" dirty="0">
                <a:latin typeface="Arial (Body)"/>
              </a:rPr>
              <a:t>antibody complex forms, it will attract the secondary antibody</a:t>
            </a:r>
          </a:p>
          <a:p>
            <a:r>
              <a:rPr lang="en-US" altLang="en-US" dirty="0">
                <a:latin typeface="Arial (Body)"/>
              </a:rPr>
              <a:t>Color change in the well indicates a positive result</a:t>
            </a:r>
            <a:endParaRPr lang="en-US" altLang="en-US" i="1" dirty="0">
              <a:latin typeface="Arial (Body)"/>
            </a:endParaRPr>
          </a:p>
        </p:txBody>
      </p:sp>
    </p:spTree>
    <p:extLst>
      <p:ext uri="{BB962C8B-B14F-4D97-AF65-F5344CB8AC3E}">
        <p14:creationId xmlns:p14="http://schemas.microsoft.com/office/powerpoint/2010/main" val="17928012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Null">
            <a:extLst>
              <a:ext uri="{FF2B5EF4-FFF2-40B4-BE49-F238E27FC236}">
                <a16:creationId xmlns:a16="http://schemas.microsoft.com/office/drawing/2014/main" id="{B45CC340-6932-4EB1-AABA-95AB97226F91}"/>
              </a:ext>
            </a:extLst>
          </p:cNvPr>
          <p:cNvSpPr>
            <a:spLocks noGrp="1"/>
          </p:cNvSpPr>
          <p:nvPr>
            <p:ph type="title"/>
          </p:nvPr>
        </p:nvSpPr>
        <p:spPr>
          <a:xfrm>
            <a:off x="342900" y="304800"/>
            <a:ext cx="3017520" cy="678611"/>
          </a:xfrm>
        </p:spPr>
        <p:txBody>
          <a:bodyPr/>
          <a:lstStyle/>
          <a:p>
            <a:r>
              <a:rPr lang="en-US" dirty="0"/>
              <a:t>Direct ELISA</a:t>
            </a:r>
            <a:r>
              <a:rPr lang="en-US" sz="1200" dirty="0"/>
              <a:t> 2</a:t>
            </a:r>
            <a:endParaRPr lang="en-IN" sz="1200" dirty="0"/>
          </a:p>
        </p:txBody>
      </p:sp>
      <p:pic>
        <p:nvPicPr>
          <p:cNvPr id="15362" name="Picture 2" descr="Steps in the Direct ELISA."/>
          <p:cNvPicPr>
            <a:picLocks noChangeAspect="1" noChangeArrowheads="1"/>
          </p:cNvPicPr>
          <p:nvPr/>
        </p:nvPicPr>
        <p:blipFill rotWithShape="1">
          <a:blip r:embed="rId2">
            <a:extLst>
              <a:ext uri="{28A0092B-C50C-407E-A947-70E740481C1C}">
                <a14:useLocalDpi xmlns:a14="http://schemas.microsoft.com/office/drawing/2010/main" val="0"/>
              </a:ext>
            </a:extLst>
          </a:blip>
          <a:srcRect l="59286" t="2363" b="38975"/>
          <a:stretch/>
        </p:blipFill>
        <p:spPr bwMode="auto">
          <a:xfrm>
            <a:off x="4719631" y="304800"/>
            <a:ext cx="3324756" cy="576072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37185606-F1B1-4920-92BA-15A97BB0331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descr="Null">
            <a:extLst>
              <a:ext uri="{FF2B5EF4-FFF2-40B4-BE49-F238E27FC236}">
                <a16:creationId xmlns:a16="http://schemas.microsoft.com/office/drawing/2014/main" id="{7778BE1C-21DC-4AF5-8A6D-95A92AE78733}"/>
              </a:ext>
            </a:extLst>
          </p:cNvPr>
          <p:cNvSpPr>
            <a:spLocks noGrp="1"/>
          </p:cNvSpPr>
          <p:nvPr>
            <p:ph type="body" sz="quarter" idx="30"/>
          </p:nvPr>
        </p:nvSpPr>
        <p:spPr>
          <a:xfrm>
            <a:off x="1562101" y="6684963"/>
            <a:ext cx="6976872" cy="173736"/>
          </a:xfrm>
        </p:spPr>
        <p:txBody>
          <a:bodyPr/>
          <a:lstStyle/>
          <a:p>
            <a:r>
              <a:rPr lang="en-US" dirty="0"/>
              <a:t>Hank Morgan/Science Source/Science Source</a:t>
            </a:r>
          </a:p>
        </p:txBody>
      </p:sp>
    </p:spTree>
    <p:extLst>
      <p:ext uri="{BB962C8B-B14F-4D97-AF65-F5344CB8AC3E}">
        <p14:creationId xmlns:p14="http://schemas.microsoft.com/office/powerpoint/2010/main" val="22743951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Microtiter ELISA Plate with 96 Tests for HIV Antibodies</a:t>
            </a:r>
            <a:endParaRPr lang="en-IN" dirty="0"/>
          </a:p>
        </p:txBody>
      </p:sp>
      <p:pic>
        <p:nvPicPr>
          <p:cNvPr id="16386" name="Picture 2" descr="Colored wells in this ELISA plate indicate a positive result."/>
          <p:cNvPicPr>
            <a:picLocks noChangeAspect="1" noChangeArrowheads="1"/>
          </p:cNvPicPr>
          <p:nvPr/>
        </p:nvPicPr>
        <p:blipFill rotWithShape="1">
          <a:blip r:embed="rId2">
            <a:extLst>
              <a:ext uri="{28A0092B-C50C-407E-A947-70E740481C1C}">
                <a14:useLocalDpi xmlns:a14="http://schemas.microsoft.com/office/drawing/2010/main" val="0"/>
              </a:ext>
            </a:extLst>
          </a:blip>
          <a:srcRect t="76994" b="2136"/>
          <a:stretch/>
        </p:blipFill>
        <p:spPr bwMode="auto">
          <a:xfrm>
            <a:off x="222250" y="1866900"/>
            <a:ext cx="8176405" cy="205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3">
            <a:extLst>
              <a:ext uri="{FF2B5EF4-FFF2-40B4-BE49-F238E27FC236}">
                <a16:creationId xmlns:a16="http://schemas.microsoft.com/office/drawing/2014/main" id="{7778BE1C-21DC-4AF5-8A6D-95A92AE78733}"/>
              </a:ext>
            </a:extLst>
          </p:cNvPr>
          <p:cNvSpPr>
            <a:spLocks noGrp="1"/>
          </p:cNvSpPr>
          <p:nvPr>
            <p:ph type="body" sz="quarter" idx="30"/>
          </p:nvPr>
        </p:nvSpPr>
        <p:spPr>
          <a:xfrm>
            <a:off x="1562101" y="6684963"/>
            <a:ext cx="6976872" cy="173736"/>
          </a:xfrm>
        </p:spPr>
        <p:txBody>
          <a:bodyPr/>
          <a:lstStyle/>
          <a:p>
            <a:r>
              <a:rPr lang="en-US" dirty="0"/>
              <a:t>Hank Morgan/Science Source/Science Source</a:t>
            </a:r>
          </a:p>
        </p:txBody>
      </p:sp>
    </p:spTree>
    <p:extLst>
      <p:ext uri="{BB962C8B-B14F-4D97-AF65-F5344CB8AC3E}">
        <p14:creationId xmlns:p14="http://schemas.microsoft.com/office/powerpoint/2010/main" val="37994537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i="1" dirty="0"/>
              <a:t>In Vivo </a:t>
            </a:r>
            <a:r>
              <a:rPr lang="en-US" altLang="en-US" dirty="0"/>
              <a:t>Testing</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lnSpc>
                <a:spcPct val="120000"/>
              </a:lnSpc>
              <a:spcAft>
                <a:spcPts val="600"/>
              </a:spcAft>
              <a:defRPr/>
            </a:pPr>
            <a:r>
              <a:rPr lang="en-US" dirty="0">
                <a:latin typeface="Arial (Body)"/>
                <a:ea typeface="ＭＳ Ｐゴシック" charset="0"/>
              </a:rPr>
              <a:t>Similar to serological tests</a:t>
            </a:r>
          </a:p>
          <a:p>
            <a:pPr marL="363538" indent="-363538">
              <a:lnSpc>
                <a:spcPct val="120000"/>
              </a:lnSpc>
              <a:spcAft>
                <a:spcPts val="600"/>
              </a:spcAft>
              <a:buFont typeface="Arial" panose="020B0604020202020204" pitchFamily="34" charset="0"/>
              <a:buChar char="•"/>
              <a:defRPr/>
            </a:pPr>
            <a:r>
              <a:rPr lang="en-US" dirty="0">
                <a:latin typeface="Arial (Body)"/>
                <a:ea typeface="ＭＳ Ｐゴシック" charset="0"/>
              </a:rPr>
              <a:t>Antigen or antibody is introduced into a patient to elicit some sort of visible reaction</a:t>
            </a:r>
          </a:p>
          <a:p>
            <a:pPr>
              <a:lnSpc>
                <a:spcPct val="120000"/>
              </a:lnSpc>
              <a:spcAft>
                <a:spcPts val="600"/>
              </a:spcAft>
              <a:defRPr/>
            </a:pPr>
            <a:r>
              <a:rPr lang="en-US" b="1" dirty="0">
                <a:latin typeface="Arial (Body)"/>
                <a:ea typeface="ＭＳ Ｐゴシック" charset="0"/>
              </a:rPr>
              <a:t>Tuberculin reaction:</a:t>
            </a:r>
          </a:p>
          <a:p>
            <a:pPr marL="363538" indent="-363538">
              <a:lnSpc>
                <a:spcPct val="120000"/>
              </a:lnSpc>
              <a:spcAft>
                <a:spcPts val="600"/>
              </a:spcAft>
              <a:buFont typeface="Arial" panose="020B0604020202020204" pitchFamily="34" charset="0"/>
              <a:buChar char="•"/>
              <a:defRPr/>
            </a:pPr>
            <a:r>
              <a:rPr lang="en-US" dirty="0">
                <a:latin typeface="Arial (Body)"/>
                <a:ea typeface="ＭＳ Ｐゴシック" charset="0"/>
              </a:rPr>
              <a:t>A small amount of purified protein derivative from </a:t>
            </a:r>
            <a:r>
              <a:rPr lang="en-US" i="1" dirty="0">
                <a:latin typeface="Arial (Body)"/>
                <a:ea typeface="ＭＳ Ｐゴシック" charset="0"/>
              </a:rPr>
              <a:t>Mycobacterium tuberculosis</a:t>
            </a:r>
            <a:r>
              <a:rPr lang="en-US" dirty="0">
                <a:latin typeface="Arial (Body)"/>
                <a:ea typeface="ＭＳ Ｐゴシック" charset="0"/>
              </a:rPr>
              <a:t> is injected into the skin</a:t>
            </a:r>
          </a:p>
          <a:p>
            <a:pPr marL="363538" indent="-363538">
              <a:lnSpc>
                <a:spcPct val="120000"/>
              </a:lnSpc>
              <a:spcAft>
                <a:spcPts val="600"/>
              </a:spcAft>
              <a:buFont typeface="Arial" panose="020B0604020202020204" pitchFamily="34" charset="0"/>
              <a:buChar char="•"/>
              <a:defRPr/>
            </a:pPr>
            <a:r>
              <a:rPr lang="en-US" dirty="0">
                <a:latin typeface="Arial (Body)"/>
                <a:ea typeface="ＭＳ Ｐゴシック" charset="0"/>
              </a:rPr>
              <a:t>The appearance of a red, raised, thickened lesion indicates previous exposure to tuberculosis</a:t>
            </a:r>
            <a:endParaRPr lang="en-US" altLang="en-US" dirty="0">
              <a:solidFill>
                <a:prstClr val="black"/>
              </a:solidFill>
              <a:latin typeface="Arial (Body)"/>
            </a:endParaRPr>
          </a:p>
        </p:txBody>
      </p:sp>
    </p:spTree>
    <p:extLst>
      <p:ext uri="{BB962C8B-B14F-4D97-AF65-F5344CB8AC3E}">
        <p14:creationId xmlns:p14="http://schemas.microsoft.com/office/powerpoint/2010/main" val="37994537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Specificity versus Sensitivity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3996871" cy="5120640"/>
          </a:xfrm>
        </p:spPr>
        <p:txBody>
          <a:bodyPr/>
          <a:lstStyle/>
          <a:p>
            <a:r>
              <a:rPr lang="en-US" altLang="en-US" i="1" dirty="0">
                <a:latin typeface="Arial (Body)"/>
              </a:rPr>
              <a:t>Specificity:</a:t>
            </a:r>
          </a:p>
          <a:p>
            <a:pPr marL="342900" indent="-342900">
              <a:buFont typeface="Arial" panose="020B0604020202020204" pitchFamily="34" charset="0"/>
              <a:buChar char="•"/>
            </a:pPr>
            <a:r>
              <a:rPr lang="en-US" altLang="en-US" dirty="0">
                <a:latin typeface="Arial (Body)"/>
              </a:rPr>
              <a:t>The property of a test to focus on only a certain antibody or antigen</a:t>
            </a:r>
          </a:p>
          <a:p>
            <a:pPr marL="342900" indent="-342900">
              <a:buFont typeface="Arial" panose="020B0604020202020204" pitchFamily="34" charset="0"/>
              <a:buChar char="•"/>
            </a:pPr>
            <a:r>
              <a:rPr lang="en-US" altLang="en-US" dirty="0">
                <a:latin typeface="Arial (Body)"/>
              </a:rPr>
              <a:t>Does not react with unrelated or distantly related antigens</a:t>
            </a:r>
          </a:p>
          <a:p>
            <a:pPr marL="342900" indent="-342900">
              <a:buFont typeface="Arial" panose="020B0604020202020204" pitchFamily="34" charset="0"/>
              <a:buChar char="•"/>
            </a:pPr>
            <a:r>
              <a:rPr lang="en-US" altLang="en-US" dirty="0">
                <a:latin typeface="Arial (Body)"/>
              </a:rPr>
              <a:t>The degree to which a test does not falsely detect people who do not have a condition</a:t>
            </a:r>
            <a:endParaRPr lang="en-US" altLang="en-US" dirty="0">
              <a:solidFill>
                <a:prstClr val="black"/>
              </a:solidFill>
              <a:latin typeface="Arial (Body)"/>
            </a:endParaRPr>
          </a:p>
        </p:txBody>
      </p:sp>
      <p:sp>
        <p:nvSpPr>
          <p:cNvPr id="4" name="Content Placeholder 2">
            <a:extLst>
              <a:ext uri="{FF2B5EF4-FFF2-40B4-BE49-F238E27FC236}">
                <a16:creationId xmlns:a16="http://schemas.microsoft.com/office/drawing/2014/main" id="{7ACB843F-7EAA-48FB-92B7-3A22439152D9}"/>
              </a:ext>
            </a:extLst>
          </p:cNvPr>
          <p:cNvSpPr txBox="1">
            <a:spLocks/>
          </p:cNvSpPr>
          <p:nvPr/>
        </p:nvSpPr>
        <p:spPr>
          <a:xfrm>
            <a:off x="4704360" y="1254940"/>
            <a:ext cx="3996871" cy="5120640"/>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800" i="1" dirty="0">
                <a:latin typeface="Arial (Body)"/>
              </a:rPr>
              <a:t>Sensitivity:</a:t>
            </a:r>
          </a:p>
          <a:p>
            <a:pPr marL="342900" indent="-342900">
              <a:buFont typeface="Arial" panose="020B0604020202020204" pitchFamily="34" charset="0"/>
              <a:buChar char="•"/>
            </a:pPr>
            <a:r>
              <a:rPr lang="en-US" altLang="en-US" dirty="0">
                <a:latin typeface="Arial (Body)"/>
              </a:rPr>
              <a:t>The detection of even minute quantities of antibodies or antigens in a specimen </a:t>
            </a:r>
          </a:p>
          <a:p>
            <a:pPr marL="342900" indent="-342900">
              <a:buFont typeface="Arial" panose="020B0604020202020204" pitchFamily="34" charset="0"/>
              <a:buChar char="•"/>
            </a:pPr>
            <a:r>
              <a:rPr lang="en-US" altLang="en-US" dirty="0">
                <a:latin typeface="Arial (Body)"/>
              </a:rPr>
              <a:t>Reflects the degree to which a test will detect every positive person</a:t>
            </a:r>
            <a:endParaRPr lang="en-US" altLang="en-US" dirty="0">
              <a:solidFill>
                <a:prstClr val="black"/>
              </a:solidFill>
              <a:latin typeface="Arial (Body)"/>
            </a:endParaRPr>
          </a:p>
        </p:txBody>
      </p:sp>
    </p:spTree>
    <p:extLst>
      <p:ext uri="{BB962C8B-B14F-4D97-AF65-F5344CB8AC3E}">
        <p14:creationId xmlns:p14="http://schemas.microsoft.com/office/powerpoint/2010/main" val="37994537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Concept Check – Section 17.4</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marL="457200" indent="-457200">
              <a:spcBef>
                <a:spcPts val="800"/>
              </a:spcBef>
              <a:buFont typeface="+mj-lt"/>
              <a:buAutoNum type="arabicPeriod"/>
            </a:pPr>
            <a:r>
              <a:rPr lang="en-US" altLang="en-US" dirty="0">
                <a:latin typeface="Arial (Body)"/>
              </a:rPr>
              <a:t>Agglutination tests rely on _______ _______, while precipitation reactions rely on _______ molecules.</a:t>
            </a:r>
          </a:p>
          <a:p>
            <a:pPr marL="457200" indent="-457200">
              <a:spcBef>
                <a:spcPts val="800"/>
              </a:spcBef>
              <a:buFont typeface="+mj-lt"/>
              <a:buAutoNum type="arabicPeriod"/>
            </a:pPr>
            <a:r>
              <a:rPr lang="en-US" altLang="en-US" dirty="0">
                <a:latin typeface="Arial (Body)"/>
              </a:rPr>
              <a:t>The Western blot is used to confirm diagnosis of _______.</a:t>
            </a:r>
          </a:p>
          <a:p>
            <a:pPr marL="457200" indent="-457200">
              <a:spcBef>
                <a:spcPts val="800"/>
              </a:spcBef>
              <a:buFont typeface="+mj-lt"/>
              <a:buAutoNum type="arabicPeriod"/>
            </a:pPr>
            <a:r>
              <a:rPr lang="en-US" altLang="en-US" dirty="0">
                <a:latin typeface="Arial (Body)"/>
              </a:rPr>
              <a:t>A pregnancy test is an example of _______ testing.</a:t>
            </a:r>
          </a:p>
          <a:p>
            <a:pPr marL="457200" indent="-457200">
              <a:spcBef>
                <a:spcPts val="800"/>
              </a:spcBef>
              <a:buFont typeface="+mj-lt"/>
              <a:buAutoNum type="arabicPeriod"/>
            </a:pPr>
            <a:r>
              <a:rPr lang="en-US" altLang="en-US" dirty="0">
                <a:latin typeface="Arial (Body)"/>
              </a:rPr>
              <a:t>_______ (Sandwich/Indirect) ELISA detects the presence of antibodies in a patient’s serum.</a:t>
            </a:r>
            <a:endParaRPr lang="en-US" altLang="en-US" dirty="0">
              <a:solidFill>
                <a:prstClr val="black"/>
              </a:solidFill>
              <a:latin typeface="Arial (Body)"/>
            </a:endParaRPr>
          </a:p>
        </p:txBody>
      </p:sp>
    </p:spTree>
    <p:extLst>
      <p:ext uri="{BB962C8B-B14F-4D97-AF65-F5344CB8AC3E}">
        <p14:creationId xmlns:p14="http://schemas.microsoft.com/office/powerpoint/2010/main" val="37994537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Section 17.5:</a:t>
            </a:r>
            <a:br>
              <a:rPr lang="en-US" altLang="en-US" dirty="0"/>
            </a:br>
            <a:r>
              <a:rPr lang="en-US" altLang="en-US" dirty="0"/>
              <a:t>Genotypic Methods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r>
              <a:rPr lang="en-US" altLang="en-US" sz="2800" u="sng" dirty="0">
                <a:latin typeface="Arial (Body)"/>
              </a:rPr>
              <a:t>Learning Outcomes</a:t>
            </a:r>
          </a:p>
          <a:p>
            <a:pPr>
              <a:spcBef>
                <a:spcPts val="800"/>
              </a:spcBef>
            </a:pPr>
            <a:r>
              <a:rPr lang="en-US" altLang="en-US" dirty="0">
                <a:latin typeface="Arial (Body)"/>
              </a:rPr>
              <a:t>Explain why PCR is useful for infectious disease diagnosis.</a:t>
            </a:r>
          </a:p>
          <a:p>
            <a:pPr>
              <a:spcBef>
                <a:spcPts val="800"/>
              </a:spcBef>
            </a:pPr>
            <a:r>
              <a:rPr lang="en-US" altLang="en-US" dirty="0">
                <a:latin typeface="Arial (Body)"/>
              </a:rPr>
              <a:t>Name two examples of techniques that employ hybridization.</a:t>
            </a:r>
          </a:p>
          <a:p>
            <a:pPr>
              <a:spcBef>
                <a:spcPts val="800"/>
              </a:spcBef>
            </a:pPr>
            <a:r>
              <a:rPr lang="en-US" altLang="en-US" dirty="0">
                <a:latin typeface="Arial (Body)"/>
              </a:rPr>
              <a:t>Explain how whole-genome sequencing can be used for diagnosis.</a:t>
            </a:r>
          </a:p>
          <a:p>
            <a:pPr>
              <a:spcBef>
                <a:spcPts val="800"/>
              </a:spcBef>
            </a:pPr>
            <a:r>
              <a:rPr lang="en-US" altLang="en-US" dirty="0">
                <a:latin typeface="Arial (Body)"/>
              </a:rPr>
              <a:t>Identify the situations in which pulsed-field gel electrophoresis is most useful.</a:t>
            </a:r>
            <a:endParaRPr lang="en-US" altLang="en-US" dirty="0">
              <a:solidFill>
                <a:prstClr val="black"/>
              </a:solidFill>
              <a:latin typeface="Arial (Body)"/>
            </a:endParaRPr>
          </a:p>
        </p:txBody>
      </p:sp>
    </p:spTree>
    <p:extLst>
      <p:ext uri="{BB962C8B-B14F-4D97-AF65-F5344CB8AC3E}">
        <p14:creationId xmlns:p14="http://schemas.microsoft.com/office/powerpoint/2010/main" val="37994537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Polymerase chain reaction (PCR)</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800"/>
              </a:spcBef>
              <a:defRPr/>
            </a:pPr>
            <a:r>
              <a:rPr lang="en-US" dirty="0">
                <a:latin typeface="Arial (Body)"/>
                <a:ea typeface="ＭＳ Ｐゴシック" charset="0"/>
              </a:rPr>
              <a:t>Used in many nucleic acid tests</a:t>
            </a:r>
          </a:p>
          <a:p>
            <a:pPr>
              <a:spcBef>
                <a:spcPts val="800"/>
              </a:spcBef>
              <a:defRPr/>
            </a:pPr>
            <a:r>
              <a:rPr lang="en-US" dirty="0">
                <a:latin typeface="Arial (Body)"/>
                <a:ea typeface="ＭＳ Ｐゴシック" charset="0"/>
              </a:rPr>
              <a:t>Results in the production of numerous copies of DNA or RNA molecules within hours</a:t>
            </a:r>
          </a:p>
          <a:p>
            <a:pPr>
              <a:spcBef>
                <a:spcPts val="800"/>
              </a:spcBef>
              <a:defRPr/>
            </a:pPr>
            <a:r>
              <a:rPr lang="en-US" dirty="0">
                <a:latin typeface="Arial (Body)"/>
                <a:ea typeface="ＭＳ Ｐゴシック" charset="0"/>
              </a:rPr>
              <a:t>Can amplify minute quantities of nucleic acids in a sample, greatly improving the sensitivity of diagnostic tests</a:t>
            </a:r>
          </a:p>
          <a:p>
            <a:pPr>
              <a:spcBef>
                <a:spcPts val="800"/>
              </a:spcBef>
              <a:defRPr/>
            </a:pPr>
            <a:r>
              <a:rPr lang="en-US" dirty="0">
                <a:latin typeface="Arial (Body)"/>
                <a:ea typeface="ＭＳ Ｐゴシック" charset="0"/>
              </a:rPr>
              <a:t>Can be performed on bacteria, viruses, protozoa, and fungi</a:t>
            </a:r>
            <a:endParaRPr lang="en-US" altLang="en-US" dirty="0">
              <a:solidFill>
                <a:prstClr val="black"/>
              </a:solidFill>
              <a:latin typeface="Arial (Body)"/>
            </a:endParaRPr>
          </a:p>
        </p:txBody>
      </p:sp>
    </p:spTree>
    <p:extLst>
      <p:ext uri="{BB962C8B-B14F-4D97-AF65-F5344CB8AC3E}">
        <p14:creationId xmlns:p14="http://schemas.microsoft.com/office/powerpoint/2010/main" val="37994537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Hybridization: Probing for Identity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lnSpc>
                <a:spcPct val="90000"/>
              </a:lnSpc>
              <a:spcBef>
                <a:spcPts val="800"/>
              </a:spcBef>
            </a:pPr>
            <a:r>
              <a:rPr lang="en-US" altLang="en-US" dirty="0">
                <a:latin typeface="Arial (Body)"/>
              </a:rPr>
              <a:t>Makes it possible to identify a microbe by analyzing segments of its genetic material</a:t>
            </a:r>
          </a:p>
          <a:p>
            <a:pPr>
              <a:lnSpc>
                <a:spcPct val="90000"/>
              </a:lnSpc>
              <a:spcBef>
                <a:spcPts val="800"/>
              </a:spcBef>
            </a:pPr>
            <a:r>
              <a:rPr lang="en-US" altLang="en-US" b="1" dirty="0">
                <a:latin typeface="Arial (Body)"/>
              </a:rPr>
              <a:t>Probes: </a:t>
            </a:r>
            <a:r>
              <a:rPr lang="en-US" altLang="en-US" dirty="0">
                <a:latin typeface="Arial (Body)"/>
              </a:rPr>
              <a:t>small fragments of DNA or RNA known to be complementary to specific sequences of nucleic acid isolated from a particular microbe</a:t>
            </a:r>
          </a:p>
          <a:p>
            <a:pPr>
              <a:lnSpc>
                <a:spcPct val="90000"/>
              </a:lnSpc>
              <a:spcBef>
                <a:spcPts val="800"/>
              </a:spcBef>
            </a:pPr>
            <a:r>
              <a:rPr lang="en-US" altLang="en-US" dirty="0">
                <a:latin typeface="Arial (Body)"/>
              </a:rPr>
              <a:t>Base-pairing of the probe to the nucleic acid can provide evidence of the microbe’s identity</a:t>
            </a:r>
            <a:endParaRPr lang="en-US" altLang="en-US" dirty="0">
              <a:solidFill>
                <a:prstClr val="black"/>
              </a:solidFill>
              <a:latin typeface="Arial (Body)"/>
            </a:endParaRPr>
          </a:p>
        </p:txBody>
      </p:sp>
    </p:spTree>
    <p:extLst>
      <p:ext uri="{BB962C8B-B14F-4D97-AF65-F5344CB8AC3E}">
        <p14:creationId xmlns:p14="http://schemas.microsoft.com/office/powerpoint/2010/main" val="3799453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Specimen Collection</a:t>
            </a:r>
            <a:endParaRPr lang="en-IN" dirty="0"/>
          </a:p>
        </p:txBody>
      </p:sp>
      <p:pic>
        <p:nvPicPr>
          <p:cNvPr id="3074" name="Picture 2" descr="Illustrated are allergy blocking strategies, such as avoidance, steroids, monoclonal antibodies, certain drugs and immunoglobin G binding."/>
          <p:cNvPicPr>
            <a:picLocks noChangeAspect="1" noChangeArrowheads="1"/>
          </p:cNvPicPr>
          <p:nvPr/>
        </p:nvPicPr>
        <p:blipFill rotWithShape="1">
          <a:blip r:embed="rId2">
            <a:extLst>
              <a:ext uri="{28A0092B-C50C-407E-A947-70E740481C1C}">
                <a14:useLocalDpi xmlns:a14="http://schemas.microsoft.com/office/drawing/2010/main" val="0"/>
              </a:ext>
            </a:extLst>
          </a:blip>
          <a:srcRect t="2054" b="17789"/>
          <a:stretch/>
        </p:blipFill>
        <p:spPr bwMode="auto">
          <a:xfrm>
            <a:off x="1986523" y="1189756"/>
            <a:ext cx="5170955" cy="5029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5">
            <a:extLst>
              <a:ext uri="{FF2B5EF4-FFF2-40B4-BE49-F238E27FC236}">
                <a16:creationId xmlns:a16="http://schemas.microsoft.com/office/drawing/2014/main" id="{0151D170-6850-4DAB-AA75-62768DAC99E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Fluorescent </a:t>
            </a:r>
            <a:r>
              <a:rPr lang="en-US" altLang="en-US" i="1" dirty="0"/>
              <a:t>in situ </a:t>
            </a:r>
            <a:r>
              <a:rPr lang="en-US" altLang="en-US" dirty="0"/>
              <a:t>hybridization (FISH)</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800"/>
              </a:spcBef>
            </a:pPr>
            <a:r>
              <a:rPr lang="en-US" altLang="en-US" dirty="0">
                <a:latin typeface="Arial (Body)"/>
              </a:rPr>
              <a:t>Application of fluorescently labeled probes to intact cells within a patient specimen or environmental sample</a:t>
            </a:r>
          </a:p>
          <a:p>
            <a:pPr>
              <a:spcBef>
                <a:spcPts val="800"/>
              </a:spcBef>
            </a:pPr>
            <a:r>
              <a:rPr lang="en-US" altLang="en-US" dirty="0">
                <a:latin typeface="Arial (Body)"/>
              </a:rPr>
              <a:t>Used to locate “glowing cells” and determine the identity of a specific microbe</a:t>
            </a:r>
          </a:p>
          <a:p>
            <a:pPr>
              <a:spcBef>
                <a:spcPts val="800"/>
              </a:spcBef>
            </a:pPr>
            <a:r>
              <a:rPr lang="en-US" altLang="en-US" dirty="0">
                <a:latin typeface="Arial (Body)"/>
              </a:rPr>
              <a:t>Often used to confirm a diagnosis or identify the components of a biofilm</a:t>
            </a:r>
            <a:endParaRPr lang="en-US" altLang="en-US" dirty="0">
              <a:solidFill>
                <a:prstClr val="black"/>
              </a:solidFill>
              <a:latin typeface="Arial (Body)"/>
            </a:endParaRPr>
          </a:p>
        </p:txBody>
      </p:sp>
    </p:spTree>
    <p:extLst>
      <p:ext uri="{BB962C8B-B14F-4D97-AF65-F5344CB8AC3E}">
        <p14:creationId xmlns:p14="http://schemas.microsoft.com/office/powerpoint/2010/main" val="37994537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a:xfrm>
            <a:off x="342900" y="304800"/>
            <a:ext cx="8458200" cy="1030514"/>
          </a:xfrm>
        </p:spPr>
        <p:txBody>
          <a:bodyPr/>
          <a:lstStyle/>
          <a:p>
            <a:r>
              <a:rPr lang="en-US" dirty="0"/>
              <a:t>Peptide Nucleic Acid (PNA) FISH Testing for </a:t>
            </a:r>
            <a:r>
              <a:rPr lang="en-IN" i="1" dirty="0"/>
              <a:t>Staphylococcus aureus</a:t>
            </a:r>
          </a:p>
        </p:txBody>
      </p:sp>
      <p:pic>
        <p:nvPicPr>
          <p:cNvPr id="17410" name="Picture 2" descr="Illustration and photo of peptide nucleic acid FISH testing for S. aureus."/>
          <p:cNvPicPr>
            <a:picLocks noChangeAspect="1" noChangeArrowheads="1"/>
          </p:cNvPicPr>
          <p:nvPr/>
        </p:nvPicPr>
        <p:blipFill rotWithShape="1">
          <a:blip r:embed="rId2">
            <a:extLst>
              <a:ext uri="{28A0092B-C50C-407E-A947-70E740481C1C}">
                <a14:useLocalDpi xmlns:a14="http://schemas.microsoft.com/office/drawing/2010/main" val="0"/>
              </a:ext>
            </a:extLst>
          </a:blip>
          <a:srcRect t="4754" b="3049"/>
          <a:stretch/>
        </p:blipFill>
        <p:spPr bwMode="auto">
          <a:xfrm>
            <a:off x="454822" y="1562528"/>
            <a:ext cx="7908047" cy="4613565"/>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D680E7B7-D3A0-424D-AB2F-CA0C1B3B4C8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7" name="Text Placeholder 4">
            <a:extLst>
              <a:ext uri="{FF2B5EF4-FFF2-40B4-BE49-F238E27FC236}">
                <a16:creationId xmlns:a16="http://schemas.microsoft.com/office/drawing/2014/main" id="{7778BE1C-21DC-4AF5-8A6D-95A92AE78733}"/>
              </a:ext>
            </a:extLst>
          </p:cNvPr>
          <p:cNvSpPr>
            <a:spLocks noGrp="1"/>
          </p:cNvSpPr>
          <p:nvPr>
            <p:ph type="body" sz="quarter" idx="30"/>
          </p:nvPr>
        </p:nvSpPr>
        <p:spPr>
          <a:xfrm>
            <a:off x="1562101" y="6684963"/>
            <a:ext cx="6976872" cy="173736"/>
          </a:xfrm>
        </p:spPr>
        <p:txBody>
          <a:bodyPr/>
          <a:lstStyle/>
          <a:p>
            <a:r>
              <a:rPr lang="en-US" dirty="0"/>
              <a:t>Source: </a:t>
            </a:r>
            <a:r>
              <a:rPr lang="en-US" dirty="0" err="1"/>
              <a:t>OpGen</a:t>
            </a:r>
            <a:r>
              <a:rPr lang="en-US" dirty="0"/>
              <a:t>, </a:t>
            </a:r>
            <a:r>
              <a:rPr lang="en-US" dirty="0" err="1"/>
              <a:t>Inc</a:t>
            </a:r>
            <a:r>
              <a:rPr lang="en-US" dirty="0"/>
              <a:t>/</a:t>
            </a:r>
            <a:r>
              <a:rPr lang="en-US" dirty="0" err="1"/>
              <a:t>AdvanDx</a:t>
            </a:r>
            <a:r>
              <a:rPr lang="en-US" dirty="0"/>
              <a:t>, Inc.</a:t>
            </a:r>
          </a:p>
        </p:txBody>
      </p:sp>
    </p:spTree>
    <p:extLst>
      <p:ext uri="{BB962C8B-B14F-4D97-AF65-F5344CB8AC3E}">
        <p14:creationId xmlns:p14="http://schemas.microsoft.com/office/powerpoint/2010/main" val="37994537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Microarrays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800"/>
              </a:spcBef>
            </a:pPr>
            <a:r>
              <a:rPr lang="en-US" altLang="en-US" dirty="0">
                <a:latin typeface="Arial (Body)"/>
              </a:rPr>
              <a:t>Absorbent plates or “chips” that contain gene sequences from thousands of infectious agents</a:t>
            </a:r>
          </a:p>
          <a:p>
            <a:pPr marL="342900" indent="-342900">
              <a:spcBef>
                <a:spcPts val="800"/>
              </a:spcBef>
              <a:buFont typeface="Arial" panose="020B0604020202020204" pitchFamily="34" charset="0"/>
              <a:buChar char="•"/>
            </a:pPr>
            <a:r>
              <a:rPr lang="en-US" altLang="en-US" dirty="0">
                <a:latin typeface="Arial (Body)"/>
              </a:rPr>
              <a:t>Selected based on the syndrome being investigated</a:t>
            </a:r>
          </a:p>
          <a:p>
            <a:pPr marL="342900" indent="-342900">
              <a:spcBef>
                <a:spcPts val="800"/>
              </a:spcBef>
              <a:buFont typeface="Arial" panose="020B0604020202020204" pitchFamily="34" charset="0"/>
              <a:buChar char="•"/>
            </a:pPr>
            <a:r>
              <a:rPr lang="en-US" altLang="en-US" dirty="0">
                <a:latin typeface="Arial (Body)"/>
              </a:rPr>
              <a:t>Can be made to contain bacterial, viral, and fungal genes in a single test</a:t>
            </a:r>
          </a:p>
          <a:p>
            <a:pPr>
              <a:spcBef>
                <a:spcPts val="800"/>
              </a:spcBef>
            </a:pPr>
            <a:r>
              <a:rPr lang="en-US" altLang="en-US" dirty="0">
                <a:latin typeface="Arial (Body)"/>
              </a:rPr>
              <a:t>Patient samples or nucleic acids isolated from them are incubated with labeled gene sequences on the microarray</a:t>
            </a:r>
          </a:p>
          <a:p>
            <a:pPr marL="342900" indent="-342900">
              <a:spcBef>
                <a:spcPts val="800"/>
              </a:spcBef>
              <a:buFont typeface="Arial" panose="020B0604020202020204" pitchFamily="34" charset="0"/>
              <a:buChar char="•"/>
            </a:pPr>
            <a:r>
              <a:rPr lang="en-US" altLang="en-US" dirty="0">
                <a:latin typeface="Arial (Body)"/>
              </a:rPr>
              <a:t>Matching sequences hybridize to the chip</a:t>
            </a:r>
          </a:p>
          <a:p>
            <a:pPr marL="342900" indent="-342900">
              <a:spcBef>
                <a:spcPts val="800"/>
              </a:spcBef>
              <a:buFont typeface="Arial" panose="020B0604020202020204" pitchFamily="34" charset="0"/>
              <a:buChar char="•"/>
            </a:pPr>
            <a:r>
              <a:rPr lang="en-US" altLang="en-US" dirty="0">
                <a:latin typeface="Arial (Body)"/>
              </a:rPr>
              <a:t>The fluorescent label is detected by a computer program</a:t>
            </a:r>
            <a:endParaRPr lang="en-US" altLang="en-US" dirty="0">
              <a:solidFill>
                <a:prstClr val="black"/>
              </a:solidFill>
              <a:latin typeface="Arial (Body)"/>
            </a:endParaRPr>
          </a:p>
        </p:txBody>
      </p:sp>
    </p:spTree>
    <p:extLst>
      <p:ext uri="{BB962C8B-B14F-4D97-AF65-F5344CB8AC3E}">
        <p14:creationId xmlns:p14="http://schemas.microsoft.com/office/powerpoint/2010/main" val="37994537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Microarrays for Disease Diagnosis</a:t>
            </a:r>
            <a:endParaRPr lang="en-IN" dirty="0"/>
          </a:p>
        </p:txBody>
      </p:sp>
      <p:pic>
        <p:nvPicPr>
          <p:cNvPr id="18434" name="Picture 2">
            <a:extLst>
              <a:ext uri="{C183D7F6-B498-43B3-948B-1728B52AA6E4}">
                <adec:decorative xmlns:adec="http://schemas.microsoft.com/office/drawing/2017/decorative" val="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837" b="2206"/>
          <a:stretch/>
        </p:blipFill>
        <p:spPr bwMode="auto">
          <a:xfrm>
            <a:off x="2328443" y="1298860"/>
            <a:ext cx="4487115" cy="4904509"/>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3">
            <a:extLst>
              <a:ext uri="{FF2B5EF4-FFF2-40B4-BE49-F238E27FC236}">
                <a16:creationId xmlns:a16="http://schemas.microsoft.com/office/drawing/2014/main" id="{7778BE1C-21DC-4AF5-8A6D-95A92AE78733}"/>
              </a:ext>
            </a:extLst>
          </p:cNvPr>
          <p:cNvSpPr>
            <a:spLocks noGrp="1"/>
          </p:cNvSpPr>
          <p:nvPr>
            <p:ph type="body" sz="quarter" idx="30"/>
          </p:nvPr>
        </p:nvSpPr>
        <p:spPr>
          <a:xfrm>
            <a:off x="1562101" y="6684963"/>
            <a:ext cx="6976872" cy="173736"/>
          </a:xfrm>
        </p:spPr>
        <p:txBody>
          <a:bodyPr/>
          <a:lstStyle/>
          <a:p>
            <a:r>
              <a:rPr lang="en-US" dirty="0" err="1"/>
              <a:t>Cultura</a:t>
            </a:r>
            <a:r>
              <a:rPr lang="en-US" dirty="0"/>
              <a:t> RF/Getty Images</a:t>
            </a:r>
          </a:p>
        </p:txBody>
      </p:sp>
    </p:spTree>
    <p:extLst>
      <p:ext uri="{BB962C8B-B14F-4D97-AF65-F5344CB8AC3E}">
        <p14:creationId xmlns:p14="http://schemas.microsoft.com/office/powerpoint/2010/main" val="32668546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A6CD5-E83A-4237-B7E1-DBAC5C299122}"/>
              </a:ext>
            </a:extLst>
          </p:cNvPr>
          <p:cNvSpPr>
            <a:spLocks noGrp="1"/>
          </p:cNvSpPr>
          <p:nvPr>
            <p:ph type="title"/>
          </p:nvPr>
        </p:nvSpPr>
        <p:spPr/>
        <p:txBody>
          <a:bodyPr/>
          <a:lstStyle/>
          <a:p>
            <a:r>
              <a:rPr lang="en-US" altLang="en-US" dirty="0"/>
              <a:t>Whole-Genome Sequencing</a:t>
            </a:r>
            <a:endParaRPr lang="en-IN" dirty="0"/>
          </a:p>
        </p:txBody>
      </p:sp>
      <p:sp>
        <p:nvSpPr>
          <p:cNvPr id="3" name="Content Placeholder 2"/>
          <p:cNvSpPr>
            <a:spLocks noGrp="1"/>
          </p:cNvSpPr>
          <p:nvPr>
            <p:ph sz="quarter" idx="11"/>
          </p:nvPr>
        </p:nvSpPr>
        <p:spPr/>
        <p:txBody>
          <a:bodyPr/>
          <a:lstStyle/>
          <a:p>
            <a:pPr>
              <a:defRPr/>
            </a:pPr>
            <a:r>
              <a:rPr lang="en-US" dirty="0">
                <a:ea typeface="ＭＳ Ｐゴシック" charset="0"/>
              </a:rPr>
              <a:t>Cost of whole-genome sequencing is so low that it is now commonplace in clinical and epidemiological labs around the world</a:t>
            </a:r>
          </a:p>
          <a:p>
            <a:pPr>
              <a:defRPr/>
            </a:pPr>
            <a:r>
              <a:rPr lang="en-US" dirty="0">
                <a:ea typeface="ＭＳ Ｐゴシック" charset="0"/>
              </a:rPr>
              <a:t>Useful for rapid analysis of outbreaks and drug-resistant organisms</a:t>
            </a:r>
          </a:p>
          <a:p>
            <a:pPr>
              <a:defRPr/>
            </a:pPr>
            <a:r>
              <a:rPr lang="en-US" dirty="0">
                <a:ea typeface="ＭＳ Ｐゴシック" charset="0"/>
              </a:rPr>
              <a:t>Deep sequencing:</a:t>
            </a:r>
          </a:p>
          <a:p>
            <a:pPr marL="696913" lvl="2" indent="-342900">
              <a:defRPr/>
            </a:pPr>
            <a:r>
              <a:rPr lang="en-US" sz="2200" dirty="0">
                <a:ea typeface="ＭＳ Ｐゴシック" charset="0"/>
              </a:rPr>
              <a:t>A single genome can be scanned and analyzed multiple times with fewer errors</a:t>
            </a:r>
            <a:endParaRPr lang="en-IN" dirty="0"/>
          </a:p>
        </p:txBody>
      </p:sp>
    </p:spTree>
    <p:extLst>
      <p:ext uri="{BB962C8B-B14F-4D97-AF65-F5344CB8AC3E}">
        <p14:creationId xmlns:p14="http://schemas.microsoft.com/office/powerpoint/2010/main" val="5502830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Pulse-Field Gel Electrophoresis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595360" cy="5120640"/>
          </a:xfrm>
        </p:spPr>
        <p:txBody>
          <a:bodyPr/>
          <a:lstStyle/>
          <a:p>
            <a:pPr>
              <a:spcBef>
                <a:spcPts val="800"/>
              </a:spcBef>
            </a:pPr>
            <a:r>
              <a:rPr lang="en-US" altLang="en-US" dirty="0">
                <a:latin typeface="Arial (Body)"/>
              </a:rPr>
              <a:t>Genetic fingerprinting:</a:t>
            </a:r>
          </a:p>
          <a:p>
            <a:pPr marL="342900" indent="-342900">
              <a:spcBef>
                <a:spcPts val="800"/>
              </a:spcBef>
              <a:buFont typeface="Arial" panose="020B0604020202020204" pitchFamily="34" charset="0"/>
              <a:buChar char="•"/>
            </a:pPr>
            <a:r>
              <a:rPr lang="en-US" altLang="en-US" dirty="0">
                <a:latin typeface="Arial (Body)"/>
              </a:rPr>
              <a:t>A method for analyzing short segments of DNA within a sample</a:t>
            </a:r>
          </a:p>
          <a:p>
            <a:pPr>
              <a:spcBef>
                <a:spcPts val="800"/>
              </a:spcBef>
            </a:pPr>
            <a:r>
              <a:rPr lang="en-US" altLang="en-US" dirty="0">
                <a:latin typeface="Arial (Body)"/>
              </a:rPr>
              <a:t>Pulse-field gel electrophoresis (PFGE):</a:t>
            </a:r>
          </a:p>
          <a:p>
            <a:pPr marL="342900" indent="-342900">
              <a:spcBef>
                <a:spcPts val="800"/>
              </a:spcBef>
              <a:buFont typeface="Arial" panose="020B0604020202020204" pitchFamily="34" charset="0"/>
              <a:buChar char="•"/>
            </a:pPr>
            <a:r>
              <a:rPr lang="en-US" altLang="en-US" dirty="0">
                <a:latin typeface="Arial (Body)"/>
              </a:rPr>
              <a:t>Similar to genetic fingerprinting</a:t>
            </a:r>
          </a:p>
          <a:p>
            <a:pPr marL="342900" indent="-342900">
              <a:spcBef>
                <a:spcPts val="800"/>
              </a:spcBef>
              <a:buFont typeface="Arial" panose="020B0604020202020204" pitchFamily="34" charset="0"/>
              <a:buChar char="•"/>
            </a:pPr>
            <a:r>
              <a:rPr lang="en-US" altLang="en-US" dirty="0">
                <a:latin typeface="Arial (Body)"/>
              </a:rPr>
              <a:t>Involves the separation of DNA fragments that are too large for conventional gel electrophoresis</a:t>
            </a:r>
          </a:p>
        </p:txBody>
      </p:sp>
    </p:spTree>
    <p:extLst>
      <p:ext uri="{BB962C8B-B14F-4D97-AF65-F5344CB8AC3E}">
        <p14:creationId xmlns:p14="http://schemas.microsoft.com/office/powerpoint/2010/main" val="30860939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C1E3A-5E81-4640-A83C-D604AE7692BF}"/>
              </a:ext>
            </a:extLst>
          </p:cNvPr>
          <p:cNvSpPr>
            <a:spLocks noGrp="1"/>
          </p:cNvSpPr>
          <p:nvPr>
            <p:ph type="title"/>
          </p:nvPr>
        </p:nvSpPr>
        <p:spPr/>
        <p:txBody>
          <a:bodyPr/>
          <a:lstStyle/>
          <a:p>
            <a:r>
              <a:rPr lang="en-US" dirty="0"/>
              <a:t>Steps in Pulse-Field Gel Electrophoresis</a:t>
            </a:r>
            <a:endParaRPr lang="en-IN" dirty="0"/>
          </a:p>
        </p:txBody>
      </p:sp>
      <p:pic>
        <p:nvPicPr>
          <p:cNvPr id="19458" name="Picture 2" descr="The steps of pulse-field electrophoresis are: mix bacteria with buffer, add agarose, lyse bacteria, obtain DNA, cleave DNA, and use electrophoresis. Null"/>
          <p:cNvPicPr>
            <a:picLocks noChangeAspect="1" noChangeArrowheads="1"/>
          </p:cNvPicPr>
          <p:nvPr/>
        </p:nvPicPr>
        <p:blipFill rotWithShape="1">
          <a:blip r:embed="rId2">
            <a:extLst>
              <a:ext uri="{28A0092B-C50C-407E-A947-70E740481C1C}">
                <a14:useLocalDpi xmlns:a14="http://schemas.microsoft.com/office/drawing/2010/main" val="0"/>
              </a:ext>
            </a:extLst>
          </a:blip>
          <a:srcRect t="12607"/>
          <a:stretch/>
        </p:blipFill>
        <p:spPr bwMode="auto">
          <a:xfrm>
            <a:off x="480529" y="2438399"/>
            <a:ext cx="8182942" cy="2674237"/>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21DF7D3B-B352-4C72-9EB1-98ED0C07124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3371888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err="1"/>
              <a:t>PulseNet</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800"/>
              </a:spcBef>
              <a:defRPr/>
            </a:pPr>
            <a:r>
              <a:rPr lang="en-US" dirty="0">
                <a:latin typeface="Arial (Body)"/>
                <a:ea typeface="ＭＳ Ｐゴシック" charset="0"/>
              </a:rPr>
              <a:t>A program established by the CDC to assist in the investigation of possible infectious disease outbreaks</a:t>
            </a:r>
          </a:p>
          <a:p>
            <a:pPr>
              <a:spcBef>
                <a:spcPts val="800"/>
              </a:spcBef>
              <a:defRPr/>
            </a:pPr>
            <a:r>
              <a:rPr lang="en-US" dirty="0">
                <a:latin typeface="Arial (Body)"/>
                <a:ea typeface="ＭＳ Ｐゴシック" charset="0"/>
              </a:rPr>
              <a:t>Scientists from across the country are able to communicate and compare PFGE data from patient specimens</a:t>
            </a:r>
          </a:p>
          <a:p>
            <a:pPr>
              <a:spcBef>
                <a:spcPts val="800"/>
              </a:spcBef>
              <a:defRPr/>
            </a:pPr>
            <a:r>
              <a:rPr lang="en-US" dirty="0">
                <a:latin typeface="Arial (Body)"/>
                <a:ea typeface="ＭＳ Ｐゴシック" charset="0"/>
              </a:rPr>
              <a:t>Outbreaks can be identified in hours vs. days or weeks</a:t>
            </a:r>
          </a:p>
          <a:p>
            <a:pPr>
              <a:spcBef>
                <a:spcPts val="800"/>
              </a:spcBef>
              <a:defRPr/>
            </a:pPr>
            <a:r>
              <a:rPr lang="en-US" dirty="0">
                <a:latin typeface="Arial (Body)"/>
                <a:ea typeface="ＭＳ Ｐゴシック" charset="0"/>
              </a:rPr>
              <a:t>CDC reports that they are in the process of transitioning their </a:t>
            </a:r>
            <a:r>
              <a:rPr lang="en-US" dirty="0" err="1">
                <a:latin typeface="Arial (Body)"/>
                <a:ea typeface="ＭＳ Ｐゴシック" charset="0"/>
              </a:rPr>
              <a:t>PulseNet</a:t>
            </a:r>
            <a:r>
              <a:rPr lang="en-US" dirty="0">
                <a:latin typeface="Arial (Body)"/>
                <a:ea typeface="ＭＳ Ｐゴシック" charset="0"/>
              </a:rPr>
              <a:t> system to using whole genome sequencing, but PFGE is still useful in some applications</a:t>
            </a:r>
          </a:p>
        </p:txBody>
      </p:sp>
    </p:spTree>
    <p:extLst>
      <p:ext uri="{BB962C8B-B14F-4D97-AF65-F5344CB8AC3E}">
        <p14:creationId xmlns:p14="http://schemas.microsoft.com/office/powerpoint/2010/main" val="14250744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Concept Check – Section 17.5</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7480300" cy="5120640"/>
          </a:xfrm>
        </p:spPr>
        <p:txBody>
          <a:bodyPr/>
          <a:lstStyle/>
          <a:p>
            <a:pPr marL="457200" indent="-457200">
              <a:spcBef>
                <a:spcPts val="800"/>
              </a:spcBef>
              <a:buFont typeface="+mj-lt"/>
              <a:buAutoNum type="arabicPeriod"/>
              <a:defRPr/>
            </a:pPr>
            <a:r>
              <a:rPr lang="en-US" dirty="0">
                <a:latin typeface="Arial (Body)"/>
                <a:ea typeface="ＭＳ Ｐゴシック" charset="0"/>
              </a:rPr>
              <a:t>Microbial DNA and RNA can be rapidly amplified using the _______ _______ _______.</a:t>
            </a:r>
          </a:p>
          <a:p>
            <a:pPr marL="457200" indent="-457200">
              <a:spcBef>
                <a:spcPts val="800"/>
              </a:spcBef>
              <a:buFont typeface="+mj-lt"/>
              <a:buAutoNum type="arabicPeriod"/>
              <a:defRPr/>
            </a:pPr>
            <a:r>
              <a:rPr lang="en-US" dirty="0">
                <a:latin typeface="Arial (Body)"/>
                <a:ea typeface="ＭＳ Ｐゴシック" charset="0"/>
              </a:rPr>
              <a:t>Fluorescently labeled probes are used in _______ techniques.</a:t>
            </a:r>
          </a:p>
          <a:p>
            <a:pPr marL="457200" indent="-457200">
              <a:spcBef>
                <a:spcPts val="800"/>
              </a:spcBef>
              <a:buFont typeface="+mj-lt"/>
              <a:buAutoNum type="arabicPeriod"/>
              <a:defRPr/>
            </a:pPr>
            <a:r>
              <a:rPr lang="en-US" dirty="0">
                <a:latin typeface="Arial (Body)"/>
                <a:ea typeface="ＭＳ Ｐゴシック" charset="0"/>
              </a:rPr>
              <a:t>Scientists use _______ to rapidly communicate and identify causes of food-borne disease outbreaks.</a:t>
            </a:r>
          </a:p>
          <a:p>
            <a:pPr marL="457200" indent="-457200">
              <a:spcBef>
                <a:spcPts val="800"/>
              </a:spcBef>
              <a:buFont typeface="+mj-lt"/>
              <a:buAutoNum type="arabicPeriod"/>
              <a:defRPr/>
            </a:pPr>
            <a:r>
              <a:rPr lang="en-US" dirty="0">
                <a:latin typeface="Arial (Body)"/>
                <a:ea typeface="ＭＳ Ｐゴシック" charset="0"/>
              </a:rPr>
              <a:t>The FISH method of analysis of _______ from patient or environmental samples can identify an organism without culturing it.</a:t>
            </a:r>
            <a:endParaRPr lang="en-GB" dirty="0">
              <a:latin typeface="Arial (Body)"/>
            </a:endParaRPr>
          </a:p>
        </p:txBody>
      </p:sp>
    </p:spTree>
    <p:extLst>
      <p:ext uri="{BB962C8B-B14F-4D97-AF65-F5344CB8AC3E}">
        <p14:creationId xmlns:p14="http://schemas.microsoft.com/office/powerpoint/2010/main" val="5995766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Section 17.6:</a:t>
            </a:r>
            <a:br>
              <a:rPr lang="en-US" altLang="en-US" dirty="0"/>
            </a:br>
            <a:r>
              <a:rPr lang="en-US" altLang="en-US" dirty="0"/>
              <a:t>Additional Diagnostic Technologies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lnSpc>
                <a:spcPct val="80000"/>
              </a:lnSpc>
              <a:spcBef>
                <a:spcPts val="800"/>
              </a:spcBef>
            </a:pPr>
            <a:r>
              <a:rPr lang="en-US" altLang="en-US" sz="2800" u="sng" dirty="0">
                <a:latin typeface="Arial (Body)"/>
              </a:rPr>
              <a:t>Learning Outcomes</a:t>
            </a:r>
          </a:p>
          <a:p>
            <a:pPr>
              <a:lnSpc>
                <a:spcPct val="80000"/>
              </a:lnSpc>
              <a:spcBef>
                <a:spcPts val="800"/>
              </a:spcBef>
            </a:pPr>
            <a:r>
              <a:rPr lang="en-US" altLang="en-US" dirty="0">
                <a:latin typeface="Arial (Body)"/>
              </a:rPr>
              <a:t>Describe the benefits of “lab on a chip” technologies for global public health.</a:t>
            </a:r>
          </a:p>
          <a:p>
            <a:pPr>
              <a:lnSpc>
                <a:spcPct val="80000"/>
              </a:lnSpc>
              <a:spcBef>
                <a:spcPts val="800"/>
              </a:spcBef>
            </a:pPr>
            <a:r>
              <a:rPr lang="en-US" altLang="en-US" dirty="0">
                <a:latin typeface="Arial (Body)"/>
              </a:rPr>
              <a:t>Identify an advantage presented by mass spectrometry and also by imaging techniques as diagnostic tools.</a:t>
            </a:r>
            <a:endParaRPr lang="en-US" dirty="0">
              <a:latin typeface="Arial (Body)"/>
              <a:ea typeface="ＭＳ Ｐゴシック" charset="0"/>
            </a:endParaRPr>
          </a:p>
        </p:txBody>
      </p:sp>
    </p:spTree>
    <p:extLst>
      <p:ext uri="{BB962C8B-B14F-4D97-AF65-F5344CB8AC3E}">
        <p14:creationId xmlns:p14="http://schemas.microsoft.com/office/powerpoint/2010/main" val="2264651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Specimen Collection: </a:t>
            </a:r>
            <a:r>
              <a:rPr lang="en-US" altLang="en-US" dirty="0" err="1"/>
              <a:t>Culturette</a:t>
            </a:r>
            <a:endParaRPr lang="en-IN" dirty="0"/>
          </a:p>
        </p:txBody>
      </p:sp>
      <p:pic>
        <p:nvPicPr>
          <p:cNvPr id="4098" name="Picture 2" descr="Illustrated are allergy blocking strategies, such as avoidance, steroids, monoclonal antibodies, certain drugs and immunoglobin G binding."/>
          <p:cNvPicPr>
            <a:picLocks noChangeAspect="1" noChangeArrowheads="1"/>
          </p:cNvPicPr>
          <p:nvPr/>
        </p:nvPicPr>
        <p:blipFill rotWithShape="1">
          <a:blip r:embed="rId2">
            <a:extLst>
              <a:ext uri="{28A0092B-C50C-407E-A947-70E740481C1C}">
                <a14:useLocalDpi xmlns:a14="http://schemas.microsoft.com/office/drawing/2010/main" val="0"/>
              </a:ext>
            </a:extLst>
          </a:blip>
          <a:srcRect t="82432"/>
          <a:stretch/>
        </p:blipFill>
        <p:spPr bwMode="auto">
          <a:xfrm>
            <a:off x="349951" y="2353455"/>
            <a:ext cx="8444098" cy="1800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AD6C6C1-1363-4881-BEDF-61A8DAECFBD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Lab on a Chip</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4572549"/>
          </a:xfrm>
        </p:spPr>
        <p:txBody>
          <a:bodyPr/>
          <a:lstStyle/>
          <a:p>
            <a:pPr>
              <a:defRPr/>
            </a:pPr>
            <a:r>
              <a:rPr lang="en-US" sz="2800" dirty="0">
                <a:ea typeface="ＭＳ Ｐゴシック" charset="0"/>
              </a:rPr>
              <a:t>Many genetic tests have been miniaturized and placed on chips that are easy to use, require few supplies and little technical training</a:t>
            </a:r>
          </a:p>
          <a:p>
            <a:pPr lvl="3">
              <a:defRPr/>
            </a:pPr>
            <a:r>
              <a:rPr lang="en-US" sz="2200" dirty="0">
                <a:ea typeface="ＭＳ Ｐゴシック" charset="0"/>
              </a:rPr>
              <a:t>DNA and RNA sequencing</a:t>
            </a:r>
          </a:p>
          <a:p>
            <a:pPr lvl="3">
              <a:defRPr/>
            </a:pPr>
            <a:r>
              <a:rPr lang="en-US" sz="2200" dirty="0">
                <a:ea typeface="ＭＳ Ｐゴシック" charset="0"/>
              </a:rPr>
              <a:t>PCR methods</a:t>
            </a:r>
          </a:p>
          <a:p>
            <a:pPr>
              <a:defRPr/>
            </a:pPr>
            <a:r>
              <a:rPr lang="en-US" sz="2800" dirty="0">
                <a:ea typeface="ＭＳ Ｐゴシック" charset="0"/>
              </a:rPr>
              <a:t>Biggest impact will be in developing countries, where diagnosis is often not possible due to lack of supplies, expertise, or even the refrigeration required to store an array of diagnostic reagents</a:t>
            </a:r>
          </a:p>
          <a:p>
            <a:pPr>
              <a:defRPr/>
            </a:pPr>
            <a:endParaRPr lang="en-US" dirty="0">
              <a:ea typeface="ＭＳ Ｐゴシック" charset="0"/>
            </a:endParaRPr>
          </a:p>
        </p:txBody>
      </p:sp>
    </p:spTree>
    <p:extLst>
      <p:ext uri="{BB962C8B-B14F-4D97-AF65-F5344CB8AC3E}">
        <p14:creationId xmlns:p14="http://schemas.microsoft.com/office/powerpoint/2010/main" val="22646512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Mass Spectrometry</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r>
              <a:rPr lang="en-US" altLang="en-US" dirty="0">
                <a:latin typeface="Arial (Body)"/>
              </a:rPr>
              <a:t>MALDI-TOF:</a:t>
            </a:r>
          </a:p>
          <a:p>
            <a:pPr marL="342900" indent="-342900">
              <a:buFont typeface="Arial" panose="020B0604020202020204" pitchFamily="34" charset="0"/>
              <a:buChar char="•"/>
            </a:pPr>
            <a:r>
              <a:rPr lang="en-US" altLang="en-US" dirty="0">
                <a:latin typeface="Arial (Body)"/>
              </a:rPr>
              <a:t>Uses mass spectrometry technology to provide rapid and highly accurate microbial identification within minutes</a:t>
            </a:r>
          </a:p>
          <a:p>
            <a:pPr marL="342900" indent="-342900">
              <a:buFont typeface="Arial" panose="020B0604020202020204" pitchFamily="34" charset="0"/>
              <a:buChar char="•"/>
            </a:pPr>
            <a:r>
              <a:rPr lang="en-US" altLang="en-US" dirty="0">
                <a:latin typeface="Arial (Body)"/>
              </a:rPr>
              <a:t>Used to analyze a protein fingerprint from pure culture isolates or directly from patient specimens</a:t>
            </a:r>
          </a:p>
          <a:p>
            <a:pPr marL="342900" indent="-342900">
              <a:buFont typeface="Arial" panose="020B0604020202020204" pitchFamily="34" charset="0"/>
              <a:buChar char="•"/>
            </a:pPr>
            <a:r>
              <a:rPr lang="en-US" altLang="en-US" dirty="0">
                <a:latin typeface="Arial (Body)"/>
              </a:rPr>
              <a:t>Works by adding the patient sample to a metal plate and then striking it with a laser, causing the sample to become ionized</a:t>
            </a:r>
          </a:p>
          <a:p>
            <a:pPr marL="342900" indent="-342900">
              <a:buFont typeface="Arial" panose="020B0604020202020204" pitchFamily="34" charset="0"/>
              <a:buChar char="•"/>
            </a:pPr>
            <a:r>
              <a:rPr lang="en-US" altLang="en-US" dirty="0">
                <a:latin typeface="Arial (Body)"/>
              </a:rPr>
              <a:t>The ions from the sample are guided into a machine that separates them and identifies them according to their mass-to-charge ratio</a:t>
            </a:r>
          </a:p>
          <a:p>
            <a:pPr marL="342900" indent="-342900">
              <a:buFont typeface="Arial" panose="020B0604020202020204" pitchFamily="34" charset="0"/>
              <a:buChar char="•"/>
            </a:pPr>
            <a:r>
              <a:rPr lang="en-US" altLang="en-US" dirty="0">
                <a:latin typeface="Arial (Body)"/>
              </a:rPr>
              <a:t>Can also be used to detect antibiotic susceptibilities</a:t>
            </a:r>
            <a:endParaRPr lang="en-US" dirty="0">
              <a:latin typeface="Arial (Body)"/>
              <a:ea typeface="ＭＳ Ｐゴシック" charset="0"/>
            </a:endParaRPr>
          </a:p>
        </p:txBody>
      </p:sp>
    </p:spTree>
    <p:extLst>
      <p:ext uri="{BB962C8B-B14F-4D97-AF65-F5344CB8AC3E}">
        <p14:creationId xmlns:p14="http://schemas.microsoft.com/office/powerpoint/2010/main" val="22646512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Mass Spectrometry of Patient Samples</a:t>
            </a:r>
            <a:endParaRPr lang="en-IN" dirty="0"/>
          </a:p>
        </p:txBody>
      </p:sp>
      <p:pic>
        <p:nvPicPr>
          <p:cNvPr id="20482" name="Picture 2">
            <a:extLst>
              <a:ext uri="{C183D7F6-B498-43B3-948B-1728B52AA6E4}">
                <adec:decorative xmlns:adec="http://schemas.microsoft.com/office/drawing/2017/decorative" val="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567"/>
          <a:stretch/>
        </p:blipFill>
        <p:spPr bwMode="auto">
          <a:xfrm>
            <a:off x="986972" y="1533439"/>
            <a:ext cx="7170058" cy="4156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46512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Imaging</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4048991" cy="5120640"/>
          </a:xfrm>
        </p:spPr>
        <p:txBody>
          <a:bodyPr/>
          <a:lstStyle/>
          <a:p>
            <a:pPr>
              <a:spcBef>
                <a:spcPts val="800"/>
              </a:spcBef>
              <a:defRPr/>
            </a:pPr>
            <a:r>
              <a:rPr lang="en-US" dirty="0">
                <a:ea typeface="ＭＳ Ｐゴシック" charset="0"/>
              </a:rPr>
              <a:t>MRI, CT, and PET scans are being increasingly used to find areas of localized infection in deep tissue</a:t>
            </a:r>
          </a:p>
          <a:p>
            <a:pPr marL="363538" indent="-363538">
              <a:spcBef>
                <a:spcPts val="800"/>
              </a:spcBef>
              <a:buFont typeface="Arial" panose="020B0604020202020204" pitchFamily="34" charset="0"/>
              <a:buChar char="•"/>
              <a:defRPr/>
            </a:pPr>
            <a:r>
              <a:rPr lang="en-US" dirty="0">
                <a:ea typeface="ＭＳ Ｐゴシック" charset="0"/>
              </a:rPr>
              <a:t>Once the area is found, it can be biopsied to aspirate samples for culture</a:t>
            </a:r>
          </a:p>
          <a:p>
            <a:pPr marL="363538" indent="-363538">
              <a:spcBef>
                <a:spcPts val="800"/>
              </a:spcBef>
              <a:buFont typeface="Arial" panose="020B0604020202020204" pitchFamily="34" charset="0"/>
              <a:buChar char="•"/>
              <a:defRPr/>
            </a:pPr>
            <a:r>
              <a:rPr lang="en-US" dirty="0">
                <a:ea typeface="ＭＳ Ｐゴシック" charset="0"/>
              </a:rPr>
              <a:t>This spares a patient from an invasive procedure</a:t>
            </a:r>
          </a:p>
        </p:txBody>
      </p:sp>
      <p:pic>
        <p:nvPicPr>
          <p:cNvPr id="4" name="Picture 3">
            <a:extLs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6840" b="3202"/>
          <a:stretch/>
        </p:blipFill>
        <p:spPr>
          <a:xfrm>
            <a:off x="4572000" y="1676399"/>
            <a:ext cx="3913407" cy="3600000"/>
          </a:xfrm>
          <a:prstGeom prst="rect">
            <a:avLst/>
          </a:prstGeom>
        </p:spPr>
      </p:pic>
      <p:sp>
        <p:nvSpPr>
          <p:cNvPr id="5" name="Text Placeholder 4"/>
          <p:cNvSpPr>
            <a:spLocks noGrp="1"/>
          </p:cNvSpPr>
          <p:nvPr>
            <p:ph type="body" sz="quarter" idx="30"/>
          </p:nvPr>
        </p:nvSpPr>
        <p:spPr>
          <a:xfrm>
            <a:off x="1617520" y="6603777"/>
            <a:ext cx="6976872" cy="173736"/>
          </a:xfrm>
        </p:spPr>
        <p:txBody>
          <a:bodyPr/>
          <a:lstStyle/>
          <a:p>
            <a:endParaRPr lang="en-IN" dirty="0"/>
          </a:p>
          <a:p>
            <a:r>
              <a:rPr lang="en-IN" i="1" dirty="0" err="1"/>
              <a:t>Pixtal</a:t>
            </a:r>
            <a:r>
              <a:rPr lang="en-IN" i="1" dirty="0"/>
              <a:t>/AGE </a:t>
            </a:r>
            <a:r>
              <a:rPr lang="en-IN" i="1" dirty="0" err="1"/>
              <a:t>Fotostock</a:t>
            </a:r>
            <a:r>
              <a:rPr lang="en-IN" i="1" dirty="0"/>
              <a:t> </a:t>
            </a:r>
            <a:endParaRPr lang="en-IN" dirty="0"/>
          </a:p>
        </p:txBody>
      </p:sp>
    </p:spTree>
    <p:extLst>
      <p:ext uri="{BB962C8B-B14F-4D97-AF65-F5344CB8AC3E}">
        <p14:creationId xmlns:p14="http://schemas.microsoft.com/office/powerpoint/2010/main" val="22646512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Early New Diagnostic Strategies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r>
              <a:rPr lang="en-US" altLang="en-US" dirty="0">
                <a:latin typeface="Arial (Body)"/>
              </a:rPr>
              <a:t>One strategy uses blood from a patient to check for the presence of seven genes that the host cells express in response to bacterial, but not viral, infection</a:t>
            </a:r>
          </a:p>
          <a:p>
            <a:pPr marL="342900" indent="-342900">
              <a:buFont typeface="Arial" panose="020B0604020202020204" pitchFamily="34" charset="0"/>
              <a:buChar char="•"/>
            </a:pPr>
            <a:r>
              <a:rPr lang="en-US" altLang="en-US" dirty="0">
                <a:latin typeface="Arial (Body)"/>
              </a:rPr>
              <a:t>If the seven genes are active, then an antibiotic is prescribed</a:t>
            </a:r>
          </a:p>
          <a:p>
            <a:pPr marL="342900" indent="-342900">
              <a:buFont typeface="Arial" panose="020B0604020202020204" pitchFamily="34" charset="0"/>
              <a:buChar char="•"/>
            </a:pPr>
            <a:r>
              <a:rPr lang="en-US" altLang="en-US" dirty="0">
                <a:latin typeface="Arial (Body)"/>
              </a:rPr>
              <a:t>If they are not active, antibiotics won’t help</a:t>
            </a:r>
          </a:p>
          <a:p>
            <a:r>
              <a:rPr lang="en-US" altLang="en-US" dirty="0">
                <a:latin typeface="Arial (Body)"/>
              </a:rPr>
              <a:t>A blood test that scans for antibodies to more than 1,000 strains of viruses representing 206 species is under development in Boston</a:t>
            </a:r>
            <a:endParaRPr lang="en-US" dirty="0">
              <a:latin typeface="Arial (Body)"/>
            </a:endParaRPr>
          </a:p>
          <a:p>
            <a:pPr marL="342900" indent="-342900">
              <a:buFont typeface="Arial" panose="020B0604020202020204" pitchFamily="34" charset="0"/>
              <a:buChar char="•"/>
            </a:pPr>
            <a:r>
              <a:rPr lang="en-US" dirty="0">
                <a:latin typeface="Arial (Body)"/>
              </a:rPr>
              <a:t>The drop of blood contains the entire history of a person’s exposure to viruses </a:t>
            </a:r>
            <a:endParaRPr lang="en-US" altLang="en-US" dirty="0">
              <a:latin typeface="Arial (Body)"/>
            </a:endParaRPr>
          </a:p>
        </p:txBody>
      </p:sp>
    </p:spTree>
    <p:extLst>
      <p:ext uri="{BB962C8B-B14F-4D97-AF65-F5344CB8AC3E}">
        <p14:creationId xmlns:p14="http://schemas.microsoft.com/office/powerpoint/2010/main" val="22646512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t>Concept Check – Section 17.6</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marL="457200" indent="-457200">
              <a:spcBef>
                <a:spcPts val="1200"/>
              </a:spcBef>
              <a:buFont typeface="+mj-lt"/>
              <a:buAutoNum type="arabicPeriod"/>
              <a:defRPr/>
            </a:pPr>
            <a:r>
              <a:rPr lang="en-US" altLang="en-US" dirty="0">
                <a:latin typeface="Arial (Body)"/>
              </a:rPr>
              <a:t>True/False: Using current technologies, diagnosis of septicemia takes at least 18-24 hours.</a:t>
            </a:r>
          </a:p>
          <a:p>
            <a:pPr marL="457200" indent="-457200">
              <a:spcBef>
                <a:spcPts val="1200"/>
              </a:spcBef>
              <a:buFont typeface="+mj-lt"/>
              <a:buAutoNum type="arabicPeriod"/>
              <a:defRPr/>
            </a:pPr>
            <a:r>
              <a:rPr lang="en-US" altLang="en-US" dirty="0">
                <a:latin typeface="Arial (Body)"/>
              </a:rPr>
              <a:t>MALDI-TOF uses ________ ________ to analyze protein fingerprints from pure culture isolates.</a:t>
            </a:r>
            <a:endParaRPr lang="en-US" dirty="0">
              <a:latin typeface="Arial (Body)"/>
              <a:ea typeface="ＭＳ Ｐゴシック" charset="0"/>
            </a:endParaRPr>
          </a:p>
        </p:txBody>
      </p:sp>
    </p:spTree>
    <p:extLst>
      <p:ext uri="{BB962C8B-B14F-4D97-AF65-F5344CB8AC3E}">
        <p14:creationId xmlns:p14="http://schemas.microsoft.com/office/powerpoint/2010/main" val="22646512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Specimen Collection</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Examples of patient samples for collection: saliva, sputum, and swab from the mouth, nasopharynx, and throat (tonsils); blood; urine via clean catch or catheter; skin swab; spinal tap (cerebrospinal fluid); </a:t>
            </a:r>
            <a:r>
              <a:rPr lang="en-GB" dirty="0" err="1"/>
              <a:t>feces</a:t>
            </a:r>
            <a:r>
              <a:rPr lang="en-GB" dirty="0"/>
              <a:t>; vaginal swab or stick; and skin sample with a scalpel.</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Specimen Collection: </a:t>
            </a:r>
            <a:r>
              <a:rPr lang="en-US" altLang="en-US" dirty="0" err="1"/>
              <a:t>Culturette</a:t>
            </a:r>
            <a:r>
              <a:rPr lang="en-US" altLang="en-US" dirty="0"/>
              <a: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err="1"/>
              <a:t>Culturette</a:t>
            </a:r>
            <a:r>
              <a:rPr lang="en-GB" dirty="0"/>
              <a:t> components, from left to right: chamber containing medium (squeeze to release), transport medium, long swab with rayon tip, plastic case, and tamper-evident seal.</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249072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Overview of Laboratory Techniques</a:t>
            </a: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8051592" cy="4644031"/>
          </a:xfrm>
        </p:spPr>
        <p:txBody>
          <a:bodyPr/>
          <a:lstStyle/>
          <a:p>
            <a:pPr>
              <a:spcAft>
                <a:spcPts val="600"/>
              </a:spcAft>
              <a:defRPr/>
            </a:pPr>
            <a:r>
              <a:rPr lang="en-US" sz="2800" dirty="0"/>
              <a:t>First step: analyzing the patient for signs of microbial infection</a:t>
            </a:r>
          </a:p>
          <a:p>
            <a:pPr marL="342900" indent="-342900">
              <a:spcAft>
                <a:spcPts val="600"/>
              </a:spcAft>
              <a:buFont typeface="Arial" panose="020B0604020202020204" pitchFamily="34" charset="0"/>
              <a:buChar char="•"/>
              <a:defRPr/>
            </a:pPr>
            <a:r>
              <a:rPr lang="en-US" dirty="0"/>
              <a:t>Fever, wound exudate, mucus production, abnormal lesions</a:t>
            </a:r>
          </a:p>
          <a:p>
            <a:pPr>
              <a:spcAft>
                <a:spcPts val="600"/>
              </a:spcAft>
              <a:defRPr/>
            </a:pPr>
            <a:r>
              <a:rPr lang="en-US" sz="2800" dirty="0"/>
              <a:t>Second step: specimens are collected and analyzed</a:t>
            </a:r>
          </a:p>
          <a:p>
            <a:pPr marL="342900" indent="-342900">
              <a:spcAft>
                <a:spcPts val="600"/>
              </a:spcAft>
              <a:buFont typeface="Arial" panose="020B0604020202020204" pitchFamily="34" charset="0"/>
              <a:buChar char="•"/>
              <a:defRPr/>
            </a:pPr>
            <a:r>
              <a:rPr lang="en-US" dirty="0"/>
              <a:t>Direct tests: microscopic, immunologic, genetic methods</a:t>
            </a:r>
          </a:p>
          <a:p>
            <a:pPr marL="342900" indent="-342900">
              <a:spcAft>
                <a:spcPts val="600"/>
              </a:spcAft>
              <a:buFont typeface="Arial" panose="020B0604020202020204" pitchFamily="34" charset="0"/>
              <a:buChar char="•"/>
              <a:defRPr/>
            </a:pPr>
            <a:r>
              <a:rPr lang="en-US" dirty="0"/>
              <a:t>Cultivation, isolation, and identification of pathogens</a:t>
            </a:r>
          </a:p>
          <a:p>
            <a:pPr marL="342900" indent="-342900">
              <a:spcAft>
                <a:spcPts val="600"/>
              </a:spcAft>
              <a:buFont typeface="Arial" panose="020B0604020202020204" pitchFamily="34" charset="0"/>
              <a:buChar char="•"/>
              <a:defRPr/>
            </a:pPr>
            <a:r>
              <a:rPr lang="en-US" altLang="en-US" dirty="0">
                <a:latin typeface="Calibri" panose="020F0502020204030204" pitchFamily="34" charset="0"/>
              </a:rPr>
              <a:t>Total time required for analysis ranges from a few minutes to several weeks</a:t>
            </a:r>
            <a:endParaRPr lang="en-US" dirty="0"/>
          </a:p>
        </p:txBody>
      </p:sp>
    </p:spTree>
    <p:extLst>
      <p:ext uri="{BB962C8B-B14F-4D97-AF65-F5344CB8AC3E}">
        <p14:creationId xmlns:p14="http://schemas.microsoft.com/office/powerpoint/2010/main" val="20446008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Biochemical Testing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Unknown microbe plus substrate: 1) Enzyme present in microbe leads to product formed (positive result). 2) Enzyme absent in microbe leads to no product formed (negative result).</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8858426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Dichotomous Keys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Identification scheme for cocci commonly involved in human diseases. First, a Gram stain is performed. Cocci are either Gram positive or Gram negative. Gram positive cocci are either catalase positive, irregular clusters or tetrads or catalase negative, pairs, chain arrangement (</a:t>
            </a:r>
            <a:r>
              <a:rPr lang="en-GB" i="1" dirty="0"/>
              <a:t>Streptococcus</a:t>
            </a:r>
            <a:r>
              <a:rPr lang="en-GB" dirty="0"/>
              <a:t>). Of the cocci that are catalase positive, irregular clusters or tetrads, if they’re strictly anaerobic, they’re </a:t>
            </a:r>
            <a:r>
              <a:rPr lang="en-GB" i="1" dirty="0"/>
              <a:t>Micrococcus</a:t>
            </a:r>
            <a:r>
              <a:rPr lang="en-GB" dirty="0"/>
              <a:t> and if they’re facultatively anaerobic they’re </a:t>
            </a:r>
            <a:r>
              <a:rPr lang="en-GB" i="1" dirty="0"/>
              <a:t>Staphylococcus</a:t>
            </a:r>
            <a:r>
              <a:rPr lang="en-GB" dirty="0"/>
              <a:t> or </a:t>
            </a:r>
            <a:r>
              <a:rPr lang="en-GB" i="1" dirty="0" err="1"/>
              <a:t>Planococcus</a:t>
            </a:r>
            <a:r>
              <a:rPr lang="en-GB" dirty="0"/>
              <a:t>. Gram negative cocci are either aerobic, oxidase and catalase positive like </a:t>
            </a:r>
            <a:r>
              <a:rPr lang="en-GB" i="1" dirty="0"/>
              <a:t>Neisseria, </a:t>
            </a:r>
            <a:r>
              <a:rPr lang="en-GB" i="1" dirty="0" err="1"/>
              <a:t>Branhamella</a:t>
            </a:r>
            <a:r>
              <a:rPr lang="en-GB" i="1" dirty="0"/>
              <a:t>, or Moraxella</a:t>
            </a:r>
            <a:r>
              <a:rPr lang="en-GB" dirty="0"/>
              <a:t>, or anaerobic, oxidase and catalase negative like </a:t>
            </a:r>
            <a:r>
              <a:rPr lang="en-GB" i="1" dirty="0" err="1"/>
              <a:t>Veillonella</a:t>
            </a:r>
            <a:r>
              <a:rPr lang="en-GB" dirty="0"/>
              <a:t>.</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9105237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Biochemical System for Microbial Identification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Samples of a single bacterial isolate (an unknown gram-negative microbe) are placed in the twenty different cups, which contain growth media and chemicals designed to test for a particular enzyme. The organism produced four positive results (LDC, ODC, IND, and GLU), as indicated. Scoring of the results is completed by adding the designated values of each positive result per set of cups indicated (4144000). This string of seven numbers creates a code that can be referenced in a database to determine the identity of the unknown microbe (in this case, </a:t>
            </a:r>
            <a:r>
              <a:rPr lang="en-GB" i="1" dirty="0" err="1"/>
              <a:t>Edwardsiella</a:t>
            </a:r>
            <a:r>
              <a:rPr lang="en-GB" i="1" dirty="0"/>
              <a:t> </a:t>
            </a:r>
            <a:r>
              <a:rPr lang="en-GB" i="1" dirty="0" err="1"/>
              <a:t>tarda</a:t>
            </a:r>
            <a:r>
              <a:rPr lang="en-GB" dirty="0"/>
              <a:t>).</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3940234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Phage Typing of an Unknown Bacterium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The technique involves inoculating a lawn of cells onto a Petri dish, mapping it off into blocks, and applying a different phage to each sectioned area of growth, as shown in this figure. Cleared areas corresponding to lysed cells indicate sensitivity to that phage, and bacterial identification may be determined based upon this unique pattern.</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9028714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Basic Principles of Serological Testing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As demonstrated in this figure, one can detect or identify an unknown antibody using a known antigen, or one can use an antibody of known specificity to help detect or identify an unknown antigen. This can be used to determine whether or not the patient makes antibodies toward the microbe and what the identity of the microbe is.</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20391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Agglutination Tests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lnSpc>
                <a:spcPct val="90000"/>
              </a:lnSpc>
              <a:buFont typeface="+mj-lt"/>
              <a:buAutoNum type="alphaLcParenR"/>
            </a:pPr>
            <a:r>
              <a:rPr lang="en-GB" dirty="0"/>
              <a:t>Tube agglutination test for determining antibody </a:t>
            </a:r>
            <a:r>
              <a:rPr lang="en-GB" dirty="0" err="1"/>
              <a:t>titer</a:t>
            </a:r>
            <a:r>
              <a:rPr lang="en-GB" dirty="0"/>
              <a:t>. The same number of cells (antigen) are added to each tube, and the patient’s serum is diluted in series. The </a:t>
            </a:r>
            <a:r>
              <a:rPr lang="en-GB" dirty="0" err="1"/>
              <a:t>titer</a:t>
            </a:r>
            <a:r>
              <a:rPr lang="en-GB" dirty="0"/>
              <a:t> in this example is 160 because there is no agglutination in the next tube in the dilution series (1/320).</a:t>
            </a:r>
          </a:p>
          <a:p>
            <a:pPr marL="342900" indent="-342900">
              <a:lnSpc>
                <a:spcPct val="90000"/>
              </a:lnSpc>
              <a:buFont typeface="+mj-lt"/>
              <a:buAutoNum type="alphaLcParenR"/>
            </a:pPr>
            <a:r>
              <a:rPr lang="en-GB" dirty="0"/>
              <a:t>A microtiter plate illustrating hemagglutination. The antibody is placed in the wells of all rows in columns 1 through 10. Positive controls (row 11) and negative controls (row 12) are included for comparison. Red blood cells are added to each well. If sufficient antibody is present to agglutinate the cells, they sink as a diffuse mat to the bottom of the well. If insufficient antibody is present, they form a tight pellet at the bottom.</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2092085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Immunochromatography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Immunochromatographic “dipstick” tests are also available to </a:t>
            </a:r>
            <a:r>
              <a:rPr lang="en-GB" dirty="0" err="1"/>
              <a:t>analyze</a:t>
            </a:r>
            <a:r>
              <a:rPr lang="en-GB" dirty="0"/>
              <a:t> specimens for the presence of antigen-specific antibody. In this case, known antigen is immobilized within the cartridge and the sample (saliva, serum) is collected on its filter paper tip. As the sample migrates along the length of the cartridge, it may interact with the bound antigen, producing a </a:t>
            </a:r>
            <a:r>
              <a:rPr lang="en-GB" dirty="0" err="1"/>
              <a:t>color</a:t>
            </a:r>
            <a:r>
              <a:rPr lang="en-GB" dirty="0"/>
              <a:t> change in positive samples. Such tests are used for rapid screening for </a:t>
            </a:r>
            <a:r>
              <a:rPr lang="en-GB" dirty="0" err="1"/>
              <a:t>gonorrhea</a:t>
            </a:r>
            <a:r>
              <a:rPr lang="en-GB" dirty="0"/>
              <a:t> (as illustrated here) and for identifying </a:t>
            </a:r>
            <a:r>
              <a:rPr lang="en-GB" i="1" dirty="0"/>
              <a:t>Leishmania</a:t>
            </a:r>
            <a:r>
              <a:rPr lang="en-GB" dirty="0"/>
              <a:t> and </a:t>
            </a:r>
            <a:r>
              <a:rPr lang="en-GB" i="1" dirty="0"/>
              <a:t>Trypanosoma</a:t>
            </a:r>
            <a:r>
              <a:rPr lang="en-GB" dirty="0"/>
              <a:t> infections in developing countries.</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2648376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Western Blot Procedure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Major antigens from the nematode </a:t>
            </a:r>
            <a:r>
              <a:rPr lang="en-GB" i="1" dirty="0"/>
              <a:t>Trichinella</a:t>
            </a:r>
            <a:r>
              <a:rPr lang="en-GB" dirty="0"/>
              <a:t> were separated via electrophoresis and transferred to a filter. The filter was incubated with the sera of 10 separate patients (in the 10 rows). Sera contain primary antibodies. Secondary antibodies and a colorimetric label were added to visualize the patient’s bound antibody. Complexes of </a:t>
            </a:r>
            <a:r>
              <a:rPr lang="en-GB" i="1" dirty="0"/>
              <a:t>Trichinella</a:t>
            </a:r>
            <a:r>
              <a:rPr lang="en-GB" dirty="0"/>
              <a:t> antigen and patient antibody are visualized as bands.</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140934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Immunofluorescence Testing: Direct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Immunochromatographic “dipstick” tests are also available to </a:t>
            </a:r>
            <a:r>
              <a:rPr lang="en-GB" dirty="0" err="1"/>
              <a:t>analyze</a:t>
            </a:r>
            <a:r>
              <a:rPr lang="en-GB" dirty="0"/>
              <a:t> specimens for the presence of antigen-specific antibody. In this case, known antigen is immobilized within the cartridge and the sample (saliva, serum) is collected on its filter paper tip. As the sample migrates along the length of the cartridge, it may interact with the bound antigen, producing a </a:t>
            </a:r>
            <a:r>
              <a:rPr lang="en-GB" dirty="0" err="1"/>
              <a:t>color</a:t>
            </a:r>
            <a:r>
              <a:rPr lang="en-GB" dirty="0"/>
              <a:t> change in positive samples. Such tests are used for rapid screening for </a:t>
            </a:r>
            <a:r>
              <a:rPr lang="en-GB" dirty="0" err="1"/>
              <a:t>gonorrhea</a:t>
            </a:r>
            <a:r>
              <a:rPr lang="en-GB" dirty="0"/>
              <a:t> (as illustrated here) and for identifying </a:t>
            </a:r>
            <a:r>
              <a:rPr lang="en-GB" i="1" dirty="0"/>
              <a:t>Leishmania</a:t>
            </a:r>
            <a:r>
              <a:rPr lang="en-GB" dirty="0"/>
              <a:t> and </a:t>
            </a:r>
            <a:r>
              <a:rPr lang="en-GB" i="1" dirty="0"/>
              <a:t>Trypanosoma</a:t>
            </a:r>
            <a:r>
              <a:rPr lang="en-GB" dirty="0"/>
              <a:t> infections in developing countries.</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7243375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Indirect ELISA</a:t>
            </a:r>
            <a:r>
              <a:rPr lang="en-US" sz="1200" dirty="0"/>
              <a:t> 2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(a) Comparing a positive versus negative reaction. This is the basis for HIV screening tests. 1) Known antigen is adsorbed to well. 2) Serum samples with unknown antibodies applied. 3) Well is rinsed to remove unbound (nonbinding) antibodies. 4) Indicator antibody outfitted with enzyme attaches to any bound antibody. 5) Wells are rinsed to remove unbound indicator antibody. A </a:t>
            </a:r>
            <a:r>
              <a:rPr lang="en-GB" dirty="0" err="1"/>
              <a:t>colorless</a:t>
            </a:r>
            <a:r>
              <a:rPr lang="en-GB" dirty="0"/>
              <a:t> substrate for enzyme is added. 6) Enzymes linked to indicator Ab </a:t>
            </a:r>
            <a:r>
              <a:rPr lang="en-GB" dirty="0" err="1"/>
              <a:t>hydrolyze</a:t>
            </a:r>
            <a:r>
              <a:rPr lang="en-GB" dirty="0"/>
              <a:t> the substrate, which releases a dye. Wells that develop </a:t>
            </a:r>
            <a:r>
              <a:rPr lang="en-GB" dirty="0" err="1"/>
              <a:t>color</a:t>
            </a:r>
            <a:r>
              <a:rPr lang="en-GB" dirty="0"/>
              <a:t> are positive for the antibody; </a:t>
            </a:r>
            <a:r>
              <a:rPr lang="en-GB" dirty="0" err="1"/>
              <a:t>colorless</a:t>
            </a:r>
            <a:r>
              <a:rPr lang="en-GB" dirty="0"/>
              <a:t> walls are negative.</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859735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a:xfrm>
            <a:off x="301337" y="0"/>
            <a:ext cx="3779395" cy="2003685"/>
          </a:xfrm>
        </p:spPr>
        <p:txBody>
          <a:bodyPr/>
          <a:lstStyle/>
          <a:p>
            <a:r>
              <a:rPr lang="en-US" dirty="0"/>
              <a:t>Clinical Form Used to Report Data on a Patient’s Specimens</a:t>
            </a:r>
          </a:p>
        </p:txBody>
      </p:sp>
      <p:pic>
        <p:nvPicPr>
          <p:cNvPr id="5122" name="Picture 2" descr="The form gives the patient’s name, source of specimen,  diagnostic tests on the specimen, and sensitivity tests results."/>
          <p:cNvPicPr>
            <a:picLocks noChangeAspect="1" noChangeArrowheads="1"/>
          </p:cNvPicPr>
          <p:nvPr/>
        </p:nvPicPr>
        <p:blipFill rotWithShape="1">
          <a:blip r:embed="rId2">
            <a:extLst>
              <a:ext uri="{28A0092B-C50C-407E-A947-70E740481C1C}">
                <a14:useLocalDpi xmlns:a14="http://schemas.microsoft.com/office/drawing/2010/main" val="0"/>
              </a:ext>
            </a:extLst>
          </a:blip>
          <a:srcRect t="2780"/>
          <a:stretch/>
        </p:blipFill>
        <p:spPr bwMode="auto">
          <a:xfrm>
            <a:off x="4455590" y="346364"/>
            <a:ext cx="4440781" cy="6159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76854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Direct ELISA</a:t>
            </a:r>
            <a:r>
              <a:rPr lang="en-US" sz="1200" dirty="0"/>
              <a:t> 2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(b) Note that an antigen is trapped between two antibodies. This test is used to detect hantavirus and measles virus. 1) Applied antibody is adsorbed to well. 2) The unknown antigen is added; if complementary, antigen binds to antibody. 3) Enzyme-linked antibody specific for test antigen then binds to antigen, forming a sandwich. 4) Enzyme’s substrate is added, and reaction produces a visible </a:t>
            </a:r>
            <a:r>
              <a:rPr lang="en-GB" dirty="0" err="1"/>
              <a:t>color</a:t>
            </a:r>
            <a:r>
              <a:rPr lang="en-GB" dirty="0"/>
              <a:t> change.</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922159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Peptide Nucleic Acid (PNA) FISH Testing for </a:t>
            </a:r>
            <a:r>
              <a:rPr lang="en-IN" i="1" dirty="0"/>
              <a:t>Staphylococcus aureus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Fluorescent </a:t>
            </a:r>
            <a:r>
              <a:rPr lang="en-GB" i="1" dirty="0"/>
              <a:t>in situ </a:t>
            </a:r>
            <a:r>
              <a:rPr lang="en-GB" dirty="0"/>
              <a:t>hybridization (FISH) techniques involve the application of fluorescently </a:t>
            </a:r>
            <a:r>
              <a:rPr lang="en-GB" dirty="0" err="1"/>
              <a:t>labeled</a:t>
            </a:r>
            <a:r>
              <a:rPr lang="en-GB" dirty="0"/>
              <a:t> probes to intact cells within a patient specimen or an environmental sample</a:t>
            </a:r>
            <a:r>
              <a:rPr lang="en-GB" b="1" i="1" dirty="0"/>
              <a:t>.</a:t>
            </a:r>
            <a:r>
              <a:rPr lang="en-GB" b="1" dirty="0"/>
              <a:t> </a:t>
            </a:r>
            <a:r>
              <a:rPr lang="en-GB" dirty="0"/>
              <a:t>Microscopic analysis is used to locate “glowing” cells and deter­mine the identity of a specific microbe.</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97248176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Steps in Pulse-Field Gel Electrophoresis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lnSpc>
                <a:spcPct val="90000"/>
              </a:lnSpc>
            </a:pPr>
            <a:r>
              <a:rPr lang="en-GB" dirty="0"/>
              <a:t>1) Bacteria mixed in buffer. 2) Melted agarose added to tube to make a solid “plug.” 3) Plug subjected to lysis solution to release DNA from bacteria. 4) Restriction enzymes cleave DNA in plug. 5) Pulsed-field gel electrophoresis performed on plug. Since the DNA fragments are large, PFGE uses regular changes (“pulses”) in the direction of the electrical field to tease them apart.</a:t>
            </a:r>
            <a:endParaRPr lang="en-US" altLang="en-US" dirty="0">
              <a:latin typeface="Calibri" panose="020F0502020204030204" pitchFamily="34" charset="0"/>
            </a:endParaRP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99993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altLang="en-US" dirty="0"/>
              <a:t>Concept Check – Section 17.2</a:t>
            </a:r>
            <a:endParaRPr lang="en-US" dirty="0"/>
          </a:p>
        </p:txBody>
      </p:sp>
      <p:sp>
        <p:nvSpPr>
          <p:cNvPr id="3" name="Content Placeholder 2"/>
          <p:cNvSpPr>
            <a:spLocks noGrp="1"/>
          </p:cNvSpPr>
          <p:nvPr>
            <p:ph sz="quarter" idx="11"/>
          </p:nvPr>
        </p:nvSpPr>
        <p:spPr>
          <a:xfrm>
            <a:off x="342900" y="1424066"/>
            <a:ext cx="8458200" cy="4272196"/>
          </a:xfrm>
        </p:spPr>
        <p:txBody>
          <a:bodyPr/>
          <a:lstStyle/>
          <a:p>
            <a:pPr>
              <a:spcBef>
                <a:spcPts val="800"/>
              </a:spcBef>
              <a:defRPr/>
            </a:pPr>
            <a:r>
              <a:rPr lang="en-US" dirty="0">
                <a:latin typeface="Calibri" panose="020F0502020204030204" pitchFamily="34" charset="0"/>
              </a:rPr>
              <a:t>True/False: Saliva is sterile and is valuable in sputum collection.</a:t>
            </a:r>
          </a:p>
          <a:p>
            <a:pPr>
              <a:spcBef>
                <a:spcPts val="800"/>
              </a:spcBef>
              <a:defRPr/>
            </a:pPr>
            <a:r>
              <a:rPr lang="en-US" dirty="0">
                <a:latin typeface="Calibri" panose="020F0502020204030204" pitchFamily="34" charset="0"/>
              </a:rPr>
              <a:t>True/False: Careful antisepsis is needed when taking samples from sterile materials such as blood and cerebrospinal fluid.</a:t>
            </a:r>
          </a:p>
          <a:p>
            <a:pPr>
              <a:spcBef>
                <a:spcPts val="800"/>
              </a:spcBef>
              <a:defRPr/>
            </a:pPr>
            <a:r>
              <a:rPr lang="en-US" dirty="0">
                <a:latin typeface="Calibri" panose="020F0502020204030204" pitchFamily="34" charset="0"/>
              </a:rPr>
              <a:t>True/False: It can take several weeks to isolate and identify microbes in a tuberculosis infection.</a:t>
            </a:r>
          </a:p>
          <a:p>
            <a:pPr>
              <a:spcBef>
                <a:spcPts val="800"/>
              </a:spcBef>
              <a:defRPr/>
            </a:pPr>
            <a:r>
              <a:rPr lang="en-US" dirty="0">
                <a:latin typeface="Calibri" panose="020F0502020204030204" pitchFamily="34" charset="0"/>
              </a:rPr>
              <a:t>True/False: Some diseases can be diagnosed based solely on presenting signs and symptoms.</a:t>
            </a:r>
            <a:endParaRPr lang="en-IN" dirty="0"/>
          </a:p>
        </p:txBody>
      </p:sp>
    </p:spTree>
    <p:extLst>
      <p:ext uri="{BB962C8B-B14F-4D97-AF65-F5344CB8AC3E}">
        <p14:creationId xmlns:p14="http://schemas.microsoft.com/office/powerpoint/2010/main" val="309609694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1454</TotalTime>
  <Words>4343</Words>
  <Application>Microsoft Office PowerPoint</Application>
  <PresentationFormat>On-screen Show (4:3)</PresentationFormat>
  <Paragraphs>368</Paragraphs>
  <Slides>82</Slides>
  <Notes>1</Notes>
  <HiddenSlides>16</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82</vt:i4>
      </vt:variant>
    </vt:vector>
  </HeadingPairs>
  <TitlesOfParts>
    <vt:vector size="91" baseType="lpstr">
      <vt:lpstr>ＭＳ Ｐゴシック</vt:lpstr>
      <vt:lpstr>Arial</vt:lpstr>
      <vt:lpstr>Arial (Body)</vt:lpstr>
      <vt:lpstr>Calibri</vt:lpstr>
      <vt:lpstr>Title Slides Master</vt:lpstr>
      <vt:lpstr>MainContentSlideMaster</vt:lpstr>
      <vt:lpstr>ClosingMaster</vt:lpstr>
      <vt:lpstr>DividerSlideMaster</vt:lpstr>
      <vt:lpstr>ImageDescriptionAppendixSlideMaster</vt:lpstr>
      <vt:lpstr>Chapter 17</vt:lpstr>
      <vt:lpstr>Section 17.1: Preparation for the Survey of Microbial Diseases</vt:lpstr>
      <vt:lpstr>Identifying Genus and Species</vt:lpstr>
      <vt:lpstr>Section 17.2: First Steps: Specimen Collection</vt:lpstr>
      <vt:lpstr>Specimen Collection</vt:lpstr>
      <vt:lpstr>Specimen Collection: Culturette</vt:lpstr>
      <vt:lpstr>Overview of Laboratory Techniques</vt:lpstr>
      <vt:lpstr>Clinical Form Used to Report Data on a Patient’s Specimens</vt:lpstr>
      <vt:lpstr>Concept Check – Section 17.2</vt:lpstr>
      <vt:lpstr>Section 17.3: Phenotypic Methods</vt:lpstr>
      <vt:lpstr>Cultivation of Specimen</vt:lpstr>
      <vt:lpstr>Pure Cultures</vt:lpstr>
      <vt:lpstr>Biochemical Testing</vt:lpstr>
      <vt:lpstr>Predominant Biochemical Tests</vt:lpstr>
      <vt:lpstr>Dichotomous Keys</vt:lpstr>
      <vt:lpstr>Biochemical System for Microbial Identification</vt:lpstr>
      <vt:lpstr>Antimicrobial Susceptibility Testing</vt:lpstr>
      <vt:lpstr>Miscellaneous Tests: Phage Typing</vt:lpstr>
      <vt:lpstr>Phage Typing of an Unknown Bacterium</vt:lpstr>
      <vt:lpstr>Determining Clinical Significance of Cultures</vt:lpstr>
      <vt:lpstr>Concept Check – Section 17.3</vt:lpstr>
      <vt:lpstr>Section 17.4: Immunologic Methods</vt:lpstr>
      <vt:lpstr>Immunologic Methods: Serology</vt:lpstr>
      <vt:lpstr>Serology</vt:lpstr>
      <vt:lpstr>Basic Principles of Serological Testing</vt:lpstr>
      <vt:lpstr>Visualizing Antigen–Antibody Interactions</vt:lpstr>
      <vt:lpstr>Agglutination and Precipitation Reactions</vt:lpstr>
      <vt:lpstr>Agglutination versus Precipitation Reactions</vt:lpstr>
      <vt:lpstr>Agglutination Reactions</vt:lpstr>
      <vt:lpstr>Agglutination Tests</vt:lpstr>
      <vt:lpstr>Precipitation Reactions</vt:lpstr>
      <vt:lpstr>Immunochromatography</vt:lpstr>
      <vt:lpstr>Titer</vt:lpstr>
      <vt:lpstr>Western Blot Test</vt:lpstr>
      <vt:lpstr>Western Blot Procedure</vt:lpstr>
      <vt:lpstr>Immunofluorescence Testing: Direct</vt:lpstr>
      <vt:lpstr>Immunofluorescence Testing: Indirect</vt:lpstr>
      <vt:lpstr>Enzyme-Linked Immunosorbent Assay (ELISA)</vt:lpstr>
      <vt:lpstr>Indirect ELISA 1 </vt:lpstr>
      <vt:lpstr>Indirect ELISA 2</vt:lpstr>
      <vt:lpstr>Direct ELISA 1</vt:lpstr>
      <vt:lpstr>Direct ELISA 2</vt:lpstr>
      <vt:lpstr>Microtiter ELISA Plate with 96 Tests for HIV Antibodies</vt:lpstr>
      <vt:lpstr>In Vivo Testing</vt:lpstr>
      <vt:lpstr>Specificity versus Sensitivity</vt:lpstr>
      <vt:lpstr>Concept Check – Section 17.4</vt:lpstr>
      <vt:lpstr>Section 17.5: Genotypic Methods</vt:lpstr>
      <vt:lpstr>Polymerase chain reaction (PCR)</vt:lpstr>
      <vt:lpstr>Hybridization: Probing for Identity</vt:lpstr>
      <vt:lpstr>Fluorescent in situ hybridization (FISH)</vt:lpstr>
      <vt:lpstr>Peptide Nucleic Acid (PNA) FISH Testing for Staphylococcus aureus</vt:lpstr>
      <vt:lpstr>Microarrays</vt:lpstr>
      <vt:lpstr>Microarrays for Disease Diagnosis</vt:lpstr>
      <vt:lpstr>Whole-Genome Sequencing</vt:lpstr>
      <vt:lpstr>Pulse-Field Gel Electrophoresis</vt:lpstr>
      <vt:lpstr>Steps in Pulse-Field Gel Electrophoresis</vt:lpstr>
      <vt:lpstr>PulseNet</vt:lpstr>
      <vt:lpstr>Concept Check – Section 17.5</vt:lpstr>
      <vt:lpstr>Section 17.6: Additional Diagnostic Technologies</vt:lpstr>
      <vt:lpstr>Lab on a Chip</vt:lpstr>
      <vt:lpstr>Mass Spectrometry</vt:lpstr>
      <vt:lpstr>Mass Spectrometry of Patient Samples</vt:lpstr>
      <vt:lpstr>Imaging</vt:lpstr>
      <vt:lpstr>Early New Diagnostic Strategies</vt:lpstr>
      <vt:lpstr>Concept Check – Section 17.6</vt:lpstr>
      <vt:lpstr>End of Main Content</vt:lpstr>
      <vt:lpstr>Accessibility Content: Text Alternatives for Images</vt:lpstr>
      <vt:lpstr>Specimen Collection - Text Alternative</vt:lpstr>
      <vt:lpstr>Specimen Collection: Culturette - Text Alternative</vt:lpstr>
      <vt:lpstr>Biochemical Testing - Text Alternative</vt:lpstr>
      <vt:lpstr>Dichotomous Keys - Text Alternative</vt:lpstr>
      <vt:lpstr>Biochemical System for Microbial Identification - Text Alternative</vt:lpstr>
      <vt:lpstr>Phage Typing of an Unknown Bacterium - Text Alternative</vt:lpstr>
      <vt:lpstr>Basic Principles of Serological Testing - Text Alternative</vt:lpstr>
      <vt:lpstr>Agglutination Tests - Text Alternative</vt:lpstr>
      <vt:lpstr>Immunochromatography - Text Alternative</vt:lpstr>
      <vt:lpstr>Western Blot Procedure - Text Alternative</vt:lpstr>
      <vt:lpstr>Immunofluorescence Testing: Direct - Text Alternative</vt:lpstr>
      <vt:lpstr>Indirect ELISA 2 - Text Alternative</vt:lpstr>
      <vt:lpstr>Direct ELISA 2 - Text Alternative</vt:lpstr>
      <vt:lpstr>Peptide Nucleic Acid (PNA) FISH Testing for Staphylococcus aureus - Text Alternative</vt:lpstr>
      <vt:lpstr>Steps in Pulse-Field Gel Electrophoresis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Shivani1</cp:lastModifiedBy>
  <cp:revision>372</cp:revision>
  <dcterms:created xsi:type="dcterms:W3CDTF">2019-07-27T05:34:11Z</dcterms:created>
  <dcterms:modified xsi:type="dcterms:W3CDTF">2020-05-22T14:57:45Z</dcterms:modified>
</cp:coreProperties>
</file>