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9" r:id="rId1"/>
    <p:sldMasterId id="2147483691" r:id="rId2"/>
    <p:sldMasterId id="2147483684" r:id="rId3"/>
    <p:sldMasterId id="2147483686" r:id="rId4"/>
    <p:sldMasterId id="2147483701" r:id="rId5"/>
  </p:sldMasterIdLst>
  <p:notesMasterIdLst>
    <p:notesMasterId r:id="rId111"/>
  </p:notesMasterIdLst>
  <p:sldIdLst>
    <p:sldId id="256" r:id="rId6"/>
    <p:sldId id="266" r:id="rId7"/>
    <p:sldId id="269" r:id="rId8"/>
    <p:sldId id="352" r:id="rId9"/>
    <p:sldId id="353" r:id="rId10"/>
    <p:sldId id="354" r:id="rId11"/>
    <p:sldId id="355" r:id="rId12"/>
    <p:sldId id="356" r:id="rId13"/>
    <p:sldId id="357" r:id="rId14"/>
    <p:sldId id="358" r:id="rId15"/>
    <p:sldId id="359" r:id="rId16"/>
    <p:sldId id="360" r:id="rId17"/>
    <p:sldId id="361" r:id="rId18"/>
    <p:sldId id="362" r:id="rId19"/>
    <p:sldId id="363" r:id="rId20"/>
    <p:sldId id="364" r:id="rId21"/>
    <p:sldId id="365" r:id="rId22"/>
    <p:sldId id="366" r:id="rId23"/>
    <p:sldId id="367" r:id="rId24"/>
    <p:sldId id="368" r:id="rId25"/>
    <p:sldId id="369" r:id="rId26"/>
    <p:sldId id="370" r:id="rId27"/>
    <p:sldId id="371" r:id="rId28"/>
    <p:sldId id="372" r:id="rId29"/>
    <p:sldId id="373" r:id="rId30"/>
    <p:sldId id="374" r:id="rId31"/>
    <p:sldId id="375" r:id="rId32"/>
    <p:sldId id="376" r:id="rId33"/>
    <p:sldId id="377" r:id="rId34"/>
    <p:sldId id="378" r:id="rId35"/>
    <p:sldId id="379" r:id="rId36"/>
    <p:sldId id="380" r:id="rId37"/>
    <p:sldId id="381" r:id="rId38"/>
    <p:sldId id="382" r:id="rId39"/>
    <p:sldId id="383" r:id="rId40"/>
    <p:sldId id="384" r:id="rId41"/>
    <p:sldId id="385" r:id="rId42"/>
    <p:sldId id="386" r:id="rId43"/>
    <p:sldId id="387" r:id="rId44"/>
    <p:sldId id="388" r:id="rId45"/>
    <p:sldId id="389" r:id="rId46"/>
    <p:sldId id="390" r:id="rId47"/>
    <p:sldId id="391" r:id="rId48"/>
    <p:sldId id="392" r:id="rId49"/>
    <p:sldId id="393" r:id="rId50"/>
    <p:sldId id="394" r:id="rId51"/>
    <p:sldId id="395" r:id="rId52"/>
    <p:sldId id="396" r:id="rId53"/>
    <p:sldId id="397" r:id="rId54"/>
    <p:sldId id="419" r:id="rId55"/>
    <p:sldId id="398" r:id="rId56"/>
    <p:sldId id="399" r:id="rId57"/>
    <p:sldId id="400" r:id="rId58"/>
    <p:sldId id="401" r:id="rId59"/>
    <p:sldId id="402" r:id="rId60"/>
    <p:sldId id="403" r:id="rId61"/>
    <p:sldId id="404" r:id="rId62"/>
    <p:sldId id="405" r:id="rId63"/>
    <p:sldId id="420" r:id="rId64"/>
    <p:sldId id="406" r:id="rId65"/>
    <p:sldId id="407" r:id="rId66"/>
    <p:sldId id="408" r:id="rId67"/>
    <p:sldId id="409" r:id="rId68"/>
    <p:sldId id="410" r:id="rId69"/>
    <p:sldId id="411" r:id="rId70"/>
    <p:sldId id="412" r:id="rId71"/>
    <p:sldId id="413" r:id="rId72"/>
    <p:sldId id="414" r:id="rId73"/>
    <p:sldId id="415" r:id="rId74"/>
    <p:sldId id="416" r:id="rId75"/>
    <p:sldId id="417" r:id="rId76"/>
    <p:sldId id="418" r:id="rId77"/>
    <p:sldId id="421" r:id="rId78"/>
    <p:sldId id="422" r:id="rId79"/>
    <p:sldId id="423" r:id="rId80"/>
    <p:sldId id="424" r:id="rId81"/>
    <p:sldId id="425" r:id="rId82"/>
    <p:sldId id="426" r:id="rId83"/>
    <p:sldId id="427" r:id="rId84"/>
    <p:sldId id="428" r:id="rId85"/>
    <p:sldId id="429" r:id="rId86"/>
    <p:sldId id="430" r:id="rId87"/>
    <p:sldId id="431" r:id="rId88"/>
    <p:sldId id="432" r:id="rId89"/>
    <p:sldId id="433" r:id="rId90"/>
    <p:sldId id="434" r:id="rId91"/>
    <p:sldId id="435" r:id="rId92"/>
    <p:sldId id="436" r:id="rId93"/>
    <p:sldId id="437" r:id="rId94"/>
    <p:sldId id="438" r:id="rId95"/>
    <p:sldId id="260" r:id="rId96"/>
    <p:sldId id="289" r:id="rId97"/>
    <p:sldId id="290" r:id="rId98"/>
    <p:sldId id="439" r:id="rId99"/>
    <p:sldId id="440" r:id="rId100"/>
    <p:sldId id="441" r:id="rId101"/>
    <p:sldId id="442" r:id="rId102"/>
    <p:sldId id="443" r:id="rId103"/>
    <p:sldId id="444" r:id="rId104"/>
    <p:sldId id="445" r:id="rId105"/>
    <p:sldId id="446" r:id="rId106"/>
    <p:sldId id="447" r:id="rId107"/>
    <p:sldId id="448" r:id="rId108"/>
    <p:sldId id="449" r:id="rId109"/>
    <p:sldId id="450" r:id="rId1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Content" id="{D403750A-5F0F-4676-8E81-AA1C70853B4F}">
          <p14:sldIdLst>
            <p14:sldId id="256"/>
            <p14:sldId id="266"/>
            <p14:sldId id="269"/>
            <p14:sldId id="352"/>
            <p14:sldId id="353"/>
            <p14:sldId id="354"/>
            <p14:sldId id="355"/>
            <p14:sldId id="356"/>
            <p14:sldId id="357"/>
            <p14:sldId id="358"/>
            <p14:sldId id="359"/>
            <p14:sldId id="360"/>
            <p14:sldId id="361"/>
            <p14:sldId id="362"/>
            <p14:sldId id="363"/>
            <p14:sldId id="364"/>
            <p14:sldId id="365"/>
            <p14:sldId id="366"/>
            <p14:sldId id="367"/>
            <p14:sldId id="368"/>
            <p14:sldId id="369"/>
            <p14:sldId id="370"/>
            <p14:sldId id="371"/>
            <p14:sldId id="372"/>
            <p14:sldId id="373"/>
            <p14:sldId id="374"/>
            <p14:sldId id="375"/>
            <p14:sldId id="376"/>
            <p14:sldId id="377"/>
            <p14:sldId id="378"/>
            <p14:sldId id="379"/>
            <p14:sldId id="380"/>
            <p14:sldId id="381"/>
            <p14:sldId id="382"/>
            <p14:sldId id="383"/>
            <p14:sldId id="384"/>
            <p14:sldId id="385"/>
            <p14:sldId id="386"/>
            <p14:sldId id="387"/>
            <p14:sldId id="388"/>
            <p14:sldId id="389"/>
            <p14:sldId id="390"/>
            <p14:sldId id="391"/>
            <p14:sldId id="392"/>
            <p14:sldId id="393"/>
            <p14:sldId id="394"/>
            <p14:sldId id="395"/>
            <p14:sldId id="396"/>
            <p14:sldId id="397"/>
            <p14:sldId id="419"/>
            <p14:sldId id="398"/>
            <p14:sldId id="399"/>
            <p14:sldId id="400"/>
            <p14:sldId id="401"/>
            <p14:sldId id="402"/>
            <p14:sldId id="403"/>
            <p14:sldId id="404"/>
            <p14:sldId id="405"/>
            <p14:sldId id="420"/>
            <p14:sldId id="406"/>
            <p14:sldId id="407"/>
            <p14:sldId id="408"/>
            <p14:sldId id="409"/>
            <p14:sldId id="410"/>
            <p14:sldId id="411"/>
            <p14:sldId id="412"/>
            <p14:sldId id="413"/>
            <p14:sldId id="414"/>
            <p14:sldId id="415"/>
            <p14:sldId id="416"/>
            <p14:sldId id="417"/>
            <p14:sldId id="418"/>
            <p14:sldId id="421"/>
            <p14:sldId id="422"/>
            <p14:sldId id="423"/>
            <p14:sldId id="424"/>
            <p14:sldId id="425"/>
            <p14:sldId id="426"/>
            <p14:sldId id="427"/>
            <p14:sldId id="428"/>
            <p14:sldId id="429"/>
            <p14:sldId id="430"/>
            <p14:sldId id="431"/>
            <p14:sldId id="432"/>
            <p14:sldId id="433"/>
            <p14:sldId id="434"/>
            <p14:sldId id="435"/>
            <p14:sldId id="436"/>
            <p14:sldId id="437"/>
            <p14:sldId id="438"/>
            <p14:sldId id="260"/>
          </p14:sldIdLst>
        </p14:section>
        <p14:section name="Appendix: Image Descriptions for Unsighted Students" id="{5C8D7624-A5F4-41F7-9534-A0D1BB713A4E}">
          <p14:sldIdLst>
            <p14:sldId id="289"/>
            <p14:sldId id="290"/>
            <p14:sldId id="439"/>
            <p14:sldId id="440"/>
            <p14:sldId id="441"/>
            <p14:sldId id="442"/>
            <p14:sldId id="443"/>
            <p14:sldId id="444"/>
            <p14:sldId id="445"/>
            <p14:sldId id="446"/>
            <p14:sldId id="447"/>
            <p14:sldId id="448"/>
            <p14:sldId id="449"/>
            <p14:sldId id="450"/>
          </p14:sldIdLst>
        </p14:section>
      </p14:sectionLst>
    </p:ext>
    <p:ext uri="{EFAFB233-063F-42B5-8137-9DF3F51BA10A}">
      <p15:sldGuideLst xmlns:p15="http://schemas.microsoft.com/office/powerpoint/2012/main">
        <p15:guide id="2" pos="3264" userDrawn="1">
          <p15:clr>
            <a:srgbClr val="A4A3A4"/>
          </p15:clr>
        </p15:guide>
        <p15:guide id="3" orient="horz" pos="2256" userDrawn="1">
          <p15:clr>
            <a:srgbClr val="A4A3A4"/>
          </p15:clr>
        </p15:guide>
        <p15:guide id="4" pos="56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iporen, Laura" initials="CL" lastIdx="4" clrIdx="0">
    <p:extLst/>
  </p:cmAuthor>
  <p:cmAuthor id="2" name="Ciporen, Laura" initials="CL [2]" lastIdx="2"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6568"/>
    <a:srgbClr val="0057AD"/>
    <a:srgbClr val="692146"/>
    <a:srgbClr val="FFB600"/>
    <a:srgbClr val="FFE5B8"/>
    <a:srgbClr val="255881"/>
    <a:srgbClr val="601D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17" autoAdjust="0"/>
    <p:restoredTop sz="92998" autoAdjust="0"/>
  </p:normalViewPr>
  <p:slideViewPr>
    <p:cSldViewPr snapToGrid="0" showGuides="1">
      <p:cViewPr varScale="1">
        <p:scale>
          <a:sx n="67" d="100"/>
          <a:sy n="67" d="100"/>
        </p:scale>
        <p:origin x="1374" y="78"/>
      </p:cViewPr>
      <p:guideLst>
        <p:guide pos="3264"/>
        <p:guide orient="horz" pos="2256"/>
        <p:guide pos="5640"/>
      </p:guideLst>
    </p:cSldViewPr>
  </p:slideViewPr>
  <p:outlineViewPr>
    <p:cViewPr>
      <p:scale>
        <a:sx n="33" d="100"/>
        <a:sy n="33" d="100"/>
      </p:scale>
      <p:origin x="0" y="8454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commentAuthors" Target="commentAuthors.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presProps" Target="presProps.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viewProps" Target="view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theme" Target="theme/theme1.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slideMaster" Target="slideMasters/slideMaster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8751B6-816D-453D-9AB0-FB5BDE553EAC}" type="datetimeFigureOut">
              <a:rPr lang="en-US" smtClean="0"/>
              <a:t>5/22/2020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DB8B88-7B19-4444-8C00-276D3F703348}" type="slidenum">
              <a:rPr lang="en-US" smtClean="0"/>
              <a:t>‹#›</a:t>
            </a:fld>
            <a:endParaRPr lang="en-US"/>
          </a:p>
        </p:txBody>
      </p:sp>
    </p:spTree>
    <p:extLst>
      <p:ext uri="{BB962C8B-B14F-4D97-AF65-F5344CB8AC3E}">
        <p14:creationId xmlns:p14="http://schemas.microsoft.com/office/powerpoint/2010/main" val="3816873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auto">
              <a:spcBef>
                <a:spcPts val="0"/>
              </a:spcBef>
              <a:spcAft>
                <a:spcPts val="0"/>
              </a:spcAft>
              <a:defRPr/>
            </a:pPr>
            <a:endParaRPr lang="en-US" dirty="0"/>
          </a:p>
        </p:txBody>
      </p:sp>
      <p:sp>
        <p:nvSpPr>
          <p:cNvPr id="4" name="Slide Number Placeholder 3"/>
          <p:cNvSpPr>
            <a:spLocks noGrp="1"/>
          </p:cNvSpPr>
          <p:nvPr>
            <p:ph type="sldNum" sz="quarter" idx="10"/>
          </p:nvPr>
        </p:nvSpPr>
        <p:spPr/>
        <p:txBody>
          <a:bodyPr/>
          <a:lstStyle/>
          <a:p>
            <a:fld id="{29DB8B88-7B19-4444-8C00-276D3F703348}" type="slidenum">
              <a:rPr lang="en-US" smtClean="0"/>
              <a:t>2</a:t>
            </a:fld>
            <a:endParaRPr lang="en-US"/>
          </a:p>
        </p:txBody>
      </p:sp>
    </p:spTree>
    <p:extLst>
      <p:ext uri="{BB962C8B-B14F-4D97-AF65-F5344CB8AC3E}">
        <p14:creationId xmlns:p14="http://schemas.microsoft.com/office/powerpoint/2010/main" val="3856918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34610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p:ph type="ctrTitle" hasCustomPrompt="1"/>
          </p:nvPr>
        </p:nvSpPr>
        <p:spPr>
          <a:xfrm>
            <a:off x="621792" y="3140014"/>
            <a:ext cx="2788920" cy="1157665"/>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p:ph type="subTitle" idx="1" hasCustomPrompt="1"/>
          </p:nvPr>
        </p:nvSpPr>
        <p:spPr>
          <a:xfrm>
            <a:off x="621792" y="4261103"/>
            <a:ext cx="2788920" cy="612821"/>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p:ph type="body" sz="quarter" idx="10" hasCustomPrompt="1"/>
          </p:nvPr>
        </p:nvSpPr>
        <p:spPr>
          <a:xfrm>
            <a:off x="621792" y="5093208"/>
            <a:ext cx="2788920" cy="576185"/>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8AC4EEC4-5547-4185-92E7-A6CAF888043F}"/>
              </a:ext>
            </a:extLst>
          </p:cNvPr>
          <p:cNvSpPr>
            <a:spLocks noGrp="1"/>
          </p:cNvSpPr>
          <p:nvPr>
            <p:ph type="ftr" sz="quarter" idx="12"/>
          </p:nvPr>
        </p:nvSpPr>
        <p:spPr>
          <a:xfrm>
            <a:off x="0" y="6478438"/>
            <a:ext cx="9144000" cy="374266"/>
          </a:xfrm>
        </p:spPr>
        <p:txBody>
          <a:bodyPr/>
          <a:lstStyle>
            <a:lvl1pPr algn="ctr">
              <a:defRPr>
                <a:solidFill>
                  <a:schemeClr val="tx1">
                    <a:lumMod val="50000"/>
                    <a:lumOff val="50000"/>
                  </a:schemeClr>
                </a:solidFill>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001655917"/>
      </p:ext>
    </p:extLst>
  </p:cSld>
  <p:clrMapOvr>
    <a:masterClrMapping/>
  </p:clrMapOvr>
  <p:extLst mod="1">
    <p:ext uri="{DCECCB84-F9BA-43D5-87BE-67443E8EF086}">
      <p15:sldGuideLst xmlns:p15="http://schemas.microsoft.com/office/powerpoint/2012/main">
        <p15:guide id="1" orient="horz" pos="957">
          <p15:clr>
            <a:srgbClr val="FBAE40"/>
          </p15:clr>
        </p15:guide>
        <p15:guide id="2" orient="horz" pos="4104">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612476"/>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2070496"/>
            <a:ext cx="8458200" cy="649138"/>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900944"/>
            <a:ext cx="8458200" cy="6731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755354"/>
            <a:ext cx="8458200" cy="69850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4635164"/>
            <a:ext cx="8458200" cy="69850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5514975"/>
            <a:ext cx="8458200" cy="733425"/>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Appendix Link">
            <a:extLst>
              <a:ext uri="{FF2B5EF4-FFF2-40B4-BE49-F238E27FC236}">
                <a16:creationId xmlns:a16="http://schemas.microsoft.com/office/drawing/2014/main" id="{97057F8C-50AA-46C4-9FEB-90CB82EBCB39}"/>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4" name="Image Credit">
            <a:extLst>
              <a:ext uri="{FF2B5EF4-FFF2-40B4-BE49-F238E27FC236}">
                <a16:creationId xmlns:a16="http://schemas.microsoft.com/office/drawing/2014/main" id="{1623EF09-AD07-4110-9BAD-C19C23C906E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07061431"/>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ix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10"/>
            <a:ext cx="8458200" cy="548640"/>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1904671"/>
            <a:ext cx="8458200" cy="54864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3356A590-66B5-4770-8441-82DC031F56EA}"/>
              </a:ext>
            </a:extLst>
          </p:cNvPr>
          <p:cNvSpPr>
            <a:spLocks noGrp="1"/>
          </p:cNvSpPr>
          <p:nvPr>
            <p:ph sz="quarter" idx="15" hasCustomPrompt="1"/>
          </p:nvPr>
        </p:nvSpPr>
        <p:spPr>
          <a:xfrm>
            <a:off x="342900" y="2532632"/>
            <a:ext cx="8458200" cy="54864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1" name="Content Placeholder 4">
            <a:extLst>
              <a:ext uri="{FF2B5EF4-FFF2-40B4-BE49-F238E27FC236}">
                <a16:creationId xmlns:a16="http://schemas.microsoft.com/office/drawing/2014/main" id="{30BD29E5-BD7B-4CD0-9B09-8F8B24F89FBE}"/>
              </a:ext>
            </a:extLst>
          </p:cNvPr>
          <p:cNvSpPr>
            <a:spLocks noGrp="1"/>
          </p:cNvSpPr>
          <p:nvPr>
            <p:ph sz="quarter" idx="16" hasCustomPrompt="1"/>
          </p:nvPr>
        </p:nvSpPr>
        <p:spPr>
          <a:xfrm>
            <a:off x="342900" y="3160593"/>
            <a:ext cx="8458200" cy="548640"/>
          </a:xfrm>
        </p:spPr>
        <p:txBody>
          <a:bodyPr>
            <a:noAutofit/>
          </a:bodyPr>
          <a:lstStyle>
            <a:lvl1pPr>
              <a:defRPr sz="2400"/>
            </a:lvl1pPr>
            <a:lvl2pPr>
              <a:defRPr sz="2400"/>
            </a:lvl2pPr>
            <a:lvl3pPr marL="640080">
              <a:defRPr sz="2000"/>
            </a:lvl3pPr>
          </a:lstStyle>
          <a:p>
            <a:pPr lvl="0"/>
            <a:r>
              <a:rPr lang="en-US" dirty="0"/>
              <a:t>Slide Content 4</a:t>
            </a:r>
          </a:p>
          <a:p>
            <a:pPr lvl="1"/>
            <a:r>
              <a:rPr lang="en-US" dirty="0"/>
              <a:t>Second level</a:t>
            </a:r>
          </a:p>
          <a:p>
            <a:pPr lvl="2"/>
            <a:r>
              <a:rPr lang="en-US" dirty="0"/>
              <a:t>Third level</a:t>
            </a:r>
          </a:p>
        </p:txBody>
      </p:sp>
      <p:sp>
        <p:nvSpPr>
          <p:cNvPr id="13" name="Content Placeholder 5">
            <a:extLst>
              <a:ext uri="{FF2B5EF4-FFF2-40B4-BE49-F238E27FC236}">
                <a16:creationId xmlns:a16="http://schemas.microsoft.com/office/drawing/2014/main" id="{E908CA92-5DB2-4DC0-937B-1B178AA91781}"/>
              </a:ext>
            </a:extLst>
          </p:cNvPr>
          <p:cNvSpPr>
            <a:spLocks noGrp="1"/>
          </p:cNvSpPr>
          <p:nvPr>
            <p:ph sz="quarter" idx="17" hasCustomPrompt="1"/>
          </p:nvPr>
        </p:nvSpPr>
        <p:spPr>
          <a:xfrm>
            <a:off x="342900" y="3788554"/>
            <a:ext cx="8458200" cy="548640"/>
          </a:xfrm>
        </p:spPr>
        <p:txBody>
          <a:bodyPr>
            <a:noAutofit/>
          </a:bodyPr>
          <a:lstStyle>
            <a:lvl1pPr>
              <a:defRPr sz="2400"/>
            </a:lvl1pPr>
            <a:lvl2pPr>
              <a:defRPr sz="2400"/>
            </a:lvl2pPr>
            <a:lvl3pPr marL="640080">
              <a:defRPr sz="2000"/>
            </a:lvl3pPr>
          </a:lstStyle>
          <a:p>
            <a:pPr lvl="0"/>
            <a:r>
              <a:rPr lang="en-US" dirty="0"/>
              <a:t>Slide Content 5</a:t>
            </a:r>
          </a:p>
          <a:p>
            <a:pPr lvl="1"/>
            <a:r>
              <a:rPr lang="en-US" dirty="0"/>
              <a:t>Second level</a:t>
            </a:r>
          </a:p>
          <a:p>
            <a:pPr lvl="2"/>
            <a:r>
              <a:rPr lang="en-US" dirty="0"/>
              <a:t>Third level</a:t>
            </a:r>
          </a:p>
        </p:txBody>
      </p:sp>
      <p:sp>
        <p:nvSpPr>
          <p:cNvPr id="15" name="Content Placeholder 6">
            <a:extLst>
              <a:ext uri="{FF2B5EF4-FFF2-40B4-BE49-F238E27FC236}">
                <a16:creationId xmlns:a16="http://schemas.microsoft.com/office/drawing/2014/main" id="{8B728CCD-2639-461B-9841-57505AC13467}"/>
              </a:ext>
            </a:extLst>
          </p:cNvPr>
          <p:cNvSpPr>
            <a:spLocks noGrp="1"/>
          </p:cNvSpPr>
          <p:nvPr>
            <p:ph sz="quarter" idx="18" hasCustomPrompt="1"/>
          </p:nvPr>
        </p:nvSpPr>
        <p:spPr>
          <a:xfrm>
            <a:off x="342900" y="441651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2" name="Content Placeholder 7">
            <a:extLst>
              <a:ext uri="{FF2B5EF4-FFF2-40B4-BE49-F238E27FC236}">
                <a16:creationId xmlns:a16="http://schemas.microsoft.com/office/drawing/2014/main" id="{8B728CCD-2639-461B-9841-57505AC13467}"/>
              </a:ext>
            </a:extLst>
          </p:cNvPr>
          <p:cNvSpPr>
            <a:spLocks noGrp="1"/>
          </p:cNvSpPr>
          <p:nvPr>
            <p:ph sz="quarter" idx="19" hasCustomPrompt="1"/>
          </p:nvPr>
        </p:nvSpPr>
        <p:spPr>
          <a:xfrm>
            <a:off x="342900" y="5044476"/>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4" name="Content Placeholder 8">
            <a:extLst>
              <a:ext uri="{FF2B5EF4-FFF2-40B4-BE49-F238E27FC236}">
                <a16:creationId xmlns:a16="http://schemas.microsoft.com/office/drawing/2014/main" id="{8B728CCD-2639-461B-9841-57505AC13467}"/>
              </a:ext>
            </a:extLst>
          </p:cNvPr>
          <p:cNvSpPr>
            <a:spLocks noGrp="1"/>
          </p:cNvSpPr>
          <p:nvPr>
            <p:ph sz="quarter" idx="20" hasCustomPrompt="1"/>
          </p:nvPr>
        </p:nvSpPr>
        <p:spPr>
          <a:xfrm>
            <a:off x="342900" y="5672435"/>
            <a:ext cx="8458200" cy="548640"/>
          </a:xfrm>
        </p:spPr>
        <p:txBody>
          <a:bodyPr>
            <a:noAutofit/>
          </a:bodyPr>
          <a:lstStyle>
            <a:lvl1pPr>
              <a:defRPr sz="2400"/>
            </a:lvl1pPr>
            <a:lvl2pPr>
              <a:defRPr sz="2400"/>
            </a:lvl2pPr>
            <a:lvl3pPr marL="640080">
              <a:defRPr sz="2000"/>
            </a:lvl3pPr>
          </a:lstStyle>
          <a:p>
            <a:pPr lvl="0"/>
            <a:r>
              <a:rPr lang="en-US" dirty="0"/>
              <a:t>Slide Content 6</a:t>
            </a:r>
          </a:p>
          <a:p>
            <a:pPr lvl="1"/>
            <a:r>
              <a:rPr lang="en-US" dirty="0"/>
              <a:t>Second level</a:t>
            </a:r>
          </a:p>
          <a:p>
            <a:pPr lvl="2"/>
            <a:r>
              <a:rPr lang="en-US" dirty="0"/>
              <a:t>Third level</a:t>
            </a:r>
          </a:p>
        </p:txBody>
      </p:sp>
      <p:sp>
        <p:nvSpPr>
          <p:cNvPr id="18" name="Appendix Link">
            <a:extLst>
              <a:ext uri="{FF2B5EF4-FFF2-40B4-BE49-F238E27FC236}">
                <a16:creationId xmlns:a16="http://schemas.microsoft.com/office/drawing/2014/main" id="{F163B4E1-5D46-44BE-A972-DA38306E845F}"/>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9" name="Image Credit">
            <a:extLst>
              <a:ext uri="{FF2B5EF4-FFF2-40B4-BE49-F238E27FC236}">
                <a16:creationId xmlns:a16="http://schemas.microsoft.com/office/drawing/2014/main" id="{11CF0136-AD06-4EAE-ADD1-CB06BEFD9BF1}"/>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033996819"/>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Slide">
    <p:spTree>
      <p:nvGrpSpPr>
        <p:cNvPr id="1" name=""/>
        <p:cNvGrpSpPr/>
        <p:nvPr/>
      </p:nvGrpSpPr>
      <p:grpSpPr>
        <a:xfrm>
          <a:off x="0" y="0"/>
          <a:ext cx="0" cy="0"/>
          <a:chOff x="0" y="0"/>
          <a:chExt cx="0" cy="0"/>
        </a:xfrm>
      </p:grpSpPr>
      <p:sp>
        <p:nvSpPr>
          <p:cNvPr id="2" name="Hidden Slide Title">
            <a:extLst>
              <a:ext uri="{FF2B5EF4-FFF2-40B4-BE49-F238E27FC236}">
                <a16:creationId xmlns:a16="http://schemas.microsoft.com/office/drawing/2014/main" id="{D3229D0C-04EF-482F-B26C-8D49CD33DBE3}"/>
              </a:ext>
            </a:extLst>
          </p:cNvPr>
          <p:cNvSpPr>
            <a:spLocks noGrp="1"/>
          </p:cNvSpPr>
          <p:nvPr>
            <p:ph type="title" hasCustomPrompt="1"/>
          </p:nvPr>
        </p:nvSpPr>
        <p:spPr>
          <a:xfrm>
            <a:off x="3425949" y="418391"/>
            <a:ext cx="2292103" cy="291823"/>
          </a:xfrm>
          <a:prstGeom prst="rect">
            <a:avLst/>
          </a:prstGeom>
        </p:spPr>
        <p:txBody>
          <a:bodyPr/>
          <a:lstStyle>
            <a:lvl1pPr>
              <a:defRPr>
                <a:solidFill>
                  <a:schemeClr val="tx1"/>
                </a:solidFill>
              </a:defRPr>
            </a:lvl1pPr>
          </a:lstStyle>
          <a:p>
            <a:r>
              <a:rPr lang="en-US" dirty="0"/>
              <a:t>Add hidden title here </a:t>
            </a:r>
          </a:p>
        </p:txBody>
      </p:sp>
      <p:pic>
        <p:nvPicPr>
          <p:cNvPr id="6" name="MGH Logo">
            <a:extLst>
              <a:ext uri="{FF2B5EF4-FFF2-40B4-BE49-F238E27FC236}">
                <a16:creationId xmlns:a16="http://schemas.microsoft.com/office/drawing/2014/main" id="{60DCFDF5-2A5B-440E-888A-BC0BFEF9F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3350211" y="1005697"/>
            <a:ext cx="2443579" cy="2443579"/>
          </a:xfrm>
          <a:prstGeom prst="rect">
            <a:avLst/>
          </a:prstGeom>
        </p:spPr>
      </p:pic>
      <p:sp>
        <p:nvSpPr>
          <p:cNvPr id="3" name="Long Copyright">
            <a:extLst>
              <a:ext uri="{FF2B5EF4-FFF2-40B4-BE49-F238E27FC236}">
                <a16:creationId xmlns:a16="http://schemas.microsoft.com/office/drawing/2014/main" id="{9AB572CE-E262-4FA6-8D47-02F068ADD1BE}"/>
              </a:ext>
            </a:extLst>
          </p:cNvPr>
          <p:cNvSpPr>
            <a:spLocks noGrp="1"/>
          </p:cNvSpPr>
          <p:nvPr>
            <p:ph type="ftr" sz="quarter" idx="10"/>
          </p:nvPr>
        </p:nvSpPr>
        <p:spPr>
          <a:xfrm>
            <a:off x="0" y="6487064"/>
            <a:ext cx="9144000" cy="370936"/>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
        <p:nvSpPr>
          <p:cNvPr id="9" name="MGH Tagline">
            <a:extLst>
              <a:ext uri="{FF2B5EF4-FFF2-40B4-BE49-F238E27FC236}">
                <a16:creationId xmlns:a16="http://schemas.microsoft.com/office/drawing/2014/main" id="{F040BF5C-A78D-440C-93DF-72F3F641F3F1}"/>
              </a:ext>
            </a:extLst>
          </p:cNvPr>
          <p:cNvSpPr txBox="1"/>
          <p:nvPr userDrawn="1"/>
        </p:nvSpPr>
        <p:spPr>
          <a:xfrm>
            <a:off x="1730746" y="3796682"/>
            <a:ext cx="5682508" cy="4690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40" normalizeH="0" baseline="0" noProof="0" dirty="0">
                <a:ln>
                  <a:noFill/>
                </a:ln>
                <a:solidFill>
                  <a:srgbClr val="000000"/>
                </a:solidFill>
                <a:effectLst/>
                <a:uLnTx/>
                <a:uFillTx/>
                <a:latin typeface="Arial" panose="020B0604020202020204" pitchFamily="34" charset="0"/>
                <a:ea typeface="Calibri" panose="020F0502020204030204" pitchFamily="34" charset="0"/>
                <a:cs typeface="+mn-cs"/>
              </a:rPr>
              <a:t>Because learning changes everything.</a:t>
            </a:r>
            <a:r>
              <a:rPr kumimoji="0" lang="en-US" sz="1400" b="0" i="0" u="none" strike="noStrike" kern="1200" cap="none" spc="40" normalizeH="0" baseline="60000" noProof="0" dirty="0">
                <a:ln>
                  <a:noFill/>
                </a:ln>
                <a:solidFill>
                  <a:srgbClr val="000000"/>
                </a:solidFill>
                <a:effectLst/>
                <a:uLnTx/>
                <a:uFillTx/>
                <a:latin typeface="Arial" panose="020B0604020202020204" pitchFamily="34" charset="0"/>
                <a:ea typeface="Calibri" panose="020F0502020204030204" pitchFamily="34" charset="0"/>
                <a:cs typeface="+mn-cs"/>
              </a:rPr>
              <a:t>®</a:t>
            </a:r>
            <a:endParaRPr kumimoji="0" lang="en-US" sz="2400" b="0" i="0" u="none" strike="noStrike" kern="1200" cap="none" spc="40" normalizeH="0" baseline="60000" noProof="0" dirty="0">
              <a:ln>
                <a:noFill/>
              </a:ln>
              <a:solidFill>
                <a:srgbClr val="000000"/>
              </a:solidFill>
              <a:effectLst/>
              <a:uLnTx/>
              <a:uFillTx/>
              <a:latin typeface="+mn-lt"/>
              <a:ea typeface="+mn-ea"/>
              <a:cs typeface="+mn-cs"/>
            </a:endParaRPr>
          </a:p>
        </p:txBody>
      </p:sp>
      <p:sp>
        <p:nvSpPr>
          <p:cNvPr id="10" name="MGH URL">
            <a:extLst>
              <a:ext uri="{FF2B5EF4-FFF2-40B4-BE49-F238E27FC236}">
                <a16:creationId xmlns:a16="http://schemas.microsoft.com/office/drawing/2014/main" id="{2215B5DD-E18E-478F-81B9-79BA83A9A251}"/>
              </a:ext>
            </a:extLst>
          </p:cNvPr>
          <p:cNvSpPr txBox="1"/>
          <p:nvPr userDrawn="1"/>
        </p:nvSpPr>
        <p:spPr>
          <a:xfrm>
            <a:off x="3269085" y="5329121"/>
            <a:ext cx="2605831"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www.mheducation.com</a:t>
            </a:r>
            <a:endParaRPr kumimoji="0" lang="en-US" sz="2000" b="0" i="0" u="none" strike="noStrike" kern="1200" cap="none" spc="0" normalizeH="0" baseline="0" noProof="0" dirty="0">
              <a:ln>
                <a:noFill/>
              </a:ln>
              <a:solidFill>
                <a:srgbClr val="000000"/>
              </a:solidFill>
              <a:effectLst/>
              <a:uLnTx/>
              <a:uFillTx/>
              <a:latin typeface="+mn-lt"/>
              <a:ea typeface="+mn-ea"/>
              <a:cs typeface="+mn-cs"/>
            </a:endParaRPr>
          </a:p>
        </p:txBody>
      </p:sp>
    </p:spTree>
    <p:extLst>
      <p:ext uri="{BB962C8B-B14F-4D97-AF65-F5344CB8AC3E}">
        <p14:creationId xmlns:p14="http://schemas.microsoft.com/office/powerpoint/2010/main" val="744366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8419464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ppendix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6CA9270-FD0E-4B64-B0D8-24095E6A2959}"/>
              </a:ext>
            </a:extLst>
          </p:cNvPr>
          <p:cNvSpPr>
            <a:spLocks noGrp="1"/>
          </p:cNvSpPr>
          <p:nvPr>
            <p:ph type="title" hasCustomPrompt="1"/>
          </p:nvPr>
        </p:nvSpPr>
        <p:spPr>
          <a:xfrm>
            <a:off x="342899" y="2366309"/>
            <a:ext cx="7696919" cy="526936"/>
          </a:xfrm>
          <a:prstGeom prst="rect">
            <a:avLst/>
          </a:prstGeom>
        </p:spPr>
        <p:txBody>
          <a:bodyPr anchor="ctr"/>
          <a:lstStyle>
            <a:lvl1pPr>
              <a:defRPr/>
            </a:lvl1pPr>
          </a:lstStyle>
          <a:p>
            <a:r>
              <a:rPr lang="en-US" dirty="0"/>
              <a:t>Accessibility Content: Text Alternatives for Images</a:t>
            </a:r>
          </a:p>
        </p:txBody>
      </p:sp>
    </p:spTree>
    <p:extLst>
      <p:ext uri="{BB962C8B-B14F-4D97-AF65-F5344CB8AC3E}">
        <p14:creationId xmlns:p14="http://schemas.microsoft.com/office/powerpoint/2010/main" val="3692571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sc. Divi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C0136BE0-3F2D-44D5-B125-B7A30D2C8896}"/>
              </a:ext>
            </a:extLst>
          </p:cNvPr>
          <p:cNvSpPr>
            <a:spLocks noGrp="1"/>
          </p:cNvSpPr>
          <p:nvPr>
            <p:ph type="title"/>
          </p:nvPr>
        </p:nvSpPr>
        <p:spPr>
          <a:xfrm>
            <a:off x="339450" y="117244"/>
            <a:ext cx="6065851" cy="730970"/>
          </a:xfrm>
          <a:prstGeom prst="rect">
            <a:avLst/>
          </a:prstGeom>
        </p:spPr>
        <p:txBody>
          <a:bodyPr/>
          <a:lstStyle/>
          <a:p>
            <a:r>
              <a:rPr lang="en-US" dirty="0"/>
              <a:t>Click to edit Master title style</a:t>
            </a:r>
          </a:p>
        </p:txBody>
      </p:sp>
      <p:sp>
        <p:nvSpPr>
          <p:cNvPr id="5" name="Content Placeholder">
            <a:extLst>
              <a:ext uri="{FF2B5EF4-FFF2-40B4-BE49-F238E27FC236}">
                <a16:creationId xmlns:a16="http://schemas.microsoft.com/office/drawing/2014/main" id="{DA8444E8-1445-4AB7-85DD-90449330C005}"/>
              </a:ext>
            </a:extLst>
          </p:cNvPr>
          <p:cNvSpPr>
            <a:spLocks noGrp="1"/>
          </p:cNvSpPr>
          <p:nvPr>
            <p:ph sz="quarter" idx="11" hasCustomPrompt="1"/>
          </p:nvPr>
        </p:nvSpPr>
        <p:spPr>
          <a:xfrm>
            <a:off x="342900" y="1973249"/>
            <a:ext cx="6477000" cy="4343400"/>
          </a:xfrm>
        </p:spPr>
        <p:txBody>
          <a:bodyPr/>
          <a:lstStyle>
            <a:lvl1pPr>
              <a:defRPr/>
            </a:lvl1pPr>
            <a:lvl2pPr marL="344488" indent="-342900">
              <a:buFont typeface="Arial" panose="020B0604020202020204" pitchFamily="34" charset="0"/>
              <a:buChar char="•"/>
              <a:defRPr/>
            </a:lvl2pPr>
            <a:lvl3pPr>
              <a:defRPr/>
            </a:lvl3pPr>
            <a:lvl4pPr>
              <a:defRPr/>
            </a:lvl4pPr>
          </a:lstStyle>
          <a:p>
            <a:pPr lvl="0"/>
            <a:r>
              <a:rPr lang="en-US" dirty="0"/>
              <a:t>Slide Content</a:t>
            </a:r>
          </a:p>
          <a:p>
            <a:pPr lvl="2"/>
            <a:r>
              <a:rPr lang="en-US" dirty="0"/>
              <a:t>Second level</a:t>
            </a:r>
          </a:p>
          <a:p>
            <a:pPr lvl="3"/>
            <a:r>
              <a:rPr lang="en-US" dirty="0"/>
              <a:t>Third level</a:t>
            </a:r>
          </a:p>
        </p:txBody>
      </p:sp>
    </p:spTree>
    <p:extLst>
      <p:ext uri="{BB962C8B-B14F-4D97-AF65-F5344CB8AC3E}">
        <p14:creationId xmlns:p14="http://schemas.microsoft.com/office/powerpoint/2010/main" val="44541601"/>
      </p:ext>
    </p:extLst>
  </p:cSld>
  <p:clrMapOvr>
    <a:masterClrMapping/>
  </p:clrMapOvr>
  <p:extLst mod="1">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96801085"/>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ppendix-One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6" name="Return to main slide Link 1">
            <a:extLst>
              <a:ext uri="{FF2B5EF4-FFF2-40B4-BE49-F238E27FC236}">
                <a16:creationId xmlns:a16="http://schemas.microsoft.com/office/drawing/2014/main" id="{F538FEEA-434F-404A-8A40-5F717D6CB596}"/>
              </a:ext>
            </a:extLst>
          </p:cNvPr>
          <p:cNvSpPr>
            <a:spLocks noGrp="1"/>
          </p:cNvSpPr>
          <p:nvPr>
            <p:ph type="body" sz="quarter" idx="14" hasCustomPrompt="1"/>
          </p:nvPr>
        </p:nvSpPr>
        <p:spPr>
          <a:xfrm>
            <a:off x="3081587" y="1068234"/>
            <a:ext cx="2980826" cy="225425"/>
          </a:xfrm>
        </p:spPr>
        <p:txBody>
          <a:bodyPr anchor="ctr">
            <a:noAutofit/>
          </a:bodyPr>
          <a:lstStyle>
            <a:lvl1pPr algn="ctr">
              <a:defRPr sz="1200"/>
            </a:lvl1pPr>
          </a:lstStyle>
          <a:p>
            <a:pPr lvl="0"/>
            <a:r>
              <a:rPr lang="en-US" dirty="0"/>
              <a:t>Return to parent-slide containing images.</a:t>
            </a:r>
          </a:p>
        </p:txBody>
      </p:sp>
      <p:sp>
        <p:nvSpPr>
          <p:cNvPr id="4" name="Content Placeholder 3">
            <a:extLst>
              <a:ext uri="{FF2B5EF4-FFF2-40B4-BE49-F238E27FC236}">
                <a16:creationId xmlns:a16="http://schemas.microsoft.com/office/drawing/2014/main" id="{0F99ECE4-CEB6-4518-B036-709D64B27AE0}"/>
              </a:ext>
            </a:extLst>
          </p:cNvPr>
          <p:cNvSpPr>
            <a:spLocks noGrp="1"/>
          </p:cNvSpPr>
          <p:nvPr>
            <p:ph sz="quarter" idx="16" hasCustomPrompt="1"/>
          </p:nvPr>
        </p:nvSpPr>
        <p:spPr>
          <a:xfrm>
            <a:off x="342900" y="1371601"/>
            <a:ext cx="8458200" cy="4873752"/>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8" name="Return to main slide Link 2">
            <a:extLst>
              <a:ext uri="{FF2B5EF4-FFF2-40B4-BE49-F238E27FC236}">
                <a16:creationId xmlns:a16="http://schemas.microsoft.com/office/drawing/2014/main" id="{9B134E77-CDFC-4241-959A-BAF4C2ADE209}"/>
              </a:ext>
            </a:extLst>
          </p:cNvPr>
          <p:cNvSpPr>
            <a:spLocks noGrp="1"/>
          </p:cNvSpPr>
          <p:nvPr>
            <p:ph type="body" sz="quarter" idx="17" hasCustomPrompt="1"/>
          </p:nvPr>
        </p:nvSpPr>
        <p:spPr>
          <a:xfrm>
            <a:off x="3070946" y="6350211"/>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842702864"/>
      </p:ext>
    </p:extLst>
  </p:cSld>
  <p:clrMapOvr>
    <a:masterClrMapping/>
  </p:clrMapOvr>
  <p:extLst mod="1">
    <p:ext uri="{DCECCB84-F9BA-43D5-87BE-67443E8EF086}">
      <p15:sldGuideLst xmlns:p15="http://schemas.microsoft.com/office/powerpoint/2012/main">
        <p15:guide id="1" pos="2880">
          <p15:clr>
            <a:srgbClr val="FBAE40"/>
          </p15:clr>
        </p15:guide>
        <p15:guide id="2" orient="horz" pos="360">
          <p15:clr>
            <a:srgbClr val="FBAE40"/>
          </p15:clr>
        </p15:guide>
        <p15:guide id="3" pos="264">
          <p15:clr>
            <a:srgbClr val="FBAE40"/>
          </p15:clr>
        </p15:guide>
        <p15:guide id="4" orient="horz" pos="216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ppendix-Two Comparison Placeholders With Identifi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9" name="Return to main slide Link 1">
            <a:extLst>
              <a:ext uri="{FF2B5EF4-FFF2-40B4-BE49-F238E27FC236}">
                <a16:creationId xmlns:a16="http://schemas.microsoft.com/office/drawing/2014/main" id="{29651301-3A88-4CBC-9B7F-A569599DC51F}"/>
              </a:ext>
            </a:extLst>
          </p:cNvPr>
          <p:cNvSpPr>
            <a:spLocks noGrp="1"/>
          </p:cNvSpPr>
          <p:nvPr>
            <p:ph type="body" sz="quarter" idx="13" hasCustomPrompt="1"/>
          </p:nvPr>
        </p:nvSpPr>
        <p:spPr>
          <a:xfrm>
            <a:off x="3081528" y="1059828"/>
            <a:ext cx="2980944" cy="228600"/>
          </a:xfrm>
          <a:prstGeom prst="rect">
            <a:avLst/>
          </a:prstGeom>
        </p:spPr>
        <p:txBody>
          <a:bodyPr vert="horz" lIns="91440" tIns="45720" rIns="91440" bIns="45720" rtlCol="0" anchor="ctr">
            <a:noAutofit/>
          </a:bodyPr>
          <a:lstStyle>
            <a:lvl1pPr>
              <a:defRPr lang="en-US" sz="1200" dirty="0"/>
            </a:lvl1pPr>
          </a:lstStyle>
          <a:p>
            <a:pPr lvl="0" algn="ctr"/>
            <a:r>
              <a:rPr lang="en-US" dirty="0"/>
              <a:t>Return to parent-slide containing images.</a:t>
            </a:r>
          </a:p>
        </p:txBody>
      </p:sp>
      <p:sp>
        <p:nvSpPr>
          <p:cNvPr id="4" name="Image Identifier 1">
            <a:extLst>
              <a:ext uri="{FF2B5EF4-FFF2-40B4-BE49-F238E27FC236}">
                <a16:creationId xmlns:a16="http://schemas.microsoft.com/office/drawing/2014/main" id="{06B6FD09-21E6-4C44-B034-2825B085D9AB}"/>
              </a:ext>
            </a:extLst>
          </p:cNvPr>
          <p:cNvSpPr>
            <a:spLocks noGrp="1"/>
          </p:cNvSpPr>
          <p:nvPr>
            <p:ph type="body" sz="quarter" idx="17" hasCustomPrompt="1"/>
          </p:nvPr>
        </p:nvSpPr>
        <p:spPr>
          <a:xfrm>
            <a:off x="365125" y="1410562"/>
            <a:ext cx="4078224" cy="393192"/>
          </a:xfrm>
        </p:spPr>
        <p:txBody>
          <a:bodyPr>
            <a:noAutofit/>
          </a:bodyPr>
          <a:lstStyle>
            <a:lvl1pPr>
              <a:defRPr/>
            </a:lvl1pPr>
          </a:lstStyle>
          <a:p>
            <a:pPr lvl="0"/>
            <a:r>
              <a:rPr lang="en-US" dirty="0"/>
              <a:t>Image Identifier 1</a:t>
            </a:r>
          </a:p>
        </p:txBody>
      </p:sp>
      <p:sp>
        <p:nvSpPr>
          <p:cNvPr id="12" name="Content Placeholder 1">
            <a:extLst>
              <a:ext uri="{FF2B5EF4-FFF2-40B4-BE49-F238E27FC236}">
                <a16:creationId xmlns:a16="http://schemas.microsoft.com/office/drawing/2014/main" id="{211AB556-A79C-4FDF-BD73-C1AB72D9590A}"/>
              </a:ext>
            </a:extLst>
          </p:cNvPr>
          <p:cNvSpPr>
            <a:spLocks noGrp="1"/>
          </p:cNvSpPr>
          <p:nvPr>
            <p:ph sz="quarter" idx="18" hasCustomPrompt="1"/>
          </p:nvPr>
        </p:nvSpPr>
        <p:spPr>
          <a:xfrm>
            <a:off x="342900" y="1933303"/>
            <a:ext cx="4078224" cy="4315968"/>
          </a:xfrm>
        </p:spPr>
        <p:txBody>
          <a:bodyPr>
            <a:noAutofit/>
          </a:bodyPr>
          <a:lstStyle>
            <a:lvl1pPr>
              <a:defRPr/>
            </a:lvl1pPr>
          </a:lstStyle>
          <a:p>
            <a:pPr lvl="0"/>
            <a:r>
              <a:rPr lang="en-US" dirty="0"/>
              <a:t>Slide Content</a:t>
            </a:r>
          </a:p>
          <a:p>
            <a:pPr lvl="1"/>
            <a:r>
              <a:rPr lang="en-US" dirty="0"/>
              <a:t>Second level</a:t>
            </a:r>
          </a:p>
          <a:p>
            <a:pPr lvl="2"/>
            <a:r>
              <a:rPr lang="en-US" dirty="0"/>
              <a:t>Third level</a:t>
            </a:r>
          </a:p>
        </p:txBody>
      </p:sp>
      <p:sp>
        <p:nvSpPr>
          <p:cNvPr id="14" name="Image Identifier 2">
            <a:extLst>
              <a:ext uri="{FF2B5EF4-FFF2-40B4-BE49-F238E27FC236}">
                <a16:creationId xmlns:a16="http://schemas.microsoft.com/office/drawing/2014/main" id="{8126F7C8-57F8-404E-8B7F-DFB94AEB3363}"/>
              </a:ext>
            </a:extLst>
          </p:cNvPr>
          <p:cNvSpPr>
            <a:spLocks noGrp="1"/>
          </p:cNvSpPr>
          <p:nvPr>
            <p:ph type="body" sz="quarter" idx="19" hasCustomPrompt="1"/>
          </p:nvPr>
        </p:nvSpPr>
        <p:spPr>
          <a:xfrm>
            <a:off x="4715145" y="1410562"/>
            <a:ext cx="4078224" cy="393192"/>
          </a:xfrm>
        </p:spPr>
        <p:txBody>
          <a:bodyPr>
            <a:noAutofit/>
          </a:bodyPr>
          <a:lstStyle>
            <a:lvl1pPr>
              <a:defRPr/>
            </a:lvl1pPr>
          </a:lstStyle>
          <a:p>
            <a:pPr lvl="0"/>
            <a:r>
              <a:rPr lang="en-US" dirty="0"/>
              <a:t>Image Identifier 2</a:t>
            </a:r>
          </a:p>
        </p:txBody>
      </p:sp>
      <p:sp>
        <p:nvSpPr>
          <p:cNvPr id="16" name="Content Placeholder 2">
            <a:extLst>
              <a:ext uri="{FF2B5EF4-FFF2-40B4-BE49-F238E27FC236}">
                <a16:creationId xmlns:a16="http://schemas.microsoft.com/office/drawing/2014/main" id="{241441BC-54C7-474E-887C-32AF8F737FA5}"/>
              </a:ext>
            </a:extLst>
          </p:cNvPr>
          <p:cNvSpPr>
            <a:spLocks noGrp="1"/>
          </p:cNvSpPr>
          <p:nvPr>
            <p:ph sz="quarter" idx="20" hasCustomPrompt="1"/>
          </p:nvPr>
        </p:nvSpPr>
        <p:spPr>
          <a:xfrm>
            <a:off x="4722876" y="1932432"/>
            <a:ext cx="4078224" cy="4315968"/>
          </a:xfrm>
        </p:spPr>
        <p:txBody>
          <a:bodyPr>
            <a:noAutofit/>
          </a:bodyPr>
          <a:lstStyle>
            <a:lvl1pPr>
              <a:defRPr/>
            </a:lvl1pPr>
          </a:lstStyle>
          <a:p>
            <a:pPr lvl="0"/>
            <a:r>
              <a:rPr lang="en-US" dirty="0"/>
              <a:t>Slide Content 2</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18" name="Return to main slide Link 2">
            <a:extLst>
              <a:ext uri="{FF2B5EF4-FFF2-40B4-BE49-F238E27FC236}">
                <a16:creationId xmlns:a16="http://schemas.microsoft.com/office/drawing/2014/main" id="{B9537776-81D3-4405-934B-448730728479}"/>
              </a:ext>
            </a:extLst>
          </p:cNvPr>
          <p:cNvSpPr>
            <a:spLocks noGrp="1"/>
          </p:cNvSpPr>
          <p:nvPr>
            <p:ph type="body" sz="quarter" idx="21" hasCustomPrompt="1"/>
          </p:nvPr>
        </p:nvSpPr>
        <p:spPr>
          <a:xfrm>
            <a:off x="3081528" y="6348550"/>
            <a:ext cx="2980944" cy="228600"/>
          </a:xfrm>
        </p:spPr>
        <p:txBody>
          <a:bodyPr anchor="ctr">
            <a:noAutofit/>
          </a:bodyPr>
          <a:lstStyle>
            <a:lvl1pPr algn="ctr">
              <a:defRPr sz="1200"/>
            </a:lvl1pPr>
          </a:lstStyle>
          <a:p>
            <a:pPr lvl="0"/>
            <a:r>
              <a:rPr lang="en-IN" dirty="0"/>
              <a:t>Return to parent-slide containing images.</a:t>
            </a:r>
          </a:p>
        </p:txBody>
      </p:sp>
    </p:spTree>
    <p:extLst>
      <p:ext uri="{BB962C8B-B14F-4D97-AF65-F5344CB8AC3E}">
        <p14:creationId xmlns:p14="http://schemas.microsoft.com/office/powerpoint/2010/main" val="2505933215"/>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W/Cover">
    <p:spTree>
      <p:nvGrpSpPr>
        <p:cNvPr id="1" name=""/>
        <p:cNvGrpSpPr/>
        <p:nvPr/>
      </p:nvGrpSpPr>
      <p:grpSpPr>
        <a:xfrm>
          <a:off x="0" y="0"/>
          <a:ext cx="0" cy="0"/>
          <a:chOff x="0" y="0"/>
          <a:chExt cx="0" cy="0"/>
        </a:xfrm>
      </p:grpSpPr>
      <p:grpSp>
        <p:nvGrpSpPr>
          <p:cNvPr id="4" name="MHE Altered Background, fixed">
            <a:extLst>
              <a:ext uri="{FF2B5EF4-FFF2-40B4-BE49-F238E27FC236}">
                <a16:creationId xmlns:a16="http://schemas.microsoft.com/office/drawing/2014/main" id="{E2D8ACCF-E5FC-4FE9-9E84-B2A0A6B1EEBA}"/>
              </a:ext>
              <a:ext uri="{C183D7F6-B498-43B3-948B-1728B52AA6E4}">
                <adec:decorative xmlns:adec="http://schemas.microsoft.com/office/drawing/2017/decorative" val="1"/>
              </a:ext>
            </a:extLst>
          </p:cNvPr>
          <p:cNvGrpSpPr/>
          <p:nvPr userDrawn="1"/>
        </p:nvGrpSpPr>
        <p:grpSpPr>
          <a:xfrm>
            <a:off x="342900" y="2095500"/>
            <a:ext cx="3886199" cy="3886199"/>
            <a:chOff x="342900" y="2095500"/>
            <a:chExt cx="3886199" cy="3886199"/>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342900" y="2095500"/>
              <a:ext cx="3886199" cy="3886199"/>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495300" y="2362200"/>
              <a:ext cx="3429000" cy="34671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7" name="Title"/>
          <p:cNvSpPr>
            <a:spLocks noGrp="1"/>
          </p:cNvSpPr>
          <p:nvPr userDrawn="1">
            <p:ph type="ctrTitle" hasCustomPrompt="1"/>
          </p:nvPr>
        </p:nvSpPr>
        <p:spPr>
          <a:xfrm>
            <a:off x="621792" y="2608290"/>
            <a:ext cx="3035808" cy="1394084"/>
          </a:xfrm>
          <a:prstGeom prst="rect">
            <a:avLst/>
          </a:prstGeom>
        </p:spPr>
        <p:txBody>
          <a:bodyPr anchor="b">
            <a:noAutofit/>
          </a:bodyPr>
          <a:lstStyle>
            <a:lvl1pPr algn="l">
              <a:lnSpc>
                <a:spcPct val="100000"/>
              </a:lnSpc>
              <a:defRPr sz="2600" b="1">
                <a:solidFill>
                  <a:schemeClr val="bg1"/>
                </a:solidFill>
              </a:defRPr>
            </a:lvl1pPr>
          </a:lstStyle>
          <a:p>
            <a:r>
              <a:rPr lang="en-US" dirty="0"/>
              <a:t>Presentation Title</a:t>
            </a:r>
          </a:p>
        </p:txBody>
      </p:sp>
      <p:sp>
        <p:nvSpPr>
          <p:cNvPr id="8" name="Subtitle"/>
          <p:cNvSpPr>
            <a:spLocks noGrp="1"/>
          </p:cNvSpPr>
          <p:nvPr userDrawn="1">
            <p:ph type="subTitle" idx="1" hasCustomPrompt="1"/>
          </p:nvPr>
        </p:nvSpPr>
        <p:spPr>
          <a:xfrm>
            <a:off x="621792" y="4069830"/>
            <a:ext cx="3035808" cy="804094"/>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Presentation Subtitle</a:t>
            </a:r>
          </a:p>
        </p:txBody>
      </p:sp>
      <p:cxnSp>
        <p:nvCxnSpPr>
          <p:cNvPr id="9"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p:cNvSpPr>
            <a:spLocks noGrp="1"/>
          </p:cNvSpPr>
          <p:nvPr userDrawn="1">
            <p:ph type="body" sz="quarter" idx="10" hasCustomPrompt="1"/>
          </p:nvPr>
        </p:nvSpPr>
        <p:spPr>
          <a:xfrm>
            <a:off x="621791" y="5096656"/>
            <a:ext cx="3043303" cy="569626"/>
          </a:xfrm>
          <a:prstGeom prst="rect">
            <a:avLst/>
          </a:prstGeo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dirty="0"/>
              <a:t>Extra Text</a:t>
            </a:r>
          </a:p>
        </p:txBody>
      </p:sp>
      <p:sp>
        <p:nvSpPr>
          <p:cNvPr id="3" name="Cover Placeholder">
            <a:extLst>
              <a:ext uri="{FF2B5EF4-FFF2-40B4-BE49-F238E27FC236}">
                <a16:creationId xmlns:a16="http://schemas.microsoft.com/office/drawing/2014/main" id="{67C61915-1FDF-4DF1-95F4-8BAC894B4DC1}"/>
              </a:ext>
            </a:extLst>
          </p:cNvPr>
          <p:cNvSpPr>
            <a:spLocks noGrp="1"/>
          </p:cNvSpPr>
          <p:nvPr userDrawn="1">
            <p:ph type="pic" sz="quarter" idx="11" hasCustomPrompt="1"/>
          </p:nvPr>
        </p:nvSpPr>
        <p:spPr>
          <a:xfrm>
            <a:off x="4572000" y="1450229"/>
            <a:ext cx="4229100" cy="4976453"/>
          </a:xfrm>
          <a:prstGeom prst="rect">
            <a:avLst/>
          </a:prstGeom>
        </p:spPr>
        <p:txBody>
          <a:bodyPr/>
          <a:lstStyle>
            <a:lvl1pPr>
              <a:defRPr/>
            </a:lvl1pPr>
          </a:lstStyle>
          <a:p>
            <a:r>
              <a:rPr lang="en-US" dirty="0"/>
              <a:t>Optional: Include Cover Here</a:t>
            </a:r>
          </a:p>
        </p:txBody>
      </p:sp>
      <p:sp>
        <p:nvSpPr>
          <p:cNvPr id="2" name="Long Copyright">
            <a:extLst>
              <a:ext uri="{FF2B5EF4-FFF2-40B4-BE49-F238E27FC236}">
                <a16:creationId xmlns:a16="http://schemas.microsoft.com/office/drawing/2014/main" id="{F4607C07-D864-4A1A-8061-D12997CC50CE}"/>
              </a:ext>
            </a:extLst>
          </p:cNvPr>
          <p:cNvSpPr>
            <a:spLocks noGrp="1"/>
          </p:cNvSpPr>
          <p:nvPr>
            <p:ph type="ftr" sz="quarter" idx="12"/>
          </p:nvPr>
        </p:nvSpPr>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2489068921"/>
      </p:ext>
    </p:extLst>
  </p:cSld>
  <p:clrMapOvr>
    <a:masterClrMapping/>
  </p:clrMapOvr>
  <p:extLst mod="1">
    <p:ext uri="{DCECCB84-F9BA-43D5-87BE-67443E8EF086}">
      <p15:sldGuideLst xmlns:p15="http://schemas.microsoft.com/office/powerpoint/2012/main">
        <p15:guide id="1" orient="horz" pos="1320">
          <p15:clr>
            <a:srgbClr val="FBAE40"/>
          </p15:clr>
        </p15:guide>
        <p15:guide id="2" orient="horz" pos="3768">
          <p15:clr>
            <a:srgbClr val="FBAE40"/>
          </p15:clr>
        </p15:guide>
        <p15:guide id="3" pos="2664">
          <p15:clr>
            <a:srgbClr val="FBAE40"/>
          </p15:clr>
        </p15:guide>
        <p15:guide id="4" pos="2880">
          <p15:clr>
            <a:srgbClr val="FBAE40"/>
          </p15:clr>
        </p15:guide>
        <p15:guide id="5" pos="2472">
          <p15:clr>
            <a:srgbClr val="FBAE40"/>
          </p15:clr>
        </p15:guide>
        <p15:guide id="6" pos="312">
          <p15:clr>
            <a:srgbClr val="FBAE40"/>
          </p15:clr>
        </p15:guide>
        <p15:guide id="7" orient="horz" pos="1488">
          <p15:clr>
            <a:srgbClr val="FBAE40"/>
          </p15:clr>
        </p15:guide>
        <p15:guide id="8"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NO Cover">
    <p:spTree>
      <p:nvGrpSpPr>
        <p:cNvPr id="1" name=""/>
        <p:cNvGrpSpPr/>
        <p:nvPr/>
      </p:nvGrpSpPr>
      <p:grpSpPr>
        <a:xfrm>
          <a:off x="0" y="0"/>
          <a:ext cx="0" cy="0"/>
          <a:chOff x="0" y="0"/>
          <a:chExt cx="0" cy="0"/>
        </a:xfrm>
      </p:grpSpPr>
      <p:grpSp>
        <p:nvGrpSpPr>
          <p:cNvPr id="20" name="MHE Official Background, fixed">
            <a:extLst>
              <a:ext uri="{C183D7F6-B498-43B3-948B-1728B52AA6E4}">
                <adec:decorative xmlns:adec="http://schemas.microsoft.com/office/drawing/2017/decorative" val="1"/>
              </a:ext>
            </a:extLst>
          </p:cNvPr>
          <p:cNvGrpSpPr/>
          <p:nvPr userDrawn="1"/>
        </p:nvGrpSpPr>
        <p:grpSpPr>
          <a:xfrm>
            <a:off x="0" y="1452559"/>
            <a:ext cx="9144000" cy="4982750"/>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777240" y="2985555"/>
            <a:ext cx="6521640" cy="873214"/>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p:ph type="subTitle" idx="1"/>
          </p:nvPr>
        </p:nvSpPr>
        <p:spPr>
          <a:xfrm>
            <a:off x="782058" y="3986784"/>
            <a:ext cx="4297680" cy="517585"/>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p:ph type="body" sz="quarter" idx="10"/>
          </p:nvPr>
        </p:nvSpPr>
        <p:spPr>
          <a:xfrm>
            <a:off x="777240" y="4718304"/>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380643474"/>
      </p:ext>
    </p:extLst>
  </p:cSld>
  <p:clrMapOvr>
    <a:masterClrMapping/>
  </p:clrMapOvr>
  <p:extLst mod="1">
    <p:ext uri="{DCECCB84-F9BA-43D5-87BE-67443E8EF086}">
      <p15:sldGuideLst xmlns:p15="http://schemas.microsoft.com/office/powerpoint/2012/main">
        <p15:guide id="1" orient="horz" pos="959">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Slide NO Cover">
    <p:spTree>
      <p:nvGrpSpPr>
        <p:cNvPr id="1" name=""/>
        <p:cNvGrpSpPr/>
        <p:nvPr/>
      </p:nvGrpSpPr>
      <p:grpSpPr>
        <a:xfrm>
          <a:off x="0" y="0"/>
          <a:ext cx="0" cy="0"/>
          <a:chOff x="0" y="0"/>
          <a:chExt cx="0" cy="0"/>
        </a:xfrm>
      </p:grpSpPr>
      <p:grpSp>
        <p:nvGrpSpPr>
          <p:cNvPr id="5" name="MHE altered Background, fixed">
            <a:extLst>
              <a:ext uri="{FF2B5EF4-FFF2-40B4-BE49-F238E27FC236}">
                <a16:creationId xmlns:a16="http://schemas.microsoft.com/office/drawing/2014/main" id="{7A14A7A9-A9D7-4A08-A24F-4D1C1F4C29CE}"/>
              </a:ext>
              <a:ext uri="{C183D7F6-B498-43B3-948B-1728B52AA6E4}">
                <adec:decorative xmlns:adec="http://schemas.microsoft.com/office/drawing/2017/decorative" val="1"/>
              </a:ext>
            </a:extLst>
          </p:cNvPr>
          <p:cNvGrpSpPr/>
          <p:nvPr userDrawn="1"/>
        </p:nvGrpSpPr>
        <p:grpSpPr>
          <a:xfrm>
            <a:off x="0" y="1446366"/>
            <a:ext cx="9143999" cy="4991100"/>
            <a:chOff x="0" y="1524000"/>
            <a:chExt cx="9143999" cy="4991100"/>
          </a:xfrm>
        </p:grpSpPr>
        <p:sp>
          <p:nvSpPr>
            <p:cNvPr id="12" name="Rectangle 11">
              <a:extLst>
                <a:ext uri="{FF2B5EF4-FFF2-40B4-BE49-F238E27FC236}">
                  <a16:creationId xmlns:a16="http://schemas.microsoft.com/office/drawing/2014/main" id="{9500492E-5EBE-C745-8EEE-F17D4BB4582E}"/>
                </a:ext>
              </a:extLst>
            </p:cNvPr>
            <p:cNvSpPr/>
            <p:nvPr userDrawn="1"/>
          </p:nvSpPr>
          <p:spPr>
            <a:xfrm>
              <a:off x="0" y="1524000"/>
              <a:ext cx="9143999" cy="4991100"/>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190500" y="2019300"/>
              <a:ext cx="8496300" cy="4267200"/>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p:cNvSpPr>
            <a:spLocks noGrp="1"/>
          </p:cNvSpPr>
          <p:nvPr userDrawn="1">
            <p:ph type="ctrTitle"/>
          </p:nvPr>
        </p:nvSpPr>
        <p:spPr>
          <a:xfrm>
            <a:off x="567378" y="2593298"/>
            <a:ext cx="6980170" cy="1130559"/>
          </a:xfrm>
          <a:prstGeom prst="rect">
            <a:avLst/>
          </a:prstGeom>
        </p:spPr>
        <p:txBody>
          <a:bodyPr anchor="t">
            <a:noAutofit/>
          </a:bodyPr>
          <a:lstStyle>
            <a:lvl1pPr algn="l">
              <a:lnSpc>
                <a:spcPct val="100000"/>
              </a:lnSpc>
              <a:defRPr sz="2600" b="1">
                <a:solidFill>
                  <a:schemeClr val="bg1"/>
                </a:solidFill>
              </a:defRPr>
            </a:lvl1pPr>
          </a:lstStyle>
          <a:p>
            <a:r>
              <a:rPr lang="en-US"/>
              <a:t>Click to edit Master title style</a:t>
            </a:r>
            <a:endParaRPr lang="en-US" dirty="0"/>
          </a:p>
        </p:txBody>
      </p:sp>
      <p:sp>
        <p:nvSpPr>
          <p:cNvPr id="3" name="Subtitle"/>
          <p:cNvSpPr>
            <a:spLocks noGrp="1"/>
          </p:cNvSpPr>
          <p:nvPr userDrawn="1">
            <p:ph type="subTitle" idx="1"/>
          </p:nvPr>
        </p:nvSpPr>
        <p:spPr>
          <a:xfrm>
            <a:off x="567378" y="3807503"/>
            <a:ext cx="4542020" cy="719352"/>
          </a:xfrm>
          <a:prstGeom prst="rect">
            <a:avLst/>
          </a:prstGeo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MHE line separating subtitles from text">
            <a:extLst>
              <a:ext uri="{FF2B5EF4-FFF2-40B4-BE49-F238E27FC236}">
                <a16:creationId xmlns:a16="http://schemas.microsoft.com/office/drawing/2014/main" id="{EC86C884-D766-9149-B40E-B86A943DE6D1}"/>
              </a:ext>
              <a:ext uri="{C183D7F6-B498-43B3-948B-1728B52AA6E4}">
                <adec:decorative xmlns:adec="http://schemas.microsoft.com/office/drawing/2017/decorative" val="1"/>
              </a:ext>
            </a:extLst>
          </p:cNvPr>
          <p:cNvCxnSpPr>
            <a:cxnSpLocks/>
          </p:cNvCxnSpPr>
          <p:nvPr userDrawn="1"/>
        </p:nvCxnSpPr>
        <p:spPr>
          <a:xfrm>
            <a:off x="702310" y="466502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p:cNvSpPr>
            <a:spLocks noGrp="1"/>
          </p:cNvSpPr>
          <p:nvPr userDrawn="1">
            <p:ph type="body" sz="quarter" idx="10"/>
          </p:nvPr>
        </p:nvSpPr>
        <p:spPr>
          <a:xfrm>
            <a:off x="567378" y="4770769"/>
            <a:ext cx="4443413" cy="576185"/>
          </a:xfrm>
          <a:prstGeom prst="rect">
            <a:avLst/>
          </a:prstGeo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sp>
        <p:nvSpPr>
          <p:cNvPr id="4" name="Long Copyright">
            <a:extLst>
              <a:ext uri="{FF2B5EF4-FFF2-40B4-BE49-F238E27FC236}">
                <a16:creationId xmlns:a16="http://schemas.microsoft.com/office/drawing/2014/main" id="{54514DA3-A928-4CD1-BFAE-B5DF399C4B36}"/>
              </a:ext>
            </a:extLst>
          </p:cNvPr>
          <p:cNvSpPr>
            <a:spLocks noGrp="1"/>
          </p:cNvSpPr>
          <p:nvPr userDrawn="1">
            <p:ph type="ftr" sz="quarter" idx="11"/>
          </p:nvPr>
        </p:nvSpPr>
        <p:spPr>
          <a:xfrm>
            <a:off x="0" y="6487064"/>
            <a:ext cx="9144000" cy="370935"/>
          </a:xfrm>
        </p:spPr>
        <p:txBody>
          <a:bodyPr/>
          <a:lstStyle>
            <a:lvl1pPr algn="ctr">
              <a:defRPr/>
            </a:lvl1pPr>
          </a:lstStyle>
          <a:p>
            <a:pPr defTabSz="457200">
              <a:spcBef>
                <a:spcPct val="20000"/>
              </a:spcBef>
              <a:defRPr/>
            </a:pPr>
            <a:r>
              <a:rPr lang="en-US" dirty="0"/>
              <a:t>© &lt; add the year&gt; McGraw Hill. All rights reserved. Authorized only for instructor use in the classroom.</a:t>
            </a:r>
          </a:p>
          <a:p>
            <a:pPr defTabSz="457200">
              <a:spcBef>
                <a:spcPct val="20000"/>
              </a:spcBef>
              <a:defRPr/>
            </a:pPr>
            <a:r>
              <a:rPr lang="en-US" dirty="0"/>
              <a:t>No reproduction or further distribution permitted without the prior written consent of McGraw Hill.</a:t>
            </a:r>
          </a:p>
        </p:txBody>
      </p:sp>
    </p:spTree>
    <p:extLst>
      <p:ext uri="{BB962C8B-B14F-4D97-AF65-F5344CB8AC3E}">
        <p14:creationId xmlns:p14="http://schemas.microsoft.com/office/powerpoint/2010/main" val="1233895555"/>
      </p:ext>
    </p:extLst>
  </p:cSld>
  <p:clrMapOvr>
    <a:masterClrMapping/>
  </p:clrMapOvr>
  <p:extLst mod="1">
    <p:ext uri="{DCECCB84-F9BA-43D5-87BE-67443E8EF086}">
      <p15:sldGuideLst xmlns:p15="http://schemas.microsoft.com/office/powerpoint/2012/main">
        <p15:guide id="1" orient="horz" pos="1272">
          <p15:clr>
            <a:srgbClr val="FBAE40"/>
          </p15:clr>
        </p15:guide>
        <p15:guide id="2" orient="horz" pos="3960">
          <p15:clr>
            <a:srgbClr val="FBAE40"/>
          </p15:clr>
        </p15:guide>
        <p15:guide id="3" pos="120">
          <p15:clr>
            <a:srgbClr val="FBAE40"/>
          </p15:clr>
        </p15:guide>
        <p15:guide id="4" pos="5472">
          <p15:clr>
            <a:srgbClr val="FBAE40"/>
          </p15:clr>
        </p15:guide>
        <p15:guide id="5" orient="horz" pos="226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ne Main Placeholder">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Appendix Link">
            <a:extLst>
              <a:ext uri="{FF2B5EF4-FFF2-40B4-BE49-F238E27FC236}">
                <a16:creationId xmlns:a16="http://schemas.microsoft.com/office/drawing/2014/main" id="{3D2E3074-2DB7-4FC8-BF3F-B9711E20A3B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8" name="Image Credit">
            <a:extLst>
              <a:ext uri="{FF2B5EF4-FFF2-40B4-BE49-F238E27FC236}">
                <a16:creationId xmlns:a16="http://schemas.microsoft.com/office/drawing/2014/main" id="{3341AD32-57DF-4473-A010-15DBF087AC92}"/>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745085821"/>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360" userDrawn="1">
          <p15:clr>
            <a:srgbClr val="FBAE40"/>
          </p15:clr>
        </p15:guide>
        <p15:guide id="3" pos="264" userDrawn="1">
          <p15:clr>
            <a:srgbClr val="FBAE40"/>
          </p15:clr>
        </p15:guide>
        <p15:guide id="4" orient="horz" pos="216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Horizontal Mai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0" y="4343400"/>
            <a:ext cx="8458200" cy="1905000"/>
          </a:xfrm>
        </p:spPr>
        <p:txBody>
          <a:bodyPr>
            <a:noAutofit/>
          </a:bodyPr>
          <a:lstStyle>
            <a:lvl1pPr>
              <a:defRPr sz="2400"/>
            </a:lvl1pPr>
            <a:lvl2pPr>
              <a:defRPr sz="2400"/>
            </a:lvl2pPr>
            <a:lvl3pPr marL="640080">
              <a:defRPr sz="2000"/>
            </a:lvl3pPr>
            <a:lvl4pPr marL="455613" indent="0">
              <a:buNone/>
              <a:defRPr/>
            </a:lvl4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BA2E2FDB-1128-47F8-861C-736E66873753}"/>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96D29D1D-52C5-415C-8F04-01A8F120334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3422933013"/>
      </p:ext>
    </p:extLst>
  </p:cSld>
  <p:clrMapOvr>
    <a:masterClrMapping/>
  </p:clrMapOvr>
  <p:extLst mod="1">
    <p:ext uri="{DCECCB84-F9BA-43D5-87BE-67443E8EF086}">
      <p15:sldGuideLst xmlns:p15="http://schemas.microsoft.com/office/powerpoint/2012/main">
        <p15:guide id="1" orient="horz" pos="2592" userDrawn="1">
          <p15:clr>
            <a:srgbClr val="FBAE40"/>
          </p15:clr>
        </p15:guide>
        <p15:guide id="2" orient="horz" pos="2736"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mparison Placeholders">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40767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4724400" y="1257300"/>
            <a:ext cx="4076700"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4AE6E6E7-EF0D-4B16-A430-D3E949F0A825}"/>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67124AF1-AD81-4125-B6A8-174BC6E5DB6C}"/>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78815702"/>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3" pos="2880">
          <p15:clr>
            <a:srgbClr val="FBAE40"/>
          </p15:clr>
        </p15:guide>
        <p15:guide id="4" pos="2976">
          <p15:clr>
            <a:srgbClr val="FBAE40"/>
          </p15:clr>
        </p15:guide>
        <p15:guide id="5" pos="278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ne Main One Secondary">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5791200" cy="49716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6418052" y="1257300"/>
            <a:ext cx="2383047" cy="49911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Appendix Link">
            <a:extLst>
              <a:ext uri="{FF2B5EF4-FFF2-40B4-BE49-F238E27FC236}">
                <a16:creationId xmlns:a16="http://schemas.microsoft.com/office/drawing/2014/main" id="{AD32CF7C-C3BC-4FF7-8980-8FA18C499C01}"/>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0" name="Image Credit">
            <a:extLst>
              <a:ext uri="{FF2B5EF4-FFF2-40B4-BE49-F238E27FC236}">
                <a16:creationId xmlns:a16="http://schemas.microsoft.com/office/drawing/2014/main" id="{7D6F5080-9539-4A86-A29C-6C60365B64C7}"/>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1446962700"/>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userDrawn="1">
          <p15:clr>
            <a:srgbClr val="FBAE40"/>
          </p15:clr>
        </p15:guide>
        <p15:guide id="5" pos="3864"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with Third as Accent">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A4407840-F6A4-4638-BB2F-9FBAA1A81461}"/>
              </a:ext>
            </a:extLst>
          </p:cNvPr>
          <p:cNvSpPr>
            <a:spLocks noGrp="1"/>
          </p:cNvSpPr>
          <p:nvPr>
            <p:ph type="title" hasCustomPrompt="1"/>
          </p:nvPr>
        </p:nvSpPr>
        <p:spPr>
          <a:xfrm>
            <a:off x="342900" y="304800"/>
            <a:ext cx="8458200" cy="678611"/>
          </a:xfrm>
          <a:prstGeom prst="rect">
            <a:avLst/>
          </a:prstGeom>
        </p:spPr>
        <p:txBody>
          <a:bodyPr anchor="ctr">
            <a:noAutofit/>
          </a:bodyPr>
          <a:lstStyle>
            <a:lvl1pPr>
              <a:lnSpc>
                <a:spcPct val="100000"/>
              </a:lnSpc>
              <a:defRPr sz="2400"/>
            </a:lvl1pPr>
          </a:lstStyle>
          <a:p>
            <a:r>
              <a:rPr lang="en-US" dirty="0"/>
              <a:t>Slide Title</a:t>
            </a:r>
            <a:br>
              <a:rPr lang="en-US" dirty="0"/>
            </a:br>
            <a:endParaRPr lang="en-US" dirty="0"/>
          </a:p>
        </p:txBody>
      </p:sp>
      <p:sp>
        <p:nvSpPr>
          <p:cNvPr id="5" name="Content Placeholder 1">
            <a:extLst>
              <a:ext uri="{FF2B5EF4-FFF2-40B4-BE49-F238E27FC236}">
                <a16:creationId xmlns:a16="http://schemas.microsoft.com/office/drawing/2014/main" id="{D13536C2-DC17-4031-9948-17E37EF99112}"/>
              </a:ext>
            </a:extLst>
          </p:cNvPr>
          <p:cNvSpPr>
            <a:spLocks noGrp="1"/>
          </p:cNvSpPr>
          <p:nvPr>
            <p:ph sz="quarter" idx="11" hasCustomPrompt="1"/>
          </p:nvPr>
        </p:nvSpPr>
        <p:spPr>
          <a:xfrm>
            <a:off x="342900" y="1276709"/>
            <a:ext cx="8458200" cy="2838091"/>
          </a:xfrm>
          <a:prstGeom prst="rect">
            <a:avLst/>
          </a:prstGeom>
        </p:spPr>
        <p:txBody>
          <a:bodyPr>
            <a:noAutofit/>
          </a:bodyPr>
          <a:lstStyle>
            <a:lvl1pPr>
              <a:defRPr sz="2400"/>
            </a:lvl1pPr>
            <a:lvl2pPr>
              <a:defRPr sz="2400"/>
            </a:lvl2pPr>
            <a:lvl3pPr marL="640080">
              <a:defRPr sz="2000"/>
            </a:lvl3pPr>
          </a:lstStyle>
          <a:p>
            <a:pPr lvl="0"/>
            <a:r>
              <a:rPr lang="en-US" dirty="0"/>
              <a:t>Slide Content</a:t>
            </a:r>
          </a:p>
          <a:p>
            <a:pPr lvl="1"/>
            <a:r>
              <a:rPr lang="en-US" dirty="0"/>
              <a:t>Second level</a:t>
            </a:r>
          </a:p>
          <a:p>
            <a:pPr lvl="2"/>
            <a:r>
              <a:rPr lang="en-US" dirty="0"/>
              <a:t>Third level</a:t>
            </a:r>
          </a:p>
        </p:txBody>
      </p:sp>
      <p:sp>
        <p:nvSpPr>
          <p:cNvPr id="6" name="Content Placeholder 2">
            <a:extLst>
              <a:ext uri="{FF2B5EF4-FFF2-40B4-BE49-F238E27FC236}">
                <a16:creationId xmlns:a16="http://schemas.microsoft.com/office/drawing/2014/main" id="{0B2D170F-7AF9-40BB-A11B-08474DF5C3AA}"/>
              </a:ext>
            </a:extLst>
          </p:cNvPr>
          <p:cNvSpPr>
            <a:spLocks noGrp="1"/>
          </p:cNvSpPr>
          <p:nvPr>
            <p:ph sz="quarter" idx="14" hasCustomPrompt="1"/>
          </p:nvPr>
        </p:nvSpPr>
        <p:spPr>
          <a:xfrm>
            <a:off x="342901" y="4343400"/>
            <a:ext cx="5791200" cy="1905000"/>
          </a:xfrm>
        </p:spPr>
        <p:txBody>
          <a:bodyPr>
            <a:noAutofit/>
          </a:bodyPr>
          <a:lstStyle>
            <a:lvl1pPr>
              <a:defRPr sz="2400"/>
            </a:lvl1pPr>
            <a:lvl2pPr>
              <a:defRPr sz="2400"/>
            </a:lvl2pPr>
            <a:lvl3pPr marL="640080">
              <a:defRPr sz="2000"/>
            </a:lvl3pPr>
          </a:lstStyle>
          <a:p>
            <a:pPr lvl="0"/>
            <a:r>
              <a:rPr lang="en-US" dirty="0"/>
              <a:t>Slide Content 2</a:t>
            </a:r>
          </a:p>
          <a:p>
            <a:pPr lvl="1"/>
            <a:r>
              <a:rPr lang="en-US" dirty="0"/>
              <a:t>Second level</a:t>
            </a:r>
          </a:p>
          <a:p>
            <a:pPr lvl="2"/>
            <a:r>
              <a:rPr lang="en-US" dirty="0"/>
              <a:t>Third level</a:t>
            </a:r>
          </a:p>
        </p:txBody>
      </p:sp>
      <p:sp>
        <p:nvSpPr>
          <p:cNvPr id="8" name="Content Placeholder 3">
            <a:extLst>
              <a:ext uri="{FF2B5EF4-FFF2-40B4-BE49-F238E27FC236}">
                <a16:creationId xmlns:a16="http://schemas.microsoft.com/office/drawing/2014/main" id="{22432755-BCF5-451F-968D-CFFD10D87BE2}"/>
              </a:ext>
            </a:extLst>
          </p:cNvPr>
          <p:cNvSpPr>
            <a:spLocks noGrp="1"/>
          </p:cNvSpPr>
          <p:nvPr>
            <p:ph sz="quarter" idx="15" hasCustomPrompt="1"/>
          </p:nvPr>
        </p:nvSpPr>
        <p:spPr>
          <a:xfrm>
            <a:off x="6400800" y="4343400"/>
            <a:ext cx="2400300" cy="1905000"/>
          </a:xfrm>
        </p:spPr>
        <p:txBody>
          <a:bodyPr>
            <a:noAutofit/>
          </a:bodyPr>
          <a:lstStyle>
            <a:lvl1pPr>
              <a:defRPr sz="2400"/>
            </a:lvl1pPr>
            <a:lvl2pPr>
              <a:defRPr sz="2400"/>
            </a:lvl2pPr>
            <a:lvl3pPr marL="640080">
              <a:defRPr sz="2000"/>
            </a:lvl3pPr>
          </a:lstStyle>
          <a:p>
            <a:pPr lvl="0"/>
            <a:r>
              <a:rPr lang="en-US" dirty="0"/>
              <a:t>Slide Content 3</a:t>
            </a:r>
          </a:p>
          <a:p>
            <a:pPr lvl="1"/>
            <a:r>
              <a:rPr lang="en-US" dirty="0"/>
              <a:t>Second level</a:t>
            </a:r>
          </a:p>
          <a:p>
            <a:pPr lvl="2"/>
            <a:r>
              <a:rPr lang="en-US" dirty="0"/>
              <a:t>Third level</a:t>
            </a:r>
          </a:p>
        </p:txBody>
      </p:sp>
      <p:sp>
        <p:nvSpPr>
          <p:cNvPr id="10" name="Appendix Link">
            <a:extLst>
              <a:ext uri="{FF2B5EF4-FFF2-40B4-BE49-F238E27FC236}">
                <a16:creationId xmlns:a16="http://schemas.microsoft.com/office/drawing/2014/main" id="{94C876B4-C8F8-4EDA-9579-00F8F36CB98C}"/>
              </a:ext>
            </a:extLst>
          </p:cNvPr>
          <p:cNvSpPr>
            <a:spLocks noGrp="1"/>
          </p:cNvSpPr>
          <p:nvPr>
            <p:ph type="body" sz="quarter" idx="29" hasCustomPrompt="1"/>
          </p:nvPr>
        </p:nvSpPr>
        <p:spPr>
          <a:xfrm>
            <a:off x="3200400" y="6324600"/>
            <a:ext cx="2743200" cy="192024"/>
          </a:xfrm>
        </p:spPr>
        <p:txBody>
          <a:bodyPr anchor="b" anchorCtr="0">
            <a:noAutofit/>
          </a:bodyPr>
          <a:lstStyle>
            <a:lvl1pPr algn="ctr">
              <a:defRPr sz="900"/>
            </a:lvl1pPr>
          </a:lstStyle>
          <a:p>
            <a:pPr lvl="0"/>
            <a:r>
              <a:rPr lang="en-US" dirty="0"/>
              <a:t>Add text alternative link, if needed.</a:t>
            </a:r>
          </a:p>
        </p:txBody>
      </p:sp>
      <p:sp>
        <p:nvSpPr>
          <p:cNvPr id="11" name="Image Credit">
            <a:extLst>
              <a:ext uri="{FF2B5EF4-FFF2-40B4-BE49-F238E27FC236}">
                <a16:creationId xmlns:a16="http://schemas.microsoft.com/office/drawing/2014/main" id="{9138FC26-0A66-41D8-932B-35FF43FDA976}"/>
              </a:ext>
            </a:extLst>
          </p:cNvPr>
          <p:cNvSpPr>
            <a:spLocks noGrp="1"/>
          </p:cNvSpPr>
          <p:nvPr>
            <p:ph type="body" sz="quarter" idx="30" hasCustomPrompt="1"/>
          </p:nvPr>
        </p:nvSpPr>
        <p:spPr>
          <a:xfrm>
            <a:off x="1562101" y="6684963"/>
            <a:ext cx="6976872" cy="173736"/>
          </a:xfrm>
        </p:spPr>
        <p:txBody>
          <a:bodyPr anchor="ctr" anchorCtr="0">
            <a:noAutofit/>
          </a:bodyPr>
          <a:lstStyle>
            <a:lvl1pPr algn="r">
              <a:defRPr sz="800">
                <a:solidFill>
                  <a:srgbClr val="595959"/>
                </a:solidFill>
              </a:defRPr>
            </a:lvl1pPr>
          </a:lstStyle>
          <a:p>
            <a:pPr lvl="0"/>
            <a:r>
              <a:rPr lang="en-US" dirty="0"/>
              <a:t>Insert Image Credit Here</a:t>
            </a:r>
          </a:p>
        </p:txBody>
      </p:sp>
    </p:spTree>
    <p:extLst>
      <p:ext uri="{BB962C8B-B14F-4D97-AF65-F5344CB8AC3E}">
        <p14:creationId xmlns:p14="http://schemas.microsoft.com/office/powerpoint/2010/main" val="4100005588"/>
      </p:ext>
    </p:extLst>
  </p:cSld>
  <p:clrMapOvr>
    <a:masterClrMapping/>
  </p:clrMapOvr>
  <p:extLst mod="1">
    <p:ext uri="{DCECCB84-F9BA-43D5-87BE-67443E8EF086}">
      <p15:sldGuideLst xmlns:p15="http://schemas.microsoft.com/office/powerpoint/2012/main">
        <p15:guide id="1" orient="horz" pos="2592">
          <p15:clr>
            <a:srgbClr val="FBAE40"/>
          </p15:clr>
        </p15:guide>
        <p15:guide id="2" orient="horz" pos="2736">
          <p15:clr>
            <a:srgbClr val="FBAE40"/>
          </p15:clr>
        </p15:guide>
        <p15:guide id="4" pos="4032">
          <p15:clr>
            <a:srgbClr val="FBAE40"/>
          </p15:clr>
        </p15:guide>
        <p15:guide id="5" pos="3864">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GH logo">
            <a:extLst>
              <a:ext uri="{FF2B5EF4-FFF2-40B4-BE49-F238E27FC236}">
                <a16:creationId xmlns:a16="http://schemas.microsoft.com/office/drawing/2014/main" id="{BF372B49-B6F5-4826-B4F8-2F8A4FFF8894}"/>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94106" y="283845"/>
            <a:ext cx="999514" cy="999514"/>
          </a:xfrm>
          <a:prstGeom prst="rect">
            <a:avLst/>
          </a:prstGeom>
        </p:spPr>
      </p:pic>
      <p:sp>
        <p:nvSpPr>
          <p:cNvPr id="3" name="MGH Tagline">
            <a:extLst>
              <a:ext uri="{FF2B5EF4-FFF2-40B4-BE49-F238E27FC236}">
                <a16:creationId xmlns:a16="http://schemas.microsoft.com/office/drawing/2014/main" id="{70E12349-CEA7-4006-B6E3-3E283BDBD258}"/>
              </a:ext>
            </a:extLst>
          </p:cNvPr>
          <p:cNvSpPr txBox="1"/>
          <p:nvPr userDrawn="1"/>
        </p:nvSpPr>
        <p:spPr>
          <a:xfrm>
            <a:off x="5060273" y="337349"/>
            <a:ext cx="3873993" cy="338554"/>
          </a:xfrm>
          <a:prstGeom prst="rect">
            <a:avLst/>
          </a:prstGeom>
          <a:noFill/>
        </p:spPr>
        <p:txBody>
          <a:bodyPr wrap="square" lIns="45720" rIns="4572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spc="40" dirty="0">
                <a:effectLst/>
                <a:latin typeface="Arial" panose="020B0604020202020204" pitchFamily="34" charset="0"/>
                <a:ea typeface="Calibri" panose="020F0502020204030204" pitchFamily="34" charset="0"/>
              </a:rPr>
              <a:t>Because learning changes everything.</a:t>
            </a:r>
            <a:r>
              <a:rPr lang="en-US" sz="1050" spc="40" baseline="60000" dirty="0">
                <a:effectLst/>
                <a:latin typeface="Arial" panose="020B0604020202020204" pitchFamily="34" charset="0"/>
                <a:ea typeface="Calibri" panose="020F0502020204030204" pitchFamily="34" charset="0"/>
              </a:rPr>
              <a:t>®</a:t>
            </a:r>
            <a:endParaRPr lang="en-US" sz="1600" spc="40" baseline="60000" dirty="0"/>
          </a:p>
        </p:txBody>
      </p:sp>
      <p:sp>
        <p:nvSpPr>
          <p:cNvPr id="5" name="Long Copyright"/>
          <p:cNvSpPr>
            <a:spLocks noGrp="1"/>
          </p:cNvSpPr>
          <p:nvPr>
            <p:ph type="ftr" sz="quarter" idx="3"/>
          </p:nvPr>
        </p:nvSpPr>
        <p:spPr>
          <a:xfrm>
            <a:off x="0" y="6478439"/>
            <a:ext cx="9144000" cy="379562"/>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pPr defTabSz="457200">
              <a:spcBef>
                <a:spcPct val="20000"/>
              </a:spcBef>
              <a:defRPr/>
            </a:pPr>
            <a:r>
              <a:rPr lang="en-US" dirty="0"/>
              <a:t>Add long copyright</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95458715"/>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1200"/>
        </a:spcBef>
        <a:spcAft>
          <a:spcPts val="0"/>
        </a:spcAft>
        <a:buClrTx/>
        <a:buSzTx/>
        <a:buFont typeface="Arial" panose="020B0604020202020204" pitchFamily="34" charset="0"/>
        <a:buNone/>
        <a:tabLst/>
        <a:defRPr sz="1400" kern="1200" baseline="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880">
          <p15:clr>
            <a:srgbClr val="F26B43"/>
          </p15:clr>
        </p15:guide>
        <p15:guide id="6" pos="216">
          <p15:clr>
            <a:srgbClr val="F26B43"/>
          </p15:clr>
        </p15:guide>
        <p15:guide id="7" pos="5544">
          <p15:clr>
            <a:srgbClr val="F26B43"/>
          </p15:clr>
        </p15:guide>
        <p15:guide id="9" orient="horz" pos="4211">
          <p15:clr>
            <a:srgbClr val="F26B43"/>
          </p15:clr>
        </p15:guide>
        <p15:guide id="10" orient="horz" pos="960">
          <p15:clr>
            <a:srgbClr val="F26B43"/>
          </p15:clr>
        </p15:guide>
        <p15:guide id="11" orient="horz" pos="4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273877"/>
            <a:ext cx="8458200" cy="4944374"/>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881564708"/>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9" r:id="rId3"/>
    <p:sldLayoutId id="2147483695" r:id="rId4"/>
    <p:sldLayoutId id="2147483696" r:id="rId5"/>
    <p:sldLayoutId id="2147483697" r:id="rId6"/>
    <p:sldLayoutId id="2147483704" r:id="rId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864" userDrawn="1">
          <p15:clr>
            <a:srgbClr val="F26B43"/>
          </p15:clr>
        </p15:guide>
        <p15:guide id="13" orient="horz" pos="360" userDrawn="1">
          <p15:clr>
            <a:srgbClr val="F26B43"/>
          </p15:clr>
        </p15:guide>
        <p15:guide id="14" orient="horz" pos="3936" userDrawn="1">
          <p15:clr>
            <a:srgbClr val="F26B43"/>
          </p15:clr>
        </p15:guide>
        <p15:guide id="15" pos="984" userDrawn="1">
          <p15:clr>
            <a:srgbClr val="F26B43"/>
          </p15:clr>
        </p15:guide>
        <p15:guide id="16" pos="5376" userDrawn="1">
          <p15:clr>
            <a:srgbClr val="F26B43"/>
          </p15:clr>
        </p15:guide>
        <p15:guide id="17" pos="26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0" y="6495691"/>
            <a:ext cx="9144000" cy="362309"/>
          </a:xfrm>
          <a:prstGeom prst="rect">
            <a:avLst/>
          </a:prstGeom>
        </p:spPr>
        <p:txBody>
          <a:bodyPr vert="horz" lIns="91440" tIns="45720" rIns="91440" bIns="45720" rtlCol="0" anchor="ctr"/>
          <a:lstStyle>
            <a:lvl1pPr algn="ctr">
              <a:defRPr sz="800">
                <a:solidFill>
                  <a:schemeClr val="tx1">
                    <a:lumMod val="50000"/>
                    <a:lumOff val="50000"/>
                  </a:schemeClr>
                </a:solidFill>
              </a:defRPr>
            </a:lvl1pPr>
          </a:lstStyle>
          <a:p>
            <a:r>
              <a:rPr lang="en-US" dirty="0"/>
              <a:t>Add long copyright line here</a:t>
            </a:r>
          </a:p>
        </p:txBody>
      </p:sp>
      <p:sp>
        <p:nvSpPr>
          <p:cNvPr id="6" name="MGH Yellow Line">
            <a:extLst>
              <a:ext uri="{FF2B5EF4-FFF2-40B4-BE49-F238E27FC236}">
                <a16:creationId xmlns:a16="http://schemas.microsoft.com/office/drawing/2014/main" id="{F20163A4-4644-4B17-9C8A-EF42A992331B}"/>
              </a:ext>
              <a:ext uri="{C183D7F6-B498-43B3-948B-1728B52AA6E4}">
                <adec:decorative xmlns:adec="http://schemas.microsoft.com/office/drawing/2017/decorative" val="1"/>
              </a:ext>
            </a:extLst>
          </p:cNvPr>
          <p:cNvSpPr/>
          <p:nvPr userDrawn="1"/>
        </p:nvSpPr>
        <p:spPr>
          <a:xfrm>
            <a:off x="0" y="6432547"/>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437998185"/>
      </p:ext>
    </p:extLst>
  </p:cSld>
  <p:clrMap bg1="lt1" tx1="dk1" bg2="lt2" tx2="dk2" accent1="accent1" accent2="accent2" accent3="accent3" accent4="accent4" accent5="accent5" accent6="accent6" hlink="hlink" folHlink="folHlink"/>
  <p:sldLayoutIdLst>
    <p:sldLayoutId id="2147483685" r:id="rId1"/>
    <p:sldLayoutId id="2147483705" r:id="rId2"/>
  </p:sldLayoutIdLst>
  <p:hf hdr="0" dt="0"/>
  <p:txStyles>
    <p:titleStyle>
      <a:lvl1pPr algn="ctr" defTabSz="914400" rtl="0" eaLnBrk="1" latinLnBrk="0" hangingPunct="1">
        <a:lnSpc>
          <a:spcPct val="90000"/>
        </a:lnSpc>
        <a:spcBef>
          <a:spcPct val="0"/>
        </a:spcBef>
        <a:buNone/>
        <a:defRPr sz="1600" b="0" kern="1200">
          <a:solidFill>
            <a:schemeClr val="tx2"/>
          </a:solidFill>
          <a:latin typeface="+mj-lt"/>
          <a:ea typeface="+mj-ea"/>
          <a:cs typeface="+mj-cs"/>
        </a:defRPr>
      </a:lvl1pPr>
    </p:titleStyle>
    <p:bodyStyle>
      <a:lvl1pPr marL="0" marR="0" indent="0" algn="ctr" defTabSz="914400" rtl="0" eaLnBrk="1" fontAlgn="auto" latinLnBrk="0" hangingPunct="1">
        <a:lnSpc>
          <a:spcPct val="100000"/>
        </a:lnSpc>
        <a:spcBef>
          <a:spcPts val="0"/>
        </a:spcBef>
        <a:spcAft>
          <a:spcPts val="0"/>
        </a:spcAft>
        <a:buClrTx/>
        <a:buSzTx/>
        <a:buFontTx/>
        <a:buNone/>
        <a:tabLst/>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2112" userDrawn="1">
          <p15:clr>
            <a:srgbClr val="F26B43"/>
          </p15:clr>
        </p15:guide>
        <p15:guide id="6" pos="216">
          <p15:clr>
            <a:srgbClr val="F26B43"/>
          </p15:clr>
        </p15:guide>
        <p15:guide id="7" pos="5544">
          <p15:clr>
            <a:srgbClr val="F26B43"/>
          </p15:clr>
        </p15:guide>
        <p15:guide id="9" orient="horz" pos="4211">
          <p15:clr>
            <a:srgbClr val="F26B43"/>
          </p15:clr>
        </p15:guide>
        <p15:guide id="10" orient="horz" pos="624" userDrawn="1">
          <p15:clr>
            <a:srgbClr val="F26B43"/>
          </p15:clr>
        </p15:guide>
        <p15:guide id="11" orient="horz" pos="4104">
          <p15:clr>
            <a:srgbClr val="F26B43"/>
          </p15:clr>
        </p15:guide>
        <p15:guide id="12" orient="horz" pos="2160" userDrawn="1">
          <p15:clr>
            <a:srgbClr val="F26B43"/>
          </p15:clr>
        </p15:guide>
        <p15:guide id="13" pos="364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BEB99B55-73FB-42B4-93ED-C5E818675C31}"/>
              </a:ext>
            </a:extLst>
          </p:cNvPr>
          <p:cNvSpPr>
            <a:spLocks noGrp="1"/>
          </p:cNvSpPr>
          <p:nvPr>
            <p:ph type="body" idx="1"/>
          </p:nvPr>
        </p:nvSpPr>
        <p:spPr>
          <a:xfrm>
            <a:off x="342901" y="1976546"/>
            <a:ext cx="6480593" cy="4351338"/>
          </a:xfrm>
          <a:prstGeom prst="rect">
            <a:avLst/>
          </a:prstGeom>
        </p:spPr>
        <p:txBody>
          <a:bodyPr vert="horz" lIns="91440" tIns="45720" rIns="91440" bIns="45720" rtlCol="0">
            <a:noAutofit/>
          </a:bodyPr>
          <a:lstStyle/>
          <a:p>
            <a:pPr lvl="0"/>
            <a:r>
              <a:rPr lang="en-US" dirty="0"/>
              <a:t>Slide Content</a:t>
            </a:r>
          </a:p>
          <a:p>
            <a:pPr lvl="2"/>
            <a:r>
              <a:rPr lang="en-US" dirty="0"/>
              <a:t>Second level</a:t>
            </a:r>
          </a:p>
          <a:p>
            <a:pPr lvl="3"/>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24279" y="6660234"/>
            <a:ext cx="1285344"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grpSp>
        <p:nvGrpSpPr>
          <p:cNvPr id="6" name="MGH Shape">
            <a:extLst>
              <a:ext uri="{FF2B5EF4-FFF2-40B4-BE49-F238E27FC236}">
                <a16:creationId xmlns:a16="http://schemas.microsoft.com/office/drawing/2014/main" id="{B719ECBD-8119-4217-9D58-2638FA4365C1}"/>
              </a:ext>
              <a:ext uri="{C183D7F6-B498-43B3-948B-1728B52AA6E4}">
                <adec:decorative xmlns:adec="http://schemas.microsoft.com/office/drawing/2017/decorative" val="1"/>
              </a:ext>
            </a:extLst>
          </p:cNvPr>
          <p:cNvGrpSpPr/>
          <p:nvPr userDrawn="1"/>
        </p:nvGrpSpPr>
        <p:grpSpPr>
          <a:xfrm>
            <a:off x="6622742" y="0"/>
            <a:ext cx="2521258" cy="6623843"/>
            <a:chOff x="3491346" y="0"/>
            <a:chExt cx="2508933" cy="6367263"/>
          </a:xfrm>
        </p:grpSpPr>
        <p:sp>
          <p:nvSpPr>
            <p:cNvPr id="9" name="Freeform 11">
              <a:extLst>
                <a:ext uri="{FF2B5EF4-FFF2-40B4-BE49-F238E27FC236}">
                  <a16:creationId xmlns:a16="http://schemas.microsoft.com/office/drawing/2014/main" id="{FCAD01AC-30CD-4728-B0FD-543493B2CE5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0" name="Freeform 12">
              <a:extLst>
                <a:ext uri="{FF2B5EF4-FFF2-40B4-BE49-F238E27FC236}">
                  <a16:creationId xmlns:a16="http://schemas.microsoft.com/office/drawing/2014/main" id="{9A51DD71-B849-456F-A479-25728C0B26F4}"/>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1" name="Freeform 13">
              <a:extLst>
                <a:ext uri="{FF2B5EF4-FFF2-40B4-BE49-F238E27FC236}">
                  <a16:creationId xmlns:a16="http://schemas.microsoft.com/office/drawing/2014/main" id="{CE349BEA-4244-4589-91D3-1DECC6AB1E90}"/>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13" name="Title Placeholder">
            <a:extLst>
              <a:ext uri="{FF2B5EF4-FFF2-40B4-BE49-F238E27FC236}">
                <a16:creationId xmlns:a16="http://schemas.microsoft.com/office/drawing/2014/main" id="{34622483-C344-43F3-82BE-D7AE2DFFFAB0}"/>
              </a:ext>
            </a:extLst>
          </p:cNvPr>
          <p:cNvSpPr>
            <a:spLocks noGrp="1"/>
          </p:cNvSpPr>
          <p:nvPr>
            <p:ph type="title"/>
          </p:nvPr>
        </p:nvSpPr>
        <p:spPr>
          <a:xfrm>
            <a:off x="342900" y="136257"/>
            <a:ext cx="6073803" cy="685800"/>
          </a:xfrm>
          <a:prstGeom prst="rect">
            <a:avLst/>
          </a:prstGeom>
        </p:spPr>
        <p:txBody>
          <a:bodyPr vert="horz" lIns="91440" tIns="45720" rIns="91440" bIns="45720" rtlCol="0" anchor="ctr">
            <a:noAutofit/>
          </a:bodyPr>
          <a:lstStyle/>
          <a:p>
            <a:r>
              <a:rPr lang="en-US" dirty="0"/>
              <a:t>Title goes here</a:t>
            </a:r>
          </a:p>
        </p:txBody>
      </p:sp>
      <p:sp>
        <p:nvSpPr>
          <p:cNvPr id="14"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3690558099"/>
      </p:ext>
    </p:extLst>
  </p:cSld>
  <p:clrMap bg1="lt1" tx1="dk1" bg2="lt2" tx2="dk2" accent1="accent1" accent2="accent2" accent3="accent3" accent4="accent4" accent5="accent5" accent6="accent6" hlink="hlink" folHlink="folHlink"/>
  <p:sldLayoutIdLst>
    <p:sldLayoutId id="2147483690" r:id="rId1"/>
    <p:sldLayoutId id="2147483698" r:id="rId2"/>
    <p:sldLayoutId id="2147483706" r:id="rId3"/>
  </p:sldLayoutIdLst>
  <p:hf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000" kern="1200">
          <a:solidFill>
            <a:schemeClr val="tx2"/>
          </a:solidFill>
          <a:latin typeface="+mn-lt"/>
          <a:ea typeface="+mn-ea"/>
          <a:cs typeface="+mn-cs"/>
        </a:defRPr>
      </a:lvl1pPr>
      <a:lvl2pPr marL="1588" indent="0" algn="l" defTabSz="914400" rtl="0" eaLnBrk="1" latinLnBrk="0" hangingPunct="1">
        <a:lnSpc>
          <a:spcPct val="100000"/>
        </a:lnSpc>
        <a:spcBef>
          <a:spcPts val="800"/>
        </a:spcBef>
        <a:buClrTx/>
        <a:buFont typeface="Arial" panose="020B0604020202020204" pitchFamily="34" charset="0"/>
        <a:buNone/>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buFont typeface="Arial" panose="020B0604020202020204" pitchFamily="34" charset="0"/>
        <a:buChar char="•"/>
        <a:defRPr sz="20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buFont typeface="Arial" panose="020B0604020202020204" pitchFamily="34" charset="0"/>
        <a:buChar char="•"/>
        <a:defRPr sz="18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60">
          <p15:clr>
            <a:srgbClr val="F26B43"/>
          </p15:clr>
        </p15:guide>
        <p15:guide id="2" orient="horz" pos="192">
          <p15:clr>
            <a:srgbClr val="F26B43"/>
          </p15:clr>
        </p15:guide>
        <p15:guide id="5" pos="5544" userDrawn="1">
          <p15:clr>
            <a:srgbClr val="F26B43"/>
          </p15:clr>
        </p15:guide>
        <p15:guide id="6" pos="216">
          <p15:clr>
            <a:srgbClr val="F26B43"/>
          </p15:clr>
        </p15:guide>
        <p15:guide id="7" pos="4296" userDrawn="1">
          <p15:clr>
            <a:srgbClr val="F26B43"/>
          </p15:clr>
        </p15:guide>
        <p15:guide id="9" orient="horz" pos="4211">
          <p15:clr>
            <a:srgbClr val="F26B43"/>
          </p15:clr>
        </p15:guide>
        <p15:guide id="10" orient="horz" pos="1248" userDrawn="1">
          <p15:clr>
            <a:srgbClr val="F26B43"/>
          </p15:clr>
        </p15:guide>
        <p15:guide id="11" orient="horz" pos="3984" userDrawn="1">
          <p15:clr>
            <a:srgbClr val="F26B43"/>
          </p15:clr>
        </p15:guide>
        <p15:guide id="12" orient="horz" pos="1656" userDrawn="1">
          <p15:clr>
            <a:srgbClr val="F26B43"/>
          </p15:clr>
        </p15:guide>
        <p15:guide id="13" pos="2980">
          <p15:clr>
            <a:srgbClr val="F26B43"/>
          </p15:clr>
        </p15:guide>
        <p15:guide id="14" orient="horz" pos="2260" userDrawn="1">
          <p15:clr>
            <a:srgbClr val="F26B43"/>
          </p15:clr>
        </p15:guide>
        <p15:guide id="15" pos="264"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itle Placeholder">
            <a:extLst>
              <a:ext uri="{FF2B5EF4-FFF2-40B4-BE49-F238E27FC236}">
                <a16:creationId xmlns:a16="http://schemas.microsoft.com/office/drawing/2014/main" id="{881C4C4E-EEEF-442A-AE3B-63C7E062F18C}"/>
              </a:ext>
            </a:extLst>
          </p:cNvPr>
          <p:cNvSpPr>
            <a:spLocks noGrp="1"/>
          </p:cNvSpPr>
          <p:nvPr>
            <p:ph type="title"/>
          </p:nvPr>
        </p:nvSpPr>
        <p:spPr>
          <a:xfrm>
            <a:off x="342900" y="136257"/>
            <a:ext cx="8458200" cy="685800"/>
          </a:xfrm>
          <a:prstGeom prst="rect">
            <a:avLst/>
          </a:prstGeom>
        </p:spPr>
        <p:txBody>
          <a:bodyPr vert="horz" lIns="91440" tIns="45720" rIns="91440" bIns="45720" rtlCol="0" anchor="ctr">
            <a:normAutofit/>
          </a:bodyPr>
          <a:lstStyle/>
          <a:p>
            <a:r>
              <a:rPr lang="en-US" dirty="0"/>
              <a:t>Title goes here</a:t>
            </a:r>
          </a:p>
        </p:txBody>
      </p:sp>
      <p:sp>
        <p:nvSpPr>
          <p:cNvPr id="5" name="Text Placeholder">
            <a:extLst>
              <a:ext uri="{FF2B5EF4-FFF2-40B4-BE49-F238E27FC236}">
                <a16:creationId xmlns:a16="http://schemas.microsoft.com/office/drawing/2014/main" id="{4F2C87DD-ADFA-433D-B7C8-4E9E42BC9E0F}"/>
              </a:ext>
            </a:extLst>
          </p:cNvPr>
          <p:cNvSpPr>
            <a:spLocks noGrp="1"/>
          </p:cNvSpPr>
          <p:nvPr>
            <p:ph type="body" idx="1"/>
          </p:nvPr>
        </p:nvSpPr>
        <p:spPr>
          <a:xfrm>
            <a:off x="342900" y="1371599"/>
            <a:ext cx="8458200" cy="4876801"/>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sp>
        <p:nvSpPr>
          <p:cNvPr id="8" name="MGH Yellow Line">
            <a:extLst>
              <a:ext uri="{FF2B5EF4-FFF2-40B4-BE49-F238E27FC236}">
                <a16:creationId xmlns:a16="http://schemas.microsoft.com/office/drawing/2014/main" id="{86E6E250-D1F9-6444-A77C-4DC8C64A97D7}"/>
              </a:ext>
              <a:ext uri="{C183D7F6-B498-43B3-948B-1728B52AA6E4}">
                <adec:decorative xmlns:adec="http://schemas.microsoft.com/office/drawing/2017/decorative" val="1"/>
              </a:ext>
            </a:extLst>
          </p:cNvPr>
          <p:cNvSpPr/>
          <p:nvPr userDrawn="1"/>
        </p:nvSpPr>
        <p:spPr>
          <a:xfrm>
            <a:off x="0" y="6622319"/>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Short Copyright">
            <a:extLst>
              <a:ext uri="{FF2B5EF4-FFF2-40B4-BE49-F238E27FC236}">
                <a16:creationId xmlns:a16="http://schemas.microsoft.com/office/drawing/2014/main" id="{36838A37-515E-4F5C-BF9F-CE51891A9C27}"/>
              </a:ext>
            </a:extLst>
          </p:cNvPr>
          <p:cNvSpPr txBox="1"/>
          <p:nvPr userDrawn="1"/>
        </p:nvSpPr>
        <p:spPr>
          <a:xfrm>
            <a:off x="215658" y="6664280"/>
            <a:ext cx="1233578" cy="215444"/>
          </a:xfrm>
          <a:prstGeom prst="rect">
            <a:avLst/>
          </a:prstGeom>
          <a:noFill/>
        </p:spPr>
        <p:txBody>
          <a:bodyPr wrap="square" lIns="45720" rIns="45720" rtlCol="0" anchor="ctr">
            <a:spAutoFit/>
          </a:bodyPr>
          <a:lstStyle/>
          <a:p>
            <a:r>
              <a:rPr lang="en-US" sz="800" b="0" dirty="0">
                <a:solidFill>
                  <a:schemeClr val="tx1">
                    <a:lumMod val="65000"/>
                    <a:lumOff val="35000"/>
                  </a:schemeClr>
                </a:solidFill>
              </a:rPr>
              <a:t>© McGraw Hill</a:t>
            </a:r>
          </a:p>
        </p:txBody>
      </p:sp>
      <p:sp>
        <p:nvSpPr>
          <p:cNvPr id="7" name="Slide Number"/>
          <p:cNvSpPr txBox="1"/>
          <p:nvPr userDrawn="1"/>
        </p:nvSpPr>
        <p:spPr>
          <a:xfrm>
            <a:off x="8625636" y="6670335"/>
            <a:ext cx="356616" cy="164592"/>
          </a:xfrm>
          <a:prstGeom prst="rect">
            <a:avLst/>
          </a:prstGeom>
          <a:noFill/>
        </p:spPr>
        <p:txBody>
          <a:bodyPr wrap="square" lIns="45720" rIns="45720" rtlCol="0" anchor="ctr" anchorCtr="0">
            <a:noAutofit/>
          </a:bodyPr>
          <a:lstStyle/>
          <a:p>
            <a:pPr algn="r"/>
            <a:fld id="{960EEC4C-B90A-40FB-9378-A310753B0AE3}" type="slidenum">
              <a:rPr lang="en-US" sz="800" smtClean="0">
                <a:solidFill>
                  <a:srgbClr val="595959"/>
                </a:solidFill>
              </a:rPr>
              <a:pPr algn="r"/>
              <a:t>‹#›</a:t>
            </a:fld>
            <a:endParaRPr lang="en-US" sz="800" dirty="0">
              <a:solidFill>
                <a:srgbClr val="595959"/>
              </a:solidFill>
            </a:endParaRPr>
          </a:p>
        </p:txBody>
      </p:sp>
    </p:spTree>
    <p:extLst>
      <p:ext uri="{BB962C8B-B14F-4D97-AF65-F5344CB8AC3E}">
        <p14:creationId xmlns:p14="http://schemas.microsoft.com/office/powerpoint/2010/main" val="2924093042"/>
      </p:ext>
    </p:extLst>
  </p:cSld>
  <p:clrMap bg1="lt1" tx1="dk1" bg2="lt2" tx2="dk2" accent1="accent1" accent2="accent2" accent3="accent3" accent4="accent4" accent5="accent5" accent6="accent6" hlink="hlink" folHlink="folHlink"/>
  <p:sldLayoutIdLst>
    <p:sldLayoutId id="2147483702" r:id="rId1"/>
    <p:sldLayoutId id="2147483703" r:id="rId2"/>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marR="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sz="2000" kern="1200">
          <a:solidFill>
            <a:schemeClr val="tx2"/>
          </a:solidFill>
          <a:latin typeface="+mn-lt"/>
          <a:ea typeface="+mn-ea"/>
          <a:cs typeface="+mn-cs"/>
        </a:defRPr>
      </a:lvl1pPr>
      <a:lvl2pPr marL="344488" indent="-342900" algn="l" defTabSz="914400" rtl="0" eaLnBrk="1" latinLnBrk="0" hangingPunct="1">
        <a:lnSpc>
          <a:spcPct val="100000"/>
        </a:lnSpc>
        <a:spcBef>
          <a:spcPts val="800"/>
        </a:spcBef>
        <a:spcAft>
          <a:spcPts val="800"/>
        </a:spcAft>
        <a:buClrTx/>
        <a:buFont typeface="Arial" panose="020B0604020202020204" pitchFamily="34" charset="0"/>
        <a:buChar char="•"/>
        <a:defRPr sz="2000" kern="1200">
          <a:solidFill>
            <a:schemeClr val="tx2"/>
          </a:solidFill>
          <a:latin typeface="+mn-lt"/>
          <a:ea typeface="+mn-ea"/>
          <a:cs typeface="+mn-cs"/>
        </a:defRPr>
      </a:lvl2pPr>
      <a:lvl3pPr marL="517525" indent="-285750" algn="l" defTabSz="914400" rtl="0" eaLnBrk="1" latinLnBrk="0" hangingPunct="1">
        <a:lnSpc>
          <a:spcPct val="100000"/>
        </a:lnSpc>
        <a:spcBef>
          <a:spcPts val="800"/>
        </a:spcBef>
        <a:spcAft>
          <a:spcPts val="800"/>
        </a:spcAft>
        <a:buFont typeface="Arial" panose="020B0604020202020204" pitchFamily="34" charset="0"/>
        <a:buChar char="•"/>
        <a:defRPr sz="1800" kern="1200">
          <a:solidFill>
            <a:schemeClr val="tx2"/>
          </a:solidFill>
          <a:latin typeface="+mn-lt"/>
          <a:ea typeface="+mn-ea"/>
          <a:cs typeface="+mn-cs"/>
        </a:defRPr>
      </a:lvl3pPr>
      <a:lvl4pPr marL="741363" indent="-285750" algn="l" defTabSz="914400" rtl="0" eaLnBrk="1" latinLnBrk="0" hangingPunct="1">
        <a:lnSpc>
          <a:spcPct val="100000"/>
        </a:lnSpc>
        <a:spcBef>
          <a:spcPts val="800"/>
        </a:spcBef>
        <a:spcAft>
          <a:spcPts val="800"/>
        </a:spcAft>
        <a:buFont typeface="Arial" panose="020B0604020202020204" pitchFamily="34" charset="0"/>
        <a:buChar char="•"/>
        <a:defRPr sz="1200" kern="1200">
          <a:solidFill>
            <a:schemeClr val="tx1"/>
          </a:solidFill>
          <a:latin typeface="+mn-lt"/>
          <a:ea typeface="+mn-ea"/>
          <a:cs typeface="+mn-cs"/>
        </a:defRPr>
      </a:lvl4pPr>
      <a:lvl5pPr marL="971550" indent="-285750" algn="l" defTabSz="914400" rtl="0" eaLnBrk="1" latinLnBrk="0" hangingPunct="1">
        <a:lnSpc>
          <a:spcPct val="100000"/>
        </a:lnSpc>
        <a:spcBef>
          <a:spcPts val="8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orient="horz" pos="192">
          <p15:clr>
            <a:srgbClr val="F26B43"/>
          </p15:clr>
        </p15:guide>
        <p15:guide id="6" pos="216">
          <p15:clr>
            <a:srgbClr val="F26B43"/>
          </p15:clr>
        </p15:guide>
        <p15:guide id="7" pos="5544">
          <p15:clr>
            <a:srgbClr val="F26B43"/>
          </p15:clr>
        </p15:guide>
        <p15:guide id="9" orient="horz" pos="4211">
          <p15:clr>
            <a:srgbClr val="F26B43"/>
          </p15:clr>
        </p15:guide>
        <p15:guide id="10" orient="horz" pos="624">
          <p15:clr>
            <a:srgbClr val="F26B43"/>
          </p15:clr>
        </p15:guide>
        <p15:guide id="11" orient="horz" pos="4104">
          <p15:clr>
            <a:srgbClr val="F26B43"/>
          </p15:clr>
        </p15:guide>
        <p15:guide id="12" orient="horz" pos="864">
          <p15:clr>
            <a:srgbClr val="F26B43"/>
          </p15:clr>
        </p15:guide>
        <p15:guide id="13" orient="horz" pos="360">
          <p15:clr>
            <a:srgbClr val="F26B43"/>
          </p15:clr>
        </p15:guide>
        <p15:guide id="14" orient="horz" pos="3936">
          <p15:clr>
            <a:srgbClr val="F26B43"/>
          </p15:clr>
        </p15:guide>
        <p15:guide id="15" pos="984">
          <p15:clr>
            <a:srgbClr val="F26B43"/>
          </p15:clr>
        </p15:guide>
        <p15:guide id="16" pos="5376">
          <p15:clr>
            <a:srgbClr val="F26B43"/>
          </p15:clr>
        </p15:guide>
        <p15:guide id="17" pos="2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2" Type="http://schemas.openxmlformats.org/officeDocument/2006/relationships/slide" Target="slide58.xml"/><Relationship Id="rId1" Type="http://schemas.openxmlformats.org/officeDocument/2006/relationships/slideLayout" Target="../slideLayouts/slideLayout17.xml"/></Relationships>
</file>

<file path=ppt/slides/_rels/slide101.xml.rels><?xml version="1.0" encoding="UTF-8" standalone="yes"?>
<Relationships xmlns="http://schemas.openxmlformats.org/package/2006/relationships"><Relationship Id="rId2" Type="http://schemas.openxmlformats.org/officeDocument/2006/relationships/slide" Target="slide59.xml"/><Relationship Id="rId1" Type="http://schemas.openxmlformats.org/officeDocument/2006/relationships/slideLayout" Target="../slideLayouts/slideLayout17.xml"/></Relationships>
</file>

<file path=ppt/slides/_rels/slide102.xml.rels><?xml version="1.0" encoding="UTF-8" standalone="yes"?>
<Relationships xmlns="http://schemas.openxmlformats.org/package/2006/relationships"><Relationship Id="rId2" Type="http://schemas.openxmlformats.org/officeDocument/2006/relationships/slide" Target="slide60.xml"/><Relationship Id="rId1" Type="http://schemas.openxmlformats.org/officeDocument/2006/relationships/slideLayout" Target="../slideLayouts/slideLayout17.xml"/></Relationships>
</file>

<file path=ppt/slides/_rels/slide103.xml.rels><?xml version="1.0" encoding="UTF-8" standalone="yes"?>
<Relationships xmlns="http://schemas.openxmlformats.org/package/2006/relationships"><Relationship Id="rId2" Type="http://schemas.openxmlformats.org/officeDocument/2006/relationships/slide" Target="slide66.xml"/><Relationship Id="rId1" Type="http://schemas.openxmlformats.org/officeDocument/2006/relationships/slideLayout" Target="../slideLayouts/slideLayout17.xml"/></Relationships>
</file>

<file path=ppt/slides/_rels/slide104.xml.rels><?xml version="1.0" encoding="UTF-8" standalone="yes"?>
<Relationships xmlns="http://schemas.openxmlformats.org/package/2006/relationships"><Relationship Id="rId2" Type="http://schemas.openxmlformats.org/officeDocument/2006/relationships/slide" Target="slide68.xml"/><Relationship Id="rId1" Type="http://schemas.openxmlformats.org/officeDocument/2006/relationships/slideLayout" Target="../slideLayouts/slideLayout17.xml"/></Relationships>
</file>

<file path=ppt/slides/_rels/slide105.xml.rels><?xml version="1.0" encoding="UTF-8" standalone="yes"?>
<Relationships xmlns="http://schemas.openxmlformats.org/package/2006/relationships"><Relationship Id="rId2" Type="http://schemas.openxmlformats.org/officeDocument/2006/relationships/slide" Target="slide9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94.xml"/><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95.xml"/><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slide" Target="slide96.xml"/><Relationship Id="rId2" Type="http://schemas.openxmlformats.org/officeDocument/2006/relationships/image" Target="../media/image8.jp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slide" Target="slide97.xml"/><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slide" Target="slide98.xml"/><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slide" Target="slide99.xml"/><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7.xml"/><Relationship Id="rId5" Type="http://schemas.openxmlformats.org/officeDocument/2006/relationships/slide" Target="slide100.xml"/><Relationship Id="rId4" Type="http://schemas.openxmlformats.org/officeDocument/2006/relationships/image" Target="../media/image29.jpg"/></Relationships>
</file>

<file path=ppt/slides/_rels/slide5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7.xml"/><Relationship Id="rId5" Type="http://schemas.openxmlformats.org/officeDocument/2006/relationships/slide" Target="slide101.xml"/><Relationship Id="rId4" Type="http://schemas.openxmlformats.org/officeDocument/2006/relationships/image" Target="../media/image32.jpg"/></Relationships>
</file>

<file path=ppt/slides/_rels/slide6.xml.rels><?xml version="1.0" encoding="UTF-8" standalone="yes"?>
<Relationships xmlns="http://schemas.openxmlformats.org/package/2006/relationships"><Relationship Id="rId3" Type="http://schemas.openxmlformats.org/officeDocument/2006/relationships/slide" Target="slide93.xml"/><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slide" Target="slide102.xml"/><Relationship Id="rId2" Type="http://schemas.openxmlformats.org/officeDocument/2006/relationships/image" Target="../media/image33.jpg"/><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slide" Target="slide103.xml"/><Relationship Id="rId2" Type="http://schemas.openxmlformats.org/officeDocument/2006/relationships/image" Target="../media/image36.jp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slide" Target="slide104.xml"/><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3" Type="http://schemas.openxmlformats.org/officeDocument/2006/relationships/slide" Target="slide105.xml"/><Relationship Id="rId2" Type="http://schemas.openxmlformats.org/officeDocument/2006/relationships/image" Target="../media/image42.jpg"/><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17.xml"/></Relationships>
</file>

<file path=ppt/slides/_rels/slide94.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17.xml"/></Relationships>
</file>

<file path=ppt/slides/_rels/slide95.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17.xml"/></Relationships>
</file>

<file path=ppt/slides/_rels/slide96.xml.rels><?xml version="1.0" encoding="UTF-8" standalone="yes"?>
<Relationships xmlns="http://schemas.openxmlformats.org/package/2006/relationships"><Relationship Id="rId2" Type="http://schemas.openxmlformats.org/officeDocument/2006/relationships/slide" Target="slide22.xml"/><Relationship Id="rId1" Type="http://schemas.openxmlformats.org/officeDocument/2006/relationships/slideLayout" Target="../slideLayouts/slideLayout17.xml"/></Relationships>
</file>

<file path=ppt/slides/_rels/slide97.xml.rels><?xml version="1.0" encoding="UTF-8" standalone="yes"?>
<Relationships xmlns="http://schemas.openxmlformats.org/package/2006/relationships"><Relationship Id="rId2" Type="http://schemas.openxmlformats.org/officeDocument/2006/relationships/slide" Target="slide27.xml"/><Relationship Id="rId1" Type="http://schemas.openxmlformats.org/officeDocument/2006/relationships/slideLayout" Target="../slideLayouts/slideLayout17.xml"/></Relationships>
</file>

<file path=ppt/slides/_rels/slide98.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17.xml"/></Relationships>
</file>

<file path=ppt/slides/_rels/slide99.xml.rels><?xml version="1.0" encoding="UTF-8" standalone="yes"?>
<Relationships xmlns="http://schemas.openxmlformats.org/package/2006/relationships"><Relationship Id="rId2" Type="http://schemas.openxmlformats.org/officeDocument/2006/relationships/slide" Target="slide40.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F14C897A-4409-4F96-826A-7AE9F1281913}"/>
              </a:ext>
            </a:extLst>
          </p:cNvPr>
          <p:cNvSpPr>
            <a:spLocks noGrp="1"/>
          </p:cNvSpPr>
          <p:nvPr>
            <p:ph type="ctrTitle"/>
          </p:nvPr>
        </p:nvSpPr>
        <p:spPr>
          <a:xfrm>
            <a:off x="621792" y="2608290"/>
            <a:ext cx="3035808" cy="1015020"/>
          </a:xfrm>
        </p:spPr>
        <p:txBody>
          <a:bodyPr/>
          <a:lstStyle/>
          <a:p>
            <a:r>
              <a:rPr lang="en-US" dirty="0"/>
              <a:t>Chapter 18</a:t>
            </a:r>
          </a:p>
        </p:txBody>
      </p:sp>
      <p:sp>
        <p:nvSpPr>
          <p:cNvPr id="13" name="Subtitle 2">
            <a:extLst>
              <a:ext uri="{FF2B5EF4-FFF2-40B4-BE49-F238E27FC236}">
                <a16:creationId xmlns:a16="http://schemas.microsoft.com/office/drawing/2014/main" id="{39DC5F79-D657-4B2E-8FAB-C143E5618948}"/>
              </a:ext>
            </a:extLst>
          </p:cNvPr>
          <p:cNvSpPr>
            <a:spLocks noGrp="1"/>
          </p:cNvSpPr>
          <p:nvPr>
            <p:ph type="subTitle" idx="1"/>
          </p:nvPr>
        </p:nvSpPr>
        <p:spPr>
          <a:xfrm>
            <a:off x="621791" y="3858904"/>
            <a:ext cx="3310129" cy="1015020"/>
          </a:xfrm>
        </p:spPr>
        <p:txBody>
          <a:bodyPr/>
          <a:lstStyle/>
          <a:p>
            <a:r>
              <a:rPr lang="en-IN" sz="2000" b="1" dirty="0"/>
              <a:t>Infectious Diseases Affecting the Skin and Eyes</a:t>
            </a:r>
            <a:endParaRPr lang="en-US" sz="2000" b="1" dirty="0"/>
          </a:p>
        </p:txBody>
      </p:sp>
      <p:sp>
        <p:nvSpPr>
          <p:cNvPr id="14" name="Text Placeholder 3">
            <a:extLst>
              <a:ext uri="{FF2B5EF4-FFF2-40B4-BE49-F238E27FC236}">
                <a16:creationId xmlns:a16="http://schemas.microsoft.com/office/drawing/2014/main" id="{A59F268B-4D44-410E-9686-AEB4FDBAB432}"/>
              </a:ext>
            </a:extLst>
          </p:cNvPr>
          <p:cNvSpPr>
            <a:spLocks noGrp="1"/>
          </p:cNvSpPr>
          <p:nvPr>
            <p:ph type="body" sz="quarter" idx="10"/>
          </p:nvPr>
        </p:nvSpPr>
        <p:spPr>
          <a:xfrm>
            <a:off x="621791" y="4941380"/>
            <a:ext cx="3043303" cy="914400"/>
          </a:xfrm>
        </p:spPr>
        <p:txBody>
          <a:bodyPr/>
          <a:lstStyle/>
          <a:p>
            <a:pPr>
              <a:spcBef>
                <a:spcPts val="300"/>
              </a:spcBef>
            </a:pPr>
            <a:r>
              <a:rPr lang="en-US" sz="1800" b="1" dirty="0"/>
              <a:t>Microbiology: </a:t>
            </a:r>
            <a:r>
              <a:rPr lang="en-US" sz="1600" b="0" dirty="0"/>
              <a:t>A Systems Approach</a:t>
            </a:r>
            <a:endParaRPr lang="en-US" sz="2000" b="0" dirty="0"/>
          </a:p>
          <a:p>
            <a:pPr>
              <a:spcBef>
                <a:spcPts val="600"/>
              </a:spcBef>
            </a:pPr>
            <a:r>
              <a:rPr lang="en-IN" dirty="0"/>
              <a:t>SIXTH EDITION</a:t>
            </a:r>
          </a:p>
        </p:txBody>
      </p:sp>
      <p:pic>
        <p:nvPicPr>
          <p:cNvPr id="4" name="Picture Placeholder 4">
            <a:extLst>
              <a:ext uri="{FF2B5EF4-FFF2-40B4-BE49-F238E27FC236}">
                <a16:creationId xmlns:a16="http://schemas.microsoft.com/office/drawing/2014/main" id="{18B27E79-89A1-4232-959F-5154942995FC}"/>
              </a:ext>
              <a:ext uri="{C183D7F6-B498-43B3-948B-1728B52AA6E4}">
                <adec:decorative xmlns:adec="http://schemas.microsoft.com/office/drawing/2017/decorative" val="1"/>
              </a:ext>
            </a:extLst>
          </p:cNvPr>
          <p:cNvPicPr>
            <a:picLocks noGrp="1" noChangeAspect="1"/>
          </p:cNvPicPr>
          <p:nvPr>
            <p:ph type="pic" sz="quarter" idx="11"/>
          </p:nvPr>
        </p:nvPicPr>
        <p:blipFill>
          <a:blip r:embed="rId2"/>
          <a:stretch>
            <a:fillRect/>
          </a:stretch>
        </p:blipFill>
        <p:spPr>
          <a:xfrm>
            <a:off x="4377690" y="976058"/>
            <a:ext cx="4572000" cy="5387563"/>
          </a:xfrm>
          <a:prstGeom prst="rect">
            <a:avLst/>
          </a:prstGeom>
        </p:spPr>
      </p:pic>
      <p:sp>
        <p:nvSpPr>
          <p:cNvPr id="6" name="Footer Placeholder 5">
            <a:extLst>
              <a:ext uri="{FF2B5EF4-FFF2-40B4-BE49-F238E27FC236}">
                <a16:creationId xmlns:a16="http://schemas.microsoft.com/office/drawing/2014/main" id="{5075BF32-B42F-470F-B1EE-DD2931D140AA}"/>
              </a:ext>
            </a:extLst>
          </p:cNvPr>
          <p:cNvSpPr>
            <a:spLocks noGrp="1"/>
          </p:cNvSpPr>
          <p:nvPr>
            <p:ph type="ftr" sz="quarter" idx="12"/>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3028515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Skin and Its Defenses: Sweat and Lysozyme</a:t>
            </a:r>
            <a:endParaRPr lang="en-US" dirty="0"/>
          </a:p>
        </p:txBody>
      </p:sp>
      <p:sp>
        <p:nvSpPr>
          <p:cNvPr id="3" name="Content Placeholder 2"/>
          <p:cNvSpPr>
            <a:spLocks noGrp="1"/>
          </p:cNvSpPr>
          <p:nvPr>
            <p:ph sz="quarter" idx="11"/>
          </p:nvPr>
        </p:nvSpPr>
        <p:spPr/>
        <p:txBody>
          <a:bodyPr/>
          <a:lstStyle/>
          <a:p>
            <a:r>
              <a:rPr lang="en-US" altLang="en-US" dirty="0"/>
              <a:t>Sweat:</a:t>
            </a:r>
          </a:p>
          <a:p>
            <a:pPr marL="342900" indent="-342900">
              <a:spcBef>
                <a:spcPts val="800"/>
              </a:spcBef>
              <a:buFont typeface="Arial" pitchFamily="34" charset="0"/>
              <a:buChar char="•"/>
            </a:pPr>
            <a:r>
              <a:rPr lang="en-US" altLang="en-US" dirty="0"/>
              <a:t>Low pH and high salt concentration inhibit microbes</a:t>
            </a:r>
          </a:p>
          <a:p>
            <a:pPr>
              <a:spcBef>
                <a:spcPts val="1800"/>
              </a:spcBef>
            </a:pPr>
            <a:r>
              <a:rPr lang="en-US" altLang="en-US" b="1" dirty="0"/>
              <a:t>Lysozyme:</a:t>
            </a:r>
          </a:p>
          <a:p>
            <a:pPr marL="342900" indent="-342900">
              <a:spcBef>
                <a:spcPts val="800"/>
              </a:spcBef>
              <a:buFont typeface="Arial" pitchFamily="34" charset="0"/>
              <a:buChar char="•"/>
            </a:pPr>
            <a:r>
              <a:rPr lang="en-US" altLang="en-US" dirty="0"/>
              <a:t>Enzyme found in sweat, tears, and saliva</a:t>
            </a:r>
          </a:p>
          <a:p>
            <a:pPr marL="342900" indent="-342900">
              <a:spcBef>
                <a:spcPts val="800"/>
              </a:spcBef>
              <a:buFont typeface="Arial" pitchFamily="34" charset="0"/>
              <a:buChar char="•"/>
            </a:pPr>
            <a:r>
              <a:rPr lang="en-US" altLang="en-US" dirty="0"/>
              <a:t>Specifically breaks down peptidoglycan</a:t>
            </a:r>
            <a:endParaRPr lang="en-US" dirty="0"/>
          </a:p>
        </p:txBody>
      </p:sp>
    </p:spTree>
    <p:extLst>
      <p:ext uri="{BB962C8B-B14F-4D97-AF65-F5344CB8AC3E}">
        <p14:creationId xmlns:p14="http://schemas.microsoft.com/office/powerpoint/2010/main" val="338814609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Signs and Symptoms of Cutaneous Mycoses </a:t>
            </a:r>
            <a:r>
              <a:rPr lang="en-US" altLang="en-US" sz="1200" dirty="0"/>
              <a:t>1 </a:t>
            </a:r>
            <a:r>
              <a:rPr lang="en-US" altLang="en-US" dirty="0"/>
              <a:t>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rabicPeriod"/>
            </a:pPr>
            <a:r>
              <a:rPr lang="en-US" sz="1600" dirty="0"/>
              <a:t>Ringworm of the Scalp (Tinea Capitis). This mycosis results from the fungal invasion of the scalp and the hair of the head, eyebrows, and eyelashes.</a:t>
            </a:r>
          </a:p>
          <a:p>
            <a:pPr marL="342900" indent="-342900">
              <a:buFont typeface="+mj-lt"/>
              <a:buAutoNum type="arabicPeriod"/>
            </a:pPr>
            <a:r>
              <a:rPr lang="en-US" sz="1600" dirty="0"/>
              <a:t>Ringworm of the Beard (Tinea Barbae). This tinea, also called barber’s itch, affects the chin and beard of adult males. Although once a common aftereffect of unhygienic barbering, it is now contracted mainly from animals.</a:t>
            </a:r>
          </a:p>
          <a:p>
            <a:pPr marL="342900" indent="-342900">
              <a:buFont typeface="+mj-lt"/>
              <a:buAutoNum type="arabicPeriod"/>
            </a:pPr>
            <a:r>
              <a:rPr lang="en-US" sz="1600" dirty="0"/>
              <a:t>Ringworm of the Body (Tinea Corporis). This extremely prevalent infection of humans can appear nearly anywhere on the body’s glabrous (smooth and bare) skin.</a:t>
            </a:r>
          </a:p>
          <a:p>
            <a:pPr marL="342900" indent="-342900">
              <a:buFont typeface="+mj-lt"/>
              <a:buAutoNum type="arabicPeriod"/>
            </a:pPr>
            <a:r>
              <a:rPr lang="en-US" sz="1600" dirty="0"/>
              <a:t>Ringworm of the Groin (Tinea Cruris). Sometimes known as jock itch, </a:t>
            </a:r>
            <a:r>
              <a:rPr lang="en-US" sz="1600" dirty="0" err="1"/>
              <a:t>crural</a:t>
            </a:r>
            <a:r>
              <a:rPr lang="en-US" sz="1600" dirty="0"/>
              <a:t> ringworm occurs mainly in males on the groin, perianal skin, scrotum, and occasionally the penis. The fungus thrives under conditions of moisture and humidity created by sweating.</a:t>
            </a:r>
          </a:p>
          <a:p>
            <a:pPr marL="342900" indent="-342900">
              <a:buFont typeface="+mj-lt"/>
              <a:buAutoNum type="arabicPeriod"/>
            </a:pPr>
            <a:r>
              <a:rPr lang="en-US" sz="1600" dirty="0"/>
              <a:t>Ringworm of the Foot (Tinea Pedis). Tinea pedis has more colorful names as well, including athlete’s foot and jungle rot. Infections begin with blisters between the toes that burst, crust over, and can spread to the rest of the foot and nails.</a:t>
            </a:r>
          </a:p>
          <a:p>
            <a:pPr marL="342900" indent="-342900">
              <a:buFont typeface="+mj-lt"/>
              <a:buAutoNum type="arabicPeriod"/>
            </a:pPr>
            <a:r>
              <a:rPr lang="en-US" sz="1600" dirty="0"/>
              <a:t>Ringworm of the Nail (Tinea </a:t>
            </a:r>
            <a:r>
              <a:rPr lang="en-US" sz="1600" dirty="0" err="1"/>
              <a:t>Unguium</a:t>
            </a:r>
            <a:r>
              <a:rPr lang="en-US" sz="1600" dirty="0"/>
              <a:t>). Fingernails and toenails, being masses of keratin, are often sites for persistent fungus colonization. The first symptoms are usually superficial white patches in the nail bed. A more invasive form causes thickening, distortion, and darkening of the nail.</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411424708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458200" cy="678611"/>
          </a:xfrm>
        </p:spPr>
        <p:txBody>
          <a:bodyPr/>
          <a:lstStyle/>
          <a:p>
            <a:r>
              <a:rPr lang="en-US" altLang="en-US" dirty="0"/>
              <a:t>Signs and Symptoms of Cutaneous Mycoses </a:t>
            </a:r>
            <a:r>
              <a:rPr lang="en-US" altLang="en-US" sz="1200" dirty="0"/>
              <a:t>2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rabicPeriod"/>
            </a:pPr>
            <a:r>
              <a:rPr lang="en-US" sz="1600" dirty="0"/>
              <a:t>Ringworm of the Scalp (Tinea Capitis). This mycosis results from the fungal invasion of the scalp and the hair of the head, eyebrows, and eyelashes.</a:t>
            </a:r>
          </a:p>
          <a:p>
            <a:pPr marL="342900" indent="-342900">
              <a:buFont typeface="+mj-lt"/>
              <a:buAutoNum type="arabicPeriod"/>
            </a:pPr>
            <a:r>
              <a:rPr lang="en-US" sz="1600" dirty="0"/>
              <a:t>Ringworm of the Beard (Tinea Barbae). This tinea, also called barber’s itch, affects the chin and beard of adult males. Although once a common aftereffect of unhygienic barbering, it is now contracted mainly from animals.</a:t>
            </a:r>
          </a:p>
          <a:p>
            <a:pPr marL="342900" indent="-342900">
              <a:buFont typeface="+mj-lt"/>
              <a:buAutoNum type="arabicPeriod"/>
            </a:pPr>
            <a:r>
              <a:rPr lang="en-US" sz="1600" dirty="0"/>
              <a:t>Ringworm of the Body (Tinea Corporis). This extremely prevalent infection of humans can appear nearly anywhere on the body’s glabrous (smooth and bare) skin.</a:t>
            </a:r>
          </a:p>
          <a:p>
            <a:pPr marL="342900" indent="-342900">
              <a:buFont typeface="+mj-lt"/>
              <a:buAutoNum type="arabicPeriod"/>
            </a:pPr>
            <a:r>
              <a:rPr lang="en-US" sz="1600" dirty="0"/>
              <a:t>Ringworm of the Groin (Tinea Cruris). Sometimes known as jock itch, </a:t>
            </a:r>
            <a:r>
              <a:rPr lang="en-US" sz="1600" dirty="0" err="1"/>
              <a:t>crural</a:t>
            </a:r>
            <a:r>
              <a:rPr lang="en-US" sz="1600" dirty="0"/>
              <a:t> ringworm occurs mainly in males on the groin, perianal skin, scrotum, and occasionally the penis. The fungus thrives under conditions of moisture and humidity created by sweating.</a:t>
            </a:r>
          </a:p>
          <a:p>
            <a:pPr marL="342900" indent="-342900">
              <a:buFont typeface="+mj-lt"/>
              <a:buAutoNum type="arabicPeriod"/>
            </a:pPr>
            <a:r>
              <a:rPr lang="en-US" sz="1600" dirty="0"/>
              <a:t>Ringworm of the Foot (Tinea Pedis). Tinea pedis has more colorful names as well, including athlete’s foot and jungle rot. Infections begin with blisters between the toes that burst, crust over, and can spread to the rest of the foot and nails.</a:t>
            </a:r>
          </a:p>
          <a:p>
            <a:pPr marL="342900" indent="-342900">
              <a:buFont typeface="+mj-lt"/>
              <a:buAutoNum type="arabicPeriod"/>
            </a:pPr>
            <a:r>
              <a:rPr lang="en-US" sz="1600" dirty="0"/>
              <a:t>Ringworm of the Nail (Tinea </a:t>
            </a:r>
            <a:r>
              <a:rPr lang="en-US" sz="1600" dirty="0" err="1"/>
              <a:t>Unguium</a:t>
            </a:r>
            <a:r>
              <a:rPr lang="en-US" sz="1600" dirty="0"/>
              <a:t>). Fingernails and toenails, being masses of keratin, are often sites for persistent fungus colonization. The first symptoms are usually superficial white patches in the nail bed. A more invasive form causes thickening, distortion, and darkening of the nail.</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422601226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458200" cy="678611"/>
          </a:xfrm>
        </p:spPr>
        <p:txBody>
          <a:bodyPr/>
          <a:lstStyle/>
          <a:p>
            <a:r>
              <a:rPr lang="en-US" dirty="0"/>
              <a:t>Examples of Dermatophyte Spores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dirty="0"/>
              <a:t>Regular, numerous microconidia of </a:t>
            </a:r>
            <a:r>
              <a:rPr lang="en-US" i="1" dirty="0"/>
              <a:t>Trichophyton</a:t>
            </a:r>
            <a:r>
              <a:rPr lang="en-US" dirty="0"/>
              <a:t>.</a:t>
            </a:r>
          </a:p>
          <a:p>
            <a:pPr marL="342900" indent="-342900">
              <a:buFont typeface="+mj-lt"/>
              <a:buAutoNum type="alphaLcParenR"/>
            </a:pPr>
            <a:r>
              <a:rPr lang="en-US" dirty="0"/>
              <a:t>Macroconidia of </a:t>
            </a:r>
            <a:r>
              <a:rPr lang="en-US" i="1" dirty="0" err="1"/>
              <a:t>Microsporum</a:t>
            </a:r>
            <a:r>
              <a:rPr lang="en-US" i="1" dirty="0"/>
              <a:t> </a:t>
            </a:r>
            <a:r>
              <a:rPr lang="en-US" i="1" dirty="0" err="1"/>
              <a:t>canis</a:t>
            </a:r>
            <a:r>
              <a:rPr lang="en-US" dirty="0"/>
              <a:t>, a cause of ringworm in cats, dogs, and humans.</a:t>
            </a:r>
          </a:p>
          <a:p>
            <a:pPr marL="342900" indent="-342900">
              <a:buFont typeface="+mj-lt"/>
              <a:buAutoNum type="alphaLcParenR"/>
            </a:pPr>
            <a:r>
              <a:rPr lang="en-US" dirty="0"/>
              <a:t>Smooth-surfaced macroconidia in clusters, characteristic of </a:t>
            </a:r>
            <a:r>
              <a:rPr lang="en-US" i="1" dirty="0"/>
              <a:t>Epidermophyton</a:t>
            </a:r>
            <a:r>
              <a:rPr lang="en-US" dirty="0"/>
              <a:t>.</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2550268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458200" cy="678611"/>
          </a:xfrm>
        </p:spPr>
        <p:txBody>
          <a:bodyPr/>
          <a:lstStyle/>
          <a:p>
            <a:r>
              <a:rPr lang="en-US" dirty="0"/>
              <a:t>The Surface of the Eye and Its Defenses: Conjunctiva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The anatomy of the eye: sclera, iris, lens, cornea, anterior chamber, posterior chamber, conjunctiva, optic nerve, vitreous chamber, retina, pupil, and eyelid.</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18536028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458200" cy="678611"/>
          </a:xfrm>
        </p:spPr>
        <p:txBody>
          <a:bodyPr/>
          <a:lstStyle/>
          <a:p>
            <a:r>
              <a:rPr lang="en-US" dirty="0"/>
              <a:t>The Surface of the Eye and Its Defenses: Tears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dirty="0"/>
              <a:t>The lacrimal apparatus of the eye: lacrimal gland, superior and inferior canaliculi, lacrimal sac, and nasolacrimal duct.</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88161204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a:xfrm>
            <a:off x="342900" y="304800"/>
            <a:ext cx="8458200" cy="678611"/>
          </a:xfrm>
        </p:spPr>
        <p:txBody>
          <a:bodyPr/>
          <a:lstStyle/>
          <a:p>
            <a:r>
              <a:rPr lang="en-US" dirty="0"/>
              <a:t>Infectious Diseases Affecting the Skin and Eyes </a:t>
            </a:r>
            <a:r>
              <a:rPr lang="en-US" dirty="0">
                <a:solidFill>
                  <a:schemeClr val="tx1"/>
                </a:solidFill>
              </a:rPr>
              <a:t>- Text Alternative</a:t>
            </a:r>
            <a:endParaRPr lang="en-IN" dirty="0">
              <a:solidFill>
                <a:schemeClr val="tx1"/>
              </a:solidFill>
            </a:endParaRPr>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sz="1600" dirty="0"/>
              <a:t>This illustration of the human body indicates the causal organisms for each of the infectious diseases affecting the skin and eye covered in this chapter. Eye: Keratitis is caused by Herpes simplex virus and Acanthamoeba, Trachoma is caused by Chlamydia trachomatis, Conjunctivitis is caused by Neisseria gonorrhoeae, Chlamydia trachomatis, Various bacteria, and Various viruses, and River Blindness is caused by </a:t>
            </a:r>
            <a:r>
              <a:rPr lang="en-US" sz="1600" dirty="0" err="1"/>
              <a:t>Onchocerca</a:t>
            </a:r>
            <a:r>
              <a:rPr lang="en-US" sz="1600" dirty="0"/>
              <a:t> volvulus + Wolbachia. Face: Hand, Foot, and Mouth Disease is caused by Coxsackie virus. Large Pustular Skin Lesions are caused by Leishmania species and Bacillus anthracis. Acne is caused by Propionibacterium acnes. Scalded Skin Syndrome is caused by Staphylococcus aureus. Vesicular or Pustular Rash Disease is caused Human herpesvirus 3 (Varicella) and Variola virus. MRSA Skin and Soft Tissue Infections are caused by Staphylococcus aureus. Cellulitis is caused by Staphylococcus aureus and Streptococcus pyogenes. Maculopapular Rash Diseases are caused by Measles virus, Rubella virus, Parvovirus B19, and Human herpesvirus 6. Gas Gangrene is caused by Clostridium perfringens. Impetigo is caused by Staphylococcus aureus and Streptococcus pyogenes. Warts and </a:t>
            </a:r>
            <a:r>
              <a:rPr lang="en-US" sz="1600" dirty="0" err="1"/>
              <a:t>Wartlike</a:t>
            </a:r>
            <a:r>
              <a:rPr lang="en-US" sz="1600" dirty="0"/>
              <a:t> Eruptions are caused by Human papillomaviruses and Molluscum contagiosum viruses. And Cutaneous and Superficial Mycoses are caused by Trichophyton, </a:t>
            </a:r>
            <a:r>
              <a:rPr lang="en-US" sz="1600" dirty="0" err="1"/>
              <a:t>Microsporum</a:t>
            </a:r>
            <a:r>
              <a:rPr lang="en-US" sz="1600" dirty="0"/>
              <a:t>, Epidermophyton, and Malassezia.</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1252401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Concept Check – Section 18.1</a:t>
            </a:r>
            <a:endParaRPr lang="en-US" dirty="0"/>
          </a:p>
        </p:txBody>
      </p:sp>
      <p:sp>
        <p:nvSpPr>
          <p:cNvPr id="3" name="Content Placeholder 2"/>
          <p:cNvSpPr>
            <a:spLocks noGrp="1"/>
          </p:cNvSpPr>
          <p:nvPr>
            <p:ph sz="quarter" idx="11"/>
          </p:nvPr>
        </p:nvSpPr>
        <p:spPr/>
        <p:txBody>
          <a:bodyPr/>
          <a:lstStyle/>
          <a:p>
            <a:pPr marL="457200" indent="-457200">
              <a:spcBef>
                <a:spcPts val="800"/>
              </a:spcBef>
              <a:buFont typeface="+mj-lt"/>
              <a:buAutoNum type="arabicPeriod"/>
            </a:pPr>
            <a:r>
              <a:rPr lang="en-US" dirty="0"/>
              <a:t>Cells in the epidermis contain </a:t>
            </a:r>
            <a:r>
              <a:rPr lang="en-US" u="sng" spc="600" dirty="0">
                <a:solidFill>
                  <a:schemeClr val="bg1"/>
                </a:solidFill>
                <a:uFill>
                  <a:solidFill>
                    <a:schemeClr val="tx1"/>
                  </a:solidFill>
                </a:uFill>
                <a:ea typeface="ＭＳ Ｐゴシック" charset="0"/>
              </a:rPr>
              <a:t>Blank </a:t>
            </a:r>
            <a:r>
              <a:rPr lang="en-US" dirty="0"/>
              <a:t>, giving them the ability to withstand damage.</a:t>
            </a:r>
          </a:p>
          <a:p>
            <a:pPr marL="457200" indent="-457200">
              <a:spcBef>
                <a:spcPts val="800"/>
              </a:spcBef>
              <a:buFont typeface="+mj-lt"/>
              <a:buAutoNum type="arabicPeriod"/>
            </a:pPr>
            <a:r>
              <a:rPr lang="en-US" dirty="0"/>
              <a:t>Damage to the </a:t>
            </a:r>
            <a:r>
              <a:rPr lang="en-US" u="sng" spc="600" dirty="0">
                <a:solidFill>
                  <a:schemeClr val="bg1"/>
                </a:solidFill>
                <a:uFill>
                  <a:solidFill>
                    <a:schemeClr val="tx1"/>
                  </a:solidFill>
                </a:uFill>
                <a:ea typeface="ＭＳ Ｐゴシック" charset="0"/>
              </a:rPr>
              <a:t>Blank </a:t>
            </a:r>
            <a:r>
              <a:rPr lang="en-US" dirty="0"/>
              <a:t> causes bleeding.</a:t>
            </a:r>
          </a:p>
          <a:p>
            <a:pPr marL="457200" indent="-457200">
              <a:spcBef>
                <a:spcPts val="800"/>
              </a:spcBef>
              <a:buFont typeface="+mj-lt"/>
              <a:buAutoNum type="arabicPeriod"/>
            </a:pPr>
            <a:r>
              <a:rPr lang="en-US" dirty="0"/>
              <a:t>The low pH of </a:t>
            </a:r>
            <a:r>
              <a:rPr lang="en-US" u="sng" spc="600" dirty="0">
                <a:solidFill>
                  <a:schemeClr val="bg1"/>
                </a:solidFill>
                <a:uFill>
                  <a:solidFill>
                    <a:schemeClr val="tx1"/>
                  </a:solidFill>
                </a:uFill>
                <a:ea typeface="ＭＳ Ｐゴシック" charset="0"/>
              </a:rPr>
              <a:t>Blank </a:t>
            </a:r>
            <a:r>
              <a:rPr lang="en-US" dirty="0"/>
              <a:t> along with toxic by-products of its metabolism inhibit the growth of most microbes.</a:t>
            </a:r>
          </a:p>
          <a:p>
            <a:pPr marL="457200" indent="-457200">
              <a:spcBef>
                <a:spcPts val="800"/>
              </a:spcBef>
              <a:buFont typeface="+mj-lt"/>
              <a:buAutoNum type="arabicPeriod"/>
            </a:pPr>
            <a:r>
              <a:rPr lang="en-US" dirty="0"/>
              <a:t> </a:t>
            </a:r>
            <a:r>
              <a:rPr lang="en-US" u="sng" spc="600" dirty="0">
                <a:solidFill>
                  <a:schemeClr val="bg1"/>
                </a:solidFill>
                <a:uFill>
                  <a:solidFill>
                    <a:schemeClr val="tx1"/>
                  </a:solidFill>
                </a:uFill>
                <a:ea typeface="ＭＳ Ｐゴシック" charset="0"/>
              </a:rPr>
              <a:t>Blank </a:t>
            </a:r>
            <a:r>
              <a:rPr lang="en-US" dirty="0"/>
              <a:t> is an enzyme that targets peptidoglycan.</a:t>
            </a:r>
          </a:p>
        </p:txBody>
      </p:sp>
    </p:spTree>
    <p:extLst>
      <p:ext uri="{BB962C8B-B14F-4D97-AF65-F5344CB8AC3E}">
        <p14:creationId xmlns:p14="http://schemas.microsoft.com/office/powerpoint/2010/main" val="10108928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Section 18.2:</a:t>
            </a:r>
            <a:br>
              <a:rPr lang="en-US" altLang="en-US" dirty="0"/>
            </a:br>
            <a:r>
              <a:rPr lang="en-US" altLang="en-US" dirty="0"/>
              <a:t>Normal Biota of the Skin</a:t>
            </a:r>
            <a:endParaRPr lang="en-US" dirty="0"/>
          </a:p>
        </p:txBody>
      </p:sp>
      <p:sp>
        <p:nvSpPr>
          <p:cNvPr id="3" name="Content Placeholder 2"/>
          <p:cNvSpPr>
            <a:spLocks noGrp="1"/>
          </p:cNvSpPr>
          <p:nvPr>
            <p:ph sz="quarter" idx="11"/>
          </p:nvPr>
        </p:nvSpPr>
        <p:spPr/>
        <p:txBody>
          <a:bodyPr/>
          <a:lstStyle/>
          <a:p>
            <a:pPr>
              <a:spcBef>
                <a:spcPts val="800"/>
              </a:spcBef>
            </a:pPr>
            <a:r>
              <a:rPr lang="en-US" altLang="en-US" u="sng" dirty="0"/>
              <a:t>Learning Outcome</a:t>
            </a:r>
          </a:p>
          <a:p>
            <a:pPr>
              <a:spcBef>
                <a:spcPts val="800"/>
              </a:spcBef>
            </a:pPr>
            <a:r>
              <a:rPr lang="en-US" altLang="en-US" dirty="0"/>
              <a:t>List the types of normal biota presently known to occupy the skin.</a:t>
            </a:r>
            <a:endParaRPr lang="en-US" dirty="0"/>
          </a:p>
        </p:txBody>
      </p:sp>
    </p:spTree>
    <p:extLst>
      <p:ext uri="{BB962C8B-B14F-4D97-AF65-F5344CB8AC3E}">
        <p14:creationId xmlns:p14="http://schemas.microsoft.com/office/powerpoint/2010/main" val="42472556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Normal Biota of the Skin</a:t>
            </a:r>
            <a:endParaRPr lang="en-US" dirty="0"/>
          </a:p>
        </p:txBody>
      </p:sp>
      <p:sp>
        <p:nvSpPr>
          <p:cNvPr id="3" name="Content Placeholder 2"/>
          <p:cNvSpPr>
            <a:spLocks noGrp="1"/>
          </p:cNvSpPr>
          <p:nvPr>
            <p:ph sz="quarter" idx="11"/>
          </p:nvPr>
        </p:nvSpPr>
        <p:spPr/>
        <p:txBody>
          <a:bodyPr/>
          <a:lstStyle/>
          <a:p>
            <a:pPr>
              <a:spcBef>
                <a:spcPts val="800"/>
              </a:spcBef>
            </a:pPr>
            <a:r>
              <a:rPr lang="en-US" altLang="en-US" dirty="0"/>
              <a:t>Overall, the skin is inhospitable to microbes</a:t>
            </a:r>
          </a:p>
          <a:p>
            <a:pPr marL="342900" indent="-342900">
              <a:spcBef>
                <a:spcPts val="800"/>
              </a:spcBef>
              <a:buFont typeface="Arial" pitchFamily="34" charset="0"/>
              <a:buChar char="•"/>
            </a:pPr>
            <a:r>
              <a:rPr lang="en-US" altLang="en-US" dirty="0"/>
              <a:t>Vast, dry, salty surfaces coated with antimicrobial lipids</a:t>
            </a:r>
          </a:p>
          <a:p>
            <a:pPr marL="342900" indent="-342900">
              <a:spcBef>
                <a:spcPts val="800"/>
              </a:spcBef>
              <a:buFont typeface="Arial" pitchFamily="34" charset="0"/>
              <a:buChar char="•"/>
            </a:pPr>
            <a:r>
              <a:rPr lang="en-US" altLang="en-US" dirty="0"/>
              <a:t>More dense microbial populations in moist areas and skin folds and in the protected environment of the hair follicles and glandular ducts</a:t>
            </a:r>
            <a:endParaRPr lang="en-US" dirty="0"/>
          </a:p>
        </p:txBody>
      </p:sp>
    </p:spTree>
    <p:extLst>
      <p:ext uri="{BB962C8B-B14F-4D97-AF65-F5344CB8AC3E}">
        <p14:creationId xmlns:p14="http://schemas.microsoft.com/office/powerpoint/2010/main" val="39306318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Observations of the Human </a:t>
            </a:r>
            <a:r>
              <a:rPr lang="en-US" altLang="en-US" dirty="0" err="1"/>
              <a:t>Microbiome</a:t>
            </a:r>
            <a:r>
              <a:rPr lang="en-US" altLang="en-US" dirty="0"/>
              <a:t> Project</a:t>
            </a:r>
            <a:endParaRPr lang="en-US" dirty="0"/>
          </a:p>
        </p:txBody>
      </p:sp>
      <p:sp>
        <p:nvSpPr>
          <p:cNvPr id="3" name="Content Placeholder 2"/>
          <p:cNvSpPr>
            <a:spLocks noGrp="1"/>
          </p:cNvSpPr>
          <p:nvPr>
            <p:ph sz="quarter" idx="11"/>
          </p:nvPr>
        </p:nvSpPr>
        <p:spPr/>
        <p:txBody>
          <a:bodyPr/>
          <a:lstStyle/>
          <a:p>
            <a:pPr>
              <a:spcBef>
                <a:spcPts val="800"/>
              </a:spcBef>
              <a:spcAft>
                <a:spcPts val="600"/>
              </a:spcAft>
              <a:defRPr/>
            </a:pPr>
            <a:r>
              <a:rPr lang="en-US" sz="2000" dirty="0"/>
              <a:t>Hundreds of species of microbes found distributed over many different areas of the body</a:t>
            </a:r>
          </a:p>
          <a:p>
            <a:pPr marL="342900" indent="-342900">
              <a:spcBef>
                <a:spcPts val="800"/>
              </a:spcBef>
              <a:spcAft>
                <a:spcPts val="600"/>
              </a:spcAft>
              <a:buFont typeface="Arial" pitchFamily="34" charset="0"/>
              <a:buChar char="•"/>
              <a:defRPr/>
            </a:pPr>
            <a:r>
              <a:rPr lang="en-US" sz="2000" dirty="0"/>
              <a:t>Five major taxa represented in the </a:t>
            </a:r>
            <a:r>
              <a:rPr lang="en-US" sz="2000" dirty="0" err="1"/>
              <a:t>microbiota</a:t>
            </a:r>
            <a:endParaRPr lang="en-US" sz="2000" dirty="0"/>
          </a:p>
          <a:p>
            <a:pPr marL="679450" indent="-342900">
              <a:spcAft>
                <a:spcPts val="600"/>
              </a:spcAft>
              <a:buFont typeface="Arial" pitchFamily="34" charset="0"/>
              <a:buChar char="•"/>
              <a:defRPr/>
            </a:pPr>
            <a:r>
              <a:rPr lang="en-US" sz="2000" dirty="0"/>
              <a:t>Predominance of these groups varied in the different regions sampled</a:t>
            </a:r>
          </a:p>
          <a:p>
            <a:pPr marL="342900" indent="-342900">
              <a:spcBef>
                <a:spcPts val="800"/>
              </a:spcBef>
              <a:spcAft>
                <a:spcPts val="600"/>
              </a:spcAft>
              <a:buFont typeface="Arial" pitchFamily="34" charset="0"/>
              <a:buChar char="•"/>
            </a:pPr>
            <a:r>
              <a:rPr lang="en-US" altLang="en-US" sz="2000" dirty="0"/>
              <a:t>Large differences among people with respect to the types of microbes found on various skin sites</a:t>
            </a:r>
          </a:p>
          <a:p>
            <a:pPr marL="342900" indent="-342900">
              <a:spcBef>
                <a:spcPts val="800"/>
              </a:spcBef>
              <a:spcAft>
                <a:spcPts val="600"/>
              </a:spcAft>
              <a:buFont typeface="Arial" pitchFamily="34" charset="0"/>
              <a:buChar char="•"/>
            </a:pPr>
            <a:r>
              <a:rPr lang="en-US" altLang="en-US" sz="2000" dirty="0"/>
              <a:t>An individual’s own skin </a:t>
            </a:r>
            <a:r>
              <a:rPr lang="en-US" altLang="en-US" sz="2000" dirty="0" err="1"/>
              <a:t>microbiota</a:t>
            </a:r>
            <a:r>
              <a:rPr lang="en-US" altLang="en-US" sz="2000" dirty="0"/>
              <a:t> seems to be relatively stable over time</a:t>
            </a:r>
          </a:p>
          <a:p>
            <a:pPr>
              <a:spcBef>
                <a:spcPts val="800"/>
              </a:spcBef>
              <a:spcAft>
                <a:spcPts val="600"/>
              </a:spcAft>
            </a:pPr>
            <a:r>
              <a:rPr lang="en-US" altLang="en-US" sz="2000" i="1" dirty="0"/>
              <a:t>Staphylococcus </a:t>
            </a:r>
            <a:r>
              <a:rPr lang="en-US" altLang="en-US" sz="2000" i="1" dirty="0" err="1"/>
              <a:t>epidermidis</a:t>
            </a:r>
            <a:r>
              <a:rPr lang="en-US" altLang="en-US" sz="2000" i="1" dirty="0"/>
              <a:t> </a:t>
            </a:r>
            <a:r>
              <a:rPr lang="en-US" altLang="en-US" sz="2000" dirty="0"/>
              <a:t>and </a:t>
            </a:r>
            <a:r>
              <a:rPr lang="en-US" altLang="en-US" sz="2000" i="1" dirty="0" err="1"/>
              <a:t>Propionibacterium</a:t>
            </a:r>
            <a:r>
              <a:rPr lang="en-US" altLang="en-US" sz="2000" i="1" dirty="0"/>
              <a:t> acnes</a:t>
            </a:r>
            <a:r>
              <a:rPr lang="en-US" altLang="en-US" sz="2000" dirty="0"/>
              <a:t> are found in large numbers on skin due to their tolerance of high salt conditions</a:t>
            </a:r>
          </a:p>
          <a:p>
            <a:pPr>
              <a:spcBef>
                <a:spcPts val="800"/>
              </a:spcBef>
              <a:spcAft>
                <a:spcPts val="600"/>
              </a:spcAft>
            </a:pPr>
            <a:r>
              <a:rPr lang="en-US" altLang="en-US" sz="2000" dirty="0"/>
              <a:t>About 4% of the population carry </a:t>
            </a:r>
            <a:r>
              <a:rPr lang="en-US" altLang="en-US" sz="2000" i="1" dirty="0"/>
              <a:t>Staphylococcus </a:t>
            </a:r>
            <a:r>
              <a:rPr lang="en-US" altLang="en-US" sz="2000" i="1" dirty="0" err="1"/>
              <a:t>aureus</a:t>
            </a:r>
            <a:endParaRPr lang="en-US" sz="2000" dirty="0"/>
          </a:p>
        </p:txBody>
      </p:sp>
    </p:spTree>
    <p:extLst>
      <p:ext uri="{BB962C8B-B14F-4D97-AF65-F5344CB8AC3E}">
        <p14:creationId xmlns:p14="http://schemas.microsoft.com/office/powerpoint/2010/main" val="41181555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Defenses and Normal Biota of the Skin</a:t>
            </a:r>
          </a:p>
        </p:txBody>
      </p:sp>
      <p:graphicFrame>
        <p:nvGraphicFramePr>
          <p:cNvPr id="7" name="Table 2">
            <a:extLst>
              <a:ext uri="{FF2B5EF4-FFF2-40B4-BE49-F238E27FC236}">
                <a16:creationId xmlns:a16="http://schemas.microsoft.com/office/drawing/2014/main" id="{AFAE589F-42F9-46D7-888F-18022A600E25}"/>
              </a:ext>
            </a:extLst>
          </p:cNvPr>
          <p:cNvGraphicFramePr>
            <a:graphicFrameLocks noGrp="1"/>
          </p:cNvGraphicFramePr>
          <p:nvPr>
            <p:ph sz="quarter" idx="11"/>
            <p:extLst>
              <p:ext uri="{D42A27DB-BD31-4B8C-83A1-F6EECF244321}">
                <p14:modId xmlns:p14="http://schemas.microsoft.com/office/powerpoint/2010/main" val="4099792421"/>
              </p:ext>
            </p:extLst>
          </p:nvPr>
        </p:nvGraphicFramePr>
        <p:xfrm>
          <a:off x="1889760" y="1568450"/>
          <a:ext cx="5257800" cy="2926080"/>
        </p:xfrm>
        <a:graphic>
          <a:graphicData uri="http://schemas.openxmlformats.org/drawingml/2006/table">
            <a:tbl>
              <a:tblPr firstRow="1" bandRow="1">
                <a:tableStyleId>{5C22544A-7EE6-4342-B048-85BDC9FD1C3A}</a:tableStyleId>
              </a:tblPr>
              <a:tblGrid>
                <a:gridCol w="868680">
                  <a:extLst>
                    <a:ext uri="{9D8B030D-6E8A-4147-A177-3AD203B41FA5}">
                      <a16:colId xmlns:a16="http://schemas.microsoft.com/office/drawing/2014/main" val="109344979"/>
                    </a:ext>
                  </a:extLst>
                </a:gridCol>
                <a:gridCol w="1371600">
                  <a:extLst>
                    <a:ext uri="{9D8B030D-6E8A-4147-A177-3AD203B41FA5}">
                      <a16:colId xmlns:a16="http://schemas.microsoft.com/office/drawing/2014/main" val="2523265275"/>
                    </a:ext>
                  </a:extLst>
                </a:gridCol>
                <a:gridCol w="3017520">
                  <a:extLst>
                    <a:ext uri="{9D8B030D-6E8A-4147-A177-3AD203B41FA5}">
                      <a16:colId xmlns:a16="http://schemas.microsoft.com/office/drawing/2014/main" val="2783260932"/>
                    </a:ext>
                  </a:extLst>
                </a:gridCol>
              </a:tblGrid>
              <a:tr h="349007">
                <a:tc>
                  <a:txBody>
                    <a:bodyPr/>
                    <a:lstStyle/>
                    <a:p>
                      <a:r>
                        <a:rPr lang="en-US" sz="1800" dirty="0">
                          <a:solidFill>
                            <a:schemeClr val="bg2"/>
                          </a:solidFill>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Defenses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Normal Biota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44396675"/>
                  </a:ext>
                </a:extLst>
              </a:tr>
              <a:tr h="349007">
                <a:tc>
                  <a: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US" dirty="0"/>
                        <a:t>Skin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US" sz="1800" b="0" i="0" u="none" strike="noStrike" kern="1200" baseline="0" dirty="0">
                          <a:solidFill>
                            <a:schemeClr val="dk1"/>
                          </a:solidFill>
                          <a:latin typeface="+mn-lt"/>
                          <a:ea typeface="+mn-ea"/>
                          <a:cs typeface="+mn-cs"/>
                        </a:rPr>
                        <a:t>Keratinized surface, sloughing, low pH, high salt, lysozyme</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Bacteria such as </a:t>
                      </a:r>
                      <a:r>
                        <a:rPr lang="en-US" sz="1800" b="0" i="1" u="none" strike="noStrike" kern="1200" baseline="0" dirty="0">
                          <a:solidFill>
                            <a:schemeClr val="dk1"/>
                          </a:solidFill>
                          <a:latin typeface="+mn-lt"/>
                          <a:ea typeface="+mn-ea"/>
                          <a:cs typeface="+mn-cs"/>
                        </a:rPr>
                        <a:t>Staphylococcus epidermidis, Propionibacterium, Corynebacterium, Lactobacillus, </a:t>
                      </a:r>
                      <a:r>
                        <a:rPr lang="en-US" sz="1800" b="0" i="1" u="none" strike="noStrike" kern="1200" baseline="0" dirty="0" err="1">
                          <a:solidFill>
                            <a:schemeClr val="dk1"/>
                          </a:solidFill>
                          <a:latin typeface="+mn-lt"/>
                          <a:ea typeface="+mn-ea"/>
                          <a:cs typeface="+mn-cs"/>
                        </a:rPr>
                        <a:t>Bacteroides</a:t>
                      </a:r>
                      <a:r>
                        <a:rPr lang="en-US" sz="1800" b="0" i="1" u="none" strike="noStrike" kern="1200" baseline="0" dirty="0">
                          <a:solidFill>
                            <a:schemeClr val="dk1"/>
                          </a:solidFill>
                          <a:latin typeface="+mn-lt"/>
                          <a:ea typeface="+mn-ea"/>
                          <a:cs typeface="+mn-cs"/>
                        </a:rPr>
                        <a:t>, </a:t>
                      </a:r>
                      <a:r>
                        <a:rPr lang="en-US" sz="1800" b="0" i="1" u="none" strike="noStrike" kern="1200" baseline="0" dirty="0" err="1">
                          <a:solidFill>
                            <a:schemeClr val="dk1"/>
                          </a:solidFill>
                          <a:latin typeface="+mn-lt"/>
                          <a:ea typeface="+mn-ea"/>
                          <a:cs typeface="+mn-cs"/>
                        </a:rPr>
                        <a:t>Prevotella</a:t>
                      </a:r>
                      <a:r>
                        <a:rPr lang="en-US" sz="1800" b="0" i="1" u="none" strike="noStrike" kern="1200" baseline="0" dirty="0">
                          <a:solidFill>
                            <a:schemeClr val="dk1"/>
                          </a:solidFill>
                          <a:latin typeface="+mn-lt"/>
                          <a:ea typeface="+mn-ea"/>
                          <a:cs typeface="+mn-cs"/>
                        </a:rPr>
                        <a:t>, </a:t>
                      </a:r>
                      <a:r>
                        <a:rPr lang="en-US" sz="1800" b="0" i="1" u="none" strike="noStrike" kern="1200" baseline="0" dirty="0" err="1">
                          <a:solidFill>
                            <a:schemeClr val="dk1"/>
                          </a:solidFill>
                          <a:latin typeface="+mn-lt"/>
                          <a:ea typeface="+mn-ea"/>
                          <a:cs typeface="+mn-cs"/>
                        </a:rPr>
                        <a:t>Haemophilus</a:t>
                      </a:r>
                      <a:r>
                        <a:rPr lang="en-US" sz="1800" b="0" i="0" u="none" strike="noStrike" kern="1200" baseline="0" dirty="0">
                          <a:solidFill>
                            <a:schemeClr val="dk1"/>
                          </a:solidFill>
                          <a:latin typeface="+mn-lt"/>
                          <a:ea typeface="+mn-ea"/>
                          <a:cs typeface="+mn-cs"/>
                        </a:rPr>
                        <a:t>; yeasts such as </a:t>
                      </a:r>
                      <a:r>
                        <a:rPr lang="en-US" sz="1800" b="0" i="1" u="none" strike="noStrike" kern="1200" baseline="0" dirty="0" err="1">
                          <a:solidFill>
                            <a:schemeClr val="dk1"/>
                          </a:solidFill>
                          <a:latin typeface="+mn-lt"/>
                          <a:ea typeface="+mn-ea"/>
                          <a:cs typeface="+mn-cs"/>
                        </a:rPr>
                        <a:t>Malassezia</a:t>
                      </a:r>
                      <a:r>
                        <a:rPr lang="en-US" sz="1800" b="0" i="1" u="none" strike="noStrike" kern="1200" baseline="0" dirty="0">
                          <a:solidFill>
                            <a:schemeClr val="dk1"/>
                          </a:solidFill>
                          <a:latin typeface="+mn-lt"/>
                          <a:ea typeface="+mn-ea"/>
                          <a:cs typeface="+mn-cs"/>
                        </a:rPr>
                        <a:t>, Candida</a:t>
                      </a:r>
                      <a:endParaRPr lang="en-US" sz="1800" kern="1200" dirty="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159092"/>
                  </a:ext>
                </a:extLst>
              </a:tr>
            </a:tbl>
          </a:graphicData>
        </a:graphic>
      </p:graphicFrame>
    </p:spTree>
    <p:extLst>
      <p:ext uri="{BB962C8B-B14F-4D97-AF65-F5344CB8AC3E}">
        <p14:creationId xmlns:p14="http://schemas.microsoft.com/office/powerpoint/2010/main" val="14145164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Concept Check – Section 18.2</a:t>
            </a:r>
            <a:endParaRPr lang="en-US" dirty="0"/>
          </a:p>
        </p:txBody>
      </p:sp>
      <p:sp>
        <p:nvSpPr>
          <p:cNvPr id="3" name="Content Placeholder 2"/>
          <p:cNvSpPr>
            <a:spLocks noGrp="1"/>
          </p:cNvSpPr>
          <p:nvPr>
            <p:ph sz="quarter" idx="11"/>
          </p:nvPr>
        </p:nvSpPr>
        <p:spPr/>
        <p:txBody>
          <a:bodyPr/>
          <a:lstStyle/>
          <a:p>
            <a:pPr marL="457200" indent="-457200">
              <a:spcBef>
                <a:spcPts val="800"/>
              </a:spcBef>
              <a:buFont typeface="+mj-lt"/>
              <a:buAutoNum type="arabicPeriod"/>
            </a:pPr>
            <a:r>
              <a:rPr lang="en-US" altLang="en-US" dirty="0"/>
              <a:t>There are more dense populations of bacteria on the skin in moist areas and</a:t>
            </a:r>
            <a:r>
              <a:rPr lang="en-US" dirty="0"/>
              <a:t> </a:t>
            </a:r>
            <a:r>
              <a:rPr lang="en-US" u="sng" spc="600" dirty="0">
                <a:solidFill>
                  <a:schemeClr val="bg1"/>
                </a:solidFill>
                <a:uFill>
                  <a:solidFill>
                    <a:schemeClr val="tx1"/>
                  </a:solidFill>
                </a:uFill>
                <a:ea typeface="ＭＳ Ｐゴシック" charset="0"/>
              </a:rPr>
              <a:t>Blank </a:t>
            </a:r>
            <a:r>
              <a:rPr lang="en-US" altLang="en-US" dirty="0"/>
              <a:t> </a:t>
            </a:r>
            <a:r>
              <a:rPr lang="en-US" dirty="0">
                <a:ea typeface="ＭＳ Ｐゴシック" charset="0"/>
              </a:rPr>
              <a:t> </a:t>
            </a:r>
            <a:r>
              <a:rPr lang="en-US" dirty="0"/>
              <a:t> </a:t>
            </a:r>
            <a:r>
              <a:rPr lang="en-US" u="sng" spc="600" dirty="0" err="1">
                <a:solidFill>
                  <a:schemeClr val="bg1"/>
                </a:solidFill>
                <a:uFill>
                  <a:solidFill>
                    <a:schemeClr val="tx1"/>
                  </a:solidFill>
                </a:uFill>
                <a:ea typeface="ＭＳ Ｐゴシック" charset="0"/>
              </a:rPr>
              <a:t>Blank</a:t>
            </a:r>
            <a:r>
              <a:rPr lang="en-US" u="sng" spc="600" dirty="0">
                <a:solidFill>
                  <a:schemeClr val="bg1"/>
                </a:solidFill>
                <a:uFill>
                  <a:solidFill>
                    <a:schemeClr val="tx1"/>
                  </a:solidFill>
                </a:uFill>
                <a:ea typeface="ＭＳ Ｐゴシック" charset="0"/>
              </a:rPr>
              <a:t> </a:t>
            </a:r>
            <a:r>
              <a:rPr lang="en-US" altLang="en-US" dirty="0"/>
              <a:t>.</a:t>
            </a:r>
          </a:p>
          <a:p>
            <a:pPr marL="457200" indent="-457200">
              <a:spcBef>
                <a:spcPts val="800"/>
              </a:spcBef>
              <a:buFont typeface="+mj-lt"/>
              <a:buAutoNum type="arabicPeriod"/>
            </a:pPr>
            <a:r>
              <a:rPr lang="en-US" altLang="en-US" dirty="0"/>
              <a:t>True/False: There are hundreds of species of bacteria living on the skin.</a:t>
            </a:r>
          </a:p>
          <a:p>
            <a:pPr marL="457200" indent="-457200">
              <a:spcBef>
                <a:spcPts val="800"/>
              </a:spcBef>
              <a:buFont typeface="+mj-lt"/>
              <a:buAutoNum type="arabicPeriod"/>
            </a:pPr>
            <a:r>
              <a:rPr lang="en-US" altLang="en-US" dirty="0"/>
              <a:t>True/False: Everyone carries about the same population of skin biota.</a:t>
            </a:r>
          </a:p>
          <a:p>
            <a:pPr marL="457200" indent="-457200">
              <a:spcBef>
                <a:spcPts val="800"/>
              </a:spcBef>
              <a:buFont typeface="+mj-lt"/>
              <a:buAutoNum type="arabicPeriod"/>
            </a:pPr>
            <a:r>
              <a:rPr lang="en-US" altLang="en-US" dirty="0"/>
              <a:t>True/False: One’s own skin </a:t>
            </a:r>
            <a:r>
              <a:rPr lang="en-US" altLang="en-US" dirty="0" err="1"/>
              <a:t>microbiome</a:t>
            </a:r>
            <a:r>
              <a:rPr lang="en-US" altLang="en-US" dirty="0"/>
              <a:t> stays relatively stable over their lifetime.</a:t>
            </a:r>
          </a:p>
          <a:p>
            <a:pPr marL="457200" indent="-457200">
              <a:spcBef>
                <a:spcPts val="800"/>
              </a:spcBef>
              <a:buFont typeface="+mj-lt"/>
              <a:buAutoNum type="arabicPeriod"/>
            </a:pPr>
            <a:r>
              <a:rPr lang="en-US" altLang="en-US" dirty="0"/>
              <a:t>About 4% of the population carry </a:t>
            </a:r>
            <a:r>
              <a:rPr lang="en-US" dirty="0">
                <a:ea typeface="ＭＳ Ｐゴシック" charset="0"/>
              </a:rPr>
              <a:t> </a:t>
            </a:r>
            <a:r>
              <a:rPr lang="en-US" dirty="0"/>
              <a:t> </a:t>
            </a:r>
            <a:r>
              <a:rPr lang="en-US" u="sng" spc="600" dirty="0">
                <a:solidFill>
                  <a:schemeClr val="bg1"/>
                </a:solidFill>
                <a:uFill>
                  <a:solidFill>
                    <a:schemeClr val="tx1"/>
                  </a:solidFill>
                </a:uFill>
                <a:ea typeface="ＭＳ Ｐゴシック" charset="0"/>
              </a:rPr>
              <a:t>Blank </a:t>
            </a:r>
            <a:r>
              <a:rPr lang="en-US" altLang="en-US" dirty="0"/>
              <a:t> </a:t>
            </a:r>
            <a:r>
              <a:rPr lang="en-US" dirty="0">
                <a:ea typeface="ＭＳ Ｐゴシック" charset="0"/>
              </a:rPr>
              <a:t> </a:t>
            </a:r>
            <a:r>
              <a:rPr lang="en-US" dirty="0"/>
              <a:t> </a:t>
            </a:r>
            <a:r>
              <a:rPr lang="en-US" u="sng" spc="600" dirty="0" err="1">
                <a:solidFill>
                  <a:schemeClr val="bg1"/>
                </a:solidFill>
                <a:uFill>
                  <a:solidFill>
                    <a:schemeClr val="tx1"/>
                  </a:solidFill>
                </a:uFill>
                <a:ea typeface="ＭＳ Ｐゴシック" charset="0"/>
              </a:rPr>
              <a:t>Blank</a:t>
            </a:r>
            <a:r>
              <a:rPr lang="en-US" u="sng" spc="600" dirty="0">
                <a:solidFill>
                  <a:schemeClr val="bg1"/>
                </a:solidFill>
                <a:uFill>
                  <a:solidFill>
                    <a:schemeClr val="tx1"/>
                  </a:solidFill>
                </a:uFill>
                <a:ea typeface="ＭＳ Ｐゴシック" charset="0"/>
              </a:rPr>
              <a:t> </a:t>
            </a:r>
            <a:r>
              <a:rPr lang="en-US" altLang="en-US" dirty="0"/>
              <a:t>on their skin.</a:t>
            </a:r>
            <a:endParaRPr lang="en-US" dirty="0"/>
          </a:p>
        </p:txBody>
      </p:sp>
    </p:spTree>
    <p:extLst>
      <p:ext uri="{BB962C8B-B14F-4D97-AF65-F5344CB8AC3E}">
        <p14:creationId xmlns:p14="http://schemas.microsoft.com/office/powerpoint/2010/main" val="33535419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Section 18.3:</a:t>
            </a:r>
            <a:br>
              <a:rPr lang="en-US" altLang="en-US" dirty="0"/>
            </a:br>
            <a:r>
              <a:rPr lang="en-US" altLang="en-US" dirty="0"/>
              <a:t>Skin Diseases Caused by Microorganisms </a:t>
            </a:r>
            <a:r>
              <a:rPr lang="en-US" altLang="en-US" sz="1200" dirty="0"/>
              <a:t>1</a:t>
            </a:r>
            <a:endParaRPr lang="en-US" sz="1200" dirty="0"/>
          </a:p>
        </p:txBody>
      </p:sp>
      <p:sp>
        <p:nvSpPr>
          <p:cNvPr id="3" name="Content Placeholder 2"/>
          <p:cNvSpPr>
            <a:spLocks noGrp="1"/>
          </p:cNvSpPr>
          <p:nvPr>
            <p:ph sz="quarter" idx="11"/>
          </p:nvPr>
        </p:nvSpPr>
        <p:spPr/>
        <p:txBody>
          <a:bodyPr/>
          <a:lstStyle/>
          <a:p>
            <a:pPr>
              <a:spcBef>
                <a:spcPts val="800"/>
              </a:spcBef>
            </a:pPr>
            <a:r>
              <a:rPr lang="en-US" altLang="en-US" u="sng" dirty="0"/>
              <a:t>Learning Outcomes</a:t>
            </a:r>
            <a:r>
              <a:rPr lang="en-US" altLang="en-US" sz="1200" u="sng" dirty="0"/>
              <a:t> 1</a:t>
            </a:r>
          </a:p>
          <a:p>
            <a:pPr>
              <a:spcBef>
                <a:spcPts val="800"/>
              </a:spcBef>
            </a:pPr>
            <a:r>
              <a:rPr lang="en-US" altLang="en-US" dirty="0"/>
              <a:t>List the possible causative agents for each of the infectious skin conditions: MRSA, impetigo, cellulitis, staphylococcal scalded skin syndrome, gas gangrene, vesicular or </a:t>
            </a:r>
            <a:r>
              <a:rPr lang="en-US" altLang="en-US" dirty="0" err="1"/>
              <a:t>pustular</a:t>
            </a:r>
            <a:r>
              <a:rPr lang="en-US" altLang="en-US" dirty="0"/>
              <a:t> rash diseases, </a:t>
            </a:r>
            <a:r>
              <a:rPr lang="en-US" altLang="en-US" dirty="0" err="1"/>
              <a:t>maculopapular</a:t>
            </a:r>
            <a:r>
              <a:rPr lang="en-US" altLang="en-US" dirty="0"/>
              <a:t> rash diseases, </a:t>
            </a:r>
            <a:r>
              <a:rPr lang="en-US" altLang="en-US" dirty="0" err="1"/>
              <a:t>wartlike</a:t>
            </a:r>
            <a:r>
              <a:rPr lang="en-US" altLang="en-US" dirty="0"/>
              <a:t> eruptions, large </a:t>
            </a:r>
            <a:r>
              <a:rPr lang="en-US" altLang="en-US" dirty="0" err="1"/>
              <a:t>pustular</a:t>
            </a:r>
            <a:r>
              <a:rPr lang="en-US" altLang="en-US" dirty="0"/>
              <a:t> skin lesions, and cutaneous and superficial mycoses.</a:t>
            </a:r>
          </a:p>
          <a:p>
            <a:pPr>
              <a:spcBef>
                <a:spcPts val="800"/>
              </a:spcBef>
              <a:defRPr/>
            </a:pPr>
            <a:r>
              <a:rPr lang="en-US" dirty="0"/>
              <a:t>Identify which of these conditions are transmitted to the respiratory tract through droplet contact.</a:t>
            </a:r>
          </a:p>
          <a:p>
            <a:pPr>
              <a:spcBef>
                <a:spcPts val="800"/>
              </a:spcBef>
              <a:defRPr/>
            </a:pPr>
            <a:r>
              <a:rPr lang="en-US" dirty="0"/>
              <a:t>List the skin conditions for which vaccination is recommended.</a:t>
            </a:r>
          </a:p>
        </p:txBody>
      </p:sp>
    </p:spTree>
    <p:extLst>
      <p:ext uri="{BB962C8B-B14F-4D97-AF65-F5344CB8AC3E}">
        <p14:creationId xmlns:p14="http://schemas.microsoft.com/office/powerpoint/2010/main" val="10185661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Section 18.3: </a:t>
            </a:r>
            <a:br>
              <a:rPr lang="en-US" altLang="en-US" dirty="0"/>
            </a:br>
            <a:r>
              <a:rPr lang="en-US" altLang="en-US" dirty="0"/>
              <a:t>Skin Diseases Caused by Microorganisms </a:t>
            </a:r>
            <a:r>
              <a:rPr lang="en-US" altLang="en-US" sz="1200" dirty="0"/>
              <a:t>2</a:t>
            </a:r>
            <a:endParaRPr lang="en-US" sz="1200" dirty="0"/>
          </a:p>
        </p:txBody>
      </p:sp>
      <p:sp>
        <p:nvSpPr>
          <p:cNvPr id="3" name="Content Placeholder 2"/>
          <p:cNvSpPr>
            <a:spLocks noGrp="1"/>
          </p:cNvSpPr>
          <p:nvPr>
            <p:ph sz="quarter" idx="11"/>
          </p:nvPr>
        </p:nvSpPr>
        <p:spPr/>
        <p:txBody>
          <a:bodyPr/>
          <a:lstStyle/>
          <a:p>
            <a:pPr>
              <a:spcBef>
                <a:spcPts val="800"/>
              </a:spcBef>
            </a:pPr>
            <a:r>
              <a:rPr lang="en-US" altLang="en-US" u="sng" dirty="0"/>
              <a:t>Learning Outcomes</a:t>
            </a:r>
            <a:r>
              <a:rPr lang="en-US" altLang="en-US" sz="1200" u="sng" dirty="0"/>
              <a:t> 2</a:t>
            </a:r>
          </a:p>
          <a:p>
            <a:pPr>
              <a:spcBef>
                <a:spcPts val="800"/>
              </a:spcBef>
            </a:pPr>
            <a:r>
              <a:rPr lang="en-US" dirty="0"/>
              <a:t>Summarize methods used to distinguish infections caused by </a:t>
            </a:r>
            <a:r>
              <a:rPr lang="en-US" i="1" dirty="0"/>
              <a:t>Staphylococcus </a:t>
            </a:r>
            <a:r>
              <a:rPr lang="en-US" i="1" dirty="0" err="1"/>
              <a:t>aureus</a:t>
            </a:r>
            <a:r>
              <a:rPr lang="en-US" dirty="0"/>
              <a:t> and </a:t>
            </a:r>
            <a:r>
              <a:rPr lang="en-US" i="1" dirty="0" err="1"/>
              <a:t>Sreptococcus</a:t>
            </a:r>
            <a:r>
              <a:rPr lang="en-US" i="1" dirty="0"/>
              <a:t> </a:t>
            </a:r>
            <a:r>
              <a:rPr lang="en-US" i="1" dirty="0" err="1"/>
              <a:t>pyogenes</a:t>
            </a:r>
            <a:r>
              <a:rPr lang="en-US" dirty="0"/>
              <a:t>, and discuss the spectrum of skin and tissue diseases caused by each.</a:t>
            </a:r>
          </a:p>
          <a:p>
            <a:pPr>
              <a:spcBef>
                <a:spcPts val="800"/>
              </a:spcBef>
            </a:pPr>
            <a:r>
              <a:rPr lang="en-US" altLang="en-US" dirty="0"/>
              <a:t>Explain what MRSA stands for and its epidemiology.</a:t>
            </a:r>
          </a:p>
          <a:p>
            <a:pPr>
              <a:spcBef>
                <a:spcPts val="800"/>
              </a:spcBef>
            </a:pPr>
            <a:r>
              <a:rPr lang="en-US" altLang="en-US" dirty="0"/>
              <a:t>Discuss the relative dangers of rubella and </a:t>
            </a:r>
            <a:r>
              <a:rPr lang="en-US" altLang="en-US" dirty="0" err="1"/>
              <a:t>rubeola</a:t>
            </a:r>
            <a:r>
              <a:rPr lang="en-US" altLang="en-US" dirty="0"/>
              <a:t> viruses in different populations.</a:t>
            </a:r>
            <a:endParaRPr lang="en-US" dirty="0"/>
          </a:p>
        </p:txBody>
      </p:sp>
    </p:spTree>
    <p:extLst>
      <p:ext uri="{BB962C8B-B14F-4D97-AF65-F5344CB8AC3E}">
        <p14:creationId xmlns:p14="http://schemas.microsoft.com/office/powerpoint/2010/main" val="6700487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MRSA and Soft Tissue Infections</a:t>
            </a:r>
          </a:p>
        </p:txBody>
      </p:sp>
      <p:sp>
        <p:nvSpPr>
          <p:cNvPr id="3" name="Content Placeholder 2"/>
          <p:cNvSpPr>
            <a:spLocks noGrp="1"/>
          </p:cNvSpPr>
          <p:nvPr>
            <p:ph sz="quarter" idx="11"/>
          </p:nvPr>
        </p:nvSpPr>
        <p:spPr/>
        <p:txBody>
          <a:bodyPr/>
          <a:lstStyle/>
          <a:p>
            <a:pPr>
              <a:spcBef>
                <a:spcPts val="600"/>
              </a:spcBef>
              <a:spcAft>
                <a:spcPts val="600"/>
              </a:spcAft>
            </a:pPr>
            <a:r>
              <a:rPr lang="en-US" dirty="0"/>
              <a:t>Common cause of skin lesions in </a:t>
            </a:r>
            <a:r>
              <a:rPr lang="en-US" dirty="0" err="1"/>
              <a:t>nonhospitalized</a:t>
            </a:r>
            <a:r>
              <a:rPr lang="en-US" dirty="0"/>
              <a:t> people</a:t>
            </a:r>
          </a:p>
          <a:p>
            <a:pPr>
              <a:spcBef>
                <a:spcPts val="600"/>
              </a:spcBef>
              <a:spcAft>
                <a:spcPts val="600"/>
              </a:spcAft>
            </a:pPr>
            <a:r>
              <a:rPr lang="en-US" dirty="0"/>
              <a:t>Resistant to multiple antibiotics</a:t>
            </a:r>
          </a:p>
          <a:p>
            <a:pPr>
              <a:spcBef>
                <a:spcPts val="600"/>
              </a:spcBef>
              <a:spcAft>
                <a:spcPts val="600"/>
              </a:spcAft>
            </a:pPr>
            <a:r>
              <a:rPr lang="en-US" dirty="0"/>
              <a:t>Infections tend to be raised, red, tender, localized lesions</a:t>
            </a:r>
          </a:p>
          <a:p>
            <a:pPr>
              <a:spcBef>
                <a:spcPts val="600"/>
              </a:spcBef>
              <a:spcAft>
                <a:spcPts val="600"/>
              </a:spcAft>
            </a:pPr>
            <a:r>
              <a:rPr lang="en-US" dirty="0"/>
              <a:t>Often feature pus and feel hot to the touch</a:t>
            </a:r>
          </a:p>
          <a:p>
            <a:pPr>
              <a:spcBef>
                <a:spcPts val="600"/>
              </a:spcBef>
              <a:spcAft>
                <a:spcPts val="600"/>
              </a:spcAft>
            </a:pPr>
            <a:r>
              <a:rPr lang="en-US" dirty="0"/>
              <a:t>Occur in breaks in the skin from injury, shaving, or abrading</a:t>
            </a:r>
          </a:p>
        </p:txBody>
      </p:sp>
      <p:pic>
        <p:nvPicPr>
          <p:cNvPr id="2050" name="Picture 2" descr="MRSA infections tend to be raised, red, tender, localized lesions, often featuring pus and feeling hot to the touch."/>
          <p:cNvPicPr>
            <a:picLocks noChangeAspect="1" noChangeArrowheads="1"/>
          </p:cNvPicPr>
          <p:nvPr/>
        </p:nvPicPr>
        <p:blipFill rotWithShape="1">
          <a:blip r:embed="rId2">
            <a:extLst>
              <a:ext uri="{28A0092B-C50C-407E-A947-70E740481C1C}">
                <a14:useLocalDpi xmlns:a14="http://schemas.microsoft.com/office/drawing/2010/main" val="0"/>
              </a:ext>
            </a:extLst>
          </a:blip>
          <a:srcRect t="8213" b="7432"/>
          <a:stretch/>
        </p:blipFill>
        <p:spPr bwMode="auto">
          <a:xfrm>
            <a:off x="4403112" y="1931830"/>
            <a:ext cx="4572000" cy="3186079"/>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5"/>
          <p:cNvSpPr>
            <a:spLocks noGrp="1"/>
          </p:cNvSpPr>
          <p:nvPr>
            <p:ph type="body" sz="quarter" idx="30"/>
          </p:nvPr>
        </p:nvSpPr>
        <p:spPr/>
        <p:txBody>
          <a:bodyPr/>
          <a:lstStyle/>
          <a:p>
            <a:r>
              <a:rPr lang="en-US" dirty="0"/>
              <a:t>Source: CDC/Gregory Moran, M.D.</a:t>
            </a:r>
          </a:p>
        </p:txBody>
      </p:sp>
    </p:spTree>
    <p:extLst>
      <p:ext uri="{BB962C8B-B14F-4D97-AF65-F5344CB8AC3E}">
        <p14:creationId xmlns:p14="http://schemas.microsoft.com/office/powerpoint/2010/main" val="38212940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Section 18.1:</a:t>
            </a:r>
            <a:br>
              <a:rPr lang="en-US" altLang="en-US" dirty="0"/>
            </a:br>
            <a:r>
              <a:rPr lang="en-US" altLang="en-US" dirty="0"/>
              <a:t>The Skin and Its Defenses</a:t>
            </a:r>
            <a:endParaRPr lang="en-US" dirty="0"/>
          </a:p>
        </p:txBody>
      </p:sp>
      <p:sp>
        <p:nvSpPr>
          <p:cNvPr id="5" name="Content Placeholder 2">
            <a:extLst>
              <a:ext uri="{FF2B5EF4-FFF2-40B4-BE49-F238E27FC236}">
                <a16:creationId xmlns:a16="http://schemas.microsoft.com/office/drawing/2014/main" id="{D27DE6EC-CE7E-4C51-A6B2-273AB5F5B3B2}"/>
              </a:ext>
            </a:extLst>
          </p:cNvPr>
          <p:cNvSpPr>
            <a:spLocks noGrp="1"/>
          </p:cNvSpPr>
          <p:nvPr>
            <p:ph sz="quarter" idx="11"/>
          </p:nvPr>
        </p:nvSpPr>
        <p:spPr/>
        <p:txBody>
          <a:bodyPr/>
          <a:lstStyle/>
          <a:p>
            <a:pPr>
              <a:spcBef>
                <a:spcPts val="1200"/>
              </a:spcBef>
            </a:pPr>
            <a:r>
              <a:rPr lang="en-US" altLang="en-US" u="sng" dirty="0">
                <a:cs typeface="Arial" panose="020B0604020202020204" pitchFamily="34" charset="0"/>
              </a:rPr>
              <a:t>Learning Outcomes</a:t>
            </a:r>
          </a:p>
          <a:p>
            <a:pPr>
              <a:spcBef>
                <a:spcPts val="1200"/>
              </a:spcBef>
            </a:pPr>
            <a:r>
              <a:rPr lang="en-US" altLang="en-US" dirty="0">
                <a:cs typeface="Arial" panose="020B0604020202020204" pitchFamily="34" charset="0"/>
              </a:rPr>
              <a:t>Describe the important anatomical features of the skin.</a:t>
            </a:r>
          </a:p>
          <a:p>
            <a:pPr>
              <a:spcBef>
                <a:spcPts val="1200"/>
              </a:spcBef>
            </a:pPr>
            <a:r>
              <a:rPr lang="en-US" altLang="en-US" dirty="0">
                <a:cs typeface="Arial" panose="020B0604020202020204" pitchFamily="34" charset="0"/>
              </a:rPr>
              <a:t>List the natural defenses present in the skin.</a:t>
            </a:r>
          </a:p>
        </p:txBody>
      </p:sp>
    </p:spTree>
    <p:extLst>
      <p:ext uri="{BB962C8B-B14F-4D97-AF65-F5344CB8AC3E}">
        <p14:creationId xmlns:p14="http://schemas.microsoft.com/office/powerpoint/2010/main" val="4160080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i="1" dirty="0"/>
              <a:t>Staphylococcus </a:t>
            </a:r>
            <a:r>
              <a:rPr lang="en-US" altLang="en-US" i="1" dirty="0" err="1"/>
              <a:t>aureus</a:t>
            </a:r>
            <a:endParaRPr lang="en-US" i="1" dirty="0"/>
          </a:p>
        </p:txBody>
      </p:sp>
      <p:sp>
        <p:nvSpPr>
          <p:cNvPr id="3" name="Content Placeholder 2"/>
          <p:cNvSpPr>
            <a:spLocks noGrp="1"/>
          </p:cNvSpPr>
          <p:nvPr>
            <p:ph sz="quarter" idx="11"/>
          </p:nvPr>
        </p:nvSpPr>
        <p:spPr/>
        <p:txBody>
          <a:bodyPr/>
          <a:lstStyle/>
          <a:p>
            <a:pPr>
              <a:spcBef>
                <a:spcPts val="800"/>
              </a:spcBef>
            </a:pPr>
            <a:r>
              <a:rPr lang="en-US" altLang="en-US" dirty="0"/>
              <a:t>Gram-positive </a:t>
            </a:r>
            <a:r>
              <a:rPr lang="en-US" altLang="en-US" dirty="0" err="1"/>
              <a:t>coccus</a:t>
            </a:r>
            <a:r>
              <a:rPr lang="en-US" altLang="en-US" dirty="0"/>
              <a:t> that forms grape-like clusters</a:t>
            </a:r>
          </a:p>
          <a:p>
            <a:pPr>
              <a:spcBef>
                <a:spcPts val="800"/>
              </a:spcBef>
            </a:pPr>
            <a:r>
              <a:rPr lang="en-US" altLang="en-US" dirty="0" err="1"/>
              <a:t>Nonmotile</a:t>
            </a:r>
            <a:r>
              <a:rPr lang="en-US" altLang="en-US" dirty="0"/>
              <a:t> </a:t>
            </a:r>
          </a:p>
          <a:p>
            <a:pPr>
              <a:spcBef>
                <a:spcPts val="800"/>
              </a:spcBef>
            </a:pPr>
            <a:r>
              <a:rPr lang="en-US" altLang="en-US" dirty="0"/>
              <a:t>Sturdiest of all </a:t>
            </a:r>
            <a:r>
              <a:rPr lang="en-US" altLang="en-US" dirty="0" err="1"/>
              <a:t>nonendospore</a:t>
            </a:r>
            <a:r>
              <a:rPr lang="en-US" altLang="en-US" dirty="0"/>
              <a:t>-forming pathogens</a:t>
            </a:r>
          </a:p>
          <a:p>
            <a:pPr marL="347472" indent="-347472">
              <a:spcBef>
                <a:spcPts val="800"/>
              </a:spcBef>
              <a:buFont typeface="Arial" pitchFamily="34" charset="0"/>
              <a:buChar char="•"/>
            </a:pPr>
            <a:r>
              <a:rPr lang="en-US" altLang="en-US" dirty="0"/>
              <a:t>Withstand high salt, extremes in pH, and high temperatures</a:t>
            </a:r>
            <a:endParaRPr lang="en-US" dirty="0"/>
          </a:p>
        </p:txBody>
      </p:sp>
      <p:pic>
        <p:nvPicPr>
          <p:cNvPr id="7" name="Picture 3" descr="Staphylococcus aureus"/>
          <p:cNvPicPr>
            <a:picLocks noChangeAspect="1"/>
          </p:cNvPicPr>
          <p:nvPr/>
        </p:nvPicPr>
        <p:blipFill rotWithShape="1">
          <a:blip r:embed="rId2">
            <a:extLst>
              <a:ext uri="{28A0092B-C50C-407E-A947-70E740481C1C}">
                <a14:useLocalDpi xmlns:a14="http://schemas.microsoft.com/office/drawing/2010/main" val="0"/>
              </a:ext>
            </a:extLst>
          </a:blip>
          <a:srcRect t="5509" b="5400"/>
          <a:stretch/>
        </p:blipFill>
        <p:spPr>
          <a:xfrm>
            <a:off x="4545236" y="1700010"/>
            <a:ext cx="4297680" cy="3760989"/>
          </a:xfrm>
          <a:prstGeom prst="rect">
            <a:avLst/>
          </a:prstGeom>
        </p:spPr>
      </p:pic>
      <p:sp>
        <p:nvSpPr>
          <p:cNvPr id="9" name="Text Placeholder 4">
            <a:extLst>
              <a:ext uri="{FF2B5EF4-FFF2-40B4-BE49-F238E27FC236}">
                <a16:creationId xmlns:a16="http://schemas.microsoft.com/office/drawing/2014/main" id="{79E062CB-F6D1-40E5-8C8F-C41DB9EAAE37}"/>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6" name="Text Placeholder 5"/>
          <p:cNvSpPr>
            <a:spLocks noGrp="1"/>
          </p:cNvSpPr>
          <p:nvPr>
            <p:ph type="body" sz="quarter" idx="30"/>
          </p:nvPr>
        </p:nvSpPr>
        <p:spPr/>
        <p:txBody>
          <a:bodyPr/>
          <a:lstStyle/>
          <a:p>
            <a:r>
              <a:rPr lang="en-US" dirty="0"/>
              <a:t>Source: Centers for Disease Control and Prevention/Melissa Brower; (b) Kathleen </a:t>
            </a:r>
            <a:r>
              <a:rPr lang="en-US" dirty="0" err="1"/>
              <a:t>Talaro</a:t>
            </a:r>
            <a:endParaRPr lang="en-US" dirty="0"/>
          </a:p>
        </p:txBody>
      </p:sp>
    </p:spTree>
    <p:extLst>
      <p:ext uri="{BB962C8B-B14F-4D97-AF65-F5344CB8AC3E}">
        <p14:creationId xmlns:p14="http://schemas.microsoft.com/office/powerpoint/2010/main" val="30445223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Blood Agar Plate Growing </a:t>
            </a:r>
            <a:r>
              <a:rPr lang="en-US" i="1" dirty="0"/>
              <a:t>S. </a:t>
            </a:r>
            <a:r>
              <a:rPr lang="en-US" i="1" dirty="0" err="1"/>
              <a:t>aureus</a:t>
            </a:r>
            <a:endParaRPr lang="en-US" i="1" dirty="0"/>
          </a:p>
        </p:txBody>
      </p:sp>
      <p:pic>
        <p:nvPicPr>
          <p:cNvPr id="6" name="Picture 2" descr="Blood agar plate growing S. aureus."/>
          <p:cNvPicPr>
            <a:picLocks noChangeAspect="1"/>
          </p:cNvPicPr>
          <p:nvPr/>
        </p:nvPicPr>
        <p:blipFill rotWithShape="1">
          <a:blip r:embed="rId2">
            <a:extLst>
              <a:ext uri="{28A0092B-C50C-407E-A947-70E740481C1C}">
                <a14:useLocalDpi xmlns:a14="http://schemas.microsoft.com/office/drawing/2010/main" val="0"/>
              </a:ext>
            </a:extLst>
          </a:blip>
          <a:srcRect t="6904" b="6521"/>
          <a:stretch/>
        </p:blipFill>
        <p:spPr>
          <a:xfrm>
            <a:off x="2057400" y="1493949"/>
            <a:ext cx="5029200" cy="4462352"/>
          </a:xfrm>
          <a:prstGeom prst="rect">
            <a:avLst/>
          </a:prstGeom>
        </p:spPr>
      </p:pic>
      <p:sp>
        <p:nvSpPr>
          <p:cNvPr id="7" name="Text Placeholder 3">
            <a:extLst>
              <a:ext uri="{FF2B5EF4-FFF2-40B4-BE49-F238E27FC236}">
                <a16:creationId xmlns:a16="http://schemas.microsoft.com/office/drawing/2014/main" id="{DDE30437-6A91-47BD-A460-BB955EB632DE}"/>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5" name="Text Placeholder 4"/>
          <p:cNvSpPr>
            <a:spLocks noGrp="1"/>
          </p:cNvSpPr>
          <p:nvPr>
            <p:ph type="body" sz="quarter" idx="30"/>
          </p:nvPr>
        </p:nvSpPr>
        <p:spPr/>
        <p:txBody>
          <a:bodyPr/>
          <a:lstStyle/>
          <a:p>
            <a:r>
              <a:rPr lang="en-US" dirty="0"/>
              <a:t>Kathleen </a:t>
            </a:r>
            <a:r>
              <a:rPr lang="en-US" dirty="0" err="1"/>
              <a:t>Talaro</a:t>
            </a:r>
            <a:endParaRPr lang="en-US" dirty="0"/>
          </a:p>
        </p:txBody>
      </p:sp>
    </p:spTree>
    <p:extLst>
      <p:ext uri="{BB962C8B-B14F-4D97-AF65-F5344CB8AC3E}">
        <p14:creationId xmlns:p14="http://schemas.microsoft.com/office/powerpoint/2010/main" val="30102299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Coagulase Test</a:t>
            </a:r>
            <a:endParaRPr lang="en-US" dirty="0"/>
          </a:p>
        </p:txBody>
      </p:sp>
      <p:pic>
        <p:nvPicPr>
          <p:cNvPr id="6" name="Picture 2" descr="Illustration of the coagulase test."/>
          <p:cNvPicPr>
            <a:picLocks noChangeAspect="1"/>
          </p:cNvPicPr>
          <p:nvPr/>
        </p:nvPicPr>
        <p:blipFill rotWithShape="1">
          <a:blip r:embed="rId2">
            <a:extLst>
              <a:ext uri="{28A0092B-C50C-407E-A947-70E740481C1C}">
                <a14:useLocalDpi xmlns:a14="http://schemas.microsoft.com/office/drawing/2010/main" val="0"/>
              </a:ext>
            </a:extLst>
          </a:blip>
          <a:srcRect t="5904"/>
          <a:stretch/>
        </p:blipFill>
        <p:spPr>
          <a:xfrm>
            <a:off x="1920240" y="1429555"/>
            <a:ext cx="5303520" cy="4655596"/>
          </a:xfrm>
          <a:prstGeom prst="rect">
            <a:avLst/>
          </a:prstGeom>
        </p:spPr>
      </p:pic>
      <p:sp>
        <p:nvSpPr>
          <p:cNvPr id="4" name="Text Placeholder 3">
            <a:extLst>
              <a:ext uri="{FF2B5EF4-FFF2-40B4-BE49-F238E27FC236}">
                <a16:creationId xmlns:a16="http://schemas.microsoft.com/office/drawing/2014/main" id="{3BC497EE-4F59-49CA-82AE-131E5EF6038E}"/>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22254526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MRSA Skin and Soft Tissue Infections Disease Table</a:t>
            </a:r>
          </a:p>
        </p:txBody>
      </p:sp>
      <p:graphicFrame>
        <p:nvGraphicFramePr>
          <p:cNvPr id="7" name="Table 6"/>
          <p:cNvGraphicFramePr>
            <a:graphicFrameLocks noGrp="1"/>
          </p:cNvGraphicFramePr>
          <p:nvPr>
            <p:extLst>
              <p:ext uri="{D42A27DB-BD31-4B8C-83A1-F6EECF244321}">
                <p14:modId xmlns:p14="http://schemas.microsoft.com/office/powerpoint/2010/main" val="33176970"/>
              </p:ext>
            </p:extLst>
          </p:nvPr>
        </p:nvGraphicFramePr>
        <p:xfrm>
          <a:off x="927100" y="1333500"/>
          <a:ext cx="7466012" cy="4490720"/>
        </p:xfrm>
        <a:graphic>
          <a:graphicData uri="http://schemas.openxmlformats.org/drawingml/2006/table">
            <a:tbl>
              <a:tblPr firstRow="1" bandRow="1">
                <a:tableStyleId>{5C22544A-7EE6-4342-B048-85BDC9FD1C3A}</a:tableStyleId>
              </a:tblPr>
              <a:tblGrid>
                <a:gridCol w="2049780">
                  <a:extLst>
                    <a:ext uri="{9D8B030D-6E8A-4147-A177-3AD203B41FA5}">
                      <a16:colId xmlns:a16="http://schemas.microsoft.com/office/drawing/2014/main" val="20000"/>
                    </a:ext>
                  </a:extLst>
                </a:gridCol>
                <a:gridCol w="5416232">
                  <a:extLst>
                    <a:ext uri="{9D8B030D-6E8A-4147-A177-3AD203B41FA5}">
                      <a16:colId xmlns:a16="http://schemas.microsoft.com/office/drawing/2014/main" val="20001"/>
                    </a:ext>
                  </a:extLst>
                </a:gridCol>
              </a:tblGrid>
              <a:tr h="370840">
                <a:tc>
                  <a:txBody>
                    <a:bodyPr/>
                    <a:lstStyle/>
                    <a:p>
                      <a:r>
                        <a:rPr lang="en-US" sz="1800" b="1" i="0" u="none" strike="noStrike" kern="1200" baseline="0" dirty="0">
                          <a:solidFill>
                            <a:schemeClr val="dk1"/>
                          </a:solidFill>
                          <a:latin typeface="+mn-lt"/>
                          <a:ea typeface="+mn-ea"/>
                          <a:cs typeface="+mn-cs"/>
                        </a:rPr>
                        <a:t>Causative</a:t>
                      </a:r>
                    </a:p>
                    <a:p>
                      <a:r>
                        <a:rPr lang="en-US" sz="1800" b="1" i="0" u="none" strike="noStrike" kern="1200" baseline="0" dirty="0">
                          <a:solidFill>
                            <a:schemeClr val="dk1"/>
                          </a:solidFill>
                          <a:latin typeface="+mn-lt"/>
                          <a:ea typeface="+mn-ea"/>
                          <a:cs typeface="+mn-cs"/>
                        </a:rPr>
                        <a:t>Organism</a:t>
                      </a: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1" i="0" u="none" strike="noStrike" kern="1200" baseline="0" dirty="0">
                          <a:solidFill>
                            <a:schemeClr val="dk1"/>
                          </a:solidFill>
                          <a:latin typeface="+mn-lt"/>
                          <a:ea typeface="+mn-ea"/>
                          <a:cs typeface="+mn-cs"/>
                        </a:rPr>
                        <a:t>Methicillin-resistant</a:t>
                      </a:r>
                    </a:p>
                    <a:p>
                      <a:r>
                        <a:rPr lang="en-US" sz="1800" b="1" i="1" u="none" strike="noStrike" kern="1200" baseline="0" dirty="0">
                          <a:solidFill>
                            <a:schemeClr val="dk1"/>
                          </a:solidFill>
                          <a:latin typeface="+mn-lt"/>
                          <a:ea typeface="+mn-ea"/>
                          <a:cs typeface="+mn-cs"/>
                        </a:rPr>
                        <a:t>Staphylococcus aureus</a:t>
                      </a: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800" b="0" i="0" u="none" strike="noStrike" kern="1200" baseline="0" dirty="0">
                          <a:solidFill>
                            <a:schemeClr val="dk1"/>
                          </a:solidFill>
                          <a:latin typeface="+mn-lt"/>
                          <a:ea typeface="+mn-ea"/>
                          <a:cs typeface="+mn-cs"/>
                        </a:rPr>
                        <a:t>Common Modes</a:t>
                      </a:r>
                    </a:p>
                    <a:p>
                      <a:r>
                        <a:rPr lang="en-US" sz="1800" b="0" i="0" u="none" strike="noStrike" kern="1200" baseline="0" dirty="0">
                          <a:solidFill>
                            <a:schemeClr val="dk1"/>
                          </a:solidFill>
                          <a:latin typeface="+mn-lt"/>
                          <a:ea typeface="+mn-ea"/>
                          <a:cs typeface="+mn-cs"/>
                        </a:rPr>
                        <a:t>of Transmission</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Direct contact, indirect contact</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800" b="0" i="0" u="none" strike="noStrike" kern="1200" baseline="0" dirty="0">
                          <a:solidFill>
                            <a:schemeClr val="dk1"/>
                          </a:solidFill>
                          <a:latin typeface="+mn-lt"/>
                          <a:ea typeface="+mn-ea"/>
                          <a:cs typeface="+mn-cs"/>
                        </a:rPr>
                        <a:t>Virulence Factors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Coagulase, other enzymes, superantigens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800" b="0" i="0" u="none" strike="noStrike" kern="1200" baseline="0" dirty="0">
                          <a:solidFill>
                            <a:schemeClr val="dk1"/>
                          </a:solidFill>
                          <a:latin typeface="+mn-lt"/>
                          <a:ea typeface="+mn-ea"/>
                          <a:cs typeface="+mn-cs"/>
                        </a:rPr>
                        <a:t>Culture/Diagnosis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PCR, culture and Gram stain, coagulase and catalase tests, multitest systems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US" sz="1800" b="0" i="0" u="none" strike="noStrike" kern="1200" baseline="0" dirty="0">
                          <a:solidFill>
                            <a:schemeClr val="dk1"/>
                          </a:solidFill>
                          <a:latin typeface="+mn-lt"/>
                          <a:ea typeface="+mn-ea"/>
                          <a:cs typeface="+mn-cs"/>
                        </a:rPr>
                        <a:t>Prevention</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Hygiene practices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r>
                        <a:rPr lang="en-US" sz="1800" b="0" i="0" u="none" strike="noStrike" kern="1200" baseline="0" dirty="0">
                          <a:solidFill>
                            <a:schemeClr val="dk1"/>
                          </a:solidFill>
                          <a:latin typeface="+mn-lt"/>
                          <a:ea typeface="+mn-ea"/>
                          <a:cs typeface="+mn-cs"/>
                        </a:rPr>
                        <a:t>Treatment</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Vancomycin; in </a:t>
                      </a:r>
                      <a:r>
                        <a:rPr lang="en-US" sz="1800" b="1" i="0" u="none" strike="noStrike" kern="1200" baseline="0" dirty="0">
                          <a:solidFill>
                            <a:schemeClr val="dk1"/>
                          </a:solidFill>
                          <a:latin typeface="+mn-lt"/>
                          <a:ea typeface="+mn-ea"/>
                          <a:cs typeface="+mn-cs"/>
                        </a:rPr>
                        <a:t>Serious Threat </a:t>
                      </a:r>
                      <a:r>
                        <a:rPr lang="en-US" sz="1800" b="0" i="0" u="none" strike="noStrike" kern="1200" baseline="0" dirty="0">
                          <a:solidFill>
                            <a:schemeClr val="dk1"/>
                          </a:solidFill>
                          <a:latin typeface="+mn-lt"/>
                          <a:ea typeface="+mn-ea"/>
                          <a:cs typeface="+mn-cs"/>
                        </a:rPr>
                        <a:t>category in CDC Antibiotic Resistance Report</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r>
                        <a:rPr lang="en-US" sz="1800" b="0" i="0" u="none" strike="noStrike" kern="1200" baseline="0" dirty="0">
                          <a:solidFill>
                            <a:schemeClr val="dk1"/>
                          </a:solidFill>
                          <a:latin typeface="+mn-lt"/>
                          <a:ea typeface="+mn-ea"/>
                          <a:cs typeface="+mn-cs"/>
                        </a:rPr>
                        <a:t>Epidemiology</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Community-associated MRSA infections most common in children and young to middle-aged adults; incidence increasing in communities (decreasing in hospitals)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6280257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Impetigo</a:t>
            </a:r>
            <a:endParaRPr lang="en-US" dirty="0"/>
          </a:p>
        </p:txBody>
      </p:sp>
      <p:sp>
        <p:nvSpPr>
          <p:cNvPr id="6" name="Content Placeholder 5"/>
          <p:cNvSpPr>
            <a:spLocks noGrp="1"/>
          </p:cNvSpPr>
          <p:nvPr>
            <p:ph sz="quarter" idx="11"/>
          </p:nvPr>
        </p:nvSpPr>
        <p:spPr/>
        <p:txBody>
          <a:bodyPr/>
          <a:lstStyle/>
          <a:p>
            <a:pPr>
              <a:spcBef>
                <a:spcPts val="800"/>
              </a:spcBef>
            </a:pPr>
            <a:r>
              <a:rPr lang="en-US" altLang="en-US" dirty="0"/>
              <a:t>A superficial bacterial infection that causes the skin to flake or peel off</a:t>
            </a:r>
          </a:p>
          <a:p>
            <a:pPr marL="342900" indent="-342900">
              <a:spcBef>
                <a:spcPts val="800"/>
              </a:spcBef>
              <a:buFont typeface="Arial" panose="020B0604020202020204" pitchFamily="34" charset="0"/>
              <a:buChar char="•"/>
            </a:pPr>
            <a:r>
              <a:rPr lang="en-US" altLang="en-US" dirty="0"/>
              <a:t>Caused by either </a:t>
            </a:r>
            <a:r>
              <a:rPr lang="en-US" altLang="en-US" i="1" dirty="0"/>
              <a:t>S. </a:t>
            </a:r>
            <a:r>
              <a:rPr lang="en-US" altLang="en-US" i="1" dirty="0" err="1"/>
              <a:t>aureus</a:t>
            </a:r>
            <a:r>
              <a:rPr lang="en-US" altLang="en-US" dirty="0"/>
              <a:t> or </a:t>
            </a:r>
            <a:r>
              <a:rPr lang="en-US" altLang="en-US" i="1" dirty="0"/>
              <a:t>S. </a:t>
            </a:r>
            <a:r>
              <a:rPr lang="en-US" altLang="en-US" i="1" dirty="0" err="1"/>
              <a:t>pyogenes</a:t>
            </a:r>
            <a:r>
              <a:rPr lang="en-US" altLang="en-US" dirty="0"/>
              <a:t>, or a mixture of the two</a:t>
            </a:r>
          </a:p>
          <a:p>
            <a:pPr marL="342900" indent="-342900">
              <a:spcBef>
                <a:spcPts val="800"/>
              </a:spcBef>
              <a:buFont typeface="Arial" panose="020B0604020202020204" pitchFamily="34" charset="0"/>
              <a:buChar char="•"/>
            </a:pPr>
            <a:r>
              <a:rPr lang="en-US" altLang="en-US" dirty="0"/>
              <a:t>Children are the primary victims</a:t>
            </a:r>
          </a:p>
          <a:p>
            <a:pPr marL="342900" indent="-342900">
              <a:spcBef>
                <a:spcPts val="800"/>
              </a:spcBef>
              <a:buFont typeface="Arial" panose="020B0604020202020204" pitchFamily="34" charset="0"/>
              <a:buChar char="•"/>
            </a:pPr>
            <a:r>
              <a:rPr lang="en-US" altLang="en-US" dirty="0"/>
              <a:t>Symptoms are the same regardless of the organism causing the infection</a:t>
            </a:r>
            <a:endParaRPr lang="en-US" dirty="0"/>
          </a:p>
        </p:txBody>
      </p:sp>
      <p:pic>
        <p:nvPicPr>
          <p:cNvPr id="10" name="Picture 9" descr="Impetigo lesions on a shoulder. Impetigo is a superficial bacterial infection that causes the skin to flake or peel off."/>
          <p:cNvPicPr>
            <a:picLocks noChangeAspect="1"/>
          </p:cNvPicPr>
          <p:nvPr/>
        </p:nvPicPr>
        <p:blipFill rotWithShape="1">
          <a:blip r:embed="rId2">
            <a:extLst>
              <a:ext uri="{28A0092B-C50C-407E-A947-70E740481C1C}">
                <a14:useLocalDpi xmlns:a14="http://schemas.microsoft.com/office/drawing/2010/main" val="0"/>
              </a:ext>
            </a:extLst>
          </a:blip>
          <a:srcRect t="6017" b="6112"/>
          <a:stretch/>
        </p:blipFill>
        <p:spPr>
          <a:xfrm>
            <a:off x="4980362" y="1674254"/>
            <a:ext cx="3840480" cy="3812146"/>
          </a:xfrm>
          <a:prstGeom prst="rect">
            <a:avLst/>
          </a:prstGeom>
        </p:spPr>
      </p:pic>
      <p:sp>
        <p:nvSpPr>
          <p:cNvPr id="9" name="Text Placeholder 8"/>
          <p:cNvSpPr>
            <a:spLocks noGrp="1"/>
          </p:cNvSpPr>
          <p:nvPr>
            <p:ph type="body" sz="quarter" idx="30"/>
          </p:nvPr>
        </p:nvSpPr>
        <p:spPr/>
        <p:txBody>
          <a:bodyPr/>
          <a:lstStyle/>
          <a:p>
            <a:r>
              <a:rPr lang="en-US" dirty="0"/>
              <a:t>Hercules Robinson/</a:t>
            </a:r>
            <a:r>
              <a:rPr lang="en-US" dirty="0" err="1"/>
              <a:t>Alamy</a:t>
            </a:r>
            <a:endParaRPr lang="en-US" dirty="0"/>
          </a:p>
        </p:txBody>
      </p:sp>
    </p:spTree>
    <p:extLst>
      <p:ext uri="{BB962C8B-B14F-4D97-AF65-F5344CB8AC3E}">
        <p14:creationId xmlns:p14="http://schemas.microsoft.com/office/powerpoint/2010/main" val="17549530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Staphylococcus </a:t>
            </a:r>
            <a:r>
              <a:rPr lang="en-US" i="1" dirty="0" err="1"/>
              <a:t>aureus</a:t>
            </a:r>
            <a:r>
              <a:rPr lang="en-US" i="1" dirty="0"/>
              <a:t> </a:t>
            </a:r>
            <a:r>
              <a:rPr lang="en-US" dirty="0"/>
              <a:t>Virulence Factors</a:t>
            </a:r>
          </a:p>
        </p:txBody>
      </p:sp>
      <p:sp>
        <p:nvSpPr>
          <p:cNvPr id="3" name="Content Placeholder 2"/>
          <p:cNvSpPr>
            <a:spLocks noGrp="1"/>
          </p:cNvSpPr>
          <p:nvPr>
            <p:ph sz="quarter" idx="11"/>
          </p:nvPr>
        </p:nvSpPr>
        <p:spPr/>
        <p:txBody>
          <a:bodyPr/>
          <a:lstStyle/>
          <a:p>
            <a:pPr>
              <a:spcBef>
                <a:spcPts val="800"/>
              </a:spcBef>
            </a:pPr>
            <a:r>
              <a:rPr lang="en-US" dirty="0"/>
              <a:t>Exotoxins called </a:t>
            </a:r>
            <a:r>
              <a:rPr lang="en-US" dirty="0" err="1"/>
              <a:t>exfoliative</a:t>
            </a:r>
            <a:r>
              <a:rPr lang="en-US" dirty="0"/>
              <a:t> toxins A and B</a:t>
            </a:r>
          </a:p>
          <a:p>
            <a:pPr marL="347472" indent="-320040">
              <a:spcBef>
                <a:spcPts val="800"/>
              </a:spcBef>
              <a:buFont typeface="Arial" pitchFamily="34" charset="0"/>
              <a:buChar char="•"/>
            </a:pPr>
            <a:r>
              <a:rPr lang="en-US" dirty="0"/>
              <a:t>Attack a protein that is important for epithelial cell-to-cell binding; breaking this protein leads to the characteristics blistering</a:t>
            </a:r>
          </a:p>
          <a:p>
            <a:pPr>
              <a:spcBef>
                <a:spcPts val="800"/>
              </a:spcBef>
            </a:pPr>
            <a:r>
              <a:rPr lang="en-US" dirty="0"/>
              <a:t>Coagulase</a:t>
            </a:r>
          </a:p>
          <a:p>
            <a:pPr marL="347472" indent="-320040">
              <a:spcBef>
                <a:spcPts val="800"/>
              </a:spcBef>
              <a:buFont typeface="Arial" panose="020B0604020202020204" pitchFamily="34" charset="0"/>
              <a:buChar char="•"/>
            </a:pPr>
            <a:r>
              <a:rPr lang="en-US" dirty="0"/>
              <a:t>Coagulates plasma and blood</a:t>
            </a:r>
          </a:p>
          <a:p>
            <a:pPr marL="347472" indent="-320040">
              <a:spcBef>
                <a:spcPts val="800"/>
              </a:spcBef>
              <a:buFont typeface="Arial" panose="020B0604020202020204" pitchFamily="34" charset="0"/>
              <a:buChar char="•"/>
            </a:pPr>
            <a:r>
              <a:rPr lang="en-US" dirty="0"/>
              <a:t>Causes fibrin to be deposited around the bacteria, concentrating exotoxin in an area of local damage</a:t>
            </a:r>
          </a:p>
        </p:txBody>
      </p:sp>
    </p:spTree>
    <p:extLst>
      <p:ext uri="{BB962C8B-B14F-4D97-AF65-F5344CB8AC3E}">
        <p14:creationId xmlns:p14="http://schemas.microsoft.com/office/powerpoint/2010/main" val="24406371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i="1" dirty="0"/>
              <a:t>Streptococcus </a:t>
            </a:r>
            <a:r>
              <a:rPr lang="en-US" altLang="en-US" i="1" dirty="0" err="1"/>
              <a:t>pyogenes</a:t>
            </a:r>
            <a:endParaRPr lang="en-US" i="1" dirty="0"/>
          </a:p>
        </p:txBody>
      </p:sp>
      <p:sp>
        <p:nvSpPr>
          <p:cNvPr id="3" name="Content Placeholder 2"/>
          <p:cNvSpPr>
            <a:spLocks noGrp="1"/>
          </p:cNvSpPr>
          <p:nvPr>
            <p:ph sz="quarter" idx="11"/>
          </p:nvPr>
        </p:nvSpPr>
        <p:spPr/>
        <p:txBody>
          <a:bodyPr/>
          <a:lstStyle/>
          <a:p>
            <a:pPr>
              <a:spcBef>
                <a:spcPts val="800"/>
              </a:spcBef>
            </a:pPr>
            <a:r>
              <a:rPr lang="en-US" altLang="en-US" dirty="0"/>
              <a:t>Also causes strep throat, scarlet fever, pneumonia, puerperal fever, necrotizing fasciitis, bloodstream infections, and rheumatic fever</a:t>
            </a:r>
          </a:p>
          <a:p>
            <a:pPr>
              <a:spcBef>
                <a:spcPts val="800"/>
              </a:spcBef>
            </a:pPr>
            <a:r>
              <a:rPr lang="en-US" altLang="en-US" dirty="0"/>
              <a:t>Gram-positive </a:t>
            </a:r>
            <a:r>
              <a:rPr lang="en-US" altLang="en-US" dirty="0" err="1"/>
              <a:t>coccus</a:t>
            </a:r>
            <a:r>
              <a:rPr lang="en-US" altLang="en-US" dirty="0"/>
              <a:t>, beta-hemolytic</a:t>
            </a:r>
          </a:p>
          <a:p>
            <a:pPr>
              <a:spcBef>
                <a:spcPts val="800"/>
              </a:spcBef>
            </a:pPr>
            <a:r>
              <a:rPr lang="en-US" altLang="en-US" dirty="0"/>
              <a:t>Adhesive elements: LTA, M protein, hyaluronic acid capsule</a:t>
            </a:r>
          </a:p>
          <a:p>
            <a:pPr>
              <a:spcBef>
                <a:spcPts val="800"/>
              </a:spcBef>
            </a:pPr>
            <a:r>
              <a:rPr lang="en-US" altLang="en-US" dirty="0"/>
              <a:t>Like </a:t>
            </a:r>
            <a:r>
              <a:rPr lang="en-US" altLang="en-US" i="1" dirty="0"/>
              <a:t>S. </a:t>
            </a:r>
            <a:r>
              <a:rPr lang="en-US" altLang="en-US" i="1" dirty="0" err="1"/>
              <a:t>aureus</a:t>
            </a:r>
            <a:r>
              <a:rPr lang="en-US" altLang="en-US" dirty="0"/>
              <a:t>, it possesses </a:t>
            </a:r>
            <a:r>
              <a:rPr lang="en-US" altLang="en-US" dirty="0" err="1"/>
              <a:t>hyaluronidase</a:t>
            </a:r>
            <a:endParaRPr lang="en-US" dirty="0"/>
          </a:p>
        </p:txBody>
      </p:sp>
    </p:spTree>
    <p:extLst>
      <p:ext uri="{BB962C8B-B14F-4D97-AF65-F5344CB8AC3E}">
        <p14:creationId xmlns:p14="http://schemas.microsoft.com/office/powerpoint/2010/main" val="42468290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Identification Tests for </a:t>
            </a:r>
            <a:r>
              <a:rPr lang="en-US" i="1" dirty="0"/>
              <a:t>Streptococcus </a:t>
            </a:r>
            <a:r>
              <a:rPr lang="en-US" i="1" dirty="0" err="1"/>
              <a:t>pyogenes</a:t>
            </a:r>
            <a:endParaRPr lang="en-US" i="1" dirty="0"/>
          </a:p>
        </p:txBody>
      </p:sp>
      <p:pic>
        <p:nvPicPr>
          <p:cNvPr id="6" name="Picture 5" descr="Identification tests for Streptococcus pyogenes."/>
          <p:cNvPicPr>
            <a:picLocks noChangeAspect="1"/>
          </p:cNvPicPr>
          <p:nvPr/>
        </p:nvPicPr>
        <p:blipFill rotWithShape="1">
          <a:blip r:embed="rId2">
            <a:extLst>
              <a:ext uri="{28A0092B-C50C-407E-A947-70E740481C1C}">
                <a14:useLocalDpi xmlns:a14="http://schemas.microsoft.com/office/drawing/2010/main" val="0"/>
              </a:ext>
            </a:extLst>
          </a:blip>
          <a:srcRect t="4742" b="4716"/>
          <a:stretch/>
        </p:blipFill>
        <p:spPr>
          <a:xfrm>
            <a:off x="2011680" y="1390918"/>
            <a:ext cx="5120640" cy="4590782"/>
          </a:xfrm>
          <a:prstGeom prst="rect">
            <a:avLst/>
          </a:prstGeom>
        </p:spPr>
      </p:pic>
      <p:sp>
        <p:nvSpPr>
          <p:cNvPr id="5" name="Text Placeholder 4"/>
          <p:cNvSpPr>
            <a:spLocks noGrp="1"/>
          </p:cNvSpPr>
          <p:nvPr>
            <p:ph type="body" sz="quarter" idx="30"/>
          </p:nvPr>
        </p:nvSpPr>
        <p:spPr/>
        <p:txBody>
          <a:bodyPr/>
          <a:lstStyle/>
          <a:p>
            <a:r>
              <a:rPr lang="en-US" dirty="0"/>
              <a:t>(a) Lisa Burgess/McGraw-Hill Education; (b) McGraw-Hill Education</a:t>
            </a:r>
          </a:p>
        </p:txBody>
      </p:sp>
      <p:sp>
        <p:nvSpPr>
          <p:cNvPr id="7" name="Text Placeholder 3">
            <a:extLst>
              <a:ext uri="{FF2B5EF4-FFF2-40B4-BE49-F238E27FC236}">
                <a16:creationId xmlns:a16="http://schemas.microsoft.com/office/drawing/2014/main" id="{14F3BDD8-2464-431E-8B5D-BCE8A33040F0}"/>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7889417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Impetigo Disease Table</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3710994472"/>
              </p:ext>
            </p:extLst>
          </p:nvPr>
        </p:nvGraphicFramePr>
        <p:xfrm>
          <a:off x="482600" y="1295400"/>
          <a:ext cx="8216900" cy="437388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20000"/>
                    </a:ext>
                  </a:extLst>
                </a:gridCol>
                <a:gridCol w="3136900">
                  <a:extLst>
                    <a:ext uri="{9D8B030D-6E8A-4147-A177-3AD203B41FA5}">
                      <a16:colId xmlns:a16="http://schemas.microsoft.com/office/drawing/2014/main" val="20001"/>
                    </a:ext>
                  </a:extLst>
                </a:gridCol>
                <a:gridCol w="3048000">
                  <a:extLst>
                    <a:ext uri="{9D8B030D-6E8A-4147-A177-3AD203B41FA5}">
                      <a16:colId xmlns:a16="http://schemas.microsoft.com/office/drawing/2014/main" val="20002"/>
                    </a:ext>
                  </a:extLst>
                </a:gridCol>
              </a:tblGrid>
              <a:tr h="370840">
                <a:tc>
                  <a:txBody>
                    <a:bodyPr/>
                    <a:lstStyle/>
                    <a:p>
                      <a:pPr>
                        <a:lnSpc>
                          <a:spcPts val="1600"/>
                        </a:lnSpc>
                      </a:pPr>
                      <a:r>
                        <a:rPr lang="en-US" sz="1400" b="1" i="0" u="none" strike="noStrike" kern="1200" baseline="0" dirty="0">
                          <a:solidFill>
                            <a:schemeClr val="dk1"/>
                          </a:solidFill>
                          <a:latin typeface="+mn-lt"/>
                          <a:ea typeface="+mn-ea"/>
                          <a:cs typeface="+mn-cs"/>
                        </a:rPr>
                        <a:t>Causative Organism(s)</a:t>
                      </a:r>
                      <a:endParaRPr lang="en-US"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600"/>
                        </a:lnSpc>
                      </a:pPr>
                      <a:r>
                        <a:rPr lang="en-US" sz="1400" b="1" i="1" u="none" strike="noStrike" kern="1200" baseline="0" dirty="0">
                          <a:solidFill>
                            <a:schemeClr val="dk1"/>
                          </a:solidFill>
                          <a:latin typeface="+mn-lt"/>
                          <a:ea typeface="+mn-ea"/>
                          <a:cs typeface="+mn-cs"/>
                        </a:rPr>
                        <a:t>Staphylococcus aureus</a:t>
                      </a:r>
                      <a:endParaRPr lang="en-US"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600"/>
                        </a:lnSpc>
                      </a:pPr>
                      <a:r>
                        <a:rPr lang="en-US" sz="1400" b="1" i="1" u="none" strike="noStrike" kern="1200" baseline="0" dirty="0">
                          <a:solidFill>
                            <a:schemeClr val="dk1"/>
                          </a:solidFill>
                          <a:latin typeface="+mn-lt"/>
                          <a:ea typeface="+mn-ea"/>
                          <a:cs typeface="+mn-cs"/>
                        </a:rPr>
                        <a:t>Streptococcus pyogenes</a:t>
                      </a:r>
                      <a:endParaRPr lang="en-US"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a:lnSpc>
                          <a:spcPts val="1600"/>
                        </a:lnSpc>
                      </a:pPr>
                      <a:r>
                        <a:rPr lang="en-US" sz="1400" b="0" i="0" u="none" strike="noStrike" kern="1200" baseline="0" dirty="0">
                          <a:solidFill>
                            <a:schemeClr val="dk1"/>
                          </a:solidFill>
                          <a:latin typeface="+mn-lt"/>
                          <a:ea typeface="+mn-ea"/>
                          <a:cs typeface="+mn-cs"/>
                        </a:rPr>
                        <a:t>Common Modes</a:t>
                      </a:r>
                    </a:p>
                    <a:p>
                      <a:pPr>
                        <a:lnSpc>
                          <a:spcPts val="1600"/>
                        </a:lnSpc>
                      </a:pPr>
                      <a:r>
                        <a:rPr lang="en-US" sz="1400" b="0" i="0" u="none" strike="noStrike" kern="1200" baseline="0" dirty="0">
                          <a:solidFill>
                            <a:schemeClr val="dk1"/>
                          </a:solidFill>
                          <a:latin typeface="+mn-lt"/>
                          <a:ea typeface="+mn-ea"/>
                          <a:cs typeface="+mn-cs"/>
                        </a:rPr>
                        <a:t>of Transmission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600"/>
                        </a:lnSpc>
                      </a:pPr>
                      <a:r>
                        <a:rPr lang="en-US" sz="1400" b="0" i="0" u="none" strike="noStrike" kern="1200" baseline="0" dirty="0">
                          <a:solidFill>
                            <a:schemeClr val="dk1"/>
                          </a:solidFill>
                          <a:latin typeface="+mn-lt"/>
                          <a:ea typeface="+mn-ea"/>
                          <a:cs typeface="+mn-cs"/>
                        </a:rPr>
                        <a:t>Direct contact, indirect contact</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600"/>
                        </a:lnSpc>
                      </a:pPr>
                      <a:r>
                        <a:rPr lang="en-US" sz="1400" b="0" i="0" u="none" strike="noStrike" kern="1200" baseline="0" dirty="0">
                          <a:solidFill>
                            <a:schemeClr val="dk1"/>
                          </a:solidFill>
                          <a:latin typeface="+mn-lt"/>
                          <a:ea typeface="+mn-ea"/>
                          <a:cs typeface="+mn-cs"/>
                        </a:rPr>
                        <a:t>Direct contact, indirect contact</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pPr>
                        <a:lnSpc>
                          <a:spcPts val="1600"/>
                        </a:lnSpc>
                      </a:pPr>
                      <a:r>
                        <a:rPr lang="en-US" sz="1400" b="0" i="0" u="none" strike="noStrike" kern="1200" baseline="0" dirty="0">
                          <a:solidFill>
                            <a:schemeClr val="dk1"/>
                          </a:solidFill>
                          <a:latin typeface="+mn-lt"/>
                          <a:ea typeface="+mn-ea"/>
                          <a:cs typeface="+mn-cs"/>
                        </a:rPr>
                        <a:t>Virulence Factors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600"/>
                        </a:lnSpc>
                      </a:pPr>
                      <a:r>
                        <a:rPr lang="en-US" sz="1400" b="0" i="0" u="none" strike="noStrike" kern="1200" baseline="0" dirty="0">
                          <a:solidFill>
                            <a:schemeClr val="dk1"/>
                          </a:solidFill>
                          <a:latin typeface="+mn-lt"/>
                          <a:ea typeface="+mn-ea"/>
                          <a:cs typeface="+mn-cs"/>
                        </a:rPr>
                        <a:t>Exfoliative toxin A, coagulase, other enzymes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600"/>
                        </a:lnSpc>
                      </a:pPr>
                      <a:r>
                        <a:rPr lang="en-US" sz="1400" b="0" i="0" u="none" strike="noStrike" kern="1200" baseline="0" dirty="0">
                          <a:solidFill>
                            <a:schemeClr val="dk1"/>
                          </a:solidFill>
                          <a:latin typeface="+mn-lt"/>
                          <a:ea typeface="+mn-ea"/>
                          <a:cs typeface="+mn-cs"/>
                        </a:rPr>
                        <a:t>Streptokinase, plasminogen-binding ability, hyaluronidase, M protein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pPr>
                        <a:lnSpc>
                          <a:spcPts val="1600"/>
                        </a:lnSpc>
                      </a:pPr>
                      <a:r>
                        <a:rPr lang="en-US" sz="1400" b="0" i="0" u="none" strike="noStrike" kern="1200" baseline="0" dirty="0">
                          <a:solidFill>
                            <a:schemeClr val="dk1"/>
                          </a:solidFill>
                          <a:latin typeface="+mn-lt"/>
                          <a:ea typeface="+mn-ea"/>
                          <a:cs typeface="+mn-cs"/>
                        </a:rPr>
                        <a:t>Culture/Diagnosis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600"/>
                        </a:lnSpc>
                      </a:pPr>
                      <a:r>
                        <a:rPr lang="en-US" sz="1400" b="0" i="0" u="none" strike="noStrike" kern="1200" baseline="0" dirty="0">
                          <a:solidFill>
                            <a:schemeClr val="dk1"/>
                          </a:solidFill>
                          <a:latin typeface="+mn-lt"/>
                          <a:ea typeface="+mn-ea"/>
                          <a:cs typeface="+mn-cs"/>
                        </a:rPr>
                        <a:t>Routinely based on clinical signs; when necessary, culture and Gram stain, coagulase and catalase tests, multitest systems, PCR</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600"/>
                        </a:lnSpc>
                      </a:pPr>
                      <a:r>
                        <a:rPr lang="en-US" sz="1400" b="0" i="0" u="none" strike="noStrike" kern="1200" baseline="0" dirty="0">
                          <a:solidFill>
                            <a:schemeClr val="dk1"/>
                          </a:solidFill>
                          <a:latin typeface="+mn-lt"/>
                          <a:ea typeface="+mn-ea"/>
                          <a:cs typeface="+mn-cs"/>
                        </a:rPr>
                        <a:t>Routinely based on clinical signs; when necessary, culture and Gram stain, coagulase and catalase</a:t>
                      </a:r>
                    </a:p>
                    <a:p>
                      <a:pPr>
                        <a:lnSpc>
                          <a:spcPts val="1600"/>
                        </a:lnSpc>
                      </a:pPr>
                      <a:r>
                        <a:rPr lang="en-US" sz="1400" b="0" i="0" u="none" strike="noStrike" kern="1200" baseline="0" dirty="0">
                          <a:solidFill>
                            <a:schemeClr val="dk1"/>
                          </a:solidFill>
                          <a:latin typeface="+mn-lt"/>
                          <a:ea typeface="+mn-ea"/>
                          <a:cs typeface="+mn-cs"/>
                        </a:rPr>
                        <a:t>tests, multitest systems, PCR</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pPr>
                        <a:lnSpc>
                          <a:spcPts val="1600"/>
                        </a:lnSpc>
                      </a:pPr>
                      <a:r>
                        <a:rPr lang="en-US" sz="1400" b="0" i="0" u="none" strike="noStrike" kern="1200" baseline="0" dirty="0">
                          <a:solidFill>
                            <a:schemeClr val="dk1"/>
                          </a:solidFill>
                          <a:latin typeface="+mn-lt"/>
                          <a:ea typeface="+mn-ea"/>
                          <a:cs typeface="+mn-cs"/>
                        </a:rPr>
                        <a:t>Prevention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600"/>
                        </a:lnSpc>
                      </a:pPr>
                      <a:r>
                        <a:rPr lang="en-US" sz="1400" b="0" i="0" u="none" strike="noStrike" kern="1200" baseline="0" dirty="0">
                          <a:solidFill>
                            <a:schemeClr val="dk1"/>
                          </a:solidFill>
                          <a:latin typeface="+mn-lt"/>
                          <a:ea typeface="+mn-ea"/>
                          <a:cs typeface="+mn-cs"/>
                        </a:rPr>
                        <a:t>Hygiene practices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600"/>
                        </a:lnSpc>
                      </a:pPr>
                      <a:r>
                        <a:rPr lang="en-US" sz="1400" b="0" i="0" u="none" strike="noStrike" kern="1200" baseline="0" dirty="0">
                          <a:solidFill>
                            <a:schemeClr val="dk1"/>
                          </a:solidFill>
                          <a:latin typeface="+mn-lt"/>
                          <a:ea typeface="+mn-ea"/>
                          <a:cs typeface="+mn-cs"/>
                        </a:rPr>
                        <a:t>Hygiene practices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pPr>
                        <a:lnSpc>
                          <a:spcPts val="1600"/>
                        </a:lnSpc>
                      </a:pPr>
                      <a:r>
                        <a:rPr lang="en-US" sz="1400" b="0" i="0" u="none" strike="noStrike" kern="1200" baseline="0" dirty="0">
                          <a:solidFill>
                            <a:schemeClr val="dk1"/>
                          </a:solidFill>
                          <a:latin typeface="+mn-lt"/>
                          <a:ea typeface="+mn-ea"/>
                          <a:cs typeface="+mn-cs"/>
                        </a:rPr>
                        <a:t>Treatment</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600"/>
                        </a:lnSpc>
                      </a:pPr>
                      <a:r>
                        <a:rPr lang="en-US" sz="1400" b="0" i="0" u="none" strike="noStrike" kern="1200" baseline="0" dirty="0">
                          <a:solidFill>
                            <a:schemeClr val="dk1"/>
                          </a:solidFill>
                          <a:latin typeface="+mn-lt"/>
                          <a:ea typeface="+mn-ea"/>
                          <a:cs typeface="+mn-cs"/>
                        </a:rPr>
                        <a:t>Topical mupirocin or retapamulin, oral cephalexin, </a:t>
                      </a:r>
                      <a:r>
                        <a:rPr lang="en-US" sz="1400" b="0" i="0" u="none" strike="noStrike" kern="1200" baseline="0" dirty="0" err="1">
                          <a:solidFill>
                            <a:schemeClr val="dk1"/>
                          </a:solidFill>
                          <a:latin typeface="+mn-lt"/>
                          <a:ea typeface="+mn-ea"/>
                          <a:cs typeface="+mn-cs"/>
                        </a:rPr>
                        <a:t>dicloxacillin</a:t>
                      </a:r>
                      <a:r>
                        <a:rPr lang="en-US" sz="1400" b="0" i="0" u="none" strike="noStrike" kern="1200" baseline="0" dirty="0">
                          <a:solidFill>
                            <a:schemeClr val="dk1"/>
                          </a:solidFill>
                          <a:latin typeface="+mn-lt"/>
                          <a:ea typeface="+mn-ea"/>
                          <a:cs typeface="+mn-cs"/>
                        </a:rPr>
                        <a:t>; MRSA is in </a:t>
                      </a:r>
                      <a:r>
                        <a:rPr lang="en-US" sz="1400" b="1" i="0" u="none" strike="noStrike" kern="1200" baseline="0" dirty="0">
                          <a:solidFill>
                            <a:schemeClr val="dk1"/>
                          </a:solidFill>
                          <a:latin typeface="+mn-lt"/>
                          <a:ea typeface="+mn-ea"/>
                          <a:cs typeface="+mn-cs"/>
                        </a:rPr>
                        <a:t>Serious Threat </a:t>
                      </a:r>
                      <a:r>
                        <a:rPr lang="en-US" sz="1400" b="0" i="0" u="none" strike="noStrike" kern="1200" baseline="0" dirty="0">
                          <a:solidFill>
                            <a:schemeClr val="dk1"/>
                          </a:solidFill>
                          <a:latin typeface="+mn-lt"/>
                          <a:ea typeface="+mn-ea"/>
                          <a:cs typeface="+mn-cs"/>
                        </a:rPr>
                        <a:t>category in CDC Antibiotic Resistance Report</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600"/>
                        </a:lnSpc>
                      </a:pPr>
                      <a:r>
                        <a:rPr lang="en-US" sz="1400" b="0" i="0" u="none" strike="noStrike" kern="1200" baseline="0" dirty="0">
                          <a:solidFill>
                            <a:schemeClr val="dk1"/>
                          </a:solidFill>
                          <a:latin typeface="+mn-lt"/>
                          <a:ea typeface="+mn-ea"/>
                          <a:cs typeface="+mn-cs"/>
                        </a:rPr>
                        <a:t>Topical mupirocin or </a:t>
                      </a:r>
                      <a:r>
                        <a:rPr lang="en-US" sz="1400" b="0" i="0" u="none" strike="noStrike" kern="1200" baseline="0" dirty="0" err="1">
                          <a:solidFill>
                            <a:schemeClr val="dk1"/>
                          </a:solidFill>
                          <a:latin typeface="+mn-lt"/>
                          <a:ea typeface="+mn-ea"/>
                          <a:cs typeface="+mn-cs"/>
                        </a:rPr>
                        <a:t>retapamulin</a:t>
                      </a:r>
                      <a:r>
                        <a:rPr lang="en-US" sz="1400" b="0" i="0" u="none" strike="noStrike" kern="1200" baseline="0" dirty="0">
                          <a:solidFill>
                            <a:schemeClr val="dk1"/>
                          </a:solidFill>
                          <a:latin typeface="+mn-lt"/>
                          <a:ea typeface="+mn-ea"/>
                          <a:cs typeface="+mn-cs"/>
                        </a:rPr>
                        <a:t>; erythromycin-resistant </a:t>
                      </a:r>
                      <a:r>
                        <a:rPr lang="en-US" sz="1400" b="0" i="1" u="none" strike="noStrike" kern="1200" baseline="0" dirty="0">
                          <a:solidFill>
                            <a:schemeClr val="dk1"/>
                          </a:solidFill>
                          <a:latin typeface="+mn-lt"/>
                          <a:ea typeface="+mn-ea"/>
                          <a:cs typeface="+mn-cs"/>
                        </a:rPr>
                        <a:t>Streptococcus </a:t>
                      </a:r>
                      <a:r>
                        <a:rPr lang="en-US" sz="1400" b="0" i="1" u="none" strike="noStrike" kern="1200" baseline="0" dirty="0" err="1">
                          <a:solidFill>
                            <a:schemeClr val="dk1"/>
                          </a:solidFill>
                          <a:latin typeface="+mn-lt"/>
                          <a:ea typeface="+mn-ea"/>
                          <a:cs typeface="+mn-cs"/>
                        </a:rPr>
                        <a:t>pyogenes</a:t>
                      </a:r>
                      <a:r>
                        <a:rPr lang="en-US" sz="1400" b="0" i="1" u="none" strike="noStrike" kern="1200" baseline="0" dirty="0">
                          <a:solidFill>
                            <a:schemeClr val="dk1"/>
                          </a:solidFill>
                          <a:latin typeface="+mn-lt"/>
                          <a:ea typeface="+mn-ea"/>
                          <a:cs typeface="+mn-cs"/>
                        </a:rPr>
                        <a:t> </a:t>
                      </a:r>
                      <a:r>
                        <a:rPr lang="en-US" sz="1400" b="0" i="0" u="none" strike="noStrike" kern="1200" baseline="0" dirty="0">
                          <a:solidFill>
                            <a:schemeClr val="dk1"/>
                          </a:solidFill>
                          <a:latin typeface="+mn-lt"/>
                          <a:ea typeface="+mn-ea"/>
                          <a:cs typeface="+mn-cs"/>
                        </a:rPr>
                        <a:t>is in </a:t>
                      </a:r>
                      <a:r>
                        <a:rPr lang="en-US" sz="1400" b="1" i="0" u="none" strike="noStrike" kern="1200" baseline="0" dirty="0">
                          <a:solidFill>
                            <a:schemeClr val="dk1"/>
                          </a:solidFill>
                          <a:latin typeface="+mn-lt"/>
                          <a:ea typeface="+mn-ea"/>
                          <a:cs typeface="+mn-cs"/>
                        </a:rPr>
                        <a:t>Concerning Threat </a:t>
                      </a:r>
                      <a:r>
                        <a:rPr lang="en-US" sz="1400" b="0" i="0" u="none" strike="noStrike" kern="1200" baseline="0" dirty="0">
                          <a:solidFill>
                            <a:schemeClr val="dk1"/>
                          </a:solidFill>
                          <a:latin typeface="+mn-lt"/>
                          <a:ea typeface="+mn-ea"/>
                          <a:cs typeface="+mn-cs"/>
                        </a:rPr>
                        <a:t>category in CDC Antibiotic Resistance Report</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pPr>
                        <a:lnSpc>
                          <a:spcPts val="1600"/>
                        </a:lnSpc>
                      </a:pPr>
                      <a:r>
                        <a:rPr lang="en-US" sz="1400" b="0" i="0" u="none" strike="noStrike" kern="1200" baseline="0" dirty="0">
                          <a:solidFill>
                            <a:schemeClr val="dk1"/>
                          </a:solidFill>
                          <a:latin typeface="+mn-lt"/>
                          <a:ea typeface="+mn-ea"/>
                          <a:cs typeface="+mn-cs"/>
                        </a:rPr>
                        <a:t>Distinguishing Features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600"/>
                        </a:lnSpc>
                      </a:pPr>
                      <a:r>
                        <a:rPr lang="en-US" sz="1400" b="0" i="0" u="none" strike="noStrike" kern="1200" baseline="0" dirty="0">
                          <a:solidFill>
                            <a:schemeClr val="dk1"/>
                          </a:solidFill>
                          <a:latin typeface="+mn-lt"/>
                          <a:ea typeface="+mn-ea"/>
                          <a:cs typeface="+mn-cs"/>
                        </a:rPr>
                        <a:t>Seen more often in older children, adults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600"/>
                        </a:lnSpc>
                      </a:pPr>
                      <a:r>
                        <a:rPr lang="en-US" sz="1400" b="0" i="0" u="none" strike="noStrike" kern="1200" baseline="0" dirty="0">
                          <a:solidFill>
                            <a:schemeClr val="dk1"/>
                          </a:solidFill>
                          <a:latin typeface="+mn-lt"/>
                          <a:ea typeface="+mn-ea"/>
                          <a:cs typeface="+mn-cs"/>
                        </a:rPr>
                        <a:t>Seen more often in newborns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
        <p:nvSpPr>
          <p:cNvPr id="3" name="Content Placeholder 2"/>
          <p:cNvSpPr>
            <a:spLocks noGrp="1"/>
          </p:cNvSpPr>
          <p:nvPr>
            <p:ph sz="quarter" idx="11"/>
          </p:nvPr>
        </p:nvSpPr>
        <p:spPr>
          <a:xfrm>
            <a:off x="342900" y="5828542"/>
            <a:ext cx="8458200" cy="407158"/>
          </a:xfrm>
        </p:spPr>
        <p:txBody>
          <a:bodyPr/>
          <a:lstStyle/>
          <a:p>
            <a:r>
              <a:rPr lang="en-US" sz="1600" dirty="0"/>
              <a:t>Epidemiological features: prevalence approximately 1% of children in North America</a:t>
            </a:r>
          </a:p>
        </p:txBody>
      </p:sp>
    </p:spTree>
    <p:extLst>
      <p:ext uri="{BB962C8B-B14F-4D97-AF65-F5344CB8AC3E}">
        <p14:creationId xmlns:p14="http://schemas.microsoft.com/office/powerpoint/2010/main" val="28063810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Cellulitis</a:t>
            </a:r>
            <a:endParaRPr lang="en-US" dirty="0"/>
          </a:p>
        </p:txBody>
      </p:sp>
      <p:sp>
        <p:nvSpPr>
          <p:cNvPr id="3" name="Content Placeholder 2"/>
          <p:cNvSpPr>
            <a:spLocks noGrp="1"/>
          </p:cNvSpPr>
          <p:nvPr>
            <p:ph sz="quarter" idx="11"/>
          </p:nvPr>
        </p:nvSpPr>
        <p:spPr/>
        <p:txBody>
          <a:bodyPr/>
          <a:lstStyle/>
          <a:p>
            <a:pPr>
              <a:spcBef>
                <a:spcPts val="600"/>
              </a:spcBef>
              <a:spcAft>
                <a:spcPts val="600"/>
              </a:spcAft>
              <a:defRPr/>
            </a:pPr>
            <a:r>
              <a:rPr lang="en-US" dirty="0">
                <a:ea typeface="ＭＳ Ｐゴシック" charset="0"/>
              </a:rPr>
              <a:t>Caused by a fast-spreading infection in the dermis and subcutaneous tissues</a:t>
            </a:r>
          </a:p>
          <a:p>
            <a:pPr marL="342900" indent="-342900">
              <a:spcBef>
                <a:spcPts val="600"/>
              </a:spcBef>
              <a:spcAft>
                <a:spcPts val="600"/>
              </a:spcAft>
              <a:buFont typeface="Arial" pitchFamily="34" charset="0"/>
              <a:buChar char="•"/>
              <a:defRPr/>
            </a:pPr>
            <a:r>
              <a:rPr lang="en-US" dirty="0">
                <a:ea typeface="ＭＳ Ｐゴシック" charset="0"/>
              </a:rPr>
              <a:t>Causes pain, tenderness, swelling, and warmth</a:t>
            </a:r>
          </a:p>
          <a:p>
            <a:pPr marL="342900" indent="-342900">
              <a:spcBef>
                <a:spcPts val="600"/>
              </a:spcBef>
              <a:spcAft>
                <a:spcPts val="600"/>
              </a:spcAft>
              <a:buFont typeface="Arial" pitchFamily="34" charset="0"/>
              <a:buChar char="•"/>
              <a:defRPr/>
            </a:pPr>
            <a:r>
              <a:rPr lang="en-US" dirty="0">
                <a:ea typeface="ＭＳ Ｐゴシック" charset="0"/>
              </a:rPr>
              <a:t>Fever and swelling of lymph nodes</a:t>
            </a:r>
          </a:p>
          <a:p>
            <a:pPr marL="342900" indent="-342900">
              <a:spcBef>
                <a:spcPts val="600"/>
              </a:spcBef>
              <a:spcAft>
                <a:spcPts val="600"/>
              </a:spcAft>
              <a:buFont typeface="Arial" pitchFamily="34" charset="0"/>
              <a:buChar char="•"/>
              <a:defRPr/>
            </a:pPr>
            <a:r>
              <a:rPr lang="en-US" dirty="0">
                <a:ea typeface="ＭＳ Ｐゴシック" charset="0"/>
              </a:rPr>
              <a:t>Frequently display red lines leading away from affected area</a:t>
            </a:r>
          </a:p>
          <a:p>
            <a:pPr marL="342900" indent="-342900">
              <a:spcBef>
                <a:spcPts val="600"/>
              </a:spcBef>
              <a:spcAft>
                <a:spcPts val="600"/>
              </a:spcAft>
              <a:buFont typeface="Arial" pitchFamily="34" charset="0"/>
              <a:buChar char="•"/>
              <a:defRPr/>
            </a:pPr>
            <a:r>
              <a:rPr lang="en-US" dirty="0">
                <a:ea typeface="ＭＳ Ｐゴシック" charset="0"/>
              </a:rPr>
              <a:t>Usually follows the introduction of bacteria or fungi into the dermis through trauma or no obvious break in the skin</a:t>
            </a:r>
          </a:p>
          <a:p>
            <a:pPr marL="342900" indent="-342900">
              <a:spcBef>
                <a:spcPts val="600"/>
              </a:spcBef>
              <a:spcAft>
                <a:spcPts val="600"/>
              </a:spcAft>
              <a:buFont typeface="Arial" pitchFamily="34" charset="0"/>
              <a:buChar char="•"/>
              <a:defRPr/>
            </a:pPr>
            <a:r>
              <a:rPr lang="en-US" dirty="0">
                <a:ea typeface="ＭＳ Ｐゴシック" charset="0"/>
              </a:rPr>
              <a:t>Very common in the lower leg</a:t>
            </a:r>
          </a:p>
          <a:p>
            <a:pPr marL="342900" indent="-342900">
              <a:spcBef>
                <a:spcPts val="600"/>
              </a:spcBef>
              <a:spcAft>
                <a:spcPts val="600"/>
              </a:spcAft>
              <a:buFont typeface="Arial" pitchFamily="34" charset="0"/>
              <a:buChar char="•"/>
              <a:defRPr/>
            </a:pPr>
            <a:r>
              <a:rPr lang="en-US" dirty="0">
                <a:ea typeface="ＭＳ Ｐゴシック" charset="0"/>
              </a:rPr>
              <a:t>People with </a:t>
            </a:r>
            <a:r>
              <a:rPr lang="en-US" dirty="0" err="1">
                <a:ea typeface="ＭＳ Ｐゴシック" charset="0"/>
              </a:rPr>
              <a:t>immunocompromise</a:t>
            </a:r>
            <a:r>
              <a:rPr lang="en-US" dirty="0">
                <a:ea typeface="ＭＳ Ｐゴシック" charset="0"/>
              </a:rPr>
              <a:t> or who have cardiac insufficiency are most at risk</a:t>
            </a:r>
            <a:endParaRPr lang="en-US" dirty="0"/>
          </a:p>
        </p:txBody>
      </p:sp>
    </p:spTree>
    <p:extLst>
      <p:ext uri="{BB962C8B-B14F-4D97-AF65-F5344CB8AC3E}">
        <p14:creationId xmlns:p14="http://schemas.microsoft.com/office/powerpoint/2010/main" val="25469479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Skin and Its Defenses: Integument</a:t>
            </a:r>
            <a:endParaRPr lang="en-IN" dirty="0"/>
          </a:p>
        </p:txBody>
      </p:sp>
      <p:sp>
        <p:nvSpPr>
          <p:cNvPr id="3" name="Content Placeholder 2"/>
          <p:cNvSpPr>
            <a:spLocks noGrp="1"/>
          </p:cNvSpPr>
          <p:nvPr>
            <p:ph sz="quarter" idx="11"/>
          </p:nvPr>
        </p:nvSpPr>
        <p:spPr/>
        <p:txBody>
          <a:bodyPr>
            <a:normAutofit/>
          </a:bodyPr>
          <a:lstStyle/>
          <a:p>
            <a:pPr>
              <a:spcBef>
                <a:spcPts val="600"/>
              </a:spcBef>
              <a:spcAft>
                <a:spcPts val="600"/>
              </a:spcAft>
            </a:pPr>
            <a:r>
              <a:rPr lang="en-US" altLang="en-US" dirty="0"/>
              <a:t>The skin:</a:t>
            </a:r>
          </a:p>
          <a:p>
            <a:pPr indent="-344488">
              <a:spcBef>
                <a:spcPts val="600"/>
              </a:spcBef>
              <a:spcAft>
                <a:spcPts val="600"/>
              </a:spcAft>
              <a:buFont typeface="Arial" pitchFamily="34" charset="0"/>
              <a:buChar char="•"/>
            </a:pPr>
            <a:r>
              <a:rPr lang="en-US" altLang="en-US" dirty="0"/>
              <a:t>Total surface area of 1.5 to 2 square meters</a:t>
            </a:r>
          </a:p>
          <a:p>
            <a:pPr indent="-344488">
              <a:spcBef>
                <a:spcPts val="600"/>
              </a:spcBef>
              <a:spcAft>
                <a:spcPts val="600"/>
              </a:spcAft>
              <a:buFont typeface="Arial" pitchFamily="34" charset="0"/>
              <a:buChar char="•"/>
            </a:pPr>
            <a:r>
              <a:rPr lang="en-US" altLang="en-US" dirty="0"/>
              <a:t>Thickness varies from 1.5 mm to 4 mm</a:t>
            </a:r>
          </a:p>
          <a:p>
            <a:pPr indent="-344488">
              <a:spcBef>
                <a:spcPts val="600"/>
              </a:spcBef>
              <a:spcAft>
                <a:spcPts val="600"/>
              </a:spcAft>
              <a:buFont typeface="Arial" pitchFamily="34" charset="0"/>
              <a:buChar char="•"/>
            </a:pPr>
            <a:r>
              <a:rPr lang="en-US" altLang="en-US" dirty="0"/>
              <a:t>Several layers found at each thickness</a:t>
            </a:r>
          </a:p>
          <a:p>
            <a:pPr lvl="0">
              <a:spcBef>
                <a:spcPts val="600"/>
              </a:spcBef>
              <a:spcAft>
                <a:spcPts val="600"/>
              </a:spcAft>
            </a:pPr>
            <a:r>
              <a:rPr lang="en-US" altLang="en-US" dirty="0">
                <a:solidFill>
                  <a:prstClr val="black"/>
                </a:solidFill>
              </a:rPr>
              <a:t>Hair</a:t>
            </a:r>
          </a:p>
          <a:p>
            <a:pPr lvl="0">
              <a:spcBef>
                <a:spcPts val="600"/>
              </a:spcBef>
              <a:spcAft>
                <a:spcPts val="600"/>
              </a:spcAft>
            </a:pPr>
            <a:r>
              <a:rPr lang="en-US" altLang="en-US" dirty="0">
                <a:solidFill>
                  <a:prstClr val="black"/>
                </a:solidFill>
              </a:rPr>
              <a:t>Nails</a:t>
            </a:r>
          </a:p>
          <a:p>
            <a:pPr lvl="0">
              <a:spcBef>
                <a:spcPts val="600"/>
              </a:spcBef>
              <a:spcAft>
                <a:spcPts val="600"/>
              </a:spcAft>
            </a:pPr>
            <a:r>
              <a:rPr lang="en-US" altLang="en-US" dirty="0">
                <a:solidFill>
                  <a:prstClr val="black"/>
                </a:solidFill>
              </a:rPr>
              <a:t>Sweat and oil glands</a:t>
            </a:r>
            <a:endParaRPr lang="en-US" altLang="en-US" dirty="0"/>
          </a:p>
        </p:txBody>
      </p:sp>
    </p:spTree>
    <p:extLst>
      <p:ext uri="{BB962C8B-B14F-4D97-AF65-F5344CB8AC3E}">
        <p14:creationId xmlns:p14="http://schemas.microsoft.com/office/powerpoint/2010/main" val="31254582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Cellulitis Disease Table</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812832218"/>
              </p:ext>
            </p:extLst>
          </p:nvPr>
        </p:nvGraphicFramePr>
        <p:xfrm>
          <a:off x="470504" y="987560"/>
          <a:ext cx="8531982" cy="4592320"/>
        </p:xfrm>
        <a:graphic>
          <a:graphicData uri="http://schemas.openxmlformats.org/drawingml/2006/table">
            <a:tbl>
              <a:tblPr firstRow="1" bandRow="1">
                <a:tableStyleId>{5C22544A-7EE6-4342-B048-85BDC9FD1C3A}</a:tableStyleId>
              </a:tblPr>
              <a:tblGrid>
                <a:gridCol w="1728410">
                  <a:extLst>
                    <a:ext uri="{9D8B030D-6E8A-4147-A177-3AD203B41FA5}">
                      <a16:colId xmlns:a16="http://schemas.microsoft.com/office/drawing/2014/main" val="20000"/>
                    </a:ext>
                  </a:extLst>
                </a:gridCol>
                <a:gridCol w="2046515">
                  <a:extLst>
                    <a:ext uri="{9D8B030D-6E8A-4147-A177-3AD203B41FA5}">
                      <a16:colId xmlns:a16="http://schemas.microsoft.com/office/drawing/2014/main" val="20001"/>
                    </a:ext>
                  </a:extLst>
                </a:gridCol>
                <a:gridCol w="2677885">
                  <a:extLst>
                    <a:ext uri="{9D8B030D-6E8A-4147-A177-3AD203B41FA5}">
                      <a16:colId xmlns:a16="http://schemas.microsoft.com/office/drawing/2014/main" val="20002"/>
                    </a:ext>
                  </a:extLst>
                </a:gridCol>
                <a:gridCol w="2079172">
                  <a:extLst>
                    <a:ext uri="{9D8B030D-6E8A-4147-A177-3AD203B41FA5}">
                      <a16:colId xmlns:a16="http://schemas.microsoft.com/office/drawing/2014/main" val="20003"/>
                    </a:ext>
                  </a:extLst>
                </a:gridCol>
              </a:tblGrid>
              <a:tr h="370840">
                <a:tc>
                  <a:txBody>
                    <a:bodyPr/>
                    <a:lstStyle/>
                    <a:p>
                      <a:pPr>
                        <a:lnSpc>
                          <a:spcPts val="1600"/>
                        </a:lnSpc>
                      </a:pPr>
                      <a:r>
                        <a:rPr lang="en-US" sz="1400" b="1" i="0" u="none" strike="noStrike" kern="1200" baseline="0" dirty="0">
                          <a:solidFill>
                            <a:schemeClr val="dk1"/>
                          </a:solidFill>
                          <a:latin typeface="+mn-lt"/>
                          <a:ea typeface="+mn-ea"/>
                          <a:cs typeface="+mn-cs"/>
                        </a:rPr>
                        <a:t>Causative Organism(s)</a:t>
                      </a:r>
                      <a:endParaRPr lang="en-US"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1" i="0" u="none" strike="noStrike" kern="1200" baseline="0" dirty="0">
                          <a:solidFill>
                            <a:schemeClr val="dk1"/>
                          </a:solidFill>
                          <a:latin typeface="+mn-lt"/>
                          <a:ea typeface="+mn-ea"/>
                          <a:cs typeface="+mn-cs"/>
                        </a:rPr>
                        <a:t>MRSA</a:t>
                      </a:r>
                      <a:endParaRPr lang="en-US"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1" i="1" u="none" strike="noStrike" kern="1200" baseline="0" dirty="0">
                          <a:solidFill>
                            <a:schemeClr val="dk1"/>
                          </a:solidFill>
                          <a:latin typeface="+mn-lt"/>
                          <a:ea typeface="+mn-ea"/>
                          <a:cs typeface="+mn-cs"/>
                        </a:rPr>
                        <a:t>Streptococcus pyogenes</a:t>
                      </a:r>
                      <a:endParaRPr lang="en-US"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1" i="0" u="none" strike="noStrike" kern="1200" baseline="0" dirty="0">
                          <a:solidFill>
                            <a:schemeClr val="dk1"/>
                          </a:solidFill>
                          <a:latin typeface="+mn-lt"/>
                          <a:ea typeface="+mn-ea"/>
                          <a:cs typeface="+mn-cs"/>
                        </a:rPr>
                        <a:t>Other bacteria or fungi</a:t>
                      </a:r>
                      <a:endParaRPr lang="en-US"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a:lnSpc>
                          <a:spcPts val="1600"/>
                        </a:lnSpc>
                      </a:pPr>
                      <a:r>
                        <a:rPr lang="en-US" sz="1400" b="0" i="0" u="none" strike="noStrike" kern="1200" baseline="0" dirty="0">
                          <a:solidFill>
                            <a:schemeClr val="dk1"/>
                          </a:solidFill>
                          <a:latin typeface="+mn-lt"/>
                          <a:ea typeface="+mn-ea"/>
                          <a:cs typeface="+mn-cs"/>
                        </a:rPr>
                        <a:t>Common Modes of Transmission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Parenteral implantation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Parenteral implantation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Parenteral implantation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pPr>
                        <a:lnSpc>
                          <a:spcPts val="1600"/>
                        </a:lnSpc>
                      </a:pPr>
                      <a:r>
                        <a:rPr lang="en-US" sz="1400" b="0" i="0" u="none" strike="noStrike" kern="1200" baseline="0" dirty="0">
                          <a:solidFill>
                            <a:schemeClr val="dk1"/>
                          </a:solidFill>
                          <a:latin typeface="+mn-lt"/>
                          <a:ea typeface="+mn-ea"/>
                          <a:cs typeface="+mn-cs"/>
                        </a:rPr>
                        <a:t>Virulence Factors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Exfoliative toxin A, coagulase, other enzymes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Streptokinase, plasminogen-binding ability, hyaluronidase, M protein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N/A</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pPr>
                        <a:lnSpc>
                          <a:spcPts val="1600"/>
                        </a:lnSpc>
                      </a:pPr>
                      <a:r>
                        <a:rPr lang="en-US" sz="1400" b="0" i="0" u="none" strike="noStrike" kern="1200" baseline="0" dirty="0">
                          <a:solidFill>
                            <a:schemeClr val="dk1"/>
                          </a:solidFill>
                          <a:latin typeface="+mn-lt"/>
                          <a:ea typeface="+mn-ea"/>
                          <a:cs typeface="+mn-cs"/>
                        </a:rPr>
                        <a:t>Culture/Diagnosis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Based on clinical signs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Based on clinical signs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Based on clinical signs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pPr>
                        <a:lnSpc>
                          <a:spcPts val="1600"/>
                        </a:lnSpc>
                      </a:pPr>
                      <a:r>
                        <a:rPr lang="en-US" sz="1400" b="0" i="0" u="none" strike="noStrike" kern="1200" baseline="0" dirty="0">
                          <a:solidFill>
                            <a:schemeClr val="dk1"/>
                          </a:solidFill>
                          <a:latin typeface="+mn-lt"/>
                          <a:ea typeface="+mn-ea"/>
                          <a:cs typeface="+mn-cs"/>
                        </a:rPr>
                        <a:t>Prevention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N/A</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N/A</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N/A</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pPr>
                        <a:lnSpc>
                          <a:spcPts val="1600"/>
                        </a:lnSpc>
                      </a:pPr>
                      <a:r>
                        <a:rPr lang="en-US" sz="1400" b="0" i="0" u="none" strike="noStrike" kern="1200" baseline="0" dirty="0">
                          <a:solidFill>
                            <a:schemeClr val="dk1"/>
                          </a:solidFill>
                          <a:latin typeface="+mn-lt"/>
                          <a:ea typeface="+mn-ea"/>
                          <a:cs typeface="+mn-cs"/>
                        </a:rPr>
                        <a:t>Treatment</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Vancomycin; surgery sometimes necessary; MRSA is in </a:t>
                      </a:r>
                      <a:r>
                        <a:rPr lang="en-US" sz="1400" b="1" i="0" u="none" strike="noStrike" kern="1200" baseline="0" dirty="0">
                          <a:solidFill>
                            <a:schemeClr val="dk1"/>
                          </a:solidFill>
                          <a:latin typeface="+mn-lt"/>
                          <a:ea typeface="+mn-ea"/>
                          <a:cs typeface="+mn-cs"/>
                        </a:rPr>
                        <a:t>Serious Threat </a:t>
                      </a:r>
                      <a:r>
                        <a:rPr lang="en-US" sz="1400" b="0" i="0" u="none" strike="noStrike" kern="1200" baseline="0" dirty="0">
                          <a:solidFill>
                            <a:schemeClr val="dk1"/>
                          </a:solidFill>
                          <a:latin typeface="+mn-lt"/>
                          <a:ea typeface="+mn-ea"/>
                          <a:cs typeface="+mn-cs"/>
                        </a:rPr>
                        <a:t>category in CDC Antibiotic Resistance Report</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Oral or IV antibiotic (penicillin); surgery sometimes necessary; erythromycin-resistant </a:t>
                      </a:r>
                      <a:r>
                        <a:rPr lang="en-US" sz="1400" b="0" i="1" u="none" strike="noStrike" kern="1200" baseline="0" dirty="0">
                          <a:solidFill>
                            <a:schemeClr val="dk1"/>
                          </a:solidFill>
                          <a:latin typeface="+mn-lt"/>
                          <a:ea typeface="+mn-ea"/>
                          <a:cs typeface="+mn-cs"/>
                        </a:rPr>
                        <a:t>Streptococcus </a:t>
                      </a:r>
                      <a:r>
                        <a:rPr lang="en-US" sz="1400" b="0" i="1" u="none" strike="noStrike" kern="1200" baseline="0" dirty="0" err="1">
                          <a:solidFill>
                            <a:schemeClr val="dk1"/>
                          </a:solidFill>
                          <a:latin typeface="+mn-lt"/>
                          <a:ea typeface="+mn-ea"/>
                          <a:cs typeface="+mn-cs"/>
                        </a:rPr>
                        <a:t>pyogenes</a:t>
                      </a:r>
                      <a:r>
                        <a:rPr lang="en-US" sz="1400" b="0" i="1" u="none" strike="noStrike" kern="1200" baseline="0" dirty="0">
                          <a:solidFill>
                            <a:schemeClr val="dk1"/>
                          </a:solidFill>
                          <a:latin typeface="+mn-lt"/>
                          <a:ea typeface="+mn-ea"/>
                          <a:cs typeface="+mn-cs"/>
                        </a:rPr>
                        <a:t> </a:t>
                      </a:r>
                      <a:r>
                        <a:rPr lang="en-US" sz="1400" b="0" i="0" u="none" strike="noStrike" kern="1200" baseline="0" dirty="0">
                          <a:solidFill>
                            <a:schemeClr val="dk1"/>
                          </a:solidFill>
                          <a:latin typeface="+mn-lt"/>
                          <a:ea typeface="+mn-ea"/>
                          <a:cs typeface="+mn-cs"/>
                        </a:rPr>
                        <a:t>is in </a:t>
                      </a:r>
                      <a:r>
                        <a:rPr lang="en-US" sz="1400" b="1" i="0" u="none" strike="noStrike" kern="1200" baseline="0" dirty="0">
                          <a:solidFill>
                            <a:schemeClr val="dk1"/>
                          </a:solidFill>
                          <a:latin typeface="+mn-lt"/>
                          <a:ea typeface="+mn-ea"/>
                          <a:cs typeface="+mn-cs"/>
                        </a:rPr>
                        <a:t>Concerning Threat </a:t>
                      </a:r>
                      <a:r>
                        <a:rPr lang="en-US" sz="1400" b="0" i="0" u="none" strike="noStrike" kern="1200" baseline="0" dirty="0">
                          <a:solidFill>
                            <a:schemeClr val="dk1"/>
                          </a:solidFill>
                          <a:latin typeface="+mn-lt"/>
                          <a:ea typeface="+mn-ea"/>
                          <a:cs typeface="+mn-cs"/>
                        </a:rPr>
                        <a:t>category in CDC Antibiotic Resistance Report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Aggressive treatment with oral or IV antibiotic; surgery sometimes necessary</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pPr>
                        <a:lnSpc>
                          <a:spcPts val="1600"/>
                        </a:lnSpc>
                      </a:pPr>
                      <a:r>
                        <a:rPr lang="en-US" sz="1400" b="0" i="0" u="none" strike="noStrike" kern="1200" baseline="0" dirty="0">
                          <a:solidFill>
                            <a:schemeClr val="dk1"/>
                          </a:solidFill>
                          <a:latin typeface="+mn-lt"/>
                          <a:ea typeface="+mn-ea"/>
                          <a:cs typeface="+mn-cs"/>
                        </a:rPr>
                        <a:t>Distinguishing Features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N/A</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N/A</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400" b="0" i="0" u="none" strike="noStrike" kern="1200" baseline="0" dirty="0">
                          <a:solidFill>
                            <a:schemeClr val="dk1"/>
                          </a:solidFill>
                          <a:latin typeface="+mn-lt"/>
                          <a:ea typeface="+mn-ea"/>
                          <a:cs typeface="+mn-cs"/>
                        </a:rPr>
                        <a:t>More common in immunocompromised</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
        <p:nvSpPr>
          <p:cNvPr id="3" name="Content Placeholder 2"/>
          <p:cNvSpPr>
            <a:spLocks noGrp="1"/>
          </p:cNvSpPr>
          <p:nvPr>
            <p:ph sz="quarter" idx="11"/>
          </p:nvPr>
        </p:nvSpPr>
        <p:spPr>
          <a:xfrm>
            <a:off x="342900" y="6196089"/>
            <a:ext cx="8458200" cy="352567"/>
          </a:xfrm>
        </p:spPr>
        <p:txBody>
          <a:bodyPr/>
          <a:lstStyle/>
          <a:p>
            <a:r>
              <a:rPr lang="en-US" sz="1600" dirty="0"/>
              <a:t>Epidemiological features: incidence highest among males aged 45 to 64</a:t>
            </a:r>
          </a:p>
        </p:txBody>
      </p:sp>
    </p:spTree>
    <p:extLst>
      <p:ext uri="{BB962C8B-B14F-4D97-AF65-F5344CB8AC3E}">
        <p14:creationId xmlns:p14="http://schemas.microsoft.com/office/powerpoint/2010/main" val="5388810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Staphylococcal Scalded Skin Syndrome (SSSS)</a:t>
            </a:r>
          </a:p>
        </p:txBody>
      </p:sp>
      <p:sp>
        <p:nvSpPr>
          <p:cNvPr id="3" name="Content Placeholder 2"/>
          <p:cNvSpPr>
            <a:spLocks noGrp="1"/>
          </p:cNvSpPr>
          <p:nvPr>
            <p:ph sz="quarter" idx="11"/>
          </p:nvPr>
        </p:nvSpPr>
        <p:spPr>
          <a:xfrm>
            <a:off x="342899" y="1276709"/>
            <a:ext cx="8623680" cy="4971691"/>
          </a:xfrm>
        </p:spPr>
        <p:txBody>
          <a:bodyPr/>
          <a:lstStyle/>
          <a:p>
            <a:pPr>
              <a:spcBef>
                <a:spcPts val="600"/>
              </a:spcBef>
              <a:spcAft>
                <a:spcPts val="600"/>
              </a:spcAft>
            </a:pPr>
            <a:r>
              <a:rPr lang="en-US" altLang="en-US" b="1" dirty="0" err="1"/>
              <a:t>Dermolytic</a:t>
            </a:r>
            <a:r>
              <a:rPr lang="en-US" altLang="en-US" dirty="0"/>
              <a:t> condition caused by </a:t>
            </a:r>
            <a:r>
              <a:rPr lang="en-US" altLang="en-US" i="1" dirty="0"/>
              <a:t>S. </a:t>
            </a:r>
            <a:r>
              <a:rPr lang="en-US" altLang="en-US" i="1" dirty="0" err="1"/>
              <a:t>aureus</a:t>
            </a:r>
            <a:endParaRPr lang="en-US" altLang="en-US" dirty="0"/>
          </a:p>
          <a:p>
            <a:pPr marL="347472" indent="-347472">
              <a:spcBef>
                <a:spcPts val="600"/>
              </a:spcBef>
              <a:spcAft>
                <a:spcPts val="600"/>
              </a:spcAft>
              <a:buFont typeface="Arial" pitchFamily="34" charset="0"/>
              <a:buChar char="•"/>
            </a:pPr>
            <a:r>
              <a:rPr lang="en-US" altLang="en-US" dirty="0"/>
              <a:t>Develops predominantly in newborns and babies</a:t>
            </a:r>
          </a:p>
          <a:p>
            <a:pPr marL="347472" indent="-347472">
              <a:spcBef>
                <a:spcPts val="600"/>
              </a:spcBef>
              <a:spcAft>
                <a:spcPts val="600"/>
              </a:spcAft>
              <a:buFont typeface="Arial" pitchFamily="34" charset="0"/>
              <a:buChar char="•"/>
            </a:pPr>
            <a:r>
              <a:rPr lang="en-US" altLang="en-US" dirty="0"/>
              <a:t>A systemic form of impetigo</a:t>
            </a:r>
          </a:p>
          <a:p>
            <a:pPr marL="347472" indent="-347472">
              <a:spcBef>
                <a:spcPts val="600"/>
              </a:spcBef>
              <a:spcAft>
                <a:spcPts val="600"/>
              </a:spcAft>
              <a:buFont typeface="Arial" pitchFamily="34" charset="0"/>
              <a:buChar char="•"/>
            </a:pPr>
            <a:r>
              <a:rPr lang="en-US" altLang="en-US" dirty="0"/>
              <a:t>Phage-encoded </a:t>
            </a:r>
            <a:r>
              <a:rPr lang="en-US" altLang="en-US" dirty="0" err="1"/>
              <a:t>exfoliative</a:t>
            </a:r>
            <a:r>
              <a:rPr lang="en-US" altLang="en-US" dirty="0"/>
              <a:t> toxins A and B are responsible for symptoms</a:t>
            </a:r>
          </a:p>
          <a:p>
            <a:pPr>
              <a:spcBef>
                <a:spcPts val="600"/>
              </a:spcBef>
              <a:spcAft>
                <a:spcPts val="600"/>
              </a:spcAft>
            </a:pPr>
            <a:r>
              <a:rPr lang="en-US" altLang="en-US" b="1" dirty="0"/>
              <a:t>Bullous lesions:</a:t>
            </a:r>
            <a:endParaRPr lang="en-US" altLang="en-US" dirty="0"/>
          </a:p>
          <a:p>
            <a:pPr marL="347472" indent="-347472">
              <a:spcBef>
                <a:spcPts val="600"/>
              </a:spcBef>
              <a:spcAft>
                <a:spcPts val="600"/>
              </a:spcAft>
              <a:buFont typeface="Arial" pitchFamily="34" charset="0"/>
              <a:buChar char="•"/>
            </a:pPr>
            <a:r>
              <a:rPr lang="en-US" altLang="en-US" dirty="0"/>
              <a:t>Caused by </a:t>
            </a:r>
            <a:r>
              <a:rPr lang="en-US" altLang="en-US" dirty="0" err="1"/>
              <a:t>exfoliative</a:t>
            </a:r>
            <a:r>
              <a:rPr lang="en-US" altLang="en-US" dirty="0"/>
              <a:t> toxins A and B</a:t>
            </a:r>
          </a:p>
          <a:p>
            <a:pPr marL="347472" indent="-347472">
              <a:spcBef>
                <a:spcPts val="600"/>
              </a:spcBef>
              <a:spcAft>
                <a:spcPts val="600"/>
              </a:spcAft>
              <a:buFont typeface="Arial" pitchFamily="34" charset="0"/>
              <a:buChar char="•"/>
            </a:pPr>
            <a:r>
              <a:rPr lang="en-US" altLang="en-US" dirty="0"/>
              <a:t>Have the appearance of wrinkled tissue paper</a:t>
            </a:r>
          </a:p>
          <a:p>
            <a:pPr marL="347472" indent="-347472">
              <a:spcBef>
                <a:spcPts val="600"/>
              </a:spcBef>
              <a:spcAft>
                <a:spcPts val="600"/>
              </a:spcAft>
              <a:buFont typeface="Arial" pitchFamily="34" charset="0"/>
              <a:buChar char="•"/>
            </a:pPr>
            <a:r>
              <a:rPr lang="en-US" altLang="en-US" dirty="0"/>
              <a:t>Lead to widespread </a:t>
            </a:r>
            <a:r>
              <a:rPr lang="en-US" altLang="en-US" b="1" dirty="0"/>
              <a:t>desquamation</a:t>
            </a:r>
            <a:r>
              <a:rPr lang="en-US" altLang="en-US" dirty="0"/>
              <a:t> of the skin</a:t>
            </a:r>
          </a:p>
          <a:p>
            <a:pPr marL="347472" indent="-347472">
              <a:spcBef>
                <a:spcPts val="600"/>
              </a:spcBef>
              <a:spcAft>
                <a:spcPts val="600"/>
              </a:spcAft>
              <a:buFont typeface="Arial" pitchFamily="34" charset="0"/>
              <a:buChar char="•"/>
            </a:pPr>
            <a:r>
              <a:rPr lang="en-US" altLang="en-US" dirty="0"/>
              <a:t>Patients are left vulnerable to secondary bacterial infections</a:t>
            </a:r>
            <a:endParaRPr lang="en-US" dirty="0"/>
          </a:p>
        </p:txBody>
      </p:sp>
    </p:spTree>
    <p:extLst>
      <p:ext uri="{BB962C8B-B14F-4D97-AF65-F5344CB8AC3E}">
        <p14:creationId xmlns:p14="http://schemas.microsoft.com/office/powerpoint/2010/main" val="42404504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Staphylococcal Scalded Skin Syndrome (SSSS)</a:t>
            </a:r>
            <a:r>
              <a:rPr lang="en-US" altLang="en-US" dirty="0"/>
              <a:t> in an Adult</a:t>
            </a:r>
            <a:endParaRPr lang="en-US" dirty="0"/>
          </a:p>
        </p:txBody>
      </p:sp>
      <p:pic>
        <p:nvPicPr>
          <p:cNvPr id="6" name="Picture 2" descr="Staphylococcal scalded skin syndrome (SSSS) in an adult."/>
          <p:cNvPicPr>
            <a:picLocks noChangeAspect="1"/>
          </p:cNvPicPr>
          <p:nvPr/>
        </p:nvPicPr>
        <p:blipFill rotWithShape="1">
          <a:blip r:embed="rId2">
            <a:extLst>
              <a:ext uri="{28A0092B-C50C-407E-A947-70E740481C1C}">
                <a14:useLocalDpi xmlns:a14="http://schemas.microsoft.com/office/drawing/2010/main" val="0"/>
              </a:ext>
            </a:extLst>
          </a:blip>
          <a:srcRect t="8889" b="8541"/>
          <a:stretch/>
        </p:blipFill>
        <p:spPr>
          <a:xfrm>
            <a:off x="594360" y="2137893"/>
            <a:ext cx="7955280" cy="3183408"/>
          </a:xfrm>
          <a:prstGeom prst="rect">
            <a:avLst/>
          </a:prstGeom>
        </p:spPr>
      </p:pic>
      <p:sp>
        <p:nvSpPr>
          <p:cNvPr id="7" name="Text Placeholder 3">
            <a:extLst>
              <a:ext uri="{FF2B5EF4-FFF2-40B4-BE49-F238E27FC236}">
                <a16:creationId xmlns:a16="http://schemas.microsoft.com/office/drawing/2014/main" id="{564F1BCB-ED88-4620-9200-0B4EF3117A35}"/>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5" name="Text Placeholder 4"/>
          <p:cNvSpPr>
            <a:spLocks noGrp="1"/>
          </p:cNvSpPr>
          <p:nvPr>
            <p:ph type="body" sz="quarter" idx="30"/>
          </p:nvPr>
        </p:nvSpPr>
        <p:spPr/>
        <p:txBody>
          <a:bodyPr/>
          <a:lstStyle/>
          <a:p>
            <a:r>
              <a:rPr lang="en-US" dirty="0"/>
              <a:t>(a) </a:t>
            </a:r>
            <a:r>
              <a:rPr lang="en-US" dirty="0" err="1"/>
              <a:t>DermPics</a:t>
            </a:r>
            <a:r>
              <a:rPr lang="en-US" dirty="0"/>
              <a:t>/Science Source</a:t>
            </a:r>
          </a:p>
        </p:txBody>
      </p:sp>
    </p:spTree>
    <p:extLst>
      <p:ext uri="{BB962C8B-B14F-4D97-AF65-F5344CB8AC3E}">
        <p14:creationId xmlns:p14="http://schemas.microsoft.com/office/powerpoint/2010/main" val="28720915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SSSS Disease Table</a:t>
            </a:r>
          </a:p>
        </p:txBody>
      </p:sp>
      <p:graphicFrame>
        <p:nvGraphicFramePr>
          <p:cNvPr id="6" name="Table 5"/>
          <p:cNvGraphicFramePr>
            <a:graphicFrameLocks noGrp="1"/>
          </p:cNvGraphicFramePr>
          <p:nvPr>
            <p:extLst>
              <p:ext uri="{D42A27DB-BD31-4B8C-83A1-F6EECF244321}">
                <p14:modId xmlns:p14="http://schemas.microsoft.com/office/powerpoint/2010/main" val="2909850414"/>
              </p:ext>
            </p:extLst>
          </p:nvPr>
        </p:nvGraphicFramePr>
        <p:xfrm>
          <a:off x="950784" y="1113154"/>
          <a:ext cx="7265158" cy="513588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20000"/>
                    </a:ext>
                  </a:extLst>
                </a:gridCol>
                <a:gridCol w="4217158">
                  <a:extLst>
                    <a:ext uri="{9D8B030D-6E8A-4147-A177-3AD203B41FA5}">
                      <a16:colId xmlns:a16="http://schemas.microsoft.com/office/drawing/2014/main" val="20001"/>
                    </a:ext>
                  </a:extLst>
                </a:gridCol>
              </a:tblGrid>
              <a:tr h="370840">
                <a:tc>
                  <a:txBody>
                    <a:bodyPr/>
                    <a:lstStyle/>
                    <a:p>
                      <a:r>
                        <a:rPr lang="en-US" sz="1800" b="1" i="0" u="none" strike="noStrike" kern="1200" baseline="0" dirty="0">
                          <a:solidFill>
                            <a:schemeClr val="dk1"/>
                          </a:solidFill>
                          <a:latin typeface="+mn-lt"/>
                          <a:ea typeface="+mn-ea"/>
                          <a:cs typeface="+mn-cs"/>
                        </a:rPr>
                        <a:t>Causative Organism</a:t>
                      </a: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1" i="1" u="none" strike="noStrike" kern="1200" baseline="0" dirty="0">
                          <a:solidFill>
                            <a:schemeClr val="dk1"/>
                          </a:solidFill>
                          <a:latin typeface="+mn-lt"/>
                          <a:ea typeface="+mn-ea"/>
                          <a:cs typeface="+mn-cs"/>
                        </a:rPr>
                        <a:t>Staphylococcus aureus</a:t>
                      </a: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800" b="0" i="0" u="none" strike="noStrike" kern="1200" baseline="0" dirty="0">
                          <a:solidFill>
                            <a:schemeClr val="dk1"/>
                          </a:solidFill>
                          <a:latin typeface="+mn-lt"/>
                          <a:ea typeface="+mn-ea"/>
                          <a:cs typeface="+mn-cs"/>
                        </a:rPr>
                        <a:t>Common Modes</a:t>
                      </a:r>
                    </a:p>
                    <a:p>
                      <a:r>
                        <a:rPr lang="en-US" sz="1800" b="0" i="0" u="none" strike="noStrike" kern="1200" baseline="0" dirty="0">
                          <a:solidFill>
                            <a:schemeClr val="dk1"/>
                          </a:solidFill>
                          <a:latin typeface="+mn-lt"/>
                          <a:ea typeface="+mn-ea"/>
                          <a:cs typeface="+mn-cs"/>
                        </a:rPr>
                        <a:t>of Transmission</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Direct contact, droplet contact</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800" b="0" i="0" u="none" strike="noStrike" kern="1200" baseline="0" dirty="0">
                          <a:solidFill>
                            <a:schemeClr val="dk1"/>
                          </a:solidFill>
                          <a:latin typeface="+mn-lt"/>
                          <a:ea typeface="+mn-ea"/>
                          <a:cs typeface="+mn-cs"/>
                        </a:rPr>
                        <a:t>Virulence Factors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Exfoliative toxins A and B</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800" b="0" i="0" u="none" strike="noStrike" kern="1200" baseline="0" dirty="0">
                          <a:solidFill>
                            <a:schemeClr val="dk1"/>
                          </a:solidFill>
                          <a:latin typeface="+mn-lt"/>
                          <a:ea typeface="+mn-ea"/>
                          <a:cs typeface="+mn-cs"/>
                        </a:rPr>
                        <a:t>Culture/Diagnosis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Histological sections; culture performed but false negatives common because toxins alone are sufficient for disease</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US" sz="1800" b="0" i="0" u="none" strike="noStrike" kern="1200" baseline="0" dirty="0">
                          <a:solidFill>
                            <a:schemeClr val="dk1"/>
                          </a:solidFill>
                          <a:latin typeface="+mn-lt"/>
                          <a:ea typeface="+mn-ea"/>
                          <a:cs typeface="+mn-cs"/>
                        </a:rPr>
                        <a:t>Prevention</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Eliminate carriers in contact with neonates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r>
                        <a:rPr lang="en-US" sz="1800" b="0" i="0" u="none" strike="noStrike" kern="1200" baseline="0" dirty="0">
                          <a:solidFill>
                            <a:schemeClr val="dk1"/>
                          </a:solidFill>
                          <a:latin typeface="+mn-lt"/>
                          <a:ea typeface="+mn-ea"/>
                          <a:cs typeface="+mn-cs"/>
                        </a:rPr>
                        <a:t>Treatment</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Immediate systemic antibiotics (current recommendation is </a:t>
                      </a:r>
                      <a:r>
                        <a:rPr lang="en-US" sz="1800" b="0" i="0" u="none" strike="noStrike" kern="1200" baseline="0" dirty="0" err="1">
                          <a:solidFill>
                            <a:schemeClr val="dk1"/>
                          </a:solidFill>
                          <a:latin typeface="+mn-lt"/>
                          <a:ea typeface="+mn-ea"/>
                          <a:cs typeface="+mn-cs"/>
                        </a:rPr>
                        <a:t>cloxacillin</a:t>
                      </a:r>
                      <a:r>
                        <a:rPr lang="en-US" sz="1800" b="0" i="0" u="none" strike="noStrike" kern="1200" baseline="0" dirty="0">
                          <a:solidFill>
                            <a:schemeClr val="dk1"/>
                          </a:solidFill>
                          <a:latin typeface="+mn-lt"/>
                          <a:ea typeface="+mn-ea"/>
                          <a:cs typeface="+mn-cs"/>
                        </a:rPr>
                        <a:t>); MRSA is in </a:t>
                      </a:r>
                      <a:r>
                        <a:rPr lang="en-US" sz="1800" b="1" i="0" u="none" strike="noStrike" kern="1200" baseline="0" dirty="0">
                          <a:solidFill>
                            <a:schemeClr val="dk1"/>
                          </a:solidFill>
                          <a:latin typeface="+mn-lt"/>
                          <a:ea typeface="+mn-ea"/>
                          <a:cs typeface="+mn-cs"/>
                        </a:rPr>
                        <a:t>Serious Threat </a:t>
                      </a:r>
                      <a:r>
                        <a:rPr lang="en-US" sz="1800" b="0" i="0" u="none" strike="noStrike" kern="1200" baseline="0" dirty="0" err="1">
                          <a:solidFill>
                            <a:schemeClr val="dk1"/>
                          </a:solidFill>
                          <a:latin typeface="+mn-lt"/>
                          <a:ea typeface="+mn-ea"/>
                          <a:cs typeface="+mn-cs"/>
                        </a:rPr>
                        <a:t>cetagory</a:t>
                      </a:r>
                      <a:r>
                        <a:rPr lang="en-US" sz="1800" b="0" i="0" u="none" strike="noStrike" kern="1200" baseline="0" dirty="0">
                          <a:solidFill>
                            <a:schemeClr val="dk1"/>
                          </a:solidFill>
                          <a:latin typeface="+mn-lt"/>
                          <a:ea typeface="+mn-ea"/>
                          <a:cs typeface="+mn-cs"/>
                        </a:rPr>
                        <a:t> in CDC Antibiotic Resistance Report</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r>
                        <a:rPr lang="en-US" sz="1800" b="0" i="0" u="none" strike="noStrike" kern="1200" baseline="0" dirty="0">
                          <a:solidFill>
                            <a:schemeClr val="dk1"/>
                          </a:solidFill>
                          <a:latin typeface="+mn-lt"/>
                          <a:ea typeface="+mn-ea"/>
                          <a:cs typeface="+mn-cs"/>
                        </a:rPr>
                        <a:t>Distinguishing Features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Split in skin occurs </a:t>
                      </a:r>
                      <a:r>
                        <a:rPr lang="en-US" sz="1800" b="0" i="1" u="none" strike="noStrike" kern="1200" baseline="0" dirty="0">
                          <a:solidFill>
                            <a:schemeClr val="dk1"/>
                          </a:solidFill>
                          <a:latin typeface="+mn-lt"/>
                          <a:ea typeface="+mn-ea"/>
                          <a:cs typeface="+mn-cs"/>
                        </a:rPr>
                        <a:t>within </a:t>
                      </a:r>
                      <a:r>
                        <a:rPr lang="en-US" sz="1800" b="0" i="0" u="none" strike="noStrike" kern="1200" baseline="0" dirty="0">
                          <a:solidFill>
                            <a:schemeClr val="dk1"/>
                          </a:solidFill>
                          <a:latin typeface="+mn-lt"/>
                          <a:ea typeface="+mn-ea"/>
                          <a:cs typeface="+mn-cs"/>
                        </a:rPr>
                        <a:t>epidermis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70840">
                <a:tc>
                  <a:txBody>
                    <a:bodyPr/>
                    <a:lstStyle/>
                    <a:p>
                      <a:r>
                        <a:rPr lang="en-US" sz="1800" b="0" i="0" u="none" strike="noStrike" kern="1200" baseline="0" dirty="0">
                          <a:solidFill>
                            <a:schemeClr val="dk1"/>
                          </a:solidFill>
                          <a:latin typeface="+mn-lt"/>
                          <a:ea typeface="+mn-ea"/>
                          <a:cs typeface="+mn-cs"/>
                        </a:rPr>
                        <a:t>Epidemiological Features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Mortality 1% to 5% in children, 50% to 60% in adults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5722048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 Gangrene</a:t>
            </a:r>
          </a:p>
        </p:txBody>
      </p:sp>
      <p:sp>
        <p:nvSpPr>
          <p:cNvPr id="6" name="Content Placeholder 5"/>
          <p:cNvSpPr>
            <a:spLocks noGrp="1"/>
          </p:cNvSpPr>
          <p:nvPr>
            <p:ph sz="quarter" idx="11"/>
          </p:nvPr>
        </p:nvSpPr>
        <p:spPr>
          <a:xfrm>
            <a:off x="342900" y="1276709"/>
            <a:ext cx="3669542" cy="4971691"/>
          </a:xfrm>
        </p:spPr>
        <p:txBody>
          <a:bodyPr/>
          <a:lstStyle/>
          <a:p>
            <a:pPr>
              <a:spcBef>
                <a:spcPts val="600"/>
              </a:spcBef>
              <a:spcAft>
                <a:spcPts val="600"/>
              </a:spcAft>
            </a:pPr>
            <a:r>
              <a:rPr lang="en-US" altLang="en-US" sz="2000" dirty="0"/>
              <a:t>Also known as </a:t>
            </a:r>
            <a:r>
              <a:rPr lang="en-US" altLang="en-US" sz="2000" dirty="0" err="1"/>
              <a:t>clostridial</a:t>
            </a:r>
            <a:r>
              <a:rPr lang="en-US" altLang="en-US" sz="2000" dirty="0"/>
              <a:t> </a:t>
            </a:r>
            <a:r>
              <a:rPr lang="en-US" altLang="en-US" sz="2000" b="1" dirty="0" err="1"/>
              <a:t>myonecrosis</a:t>
            </a:r>
            <a:endParaRPr lang="en-US" altLang="en-US" sz="2000" dirty="0"/>
          </a:p>
          <a:p>
            <a:pPr marL="342900" indent="-342900">
              <a:spcBef>
                <a:spcPts val="600"/>
              </a:spcBef>
              <a:spcAft>
                <a:spcPts val="600"/>
              </a:spcAft>
              <a:buFont typeface="Arial" panose="020B0604020202020204" pitchFamily="34" charset="0"/>
              <a:buChar char="•"/>
            </a:pPr>
            <a:r>
              <a:rPr lang="en-US" altLang="en-US" sz="2000" dirty="0"/>
              <a:t>Endospores found in soil, on human skin, and in human intestine and vagina</a:t>
            </a:r>
          </a:p>
          <a:p>
            <a:pPr marL="342900" indent="-342900">
              <a:spcBef>
                <a:spcPts val="600"/>
              </a:spcBef>
              <a:spcAft>
                <a:spcPts val="600"/>
              </a:spcAft>
              <a:buFont typeface="Arial" panose="020B0604020202020204" pitchFamily="34" charset="0"/>
              <a:buChar char="•"/>
            </a:pPr>
            <a:r>
              <a:rPr lang="en-US" altLang="en-US" sz="2000" dirty="0"/>
              <a:t>Requires anaerobic conditions to manufacture and release exotoxins</a:t>
            </a:r>
          </a:p>
          <a:p>
            <a:pPr lvl="0">
              <a:spcBef>
                <a:spcPts val="600"/>
              </a:spcBef>
              <a:spcAft>
                <a:spcPts val="600"/>
              </a:spcAft>
            </a:pPr>
            <a:r>
              <a:rPr lang="en-US" altLang="en-US" sz="2000" dirty="0">
                <a:solidFill>
                  <a:prstClr val="black"/>
                </a:solidFill>
              </a:rPr>
              <a:t>Two forms:</a:t>
            </a:r>
          </a:p>
          <a:p>
            <a:pPr marL="342900" lvl="0" indent="-342900">
              <a:spcBef>
                <a:spcPts val="600"/>
              </a:spcBef>
              <a:spcAft>
                <a:spcPts val="600"/>
              </a:spcAft>
              <a:buFont typeface="Arial" panose="020B0604020202020204" pitchFamily="34" charset="0"/>
              <a:buChar char="•"/>
            </a:pPr>
            <a:r>
              <a:rPr lang="en-US" altLang="en-US" sz="2000" dirty="0">
                <a:solidFill>
                  <a:prstClr val="black"/>
                </a:solidFill>
              </a:rPr>
              <a:t>Anaerobic cellulitis: remains localized</a:t>
            </a:r>
          </a:p>
          <a:p>
            <a:pPr marL="342900" lvl="0" indent="-342900">
              <a:spcBef>
                <a:spcPts val="600"/>
              </a:spcBef>
              <a:spcAft>
                <a:spcPts val="600"/>
              </a:spcAft>
              <a:buFont typeface="Arial" panose="020B0604020202020204" pitchFamily="34" charset="0"/>
              <a:buChar char="•"/>
            </a:pPr>
            <a:r>
              <a:rPr lang="en-US" altLang="en-US" sz="2000" dirty="0">
                <a:solidFill>
                  <a:prstClr val="black"/>
                </a:solidFill>
              </a:rPr>
              <a:t>True </a:t>
            </a:r>
            <a:r>
              <a:rPr lang="en-US" altLang="en-US" sz="2000" dirty="0" err="1">
                <a:solidFill>
                  <a:prstClr val="black"/>
                </a:solidFill>
              </a:rPr>
              <a:t>myonecrosis</a:t>
            </a:r>
            <a:r>
              <a:rPr lang="en-US" altLang="en-US" sz="2000" dirty="0">
                <a:solidFill>
                  <a:prstClr val="black"/>
                </a:solidFill>
              </a:rPr>
              <a:t>: spreads to nearby healthy tissue</a:t>
            </a:r>
            <a:endParaRPr lang="en-US" sz="2000" dirty="0"/>
          </a:p>
        </p:txBody>
      </p:sp>
      <p:pic>
        <p:nvPicPr>
          <p:cNvPr id="10" name="Picture 9" descr="The clinical appearance of myonecrosis, with blackened necrotic tissue, is shown in this photo of a lower leg."/>
          <p:cNvPicPr>
            <a:picLocks noChangeAspect="1"/>
          </p:cNvPicPr>
          <p:nvPr/>
        </p:nvPicPr>
        <p:blipFill rotWithShape="1">
          <a:blip r:embed="rId2">
            <a:extLst>
              <a:ext uri="{28A0092B-C50C-407E-A947-70E740481C1C}">
                <a14:useLocalDpi xmlns:a14="http://schemas.microsoft.com/office/drawing/2010/main" val="0"/>
              </a:ext>
            </a:extLst>
          </a:blip>
          <a:srcRect t="7306" b="6963"/>
          <a:stretch/>
        </p:blipFill>
        <p:spPr>
          <a:xfrm>
            <a:off x="4120434" y="2408349"/>
            <a:ext cx="4846320" cy="3173586"/>
          </a:xfrm>
          <a:prstGeom prst="rect">
            <a:avLst/>
          </a:prstGeom>
        </p:spPr>
      </p:pic>
      <p:sp>
        <p:nvSpPr>
          <p:cNvPr id="9" name="Text Placeholder 8"/>
          <p:cNvSpPr>
            <a:spLocks noGrp="1"/>
          </p:cNvSpPr>
          <p:nvPr>
            <p:ph type="body" sz="quarter" idx="30"/>
          </p:nvPr>
        </p:nvSpPr>
        <p:spPr/>
        <p:txBody>
          <a:bodyPr/>
          <a:lstStyle/>
          <a:p>
            <a:r>
              <a:rPr lang="en-US" dirty="0"/>
              <a:t>John </a:t>
            </a:r>
            <a:r>
              <a:rPr lang="en-US" dirty="0" err="1"/>
              <a:t>Watney</a:t>
            </a:r>
            <a:r>
              <a:rPr lang="en-US" dirty="0"/>
              <a:t>/Science Source</a:t>
            </a:r>
          </a:p>
        </p:txBody>
      </p:sp>
    </p:spTree>
    <p:extLst>
      <p:ext uri="{BB962C8B-B14F-4D97-AF65-F5344CB8AC3E}">
        <p14:creationId xmlns:p14="http://schemas.microsoft.com/office/powerpoint/2010/main" val="32232109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i="1" dirty="0"/>
              <a:t>Clostridium </a:t>
            </a:r>
            <a:r>
              <a:rPr lang="en-US" altLang="en-US" i="1" dirty="0" err="1"/>
              <a:t>perfringens</a:t>
            </a:r>
            <a:endParaRPr lang="en-US" i="1" dirty="0"/>
          </a:p>
        </p:txBody>
      </p:sp>
      <p:sp>
        <p:nvSpPr>
          <p:cNvPr id="3" name="Content Placeholder 2"/>
          <p:cNvSpPr>
            <a:spLocks noGrp="1"/>
          </p:cNvSpPr>
          <p:nvPr>
            <p:ph sz="quarter" idx="11"/>
          </p:nvPr>
        </p:nvSpPr>
        <p:spPr>
          <a:xfrm>
            <a:off x="342900" y="1276709"/>
            <a:ext cx="3751428" cy="4971691"/>
          </a:xfrm>
        </p:spPr>
        <p:txBody>
          <a:bodyPr/>
          <a:lstStyle/>
          <a:p>
            <a:pPr>
              <a:spcBef>
                <a:spcPts val="800"/>
              </a:spcBef>
            </a:pPr>
            <a:r>
              <a:rPr lang="en-US" altLang="en-US" dirty="0"/>
              <a:t>Produces several active exotoxins:</a:t>
            </a:r>
          </a:p>
          <a:p>
            <a:pPr marL="342900" indent="-342900">
              <a:spcBef>
                <a:spcPts val="800"/>
              </a:spcBef>
              <a:buFont typeface="Arial" panose="020B0604020202020204" pitchFamily="34" charset="0"/>
              <a:buChar char="•"/>
            </a:pPr>
            <a:r>
              <a:rPr lang="en-US" altLang="en-US" dirty="0"/>
              <a:t>Alpha toxin: causes red blood cell rupture, edema, tissue destruction</a:t>
            </a:r>
          </a:p>
          <a:p>
            <a:pPr marL="342900" indent="-342900">
              <a:spcBef>
                <a:spcPts val="800"/>
              </a:spcBef>
              <a:buFont typeface="Arial" panose="020B0604020202020204" pitchFamily="34" charset="0"/>
              <a:buChar char="•"/>
            </a:pPr>
            <a:r>
              <a:rPr lang="en-US" altLang="en-US" dirty="0"/>
              <a:t>Collagenase</a:t>
            </a:r>
          </a:p>
          <a:p>
            <a:pPr marL="342900" indent="-342900">
              <a:spcBef>
                <a:spcPts val="800"/>
              </a:spcBef>
              <a:buFont typeface="Arial" panose="020B0604020202020204" pitchFamily="34" charset="0"/>
              <a:buChar char="•"/>
            </a:pPr>
            <a:r>
              <a:rPr lang="en-US" altLang="en-US" dirty="0" err="1"/>
              <a:t>Hyaluronidase</a:t>
            </a:r>
            <a:endParaRPr lang="en-US" altLang="en-US" dirty="0"/>
          </a:p>
          <a:p>
            <a:pPr marL="342900" indent="-342900">
              <a:spcBef>
                <a:spcPts val="800"/>
              </a:spcBef>
              <a:buFont typeface="Arial" panose="020B0604020202020204" pitchFamily="34" charset="0"/>
              <a:buChar char="•"/>
            </a:pPr>
            <a:r>
              <a:rPr lang="en-US" altLang="en-US" dirty="0" err="1"/>
              <a:t>DNase</a:t>
            </a:r>
            <a:endParaRPr lang="en-US" dirty="0"/>
          </a:p>
        </p:txBody>
      </p:sp>
      <p:pic>
        <p:nvPicPr>
          <p:cNvPr id="6" name="Picture 5" descr="A microscopic view of clostridial myonecrosis, showing a histological section of gangrenous skeletal muscle."/>
          <p:cNvPicPr>
            <a:picLocks noChangeAspect="1"/>
          </p:cNvPicPr>
          <p:nvPr/>
        </p:nvPicPr>
        <p:blipFill rotWithShape="1">
          <a:blip r:embed="rId2">
            <a:extLst>
              <a:ext uri="{28A0092B-C50C-407E-A947-70E740481C1C}">
                <a14:useLocalDpi xmlns:a14="http://schemas.microsoft.com/office/drawing/2010/main" val="0"/>
              </a:ext>
            </a:extLst>
          </a:blip>
          <a:srcRect t="6574" b="7755"/>
          <a:stretch/>
        </p:blipFill>
        <p:spPr>
          <a:xfrm>
            <a:off x="4372144" y="1867437"/>
            <a:ext cx="4663440" cy="3226906"/>
          </a:xfrm>
          <a:prstGeom prst="rect">
            <a:avLst/>
          </a:prstGeom>
        </p:spPr>
      </p:pic>
      <p:sp>
        <p:nvSpPr>
          <p:cNvPr id="5" name="Text Placeholder 4"/>
          <p:cNvSpPr>
            <a:spLocks noGrp="1"/>
          </p:cNvSpPr>
          <p:nvPr>
            <p:ph type="body" sz="quarter" idx="30"/>
          </p:nvPr>
        </p:nvSpPr>
        <p:spPr/>
        <p:txBody>
          <a:bodyPr/>
          <a:lstStyle/>
          <a:p>
            <a:r>
              <a:rPr lang="en-US" dirty="0" err="1"/>
              <a:t>Biophoto</a:t>
            </a:r>
            <a:r>
              <a:rPr lang="en-US" dirty="0"/>
              <a:t> Associates/Science Source</a:t>
            </a:r>
          </a:p>
        </p:txBody>
      </p:sp>
    </p:spTree>
    <p:extLst>
      <p:ext uri="{BB962C8B-B14F-4D97-AF65-F5344CB8AC3E}">
        <p14:creationId xmlns:p14="http://schemas.microsoft.com/office/powerpoint/2010/main" val="15442090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Gas Gangrene Disease Table</a:t>
            </a:r>
          </a:p>
        </p:txBody>
      </p:sp>
      <p:graphicFrame>
        <p:nvGraphicFramePr>
          <p:cNvPr id="6" name="Table 5"/>
          <p:cNvGraphicFramePr>
            <a:graphicFrameLocks noGrp="1"/>
          </p:cNvGraphicFramePr>
          <p:nvPr>
            <p:extLst>
              <p:ext uri="{D42A27DB-BD31-4B8C-83A1-F6EECF244321}">
                <p14:modId xmlns:p14="http://schemas.microsoft.com/office/powerpoint/2010/main" val="1980471679"/>
              </p:ext>
            </p:extLst>
          </p:nvPr>
        </p:nvGraphicFramePr>
        <p:xfrm>
          <a:off x="432160" y="1397000"/>
          <a:ext cx="7920270" cy="3947160"/>
        </p:xfrm>
        <a:graphic>
          <a:graphicData uri="http://schemas.openxmlformats.org/drawingml/2006/table">
            <a:tbl>
              <a:tblPr firstRow="1" bandRow="1">
                <a:tableStyleId>{5C22544A-7EE6-4342-B048-85BDC9FD1C3A}</a:tableStyleId>
              </a:tblPr>
              <a:tblGrid>
                <a:gridCol w="2324688">
                  <a:extLst>
                    <a:ext uri="{9D8B030D-6E8A-4147-A177-3AD203B41FA5}">
                      <a16:colId xmlns:a16="http://schemas.microsoft.com/office/drawing/2014/main" val="20000"/>
                    </a:ext>
                  </a:extLst>
                </a:gridCol>
                <a:gridCol w="5595582">
                  <a:extLst>
                    <a:ext uri="{9D8B030D-6E8A-4147-A177-3AD203B41FA5}">
                      <a16:colId xmlns:a16="http://schemas.microsoft.com/office/drawing/2014/main" val="20001"/>
                    </a:ext>
                  </a:extLst>
                </a:gridCol>
              </a:tblGrid>
              <a:tr h="370840">
                <a:tc>
                  <a:txBody>
                    <a:bodyPr/>
                    <a:lstStyle/>
                    <a:p>
                      <a:r>
                        <a:rPr lang="en-US" sz="1800" b="1" i="0" u="none" strike="noStrike" kern="1200" baseline="0" dirty="0">
                          <a:solidFill>
                            <a:schemeClr val="dk1"/>
                          </a:solidFill>
                          <a:latin typeface="+mn-lt"/>
                          <a:ea typeface="+mn-ea"/>
                          <a:cs typeface="+mn-cs"/>
                        </a:rPr>
                        <a:t>Causative Organism</a:t>
                      </a: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1" i="1" u="none" strike="noStrike" kern="1200" baseline="0" dirty="0">
                          <a:solidFill>
                            <a:schemeClr val="dk1"/>
                          </a:solidFill>
                          <a:latin typeface="+mn-lt"/>
                          <a:ea typeface="+mn-ea"/>
                          <a:cs typeface="+mn-cs"/>
                        </a:rPr>
                        <a:t>Clostridium perfringens, </a:t>
                      </a:r>
                      <a:r>
                        <a:rPr lang="en-US" sz="1800" b="1" i="0" u="none" strike="noStrike" kern="1200" baseline="0" dirty="0">
                          <a:solidFill>
                            <a:schemeClr val="dk1"/>
                          </a:solidFill>
                          <a:latin typeface="+mn-lt"/>
                          <a:ea typeface="+mn-ea"/>
                          <a:cs typeface="+mn-cs"/>
                        </a:rPr>
                        <a:t>other bacteria</a:t>
                      </a: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800" b="0" i="0" u="none" strike="noStrike" kern="1200" baseline="0" dirty="0">
                          <a:solidFill>
                            <a:schemeClr val="dk1"/>
                          </a:solidFill>
                          <a:latin typeface="+mn-lt"/>
                          <a:ea typeface="+mn-ea"/>
                          <a:cs typeface="+mn-cs"/>
                        </a:rPr>
                        <a:t>Common Modes</a:t>
                      </a:r>
                    </a:p>
                    <a:p>
                      <a:r>
                        <a:rPr lang="en-US" sz="1800" b="0" i="0" u="none" strike="noStrike" kern="1200" baseline="0" dirty="0">
                          <a:solidFill>
                            <a:schemeClr val="dk1"/>
                          </a:solidFill>
                          <a:latin typeface="+mn-lt"/>
                          <a:ea typeface="+mn-ea"/>
                          <a:cs typeface="+mn-cs"/>
                        </a:rPr>
                        <a:t>of Transmission</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Vehicle (soil), endogenous transfer</a:t>
                      </a:r>
                    </a:p>
                    <a:p>
                      <a:r>
                        <a:rPr lang="en-US" sz="1800" b="0" i="0" u="none" strike="noStrike" kern="1200" baseline="0" dirty="0">
                          <a:solidFill>
                            <a:schemeClr val="dk1"/>
                          </a:solidFill>
                          <a:latin typeface="+mn-lt"/>
                          <a:ea typeface="+mn-ea"/>
                          <a:cs typeface="+mn-cs"/>
                        </a:rPr>
                        <a:t>from skin, GI tract, and so on</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800" b="0" i="0" u="none" strike="noStrike" kern="1200" baseline="0" dirty="0">
                          <a:solidFill>
                            <a:schemeClr val="dk1"/>
                          </a:solidFill>
                          <a:latin typeface="+mn-lt"/>
                          <a:ea typeface="+mn-ea"/>
                          <a:cs typeface="+mn-cs"/>
                        </a:rPr>
                        <a:t>Virulence Factors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Alpha toxin, other exotoxins, enzymes, gas formation</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800" b="0" i="0" u="none" strike="noStrike" kern="1200" baseline="0" dirty="0">
                          <a:solidFill>
                            <a:schemeClr val="dk1"/>
                          </a:solidFill>
                          <a:latin typeface="+mn-lt"/>
                          <a:ea typeface="+mn-ea"/>
                          <a:cs typeface="+mn-cs"/>
                        </a:rPr>
                        <a:t>Culture/Diagnosis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Gram stain, CT scans, X-ray, clinical picture</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US" sz="1800" b="0" i="0" u="none" strike="noStrike" kern="1200" baseline="0" dirty="0">
                          <a:solidFill>
                            <a:schemeClr val="dk1"/>
                          </a:solidFill>
                          <a:latin typeface="+mn-lt"/>
                          <a:ea typeface="+mn-ea"/>
                          <a:cs typeface="+mn-cs"/>
                        </a:rPr>
                        <a:t>Prevention</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Clean wounds, debride dead tissue</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r>
                        <a:rPr lang="en-US" sz="1800" b="0" i="0" u="none" strike="noStrike" kern="1200" baseline="0" dirty="0">
                          <a:solidFill>
                            <a:schemeClr val="dk1"/>
                          </a:solidFill>
                          <a:latin typeface="+mn-lt"/>
                          <a:ea typeface="+mn-ea"/>
                          <a:cs typeface="+mn-cs"/>
                        </a:rPr>
                        <a:t>Treatment</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Surgical removal, clindamycin +</a:t>
                      </a:r>
                    </a:p>
                    <a:p>
                      <a:r>
                        <a:rPr lang="en-US" sz="1800" b="0" i="0" u="none" strike="noStrike" kern="1200" baseline="0" dirty="0">
                          <a:solidFill>
                            <a:schemeClr val="dk1"/>
                          </a:solidFill>
                          <a:latin typeface="+mn-lt"/>
                          <a:ea typeface="+mn-ea"/>
                          <a:cs typeface="+mn-cs"/>
                        </a:rPr>
                        <a:t>penicillin, oxygen therapy</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r>
                        <a:rPr lang="en-US" sz="1800" b="0" i="0" u="none" strike="noStrike" kern="1200" baseline="0" dirty="0">
                          <a:solidFill>
                            <a:schemeClr val="dk1"/>
                          </a:solidFill>
                          <a:latin typeface="+mn-lt"/>
                          <a:ea typeface="+mn-ea"/>
                          <a:cs typeface="+mn-cs"/>
                        </a:rPr>
                        <a:t>Epidemiological Features</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U.S. incidence 900 to 1000 annually;</a:t>
                      </a:r>
                    </a:p>
                    <a:p>
                      <a:r>
                        <a:rPr lang="en-US" sz="1800" b="0" i="0" u="none" strike="noStrike" kern="1200" baseline="0" dirty="0">
                          <a:solidFill>
                            <a:schemeClr val="dk1"/>
                          </a:solidFill>
                          <a:latin typeface="+mn-lt"/>
                          <a:ea typeface="+mn-ea"/>
                          <a:cs typeface="+mn-cs"/>
                        </a:rPr>
                        <a:t>mortality 25% but approaches 100%</a:t>
                      </a:r>
                    </a:p>
                    <a:p>
                      <a:r>
                        <a:rPr lang="en-US" sz="1800" b="0" i="0" u="none" strike="noStrike" kern="1200" baseline="0" dirty="0">
                          <a:solidFill>
                            <a:schemeClr val="dk1"/>
                          </a:solidFill>
                          <a:latin typeface="+mn-lt"/>
                          <a:ea typeface="+mn-ea"/>
                          <a:cs typeface="+mn-cs"/>
                        </a:rPr>
                        <a:t>when treatment is delayed</a:t>
                      </a: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7384057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Vesicular or </a:t>
            </a:r>
            <a:r>
              <a:rPr lang="en-US" dirty="0" err="1"/>
              <a:t>Pustular</a:t>
            </a:r>
            <a:r>
              <a:rPr lang="en-US" dirty="0"/>
              <a:t> Rash Diseases</a:t>
            </a:r>
          </a:p>
        </p:txBody>
      </p:sp>
      <p:sp>
        <p:nvSpPr>
          <p:cNvPr id="3" name="Content Placeholder 2"/>
          <p:cNvSpPr>
            <a:spLocks noGrp="1"/>
          </p:cNvSpPr>
          <p:nvPr>
            <p:ph sz="quarter" idx="11"/>
          </p:nvPr>
        </p:nvSpPr>
        <p:spPr/>
        <p:txBody>
          <a:bodyPr/>
          <a:lstStyle/>
          <a:p>
            <a:pPr>
              <a:spcBef>
                <a:spcPts val="800"/>
              </a:spcBef>
            </a:pPr>
            <a:r>
              <a:rPr lang="en-US" altLang="en-US" dirty="0"/>
              <a:t>Three diseases that present as generalized rashes all over the body in which individual lesions contain fluid</a:t>
            </a:r>
          </a:p>
          <a:p>
            <a:pPr marL="342900" indent="-342900">
              <a:spcBef>
                <a:spcPts val="800"/>
              </a:spcBef>
              <a:buFont typeface="Arial" pitchFamily="34" charset="0"/>
              <a:buChar char="•"/>
            </a:pPr>
            <a:r>
              <a:rPr lang="en-US" altLang="en-US" dirty="0"/>
              <a:t>Lesions are often called “pox”</a:t>
            </a:r>
          </a:p>
          <a:p>
            <a:pPr marL="679450" indent="-342900">
              <a:spcBef>
                <a:spcPts val="800"/>
              </a:spcBef>
              <a:buFont typeface="Arial" pitchFamily="34" charset="0"/>
              <a:buChar char="•"/>
            </a:pPr>
            <a:r>
              <a:rPr lang="en-US" altLang="en-US" dirty="0"/>
              <a:t>Chickenpox</a:t>
            </a:r>
          </a:p>
          <a:p>
            <a:pPr marL="679450" indent="-342900">
              <a:spcBef>
                <a:spcPts val="800"/>
              </a:spcBef>
              <a:buFont typeface="Arial" pitchFamily="34" charset="0"/>
              <a:buChar char="•"/>
            </a:pPr>
            <a:r>
              <a:rPr lang="en-US" altLang="en-US" dirty="0"/>
              <a:t>Smallpox </a:t>
            </a:r>
          </a:p>
          <a:p>
            <a:pPr marL="679450" indent="-342900">
              <a:spcBef>
                <a:spcPts val="800"/>
              </a:spcBef>
              <a:buFont typeface="Arial" pitchFamily="34" charset="0"/>
              <a:buChar char="•"/>
            </a:pPr>
            <a:r>
              <a:rPr lang="en-US" altLang="en-US" dirty="0"/>
              <a:t>Hand, foot, and mouth disease (HFMD)</a:t>
            </a:r>
            <a:endParaRPr lang="en-US" dirty="0"/>
          </a:p>
        </p:txBody>
      </p:sp>
    </p:spTree>
    <p:extLst>
      <p:ext uri="{BB962C8B-B14F-4D97-AF65-F5344CB8AC3E}">
        <p14:creationId xmlns:p14="http://schemas.microsoft.com/office/powerpoint/2010/main" val="37127155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Chickenpox</a:t>
            </a:r>
            <a:endParaRPr lang="en-US" dirty="0"/>
          </a:p>
        </p:txBody>
      </p:sp>
      <p:sp>
        <p:nvSpPr>
          <p:cNvPr id="6" name="Content Placeholder 5"/>
          <p:cNvSpPr>
            <a:spLocks noGrp="1"/>
          </p:cNvSpPr>
          <p:nvPr>
            <p:ph sz="quarter" idx="11"/>
          </p:nvPr>
        </p:nvSpPr>
        <p:spPr/>
        <p:txBody>
          <a:bodyPr/>
          <a:lstStyle/>
          <a:p>
            <a:pPr>
              <a:spcBef>
                <a:spcPts val="600"/>
              </a:spcBef>
              <a:spcAft>
                <a:spcPts val="600"/>
              </a:spcAft>
            </a:pPr>
            <a:r>
              <a:rPr lang="en-US" altLang="en-US" sz="2100" dirty="0"/>
              <a:t>In most people, chickenpox is a mild disease</a:t>
            </a:r>
          </a:p>
          <a:p>
            <a:pPr>
              <a:spcBef>
                <a:spcPts val="600"/>
              </a:spcBef>
              <a:spcAft>
                <a:spcPts val="600"/>
              </a:spcAft>
            </a:pPr>
            <a:r>
              <a:rPr lang="en-US" altLang="en-US" sz="2100" dirty="0"/>
              <a:t>Most cases resolve in 2 to 3 weeks</a:t>
            </a:r>
          </a:p>
          <a:p>
            <a:pPr>
              <a:spcBef>
                <a:spcPts val="600"/>
              </a:spcBef>
              <a:spcAft>
                <a:spcPts val="600"/>
              </a:spcAft>
            </a:pPr>
            <a:r>
              <a:rPr lang="en-US" altLang="en-US" sz="2100" dirty="0"/>
              <a:t>Some experience secondary infections</a:t>
            </a:r>
          </a:p>
          <a:p>
            <a:pPr>
              <a:spcBef>
                <a:spcPts val="600"/>
              </a:spcBef>
              <a:spcAft>
                <a:spcPts val="600"/>
              </a:spcAft>
            </a:pPr>
            <a:r>
              <a:rPr lang="en-US" altLang="en-US" sz="2100" dirty="0"/>
              <a:t>Can be life-threatening in </a:t>
            </a:r>
            <a:r>
              <a:rPr lang="en-US" altLang="en-US" sz="2100" dirty="0" err="1"/>
              <a:t>immunocompromised</a:t>
            </a:r>
            <a:r>
              <a:rPr lang="en-US" altLang="en-US" sz="2100" dirty="0"/>
              <a:t> people, older adolescents, and adults</a:t>
            </a:r>
          </a:p>
          <a:p>
            <a:pPr>
              <a:spcBef>
                <a:spcPts val="600"/>
              </a:spcBef>
              <a:spcAft>
                <a:spcPts val="600"/>
              </a:spcAft>
            </a:pPr>
            <a:r>
              <a:rPr lang="en-US" altLang="en-US" sz="2100" dirty="0"/>
              <a:t>0.1% of cases are followed by encephalopathy</a:t>
            </a:r>
          </a:p>
          <a:p>
            <a:pPr>
              <a:spcBef>
                <a:spcPts val="600"/>
              </a:spcBef>
              <a:spcAft>
                <a:spcPts val="600"/>
              </a:spcAft>
            </a:pPr>
            <a:r>
              <a:rPr lang="en-US" altLang="en-US" sz="2100" dirty="0"/>
              <a:t>Vaccine available for infants and children</a:t>
            </a:r>
            <a:endParaRPr lang="en-US" sz="2100" dirty="0"/>
          </a:p>
        </p:txBody>
      </p:sp>
      <p:pic>
        <p:nvPicPr>
          <p:cNvPr id="10" name="Picture 9" descr="Photos of chickenpox."/>
          <p:cNvPicPr>
            <a:picLocks noChangeAspect="1"/>
          </p:cNvPicPr>
          <p:nvPr/>
        </p:nvPicPr>
        <p:blipFill rotWithShape="1">
          <a:blip r:embed="rId2">
            <a:extLst>
              <a:ext uri="{28A0092B-C50C-407E-A947-70E740481C1C}">
                <a14:useLocalDpi xmlns:a14="http://schemas.microsoft.com/office/drawing/2010/main" val="0"/>
              </a:ext>
            </a:extLst>
          </a:blip>
          <a:srcRect t="3989" b="46903"/>
          <a:stretch/>
        </p:blipFill>
        <p:spPr>
          <a:xfrm>
            <a:off x="4719308" y="1867437"/>
            <a:ext cx="4114800" cy="3853716"/>
          </a:xfrm>
          <a:prstGeom prst="rect">
            <a:avLst/>
          </a:prstGeom>
        </p:spPr>
      </p:pic>
      <p:sp>
        <p:nvSpPr>
          <p:cNvPr id="9" name="Text Placeholder 8"/>
          <p:cNvSpPr>
            <a:spLocks noGrp="1"/>
          </p:cNvSpPr>
          <p:nvPr>
            <p:ph type="body" sz="quarter" idx="30"/>
          </p:nvPr>
        </p:nvSpPr>
        <p:spPr>
          <a:xfrm>
            <a:off x="5349929" y="5704765"/>
            <a:ext cx="3543892" cy="559558"/>
          </a:xfrm>
        </p:spPr>
        <p:txBody>
          <a:bodyPr/>
          <a:lstStyle/>
          <a:p>
            <a:r>
              <a:rPr lang="en-US" dirty="0"/>
              <a:t>(chickenpox, top left): Picture Partners/</a:t>
            </a:r>
            <a:r>
              <a:rPr lang="en-US" dirty="0" err="1"/>
              <a:t>Alamy</a:t>
            </a:r>
            <a:r>
              <a:rPr lang="en-US" dirty="0"/>
              <a:t>; (chickenpox, bottom left): Source: Centers for Disease Control and Prevention; (chickenpox, top right): David White/</a:t>
            </a:r>
            <a:r>
              <a:rPr lang="en-US" dirty="0" err="1"/>
              <a:t>Alamy</a:t>
            </a:r>
            <a:r>
              <a:rPr lang="en-US" dirty="0"/>
              <a:t>;</a:t>
            </a:r>
          </a:p>
        </p:txBody>
      </p:sp>
    </p:spTree>
    <p:extLst>
      <p:ext uri="{BB962C8B-B14F-4D97-AF65-F5344CB8AC3E}">
        <p14:creationId xmlns:p14="http://schemas.microsoft.com/office/powerpoint/2010/main" val="7891426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Smallpox</a:t>
            </a:r>
            <a:endParaRPr lang="en-US" dirty="0"/>
          </a:p>
        </p:txBody>
      </p:sp>
      <p:sp>
        <p:nvSpPr>
          <p:cNvPr id="3" name="Content Placeholder 2"/>
          <p:cNvSpPr>
            <a:spLocks noGrp="1"/>
          </p:cNvSpPr>
          <p:nvPr>
            <p:ph sz="quarter" idx="11"/>
          </p:nvPr>
        </p:nvSpPr>
        <p:spPr/>
        <p:txBody>
          <a:bodyPr/>
          <a:lstStyle/>
          <a:p>
            <a:pPr>
              <a:spcBef>
                <a:spcPts val="600"/>
              </a:spcBef>
              <a:spcAft>
                <a:spcPts val="600"/>
              </a:spcAft>
            </a:pPr>
            <a:r>
              <a:rPr lang="en-US" altLang="en-US" sz="1800" dirty="0"/>
              <a:t>Naturally occurring smallpox has largely been eliminated</a:t>
            </a:r>
          </a:p>
          <a:p>
            <a:pPr marL="342900" indent="-342900">
              <a:spcBef>
                <a:spcPts val="600"/>
              </a:spcBef>
              <a:spcAft>
                <a:spcPts val="600"/>
              </a:spcAft>
              <a:buFont typeface="Arial" pitchFamily="34" charset="0"/>
              <a:buChar char="•"/>
            </a:pPr>
            <a:r>
              <a:rPr lang="en-US" altLang="en-US" sz="1800" dirty="0"/>
              <a:t>Still considered a biological terror threat</a:t>
            </a:r>
          </a:p>
          <a:p>
            <a:pPr marL="342900" indent="-342900">
              <a:spcBef>
                <a:spcPts val="600"/>
              </a:spcBef>
              <a:spcAft>
                <a:spcPts val="600"/>
              </a:spcAft>
              <a:buFont typeface="Arial" pitchFamily="34" charset="0"/>
              <a:buChar char="•"/>
            </a:pPr>
            <a:r>
              <a:rPr lang="en-US" altLang="en-US" sz="1800" dirty="0"/>
              <a:t>Progress of rash: macular, </a:t>
            </a:r>
            <a:r>
              <a:rPr lang="en-US" altLang="en-US" sz="1800" dirty="0" err="1"/>
              <a:t>papular</a:t>
            </a:r>
            <a:r>
              <a:rPr lang="en-US" altLang="en-US" sz="1800" dirty="0"/>
              <a:t>, vesicular, and finally </a:t>
            </a:r>
            <a:r>
              <a:rPr lang="en-US" altLang="en-US" sz="1800" dirty="0" err="1"/>
              <a:t>pustular</a:t>
            </a:r>
            <a:endParaRPr lang="en-US" altLang="en-US" sz="1800" dirty="0"/>
          </a:p>
          <a:p>
            <a:pPr marL="342900" indent="-342900">
              <a:spcBef>
                <a:spcPts val="600"/>
              </a:spcBef>
              <a:spcAft>
                <a:spcPts val="600"/>
              </a:spcAft>
              <a:buFont typeface="Arial" pitchFamily="34" charset="0"/>
              <a:buChar char="•"/>
            </a:pPr>
            <a:r>
              <a:rPr lang="en-US" altLang="en-US" sz="1800" dirty="0"/>
              <a:t>Leaves serious scar tissue</a:t>
            </a:r>
          </a:p>
          <a:p>
            <a:pPr>
              <a:spcBef>
                <a:spcPts val="600"/>
              </a:spcBef>
              <a:spcAft>
                <a:spcPts val="600"/>
              </a:spcAft>
            </a:pPr>
            <a:r>
              <a:rPr lang="en-US" altLang="en-US" sz="1800" dirty="0"/>
              <a:t>Two forms:</a:t>
            </a:r>
          </a:p>
          <a:p>
            <a:pPr marL="342900" indent="-342900">
              <a:spcBef>
                <a:spcPts val="600"/>
              </a:spcBef>
              <a:spcAft>
                <a:spcPts val="600"/>
              </a:spcAft>
              <a:buFont typeface="Arial" pitchFamily="34" charset="0"/>
              <a:buChar char="•"/>
            </a:pPr>
            <a:r>
              <a:rPr lang="en-US" altLang="en-US" sz="1800" dirty="0" err="1"/>
              <a:t>Variola</a:t>
            </a:r>
            <a:r>
              <a:rPr lang="en-US" altLang="en-US" sz="1800" dirty="0"/>
              <a:t> major: highly virulent, leading to toxemia, shock, and intravascular coagulation</a:t>
            </a:r>
          </a:p>
          <a:p>
            <a:pPr marL="342900" indent="-342900">
              <a:spcBef>
                <a:spcPts val="600"/>
              </a:spcBef>
              <a:spcAft>
                <a:spcPts val="600"/>
              </a:spcAft>
              <a:buFont typeface="Arial" pitchFamily="34" charset="0"/>
              <a:buChar char="•"/>
            </a:pPr>
            <a:r>
              <a:rPr lang="en-US" altLang="en-US" sz="1800" dirty="0" err="1"/>
              <a:t>Variola</a:t>
            </a:r>
            <a:r>
              <a:rPr lang="en-US" altLang="en-US" sz="1800" dirty="0"/>
              <a:t> minor: rash is less dense and patients experience weaker symptoms</a:t>
            </a:r>
            <a:endParaRPr lang="en-US" sz="1800" dirty="0"/>
          </a:p>
        </p:txBody>
      </p:sp>
      <p:pic>
        <p:nvPicPr>
          <p:cNvPr id="3074" name="Picture 2" descr="Photos of smallpox."/>
          <p:cNvPicPr>
            <a:picLocks noChangeAspect="1" noChangeArrowheads="1"/>
          </p:cNvPicPr>
          <p:nvPr/>
        </p:nvPicPr>
        <p:blipFill rotWithShape="1">
          <a:blip r:embed="rId2">
            <a:extLst>
              <a:ext uri="{28A0092B-C50C-407E-A947-70E740481C1C}">
                <a14:useLocalDpi xmlns:a14="http://schemas.microsoft.com/office/drawing/2010/main" val="0"/>
              </a:ext>
            </a:extLst>
          </a:blip>
          <a:srcRect t="6510" b="12642"/>
          <a:stretch/>
        </p:blipFill>
        <p:spPr bwMode="auto">
          <a:xfrm>
            <a:off x="4540001" y="1687132"/>
            <a:ext cx="4271540" cy="3407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 Placeholder 5"/>
          <p:cNvSpPr>
            <a:spLocks noGrp="1"/>
          </p:cNvSpPr>
          <p:nvPr>
            <p:ph type="body" sz="quarter" idx="30"/>
          </p:nvPr>
        </p:nvSpPr>
        <p:spPr>
          <a:xfrm>
            <a:off x="5674672" y="5759357"/>
            <a:ext cx="3141782" cy="627797"/>
          </a:xfrm>
        </p:spPr>
        <p:txBody>
          <a:bodyPr/>
          <a:lstStyle/>
          <a:p>
            <a:r>
              <a:rPr lang="en-US" dirty="0"/>
              <a:t>(smallpox, left): Source: CDC/Dr. Robinson; (smallpox, top right): Everett Collection Historical/</a:t>
            </a:r>
            <a:r>
              <a:rPr lang="en-US" dirty="0" err="1"/>
              <a:t>Alamy</a:t>
            </a:r>
            <a:r>
              <a:rPr lang="en-US" dirty="0"/>
              <a:t>; (smallpox, bottom right): Source: CDC/Dr. John Noble, Jr.</a:t>
            </a:r>
          </a:p>
        </p:txBody>
      </p:sp>
    </p:spTree>
    <p:extLst>
      <p:ext uri="{BB962C8B-B14F-4D97-AF65-F5344CB8AC3E}">
        <p14:creationId xmlns:p14="http://schemas.microsoft.com/office/powerpoint/2010/main" val="995866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Skin and Its Defenses: Epidermis</a:t>
            </a:r>
            <a:endParaRPr lang="en-US" dirty="0"/>
          </a:p>
        </p:txBody>
      </p:sp>
      <p:sp>
        <p:nvSpPr>
          <p:cNvPr id="3" name="Content Placeholder 2"/>
          <p:cNvSpPr>
            <a:spLocks noGrp="1"/>
          </p:cNvSpPr>
          <p:nvPr>
            <p:ph sz="quarter" idx="11"/>
          </p:nvPr>
        </p:nvSpPr>
        <p:spPr/>
        <p:txBody>
          <a:bodyPr/>
          <a:lstStyle/>
          <a:p>
            <a:pPr>
              <a:spcBef>
                <a:spcPts val="800"/>
              </a:spcBef>
              <a:spcAft>
                <a:spcPts val="600"/>
              </a:spcAft>
            </a:pPr>
            <a:r>
              <a:rPr lang="en-US" altLang="en-US" dirty="0"/>
              <a:t>Stratum </a:t>
            </a:r>
            <a:r>
              <a:rPr lang="en-US" altLang="en-US" dirty="0" err="1"/>
              <a:t>corneum</a:t>
            </a:r>
            <a:endParaRPr lang="en-US" altLang="en-US" dirty="0"/>
          </a:p>
          <a:p>
            <a:pPr marL="287338" indent="-287338">
              <a:spcBef>
                <a:spcPts val="800"/>
              </a:spcBef>
              <a:spcAft>
                <a:spcPts val="600"/>
              </a:spcAft>
              <a:buFont typeface="Arial" pitchFamily="34" charset="0"/>
              <a:buChar char="•"/>
              <a:tabLst>
                <a:tab pos="463550" algn="l"/>
              </a:tabLst>
            </a:pPr>
            <a:r>
              <a:rPr lang="en-US" altLang="en-US" dirty="0"/>
              <a:t>Packed with </a:t>
            </a:r>
            <a:r>
              <a:rPr lang="en-US" altLang="en-US" b="1" dirty="0"/>
              <a:t>keratin</a:t>
            </a:r>
            <a:r>
              <a:rPr lang="en-US" altLang="en-US" dirty="0"/>
              <a:t> that gives cells the ability to withstand damage and abrasion</a:t>
            </a:r>
          </a:p>
          <a:p>
            <a:pPr marL="347472" indent="-347472">
              <a:spcBef>
                <a:spcPts val="800"/>
              </a:spcBef>
              <a:spcAft>
                <a:spcPts val="600"/>
              </a:spcAft>
              <a:buFont typeface="Arial" pitchFamily="34" charset="0"/>
              <a:buChar char="•"/>
              <a:tabLst>
                <a:tab pos="463550" algn="l"/>
              </a:tabLst>
            </a:pPr>
            <a:r>
              <a:rPr lang="en-US" altLang="en-US" dirty="0"/>
              <a:t>Lipids are packed between the cells to give the stratum </a:t>
            </a:r>
            <a:r>
              <a:rPr lang="en-US" altLang="en-US" dirty="0" err="1"/>
              <a:t>corneum</a:t>
            </a:r>
            <a:r>
              <a:rPr lang="en-US" altLang="en-US" dirty="0"/>
              <a:t> water-repellant properties</a:t>
            </a:r>
          </a:p>
          <a:p>
            <a:pPr lvl="0">
              <a:spcBef>
                <a:spcPts val="800"/>
              </a:spcBef>
              <a:spcAft>
                <a:spcPts val="600"/>
              </a:spcAft>
            </a:pPr>
            <a:r>
              <a:rPr lang="en-US" altLang="en-US" dirty="0">
                <a:solidFill>
                  <a:prstClr val="black"/>
                </a:solidFill>
              </a:rPr>
              <a:t>Entire epidermis replaced every 25 to 45 days</a:t>
            </a:r>
          </a:p>
          <a:p>
            <a:pPr lvl="0">
              <a:spcBef>
                <a:spcPts val="800"/>
              </a:spcBef>
              <a:spcAft>
                <a:spcPts val="600"/>
              </a:spcAft>
            </a:pPr>
            <a:r>
              <a:rPr lang="en-US" altLang="en-US" dirty="0">
                <a:solidFill>
                  <a:prstClr val="black"/>
                </a:solidFill>
              </a:rPr>
              <a:t>Stratum </a:t>
            </a:r>
            <a:r>
              <a:rPr lang="en-US" altLang="en-US" dirty="0" err="1">
                <a:solidFill>
                  <a:prstClr val="black"/>
                </a:solidFill>
              </a:rPr>
              <a:t>basale</a:t>
            </a:r>
            <a:r>
              <a:rPr lang="en-US" altLang="en-US" dirty="0">
                <a:solidFill>
                  <a:prstClr val="black"/>
                </a:solidFill>
              </a:rPr>
              <a:t>:</a:t>
            </a:r>
          </a:p>
          <a:p>
            <a:pPr indent="-347472">
              <a:spcBef>
                <a:spcPts val="800"/>
              </a:spcBef>
              <a:spcAft>
                <a:spcPts val="600"/>
              </a:spcAft>
              <a:buFont typeface="Arial" pitchFamily="34" charset="0"/>
              <a:buChar char="•"/>
            </a:pPr>
            <a:r>
              <a:rPr lang="en-US" altLang="en-US" dirty="0">
                <a:solidFill>
                  <a:prstClr val="black"/>
                </a:solidFill>
              </a:rPr>
              <a:t>Basal layer</a:t>
            </a:r>
          </a:p>
          <a:p>
            <a:pPr indent="-347472">
              <a:spcBef>
                <a:spcPts val="800"/>
              </a:spcBef>
              <a:spcAft>
                <a:spcPts val="600"/>
              </a:spcAft>
              <a:buFont typeface="Arial" pitchFamily="34" charset="0"/>
              <a:buChar char="•"/>
            </a:pPr>
            <a:r>
              <a:rPr lang="en-US" altLang="en-US" dirty="0">
                <a:solidFill>
                  <a:prstClr val="black"/>
                </a:solidFill>
              </a:rPr>
              <a:t>Source for all the cells that make up the epidermis</a:t>
            </a:r>
            <a:endParaRPr lang="en-US" dirty="0"/>
          </a:p>
        </p:txBody>
      </p:sp>
    </p:spTree>
    <p:extLst>
      <p:ext uri="{BB962C8B-B14F-4D97-AF65-F5344CB8AC3E}">
        <p14:creationId xmlns:p14="http://schemas.microsoft.com/office/powerpoint/2010/main" val="19657327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Shingles</a:t>
            </a:r>
            <a:endParaRPr lang="en-US" dirty="0"/>
          </a:p>
        </p:txBody>
      </p:sp>
      <p:sp>
        <p:nvSpPr>
          <p:cNvPr id="3" name="Content Placeholder 2"/>
          <p:cNvSpPr>
            <a:spLocks noGrp="1"/>
          </p:cNvSpPr>
          <p:nvPr>
            <p:ph sz="quarter" idx="11"/>
          </p:nvPr>
        </p:nvSpPr>
        <p:spPr/>
        <p:txBody>
          <a:bodyPr/>
          <a:lstStyle/>
          <a:p>
            <a:pPr>
              <a:spcBef>
                <a:spcPts val="600"/>
              </a:spcBef>
              <a:spcAft>
                <a:spcPts val="600"/>
              </a:spcAft>
              <a:defRPr/>
            </a:pPr>
            <a:r>
              <a:rPr lang="en-US" sz="2200" dirty="0">
                <a:ea typeface="ＭＳ Ｐゴシック" charset="0"/>
              </a:rPr>
              <a:t>A reactivation of HHV-3 after a chickenpox infection</a:t>
            </a:r>
          </a:p>
          <a:p>
            <a:pPr>
              <a:spcBef>
                <a:spcPts val="600"/>
              </a:spcBef>
              <a:spcAft>
                <a:spcPts val="600"/>
              </a:spcAft>
              <a:defRPr/>
            </a:pPr>
            <a:r>
              <a:rPr lang="en-US" sz="2200" dirty="0">
                <a:ea typeface="ＭＳ Ｐゴシック" charset="0"/>
              </a:rPr>
              <a:t>Virus becomes latent within the ganglia </a:t>
            </a:r>
          </a:p>
          <a:p>
            <a:pPr>
              <a:spcBef>
                <a:spcPts val="600"/>
              </a:spcBef>
              <a:spcAft>
                <a:spcPts val="600"/>
              </a:spcAft>
              <a:defRPr/>
            </a:pPr>
            <a:r>
              <a:rPr lang="en-US" sz="2200" dirty="0">
                <a:ea typeface="ＭＳ Ｐゴシック" charset="0"/>
              </a:rPr>
              <a:t>Presents with asymmetrical lesions on the trunk or head</a:t>
            </a:r>
          </a:p>
          <a:p>
            <a:pPr>
              <a:spcBef>
                <a:spcPts val="600"/>
              </a:spcBef>
              <a:spcAft>
                <a:spcPts val="600"/>
              </a:spcAft>
              <a:defRPr/>
            </a:pPr>
            <a:r>
              <a:rPr lang="en-US" sz="2200" dirty="0">
                <a:ea typeface="ＭＳ Ｐゴシック" charset="0"/>
              </a:rPr>
              <a:t>Develops after psychological stress, X-ray treatments, immunosuppressive drugs, surgery, or developing malignancy</a:t>
            </a:r>
          </a:p>
          <a:p>
            <a:pPr>
              <a:spcBef>
                <a:spcPts val="600"/>
              </a:spcBef>
              <a:spcAft>
                <a:spcPts val="600"/>
              </a:spcAft>
              <a:defRPr/>
            </a:pPr>
            <a:r>
              <a:rPr lang="en-US" sz="2200" dirty="0">
                <a:ea typeface="ＭＳ Ｐゴシック" charset="0"/>
              </a:rPr>
              <a:t>Attenuated vaccine recommended for adults</a:t>
            </a:r>
            <a:endParaRPr lang="en-US" sz="2200" dirty="0"/>
          </a:p>
        </p:txBody>
      </p:sp>
      <p:pic>
        <p:nvPicPr>
          <p:cNvPr id="7" name="Picture 3" descr="(a) Dermatomes served by the thoracic nerves. (b) Clinical appearance of shingles lesions."/>
          <p:cNvPicPr>
            <a:picLocks noChangeAspect="1"/>
          </p:cNvPicPr>
          <p:nvPr/>
        </p:nvPicPr>
        <p:blipFill rotWithShape="1">
          <a:blip r:embed="rId2">
            <a:extLst>
              <a:ext uri="{28A0092B-C50C-407E-A947-70E740481C1C}">
                <a14:useLocalDpi xmlns:a14="http://schemas.microsoft.com/office/drawing/2010/main" val="0"/>
              </a:ext>
            </a:extLst>
          </a:blip>
          <a:srcRect t="3289" b="4080"/>
          <a:stretch/>
        </p:blipFill>
        <p:spPr>
          <a:xfrm>
            <a:off x="5095453" y="1146220"/>
            <a:ext cx="3411510" cy="4939940"/>
          </a:xfrm>
          <a:prstGeom prst="rect">
            <a:avLst/>
          </a:prstGeom>
        </p:spPr>
      </p:pic>
      <p:sp>
        <p:nvSpPr>
          <p:cNvPr id="8" name="Text Placeholder 4">
            <a:extLst>
              <a:ext uri="{FF2B5EF4-FFF2-40B4-BE49-F238E27FC236}">
                <a16:creationId xmlns:a16="http://schemas.microsoft.com/office/drawing/2014/main" id="{15E6BAD8-B427-4BF6-A75D-672BDDFB8282}"/>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6" name="Text Placeholder 5"/>
          <p:cNvSpPr>
            <a:spLocks noGrp="1"/>
          </p:cNvSpPr>
          <p:nvPr>
            <p:ph type="body" sz="quarter" idx="30"/>
          </p:nvPr>
        </p:nvSpPr>
        <p:spPr/>
        <p:txBody>
          <a:bodyPr/>
          <a:lstStyle/>
          <a:p>
            <a:r>
              <a:rPr lang="en-US" dirty="0"/>
              <a:t>(b) BSIP/Universal Images Group/Getty Images</a:t>
            </a:r>
          </a:p>
        </p:txBody>
      </p:sp>
    </p:spTree>
    <p:extLst>
      <p:ext uri="{BB962C8B-B14F-4D97-AF65-F5344CB8AC3E}">
        <p14:creationId xmlns:p14="http://schemas.microsoft.com/office/powerpoint/2010/main" val="224150289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Hand, Foot, and Mouth Disease (HFMD)</a:t>
            </a:r>
          </a:p>
        </p:txBody>
      </p:sp>
      <p:sp>
        <p:nvSpPr>
          <p:cNvPr id="3" name="Content Placeholder 2"/>
          <p:cNvSpPr>
            <a:spLocks noGrp="1"/>
          </p:cNvSpPr>
          <p:nvPr>
            <p:ph sz="quarter" idx="11"/>
          </p:nvPr>
        </p:nvSpPr>
        <p:spPr/>
        <p:txBody>
          <a:bodyPr/>
          <a:lstStyle/>
          <a:p>
            <a:pPr>
              <a:spcBef>
                <a:spcPts val="800"/>
              </a:spcBef>
            </a:pPr>
            <a:r>
              <a:rPr lang="en-US" sz="2200" dirty="0"/>
              <a:t>Most common in babies and children under age 5</a:t>
            </a:r>
          </a:p>
          <a:p>
            <a:pPr>
              <a:spcBef>
                <a:spcPts val="800"/>
              </a:spcBef>
            </a:pPr>
            <a:r>
              <a:rPr lang="en-US" sz="2200" dirty="0"/>
              <a:t>Fever, sore throat, malaise</a:t>
            </a:r>
          </a:p>
          <a:p>
            <a:pPr>
              <a:spcBef>
                <a:spcPts val="800"/>
              </a:spcBef>
            </a:pPr>
            <a:r>
              <a:rPr lang="en-US" sz="2200" dirty="0"/>
              <a:t>Painful spots inside the mouth</a:t>
            </a:r>
          </a:p>
          <a:p>
            <a:pPr>
              <a:spcBef>
                <a:spcPts val="800"/>
              </a:spcBef>
            </a:pPr>
            <a:r>
              <a:rPr lang="en-US" sz="2200" dirty="0"/>
              <a:t>Red or blister-like spots on palms of hands and soles of feet and often genitals, buttocks, knees, and elbows</a:t>
            </a:r>
          </a:p>
          <a:p>
            <a:pPr>
              <a:spcBef>
                <a:spcPts val="800"/>
              </a:spcBef>
            </a:pPr>
            <a:r>
              <a:rPr lang="en-US" sz="2200" dirty="0"/>
              <a:t>Caused by viruses in </a:t>
            </a:r>
            <a:r>
              <a:rPr lang="en-US" sz="2200" i="1" dirty="0" err="1"/>
              <a:t>Enterovirus</a:t>
            </a:r>
            <a:r>
              <a:rPr lang="en-US" sz="2200" dirty="0"/>
              <a:t> group</a:t>
            </a:r>
          </a:p>
          <a:p>
            <a:pPr marL="342900" indent="-342900">
              <a:spcBef>
                <a:spcPts val="800"/>
              </a:spcBef>
              <a:buFont typeface="Arial" pitchFamily="34" charset="0"/>
              <a:buChar char="•"/>
            </a:pPr>
            <a:r>
              <a:rPr lang="en-US" sz="2200" dirty="0" err="1"/>
              <a:t>Cocksackie</a:t>
            </a:r>
            <a:r>
              <a:rPr lang="en-US" sz="2200" dirty="0"/>
              <a:t> virus</a:t>
            </a:r>
          </a:p>
        </p:txBody>
      </p:sp>
      <p:pic>
        <p:nvPicPr>
          <p:cNvPr id="7" name="Picture 6" descr="Hand, foot, and mouth disease sores in the mouth of a young child."/>
          <p:cNvPicPr>
            <a:picLocks noChangeAspect="1"/>
          </p:cNvPicPr>
          <p:nvPr/>
        </p:nvPicPr>
        <p:blipFill rotWithShape="1">
          <a:blip r:embed="rId2">
            <a:extLst>
              <a:ext uri="{28A0092B-C50C-407E-A947-70E740481C1C}">
                <a14:useLocalDpi xmlns:a14="http://schemas.microsoft.com/office/drawing/2010/main" val="0"/>
              </a:ext>
            </a:extLst>
          </a:blip>
          <a:srcRect t="7082" b="6966"/>
          <a:stretch/>
        </p:blipFill>
        <p:spPr>
          <a:xfrm>
            <a:off x="4414124" y="2021983"/>
            <a:ext cx="4433011" cy="2918507"/>
          </a:xfrm>
          <a:prstGeom prst="rect">
            <a:avLst/>
          </a:prstGeom>
        </p:spPr>
      </p:pic>
      <p:sp>
        <p:nvSpPr>
          <p:cNvPr id="6" name="Text Placeholder 5"/>
          <p:cNvSpPr>
            <a:spLocks noGrp="1"/>
          </p:cNvSpPr>
          <p:nvPr>
            <p:ph type="body" sz="quarter" idx="30"/>
          </p:nvPr>
        </p:nvSpPr>
        <p:spPr/>
        <p:txBody>
          <a:bodyPr/>
          <a:lstStyle/>
          <a:p>
            <a:r>
              <a:rPr lang="en-US" dirty="0"/>
              <a:t>Dr. P. </a:t>
            </a:r>
            <a:r>
              <a:rPr lang="en-US" dirty="0" err="1"/>
              <a:t>Marazzi</a:t>
            </a:r>
            <a:r>
              <a:rPr lang="en-US" dirty="0"/>
              <a:t>/Science Source</a:t>
            </a:r>
          </a:p>
        </p:txBody>
      </p:sp>
    </p:spTree>
    <p:extLst>
      <p:ext uri="{BB962C8B-B14F-4D97-AF65-F5344CB8AC3E}">
        <p14:creationId xmlns:p14="http://schemas.microsoft.com/office/powerpoint/2010/main" val="5551163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Vesicular/</a:t>
            </a:r>
            <a:r>
              <a:rPr lang="en-US" dirty="0" err="1"/>
              <a:t>Pustular</a:t>
            </a:r>
            <a:r>
              <a:rPr lang="en-US" dirty="0"/>
              <a:t> Rash Diseases</a:t>
            </a:r>
          </a:p>
        </p:txBody>
      </p:sp>
      <p:graphicFrame>
        <p:nvGraphicFramePr>
          <p:cNvPr id="10" name="Table 9"/>
          <p:cNvGraphicFramePr>
            <a:graphicFrameLocks noGrp="1"/>
          </p:cNvGraphicFramePr>
          <p:nvPr>
            <p:extLst>
              <p:ext uri="{D42A27DB-BD31-4B8C-83A1-F6EECF244321}">
                <p14:modId xmlns:p14="http://schemas.microsoft.com/office/powerpoint/2010/main" val="4151210616"/>
              </p:ext>
            </p:extLst>
          </p:nvPr>
        </p:nvGraphicFramePr>
        <p:xfrm>
          <a:off x="545904" y="998366"/>
          <a:ext cx="8243254" cy="5511615"/>
        </p:xfrm>
        <a:graphic>
          <a:graphicData uri="http://schemas.openxmlformats.org/drawingml/2006/table">
            <a:tbl>
              <a:tblPr firstRow="1" bandRow="1">
                <a:tableStyleId>{5C22544A-7EE6-4342-B048-85BDC9FD1C3A}</a:tableStyleId>
              </a:tblPr>
              <a:tblGrid>
                <a:gridCol w="1323839">
                  <a:extLst>
                    <a:ext uri="{9D8B030D-6E8A-4147-A177-3AD203B41FA5}">
                      <a16:colId xmlns:a16="http://schemas.microsoft.com/office/drawing/2014/main" val="20000"/>
                    </a:ext>
                  </a:extLst>
                </a:gridCol>
                <a:gridCol w="2533739">
                  <a:extLst>
                    <a:ext uri="{9D8B030D-6E8A-4147-A177-3AD203B41FA5}">
                      <a16:colId xmlns:a16="http://schemas.microsoft.com/office/drawing/2014/main" val="20001"/>
                    </a:ext>
                  </a:extLst>
                </a:gridCol>
                <a:gridCol w="2215682">
                  <a:extLst>
                    <a:ext uri="{9D8B030D-6E8A-4147-A177-3AD203B41FA5}">
                      <a16:colId xmlns:a16="http://schemas.microsoft.com/office/drawing/2014/main" val="20002"/>
                    </a:ext>
                  </a:extLst>
                </a:gridCol>
                <a:gridCol w="2169994">
                  <a:extLst>
                    <a:ext uri="{9D8B030D-6E8A-4147-A177-3AD203B41FA5}">
                      <a16:colId xmlns:a16="http://schemas.microsoft.com/office/drawing/2014/main" val="20003"/>
                    </a:ext>
                  </a:extLst>
                </a:gridCol>
              </a:tblGrid>
              <a:tr h="489898">
                <a:tc>
                  <a:txBody>
                    <a:bodyPr/>
                    <a:lstStyle/>
                    <a:p>
                      <a:pPr>
                        <a:lnSpc>
                          <a:spcPct val="100000"/>
                        </a:lnSpc>
                      </a:pPr>
                      <a:r>
                        <a:rPr lang="en-US" sz="1100" b="1"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100" b="1" i="0" u="none" strike="noStrike" kern="1200" baseline="0" dirty="0">
                          <a:solidFill>
                            <a:schemeClr val="dk1"/>
                          </a:solidFill>
                          <a:latin typeface="+mn-lt"/>
                          <a:ea typeface="+mn-ea"/>
                          <a:cs typeface="+mn-cs"/>
                        </a:rPr>
                        <a:t>Chickenpox</a:t>
                      </a:r>
                      <a:endParaRPr lang="en-US" sz="11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100" b="1" i="0" u="none" strike="noStrike" kern="1200" baseline="0" dirty="0">
                          <a:solidFill>
                            <a:schemeClr val="dk1"/>
                          </a:solidFill>
                          <a:latin typeface="+mn-lt"/>
                          <a:ea typeface="+mn-ea"/>
                          <a:cs typeface="+mn-cs"/>
                        </a:rPr>
                        <a:t>Smallpox</a:t>
                      </a:r>
                      <a:endParaRPr lang="en-US" sz="11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100" b="1" i="0" u="none" strike="noStrike" kern="1200" baseline="0" dirty="0">
                          <a:solidFill>
                            <a:schemeClr val="dk1"/>
                          </a:solidFill>
                          <a:latin typeface="+mn-lt"/>
                          <a:ea typeface="+mn-ea"/>
                          <a:cs typeface="+mn-cs"/>
                        </a:rPr>
                        <a:t>Hand, Foot, and Mouth Disease</a:t>
                      </a:r>
                      <a:endParaRPr lang="en-US" sz="11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489898">
                <a:tc>
                  <a:txBody>
                    <a:bodyPr/>
                    <a:lstStyle/>
                    <a:p>
                      <a:pPr>
                        <a:lnSpc>
                          <a:spcPct val="100000"/>
                        </a:lnSpc>
                      </a:pPr>
                      <a:r>
                        <a:rPr lang="en-US" sz="1100" dirty="0"/>
                        <a:t>Causative Organism(s)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100" b="0" i="0" u="none" strike="noStrike" kern="1200" baseline="0" dirty="0">
                          <a:solidFill>
                            <a:schemeClr val="dk1"/>
                          </a:solidFill>
                          <a:latin typeface="+mn-lt"/>
                          <a:ea typeface="+mn-ea"/>
                          <a:cs typeface="+mn-cs"/>
                        </a:rPr>
                        <a:t>Human herpesvirus 3 (varicella-zoster virus)</a:t>
                      </a:r>
                      <a:endParaRPr 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100" b="0" i="0" u="none" strike="noStrike" kern="1200" baseline="0" dirty="0">
                          <a:solidFill>
                            <a:schemeClr val="dk1"/>
                          </a:solidFill>
                          <a:latin typeface="+mn-lt"/>
                          <a:ea typeface="+mn-ea"/>
                          <a:cs typeface="+mn-cs"/>
                        </a:rPr>
                        <a:t>Variola virus</a:t>
                      </a:r>
                      <a:endParaRPr 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100" b="0" i="0" u="none" strike="noStrike" kern="1200" baseline="0" dirty="0">
                          <a:solidFill>
                            <a:schemeClr val="dk1"/>
                          </a:solidFill>
                          <a:latin typeface="+mn-lt"/>
                          <a:ea typeface="+mn-ea"/>
                          <a:cs typeface="+mn-cs"/>
                        </a:rPr>
                        <a:t>Enteroviruses, usually Coxsackie</a:t>
                      </a:r>
                      <a:endParaRPr 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489898">
                <a:tc>
                  <a:txBody>
                    <a:bodyPr/>
                    <a:lstStyle/>
                    <a:p>
                      <a:pPr>
                        <a:lnSpc>
                          <a:spcPct val="100000"/>
                        </a:lnSpc>
                      </a:pPr>
                      <a:r>
                        <a:rPr lang="en-US" sz="1100" dirty="0"/>
                        <a:t>Common Modes of Transmission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100" b="0" i="0" u="none" strike="noStrike" kern="1200" baseline="0" dirty="0">
                          <a:solidFill>
                            <a:schemeClr val="dk1"/>
                          </a:solidFill>
                          <a:latin typeface="+mn-lt"/>
                          <a:ea typeface="+mn-ea"/>
                          <a:cs typeface="+mn-cs"/>
                        </a:rPr>
                        <a:t>Droplet contact, inhalation of aerosolized lesion fluid</a:t>
                      </a:r>
                      <a:endParaRPr 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100" b="0" i="0" u="none" strike="noStrike" kern="1200" baseline="0" dirty="0">
                          <a:solidFill>
                            <a:schemeClr val="dk1"/>
                          </a:solidFill>
                          <a:latin typeface="+mn-lt"/>
                          <a:ea typeface="+mn-ea"/>
                          <a:cs typeface="+mn-cs"/>
                        </a:rPr>
                        <a:t>Droplet contact, indirect contact</a:t>
                      </a:r>
                      <a:endParaRPr 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100" b="0" i="0" u="none" strike="noStrike" kern="1200" baseline="0" dirty="0">
                          <a:solidFill>
                            <a:schemeClr val="dk1"/>
                          </a:solidFill>
                          <a:latin typeface="+mn-lt"/>
                          <a:ea typeface="+mn-ea"/>
                          <a:cs typeface="+mn-cs"/>
                        </a:rPr>
                        <a:t>Direct and droplet contact</a:t>
                      </a:r>
                      <a:endParaRPr 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89898">
                <a:tc>
                  <a:txBody>
                    <a:bodyPr/>
                    <a:lstStyle/>
                    <a:p>
                      <a:pPr>
                        <a:lnSpc>
                          <a:spcPct val="100000"/>
                        </a:lnSpc>
                      </a:pPr>
                      <a:r>
                        <a:rPr lang="en-US" sz="1100" dirty="0"/>
                        <a:t>Virulence Factors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100" b="0" i="0" u="none" strike="noStrike" kern="1200" baseline="0" dirty="0">
                          <a:solidFill>
                            <a:schemeClr val="dk1"/>
                          </a:solidFill>
                          <a:latin typeface="+mn-lt"/>
                          <a:ea typeface="+mn-ea"/>
                          <a:cs typeface="+mn-cs"/>
                        </a:rPr>
                        <a:t>Ability to fuse cells, ability to remain latent in ganglia</a:t>
                      </a:r>
                      <a:endParaRPr 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100" b="0" i="0" u="none" strike="noStrike" kern="1200" baseline="0" dirty="0">
                          <a:solidFill>
                            <a:schemeClr val="dk1"/>
                          </a:solidFill>
                          <a:latin typeface="+mn-lt"/>
                          <a:ea typeface="+mn-ea"/>
                          <a:cs typeface="+mn-cs"/>
                        </a:rPr>
                        <a:t>Ability to dampen, avoid immune response</a:t>
                      </a:r>
                      <a:endParaRPr 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100" b="0" i="0" u="none" strike="noStrike" kern="1200" baseline="0" dirty="0">
                          <a:solidFill>
                            <a:schemeClr val="dk1"/>
                          </a:solidFill>
                          <a:latin typeface="+mn-lt"/>
                          <a:ea typeface="+mn-ea"/>
                          <a:cs typeface="+mn-cs"/>
                        </a:rPr>
                        <a:t>N/A</a:t>
                      </a:r>
                      <a:endParaRPr 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684744">
                <a:tc>
                  <a:txBody>
                    <a:bodyPr/>
                    <a:lstStyle/>
                    <a:p>
                      <a:pPr>
                        <a:lnSpc>
                          <a:spcPct val="100000"/>
                        </a:lnSpc>
                      </a:pPr>
                      <a:r>
                        <a:rPr lang="en-US" sz="1100" dirty="0"/>
                        <a:t>Culture/Diagnosis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100" b="0" i="0" u="none" strike="noStrike" kern="1200" baseline="0" dirty="0">
                          <a:solidFill>
                            <a:schemeClr val="dk1"/>
                          </a:solidFill>
                          <a:latin typeface="+mn-lt"/>
                          <a:ea typeface="+mn-ea"/>
                          <a:cs typeface="+mn-cs"/>
                        </a:rPr>
                        <a:t>Based largely on clinical</a:t>
                      </a:r>
                    </a:p>
                    <a:p>
                      <a:pPr>
                        <a:lnSpc>
                          <a:spcPct val="100000"/>
                        </a:lnSpc>
                      </a:pPr>
                      <a:r>
                        <a:rPr lang="en-US" sz="1100" b="0" i="0" u="none" strike="noStrike" kern="1200" baseline="0" dirty="0">
                          <a:solidFill>
                            <a:schemeClr val="dk1"/>
                          </a:solidFill>
                          <a:latin typeface="+mn-lt"/>
                          <a:ea typeface="+mn-ea"/>
                          <a:cs typeface="+mn-cs"/>
                        </a:rPr>
                        <a:t>Appearance; PCR is available</a:t>
                      </a:r>
                      <a:endParaRPr 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100" b="0" i="0" u="none" strike="noStrike" kern="1200" baseline="0" dirty="0">
                          <a:solidFill>
                            <a:schemeClr val="dk1"/>
                          </a:solidFill>
                          <a:latin typeface="+mn-lt"/>
                          <a:ea typeface="+mn-ea"/>
                          <a:cs typeface="+mn-cs"/>
                        </a:rPr>
                        <a:t>Based largely on clinical</a:t>
                      </a:r>
                    </a:p>
                    <a:p>
                      <a:pPr>
                        <a:lnSpc>
                          <a:spcPct val="100000"/>
                        </a:lnSpc>
                      </a:pPr>
                      <a:r>
                        <a:rPr lang="en-US" sz="1100" b="0" i="0" u="none" strike="noStrike" kern="1200" baseline="0" dirty="0">
                          <a:solidFill>
                            <a:schemeClr val="dk1"/>
                          </a:solidFill>
                          <a:latin typeface="+mn-lt"/>
                          <a:ea typeface="+mn-ea"/>
                          <a:cs typeface="+mn-cs"/>
                        </a:rPr>
                        <a:t>Appearance; if suspected, refer to CDC</a:t>
                      </a:r>
                      <a:endParaRPr 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100" b="0" i="0" u="none" strike="noStrike" kern="1200" baseline="0" dirty="0">
                          <a:solidFill>
                            <a:schemeClr val="dk1"/>
                          </a:solidFill>
                          <a:latin typeface="+mn-lt"/>
                          <a:ea typeface="+mn-ea"/>
                          <a:cs typeface="+mn-cs"/>
                        </a:rPr>
                        <a:t>Usually based on clinical</a:t>
                      </a:r>
                    </a:p>
                    <a:p>
                      <a:pPr>
                        <a:lnSpc>
                          <a:spcPct val="100000"/>
                        </a:lnSpc>
                      </a:pPr>
                      <a:r>
                        <a:rPr lang="en-US" sz="1100" b="0" i="0" u="none" strike="noStrike" kern="1200" baseline="0" dirty="0">
                          <a:solidFill>
                            <a:schemeClr val="dk1"/>
                          </a:solidFill>
                          <a:latin typeface="+mn-lt"/>
                          <a:ea typeface="+mn-ea"/>
                          <a:cs typeface="+mn-cs"/>
                        </a:rPr>
                        <a:t>presentation and history</a:t>
                      </a:r>
                      <a:endParaRPr 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667035">
                <a:tc>
                  <a:txBody>
                    <a:bodyPr/>
                    <a:lstStyle/>
                    <a:p>
                      <a:pPr>
                        <a:lnSpc>
                          <a:spcPct val="100000"/>
                        </a:lnSpc>
                      </a:pPr>
                      <a:r>
                        <a:rPr lang="en-US" sz="1100" dirty="0"/>
                        <a:t>Prevention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100" b="0" i="0" u="none" strike="noStrike" kern="1200" baseline="0" dirty="0">
                          <a:solidFill>
                            <a:schemeClr val="dk1"/>
                          </a:solidFill>
                          <a:latin typeface="+mn-lt"/>
                          <a:ea typeface="+mn-ea"/>
                          <a:cs typeface="+mn-cs"/>
                        </a:rPr>
                        <a:t>Live attenuated vaccine; there is also vaccine to prevent reactivation of latent virus (shingles)</a:t>
                      </a:r>
                      <a:endParaRPr 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100" b="0" i="0" u="none" strike="noStrike" kern="1200" baseline="0" dirty="0">
                          <a:solidFill>
                            <a:schemeClr val="dk1"/>
                          </a:solidFill>
                          <a:latin typeface="+mn-lt"/>
                          <a:ea typeface="+mn-ea"/>
                          <a:cs typeface="+mn-cs"/>
                        </a:rPr>
                        <a:t>Live virus vaccine (vaccinia virus)</a:t>
                      </a:r>
                      <a:endParaRPr 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100" b="0" i="0" u="none" strike="noStrike" kern="1200" baseline="0" dirty="0">
                          <a:solidFill>
                            <a:schemeClr val="dk1"/>
                          </a:solidFill>
                          <a:latin typeface="+mn-lt"/>
                          <a:ea typeface="+mn-ea"/>
                          <a:cs typeface="+mn-cs"/>
                        </a:rPr>
                        <a:t>Hand hygiene</a:t>
                      </a:r>
                      <a:endParaRPr 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489898">
                <a:tc>
                  <a:txBody>
                    <a:bodyPr/>
                    <a:lstStyle/>
                    <a:p>
                      <a:pPr>
                        <a:lnSpc>
                          <a:spcPct val="100000"/>
                        </a:lnSpc>
                      </a:pPr>
                      <a:r>
                        <a:rPr lang="en-US" sz="1100" dirty="0"/>
                        <a:t>Treatment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100" b="0" i="0" u="none" strike="noStrike" kern="1200" baseline="0" dirty="0">
                          <a:solidFill>
                            <a:schemeClr val="dk1"/>
                          </a:solidFill>
                          <a:latin typeface="+mn-lt"/>
                          <a:ea typeface="+mn-ea"/>
                          <a:cs typeface="+mn-cs"/>
                        </a:rPr>
                        <a:t>None in uncomplicated cases; acyclovir for high risk</a:t>
                      </a:r>
                      <a:endParaRPr 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100" b="0" i="0" u="none" strike="noStrike" kern="1200" baseline="0" dirty="0" err="1">
                          <a:solidFill>
                            <a:schemeClr val="dk1"/>
                          </a:solidFill>
                          <a:latin typeface="+mn-lt"/>
                          <a:ea typeface="+mn-ea"/>
                          <a:cs typeface="+mn-cs"/>
                        </a:rPr>
                        <a:t>Cidofovir</a:t>
                      </a:r>
                      <a:r>
                        <a:rPr lang="en-US" sz="1100" b="0" i="0" u="none" strike="noStrike" kern="1200" baseline="0" dirty="0">
                          <a:solidFill>
                            <a:schemeClr val="dk1"/>
                          </a:solidFill>
                          <a:latin typeface="+mn-lt"/>
                          <a:ea typeface="+mn-ea"/>
                          <a:cs typeface="+mn-cs"/>
                        </a:rPr>
                        <a:t>; vaccine within 7 days of exposure</a:t>
                      </a:r>
                      <a:endParaRPr 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100" dirty="0"/>
                        <a:t>None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667035">
                <a:tc>
                  <a:txBody>
                    <a:bodyPr/>
                    <a:lstStyle/>
                    <a:p>
                      <a:pPr>
                        <a:lnSpc>
                          <a:spcPct val="100000"/>
                        </a:lnSpc>
                      </a:pPr>
                      <a:r>
                        <a:rPr lang="en-US" sz="1100" dirty="0"/>
                        <a:t>Distinguishing Features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100" b="0" i="0" u="none" strike="noStrike" kern="1200" baseline="0" dirty="0">
                          <a:solidFill>
                            <a:schemeClr val="dk1"/>
                          </a:solidFill>
                          <a:latin typeface="+mn-lt"/>
                          <a:ea typeface="+mn-ea"/>
                          <a:cs typeface="+mn-cs"/>
                        </a:rPr>
                        <a:t>No fever prodrome; lesions are superficial; in centripetal</a:t>
                      </a:r>
                    </a:p>
                    <a:p>
                      <a:pPr>
                        <a:lnSpc>
                          <a:spcPct val="100000"/>
                        </a:lnSpc>
                      </a:pPr>
                      <a:r>
                        <a:rPr lang="en-US" sz="1100" b="0" i="0" u="none" strike="noStrike" kern="1200" baseline="0" dirty="0">
                          <a:solidFill>
                            <a:schemeClr val="dk1"/>
                          </a:solidFill>
                          <a:latin typeface="+mn-lt"/>
                          <a:ea typeface="+mn-ea"/>
                          <a:cs typeface="+mn-cs"/>
                        </a:rPr>
                        <a:t>distribution (more in center of body)</a:t>
                      </a:r>
                      <a:endParaRPr 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100" b="0" i="0" u="none" strike="noStrike" kern="1200" baseline="0" dirty="0">
                          <a:solidFill>
                            <a:schemeClr val="dk1"/>
                          </a:solidFill>
                          <a:latin typeface="+mn-lt"/>
                          <a:ea typeface="+mn-ea"/>
                          <a:cs typeface="+mn-cs"/>
                        </a:rPr>
                        <a:t>Fever precedes rash; lesions are deep and in centrifugal distribution (more on extremities)</a:t>
                      </a:r>
                      <a:endParaRPr 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100" b="0" i="0" u="none" strike="noStrike" kern="1200" baseline="0" dirty="0">
                          <a:solidFill>
                            <a:schemeClr val="dk1"/>
                          </a:solidFill>
                          <a:latin typeface="+mn-lt"/>
                          <a:ea typeface="+mn-ea"/>
                          <a:cs typeface="+mn-cs"/>
                        </a:rPr>
                        <a:t>Fever </a:t>
                      </a:r>
                      <a:r>
                        <a:rPr lang="en-US" sz="1100" b="0" i="0" u="none" strike="noStrike" kern="1200" baseline="0" dirty="0" err="1">
                          <a:solidFill>
                            <a:schemeClr val="dk1"/>
                          </a:solidFill>
                          <a:latin typeface="+mn-lt"/>
                          <a:ea typeface="+mn-ea"/>
                          <a:cs typeface="+mn-cs"/>
                        </a:rPr>
                        <a:t>prodrome</a:t>
                      </a:r>
                      <a:r>
                        <a:rPr lang="en-US" sz="1100" b="0" i="0" u="none" strike="noStrike" kern="1200" baseline="0" dirty="0">
                          <a:solidFill>
                            <a:schemeClr val="dk1"/>
                          </a:solidFill>
                          <a:latin typeface="+mn-lt"/>
                          <a:ea typeface="+mn-ea"/>
                          <a:cs typeface="+mn-cs"/>
                        </a:rPr>
                        <a:t>; lesions in mouth first</a:t>
                      </a:r>
                      <a:endParaRPr 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1043311">
                <a:tc>
                  <a:txBody>
                    <a:bodyPr/>
                    <a:lstStyle/>
                    <a:p>
                      <a:pPr>
                        <a:lnSpc>
                          <a:spcPct val="100000"/>
                        </a:lnSpc>
                      </a:pPr>
                      <a:r>
                        <a:rPr lang="en-US" sz="1100" dirty="0"/>
                        <a:t>Epidemiological Features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100" b="0" i="0" u="none" strike="noStrike" kern="1200" baseline="0" dirty="0">
                          <a:solidFill>
                            <a:schemeClr val="dk1"/>
                          </a:solidFill>
                          <a:latin typeface="+mn-lt"/>
                          <a:ea typeface="+mn-ea"/>
                          <a:cs typeface="+mn-cs"/>
                        </a:rPr>
                        <a:t>Chickenpox: vaccine decreased</a:t>
                      </a:r>
                    </a:p>
                    <a:p>
                      <a:pPr>
                        <a:lnSpc>
                          <a:spcPct val="100000"/>
                        </a:lnSpc>
                      </a:pPr>
                      <a:r>
                        <a:rPr lang="en-US" sz="1100" b="0" i="0" u="none" strike="noStrike" kern="1200" baseline="0" dirty="0">
                          <a:solidFill>
                            <a:schemeClr val="dk1"/>
                          </a:solidFill>
                          <a:latin typeface="+mn-lt"/>
                          <a:ea typeface="+mn-ea"/>
                          <a:cs typeface="+mn-cs"/>
                        </a:rPr>
                        <a:t>hospital visits by 88%, ambulatory visits by 59%;</a:t>
                      </a:r>
                    </a:p>
                    <a:p>
                      <a:pPr>
                        <a:lnSpc>
                          <a:spcPct val="100000"/>
                        </a:lnSpc>
                      </a:pPr>
                      <a:r>
                        <a:rPr lang="en-US" sz="1100" b="0" i="0" u="none" strike="noStrike" kern="1200" baseline="0" dirty="0">
                          <a:solidFill>
                            <a:schemeClr val="dk1"/>
                          </a:solidFill>
                          <a:latin typeface="+mn-lt"/>
                          <a:ea typeface="+mn-ea"/>
                          <a:cs typeface="+mn-cs"/>
                        </a:rPr>
                        <a:t>shingles: 1 in 3 American adults will have it at least once</a:t>
                      </a:r>
                      <a:endParaRPr 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100" b="0" i="0" u="none" strike="noStrike" kern="1200" baseline="0" dirty="0">
                          <a:solidFill>
                            <a:schemeClr val="dk1"/>
                          </a:solidFill>
                          <a:latin typeface="+mn-lt"/>
                          <a:ea typeface="+mn-ea"/>
                          <a:cs typeface="+mn-cs"/>
                        </a:rPr>
                        <a:t>Last natural case worldwide was in 1977</a:t>
                      </a:r>
                    </a:p>
                    <a:p>
                      <a:pPr>
                        <a:lnSpc>
                          <a:spcPct val="100000"/>
                        </a:lnSpc>
                      </a:pPr>
                      <a:r>
                        <a:rPr lang="en-US" sz="1100" b="1" i="0" u="none" strike="noStrike" kern="1200" baseline="0" dirty="0">
                          <a:solidFill>
                            <a:schemeClr val="dk1"/>
                          </a:solidFill>
                          <a:latin typeface="+mn-lt"/>
                          <a:ea typeface="+mn-ea"/>
                          <a:cs typeface="+mn-cs"/>
                        </a:rPr>
                        <a:t>Category A Bioterrorism</a:t>
                      </a:r>
                    </a:p>
                    <a:p>
                      <a:pPr>
                        <a:lnSpc>
                          <a:spcPct val="100000"/>
                        </a:lnSpc>
                      </a:pPr>
                      <a:r>
                        <a:rPr lang="en-US" sz="1100" b="1" i="0" u="none" strike="noStrike" kern="1200" baseline="0" dirty="0">
                          <a:solidFill>
                            <a:schemeClr val="dk1"/>
                          </a:solidFill>
                          <a:latin typeface="+mn-lt"/>
                          <a:ea typeface="+mn-ea"/>
                          <a:cs typeface="+mn-cs"/>
                        </a:rPr>
                        <a:t>Agent</a:t>
                      </a:r>
                      <a:endParaRPr lang="en-US" sz="11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100" b="0" i="0" u="none" strike="noStrike" kern="1200" baseline="0" dirty="0">
                          <a:solidFill>
                            <a:schemeClr val="dk1"/>
                          </a:solidFill>
                          <a:latin typeface="+mn-lt"/>
                          <a:ea typeface="+mn-ea"/>
                          <a:cs typeface="+mn-cs"/>
                        </a:rPr>
                        <a:t>Sporadic in most of world; unusual outbreaks in East and Southeast Asia since 1997 caused by an enterovirus</a:t>
                      </a:r>
                      <a:endParaRPr lang="en-US" sz="11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012825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Measles</a:t>
            </a:r>
            <a:endParaRPr lang="en-US" dirty="0"/>
          </a:p>
        </p:txBody>
      </p:sp>
      <p:sp>
        <p:nvSpPr>
          <p:cNvPr id="3" name="Content Placeholder 2"/>
          <p:cNvSpPr>
            <a:spLocks noGrp="1"/>
          </p:cNvSpPr>
          <p:nvPr>
            <p:ph sz="quarter" idx="11"/>
          </p:nvPr>
        </p:nvSpPr>
        <p:spPr/>
        <p:txBody>
          <a:bodyPr/>
          <a:lstStyle/>
          <a:p>
            <a:pPr>
              <a:spcBef>
                <a:spcPts val="600"/>
              </a:spcBef>
              <a:spcAft>
                <a:spcPts val="600"/>
              </a:spcAft>
            </a:pPr>
            <a:r>
              <a:rPr lang="en-US" altLang="en-US" dirty="0"/>
              <a:t>2019 saw a 300% increase in reported measles cases</a:t>
            </a:r>
          </a:p>
          <a:p>
            <a:pPr>
              <a:spcBef>
                <a:spcPts val="600"/>
              </a:spcBef>
              <a:spcAft>
                <a:spcPts val="600"/>
              </a:spcAft>
            </a:pPr>
            <a:r>
              <a:rPr lang="en-US" altLang="en-US" dirty="0"/>
              <a:t>Effective vaccine has been available since 1963</a:t>
            </a:r>
          </a:p>
          <a:p>
            <a:pPr>
              <a:spcBef>
                <a:spcPts val="600"/>
              </a:spcBef>
              <a:spcAft>
                <a:spcPts val="600"/>
              </a:spcAft>
            </a:pPr>
            <a:r>
              <a:rPr lang="en-US" altLang="en-US" dirty="0"/>
              <a:t>Before the vaccine was introduced, measles killed 6 million people per year</a:t>
            </a:r>
          </a:p>
          <a:p>
            <a:pPr>
              <a:spcBef>
                <a:spcPts val="600"/>
              </a:spcBef>
              <a:spcAft>
                <a:spcPts val="600"/>
              </a:spcAft>
            </a:pPr>
            <a:r>
              <a:rPr lang="en-US" altLang="en-US" dirty="0"/>
              <a:t>Currently about 85% of the world’s population is vaccinated </a:t>
            </a:r>
          </a:p>
          <a:p>
            <a:pPr marL="342900" indent="-342900">
              <a:spcBef>
                <a:spcPts val="600"/>
              </a:spcBef>
              <a:spcAft>
                <a:spcPts val="600"/>
              </a:spcAft>
              <a:buFont typeface="Arial" pitchFamily="34" charset="0"/>
              <a:buChar char="•"/>
            </a:pPr>
            <a:r>
              <a:rPr lang="en-US" altLang="en-US" dirty="0"/>
              <a:t>95% is required to stop virus transmission</a:t>
            </a:r>
            <a:endParaRPr lang="en-US" dirty="0"/>
          </a:p>
        </p:txBody>
      </p:sp>
      <p:pic>
        <p:nvPicPr>
          <p:cNvPr id="7" name="Picture 6" descr="Photo of the rash of measles."/>
          <p:cNvPicPr>
            <a:picLocks noChangeAspect="1"/>
          </p:cNvPicPr>
          <p:nvPr/>
        </p:nvPicPr>
        <p:blipFill rotWithShape="1">
          <a:blip r:embed="rId2">
            <a:extLst>
              <a:ext uri="{28A0092B-C50C-407E-A947-70E740481C1C}">
                <a14:useLocalDpi xmlns:a14="http://schemas.microsoft.com/office/drawing/2010/main" val="0"/>
              </a:ext>
            </a:extLst>
          </a:blip>
          <a:srcRect t="8191" b="7988"/>
          <a:stretch/>
        </p:blipFill>
        <p:spPr>
          <a:xfrm>
            <a:off x="4642540" y="2305318"/>
            <a:ext cx="4198908" cy="2334922"/>
          </a:xfrm>
          <a:prstGeom prst="rect">
            <a:avLst/>
          </a:prstGeom>
        </p:spPr>
      </p:pic>
      <p:sp>
        <p:nvSpPr>
          <p:cNvPr id="6" name="Text Placeholder 5"/>
          <p:cNvSpPr>
            <a:spLocks noGrp="1"/>
          </p:cNvSpPr>
          <p:nvPr>
            <p:ph type="body" sz="quarter" idx="30"/>
          </p:nvPr>
        </p:nvSpPr>
        <p:spPr/>
        <p:txBody>
          <a:bodyPr/>
          <a:lstStyle/>
          <a:p>
            <a:r>
              <a:rPr lang="en-US" dirty="0" err="1"/>
              <a:t>Phototake</a:t>
            </a:r>
            <a:endParaRPr lang="en-US" dirty="0"/>
          </a:p>
        </p:txBody>
      </p:sp>
    </p:spTree>
    <p:extLst>
      <p:ext uri="{BB962C8B-B14F-4D97-AF65-F5344CB8AC3E}">
        <p14:creationId xmlns:p14="http://schemas.microsoft.com/office/powerpoint/2010/main" val="2012825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Signs and Symptoms of </a:t>
            </a:r>
            <a:r>
              <a:rPr lang="en-US" altLang="en-US" dirty="0"/>
              <a:t>Measles</a:t>
            </a:r>
            <a:endParaRPr lang="en-US" dirty="0"/>
          </a:p>
        </p:txBody>
      </p:sp>
      <p:sp>
        <p:nvSpPr>
          <p:cNvPr id="7" name="Content Placeholder 6"/>
          <p:cNvSpPr>
            <a:spLocks noGrp="1"/>
          </p:cNvSpPr>
          <p:nvPr>
            <p:ph sz="quarter" idx="11"/>
          </p:nvPr>
        </p:nvSpPr>
        <p:spPr/>
        <p:txBody>
          <a:bodyPr/>
          <a:lstStyle/>
          <a:p>
            <a:pPr>
              <a:defRPr/>
            </a:pPr>
            <a:r>
              <a:rPr lang="en-US" dirty="0">
                <a:latin typeface="+mj-lt"/>
                <a:ea typeface="ＭＳ Ｐゴシック" charset="0"/>
              </a:rPr>
              <a:t>Sore throat, dry cough, headache, conjunctivitis, lymphadenitis, and fever; </a:t>
            </a:r>
            <a:r>
              <a:rPr lang="en-US" dirty="0" err="1">
                <a:latin typeface="+mj-lt"/>
                <a:ea typeface="ＭＳ Ｐゴシック" charset="0"/>
              </a:rPr>
              <a:t>Koplik’s</a:t>
            </a:r>
            <a:r>
              <a:rPr lang="en-US" dirty="0">
                <a:latin typeface="+mj-lt"/>
                <a:ea typeface="ＭＳ Ｐゴシック" charset="0"/>
              </a:rPr>
              <a:t> spots appear as a prelude to the characteristic red, </a:t>
            </a:r>
            <a:r>
              <a:rPr lang="en-US" dirty="0" err="1">
                <a:latin typeface="+mj-lt"/>
                <a:ea typeface="ＭＳ Ｐゴシック" charset="0"/>
              </a:rPr>
              <a:t>maculopapular</a:t>
            </a:r>
            <a:r>
              <a:rPr lang="en-US" dirty="0">
                <a:latin typeface="+mj-lt"/>
                <a:ea typeface="ＭＳ Ｐゴシック" charset="0"/>
              </a:rPr>
              <a:t> </a:t>
            </a:r>
            <a:r>
              <a:rPr lang="en-US" dirty="0" err="1">
                <a:latin typeface="+mj-lt"/>
                <a:ea typeface="ＭＳ Ｐゴシック" charset="0"/>
              </a:rPr>
              <a:t>exanthem</a:t>
            </a:r>
            <a:endParaRPr lang="en-US" dirty="0">
              <a:latin typeface="+mj-lt"/>
              <a:ea typeface="ＭＳ Ｐゴシック" charset="0"/>
            </a:endParaRPr>
          </a:p>
          <a:p>
            <a:pPr>
              <a:defRPr/>
            </a:pPr>
            <a:r>
              <a:rPr lang="en-US" dirty="0">
                <a:latin typeface="+mj-lt"/>
                <a:ea typeface="ＭＳ Ｐゴシック" charset="0"/>
              </a:rPr>
              <a:t>Small number of cases develop laryngitis, bronchopneumonia, and bacterial secondary infections</a:t>
            </a:r>
          </a:p>
          <a:p>
            <a:pPr>
              <a:defRPr/>
            </a:pPr>
            <a:r>
              <a:rPr lang="en-US" dirty="0">
                <a:latin typeface="+mj-lt"/>
                <a:ea typeface="ＭＳ Ｐゴシック" charset="0"/>
              </a:rPr>
              <a:t>In 6% of the cases, the virus can cause pneumonia</a:t>
            </a:r>
          </a:p>
          <a:p>
            <a:pPr>
              <a:defRPr/>
            </a:pPr>
            <a:r>
              <a:rPr lang="en-US" dirty="0">
                <a:latin typeface="+mj-lt"/>
                <a:ea typeface="ＭＳ Ｐゴシック" charset="0"/>
              </a:rPr>
              <a:t>Most serious complication is </a:t>
            </a:r>
            <a:r>
              <a:rPr lang="en-US" b="1" dirty="0" err="1">
                <a:latin typeface="+mj-lt"/>
                <a:ea typeface="ＭＳ Ｐゴシック" charset="0"/>
              </a:rPr>
              <a:t>subacute</a:t>
            </a:r>
            <a:r>
              <a:rPr lang="en-US" b="1" dirty="0">
                <a:latin typeface="+mj-lt"/>
                <a:ea typeface="ＭＳ Ｐゴシック" charset="0"/>
              </a:rPr>
              <a:t> </a:t>
            </a:r>
            <a:r>
              <a:rPr lang="en-US" b="1" dirty="0" err="1">
                <a:latin typeface="+mj-lt"/>
                <a:ea typeface="ＭＳ Ｐゴシック" charset="0"/>
              </a:rPr>
              <a:t>sclerosing</a:t>
            </a:r>
            <a:r>
              <a:rPr lang="en-US" b="1" dirty="0">
                <a:latin typeface="+mj-lt"/>
                <a:ea typeface="ＭＳ Ｐゴシック" charset="0"/>
              </a:rPr>
              <a:t> </a:t>
            </a:r>
            <a:r>
              <a:rPr lang="en-US" b="1" dirty="0" err="1">
                <a:latin typeface="+mj-lt"/>
                <a:ea typeface="ＭＳ Ｐゴシック" charset="0"/>
              </a:rPr>
              <a:t>panencephalitis</a:t>
            </a:r>
            <a:r>
              <a:rPr lang="en-US" b="1" dirty="0">
                <a:latin typeface="+mj-lt"/>
                <a:ea typeface="ＭＳ Ｐゴシック" charset="0"/>
              </a:rPr>
              <a:t>:</a:t>
            </a:r>
            <a:r>
              <a:rPr lang="en-US" dirty="0">
                <a:latin typeface="+mj-lt"/>
                <a:ea typeface="ＭＳ Ｐゴシック" charset="0"/>
              </a:rPr>
              <a:t> progressive neurological degeneration of the cerebral cortex, white matter, and brain stem</a:t>
            </a:r>
            <a:endParaRPr lang="en-US" dirty="0">
              <a:latin typeface="+mj-lt"/>
            </a:endParaRPr>
          </a:p>
        </p:txBody>
      </p:sp>
    </p:spTree>
    <p:extLst>
      <p:ext uri="{BB962C8B-B14F-4D97-AF65-F5344CB8AC3E}">
        <p14:creationId xmlns:p14="http://schemas.microsoft.com/office/powerpoint/2010/main" val="201282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Rubella</a:t>
            </a:r>
            <a:endParaRPr lang="en-US" dirty="0"/>
          </a:p>
        </p:txBody>
      </p:sp>
      <p:sp>
        <p:nvSpPr>
          <p:cNvPr id="3" name="Content Placeholder 2"/>
          <p:cNvSpPr>
            <a:spLocks noGrp="1"/>
          </p:cNvSpPr>
          <p:nvPr>
            <p:ph sz="quarter" idx="11"/>
          </p:nvPr>
        </p:nvSpPr>
        <p:spPr/>
        <p:txBody>
          <a:bodyPr/>
          <a:lstStyle/>
          <a:p>
            <a:pPr>
              <a:spcBef>
                <a:spcPts val="800"/>
              </a:spcBef>
            </a:pPr>
            <a:r>
              <a:rPr lang="en-US" altLang="en-US" dirty="0"/>
              <a:t>Also known as German measles</a:t>
            </a:r>
          </a:p>
          <a:p>
            <a:pPr>
              <a:spcBef>
                <a:spcPts val="800"/>
              </a:spcBef>
            </a:pPr>
            <a:r>
              <a:rPr lang="en-US" altLang="en-US" dirty="0"/>
              <a:t>Causes a relatively minor rash with few complications</a:t>
            </a:r>
          </a:p>
          <a:p>
            <a:pPr>
              <a:spcBef>
                <a:spcPts val="800"/>
              </a:spcBef>
            </a:pPr>
            <a:r>
              <a:rPr lang="en-US" altLang="en-US" dirty="0"/>
              <a:t>Serious damage can occur when a fetus is exposed in the womb</a:t>
            </a:r>
          </a:p>
          <a:p>
            <a:pPr marL="342900" indent="-342900">
              <a:spcBef>
                <a:spcPts val="800"/>
              </a:spcBef>
              <a:buFont typeface="Arial" pitchFamily="34" charset="0"/>
              <a:buChar char="•"/>
            </a:pPr>
            <a:r>
              <a:rPr lang="en-US" altLang="en-US" dirty="0"/>
              <a:t>Women of childbearing age should be vaccinated well before they plan to conceive</a:t>
            </a:r>
            <a:endParaRPr lang="en-US" dirty="0"/>
          </a:p>
        </p:txBody>
      </p:sp>
      <p:pic>
        <p:nvPicPr>
          <p:cNvPr id="7" name="Picture 6" descr="The mild red rash of rubella on a child's cheek."/>
          <p:cNvPicPr>
            <a:picLocks noChangeAspect="1"/>
          </p:cNvPicPr>
          <p:nvPr/>
        </p:nvPicPr>
        <p:blipFill rotWithShape="1">
          <a:blip r:embed="rId2">
            <a:extLst>
              <a:ext uri="{28A0092B-C50C-407E-A947-70E740481C1C}">
                <a14:useLocalDpi xmlns:a14="http://schemas.microsoft.com/office/drawing/2010/main" val="0"/>
              </a:ext>
            </a:extLst>
          </a:blip>
          <a:srcRect l="30494" t="15453" r="29949" b="10814"/>
          <a:stretch/>
        </p:blipFill>
        <p:spPr>
          <a:xfrm>
            <a:off x="5054913" y="1691640"/>
            <a:ext cx="3746187" cy="3474720"/>
          </a:xfrm>
          <a:prstGeom prst="rect">
            <a:avLst/>
          </a:prstGeom>
        </p:spPr>
      </p:pic>
      <p:sp>
        <p:nvSpPr>
          <p:cNvPr id="6" name="Text Placeholder 5"/>
          <p:cNvSpPr>
            <a:spLocks noGrp="1"/>
          </p:cNvSpPr>
          <p:nvPr>
            <p:ph type="body" sz="quarter" idx="30"/>
          </p:nvPr>
        </p:nvSpPr>
        <p:spPr/>
        <p:txBody>
          <a:bodyPr/>
          <a:lstStyle/>
          <a:p>
            <a:r>
              <a:rPr lang="en-US" dirty="0"/>
              <a:t>Source: Centers for Disease Control and Prevention </a:t>
            </a:r>
          </a:p>
        </p:txBody>
      </p:sp>
    </p:spTree>
    <p:extLst>
      <p:ext uri="{BB962C8B-B14F-4D97-AF65-F5344CB8AC3E}">
        <p14:creationId xmlns:p14="http://schemas.microsoft.com/office/powerpoint/2010/main" val="2012825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Congenital Rubella</a:t>
            </a:r>
            <a:endParaRPr lang="en-US" dirty="0"/>
          </a:p>
        </p:txBody>
      </p:sp>
      <p:sp>
        <p:nvSpPr>
          <p:cNvPr id="3" name="Content Placeholder 2"/>
          <p:cNvSpPr>
            <a:spLocks noGrp="1"/>
          </p:cNvSpPr>
          <p:nvPr>
            <p:ph sz="quarter" idx="11"/>
          </p:nvPr>
        </p:nvSpPr>
        <p:spPr/>
        <p:txBody>
          <a:bodyPr/>
          <a:lstStyle/>
          <a:p>
            <a:pPr>
              <a:spcBef>
                <a:spcPts val="600"/>
              </a:spcBef>
              <a:spcAft>
                <a:spcPts val="600"/>
              </a:spcAft>
              <a:defRPr/>
            </a:pPr>
            <a:r>
              <a:rPr lang="en-US" sz="2000" dirty="0">
                <a:ea typeface="ＭＳ Ｐゴシック" charset="0"/>
              </a:rPr>
              <a:t>Infection in the first trimester</a:t>
            </a:r>
          </a:p>
          <a:p>
            <a:pPr marL="342900" indent="-342900">
              <a:spcBef>
                <a:spcPts val="600"/>
              </a:spcBef>
              <a:spcAft>
                <a:spcPts val="600"/>
              </a:spcAft>
              <a:buFont typeface="Arial" pitchFamily="34" charset="0"/>
              <a:buChar char="•"/>
              <a:defRPr/>
            </a:pPr>
            <a:r>
              <a:rPr lang="en-US" sz="2000" dirty="0">
                <a:ea typeface="ＭＳ Ｐゴシック" charset="0"/>
              </a:rPr>
              <a:t>Induces miscarriage </a:t>
            </a:r>
          </a:p>
          <a:p>
            <a:pPr marL="342900" indent="-342900">
              <a:spcBef>
                <a:spcPts val="600"/>
              </a:spcBef>
              <a:spcAft>
                <a:spcPts val="600"/>
              </a:spcAft>
              <a:buFont typeface="Arial" pitchFamily="34" charset="0"/>
              <a:buChar char="•"/>
              <a:defRPr/>
            </a:pPr>
            <a:r>
              <a:rPr lang="en-US" sz="2000" dirty="0">
                <a:ea typeface="ＭＳ Ｐゴシック" charset="0"/>
              </a:rPr>
              <a:t>Causes multiple permanent defects in the newborn</a:t>
            </a:r>
          </a:p>
          <a:p>
            <a:pPr>
              <a:spcBef>
                <a:spcPts val="600"/>
              </a:spcBef>
              <a:spcAft>
                <a:spcPts val="600"/>
              </a:spcAft>
              <a:defRPr/>
            </a:pPr>
            <a:r>
              <a:rPr lang="en-US" sz="2000" dirty="0">
                <a:ea typeface="ＭＳ Ｐゴシック" charset="0"/>
              </a:rPr>
              <a:t>Congenital defects caused </a:t>
            </a:r>
            <a:br>
              <a:rPr lang="en-US" sz="2000" dirty="0">
                <a:ea typeface="ＭＳ Ｐゴシック" charset="0"/>
              </a:rPr>
            </a:br>
            <a:r>
              <a:rPr lang="en-US" sz="2000" dirty="0">
                <a:ea typeface="ＭＳ Ｐゴシック" charset="0"/>
              </a:rPr>
              <a:t>by rubella:</a:t>
            </a:r>
          </a:p>
          <a:p>
            <a:pPr marL="342900" indent="-342900">
              <a:spcBef>
                <a:spcPts val="600"/>
              </a:spcBef>
              <a:spcAft>
                <a:spcPts val="600"/>
              </a:spcAft>
              <a:buFont typeface="Arial" pitchFamily="34" charset="0"/>
              <a:buChar char="•"/>
              <a:defRPr/>
            </a:pPr>
            <a:r>
              <a:rPr lang="en-US" sz="2000" dirty="0">
                <a:ea typeface="ＭＳ Ｐゴシック" charset="0"/>
              </a:rPr>
              <a:t>Deafness</a:t>
            </a:r>
          </a:p>
          <a:p>
            <a:pPr marL="342900" indent="-342900">
              <a:spcBef>
                <a:spcPts val="600"/>
              </a:spcBef>
              <a:spcAft>
                <a:spcPts val="600"/>
              </a:spcAft>
              <a:buFont typeface="Arial" pitchFamily="34" charset="0"/>
              <a:buChar char="•"/>
              <a:defRPr/>
            </a:pPr>
            <a:r>
              <a:rPr lang="en-US" sz="2000" dirty="0">
                <a:ea typeface="ＭＳ Ｐゴシック" charset="0"/>
              </a:rPr>
              <a:t>Cardiac abnormalities</a:t>
            </a:r>
          </a:p>
          <a:p>
            <a:pPr marL="342900" indent="-342900">
              <a:spcBef>
                <a:spcPts val="600"/>
              </a:spcBef>
              <a:spcAft>
                <a:spcPts val="600"/>
              </a:spcAft>
              <a:buFont typeface="Arial" pitchFamily="34" charset="0"/>
              <a:buChar char="•"/>
              <a:defRPr/>
            </a:pPr>
            <a:r>
              <a:rPr lang="en-US" sz="2000" dirty="0">
                <a:ea typeface="ＭＳ Ｐゴシック" charset="0"/>
              </a:rPr>
              <a:t>Ocular lesions</a:t>
            </a:r>
          </a:p>
          <a:p>
            <a:pPr marL="342900" indent="-342900">
              <a:spcBef>
                <a:spcPts val="600"/>
              </a:spcBef>
              <a:spcAft>
                <a:spcPts val="600"/>
              </a:spcAft>
              <a:buFont typeface="Arial" pitchFamily="34" charset="0"/>
              <a:buChar char="•"/>
              <a:defRPr/>
            </a:pPr>
            <a:r>
              <a:rPr lang="en-US" sz="2000" dirty="0">
                <a:ea typeface="ＭＳ Ｐゴシック" charset="0"/>
              </a:rPr>
              <a:t>Rashes </a:t>
            </a:r>
          </a:p>
          <a:p>
            <a:pPr marL="342900" indent="-342900">
              <a:spcBef>
                <a:spcPts val="600"/>
              </a:spcBef>
              <a:spcAft>
                <a:spcPts val="600"/>
              </a:spcAft>
              <a:buFont typeface="Arial" pitchFamily="34" charset="0"/>
              <a:buChar char="•"/>
              <a:defRPr/>
            </a:pPr>
            <a:r>
              <a:rPr lang="en-US" sz="2000" dirty="0">
                <a:ea typeface="ＭＳ Ｐゴシック" charset="0"/>
              </a:rPr>
              <a:t>Mental and physical retardation</a:t>
            </a:r>
            <a:endParaRPr lang="en-US" sz="2000" dirty="0"/>
          </a:p>
        </p:txBody>
      </p:sp>
      <p:pic>
        <p:nvPicPr>
          <p:cNvPr id="7" name="Picture 6" descr="An infant born with congenital rubella can manifest a papular pink or purple rash."/>
          <p:cNvPicPr>
            <a:picLocks noChangeAspect="1"/>
          </p:cNvPicPr>
          <p:nvPr/>
        </p:nvPicPr>
        <p:blipFill rotWithShape="1">
          <a:blip r:embed="rId2">
            <a:extLst>
              <a:ext uri="{28A0092B-C50C-407E-A947-70E740481C1C}">
                <a14:useLocalDpi xmlns:a14="http://schemas.microsoft.com/office/drawing/2010/main" val="0"/>
              </a:ext>
            </a:extLst>
          </a:blip>
          <a:srcRect t="8124" b="6263"/>
          <a:stretch/>
        </p:blipFill>
        <p:spPr>
          <a:xfrm>
            <a:off x="4574941" y="2047741"/>
            <a:ext cx="4279511" cy="2851806"/>
          </a:xfrm>
          <a:prstGeom prst="rect">
            <a:avLst/>
          </a:prstGeom>
        </p:spPr>
      </p:pic>
      <p:sp>
        <p:nvSpPr>
          <p:cNvPr id="6" name="Text Placeholder 5"/>
          <p:cNvSpPr>
            <a:spLocks noGrp="1"/>
          </p:cNvSpPr>
          <p:nvPr>
            <p:ph type="body" sz="quarter" idx="30"/>
          </p:nvPr>
        </p:nvSpPr>
        <p:spPr/>
        <p:txBody>
          <a:bodyPr/>
          <a:lstStyle/>
          <a:p>
            <a:r>
              <a:rPr lang="en-US" dirty="0"/>
              <a:t>James Stevenson/Science Source</a:t>
            </a:r>
          </a:p>
        </p:txBody>
      </p:sp>
    </p:spTree>
    <p:extLst>
      <p:ext uri="{BB962C8B-B14F-4D97-AF65-F5344CB8AC3E}">
        <p14:creationId xmlns:p14="http://schemas.microsoft.com/office/powerpoint/2010/main" val="2012825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Fifth Disease</a:t>
            </a:r>
            <a:endParaRPr lang="en-US" dirty="0"/>
          </a:p>
        </p:txBody>
      </p:sp>
      <p:sp>
        <p:nvSpPr>
          <p:cNvPr id="3" name="Content Placeholder 2"/>
          <p:cNvSpPr>
            <a:spLocks noGrp="1"/>
          </p:cNvSpPr>
          <p:nvPr>
            <p:ph sz="quarter" idx="11"/>
          </p:nvPr>
        </p:nvSpPr>
        <p:spPr>
          <a:xfrm>
            <a:off x="342899" y="1276709"/>
            <a:ext cx="4435930" cy="4971691"/>
          </a:xfrm>
        </p:spPr>
        <p:txBody>
          <a:bodyPr/>
          <a:lstStyle/>
          <a:p>
            <a:pPr>
              <a:spcBef>
                <a:spcPts val="600"/>
              </a:spcBef>
              <a:spcAft>
                <a:spcPts val="600"/>
              </a:spcAft>
            </a:pPr>
            <a:r>
              <a:rPr lang="en-US" altLang="en-US" sz="2200" dirty="0"/>
              <a:t>Erythema </a:t>
            </a:r>
            <a:r>
              <a:rPr lang="en-US" altLang="en-US" sz="2200" dirty="0" err="1"/>
              <a:t>infectiosum</a:t>
            </a:r>
            <a:endParaRPr lang="en-US" altLang="en-US" sz="2200" dirty="0"/>
          </a:p>
          <a:p>
            <a:pPr>
              <a:spcBef>
                <a:spcPts val="600"/>
              </a:spcBef>
              <a:spcAft>
                <a:spcPts val="600"/>
              </a:spcAft>
            </a:pPr>
            <a:r>
              <a:rPr lang="en-US" altLang="en-US" sz="2200" dirty="0"/>
              <a:t>Mild disease that results in a “slapped-cheek” appearance</a:t>
            </a:r>
          </a:p>
          <a:p>
            <a:pPr>
              <a:spcBef>
                <a:spcPts val="600"/>
              </a:spcBef>
              <a:spcAft>
                <a:spcPts val="600"/>
              </a:spcAft>
            </a:pPr>
            <a:r>
              <a:rPr lang="en-US" altLang="en-US" sz="2200" dirty="0"/>
              <a:t>Causes low-grade fever and malaise</a:t>
            </a:r>
          </a:p>
          <a:p>
            <a:pPr>
              <a:spcBef>
                <a:spcPts val="600"/>
              </a:spcBef>
              <a:spcAft>
                <a:spcPts val="600"/>
              </a:spcAft>
            </a:pPr>
            <a:r>
              <a:rPr lang="en-US" altLang="en-US" sz="2200" dirty="0"/>
              <a:t>Rash may persist for weeks and recurs under stress or with sunlight</a:t>
            </a:r>
          </a:p>
          <a:p>
            <a:pPr>
              <a:spcBef>
                <a:spcPts val="600"/>
              </a:spcBef>
              <a:spcAft>
                <a:spcPts val="600"/>
              </a:spcAft>
            </a:pPr>
            <a:r>
              <a:rPr lang="en-US" altLang="en-US" sz="2200" dirty="0"/>
              <a:t>Can cause more serious disease in the </a:t>
            </a:r>
            <a:r>
              <a:rPr lang="en-US" altLang="en-US" sz="2200" dirty="0" err="1"/>
              <a:t>immunocompromised</a:t>
            </a:r>
            <a:endParaRPr lang="en-US" altLang="en-US" sz="2200" dirty="0"/>
          </a:p>
          <a:p>
            <a:pPr>
              <a:spcBef>
                <a:spcPts val="600"/>
              </a:spcBef>
              <a:spcAft>
                <a:spcPts val="600"/>
              </a:spcAft>
            </a:pPr>
            <a:r>
              <a:rPr lang="en-US" altLang="en-US" sz="2200" dirty="0"/>
              <a:t>Causative agent is parvovirus B19</a:t>
            </a:r>
            <a:endParaRPr lang="en-US" sz="2200" dirty="0"/>
          </a:p>
        </p:txBody>
      </p:sp>
      <p:pic>
        <p:nvPicPr>
          <p:cNvPr id="7" name="Picture 6" descr="The &quot;slapped face&quot; rash of Fifth Disease."/>
          <p:cNvPicPr>
            <a:picLocks noChangeAspect="1"/>
          </p:cNvPicPr>
          <p:nvPr/>
        </p:nvPicPr>
        <p:blipFill rotWithShape="1">
          <a:blip r:embed="rId2">
            <a:extLst>
              <a:ext uri="{28A0092B-C50C-407E-A947-70E740481C1C}">
                <a14:useLocalDpi xmlns:a14="http://schemas.microsoft.com/office/drawing/2010/main" val="0"/>
              </a:ext>
            </a:extLst>
          </a:blip>
          <a:srcRect l="30883" t="13454" r="30096" b="11787"/>
          <a:stretch/>
        </p:blipFill>
        <p:spPr>
          <a:xfrm>
            <a:off x="5050537" y="1554480"/>
            <a:ext cx="3941814" cy="3749040"/>
          </a:xfrm>
          <a:prstGeom prst="rect">
            <a:avLst/>
          </a:prstGeom>
        </p:spPr>
      </p:pic>
      <p:sp>
        <p:nvSpPr>
          <p:cNvPr id="6" name="Text Placeholder 5"/>
          <p:cNvSpPr>
            <a:spLocks noGrp="1"/>
          </p:cNvSpPr>
          <p:nvPr>
            <p:ph type="body" sz="quarter" idx="30"/>
          </p:nvPr>
        </p:nvSpPr>
        <p:spPr/>
        <p:txBody>
          <a:bodyPr/>
          <a:lstStyle/>
          <a:p>
            <a:r>
              <a:rPr lang="en-US" dirty="0"/>
              <a:t>Dr. P. </a:t>
            </a:r>
            <a:r>
              <a:rPr lang="en-US" dirty="0" err="1"/>
              <a:t>Marazzi</a:t>
            </a:r>
            <a:r>
              <a:rPr lang="en-US" dirty="0"/>
              <a:t>/Science Source </a:t>
            </a:r>
          </a:p>
        </p:txBody>
      </p:sp>
    </p:spTree>
    <p:extLst>
      <p:ext uri="{BB962C8B-B14F-4D97-AF65-F5344CB8AC3E}">
        <p14:creationId xmlns:p14="http://schemas.microsoft.com/office/powerpoint/2010/main" val="201282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err="1"/>
              <a:t>Roseola</a:t>
            </a:r>
            <a:endParaRPr lang="en-US" dirty="0"/>
          </a:p>
        </p:txBody>
      </p:sp>
      <p:sp>
        <p:nvSpPr>
          <p:cNvPr id="3" name="Content Placeholder 2"/>
          <p:cNvSpPr>
            <a:spLocks noGrp="1"/>
          </p:cNvSpPr>
          <p:nvPr>
            <p:ph sz="quarter" idx="11"/>
          </p:nvPr>
        </p:nvSpPr>
        <p:spPr/>
        <p:txBody>
          <a:bodyPr/>
          <a:lstStyle/>
          <a:p>
            <a:pPr>
              <a:spcBef>
                <a:spcPts val="600"/>
              </a:spcBef>
              <a:spcAft>
                <a:spcPts val="600"/>
              </a:spcAft>
              <a:defRPr/>
            </a:pPr>
            <a:r>
              <a:rPr lang="en-US" sz="2200" dirty="0">
                <a:ea typeface="ＭＳ Ｐゴシック" charset="0"/>
              </a:rPr>
              <a:t>Common in young children and babies</a:t>
            </a:r>
          </a:p>
          <a:p>
            <a:pPr>
              <a:spcBef>
                <a:spcPts val="600"/>
              </a:spcBef>
              <a:spcAft>
                <a:spcPts val="600"/>
              </a:spcAft>
              <a:defRPr/>
            </a:pPr>
            <a:r>
              <a:rPr lang="en-US" sz="2200" dirty="0">
                <a:ea typeface="ＭＳ Ｐゴシック" charset="0"/>
              </a:rPr>
              <a:t>70% of cases proceed with no rash</a:t>
            </a:r>
          </a:p>
          <a:p>
            <a:pPr>
              <a:spcBef>
                <a:spcPts val="600"/>
              </a:spcBef>
              <a:spcAft>
                <a:spcPts val="600"/>
              </a:spcAft>
              <a:defRPr/>
            </a:pPr>
            <a:r>
              <a:rPr lang="en-US" sz="2200" dirty="0">
                <a:ea typeface="ＭＳ Ｐゴシック" charset="0"/>
              </a:rPr>
              <a:t>High fever that comes on quickly and lasts 3 days</a:t>
            </a:r>
          </a:p>
          <a:p>
            <a:pPr marL="320040" indent="-320040">
              <a:spcBef>
                <a:spcPts val="600"/>
              </a:spcBef>
              <a:spcAft>
                <a:spcPts val="600"/>
              </a:spcAft>
              <a:buFont typeface="Arial" pitchFamily="34" charset="0"/>
              <a:buChar char="•"/>
              <a:defRPr/>
            </a:pPr>
            <a:r>
              <a:rPr lang="en-US" sz="2200" dirty="0">
                <a:ea typeface="ＭＳ Ｐゴシック" charset="0"/>
              </a:rPr>
              <a:t>Seizures may occur during this period</a:t>
            </a:r>
            <a:endParaRPr lang="en-US" sz="2200" dirty="0">
              <a:solidFill>
                <a:prstClr val="black"/>
              </a:solidFill>
              <a:ea typeface="ＭＳ Ｐゴシック" charset="0"/>
            </a:endParaRPr>
          </a:p>
          <a:p>
            <a:pPr>
              <a:spcBef>
                <a:spcPts val="600"/>
              </a:spcBef>
              <a:spcAft>
                <a:spcPts val="600"/>
              </a:spcAft>
              <a:defRPr/>
            </a:pPr>
            <a:r>
              <a:rPr lang="en-US" sz="2200" dirty="0">
                <a:solidFill>
                  <a:prstClr val="black"/>
                </a:solidFill>
                <a:ea typeface="ＭＳ Ｐゴシック" charset="0"/>
              </a:rPr>
              <a:t>By the time the rash appears, the disease is almost over</a:t>
            </a:r>
          </a:p>
          <a:p>
            <a:pPr>
              <a:spcBef>
                <a:spcPts val="600"/>
              </a:spcBef>
              <a:spcAft>
                <a:spcPts val="600"/>
              </a:spcAft>
              <a:defRPr/>
            </a:pPr>
            <a:r>
              <a:rPr lang="en-US" sz="2200" dirty="0">
                <a:solidFill>
                  <a:prstClr val="black"/>
                </a:solidFill>
                <a:ea typeface="ＭＳ Ｐゴシック" charset="0"/>
              </a:rPr>
              <a:t>100% of the U.S. population is infected by adulthood</a:t>
            </a:r>
            <a:endParaRPr lang="en-US" sz="2200" dirty="0"/>
          </a:p>
        </p:txBody>
      </p:sp>
      <p:pic>
        <p:nvPicPr>
          <p:cNvPr id="7" name="Picture 6" descr="Roseola rash on a child's back."/>
          <p:cNvPicPr>
            <a:picLocks noChangeAspect="1"/>
          </p:cNvPicPr>
          <p:nvPr/>
        </p:nvPicPr>
        <p:blipFill rotWithShape="1">
          <a:blip r:embed="rId2">
            <a:extLst>
              <a:ext uri="{28A0092B-C50C-407E-A947-70E740481C1C}">
                <a14:useLocalDpi xmlns:a14="http://schemas.microsoft.com/office/drawing/2010/main" val="0"/>
              </a:ext>
            </a:extLst>
          </a:blip>
          <a:srcRect l="29600" t="13527" r="30485" b="14024"/>
          <a:stretch/>
        </p:blipFill>
        <p:spPr>
          <a:xfrm>
            <a:off x="4903053" y="1600200"/>
            <a:ext cx="4020642" cy="3657600"/>
          </a:xfrm>
          <a:prstGeom prst="rect">
            <a:avLst/>
          </a:prstGeom>
        </p:spPr>
      </p:pic>
      <p:sp>
        <p:nvSpPr>
          <p:cNvPr id="6" name="Text Placeholder 5"/>
          <p:cNvSpPr>
            <a:spLocks noGrp="1"/>
          </p:cNvSpPr>
          <p:nvPr>
            <p:ph type="body" sz="quarter" idx="30"/>
          </p:nvPr>
        </p:nvSpPr>
        <p:spPr/>
        <p:txBody>
          <a:bodyPr/>
          <a:lstStyle/>
          <a:p>
            <a:r>
              <a:rPr lang="en-US" dirty="0"/>
              <a:t>Scott </a:t>
            </a:r>
            <a:r>
              <a:rPr lang="en-US" dirty="0" err="1"/>
              <a:t>Camazine</a:t>
            </a:r>
            <a:r>
              <a:rPr lang="en-US" dirty="0"/>
              <a:t>/</a:t>
            </a:r>
            <a:r>
              <a:rPr lang="en-US" dirty="0" err="1"/>
              <a:t>Phototake</a:t>
            </a:r>
            <a:r>
              <a:rPr lang="en-US" dirty="0"/>
              <a:t> </a:t>
            </a:r>
          </a:p>
        </p:txBody>
      </p:sp>
    </p:spTree>
    <p:extLst>
      <p:ext uri="{BB962C8B-B14F-4D97-AF65-F5344CB8AC3E}">
        <p14:creationId xmlns:p14="http://schemas.microsoft.com/office/powerpoint/2010/main" val="201282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err="1"/>
              <a:t>Maculopapular</a:t>
            </a:r>
            <a:r>
              <a:rPr lang="en-US" altLang="en-US" dirty="0"/>
              <a:t> Rash Diseases </a:t>
            </a:r>
            <a:r>
              <a:rPr lang="en-US" altLang="en-US" sz="1200" dirty="0"/>
              <a:t>1</a:t>
            </a:r>
            <a:endParaRPr lang="en-US" dirty="0"/>
          </a:p>
        </p:txBody>
      </p:sp>
      <p:graphicFrame>
        <p:nvGraphicFramePr>
          <p:cNvPr id="10" name="Table 9"/>
          <p:cNvGraphicFramePr>
            <a:graphicFrameLocks noGrp="1"/>
          </p:cNvGraphicFramePr>
          <p:nvPr>
            <p:extLst>
              <p:ext uri="{D42A27DB-BD31-4B8C-83A1-F6EECF244321}">
                <p14:modId xmlns:p14="http://schemas.microsoft.com/office/powerpoint/2010/main" val="2669840848"/>
              </p:ext>
            </p:extLst>
          </p:nvPr>
        </p:nvGraphicFramePr>
        <p:xfrm>
          <a:off x="442884" y="1066118"/>
          <a:ext cx="8438886" cy="5323796"/>
        </p:xfrm>
        <a:graphic>
          <a:graphicData uri="http://schemas.openxmlformats.org/drawingml/2006/table">
            <a:tbl>
              <a:tblPr firstRow="1" bandRow="1">
                <a:tableStyleId>{5C22544A-7EE6-4342-B048-85BDC9FD1C3A}</a:tableStyleId>
              </a:tblPr>
              <a:tblGrid>
                <a:gridCol w="1833366">
                  <a:extLst>
                    <a:ext uri="{9D8B030D-6E8A-4147-A177-3AD203B41FA5}">
                      <a16:colId xmlns:a16="http://schemas.microsoft.com/office/drawing/2014/main" val="20000"/>
                    </a:ext>
                  </a:extLst>
                </a:gridCol>
                <a:gridCol w="3261815">
                  <a:extLst>
                    <a:ext uri="{9D8B030D-6E8A-4147-A177-3AD203B41FA5}">
                      <a16:colId xmlns:a16="http://schemas.microsoft.com/office/drawing/2014/main" val="20001"/>
                    </a:ext>
                  </a:extLst>
                </a:gridCol>
                <a:gridCol w="3343705">
                  <a:extLst>
                    <a:ext uri="{9D8B030D-6E8A-4147-A177-3AD203B41FA5}">
                      <a16:colId xmlns:a16="http://schemas.microsoft.com/office/drawing/2014/main" val="20002"/>
                    </a:ext>
                  </a:extLst>
                </a:gridCol>
              </a:tblGrid>
              <a:tr h="380014">
                <a:tc>
                  <a:txBody>
                    <a:bodyPr/>
                    <a:lstStyle/>
                    <a:p>
                      <a:pPr>
                        <a:lnSpc>
                          <a:spcPct val="100000"/>
                        </a:lnSpc>
                      </a:pPr>
                      <a:r>
                        <a:rPr lang="en-US" sz="1400" b="1"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1" i="0" u="none" strike="noStrike" kern="1200" baseline="0" dirty="0">
                          <a:solidFill>
                            <a:schemeClr val="tx1"/>
                          </a:solidFill>
                          <a:latin typeface="+mn-lt"/>
                          <a:ea typeface="+mn-ea"/>
                          <a:cs typeface="+mn-cs"/>
                        </a:rPr>
                        <a:t>Measles (Rubeola)</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1" i="0" u="none" strike="noStrike" kern="1200" baseline="0" dirty="0">
                          <a:solidFill>
                            <a:schemeClr val="tx1"/>
                          </a:solidFill>
                          <a:latin typeface="+mn-lt"/>
                          <a:ea typeface="+mn-ea"/>
                          <a:cs typeface="+mn-cs"/>
                        </a:rPr>
                        <a:t>Rubella</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458099">
                <a:tc>
                  <a:txBody>
                    <a:bodyPr/>
                    <a:lstStyle/>
                    <a:p>
                      <a:pPr>
                        <a:lnSpc>
                          <a:spcPct val="100000"/>
                        </a:lnSpc>
                      </a:pPr>
                      <a:r>
                        <a:rPr lang="en-US" sz="1400" dirty="0"/>
                        <a:t>Causative organism(s)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Measles virus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Rubella virus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458099">
                <a:tc>
                  <a:txBody>
                    <a:bodyPr/>
                    <a:lstStyle/>
                    <a:p>
                      <a:pPr>
                        <a:lnSpc>
                          <a:spcPct val="100000"/>
                        </a:lnSpc>
                      </a:pPr>
                      <a:r>
                        <a:rPr lang="en-US" sz="1400" dirty="0"/>
                        <a:t>Common Modes of Transmission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Droplet contact</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Droplet contact</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843319">
                <a:tc>
                  <a:txBody>
                    <a:bodyPr/>
                    <a:lstStyle/>
                    <a:p>
                      <a:pPr>
                        <a:lnSpc>
                          <a:spcPct val="100000"/>
                        </a:lnSpc>
                      </a:pPr>
                      <a:r>
                        <a:rPr lang="en-US" sz="1400" dirty="0"/>
                        <a:t>Virulence Factors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Syncytium formation, ability to suppress cell-mediated immunity</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Inhibition of mitosis, induction</a:t>
                      </a:r>
                    </a:p>
                    <a:p>
                      <a:pPr>
                        <a:lnSpc>
                          <a:spcPct val="100000"/>
                        </a:lnSpc>
                      </a:pPr>
                      <a:r>
                        <a:rPr lang="en-US" sz="1400" b="0" i="0" u="none" strike="noStrike" kern="1200" baseline="0" dirty="0">
                          <a:solidFill>
                            <a:schemeClr val="dk1"/>
                          </a:solidFill>
                          <a:latin typeface="+mn-lt"/>
                          <a:ea typeface="+mn-ea"/>
                          <a:cs typeface="+mn-cs"/>
                        </a:rPr>
                        <a:t>of apoptosis, and damage to</a:t>
                      </a:r>
                    </a:p>
                    <a:p>
                      <a:pPr>
                        <a:lnSpc>
                          <a:spcPct val="100000"/>
                        </a:lnSpc>
                      </a:pPr>
                      <a:r>
                        <a:rPr lang="en-US" sz="1400" b="0" i="0" u="none" strike="noStrike" kern="1200" baseline="0" dirty="0">
                          <a:solidFill>
                            <a:schemeClr val="dk1"/>
                          </a:solidFill>
                          <a:latin typeface="+mn-lt"/>
                          <a:ea typeface="+mn-ea"/>
                          <a:cs typeface="+mn-cs"/>
                        </a:rPr>
                        <a:t>vascular endothelium</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458099">
                <a:tc>
                  <a:txBody>
                    <a:bodyPr/>
                    <a:lstStyle/>
                    <a:p>
                      <a:pPr>
                        <a:lnSpc>
                          <a:spcPct val="100000"/>
                        </a:lnSpc>
                      </a:pPr>
                      <a:r>
                        <a:rPr lang="en-US" sz="1400" dirty="0"/>
                        <a:t>Culture/ Diagnosis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Clinical diagnosis; ELISA or PCR</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Acute IgM, acute/convalescent IgG</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593446">
                <a:tc>
                  <a:txBody>
                    <a:bodyPr/>
                    <a:lstStyle/>
                    <a:p>
                      <a:pPr>
                        <a:lnSpc>
                          <a:spcPct val="100000"/>
                        </a:lnSpc>
                      </a:pPr>
                      <a:r>
                        <a:rPr lang="en-US" sz="1400" dirty="0"/>
                        <a:t>Prevention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Live attenuated vaccine</a:t>
                      </a:r>
                    </a:p>
                    <a:p>
                      <a:pPr>
                        <a:lnSpc>
                          <a:spcPct val="100000"/>
                        </a:lnSpc>
                      </a:pPr>
                      <a:r>
                        <a:rPr lang="en-US" sz="1400" b="0" i="0" u="none" strike="noStrike" kern="1200" baseline="0" dirty="0">
                          <a:solidFill>
                            <a:schemeClr val="dk1"/>
                          </a:solidFill>
                          <a:latin typeface="+mn-lt"/>
                          <a:ea typeface="+mn-ea"/>
                          <a:cs typeface="+mn-cs"/>
                        </a:rPr>
                        <a:t>(MMR or MMRV)</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Live attenuated vaccine (MMR</a:t>
                      </a:r>
                    </a:p>
                    <a:p>
                      <a:pPr>
                        <a:lnSpc>
                          <a:spcPct val="100000"/>
                        </a:lnSpc>
                      </a:pPr>
                      <a:r>
                        <a:rPr lang="en-US" sz="1400" b="0" i="0" u="none" strike="noStrike" kern="1200" baseline="0" dirty="0">
                          <a:solidFill>
                            <a:schemeClr val="dk1"/>
                          </a:solidFill>
                          <a:latin typeface="+mn-lt"/>
                          <a:ea typeface="+mn-ea"/>
                          <a:cs typeface="+mn-cs"/>
                        </a:rPr>
                        <a:t>or MMRV)</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593446">
                <a:tc>
                  <a:txBody>
                    <a:bodyPr/>
                    <a:lstStyle/>
                    <a:p>
                      <a:pPr>
                        <a:lnSpc>
                          <a:spcPct val="100000"/>
                        </a:lnSpc>
                      </a:pPr>
                      <a:r>
                        <a:rPr lang="en-US" sz="1400" dirty="0"/>
                        <a:t>Treatment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No antivirals; vitamin A, antibiotics for secondary bacterial infections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N/A</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593446">
                <a:tc>
                  <a:txBody>
                    <a:bodyPr/>
                    <a:lstStyle/>
                    <a:p>
                      <a:pPr>
                        <a:lnSpc>
                          <a:spcPct val="100000"/>
                        </a:lnSpc>
                      </a:pPr>
                      <a:r>
                        <a:rPr lang="en-US" sz="1400" dirty="0"/>
                        <a:t>Distinguishing Features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Starts on head, spreads to whole</a:t>
                      </a:r>
                    </a:p>
                    <a:p>
                      <a:pPr>
                        <a:lnSpc>
                          <a:spcPct val="100000"/>
                        </a:lnSpc>
                      </a:pPr>
                      <a:r>
                        <a:rPr lang="en-US" sz="1400" b="0" i="0" u="none" strike="noStrike" kern="1200" baseline="0" dirty="0">
                          <a:solidFill>
                            <a:schemeClr val="dk1"/>
                          </a:solidFill>
                          <a:latin typeface="+mn-lt"/>
                          <a:ea typeface="+mn-ea"/>
                          <a:cs typeface="+mn-cs"/>
                        </a:rPr>
                        <a:t>body, lasts over a week</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Milder red rash, lasts</a:t>
                      </a:r>
                    </a:p>
                    <a:p>
                      <a:pPr>
                        <a:lnSpc>
                          <a:spcPct val="100000"/>
                        </a:lnSpc>
                      </a:pPr>
                      <a:r>
                        <a:rPr lang="en-US" sz="1400" b="0" i="0" u="none" strike="noStrike" kern="1200" baseline="0" dirty="0">
                          <a:solidFill>
                            <a:schemeClr val="dk1"/>
                          </a:solidFill>
                          <a:latin typeface="+mn-lt"/>
                          <a:ea typeface="+mn-ea"/>
                          <a:cs typeface="+mn-cs"/>
                        </a:rPr>
                        <a:t>approximately 3 days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825706">
                <a:tc>
                  <a:txBody>
                    <a:bodyPr/>
                    <a:lstStyle/>
                    <a:p>
                      <a:pPr>
                        <a:lnSpc>
                          <a:spcPct val="100000"/>
                        </a:lnSpc>
                      </a:pPr>
                      <a:r>
                        <a:rPr lang="en-US" sz="1400" dirty="0"/>
                        <a:t>Epidemiological Features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Incidence increasing in North America; in developing countries incidence is 30 million cases/yr and 1 million deaths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Ten to twelve cases (usually imported); worldwide: 100,000 infants/yr born with congenital rubella syndrome</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01282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Skin and Its Defenses: Dermis</a:t>
            </a:r>
            <a:endParaRPr lang="en-US" dirty="0"/>
          </a:p>
        </p:txBody>
      </p:sp>
      <p:sp>
        <p:nvSpPr>
          <p:cNvPr id="3" name="Content Placeholder 2"/>
          <p:cNvSpPr>
            <a:spLocks noGrp="1"/>
          </p:cNvSpPr>
          <p:nvPr>
            <p:ph sz="quarter" idx="11"/>
          </p:nvPr>
        </p:nvSpPr>
        <p:spPr/>
        <p:txBody>
          <a:bodyPr/>
          <a:lstStyle/>
          <a:p>
            <a:pPr lvl="0">
              <a:spcBef>
                <a:spcPts val="600"/>
              </a:spcBef>
              <a:spcAft>
                <a:spcPts val="600"/>
              </a:spcAft>
              <a:defRPr/>
            </a:pPr>
            <a:r>
              <a:rPr lang="en-US" dirty="0">
                <a:solidFill>
                  <a:prstClr val="black"/>
                </a:solidFill>
              </a:rPr>
              <a:t>Composed of connective tissue</a:t>
            </a:r>
          </a:p>
          <a:p>
            <a:pPr marL="347472" indent="-344488">
              <a:spcBef>
                <a:spcPts val="600"/>
              </a:spcBef>
              <a:spcAft>
                <a:spcPts val="600"/>
              </a:spcAft>
              <a:buFont typeface="Arial" pitchFamily="34" charset="0"/>
              <a:buChar char="•"/>
              <a:defRPr/>
            </a:pPr>
            <a:r>
              <a:rPr lang="en-US" dirty="0">
                <a:solidFill>
                  <a:prstClr val="black"/>
                </a:solidFill>
              </a:rPr>
              <a:t>Rich matrix of fibroblast cells and fibers such as collagen</a:t>
            </a:r>
          </a:p>
          <a:p>
            <a:pPr marL="347472" indent="-344488">
              <a:spcBef>
                <a:spcPts val="600"/>
              </a:spcBef>
              <a:spcAft>
                <a:spcPts val="600"/>
              </a:spcAft>
              <a:buFont typeface="Arial" pitchFamily="34" charset="0"/>
              <a:buChar char="•"/>
              <a:defRPr/>
            </a:pPr>
            <a:r>
              <a:rPr lang="en-US" dirty="0">
                <a:solidFill>
                  <a:prstClr val="black"/>
                </a:solidFill>
              </a:rPr>
              <a:t>Contains macrophages and mast cells</a:t>
            </a:r>
          </a:p>
          <a:p>
            <a:pPr lvl="0">
              <a:spcBef>
                <a:spcPts val="600"/>
              </a:spcBef>
              <a:spcAft>
                <a:spcPts val="600"/>
              </a:spcAft>
              <a:defRPr/>
            </a:pPr>
            <a:r>
              <a:rPr lang="en-US" dirty="0">
                <a:solidFill>
                  <a:prstClr val="black"/>
                </a:solidFill>
              </a:rPr>
              <a:t>Harbors a dense network of nerves, blood vessels, and lymphatic vessels</a:t>
            </a:r>
          </a:p>
          <a:p>
            <a:pPr lvl="0">
              <a:spcBef>
                <a:spcPts val="600"/>
              </a:spcBef>
              <a:spcAft>
                <a:spcPts val="600"/>
              </a:spcAft>
              <a:defRPr/>
            </a:pPr>
            <a:r>
              <a:rPr lang="en-US" dirty="0">
                <a:solidFill>
                  <a:prstClr val="black"/>
                </a:solidFill>
              </a:rPr>
              <a:t>Damage to the dermis results in bleeding</a:t>
            </a:r>
          </a:p>
          <a:p>
            <a:pPr lvl="0">
              <a:spcBef>
                <a:spcPts val="600"/>
              </a:spcBef>
              <a:spcAft>
                <a:spcPts val="600"/>
              </a:spcAft>
              <a:defRPr/>
            </a:pPr>
            <a:r>
              <a:rPr lang="en-US" dirty="0">
                <a:solidFill>
                  <a:prstClr val="black"/>
                </a:solidFill>
              </a:rPr>
              <a:t>Blister formation </a:t>
            </a:r>
          </a:p>
          <a:p>
            <a:pPr marL="347472" indent="-347472">
              <a:spcBef>
                <a:spcPts val="600"/>
              </a:spcBef>
              <a:spcAft>
                <a:spcPts val="600"/>
              </a:spcAft>
              <a:buFont typeface="Arial" pitchFamily="34" charset="0"/>
              <a:buChar char="•"/>
              <a:defRPr/>
            </a:pPr>
            <a:r>
              <a:rPr lang="en-US" dirty="0">
                <a:solidFill>
                  <a:prstClr val="black"/>
                </a:solidFill>
              </a:rPr>
              <a:t>Result of friction trauma or burns</a:t>
            </a:r>
          </a:p>
          <a:p>
            <a:pPr marL="347472" indent="-347472">
              <a:spcBef>
                <a:spcPts val="600"/>
              </a:spcBef>
              <a:spcAft>
                <a:spcPts val="600"/>
              </a:spcAft>
              <a:buFont typeface="Arial" pitchFamily="34" charset="0"/>
              <a:buChar char="•"/>
              <a:defRPr/>
            </a:pPr>
            <a:r>
              <a:rPr lang="en-US" dirty="0">
                <a:solidFill>
                  <a:prstClr val="black"/>
                </a:solidFill>
              </a:rPr>
              <a:t>Causes a separation between the dermis and the epidermis</a:t>
            </a:r>
            <a:endParaRPr lang="en-US" dirty="0"/>
          </a:p>
        </p:txBody>
      </p:sp>
    </p:spTree>
    <p:extLst>
      <p:ext uri="{BB962C8B-B14F-4D97-AF65-F5344CB8AC3E}">
        <p14:creationId xmlns:p14="http://schemas.microsoft.com/office/powerpoint/2010/main" val="92008379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err="1"/>
              <a:t>Maculopapular</a:t>
            </a:r>
            <a:r>
              <a:rPr lang="en-US" altLang="en-US" dirty="0"/>
              <a:t> Rash Diseases </a:t>
            </a:r>
            <a:r>
              <a:rPr lang="en-US" altLang="en-US" sz="1200" dirty="0"/>
              <a:t>2</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981819636"/>
              </p:ext>
            </p:extLst>
          </p:nvPr>
        </p:nvGraphicFramePr>
        <p:xfrm>
          <a:off x="431998" y="1101019"/>
          <a:ext cx="8438886" cy="5263362"/>
        </p:xfrm>
        <a:graphic>
          <a:graphicData uri="http://schemas.openxmlformats.org/drawingml/2006/table">
            <a:tbl>
              <a:tblPr firstRow="1" bandRow="1">
                <a:tableStyleId>{5C22544A-7EE6-4342-B048-85BDC9FD1C3A}</a:tableStyleId>
              </a:tblPr>
              <a:tblGrid>
                <a:gridCol w="1833366">
                  <a:extLst>
                    <a:ext uri="{9D8B030D-6E8A-4147-A177-3AD203B41FA5}">
                      <a16:colId xmlns:a16="http://schemas.microsoft.com/office/drawing/2014/main" val="20000"/>
                    </a:ext>
                  </a:extLst>
                </a:gridCol>
                <a:gridCol w="3439239">
                  <a:extLst>
                    <a:ext uri="{9D8B030D-6E8A-4147-A177-3AD203B41FA5}">
                      <a16:colId xmlns:a16="http://schemas.microsoft.com/office/drawing/2014/main" val="20001"/>
                    </a:ext>
                  </a:extLst>
                </a:gridCol>
                <a:gridCol w="3166281">
                  <a:extLst>
                    <a:ext uri="{9D8B030D-6E8A-4147-A177-3AD203B41FA5}">
                      <a16:colId xmlns:a16="http://schemas.microsoft.com/office/drawing/2014/main" val="20002"/>
                    </a:ext>
                  </a:extLst>
                </a:gridCol>
              </a:tblGrid>
              <a:tr h="439040">
                <a:tc>
                  <a:txBody>
                    <a:bodyPr/>
                    <a:lstStyle/>
                    <a:p>
                      <a:pPr>
                        <a:lnSpc>
                          <a:spcPct val="100000"/>
                        </a:lnSpc>
                        <a:spcBef>
                          <a:spcPts val="0"/>
                        </a:spcBef>
                      </a:pPr>
                      <a:r>
                        <a:rPr lang="en-US" sz="1600" b="1" i="0" u="none" strike="noStrike" kern="1200" baseline="0" dirty="0">
                          <a:solidFill>
                            <a:schemeClr val="tx1"/>
                          </a:solidFill>
                          <a:latin typeface="+mn-lt"/>
                          <a:ea typeface="+mn-ea"/>
                          <a:cs typeface="+mn-cs"/>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1" i="0" u="none" strike="noStrike" kern="1200" baseline="0" dirty="0">
                          <a:solidFill>
                            <a:schemeClr val="tx1"/>
                          </a:solidFill>
                          <a:latin typeface="+mn-lt"/>
                          <a:ea typeface="+mn-ea"/>
                          <a:cs typeface="+mn-cs"/>
                        </a:rPr>
                        <a:t>Fifth Disease</a:t>
                      </a: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1" i="0" u="none" strike="noStrike" kern="1200" baseline="0" dirty="0">
                          <a:solidFill>
                            <a:schemeClr val="tx1"/>
                          </a:solidFill>
                          <a:latin typeface="+mn-lt"/>
                          <a:ea typeface="+mn-ea"/>
                          <a:cs typeface="+mn-cs"/>
                        </a:rPr>
                        <a:t>Roseola</a:t>
                      </a: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529254">
                <a:tc>
                  <a:txBody>
                    <a:bodyPr/>
                    <a:lstStyle/>
                    <a:p>
                      <a:pPr>
                        <a:lnSpc>
                          <a:spcPct val="100000"/>
                        </a:lnSpc>
                      </a:pPr>
                      <a:r>
                        <a:rPr lang="en-US" sz="1600" dirty="0"/>
                        <a:t>Causative Organism(s)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Parvovirus B19</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Human herpesvirus 6</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529254">
                <a:tc>
                  <a:txBody>
                    <a:bodyPr/>
                    <a:lstStyle/>
                    <a:p>
                      <a:pPr>
                        <a:lnSpc>
                          <a:spcPct val="100000"/>
                        </a:lnSpc>
                      </a:pPr>
                      <a:r>
                        <a:rPr lang="en-US" sz="1600" dirty="0"/>
                        <a:t>Common Modes of Transmission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Droplet contact, direct contact</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Unknown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424261">
                <a:tc>
                  <a:txBody>
                    <a:bodyPr/>
                    <a:lstStyle/>
                    <a:p>
                      <a:pPr>
                        <a:lnSpc>
                          <a:spcPct val="100000"/>
                        </a:lnSpc>
                      </a:pPr>
                      <a:r>
                        <a:rPr lang="en-US" sz="1600" dirty="0"/>
                        <a:t>Virulence Factors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N/A</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Ability to remain latent</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529254">
                <a:tc>
                  <a:txBody>
                    <a:bodyPr/>
                    <a:lstStyle/>
                    <a:p>
                      <a:pPr>
                        <a:lnSpc>
                          <a:spcPct val="100000"/>
                        </a:lnSpc>
                      </a:pPr>
                      <a:r>
                        <a:rPr lang="en-US" sz="1600" dirty="0"/>
                        <a:t>Culture/Diagnosis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Usually diagnosed clinically</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Usually diagnosed clinically</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87357">
                <a:tc>
                  <a:txBody>
                    <a:bodyPr/>
                    <a:lstStyle/>
                    <a:p>
                      <a:pPr>
                        <a:lnSpc>
                          <a:spcPct val="100000"/>
                        </a:lnSpc>
                      </a:pPr>
                      <a:r>
                        <a:rPr lang="en-US" sz="1600" dirty="0"/>
                        <a:t>Prevention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N/A</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N/A</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423636">
                <a:tc>
                  <a:txBody>
                    <a:bodyPr/>
                    <a:lstStyle/>
                    <a:p>
                      <a:pPr>
                        <a:lnSpc>
                          <a:spcPct val="100000"/>
                        </a:lnSpc>
                      </a:pPr>
                      <a:r>
                        <a:rPr lang="en-US" sz="1600" dirty="0"/>
                        <a:t>Treatment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N/A</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N/A</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950787">
                <a:tc>
                  <a:txBody>
                    <a:bodyPr/>
                    <a:lstStyle/>
                    <a:p>
                      <a:pPr>
                        <a:lnSpc>
                          <a:spcPct val="100000"/>
                        </a:lnSpc>
                      </a:pPr>
                      <a:r>
                        <a:rPr lang="en-US" sz="1600" dirty="0"/>
                        <a:t>Distinguishing Features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“Slapped-face” rash first, spreads to limbs and trunk, tends to be confluent rather than distinct bumps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High fever precedes rash stage;</a:t>
                      </a:r>
                    </a:p>
                    <a:p>
                      <a:pPr>
                        <a:lnSpc>
                          <a:spcPct val="100000"/>
                        </a:lnSpc>
                      </a:pPr>
                      <a:r>
                        <a:rPr lang="en-US" sz="1600" b="0" i="0" u="none" strike="noStrike" kern="1200" baseline="0" dirty="0">
                          <a:solidFill>
                            <a:schemeClr val="dk1"/>
                          </a:solidFill>
                          <a:latin typeface="+mn-lt"/>
                          <a:ea typeface="+mn-ea"/>
                          <a:cs typeface="+mn-cs"/>
                        </a:rPr>
                        <a:t>rash not always present</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950787">
                <a:tc>
                  <a:txBody>
                    <a:bodyPr/>
                    <a:lstStyle/>
                    <a:p>
                      <a:pPr>
                        <a:lnSpc>
                          <a:spcPct val="100000"/>
                        </a:lnSpc>
                      </a:pPr>
                      <a:r>
                        <a:rPr lang="en-US" sz="1600" dirty="0"/>
                        <a:t>Epidemiological Features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60% of population seropositive by age 20</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&gt;90% of population seropositive; 90% of disease cases occur before age of 2</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79221648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Warts</a:t>
            </a:r>
            <a:endParaRPr lang="en-US" dirty="0"/>
          </a:p>
        </p:txBody>
      </p:sp>
      <p:sp>
        <p:nvSpPr>
          <p:cNvPr id="3" name="Content Placeholder 2"/>
          <p:cNvSpPr>
            <a:spLocks noGrp="1"/>
          </p:cNvSpPr>
          <p:nvPr>
            <p:ph sz="quarter" idx="11"/>
          </p:nvPr>
        </p:nvSpPr>
        <p:spPr>
          <a:xfrm>
            <a:off x="342900" y="1146077"/>
            <a:ext cx="4076700" cy="5156752"/>
          </a:xfrm>
        </p:spPr>
        <p:txBody>
          <a:bodyPr/>
          <a:lstStyle/>
          <a:p>
            <a:pPr>
              <a:spcBef>
                <a:spcPts val="600"/>
              </a:spcBef>
              <a:spcAft>
                <a:spcPts val="600"/>
              </a:spcAft>
              <a:defRPr/>
            </a:pPr>
            <a:r>
              <a:rPr lang="en-US" sz="2100" b="1" dirty="0" err="1">
                <a:ea typeface="ＭＳ Ｐゴシック" charset="0"/>
              </a:rPr>
              <a:t>Papillomas</a:t>
            </a:r>
            <a:r>
              <a:rPr lang="en-US" sz="2100" b="1" dirty="0">
                <a:ea typeface="ＭＳ Ｐゴシック" charset="0"/>
              </a:rPr>
              <a:t>:</a:t>
            </a:r>
            <a:endParaRPr lang="en-US" sz="2100" dirty="0">
              <a:ea typeface="ＭＳ Ｐゴシック" charset="0"/>
            </a:endParaRPr>
          </a:p>
          <a:p>
            <a:pPr marL="342900" indent="-342900">
              <a:spcBef>
                <a:spcPts val="600"/>
              </a:spcBef>
              <a:spcAft>
                <a:spcPts val="600"/>
              </a:spcAft>
              <a:buFont typeface="Arial" pitchFamily="34" charset="0"/>
              <a:buChar char="•"/>
              <a:defRPr/>
            </a:pPr>
            <a:r>
              <a:rPr lang="en-US" sz="2100" dirty="0">
                <a:ea typeface="ＭＳ Ｐゴシック" charset="0"/>
              </a:rPr>
              <a:t>Develop in nearly all individuals, children more than adults</a:t>
            </a:r>
          </a:p>
          <a:p>
            <a:pPr marL="342900" indent="-342900">
              <a:spcBef>
                <a:spcPts val="600"/>
              </a:spcBef>
              <a:spcAft>
                <a:spcPts val="600"/>
              </a:spcAft>
              <a:buFont typeface="Arial" pitchFamily="34" charset="0"/>
              <a:buChar char="•"/>
              <a:defRPr/>
            </a:pPr>
            <a:r>
              <a:rPr lang="en-US" sz="2100" dirty="0">
                <a:ea typeface="ＭＳ Ｐゴシック" charset="0"/>
              </a:rPr>
              <a:t>Seed warts: painless, elevated rough growths on fingers and other body parts</a:t>
            </a:r>
          </a:p>
          <a:p>
            <a:pPr marL="342900" indent="-342900">
              <a:spcBef>
                <a:spcPts val="600"/>
              </a:spcBef>
              <a:spcAft>
                <a:spcPts val="600"/>
              </a:spcAft>
              <a:buFont typeface="Arial" pitchFamily="34" charset="0"/>
              <a:buChar char="•"/>
              <a:defRPr/>
            </a:pPr>
            <a:r>
              <a:rPr lang="en-US" sz="2100" dirty="0">
                <a:ea typeface="ＭＳ Ｐゴシック" charset="0"/>
              </a:rPr>
              <a:t>Plantar warts: deep, painful </a:t>
            </a:r>
            <a:r>
              <a:rPr lang="en-US" sz="2100" dirty="0" err="1">
                <a:ea typeface="ＭＳ Ｐゴシック" charset="0"/>
              </a:rPr>
              <a:t>papillomas</a:t>
            </a:r>
            <a:r>
              <a:rPr lang="en-US" sz="2100" dirty="0">
                <a:ea typeface="ＭＳ Ｐゴシック" charset="0"/>
              </a:rPr>
              <a:t> on the soles of the feet</a:t>
            </a:r>
          </a:p>
          <a:p>
            <a:pPr marL="342900" indent="-342900">
              <a:spcBef>
                <a:spcPts val="600"/>
              </a:spcBef>
              <a:spcAft>
                <a:spcPts val="600"/>
              </a:spcAft>
              <a:buFont typeface="Arial" pitchFamily="34" charset="0"/>
              <a:buChar char="•"/>
              <a:defRPr/>
            </a:pPr>
            <a:r>
              <a:rPr lang="en-US" sz="2100" dirty="0">
                <a:ea typeface="ＭＳ Ｐゴシック" charset="0"/>
              </a:rPr>
              <a:t>Flat warts: smooth, skin-colored lesions that develop on the face, trunk, elbows, and knees</a:t>
            </a:r>
            <a:endParaRPr lang="en-US" sz="2100" dirty="0"/>
          </a:p>
        </p:txBody>
      </p:sp>
      <p:pic>
        <p:nvPicPr>
          <p:cNvPr id="8" name="Picture 7" descr="Photo of a wart on the underside of a toe."/>
          <p:cNvPicPr>
            <a:picLocks noChangeAspect="1"/>
          </p:cNvPicPr>
          <p:nvPr/>
        </p:nvPicPr>
        <p:blipFill rotWithShape="1">
          <a:blip r:embed="rId2">
            <a:extLst>
              <a:ext uri="{28A0092B-C50C-407E-A947-70E740481C1C}">
                <a14:useLocalDpi xmlns:a14="http://schemas.microsoft.com/office/drawing/2010/main" val="0"/>
              </a:ext>
            </a:extLst>
          </a:blip>
          <a:srcRect l="22526" t="11273" r="19732" b="10364"/>
          <a:stretch/>
        </p:blipFill>
        <p:spPr>
          <a:xfrm>
            <a:off x="4911206" y="1908772"/>
            <a:ext cx="4116136" cy="3291840"/>
          </a:xfrm>
          <a:prstGeom prst="rect">
            <a:avLst/>
          </a:prstGeom>
        </p:spPr>
      </p:pic>
      <p:sp>
        <p:nvSpPr>
          <p:cNvPr id="6" name="Text Placeholder 5"/>
          <p:cNvSpPr>
            <a:spLocks noGrp="1"/>
          </p:cNvSpPr>
          <p:nvPr>
            <p:ph type="body" sz="quarter" idx="30"/>
          </p:nvPr>
        </p:nvSpPr>
        <p:spPr/>
        <p:txBody>
          <a:bodyPr/>
          <a:lstStyle/>
          <a:p>
            <a:r>
              <a:rPr lang="en-US" dirty="0"/>
              <a:t>McGraw-Hill Education </a:t>
            </a:r>
          </a:p>
        </p:txBody>
      </p:sp>
    </p:spTree>
    <p:extLst>
      <p:ext uri="{BB962C8B-B14F-4D97-AF65-F5344CB8AC3E}">
        <p14:creationId xmlns:p14="http://schemas.microsoft.com/office/powerpoint/2010/main" val="201282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err="1"/>
              <a:t>Molluscum</a:t>
            </a:r>
            <a:r>
              <a:rPr lang="en-US" altLang="en-US" dirty="0"/>
              <a:t> </a:t>
            </a:r>
            <a:r>
              <a:rPr lang="en-US" altLang="en-US" dirty="0" err="1"/>
              <a:t>Contagiosum</a:t>
            </a:r>
            <a:endParaRPr lang="en-US" dirty="0"/>
          </a:p>
        </p:txBody>
      </p:sp>
      <p:sp>
        <p:nvSpPr>
          <p:cNvPr id="3" name="Content Placeholder 2"/>
          <p:cNvSpPr>
            <a:spLocks noGrp="1"/>
          </p:cNvSpPr>
          <p:nvPr>
            <p:ph sz="quarter" idx="11"/>
          </p:nvPr>
        </p:nvSpPr>
        <p:spPr>
          <a:xfrm>
            <a:off x="342900" y="1276709"/>
            <a:ext cx="4630882" cy="4971691"/>
          </a:xfrm>
        </p:spPr>
        <p:txBody>
          <a:bodyPr/>
          <a:lstStyle/>
          <a:p>
            <a:pPr>
              <a:spcBef>
                <a:spcPts val="600"/>
              </a:spcBef>
              <a:spcAft>
                <a:spcPts val="600"/>
              </a:spcAft>
              <a:defRPr/>
            </a:pPr>
            <a:r>
              <a:rPr lang="en-US" sz="2200" dirty="0">
                <a:ea typeface="ＭＳ Ｐゴシック" charset="0"/>
              </a:rPr>
              <a:t>Smooth, waxy nodules on the face, trunk, and limbs</a:t>
            </a:r>
          </a:p>
          <a:p>
            <a:pPr marL="342900" indent="-342900">
              <a:spcBef>
                <a:spcPts val="600"/>
              </a:spcBef>
              <a:spcAft>
                <a:spcPts val="600"/>
              </a:spcAft>
              <a:buFont typeface="Arial" pitchFamily="34" charset="0"/>
              <a:buChar char="•"/>
              <a:defRPr/>
            </a:pPr>
            <a:r>
              <a:rPr lang="en-US" sz="2200" dirty="0">
                <a:ea typeface="ＭＳ Ｐゴシック" charset="0"/>
              </a:rPr>
              <a:t>May be indented in the middle and contain a milky fluid</a:t>
            </a:r>
          </a:p>
          <a:p>
            <a:pPr marL="342900" indent="-342900">
              <a:spcBef>
                <a:spcPts val="600"/>
              </a:spcBef>
              <a:spcAft>
                <a:spcPts val="600"/>
              </a:spcAft>
              <a:buFont typeface="Arial" pitchFamily="34" charset="0"/>
              <a:buChar char="•"/>
              <a:defRPr/>
            </a:pPr>
            <a:r>
              <a:rPr lang="en-US" sz="2200" dirty="0">
                <a:ea typeface="ＭＳ Ｐゴシック" charset="0"/>
              </a:rPr>
              <a:t>Highest incidence in certain regions of the Pacific Islands</a:t>
            </a:r>
          </a:p>
          <a:p>
            <a:pPr marL="342900" indent="-342900">
              <a:spcBef>
                <a:spcPts val="600"/>
              </a:spcBef>
              <a:spcAft>
                <a:spcPts val="600"/>
              </a:spcAft>
              <a:buFont typeface="Arial" pitchFamily="34" charset="0"/>
              <a:buChar char="•"/>
              <a:defRPr/>
            </a:pPr>
            <a:r>
              <a:rPr lang="en-US" sz="2200" dirty="0">
                <a:ea typeface="ＭＳ Ｐゴシック" charset="0"/>
              </a:rPr>
              <a:t>Children: face, arms, legs, and trunk</a:t>
            </a:r>
          </a:p>
          <a:p>
            <a:pPr marL="342900" indent="-342900">
              <a:spcBef>
                <a:spcPts val="600"/>
              </a:spcBef>
              <a:spcAft>
                <a:spcPts val="600"/>
              </a:spcAft>
              <a:buFont typeface="Arial" pitchFamily="34" charset="0"/>
              <a:buChar char="•"/>
              <a:defRPr/>
            </a:pPr>
            <a:r>
              <a:rPr lang="en-US" sz="2200" dirty="0">
                <a:ea typeface="ＭＳ Ｐゴシック" charset="0"/>
              </a:rPr>
              <a:t>Adults: genital area</a:t>
            </a:r>
          </a:p>
          <a:p>
            <a:pPr marL="342900" indent="-342900">
              <a:spcBef>
                <a:spcPts val="600"/>
              </a:spcBef>
              <a:spcAft>
                <a:spcPts val="600"/>
              </a:spcAft>
              <a:buFont typeface="Arial" pitchFamily="34" charset="0"/>
              <a:buChar char="•"/>
              <a:defRPr/>
            </a:pPr>
            <a:r>
              <a:rPr lang="en-US" sz="2200" dirty="0" err="1">
                <a:ea typeface="ＭＳ Ｐゴシック" charset="0"/>
              </a:rPr>
              <a:t>Immunocompromised</a:t>
            </a:r>
            <a:r>
              <a:rPr lang="en-US" sz="2200" dirty="0">
                <a:ea typeface="ＭＳ Ｐゴシック" charset="0"/>
              </a:rPr>
              <a:t>: can be disfiguring and more widespread on the body</a:t>
            </a:r>
            <a:endParaRPr lang="en-US" sz="2200" dirty="0"/>
          </a:p>
        </p:txBody>
      </p:sp>
      <p:pic>
        <p:nvPicPr>
          <p:cNvPr id="7" name="Picture 6" descr="Photo of Molluscum contagiosum nodules."/>
          <p:cNvPicPr>
            <a:picLocks noChangeAspect="1"/>
          </p:cNvPicPr>
          <p:nvPr/>
        </p:nvPicPr>
        <p:blipFill rotWithShape="1">
          <a:blip r:embed="rId2">
            <a:extLst>
              <a:ext uri="{28A0092B-C50C-407E-A947-70E740481C1C}">
                <a14:useLocalDpi xmlns:a14="http://schemas.microsoft.com/office/drawing/2010/main" val="0"/>
              </a:ext>
            </a:extLst>
          </a:blip>
          <a:srcRect l="22199" t="15206" r="21119" b="14616"/>
          <a:stretch/>
        </p:blipFill>
        <p:spPr>
          <a:xfrm>
            <a:off x="5206745" y="1989161"/>
            <a:ext cx="3594355" cy="2286000"/>
          </a:xfrm>
          <a:prstGeom prst="rect">
            <a:avLst/>
          </a:prstGeom>
        </p:spPr>
      </p:pic>
      <p:sp>
        <p:nvSpPr>
          <p:cNvPr id="6" name="Text Placeholder 5"/>
          <p:cNvSpPr>
            <a:spLocks noGrp="1"/>
          </p:cNvSpPr>
          <p:nvPr>
            <p:ph type="body" sz="quarter" idx="30"/>
          </p:nvPr>
        </p:nvSpPr>
        <p:spPr/>
        <p:txBody>
          <a:bodyPr/>
          <a:lstStyle/>
          <a:p>
            <a:r>
              <a:rPr lang="en-US" dirty="0"/>
              <a:t>Dr. P. </a:t>
            </a:r>
            <a:r>
              <a:rPr lang="en-US" dirty="0" err="1"/>
              <a:t>Marazzi</a:t>
            </a:r>
            <a:r>
              <a:rPr lang="en-US" dirty="0"/>
              <a:t>/Science Source </a:t>
            </a:r>
          </a:p>
        </p:txBody>
      </p:sp>
    </p:spTree>
    <p:extLst>
      <p:ext uri="{BB962C8B-B14F-4D97-AF65-F5344CB8AC3E}">
        <p14:creationId xmlns:p14="http://schemas.microsoft.com/office/powerpoint/2010/main" val="201282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Warts and Wart-like Eruptions</a:t>
            </a:r>
            <a:endParaRPr lang="en-US" dirty="0"/>
          </a:p>
        </p:txBody>
      </p:sp>
      <p:graphicFrame>
        <p:nvGraphicFramePr>
          <p:cNvPr id="10" name="Table 9"/>
          <p:cNvGraphicFramePr>
            <a:graphicFrameLocks noGrp="1"/>
          </p:cNvGraphicFramePr>
          <p:nvPr>
            <p:extLst>
              <p:ext uri="{D42A27DB-BD31-4B8C-83A1-F6EECF244321}">
                <p14:modId xmlns:p14="http://schemas.microsoft.com/office/powerpoint/2010/main" val="2014563568"/>
              </p:ext>
            </p:extLst>
          </p:nvPr>
        </p:nvGraphicFramePr>
        <p:xfrm>
          <a:off x="468076" y="1099506"/>
          <a:ext cx="7543800" cy="5100320"/>
        </p:xfrm>
        <a:graphic>
          <a:graphicData uri="http://schemas.openxmlformats.org/drawingml/2006/table">
            <a:tbl>
              <a:tblPr firstRow="1" bandRow="1">
                <a:tableStyleId>{073A0DAA-6AF3-43AB-8588-CEC1D06C72B9}</a:tableStyleId>
              </a:tblPr>
              <a:tblGrid>
                <a:gridCol w="1981200">
                  <a:extLst>
                    <a:ext uri="{9D8B030D-6E8A-4147-A177-3AD203B41FA5}">
                      <a16:colId xmlns:a16="http://schemas.microsoft.com/office/drawing/2014/main" val="20000"/>
                    </a:ext>
                  </a:extLst>
                </a:gridCol>
                <a:gridCol w="2819400">
                  <a:extLst>
                    <a:ext uri="{9D8B030D-6E8A-4147-A177-3AD203B41FA5}">
                      <a16:colId xmlns:a16="http://schemas.microsoft.com/office/drawing/2014/main" val="20001"/>
                    </a:ext>
                  </a:extLst>
                </a:gridCol>
                <a:gridCol w="2743200">
                  <a:extLst>
                    <a:ext uri="{9D8B030D-6E8A-4147-A177-3AD203B41FA5}">
                      <a16:colId xmlns:a16="http://schemas.microsoft.com/office/drawing/2014/main" val="20002"/>
                    </a:ext>
                  </a:extLst>
                </a:gridCol>
              </a:tblGrid>
              <a:tr h="370840">
                <a:tc>
                  <a:txBody>
                    <a:bodyPr/>
                    <a:lstStyle/>
                    <a:p>
                      <a:r>
                        <a:rPr lang="en-US" sz="1600" b="1" i="0" u="none" strike="noStrike" kern="1200" baseline="0" dirty="0">
                          <a:solidFill>
                            <a:schemeClr val="dk1"/>
                          </a:solidFill>
                          <a:latin typeface="+mn-lt"/>
                          <a:ea typeface="+mn-ea"/>
                          <a:cs typeface="+mn-cs"/>
                        </a:rPr>
                        <a:t>Causative Organism(s)</a:t>
                      </a:r>
                      <a:endParaRPr 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1" i="0" u="none" strike="noStrike" kern="1200" baseline="0" dirty="0">
                          <a:solidFill>
                            <a:schemeClr val="dk1"/>
                          </a:solidFill>
                          <a:latin typeface="+mn-lt"/>
                          <a:ea typeface="+mn-ea"/>
                          <a:cs typeface="+mn-cs"/>
                        </a:rPr>
                        <a:t>Human papillomaviruses</a:t>
                      </a:r>
                      <a:endParaRPr 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1" i="0" u="none" strike="noStrike" kern="1200" baseline="0" dirty="0">
                          <a:solidFill>
                            <a:schemeClr val="dk1"/>
                          </a:solidFill>
                          <a:latin typeface="+mn-lt"/>
                          <a:ea typeface="+mn-ea"/>
                          <a:cs typeface="+mn-cs"/>
                        </a:rPr>
                        <a:t>Molluscum contagiosum viruses</a:t>
                      </a:r>
                      <a:endParaRPr 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600" b="0" i="0" u="none" strike="noStrike" kern="1200" baseline="0" dirty="0">
                          <a:solidFill>
                            <a:schemeClr val="dk1"/>
                          </a:solidFill>
                          <a:latin typeface="+mn-lt"/>
                          <a:ea typeface="+mn-ea"/>
                          <a:cs typeface="+mn-cs"/>
                        </a:rPr>
                        <a:t>Common Modes</a:t>
                      </a:r>
                    </a:p>
                    <a:p>
                      <a:r>
                        <a:rPr lang="en-US" sz="1600" b="0" i="0" u="none" strike="noStrike" kern="1200" baseline="0" dirty="0">
                          <a:solidFill>
                            <a:schemeClr val="dk1"/>
                          </a:solidFill>
                          <a:latin typeface="+mn-lt"/>
                          <a:ea typeface="+mn-ea"/>
                          <a:cs typeface="+mn-cs"/>
                        </a:rPr>
                        <a:t>of Transmission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Direct contact, autoinoculation,</a:t>
                      </a:r>
                    </a:p>
                    <a:p>
                      <a:r>
                        <a:rPr lang="en-US" sz="1600" b="0" i="0" u="none" strike="noStrike" kern="1200" baseline="0" dirty="0">
                          <a:solidFill>
                            <a:schemeClr val="dk1"/>
                          </a:solidFill>
                          <a:latin typeface="+mn-lt"/>
                          <a:ea typeface="+mn-ea"/>
                          <a:cs typeface="+mn-cs"/>
                        </a:rPr>
                        <a:t>indirect contact</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Direct contact, including sexual contact, autoinoculation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600" b="0" i="0" u="none" strike="noStrike" kern="1200" baseline="0" dirty="0">
                          <a:solidFill>
                            <a:schemeClr val="dk1"/>
                          </a:solidFill>
                          <a:latin typeface="+mn-lt"/>
                          <a:ea typeface="+mn-ea"/>
                          <a:cs typeface="+mn-cs"/>
                        </a:rPr>
                        <a:t>Virulence Factors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N/A</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N/A</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600" b="0" i="0" u="none" strike="noStrike" kern="1200" baseline="0" dirty="0">
                          <a:solidFill>
                            <a:schemeClr val="dk1"/>
                          </a:solidFill>
                          <a:latin typeface="+mn-lt"/>
                          <a:ea typeface="+mn-ea"/>
                          <a:cs typeface="+mn-cs"/>
                        </a:rPr>
                        <a:t>Culture/Diagnosis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Clinical diagnosis, also histology, microscopy, PCR</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Clinical diagnosis, also histology, microscopy, PCR</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US" sz="1600" b="0" i="0" u="none" strike="noStrike" kern="1200" baseline="0" dirty="0">
                          <a:solidFill>
                            <a:schemeClr val="dk1"/>
                          </a:solidFill>
                          <a:latin typeface="+mn-lt"/>
                          <a:ea typeface="+mn-ea"/>
                          <a:cs typeface="+mn-cs"/>
                        </a:rPr>
                        <a:t>Prevention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Avoid contact</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Avoid contact</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r>
                        <a:rPr lang="en-US" sz="1600" b="0" i="0" u="none" strike="noStrike" kern="1200" baseline="0" dirty="0">
                          <a:solidFill>
                            <a:schemeClr val="dk1"/>
                          </a:solidFill>
                          <a:latin typeface="+mn-lt"/>
                          <a:ea typeface="+mn-ea"/>
                          <a:cs typeface="+mn-cs"/>
                        </a:rPr>
                        <a:t>Treatment</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Home treatments, cryosurgery (virus not eliminated)</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Usually none, although mechanical removal can be performed (virus not eliminated)</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r>
                        <a:rPr lang="en-US" sz="1600" b="0" i="0" u="none" strike="noStrike" kern="1200" baseline="0" dirty="0">
                          <a:solidFill>
                            <a:schemeClr val="dk1"/>
                          </a:solidFill>
                          <a:latin typeface="+mn-lt"/>
                          <a:ea typeface="+mn-ea"/>
                          <a:cs typeface="+mn-cs"/>
                        </a:rPr>
                        <a:t>Epidemiological</a:t>
                      </a:r>
                    </a:p>
                    <a:p>
                      <a:r>
                        <a:rPr lang="en-US" sz="1600" b="0" i="0" u="none" strike="noStrike" kern="1200" baseline="0" dirty="0">
                          <a:solidFill>
                            <a:schemeClr val="dk1"/>
                          </a:solidFill>
                          <a:latin typeface="+mn-lt"/>
                          <a:ea typeface="+mn-ea"/>
                          <a:cs typeface="+mn-cs"/>
                        </a:rPr>
                        <a:t>Features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United States: 6 million new cases per year, prevalence 13%; worldwide HPV prevalence 12%</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Worldwide incidence 2% to 3%, with greater distribution in tropical areas and in overcrowded communities where there is poor hygiene</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012825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Leishmaniasis</a:t>
            </a:r>
            <a:endParaRPr lang="en-US" dirty="0"/>
          </a:p>
        </p:txBody>
      </p:sp>
      <p:sp>
        <p:nvSpPr>
          <p:cNvPr id="3" name="Content Placeholder 2"/>
          <p:cNvSpPr>
            <a:spLocks noGrp="1"/>
          </p:cNvSpPr>
          <p:nvPr>
            <p:ph sz="quarter" idx="11"/>
          </p:nvPr>
        </p:nvSpPr>
        <p:spPr>
          <a:xfrm>
            <a:off x="342899" y="1276709"/>
            <a:ext cx="4658591" cy="4971691"/>
          </a:xfrm>
        </p:spPr>
        <p:txBody>
          <a:bodyPr/>
          <a:lstStyle/>
          <a:p>
            <a:pPr>
              <a:spcBef>
                <a:spcPts val="600"/>
              </a:spcBef>
              <a:spcAft>
                <a:spcPts val="600"/>
              </a:spcAft>
              <a:defRPr/>
            </a:pPr>
            <a:r>
              <a:rPr lang="en-US" sz="2200" dirty="0">
                <a:ea typeface="ＭＳ Ｐゴシック" charset="0"/>
              </a:rPr>
              <a:t>Zoonosis transmitted by female sand flies</a:t>
            </a:r>
          </a:p>
          <a:p>
            <a:pPr>
              <a:spcBef>
                <a:spcPts val="600"/>
              </a:spcBef>
              <a:spcAft>
                <a:spcPts val="600"/>
              </a:spcAft>
              <a:defRPr/>
            </a:pPr>
            <a:r>
              <a:rPr lang="en-US" sz="2200" dirty="0">
                <a:ea typeface="ＭＳ Ｐゴシック" charset="0"/>
              </a:rPr>
              <a:t>Cutaneous </a:t>
            </a:r>
            <a:r>
              <a:rPr lang="en-US" sz="2200" dirty="0" err="1">
                <a:ea typeface="ＭＳ Ｐゴシック" charset="0"/>
              </a:rPr>
              <a:t>leishmaniasis</a:t>
            </a:r>
            <a:r>
              <a:rPr lang="en-US" sz="2200" dirty="0">
                <a:ea typeface="ＭＳ Ｐゴシック" charset="0"/>
              </a:rPr>
              <a:t>:</a:t>
            </a:r>
          </a:p>
          <a:p>
            <a:pPr marL="342900" indent="-342900">
              <a:spcBef>
                <a:spcPts val="600"/>
              </a:spcBef>
              <a:spcAft>
                <a:spcPts val="600"/>
              </a:spcAft>
              <a:buFont typeface="Arial" pitchFamily="34" charset="0"/>
              <a:buChar char="•"/>
              <a:defRPr/>
            </a:pPr>
            <a:r>
              <a:rPr lang="en-US" sz="2200" dirty="0">
                <a:ea typeface="ＭＳ Ｐゴシック" charset="0"/>
              </a:rPr>
              <a:t>Localized infection of the capillaries of the skin</a:t>
            </a:r>
          </a:p>
          <a:p>
            <a:pPr marL="342900" indent="-342900">
              <a:spcBef>
                <a:spcPts val="600"/>
              </a:spcBef>
              <a:spcAft>
                <a:spcPts val="600"/>
              </a:spcAft>
              <a:buFont typeface="Arial" pitchFamily="34" charset="0"/>
              <a:buChar char="•"/>
              <a:defRPr/>
            </a:pPr>
            <a:r>
              <a:rPr lang="en-US" sz="2200" dirty="0">
                <a:ea typeface="ＭＳ Ｐゴシック" charset="0"/>
              </a:rPr>
              <a:t>Found in the Mediterranean, African, and Southeast Asian regions</a:t>
            </a:r>
          </a:p>
          <a:p>
            <a:pPr>
              <a:spcBef>
                <a:spcPts val="600"/>
              </a:spcBef>
              <a:spcAft>
                <a:spcPts val="600"/>
              </a:spcAft>
              <a:defRPr/>
            </a:pPr>
            <a:r>
              <a:rPr lang="en-US" sz="2200" dirty="0" err="1">
                <a:ea typeface="ＭＳ Ｐゴシック" charset="0"/>
              </a:rPr>
              <a:t>Mucocutaneous</a:t>
            </a:r>
            <a:r>
              <a:rPr lang="en-US" sz="2200" dirty="0">
                <a:ea typeface="ＭＳ Ｐゴシック" charset="0"/>
              </a:rPr>
              <a:t> </a:t>
            </a:r>
            <a:r>
              <a:rPr lang="en-US" sz="2200" dirty="0" err="1">
                <a:ea typeface="ＭＳ Ｐゴシック" charset="0"/>
              </a:rPr>
              <a:t>leishmaniasis</a:t>
            </a:r>
            <a:r>
              <a:rPr lang="en-US" sz="2200" dirty="0">
                <a:ea typeface="ＭＳ Ｐゴシック" charset="0"/>
              </a:rPr>
              <a:t>:</a:t>
            </a:r>
          </a:p>
          <a:p>
            <a:pPr marL="320040" indent="-320040">
              <a:spcBef>
                <a:spcPts val="600"/>
              </a:spcBef>
              <a:spcAft>
                <a:spcPts val="600"/>
              </a:spcAft>
              <a:buFont typeface="Arial" pitchFamily="34" charset="0"/>
              <a:buChar char="•"/>
              <a:defRPr/>
            </a:pPr>
            <a:r>
              <a:rPr lang="en-US" sz="2200" dirty="0">
                <a:ea typeface="ＭＳ Ｐゴシック" charset="0"/>
              </a:rPr>
              <a:t>Affects both skin and mucous membranes</a:t>
            </a:r>
          </a:p>
          <a:p>
            <a:pPr marL="320040" indent="-320040">
              <a:spcBef>
                <a:spcPts val="600"/>
              </a:spcBef>
              <a:spcAft>
                <a:spcPts val="600"/>
              </a:spcAft>
              <a:buFont typeface="Arial" pitchFamily="34" charset="0"/>
              <a:buChar char="•"/>
              <a:defRPr/>
            </a:pPr>
            <a:r>
              <a:rPr lang="en-US" sz="2200" dirty="0">
                <a:ea typeface="ＭＳ Ｐゴシック" charset="0"/>
              </a:rPr>
              <a:t>Endemic to parts of Central and South America</a:t>
            </a:r>
            <a:endParaRPr lang="en-US" sz="2200" dirty="0"/>
          </a:p>
        </p:txBody>
      </p:sp>
      <p:pic>
        <p:nvPicPr>
          <p:cNvPr id="7" name="Picture 6" descr="In cutaneous leishmaniasis, a small, red papule occurs at the site of the bite and spreads laterally into a large ulcer."/>
          <p:cNvPicPr>
            <a:picLocks noChangeAspect="1"/>
          </p:cNvPicPr>
          <p:nvPr/>
        </p:nvPicPr>
        <p:blipFill rotWithShape="1">
          <a:blip r:embed="rId2">
            <a:extLst>
              <a:ext uri="{28A0092B-C50C-407E-A947-70E740481C1C}">
                <a14:useLocalDpi xmlns:a14="http://schemas.microsoft.com/office/drawing/2010/main" val="0"/>
              </a:ext>
            </a:extLst>
          </a:blip>
          <a:srcRect l="17921" t="12085" r="17737" b="11272"/>
          <a:stretch/>
        </p:blipFill>
        <p:spPr>
          <a:xfrm>
            <a:off x="5395306" y="1858710"/>
            <a:ext cx="3405794" cy="2651760"/>
          </a:xfrm>
          <a:prstGeom prst="rect">
            <a:avLst/>
          </a:prstGeom>
        </p:spPr>
      </p:pic>
      <p:sp>
        <p:nvSpPr>
          <p:cNvPr id="6" name="Text Placeholder 5"/>
          <p:cNvSpPr>
            <a:spLocks noGrp="1"/>
          </p:cNvSpPr>
          <p:nvPr>
            <p:ph type="body" sz="quarter" idx="30"/>
          </p:nvPr>
        </p:nvSpPr>
        <p:spPr/>
        <p:txBody>
          <a:bodyPr/>
          <a:lstStyle/>
          <a:p>
            <a:r>
              <a:rPr lang="en-US" dirty="0"/>
              <a:t>Source: Centers for Disease Control and Prevention</a:t>
            </a:r>
          </a:p>
        </p:txBody>
      </p:sp>
    </p:spTree>
    <p:extLst>
      <p:ext uri="{BB962C8B-B14F-4D97-AF65-F5344CB8AC3E}">
        <p14:creationId xmlns:p14="http://schemas.microsoft.com/office/powerpoint/2010/main" val="2012825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Cutaneous Anthrax</a:t>
            </a:r>
          </a:p>
        </p:txBody>
      </p:sp>
      <p:sp>
        <p:nvSpPr>
          <p:cNvPr id="3" name="Content Placeholder 2"/>
          <p:cNvSpPr>
            <a:spLocks noGrp="1"/>
          </p:cNvSpPr>
          <p:nvPr>
            <p:ph sz="quarter" idx="11"/>
          </p:nvPr>
        </p:nvSpPr>
        <p:spPr/>
        <p:txBody>
          <a:bodyPr/>
          <a:lstStyle/>
          <a:p>
            <a:pPr>
              <a:spcBef>
                <a:spcPts val="800"/>
              </a:spcBef>
              <a:defRPr/>
            </a:pPr>
            <a:r>
              <a:rPr lang="en-US" dirty="0">
                <a:latin typeface="+mj-lt"/>
                <a:ea typeface="ＭＳ Ｐゴシック" charset="0"/>
              </a:rPr>
              <a:t>Most common and least dangerous infection caused by </a:t>
            </a:r>
            <a:r>
              <a:rPr lang="en-US" i="1" dirty="0">
                <a:latin typeface="+mj-lt"/>
                <a:ea typeface="ＭＳ Ｐゴシック" charset="0"/>
              </a:rPr>
              <a:t>Bacillus </a:t>
            </a:r>
            <a:r>
              <a:rPr lang="en-US" i="1" dirty="0" err="1">
                <a:latin typeface="+mj-lt"/>
                <a:ea typeface="ＭＳ Ｐゴシック" charset="0"/>
              </a:rPr>
              <a:t>anthracis</a:t>
            </a:r>
            <a:endParaRPr lang="en-US" dirty="0">
              <a:latin typeface="+mj-lt"/>
              <a:ea typeface="ＭＳ Ｐゴシック" charset="0"/>
            </a:endParaRPr>
          </a:p>
          <a:p>
            <a:pPr>
              <a:spcBef>
                <a:spcPts val="800"/>
              </a:spcBef>
              <a:defRPr/>
            </a:pPr>
            <a:r>
              <a:rPr lang="en-US" dirty="0">
                <a:latin typeface="+mj-lt"/>
                <a:ea typeface="ＭＳ Ｐゴシック" charset="0"/>
              </a:rPr>
              <a:t>Forms a black </a:t>
            </a:r>
            <a:r>
              <a:rPr lang="en-US" b="1" dirty="0" err="1">
                <a:latin typeface="+mj-lt"/>
                <a:ea typeface="ＭＳ Ｐゴシック" charset="0"/>
              </a:rPr>
              <a:t>eschar</a:t>
            </a:r>
            <a:r>
              <a:rPr lang="en-US" dirty="0">
                <a:latin typeface="+mj-lt"/>
                <a:ea typeface="ＭＳ Ｐゴシック" charset="0"/>
              </a:rPr>
              <a:t> when endospores enter the skin and germinate there</a:t>
            </a:r>
          </a:p>
          <a:p>
            <a:pPr>
              <a:spcBef>
                <a:spcPts val="800"/>
              </a:spcBef>
              <a:defRPr/>
            </a:pPr>
            <a:r>
              <a:rPr lang="en-US" dirty="0">
                <a:latin typeface="+mj-lt"/>
                <a:ea typeface="ＭＳ Ｐゴシック" charset="0"/>
              </a:rPr>
              <a:t>11 cases occurred following bioterrorist attacks in the fall of 2001</a:t>
            </a:r>
          </a:p>
          <a:p>
            <a:pPr>
              <a:spcBef>
                <a:spcPts val="800"/>
              </a:spcBef>
              <a:defRPr/>
            </a:pPr>
            <a:r>
              <a:rPr lang="en-US" dirty="0">
                <a:latin typeface="+mj-lt"/>
                <a:ea typeface="ＭＳ Ｐゴシック" charset="0"/>
              </a:rPr>
              <a:t>20% mortality rate if untreated</a:t>
            </a:r>
            <a:endParaRPr lang="en-US" dirty="0">
              <a:latin typeface="+mj-lt"/>
            </a:endParaRPr>
          </a:p>
        </p:txBody>
      </p:sp>
      <p:pic>
        <p:nvPicPr>
          <p:cNvPr id="7" name="Picture 6">
            <a:extLs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val="0"/>
              </a:ext>
            </a:extLst>
          </a:blip>
          <a:srcRect l="15200" t="12431" r="15451" b="13260"/>
          <a:stretch/>
        </p:blipFill>
        <p:spPr>
          <a:xfrm>
            <a:off x="4837467" y="2001211"/>
            <a:ext cx="3853984" cy="2286000"/>
          </a:xfrm>
          <a:prstGeom prst="rect">
            <a:avLst/>
          </a:prstGeom>
        </p:spPr>
      </p:pic>
      <p:sp>
        <p:nvSpPr>
          <p:cNvPr id="6" name="Text Placeholder 5"/>
          <p:cNvSpPr>
            <a:spLocks noGrp="1"/>
          </p:cNvSpPr>
          <p:nvPr>
            <p:ph type="body" sz="quarter" idx="30"/>
          </p:nvPr>
        </p:nvSpPr>
        <p:spPr/>
        <p:txBody>
          <a:bodyPr/>
          <a:lstStyle/>
          <a:p>
            <a:r>
              <a:rPr lang="en-US" dirty="0"/>
              <a:t>Source: Centers for Disease Control and Prevention</a:t>
            </a:r>
          </a:p>
        </p:txBody>
      </p:sp>
    </p:spTree>
    <p:extLst>
      <p:ext uri="{BB962C8B-B14F-4D97-AF65-F5344CB8AC3E}">
        <p14:creationId xmlns:p14="http://schemas.microsoft.com/office/powerpoint/2010/main" val="2012825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Large </a:t>
            </a:r>
            <a:r>
              <a:rPr lang="en-US" altLang="en-US" dirty="0" err="1"/>
              <a:t>Pustular</a:t>
            </a:r>
            <a:r>
              <a:rPr lang="en-US" altLang="en-US" dirty="0"/>
              <a:t> Skin Lesions</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3894835475"/>
              </p:ext>
            </p:extLst>
          </p:nvPr>
        </p:nvGraphicFramePr>
        <p:xfrm>
          <a:off x="457200" y="1181910"/>
          <a:ext cx="8291015" cy="4648200"/>
        </p:xfrm>
        <a:graphic>
          <a:graphicData uri="http://schemas.openxmlformats.org/drawingml/2006/table">
            <a:tbl>
              <a:tblPr firstRow="1" bandRow="1">
                <a:tableStyleId>{073A0DAA-6AF3-43AB-8588-CEC1D06C72B9}</a:tableStyleId>
              </a:tblPr>
              <a:tblGrid>
                <a:gridCol w="2286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gridCol w="2957015">
                  <a:extLst>
                    <a:ext uri="{9D8B030D-6E8A-4147-A177-3AD203B41FA5}">
                      <a16:colId xmlns:a16="http://schemas.microsoft.com/office/drawing/2014/main" val="20002"/>
                    </a:ext>
                  </a:extLst>
                </a:gridCol>
              </a:tblGrid>
              <a:tr h="370840">
                <a:tc>
                  <a:txBody>
                    <a:bodyPr/>
                    <a:lstStyle/>
                    <a:p>
                      <a:pPr>
                        <a:lnSpc>
                          <a:spcPct val="100000"/>
                        </a:lnSpc>
                      </a:pPr>
                      <a:r>
                        <a:rPr lang="en-US" sz="1400" b="1"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1" i="0" u="none" strike="noStrike" kern="1200" baseline="0" dirty="0">
                          <a:solidFill>
                            <a:schemeClr val="tx1"/>
                          </a:solidFill>
                          <a:latin typeface="+mn-lt"/>
                          <a:ea typeface="+mn-ea"/>
                          <a:cs typeface="+mn-cs"/>
                        </a:rPr>
                        <a:t>Leishmaniasis</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1" i="0" u="none" strike="noStrike" kern="1200" baseline="0" dirty="0">
                          <a:solidFill>
                            <a:schemeClr val="tx1"/>
                          </a:solidFill>
                          <a:latin typeface="+mn-lt"/>
                          <a:ea typeface="+mn-ea"/>
                          <a:cs typeface="+mn-cs"/>
                        </a:rPr>
                        <a:t>Cutaneous Anthrax</a:t>
                      </a:r>
                      <a:endParaRPr lang="en-US" sz="14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a:lnSpc>
                          <a:spcPct val="100000"/>
                        </a:lnSpc>
                      </a:pPr>
                      <a:r>
                        <a:rPr lang="en-US" sz="1400" dirty="0"/>
                        <a:t>Causative Organism(s)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1" u="none" strike="noStrike" kern="1200" baseline="0" dirty="0">
                          <a:solidFill>
                            <a:schemeClr val="dk1"/>
                          </a:solidFill>
                          <a:latin typeface="+mn-lt"/>
                          <a:ea typeface="+mn-ea"/>
                          <a:cs typeface="+mn-cs"/>
                        </a:rPr>
                        <a:t>Leishmania </a:t>
                      </a:r>
                      <a:r>
                        <a:rPr lang="en-US" sz="1400" b="0" i="0" u="none" strike="noStrike" kern="1200" baseline="0" dirty="0">
                          <a:solidFill>
                            <a:schemeClr val="dk1"/>
                          </a:solidFill>
                          <a:latin typeface="+mn-lt"/>
                          <a:ea typeface="+mn-ea"/>
                          <a:cs typeface="+mn-cs"/>
                        </a:rPr>
                        <a:t>spp.</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1" u="none" strike="noStrike" kern="1200" baseline="0" dirty="0">
                          <a:solidFill>
                            <a:schemeClr val="dk1"/>
                          </a:solidFill>
                          <a:latin typeface="+mn-lt"/>
                          <a:ea typeface="+mn-ea"/>
                          <a:cs typeface="+mn-cs"/>
                        </a:rPr>
                        <a:t>Bacillus anthracis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pPr>
                        <a:lnSpc>
                          <a:spcPct val="100000"/>
                        </a:lnSpc>
                      </a:pPr>
                      <a:r>
                        <a:rPr lang="en-US" sz="1400" dirty="0"/>
                        <a:t>Common Modes of Transmission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Biological vector</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Direct contact with endospores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pPr>
                        <a:lnSpc>
                          <a:spcPct val="100000"/>
                        </a:lnSpc>
                      </a:pPr>
                      <a:r>
                        <a:rPr lang="en-US" sz="1400" dirty="0"/>
                        <a:t>Virulence Factors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Multiplication within macrophages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fr-FR" sz="1400" b="0" i="0" u="none" strike="noStrike" kern="1200" baseline="0" dirty="0">
                          <a:solidFill>
                            <a:schemeClr val="dk1"/>
                          </a:solidFill>
                          <a:latin typeface="+mn-lt"/>
                          <a:ea typeface="+mn-ea"/>
                          <a:cs typeface="+mn-cs"/>
                        </a:rPr>
                        <a:t>Endospore formation; capsule, lethal factor, </a:t>
                      </a:r>
                      <a:r>
                        <a:rPr lang="en-US" sz="1400" b="0" i="0" u="none" strike="noStrike" kern="1200" baseline="0" dirty="0">
                          <a:solidFill>
                            <a:schemeClr val="dk1"/>
                          </a:solidFill>
                          <a:latin typeface="+mn-lt"/>
                          <a:ea typeface="+mn-ea"/>
                          <a:cs typeface="+mn-cs"/>
                        </a:rPr>
                        <a:t>edema factor</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pPr>
                        <a:lnSpc>
                          <a:spcPct val="100000"/>
                        </a:lnSpc>
                      </a:pPr>
                      <a:r>
                        <a:rPr lang="en-US" sz="1400" dirty="0"/>
                        <a:t>Culture/Diagnosis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Culture of protozoa, microscopic visualization</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Culture on blood agar; serology, PCR performed by CDC</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pPr>
                        <a:lnSpc>
                          <a:spcPct val="100000"/>
                        </a:lnSpc>
                      </a:pPr>
                      <a:r>
                        <a:rPr lang="en-US" sz="1400" dirty="0"/>
                        <a:t>Prevention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Avoid sand fly</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Avoid contact; vaccine available but not widely used</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pPr>
                        <a:lnSpc>
                          <a:spcPct val="100000"/>
                        </a:lnSpc>
                      </a:pPr>
                      <a:r>
                        <a:rPr lang="en-US" sz="1400" dirty="0"/>
                        <a:t>Treatment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err="1">
                          <a:solidFill>
                            <a:schemeClr val="dk1"/>
                          </a:solidFill>
                          <a:latin typeface="+mn-lt"/>
                          <a:ea typeface="+mn-ea"/>
                          <a:cs typeface="+mn-cs"/>
                        </a:rPr>
                        <a:t>Paromycin</a:t>
                      </a:r>
                      <a:r>
                        <a:rPr lang="en-US" sz="1400" b="0" i="0" u="none" strike="noStrike" kern="1200" baseline="0" dirty="0">
                          <a:solidFill>
                            <a:schemeClr val="dk1"/>
                          </a:solidFill>
                          <a:latin typeface="+mn-lt"/>
                          <a:ea typeface="+mn-ea"/>
                          <a:cs typeface="+mn-cs"/>
                        </a:rPr>
                        <a:t>/</a:t>
                      </a:r>
                      <a:r>
                        <a:rPr lang="en-US" sz="1400" b="0" i="0" u="none" strike="noStrike" kern="1200" baseline="0" dirty="0" err="1">
                          <a:solidFill>
                            <a:schemeClr val="dk1"/>
                          </a:solidFill>
                          <a:latin typeface="+mn-lt"/>
                          <a:ea typeface="+mn-ea"/>
                          <a:cs typeface="+mn-cs"/>
                        </a:rPr>
                        <a:t>methylbenzethonium</a:t>
                      </a:r>
                      <a:r>
                        <a:rPr lang="en-US" sz="1400" b="0" i="0" u="none" strike="noStrike" kern="1200" baseline="0" dirty="0">
                          <a:solidFill>
                            <a:schemeClr val="dk1"/>
                          </a:solidFill>
                          <a:latin typeface="+mn-lt"/>
                          <a:ea typeface="+mn-ea"/>
                          <a:cs typeface="+mn-cs"/>
                        </a:rPr>
                        <a:t> chloride ointment</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Ciprofloxacin, plus two additional antibiotics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70840">
                <a:tc>
                  <a:txBody>
                    <a:bodyPr/>
                    <a:lstStyle/>
                    <a:p>
                      <a:pPr>
                        <a:lnSpc>
                          <a:spcPct val="100000"/>
                        </a:lnSpc>
                      </a:pPr>
                      <a:r>
                        <a:rPr lang="en-US" sz="1400" dirty="0"/>
                        <a:t>Distinguishing Features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Mucocutaneous and systemic forms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Can be fatal</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370840">
                <a:tc>
                  <a:txBody>
                    <a:bodyPr/>
                    <a:lstStyle/>
                    <a:p>
                      <a:pPr>
                        <a:lnSpc>
                          <a:spcPct val="100000"/>
                        </a:lnSpc>
                      </a:pPr>
                      <a:r>
                        <a:rPr lang="en-US" sz="1400" dirty="0"/>
                        <a:t>Epidemiological Features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Untreated visceral leishmaniasis mortality rate 100%, 10% for cutaneous Leishmaniasis</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400" b="0" i="0" u="none" strike="noStrike" kern="1200" baseline="0" dirty="0">
                          <a:solidFill>
                            <a:schemeClr val="dk1"/>
                          </a:solidFill>
                          <a:latin typeface="+mn-lt"/>
                          <a:ea typeface="+mn-ea"/>
                          <a:cs typeface="+mn-cs"/>
                        </a:rPr>
                        <a:t>Untreated cutaneous anthrax mortality rate 20%, treated mortality rate less than 1% </a:t>
                      </a:r>
                      <a:r>
                        <a:rPr lang="en-US" sz="1400" b="1" i="0" u="none" strike="noStrike" kern="1200" baseline="0" dirty="0">
                          <a:solidFill>
                            <a:schemeClr val="dk1"/>
                          </a:solidFill>
                          <a:latin typeface="+mn-lt"/>
                          <a:ea typeface="+mn-ea"/>
                          <a:cs typeface="+mn-cs"/>
                        </a:rPr>
                        <a:t>Category A Bioterrorism Agent</a:t>
                      </a:r>
                      <a:endParaRPr lang="en-US"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01282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Ringworm (Cutaneous Mycoses)</a:t>
            </a:r>
            <a:endParaRPr lang="en-US" dirty="0"/>
          </a:p>
        </p:txBody>
      </p:sp>
      <p:sp>
        <p:nvSpPr>
          <p:cNvPr id="7" name="Content Placeholder 6"/>
          <p:cNvSpPr>
            <a:spLocks noGrp="1"/>
          </p:cNvSpPr>
          <p:nvPr>
            <p:ph sz="quarter" idx="11"/>
          </p:nvPr>
        </p:nvSpPr>
        <p:spPr/>
        <p:txBody>
          <a:bodyPr/>
          <a:lstStyle/>
          <a:p>
            <a:pPr>
              <a:spcBef>
                <a:spcPts val="800"/>
              </a:spcBef>
            </a:pPr>
            <a:r>
              <a:rPr lang="en-US" altLang="en-US" b="1" dirty="0" err="1"/>
              <a:t>Dermatophytes</a:t>
            </a:r>
            <a:r>
              <a:rPr lang="en-US" altLang="en-US" b="1" dirty="0"/>
              <a:t>:</a:t>
            </a:r>
          </a:p>
          <a:p>
            <a:pPr marL="342900" indent="-342900">
              <a:spcBef>
                <a:spcPts val="800"/>
              </a:spcBef>
              <a:buFont typeface="Arial" pitchFamily="34" charset="0"/>
              <a:buChar char="•"/>
            </a:pPr>
            <a:r>
              <a:rPr lang="en-US" altLang="en-US" dirty="0"/>
              <a:t>Mycoses strictly confined to nonliving epidermal tissues and their derivatives</a:t>
            </a:r>
          </a:p>
          <a:p>
            <a:pPr marL="342900" indent="-342900">
              <a:spcBef>
                <a:spcPts val="800"/>
              </a:spcBef>
              <a:buFont typeface="Arial" pitchFamily="34" charset="0"/>
              <a:buChar char="•"/>
            </a:pPr>
            <a:r>
              <a:rPr lang="en-US" altLang="en-US" b="1" dirty="0" err="1"/>
              <a:t>Tinea</a:t>
            </a:r>
            <a:r>
              <a:rPr lang="en-US" altLang="en-US" b="1" dirty="0"/>
              <a:t>:</a:t>
            </a:r>
            <a:r>
              <a:rPr lang="en-US" altLang="en-US" dirty="0"/>
              <a:t> derives from the erroneous belief that these infections were caused by worms</a:t>
            </a:r>
          </a:p>
          <a:p>
            <a:pPr marL="342900" indent="-342900">
              <a:spcBef>
                <a:spcPts val="800"/>
              </a:spcBef>
              <a:buFont typeface="Arial" pitchFamily="34" charset="0"/>
              <a:buChar char="•"/>
            </a:pPr>
            <a:r>
              <a:rPr lang="en-US" altLang="en-US" dirty="0"/>
              <a:t>39 species in the genera </a:t>
            </a:r>
            <a:r>
              <a:rPr lang="en-US" altLang="en-US" i="1" dirty="0" err="1"/>
              <a:t>Trichophyton</a:t>
            </a:r>
            <a:r>
              <a:rPr lang="en-US" altLang="en-US" i="1" dirty="0"/>
              <a:t>, </a:t>
            </a:r>
            <a:r>
              <a:rPr lang="en-US" altLang="en-US" i="1" dirty="0" err="1"/>
              <a:t>Microsporum</a:t>
            </a:r>
            <a:r>
              <a:rPr lang="en-US" altLang="en-US" i="1" dirty="0"/>
              <a:t>, </a:t>
            </a:r>
            <a:r>
              <a:rPr lang="en-US" altLang="en-US" dirty="0"/>
              <a:t>and </a:t>
            </a:r>
            <a:r>
              <a:rPr lang="en-US" altLang="en-US" i="1" dirty="0" err="1"/>
              <a:t>Epidermophyton</a:t>
            </a:r>
            <a:r>
              <a:rPr lang="en-US" altLang="en-US" dirty="0"/>
              <a:t> that cause </a:t>
            </a:r>
            <a:r>
              <a:rPr lang="en-US" altLang="en-US" dirty="0" err="1"/>
              <a:t>tinea</a:t>
            </a:r>
            <a:r>
              <a:rPr lang="en-US" altLang="en-US" dirty="0"/>
              <a:t> conditions</a:t>
            </a:r>
            <a:endParaRPr lang="en-US" dirty="0"/>
          </a:p>
        </p:txBody>
      </p:sp>
    </p:spTree>
    <p:extLst>
      <p:ext uri="{BB962C8B-B14F-4D97-AF65-F5344CB8AC3E}">
        <p14:creationId xmlns:p14="http://schemas.microsoft.com/office/powerpoint/2010/main" val="2012825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Signs and Symptoms of Cutaneous Mycoses </a:t>
            </a:r>
            <a:r>
              <a:rPr lang="en-US" altLang="en-US" sz="1200" dirty="0"/>
              <a:t>1</a:t>
            </a:r>
            <a:endParaRPr lang="en-US" dirty="0"/>
          </a:p>
        </p:txBody>
      </p:sp>
      <p:sp>
        <p:nvSpPr>
          <p:cNvPr id="3" name="Content Placeholder 2"/>
          <p:cNvSpPr>
            <a:spLocks noGrp="1"/>
          </p:cNvSpPr>
          <p:nvPr>
            <p:ph sz="quarter" idx="11"/>
          </p:nvPr>
        </p:nvSpPr>
        <p:spPr>
          <a:xfrm>
            <a:off x="342900" y="1276708"/>
            <a:ext cx="3041745" cy="5029200"/>
          </a:xfrm>
        </p:spPr>
        <p:txBody>
          <a:bodyPr/>
          <a:lstStyle/>
          <a:p>
            <a:pPr>
              <a:spcBef>
                <a:spcPts val="600"/>
              </a:spcBef>
              <a:spcAft>
                <a:spcPts val="600"/>
              </a:spcAft>
            </a:pPr>
            <a:r>
              <a:rPr lang="en-US" sz="1800" b="1" dirty="0"/>
              <a:t>Ringworm of the Scalp (</a:t>
            </a:r>
            <a:r>
              <a:rPr lang="en-US" sz="1800" b="1" dirty="0" err="1"/>
              <a:t>Tinea</a:t>
            </a:r>
            <a:r>
              <a:rPr lang="en-US" sz="1800" b="1" dirty="0"/>
              <a:t> </a:t>
            </a:r>
            <a:r>
              <a:rPr lang="en-US" sz="1800" b="1" dirty="0" err="1"/>
              <a:t>Capitis</a:t>
            </a:r>
            <a:r>
              <a:rPr lang="en-US" sz="1800" b="1" dirty="0"/>
              <a:t>) </a:t>
            </a:r>
            <a:r>
              <a:rPr lang="en-US" sz="1800" dirty="0"/>
              <a:t>– results from the fungal invasion of the scalp and the hair of the head, eyebrows, and eyelashes 	</a:t>
            </a:r>
          </a:p>
          <a:p>
            <a:pPr>
              <a:spcBef>
                <a:spcPts val="600"/>
              </a:spcBef>
              <a:spcAft>
                <a:spcPts val="600"/>
              </a:spcAft>
            </a:pPr>
            <a:r>
              <a:rPr lang="en-US" sz="1800" b="1" dirty="0"/>
              <a:t>Ringworm of the Beard (</a:t>
            </a:r>
            <a:r>
              <a:rPr lang="en-US" sz="1800" b="1" dirty="0" err="1"/>
              <a:t>Tinea</a:t>
            </a:r>
            <a:r>
              <a:rPr lang="en-US" sz="1800" b="1" dirty="0"/>
              <a:t> </a:t>
            </a:r>
            <a:r>
              <a:rPr lang="en-US" sz="1800" b="1" dirty="0" err="1"/>
              <a:t>Barbae</a:t>
            </a:r>
            <a:r>
              <a:rPr lang="en-US" sz="1800" b="1" dirty="0"/>
              <a:t>) </a:t>
            </a:r>
            <a:r>
              <a:rPr lang="en-US" sz="1800" dirty="0"/>
              <a:t>– also called </a:t>
            </a:r>
            <a:r>
              <a:rPr lang="en-US" sz="1800" i="1" dirty="0"/>
              <a:t>barber’s itch</a:t>
            </a:r>
            <a:r>
              <a:rPr lang="en-US" sz="1800" dirty="0"/>
              <a:t>, affects the chin and beard of adult males; contracted mainly from animals 	</a:t>
            </a:r>
          </a:p>
          <a:p>
            <a:pPr>
              <a:spcBef>
                <a:spcPts val="600"/>
              </a:spcBef>
              <a:spcAft>
                <a:spcPts val="600"/>
              </a:spcAft>
            </a:pPr>
            <a:r>
              <a:rPr lang="en-US" sz="1800" b="1" dirty="0"/>
              <a:t>Ringworm of the Body (</a:t>
            </a:r>
            <a:r>
              <a:rPr lang="en-US" sz="1800" b="1" dirty="0" err="1"/>
              <a:t>Tinea</a:t>
            </a:r>
            <a:r>
              <a:rPr lang="en-US" sz="1800" b="1" dirty="0"/>
              <a:t> </a:t>
            </a:r>
            <a:r>
              <a:rPr lang="en-US" sz="1800" b="1" dirty="0" err="1"/>
              <a:t>Corporis</a:t>
            </a:r>
            <a:r>
              <a:rPr lang="en-US" sz="1800" b="1" dirty="0"/>
              <a:t>) </a:t>
            </a:r>
            <a:r>
              <a:rPr lang="en-US" sz="1800" dirty="0"/>
              <a:t>– can appear nearly anywhere on the body’s glabrous (smooth and bare) skin</a:t>
            </a:r>
          </a:p>
        </p:txBody>
      </p:sp>
      <p:pic>
        <p:nvPicPr>
          <p:cNvPr id="7" name="Picture 3" descr="Signs and symptoms of cutaneous mycoses with a photo of each."/>
          <p:cNvPicPr>
            <a:picLocks noChangeAspect="1"/>
          </p:cNvPicPr>
          <p:nvPr/>
        </p:nvPicPr>
        <p:blipFill rotWithShape="1">
          <a:blip r:embed="rId2">
            <a:extLst>
              <a:ext uri="{28A0092B-C50C-407E-A947-70E740481C1C}">
                <a14:useLocalDpi xmlns:a14="http://schemas.microsoft.com/office/drawing/2010/main" val="0"/>
              </a:ext>
            </a:extLst>
          </a:blip>
          <a:srcRect l="22849" t="10720" r="24138" b="7684"/>
          <a:stretch/>
        </p:blipFill>
        <p:spPr>
          <a:xfrm>
            <a:off x="4286249" y="1165261"/>
            <a:ext cx="2416161" cy="2377440"/>
          </a:xfrm>
          <a:prstGeom prst="rect">
            <a:avLst/>
          </a:prstGeom>
        </p:spPr>
      </p:pic>
      <p:pic>
        <p:nvPicPr>
          <p:cNvPr id="8" name="Picture 4" descr="Signs and symptoms of cutaneous mycoses with a photo of each."/>
          <p:cNvPicPr>
            <a:picLocks noChangeAspect="1"/>
          </p:cNvPicPr>
          <p:nvPr/>
        </p:nvPicPr>
        <p:blipFill rotWithShape="1">
          <a:blip r:embed="rId3">
            <a:extLst>
              <a:ext uri="{28A0092B-C50C-407E-A947-70E740481C1C}">
                <a14:useLocalDpi xmlns:a14="http://schemas.microsoft.com/office/drawing/2010/main" val="0"/>
              </a:ext>
            </a:extLst>
          </a:blip>
          <a:srcRect l="21163" t="12669" r="25824" b="6617"/>
          <a:stretch/>
        </p:blipFill>
        <p:spPr>
          <a:xfrm>
            <a:off x="6843711" y="1750874"/>
            <a:ext cx="2070684" cy="2011680"/>
          </a:xfrm>
          <a:prstGeom prst="rect">
            <a:avLst/>
          </a:prstGeom>
        </p:spPr>
      </p:pic>
      <p:pic>
        <p:nvPicPr>
          <p:cNvPr id="9" name="Picture 5" descr="Signs and symptoms of cutaneous mycoses with a photo of each."/>
          <p:cNvPicPr>
            <a:picLocks noChangeAspect="1"/>
          </p:cNvPicPr>
          <p:nvPr/>
        </p:nvPicPr>
        <p:blipFill rotWithShape="1">
          <a:blip r:embed="rId4">
            <a:extLst>
              <a:ext uri="{28A0092B-C50C-407E-A947-70E740481C1C}">
                <a14:useLocalDpi xmlns:a14="http://schemas.microsoft.com/office/drawing/2010/main" val="0"/>
              </a:ext>
            </a:extLst>
          </a:blip>
          <a:srcRect l="22849" t="12646" r="24138" b="6593"/>
          <a:stretch/>
        </p:blipFill>
        <p:spPr>
          <a:xfrm>
            <a:off x="4337039" y="3724551"/>
            <a:ext cx="2139573" cy="2103120"/>
          </a:xfrm>
          <a:prstGeom prst="rect">
            <a:avLst/>
          </a:prstGeom>
        </p:spPr>
      </p:pic>
      <p:sp>
        <p:nvSpPr>
          <p:cNvPr id="10" name="Text Placeholder 6">
            <a:extLst>
              <a:ext uri="{FF2B5EF4-FFF2-40B4-BE49-F238E27FC236}">
                <a16:creationId xmlns:a16="http://schemas.microsoft.com/office/drawing/2014/main" id="{88B04D64-A855-47E5-9777-42E3C061D668}"/>
              </a:ext>
            </a:extLst>
          </p:cNvPr>
          <p:cNvSpPr>
            <a:spLocks noGrp="1"/>
          </p:cNvSpPr>
          <p:nvPr>
            <p:ph type="body" sz="quarter" idx="29"/>
          </p:nvPr>
        </p:nvSpPr>
        <p:spPr>
          <a:xfrm>
            <a:off x="3200400" y="6324600"/>
            <a:ext cx="2743200" cy="192024"/>
          </a:xfrm>
        </p:spPr>
        <p:txBody>
          <a:bodyPr/>
          <a:lstStyle/>
          <a:p>
            <a:r>
              <a:rPr lang="en-IN" dirty="0">
                <a:hlinkClick r:id="rId5" action="ppaction://hlinksldjump"/>
              </a:rPr>
              <a:t>Access the text alternative for slide images.</a:t>
            </a:r>
          </a:p>
        </p:txBody>
      </p:sp>
      <p:sp>
        <p:nvSpPr>
          <p:cNvPr id="6" name="Text Placeholder 7"/>
          <p:cNvSpPr>
            <a:spLocks noGrp="1"/>
          </p:cNvSpPr>
          <p:nvPr>
            <p:ph type="body" sz="quarter" idx="30"/>
          </p:nvPr>
        </p:nvSpPr>
        <p:spPr>
          <a:xfrm>
            <a:off x="6110326" y="5795770"/>
            <a:ext cx="3033674" cy="477907"/>
          </a:xfrm>
        </p:spPr>
        <p:txBody>
          <a:bodyPr/>
          <a:lstStyle/>
          <a:p>
            <a:pPr>
              <a:spcAft>
                <a:spcPts val="0"/>
              </a:spcAft>
            </a:pPr>
            <a:r>
              <a:rPr lang="en-US" dirty="0"/>
              <a:t>(Top): Source: Centers for Disease Control and Prevention</a:t>
            </a:r>
          </a:p>
          <a:p>
            <a:pPr>
              <a:spcAft>
                <a:spcPts val="0"/>
              </a:spcAft>
            </a:pPr>
            <a:r>
              <a:rPr lang="en-US" dirty="0"/>
              <a:t>(Middle): Source: Centers for Disease Control and Prevention </a:t>
            </a:r>
          </a:p>
          <a:p>
            <a:pPr>
              <a:spcAft>
                <a:spcPts val="0"/>
              </a:spcAft>
            </a:pPr>
            <a:r>
              <a:rPr lang="en-US" dirty="0"/>
              <a:t>(Bottom): Source: Centers for Disease Control and Prevention</a:t>
            </a:r>
          </a:p>
        </p:txBody>
      </p:sp>
    </p:spTree>
    <p:extLst>
      <p:ext uri="{BB962C8B-B14F-4D97-AF65-F5344CB8AC3E}">
        <p14:creationId xmlns:p14="http://schemas.microsoft.com/office/powerpoint/2010/main" val="2012825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Signs and Symptoms of Cutaneous Mycoses </a:t>
            </a:r>
            <a:r>
              <a:rPr lang="en-US" altLang="en-US" sz="1200" dirty="0"/>
              <a:t>2</a:t>
            </a:r>
            <a:endParaRPr lang="en-US" dirty="0"/>
          </a:p>
        </p:txBody>
      </p:sp>
      <p:sp>
        <p:nvSpPr>
          <p:cNvPr id="3" name="Content Placeholder 2"/>
          <p:cNvSpPr>
            <a:spLocks noGrp="1"/>
          </p:cNvSpPr>
          <p:nvPr>
            <p:ph sz="quarter" idx="11"/>
          </p:nvPr>
        </p:nvSpPr>
        <p:spPr>
          <a:xfrm>
            <a:off x="342900" y="1276709"/>
            <a:ext cx="3874258" cy="4846320"/>
          </a:xfrm>
        </p:spPr>
        <p:txBody>
          <a:bodyPr/>
          <a:lstStyle/>
          <a:p>
            <a:pPr>
              <a:spcBef>
                <a:spcPts val="300"/>
              </a:spcBef>
              <a:spcAft>
                <a:spcPts val="300"/>
              </a:spcAft>
            </a:pPr>
            <a:r>
              <a:rPr lang="en-US" sz="1600" b="1" dirty="0"/>
              <a:t>Ringworm of the Groin (</a:t>
            </a:r>
            <a:r>
              <a:rPr lang="en-US" sz="1600" b="1" dirty="0" err="1"/>
              <a:t>Tinea</a:t>
            </a:r>
            <a:r>
              <a:rPr lang="en-US" sz="1600" b="1" dirty="0"/>
              <a:t> </a:t>
            </a:r>
            <a:r>
              <a:rPr lang="en-US" sz="1600" b="1" dirty="0" err="1"/>
              <a:t>Cruris</a:t>
            </a:r>
            <a:r>
              <a:rPr lang="en-US" sz="1600" b="1" dirty="0"/>
              <a:t>) </a:t>
            </a:r>
            <a:r>
              <a:rPr lang="en-US" sz="1600" dirty="0"/>
              <a:t>– jock itch;</a:t>
            </a:r>
            <a:r>
              <a:rPr lang="en-US" sz="1600" i="1" dirty="0"/>
              <a:t> </a:t>
            </a:r>
            <a:r>
              <a:rPr lang="en-US" sz="1600" dirty="0" err="1"/>
              <a:t>crural</a:t>
            </a:r>
            <a:r>
              <a:rPr lang="en-US" sz="1600" dirty="0"/>
              <a:t> ringworm occurs mainly in males on the groin, perianal skin, scrotum, and occasionally the penis; fungus thrives under conditions of moisture and humidity created by sweating 	</a:t>
            </a:r>
          </a:p>
          <a:p>
            <a:pPr>
              <a:spcBef>
                <a:spcPts val="300"/>
              </a:spcBef>
              <a:spcAft>
                <a:spcPts val="300"/>
              </a:spcAft>
            </a:pPr>
            <a:r>
              <a:rPr lang="en-US" sz="1600" b="1" dirty="0"/>
              <a:t>Ringworm of the Foot (</a:t>
            </a:r>
            <a:r>
              <a:rPr lang="en-US" sz="1600" b="1" dirty="0" err="1"/>
              <a:t>Tinea</a:t>
            </a:r>
            <a:r>
              <a:rPr lang="en-US" sz="1600" b="1" dirty="0"/>
              <a:t> </a:t>
            </a:r>
            <a:r>
              <a:rPr lang="en-US" sz="1600" b="1" dirty="0" err="1"/>
              <a:t>Pedis</a:t>
            </a:r>
            <a:r>
              <a:rPr lang="en-US" sz="1600" b="1" dirty="0"/>
              <a:t>) </a:t>
            </a:r>
            <a:r>
              <a:rPr lang="en-US" sz="1600" dirty="0"/>
              <a:t>– athlete’s foot and jungle rot; blisters between the toes that burst, crust over, and can spread to the rest of the foot and nails 	</a:t>
            </a:r>
          </a:p>
          <a:p>
            <a:pPr>
              <a:spcBef>
                <a:spcPts val="300"/>
              </a:spcBef>
              <a:spcAft>
                <a:spcPts val="300"/>
              </a:spcAft>
            </a:pPr>
            <a:r>
              <a:rPr lang="en-US" sz="1600" b="1" dirty="0"/>
              <a:t>Ringworm of the Nail (</a:t>
            </a:r>
            <a:r>
              <a:rPr lang="en-US" sz="1600" b="1" dirty="0" err="1"/>
              <a:t>Tinea</a:t>
            </a:r>
            <a:r>
              <a:rPr lang="en-US" sz="1600" b="1" dirty="0"/>
              <a:t> </a:t>
            </a:r>
            <a:r>
              <a:rPr lang="en-US" sz="1600" b="1" dirty="0" err="1"/>
              <a:t>Unguium</a:t>
            </a:r>
            <a:r>
              <a:rPr lang="en-US" sz="1600" b="1" dirty="0"/>
              <a:t>) </a:t>
            </a:r>
            <a:r>
              <a:rPr lang="en-US" sz="1600" dirty="0"/>
              <a:t>– common sites are fingernails and toenails; first symptoms are usually superficial white patches in the nail bed; more invasive form causes thickening, distortion, and darkening of the nail</a:t>
            </a:r>
          </a:p>
        </p:txBody>
      </p:sp>
      <p:pic>
        <p:nvPicPr>
          <p:cNvPr id="7" name="Picture 3" descr="Signs and symptoms of cutaneous mycoses with a photo of each."/>
          <p:cNvPicPr>
            <a:picLocks noChangeAspect="1"/>
          </p:cNvPicPr>
          <p:nvPr/>
        </p:nvPicPr>
        <p:blipFill rotWithShape="1">
          <a:blip r:embed="rId2">
            <a:extLst>
              <a:ext uri="{28A0092B-C50C-407E-A947-70E740481C1C}">
                <a14:useLocalDpi xmlns:a14="http://schemas.microsoft.com/office/drawing/2010/main" val="0"/>
              </a:ext>
            </a:extLst>
          </a:blip>
          <a:srcRect l="20151" t="12182" r="25372" b="9126"/>
          <a:stretch/>
        </p:blipFill>
        <p:spPr>
          <a:xfrm>
            <a:off x="4679423" y="1262340"/>
            <a:ext cx="2146513" cy="2011680"/>
          </a:xfrm>
          <a:prstGeom prst="rect">
            <a:avLst/>
          </a:prstGeom>
        </p:spPr>
      </p:pic>
      <p:pic>
        <p:nvPicPr>
          <p:cNvPr id="8" name="Picture 4" descr="Signs and symptoms of cutaneous mycoses with a photo of each."/>
          <p:cNvPicPr>
            <a:picLocks noChangeAspect="1"/>
          </p:cNvPicPr>
          <p:nvPr/>
        </p:nvPicPr>
        <p:blipFill rotWithShape="1">
          <a:blip r:embed="rId3">
            <a:extLst>
              <a:ext uri="{28A0092B-C50C-407E-A947-70E740481C1C}">
                <a14:useLocalDpi xmlns:a14="http://schemas.microsoft.com/office/drawing/2010/main" val="0"/>
              </a:ext>
            </a:extLst>
          </a:blip>
          <a:srcRect l="24354" t="10281" r="23806" b="6769"/>
          <a:stretch/>
        </p:blipFill>
        <p:spPr>
          <a:xfrm>
            <a:off x="6825936" y="2665274"/>
            <a:ext cx="2149376" cy="2194560"/>
          </a:xfrm>
          <a:prstGeom prst="rect">
            <a:avLst/>
          </a:prstGeom>
        </p:spPr>
      </p:pic>
      <p:pic>
        <p:nvPicPr>
          <p:cNvPr id="9" name="Picture 5" descr="Signs and symptoms of cutaneous mycoses with a photo of each."/>
          <p:cNvPicPr>
            <a:picLocks noChangeAspect="1"/>
          </p:cNvPicPr>
          <p:nvPr/>
        </p:nvPicPr>
        <p:blipFill rotWithShape="1">
          <a:blip r:embed="rId4">
            <a:extLst>
              <a:ext uri="{28A0092B-C50C-407E-A947-70E740481C1C}">
                <a14:useLocalDpi xmlns:a14="http://schemas.microsoft.com/office/drawing/2010/main" val="0"/>
              </a:ext>
            </a:extLst>
          </a:blip>
          <a:srcRect l="20089" t="12171" r="24339" b="7599"/>
          <a:stretch/>
        </p:blipFill>
        <p:spPr>
          <a:xfrm>
            <a:off x="4487250" y="3552949"/>
            <a:ext cx="2163524" cy="2011680"/>
          </a:xfrm>
          <a:prstGeom prst="rect">
            <a:avLst/>
          </a:prstGeom>
        </p:spPr>
      </p:pic>
      <p:sp>
        <p:nvSpPr>
          <p:cNvPr id="10" name="Text Placeholder 6">
            <a:extLst>
              <a:ext uri="{FF2B5EF4-FFF2-40B4-BE49-F238E27FC236}">
                <a16:creationId xmlns:a16="http://schemas.microsoft.com/office/drawing/2014/main" id="{1C21FC4D-C399-486C-9AA9-7E81B235DF10}"/>
              </a:ext>
            </a:extLst>
          </p:cNvPr>
          <p:cNvSpPr>
            <a:spLocks noGrp="1"/>
          </p:cNvSpPr>
          <p:nvPr>
            <p:ph type="body" sz="quarter" idx="29"/>
          </p:nvPr>
        </p:nvSpPr>
        <p:spPr>
          <a:xfrm>
            <a:off x="3200400" y="6324600"/>
            <a:ext cx="2743200" cy="192024"/>
          </a:xfrm>
        </p:spPr>
        <p:txBody>
          <a:bodyPr/>
          <a:lstStyle/>
          <a:p>
            <a:r>
              <a:rPr lang="en-IN" dirty="0">
                <a:hlinkClick r:id="rId5" action="ppaction://hlinksldjump"/>
              </a:rPr>
              <a:t>Access the text alternative for slide images.</a:t>
            </a:r>
          </a:p>
        </p:txBody>
      </p:sp>
      <p:sp>
        <p:nvSpPr>
          <p:cNvPr id="6" name="Text Placeholder 7"/>
          <p:cNvSpPr>
            <a:spLocks noGrp="1"/>
          </p:cNvSpPr>
          <p:nvPr>
            <p:ph type="body" sz="quarter" idx="30"/>
          </p:nvPr>
        </p:nvSpPr>
        <p:spPr>
          <a:xfrm>
            <a:off x="6632812" y="5519734"/>
            <a:ext cx="2402006" cy="676275"/>
          </a:xfrm>
        </p:spPr>
        <p:txBody>
          <a:bodyPr lIns="45720"/>
          <a:lstStyle/>
          <a:p>
            <a:pPr>
              <a:spcAft>
                <a:spcPts val="0"/>
              </a:spcAft>
            </a:pPr>
            <a:r>
              <a:rPr lang="en-US" dirty="0"/>
              <a:t>(Top): Dr. </a:t>
            </a:r>
            <a:r>
              <a:rPr lang="en-US" dirty="0" err="1"/>
              <a:t>Harout</a:t>
            </a:r>
            <a:r>
              <a:rPr lang="en-US" dirty="0"/>
              <a:t> </a:t>
            </a:r>
            <a:r>
              <a:rPr lang="en-US" dirty="0" err="1"/>
              <a:t>Tanielian</a:t>
            </a:r>
            <a:r>
              <a:rPr lang="en-US" dirty="0"/>
              <a:t>/Science Source</a:t>
            </a:r>
          </a:p>
          <a:p>
            <a:pPr>
              <a:spcAft>
                <a:spcPts val="0"/>
              </a:spcAft>
            </a:pPr>
            <a:r>
              <a:rPr lang="en-US" dirty="0"/>
              <a:t>(Middle): Dr. P. </a:t>
            </a:r>
            <a:r>
              <a:rPr lang="en-US" dirty="0" err="1"/>
              <a:t>Marazzi</a:t>
            </a:r>
            <a:r>
              <a:rPr lang="en-US" dirty="0"/>
              <a:t>/Science Source</a:t>
            </a:r>
          </a:p>
          <a:p>
            <a:pPr>
              <a:spcAft>
                <a:spcPts val="0"/>
              </a:spcAft>
            </a:pPr>
            <a:r>
              <a:rPr lang="en-US" dirty="0"/>
              <a:t>(Bottom): Source: </a:t>
            </a:r>
            <a:r>
              <a:rPr lang="en-US" dirty="0" err="1"/>
              <a:t>Dr</a:t>
            </a:r>
            <a:r>
              <a:rPr lang="en-US" dirty="0"/>
              <a:t> Edwin P Ewing, Jr./Centers for Disease Control and Prevention</a:t>
            </a:r>
          </a:p>
        </p:txBody>
      </p:sp>
    </p:spTree>
    <p:extLst>
      <p:ext uri="{BB962C8B-B14F-4D97-AF65-F5344CB8AC3E}">
        <p14:creationId xmlns:p14="http://schemas.microsoft.com/office/powerpoint/2010/main" val="22965554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Cross Section of Skin and the Levels at Which Some Disease Processes Take Place</a:t>
            </a:r>
          </a:p>
        </p:txBody>
      </p:sp>
      <p:pic>
        <p:nvPicPr>
          <p:cNvPr id="1026" name="Picture 2" descr="A cross section of skin and the levels at which some disease processes take place."/>
          <p:cNvPicPr>
            <a:picLocks noChangeAspect="1" noChangeArrowheads="1"/>
          </p:cNvPicPr>
          <p:nvPr/>
        </p:nvPicPr>
        <p:blipFill rotWithShape="1">
          <a:blip r:embed="rId2">
            <a:extLst>
              <a:ext uri="{28A0092B-C50C-407E-A947-70E740481C1C}">
                <a14:useLocalDpi xmlns:a14="http://schemas.microsoft.com/office/drawing/2010/main" val="0"/>
              </a:ext>
            </a:extLst>
          </a:blip>
          <a:srcRect t="3876" b="2606"/>
          <a:stretch/>
        </p:blipFill>
        <p:spPr bwMode="auto">
          <a:xfrm>
            <a:off x="1325880" y="1365161"/>
            <a:ext cx="6492240" cy="4809848"/>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a:extLst>
              <a:ext uri="{FF2B5EF4-FFF2-40B4-BE49-F238E27FC236}">
                <a16:creationId xmlns:a16="http://schemas.microsoft.com/office/drawing/2014/main" id="{E400DF1F-F9EC-422A-B578-C6CEA09EF01B}"/>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endParaRPr lang="en-IN" dirty="0"/>
          </a:p>
        </p:txBody>
      </p:sp>
      <p:sp>
        <p:nvSpPr>
          <p:cNvPr id="5" name="Text Placeholder 4"/>
          <p:cNvSpPr>
            <a:spLocks noGrp="1"/>
          </p:cNvSpPr>
          <p:nvPr>
            <p:ph type="body" sz="quarter" idx="30"/>
          </p:nvPr>
        </p:nvSpPr>
        <p:spPr/>
        <p:txBody>
          <a:bodyPr/>
          <a:lstStyle/>
          <a:p>
            <a:r>
              <a:rPr lang="en-US" dirty="0"/>
              <a:t>Steve </a:t>
            </a:r>
            <a:r>
              <a:rPr lang="en-US" dirty="0" err="1"/>
              <a:t>Gschmeissner</a:t>
            </a:r>
            <a:r>
              <a:rPr lang="en-US" dirty="0"/>
              <a:t>/Science Source</a:t>
            </a:r>
            <a:endParaRPr lang="en-US" i="1" dirty="0"/>
          </a:p>
        </p:txBody>
      </p:sp>
    </p:spTree>
    <p:extLst>
      <p:ext uri="{BB962C8B-B14F-4D97-AF65-F5344CB8AC3E}">
        <p14:creationId xmlns:p14="http://schemas.microsoft.com/office/powerpoint/2010/main" val="193840623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Examples of </a:t>
            </a:r>
            <a:r>
              <a:rPr lang="en-US" dirty="0" err="1"/>
              <a:t>Dermatophyte</a:t>
            </a:r>
            <a:r>
              <a:rPr lang="en-US" dirty="0"/>
              <a:t> Spores</a:t>
            </a:r>
          </a:p>
        </p:txBody>
      </p:sp>
      <p:pic>
        <p:nvPicPr>
          <p:cNvPr id="10" name="Picture 2" descr="Examples of dermatophyte spores."/>
          <p:cNvPicPr>
            <a:picLocks noChangeAspect="1"/>
          </p:cNvPicPr>
          <p:nvPr/>
        </p:nvPicPr>
        <p:blipFill rotWithShape="1">
          <a:blip r:embed="rId2">
            <a:extLst>
              <a:ext uri="{28A0092B-C50C-407E-A947-70E740481C1C}">
                <a14:useLocalDpi xmlns:a14="http://schemas.microsoft.com/office/drawing/2010/main" val="0"/>
              </a:ext>
            </a:extLst>
          </a:blip>
          <a:srcRect t="4121" b="4051"/>
          <a:stretch/>
        </p:blipFill>
        <p:spPr>
          <a:xfrm>
            <a:off x="2423160" y="1275007"/>
            <a:ext cx="4297680" cy="4675417"/>
          </a:xfrm>
          <a:prstGeom prst="rect">
            <a:avLst/>
          </a:prstGeom>
        </p:spPr>
      </p:pic>
      <p:sp>
        <p:nvSpPr>
          <p:cNvPr id="5" name="Text Placeholder 3">
            <a:extLst>
              <a:ext uri="{FF2B5EF4-FFF2-40B4-BE49-F238E27FC236}">
                <a16:creationId xmlns:a16="http://schemas.microsoft.com/office/drawing/2014/main" id="{C79A4607-04ED-4CA3-9254-5726D50668F5}"/>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
        <p:nvSpPr>
          <p:cNvPr id="9" name="Text Placeholder 4"/>
          <p:cNvSpPr>
            <a:spLocks noGrp="1"/>
          </p:cNvSpPr>
          <p:nvPr>
            <p:ph type="body" sz="quarter" idx="30"/>
          </p:nvPr>
        </p:nvSpPr>
        <p:spPr/>
        <p:txBody>
          <a:bodyPr/>
          <a:lstStyle/>
          <a:p>
            <a:r>
              <a:rPr lang="en-US" dirty="0"/>
              <a:t>(a–c) Source: CDC/Dr. Lucille K. George</a:t>
            </a:r>
          </a:p>
        </p:txBody>
      </p:sp>
    </p:spTree>
    <p:extLst>
      <p:ext uri="{BB962C8B-B14F-4D97-AF65-F5344CB8AC3E}">
        <p14:creationId xmlns:p14="http://schemas.microsoft.com/office/powerpoint/2010/main" val="2012825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Superficial Mycoses</a:t>
            </a:r>
            <a:endParaRPr lang="en-US" dirty="0"/>
          </a:p>
        </p:txBody>
      </p:sp>
      <p:sp>
        <p:nvSpPr>
          <p:cNvPr id="7" name="Content Placeholder 6"/>
          <p:cNvSpPr>
            <a:spLocks noGrp="1"/>
          </p:cNvSpPr>
          <p:nvPr>
            <p:ph sz="quarter" idx="11"/>
          </p:nvPr>
        </p:nvSpPr>
        <p:spPr/>
        <p:txBody>
          <a:bodyPr/>
          <a:lstStyle/>
          <a:p>
            <a:pPr>
              <a:spcBef>
                <a:spcPts val="800"/>
              </a:spcBef>
              <a:defRPr/>
            </a:pPr>
            <a:r>
              <a:rPr lang="en-US" dirty="0">
                <a:ea typeface="ＭＳ Ｐゴシック" charset="0"/>
              </a:rPr>
              <a:t>Involve the outer epidermal surface</a:t>
            </a:r>
          </a:p>
          <a:p>
            <a:pPr marL="342900" indent="-342900">
              <a:spcBef>
                <a:spcPts val="800"/>
              </a:spcBef>
              <a:buFont typeface="Arial" pitchFamily="34" charset="0"/>
              <a:buChar char="•"/>
              <a:defRPr/>
            </a:pPr>
            <a:r>
              <a:rPr lang="en-US" dirty="0">
                <a:ea typeface="ＭＳ Ｐゴシック" charset="0"/>
              </a:rPr>
              <a:t>Innocuous infections with cosmetic rather than inflammatory effects</a:t>
            </a:r>
          </a:p>
          <a:p>
            <a:pPr>
              <a:spcBef>
                <a:spcPts val="800"/>
              </a:spcBef>
              <a:defRPr/>
            </a:pPr>
            <a:r>
              <a:rPr lang="en-US" dirty="0" err="1">
                <a:ea typeface="ＭＳ Ｐゴシック" charset="0"/>
              </a:rPr>
              <a:t>Tinea</a:t>
            </a:r>
            <a:r>
              <a:rPr lang="en-US" dirty="0">
                <a:ea typeface="ＭＳ Ｐゴシック" charset="0"/>
              </a:rPr>
              <a:t> </a:t>
            </a:r>
            <a:r>
              <a:rPr lang="en-US" dirty="0" err="1">
                <a:ea typeface="ＭＳ Ｐゴシック" charset="0"/>
              </a:rPr>
              <a:t>versicolor</a:t>
            </a:r>
            <a:r>
              <a:rPr lang="en-US" dirty="0">
                <a:ea typeface="ＭＳ Ｐゴシック" charset="0"/>
              </a:rPr>
              <a:t>:</a:t>
            </a:r>
          </a:p>
          <a:p>
            <a:pPr marL="342900" indent="-342900">
              <a:spcBef>
                <a:spcPts val="800"/>
              </a:spcBef>
              <a:buFont typeface="Arial" pitchFamily="34" charset="0"/>
              <a:buChar char="•"/>
              <a:defRPr/>
            </a:pPr>
            <a:r>
              <a:rPr lang="en-US" i="1" dirty="0" err="1">
                <a:ea typeface="ＭＳ Ｐゴシック" charset="0"/>
              </a:rPr>
              <a:t>Malassezia</a:t>
            </a:r>
            <a:r>
              <a:rPr lang="en-US" i="1" dirty="0">
                <a:ea typeface="ＭＳ Ｐゴシック" charset="0"/>
              </a:rPr>
              <a:t> </a:t>
            </a:r>
            <a:r>
              <a:rPr lang="en-US" dirty="0">
                <a:ea typeface="ＭＳ Ｐゴシック" charset="0"/>
              </a:rPr>
              <a:t>yeast</a:t>
            </a:r>
          </a:p>
          <a:p>
            <a:pPr marL="342900" indent="-342900">
              <a:spcBef>
                <a:spcPts val="800"/>
              </a:spcBef>
              <a:buFont typeface="Arial" pitchFamily="34" charset="0"/>
              <a:buChar char="•"/>
              <a:defRPr/>
            </a:pPr>
            <a:r>
              <a:rPr lang="en-US" dirty="0">
                <a:ea typeface="ＭＳ Ｐゴシック" charset="0"/>
              </a:rPr>
              <a:t>Causes mild, chronic scaling that interferes with melanocytes</a:t>
            </a:r>
          </a:p>
          <a:p>
            <a:pPr>
              <a:spcBef>
                <a:spcPts val="800"/>
              </a:spcBef>
              <a:defRPr/>
            </a:pPr>
            <a:r>
              <a:rPr lang="en-US" dirty="0">
                <a:ea typeface="ＭＳ Ｐゴシック" charset="0"/>
              </a:rPr>
              <a:t>Other conditions: folliculitis, psoriasis, and </a:t>
            </a:r>
            <a:r>
              <a:rPr lang="en-US" dirty="0" err="1">
                <a:ea typeface="ＭＳ Ｐゴシック" charset="0"/>
              </a:rPr>
              <a:t>seborrheic</a:t>
            </a:r>
            <a:r>
              <a:rPr lang="en-US" dirty="0">
                <a:ea typeface="ＭＳ Ｐゴシック" charset="0"/>
              </a:rPr>
              <a:t> dermatitis</a:t>
            </a:r>
            <a:endParaRPr lang="en-US" dirty="0"/>
          </a:p>
        </p:txBody>
      </p:sp>
    </p:spTree>
    <p:extLst>
      <p:ext uri="{BB962C8B-B14F-4D97-AF65-F5344CB8AC3E}">
        <p14:creationId xmlns:p14="http://schemas.microsoft.com/office/powerpoint/2010/main" val="2012825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Tinea</a:t>
            </a:r>
            <a:r>
              <a:rPr lang="en-US" dirty="0"/>
              <a:t> </a:t>
            </a:r>
            <a:r>
              <a:rPr lang="en-US" dirty="0" err="1"/>
              <a:t>versicolor</a:t>
            </a:r>
            <a:endParaRPr lang="en-US" dirty="0"/>
          </a:p>
        </p:txBody>
      </p:sp>
      <p:pic>
        <p:nvPicPr>
          <p:cNvPr id="7" name="Picture 2">
            <a:extLst>
              <a:ext uri="{C183D7F6-B498-43B3-948B-1728B52AA6E4}">
                <adec:decorative xmlns:adec="http://schemas.microsoft.com/office/drawing/2017/decorative" val="1"/>
              </a:ext>
            </a:extLst>
          </p:cNvPr>
          <p:cNvPicPr>
            <a:picLocks noChangeAspect="1"/>
          </p:cNvPicPr>
          <p:nvPr/>
        </p:nvPicPr>
        <p:blipFill rotWithShape="1">
          <a:blip r:embed="rId2">
            <a:extLst>
              <a:ext uri="{28A0092B-C50C-407E-A947-70E740481C1C}">
                <a14:useLocalDpi xmlns:a14="http://schemas.microsoft.com/office/drawing/2010/main" val="0"/>
              </a:ext>
            </a:extLst>
          </a:blip>
          <a:srcRect l="13500" t="12939" r="13346" b="11434"/>
          <a:stretch/>
        </p:blipFill>
        <p:spPr>
          <a:xfrm>
            <a:off x="188582" y="2126932"/>
            <a:ext cx="4861955" cy="2926080"/>
          </a:xfrm>
          <a:prstGeom prst="rect">
            <a:avLst/>
          </a:prstGeom>
        </p:spPr>
      </p:pic>
      <p:pic>
        <p:nvPicPr>
          <p:cNvPr id="8" name="Picture 3">
            <a:extLst>
              <a:ext uri="{C183D7F6-B498-43B3-948B-1728B52AA6E4}">
                <adec:decorative xmlns:adec="http://schemas.microsoft.com/office/drawing/2017/decorative" val="1"/>
              </a:ext>
            </a:extLst>
          </p:cNvPr>
          <p:cNvPicPr>
            <a:picLocks noChangeAspect="1"/>
          </p:cNvPicPr>
          <p:nvPr/>
        </p:nvPicPr>
        <p:blipFill rotWithShape="1">
          <a:blip r:embed="rId3">
            <a:extLst>
              <a:ext uri="{28A0092B-C50C-407E-A947-70E740481C1C}">
                <a14:useLocalDpi xmlns:a14="http://schemas.microsoft.com/office/drawing/2010/main" val="0"/>
              </a:ext>
            </a:extLst>
          </a:blip>
          <a:srcRect l="20063" t="11869" r="19749" b="10519"/>
          <a:stretch/>
        </p:blipFill>
        <p:spPr>
          <a:xfrm>
            <a:off x="5324457" y="2309812"/>
            <a:ext cx="3476643" cy="2560320"/>
          </a:xfrm>
          <a:prstGeom prst="rect">
            <a:avLst/>
          </a:prstGeom>
        </p:spPr>
      </p:pic>
      <p:sp>
        <p:nvSpPr>
          <p:cNvPr id="6" name="Text Placeholder 4"/>
          <p:cNvSpPr>
            <a:spLocks noGrp="1"/>
          </p:cNvSpPr>
          <p:nvPr>
            <p:ph type="body" sz="quarter" idx="30"/>
          </p:nvPr>
        </p:nvSpPr>
        <p:spPr/>
        <p:txBody>
          <a:bodyPr/>
          <a:lstStyle/>
          <a:p>
            <a:r>
              <a:rPr lang="en-US" dirty="0"/>
              <a:t>(left) </a:t>
            </a:r>
            <a:r>
              <a:rPr lang="en-US" dirty="0" err="1"/>
              <a:t>Biophoto</a:t>
            </a:r>
            <a:r>
              <a:rPr lang="en-US" dirty="0"/>
              <a:t> Associates/Science Source; (right) 4FR/Getty Images</a:t>
            </a:r>
          </a:p>
        </p:txBody>
      </p:sp>
    </p:spTree>
    <p:extLst>
      <p:ext uri="{BB962C8B-B14F-4D97-AF65-F5344CB8AC3E}">
        <p14:creationId xmlns:p14="http://schemas.microsoft.com/office/powerpoint/2010/main" val="2012825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Cutaneous and Superficial Mycoses</a:t>
            </a:r>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4057628117"/>
              </p:ext>
            </p:extLst>
          </p:nvPr>
        </p:nvGraphicFramePr>
        <p:xfrm>
          <a:off x="457200" y="1181910"/>
          <a:ext cx="8229600" cy="5156200"/>
        </p:xfrm>
        <a:graphic>
          <a:graphicData uri="http://schemas.openxmlformats.org/drawingml/2006/table">
            <a:tbl>
              <a:tblPr firstRow="1" bandRow="1">
                <a:tableStyleId>{073A0DAA-6AF3-43AB-8588-CEC1D06C72B9}</a:tableStyleId>
              </a:tblPr>
              <a:tblGrid>
                <a:gridCol w="2286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gridCol w="2895600">
                  <a:extLst>
                    <a:ext uri="{9D8B030D-6E8A-4147-A177-3AD203B41FA5}">
                      <a16:colId xmlns:a16="http://schemas.microsoft.com/office/drawing/2014/main" val="20002"/>
                    </a:ext>
                  </a:extLst>
                </a:gridCol>
              </a:tblGrid>
              <a:tr h="370840">
                <a:tc>
                  <a:txBody>
                    <a:bodyPr/>
                    <a:lstStyle/>
                    <a:p>
                      <a:pPr>
                        <a:lnSpc>
                          <a:spcPct val="100000"/>
                        </a:lnSpc>
                      </a:pPr>
                      <a:r>
                        <a:rPr lang="en-US" sz="1600" b="1"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1" i="0" u="none" strike="noStrike" kern="1200" baseline="0" dirty="0">
                          <a:solidFill>
                            <a:schemeClr val="tx1"/>
                          </a:solidFill>
                          <a:latin typeface="+mn-lt"/>
                          <a:ea typeface="+mn-ea"/>
                          <a:cs typeface="+mn-cs"/>
                        </a:rPr>
                        <a:t>Cutaneous Infections</a:t>
                      </a: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1" i="0" u="none" strike="noStrike" kern="1200" baseline="0" dirty="0">
                          <a:solidFill>
                            <a:schemeClr val="tx1"/>
                          </a:solidFill>
                          <a:latin typeface="+mn-lt"/>
                          <a:ea typeface="+mn-ea"/>
                          <a:cs typeface="+mn-cs"/>
                        </a:rPr>
                        <a:t>Superficial Infections (Tinea Versicolor)</a:t>
                      </a: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a:lnSpc>
                          <a:spcPct val="100000"/>
                        </a:lnSpc>
                      </a:pPr>
                      <a:r>
                        <a:rPr lang="en-US" sz="1600" dirty="0"/>
                        <a:t>Causative Organism(s)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1" u="none" strike="noStrike" kern="1200" baseline="0" dirty="0">
                          <a:solidFill>
                            <a:schemeClr val="dk1"/>
                          </a:solidFill>
                          <a:latin typeface="+mn-lt"/>
                          <a:ea typeface="+mn-ea"/>
                          <a:cs typeface="+mn-cs"/>
                        </a:rPr>
                        <a:t>Trichophyton, Microsporum, Epidermophyton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1" u="none" strike="noStrike" kern="1200" baseline="0" dirty="0">
                          <a:solidFill>
                            <a:schemeClr val="dk1"/>
                          </a:solidFill>
                          <a:latin typeface="+mn-lt"/>
                          <a:ea typeface="+mn-ea"/>
                          <a:cs typeface="+mn-cs"/>
                        </a:rPr>
                        <a:t>Malassezia </a:t>
                      </a:r>
                      <a:r>
                        <a:rPr lang="en-US" sz="1600" b="0" i="0" u="none" strike="noStrike" kern="1200" baseline="0" dirty="0">
                          <a:solidFill>
                            <a:schemeClr val="dk1"/>
                          </a:solidFill>
                          <a:latin typeface="+mn-lt"/>
                          <a:ea typeface="+mn-ea"/>
                          <a:cs typeface="+mn-cs"/>
                        </a:rPr>
                        <a:t>species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pPr>
                        <a:lnSpc>
                          <a:spcPct val="100000"/>
                        </a:lnSpc>
                      </a:pPr>
                      <a:r>
                        <a:rPr lang="en-US" sz="1600" dirty="0"/>
                        <a:t>Common Modes of Transmission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Direct and indirect contact, vehicle (soil)</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Endogenous “normal biota”</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pPr>
                        <a:lnSpc>
                          <a:spcPct val="100000"/>
                        </a:lnSpc>
                      </a:pPr>
                      <a:r>
                        <a:rPr lang="en-US" sz="1600" dirty="0"/>
                        <a:t>Virulence Factors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Ability to degrade keratin, invoke hypersensitivity, avoidance of immune response</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N/A</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pPr>
                        <a:lnSpc>
                          <a:spcPct val="100000"/>
                        </a:lnSpc>
                      </a:pPr>
                      <a:r>
                        <a:rPr lang="en-US" sz="1600" dirty="0"/>
                        <a:t>Culture/Diagnosis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Microscopic examination, KOH staining, culture</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Usually clinical, KOH can be used</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pPr>
                        <a:lnSpc>
                          <a:spcPct val="100000"/>
                        </a:lnSpc>
                      </a:pPr>
                      <a:r>
                        <a:rPr lang="en-US" sz="1600" dirty="0"/>
                        <a:t>Prevention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Avoid contact</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None</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pPr>
                        <a:lnSpc>
                          <a:spcPct val="100000"/>
                        </a:lnSpc>
                      </a:pPr>
                      <a:r>
                        <a:rPr lang="en-US" sz="1600" dirty="0"/>
                        <a:t>Treatment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Topical tolnaftate, itraconazole, </a:t>
                      </a:r>
                      <a:r>
                        <a:rPr lang="en-US" sz="1600" b="0" i="0" u="none" strike="noStrike" kern="1200" baseline="0" dirty="0" err="1">
                          <a:solidFill>
                            <a:schemeClr val="dk1"/>
                          </a:solidFill>
                          <a:latin typeface="+mn-lt"/>
                          <a:ea typeface="+mn-ea"/>
                          <a:cs typeface="+mn-cs"/>
                        </a:rPr>
                        <a:t>terbinafine</a:t>
                      </a:r>
                      <a:r>
                        <a:rPr lang="en-US" sz="1600" b="0" i="0" u="none" strike="noStrike" kern="1200" baseline="0" dirty="0">
                          <a:solidFill>
                            <a:schemeClr val="dk1"/>
                          </a:solidFill>
                          <a:latin typeface="+mn-lt"/>
                          <a:ea typeface="+mn-ea"/>
                          <a:cs typeface="+mn-cs"/>
                        </a:rPr>
                        <a:t>, </a:t>
                      </a:r>
                      <a:r>
                        <a:rPr lang="en-US" sz="1600" b="0" i="0" u="none" strike="noStrike" kern="1200" baseline="0" dirty="0" err="1">
                          <a:solidFill>
                            <a:schemeClr val="dk1"/>
                          </a:solidFill>
                          <a:latin typeface="+mn-lt"/>
                          <a:ea typeface="+mn-ea"/>
                          <a:cs typeface="+mn-cs"/>
                        </a:rPr>
                        <a:t>miconazole</a:t>
                      </a:r>
                      <a:r>
                        <a:rPr lang="en-US" sz="1600" b="0" i="0" u="none" strike="noStrike" kern="1200" baseline="0" dirty="0">
                          <a:solidFill>
                            <a:schemeClr val="dk1"/>
                          </a:solidFill>
                          <a:latin typeface="+mn-lt"/>
                          <a:ea typeface="+mn-ea"/>
                          <a:cs typeface="+mn-cs"/>
                        </a:rPr>
                        <a:t>, thiabendazole, oral terbinafine</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Topical antifungals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70840">
                <a:tc>
                  <a:txBody>
                    <a:bodyPr/>
                    <a:lstStyle/>
                    <a:p>
                      <a:pPr>
                        <a:lnSpc>
                          <a:spcPct val="100000"/>
                        </a:lnSpc>
                      </a:pPr>
                      <a:r>
                        <a:rPr lang="en-US" sz="1600" dirty="0"/>
                        <a:t>Epidemiological Features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Among schoolchildren, 0% to 19% prevalence, in humid climates up to 30%</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pPr>
                      <a:r>
                        <a:rPr lang="en-US" sz="1600" b="0" i="0" u="none" strike="noStrike" kern="1200" baseline="0" dirty="0">
                          <a:solidFill>
                            <a:schemeClr val="dk1"/>
                          </a:solidFill>
                          <a:latin typeface="+mn-lt"/>
                          <a:ea typeface="+mn-ea"/>
                          <a:cs typeface="+mn-cs"/>
                        </a:rPr>
                        <a:t>Highest incidence among adolescents</a:t>
                      </a:r>
                      <a:endParaRPr 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012825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Concept Check – Section 18.3</a:t>
            </a:r>
            <a:endParaRPr lang="en-US" dirty="0"/>
          </a:p>
        </p:txBody>
      </p:sp>
      <p:sp>
        <p:nvSpPr>
          <p:cNvPr id="7" name="Content Placeholder 6"/>
          <p:cNvSpPr>
            <a:spLocks noGrp="1"/>
          </p:cNvSpPr>
          <p:nvPr>
            <p:ph sz="quarter" idx="11"/>
          </p:nvPr>
        </p:nvSpPr>
        <p:spPr/>
        <p:txBody>
          <a:bodyPr/>
          <a:lstStyle/>
          <a:p>
            <a:pPr marL="457200" indent="-457200">
              <a:spcBef>
                <a:spcPts val="800"/>
              </a:spcBef>
              <a:buFont typeface="+mj-lt"/>
              <a:buAutoNum type="arabicPeriod"/>
            </a:pPr>
            <a:r>
              <a:rPr lang="en-US" altLang="en-US" dirty="0"/>
              <a:t>True/False: You can “catch” shingles from someone currently experiencing a shingles outbreak.</a:t>
            </a:r>
          </a:p>
          <a:p>
            <a:pPr marL="457200" indent="-457200">
              <a:spcBef>
                <a:spcPts val="800"/>
              </a:spcBef>
              <a:buFont typeface="+mj-lt"/>
              <a:buAutoNum type="arabicPeriod"/>
            </a:pPr>
            <a:r>
              <a:rPr lang="en-US" altLang="en-US" dirty="0"/>
              <a:t>The most serious form of rubella is </a:t>
            </a:r>
            <a:r>
              <a:rPr lang="en-US" dirty="0"/>
              <a:t> </a:t>
            </a:r>
            <a:r>
              <a:rPr lang="en-US" u="sng" spc="600" dirty="0">
                <a:solidFill>
                  <a:schemeClr val="bg1"/>
                </a:solidFill>
                <a:uFill>
                  <a:solidFill>
                    <a:schemeClr val="tx1"/>
                  </a:solidFill>
                </a:uFill>
                <a:ea typeface="ＭＳ Ｐゴシック" charset="0"/>
              </a:rPr>
              <a:t>Blank </a:t>
            </a:r>
            <a:r>
              <a:rPr lang="en-US" dirty="0"/>
              <a:t> </a:t>
            </a:r>
            <a:r>
              <a:rPr lang="en-US" altLang="en-US" dirty="0"/>
              <a:t>rubella.</a:t>
            </a:r>
          </a:p>
          <a:p>
            <a:pPr marL="457200" indent="-457200">
              <a:spcBef>
                <a:spcPts val="800"/>
              </a:spcBef>
              <a:buFont typeface="+mj-lt"/>
              <a:buAutoNum type="arabicPeriod"/>
            </a:pPr>
            <a:r>
              <a:rPr lang="en-US" altLang="en-US" dirty="0"/>
              <a:t>True/False: Most warts disappear on their own after 2 to 3 years.</a:t>
            </a:r>
          </a:p>
          <a:p>
            <a:pPr marL="457200" indent="-457200">
              <a:spcBef>
                <a:spcPts val="800"/>
              </a:spcBef>
              <a:buFont typeface="+mj-lt"/>
              <a:buAutoNum type="arabicPeriod"/>
            </a:pPr>
            <a:r>
              <a:rPr lang="en-US" altLang="en-US" dirty="0" err="1"/>
              <a:t>Leishmania</a:t>
            </a:r>
            <a:r>
              <a:rPr lang="en-US" altLang="en-US" dirty="0"/>
              <a:t> is transmitted by the</a:t>
            </a:r>
            <a:r>
              <a:rPr lang="en-US" dirty="0"/>
              <a:t> </a:t>
            </a:r>
            <a:r>
              <a:rPr lang="en-US" u="sng" spc="600" dirty="0">
                <a:solidFill>
                  <a:schemeClr val="bg1"/>
                </a:solidFill>
                <a:uFill>
                  <a:solidFill>
                    <a:schemeClr val="tx1"/>
                  </a:solidFill>
                </a:uFill>
                <a:ea typeface="ＭＳ Ｐゴシック" charset="0"/>
              </a:rPr>
              <a:t>Blank </a:t>
            </a:r>
            <a:r>
              <a:rPr lang="en-US" dirty="0"/>
              <a:t>  </a:t>
            </a:r>
            <a:r>
              <a:rPr lang="en-US" u="sng" spc="600" dirty="0" err="1">
                <a:solidFill>
                  <a:schemeClr val="bg1"/>
                </a:solidFill>
                <a:uFill>
                  <a:solidFill>
                    <a:schemeClr val="tx1"/>
                  </a:solidFill>
                </a:uFill>
                <a:ea typeface="ＭＳ Ｐゴシック" charset="0"/>
              </a:rPr>
              <a:t>Blank</a:t>
            </a:r>
            <a:r>
              <a:rPr lang="en-US" u="sng" spc="600" dirty="0">
                <a:solidFill>
                  <a:schemeClr val="bg1"/>
                </a:solidFill>
                <a:uFill>
                  <a:solidFill>
                    <a:schemeClr val="tx1"/>
                  </a:solidFill>
                </a:uFill>
                <a:ea typeface="ＭＳ Ｐゴシック" charset="0"/>
              </a:rPr>
              <a:t> </a:t>
            </a:r>
            <a:endParaRPr lang="en-US" altLang="en-US" dirty="0"/>
          </a:p>
          <a:p>
            <a:pPr marL="457200" indent="-457200">
              <a:spcBef>
                <a:spcPts val="800"/>
              </a:spcBef>
              <a:buFont typeface="+mj-lt"/>
              <a:buAutoNum type="arabicPeriod"/>
            </a:pPr>
            <a:r>
              <a:rPr lang="en-US" altLang="en-US" dirty="0"/>
              <a:t>True/False: Cutaneous mycoses invade the dermal tissue.</a:t>
            </a:r>
            <a:endParaRPr lang="en-US" dirty="0"/>
          </a:p>
        </p:txBody>
      </p:sp>
    </p:spTree>
    <p:extLst>
      <p:ext uri="{BB962C8B-B14F-4D97-AF65-F5344CB8AC3E}">
        <p14:creationId xmlns:p14="http://schemas.microsoft.com/office/powerpoint/2010/main" val="2012825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Section 18.4:</a:t>
            </a:r>
            <a:br>
              <a:rPr lang="en-US" altLang="en-US" dirty="0"/>
            </a:br>
            <a:r>
              <a:rPr lang="en-US" altLang="en-US" dirty="0"/>
              <a:t>The Surface of the Eye and Its Defenses</a:t>
            </a:r>
            <a:endParaRPr lang="en-US" dirty="0"/>
          </a:p>
        </p:txBody>
      </p:sp>
      <p:sp>
        <p:nvSpPr>
          <p:cNvPr id="7" name="Content Placeholder 6"/>
          <p:cNvSpPr>
            <a:spLocks noGrp="1"/>
          </p:cNvSpPr>
          <p:nvPr>
            <p:ph sz="quarter" idx="11"/>
          </p:nvPr>
        </p:nvSpPr>
        <p:spPr/>
        <p:txBody>
          <a:bodyPr/>
          <a:lstStyle/>
          <a:p>
            <a:pPr>
              <a:spcBef>
                <a:spcPts val="800"/>
              </a:spcBef>
            </a:pPr>
            <a:r>
              <a:rPr lang="en-US" altLang="en-US" u="sng" dirty="0"/>
              <a:t>Learning Outcomes</a:t>
            </a:r>
          </a:p>
          <a:p>
            <a:pPr>
              <a:spcBef>
                <a:spcPts val="800"/>
              </a:spcBef>
            </a:pPr>
            <a:r>
              <a:rPr lang="en-US" altLang="en-US" dirty="0"/>
              <a:t>Describe the important anatomical features of the eye.</a:t>
            </a:r>
          </a:p>
          <a:p>
            <a:pPr>
              <a:spcBef>
                <a:spcPts val="800"/>
              </a:spcBef>
            </a:pPr>
            <a:r>
              <a:rPr lang="en-US" altLang="en-US" dirty="0"/>
              <a:t>List the natural defenses present in the eye.</a:t>
            </a:r>
            <a:endParaRPr lang="en-US" dirty="0"/>
          </a:p>
        </p:txBody>
      </p:sp>
    </p:spTree>
    <p:extLst>
      <p:ext uri="{BB962C8B-B14F-4D97-AF65-F5344CB8AC3E}">
        <p14:creationId xmlns:p14="http://schemas.microsoft.com/office/powerpoint/2010/main" val="2012825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Surface of the Eye and Its Defenses: Conjunctiva</a:t>
            </a:r>
          </a:p>
        </p:txBody>
      </p:sp>
      <p:sp>
        <p:nvSpPr>
          <p:cNvPr id="3" name="Content Placeholder 2"/>
          <p:cNvSpPr>
            <a:spLocks noGrp="1"/>
          </p:cNvSpPr>
          <p:nvPr>
            <p:ph sz="quarter" idx="11"/>
          </p:nvPr>
        </p:nvSpPr>
        <p:spPr>
          <a:xfrm>
            <a:off x="342900" y="1276709"/>
            <a:ext cx="4076700" cy="4572000"/>
          </a:xfrm>
        </p:spPr>
        <p:txBody>
          <a:bodyPr/>
          <a:lstStyle/>
          <a:p>
            <a:pPr>
              <a:spcBef>
                <a:spcPts val="800"/>
              </a:spcBef>
            </a:pPr>
            <a:r>
              <a:rPr lang="en-US" altLang="en-US" dirty="0"/>
              <a:t>Exposed to the environment</a:t>
            </a:r>
          </a:p>
          <a:p>
            <a:pPr>
              <a:spcBef>
                <a:spcPts val="800"/>
              </a:spcBef>
            </a:pPr>
            <a:r>
              <a:rPr lang="en-US" altLang="en-US" dirty="0"/>
              <a:t>Thin membrane-like tissue that covers the eye and lines the eyelids</a:t>
            </a:r>
          </a:p>
          <a:p>
            <a:pPr>
              <a:spcBef>
                <a:spcPts val="800"/>
              </a:spcBef>
            </a:pPr>
            <a:r>
              <a:rPr lang="en-US" altLang="en-US" dirty="0"/>
              <a:t>Secretes an oil- and mucus-containing fluid that lubricates and protects the surface of the eye</a:t>
            </a:r>
            <a:endParaRPr lang="en-US" dirty="0"/>
          </a:p>
        </p:txBody>
      </p:sp>
      <p:pic>
        <p:nvPicPr>
          <p:cNvPr id="7" name="Picture 6" descr="The anatomy of the eye."/>
          <p:cNvPicPr>
            <a:picLocks noChangeAspect="1"/>
          </p:cNvPicPr>
          <p:nvPr/>
        </p:nvPicPr>
        <p:blipFill rotWithShape="1">
          <a:blip r:embed="rId2">
            <a:extLst>
              <a:ext uri="{28A0092B-C50C-407E-A947-70E740481C1C}">
                <a14:useLocalDpi xmlns:a14="http://schemas.microsoft.com/office/drawing/2010/main" val="0"/>
              </a:ext>
            </a:extLst>
          </a:blip>
          <a:srcRect t="5717"/>
          <a:stretch/>
        </p:blipFill>
        <p:spPr>
          <a:xfrm>
            <a:off x="4729198" y="1648495"/>
            <a:ext cx="4025592" cy="3965191"/>
          </a:xfrm>
          <a:prstGeom prst="rect">
            <a:avLst/>
          </a:prstGeom>
        </p:spPr>
      </p:pic>
      <p:sp>
        <p:nvSpPr>
          <p:cNvPr id="5" name="Text Placeholder 3">
            <a:extLst>
              <a:ext uri="{FF2B5EF4-FFF2-40B4-BE49-F238E27FC236}">
                <a16:creationId xmlns:a16="http://schemas.microsoft.com/office/drawing/2014/main" id="{3BC16131-1923-4C6C-89D9-78E31F668DE2}"/>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2012825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Surface of the Eye and Its Defenses: Cornea</a:t>
            </a:r>
          </a:p>
        </p:txBody>
      </p:sp>
      <p:sp>
        <p:nvSpPr>
          <p:cNvPr id="7" name="Content Placeholder 6"/>
          <p:cNvSpPr>
            <a:spLocks noGrp="1"/>
          </p:cNvSpPr>
          <p:nvPr>
            <p:ph sz="quarter" idx="11"/>
          </p:nvPr>
        </p:nvSpPr>
        <p:spPr/>
        <p:txBody>
          <a:bodyPr/>
          <a:lstStyle/>
          <a:p>
            <a:pPr>
              <a:spcBef>
                <a:spcPts val="800"/>
              </a:spcBef>
            </a:pPr>
            <a:r>
              <a:rPr lang="en-US" altLang="en-US" dirty="0"/>
              <a:t>Exposed to the environment</a:t>
            </a:r>
          </a:p>
          <a:p>
            <a:pPr>
              <a:spcBef>
                <a:spcPts val="800"/>
              </a:spcBef>
            </a:pPr>
            <a:r>
              <a:rPr lang="en-US" altLang="en-US" dirty="0"/>
              <a:t>Dome-shaped central portion of the eye lying over the iris</a:t>
            </a:r>
          </a:p>
          <a:p>
            <a:pPr>
              <a:spcBef>
                <a:spcPts val="800"/>
              </a:spcBef>
            </a:pPr>
            <a:r>
              <a:rPr lang="en-US" altLang="en-US" dirty="0"/>
              <a:t>Five to six layers of epithelial cells that can regenerate quickly if superficially damaged</a:t>
            </a:r>
          </a:p>
          <a:p>
            <a:pPr>
              <a:spcBef>
                <a:spcPts val="800"/>
              </a:spcBef>
            </a:pPr>
            <a:r>
              <a:rPr lang="en-US" altLang="en-US" dirty="0"/>
              <a:t>“The windshield of the eye”</a:t>
            </a:r>
            <a:endParaRPr lang="en-US" dirty="0"/>
          </a:p>
        </p:txBody>
      </p:sp>
    </p:spTree>
    <p:extLst>
      <p:ext uri="{BB962C8B-B14F-4D97-AF65-F5344CB8AC3E}">
        <p14:creationId xmlns:p14="http://schemas.microsoft.com/office/powerpoint/2010/main" val="2012825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Surface of the Eye and Its Defenses: Tears</a:t>
            </a:r>
          </a:p>
        </p:txBody>
      </p:sp>
      <p:sp>
        <p:nvSpPr>
          <p:cNvPr id="3" name="Content Placeholder 2"/>
          <p:cNvSpPr>
            <a:spLocks noGrp="1"/>
          </p:cNvSpPr>
          <p:nvPr>
            <p:ph sz="quarter" idx="11"/>
          </p:nvPr>
        </p:nvSpPr>
        <p:spPr>
          <a:xfrm>
            <a:off x="342900" y="1276709"/>
            <a:ext cx="4076700" cy="4663440"/>
          </a:xfrm>
        </p:spPr>
        <p:txBody>
          <a:bodyPr/>
          <a:lstStyle/>
          <a:p>
            <a:pPr>
              <a:spcBef>
                <a:spcPts val="800"/>
              </a:spcBef>
            </a:pPr>
            <a:r>
              <a:rPr lang="en-US" altLang="en-US" dirty="0"/>
              <a:t>Best defense of the eye</a:t>
            </a:r>
          </a:p>
          <a:p>
            <a:pPr>
              <a:spcBef>
                <a:spcPts val="800"/>
              </a:spcBef>
            </a:pPr>
            <a:r>
              <a:rPr lang="en-US" altLang="en-US" dirty="0"/>
              <a:t>Consist of aqueous fluid, oil, and mucus</a:t>
            </a:r>
          </a:p>
          <a:p>
            <a:pPr>
              <a:spcBef>
                <a:spcPts val="800"/>
              </a:spcBef>
            </a:pPr>
            <a:r>
              <a:rPr lang="en-US" altLang="en-US" dirty="0"/>
              <a:t>Formed in the lacrimal gland at the outer and upper corner of each eye</a:t>
            </a:r>
          </a:p>
          <a:p>
            <a:pPr>
              <a:spcBef>
                <a:spcPts val="800"/>
              </a:spcBef>
            </a:pPr>
            <a:r>
              <a:rPr lang="en-US" altLang="en-US" dirty="0"/>
              <a:t>Drain into the lacrimal duct at the inner corner</a:t>
            </a:r>
            <a:endParaRPr lang="en-US" dirty="0"/>
          </a:p>
        </p:txBody>
      </p:sp>
      <p:pic>
        <p:nvPicPr>
          <p:cNvPr id="7" name="Picture 6" descr="Illustration of the lacrimal apparatus of the eye."/>
          <p:cNvPicPr>
            <a:picLocks noChangeAspect="1"/>
          </p:cNvPicPr>
          <p:nvPr/>
        </p:nvPicPr>
        <p:blipFill rotWithShape="1">
          <a:blip r:embed="rId2">
            <a:extLst>
              <a:ext uri="{28A0092B-C50C-407E-A947-70E740481C1C}">
                <a14:useLocalDpi xmlns:a14="http://schemas.microsoft.com/office/drawing/2010/main" val="0"/>
              </a:ext>
            </a:extLst>
          </a:blip>
          <a:srcRect t="6911"/>
          <a:stretch/>
        </p:blipFill>
        <p:spPr>
          <a:xfrm>
            <a:off x="4748292" y="1648496"/>
            <a:ext cx="4069286" cy="3846580"/>
          </a:xfrm>
          <a:prstGeom prst="rect">
            <a:avLst/>
          </a:prstGeom>
        </p:spPr>
      </p:pic>
      <p:sp>
        <p:nvSpPr>
          <p:cNvPr id="5" name="Text Placeholder 3">
            <a:extLst>
              <a:ext uri="{FF2B5EF4-FFF2-40B4-BE49-F238E27FC236}">
                <a16:creationId xmlns:a16="http://schemas.microsoft.com/office/drawing/2014/main" id="{BB97A083-AD96-49E7-9C49-9EB1EBD06D77}"/>
              </a:ext>
            </a:extLst>
          </p:cNvPr>
          <p:cNvSpPr>
            <a:spLocks noGrp="1"/>
          </p:cNvSpPr>
          <p:nvPr>
            <p:ph type="body" sz="quarter" idx="29"/>
          </p:nvPr>
        </p:nvSpPr>
        <p:spPr>
          <a:xfrm>
            <a:off x="3200400" y="6324600"/>
            <a:ext cx="2743200" cy="192024"/>
          </a:xfrm>
        </p:spPr>
        <p:txBody>
          <a:bodyPr/>
          <a:lstStyle/>
          <a:p>
            <a:r>
              <a:rPr lang="en-IN" dirty="0">
                <a:hlinkClick r:id="rId3" action="ppaction://hlinksldjump"/>
              </a:rPr>
              <a:t>Access the text alternative for slide images.</a:t>
            </a:r>
          </a:p>
        </p:txBody>
      </p:sp>
    </p:spTree>
    <p:extLst>
      <p:ext uri="{BB962C8B-B14F-4D97-AF65-F5344CB8AC3E}">
        <p14:creationId xmlns:p14="http://schemas.microsoft.com/office/powerpoint/2010/main" val="2012825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Surface of the Eye and Its Defenses: Immune Privilege</a:t>
            </a:r>
          </a:p>
        </p:txBody>
      </p:sp>
      <p:sp>
        <p:nvSpPr>
          <p:cNvPr id="7" name="Content Placeholder 6"/>
          <p:cNvSpPr>
            <a:spLocks noGrp="1"/>
          </p:cNvSpPr>
          <p:nvPr>
            <p:ph sz="quarter" idx="11"/>
          </p:nvPr>
        </p:nvSpPr>
        <p:spPr/>
        <p:txBody>
          <a:bodyPr/>
          <a:lstStyle/>
          <a:p>
            <a:pPr>
              <a:spcBef>
                <a:spcPts val="800"/>
              </a:spcBef>
              <a:defRPr/>
            </a:pPr>
            <a:r>
              <a:rPr lang="en-US" dirty="0">
                <a:ea typeface="ＭＳ Ｐゴシック" charset="0"/>
              </a:rPr>
              <a:t>Reduced innate immunity of the eye to protect vision</a:t>
            </a:r>
          </a:p>
          <a:p>
            <a:pPr>
              <a:spcBef>
                <a:spcPts val="800"/>
              </a:spcBef>
              <a:defRPr/>
            </a:pPr>
            <a:r>
              <a:rPr lang="en-US" dirty="0">
                <a:ea typeface="ＭＳ Ｐゴシック" charset="0"/>
              </a:rPr>
              <a:t>B and T cell response in the eye is reduced</a:t>
            </a:r>
          </a:p>
          <a:p>
            <a:pPr>
              <a:spcBef>
                <a:spcPts val="800"/>
              </a:spcBef>
              <a:defRPr/>
            </a:pPr>
            <a:r>
              <a:rPr lang="en-US" dirty="0">
                <a:ea typeface="ＭＳ Ｐゴシック" charset="0"/>
              </a:rPr>
              <a:t>Anterior chamber is largely cut off from blood supply</a:t>
            </a:r>
          </a:p>
          <a:p>
            <a:pPr>
              <a:spcBef>
                <a:spcPts val="800"/>
              </a:spcBef>
              <a:defRPr/>
            </a:pPr>
            <a:r>
              <a:rPr lang="en-US" dirty="0">
                <a:ea typeface="ＭＳ Ｐゴシック" charset="0"/>
              </a:rPr>
              <a:t>Lymphocytes that gain access to the eye are less active than elsewhere in the body</a:t>
            </a:r>
            <a:endParaRPr lang="en-US" dirty="0"/>
          </a:p>
        </p:txBody>
      </p:sp>
    </p:spTree>
    <p:extLst>
      <p:ext uri="{BB962C8B-B14F-4D97-AF65-F5344CB8AC3E}">
        <p14:creationId xmlns:p14="http://schemas.microsoft.com/office/powerpoint/2010/main" val="201282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Skin and Its Defenses: Follicles and Sweat Glands</a:t>
            </a:r>
            <a:endParaRPr lang="en-US" dirty="0"/>
          </a:p>
        </p:txBody>
      </p:sp>
      <p:sp>
        <p:nvSpPr>
          <p:cNvPr id="3" name="Content Placeholder 2"/>
          <p:cNvSpPr>
            <a:spLocks noGrp="1"/>
          </p:cNvSpPr>
          <p:nvPr>
            <p:ph sz="quarter" idx="11"/>
          </p:nvPr>
        </p:nvSpPr>
        <p:spPr/>
        <p:txBody>
          <a:bodyPr/>
          <a:lstStyle/>
          <a:p>
            <a:pPr>
              <a:spcBef>
                <a:spcPts val="800"/>
              </a:spcBef>
              <a:spcAft>
                <a:spcPts val="600"/>
              </a:spcAft>
              <a:defRPr/>
            </a:pPr>
            <a:r>
              <a:rPr lang="en-US" dirty="0"/>
              <a:t>Follicles:</a:t>
            </a:r>
          </a:p>
          <a:p>
            <a:pPr marL="347472" indent="-347472">
              <a:spcAft>
                <a:spcPts val="600"/>
              </a:spcAft>
              <a:buFont typeface="Arial" pitchFamily="34" charset="0"/>
              <a:buChar char="•"/>
              <a:defRPr/>
            </a:pPr>
            <a:r>
              <a:rPr lang="en-US" dirty="0"/>
              <a:t>Roots of hairs located in the dermis</a:t>
            </a:r>
          </a:p>
          <a:p>
            <a:pPr marL="347472" indent="-347472">
              <a:spcAft>
                <a:spcPts val="600"/>
              </a:spcAft>
              <a:buFont typeface="Arial" pitchFamily="34" charset="0"/>
              <a:buChar char="•"/>
              <a:defRPr/>
            </a:pPr>
            <a:r>
              <a:rPr lang="en-US" b="1" dirty="0"/>
              <a:t>Sebaceous </a:t>
            </a:r>
            <a:r>
              <a:rPr lang="en-US" dirty="0"/>
              <a:t>(oil) </a:t>
            </a:r>
            <a:r>
              <a:rPr lang="en-US" b="1" dirty="0"/>
              <a:t>glands</a:t>
            </a:r>
            <a:r>
              <a:rPr lang="en-US" dirty="0"/>
              <a:t> and scent glands are associated with the hair follicle</a:t>
            </a:r>
          </a:p>
          <a:p>
            <a:pPr lvl="0">
              <a:spcBef>
                <a:spcPts val="800"/>
              </a:spcBef>
              <a:spcAft>
                <a:spcPts val="600"/>
              </a:spcAft>
              <a:defRPr/>
            </a:pPr>
            <a:r>
              <a:rPr lang="en-US" dirty="0">
                <a:solidFill>
                  <a:prstClr val="black"/>
                </a:solidFill>
              </a:rPr>
              <a:t>Sweat glands:</a:t>
            </a:r>
          </a:p>
          <a:p>
            <a:pPr marL="347472" indent="-347472">
              <a:spcAft>
                <a:spcPts val="600"/>
              </a:spcAft>
              <a:buFont typeface="Arial" pitchFamily="34" charset="0"/>
              <a:buChar char="•"/>
              <a:defRPr/>
            </a:pPr>
            <a:r>
              <a:rPr lang="en-US" dirty="0">
                <a:solidFill>
                  <a:prstClr val="black"/>
                </a:solidFill>
              </a:rPr>
              <a:t>Separate from the follicle</a:t>
            </a:r>
          </a:p>
          <a:p>
            <a:pPr marL="347472" indent="-347472">
              <a:spcAft>
                <a:spcPts val="600"/>
              </a:spcAft>
              <a:buFont typeface="Arial" pitchFamily="34" charset="0"/>
              <a:buChar char="•"/>
              <a:defRPr/>
            </a:pPr>
            <a:r>
              <a:rPr lang="en-US" dirty="0">
                <a:solidFill>
                  <a:prstClr val="black"/>
                </a:solidFill>
              </a:rPr>
              <a:t>Located in the dermis</a:t>
            </a:r>
          </a:p>
          <a:p>
            <a:pPr>
              <a:spcBef>
                <a:spcPts val="800"/>
              </a:spcBef>
              <a:spcAft>
                <a:spcPts val="600"/>
              </a:spcAft>
              <a:defRPr/>
            </a:pPr>
            <a:r>
              <a:rPr lang="en-US" dirty="0"/>
              <a:t>All glands have openings on the surface of the skin</a:t>
            </a:r>
          </a:p>
          <a:p>
            <a:pPr marL="347472" indent="-347472">
              <a:spcAft>
                <a:spcPts val="600"/>
              </a:spcAft>
              <a:buFont typeface="Arial" pitchFamily="34" charset="0"/>
              <a:buChar char="•"/>
              <a:defRPr/>
            </a:pPr>
            <a:r>
              <a:rPr lang="en-US" dirty="0"/>
              <a:t>Pass through the epidermis</a:t>
            </a:r>
          </a:p>
        </p:txBody>
      </p:sp>
    </p:spTree>
    <p:extLst>
      <p:ext uri="{BB962C8B-B14F-4D97-AF65-F5344CB8AC3E}">
        <p14:creationId xmlns:p14="http://schemas.microsoft.com/office/powerpoint/2010/main" val="62635041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Concept Check – Section 18.4</a:t>
            </a:r>
            <a:endParaRPr lang="en-US" dirty="0"/>
          </a:p>
        </p:txBody>
      </p:sp>
      <p:sp>
        <p:nvSpPr>
          <p:cNvPr id="7" name="Content Placeholder 6"/>
          <p:cNvSpPr>
            <a:spLocks noGrp="1"/>
          </p:cNvSpPr>
          <p:nvPr>
            <p:ph sz="quarter" idx="11"/>
          </p:nvPr>
        </p:nvSpPr>
        <p:spPr/>
        <p:txBody>
          <a:bodyPr/>
          <a:lstStyle/>
          <a:p>
            <a:pPr marL="457200" indent="-457200">
              <a:spcBef>
                <a:spcPts val="800"/>
              </a:spcBef>
              <a:buFont typeface="+mj-lt"/>
              <a:buAutoNum type="arabicPeriod"/>
            </a:pPr>
            <a:r>
              <a:rPr lang="en-US" altLang="en-US" dirty="0"/>
              <a:t>The</a:t>
            </a:r>
            <a:r>
              <a:rPr lang="en-US" dirty="0"/>
              <a:t> </a:t>
            </a:r>
            <a:r>
              <a:rPr lang="en-US" u="sng" spc="600" dirty="0">
                <a:solidFill>
                  <a:schemeClr val="bg1"/>
                </a:solidFill>
                <a:uFill>
                  <a:solidFill>
                    <a:schemeClr val="tx1"/>
                  </a:solidFill>
                </a:uFill>
                <a:ea typeface="ＭＳ Ｐゴシック" charset="0"/>
              </a:rPr>
              <a:t>Blank </a:t>
            </a:r>
            <a:r>
              <a:rPr lang="en-US" altLang="en-US" dirty="0"/>
              <a:t> can regenerate quickly if superficially damaged.</a:t>
            </a:r>
          </a:p>
          <a:p>
            <a:pPr marL="457200" indent="-457200">
              <a:spcBef>
                <a:spcPts val="800"/>
              </a:spcBef>
              <a:buFont typeface="+mj-lt"/>
              <a:buAutoNum type="arabicPeriod"/>
            </a:pPr>
            <a:r>
              <a:rPr lang="en-US" altLang="en-US" dirty="0"/>
              <a:t>Tears are formed in the</a:t>
            </a:r>
            <a:r>
              <a:rPr lang="en-US" dirty="0"/>
              <a:t> </a:t>
            </a:r>
            <a:r>
              <a:rPr lang="en-US" u="sng" spc="600" dirty="0">
                <a:solidFill>
                  <a:schemeClr val="bg1"/>
                </a:solidFill>
                <a:uFill>
                  <a:solidFill>
                    <a:schemeClr val="tx1"/>
                  </a:solidFill>
                </a:uFill>
                <a:ea typeface="ＭＳ Ｐゴシック" charset="0"/>
              </a:rPr>
              <a:t>Blank </a:t>
            </a:r>
            <a:r>
              <a:rPr lang="en-US" altLang="en-US" dirty="0"/>
              <a:t> gland.</a:t>
            </a:r>
          </a:p>
          <a:p>
            <a:pPr marL="457200" indent="-457200">
              <a:spcBef>
                <a:spcPts val="800"/>
              </a:spcBef>
              <a:buFont typeface="+mj-lt"/>
              <a:buAutoNum type="arabicPeriod"/>
            </a:pPr>
            <a:r>
              <a:rPr lang="en-US" dirty="0"/>
              <a:t> </a:t>
            </a:r>
            <a:r>
              <a:rPr lang="en-US" u="sng" spc="600" dirty="0">
                <a:solidFill>
                  <a:schemeClr val="bg1"/>
                </a:solidFill>
                <a:uFill>
                  <a:solidFill>
                    <a:schemeClr val="tx1"/>
                  </a:solidFill>
                </a:uFill>
                <a:ea typeface="ＭＳ Ｐゴシック" charset="0"/>
              </a:rPr>
              <a:t>Blank </a:t>
            </a:r>
            <a:r>
              <a:rPr lang="en-US" dirty="0"/>
              <a:t> </a:t>
            </a:r>
            <a:r>
              <a:rPr lang="en-US" altLang="en-US" dirty="0"/>
              <a:t>and</a:t>
            </a:r>
            <a:r>
              <a:rPr lang="en-US" dirty="0"/>
              <a:t> </a:t>
            </a:r>
            <a:r>
              <a:rPr lang="en-US" u="sng" spc="600" dirty="0">
                <a:solidFill>
                  <a:schemeClr val="bg1"/>
                </a:solidFill>
                <a:uFill>
                  <a:solidFill>
                    <a:schemeClr val="tx1"/>
                  </a:solidFill>
                </a:uFill>
                <a:ea typeface="ＭＳ Ｐゴシック" charset="0"/>
              </a:rPr>
              <a:t>Blank </a:t>
            </a:r>
            <a:r>
              <a:rPr lang="en-US" altLang="en-US" dirty="0"/>
              <a:t> in tears have antimicrobial properties.</a:t>
            </a:r>
          </a:p>
          <a:p>
            <a:pPr marL="457200" indent="-457200">
              <a:spcBef>
                <a:spcPts val="800"/>
              </a:spcBef>
              <a:buFont typeface="+mj-lt"/>
              <a:buAutoNum type="arabicPeriod"/>
            </a:pPr>
            <a:r>
              <a:rPr lang="en-US" altLang="en-US" dirty="0"/>
              <a:t>The reduced innate immunity of the eye to protect</a:t>
            </a:r>
            <a:r>
              <a:rPr lang="en-US" dirty="0"/>
              <a:t> </a:t>
            </a:r>
            <a:r>
              <a:rPr lang="en-US" u="sng" spc="600" dirty="0">
                <a:solidFill>
                  <a:schemeClr val="bg1"/>
                </a:solidFill>
                <a:uFill>
                  <a:solidFill>
                    <a:schemeClr val="tx1"/>
                  </a:solidFill>
                </a:uFill>
                <a:ea typeface="ＭＳ Ｐゴシック" charset="0"/>
              </a:rPr>
              <a:t>Blank </a:t>
            </a:r>
            <a:r>
              <a:rPr lang="en-US" dirty="0"/>
              <a:t> </a:t>
            </a:r>
            <a:r>
              <a:rPr lang="en-US" altLang="en-US" dirty="0"/>
              <a:t>vision is known as</a:t>
            </a:r>
            <a:r>
              <a:rPr lang="en-US" dirty="0"/>
              <a:t> </a:t>
            </a:r>
            <a:r>
              <a:rPr lang="en-US" u="sng" spc="600" dirty="0">
                <a:solidFill>
                  <a:schemeClr val="bg1"/>
                </a:solidFill>
                <a:uFill>
                  <a:solidFill>
                    <a:schemeClr val="tx1"/>
                  </a:solidFill>
                </a:uFill>
                <a:ea typeface="ＭＳ Ｐゴシック" charset="0"/>
              </a:rPr>
              <a:t>Blank </a:t>
            </a:r>
            <a:r>
              <a:rPr lang="en-US" dirty="0"/>
              <a:t> </a:t>
            </a:r>
            <a:r>
              <a:rPr lang="en-US" u="sng" spc="600" dirty="0" err="1">
                <a:solidFill>
                  <a:schemeClr val="bg1"/>
                </a:solidFill>
                <a:uFill>
                  <a:solidFill>
                    <a:schemeClr val="tx1"/>
                  </a:solidFill>
                </a:uFill>
                <a:ea typeface="ＭＳ Ｐゴシック" charset="0"/>
              </a:rPr>
              <a:t>Blank</a:t>
            </a:r>
            <a:r>
              <a:rPr lang="en-US" u="sng" spc="600" dirty="0">
                <a:solidFill>
                  <a:schemeClr val="bg1"/>
                </a:solidFill>
                <a:uFill>
                  <a:solidFill>
                    <a:schemeClr val="tx1"/>
                  </a:solidFill>
                </a:uFill>
                <a:ea typeface="ＭＳ Ｐゴシック" charset="0"/>
              </a:rPr>
              <a:t> </a:t>
            </a:r>
            <a:r>
              <a:rPr lang="en-US" altLang="en-US" dirty="0"/>
              <a:t>.</a:t>
            </a:r>
            <a:endParaRPr lang="en-US" dirty="0"/>
          </a:p>
        </p:txBody>
      </p:sp>
    </p:spTree>
    <p:extLst>
      <p:ext uri="{BB962C8B-B14F-4D97-AF65-F5344CB8AC3E}">
        <p14:creationId xmlns:p14="http://schemas.microsoft.com/office/powerpoint/2010/main" val="2012825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Section 18.5:</a:t>
            </a:r>
            <a:br>
              <a:rPr lang="en-US" altLang="en-US" dirty="0"/>
            </a:br>
            <a:r>
              <a:rPr lang="en-US" altLang="en-US" dirty="0"/>
              <a:t>Normal Biota of the Eye</a:t>
            </a:r>
            <a:endParaRPr lang="en-US" dirty="0"/>
          </a:p>
        </p:txBody>
      </p:sp>
      <p:sp>
        <p:nvSpPr>
          <p:cNvPr id="7" name="Content Placeholder 6"/>
          <p:cNvSpPr>
            <a:spLocks noGrp="1"/>
          </p:cNvSpPr>
          <p:nvPr>
            <p:ph sz="quarter" idx="11"/>
          </p:nvPr>
        </p:nvSpPr>
        <p:spPr/>
        <p:txBody>
          <a:bodyPr/>
          <a:lstStyle/>
          <a:p>
            <a:pPr>
              <a:spcBef>
                <a:spcPts val="800"/>
              </a:spcBef>
            </a:pPr>
            <a:r>
              <a:rPr lang="en-US" altLang="en-US" u="sng" dirty="0"/>
              <a:t>Learning Outcome</a:t>
            </a:r>
          </a:p>
          <a:p>
            <a:pPr>
              <a:spcBef>
                <a:spcPts val="800"/>
              </a:spcBef>
            </a:pPr>
            <a:r>
              <a:rPr lang="en-US" altLang="en-US" dirty="0"/>
              <a:t>List the types of normal biota presently known to occupy the eye.</a:t>
            </a:r>
            <a:endParaRPr lang="en-US" dirty="0"/>
          </a:p>
        </p:txBody>
      </p:sp>
    </p:spTree>
    <p:extLst>
      <p:ext uri="{BB962C8B-B14F-4D97-AF65-F5344CB8AC3E}">
        <p14:creationId xmlns:p14="http://schemas.microsoft.com/office/powerpoint/2010/main" val="2012825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altLang="en-US" dirty="0"/>
              <a:t>Normal Biota of the Eye</a:t>
            </a:r>
            <a:endParaRPr lang="en-US" dirty="0"/>
          </a:p>
        </p:txBody>
      </p:sp>
      <p:sp>
        <p:nvSpPr>
          <p:cNvPr id="8" name="Content Placeholder 7"/>
          <p:cNvSpPr>
            <a:spLocks noGrp="1"/>
          </p:cNvSpPr>
          <p:nvPr>
            <p:ph sz="quarter" idx="11"/>
          </p:nvPr>
        </p:nvSpPr>
        <p:spPr/>
        <p:txBody>
          <a:bodyPr/>
          <a:lstStyle/>
          <a:p>
            <a:pPr>
              <a:spcBef>
                <a:spcPts val="800"/>
              </a:spcBef>
              <a:defRPr/>
            </a:pPr>
            <a:r>
              <a:rPr lang="en-US" dirty="0">
                <a:ea typeface="ＭＳ Ｐゴシック" charset="0"/>
              </a:rPr>
              <a:t>Diversity in the bacteria</a:t>
            </a:r>
          </a:p>
          <a:p>
            <a:pPr indent="-401638">
              <a:spcBef>
                <a:spcPts val="800"/>
              </a:spcBef>
              <a:buFont typeface="Arial" pitchFamily="34" charset="0"/>
              <a:buChar char="•"/>
              <a:defRPr/>
            </a:pPr>
            <a:r>
              <a:rPr lang="en-US" i="1" dirty="0" err="1">
                <a:ea typeface="ＭＳ Ｐゴシック" charset="0"/>
              </a:rPr>
              <a:t>Corynebacterium</a:t>
            </a:r>
            <a:r>
              <a:rPr lang="en-US" dirty="0">
                <a:ea typeface="ＭＳ Ｐゴシック" charset="0"/>
              </a:rPr>
              <a:t> is the dominant genus</a:t>
            </a:r>
          </a:p>
          <a:p>
            <a:pPr>
              <a:spcBef>
                <a:spcPts val="800"/>
              </a:spcBef>
              <a:defRPr/>
            </a:pPr>
            <a:r>
              <a:rPr lang="en-US" dirty="0">
                <a:ea typeface="ＭＳ Ｐゴシック" charset="0"/>
              </a:rPr>
              <a:t>Eye </a:t>
            </a:r>
            <a:r>
              <a:rPr lang="en-US" dirty="0" err="1">
                <a:ea typeface="ＭＳ Ｐゴシック" charset="0"/>
              </a:rPr>
              <a:t>microbiome</a:t>
            </a:r>
            <a:r>
              <a:rPr lang="en-US" dirty="0">
                <a:ea typeface="ＭＳ Ｐゴシック" charset="0"/>
              </a:rPr>
              <a:t> resembles that of the skin:</a:t>
            </a:r>
          </a:p>
          <a:p>
            <a:pPr marL="1587" indent="-342900">
              <a:spcBef>
                <a:spcPts val="800"/>
              </a:spcBef>
              <a:buFont typeface="Arial" pitchFamily="34" charset="0"/>
              <a:buChar char="•"/>
              <a:defRPr/>
            </a:pPr>
            <a:r>
              <a:rPr lang="en-US" dirty="0" err="1">
                <a:ea typeface="ＭＳ Ｐゴシック" charset="0"/>
              </a:rPr>
              <a:t>Diphtheroids</a:t>
            </a:r>
            <a:endParaRPr lang="en-US" dirty="0">
              <a:ea typeface="ＭＳ Ｐゴシック" charset="0"/>
            </a:endParaRPr>
          </a:p>
          <a:p>
            <a:pPr marL="1587" indent="-342900">
              <a:spcBef>
                <a:spcPts val="800"/>
              </a:spcBef>
              <a:buFont typeface="Arial" pitchFamily="34" charset="0"/>
              <a:buChar char="•"/>
              <a:defRPr/>
            </a:pPr>
            <a:r>
              <a:rPr lang="en-US" dirty="0">
                <a:ea typeface="ＭＳ Ｐゴシック" charset="0"/>
              </a:rPr>
              <a:t>Coagulase-negative staphylococci</a:t>
            </a:r>
          </a:p>
          <a:p>
            <a:pPr marL="1587" indent="-342900">
              <a:spcBef>
                <a:spcPts val="800"/>
              </a:spcBef>
              <a:buFont typeface="Arial" pitchFamily="34" charset="0"/>
              <a:buChar char="•"/>
              <a:defRPr/>
            </a:pPr>
            <a:r>
              <a:rPr lang="en-US" i="1" dirty="0">
                <a:ea typeface="ＭＳ Ｐゴシック" charset="0"/>
              </a:rPr>
              <a:t>Micrococcus</a:t>
            </a:r>
            <a:endParaRPr lang="en-US" dirty="0">
              <a:ea typeface="ＭＳ Ｐゴシック" charset="0"/>
            </a:endParaRPr>
          </a:p>
          <a:p>
            <a:pPr marL="1587" indent="-342900">
              <a:spcBef>
                <a:spcPts val="800"/>
              </a:spcBef>
              <a:buFont typeface="Arial" pitchFamily="34" charset="0"/>
              <a:buChar char="•"/>
              <a:defRPr/>
            </a:pPr>
            <a:r>
              <a:rPr lang="en-US" dirty="0" err="1">
                <a:ea typeface="ＭＳ Ｐゴシック" charset="0"/>
              </a:rPr>
              <a:t>Nonhemolytic</a:t>
            </a:r>
            <a:r>
              <a:rPr lang="en-US" dirty="0">
                <a:ea typeface="ＭＳ Ｐゴシック" charset="0"/>
              </a:rPr>
              <a:t> streptococci</a:t>
            </a:r>
          </a:p>
          <a:p>
            <a:pPr marL="1587" indent="-342900">
              <a:spcBef>
                <a:spcPts val="800"/>
              </a:spcBef>
              <a:buFont typeface="Arial" pitchFamily="34" charset="0"/>
              <a:buChar char="•"/>
              <a:defRPr/>
            </a:pPr>
            <a:r>
              <a:rPr lang="en-US" dirty="0">
                <a:ea typeface="ＭＳ Ｐゴシック" charset="0"/>
              </a:rPr>
              <a:t>Some yeast</a:t>
            </a:r>
          </a:p>
          <a:p>
            <a:pPr marL="1587" indent="-342900">
              <a:spcBef>
                <a:spcPts val="800"/>
              </a:spcBef>
              <a:buFont typeface="Arial" pitchFamily="34" charset="0"/>
              <a:buChar char="•"/>
              <a:defRPr/>
            </a:pPr>
            <a:r>
              <a:rPr lang="en-US" i="1" dirty="0">
                <a:ea typeface="ＭＳ Ｐゴシック" charset="0"/>
              </a:rPr>
              <a:t>Neisseria</a:t>
            </a:r>
            <a:r>
              <a:rPr lang="en-US" dirty="0">
                <a:ea typeface="ＭＳ Ｐゴシック" charset="0"/>
              </a:rPr>
              <a:t> species</a:t>
            </a:r>
            <a:endParaRPr lang="en-US" dirty="0"/>
          </a:p>
        </p:txBody>
      </p:sp>
    </p:spTree>
    <p:extLst>
      <p:ext uri="{BB962C8B-B14F-4D97-AF65-F5344CB8AC3E}">
        <p14:creationId xmlns:p14="http://schemas.microsoft.com/office/powerpoint/2010/main" val="2012825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Defenses and Normal Biota of the Eye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4282713655"/>
              </p:ext>
            </p:extLst>
          </p:nvPr>
        </p:nvGraphicFramePr>
        <p:xfrm>
          <a:off x="434448" y="2082800"/>
          <a:ext cx="7999863" cy="1285240"/>
        </p:xfrm>
        <a:graphic>
          <a:graphicData uri="http://schemas.openxmlformats.org/drawingml/2006/table">
            <a:tbl>
              <a:tblPr firstRow="1" bandRow="1">
                <a:tableStyleId>{073A0DAA-6AF3-43AB-8588-CEC1D06C72B9}</a:tableStyleId>
              </a:tblPr>
              <a:tblGrid>
                <a:gridCol w="1433736">
                  <a:extLst>
                    <a:ext uri="{9D8B030D-6E8A-4147-A177-3AD203B41FA5}">
                      <a16:colId xmlns:a16="http://schemas.microsoft.com/office/drawing/2014/main" val="20000"/>
                    </a:ext>
                  </a:extLst>
                </a:gridCol>
                <a:gridCol w="2664296">
                  <a:extLst>
                    <a:ext uri="{9D8B030D-6E8A-4147-A177-3AD203B41FA5}">
                      <a16:colId xmlns:a16="http://schemas.microsoft.com/office/drawing/2014/main" val="20001"/>
                    </a:ext>
                  </a:extLst>
                </a:gridCol>
                <a:gridCol w="3901831">
                  <a:extLst>
                    <a:ext uri="{9D8B030D-6E8A-4147-A177-3AD203B41FA5}">
                      <a16:colId xmlns:a16="http://schemas.microsoft.com/office/drawing/2014/main" val="20002"/>
                    </a:ext>
                  </a:extLst>
                </a:gridCol>
              </a:tblGrid>
              <a:tr h="370840">
                <a:tc>
                  <a:txBody>
                    <a:bodyPr/>
                    <a:lstStyle/>
                    <a:p>
                      <a:r>
                        <a:rPr lang="en-US" dirty="0">
                          <a:solidFill>
                            <a:schemeClr val="bg2"/>
                          </a:solidFill>
                        </a:rPr>
                        <a:t>Blank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Defenses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Normal Biota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dirty="0"/>
                        <a:t>Eyes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Mucus in conjunctiva and in tears; lysozyme and lactoferrin in tears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1" u="none" strike="noStrike" kern="1200" baseline="0" dirty="0" err="1">
                          <a:solidFill>
                            <a:schemeClr val="dk1"/>
                          </a:solidFill>
                          <a:latin typeface="+mn-lt"/>
                          <a:ea typeface="+mn-ea"/>
                          <a:cs typeface="+mn-cs"/>
                        </a:rPr>
                        <a:t>Corynebacterium</a:t>
                      </a:r>
                      <a:r>
                        <a:rPr lang="en-US" sz="1800" b="0" i="1" u="none" strike="noStrike" kern="1200" baseline="0" dirty="0">
                          <a:solidFill>
                            <a:schemeClr val="dk1"/>
                          </a:solidFill>
                          <a:latin typeface="+mn-lt"/>
                          <a:ea typeface="+mn-ea"/>
                          <a:cs typeface="+mn-cs"/>
                        </a:rPr>
                        <a:t>, Staphylococcus</a:t>
                      </a:r>
                    </a:p>
                    <a:p>
                      <a:r>
                        <a:rPr lang="en-US" sz="1800" b="0" i="1" u="none" strike="noStrike" kern="1200" baseline="0" dirty="0">
                          <a:solidFill>
                            <a:schemeClr val="dk1"/>
                          </a:solidFill>
                          <a:latin typeface="+mn-lt"/>
                          <a:ea typeface="+mn-ea"/>
                          <a:cs typeface="+mn-cs"/>
                        </a:rPr>
                        <a:t>epidermidis, Micrococcus, </a:t>
                      </a:r>
                      <a:r>
                        <a:rPr lang="en-US" sz="1800" b="0" i="0" u="none" strike="noStrike" kern="1200" baseline="0" dirty="0">
                          <a:solidFill>
                            <a:schemeClr val="dk1"/>
                          </a:solidFill>
                          <a:latin typeface="+mn-lt"/>
                          <a:ea typeface="+mn-ea"/>
                          <a:cs typeface="+mn-cs"/>
                        </a:rPr>
                        <a:t>and </a:t>
                      </a:r>
                      <a:r>
                        <a:rPr lang="en-US" sz="1800" b="0" i="1" u="none" strike="noStrike" kern="1200" baseline="0" dirty="0">
                          <a:solidFill>
                            <a:schemeClr val="dk1"/>
                          </a:solidFill>
                          <a:latin typeface="+mn-lt"/>
                          <a:ea typeface="+mn-ea"/>
                          <a:cs typeface="+mn-cs"/>
                        </a:rPr>
                        <a:t>Streptococcus </a:t>
                      </a:r>
                      <a:r>
                        <a:rPr lang="en-US" sz="1800" b="0" i="0" u="none" strike="noStrike" kern="1200" baseline="0" dirty="0">
                          <a:solidFill>
                            <a:schemeClr val="dk1"/>
                          </a:solidFill>
                          <a:latin typeface="+mn-lt"/>
                          <a:ea typeface="+mn-ea"/>
                          <a:cs typeface="+mn-cs"/>
                        </a:rPr>
                        <a:t>species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3362986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Concept Check – Section 18.5</a:t>
            </a:r>
            <a:endParaRPr lang="en-US" dirty="0"/>
          </a:p>
        </p:txBody>
      </p:sp>
      <p:sp>
        <p:nvSpPr>
          <p:cNvPr id="3" name="Content Placeholder 2"/>
          <p:cNvSpPr>
            <a:spLocks noGrp="1"/>
          </p:cNvSpPr>
          <p:nvPr>
            <p:ph sz="quarter" idx="11"/>
          </p:nvPr>
        </p:nvSpPr>
        <p:spPr/>
        <p:txBody>
          <a:bodyPr/>
          <a:lstStyle/>
          <a:p>
            <a:pPr marL="457200" indent="-457200">
              <a:spcBef>
                <a:spcPts val="800"/>
              </a:spcBef>
              <a:buFont typeface="+mj-lt"/>
              <a:buAutoNum type="arabicPeriod"/>
            </a:pPr>
            <a:r>
              <a:rPr lang="en-US" dirty="0"/>
              <a:t> </a:t>
            </a:r>
            <a:r>
              <a:rPr lang="en-US" u="sng" spc="600" dirty="0">
                <a:solidFill>
                  <a:schemeClr val="bg1"/>
                </a:solidFill>
                <a:uFill>
                  <a:solidFill>
                    <a:schemeClr val="tx1"/>
                  </a:solidFill>
                </a:uFill>
                <a:ea typeface="ＭＳ Ｐゴシック" charset="0"/>
              </a:rPr>
              <a:t>Blank </a:t>
            </a:r>
            <a:r>
              <a:rPr lang="en-US" dirty="0"/>
              <a:t> </a:t>
            </a:r>
            <a:r>
              <a:rPr lang="en-US" dirty="0">
                <a:ea typeface="ＭＳ Ｐゴシック" charset="0"/>
              </a:rPr>
              <a:t>is the dominant genus in the eye microbiome.</a:t>
            </a:r>
          </a:p>
          <a:p>
            <a:pPr marL="457200" indent="-457200">
              <a:spcBef>
                <a:spcPts val="800"/>
              </a:spcBef>
              <a:buFont typeface="+mj-lt"/>
              <a:buAutoNum type="arabicPeriod"/>
              <a:defRPr/>
            </a:pPr>
            <a:r>
              <a:rPr lang="en-US" dirty="0">
                <a:ea typeface="ＭＳ Ｐゴシック" charset="0"/>
              </a:rPr>
              <a:t>True/False: Yeasts have been found as normal biota of the eye.</a:t>
            </a:r>
          </a:p>
          <a:p>
            <a:pPr marL="457200" indent="-457200">
              <a:spcBef>
                <a:spcPts val="800"/>
              </a:spcBef>
              <a:buFont typeface="+mj-lt"/>
              <a:buAutoNum type="arabicPeriod"/>
              <a:defRPr/>
            </a:pPr>
            <a:r>
              <a:rPr lang="en-US" dirty="0">
                <a:ea typeface="ＭＳ Ｐゴシック" charset="0"/>
              </a:rPr>
              <a:t>True/False: Protozoa have been found as normal biota of they eye.</a:t>
            </a:r>
          </a:p>
          <a:p>
            <a:pPr marL="457200" indent="-457200">
              <a:spcBef>
                <a:spcPts val="800"/>
              </a:spcBef>
              <a:buFont typeface="+mj-lt"/>
              <a:buAutoNum type="arabicPeriod"/>
              <a:defRPr/>
            </a:pPr>
            <a:r>
              <a:rPr lang="en-US" dirty="0">
                <a:ea typeface="ＭＳ Ｐゴシック" charset="0"/>
              </a:rPr>
              <a:t>True/False: If normal biota is found on the eye, it resembles the normal biota of the skin</a:t>
            </a:r>
            <a:endParaRPr lang="en-US" dirty="0"/>
          </a:p>
        </p:txBody>
      </p:sp>
    </p:spTree>
    <p:extLst>
      <p:ext uri="{BB962C8B-B14F-4D97-AF65-F5344CB8AC3E}">
        <p14:creationId xmlns:p14="http://schemas.microsoft.com/office/powerpoint/2010/main" val="417681276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Section 18.6:</a:t>
            </a:r>
            <a:br>
              <a:rPr lang="en-US" altLang="en-US" dirty="0"/>
            </a:br>
            <a:r>
              <a:rPr lang="en-US" altLang="en-US" dirty="0"/>
              <a:t>Eye Diseases Caused By Microorganisms</a:t>
            </a:r>
            <a:endParaRPr lang="en-US" dirty="0"/>
          </a:p>
        </p:txBody>
      </p:sp>
      <p:sp>
        <p:nvSpPr>
          <p:cNvPr id="3" name="Content Placeholder 2"/>
          <p:cNvSpPr>
            <a:spLocks noGrp="1"/>
          </p:cNvSpPr>
          <p:nvPr>
            <p:ph sz="quarter" idx="11"/>
          </p:nvPr>
        </p:nvSpPr>
        <p:spPr/>
        <p:txBody>
          <a:bodyPr/>
          <a:lstStyle/>
          <a:p>
            <a:pPr>
              <a:spcBef>
                <a:spcPts val="800"/>
              </a:spcBef>
            </a:pPr>
            <a:r>
              <a:rPr lang="en-US" altLang="en-US" u="sng" dirty="0"/>
              <a:t>Learning Outcomes</a:t>
            </a:r>
          </a:p>
          <a:p>
            <a:pPr>
              <a:spcBef>
                <a:spcPts val="800"/>
              </a:spcBef>
            </a:pPr>
            <a:r>
              <a:rPr lang="en-US" altLang="en-US" dirty="0"/>
              <a:t>List the possible causative agents for each of the infectious eye diseases: conjunctivitis, trachoma, keratitis, and river blindness.</a:t>
            </a:r>
          </a:p>
          <a:p>
            <a:pPr>
              <a:spcBef>
                <a:spcPts val="800"/>
              </a:spcBef>
            </a:pPr>
            <a:r>
              <a:rPr lang="en-US" altLang="en-US" dirty="0"/>
              <a:t>Discuss why there are distinct differential diagnoses for neonatal and non-neonatal conjunctivitis.</a:t>
            </a:r>
            <a:endParaRPr lang="en-US" dirty="0"/>
          </a:p>
        </p:txBody>
      </p:sp>
    </p:spTree>
    <p:extLst>
      <p:ext uri="{BB962C8B-B14F-4D97-AF65-F5344CB8AC3E}">
        <p14:creationId xmlns:p14="http://schemas.microsoft.com/office/powerpoint/2010/main" val="417681276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Conjunctivitis</a:t>
            </a:r>
            <a:endParaRPr lang="en-US" dirty="0"/>
          </a:p>
        </p:txBody>
      </p:sp>
      <p:sp>
        <p:nvSpPr>
          <p:cNvPr id="3" name="Content Placeholder 2"/>
          <p:cNvSpPr>
            <a:spLocks noGrp="1"/>
          </p:cNvSpPr>
          <p:nvPr>
            <p:ph sz="quarter" idx="11"/>
          </p:nvPr>
        </p:nvSpPr>
        <p:spPr/>
        <p:txBody>
          <a:bodyPr/>
          <a:lstStyle/>
          <a:p>
            <a:pPr>
              <a:spcBef>
                <a:spcPts val="800"/>
              </a:spcBef>
              <a:defRPr/>
            </a:pPr>
            <a:r>
              <a:rPr lang="en-US" dirty="0">
                <a:ea typeface="ＭＳ Ｐゴシック" charset="0"/>
              </a:rPr>
              <a:t>A relatively common infection of the conjunctiva</a:t>
            </a:r>
          </a:p>
          <a:p>
            <a:pPr marL="342900" indent="-342900">
              <a:spcBef>
                <a:spcPts val="800"/>
              </a:spcBef>
              <a:buFont typeface="Arial" pitchFamily="34" charset="0"/>
              <a:buChar char="•"/>
              <a:defRPr/>
            </a:pPr>
            <a:r>
              <a:rPr lang="en-US" dirty="0">
                <a:ea typeface="ＭＳ Ｐゴシック" charset="0"/>
              </a:rPr>
              <a:t>Bacterial infections: milky discharge</a:t>
            </a:r>
          </a:p>
          <a:p>
            <a:pPr marL="342900" indent="-342900">
              <a:spcBef>
                <a:spcPts val="800"/>
              </a:spcBef>
              <a:buFont typeface="Arial" pitchFamily="34" charset="0"/>
              <a:buChar char="•"/>
              <a:defRPr/>
            </a:pPr>
            <a:r>
              <a:rPr lang="en-US" dirty="0">
                <a:ea typeface="ＭＳ Ｐゴシック" charset="0"/>
              </a:rPr>
              <a:t>Viral infections: clear exudate</a:t>
            </a:r>
          </a:p>
          <a:p>
            <a:pPr marL="342900" indent="-342900">
              <a:spcBef>
                <a:spcPts val="800"/>
              </a:spcBef>
              <a:buFont typeface="Arial" pitchFamily="34" charset="0"/>
              <a:buChar char="•"/>
              <a:defRPr/>
            </a:pPr>
            <a:r>
              <a:rPr lang="en-US" dirty="0">
                <a:ea typeface="ＭＳ Ｐゴシック" charset="0"/>
              </a:rPr>
              <a:t>Allergic response: copious amounts of clear fluid</a:t>
            </a:r>
          </a:p>
          <a:p>
            <a:pPr marL="342900" indent="-342900">
              <a:spcBef>
                <a:spcPts val="800"/>
              </a:spcBef>
              <a:buFont typeface="Arial" pitchFamily="34" charset="0"/>
              <a:buChar char="•"/>
              <a:defRPr/>
            </a:pPr>
            <a:r>
              <a:rPr lang="en-US" dirty="0">
                <a:ea typeface="ＭＳ Ｐゴシック" charset="0"/>
              </a:rPr>
              <a:t>Redness and eyelid swelling are common</a:t>
            </a:r>
          </a:p>
          <a:p>
            <a:pPr marL="342900" indent="-342900">
              <a:spcBef>
                <a:spcPts val="800"/>
              </a:spcBef>
              <a:buFont typeface="Arial" pitchFamily="34" charset="0"/>
              <a:buChar char="•"/>
              <a:defRPr/>
            </a:pPr>
            <a:r>
              <a:rPr lang="en-US" dirty="0">
                <a:ea typeface="ＭＳ Ｐゴシック" charset="0"/>
              </a:rPr>
              <a:t>Photophobia </a:t>
            </a:r>
          </a:p>
          <a:p>
            <a:pPr>
              <a:spcBef>
                <a:spcPts val="800"/>
              </a:spcBef>
              <a:defRPr/>
            </a:pPr>
            <a:r>
              <a:rPr lang="en-US" dirty="0">
                <a:ea typeface="ＭＳ Ｐゴシック" charset="0"/>
              </a:rPr>
              <a:t>Informal name for common conjunctivitis is pinkeye</a:t>
            </a:r>
            <a:endParaRPr lang="en-US" dirty="0"/>
          </a:p>
        </p:txBody>
      </p:sp>
    </p:spTree>
    <p:extLst>
      <p:ext uri="{BB962C8B-B14F-4D97-AF65-F5344CB8AC3E}">
        <p14:creationId xmlns:p14="http://schemas.microsoft.com/office/powerpoint/2010/main" val="417681276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Neonatal Conjunctivitis</a:t>
            </a:r>
            <a:endParaRPr lang="en-US" dirty="0"/>
          </a:p>
        </p:txBody>
      </p:sp>
      <p:pic>
        <p:nvPicPr>
          <p:cNvPr id="6" name="Picture 2" descr="Photo of an infant with neonatal conjunctivitis."/>
          <p:cNvPicPr>
            <a:picLocks noChangeAspect="1"/>
          </p:cNvPicPr>
          <p:nvPr/>
        </p:nvPicPr>
        <p:blipFill rotWithShape="1">
          <a:blip r:embed="rId2">
            <a:extLst>
              <a:ext uri="{28A0092B-C50C-407E-A947-70E740481C1C}">
                <a14:useLocalDpi xmlns:a14="http://schemas.microsoft.com/office/drawing/2010/main" val="0"/>
              </a:ext>
            </a:extLst>
          </a:blip>
          <a:srcRect t="7982" b="7563"/>
          <a:stretch/>
        </p:blipFill>
        <p:spPr>
          <a:xfrm>
            <a:off x="1417320" y="1493949"/>
            <a:ext cx="6309360" cy="4581403"/>
          </a:xfrm>
          <a:prstGeom prst="rect">
            <a:avLst/>
          </a:prstGeom>
        </p:spPr>
      </p:pic>
      <p:sp>
        <p:nvSpPr>
          <p:cNvPr id="5" name="Text Placeholder 3"/>
          <p:cNvSpPr>
            <a:spLocks noGrp="1"/>
          </p:cNvSpPr>
          <p:nvPr>
            <p:ph type="body" sz="quarter" idx="30"/>
          </p:nvPr>
        </p:nvSpPr>
        <p:spPr/>
        <p:txBody>
          <a:bodyPr/>
          <a:lstStyle/>
          <a:p>
            <a:r>
              <a:rPr lang="en-US" dirty="0"/>
              <a:t>Medical-on-Line/</a:t>
            </a:r>
            <a:r>
              <a:rPr lang="en-US" dirty="0" err="1"/>
              <a:t>Alamy</a:t>
            </a:r>
            <a:endParaRPr lang="en-US" dirty="0"/>
          </a:p>
        </p:txBody>
      </p:sp>
    </p:spTree>
    <p:extLst>
      <p:ext uri="{BB962C8B-B14F-4D97-AF65-F5344CB8AC3E}">
        <p14:creationId xmlns:p14="http://schemas.microsoft.com/office/powerpoint/2010/main" val="417681276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Conjunctivitis Disease Table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1346807542"/>
              </p:ext>
            </p:extLst>
          </p:nvPr>
        </p:nvGraphicFramePr>
        <p:xfrm>
          <a:off x="381000" y="1096024"/>
          <a:ext cx="8382000" cy="5217160"/>
        </p:xfrm>
        <a:graphic>
          <a:graphicData uri="http://schemas.openxmlformats.org/drawingml/2006/table">
            <a:tbl>
              <a:tblPr firstRow="1" bandRow="1">
                <a:tableStyleId>{073A0DAA-6AF3-43AB-8588-CEC1D06C72B9}</a:tableStyleId>
              </a:tblPr>
              <a:tblGrid>
                <a:gridCol w="1670720">
                  <a:extLst>
                    <a:ext uri="{9D8B030D-6E8A-4147-A177-3AD203B41FA5}">
                      <a16:colId xmlns:a16="http://schemas.microsoft.com/office/drawing/2014/main" val="20000"/>
                    </a:ext>
                  </a:extLst>
                </a:gridCol>
                <a:gridCol w="2088232">
                  <a:extLst>
                    <a:ext uri="{9D8B030D-6E8A-4147-A177-3AD203B41FA5}">
                      <a16:colId xmlns:a16="http://schemas.microsoft.com/office/drawing/2014/main" val="20001"/>
                    </a:ext>
                  </a:extLst>
                </a:gridCol>
                <a:gridCol w="2520280">
                  <a:extLst>
                    <a:ext uri="{9D8B030D-6E8A-4147-A177-3AD203B41FA5}">
                      <a16:colId xmlns:a16="http://schemas.microsoft.com/office/drawing/2014/main" val="20002"/>
                    </a:ext>
                  </a:extLst>
                </a:gridCol>
                <a:gridCol w="2102768">
                  <a:extLst>
                    <a:ext uri="{9D8B030D-6E8A-4147-A177-3AD203B41FA5}">
                      <a16:colId xmlns:a16="http://schemas.microsoft.com/office/drawing/2014/main" val="20003"/>
                    </a:ext>
                  </a:extLst>
                </a:gridCol>
              </a:tblGrid>
              <a:tr h="370840">
                <a:tc>
                  <a:txBody>
                    <a:bodyPr/>
                    <a:lstStyle/>
                    <a:p>
                      <a:pPr>
                        <a:lnSpc>
                          <a:spcPts val="1400"/>
                        </a:lnSpc>
                      </a:pPr>
                      <a:r>
                        <a:rPr lang="en-US" sz="1200" b="1"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1" i="0" u="none" strike="noStrike" kern="1200" baseline="0" dirty="0">
                          <a:solidFill>
                            <a:schemeClr val="tx1"/>
                          </a:solidFill>
                          <a:latin typeface="+mn-lt"/>
                          <a:ea typeface="+mn-ea"/>
                          <a:cs typeface="+mn-cs"/>
                        </a:rPr>
                        <a:t>Neonatal Conjunctivitis</a:t>
                      </a:r>
                      <a:endParaRPr lang="en-US"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1" i="0" u="none" strike="noStrike" kern="1200" baseline="0" dirty="0">
                          <a:solidFill>
                            <a:schemeClr val="tx1"/>
                          </a:solidFill>
                          <a:latin typeface="+mn-lt"/>
                          <a:ea typeface="+mn-ea"/>
                          <a:cs typeface="+mn-cs"/>
                        </a:rPr>
                        <a:t>Bacterial Conjunctivitis</a:t>
                      </a:r>
                      <a:endParaRPr lang="en-US"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1" i="0" u="none" strike="noStrike" kern="1200" baseline="0" dirty="0">
                          <a:solidFill>
                            <a:schemeClr val="tx1"/>
                          </a:solidFill>
                          <a:latin typeface="+mn-lt"/>
                          <a:ea typeface="+mn-ea"/>
                          <a:cs typeface="+mn-cs"/>
                        </a:rPr>
                        <a:t>Viral Conjunctivitis</a:t>
                      </a:r>
                      <a:endParaRPr lang="en-US" sz="12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a:lnSpc>
                          <a:spcPts val="1400"/>
                        </a:lnSpc>
                      </a:pPr>
                      <a:r>
                        <a:rPr lang="en-US" sz="1200" dirty="0"/>
                        <a:t>Causative Organism(s)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1" u="none" strike="noStrike" kern="1200" baseline="0" dirty="0">
                          <a:solidFill>
                            <a:schemeClr val="dk1"/>
                          </a:solidFill>
                          <a:latin typeface="+mn-lt"/>
                          <a:ea typeface="+mn-ea"/>
                          <a:cs typeface="+mn-cs"/>
                        </a:rPr>
                        <a:t>Chlamydia trachomatis </a:t>
                      </a:r>
                      <a:r>
                        <a:rPr lang="en-US" sz="1200" b="0" i="0" u="none" strike="noStrike" kern="1200" baseline="0" dirty="0">
                          <a:solidFill>
                            <a:schemeClr val="dk1"/>
                          </a:solidFill>
                          <a:latin typeface="+mn-lt"/>
                          <a:ea typeface="+mn-ea"/>
                          <a:cs typeface="+mn-cs"/>
                        </a:rPr>
                        <a:t>or </a:t>
                      </a:r>
                      <a:r>
                        <a:rPr lang="en-US" sz="1200" b="0" i="1" u="none" strike="noStrike" kern="1200" baseline="0" dirty="0">
                          <a:solidFill>
                            <a:schemeClr val="dk1"/>
                          </a:solidFill>
                          <a:latin typeface="+mn-lt"/>
                          <a:ea typeface="+mn-ea"/>
                          <a:cs typeface="+mn-cs"/>
                        </a:rPr>
                        <a:t>Neisseria gonorrhoeae</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1" u="none" strike="noStrike" kern="1200" baseline="0" dirty="0">
                          <a:solidFill>
                            <a:schemeClr val="dk1"/>
                          </a:solidFill>
                          <a:latin typeface="+mn-lt"/>
                          <a:ea typeface="+mn-ea"/>
                          <a:cs typeface="+mn-cs"/>
                        </a:rPr>
                        <a:t>Streptococcus pneumoniae,</a:t>
                      </a:r>
                    </a:p>
                    <a:p>
                      <a:pPr>
                        <a:lnSpc>
                          <a:spcPts val="1400"/>
                        </a:lnSpc>
                      </a:pPr>
                      <a:r>
                        <a:rPr lang="en-US" sz="1200" b="0" i="1" u="none" strike="noStrike" kern="1200" baseline="0" dirty="0">
                          <a:solidFill>
                            <a:schemeClr val="dk1"/>
                          </a:solidFill>
                          <a:latin typeface="+mn-lt"/>
                          <a:ea typeface="+mn-ea"/>
                          <a:cs typeface="+mn-cs"/>
                        </a:rPr>
                        <a:t>Staphylococcus aureus,</a:t>
                      </a:r>
                    </a:p>
                    <a:p>
                      <a:pPr>
                        <a:lnSpc>
                          <a:spcPts val="1400"/>
                        </a:lnSpc>
                      </a:pPr>
                      <a:r>
                        <a:rPr lang="en-US" sz="1200" b="0" i="1" u="none" strike="noStrike" kern="1200" baseline="0" dirty="0">
                          <a:solidFill>
                            <a:schemeClr val="dk1"/>
                          </a:solidFill>
                          <a:latin typeface="+mn-lt"/>
                          <a:ea typeface="+mn-ea"/>
                          <a:cs typeface="+mn-cs"/>
                        </a:rPr>
                        <a:t>Haemophilus </a:t>
                      </a:r>
                      <a:r>
                        <a:rPr lang="en-US" sz="1200" b="0" i="1" u="none" strike="noStrike" kern="1200" baseline="0" dirty="0" err="1">
                          <a:solidFill>
                            <a:schemeClr val="dk1"/>
                          </a:solidFill>
                          <a:latin typeface="+mn-lt"/>
                          <a:ea typeface="+mn-ea"/>
                          <a:cs typeface="+mn-cs"/>
                        </a:rPr>
                        <a:t>influenzae</a:t>
                      </a:r>
                      <a:r>
                        <a:rPr lang="en-US" sz="1200" b="0" i="1" u="none" strike="noStrike" kern="1200" baseline="0" dirty="0">
                          <a:solidFill>
                            <a:schemeClr val="dk1"/>
                          </a:solidFill>
                          <a:latin typeface="+mn-lt"/>
                          <a:ea typeface="+mn-ea"/>
                          <a:cs typeface="+mn-cs"/>
                        </a:rPr>
                        <a:t>, Moraxella, </a:t>
                      </a:r>
                      <a:r>
                        <a:rPr lang="en-US" sz="1200" b="0" i="0" u="none" strike="noStrike" kern="1200" baseline="0" dirty="0">
                          <a:solidFill>
                            <a:schemeClr val="dk1"/>
                          </a:solidFill>
                          <a:latin typeface="+mn-lt"/>
                          <a:ea typeface="+mn-ea"/>
                          <a:cs typeface="+mn-cs"/>
                        </a:rPr>
                        <a:t>and also </a:t>
                      </a:r>
                      <a:r>
                        <a:rPr lang="en-US" sz="1200" b="0" i="1" u="none" strike="noStrike" kern="1200" baseline="0" dirty="0">
                          <a:solidFill>
                            <a:schemeClr val="dk1"/>
                          </a:solidFill>
                          <a:latin typeface="+mn-lt"/>
                          <a:ea typeface="+mn-ea"/>
                          <a:cs typeface="+mn-cs"/>
                        </a:rPr>
                        <a:t>Neisseria gonorrhoeae, Chlamydia trachomatis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Adenoviruses and others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pPr>
                        <a:lnSpc>
                          <a:spcPts val="1400"/>
                        </a:lnSpc>
                      </a:pPr>
                      <a:r>
                        <a:rPr lang="en-US" sz="1200" dirty="0"/>
                        <a:t>Common Modes of Transmission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Vertical</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Direct, indirect contact</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Direct, indirect contact</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pPr>
                        <a:lnSpc>
                          <a:spcPts val="1400"/>
                        </a:lnSpc>
                      </a:pPr>
                      <a:r>
                        <a:rPr lang="en-US" sz="1200" dirty="0"/>
                        <a:t>Virulence Factors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N/A</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N/A</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N/A</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pPr>
                        <a:lnSpc>
                          <a:spcPts val="1400"/>
                        </a:lnSpc>
                      </a:pPr>
                      <a:r>
                        <a:rPr lang="en-US" sz="1200" dirty="0"/>
                        <a:t>Culture/Diagnosis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Gram stain and culture</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Clinical diagnosis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Clinical diagnosis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pPr>
                        <a:lnSpc>
                          <a:spcPts val="1400"/>
                        </a:lnSpc>
                      </a:pPr>
                      <a:r>
                        <a:rPr lang="en-US" sz="1200" dirty="0"/>
                        <a:t>Prevention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Screen mothers, apply</a:t>
                      </a:r>
                    </a:p>
                    <a:p>
                      <a:pPr>
                        <a:lnSpc>
                          <a:spcPts val="1400"/>
                        </a:lnSpc>
                      </a:pPr>
                      <a:r>
                        <a:rPr lang="en-US" sz="1200" b="0" i="0" u="none" strike="noStrike" kern="1200" baseline="0" dirty="0">
                          <a:solidFill>
                            <a:schemeClr val="dk1"/>
                          </a:solidFill>
                          <a:latin typeface="+mn-lt"/>
                          <a:ea typeface="+mn-ea"/>
                          <a:cs typeface="+mn-cs"/>
                        </a:rPr>
                        <a:t>antibiotic to newborn eyes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Hygiene</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Hygiene</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pPr>
                        <a:lnSpc>
                          <a:spcPts val="1400"/>
                        </a:lnSpc>
                      </a:pPr>
                      <a:r>
                        <a:rPr lang="en-US" sz="1200" dirty="0"/>
                        <a:t>Treatment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Oral antibiotics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err="1">
                          <a:solidFill>
                            <a:schemeClr val="dk1"/>
                          </a:solidFill>
                          <a:latin typeface="+mn-lt"/>
                          <a:ea typeface="+mn-ea"/>
                          <a:cs typeface="+mn-cs"/>
                        </a:rPr>
                        <a:t>Gatifloxacin</a:t>
                      </a:r>
                      <a:r>
                        <a:rPr lang="en-US" sz="1200" b="0" i="0" u="none" strike="noStrike" kern="1200" baseline="0" dirty="0">
                          <a:solidFill>
                            <a:schemeClr val="dk1"/>
                          </a:solidFill>
                          <a:latin typeface="+mn-lt"/>
                          <a:ea typeface="+mn-ea"/>
                          <a:cs typeface="+mn-cs"/>
                        </a:rPr>
                        <a:t> or levofloxacin ophthalmic solution; several of these bacteria appear in the CDC Antibiotic Resistance Report</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None, although antibiotics often given because type of infection not distinguished</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70840">
                <a:tc>
                  <a:txBody>
                    <a:bodyPr/>
                    <a:lstStyle/>
                    <a:p>
                      <a:pPr>
                        <a:lnSpc>
                          <a:spcPts val="1400"/>
                        </a:lnSpc>
                      </a:pPr>
                      <a:r>
                        <a:rPr lang="en-US" sz="1200" dirty="0"/>
                        <a:t>Distinguishing Features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In babies &lt;28 days old</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Mucopurulent discharge</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Serous (clear) discharge</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370840">
                <a:tc>
                  <a:txBody>
                    <a:bodyPr/>
                    <a:lstStyle/>
                    <a:p>
                      <a:pPr>
                        <a:lnSpc>
                          <a:spcPts val="1400"/>
                        </a:lnSpc>
                      </a:pPr>
                      <a:r>
                        <a:rPr lang="en-US" sz="1200" dirty="0"/>
                        <a:t>Epidemiological Features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Less than 0.5% in developed world; higher incidence in developing world</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More common in children</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ts val="1400"/>
                        </a:lnSpc>
                      </a:pPr>
                      <a:r>
                        <a:rPr lang="en-US" sz="1200" b="0" i="0" u="none" strike="noStrike" kern="1200" baseline="0" dirty="0">
                          <a:solidFill>
                            <a:schemeClr val="dk1"/>
                          </a:solidFill>
                          <a:latin typeface="+mn-lt"/>
                          <a:ea typeface="+mn-ea"/>
                          <a:cs typeface="+mn-cs"/>
                        </a:rPr>
                        <a:t>More common in adults</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417681276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Ocular Trachoma</a:t>
            </a:r>
            <a:endParaRPr lang="en-US" dirty="0"/>
          </a:p>
        </p:txBody>
      </p:sp>
      <p:sp>
        <p:nvSpPr>
          <p:cNvPr id="6" name="Content Placeholder 5"/>
          <p:cNvSpPr>
            <a:spLocks noGrp="1"/>
          </p:cNvSpPr>
          <p:nvPr>
            <p:ph sz="quarter" idx="11"/>
          </p:nvPr>
        </p:nvSpPr>
        <p:spPr/>
        <p:txBody>
          <a:bodyPr/>
          <a:lstStyle/>
          <a:p>
            <a:pPr>
              <a:spcBef>
                <a:spcPts val="600"/>
              </a:spcBef>
              <a:spcAft>
                <a:spcPts val="600"/>
              </a:spcAft>
            </a:pPr>
            <a:r>
              <a:rPr lang="en-US" altLang="en-US" sz="2200" dirty="0"/>
              <a:t>Chronic infection of the epithelial cells of the eye caused by </a:t>
            </a:r>
            <a:r>
              <a:rPr lang="en-US" altLang="en-US" sz="2200" i="1" dirty="0"/>
              <a:t>Chlamydia trachomatis</a:t>
            </a:r>
            <a:endParaRPr lang="en-US" altLang="en-US" sz="2200" dirty="0"/>
          </a:p>
          <a:p>
            <a:pPr>
              <a:spcBef>
                <a:spcPts val="600"/>
              </a:spcBef>
              <a:spcAft>
                <a:spcPts val="600"/>
              </a:spcAft>
            </a:pPr>
            <a:r>
              <a:rPr lang="en-US" altLang="en-US" sz="2200" dirty="0"/>
              <a:t>Major cause of blindness around the world</a:t>
            </a:r>
          </a:p>
          <a:p>
            <a:pPr marL="320040" indent="-320040">
              <a:spcBef>
                <a:spcPts val="600"/>
              </a:spcBef>
              <a:spcAft>
                <a:spcPts val="600"/>
              </a:spcAft>
              <a:buFont typeface="Arial" pitchFamily="34" charset="0"/>
              <a:buChar char="•"/>
            </a:pPr>
            <a:r>
              <a:rPr lang="en-US" altLang="en-US" sz="2200" dirty="0"/>
              <a:t>Endemic in parts of Africa, Asia, the Middle East, Latin America, and Pacific Islands</a:t>
            </a:r>
          </a:p>
          <a:p>
            <a:pPr marL="0" lvl="1" indent="0">
              <a:spcBef>
                <a:spcPts val="600"/>
              </a:spcBef>
              <a:spcAft>
                <a:spcPts val="600"/>
              </a:spcAft>
              <a:buNone/>
            </a:pPr>
            <a:r>
              <a:rPr lang="en-US" altLang="en-US" sz="2200" dirty="0">
                <a:solidFill>
                  <a:prstClr val="black"/>
                </a:solidFill>
              </a:rPr>
              <a:t>Ongoing or recurrent infections lead to chronic inflammatory damage and scarring</a:t>
            </a:r>
            <a:endParaRPr lang="en-US" sz="2200" dirty="0"/>
          </a:p>
        </p:txBody>
      </p:sp>
      <p:pic>
        <p:nvPicPr>
          <p:cNvPr id="10" name="Picture 9" descr="Photo of the pebbled appearance of the inside of an upper eyelid as occurs in ocular trachoma caused by C. trachomatis."/>
          <p:cNvPicPr>
            <a:picLocks noChangeAspect="1"/>
          </p:cNvPicPr>
          <p:nvPr/>
        </p:nvPicPr>
        <p:blipFill rotWithShape="1">
          <a:blip r:embed="rId2">
            <a:extLst>
              <a:ext uri="{28A0092B-C50C-407E-A947-70E740481C1C}">
                <a14:useLocalDpi xmlns:a14="http://schemas.microsoft.com/office/drawing/2010/main" val="0"/>
              </a:ext>
            </a:extLst>
          </a:blip>
          <a:srcRect t="7155" b="8814"/>
          <a:stretch/>
        </p:blipFill>
        <p:spPr>
          <a:xfrm>
            <a:off x="4609759" y="1764406"/>
            <a:ext cx="4237196" cy="2916776"/>
          </a:xfrm>
          <a:prstGeom prst="rect">
            <a:avLst/>
          </a:prstGeom>
        </p:spPr>
      </p:pic>
      <p:sp>
        <p:nvSpPr>
          <p:cNvPr id="9" name="Text Placeholder 8"/>
          <p:cNvSpPr>
            <a:spLocks noGrp="1"/>
          </p:cNvSpPr>
          <p:nvPr>
            <p:ph type="body" sz="quarter" idx="30"/>
          </p:nvPr>
        </p:nvSpPr>
        <p:spPr/>
        <p:txBody>
          <a:bodyPr/>
          <a:lstStyle/>
          <a:p>
            <a:r>
              <a:rPr lang="en-US" dirty="0"/>
              <a:t>Western Ophthalmic Hospital/Science Source</a:t>
            </a:r>
          </a:p>
        </p:txBody>
      </p:sp>
    </p:spTree>
    <p:extLst>
      <p:ext uri="{BB962C8B-B14F-4D97-AF65-F5344CB8AC3E}">
        <p14:creationId xmlns:p14="http://schemas.microsoft.com/office/powerpoint/2010/main" val="41768127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Skin and Its Defenses: Antimicrobial Peptides</a:t>
            </a:r>
            <a:endParaRPr lang="en-US" dirty="0"/>
          </a:p>
        </p:txBody>
      </p:sp>
      <p:sp>
        <p:nvSpPr>
          <p:cNvPr id="3" name="Content Placeholder 2"/>
          <p:cNvSpPr>
            <a:spLocks noGrp="1"/>
          </p:cNvSpPr>
          <p:nvPr>
            <p:ph sz="quarter" idx="11"/>
          </p:nvPr>
        </p:nvSpPr>
        <p:spPr/>
        <p:txBody>
          <a:bodyPr/>
          <a:lstStyle/>
          <a:p>
            <a:pPr>
              <a:spcBef>
                <a:spcPts val="800"/>
              </a:spcBef>
              <a:spcAft>
                <a:spcPts val="600"/>
              </a:spcAft>
              <a:defRPr/>
            </a:pPr>
            <a:r>
              <a:rPr lang="en-US" dirty="0"/>
              <a:t>Identified in the last 20 years in epithelial cells</a:t>
            </a:r>
          </a:p>
          <a:p>
            <a:pPr>
              <a:spcBef>
                <a:spcPts val="800"/>
              </a:spcBef>
              <a:spcAft>
                <a:spcPts val="600"/>
              </a:spcAft>
              <a:defRPr/>
            </a:pPr>
            <a:r>
              <a:rPr lang="en-US" dirty="0"/>
              <a:t>Positively charged chemicals that act by disrupting negatively charged membranes of bacteria</a:t>
            </a:r>
          </a:p>
          <a:p>
            <a:pPr>
              <a:spcBef>
                <a:spcPts val="800"/>
              </a:spcBef>
              <a:spcAft>
                <a:spcPts val="600"/>
              </a:spcAft>
              <a:defRPr/>
            </a:pPr>
            <a:r>
              <a:rPr lang="en-US" dirty="0"/>
              <a:t>Many different types</a:t>
            </a:r>
          </a:p>
          <a:p>
            <a:pPr>
              <a:spcBef>
                <a:spcPts val="800"/>
              </a:spcBef>
              <a:spcAft>
                <a:spcPts val="600"/>
              </a:spcAft>
              <a:defRPr/>
            </a:pPr>
            <a:r>
              <a:rPr lang="en-US" dirty="0"/>
              <a:t>Responsible for keeping the microbial count on skin relatively low</a:t>
            </a:r>
          </a:p>
        </p:txBody>
      </p:sp>
    </p:spTree>
    <p:extLst>
      <p:ext uri="{BB962C8B-B14F-4D97-AF65-F5344CB8AC3E}">
        <p14:creationId xmlns:p14="http://schemas.microsoft.com/office/powerpoint/2010/main" val="172825007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Trachoma Disease Table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781736259"/>
              </p:ext>
            </p:extLst>
          </p:nvPr>
        </p:nvGraphicFramePr>
        <p:xfrm>
          <a:off x="511448" y="1205928"/>
          <a:ext cx="7870552" cy="4602480"/>
        </p:xfrm>
        <a:graphic>
          <a:graphicData uri="http://schemas.openxmlformats.org/drawingml/2006/table">
            <a:tbl>
              <a:tblPr firstRow="1" bandRow="1">
                <a:tableStyleId>{073A0DAA-6AF3-43AB-8588-CEC1D06C72B9}</a:tableStyleId>
              </a:tblPr>
              <a:tblGrid>
                <a:gridCol w="2593405">
                  <a:extLst>
                    <a:ext uri="{9D8B030D-6E8A-4147-A177-3AD203B41FA5}">
                      <a16:colId xmlns:a16="http://schemas.microsoft.com/office/drawing/2014/main" val="20000"/>
                    </a:ext>
                  </a:extLst>
                </a:gridCol>
                <a:gridCol w="5277147">
                  <a:extLst>
                    <a:ext uri="{9D8B030D-6E8A-4147-A177-3AD203B41FA5}">
                      <a16:colId xmlns:a16="http://schemas.microsoft.com/office/drawing/2014/main" val="20001"/>
                    </a:ext>
                  </a:extLst>
                </a:gridCol>
              </a:tblGrid>
              <a:tr h="370840">
                <a:tc>
                  <a:txBody>
                    <a:bodyPr/>
                    <a:lstStyle/>
                    <a:p>
                      <a:r>
                        <a:rPr lang="en-US" sz="2000" b="1" dirty="0">
                          <a:solidFill>
                            <a:schemeClr val="tx1"/>
                          </a:solidFill>
                        </a:rPr>
                        <a:t>Causative</a:t>
                      </a:r>
                      <a:r>
                        <a:rPr lang="en-US" sz="2000" b="1" baseline="0" dirty="0">
                          <a:solidFill>
                            <a:schemeClr val="tx1"/>
                          </a:solidFill>
                        </a:rPr>
                        <a:t> Organism(s)</a:t>
                      </a:r>
                      <a:endParaRPr lang="en-US"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1" i="1" u="none" strike="noStrike" kern="1200" baseline="0" dirty="0">
                          <a:solidFill>
                            <a:schemeClr val="tx1"/>
                          </a:solidFill>
                          <a:latin typeface="+mn-lt"/>
                          <a:ea typeface="+mn-ea"/>
                          <a:cs typeface="+mn-cs"/>
                        </a:rPr>
                        <a:t>C. trachomatis </a:t>
                      </a:r>
                      <a:r>
                        <a:rPr lang="en-US" sz="2000" b="1" i="0" u="none" strike="noStrike" kern="1200" baseline="0" dirty="0">
                          <a:solidFill>
                            <a:schemeClr val="tx1"/>
                          </a:solidFill>
                          <a:latin typeface="+mn-lt"/>
                          <a:ea typeface="+mn-ea"/>
                          <a:cs typeface="+mn-cs"/>
                        </a:rPr>
                        <a:t>serovars A–C</a:t>
                      </a:r>
                      <a:endParaRPr lang="en-US" sz="20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2000" dirty="0"/>
                        <a:t>Common Modes of Transmission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i="0" u="none" strike="noStrike" kern="1200" baseline="0" dirty="0">
                          <a:solidFill>
                            <a:schemeClr val="dk1"/>
                          </a:solidFill>
                          <a:latin typeface="+mn-lt"/>
                          <a:ea typeface="+mn-ea"/>
                          <a:cs typeface="+mn-cs"/>
                        </a:rPr>
                        <a:t>Indirect contact, mechanical vector</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2000" dirty="0"/>
                        <a:t>Virulence Factors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i="0" u="none" strike="noStrike" kern="1200" baseline="0" dirty="0">
                          <a:solidFill>
                            <a:schemeClr val="dk1"/>
                          </a:solidFill>
                          <a:latin typeface="+mn-lt"/>
                          <a:ea typeface="+mn-ea"/>
                          <a:cs typeface="+mn-cs"/>
                        </a:rPr>
                        <a:t>Intracellular growth</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2000" dirty="0"/>
                        <a:t>Culture/Diagnosis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i="0" u="none" strike="noStrike" kern="1200" baseline="0" dirty="0">
                          <a:solidFill>
                            <a:schemeClr val="dk1"/>
                          </a:solidFill>
                          <a:latin typeface="+mn-lt"/>
                          <a:ea typeface="+mn-ea"/>
                          <a:cs typeface="+mn-cs"/>
                        </a:rPr>
                        <a:t>Detection of inclusion bodies in stained preparations</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US" sz="2000" dirty="0"/>
                        <a:t>Prevention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i="0" u="none" strike="noStrike" kern="1200" baseline="0" dirty="0">
                          <a:solidFill>
                            <a:schemeClr val="dk1"/>
                          </a:solidFill>
                          <a:latin typeface="+mn-lt"/>
                          <a:ea typeface="+mn-ea"/>
                          <a:cs typeface="+mn-cs"/>
                        </a:rPr>
                        <a:t>Hygiene, vector control, prompt treatment of initial infection</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r>
                        <a:rPr lang="en-US" sz="2000" dirty="0"/>
                        <a:t>Treatment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i="0" u="none" strike="noStrike" kern="1200" baseline="0" dirty="0">
                          <a:solidFill>
                            <a:schemeClr val="dk1"/>
                          </a:solidFill>
                          <a:latin typeface="+mn-lt"/>
                          <a:ea typeface="+mn-ea"/>
                          <a:cs typeface="+mn-cs"/>
                        </a:rPr>
                        <a:t>Azithromycin or doxycycline</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r>
                        <a:rPr lang="en-US" sz="2000" dirty="0"/>
                        <a:t>Epidemiological Features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b="0" i="0" u="none" strike="noStrike" kern="1200" baseline="0" dirty="0">
                          <a:solidFill>
                            <a:schemeClr val="dk1"/>
                          </a:solidFill>
                          <a:latin typeface="+mn-lt"/>
                          <a:ea typeface="+mn-ea"/>
                          <a:cs typeface="+mn-cs"/>
                        </a:rPr>
                        <a:t>Highest prevalence among children between ages 3 and 5, prevalence as high as 60% in endemic areas</a:t>
                      </a:r>
                      <a:endParaRPr lang="en-US" sz="20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17681276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Keratitis</a:t>
            </a:r>
            <a:endParaRPr lang="en-US" dirty="0"/>
          </a:p>
        </p:txBody>
      </p:sp>
      <p:sp>
        <p:nvSpPr>
          <p:cNvPr id="3" name="Content Placeholder 2"/>
          <p:cNvSpPr>
            <a:spLocks noGrp="1"/>
          </p:cNvSpPr>
          <p:nvPr>
            <p:ph sz="quarter" idx="11"/>
          </p:nvPr>
        </p:nvSpPr>
        <p:spPr>
          <a:xfrm>
            <a:off x="342900" y="1276710"/>
            <a:ext cx="8067004" cy="2451148"/>
          </a:xfrm>
        </p:spPr>
        <p:txBody>
          <a:bodyPr/>
          <a:lstStyle/>
          <a:p>
            <a:pPr>
              <a:spcBef>
                <a:spcPts val="800"/>
              </a:spcBef>
            </a:pPr>
            <a:r>
              <a:rPr lang="en-US" altLang="en-US" sz="2200" dirty="0"/>
              <a:t>More serious infection than conjunctivitis</a:t>
            </a:r>
          </a:p>
          <a:p>
            <a:pPr marL="342900" indent="-342900">
              <a:spcBef>
                <a:spcPts val="800"/>
              </a:spcBef>
              <a:buFont typeface="Arial" pitchFamily="34" charset="0"/>
              <a:buChar char="•"/>
            </a:pPr>
            <a:r>
              <a:rPr lang="en-US" altLang="en-US" sz="2200" dirty="0"/>
              <a:t>Can lead to complete corneal destruction</a:t>
            </a:r>
          </a:p>
          <a:p>
            <a:pPr marL="342900" indent="-342900">
              <a:spcBef>
                <a:spcPts val="800"/>
              </a:spcBef>
              <a:buFont typeface="Arial" pitchFamily="34" charset="0"/>
              <a:buChar char="•"/>
            </a:pPr>
            <a:r>
              <a:rPr lang="en-US" altLang="en-US" sz="2200" dirty="0"/>
              <a:t>Can be caused by any microorganism after trauma to the eye</a:t>
            </a:r>
          </a:p>
          <a:p>
            <a:pPr marL="342900" indent="-342900">
              <a:spcBef>
                <a:spcPts val="800"/>
              </a:spcBef>
              <a:buFont typeface="Arial" pitchFamily="34" charset="0"/>
              <a:buChar char="•"/>
            </a:pPr>
            <a:r>
              <a:rPr lang="en-US" altLang="en-US" sz="2200" dirty="0"/>
              <a:t>HSV-1: misdirected activation of oral herpes</a:t>
            </a:r>
            <a:endParaRPr lang="en-US" sz="2200" dirty="0"/>
          </a:p>
        </p:txBody>
      </p:sp>
      <p:pic>
        <p:nvPicPr>
          <p:cNvPr id="6" name="Picture 5" descr="Illustration of the trigeminal nerve. There are three branches of the nerve: the ophthalmic, maxillary, and mandibular."/>
          <p:cNvPicPr>
            <a:picLocks noChangeAspect="1"/>
          </p:cNvPicPr>
          <p:nvPr/>
        </p:nvPicPr>
        <p:blipFill rotWithShape="1">
          <a:blip r:embed="rId2">
            <a:extLst>
              <a:ext uri="{28A0092B-C50C-407E-A947-70E740481C1C}">
                <a14:useLocalDpi xmlns:a14="http://schemas.microsoft.com/office/drawing/2010/main" val="0"/>
              </a:ext>
            </a:extLst>
          </a:blip>
          <a:srcRect t="5350"/>
          <a:stretch/>
        </p:blipFill>
        <p:spPr>
          <a:xfrm>
            <a:off x="2765109" y="3727858"/>
            <a:ext cx="3712964" cy="2706194"/>
          </a:xfrm>
          <a:prstGeom prst="rect">
            <a:avLst/>
          </a:prstGeom>
        </p:spPr>
      </p:pic>
    </p:spTree>
    <p:extLst>
      <p:ext uri="{BB962C8B-B14F-4D97-AF65-F5344CB8AC3E}">
        <p14:creationId xmlns:p14="http://schemas.microsoft.com/office/powerpoint/2010/main" val="417681276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i="1" dirty="0" err="1"/>
              <a:t>Acanthamoeba</a:t>
            </a:r>
            <a:r>
              <a:rPr lang="en-US" altLang="en-US" dirty="0"/>
              <a:t> Keratitis</a:t>
            </a:r>
            <a:endParaRPr lang="en-US" dirty="0"/>
          </a:p>
        </p:txBody>
      </p:sp>
      <p:sp>
        <p:nvSpPr>
          <p:cNvPr id="3" name="Content Placeholder 2"/>
          <p:cNvSpPr>
            <a:spLocks noGrp="1"/>
          </p:cNvSpPr>
          <p:nvPr>
            <p:ph sz="quarter" idx="11"/>
          </p:nvPr>
        </p:nvSpPr>
        <p:spPr>
          <a:xfrm>
            <a:off x="342900" y="1276709"/>
            <a:ext cx="3273757" cy="4971691"/>
          </a:xfrm>
        </p:spPr>
        <p:txBody>
          <a:bodyPr/>
          <a:lstStyle/>
          <a:p>
            <a:pPr>
              <a:spcBef>
                <a:spcPts val="800"/>
              </a:spcBef>
            </a:pPr>
            <a:r>
              <a:rPr lang="en-US" altLang="en-US" dirty="0"/>
              <a:t>Amoeba found in tap water and freshwater lakes</a:t>
            </a:r>
          </a:p>
          <a:p>
            <a:pPr>
              <a:spcBef>
                <a:spcPts val="800"/>
              </a:spcBef>
            </a:pPr>
            <a:r>
              <a:rPr lang="en-US" altLang="en-US" dirty="0"/>
              <a:t>Frequent infection in contact lens wearers</a:t>
            </a:r>
            <a:endParaRPr lang="en-US" dirty="0"/>
          </a:p>
        </p:txBody>
      </p:sp>
      <p:pic>
        <p:nvPicPr>
          <p:cNvPr id="6" name="Picture 5" descr="Photo of Acanthamoeba infection of the eye."/>
          <p:cNvPicPr>
            <a:picLocks noChangeAspect="1"/>
          </p:cNvPicPr>
          <p:nvPr/>
        </p:nvPicPr>
        <p:blipFill rotWithShape="1">
          <a:blip r:embed="rId2">
            <a:extLst>
              <a:ext uri="{28A0092B-C50C-407E-A947-70E740481C1C}">
                <a14:useLocalDpi xmlns:a14="http://schemas.microsoft.com/office/drawing/2010/main" val="0"/>
              </a:ext>
            </a:extLst>
          </a:blip>
          <a:srcRect t="6763" b="8533"/>
          <a:stretch/>
        </p:blipFill>
        <p:spPr>
          <a:xfrm>
            <a:off x="3830117" y="1712890"/>
            <a:ext cx="5118926" cy="3394134"/>
          </a:xfrm>
          <a:prstGeom prst="rect">
            <a:avLst/>
          </a:prstGeom>
        </p:spPr>
      </p:pic>
      <p:sp>
        <p:nvSpPr>
          <p:cNvPr id="5" name="Text Placeholder 4"/>
          <p:cNvSpPr>
            <a:spLocks noGrp="1"/>
          </p:cNvSpPr>
          <p:nvPr>
            <p:ph type="body" sz="quarter" idx="30"/>
          </p:nvPr>
        </p:nvSpPr>
        <p:spPr/>
        <p:txBody>
          <a:bodyPr/>
          <a:lstStyle/>
          <a:p>
            <a:r>
              <a:rPr lang="en-US" dirty="0"/>
              <a:t>ISM/</a:t>
            </a:r>
            <a:r>
              <a:rPr lang="en-US" dirty="0" err="1"/>
              <a:t>Phototake</a:t>
            </a:r>
            <a:endParaRPr lang="en-US" dirty="0"/>
          </a:p>
        </p:txBody>
      </p:sp>
    </p:spTree>
    <p:extLst>
      <p:ext uri="{BB962C8B-B14F-4D97-AF65-F5344CB8AC3E}">
        <p14:creationId xmlns:p14="http://schemas.microsoft.com/office/powerpoint/2010/main" val="417681276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Keratitis Disease Table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113128139"/>
              </p:ext>
            </p:extLst>
          </p:nvPr>
        </p:nvGraphicFramePr>
        <p:xfrm>
          <a:off x="431032" y="1244224"/>
          <a:ext cx="8426365" cy="5039360"/>
        </p:xfrm>
        <a:graphic>
          <a:graphicData uri="http://schemas.openxmlformats.org/drawingml/2006/table">
            <a:tbl>
              <a:tblPr firstRow="1" bandRow="1">
                <a:tableStyleId>{073A0DAA-6AF3-43AB-8588-CEC1D06C72B9}</a:tableStyleId>
              </a:tblPr>
              <a:tblGrid>
                <a:gridCol w="2707953">
                  <a:extLst>
                    <a:ext uri="{9D8B030D-6E8A-4147-A177-3AD203B41FA5}">
                      <a16:colId xmlns:a16="http://schemas.microsoft.com/office/drawing/2014/main" val="20000"/>
                    </a:ext>
                  </a:extLst>
                </a:gridCol>
                <a:gridCol w="2947916">
                  <a:extLst>
                    <a:ext uri="{9D8B030D-6E8A-4147-A177-3AD203B41FA5}">
                      <a16:colId xmlns:a16="http://schemas.microsoft.com/office/drawing/2014/main" val="20001"/>
                    </a:ext>
                  </a:extLst>
                </a:gridCol>
                <a:gridCol w="2770496">
                  <a:extLst>
                    <a:ext uri="{9D8B030D-6E8A-4147-A177-3AD203B41FA5}">
                      <a16:colId xmlns:a16="http://schemas.microsoft.com/office/drawing/2014/main" val="20002"/>
                    </a:ext>
                  </a:extLst>
                </a:gridCol>
              </a:tblGrid>
              <a:tr h="370840">
                <a:tc>
                  <a:txBody>
                    <a:bodyPr/>
                    <a:lstStyle/>
                    <a:p>
                      <a:r>
                        <a:rPr lang="en-US" b="1" dirty="0">
                          <a:solidFill>
                            <a:schemeClr val="tx1"/>
                          </a:solidFill>
                        </a:rPr>
                        <a:t>Causative Organism(s)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1" i="0" u="none" strike="noStrike" kern="1200" baseline="0" dirty="0">
                          <a:solidFill>
                            <a:schemeClr val="tx1"/>
                          </a:solidFill>
                          <a:latin typeface="+mn-lt"/>
                          <a:ea typeface="+mn-ea"/>
                          <a:cs typeface="+mn-cs"/>
                        </a:rPr>
                        <a:t>Herpes simplex virus</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1" i="0" u="none" strike="noStrike" kern="1200" baseline="0" dirty="0">
                          <a:solidFill>
                            <a:schemeClr val="tx1"/>
                          </a:solidFill>
                          <a:latin typeface="+mn-lt"/>
                          <a:ea typeface="+mn-ea"/>
                          <a:cs typeface="+mn-cs"/>
                        </a:rPr>
                        <a:t>Miscellaneous microorganisms</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dirty="0"/>
                        <a:t>Common</a:t>
                      </a:r>
                      <a:r>
                        <a:rPr lang="en-US" baseline="0" dirty="0"/>
                        <a:t> Modes of Transmission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Reactivation of latent virus, although primary infections can occur in the eye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Often traumatic introduction</a:t>
                      </a:r>
                    </a:p>
                    <a:p>
                      <a:r>
                        <a:rPr lang="en-US" sz="1800" b="0" i="0" u="none" strike="noStrike" kern="1200" baseline="0" dirty="0">
                          <a:solidFill>
                            <a:schemeClr val="dk1"/>
                          </a:solidFill>
                          <a:latin typeface="+mn-lt"/>
                          <a:ea typeface="+mn-ea"/>
                          <a:cs typeface="+mn-cs"/>
                        </a:rPr>
                        <a:t>(parenteral)</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dirty="0"/>
                        <a:t>Virulence Factors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Latency</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Various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dirty="0"/>
                        <a:t>Culture/Diagnosis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Usually clinical diagnosis; viral culture or PCR if needed</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Various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US" dirty="0"/>
                        <a:t>Prevention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N/A</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N/A</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r>
                        <a:rPr lang="en-US" dirty="0"/>
                        <a:t>Treatment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Topical trifluridine +/– oral acyclovir</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Specific antimicrobials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r>
                        <a:rPr lang="en-US" dirty="0"/>
                        <a:t>Epidemiological Features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One-third worldwide population infected; in US, annual incidence of 500,000</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baseline="0" dirty="0">
                          <a:solidFill>
                            <a:schemeClr val="dk1"/>
                          </a:solidFill>
                          <a:latin typeface="+mn-lt"/>
                          <a:ea typeface="+mn-ea"/>
                          <a:cs typeface="+mn-cs"/>
                        </a:rPr>
                        <a:t>N/A</a:t>
                      </a:r>
                      <a:endParaRPr lang="en-US" dirty="0"/>
                    </a:p>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17681276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River Blindness</a:t>
            </a:r>
            <a:endParaRPr lang="en-US" dirty="0"/>
          </a:p>
        </p:txBody>
      </p:sp>
      <p:sp>
        <p:nvSpPr>
          <p:cNvPr id="3" name="Content Placeholder 2"/>
          <p:cNvSpPr>
            <a:spLocks noGrp="1"/>
          </p:cNvSpPr>
          <p:nvPr>
            <p:ph sz="quarter" idx="11"/>
          </p:nvPr>
        </p:nvSpPr>
        <p:spPr/>
        <p:txBody>
          <a:bodyPr/>
          <a:lstStyle/>
          <a:p>
            <a:pPr>
              <a:spcBef>
                <a:spcPts val="800"/>
              </a:spcBef>
              <a:defRPr/>
            </a:pPr>
            <a:r>
              <a:rPr lang="en-US" dirty="0">
                <a:ea typeface="ＭＳ Ｐゴシック" charset="0"/>
              </a:rPr>
              <a:t>Chronic parasitic infection</a:t>
            </a:r>
          </a:p>
          <a:p>
            <a:pPr marL="342900" indent="-342900">
              <a:spcBef>
                <a:spcPts val="800"/>
              </a:spcBef>
              <a:buFont typeface="Arial" pitchFamily="34" charset="0"/>
              <a:buChar char="•"/>
              <a:defRPr/>
            </a:pPr>
            <a:r>
              <a:rPr lang="en-US" dirty="0">
                <a:ea typeface="ＭＳ Ｐゴシック" charset="0"/>
              </a:rPr>
              <a:t>Endemic in Latin America, Africa, Asia, and the Middle East</a:t>
            </a:r>
          </a:p>
          <a:p>
            <a:pPr marL="342900" indent="-342900">
              <a:spcBef>
                <a:spcPts val="800"/>
              </a:spcBef>
              <a:buFont typeface="Arial" pitchFamily="34" charset="0"/>
              <a:buChar char="•"/>
              <a:defRPr/>
            </a:pPr>
            <a:r>
              <a:rPr lang="en-US" dirty="0">
                <a:ea typeface="ＭＳ Ｐゴシック" charset="0"/>
              </a:rPr>
              <a:t>Worm: </a:t>
            </a:r>
            <a:r>
              <a:rPr lang="en-US" i="1" dirty="0" err="1">
                <a:ea typeface="ＭＳ Ｐゴシック" charset="0"/>
              </a:rPr>
              <a:t>Onchocerca</a:t>
            </a:r>
            <a:r>
              <a:rPr lang="en-US" i="1" dirty="0">
                <a:ea typeface="ＭＳ Ｐゴシック" charset="0"/>
              </a:rPr>
              <a:t> volvulus</a:t>
            </a:r>
            <a:r>
              <a:rPr lang="en-US" dirty="0">
                <a:ea typeface="ＭＳ Ｐゴシック" charset="0"/>
              </a:rPr>
              <a:t> transmitted by black flies</a:t>
            </a:r>
          </a:p>
          <a:p>
            <a:pPr marL="687388" lvl="1">
              <a:defRPr/>
            </a:pPr>
            <a:r>
              <a:rPr lang="en-US" dirty="0">
                <a:ea typeface="ＭＳ Ｐゴシック" charset="0"/>
              </a:rPr>
              <a:t>Microfilariae migrate through the bloodstream to the eyes</a:t>
            </a:r>
          </a:p>
          <a:p>
            <a:pPr marL="687388" lvl="1">
              <a:defRPr/>
            </a:pPr>
            <a:r>
              <a:rPr lang="en-US" i="1" dirty="0" err="1">
                <a:ea typeface="ＭＳ Ｐゴシック" charset="0"/>
              </a:rPr>
              <a:t>Wolbachia</a:t>
            </a:r>
            <a:r>
              <a:rPr lang="en-US" dirty="0">
                <a:ea typeface="ＭＳ Ｐゴシック" charset="0"/>
              </a:rPr>
              <a:t> infections inside the worm contribute to the damage in human tissues</a:t>
            </a:r>
          </a:p>
        </p:txBody>
      </p:sp>
    </p:spTree>
    <p:extLst>
      <p:ext uri="{BB962C8B-B14F-4D97-AF65-F5344CB8AC3E}">
        <p14:creationId xmlns:p14="http://schemas.microsoft.com/office/powerpoint/2010/main" val="417681276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River Blindness Disease Table</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247856602"/>
              </p:ext>
            </p:extLst>
          </p:nvPr>
        </p:nvGraphicFramePr>
        <p:xfrm>
          <a:off x="463676" y="1276556"/>
          <a:ext cx="8092495" cy="4053840"/>
        </p:xfrm>
        <a:graphic>
          <a:graphicData uri="http://schemas.openxmlformats.org/drawingml/2006/table">
            <a:tbl>
              <a:tblPr firstRow="1" bandRow="1">
                <a:tableStyleId>{073A0DAA-6AF3-43AB-8588-CEC1D06C72B9}</a:tableStyleId>
              </a:tblPr>
              <a:tblGrid>
                <a:gridCol w="3586544">
                  <a:extLst>
                    <a:ext uri="{9D8B030D-6E8A-4147-A177-3AD203B41FA5}">
                      <a16:colId xmlns:a16="http://schemas.microsoft.com/office/drawing/2014/main" val="20000"/>
                    </a:ext>
                  </a:extLst>
                </a:gridCol>
                <a:gridCol w="4505951">
                  <a:extLst>
                    <a:ext uri="{9D8B030D-6E8A-4147-A177-3AD203B41FA5}">
                      <a16:colId xmlns:a16="http://schemas.microsoft.com/office/drawing/2014/main" val="20001"/>
                    </a:ext>
                  </a:extLst>
                </a:gridCol>
              </a:tblGrid>
              <a:tr h="370840">
                <a:tc>
                  <a:txBody>
                    <a:bodyPr/>
                    <a:lstStyle/>
                    <a:p>
                      <a:r>
                        <a:rPr lang="en-US" b="1" dirty="0">
                          <a:solidFill>
                            <a:schemeClr val="tx1"/>
                          </a:solidFill>
                        </a:rPr>
                        <a:t>Causative Organism(s)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1" i="1" u="none" strike="noStrike" kern="1200" baseline="0" dirty="0">
                          <a:solidFill>
                            <a:schemeClr val="tx1"/>
                          </a:solidFill>
                          <a:latin typeface="+mn-lt"/>
                          <a:ea typeface="+mn-ea"/>
                          <a:cs typeface="+mn-cs"/>
                        </a:rPr>
                        <a:t>Wolbachia </a:t>
                      </a:r>
                      <a:r>
                        <a:rPr lang="en-US" sz="1800" b="1" i="0" u="none" strike="noStrike" kern="1200" baseline="0" dirty="0">
                          <a:solidFill>
                            <a:schemeClr val="tx1"/>
                          </a:solidFill>
                          <a:latin typeface="+mn-lt"/>
                          <a:ea typeface="+mn-ea"/>
                          <a:cs typeface="+mn-cs"/>
                        </a:rPr>
                        <a:t>plus </a:t>
                      </a:r>
                      <a:r>
                        <a:rPr lang="en-US" sz="1800" b="1" i="1" u="none" strike="noStrike" kern="1200" baseline="0" dirty="0" err="1">
                          <a:solidFill>
                            <a:schemeClr val="tx1"/>
                          </a:solidFill>
                          <a:latin typeface="+mn-lt"/>
                          <a:ea typeface="+mn-ea"/>
                          <a:cs typeface="+mn-cs"/>
                        </a:rPr>
                        <a:t>Onchocerca</a:t>
                      </a:r>
                      <a:r>
                        <a:rPr lang="en-US" sz="1800" b="1" i="1" u="none" strike="noStrike" kern="1200" baseline="0" dirty="0">
                          <a:solidFill>
                            <a:schemeClr val="tx1"/>
                          </a:solidFill>
                          <a:latin typeface="+mn-lt"/>
                          <a:ea typeface="+mn-ea"/>
                          <a:cs typeface="+mn-cs"/>
                        </a:rPr>
                        <a:t> volvulus</a:t>
                      </a:r>
                      <a:endParaRPr lang="en-US"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dirty="0"/>
                        <a:t>Common</a:t>
                      </a:r>
                      <a:r>
                        <a:rPr lang="en-US" baseline="0" dirty="0"/>
                        <a:t> Modes of Transmission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Biological vector</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dirty="0"/>
                        <a:t>Virulence Factors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Induction of inflammatory response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dirty="0"/>
                        <a:t>Culture/Diagnosis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“Skin snips”: small piece of skin in </a:t>
                      </a:r>
                      <a:r>
                        <a:rPr lang="en-US" sz="1800" b="0" i="0" u="none" strike="noStrike" kern="1200" baseline="0" dirty="0" err="1">
                          <a:solidFill>
                            <a:schemeClr val="dk1"/>
                          </a:solidFill>
                          <a:latin typeface="+mn-lt"/>
                          <a:ea typeface="+mn-ea"/>
                          <a:cs typeface="+mn-cs"/>
                        </a:rPr>
                        <a:t>NaCl</a:t>
                      </a:r>
                      <a:r>
                        <a:rPr lang="en-US" sz="1800" b="0" i="0" u="none" strike="noStrike" kern="1200" baseline="0" dirty="0">
                          <a:solidFill>
                            <a:schemeClr val="dk1"/>
                          </a:solidFill>
                          <a:latin typeface="+mn-lt"/>
                          <a:ea typeface="+mn-ea"/>
                          <a:cs typeface="+mn-cs"/>
                        </a:rPr>
                        <a:t> solution examined under microscope and microfilariae counted</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US" dirty="0"/>
                        <a:t>Prevention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Avoiding black fly</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r>
                        <a:rPr lang="en-US" dirty="0"/>
                        <a:t>Treatment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Ivermectin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r>
                        <a:rPr lang="en-US" dirty="0"/>
                        <a:t>Distinguishing Features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Worms often visible in eye</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Epidemiological Features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18 to 40 million afflicted worldwide; 99% of cases in 30 African countries; also in Central and South America</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417681276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Concept Check – Section 18.6</a:t>
            </a:r>
            <a:endParaRPr lang="en-US" dirty="0"/>
          </a:p>
        </p:txBody>
      </p:sp>
      <p:sp>
        <p:nvSpPr>
          <p:cNvPr id="3" name="Content Placeholder 2"/>
          <p:cNvSpPr>
            <a:spLocks noGrp="1"/>
          </p:cNvSpPr>
          <p:nvPr>
            <p:ph sz="quarter" idx="11"/>
          </p:nvPr>
        </p:nvSpPr>
        <p:spPr>
          <a:xfrm>
            <a:off x="342899" y="1276709"/>
            <a:ext cx="8507187" cy="4971691"/>
          </a:xfrm>
        </p:spPr>
        <p:txBody>
          <a:bodyPr/>
          <a:lstStyle/>
          <a:p>
            <a:pPr marL="457200" indent="-457200">
              <a:spcBef>
                <a:spcPts val="800"/>
              </a:spcBef>
              <a:buFont typeface="+mj-lt"/>
              <a:buAutoNum type="arabicPeriod"/>
            </a:pPr>
            <a:r>
              <a:rPr lang="en-US" dirty="0">
                <a:ea typeface="ＭＳ Ｐゴシック" charset="0"/>
              </a:rPr>
              <a:t>Conjunctivitis caused by bacteria has a</a:t>
            </a:r>
            <a:r>
              <a:rPr lang="en-US" dirty="0"/>
              <a:t> </a:t>
            </a:r>
            <a:r>
              <a:rPr lang="en-US" u="sng" spc="600" dirty="0">
                <a:solidFill>
                  <a:schemeClr val="bg1"/>
                </a:solidFill>
                <a:uFill>
                  <a:solidFill>
                    <a:schemeClr val="tx1"/>
                  </a:solidFill>
                </a:uFill>
                <a:ea typeface="ＭＳ Ｐゴシック" charset="0"/>
              </a:rPr>
              <a:t>Blank </a:t>
            </a:r>
            <a:r>
              <a:rPr lang="en-US" dirty="0">
                <a:ea typeface="ＭＳ Ｐゴシック" charset="0"/>
              </a:rPr>
              <a:t> exudate and viral conjunctivitis has a</a:t>
            </a:r>
            <a:r>
              <a:rPr lang="en-US" dirty="0"/>
              <a:t> </a:t>
            </a:r>
            <a:r>
              <a:rPr lang="en-US" u="sng" spc="600" dirty="0">
                <a:solidFill>
                  <a:schemeClr val="bg1"/>
                </a:solidFill>
                <a:uFill>
                  <a:solidFill>
                    <a:schemeClr val="tx1"/>
                  </a:solidFill>
                </a:uFill>
                <a:ea typeface="ＭＳ Ｐゴシック" charset="0"/>
              </a:rPr>
              <a:t>Blank </a:t>
            </a:r>
            <a:r>
              <a:rPr lang="en-US" dirty="0">
                <a:ea typeface="ＭＳ Ｐゴシック" charset="0"/>
              </a:rPr>
              <a:t> exudate.</a:t>
            </a:r>
          </a:p>
          <a:p>
            <a:pPr marL="457200" lvl="0" indent="-457200">
              <a:spcBef>
                <a:spcPts val="800"/>
              </a:spcBef>
              <a:buFont typeface="+mj-lt"/>
              <a:buAutoNum type="arabicPeriod"/>
              <a:defRPr/>
            </a:pPr>
            <a:r>
              <a:rPr lang="en-US" dirty="0">
                <a:solidFill>
                  <a:prstClr val="black"/>
                </a:solidFill>
                <a:ea typeface="ＭＳ Ｐゴシック" charset="0"/>
              </a:rPr>
              <a:t>True/False: Trachoma is caused by the same strain of </a:t>
            </a:r>
            <a:r>
              <a:rPr lang="en-US" i="1" dirty="0">
                <a:solidFill>
                  <a:prstClr val="black"/>
                </a:solidFill>
                <a:ea typeface="ＭＳ Ｐゴシック" charset="0"/>
              </a:rPr>
              <a:t>C. trachomatis</a:t>
            </a:r>
            <a:r>
              <a:rPr lang="en-US" dirty="0">
                <a:solidFill>
                  <a:prstClr val="black"/>
                </a:solidFill>
                <a:ea typeface="ＭＳ Ｐゴシック" charset="0"/>
              </a:rPr>
              <a:t> that causes conjunctivitis.</a:t>
            </a:r>
          </a:p>
          <a:p>
            <a:pPr marL="457200" lvl="0" indent="-457200">
              <a:spcBef>
                <a:spcPts val="800"/>
              </a:spcBef>
              <a:buFont typeface="+mj-lt"/>
              <a:buAutoNum type="arabicPeriod"/>
              <a:defRPr/>
            </a:pPr>
            <a:r>
              <a:rPr lang="en-US" dirty="0">
                <a:solidFill>
                  <a:prstClr val="black"/>
                </a:solidFill>
                <a:ea typeface="ＭＳ Ｐゴシック" charset="0"/>
              </a:rPr>
              <a:t>Which of the following eye diseases </a:t>
            </a:r>
            <a:r>
              <a:rPr lang="en-US" b="1" u="sng" dirty="0">
                <a:solidFill>
                  <a:prstClr val="black"/>
                </a:solidFill>
                <a:ea typeface="ＭＳ Ｐゴシック" charset="0"/>
              </a:rPr>
              <a:t>does not</a:t>
            </a:r>
            <a:r>
              <a:rPr lang="en-US" dirty="0">
                <a:solidFill>
                  <a:prstClr val="black"/>
                </a:solidFill>
                <a:ea typeface="ＭＳ Ｐゴシック" charset="0"/>
              </a:rPr>
              <a:t> lead to blindness?</a:t>
            </a:r>
          </a:p>
          <a:p>
            <a:pPr marL="914400" lvl="1" indent="-457200">
              <a:buFont typeface="+mj-lt"/>
              <a:buAutoNum type="alphaLcPeriod"/>
              <a:defRPr/>
            </a:pPr>
            <a:r>
              <a:rPr lang="en-US" dirty="0">
                <a:solidFill>
                  <a:prstClr val="black"/>
                </a:solidFill>
                <a:ea typeface="ＭＳ Ｐゴシック" charset="0"/>
              </a:rPr>
              <a:t>Trachoma</a:t>
            </a:r>
          </a:p>
          <a:p>
            <a:pPr marL="914400" lvl="1" indent="-457200">
              <a:buFont typeface="+mj-lt"/>
              <a:buAutoNum type="alphaLcPeriod"/>
              <a:defRPr/>
            </a:pPr>
            <a:r>
              <a:rPr lang="en-US" dirty="0">
                <a:solidFill>
                  <a:prstClr val="black"/>
                </a:solidFill>
                <a:ea typeface="ＭＳ Ｐゴシック" charset="0"/>
              </a:rPr>
              <a:t>Keratitis</a:t>
            </a:r>
          </a:p>
          <a:p>
            <a:pPr marL="914400" lvl="1" indent="-457200">
              <a:buFont typeface="+mj-lt"/>
              <a:buAutoNum type="alphaLcPeriod"/>
              <a:defRPr/>
            </a:pPr>
            <a:r>
              <a:rPr lang="en-US" dirty="0">
                <a:solidFill>
                  <a:prstClr val="black"/>
                </a:solidFill>
                <a:ea typeface="ＭＳ Ｐゴシック" charset="0"/>
              </a:rPr>
              <a:t>Conjunctivitis</a:t>
            </a:r>
          </a:p>
          <a:p>
            <a:pPr marL="914400" lvl="1" indent="-457200">
              <a:buFont typeface="+mj-lt"/>
              <a:buAutoNum type="alphaLcPeriod"/>
              <a:defRPr/>
            </a:pPr>
            <a:r>
              <a:rPr lang="en-US" dirty="0">
                <a:solidFill>
                  <a:prstClr val="black"/>
                </a:solidFill>
                <a:ea typeface="ＭＳ Ｐゴシック" charset="0"/>
              </a:rPr>
              <a:t>River blindness</a:t>
            </a:r>
            <a:endParaRPr lang="en-US" dirty="0"/>
          </a:p>
        </p:txBody>
      </p:sp>
    </p:spTree>
    <p:extLst>
      <p:ext uri="{BB962C8B-B14F-4D97-AF65-F5344CB8AC3E}">
        <p14:creationId xmlns:p14="http://schemas.microsoft.com/office/powerpoint/2010/main" val="417681276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Taxonomic Organization: Microorganisms Causing Disease of the Skin and Eyes </a:t>
            </a:r>
            <a:r>
              <a:rPr lang="en-US" altLang="en-US" sz="1200" dirty="0"/>
              <a:t>1</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432056988"/>
              </p:ext>
            </p:extLst>
          </p:nvPr>
        </p:nvGraphicFramePr>
        <p:xfrm>
          <a:off x="496265" y="1196752"/>
          <a:ext cx="7815217" cy="2892552"/>
        </p:xfrm>
        <a:graphic>
          <a:graphicData uri="http://schemas.openxmlformats.org/drawingml/2006/table">
            <a:tbl>
              <a:tblPr firstRow="1" bandRow="1">
                <a:tableStyleId>{073A0DAA-6AF3-43AB-8588-CEC1D06C72B9}</a:tableStyleId>
              </a:tblPr>
              <a:tblGrid>
                <a:gridCol w="2604120">
                  <a:extLst>
                    <a:ext uri="{9D8B030D-6E8A-4147-A177-3AD203B41FA5}">
                      <a16:colId xmlns:a16="http://schemas.microsoft.com/office/drawing/2014/main" val="20000"/>
                    </a:ext>
                  </a:extLst>
                </a:gridCol>
                <a:gridCol w="5211097">
                  <a:extLst>
                    <a:ext uri="{9D8B030D-6E8A-4147-A177-3AD203B41FA5}">
                      <a16:colId xmlns:a16="http://schemas.microsoft.com/office/drawing/2014/main" val="20001"/>
                    </a:ext>
                  </a:extLst>
                </a:gridCol>
              </a:tblGrid>
              <a:tr h="370840">
                <a:tc>
                  <a:txBody>
                    <a:bodyPr/>
                    <a:lstStyle/>
                    <a:p>
                      <a:pPr>
                        <a:lnSpc>
                          <a:spcPct val="90000"/>
                        </a:lnSpc>
                      </a:pPr>
                      <a:r>
                        <a:rPr lang="en-US" sz="1400" dirty="0">
                          <a:solidFill>
                            <a:schemeClr val="tx1"/>
                          </a:solidFill>
                        </a:rPr>
                        <a:t>Gram-positive bacteria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90000"/>
                        </a:lnSpc>
                      </a:pPr>
                      <a:r>
                        <a:rPr lang="en-US" sz="1400"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a:lnSpc>
                          <a:spcPct val="90000"/>
                        </a:lnSpc>
                      </a:pPr>
                      <a:r>
                        <a:rPr lang="en-US" sz="1400" b="0" i="1" u="none" strike="noStrike" kern="1200" baseline="0" dirty="0">
                          <a:solidFill>
                            <a:schemeClr val="dk1"/>
                          </a:solidFill>
                          <a:latin typeface="+mn-lt"/>
                          <a:ea typeface="+mn-ea"/>
                          <a:cs typeface="+mn-cs"/>
                        </a:rPr>
                        <a:t>Propionibacterium acnes</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90000"/>
                        </a:lnSpc>
                      </a:pPr>
                      <a:r>
                        <a:rPr lang="en-US" sz="1400" b="0" i="0" u="none" strike="noStrike" kern="1200" baseline="0" dirty="0">
                          <a:solidFill>
                            <a:schemeClr val="dk1"/>
                          </a:solidFill>
                          <a:latin typeface="+mn-lt"/>
                          <a:ea typeface="+mn-ea"/>
                          <a:cs typeface="+mn-cs"/>
                        </a:rPr>
                        <a:t>Acne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pPr>
                        <a:lnSpc>
                          <a:spcPct val="90000"/>
                        </a:lnSpc>
                      </a:pPr>
                      <a:r>
                        <a:rPr lang="en-US" sz="1400" b="0" i="1" u="none" strike="noStrike" kern="1200" baseline="0" dirty="0">
                          <a:solidFill>
                            <a:schemeClr val="dk1"/>
                          </a:solidFill>
                          <a:latin typeface="+mn-lt"/>
                          <a:ea typeface="+mn-ea"/>
                          <a:cs typeface="+mn-cs"/>
                        </a:rPr>
                        <a:t>Staphylococcus aureus</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90000"/>
                        </a:lnSpc>
                      </a:pPr>
                      <a:r>
                        <a:rPr lang="en-US" sz="1400" b="0" i="0" u="none" strike="noStrike" kern="1200" baseline="0" dirty="0">
                          <a:solidFill>
                            <a:schemeClr val="dk1"/>
                          </a:solidFill>
                          <a:latin typeface="+mn-lt"/>
                          <a:ea typeface="+mn-ea"/>
                          <a:cs typeface="+mn-cs"/>
                        </a:rPr>
                        <a:t>MRSA impetigo, cellulitis, scalded skin syndrome, folliculitis, abscesses (furuncles and carbuncles), necrotizing fasciitis, bacterial conjunctivitis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pPr>
                        <a:lnSpc>
                          <a:spcPct val="90000"/>
                        </a:lnSpc>
                      </a:pPr>
                      <a:r>
                        <a:rPr lang="en-US" sz="1400" b="0" i="1" u="none" strike="noStrike" kern="1200" baseline="0" dirty="0">
                          <a:solidFill>
                            <a:schemeClr val="dk1"/>
                          </a:solidFill>
                          <a:latin typeface="+mn-lt"/>
                          <a:ea typeface="+mn-ea"/>
                          <a:cs typeface="+mn-cs"/>
                        </a:rPr>
                        <a:t>Streptococcus pyogenes</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90000"/>
                        </a:lnSpc>
                      </a:pPr>
                      <a:r>
                        <a:rPr lang="en-US" sz="1400" b="0" i="0" u="none" strike="noStrike" kern="1200" baseline="0" dirty="0">
                          <a:solidFill>
                            <a:schemeClr val="dk1"/>
                          </a:solidFill>
                          <a:latin typeface="+mn-lt"/>
                          <a:ea typeface="+mn-ea"/>
                          <a:cs typeface="+mn-cs"/>
                        </a:rPr>
                        <a:t>Impetigo, cellulitis, erysipelas, necrotizing fasciitis, scarlet fever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pPr>
                        <a:lnSpc>
                          <a:spcPct val="90000"/>
                        </a:lnSpc>
                      </a:pPr>
                      <a:r>
                        <a:rPr lang="en-US" sz="1400" b="0" i="1" u="none" strike="noStrike" kern="1200" baseline="0" dirty="0">
                          <a:solidFill>
                            <a:schemeClr val="dk1"/>
                          </a:solidFill>
                          <a:latin typeface="+mn-lt"/>
                          <a:ea typeface="+mn-ea"/>
                          <a:cs typeface="+mn-cs"/>
                        </a:rPr>
                        <a:t>Clostridium perfringens</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90000"/>
                        </a:lnSpc>
                      </a:pPr>
                      <a:r>
                        <a:rPr lang="en-US" sz="1400" b="0" i="0" u="none" strike="noStrike" kern="1200" baseline="0" dirty="0">
                          <a:solidFill>
                            <a:schemeClr val="dk1"/>
                          </a:solidFill>
                          <a:latin typeface="+mn-lt"/>
                          <a:ea typeface="+mn-ea"/>
                          <a:cs typeface="+mn-cs"/>
                        </a:rPr>
                        <a:t>Gas gangrene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pPr>
                        <a:lnSpc>
                          <a:spcPct val="90000"/>
                        </a:lnSpc>
                      </a:pPr>
                      <a:r>
                        <a:rPr lang="en-US" sz="1400" b="0" i="1" u="none" strike="noStrike" kern="1200" baseline="0" dirty="0">
                          <a:solidFill>
                            <a:schemeClr val="dk1"/>
                          </a:solidFill>
                          <a:latin typeface="+mn-lt"/>
                          <a:ea typeface="+mn-ea"/>
                          <a:cs typeface="+mn-cs"/>
                        </a:rPr>
                        <a:t>Bacillus anthracis</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90000"/>
                        </a:lnSpc>
                      </a:pPr>
                      <a:r>
                        <a:rPr lang="en-US" sz="1400" b="0" i="0" u="none" strike="noStrike" kern="1200" baseline="0" dirty="0">
                          <a:solidFill>
                            <a:schemeClr val="dk1"/>
                          </a:solidFill>
                          <a:latin typeface="+mn-lt"/>
                          <a:ea typeface="+mn-ea"/>
                          <a:cs typeface="+mn-cs"/>
                        </a:rPr>
                        <a:t>Cutaneous anthrax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pPr>
                        <a:lnSpc>
                          <a:spcPct val="90000"/>
                        </a:lnSpc>
                      </a:pPr>
                      <a:r>
                        <a:rPr lang="en-US" sz="1400" b="0" i="1" u="none" strike="noStrike" kern="1200" baseline="0" dirty="0">
                          <a:solidFill>
                            <a:schemeClr val="dk1"/>
                          </a:solidFill>
                          <a:latin typeface="+mn-lt"/>
                          <a:ea typeface="+mn-ea"/>
                          <a:cs typeface="+mn-cs"/>
                        </a:rPr>
                        <a:t>Streptococcus </a:t>
                      </a:r>
                      <a:r>
                        <a:rPr lang="en-US" sz="1400" b="0" i="1" u="none" strike="noStrike" kern="1200" baseline="0" dirty="0" err="1">
                          <a:solidFill>
                            <a:schemeClr val="dk1"/>
                          </a:solidFill>
                          <a:latin typeface="+mn-lt"/>
                          <a:ea typeface="+mn-ea"/>
                          <a:cs typeface="+mn-cs"/>
                        </a:rPr>
                        <a:t>pneumoniae</a:t>
                      </a:r>
                      <a:endParaRPr lang="en-US" sz="1400" b="0" i="1"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b="0" i="0" u="none" strike="noStrike" kern="1200" baseline="0" dirty="0">
                          <a:solidFill>
                            <a:schemeClr val="dk1"/>
                          </a:solidFill>
                          <a:latin typeface="+mn-lt"/>
                          <a:ea typeface="+mn-ea"/>
                          <a:cs typeface="+mn-cs"/>
                        </a:rPr>
                        <a:t>Conjunctivitis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61392008"/>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534188813"/>
              </p:ext>
            </p:extLst>
          </p:nvPr>
        </p:nvGraphicFramePr>
        <p:xfrm>
          <a:off x="509912" y="4328592"/>
          <a:ext cx="7760631" cy="2063496"/>
        </p:xfrm>
        <a:graphic>
          <a:graphicData uri="http://schemas.openxmlformats.org/drawingml/2006/table">
            <a:tbl>
              <a:tblPr firstRow="1" bandRow="1">
                <a:tableStyleId>{073A0DAA-6AF3-43AB-8588-CEC1D06C72B9}</a:tableStyleId>
              </a:tblPr>
              <a:tblGrid>
                <a:gridCol w="2604121">
                  <a:extLst>
                    <a:ext uri="{9D8B030D-6E8A-4147-A177-3AD203B41FA5}">
                      <a16:colId xmlns:a16="http://schemas.microsoft.com/office/drawing/2014/main" val="20000"/>
                    </a:ext>
                  </a:extLst>
                </a:gridCol>
                <a:gridCol w="5156510">
                  <a:extLst>
                    <a:ext uri="{9D8B030D-6E8A-4147-A177-3AD203B41FA5}">
                      <a16:colId xmlns:a16="http://schemas.microsoft.com/office/drawing/2014/main" val="20001"/>
                    </a:ext>
                  </a:extLst>
                </a:gridCol>
              </a:tblGrid>
              <a:tr h="370840">
                <a:tc>
                  <a:txBody>
                    <a:bodyPr/>
                    <a:lstStyle/>
                    <a:p>
                      <a:pPr>
                        <a:lnSpc>
                          <a:spcPct val="90000"/>
                        </a:lnSpc>
                      </a:pPr>
                      <a:r>
                        <a:rPr lang="en-US" sz="1400" dirty="0">
                          <a:solidFill>
                            <a:schemeClr val="tx1"/>
                          </a:solidFill>
                        </a:rPr>
                        <a:t>Gram-negative bacteria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90000"/>
                        </a:lnSpc>
                      </a:pPr>
                      <a:r>
                        <a:rPr lang="en-US" sz="1400"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a:lnSpc>
                          <a:spcPct val="90000"/>
                        </a:lnSpc>
                      </a:pPr>
                      <a:r>
                        <a:rPr lang="en-US" sz="1400" b="0" i="1" u="none" strike="noStrike" kern="1200" baseline="0" dirty="0">
                          <a:solidFill>
                            <a:schemeClr val="dk1"/>
                          </a:solidFill>
                          <a:latin typeface="+mn-lt"/>
                          <a:ea typeface="+mn-ea"/>
                          <a:cs typeface="+mn-cs"/>
                        </a:rPr>
                        <a:t>Chlamydia trachomatis</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90000"/>
                        </a:lnSpc>
                      </a:pPr>
                      <a:r>
                        <a:rPr lang="en-US" sz="1400" b="0" i="0" u="none" strike="noStrike" kern="1200" baseline="0" dirty="0">
                          <a:solidFill>
                            <a:schemeClr val="dk1"/>
                          </a:solidFill>
                          <a:latin typeface="+mn-lt"/>
                          <a:ea typeface="+mn-ea"/>
                          <a:cs typeface="+mn-cs"/>
                        </a:rPr>
                        <a:t>Neonatal conjunctivitis, bacterial conjunctivitis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28134446"/>
                  </a:ext>
                </a:extLst>
              </a:tr>
              <a:tr h="370840">
                <a:tc>
                  <a:txBody>
                    <a:bodyPr/>
                    <a:lstStyle/>
                    <a:p>
                      <a:pPr>
                        <a:lnSpc>
                          <a:spcPct val="90000"/>
                        </a:lnSpc>
                      </a:pPr>
                      <a:r>
                        <a:rPr lang="en-US" sz="1400" b="0" i="1" u="none" strike="noStrike" kern="1200" baseline="0" dirty="0">
                          <a:solidFill>
                            <a:schemeClr val="dk1"/>
                          </a:solidFill>
                          <a:latin typeface="+mn-lt"/>
                          <a:ea typeface="+mn-ea"/>
                          <a:cs typeface="+mn-cs"/>
                        </a:rPr>
                        <a:t>Neisseria gonorrhoeae</a:t>
                      </a:r>
                      <a:endParaRPr lang="en-US" sz="14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457200" rtl="0" eaLnBrk="1" fontAlgn="auto" latinLnBrk="0" hangingPunct="1">
                        <a:lnSpc>
                          <a:spcPct val="90000"/>
                        </a:lnSpc>
                        <a:spcBef>
                          <a:spcPts val="0"/>
                        </a:spcBef>
                        <a:spcAft>
                          <a:spcPts val="0"/>
                        </a:spcAft>
                        <a:buClrTx/>
                        <a:buSzTx/>
                        <a:buFontTx/>
                        <a:buNone/>
                        <a:tabLst/>
                        <a:defRPr/>
                      </a:pPr>
                      <a:r>
                        <a:rPr lang="en-US" sz="1400" b="0" i="0" u="none" strike="noStrike" kern="1200" baseline="0" dirty="0">
                          <a:solidFill>
                            <a:schemeClr val="dk1"/>
                          </a:solidFill>
                          <a:latin typeface="+mn-lt"/>
                          <a:ea typeface="+mn-ea"/>
                          <a:cs typeface="+mn-cs"/>
                        </a:rPr>
                        <a:t>Neonatal conjunctivitis, bacterial conjunctivitis, trachoma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pPr>
                        <a:lnSpc>
                          <a:spcPct val="90000"/>
                        </a:lnSpc>
                      </a:pPr>
                      <a:r>
                        <a:rPr lang="en-US" sz="1400" b="0" i="1" u="none" strike="noStrike" kern="1200" baseline="0" dirty="0">
                          <a:solidFill>
                            <a:schemeClr val="dk1"/>
                          </a:solidFill>
                          <a:latin typeface="+mn-lt"/>
                          <a:ea typeface="+mn-ea"/>
                          <a:cs typeface="+mn-cs"/>
                        </a:rPr>
                        <a:t>Wolbachia </a:t>
                      </a:r>
                      <a:r>
                        <a:rPr lang="en-US" sz="1400" b="0" i="0" u="none" strike="noStrike" kern="1200" baseline="0" dirty="0">
                          <a:solidFill>
                            <a:schemeClr val="dk1"/>
                          </a:solidFill>
                          <a:latin typeface="+mn-lt"/>
                          <a:ea typeface="+mn-ea"/>
                          <a:cs typeface="+mn-cs"/>
                        </a:rPr>
                        <a:t>(in combination with </a:t>
                      </a:r>
                      <a:r>
                        <a:rPr lang="en-US" sz="1400" b="0" i="1" u="none" strike="noStrike" kern="1200" baseline="0" dirty="0">
                          <a:solidFill>
                            <a:schemeClr val="dk1"/>
                          </a:solidFill>
                          <a:latin typeface="+mn-lt"/>
                          <a:ea typeface="+mn-ea"/>
                          <a:cs typeface="+mn-cs"/>
                        </a:rPr>
                        <a:t>Onchocerca</a:t>
                      </a:r>
                      <a:r>
                        <a:rPr lang="en-US" sz="1400" b="0" i="0" u="none" strike="noStrike" kern="1200" baseline="0" dirty="0">
                          <a:solidFill>
                            <a:schemeClr val="dk1"/>
                          </a:solidFill>
                          <a:latin typeface="+mn-lt"/>
                          <a:ea typeface="+mn-ea"/>
                          <a:cs typeface="+mn-cs"/>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90000"/>
                        </a:lnSpc>
                      </a:pPr>
                      <a:r>
                        <a:rPr lang="en-US" sz="1400" b="0" i="0" u="none" strike="noStrike" kern="1200" baseline="0" dirty="0">
                          <a:solidFill>
                            <a:schemeClr val="dk1"/>
                          </a:solidFill>
                          <a:latin typeface="+mn-lt"/>
                          <a:ea typeface="+mn-ea"/>
                          <a:cs typeface="+mn-cs"/>
                        </a:rPr>
                        <a:t>River blindness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pPr>
                        <a:lnSpc>
                          <a:spcPct val="90000"/>
                        </a:lnSpc>
                      </a:pPr>
                      <a:r>
                        <a:rPr lang="en-US" sz="1400" b="0" i="1" u="none" strike="noStrike" kern="1200" baseline="0" dirty="0" err="1">
                          <a:solidFill>
                            <a:schemeClr val="dk1"/>
                          </a:solidFill>
                          <a:latin typeface="+mn-lt"/>
                          <a:ea typeface="+mn-ea"/>
                          <a:cs typeface="+mn-cs"/>
                        </a:rPr>
                        <a:t>Haemophilus</a:t>
                      </a:r>
                      <a:r>
                        <a:rPr lang="en-US" sz="1400" b="0" i="1" u="none" strike="noStrike" kern="1200" baseline="0" dirty="0">
                          <a:solidFill>
                            <a:schemeClr val="dk1"/>
                          </a:solidFill>
                          <a:latin typeface="+mn-lt"/>
                          <a:ea typeface="+mn-ea"/>
                          <a:cs typeface="+mn-cs"/>
                        </a:rPr>
                        <a:t> </a:t>
                      </a:r>
                      <a:r>
                        <a:rPr lang="en-US" sz="1400" b="0" i="1" u="none" strike="noStrike" kern="1200" baseline="0" dirty="0" err="1">
                          <a:solidFill>
                            <a:schemeClr val="dk1"/>
                          </a:solidFill>
                          <a:latin typeface="+mn-lt"/>
                          <a:ea typeface="+mn-ea"/>
                          <a:cs typeface="+mn-cs"/>
                        </a:rPr>
                        <a:t>influenzae</a:t>
                      </a:r>
                      <a:r>
                        <a:rPr lang="en-US" sz="1400" b="0" i="1" u="none" strike="noStrike" kern="1200" baseline="0" dirty="0">
                          <a:solidFill>
                            <a:schemeClr val="dk1"/>
                          </a:solidFill>
                          <a:latin typeface="+mn-lt"/>
                          <a:ea typeface="+mn-ea"/>
                          <a:cs typeface="+mn-cs"/>
                        </a:rPr>
                        <a:t> </a:t>
                      </a:r>
                      <a:r>
                        <a:rPr lang="en-US" sz="1400" b="0" i="0" u="none" strike="noStrike" kern="1200" baseline="0" dirty="0">
                          <a:solidFill>
                            <a:schemeClr val="dk1"/>
                          </a:solidFill>
                          <a:latin typeface="+mn-lt"/>
                          <a:ea typeface="+mn-ea"/>
                          <a:cs typeface="+mn-cs"/>
                        </a:rPr>
                        <a:t>and </a:t>
                      </a:r>
                      <a:r>
                        <a:rPr lang="en-US" sz="1400" b="0" i="1" u="none" strike="noStrike" kern="1200" baseline="0" dirty="0">
                          <a:solidFill>
                            <a:schemeClr val="dk1"/>
                          </a:solidFill>
                          <a:latin typeface="+mn-lt"/>
                          <a:ea typeface="+mn-ea"/>
                          <a:cs typeface="+mn-cs"/>
                        </a:rPr>
                        <a:t>Moraxella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90000"/>
                        </a:lnSpc>
                      </a:pPr>
                      <a:r>
                        <a:rPr lang="en-US" sz="1400" b="0" i="0" u="none" strike="noStrike" kern="1200" baseline="0" dirty="0">
                          <a:solidFill>
                            <a:schemeClr val="dk1"/>
                          </a:solidFill>
                          <a:latin typeface="+mn-lt"/>
                          <a:ea typeface="+mn-ea"/>
                          <a:cs typeface="+mn-cs"/>
                        </a:rPr>
                        <a:t>Conjunctivitis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95390660"/>
                  </a:ext>
                </a:extLst>
              </a:tr>
            </a:tbl>
          </a:graphicData>
        </a:graphic>
      </p:graphicFrame>
    </p:spTree>
    <p:extLst>
      <p:ext uri="{BB962C8B-B14F-4D97-AF65-F5344CB8AC3E}">
        <p14:creationId xmlns:p14="http://schemas.microsoft.com/office/powerpoint/2010/main" val="417681276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Taxonomic Organization: Microorganisms Causing Disease of the Skin and Eyes </a:t>
            </a:r>
            <a:r>
              <a:rPr lang="en-US" altLang="en-US" sz="1200" dirty="0"/>
              <a:t>2</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619460795"/>
              </p:ext>
            </p:extLst>
          </p:nvPr>
        </p:nvGraphicFramePr>
        <p:xfrm>
          <a:off x="1469408" y="1215784"/>
          <a:ext cx="6096000" cy="354584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600" b="1" i="0" u="none" strike="noStrike" kern="1200" baseline="0" dirty="0">
                          <a:solidFill>
                            <a:schemeClr val="tx1"/>
                          </a:solidFill>
                          <a:latin typeface="+mn-lt"/>
                          <a:ea typeface="+mn-ea"/>
                          <a:cs typeface="+mn-cs"/>
                        </a:rPr>
                        <a:t>DNA viruses</a:t>
                      </a:r>
                      <a:endParaRPr lang="en-US" sz="16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600" b="0" i="0" u="none" strike="noStrike" kern="1200" baseline="0" dirty="0">
                          <a:solidFill>
                            <a:schemeClr val="dk1"/>
                          </a:solidFill>
                          <a:latin typeface="+mn-lt"/>
                          <a:ea typeface="+mn-ea"/>
                          <a:cs typeface="+mn-cs"/>
                        </a:rPr>
                        <a:t>Human herpesvirus 3 (varicella) virus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Chickenpox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600" b="0" i="0" u="none" strike="noStrike" kern="1200" baseline="0" dirty="0">
                          <a:solidFill>
                            <a:schemeClr val="dk1"/>
                          </a:solidFill>
                          <a:latin typeface="+mn-lt"/>
                          <a:ea typeface="+mn-ea"/>
                          <a:cs typeface="+mn-cs"/>
                        </a:rPr>
                        <a:t>Variola virus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Smallpox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600" b="0" i="0" u="none" strike="noStrike" kern="1200" baseline="0" dirty="0">
                          <a:solidFill>
                            <a:schemeClr val="dk1"/>
                          </a:solidFill>
                          <a:latin typeface="+mn-lt"/>
                          <a:ea typeface="+mn-ea"/>
                          <a:cs typeface="+mn-cs"/>
                        </a:rPr>
                        <a:t>Parvovirus B19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Fifth 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US" sz="1600" b="0" i="0" u="none" strike="noStrike" kern="1200" baseline="0" dirty="0">
                          <a:solidFill>
                            <a:schemeClr val="dk1"/>
                          </a:solidFill>
                          <a:latin typeface="+mn-lt"/>
                          <a:ea typeface="+mn-ea"/>
                          <a:cs typeface="+mn-cs"/>
                        </a:rPr>
                        <a:t>Human herpesvirus 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Roseola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r>
                        <a:rPr lang="en-US" sz="1600" b="0" i="0" u="none" strike="noStrike" kern="1200" baseline="0" dirty="0">
                          <a:solidFill>
                            <a:schemeClr val="dk1"/>
                          </a:solidFill>
                          <a:latin typeface="+mn-lt"/>
                          <a:ea typeface="+mn-ea"/>
                          <a:cs typeface="+mn-cs"/>
                        </a:rPr>
                        <a:t>Human papillomavirus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Warts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0840">
                <a:tc>
                  <a:txBody>
                    <a:bodyPr/>
                    <a:lstStyle/>
                    <a:p>
                      <a:r>
                        <a:rPr lang="en-US" sz="1600" b="0" i="0" u="none" strike="noStrike" kern="1200" baseline="0" dirty="0">
                          <a:solidFill>
                            <a:schemeClr val="dk1"/>
                          </a:solidFill>
                          <a:latin typeface="+mn-lt"/>
                          <a:ea typeface="+mn-ea"/>
                          <a:cs typeface="+mn-cs"/>
                        </a:rPr>
                        <a:t>Molluscum contagiosum virus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Molluscum contagiosum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70840">
                <a:tc>
                  <a:txBody>
                    <a:bodyPr/>
                    <a:lstStyle/>
                    <a:p>
                      <a:r>
                        <a:rPr lang="en-US" sz="1600" b="0" i="0" u="none" strike="noStrike" kern="1200" baseline="0" dirty="0">
                          <a:solidFill>
                            <a:schemeClr val="dk1"/>
                          </a:solidFill>
                          <a:latin typeface="+mn-lt"/>
                          <a:ea typeface="+mn-ea"/>
                          <a:cs typeface="+mn-cs"/>
                        </a:rPr>
                        <a:t>Herpes simplex virus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Keratitis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370840">
                <a:tc>
                  <a:txBody>
                    <a:bodyPr/>
                    <a:lstStyle/>
                    <a:p>
                      <a:r>
                        <a:rPr lang="en-US" sz="1600" b="0" i="0" u="none" strike="noStrike" kern="1200" baseline="0" dirty="0">
                          <a:solidFill>
                            <a:schemeClr val="dk1"/>
                          </a:solidFill>
                          <a:latin typeface="+mn-lt"/>
                          <a:ea typeface="+mn-ea"/>
                          <a:cs typeface="+mn-cs"/>
                        </a:rPr>
                        <a:t>Adenovirus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Conjunctivitis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7944137"/>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497360249"/>
              </p:ext>
            </p:extLst>
          </p:nvPr>
        </p:nvGraphicFramePr>
        <p:xfrm>
          <a:off x="1496704" y="4962352"/>
          <a:ext cx="6096000" cy="148336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600" b="1" i="0" u="none" strike="noStrike" kern="1200" baseline="0" dirty="0">
                          <a:solidFill>
                            <a:schemeClr val="tx1"/>
                          </a:solidFill>
                          <a:latin typeface="+mn-lt"/>
                          <a:ea typeface="+mn-ea"/>
                          <a:cs typeface="+mn-cs"/>
                        </a:rPr>
                        <a:t>RNA viruses</a:t>
                      </a:r>
                      <a:endParaRPr lang="en-US" sz="16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600" b="0" i="0" u="none" strike="noStrike" kern="1200" baseline="0" dirty="0">
                          <a:solidFill>
                            <a:schemeClr val="dk1"/>
                          </a:solidFill>
                          <a:latin typeface="+mn-lt"/>
                          <a:ea typeface="+mn-ea"/>
                          <a:cs typeface="+mn-cs"/>
                        </a:rPr>
                        <a:t>Enteroviruses (Ccoxsackie)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Hand, foot, and mouth 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600" b="0" i="0" u="none" strike="noStrike" kern="1200" baseline="0" dirty="0">
                          <a:solidFill>
                            <a:schemeClr val="dk1"/>
                          </a:solidFill>
                          <a:latin typeface="+mn-lt"/>
                          <a:ea typeface="+mn-ea"/>
                          <a:cs typeface="+mn-cs"/>
                        </a:rPr>
                        <a:t>Measles virus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Measles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600" b="0" i="0" u="none" strike="noStrike" kern="1200" baseline="0" dirty="0">
                          <a:solidFill>
                            <a:schemeClr val="dk1"/>
                          </a:solidFill>
                          <a:latin typeface="+mn-lt"/>
                          <a:ea typeface="+mn-ea"/>
                          <a:cs typeface="+mn-cs"/>
                        </a:rPr>
                        <a:t>Rubella virus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b="0" i="0" u="none" strike="noStrike" kern="1200" baseline="0" dirty="0">
                          <a:solidFill>
                            <a:schemeClr val="dk1"/>
                          </a:solidFill>
                          <a:latin typeface="+mn-lt"/>
                          <a:ea typeface="+mn-ea"/>
                          <a:cs typeface="+mn-cs"/>
                        </a:rPr>
                        <a:t>Rubella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416431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Taxonomic Organization: Microorganisms Causing Disease of the Skin and Eyes </a:t>
            </a:r>
            <a:r>
              <a:rPr lang="en-US" altLang="en-US" sz="1200" dirty="0"/>
              <a:t>3</a:t>
            </a: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565549161"/>
              </p:ext>
            </p:extLst>
          </p:nvPr>
        </p:nvGraphicFramePr>
        <p:xfrm>
          <a:off x="1524000" y="1335200"/>
          <a:ext cx="6096000" cy="185420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800" b="1" i="0" u="none" strike="noStrike" kern="1200" baseline="0" dirty="0">
                          <a:solidFill>
                            <a:schemeClr val="tx1"/>
                          </a:solidFill>
                          <a:latin typeface="+mn-lt"/>
                          <a:ea typeface="+mn-ea"/>
                          <a:cs typeface="+mn-cs"/>
                        </a:rPr>
                        <a:t>Fungi</a:t>
                      </a:r>
                      <a:endParaRPr lang="en-US" sz="18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800" b="0" i="1" u="none" strike="noStrike" kern="1200" baseline="0" dirty="0">
                          <a:solidFill>
                            <a:schemeClr val="dk1"/>
                          </a:solidFill>
                          <a:latin typeface="+mn-lt"/>
                          <a:ea typeface="+mn-ea"/>
                          <a:cs typeface="+mn-cs"/>
                        </a:rPr>
                        <a:t>Trichophyton</a:t>
                      </a:r>
                      <a:endParaRPr lang="en-US" sz="18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baseline="0" dirty="0">
                          <a:latin typeface="+mn-lt"/>
                        </a:rPr>
                        <a:t>Ringworm</a:t>
                      </a:r>
                      <a:endParaRPr lang="en-US" sz="18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800" b="0" i="1" u="none" strike="noStrike" kern="1200" baseline="0" dirty="0">
                          <a:solidFill>
                            <a:schemeClr val="dk1"/>
                          </a:solidFill>
                          <a:latin typeface="+mn-lt"/>
                          <a:ea typeface="+mn-ea"/>
                          <a:cs typeface="+mn-cs"/>
                        </a:rPr>
                        <a:t>Microsporum</a:t>
                      </a:r>
                      <a:endParaRPr lang="en-US" sz="18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baseline="0" dirty="0">
                          <a:latin typeface="+mn-lt"/>
                        </a:rPr>
                        <a:t>Ringworm</a:t>
                      </a:r>
                      <a:endParaRPr lang="en-US" sz="18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r>
                        <a:rPr lang="en-US" sz="1800" b="0" i="1" u="none" strike="noStrike" kern="1200" baseline="0" dirty="0">
                          <a:solidFill>
                            <a:schemeClr val="dk1"/>
                          </a:solidFill>
                          <a:latin typeface="+mn-lt"/>
                          <a:ea typeface="+mn-ea"/>
                          <a:cs typeface="+mn-cs"/>
                        </a:rPr>
                        <a:t>Epidermophyton</a:t>
                      </a:r>
                      <a:endParaRPr lang="en-US" sz="18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baseline="0" dirty="0">
                          <a:latin typeface="+mn-lt"/>
                        </a:rPr>
                        <a:t>Ringworm</a:t>
                      </a:r>
                      <a:endParaRPr lang="en-US" sz="18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r>
                        <a:rPr lang="en-US" sz="1800" b="0" i="1" u="none" strike="noStrike" kern="1200" baseline="0" dirty="0">
                          <a:solidFill>
                            <a:schemeClr val="dk1"/>
                          </a:solidFill>
                          <a:latin typeface="+mn-lt"/>
                          <a:ea typeface="+mn-ea"/>
                          <a:cs typeface="+mn-cs"/>
                        </a:rPr>
                        <a:t>Malassezia </a:t>
                      </a:r>
                      <a:r>
                        <a:rPr lang="en-US" sz="1800" b="0" i="0" u="none" strike="noStrike" kern="1200" baseline="0" dirty="0">
                          <a:solidFill>
                            <a:schemeClr val="dk1"/>
                          </a:solidFill>
                          <a:latin typeface="+mn-lt"/>
                          <a:ea typeface="+mn-ea"/>
                          <a:cs typeface="+mn-cs"/>
                        </a:rPr>
                        <a:t>species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Superficial mycoses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4197636491"/>
              </p:ext>
            </p:extLst>
          </p:nvPr>
        </p:nvGraphicFramePr>
        <p:xfrm>
          <a:off x="1524000" y="3603008"/>
          <a:ext cx="6096000" cy="111252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800" b="1" i="0" u="none" strike="noStrike" kern="1200" baseline="0" dirty="0">
                          <a:solidFill>
                            <a:schemeClr val="tx1"/>
                          </a:solidFill>
                          <a:latin typeface="+mn-lt"/>
                          <a:ea typeface="+mn-ea"/>
                          <a:cs typeface="+mn-cs"/>
                        </a:rPr>
                        <a:t>Protozoa</a:t>
                      </a:r>
                      <a:endParaRPr lang="en-US" sz="18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800" b="0" i="1" u="none" strike="noStrike" kern="1200" baseline="0" dirty="0">
                          <a:solidFill>
                            <a:schemeClr val="dk1"/>
                          </a:solidFill>
                          <a:latin typeface="+mn-lt"/>
                          <a:ea typeface="+mn-ea"/>
                          <a:cs typeface="+mn-cs"/>
                        </a:rPr>
                        <a:t>Leishmania </a:t>
                      </a:r>
                      <a:r>
                        <a:rPr lang="en-US" sz="1800" b="0" i="0" u="none" strike="noStrike" kern="1200" baseline="0" dirty="0">
                          <a:solidFill>
                            <a:schemeClr val="dk1"/>
                          </a:solidFill>
                          <a:latin typeface="+mn-lt"/>
                          <a:ea typeface="+mn-ea"/>
                          <a:cs typeface="+mn-cs"/>
                        </a:rPr>
                        <a:t>spp.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Leishmaniasis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r>
                        <a:rPr lang="en-US" sz="1800" b="0" i="1" u="none" strike="noStrike" kern="1200" baseline="0" dirty="0">
                          <a:solidFill>
                            <a:schemeClr val="dk1"/>
                          </a:solidFill>
                          <a:latin typeface="+mn-lt"/>
                          <a:ea typeface="+mn-ea"/>
                          <a:cs typeface="+mn-cs"/>
                        </a:rPr>
                        <a:t>Acanthamoeba</a:t>
                      </a:r>
                      <a:endParaRPr lang="en-US" sz="18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Keratitis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795138699"/>
              </p:ext>
            </p:extLst>
          </p:nvPr>
        </p:nvGraphicFramePr>
        <p:xfrm>
          <a:off x="1524000" y="5149760"/>
          <a:ext cx="6096000" cy="1285240"/>
        </p:xfrm>
        <a:graphic>
          <a:graphicData uri="http://schemas.openxmlformats.org/drawingml/2006/table">
            <a:tbl>
              <a:tblPr firstRow="1" bandRow="1">
                <a:tableStyleId>{073A0DAA-6AF3-43AB-8588-CEC1D06C72B9}</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r>
                        <a:rPr lang="en-US" sz="1800" b="1" i="0" u="none" strike="noStrike" kern="1200" baseline="0" dirty="0">
                          <a:solidFill>
                            <a:schemeClr val="tx1"/>
                          </a:solidFill>
                          <a:latin typeface="+mn-lt"/>
                          <a:ea typeface="+mn-ea"/>
                          <a:cs typeface="+mn-cs"/>
                        </a:rPr>
                        <a:t>Helminths</a:t>
                      </a:r>
                      <a:endParaRPr lang="en-US" sz="1800" b="0" i="0" u="none" strike="noStrike" kern="1200" baseline="0" dirty="0">
                        <a:solidFill>
                          <a:schemeClr val="tx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dirty="0">
                          <a:solidFill>
                            <a:schemeClr val="tx1"/>
                          </a:solidFill>
                        </a:rPr>
                        <a:t>Disease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r>
                        <a:rPr lang="en-US" sz="1800" b="0" i="1" u="none" strike="noStrike" kern="1200" baseline="0" dirty="0">
                          <a:solidFill>
                            <a:schemeClr val="dk1"/>
                          </a:solidFill>
                          <a:latin typeface="+mn-lt"/>
                          <a:ea typeface="+mn-ea"/>
                          <a:cs typeface="+mn-cs"/>
                        </a:rPr>
                        <a:t>Onchocerca volvulus </a:t>
                      </a:r>
                      <a:r>
                        <a:rPr lang="en-US" sz="1800" b="0" i="0" u="none" strike="noStrike" kern="1200" baseline="0" dirty="0">
                          <a:solidFill>
                            <a:schemeClr val="dk1"/>
                          </a:solidFill>
                          <a:latin typeface="+mn-lt"/>
                          <a:ea typeface="+mn-ea"/>
                          <a:cs typeface="+mn-cs"/>
                        </a:rPr>
                        <a:t>(in combination with </a:t>
                      </a:r>
                      <a:r>
                        <a:rPr lang="en-US" sz="1800" b="0" i="1" u="none" strike="noStrike" kern="1200" baseline="0" dirty="0" err="1">
                          <a:solidFill>
                            <a:schemeClr val="dk1"/>
                          </a:solidFill>
                          <a:latin typeface="+mn-lt"/>
                          <a:ea typeface="+mn-ea"/>
                          <a:cs typeface="+mn-cs"/>
                        </a:rPr>
                        <a:t>Wolbachia</a:t>
                      </a:r>
                      <a:r>
                        <a:rPr lang="en-US" sz="1800" b="0" i="0" u="none" strike="noStrike" kern="1200" baseline="0" dirty="0">
                          <a:solidFill>
                            <a:schemeClr val="dk1"/>
                          </a:solidFill>
                          <a:latin typeface="+mn-lt"/>
                          <a:ea typeface="+mn-ea"/>
                          <a:cs typeface="+mn-cs"/>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b="0" i="0" u="none" strike="noStrike" kern="1200" baseline="0" dirty="0">
                          <a:solidFill>
                            <a:schemeClr val="dk1"/>
                          </a:solidFill>
                          <a:latin typeface="+mn-lt"/>
                          <a:ea typeface="+mn-ea"/>
                          <a:cs typeface="+mn-cs"/>
                        </a:rPr>
                        <a:t>River blindness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41643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Skin and Its Defenses: Sebum</a:t>
            </a:r>
            <a:endParaRPr lang="en-US" dirty="0"/>
          </a:p>
        </p:txBody>
      </p:sp>
      <p:sp>
        <p:nvSpPr>
          <p:cNvPr id="3" name="Content Placeholder 2"/>
          <p:cNvSpPr>
            <a:spLocks noGrp="1"/>
          </p:cNvSpPr>
          <p:nvPr>
            <p:ph sz="quarter" idx="11"/>
          </p:nvPr>
        </p:nvSpPr>
        <p:spPr/>
        <p:txBody>
          <a:bodyPr/>
          <a:lstStyle/>
          <a:p>
            <a:pPr>
              <a:spcBef>
                <a:spcPts val="800"/>
              </a:spcBef>
              <a:defRPr/>
            </a:pPr>
            <a:r>
              <a:rPr lang="en-US" dirty="0"/>
              <a:t>Secreted by sebaceous glands</a:t>
            </a:r>
          </a:p>
          <a:p>
            <a:pPr>
              <a:spcBef>
                <a:spcPts val="800"/>
              </a:spcBef>
              <a:defRPr/>
            </a:pPr>
            <a:r>
              <a:rPr lang="en-US" dirty="0"/>
              <a:t>Low pH makes skin inhospitable to most microorganisms</a:t>
            </a:r>
          </a:p>
          <a:p>
            <a:pPr>
              <a:spcBef>
                <a:spcPts val="800"/>
              </a:spcBef>
              <a:defRPr/>
            </a:pPr>
            <a:r>
              <a:rPr lang="en-US" dirty="0"/>
              <a:t>High concentration of lipids serve as nutrients for normal </a:t>
            </a:r>
            <a:r>
              <a:rPr lang="en-US" dirty="0" err="1"/>
              <a:t>microbiota</a:t>
            </a:r>
            <a:endParaRPr lang="en-US" dirty="0"/>
          </a:p>
          <a:p>
            <a:pPr>
              <a:spcBef>
                <a:spcPts val="800"/>
              </a:spcBef>
              <a:defRPr/>
            </a:pPr>
            <a:r>
              <a:rPr lang="en-US" dirty="0"/>
              <a:t>Breakdown of fatty acids leads to toxic by-products that inhibit the growth of other microbes not adapted to the skin</a:t>
            </a:r>
          </a:p>
        </p:txBody>
      </p:sp>
    </p:spTree>
    <p:extLst>
      <p:ext uri="{BB962C8B-B14F-4D97-AF65-F5344CB8AC3E}">
        <p14:creationId xmlns:p14="http://schemas.microsoft.com/office/powerpoint/2010/main" val="142260781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342900" y="304800"/>
            <a:ext cx="3246461" cy="1059976"/>
          </a:xfrm>
        </p:spPr>
        <p:txBody>
          <a:bodyPr/>
          <a:lstStyle/>
          <a:p>
            <a:r>
              <a:rPr lang="en-US" dirty="0"/>
              <a:t>Infectious Diseases Affecting the Skin and Eyes</a:t>
            </a:r>
          </a:p>
        </p:txBody>
      </p:sp>
      <p:pic>
        <p:nvPicPr>
          <p:cNvPr id="6" name="Picture 2" descr="Illustration of the human body identifying the location of each disease presented in this chapter."/>
          <p:cNvPicPr>
            <a:picLocks noChangeAspect="1"/>
          </p:cNvPicPr>
          <p:nvPr/>
        </p:nvPicPr>
        <p:blipFill rotWithShape="1">
          <a:blip r:embed="rId2">
            <a:extLst>
              <a:ext uri="{28A0092B-C50C-407E-A947-70E740481C1C}">
                <a14:useLocalDpi xmlns:a14="http://schemas.microsoft.com/office/drawing/2010/main" val="0"/>
              </a:ext>
            </a:extLst>
          </a:blip>
          <a:srcRect t="2189"/>
          <a:stretch/>
        </p:blipFill>
        <p:spPr>
          <a:xfrm>
            <a:off x="4204274" y="386366"/>
            <a:ext cx="4502242" cy="5777841"/>
          </a:xfrm>
          <a:prstGeom prst="rect">
            <a:avLst/>
          </a:prstGeom>
        </p:spPr>
      </p:pic>
      <p:sp>
        <p:nvSpPr>
          <p:cNvPr id="11" name="Text Placeholder 3"/>
          <p:cNvSpPr>
            <a:spLocks noGrp="1"/>
          </p:cNvSpPr>
          <p:nvPr>
            <p:ph type="body" sz="quarter" idx="29"/>
          </p:nvPr>
        </p:nvSpPr>
        <p:spPr/>
        <p:txBody>
          <a:bodyPr/>
          <a:lstStyle/>
          <a:p>
            <a:r>
              <a:rPr lang="en-US" dirty="0">
                <a:hlinkClick r:id="rId3" action="ppaction://hlinksldjump"/>
              </a:rPr>
              <a:t>Access the text alternative for slide images.</a:t>
            </a:r>
          </a:p>
        </p:txBody>
      </p:sp>
    </p:spTree>
    <p:extLst>
      <p:ext uri="{BB962C8B-B14F-4D97-AF65-F5344CB8AC3E}">
        <p14:creationId xmlns:p14="http://schemas.microsoft.com/office/powerpoint/2010/main" val="67782897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6F92C4D4-C867-4E2F-BF62-33A518B42728}"/>
              </a:ext>
            </a:extLst>
          </p:cNvPr>
          <p:cNvSpPr>
            <a:spLocks noGrp="1"/>
          </p:cNvSpPr>
          <p:nvPr>
            <p:ph type="title"/>
          </p:nvPr>
        </p:nvSpPr>
        <p:spPr/>
        <p:txBody>
          <a:bodyPr/>
          <a:lstStyle/>
          <a:p>
            <a:r>
              <a:rPr lang="en-US" dirty="0"/>
              <a:t>End of Main Content</a:t>
            </a:r>
          </a:p>
        </p:txBody>
      </p:sp>
      <p:sp>
        <p:nvSpPr>
          <p:cNvPr id="3" name="Footer Placeholder 2">
            <a:extLst>
              <a:ext uri="{FF2B5EF4-FFF2-40B4-BE49-F238E27FC236}">
                <a16:creationId xmlns:a16="http://schemas.microsoft.com/office/drawing/2014/main" id="{D630F02A-B1AC-4A6F-B7C6-6A288F03C29B}"/>
              </a:ext>
            </a:extLst>
          </p:cNvPr>
          <p:cNvSpPr>
            <a:spLocks noGrp="1"/>
          </p:cNvSpPr>
          <p:nvPr>
            <p:ph type="ftr" sz="quarter" idx="10"/>
          </p:nvPr>
        </p:nvSpPr>
        <p:spPr/>
        <p:txBody>
          <a:bodyPr/>
          <a:lstStyle/>
          <a:p>
            <a:pPr lvl="0"/>
            <a:r>
              <a:rPr lang="en-US" dirty="0"/>
              <a:t>© 2021 McGraw Hill. All rights reserved. Authorized only for instructor use in the classroom.</a:t>
            </a:r>
          </a:p>
          <a:p>
            <a:pPr lvl="0"/>
            <a:r>
              <a:rPr lang="en-US" dirty="0"/>
              <a:t>No reproduction or further distribution permitted without the prior written consent of McGraw Hill.</a:t>
            </a:r>
          </a:p>
        </p:txBody>
      </p:sp>
    </p:spTree>
    <p:extLst>
      <p:ext uri="{BB962C8B-B14F-4D97-AF65-F5344CB8AC3E}">
        <p14:creationId xmlns:p14="http://schemas.microsoft.com/office/powerpoint/2010/main" val="108048448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88242-31AB-427B-8857-866D707A4965}"/>
              </a:ext>
            </a:extLst>
          </p:cNvPr>
          <p:cNvSpPr>
            <a:spLocks noGrp="1"/>
          </p:cNvSpPr>
          <p:nvPr>
            <p:ph type="title"/>
          </p:nvPr>
        </p:nvSpPr>
        <p:spPr/>
        <p:txBody>
          <a:bodyPr/>
          <a:lstStyle/>
          <a:p>
            <a:r>
              <a:rPr lang="en-US" dirty="0"/>
              <a:t>Accessibility Content: Text Alternatives for Images</a:t>
            </a:r>
            <a:endParaRPr lang="en-IN" dirty="0"/>
          </a:p>
        </p:txBody>
      </p:sp>
    </p:spTree>
    <p:extLst>
      <p:ext uri="{BB962C8B-B14F-4D97-AF65-F5344CB8AC3E}">
        <p14:creationId xmlns:p14="http://schemas.microsoft.com/office/powerpoint/2010/main" val="199793056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Cross Section of Skin and the Levels at Which Some Disease Processes Take Place -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sz="1800" dirty="0"/>
              <a:t>The outermost portion of the skin is the epidermis, which is further subdivided into four or five distinct layers. On top is a thick layer of epithelial cells called the stratum corneum, about 25 cells thick. The cells in this layer are dead and have migrated from the deeper layers during the normal course of cell division. Below the stratum corneum are three or four more layers of epithelial cells. The lowest layer, the stratum </a:t>
            </a:r>
            <a:r>
              <a:rPr lang="en-US" sz="1800" dirty="0" err="1"/>
              <a:t>basale</a:t>
            </a:r>
            <a:r>
              <a:rPr lang="en-US" sz="1800" dirty="0"/>
              <a:t>, or basal layer, is attached to the underlying dermis and is the source for all of the cells that make up the epidermis. The dermis, underneath the epidermis, is composed of connective tissue instead of epithelium. This means that it is a rich matrix of fibroblast cells and fibers such as collagen, and it contains macrophages and mast cells. The dermis also harbors a dense network of nerves, blood vessels, and lymphatic vessels. The “roots” of hairs, called follicles, are in the dermis. Sebaceous (oil) glands and scent glands are associated with the hair follicle. Separate sweat glands are also found in this tissue. All of these glands have openings on the surface of the skin, so they pass through the epidermis as well.</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417631195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i="1" dirty="0"/>
              <a:t>Staphylococcus aureus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sz="1800" dirty="0"/>
              <a:t>Scanning electron micrograph of S. aureus cocci.</a:t>
            </a:r>
          </a:p>
          <a:p>
            <a:pPr marL="342900" indent="-342900">
              <a:buFont typeface="+mj-lt"/>
              <a:buAutoNum type="alphaLcParenR"/>
            </a:pPr>
            <a:r>
              <a:rPr lang="en-US" sz="1800" dirty="0"/>
              <a:t>Mannitol salt agar is both differential and selective for the growth of S. aureus. Unlike many organisms, S. aureus can withstand the relatively high levels of salt in this medium. In addition, it can ferment the mannitol found in the medium, leading to a yellow color change over time.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215887777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Blood Agar Plate Growing </a:t>
            </a:r>
            <a:r>
              <a:rPr lang="en-US" i="1" dirty="0"/>
              <a:t>S. aureus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sz="1800" dirty="0"/>
              <a:t>Blood agar plate growing S. aureus. Some strains show two zones of hemolysis, caused by two different hemolysins. The inner zone is clear, whereas the outer zone is fuzzy and appears only if the plate has been refrigerated after growth.</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176123129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The Coagulase Test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sz="1800" dirty="0"/>
              <a:t>Staphylococcal coagulase is an enzyme that reacts with factors in plasma to initiate clot formation. In the coagulase test, a tube of plasma is inoculated with the bacterium. If it remains liquid, the test is negative. If the plasma develops a lump or becomes completely clotted, the test is positive.</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8251711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Identification Tests for </a:t>
            </a:r>
            <a:r>
              <a:rPr lang="en-US" i="1" dirty="0"/>
              <a:t>Streptococcus pyogenes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sz="1800" dirty="0"/>
              <a:t>A rapid, direct test kit for diagnosis of group A infections. With this method, a patient’s throat swab is introduced into a system composed of latex beads and monoclonal antibodies. (Left) In a positive reaction, the C carbohydrate on group A streptococci produces visible clumps. (Right) A smooth, milky reaction is negative.</a:t>
            </a:r>
          </a:p>
          <a:p>
            <a:pPr marL="342900" indent="-342900">
              <a:buFont typeface="+mj-lt"/>
              <a:buAutoNum type="alphaLcParenR"/>
            </a:pPr>
            <a:r>
              <a:rPr lang="en-US" sz="1800" dirty="0"/>
              <a:t>Bacitracin disc test. With very few exceptions, only Streptococcus pyogenes is sensitive to a minute concentration (0.02 </a:t>
            </a:r>
            <a:r>
              <a:rPr lang="en-US" sz="1800" dirty="0" err="1"/>
              <a:t>μg</a:t>
            </a:r>
            <a:r>
              <a:rPr lang="en-US" sz="1800" dirty="0"/>
              <a:t>) of bacitracin. Any zone of inhibition around the B disc is interpreted as a presumptive indication of this species.</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56303692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dirty="0"/>
              <a:t>Staphylococcal Scalded Skin Syndrome (SSSS)</a:t>
            </a:r>
            <a:r>
              <a:rPr lang="en-US" altLang="en-US" dirty="0"/>
              <a:t> in an Adult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pPr marL="342900" indent="-342900">
              <a:buFont typeface="+mj-lt"/>
              <a:buAutoNum type="alphaLcParenR"/>
            </a:pPr>
            <a:r>
              <a:rPr lang="en-US" sz="1800" dirty="0"/>
              <a:t>Exfoliative toxin produced in local infections causes blistering and peeling away of the outer layer of skin.</a:t>
            </a:r>
          </a:p>
          <a:p>
            <a:pPr marL="342900" indent="-342900">
              <a:buFont typeface="+mj-lt"/>
              <a:buAutoNum type="alphaLcParenR"/>
            </a:pPr>
            <a:r>
              <a:rPr lang="en-US" sz="1800" dirty="0"/>
              <a:t>The point of epidermal shedding, or desquamation, is in the epidermis. The lesions will usually heal well because the level of separation is so superficial.</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332776621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76371-776B-41C0-AE74-5DF4C8160137}"/>
              </a:ext>
            </a:extLst>
          </p:cNvPr>
          <p:cNvSpPr>
            <a:spLocks noGrp="1"/>
          </p:cNvSpPr>
          <p:nvPr>
            <p:ph type="title"/>
          </p:nvPr>
        </p:nvSpPr>
        <p:spPr/>
        <p:txBody>
          <a:bodyPr/>
          <a:lstStyle/>
          <a:p>
            <a:r>
              <a:rPr lang="en-US" altLang="en-US" dirty="0"/>
              <a:t>Shingles </a:t>
            </a:r>
            <a:r>
              <a:rPr lang="en-US" dirty="0"/>
              <a:t>- Text Alternative</a:t>
            </a:r>
            <a:endParaRPr lang="en-IN" dirty="0"/>
          </a:p>
        </p:txBody>
      </p:sp>
      <p:sp>
        <p:nvSpPr>
          <p:cNvPr id="3" name="Text Placeholder 2">
            <a:extLst>
              <a:ext uri="{FF2B5EF4-FFF2-40B4-BE49-F238E27FC236}">
                <a16:creationId xmlns:a16="http://schemas.microsoft.com/office/drawing/2014/main" id="{C6BBCD87-44D4-42E0-A3CD-12BD8A01A981}"/>
              </a:ext>
            </a:extLst>
          </p:cNvPr>
          <p:cNvSpPr>
            <a:spLocks noGrp="1"/>
          </p:cNvSpPr>
          <p:nvPr>
            <p:ph type="body" sz="quarter" idx="14"/>
          </p:nvPr>
        </p:nvSpPr>
        <p:spPr/>
        <p:txBody>
          <a:bodyPr/>
          <a:lstStyle/>
          <a:p>
            <a:r>
              <a:rPr lang="en-IN" dirty="0">
                <a:hlinkClick r:id="rId2" action="ppaction://hlinksldjump"/>
              </a:rPr>
              <a:t>Return to parent-slide containing images.</a:t>
            </a:r>
          </a:p>
        </p:txBody>
      </p:sp>
      <p:sp>
        <p:nvSpPr>
          <p:cNvPr id="4" name="Content Placeholder 3">
            <a:extLst>
              <a:ext uri="{FF2B5EF4-FFF2-40B4-BE49-F238E27FC236}">
                <a16:creationId xmlns:a16="http://schemas.microsoft.com/office/drawing/2014/main" id="{B37DA956-AA19-46D4-84F8-C17A923BA826}"/>
              </a:ext>
            </a:extLst>
          </p:cNvPr>
          <p:cNvSpPr>
            <a:spLocks noGrp="1"/>
          </p:cNvSpPr>
          <p:nvPr>
            <p:ph sz="quarter" idx="16"/>
          </p:nvPr>
        </p:nvSpPr>
        <p:spPr/>
        <p:txBody>
          <a:bodyPr/>
          <a:lstStyle/>
          <a:p>
            <a:r>
              <a:rPr lang="en-US" sz="1800" dirty="0"/>
              <a:t>After recuperation from chickenpox, the virus enters the sensory endings of nerves in dermatomes, which are regions of the skin supplied by the cutaneous branches of nerves, especially the thoracic nerves in the torso (top) and the trigeminal nerve in the head. From there, the virus becomes latent within the ganglia. Months or years later, the virus may reemerge from these cells, resulting in densely packed lesions on the portion of the skin served by that nerve. This reemergence is called shingles. Shingles presents with a characteristic distribution of the lesions, usually along a single dermatome, which means it affects one side of the body and stops abruptly at the midline (bottom).</a:t>
            </a:r>
          </a:p>
        </p:txBody>
      </p:sp>
      <p:sp>
        <p:nvSpPr>
          <p:cNvPr id="5" name="Text Placeholder 4">
            <a:extLst>
              <a:ext uri="{FF2B5EF4-FFF2-40B4-BE49-F238E27FC236}">
                <a16:creationId xmlns:a16="http://schemas.microsoft.com/office/drawing/2014/main" id="{175253A1-37A9-4B06-A296-7AE173A54053}"/>
              </a:ext>
            </a:extLst>
          </p:cNvPr>
          <p:cNvSpPr>
            <a:spLocks noGrp="1"/>
          </p:cNvSpPr>
          <p:nvPr>
            <p:ph type="body" sz="quarter" idx="17"/>
          </p:nvPr>
        </p:nvSpPr>
        <p:spPr/>
        <p:txBody>
          <a:bodyPr/>
          <a:lstStyle/>
          <a:p>
            <a:r>
              <a:rPr lang="en-IN" dirty="0">
                <a:hlinkClick r:id="rId2" action="ppaction://hlinksldjump"/>
              </a:rPr>
              <a:t>Return to parent-slide containing images.</a:t>
            </a:r>
          </a:p>
        </p:txBody>
      </p:sp>
    </p:spTree>
    <p:extLst>
      <p:ext uri="{BB962C8B-B14F-4D97-AF65-F5344CB8AC3E}">
        <p14:creationId xmlns:p14="http://schemas.microsoft.com/office/powerpoint/2010/main" val="4018094433"/>
      </p:ext>
    </p:extLst>
  </p:cSld>
  <p:clrMapOvr>
    <a:masterClrMapping/>
  </p:clrMapOvr>
</p:sld>
</file>

<file path=ppt/theme/theme1.xml><?xml version="1.0" encoding="utf-8"?>
<a:theme xmlns:a="http://schemas.openxmlformats.org/drawingml/2006/main" name="Title Slides 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84F6219E-3D47-41AC-9893-1108D06AA07D}"/>
    </a:ext>
  </a:extLst>
</a:theme>
</file>

<file path=ppt/theme/theme2.xml><?xml version="1.0" encoding="utf-8"?>
<a:theme xmlns:a="http://schemas.openxmlformats.org/drawingml/2006/main" name="MainContentSlideMaster">
  <a:themeElements>
    <a:clrScheme name="Custom 127">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B385948E-CF34-4CE8-9AC7-28DE40FDC656}"/>
    </a:ext>
  </a:extLst>
</a:theme>
</file>

<file path=ppt/theme/theme3.xml><?xml version="1.0" encoding="utf-8"?>
<a:theme xmlns:a="http://schemas.openxmlformats.org/drawingml/2006/main" name="Closing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FEE61EC3-6634-45B5-BF77-FBC9B835BC79}"/>
    </a:ext>
  </a:extLst>
</a:theme>
</file>

<file path=ppt/theme/theme4.xml><?xml version="1.0" encoding="utf-8"?>
<a:theme xmlns:a="http://schemas.openxmlformats.org/drawingml/2006/main" name="DividerSlideMaster">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A15A20A0-BEE6-47A5-BC6B-F87134FBF13C}"/>
    </a:ext>
  </a:extLst>
</a:theme>
</file>

<file path=ppt/theme/theme5.xml><?xml version="1.0" encoding="utf-8"?>
<a:theme xmlns:a="http://schemas.openxmlformats.org/drawingml/2006/main" name="ImageDescriptionAppendixSlideMaster">
  <a:themeElements>
    <a:clrScheme name="Custom 12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494575"/>
      </a:hlink>
      <a:folHlink>
        <a:srgbClr val="625D9C"/>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HE_Generic Accessible PPT Template_Editorial_v9_2019.potx" id="{41975DA0-F041-4DB0-8948-AC3BFD0C25BA}" vid="{22313DF8-AA3F-4A8D-9652-6DDC53D759E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MHHE_Generic Accessible PPT Template_Editorial_v9_2019</Template>
  <TotalTime>2024</TotalTime>
  <Words>7624</Words>
  <Application>Microsoft Office PowerPoint</Application>
  <PresentationFormat>On-screen Show (4:3)</PresentationFormat>
  <Paragraphs>972</Paragraphs>
  <Slides>105</Slides>
  <Notes>1</Notes>
  <HiddenSlides>14</HiddenSlides>
  <MMClips>0</MMClips>
  <ScaleCrop>false</ScaleCrop>
  <HeadingPairs>
    <vt:vector size="6" baseType="variant">
      <vt:variant>
        <vt:lpstr>Fonts Used</vt:lpstr>
      </vt:variant>
      <vt:variant>
        <vt:i4>3</vt:i4>
      </vt:variant>
      <vt:variant>
        <vt:lpstr>Theme</vt:lpstr>
      </vt:variant>
      <vt:variant>
        <vt:i4>5</vt:i4>
      </vt:variant>
      <vt:variant>
        <vt:lpstr>Slide Titles</vt:lpstr>
      </vt:variant>
      <vt:variant>
        <vt:i4>105</vt:i4>
      </vt:variant>
    </vt:vector>
  </HeadingPairs>
  <TitlesOfParts>
    <vt:vector size="113" baseType="lpstr">
      <vt:lpstr>ＭＳ Ｐゴシック</vt:lpstr>
      <vt:lpstr>Arial</vt:lpstr>
      <vt:lpstr>Calibri</vt:lpstr>
      <vt:lpstr>Title Slides Master</vt:lpstr>
      <vt:lpstr>MainContentSlideMaster</vt:lpstr>
      <vt:lpstr>ClosingMaster</vt:lpstr>
      <vt:lpstr>DividerSlideMaster</vt:lpstr>
      <vt:lpstr>ImageDescriptionAppendixSlideMaster</vt:lpstr>
      <vt:lpstr>Chapter 18</vt:lpstr>
      <vt:lpstr>Section 18.1: The Skin and Its Defenses</vt:lpstr>
      <vt:lpstr>The Skin and Its Defenses: Integument</vt:lpstr>
      <vt:lpstr>The Skin and Its Defenses: Epidermis</vt:lpstr>
      <vt:lpstr>The Skin and Its Defenses: Dermis</vt:lpstr>
      <vt:lpstr>Cross Section of Skin and the Levels at Which Some Disease Processes Take Place</vt:lpstr>
      <vt:lpstr>The Skin and Its Defenses: Follicles and Sweat Glands</vt:lpstr>
      <vt:lpstr>The Skin and Its Defenses: Antimicrobial Peptides</vt:lpstr>
      <vt:lpstr>The Skin and Its Defenses: Sebum</vt:lpstr>
      <vt:lpstr>The Skin and Its Defenses: Sweat and Lysozyme</vt:lpstr>
      <vt:lpstr>Concept Check – Section 18.1</vt:lpstr>
      <vt:lpstr>Section 18.2: Normal Biota of the Skin</vt:lpstr>
      <vt:lpstr>Normal Biota of the Skin</vt:lpstr>
      <vt:lpstr>Observations of the Human Microbiome Project</vt:lpstr>
      <vt:lpstr>Defenses and Normal Biota of the Skin</vt:lpstr>
      <vt:lpstr>Concept Check – Section 18.2</vt:lpstr>
      <vt:lpstr>Section 18.3: Skin Diseases Caused by Microorganisms 1</vt:lpstr>
      <vt:lpstr>Section 18.3:  Skin Diseases Caused by Microorganisms 2</vt:lpstr>
      <vt:lpstr>MRSA and Soft Tissue Infections</vt:lpstr>
      <vt:lpstr>Staphylococcus aureus</vt:lpstr>
      <vt:lpstr>Blood Agar Plate Growing S. aureus</vt:lpstr>
      <vt:lpstr>The Coagulase Test</vt:lpstr>
      <vt:lpstr>MRSA Skin and Soft Tissue Infections Disease Table</vt:lpstr>
      <vt:lpstr>Impetigo</vt:lpstr>
      <vt:lpstr>Staphylococcus aureus Virulence Factors</vt:lpstr>
      <vt:lpstr>Streptococcus pyogenes</vt:lpstr>
      <vt:lpstr>Identification Tests for Streptococcus pyogenes</vt:lpstr>
      <vt:lpstr>Impetigo Disease Table</vt:lpstr>
      <vt:lpstr>Cellulitis</vt:lpstr>
      <vt:lpstr>Cellulitis Disease Table</vt:lpstr>
      <vt:lpstr>Staphylococcal Scalded Skin Syndrome (SSSS)</vt:lpstr>
      <vt:lpstr>Staphylococcal Scalded Skin Syndrome (SSSS) in an Adult</vt:lpstr>
      <vt:lpstr>SSSS Disease Table</vt:lpstr>
      <vt:lpstr>Gas Gangrene</vt:lpstr>
      <vt:lpstr>Clostridium perfringens</vt:lpstr>
      <vt:lpstr>Gas Gangrene Disease Table</vt:lpstr>
      <vt:lpstr>Vesicular or Pustular Rash Diseases</vt:lpstr>
      <vt:lpstr>Chickenpox</vt:lpstr>
      <vt:lpstr>Smallpox</vt:lpstr>
      <vt:lpstr>Shingles</vt:lpstr>
      <vt:lpstr>Hand, Foot, and Mouth Disease (HFMD)</vt:lpstr>
      <vt:lpstr>Vesicular/Pustular Rash Diseases</vt:lpstr>
      <vt:lpstr>Measles</vt:lpstr>
      <vt:lpstr>Signs and Symptoms of Measles</vt:lpstr>
      <vt:lpstr>Rubella</vt:lpstr>
      <vt:lpstr>Congenital Rubella</vt:lpstr>
      <vt:lpstr>Fifth Disease</vt:lpstr>
      <vt:lpstr>Roseola</vt:lpstr>
      <vt:lpstr>Maculopapular Rash Diseases 1</vt:lpstr>
      <vt:lpstr>Maculopapular Rash Diseases 2</vt:lpstr>
      <vt:lpstr>Warts</vt:lpstr>
      <vt:lpstr>Molluscum Contagiosum</vt:lpstr>
      <vt:lpstr>Warts and Wart-like Eruptions</vt:lpstr>
      <vt:lpstr>Leishmaniasis</vt:lpstr>
      <vt:lpstr>Cutaneous Anthrax</vt:lpstr>
      <vt:lpstr>Large Pustular Skin Lesions</vt:lpstr>
      <vt:lpstr>Ringworm (Cutaneous Mycoses)</vt:lpstr>
      <vt:lpstr>Signs and Symptoms of Cutaneous Mycoses 1</vt:lpstr>
      <vt:lpstr>Signs and Symptoms of Cutaneous Mycoses 2</vt:lpstr>
      <vt:lpstr>Examples of Dermatophyte Spores</vt:lpstr>
      <vt:lpstr>Superficial Mycoses</vt:lpstr>
      <vt:lpstr>Tinea versicolor</vt:lpstr>
      <vt:lpstr>Cutaneous and Superficial Mycoses</vt:lpstr>
      <vt:lpstr>Concept Check – Section 18.3</vt:lpstr>
      <vt:lpstr>Section 18.4: The Surface of the Eye and Its Defenses</vt:lpstr>
      <vt:lpstr>The Surface of the Eye and Its Defenses: Conjunctiva</vt:lpstr>
      <vt:lpstr>The Surface of the Eye and Its Defenses: Cornea</vt:lpstr>
      <vt:lpstr>The Surface of the Eye and Its Defenses: Tears</vt:lpstr>
      <vt:lpstr>The Surface of the Eye and Its Defenses: Immune Privilege</vt:lpstr>
      <vt:lpstr>Concept Check – Section 18.4</vt:lpstr>
      <vt:lpstr>Section 18.5: Normal Biota of the Eye</vt:lpstr>
      <vt:lpstr>Normal Biota of the Eye</vt:lpstr>
      <vt:lpstr>Defenses and Normal Biota of the Eye</vt:lpstr>
      <vt:lpstr>Concept Check – Section 18.5</vt:lpstr>
      <vt:lpstr>Section 18.6: Eye Diseases Caused By Microorganisms</vt:lpstr>
      <vt:lpstr>Conjunctivitis</vt:lpstr>
      <vt:lpstr>Neonatal Conjunctivitis</vt:lpstr>
      <vt:lpstr>Conjunctivitis Disease Table</vt:lpstr>
      <vt:lpstr>Ocular Trachoma</vt:lpstr>
      <vt:lpstr>Trachoma Disease Table</vt:lpstr>
      <vt:lpstr>Keratitis</vt:lpstr>
      <vt:lpstr>Acanthamoeba Keratitis</vt:lpstr>
      <vt:lpstr>Keratitis Disease Table</vt:lpstr>
      <vt:lpstr>River Blindness</vt:lpstr>
      <vt:lpstr>River Blindness Disease Table</vt:lpstr>
      <vt:lpstr>Concept Check – Section 18.6</vt:lpstr>
      <vt:lpstr>Taxonomic Organization: Microorganisms Causing Disease of the Skin and Eyes 1</vt:lpstr>
      <vt:lpstr>Taxonomic Organization: Microorganisms Causing Disease of the Skin and Eyes 2</vt:lpstr>
      <vt:lpstr>Taxonomic Organization: Microorganisms Causing Disease of the Skin and Eyes 3</vt:lpstr>
      <vt:lpstr>Infectious Diseases Affecting the Skin and Eyes</vt:lpstr>
      <vt:lpstr>End of Main Content</vt:lpstr>
      <vt:lpstr>Accessibility Content: Text Alternatives for Images</vt:lpstr>
      <vt:lpstr>Cross Section of Skin and the Levels at Which Some Disease Processes Take Place - Text Alternative</vt:lpstr>
      <vt:lpstr>Staphylococcus aureus - Text Alternative</vt:lpstr>
      <vt:lpstr>Blood Agar Plate Growing S. aureus - Text Alternative</vt:lpstr>
      <vt:lpstr>The Coagulase Test - Text Alternative</vt:lpstr>
      <vt:lpstr>Identification Tests for Streptococcus pyogenes - Text Alternative</vt:lpstr>
      <vt:lpstr>Staphylococcal Scalded Skin Syndrome (SSSS) in an Adult - Text Alternative</vt:lpstr>
      <vt:lpstr>Shingles - Text Alternative</vt:lpstr>
      <vt:lpstr>Signs and Symptoms of Cutaneous Mycoses 1  - Text Alternative</vt:lpstr>
      <vt:lpstr>Signs and Symptoms of Cutaneous Mycoses 2 - Text Alternative</vt:lpstr>
      <vt:lpstr>Examples of Dermatophyte Spores - Text Alternative</vt:lpstr>
      <vt:lpstr>The Surface of the Eye and Its Defenses: Conjunctiva - Text Alternative</vt:lpstr>
      <vt:lpstr>The Surface of the Eye and Its Defenses: Tears - Text Alternative</vt:lpstr>
      <vt:lpstr>Infectious Diseases Affecting the Skin and Eyes - Text Alternative</vt:lpstr>
    </vt:vector>
  </TitlesOfParts>
  <Company>The McGraw-Hill Companies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Microbiology: A Systems Approach, Sixth Edition</dc:title>
  <dc:subject>Science</dc:subject>
  <dc:creator>Marjorie Kelly Cowan and Heidi Smith</dc:creator>
  <cp:keywords/>
  <cp:lastModifiedBy>Shivani1</cp:lastModifiedBy>
  <cp:revision>615</cp:revision>
  <dcterms:created xsi:type="dcterms:W3CDTF">2019-07-27T05:34:11Z</dcterms:created>
  <dcterms:modified xsi:type="dcterms:W3CDTF">2020-05-22T14:57:35Z</dcterms:modified>
  <cp:category>Science</cp:category>
</cp:coreProperties>
</file>