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23"/>
  </p:notesMasterIdLst>
  <p:sldIdLst>
    <p:sldId id="256" r:id="rId6"/>
    <p:sldId id="266" r:id="rId7"/>
    <p:sldId id="269" r:id="rId8"/>
    <p:sldId id="352" r:id="rId9"/>
    <p:sldId id="353" r:id="rId10"/>
    <p:sldId id="354" r:id="rId11"/>
    <p:sldId id="355" r:id="rId12"/>
    <p:sldId id="356" r:id="rId13"/>
    <p:sldId id="357" r:id="rId14"/>
    <p:sldId id="358" r:id="rId15"/>
    <p:sldId id="359" r:id="rId16"/>
    <p:sldId id="360" r:id="rId17"/>
    <p:sldId id="361" r:id="rId18"/>
    <p:sldId id="362" r:id="rId19"/>
    <p:sldId id="363" r:id="rId20"/>
    <p:sldId id="364" r:id="rId21"/>
    <p:sldId id="365" r:id="rId22"/>
    <p:sldId id="366" r:id="rId23"/>
    <p:sldId id="367" r:id="rId24"/>
    <p:sldId id="368" r:id="rId25"/>
    <p:sldId id="369" r:id="rId26"/>
    <p:sldId id="370" r:id="rId27"/>
    <p:sldId id="371" r:id="rId28"/>
    <p:sldId id="372" r:id="rId29"/>
    <p:sldId id="373" r:id="rId30"/>
    <p:sldId id="386" r:id="rId31"/>
    <p:sldId id="387" r:id="rId32"/>
    <p:sldId id="388" r:id="rId33"/>
    <p:sldId id="389" r:id="rId34"/>
    <p:sldId id="390" r:id="rId35"/>
    <p:sldId id="391" r:id="rId36"/>
    <p:sldId id="392" r:id="rId37"/>
    <p:sldId id="393" r:id="rId38"/>
    <p:sldId id="394" r:id="rId39"/>
    <p:sldId id="395" r:id="rId40"/>
    <p:sldId id="396" r:id="rId41"/>
    <p:sldId id="397" r:id="rId42"/>
    <p:sldId id="398" r:id="rId43"/>
    <p:sldId id="399" r:id="rId44"/>
    <p:sldId id="400" r:id="rId45"/>
    <p:sldId id="401" r:id="rId46"/>
    <p:sldId id="402" r:id="rId47"/>
    <p:sldId id="403" r:id="rId48"/>
    <p:sldId id="404" r:id="rId49"/>
    <p:sldId id="405" r:id="rId50"/>
    <p:sldId id="406" r:id="rId51"/>
    <p:sldId id="407" r:id="rId52"/>
    <p:sldId id="408" r:id="rId53"/>
    <p:sldId id="409" r:id="rId54"/>
    <p:sldId id="410" r:id="rId55"/>
    <p:sldId id="411" r:id="rId56"/>
    <p:sldId id="412" r:id="rId57"/>
    <p:sldId id="413" r:id="rId58"/>
    <p:sldId id="414" r:id="rId59"/>
    <p:sldId id="415" r:id="rId60"/>
    <p:sldId id="416" r:id="rId61"/>
    <p:sldId id="417" r:id="rId62"/>
    <p:sldId id="418" r:id="rId63"/>
    <p:sldId id="419" r:id="rId64"/>
    <p:sldId id="420" r:id="rId65"/>
    <p:sldId id="421" r:id="rId66"/>
    <p:sldId id="422" r:id="rId67"/>
    <p:sldId id="423" r:id="rId68"/>
    <p:sldId id="424" r:id="rId69"/>
    <p:sldId id="425" r:id="rId70"/>
    <p:sldId id="426" r:id="rId71"/>
    <p:sldId id="427" r:id="rId72"/>
    <p:sldId id="428" r:id="rId73"/>
    <p:sldId id="429" r:id="rId74"/>
    <p:sldId id="430" r:id="rId75"/>
    <p:sldId id="431" r:id="rId76"/>
    <p:sldId id="432" r:id="rId77"/>
    <p:sldId id="433" r:id="rId78"/>
    <p:sldId id="434" r:id="rId79"/>
    <p:sldId id="435" r:id="rId80"/>
    <p:sldId id="436" r:id="rId81"/>
    <p:sldId id="437" r:id="rId82"/>
    <p:sldId id="438" r:id="rId83"/>
    <p:sldId id="439" r:id="rId84"/>
    <p:sldId id="440" r:id="rId85"/>
    <p:sldId id="441" r:id="rId86"/>
    <p:sldId id="442" r:id="rId87"/>
    <p:sldId id="443" r:id="rId88"/>
    <p:sldId id="455" r:id="rId89"/>
    <p:sldId id="456" r:id="rId90"/>
    <p:sldId id="457" r:id="rId91"/>
    <p:sldId id="458" r:id="rId92"/>
    <p:sldId id="460" r:id="rId93"/>
    <p:sldId id="461" r:id="rId94"/>
    <p:sldId id="462" r:id="rId95"/>
    <p:sldId id="463" r:id="rId96"/>
    <p:sldId id="464" r:id="rId97"/>
    <p:sldId id="465" r:id="rId98"/>
    <p:sldId id="466" r:id="rId99"/>
    <p:sldId id="467" r:id="rId100"/>
    <p:sldId id="468" r:id="rId101"/>
    <p:sldId id="469" r:id="rId102"/>
    <p:sldId id="260" r:id="rId103"/>
    <p:sldId id="289" r:id="rId104"/>
    <p:sldId id="290" r:id="rId105"/>
    <p:sldId id="470" r:id="rId106"/>
    <p:sldId id="471" r:id="rId107"/>
    <p:sldId id="472" r:id="rId108"/>
    <p:sldId id="473" r:id="rId109"/>
    <p:sldId id="474" r:id="rId110"/>
    <p:sldId id="475" r:id="rId111"/>
    <p:sldId id="476" r:id="rId112"/>
    <p:sldId id="477" r:id="rId113"/>
    <p:sldId id="478" r:id="rId114"/>
    <p:sldId id="479" r:id="rId115"/>
    <p:sldId id="480" r:id="rId116"/>
    <p:sldId id="481" r:id="rId117"/>
    <p:sldId id="482" r:id="rId118"/>
    <p:sldId id="483" r:id="rId119"/>
    <p:sldId id="484" r:id="rId120"/>
    <p:sldId id="485" r:id="rId121"/>
    <p:sldId id="486" r:id="rId1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 id="436"/>
            <p14:sldId id="437"/>
            <p14:sldId id="438"/>
            <p14:sldId id="439"/>
            <p14:sldId id="440"/>
            <p14:sldId id="441"/>
            <p14:sldId id="442"/>
            <p14:sldId id="443"/>
            <p14:sldId id="455"/>
            <p14:sldId id="456"/>
            <p14:sldId id="457"/>
            <p14:sldId id="458"/>
            <p14:sldId id="460"/>
            <p14:sldId id="461"/>
            <p14:sldId id="462"/>
            <p14:sldId id="463"/>
            <p14:sldId id="464"/>
            <p14:sldId id="465"/>
            <p14:sldId id="466"/>
            <p14:sldId id="467"/>
            <p14:sldId id="468"/>
            <p14:sldId id="469"/>
            <p14:sldId id="260"/>
          </p14:sldIdLst>
        </p14:section>
        <p14:section name="Appendix: Image Descriptions for Unsighted Students" id="{0C650F75-9B76-496E-9A88-835678E953FC}">
          <p14:sldIdLst>
            <p14:sldId id="289"/>
            <p14:sldId id="290"/>
            <p14:sldId id="470"/>
            <p14:sldId id="471"/>
            <p14:sldId id="472"/>
            <p14:sldId id="473"/>
            <p14:sldId id="474"/>
            <p14:sldId id="475"/>
            <p14:sldId id="476"/>
            <p14:sldId id="477"/>
            <p14:sldId id="478"/>
            <p14:sldId id="479"/>
            <p14:sldId id="480"/>
            <p14:sldId id="481"/>
            <p14:sldId id="482"/>
            <p14:sldId id="483"/>
            <p14:sldId id="484"/>
            <p14:sldId id="485"/>
            <p14:sldId id="486"/>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0" autoAdjust="0"/>
    <p:restoredTop sz="92998" autoAdjust="0"/>
  </p:normalViewPr>
  <p:slideViewPr>
    <p:cSldViewPr snapToGrid="0" showGuides="1">
      <p:cViewPr varScale="1">
        <p:scale>
          <a:sx n="67" d="100"/>
          <a:sy n="67" d="100"/>
        </p:scale>
        <p:origin x="1374" y="78"/>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notesMaster" Target="notesMasters/notesMaster1.xml"/><Relationship Id="rId128" Type="http://schemas.openxmlformats.org/officeDocument/2006/relationships/tableStyles" Target="tableStyles.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commentAuthors" Target="commentAuthor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4.xml"/><Relationship Id="rId9"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5/22/2020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1436142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752651231"/>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06"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7.xml"/></Relationships>
</file>

<file path=ppt/slides/_rels/slide101.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7.xml"/></Relationships>
</file>

<file path=ppt/slides/_rels/slide103.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17.xml"/></Relationships>
</file>

<file path=ppt/slides/_rels/slide105.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17.xml"/></Relationships>
</file>

<file path=ppt/slides/_rels/slide106.xml.rels><?xml version="1.0" encoding="UTF-8" standalone="yes"?>
<Relationships xmlns="http://schemas.openxmlformats.org/package/2006/relationships"><Relationship Id="rId2" Type="http://schemas.openxmlformats.org/officeDocument/2006/relationships/slide" Target="slide61.xml"/><Relationship Id="rId1" Type="http://schemas.openxmlformats.org/officeDocument/2006/relationships/slideLayout" Target="../slideLayouts/slideLayout17.xml"/></Relationships>
</file>

<file path=ppt/slides/_rels/slide107.xml.rels><?xml version="1.0" encoding="UTF-8" standalone="yes"?>
<Relationships xmlns="http://schemas.openxmlformats.org/package/2006/relationships"><Relationship Id="rId2" Type="http://schemas.openxmlformats.org/officeDocument/2006/relationships/slide" Target="slide65.xml"/><Relationship Id="rId1" Type="http://schemas.openxmlformats.org/officeDocument/2006/relationships/slideLayout" Target="../slideLayouts/slideLayout17.xml"/></Relationships>
</file>

<file path=ppt/slides/_rels/slide108.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17.xml"/></Relationships>
</file>

<file path=ppt/slides/_rels/slide109.xml.rels><?xml version="1.0" encoding="UTF-8" standalone="yes"?>
<Relationships xmlns="http://schemas.openxmlformats.org/package/2006/relationships"><Relationship Id="rId2" Type="http://schemas.openxmlformats.org/officeDocument/2006/relationships/slide" Target="slide77.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slide" Target="slide78.xml"/><Relationship Id="rId1" Type="http://schemas.openxmlformats.org/officeDocument/2006/relationships/slideLayout" Target="../slideLayouts/slideLayout17.xml"/></Relationships>
</file>

<file path=ppt/slides/_rels/slide111.xml.rels><?xml version="1.0" encoding="UTF-8" standalone="yes"?>
<Relationships xmlns="http://schemas.openxmlformats.org/package/2006/relationships"><Relationship Id="rId2" Type="http://schemas.openxmlformats.org/officeDocument/2006/relationships/slide" Target="slide80.xml"/><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2" Type="http://schemas.openxmlformats.org/officeDocument/2006/relationships/slide" Target="slide82.xml"/><Relationship Id="rId1" Type="http://schemas.openxmlformats.org/officeDocument/2006/relationships/slideLayout" Target="../slideLayouts/slideLayout17.xml"/></Relationships>
</file>

<file path=ppt/slides/_rels/slide113.xml.rels><?xml version="1.0" encoding="UTF-8" standalone="yes"?>
<Relationships xmlns="http://schemas.openxmlformats.org/package/2006/relationships"><Relationship Id="rId2" Type="http://schemas.openxmlformats.org/officeDocument/2006/relationships/slide" Target="slide83.xml"/><Relationship Id="rId1" Type="http://schemas.openxmlformats.org/officeDocument/2006/relationships/slideLayout" Target="../slideLayouts/slideLayout17.xml"/></Relationships>
</file>

<file path=ppt/slides/_rels/slide114.xml.rels><?xml version="1.0" encoding="UTF-8" standalone="yes"?>
<Relationships xmlns="http://schemas.openxmlformats.org/package/2006/relationships"><Relationship Id="rId2" Type="http://schemas.openxmlformats.org/officeDocument/2006/relationships/slide" Target="slide84.xml"/><Relationship Id="rId1" Type="http://schemas.openxmlformats.org/officeDocument/2006/relationships/slideLayout" Target="../slideLayouts/slideLayout17.xml"/></Relationships>
</file>

<file path=ppt/slides/_rels/slide115.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17.xml"/></Relationships>
</file>

<file path=ppt/slides/_rels/slide116.xml.rels><?xml version="1.0" encoding="UTF-8" standalone="yes"?>
<Relationships xmlns="http://schemas.openxmlformats.org/package/2006/relationships"><Relationship Id="rId2" Type="http://schemas.openxmlformats.org/officeDocument/2006/relationships/slide" Target="slide90.xml"/><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2" Type="http://schemas.openxmlformats.org/officeDocument/2006/relationships/slide" Target="slide97.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slide" Target="slide107.xml"/><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slide" Target="slide109.xml"/><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slide" Target="slide114.xml"/><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slide" Target="slide117.xml"/><Relationship Id="rId2" Type="http://schemas.openxmlformats.org/officeDocument/2006/relationships/image" Target="../media/image26.jpg"/><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a:xfrm>
            <a:off x="621792" y="2933156"/>
            <a:ext cx="3035808" cy="550836"/>
          </a:xfrm>
        </p:spPr>
        <p:txBody>
          <a:bodyPr/>
          <a:lstStyle/>
          <a:p>
            <a:r>
              <a:rPr lang="en-US" dirty="0"/>
              <a:t>Chapter 19</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a:xfrm>
            <a:off x="621792" y="3767441"/>
            <a:ext cx="3035808" cy="1043085"/>
          </a:xfrm>
        </p:spPr>
        <p:txBody>
          <a:bodyPr/>
          <a:lstStyle/>
          <a:p>
            <a:r>
              <a:rPr lang="en-IN" sz="2000" b="1" dirty="0"/>
              <a:t>Infectious Diseases Affecting the Nervous System</a:t>
            </a:r>
            <a:endParaRPr lang="en-US" sz="2000" b="1" dirty="0"/>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Immune Privilege of the CNS</a:t>
            </a:r>
            <a:endParaRPr lang="en-IN" dirty="0"/>
          </a:p>
        </p:txBody>
      </p:sp>
      <p:sp>
        <p:nvSpPr>
          <p:cNvPr id="3" name="Content Placeholder 2"/>
          <p:cNvSpPr>
            <a:spLocks noGrp="1"/>
          </p:cNvSpPr>
          <p:nvPr>
            <p:ph sz="quarter" idx="11"/>
          </p:nvPr>
        </p:nvSpPr>
        <p:spPr/>
        <p:txBody>
          <a:bodyPr/>
          <a:lstStyle/>
          <a:p>
            <a:pPr>
              <a:spcBef>
                <a:spcPts val="800"/>
              </a:spcBef>
            </a:pPr>
            <a:r>
              <a:rPr lang="en-US" dirty="0"/>
              <a:t>A different or partial immune response when exposed to immunologic challenge</a:t>
            </a:r>
          </a:p>
          <a:p>
            <a:pPr>
              <a:spcBef>
                <a:spcPts val="800"/>
              </a:spcBef>
            </a:pPr>
            <a:r>
              <a:rPr lang="en-US" dirty="0"/>
              <a:t>Functions of the CNS are vital for the life of an organism and temporary damage from a “normal” immune response could be detrimental</a:t>
            </a:r>
          </a:p>
          <a:p>
            <a:pPr>
              <a:spcBef>
                <a:spcPts val="800"/>
              </a:spcBef>
            </a:pPr>
            <a:r>
              <a:rPr lang="en-US" dirty="0"/>
              <a:t>Cells in the CNS express lower levels of MHC antigens</a:t>
            </a:r>
          </a:p>
          <a:p>
            <a:pPr>
              <a:spcBef>
                <a:spcPts val="800"/>
              </a:spcBef>
            </a:pPr>
            <a:r>
              <a:rPr lang="en-US" dirty="0"/>
              <a:t>Lower quantities of complement proteins </a:t>
            </a:r>
            <a:endParaRPr lang="en-IN" dirty="0"/>
          </a:p>
        </p:txBody>
      </p:sp>
    </p:spTree>
    <p:extLst>
      <p:ext uri="{BB962C8B-B14F-4D97-AF65-F5344CB8AC3E}">
        <p14:creationId xmlns:p14="http://schemas.microsoft.com/office/powerpoint/2010/main" val="181197603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Brain and Spinal Cord</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Illustration of the brain and spinal cord with the blood-filled </a:t>
            </a:r>
            <a:r>
              <a:rPr lang="en-US" dirty="0" err="1"/>
              <a:t>dural</a:t>
            </a:r>
            <a:r>
              <a:rPr lang="en-US" dirty="0"/>
              <a:t> space, central canal of spinal cord, pia mater, subarachnoid space, arachnoid mater, and dura mater identified.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7631195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Dissemination of the Meningococcus From a Nasopharyngeal Infection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Initial infection site, palate, nasal cavity, meninges, and cerebrospinal fluid illustrating dissemination of the meningococcus from a nasopharyngeal infection. Bacteria spread to the roof of the nasal cavity, which borders a highly vascular area at the base of the brain. From this location, they can enter the blood and escape into the cerebrospinal fluid, leading to infection of the meninges.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79561407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i="1" dirty="0"/>
              <a:t>N. meningitidis </a:t>
            </a:r>
            <a:r>
              <a:rPr lang="en-IN" dirty="0"/>
              <a:t>Oxidase Test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 drop of oxidase reagent is placed on a suspected Neisseria or </a:t>
            </a:r>
            <a:r>
              <a:rPr lang="en-US" dirty="0" err="1"/>
              <a:t>Branhamella</a:t>
            </a:r>
            <a:r>
              <a:rPr lang="en-US" dirty="0"/>
              <a:t> colony. If the colony reacts with the chemical to produce a purple to black color, it is oxidase-positive; those that remain white to tan are oxidase-negative. Because several species of gram-negative rods are also oxidase positive, this test is presumptive for these two genera only if a Gram stain has verified the presence of gram-negative cocci.</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51002167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i="1" dirty="0"/>
              <a:t>Cryptococcus neoformans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Halos around the large, spherical yeast cells are thick capsules. Also shown are the buds forming on one cell. Encapsulation is a useful diagnostic sign for cryptococcosis, although the capsule is fragile and may not show up in some preparations.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17177537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i="1" dirty="0"/>
              <a:t>Coccidioides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err="1"/>
              <a:t>Arthrospores</a:t>
            </a:r>
            <a:r>
              <a:rPr lang="en-US" dirty="0"/>
              <a:t> are present in the environment and are inhaled.</a:t>
            </a:r>
          </a:p>
          <a:p>
            <a:pPr marL="342900" indent="-342900">
              <a:buFont typeface="+mj-lt"/>
              <a:buAutoNum type="alphaLcParenR"/>
            </a:pPr>
            <a:r>
              <a:rPr lang="en-US" dirty="0"/>
              <a:t>In the lungs, the brain, or other tissues, </a:t>
            </a:r>
            <a:r>
              <a:rPr lang="en-US" dirty="0" err="1"/>
              <a:t>arthrospores</a:t>
            </a:r>
            <a:r>
              <a:rPr lang="en-US" dirty="0"/>
              <a:t> develop into spherules filled with endospores. Endospores are released and induce damage.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85174648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i="1" dirty="0"/>
              <a:t>Coccidioides</a:t>
            </a:r>
            <a:r>
              <a:rPr lang="en-IN" dirty="0"/>
              <a:t> Transmission and Epidemiology </a:t>
            </a:r>
            <a:r>
              <a:rPr lang="en-IN" i="1" dirty="0"/>
              <a: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Coccidioides is endemic or suspected endemic along the US-Mexico border and is highly endemic in the San Joaquin Valley and Arizona.</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00772596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i="1" dirty="0"/>
              <a:t>Toxoplasma gondii</a:t>
            </a:r>
            <a:r>
              <a:rPr lang="en-US" dirty="0"/>
              <a:t> Infection During Pregnancy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The cycle in cats and their prey.</a:t>
            </a:r>
          </a:p>
          <a:p>
            <a:pPr marL="342900" indent="-342900">
              <a:buFont typeface="+mj-lt"/>
              <a:buAutoNum type="alphaLcParenR"/>
            </a:pPr>
            <a:r>
              <a:rPr lang="en-US" dirty="0"/>
              <a:t>The cycle in other animal hosts. The zoonosis has a large animal reservoir (domestic and wild) that becomes infected through contact with oocysts in the soil. Humans can be infected through contact with cats or ingestion of pseudocysts in animal flesh. Infection in pregnant women is a serious complication because of the potential damage to the fetus.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6249195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Microscopic Effects of Spongiform Encephalopathy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Normal cerebral cortex section, showing neurons and glial cells.</a:t>
            </a:r>
          </a:p>
          <a:p>
            <a:pPr marL="342900" indent="-342900">
              <a:buFont typeface="+mj-lt"/>
              <a:buAutoNum type="alphaLcParenR"/>
            </a:pPr>
            <a:r>
              <a:rPr lang="en-US" dirty="0"/>
              <a:t>Sectioned cortex in CJD patient shows numerous round holes, producing a “spongy” appearance. This destroys brain architecture and causes massive loss of neurons and glial cells.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51931747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Structure of the Rabies Virus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Color enhanced virion shows internal serrations, which represent the tightly coiled nucleocapsid.</a:t>
            </a:r>
          </a:p>
          <a:p>
            <a:pPr marL="342900" indent="-342900">
              <a:buFont typeface="+mj-lt"/>
              <a:buAutoNum type="alphaLcParenR"/>
            </a:pPr>
            <a:r>
              <a:rPr lang="en-US" dirty="0"/>
              <a:t>A schematic model of the virus, showing its major features: glycoprotein spikes, matrix protein, and </a:t>
            </a:r>
            <a:r>
              <a:rPr lang="en-US" dirty="0" err="1"/>
              <a:t>nucelocapsid</a:t>
            </a:r>
            <a:r>
              <a:rPr lang="en-US" dirty="0"/>
              <a: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83309079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Typical Structure of a Picornavirus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A poliovirus, a type of picornavirus that is one of the simplest and smallest viruses (30 nm). It consists of an icosahedral capsid shell around a molecule of RNA.</a:t>
            </a:r>
          </a:p>
          <a:p>
            <a:pPr marL="342900" indent="-342900">
              <a:buFont typeface="+mj-lt"/>
              <a:buAutoNum type="alphaLcParenR"/>
            </a:pPr>
            <a:r>
              <a:rPr lang="en-US" dirty="0"/>
              <a:t>Photo of a crystalline mass of stacked poliovirus particles in an infected host cell.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050741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Specialized Immune Cells in the CNS</a:t>
            </a:r>
            <a:endParaRPr lang="en-IN" dirty="0"/>
          </a:p>
        </p:txBody>
      </p:sp>
      <p:sp>
        <p:nvSpPr>
          <p:cNvPr id="3" name="Content Placeholder 2"/>
          <p:cNvSpPr>
            <a:spLocks noGrp="1"/>
          </p:cNvSpPr>
          <p:nvPr>
            <p:ph sz="quarter" idx="11"/>
          </p:nvPr>
        </p:nvSpPr>
        <p:spPr/>
        <p:txBody>
          <a:bodyPr/>
          <a:lstStyle/>
          <a:p>
            <a:pPr>
              <a:spcBef>
                <a:spcPts val="800"/>
              </a:spcBef>
            </a:pPr>
            <a:r>
              <a:rPr lang="en-US" dirty="0"/>
              <a:t>Microglial cells display phagocytic activity</a:t>
            </a:r>
          </a:p>
          <a:p>
            <a:pPr>
              <a:spcBef>
                <a:spcPts val="800"/>
              </a:spcBef>
            </a:pPr>
            <a:r>
              <a:rPr lang="en-US" dirty="0"/>
              <a:t>Brain macrophages exist in the CNS</a:t>
            </a:r>
          </a:p>
          <a:p>
            <a:pPr>
              <a:spcBef>
                <a:spcPts val="800"/>
              </a:spcBef>
            </a:pPr>
            <a:r>
              <a:rPr lang="en-US" dirty="0"/>
              <a:t>Activity of both types of cells is less than that of phagocytic cells elsewhere in the body</a:t>
            </a:r>
            <a:endParaRPr lang="en-IN" dirty="0"/>
          </a:p>
        </p:txBody>
      </p:sp>
    </p:spTree>
    <p:extLst>
      <p:ext uri="{BB962C8B-B14F-4D97-AF65-F5344CB8AC3E}">
        <p14:creationId xmlns:p14="http://schemas.microsoft.com/office/powerpoint/2010/main" val="296772038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Stages of Infection and Pathogenesis of Poliomyelitis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First, the virus is ingested and carried to the throat and intestinal mucosa.</a:t>
            </a:r>
          </a:p>
          <a:p>
            <a:pPr marL="342900" indent="-342900">
              <a:buFont typeface="+mj-lt"/>
              <a:buAutoNum type="alphaLcParenR"/>
            </a:pPr>
            <a:r>
              <a:rPr lang="en-US" dirty="0"/>
              <a:t>The virus then multiplies in the tonsils. Small numbers of viruses escape to the regional lymph nodes and blood.</a:t>
            </a:r>
          </a:p>
          <a:p>
            <a:pPr marL="342900" indent="-342900">
              <a:buFont typeface="+mj-lt"/>
              <a:buAutoNum type="alphaLcParenR"/>
            </a:pPr>
            <a:r>
              <a:rPr lang="en-US" dirty="0"/>
              <a:t>The viruses are further amplified and cross into certain nerve cells of the spinal column and central nervous system.</a:t>
            </a:r>
          </a:p>
          <a:p>
            <a:pPr marL="342900" indent="-342900">
              <a:buFont typeface="+mj-lt"/>
              <a:buAutoNum type="alphaLcParenR"/>
            </a:pPr>
            <a:r>
              <a:rPr lang="en-US" dirty="0"/>
              <a:t>Last, the intestine actively sheds viruses.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12704064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Progress in the Elimination of Polio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(Left) Map of countries that had or had not eliminated polio as of 1988. Polio had been eradicated from the US and Canada and much of Western Europe and southern South America; northern South America, Central America, Africa, Eastern Europe, and Asia had not eliminated polio. (Right) As of 2016 polio has been eliminated from all countries except a few in the developing world.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44752078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Tetanus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Photo and illustration of the typical tennis racket morphology of Clostridium tetani created by terminal endospores that swell the end of the cell.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56087875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Neonatal Tetanus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Baby with neonatal tetanus, showing spastic paralysis of the paravertebral muscles, which locks the back into a rigid, arched position. This photo also shows the abnormal flexion of the arms and legs.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75862701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Tetanospasmin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After traumatic injury, bacteria infecting the local tissues secrete tetanospasmin, which is absorbed by the peripheral axons and is carried to the target neurons in the spinal column.</a:t>
            </a:r>
          </a:p>
          <a:p>
            <a:pPr marL="342900" indent="-342900">
              <a:buFont typeface="+mj-lt"/>
              <a:buAutoNum type="alphaLcParenR"/>
            </a:pPr>
            <a:r>
              <a:rPr lang="en-US" dirty="0"/>
              <a:t>In the spinal cord, the toxin attaches to the junctions of regulatory neurons that inhibit inappropriate contraction. Released from inhibition, the muscles, even opposing members of a muscle group, receive constant stimuli and contract uncontrollably.</a:t>
            </a:r>
          </a:p>
          <a:p>
            <a:pPr marL="342900" indent="-342900">
              <a:buFont typeface="+mj-lt"/>
              <a:buAutoNum type="alphaLcParenR"/>
            </a:pPr>
            <a:r>
              <a:rPr lang="en-US" dirty="0"/>
              <a:t>Muscles contract spasmodically, without regard to regulatory mechanisms or conscious control. This photo shows the clenched jaw typical of </a:t>
            </a:r>
            <a:r>
              <a:rPr lang="en-US" dirty="0" err="1"/>
              <a:t>risus</a:t>
            </a:r>
            <a:r>
              <a:rPr lang="en-US" dirty="0"/>
              <a:t> sardonicus.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59435219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Botulinum Toxin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The relationship between the motor neuron and the muscle at the neuromuscular junction.</a:t>
            </a:r>
          </a:p>
          <a:p>
            <a:pPr marL="342900" indent="-342900">
              <a:buFont typeface="+mj-lt"/>
              <a:buAutoNum type="alphaLcParenR"/>
            </a:pPr>
            <a:r>
              <a:rPr lang="en-US" dirty="0"/>
              <a:t>In the normal state, acetylcholine released at the synapse crosses to the muscle and creates an impulse that stimulates muscle contraction.</a:t>
            </a:r>
          </a:p>
          <a:p>
            <a:pPr marL="342900" indent="-342900">
              <a:buFont typeface="+mj-lt"/>
              <a:buAutoNum type="alphaLcParenR"/>
            </a:pPr>
            <a:r>
              <a:rPr lang="en-US" dirty="0"/>
              <a:t>In botulism, the toxin enters the motor end plate and attaches to the presynaptic membrane, where it blocks release of the chemical. This prevents impulse transmission and keeps the muscle from contracting. This causes flaccid paralysis.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95813187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latin typeface="+mn-lt"/>
              </a:rPr>
              <a:t>African Sleeping Sickness</a:t>
            </a:r>
            <a:r>
              <a:rPr lang="en-IN" dirty="0">
                <a:solidFill>
                  <a:schemeClr val="tx1"/>
                </a:solidFill>
                <a:latin typeface="+mn-lt"/>
              </a:rPr>
              <a:t> </a:t>
            </a:r>
            <a:r>
              <a:rPr lang="en-US" dirty="0">
                <a:solidFill>
                  <a:schemeClr val="tx1"/>
                </a:solidFill>
                <a:latin typeface="+mn-lt"/>
              </a:rPr>
              <a:t>- Text Alternative</a:t>
            </a:r>
            <a:endParaRPr lang="en-IN" dirty="0">
              <a:solidFill>
                <a:schemeClr val="tx1"/>
              </a:solidFill>
              <a:latin typeface="+mn-lt"/>
            </a:endParaRPr>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Map showing the distribution of African trypanosomiasis. T. b. </a:t>
            </a:r>
            <a:r>
              <a:rPr lang="en-US" dirty="0" err="1"/>
              <a:t>gambiense</a:t>
            </a:r>
            <a:r>
              <a:rPr lang="en-US" dirty="0"/>
              <a:t> is shown in central and western Africa while T. b. rhodesiense is shown in eastern Africa.</a:t>
            </a:r>
          </a:p>
          <a:p>
            <a:pPr marL="342900" indent="-342900">
              <a:buFont typeface="+mj-lt"/>
              <a:buAutoNum type="alphaLcParenR"/>
            </a:pPr>
            <a:r>
              <a:rPr lang="en-US" dirty="0"/>
              <a:t>The saliva of a fly infected with T. brucei inoculates the human bloodstream. The parasite matures and invades various organs. In time, its cumulative effects cause central nervous system damage.</a:t>
            </a:r>
          </a:p>
          <a:p>
            <a:pPr marL="342900" indent="-342900">
              <a:buFont typeface="+mj-lt"/>
              <a:buAutoNum type="alphaLcParenR"/>
            </a:pPr>
            <a:r>
              <a:rPr lang="en-US" dirty="0"/>
              <a:t>The trypanosome is spread to other hosts through another fly in whose alimentary tract the parasite completes a series of developmental stages.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25390486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Infectious Diseases Affecting the Nervous System </a:t>
            </a:r>
            <a:r>
              <a:rPr lang="en-US" dirty="0">
                <a:solidFill>
                  <a:schemeClr val="tx1"/>
                </a:solidFill>
                <a:latin typeface="+mn-lt"/>
              </a:rPr>
              <a:t>- Text Alternative</a:t>
            </a:r>
            <a:endParaRPr lang="en-IN" dirty="0">
              <a:solidFill>
                <a:schemeClr val="tx1"/>
              </a:solidFill>
              <a:latin typeface="+mn-lt"/>
            </a:endParaRPr>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illustration of the human body indicates the causal organisms for each of the infectious diseases of the nervous system covered in this chapter. Encephalitis is caused by Arboviruses, Herpes simplex virus 1 or 2, and JC virus. Subacute Encephalitis is caused by Toxoplasma gondii, Measles virus, and Prions. Rabies is caused by the Rabies virus. Tetanus is caused by Clostridium tetani. African Sleeping Sickness is caused by Trypanosoma brucei. Creutzfeldt-Jakob Disease is caused by a Prion. Meningoencephalitis is caused by Naegleria </a:t>
            </a:r>
            <a:r>
              <a:rPr lang="en-US" dirty="0" err="1"/>
              <a:t>fowleri</a:t>
            </a:r>
            <a:r>
              <a:rPr lang="en-US" dirty="0"/>
              <a:t> and Acanthamoeba. Meningitis has many possible causes including Neisseria meningitides, Streptococcus pneumoniae, </a:t>
            </a:r>
            <a:r>
              <a:rPr lang="en-US" dirty="0" err="1"/>
              <a:t>Haemophilus</a:t>
            </a:r>
            <a:r>
              <a:rPr lang="en-US" dirty="0"/>
              <a:t> influenza, Listeria monocytogenes, Cryptococcus neoformans, Coccidioides, and Various viruses. Neonatal and Infant Meningitis are caused by Streptococcus agalactiae, Escherichia coli, Listeria monocytogenes, </a:t>
            </a:r>
            <a:r>
              <a:rPr lang="en-US" dirty="0" err="1"/>
              <a:t>Cronobacter</a:t>
            </a:r>
            <a:r>
              <a:rPr lang="en-US" dirty="0"/>
              <a:t> </a:t>
            </a:r>
            <a:r>
              <a:rPr lang="en-US" dirty="0" err="1"/>
              <a:t>sakazakii</a:t>
            </a:r>
            <a:r>
              <a:rPr lang="en-US" dirty="0"/>
              <a:t>. Polio is caused by Poliovirus. And Botulism is caused by Clostridium botulinum.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4938185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Concept Check – Section 19.1</a:t>
            </a:r>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pPr>
            <a:r>
              <a:rPr lang="en-IN" dirty="0"/>
              <a:t>The CNS consists of</a:t>
            </a:r>
            <a:r>
              <a:rPr lang="en-US" dirty="0"/>
              <a:t> </a:t>
            </a:r>
            <a:r>
              <a:rPr lang="en-US" u="sng" spc="600" dirty="0">
                <a:solidFill>
                  <a:schemeClr val="bg1"/>
                </a:solidFill>
                <a:uFill>
                  <a:solidFill>
                    <a:schemeClr val="tx1"/>
                  </a:solidFill>
                </a:uFill>
                <a:ea typeface="ＭＳ Ｐゴシック" charset="0"/>
              </a:rPr>
              <a:t>Blank </a:t>
            </a:r>
            <a:r>
              <a:rPr lang="en-IN" dirty="0"/>
              <a:t> </a:t>
            </a:r>
            <a:r>
              <a:rPr lang="en-US" altLang="en-US" dirty="0"/>
              <a:t>and</a:t>
            </a:r>
            <a:r>
              <a:rPr lang="en-US" dirty="0"/>
              <a:t> </a:t>
            </a:r>
            <a:r>
              <a:rPr lang="en-US" u="sng" spc="600" dirty="0">
                <a:solidFill>
                  <a:schemeClr val="bg1"/>
                </a:solidFill>
                <a:uFill>
                  <a:solidFill>
                    <a:schemeClr val="tx1"/>
                  </a:solidFill>
                </a:uFill>
                <a:ea typeface="ＭＳ Ｐゴシック" charset="0"/>
              </a:rPr>
              <a:t>Blank </a:t>
            </a:r>
            <a:r>
              <a:rPr lang="en-US" altLang="en-US" dirty="0"/>
              <a:t> The PNS consists of</a:t>
            </a:r>
            <a:r>
              <a:rPr lang="en-US" dirty="0"/>
              <a:t> </a:t>
            </a:r>
            <a:r>
              <a:rPr lang="en-US" u="sng" spc="600" dirty="0">
                <a:solidFill>
                  <a:schemeClr val="bg1"/>
                </a:solidFill>
                <a:uFill>
                  <a:solidFill>
                    <a:schemeClr val="tx1"/>
                  </a:solidFill>
                </a:uFill>
                <a:ea typeface="ＭＳ Ｐゴシック" charset="0"/>
              </a:rPr>
              <a:t>Blank </a:t>
            </a:r>
            <a:r>
              <a:rPr lang="en-US" altLang="en-US" dirty="0"/>
              <a:t> and</a:t>
            </a:r>
            <a:r>
              <a:rPr lang="en-US" dirty="0"/>
              <a:t> </a:t>
            </a:r>
            <a:r>
              <a:rPr lang="en-US" u="sng" spc="600" dirty="0">
                <a:solidFill>
                  <a:schemeClr val="bg1"/>
                </a:solidFill>
                <a:uFill>
                  <a:solidFill>
                    <a:schemeClr val="tx1"/>
                  </a:solidFill>
                </a:uFill>
                <a:ea typeface="ＭＳ Ｐゴシック" charset="0"/>
              </a:rPr>
              <a:t>Blank </a:t>
            </a:r>
            <a:r>
              <a:rPr lang="en-US" altLang="en-US" dirty="0"/>
              <a:t> .</a:t>
            </a:r>
            <a:endParaRPr lang="en-US" dirty="0"/>
          </a:p>
          <a:p>
            <a:pPr marL="457200" lvl="0" indent="-457200">
              <a:spcBef>
                <a:spcPts val="800"/>
              </a:spcBef>
              <a:buFont typeface="+mj-lt"/>
              <a:buAutoNum type="arabicPeriod"/>
            </a:pPr>
            <a:r>
              <a:rPr lang="en-US" altLang="en-US" dirty="0"/>
              <a:t>The three layers of the meninges are the</a:t>
            </a:r>
            <a:r>
              <a:rPr lang="en-US" dirty="0"/>
              <a:t> </a:t>
            </a:r>
            <a:r>
              <a:rPr lang="en-US" u="sng" spc="600" dirty="0">
                <a:solidFill>
                  <a:schemeClr val="bg1"/>
                </a:solidFill>
                <a:uFill>
                  <a:solidFill>
                    <a:schemeClr val="tx1"/>
                  </a:solidFill>
                </a:uFill>
                <a:ea typeface="ＭＳ Ｐゴシック" charset="0"/>
              </a:rPr>
              <a:t>Blank </a:t>
            </a:r>
            <a:r>
              <a:rPr lang="en-US" altLang="en-US" dirty="0"/>
              <a:t> mater, the</a:t>
            </a:r>
            <a:r>
              <a:rPr lang="en-US" dirty="0"/>
              <a:t> </a:t>
            </a:r>
            <a:r>
              <a:rPr lang="en-US" u="sng" spc="600" dirty="0">
                <a:solidFill>
                  <a:schemeClr val="bg1"/>
                </a:solidFill>
                <a:uFill>
                  <a:solidFill>
                    <a:schemeClr val="tx1"/>
                  </a:solidFill>
                </a:uFill>
                <a:ea typeface="ＭＳ Ｐゴシック" charset="0"/>
              </a:rPr>
              <a:t>Blank </a:t>
            </a:r>
            <a:r>
              <a:rPr lang="en-US" altLang="en-US" dirty="0"/>
              <a:t> mater, and the</a:t>
            </a:r>
            <a:r>
              <a:rPr lang="en-US" dirty="0"/>
              <a:t> </a:t>
            </a:r>
            <a:r>
              <a:rPr lang="en-US" u="sng" spc="600" dirty="0">
                <a:solidFill>
                  <a:schemeClr val="bg1"/>
                </a:solidFill>
                <a:uFill>
                  <a:solidFill>
                    <a:schemeClr val="tx1"/>
                  </a:solidFill>
                </a:uFill>
                <a:ea typeface="ＭＳ Ｐゴシック" charset="0"/>
              </a:rPr>
              <a:t>Blank </a:t>
            </a:r>
            <a:r>
              <a:rPr lang="en-US" altLang="en-US" dirty="0"/>
              <a:t> mater.</a:t>
            </a:r>
            <a:endParaRPr lang="en-US" dirty="0"/>
          </a:p>
          <a:p>
            <a:pPr marL="457200" lvl="0" indent="-457200">
              <a:spcBef>
                <a:spcPts val="800"/>
              </a:spcBef>
              <a:buFont typeface="+mj-lt"/>
              <a:buAutoNum type="arabicPeriod"/>
            </a:pPr>
            <a:r>
              <a:rPr lang="en-US" altLang="en-US" dirty="0"/>
              <a:t>The</a:t>
            </a:r>
            <a:r>
              <a:rPr lang="en-US" dirty="0"/>
              <a:t> </a:t>
            </a:r>
            <a:r>
              <a:rPr lang="en-US" u="sng" spc="600" dirty="0">
                <a:solidFill>
                  <a:schemeClr val="bg1"/>
                </a:solidFill>
                <a:uFill>
                  <a:solidFill>
                    <a:schemeClr val="tx1"/>
                  </a:solidFill>
                </a:uFill>
                <a:ea typeface="ＭＳ Ｐゴシック" charset="0"/>
              </a:rPr>
              <a:t>Blank </a:t>
            </a:r>
            <a:r>
              <a:rPr lang="en-US" altLang="en-US" dirty="0"/>
              <a:t> ,</a:t>
            </a:r>
            <a:r>
              <a:rPr lang="en-US" dirty="0"/>
              <a:t> </a:t>
            </a:r>
            <a:r>
              <a:rPr lang="en-US" u="sng" spc="600" dirty="0">
                <a:solidFill>
                  <a:schemeClr val="bg1"/>
                </a:solidFill>
                <a:uFill>
                  <a:solidFill>
                    <a:schemeClr val="tx1"/>
                  </a:solidFill>
                </a:uFill>
                <a:ea typeface="ＭＳ Ｐゴシック" charset="0"/>
              </a:rPr>
              <a:t>Blank </a:t>
            </a:r>
            <a:r>
              <a:rPr lang="en-US" altLang="en-US" dirty="0"/>
              <a:t> barrier restricts certain molecules and microbes from entering into the CNS.</a:t>
            </a:r>
            <a:endParaRPr lang="en-US" dirty="0"/>
          </a:p>
          <a:p>
            <a:pPr marL="457200" lvl="0" indent="-457200">
              <a:spcBef>
                <a:spcPts val="800"/>
              </a:spcBef>
              <a:buFont typeface="+mj-lt"/>
              <a:buAutoNum type="arabicPeriod"/>
            </a:pPr>
            <a:r>
              <a:rPr lang="en-US" altLang="en-US" dirty="0"/>
              <a:t>Lessened immune response in the brain is known as “</a:t>
            </a:r>
            <a:r>
              <a:rPr lang="en-US" u="sng" spc="600" dirty="0">
                <a:solidFill>
                  <a:schemeClr val="bg1"/>
                </a:solidFill>
                <a:uFill>
                  <a:solidFill>
                    <a:schemeClr val="tx1"/>
                  </a:solidFill>
                </a:uFill>
                <a:ea typeface="ＭＳ Ｐゴシック" charset="0"/>
              </a:rPr>
              <a:t>Blank </a:t>
            </a:r>
            <a:r>
              <a:rPr lang="en-US" altLang="en-US" dirty="0"/>
              <a:t>,</a:t>
            </a:r>
            <a:r>
              <a:rPr lang="en-US" dirty="0"/>
              <a:t> </a:t>
            </a:r>
            <a:r>
              <a:rPr lang="en-US" u="sng" spc="600" dirty="0">
                <a:solidFill>
                  <a:schemeClr val="bg1"/>
                </a:solidFill>
                <a:uFill>
                  <a:solidFill>
                    <a:schemeClr val="tx1"/>
                  </a:solidFill>
                </a:uFill>
                <a:ea typeface="ＭＳ Ｐゴシック" charset="0"/>
              </a:rPr>
              <a:t>Blank </a:t>
            </a:r>
            <a:r>
              <a:rPr lang="en-US" altLang="en-US" dirty="0"/>
              <a:t>. ”</a:t>
            </a:r>
            <a:endParaRPr lang="en-IN" dirty="0"/>
          </a:p>
        </p:txBody>
      </p:sp>
    </p:spTree>
    <p:extLst>
      <p:ext uri="{BB962C8B-B14F-4D97-AF65-F5344CB8AC3E}">
        <p14:creationId xmlns:p14="http://schemas.microsoft.com/office/powerpoint/2010/main" val="2390419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19.2</a:t>
            </a:r>
            <a:br>
              <a:rPr lang="en-US" dirty="0"/>
            </a:br>
            <a:r>
              <a:rPr lang="en-US" dirty="0"/>
              <a:t>Normal Biota of the Nervous System</a:t>
            </a:r>
            <a:endParaRPr lang="en-IN" dirty="0"/>
          </a:p>
        </p:txBody>
      </p:sp>
      <p:sp>
        <p:nvSpPr>
          <p:cNvPr id="3" name="Content Placeholder 2"/>
          <p:cNvSpPr>
            <a:spLocks noGrp="1"/>
          </p:cNvSpPr>
          <p:nvPr>
            <p:ph sz="quarter" idx="11"/>
          </p:nvPr>
        </p:nvSpPr>
        <p:spPr/>
        <p:txBody>
          <a:bodyPr/>
          <a:lstStyle/>
          <a:p>
            <a:pPr>
              <a:spcBef>
                <a:spcPts val="800"/>
              </a:spcBef>
            </a:pPr>
            <a:r>
              <a:rPr lang="en-US" u="sng" dirty="0"/>
              <a:t>Learning Outcome</a:t>
            </a:r>
          </a:p>
          <a:p>
            <a:pPr>
              <a:spcBef>
                <a:spcPts val="800"/>
              </a:spcBef>
            </a:pPr>
            <a:r>
              <a:rPr lang="en-US" dirty="0"/>
              <a:t>Discuss the current state of knowledge regarding the normal biota of the nervous system.</a:t>
            </a:r>
            <a:endParaRPr lang="en-IN" dirty="0"/>
          </a:p>
        </p:txBody>
      </p:sp>
    </p:spTree>
    <p:extLst>
      <p:ext uri="{BB962C8B-B14F-4D97-AF65-F5344CB8AC3E}">
        <p14:creationId xmlns:p14="http://schemas.microsoft.com/office/powerpoint/2010/main" val="241664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 Biota of the Nervous System</a:t>
            </a:r>
            <a:endParaRPr lang="en-IN" dirty="0"/>
          </a:p>
        </p:txBody>
      </p:sp>
      <p:sp>
        <p:nvSpPr>
          <p:cNvPr id="3" name="Content Placeholder 2"/>
          <p:cNvSpPr>
            <a:spLocks noGrp="1"/>
          </p:cNvSpPr>
          <p:nvPr>
            <p:ph sz="quarter" idx="11"/>
          </p:nvPr>
        </p:nvSpPr>
        <p:spPr/>
        <p:txBody>
          <a:bodyPr/>
          <a:lstStyle/>
          <a:p>
            <a:pPr>
              <a:spcBef>
                <a:spcPts val="800"/>
              </a:spcBef>
            </a:pPr>
            <a:r>
              <a:rPr lang="en-US" dirty="0"/>
              <a:t>It is still believed that the CNS and PNS lack normal biota of any kind</a:t>
            </a:r>
          </a:p>
          <a:p>
            <a:pPr marL="342900" indent="-342900">
              <a:spcBef>
                <a:spcPts val="800"/>
              </a:spcBef>
              <a:buFont typeface="Arial" panose="020B0604020202020204" pitchFamily="34" charset="0"/>
              <a:buChar char="•"/>
            </a:pPr>
            <a:r>
              <a:rPr lang="en-US" dirty="0"/>
              <a:t>Finding microorganisms of any type in these tissues represents a deviation from a healthy state</a:t>
            </a:r>
          </a:p>
          <a:p>
            <a:pPr marL="342900" indent="-342900">
              <a:spcBef>
                <a:spcPts val="800"/>
              </a:spcBef>
              <a:buFont typeface="Arial" panose="020B0604020202020204" pitchFamily="34" charset="0"/>
              <a:buChar char="•"/>
            </a:pPr>
            <a:r>
              <a:rPr lang="en-US" dirty="0"/>
              <a:t>Certain viruses live in a dormant state in the nervous system between episodes of acute disease</a:t>
            </a:r>
          </a:p>
          <a:p>
            <a:pPr marL="687388" lvl="1"/>
            <a:r>
              <a:rPr lang="en-US" dirty="0"/>
              <a:t>Example: herpes simplex viruses</a:t>
            </a:r>
          </a:p>
          <a:p>
            <a:pPr marL="687388" lvl="1"/>
            <a:r>
              <a:rPr lang="en-US" dirty="0"/>
              <a:t>Not considered normal biota</a:t>
            </a:r>
            <a:endParaRPr lang="en-IN" dirty="0"/>
          </a:p>
        </p:txBody>
      </p:sp>
    </p:spTree>
    <p:extLst>
      <p:ext uri="{BB962C8B-B14F-4D97-AF65-F5344CB8AC3E}">
        <p14:creationId xmlns:p14="http://schemas.microsoft.com/office/powerpoint/2010/main" val="18053524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Human Microbiome Project</a:t>
            </a:r>
          </a:p>
        </p:txBody>
      </p:sp>
      <p:sp>
        <p:nvSpPr>
          <p:cNvPr id="3" name="Content Placeholder 2"/>
          <p:cNvSpPr>
            <a:spLocks noGrp="1"/>
          </p:cNvSpPr>
          <p:nvPr>
            <p:ph sz="quarter" idx="11"/>
          </p:nvPr>
        </p:nvSpPr>
        <p:spPr/>
        <p:txBody>
          <a:bodyPr/>
          <a:lstStyle/>
          <a:p>
            <a:pPr>
              <a:spcBef>
                <a:spcPts val="800"/>
              </a:spcBef>
            </a:pPr>
            <a:r>
              <a:rPr lang="en-US" dirty="0"/>
              <a:t>Information from the HMP is revealing a potential link between the gut microbiome and the nervous system</a:t>
            </a:r>
          </a:p>
          <a:p>
            <a:pPr>
              <a:spcBef>
                <a:spcPts val="800"/>
              </a:spcBef>
            </a:pPr>
            <a:r>
              <a:rPr lang="en-US" dirty="0"/>
              <a:t>Gut microbiota may induce CNS autoimmunity</a:t>
            </a:r>
          </a:p>
          <a:p>
            <a:pPr marL="342900" indent="-342900">
              <a:spcBef>
                <a:spcPts val="800"/>
              </a:spcBef>
              <a:buFont typeface="Arial" panose="020B0604020202020204" pitchFamily="34" charset="0"/>
              <a:buChar char="•"/>
            </a:pPr>
            <a:r>
              <a:rPr lang="en-US" dirty="0"/>
              <a:t>Appear to cause changes in the brain chemistry and behavior</a:t>
            </a:r>
          </a:p>
          <a:p>
            <a:pPr marL="342900" indent="-342900">
              <a:spcBef>
                <a:spcPts val="800"/>
              </a:spcBef>
              <a:buFont typeface="Arial" panose="020B0604020202020204" pitchFamily="34" charset="0"/>
              <a:buChar char="•"/>
            </a:pPr>
            <a:r>
              <a:rPr lang="en-US" dirty="0"/>
              <a:t>Phenomenon is known as the gut-brain axis</a:t>
            </a:r>
            <a:endParaRPr lang="en-IN" dirty="0"/>
          </a:p>
        </p:txBody>
      </p:sp>
    </p:spTree>
    <p:extLst>
      <p:ext uri="{BB962C8B-B14F-4D97-AF65-F5344CB8AC3E}">
        <p14:creationId xmlns:p14="http://schemas.microsoft.com/office/powerpoint/2010/main" val="14183074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Nervous System </a:t>
            </a:r>
            <a:r>
              <a:rPr lang="en-IN" dirty="0" err="1"/>
              <a:t>Defenses</a:t>
            </a:r>
            <a:r>
              <a:rPr lang="en-IN" dirty="0"/>
              <a:t> and Normal Biota</a:t>
            </a:r>
          </a:p>
        </p:txBody>
      </p:sp>
      <p:graphicFrame>
        <p:nvGraphicFramePr>
          <p:cNvPr id="6" name="Table 5"/>
          <p:cNvGraphicFramePr>
            <a:graphicFrameLocks noGrp="1"/>
          </p:cNvGraphicFramePr>
          <p:nvPr>
            <p:extLst>
              <p:ext uri="{D42A27DB-BD31-4B8C-83A1-F6EECF244321}">
                <p14:modId xmlns:p14="http://schemas.microsoft.com/office/powerpoint/2010/main" val="2828225037"/>
              </p:ext>
            </p:extLst>
          </p:nvPr>
        </p:nvGraphicFramePr>
        <p:xfrm>
          <a:off x="755024" y="1685299"/>
          <a:ext cx="6869268" cy="1285240"/>
        </p:xfrm>
        <a:graphic>
          <a:graphicData uri="http://schemas.openxmlformats.org/drawingml/2006/table">
            <a:tbl>
              <a:tblPr firstRow="1" bandRow="1">
                <a:tableStyleId>{073A0DAA-6AF3-43AB-8588-CEC1D06C72B9}</a:tableStyleId>
              </a:tblPr>
              <a:tblGrid>
                <a:gridCol w="2026813">
                  <a:extLst>
                    <a:ext uri="{9D8B030D-6E8A-4147-A177-3AD203B41FA5}">
                      <a16:colId xmlns:a16="http://schemas.microsoft.com/office/drawing/2014/main" val="20000"/>
                    </a:ext>
                  </a:extLst>
                </a:gridCol>
                <a:gridCol w="2987898">
                  <a:extLst>
                    <a:ext uri="{9D8B030D-6E8A-4147-A177-3AD203B41FA5}">
                      <a16:colId xmlns:a16="http://schemas.microsoft.com/office/drawing/2014/main" val="20001"/>
                    </a:ext>
                  </a:extLst>
                </a:gridCol>
                <a:gridCol w="1854557">
                  <a:extLst>
                    <a:ext uri="{9D8B030D-6E8A-4147-A177-3AD203B41FA5}">
                      <a16:colId xmlns:a16="http://schemas.microsoft.com/office/drawing/2014/main" val="20002"/>
                    </a:ext>
                  </a:extLst>
                </a:gridCol>
              </a:tblGrid>
              <a:tr h="370840">
                <a:tc>
                  <a:txBody>
                    <a:bodyPr/>
                    <a:lstStyle/>
                    <a:p>
                      <a:r>
                        <a:rPr lang="en-US" dirty="0"/>
                        <a:t>Blank</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Defenses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Normal Biota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b="1" dirty="0"/>
                        <a:t>Nervous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Bony structures, blood-brain barrier, microglial cells, and macrophages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510853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Concept Check – Section 19.2</a:t>
            </a:r>
          </a:p>
        </p:txBody>
      </p:sp>
      <p:sp>
        <p:nvSpPr>
          <p:cNvPr id="3" name="Content Placeholder 2"/>
          <p:cNvSpPr>
            <a:spLocks noGrp="1"/>
          </p:cNvSpPr>
          <p:nvPr>
            <p:ph sz="quarter" idx="11"/>
          </p:nvPr>
        </p:nvSpPr>
        <p:spPr>
          <a:xfrm>
            <a:off x="342899" y="1276709"/>
            <a:ext cx="8626929" cy="4971691"/>
          </a:xfrm>
        </p:spPr>
        <p:txBody>
          <a:bodyPr/>
          <a:lstStyle/>
          <a:p>
            <a:pPr marL="457200" indent="-457200">
              <a:spcBef>
                <a:spcPts val="1200"/>
              </a:spcBef>
              <a:buFont typeface="+mj-lt"/>
              <a:buAutoNum type="arabicPeriod"/>
            </a:pPr>
            <a:r>
              <a:rPr lang="en-US" dirty="0"/>
              <a:t>True/False: There is no normal biota in the central nervous system.</a:t>
            </a:r>
          </a:p>
          <a:p>
            <a:pPr marL="457200" indent="-457200">
              <a:spcBef>
                <a:spcPts val="1200"/>
              </a:spcBef>
              <a:buFont typeface="+mj-lt"/>
              <a:buAutoNum type="arabicPeriod"/>
            </a:pPr>
            <a:r>
              <a:rPr lang="en-US" altLang="en-US" dirty="0"/>
              <a:t>The</a:t>
            </a:r>
            <a:r>
              <a:rPr lang="en-US" dirty="0"/>
              <a:t> </a:t>
            </a:r>
            <a:r>
              <a:rPr lang="en-US" u="sng" spc="600" dirty="0">
                <a:solidFill>
                  <a:schemeClr val="bg1"/>
                </a:solidFill>
                <a:uFill>
                  <a:solidFill>
                    <a:schemeClr val="tx1"/>
                  </a:solidFill>
                </a:uFill>
                <a:ea typeface="ＭＳ Ｐゴシック" charset="0"/>
              </a:rPr>
              <a:t>Blank </a:t>
            </a:r>
            <a:r>
              <a:rPr lang="en-US" altLang="en-US" dirty="0"/>
              <a:t> virus may live in a dormant state in neurons.</a:t>
            </a:r>
            <a:endParaRPr lang="en-US" dirty="0"/>
          </a:p>
          <a:p>
            <a:pPr marL="457200" indent="-457200">
              <a:spcBef>
                <a:spcPts val="1200"/>
              </a:spcBef>
              <a:buFont typeface="+mj-lt"/>
              <a:buAutoNum type="arabicPeriod"/>
            </a:pPr>
            <a:r>
              <a:rPr lang="en-US" altLang="en-US" dirty="0"/>
              <a:t>True/False: The gut microbiota has an influence on the nervous system and brain chemistry.</a:t>
            </a:r>
            <a:endParaRPr lang="en-US" dirty="0"/>
          </a:p>
        </p:txBody>
      </p:sp>
    </p:spTree>
    <p:extLst>
      <p:ext uri="{BB962C8B-B14F-4D97-AF65-F5344CB8AC3E}">
        <p14:creationId xmlns:p14="http://schemas.microsoft.com/office/powerpoint/2010/main" val="673835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19.3</a:t>
            </a:r>
            <a:br>
              <a:rPr lang="en-US" dirty="0"/>
            </a:br>
            <a:r>
              <a:rPr lang="en-US" dirty="0"/>
              <a:t>Nervous System Diseases Caused by Microorganisms </a:t>
            </a:r>
            <a:r>
              <a:rPr lang="en-US" sz="1200" dirty="0"/>
              <a:t>1</a:t>
            </a:r>
            <a:endParaRPr lang="en-IN" sz="1200" dirty="0"/>
          </a:p>
        </p:txBody>
      </p:sp>
      <p:sp>
        <p:nvSpPr>
          <p:cNvPr id="3" name="Content Placeholder 2"/>
          <p:cNvSpPr>
            <a:spLocks noGrp="1"/>
          </p:cNvSpPr>
          <p:nvPr>
            <p:ph sz="quarter" idx="11"/>
          </p:nvPr>
        </p:nvSpPr>
        <p:spPr/>
        <p:txBody>
          <a:bodyPr/>
          <a:lstStyle/>
          <a:p>
            <a:pPr>
              <a:spcBef>
                <a:spcPts val="800"/>
              </a:spcBef>
            </a:pPr>
            <a:r>
              <a:rPr lang="en-US" u="sng" dirty="0"/>
              <a:t>Learning Outcomes</a:t>
            </a:r>
            <a:r>
              <a:rPr lang="en-US" sz="1200" u="sng" dirty="0"/>
              <a:t> 1</a:t>
            </a:r>
          </a:p>
          <a:p>
            <a:pPr>
              <a:spcBef>
                <a:spcPts val="800"/>
              </a:spcBef>
            </a:pPr>
            <a:r>
              <a:rPr lang="en-US" dirty="0"/>
              <a:t>List the possible causative agents for meningitis and neonatal/infant meningitis.</a:t>
            </a:r>
          </a:p>
          <a:p>
            <a:pPr>
              <a:spcBef>
                <a:spcPts val="800"/>
              </a:spcBef>
            </a:pPr>
            <a:r>
              <a:rPr lang="en-US" dirty="0"/>
              <a:t>Identify which of the agents causing meningitis is the most common and which is the most deadly.</a:t>
            </a:r>
          </a:p>
          <a:p>
            <a:pPr>
              <a:spcBef>
                <a:spcPts val="800"/>
              </a:spcBef>
            </a:pPr>
            <a:r>
              <a:rPr lang="en-US" dirty="0"/>
              <a:t>Discuss important features of meningoencephalitis, encephalitis, and subacute encephalitis.</a:t>
            </a:r>
          </a:p>
          <a:p>
            <a:pPr>
              <a:spcBef>
                <a:spcPts val="800"/>
              </a:spcBef>
            </a:pPr>
            <a:r>
              <a:rPr lang="en-US" dirty="0"/>
              <a:t>Identify which encephalitis-causing viruses you should be aware of in your geographic area.</a:t>
            </a:r>
            <a:endParaRPr lang="en-IN" dirty="0"/>
          </a:p>
        </p:txBody>
      </p:sp>
    </p:spTree>
    <p:extLst>
      <p:ext uri="{BB962C8B-B14F-4D97-AF65-F5344CB8AC3E}">
        <p14:creationId xmlns:p14="http://schemas.microsoft.com/office/powerpoint/2010/main" val="18276480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19.3</a:t>
            </a:r>
            <a:br>
              <a:rPr lang="en-US" dirty="0"/>
            </a:br>
            <a:r>
              <a:rPr lang="en-US" dirty="0"/>
              <a:t>Nervous System Diseases Caused by Microorganisms </a:t>
            </a:r>
            <a:r>
              <a:rPr lang="en-US" sz="1200" dirty="0"/>
              <a:t>2</a:t>
            </a:r>
            <a:endParaRPr lang="en-IN" sz="1200" dirty="0"/>
          </a:p>
        </p:txBody>
      </p:sp>
      <p:sp>
        <p:nvSpPr>
          <p:cNvPr id="3" name="Content Placeholder 2"/>
          <p:cNvSpPr>
            <a:spLocks noGrp="1"/>
          </p:cNvSpPr>
          <p:nvPr>
            <p:ph sz="quarter" idx="11"/>
          </p:nvPr>
        </p:nvSpPr>
        <p:spPr/>
        <p:txBody>
          <a:bodyPr/>
          <a:lstStyle/>
          <a:p>
            <a:pPr>
              <a:spcBef>
                <a:spcPts val="1200"/>
              </a:spcBef>
            </a:pPr>
            <a:r>
              <a:rPr lang="en-US" sz="2800" u="sng" dirty="0"/>
              <a:t>Learning Outcomes</a:t>
            </a:r>
            <a:r>
              <a:rPr lang="en-US" sz="1200" u="sng" dirty="0"/>
              <a:t> 2</a:t>
            </a:r>
            <a:r>
              <a:rPr lang="en-US" sz="2800" u="sng" dirty="0"/>
              <a:t> </a:t>
            </a:r>
          </a:p>
          <a:p>
            <a:pPr>
              <a:spcBef>
                <a:spcPts val="1200"/>
              </a:spcBef>
            </a:pPr>
            <a:r>
              <a:rPr lang="en-US" altLang="en-US" dirty="0"/>
              <a:t>List the possible causative agents for each of the following conditions: </a:t>
            </a:r>
            <a:r>
              <a:rPr lang="en-US" altLang="en-US" dirty="0" err="1"/>
              <a:t>Zika</a:t>
            </a:r>
            <a:r>
              <a:rPr lang="en-US" altLang="en-US" dirty="0"/>
              <a:t> virus disease, rabies, poliomyelitis, tetanus, botulism, and African sleeping sickness.</a:t>
            </a:r>
          </a:p>
          <a:p>
            <a:pPr>
              <a:spcBef>
                <a:spcPts val="1200"/>
              </a:spcBef>
            </a:pPr>
            <a:r>
              <a:rPr lang="en-US" altLang="en-US" dirty="0"/>
              <a:t>Identify the conditions for which vaccination is available.</a:t>
            </a:r>
          </a:p>
          <a:p>
            <a:pPr>
              <a:spcBef>
                <a:spcPts val="1200"/>
              </a:spcBef>
            </a:pPr>
            <a:r>
              <a:rPr lang="en-US" altLang="en-US" dirty="0"/>
              <a:t>Explain the difference between the oral polio vaccine and the inactivated polio vaccine and the advantages and disadvantages of each.</a:t>
            </a:r>
          </a:p>
        </p:txBody>
      </p:sp>
    </p:spTree>
    <p:extLst>
      <p:ext uri="{BB962C8B-B14F-4D97-AF65-F5344CB8AC3E}">
        <p14:creationId xmlns:p14="http://schemas.microsoft.com/office/powerpoint/2010/main" val="1076166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19.1</a:t>
            </a:r>
            <a:br>
              <a:rPr lang="en-US" altLang="en-US" dirty="0"/>
            </a:br>
            <a:r>
              <a:rPr lang="en-US" altLang="en-US" dirty="0"/>
              <a:t>The Nervous System and Its Defenses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p:txBody>
          <a:bodyPr/>
          <a:lstStyle/>
          <a:p>
            <a:pPr>
              <a:spcBef>
                <a:spcPts val="1200"/>
              </a:spcBef>
            </a:pPr>
            <a:r>
              <a:rPr lang="en-US" altLang="en-US" u="sng" dirty="0">
                <a:cs typeface="Arial" panose="020B0604020202020204" pitchFamily="34" charset="0"/>
              </a:rPr>
              <a:t>Learning Outcomes</a:t>
            </a:r>
          </a:p>
          <a:p>
            <a:pPr>
              <a:spcBef>
                <a:spcPts val="800"/>
              </a:spcBef>
            </a:pPr>
            <a:r>
              <a:rPr lang="en-US" altLang="en-US" dirty="0">
                <a:cs typeface="Arial" panose="020B0604020202020204" pitchFamily="34" charset="0"/>
              </a:rPr>
              <a:t>Describe the important anatomical features of the nervous system.</a:t>
            </a:r>
          </a:p>
          <a:p>
            <a:pPr>
              <a:spcBef>
                <a:spcPts val="800"/>
              </a:spcBef>
            </a:pPr>
            <a:r>
              <a:rPr lang="en-US" altLang="en-US" dirty="0">
                <a:cs typeface="Arial" panose="020B0604020202020204" pitchFamily="34" charset="0"/>
              </a:rPr>
              <a:t>List the natural defenses present in the nervous system.</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Meningitis</a:t>
            </a:r>
          </a:p>
        </p:txBody>
      </p:sp>
      <p:sp>
        <p:nvSpPr>
          <p:cNvPr id="3" name="Content Placeholder 2"/>
          <p:cNvSpPr>
            <a:spLocks noGrp="1"/>
          </p:cNvSpPr>
          <p:nvPr>
            <p:ph sz="quarter" idx="11"/>
          </p:nvPr>
        </p:nvSpPr>
        <p:spPr/>
        <p:txBody>
          <a:bodyPr/>
          <a:lstStyle/>
          <a:p>
            <a:pPr>
              <a:spcBef>
                <a:spcPts val="800"/>
              </a:spcBef>
            </a:pPr>
            <a:r>
              <a:rPr lang="en-US" dirty="0"/>
              <a:t>Inflammation of the meninges</a:t>
            </a:r>
          </a:p>
          <a:p>
            <a:pPr>
              <a:spcBef>
                <a:spcPts val="800"/>
              </a:spcBef>
            </a:pPr>
            <a:r>
              <a:rPr lang="en-US" dirty="0"/>
              <a:t>Anatomical syndrome:</a:t>
            </a:r>
          </a:p>
          <a:p>
            <a:pPr marL="342900" indent="-342900">
              <a:spcBef>
                <a:spcPts val="800"/>
              </a:spcBef>
              <a:buFont typeface="Arial" panose="020B0604020202020204" pitchFamily="34" charset="0"/>
              <a:buChar char="•"/>
            </a:pPr>
            <a:r>
              <a:rPr lang="en-US" dirty="0"/>
              <a:t>Different microbes cause meningitis, and produce a similar constellation of syndromes</a:t>
            </a:r>
          </a:p>
          <a:p>
            <a:pPr marL="342900" indent="-342900">
              <a:spcBef>
                <a:spcPts val="800"/>
              </a:spcBef>
              <a:buFont typeface="Arial" panose="020B0604020202020204" pitchFamily="34" charset="0"/>
              <a:buChar char="•"/>
            </a:pPr>
            <a:r>
              <a:rPr lang="en-US" dirty="0"/>
              <a:t>Noninfectious causes of meningitis exist as well, but are less common</a:t>
            </a:r>
          </a:p>
          <a:p>
            <a:pPr>
              <a:spcBef>
                <a:spcPts val="800"/>
              </a:spcBef>
            </a:pPr>
            <a:r>
              <a:rPr lang="en-US" dirty="0"/>
              <a:t>Serious forms of acute meningitis are caused by bacteria</a:t>
            </a:r>
          </a:p>
          <a:p>
            <a:pPr>
              <a:spcBef>
                <a:spcPts val="800"/>
              </a:spcBef>
            </a:pPr>
            <a:r>
              <a:rPr lang="en-US" dirty="0"/>
              <a:t>Entrance into CNS is facilitated by coinfection or previous infection with respiratory viruses</a:t>
            </a:r>
            <a:endParaRPr lang="en-IN" dirty="0"/>
          </a:p>
        </p:txBody>
      </p:sp>
    </p:spTree>
    <p:extLst>
      <p:ext uri="{BB962C8B-B14F-4D97-AF65-F5344CB8AC3E}">
        <p14:creationId xmlns:p14="http://schemas.microsoft.com/office/powerpoint/2010/main" val="30773634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When Meningitis Is Suspected…</a:t>
            </a:r>
          </a:p>
        </p:txBody>
      </p:sp>
      <p:sp>
        <p:nvSpPr>
          <p:cNvPr id="3" name="Content Placeholder 2"/>
          <p:cNvSpPr>
            <a:spLocks noGrp="1"/>
          </p:cNvSpPr>
          <p:nvPr>
            <p:ph sz="quarter" idx="11"/>
          </p:nvPr>
        </p:nvSpPr>
        <p:spPr/>
        <p:txBody>
          <a:bodyPr/>
          <a:lstStyle/>
          <a:p>
            <a:pPr>
              <a:spcBef>
                <a:spcPts val="800"/>
              </a:spcBef>
            </a:pPr>
            <a:r>
              <a:rPr lang="en-US" dirty="0"/>
              <a:t>Lumbar puncture to obtain CSF</a:t>
            </a:r>
          </a:p>
          <a:p>
            <a:pPr>
              <a:spcBef>
                <a:spcPts val="800"/>
              </a:spcBef>
            </a:pPr>
            <a:r>
              <a:rPr lang="en-US" dirty="0"/>
              <a:t>Gram stain and/or culture of CSF</a:t>
            </a:r>
          </a:p>
          <a:p>
            <a:pPr>
              <a:spcBef>
                <a:spcPts val="800"/>
              </a:spcBef>
            </a:pPr>
            <a:r>
              <a:rPr lang="en-US" dirty="0"/>
              <a:t>Begin treatment with broad-spectrum antibiotics with a shift in treatment after a diagnosis has been confirmed</a:t>
            </a:r>
            <a:endParaRPr lang="en-IN" dirty="0"/>
          </a:p>
        </p:txBody>
      </p:sp>
    </p:spTree>
    <p:extLst>
      <p:ext uri="{BB962C8B-B14F-4D97-AF65-F5344CB8AC3E}">
        <p14:creationId xmlns:p14="http://schemas.microsoft.com/office/powerpoint/2010/main" val="28284246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and Symptoms of Meningitis</a:t>
            </a:r>
            <a:endParaRPr lang="en-IN" dirty="0"/>
          </a:p>
        </p:txBody>
      </p:sp>
      <p:sp>
        <p:nvSpPr>
          <p:cNvPr id="3" name="Content Placeholder 2"/>
          <p:cNvSpPr>
            <a:spLocks noGrp="1"/>
          </p:cNvSpPr>
          <p:nvPr>
            <p:ph sz="quarter" idx="11"/>
          </p:nvPr>
        </p:nvSpPr>
        <p:spPr/>
        <p:txBody>
          <a:bodyPr/>
          <a:lstStyle/>
          <a:p>
            <a:pPr>
              <a:spcBef>
                <a:spcPts val="800"/>
              </a:spcBef>
            </a:pPr>
            <a:r>
              <a:rPr lang="en-IN" dirty="0"/>
              <a:t>Meningitis has the following typical symptoms, regardless of the cause:</a:t>
            </a:r>
          </a:p>
          <a:p>
            <a:pPr marL="342900" indent="-342900">
              <a:spcBef>
                <a:spcPts val="800"/>
              </a:spcBef>
              <a:buFont typeface="Arial" panose="020B0604020202020204" pitchFamily="34" charset="0"/>
              <a:buChar char="•"/>
            </a:pPr>
            <a:r>
              <a:rPr lang="en-IN" dirty="0"/>
              <a:t>Photophobia</a:t>
            </a:r>
          </a:p>
          <a:p>
            <a:pPr marL="342900" indent="-342900">
              <a:spcBef>
                <a:spcPts val="800"/>
              </a:spcBef>
              <a:buFont typeface="Arial" panose="020B0604020202020204" pitchFamily="34" charset="0"/>
              <a:buChar char="•"/>
            </a:pPr>
            <a:r>
              <a:rPr lang="en-IN" dirty="0"/>
              <a:t>Headache</a:t>
            </a:r>
          </a:p>
          <a:p>
            <a:pPr marL="342900" indent="-342900">
              <a:spcBef>
                <a:spcPts val="800"/>
              </a:spcBef>
              <a:buFont typeface="Arial" panose="020B0604020202020204" pitchFamily="34" charset="0"/>
              <a:buChar char="•"/>
            </a:pPr>
            <a:r>
              <a:rPr lang="en-IN" dirty="0"/>
              <a:t>Painful or stiff neck </a:t>
            </a:r>
          </a:p>
          <a:p>
            <a:pPr marL="342900" indent="-342900">
              <a:spcBef>
                <a:spcPts val="800"/>
              </a:spcBef>
              <a:buFont typeface="Arial" panose="020B0604020202020204" pitchFamily="34" charset="0"/>
              <a:buChar char="•"/>
            </a:pPr>
            <a:r>
              <a:rPr lang="en-IN" dirty="0"/>
              <a:t>Fever</a:t>
            </a:r>
          </a:p>
          <a:p>
            <a:pPr marL="342900" indent="-342900">
              <a:spcBef>
                <a:spcPts val="800"/>
              </a:spcBef>
              <a:buFont typeface="Arial" panose="020B0604020202020204" pitchFamily="34" charset="0"/>
              <a:buChar char="•"/>
            </a:pPr>
            <a:r>
              <a:rPr lang="en-IN" dirty="0"/>
              <a:t>Increased WBC in CSF</a:t>
            </a:r>
          </a:p>
          <a:p>
            <a:pPr marL="342900" indent="-342900">
              <a:spcBef>
                <a:spcPts val="800"/>
              </a:spcBef>
              <a:buFont typeface="Arial" panose="020B0604020202020204" pitchFamily="34" charset="0"/>
              <a:buChar char="•"/>
            </a:pPr>
            <a:r>
              <a:rPr lang="en-IN" dirty="0"/>
              <a:t>Certain microorganisms may cause additional characteristic symptoms</a:t>
            </a:r>
          </a:p>
        </p:txBody>
      </p:sp>
    </p:spTree>
    <p:extLst>
      <p:ext uri="{BB962C8B-B14F-4D97-AF65-F5344CB8AC3E}">
        <p14:creationId xmlns:p14="http://schemas.microsoft.com/office/powerpoint/2010/main" val="3853251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More Meningitis Details</a:t>
            </a:r>
          </a:p>
        </p:txBody>
      </p:sp>
      <p:sp>
        <p:nvSpPr>
          <p:cNvPr id="3" name="Content Placeholder 2"/>
          <p:cNvSpPr>
            <a:spLocks noGrp="1"/>
          </p:cNvSpPr>
          <p:nvPr>
            <p:ph sz="quarter" idx="11"/>
          </p:nvPr>
        </p:nvSpPr>
        <p:spPr/>
        <p:txBody>
          <a:bodyPr/>
          <a:lstStyle/>
          <a:p>
            <a:pPr>
              <a:spcBef>
                <a:spcPts val="800"/>
              </a:spcBef>
            </a:pPr>
            <a:r>
              <a:rPr lang="en-US" dirty="0"/>
              <a:t>Can manifest as acute or chronic disease:</a:t>
            </a:r>
          </a:p>
          <a:p>
            <a:pPr marL="342900" indent="-342900">
              <a:spcBef>
                <a:spcPts val="800"/>
              </a:spcBef>
              <a:buFont typeface="Arial" panose="020B0604020202020204" pitchFamily="34" charset="0"/>
              <a:buChar char="•"/>
            </a:pPr>
            <a:r>
              <a:rPr lang="en-US" dirty="0"/>
              <a:t>Some microorganisms are more likely to cause acute meningitis, others cause chronic meningitis</a:t>
            </a:r>
          </a:p>
          <a:p>
            <a:pPr>
              <a:spcBef>
                <a:spcPts val="800"/>
              </a:spcBef>
            </a:pPr>
            <a:r>
              <a:rPr lang="en-US" dirty="0"/>
              <a:t>In a healthy person, it is difficult for microorganisms to gain access to the nervous system</a:t>
            </a:r>
          </a:p>
          <a:p>
            <a:pPr marL="342900" indent="-342900">
              <a:spcBef>
                <a:spcPts val="800"/>
              </a:spcBef>
              <a:buFont typeface="Arial" panose="020B0604020202020204" pitchFamily="34" charset="0"/>
              <a:buChar char="•"/>
            </a:pPr>
            <a:r>
              <a:rPr lang="en-US" dirty="0"/>
              <a:t>Successful microorganisms have specific virulence factors</a:t>
            </a:r>
            <a:endParaRPr lang="en-IN" dirty="0"/>
          </a:p>
        </p:txBody>
      </p:sp>
    </p:spTree>
    <p:extLst>
      <p:ext uri="{BB962C8B-B14F-4D97-AF65-F5344CB8AC3E}">
        <p14:creationId xmlns:p14="http://schemas.microsoft.com/office/powerpoint/2010/main" val="6380684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a:t>Neisseria </a:t>
            </a:r>
            <a:r>
              <a:rPr lang="en-IN" i="1" dirty="0" err="1"/>
              <a:t>meningitidis</a:t>
            </a:r>
            <a:endParaRPr lang="en-IN" i="1" dirty="0"/>
          </a:p>
        </p:txBody>
      </p:sp>
      <p:sp>
        <p:nvSpPr>
          <p:cNvPr id="3" name="Content Placeholder 2"/>
          <p:cNvSpPr>
            <a:spLocks noGrp="1"/>
          </p:cNvSpPr>
          <p:nvPr>
            <p:ph sz="quarter" idx="11"/>
          </p:nvPr>
        </p:nvSpPr>
        <p:spPr>
          <a:xfrm>
            <a:off x="342900" y="1276709"/>
            <a:ext cx="3713945" cy="4971691"/>
          </a:xfrm>
        </p:spPr>
        <p:txBody>
          <a:bodyPr/>
          <a:lstStyle/>
          <a:p>
            <a:pPr>
              <a:spcBef>
                <a:spcPts val="800"/>
              </a:spcBef>
            </a:pPr>
            <a:r>
              <a:rPr lang="en-US" dirty="0"/>
              <a:t>Gram-negative diplococci lined up side by side</a:t>
            </a:r>
          </a:p>
          <a:p>
            <a:pPr>
              <a:spcBef>
                <a:spcPts val="800"/>
              </a:spcBef>
            </a:pPr>
            <a:r>
              <a:rPr lang="en-US" dirty="0"/>
              <a:t>Also known as the meningococcus</a:t>
            </a:r>
          </a:p>
          <a:p>
            <a:pPr>
              <a:spcBef>
                <a:spcPts val="800"/>
              </a:spcBef>
            </a:pPr>
            <a:r>
              <a:rPr lang="en-US" dirty="0"/>
              <a:t>Associated with epidemic forms of meningitis</a:t>
            </a:r>
          </a:p>
          <a:p>
            <a:pPr>
              <a:spcBef>
                <a:spcPts val="800"/>
              </a:spcBef>
            </a:pPr>
            <a:r>
              <a:rPr lang="en-US" dirty="0"/>
              <a:t>Causes the most serious form of acute meningitis</a:t>
            </a:r>
          </a:p>
          <a:p>
            <a:pPr>
              <a:spcBef>
                <a:spcPts val="800"/>
              </a:spcBef>
            </a:pPr>
            <a:r>
              <a:rPr lang="en-US" dirty="0"/>
              <a:t>Responsible for 14% of all meningitis cases</a:t>
            </a:r>
            <a:endParaRPr lang="en-IN" dirty="0"/>
          </a:p>
        </p:txBody>
      </p:sp>
      <p:pic>
        <p:nvPicPr>
          <p:cNvPr id="7" name="Picture 6" descr="Transmission electron micrograph of Neisseria."/>
          <p:cNvPicPr>
            <a:picLocks noChangeAspect="1"/>
          </p:cNvPicPr>
          <p:nvPr/>
        </p:nvPicPr>
        <p:blipFill rotWithShape="1">
          <a:blip r:embed="rId2">
            <a:extLst>
              <a:ext uri="{28A0092B-C50C-407E-A947-70E740481C1C}">
                <a14:useLocalDpi xmlns:a14="http://schemas.microsoft.com/office/drawing/2010/main" val="0"/>
              </a:ext>
            </a:extLst>
          </a:blip>
          <a:srcRect t="6222" b="5202"/>
          <a:stretch/>
        </p:blipFill>
        <p:spPr>
          <a:xfrm>
            <a:off x="4321565" y="1790162"/>
            <a:ext cx="4596352" cy="3249749"/>
          </a:xfrm>
          <a:prstGeom prst="rect">
            <a:avLst/>
          </a:prstGeom>
        </p:spPr>
      </p:pic>
      <p:sp>
        <p:nvSpPr>
          <p:cNvPr id="6" name="Text Placeholder 5"/>
          <p:cNvSpPr>
            <a:spLocks noGrp="1"/>
          </p:cNvSpPr>
          <p:nvPr>
            <p:ph type="body" sz="quarter" idx="30"/>
          </p:nvPr>
        </p:nvSpPr>
        <p:spPr/>
        <p:txBody>
          <a:bodyPr/>
          <a:lstStyle/>
          <a:p>
            <a:r>
              <a:rPr lang="en-IN" dirty="0" err="1"/>
              <a:t>Kwangshin</a:t>
            </a:r>
            <a:r>
              <a:rPr lang="en-IN" dirty="0"/>
              <a:t> Kim/Science Source</a:t>
            </a:r>
          </a:p>
        </p:txBody>
      </p:sp>
    </p:spTree>
    <p:extLst>
      <p:ext uri="{BB962C8B-B14F-4D97-AF65-F5344CB8AC3E}">
        <p14:creationId xmlns:p14="http://schemas.microsoft.com/office/powerpoint/2010/main" val="4225693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Dissemination of the Meningococcus From a Nasopharyngeal Infection</a:t>
            </a:r>
            <a:endParaRPr lang="en-IN" dirty="0"/>
          </a:p>
        </p:txBody>
      </p:sp>
      <p:pic>
        <p:nvPicPr>
          <p:cNvPr id="6" name="Picture 5" descr="The bacterium passes into surrounding blood vessels, rapidly penetrating the meninges and producing meningitis symptoms."/>
          <p:cNvPicPr>
            <a:picLocks noChangeAspect="1"/>
          </p:cNvPicPr>
          <p:nvPr/>
        </p:nvPicPr>
        <p:blipFill rotWithShape="1">
          <a:blip r:embed="rId2">
            <a:extLst>
              <a:ext uri="{28A0092B-C50C-407E-A947-70E740481C1C}">
                <a14:useLocalDpi xmlns:a14="http://schemas.microsoft.com/office/drawing/2010/main" val="0"/>
              </a:ext>
            </a:extLst>
          </a:blip>
          <a:srcRect t="6593"/>
          <a:stretch/>
        </p:blipFill>
        <p:spPr>
          <a:xfrm>
            <a:off x="1821854" y="1406003"/>
            <a:ext cx="5500293" cy="4663440"/>
          </a:xfrm>
          <a:prstGeom prst="rect">
            <a:avLst/>
          </a:prstGeom>
        </p:spPr>
      </p:pic>
      <p:sp>
        <p:nvSpPr>
          <p:cNvPr id="4" name="Text Placeholder 5">
            <a:extLst>
              <a:ext uri="{FF2B5EF4-FFF2-40B4-BE49-F238E27FC236}">
                <a16:creationId xmlns:a16="http://schemas.microsoft.com/office/drawing/2014/main" id="{2D91C69C-C3D4-4C9F-8210-F77F90BD20B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9821446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N. </a:t>
            </a:r>
            <a:r>
              <a:rPr lang="en-US" i="1" dirty="0" err="1"/>
              <a:t>meningitidis</a:t>
            </a:r>
            <a:r>
              <a:rPr lang="en-US" dirty="0"/>
              <a:t> Pathogenesis and Virulence Factors</a:t>
            </a:r>
            <a:endParaRPr lang="en-IN" dirty="0"/>
          </a:p>
        </p:txBody>
      </p:sp>
      <p:sp>
        <p:nvSpPr>
          <p:cNvPr id="3" name="Content Placeholder 2"/>
          <p:cNvSpPr>
            <a:spLocks noGrp="1"/>
          </p:cNvSpPr>
          <p:nvPr>
            <p:ph sz="quarter" idx="11"/>
          </p:nvPr>
        </p:nvSpPr>
        <p:spPr/>
        <p:txBody>
          <a:bodyPr/>
          <a:lstStyle/>
          <a:p>
            <a:pPr>
              <a:spcBef>
                <a:spcPts val="600"/>
              </a:spcBef>
              <a:spcAft>
                <a:spcPts val="600"/>
              </a:spcAft>
            </a:pPr>
            <a:r>
              <a:rPr lang="en-IN" dirty="0"/>
              <a:t>Meningococcemia:</a:t>
            </a:r>
          </a:p>
          <a:p>
            <a:pPr marL="342900" indent="-342900">
              <a:spcBef>
                <a:spcPts val="600"/>
              </a:spcBef>
              <a:spcAft>
                <a:spcPts val="600"/>
              </a:spcAft>
              <a:buFont typeface="Arial" panose="020B0604020202020204" pitchFamily="34" charset="0"/>
              <a:buChar char="•"/>
            </a:pPr>
            <a:r>
              <a:rPr lang="en-IN" dirty="0"/>
              <a:t>Rare, high mortality rate</a:t>
            </a:r>
          </a:p>
          <a:p>
            <a:pPr>
              <a:spcBef>
                <a:spcPts val="600"/>
              </a:spcBef>
              <a:spcAft>
                <a:spcPts val="600"/>
              </a:spcAft>
            </a:pPr>
            <a:r>
              <a:rPr lang="en-IN" dirty="0"/>
              <a:t>Endotoxin acts as a potent WBC stimulator</a:t>
            </a:r>
          </a:p>
          <a:p>
            <a:pPr marL="342900" indent="-342900">
              <a:spcBef>
                <a:spcPts val="600"/>
              </a:spcBef>
              <a:spcAft>
                <a:spcPts val="600"/>
              </a:spcAft>
              <a:buFont typeface="Arial" panose="020B0604020202020204" pitchFamily="34" charset="0"/>
              <a:buChar char="•"/>
            </a:pPr>
            <a:r>
              <a:rPr lang="en-IN" dirty="0"/>
              <a:t>Damage to blood vessels caused by cytokines released by WBC leads to vascular collapse, </a:t>
            </a:r>
            <a:r>
              <a:rPr lang="en-IN" dirty="0" err="1"/>
              <a:t>hemorrhage</a:t>
            </a:r>
            <a:r>
              <a:rPr lang="en-IN" dirty="0"/>
              <a:t>, and crops of red or purple lesions called </a:t>
            </a:r>
            <a:r>
              <a:rPr lang="en-IN" b="1" dirty="0" err="1"/>
              <a:t>petechiae</a:t>
            </a:r>
            <a:r>
              <a:rPr lang="en-IN" dirty="0"/>
              <a:t> on the trunk and appendages</a:t>
            </a:r>
          </a:p>
        </p:txBody>
      </p:sp>
      <p:pic>
        <p:nvPicPr>
          <p:cNvPr id="7" name="Picture 6" descr="Photo of infant displaying vascular damage associated with meningococcal meningitis."/>
          <p:cNvPicPr>
            <a:picLocks noChangeAspect="1"/>
          </p:cNvPicPr>
          <p:nvPr/>
        </p:nvPicPr>
        <p:blipFill rotWithShape="1">
          <a:blip r:embed="rId2">
            <a:extLst>
              <a:ext uri="{28A0092B-C50C-407E-A947-70E740481C1C}">
                <a14:useLocalDpi xmlns:a14="http://schemas.microsoft.com/office/drawing/2010/main" val="0"/>
              </a:ext>
            </a:extLst>
          </a:blip>
          <a:srcRect t="7212" b="4697"/>
          <a:stretch/>
        </p:blipFill>
        <p:spPr>
          <a:xfrm>
            <a:off x="4712910" y="1738648"/>
            <a:ext cx="4268872" cy="3047704"/>
          </a:xfrm>
          <a:prstGeom prst="rect">
            <a:avLst/>
          </a:prstGeom>
        </p:spPr>
      </p:pic>
      <p:sp>
        <p:nvSpPr>
          <p:cNvPr id="6" name="Text Placeholder 5"/>
          <p:cNvSpPr>
            <a:spLocks noGrp="1"/>
          </p:cNvSpPr>
          <p:nvPr>
            <p:ph type="body" sz="quarter" idx="30"/>
          </p:nvPr>
        </p:nvSpPr>
        <p:spPr/>
        <p:txBody>
          <a:bodyPr/>
          <a:lstStyle/>
          <a:p>
            <a:r>
              <a:rPr lang="en-US" dirty="0"/>
              <a:t>Source: </a:t>
            </a:r>
            <a:r>
              <a:rPr lang="en-US" dirty="0" err="1"/>
              <a:t>Mr</a:t>
            </a:r>
            <a:r>
              <a:rPr lang="en-US" dirty="0"/>
              <a:t> Gust/Centers for Disease Control and Prevention</a:t>
            </a:r>
            <a:endParaRPr lang="en-IN" dirty="0"/>
          </a:p>
        </p:txBody>
      </p:sp>
    </p:spTree>
    <p:extLst>
      <p:ext uri="{BB962C8B-B14F-4D97-AF65-F5344CB8AC3E}">
        <p14:creationId xmlns:p14="http://schemas.microsoft.com/office/powerpoint/2010/main" val="38829750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a:t>N. </a:t>
            </a:r>
            <a:r>
              <a:rPr lang="en-IN" i="1" dirty="0" err="1"/>
              <a:t>meningitidis</a:t>
            </a:r>
            <a:r>
              <a:rPr lang="en-IN" i="1" dirty="0"/>
              <a:t> </a:t>
            </a:r>
            <a:r>
              <a:rPr lang="en-IN" dirty="0"/>
              <a:t>Oxidase Test</a:t>
            </a:r>
          </a:p>
        </p:txBody>
      </p:sp>
      <p:pic>
        <p:nvPicPr>
          <p:cNvPr id="6" name="Picture 5" descr="Photo showing the effect of oxidase reagent on Neisseria or Branhamella colonies."/>
          <p:cNvPicPr>
            <a:picLocks noChangeAspect="1"/>
          </p:cNvPicPr>
          <p:nvPr/>
        </p:nvPicPr>
        <p:blipFill rotWithShape="1">
          <a:blip r:embed="rId2">
            <a:extLst>
              <a:ext uri="{28A0092B-C50C-407E-A947-70E740481C1C}">
                <a14:useLocalDpi xmlns:a14="http://schemas.microsoft.com/office/drawing/2010/main" val="0"/>
              </a:ext>
            </a:extLst>
          </a:blip>
          <a:srcRect t="7763" b="5742"/>
          <a:stretch/>
        </p:blipFill>
        <p:spPr>
          <a:xfrm>
            <a:off x="1568745" y="1587317"/>
            <a:ext cx="6006510" cy="4105495"/>
          </a:xfrm>
          <a:prstGeom prst="rect">
            <a:avLst/>
          </a:prstGeom>
        </p:spPr>
      </p:pic>
      <p:sp>
        <p:nvSpPr>
          <p:cNvPr id="7" name="Text Placeholder 5">
            <a:extLst>
              <a:ext uri="{FF2B5EF4-FFF2-40B4-BE49-F238E27FC236}">
                <a16:creationId xmlns:a16="http://schemas.microsoft.com/office/drawing/2014/main" id="{C7497740-E644-4C34-8BA0-CF1374F88B8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5" name="Text Placeholder 4"/>
          <p:cNvSpPr>
            <a:spLocks noGrp="1"/>
          </p:cNvSpPr>
          <p:nvPr>
            <p:ph type="body" sz="quarter" idx="30"/>
          </p:nvPr>
        </p:nvSpPr>
        <p:spPr/>
        <p:txBody>
          <a:bodyPr/>
          <a:lstStyle/>
          <a:p>
            <a:r>
              <a:rPr lang="en-IN" dirty="0"/>
              <a:t>Kathleen </a:t>
            </a:r>
            <a:r>
              <a:rPr lang="en-IN" dirty="0" err="1"/>
              <a:t>Talaro</a:t>
            </a:r>
            <a:endParaRPr lang="en-IN" dirty="0"/>
          </a:p>
        </p:txBody>
      </p:sp>
    </p:spTree>
    <p:extLst>
      <p:ext uri="{BB962C8B-B14F-4D97-AF65-F5344CB8AC3E}">
        <p14:creationId xmlns:p14="http://schemas.microsoft.com/office/powerpoint/2010/main" val="13224024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a:t>Streptococcus pneumoniae</a:t>
            </a:r>
          </a:p>
        </p:txBody>
      </p:sp>
      <p:sp>
        <p:nvSpPr>
          <p:cNvPr id="3" name="Content Placeholder 2"/>
          <p:cNvSpPr>
            <a:spLocks noGrp="1"/>
          </p:cNvSpPr>
          <p:nvPr>
            <p:ph sz="quarter" idx="11"/>
          </p:nvPr>
        </p:nvSpPr>
        <p:spPr/>
        <p:txBody>
          <a:bodyPr/>
          <a:lstStyle/>
          <a:p>
            <a:pPr>
              <a:spcBef>
                <a:spcPts val="800"/>
              </a:spcBef>
            </a:pPr>
            <a:r>
              <a:rPr lang="en-US" dirty="0"/>
              <a:t>Also referred to as the </a:t>
            </a:r>
            <a:r>
              <a:rPr lang="en-US" b="1" dirty="0"/>
              <a:t>pneumococcus</a:t>
            </a:r>
          </a:p>
          <a:p>
            <a:pPr>
              <a:spcBef>
                <a:spcPts val="800"/>
              </a:spcBef>
            </a:pPr>
            <a:r>
              <a:rPr lang="en-US" dirty="0"/>
              <a:t>Causes the majority of bacterial pneumonias</a:t>
            </a:r>
          </a:p>
          <a:p>
            <a:pPr>
              <a:spcBef>
                <a:spcPts val="800"/>
              </a:spcBef>
            </a:pPr>
            <a:r>
              <a:rPr lang="en-US" dirty="0"/>
              <a:t>Most frequent cause of community-acquired meningitis</a:t>
            </a:r>
          </a:p>
          <a:p>
            <a:pPr>
              <a:spcBef>
                <a:spcPts val="800"/>
              </a:spcBef>
            </a:pPr>
            <a:r>
              <a:rPr lang="en-US" dirty="0"/>
              <a:t>Does not cause </a:t>
            </a:r>
            <a:r>
              <a:rPr lang="en-US" dirty="0" err="1"/>
              <a:t>petechiae</a:t>
            </a:r>
            <a:endParaRPr lang="en-US" dirty="0"/>
          </a:p>
          <a:p>
            <a:pPr>
              <a:spcBef>
                <a:spcPts val="800"/>
              </a:spcBef>
            </a:pPr>
            <a:r>
              <a:rPr lang="en-US" dirty="0"/>
              <a:t>Most likely to occur in patients with underlying susceptibility</a:t>
            </a:r>
          </a:p>
          <a:p>
            <a:pPr>
              <a:spcBef>
                <a:spcPts val="800"/>
              </a:spcBef>
            </a:pPr>
            <a:r>
              <a:rPr lang="en-US" dirty="0"/>
              <a:t>Carriage rates exceed 30% in some populations</a:t>
            </a:r>
            <a:endParaRPr lang="en-IN" dirty="0"/>
          </a:p>
        </p:txBody>
      </p:sp>
    </p:spTree>
    <p:extLst>
      <p:ext uri="{BB962C8B-B14F-4D97-AF65-F5344CB8AC3E}">
        <p14:creationId xmlns:p14="http://schemas.microsoft.com/office/powerpoint/2010/main" val="32759523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a:t>More S. pneumoniae </a:t>
            </a:r>
            <a:r>
              <a:rPr lang="en-IN" dirty="0"/>
              <a:t>Details</a:t>
            </a:r>
          </a:p>
        </p:txBody>
      </p:sp>
      <p:sp>
        <p:nvSpPr>
          <p:cNvPr id="3" name="Content Placeholder 2"/>
          <p:cNvSpPr>
            <a:spLocks noGrp="1"/>
          </p:cNvSpPr>
          <p:nvPr>
            <p:ph sz="quarter" idx="11"/>
          </p:nvPr>
        </p:nvSpPr>
        <p:spPr/>
        <p:txBody>
          <a:bodyPr/>
          <a:lstStyle/>
          <a:p>
            <a:pPr>
              <a:spcBef>
                <a:spcPts val="800"/>
              </a:spcBef>
            </a:pPr>
            <a:r>
              <a:rPr lang="en-US" dirty="0"/>
              <a:t>Small, gram-positive, flattened coccus that appears in end-to-end pairs</a:t>
            </a:r>
          </a:p>
          <a:p>
            <a:pPr>
              <a:spcBef>
                <a:spcPts val="800"/>
              </a:spcBef>
            </a:pPr>
            <a:r>
              <a:rPr lang="en-US" dirty="0"/>
              <a:t>Distinctive appearance in a Gram stain of CSF</a:t>
            </a:r>
          </a:p>
          <a:p>
            <a:pPr>
              <a:spcBef>
                <a:spcPts val="800"/>
              </a:spcBef>
            </a:pPr>
            <a:r>
              <a:rPr lang="en-US" dirty="0"/>
              <a:t>Has a polysaccharide capsule that protects against phagocytosis</a:t>
            </a:r>
          </a:p>
          <a:p>
            <a:pPr>
              <a:spcBef>
                <a:spcPts val="800"/>
              </a:spcBef>
            </a:pPr>
            <a:r>
              <a:rPr lang="en-US" dirty="0"/>
              <a:t>Produces an alpha-</a:t>
            </a:r>
            <a:r>
              <a:rPr lang="en-US" dirty="0" err="1"/>
              <a:t>hemolysin</a:t>
            </a:r>
            <a:r>
              <a:rPr lang="en-US" dirty="0"/>
              <a:t> and hydrogen peroxide, both of which have been shown to induce damage in the CNS</a:t>
            </a:r>
          </a:p>
          <a:p>
            <a:pPr>
              <a:spcBef>
                <a:spcPts val="800"/>
              </a:spcBef>
            </a:pPr>
            <a:r>
              <a:rPr lang="en-US" dirty="0"/>
              <a:t>Two vaccines are available</a:t>
            </a:r>
          </a:p>
        </p:txBody>
      </p:sp>
    </p:spTree>
    <p:extLst>
      <p:ext uri="{BB962C8B-B14F-4D97-AF65-F5344CB8AC3E}">
        <p14:creationId xmlns:p14="http://schemas.microsoft.com/office/powerpoint/2010/main" val="250490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Two Component Parts of the Nervous System</a:t>
            </a:r>
            <a:endParaRPr lang="en-IN" dirty="0"/>
          </a:p>
        </p:txBody>
      </p:sp>
      <p:sp>
        <p:nvSpPr>
          <p:cNvPr id="3" name="Content Placeholder 2"/>
          <p:cNvSpPr>
            <a:spLocks noGrp="1"/>
          </p:cNvSpPr>
          <p:nvPr>
            <p:ph sz="quarter" idx="11"/>
          </p:nvPr>
        </p:nvSpPr>
        <p:spPr>
          <a:xfrm>
            <a:off x="342900" y="1276709"/>
            <a:ext cx="4589708" cy="4971691"/>
          </a:xfrm>
        </p:spPr>
        <p:txBody>
          <a:bodyPr>
            <a:normAutofit/>
          </a:bodyPr>
          <a:lstStyle/>
          <a:p>
            <a:pPr>
              <a:spcBef>
                <a:spcPts val="800"/>
              </a:spcBef>
            </a:pPr>
            <a:r>
              <a:rPr lang="en-US" altLang="en-US" dirty="0"/>
              <a:t>Central nervous system (CNS): brain and spinal cord</a:t>
            </a:r>
          </a:p>
          <a:p>
            <a:pPr>
              <a:spcBef>
                <a:spcPts val="800"/>
              </a:spcBef>
            </a:pPr>
            <a:r>
              <a:rPr lang="en-US" altLang="en-US" dirty="0"/>
              <a:t>Peripheral nervous system (PNS): nerves emanating from the brain and spinal cord to sense organs and to the periphery of the body</a:t>
            </a:r>
          </a:p>
        </p:txBody>
      </p:sp>
      <p:pic>
        <p:nvPicPr>
          <p:cNvPr id="4" name="Picture 3" descr="Human body showing the central nervous system, consisting of the brain and spinal cord, and the peripheral nerves."/>
          <p:cNvPicPr>
            <a:picLocks noChangeAspect="1"/>
          </p:cNvPicPr>
          <p:nvPr/>
        </p:nvPicPr>
        <p:blipFill rotWithShape="1">
          <a:blip r:embed="rId2">
            <a:extLst>
              <a:ext uri="{28A0092B-C50C-407E-A947-70E740481C1C}">
                <a14:useLocalDpi xmlns:a14="http://schemas.microsoft.com/office/drawing/2010/main" val="0"/>
              </a:ext>
            </a:extLst>
          </a:blip>
          <a:srcRect t="3900"/>
          <a:stretch/>
        </p:blipFill>
        <p:spPr>
          <a:xfrm>
            <a:off x="5993111" y="1390918"/>
            <a:ext cx="2580403" cy="5023275"/>
          </a:xfrm>
          <a:prstGeom prst="rect">
            <a:avLst/>
          </a:prstGeom>
        </p:spPr>
      </p:pic>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a:t>Haemophilus </a:t>
            </a:r>
            <a:r>
              <a:rPr lang="en-IN" i="1" dirty="0" err="1"/>
              <a:t>influenzae</a:t>
            </a:r>
            <a:endParaRPr lang="en-IN" i="1" dirty="0"/>
          </a:p>
        </p:txBody>
      </p:sp>
      <p:sp>
        <p:nvSpPr>
          <p:cNvPr id="3" name="Content Placeholder 2"/>
          <p:cNvSpPr>
            <a:spLocks noGrp="1"/>
          </p:cNvSpPr>
          <p:nvPr>
            <p:ph sz="quarter" idx="11"/>
          </p:nvPr>
        </p:nvSpPr>
        <p:spPr/>
        <p:txBody>
          <a:bodyPr/>
          <a:lstStyle/>
          <a:p>
            <a:pPr>
              <a:spcBef>
                <a:spcPts val="800"/>
              </a:spcBef>
            </a:pPr>
            <a:r>
              <a:rPr lang="en-US" dirty="0"/>
              <a:t>Gram-negative coccobacillus</a:t>
            </a:r>
          </a:p>
          <a:p>
            <a:pPr>
              <a:spcBef>
                <a:spcPts val="800"/>
              </a:spcBef>
            </a:pPr>
            <a:r>
              <a:rPr lang="en-US" dirty="0"/>
              <a:t>Causes one of the most severe forms of meningitis in humans</a:t>
            </a:r>
          </a:p>
          <a:p>
            <a:pPr>
              <a:spcBef>
                <a:spcPts val="800"/>
              </a:spcBef>
            </a:pPr>
            <a:r>
              <a:rPr lang="en-US" dirty="0"/>
              <a:t>Often called “Hib” because serotype B is the most common cause of infection</a:t>
            </a:r>
          </a:p>
          <a:p>
            <a:pPr>
              <a:spcBef>
                <a:spcPts val="800"/>
              </a:spcBef>
            </a:pPr>
            <a:r>
              <a:rPr lang="en-US" dirty="0"/>
              <a:t>Vaccination has reduced asymptomatic carriage rates and has virtually eliminated Hib in the United States</a:t>
            </a:r>
            <a:endParaRPr lang="en-IN" dirty="0"/>
          </a:p>
        </p:txBody>
      </p:sp>
    </p:spTree>
    <p:extLst>
      <p:ext uri="{BB962C8B-B14F-4D97-AF65-F5344CB8AC3E}">
        <p14:creationId xmlns:p14="http://schemas.microsoft.com/office/powerpoint/2010/main" val="13013454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a:t>Listeria monocytogenes</a:t>
            </a:r>
          </a:p>
        </p:txBody>
      </p:sp>
      <p:sp>
        <p:nvSpPr>
          <p:cNvPr id="3" name="Content Placeholder 2"/>
          <p:cNvSpPr>
            <a:spLocks noGrp="1"/>
          </p:cNvSpPr>
          <p:nvPr>
            <p:ph sz="quarter" idx="11"/>
          </p:nvPr>
        </p:nvSpPr>
        <p:spPr/>
        <p:txBody>
          <a:bodyPr/>
          <a:lstStyle/>
          <a:p>
            <a:pPr>
              <a:spcBef>
                <a:spcPts val="400"/>
              </a:spcBef>
              <a:spcAft>
                <a:spcPts val="400"/>
              </a:spcAft>
            </a:pPr>
            <a:r>
              <a:rPr lang="en-US" sz="2200" dirty="0"/>
              <a:t>Gram-positive, ranges in morphology from coccobacilli to long filaments in palisade formation</a:t>
            </a:r>
          </a:p>
          <a:p>
            <a:pPr>
              <a:spcBef>
                <a:spcPts val="400"/>
              </a:spcBef>
              <a:spcAft>
                <a:spcPts val="400"/>
              </a:spcAft>
            </a:pPr>
            <a:r>
              <a:rPr lang="en-US" sz="2200" dirty="0"/>
              <a:t>Does not produce capsules or endospores</a:t>
            </a:r>
          </a:p>
          <a:p>
            <a:pPr>
              <a:spcBef>
                <a:spcPts val="400"/>
              </a:spcBef>
              <a:spcAft>
                <a:spcPts val="400"/>
              </a:spcAft>
            </a:pPr>
            <a:r>
              <a:rPr lang="en-US" sz="2200" dirty="0"/>
              <a:t>Has 1 to 4 flagella</a:t>
            </a:r>
          </a:p>
          <a:p>
            <a:pPr>
              <a:spcBef>
                <a:spcPts val="400"/>
              </a:spcBef>
              <a:spcAft>
                <a:spcPts val="400"/>
              </a:spcAft>
            </a:pPr>
            <a:r>
              <a:rPr lang="en-US" sz="2200" dirty="0"/>
              <a:t>Not fastidious, resistant to cold, heat, salt, pH extremes, and bile</a:t>
            </a:r>
          </a:p>
          <a:p>
            <a:pPr>
              <a:spcBef>
                <a:spcPts val="400"/>
              </a:spcBef>
              <a:spcAft>
                <a:spcPts val="400"/>
              </a:spcAft>
            </a:pPr>
            <a:r>
              <a:rPr lang="en-US" sz="2200" dirty="0"/>
              <a:t>Grows inside host cells, moves directly from an infected cell to an adjacent healthy cell</a:t>
            </a:r>
            <a:endParaRPr lang="en-IN" sz="2200" dirty="0"/>
          </a:p>
        </p:txBody>
      </p:sp>
      <p:pic>
        <p:nvPicPr>
          <p:cNvPr id="7" name="Picture 6" descr="Photo of Listeria monocytogenes on a radish shoot."/>
          <p:cNvPicPr>
            <a:picLocks noChangeAspect="1"/>
          </p:cNvPicPr>
          <p:nvPr/>
        </p:nvPicPr>
        <p:blipFill rotWithShape="1">
          <a:blip r:embed="rId2">
            <a:extLst>
              <a:ext uri="{28A0092B-C50C-407E-A947-70E740481C1C}">
                <a14:useLocalDpi xmlns:a14="http://schemas.microsoft.com/office/drawing/2010/main" val="0"/>
              </a:ext>
            </a:extLst>
          </a:blip>
          <a:srcRect t="6347" b="5432"/>
          <a:stretch/>
        </p:blipFill>
        <p:spPr>
          <a:xfrm>
            <a:off x="4819231" y="1777284"/>
            <a:ext cx="4116173" cy="3103809"/>
          </a:xfrm>
          <a:prstGeom prst="rect">
            <a:avLst/>
          </a:prstGeom>
        </p:spPr>
      </p:pic>
      <p:sp>
        <p:nvSpPr>
          <p:cNvPr id="6" name="Text Placeholder 5"/>
          <p:cNvSpPr>
            <a:spLocks noGrp="1"/>
          </p:cNvSpPr>
          <p:nvPr>
            <p:ph type="body" sz="quarter" idx="30"/>
          </p:nvPr>
        </p:nvSpPr>
        <p:spPr/>
        <p:txBody>
          <a:bodyPr/>
          <a:lstStyle/>
          <a:p>
            <a:r>
              <a:rPr lang="en-US" dirty="0"/>
              <a:t>U.S. Department of Agriculture-ARS/Lisa Gorski</a:t>
            </a:r>
            <a:endParaRPr lang="en-IN" dirty="0"/>
          </a:p>
        </p:txBody>
      </p:sp>
    </p:spTree>
    <p:extLst>
      <p:ext uri="{BB962C8B-B14F-4D97-AF65-F5344CB8AC3E}">
        <p14:creationId xmlns:p14="http://schemas.microsoft.com/office/powerpoint/2010/main" val="19093471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err="1"/>
              <a:t>Listeriosis</a:t>
            </a:r>
            <a:endParaRPr lang="en-IN" dirty="0"/>
          </a:p>
        </p:txBody>
      </p:sp>
      <p:sp>
        <p:nvSpPr>
          <p:cNvPr id="3" name="Content Placeholder 2"/>
          <p:cNvSpPr>
            <a:spLocks noGrp="1"/>
          </p:cNvSpPr>
          <p:nvPr>
            <p:ph sz="quarter" idx="11"/>
          </p:nvPr>
        </p:nvSpPr>
        <p:spPr/>
        <p:txBody>
          <a:bodyPr/>
          <a:lstStyle/>
          <a:p>
            <a:pPr>
              <a:spcBef>
                <a:spcPts val="800"/>
              </a:spcBef>
            </a:pPr>
            <a:r>
              <a:rPr lang="en-US" dirty="0"/>
              <a:t>Mild or subclinical in healthy adults</a:t>
            </a:r>
          </a:p>
          <a:p>
            <a:pPr>
              <a:spcBef>
                <a:spcPts val="800"/>
              </a:spcBef>
            </a:pPr>
            <a:r>
              <a:rPr lang="en-US" dirty="0"/>
              <a:t>Causes meningitis and septicemia in the elderly, immunocompromised, fetuses, and neonates</a:t>
            </a:r>
          </a:p>
          <a:p>
            <a:pPr>
              <a:spcBef>
                <a:spcPts val="800"/>
              </a:spcBef>
            </a:pPr>
            <a:r>
              <a:rPr lang="en-US" dirty="0"/>
              <a:t>Bacterium can cross the placenta and cause premature abortion and fetal death</a:t>
            </a:r>
          </a:p>
          <a:p>
            <a:pPr>
              <a:spcBef>
                <a:spcPts val="800"/>
              </a:spcBef>
            </a:pPr>
            <a:r>
              <a:rPr lang="en-US" dirty="0"/>
              <a:t>Associated with contaminated dairy products, poultry, and meat</a:t>
            </a:r>
            <a:endParaRPr lang="en-IN" dirty="0"/>
          </a:p>
        </p:txBody>
      </p:sp>
    </p:spTree>
    <p:extLst>
      <p:ext uri="{BB962C8B-B14F-4D97-AF65-F5344CB8AC3E}">
        <p14:creationId xmlns:p14="http://schemas.microsoft.com/office/powerpoint/2010/main" val="9351627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a:t>Cryptococcus </a:t>
            </a:r>
            <a:r>
              <a:rPr lang="en-IN" i="1" dirty="0" err="1"/>
              <a:t>neoformans</a:t>
            </a:r>
            <a:endParaRPr lang="en-IN" i="1" dirty="0"/>
          </a:p>
        </p:txBody>
      </p:sp>
      <p:sp>
        <p:nvSpPr>
          <p:cNvPr id="6" name="Content Placeholder 5"/>
          <p:cNvSpPr>
            <a:spLocks noGrp="1"/>
          </p:cNvSpPr>
          <p:nvPr>
            <p:ph sz="quarter" idx="11"/>
          </p:nvPr>
        </p:nvSpPr>
        <p:spPr/>
        <p:txBody>
          <a:bodyPr/>
          <a:lstStyle/>
          <a:p>
            <a:pPr>
              <a:spcBef>
                <a:spcPts val="800"/>
              </a:spcBef>
            </a:pPr>
            <a:r>
              <a:rPr lang="en-US" dirty="0"/>
              <a:t>Fungus that causes chronic meningitis with a gradual onset of symptoms</a:t>
            </a:r>
          </a:p>
          <a:p>
            <a:pPr>
              <a:spcBef>
                <a:spcPts val="800"/>
              </a:spcBef>
            </a:pPr>
            <a:r>
              <a:rPr lang="en-US" dirty="0"/>
              <a:t>In AIDS patients: fast onset and acute disease</a:t>
            </a:r>
          </a:p>
          <a:p>
            <a:pPr>
              <a:spcBef>
                <a:spcPts val="800"/>
              </a:spcBef>
            </a:pPr>
            <a:r>
              <a:rPr lang="en-US" dirty="0"/>
              <a:t>Widespread in human habitats</a:t>
            </a:r>
          </a:p>
          <a:p>
            <a:pPr>
              <a:spcBef>
                <a:spcPts val="800"/>
              </a:spcBef>
            </a:pPr>
            <a:r>
              <a:rPr lang="en-US" dirty="0"/>
              <a:t>Spherical to ovoid shape with a large capsule</a:t>
            </a:r>
          </a:p>
          <a:p>
            <a:pPr>
              <a:spcBef>
                <a:spcPts val="800"/>
              </a:spcBef>
            </a:pPr>
            <a:r>
              <a:rPr lang="en-US" dirty="0"/>
              <a:t>Transmitted in bird droppings</a:t>
            </a:r>
            <a:endParaRPr lang="en-IN" dirty="0"/>
          </a:p>
        </p:txBody>
      </p:sp>
      <p:pic>
        <p:nvPicPr>
          <p:cNvPr id="10" name="Picture 9" descr="Photo of Cryptococcus neoformans from infected spinal&#10;fluid stained negatively with India ink."/>
          <p:cNvPicPr>
            <a:picLocks noChangeAspect="1"/>
          </p:cNvPicPr>
          <p:nvPr/>
        </p:nvPicPr>
        <p:blipFill rotWithShape="1">
          <a:blip r:embed="rId2">
            <a:extLst>
              <a:ext uri="{28A0092B-C50C-407E-A947-70E740481C1C}">
                <a14:useLocalDpi xmlns:a14="http://schemas.microsoft.com/office/drawing/2010/main" val="0"/>
              </a:ext>
            </a:extLst>
          </a:blip>
          <a:srcRect t="5735" b="4529"/>
          <a:stretch/>
        </p:blipFill>
        <p:spPr>
          <a:xfrm>
            <a:off x="4712265" y="1815921"/>
            <a:ext cx="4252831" cy="4314424"/>
          </a:xfrm>
          <a:prstGeom prst="rect">
            <a:avLst/>
          </a:prstGeom>
        </p:spPr>
      </p:pic>
      <p:sp>
        <p:nvSpPr>
          <p:cNvPr id="7" name="Text Placeholder 5">
            <a:extLst>
              <a:ext uri="{FF2B5EF4-FFF2-40B4-BE49-F238E27FC236}">
                <a16:creationId xmlns:a16="http://schemas.microsoft.com/office/drawing/2014/main" id="{36A3A1FE-5766-4D78-8CF8-1EAF4F121AE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9" name="Text Placeholder 8"/>
          <p:cNvSpPr>
            <a:spLocks noGrp="1"/>
          </p:cNvSpPr>
          <p:nvPr>
            <p:ph type="body" sz="quarter" idx="30"/>
          </p:nvPr>
        </p:nvSpPr>
        <p:spPr/>
        <p:txBody>
          <a:bodyPr/>
          <a:lstStyle/>
          <a:p>
            <a:r>
              <a:rPr lang="en-IN" dirty="0"/>
              <a:t>Gordon Love, M.D. VA, North CA Healthcare System, Martinez, CA</a:t>
            </a:r>
          </a:p>
        </p:txBody>
      </p:sp>
    </p:spTree>
    <p:extLst>
      <p:ext uri="{BB962C8B-B14F-4D97-AF65-F5344CB8AC3E}">
        <p14:creationId xmlns:p14="http://schemas.microsoft.com/office/powerpoint/2010/main" val="11201774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err="1"/>
              <a:t>Coccidioides</a:t>
            </a:r>
            <a:endParaRPr lang="en-IN" i="1" dirty="0"/>
          </a:p>
        </p:txBody>
      </p:sp>
      <p:sp>
        <p:nvSpPr>
          <p:cNvPr id="3" name="Content Placeholder 2"/>
          <p:cNvSpPr>
            <a:spLocks noGrp="1"/>
          </p:cNvSpPr>
          <p:nvPr>
            <p:ph sz="quarter" idx="11"/>
          </p:nvPr>
        </p:nvSpPr>
        <p:spPr>
          <a:xfrm>
            <a:off x="342900" y="1276709"/>
            <a:ext cx="3726824" cy="4971691"/>
          </a:xfrm>
        </p:spPr>
        <p:txBody>
          <a:bodyPr/>
          <a:lstStyle/>
          <a:p>
            <a:pPr>
              <a:spcBef>
                <a:spcPts val="400"/>
              </a:spcBef>
              <a:spcAft>
                <a:spcPts val="400"/>
              </a:spcAft>
            </a:pPr>
            <a:r>
              <a:rPr lang="en-IN" sz="2200" dirty="0"/>
              <a:t>“Valley Fever”</a:t>
            </a:r>
          </a:p>
          <a:p>
            <a:pPr>
              <a:spcBef>
                <a:spcPts val="400"/>
              </a:spcBef>
              <a:spcAft>
                <a:spcPts val="400"/>
              </a:spcAft>
            </a:pPr>
            <a:r>
              <a:rPr lang="en-IN" sz="2200" dirty="0"/>
              <a:t>Fungus with a distinctive morphology:</a:t>
            </a:r>
          </a:p>
          <a:p>
            <a:pPr marL="342900" indent="-342900">
              <a:spcBef>
                <a:spcPts val="400"/>
              </a:spcBef>
              <a:spcAft>
                <a:spcPts val="400"/>
              </a:spcAft>
              <a:buFont typeface="Arial" panose="020B0604020202020204" pitchFamily="34" charset="0"/>
              <a:buChar char="•"/>
            </a:pPr>
            <a:r>
              <a:rPr lang="en-IN" sz="2200" dirty="0"/>
              <a:t>25°C: moist white to brown colony with abundant, branching, septate hyphae</a:t>
            </a:r>
          </a:p>
          <a:p>
            <a:pPr marL="342900" indent="-342900">
              <a:spcBef>
                <a:spcPts val="400"/>
              </a:spcBef>
              <a:spcAft>
                <a:spcPts val="400"/>
              </a:spcAft>
              <a:buFont typeface="Arial" panose="020B0604020202020204" pitchFamily="34" charset="0"/>
              <a:buChar char="•"/>
            </a:pPr>
            <a:r>
              <a:rPr lang="en-IN" sz="2200" dirty="0"/>
              <a:t>37°C to 40°C: parasitic phase, small spherule</a:t>
            </a:r>
          </a:p>
          <a:p>
            <a:pPr>
              <a:spcBef>
                <a:spcPts val="400"/>
              </a:spcBef>
              <a:spcAft>
                <a:spcPts val="400"/>
              </a:spcAft>
            </a:pPr>
            <a:r>
              <a:rPr lang="en-IN" sz="2200" dirty="0"/>
              <a:t>True systemic fungal infection of high virulence</a:t>
            </a:r>
          </a:p>
          <a:p>
            <a:pPr>
              <a:spcBef>
                <a:spcPts val="400"/>
              </a:spcBef>
              <a:spcAft>
                <a:spcPts val="400"/>
              </a:spcAft>
            </a:pPr>
            <a:r>
              <a:rPr lang="en-IN" sz="2200" dirty="0"/>
              <a:t>Genetic susceptibility gives rise to more serious disease</a:t>
            </a:r>
          </a:p>
        </p:txBody>
      </p:sp>
      <p:pic>
        <p:nvPicPr>
          <p:cNvPr id="7" name="Picture 6" descr="Photos of the two phases of Coccidioides infection."/>
          <p:cNvPicPr>
            <a:picLocks noChangeAspect="1"/>
          </p:cNvPicPr>
          <p:nvPr/>
        </p:nvPicPr>
        <p:blipFill rotWithShape="1">
          <a:blip r:embed="rId2">
            <a:extLst>
              <a:ext uri="{28A0092B-C50C-407E-A947-70E740481C1C}">
                <a14:useLocalDpi xmlns:a14="http://schemas.microsoft.com/office/drawing/2010/main" val="0"/>
              </a:ext>
            </a:extLst>
          </a:blip>
          <a:srcRect t="4950" b="5509"/>
          <a:stretch/>
        </p:blipFill>
        <p:spPr>
          <a:xfrm>
            <a:off x="4252234" y="1635617"/>
            <a:ext cx="4657740" cy="3103808"/>
          </a:xfrm>
          <a:prstGeom prst="rect">
            <a:avLst/>
          </a:prstGeom>
        </p:spPr>
      </p:pic>
      <p:sp>
        <p:nvSpPr>
          <p:cNvPr id="8" name="Text Placeholder 5">
            <a:extLst>
              <a:ext uri="{FF2B5EF4-FFF2-40B4-BE49-F238E27FC236}">
                <a16:creationId xmlns:a16="http://schemas.microsoft.com/office/drawing/2014/main" id="{8806877E-9495-406A-AFFF-BB470DB83EA9}"/>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5"/>
          <p:cNvSpPr>
            <a:spLocks noGrp="1"/>
          </p:cNvSpPr>
          <p:nvPr>
            <p:ph type="body" sz="quarter" idx="30"/>
          </p:nvPr>
        </p:nvSpPr>
        <p:spPr/>
        <p:txBody>
          <a:bodyPr/>
          <a:lstStyle/>
          <a:p>
            <a:r>
              <a:rPr lang="en-US" dirty="0"/>
              <a:t>(Left): Dr. Hardin/Centers for Disease Control and Prevention; (Right): CDC/Science Source</a:t>
            </a:r>
            <a:endParaRPr lang="en-IN" dirty="0"/>
          </a:p>
        </p:txBody>
      </p:sp>
    </p:spTree>
    <p:extLst>
      <p:ext uri="{BB962C8B-B14F-4D97-AF65-F5344CB8AC3E}">
        <p14:creationId xmlns:p14="http://schemas.microsoft.com/office/powerpoint/2010/main" val="34240936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err="1"/>
              <a:t>Coccidioides</a:t>
            </a:r>
            <a:r>
              <a:rPr lang="en-IN" dirty="0"/>
              <a:t> Transmission and Epidemiology</a:t>
            </a:r>
          </a:p>
        </p:txBody>
      </p:sp>
      <p:sp>
        <p:nvSpPr>
          <p:cNvPr id="3" name="Content Placeholder 2"/>
          <p:cNvSpPr>
            <a:spLocks noGrp="1"/>
          </p:cNvSpPr>
          <p:nvPr>
            <p:ph sz="quarter" idx="11"/>
          </p:nvPr>
        </p:nvSpPr>
        <p:spPr>
          <a:xfrm>
            <a:off x="342901" y="1276709"/>
            <a:ext cx="3404852" cy="4971691"/>
          </a:xfrm>
        </p:spPr>
        <p:txBody>
          <a:bodyPr/>
          <a:lstStyle/>
          <a:p>
            <a:pPr>
              <a:spcBef>
                <a:spcPts val="800"/>
              </a:spcBef>
            </a:pPr>
            <a:r>
              <a:rPr lang="en-US" dirty="0"/>
              <a:t>Occurs endemically in natural reservoirs</a:t>
            </a:r>
          </a:p>
          <a:p>
            <a:pPr>
              <a:spcBef>
                <a:spcPts val="800"/>
              </a:spcBef>
            </a:pPr>
            <a:r>
              <a:rPr lang="en-US" i="1" dirty="0"/>
              <a:t>C. </a:t>
            </a:r>
            <a:r>
              <a:rPr lang="en-US" i="1" dirty="0" err="1"/>
              <a:t>immitis</a:t>
            </a:r>
            <a:r>
              <a:rPr lang="en-US" dirty="0"/>
              <a:t> causes disease in California; </a:t>
            </a:r>
            <a:r>
              <a:rPr lang="en-US" i="1" dirty="0"/>
              <a:t>C. </a:t>
            </a:r>
            <a:r>
              <a:rPr lang="en-US" i="1" dirty="0" err="1"/>
              <a:t>posadasii</a:t>
            </a:r>
            <a:r>
              <a:rPr lang="en-US" dirty="0"/>
              <a:t> is found in northern Mexico, Central and South America, and the American Southwest, especially Arizona</a:t>
            </a:r>
          </a:p>
        </p:txBody>
      </p:sp>
      <p:pic>
        <p:nvPicPr>
          <p:cNvPr id="7" name="Picture 6" descr="Map of the southeastern United States showing areas endemic for Coccidioides."/>
          <p:cNvPicPr>
            <a:picLocks noChangeAspect="1"/>
          </p:cNvPicPr>
          <p:nvPr/>
        </p:nvPicPr>
        <p:blipFill rotWithShape="1">
          <a:blip r:embed="rId2">
            <a:extLst>
              <a:ext uri="{28A0092B-C50C-407E-A947-70E740481C1C}">
                <a14:useLocalDpi xmlns:a14="http://schemas.microsoft.com/office/drawing/2010/main" val="0"/>
              </a:ext>
            </a:extLst>
          </a:blip>
          <a:srcRect t="5127"/>
          <a:stretch/>
        </p:blipFill>
        <p:spPr>
          <a:xfrm>
            <a:off x="3998037" y="1609859"/>
            <a:ext cx="4934319" cy="3601047"/>
          </a:xfrm>
          <a:prstGeom prst="rect">
            <a:avLst/>
          </a:prstGeom>
        </p:spPr>
      </p:pic>
      <p:sp>
        <p:nvSpPr>
          <p:cNvPr id="5" name="Text Placeholder 5">
            <a:extLst>
              <a:ext uri="{FF2B5EF4-FFF2-40B4-BE49-F238E27FC236}">
                <a16:creationId xmlns:a16="http://schemas.microsoft.com/office/drawing/2014/main" id="{2622990E-1303-46BB-8EE2-79023225503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8069136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Viral Meningitis</a:t>
            </a:r>
          </a:p>
        </p:txBody>
      </p:sp>
      <p:sp>
        <p:nvSpPr>
          <p:cNvPr id="3" name="Content Placeholder 2"/>
          <p:cNvSpPr>
            <a:spLocks noGrp="1"/>
          </p:cNvSpPr>
          <p:nvPr>
            <p:ph sz="quarter" idx="11"/>
          </p:nvPr>
        </p:nvSpPr>
        <p:spPr/>
        <p:txBody>
          <a:bodyPr/>
          <a:lstStyle/>
          <a:p>
            <a:pPr>
              <a:spcBef>
                <a:spcPts val="400"/>
              </a:spcBef>
              <a:spcAft>
                <a:spcPts val="400"/>
              </a:spcAft>
            </a:pPr>
            <a:r>
              <a:rPr lang="en-US" dirty="0"/>
              <a:t>Four of five meningitis cases are caused by one of a wide variety of viruses </a:t>
            </a:r>
          </a:p>
          <a:p>
            <a:pPr>
              <a:spcBef>
                <a:spcPts val="400"/>
              </a:spcBef>
              <a:spcAft>
                <a:spcPts val="400"/>
              </a:spcAft>
            </a:pPr>
            <a:r>
              <a:rPr lang="en-US" dirty="0"/>
              <a:t>Aseptic meningitis: viral meningitis is assumed when a patient shows symptoms of meningitis but no bacteria or fungi are found in CSF</a:t>
            </a:r>
          </a:p>
          <a:p>
            <a:pPr>
              <a:spcBef>
                <a:spcPts val="400"/>
              </a:spcBef>
              <a:spcAft>
                <a:spcPts val="400"/>
              </a:spcAft>
            </a:pPr>
            <a:r>
              <a:rPr lang="en-US" dirty="0"/>
              <a:t>Majority of cases in children</a:t>
            </a:r>
          </a:p>
          <a:p>
            <a:pPr>
              <a:spcBef>
                <a:spcPts val="400"/>
              </a:spcBef>
              <a:spcAft>
                <a:spcPts val="400"/>
              </a:spcAft>
            </a:pPr>
            <a:r>
              <a:rPr lang="en-US" dirty="0"/>
              <a:t>90% caused by enteroviruses</a:t>
            </a:r>
          </a:p>
          <a:p>
            <a:pPr>
              <a:spcBef>
                <a:spcPts val="400"/>
              </a:spcBef>
              <a:spcAft>
                <a:spcPts val="400"/>
              </a:spcAft>
            </a:pPr>
            <a:r>
              <a:rPr lang="en-US" dirty="0"/>
              <a:t>HSV-2 is sometimes known to cause meningitis; other herpesviruses (HHV-6, HHV-7, and HHV-3) and HIV can manifest as meningitis as well</a:t>
            </a:r>
          </a:p>
          <a:p>
            <a:pPr>
              <a:spcBef>
                <a:spcPts val="400"/>
              </a:spcBef>
              <a:spcAft>
                <a:spcPts val="400"/>
              </a:spcAft>
            </a:pPr>
            <a:r>
              <a:rPr lang="en-US" dirty="0"/>
              <a:t>Generally milder than bacterial or fungal meningitis – usually resolved in 2 weeks; mortality rate is less than 1%</a:t>
            </a:r>
          </a:p>
        </p:txBody>
      </p:sp>
    </p:spTree>
    <p:extLst>
      <p:ext uri="{BB962C8B-B14F-4D97-AF65-F5344CB8AC3E}">
        <p14:creationId xmlns:p14="http://schemas.microsoft.com/office/powerpoint/2010/main" val="10919229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Meningitis Disease Table </a:t>
            </a:r>
            <a:r>
              <a:rPr lang="en-IN" sz="1200" dirty="0"/>
              <a:t>1</a:t>
            </a:r>
          </a:p>
        </p:txBody>
      </p:sp>
      <p:graphicFrame>
        <p:nvGraphicFramePr>
          <p:cNvPr id="6" name="Table 5"/>
          <p:cNvGraphicFramePr>
            <a:graphicFrameLocks noGrp="1"/>
          </p:cNvGraphicFramePr>
          <p:nvPr>
            <p:extLst>
              <p:ext uri="{D42A27DB-BD31-4B8C-83A1-F6EECF244321}">
                <p14:modId xmlns:p14="http://schemas.microsoft.com/office/powerpoint/2010/main" val="2966937848"/>
              </p:ext>
            </p:extLst>
          </p:nvPr>
        </p:nvGraphicFramePr>
        <p:xfrm>
          <a:off x="430729" y="1032217"/>
          <a:ext cx="8535472" cy="5407407"/>
        </p:xfrm>
        <a:graphic>
          <a:graphicData uri="http://schemas.openxmlformats.org/drawingml/2006/table">
            <a:tbl>
              <a:tblPr firstRow="1" bandRow="1">
                <a:tableStyleId>{073A0DAA-6AF3-43AB-8588-CEC1D06C72B9}</a:tableStyleId>
              </a:tblPr>
              <a:tblGrid>
                <a:gridCol w="1524191">
                  <a:extLst>
                    <a:ext uri="{9D8B030D-6E8A-4147-A177-3AD203B41FA5}">
                      <a16:colId xmlns:a16="http://schemas.microsoft.com/office/drawing/2014/main" val="20000"/>
                    </a:ext>
                  </a:extLst>
                </a:gridCol>
                <a:gridCol w="2057659">
                  <a:extLst>
                    <a:ext uri="{9D8B030D-6E8A-4147-A177-3AD203B41FA5}">
                      <a16:colId xmlns:a16="http://schemas.microsoft.com/office/drawing/2014/main" val="20001"/>
                    </a:ext>
                  </a:extLst>
                </a:gridCol>
                <a:gridCol w="2514916">
                  <a:extLst>
                    <a:ext uri="{9D8B030D-6E8A-4147-A177-3AD203B41FA5}">
                      <a16:colId xmlns:a16="http://schemas.microsoft.com/office/drawing/2014/main" val="20002"/>
                    </a:ext>
                  </a:extLst>
                </a:gridCol>
                <a:gridCol w="2438706">
                  <a:extLst>
                    <a:ext uri="{9D8B030D-6E8A-4147-A177-3AD203B41FA5}">
                      <a16:colId xmlns:a16="http://schemas.microsoft.com/office/drawing/2014/main" val="20003"/>
                    </a:ext>
                  </a:extLst>
                </a:gridCol>
              </a:tblGrid>
              <a:tr h="429675">
                <a:tc>
                  <a:txBody>
                    <a:bodyPr/>
                    <a:lstStyle/>
                    <a:p>
                      <a:pPr>
                        <a:lnSpc>
                          <a:spcPts val="1400"/>
                        </a:lnSpc>
                      </a:pPr>
                      <a:r>
                        <a:rPr lang="en-US" sz="1000" b="1" i="0" u="none" strike="noStrike" kern="1200" baseline="0" dirty="0">
                          <a:solidFill>
                            <a:schemeClr val="tx1"/>
                          </a:solidFill>
                          <a:latin typeface="+mn-lt"/>
                          <a:ea typeface="+mn-ea"/>
                          <a:cs typeface="+mn-cs"/>
                        </a:rPr>
                        <a:t>Causative Organism(s)</a:t>
                      </a:r>
                      <a:endParaRPr lang="en-US"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1" i="1" u="none" strike="noStrike" kern="1200" baseline="0" dirty="0">
                          <a:solidFill>
                            <a:schemeClr val="tx1"/>
                          </a:solidFill>
                          <a:latin typeface="+mn-lt"/>
                          <a:ea typeface="+mn-ea"/>
                          <a:cs typeface="+mn-cs"/>
                        </a:rPr>
                        <a:t>Neisseria meningitidis</a:t>
                      </a:r>
                      <a:endParaRPr lang="en-US"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1" i="1" u="none" strike="noStrike" kern="1200" baseline="0" dirty="0">
                          <a:solidFill>
                            <a:schemeClr val="tx1"/>
                          </a:solidFill>
                          <a:latin typeface="+mn-lt"/>
                          <a:ea typeface="+mn-ea"/>
                          <a:cs typeface="+mn-cs"/>
                        </a:rPr>
                        <a:t>Streptococcus pneumoniae</a:t>
                      </a:r>
                      <a:endParaRPr lang="en-US"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1" i="1" u="none" strike="noStrike" kern="1200" baseline="0" dirty="0">
                          <a:solidFill>
                            <a:schemeClr val="tx1"/>
                          </a:solidFill>
                          <a:latin typeface="+mn-lt"/>
                          <a:ea typeface="+mn-ea"/>
                          <a:cs typeface="+mn-cs"/>
                        </a:rPr>
                        <a:t>Haemophilus influenzae</a:t>
                      </a:r>
                      <a:endParaRPr lang="en-US"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29675">
                <a:tc>
                  <a:txBody>
                    <a:bodyPr/>
                    <a:lstStyle/>
                    <a:p>
                      <a:pPr>
                        <a:lnSpc>
                          <a:spcPts val="1400"/>
                        </a:lnSpc>
                      </a:pPr>
                      <a:r>
                        <a:rPr lang="en-US" sz="1000" b="0" i="0" u="none" strike="noStrike" kern="1200" baseline="0" dirty="0">
                          <a:solidFill>
                            <a:schemeClr val="dk1"/>
                          </a:solidFill>
                          <a:latin typeface="+mn-lt"/>
                          <a:ea typeface="+mn-ea"/>
                          <a:cs typeface="+mn-cs"/>
                        </a:rPr>
                        <a:t>Common Modes of Transmission</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Droplet contact</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Droplet contact</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Droplet contact</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00568">
                <a:tc>
                  <a:txBody>
                    <a:bodyPr/>
                    <a:lstStyle/>
                    <a:p>
                      <a:pPr>
                        <a:lnSpc>
                          <a:spcPts val="1400"/>
                        </a:lnSpc>
                      </a:pPr>
                      <a:r>
                        <a:rPr lang="en-US" sz="1000" b="0" i="0" u="none" strike="noStrike" kern="1200" baseline="0" dirty="0">
                          <a:solidFill>
                            <a:schemeClr val="dk1"/>
                          </a:solidFill>
                          <a:latin typeface="+mn-lt"/>
                          <a:ea typeface="+mn-ea"/>
                          <a:cs typeface="+mn-cs"/>
                        </a:rPr>
                        <a:t>Virulence Factors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Capsule, endotoxin, IgA protease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Capsule, induction of apoptosis, hemolysin and hydrogen peroxide production</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dirty="0"/>
                        <a:t>Capsule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771462">
                <a:tc>
                  <a:txBody>
                    <a:bodyPr/>
                    <a:lstStyle/>
                    <a:p>
                      <a:pPr>
                        <a:lnSpc>
                          <a:spcPts val="1400"/>
                        </a:lnSpc>
                      </a:pPr>
                      <a:r>
                        <a:rPr lang="en-US" sz="1000" b="0" i="0" u="none" strike="noStrike" kern="1200" baseline="0" dirty="0">
                          <a:solidFill>
                            <a:schemeClr val="dk1"/>
                          </a:solidFill>
                          <a:latin typeface="+mn-lt"/>
                          <a:ea typeface="+mn-ea"/>
                          <a:cs typeface="+mn-cs"/>
                        </a:rPr>
                        <a:t>Culture/ Diagnosis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Gram stain/culture of CSF, blood, rapid antigenic tests, oxidase test, PCR</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Gram stain/culture of CSF</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Culture on chocolate agar</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771462">
                <a:tc>
                  <a:txBody>
                    <a:bodyPr/>
                    <a:lstStyle/>
                    <a:p>
                      <a:pPr>
                        <a:lnSpc>
                          <a:spcPts val="1400"/>
                        </a:lnSpc>
                      </a:pPr>
                      <a:r>
                        <a:rPr lang="en-US" sz="1000" b="0" i="0" u="none" strike="noStrike" kern="1200" baseline="0" dirty="0">
                          <a:solidFill>
                            <a:schemeClr val="dk1"/>
                          </a:solidFill>
                          <a:latin typeface="+mn-lt"/>
                          <a:ea typeface="+mn-ea"/>
                          <a:cs typeface="+mn-cs"/>
                        </a:rPr>
                        <a:t>Prevention</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Conjugated vaccine; ciprofloxacin, rifampin, or ceftriaxone used to protect contacts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Two vaccines: Prevnar (children and adults) and Pneumovax (adults)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Hib vaccine, ciprofloxacin,  rifampin, or ceftriaxone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771462">
                <a:tc>
                  <a:txBody>
                    <a:bodyPr/>
                    <a:lstStyle/>
                    <a:p>
                      <a:pPr>
                        <a:lnSpc>
                          <a:spcPts val="1400"/>
                        </a:lnSpc>
                      </a:pPr>
                      <a:r>
                        <a:rPr lang="en-US" sz="1000" b="0" i="0" u="none" strike="noStrike" kern="1200" baseline="0" dirty="0">
                          <a:solidFill>
                            <a:schemeClr val="dk1"/>
                          </a:solidFill>
                          <a:latin typeface="+mn-lt"/>
                          <a:ea typeface="+mn-ea"/>
                          <a:cs typeface="+mn-cs"/>
                        </a:rPr>
                        <a:t>Treatment</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ts val="1400"/>
                        </a:lnSpc>
                        <a:spcBef>
                          <a:spcPts val="0"/>
                        </a:spcBef>
                        <a:spcAft>
                          <a:spcPts val="0"/>
                        </a:spcAft>
                        <a:buClrTx/>
                        <a:buSzTx/>
                        <a:buFontTx/>
                        <a:buNone/>
                        <a:tabLst/>
                        <a:defRPr/>
                      </a:pPr>
                      <a:r>
                        <a:rPr lang="en-US" sz="1000" b="0" i="0" u="none" strike="noStrike" kern="1200" baseline="0" dirty="0">
                          <a:solidFill>
                            <a:schemeClr val="dk1"/>
                          </a:solidFill>
                          <a:latin typeface="+mn-lt"/>
                          <a:ea typeface="+mn-ea"/>
                          <a:cs typeface="+mn-cs"/>
                        </a:rPr>
                        <a:t>Ceftriaxone, penicillin</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Vancomycin + ceftriaxone or </a:t>
                      </a:r>
                      <a:r>
                        <a:rPr lang="en-US" sz="1000" b="0" i="0" u="none" strike="noStrike" kern="1200" baseline="0" dirty="0" err="1">
                          <a:solidFill>
                            <a:schemeClr val="dk1"/>
                          </a:solidFill>
                          <a:latin typeface="+mn-lt"/>
                          <a:ea typeface="+mn-ea"/>
                          <a:cs typeface="+mn-cs"/>
                        </a:rPr>
                        <a:t>cefotaxime</a:t>
                      </a:r>
                      <a:r>
                        <a:rPr lang="en-US" sz="1000" b="0" i="0" u="none" strike="noStrike" kern="1200" baseline="0" dirty="0">
                          <a:solidFill>
                            <a:schemeClr val="dk1"/>
                          </a:solidFill>
                          <a:latin typeface="+mn-lt"/>
                          <a:ea typeface="+mn-ea"/>
                          <a:cs typeface="+mn-cs"/>
                        </a:rPr>
                        <a:t>; resistant </a:t>
                      </a:r>
                      <a:r>
                        <a:rPr lang="en-US" sz="1000" b="0" i="1" u="none" strike="noStrike" kern="1200" baseline="0" dirty="0">
                          <a:solidFill>
                            <a:schemeClr val="dk1"/>
                          </a:solidFill>
                          <a:latin typeface="+mn-lt"/>
                          <a:ea typeface="+mn-ea"/>
                          <a:cs typeface="+mn-cs"/>
                        </a:rPr>
                        <a:t>S. pneumoniae </a:t>
                      </a:r>
                      <a:r>
                        <a:rPr lang="en-US" sz="1000" b="0" i="0" u="none" strike="noStrike" kern="1200" baseline="0" dirty="0">
                          <a:solidFill>
                            <a:schemeClr val="dk1"/>
                          </a:solidFill>
                          <a:latin typeface="+mn-lt"/>
                          <a:ea typeface="+mn-ea"/>
                          <a:cs typeface="+mn-cs"/>
                        </a:rPr>
                        <a:t>is categorized by the CDC as a </a:t>
                      </a:r>
                      <a:r>
                        <a:rPr lang="en-US" sz="1000" b="1" i="0" u="none" strike="noStrike" kern="1200" baseline="0" dirty="0">
                          <a:solidFill>
                            <a:schemeClr val="dk1"/>
                          </a:solidFill>
                          <a:latin typeface="+mn-lt"/>
                          <a:ea typeface="+mn-ea"/>
                          <a:cs typeface="+mn-cs"/>
                        </a:rPr>
                        <a:t>Serious Threat</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Ceftriaxone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600568">
                <a:tc>
                  <a:txBody>
                    <a:bodyPr/>
                    <a:lstStyle/>
                    <a:p>
                      <a:pPr>
                        <a:lnSpc>
                          <a:spcPts val="1400"/>
                        </a:lnSpc>
                      </a:pPr>
                      <a:r>
                        <a:rPr lang="en-US" sz="1000" b="0" i="0" u="none" strike="noStrike" kern="1200" baseline="0" dirty="0">
                          <a:solidFill>
                            <a:schemeClr val="dk1"/>
                          </a:solidFill>
                          <a:latin typeface="+mn-lt"/>
                          <a:ea typeface="+mn-ea"/>
                          <a:cs typeface="+mn-cs"/>
                        </a:rPr>
                        <a:t>Distinctive Features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Petechiae, meningococcemia, rapid decline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Serious, acute, most common meningitis in adults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Serious, acute, less common  since vaccine became available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942355">
                <a:tc>
                  <a:txBody>
                    <a:bodyPr/>
                    <a:lstStyle/>
                    <a:p>
                      <a:pPr>
                        <a:lnSpc>
                          <a:spcPts val="1400"/>
                        </a:lnSpc>
                      </a:pPr>
                      <a:r>
                        <a:rPr lang="en-US" sz="1000" b="0" i="0" u="none" strike="noStrike" kern="1200" baseline="0" dirty="0">
                          <a:solidFill>
                            <a:schemeClr val="dk1"/>
                          </a:solidFill>
                          <a:latin typeface="+mn-lt"/>
                          <a:ea typeface="+mn-ea"/>
                          <a:cs typeface="+mn-cs"/>
                        </a:rPr>
                        <a:t>Epidemiological Features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United States: 14% of bacterial meningitis; meningitis belt: </a:t>
                      </a:r>
                    </a:p>
                    <a:p>
                      <a:pPr>
                        <a:lnSpc>
                          <a:spcPts val="1400"/>
                        </a:lnSpc>
                      </a:pPr>
                      <a:r>
                        <a:rPr lang="en-US" sz="1000" b="0" i="0" u="none" strike="noStrike" kern="1200" baseline="0" dirty="0">
                          <a:solidFill>
                            <a:schemeClr val="dk1"/>
                          </a:solidFill>
                          <a:latin typeface="+mn-lt"/>
                          <a:ea typeface="+mn-ea"/>
                          <a:cs typeface="+mn-cs"/>
                        </a:rPr>
                        <a:t>1,000 cases per 100,000 annually</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Most common cause of bacterial meningitis in United States (58% of cases)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Hia now becoming common in North America; before Hib vaccine, 300,000 to 400,000 deaths worldwide per year from b serotype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
        <p:nvSpPr>
          <p:cNvPr id="7" name="Text Placeholder 4"/>
          <p:cNvSpPr>
            <a:spLocks noGrp="1"/>
          </p:cNvSpPr>
          <p:nvPr>
            <p:ph type="body" sz="quarter" idx="30"/>
          </p:nvPr>
        </p:nvSpPr>
        <p:spPr>
          <a:xfrm>
            <a:off x="1562101" y="6684963"/>
            <a:ext cx="6976872" cy="173736"/>
          </a:xfrm>
        </p:spPr>
        <p:txBody>
          <a:bodyPr/>
          <a:lstStyle/>
          <a:p>
            <a:r>
              <a:rPr lang="en-IN" dirty="0"/>
              <a:t>https://www.cdc.gov/acute-flaccid-myelitis/afm-surveillance.html </a:t>
            </a:r>
          </a:p>
        </p:txBody>
      </p:sp>
    </p:spTree>
    <p:extLst>
      <p:ext uri="{BB962C8B-B14F-4D97-AF65-F5344CB8AC3E}">
        <p14:creationId xmlns:p14="http://schemas.microsoft.com/office/powerpoint/2010/main" val="38207690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Meningitis Disease Table </a:t>
            </a:r>
            <a:r>
              <a:rPr lang="en-IN" sz="1200" dirty="0"/>
              <a:t>2</a:t>
            </a:r>
          </a:p>
        </p:txBody>
      </p:sp>
      <p:graphicFrame>
        <p:nvGraphicFramePr>
          <p:cNvPr id="6" name="Table 5"/>
          <p:cNvGraphicFramePr>
            <a:graphicFrameLocks noGrp="1"/>
          </p:cNvGraphicFramePr>
          <p:nvPr>
            <p:extLst>
              <p:ext uri="{D42A27DB-BD31-4B8C-83A1-F6EECF244321}">
                <p14:modId xmlns:p14="http://schemas.microsoft.com/office/powerpoint/2010/main" val="3956098531"/>
              </p:ext>
            </p:extLst>
          </p:nvPr>
        </p:nvGraphicFramePr>
        <p:xfrm>
          <a:off x="440874" y="1044569"/>
          <a:ext cx="7848600" cy="5344160"/>
        </p:xfrm>
        <a:graphic>
          <a:graphicData uri="http://schemas.openxmlformats.org/drawingml/2006/table">
            <a:tbl>
              <a:tblPr firstRow="1" bandRow="1">
                <a:tableStyleId>{073A0DAA-6AF3-43AB-8588-CEC1D06C72B9}</a:tableStyleId>
              </a:tblPr>
              <a:tblGrid>
                <a:gridCol w="2367038">
                  <a:extLst>
                    <a:ext uri="{9D8B030D-6E8A-4147-A177-3AD203B41FA5}">
                      <a16:colId xmlns:a16="http://schemas.microsoft.com/office/drawing/2014/main" val="20000"/>
                    </a:ext>
                  </a:extLst>
                </a:gridCol>
                <a:gridCol w="2666032">
                  <a:extLst>
                    <a:ext uri="{9D8B030D-6E8A-4147-A177-3AD203B41FA5}">
                      <a16:colId xmlns:a16="http://schemas.microsoft.com/office/drawing/2014/main" val="20001"/>
                    </a:ext>
                  </a:extLst>
                </a:gridCol>
                <a:gridCol w="2815530">
                  <a:extLst>
                    <a:ext uri="{9D8B030D-6E8A-4147-A177-3AD203B41FA5}">
                      <a16:colId xmlns:a16="http://schemas.microsoft.com/office/drawing/2014/main" val="20002"/>
                    </a:ext>
                  </a:extLst>
                </a:gridCol>
              </a:tblGrid>
              <a:tr h="370840">
                <a:tc>
                  <a:txBody>
                    <a:bodyPr/>
                    <a:lstStyle/>
                    <a:p>
                      <a:pPr>
                        <a:lnSpc>
                          <a:spcPct val="100000"/>
                        </a:lnSpc>
                      </a:pPr>
                      <a:r>
                        <a:rPr lang="en-US" sz="1400" b="1" i="0" u="none" strike="noStrike" kern="1200" baseline="0" dirty="0">
                          <a:solidFill>
                            <a:schemeClr val="tx1"/>
                          </a:solidFill>
                          <a:latin typeface="+mn-lt"/>
                          <a:ea typeface="+mn-ea"/>
                          <a:cs typeface="+mn-cs"/>
                        </a:rPr>
                        <a:t>Causative Organism(s)</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1" i="1" u="none" strike="noStrike" kern="1200" baseline="0" dirty="0">
                          <a:solidFill>
                            <a:schemeClr val="tx1"/>
                          </a:solidFill>
                          <a:latin typeface="+mn-lt"/>
                          <a:ea typeface="+mn-ea"/>
                          <a:cs typeface="+mn-cs"/>
                        </a:rPr>
                        <a:t>Listeria monocytogenes</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1" i="1" u="none" strike="noStrike" kern="1200" baseline="0" dirty="0">
                          <a:solidFill>
                            <a:schemeClr val="tx1"/>
                          </a:solidFill>
                          <a:latin typeface="+mn-lt"/>
                          <a:ea typeface="+mn-ea"/>
                          <a:cs typeface="+mn-cs"/>
                        </a:rPr>
                        <a:t>Cryptococcus neoformans</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nSpc>
                          <a:spcPct val="100000"/>
                        </a:lnSpc>
                      </a:pPr>
                      <a:r>
                        <a:rPr lang="en-US" sz="1400" b="0" i="0" u="none" strike="noStrike" kern="1200" baseline="0" dirty="0">
                          <a:solidFill>
                            <a:schemeClr val="dk1"/>
                          </a:solidFill>
                          <a:latin typeface="+mn-lt"/>
                          <a:ea typeface="+mn-ea"/>
                          <a:cs typeface="+mn-cs"/>
                        </a:rPr>
                        <a:t>Common Modes of Transmission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Vehicle (food)</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Vehicle (air, dust)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nSpc>
                          <a:spcPct val="100000"/>
                        </a:lnSpc>
                      </a:pPr>
                      <a:r>
                        <a:rPr lang="en-US" sz="1400" b="0" i="0" u="none" strike="noStrike" kern="1200" baseline="0" dirty="0">
                          <a:solidFill>
                            <a:schemeClr val="dk1"/>
                          </a:solidFill>
                          <a:latin typeface="+mn-lt"/>
                          <a:ea typeface="+mn-ea"/>
                          <a:cs typeface="+mn-cs"/>
                        </a:rPr>
                        <a:t>Virulence Factors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Intracellular growth</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Capsule, melanin production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a:lnSpc>
                          <a:spcPct val="100000"/>
                        </a:lnSpc>
                      </a:pPr>
                      <a:r>
                        <a:rPr lang="en-US" sz="1400" b="0" i="0" u="none" strike="noStrike" kern="1200" baseline="0" dirty="0">
                          <a:solidFill>
                            <a:schemeClr val="dk1"/>
                          </a:solidFill>
                          <a:latin typeface="+mn-lt"/>
                          <a:ea typeface="+mn-ea"/>
                          <a:cs typeface="+mn-cs"/>
                        </a:rPr>
                        <a:t>Culture/ Diagnosis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Cold enrichment, rapid methods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Negative staining, biochemical tests, DNA probes, </a:t>
                      </a:r>
                      <a:r>
                        <a:rPr lang="en-US" sz="1400" b="0" i="0" u="none" strike="noStrike" kern="1200" baseline="0" dirty="0" err="1">
                          <a:solidFill>
                            <a:schemeClr val="dk1"/>
                          </a:solidFill>
                          <a:latin typeface="+mn-lt"/>
                          <a:ea typeface="+mn-ea"/>
                          <a:cs typeface="+mn-cs"/>
                        </a:rPr>
                        <a:t>cryptococcal</a:t>
                      </a:r>
                      <a:r>
                        <a:rPr lang="en-US" sz="1400" b="0" i="0" u="none" strike="noStrike" kern="1200" baseline="0" dirty="0">
                          <a:solidFill>
                            <a:schemeClr val="dk1"/>
                          </a:solidFill>
                          <a:latin typeface="+mn-lt"/>
                          <a:ea typeface="+mn-ea"/>
                          <a:cs typeface="+mn-cs"/>
                        </a:rPr>
                        <a:t> antigen test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pPr>
                        <a:lnSpc>
                          <a:spcPct val="100000"/>
                        </a:lnSpc>
                      </a:pPr>
                      <a:r>
                        <a:rPr lang="en-US" sz="1400" b="0" i="0" u="none" strike="noStrike" kern="1200" baseline="0" dirty="0">
                          <a:solidFill>
                            <a:schemeClr val="dk1"/>
                          </a:solidFill>
                          <a:latin typeface="+mn-lt"/>
                          <a:ea typeface="+mn-ea"/>
                          <a:cs typeface="+mn-cs"/>
                        </a:rPr>
                        <a:t>Prevention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Cooking food, avoiding unpasteurized dairy products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N/A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pPr>
                        <a:lnSpc>
                          <a:spcPct val="100000"/>
                        </a:lnSpc>
                      </a:pPr>
                      <a:r>
                        <a:rPr lang="en-US" sz="1400" b="0" i="0" u="none" strike="noStrike" kern="1200" baseline="0" dirty="0">
                          <a:solidFill>
                            <a:schemeClr val="dk1"/>
                          </a:solidFill>
                          <a:latin typeface="+mn-lt"/>
                          <a:ea typeface="+mn-ea"/>
                          <a:cs typeface="+mn-cs"/>
                        </a:rPr>
                        <a:t>Treatment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Ampicillin + gentamicin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Amphotericin B and </a:t>
                      </a:r>
                      <a:r>
                        <a:rPr lang="en-US" sz="1400" b="0" i="0" u="none" strike="noStrike" kern="1200" baseline="0" dirty="0" err="1">
                          <a:solidFill>
                            <a:schemeClr val="dk1"/>
                          </a:solidFill>
                          <a:latin typeface="+mn-lt"/>
                          <a:ea typeface="+mn-ea"/>
                          <a:cs typeface="+mn-cs"/>
                        </a:rPr>
                        <a:t>flucytosine</a:t>
                      </a:r>
                      <a:r>
                        <a:rPr lang="en-US" sz="1400" b="0" i="0" u="none" strike="noStrike" kern="1200" baseline="0" dirty="0">
                          <a:solidFill>
                            <a:schemeClr val="dk1"/>
                          </a:solidFill>
                          <a:latin typeface="+mn-lt"/>
                          <a:ea typeface="+mn-ea"/>
                          <a:cs typeface="+mn-cs"/>
                        </a:rPr>
                        <a:t>, followed by fluconazole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pPr>
                        <a:lnSpc>
                          <a:spcPct val="100000"/>
                        </a:lnSpc>
                      </a:pPr>
                      <a:r>
                        <a:rPr lang="en-US" sz="1400" b="0" i="0" u="none" strike="noStrike" kern="1200" baseline="0" dirty="0">
                          <a:solidFill>
                            <a:schemeClr val="dk1"/>
                          </a:solidFill>
                          <a:latin typeface="+mn-lt"/>
                          <a:ea typeface="+mn-ea"/>
                          <a:cs typeface="+mn-cs"/>
                        </a:rPr>
                        <a:t>Distinctive Features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Asymptomatic in healthy adults; meningitis in neonates, elderly, and immunocompromised</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Acute or chronic, most common in AIDS patients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pPr>
                        <a:lnSpc>
                          <a:spcPct val="100000"/>
                        </a:lnSpc>
                      </a:pPr>
                      <a:r>
                        <a:rPr lang="en-US" sz="1400" b="0" i="0" u="none" strike="noStrike" kern="1200" baseline="0" dirty="0">
                          <a:solidFill>
                            <a:schemeClr val="dk1"/>
                          </a:solidFill>
                          <a:latin typeface="+mn-lt"/>
                          <a:ea typeface="+mn-ea"/>
                          <a:cs typeface="+mn-cs"/>
                        </a:rPr>
                        <a:t>Epidemiological Features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Mortality as high as 33% in symptomatic cases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In United States, mainly a concern for HIV+ patients. 90% drop in incidence in the 1990s due to better management of AIDS; worldwide: 1 million new cases per year</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654759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Meningitis Disease Table </a:t>
            </a:r>
            <a:r>
              <a:rPr lang="en-IN" sz="1200" dirty="0"/>
              <a:t>3</a:t>
            </a:r>
          </a:p>
        </p:txBody>
      </p:sp>
      <p:graphicFrame>
        <p:nvGraphicFramePr>
          <p:cNvPr id="6" name="Table 5"/>
          <p:cNvGraphicFramePr>
            <a:graphicFrameLocks noGrp="1"/>
          </p:cNvGraphicFramePr>
          <p:nvPr>
            <p:extLst>
              <p:ext uri="{D42A27DB-BD31-4B8C-83A1-F6EECF244321}">
                <p14:modId xmlns:p14="http://schemas.microsoft.com/office/powerpoint/2010/main" val="2418937362"/>
              </p:ext>
            </p:extLst>
          </p:nvPr>
        </p:nvGraphicFramePr>
        <p:xfrm>
          <a:off x="342900" y="1273175"/>
          <a:ext cx="7848600" cy="4135120"/>
        </p:xfrm>
        <a:graphic>
          <a:graphicData uri="http://schemas.openxmlformats.org/drawingml/2006/table">
            <a:tbl>
              <a:tblPr firstRow="1" bandRow="1">
                <a:tableStyleId>{073A0DAA-6AF3-43AB-8588-CEC1D06C72B9}</a:tableStyleId>
              </a:tblPr>
              <a:tblGrid>
                <a:gridCol w="2367038">
                  <a:extLst>
                    <a:ext uri="{9D8B030D-6E8A-4147-A177-3AD203B41FA5}">
                      <a16:colId xmlns:a16="http://schemas.microsoft.com/office/drawing/2014/main" val="20000"/>
                    </a:ext>
                  </a:extLst>
                </a:gridCol>
                <a:gridCol w="2666032">
                  <a:extLst>
                    <a:ext uri="{9D8B030D-6E8A-4147-A177-3AD203B41FA5}">
                      <a16:colId xmlns:a16="http://schemas.microsoft.com/office/drawing/2014/main" val="20001"/>
                    </a:ext>
                  </a:extLst>
                </a:gridCol>
                <a:gridCol w="2815530">
                  <a:extLst>
                    <a:ext uri="{9D8B030D-6E8A-4147-A177-3AD203B41FA5}">
                      <a16:colId xmlns:a16="http://schemas.microsoft.com/office/drawing/2014/main" val="20002"/>
                    </a:ext>
                  </a:extLst>
                </a:gridCol>
              </a:tblGrid>
              <a:tr h="370840">
                <a:tc>
                  <a:txBody>
                    <a:bodyPr/>
                    <a:lstStyle/>
                    <a:p>
                      <a:pPr>
                        <a:lnSpc>
                          <a:spcPts val="1400"/>
                        </a:lnSpc>
                      </a:pPr>
                      <a:r>
                        <a:rPr lang="en-US" sz="1400" b="1" i="0" u="none" strike="noStrike" kern="1200" baseline="0" dirty="0">
                          <a:solidFill>
                            <a:schemeClr val="tx1"/>
                          </a:solidFill>
                          <a:latin typeface="+mn-lt"/>
                          <a:ea typeface="+mn-ea"/>
                          <a:cs typeface="+mn-cs"/>
                        </a:rPr>
                        <a:t>Causative Organism(s)</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1" i="1" u="none" strike="noStrike" kern="1200" baseline="0" dirty="0">
                          <a:solidFill>
                            <a:schemeClr val="tx1"/>
                          </a:solidFill>
                          <a:latin typeface="+mn-lt"/>
                          <a:ea typeface="+mn-ea"/>
                          <a:cs typeface="+mn-cs"/>
                        </a:rPr>
                        <a:t>Coccidioides</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1" dirty="0">
                          <a:solidFill>
                            <a:schemeClr val="tx1"/>
                          </a:solidFill>
                        </a:rPr>
                        <a:t>Viruses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nSpc>
                          <a:spcPts val="1400"/>
                        </a:lnSpc>
                      </a:pPr>
                      <a:r>
                        <a:rPr lang="en-US" sz="1400" b="0" i="0" u="none" strike="noStrike" kern="1200" baseline="0" dirty="0">
                          <a:solidFill>
                            <a:schemeClr val="dk1"/>
                          </a:solidFill>
                          <a:latin typeface="+mn-lt"/>
                          <a:ea typeface="+mn-ea"/>
                          <a:cs typeface="+mn-cs"/>
                        </a:rPr>
                        <a:t>Common Modes of Transmission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Vehicle (air, dust, soil)</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Droplet contact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nSpc>
                          <a:spcPts val="1400"/>
                        </a:lnSpc>
                      </a:pPr>
                      <a:r>
                        <a:rPr lang="en-US" sz="1400" b="0" i="0" u="none" strike="noStrike" kern="1200" baseline="0" dirty="0">
                          <a:solidFill>
                            <a:schemeClr val="dk1"/>
                          </a:solidFill>
                          <a:latin typeface="+mn-lt"/>
                          <a:ea typeface="+mn-ea"/>
                          <a:cs typeface="+mn-cs"/>
                        </a:rPr>
                        <a:t>Virulence Factors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Granuloma (spherule) formation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Lytic infection of host cells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a:lnSpc>
                          <a:spcPts val="1400"/>
                        </a:lnSpc>
                      </a:pPr>
                      <a:r>
                        <a:rPr lang="en-US" sz="1400" b="0" i="0" u="none" strike="noStrike" kern="1200" baseline="0" dirty="0">
                          <a:solidFill>
                            <a:schemeClr val="dk1"/>
                          </a:solidFill>
                          <a:latin typeface="+mn-lt"/>
                          <a:ea typeface="+mn-ea"/>
                          <a:cs typeface="+mn-cs"/>
                        </a:rPr>
                        <a:t>Culture/ Diagnosis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Identification of spherules, cultivation on </a:t>
                      </a:r>
                      <a:r>
                        <a:rPr lang="en-US" sz="1400" b="0" i="0" u="none" strike="noStrike" kern="1200" baseline="0" dirty="0" err="1">
                          <a:solidFill>
                            <a:schemeClr val="dk1"/>
                          </a:solidFill>
                          <a:latin typeface="+mn-lt"/>
                          <a:ea typeface="+mn-ea"/>
                          <a:cs typeface="+mn-cs"/>
                        </a:rPr>
                        <a:t>Sabouraud’s</a:t>
                      </a:r>
                      <a:r>
                        <a:rPr lang="en-US" sz="1400" b="0" i="0" u="none" strike="noStrike" kern="1200" baseline="0" dirty="0">
                          <a:solidFill>
                            <a:schemeClr val="dk1"/>
                          </a:solidFill>
                          <a:latin typeface="+mn-lt"/>
                          <a:ea typeface="+mn-ea"/>
                          <a:cs typeface="+mn-cs"/>
                        </a:rPr>
                        <a:t> agar</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Initially, absence of bacteria/fungi/protozoa, followed by viral culture or antigen tests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pPr>
                        <a:lnSpc>
                          <a:spcPts val="1400"/>
                        </a:lnSpc>
                      </a:pPr>
                      <a:r>
                        <a:rPr lang="en-US" sz="1400" b="0" i="0" u="none" strike="noStrike" kern="1200" baseline="0" dirty="0">
                          <a:solidFill>
                            <a:schemeClr val="dk1"/>
                          </a:solidFill>
                          <a:latin typeface="+mn-lt"/>
                          <a:ea typeface="+mn-ea"/>
                          <a:cs typeface="+mn-cs"/>
                        </a:rPr>
                        <a:t>Prevention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Avoiding airborne endospores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N/A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pPr>
                        <a:lnSpc>
                          <a:spcPts val="1400"/>
                        </a:lnSpc>
                      </a:pPr>
                      <a:r>
                        <a:rPr lang="en-US" sz="1400" b="0" i="0" u="none" strike="noStrike" kern="1200" baseline="0" dirty="0">
                          <a:solidFill>
                            <a:schemeClr val="dk1"/>
                          </a:solidFill>
                          <a:latin typeface="+mn-lt"/>
                          <a:ea typeface="+mn-ea"/>
                          <a:cs typeface="+mn-cs"/>
                        </a:rPr>
                        <a:t>Treatment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Fluconazole or amphotericin B</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Usually none (unless specific virus identified and specific antiviral exists)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pPr>
                        <a:lnSpc>
                          <a:spcPts val="1400"/>
                        </a:lnSpc>
                      </a:pPr>
                      <a:r>
                        <a:rPr lang="en-US" sz="1400" b="0" i="0" u="none" strike="noStrike" kern="1200" baseline="0" dirty="0">
                          <a:solidFill>
                            <a:schemeClr val="dk1"/>
                          </a:solidFill>
                          <a:latin typeface="+mn-lt"/>
                          <a:ea typeface="+mn-ea"/>
                          <a:cs typeface="+mn-cs"/>
                        </a:rPr>
                        <a:t>Distinctive Features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Almost exclusively in endemic regions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Generally milder than bacterial or fungal</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pPr>
                        <a:lnSpc>
                          <a:spcPts val="1400"/>
                        </a:lnSpc>
                      </a:pPr>
                      <a:r>
                        <a:rPr lang="en-US" sz="1400" b="0" i="0" u="none" strike="noStrike" kern="1200" baseline="0" dirty="0">
                          <a:solidFill>
                            <a:schemeClr val="dk1"/>
                          </a:solidFill>
                          <a:latin typeface="+mn-lt"/>
                          <a:ea typeface="+mn-ea"/>
                          <a:cs typeface="+mn-cs"/>
                        </a:rPr>
                        <a:t>Epidemiological Features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Incidence in endemic areas: 200 to 300 annually</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400" b="0" i="0" u="none" strike="noStrike" kern="1200" baseline="0" dirty="0">
                          <a:solidFill>
                            <a:schemeClr val="dk1"/>
                          </a:solidFill>
                          <a:latin typeface="+mn-lt"/>
                          <a:ea typeface="+mn-ea"/>
                          <a:cs typeface="+mn-cs"/>
                        </a:rPr>
                        <a:t>In the United States, 4 of 5 meningitis cases caused by viruses; 26,000 to 42,000 hospitalizations/year</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57465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Functions of the Nervous System</a:t>
            </a:r>
            <a:endParaRPr lang="en-IN" dirty="0"/>
          </a:p>
        </p:txBody>
      </p:sp>
      <p:sp>
        <p:nvSpPr>
          <p:cNvPr id="3" name="Content Placeholder 2"/>
          <p:cNvSpPr>
            <a:spLocks noGrp="1"/>
          </p:cNvSpPr>
          <p:nvPr>
            <p:ph sz="quarter" idx="11"/>
          </p:nvPr>
        </p:nvSpPr>
        <p:spPr/>
        <p:txBody>
          <a:bodyPr/>
          <a:lstStyle/>
          <a:p>
            <a:pPr>
              <a:spcBef>
                <a:spcPts val="800"/>
              </a:spcBef>
            </a:pPr>
            <a:r>
              <a:rPr lang="en-US" dirty="0"/>
              <a:t>Sensory: </a:t>
            </a:r>
          </a:p>
          <a:p>
            <a:pPr marL="342900" indent="-342900">
              <a:spcBef>
                <a:spcPts val="800"/>
              </a:spcBef>
              <a:buFont typeface="Arial" panose="020B0604020202020204" pitchFamily="34" charset="0"/>
              <a:buChar char="•"/>
            </a:pPr>
            <a:r>
              <a:rPr lang="en-US" dirty="0"/>
              <a:t>Sensory receptors at the ends of peripheral nerves</a:t>
            </a:r>
          </a:p>
          <a:p>
            <a:pPr marL="342900" indent="-342900">
              <a:spcBef>
                <a:spcPts val="800"/>
              </a:spcBef>
              <a:buFont typeface="Arial" panose="020B0604020202020204" pitchFamily="34" charset="0"/>
              <a:buChar char="•"/>
            </a:pPr>
            <a:r>
              <a:rPr lang="en-US" dirty="0"/>
              <a:t>Generate nerve impulses transmitted to the CNS</a:t>
            </a:r>
          </a:p>
          <a:p>
            <a:pPr>
              <a:spcBef>
                <a:spcPts val="800"/>
              </a:spcBef>
            </a:pPr>
            <a:r>
              <a:rPr lang="en-US" dirty="0"/>
              <a:t>Integrative:</a:t>
            </a:r>
          </a:p>
          <a:p>
            <a:pPr marL="342900" indent="-342900">
              <a:spcBef>
                <a:spcPts val="800"/>
              </a:spcBef>
              <a:buFont typeface="Arial" panose="020B0604020202020204" pitchFamily="34" charset="0"/>
              <a:buChar char="•"/>
            </a:pPr>
            <a:r>
              <a:rPr lang="en-US" dirty="0"/>
              <a:t>Translates impulses into sensation or thought</a:t>
            </a:r>
          </a:p>
          <a:p>
            <a:pPr marL="342900" indent="-342900">
              <a:spcBef>
                <a:spcPts val="800"/>
              </a:spcBef>
              <a:buFont typeface="Arial" panose="020B0604020202020204" pitchFamily="34" charset="0"/>
              <a:buChar char="•"/>
            </a:pPr>
            <a:r>
              <a:rPr lang="en-US" dirty="0"/>
              <a:t>Drives motor function</a:t>
            </a:r>
          </a:p>
          <a:p>
            <a:pPr>
              <a:spcBef>
                <a:spcPts val="800"/>
              </a:spcBef>
            </a:pPr>
            <a:r>
              <a:rPr lang="en-US" dirty="0"/>
              <a:t>Motor:</a:t>
            </a:r>
          </a:p>
          <a:p>
            <a:pPr marL="342900" indent="-342900">
              <a:spcBef>
                <a:spcPts val="800"/>
              </a:spcBef>
              <a:buFont typeface="Arial" panose="020B0604020202020204" pitchFamily="34" charset="0"/>
              <a:buChar char="•"/>
            </a:pPr>
            <a:r>
              <a:rPr lang="en-US" dirty="0"/>
              <a:t>Involves muscles and glands</a:t>
            </a:r>
            <a:endParaRPr lang="en-IN" dirty="0"/>
          </a:p>
        </p:txBody>
      </p:sp>
    </p:spTree>
    <p:extLst>
      <p:ext uri="{BB962C8B-B14F-4D97-AF65-F5344CB8AC3E}">
        <p14:creationId xmlns:p14="http://schemas.microsoft.com/office/powerpoint/2010/main" val="3059927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Neonatal and Infant Meningitis</a:t>
            </a:r>
          </a:p>
        </p:txBody>
      </p:sp>
      <p:sp>
        <p:nvSpPr>
          <p:cNvPr id="3" name="Content Placeholder 2"/>
          <p:cNvSpPr>
            <a:spLocks noGrp="1"/>
          </p:cNvSpPr>
          <p:nvPr>
            <p:ph sz="quarter" idx="11"/>
          </p:nvPr>
        </p:nvSpPr>
        <p:spPr/>
        <p:txBody>
          <a:bodyPr/>
          <a:lstStyle/>
          <a:p>
            <a:pPr>
              <a:spcBef>
                <a:spcPts val="800"/>
              </a:spcBef>
            </a:pPr>
            <a:r>
              <a:rPr lang="en-US" dirty="0"/>
              <a:t>Usually the result of an infection transmitted by the mother in </a:t>
            </a:r>
            <a:r>
              <a:rPr lang="en-US" i="1" dirty="0"/>
              <a:t>utero</a:t>
            </a:r>
            <a:r>
              <a:rPr lang="en-US" dirty="0"/>
              <a:t> or during passage through the birth canal</a:t>
            </a:r>
          </a:p>
          <a:p>
            <a:pPr>
              <a:spcBef>
                <a:spcPts val="800"/>
              </a:spcBef>
            </a:pPr>
            <a:r>
              <a:rPr lang="en-US" dirty="0"/>
              <a:t>As more premature babies survive, rates of neonatal meningitis increase</a:t>
            </a:r>
          </a:p>
          <a:p>
            <a:pPr>
              <a:spcBef>
                <a:spcPts val="800"/>
              </a:spcBef>
            </a:pPr>
            <a:r>
              <a:rPr lang="en-US" dirty="0"/>
              <a:t>Morbidity has increased but mortality rates have significantly declined</a:t>
            </a:r>
          </a:p>
          <a:p>
            <a:pPr>
              <a:spcBef>
                <a:spcPts val="800"/>
              </a:spcBef>
            </a:pPr>
            <a:r>
              <a:rPr lang="en-US" dirty="0"/>
              <a:t>Two most common causes are </a:t>
            </a:r>
            <a:r>
              <a:rPr lang="en-US" i="1" dirty="0"/>
              <a:t>Streptococcus </a:t>
            </a:r>
            <a:r>
              <a:rPr lang="en-US" i="1" dirty="0" err="1"/>
              <a:t>agalactiae</a:t>
            </a:r>
            <a:r>
              <a:rPr lang="en-US" dirty="0"/>
              <a:t> and </a:t>
            </a:r>
            <a:r>
              <a:rPr lang="en-US" i="1" dirty="0"/>
              <a:t>Escherichia coli</a:t>
            </a:r>
          </a:p>
          <a:p>
            <a:pPr>
              <a:spcBef>
                <a:spcPts val="800"/>
              </a:spcBef>
            </a:pPr>
            <a:r>
              <a:rPr lang="en-US" i="1" dirty="0"/>
              <a:t>Listeria monocytogenes</a:t>
            </a:r>
            <a:r>
              <a:rPr lang="en-US" dirty="0"/>
              <a:t> is also found frequently in neonates</a:t>
            </a:r>
            <a:endParaRPr lang="en-IN" dirty="0"/>
          </a:p>
        </p:txBody>
      </p:sp>
    </p:spTree>
    <p:extLst>
      <p:ext uri="{BB962C8B-B14F-4D97-AF65-F5344CB8AC3E}">
        <p14:creationId xmlns:p14="http://schemas.microsoft.com/office/powerpoint/2010/main" val="42592307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a:t>Streptococcus </a:t>
            </a:r>
            <a:r>
              <a:rPr lang="en-IN" i="1" dirty="0" err="1"/>
              <a:t>agalactiae</a:t>
            </a:r>
            <a:endParaRPr lang="en-IN" i="1" dirty="0"/>
          </a:p>
        </p:txBody>
      </p:sp>
      <p:sp>
        <p:nvSpPr>
          <p:cNvPr id="3" name="Content Placeholder 2"/>
          <p:cNvSpPr>
            <a:spLocks noGrp="1"/>
          </p:cNvSpPr>
          <p:nvPr>
            <p:ph sz="quarter" idx="11"/>
          </p:nvPr>
        </p:nvSpPr>
        <p:spPr/>
        <p:txBody>
          <a:bodyPr/>
          <a:lstStyle/>
          <a:p>
            <a:pPr>
              <a:spcBef>
                <a:spcPts val="800"/>
              </a:spcBef>
            </a:pPr>
            <a:r>
              <a:rPr lang="en-US" dirty="0"/>
              <a:t>Lancefield group B streptococci</a:t>
            </a:r>
          </a:p>
          <a:p>
            <a:pPr>
              <a:spcBef>
                <a:spcPts val="800"/>
              </a:spcBef>
            </a:pPr>
            <a:r>
              <a:rPr lang="en-US" dirty="0"/>
              <a:t>Colonizes 10 to 30% of female genital tracts</a:t>
            </a:r>
          </a:p>
          <a:p>
            <a:pPr>
              <a:spcBef>
                <a:spcPts val="800"/>
              </a:spcBef>
            </a:pPr>
            <a:r>
              <a:rPr lang="en-US" dirty="0"/>
              <a:t>Most frequent cause of neonatal meningitis</a:t>
            </a:r>
          </a:p>
          <a:p>
            <a:pPr>
              <a:spcBef>
                <a:spcPts val="800"/>
              </a:spcBef>
            </a:pPr>
            <a:r>
              <a:rPr lang="en-US" dirty="0"/>
              <a:t>Treated with IV penicillin G, sometimes supplemented with an aminoglycoside</a:t>
            </a:r>
          </a:p>
        </p:txBody>
      </p:sp>
    </p:spTree>
    <p:extLst>
      <p:ext uri="{BB962C8B-B14F-4D97-AF65-F5344CB8AC3E}">
        <p14:creationId xmlns:p14="http://schemas.microsoft.com/office/powerpoint/2010/main" val="16082930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a:t>Escherichia coli</a:t>
            </a:r>
          </a:p>
        </p:txBody>
      </p:sp>
      <p:sp>
        <p:nvSpPr>
          <p:cNvPr id="3" name="Content Placeholder 2"/>
          <p:cNvSpPr>
            <a:spLocks noGrp="1"/>
          </p:cNvSpPr>
          <p:nvPr>
            <p:ph sz="quarter" idx="11"/>
          </p:nvPr>
        </p:nvSpPr>
        <p:spPr/>
        <p:txBody>
          <a:bodyPr/>
          <a:lstStyle/>
          <a:p>
            <a:pPr>
              <a:spcBef>
                <a:spcPts val="800"/>
              </a:spcBef>
            </a:pPr>
            <a:r>
              <a:rPr lang="en-US" dirty="0"/>
              <a:t>K1 strain is second most common cause of neonatal meningitis</a:t>
            </a:r>
          </a:p>
          <a:p>
            <a:pPr>
              <a:spcBef>
                <a:spcPts val="800"/>
              </a:spcBef>
            </a:pPr>
            <a:r>
              <a:rPr lang="en-US" dirty="0"/>
              <a:t>Most common in premature babies</a:t>
            </a:r>
          </a:p>
          <a:p>
            <a:pPr>
              <a:spcBef>
                <a:spcPts val="800"/>
              </a:spcBef>
            </a:pPr>
            <a:r>
              <a:rPr lang="en-US" dirty="0"/>
              <a:t>Prognosis is poor:</a:t>
            </a:r>
          </a:p>
          <a:p>
            <a:pPr marL="342900" indent="-342900">
              <a:spcBef>
                <a:spcPts val="800"/>
              </a:spcBef>
              <a:buFont typeface="Arial" panose="020B0604020202020204" pitchFamily="34" charset="0"/>
              <a:buChar char="•"/>
            </a:pPr>
            <a:r>
              <a:rPr lang="en-US" dirty="0"/>
              <a:t>20% mortality rate</a:t>
            </a:r>
          </a:p>
          <a:p>
            <a:pPr marL="342900" indent="-342900">
              <a:spcBef>
                <a:spcPts val="800"/>
              </a:spcBef>
              <a:buFont typeface="Arial" panose="020B0604020202020204" pitchFamily="34" charset="0"/>
              <a:buChar char="•"/>
            </a:pPr>
            <a:r>
              <a:rPr lang="en-US" dirty="0"/>
              <a:t>Brain damage among those who survive</a:t>
            </a:r>
          </a:p>
          <a:p>
            <a:pPr>
              <a:spcBef>
                <a:spcPts val="800"/>
              </a:spcBef>
            </a:pPr>
            <a:r>
              <a:rPr lang="en-US" dirty="0"/>
              <a:t>Usually transmitted by the mother’s birth canal</a:t>
            </a:r>
            <a:endParaRPr lang="en-IN" dirty="0"/>
          </a:p>
        </p:txBody>
      </p:sp>
    </p:spTree>
    <p:extLst>
      <p:ext uri="{BB962C8B-B14F-4D97-AF65-F5344CB8AC3E}">
        <p14:creationId xmlns:p14="http://schemas.microsoft.com/office/powerpoint/2010/main" val="11832440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err="1"/>
              <a:t>Cronobacter</a:t>
            </a:r>
            <a:r>
              <a:rPr lang="en-IN" i="1" dirty="0"/>
              <a:t> </a:t>
            </a:r>
            <a:r>
              <a:rPr lang="en-IN" i="1" dirty="0" err="1"/>
              <a:t>sakazakii</a:t>
            </a:r>
            <a:endParaRPr lang="en-IN" i="1" dirty="0"/>
          </a:p>
        </p:txBody>
      </p:sp>
      <p:sp>
        <p:nvSpPr>
          <p:cNvPr id="3" name="Content Placeholder 2"/>
          <p:cNvSpPr>
            <a:spLocks noGrp="1"/>
          </p:cNvSpPr>
          <p:nvPr>
            <p:ph sz="quarter" idx="11"/>
          </p:nvPr>
        </p:nvSpPr>
        <p:spPr/>
        <p:txBody>
          <a:bodyPr/>
          <a:lstStyle/>
          <a:p>
            <a:pPr>
              <a:spcBef>
                <a:spcPts val="800"/>
              </a:spcBef>
            </a:pPr>
            <a:r>
              <a:rPr lang="en-US" dirty="0"/>
              <a:t>Found mainly in the environment and can survive very dry conditions</a:t>
            </a:r>
          </a:p>
          <a:p>
            <a:pPr>
              <a:spcBef>
                <a:spcPts val="800"/>
              </a:spcBef>
            </a:pPr>
            <a:r>
              <a:rPr lang="en-US" dirty="0"/>
              <a:t>Implicated in outbreaks of neonatal and infant meningitis through contaminated powdered infant formula</a:t>
            </a:r>
          </a:p>
          <a:p>
            <a:pPr>
              <a:spcBef>
                <a:spcPts val="800"/>
              </a:spcBef>
            </a:pPr>
            <a:r>
              <a:rPr lang="en-US" dirty="0"/>
              <a:t>Cases of </a:t>
            </a:r>
            <a:r>
              <a:rPr lang="en-US" i="1" dirty="0" err="1"/>
              <a:t>Cronobacter</a:t>
            </a:r>
            <a:r>
              <a:rPr lang="en-US" dirty="0"/>
              <a:t> meningitis are rare</a:t>
            </a:r>
          </a:p>
          <a:p>
            <a:pPr>
              <a:spcBef>
                <a:spcPts val="800"/>
              </a:spcBef>
            </a:pPr>
            <a:r>
              <a:rPr lang="en-US" dirty="0"/>
              <a:t>Mortality rates can reach 40%</a:t>
            </a:r>
            <a:endParaRPr lang="en-IN" dirty="0"/>
          </a:p>
        </p:txBody>
      </p:sp>
    </p:spTree>
    <p:extLst>
      <p:ext uri="{BB962C8B-B14F-4D97-AF65-F5344CB8AC3E}">
        <p14:creationId xmlns:p14="http://schemas.microsoft.com/office/powerpoint/2010/main" val="1946552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Neonatal and Infant Meningitis Disease Table</a:t>
            </a:r>
            <a:endParaRPr lang="en-IN" dirty="0"/>
          </a:p>
        </p:txBody>
      </p:sp>
      <p:graphicFrame>
        <p:nvGraphicFramePr>
          <p:cNvPr id="6" name="Table 5"/>
          <p:cNvGraphicFramePr>
            <a:graphicFrameLocks noGrp="1"/>
          </p:cNvGraphicFramePr>
          <p:nvPr>
            <p:extLst>
              <p:ext uri="{D42A27DB-BD31-4B8C-83A1-F6EECF244321}">
                <p14:modId xmlns:p14="http://schemas.microsoft.com/office/powerpoint/2010/main" val="2615847453"/>
              </p:ext>
            </p:extLst>
          </p:nvPr>
        </p:nvGraphicFramePr>
        <p:xfrm>
          <a:off x="368300" y="1273175"/>
          <a:ext cx="8534400" cy="4998720"/>
        </p:xfrm>
        <a:graphic>
          <a:graphicData uri="http://schemas.openxmlformats.org/drawingml/2006/table">
            <a:tbl>
              <a:tblPr firstRow="1" bandRow="1">
                <a:tableStyleId>{073A0DAA-6AF3-43AB-8588-CEC1D06C72B9}</a:tableStyleId>
              </a:tblPr>
              <a:tblGrid>
                <a:gridCol w="1371600">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600200">
                  <a:extLst>
                    <a:ext uri="{9D8B030D-6E8A-4147-A177-3AD203B41FA5}">
                      <a16:colId xmlns:a16="http://schemas.microsoft.com/office/drawing/2014/main" val="20003"/>
                    </a:ext>
                  </a:extLst>
                </a:gridCol>
                <a:gridCol w="1752600">
                  <a:extLst>
                    <a:ext uri="{9D8B030D-6E8A-4147-A177-3AD203B41FA5}">
                      <a16:colId xmlns:a16="http://schemas.microsoft.com/office/drawing/2014/main" val="20004"/>
                    </a:ext>
                  </a:extLst>
                </a:gridCol>
              </a:tblGrid>
              <a:tr h="370840">
                <a:tc>
                  <a:txBody>
                    <a:bodyPr/>
                    <a:lstStyle/>
                    <a:p>
                      <a:pPr>
                        <a:lnSpc>
                          <a:spcPts val="1400"/>
                        </a:lnSpc>
                      </a:pPr>
                      <a:r>
                        <a:rPr lang="en-US" sz="1200" b="1" i="0" u="none" strike="noStrike" kern="1200" baseline="0" dirty="0">
                          <a:solidFill>
                            <a:schemeClr val="tx1"/>
                          </a:solidFill>
                          <a:latin typeface="+mn-lt"/>
                          <a:ea typeface="+mn-ea"/>
                          <a:cs typeface="+mn-cs"/>
                        </a:rPr>
                        <a:t>Causative Organism(s)</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1" i="1" u="none" strike="noStrike" kern="1200" baseline="0" dirty="0">
                          <a:solidFill>
                            <a:schemeClr val="tx1"/>
                          </a:solidFill>
                          <a:latin typeface="+mn-lt"/>
                          <a:ea typeface="+mn-ea"/>
                          <a:cs typeface="+mn-cs"/>
                        </a:rPr>
                        <a:t>Streptococcus agalactiae</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1" i="1" u="none" strike="noStrike" kern="1200" baseline="0" dirty="0">
                          <a:solidFill>
                            <a:schemeClr val="tx1"/>
                          </a:solidFill>
                          <a:latin typeface="+mn-lt"/>
                          <a:ea typeface="+mn-ea"/>
                          <a:cs typeface="+mn-cs"/>
                        </a:rPr>
                        <a:t>Escherichia coli, </a:t>
                      </a:r>
                      <a:r>
                        <a:rPr lang="en-US" sz="1200" b="1" i="0" u="none" strike="noStrike" kern="1200" baseline="0" dirty="0">
                          <a:solidFill>
                            <a:schemeClr val="tx1"/>
                          </a:solidFill>
                          <a:latin typeface="+mn-lt"/>
                          <a:ea typeface="+mn-ea"/>
                          <a:cs typeface="+mn-cs"/>
                        </a:rPr>
                        <a:t>strain K1</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1" i="1" u="none" strike="noStrike" kern="1200" baseline="0" dirty="0">
                          <a:solidFill>
                            <a:schemeClr val="tx1"/>
                          </a:solidFill>
                          <a:latin typeface="+mn-lt"/>
                          <a:ea typeface="+mn-ea"/>
                          <a:cs typeface="+mn-cs"/>
                        </a:rPr>
                        <a:t>Listeria monocytogenes</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1" i="1" u="none" strike="noStrike" kern="1200" baseline="0" dirty="0" err="1">
                          <a:solidFill>
                            <a:schemeClr val="tx1"/>
                          </a:solidFill>
                          <a:latin typeface="+mn-lt"/>
                          <a:ea typeface="+mn-ea"/>
                          <a:cs typeface="+mn-cs"/>
                        </a:rPr>
                        <a:t>Cronobacter</a:t>
                      </a:r>
                      <a:r>
                        <a:rPr lang="en-US" sz="1200" b="1" i="1" u="none" strike="noStrike" kern="1200" baseline="0" dirty="0">
                          <a:solidFill>
                            <a:schemeClr val="tx1"/>
                          </a:solidFill>
                          <a:latin typeface="+mn-lt"/>
                          <a:ea typeface="+mn-ea"/>
                          <a:cs typeface="+mn-cs"/>
                        </a:rPr>
                        <a:t> </a:t>
                      </a:r>
                      <a:r>
                        <a:rPr lang="en-US" sz="1200" b="1" i="1" u="none" strike="noStrike" kern="1200" baseline="0" dirty="0" err="1">
                          <a:solidFill>
                            <a:schemeClr val="tx1"/>
                          </a:solidFill>
                          <a:latin typeface="+mn-lt"/>
                          <a:ea typeface="+mn-ea"/>
                          <a:cs typeface="+mn-cs"/>
                        </a:rPr>
                        <a:t>sakazakii</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nSpc>
                          <a:spcPts val="1400"/>
                        </a:lnSpc>
                      </a:pPr>
                      <a:r>
                        <a:rPr lang="en-US" sz="1200" b="0" i="0" u="none" strike="noStrike" kern="1200" baseline="0" dirty="0">
                          <a:solidFill>
                            <a:schemeClr val="dk1"/>
                          </a:solidFill>
                          <a:latin typeface="+mn-lt"/>
                          <a:ea typeface="+mn-ea"/>
                          <a:cs typeface="+mn-cs"/>
                        </a:rPr>
                        <a:t>Common Modes of Transmission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Vertical (during birth)</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Vertical (during birth)</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dirty="0"/>
                        <a:t>Vertical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Vehicle (baby formula)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nSpc>
                          <a:spcPts val="1400"/>
                        </a:lnSpc>
                      </a:pPr>
                      <a:r>
                        <a:rPr lang="en-US" sz="1200" b="0" i="0" u="none" strike="noStrike" kern="1200" baseline="0" dirty="0">
                          <a:solidFill>
                            <a:schemeClr val="dk1"/>
                          </a:solidFill>
                          <a:latin typeface="+mn-lt"/>
                          <a:ea typeface="+mn-ea"/>
                          <a:cs typeface="+mn-cs"/>
                        </a:rPr>
                        <a:t>Virulence Factors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Capsule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Intracellular growth</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Ability to survive dry conditions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a:lnSpc>
                          <a:spcPts val="1400"/>
                        </a:lnSpc>
                      </a:pPr>
                      <a:r>
                        <a:rPr lang="en-US" sz="1200" b="0" i="0" u="none" strike="noStrike" kern="1200" baseline="0" dirty="0">
                          <a:solidFill>
                            <a:schemeClr val="dk1"/>
                          </a:solidFill>
                          <a:latin typeface="+mn-lt"/>
                          <a:ea typeface="+mn-ea"/>
                          <a:cs typeface="+mn-cs"/>
                        </a:rPr>
                        <a:t>Culture/ Diagnosis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Culture mother’s genital tract on blood agar; CSF culture of neonate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CSF Gram stain/ culture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Cold enrichment, rapid methods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Chromogenic differential agar or rapid detection kits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pPr>
                        <a:lnSpc>
                          <a:spcPts val="1400"/>
                        </a:lnSpc>
                      </a:pPr>
                      <a:r>
                        <a:rPr lang="en-US" sz="1200" b="0" i="0" u="none" strike="noStrike" kern="1200" baseline="0" dirty="0">
                          <a:solidFill>
                            <a:schemeClr val="dk1"/>
                          </a:solidFill>
                          <a:latin typeface="+mn-lt"/>
                          <a:ea typeface="+mn-ea"/>
                          <a:cs typeface="+mn-cs"/>
                        </a:rPr>
                        <a:t>Prevention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Culture and treatment of mother</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Cooking food, avoiding unpasteurized dairy products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Safe preparation and use of, or avoidance of, powdered formula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pPr>
                        <a:lnSpc>
                          <a:spcPts val="1400"/>
                        </a:lnSpc>
                      </a:pPr>
                      <a:r>
                        <a:rPr lang="en-US" sz="1200" b="0" i="0" u="none" strike="noStrike" kern="1200" baseline="0" dirty="0">
                          <a:solidFill>
                            <a:schemeClr val="dk1"/>
                          </a:solidFill>
                          <a:latin typeface="+mn-lt"/>
                          <a:ea typeface="+mn-ea"/>
                          <a:cs typeface="+mn-cs"/>
                        </a:rPr>
                        <a:t>Treatment</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Penicillin G plus aminoglycosides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Ceftazidime or cefepime +/– gentamicin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Ampicillin, trimethoprim-sulfamethoxazole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Begin with broad-spectrum drugs until susceptibilities determined</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pPr>
                        <a:lnSpc>
                          <a:spcPts val="1400"/>
                        </a:lnSpc>
                      </a:pPr>
                      <a:r>
                        <a:rPr lang="en-US" sz="1200" b="0" i="0" u="none" strike="noStrike" kern="1200" baseline="0" dirty="0">
                          <a:solidFill>
                            <a:schemeClr val="dk1"/>
                          </a:solidFill>
                          <a:latin typeface="+mn-lt"/>
                          <a:ea typeface="+mn-ea"/>
                          <a:cs typeface="+mn-cs"/>
                        </a:rPr>
                        <a:t>Distinctive Features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Most common; positive culture of mother confirms diagnosis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Suspected if infant is premature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pPr>
                        <a:lnSpc>
                          <a:spcPts val="1400"/>
                        </a:lnSpc>
                      </a:pPr>
                      <a:r>
                        <a:rPr lang="en-US" sz="1200" b="0" i="0" u="none" strike="noStrike" kern="1200" baseline="0" dirty="0">
                          <a:solidFill>
                            <a:schemeClr val="dk1"/>
                          </a:solidFill>
                          <a:latin typeface="+mn-lt"/>
                          <a:ea typeface="+mn-ea"/>
                          <a:cs typeface="+mn-cs"/>
                        </a:rPr>
                        <a:t>Epidemiological Features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Before intrapartum antibiotics in 1996: 1.8 cases per 1000 live births; after intrapartum antibiotics: 0.32 case per 1000 live births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Estimated at 0.2 to 5 per 1000 live births; 20% of pregnant women colonized</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Mortality as high as 33% in symptomatic cases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Rare (a handful of documented cases in the United States annually) but deadly</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003613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Meningoencephalitis</a:t>
            </a:r>
          </a:p>
        </p:txBody>
      </p:sp>
      <p:sp>
        <p:nvSpPr>
          <p:cNvPr id="3" name="Content Placeholder 2"/>
          <p:cNvSpPr>
            <a:spLocks noGrp="1"/>
          </p:cNvSpPr>
          <p:nvPr>
            <p:ph sz="quarter" idx="11"/>
          </p:nvPr>
        </p:nvSpPr>
        <p:spPr/>
        <p:txBody>
          <a:bodyPr/>
          <a:lstStyle/>
          <a:p>
            <a:pPr>
              <a:spcBef>
                <a:spcPts val="800"/>
              </a:spcBef>
            </a:pPr>
            <a:r>
              <a:rPr lang="en-US" b="1" dirty="0"/>
              <a:t>Encephalitis:</a:t>
            </a:r>
            <a:r>
              <a:rPr lang="en-US" dirty="0"/>
              <a:t> inflammation of the brain</a:t>
            </a:r>
          </a:p>
          <a:p>
            <a:pPr marL="342900" indent="-342900">
              <a:spcBef>
                <a:spcPts val="800"/>
              </a:spcBef>
              <a:buFont typeface="Arial" panose="020B0604020202020204" pitchFamily="34" charset="0"/>
              <a:buChar char="•"/>
            </a:pPr>
            <a:r>
              <a:rPr lang="en-US" dirty="0"/>
              <a:t>Because of the close association of the brain and spinal cord, infection of one structure may involve the other</a:t>
            </a:r>
          </a:p>
          <a:p>
            <a:pPr>
              <a:spcBef>
                <a:spcPts val="800"/>
              </a:spcBef>
            </a:pPr>
            <a:r>
              <a:rPr lang="en-US" dirty="0"/>
              <a:t>Amoebas cause meningoencephalitis:</a:t>
            </a:r>
          </a:p>
          <a:p>
            <a:pPr marL="342900" indent="-342900">
              <a:spcBef>
                <a:spcPts val="800"/>
              </a:spcBef>
              <a:buFont typeface="Arial" panose="020B0604020202020204" pitchFamily="34" charset="0"/>
              <a:buChar char="•"/>
            </a:pPr>
            <a:r>
              <a:rPr lang="en-US" i="1" dirty="0" err="1"/>
              <a:t>Naegleria</a:t>
            </a:r>
            <a:r>
              <a:rPr lang="en-US" i="1" dirty="0"/>
              <a:t> </a:t>
            </a:r>
            <a:r>
              <a:rPr lang="en-US" i="1" dirty="0" err="1"/>
              <a:t>fowleri</a:t>
            </a:r>
            <a:endParaRPr lang="en-US" i="1" dirty="0"/>
          </a:p>
          <a:p>
            <a:pPr marL="342900" indent="-342900">
              <a:spcBef>
                <a:spcPts val="800"/>
              </a:spcBef>
              <a:buFont typeface="Arial" panose="020B0604020202020204" pitchFamily="34" charset="0"/>
              <a:buChar char="•"/>
            </a:pPr>
            <a:r>
              <a:rPr lang="en-US" i="1" dirty="0" err="1"/>
              <a:t>Acanthamoeba</a:t>
            </a:r>
            <a:endParaRPr lang="en-US" i="1" dirty="0"/>
          </a:p>
        </p:txBody>
      </p:sp>
    </p:spTree>
    <p:extLst>
      <p:ext uri="{BB962C8B-B14F-4D97-AF65-F5344CB8AC3E}">
        <p14:creationId xmlns:p14="http://schemas.microsoft.com/office/powerpoint/2010/main" val="4808854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err="1"/>
              <a:t>Naegleria</a:t>
            </a:r>
            <a:r>
              <a:rPr lang="en-IN" i="1" dirty="0"/>
              <a:t> </a:t>
            </a:r>
            <a:r>
              <a:rPr lang="en-IN" i="1" dirty="0" err="1"/>
              <a:t>fowleri</a:t>
            </a:r>
            <a:endParaRPr lang="en-IN" i="1" dirty="0"/>
          </a:p>
        </p:txBody>
      </p:sp>
      <p:sp>
        <p:nvSpPr>
          <p:cNvPr id="3" name="Content Placeholder 2"/>
          <p:cNvSpPr>
            <a:spLocks noGrp="1"/>
          </p:cNvSpPr>
          <p:nvPr>
            <p:ph sz="quarter" idx="11"/>
          </p:nvPr>
        </p:nvSpPr>
        <p:spPr/>
        <p:txBody>
          <a:bodyPr/>
          <a:lstStyle/>
          <a:p>
            <a:pPr>
              <a:spcBef>
                <a:spcPts val="800"/>
              </a:spcBef>
            </a:pPr>
            <a:r>
              <a:rPr lang="en-US" dirty="0"/>
              <a:t>Small, flask-shaped amoeba that moves by means of a single, broad pseudopod</a:t>
            </a:r>
          </a:p>
          <a:p>
            <a:pPr marL="342900" indent="-342900">
              <a:spcBef>
                <a:spcPts val="800"/>
              </a:spcBef>
              <a:buFont typeface="Arial" panose="020B0604020202020204" pitchFamily="34" charset="0"/>
              <a:buChar char="•"/>
            </a:pPr>
            <a:r>
              <a:rPr lang="en-US" dirty="0"/>
              <a:t>Rounded, thick-walled cyst that is resistant to temperature extremes and mild chlorination</a:t>
            </a:r>
          </a:p>
          <a:p>
            <a:pPr>
              <a:spcBef>
                <a:spcPts val="800"/>
              </a:spcBef>
            </a:pPr>
            <a:r>
              <a:rPr lang="en-US" dirty="0"/>
              <a:t>Infections reported in people who have been swimming in warm, natural bodies of freshwater</a:t>
            </a:r>
          </a:p>
          <a:p>
            <a:pPr>
              <a:spcBef>
                <a:spcPts val="800"/>
              </a:spcBef>
            </a:pPr>
            <a:r>
              <a:rPr lang="en-US" dirty="0"/>
              <a:t>Amoebas forced into nasal passages utilize the olfactory nerve to enter the brain</a:t>
            </a:r>
          </a:p>
        </p:txBody>
      </p:sp>
    </p:spTree>
    <p:extLst>
      <p:ext uri="{BB962C8B-B14F-4D97-AF65-F5344CB8AC3E}">
        <p14:creationId xmlns:p14="http://schemas.microsoft.com/office/powerpoint/2010/main" val="24242385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a:t>More </a:t>
            </a:r>
            <a:r>
              <a:rPr lang="en-IN" i="1" dirty="0" err="1"/>
              <a:t>Naegleria</a:t>
            </a:r>
            <a:r>
              <a:rPr lang="en-IN" i="1" dirty="0"/>
              <a:t> </a:t>
            </a:r>
            <a:r>
              <a:rPr lang="en-IN" i="1" dirty="0" err="1"/>
              <a:t>fowleri</a:t>
            </a:r>
            <a:r>
              <a:rPr lang="en-IN" i="1" dirty="0"/>
              <a:t> </a:t>
            </a:r>
            <a:r>
              <a:rPr lang="en-IN" dirty="0"/>
              <a:t>Details</a:t>
            </a:r>
          </a:p>
        </p:txBody>
      </p:sp>
      <p:sp>
        <p:nvSpPr>
          <p:cNvPr id="3" name="Content Placeholder 2"/>
          <p:cNvSpPr>
            <a:spLocks noGrp="1"/>
          </p:cNvSpPr>
          <p:nvPr>
            <p:ph sz="quarter" idx="11"/>
          </p:nvPr>
        </p:nvSpPr>
        <p:spPr/>
        <p:txBody>
          <a:bodyPr/>
          <a:lstStyle/>
          <a:p>
            <a:pPr>
              <a:spcBef>
                <a:spcPts val="800"/>
              </a:spcBef>
            </a:pPr>
            <a:r>
              <a:rPr lang="en-US" dirty="0"/>
              <a:t>Enters the subarachnoid space causing primary amoebic meningoencephalitis (PAM)</a:t>
            </a:r>
          </a:p>
          <a:p>
            <a:pPr>
              <a:spcBef>
                <a:spcPts val="800"/>
              </a:spcBef>
            </a:pPr>
            <a:r>
              <a:rPr lang="en-US" dirty="0"/>
              <a:t>Causes rapid, massive destruction of brain and spinal tissue</a:t>
            </a:r>
          </a:p>
          <a:p>
            <a:pPr>
              <a:spcBef>
                <a:spcPts val="800"/>
              </a:spcBef>
            </a:pPr>
            <a:r>
              <a:rPr lang="en-US" dirty="0"/>
              <a:t>Cases are rare, but the disease advances so rapidly that treatment is futile</a:t>
            </a:r>
          </a:p>
          <a:p>
            <a:pPr marL="342900" indent="-342900">
              <a:spcBef>
                <a:spcPts val="800"/>
              </a:spcBef>
              <a:buFont typeface="Arial" panose="020B0604020202020204" pitchFamily="34" charset="0"/>
              <a:buChar char="•"/>
            </a:pPr>
            <a:r>
              <a:rPr lang="en-US" dirty="0"/>
              <a:t>4 in 143 cases in the United States have ever survived</a:t>
            </a:r>
          </a:p>
        </p:txBody>
      </p:sp>
    </p:spTree>
    <p:extLst>
      <p:ext uri="{BB962C8B-B14F-4D97-AF65-F5344CB8AC3E}">
        <p14:creationId xmlns:p14="http://schemas.microsoft.com/office/powerpoint/2010/main" val="25685154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err="1"/>
              <a:t>Acanthamoeba</a:t>
            </a:r>
            <a:endParaRPr lang="en-IN" i="1" dirty="0"/>
          </a:p>
        </p:txBody>
      </p:sp>
      <p:sp>
        <p:nvSpPr>
          <p:cNvPr id="3" name="Content Placeholder 2"/>
          <p:cNvSpPr>
            <a:spLocks noGrp="1"/>
          </p:cNvSpPr>
          <p:nvPr>
            <p:ph sz="quarter" idx="11"/>
          </p:nvPr>
        </p:nvSpPr>
        <p:spPr/>
        <p:txBody>
          <a:bodyPr/>
          <a:lstStyle/>
          <a:p>
            <a:pPr>
              <a:spcBef>
                <a:spcPts val="800"/>
              </a:spcBef>
            </a:pPr>
            <a:r>
              <a:rPr lang="en-IN" dirty="0"/>
              <a:t>Large, amoeboid </a:t>
            </a:r>
            <a:r>
              <a:rPr lang="en-IN" dirty="0" err="1"/>
              <a:t>trophozoite</a:t>
            </a:r>
            <a:r>
              <a:rPr lang="en-IN" dirty="0"/>
              <a:t> with spiny pseudopods and a double-walled cyst</a:t>
            </a:r>
          </a:p>
          <a:p>
            <a:pPr>
              <a:spcBef>
                <a:spcPts val="800"/>
              </a:spcBef>
            </a:pPr>
            <a:r>
              <a:rPr lang="en-IN" dirty="0"/>
              <a:t>Invades broken skin, conjunctiva, lungs, and urogenital epithelia</a:t>
            </a:r>
          </a:p>
          <a:p>
            <a:pPr>
              <a:spcBef>
                <a:spcPts val="800"/>
              </a:spcBef>
            </a:pPr>
            <a:r>
              <a:rPr lang="en-IN" dirty="0"/>
              <a:t>Causes granulomatous amoebic meningoencephalitis (GAM)</a:t>
            </a:r>
          </a:p>
          <a:p>
            <a:pPr>
              <a:spcBef>
                <a:spcPts val="800"/>
              </a:spcBef>
            </a:pPr>
            <a:r>
              <a:rPr lang="en-IN" dirty="0"/>
              <a:t>Course of infection is lengthier than PAM</a:t>
            </a:r>
          </a:p>
          <a:p>
            <a:pPr>
              <a:spcBef>
                <a:spcPts val="800"/>
              </a:spcBef>
            </a:pPr>
            <a:r>
              <a:rPr lang="en-IN" dirty="0"/>
              <a:t>2% to 3% survival rate</a:t>
            </a:r>
          </a:p>
        </p:txBody>
      </p:sp>
    </p:spTree>
    <p:extLst>
      <p:ext uri="{BB962C8B-B14F-4D97-AF65-F5344CB8AC3E}">
        <p14:creationId xmlns:p14="http://schemas.microsoft.com/office/powerpoint/2010/main" val="28725769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Meningoencephalitis Disease Table</a:t>
            </a:r>
          </a:p>
        </p:txBody>
      </p:sp>
      <p:graphicFrame>
        <p:nvGraphicFramePr>
          <p:cNvPr id="6" name="Table 5"/>
          <p:cNvGraphicFramePr>
            <a:graphicFrameLocks noGrp="1"/>
          </p:cNvGraphicFramePr>
          <p:nvPr>
            <p:extLst>
              <p:ext uri="{D42A27DB-BD31-4B8C-83A1-F6EECF244321}">
                <p14:modId xmlns:p14="http://schemas.microsoft.com/office/powerpoint/2010/main" val="3560913526"/>
              </p:ext>
            </p:extLst>
          </p:nvPr>
        </p:nvGraphicFramePr>
        <p:xfrm>
          <a:off x="453070" y="1339277"/>
          <a:ext cx="8309931" cy="4064000"/>
        </p:xfrm>
        <a:graphic>
          <a:graphicData uri="http://schemas.openxmlformats.org/drawingml/2006/table">
            <a:tbl>
              <a:tblPr firstRow="1" bandRow="1">
                <a:tableStyleId>{073A0DAA-6AF3-43AB-8588-CEC1D06C72B9}</a:tableStyleId>
              </a:tblPr>
              <a:tblGrid>
                <a:gridCol w="2285231">
                  <a:extLst>
                    <a:ext uri="{9D8B030D-6E8A-4147-A177-3AD203B41FA5}">
                      <a16:colId xmlns:a16="http://schemas.microsoft.com/office/drawing/2014/main" val="20000"/>
                    </a:ext>
                  </a:extLst>
                </a:gridCol>
                <a:gridCol w="3012350">
                  <a:extLst>
                    <a:ext uri="{9D8B030D-6E8A-4147-A177-3AD203B41FA5}">
                      <a16:colId xmlns:a16="http://schemas.microsoft.com/office/drawing/2014/main" val="20001"/>
                    </a:ext>
                  </a:extLst>
                </a:gridCol>
                <a:gridCol w="3012350">
                  <a:extLst>
                    <a:ext uri="{9D8B030D-6E8A-4147-A177-3AD203B41FA5}">
                      <a16:colId xmlns:a16="http://schemas.microsoft.com/office/drawing/2014/main" val="20002"/>
                    </a:ext>
                  </a:extLst>
                </a:gridCol>
              </a:tblGrid>
              <a:tr h="370840">
                <a:tc>
                  <a:txBody>
                    <a:bodyPr/>
                    <a:lstStyle/>
                    <a:p>
                      <a:r>
                        <a:rPr lang="en-US" sz="1400" b="1" i="0" u="none" strike="noStrike" kern="1200" baseline="0" dirty="0">
                          <a:solidFill>
                            <a:schemeClr val="bg1"/>
                          </a:solidFill>
                          <a:latin typeface="+mn-lt"/>
                          <a:ea typeface="+mn-ea"/>
                          <a:cs typeface="+mn-cs"/>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i="0" u="none" strike="noStrike" kern="1200" baseline="0" dirty="0">
                          <a:solidFill>
                            <a:schemeClr val="tx1"/>
                          </a:solidFill>
                          <a:latin typeface="+mn-lt"/>
                          <a:ea typeface="+mn-ea"/>
                          <a:cs typeface="+mn-cs"/>
                        </a:rPr>
                        <a:t>Primary Amoebic Meningoencephalitis</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i="0" u="none" strike="noStrike" kern="1200" baseline="0" dirty="0">
                          <a:solidFill>
                            <a:schemeClr val="tx1"/>
                          </a:solidFill>
                          <a:latin typeface="+mn-lt"/>
                          <a:ea typeface="+mn-ea"/>
                          <a:cs typeface="+mn-cs"/>
                        </a:rPr>
                        <a:t>Granulomatous Amoebic Meningoencephalitis</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400" b="0" i="0" u="none" strike="noStrike" kern="1200" baseline="0" dirty="0">
                          <a:solidFill>
                            <a:schemeClr val="dk1"/>
                          </a:solidFill>
                          <a:latin typeface="+mn-lt"/>
                          <a:ea typeface="+mn-ea"/>
                          <a:cs typeface="+mn-cs"/>
                        </a:rPr>
                        <a:t>Causative Organism</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1" u="none" strike="noStrike" kern="1200" baseline="0" dirty="0">
                          <a:solidFill>
                            <a:schemeClr val="dk1"/>
                          </a:solidFill>
                          <a:latin typeface="+mn-lt"/>
                          <a:ea typeface="+mn-ea"/>
                          <a:cs typeface="+mn-cs"/>
                        </a:rPr>
                        <a:t>Naegleria fowleri</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1" u="none" strike="noStrike" kern="1200" baseline="0" dirty="0">
                          <a:solidFill>
                            <a:schemeClr val="dk1"/>
                          </a:solidFill>
                          <a:latin typeface="+mn-lt"/>
                          <a:ea typeface="+mn-ea"/>
                          <a:cs typeface="+mn-cs"/>
                        </a:rPr>
                        <a:t>Acanthamoeba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400" b="0" i="0" u="none" strike="noStrike" kern="1200" baseline="0" dirty="0">
                          <a:solidFill>
                            <a:schemeClr val="dk1"/>
                          </a:solidFill>
                          <a:latin typeface="+mn-lt"/>
                          <a:ea typeface="+mn-ea"/>
                          <a:cs typeface="+mn-cs"/>
                        </a:rPr>
                        <a:t>Common Modes of Transmission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Vehicle (exposure while swimming in water)</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Direct contact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400" b="0" i="0" u="none" strike="noStrike" kern="1200" baseline="0" dirty="0">
                          <a:solidFill>
                            <a:schemeClr val="dk1"/>
                          </a:solidFill>
                          <a:latin typeface="+mn-lt"/>
                          <a:ea typeface="+mn-ea"/>
                          <a:cs typeface="+mn-cs"/>
                        </a:rPr>
                        <a:t>Virulence Factors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Invasiveness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Invasiveness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400" b="0" i="0" u="none" strike="noStrike" kern="1200" baseline="0" dirty="0">
                          <a:solidFill>
                            <a:schemeClr val="dk1"/>
                          </a:solidFill>
                          <a:latin typeface="+mn-lt"/>
                          <a:ea typeface="+mn-ea"/>
                          <a:cs typeface="+mn-cs"/>
                        </a:rPr>
                        <a:t>Culture/Diagnosis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Examination of CSF; brain imaging, biopsy</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Examination of CSF; brain imaging, biopsy</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400" b="0" i="0" u="none" strike="noStrike" kern="1200" baseline="0" dirty="0">
                          <a:solidFill>
                            <a:schemeClr val="dk1"/>
                          </a:solidFill>
                          <a:latin typeface="+mn-lt"/>
                          <a:ea typeface="+mn-ea"/>
                          <a:cs typeface="+mn-cs"/>
                        </a:rPr>
                        <a:t>Prevention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Limit warm freshwater or untreated tap water entering nasal passages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N/A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400" b="0" i="0" u="none" strike="noStrike" kern="1200" baseline="0" dirty="0">
                          <a:solidFill>
                            <a:schemeClr val="dk1"/>
                          </a:solidFill>
                          <a:latin typeface="+mn-lt"/>
                          <a:ea typeface="+mn-ea"/>
                          <a:cs typeface="+mn-cs"/>
                        </a:rPr>
                        <a:t>Treatment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err="1">
                          <a:solidFill>
                            <a:schemeClr val="dk1"/>
                          </a:solidFill>
                          <a:latin typeface="+mn-lt"/>
                          <a:ea typeface="+mn-ea"/>
                          <a:cs typeface="+mn-cs"/>
                        </a:rPr>
                        <a:t>Pentamidine</a:t>
                      </a:r>
                      <a:r>
                        <a:rPr lang="en-US" sz="1400" b="0" i="0" u="none" strike="noStrike" kern="1200" baseline="0" dirty="0">
                          <a:solidFill>
                            <a:schemeClr val="dk1"/>
                          </a:solidFill>
                          <a:latin typeface="+mn-lt"/>
                          <a:ea typeface="+mn-ea"/>
                          <a:cs typeface="+mn-cs"/>
                        </a:rPr>
                        <a:t>, sulfadiazine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Surgical excision of granulomas; </a:t>
                      </a:r>
                      <a:r>
                        <a:rPr lang="en-US" sz="1400" b="0" i="0" u="none" strike="noStrike" kern="1200" baseline="0" dirty="0" err="1">
                          <a:solidFill>
                            <a:schemeClr val="dk1"/>
                          </a:solidFill>
                          <a:latin typeface="+mn-lt"/>
                          <a:ea typeface="+mn-ea"/>
                          <a:cs typeface="+mn-cs"/>
                        </a:rPr>
                        <a:t>pentamidine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r>
                        <a:rPr lang="en-US" sz="1400" b="0" i="0" u="none" strike="noStrike" kern="1200" baseline="0" dirty="0">
                          <a:solidFill>
                            <a:schemeClr val="dk1"/>
                          </a:solidFill>
                          <a:latin typeface="+mn-lt"/>
                          <a:ea typeface="+mn-ea"/>
                          <a:cs typeface="+mn-cs"/>
                        </a:rPr>
                        <a:t>Epidemiological Features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United States: 0 to 7 cases a year; 97% case fatality rate; spreading to northern states as climate warms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Predominantly occurs in immunocompromised patients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95653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Brain and Spinal Cord</a:t>
            </a:r>
          </a:p>
        </p:txBody>
      </p:sp>
      <p:sp>
        <p:nvSpPr>
          <p:cNvPr id="6" name="Content Placeholder 5"/>
          <p:cNvSpPr>
            <a:spLocks noGrp="1"/>
          </p:cNvSpPr>
          <p:nvPr>
            <p:ph sz="quarter" idx="11"/>
          </p:nvPr>
        </p:nvSpPr>
        <p:spPr>
          <a:xfrm>
            <a:off x="342900" y="1276709"/>
            <a:ext cx="4076700" cy="2264981"/>
          </a:xfrm>
        </p:spPr>
        <p:txBody>
          <a:bodyPr/>
          <a:lstStyle/>
          <a:p>
            <a:pPr>
              <a:spcBef>
                <a:spcPts val="400"/>
              </a:spcBef>
              <a:spcAft>
                <a:spcPts val="400"/>
              </a:spcAft>
              <a:defRPr/>
            </a:pPr>
            <a:r>
              <a:rPr lang="en-US" dirty="0"/>
              <a:t>Made up of neurons</a:t>
            </a:r>
          </a:p>
          <a:p>
            <a:pPr>
              <a:spcBef>
                <a:spcPts val="400"/>
              </a:spcBef>
              <a:spcAft>
                <a:spcPts val="400"/>
              </a:spcAft>
              <a:defRPr/>
            </a:pPr>
            <a:r>
              <a:rPr lang="en-US" dirty="0"/>
              <a:t>surrounded by bone:</a:t>
            </a:r>
          </a:p>
          <a:p>
            <a:pPr marL="342900" indent="-342900">
              <a:lnSpc>
                <a:spcPct val="110000"/>
              </a:lnSpc>
              <a:spcBef>
                <a:spcPts val="400"/>
              </a:spcBef>
              <a:spcAft>
                <a:spcPts val="400"/>
              </a:spcAft>
              <a:buFont typeface="Arial" panose="020B0604020202020204" pitchFamily="34" charset="0"/>
              <a:buChar char="•"/>
              <a:defRPr/>
            </a:pPr>
            <a:r>
              <a:rPr lang="en-US" dirty="0"/>
              <a:t>Brain inside the skull</a:t>
            </a:r>
          </a:p>
          <a:p>
            <a:pPr marL="342900" indent="-342900">
              <a:lnSpc>
                <a:spcPct val="110000"/>
              </a:lnSpc>
              <a:spcBef>
                <a:spcPts val="400"/>
              </a:spcBef>
              <a:spcAft>
                <a:spcPts val="400"/>
              </a:spcAft>
              <a:buFont typeface="Arial" panose="020B0604020202020204" pitchFamily="34" charset="0"/>
              <a:buChar char="•"/>
              <a:defRPr/>
            </a:pPr>
            <a:r>
              <a:rPr lang="en-US" dirty="0"/>
              <a:t>Spinal cord inside the spinal column</a:t>
            </a:r>
          </a:p>
        </p:txBody>
      </p:sp>
      <p:sp>
        <p:nvSpPr>
          <p:cNvPr id="7" name="Content Placeholder 6"/>
          <p:cNvSpPr>
            <a:spLocks noGrp="1"/>
          </p:cNvSpPr>
          <p:nvPr>
            <p:ph sz="quarter" idx="14"/>
          </p:nvPr>
        </p:nvSpPr>
        <p:spPr>
          <a:xfrm>
            <a:off x="4724400" y="1257300"/>
            <a:ext cx="4076700" cy="2284390"/>
          </a:xfrm>
        </p:spPr>
        <p:txBody>
          <a:bodyPr/>
          <a:lstStyle/>
          <a:p>
            <a:pPr>
              <a:spcBef>
                <a:spcPts val="400"/>
              </a:spcBef>
              <a:spcAft>
                <a:spcPts val="400"/>
              </a:spcAft>
              <a:defRPr/>
            </a:pPr>
            <a:r>
              <a:rPr lang="en-US" dirty="0"/>
              <a:t>Brain surrounded by meninges:</a:t>
            </a:r>
          </a:p>
          <a:p>
            <a:pPr marL="342900" indent="-342900">
              <a:spcBef>
                <a:spcPts val="400"/>
              </a:spcBef>
              <a:spcAft>
                <a:spcPts val="400"/>
              </a:spcAft>
              <a:buFont typeface="Arial" panose="020B0604020202020204" pitchFamily="34" charset="0"/>
              <a:buChar char="•"/>
              <a:defRPr/>
            </a:pPr>
            <a:r>
              <a:rPr lang="en-US" dirty="0"/>
              <a:t>Dura mater</a:t>
            </a:r>
          </a:p>
          <a:p>
            <a:pPr marL="342900" indent="-342900">
              <a:spcBef>
                <a:spcPts val="400"/>
              </a:spcBef>
              <a:spcAft>
                <a:spcPts val="400"/>
              </a:spcAft>
              <a:buFont typeface="Arial" panose="020B0604020202020204" pitchFamily="34" charset="0"/>
              <a:buChar char="•"/>
              <a:defRPr/>
            </a:pPr>
            <a:r>
              <a:rPr lang="en-US" dirty="0"/>
              <a:t>Arachnoid mater</a:t>
            </a:r>
          </a:p>
          <a:p>
            <a:pPr marL="342900" indent="-342900">
              <a:spcBef>
                <a:spcPts val="400"/>
              </a:spcBef>
              <a:spcAft>
                <a:spcPts val="400"/>
              </a:spcAft>
              <a:buFont typeface="Arial" panose="020B0604020202020204" pitchFamily="34" charset="0"/>
              <a:buChar char="•"/>
              <a:defRPr/>
            </a:pPr>
            <a:r>
              <a:rPr lang="en-US" dirty="0"/>
              <a:t>Pia mater</a:t>
            </a:r>
          </a:p>
        </p:txBody>
      </p:sp>
      <p:pic>
        <p:nvPicPr>
          <p:cNvPr id="10" name="Picture 9" descr="Illustrated anatomy of the brain and spinal cord."/>
          <p:cNvPicPr>
            <a:picLocks noChangeAspect="1"/>
          </p:cNvPicPr>
          <p:nvPr/>
        </p:nvPicPr>
        <p:blipFill rotWithShape="1">
          <a:blip r:embed="rId2">
            <a:extLst>
              <a:ext uri="{28A0092B-C50C-407E-A947-70E740481C1C}">
                <a14:useLocalDpi xmlns:a14="http://schemas.microsoft.com/office/drawing/2010/main" val="0"/>
              </a:ext>
            </a:extLst>
          </a:blip>
          <a:srcRect t="6362"/>
          <a:stretch/>
        </p:blipFill>
        <p:spPr>
          <a:xfrm>
            <a:off x="1412442" y="3632039"/>
            <a:ext cx="5623659" cy="2572710"/>
          </a:xfrm>
          <a:prstGeom prst="rect">
            <a:avLst/>
          </a:prstGeom>
        </p:spPr>
      </p:pic>
      <p:sp>
        <p:nvSpPr>
          <p:cNvPr id="8" name="Text Placeholder 5">
            <a:extLst>
              <a:ext uri="{FF2B5EF4-FFF2-40B4-BE49-F238E27FC236}">
                <a16:creationId xmlns:a16="http://schemas.microsoft.com/office/drawing/2014/main" id="{14F1C7B8-FA32-464D-8AEC-12425136BBE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9518976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Acute Encephalitis</a:t>
            </a:r>
          </a:p>
        </p:txBody>
      </p:sp>
      <p:sp>
        <p:nvSpPr>
          <p:cNvPr id="3" name="Content Placeholder 2"/>
          <p:cNvSpPr>
            <a:spLocks noGrp="1"/>
          </p:cNvSpPr>
          <p:nvPr>
            <p:ph sz="quarter" idx="11"/>
          </p:nvPr>
        </p:nvSpPr>
        <p:spPr/>
        <p:txBody>
          <a:bodyPr/>
          <a:lstStyle/>
          <a:p>
            <a:pPr>
              <a:spcBef>
                <a:spcPts val="800"/>
              </a:spcBef>
            </a:pPr>
            <a:r>
              <a:rPr lang="en-US" dirty="0"/>
              <a:t>Almost always caused by viral infection</a:t>
            </a:r>
          </a:p>
          <a:p>
            <a:pPr>
              <a:spcBef>
                <a:spcPts val="800"/>
              </a:spcBef>
            </a:pPr>
            <a:r>
              <a:rPr lang="en-US" dirty="0"/>
              <a:t>Signs and symptoms:</a:t>
            </a:r>
          </a:p>
          <a:p>
            <a:pPr marL="342900" indent="-342900">
              <a:spcBef>
                <a:spcPts val="800"/>
              </a:spcBef>
              <a:buFont typeface="Arial" panose="020B0604020202020204" pitchFamily="34" charset="0"/>
              <a:buChar char="•"/>
            </a:pPr>
            <a:r>
              <a:rPr lang="en-US" dirty="0"/>
              <a:t>Behavior changes or confusion due to inflammation</a:t>
            </a:r>
          </a:p>
          <a:p>
            <a:pPr marL="342900" indent="-342900">
              <a:spcBef>
                <a:spcPts val="800"/>
              </a:spcBef>
              <a:buFont typeface="Arial" panose="020B0604020202020204" pitchFamily="34" charset="0"/>
              <a:buChar char="•"/>
            </a:pPr>
            <a:r>
              <a:rPr lang="en-US" dirty="0"/>
              <a:t>Decreased consciousness and seizures</a:t>
            </a:r>
          </a:p>
          <a:p>
            <a:pPr marL="342900" indent="-342900">
              <a:spcBef>
                <a:spcPts val="800"/>
              </a:spcBef>
              <a:buFont typeface="Arial" panose="020B0604020202020204" pitchFamily="34" charset="0"/>
              <a:buChar char="•"/>
            </a:pPr>
            <a:r>
              <a:rPr lang="en-US" dirty="0"/>
              <a:t>Symptoms of meningitis</a:t>
            </a:r>
          </a:p>
          <a:p>
            <a:pPr>
              <a:spcBef>
                <a:spcPts val="800"/>
              </a:spcBef>
            </a:pPr>
            <a:r>
              <a:rPr lang="en-US" dirty="0"/>
              <a:t>Treatment is usually with acyclovir</a:t>
            </a:r>
          </a:p>
        </p:txBody>
      </p:sp>
    </p:spTree>
    <p:extLst>
      <p:ext uri="{BB962C8B-B14F-4D97-AF65-F5344CB8AC3E}">
        <p14:creationId xmlns:p14="http://schemas.microsoft.com/office/powerpoint/2010/main" val="4012952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Arboviruses</a:t>
            </a:r>
          </a:p>
        </p:txBody>
      </p:sp>
      <p:sp>
        <p:nvSpPr>
          <p:cNvPr id="3" name="Content Placeholder 2"/>
          <p:cNvSpPr>
            <a:spLocks noGrp="1"/>
          </p:cNvSpPr>
          <p:nvPr>
            <p:ph sz="quarter" idx="11"/>
          </p:nvPr>
        </p:nvSpPr>
        <p:spPr/>
        <p:txBody>
          <a:bodyPr/>
          <a:lstStyle/>
          <a:p>
            <a:pPr>
              <a:spcBef>
                <a:spcPts val="600"/>
              </a:spcBef>
            </a:pPr>
            <a:r>
              <a:rPr lang="en-US" dirty="0"/>
              <a:t>Viruses transmitted by arthropod vectors</a:t>
            </a:r>
          </a:p>
          <a:p>
            <a:pPr>
              <a:spcBef>
                <a:spcPts val="600"/>
              </a:spcBef>
            </a:pPr>
            <a:r>
              <a:rPr lang="en-US" dirty="0"/>
              <a:t>Worldwide distribution</a:t>
            </a:r>
          </a:p>
          <a:p>
            <a:pPr>
              <a:spcBef>
                <a:spcPts val="600"/>
              </a:spcBef>
            </a:pPr>
            <a:r>
              <a:rPr lang="en-US" dirty="0"/>
              <a:t>Clustered in the tropics and subtropics; periodic epidemics in temperate zones</a:t>
            </a:r>
          </a:p>
          <a:p>
            <a:pPr>
              <a:spcBef>
                <a:spcPts val="600"/>
              </a:spcBef>
            </a:pPr>
            <a:r>
              <a:rPr lang="en-US" dirty="0"/>
              <a:t>Most vectors feed on the blood of hosts</a:t>
            </a:r>
          </a:p>
          <a:p>
            <a:pPr>
              <a:spcBef>
                <a:spcPts val="600"/>
              </a:spcBef>
            </a:pPr>
            <a:r>
              <a:rPr lang="en-US" dirty="0"/>
              <a:t>Peak incidence usually from late spring through early fall</a:t>
            </a:r>
          </a:p>
          <a:p>
            <a:pPr>
              <a:spcBef>
                <a:spcPts val="600"/>
              </a:spcBef>
            </a:pPr>
            <a:r>
              <a:rPr lang="en-US" dirty="0"/>
              <a:t>Warm blooded hosts maintain the infection during cold and dry seasons</a:t>
            </a:r>
          </a:p>
          <a:p>
            <a:pPr>
              <a:spcBef>
                <a:spcPts val="600"/>
              </a:spcBef>
            </a:pPr>
            <a:r>
              <a:rPr lang="en-US" dirty="0"/>
              <a:t>Millions of infections per year, thousands die</a:t>
            </a:r>
          </a:p>
          <a:p>
            <a:pPr>
              <a:spcBef>
                <a:spcPts val="600"/>
              </a:spcBef>
            </a:pPr>
            <a:r>
              <a:rPr lang="en-US" dirty="0"/>
              <a:t>No satisfactory treatment for most </a:t>
            </a:r>
            <a:r>
              <a:rPr lang="en-US" dirty="0" err="1"/>
              <a:t>arboviral</a:t>
            </a:r>
            <a:r>
              <a:rPr lang="en-US" dirty="0"/>
              <a:t> infections</a:t>
            </a:r>
            <a:endParaRPr lang="en-IN" dirty="0"/>
          </a:p>
        </p:txBody>
      </p:sp>
    </p:spTree>
    <p:extLst>
      <p:ext uri="{BB962C8B-B14F-4D97-AF65-F5344CB8AC3E}">
        <p14:creationId xmlns:p14="http://schemas.microsoft.com/office/powerpoint/2010/main" val="33942679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West Nile Encephalitis</a:t>
            </a:r>
          </a:p>
        </p:txBody>
      </p:sp>
      <p:sp>
        <p:nvSpPr>
          <p:cNvPr id="3" name="Content Placeholder 2"/>
          <p:cNvSpPr>
            <a:spLocks noGrp="1"/>
          </p:cNvSpPr>
          <p:nvPr>
            <p:ph sz="quarter" idx="11"/>
          </p:nvPr>
        </p:nvSpPr>
        <p:spPr/>
        <p:txBody>
          <a:bodyPr/>
          <a:lstStyle/>
          <a:p>
            <a:pPr>
              <a:spcBef>
                <a:spcPts val="800"/>
              </a:spcBef>
            </a:pPr>
            <a:r>
              <a:rPr lang="en-US" altLang="en-US" dirty="0">
                <a:cs typeface="Calibri" panose="020F0502020204030204" pitchFamily="34" charset="0"/>
              </a:rPr>
              <a:t>Emerged in the United States in 1999</a:t>
            </a:r>
          </a:p>
          <a:p>
            <a:pPr>
              <a:spcBef>
                <a:spcPts val="800"/>
              </a:spcBef>
            </a:pPr>
            <a:r>
              <a:rPr lang="en-US" altLang="en-US" dirty="0">
                <a:cs typeface="Calibri" panose="020F0502020204030204" pitchFamily="34" charset="0"/>
              </a:rPr>
              <a:t>CDC reported in 2008 that 1% of the U.S. population had evidence of past or present infection</a:t>
            </a:r>
          </a:p>
          <a:p>
            <a:pPr>
              <a:spcBef>
                <a:spcPts val="800"/>
              </a:spcBef>
            </a:pPr>
            <a:r>
              <a:rPr lang="en-US" altLang="en-US" dirty="0">
                <a:cs typeface="Calibri" panose="020F0502020204030204" pitchFamily="34" charset="0"/>
              </a:rPr>
              <a:t>70–80% who are infected have no symptoms</a:t>
            </a:r>
          </a:p>
          <a:p>
            <a:pPr>
              <a:spcBef>
                <a:spcPts val="800"/>
              </a:spcBef>
            </a:pPr>
            <a:r>
              <a:rPr lang="en-US" altLang="en-US" dirty="0">
                <a:cs typeface="Calibri" panose="020F0502020204030204" pitchFamily="34" charset="0"/>
              </a:rPr>
              <a:t>Birds are the amplifying hosts</a:t>
            </a:r>
          </a:p>
          <a:p>
            <a:pPr>
              <a:spcBef>
                <a:spcPts val="800"/>
              </a:spcBef>
            </a:pPr>
            <a:r>
              <a:rPr lang="en-US" altLang="en-US" dirty="0">
                <a:cs typeface="Calibri" panose="020F0502020204030204" pitchFamily="34" charset="0"/>
              </a:rPr>
              <a:t>Humans and other large mammals are dead-end hosts</a:t>
            </a:r>
          </a:p>
          <a:p>
            <a:pPr>
              <a:spcBef>
                <a:spcPts val="800"/>
              </a:spcBef>
            </a:pPr>
            <a:r>
              <a:rPr lang="en-US" altLang="en-US" dirty="0">
                <a:cs typeface="Calibri" panose="020F0502020204030204" pitchFamily="34" charset="0"/>
              </a:rPr>
              <a:t>All encephalitis cases are treated with acyclovir, in case they are caused by this virus</a:t>
            </a:r>
          </a:p>
        </p:txBody>
      </p:sp>
    </p:spTree>
    <p:extLst>
      <p:ext uri="{BB962C8B-B14F-4D97-AF65-F5344CB8AC3E}">
        <p14:creationId xmlns:p14="http://schemas.microsoft.com/office/powerpoint/2010/main" val="23414964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La Crosse, Jamestown Canyon, and Powassan Viruses</a:t>
            </a:r>
          </a:p>
        </p:txBody>
      </p:sp>
      <p:sp>
        <p:nvSpPr>
          <p:cNvPr id="3" name="Content Placeholder 2"/>
          <p:cNvSpPr>
            <a:spLocks noGrp="1"/>
          </p:cNvSpPr>
          <p:nvPr>
            <p:ph sz="quarter" idx="11"/>
          </p:nvPr>
        </p:nvSpPr>
        <p:spPr/>
        <p:txBody>
          <a:bodyPr/>
          <a:lstStyle/>
          <a:p>
            <a:pPr>
              <a:spcBef>
                <a:spcPts val="600"/>
              </a:spcBef>
              <a:spcAft>
                <a:spcPts val="600"/>
              </a:spcAft>
            </a:pPr>
            <a:r>
              <a:rPr lang="en-US" dirty="0"/>
              <a:t>La Crosse Virus</a:t>
            </a:r>
          </a:p>
          <a:p>
            <a:pPr marL="342900" indent="-342900">
              <a:spcBef>
                <a:spcPts val="600"/>
              </a:spcBef>
              <a:spcAft>
                <a:spcPts val="600"/>
              </a:spcAft>
              <a:buFont typeface="Arial" panose="020B0604020202020204" pitchFamily="34" charset="0"/>
              <a:buChar char="•"/>
            </a:pPr>
            <a:r>
              <a:rPr lang="en-US" dirty="0"/>
              <a:t>Reported in the eastern half of the United States and Texas</a:t>
            </a:r>
          </a:p>
          <a:p>
            <a:pPr marL="342900" indent="-342900">
              <a:spcBef>
                <a:spcPts val="600"/>
              </a:spcBef>
              <a:spcAft>
                <a:spcPts val="600"/>
              </a:spcAft>
              <a:buFont typeface="Arial" panose="020B0604020202020204" pitchFamily="34" charset="0"/>
              <a:buChar char="•"/>
            </a:pPr>
            <a:r>
              <a:rPr lang="en-US" dirty="0"/>
              <a:t>Maintained by infection of small mammals</a:t>
            </a:r>
          </a:p>
          <a:p>
            <a:pPr marL="342900" indent="-342900">
              <a:spcBef>
                <a:spcPts val="600"/>
              </a:spcBef>
              <a:spcAft>
                <a:spcPts val="600"/>
              </a:spcAft>
              <a:buFont typeface="Arial" panose="020B0604020202020204" pitchFamily="34" charset="0"/>
              <a:buChar char="•"/>
            </a:pPr>
            <a:r>
              <a:rPr lang="en-US" dirty="0" err="1"/>
              <a:t>Neuroinvasive</a:t>
            </a:r>
            <a:r>
              <a:rPr lang="en-US" dirty="0"/>
              <a:t> form occurs primarily in children &lt;16 years old</a:t>
            </a:r>
          </a:p>
          <a:p>
            <a:pPr marL="342900" indent="-342900">
              <a:spcBef>
                <a:spcPts val="600"/>
              </a:spcBef>
              <a:spcAft>
                <a:spcPts val="600"/>
              </a:spcAft>
              <a:buFont typeface="Arial" panose="020B0604020202020204" pitchFamily="34" charset="0"/>
              <a:buChar char="•"/>
            </a:pPr>
            <a:r>
              <a:rPr lang="en-US" dirty="0"/>
              <a:t>Rarely fatal</a:t>
            </a:r>
            <a:endParaRPr lang="en-IN" dirty="0"/>
          </a:p>
        </p:txBody>
      </p:sp>
      <p:sp>
        <p:nvSpPr>
          <p:cNvPr id="4" name="Content Placeholder 3"/>
          <p:cNvSpPr>
            <a:spLocks noGrp="1"/>
          </p:cNvSpPr>
          <p:nvPr>
            <p:ph sz="quarter" idx="14"/>
          </p:nvPr>
        </p:nvSpPr>
        <p:spPr/>
        <p:txBody>
          <a:bodyPr/>
          <a:lstStyle/>
          <a:p>
            <a:pPr>
              <a:spcBef>
                <a:spcPts val="600"/>
              </a:spcBef>
              <a:spcAft>
                <a:spcPts val="600"/>
              </a:spcAft>
            </a:pPr>
            <a:r>
              <a:rPr lang="en-US" dirty="0"/>
              <a:t>Jamestown Canyon Virus</a:t>
            </a:r>
          </a:p>
          <a:p>
            <a:pPr marL="342900" indent="-342900">
              <a:spcBef>
                <a:spcPts val="600"/>
              </a:spcBef>
              <a:spcAft>
                <a:spcPts val="600"/>
              </a:spcAft>
              <a:buFont typeface="Arial" panose="020B0604020202020204" pitchFamily="34" charset="0"/>
              <a:buChar char="•"/>
            </a:pPr>
            <a:r>
              <a:rPr lang="en-US" dirty="0"/>
              <a:t>Cycles between mosquitos and deer or moose</a:t>
            </a:r>
          </a:p>
          <a:p>
            <a:pPr marL="342900" indent="-342900">
              <a:spcBef>
                <a:spcPts val="600"/>
              </a:spcBef>
              <a:spcAft>
                <a:spcPts val="600"/>
              </a:spcAft>
              <a:buFont typeface="Arial" panose="020B0604020202020204" pitchFamily="34" charset="0"/>
              <a:buChar char="•"/>
            </a:pPr>
            <a:r>
              <a:rPr lang="en-US" dirty="0"/>
              <a:t>22 cases reported in 2013</a:t>
            </a:r>
          </a:p>
          <a:p>
            <a:pPr>
              <a:spcBef>
                <a:spcPts val="600"/>
              </a:spcBef>
              <a:spcAft>
                <a:spcPts val="600"/>
              </a:spcAft>
            </a:pPr>
            <a:r>
              <a:rPr lang="en-US" dirty="0"/>
              <a:t>Powassan Virus</a:t>
            </a:r>
          </a:p>
          <a:p>
            <a:pPr marL="342900" indent="-342900">
              <a:spcBef>
                <a:spcPts val="600"/>
              </a:spcBef>
              <a:spcAft>
                <a:spcPts val="600"/>
              </a:spcAft>
              <a:buFont typeface="Arial" panose="020B0604020202020204" pitchFamily="34" charset="0"/>
              <a:buChar char="•"/>
            </a:pPr>
            <a:r>
              <a:rPr lang="en-US" dirty="0"/>
              <a:t>Maintained in nature by ticks and groundhogs</a:t>
            </a:r>
          </a:p>
          <a:p>
            <a:pPr marL="342900" indent="-342900">
              <a:spcBef>
                <a:spcPts val="600"/>
              </a:spcBef>
              <a:spcAft>
                <a:spcPts val="600"/>
              </a:spcAft>
              <a:buFont typeface="Arial" panose="020B0604020202020204" pitchFamily="34" charset="0"/>
              <a:buChar char="•"/>
            </a:pPr>
            <a:r>
              <a:rPr lang="en-US" dirty="0"/>
              <a:t>15 cases reported in 2013</a:t>
            </a:r>
          </a:p>
          <a:p>
            <a:pPr marL="342900" indent="-342900">
              <a:spcBef>
                <a:spcPts val="600"/>
              </a:spcBef>
              <a:spcAft>
                <a:spcPts val="600"/>
              </a:spcAft>
              <a:buFont typeface="Arial" panose="020B0604020202020204" pitchFamily="34" charset="0"/>
              <a:buChar char="•"/>
            </a:pPr>
            <a:r>
              <a:rPr lang="en-US" dirty="0"/>
              <a:t>Distributed in NE and Great Lakes states</a:t>
            </a:r>
          </a:p>
        </p:txBody>
      </p:sp>
    </p:spTree>
    <p:extLst>
      <p:ext uri="{BB962C8B-B14F-4D97-AF65-F5344CB8AC3E}">
        <p14:creationId xmlns:p14="http://schemas.microsoft.com/office/powerpoint/2010/main" val="9510360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Eastern Equine and St. Louis Encephalitis Viruses</a:t>
            </a:r>
            <a:endParaRPr lang="en-IN" dirty="0"/>
          </a:p>
        </p:txBody>
      </p:sp>
      <p:sp>
        <p:nvSpPr>
          <p:cNvPr id="3" name="Content Placeholder 2"/>
          <p:cNvSpPr>
            <a:spLocks noGrp="1"/>
          </p:cNvSpPr>
          <p:nvPr>
            <p:ph sz="quarter" idx="11"/>
          </p:nvPr>
        </p:nvSpPr>
        <p:spPr/>
        <p:txBody>
          <a:bodyPr/>
          <a:lstStyle/>
          <a:p>
            <a:pPr>
              <a:spcBef>
                <a:spcPts val="200"/>
              </a:spcBef>
              <a:spcAft>
                <a:spcPts val="400"/>
              </a:spcAft>
              <a:defRPr/>
            </a:pPr>
            <a:r>
              <a:rPr lang="en-US" sz="2200" dirty="0">
                <a:ea typeface="ＭＳ Ｐゴシック" charset="0"/>
              </a:rPr>
              <a:t>Eastern Equine Encephalitis Virus</a:t>
            </a:r>
          </a:p>
          <a:p>
            <a:pPr marL="342900" indent="-342900">
              <a:spcBef>
                <a:spcPts val="200"/>
              </a:spcBef>
              <a:spcAft>
                <a:spcPts val="400"/>
              </a:spcAft>
              <a:buFont typeface="Arial" panose="020B0604020202020204" pitchFamily="34" charset="0"/>
              <a:buChar char="•"/>
              <a:defRPr/>
            </a:pPr>
            <a:r>
              <a:rPr lang="en-US" sz="2200" dirty="0">
                <a:ea typeface="ＭＳ Ｐゴシック" charset="0"/>
              </a:rPr>
              <a:t>Endemic to an area along the eastern coast of North America and Canada</a:t>
            </a:r>
          </a:p>
          <a:p>
            <a:pPr marL="342900" indent="-342900">
              <a:spcBef>
                <a:spcPts val="200"/>
              </a:spcBef>
              <a:spcAft>
                <a:spcPts val="400"/>
              </a:spcAft>
              <a:buFont typeface="Arial" panose="020B0604020202020204" pitchFamily="34" charset="0"/>
              <a:buChar char="•"/>
              <a:defRPr/>
            </a:pPr>
            <a:r>
              <a:rPr lang="en-US" sz="2200" dirty="0">
                <a:ea typeface="ＭＳ Ｐゴシック" charset="0"/>
              </a:rPr>
              <a:t>Sporadic with occasional epidemics in humans and horses</a:t>
            </a:r>
          </a:p>
          <a:p>
            <a:pPr marL="342900" indent="-342900">
              <a:spcBef>
                <a:spcPts val="200"/>
              </a:spcBef>
              <a:spcAft>
                <a:spcPts val="400"/>
              </a:spcAft>
              <a:buFont typeface="Arial" panose="020B0604020202020204" pitchFamily="34" charset="0"/>
              <a:buChar char="•"/>
              <a:defRPr/>
            </a:pPr>
            <a:r>
              <a:rPr lang="en-US" sz="2200" dirty="0">
                <a:ea typeface="ＭＳ Ｐゴシック" charset="0"/>
              </a:rPr>
              <a:t>Vaccine exists for horses and its use is strongly urged to eliminate the virus from its reservoir</a:t>
            </a:r>
          </a:p>
          <a:p>
            <a:pPr marL="342900" indent="-342900">
              <a:spcBef>
                <a:spcPts val="200"/>
              </a:spcBef>
              <a:spcAft>
                <a:spcPts val="400"/>
              </a:spcAft>
              <a:buFont typeface="Arial" panose="020B0604020202020204" pitchFamily="34" charset="0"/>
              <a:buChar char="•"/>
              <a:defRPr/>
            </a:pPr>
            <a:r>
              <a:rPr lang="en-US" sz="2200" dirty="0">
                <a:ea typeface="ＭＳ Ｐゴシック" charset="0"/>
              </a:rPr>
              <a:t>Human case fatality rate can reach 70%</a:t>
            </a:r>
          </a:p>
        </p:txBody>
      </p:sp>
      <p:sp>
        <p:nvSpPr>
          <p:cNvPr id="4" name="Content Placeholder 3"/>
          <p:cNvSpPr>
            <a:spLocks noGrp="1"/>
          </p:cNvSpPr>
          <p:nvPr>
            <p:ph sz="quarter" idx="14"/>
          </p:nvPr>
        </p:nvSpPr>
        <p:spPr/>
        <p:txBody>
          <a:bodyPr/>
          <a:lstStyle/>
          <a:p>
            <a:pPr marL="342000" indent="-342000">
              <a:spcBef>
                <a:spcPts val="200"/>
              </a:spcBef>
              <a:spcAft>
                <a:spcPts val="400"/>
              </a:spcAft>
            </a:pPr>
            <a:r>
              <a:rPr lang="en-US" sz="2200" dirty="0"/>
              <a:t>St. Louis Encephalitis Virus</a:t>
            </a:r>
          </a:p>
          <a:p>
            <a:pPr marL="342000" indent="-342000">
              <a:spcBef>
                <a:spcPts val="200"/>
              </a:spcBef>
              <a:spcAft>
                <a:spcPts val="400"/>
              </a:spcAft>
              <a:buFont typeface="Arial" panose="020B0604020202020204" pitchFamily="34" charset="0"/>
              <a:buChar char="•"/>
            </a:pPr>
            <a:r>
              <a:rPr lang="en-US" sz="2200" dirty="0"/>
              <a:t>Most of those infected show no symptoms; severe </a:t>
            </a:r>
            <a:r>
              <a:rPr lang="en-US" sz="2200" dirty="0" err="1"/>
              <a:t>neuroinvasive</a:t>
            </a:r>
            <a:r>
              <a:rPr lang="en-US" sz="2200" dirty="0"/>
              <a:t> disease more common in adults</a:t>
            </a:r>
          </a:p>
          <a:p>
            <a:pPr marL="342000" indent="-342000">
              <a:spcBef>
                <a:spcPts val="200"/>
              </a:spcBef>
              <a:spcAft>
                <a:spcPts val="400"/>
              </a:spcAft>
              <a:buFont typeface="Arial" panose="020B0604020202020204" pitchFamily="34" charset="0"/>
              <a:buChar char="•"/>
            </a:pPr>
            <a:r>
              <a:rPr lang="en-US" sz="2200" dirty="0"/>
              <a:t>The virus is maintained in birds and transferred by mosquitoes to humans (the dead-end host)</a:t>
            </a:r>
          </a:p>
        </p:txBody>
      </p:sp>
    </p:spTree>
    <p:extLst>
      <p:ext uri="{BB962C8B-B14F-4D97-AF65-F5344CB8AC3E}">
        <p14:creationId xmlns:p14="http://schemas.microsoft.com/office/powerpoint/2010/main" val="36089746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Herpes Simplex Virus</a:t>
            </a:r>
          </a:p>
        </p:txBody>
      </p:sp>
      <p:sp>
        <p:nvSpPr>
          <p:cNvPr id="3" name="Content Placeholder 2"/>
          <p:cNvSpPr>
            <a:spLocks noGrp="1"/>
          </p:cNvSpPr>
          <p:nvPr>
            <p:ph sz="quarter" idx="11"/>
          </p:nvPr>
        </p:nvSpPr>
        <p:spPr/>
        <p:txBody>
          <a:bodyPr/>
          <a:lstStyle/>
          <a:p>
            <a:pPr>
              <a:spcBef>
                <a:spcPts val="800"/>
              </a:spcBef>
            </a:pPr>
            <a:r>
              <a:rPr lang="en-US" dirty="0"/>
              <a:t>Herpes simplex types I and II can cause encephalitis in newborns of HSV-positive mothers</a:t>
            </a:r>
          </a:p>
          <a:p>
            <a:pPr marL="342900" indent="-342900">
              <a:spcBef>
                <a:spcPts val="800"/>
              </a:spcBef>
              <a:buFont typeface="Arial" panose="020B0604020202020204" pitchFamily="34" charset="0"/>
              <a:buChar char="•"/>
            </a:pPr>
            <a:r>
              <a:rPr lang="en-US" dirty="0"/>
              <a:t>Virus is disseminated and progress is poor</a:t>
            </a:r>
          </a:p>
          <a:p>
            <a:pPr>
              <a:spcBef>
                <a:spcPts val="800"/>
              </a:spcBef>
            </a:pPr>
            <a:r>
              <a:rPr lang="en-US" dirty="0"/>
              <a:t>Older children and young adults (ages 5 to 30) and older adults (over 50) are also susceptible</a:t>
            </a:r>
          </a:p>
          <a:p>
            <a:pPr marL="342900" indent="-342900">
              <a:spcBef>
                <a:spcPts val="800"/>
              </a:spcBef>
              <a:buFont typeface="Arial" panose="020B0604020202020204" pitchFamily="34" charset="0"/>
              <a:buChar char="•"/>
            </a:pPr>
            <a:r>
              <a:rPr lang="en-US" dirty="0"/>
              <a:t>Caused most commonly by HSV-I</a:t>
            </a:r>
          </a:p>
          <a:p>
            <a:pPr marL="342900" indent="-342900">
              <a:spcBef>
                <a:spcPts val="800"/>
              </a:spcBef>
              <a:buFont typeface="Arial" panose="020B0604020202020204" pitchFamily="34" charset="0"/>
              <a:buChar char="•"/>
            </a:pPr>
            <a:r>
              <a:rPr lang="en-US" dirty="0"/>
              <a:t>Represents a reactivation of dormant HSV from the </a:t>
            </a:r>
            <a:r>
              <a:rPr lang="en-US" dirty="0" err="1"/>
              <a:t>trigemminal</a:t>
            </a:r>
            <a:r>
              <a:rPr lang="en-US" dirty="0"/>
              <a:t> ganglion</a:t>
            </a:r>
            <a:endParaRPr lang="en-IN" dirty="0"/>
          </a:p>
        </p:txBody>
      </p:sp>
    </p:spTree>
    <p:extLst>
      <p:ext uri="{BB962C8B-B14F-4D97-AF65-F5344CB8AC3E}">
        <p14:creationId xmlns:p14="http://schemas.microsoft.com/office/powerpoint/2010/main" val="11704381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Acute Encephalitis Disease Table </a:t>
            </a:r>
            <a:r>
              <a:rPr lang="en-IN" sz="1200" dirty="0"/>
              <a:t>1</a:t>
            </a:r>
          </a:p>
        </p:txBody>
      </p:sp>
      <p:graphicFrame>
        <p:nvGraphicFramePr>
          <p:cNvPr id="6" name="Table 5"/>
          <p:cNvGraphicFramePr>
            <a:graphicFrameLocks noGrp="1"/>
          </p:cNvGraphicFramePr>
          <p:nvPr>
            <p:extLst>
              <p:ext uri="{D42A27DB-BD31-4B8C-83A1-F6EECF244321}">
                <p14:modId xmlns:p14="http://schemas.microsoft.com/office/powerpoint/2010/main" val="1961324300"/>
              </p:ext>
            </p:extLst>
          </p:nvPr>
        </p:nvGraphicFramePr>
        <p:xfrm>
          <a:off x="429595" y="1262944"/>
          <a:ext cx="8534400" cy="4678680"/>
        </p:xfrm>
        <a:graphic>
          <a:graphicData uri="http://schemas.openxmlformats.org/drawingml/2006/table">
            <a:tbl>
              <a:tblPr firstRow="1" bandRow="1">
                <a:tableStyleId>{073A0DAA-6AF3-43AB-8588-CEC1D06C72B9}</a:tableStyleId>
              </a:tblPr>
              <a:tblGrid>
                <a:gridCol w="17526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3276600">
                  <a:extLst>
                    <a:ext uri="{9D8B030D-6E8A-4147-A177-3AD203B41FA5}">
                      <a16:colId xmlns:a16="http://schemas.microsoft.com/office/drawing/2014/main" val="20002"/>
                    </a:ext>
                  </a:extLst>
                </a:gridCol>
              </a:tblGrid>
              <a:tr h="370840">
                <a:tc>
                  <a:txBody>
                    <a:bodyPr/>
                    <a:lstStyle/>
                    <a:p>
                      <a:r>
                        <a:rPr lang="en-US" sz="1200" b="1" i="0" u="none" strike="noStrike" kern="1200" baseline="0" dirty="0">
                          <a:solidFill>
                            <a:schemeClr val="tx1"/>
                          </a:solidFill>
                          <a:latin typeface="+mn-lt"/>
                          <a:ea typeface="+mn-ea"/>
                          <a:cs typeface="+mn-cs"/>
                        </a:rPr>
                        <a:t>Causative Organism(s)</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1" i="0" u="none" strike="noStrike" kern="1200" baseline="0" dirty="0">
                          <a:solidFill>
                            <a:schemeClr val="tx1"/>
                          </a:solidFill>
                          <a:latin typeface="+mn-lt"/>
                          <a:ea typeface="+mn-ea"/>
                          <a:cs typeface="+mn-cs"/>
                        </a:rPr>
                        <a:t>Arboviruses (West Nile virus, La Crosse virus, Jamestown Canyon virus, St. Louis encephalitis virus, </a:t>
                      </a:r>
                      <a:r>
                        <a:rPr lang="en-US" sz="1200" b="1" i="0" u="none" strike="noStrike" kern="1200" baseline="0" dirty="0" err="1">
                          <a:solidFill>
                            <a:schemeClr val="tx1"/>
                          </a:solidFill>
                          <a:latin typeface="+mn-lt"/>
                          <a:ea typeface="+mn-ea"/>
                          <a:cs typeface="+mn-cs"/>
                        </a:rPr>
                        <a:t>Powassan</a:t>
                      </a:r>
                      <a:r>
                        <a:rPr lang="en-US" sz="1200" b="1" i="0" u="none" strike="noStrike" kern="1200" baseline="0" dirty="0">
                          <a:solidFill>
                            <a:schemeClr val="tx1"/>
                          </a:solidFill>
                          <a:latin typeface="+mn-lt"/>
                          <a:ea typeface="+mn-ea"/>
                          <a:cs typeface="+mn-cs"/>
                        </a:rPr>
                        <a:t> virus, Eastern equine encephalitis virus)</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1" i="0" u="none" strike="noStrike" kern="1200" baseline="0" dirty="0">
                          <a:solidFill>
                            <a:schemeClr val="tx1"/>
                          </a:solidFill>
                          <a:latin typeface="+mn-lt"/>
                          <a:ea typeface="+mn-ea"/>
                          <a:cs typeface="+mn-cs"/>
                        </a:rPr>
                        <a:t>Herpes simplex 1 or 2</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200" b="0" i="0" u="none" strike="noStrike" kern="1200" baseline="0" dirty="0">
                          <a:solidFill>
                            <a:schemeClr val="dk1"/>
                          </a:solidFill>
                          <a:latin typeface="+mn-lt"/>
                          <a:ea typeface="+mn-ea"/>
                          <a:cs typeface="+mn-cs"/>
                        </a:rPr>
                        <a:t>Common Modes of Transmission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Vector (arthropod bites)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Vertical or reactivation of latent infection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200" b="0" i="0" u="none" strike="noStrike" kern="1200" baseline="0" dirty="0">
                          <a:solidFill>
                            <a:schemeClr val="dk1"/>
                          </a:solidFill>
                          <a:latin typeface="+mn-lt"/>
                          <a:ea typeface="+mn-ea"/>
                          <a:cs typeface="+mn-cs"/>
                        </a:rPr>
                        <a:t>Virulence Factors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Attachment, fusion, invasion capabilities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200" b="0" i="0" u="none" strike="noStrike" kern="1200" baseline="0" dirty="0">
                          <a:solidFill>
                            <a:schemeClr val="dk1"/>
                          </a:solidFill>
                          <a:latin typeface="+mn-lt"/>
                          <a:ea typeface="+mn-ea"/>
                          <a:cs typeface="+mn-cs"/>
                        </a:rPr>
                        <a:t>Culture/Diagnosis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History, rapid serological tests, nucleic acid amplification tests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Clinical presentation, PCR, Ab tests, growth of virus in cell culture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200" b="0" i="0" u="none" strike="noStrike" kern="1200" baseline="0" dirty="0">
                          <a:solidFill>
                            <a:schemeClr val="dk1"/>
                          </a:solidFill>
                          <a:latin typeface="+mn-lt"/>
                          <a:ea typeface="+mn-ea"/>
                          <a:cs typeface="+mn-cs"/>
                        </a:rPr>
                        <a:t>Prevention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Insect control</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Maternal screening for HSV</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200" b="0" i="0" u="none" strike="noStrike" kern="1200" baseline="0" dirty="0">
                          <a:solidFill>
                            <a:schemeClr val="dk1"/>
                          </a:solidFill>
                          <a:latin typeface="+mn-lt"/>
                          <a:ea typeface="+mn-ea"/>
                          <a:cs typeface="+mn-cs"/>
                        </a:rPr>
                        <a:t>Treatment</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None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Acyclovir</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200" dirty="0"/>
                        <a:t>Distinctive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History of exposure to insect important; EEV – </a:t>
                      </a:r>
                      <a:r>
                        <a:rPr lang="en-US" sz="1200" b="1" i="0" u="none" strike="noStrike" kern="1200" baseline="0" dirty="0">
                          <a:solidFill>
                            <a:schemeClr val="dk1"/>
                          </a:solidFill>
                          <a:latin typeface="+mn-lt"/>
                          <a:ea typeface="+mn-ea"/>
                          <a:cs typeface="+mn-cs"/>
                        </a:rPr>
                        <a:t>Category B Bioterrorism Agent</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In infants, disseminated disease present; rare between 30 and 50 years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Epidemiological Features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2014 incidence rates:</a:t>
                      </a:r>
                    </a:p>
                    <a:p>
                      <a:r>
                        <a:rPr lang="en-US" sz="1200" b="0" i="0" u="none" strike="noStrike" kern="1200" baseline="0" dirty="0">
                          <a:solidFill>
                            <a:schemeClr val="dk1"/>
                          </a:solidFill>
                          <a:latin typeface="+mn-lt"/>
                          <a:ea typeface="+mn-ea"/>
                          <a:cs typeface="+mn-cs"/>
                        </a:rPr>
                        <a:t>1. West Nile virus (95%)</a:t>
                      </a:r>
                    </a:p>
                    <a:p>
                      <a:r>
                        <a:rPr lang="en-US" sz="1200" b="0" i="0" u="none" strike="noStrike" kern="1200" baseline="0" dirty="0">
                          <a:solidFill>
                            <a:schemeClr val="dk1"/>
                          </a:solidFill>
                          <a:latin typeface="+mn-lt"/>
                          <a:ea typeface="+mn-ea"/>
                          <a:cs typeface="+mn-cs"/>
                        </a:rPr>
                        <a:t>2. La Crosse virus (3%)</a:t>
                      </a:r>
                    </a:p>
                    <a:p>
                      <a:r>
                        <a:rPr lang="en-US" sz="1200" b="0" i="0" u="none" strike="noStrike" kern="1200" baseline="0" dirty="0">
                          <a:solidFill>
                            <a:schemeClr val="dk1"/>
                          </a:solidFill>
                          <a:latin typeface="+mn-lt"/>
                          <a:ea typeface="+mn-ea"/>
                          <a:cs typeface="+mn-cs"/>
                        </a:rPr>
                        <a:t>3. Jamestown Canyon virus (0.5%)</a:t>
                      </a:r>
                    </a:p>
                    <a:p>
                      <a:r>
                        <a:rPr lang="en-US" sz="1200" b="0" i="0" u="none" strike="noStrike" kern="1200" baseline="0" dirty="0">
                          <a:solidFill>
                            <a:schemeClr val="dk1"/>
                          </a:solidFill>
                          <a:latin typeface="+mn-lt"/>
                          <a:ea typeface="+mn-ea"/>
                          <a:cs typeface="+mn-cs"/>
                        </a:rPr>
                        <a:t>4. St. Louis encephalitis virus (0.4%)</a:t>
                      </a:r>
                    </a:p>
                    <a:p>
                      <a:r>
                        <a:rPr lang="en-US" sz="1200" b="0" i="0" u="none" strike="noStrike" kern="1200" baseline="0" dirty="0">
                          <a:solidFill>
                            <a:schemeClr val="dk1"/>
                          </a:solidFill>
                          <a:latin typeface="+mn-lt"/>
                          <a:ea typeface="+mn-ea"/>
                          <a:cs typeface="+mn-cs"/>
                        </a:rPr>
                        <a:t>5. </a:t>
                      </a:r>
                      <a:r>
                        <a:rPr lang="en-US" sz="1200" b="0" i="0" u="none" strike="noStrike" kern="1200" baseline="0" dirty="0" err="1">
                          <a:solidFill>
                            <a:schemeClr val="dk1"/>
                          </a:solidFill>
                          <a:latin typeface="+mn-lt"/>
                          <a:ea typeface="+mn-ea"/>
                          <a:cs typeface="+mn-cs"/>
                        </a:rPr>
                        <a:t>Powassan</a:t>
                      </a:r>
                      <a:r>
                        <a:rPr lang="en-US" sz="1200" b="0" i="0" u="none" strike="noStrike" kern="1200" baseline="0" dirty="0">
                          <a:solidFill>
                            <a:schemeClr val="dk1"/>
                          </a:solidFill>
                          <a:latin typeface="+mn-lt"/>
                          <a:ea typeface="+mn-ea"/>
                          <a:cs typeface="+mn-cs"/>
                        </a:rPr>
                        <a:t> virus (0.3%)</a:t>
                      </a:r>
                    </a:p>
                    <a:p>
                      <a:r>
                        <a:rPr lang="en-US" sz="1200" b="0" i="0" u="none" strike="noStrike" kern="1200" baseline="0" dirty="0">
                          <a:solidFill>
                            <a:schemeClr val="dk1"/>
                          </a:solidFill>
                          <a:latin typeface="+mn-lt"/>
                          <a:ea typeface="+mn-ea"/>
                          <a:cs typeface="+mn-cs"/>
                        </a:rPr>
                        <a:t>6. Eastern equine encephalitis virus (0.3%)</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HSV-1 most common cause of encephalitis; 2 cases per million per year</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0736582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Acute Encephalitis Disease Table </a:t>
            </a:r>
            <a:r>
              <a:rPr lang="en-IN" sz="1200" dirty="0"/>
              <a:t>2</a:t>
            </a:r>
          </a:p>
        </p:txBody>
      </p:sp>
      <p:graphicFrame>
        <p:nvGraphicFramePr>
          <p:cNvPr id="6" name="Table 5"/>
          <p:cNvGraphicFramePr>
            <a:graphicFrameLocks noGrp="1"/>
          </p:cNvGraphicFramePr>
          <p:nvPr>
            <p:extLst>
              <p:ext uri="{D42A27DB-BD31-4B8C-83A1-F6EECF244321}">
                <p14:modId xmlns:p14="http://schemas.microsoft.com/office/powerpoint/2010/main" val="2700086408"/>
              </p:ext>
            </p:extLst>
          </p:nvPr>
        </p:nvGraphicFramePr>
        <p:xfrm>
          <a:off x="342900" y="1273175"/>
          <a:ext cx="8534400" cy="3581400"/>
        </p:xfrm>
        <a:graphic>
          <a:graphicData uri="http://schemas.openxmlformats.org/drawingml/2006/table">
            <a:tbl>
              <a:tblPr firstRow="1" bandRow="1">
                <a:tableStyleId>{073A0DAA-6AF3-43AB-8588-CEC1D06C72B9}</a:tableStyleId>
              </a:tblPr>
              <a:tblGrid>
                <a:gridCol w="17526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3276600">
                  <a:extLst>
                    <a:ext uri="{9D8B030D-6E8A-4147-A177-3AD203B41FA5}">
                      <a16:colId xmlns:a16="http://schemas.microsoft.com/office/drawing/2014/main" val="20002"/>
                    </a:ext>
                  </a:extLst>
                </a:gridCol>
              </a:tblGrid>
              <a:tr h="370840">
                <a:tc>
                  <a:txBody>
                    <a:bodyPr/>
                    <a:lstStyle/>
                    <a:p>
                      <a:r>
                        <a:rPr lang="en-US" sz="1200" b="1" i="0" u="none" strike="noStrike" kern="1200" baseline="0" dirty="0">
                          <a:solidFill>
                            <a:schemeClr val="tx1"/>
                          </a:solidFill>
                          <a:latin typeface="+mn-lt"/>
                          <a:ea typeface="+mn-ea"/>
                          <a:cs typeface="+mn-cs"/>
                        </a:rPr>
                        <a:t>Causative Organism(s)</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1" i="0" u="none" strike="noStrike" kern="1200" baseline="0" dirty="0">
                          <a:solidFill>
                            <a:schemeClr val="tx1"/>
                          </a:solidFill>
                          <a:latin typeface="+mn-lt"/>
                          <a:ea typeface="+mn-ea"/>
                          <a:cs typeface="+mn-cs"/>
                        </a:rPr>
                        <a:t>JC virus</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1" i="0" u="none" strike="noStrike" kern="1200" baseline="0" dirty="0" err="1">
                          <a:solidFill>
                            <a:schemeClr val="tx1"/>
                          </a:solidFill>
                          <a:latin typeface="+mn-lt"/>
                          <a:ea typeface="+mn-ea"/>
                          <a:cs typeface="+mn-cs"/>
                        </a:rPr>
                        <a:t>Postinfection</a:t>
                      </a:r>
                      <a:r>
                        <a:rPr lang="en-US" sz="1200" b="1" i="0" u="none" strike="noStrike" kern="1200" baseline="0" dirty="0">
                          <a:solidFill>
                            <a:schemeClr val="tx1"/>
                          </a:solidFill>
                          <a:latin typeface="+mn-lt"/>
                          <a:ea typeface="+mn-ea"/>
                          <a:cs typeface="+mn-cs"/>
                        </a:rPr>
                        <a:t> Encephalitis</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200" b="0" i="0" u="none" strike="noStrike" kern="1200" baseline="0" dirty="0">
                          <a:solidFill>
                            <a:schemeClr val="dk1"/>
                          </a:solidFill>
                          <a:latin typeface="+mn-lt"/>
                          <a:ea typeface="+mn-ea"/>
                          <a:cs typeface="+mn-cs"/>
                        </a:rPr>
                        <a:t>Common Modes of Transmission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 Ubiquitous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Sequelae of measles, other viral infections, and occasionally, vaccination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200" b="0" i="0" u="none" strike="noStrike" kern="1200" baseline="0" dirty="0">
                          <a:solidFill>
                            <a:schemeClr val="dk1"/>
                          </a:solidFill>
                          <a:latin typeface="+mn-lt"/>
                          <a:ea typeface="+mn-ea"/>
                          <a:cs typeface="+mn-cs"/>
                        </a:rPr>
                        <a:t>Virulence Factors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200" b="0" i="0" u="none" strike="noStrike" kern="1200" baseline="0" dirty="0">
                          <a:solidFill>
                            <a:schemeClr val="dk1"/>
                          </a:solidFill>
                          <a:latin typeface="+mn-lt"/>
                          <a:ea typeface="+mn-ea"/>
                          <a:cs typeface="+mn-cs"/>
                        </a:rPr>
                        <a:t>Culture/Diagnosis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PCR of cerebrospinal fluid</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History of viral infection or vaccination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200" b="0" i="0" u="none" strike="noStrike" kern="1200" baseline="0" dirty="0">
                          <a:solidFill>
                            <a:schemeClr val="dk1"/>
                          </a:solidFill>
                          <a:latin typeface="+mn-lt"/>
                          <a:ea typeface="+mn-ea"/>
                          <a:cs typeface="+mn-cs"/>
                        </a:rPr>
                        <a:t>Prevention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None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200" b="0" i="0" u="none" strike="noStrike" kern="1200" baseline="0" dirty="0">
                          <a:solidFill>
                            <a:schemeClr val="dk1"/>
                          </a:solidFill>
                          <a:latin typeface="+mn-lt"/>
                          <a:ea typeface="+mn-ea"/>
                          <a:cs typeface="+mn-cs"/>
                        </a:rPr>
                        <a:t>Treatment</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No drugs proven effective; </a:t>
                      </a:r>
                      <a:r>
                        <a:rPr lang="en-US" sz="1200" b="0" i="0" u="none" strike="noStrike" kern="1200" baseline="0" dirty="0" err="1">
                          <a:solidFill>
                            <a:schemeClr val="dk1"/>
                          </a:solidFill>
                          <a:latin typeface="+mn-lt"/>
                          <a:ea typeface="+mn-ea"/>
                          <a:cs typeface="+mn-cs"/>
                        </a:rPr>
                        <a:t>mefloquine</a:t>
                      </a:r>
                      <a:r>
                        <a:rPr lang="en-US" sz="1200" b="0" i="0" u="none" strike="noStrike" kern="1200" baseline="0" dirty="0">
                          <a:solidFill>
                            <a:schemeClr val="dk1"/>
                          </a:solidFill>
                          <a:latin typeface="+mn-lt"/>
                          <a:ea typeface="+mn-ea"/>
                          <a:cs typeface="+mn-cs"/>
                        </a:rPr>
                        <a:t> and others have been used</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Steroids, anti-inflammatory agents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200" dirty="0"/>
                        <a:t>Distinctive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In severely immunocompromised, especially AIDS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History of virus/vaccine exposure critical</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Epidemiological Features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Affects 5% of adults with untreated AIDS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0" i="0" u="none" strike="noStrike" kern="1200" baseline="0" dirty="0">
                          <a:solidFill>
                            <a:schemeClr val="dk1"/>
                          </a:solidFill>
                          <a:latin typeface="+mn-lt"/>
                          <a:ea typeface="+mn-ea"/>
                          <a:cs typeface="+mn-cs"/>
                        </a:rPr>
                        <a:t>Rare in the United States due to vaccination; more common in developing countries, more common in boys than girls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5732002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Subacute Encephalitis</a:t>
            </a:r>
          </a:p>
        </p:txBody>
      </p:sp>
      <p:sp>
        <p:nvSpPr>
          <p:cNvPr id="3" name="Content Placeholder 2"/>
          <p:cNvSpPr>
            <a:spLocks noGrp="1"/>
          </p:cNvSpPr>
          <p:nvPr>
            <p:ph sz="quarter" idx="11"/>
          </p:nvPr>
        </p:nvSpPr>
        <p:spPr/>
        <p:txBody>
          <a:bodyPr/>
          <a:lstStyle/>
          <a:p>
            <a:pPr>
              <a:spcBef>
                <a:spcPts val="800"/>
              </a:spcBef>
            </a:pPr>
            <a:r>
              <a:rPr lang="en-US" dirty="0"/>
              <a:t>Symptoms take longer to show up and are less striking</a:t>
            </a:r>
          </a:p>
          <a:p>
            <a:pPr>
              <a:spcBef>
                <a:spcPts val="800"/>
              </a:spcBef>
            </a:pPr>
            <a:r>
              <a:rPr lang="en-US" dirty="0"/>
              <a:t>Common causes:</a:t>
            </a:r>
          </a:p>
          <a:p>
            <a:pPr marL="342900" indent="-342900">
              <a:spcBef>
                <a:spcPts val="800"/>
              </a:spcBef>
              <a:buFont typeface="Arial" panose="020B0604020202020204" pitchFamily="34" charset="0"/>
              <a:buChar char="•"/>
            </a:pPr>
            <a:r>
              <a:rPr lang="en-US" i="1" dirty="0"/>
              <a:t>Toxoplasma</a:t>
            </a:r>
          </a:p>
          <a:p>
            <a:pPr marL="342900" indent="-342900">
              <a:spcBef>
                <a:spcPts val="800"/>
              </a:spcBef>
              <a:buFont typeface="Arial" panose="020B0604020202020204" pitchFamily="34" charset="0"/>
              <a:buChar char="•"/>
            </a:pPr>
            <a:r>
              <a:rPr lang="en-US" dirty="0"/>
              <a:t>Persistent measles infection</a:t>
            </a:r>
          </a:p>
          <a:p>
            <a:pPr marL="342900" indent="-342900">
              <a:spcBef>
                <a:spcPts val="800"/>
              </a:spcBef>
              <a:buFont typeface="Arial" panose="020B0604020202020204" pitchFamily="34" charset="0"/>
              <a:buChar char="•"/>
            </a:pPr>
            <a:r>
              <a:rPr lang="en-US" dirty="0"/>
              <a:t>Prions</a:t>
            </a:r>
          </a:p>
        </p:txBody>
      </p:sp>
    </p:spTree>
    <p:extLst>
      <p:ext uri="{BB962C8B-B14F-4D97-AF65-F5344CB8AC3E}">
        <p14:creationId xmlns:p14="http://schemas.microsoft.com/office/powerpoint/2010/main" val="24492485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i="1" dirty="0"/>
              <a:t>Toxoplasma </a:t>
            </a:r>
            <a:r>
              <a:rPr lang="en-IN" i="1" dirty="0" err="1"/>
              <a:t>gondii</a:t>
            </a:r>
            <a:endParaRPr lang="en-IN" i="1" dirty="0"/>
          </a:p>
        </p:txBody>
      </p:sp>
      <p:sp>
        <p:nvSpPr>
          <p:cNvPr id="3" name="Content Placeholder 2"/>
          <p:cNvSpPr>
            <a:spLocks noGrp="1"/>
          </p:cNvSpPr>
          <p:nvPr>
            <p:ph sz="quarter" idx="11"/>
          </p:nvPr>
        </p:nvSpPr>
        <p:spPr/>
        <p:txBody>
          <a:bodyPr/>
          <a:lstStyle/>
          <a:p>
            <a:pPr>
              <a:spcBef>
                <a:spcPts val="800"/>
              </a:spcBef>
            </a:pPr>
            <a:r>
              <a:rPr lang="en-US" dirty="0"/>
              <a:t>Extensive worldwide distribution</a:t>
            </a:r>
          </a:p>
          <a:p>
            <a:pPr>
              <a:spcBef>
                <a:spcPts val="800"/>
              </a:spcBef>
            </a:pPr>
            <a:r>
              <a:rPr lang="en-US" dirty="0"/>
              <a:t>Estimated that the majority of the world’s population is affected at some time in their lives</a:t>
            </a:r>
          </a:p>
          <a:p>
            <a:pPr>
              <a:spcBef>
                <a:spcPts val="800"/>
              </a:spcBef>
            </a:pPr>
            <a:r>
              <a:rPr lang="en-US" dirty="0"/>
              <a:t>Infection in the fetus and </a:t>
            </a:r>
            <a:r>
              <a:rPr lang="en-US" dirty="0" err="1"/>
              <a:t>immunodeficient</a:t>
            </a:r>
            <a:r>
              <a:rPr lang="en-US" dirty="0"/>
              <a:t> is severe and often fatal</a:t>
            </a:r>
          </a:p>
          <a:p>
            <a:pPr>
              <a:spcBef>
                <a:spcPts val="800"/>
              </a:spcBef>
            </a:pPr>
            <a:r>
              <a:rPr lang="en-US" dirty="0"/>
              <a:t>People with a history of </a:t>
            </a:r>
            <a:r>
              <a:rPr lang="en-US" i="1" dirty="0"/>
              <a:t>Toxoplasma</a:t>
            </a:r>
            <a:r>
              <a:rPr lang="en-US" dirty="0"/>
              <a:t> are more likely to display thrill-seeking behaviors</a:t>
            </a:r>
            <a:endParaRPr lang="en-IN" dirty="0"/>
          </a:p>
        </p:txBody>
      </p:sp>
    </p:spTree>
    <p:extLst>
      <p:ext uri="{BB962C8B-B14F-4D97-AF65-F5344CB8AC3E}">
        <p14:creationId xmlns:p14="http://schemas.microsoft.com/office/powerpoint/2010/main" val="3257619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Cerebrospinal Fluid</a:t>
            </a:r>
          </a:p>
        </p:txBody>
      </p:sp>
      <p:sp>
        <p:nvSpPr>
          <p:cNvPr id="3" name="Content Placeholder 2"/>
          <p:cNvSpPr>
            <a:spLocks noGrp="1"/>
          </p:cNvSpPr>
          <p:nvPr>
            <p:ph sz="quarter" idx="11"/>
          </p:nvPr>
        </p:nvSpPr>
        <p:spPr/>
        <p:txBody>
          <a:bodyPr/>
          <a:lstStyle/>
          <a:p>
            <a:pPr>
              <a:spcBef>
                <a:spcPts val="800"/>
              </a:spcBef>
            </a:pPr>
            <a:r>
              <a:rPr lang="en-US" dirty="0"/>
              <a:t>Cerebrospinal fluid (CSF):</a:t>
            </a:r>
          </a:p>
          <a:p>
            <a:pPr marL="342900" indent="-342900">
              <a:spcBef>
                <a:spcPts val="800"/>
              </a:spcBef>
              <a:buFont typeface="Arial" panose="020B0604020202020204" pitchFamily="34" charset="0"/>
              <a:buChar char="•"/>
            </a:pPr>
            <a:r>
              <a:rPr lang="en-US" dirty="0"/>
              <a:t>Fills the subarachnoid space</a:t>
            </a:r>
          </a:p>
          <a:p>
            <a:pPr marL="342900" indent="-342900">
              <a:spcBef>
                <a:spcPts val="800"/>
              </a:spcBef>
              <a:buFont typeface="Arial" panose="020B0604020202020204" pitchFamily="34" charset="0"/>
              <a:buChar char="•"/>
            </a:pPr>
            <a:r>
              <a:rPr lang="en-US" dirty="0"/>
              <a:t>Clear, serum-like fluid</a:t>
            </a:r>
          </a:p>
          <a:p>
            <a:pPr marL="342900" indent="-342900">
              <a:spcBef>
                <a:spcPts val="800"/>
              </a:spcBef>
              <a:buFont typeface="Arial" panose="020B0604020202020204" pitchFamily="34" charset="0"/>
              <a:buChar char="•"/>
            </a:pPr>
            <a:r>
              <a:rPr lang="en-US" dirty="0"/>
              <a:t>Provides nutrition to the CNS</a:t>
            </a:r>
          </a:p>
          <a:p>
            <a:pPr marL="342900" indent="-342900">
              <a:spcBef>
                <a:spcPts val="800"/>
              </a:spcBef>
              <a:buFont typeface="Arial" panose="020B0604020202020204" pitchFamily="34" charset="0"/>
              <a:buChar char="•"/>
            </a:pPr>
            <a:r>
              <a:rPr lang="en-US" dirty="0"/>
              <a:t>Provides a liquid cushion for the brain and spinal cord</a:t>
            </a:r>
          </a:p>
          <a:p>
            <a:pPr>
              <a:spcBef>
                <a:spcPts val="800"/>
              </a:spcBef>
            </a:pPr>
            <a:r>
              <a:rPr lang="en-US" b="1" dirty="0"/>
              <a:t>Meningitis:</a:t>
            </a:r>
            <a:r>
              <a:rPr lang="en-US" dirty="0"/>
              <a:t> infection of the meninges</a:t>
            </a:r>
          </a:p>
        </p:txBody>
      </p:sp>
    </p:spTree>
    <p:extLst>
      <p:ext uri="{BB962C8B-B14F-4D97-AF65-F5344CB8AC3E}">
        <p14:creationId xmlns:p14="http://schemas.microsoft.com/office/powerpoint/2010/main" val="5893688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More </a:t>
            </a:r>
            <a:r>
              <a:rPr lang="en-IN" i="1" dirty="0"/>
              <a:t>Toxoplasma </a:t>
            </a:r>
            <a:r>
              <a:rPr lang="en-IN" i="1" dirty="0" err="1"/>
              <a:t>gondii</a:t>
            </a:r>
            <a:r>
              <a:rPr lang="en-IN" dirty="0"/>
              <a:t> Details</a:t>
            </a:r>
          </a:p>
        </p:txBody>
      </p:sp>
      <p:sp>
        <p:nvSpPr>
          <p:cNvPr id="3" name="Content Placeholder 2"/>
          <p:cNvSpPr>
            <a:spLocks noGrp="1"/>
          </p:cNvSpPr>
          <p:nvPr>
            <p:ph sz="quarter" idx="11"/>
          </p:nvPr>
        </p:nvSpPr>
        <p:spPr/>
        <p:txBody>
          <a:bodyPr/>
          <a:lstStyle/>
          <a:p>
            <a:pPr>
              <a:spcBef>
                <a:spcPts val="800"/>
              </a:spcBef>
            </a:pPr>
            <a:r>
              <a:rPr lang="en-US" dirty="0"/>
              <a:t>Flagellated parasite</a:t>
            </a:r>
          </a:p>
          <a:p>
            <a:pPr marL="342900" indent="-342900">
              <a:spcBef>
                <a:spcPts val="800"/>
              </a:spcBef>
              <a:buFont typeface="Arial" panose="020B0604020202020204" pitchFamily="34" charset="0"/>
              <a:buChar char="•"/>
            </a:pPr>
            <a:r>
              <a:rPr lang="en-US" dirty="0"/>
              <a:t>Can attack at least 200 species of birds and mammals</a:t>
            </a:r>
          </a:p>
          <a:p>
            <a:pPr marL="342900" indent="-342900">
              <a:spcBef>
                <a:spcPts val="800"/>
              </a:spcBef>
              <a:buFont typeface="Arial" panose="020B0604020202020204" pitchFamily="34" charset="0"/>
              <a:buChar char="•"/>
            </a:pPr>
            <a:r>
              <a:rPr lang="en-US" dirty="0"/>
              <a:t>Primary reservoir is felines, both wild and domestic</a:t>
            </a:r>
          </a:p>
          <a:p>
            <a:pPr>
              <a:spcBef>
                <a:spcPts val="800"/>
              </a:spcBef>
            </a:pPr>
            <a:r>
              <a:rPr lang="en-US" dirty="0"/>
              <a:t>Signs and symptoms:</a:t>
            </a:r>
          </a:p>
          <a:p>
            <a:pPr marL="342900" indent="-342900">
              <a:spcBef>
                <a:spcPts val="800"/>
              </a:spcBef>
              <a:buFont typeface="Arial" panose="020B0604020202020204" pitchFamily="34" charset="0"/>
              <a:buChar char="•"/>
            </a:pPr>
            <a:r>
              <a:rPr lang="en-US" dirty="0"/>
              <a:t>Usually asymptomatic</a:t>
            </a:r>
          </a:p>
          <a:p>
            <a:pPr marL="342900" indent="-342900">
              <a:spcBef>
                <a:spcPts val="800"/>
              </a:spcBef>
              <a:buFont typeface="Arial" panose="020B0604020202020204" pitchFamily="34" charset="0"/>
              <a:buChar char="•"/>
            </a:pPr>
            <a:r>
              <a:rPr lang="en-US" dirty="0"/>
              <a:t>Sore throat, lymph node enlargement, low-grade fever</a:t>
            </a:r>
          </a:p>
          <a:p>
            <a:pPr marL="342900" indent="-342900">
              <a:spcBef>
                <a:spcPts val="800"/>
              </a:spcBef>
              <a:buFont typeface="Arial" panose="020B0604020202020204" pitchFamily="34" charset="0"/>
              <a:buChar char="•"/>
            </a:pPr>
            <a:r>
              <a:rPr lang="en-US" dirty="0"/>
              <a:t>Chronic or subacute encephalitis in patients with immune suppression</a:t>
            </a:r>
          </a:p>
        </p:txBody>
      </p:sp>
    </p:spTree>
    <p:extLst>
      <p:ext uri="{BB962C8B-B14F-4D97-AF65-F5344CB8AC3E}">
        <p14:creationId xmlns:p14="http://schemas.microsoft.com/office/powerpoint/2010/main" val="404291422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Toxoplasma </a:t>
            </a:r>
            <a:r>
              <a:rPr lang="en-US" i="1" dirty="0" err="1"/>
              <a:t>gondii</a:t>
            </a:r>
            <a:r>
              <a:rPr lang="en-US" dirty="0"/>
              <a:t> Infection During Pregnancy</a:t>
            </a:r>
            <a:endParaRPr lang="en-IN" dirty="0"/>
          </a:p>
        </p:txBody>
      </p:sp>
      <p:sp>
        <p:nvSpPr>
          <p:cNvPr id="3" name="Content Placeholder 2"/>
          <p:cNvSpPr>
            <a:spLocks noGrp="1"/>
          </p:cNvSpPr>
          <p:nvPr>
            <p:ph sz="quarter" idx="11"/>
          </p:nvPr>
        </p:nvSpPr>
        <p:spPr/>
        <p:txBody>
          <a:bodyPr/>
          <a:lstStyle/>
          <a:p>
            <a:pPr>
              <a:spcBef>
                <a:spcPts val="600"/>
              </a:spcBef>
              <a:defRPr/>
            </a:pPr>
            <a:r>
              <a:rPr lang="en-US" sz="2000" dirty="0">
                <a:ea typeface="ＭＳ Ｐゴシック" charset="0"/>
              </a:rPr>
              <a:t>33% chance of the mother transmitting the infection to her fetus</a:t>
            </a:r>
          </a:p>
          <a:p>
            <a:pPr>
              <a:spcBef>
                <a:spcPts val="600"/>
              </a:spcBef>
              <a:defRPr/>
            </a:pPr>
            <a:r>
              <a:rPr lang="en-US" sz="2000" dirty="0">
                <a:ea typeface="ＭＳ Ｐゴシック" charset="0"/>
              </a:rPr>
              <a:t>Congenital infection in the first or second trimester associated with:</a:t>
            </a:r>
          </a:p>
          <a:p>
            <a:pPr marL="342900" lvl="1">
              <a:spcBef>
                <a:spcPts val="600"/>
              </a:spcBef>
              <a:defRPr/>
            </a:pPr>
            <a:r>
              <a:rPr lang="en-US" sz="2000" dirty="0">
                <a:ea typeface="ＭＳ Ｐゴシック" charset="0"/>
              </a:rPr>
              <a:t>Stillbirth</a:t>
            </a:r>
          </a:p>
          <a:p>
            <a:pPr marL="342900" lvl="1">
              <a:spcBef>
                <a:spcPts val="600"/>
              </a:spcBef>
              <a:defRPr/>
            </a:pPr>
            <a:r>
              <a:rPr lang="en-US" sz="2000" dirty="0">
                <a:ea typeface="ＭＳ Ｐゴシック" charset="0"/>
              </a:rPr>
              <a:t>Liver and spleen enlargement</a:t>
            </a:r>
          </a:p>
          <a:p>
            <a:pPr marL="342900" lvl="1">
              <a:spcBef>
                <a:spcPts val="600"/>
              </a:spcBef>
              <a:defRPr/>
            </a:pPr>
            <a:r>
              <a:rPr lang="en-US" sz="2000" dirty="0">
                <a:ea typeface="ＭＳ Ｐゴシック" charset="0"/>
              </a:rPr>
              <a:t>Liver failure</a:t>
            </a:r>
          </a:p>
          <a:p>
            <a:pPr marL="342900" lvl="1">
              <a:spcBef>
                <a:spcPts val="600"/>
              </a:spcBef>
              <a:defRPr/>
            </a:pPr>
            <a:r>
              <a:rPr lang="en-US" sz="2000" dirty="0">
                <a:ea typeface="ＭＳ Ｐゴシック" charset="0"/>
              </a:rPr>
              <a:t>Hydrocephalus</a:t>
            </a:r>
          </a:p>
          <a:p>
            <a:pPr marL="342900" lvl="1">
              <a:spcBef>
                <a:spcPts val="600"/>
              </a:spcBef>
              <a:defRPr/>
            </a:pPr>
            <a:r>
              <a:rPr lang="en-US" sz="2000" dirty="0">
                <a:ea typeface="ＭＳ Ｐゴシック" charset="0"/>
              </a:rPr>
              <a:t>Convulsions</a:t>
            </a:r>
          </a:p>
          <a:p>
            <a:pPr marL="342900" lvl="1">
              <a:spcBef>
                <a:spcPts val="600"/>
              </a:spcBef>
              <a:defRPr/>
            </a:pPr>
            <a:r>
              <a:rPr lang="en-US" sz="2000" dirty="0">
                <a:ea typeface="ＭＳ Ｐゴシック" charset="0"/>
              </a:rPr>
              <a:t>Damage to retina, blindness</a:t>
            </a:r>
          </a:p>
        </p:txBody>
      </p:sp>
      <p:pic>
        <p:nvPicPr>
          <p:cNvPr id="7" name="Picture 6" descr="The life cycle and morphological forms of Toxoplasma gondii."/>
          <p:cNvPicPr>
            <a:picLocks noChangeAspect="1"/>
          </p:cNvPicPr>
          <p:nvPr/>
        </p:nvPicPr>
        <p:blipFill rotWithShape="1">
          <a:blip r:embed="rId2">
            <a:extLst>
              <a:ext uri="{28A0092B-C50C-407E-A947-70E740481C1C}">
                <a14:useLocalDpi xmlns:a14="http://schemas.microsoft.com/office/drawing/2010/main" val="0"/>
              </a:ext>
            </a:extLst>
          </a:blip>
          <a:srcRect t="4238" b="3574"/>
          <a:stretch/>
        </p:blipFill>
        <p:spPr>
          <a:xfrm>
            <a:off x="5760274" y="1339403"/>
            <a:ext cx="2343304" cy="4832745"/>
          </a:xfrm>
          <a:prstGeom prst="rect">
            <a:avLst/>
          </a:prstGeom>
        </p:spPr>
      </p:pic>
      <p:sp>
        <p:nvSpPr>
          <p:cNvPr id="8" name="Text Placeholder 5">
            <a:extLst>
              <a:ext uri="{FF2B5EF4-FFF2-40B4-BE49-F238E27FC236}">
                <a16:creationId xmlns:a16="http://schemas.microsoft.com/office/drawing/2014/main" id="{7B3260E9-C7FD-465F-B218-EB1080BE63D3}"/>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5"/>
          <p:cNvSpPr>
            <a:spLocks noGrp="1"/>
          </p:cNvSpPr>
          <p:nvPr>
            <p:ph type="body" sz="quarter" idx="30"/>
          </p:nvPr>
        </p:nvSpPr>
        <p:spPr/>
        <p:txBody>
          <a:bodyPr/>
          <a:lstStyle/>
          <a:p>
            <a:r>
              <a:rPr lang="en-IN" dirty="0"/>
              <a:t>(cats) Image Source, (mouse) Image Source; (cows) Keith </a:t>
            </a:r>
            <a:r>
              <a:rPr lang="en-IN" dirty="0" err="1"/>
              <a:t>Szafranski</a:t>
            </a:r>
            <a:r>
              <a:rPr lang="en-IN" dirty="0"/>
              <a:t>/</a:t>
            </a:r>
            <a:r>
              <a:rPr lang="en-IN" dirty="0" err="1"/>
              <a:t>iStock</a:t>
            </a:r>
            <a:r>
              <a:rPr lang="en-IN" dirty="0"/>
              <a:t>/Getty Images; (pregnant woman) Francisco Cruz/</a:t>
            </a:r>
            <a:r>
              <a:rPr lang="en-IN" dirty="0" err="1"/>
              <a:t>Purestock</a:t>
            </a:r>
            <a:r>
              <a:rPr lang="en-IN" dirty="0"/>
              <a:t>/</a:t>
            </a:r>
            <a:r>
              <a:rPr lang="en-IN" dirty="0" err="1"/>
              <a:t>SuperStock</a:t>
            </a:r>
            <a:endParaRPr lang="en-IN" dirty="0"/>
          </a:p>
        </p:txBody>
      </p:sp>
    </p:spTree>
    <p:extLst>
      <p:ext uri="{BB962C8B-B14F-4D97-AF65-F5344CB8AC3E}">
        <p14:creationId xmlns:p14="http://schemas.microsoft.com/office/powerpoint/2010/main" val="21520047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Measles Virus: Subacute </a:t>
            </a:r>
            <a:r>
              <a:rPr lang="en-IN" dirty="0" err="1"/>
              <a:t>Sclerosing</a:t>
            </a:r>
            <a:r>
              <a:rPr lang="en-IN" dirty="0"/>
              <a:t> </a:t>
            </a:r>
            <a:r>
              <a:rPr lang="en-IN" dirty="0" err="1"/>
              <a:t>Panencephalitis</a:t>
            </a:r>
            <a:r>
              <a:rPr lang="en-IN" dirty="0"/>
              <a:t> (SSPE)</a:t>
            </a:r>
          </a:p>
        </p:txBody>
      </p:sp>
      <p:sp>
        <p:nvSpPr>
          <p:cNvPr id="3" name="Content Placeholder 2"/>
          <p:cNvSpPr>
            <a:spLocks noGrp="1"/>
          </p:cNvSpPr>
          <p:nvPr>
            <p:ph sz="quarter" idx="11"/>
          </p:nvPr>
        </p:nvSpPr>
        <p:spPr/>
        <p:txBody>
          <a:bodyPr/>
          <a:lstStyle/>
          <a:p>
            <a:pPr>
              <a:spcBef>
                <a:spcPts val="800"/>
              </a:spcBef>
            </a:pPr>
            <a:r>
              <a:rPr lang="en-US" dirty="0"/>
              <a:t>“Slow virus infection”</a:t>
            </a:r>
          </a:p>
          <a:p>
            <a:pPr>
              <a:spcBef>
                <a:spcPts val="800"/>
              </a:spcBef>
            </a:pPr>
            <a:r>
              <a:rPr lang="en-US" dirty="0"/>
              <a:t>Symptoms appear years after an initial measles episode</a:t>
            </a:r>
          </a:p>
          <a:p>
            <a:pPr>
              <a:spcBef>
                <a:spcPts val="800"/>
              </a:spcBef>
            </a:pPr>
            <a:r>
              <a:rPr lang="en-US" dirty="0"/>
              <a:t>Caused by direct viral invasion of neural tissue</a:t>
            </a:r>
          </a:p>
          <a:p>
            <a:pPr>
              <a:spcBef>
                <a:spcPts val="800"/>
              </a:spcBef>
            </a:pPr>
            <a:r>
              <a:rPr lang="en-US" dirty="0"/>
              <a:t>Unclear what factors lead to persistence of the virus in some people</a:t>
            </a:r>
            <a:endParaRPr lang="en-IN" dirty="0"/>
          </a:p>
        </p:txBody>
      </p:sp>
    </p:spTree>
    <p:extLst>
      <p:ext uri="{BB962C8B-B14F-4D97-AF65-F5344CB8AC3E}">
        <p14:creationId xmlns:p14="http://schemas.microsoft.com/office/powerpoint/2010/main" val="24868873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Prions</a:t>
            </a:r>
          </a:p>
        </p:txBody>
      </p:sp>
      <p:sp>
        <p:nvSpPr>
          <p:cNvPr id="3" name="Content Placeholder 2"/>
          <p:cNvSpPr>
            <a:spLocks noGrp="1"/>
          </p:cNvSpPr>
          <p:nvPr>
            <p:ph sz="quarter" idx="11"/>
          </p:nvPr>
        </p:nvSpPr>
        <p:spPr>
          <a:xfrm>
            <a:off x="342900" y="1167849"/>
            <a:ext cx="8458200" cy="4971691"/>
          </a:xfrm>
        </p:spPr>
        <p:txBody>
          <a:bodyPr/>
          <a:lstStyle/>
          <a:p>
            <a:pPr>
              <a:spcBef>
                <a:spcPts val="600"/>
              </a:spcBef>
              <a:spcAft>
                <a:spcPts val="600"/>
              </a:spcAft>
            </a:pPr>
            <a:r>
              <a:rPr lang="en-IN" sz="2000" dirty="0"/>
              <a:t>Proteinaceous infectious particles:</a:t>
            </a:r>
          </a:p>
          <a:p>
            <a:pPr marL="342900" indent="-342900">
              <a:spcBef>
                <a:spcPts val="600"/>
              </a:spcBef>
              <a:spcAft>
                <a:spcPts val="600"/>
              </a:spcAft>
              <a:buFont typeface="Arial" panose="020B0604020202020204" pitchFamily="34" charset="0"/>
              <a:buChar char="•"/>
            </a:pPr>
            <a:r>
              <a:rPr lang="en-IN" sz="2000" dirty="0"/>
              <a:t>Contain no genetic material</a:t>
            </a:r>
          </a:p>
          <a:p>
            <a:pPr marL="342900" indent="-342900">
              <a:spcBef>
                <a:spcPts val="600"/>
              </a:spcBef>
              <a:spcAft>
                <a:spcPts val="600"/>
              </a:spcAft>
              <a:buFont typeface="Arial" panose="020B0604020202020204" pitchFamily="34" charset="0"/>
              <a:buChar char="•"/>
            </a:pPr>
            <a:r>
              <a:rPr lang="en-IN" sz="2000" dirty="0"/>
              <a:t>Cause </a:t>
            </a:r>
            <a:r>
              <a:rPr lang="en-IN" sz="2000" b="1" dirty="0"/>
              <a:t>transmissible spongiform encephalopathies:</a:t>
            </a:r>
          </a:p>
          <a:p>
            <a:pPr marL="687388" lvl="1">
              <a:spcBef>
                <a:spcPts val="600"/>
              </a:spcBef>
              <a:spcAft>
                <a:spcPts val="600"/>
              </a:spcAft>
            </a:pPr>
            <a:r>
              <a:rPr lang="en-IN" sz="2000" dirty="0" err="1"/>
              <a:t>Creutzfeldt</a:t>
            </a:r>
            <a:r>
              <a:rPr lang="en-IN" sz="2000" dirty="0"/>
              <a:t>-Jacob disease (CJD)</a:t>
            </a:r>
          </a:p>
          <a:p>
            <a:pPr marL="687388" lvl="1">
              <a:spcBef>
                <a:spcPts val="600"/>
              </a:spcBef>
              <a:spcAft>
                <a:spcPts val="600"/>
              </a:spcAft>
            </a:pPr>
            <a:r>
              <a:rPr lang="en-IN" sz="2000" dirty="0" err="1"/>
              <a:t>Gerstmann-Sträussler-Scheinker</a:t>
            </a:r>
            <a:r>
              <a:rPr lang="en-IN" sz="2000" dirty="0"/>
              <a:t> disease</a:t>
            </a:r>
          </a:p>
          <a:p>
            <a:pPr marL="687388" lvl="1">
              <a:spcBef>
                <a:spcPts val="600"/>
              </a:spcBef>
              <a:spcAft>
                <a:spcPts val="600"/>
              </a:spcAft>
            </a:pPr>
            <a:r>
              <a:rPr lang="en-IN" sz="2000" dirty="0"/>
              <a:t>Kuru</a:t>
            </a:r>
          </a:p>
          <a:p>
            <a:pPr marL="687388" lvl="1">
              <a:spcBef>
                <a:spcPts val="600"/>
              </a:spcBef>
              <a:spcAft>
                <a:spcPts val="600"/>
              </a:spcAft>
            </a:pPr>
            <a:r>
              <a:rPr lang="en-IN" sz="2000" dirty="0"/>
              <a:t>Fatal familial insomnia</a:t>
            </a:r>
          </a:p>
          <a:p>
            <a:pPr marL="687388" lvl="1">
              <a:spcBef>
                <a:spcPts val="600"/>
              </a:spcBef>
              <a:spcAft>
                <a:spcPts val="600"/>
              </a:spcAft>
            </a:pPr>
            <a:r>
              <a:rPr lang="en-IN" sz="2000" dirty="0"/>
              <a:t>Scrapie in sheep and goats</a:t>
            </a:r>
          </a:p>
          <a:p>
            <a:pPr marL="687388" lvl="1">
              <a:spcBef>
                <a:spcPts val="600"/>
              </a:spcBef>
              <a:spcAft>
                <a:spcPts val="600"/>
              </a:spcAft>
            </a:pPr>
            <a:r>
              <a:rPr lang="en-IN" sz="2000" dirty="0"/>
              <a:t>Transmissible mink encephalopathy</a:t>
            </a:r>
          </a:p>
          <a:p>
            <a:pPr marL="687388" lvl="1">
              <a:spcBef>
                <a:spcPts val="600"/>
              </a:spcBef>
              <a:spcAft>
                <a:spcPts val="600"/>
              </a:spcAft>
            </a:pPr>
            <a:r>
              <a:rPr lang="en-IN" sz="2000" dirty="0"/>
              <a:t>Chronic wasting disease in deer and elk</a:t>
            </a:r>
          </a:p>
          <a:p>
            <a:pPr marL="687388" lvl="1">
              <a:spcBef>
                <a:spcPts val="600"/>
              </a:spcBef>
              <a:spcAft>
                <a:spcPts val="600"/>
              </a:spcAft>
            </a:pPr>
            <a:r>
              <a:rPr lang="en-IN" sz="2000" dirty="0"/>
              <a:t>Bovine spongiform encephalopathy (BSE)</a:t>
            </a:r>
          </a:p>
          <a:p>
            <a:endParaRPr lang="en-IN" dirty="0"/>
          </a:p>
        </p:txBody>
      </p:sp>
    </p:spTree>
    <p:extLst>
      <p:ext uri="{BB962C8B-B14F-4D97-AF65-F5344CB8AC3E}">
        <p14:creationId xmlns:p14="http://schemas.microsoft.com/office/powerpoint/2010/main" val="4203802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More Prion Details</a:t>
            </a:r>
          </a:p>
        </p:txBody>
      </p:sp>
      <p:sp>
        <p:nvSpPr>
          <p:cNvPr id="3" name="Content Placeholder 2"/>
          <p:cNvSpPr>
            <a:spLocks noGrp="1"/>
          </p:cNvSpPr>
          <p:nvPr>
            <p:ph sz="quarter" idx="11"/>
          </p:nvPr>
        </p:nvSpPr>
        <p:spPr/>
        <p:txBody>
          <a:bodyPr/>
          <a:lstStyle/>
          <a:p>
            <a:pPr>
              <a:spcBef>
                <a:spcPts val="800"/>
              </a:spcBef>
              <a:defRPr/>
            </a:pPr>
            <a:r>
              <a:rPr lang="en-US" sz="2800" dirty="0">
                <a:ea typeface="ＭＳ Ｐゴシック" charset="0"/>
              </a:rPr>
              <a:t>Normal protein in the brain (PRP</a:t>
            </a:r>
            <a:r>
              <a:rPr lang="en-US" sz="2800" baseline="30000" dirty="0">
                <a:ea typeface="ＭＳ Ｐゴシック" charset="0"/>
              </a:rPr>
              <a:t>C</a:t>
            </a:r>
            <a:r>
              <a:rPr lang="en-US" sz="2800" dirty="0">
                <a:ea typeface="ＭＳ Ｐゴシック" charset="0"/>
              </a:rPr>
              <a:t>) is transformed into a prion protein (PRP</a:t>
            </a:r>
            <a:r>
              <a:rPr lang="en-US" sz="2800" baseline="30000" dirty="0">
                <a:ea typeface="ＭＳ Ｐゴシック" charset="0"/>
              </a:rPr>
              <a:t>SC</a:t>
            </a:r>
            <a:r>
              <a:rPr lang="en-US" sz="2800" dirty="0">
                <a:ea typeface="ＭＳ Ｐゴシック" charset="0"/>
              </a:rPr>
              <a:t>)</a:t>
            </a:r>
          </a:p>
          <a:p>
            <a:pPr>
              <a:spcBef>
                <a:spcPts val="800"/>
              </a:spcBef>
              <a:defRPr/>
            </a:pPr>
            <a:r>
              <a:rPr lang="en-US" sz="2800" dirty="0">
                <a:ea typeface="ＭＳ Ｐゴシック" charset="0"/>
              </a:rPr>
              <a:t>Altered protein spontaneously converts other PRP</a:t>
            </a:r>
            <a:r>
              <a:rPr lang="en-US" sz="2800" baseline="30000" dirty="0">
                <a:ea typeface="ＭＳ Ｐゴシック" charset="0"/>
              </a:rPr>
              <a:t>C</a:t>
            </a:r>
            <a:r>
              <a:rPr lang="en-US" sz="2800" dirty="0">
                <a:ea typeface="ＭＳ Ｐゴシック" charset="0"/>
              </a:rPr>
              <a:t> proteins into PRP</a:t>
            </a:r>
            <a:r>
              <a:rPr lang="en-US" sz="2800" baseline="30000" dirty="0">
                <a:ea typeface="ＭＳ Ｐゴシック" charset="0"/>
              </a:rPr>
              <a:t>SC </a:t>
            </a:r>
            <a:r>
              <a:rPr lang="en-US" sz="2800" dirty="0">
                <a:ea typeface="ＭＳ Ｐゴシック" charset="0"/>
              </a:rPr>
              <a:t>proteins</a:t>
            </a:r>
          </a:p>
          <a:p>
            <a:pPr>
              <a:spcBef>
                <a:spcPts val="800"/>
              </a:spcBef>
              <a:defRPr/>
            </a:pPr>
            <a:r>
              <a:rPr lang="en-US" sz="2800" dirty="0">
                <a:ea typeface="ＭＳ Ｐゴシック" charset="0"/>
              </a:rPr>
              <a:t>Accumulation of PRP</a:t>
            </a:r>
            <a:r>
              <a:rPr lang="en-US" sz="2800" baseline="30000" dirty="0">
                <a:ea typeface="ＭＳ Ｐゴシック" charset="0"/>
              </a:rPr>
              <a:t>SC </a:t>
            </a:r>
            <a:r>
              <a:rPr lang="en-US" sz="2800" dirty="0">
                <a:ea typeface="ＭＳ Ｐゴシック" charset="0"/>
              </a:rPr>
              <a:t>proteins cause plaques and spongiform damage (holes) in the brain</a:t>
            </a:r>
          </a:p>
          <a:p>
            <a:pPr>
              <a:spcBef>
                <a:spcPts val="800"/>
              </a:spcBef>
              <a:defRPr/>
            </a:pPr>
            <a:r>
              <a:rPr lang="en-US" sz="2800" dirty="0">
                <a:ea typeface="ＭＳ Ｐゴシック" charset="0"/>
              </a:rPr>
              <a:t>Can cause disease when transferred to a new host</a:t>
            </a:r>
          </a:p>
          <a:p>
            <a:pPr marL="285750" lvl="1">
              <a:defRPr/>
            </a:pPr>
            <a:r>
              <a:rPr lang="en-US" dirty="0">
                <a:ea typeface="ＭＳ Ｐゴシック" charset="0"/>
              </a:rPr>
              <a:t>Contaminated instruments</a:t>
            </a:r>
          </a:p>
          <a:p>
            <a:pPr marL="285750" lvl="1">
              <a:defRPr/>
            </a:pPr>
            <a:r>
              <a:rPr lang="en-US" dirty="0">
                <a:ea typeface="ＭＳ Ｐゴシック" charset="0"/>
              </a:rPr>
              <a:t>Infected meat</a:t>
            </a:r>
          </a:p>
        </p:txBody>
      </p:sp>
    </p:spTree>
    <p:extLst>
      <p:ext uri="{BB962C8B-B14F-4D97-AF65-F5344CB8AC3E}">
        <p14:creationId xmlns:p14="http://schemas.microsoft.com/office/powerpoint/2010/main" val="21919264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Microscopic Effects of Spongiform Encephalopathy</a:t>
            </a:r>
            <a:endParaRPr lang="en-IN" dirty="0"/>
          </a:p>
        </p:txBody>
      </p:sp>
      <p:pic>
        <p:nvPicPr>
          <p:cNvPr id="6" name="Picture 5" descr="Photos of the microscopic effects of spongiform encephalopathy."/>
          <p:cNvPicPr>
            <a:picLocks noChangeAspect="1"/>
          </p:cNvPicPr>
          <p:nvPr/>
        </p:nvPicPr>
        <p:blipFill rotWithShape="1">
          <a:blip r:embed="rId2">
            <a:extLst>
              <a:ext uri="{28A0092B-C50C-407E-A947-70E740481C1C}">
                <a14:useLocalDpi xmlns:a14="http://schemas.microsoft.com/office/drawing/2010/main" val="0"/>
              </a:ext>
            </a:extLst>
          </a:blip>
          <a:srcRect t="3871" b="2941"/>
          <a:stretch/>
        </p:blipFill>
        <p:spPr>
          <a:xfrm>
            <a:off x="2763636" y="1230937"/>
            <a:ext cx="3616728" cy="4815272"/>
          </a:xfrm>
          <a:prstGeom prst="rect">
            <a:avLst/>
          </a:prstGeom>
        </p:spPr>
      </p:pic>
      <p:sp>
        <p:nvSpPr>
          <p:cNvPr id="7" name="Text Placeholder 5">
            <a:extLst>
              <a:ext uri="{FF2B5EF4-FFF2-40B4-BE49-F238E27FC236}">
                <a16:creationId xmlns:a16="http://schemas.microsoft.com/office/drawing/2014/main" id="{3418C4E4-A40C-47BD-B47E-4B3AE376B0E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5" name="Text Placeholder 4"/>
          <p:cNvSpPr>
            <a:spLocks noGrp="1"/>
          </p:cNvSpPr>
          <p:nvPr>
            <p:ph type="body" sz="quarter" idx="30"/>
          </p:nvPr>
        </p:nvSpPr>
        <p:spPr/>
        <p:txBody>
          <a:bodyPr/>
          <a:lstStyle/>
          <a:p>
            <a:r>
              <a:rPr lang="en-IN" dirty="0"/>
              <a:t>(Top):  Pr. J. J. </a:t>
            </a:r>
            <a:r>
              <a:rPr lang="en-IN" dirty="0" err="1"/>
              <a:t>Hauw</a:t>
            </a:r>
            <a:r>
              <a:rPr lang="en-IN" dirty="0"/>
              <a:t>/ISM/</a:t>
            </a:r>
            <a:r>
              <a:rPr lang="en-IN" dirty="0" err="1"/>
              <a:t>Phototake</a:t>
            </a:r>
            <a:r>
              <a:rPr lang="en-IN" dirty="0"/>
              <a:t>; (Bottom) Michael Abbey/Science Source</a:t>
            </a:r>
          </a:p>
        </p:txBody>
      </p:sp>
    </p:spTree>
    <p:extLst>
      <p:ext uri="{BB962C8B-B14F-4D97-AF65-F5344CB8AC3E}">
        <p14:creationId xmlns:p14="http://schemas.microsoft.com/office/powerpoint/2010/main" val="34095722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Subacute Encephalitis Disease Table</a:t>
            </a:r>
          </a:p>
        </p:txBody>
      </p:sp>
      <p:graphicFrame>
        <p:nvGraphicFramePr>
          <p:cNvPr id="6" name="Table 5"/>
          <p:cNvGraphicFramePr>
            <a:graphicFrameLocks noGrp="1"/>
          </p:cNvGraphicFramePr>
          <p:nvPr>
            <p:extLst>
              <p:ext uri="{D42A27DB-BD31-4B8C-83A1-F6EECF244321}">
                <p14:modId xmlns:p14="http://schemas.microsoft.com/office/powerpoint/2010/main" val="850178919"/>
              </p:ext>
            </p:extLst>
          </p:nvPr>
        </p:nvGraphicFramePr>
        <p:xfrm>
          <a:off x="342900" y="1146175"/>
          <a:ext cx="8382000" cy="4643120"/>
        </p:xfrm>
        <a:graphic>
          <a:graphicData uri="http://schemas.openxmlformats.org/drawingml/2006/table">
            <a:tbl>
              <a:tblPr firstRow="1" bandRow="1">
                <a:tableStyleId>{073A0DAA-6AF3-43AB-8588-CEC1D06C72B9}</a:tableStyleId>
              </a:tblPr>
              <a:tblGrid>
                <a:gridCol w="1371600">
                  <a:extLst>
                    <a:ext uri="{9D8B030D-6E8A-4147-A177-3AD203B41FA5}">
                      <a16:colId xmlns:a16="http://schemas.microsoft.com/office/drawing/2014/main" val="20000"/>
                    </a:ext>
                  </a:extLst>
                </a:gridCol>
                <a:gridCol w="2459360">
                  <a:extLst>
                    <a:ext uri="{9D8B030D-6E8A-4147-A177-3AD203B41FA5}">
                      <a16:colId xmlns:a16="http://schemas.microsoft.com/office/drawing/2014/main" val="20001"/>
                    </a:ext>
                  </a:extLst>
                </a:gridCol>
                <a:gridCol w="2234961">
                  <a:extLst>
                    <a:ext uri="{9D8B030D-6E8A-4147-A177-3AD203B41FA5}">
                      <a16:colId xmlns:a16="http://schemas.microsoft.com/office/drawing/2014/main" val="20002"/>
                    </a:ext>
                  </a:extLst>
                </a:gridCol>
                <a:gridCol w="2316079">
                  <a:extLst>
                    <a:ext uri="{9D8B030D-6E8A-4147-A177-3AD203B41FA5}">
                      <a16:colId xmlns:a16="http://schemas.microsoft.com/office/drawing/2014/main" val="20003"/>
                    </a:ext>
                  </a:extLst>
                </a:gridCol>
              </a:tblGrid>
              <a:tr h="370840">
                <a:tc>
                  <a:txBody>
                    <a:bodyPr/>
                    <a:lstStyle/>
                    <a:p>
                      <a:pPr>
                        <a:lnSpc>
                          <a:spcPts val="1400"/>
                        </a:lnSpc>
                      </a:pPr>
                      <a:r>
                        <a:rPr lang="en-US" sz="1000" b="1" i="0" u="none" strike="noStrike" kern="1200" baseline="0" dirty="0">
                          <a:solidFill>
                            <a:schemeClr val="tx1"/>
                          </a:solidFill>
                          <a:latin typeface="+mn-lt"/>
                          <a:ea typeface="+mn-ea"/>
                          <a:cs typeface="+mn-cs"/>
                        </a:rPr>
                        <a:t>Causative Organism(s)</a:t>
                      </a:r>
                      <a:endParaRPr lang="en-US"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1" i="1" u="none" strike="noStrike" kern="1200" baseline="0" dirty="0">
                          <a:solidFill>
                            <a:schemeClr val="tx1"/>
                          </a:solidFill>
                          <a:latin typeface="+mn-lt"/>
                          <a:ea typeface="+mn-ea"/>
                          <a:cs typeface="+mn-cs"/>
                        </a:rPr>
                        <a:t>Toxoplasma gondii</a:t>
                      </a:r>
                      <a:endParaRPr lang="en-US"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1" i="0" u="none" strike="noStrike" kern="1200" baseline="0" dirty="0">
                          <a:solidFill>
                            <a:schemeClr val="tx1"/>
                          </a:solidFill>
                          <a:latin typeface="+mn-lt"/>
                          <a:ea typeface="+mn-ea"/>
                          <a:cs typeface="+mn-cs"/>
                        </a:rPr>
                        <a:t>Subacute </a:t>
                      </a:r>
                      <a:r>
                        <a:rPr lang="en-US" sz="1000" b="1" i="0" u="none" strike="noStrike" kern="1200" baseline="0" dirty="0" err="1">
                          <a:solidFill>
                            <a:schemeClr val="tx1"/>
                          </a:solidFill>
                          <a:latin typeface="+mn-lt"/>
                          <a:ea typeface="+mn-ea"/>
                          <a:cs typeface="+mn-cs"/>
                        </a:rPr>
                        <a:t>sclerosing</a:t>
                      </a:r>
                      <a:r>
                        <a:rPr lang="en-US" sz="1000" b="1" i="0" u="none" strike="noStrike" kern="1200" baseline="0" dirty="0">
                          <a:solidFill>
                            <a:schemeClr val="tx1"/>
                          </a:solidFill>
                          <a:latin typeface="+mn-lt"/>
                          <a:ea typeface="+mn-ea"/>
                          <a:cs typeface="+mn-cs"/>
                        </a:rPr>
                        <a:t> </a:t>
                      </a:r>
                      <a:r>
                        <a:rPr lang="en-US" sz="1000" b="1" i="0" u="none" strike="noStrike" kern="1200" baseline="0" dirty="0" err="1">
                          <a:solidFill>
                            <a:schemeClr val="tx1"/>
                          </a:solidFill>
                          <a:latin typeface="+mn-lt"/>
                          <a:ea typeface="+mn-ea"/>
                          <a:cs typeface="+mn-cs"/>
                        </a:rPr>
                        <a:t>panencephalitis</a:t>
                      </a:r>
                      <a:endParaRPr lang="en-US"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1" i="0" u="none" strike="noStrike" kern="1200" baseline="0" dirty="0">
                          <a:solidFill>
                            <a:schemeClr val="tx1"/>
                          </a:solidFill>
                          <a:latin typeface="+mn-lt"/>
                          <a:ea typeface="+mn-ea"/>
                          <a:cs typeface="+mn-cs"/>
                        </a:rPr>
                        <a:t>Prions</a:t>
                      </a:r>
                      <a:endParaRPr lang="en-US" sz="1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nSpc>
                          <a:spcPts val="1400"/>
                        </a:lnSpc>
                      </a:pPr>
                      <a:r>
                        <a:rPr lang="en-US" sz="1000" b="0" i="0" u="none" strike="noStrike" kern="1200" baseline="0" dirty="0">
                          <a:solidFill>
                            <a:schemeClr val="dk1"/>
                          </a:solidFill>
                          <a:latin typeface="+mn-lt"/>
                          <a:ea typeface="+mn-ea"/>
                          <a:cs typeface="+mn-cs"/>
                        </a:rPr>
                        <a:t>Common Modes of Transmission</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Vehicle (meat) or fecal-oral</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Persistence of measles virus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CJD = direct/parenteral contact with infected tissue, or inherited </a:t>
                      </a:r>
                      <a:r>
                        <a:rPr lang="en-US" sz="1000" b="0" i="0" u="none" strike="noStrike" kern="1200" baseline="0" dirty="0" err="1">
                          <a:solidFill>
                            <a:schemeClr val="dk1"/>
                          </a:solidFill>
                          <a:latin typeface="+mn-lt"/>
                          <a:ea typeface="+mn-ea"/>
                          <a:cs typeface="+mn-cs"/>
                        </a:rPr>
                        <a:t>vCJD</a:t>
                      </a:r>
                      <a:r>
                        <a:rPr lang="en-US" sz="1000" b="0" i="0" u="none" strike="noStrike" kern="1200" baseline="0" dirty="0">
                          <a:solidFill>
                            <a:schemeClr val="dk1"/>
                          </a:solidFill>
                          <a:latin typeface="+mn-lt"/>
                          <a:ea typeface="+mn-ea"/>
                          <a:cs typeface="+mn-cs"/>
                        </a:rPr>
                        <a:t> = vehicle (meat, parenteral)</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nSpc>
                          <a:spcPts val="1400"/>
                        </a:lnSpc>
                      </a:pPr>
                      <a:r>
                        <a:rPr lang="en-US" sz="1000" b="0" i="0" u="none" strike="noStrike" kern="1200" baseline="0" dirty="0">
                          <a:solidFill>
                            <a:schemeClr val="dk1"/>
                          </a:solidFill>
                          <a:latin typeface="+mn-lt"/>
                          <a:ea typeface="+mn-ea"/>
                          <a:cs typeface="+mn-cs"/>
                        </a:rPr>
                        <a:t>Virulence Factors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Intracellular growth</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Cell fusion, evasion of immune system</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Avoidance of host immune response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a:lnSpc>
                          <a:spcPts val="1400"/>
                        </a:lnSpc>
                      </a:pPr>
                      <a:r>
                        <a:rPr lang="en-US" sz="1000" b="0" i="0" u="none" strike="noStrike" kern="1200" baseline="0" dirty="0">
                          <a:solidFill>
                            <a:schemeClr val="dk1"/>
                          </a:solidFill>
                          <a:latin typeface="+mn-lt"/>
                          <a:ea typeface="+mn-ea"/>
                          <a:cs typeface="+mn-cs"/>
                        </a:rPr>
                        <a:t>Culture/ Diagnosis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Serological detection of IgM, culture, histology</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EEGs, MRI, serology (Ab versus measles virus)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Biopsy, image of brain</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pPr>
                        <a:lnSpc>
                          <a:spcPts val="1400"/>
                        </a:lnSpc>
                      </a:pPr>
                      <a:r>
                        <a:rPr lang="en-US" sz="1000" b="0" i="0" u="none" strike="noStrike" kern="1200" baseline="0" dirty="0">
                          <a:solidFill>
                            <a:schemeClr val="dk1"/>
                          </a:solidFill>
                          <a:latin typeface="+mn-lt"/>
                          <a:ea typeface="+mn-ea"/>
                          <a:cs typeface="+mn-cs"/>
                        </a:rPr>
                        <a:t>Prevention</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Personal hygiene, food hygiene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None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Avoiding infected meat or instruments; no prevention for inherited form</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pPr>
                        <a:lnSpc>
                          <a:spcPts val="1400"/>
                        </a:lnSpc>
                      </a:pPr>
                      <a:r>
                        <a:rPr lang="en-US" sz="1000" b="0" i="0" u="none" strike="noStrike" kern="1200" baseline="0" dirty="0">
                          <a:solidFill>
                            <a:schemeClr val="dk1"/>
                          </a:solidFill>
                          <a:latin typeface="+mn-lt"/>
                          <a:ea typeface="+mn-ea"/>
                          <a:cs typeface="+mn-cs"/>
                        </a:rPr>
                        <a:t>Treatment</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Pyrimethamine and/or leucovorin and/or sulfadiazine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None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None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pPr>
                        <a:lnSpc>
                          <a:spcPts val="1400"/>
                        </a:lnSpc>
                      </a:pPr>
                      <a:r>
                        <a:rPr lang="en-US" sz="1000" dirty="0"/>
                        <a:t>Distinctive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Subacute, slower development of disease</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History of measles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Long incubation period; fast progression once it begins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pPr marL="0" marR="0" indent="0" algn="l" defTabSz="457200" rtl="0" eaLnBrk="1" fontAlgn="auto" latinLnBrk="0" hangingPunct="1">
                        <a:lnSpc>
                          <a:spcPts val="1400"/>
                        </a:lnSpc>
                        <a:spcBef>
                          <a:spcPts val="0"/>
                        </a:spcBef>
                        <a:spcAft>
                          <a:spcPts val="0"/>
                        </a:spcAft>
                        <a:buClrTx/>
                        <a:buSzTx/>
                        <a:buFontTx/>
                        <a:buNone/>
                        <a:tabLst/>
                        <a:defRPr/>
                      </a:pPr>
                      <a:r>
                        <a:rPr lang="en-US" sz="1000" b="0" i="0" u="none" strike="noStrike" kern="1200" baseline="0" dirty="0">
                          <a:solidFill>
                            <a:schemeClr val="dk1"/>
                          </a:solidFill>
                          <a:latin typeface="+mn-lt"/>
                          <a:ea typeface="+mn-ea"/>
                          <a:cs typeface="+mn-cs"/>
                        </a:rPr>
                        <a:t>Epidemiological Features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15% to 29% of U.S. population is seropositive; internationally, </a:t>
                      </a:r>
                      <a:r>
                        <a:rPr lang="en-US" sz="1000" b="0" i="0" u="none" strike="noStrike" kern="1200" baseline="0" dirty="0" err="1">
                          <a:solidFill>
                            <a:schemeClr val="dk1"/>
                          </a:solidFill>
                          <a:latin typeface="+mn-lt"/>
                          <a:ea typeface="+mn-ea"/>
                          <a:cs typeface="+mn-cs"/>
                        </a:rPr>
                        <a:t>seroprevalence</a:t>
                      </a:r>
                      <a:r>
                        <a:rPr lang="en-US" sz="1000" b="0" i="0" u="none" strike="noStrike" kern="1200" baseline="0" dirty="0">
                          <a:solidFill>
                            <a:schemeClr val="dk1"/>
                          </a:solidFill>
                          <a:latin typeface="+mn-lt"/>
                          <a:ea typeface="+mn-ea"/>
                          <a:cs typeface="+mn-cs"/>
                        </a:rPr>
                        <a:t> is up to 90%; disease occurs in 3% to 15% of AIDS patients; considered a </a:t>
                      </a:r>
                      <a:r>
                        <a:rPr lang="en-US" sz="1000" b="1" i="0" u="none" strike="noStrike" kern="1200" baseline="0" dirty="0">
                          <a:solidFill>
                            <a:schemeClr val="dk1"/>
                          </a:solidFill>
                          <a:latin typeface="+mn-lt"/>
                          <a:ea typeface="+mn-ea"/>
                          <a:cs typeface="+mn-cs"/>
                        </a:rPr>
                        <a:t>neglected parasitic infection (NPI)</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Research in 2016 suggests it is 6–14 times more common than previously realized</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000" b="0" i="0" u="none" strike="noStrike" kern="1200" baseline="0" dirty="0">
                          <a:solidFill>
                            <a:schemeClr val="dk1"/>
                          </a:solidFill>
                          <a:latin typeface="+mn-lt"/>
                          <a:ea typeface="+mn-ea"/>
                          <a:cs typeface="+mn-cs"/>
                        </a:rPr>
                        <a:t>CJD: 1 case per year per million worldwide; seen in older adults  </a:t>
                      </a:r>
                      <a:r>
                        <a:rPr lang="en-US" sz="1000" b="0" i="0" u="none" strike="noStrike" kern="1200" baseline="0" dirty="0" err="1">
                          <a:solidFill>
                            <a:schemeClr val="dk1"/>
                          </a:solidFill>
                          <a:latin typeface="+mn-lt"/>
                          <a:ea typeface="+mn-ea"/>
                          <a:cs typeface="+mn-cs"/>
                        </a:rPr>
                        <a:t>vCJD</a:t>
                      </a:r>
                      <a:r>
                        <a:rPr lang="en-US" sz="1000" b="0" i="0" u="none" strike="noStrike" kern="1200" baseline="0" dirty="0">
                          <a:solidFill>
                            <a:schemeClr val="dk1"/>
                          </a:solidFill>
                          <a:latin typeface="+mn-lt"/>
                          <a:ea typeface="+mn-ea"/>
                          <a:cs typeface="+mn-cs"/>
                        </a:rPr>
                        <a:t>: 98% cases originated in United Kingdom</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58444307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Subacute Encephalitis: Other Conditions to Consider</a:t>
            </a:r>
            <a:endParaRPr lang="en-IN" dirty="0"/>
          </a:p>
        </p:txBody>
      </p:sp>
      <p:sp>
        <p:nvSpPr>
          <p:cNvPr id="3" name="Content Placeholder 2"/>
          <p:cNvSpPr>
            <a:spLocks noGrp="1"/>
          </p:cNvSpPr>
          <p:nvPr>
            <p:ph sz="quarter" idx="11"/>
          </p:nvPr>
        </p:nvSpPr>
        <p:spPr/>
        <p:txBody>
          <a:bodyPr/>
          <a:lstStyle/>
          <a:p>
            <a:pPr>
              <a:spcBef>
                <a:spcPts val="800"/>
              </a:spcBef>
            </a:pPr>
            <a:r>
              <a:rPr lang="en-US" dirty="0"/>
              <a:t>Other conditions may display subacute encephalitis symptoms:</a:t>
            </a:r>
          </a:p>
          <a:p>
            <a:pPr marL="342900" indent="-342900">
              <a:spcBef>
                <a:spcPts val="800"/>
              </a:spcBef>
              <a:buFont typeface="Arial" panose="020B0604020202020204" pitchFamily="34" charset="0"/>
              <a:buChar char="•"/>
            </a:pPr>
            <a:r>
              <a:rPr lang="en-US" dirty="0" err="1"/>
              <a:t>Rickettsial</a:t>
            </a:r>
            <a:r>
              <a:rPr lang="en-US" dirty="0"/>
              <a:t> diseases (Rocky Mountain spotted fever) (chapter 20)</a:t>
            </a:r>
          </a:p>
          <a:p>
            <a:pPr marL="342900" indent="-342900">
              <a:spcBef>
                <a:spcPts val="800"/>
              </a:spcBef>
              <a:buFont typeface="Arial" panose="020B0604020202020204" pitchFamily="34" charset="0"/>
              <a:buChar char="•"/>
            </a:pPr>
            <a:r>
              <a:rPr lang="en-US" dirty="0"/>
              <a:t>Lyme disease (chapter 20)</a:t>
            </a:r>
          </a:p>
          <a:p>
            <a:pPr marL="342900" indent="-342900">
              <a:spcBef>
                <a:spcPts val="800"/>
              </a:spcBef>
              <a:buFont typeface="Arial" panose="020B0604020202020204" pitchFamily="34" charset="0"/>
              <a:buChar char="•"/>
            </a:pPr>
            <a:r>
              <a:rPr lang="en-US" i="1" dirty="0" err="1"/>
              <a:t>Bartonella</a:t>
            </a:r>
            <a:r>
              <a:rPr lang="en-US" i="1" dirty="0"/>
              <a:t> </a:t>
            </a:r>
            <a:r>
              <a:rPr lang="en-US" dirty="0"/>
              <a:t>or </a:t>
            </a:r>
            <a:r>
              <a:rPr lang="en-US" i="1" dirty="0" err="1"/>
              <a:t>Anaplasma</a:t>
            </a:r>
            <a:r>
              <a:rPr lang="en-US" i="1" dirty="0"/>
              <a:t> </a:t>
            </a:r>
            <a:r>
              <a:rPr lang="en-US" dirty="0"/>
              <a:t>disease (chapter 20)</a:t>
            </a:r>
          </a:p>
          <a:p>
            <a:pPr marL="342900" indent="-342900">
              <a:spcBef>
                <a:spcPts val="800"/>
              </a:spcBef>
              <a:buFont typeface="Arial" panose="020B0604020202020204" pitchFamily="34" charset="0"/>
              <a:buChar char="•"/>
            </a:pPr>
            <a:r>
              <a:rPr lang="en-US" dirty="0"/>
              <a:t>Tapeworm disease—</a:t>
            </a:r>
            <a:r>
              <a:rPr lang="en-US" i="1" dirty="0" err="1"/>
              <a:t>Taenia</a:t>
            </a:r>
            <a:r>
              <a:rPr lang="en-US" i="1" dirty="0"/>
              <a:t> </a:t>
            </a:r>
            <a:r>
              <a:rPr lang="en-US" i="1" dirty="0" err="1"/>
              <a:t>solium</a:t>
            </a:r>
            <a:r>
              <a:rPr lang="en-US" i="1" dirty="0"/>
              <a:t> </a:t>
            </a:r>
            <a:r>
              <a:rPr lang="en-US" dirty="0"/>
              <a:t>(chapter 22)</a:t>
            </a:r>
          </a:p>
          <a:p>
            <a:pPr marL="342900" indent="-342900">
              <a:spcBef>
                <a:spcPts val="800"/>
              </a:spcBef>
              <a:buFont typeface="Arial" panose="020B0604020202020204" pitchFamily="34" charset="0"/>
              <a:buChar char="•"/>
            </a:pPr>
            <a:r>
              <a:rPr lang="en-US" dirty="0"/>
              <a:t>Syphilis—</a:t>
            </a:r>
            <a:r>
              <a:rPr lang="en-US" i="1" dirty="0"/>
              <a:t>Treponema pallidum </a:t>
            </a:r>
            <a:r>
              <a:rPr lang="en-US" dirty="0"/>
              <a:t>(chapter 23)</a:t>
            </a:r>
            <a:endParaRPr lang="en-IN" dirty="0"/>
          </a:p>
        </p:txBody>
      </p:sp>
    </p:spTree>
    <p:extLst>
      <p:ext uri="{BB962C8B-B14F-4D97-AF65-F5344CB8AC3E}">
        <p14:creationId xmlns:p14="http://schemas.microsoft.com/office/powerpoint/2010/main" val="29879035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err="1"/>
              <a:t>Zika</a:t>
            </a:r>
            <a:r>
              <a:rPr lang="en-IN" dirty="0"/>
              <a:t> Virus Disease</a:t>
            </a:r>
          </a:p>
        </p:txBody>
      </p:sp>
      <p:sp>
        <p:nvSpPr>
          <p:cNvPr id="3" name="Content Placeholder 2"/>
          <p:cNvSpPr>
            <a:spLocks noGrp="1"/>
          </p:cNvSpPr>
          <p:nvPr>
            <p:ph sz="quarter" idx="11"/>
          </p:nvPr>
        </p:nvSpPr>
        <p:spPr/>
        <p:txBody>
          <a:bodyPr/>
          <a:lstStyle/>
          <a:p>
            <a:pPr>
              <a:spcBef>
                <a:spcPts val="600"/>
              </a:spcBef>
              <a:defRPr/>
            </a:pPr>
            <a:r>
              <a:rPr lang="en-US" sz="2200" dirty="0" err="1">
                <a:ea typeface="ＭＳ Ｐゴシック" charset="0"/>
              </a:rPr>
              <a:t>Zika</a:t>
            </a:r>
            <a:r>
              <a:rPr lang="en-US" sz="2200" dirty="0">
                <a:ea typeface="ＭＳ Ｐゴシック" charset="0"/>
              </a:rPr>
              <a:t> is an RNA virus</a:t>
            </a:r>
          </a:p>
          <a:p>
            <a:pPr>
              <a:spcBef>
                <a:spcPts val="600"/>
              </a:spcBef>
              <a:defRPr/>
            </a:pPr>
            <a:r>
              <a:rPr lang="en-US" sz="2200" dirty="0"/>
              <a:t>Transmitted by the bite of the </a:t>
            </a:r>
            <a:r>
              <a:rPr lang="en-US" sz="2200" i="1" dirty="0" err="1"/>
              <a:t>Aedes</a:t>
            </a:r>
            <a:r>
              <a:rPr lang="en-US" sz="2200" i="1" dirty="0"/>
              <a:t> </a:t>
            </a:r>
            <a:r>
              <a:rPr lang="en-US" sz="2200" dirty="0"/>
              <a:t>mosquito, via sexual intercourse, and in utero</a:t>
            </a:r>
            <a:endParaRPr lang="en-US" sz="2200" dirty="0">
              <a:ea typeface="ＭＳ Ｐゴシック" charset="0"/>
            </a:endParaRPr>
          </a:p>
          <a:p>
            <a:pPr>
              <a:spcBef>
                <a:spcPts val="600"/>
              </a:spcBef>
              <a:defRPr/>
            </a:pPr>
            <a:r>
              <a:rPr lang="en-US" sz="2200" dirty="0">
                <a:ea typeface="ＭＳ Ｐゴシック" charset="0"/>
              </a:rPr>
              <a:t>When adults are infected, they can experience a range of symptoms, from none at all to a skin rash, conjunctivitis, and muscle and joint pain</a:t>
            </a:r>
          </a:p>
          <a:p>
            <a:pPr lvl="1">
              <a:spcBef>
                <a:spcPts val="600"/>
              </a:spcBef>
              <a:defRPr/>
            </a:pPr>
            <a:r>
              <a:rPr lang="en-US" sz="2200" dirty="0">
                <a:ea typeface="ＭＳ Ｐゴシック" charset="0"/>
              </a:rPr>
              <a:t>Also seems to trigger </a:t>
            </a:r>
            <a:r>
              <a:rPr lang="en-US" sz="2200" dirty="0" err="1">
                <a:ea typeface="ＭＳ Ｐゴシック" charset="0"/>
              </a:rPr>
              <a:t>Guillain-Barré</a:t>
            </a:r>
            <a:r>
              <a:rPr lang="en-US" sz="2200" dirty="0">
                <a:ea typeface="ＭＳ Ｐゴシック" charset="0"/>
              </a:rPr>
              <a:t> syndrome in some </a:t>
            </a:r>
          </a:p>
          <a:p>
            <a:pPr>
              <a:spcBef>
                <a:spcPts val="600"/>
              </a:spcBef>
              <a:defRPr/>
            </a:pPr>
            <a:r>
              <a:rPr lang="en-US" sz="2200" dirty="0">
                <a:ea typeface="ＭＳ Ｐゴシック" charset="0"/>
              </a:rPr>
              <a:t>Pregnant women are cautioned not to travel to </a:t>
            </a:r>
            <a:r>
              <a:rPr lang="en-US" sz="2200" dirty="0" err="1">
                <a:ea typeface="ＭＳ Ｐゴシック" charset="0"/>
              </a:rPr>
              <a:t>Zika</a:t>
            </a:r>
            <a:r>
              <a:rPr lang="en-US" sz="2200" dirty="0">
                <a:ea typeface="ＭＳ Ｐゴシック" charset="0"/>
              </a:rPr>
              <a:t>-endemic areas</a:t>
            </a:r>
          </a:p>
          <a:p>
            <a:pPr lvl="1">
              <a:spcBef>
                <a:spcPts val="600"/>
              </a:spcBef>
              <a:defRPr/>
            </a:pPr>
            <a:r>
              <a:rPr lang="en-US" sz="2200" dirty="0">
                <a:ea typeface="ＭＳ Ｐゴシック" charset="0"/>
              </a:rPr>
              <a:t>Causes congenital </a:t>
            </a:r>
            <a:r>
              <a:rPr lang="en-US" sz="2200" dirty="0" err="1">
                <a:ea typeface="ＭＳ Ｐゴシック" charset="0"/>
              </a:rPr>
              <a:t>Zika</a:t>
            </a:r>
            <a:r>
              <a:rPr lang="en-US" sz="2200" dirty="0">
                <a:ea typeface="ＭＳ Ｐゴシック" charset="0"/>
              </a:rPr>
              <a:t> virus syndrome, with </a:t>
            </a:r>
            <a:r>
              <a:rPr lang="en-US" sz="2200" dirty="0" err="1">
                <a:ea typeface="ＭＳ Ｐゴシック" charset="0"/>
              </a:rPr>
              <a:t>microencephaly</a:t>
            </a:r>
            <a:endParaRPr lang="en-US" sz="2200" dirty="0">
              <a:ea typeface="ＭＳ Ｐゴシック" charset="0"/>
            </a:endParaRPr>
          </a:p>
          <a:p>
            <a:pPr lvl="1">
              <a:spcBef>
                <a:spcPts val="600"/>
              </a:spcBef>
              <a:defRPr/>
            </a:pPr>
            <a:r>
              <a:rPr lang="en-US" sz="2200" dirty="0"/>
              <a:t>Additional symptoms of the syndrome include vision problems, involuntary movements, seizures, and irritability</a:t>
            </a:r>
            <a:endParaRPr lang="en-IN" sz="2200" dirty="0"/>
          </a:p>
        </p:txBody>
      </p:sp>
    </p:spTree>
    <p:extLst>
      <p:ext uri="{BB962C8B-B14F-4D97-AF65-F5344CB8AC3E}">
        <p14:creationId xmlns:p14="http://schemas.microsoft.com/office/powerpoint/2010/main" val="14516528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err="1"/>
              <a:t>Zika</a:t>
            </a:r>
            <a:r>
              <a:rPr lang="en-IN" dirty="0"/>
              <a:t> Virus Infection Disease Table</a:t>
            </a:r>
          </a:p>
        </p:txBody>
      </p:sp>
      <p:graphicFrame>
        <p:nvGraphicFramePr>
          <p:cNvPr id="6" name="Table 5"/>
          <p:cNvGraphicFramePr>
            <a:graphicFrameLocks noGrp="1"/>
          </p:cNvGraphicFramePr>
          <p:nvPr>
            <p:extLst>
              <p:ext uri="{D42A27DB-BD31-4B8C-83A1-F6EECF244321}">
                <p14:modId xmlns:p14="http://schemas.microsoft.com/office/powerpoint/2010/main" val="77495465"/>
              </p:ext>
            </p:extLst>
          </p:nvPr>
        </p:nvGraphicFramePr>
        <p:xfrm>
          <a:off x="419101" y="1273175"/>
          <a:ext cx="7908469" cy="3134360"/>
        </p:xfrm>
        <a:graphic>
          <a:graphicData uri="http://schemas.openxmlformats.org/drawingml/2006/table">
            <a:tbl>
              <a:tblPr firstRow="1" bandRow="1">
                <a:tableStyleId>{073A0DAA-6AF3-43AB-8588-CEC1D06C72B9}</a:tableStyleId>
              </a:tblPr>
              <a:tblGrid>
                <a:gridCol w="3064532">
                  <a:extLst>
                    <a:ext uri="{9D8B030D-6E8A-4147-A177-3AD203B41FA5}">
                      <a16:colId xmlns:a16="http://schemas.microsoft.com/office/drawing/2014/main" val="20000"/>
                    </a:ext>
                  </a:extLst>
                </a:gridCol>
                <a:gridCol w="4843937">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tx1"/>
                          </a:solidFill>
                          <a:latin typeface="+mn-lt"/>
                          <a:ea typeface="+mn-ea"/>
                          <a:cs typeface="+mn-cs"/>
                        </a:rPr>
                        <a:t>Causative Organism(s)</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i="0" u="none" strike="noStrike" kern="1200" baseline="0" dirty="0" err="1">
                          <a:solidFill>
                            <a:schemeClr val="tx1"/>
                          </a:solidFill>
                          <a:latin typeface="+mn-lt"/>
                          <a:ea typeface="+mn-ea"/>
                          <a:cs typeface="+mn-cs"/>
                        </a:rPr>
                        <a:t>Zika</a:t>
                      </a:r>
                      <a:r>
                        <a:rPr lang="en-US" sz="1800" b="1" i="0" u="none" strike="noStrike" kern="1200" baseline="0" dirty="0">
                          <a:solidFill>
                            <a:schemeClr val="tx1"/>
                          </a:solidFill>
                          <a:latin typeface="+mn-lt"/>
                          <a:ea typeface="+mn-ea"/>
                          <a:cs typeface="+mn-cs"/>
                        </a:rPr>
                        <a:t> virus</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chemeClr val="dk1"/>
                          </a:solidFill>
                          <a:latin typeface="+mn-lt"/>
                          <a:ea typeface="+mn-ea"/>
                          <a:cs typeface="+mn-cs"/>
                        </a:rPr>
                        <a:t>Common Modes of Transmission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Vertical, vector-borne, sexual contact; likely through blood transfusions (not yet confirmed)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dk1"/>
                          </a:solidFill>
                          <a:latin typeface="+mn-lt"/>
                          <a:ea typeface="+mn-ea"/>
                          <a:cs typeface="+mn-cs"/>
                        </a:rPr>
                        <a:t>Virulence Factors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chemeClr val="dk1"/>
                          </a:solidFill>
                          <a:latin typeface="+mn-lt"/>
                          <a:ea typeface="+mn-ea"/>
                          <a:cs typeface="+mn-cs"/>
                        </a:rPr>
                        <a:t>Culture/Diagnosis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PCR testing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800" b="0" i="0" u="none" strike="noStrike" kern="1200" baseline="0" dirty="0">
                          <a:solidFill>
                            <a:schemeClr val="dk1"/>
                          </a:solidFill>
                          <a:latin typeface="+mn-lt"/>
                          <a:ea typeface="+mn-ea"/>
                          <a:cs typeface="+mn-cs"/>
                        </a:rPr>
                        <a:t>Prevention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Avoiding mosquitoes; no vaccine yet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800" b="0" i="0" u="none" strike="noStrike" kern="1200" baseline="0" dirty="0">
                          <a:solidFill>
                            <a:schemeClr val="dk1"/>
                          </a:solidFill>
                          <a:latin typeface="+mn-lt"/>
                          <a:ea typeface="+mn-ea"/>
                          <a:cs typeface="+mn-cs"/>
                        </a:rPr>
                        <a:t>Treatment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Supportive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800" b="0" i="0" u="none" strike="noStrike" kern="1200" baseline="0" dirty="0">
                          <a:solidFill>
                            <a:schemeClr val="dk1"/>
                          </a:solidFill>
                          <a:latin typeface="+mn-lt"/>
                          <a:ea typeface="+mn-ea"/>
                          <a:cs typeface="+mn-cs"/>
                        </a:rPr>
                        <a:t>Epidemiological Features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Originated in Africa but spreading throughout world, current outbreak started in 2015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8250396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of the Peripheral Nervous System</a:t>
            </a:r>
            <a:endParaRPr lang="en-IN" dirty="0"/>
          </a:p>
        </p:txBody>
      </p:sp>
      <p:sp>
        <p:nvSpPr>
          <p:cNvPr id="3" name="Content Placeholder 2"/>
          <p:cNvSpPr>
            <a:spLocks noGrp="1"/>
          </p:cNvSpPr>
          <p:nvPr>
            <p:ph sz="quarter" idx="11"/>
          </p:nvPr>
        </p:nvSpPr>
        <p:spPr/>
        <p:txBody>
          <a:bodyPr/>
          <a:lstStyle/>
          <a:p>
            <a:pPr>
              <a:spcBef>
                <a:spcPts val="800"/>
              </a:spcBef>
            </a:pPr>
            <a:r>
              <a:rPr lang="en-US" dirty="0"/>
              <a:t>Ganglia: swelling in the nerve where cell bodies of neurons congregate</a:t>
            </a:r>
          </a:p>
          <a:p>
            <a:pPr>
              <a:spcBef>
                <a:spcPts val="800"/>
              </a:spcBef>
            </a:pPr>
            <a:r>
              <a:rPr lang="en-US" dirty="0"/>
              <a:t>Nerves: bundles of neuronal axons that receive and transmit nerve signals</a:t>
            </a:r>
          </a:p>
          <a:p>
            <a:pPr marL="342900" indent="-342900">
              <a:spcBef>
                <a:spcPts val="800"/>
              </a:spcBef>
              <a:buFont typeface="Arial" panose="020B0604020202020204" pitchFamily="34" charset="0"/>
              <a:buChar char="•"/>
            </a:pPr>
            <a:r>
              <a:rPr lang="en-US" dirty="0"/>
              <a:t>Axons and dendrites of adjacent neurons communicate over a synapse</a:t>
            </a:r>
          </a:p>
          <a:p>
            <a:pPr marL="342900" indent="-342900">
              <a:spcBef>
                <a:spcPts val="800"/>
              </a:spcBef>
              <a:buFont typeface="Arial" panose="020B0604020202020204" pitchFamily="34" charset="0"/>
              <a:buChar char="•"/>
            </a:pPr>
            <a:r>
              <a:rPr lang="en-US" dirty="0"/>
              <a:t>Neurotransmitters released from one cell act on the next cell in the synapse</a:t>
            </a:r>
          </a:p>
        </p:txBody>
      </p:sp>
    </p:spTree>
    <p:extLst>
      <p:ext uri="{BB962C8B-B14F-4D97-AF65-F5344CB8AC3E}">
        <p14:creationId xmlns:p14="http://schemas.microsoft.com/office/powerpoint/2010/main" val="86982850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Rabies</a:t>
            </a:r>
          </a:p>
        </p:txBody>
      </p:sp>
      <p:sp>
        <p:nvSpPr>
          <p:cNvPr id="3" name="Content Placeholder 2"/>
          <p:cNvSpPr>
            <a:spLocks noGrp="1"/>
          </p:cNvSpPr>
          <p:nvPr>
            <p:ph sz="quarter" idx="11"/>
          </p:nvPr>
        </p:nvSpPr>
        <p:spPr/>
        <p:txBody>
          <a:bodyPr/>
          <a:lstStyle/>
          <a:p>
            <a:pPr>
              <a:spcBef>
                <a:spcPts val="800"/>
              </a:spcBef>
              <a:defRPr/>
            </a:pPr>
            <a:r>
              <a:rPr lang="en-US" dirty="0">
                <a:ea typeface="ＭＳ Ｐゴシック" charset="0"/>
                <a:cs typeface="Calibri" panose="020F0502020204030204" pitchFamily="34" charset="0"/>
              </a:rPr>
              <a:t>Slow, progressive zoonotic disease characterized by fatal encephalitis</a:t>
            </a:r>
          </a:p>
          <a:p>
            <a:pPr>
              <a:spcBef>
                <a:spcPts val="800"/>
              </a:spcBef>
              <a:defRPr/>
            </a:pPr>
            <a:r>
              <a:rPr lang="en-US" dirty="0">
                <a:ea typeface="ＭＳ Ｐゴシック" charset="0"/>
                <a:cs typeface="Calibri" panose="020F0502020204030204" pitchFamily="34" charset="0"/>
              </a:rPr>
              <a:t>Furious rabies:</a:t>
            </a:r>
          </a:p>
          <a:p>
            <a:pPr indent="-344488">
              <a:spcBef>
                <a:spcPts val="800"/>
              </a:spcBef>
              <a:buFont typeface="Arial" panose="020B0604020202020204" pitchFamily="34" charset="0"/>
              <a:buChar char="•"/>
              <a:defRPr/>
            </a:pPr>
            <a:r>
              <a:rPr lang="en-US" dirty="0">
                <a:ea typeface="ＭＳ Ｐゴシック" charset="0"/>
                <a:cs typeface="Calibri" panose="020F0502020204030204" pitchFamily="34" charset="0"/>
              </a:rPr>
              <a:t>Agitation, disorientation, seizures, twitching</a:t>
            </a:r>
          </a:p>
          <a:p>
            <a:pPr indent="-344488">
              <a:spcBef>
                <a:spcPts val="800"/>
              </a:spcBef>
              <a:buFont typeface="Arial" panose="020B0604020202020204" pitchFamily="34" charset="0"/>
              <a:buChar char="•"/>
              <a:defRPr/>
            </a:pPr>
            <a:r>
              <a:rPr lang="en-US" dirty="0">
                <a:ea typeface="ＭＳ Ｐゴシック" charset="0"/>
                <a:cs typeface="Calibri" panose="020F0502020204030204" pitchFamily="34" charset="0"/>
              </a:rPr>
              <a:t>Hydrophobia</a:t>
            </a:r>
          </a:p>
          <a:p>
            <a:pPr>
              <a:spcBef>
                <a:spcPts val="800"/>
              </a:spcBef>
              <a:defRPr/>
            </a:pPr>
            <a:r>
              <a:rPr lang="en-US" dirty="0">
                <a:ea typeface="ＭＳ Ｐゴシック" charset="0"/>
                <a:cs typeface="Calibri" panose="020F0502020204030204" pitchFamily="34" charset="0"/>
              </a:rPr>
              <a:t>Dumb rabies:</a:t>
            </a:r>
          </a:p>
          <a:p>
            <a:pPr indent="-344488">
              <a:spcBef>
                <a:spcPts val="800"/>
              </a:spcBef>
              <a:buFont typeface="Arial" panose="020B0604020202020204" pitchFamily="34" charset="0"/>
              <a:buChar char="•"/>
              <a:defRPr/>
            </a:pPr>
            <a:r>
              <a:rPr lang="en-US" dirty="0">
                <a:ea typeface="ＭＳ Ｐゴシック" charset="0"/>
                <a:cs typeface="Calibri" panose="020F0502020204030204" pitchFamily="34" charset="0"/>
              </a:rPr>
              <a:t>Patient is paralyzed, disoriented, </a:t>
            </a:r>
            <a:r>
              <a:rPr lang="en-US" dirty="0" err="1">
                <a:ea typeface="ＭＳ Ｐゴシック" charset="0"/>
                <a:cs typeface="Calibri" panose="020F0502020204030204" pitchFamily="34" charset="0"/>
              </a:rPr>
              <a:t>stuporous</a:t>
            </a:r>
            <a:endParaRPr lang="en-US" dirty="0">
              <a:ea typeface="ＭＳ Ｐゴシック" charset="0"/>
              <a:cs typeface="Calibri" panose="020F0502020204030204" pitchFamily="34" charset="0"/>
            </a:endParaRPr>
          </a:p>
          <a:p>
            <a:pPr>
              <a:spcBef>
                <a:spcPts val="800"/>
              </a:spcBef>
              <a:defRPr/>
            </a:pPr>
            <a:r>
              <a:rPr lang="en-US" dirty="0">
                <a:ea typeface="ＭＳ Ｐゴシック" charset="0"/>
                <a:cs typeface="Calibri" panose="020F0502020204030204" pitchFamily="34" charset="0"/>
              </a:rPr>
              <a:t>Both forms progress to a coma phase:</a:t>
            </a:r>
          </a:p>
          <a:p>
            <a:pPr indent="-344488">
              <a:spcBef>
                <a:spcPts val="800"/>
              </a:spcBef>
              <a:buFont typeface="Arial" panose="020B0604020202020204" pitchFamily="34" charset="0"/>
              <a:buChar char="•"/>
              <a:defRPr/>
            </a:pPr>
            <a:r>
              <a:rPr lang="en-US" dirty="0">
                <a:ea typeface="ＭＳ Ｐゴシック" charset="0"/>
                <a:cs typeface="Calibri" panose="020F0502020204030204" pitchFamily="34" charset="0"/>
              </a:rPr>
              <a:t>Death results from cardiac or respiratory arrest</a:t>
            </a:r>
            <a:endParaRPr lang="en-IN" dirty="0">
              <a:cs typeface="Calibri" panose="020F0502020204030204" pitchFamily="34" charset="0"/>
            </a:endParaRPr>
          </a:p>
        </p:txBody>
      </p:sp>
    </p:spTree>
    <p:extLst>
      <p:ext uri="{BB962C8B-B14F-4D97-AF65-F5344CB8AC3E}">
        <p14:creationId xmlns:p14="http://schemas.microsoft.com/office/powerpoint/2010/main" val="36703711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of the Rabies Virus</a:t>
            </a:r>
            <a:endParaRPr lang="en-IN" dirty="0"/>
          </a:p>
        </p:txBody>
      </p:sp>
      <p:pic>
        <p:nvPicPr>
          <p:cNvPr id="6" name="Picture 5" descr="Photo and illustration of the structure of the rabies virus."/>
          <p:cNvPicPr>
            <a:picLocks noChangeAspect="1"/>
          </p:cNvPicPr>
          <p:nvPr/>
        </p:nvPicPr>
        <p:blipFill rotWithShape="1">
          <a:blip r:embed="rId2">
            <a:extLst>
              <a:ext uri="{28A0092B-C50C-407E-A947-70E740481C1C}">
                <a14:useLocalDpi xmlns:a14="http://schemas.microsoft.com/office/drawing/2010/main" val="0"/>
              </a:ext>
            </a:extLst>
          </a:blip>
          <a:srcRect t="7041" b="4213"/>
          <a:stretch/>
        </p:blipFill>
        <p:spPr>
          <a:xfrm>
            <a:off x="1438040" y="1541436"/>
            <a:ext cx="6267921" cy="4505390"/>
          </a:xfrm>
          <a:prstGeom prst="rect">
            <a:avLst/>
          </a:prstGeom>
        </p:spPr>
      </p:pic>
      <p:sp>
        <p:nvSpPr>
          <p:cNvPr id="7" name="Text Placeholder 5">
            <a:extLst>
              <a:ext uri="{FF2B5EF4-FFF2-40B4-BE49-F238E27FC236}">
                <a16:creationId xmlns:a16="http://schemas.microsoft.com/office/drawing/2014/main" id="{69656FF4-AC47-4E89-91CE-462F79B7E44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5" name="Text Placeholder 4"/>
          <p:cNvSpPr>
            <a:spLocks noGrp="1"/>
          </p:cNvSpPr>
          <p:nvPr>
            <p:ph type="body" sz="quarter" idx="30"/>
          </p:nvPr>
        </p:nvSpPr>
        <p:spPr/>
        <p:txBody>
          <a:bodyPr/>
          <a:lstStyle/>
          <a:p>
            <a:r>
              <a:rPr lang="en-IN" dirty="0"/>
              <a:t>(a) CNRI/Science Source</a:t>
            </a:r>
          </a:p>
        </p:txBody>
      </p:sp>
    </p:spTree>
    <p:extLst>
      <p:ext uri="{BB962C8B-B14F-4D97-AF65-F5344CB8AC3E}">
        <p14:creationId xmlns:p14="http://schemas.microsoft.com/office/powerpoint/2010/main" val="18524074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Rabies Transmission and Epidemiology</a:t>
            </a:r>
          </a:p>
        </p:txBody>
      </p:sp>
      <p:sp>
        <p:nvSpPr>
          <p:cNvPr id="3" name="Content Placeholder 2"/>
          <p:cNvSpPr>
            <a:spLocks noGrp="1"/>
          </p:cNvSpPr>
          <p:nvPr>
            <p:ph sz="quarter" idx="11"/>
          </p:nvPr>
        </p:nvSpPr>
        <p:spPr/>
        <p:txBody>
          <a:bodyPr/>
          <a:lstStyle/>
          <a:p>
            <a:pPr>
              <a:spcBef>
                <a:spcPts val="800"/>
              </a:spcBef>
            </a:pPr>
            <a:r>
              <a:rPr lang="en-US" altLang="en-US" dirty="0">
                <a:cs typeface="Calibri" panose="020F0502020204030204" pitchFamily="34" charset="0"/>
              </a:rPr>
              <a:t>Reservoirs: wild mammals such as canines, skunks, raccoons, badgers, cats, and bats</a:t>
            </a:r>
          </a:p>
          <a:p>
            <a:pPr marL="342900" indent="-342900">
              <a:spcBef>
                <a:spcPts val="800"/>
              </a:spcBef>
              <a:buFont typeface="Arial" panose="020B0604020202020204" pitchFamily="34" charset="0"/>
              <a:buChar char="•"/>
            </a:pPr>
            <a:r>
              <a:rPr lang="en-US" altLang="en-US" dirty="0">
                <a:cs typeface="Calibri" panose="020F0502020204030204" pitchFamily="34" charset="0"/>
              </a:rPr>
              <a:t>Spread to domestic animals and humans through bites, scratches, and inhalation of droplets</a:t>
            </a:r>
          </a:p>
          <a:p>
            <a:pPr>
              <a:spcBef>
                <a:spcPts val="800"/>
              </a:spcBef>
            </a:pPr>
            <a:r>
              <a:rPr lang="en-US" altLang="en-US" dirty="0">
                <a:cs typeface="Calibri" panose="020F0502020204030204" pitchFamily="34" charset="0"/>
              </a:rPr>
              <a:t>Estimated 35,000 to 50,000 human cases per year worldwide</a:t>
            </a:r>
          </a:p>
          <a:p>
            <a:pPr marL="342900" indent="-342900">
              <a:spcBef>
                <a:spcPts val="800"/>
              </a:spcBef>
              <a:buFont typeface="Arial" panose="020B0604020202020204" pitchFamily="34" charset="0"/>
              <a:buChar char="•"/>
            </a:pPr>
            <a:r>
              <a:rPr lang="en-US" altLang="en-US" dirty="0">
                <a:cs typeface="Calibri" panose="020F0502020204030204" pitchFamily="34" charset="0"/>
              </a:rPr>
              <a:t>United States: 6000 to 7000 animal cases per year</a:t>
            </a:r>
          </a:p>
          <a:p>
            <a:pPr marL="342900" indent="-342900">
              <a:spcBef>
                <a:spcPts val="800"/>
              </a:spcBef>
              <a:buFont typeface="Arial" panose="020B0604020202020204" pitchFamily="34" charset="0"/>
              <a:buChar char="•"/>
            </a:pPr>
            <a:r>
              <a:rPr lang="en-US" altLang="en-US" dirty="0">
                <a:cs typeface="Calibri" panose="020F0502020204030204" pitchFamily="34" charset="0"/>
              </a:rPr>
              <a:t>2004: transmission of rabies through donated organs and tissues</a:t>
            </a:r>
          </a:p>
          <a:p>
            <a:pPr marL="342900" indent="-342900">
              <a:spcBef>
                <a:spcPts val="800"/>
              </a:spcBef>
              <a:buFont typeface="Arial" panose="020B0604020202020204" pitchFamily="34" charset="0"/>
              <a:buChar char="•"/>
            </a:pPr>
            <a:r>
              <a:rPr lang="en-US" altLang="en-US" dirty="0">
                <a:cs typeface="Calibri" panose="020F0502020204030204" pitchFamily="34" charset="0"/>
              </a:rPr>
              <a:t>Transmission through cornea implants</a:t>
            </a:r>
          </a:p>
        </p:txBody>
      </p:sp>
    </p:spTree>
    <p:extLst>
      <p:ext uri="{BB962C8B-B14F-4D97-AF65-F5344CB8AC3E}">
        <p14:creationId xmlns:p14="http://schemas.microsoft.com/office/powerpoint/2010/main" val="203834795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Rabies Prevention and Treatment</a:t>
            </a:r>
          </a:p>
        </p:txBody>
      </p:sp>
      <p:sp>
        <p:nvSpPr>
          <p:cNvPr id="3" name="Content Placeholder 2"/>
          <p:cNvSpPr>
            <a:spLocks noGrp="1"/>
          </p:cNvSpPr>
          <p:nvPr>
            <p:ph sz="quarter" idx="11"/>
          </p:nvPr>
        </p:nvSpPr>
        <p:spPr/>
        <p:txBody>
          <a:bodyPr/>
          <a:lstStyle/>
          <a:p>
            <a:pPr>
              <a:spcBef>
                <a:spcPts val="800"/>
              </a:spcBef>
            </a:pPr>
            <a:r>
              <a:rPr lang="en-US" altLang="en-US" dirty="0">
                <a:cs typeface="Calibri" panose="020F0502020204030204" pitchFamily="34" charset="0"/>
              </a:rPr>
              <a:t>Imperative that treatment begins after exposure and before symptoms develop</a:t>
            </a:r>
          </a:p>
          <a:p>
            <a:pPr>
              <a:spcBef>
                <a:spcPts val="800"/>
              </a:spcBef>
            </a:pPr>
            <a:r>
              <a:rPr lang="en-US" altLang="en-US" dirty="0">
                <a:cs typeface="Calibri" panose="020F0502020204030204" pitchFamily="34" charset="0"/>
              </a:rPr>
              <a:t>Passive and active </a:t>
            </a:r>
            <a:r>
              <a:rPr lang="en-US" altLang="en-US" dirty="0" err="1">
                <a:cs typeface="Calibri" panose="020F0502020204030204" pitchFamily="34" charset="0"/>
              </a:rPr>
              <a:t>postexposure</a:t>
            </a:r>
            <a:r>
              <a:rPr lang="en-US" altLang="en-US" dirty="0">
                <a:cs typeface="Calibri" panose="020F0502020204030204" pitchFamily="34" charset="0"/>
              </a:rPr>
              <a:t> immunization </a:t>
            </a:r>
          </a:p>
          <a:p>
            <a:pPr>
              <a:spcBef>
                <a:spcPts val="800"/>
              </a:spcBef>
            </a:pPr>
            <a:r>
              <a:rPr lang="en-US" altLang="en-US" dirty="0">
                <a:cs typeface="Calibri" panose="020F0502020204030204" pitchFamily="34" charset="0"/>
              </a:rPr>
              <a:t>Vaccination of domestic animals, veterinarians, animal handlers, laboratory personnel, and travelers</a:t>
            </a:r>
          </a:p>
          <a:p>
            <a:pPr>
              <a:spcBef>
                <a:spcPts val="800"/>
              </a:spcBef>
            </a:pPr>
            <a:r>
              <a:rPr lang="en-US" altLang="en-US" dirty="0">
                <a:cs typeface="Calibri" panose="020F0502020204030204" pitchFamily="34" charset="0"/>
              </a:rPr>
              <a:t>Vaccine incorporated into bait to treat wild animals</a:t>
            </a:r>
          </a:p>
        </p:txBody>
      </p:sp>
    </p:spTree>
    <p:extLst>
      <p:ext uri="{BB962C8B-B14F-4D97-AF65-F5344CB8AC3E}">
        <p14:creationId xmlns:p14="http://schemas.microsoft.com/office/powerpoint/2010/main" val="22056890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Rabies Disease Table</a:t>
            </a:r>
          </a:p>
        </p:txBody>
      </p:sp>
      <p:graphicFrame>
        <p:nvGraphicFramePr>
          <p:cNvPr id="6" name="Table 5"/>
          <p:cNvGraphicFramePr>
            <a:graphicFrameLocks noGrp="1"/>
          </p:cNvGraphicFramePr>
          <p:nvPr>
            <p:extLst>
              <p:ext uri="{D42A27DB-BD31-4B8C-83A1-F6EECF244321}">
                <p14:modId xmlns:p14="http://schemas.microsoft.com/office/powerpoint/2010/main" val="902208657"/>
              </p:ext>
            </p:extLst>
          </p:nvPr>
        </p:nvGraphicFramePr>
        <p:xfrm>
          <a:off x="455384" y="1124297"/>
          <a:ext cx="8285844" cy="4558049"/>
        </p:xfrm>
        <a:graphic>
          <a:graphicData uri="http://schemas.openxmlformats.org/drawingml/2006/table">
            <a:tbl>
              <a:tblPr firstRow="1" bandRow="1">
                <a:tableStyleId>{073A0DAA-6AF3-43AB-8588-CEC1D06C72B9}</a:tableStyleId>
              </a:tblPr>
              <a:tblGrid>
                <a:gridCol w="2842987">
                  <a:extLst>
                    <a:ext uri="{9D8B030D-6E8A-4147-A177-3AD203B41FA5}">
                      <a16:colId xmlns:a16="http://schemas.microsoft.com/office/drawing/2014/main" val="20000"/>
                    </a:ext>
                  </a:extLst>
                </a:gridCol>
                <a:gridCol w="5442857">
                  <a:extLst>
                    <a:ext uri="{9D8B030D-6E8A-4147-A177-3AD203B41FA5}">
                      <a16:colId xmlns:a16="http://schemas.microsoft.com/office/drawing/2014/main" val="20001"/>
                    </a:ext>
                  </a:extLst>
                </a:gridCol>
              </a:tblGrid>
              <a:tr h="449540">
                <a:tc>
                  <a:txBody>
                    <a:bodyPr/>
                    <a:lstStyle/>
                    <a:p>
                      <a:r>
                        <a:rPr lang="en-US" sz="1800" b="1" i="0" u="none" strike="noStrike" kern="1200" baseline="0" dirty="0">
                          <a:solidFill>
                            <a:schemeClr val="tx1"/>
                          </a:solidFill>
                          <a:latin typeface="+mn-lt"/>
                          <a:ea typeface="+mn-ea"/>
                          <a:cs typeface="+mn-cs"/>
                        </a:rPr>
                        <a:t>Causative Organism(s)</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i="0" u="none" strike="noStrike" kern="1200" baseline="0" dirty="0">
                          <a:solidFill>
                            <a:schemeClr val="tx1"/>
                          </a:solidFill>
                          <a:latin typeface="+mn-lt"/>
                          <a:ea typeface="+mn-ea"/>
                          <a:cs typeface="+mn-cs"/>
                        </a:rPr>
                        <a:t>Rabies virus</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797876">
                <a:tc>
                  <a:txBody>
                    <a:bodyPr/>
                    <a:lstStyle/>
                    <a:p>
                      <a:r>
                        <a:rPr lang="en-US" sz="1800" b="0" i="0" u="none" strike="noStrike" kern="1200" baseline="0" dirty="0">
                          <a:solidFill>
                            <a:schemeClr val="dk1"/>
                          </a:solidFill>
                          <a:latin typeface="+mn-lt"/>
                          <a:ea typeface="+mn-ea"/>
                          <a:cs typeface="+mn-cs"/>
                        </a:rPr>
                        <a:t>Common Modes of Transmission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Parenteral (bite trauma), droplet contact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62260">
                <a:tc>
                  <a:txBody>
                    <a:bodyPr/>
                    <a:lstStyle/>
                    <a:p>
                      <a:r>
                        <a:rPr lang="en-US" sz="1800" b="0" i="0" u="none" strike="noStrike" kern="1200" baseline="0" dirty="0">
                          <a:solidFill>
                            <a:schemeClr val="dk1"/>
                          </a:solidFill>
                          <a:latin typeface="+mn-lt"/>
                          <a:ea typeface="+mn-ea"/>
                          <a:cs typeface="+mn-cs"/>
                        </a:rPr>
                        <a:t>Virulence Factors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Envelope glycoprotein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54498">
                <a:tc>
                  <a:txBody>
                    <a:bodyPr/>
                    <a:lstStyle/>
                    <a:p>
                      <a:r>
                        <a:rPr lang="en-US" sz="1800" b="0" i="0" u="none" strike="noStrike" kern="1200" baseline="0" dirty="0">
                          <a:solidFill>
                            <a:schemeClr val="dk1"/>
                          </a:solidFill>
                          <a:latin typeface="+mn-lt"/>
                          <a:ea typeface="+mn-ea"/>
                          <a:cs typeface="+mn-cs"/>
                        </a:rPr>
                        <a:t>Culture/Diagnosis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Direct fluorescent antibody test (DFA)</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62260">
                <a:tc>
                  <a:txBody>
                    <a:bodyPr/>
                    <a:lstStyle/>
                    <a:p>
                      <a:r>
                        <a:rPr lang="en-US" sz="1800" b="0" i="0" u="none" strike="noStrike" kern="1200" baseline="0" dirty="0">
                          <a:solidFill>
                            <a:schemeClr val="dk1"/>
                          </a:solidFill>
                          <a:latin typeface="+mn-lt"/>
                          <a:ea typeface="+mn-ea"/>
                          <a:cs typeface="+mn-cs"/>
                        </a:rPr>
                        <a:t>Prevention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Inactivated vaccine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136244">
                <a:tc>
                  <a:txBody>
                    <a:bodyPr/>
                    <a:lstStyle/>
                    <a:p>
                      <a:r>
                        <a:rPr lang="en-US" sz="1800" b="0" i="0" u="none" strike="noStrike" kern="1200" baseline="0" dirty="0">
                          <a:solidFill>
                            <a:schemeClr val="dk1"/>
                          </a:solidFill>
                          <a:latin typeface="+mn-lt"/>
                          <a:ea typeface="+mn-ea"/>
                          <a:cs typeface="+mn-cs"/>
                        </a:rPr>
                        <a:t>Treatment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Postexposure passive and active immunization; induced coma and ventilator support if symptoms have begun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795371">
                <a:tc>
                  <a:txBody>
                    <a:bodyPr/>
                    <a:lstStyle/>
                    <a:p>
                      <a:r>
                        <a:rPr lang="en-US" sz="1800" b="0" i="0" u="none" strike="noStrike" kern="1200" baseline="0" dirty="0">
                          <a:solidFill>
                            <a:schemeClr val="dk1"/>
                          </a:solidFill>
                          <a:latin typeface="+mn-lt"/>
                          <a:ea typeface="+mn-ea"/>
                          <a:cs typeface="+mn-cs"/>
                        </a:rPr>
                        <a:t>Epidemiological Features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United States: 1 to 5 cases per year Worldwide: 35,000 to 55,000 cases annually</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00060025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Poliomyelitis</a:t>
            </a:r>
          </a:p>
        </p:txBody>
      </p:sp>
      <p:sp>
        <p:nvSpPr>
          <p:cNvPr id="3" name="Content Placeholder 2"/>
          <p:cNvSpPr>
            <a:spLocks noGrp="1"/>
          </p:cNvSpPr>
          <p:nvPr>
            <p:ph sz="quarter" idx="11"/>
          </p:nvPr>
        </p:nvSpPr>
        <p:spPr/>
        <p:txBody>
          <a:bodyPr/>
          <a:lstStyle/>
          <a:p>
            <a:pPr>
              <a:spcBef>
                <a:spcPts val="800"/>
              </a:spcBef>
              <a:defRPr/>
            </a:pPr>
            <a:r>
              <a:rPr lang="en-US" dirty="0">
                <a:ea typeface="ＭＳ Ｐゴシック" charset="0"/>
                <a:cs typeface="Calibri" panose="020F0502020204030204" pitchFamily="34" charset="0"/>
              </a:rPr>
              <a:t>Acute </a:t>
            </a:r>
            <a:r>
              <a:rPr lang="en-US" dirty="0" err="1">
                <a:ea typeface="ＭＳ Ｐゴシック" charset="0"/>
                <a:cs typeface="Calibri" panose="020F0502020204030204" pitchFamily="34" charset="0"/>
              </a:rPr>
              <a:t>enteroviral</a:t>
            </a:r>
            <a:r>
              <a:rPr lang="en-US" dirty="0">
                <a:ea typeface="ＭＳ Ｐゴシック" charset="0"/>
                <a:cs typeface="Calibri" panose="020F0502020204030204" pitchFamily="34" charset="0"/>
              </a:rPr>
              <a:t> infection of the spinal cord</a:t>
            </a:r>
          </a:p>
          <a:p>
            <a:pPr marL="342900" indent="-342900">
              <a:spcBef>
                <a:spcPts val="800"/>
              </a:spcBef>
              <a:buFont typeface="Arial" panose="020B0604020202020204" pitchFamily="34" charset="0"/>
              <a:buChar char="•"/>
              <a:defRPr/>
            </a:pPr>
            <a:r>
              <a:rPr lang="en-US" dirty="0">
                <a:ea typeface="ＭＳ Ｐゴシック" charset="0"/>
                <a:cs typeface="Calibri" panose="020F0502020204030204" pitchFamily="34" charset="0"/>
              </a:rPr>
              <a:t>Can cause neuromuscular paralysis</a:t>
            </a:r>
          </a:p>
          <a:p>
            <a:pPr>
              <a:spcBef>
                <a:spcPts val="800"/>
              </a:spcBef>
              <a:defRPr/>
            </a:pPr>
            <a:r>
              <a:rPr lang="en-US" dirty="0">
                <a:ea typeface="ＭＳ Ｐゴシック" charset="0"/>
                <a:cs typeface="Calibri" panose="020F0502020204030204" pitchFamily="34" charset="0"/>
              </a:rPr>
              <a:t>Signs and symptoms:</a:t>
            </a:r>
          </a:p>
          <a:p>
            <a:pPr marL="342900" indent="-342900">
              <a:spcBef>
                <a:spcPts val="800"/>
              </a:spcBef>
              <a:buFont typeface="Arial" panose="020B0604020202020204" pitchFamily="34" charset="0"/>
              <a:buChar char="•"/>
              <a:defRPr/>
            </a:pPr>
            <a:r>
              <a:rPr lang="en-US" dirty="0">
                <a:ea typeface="ＭＳ Ｐゴシック" charset="0"/>
                <a:cs typeface="Calibri" panose="020F0502020204030204" pitchFamily="34" charset="0"/>
              </a:rPr>
              <a:t>Fever, headache, nausea, sore throat, myalgia</a:t>
            </a:r>
          </a:p>
          <a:p>
            <a:pPr marL="342900" indent="-342900">
              <a:spcBef>
                <a:spcPts val="800"/>
              </a:spcBef>
              <a:buFont typeface="Arial" panose="020B0604020202020204" pitchFamily="34" charset="0"/>
              <a:buChar char="•"/>
              <a:defRPr/>
            </a:pPr>
            <a:r>
              <a:rPr lang="en-US" b="1" dirty="0">
                <a:ea typeface="ＭＳ Ｐゴシック" charset="0"/>
                <a:cs typeface="Calibri" panose="020F0502020204030204" pitchFamily="34" charset="0"/>
              </a:rPr>
              <a:t>Neurotropic: </a:t>
            </a:r>
            <a:r>
              <a:rPr lang="en-US" dirty="0">
                <a:ea typeface="ＭＳ Ｐゴシック" charset="0"/>
                <a:cs typeface="Calibri" panose="020F0502020204030204" pitchFamily="34" charset="0"/>
              </a:rPr>
              <a:t>infiltrates the motor neurons of the anterior horn of the spinal cord</a:t>
            </a:r>
          </a:p>
          <a:p>
            <a:pPr marL="342900" indent="-342900">
              <a:spcBef>
                <a:spcPts val="800"/>
              </a:spcBef>
              <a:buFont typeface="Arial" panose="020B0604020202020204" pitchFamily="34" charset="0"/>
              <a:buChar char="•"/>
              <a:defRPr/>
            </a:pPr>
            <a:r>
              <a:rPr lang="en-US" dirty="0">
                <a:ea typeface="ＭＳ Ｐゴシック" charset="0"/>
                <a:cs typeface="Calibri" panose="020F0502020204030204" pitchFamily="34" charset="0"/>
              </a:rPr>
              <a:t>Also attacks the spinal ganglia, cranial nerves, and motor nuclei</a:t>
            </a:r>
            <a:endParaRPr lang="en-IN" dirty="0">
              <a:cs typeface="Calibri" panose="020F0502020204030204" pitchFamily="34" charset="0"/>
            </a:endParaRPr>
          </a:p>
        </p:txBody>
      </p:sp>
    </p:spTree>
    <p:extLst>
      <p:ext uri="{BB962C8B-B14F-4D97-AF65-F5344CB8AC3E}">
        <p14:creationId xmlns:p14="http://schemas.microsoft.com/office/powerpoint/2010/main" val="106449184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More Poliomyelitis Details</a:t>
            </a:r>
          </a:p>
        </p:txBody>
      </p:sp>
      <p:sp>
        <p:nvSpPr>
          <p:cNvPr id="3" name="Content Placeholder 2"/>
          <p:cNvSpPr>
            <a:spLocks noGrp="1"/>
          </p:cNvSpPr>
          <p:nvPr>
            <p:ph sz="quarter" idx="11"/>
          </p:nvPr>
        </p:nvSpPr>
        <p:spPr/>
        <p:txBody>
          <a:bodyPr/>
          <a:lstStyle/>
          <a:p>
            <a:pPr>
              <a:spcBef>
                <a:spcPts val="800"/>
              </a:spcBef>
            </a:pPr>
            <a:r>
              <a:rPr lang="en-US" altLang="en-US" dirty="0">
                <a:cs typeface="Calibri" panose="020F0502020204030204" pitchFamily="34" charset="0"/>
              </a:rPr>
              <a:t>Paralytic disease: </a:t>
            </a:r>
          </a:p>
          <a:p>
            <a:pPr marL="345600" indent="-344488">
              <a:spcBef>
                <a:spcPts val="800"/>
              </a:spcBef>
              <a:buFont typeface="Arial" panose="020B0604020202020204" pitchFamily="34" charset="0"/>
              <a:buChar char="•"/>
            </a:pPr>
            <a:r>
              <a:rPr lang="en-US" altLang="en-US" dirty="0">
                <a:cs typeface="Calibri" panose="020F0502020204030204" pitchFamily="34" charset="0"/>
              </a:rPr>
              <a:t>Various degrees of flaccid paralysis of the muscles of the legs, abdomen, back, </a:t>
            </a:r>
            <a:r>
              <a:rPr lang="en-US" altLang="en-US" dirty="0" err="1">
                <a:cs typeface="Calibri" panose="020F0502020204030204" pitchFamily="34" charset="0"/>
              </a:rPr>
              <a:t>intercostals</a:t>
            </a:r>
            <a:r>
              <a:rPr lang="en-US" altLang="en-US" dirty="0">
                <a:cs typeface="Calibri" panose="020F0502020204030204" pitchFamily="34" charset="0"/>
              </a:rPr>
              <a:t>, diaphragm, pectoral girdle, and bladder</a:t>
            </a:r>
          </a:p>
          <a:p>
            <a:pPr>
              <a:spcBef>
                <a:spcPts val="800"/>
              </a:spcBef>
            </a:pPr>
            <a:r>
              <a:rPr lang="en-US" altLang="en-US" dirty="0">
                <a:cs typeface="Calibri" panose="020F0502020204030204" pitchFamily="34" charset="0"/>
              </a:rPr>
              <a:t>Bulbar poliomyelitis: </a:t>
            </a:r>
          </a:p>
          <a:p>
            <a:pPr marL="345600" indent="-344488">
              <a:spcBef>
                <a:spcPts val="800"/>
              </a:spcBef>
              <a:buFont typeface="Arial" panose="020B0604020202020204" pitchFamily="34" charset="0"/>
              <a:buChar char="•"/>
            </a:pPr>
            <a:r>
              <a:rPr lang="en-US" altLang="en-US" dirty="0">
                <a:cs typeface="Calibri" panose="020F0502020204030204" pitchFamily="34" charset="0"/>
              </a:rPr>
              <a:t>Brain stem, medulla, and cranial nerves are affected </a:t>
            </a:r>
          </a:p>
          <a:p>
            <a:pPr marL="345600" indent="-344488">
              <a:spcBef>
                <a:spcPts val="800"/>
              </a:spcBef>
              <a:buFont typeface="Arial" panose="020B0604020202020204" pitchFamily="34" charset="0"/>
              <a:buChar char="•"/>
            </a:pPr>
            <a:r>
              <a:rPr lang="en-US" altLang="en-US" dirty="0">
                <a:cs typeface="Calibri" panose="020F0502020204030204" pitchFamily="34" charset="0"/>
              </a:rPr>
              <a:t>Loss of control of cardiorespiratory regulatory centers</a:t>
            </a:r>
          </a:p>
          <a:p>
            <a:pPr>
              <a:spcBef>
                <a:spcPts val="800"/>
              </a:spcBef>
            </a:pPr>
            <a:r>
              <a:rPr lang="en-US" altLang="en-US" dirty="0">
                <a:cs typeface="Calibri" panose="020F0502020204030204" pitchFamily="34" charset="0"/>
              </a:rPr>
              <a:t>Post-polio syndrome:</a:t>
            </a:r>
          </a:p>
          <a:p>
            <a:pPr marL="345600" indent="-344488">
              <a:spcBef>
                <a:spcPts val="800"/>
              </a:spcBef>
              <a:buFont typeface="Arial" panose="020B0604020202020204" pitchFamily="34" charset="0"/>
              <a:buChar char="•"/>
            </a:pPr>
            <a:r>
              <a:rPr lang="en-US" altLang="en-US" dirty="0">
                <a:cs typeface="Calibri" panose="020F0502020204030204" pitchFamily="34" charset="0"/>
              </a:rPr>
              <a:t>Progressive muscle deterioration in 25% to 50% of patients decades after the initial infection</a:t>
            </a:r>
          </a:p>
        </p:txBody>
      </p:sp>
    </p:spTree>
    <p:extLst>
      <p:ext uri="{BB962C8B-B14F-4D97-AF65-F5344CB8AC3E}">
        <p14:creationId xmlns:p14="http://schemas.microsoft.com/office/powerpoint/2010/main" val="4182619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Typical Structure of a Picornavirus</a:t>
            </a:r>
            <a:endParaRPr lang="en-IN" dirty="0"/>
          </a:p>
        </p:txBody>
      </p:sp>
      <p:pic>
        <p:nvPicPr>
          <p:cNvPr id="6" name="Picture 5" descr="Typical structure of a picornavirus."/>
          <p:cNvPicPr>
            <a:picLocks noChangeAspect="1"/>
          </p:cNvPicPr>
          <p:nvPr/>
        </p:nvPicPr>
        <p:blipFill rotWithShape="1">
          <a:blip r:embed="rId2">
            <a:extLst>
              <a:ext uri="{28A0092B-C50C-407E-A947-70E740481C1C}">
                <a14:useLocalDpi xmlns:a14="http://schemas.microsoft.com/office/drawing/2010/main" val="0"/>
              </a:ext>
            </a:extLst>
          </a:blip>
          <a:srcRect t="4423" b="4035"/>
          <a:stretch/>
        </p:blipFill>
        <p:spPr>
          <a:xfrm>
            <a:off x="2714382" y="1341010"/>
            <a:ext cx="3283436" cy="4737582"/>
          </a:xfrm>
          <a:prstGeom prst="rect">
            <a:avLst/>
          </a:prstGeom>
        </p:spPr>
      </p:pic>
      <p:sp>
        <p:nvSpPr>
          <p:cNvPr id="7" name="Text Placeholder 5">
            <a:extLst>
              <a:ext uri="{FF2B5EF4-FFF2-40B4-BE49-F238E27FC236}">
                <a16:creationId xmlns:a16="http://schemas.microsoft.com/office/drawing/2014/main" id="{CE2DD813-BBCC-4D73-A4E4-CFE82FD81BE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5" name="Text Placeholder 4"/>
          <p:cNvSpPr>
            <a:spLocks noGrp="1"/>
          </p:cNvSpPr>
          <p:nvPr>
            <p:ph type="body" sz="quarter" idx="30"/>
          </p:nvPr>
        </p:nvSpPr>
        <p:spPr/>
        <p:txBody>
          <a:bodyPr/>
          <a:lstStyle/>
          <a:p>
            <a:r>
              <a:rPr lang="en-IN" dirty="0"/>
              <a:t>(b) NIBSC/Science Source</a:t>
            </a:r>
          </a:p>
        </p:txBody>
      </p:sp>
    </p:spTree>
    <p:extLst>
      <p:ext uri="{BB962C8B-B14F-4D97-AF65-F5344CB8AC3E}">
        <p14:creationId xmlns:p14="http://schemas.microsoft.com/office/powerpoint/2010/main" val="54970098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42900"/>
            <a:ext cx="8458200" cy="678611"/>
          </a:xfrm>
        </p:spPr>
        <p:txBody>
          <a:bodyPr/>
          <a:lstStyle/>
          <a:p>
            <a:r>
              <a:rPr lang="en-US" altLang="en-US" dirty="0"/>
              <a:t>Stages of Infection and Pathogenesis of Poliomyelitis</a:t>
            </a:r>
            <a:endParaRPr lang="en-IN" dirty="0"/>
          </a:p>
        </p:txBody>
      </p:sp>
      <p:pic>
        <p:nvPicPr>
          <p:cNvPr id="6" name="Picture 5" descr="The stages of infection and pathogenesis of poliomyelitis."/>
          <p:cNvPicPr>
            <a:picLocks noChangeAspect="1"/>
          </p:cNvPicPr>
          <p:nvPr/>
        </p:nvPicPr>
        <p:blipFill rotWithShape="1">
          <a:blip r:embed="rId2">
            <a:extLst>
              <a:ext uri="{28A0092B-C50C-407E-A947-70E740481C1C}">
                <a14:useLocalDpi xmlns:a14="http://schemas.microsoft.com/office/drawing/2010/main" val="0"/>
              </a:ext>
            </a:extLst>
          </a:blip>
          <a:srcRect t="4342"/>
          <a:stretch/>
        </p:blipFill>
        <p:spPr>
          <a:xfrm>
            <a:off x="2959085" y="1236569"/>
            <a:ext cx="2717831" cy="4856100"/>
          </a:xfrm>
          <a:prstGeom prst="rect">
            <a:avLst/>
          </a:prstGeom>
        </p:spPr>
      </p:pic>
      <p:sp>
        <p:nvSpPr>
          <p:cNvPr id="4" name="Text Placeholder 5">
            <a:extLst>
              <a:ext uri="{FF2B5EF4-FFF2-40B4-BE49-F238E27FC236}">
                <a16:creationId xmlns:a16="http://schemas.microsoft.com/office/drawing/2014/main" id="{1067C685-22E4-4233-9487-2E5644B5C99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00229113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Polio Prevention</a:t>
            </a:r>
          </a:p>
        </p:txBody>
      </p:sp>
      <p:sp>
        <p:nvSpPr>
          <p:cNvPr id="3" name="Content Placeholder 2"/>
          <p:cNvSpPr>
            <a:spLocks noGrp="1"/>
          </p:cNvSpPr>
          <p:nvPr>
            <p:ph sz="quarter" idx="11"/>
          </p:nvPr>
        </p:nvSpPr>
        <p:spPr/>
        <p:txBody>
          <a:bodyPr/>
          <a:lstStyle/>
          <a:p>
            <a:pPr>
              <a:spcBef>
                <a:spcPts val="800"/>
              </a:spcBef>
            </a:pPr>
            <a:r>
              <a:rPr lang="en-US" altLang="en-US" dirty="0"/>
              <a:t>Humans are the only known reservoir</a:t>
            </a:r>
          </a:p>
          <a:p>
            <a:pPr>
              <a:spcBef>
                <a:spcPts val="800"/>
              </a:spcBef>
            </a:pPr>
            <a:r>
              <a:rPr lang="en-US" altLang="en-US" dirty="0"/>
              <a:t>Vaccination as early in life as possible with 4 doses, starting at 2 months of age</a:t>
            </a:r>
          </a:p>
          <a:p>
            <a:pPr indent="-344488">
              <a:spcBef>
                <a:spcPts val="800"/>
              </a:spcBef>
              <a:buFont typeface="Arial" panose="020B0604020202020204" pitchFamily="34" charset="0"/>
              <a:buChar char="•"/>
            </a:pPr>
            <a:r>
              <a:rPr lang="en-US" altLang="en-US" dirty="0"/>
              <a:t>IPV: developed by Salk in 1954, used in the United States</a:t>
            </a:r>
          </a:p>
          <a:p>
            <a:pPr indent="-344488">
              <a:spcBef>
                <a:spcPts val="800"/>
              </a:spcBef>
              <a:buFont typeface="Arial" panose="020B0604020202020204" pitchFamily="34" charset="0"/>
              <a:buChar char="•"/>
            </a:pPr>
            <a:r>
              <a:rPr lang="en-US" altLang="en-US" dirty="0"/>
              <a:t>OPV: developed by Sabin in the 1960s</a:t>
            </a:r>
          </a:p>
        </p:txBody>
      </p:sp>
    </p:spTree>
    <p:extLst>
      <p:ext uri="{BB962C8B-B14F-4D97-AF65-F5344CB8AC3E}">
        <p14:creationId xmlns:p14="http://schemas.microsoft.com/office/powerpoint/2010/main" val="154220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Nervous System and Its Defenses</a:t>
            </a:r>
            <a:endParaRPr lang="en-IN" dirty="0"/>
          </a:p>
        </p:txBody>
      </p:sp>
      <p:sp>
        <p:nvSpPr>
          <p:cNvPr id="3" name="Content Placeholder 2"/>
          <p:cNvSpPr>
            <a:spLocks noGrp="1"/>
          </p:cNvSpPr>
          <p:nvPr>
            <p:ph sz="quarter" idx="11"/>
          </p:nvPr>
        </p:nvSpPr>
        <p:spPr/>
        <p:txBody>
          <a:bodyPr/>
          <a:lstStyle/>
          <a:p>
            <a:pPr>
              <a:spcBef>
                <a:spcPts val="800"/>
              </a:spcBef>
            </a:pPr>
            <a:r>
              <a:rPr lang="en-US" dirty="0"/>
              <a:t>Defenses of the nervous system are mainly structural:</a:t>
            </a:r>
          </a:p>
          <a:p>
            <a:pPr marL="342900" indent="-342900">
              <a:spcBef>
                <a:spcPts val="800"/>
              </a:spcBef>
              <a:buFont typeface="Arial" panose="020B0604020202020204" pitchFamily="34" charset="0"/>
              <a:buChar char="•"/>
            </a:pPr>
            <a:r>
              <a:rPr lang="en-US" dirty="0"/>
              <a:t>Bony casings of the brain and spinal cord protect them from traumatic injury</a:t>
            </a:r>
          </a:p>
          <a:p>
            <a:pPr marL="342900" indent="-342900">
              <a:spcBef>
                <a:spcPts val="800"/>
              </a:spcBef>
              <a:buFont typeface="Arial" panose="020B0604020202020204" pitchFamily="34" charset="0"/>
              <a:buChar char="•"/>
            </a:pPr>
            <a:r>
              <a:rPr lang="en-US" dirty="0"/>
              <a:t>CSF serves as a cushion against impact</a:t>
            </a:r>
          </a:p>
          <a:p>
            <a:pPr marL="342900" indent="-342900">
              <a:spcBef>
                <a:spcPts val="800"/>
              </a:spcBef>
              <a:buFont typeface="Arial" panose="020B0604020202020204" pitchFamily="34" charset="0"/>
              <a:buChar char="•"/>
            </a:pPr>
            <a:r>
              <a:rPr lang="en-US" dirty="0"/>
              <a:t>Blood-brain barrier</a:t>
            </a:r>
            <a:endParaRPr lang="en-IN" dirty="0"/>
          </a:p>
        </p:txBody>
      </p:sp>
    </p:spTree>
    <p:extLst>
      <p:ext uri="{BB962C8B-B14F-4D97-AF65-F5344CB8AC3E}">
        <p14:creationId xmlns:p14="http://schemas.microsoft.com/office/powerpoint/2010/main" val="415567452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Progress in the Elimination of Polio</a:t>
            </a:r>
            <a:endParaRPr lang="en-IN" dirty="0"/>
          </a:p>
        </p:txBody>
      </p:sp>
      <p:pic>
        <p:nvPicPr>
          <p:cNvPr id="6" name="Picture 5" descr="Maps showing progress in the elimination of polio."/>
          <p:cNvPicPr>
            <a:picLocks noChangeAspect="1"/>
          </p:cNvPicPr>
          <p:nvPr/>
        </p:nvPicPr>
        <p:blipFill rotWithShape="1">
          <a:blip r:embed="rId2">
            <a:extLst>
              <a:ext uri="{28A0092B-C50C-407E-A947-70E740481C1C}">
                <a14:useLocalDpi xmlns:a14="http://schemas.microsoft.com/office/drawing/2010/main" val="0"/>
              </a:ext>
            </a:extLst>
          </a:blip>
          <a:srcRect t="8427"/>
          <a:stretch/>
        </p:blipFill>
        <p:spPr>
          <a:xfrm>
            <a:off x="446718" y="1970468"/>
            <a:ext cx="8250565" cy="3884116"/>
          </a:xfrm>
          <a:prstGeom prst="rect">
            <a:avLst/>
          </a:prstGeom>
        </p:spPr>
      </p:pic>
      <p:sp>
        <p:nvSpPr>
          <p:cNvPr id="4" name="Text Placeholder 5">
            <a:extLst>
              <a:ext uri="{FF2B5EF4-FFF2-40B4-BE49-F238E27FC236}">
                <a16:creationId xmlns:a16="http://schemas.microsoft.com/office/drawing/2014/main" id="{515AC09A-0148-4550-A303-85DA78CD959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12733597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Poliomyelitis Disease Table</a:t>
            </a:r>
          </a:p>
        </p:txBody>
      </p:sp>
      <p:graphicFrame>
        <p:nvGraphicFramePr>
          <p:cNvPr id="6" name="Table 5"/>
          <p:cNvGraphicFramePr>
            <a:graphicFrameLocks noGrp="1"/>
          </p:cNvGraphicFramePr>
          <p:nvPr>
            <p:extLst>
              <p:ext uri="{D42A27DB-BD31-4B8C-83A1-F6EECF244321}">
                <p14:modId xmlns:p14="http://schemas.microsoft.com/office/powerpoint/2010/main" val="2636949104"/>
              </p:ext>
            </p:extLst>
          </p:nvPr>
        </p:nvGraphicFramePr>
        <p:xfrm>
          <a:off x="440874" y="1273175"/>
          <a:ext cx="8137069" cy="3220720"/>
        </p:xfrm>
        <a:graphic>
          <a:graphicData uri="http://schemas.openxmlformats.org/drawingml/2006/table">
            <a:tbl>
              <a:tblPr firstRow="1" bandRow="1">
                <a:tableStyleId>{073A0DAA-6AF3-43AB-8588-CEC1D06C72B9}</a:tableStyleId>
              </a:tblPr>
              <a:tblGrid>
                <a:gridCol w="2630056">
                  <a:extLst>
                    <a:ext uri="{9D8B030D-6E8A-4147-A177-3AD203B41FA5}">
                      <a16:colId xmlns:a16="http://schemas.microsoft.com/office/drawing/2014/main" val="20000"/>
                    </a:ext>
                  </a:extLst>
                </a:gridCol>
                <a:gridCol w="5507013">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tx1"/>
                          </a:solidFill>
                          <a:latin typeface="+mn-lt"/>
                          <a:ea typeface="+mn-ea"/>
                          <a:cs typeface="+mn-cs"/>
                        </a:rPr>
                        <a:t>Causative Organism(s)</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0" u="none" strike="noStrike" kern="1200" baseline="0" dirty="0">
                          <a:solidFill>
                            <a:schemeClr val="tx1"/>
                          </a:solidFill>
                          <a:latin typeface="+mn-lt"/>
                          <a:ea typeface="+mn-ea"/>
                          <a:cs typeface="+mn-cs"/>
                        </a:rPr>
                        <a:t>Poliovirus</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Common Modes of Transmission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Fecal-oral, vehicle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n-lt"/>
                          <a:ea typeface="+mn-ea"/>
                          <a:cs typeface="+mn-cs"/>
                        </a:rPr>
                        <a:t>Virulence Factors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Attachment mechanisms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0" u="none" strike="noStrike" kern="1200" baseline="0" dirty="0">
                          <a:solidFill>
                            <a:schemeClr val="dk1"/>
                          </a:solidFill>
                          <a:latin typeface="+mn-lt"/>
                          <a:ea typeface="+mn-ea"/>
                          <a:cs typeface="+mn-cs"/>
                        </a:rPr>
                        <a:t>Culture/Diagnosis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Viral culture, serology</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600" b="0" i="0" u="none" strike="noStrike" kern="1200" baseline="0" dirty="0">
                          <a:solidFill>
                            <a:schemeClr val="dk1"/>
                          </a:solidFill>
                          <a:latin typeface="+mn-lt"/>
                          <a:ea typeface="+mn-ea"/>
                          <a:cs typeface="+mn-cs"/>
                        </a:rPr>
                        <a:t>Prevention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Live attenuated (developing world); inactivated vaccine (developed world)</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600" b="0" i="0" u="none" strike="noStrike" kern="1200" baseline="0" dirty="0">
                          <a:solidFill>
                            <a:schemeClr val="dk1"/>
                          </a:solidFill>
                          <a:latin typeface="+mn-lt"/>
                          <a:ea typeface="+mn-ea"/>
                          <a:cs typeface="+mn-cs"/>
                        </a:rPr>
                        <a:t>Treatment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None, palliative, supportive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600" b="0" i="0" u="none" strike="noStrike" kern="1200" baseline="0" dirty="0">
                          <a:solidFill>
                            <a:schemeClr val="dk1"/>
                          </a:solidFill>
                          <a:latin typeface="+mn-lt"/>
                          <a:ea typeface="+mn-ea"/>
                          <a:cs typeface="+mn-cs"/>
                        </a:rPr>
                        <a:t>Epidemiological 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Polio has been 99% eradicated, except in Nigeria, Afghanistan, and Pakistan, as of 2018</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7077951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Tetanus</a:t>
            </a:r>
          </a:p>
        </p:txBody>
      </p:sp>
      <p:sp>
        <p:nvSpPr>
          <p:cNvPr id="3" name="Content Placeholder 2"/>
          <p:cNvSpPr>
            <a:spLocks noGrp="1"/>
          </p:cNvSpPr>
          <p:nvPr>
            <p:ph sz="quarter" idx="11"/>
          </p:nvPr>
        </p:nvSpPr>
        <p:spPr>
          <a:xfrm>
            <a:off x="342900" y="1276709"/>
            <a:ext cx="4076700" cy="4572000"/>
          </a:xfrm>
        </p:spPr>
        <p:txBody>
          <a:bodyPr/>
          <a:lstStyle/>
          <a:p>
            <a:pPr>
              <a:spcBef>
                <a:spcPts val="800"/>
              </a:spcBef>
            </a:pPr>
            <a:r>
              <a:rPr lang="en-US" altLang="en-US" i="1" dirty="0"/>
              <a:t>Clostridium </a:t>
            </a:r>
            <a:r>
              <a:rPr lang="en-US" altLang="en-US" i="1" dirty="0" err="1"/>
              <a:t>tetani</a:t>
            </a:r>
            <a:r>
              <a:rPr lang="en-US" altLang="en-US" dirty="0"/>
              <a:t>:</a:t>
            </a:r>
          </a:p>
          <a:p>
            <a:pPr marL="342900" indent="-342900">
              <a:spcBef>
                <a:spcPts val="800"/>
              </a:spcBef>
              <a:buFont typeface="Arial" panose="020B0604020202020204" pitchFamily="34" charset="0"/>
              <a:buChar char="•"/>
            </a:pPr>
            <a:r>
              <a:rPr lang="en-US" altLang="en-US" dirty="0"/>
              <a:t>Common resident of soil and GI tracts of animals</a:t>
            </a:r>
          </a:p>
          <a:p>
            <a:pPr marL="342900" indent="-342900">
              <a:spcBef>
                <a:spcPts val="800"/>
              </a:spcBef>
              <a:buFont typeface="Arial" panose="020B0604020202020204" pitchFamily="34" charset="0"/>
              <a:buChar char="•"/>
            </a:pPr>
            <a:r>
              <a:rPr lang="en-US" altLang="en-US" dirty="0"/>
              <a:t>Gram-positive, endospore-forming rod</a:t>
            </a:r>
          </a:p>
          <a:p>
            <a:pPr marL="342900" indent="-342900">
              <a:spcBef>
                <a:spcPts val="800"/>
              </a:spcBef>
              <a:buFont typeface="Arial" panose="020B0604020202020204" pitchFamily="34" charset="0"/>
              <a:buChar char="•"/>
            </a:pPr>
            <a:r>
              <a:rPr lang="en-US" altLang="en-US" dirty="0"/>
              <a:t>Endospores are only produced under anaerobic conditions</a:t>
            </a:r>
          </a:p>
        </p:txBody>
      </p:sp>
      <p:pic>
        <p:nvPicPr>
          <p:cNvPr id="7" name="Picture 6" descr="Photo and illustration of Clostridium tetani."/>
          <p:cNvPicPr>
            <a:picLocks noChangeAspect="1"/>
          </p:cNvPicPr>
          <p:nvPr/>
        </p:nvPicPr>
        <p:blipFill rotWithShape="1">
          <a:blip r:embed="rId2">
            <a:extLst>
              <a:ext uri="{28A0092B-C50C-407E-A947-70E740481C1C}">
                <a14:useLocalDpi xmlns:a14="http://schemas.microsoft.com/office/drawing/2010/main" val="0"/>
              </a:ext>
            </a:extLst>
          </a:blip>
          <a:srcRect t="5015" b="4550"/>
          <a:stretch/>
        </p:blipFill>
        <p:spPr>
          <a:xfrm>
            <a:off x="4708418" y="1137765"/>
            <a:ext cx="4273763" cy="4933801"/>
          </a:xfrm>
          <a:prstGeom prst="rect">
            <a:avLst/>
          </a:prstGeom>
        </p:spPr>
      </p:pic>
      <p:sp>
        <p:nvSpPr>
          <p:cNvPr id="8" name="Text Placeholder 5">
            <a:extLst>
              <a:ext uri="{FF2B5EF4-FFF2-40B4-BE49-F238E27FC236}">
                <a16:creationId xmlns:a16="http://schemas.microsoft.com/office/drawing/2014/main" id="{50D4CBAA-F25E-4434-B331-4E43D29A3EC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5"/>
          <p:cNvSpPr>
            <a:spLocks noGrp="1"/>
          </p:cNvSpPr>
          <p:nvPr>
            <p:ph type="body" sz="quarter" idx="30"/>
          </p:nvPr>
        </p:nvSpPr>
        <p:spPr/>
        <p:txBody>
          <a:bodyPr/>
          <a:lstStyle/>
          <a:p>
            <a:r>
              <a:rPr lang="en-IN" dirty="0" err="1"/>
              <a:t>Biophoto</a:t>
            </a:r>
            <a:r>
              <a:rPr lang="en-IN" dirty="0"/>
              <a:t> Associates/Science Source </a:t>
            </a:r>
          </a:p>
        </p:txBody>
      </p:sp>
    </p:spTree>
    <p:extLst>
      <p:ext uri="{BB962C8B-B14F-4D97-AF65-F5344CB8AC3E}">
        <p14:creationId xmlns:p14="http://schemas.microsoft.com/office/powerpoint/2010/main" val="22622174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Neonatal Tetanus</a:t>
            </a:r>
          </a:p>
        </p:txBody>
      </p:sp>
      <p:sp>
        <p:nvSpPr>
          <p:cNvPr id="3" name="Content Placeholder 2"/>
          <p:cNvSpPr>
            <a:spLocks noGrp="1"/>
          </p:cNvSpPr>
          <p:nvPr>
            <p:ph sz="quarter" idx="11"/>
          </p:nvPr>
        </p:nvSpPr>
        <p:spPr>
          <a:xfrm>
            <a:off x="342900" y="1447800"/>
            <a:ext cx="8458200" cy="1447800"/>
          </a:xfrm>
        </p:spPr>
        <p:txBody>
          <a:bodyPr/>
          <a:lstStyle/>
          <a:p>
            <a:pPr>
              <a:spcBef>
                <a:spcPts val="800"/>
              </a:spcBef>
            </a:pPr>
            <a:r>
              <a:rPr lang="en-US" dirty="0"/>
              <a:t>Kills approximately 35,000 newborns each year</a:t>
            </a:r>
          </a:p>
          <a:p>
            <a:pPr>
              <a:spcBef>
                <a:spcPts val="800"/>
              </a:spcBef>
            </a:pPr>
            <a:r>
              <a:rPr lang="en-US" dirty="0"/>
              <a:t>Majority of infections are a direct result of unhygienic practices during childbirth in developing countries</a:t>
            </a:r>
          </a:p>
        </p:txBody>
      </p:sp>
      <p:pic>
        <p:nvPicPr>
          <p:cNvPr id="6" name="Picture 5" descr="Photo showing neonatal tetanus."/>
          <p:cNvPicPr>
            <a:picLocks noChangeAspect="1"/>
          </p:cNvPicPr>
          <p:nvPr/>
        </p:nvPicPr>
        <p:blipFill rotWithShape="1">
          <a:blip r:embed="rId2">
            <a:extLst>
              <a:ext uri="{28A0092B-C50C-407E-A947-70E740481C1C}">
                <a14:useLocalDpi xmlns:a14="http://schemas.microsoft.com/office/drawing/2010/main" val="0"/>
              </a:ext>
            </a:extLst>
          </a:blip>
          <a:srcRect t="9050" b="5793"/>
          <a:stretch/>
        </p:blipFill>
        <p:spPr>
          <a:xfrm>
            <a:off x="1455254" y="3394587"/>
            <a:ext cx="5598493" cy="2620433"/>
          </a:xfrm>
          <a:prstGeom prst="rect">
            <a:avLst/>
          </a:prstGeom>
        </p:spPr>
      </p:pic>
      <p:sp>
        <p:nvSpPr>
          <p:cNvPr id="7" name="Text Placeholder 5">
            <a:extLst>
              <a:ext uri="{FF2B5EF4-FFF2-40B4-BE49-F238E27FC236}">
                <a16:creationId xmlns:a16="http://schemas.microsoft.com/office/drawing/2014/main" id="{8EFEAC43-0CE3-4DE8-B600-E2A970D05F6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5" name="Text Placeholder 4"/>
          <p:cNvSpPr>
            <a:spLocks noGrp="1"/>
          </p:cNvSpPr>
          <p:nvPr>
            <p:ph type="body" sz="quarter" idx="30"/>
          </p:nvPr>
        </p:nvSpPr>
        <p:spPr/>
        <p:txBody>
          <a:bodyPr/>
          <a:lstStyle/>
          <a:p>
            <a:r>
              <a:rPr lang="en-US" dirty="0"/>
              <a:t>Centers for Disease Control and Prevention</a:t>
            </a:r>
            <a:endParaRPr lang="en-IN" dirty="0"/>
          </a:p>
        </p:txBody>
      </p:sp>
    </p:spTree>
    <p:extLst>
      <p:ext uri="{BB962C8B-B14F-4D97-AF65-F5344CB8AC3E}">
        <p14:creationId xmlns:p14="http://schemas.microsoft.com/office/powerpoint/2010/main" val="101959976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err="1"/>
              <a:t>Tetanospasmin</a:t>
            </a:r>
            <a:endParaRPr lang="en-IN" dirty="0"/>
          </a:p>
        </p:txBody>
      </p:sp>
      <p:sp>
        <p:nvSpPr>
          <p:cNvPr id="3" name="Content Placeholder 2"/>
          <p:cNvSpPr>
            <a:spLocks noGrp="1"/>
          </p:cNvSpPr>
          <p:nvPr>
            <p:ph sz="quarter" idx="11"/>
          </p:nvPr>
        </p:nvSpPr>
        <p:spPr>
          <a:xfrm>
            <a:off x="342900" y="1276709"/>
            <a:ext cx="4076700" cy="4754880"/>
          </a:xfrm>
        </p:spPr>
        <p:txBody>
          <a:bodyPr/>
          <a:lstStyle/>
          <a:p>
            <a:pPr>
              <a:spcBef>
                <a:spcPts val="800"/>
              </a:spcBef>
              <a:defRPr/>
            </a:pPr>
            <a:r>
              <a:rPr lang="en-US" sz="2200" dirty="0">
                <a:ea typeface="ＭＳ Ｐゴシック" charset="0"/>
              </a:rPr>
              <a:t>Neurotoxin</a:t>
            </a:r>
          </a:p>
          <a:p>
            <a:pPr>
              <a:spcBef>
                <a:spcPts val="800"/>
              </a:spcBef>
              <a:defRPr/>
            </a:pPr>
            <a:r>
              <a:rPr lang="en-US" sz="2200" dirty="0">
                <a:ea typeface="ＭＳ Ｐゴシック" charset="0"/>
              </a:rPr>
              <a:t>Binds to target sites on peripheral motor neurons on the spinal cord, brain, and sympathetic nervous system</a:t>
            </a:r>
          </a:p>
          <a:p>
            <a:pPr>
              <a:spcBef>
                <a:spcPts val="800"/>
              </a:spcBef>
              <a:defRPr/>
            </a:pPr>
            <a:r>
              <a:rPr lang="en-US" sz="2200" dirty="0">
                <a:ea typeface="ＭＳ Ｐゴシック" charset="0"/>
              </a:rPr>
              <a:t>Blocks inhibition of muscle contraction, causing muscles to contract uncontrollably, resulting in spastic paralysis</a:t>
            </a:r>
          </a:p>
          <a:p>
            <a:pPr>
              <a:spcBef>
                <a:spcPts val="800"/>
              </a:spcBef>
              <a:defRPr/>
            </a:pPr>
            <a:r>
              <a:rPr lang="en-US" sz="2200" dirty="0">
                <a:ea typeface="ＭＳ Ｐゴシック" charset="0"/>
              </a:rPr>
              <a:t>Death results from paralysis of respiratory muscles and respiratory arrest</a:t>
            </a:r>
            <a:endParaRPr lang="en-IN" sz="2200" dirty="0"/>
          </a:p>
        </p:txBody>
      </p:sp>
      <p:pic>
        <p:nvPicPr>
          <p:cNvPr id="7" name="Picture 6" descr="Illustration of the events in tetanus."/>
          <p:cNvPicPr>
            <a:picLocks noChangeAspect="1"/>
          </p:cNvPicPr>
          <p:nvPr/>
        </p:nvPicPr>
        <p:blipFill rotWithShape="1">
          <a:blip r:embed="rId2">
            <a:extLst>
              <a:ext uri="{28A0092B-C50C-407E-A947-70E740481C1C}">
                <a14:useLocalDpi xmlns:a14="http://schemas.microsoft.com/office/drawing/2010/main" val="0"/>
              </a:ext>
            </a:extLst>
          </a:blip>
          <a:srcRect t="4144" b="3735"/>
          <a:stretch/>
        </p:blipFill>
        <p:spPr>
          <a:xfrm>
            <a:off x="4616743" y="1265346"/>
            <a:ext cx="3949113" cy="4756098"/>
          </a:xfrm>
          <a:prstGeom prst="rect">
            <a:avLst/>
          </a:prstGeom>
        </p:spPr>
      </p:pic>
      <p:sp>
        <p:nvSpPr>
          <p:cNvPr id="8" name="Text Placeholder 5">
            <a:extLst>
              <a:ext uri="{FF2B5EF4-FFF2-40B4-BE49-F238E27FC236}">
                <a16:creationId xmlns:a16="http://schemas.microsoft.com/office/drawing/2014/main" id="{9E8C3C4B-B6CE-4B4E-ACD1-B26521D0516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5"/>
          <p:cNvSpPr>
            <a:spLocks noGrp="1"/>
          </p:cNvSpPr>
          <p:nvPr>
            <p:ph type="body" sz="quarter" idx="30"/>
          </p:nvPr>
        </p:nvSpPr>
        <p:spPr/>
        <p:txBody>
          <a:bodyPr/>
          <a:lstStyle/>
          <a:p>
            <a:r>
              <a:rPr lang="en-US"/>
              <a:t>(c) Source: Centers for Disease Control and Prevention, AFIP, C Farmer</a:t>
            </a:r>
            <a:endParaRPr lang="en-IN" dirty="0"/>
          </a:p>
        </p:txBody>
      </p:sp>
    </p:spTree>
    <p:extLst>
      <p:ext uri="{BB962C8B-B14F-4D97-AF65-F5344CB8AC3E}">
        <p14:creationId xmlns:p14="http://schemas.microsoft.com/office/powerpoint/2010/main" val="263752923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Tetanus Prevention</a:t>
            </a:r>
          </a:p>
        </p:txBody>
      </p:sp>
      <p:sp>
        <p:nvSpPr>
          <p:cNvPr id="3" name="Content Placeholder 2"/>
          <p:cNvSpPr>
            <a:spLocks noGrp="1"/>
          </p:cNvSpPr>
          <p:nvPr>
            <p:ph sz="quarter" idx="11"/>
          </p:nvPr>
        </p:nvSpPr>
        <p:spPr/>
        <p:txBody>
          <a:bodyPr/>
          <a:lstStyle/>
          <a:p>
            <a:pPr>
              <a:spcBef>
                <a:spcPts val="800"/>
              </a:spcBef>
            </a:pPr>
            <a:r>
              <a:rPr lang="en-US" altLang="en-US" dirty="0">
                <a:cs typeface="Calibri" panose="020F0502020204030204" pitchFamily="34" charset="0"/>
              </a:rPr>
              <a:t>One of the world’s most preventable diseases</a:t>
            </a:r>
          </a:p>
          <a:p>
            <a:pPr>
              <a:spcBef>
                <a:spcPts val="800"/>
              </a:spcBef>
            </a:pPr>
            <a:r>
              <a:rPr lang="en-US" altLang="en-US" dirty="0">
                <a:cs typeface="Calibri" panose="020F0502020204030204" pitchFamily="34" charset="0"/>
              </a:rPr>
              <a:t>Vaccination with the tetanus toxoid, usually in combination with diphtheria and pertussis toxoids</a:t>
            </a:r>
          </a:p>
          <a:p>
            <a:pPr>
              <a:spcBef>
                <a:spcPts val="800"/>
              </a:spcBef>
            </a:pPr>
            <a:r>
              <a:rPr lang="en-US" altLang="en-US" dirty="0">
                <a:cs typeface="Calibri" panose="020F0502020204030204" pitchFamily="34" charset="0"/>
              </a:rPr>
              <a:t>Vaccinations given to children under 7 years </a:t>
            </a:r>
          </a:p>
          <a:p>
            <a:pPr marL="342900" indent="-342900">
              <a:spcBef>
                <a:spcPts val="800"/>
              </a:spcBef>
              <a:buFont typeface="Arial" panose="020B0604020202020204" pitchFamily="34" charset="0"/>
              <a:buChar char="•"/>
            </a:pPr>
            <a:r>
              <a:rPr lang="en-US" altLang="en-US" dirty="0">
                <a:cs typeface="Calibri" panose="020F0502020204030204" pitchFamily="34" charset="0"/>
              </a:rPr>
              <a:t>Td booster should be given every 10 years thereafter</a:t>
            </a:r>
          </a:p>
          <a:p>
            <a:pPr>
              <a:spcBef>
                <a:spcPts val="800"/>
              </a:spcBef>
            </a:pPr>
            <a:r>
              <a:rPr lang="en-US" altLang="en-US" dirty="0">
                <a:cs typeface="Calibri" panose="020F0502020204030204" pitchFamily="34" charset="0"/>
              </a:rPr>
              <a:t>Toxoid should also be given to injured persons who have never been immunized, have not completed the series, or whose last booster was received more than 10 years previously</a:t>
            </a:r>
          </a:p>
          <a:p>
            <a:pPr>
              <a:spcBef>
                <a:spcPts val="800"/>
              </a:spcBef>
            </a:pPr>
            <a:r>
              <a:rPr lang="en-US" altLang="en-US" dirty="0">
                <a:cs typeface="Calibri" panose="020F0502020204030204" pitchFamily="34" charset="0"/>
              </a:rPr>
              <a:t>Vaccine can also be given with passive TIG</a:t>
            </a:r>
            <a:endParaRPr lang="en-IN" dirty="0">
              <a:cs typeface="Calibri" panose="020F0502020204030204" pitchFamily="34" charset="0"/>
            </a:endParaRPr>
          </a:p>
        </p:txBody>
      </p:sp>
    </p:spTree>
    <p:extLst>
      <p:ext uri="{BB962C8B-B14F-4D97-AF65-F5344CB8AC3E}">
        <p14:creationId xmlns:p14="http://schemas.microsoft.com/office/powerpoint/2010/main" val="404717957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Tetanus Disease Table</a:t>
            </a:r>
          </a:p>
        </p:txBody>
      </p:sp>
      <p:graphicFrame>
        <p:nvGraphicFramePr>
          <p:cNvPr id="6" name="Table 5"/>
          <p:cNvGraphicFramePr>
            <a:graphicFrameLocks noGrp="1"/>
          </p:cNvGraphicFramePr>
          <p:nvPr>
            <p:extLst>
              <p:ext uri="{D42A27DB-BD31-4B8C-83A1-F6EECF244321}">
                <p14:modId xmlns:p14="http://schemas.microsoft.com/office/powerpoint/2010/main" val="320285416"/>
              </p:ext>
            </p:extLst>
          </p:nvPr>
        </p:nvGraphicFramePr>
        <p:xfrm>
          <a:off x="473531" y="1384302"/>
          <a:ext cx="7993855" cy="4189183"/>
        </p:xfrm>
        <a:graphic>
          <a:graphicData uri="http://schemas.openxmlformats.org/drawingml/2006/table">
            <a:tbl>
              <a:tblPr firstRow="1" bandRow="1">
                <a:tableStyleId>{073A0DAA-6AF3-43AB-8588-CEC1D06C72B9}</a:tableStyleId>
              </a:tblPr>
              <a:tblGrid>
                <a:gridCol w="2516505">
                  <a:extLst>
                    <a:ext uri="{9D8B030D-6E8A-4147-A177-3AD203B41FA5}">
                      <a16:colId xmlns:a16="http://schemas.microsoft.com/office/drawing/2014/main" val="20000"/>
                    </a:ext>
                  </a:extLst>
                </a:gridCol>
                <a:gridCol w="5477350">
                  <a:extLst>
                    <a:ext uri="{9D8B030D-6E8A-4147-A177-3AD203B41FA5}">
                      <a16:colId xmlns:a16="http://schemas.microsoft.com/office/drawing/2014/main" val="20001"/>
                    </a:ext>
                  </a:extLst>
                </a:gridCol>
              </a:tblGrid>
              <a:tr h="414624">
                <a:tc>
                  <a:txBody>
                    <a:bodyPr/>
                    <a:lstStyle/>
                    <a:p>
                      <a:r>
                        <a:rPr lang="en-US" sz="1600" b="1" i="0" u="none" strike="noStrike" kern="1200" baseline="0" dirty="0">
                          <a:solidFill>
                            <a:schemeClr val="tx1"/>
                          </a:solidFill>
                          <a:latin typeface="+mn-lt"/>
                          <a:ea typeface="+mn-ea"/>
                          <a:cs typeface="+mn-cs"/>
                        </a:rPr>
                        <a:t>Causative Organism(s)</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1" u="none" strike="noStrike" kern="1200" baseline="0" dirty="0">
                          <a:solidFill>
                            <a:schemeClr val="tx1"/>
                          </a:solidFill>
                          <a:latin typeface="+mn-lt"/>
                          <a:ea typeface="+mn-ea"/>
                          <a:cs typeface="+mn-cs"/>
                        </a:rPr>
                        <a:t>Clostridium tetani</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779993">
                <a:tc>
                  <a:txBody>
                    <a:bodyPr/>
                    <a:lstStyle/>
                    <a:p>
                      <a:r>
                        <a:rPr lang="en-US" sz="1600" b="0" i="0" u="none" strike="noStrike" kern="1200" baseline="0" dirty="0">
                          <a:solidFill>
                            <a:schemeClr val="dk1"/>
                          </a:solidFill>
                          <a:latin typeface="+mn-lt"/>
                          <a:ea typeface="+mn-ea"/>
                          <a:cs typeface="+mn-cs"/>
                        </a:rPr>
                        <a:t>Common Modes of Transmission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Parenteral, direct contact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99468">
                <a:tc>
                  <a:txBody>
                    <a:bodyPr/>
                    <a:lstStyle/>
                    <a:p>
                      <a:r>
                        <a:rPr lang="en-US" sz="1600" b="0" i="0" u="none" strike="noStrike" kern="1200" baseline="0" dirty="0">
                          <a:solidFill>
                            <a:schemeClr val="dk1"/>
                          </a:solidFill>
                          <a:latin typeface="+mn-lt"/>
                          <a:ea typeface="+mn-ea"/>
                          <a:cs typeface="+mn-cs"/>
                        </a:rPr>
                        <a:t>Virulence Factors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Tetanospasm exotoxin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99468">
                <a:tc>
                  <a:txBody>
                    <a:bodyPr/>
                    <a:lstStyle/>
                    <a:p>
                      <a:r>
                        <a:rPr lang="en-US" sz="1600" b="0" i="0" u="none" strike="noStrike" kern="1200" baseline="0" dirty="0">
                          <a:solidFill>
                            <a:schemeClr val="dk1"/>
                          </a:solidFill>
                          <a:latin typeface="+mn-lt"/>
                          <a:ea typeface="+mn-ea"/>
                          <a:cs typeface="+mn-cs"/>
                        </a:rPr>
                        <a:t>Culture/Diagnosis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Symptomatic</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99468">
                <a:tc>
                  <a:txBody>
                    <a:bodyPr/>
                    <a:lstStyle/>
                    <a:p>
                      <a:r>
                        <a:rPr lang="en-US" sz="1600" b="0" i="0" u="none" strike="noStrike" kern="1200" baseline="0" dirty="0">
                          <a:solidFill>
                            <a:schemeClr val="dk1"/>
                          </a:solidFill>
                          <a:latin typeface="+mn-lt"/>
                          <a:ea typeface="+mn-ea"/>
                          <a:cs typeface="+mn-cs"/>
                        </a:rPr>
                        <a:t>Prevention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Tetanus toxoid immunization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716169">
                <a:tc>
                  <a:txBody>
                    <a:bodyPr/>
                    <a:lstStyle/>
                    <a:p>
                      <a:r>
                        <a:rPr lang="en-US" sz="1600" b="0" i="0" u="none" strike="noStrike" kern="1200" baseline="0" dirty="0">
                          <a:solidFill>
                            <a:schemeClr val="dk1"/>
                          </a:solidFill>
                          <a:latin typeface="+mn-lt"/>
                          <a:ea typeface="+mn-ea"/>
                          <a:cs typeface="+mn-cs"/>
                        </a:rPr>
                        <a:t>Treatment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Combination of passive antitoxin and tetanus toxoid active immunization, metronidazole, muscle relaxants; sedation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779993">
                <a:tc>
                  <a:txBody>
                    <a:bodyPr/>
                    <a:lstStyle/>
                    <a:p>
                      <a:r>
                        <a:rPr lang="en-US" sz="1600" b="0" i="0" u="none" strike="noStrike" kern="1200" baseline="0" dirty="0">
                          <a:solidFill>
                            <a:schemeClr val="dk1"/>
                          </a:solidFill>
                          <a:latin typeface="+mn-lt"/>
                          <a:ea typeface="+mn-ea"/>
                          <a:cs typeface="+mn-cs"/>
                        </a:rPr>
                        <a:t>Epidemiological 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Worldwide, +/– 35,000 newborn deaths annually in developing countries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8260416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Botulinum Toxin</a:t>
            </a:r>
          </a:p>
        </p:txBody>
      </p:sp>
      <p:sp>
        <p:nvSpPr>
          <p:cNvPr id="3" name="Content Placeholder 2"/>
          <p:cNvSpPr>
            <a:spLocks noGrp="1"/>
          </p:cNvSpPr>
          <p:nvPr>
            <p:ph sz="quarter" idx="11"/>
          </p:nvPr>
        </p:nvSpPr>
        <p:spPr/>
        <p:txBody>
          <a:bodyPr/>
          <a:lstStyle/>
          <a:p>
            <a:pPr>
              <a:spcBef>
                <a:spcPts val="800"/>
              </a:spcBef>
              <a:defRPr/>
            </a:pPr>
            <a:r>
              <a:rPr lang="en-US" sz="2200" dirty="0">
                <a:ea typeface="ＭＳ Ｐゴシック" charset="0"/>
                <a:cs typeface="Calibri" panose="020F0502020204030204" pitchFamily="34" charset="0"/>
              </a:rPr>
              <a:t>Toxin travels from the bloodstream to the neuromuscular junctions of skeletal muscles</a:t>
            </a:r>
          </a:p>
          <a:p>
            <a:pPr>
              <a:spcBef>
                <a:spcPts val="800"/>
              </a:spcBef>
              <a:defRPr/>
            </a:pPr>
            <a:r>
              <a:rPr lang="en-US" sz="2200" dirty="0">
                <a:ea typeface="ＭＳ Ｐゴシック" charset="0"/>
                <a:cs typeface="Calibri" panose="020F0502020204030204" pitchFamily="34" charset="0"/>
              </a:rPr>
              <a:t>Prevents the release of acetylcholine, resulting in flaccid paralysis</a:t>
            </a:r>
          </a:p>
          <a:p>
            <a:pPr>
              <a:spcBef>
                <a:spcPts val="800"/>
              </a:spcBef>
              <a:defRPr/>
            </a:pPr>
            <a:r>
              <a:rPr lang="en-US" sz="2200" dirty="0">
                <a:ea typeface="ＭＳ Ｐゴシック" charset="0"/>
                <a:cs typeface="Calibri" panose="020F0502020204030204" pitchFamily="34" charset="0"/>
              </a:rPr>
              <a:t>Utilized by doctors to treat uncontrolled muscle spasms, migraine headaches, and other conditions</a:t>
            </a:r>
          </a:p>
          <a:p>
            <a:pPr lvl="1">
              <a:defRPr/>
            </a:pPr>
            <a:r>
              <a:rPr lang="en-US" sz="2200" dirty="0">
                <a:ea typeface="ＭＳ Ｐゴシック" charset="0"/>
                <a:cs typeface="Calibri" panose="020F0502020204030204" pitchFamily="34" charset="0"/>
              </a:rPr>
              <a:t>Also used cosmetically</a:t>
            </a:r>
            <a:endParaRPr lang="en-IN" sz="2200" dirty="0">
              <a:cs typeface="Calibri" panose="020F0502020204030204" pitchFamily="34" charset="0"/>
            </a:endParaRPr>
          </a:p>
        </p:txBody>
      </p:sp>
      <p:pic>
        <p:nvPicPr>
          <p:cNvPr id="7" name="Picture 6" descr="Illustration of the physiological effects of botulism toxin."/>
          <p:cNvPicPr>
            <a:picLocks noChangeAspect="1"/>
          </p:cNvPicPr>
          <p:nvPr/>
        </p:nvPicPr>
        <p:blipFill rotWithShape="1">
          <a:blip r:embed="rId2">
            <a:extLst>
              <a:ext uri="{28A0092B-C50C-407E-A947-70E740481C1C}">
                <a14:useLocalDpi xmlns:a14="http://schemas.microsoft.com/office/drawing/2010/main" val="0"/>
              </a:ext>
            </a:extLst>
          </a:blip>
          <a:srcRect t="3856"/>
          <a:stretch/>
        </p:blipFill>
        <p:spPr>
          <a:xfrm>
            <a:off x="4925864" y="1059611"/>
            <a:ext cx="3422949" cy="4799941"/>
          </a:xfrm>
          <a:prstGeom prst="rect">
            <a:avLst/>
          </a:prstGeom>
        </p:spPr>
      </p:pic>
      <p:sp>
        <p:nvSpPr>
          <p:cNvPr id="5" name="Text Placeholder 5">
            <a:extLst>
              <a:ext uri="{FF2B5EF4-FFF2-40B4-BE49-F238E27FC236}">
                <a16:creationId xmlns:a16="http://schemas.microsoft.com/office/drawing/2014/main" id="{69B5343B-8D2F-465B-83BD-606EC6E554F8}"/>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84737687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Botulism</a:t>
            </a:r>
          </a:p>
        </p:txBody>
      </p:sp>
      <p:sp>
        <p:nvSpPr>
          <p:cNvPr id="3" name="Content Placeholder 2"/>
          <p:cNvSpPr>
            <a:spLocks noGrp="1"/>
          </p:cNvSpPr>
          <p:nvPr>
            <p:ph sz="quarter" idx="11"/>
          </p:nvPr>
        </p:nvSpPr>
        <p:spPr>
          <a:xfrm>
            <a:off x="342900" y="1276709"/>
            <a:ext cx="3683000" cy="4572000"/>
          </a:xfrm>
        </p:spPr>
        <p:txBody>
          <a:bodyPr/>
          <a:lstStyle/>
          <a:p>
            <a:pPr>
              <a:spcAft>
                <a:spcPts val="600"/>
              </a:spcAft>
            </a:pPr>
            <a:r>
              <a:rPr lang="en-US" altLang="en-US" b="1" dirty="0">
                <a:cs typeface="Calibri" panose="020F0502020204030204" pitchFamily="34" charset="0"/>
              </a:rPr>
              <a:t>Intoxication:</a:t>
            </a:r>
            <a:r>
              <a:rPr lang="en-US" altLang="en-US" dirty="0">
                <a:cs typeface="Calibri" panose="020F0502020204030204" pitchFamily="34" charset="0"/>
              </a:rPr>
              <a:t> caused by an exotoxin</a:t>
            </a:r>
          </a:p>
          <a:p>
            <a:pPr>
              <a:spcAft>
                <a:spcPts val="600"/>
              </a:spcAft>
            </a:pPr>
            <a:r>
              <a:rPr lang="en-US" altLang="en-US" dirty="0">
                <a:cs typeface="Calibri" panose="020F0502020204030204" pitchFamily="34" charset="0"/>
              </a:rPr>
              <a:t>Associated with eating poorly preserved foods</a:t>
            </a:r>
          </a:p>
          <a:p>
            <a:pPr>
              <a:spcAft>
                <a:spcPts val="600"/>
              </a:spcAft>
            </a:pPr>
            <a:r>
              <a:rPr lang="en-US" altLang="en-US" dirty="0">
                <a:cs typeface="Calibri" panose="020F0502020204030204" pitchFamily="34" charset="0"/>
              </a:rPr>
              <a:t>Three major forms:</a:t>
            </a:r>
          </a:p>
          <a:p>
            <a:pPr marL="342900" lvl="1">
              <a:spcAft>
                <a:spcPts val="600"/>
              </a:spcAft>
            </a:pPr>
            <a:r>
              <a:rPr lang="en-US" altLang="en-US" dirty="0">
                <a:cs typeface="Calibri" panose="020F0502020204030204" pitchFamily="34" charset="0"/>
              </a:rPr>
              <a:t>Food-borne botulism</a:t>
            </a:r>
          </a:p>
          <a:p>
            <a:pPr marL="342900" lvl="1">
              <a:spcAft>
                <a:spcPts val="600"/>
              </a:spcAft>
            </a:pPr>
            <a:r>
              <a:rPr lang="en-US" altLang="en-US" dirty="0">
                <a:cs typeface="Calibri" panose="020F0502020204030204" pitchFamily="34" charset="0"/>
              </a:rPr>
              <a:t>Infant botulism</a:t>
            </a:r>
          </a:p>
          <a:p>
            <a:pPr marL="342900" lvl="1">
              <a:spcAft>
                <a:spcPts val="600"/>
              </a:spcAft>
            </a:pPr>
            <a:r>
              <a:rPr lang="en-US" altLang="en-US" dirty="0">
                <a:cs typeface="Calibri" panose="020F0502020204030204" pitchFamily="34" charset="0"/>
              </a:rPr>
              <a:t>Wound botulisms</a:t>
            </a:r>
          </a:p>
        </p:txBody>
      </p:sp>
      <p:pic>
        <p:nvPicPr>
          <p:cNvPr id="7" name="Picture 6" descr="Photo showing infant botulism."/>
          <p:cNvPicPr>
            <a:picLocks noChangeAspect="1"/>
          </p:cNvPicPr>
          <p:nvPr/>
        </p:nvPicPr>
        <p:blipFill rotWithShape="1">
          <a:blip r:embed="rId2">
            <a:extLst>
              <a:ext uri="{28A0092B-C50C-407E-A947-70E740481C1C}">
                <a14:useLocalDpi xmlns:a14="http://schemas.microsoft.com/office/drawing/2010/main" val="0"/>
              </a:ext>
            </a:extLst>
          </a:blip>
          <a:srcRect t="5570" b="3021"/>
          <a:stretch/>
        </p:blipFill>
        <p:spPr>
          <a:xfrm>
            <a:off x="4261552" y="1700010"/>
            <a:ext cx="4634097" cy="4063263"/>
          </a:xfrm>
          <a:prstGeom prst="rect">
            <a:avLst/>
          </a:prstGeom>
        </p:spPr>
      </p:pic>
      <p:sp>
        <p:nvSpPr>
          <p:cNvPr id="6" name="Text Placeholder 5"/>
          <p:cNvSpPr>
            <a:spLocks noGrp="1"/>
          </p:cNvSpPr>
          <p:nvPr>
            <p:ph type="body" sz="quarter" idx="30"/>
          </p:nvPr>
        </p:nvSpPr>
        <p:spPr/>
        <p:txBody>
          <a:bodyPr/>
          <a:lstStyle/>
          <a:p>
            <a:r>
              <a:rPr lang="en-US" dirty="0"/>
              <a:t>Source: Centers for Disease Control and Prevention</a:t>
            </a:r>
            <a:endParaRPr lang="en-IN" dirty="0"/>
          </a:p>
        </p:txBody>
      </p:sp>
    </p:spTree>
    <p:extLst>
      <p:ext uri="{BB962C8B-B14F-4D97-AF65-F5344CB8AC3E}">
        <p14:creationId xmlns:p14="http://schemas.microsoft.com/office/powerpoint/2010/main" val="12829064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Botulism Disease Table</a:t>
            </a:r>
          </a:p>
        </p:txBody>
      </p:sp>
      <p:graphicFrame>
        <p:nvGraphicFramePr>
          <p:cNvPr id="6" name="Table 5"/>
          <p:cNvGraphicFramePr>
            <a:graphicFrameLocks noGrp="1"/>
          </p:cNvGraphicFramePr>
          <p:nvPr>
            <p:extLst>
              <p:ext uri="{D42A27DB-BD31-4B8C-83A1-F6EECF244321}">
                <p14:modId xmlns:p14="http://schemas.microsoft.com/office/powerpoint/2010/main" val="1618041511"/>
              </p:ext>
            </p:extLst>
          </p:nvPr>
        </p:nvGraphicFramePr>
        <p:xfrm>
          <a:off x="453569" y="1155351"/>
          <a:ext cx="8363860" cy="4167762"/>
        </p:xfrm>
        <a:graphic>
          <a:graphicData uri="http://schemas.openxmlformats.org/drawingml/2006/table">
            <a:tbl>
              <a:tblPr firstRow="1" bandRow="1">
                <a:tableStyleId>{073A0DAA-6AF3-43AB-8588-CEC1D06C72B9}</a:tableStyleId>
              </a:tblPr>
              <a:tblGrid>
                <a:gridCol w="2540002">
                  <a:extLst>
                    <a:ext uri="{9D8B030D-6E8A-4147-A177-3AD203B41FA5}">
                      <a16:colId xmlns:a16="http://schemas.microsoft.com/office/drawing/2014/main" val="20000"/>
                    </a:ext>
                  </a:extLst>
                </a:gridCol>
                <a:gridCol w="5823858">
                  <a:extLst>
                    <a:ext uri="{9D8B030D-6E8A-4147-A177-3AD203B41FA5}">
                      <a16:colId xmlns:a16="http://schemas.microsoft.com/office/drawing/2014/main" val="20001"/>
                    </a:ext>
                  </a:extLst>
                </a:gridCol>
              </a:tblGrid>
              <a:tr h="414762">
                <a:tc>
                  <a:txBody>
                    <a:bodyPr/>
                    <a:lstStyle/>
                    <a:p>
                      <a:r>
                        <a:rPr lang="en-US" sz="1600" b="1" i="0" u="none" strike="noStrike" kern="1200" baseline="0" dirty="0">
                          <a:solidFill>
                            <a:schemeClr val="tx1"/>
                          </a:solidFill>
                          <a:latin typeface="+mn-lt"/>
                          <a:ea typeface="+mn-ea"/>
                          <a:cs typeface="+mn-cs"/>
                        </a:rPr>
                        <a:t>Causative Organism(s)</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1" u="none" strike="noStrike" kern="1200" baseline="0" dirty="0">
                          <a:solidFill>
                            <a:schemeClr val="tx1"/>
                          </a:solidFill>
                          <a:latin typeface="+mn-lt"/>
                          <a:ea typeface="+mn-ea"/>
                          <a:cs typeface="+mn-cs"/>
                        </a:rPr>
                        <a:t>Clostridium botulinum</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716407">
                <a:tc>
                  <a:txBody>
                    <a:bodyPr/>
                    <a:lstStyle/>
                    <a:p>
                      <a:r>
                        <a:rPr lang="en-US" sz="1600" b="0" i="0" u="none" strike="noStrike" kern="1200" baseline="0" dirty="0">
                          <a:solidFill>
                            <a:schemeClr val="dk1"/>
                          </a:solidFill>
                          <a:latin typeface="+mn-lt"/>
                          <a:ea typeface="+mn-ea"/>
                          <a:cs typeface="+mn-cs"/>
                        </a:rPr>
                        <a:t>Common Modes of Transmission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Vehicle (food-borne toxin, airborne organism); direct contact (wound); parenteral (injection)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64162">
                <a:tc>
                  <a:txBody>
                    <a:bodyPr/>
                    <a:lstStyle/>
                    <a:p>
                      <a:r>
                        <a:rPr lang="en-US" sz="1600" b="0" i="0" u="none" strike="noStrike" kern="1200" baseline="0" dirty="0">
                          <a:solidFill>
                            <a:schemeClr val="dk1"/>
                          </a:solidFill>
                          <a:latin typeface="+mn-lt"/>
                          <a:ea typeface="+mn-ea"/>
                          <a:cs typeface="+mn-cs"/>
                        </a:rPr>
                        <a:t>Virulence Factors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Botulinum exotoxin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14762">
                <a:tc>
                  <a:txBody>
                    <a:bodyPr/>
                    <a:lstStyle/>
                    <a:p>
                      <a:r>
                        <a:rPr lang="en-US" sz="1600" b="0" i="0" u="none" strike="noStrike" kern="1200" baseline="0" dirty="0">
                          <a:solidFill>
                            <a:schemeClr val="dk1"/>
                          </a:solidFill>
                          <a:latin typeface="+mn-lt"/>
                          <a:ea typeface="+mn-ea"/>
                          <a:cs typeface="+mn-cs"/>
                        </a:rPr>
                        <a:t>Culture/Diagnosis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Culture of organism; demonstration of toxin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724855">
                <a:tc>
                  <a:txBody>
                    <a:bodyPr/>
                    <a:lstStyle/>
                    <a:p>
                      <a:r>
                        <a:rPr lang="en-US" sz="1600" b="0" i="0" u="none" strike="noStrike" kern="1200" baseline="0" dirty="0">
                          <a:solidFill>
                            <a:schemeClr val="dk1"/>
                          </a:solidFill>
                          <a:latin typeface="+mn-lt"/>
                          <a:ea typeface="+mn-ea"/>
                          <a:cs typeface="+mn-cs"/>
                        </a:rPr>
                        <a:t>Prevention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Food hygiene; toxoid immunization available for laboratory professionals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14762">
                <a:tc>
                  <a:txBody>
                    <a:bodyPr/>
                    <a:lstStyle/>
                    <a:p>
                      <a:r>
                        <a:rPr lang="en-US" sz="1600" b="0" i="0" u="none" strike="noStrike" kern="1200" baseline="0" dirty="0">
                          <a:solidFill>
                            <a:schemeClr val="dk1"/>
                          </a:solidFill>
                          <a:latin typeface="+mn-lt"/>
                          <a:ea typeface="+mn-ea"/>
                          <a:cs typeface="+mn-cs"/>
                        </a:rPr>
                        <a:t>Treatment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Antitoxin, penicillin G for wound botulism, supportive care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018052">
                <a:tc>
                  <a:txBody>
                    <a:bodyPr/>
                    <a:lstStyle/>
                    <a:p>
                      <a:r>
                        <a:rPr lang="en-US" sz="1600" b="0" i="0" u="none" strike="noStrike" kern="1200" baseline="0" dirty="0">
                          <a:solidFill>
                            <a:schemeClr val="dk1"/>
                          </a:solidFill>
                          <a:latin typeface="+mn-lt"/>
                          <a:ea typeface="+mn-ea"/>
                          <a:cs typeface="+mn-cs"/>
                        </a:rPr>
                        <a:t>Epidemiological 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United States: 75% of botulism is infant botulism; approximately 100 to 150 cases annually </a:t>
                      </a:r>
                      <a:r>
                        <a:rPr lang="en-US" sz="1600" b="1" i="0" u="none" strike="noStrike" kern="1200" baseline="0" dirty="0">
                          <a:solidFill>
                            <a:schemeClr val="dk1"/>
                          </a:solidFill>
                          <a:latin typeface="+mn-lt"/>
                          <a:ea typeface="+mn-ea"/>
                          <a:cs typeface="+mn-cs"/>
                        </a:rPr>
                        <a:t>Category A Bioterrorism Agent</a:t>
                      </a:r>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687667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Blood-Brain Barrier</a:t>
            </a:r>
          </a:p>
        </p:txBody>
      </p:sp>
      <p:sp>
        <p:nvSpPr>
          <p:cNvPr id="3" name="Content Placeholder 2"/>
          <p:cNvSpPr>
            <a:spLocks noGrp="1"/>
          </p:cNvSpPr>
          <p:nvPr>
            <p:ph sz="quarter" idx="11"/>
          </p:nvPr>
        </p:nvSpPr>
        <p:spPr/>
        <p:txBody>
          <a:bodyPr/>
          <a:lstStyle/>
          <a:p>
            <a:pPr>
              <a:spcBef>
                <a:spcPts val="800"/>
              </a:spcBef>
            </a:pPr>
            <a:r>
              <a:rPr lang="en-US" dirty="0"/>
              <a:t>Cells that make up the walls of blood vessels around the brain allow very few molecules to pass through</a:t>
            </a:r>
          </a:p>
          <a:p>
            <a:pPr marL="342900" indent="-342900">
              <a:spcBef>
                <a:spcPts val="800"/>
              </a:spcBef>
              <a:buFont typeface="Arial" panose="020B0604020202020204" pitchFamily="34" charset="0"/>
              <a:buChar char="•"/>
            </a:pPr>
            <a:r>
              <a:rPr lang="en-US" dirty="0"/>
              <a:t>Freer passage of ions, sugars, and other metabolites in other areas of the body</a:t>
            </a:r>
          </a:p>
          <a:p>
            <a:pPr>
              <a:spcBef>
                <a:spcPts val="800"/>
              </a:spcBef>
            </a:pPr>
            <a:r>
              <a:rPr lang="en-US" dirty="0"/>
              <a:t>Prohibits most microorganisms from passing into the CNS</a:t>
            </a:r>
          </a:p>
          <a:p>
            <a:pPr>
              <a:spcBef>
                <a:spcPts val="800"/>
              </a:spcBef>
            </a:pPr>
            <a:r>
              <a:rPr lang="en-US" dirty="0"/>
              <a:t>Drugs and antibiotics are difficult to introduce into the CNS when needed</a:t>
            </a:r>
            <a:endParaRPr lang="en-IN" dirty="0"/>
          </a:p>
        </p:txBody>
      </p:sp>
    </p:spTree>
    <p:extLst>
      <p:ext uri="{BB962C8B-B14F-4D97-AF65-F5344CB8AC3E}">
        <p14:creationId xmlns:p14="http://schemas.microsoft.com/office/powerpoint/2010/main" val="158354134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African Sleeping Sickness</a:t>
            </a:r>
          </a:p>
        </p:txBody>
      </p:sp>
      <p:sp>
        <p:nvSpPr>
          <p:cNvPr id="3" name="Content Placeholder 2"/>
          <p:cNvSpPr>
            <a:spLocks noGrp="1"/>
          </p:cNvSpPr>
          <p:nvPr>
            <p:ph sz="quarter" idx="11"/>
          </p:nvPr>
        </p:nvSpPr>
        <p:spPr>
          <a:xfrm>
            <a:off x="342900" y="1276709"/>
            <a:ext cx="4076700" cy="4846320"/>
          </a:xfrm>
        </p:spPr>
        <p:txBody>
          <a:bodyPr/>
          <a:lstStyle/>
          <a:p>
            <a:pPr>
              <a:spcBef>
                <a:spcPts val="600"/>
              </a:spcBef>
              <a:spcAft>
                <a:spcPts val="600"/>
              </a:spcAft>
            </a:pPr>
            <a:r>
              <a:rPr lang="en-US" altLang="en-US" i="1" dirty="0"/>
              <a:t>Trypanosoma </a:t>
            </a:r>
            <a:r>
              <a:rPr lang="en-US" altLang="en-US" i="1" dirty="0" err="1"/>
              <a:t>brucei</a:t>
            </a:r>
            <a:endParaRPr lang="en-US" altLang="en-US" i="1" dirty="0"/>
          </a:p>
          <a:p>
            <a:pPr marL="342900" indent="-342900">
              <a:spcBef>
                <a:spcPts val="600"/>
              </a:spcBef>
              <a:spcAft>
                <a:spcPts val="600"/>
              </a:spcAft>
              <a:buFont typeface="Arial" panose="020B0604020202020204" pitchFamily="34" charset="0"/>
              <a:buChar char="•"/>
            </a:pPr>
            <a:r>
              <a:rPr lang="en-US" altLang="en-US" dirty="0" err="1"/>
              <a:t>Hemoflagellate</a:t>
            </a:r>
            <a:r>
              <a:rPr lang="en-US" altLang="en-US" dirty="0"/>
              <a:t>: lives in the blood and tissues of the human host</a:t>
            </a:r>
          </a:p>
          <a:p>
            <a:pPr marL="342900" indent="-342900">
              <a:spcBef>
                <a:spcPts val="600"/>
              </a:spcBef>
              <a:spcAft>
                <a:spcPts val="600"/>
              </a:spcAft>
              <a:buFont typeface="Arial" panose="020B0604020202020204" pitchFamily="34" charset="0"/>
              <a:buChar char="•"/>
            </a:pPr>
            <a:r>
              <a:rPr lang="en-US" altLang="en-US" dirty="0"/>
              <a:t>Trypanosomiasis affects millions of individuals in 36 countries in Africa</a:t>
            </a:r>
          </a:p>
          <a:p>
            <a:pPr marL="342900" indent="-342900">
              <a:spcBef>
                <a:spcPts val="600"/>
              </a:spcBef>
              <a:spcAft>
                <a:spcPts val="600"/>
              </a:spcAft>
              <a:buFont typeface="Arial" panose="020B0604020202020204" pitchFamily="34" charset="0"/>
              <a:buChar char="•"/>
            </a:pPr>
            <a:r>
              <a:rPr lang="en-US" altLang="en-US" dirty="0"/>
              <a:t>Transmitted by the tsetse fly</a:t>
            </a:r>
          </a:p>
          <a:p>
            <a:pPr marL="638492" lvl="2">
              <a:spcBef>
                <a:spcPts val="600"/>
              </a:spcBef>
              <a:spcAft>
                <a:spcPts val="600"/>
              </a:spcAft>
            </a:pPr>
            <a:r>
              <a:rPr lang="en-US" altLang="en-US" sz="2400" i="1" dirty="0"/>
              <a:t>T. </a:t>
            </a:r>
            <a:r>
              <a:rPr lang="en-US" altLang="en-US" sz="2400" i="1" dirty="0" err="1"/>
              <a:t>brucei</a:t>
            </a:r>
            <a:r>
              <a:rPr lang="en-US" altLang="en-US" sz="2400" i="1" dirty="0"/>
              <a:t> </a:t>
            </a:r>
            <a:r>
              <a:rPr lang="en-US" altLang="en-US" sz="2400" i="1" dirty="0" err="1"/>
              <a:t>gambiense</a:t>
            </a:r>
            <a:endParaRPr lang="en-US" altLang="en-US" sz="2400" i="1" dirty="0"/>
          </a:p>
          <a:p>
            <a:pPr marL="638492" lvl="2">
              <a:spcBef>
                <a:spcPts val="600"/>
              </a:spcBef>
              <a:spcAft>
                <a:spcPts val="600"/>
              </a:spcAft>
            </a:pPr>
            <a:r>
              <a:rPr lang="en-US" altLang="en-US" sz="2400" i="1" dirty="0"/>
              <a:t>T. </a:t>
            </a:r>
            <a:r>
              <a:rPr lang="en-US" altLang="en-US" sz="2400" i="1" dirty="0" err="1"/>
              <a:t>brucei</a:t>
            </a:r>
            <a:r>
              <a:rPr lang="en-US" altLang="en-US" sz="2400" i="1" dirty="0"/>
              <a:t> </a:t>
            </a:r>
            <a:r>
              <a:rPr lang="en-US" altLang="en-US" sz="2400" i="1" dirty="0" err="1"/>
              <a:t>rhodesiense</a:t>
            </a:r>
            <a:r>
              <a:rPr lang="en-US" altLang="en-US" sz="2400" i="1" dirty="0"/>
              <a:t> </a:t>
            </a:r>
          </a:p>
        </p:txBody>
      </p:sp>
      <p:pic>
        <p:nvPicPr>
          <p:cNvPr id="7" name="Picture 6" descr="The generalized cycle between humans and the tsetse fly vector."/>
          <p:cNvPicPr>
            <a:picLocks noChangeAspect="1"/>
          </p:cNvPicPr>
          <p:nvPr/>
        </p:nvPicPr>
        <p:blipFill rotWithShape="1">
          <a:blip r:embed="rId2">
            <a:extLst>
              <a:ext uri="{28A0092B-C50C-407E-A947-70E740481C1C}">
                <a14:useLocalDpi xmlns:a14="http://schemas.microsoft.com/office/drawing/2010/main" val="0"/>
              </a:ext>
            </a:extLst>
          </a:blip>
          <a:srcRect t="3705"/>
          <a:stretch/>
        </p:blipFill>
        <p:spPr>
          <a:xfrm>
            <a:off x="5301658" y="1022716"/>
            <a:ext cx="3334934" cy="5200329"/>
          </a:xfrm>
          <a:prstGeom prst="rect">
            <a:avLst/>
          </a:prstGeom>
        </p:spPr>
      </p:pic>
      <p:sp>
        <p:nvSpPr>
          <p:cNvPr id="5" name="Text Placeholder 5">
            <a:extLst>
              <a:ext uri="{FF2B5EF4-FFF2-40B4-BE49-F238E27FC236}">
                <a16:creationId xmlns:a16="http://schemas.microsoft.com/office/drawing/2014/main" id="{F821C8BD-7522-4AAB-A63C-7408427B1E8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64264305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African Sleeping Sickness Signs and Symptoms</a:t>
            </a:r>
            <a:endParaRPr lang="en-IN" dirty="0"/>
          </a:p>
        </p:txBody>
      </p:sp>
      <p:sp>
        <p:nvSpPr>
          <p:cNvPr id="3" name="Content Placeholder 2"/>
          <p:cNvSpPr>
            <a:spLocks noGrp="1"/>
          </p:cNvSpPr>
          <p:nvPr>
            <p:ph sz="quarter" idx="11"/>
          </p:nvPr>
        </p:nvSpPr>
        <p:spPr/>
        <p:txBody>
          <a:bodyPr/>
          <a:lstStyle/>
          <a:p>
            <a:pPr>
              <a:spcBef>
                <a:spcPts val="800"/>
              </a:spcBef>
              <a:defRPr/>
            </a:pPr>
            <a:r>
              <a:rPr lang="en-US" dirty="0">
                <a:ea typeface="ＭＳ Ｐゴシック" charset="0"/>
                <a:cs typeface="Calibri" panose="020F0502020204030204" pitchFamily="34" charset="0"/>
              </a:rPr>
              <a:t>Intermittent fever, enlarged spleen, swollen lymph nodes, joint pain</a:t>
            </a:r>
          </a:p>
          <a:p>
            <a:pPr>
              <a:spcBef>
                <a:spcPts val="800"/>
              </a:spcBef>
              <a:defRPr/>
            </a:pPr>
            <a:r>
              <a:rPr lang="en-US" dirty="0">
                <a:ea typeface="ＭＳ Ｐゴシック" charset="0"/>
                <a:cs typeface="Calibri" panose="020F0502020204030204" pitchFamily="34" charset="0"/>
              </a:rPr>
              <a:t>Personality and behavioral changes</a:t>
            </a:r>
          </a:p>
          <a:p>
            <a:pPr>
              <a:spcBef>
                <a:spcPts val="800"/>
              </a:spcBef>
              <a:defRPr/>
            </a:pPr>
            <a:r>
              <a:rPr lang="en-US" dirty="0">
                <a:ea typeface="ＭＳ Ｐゴシック" charset="0"/>
                <a:cs typeface="Calibri" panose="020F0502020204030204" pitchFamily="34" charset="0"/>
              </a:rPr>
              <a:t>Extreme fatigue and sleep disturbances</a:t>
            </a:r>
          </a:p>
          <a:p>
            <a:pPr>
              <a:spcBef>
                <a:spcPts val="800"/>
              </a:spcBef>
              <a:defRPr/>
            </a:pPr>
            <a:r>
              <a:rPr lang="en-US" dirty="0">
                <a:ea typeface="ＭＳ Ｐゴシック" charset="0"/>
                <a:cs typeface="Calibri" panose="020F0502020204030204" pitchFamily="34" charset="0"/>
              </a:rPr>
              <a:t>Uncontrollable sleepiness during the day, sleeplessness at night</a:t>
            </a:r>
          </a:p>
          <a:p>
            <a:pPr>
              <a:spcBef>
                <a:spcPts val="800"/>
              </a:spcBef>
              <a:defRPr/>
            </a:pPr>
            <a:r>
              <a:rPr lang="en-US" dirty="0">
                <a:ea typeface="ＭＳ Ｐゴシック" charset="0"/>
                <a:cs typeface="Calibri" panose="020F0502020204030204" pitchFamily="34" charset="0"/>
              </a:rPr>
              <a:t>Muscle tremors, shuffling gait, slurred speech, seizures, local paralysis</a:t>
            </a:r>
          </a:p>
          <a:p>
            <a:pPr>
              <a:spcBef>
                <a:spcPts val="800"/>
              </a:spcBef>
              <a:defRPr/>
            </a:pPr>
            <a:r>
              <a:rPr lang="en-US" dirty="0">
                <a:ea typeface="ＭＳ Ｐゴシック" charset="0"/>
                <a:cs typeface="Calibri" panose="020F0502020204030204" pitchFamily="34" charset="0"/>
              </a:rPr>
              <a:t>Death results from coma, secondary infections, and heart damage</a:t>
            </a:r>
            <a:endParaRPr lang="en-IN" dirty="0">
              <a:cs typeface="Calibri" panose="020F0502020204030204" pitchFamily="34" charset="0"/>
            </a:endParaRPr>
          </a:p>
        </p:txBody>
      </p:sp>
    </p:spTree>
    <p:extLst>
      <p:ext uri="{BB962C8B-B14F-4D97-AF65-F5344CB8AC3E}">
        <p14:creationId xmlns:p14="http://schemas.microsoft.com/office/powerpoint/2010/main" val="342787692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African Sleeping Sickness Disease Table</a:t>
            </a:r>
            <a:endParaRPr lang="en-IN" dirty="0"/>
          </a:p>
        </p:txBody>
      </p:sp>
      <p:graphicFrame>
        <p:nvGraphicFramePr>
          <p:cNvPr id="6" name="Table 5"/>
          <p:cNvGraphicFramePr>
            <a:graphicFrameLocks noGrp="1"/>
          </p:cNvGraphicFramePr>
          <p:nvPr>
            <p:extLst>
              <p:ext uri="{D42A27DB-BD31-4B8C-83A1-F6EECF244321}">
                <p14:modId xmlns:p14="http://schemas.microsoft.com/office/powerpoint/2010/main" val="4091868271"/>
              </p:ext>
            </p:extLst>
          </p:nvPr>
        </p:nvGraphicFramePr>
        <p:xfrm>
          <a:off x="426356" y="1352045"/>
          <a:ext cx="8565243" cy="3883983"/>
        </p:xfrm>
        <a:graphic>
          <a:graphicData uri="http://schemas.openxmlformats.org/drawingml/2006/table">
            <a:tbl>
              <a:tblPr firstRow="1" bandRow="1">
                <a:tableStyleId>{073A0DAA-6AF3-43AB-8588-CEC1D06C72B9}</a:tableStyleId>
              </a:tblPr>
              <a:tblGrid>
                <a:gridCol w="2582756">
                  <a:extLst>
                    <a:ext uri="{9D8B030D-6E8A-4147-A177-3AD203B41FA5}">
                      <a16:colId xmlns:a16="http://schemas.microsoft.com/office/drawing/2014/main" val="20000"/>
                    </a:ext>
                  </a:extLst>
                </a:gridCol>
                <a:gridCol w="5982487">
                  <a:extLst>
                    <a:ext uri="{9D8B030D-6E8A-4147-A177-3AD203B41FA5}">
                      <a16:colId xmlns:a16="http://schemas.microsoft.com/office/drawing/2014/main" val="20001"/>
                    </a:ext>
                  </a:extLst>
                </a:gridCol>
              </a:tblGrid>
              <a:tr h="660246">
                <a:tc>
                  <a:txBody>
                    <a:bodyPr/>
                    <a:lstStyle/>
                    <a:p>
                      <a:r>
                        <a:rPr lang="en-US" sz="1600" b="1" i="0" u="none" strike="noStrike" kern="1200" baseline="0" dirty="0">
                          <a:solidFill>
                            <a:schemeClr val="tx1"/>
                          </a:solidFill>
                          <a:latin typeface="+mn-lt"/>
                          <a:ea typeface="+mn-ea"/>
                          <a:cs typeface="+mn-cs"/>
                        </a:rPr>
                        <a:t>Causative Organism(s)</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1" u="none" strike="noStrike" kern="1200" baseline="0" dirty="0">
                          <a:solidFill>
                            <a:schemeClr val="tx1"/>
                          </a:solidFill>
                          <a:latin typeface="+mn-lt"/>
                          <a:ea typeface="+mn-ea"/>
                          <a:cs typeface="+mn-cs"/>
                        </a:rPr>
                        <a:t>Trypanosoma </a:t>
                      </a:r>
                      <a:r>
                        <a:rPr lang="en-US" sz="1600" b="1" i="1" u="none" strike="noStrike" kern="1200" baseline="0" dirty="0" err="1">
                          <a:solidFill>
                            <a:schemeClr val="tx1"/>
                          </a:solidFill>
                          <a:latin typeface="+mn-lt"/>
                          <a:ea typeface="+mn-ea"/>
                          <a:cs typeface="+mn-cs"/>
                        </a:rPr>
                        <a:t>brucei</a:t>
                      </a:r>
                      <a:r>
                        <a:rPr lang="en-US" sz="1600" b="1" i="1" u="none" strike="noStrike" kern="1200" baseline="0" dirty="0">
                          <a:solidFill>
                            <a:schemeClr val="tx1"/>
                          </a:solidFill>
                          <a:latin typeface="+mn-lt"/>
                          <a:ea typeface="+mn-ea"/>
                          <a:cs typeface="+mn-cs"/>
                        </a:rPr>
                        <a:t> </a:t>
                      </a:r>
                      <a:r>
                        <a:rPr lang="en-US" sz="1600" b="1" i="0" u="none" strike="noStrike" kern="1200" baseline="0" dirty="0">
                          <a:solidFill>
                            <a:schemeClr val="tx1"/>
                          </a:solidFill>
                          <a:latin typeface="+mn-lt"/>
                          <a:ea typeface="+mn-ea"/>
                          <a:cs typeface="+mn-cs"/>
                        </a:rPr>
                        <a:t>subspecies </a:t>
                      </a:r>
                      <a:r>
                        <a:rPr lang="en-US" sz="1600" b="1" i="1" u="none" strike="noStrike" kern="1200" baseline="0" dirty="0" err="1">
                          <a:solidFill>
                            <a:schemeClr val="tx1"/>
                          </a:solidFill>
                          <a:latin typeface="+mn-lt"/>
                          <a:ea typeface="+mn-ea"/>
                          <a:cs typeface="+mn-cs"/>
                        </a:rPr>
                        <a:t>gambiense</a:t>
                      </a:r>
                      <a:r>
                        <a:rPr lang="en-US" sz="1600" b="1" i="1" u="none" strike="noStrike" kern="1200" baseline="0" dirty="0">
                          <a:solidFill>
                            <a:schemeClr val="tx1"/>
                          </a:solidFill>
                          <a:latin typeface="+mn-lt"/>
                          <a:ea typeface="+mn-ea"/>
                          <a:cs typeface="+mn-cs"/>
                        </a:rPr>
                        <a:t> </a:t>
                      </a:r>
                      <a:r>
                        <a:rPr lang="en-US" sz="1600" b="1" i="0" u="none" strike="noStrike" kern="1200" baseline="0" dirty="0">
                          <a:solidFill>
                            <a:schemeClr val="tx1"/>
                          </a:solidFill>
                          <a:latin typeface="+mn-lt"/>
                          <a:ea typeface="+mn-ea"/>
                          <a:cs typeface="+mn-cs"/>
                        </a:rPr>
                        <a:t>or </a:t>
                      </a:r>
                      <a:r>
                        <a:rPr lang="en-US" sz="1600" b="1" i="1" u="none" strike="noStrike" kern="1200" baseline="0" dirty="0" err="1">
                          <a:solidFill>
                            <a:schemeClr val="tx1"/>
                          </a:solidFill>
                          <a:latin typeface="+mn-lt"/>
                          <a:ea typeface="+mn-ea"/>
                          <a:cs typeface="+mn-cs"/>
                        </a:rPr>
                        <a:t>rhodesiense</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651790">
                <a:tc>
                  <a:txBody>
                    <a:bodyPr/>
                    <a:lstStyle/>
                    <a:p>
                      <a:r>
                        <a:rPr lang="en-US" sz="1600" b="0" i="0" u="none" strike="noStrike" kern="1200" baseline="0" dirty="0">
                          <a:solidFill>
                            <a:schemeClr val="dk1"/>
                          </a:solidFill>
                          <a:latin typeface="+mn-lt"/>
                          <a:ea typeface="+mn-ea"/>
                          <a:cs typeface="+mn-cs"/>
                        </a:rPr>
                        <a:t>Common Modes of Transmission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Vector, vertical</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22789">
                <a:tc>
                  <a:txBody>
                    <a:bodyPr/>
                    <a:lstStyle/>
                    <a:p>
                      <a:r>
                        <a:rPr lang="en-US" sz="1600" b="0" i="0" u="none" strike="noStrike" kern="1200" baseline="0" dirty="0">
                          <a:solidFill>
                            <a:schemeClr val="dk1"/>
                          </a:solidFill>
                          <a:latin typeface="+mn-lt"/>
                          <a:ea typeface="+mn-ea"/>
                          <a:cs typeface="+mn-cs"/>
                        </a:rPr>
                        <a:t>Virulence Factors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Immune evasion by antigen shifting</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22789">
                <a:tc>
                  <a:txBody>
                    <a:bodyPr/>
                    <a:lstStyle/>
                    <a:p>
                      <a:r>
                        <a:rPr lang="en-US" sz="1600" b="0" i="0" u="none" strike="noStrike" kern="1200" baseline="0" dirty="0">
                          <a:solidFill>
                            <a:schemeClr val="dk1"/>
                          </a:solidFill>
                          <a:latin typeface="+mn-lt"/>
                          <a:ea typeface="+mn-ea"/>
                          <a:cs typeface="+mn-cs"/>
                        </a:rPr>
                        <a:t>Culture/Diagnosis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Microscopic examination of blood, CSF</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22789">
                <a:tc>
                  <a:txBody>
                    <a:bodyPr/>
                    <a:lstStyle/>
                    <a:p>
                      <a:r>
                        <a:rPr lang="en-US" sz="1600" b="0" i="0" u="none" strike="noStrike" kern="1200" baseline="0" dirty="0">
                          <a:solidFill>
                            <a:schemeClr val="dk1"/>
                          </a:solidFill>
                          <a:latin typeface="+mn-lt"/>
                          <a:ea typeface="+mn-ea"/>
                          <a:cs typeface="+mn-cs"/>
                        </a:rPr>
                        <a:t>Prevention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Vector control</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7352">
                <a:tc>
                  <a:txBody>
                    <a:bodyPr/>
                    <a:lstStyle/>
                    <a:p>
                      <a:r>
                        <a:rPr lang="en-US" sz="1600" b="0" i="0" u="none" strike="noStrike" kern="1200" baseline="0" dirty="0">
                          <a:solidFill>
                            <a:schemeClr val="dk1"/>
                          </a:solidFill>
                          <a:latin typeface="+mn-lt"/>
                          <a:ea typeface="+mn-ea"/>
                          <a:cs typeface="+mn-cs"/>
                        </a:rPr>
                        <a:t>Treatment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Suramin or pentamidine (early), eflornithine or melarsoprol (late)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926228">
                <a:tc>
                  <a:txBody>
                    <a:bodyPr/>
                    <a:lstStyle/>
                    <a:p>
                      <a:r>
                        <a:rPr lang="en-US" sz="1600" b="0" i="0" u="none" strike="noStrike" kern="1200" baseline="0" dirty="0">
                          <a:solidFill>
                            <a:schemeClr val="dk1"/>
                          </a:solidFill>
                          <a:latin typeface="+mn-lt"/>
                          <a:ea typeface="+mn-ea"/>
                          <a:cs typeface="+mn-cs"/>
                        </a:rPr>
                        <a:t>Epidemiological 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1" u="none" strike="noStrike" kern="1200" baseline="0" dirty="0">
                          <a:solidFill>
                            <a:schemeClr val="dk1"/>
                          </a:solidFill>
                          <a:latin typeface="+mn-lt"/>
                          <a:ea typeface="+mn-ea"/>
                          <a:cs typeface="+mn-cs"/>
                        </a:rPr>
                        <a:t>T. brucei gambiense: </a:t>
                      </a:r>
                      <a:r>
                        <a:rPr lang="en-US" sz="1600" b="0" i="0" u="none" strike="noStrike" kern="1200" baseline="0" dirty="0">
                          <a:solidFill>
                            <a:schemeClr val="dk1"/>
                          </a:solidFill>
                          <a:latin typeface="+mn-lt"/>
                          <a:ea typeface="+mn-ea"/>
                          <a:cs typeface="+mn-cs"/>
                        </a:rPr>
                        <a:t>7000 to 10,000 cases reported annually; actual occurrence estimated at 600,000; </a:t>
                      </a:r>
                      <a:r>
                        <a:rPr lang="en-US" sz="1600" b="0" i="1" u="none" strike="noStrike" kern="1200" baseline="0" dirty="0">
                          <a:solidFill>
                            <a:schemeClr val="dk1"/>
                          </a:solidFill>
                          <a:latin typeface="+mn-lt"/>
                          <a:ea typeface="+mn-ea"/>
                          <a:cs typeface="+mn-cs"/>
                        </a:rPr>
                        <a:t>T. brucei rhodesiense: </a:t>
                      </a:r>
                      <a:r>
                        <a:rPr lang="en-US" sz="1600" b="0" i="0" u="none" strike="noStrike" kern="1200" baseline="0" dirty="0">
                          <a:solidFill>
                            <a:schemeClr val="dk1"/>
                          </a:solidFill>
                          <a:latin typeface="+mn-lt"/>
                          <a:ea typeface="+mn-ea"/>
                          <a:cs typeface="+mn-cs"/>
                        </a:rPr>
                        <a:t>estimated 30,000 cases occur annually</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0642846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Concept Check – Section 19.3</a:t>
            </a:r>
          </a:p>
        </p:txBody>
      </p:sp>
      <p:sp>
        <p:nvSpPr>
          <p:cNvPr id="3" name="Content Placeholder 2"/>
          <p:cNvSpPr>
            <a:spLocks noGrp="1"/>
          </p:cNvSpPr>
          <p:nvPr>
            <p:ph sz="quarter" idx="11"/>
          </p:nvPr>
        </p:nvSpPr>
        <p:spPr>
          <a:xfrm>
            <a:off x="342900" y="1146077"/>
            <a:ext cx="8458200" cy="5254720"/>
          </a:xfrm>
        </p:spPr>
        <p:txBody>
          <a:bodyPr/>
          <a:lstStyle/>
          <a:p>
            <a:pPr marL="457200" indent="-457200">
              <a:spcBef>
                <a:spcPts val="600"/>
              </a:spcBef>
              <a:spcAft>
                <a:spcPts val="600"/>
              </a:spcAft>
              <a:buFont typeface="+mj-lt"/>
              <a:buAutoNum type="arabicPeriod"/>
              <a:defRPr/>
            </a:pPr>
            <a:r>
              <a:rPr lang="en-US" sz="2200" dirty="0">
                <a:ea typeface="ＭＳ Ｐゴシック" charset="0"/>
              </a:rPr>
              <a:t>Which of the following diseases can </a:t>
            </a:r>
            <a:r>
              <a:rPr lang="en-US" sz="2200" b="1" i="1" u="sng" dirty="0">
                <a:ea typeface="ＭＳ Ｐゴシック" charset="0"/>
              </a:rPr>
              <a:t>not</a:t>
            </a:r>
            <a:r>
              <a:rPr lang="en-US" sz="2200" dirty="0">
                <a:ea typeface="ＭＳ Ｐゴシック" charset="0"/>
              </a:rPr>
              <a:t> be prevented with a vaccine?</a:t>
            </a:r>
          </a:p>
          <a:p>
            <a:pPr marL="914400" lvl="2" indent="-457200">
              <a:spcBef>
                <a:spcPts val="600"/>
              </a:spcBef>
              <a:spcAft>
                <a:spcPts val="600"/>
              </a:spcAft>
              <a:buFont typeface="+mj-lt"/>
              <a:buAutoNum type="alphaLcPeriod"/>
              <a:defRPr/>
            </a:pPr>
            <a:r>
              <a:rPr lang="en-US" sz="2200" dirty="0">
                <a:ea typeface="ＭＳ Ｐゴシック" charset="0"/>
              </a:rPr>
              <a:t>Polio</a:t>
            </a:r>
          </a:p>
          <a:p>
            <a:pPr marL="914400" lvl="2" indent="-457200">
              <a:spcBef>
                <a:spcPts val="600"/>
              </a:spcBef>
              <a:spcAft>
                <a:spcPts val="600"/>
              </a:spcAft>
              <a:buFont typeface="+mj-lt"/>
              <a:buAutoNum type="alphaLcPeriod"/>
              <a:defRPr/>
            </a:pPr>
            <a:r>
              <a:rPr lang="en-US" sz="2200" dirty="0">
                <a:ea typeface="ＭＳ Ｐゴシック" charset="0"/>
              </a:rPr>
              <a:t>Tetanus</a:t>
            </a:r>
          </a:p>
          <a:p>
            <a:pPr marL="914400" lvl="2" indent="-457200">
              <a:spcBef>
                <a:spcPts val="600"/>
              </a:spcBef>
              <a:spcAft>
                <a:spcPts val="600"/>
              </a:spcAft>
              <a:buFont typeface="+mj-lt"/>
              <a:buAutoNum type="alphaLcPeriod"/>
              <a:defRPr/>
            </a:pPr>
            <a:r>
              <a:rPr lang="en-US" sz="2200" dirty="0">
                <a:ea typeface="ＭＳ Ｐゴシック" charset="0"/>
              </a:rPr>
              <a:t>African sleeping sickness</a:t>
            </a:r>
          </a:p>
          <a:p>
            <a:pPr marL="914400" lvl="2" indent="-457200">
              <a:spcBef>
                <a:spcPts val="600"/>
              </a:spcBef>
              <a:spcAft>
                <a:spcPts val="600"/>
              </a:spcAft>
              <a:buFont typeface="+mj-lt"/>
              <a:buAutoNum type="alphaLcPeriod"/>
              <a:defRPr/>
            </a:pPr>
            <a:r>
              <a:rPr lang="en-US" sz="2200" dirty="0">
                <a:ea typeface="ＭＳ Ｐゴシック" charset="0"/>
              </a:rPr>
              <a:t>Meningitis caused by </a:t>
            </a:r>
            <a:r>
              <a:rPr lang="en-US" sz="2200" i="1" dirty="0" err="1">
                <a:ea typeface="ＭＳ Ｐゴシック" charset="0"/>
              </a:rPr>
              <a:t>Haemophilus</a:t>
            </a:r>
            <a:r>
              <a:rPr lang="en-US" sz="2200" i="1" dirty="0">
                <a:ea typeface="ＭＳ Ｐゴシック" charset="0"/>
              </a:rPr>
              <a:t> </a:t>
            </a:r>
            <a:r>
              <a:rPr lang="en-US" sz="2200" i="1" dirty="0" err="1">
                <a:ea typeface="ＭＳ Ｐゴシック" charset="0"/>
              </a:rPr>
              <a:t>influenzae</a:t>
            </a:r>
            <a:endParaRPr lang="en-US" sz="2200" i="1" dirty="0">
              <a:ea typeface="ＭＳ Ｐゴシック" charset="0"/>
            </a:endParaRPr>
          </a:p>
          <a:p>
            <a:pPr marL="457200" indent="-457200">
              <a:spcBef>
                <a:spcPts val="600"/>
              </a:spcBef>
              <a:spcAft>
                <a:spcPts val="600"/>
              </a:spcAft>
              <a:buFont typeface="+mj-lt"/>
              <a:buAutoNum type="arabicPeriod" startAt="2"/>
            </a:pPr>
            <a:r>
              <a:rPr lang="en-US" sz="2200" dirty="0">
                <a:ea typeface="ＭＳ Ｐゴシック" charset="0"/>
              </a:rPr>
              <a:t>Both</a:t>
            </a:r>
            <a:r>
              <a:rPr lang="en-US" sz="2000" dirty="0"/>
              <a:t> </a:t>
            </a:r>
            <a:r>
              <a:rPr lang="en-US" sz="2000" u="sng" spc="600" dirty="0">
                <a:solidFill>
                  <a:schemeClr val="bg1"/>
                </a:solidFill>
                <a:uFill>
                  <a:solidFill>
                    <a:schemeClr val="tx1"/>
                  </a:solidFill>
                </a:uFill>
                <a:ea typeface="ＭＳ Ｐゴシック" charset="0"/>
              </a:rPr>
              <a:t>Blank </a:t>
            </a:r>
            <a:r>
              <a:rPr lang="en-US" sz="2200" dirty="0">
                <a:ea typeface="ＭＳ Ｐゴシック" charset="0"/>
              </a:rPr>
              <a:t> </a:t>
            </a:r>
            <a:r>
              <a:rPr lang="en-US" sz="2200" dirty="0"/>
              <a:t>and</a:t>
            </a:r>
            <a:r>
              <a:rPr lang="en-US" sz="2000" dirty="0"/>
              <a:t> </a:t>
            </a:r>
            <a:r>
              <a:rPr lang="en-US" sz="2000" u="sng" spc="600" dirty="0">
                <a:solidFill>
                  <a:schemeClr val="bg1"/>
                </a:solidFill>
                <a:uFill>
                  <a:solidFill>
                    <a:schemeClr val="tx1"/>
                  </a:solidFill>
                </a:uFill>
                <a:ea typeface="ＭＳ Ｐゴシック" charset="0"/>
              </a:rPr>
              <a:t>Blank </a:t>
            </a:r>
            <a:r>
              <a:rPr lang="en-US" sz="2200" dirty="0"/>
              <a:t> </a:t>
            </a:r>
            <a:r>
              <a:rPr lang="en-US" sz="2200" dirty="0">
                <a:ea typeface="ＭＳ Ｐゴシック" charset="0"/>
              </a:rPr>
              <a:t>can cross the placenta and infect the fetus.</a:t>
            </a:r>
            <a:endParaRPr lang="en-US" sz="2200" dirty="0"/>
          </a:p>
          <a:p>
            <a:pPr marL="457200" indent="-457200">
              <a:spcBef>
                <a:spcPts val="600"/>
              </a:spcBef>
              <a:spcAft>
                <a:spcPts val="600"/>
              </a:spcAft>
              <a:buFont typeface="+mj-lt"/>
              <a:buAutoNum type="arabicPeriod" startAt="2"/>
            </a:pPr>
            <a:r>
              <a:rPr lang="en-US" sz="2200" dirty="0">
                <a:ea typeface="ＭＳ Ｐゴシック" charset="0"/>
              </a:rPr>
              <a:t>True/False: The general symptoms of meningitis are similar, regardless of the cause.</a:t>
            </a:r>
          </a:p>
          <a:p>
            <a:pPr marL="457200" indent="-457200">
              <a:spcBef>
                <a:spcPts val="600"/>
              </a:spcBef>
              <a:spcAft>
                <a:spcPts val="600"/>
              </a:spcAft>
              <a:buFont typeface="+mj-lt"/>
              <a:buAutoNum type="arabicPeriod" startAt="2"/>
            </a:pPr>
            <a:r>
              <a:rPr lang="en-US" sz="2200" dirty="0">
                <a:ea typeface="ＭＳ Ｐゴシック" charset="0"/>
              </a:rPr>
              <a:t>Tetanus causes</a:t>
            </a:r>
            <a:r>
              <a:rPr lang="en-US" sz="2000" dirty="0"/>
              <a:t> </a:t>
            </a:r>
            <a:r>
              <a:rPr lang="en-US" sz="2000" u="sng" spc="600" dirty="0">
                <a:solidFill>
                  <a:schemeClr val="bg1"/>
                </a:solidFill>
                <a:uFill>
                  <a:solidFill>
                    <a:schemeClr val="tx1"/>
                  </a:solidFill>
                </a:uFill>
                <a:ea typeface="ＭＳ Ｐゴシック" charset="0"/>
              </a:rPr>
              <a:t>Blank </a:t>
            </a:r>
            <a:r>
              <a:rPr lang="en-US" sz="2200" dirty="0">
                <a:ea typeface="ＭＳ Ｐゴシック" charset="0"/>
              </a:rPr>
              <a:t> paralysis and botulism causes</a:t>
            </a:r>
            <a:r>
              <a:rPr lang="en-US" sz="2000" dirty="0"/>
              <a:t> </a:t>
            </a:r>
            <a:r>
              <a:rPr lang="en-US" sz="2000" u="sng" spc="600" dirty="0">
                <a:solidFill>
                  <a:schemeClr val="bg1"/>
                </a:solidFill>
                <a:uFill>
                  <a:solidFill>
                    <a:schemeClr val="tx1"/>
                  </a:solidFill>
                </a:uFill>
                <a:ea typeface="ＭＳ Ｐゴシック" charset="0"/>
              </a:rPr>
              <a:t>Blank </a:t>
            </a:r>
            <a:r>
              <a:rPr lang="en-US" sz="2200" dirty="0">
                <a:ea typeface="ＭＳ Ｐゴシック" charset="0"/>
              </a:rPr>
              <a:t> paralysis.</a:t>
            </a:r>
            <a:endParaRPr lang="en-IN" dirty="0"/>
          </a:p>
        </p:txBody>
      </p:sp>
    </p:spTree>
    <p:extLst>
      <p:ext uri="{BB962C8B-B14F-4D97-AF65-F5344CB8AC3E}">
        <p14:creationId xmlns:p14="http://schemas.microsoft.com/office/powerpoint/2010/main" val="353821603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Taxonomic Organization: Microorganisms Causing Disease in the Nervous System </a:t>
            </a:r>
            <a:r>
              <a:rPr lang="en-US" sz="1200" dirty="0"/>
              <a:t>1</a:t>
            </a:r>
            <a:endParaRPr lang="en-IN" sz="1200" dirty="0"/>
          </a:p>
        </p:txBody>
      </p:sp>
      <p:graphicFrame>
        <p:nvGraphicFramePr>
          <p:cNvPr id="6" name="Table 5"/>
          <p:cNvGraphicFramePr>
            <a:graphicFrameLocks noGrp="1"/>
          </p:cNvGraphicFramePr>
          <p:nvPr>
            <p:extLst>
              <p:ext uri="{D42A27DB-BD31-4B8C-83A1-F6EECF244321}">
                <p14:modId xmlns:p14="http://schemas.microsoft.com/office/powerpoint/2010/main" val="2131841137"/>
              </p:ext>
            </p:extLst>
          </p:nvPr>
        </p:nvGraphicFramePr>
        <p:xfrm>
          <a:off x="1524000" y="1397000"/>
          <a:ext cx="6096000" cy="132080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dirty="0">
                          <a:solidFill>
                            <a:schemeClr val="tx1"/>
                          </a:solidFill>
                        </a:rPr>
                        <a:t>Gram-positive</a:t>
                      </a:r>
                      <a:r>
                        <a:rPr lang="en-US" sz="1600" baseline="0" dirty="0">
                          <a:solidFill>
                            <a:schemeClr val="tx1"/>
                          </a:solidFill>
                        </a:rPr>
                        <a:t> endospore-forming bacteria</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1" u="none" strike="noStrike" kern="1200" baseline="0" dirty="0">
                          <a:solidFill>
                            <a:schemeClr val="dk1"/>
                          </a:solidFill>
                          <a:latin typeface="+mn-lt"/>
                          <a:ea typeface="+mn-ea"/>
                          <a:cs typeface="+mn-cs"/>
                        </a:rPr>
                        <a:t>Clostridium botulinum</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Botulism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1" u="none" strike="noStrike" kern="1200" baseline="0" dirty="0">
                          <a:solidFill>
                            <a:schemeClr val="dk1"/>
                          </a:solidFill>
                          <a:latin typeface="+mn-lt"/>
                          <a:ea typeface="+mn-ea"/>
                          <a:cs typeface="+mn-cs"/>
                        </a:rPr>
                        <a:t>Clostridium tetani</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Tetanus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975805721"/>
              </p:ext>
            </p:extLst>
          </p:nvPr>
        </p:nvGraphicFramePr>
        <p:xfrm>
          <a:off x="1524000" y="2895600"/>
          <a:ext cx="6096000" cy="148336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dirty="0">
                          <a:solidFill>
                            <a:schemeClr val="tx1"/>
                          </a:solidFill>
                        </a:rPr>
                        <a:t>Gram-positive bacteria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1" u="none" strike="noStrike" kern="1200" baseline="0" dirty="0">
                          <a:solidFill>
                            <a:schemeClr val="dk1"/>
                          </a:solidFill>
                          <a:latin typeface="+mn-lt"/>
                          <a:ea typeface="+mn-ea"/>
                          <a:cs typeface="+mn-cs"/>
                        </a:rPr>
                        <a:t>Streptococcus agalactiae</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Neonatal meningitis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1" u="none" strike="noStrike" kern="1200" baseline="0" dirty="0">
                          <a:solidFill>
                            <a:schemeClr val="dk1"/>
                          </a:solidFill>
                          <a:latin typeface="+mn-lt"/>
                          <a:ea typeface="+mn-ea"/>
                          <a:cs typeface="+mn-cs"/>
                        </a:rPr>
                        <a:t>Streptococcus pneumoniae</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Meningitis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1" u="none" strike="noStrike" kern="1200" baseline="0" dirty="0">
                          <a:solidFill>
                            <a:schemeClr val="dk1"/>
                          </a:solidFill>
                          <a:latin typeface="+mn-lt"/>
                          <a:ea typeface="+mn-ea"/>
                          <a:cs typeface="+mn-cs"/>
                        </a:rPr>
                        <a:t>Listeria monocytogenes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Meningitis, neonatal meningitis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553069463"/>
              </p:ext>
            </p:extLst>
          </p:nvPr>
        </p:nvGraphicFramePr>
        <p:xfrm>
          <a:off x="1511300" y="4546600"/>
          <a:ext cx="6096000" cy="185420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dirty="0">
                          <a:solidFill>
                            <a:schemeClr val="tx1"/>
                          </a:solidFill>
                        </a:rPr>
                        <a:t>Gram-negative bacteria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1" u="none" strike="noStrike" kern="1200" baseline="0" dirty="0">
                          <a:solidFill>
                            <a:schemeClr val="dk1"/>
                          </a:solidFill>
                          <a:latin typeface="+mn-lt"/>
                          <a:ea typeface="+mn-ea"/>
                          <a:cs typeface="+mn-cs"/>
                        </a:rPr>
                        <a:t>Cronobacter sakazakii</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Neonatal and infant meningitis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1" u="none" strike="noStrike" kern="1200" baseline="0" dirty="0">
                          <a:solidFill>
                            <a:schemeClr val="dk1"/>
                          </a:solidFill>
                          <a:latin typeface="+mn-lt"/>
                          <a:ea typeface="+mn-ea"/>
                          <a:cs typeface="+mn-cs"/>
                        </a:rPr>
                        <a:t>Escherichia coli</a:t>
                      </a:r>
                      <a:r>
                        <a:rPr lang="en-US" sz="1600" b="0" i="0" u="none" strike="noStrike" kern="1200" baseline="0" dirty="0">
                          <a:solidFill>
                            <a:schemeClr val="dk1"/>
                          </a:solidFill>
                          <a:latin typeface="+mn-lt"/>
                          <a:ea typeface="+mn-ea"/>
                          <a:cs typeface="+mn-cs"/>
                        </a:rPr>
                        <a:t>, strain K1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Neonatal meningitis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1" u="none" strike="noStrike" kern="1200" baseline="0" dirty="0">
                          <a:solidFill>
                            <a:schemeClr val="dk1"/>
                          </a:solidFill>
                          <a:latin typeface="+mn-lt"/>
                          <a:ea typeface="+mn-ea"/>
                          <a:cs typeface="+mn-cs"/>
                        </a:rPr>
                        <a:t>Haemophilus influenzae</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Meningitis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600" b="0" i="1" u="none" strike="noStrike" kern="1200" baseline="0" dirty="0">
                          <a:solidFill>
                            <a:schemeClr val="dk1"/>
                          </a:solidFill>
                          <a:latin typeface="+mn-lt"/>
                          <a:ea typeface="+mn-ea"/>
                          <a:cs typeface="+mn-cs"/>
                        </a:rPr>
                        <a:t>Neisseria meningitidis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Meningococcal meningitis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2444208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Taxonomic Organization: Microorganisms Causing Disease in the Nervous System </a:t>
            </a:r>
            <a:r>
              <a:rPr lang="en-US" sz="1200" dirty="0"/>
              <a:t>2</a:t>
            </a:r>
            <a:endParaRPr lang="en-IN" sz="1200" dirty="0"/>
          </a:p>
        </p:txBody>
      </p:sp>
      <p:graphicFrame>
        <p:nvGraphicFramePr>
          <p:cNvPr id="9" name="Table 8"/>
          <p:cNvGraphicFramePr>
            <a:graphicFrameLocks noGrp="1"/>
          </p:cNvGraphicFramePr>
          <p:nvPr>
            <p:extLst>
              <p:ext uri="{D42A27DB-BD31-4B8C-83A1-F6EECF244321}">
                <p14:modId xmlns:p14="http://schemas.microsoft.com/office/powerpoint/2010/main" val="1700568209"/>
              </p:ext>
            </p:extLst>
          </p:nvPr>
        </p:nvGraphicFramePr>
        <p:xfrm>
          <a:off x="1524000" y="1292860"/>
          <a:ext cx="6096000" cy="132080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tx1"/>
                          </a:solidFill>
                          <a:latin typeface="+mn-lt"/>
                          <a:ea typeface="+mn-ea"/>
                          <a:cs typeface="+mn-cs"/>
                        </a:rPr>
                        <a:t>DNA viruses</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Herpes simplex virus 1 and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Encephalitis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n-lt"/>
                          <a:ea typeface="+mn-ea"/>
                          <a:cs typeface="+mn-cs"/>
                        </a:rPr>
                        <a:t>JC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Progressive multifocal leukoencephalopathy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15651296"/>
              </p:ext>
            </p:extLst>
          </p:nvPr>
        </p:nvGraphicFramePr>
        <p:xfrm>
          <a:off x="1524000" y="2740660"/>
          <a:ext cx="6096000" cy="361696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tx1"/>
                          </a:solidFill>
                          <a:latin typeface="+mn-lt"/>
                          <a:ea typeface="+mn-ea"/>
                          <a:cs typeface="+mn-cs"/>
                        </a:rPr>
                        <a:t>RNA viruses</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Arboviruses: West Nile virus, La Crosse virus, Jamestown Canyon virus, St. Louis encephalitis virus, </a:t>
                      </a:r>
                      <a:r>
                        <a:rPr lang="en-US" sz="1600" b="0" i="0" u="none" strike="noStrike" kern="1200" baseline="0" dirty="0" err="1">
                          <a:solidFill>
                            <a:schemeClr val="dk1"/>
                          </a:solidFill>
                          <a:latin typeface="+mn-lt"/>
                          <a:ea typeface="+mn-ea"/>
                          <a:cs typeface="+mn-cs"/>
                        </a:rPr>
                        <a:t>Powassan</a:t>
                      </a:r>
                      <a:r>
                        <a:rPr lang="en-US" sz="1600" b="0" i="0" u="none" strike="noStrike" kern="1200" baseline="0" dirty="0">
                          <a:solidFill>
                            <a:schemeClr val="dk1"/>
                          </a:solidFill>
                          <a:latin typeface="+mn-lt"/>
                          <a:ea typeface="+mn-ea"/>
                          <a:cs typeface="+mn-cs"/>
                        </a:rPr>
                        <a:t> virus, Eastern equine encephalitis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Encephalitis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n-lt"/>
                          <a:ea typeface="+mn-ea"/>
                          <a:cs typeface="+mn-cs"/>
                        </a:rPr>
                        <a:t>Measles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Subacute sclerosing panencephalitis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0" u="none" strike="noStrike" kern="1200" baseline="0" dirty="0">
                          <a:solidFill>
                            <a:schemeClr val="dk1"/>
                          </a:solidFill>
                          <a:latin typeface="+mn-lt"/>
                          <a:ea typeface="+mn-ea"/>
                          <a:cs typeface="+mn-cs"/>
                        </a:rPr>
                        <a:t>Poliovirus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Poliomyelitis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600" b="0" i="0" u="none" strike="noStrike" kern="1200" baseline="0" dirty="0">
                          <a:solidFill>
                            <a:schemeClr val="dk1"/>
                          </a:solidFill>
                          <a:latin typeface="+mn-lt"/>
                          <a:ea typeface="+mn-ea"/>
                          <a:cs typeface="+mn-cs"/>
                        </a:rPr>
                        <a:t>Rabies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Rabies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600" b="0" i="0" u="none" strike="noStrike" kern="1200" baseline="0" dirty="0" err="1">
                          <a:solidFill>
                            <a:schemeClr val="dk1"/>
                          </a:solidFill>
                          <a:latin typeface="+mn-lt"/>
                          <a:ea typeface="+mn-ea"/>
                          <a:cs typeface="+mn-cs"/>
                        </a:rPr>
                        <a:t>Zika</a:t>
                      </a:r>
                      <a:r>
                        <a:rPr lang="en-US" sz="1600" b="0" i="0" u="none" strike="noStrike" kern="1200" baseline="0" dirty="0">
                          <a:solidFill>
                            <a:schemeClr val="dk1"/>
                          </a:solidFill>
                          <a:latin typeface="+mn-lt"/>
                          <a:ea typeface="+mn-ea"/>
                          <a:cs typeface="+mn-cs"/>
                        </a:rPr>
                        <a:t>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err="1">
                          <a:solidFill>
                            <a:schemeClr val="dk1"/>
                          </a:solidFill>
                          <a:latin typeface="+mn-lt"/>
                          <a:ea typeface="+mn-ea"/>
                          <a:cs typeface="+mn-cs"/>
                        </a:rPr>
                        <a:t>Zika</a:t>
                      </a:r>
                      <a:r>
                        <a:rPr lang="en-US" sz="1600" b="0" i="0" u="none" strike="noStrike" kern="1200" baseline="0" dirty="0">
                          <a:solidFill>
                            <a:schemeClr val="dk1"/>
                          </a:solidFill>
                          <a:latin typeface="+mn-lt"/>
                          <a:ea typeface="+mn-ea"/>
                          <a:cs typeface="+mn-cs"/>
                        </a:rPr>
                        <a:t> virus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9446543"/>
                  </a:ext>
                </a:extLst>
              </a:tr>
            </a:tbl>
          </a:graphicData>
        </a:graphic>
      </p:graphicFrame>
    </p:spTree>
    <p:extLst>
      <p:ext uri="{BB962C8B-B14F-4D97-AF65-F5344CB8AC3E}">
        <p14:creationId xmlns:p14="http://schemas.microsoft.com/office/powerpoint/2010/main" val="179422477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Taxonomic Organization: Microorganisms Causing Disease in the Nervous System </a:t>
            </a:r>
            <a:r>
              <a:rPr lang="en-US" sz="1200" dirty="0"/>
              <a:t>3</a:t>
            </a:r>
            <a:endParaRPr lang="en-IN" sz="1200" dirty="0"/>
          </a:p>
        </p:txBody>
      </p:sp>
      <p:graphicFrame>
        <p:nvGraphicFramePr>
          <p:cNvPr id="6" name="Table 5"/>
          <p:cNvGraphicFramePr>
            <a:graphicFrameLocks noGrp="1"/>
          </p:cNvGraphicFramePr>
          <p:nvPr>
            <p:extLst>
              <p:ext uri="{D42A27DB-BD31-4B8C-83A1-F6EECF244321}">
                <p14:modId xmlns:p14="http://schemas.microsoft.com/office/powerpoint/2010/main" val="987616444"/>
              </p:ext>
            </p:extLst>
          </p:nvPr>
        </p:nvGraphicFramePr>
        <p:xfrm>
          <a:off x="1524000" y="1600200"/>
          <a:ext cx="6096000" cy="111252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tx1"/>
                          </a:solidFill>
                          <a:latin typeface="+mn-lt"/>
                          <a:ea typeface="+mn-ea"/>
                          <a:cs typeface="+mn-cs"/>
                        </a:rPr>
                        <a:t>Fungi</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1" u="none" strike="noStrike" kern="1200" baseline="0" dirty="0">
                          <a:solidFill>
                            <a:schemeClr val="dk1"/>
                          </a:solidFill>
                          <a:latin typeface="+mn-lt"/>
                          <a:ea typeface="+mn-ea"/>
                          <a:cs typeface="+mn-cs"/>
                        </a:rPr>
                        <a:t>Cryptococcus neoformans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Meningitis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1" u="none" strike="noStrike" kern="1200" baseline="0" dirty="0">
                          <a:solidFill>
                            <a:schemeClr val="dk1"/>
                          </a:solidFill>
                          <a:latin typeface="+mn-lt"/>
                          <a:ea typeface="+mn-ea"/>
                          <a:cs typeface="+mn-cs"/>
                        </a:rPr>
                        <a:t>Coccidioides species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Meningitis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373855607"/>
              </p:ext>
            </p:extLst>
          </p:nvPr>
        </p:nvGraphicFramePr>
        <p:xfrm>
          <a:off x="1524000" y="2819400"/>
          <a:ext cx="6096000" cy="74168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tx1"/>
                          </a:solidFill>
                          <a:latin typeface="+mn-lt"/>
                          <a:ea typeface="+mn-ea"/>
                          <a:cs typeface="+mn-cs"/>
                        </a:rPr>
                        <a:t>Prions</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Creutzfeldt-Jakob prion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Creutzfeldt-Jakob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4249147891"/>
              </p:ext>
            </p:extLst>
          </p:nvPr>
        </p:nvGraphicFramePr>
        <p:xfrm>
          <a:off x="1524000" y="3657600"/>
          <a:ext cx="6096000" cy="230632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tx1"/>
                          </a:solidFill>
                          <a:latin typeface="+mn-lt"/>
                          <a:ea typeface="+mn-ea"/>
                          <a:cs typeface="+mn-cs"/>
                        </a:rPr>
                        <a:t>Protozoa</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1" u="none" strike="noStrike" kern="1200" baseline="0" dirty="0">
                          <a:solidFill>
                            <a:schemeClr val="dk1"/>
                          </a:solidFill>
                          <a:latin typeface="+mn-lt"/>
                          <a:ea typeface="+mn-ea"/>
                          <a:cs typeface="+mn-cs"/>
                        </a:rPr>
                        <a:t>Acanthamoeba</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Meningoencephalitis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1" u="none" strike="noStrike" kern="1200" baseline="0" dirty="0">
                          <a:solidFill>
                            <a:schemeClr val="dk1"/>
                          </a:solidFill>
                          <a:latin typeface="+mn-lt"/>
                          <a:ea typeface="+mn-ea"/>
                          <a:cs typeface="+mn-cs"/>
                        </a:rPr>
                        <a:t>Naegleria fowleri</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Meningoencephalitis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1" u="none" strike="noStrike" kern="1200" baseline="0" dirty="0">
                          <a:solidFill>
                            <a:schemeClr val="dk1"/>
                          </a:solidFill>
                          <a:latin typeface="+mn-lt"/>
                          <a:ea typeface="+mn-ea"/>
                          <a:cs typeface="+mn-cs"/>
                        </a:rPr>
                        <a:t>Toxoplasma gondii</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Subacute encephalitis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pt-BR" sz="1600" b="0" i="1" u="none" strike="noStrike" kern="1200" baseline="0" dirty="0">
                          <a:solidFill>
                            <a:schemeClr val="dk1"/>
                          </a:solidFill>
                          <a:latin typeface="+mn-lt"/>
                          <a:ea typeface="+mn-ea"/>
                          <a:cs typeface="+mn-cs"/>
                        </a:rPr>
                        <a:t>Trypanosoma brucei </a:t>
                      </a:r>
                      <a:r>
                        <a:rPr lang="pt-BR" sz="1600" b="0" i="0" u="none" strike="noStrike" kern="1200" baseline="0" dirty="0">
                          <a:solidFill>
                            <a:schemeClr val="dk1"/>
                          </a:solidFill>
                          <a:latin typeface="+mn-lt"/>
                          <a:ea typeface="+mn-ea"/>
                          <a:cs typeface="+mn-cs"/>
                        </a:rPr>
                        <a:t>subspecies </a:t>
                      </a:r>
                      <a:r>
                        <a:rPr lang="pt-BR" sz="1600" b="0" i="1" u="none" strike="noStrike" kern="1200" baseline="0" dirty="0">
                          <a:solidFill>
                            <a:schemeClr val="dk1"/>
                          </a:solidFill>
                          <a:latin typeface="+mn-lt"/>
                          <a:ea typeface="+mn-ea"/>
                          <a:cs typeface="+mn-cs"/>
                        </a:rPr>
                        <a:t>gambiense </a:t>
                      </a:r>
                      <a:r>
                        <a:rPr lang="pt-BR" sz="1600" b="0" i="0" u="none" strike="noStrike" kern="1200" baseline="0" dirty="0">
                          <a:solidFill>
                            <a:schemeClr val="dk1"/>
                          </a:solidFill>
                          <a:latin typeface="+mn-lt"/>
                          <a:ea typeface="+mn-ea"/>
                          <a:cs typeface="+mn-cs"/>
                        </a:rPr>
                        <a:t>and </a:t>
                      </a:r>
                      <a:r>
                        <a:rPr lang="en-US" sz="1600" b="0" i="1" u="none" strike="noStrike" kern="1200" baseline="0" dirty="0" err="1">
                          <a:solidFill>
                            <a:schemeClr val="dk1"/>
                          </a:solidFill>
                          <a:latin typeface="+mn-lt"/>
                          <a:ea typeface="+mn-ea"/>
                          <a:cs typeface="+mn-cs"/>
                        </a:rPr>
                        <a:t>rhodesiense</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African sleeping sickness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73366362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3532414" cy="1317171"/>
          </a:xfrm>
        </p:spPr>
        <p:txBody>
          <a:bodyPr/>
          <a:lstStyle/>
          <a:p>
            <a:r>
              <a:rPr lang="en-US" dirty="0"/>
              <a:t>Infectious Diseases Affecting the Nervous System</a:t>
            </a:r>
            <a:endParaRPr lang="en-IN" dirty="0"/>
          </a:p>
        </p:txBody>
      </p:sp>
      <p:pic>
        <p:nvPicPr>
          <p:cNvPr id="6" name="Picture 5" descr="Illustration of the human body identifying the location of each disease presented in this chapter."/>
          <p:cNvPicPr>
            <a:picLocks noChangeAspect="1"/>
          </p:cNvPicPr>
          <p:nvPr/>
        </p:nvPicPr>
        <p:blipFill rotWithShape="1">
          <a:blip r:embed="rId2">
            <a:extLst>
              <a:ext uri="{28A0092B-C50C-407E-A947-70E740481C1C}">
                <a14:useLocalDpi xmlns:a14="http://schemas.microsoft.com/office/drawing/2010/main" val="0"/>
              </a:ext>
            </a:extLst>
          </a:blip>
          <a:srcRect t="2357"/>
          <a:stretch/>
        </p:blipFill>
        <p:spPr>
          <a:xfrm>
            <a:off x="4447775" y="104640"/>
            <a:ext cx="4498881" cy="6062109"/>
          </a:xfrm>
          <a:prstGeom prst="rect">
            <a:avLst/>
          </a:prstGeom>
        </p:spPr>
      </p:pic>
      <p:sp>
        <p:nvSpPr>
          <p:cNvPr id="4" name="Text Placeholder 5">
            <a:extLst>
              <a:ext uri="{FF2B5EF4-FFF2-40B4-BE49-F238E27FC236}">
                <a16:creationId xmlns:a16="http://schemas.microsoft.com/office/drawing/2014/main" id="{545772FF-04F7-4D8A-A170-17D5B8F8D14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71967686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1701</TotalTime>
  <Words>7393</Words>
  <Application>Microsoft Office PowerPoint</Application>
  <PresentationFormat>On-screen Show (4:3)</PresentationFormat>
  <Paragraphs>975</Paragraphs>
  <Slides>117</Slides>
  <Notes>1</Notes>
  <HiddenSlides>19</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117</vt:i4>
      </vt:variant>
    </vt:vector>
  </HeadingPairs>
  <TitlesOfParts>
    <vt:vector size="125" baseType="lpstr">
      <vt:lpstr>ＭＳ Ｐゴシック</vt:lpstr>
      <vt:lpstr>Arial</vt:lpstr>
      <vt:lpstr>Calibri</vt:lpstr>
      <vt:lpstr>Title Slides Master</vt:lpstr>
      <vt:lpstr>MainContentSlideMaster</vt:lpstr>
      <vt:lpstr>ClosingMaster</vt:lpstr>
      <vt:lpstr>DividerSlideMaster</vt:lpstr>
      <vt:lpstr>ImageDescriptionAppendixSlideMaster</vt:lpstr>
      <vt:lpstr>Chapter 19</vt:lpstr>
      <vt:lpstr>Section 19.1 The Nervous System and Its Defenses</vt:lpstr>
      <vt:lpstr>Two Component Parts of the Nervous System</vt:lpstr>
      <vt:lpstr>Important Functions of the Nervous System</vt:lpstr>
      <vt:lpstr>Brain and Spinal Cord</vt:lpstr>
      <vt:lpstr>Cerebrospinal Fluid</vt:lpstr>
      <vt:lpstr>Structure of the Peripheral Nervous System</vt:lpstr>
      <vt:lpstr>The Nervous System and Its Defenses</vt:lpstr>
      <vt:lpstr>Blood-Brain Barrier</vt:lpstr>
      <vt:lpstr>Immune Privilege of the CNS</vt:lpstr>
      <vt:lpstr>Specialized Immune Cells in the CNS</vt:lpstr>
      <vt:lpstr>Concept Check – Section 19.1</vt:lpstr>
      <vt:lpstr>Section 19.2 Normal Biota of the Nervous System</vt:lpstr>
      <vt:lpstr>Normal Biota of the Nervous System</vt:lpstr>
      <vt:lpstr>Human Microbiome Project</vt:lpstr>
      <vt:lpstr>Nervous System Defenses and Normal Biota</vt:lpstr>
      <vt:lpstr>Concept Check – Section 19.2</vt:lpstr>
      <vt:lpstr>Section 19.3 Nervous System Diseases Caused by Microorganisms 1</vt:lpstr>
      <vt:lpstr>Section 19.3 Nervous System Diseases Caused by Microorganisms 2</vt:lpstr>
      <vt:lpstr>Meningitis</vt:lpstr>
      <vt:lpstr>When Meningitis Is Suspected…</vt:lpstr>
      <vt:lpstr>Signs and Symptoms of Meningitis</vt:lpstr>
      <vt:lpstr>More Meningitis Details</vt:lpstr>
      <vt:lpstr>Neisseria meningitidis</vt:lpstr>
      <vt:lpstr>Dissemination of the Meningococcus From a Nasopharyngeal Infection</vt:lpstr>
      <vt:lpstr>N. meningitidis Pathogenesis and Virulence Factors</vt:lpstr>
      <vt:lpstr>N. meningitidis Oxidase Test</vt:lpstr>
      <vt:lpstr>Streptococcus pneumoniae</vt:lpstr>
      <vt:lpstr>More S. pneumoniae Details</vt:lpstr>
      <vt:lpstr>Haemophilus influenzae</vt:lpstr>
      <vt:lpstr>Listeria monocytogenes</vt:lpstr>
      <vt:lpstr>Listeriosis</vt:lpstr>
      <vt:lpstr>Cryptococcus neoformans</vt:lpstr>
      <vt:lpstr>Coccidioides</vt:lpstr>
      <vt:lpstr>Coccidioides Transmission and Epidemiology</vt:lpstr>
      <vt:lpstr>Viral Meningitis</vt:lpstr>
      <vt:lpstr>Meningitis Disease Table 1</vt:lpstr>
      <vt:lpstr>Meningitis Disease Table 2</vt:lpstr>
      <vt:lpstr>Meningitis Disease Table 3</vt:lpstr>
      <vt:lpstr>Neonatal and Infant Meningitis</vt:lpstr>
      <vt:lpstr>Streptococcus agalactiae</vt:lpstr>
      <vt:lpstr>Escherichia coli</vt:lpstr>
      <vt:lpstr>Cronobacter sakazakii</vt:lpstr>
      <vt:lpstr>Neonatal and Infant Meningitis Disease Table</vt:lpstr>
      <vt:lpstr>Meningoencephalitis</vt:lpstr>
      <vt:lpstr>Naegleria fowleri</vt:lpstr>
      <vt:lpstr>More Naegleria fowleri Details</vt:lpstr>
      <vt:lpstr>Acanthamoeba</vt:lpstr>
      <vt:lpstr>Meningoencephalitis Disease Table</vt:lpstr>
      <vt:lpstr>Acute Encephalitis</vt:lpstr>
      <vt:lpstr>Arboviruses</vt:lpstr>
      <vt:lpstr>West Nile Encephalitis</vt:lpstr>
      <vt:lpstr>La Crosse, Jamestown Canyon, and Powassan Viruses</vt:lpstr>
      <vt:lpstr>Eastern Equine and St. Louis Encephalitis Viruses</vt:lpstr>
      <vt:lpstr>Herpes Simplex Virus</vt:lpstr>
      <vt:lpstr>Acute Encephalitis Disease Table 1</vt:lpstr>
      <vt:lpstr>Acute Encephalitis Disease Table 2</vt:lpstr>
      <vt:lpstr>Subacute Encephalitis</vt:lpstr>
      <vt:lpstr>Toxoplasma gondii</vt:lpstr>
      <vt:lpstr>More Toxoplasma gondii Details</vt:lpstr>
      <vt:lpstr>Toxoplasma gondii Infection During Pregnancy</vt:lpstr>
      <vt:lpstr>Measles Virus: Subacute Sclerosing Panencephalitis (SSPE)</vt:lpstr>
      <vt:lpstr>Prions</vt:lpstr>
      <vt:lpstr>More Prion Details</vt:lpstr>
      <vt:lpstr>Microscopic Effects of Spongiform Encephalopathy</vt:lpstr>
      <vt:lpstr>Subacute Encephalitis Disease Table</vt:lpstr>
      <vt:lpstr>Subacute Encephalitis: Other Conditions to Consider</vt:lpstr>
      <vt:lpstr>Zika Virus Disease</vt:lpstr>
      <vt:lpstr>Zika Virus Infection Disease Table</vt:lpstr>
      <vt:lpstr>Rabies</vt:lpstr>
      <vt:lpstr>Structure of the Rabies Virus</vt:lpstr>
      <vt:lpstr>Rabies Transmission and Epidemiology</vt:lpstr>
      <vt:lpstr>Rabies Prevention and Treatment</vt:lpstr>
      <vt:lpstr>Rabies Disease Table</vt:lpstr>
      <vt:lpstr>Poliomyelitis</vt:lpstr>
      <vt:lpstr>More Poliomyelitis Details</vt:lpstr>
      <vt:lpstr>Typical Structure of a Picornavirus</vt:lpstr>
      <vt:lpstr>Stages of Infection and Pathogenesis of Poliomyelitis</vt:lpstr>
      <vt:lpstr>Polio Prevention</vt:lpstr>
      <vt:lpstr>Progress in the Elimination of Polio</vt:lpstr>
      <vt:lpstr>Poliomyelitis Disease Table</vt:lpstr>
      <vt:lpstr>Tetanus</vt:lpstr>
      <vt:lpstr>Neonatal Tetanus</vt:lpstr>
      <vt:lpstr>Tetanospasmin</vt:lpstr>
      <vt:lpstr>Tetanus Prevention</vt:lpstr>
      <vt:lpstr>Tetanus Disease Table</vt:lpstr>
      <vt:lpstr>Botulinum Toxin</vt:lpstr>
      <vt:lpstr>Botulism</vt:lpstr>
      <vt:lpstr>Botulism Disease Table</vt:lpstr>
      <vt:lpstr>African Sleeping Sickness</vt:lpstr>
      <vt:lpstr>African Sleeping Sickness Signs and Symptoms</vt:lpstr>
      <vt:lpstr>African Sleeping Sickness Disease Table</vt:lpstr>
      <vt:lpstr>Concept Check – Section 19.3</vt:lpstr>
      <vt:lpstr>Taxonomic Organization: Microorganisms Causing Disease in the Nervous System 1</vt:lpstr>
      <vt:lpstr>Taxonomic Organization: Microorganisms Causing Disease in the Nervous System 2</vt:lpstr>
      <vt:lpstr>Taxonomic Organization: Microorganisms Causing Disease in the Nervous System 3</vt:lpstr>
      <vt:lpstr>Infectious Diseases Affecting the Nervous System</vt:lpstr>
      <vt:lpstr>End of Main Content</vt:lpstr>
      <vt:lpstr>Accessibility Content: Text Alternatives for Images</vt:lpstr>
      <vt:lpstr>Brain and Spinal Cord - Text Alternative</vt:lpstr>
      <vt:lpstr>Dissemination of the Meningococcus From a Nasopharyngeal Infection - Text Alternative</vt:lpstr>
      <vt:lpstr>N. meningitidis Oxidase Test - Text Alternative</vt:lpstr>
      <vt:lpstr>Cryptococcus neoformans - Text Alternative</vt:lpstr>
      <vt:lpstr>Coccidioides - Text Alternative</vt:lpstr>
      <vt:lpstr>Coccidioides Transmission and Epidemiology  - Text Alternative</vt:lpstr>
      <vt:lpstr>Toxoplasma gondii Infection During Pregnancy - Text Alternative</vt:lpstr>
      <vt:lpstr>Microscopic Effects of Spongiform Encephalopathy - Text Alternative</vt:lpstr>
      <vt:lpstr>Structure of the Rabies Virus - Text Alternative</vt:lpstr>
      <vt:lpstr>Typical Structure of a Picornavirus - Text Alternative</vt:lpstr>
      <vt:lpstr>Stages of Infection and Pathogenesis of Poliomyelitis - Text Alternative</vt:lpstr>
      <vt:lpstr>Progress in the Elimination of Polio - Text Alternative</vt:lpstr>
      <vt:lpstr>Tetanus - Text Alternative</vt:lpstr>
      <vt:lpstr>Neonatal Tetanus - Text Alternative</vt:lpstr>
      <vt:lpstr>Tetanospasmin - Text Alternative</vt:lpstr>
      <vt:lpstr>Botulinum Toxin - Text Alternative</vt:lpstr>
      <vt:lpstr>African Sleeping Sickness - Text Alternative</vt:lpstr>
      <vt:lpstr>Infectious Diseases Affecting the Nervous System - Text Alternative</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Microbiology: A Systems Approach, Sixth Edition</dc:title>
  <dc:subject>Science</dc:subject>
  <dc:creator>Marjorie Kelly Cowan and Heidi Smith</dc:creator>
  <cp:keywords/>
  <cp:lastModifiedBy>Shivani1</cp:lastModifiedBy>
  <cp:revision>634</cp:revision>
  <dcterms:created xsi:type="dcterms:W3CDTF">2019-07-27T05:34:11Z</dcterms:created>
  <dcterms:modified xsi:type="dcterms:W3CDTF">2020-05-22T14:57:18Z</dcterms:modified>
  <cp:category>Science</cp:category>
</cp:coreProperties>
</file>