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00"/>
  </p:notesMasterIdLst>
  <p:sldIdLst>
    <p:sldId id="256" r:id="rId6"/>
    <p:sldId id="266" r:id="rId7"/>
    <p:sldId id="269" r:id="rId8"/>
    <p:sldId id="352" r:id="rId9"/>
    <p:sldId id="353" r:id="rId10"/>
    <p:sldId id="354" r:id="rId11"/>
    <p:sldId id="355" r:id="rId12"/>
    <p:sldId id="356" r:id="rId13"/>
    <p:sldId id="357" r:id="rId14"/>
    <p:sldId id="358" r:id="rId15"/>
    <p:sldId id="359" r:id="rId16"/>
    <p:sldId id="363" r:id="rId17"/>
    <p:sldId id="364" r:id="rId18"/>
    <p:sldId id="365" r:id="rId19"/>
    <p:sldId id="366" r:id="rId20"/>
    <p:sldId id="367" r:id="rId21"/>
    <p:sldId id="368" r:id="rId22"/>
    <p:sldId id="369" r:id="rId23"/>
    <p:sldId id="370" r:id="rId24"/>
    <p:sldId id="371" r:id="rId25"/>
    <p:sldId id="372" r:id="rId26"/>
    <p:sldId id="373" r:id="rId27"/>
    <p:sldId id="374" r:id="rId28"/>
    <p:sldId id="375" r:id="rId29"/>
    <p:sldId id="376" r:id="rId30"/>
    <p:sldId id="377" r:id="rId31"/>
    <p:sldId id="378" r:id="rId32"/>
    <p:sldId id="379" r:id="rId33"/>
    <p:sldId id="380" r:id="rId34"/>
    <p:sldId id="381" r:id="rId35"/>
    <p:sldId id="382" r:id="rId36"/>
    <p:sldId id="383" r:id="rId37"/>
    <p:sldId id="384" r:id="rId38"/>
    <p:sldId id="385" r:id="rId39"/>
    <p:sldId id="386" r:id="rId40"/>
    <p:sldId id="387" r:id="rId41"/>
    <p:sldId id="388" r:id="rId42"/>
    <p:sldId id="389" r:id="rId43"/>
    <p:sldId id="390" r:id="rId44"/>
    <p:sldId id="391" r:id="rId45"/>
    <p:sldId id="392" r:id="rId46"/>
    <p:sldId id="393" r:id="rId47"/>
    <p:sldId id="394" r:id="rId48"/>
    <p:sldId id="395" r:id="rId49"/>
    <p:sldId id="396" r:id="rId50"/>
    <p:sldId id="397" r:id="rId51"/>
    <p:sldId id="398" r:id="rId52"/>
    <p:sldId id="399" r:id="rId53"/>
    <p:sldId id="400" r:id="rId54"/>
    <p:sldId id="401" r:id="rId55"/>
    <p:sldId id="402" r:id="rId56"/>
    <p:sldId id="403" r:id="rId57"/>
    <p:sldId id="404" r:id="rId58"/>
    <p:sldId id="405" r:id="rId59"/>
    <p:sldId id="406" r:id="rId60"/>
    <p:sldId id="407" r:id="rId61"/>
    <p:sldId id="408" r:id="rId62"/>
    <p:sldId id="409" r:id="rId63"/>
    <p:sldId id="410" r:id="rId64"/>
    <p:sldId id="411" r:id="rId65"/>
    <p:sldId id="412" r:id="rId66"/>
    <p:sldId id="413" r:id="rId67"/>
    <p:sldId id="414" r:id="rId68"/>
    <p:sldId id="415" r:id="rId69"/>
    <p:sldId id="416" r:id="rId70"/>
    <p:sldId id="417" r:id="rId71"/>
    <p:sldId id="418" r:id="rId72"/>
    <p:sldId id="419" r:id="rId73"/>
    <p:sldId id="420" r:id="rId74"/>
    <p:sldId id="421" r:id="rId75"/>
    <p:sldId id="422" r:id="rId76"/>
    <p:sldId id="423" r:id="rId77"/>
    <p:sldId id="424" r:id="rId78"/>
    <p:sldId id="425" r:id="rId79"/>
    <p:sldId id="426" r:id="rId80"/>
    <p:sldId id="427" r:id="rId81"/>
    <p:sldId id="428" r:id="rId82"/>
    <p:sldId id="429" r:id="rId83"/>
    <p:sldId id="430" r:id="rId84"/>
    <p:sldId id="431" r:id="rId85"/>
    <p:sldId id="432" r:id="rId86"/>
    <p:sldId id="433" r:id="rId87"/>
    <p:sldId id="434" r:id="rId88"/>
    <p:sldId id="260" r:id="rId89"/>
    <p:sldId id="289" r:id="rId90"/>
    <p:sldId id="290" r:id="rId91"/>
    <p:sldId id="435" r:id="rId92"/>
    <p:sldId id="436" r:id="rId93"/>
    <p:sldId id="437" r:id="rId94"/>
    <p:sldId id="438" r:id="rId95"/>
    <p:sldId id="439" r:id="rId96"/>
    <p:sldId id="440" r:id="rId97"/>
    <p:sldId id="441" r:id="rId98"/>
    <p:sldId id="442" r:id="rId9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352"/>
            <p14:sldId id="353"/>
            <p14:sldId id="354"/>
            <p14:sldId id="355"/>
            <p14:sldId id="356"/>
            <p14:sldId id="357"/>
            <p14:sldId id="358"/>
            <p14:sldId id="359"/>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260"/>
          </p14:sldIdLst>
        </p14:section>
        <p14:section name="Appendix: Image Descriptions for Unsighted Students" id="{2E2C5DFF-8B57-4FCA-8BC3-78B8F5F1071E}">
          <p14:sldIdLst>
            <p14:sldId id="289"/>
            <p14:sldId id="290"/>
            <p14:sldId id="435"/>
            <p14:sldId id="436"/>
            <p14:sldId id="437"/>
            <p14:sldId id="438"/>
            <p14:sldId id="439"/>
            <p14:sldId id="440"/>
            <p14:sldId id="441"/>
            <p14:sldId id="44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7" autoAdjust="0"/>
    <p:restoredTop sz="92998" autoAdjust="0"/>
  </p:normalViewPr>
  <p:slideViewPr>
    <p:cSldViewPr snapToGrid="0" showGuides="1">
      <p:cViewPr varScale="1">
        <p:scale>
          <a:sx n="67" d="100"/>
          <a:sy n="67" d="100"/>
        </p:scale>
        <p:origin x="1374" y="78"/>
      </p:cViewPr>
      <p:guideLst>
        <p:guide pos="3264"/>
        <p:guide orient="horz" pos="2256"/>
        <p:guide pos="5640"/>
      </p:guideLst>
    </p:cSldViewPr>
  </p:slideViewPr>
  <p:outlineViewPr>
    <p:cViewPr>
      <p:scale>
        <a:sx n="33" d="100"/>
        <a:sy n="33" d="100"/>
      </p:scale>
      <p:origin x="0" y="8004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5/23/2020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2823995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423538549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2" Type="http://schemas.openxmlformats.org/officeDocument/2006/relationships/slide" Target="slide77.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2" Type="http://schemas.openxmlformats.org/officeDocument/2006/relationships/slide" Target="slide83.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a:xfrm>
            <a:off x="621792" y="2608290"/>
            <a:ext cx="3035808" cy="483253"/>
          </a:xfrm>
        </p:spPr>
        <p:txBody>
          <a:bodyPr/>
          <a:lstStyle/>
          <a:p>
            <a:r>
              <a:rPr lang="en-US" dirty="0"/>
              <a:t>Chapter 20</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a:xfrm>
            <a:off x="621792" y="3309258"/>
            <a:ext cx="3035808" cy="1553780"/>
          </a:xfrm>
        </p:spPr>
        <p:txBody>
          <a:bodyPr/>
          <a:lstStyle/>
          <a:p>
            <a:r>
              <a:rPr lang="en-IN" sz="2000" b="1" dirty="0"/>
              <a:t>Infectious Diseases Affecting the Cardiovascular and Lymphatic Systems</a:t>
            </a:r>
            <a:endParaRPr lang="en-US" sz="2000" b="1" dirty="0"/>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 Biota of the Cardiovascular and Lymphatic Systems</a:t>
            </a:r>
          </a:p>
        </p:txBody>
      </p:sp>
      <p:sp>
        <p:nvSpPr>
          <p:cNvPr id="3" name="Content Placeholder 2"/>
          <p:cNvSpPr>
            <a:spLocks noGrp="1"/>
          </p:cNvSpPr>
          <p:nvPr>
            <p:ph sz="quarter" idx="11"/>
          </p:nvPr>
        </p:nvSpPr>
        <p:spPr/>
        <p:txBody>
          <a:bodyPr/>
          <a:lstStyle/>
          <a:p>
            <a:pPr>
              <a:lnSpc>
                <a:spcPct val="90000"/>
              </a:lnSpc>
              <a:spcBef>
                <a:spcPts val="800"/>
              </a:spcBef>
            </a:pPr>
            <a:r>
              <a:rPr lang="en-US" altLang="en-US" dirty="0"/>
              <a:t>Like the nervous system, the cardiovascular and lymphatic systems are “closed”</a:t>
            </a:r>
          </a:p>
          <a:p>
            <a:pPr marL="342900" indent="-342900">
              <a:lnSpc>
                <a:spcPct val="90000"/>
              </a:lnSpc>
              <a:spcBef>
                <a:spcPts val="800"/>
              </a:spcBef>
              <a:buFont typeface="Arial" panose="020B0604020202020204" pitchFamily="34" charset="0"/>
              <a:buChar char="•"/>
            </a:pPr>
            <a:r>
              <a:rPr lang="en-US" altLang="en-US" dirty="0"/>
              <a:t>Current science believes they possess no normal biota</a:t>
            </a:r>
          </a:p>
          <a:p>
            <a:pPr marL="342900" indent="-342900">
              <a:lnSpc>
                <a:spcPct val="90000"/>
              </a:lnSpc>
              <a:spcBef>
                <a:spcPts val="800"/>
              </a:spcBef>
              <a:buFont typeface="Arial" panose="020B0604020202020204" pitchFamily="34" charset="0"/>
              <a:buChar char="•"/>
            </a:pPr>
            <a:r>
              <a:rPr lang="en-US" altLang="en-US" dirty="0"/>
              <a:t>Microorganisms can be present transiently, but no microbes </a:t>
            </a:r>
            <a:r>
              <a:rPr lang="en-US" altLang="en-US" b="1" i="1" dirty="0"/>
              <a:t>colonize</a:t>
            </a:r>
            <a:r>
              <a:rPr lang="en-US" altLang="en-US" dirty="0"/>
              <a:t> the lymphatic and cardiovascular systems</a:t>
            </a:r>
          </a:p>
          <a:p>
            <a:pPr>
              <a:spcBef>
                <a:spcPts val="800"/>
              </a:spcBef>
            </a:pPr>
            <a:r>
              <a:rPr lang="en-US" altLang="en-US" dirty="0"/>
              <a:t>Recent data from the Human Microbiome Project:</a:t>
            </a:r>
          </a:p>
          <a:p>
            <a:pPr marL="342900" indent="-342900">
              <a:spcBef>
                <a:spcPts val="800"/>
              </a:spcBef>
              <a:buFont typeface="Arial" panose="020B0604020202020204" pitchFamily="34" charset="0"/>
              <a:buChar char="•"/>
            </a:pPr>
            <a:r>
              <a:rPr lang="en-US" altLang="en-US" dirty="0"/>
              <a:t>The bloodstream is not completely sterile, even during periods of apparent health</a:t>
            </a:r>
          </a:p>
          <a:p>
            <a:pPr marL="342900" indent="-342900">
              <a:spcBef>
                <a:spcPts val="800"/>
              </a:spcBef>
              <a:buFont typeface="Arial" panose="020B0604020202020204" pitchFamily="34" charset="0"/>
              <a:buChar char="•"/>
            </a:pPr>
            <a:r>
              <a:rPr lang="en-US" altLang="en-US" dirty="0"/>
              <a:t>Low-level microbial “infections” may contribute to diseases for which no infectious cause has been found</a:t>
            </a:r>
            <a:endParaRPr lang="en-US" dirty="0"/>
          </a:p>
        </p:txBody>
      </p:sp>
    </p:spTree>
    <p:extLst>
      <p:ext uri="{BB962C8B-B14F-4D97-AF65-F5344CB8AC3E}">
        <p14:creationId xmlns:p14="http://schemas.microsoft.com/office/powerpoint/2010/main" val="4251808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Cardiovascular and Lymphatic System Defenses and Normal Biota</a:t>
            </a:r>
          </a:p>
        </p:txBody>
      </p:sp>
      <p:graphicFrame>
        <p:nvGraphicFramePr>
          <p:cNvPr id="6" name="Table 5"/>
          <p:cNvGraphicFramePr>
            <a:graphicFrameLocks noGrp="1"/>
          </p:cNvGraphicFramePr>
          <p:nvPr>
            <p:extLst>
              <p:ext uri="{D42A27DB-BD31-4B8C-83A1-F6EECF244321}">
                <p14:modId xmlns:p14="http://schemas.microsoft.com/office/powerpoint/2010/main" val="1363316968"/>
              </p:ext>
            </p:extLst>
          </p:nvPr>
        </p:nvGraphicFramePr>
        <p:xfrm>
          <a:off x="489856" y="1690914"/>
          <a:ext cx="8338458" cy="2260600"/>
        </p:xfrm>
        <a:graphic>
          <a:graphicData uri="http://schemas.openxmlformats.org/drawingml/2006/table">
            <a:tbl>
              <a:tblPr firstRow="1" bandRow="1">
                <a:tableStyleId>{5C22544A-7EE6-4342-B048-85BDC9FD1C3A}</a:tableStyleId>
              </a:tblPr>
              <a:tblGrid>
                <a:gridCol w="2220687">
                  <a:extLst>
                    <a:ext uri="{9D8B030D-6E8A-4147-A177-3AD203B41FA5}">
                      <a16:colId xmlns:a16="http://schemas.microsoft.com/office/drawing/2014/main" val="20000"/>
                    </a:ext>
                  </a:extLst>
                </a:gridCol>
                <a:gridCol w="3200399">
                  <a:extLst>
                    <a:ext uri="{9D8B030D-6E8A-4147-A177-3AD203B41FA5}">
                      <a16:colId xmlns:a16="http://schemas.microsoft.com/office/drawing/2014/main" val="20001"/>
                    </a:ext>
                  </a:extLst>
                </a:gridCol>
                <a:gridCol w="2917372">
                  <a:extLst>
                    <a:ext uri="{9D8B030D-6E8A-4147-A177-3AD203B41FA5}">
                      <a16:colId xmlns:a16="http://schemas.microsoft.com/office/drawing/2014/main" val="20002"/>
                    </a:ext>
                  </a:extLst>
                </a:gridCol>
              </a:tblGrid>
              <a:tr h="370840">
                <a:tc>
                  <a:txBody>
                    <a:bodyPr/>
                    <a:lstStyle/>
                    <a:p>
                      <a:r>
                        <a:rPr lang="en-US" sz="1600" dirty="0">
                          <a:solidFill>
                            <a:schemeClr val="bg1"/>
                          </a:solidFill>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Defenses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Normal Biota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dirty="0"/>
                        <a:t>Cardiovascular</a:t>
                      </a:r>
                    </a:p>
                    <a:p>
                      <a:r>
                        <a:rPr lang="en-US" sz="1600" dirty="0"/>
                        <a:t>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Blood-borne components of nonspecific and specific</a:t>
                      </a:r>
                    </a:p>
                    <a:p>
                      <a:r>
                        <a:rPr lang="en-US" sz="1600" dirty="0"/>
                        <a:t>immunity—including</a:t>
                      </a:r>
                    </a:p>
                    <a:p>
                      <a:r>
                        <a:rPr lang="en-US" sz="1600" dirty="0"/>
                        <a:t>phagocytosis, specific</a:t>
                      </a:r>
                    </a:p>
                    <a:p>
                      <a:r>
                        <a:rPr lang="en-US" sz="1600" dirty="0"/>
                        <a:t>immunity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Sparse; mostly in white blood cells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dirty="0"/>
                        <a:t>Lymphatic</a:t>
                      </a:r>
                    </a:p>
                    <a:p>
                      <a:r>
                        <a:rPr lang="en-US" sz="1600" dirty="0"/>
                        <a:t>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Numerous immune defenses reside here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Unknown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20.2</a:t>
            </a:r>
            <a:endParaRPr lang="en-US" dirty="0"/>
          </a:p>
        </p:txBody>
      </p:sp>
      <p:sp>
        <p:nvSpPr>
          <p:cNvPr id="3" name="Content Placeholder 2"/>
          <p:cNvSpPr>
            <a:spLocks noGrp="1"/>
          </p:cNvSpPr>
          <p:nvPr>
            <p:ph sz="quarter" idx="11"/>
          </p:nvPr>
        </p:nvSpPr>
        <p:spPr/>
        <p:txBody>
          <a:bodyPr/>
          <a:lstStyle/>
          <a:p>
            <a:pPr marL="457200" lvl="0" indent="-457200">
              <a:spcBef>
                <a:spcPts val="800"/>
              </a:spcBef>
              <a:buFont typeface="+mj-lt"/>
              <a:buAutoNum type="arabicPeriod"/>
            </a:pPr>
            <a:r>
              <a:rPr lang="en-US" altLang="en-US" dirty="0"/>
              <a:t>In the absence of disease, microbes are only found </a:t>
            </a:r>
            <a:r>
              <a:rPr lang="en-US" dirty="0"/>
              <a:t> </a:t>
            </a:r>
            <a:r>
              <a:rPr lang="en-US" u="sng" spc="600" dirty="0">
                <a:solidFill>
                  <a:schemeClr val="bg1"/>
                </a:solidFill>
                <a:uFill>
                  <a:solidFill>
                    <a:schemeClr val="tx1"/>
                  </a:solidFill>
                </a:uFill>
                <a:ea typeface="ＭＳ Ｐゴシック" charset="0"/>
              </a:rPr>
              <a:t>Blank </a:t>
            </a:r>
            <a:r>
              <a:rPr lang="en-US" altLang="en-US" dirty="0"/>
              <a:t> in the cardiovascular or lymphatic systems.</a:t>
            </a:r>
          </a:p>
          <a:p>
            <a:pPr marL="457200" lvl="0" indent="-457200">
              <a:spcBef>
                <a:spcPts val="800"/>
              </a:spcBef>
              <a:buFont typeface="+mj-lt"/>
              <a:buAutoNum type="arabicPeriod"/>
            </a:pPr>
            <a:r>
              <a:rPr lang="en-US" altLang="en-US" dirty="0"/>
              <a:t>True/False: According to research from the HMP, low-level infections may contribute to diseases not considered to be infectious.</a:t>
            </a:r>
            <a:endParaRPr lang="en-US" dirty="0"/>
          </a:p>
        </p:txBody>
      </p:sp>
    </p:spTree>
    <p:extLst>
      <p:ext uri="{BB962C8B-B14F-4D97-AF65-F5344CB8AC3E}">
        <p14:creationId xmlns:p14="http://schemas.microsoft.com/office/powerpoint/2010/main" val="4251808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20.3</a:t>
            </a:r>
            <a:br>
              <a:rPr lang="en-US" altLang="en-US" dirty="0"/>
            </a:br>
            <a:r>
              <a:rPr lang="en-US" altLang="en-US" dirty="0"/>
              <a:t>Cardiovascular and Lymphatic System Diseases Caused by Microorganisms </a:t>
            </a:r>
            <a:r>
              <a:rPr lang="en-US" altLang="en-US" sz="1200" dirty="0"/>
              <a:t>1</a:t>
            </a:r>
            <a:endParaRPr lang="en-US" dirty="0"/>
          </a:p>
        </p:txBody>
      </p:sp>
      <p:sp>
        <p:nvSpPr>
          <p:cNvPr id="3" name="Content Placeholder 2"/>
          <p:cNvSpPr>
            <a:spLocks noGrp="1"/>
          </p:cNvSpPr>
          <p:nvPr>
            <p:ph sz="quarter" idx="11"/>
          </p:nvPr>
        </p:nvSpPr>
        <p:spPr/>
        <p:txBody>
          <a:bodyPr/>
          <a:lstStyle/>
          <a:p>
            <a:pPr>
              <a:spcBef>
                <a:spcPts val="800"/>
              </a:spcBef>
            </a:pPr>
            <a:r>
              <a:rPr lang="en-US" altLang="en-US" u="sng" dirty="0"/>
              <a:t>Learning Outcomes</a:t>
            </a:r>
            <a:r>
              <a:rPr lang="en-US" altLang="en-US" sz="1200" u="sng" dirty="0"/>
              <a:t> 1</a:t>
            </a:r>
          </a:p>
          <a:p>
            <a:pPr>
              <a:spcBef>
                <a:spcPts val="800"/>
              </a:spcBef>
            </a:pPr>
            <a:r>
              <a:rPr lang="en-US" altLang="en-US" dirty="0"/>
              <a:t>List the possible causative agents for each of the following infectious cardiovascular conditions: acute and subacute endocarditis, plague, tularemia, Lyme disease, infectious mononucleosis, anthrax, Chagas disease, and malaria.</a:t>
            </a:r>
          </a:p>
          <a:p>
            <a:pPr>
              <a:spcBef>
                <a:spcPts val="800"/>
              </a:spcBef>
            </a:pPr>
            <a:r>
              <a:rPr lang="en-US" altLang="en-US" dirty="0"/>
              <a:t>Discuss what series of events may lead to sepsis and how it should be prevented and treated.</a:t>
            </a:r>
          </a:p>
          <a:p>
            <a:pPr>
              <a:spcBef>
                <a:spcPts val="800"/>
              </a:spcBef>
            </a:pPr>
            <a:r>
              <a:rPr lang="en-US" altLang="en-US" dirty="0"/>
              <a:t>Describe what makes anthrax a good agent for bioterrorism, and list the important presenting signs to look for in patients.</a:t>
            </a:r>
          </a:p>
          <a:p>
            <a:pPr>
              <a:spcBef>
                <a:spcPts val="800"/>
              </a:spcBef>
              <a:defRPr/>
            </a:pPr>
            <a:r>
              <a:rPr lang="en-US" dirty="0"/>
              <a:t>Discuss the difference between hemorrhagic and </a:t>
            </a:r>
            <a:r>
              <a:rPr lang="en-US" dirty="0" err="1"/>
              <a:t>nonhemorrhagic</a:t>
            </a:r>
            <a:r>
              <a:rPr lang="en-US" dirty="0"/>
              <a:t> fever diseases.</a:t>
            </a:r>
          </a:p>
        </p:txBody>
      </p:sp>
    </p:spTree>
    <p:extLst>
      <p:ext uri="{BB962C8B-B14F-4D97-AF65-F5344CB8AC3E}">
        <p14:creationId xmlns:p14="http://schemas.microsoft.com/office/powerpoint/2010/main" val="4251808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20.3</a:t>
            </a:r>
            <a:br>
              <a:rPr lang="en-US" altLang="en-US" dirty="0"/>
            </a:br>
            <a:r>
              <a:rPr lang="en-US" altLang="en-US" dirty="0"/>
              <a:t>Cardiovascular and Lymphatic System Diseases Caused by Microorganisms </a:t>
            </a:r>
            <a:r>
              <a:rPr lang="en-US" altLang="en-US" sz="1200" dirty="0"/>
              <a:t>2</a:t>
            </a:r>
            <a:endParaRPr lang="en-US" dirty="0"/>
          </a:p>
        </p:txBody>
      </p:sp>
      <p:sp>
        <p:nvSpPr>
          <p:cNvPr id="3" name="Content Placeholder 2"/>
          <p:cNvSpPr>
            <a:spLocks noGrp="1"/>
          </p:cNvSpPr>
          <p:nvPr>
            <p:ph sz="quarter" idx="11"/>
          </p:nvPr>
        </p:nvSpPr>
        <p:spPr/>
        <p:txBody>
          <a:bodyPr/>
          <a:lstStyle/>
          <a:p>
            <a:pPr>
              <a:spcBef>
                <a:spcPts val="800"/>
              </a:spcBef>
              <a:defRPr/>
            </a:pPr>
            <a:r>
              <a:rPr lang="en-US" u="sng" dirty="0"/>
              <a:t>Learning Outcomes</a:t>
            </a:r>
            <a:r>
              <a:rPr lang="en-US" sz="1200" u="sng" dirty="0"/>
              <a:t> 2</a:t>
            </a:r>
          </a:p>
          <a:p>
            <a:pPr>
              <a:spcBef>
                <a:spcPts val="800"/>
              </a:spcBef>
              <a:defRPr/>
            </a:pPr>
            <a:r>
              <a:rPr lang="en-US" dirty="0"/>
              <a:t>List the possible causative agents and modes of transmission for hemorrhagic fever diseases.</a:t>
            </a:r>
          </a:p>
          <a:p>
            <a:pPr>
              <a:spcBef>
                <a:spcPts val="800"/>
              </a:spcBef>
              <a:defRPr/>
            </a:pPr>
            <a:r>
              <a:rPr lang="en-US" dirty="0"/>
              <a:t>List the possible causative agents and modes of transmission for </a:t>
            </a:r>
            <a:r>
              <a:rPr lang="en-US" dirty="0" err="1"/>
              <a:t>nonhemorrhagic</a:t>
            </a:r>
            <a:r>
              <a:rPr lang="en-US" dirty="0"/>
              <a:t> fever diseases.</a:t>
            </a:r>
          </a:p>
          <a:p>
            <a:pPr>
              <a:spcBef>
                <a:spcPts val="800"/>
              </a:spcBef>
              <a:defRPr/>
            </a:pPr>
            <a:r>
              <a:rPr lang="en-US" dirty="0"/>
              <a:t>Identify the five or six most relevant facts about malaria.</a:t>
            </a:r>
          </a:p>
          <a:p>
            <a:pPr>
              <a:spcBef>
                <a:spcPts val="800"/>
              </a:spcBef>
              <a:defRPr/>
            </a:pPr>
            <a:r>
              <a:rPr lang="en-US" dirty="0"/>
              <a:t>Describe important events in the course of an HIV infection in the absence of treatment.</a:t>
            </a:r>
          </a:p>
          <a:p>
            <a:pPr>
              <a:spcBef>
                <a:spcPts val="800"/>
              </a:spcBef>
              <a:defRPr/>
            </a:pPr>
            <a:r>
              <a:rPr lang="en-US" dirty="0"/>
              <a:t>Discuss the epidemiology of HIV infection in the United States and in the developing world.</a:t>
            </a:r>
          </a:p>
        </p:txBody>
      </p:sp>
    </p:spTree>
    <p:extLst>
      <p:ext uri="{BB962C8B-B14F-4D97-AF65-F5344CB8AC3E}">
        <p14:creationId xmlns:p14="http://schemas.microsoft.com/office/powerpoint/2010/main" val="4251808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Endocarditis</a:t>
            </a:r>
            <a:endParaRPr lang="en-US" dirty="0"/>
          </a:p>
        </p:txBody>
      </p:sp>
      <p:sp>
        <p:nvSpPr>
          <p:cNvPr id="3" name="Content Placeholder 2"/>
          <p:cNvSpPr>
            <a:spLocks noGrp="1"/>
          </p:cNvSpPr>
          <p:nvPr>
            <p:ph sz="quarter" idx="11"/>
          </p:nvPr>
        </p:nvSpPr>
        <p:spPr>
          <a:xfrm>
            <a:off x="342899" y="1276709"/>
            <a:ext cx="4555671" cy="4971691"/>
          </a:xfrm>
        </p:spPr>
        <p:txBody>
          <a:bodyPr/>
          <a:lstStyle/>
          <a:p>
            <a:pPr>
              <a:spcBef>
                <a:spcPts val="800"/>
              </a:spcBef>
            </a:pPr>
            <a:r>
              <a:rPr lang="en-US" altLang="en-US" dirty="0"/>
              <a:t>Inflammation of the inner lining of the heart</a:t>
            </a:r>
          </a:p>
          <a:p>
            <a:pPr marL="342900" indent="-342900">
              <a:spcBef>
                <a:spcPts val="800"/>
              </a:spcBef>
              <a:buFont typeface="Arial" panose="020B0604020202020204" pitchFamily="34" charset="0"/>
              <a:buChar char="•"/>
            </a:pPr>
            <a:r>
              <a:rPr lang="en-US" altLang="en-US" dirty="0"/>
              <a:t>Acute</a:t>
            </a:r>
          </a:p>
          <a:p>
            <a:pPr marL="342900" indent="-342900">
              <a:spcBef>
                <a:spcPts val="800"/>
              </a:spcBef>
              <a:buFont typeface="Arial" panose="020B0604020202020204" pitchFamily="34" charset="0"/>
              <a:buChar char="•"/>
            </a:pPr>
            <a:r>
              <a:rPr lang="en-US" altLang="en-US" dirty="0"/>
              <a:t>Subacute</a:t>
            </a:r>
          </a:p>
          <a:p>
            <a:pPr>
              <a:spcBef>
                <a:spcPts val="800"/>
              </a:spcBef>
            </a:pPr>
            <a:r>
              <a:rPr lang="en-US" altLang="en-US" dirty="0"/>
              <a:t>Damage to heart valves or prosthetic heart valves predispose patients to endocarditis</a:t>
            </a:r>
          </a:p>
          <a:p>
            <a:pPr marL="342900" indent="-342900">
              <a:spcBef>
                <a:spcPts val="800"/>
              </a:spcBef>
              <a:buFont typeface="Arial" panose="020B0604020202020204" pitchFamily="34" charset="0"/>
              <a:buChar char="•"/>
            </a:pPr>
            <a:r>
              <a:rPr lang="en-US" altLang="en-US" dirty="0"/>
              <a:t>Can also be caused by vascular trauma or circulating immune complexes</a:t>
            </a:r>
            <a:endParaRPr lang="en-US" dirty="0"/>
          </a:p>
        </p:txBody>
      </p:sp>
      <p:pic>
        <p:nvPicPr>
          <p:cNvPr id="6" name="Picture 5" descr="Illustration of a healthy valve and an infected valve. Infected valves do not work as well as healthy ones."/>
          <p:cNvPicPr>
            <a:picLocks noChangeAspect="1"/>
          </p:cNvPicPr>
          <p:nvPr/>
        </p:nvPicPr>
        <p:blipFill rotWithShape="1">
          <a:blip r:embed="rId2">
            <a:extLst>
              <a:ext uri="{28A0092B-C50C-407E-A947-70E740481C1C}">
                <a14:useLocalDpi xmlns:a14="http://schemas.microsoft.com/office/drawing/2010/main" val="0"/>
              </a:ext>
            </a:extLst>
          </a:blip>
          <a:srcRect t="5073"/>
          <a:stretch/>
        </p:blipFill>
        <p:spPr>
          <a:xfrm>
            <a:off x="4681281" y="1603876"/>
            <a:ext cx="4119819" cy="4644524"/>
          </a:xfrm>
          <a:prstGeom prst="rect">
            <a:avLst/>
          </a:prstGeom>
        </p:spPr>
      </p:pic>
    </p:spTree>
    <p:extLst>
      <p:ext uri="{BB962C8B-B14F-4D97-AF65-F5344CB8AC3E}">
        <p14:creationId xmlns:p14="http://schemas.microsoft.com/office/powerpoint/2010/main" val="42518089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Symptoms of Endocarditis</a:t>
            </a:r>
            <a:endParaRPr lang="en-US" dirty="0"/>
          </a:p>
        </p:txBody>
      </p:sp>
      <p:sp>
        <p:nvSpPr>
          <p:cNvPr id="3" name="Content Placeholder 2"/>
          <p:cNvSpPr>
            <a:spLocks noGrp="1"/>
          </p:cNvSpPr>
          <p:nvPr>
            <p:ph sz="quarter" idx="11"/>
          </p:nvPr>
        </p:nvSpPr>
        <p:spPr/>
        <p:txBody>
          <a:bodyPr/>
          <a:lstStyle/>
          <a:p>
            <a:pPr>
              <a:spcBef>
                <a:spcPts val="800"/>
              </a:spcBef>
            </a:pPr>
            <a:r>
              <a:rPr lang="en-US" dirty="0"/>
              <a:t>Symptoms of acute endocarditis:</a:t>
            </a:r>
          </a:p>
          <a:p>
            <a:pPr marL="342900" indent="-342900">
              <a:spcBef>
                <a:spcPts val="800"/>
              </a:spcBef>
              <a:buFont typeface="Arial" panose="020B0604020202020204" pitchFamily="34" charset="0"/>
              <a:buChar char="•"/>
            </a:pPr>
            <a:r>
              <a:rPr lang="en-US" dirty="0"/>
              <a:t>Fever, anemia, abnormal heartbeat, symptoms of heart attack, shortness of breath, chills</a:t>
            </a:r>
          </a:p>
          <a:p>
            <a:pPr marL="342900" indent="-342900">
              <a:spcBef>
                <a:spcPts val="800"/>
              </a:spcBef>
              <a:buFont typeface="Arial" panose="020B0604020202020204" pitchFamily="34" charset="0"/>
              <a:buChar char="•"/>
            </a:pPr>
            <a:r>
              <a:rPr lang="en-US" dirty="0"/>
              <a:t>Abdominal or side pain, </a:t>
            </a:r>
            <a:r>
              <a:rPr lang="en-US" dirty="0" err="1"/>
              <a:t>Janeway</a:t>
            </a:r>
            <a:r>
              <a:rPr lang="en-US" dirty="0"/>
              <a:t> lesions, Osler’s nodes</a:t>
            </a:r>
          </a:p>
          <a:p>
            <a:pPr>
              <a:spcBef>
                <a:spcPts val="800"/>
              </a:spcBef>
            </a:pPr>
            <a:r>
              <a:rPr lang="en-US" dirty="0"/>
              <a:t>Symptoms of subacute endocarditis:</a:t>
            </a:r>
          </a:p>
          <a:p>
            <a:pPr marL="342900" indent="-342900">
              <a:spcBef>
                <a:spcPts val="800"/>
              </a:spcBef>
              <a:buFont typeface="Arial" panose="020B0604020202020204" pitchFamily="34" charset="0"/>
              <a:buChar char="•"/>
            </a:pPr>
            <a:r>
              <a:rPr lang="en-US" dirty="0"/>
              <a:t>Similar to symptoms of acute endocarditis</a:t>
            </a:r>
          </a:p>
          <a:p>
            <a:pPr marL="342900" indent="-342900">
              <a:spcBef>
                <a:spcPts val="800"/>
              </a:spcBef>
              <a:buFont typeface="Arial" panose="020B0604020202020204" pitchFamily="34" charset="0"/>
              <a:buChar char="•"/>
            </a:pPr>
            <a:r>
              <a:rPr lang="en-US" dirty="0"/>
              <a:t>Develop more slowly and are less pronounced</a:t>
            </a:r>
          </a:p>
          <a:p>
            <a:pPr marL="342900" indent="-342900">
              <a:spcBef>
                <a:spcPts val="800"/>
              </a:spcBef>
              <a:buFont typeface="Arial" panose="020B0604020202020204" pitchFamily="34" charset="0"/>
              <a:buChar char="•"/>
            </a:pPr>
            <a:r>
              <a:rPr lang="en-US" dirty="0"/>
              <a:t>Enlarged spleen, clubbed fingers, and toes</a:t>
            </a:r>
          </a:p>
        </p:txBody>
      </p:sp>
    </p:spTree>
    <p:extLst>
      <p:ext uri="{BB962C8B-B14F-4D97-AF65-F5344CB8AC3E}">
        <p14:creationId xmlns:p14="http://schemas.microsoft.com/office/powerpoint/2010/main" val="42518089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Acute and Subacute Endocarditis</a:t>
            </a:r>
          </a:p>
        </p:txBody>
      </p:sp>
      <p:graphicFrame>
        <p:nvGraphicFramePr>
          <p:cNvPr id="6" name="Table 5"/>
          <p:cNvGraphicFramePr>
            <a:graphicFrameLocks noGrp="1"/>
          </p:cNvGraphicFramePr>
          <p:nvPr>
            <p:extLst>
              <p:ext uri="{D42A27DB-BD31-4B8C-83A1-F6EECF244321}">
                <p14:modId xmlns:p14="http://schemas.microsoft.com/office/powerpoint/2010/main" val="2765601154"/>
              </p:ext>
            </p:extLst>
          </p:nvPr>
        </p:nvGraphicFramePr>
        <p:xfrm>
          <a:off x="381000" y="1143000"/>
          <a:ext cx="8382000" cy="4739640"/>
        </p:xfrm>
        <a:graphic>
          <a:graphicData uri="http://schemas.openxmlformats.org/drawingml/2006/table">
            <a:tbl>
              <a:tblPr firstRow="1" bandRow="1">
                <a:tableStyleId>{073A0DAA-6AF3-43AB-8588-CEC1D06C72B9}</a:tableStyleId>
              </a:tblPr>
              <a:tblGrid>
                <a:gridCol w="22098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124200">
                  <a:extLst>
                    <a:ext uri="{9D8B030D-6E8A-4147-A177-3AD203B41FA5}">
                      <a16:colId xmlns:a16="http://schemas.microsoft.com/office/drawing/2014/main" val="20002"/>
                    </a:ext>
                  </a:extLst>
                </a:gridCol>
              </a:tblGrid>
              <a:tr h="370840">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tx1"/>
                          </a:solidFill>
                          <a:latin typeface="+mn-lt"/>
                          <a:ea typeface="+mn-ea"/>
                          <a:cs typeface="+mn-cs"/>
                        </a:rPr>
                        <a:t>Acute Endocarditis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Subacute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Causative Organism(s)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1" u="none" strike="noStrike" kern="1200" baseline="0" dirty="0">
                          <a:solidFill>
                            <a:schemeClr val="dk1"/>
                          </a:solidFill>
                          <a:latin typeface="+mn-lt"/>
                          <a:ea typeface="+mn-ea"/>
                          <a:cs typeface="+mn-cs"/>
                        </a:rPr>
                        <a:t>Staphylococcus aureus, Streptococcus </a:t>
                      </a:r>
                      <a:r>
                        <a:rPr lang="en-US" sz="1600" b="0" i="1" u="none" strike="noStrike" kern="1200" baseline="0" dirty="0" err="1">
                          <a:solidFill>
                            <a:schemeClr val="dk1"/>
                          </a:solidFill>
                          <a:latin typeface="+mn-lt"/>
                          <a:ea typeface="+mn-ea"/>
                          <a:cs typeface="+mn-cs"/>
                        </a:rPr>
                        <a:t>pyogenes</a:t>
                      </a:r>
                      <a:r>
                        <a:rPr lang="en-US" sz="1600" b="0" i="1" u="none" strike="noStrike" kern="1200" baseline="0" dirty="0">
                          <a:solidFill>
                            <a:schemeClr val="dk1"/>
                          </a:solidFill>
                          <a:latin typeface="+mn-lt"/>
                          <a:ea typeface="+mn-ea"/>
                          <a:cs typeface="+mn-cs"/>
                        </a:rPr>
                        <a:t>, S. </a:t>
                      </a:r>
                      <a:r>
                        <a:rPr lang="en-US" sz="1600" b="0" i="1" u="none" strike="noStrike" kern="1200" baseline="0" dirty="0" err="1">
                          <a:solidFill>
                            <a:schemeClr val="dk1"/>
                          </a:solidFill>
                          <a:latin typeface="+mn-lt"/>
                          <a:ea typeface="+mn-ea"/>
                          <a:cs typeface="+mn-cs"/>
                        </a:rPr>
                        <a:t>pneumoniae</a:t>
                      </a:r>
                      <a:r>
                        <a:rPr lang="en-US" sz="1600" b="0" i="1" u="none" strike="noStrike" kern="1200" baseline="0" dirty="0">
                          <a:solidFill>
                            <a:schemeClr val="dk1"/>
                          </a:solidFill>
                          <a:latin typeface="+mn-lt"/>
                          <a:ea typeface="+mn-ea"/>
                          <a:cs typeface="+mn-cs"/>
                        </a:rPr>
                        <a:t>, Enterococcus,</a:t>
                      </a:r>
                    </a:p>
                    <a:p>
                      <a:r>
                        <a:rPr lang="en-US" sz="1600" b="0" i="1" u="none" strike="noStrike" kern="1200" baseline="0" dirty="0">
                          <a:solidFill>
                            <a:schemeClr val="dk1"/>
                          </a:solidFill>
                          <a:latin typeface="+mn-lt"/>
                          <a:ea typeface="+mn-ea"/>
                          <a:cs typeface="+mn-cs"/>
                        </a:rPr>
                        <a:t>Pseudomonas aeruginosa, o</a:t>
                      </a:r>
                      <a:r>
                        <a:rPr lang="en-US" sz="1600" b="0" i="0" u="none" strike="noStrike" kern="1200" baseline="0" dirty="0">
                          <a:solidFill>
                            <a:schemeClr val="dk1"/>
                          </a:solidFill>
                          <a:latin typeface="+mn-lt"/>
                          <a:ea typeface="+mn-ea"/>
                          <a:cs typeface="+mn-cs"/>
                        </a:rPr>
                        <a:t>thers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Alpha-hemolytic streptococci,</a:t>
                      </a:r>
                    </a:p>
                    <a:p>
                      <a:r>
                        <a:rPr lang="en-US" sz="1600" b="0" i="0" u="none" strike="noStrike" kern="1200" baseline="0" dirty="0">
                          <a:solidFill>
                            <a:schemeClr val="dk1"/>
                          </a:solidFill>
                          <a:latin typeface="+mn-lt"/>
                          <a:ea typeface="+mn-ea"/>
                          <a:cs typeface="+mn-cs"/>
                        </a:rPr>
                        <a:t>others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Common Modes of</a:t>
                      </a:r>
                    </a:p>
                    <a:p>
                      <a:r>
                        <a:rPr lang="en-US" sz="1600" b="0" i="0" u="none" strike="noStrike" kern="1200" baseline="0" dirty="0">
                          <a:solidFill>
                            <a:schemeClr val="dk1"/>
                          </a:solidFill>
                          <a:latin typeface="+mn-lt"/>
                          <a:ea typeface="+mn-ea"/>
                          <a:cs typeface="+mn-cs"/>
                        </a:rPr>
                        <a:t>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Parenteral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Endogenous transfer of normal biota to bloodstream</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n-lt"/>
                          <a:ea typeface="+mn-ea"/>
                          <a:cs typeface="+mn-cs"/>
                        </a:rPr>
                        <a:t>Culture/Diagnosis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Blood culture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Blood culture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Aseptic surgery, injections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Prophylactic antibiotics before</a:t>
                      </a:r>
                    </a:p>
                    <a:p>
                      <a:r>
                        <a:rPr lang="en-US" sz="1600" b="0" i="0" u="none" strike="noStrike" kern="1200" baseline="0" dirty="0">
                          <a:solidFill>
                            <a:schemeClr val="dk1"/>
                          </a:solidFill>
                          <a:latin typeface="+mn-lt"/>
                          <a:ea typeface="+mn-ea"/>
                          <a:cs typeface="+mn-cs"/>
                        </a:rPr>
                        <a:t>invasive procedures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Vancomycin; surgery</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Broad-spectrum antibiotics; surgery may be necessary</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600" b="0" i="0" u="none" strike="noStrike" kern="1200" baseline="0" dirty="0">
                          <a:solidFill>
                            <a:schemeClr val="dk1"/>
                          </a:solidFill>
                          <a:latin typeface="+mn-lt"/>
                          <a:ea typeface="+mn-ea"/>
                          <a:cs typeface="+mn-cs"/>
                        </a:rPr>
                        <a:t>Distinctive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Acute onset, high fatality rate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Slower onset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US" sz="1600" b="0" i="0" u="none" strike="noStrike" kern="1200" baseline="0" dirty="0">
                          <a:solidFill>
                            <a:schemeClr val="dk1"/>
                          </a:solidFill>
                          <a:latin typeface="+mn-lt"/>
                          <a:ea typeface="+mn-ea"/>
                          <a:cs typeface="+mn-cs"/>
                        </a:rPr>
                        <a:t>Epidemiological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Greatly increased incidence due to heroin epidemic</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kern="1200" dirty="0">
                          <a:solidFill>
                            <a:schemeClr val="dk1"/>
                          </a:solidFill>
                          <a:effectLst/>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Sepsis</a:t>
            </a:r>
            <a:endParaRPr lang="en-US" dirty="0"/>
          </a:p>
        </p:txBody>
      </p:sp>
      <p:sp>
        <p:nvSpPr>
          <p:cNvPr id="3" name="Content Placeholder 2"/>
          <p:cNvSpPr>
            <a:spLocks noGrp="1"/>
          </p:cNvSpPr>
          <p:nvPr>
            <p:ph sz="quarter" idx="11"/>
          </p:nvPr>
        </p:nvSpPr>
        <p:spPr/>
        <p:txBody>
          <a:bodyPr/>
          <a:lstStyle/>
          <a:p>
            <a:pPr>
              <a:spcBef>
                <a:spcPts val="800"/>
              </a:spcBef>
            </a:pPr>
            <a:r>
              <a:rPr lang="en-US" dirty="0"/>
              <a:t>Also called septicemia</a:t>
            </a:r>
          </a:p>
          <a:p>
            <a:pPr>
              <a:spcBef>
                <a:spcPts val="800"/>
              </a:spcBef>
            </a:pPr>
            <a:r>
              <a:rPr lang="en-US" dirty="0"/>
              <a:t>Occurs when organisms are actively multiplying in the blood</a:t>
            </a:r>
          </a:p>
          <a:p>
            <a:pPr>
              <a:spcBef>
                <a:spcPts val="800"/>
              </a:spcBef>
            </a:pPr>
            <a:r>
              <a:rPr lang="en-US" dirty="0"/>
              <a:t>Signs and symptoms:</a:t>
            </a:r>
          </a:p>
          <a:p>
            <a:pPr marL="342900" indent="-342900">
              <a:spcBef>
                <a:spcPts val="800"/>
              </a:spcBef>
              <a:buFont typeface="Arial" panose="020B0604020202020204" pitchFamily="34" charset="0"/>
              <a:buChar char="•"/>
            </a:pPr>
            <a:r>
              <a:rPr lang="en-US" dirty="0"/>
              <a:t>Fever, altered mental state, shaking chills, gastrointestinal symptoms</a:t>
            </a:r>
          </a:p>
          <a:p>
            <a:pPr marL="342900" indent="-342900">
              <a:spcBef>
                <a:spcPts val="800"/>
              </a:spcBef>
              <a:buFont typeface="Arial" panose="020B0604020202020204" pitchFamily="34" charset="0"/>
              <a:buChar char="•"/>
            </a:pPr>
            <a:r>
              <a:rPr lang="en-US" dirty="0"/>
              <a:t>Increased breathing rate, respiratory alkalosis, low blood pressure resulting in loss of fluid from the vasculature</a:t>
            </a:r>
          </a:p>
        </p:txBody>
      </p:sp>
    </p:spTree>
    <p:extLst>
      <p:ext uri="{BB962C8B-B14F-4D97-AF65-F5344CB8AC3E}">
        <p14:creationId xmlns:p14="http://schemas.microsoft.com/office/powerpoint/2010/main" val="4251808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Endotoxic</a:t>
            </a:r>
            <a:r>
              <a:rPr lang="en-US" altLang="en-US" dirty="0"/>
              <a:t> Shock</a:t>
            </a:r>
            <a:endParaRPr lang="en-US" dirty="0"/>
          </a:p>
        </p:txBody>
      </p:sp>
      <p:sp>
        <p:nvSpPr>
          <p:cNvPr id="3" name="Content Placeholder 2"/>
          <p:cNvSpPr>
            <a:spLocks noGrp="1"/>
          </p:cNvSpPr>
          <p:nvPr>
            <p:ph sz="quarter" idx="11"/>
          </p:nvPr>
        </p:nvSpPr>
        <p:spPr/>
        <p:txBody>
          <a:bodyPr/>
          <a:lstStyle/>
          <a:p>
            <a:pPr>
              <a:spcBef>
                <a:spcPts val="800"/>
              </a:spcBef>
            </a:pPr>
            <a:r>
              <a:rPr lang="en-US" dirty="0"/>
              <a:t>Result of gram-negative bacteria multiplying in the bloodstream and releasing endotoxin</a:t>
            </a:r>
          </a:p>
          <a:p>
            <a:pPr>
              <a:spcBef>
                <a:spcPts val="800"/>
              </a:spcBef>
            </a:pPr>
            <a:r>
              <a:rPr lang="en-US" dirty="0"/>
              <a:t>Stimulates a massive inflammatory response mediated by cytokines</a:t>
            </a:r>
          </a:p>
          <a:p>
            <a:pPr>
              <a:spcBef>
                <a:spcPts val="800"/>
              </a:spcBef>
            </a:pPr>
            <a:r>
              <a:rPr lang="en-US" dirty="0"/>
              <a:t>Leads to a drastic loss of blood pressure</a:t>
            </a:r>
          </a:p>
          <a:p>
            <a:pPr>
              <a:spcBef>
                <a:spcPts val="800"/>
              </a:spcBef>
            </a:pPr>
            <a:r>
              <a:rPr lang="en-US" dirty="0"/>
              <a:t>Gram-positive bacteria can instigate a similar series of events when fragments of the cell wall are released into the bloodstream</a:t>
            </a:r>
          </a:p>
        </p:txBody>
      </p:sp>
    </p:spTree>
    <p:extLst>
      <p:ext uri="{BB962C8B-B14F-4D97-AF65-F5344CB8AC3E}">
        <p14:creationId xmlns:p14="http://schemas.microsoft.com/office/powerpoint/2010/main" val="4251808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20.1:</a:t>
            </a:r>
            <a:br>
              <a:rPr lang="en-US" altLang="en-US" dirty="0"/>
            </a:br>
            <a:r>
              <a:rPr lang="en-US" altLang="en-US" dirty="0"/>
              <a:t>The Cardiovascular and Lymphatic Systems and Their Defenses</a:t>
            </a:r>
            <a:endParaRPr lang="en-US" dirty="0"/>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p:txBody>
          <a:bodyPr/>
          <a:lstStyle/>
          <a:p>
            <a:pPr>
              <a:spcBef>
                <a:spcPts val="800"/>
              </a:spcBef>
            </a:pPr>
            <a:r>
              <a:rPr lang="en-US" altLang="en-US" u="sng" dirty="0"/>
              <a:t>Learning Outcomes</a:t>
            </a:r>
          </a:p>
          <a:p>
            <a:pPr>
              <a:spcBef>
                <a:spcPts val="800"/>
              </a:spcBef>
            </a:pPr>
            <a:r>
              <a:rPr lang="en-US" altLang="en-US" dirty="0"/>
              <a:t>Describe the important anatomical features of the cardiovascular system.</a:t>
            </a:r>
          </a:p>
          <a:p>
            <a:pPr>
              <a:spcBef>
                <a:spcPts val="800"/>
              </a:spcBef>
            </a:pPr>
            <a:r>
              <a:rPr lang="en-US" altLang="en-US" dirty="0"/>
              <a:t>List the natural defenses present in the cardiovascular and lymphatic systems.</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Sepsis Disease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825681327"/>
              </p:ext>
            </p:extLst>
          </p:nvPr>
        </p:nvGraphicFramePr>
        <p:xfrm>
          <a:off x="468089" y="1368724"/>
          <a:ext cx="7142952" cy="4219276"/>
        </p:xfrm>
        <a:graphic>
          <a:graphicData uri="http://schemas.openxmlformats.org/drawingml/2006/table">
            <a:tbl>
              <a:tblPr firstRow="1" bandRow="1">
                <a:tableStyleId>{073A0DAA-6AF3-43AB-8588-CEC1D06C72B9}</a:tableStyleId>
              </a:tblPr>
              <a:tblGrid>
                <a:gridCol w="2811780">
                  <a:extLst>
                    <a:ext uri="{9D8B030D-6E8A-4147-A177-3AD203B41FA5}">
                      <a16:colId xmlns:a16="http://schemas.microsoft.com/office/drawing/2014/main" val="20000"/>
                    </a:ext>
                  </a:extLst>
                </a:gridCol>
                <a:gridCol w="4331172">
                  <a:extLst>
                    <a:ext uri="{9D8B030D-6E8A-4147-A177-3AD203B41FA5}">
                      <a16:colId xmlns:a16="http://schemas.microsoft.com/office/drawing/2014/main" val="20001"/>
                    </a:ext>
                  </a:extLst>
                </a:gridCol>
              </a:tblGrid>
              <a:tr h="414545">
                <a:tc>
                  <a:txBody>
                    <a:bodyPr/>
                    <a:lstStyle/>
                    <a:p>
                      <a:r>
                        <a:rPr lang="en-US"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Subacute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14545">
                <a:tc>
                  <a:txBody>
                    <a:bodyPr/>
                    <a:lstStyle/>
                    <a:p>
                      <a:r>
                        <a:rPr lang="en-US" dirty="0"/>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Bacteria or fungi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15517">
                <a:tc>
                  <a:txBody>
                    <a:bodyPr/>
                    <a:lstStyle/>
                    <a:p>
                      <a:r>
                        <a:rPr lang="en-US" dirty="0"/>
                        <a:t>Common Modes of</a:t>
                      </a:r>
                    </a:p>
                    <a:p>
                      <a:r>
                        <a:rPr lang="en-US" dirty="0"/>
                        <a:t>Transmission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Parenteral, endogenous transfer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14545">
                <a:tc>
                  <a:txBody>
                    <a:bodyPr/>
                    <a:lstStyle/>
                    <a:p>
                      <a:r>
                        <a:rPr lang="en-US"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Cell wall or membrane components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14545">
                <a:tc>
                  <a:txBody>
                    <a:bodyPr/>
                    <a:lstStyle/>
                    <a:p>
                      <a:r>
                        <a:rPr lang="en-US"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Blood culture, deep sequencing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14545">
                <a:tc>
                  <a:txBody>
                    <a:bodyPr/>
                    <a:lstStyle/>
                    <a:p>
                      <a:r>
                        <a:rPr lang="en-US"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715517">
                <a:tc>
                  <a:txBody>
                    <a:bodyPr/>
                    <a:lstStyle/>
                    <a:p>
                      <a:r>
                        <a:rPr lang="en-US"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Broad-spectrum antibiotic until</a:t>
                      </a:r>
                    </a:p>
                    <a:p>
                      <a:r>
                        <a:rPr lang="en-US" dirty="0"/>
                        <a:t>identification and susceptibilities tested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715517">
                <a:tc>
                  <a:txBody>
                    <a:bodyPr/>
                    <a:lstStyle/>
                    <a:p>
                      <a:r>
                        <a:rPr lang="en-US"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In United States: 1.7 million cases and 270,000 deaths per 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Plague</a:t>
            </a:r>
            <a:endParaRPr lang="en-US" dirty="0"/>
          </a:p>
        </p:txBody>
      </p:sp>
      <p:sp>
        <p:nvSpPr>
          <p:cNvPr id="3" name="Content Placeholder 2"/>
          <p:cNvSpPr>
            <a:spLocks noGrp="1"/>
          </p:cNvSpPr>
          <p:nvPr>
            <p:ph sz="quarter" idx="11"/>
          </p:nvPr>
        </p:nvSpPr>
        <p:spPr>
          <a:xfrm>
            <a:off x="342900" y="1099457"/>
            <a:ext cx="8458200" cy="5148943"/>
          </a:xfrm>
        </p:spPr>
        <p:txBody>
          <a:bodyPr/>
          <a:lstStyle/>
          <a:p>
            <a:pPr>
              <a:spcBef>
                <a:spcPts val="300"/>
              </a:spcBef>
              <a:spcAft>
                <a:spcPts val="300"/>
              </a:spcAft>
            </a:pPr>
            <a:r>
              <a:rPr lang="en-US" altLang="en-US" dirty="0"/>
              <a:t>Three manifestations of plague:</a:t>
            </a:r>
          </a:p>
          <a:p>
            <a:pPr marL="342900" indent="-342900">
              <a:spcBef>
                <a:spcPts val="300"/>
              </a:spcBef>
              <a:spcAft>
                <a:spcPts val="300"/>
              </a:spcAft>
              <a:buFont typeface="Arial" panose="020B0604020202020204" pitchFamily="34" charset="0"/>
              <a:buChar char="•"/>
            </a:pPr>
            <a:r>
              <a:rPr lang="en-US" altLang="en-US" b="1" dirty="0"/>
              <a:t>Pneumonic plague:</a:t>
            </a:r>
            <a:r>
              <a:rPr lang="en-US" altLang="en-US" dirty="0"/>
              <a:t> respiratory disease</a:t>
            </a:r>
          </a:p>
          <a:p>
            <a:pPr marL="342900" indent="-342900">
              <a:spcBef>
                <a:spcPts val="300"/>
              </a:spcBef>
              <a:spcAft>
                <a:spcPts val="300"/>
              </a:spcAft>
              <a:buFont typeface="Arial" panose="020B0604020202020204" pitchFamily="34" charset="0"/>
              <a:buChar char="•"/>
            </a:pPr>
            <a:r>
              <a:rPr lang="en-US" altLang="en-US" b="1" dirty="0"/>
              <a:t>Bubonic plague:</a:t>
            </a:r>
            <a:r>
              <a:rPr lang="en-US" altLang="en-US" dirty="0"/>
              <a:t> </a:t>
            </a:r>
          </a:p>
          <a:p>
            <a:pPr marL="687388" lvl="1">
              <a:spcBef>
                <a:spcPts val="300"/>
              </a:spcBef>
              <a:spcAft>
                <a:spcPts val="300"/>
              </a:spcAft>
            </a:pPr>
            <a:r>
              <a:rPr lang="en-US" altLang="en-US" dirty="0"/>
              <a:t>Infection causes inflammation and necrosis of the lymph node, or a </a:t>
            </a:r>
            <a:r>
              <a:rPr lang="en-US" altLang="en-US" b="1" dirty="0"/>
              <a:t>bubo</a:t>
            </a:r>
            <a:endParaRPr lang="en-US" altLang="en-US" dirty="0"/>
          </a:p>
          <a:p>
            <a:pPr marL="687388" lvl="1">
              <a:spcBef>
                <a:spcPts val="300"/>
              </a:spcBef>
              <a:spcAft>
                <a:spcPts val="300"/>
              </a:spcAft>
            </a:pPr>
            <a:r>
              <a:rPr lang="en-US" altLang="en-US" dirty="0"/>
              <a:t>Mortality rate, even with treatment, reaches 15%</a:t>
            </a:r>
          </a:p>
          <a:p>
            <a:pPr marL="342900" indent="-342900">
              <a:spcBef>
                <a:spcPts val="300"/>
              </a:spcBef>
              <a:spcAft>
                <a:spcPts val="300"/>
              </a:spcAft>
              <a:buFont typeface="Arial" panose="020B0604020202020204" pitchFamily="34" charset="0"/>
              <a:buChar char="•"/>
            </a:pPr>
            <a:r>
              <a:rPr lang="en-US" altLang="en-US" b="1" dirty="0"/>
              <a:t>Septicemic plague:</a:t>
            </a:r>
          </a:p>
          <a:p>
            <a:pPr marL="687388" lvl="1">
              <a:spcBef>
                <a:spcPts val="300"/>
              </a:spcBef>
              <a:spcAft>
                <a:spcPts val="300"/>
              </a:spcAft>
            </a:pPr>
            <a:r>
              <a:rPr lang="en-US" altLang="en-US" dirty="0"/>
              <a:t>Results in disseminated intravascular coagulation, subcutaneous hemorrhage, and purpura that degenerate into necrosis and gangrene</a:t>
            </a:r>
          </a:p>
          <a:p>
            <a:pPr marL="687388" lvl="1">
              <a:spcBef>
                <a:spcPts val="300"/>
              </a:spcBef>
              <a:spcAft>
                <a:spcPts val="300"/>
              </a:spcAft>
            </a:pPr>
            <a:r>
              <a:rPr lang="en-US" altLang="en-US" dirty="0"/>
              <a:t>30% to 50% mortality with treatment</a:t>
            </a:r>
          </a:p>
          <a:p>
            <a:pPr marL="687388" lvl="1">
              <a:spcBef>
                <a:spcPts val="300"/>
              </a:spcBef>
              <a:spcAft>
                <a:spcPts val="300"/>
              </a:spcAft>
            </a:pPr>
            <a:r>
              <a:rPr lang="en-US" altLang="en-US" dirty="0"/>
              <a:t>100% mortality without treatment</a:t>
            </a:r>
            <a:endParaRPr lang="en-US" dirty="0"/>
          </a:p>
        </p:txBody>
      </p:sp>
    </p:spTree>
    <p:extLst>
      <p:ext uri="{BB962C8B-B14F-4D97-AF65-F5344CB8AC3E}">
        <p14:creationId xmlns:p14="http://schemas.microsoft.com/office/powerpoint/2010/main" val="42518089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Bubonic Plague</a:t>
            </a:r>
            <a:endParaRPr lang="en-US" dirty="0"/>
          </a:p>
        </p:txBody>
      </p:sp>
      <p:pic>
        <p:nvPicPr>
          <p:cNvPr id="6" name="Picture 5" descr="(a) A classic inguinal bubo. This hard nodule is very painful and can rupture onto the surface. &#10;(b) Yersinia pestis."/>
          <p:cNvPicPr>
            <a:picLocks noChangeAspect="1"/>
          </p:cNvPicPr>
          <p:nvPr/>
        </p:nvPicPr>
        <p:blipFill rotWithShape="1">
          <a:blip r:embed="rId2">
            <a:extLst>
              <a:ext uri="{28A0092B-C50C-407E-A947-70E740481C1C}">
                <a14:useLocalDpi xmlns:a14="http://schemas.microsoft.com/office/drawing/2010/main" val="0"/>
              </a:ext>
            </a:extLst>
          </a:blip>
          <a:srcRect t="6443" b="4573"/>
          <a:stretch/>
        </p:blipFill>
        <p:spPr>
          <a:xfrm>
            <a:off x="51022" y="1622737"/>
            <a:ext cx="9041956" cy="4179349"/>
          </a:xfrm>
          <a:prstGeom prst="rect">
            <a:avLst/>
          </a:prstGeom>
        </p:spPr>
      </p:pic>
      <p:sp>
        <p:nvSpPr>
          <p:cNvPr id="5" name="Text Placeholder 4"/>
          <p:cNvSpPr>
            <a:spLocks noGrp="1"/>
          </p:cNvSpPr>
          <p:nvPr>
            <p:ph type="body" sz="quarter" idx="30"/>
          </p:nvPr>
        </p:nvSpPr>
        <p:spPr/>
        <p:txBody>
          <a:bodyPr/>
          <a:lstStyle/>
          <a:p>
            <a:r>
              <a:rPr lang="en-US" dirty="0"/>
              <a:t>Source: Centers for Disease Control and Prevention</a:t>
            </a:r>
          </a:p>
        </p:txBody>
      </p:sp>
    </p:spTree>
    <p:extLst>
      <p:ext uri="{BB962C8B-B14F-4D97-AF65-F5344CB8AC3E}">
        <p14:creationId xmlns:p14="http://schemas.microsoft.com/office/powerpoint/2010/main" val="42518089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Reported Cases of Human Plague</a:t>
            </a:r>
            <a:r>
              <a:rPr lang="en-IN" dirty="0"/>
              <a:t>—</a:t>
            </a:r>
            <a:r>
              <a:rPr lang="en-US" dirty="0"/>
              <a:t>United States, 1970 to 2017</a:t>
            </a:r>
          </a:p>
        </p:txBody>
      </p:sp>
      <p:pic>
        <p:nvPicPr>
          <p:cNvPr id="6" name="Picture 5" descr="Map of reported cases of human plague in the United States, mostly in the southwest."/>
          <p:cNvPicPr>
            <a:picLocks noChangeAspect="1"/>
          </p:cNvPicPr>
          <p:nvPr/>
        </p:nvPicPr>
        <p:blipFill rotWithShape="1">
          <a:blip r:embed="rId2">
            <a:extLst>
              <a:ext uri="{28A0092B-C50C-407E-A947-70E740481C1C}">
                <a14:useLocalDpi xmlns:a14="http://schemas.microsoft.com/office/drawing/2010/main" val="0"/>
              </a:ext>
            </a:extLst>
          </a:blip>
          <a:srcRect t="8294"/>
          <a:stretch/>
        </p:blipFill>
        <p:spPr>
          <a:xfrm>
            <a:off x="1093913" y="1493948"/>
            <a:ext cx="6956175" cy="4781567"/>
          </a:xfrm>
          <a:prstGeom prst="rect">
            <a:avLst/>
          </a:prstGeom>
        </p:spPr>
      </p:pic>
    </p:spTree>
    <p:extLst>
      <p:ext uri="{BB962C8B-B14F-4D97-AF65-F5344CB8AC3E}">
        <p14:creationId xmlns:p14="http://schemas.microsoft.com/office/powerpoint/2010/main" val="42518089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17679"/>
            <a:ext cx="8458200" cy="678611"/>
          </a:xfrm>
        </p:spPr>
        <p:txBody>
          <a:bodyPr/>
          <a:lstStyle/>
          <a:p>
            <a:r>
              <a:rPr lang="en-US" dirty="0"/>
              <a:t>Infection Cycle of </a:t>
            </a:r>
            <a:r>
              <a:rPr lang="en-US" i="1" dirty="0"/>
              <a:t>Yersinia </a:t>
            </a:r>
            <a:r>
              <a:rPr lang="en-US" i="1" dirty="0" err="1"/>
              <a:t>pestis</a:t>
            </a:r>
            <a:endParaRPr lang="en-US" i="1" dirty="0"/>
          </a:p>
        </p:txBody>
      </p:sp>
      <p:pic>
        <p:nvPicPr>
          <p:cNvPr id="6" name="Picture 5" descr="The infection cycle of Yersinia pestis."/>
          <p:cNvPicPr>
            <a:picLocks noChangeAspect="1"/>
          </p:cNvPicPr>
          <p:nvPr/>
        </p:nvPicPr>
        <p:blipFill rotWithShape="1">
          <a:blip r:embed="rId2">
            <a:extLst>
              <a:ext uri="{28A0092B-C50C-407E-A947-70E740481C1C}">
                <a14:useLocalDpi xmlns:a14="http://schemas.microsoft.com/office/drawing/2010/main" val="0"/>
              </a:ext>
            </a:extLst>
          </a:blip>
          <a:srcRect t="7577"/>
          <a:stretch/>
        </p:blipFill>
        <p:spPr>
          <a:xfrm>
            <a:off x="218093" y="1803042"/>
            <a:ext cx="8707814" cy="3840480"/>
          </a:xfrm>
          <a:prstGeom prst="rect">
            <a:avLst/>
          </a:prstGeom>
        </p:spPr>
      </p:pic>
      <p:sp>
        <p:nvSpPr>
          <p:cNvPr id="4" name="Text Placeholder 5">
            <a:extLst>
              <a:ext uri="{FF2B5EF4-FFF2-40B4-BE49-F238E27FC236}">
                <a16:creationId xmlns:a16="http://schemas.microsoft.com/office/drawing/2014/main" id="{A2013447-5E2D-4E90-8AEC-3A6517B6945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251808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Plague Disease Table</a:t>
            </a:r>
          </a:p>
        </p:txBody>
      </p:sp>
      <p:graphicFrame>
        <p:nvGraphicFramePr>
          <p:cNvPr id="7" name="Table 6"/>
          <p:cNvGraphicFramePr>
            <a:graphicFrameLocks noGrp="1"/>
          </p:cNvGraphicFramePr>
          <p:nvPr>
            <p:extLst>
              <p:ext uri="{D42A27DB-BD31-4B8C-83A1-F6EECF244321}">
                <p14:modId xmlns:p14="http://schemas.microsoft.com/office/powerpoint/2010/main" val="2015360721"/>
              </p:ext>
            </p:extLst>
          </p:nvPr>
        </p:nvGraphicFramePr>
        <p:xfrm>
          <a:off x="449970" y="1128487"/>
          <a:ext cx="8360201" cy="5243283"/>
        </p:xfrm>
        <a:graphic>
          <a:graphicData uri="http://schemas.openxmlformats.org/drawingml/2006/table">
            <a:tbl>
              <a:tblPr firstRow="1" bandRow="1">
                <a:tableStyleId>{073A0DAA-6AF3-43AB-8588-CEC1D06C72B9}</a:tableStyleId>
              </a:tblPr>
              <a:tblGrid>
                <a:gridCol w="2017459">
                  <a:extLst>
                    <a:ext uri="{9D8B030D-6E8A-4147-A177-3AD203B41FA5}">
                      <a16:colId xmlns:a16="http://schemas.microsoft.com/office/drawing/2014/main" val="20000"/>
                    </a:ext>
                  </a:extLst>
                </a:gridCol>
                <a:gridCol w="6342742">
                  <a:extLst>
                    <a:ext uri="{9D8B030D-6E8A-4147-A177-3AD203B41FA5}">
                      <a16:colId xmlns:a16="http://schemas.microsoft.com/office/drawing/2014/main" val="20001"/>
                    </a:ext>
                  </a:extLst>
                </a:gridCol>
              </a:tblGrid>
              <a:tr h="426717">
                <a:tc>
                  <a:txBody>
                    <a:bodyPr/>
                    <a:lstStyle/>
                    <a:p>
                      <a:r>
                        <a:rPr lang="en-US" dirty="0">
                          <a:solidFill>
                            <a:schemeClr val="tx1"/>
                          </a:solidFill>
                          <a:latin typeface="+mn-lt"/>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latin typeface="+mn-lt"/>
                        </a:rPr>
                        <a:t>Subacute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736525">
                <a:tc>
                  <a:txBody>
                    <a:bodyPr/>
                    <a:lstStyle/>
                    <a:p>
                      <a:r>
                        <a:rPr lang="en-US" sz="1800" b="0" i="0" u="none" strike="noStrike" kern="1200" baseline="0" dirty="0">
                          <a:solidFill>
                            <a:schemeClr val="dk1"/>
                          </a:solidFill>
                          <a:latin typeface="+mn-lt"/>
                          <a:ea typeface="+mn-ea"/>
                          <a:cs typeface="+mn-cs"/>
                        </a:rPr>
                        <a:t>Causative Organism(s)</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1" u="none" strike="noStrike" kern="1200" baseline="0" dirty="0">
                          <a:solidFill>
                            <a:schemeClr val="dk1"/>
                          </a:solidFill>
                          <a:latin typeface="+mn-lt"/>
                          <a:ea typeface="+mn-ea"/>
                          <a:cs typeface="+mn-cs"/>
                        </a:rPr>
                        <a:t>Yersinia pestis</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36525">
                <a:tc>
                  <a:txBody>
                    <a:bodyPr/>
                    <a:lstStyle/>
                    <a:p>
                      <a:r>
                        <a:rPr lang="en-US" sz="1800" b="0" i="0" u="none" strike="noStrike" kern="1200" baseline="0" dirty="0">
                          <a:solidFill>
                            <a:schemeClr val="dk1"/>
                          </a:solidFill>
                          <a:latin typeface="+mn-lt"/>
                          <a:ea typeface="+mn-ea"/>
                          <a:cs typeface="+mn-cs"/>
                        </a:rPr>
                        <a:t>Common Modes of Transmission</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Biological vector (flea) also droplet contact (pneumonic) and direct contact with body fluids</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06220">
                <a:tc>
                  <a:txBody>
                    <a:bodyPr/>
                    <a:lstStyle/>
                    <a:p>
                      <a:r>
                        <a:rPr lang="en-US" dirty="0">
                          <a:latin typeface="+mn-lt"/>
                        </a:rPr>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Capsule, plasminogen activator</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06220">
                <a:tc>
                  <a:txBody>
                    <a:bodyPr/>
                    <a:lstStyle/>
                    <a:p>
                      <a:r>
                        <a:rPr lang="en-US" sz="1800" b="0" i="0" u="none" strike="noStrike" kern="1200" baseline="0" dirty="0">
                          <a:solidFill>
                            <a:schemeClr val="dk1"/>
                          </a:solidFill>
                          <a:latin typeface="+mn-lt"/>
                          <a:ea typeface="+mn-ea"/>
                          <a:cs typeface="+mn-cs"/>
                        </a:rPr>
                        <a:t>Culture/Diagnosis</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mn-lt"/>
                        </a:rPr>
                        <a:t>Rapid</a:t>
                      </a:r>
                      <a:r>
                        <a:rPr lang="en-US" baseline="0" dirty="0">
                          <a:latin typeface="+mn-lt"/>
                        </a:rPr>
                        <a:t> genomic methods</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736525">
                <a:tc>
                  <a:txBody>
                    <a:bodyPr/>
                    <a:lstStyle/>
                    <a:p>
                      <a:r>
                        <a:rPr lang="en-US" sz="1800" b="0" i="0" u="none" strike="noStrike" kern="1200" baseline="0" dirty="0">
                          <a:solidFill>
                            <a:schemeClr val="dk1"/>
                          </a:solidFill>
                          <a:latin typeface="+mn-lt"/>
                          <a:ea typeface="+mn-ea"/>
                          <a:cs typeface="+mn-cs"/>
                        </a:rPr>
                        <a:t>Prevention</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Flea and/or animal control; vaccine available for high-risk individuals</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26717">
                <a:tc>
                  <a:txBody>
                    <a:bodyPr/>
                    <a:lstStyle/>
                    <a:p>
                      <a:r>
                        <a:rPr lang="en-US" sz="1800" b="0" i="0" u="none" strike="noStrike" kern="1200" baseline="0" dirty="0">
                          <a:solidFill>
                            <a:schemeClr val="dk1"/>
                          </a:solidFill>
                          <a:latin typeface="+mn-lt"/>
                          <a:ea typeface="+mn-ea"/>
                          <a:cs typeface="+mn-cs"/>
                        </a:rPr>
                        <a:t>Treatment</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Streptomycin or gentamicin</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367834">
                <a:tc>
                  <a:txBody>
                    <a:bodyPr/>
                    <a:lstStyle/>
                    <a:p>
                      <a:r>
                        <a:rPr lang="en-US" sz="1800" b="0" i="0" u="none" strike="noStrike" kern="1200" baseline="0" dirty="0">
                          <a:solidFill>
                            <a:schemeClr val="dk1"/>
                          </a:solidFill>
                          <a:latin typeface="+mn-lt"/>
                          <a:ea typeface="+mn-ea"/>
                          <a:cs typeface="+mn-cs"/>
                        </a:rPr>
                        <a:t>Epidemiological Features</a:t>
                      </a:r>
                      <a:endParaRPr lang="en-US"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US: endemic in all western and southwestern states; internationally, 95% of human cases occur in Africa, including Madagascar</a:t>
                      </a:r>
                    </a:p>
                    <a:p>
                      <a:r>
                        <a:rPr lang="en-US" sz="1800" b="1" i="0" u="none" strike="noStrike" kern="1200" baseline="0" dirty="0">
                          <a:solidFill>
                            <a:schemeClr val="dk1"/>
                          </a:solidFill>
                          <a:latin typeface="+mn-lt"/>
                          <a:ea typeface="+mn-ea"/>
                          <a:cs typeface="+mn-cs"/>
                        </a:rPr>
                        <a:t>Category A Bioterrorism Agent</a:t>
                      </a:r>
                      <a:endParaRPr lang="en-US"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Tularemia</a:t>
            </a:r>
          </a:p>
        </p:txBody>
      </p:sp>
      <p:sp>
        <p:nvSpPr>
          <p:cNvPr id="3" name="Content Placeholder 2"/>
          <p:cNvSpPr>
            <a:spLocks noGrp="1"/>
          </p:cNvSpPr>
          <p:nvPr>
            <p:ph sz="quarter" idx="11"/>
          </p:nvPr>
        </p:nvSpPr>
        <p:spPr>
          <a:xfrm>
            <a:off x="342900" y="1059543"/>
            <a:ext cx="4562930" cy="5188857"/>
          </a:xfrm>
        </p:spPr>
        <p:txBody>
          <a:bodyPr/>
          <a:lstStyle/>
          <a:p>
            <a:pPr>
              <a:spcBef>
                <a:spcPts val="800"/>
              </a:spcBef>
            </a:pPr>
            <a:r>
              <a:rPr lang="en-US" altLang="en-US" dirty="0"/>
              <a:t>Zoonotic disease endemic throughout the Northern Hemisphere</a:t>
            </a:r>
          </a:p>
          <a:p>
            <a:pPr marL="342900" indent="-342900">
              <a:spcBef>
                <a:spcPts val="800"/>
              </a:spcBef>
              <a:buFont typeface="Arial" panose="020B0604020202020204" pitchFamily="34" charset="0"/>
              <a:buChar char="•"/>
            </a:pPr>
            <a:r>
              <a:rPr lang="en-US" altLang="en-US" dirty="0"/>
              <a:t>Symptoms: headache, backache, fever, chills, malaise, and weakness</a:t>
            </a:r>
          </a:p>
          <a:p>
            <a:pPr marL="342900" indent="-342900">
              <a:spcBef>
                <a:spcPts val="800"/>
              </a:spcBef>
              <a:buFont typeface="Arial" panose="020B0604020202020204" pitchFamily="34" charset="0"/>
              <a:buChar char="•"/>
            </a:pPr>
            <a:r>
              <a:rPr lang="en-US" altLang="en-US" dirty="0"/>
              <a:t>Signs: ulcerative skin lesions, swollen lymph glands, conjunctival inflammation, sore throat, intestinal disruption, pulmonary involvement Mortality rate 30% without proper treatment</a:t>
            </a:r>
            <a:endParaRPr lang="en-US" dirty="0"/>
          </a:p>
        </p:txBody>
      </p:sp>
      <p:pic>
        <p:nvPicPr>
          <p:cNvPr id="6" name="Picture 5">
            <a:extLs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6611" b="4975"/>
          <a:stretch/>
        </p:blipFill>
        <p:spPr>
          <a:xfrm>
            <a:off x="4632066" y="1979002"/>
            <a:ext cx="4169034" cy="2899995"/>
          </a:xfrm>
          <a:prstGeom prst="rect">
            <a:avLst/>
          </a:prstGeom>
        </p:spPr>
      </p:pic>
      <p:sp>
        <p:nvSpPr>
          <p:cNvPr id="5" name="Text Placeholder 4"/>
          <p:cNvSpPr>
            <a:spLocks noGrp="1"/>
          </p:cNvSpPr>
          <p:nvPr>
            <p:ph type="body" sz="quarter" idx="30"/>
          </p:nvPr>
        </p:nvSpPr>
        <p:spPr/>
        <p:txBody>
          <a:bodyPr/>
          <a:lstStyle/>
          <a:p>
            <a:r>
              <a:rPr lang="en-US" dirty="0"/>
              <a:t>Source: Centers for Disease Control and Prevention, </a:t>
            </a:r>
            <a:r>
              <a:rPr lang="en-US" dirty="0" err="1"/>
              <a:t>Dr</a:t>
            </a:r>
            <a:r>
              <a:rPr lang="en-US" dirty="0"/>
              <a:t> Thomas F Sellers, </a:t>
            </a:r>
            <a:r>
              <a:rPr lang="en-US" dirty="0" err="1"/>
              <a:t>Emroy</a:t>
            </a:r>
            <a:r>
              <a:rPr lang="en-US" dirty="0"/>
              <a:t> University, Atlanta GA. </a:t>
            </a:r>
          </a:p>
        </p:txBody>
      </p:sp>
    </p:spTree>
    <p:extLst>
      <p:ext uri="{BB962C8B-B14F-4D97-AF65-F5344CB8AC3E}">
        <p14:creationId xmlns:p14="http://schemas.microsoft.com/office/powerpoint/2010/main" val="4251808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Tularemia</a:t>
            </a:r>
            <a:r>
              <a:rPr lang="en-US" altLang="en-US" dirty="0"/>
              <a:t> Causative Agent and Reservoirs</a:t>
            </a:r>
            <a:endParaRPr lang="en-US" dirty="0"/>
          </a:p>
        </p:txBody>
      </p:sp>
      <p:sp>
        <p:nvSpPr>
          <p:cNvPr id="3" name="Content Placeholder 2"/>
          <p:cNvSpPr>
            <a:spLocks noGrp="1"/>
          </p:cNvSpPr>
          <p:nvPr>
            <p:ph sz="quarter" idx="11"/>
          </p:nvPr>
        </p:nvSpPr>
        <p:spPr/>
        <p:txBody>
          <a:bodyPr/>
          <a:lstStyle/>
          <a:p>
            <a:pPr>
              <a:spcBef>
                <a:spcPts val="800"/>
              </a:spcBef>
            </a:pPr>
            <a:r>
              <a:rPr lang="en-US" i="1" dirty="0" err="1"/>
              <a:t>Francisella</a:t>
            </a:r>
            <a:r>
              <a:rPr lang="en-US" i="1" dirty="0"/>
              <a:t> </a:t>
            </a:r>
            <a:r>
              <a:rPr lang="en-US" i="1" dirty="0" err="1"/>
              <a:t>tularensis</a:t>
            </a:r>
            <a:r>
              <a:rPr lang="en-US" i="1" dirty="0"/>
              <a:t>:</a:t>
            </a:r>
          </a:p>
          <a:p>
            <a:pPr marL="342900" indent="-342900">
              <a:spcBef>
                <a:spcPts val="800"/>
              </a:spcBef>
              <a:buFont typeface="Arial" panose="020B0604020202020204" pitchFamily="34" charset="0"/>
              <a:buChar char="•"/>
            </a:pPr>
            <a:r>
              <a:rPr lang="en-US" dirty="0"/>
              <a:t>Gram-negative, facultative intracellular parasite</a:t>
            </a:r>
          </a:p>
          <a:p>
            <a:pPr marL="342900" indent="-342900">
              <a:spcBef>
                <a:spcPts val="800"/>
              </a:spcBef>
              <a:buFont typeface="Arial" panose="020B0604020202020204" pitchFamily="34" charset="0"/>
              <a:buChar char="•"/>
            </a:pPr>
            <a:r>
              <a:rPr lang="en-US" dirty="0"/>
              <a:t>Infective dose: 10 to 50 organisms</a:t>
            </a:r>
          </a:p>
          <a:p>
            <a:pPr>
              <a:spcBef>
                <a:spcPts val="800"/>
              </a:spcBef>
            </a:pPr>
            <a:r>
              <a:rPr lang="en-US" dirty="0"/>
              <a:t>Listed as a Category A Bioterrorism Agent</a:t>
            </a:r>
          </a:p>
          <a:p>
            <a:pPr>
              <a:spcBef>
                <a:spcPts val="800"/>
              </a:spcBef>
            </a:pPr>
            <a:r>
              <a:rPr lang="en-US" dirty="0"/>
              <a:t>Rabbits and rodents are the chief reservoirs</a:t>
            </a:r>
          </a:p>
          <a:p>
            <a:pPr marL="342900" indent="-342900">
              <a:spcBef>
                <a:spcPts val="800"/>
              </a:spcBef>
              <a:buFont typeface="Arial" panose="020B0604020202020204" pitchFamily="34" charset="0"/>
              <a:buChar char="•"/>
            </a:pPr>
            <a:r>
              <a:rPr lang="en-US" dirty="0"/>
              <a:t>Skunks, beavers, opossums, foxes, and other wild animals are also reservoirs</a:t>
            </a:r>
          </a:p>
        </p:txBody>
      </p:sp>
    </p:spTree>
    <p:extLst>
      <p:ext uri="{BB962C8B-B14F-4D97-AF65-F5344CB8AC3E}">
        <p14:creationId xmlns:p14="http://schemas.microsoft.com/office/powerpoint/2010/main" val="42518089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Tularemia</a:t>
            </a:r>
            <a:r>
              <a:rPr lang="en-US" altLang="en-US" dirty="0"/>
              <a:t> Disease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41871332"/>
              </p:ext>
            </p:extLst>
          </p:nvPr>
        </p:nvGraphicFramePr>
        <p:xfrm>
          <a:off x="478998" y="1154896"/>
          <a:ext cx="8215059" cy="5173330"/>
        </p:xfrm>
        <a:graphic>
          <a:graphicData uri="http://schemas.openxmlformats.org/drawingml/2006/table">
            <a:tbl>
              <a:tblPr firstRow="1" bandRow="1">
                <a:tableStyleId>{073A0DAA-6AF3-43AB-8588-CEC1D06C72B9}</a:tableStyleId>
              </a:tblPr>
              <a:tblGrid>
                <a:gridCol w="2038235">
                  <a:extLst>
                    <a:ext uri="{9D8B030D-6E8A-4147-A177-3AD203B41FA5}">
                      <a16:colId xmlns:a16="http://schemas.microsoft.com/office/drawing/2014/main" val="20000"/>
                    </a:ext>
                  </a:extLst>
                </a:gridCol>
                <a:gridCol w="6176824">
                  <a:extLst>
                    <a:ext uri="{9D8B030D-6E8A-4147-A177-3AD203B41FA5}">
                      <a16:colId xmlns:a16="http://schemas.microsoft.com/office/drawing/2014/main" val="20001"/>
                    </a:ext>
                  </a:extLst>
                </a:gridCol>
              </a:tblGrid>
              <a:tr h="417758">
                <a:tc>
                  <a:txBody>
                    <a:bodyPr/>
                    <a:lstStyle/>
                    <a:p>
                      <a:r>
                        <a:rPr lang="en-US"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Subacute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721061">
                <a:tc>
                  <a:txBody>
                    <a:bodyPr/>
                    <a:lstStyle/>
                    <a:p>
                      <a:r>
                        <a:rPr lang="en-US" sz="1800" b="0" i="0" u="none" strike="noStrike" kern="1200" baseline="0" dirty="0">
                          <a:solidFill>
                            <a:schemeClr val="dk1"/>
                          </a:solidFill>
                          <a:latin typeface="+mn-lt"/>
                          <a:ea typeface="+mn-ea"/>
                          <a:cs typeface="+mn-cs"/>
                        </a:rPr>
                        <a:t>Causative Organism(s)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1" u="none" strike="noStrike" kern="1200" baseline="0" dirty="0">
                          <a:solidFill>
                            <a:schemeClr val="dk1"/>
                          </a:solidFill>
                          <a:latin typeface="+mn-lt"/>
                          <a:ea typeface="+mn-ea"/>
                          <a:cs typeface="+mn-cs"/>
                        </a:rPr>
                        <a:t>Francisella tularensis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21061">
                <a:tc>
                  <a:txBody>
                    <a:bodyPr/>
                    <a:lstStyle/>
                    <a:p>
                      <a:r>
                        <a:rPr lang="en-US" sz="1800" b="0" i="0" u="none" strike="noStrike" kern="1200" baseline="0" dirty="0">
                          <a:solidFill>
                            <a:schemeClr val="dk1"/>
                          </a:solidFill>
                          <a:latin typeface="+mn-lt"/>
                          <a:ea typeface="+mn-ea"/>
                          <a:cs typeface="+mn-cs"/>
                        </a:rPr>
                        <a:t>Common Modes of Transmission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Biological vector (tick); also direct contact with body fluids from infected animal; airborne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17758">
                <a:tc>
                  <a:txBody>
                    <a:bodyPr/>
                    <a:lstStyle/>
                    <a:p>
                      <a:r>
                        <a:rPr lang="en-US"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Intracellular growth</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030088">
                <a:tc>
                  <a:txBody>
                    <a:bodyPr/>
                    <a:lstStyle/>
                    <a:p>
                      <a:r>
                        <a:rPr lang="en-US" sz="1800" b="0" i="0" u="none" strike="noStrike" kern="1200" baseline="0" dirty="0">
                          <a:solidFill>
                            <a:schemeClr val="dk1"/>
                          </a:solidFill>
                          <a:latin typeface="+mn-lt"/>
                          <a:ea typeface="+mn-ea"/>
                          <a:cs typeface="+mn-cs"/>
                        </a:rPr>
                        <a:t>Culture/Diagnosis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Culture dangerous to lab workers and not reliable; serology most often used; fine needle aspirations of lymph node sometimes used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17758">
                <a:tc>
                  <a:txBody>
                    <a:bodyPr/>
                    <a:lstStyle/>
                    <a:p>
                      <a:r>
                        <a:rPr lang="en-US" sz="1800" b="0" i="0" u="none" strike="noStrike" kern="1200" baseline="0" dirty="0">
                          <a:solidFill>
                            <a:schemeClr val="dk1"/>
                          </a:solidFill>
                          <a:latin typeface="+mn-lt"/>
                          <a:ea typeface="+mn-ea"/>
                          <a:cs typeface="+mn-cs"/>
                        </a:rPr>
                        <a:t>Prevention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dk1"/>
                          </a:solidFill>
                          <a:effectLst/>
                          <a:latin typeface="+mn-lt"/>
                          <a:ea typeface="+mn-ea"/>
                          <a:cs typeface="+mn-cs"/>
                        </a:rPr>
                        <a:t>N/A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17758">
                <a:tc>
                  <a:txBody>
                    <a:bodyPr/>
                    <a:lstStyle/>
                    <a:p>
                      <a:r>
                        <a:rPr lang="en-US" sz="1800" b="0" i="0" u="none" strike="noStrike" kern="1200" baseline="0" dirty="0">
                          <a:solidFill>
                            <a:schemeClr val="dk1"/>
                          </a:solidFill>
                          <a:latin typeface="+mn-lt"/>
                          <a:ea typeface="+mn-ea"/>
                          <a:cs typeface="+mn-cs"/>
                        </a:rPr>
                        <a:t>Treatment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Gentamicin or streptomycin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030088">
                <a:tc>
                  <a:txBody>
                    <a:bodyPr/>
                    <a:lstStyle/>
                    <a:p>
                      <a:r>
                        <a:rPr lang="en-US" sz="1800" b="0" i="0" u="none" strike="noStrike" kern="1200" baseline="0" dirty="0">
                          <a:solidFill>
                            <a:schemeClr val="dk1"/>
                          </a:solidFill>
                          <a:latin typeface="+mn-lt"/>
                          <a:ea typeface="+mn-ea"/>
                          <a:cs typeface="+mn-cs"/>
                        </a:rPr>
                        <a:t>Epidemiological Features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United States: several hundred cases per year; internationally, 500,000 cases per year </a:t>
                      </a:r>
                    </a:p>
                    <a:p>
                      <a:r>
                        <a:rPr lang="en-US" sz="1800" b="1" i="0" u="none" strike="noStrike" kern="1200" baseline="0" dirty="0">
                          <a:solidFill>
                            <a:schemeClr val="dk1"/>
                          </a:solidFill>
                          <a:latin typeface="+mn-lt"/>
                          <a:ea typeface="+mn-ea"/>
                          <a:cs typeface="+mn-cs"/>
                        </a:rPr>
                        <a:t>Category A Bioterrorism Agent</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Lyme Disease</a:t>
            </a:r>
          </a:p>
        </p:txBody>
      </p:sp>
      <p:sp>
        <p:nvSpPr>
          <p:cNvPr id="3" name="Content Placeholder 2"/>
          <p:cNvSpPr>
            <a:spLocks noGrp="1"/>
          </p:cNvSpPr>
          <p:nvPr>
            <p:ph sz="quarter" idx="11"/>
          </p:nvPr>
        </p:nvSpPr>
        <p:spPr>
          <a:xfrm>
            <a:off x="342900" y="1016000"/>
            <a:ext cx="4461329" cy="5283199"/>
          </a:xfrm>
        </p:spPr>
        <p:txBody>
          <a:bodyPr/>
          <a:lstStyle/>
          <a:p>
            <a:r>
              <a:rPr lang="en-US" dirty="0"/>
              <a:t>First discovered in Old Lyme, Connecticut in the 1970s</a:t>
            </a:r>
          </a:p>
          <a:p>
            <a:r>
              <a:rPr lang="en-US" dirty="0"/>
              <a:t>Slow-acting, progressive syndrome</a:t>
            </a:r>
          </a:p>
          <a:p>
            <a:pPr marL="342900" indent="-342900">
              <a:buFont typeface="Arial" panose="020B0604020202020204" pitchFamily="34" charset="0"/>
              <a:buChar char="•"/>
            </a:pPr>
            <a:r>
              <a:rPr lang="en-US" dirty="0"/>
              <a:t>Early symptom is a characteristic bull’s eye rash</a:t>
            </a:r>
          </a:p>
          <a:p>
            <a:pPr marL="342900" indent="-342900">
              <a:buFont typeface="Arial" panose="020B0604020202020204" pitchFamily="34" charset="0"/>
              <a:buChar char="•"/>
            </a:pPr>
            <a:r>
              <a:rPr lang="en-US" dirty="0"/>
              <a:t>Fever, headache, stiff neck, and dizziness</a:t>
            </a:r>
          </a:p>
          <a:p>
            <a:pPr marL="342900" indent="-342900">
              <a:buFont typeface="Arial" panose="020B0604020202020204" pitchFamily="34" charset="0"/>
              <a:buChar char="•"/>
            </a:pPr>
            <a:r>
              <a:rPr lang="en-US" dirty="0"/>
              <a:t>Progresses to cardiac and neurological symptoms</a:t>
            </a:r>
          </a:p>
          <a:p>
            <a:pPr marL="342900" indent="-342900">
              <a:buFont typeface="Arial" panose="020B0604020202020204" pitchFamily="34" charset="0"/>
              <a:buChar char="•"/>
            </a:pPr>
            <a:r>
              <a:rPr lang="en-US" dirty="0"/>
              <a:t>Develops into crippling polyarthritis after several weeks to months</a:t>
            </a:r>
          </a:p>
        </p:txBody>
      </p:sp>
      <p:pic>
        <p:nvPicPr>
          <p:cNvPr id="6" name="Picture 5" descr="Photos of Lyme disease skin lesions with a raised, reddish bull’s-eye ring that gradually spreads outward."/>
          <p:cNvPicPr>
            <a:picLocks noChangeAspect="1"/>
          </p:cNvPicPr>
          <p:nvPr/>
        </p:nvPicPr>
        <p:blipFill rotWithShape="1">
          <a:blip r:embed="rId2">
            <a:extLst>
              <a:ext uri="{28A0092B-C50C-407E-A947-70E740481C1C}">
                <a14:useLocalDpi xmlns:a14="http://schemas.microsoft.com/office/drawing/2010/main" val="0"/>
              </a:ext>
            </a:extLst>
          </a:blip>
          <a:srcRect t="5639" b="4511"/>
          <a:stretch/>
        </p:blipFill>
        <p:spPr>
          <a:xfrm>
            <a:off x="4874481" y="1584101"/>
            <a:ext cx="4213786" cy="4207096"/>
          </a:xfrm>
          <a:prstGeom prst="rect">
            <a:avLst/>
          </a:prstGeom>
        </p:spPr>
      </p:pic>
      <p:sp>
        <p:nvSpPr>
          <p:cNvPr id="5" name="Text Placeholder 4"/>
          <p:cNvSpPr>
            <a:spLocks noGrp="1"/>
          </p:cNvSpPr>
          <p:nvPr>
            <p:ph type="body" sz="quarter" idx="30"/>
          </p:nvPr>
        </p:nvSpPr>
        <p:spPr/>
        <p:txBody>
          <a:bodyPr/>
          <a:lstStyle/>
          <a:p>
            <a:r>
              <a:rPr lang="en-US" dirty="0"/>
              <a:t>(arm) Source: James </a:t>
            </a:r>
            <a:r>
              <a:rPr lang="en-US" dirty="0" err="1"/>
              <a:t>Gathany</a:t>
            </a:r>
            <a:r>
              <a:rPr lang="en-US" dirty="0"/>
              <a:t>/Centers for Disease Control and Prevention; (leg) Source: CDC/James </a:t>
            </a:r>
            <a:r>
              <a:rPr lang="en-US" dirty="0" err="1"/>
              <a:t>Gathany</a:t>
            </a:r>
            <a:endParaRPr lang="en-US" dirty="0"/>
          </a:p>
        </p:txBody>
      </p:sp>
    </p:spTree>
    <p:extLst>
      <p:ext uri="{BB962C8B-B14F-4D97-AF65-F5344CB8AC3E}">
        <p14:creationId xmlns:p14="http://schemas.microsoft.com/office/powerpoint/2010/main" val="4251808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Cardiovascular System</a:t>
            </a:r>
            <a:endParaRPr lang="en-IN" dirty="0"/>
          </a:p>
        </p:txBody>
      </p:sp>
      <p:sp>
        <p:nvSpPr>
          <p:cNvPr id="4" name="Content Placeholder 3"/>
          <p:cNvSpPr>
            <a:spLocks noGrp="1"/>
          </p:cNvSpPr>
          <p:nvPr>
            <p:ph sz="quarter" idx="11"/>
          </p:nvPr>
        </p:nvSpPr>
        <p:spPr>
          <a:xfrm>
            <a:off x="342900" y="1276709"/>
            <a:ext cx="4229100" cy="4971691"/>
          </a:xfrm>
        </p:spPr>
        <p:txBody>
          <a:bodyPr/>
          <a:lstStyle/>
          <a:p>
            <a:pPr>
              <a:spcBef>
                <a:spcPts val="600"/>
              </a:spcBef>
              <a:defRPr/>
            </a:pPr>
            <a:r>
              <a:rPr lang="en-US" dirty="0"/>
              <a:t>Circulatory system:</a:t>
            </a:r>
          </a:p>
          <a:p>
            <a:pPr marL="342900" indent="-342900">
              <a:spcBef>
                <a:spcPts val="600"/>
              </a:spcBef>
              <a:buFont typeface="Arial" panose="020B0604020202020204" pitchFamily="34" charset="0"/>
              <a:buChar char="•"/>
              <a:defRPr/>
            </a:pPr>
            <a:r>
              <a:rPr lang="en-US" dirty="0"/>
              <a:t>Pumps blood in a closed system</a:t>
            </a:r>
          </a:p>
          <a:p>
            <a:pPr marL="342900" indent="-342900">
              <a:spcBef>
                <a:spcPts val="600"/>
              </a:spcBef>
              <a:buFont typeface="Arial" panose="020B0604020202020204" pitchFamily="34" charset="0"/>
              <a:buChar char="•"/>
              <a:defRPr/>
            </a:pPr>
            <a:r>
              <a:rPr lang="en-US" dirty="0"/>
              <a:t>Heart: pumps the blood</a:t>
            </a:r>
          </a:p>
          <a:p>
            <a:pPr marL="342900" indent="-342900">
              <a:spcBef>
                <a:spcPts val="600"/>
              </a:spcBef>
              <a:buFont typeface="Arial" panose="020B0604020202020204" pitchFamily="34" charset="0"/>
              <a:buChar char="•"/>
              <a:defRPr/>
            </a:pPr>
            <a:r>
              <a:rPr lang="en-US" dirty="0"/>
              <a:t>Blood vessels: carry blood to and from all regions of the body</a:t>
            </a:r>
          </a:p>
          <a:p>
            <a:pPr marL="342900" indent="-342900">
              <a:spcBef>
                <a:spcPts val="600"/>
              </a:spcBef>
              <a:buFont typeface="Arial" panose="020B0604020202020204" pitchFamily="34" charset="0"/>
              <a:buChar char="•"/>
              <a:defRPr/>
            </a:pPr>
            <a:r>
              <a:rPr lang="en-US" dirty="0"/>
              <a:t>Provides the tissues with oxygen and nutrients</a:t>
            </a:r>
          </a:p>
          <a:p>
            <a:pPr marL="342900" indent="-342900">
              <a:spcBef>
                <a:spcPts val="600"/>
              </a:spcBef>
              <a:buFont typeface="Arial" panose="020B0604020202020204" pitchFamily="34" charset="0"/>
              <a:buChar char="•"/>
              <a:defRPr/>
            </a:pPr>
            <a:r>
              <a:rPr lang="en-US" dirty="0"/>
              <a:t>Carries away carbon dioxide and waste products</a:t>
            </a:r>
          </a:p>
        </p:txBody>
      </p:sp>
      <p:pic>
        <p:nvPicPr>
          <p:cNvPr id="9" name="Picture 8" descr="Shown is the internal anatomy of the heart."/>
          <p:cNvPicPr>
            <a:picLocks noChangeAspect="1"/>
          </p:cNvPicPr>
          <p:nvPr/>
        </p:nvPicPr>
        <p:blipFill rotWithShape="1">
          <a:blip r:embed="rId2">
            <a:extLst>
              <a:ext uri="{28A0092B-C50C-407E-A947-70E740481C1C}">
                <a14:useLocalDpi xmlns:a14="http://schemas.microsoft.com/office/drawing/2010/main" val="0"/>
              </a:ext>
            </a:extLst>
          </a:blip>
          <a:srcRect t="3940"/>
          <a:stretch/>
        </p:blipFill>
        <p:spPr>
          <a:xfrm>
            <a:off x="5176780" y="1027688"/>
            <a:ext cx="3732544" cy="5111628"/>
          </a:xfrm>
          <a:prstGeom prst="rect">
            <a:avLst/>
          </a:prstGeom>
        </p:spPr>
      </p:pic>
      <p:sp>
        <p:nvSpPr>
          <p:cNvPr id="5" name="Text Placeholder 5">
            <a:extLst>
              <a:ext uri="{FF2B5EF4-FFF2-40B4-BE49-F238E27FC236}">
                <a16:creationId xmlns:a16="http://schemas.microsoft.com/office/drawing/2014/main" id="{094E3771-FD48-48A0-BAE9-6F720586F18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Lyme Disease Causative Agent</a:t>
            </a:r>
          </a:p>
        </p:txBody>
      </p:sp>
      <p:sp>
        <p:nvSpPr>
          <p:cNvPr id="3" name="Content Placeholder 2"/>
          <p:cNvSpPr>
            <a:spLocks noGrp="1"/>
          </p:cNvSpPr>
          <p:nvPr>
            <p:ph sz="quarter" idx="11"/>
          </p:nvPr>
        </p:nvSpPr>
        <p:spPr>
          <a:xfrm>
            <a:off x="342900" y="1088028"/>
            <a:ext cx="8458200" cy="3063062"/>
          </a:xfrm>
        </p:spPr>
        <p:txBody>
          <a:bodyPr/>
          <a:lstStyle/>
          <a:p>
            <a:r>
              <a:rPr lang="en-US" i="1" dirty="0" err="1"/>
              <a:t>Borrelia</a:t>
            </a:r>
            <a:r>
              <a:rPr lang="en-US" i="1" dirty="0"/>
              <a:t> </a:t>
            </a:r>
            <a:r>
              <a:rPr lang="en-US" i="1" dirty="0" err="1"/>
              <a:t>burgdorferi</a:t>
            </a:r>
            <a:r>
              <a:rPr lang="en-US" i="1" dirty="0"/>
              <a:t>:</a:t>
            </a:r>
          </a:p>
          <a:p>
            <a:pPr marL="342900" indent="-342900">
              <a:buFont typeface="Arial" panose="020B0604020202020204" pitchFamily="34" charset="0"/>
              <a:buChar char="•"/>
            </a:pPr>
            <a:r>
              <a:rPr lang="en-US" dirty="0"/>
              <a:t>Relatively large spirochete with 3 to 10 irregularly spaced coils</a:t>
            </a:r>
          </a:p>
          <a:p>
            <a:pPr marL="342900" indent="-342900">
              <a:buFont typeface="Arial" panose="020B0604020202020204" pitchFamily="34" charset="0"/>
              <a:buChar char="•"/>
            </a:pPr>
            <a:r>
              <a:rPr lang="en-US" dirty="0"/>
              <a:t>Evades the immune system by changing surface antigens</a:t>
            </a:r>
          </a:p>
          <a:p>
            <a:pPr marL="342900" indent="-342900">
              <a:buFont typeface="Arial" panose="020B0604020202020204" pitchFamily="34" charset="0"/>
              <a:buChar char="•"/>
            </a:pPr>
            <a:r>
              <a:rPr lang="en-US" dirty="0"/>
              <a:t>Has multiple proteins for attachment to host cells</a:t>
            </a:r>
          </a:p>
          <a:p>
            <a:pPr marL="342900" indent="-342900">
              <a:buFont typeface="Arial" panose="020B0604020202020204" pitchFamily="34" charset="0"/>
              <a:buChar char="•"/>
            </a:pPr>
            <a:r>
              <a:rPr lang="en-US" dirty="0"/>
              <a:t>Possible that immune response contributes to the pathology of the disease</a:t>
            </a:r>
          </a:p>
        </p:txBody>
      </p:sp>
      <p:pic>
        <p:nvPicPr>
          <p:cNvPr id="6" name="Picture 5" descr="Digitally generated image of Borrelia burgdorferi."/>
          <p:cNvPicPr>
            <a:picLocks noChangeAspect="1"/>
          </p:cNvPicPr>
          <p:nvPr/>
        </p:nvPicPr>
        <p:blipFill rotWithShape="1">
          <a:blip r:embed="rId2">
            <a:extLst>
              <a:ext uri="{28A0092B-C50C-407E-A947-70E740481C1C}">
                <a14:useLocalDpi xmlns:a14="http://schemas.microsoft.com/office/drawing/2010/main" val="0"/>
              </a:ext>
            </a:extLst>
          </a:blip>
          <a:srcRect t="11353" b="8182"/>
          <a:stretch/>
        </p:blipFill>
        <p:spPr>
          <a:xfrm>
            <a:off x="2412144" y="4443211"/>
            <a:ext cx="4784169" cy="1849650"/>
          </a:xfrm>
          <a:prstGeom prst="rect">
            <a:avLst/>
          </a:prstGeom>
        </p:spPr>
      </p:pic>
      <p:sp>
        <p:nvSpPr>
          <p:cNvPr id="5" name="Text Placeholder 4"/>
          <p:cNvSpPr>
            <a:spLocks noGrp="1"/>
          </p:cNvSpPr>
          <p:nvPr>
            <p:ph type="body" sz="quarter" idx="30"/>
          </p:nvPr>
        </p:nvSpPr>
        <p:spPr/>
        <p:txBody>
          <a:bodyPr/>
          <a:lstStyle/>
          <a:p>
            <a:r>
              <a:rPr lang="en-US" dirty="0"/>
              <a:t>MedicalRF.com</a:t>
            </a:r>
          </a:p>
        </p:txBody>
      </p:sp>
    </p:spTree>
    <p:extLst>
      <p:ext uri="{BB962C8B-B14F-4D97-AF65-F5344CB8AC3E}">
        <p14:creationId xmlns:p14="http://schemas.microsoft.com/office/powerpoint/2010/main" val="42518089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Cycle of Lyme Disease in the Northeastern United States</a:t>
            </a:r>
          </a:p>
        </p:txBody>
      </p:sp>
      <p:pic>
        <p:nvPicPr>
          <p:cNvPr id="6" name="Picture 5" descr="The cycle of Lyme disease in the northeastern United States."/>
          <p:cNvPicPr>
            <a:picLocks noChangeAspect="1"/>
          </p:cNvPicPr>
          <p:nvPr/>
        </p:nvPicPr>
        <p:blipFill rotWithShape="1">
          <a:blip r:embed="rId2">
            <a:extLst>
              <a:ext uri="{28A0092B-C50C-407E-A947-70E740481C1C}">
                <a14:useLocalDpi xmlns:a14="http://schemas.microsoft.com/office/drawing/2010/main" val="0"/>
              </a:ext>
            </a:extLst>
          </a:blip>
          <a:srcRect t="3350" b="4268"/>
          <a:stretch/>
        </p:blipFill>
        <p:spPr>
          <a:xfrm>
            <a:off x="1433280" y="1163523"/>
            <a:ext cx="6277441" cy="5006407"/>
          </a:xfrm>
          <a:prstGeom prst="rect">
            <a:avLst/>
          </a:prstGeom>
        </p:spPr>
      </p:pic>
      <p:sp>
        <p:nvSpPr>
          <p:cNvPr id="7" name="Text Placeholder 5">
            <a:extLst>
              <a:ext uri="{FF2B5EF4-FFF2-40B4-BE49-F238E27FC236}">
                <a16:creationId xmlns:a16="http://schemas.microsoft.com/office/drawing/2014/main" id="{3ABD8918-D83E-48E5-9A38-6514F459A93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4"/>
          <p:cNvSpPr>
            <a:spLocks noGrp="1"/>
          </p:cNvSpPr>
          <p:nvPr>
            <p:ph type="body" sz="quarter" idx="30"/>
          </p:nvPr>
        </p:nvSpPr>
        <p:spPr/>
        <p:txBody>
          <a:bodyPr/>
          <a:lstStyle/>
          <a:p>
            <a:r>
              <a:rPr lang="en-US" dirty="0"/>
              <a:t>(ticks) Scott </a:t>
            </a:r>
            <a:r>
              <a:rPr lang="en-US" dirty="0" err="1"/>
              <a:t>Camazine</a:t>
            </a:r>
            <a:r>
              <a:rPr lang="en-US" dirty="0"/>
              <a:t>/Science Source; (hiker) Image Source</a:t>
            </a:r>
          </a:p>
        </p:txBody>
      </p:sp>
    </p:spTree>
    <p:extLst>
      <p:ext uri="{BB962C8B-B14F-4D97-AF65-F5344CB8AC3E}">
        <p14:creationId xmlns:p14="http://schemas.microsoft.com/office/powerpoint/2010/main" val="42518089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Lyme Disease Table</a:t>
            </a:r>
          </a:p>
        </p:txBody>
      </p:sp>
      <p:graphicFrame>
        <p:nvGraphicFramePr>
          <p:cNvPr id="6" name="Table 5"/>
          <p:cNvGraphicFramePr>
            <a:graphicFrameLocks noGrp="1"/>
          </p:cNvGraphicFramePr>
          <p:nvPr>
            <p:extLst>
              <p:ext uri="{D42A27DB-BD31-4B8C-83A1-F6EECF244321}">
                <p14:modId xmlns:p14="http://schemas.microsoft.com/office/powerpoint/2010/main" val="2706038592"/>
              </p:ext>
            </p:extLst>
          </p:nvPr>
        </p:nvGraphicFramePr>
        <p:xfrm>
          <a:off x="481799" y="1311173"/>
          <a:ext cx="8142515" cy="4334883"/>
        </p:xfrm>
        <a:graphic>
          <a:graphicData uri="http://schemas.openxmlformats.org/drawingml/2006/table">
            <a:tbl>
              <a:tblPr firstRow="1" bandRow="1">
                <a:tableStyleId>{073A0DAA-6AF3-43AB-8588-CEC1D06C72B9}</a:tableStyleId>
              </a:tblPr>
              <a:tblGrid>
                <a:gridCol w="2908041">
                  <a:extLst>
                    <a:ext uri="{9D8B030D-6E8A-4147-A177-3AD203B41FA5}">
                      <a16:colId xmlns:a16="http://schemas.microsoft.com/office/drawing/2014/main" val="20000"/>
                    </a:ext>
                  </a:extLst>
                </a:gridCol>
                <a:gridCol w="5234474">
                  <a:extLst>
                    <a:ext uri="{9D8B030D-6E8A-4147-A177-3AD203B41FA5}">
                      <a16:colId xmlns:a16="http://schemas.microsoft.com/office/drawing/2014/main" val="20001"/>
                    </a:ext>
                  </a:extLst>
                </a:gridCol>
              </a:tblGrid>
              <a:tr h="425904">
                <a:tc>
                  <a:txBody>
                    <a:bodyPr/>
                    <a:lstStyle/>
                    <a:p>
                      <a:r>
                        <a:rPr lang="en-US"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Subacute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25904">
                <a:tc>
                  <a:txBody>
                    <a:bodyPr/>
                    <a:lstStyle/>
                    <a:p>
                      <a:r>
                        <a:rPr lang="en-US" sz="1800" b="0" i="0" u="none" strike="noStrike" kern="1200" baseline="0" dirty="0">
                          <a:solidFill>
                            <a:schemeClr val="dk1"/>
                          </a:solidFill>
                          <a:latin typeface="+mn-lt"/>
                          <a:ea typeface="+mn-ea"/>
                          <a:cs typeface="+mn-cs"/>
                        </a:rPr>
                        <a:t>Causative Organism(s)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1" u="none" strike="noStrike" kern="1200" baseline="0" dirty="0">
                          <a:solidFill>
                            <a:schemeClr val="dk1"/>
                          </a:solidFill>
                          <a:latin typeface="+mn-lt"/>
                          <a:ea typeface="+mn-ea"/>
                          <a:cs typeface="+mn-cs"/>
                        </a:rPr>
                        <a:t>Borrelia burgdorferi </a:t>
                      </a:r>
                      <a:r>
                        <a:rPr lang="en-US" sz="1800" b="0" i="0" u="none" strike="noStrike" kern="1200" baseline="0" dirty="0">
                          <a:solidFill>
                            <a:schemeClr val="dk1"/>
                          </a:solidFill>
                          <a:latin typeface="+mn-lt"/>
                          <a:ea typeface="+mn-ea"/>
                          <a:cs typeface="+mn-cs"/>
                        </a:rPr>
                        <a:t>and closely related species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35121">
                <a:tc>
                  <a:txBody>
                    <a:bodyPr/>
                    <a:lstStyle/>
                    <a:p>
                      <a:r>
                        <a:rPr lang="en-US" sz="1800" b="0" i="0" u="none" strike="noStrike" kern="1200" baseline="0" dirty="0">
                          <a:solidFill>
                            <a:schemeClr val="dk1"/>
                          </a:solidFill>
                          <a:latin typeface="+mn-lt"/>
                          <a:ea typeface="+mn-ea"/>
                          <a:cs typeface="+mn-cs"/>
                        </a:rPr>
                        <a:t>Common Modes of Transmission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Biological vector (tick)</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25904">
                <a:tc>
                  <a:txBody>
                    <a:bodyPr/>
                    <a:lstStyle/>
                    <a:p>
                      <a:r>
                        <a:rPr lang="en-US"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Antigenic shifting, adhesins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25904">
                <a:tc>
                  <a:txBody>
                    <a:bodyPr/>
                    <a:lstStyle/>
                    <a:p>
                      <a:r>
                        <a:rPr lang="en-US" sz="1800" b="0" i="0" u="none" strike="noStrike" kern="1200" baseline="0" dirty="0">
                          <a:solidFill>
                            <a:schemeClr val="dk1"/>
                          </a:solidFill>
                          <a:latin typeface="+mn-lt"/>
                          <a:ea typeface="+mn-ea"/>
                          <a:cs typeface="+mn-cs"/>
                        </a:rPr>
                        <a:t>Culture/Diagnosis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e-DE" sz="1800" b="0" i="0" u="none" strike="noStrike" kern="1200" baseline="0" dirty="0">
                          <a:solidFill>
                            <a:schemeClr val="dk1"/>
                          </a:solidFill>
                          <a:latin typeface="+mn-lt"/>
                          <a:ea typeface="+mn-ea"/>
                          <a:cs typeface="+mn-cs"/>
                        </a:rPr>
                        <a:t>Acute and convelescent sera testing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25904">
                <a:tc>
                  <a:txBody>
                    <a:bodyPr/>
                    <a:lstStyle/>
                    <a:p>
                      <a:r>
                        <a:rPr lang="en-US" sz="1800" b="0" i="0" u="none" strike="noStrike" kern="1200" baseline="0" dirty="0">
                          <a:solidFill>
                            <a:schemeClr val="dk1"/>
                          </a:solidFill>
                          <a:latin typeface="+mn-lt"/>
                          <a:ea typeface="+mn-ea"/>
                          <a:cs typeface="+mn-cs"/>
                        </a:rPr>
                        <a:t>Prevention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Tick avoidance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735121">
                <a:tc>
                  <a:txBody>
                    <a:bodyPr/>
                    <a:lstStyle/>
                    <a:p>
                      <a:r>
                        <a:rPr lang="en-US" sz="1800" b="0" i="0" u="none" strike="noStrike" kern="1200" baseline="0" dirty="0">
                          <a:solidFill>
                            <a:schemeClr val="dk1"/>
                          </a:solidFill>
                          <a:latin typeface="+mn-lt"/>
                          <a:ea typeface="+mn-ea"/>
                          <a:cs typeface="+mn-cs"/>
                        </a:rPr>
                        <a:t>Treatment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Doxycycline and/or amoxicillin (3 to 4 weeks), also </a:t>
                      </a:r>
                      <a:r>
                        <a:rPr lang="en-US" sz="1800" b="0" i="0" u="none" strike="noStrike" kern="1200" baseline="0" dirty="0" err="1">
                          <a:solidFill>
                            <a:schemeClr val="dk1"/>
                          </a:solidFill>
                          <a:latin typeface="+mn-lt"/>
                          <a:ea typeface="+mn-ea"/>
                          <a:cs typeface="+mn-cs"/>
                        </a:rPr>
                        <a:t>cephalosporins</a:t>
                      </a:r>
                      <a:r>
                        <a:rPr lang="en-US" sz="1800" b="0" i="0" u="none" strike="noStrike" kern="1200" baseline="0" dirty="0">
                          <a:solidFill>
                            <a:schemeClr val="dk1"/>
                          </a:solidFill>
                          <a:latin typeface="+mn-lt"/>
                          <a:ea typeface="+mn-ea"/>
                          <a:cs typeface="+mn-cs"/>
                        </a:rPr>
                        <a:t> and penicillin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735121">
                <a:tc>
                  <a:txBody>
                    <a:bodyPr/>
                    <a:lstStyle/>
                    <a:p>
                      <a:r>
                        <a:rPr lang="en-US" sz="1800" b="0" i="0" u="none" strike="noStrike" kern="1200" baseline="0" dirty="0">
                          <a:solidFill>
                            <a:schemeClr val="dk1"/>
                          </a:solidFill>
                          <a:latin typeface="+mn-lt"/>
                          <a:ea typeface="+mn-ea"/>
                          <a:cs typeface="+mn-cs"/>
                        </a:rPr>
                        <a:t>Epidemiological Features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In United States, 25,000–30,000 Cases per year; endemic in North America, Europe, and Asia</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Infectious Mononucleosis</a:t>
            </a:r>
          </a:p>
        </p:txBody>
      </p:sp>
      <p:sp>
        <p:nvSpPr>
          <p:cNvPr id="3" name="Content Placeholder 2"/>
          <p:cNvSpPr>
            <a:spLocks noGrp="1"/>
          </p:cNvSpPr>
          <p:nvPr>
            <p:ph sz="quarter" idx="11"/>
          </p:nvPr>
        </p:nvSpPr>
        <p:spPr/>
        <p:txBody>
          <a:bodyPr/>
          <a:lstStyle/>
          <a:p>
            <a:pPr>
              <a:spcBef>
                <a:spcPts val="800"/>
              </a:spcBef>
            </a:pPr>
            <a:r>
              <a:rPr lang="en-US" dirty="0"/>
              <a:t>Epstein-Barr virus:</a:t>
            </a:r>
          </a:p>
          <a:p>
            <a:pPr marL="342900" indent="-342900">
              <a:spcBef>
                <a:spcPts val="800"/>
              </a:spcBef>
              <a:buFont typeface="Arial" panose="020B0604020202020204" pitchFamily="34" charset="0"/>
              <a:buChar char="•"/>
            </a:pPr>
            <a:r>
              <a:rPr lang="en-US" dirty="0"/>
              <a:t>Shares morphological and antigenic features with other herpesviruses</a:t>
            </a:r>
          </a:p>
          <a:p>
            <a:pPr marL="342900" indent="-342900">
              <a:spcBef>
                <a:spcPts val="800"/>
              </a:spcBef>
              <a:buFont typeface="Arial" panose="020B0604020202020204" pitchFamily="34" charset="0"/>
              <a:buChar char="•"/>
            </a:pPr>
            <a:r>
              <a:rPr lang="en-US" dirty="0"/>
              <a:t>Contains a circular form of DNA that is readily spliced into the host cell DNA</a:t>
            </a:r>
          </a:p>
          <a:p>
            <a:pPr marL="342900" indent="-342900">
              <a:spcBef>
                <a:spcPts val="800"/>
              </a:spcBef>
              <a:buFont typeface="Arial" panose="020B0604020202020204" pitchFamily="34" charset="0"/>
              <a:buChar char="•"/>
            </a:pPr>
            <a:r>
              <a:rPr lang="en-US" dirty="0"/>
              <a:t>Latency and ability to splice into host cell DNA allows it to evade the host immune response</a:t>
            </a:r>
          </a:p>
          <a:p>
            <a:pPr marL="342900" indent="-342900">
              <a:spcBef>
                <a:spcPts val="800"/>
              </a:spcBef>
              <a:buFont typeface="Arial" panose="020B0604020202020204" pitchFamily="34" charset="0"/>
              <a:buChar char="•"/>
            </a:pPr>
            <a:r>
              <a:rPr lang="en-US" dirty="0"/>
              <a:t>More than 90% of the world’s population has been infected with EBV</a:t>
            </a:r>
          </a:p>
        </p:txBody>
      </p:sp>
    </p:spTree>
    <p:extLst>
      <p:ext uri="{BB962C8B-B14F-4D97-AF65-F5344CB8AC3E}">
        <p14:creationId xmlns:p14="http://schemas.microsoft.com/office/powerpoint/2010/main" val="42518089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Histology of Lymphocytes Infected with EBV</a:t>
            </a:r>
          </a:p>
        </p:txBody>
      </p:sp>
      <p:pic>
        <p:nvPicPr>
          <p:cNvPr id="6" name="Picture 5" descr="Smear of blood cells with a normal lymphocyte (small) and an atypical lymphocyte infected with Epstein-Barr (larger)."/>
          <p:cNvPicPr>
            <a:picLocks noChangeAspect="1"/>
          </p:cNvPicPr>
          <p:nvPr/>
        </p:nvPicPr>
        <p:blipFill rotWithShape="1">
          <a:blip r:embed="rId2">
            <a:extLst>
              <a:ext uri="{28A0092B-C50C-407E-A947-70E740481C1C}">
                <a14:useLocalDpi xmlns:a14="http://schemas.microsoft.com/office/drawing/2010/main" val="0"/>
              </a:ext>
            </a:extLst>
          </a:blip>
          <a:srcRect t="5869" b="4001"/>
          <a:stretch/>
        </p:blipFill>
        <p:spPr>
          <a:xfrm>
            <a:off x="1988654" y="1390918"/>
            <a:ext cx="5166693" cy="4875928"/>
          </a:xfrm>
          <a:prstGeom prst="rect">
            <a:avLst/>
          </a:prstGeom>
        </p:spPr>
      </p:pic>
      <p:sp>
        <p:nvSpPr>
          <p:cNvPr id="5" name="Text Placeholder 4"/>
          <p:cNvSpPr>
            <a:spLocks noGrp="1"/>
          </p:cNvSpPr>
          <p:nvPr>
            <p:ph type="body" sz="quarter" idx="30"/>
          </p:nvPr>
        </p:nvSpPr>
        <p:spPr/>
        <p:txBody>
          <a:bodyPr/>
          <a:lstStyle/>
          <a:p>
            <a:r>
              <a:rPr lang="en-US" dirty="0"/>
              <a:t>Joaquin Carrillo-</a:t>
            </a:r>
            <a:r>
              <a:rPr lang="en-US" dirty="0" err="1"/>
              <a:t>Farga</a:t>
            </a:r>
            <a:r>
              <a:rPr lang="en-US" dirty="0"/>
              <a:t>/Science Source</a:t>
            </a:r>
          </a:p>
        </p:txBody>
      </p:sp>
    </p:spTree>
    <p:extLst>
      <p:ext uri="{BB962C8B-B14F-4D97-AF65-F5344CB8AC3E}">
        <p14:creationId xmlns:p14="http://schemas.microsoft.com/office/powerpoint/2010/main" val="42518089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Infectious Mononucleosis</a:t>
            </a:r>
            <a:r>
              <a:rPr lang="en-US" altLang="en-US" dirty="0"/>
              <a:t> Disease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374539834"/>
              </p:ext>
            </p:extLst>
          </p:nvPr>
        </p:nvGraphicFramePr>
        <p:xfrm>
          <a:off x="1741716" y="1143000"/>
          <a:ext cx="5660571" cy="5227320"/>
        </p:xfrm>
        <a:graphic>
          <a:graphicData uri="http://schemas.openxmlformats.org/drawingml/2006/table">
            <a:tbl>
              <a:tblPr firstRow="1" bandRow="1">
                <a:tableStyleId>{073A0DAA-6AF3-43AB-8588-CEC1D06C72B9}</a:tableStyleId>
              </a:tblPr>
              <a:tblGrid>
                <a:gridCol w="2021632">
                  <a:extLst>
                    <a:ext uri="{9D8B030D-6E8A-4147-A177-3AD203B41FA5}">
                      <a16:colId xmlns:a16="http://schemas.microsoft.com/office/drawing/2014/main" val="20000"/>
                    </a:ext>
                  </a:extLst>
                </a:gridCol>
                <a:gridCol w="3638939">
                  <a:extLst>
                    <a:ext uri="{9D8B030D-6E8A-4147-A177-3AD203B41FA5}">
                      <a16:colId xmlns:a16="http://schemas.microsoft.com/office/drawing/2014/main" val="20001"/>
                    </a:ext>
                  </a:extLst>
                </a:gridCol>
              </a:tblGrid>
              <a:tr h="370840">
                <a:tc>
                  <a:txBody>
                    <a:bodyPr/>
                    <a:lstStyle/>
                    <a:p>
                      <a:r>
                        <a:rPr lang="en-US"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Subacute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dirty="0"/>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Epstein-Barr virus (EBV)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dirty="0"/>
                        <a:t>Common Modes of Transmission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Direct, indirect contact; parenteral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Latency, ability to incorporate into host DNA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Differential blood count, </a:t>
                      </a:r>
                      <a:r>
                        <a:rPr lang="en-US" dirty="0" err="1"/>
                        <a:t>Monospot</a:t>
                      </a:r>
                      <a:r>
                        <a:rPr lang="en-US" dirty="0"/>
                        <a:t> test for </a:t>
                      </a:r>
                      <a:r>
                        <a:rPr lang="en-US" dirty="0" err="1"/>
                        <a:t>heterophile</a:t>
                      </a:r>
                      <a:r>
                        <a:rPr lang="en-US" dirty="0"/>
                        <a:t> antibody, specific ELISA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Supportive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US" dirty="0"/>
                        <a:t>Distinctive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Lifelong persistence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0840">
                <a:tc>
                  <a:txBody>
                    <a:bodyPr/>
                    <a:lstStyle/>
                    <a:p>
                      <a:r>
                        <a:rPr lang="en-US"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United States: 500 cases per 100,000 per 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Anthrax</a:t>
            </a:r>
          </a:p>
        </p:txBody>
      </p:sp>
      <p:sp>
        <p:nvSpPr>
          <p:cNvPr id="3" name="Content Placeholder 2"/>
          <p:cNvSpPr>
            <a:spLocks noGrp="1"/>
          </p:cNvSpPr>
          <p:nvPr>
            <p:ph sz="quarter" idx="11"/>
          </p:nvPr>
        </p:nvSpPr>
        <p:spPr>
          <a:xfrm>
            <a:off x="342900" y="1276709"/>
            <a:ext cx="4243614" cy="4971691"/>
          </a:xfrm>
        </p:spPr>
        <p:txBody>
          <a:bodyPr/>
          <a:lstStyle/>
          <a:p>
            <a:pPr>
              <a:spcBef>
                <a:spcPts val="600"/>
              </a:spcBef>
              <a:spcAft>
                <a:spcPts val="600"/>
              </a:spcAft>
            </a:pPr>
            <a:r>
              <a:rPr lang="en-US" sz="2000" i="1" dirty="0"/>
              <a:t>Bacillus anthracis:</a:t>
            </a:r>
          </a:p>
          <a:p>
            <a:pPr marL="342900" indent="-342900">
              <a:spcBef>
                <a:spcPts val="600"/>
              </a:spcBef>
              <a:spcAft>
                <a:spcPts val="600"/>
              </a:spcAft>
              <a:buFont typeface="Arial" panose="020B0604020202020204" pitchFamily="34" charset="0"/>
              <a:buChar char="•"/>
            </a:pPr>
            <a:r>
              <a:rPr lang="en-US" sz="2000" dirty="0"/>
              <a:t>Zoonotic disease of herbivores</a:t>
            </a:r>
          </a:p>
          <a:p>
            <a:pPr marL="342900" indent="-342900">
              <a:spcBef>
                <a:spcPts val="600"/>
              </a:spcBef>
              <a:spcAft>
                <a:spcPts val="600"/>
              </a:spcAft>
              <a:buFont typeface="Arial" panose="020B0604020202020204" pitchFamily="34" charset="0"/>
              <a:buChar char="•"/>
            </a:pPr>
            <a:r>
              <a:rPr lang="en-US" sz="2000" dirty="0"/>
              <a:t>Cutaneous, pulmonary, and gastrointestinal, and meningitis forms of disease</a:t>
            </a:r>
          </a:p>
          <a:p>
            <a:pPr marL="342900" indent="-342900">
              <a:spcBef>
                <a:spcPts val="600"/>
              </a:spcBef>
              <a:spcAft>
                <a:spcPts val="600"/>
              </a:spcAft>
              <a:buFont typeface="Arial" panose="020B0604020202020204" pitchFamily="34" charset="0"/>
              <a:buChar char="•"/>
            </a:pPr>
            <a:r>
              <a:rPr lang="en-US" sz="2000" dirty="0"/>
              <a:t>Gram-positive endospore-forming rod</a:t>
            </a:r>
          </a:p>
          <a:p>
            <a:pPr marL="342900" indent="-342900">
              <a:spcBef>
                <a:spcPts val="600"/>
              </a:spcBef>
              <a:spcAft>
                <a:spcPts val="600"/>
              </a:spcAft>
              <a:buFont typeface="Arial" panose="020B0604020202020204" pitchFamily="34" charset="0"/>
              <a:buChar char="•"/>
            </a:pPr>
            <a:r>
              <a:rPr lang="en-US" sz="2000" dirty="0"/>
              <a:t>Aerobic and catalase positive</a:t>
            </a:r>
          </a:p>
          <a:p>
            <a:pPr marL="342900" indent="-342900">
              <a:spcBef>
                <a:spcPts val="600"/>
              </a:spcBef>
              <a:spcAft>
                <a:spcPts val="600"/>
              </a:spcAft>
              <a:buFont typeface="Arial" panose="020B0604020202020204" pitchFamily="34" charset="0"/>
              <a:buChar char="•"/>
            </a:pPr>
            <a:r>
              <a:rPr lang="en-US" sz="2000" dirty="0"/>
              <a:t>Forms a </a:t>
            </a:r>
            <a:r>
              <a:rPr lang="en-US" sz="2000" dirty="0" err="1"/>
              <a:t>tripartate</a:t>
            </a:r>
            <a:r>
              <a:rPr lang="en-US" sz="2000" dirty="0"/>
              <a:t> toxin:</a:t>
            </a:r>
          </a:p>
          <a:p>
            <a:pPr marL="687388" lvl="1">
              <a:spcBef>
                <a:spcPts val="600"/>
              </a:spcBef>
              <a:spcAft>
                <a:spcPts val="600"/>
              </a:spcAft>
            </a:pPr>
            <a:r>
              <a:rPr lang="en-US" sz="2000" i="1" dirty="0"/>
              <a:t>Edema factor</a:t>
            </a:r>
          </a:p>
          <a:p>
            <a:pPr marL="687388" lvl="1">
              <a:spcBef>
                <a:spcPts val="600"/>
              </a:spcBef>
              <a:spcAft>
                <a:spcPts val="600"/>
              </a:spcAft>
            </a:pPr>
            <a:r>
              <a:rPr lang="en-US" sz="2000" i="1" dirty="0"/>
              <a:t>Protective antigen</a:t>
            </a:r>
          </a:p>
          <a:p>
            <a:pPr marL="687388" lvl="1">
              <a:spcBef>
                <a:spcPts val="600"/>
              </a:spcBef>
              <a:spcAft>
                <a:spcPts val="600"/>
              </a:spcAft>
            </a:pPr>
            <a:r>
              <a:rPr lang="en-US" sz="2000" i="1" dirty="0"/>
              <a:t>Lethal factor</a:t>
            </a:r>
          </a:p>
        </p:txBody>
      </p:sp>
      <p:pic>
        <p:nvPicPr>
          <p:cNvPr id="6" name="Picture 5" descr="Illustration and photo of Bacillus anthracis with their centrally placed endospores and streptobacillus arrangement."/>
          <p:cNvPicPr>
            <a:picLocks noChangeAspect="1"/>
          </p:cNvPicPr>
          <p:nvPr/>
        </p:nvPicPr>
        <p:blipFill rotWithShape="1">
          <a:blip r:embed="rId2">
            <a:extLst>
              <a:ext uri="{28A0092B-C50C-407E-A947-70E740481C1C}">
                <a14:useLocalDpi xmlns:a14="http://schemas.microsoft.com/office/drawing/2010/main" val="0"/>
              </a:ext>
            </a:extLst>
          </a:blip>
          <a:srcRect t="6106" b="5224"/>
          <a:stretch/>
        </p:blipFill>
        <p:spPr>
          <a:xfrm>
            <a:off x="4472419" y="2073499"/>
            <a:ext cx="4611418" cy="3441926"/>
          </a:xfrm>
          <a:prstGeom prst="rect">
            <a:avLst/>
          </a:prstGeom>
        </p:spPr>
      </p:pic>
      <p:sp>
        <p:nvSpPr>
          <p:cNvPr id="5" name="Text Placeholder 4"/>
          <p:cNvSpPr>
            <a:spLocks noGrp="1"/>
          </p:cNvSpPr>
          <p:nvPr>
            <p:ph type="body" sz="quarter" idx="30"/>
          </p:nvPr>
        </p:nvSpPr>
        <p:spPr/>
        <p:txBody>
          <a:bodyPr/>
          <a:lstStyle/>
          <a:p>
            <a:r>
              <a:rPr lang="en-US" dirty="0"/>
              <a:t>Source: Centers for Disease Control and Prevention/Courtesy Larry Stauffer, Oregon State Public Health Laboratory</a:t>
            </a:r>
          </a:p>
        </p:txBody>
      </p:sp>
    </p:spTree>
    <p:extLst>
      <p:ext uri="{BB962C8B-B14F-4D97-AF65-F5344CB8AC3E}">
        <p14:creationId xmlns:p14="http://schemas.microsoft.com/office/powerpoint/2010/main" val="42518089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Anthrax</a:t>
            </a:r>
            <a:r>
              <a:rPr lang="en-US" altLang="en-US" dirty="0"/>
              <a:t> Disease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608781490"/>
              </p:ext>
            </p:extLst>
          </p:nvPr>
        </p:nvGraphicFramePr>
        <p:xfrm>
          <a:off x="478971" y="1389745"/>
          <a:ext cx="8432800" cy="4561111"/>
        </p:xfrm>
        <a:graphic>
          <a:graphicData uri="http://schemas.openxmlformats.org/drawingml/2006/table">
            <a:tbl>
              <a:tblPr firstRow="1" bandRow="1">
                <a:tableStyleId>{073A0DAA-6AF3-43AB-8588-CEC1D06C72B9}</a:tableStyleId>
              </a:tblPr>
              <a:tblGrid>
                <a:gridCol w="3586544">
                  <a:extLst>
                    <a:ext uri="{9D8B030D-6E8A-4147-A177-3AD203B41FA5}">
                      <a16:colId xmlns:a16="http://schemas.microsoft.com/office/drawing/2014/main" val="20000"/>
                    </a:ext>
                  </a:extLst>
                </a:gridCol>
                <a:gridCol w="4846256">
                  <a:extLst>
                    <a:ext uri="{9D8B030D-6E8A-4147-A177-3AD203B41FA5}">
                      <a16:colId xmlns:a16="http://schemas.microsoft.com/office/drawing/2014/main" val="20001"/>
                    </a:ext>
                  </a:extLst>
                </a:gridCol>
              </a:tblGrid>
              <a:tr h="417768">
                <a:tc>
                  <a:txBody>
                    <a:bodyPr/>
                    <a:lstStyle/>
                    <a:p>
                      <a:r>
                        <a:rPr lang="en-US"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Subacute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17768">
                <a:tc>
                  <a:txBody>
                    <a:bodyPr/>
                    <a:lstStyle/>
                    <a:p>
                      <a:r>
                        <a:rPr lang="en-US" sz="1800" b="0" i="0" u="none" strike="noStrike" kern="1200" baseline="0" dirty="0">
                          <a:solidFill>
                            <a:schemeClr val="dk1"/>
                          </a:solidFill>
                          <a:latin typeface="+mn-lt"/>
                          <a:ea typeface="+mn-ea"/>
                          <a:cs typeface="+mn-cs"/>
                        </a:rPr>
                        <a:t>Causative Organism(s)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1" u="none" strike="noStrike" kern="1200" baseline="0" dirty="0">
                          <a:solidFill>
                            <a:schemeClr val="dk1"/>
                          </a:solidFill>
                          <a:latin typeface="+mn-lt"/>
                          <a:ea typeface="+mn-ea"/>
                          <a:cs typeface="+mn-cs"/>
                        </a:rPr>
                        <a:t>Bacillus anthracis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21079">
                <a:tc>
                  <a:txBody>
                    <a:bodyPr/>
                    <a:lstStyle/>
                    <a:p>
                      <a:r>
                        <a:rPr lang="en-US" sz="1800" b="0" i="0" u="none" strike="noStrike" kern="1200" baseline="0" dirty="0">
                          <a:solidFill>
                            <a:schemeClr val="dk1"/>
                          </a:solidFill>
                          <a:latin typeface="+mn-lt"/>
                          <a:ea typeface="+mn-ea"/>
                          <a:cs typeface="+mn-cs"/>
                        </a:rPr>
                        <a:t>Common Modes of Transmission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Vehicle (air, soil), indirect contact (animal hides), vehicle (food)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17768">
                <a:tc>
                  <a:txBody>
                    <a:bodyPr/>
                    <a:lstStyle/>
                    <a:p>
                      <a:r>
                        <a:rPr lang="en-US"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Triple exotoxin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17768">
                <a:tc>
                  <a:txBody>
                    <a:bodyPr/>
                    <a:lstStyle/>
                    <a:p>
                      <a:r>
                        <a:rPr lang="en-US" sz="1800" b="0" i="0" u="none" strike="noStrike" kern="1200" baseline="0" dirty="0">
                          <a:solidFill>
                            <a:schemeClr val="dk1"/>
                          </a:solidFill>
                          <a:latin typeface="+mn-lt"/>
                          <a:ea typeface="+mn-ea"/>
                          <a:cs typeface="+mn-cs"/>
                        </a:rPr>
                        <a:t>Culture/Diagnosis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Culture, direct fluorescent antibody tests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721079">
                <a:tc>
                  <a:txBody>
                    <a:bodyPr/>
                    <a:lstStyle/>
                    <a:p>
                      <a:r>
                        <a:rPr lang="en-US" sz="1800" b="0" i="0" u="none" strike="noStrike" kern="1200" baseline="0" dirty="0">
                          <a:solidFill>
                            <a:schemeClr val="dk1"/>
                          </a:solidFill>
                          <a:latin typeface="+mn-lt"/>
                          <a:ea typeface="+mn-ea"/>
                          <a:cs typeface="+mn-cs"/>
                        </a:rPr>
                        <a:t>Prevention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Vaccine for high-risk population; used in conjunction with antibiotics post-exposure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17768">
                <a:tc>
                  <a:txBody>
                    <a:bodyPr/>
                    <a:lstStyle/>
                    <a:p>
                      <a:r>
                        <a:rPr lang="en-US" sz="1800" b="0" i="0" u="none" strike="noStrike" kern="1200" baseline="0" dirty="0">
                          <a:solidFill>
                            <a:schemeClr val="dk1"/>
                          </a:solidFill>
                          <a:latin typeface="+mn-lt"/>
                          <a:ea typeface="+mn-ea"/>
                          <a:cs typeface="+mn-cs"/>
                        </a:rPr>
                        <a:t>Treatment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In consultation with the CDC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030113">
                <a:tc>
                  <a:txBody>
                    <a:bodyPr/>
                    <a:lstStyle/>
                    <a:p>
                      <a:r>
                        <a:rPr lang="en-US" sz="1800" b="0" i="0" u="none" strike="noStrike" kern="1200" baseline="0" dirty="0">
                          <a:solidFill>
                            <a:schemeClr val="dk1"/>
                          </a:solidFill>
                          <a:latin typeface="+mn-lt"/>
                          <a:ea typeface="+mn-ea"/>
                          <a:cs typeface="+mn-cs"/>
                        </a:rPr>
                        <a:t>Epidemiological Features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Internationally, 2000 to 20,000 cases annually, most cutaneous </a:t>
                      </a:r>
                    </a:p>
                    <a:p>
                      <a:r>
                        <a:rPr lang="en-US" sz="1800" b="1" i="0" u="none" strike="noStrike" kern="1200" baseline="0" dirty="0">
                          <a:solidFill>
                            <a:schemeClr val="dk1"/>
                          </a:solidFill>
                          <a:latin typeface="+mn-lt"/>
                          <a:ea typeface="+mn-ea"/>
                          <a:cs typeface="+mn-cs"/>
                        </a:rPr>
                        <a:t>Category A Bioterrorism Agent</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Hemorrhagic Fever Diseases</a:t>
            </a:r>
          </a:p>
        </p:txBody>
      </p:sp>
      <p:sp>
        <p:nvSpPr>
          <p:cNvPr id="3" name="Content Placeholder 2"/>
          <p:cNvSpPr>
            <a:spLocks noGrp="1"/>
          </p:cNvSpPr>
          <p:nvPr>
            <p:ph sz="quarter" idx="11"/>
          </p:nvPr>
        </p:nvSpPr>
        <p:spPr>
          <a:xfrm>
            <a:off x="342900" y="1276709"/>
            <a:ext cx="3866243" cy="4971691"/>
          </a:xfrm>
        </p:spPr>
        <p:txBody>
          <a:bodyPr/>
          <a:lstStyle/>
          <a:p>
            <a:pPr>
              <a:spcBef>
                <a:spcPts val="800"/>
              </a:spcBef>
              <a:defRPr/>
            </a:pPr>
            <a:r>
              <a:rPr lang="en-US" dirty="0"/>
              <a:t>Agents that infect the blood and lymphatics</a:t>
            </a:r>
          </a:p>
          <a:p>
            <a:pPr>
              <a:spcBef>
                <a:spcPts val="800"/>
              </a:spcBef>
              <a:defRPr/>
            </a:pPr>
            <a:r>
              <a:rPr lang="en-US" dirty="0"/>
              <a:t>Extreme fevers accompanied by internal hemorrhaging</a:t>
            </a:r>
          </a:p>
          <a:p>
            <a:pPr>
              <a:spcBef>
                <a:spcPts val="800"/>
              </a:spcBef>
              <a:defRPr/>
            </a:pPr>
            <a:r>
              <a:rPr lang="en-US" dirty="0"/>
              <a:t>RNA enveloped viruses</a:t>
            </a:r>
          </a:p>
          <a:p>
            <a:pPr>
              <a:spcBef>
                <a:spcPts val="800"/>
              </a:spcBef>
              <a:defRPr/>
            </a:pPr>
            <a:r>
              <a:rPr lang="en-US" dirty="0"/>
              <a:t>Distribution related to the distribution of </a:t>
            </a:r>
            <a:r>
              <a:rPr lang="en-US" i="1" dirty="0" err="1"/>
              <a:t>Aedes</a:t>
            </a:r>
            <a:r>
              <a:rPr lang="en-US" dirty="0"/>
              <a:t> genus of mosquito</a:t>
            </a:r>
          </a:p>
          <a:p>
            <a:pPr>
              <a:spcBef>
                <a:spcPts val="800"/>
              </a:spcBef>
              <a:defRPr/>
            </a:pPr>
            <a:r>
              <a:rPr lang="en-US" dirty="0"/>
              <a:t>Prevalence fluctuates due to global warming patterns</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6035" b="4321"/>
          <a:stretch/>
        </p:blipFill>
        <p:spPr>
          <a:xfrm>
            <a:off x="4334946" y="2150772"/>
            <a:ext cx="4770328" cy="2487903"/>
          </a:xfrm>
          <a:prstGeom prst="rect">
            <a:avLst/>
          </a:prstGeom>
        </p:spPr>
      </p:pic>
      <p:sp>
        <p:nvSpPr>
          <p:cNvPr id="5" name="Text Placeholder 4"/>
          <p:cNvSpPr>
            <a:spLocks noGrp="1"/>
          </p:cNvSpPr>
          <p:nvPr>
            <p:ph type="body" sz="quarter" idx="30"/>
          </p:nvPr>
        </p:nvSpPr>
        <p:spPr/>
        <p:txBody>
          <a:bodyPr/>
          <a:lstStyle/>
          <a:p>
            <a:r>
              <a:rPr lang="en-US" dirty="0"/>
              <a:t>Source: CDC. </a:t>
            </a:r>
          </a:p>
        </p:txBody>
      </p:sp>
    </p:spTree>
    <p:extLst>
      <p:ext uri="{BB962C8B-B14F-4D97-AF65-F5344CB8AC3E}">
        <p14:creationId xmlns:p14="http://schemas.microsoft.com/office/powerpoint/2010/main" val="42518089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Hemorrhagic Fevers</a:t>
            </a:r>
          </a:p>
        </p:txBody>
      </p:sp>
      <p:sp>
        <p:nvSpPr>
          <p:cNvPr id="3" name="Content Placeholder 2"/>
          <p:cNvSpPr>
            <a:spLocks noGrp="1"/>
          </p:cNvSpPr>
          <p:nvPr>
            <p:ph sz="quarter" idx="11"/>
          </p:nvPr>
        </p:nvSpPr>
        <p:spPr/>
        <p:txBody>
          <a:bodyPr/>
          <a:lstStyle/>
          <a:p>
            <a:pPr>
              <a:spcBef>
                <a:spcPts val="800"/>
              </a:spcBef>
            </a:pPr>
            <a:r>
              <a:rPr lang="en-US" b="1" dirty="0"/>
              <a:t>Yellow Fever: </a:t>
            </a:r>
            <a:r>
              <a:rPr lang="en-US" dirty="0"/>
              <a:t>Endemic in Africa and South America; more frequent in rainy climates; carried by </a:t>
            </a:r>
            <a:r>
              <a:rPr lang="en-US" i="1" dirty="0" err="1"/>
              <a:t>Aedes</a:t>
            </a:r>
            <a:r>
              <a:rPr lang="en-US" i="1" dirty="0"/>
              <a:t> </a:t>
            </a:r>
            <a:r>
              <a:rPr lang="en-US" dirty="0"/>
              <a:t>mosquitoes 	</a:t>
            </a:r>
          </a:p>
          <a:p>
            <a:pPr>
              <a:spcBef>
                <a:spcPts val="800"/>
              </a:spcBef>
            </a:pPr>
            <a:r>
              <a:rPr lang="en-US" b="1" dirty="0"/>
              <a:t>Dengue Fever: </a:t>
            </a:r>
            <a:r>
              <a:rPr lang="en-US" dirty="0"/>
              <a:t>Endemic in southeast Asia and Africa; epidemics have occurred in South and Central America and the Caribbean; carried by </a:t>
            </a:r>
            <a:r>
              <a:rPr lang="en-US" i="1" dirty="0" err="1"/>
              <a:t>Aedes</a:t>
            </a:r>
            <a:r>
              <a:rPr lang="en-US" i="1" dirty="0"/>
              <a:t> </a:t>
            </a:r>
            <a:r>
              <a:rPr lang="en-US" dirty="0"/>
              <a:t>mosquitoes 	</a:t>
            </a:r>
          </a:p>
          <a:p>
            <a:pPr>
              <a:spcBef>
                <a:spcPts val="800"/>
              </a:spcBef>
            </a:pPr>
            <a:r>
              <a:rPr lang="en-US" b="1" dirty="0"/>
              <a:t>Chikungunya: </a:t>
            </a:r>
            <a:r>
              <a:rPr lang="en-US" dirty="0"/>
              <a:t>Endemic in Africa; arrived in Central America in 2013 and in U.S. and Europe in 2014; went from zero to over 1.7 million cases in the Americas in 3 years; carried by </a:t>
            </a:r>
            <a:r>
              <a:rPr lang="en-US" i="1" dirty="0" err="1"/>
              <a:t>Aedes</a:t>
            </a:r>
            <a:r>
              <a:rPr lang="en-US" i="1" dirty="0"/>
              <a:t> </a:t>
            </a:r>
            <a:r>
              <a:rPr lang="en-US" dirty="0"/>
              <a:t>mosquitoes</a:t>
            </a:r>
          </a:p>
        </p:txBody>
      </p:sp>
    </p:spTree>
    <p:extLst>
      <p:ext uri="{BB962C8B-B14F-4D97-AF65-F5344CB8AC3E}">
        <p14:creationId xmlns:p14="http://schemas.microsoft.com/office/powerpoint/2010/main" val="4251808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4114800" cy="678611"/>
          </a:xfrm>
        </p:spPr>
        <p:txBody>
          <a:bodyPr/>
          <a:lstStyle/>
          <a:p>
            <a:r>
              <a:rPr lang="en-US" altLang="en-US" dirty="0"/>
              <a:t>Blood Vessels</a:t>
            </a:r>
            <a:endParaRPr lang="en-US" dirty="0"/>
          </a:p>
        </p:txBody>
      </p:sp>
      <p:sp>
        <p:nvSpPr>
          <p:cNvPr id="3" name="Content Placeholder 2"/>
          <p:cNvSpPr>
            <a:spLocks noGrp="1"/>
          </p:cNvSpPr>
          <p:nvPr>
            <p:ph sz="quarter" idx="11"/>
          </p:nvPr>
        </p:nvSpPr>
        <p:spPr>
          <a:xfrm>
            <a:off x="342899" y="1276709"/>
            <a:ext cx="4936672" cy="4663440"/>
          </a:xfrm>
        </p:spPr>
        <p:txBody>
          <a:bodyPr/>
          <a:lstStyle/>
          <a:p>
            <a:pPr>
              <a:spcBef>
                <a:spcPts val="600"/>
              </a:spcBef>
              <a:spcAft>
                <a:spcPts val="600"/>
              </a:spcAft>
              <a:defRPr/>
            </a:pPr>
            <a:r>
              <a:rPr lang="en-US" dirty="0"/>
              <a:t>Arteries: </a:t>
            </a:r>
          </a:p>
          <a:p>
            <a:pPr marL="342900" indent="-342900">
              <a:spcBef>
                <a:spcPts val="600"/>
              </a:spcBef>
              <a:spcAft>
                <a:spcPts val="600"/>
              </a:spcAft>
              <a:buFont typeface="Arial" panose="020B0604020202020204" pitchFamily="34" charset="0"/>
              <a:buChar char="•"/>
              <a:defRPr/>
            </a:pPr>
            <a:r>
              <a:rPr lang="en-US" dirty="0"/>
              <a:t>Carry blood away from the heart</a:t>
            </a:r>
          </a:p>
          <a:p>
            <a:pPr marL="342900" indent="-342900">
              <a:spcBef>
                <a:spcPts val="600"/>
              </a:spcBef>
              <a:spcAft>
                <a:spcPts val="600"/>
              </a:spcAft>
              <a:buFont typeface="Arial" panose="020B0604020202020204" pitchFamily="34" charset="0"/>
              <a:buChar char="•"/>
              <a:defRPr/>
            </a:pPr>
            <a:r>
              <a:rPr lang="en-US" dirty="0"/>
              <a:t>Arterioles: smaller branches</a:t>
            </a:r>
          </a:p>
          <a:p>
            <a:pPr>
              <a:spcBef>
                <a:spcPts val="600"/>
              </a:spcBef>
              <a:spcAft>
                <a:spcPts val="600"/>
              </a:spcAft>
              <a:defRPr/>
            </a:pPr>
            <a:r>
              <a:rPr lang="en-US" dirty="0"/>
              <a:t>Veins:</a:t>
            </a:r>
          </a:p>
          <a:p>
            <a:pPr marL="342900" indent="-342900">
              <a:spcBef>
                <a:spcPts val="600"/>
              </a:spcBef>
              <a:spcAft>
                <a:spcPts val="600"/>
              </a:spcAft>
              <a:buFont typeface="Arial" panose="020B0604020202020204" pitchFamily="34" charset="0"/>
              <a:buChar char="•"/>
              <a:defRPr/>
            </a:pPr>
            <a:r>
              <a:rPr lang="en-US" dirty="0"/>
              <a:t>Carry blood toward the heart</a:t>
            </a:r>
          </a:p>
          <a:p>
            <a:pPr marL="342900" indent="-342900">
              <a:spcBef>
                <a:spcPts val="600"/>
              </a:spcBef>
              <a:spcAft>
                <a:spcPts val="600"/>
              </a:spcAft>
              <a:buFont typeface="Arial" panose="020B0604020202020204" pitchFamily="34" charset="0"/>
              <a:buChar char="•"/>
              <a:defRPr/>
            </a:pPr>
            <a:r>
              <a:rPr lang="en-US" dirty="0" err="1"/>
              <a:t>Venules</a:t>
            </a:r>
            <a:r>
              <a:rPr lang="en-US" dirty="0"/>
              <a:t>: smaller veins</a:t>
            </a:r>
          </a:p>
          <a:p>
            <a:pPr>
              <a:spcBef>
                <a:spcPts val="600"/>
              </a:spcBef>
              <a:spcAft>
                <a:spcPts val="600"/>
              </a:spcAft>
              <a:defRPr/>
            </a:pPr>
            <a:r>
              <a:rPr lang="en-US" dirty="0"/>
              <a:t>Capillaries: </a:t>
            </a:r>
          </a:p>
          <a:p>
            <a:pPr marL="342900" indent="-342900">
              <a:spcBef>
                <a:spcPts val="600"/>
              </a:spcBef>
              <a:spcAft>
                <a:spcPts val="600"/>
              </a:spcAft>
              <a:buFont typeface="Arial" panose="020B0604020202020204" pitchFamily="34" charset="0"/>
              <a:buChar char="•"/>
              <a:defRPr/>
            </a:pPr>
            <a:r>
              <a:rPr lang="en-US" dirty="0"/>
              <a:t>Smallest blood vessels</a:t>
            </a:r>
          </a:p>
          <a:p>
            <a:pPr marL="342900" indent="-342900">
              <a:spcBef>
                <a:spcPts val="600"/>
              </a:spcBef>
              <a:spcAft>
                <a:spcPts val="600"/>
              </a:spcAft>
              <a:buFont typeface="Arial" panose="020B0604020202020204" pitchFamily="34" charset="0"/>
              <a:buChar char="•"/>
              <a:defRPr/>
            </a:pPr>
            <a:r>
              <a:rPr lang="en-US" dirty="0"/>
              <a:t>Connect </a:t>
            </a:r>
            <a:r>
              <a:rPr lang="en-US" dirty="0" err="1"/>
              <a:t>venules</a:t>
            </a:r>
            <a:r>
              <a:rPr lang="en-US" dirty="0"/>
              <a:t> and arterioles</a:t>
            </a:r>
          </a:p>
        </p:txBody>
      </p:sp>
      <p:pic>
        <p:nvPicPr>
          <p:cNvPr id="6" name="Picture 5" descr="Illustration of the cardiovascular system."/>
          <p:cNvPicPr>
            <a:picLocks noChangeAspect="1"/>
          </p:cNvPicPr>
          <p:nvPr/>
        </p:nvPicPr>
        <p:blipFill rotWithShape="1">
          <a:blip r:embed="rId2">
            <a:extLst>
              <a:ext uri="{28A0092B-C50C-407E-A947-70E740481C1C}">
                <a14:useLocalDpi xmlns:a14="http://schemas.microsoft.com/office/drawing/2010/main" val="0"/>
              </a:ext>
            </a:extLst>
          </a:blip>
          <a:srcRect t="2536"/>
          <a:stretch/>
        </p:blipFill>
        <p:spPr>
          <a:xfrm>
            <a:off x="5458829" y="231820"/>
            <a:ext cx="3410233" cy="5760720"/>
          </a:xfrm>
          <a:prstGeom prst="rect">
            <a:avLst/>
          </a:prstGeom>
        </p:spPr>
      </p:pic>
      <p:sp>
        <p:nvSpPr>
          <p:cNvPr id="5" name="Text Placeholder 5">
            <a:extLst>
              <a:ext uri="{FF2B5EF4-FFF2-40B4-BE49-F238E27FC236}">
                <a16:creationId xmlns:a16="http://schemas.microsoft.com/office/drawing/2014/main" id="{9D6EAB58-552E-4CE0-BF5D-AB5C8C59E1D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645894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Hemorrhagic Fevers</a:t>
            </a:r>
          </a:p>
        </p:txBody>
      </p:sp>
      <p:sp>
        <p:nvSpPr>
          <p:cNvPr id="3" name="Content Placeholder 2"/>
          <p:cNvSpPr>
            <a:spLocks noGrp="1"/>
          </p:cNvSpPr>
          <p:nvPr>
            <p:ph sz="quarter" idx="11"/>
          </p:nvPr>
        </p:nvSpPr>
        <p:spPr/>
        <p:txBody>
          <a:bodyPr/>
          <a:lstStyle/>
          <a:p>
            <a:pPr>
              <a:spcBef>
                <a:spcPts val="800"/>
              </a:spcBef>
            </a:pPr>
            <a:r>
              <a:rPr lang="en-US" b="1" dirty="0"/>
              <a:t>Ebola and Marburg Fevers: </a:t>
            </a:r>
            <a:r>
              <a:rPr lang="en-US" dirty="0"/>
              <a:t>Endemic to Africa; capillary fragility is extreme and patients can bleed from their orifices and mucous membranes; bats thought to be natural reservoir of Ebola</a:t>
            </a:r>
          </a:p>
          <a:p>
            <a:pPr>
              <a:spcBef>
                <a:spcPts val="800"/>
              </a:spcBef>
            </a:pPr>
            <a:r>
              <a:rPr lang="en-US" b="1" dirty="0"/>
              <a:t>Lassa Fever: </a:t>
            </a:r>
            <a:r>
              <a:rPr lang="en-US" dirty="0"/>
              <a:t>Endemic to West Africa; asymptomatic in 80% of cases; in others, severe symptoms develop; reservoir of virus is </a:t>
            </a:r>
            <a:r>
              <a:rPr lang="en-US" dirty="0" err="1"/>
              <a:t>multimammate</a:t>
            </a:r>
            <a:r>
              <a:rPr lang="en-US" dirty="0"/>
              <a:t> rat</a:t>
            </a:r>
          </a:p>
        </p:txBody>
      </p:sp>
    </p:spTree>
    <p:extLst>
      <p:ext uri="{BB962C8B-B14F-4D97-AF65-F5344CB8AC3E}">
        <p14:creationId xmlns:p14="http://schemas.microsoft.com/office/powerpoint/2010/main" val="42518089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Hemorrhagic Fevers Disease Table </a:t>
            </a:r>
            <a:r>
              <a:rPr lang="en-US" sz="1200" dirty="0"/>
              <a:t>1</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663226767"/>
              </p:ext>
            </p:extLst>
          </p:nvPr>
        </p:nvGraphicFramePr>
        <p:xfrm>
          <a:off x="317621" y="997490"/>
          <a:ext cx="8748465" cy="5490397"/>
        </p:xfrm>
        <a:graphic>
          <a:graphicData uri="http://schemas.openxmlformats.org/drawingml/2006/table">
            <a:tbl>
              <a:tblPr firstRow="1" bandRow="1">
                <a:tableStyleId>{073A0DAA-6AF3-43AB-8588-CEC1D06C72B9}</a:tableStyleId>
              </a:tblPr>
              <a:tblGrid>
                <a:gridCol w="1547665">
                  <a:extLst>
                    <a:ext uri="{9D8B030D-6E8A-4147-A177-3AD203B41FA5}">
                      <a16:colId xmlns:a16="http://schemas.microsoft.com/office/drawing/2014/main" val="20000"/>
                    </a:ext>
                  </a:extLst>
                </a:gridCol>
                <a:gridCol w="2242255">
                  <a:extLst>
                    <a:ext uri="{9D8B030D-6E8A-4147-A177-3AD203B41FA5}">
                      <a16:colId xmlns:a16="http://schemas.microsoft.com/office/drawing/2014/main" val="3431577514"/>
                    </a:ext>
                  </a:extLst>
                </a:gridCol>
                <a:gridCol w="2917372">
                  <a:extLst>
                    <a:ext uri="{9D8B030D-6E8A-4147-A177-3AD203B41FA5}">
                      <a16:colId xmlns:a16="http://schemas.microsoft.com/office/drawing/2014/main" val="20001"/>
                    </a:ext>
                  </a:extLst>
                </a:gridCol>
                <a:gridCol w="2041173">
                  <a:extLst>
                    <a:ext uri="{9D8B030D-6E8A-4147-A177-3AD203B41FA5}">
                      <a16:colId xmlns:a16="http://schemas.microsoft.com/office/drawing/2014/main" val="20002"/>
                    </a:ext>
                  </a:extLst>
                </a:gridCol>
              </a:tblGrid>
              <a:tr h="274893">
                <a:tc>
                  <a:txBody>
                    <a:bodyPr/>
                    <a:lstStyle/>
                    <a:p>
                      <a:pPr>
                        <a:lnSpc>
                          <a:spcPct val="100000"/>
                        </a:lnSpc>
                      </a:pPr>
                      <a:r>
                        <a:rPr lang="en-US" sz="1200" b="1" i="0" u="none" strike="noStrike" kern="1200" baseline="0" dirty="0">
                          <a:solidFill>
                            <a:schemeClr val="tx1"/>
                          </a:solidFill>
                          <a:latin typeface="+mn-lt"/>
                          <a:ea typeface="+mn-ea"/>
                          <a:cs typeface="+mn-cs"/>
                        </a:rPr>
                        <a:t>Disease</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1" dirty="0">
                          <a:solidFill>
                            <a:schemeClr val="tx1"/>
                          </a:solidFill>
                        </a:rPr>
                        <a:t>Yellow Fever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1" i="0" u="none" strike="noStrike" kern="1200" baseline="0" dirty="0">
                          <a:solidFill>
                            <a:schemeClr val="tx1"/>
                          </a:solidFill>
                          <a:latin typeface="+mn-lt"/>
                          <a:ea typeface="+mn-ea"/>
                          <a:cs typeface="+mn-cs"/>
                        </a:rPr>
                        <a:t>Dengue Fever</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1" i="0" u="none" strike="noStrike" kern="1200" baseline="0" dirty="0">
                          <a:solidFill>
                            <a:schemeClr val="tx1"/>
                          </a:solidFill>
                          <a:latin typeface="+mn-lt"/>
                          <a:ea typeface="+mn-ea"/>
                          <a:cs typeface="+mn-cs"/>
                        </a:rPr>
                        <a:t>Chikungunya</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69530">
                <a:tc>
                  <a:txBody>
                    <a:bodyPr/>
                    <a:lstStyle/>
                    <a:p>
                      <a:pPr>
                        <a:lnSpc>
                          <a:spcPct val="100000"/>
                        </a:lnSpc>
                      </a:pPr>
                      <a:r>
                        <a:rPr lang="en-US" sz="1200" b="0" i="0" u="none" strike="noStrike" kern="1200" baseline="0" dirty="0">
                          <a:solidFill>
                            <a:schemeClr val="dk1"/>
                          </a:solidFill>
                          <a:latin typeface="+mn-lt"/>
                          <a:ea typeface="+mn-ea"/>
                          <a:cs typeface="+mn-cs"/>
                        </a:rPr>
                        <a:t>Causative Organism(s)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dirty="0"/>
                        <a:t>Yellow fever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Dengue fever virus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Chikungunya virus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923065">
                <a:tc>
                  <a:txBody>
                    <a:bodyPr/>
                    <a:lstStyle/>
                    <a:p>
                      <a:pPr>
                        <a:lnSpc>
                          <a:spcPct val="100000"/>
                        </a:lnSpc>
                      </a:pPr>
                      <a:r>
                        <a:rPr lang="en-US" sz="1200" b="0" i="0" u="none" strike="noStrike" kern="1200" baseline="0" dirty="0">
                          <a:solidFill>
                            <a:schemeClr val="dk1"/>
                          </a:solidFill>
                          <a:latin typeface="+mn-lt"/>
                          <a:ea typeface="+mn-ea"/>
                          <a:cs typeface="+mn-cs"/>
                        </a:rPr>
                        <a:t>Common Modes of Transmission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dirty="0"/>
                        <a:t>Biological vector (</a:t>
                      </a:r>
                      <a:r>
                        <a:rPr lang="en-US" sz="1200" i="1" dirty="0" err="1"/>
                        <a:t>Aedes</a:t>
                      </a:r>
                      <a:r>
                        <a:rPr lang="en-US" sz="1200" dirty="0"/>
                        <a:t> mosquito)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Biological vector (</a:t>
                      </a:r>
                      <a:r>
                        <a:rPr lang="en-US" sz="1200" b="0" i="1" u="none" strike="noStrike" kern="1200" baseline="0" dirty="0">
                          <a:solidFill>
                            <a:schemeClr val="dk1"/>
                          </a:solidFill>
                          <a:latin typeface="+mn-lt"/>
                          <a:ea typeface="+mn-ea"/>
                          <a:cs typeface="+mn-cs"/>
                        </a:rPr>
                        <a:t>Aedes </a:t>
                      </a:r>
                      <a:r>
                        <a:rPr lang="en-US" sz="1200" b="0" i="0" u="none" strike="noStrike" kern="1200" baseline="0" dirty="0">
                          <a:solidFill>
                            <a:schemeClr val="dk1"/>
                          </a:solidFill>
                          <a:latin typeface="+mn-lt"/>
                          <a:ea typeface="+mn-ea"/>
                          <a:cs typeface="+mn-cs"/>
                        </a:rPr>
                        <a:t>mosquito)</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Biological vector</a:t>
                      </a:r>
                    </a:p>
                    <a:p>
                      <a:pPr>
                        <a:lnSpc>
                          <a:spcPct val="100000"/>
                        </a:lnSpc>
                      </a:pPr>
                      <a:r>
                        <a:rPr lang="en-US" sz="1200" b="0" i="0" u="none" strike="noStrike" kern="1200" baseline="0" dirty="0">
                          <a:solidFill>
                            <a:schemeClr val="dk1"/>
                          </a:solidFill>
                          <a:latin typeface="+mn-lt"/>
                          <a:ea typeface="+mn-ea"/>
                          <a:cs typeface="+mn-cs"/>
                        </a:rPr>
                        <a:t>(</a:t>
                      </a:r>
                      <a:r>
                        <a:rPr lang="en-US" sz="1200" b="0" i="1" u="none" strike="noStrike" kern="1200" baseline="0" dirty="0">
                          <a:solidFill>
                            <a:schemeClr val="dk1"/>
                          </a:solidFill>
                          <a:latin typeface="+mn-lt"/>
                          <a:ea typeface="+mn-ea"/>
                          <a:cs typeface="+mn-cs"/>
                        </a:rPr>
                        <a:t>Aedes </a:t>
                      </a:r>
                      <a:r>
                        <a:rPr lang="en-US" sz="1200" b="0" i="0" u="none" strike="noStrike" kern="1200" baseline="0" dirty="0">
                          <a:solidFill>
                            <a:schemeClr val="dk1"/>
                          </a:solidFill>
                          <a:latin typeface="+mn-lt"/>
                          <a:ea typeface="+mn-ea"/>
                          <a:cs typeface="+mn-cs"/>
                        </a:rPr>
                        <a:t>mosquito)</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82700">
                <a:tc>
                  <a:txBody>
                    <a:bodyPr/>
                    <a:lstStyle/>
                    <a:p>
                      <a:pPr>
                        <a:lnSpc>
                          <a:spcPct val="100000"/>
                        </a:lnSpc>
                      </a:pPr>
                      <a:r>
                        <a:rPr lang="en-US" sz="1200" b="0" i="0" u="none" strike="noStrike" kern="1200" baseline="0" dirty="0">
                          <a:solidFill>
                            <a:schemeClr val="dk1"/>
                          </a:solidFill>
                          <a:latin typeface="+mn-lt"/>
                          <a:ea typeface="+mn-ea"/>
                          <a:cs typeface="+mn-cs"/>
                        </a:rPr>
                        <a:t>Virulence Factors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dirty="0"/>
                        <a:t>Disruption of clotting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Disruption of clotting factors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Disruption of clotting factors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19025">
                <a:tc>
                  <a:txBody>
                    <a:bodyPr/>
                    <a:lstStyle/>
                    <a:p>
                      <a:pPr>
                        <a:lnSpc>
                          <a:spcPct val="100000"/>
                        </a:lnSpc>
                      </a:pPr>
                      <a:r>
                        <a:rPr lang="en-US" sz="1200" b="0" i="0" u="none" strike="noStrike" kern="1200" baseline="0" dirty="0">
                          <a:solidFill>
                            <a:schemeClr val="dk1"/>
                          </a:solidFill>
                          <a:latin typeface="+mn-lt"/>
                          <a:ea typeface="+mn-ea"/>
                          <a:cs typeface="+mn-cs"/>
                        </a:rPr>
                        <a:t>Culture/ Diagnosis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dirty="0"/>
                        <a:t>ELISA, PCR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Rise in IgM titers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PCR</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67129">
                <a:tc>
                  <a:txBody>
                    <a:bodyPr/>
                    <a:lstStyle/>
                    <a:p>
                      <a:pPr>
                        <a:lnSpc>
                          <a:spcPct val="100000"/>
                        </a:lnSpc>
                      </a:pPr>
                      <a:r>
                        <a:rPr lang="en-US" sz="1200" b="0" i="0" u="none" strike="noStrike" kern="1200" baseline="0" dirty="0">
                          <a:solidFill>
                            <a:schemeClr val="dk1"/>
                          </a:solidFill>
                          <a:latin typeface="+mn-lt"/>
                          <a:ea typeface="+mn-ea"/>
                          <a:cs typeface="+mn-cs"/>
                        </a:rPr>
                        <a:t>Prevention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dirty="0"/>
                        <a:t>Live attenuated vaccine available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kern="1200" dirty="0">
                          <a:solidFill>
                            <a:schemeClr val="dk1"/>
                          </a:solidFill>
                          <a:effectLst/>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kern="1200" dirty="0">
                          <a:solidFill>
                            <a:schemeClr val="dk1"/>
                          </a:solidFill>
                          <a:effectLst/>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88063">
                <a:tc>
                  <a:txBody>
                    <a:bodyPr/>
                    <a:lstStyle/>
                    <a:p>
                      <a:pPr>
                        <a:lnSpc>
                          <a:spcPct val="100000"/>
                        </a:lnSpc>
                      </a:pPr>
                      <a:r>
                        <a:rPr lang="en-US" sz="1200" b="0" i="0" u="none" strike="noStrike" kern="1200" baseline="0" dirty="0">
                          <a:solidFill>
                            <a:schemeClr val="dk1"/>
                          </a:solidFill>
                          <a:latin typeface="+mn-lt"/>
                          <a:ea typeface="+mn-ea"/>
                          <a:cs typeface="+mn-cs"/>
                        </a:rPr>
                        <a:t>Treatment</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dirty="0"/>
                        <a:t>Supportive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Supportive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Supportive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515469">
                <a:tc>
                  <a:txBody>
                    <a:bodyPr/>
                    <a:lstStyle/>
                    <a:p>
                      <a:pPr>
                        <a:lnSpc>
                          <a:spcPct val="100000"/>
                        </a:lnSpc>
                      </a:pPr>
                      <a:r>
                        <a:rPr lang="en-US" sz="1200" b="0" i="0" u="none" strike="noStrike" kern="1200" baseline="0" dirty="0">
                          <a:solidFill>
                            <a:schemeClr val="dk1"/>
                          </a:solidFill>
                          <a:latin typeface="+mn-lt"/>
                          <a:ea typeface="+mn-ea"/>
                          <a:cs typeface="+mn-cs"/>
                        </a:rPr>
                        <a:t>Distinctive Features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dirty="0"/>
                        <a:t>Accompanied by jaundice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“Breakbone fever”—so named due to severe pain in some forms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Arthritic symptoms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650523">
                <a:tc>
                  <a:txBody>
                    <a:bodyPr/>
                    <a:lstStyle/>
                    <a:p>
                      <a:pPr>
                        <a:lnSpc>
                          <a:spcPct val="100000"/>
                        </a:lnSpc>
                      </a:pPr>
                      <a:r>
                        <a:rPr lang="en-US" sz="1200" b="0" i="0" u="none" strike="noStrike" kern="1200" baseline="0" dirty="0">
                          <a:solidFill>
                            <a:schemeClr val="dk1"/>
                          </a:solidFill>
                          <a:latin typeface="+mn-lt"/>
                          <a:ea typeface="+mn-ea"/>
                          <a:cs typeface="+mn-cs"/>
                        </a:rPr>
                        <a:t>Epidemiological Features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dirty="0"/>
                        <a:t>United States: only sporadic cases in travelers; internationally, 200,000 cases annually, 30,000 deaths; 90% of cases in Africa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United States: only sporadic cases, small outbreaks. Most cases in Puerto Rico, the U.S. Virgin Islands, Samoa, and Guam; internationally, 50 to 300 million people infected every year and tens of thousands of deaths occur, mostly among children</a:t>
                      </a:r>
                    </a:p>
                    <a:p>
                      <a:pPr>
                        <a:lnSpc>
                          <a:spcPct val="100000"/>
                        </a:lnSpc>
                      </a:pPr>
                      <a:r>
                        <a:rPr lang="en-US" sz="1200" b="1" i="0" u="none" strike="noStrike" kern="1200" baseline="0" dirty="0">
                          <a:solidFill>
                            <a:schemeClr val="dk1"/>
                          </a:solidFill>
                          <a:latin typeface="+mn-lt"/>
                          <a:ea typeface="+mn-ea"/>
                          <a:cs typeface="+mn-cs"/>
                        </a:rPr>
                        <a:t>Category A Bioterrorism Agent</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200" b="0" i="0" u="none" strike="noStrike" kern="1200" baseline="0" dirty="0">
                          <a:solidFill>
                            <a:schemeClr val="dk1"/>
                          </a:solidFill>
                          <a:latin typeface="+mn-lt"/>
                          <a:ea typeface="+mn-ea"/>
                          <a:cs typeface="+mn-cs"/>
                        </a:rPr>
                        <a:t>First local transmission in United States in 2014; has exploded in the</a:t>
                      </a:r>
                    </a:p>
                    <a:p>
                      <a:pPr>
                        <a:lnSpc>
                          <a:spcPct val="100000"/>
                        </a:lnSpc>
                      </a:pPr>
                      <a:r>
                        <a:rPr lang="en-US" sz="1200" b="0" i="0" u="none" strike="noStrike" kern="1200" baseline="0" dirty="0">
                          <a:solidFill>
                            <a:schemeClr val="dk1"/>
                          </a:solidFill>
                          <a:latin typeface="+mn-lt"/>
                          <a:ea typeface="+mn-ea"/>
                          <a:cs typeface="+mn-cs"/>
                        </a:rPr>
                        <a:t>Americas since its arrival in 2013 with an estimated 1.7 million suspected cases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Hemorrhagic Fevers Disease Table </a:t>
            </a:r>
            <a:r>
              <a:rPr lang="en-US" sz="1200" dirty="0"/>
              <a:t>2</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340453444"/>
              </p:ext>
            </p:extLst>
          </p:nvPr>
        </p:nvGraphicFramePr>
        <p:xfrm>
          <a:off x="456579" y="1057170"/>
          <a:ext cx="8339077" cy="5433828"/>
        </p:xfrm>
        <a:graphic>
          <a:graphicData uri="http://schemas.openxmlformats.org/drawingml/2006/table">
            <a:tbl>
              <a:tblPr firstRow="1" bandRow="1">
                <a:tableStyleId>{073A0DAA-6AF3-43AB-8588-CEC1D06C72B9}</a:tableStyleId>
              </a:tblPr>
              <a:tblGrid>
                <a:gridCol w="2052895">
                  <a:extLst>
                    <a:ext uri="{9D8B030D-6E8A-4147-A177-3AD203B41FA5}">
                      <a16:colId xmlns:a16="http://schemas.microsoft.com/office/drawing/2014/main" val="20000"/>
                    </a:ext>
                  </a:extLst>
                </a:gridCol>
                <a:gridCol w="3184999">
                  <a:extLst>
                    <a:ext uri="{9D8B030D-6E8A-4147-A177-3AD203B41FA5}">
                      <a16:colId xmlns:a16="http://schemas.microsoft.com/office/drawing/2014/main" val="20003"/>
                    </a:ext>
                  </a:extLst>
                </a:gridCol>
                <a:gridCol w="3101183">
                  <a:extLst>
                    <a:ext uri="{9D8B030D-6E8A-4147-A177-3AD203B41FA5}">
                      <a16:colId xmlns:a16="http://schemas.microsoft.com/office/drawing/2014/main" val="20004"/>
                    </a:ext>
                  </a:extLst>
                </a:gridCol>
              </a:tblGrid>
              <a:tr h="355448">
                <a:tc>
                  <a:txBody>
                    <a:bodyPr/>
                    <a:lstStyle/>
                    <a:p>
                      <a:pPr>
                        <a:lnSpc>
                          <a:spcPct val="100000"/>
                        </a:lnSpc>
                        <a:spcBef>
                          <a:spcPts val="300"/>
                        </a:spcBef>
                      </a:pPr>
                      <a:r>
                        <a:rPr lang="en-US" sz="1400" dirty="0">
                          <a:solidFill>
                            <a:schemeClr val="tx1"/>
                          </a:solidFill>
                        </a:rPr>
                        <a:t>Disease</a:t>
                      </a:r>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dirty="0">
                          <a:solidFill>
                            <a:schemeClr val="tx1"/>
                          </a:solidFill>
                        </a:rPr>
                        <a:t>Ebola and/or Marburg</a:t>
                      </a:r>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dirty="0">
                          <a:solidFill>
                            <a:schemeClr val="tx1"/>
                          </a:solidFill>
                        </a:rPr>
                        <a:t>Lassa Fever</a:t>
                      </a:r>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44899">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Causative Organism(s)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Ebola virus, Marburg virus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Lassa fever virus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68759">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Common Modes of Transmission</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Direct contact, body fluids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Droplet contact (aerosolized rodent excretions), direct contact with infected fluids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44899">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Virulence Factors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Disruption of clotting factors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Disruption of clotting factors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44899">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Culture/Diagnosis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PCR, viral culture (conducted at CDC)</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ELISA</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43155">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Prevention</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kern="1200" dirty="0">
                          <a:solidFill>
                            <a:schemeClr val="dk1"/>
                          </a:solidFill>
                          <a:effectLst/>
                          <a:latin typeface="+mn-lt"/>
                          <a:ea typeface="+mn-ea"/>
                          <a:cs typeface="+mn-cs"/>
                        </a:rPr>
                        <a:t>New Ebola vaccine suitable for epidemic situations tested successfully in 2016</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Avoiding rats, safe food storage</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55448">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Treatment</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Supportive</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Ribavirin</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562104">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Distinctive Features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Massive hemorrhage; rash sometimes present</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Chest pain, deafness as long-term sequelae</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182071">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Epidemiological Features</a:t>
                      </a:r>
                      <a:endParaRPr lang="en-US" sz="1400"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United States: only imported infections; internationally, sporadic outbreaks in Africa; major Ebola outbreak 2014–2016; </a:t>
                      </a:r>
                      <a:r>
                        <a:rPr lang="en-US" sz="1400" b="1" i="0" u="none" strike="noStrike" kern="1200" baseline="0" dirty="0">
                          <a:solidFill>
                            <a:schemeClr val="dk1"/>
                          </a:solidFill>
                          <a:latin typeface="+mn-lt"/>
                          <a:ea typeface="+mn-ea"/>
                          <a:cs typeface="+mn-cs"/>
                        </a:rPr>
                        <a:t>Category A Bioterrorism Agent</a:t>
                      </a:r>
                      <a:endParaRPr lang="en-US" sz="1400" b="1"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300"/>
                        </a:spcBef>
                      </a:pPr>
                      <a:r>
                        <a:rPr lang="en-US" sz="1400" b="0" i="0" u="none" strike="noStrike" kern="1200" baseline="0" dirty="0">
                          <a:solidFill>
                            <a:schemeClr val="dk1"/>
                          </a:solidFill>
                          <a:latin typeface="+mn-lt"/>
                          <a:ea typeface="+mn-ea"/>
                          <a:cs typeface="+mn-cs"/>
                        </a:rPr>
                        <a:t>United States: no reported cases; internationally, estimated 100,000–300,000 cases annually in West Africa; </a:t>
                      </a:r>
                      <a:r>
                        <a:rPr lang="en-US" sz="1400" b="1" i="0" u="none" strike="noStrike" kern="1200" baseline="0" dirty="0">
                          <a:solidFill>
                            <a:schemeClr val="dk1"/>
                          </a:solidFill>
                          <a:latin typeface="+mn-lt"/>
                          <a:ea typeface="+mn-ea"/>
                          <a:cs typeface="+mn-cs"/>
                        </a:rPr>
                        <a:t>Category A Bioterrorism Agent</a:t>
                      </a:r>
                      <a:endParaRPr lang="en-US" sz="1400" b="1" dirty="0"/>
                    </a:p>
                  </a:txBody>
                  <a:tcPr marT="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Nonhemorrhagic</a:t>
            </a:r>
            <a:r>
              <a:rPr lang="en-US" dirty="0"/>
              <a:t> Fevers</a:t>
            </a:r>
          </a:p>
        </p:txBody>
      </p:sp>
      <p:sp>
        <p:nvSpPr>
          <p:cNvPr id="6" name="Content Placeholder 5"/>
          <p:cNvSpPr>
            <a:spLocks noGrp="1"/>
          </p:cNvSpPr>
          <p:nvPr>
            <p:ph sz="quarter" idx="11"/>
          </p:nvPr>
        </p:nvSpPr>
        <p:spPr/>
        <p:txBody>
          <a:bodyPr/>
          <a:lstStyle/>
          <a:p>
            <a:pPr>
              <a:spcBef>
                <a:spcPts val="800"/>
              </a:spcBef>
            </a:pPr>
            <a:r>
              <a:rPr lang="en-US" dirty="0"/>
              <a:t>Diseases characterized by a high fever but without capillary fragility leading to hemorrhagic symptoms</a:t>
            </a:r>
          </a:p>
        </p:txBody>
      </p:sp>
      <p:sp>
        <p:nvSpPr>
          <p:cNvPr id="7" name="Content Placeholder 6"/>
          <p:cNvSpPr>
            <a:spLocks noGrp="1"/>
          </p:cNvSpPr>
          <p:nvPr>
            <p:ph sz="quarter" idx="14"/>
          </p:nvPr>
        </p:nvSpPr>
        <p:spPr/>
        <p:txBody>
          <a:bodyPr/>
          <a:lstStyle/>
          <a:p>
            <a:pPr>
              <a:spcBef>
                <a:spcPts val="800"/>
              </a:spcBef>
            </a:pPr>
            <a:r>
              <a:rPr lang="en-US" dirty="0"/>
              <a:t>All caused by bacteria:</a:t>
            </a:r>
          </a:p>
          <a:p>
            <a:pPr marL="342900" indent="-342900">
              <a:spcBef>
                <a:spcPts val="800"/>
              </a:spcBef>
              <a:buFont typeface="Arial" panose="020B0604020202020204" pitchFamily="34" charset="0"/>
              <a:buChar char="•"/>
            </a:pPr>
            <a:r>
              <a:rPr lang="en-US" dirty="0"/>
              <a:t>Brucellosis</a:t>
            </a:r>
          </a:p>
          <a:p>
            <a:pPr marL="342900" indent="-342900">
              <a:spcBef>
                <a:spcPts val="800"/>
              </a:spcBef>
              <a:buFont typeface="Arial" panose="020B0604020202020204" pitchFamily="34" charset="0"/>
              <a:buChar char="•"/>
            </a:pPr>
            <a:r>
              <a:rPr lang="en-US" dirty="0"/>
              <a:t>Q Fever</a:t>
            </a:r>
          </a:p>
          <a:p>
            <a:pPr marL="342900" indent="-342900">
              <a:spcBef>
                <a:spcPts val="800"/>
              </a:spcBef>
              <a:buFont typeface="Arial" panose="020B0604020202020204" pitchFamily="34" charset="0"/>
              <a:buChar char="•"/>
            </a:pPr>
            <a:r>
              <a:rPr lang="en-US" dirty="0"/>
              <a:t>Cat-scratch disease</a:t>
            </a:r>
          </a:p>
          <a:p>
            <a:pPr marL="342900" indent="-342900">
              <a:spcBef>
                <a:spcPts val="800"/>
              </a:spcBef>
              <a:buFont typeface="Arial" panose="020B0604020202020204" pitchFamily="34" charset="0"/>
              <a:buChar char="•"/>
            </a:pPr>
            <a:r>
              <a:rPr lang="en-US" dirty="0"/>
              <a:t>Trench Fever</a:t>
            </a:r>
          </a:p>
          <a:p>
            <a:pPr marL="342900" indent="-342900">
              <a:spcBef>
                <a:spcPts val="800"/>
              </a:spcBef>
              <a:buFont typeface="Arial" panose="020B0604020202020204" pitchFamily="34" charset="0"/>
              <a:buChar char="•"/>
            </a:pPr>
            <a:r>
              <a:rPr lang="en-US" dirty="0" err="1"/>
              <a:t>Ehrlichiosis</a:t>
            </a:r>
            <a:endParaRPr lang="en-US" dirty="0"/>
          </a:p>
          <a:p>
            <a:pPr marL="342900" indent="-342900">
              <a:spcBef>
                <a:spcPts val="800"/>
              </a:spcBef>
              <a:buFont typeface="Arial" panose="020B0604020202020204" pitchFamily="34" charset="0"/>
              <a:buChar char="•"/>
            </a:pPr>
            <a:r>
              <a:rPr lang="en-US" dirty="0" err="1"/>
              <a:t>Anaplasmosis</a:t>
            </a:r>
            <a:endParaRPr lang="en-US" dirty="0"/>
          </a:p>
          <a:p>
            <a:pPr marL="342900" indent="-342900">
              <a:spcBef>
                <a:spcPts val="800"/>
              </a:spcBef>
              <a:buFont typeface="Arial" panose="020B0604020202020204" pitchFamily="34" charset="0"/>
              <a:buChar char="•"/>
            </a:pPr>
            <a:r>
              <a:rPr lang="en-US" dirty="0" err="1"/>
              <a:t>Babesiosis</a:t>
            </a:r>
            <a:endParaRPr lang="en-US" dirty="0"/>
          </a:p>
          <a:p>
            <a:pPr marL="342900" indent="-342900">
              <a:spcBef>
                <a:spcPts val="800"/>
              </a:spcBef>
              <a:buFont typeface="Arial" panose="020B0604020202020204" pitchFamily="34" charset="0"/>
              <a:buChar char="•"/>
            </a:pPr>
            <a:r>
              <a:rPr lang="en-US" dirty="0"/>
              <a:t>Spotted fever rickettsiosis</a:t>
            </a:r>
          </a:p>
        </p:txBody>
      </p:sp>
    </p:spTree>
    <p:extLst>
      <p:ext uri="{BB962C8B-B14F-4D97-AF65-F5344CB8AC3E}">
        <p14:creationId xmlns:p14="http://schemas.microsoft.com/office/powerpoint/2010/main" val="42518089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Brucellosis</a:t>
            </a:r>
          </a:p>
        </p:txBody>
      </p:sp>
      <p:sp>
        <p:nvSpPr>
          <p:cNvPr id="3" name="Content Placeholder 2"/>
          <p:cNvSpPr>
            <a:spLocks noGrp="1"/>
          </p:cNvSpPr>
          <p:nvPr>
            <p:ph sz="quarter" idx="11"/>
          </p:nvPr>
        </p:nvSpPr>
        <p:spPr/>
        <p:txBody>
          <a:bodyPr/>
          <a:lstStyle/>
          <a:p>
            <a:pPr>
              <a:spcBef>
                <a:spcPts val="800"/>
              </a:spcBef>
            </a:pPr>
            <a:r>
              <a:rPr lang="en-US" altLang="en-US" dirty="0"/>
              <a:t>Malta fever, undulant fever, Bang’s disease</a:t>
            </a:r>
          </a:p>
          <a:p>
            <a:pPr>
              <a:spcBef>
                <a:spcPts val="800"/>
              </a:spcBef>
            </a:pPr>
            <a:r>
              <a:rPr lang="en-US" altLang="en-US" i="1" dirty="0"/>
              <a:t>Brucella:</a:t>
            </a:r>
          </a:p>
          <a:p>
            <a:pPr marL="347472" indent="-347472">
              <a:spcBef>
                <a:spcPts val="800"/>
              </a:spcBef>
              <a:buFont typeface="Arial" panose="020B0604020202020204" pitchFamily="34" charset="0"/>
              <a:buChar char="•"/>
            </a:pPr>
            <a:r>
              <a:rPr lang="en-US" altLang="en-US" dirty="0"/>
              <a:t>Gram-negative coccobacilli</a:t>
            </a:r>
          </a:p>
          <a:p>
            <a:pPr marL="347472" indent="-347472">
              <a:spcBef>
                <a:spcPts val="800"/>
              </a:spcBef>
              <a:buFont typeface="Arial" panose="020B0604020202020204" pitchFamily="34" charset="0"/>
              <a:buChar char="•"/>
            </a:pPr>
            <a:r>
              <a:rPr lang="en-US" altLang="en-US" dirty="0"/>
              <a:t>Live in phagocytic cells that carry bacteria into the bloodstream causing focal lesions in the liver, spleen, bone marrow, and kidney</a:t>
            </a:r>
          </a:p>
          <a:p>
            <a:pPr marL="347472" indent="-347472">
              <a:spcBef>
                <a:spcPts val="800"/>
              </a:spcBef>
              <a:buFont typeface="Arial" panose="020B0604020202020204" pitchFamily="34" charset="0"/>
              <a:buChar char="•"/>
            </a:pPr>
            <a:r>
              <a:rPr lang="en-US" altLang="en-US" dirty="0"/>
              <a:t>Most prominent manifestation of human brucellosis is a fluctuating pattern of fever, which is the origin of the common name </a:t>
            </a:r>
            <a:r>
              <a:rPr lang="en-US" altLang="en-US" i="1" dirty="0"/>
              <a:t>undulant fever</a:t>
            </a:r>
            <a:endParaRPr lang="en-US" dirty="0"/>
          </a:p>
        </p:txBody>
      </p:sp>
    </p:spTree>
    <p:extLst>
      <p:ext uri="{BB962C8B-B14F-4D97-AF65-F5344CB8AC3E}">
        <p14:creationId xmlns:p14="http://schemas.microsoft.com/office/powerpoint/2010/main" val="42518089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Temperature Cycle in Classic Brucellosis</a:t>
            </a:r>
            <a:endParaRPr lang="en-US" dirty="0"/>
          </a:p>
        </p:txBody>
      </p:sp>
      <p:pic>
        <p:nvPicPr>
          <p:cNvPr id="6" name="Picture 5" descr="Graph of body temperature undulations between day and night and between elevated, normal, and subnormal over 21 days."/>
          <p:cNvPicPr>
            <a:picLocks noChangeAspect="1"/>
          </p:cNvPicPr>
          <p:nvPr/>
        </p:nvPicPr>
        <p:blipFill rotWithShape="1">
          <a:blip r:embed="rId2">
            <a:extLst>
              <a:ext uri="{28A0092B-C50C-407E-A947-70E740481C1C}">
                <a14:useLocalDpi xmlns:a14="http://schemas.microsoft.com/office/drawing/2010/main" val="0"/>
              </a:ext>
            </a:extLst>
          </a:blip>
          <a:srcRect t="7883" b="7441"/>
          <a:stretch/>
        </p:blipFill>
        <p:spPr>
          <a:xfrm>
            <a:off x="975698" y="1674253"/>
            <a:ext cx="7192605" cy="4381845"/>
          </a:xfrm>
          <a:prstGeom prst="rect">
            <a:avLst/>
          </a:prstGeom>
        </p:spPr>
      </p:pic>
      <p:sp>
        <p:nvSpPr>
          <p:cNvPr id="5" name="Text Placeholder 4"/>
          <p:cNvSpPr>
            <a:spLocks noGrp="1"/>
          </p:cNvSpPr>
          <p:nvPr>
            <p:ph type="body" sz="quarter" idx="30"/>
          </p:nvPr>
        </p:nvSpPr>
        <p:spPr/>
        <p:txBody>
          <a:bodyPr/>
          <a:lstStyle/>
          <a:p>
            <a:r>
              <a:rPr lang="en-US" dirty="0"/>
              <a:t>Source: Alice Lorraine Smith, Principles of Microbiology, 10th ed., 1985. Times Mirror/Mosby College Pub.</a:t>
            </a:r>
          </a:p>
        </p:txBody>
      </p:sp>
    </p:spTree>
    <p:extLst>
      <p:ext uri="{BB962C8B-B14F-4D97-AF65-F5344CB8AC3E}">
        <p14:creationId xmlns:p14="http://schemas.microsoft.com/office/powerpoint/2010/main" val="42518089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 Fever</a:t>
            </a:r>
          </a:p>
        </p:txBody>
      </p:sp>
      <p:sp>
        <p:nvSpPr>
          <p:cNvPr id="3" name="Content Placeholder 2"/>
          <p:cNvSpPr>
            <a:spLocks noGrp="1"/>
          </p:cNvSpPr>
          <p:nvPr>
            <p:ph sz="quarter" idx="11"/>
          </p:nvPr>
        </p:nvSpPr>
        <p:spPr/>
        <p:txBody>
          <a:bodyPr/>
          <a:lstStyle/>
          <a:p>
            <a:pPr>
              <a:spcBef>
                <a:spcPts val="800"/>
              </a:spcBef>
            </a:pPr>
            <a:r>
              <a:rPr lang="en-US" dirty="0"/>
              <a:t>Q stands for “query,” due to the frustration in discovering the cause of the disease</a:t>
            </a:r>
          </a:p>
          <a:p>
            <a:pPr>
              <a:spcBef>
                <a:spcPts val="800"/>
              </a:spcBef>
            </a:pPr>
            <a:r>
              <a:rPr lang="en-US" i="1" dirty="0" err="1"/>
              <a:t>Coxiella</a:t>
            </a:r>
            <a:r>
              <a:rPr lang="en-US" i="1" dirty="0"/>
              <a:t> </a:t>
            </a:r>
            <a:r>
              <a:rPr lang="en-US" i="1" dirty="0" err="1"/>
              <a:t>burnetii</a:t>
            </a:r>
            <a:r>
              <a:rPr lang="en-US" i="1" dirty="0"/>
              <a:t>:</a:t>
            </a:r>
          </a:p>
          <a:p>
            <a:pPr marL="342900" indent="-342900">
              <a:spcBef>
                <a:spcPts val="800"/>
              </a:spcBef>
              <a:buFont typeface="Arial" panose="020B0604020202020204" pitchFamily="34" charset="0"/>
              <a:buChar char="•"/>
            </a:pPr>
            <a:r>
              <a:rPr lang="en-US" dirty="0"/>
              <a:t>Small, pleomorphic, gram-negative bacterium</a:t>
            </a:r>
          </a:p>
          <a:p>
            <a:pPr marL="342900" indent="-342900">
              <a:spcBef>
                <a:spcPts val="800"/>
              </a:spcBef>
              <a:buFont typeface="Arial" panose="020B0604020202020204" pitchFamily="34" charset="0"/>
              <a:buChar char="•"/>
            </a:pPr>
            <a:r>
              <a:rPr lang="en-US" dirty="0"/>
              <a:t>Intracellular parasite, forms an endospore-like structure</a:t>
            </a:r>
          </a:p>
          <a:p>
            <a:pPr marL="342900" indent="-342900">
              <a:spcBef>
                <a:spcPts val="800"/>
              </a:spcBef>
              <a:buFont typeface="Arial" panose="020B0604020202020204" pitchFamily="34" charset="0"/>
              <a:buChar char="•"/>
            </a:pPr>
            <a:r>
              <a:rPr lang="en-US" dirty="0"/>
              <a:t>Ticks play an essential role in transmission between wild and domestic animals, but not transmit the disease to humans</a:t>
            </a:r>
          </a:p>
          <a:p>
            <a:pPr marL="687388" lvl="1"/>
            <a:r>
              <a:rPr lang="en-US" dirty="0"/>
              <a:t>Transmitted by contact with infected animals</a:t>
            </a:r>
          </a:p>
        </p:txBody>
      </p:sp>
    </p:spTree>
    <p:extLst>
      <p:ext uri="{BB962C8B-B14F-4D97-AF65-F5344CB8AC3E}">
        <p14:creationId xmlns:p14="http://schemas.microsoft.com/office/powerpoint/2010/main" val="42518089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Cat-Scratch Disease</a:t>
            </a:r>
          </a:p>
        </p:txBody>
      </p:sp>
      <p:sp>
        <p:nvSpPr>
          <p:cNvPr id="3" name="Content Placeholder 2"/>
          <p:cNvSpPr>
            <a:spLocks noGrp="1"/>
          </p:cNvSpPr>
          <p:nvPr>
            <p:ph sz="quarter" idx="11"/>
          </p:nvPr>
        </p:nvSpPr>
        <p:spPr>
          <a:xfrm>
            <a:off x="342899" y="1175111"/>
            <a:ext cx="4596991" cy="5022491"/>
          </a:xfrm>
        </p:spPr>
        <p:txBody>
          <a:bodyPr/>
          <a:lstStyle/>
          <a:p>
            <a:pPr>
              <a:spcBef>
                <a:spcPts val="400"/>
              </a:spcBef>
              <a:spcAft>
                <a:spcPts val="400"/>
              </a:spcAft>
            </a:pPr>
            <a:r>
              <a:rPr lang="en-US" sz="2000" i="1" dirty="0" err="1"/>
              <a:t>Bartonella</a:t>
            </a:r>
            <a:r>
              <a:rPr lang="en-US" sz="2000" i="1" dirty="0"/>
              <a:t> </a:t>
            </a:r>
            <a:r>
              <a:rPr lang="en-US" sz="2000" i="1" dirty="0" err="1"/>
              <a:t>henslae</a:t>
            </a:r>
            <a:r>
              <a:rPr lang="en-US" sz="2000" i="1" dirty="0"/>
              <a:t>:</a:t>
            </a:r>
          </a:p>
          <a:p>
            <a:pPr marL="342900" indent="-342900">
              <a:spcBef>
                <a:spcPts val="400"/>
              </a:spcBef>
              <a:spcAft>
                <a:spcPts val="400"/>
              </a:spcAft>
              <a:buFont typeface="Arial" panose="020B0604020202020204" pitchFamily="34" charset="0"/>
              <a:buChar char="•"/>
            </a:pPr>
            <a:r>
              <a:rPr lang="en-US" sz="2000" dirty="0"/>
              <a:t>Small gram-negative rod, fastidious, will grow on blood agar</a:t>
            </a:r>
          </a:p>
          <a:p>
            <a:pPr marL="342900" indent="-342900">
              <a:spcBef>
                <a:spcPts val="400"/>
              </a:spcBef>
              <a:spcAft>
                <a:spcPts val="400"/>
              </a:spcAft>
              <a:buFont typeface="Arial" panose="020B0604020202020204" pitchFamily="34" charset="0"/>
              <a:buChar char="•"/>
            </a:pPr>
            <a:r>
              <a:rPr lang="en-US" sz="2000" dirty="0"/>
              <a:t>Infection connected with being clawed or bitten by a cat</a:t>
            </a:r>
          </a:p>
          <a:p>
            <a:pPr marL="342900" indent="-342900">
              <a:spcBef>
                <a:spcPts val="400"/>
              </a:spcBef>
              <a:spcAft>
                <a:spcPts val="400"/>
              </a:spcAft>
              <a:buFont typeface="Arial" panose="020B0604020202020204" pitchFamily="34" charset="0"/>
              <a:buChar char="•"/>
            </a:pPr>
            <a:r>
              <a:rPr lang="en-US" sz="2000" dirty="0"/>
              <a:t>Present in over 40% of cats</a:t>
            </a:r>
          </a:p>
          <a:p>
            <a:pPr marL="342900" indent="-342900">
              <a:spcBef>
                <a:spcPts val="400"/>
              </a:spcBef>
              <a:spcAft>
                <a:spcPts val="400"/>
              </a:spcAft>
              <a:buFont typeface="Arial" panose="020B0604020202020204" pitchFamily="34" charset="0"/>
              <a:buChar char="•"/>
            </a:pPr>
            <a:r>
              <a:rPr lang="en-US" sz="2000" dirty="0"/>
              <a:t>Symptoms start 1 to 2 weeks after claw or bite:</a:t>
            </a:r>
          </a:p>
          <a:p>
            <a:pPr marL="687388" lvl="1">
              <a:spcBef>
                <a:spcPts val="400"/>
              </a:spcBef>
              <a:spcAft>
                <a:spcPts val="400"/>
              </a:spcAft>
            </a:pPr>
            <a:r>
              <a:rPr lang="en-US" sz="2000" dirty="0"/>
              <a:t>Cluster of small papules at inoculation site</a:t>
            </a:r>
          </a:p>
          <a:p>
            <a:pPr marL="687388" lvl="1">
              <a:spcBef>
                <a:spcPts val="400"/>
              </a:spcBef>
              <a:spcAft>
                <a:spcPts val="400"/>
              </a:spcAft>
            </a:pPr>
            <a:r>
              <a:rPr lang="en-US" sz="2000" dirty="0"/>
              <a:t>Lymph nodes swell and become pus filled</a:t>
            </a:r>
          </a:p>
          <a:p>
            <a:pPr marL="687388" lvl="1">
              <a:spcBef>
                <a:spcPts val="400"/>
              </a:spcBef>
              <a:spcAft>
                <a:spcPts val="400"/>
              </a:spcAft>
            </a:pPr>
            <a:r>
              <a:rPr lang="en-US" sz="2000" dirty="0"/>
              <a:t>1/3 of patients experience a high fever</a:t>
            </a:r>
          </a:p>
        </p:txBody>
      </p:sp>
      <p:pic>
        <p:nvPicPr>
          <p:cNvPr id="6" name="Picture 5" descr="Photo of a primary nodule of cat-scratch disease on a human neck where pus collects and regional lymph nodes swell."/>
          <p:cNvPicPr>
            <a:picLocks noChangeAspect="1"/>
          </p:cNvPicPr>
          <p:nvPr/>
        </p:nvPicPr>
        <p:blipFill rotWithShape="1">
          <a:blip r:embed="rId2">
            <a:extLst>
              <a:ext uri="{28A0092B-C50C-407E-A947-70E740481C1C}">
                <a14:useLocalDpi xmlns:a14="http://schemas.microsoft.com/office/drawing/2010/main" val="0"/>
              </a:ext>
            </a:extLst>
          </a:blip>
          <a:srcRect t="8841" b="6269"/>
          <a:stretch/>
        </p:blipFill>
        <p:spPr>
          <a:xfrm>
            <a:off x="5003933" y="2318197"/>
            <a:ext cx="4100026" cy="2500546"/>
          </a:xfrm>
          <a:prstGeom prst="rect">
            <a:avLst/>
          </a:prstGeom>
        </p:spPr>
      </p:pic>
      <p:sp>
        <p:nvSpPr>
          <p:cNvPr id="5" name="Text Placeholder 4"/>
          <p:cNvSpPr>
            <a:spLocks noGrp="1"/>
          </p:cNvSpPr>
          <p:nvPr>
            <p:ph type="body" sz="quarter" idx="30"/>
          </p:nvPr>
        </p:nvSpPr>
        <p:spPr/>
        <p:txBody>
          <a:bodyPr/>
          <a:lstStyle/>
          <a:p>
            <a:r>
              <a:rPr lang="en-US" dirty="0"/>
              <a:t>McGraw-Hill Education</a:t>
            </a:r>
          </a:p>
        </p:txBody>
      </p:sp>
    </p:spTree>
    <p:extLst>
      <p:ext uri="{BB962C8B-B14F-4D97-AF65-F5344CB8AC3E}">
        <p14:creationId xmlns:p14="http://schemas.microsoft.com/office/powerpoint/2010/main" val="42518089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Trench Fever</a:t>
            </a:r>
          </a:p>
        </p:txBody>
      </p:sp>
      <p:sp>
        <p:nvSpPr>
          <p:cNvPr id="3" name="Content Placeholder 2"/>
          <p:cNvSpPr>
            <a:spLocks noGrp="1"/>
          </p:cNvSpPr>
          <p:nvPr>
            <p:ph sz="quarter" idx="11"/>
          </p:nvPr>
        </p:nvSpPr>
        <p:spPr/>
        <p:txBody>
          <a:bodyPr/>
          <a:lstStyle/>
          <a:p>
            <a:r>
              <a:rPr lang="en-US" i="1" dirty="0" err="1"/>
              <a:t>Bartonella</a:t>
            </a:r>
            <a:r>
              <a:rPr lang="en-US" i="1" dirty="0"/>
              <a:t> </a:t>
            </a:r>
            <a:r>
              <a:rPr lang="en-US" i="1" dirty="0" err="1"/>
              <a:t>quintana</a:t>
            </a:r>
            <a:r>
              <a:rPr lang="en-US" i="1" dirty="0"/>
              <a:t>:</a:t>
            </a:r>
          </a:p>
          <a:p>
            <a:pPr marL="342900" indent="-342900">
              <a:buFont typeface="Arial" panose="020B0604020202020204" pitchFamily="34" charset="0"/>
              <a:buChar char="•"/>
            </a:pPr>
            <a:r>
              <a:rPr lang="en-US" dirty="0"/>
              <a:t>Carried by lice, spread when louse feces enter a bite wound</a:t>
            </a:r>
          </a:p>
          <a:p>
            <a:pPr marL="342900" indent="-342900">
              <a:buFont typeface="Arial" panose="020B0604020202020204" pitchFamily="34" charset="0"/>
              <a:buChar char="•"/>
            </a:pPr>
            <a:r>
              <a:rPr lang="en-US" dirty="0"/>
              <a:t>Mainly occurs in endemic regions of Europe, Africa, and Asia</a:t>
            </a:r>
          </a:p>
          <a:p>
            <a:pPr marL="342900" indent="-342900">
              <a:buFont typeface="Arial" panose="020B0604020202020204" pitchFamily="34" charset="0"/>
              <a:buChar char="•"/>
            </a:pPr>
            <a:r>
              <a:rPr lang="en-US" dirty="0"/>
              <a:t>“Urban trench fever”: 33% of homeless individuals in San Francisco carry lice harboring the bacterium</a:t>
            </a:r>
          </a:p>
          <a:p>
            <a:pPr marL="342900" indent="-342900">
              <a:buFont typeface="Arial" panose="020B0604020202020204" pitchFamily="34" charset="0"/>
              <a:buChar char="•"/>
            </a:pPr>
            <a:r>
              <a:rPr lang="en-US" dirty="0"/>
              <a:t>Symptoms:</a:t>
            </a:r>
          </a:p>
          <a:p>
            <a:pPr marL="687388" lvl="1"/>
            <a:r>
              <a:rPr lang="en-US" dirty="0"/>
              <a:t>5 to 6 day fever, leg pains, headache, chills, muscle aches, macular rash</a:t>
            </a:r>
          </a:p>
          <a:p>
            <a:pPr marL="687388" lvl="1"/>
            <a:r>
              <a:rPr lang="en-US" dirty="0"/>
              <a:t>Endocarditis can develop</a:t>
            </a:r>
          </a:p>
        </p:txBody>
      </p:sp>
    </p:spTree>
    <p:extLst>
      <p:ext uri="{BB962C8B-B14F-4D97-AF65-F5344CB8AC3E}">
        <p14:creationId xmlns:p14="http://schemas.microsoft.com/office/powerpoint/2010/main" val="42518089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Ehrlichioses</a:t>
            </a:r>
            <a:r>
              <a:rPr lang="en-US" dirty="0"/>
              <a:t> and </a:t>
            </a:r>
            <a:r>
              <a:rPr lang="en-US" dirty="0" err="1"/>
              <a:t>Anaplasmosis</a:t>
            </a:r>
            <a:endParaRPr lang="en-US" dirty="0"/>
          </a:p>
        </p:txBody>
      </p:sp>
      <p:sp>
        <p:nvSpPr>
          <p:cNvPr id="3" name="Content Placeholder 2"/>
          <p:cNvSpPr>
            <a:spLocks noGrp="1"/>
          </p:cNvSpPr>
          <p:nvPr>
            <p:ph sz="quarter" idx="11"/>
          </p:nvPr>
        </p:nvSpPr>
        <p:spPr/>
        <p:txBody>
          <a:bodyPr/>
          <a:lstStyle/>
          <a:p>
            <a:pPr>
              <a:spcBef>
                <a:spcPts val="800"/>
              </a:spcBef>
            </a:pPr>
            <a:r>
              <a:rPr lang="en-US" dirty="0"/>
              <a:t>Small intracellular bacteria carried by </a:t>
            </a:r>
            <a:r>
              <a:rPr lang="en-US" i="1" dirty="0" err="1"/>
              <a:t>Ixodes</a:t>
            </a:r>
            <a:r>
              <a:rPr lang="en-US" dirty="0"/>
              <a:t> ticks:</a:t>
            </a:r>
          </a:p>
          <a:p>
            <a:pPr marL="342900" indent="-342900">
              <a:spcBef>
                <a:spcPts val="800"/>
              </a:spcBef>
              <a:buFont typeface="Arial" panose="020B0604020202020204" pitchFamily="34" charset="0"/>
              <a:buChar char="•"/>
            </a:pPr>
            <a:r>
              <a:rPr lang="en-US" i="1" dirty="0" err="1"/>
              <a:t>Ehrlichia</a:t>
            </a:r>
            <a:r>
              <a:rPr lang="en-US" i="1" dirty="0"/>
              <a:t> </a:t>
            </a:r>
            <a:r>
              <a:rPr lang="en-US" i="1" dirty="0" err="1"/>
              <a:t>chaffeensis</a:t>
            </a:r>
            <a:endParaRPr lang="en-US" i="1" dirty="0"/>
          </a:p>
          <a:p>
            <a:pPr marL="342900" indent="-342900">
              <a:spcBef>
                <a:spcPts val="800"/>
              </a:spcBef>
              <a:buFont typeface="Arial" panose="020B0604020202020204" pitchFamily="34" charset="0"/>
              <a:buChar char="•"/>
            </a:pPr>
            <a:r>
              <a:rPr lang="en-US" i="1" dirty="0" err="1"/>
              <a:t>Anaplasma</a:t>
            </a:r>
            <a:r>
              <a:rPr lang="en-US" i="1" dirty="0"/>
              <a:t> </a:t>
            </a:r>
            <a:r>
              <a:rPr lang="en-US" i="1" dirty="0" err="1"/>
              <a:t>phagocytophilium</a:t>
            </a:r>
            <a:endParaRPr lang="en-US" i="1" dirty="0"/>
          </a:p>
          <a:p>
            <a:pPr>
              <a:spcBef>
                <a:spcPts val="800"/>
              </a:spcBef>
            </a:pPr>
            <a:r>
              <a:rPr lang="en-US" dirty="0"/>
              <a:t>Signs and symptoms:</a:t>
            </a:r>
          </a:p>
          <a:p>
            <a:pPr marL="342900" indent="-342900">
              <a:spcBef>
                <a:spcPts val="800"/>
              </a:spcBef>
              <a:buFont typeface="Arial" panose="020B0604020202020204" pitchFamily="34" charset="0"/>
              <a:buChar char="•"/>
            </a:pPr>
            <a:r>
              <a:rPr lang="en-US" dirty="0"/>
              <a:t>Acute febrile state, headache, muscle pain, rigors</a:t>
            </a:r>
          </a:p>
          <a:p>
            <a:pPr marL="342900" indent="-342900">
              <a:spcBef>
                <a:spcPts val="800"/>
              </a:spcBef>
              <a:buFont typeface="Arial" panose="020B0604020202020204" pitchFamily="34" charset="0"/>
              <a:buChar char="•"/>
            </a:pPr>
            <a:r>
              <a:rPr lang="en-US" dirty="0"/>
              <a:t>Most patients recover rapidly with no lasting effects</a:t>
            </a:r>
          </a:p>
        </p:txBody>
      </p:sp>
    </p:spTree>
    <p:extLst>
      <p:ext uri="{BB962C8B-B14F-4D97-AF65-F5344CB8AC3E}">
        <p14:creationId xmlns:p14="http://schemas.microsoft.com/office/powerpoint/2010/main" val="4251808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Lymphatic System</a:t>
            </a:r>
            <a:endParaRPr lang="en-US" dirty="0"/>
          </a:p>
        </p:txBody>
      </p:sp>
      <p:sp>
        <p:nvSpPr>
          <p:cNvPr id="3" name="Content Placeholder 2"/>
          <p:cNvSpPr>
            <a:spLocks noGrp="1"/>
          </p:cNvSpPr>
          <p:nvPr>
            <p:ph sz="quarter" idx="11"/>
          </p:nvPr>
        </p:nvSpPr>
        <p:spPr/>
        <p:txBody>
          <a:bodyPr/>
          <a:lstStyle/>
          <a:p>
            <a:pPr>
              <a:spcBef>
                <a:spcPts val="600"/>
              </a:spcBef>
              <a:spcAft>
                <a:spcPts val="600"/>
              </a:spcAft>
            </a:pPr>
            <a:r>
              <a:rPr lang="en-US" altLang="en-US" dirty="0"/>
              <a:t>Major source of immune cells and fluids</a:t>
            </a:r>
          </a:p>
          <a:p>
            <a:pPr>
              <a:spcBef>
                <a:spcPts val="600"/>
              </a:spcBef>
              <a:spcAft>
                <a:spcPts val="600"/>
              </a:spcAft>
            </a:pPr>
            <a:r>
              <a:rPr lang="en-US" altLang="en-US" dirty="0"/>
              <a:t>Consists of:</a:t>
            </a:r>
          </a:p>
          <a:p>
            <a:pPr marL="342900" indent="-342900">
              <a:spcBef>
                <a:spcPts val="600"/>
              </a:spcBef>
              <a:spcAft>
                <a:spcPts val="600"/>
              </a:spcAft>
              <a:buFont typeface="Arial" panose="020B0604020202020204" pitchFamily="34" charset="0"/>
              <a:buChar char="•"/>
            </a:pPr>
            <a:r>
              <a:rPr lang="en-US" altLang="en-US" dirty="0"/>
              <a:t>Mainly lymphatic vessels</a:t>
            </a:r>
          </a:p>
          <a:p>
            <a:pPr marL="687388" lvl="1">
              <a:spcBef>
                <a:spcPts val="600"/>
              </a:spcBef>
              <a:spcAft>
                <a:spcPts val="600"/>
              </a:spcAft>
            </a:pPr>
            <a:r>
              <a:rPr lang="en-US" altLang="en-US" dirty="0"/>
              <a:t>Roughly parallel the blood vessels</a:t>
            </a:r>
          </a:p>
          <a:p>
            <a:pPr marL="342900" indent="-342900">
              <a:spcBef>
                <a:spcPts val="600"/>
              </a:spcBef>
              <a:spcAft>
                <a:spcPts val="600"/>
              </a:spcAft>
              <a:buFont typeface="Arial" panose="020B0604020202020204" pitchFamily="34" charset="0"/>
              <a:buChar char="•"/>
            </a:pPr>
            <a:r>
              <a:rPr lang="en-US" altLang="en-US" dirty="0"/>
              <a:t>Lymph nodes:</a:t>
            </a:r>
          </a:p>
          <a:p>
            <a:pPr marL="687388" lvl="1">
              <a:spcBef>
                <a:spcPts val="600"/>
              </a:spcBef>
              <a:spcAft>
                <a:spcPts val="600"/>
              </a:spcAft>
            </a:pPr>
            <a:r>
              <a:rPr lang="en-US" altLang="en-US" dirty="0"/>
              <a:t>Cluster at the groin, neck, armpit, and intestines</a:t>
            </a:r>
          </a:p>
          <a:p>
            <a:pPr marL="342900" indent="-342900">
              <a:spcBef>
                <a:spcPts val="600"/>
              </a:spcBef>
              <a:spcAft>
                <a:spcPts val="600"/>
              </a:spcAft>
              <a:buFont typeface="Arial" panose="020B0604020202020204" pitchFamily="34" charset="0"/>
              <a:buChar char="•"/>
            </a:pPr>
            <a:r>
              <a:rPr lang="en-US" altLang="en-US" dirty="0"/>
              <a:t>Spleen</a:t>
            </a:r>
          </a:p>
          <a:p>
            <a:pPr>
              <a:spcBef>
                <a:spcPts val="600"/>
              </a:spcBef>
              <a:spcAft>
                <a:spcPts val="600"/>
              </a:spcAft>
            </a:pPr>
            <a:r>
              <a:rPr lang="en-US" altLang="en-US" dirty="0"/>
              <a:t>Collects fluid that has left the blood vessels and entered tissues, filters it of impurities and infectious agents, and returns it to the blood</a:t>
            </a:r>
          </a:p>
        </p:txBody>
      </p:sp>
    </p:spTree>
    <p:extLst>
      <p:ext uri="{BB962C8B-B14F-4D97-AF65-F5344CB8AC3E}">
        <p14:creationId xmlns:p14="http://schemas.microsoft.com/office/powerpoint/2010/main" val="42518089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Babesiosis</a:t>
            </a:r>
            <a:endParaRPr lang="en-US" dirty="0"/>
          </a:p>
        </p:txBody>
      </p:sp>
      <p:sp>
        <p:nvSpPr>
          <p:cNvPr id="3" name="Content Placeholder 2"/>
          <p:cNvSpPr>
            <a:spLocks noGrp="1"/>
          </p:cNvSpPr>
          <p:nvPr>
            <p:ph sz="quarter" idx="11"/>
          </p:nvPr>
        </p:nvSpPr>
        <p:spPr>
          <a:xfrm>
            <a:off x="342900" y="1276709"/>
            <a:ext cx="3634014" cy="4499977"/>
          </a:xfrm>
        </p:spPr>
        <p:txBody>
          <a:bodyPr/>
          <a:lstStyle/>
          <a:p>
            <a:pPr>
              <a:spcBef>
                <a:spcPts val="800"/>
              </a:spcBef>
            </a:pPr>
            <a:r>
              <a:rPr lang="en-US" dirty="0"/>
              <a:t>Protozoan organism that infects red blood cells</a:t>
            </a:r>
          </a:p>
          <a:p>
            <a:pPr>
              <a:spcBef>
                <a:spcPts val="800"/>
              </a:spcBef>
            </a:pPr>
            <a:r>
              <a:rPr lang="en-US" dirty="0"/>
              <a:t>Produces similar symptoms to </a:t>
            </a:r>
            <a:r>
              <a:rPr lang="en-US" i="1" dirty="0" err="1"/>
              <a:t>Ehrlichia</a:t>
            </a:r>
            <a:r>
              <a:rPr lang="en-US" i="1" dirty="0"/>
              <a:t> </a:t>
            </a:r>
            <a:r>
              <a:rPr lang="en-US" dirty="0"/>
              <a:t>and </a:t>
            </a:r>
            <a:r>
              <a:rPr lang="en-US" i="1" dirty="0" err="1"/>
              <a:t>Anaplasma</a:t>
            </a:r>
            <a:endParaRPr lang="en-US" i="1" dirty="0"/>
          </a:p>
          <a:p>
            <a:pPr>
              <a:spcBef>
                <a:spcPts val="800"/>
              </a:spcBef>
            </a:pPr>
            <a:r>
              <a:rPr lang="en-US" dirty="0"/>
              <a:t>Carried by ticks</a:t>
            </a:r>
          </a:p>
        </p:txBody>
      </p:sp>
      <p:pic>
        <p:nvPicPr>
          <p:cNvPr id="6" name="Picture 5" descr="Photo of Babesia cells inside red blood cells."/>
          <p:cNvPicPr>
            <a:picLocks noChangeAspect="1"/>
          </p:cNvPicPr>
          <p:nvPr/>
        </p:nvPicPr>
        <p:blipFill rotWithShape="1">
          <a:blip r:embed="rId2">
            <a:extLst>
              <a:ext uri="{28A0092B-C50C-407E-A947-70E740481C1C}">
                <a14:useLocalDpi xmlns:a14="http://schemas.microsoft.com/office/drawing/2010/main" val="0"/>
              </a:ext>
            </a:extLst>
          </a:blip>
          <a:srcRect t="7228" b="5148"/>
          <a:stretch/>
        </p:blipFill>
        <p:spPr>
          <a:xfrm>
            <a:off x="4197795" y="1609859"/>
            <a:ext cx="4870482" cy="3310484"/>
          </a:xfrm>
          <a:prstGeom prst="rect">
            <a:avLst/>
          </a:prstGeom>
        </p:spPr>
      </p:pic>
      <p:sp>
        <p:nvSpPr>
          <p:cNvPr id="5" name="Text Placeholder 4"/>
          <p:cNvSpPr>
            <a:spLocks noGrp="1"/>
          </p:cNvSpPr>
          <p:nvPr>
            <p:ph type="body" sz="quarter" idx="30"/>
          </p:nvPr>
        </p:nvSpPr>
        <p:spPr/>
        <p:txBody>
          <a:bodyPr/>
          <a:lstStyle/>
          <a:p>
            <a:r>
              <a:rPr lang="en-US" dirty="0"/>
              <a:t>Source: CDC/Dr. George Healy </a:t>
            </a:r>
          </a:p>
        </p:txBody>
      </p:sp>
    </p:spTree>
    <p:extLst>
      <p:ext uri="{BB962C8B-B14F-4D97-AF65-F5344CB8AC3E}">
        <p14:creationId xmlns:p14="http://schemas.microsoft.com/office/powerpoint/2010/main" val="42518089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Rocky Mountain Spotted Fever</a:t>
            </a:r>
          </a:p>
        </p:txBody>
      </p:sp>
      <p:sp>
        <p:nvSpPr>
          <p:cNvPr id="3" name="Content Placeholder 2"/>
          <p:cNvSpPr>
            <a:spLocks noGrp="1"/>
          </p:cNvSpPr>
          <p:nvPr>
            <p:ph sz="quarter" idx="11"/>
          </p:nvPr>
        </p:nvSpPr>
        <p:spPr/>
        <p:txBody>
          <a:bodyPr/>
          <a:lstStyle/>
          <a:p>
            <a:pPr>
              <a:spcBef>
                <a:spcPts val="600"/>
              </a:spcBef>
              <a:spcAft>
                <a:spcPts val="600"/>
              </a:spcAft>
            </a:pPr>
            <a:r>
              <a:rPr lang="en-US" sz="2200" dirty="0"/>
              <a:t>Mainly occurs in the Southeast and eastern seaboard regions of the United States, Canada, Central, and South America</a:t>
            </a:r>
          </a:p>
          <a:p>
            <a:pPr>
              <a:spcBef>
                <a:spcPts val="600"/>
              </a:spcBef>
              <a:spcAft>
                <a:spcPts val="600"/>
              </a:spcAft>
            </a:pPr>
            <a:r>
              <a:rPr lang="en-US" sz="2200" i="1" dirty="0"/>
              <a:t>Rickettsia </a:t>
            </a:r>
            <a:r>
              <a:rPr lang="en-US" sz="2200" i="1" dirty="0" err="1"/>
              <a:t>rickettsii</a:t>
            </a:r>
            <a:r>
              <a:rPr lang="en-US" sz="2200" i="1" dirty="0"/>
              <a:t>:</a:t>
            </a:r>
          </a:p>
          <a:p>
            <a:pPr marL="342900" indent="-342900">
              <a:spcBef>
                <a:spcPts val="600"/>
              </a:spcBef>
              <a:spcAft>
                <a:spcPts val="600"/>
              </a:spcAft>
              <a:buFont typeface="Arial" panose="020B0604020202020204" pitchFamily="34" charset="0"/>
              <a:buChar char="•"/>
            </a:pPr>
            <a:r>
              <a:rPr lang="en-US" sz="2200" dirty="0"/>
              <a:t>Transmitted by hard ticks</a:t>
            </a:r>
          </a:p>
          <a:p>
            <a:pPr>
              <a:spcBef>
                <a:spcPts val="600"/>
              </a:spcBef>
              <a:spcAft>
                <a:spcPts val="600"/>
              </a:spcAft>
            </a:pPr>
            <a:r>
              <a:rPr lang="en-US" sz="2200" dirty="0"/>
              <a:t>Signs and symptoms:</a:t>
            </a:r>
          </a:p>
          <a:p>
            <a:pPr marL="342900" indent="-342900">
              <a:spcBef>
                <a:spcPts val="600"/>
              </a:spcBef>
              <a:spcAft>
                <a:spcPts val="600"/>
              </a:spcAft>
              <a:buFont typeface="Arial" panose="020B0604020202020204" pitchFamily="34" charset="0"/>
              <a:buChar char="•"/>
            </a:pPr>
            <a:r>
              <a:rPr lang="en-US" sz="2200" dirty="0"/>
              <a:t>Chills, fever, headache, muscular pain</a:t>
            </a:r>
          </a:p>
          <a:p>
            <a:pPr marL="342900" indent="-342900">
              <a:spcBef>
                <a:spcPts val="600"/>
              </a:spcBef>
              <a:spcAft>
                <a:spcPts val="600"/>
              </a:spcAft>
              <a:buFont typeface="Arial" panose="020B0604020202020204" pitchFamily="34" charset="0"/>
              <a:buChar char="•"/>
            </a:pPr>
            <a:r>
              <a:rPr lang="en-US" sz="2200" dirty="0"/>
              <a:t>Distinctive spotted rash occurs 2 to 4 days after the </a:t>
            </a:r>
            <a:r>
              <a:rPr lang="en-US" sz="2200" dirty="0" err="1"/>
              <a:t>prodrome</a:t>
            </a:r>
            <a:endParaRPr lang="en-US" sz="2200" dirty="0"/>
          </a:p>
          <a:p>
            <a:pPr marL="342900" indent="-342900">
              <a:spcBef>
                <a:spcPts val="600"/>
              </a:spcBef>
              <a:spcAft>
                <a:spcPts val="600"/>
              </a:spcAft>
              <a:buFont typeface="Arial" panose="020B0604020202020204" pitchFamily="34" charset="0"/>
              <a:buChar char="•"/>
            </a:pPr>
            <a:r>
              <a:rPr lang="en-US" sz="2200" dirty="0"/>
              <a:t>If untreated, lesions merge and become necrotic</a:t>
            </a:r>
          </a:p>
          <a:p>
            <a:pPr marL="342900" indent="-342900">
              <a:spcBef>
                <a:spcPts val="600"/>
              </a:spcBef>
              <a:spcAft>
                <a:spcPts val="600"/>
              </a:spcAft>
              <a:buFont typeface="Arial" panose="020B0604020202020204" pitchFamily="34" charset="0"/>
              <a:buChar char="•"/>
            </a:pPr>
            <a:r>
              <a:rPr lang="en-US" sz="2200" dirty="0"/>
              <a:t>Cardiovascular disruption: hypotension, thrombosis, hemorrhage</a:t>
            </a:r>
          </a:p>
          <a:p>
            <a:pPr marL="342900" indent="-342900">
              <a:spcBef>
                <a:spcPts val="600"/>
              </a:spcBef>
              <a:spcAft>
                <a:spcPts val="600"/>
              </a:spcAft>
              <a:buFont typeface="Arial" panose="020B0604020202020204" pitchFamily="34" charset="0"/>
              <a:buChar char="•"/>
            </a:pPr>
            <a:r>
              <a:rPr lang="en-US" sz="2200" dirty="0"/>
              <a:t>20% mortality if untreated, 5% to 10% mortality if treated</a:t>
            </a:r>
          </a:p>
        </p:txBody>
      </p:sp>
    </p:spTree>
    <p:extLst>
      <p:ext uri="{BB962C8B-B14F-4D97-AF65-F5344CB8AC3E}">
        <p14:creationId xmlns:p14="http://schemas.microsoft.com/office/powerpoint/2010/main" val="42518089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Rash in Rocky Mountain Spotted Fever</a:t>
            </a:r>
          </a:p>
        </p:txBody>
      </p:sp>
      <p:pic>
        <p:nvPicPr>
          <p:cNvPr id="6" name="Picture 5" descr="Photo of Rocky Mountain Spotted Fever rash on a child.  The tick that transmits the infection is also shown."/>
          <p:cNvPicPr>
            <a:picLocks noChangeAspect="1"/>
          </p:cNvPicPr>
          <p:nvPr/>
        </p:nvPicPr>
        <p:blipFill rotWithShape="1">
          <a:blip r:embed="rId2">
            <a:extLst>
              <a:ext uri="{28A0092B-C50C-407E-A947-70E740481C1C}">
                <a14:useLocalDpi xmlns:a14="http://schemas.microsoft.com/office/drawing/2010/main" val="0"/>
              </a:ext>
            </a:extLst>
          </a:blip>
          <a:srcRect t="5378" b="4689"/>
          <a:stretch/>
        </p:blipFill>
        <p:spPr>
          <a:xfrm>
            <a:off x="2481138" y="1442434"/>
            <a:ext cx="4181724" cy="4800954"/>
          </a:xfrm>
          <a:prstGeom prst="rect">
            <a:avLst/>
          </a:prstGeom>
        </p:spPr>
      </p:pic>
      <p:sp>
        <p:nvSpPr>
          <p:cNvPr id="5" name="Text Placeholder 4"/>
          <p:cNvSpPr>
            <a:spLocks noGrp="1"/>
          </p:cNvSpPr>
          <p:nvPr>
            <p:ph type="body" sz="quarter" idx="30"/>
          </p:nvPr>
        </p:nvSpPr>
        <p:spPr/>
        <p:txBody>
          <a:bodyPr/>
          <a:lstStyle/>
          <a:p>
            <a:r>
              <a:rPr lang="en-US" dirty="0"/>
              <a:t>(hand) Source: Center for Disease Control; (tick) Source: Centers for Disease Control and Prevention/Andrew J. Brooks</a:t>
            </a:r>
          </a:p>
        </p:txBody>
      </p:sp>
    </p:spTree>
    <p:extLst>
      <p:ext uri="{BB962C8B-B14F-4D97-AF65-F5344CB8AC3E}">
        <p14:creationId xmlns:p14="http://schemas.microsoft.com/office/powerpoint/2010/main" val="42518089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Nonhemorrhagic</a:t>
            </a:r>
            <a:r>
              <a:rPr lang="en-US" dirty="0"/>
              <a:t> Fever Diseases Table </a:t>
            </a:r>
            <a:r>
              <a:rPr lang="en-US" sz="1200" dirty="0"/>
              <a:t>1</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18124218"/>
              </p:ext>
            </p:extLst>
          </p:nvPr>
        </p:nvGraphicFramePr>
        <p:xfrm>
          <a:off x="71500" y="1055546"/>
          <a:ext cx="9000999" cy="5461000"/>
        </p:xfrm>
        <a:graphic>
          <a:graphicData uri="http://schemas.openxmlformats.org/drawingml/2006/table">
            <a:tbl>
              <a:tblPr firstRow="1" bandRow="1">
                <a:tableStyleId>{073A0DAA-6AF3-43AB-8588-CEC1D06C72B9}</a:tableStyleId>
              </a:tblPr>
              <a:tblGrid>
                <a:gridCol w="1512167">
                  <a:extLst>
                    <a:ext uri="{9D8B030D-6E8A-4147-A177-3AD203B41FA5}">
                      <a16:colId xmlns:a16="http://schemas.microsoft.com/office/drawing/2014/main" val="20000"/>
                    </a:ext>
                  </a:extLst>
                </a:gridCol>
                <a:gridCol w="2404057">
                  <a:extLst>
                    <a:ext uri="{9D8B030D-6E8A-4147-A177-3AD203B41FA5}">
                      <a16:colId xmlns:a16="http://schemas.microsoft.com/office/drawing/2014/main" val="20001"/>
                    </a:ext>
                  </a:extLst>
                </a:gridCol>
                <a:gridCol w="2165845">
                  <a:extLst>
                    <a:ext uri="{9D8B030D-6E8A-4147-A177-3AD203B41FA5}">
                      <a16:colId xmlns:a16="http://schemas.microsoft.com/office/drawing/2014/main" val="20002"/>
                    </a:ext>
                  </a:extLst>
                </a:gridCol>
                <a:gridCol w="2918930">
                  <a:extLst>
                    <a:ext uri="{9D8B030D-6E8A-4147-A177-3AD203B41FA5}">
                      <a16:colId xmlns:a16="http://schemas.microsoft.com/office/drawing/2014/main" val="20003"/>
                    </a:ext>
                  </a:extLst>
                </a:gridCol>
              </a:tblGrid>
              <a:tr h="370840">
                <a:tc>
                  <a:txBody>
                    <a:bodyPr/>
                    <a:lstStyle/>
                    <a:p>
                      <a:r>
                        <a:rPr lang="en-US" sz="1300" b="1" i="0" u="none" strike="noStrike" kern="1200" baseline="0" dirty="0">
                          <a:solidFill>
                            <a:schemeClr val="tx1"/>
                          </a:solidFill>
                          <a:latin typeface="+mn-lt"/>
                          <a:ea typeface="+mn-ea"/>
                          <a:cs typeface="+mn-cs"/>
                        </a:rPr>
                        <a:t>Disease</a:t>
                      </a:r>
                      <a:endParaRPr lang="en-US" sz="13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1" i="0" u="none" strike="noStrike" kern="1200" baseline="0" dirty="0">
                          <a:solidFill>
                            <a:schemeClr val="tx1"/>
                          </a:solidFill>
                          <a:latin typeface="+mn-lt"/>
                          <a:ea typeface="+mn-ea"/>
                          <a:cs typeface="+mn-cs"/>
                        </a:rPr>
                        <a:t>Brucellosis</a:t>
                      </a:r>
                      <a:endParaRPr lang="en-US" sz="13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1" i="0" u="none" strike="noStrike" kern="1200" baseline="0" dirty="0">
                          <a:solidFill>
                            <a:schemeClr val="tx1"/>
                          </a:solidFill>
                          <a:latin typeface="+mn-lt"/>
                          <a:ea typeface="+mn-ea"/>
                          <a:cs typeface="+mn-cs"/>
                        </a:rPr>
                        <a:t>Q Fever</a:t>
                      </a:r>
                      <a:endParaRPr lang="en-US" sz="13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1" i="0" u="none" strike="noStrike" kern="1200" baseline="0" dirty="0">
                          <a:solidFill>
                            <a:schemeClr val="tx1"/>
                          </a:solidFill>
                          <a:latin typeface="+mn-lt"/>
                          <a:ea typeface="+mn-ea"/>
                          <a:cs typeface="+mn-cs"/>
                        </a:rPr>
                        <a:t>Cat-Scratch Disease</a:t>
                      </a:r>
                      <a:endParaRPr lang="en-US" sz="13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300" b="0" i="0" u="none" strike="noStrike" kern="1200" baseline="0" dirty="0">
                          <a:solidFill>
                            <a:schemeClr val="dk1"/>
                          </a:solidFill>
                          <a:latin typeface="+mn-lt"/>
                          <a:ea typeface="+mn-ea"/>
                          <a:cs typeface="+mn-cs"/>
                        </a:rPr>
                        <a:t>Causative Organism(s)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1" u="none" strike="noStrike" kern="1200" baseline="0" dirty="0">
                          <a:solidFill>
                            <a:schemeClr val="dk1"/>
                          </a:solidFill>
                          <a:latin typeface="+mn-lt"/>
                          <a:ea typeface="+mn-ea"/>
                          <a:cs typeface="+mn-cs"/>
                        </a:rPr>
                        <a:t>Brucella </a:t>
                      </a:r>
                      <a:r>
                        <a:rPr lang="en-US" sz="1300" b="0" i="1" u="none" strike="noStrike" kern="1200" baseline="0" dirty="0" err="1">
                          <a:solidFill>
                            <a:schemeClr val="dk1"/>
                          </a:solidFill>
                          <a:latin typeface="+mn-lt"/>
                          <a:ea typeface="+mn-ea"/>
                          <a:cs typeface="+mn-cs"/>
                        </a:rPr>
                        <a:t>melitensis</a:t>
                      </a:r>
                      <a:r>
                        <a:rPr lang="en-US" sz="1300" b="0" i="1" u="none" strike="noStrike" kern="1200" baseline="0" dirty="0">
                          <a:solidFill>
                            <a:schemeClr val="dk1"/>
                          </a:solidFill>
                          <a:latin typeface="+mn-lt"/>
                          <a:ea typeface="+mn-ea"/>
                          <a:cs typeface="+mn-cs"/>
                        </a:rPr>
                        <a:t>, </a:t>
                      </a:r>
                      <a:r>
                        <a:rPr lang="fr-FR" sz="1300" b="0" i="1" u="none" strike="noStrike" kern="1200" baseline="0" dirty="0">
                          <a:solidFill>
                            <a:schemeClr val="dk1"/>
                          </a:solidFill>
                          <a:latin typeface="+mn-lt"/>
                          <a:ea typeface="+mn-ea"/>
                          <a:cs typeface="+mn-cs"/>
                        </a:rPr>
                        <a:t>B. </a:t>
                      </a:r>
                      <a:r>
                        <a:rPr lang="fr-FR" sz="1300" b="0" i="1" u="none" strike="noStrike" kern="1200" baseline="0" dirty="0" err="1">
                          <a:solidFill>
                            <a:schemeClr val="dk1"/>
                          </a:solidFill>
                          <a:latin typeface="+mn-lt"/>
                          <a:ea typeface="+mn-ea"/>
                          <a:cs typeface="+mn-cs"/>
                        </a:rPr>
                        <a:t>abortus</a:t>
                      </a:r>
                      <a:r>
                        <a:rPr lang="fr-FR" sz="1300" b="0" i="1" u="none" strike="noStrike" kern="1200" baseline="0" dirty="0">
                          <a:solidFill>
                            <a:schemeClr val="dk1"/>
                          </a:solidFill>
                          <a:latin typeface="+mn-lt"/>
                          <a:ea typeface="+mn-ea"/>
                          <a:cs typeface="+mn-cs"/>
                        </a:rPr>
                        <a:t>, </a:t>
                      </a:r>
                      <a:r>
                        <a:rPr lang="fr-FR" sz="1300" b="0" i="0" u="none" strike="noStrike" kern="1200" baseline="0" dirty="0">
                          <a:solidFill>
                            <a:schemeClr val="dk1"/>
                          </a:solidFill>
                          <a:latin typeface="+mn-lt"/>
                          <a:ea typeface="+mn-ea"/>
                          <a:cs typeface="+mn-cs"/>
                        </a:rPr>
                        <a:t>or </a:t>
                      </a:r>
                      <a:r>
                        <a:rPr lang="fr-FR" sz="1300" b="0" i="1" u="none" strike="noStrike" kern="1200" baseline="0" dirty="0">
                          <a:solidFill>
                            <a:schemeClr val="dk1"/>
                          </a:solidFill>
                          <a:latin typeface="+mn-lt"/>
                          <a:ea typeface="+mn-ea"/>
                          <a:cs typeface="+mn-cs"/>
                        </a:rPr>
                        <a:t>B. suis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1" u="none" strike="noStrike" kern="1200" baseline="0" dirty="0">
                          <a:solidFill>
                            <a:schemeClr val="dk1"/>
                          </a:solidFill>
                          <a:latin typeface="+mn-lt"/>
                          <a:ea typeface="+mn-ea"/>
                          <a:cs typeface="+mn-cs"/>
                        </a:rPr>
                        <a:t>Coxiella burnetii</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1" u="none" strike="noStrike" kern="1200" baseline="0" dirty="0">
                          <a:solidFill>
                            <a:schemeClr val="dk1"/>
                          </a:solidFill>
                          <a:latin typeface="+mn-lt"/>
                          <a:ea typeface="+mn-ea"/>
                          <a:cs typeface="+mn-cs"/>
                        </a:rPr>
                        <a:t>Bartonella henselae</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300" b="0" i="0" u="none" strike="noStrike" kern="1200" baseline="0" dirty="0">
                          <a:solidFill>
                            <a:schemeClr val="dk1"/>
                          </a:solidFill>
                          <a:latin typeface="+mn-lt"/>
                          <a:ea typeface="+mn-ea"/>
                          <a:cs typeface="+mn-cs"/>
                        </a:rPr>
                        <a:t>Common Modes of Transmission</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Direct contact, airborne, parenteral (needlesticks)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Airborne, direct contact, food-borne</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Parenteral (cat scratch or bite)</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300" b="0" i="0" u="none" strike="noStrike" kern="1200" baseline="0" dirty="0">
                          <a:solidFill>
                            <a:schemeClr val="dk1"/>
                          </a:solidFill>
                          <a:latin typeface="+mn-lt"/>
                          <a:ea typeface="+mn-ea"/>
                          <a:cs typeface="+mn-cs"/>
                        </a:rPr>
                        <a:t>Virulence Factors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Intracellular growth; avoidance of destruction by phagocytes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Endospore-like structure</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Endotoxin</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300" b="0" i="0" u="none" strike="noStrike" kern="1200" baseline="0" dirty="0">
                          <a:solidFill>
                            <a:schemeClr val="dk1"/>
                          </a:solidFill>
                          <a:latin typeface="+mn-lt"/>
                          <a:ea typeface="+mn-ea"/>
                          <a:cs typeface="+mn-cs"/>
                        </a:rPr>
                        <a:t>Culture/ Diagnosis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Gram stain of biopsy material; PCR</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Serological tests for antibody; PCR</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Biopsy of lymph nodes plus Gram staining; ELISA (performed by CDC)</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300" b="0" i="0" u="none" strike="noStrike" kern="1200" baseline="0" dirty="0">
                          <a:solidFill>
                            <a:schemeClr val="dk1"/>
                          </a:solidFill>
                          <a:latin typeface="+mn-lt"/>
                          <a:ea typeface="+mn-ea"/>
                          <a:cs typeface="+mn-cs"/>
                        </a:rPr>
                        <a:t>Prevention</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Animal control, pasteurization of milk</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Vaccine for high-risk population</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Clean wound sites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300" b="0" i="0" u="none" strike="noStrike" kern="1200" baseline="0" dirty="0">
                          <a:solidFill>
                            <a:schemeClr val="dk1"/>
                          </a:solidFill>
                          <a:latin typeface="+mn-lt"/>
                          <a:ea typeface="+mn-ea"/>
                          <a:cs typeface="+mn-cs"/>
                        </a:rPr>
                        <a:t>Treatment</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Doxycycline plus gentamicin or rifampin</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Combination of doxycycline and hydroxychloroquine</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Azithromycin or rifampin</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US" sz="1300" b="0" i="0" u="none" strike="noStrike" kern="1200" baseline="0" dirty="0">
                          <a:solidFill>
                            <a:schemeClr val="dk1"/>
                          </a:solidFill>
                          <a:latin typeface="+mn-lt"/>
                          <a:ea typeface="+mn-ea"/>
                          <a:cs typeface="+mn-cs"/>
                        </a:rPr>
                        <a:t>Distinctive Features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Undulating fever, muscle aches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Airborne route of transmission, variable disease presentation</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History of cat bite or scratch; fever not always present</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0840">
                <a:tc>
                  <a:txBody>
                    <a:bodyPr/>
                    <a:lstStyle/>
                    <a:p>
                      <a:r>
                        <a:rPr lang="en-US" sz="1300" b="0" i="0" u="none" strike="noStrike" kern="1200" baseline="0" dirty="0">
                          <a:solidFill>
                            <a:schemeClr val="dk1"/>
                          </a:solidFill>
                          <a:latin typeface="+mn-lt"/>
                          <a:ea typeface="+mn-ea"/>
                          <a:cs typeface="+mn-cs"/>
                        </a:rPr>
                        <a:t>Epidemiological Features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United States: fewer than 100 cases per year; internationally, 500,000 cases per year; </a:t>
                      </a:r>
                      <a:r>
                        <a:rPr lang="en-US" sz="1300" b="1" i="0" u="none" strike="noStrike" kern="1200" baseline="0" dirty="0">
                          <a:solidFill>
                            <a:schemeClr val="dk1"/>
                          </a:solidFill>
                          <a:latin typeface="+mn-lt"/>
                          <a:ea typeface="+mn-ea"/>
                          <a:cs typeface="+mn-cs"/>
                        </a:rPr>
                        <a:t>Category B Bioterrorism Agent</a:t>
                      </a:r>
                      <a:endParaRPr lang="en-US" sz="13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One-third of cases occur in four states: Colorado, California, Texas, and Illinois; </a:t>
                      </a:r>
                      <a:r>
                        <a:rPr lang="en-US" sz="1300" b="1" i="0" u="none" strike="noStrike" kern="1200" baseline="0" dirty="0">
                          <a:solidFill>
                            <a:schemeClr val="dk1"/>
                          </a:solidFill>
                          <a:latin typeface="+mn-lt"/>
                          <a:ea typeface="+mn-ea"/>
                          <a:cs typeface="+mn-cs"/>
                        </a:rPr>
                        <a:t>Category B Bioterrorism Agent</a:t>
                      </a:r>
                      <a:endParaRPr lang="en-US" sz="13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u="none" strike="noStrike" kern="1200" baseline="0" dirty="0">
                          <a:solidFill>
                            <a:schemeClr val="dk1"/>
                          </a:solidFill>
                          <a:latin typeface="+mn-lt"/>
                          <a:ea typeface="+mn-ea"/>
                          <a:cs typeface="+mn-cs"/>
                        </a:rPr>
                        <a:t>United States: estimated incidence is 9.3 cases per 100,000; internationally, seroprevalence from 0.6% to 37% depending on cat population</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Nonhemorrhagic</a:t>
            </a:r>
            <a:r>
              <a:rPr lang="en-US" dirty="0"/>
              <a:t> Fever Diseases Table </a:t>
            </a:r>
            <a:r>
              <a:rPr lang="en-US" sz="1200" dirty="0"/>
              <a:t>2</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97836592"/>
              </p:ext>
            </p:extLst>
          </p:nvPr>
        </p:nvGraphicFramePr>
        <p:xfrm>
          <a:off x="402768" y="1008632"/>
          <a:ext cx="8686800" cy="5527040"/>
        </p:xfrm>
        <a:graphic>
          <a:graphicData uri="http://schemas.openxmlformats.org/drawingml/2006/table">
            <a:tbl>
              <a:tblPr firstRow="1" bandRow="1">
                <a:tableStyleId>{073A0DAA-6AF3-43AB-8588-CEC1D06C72B9}</a:tableStyleId>
              </a:tblPr>
              <a:tblGrid>
                <a:gridCol w="1676400">
                  <a:extLst>
                    <a:ext uri="{9D8B030D-6E8A-4147-A177-3AD203B41FA5}">
                      <a16:colId xmlns:a16="http://schemas.microsoft.com/office/drawing/2014/main" val="20000"/>
                    </a:ext>
                  </a:extLst>
                </a:gridCol>
                <a:gridCol w="2378968">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2327176">
                  <a:extLst>
                    <a:ext uri="{9D8B030D-6E8A-4147-A177-3AD203B41FA5}">
                      <a16:colId xmlns:a16="http://schemas.microsoft.com/office/drawing/2014/main" val="20003"/>
                    </a:ext>
                  </a:extLst>
                </a:gridCol>
              </a:tblGrid>
              <a:tr h="370840">
                <a:tc>
                  <a:txBody>
                    <a:bodyPr/>
                    <a:lstStyle/>
                    <a:p>
                      <a:r>
                        <a:rPr lang="en-US" sz="1600" b="1" i="0" u="none" strike="noStrike" kern="1200" baseline="0" dirty="0">
                          <a:solidFill>
                            <a:schemeClr val="tx1"/>
                          </a:solidFill>
                          <a:latin typeface="+mn-lt"/>
                          <a:ea typeface="+mn-ea"/>
                          <a:cs typeface="+mn-cs"/>
                        </a:rPr>
                        <a:t>Disease</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tx1"/>
                          </a:solidFill>
                          <a:latin typeface="+mn-lt"/>
                          <a:ea typeface="+mn-ea"/>
                          <a:cs typeface="+mn-cs"/>
                        </a:rPr>
                        <a:t>Trench Fever</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tx1"/>
                          </a:solidFill>
                          <a:latin typeface="+mn-lt"/>
                          <a:ea typeface="+mn-ea"/>
                          <a:cs typeface="+mn-cs"/>
                        </a:rPr>
                        <a:t>Ehrlichiosis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tx1"/>
                          </a:solidFill>
                          <a:latin typeface="+mn-lt"/>
                          <a:ea typeface="+mn-ea"/>
                          <a:cs typeface="+mn-cs"/>
                        </a:rPr>
                        <a:t>Anaplasmosis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Causative Organism(s)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1" u="none" strike="noStrike" kern="1200" baseline="0" dirty="0">
                          <a:solidFill>
                            <a:schemeClr val="dk1"/>
                          </a:solidFill>
                          <a:latin typeface="+mn-lt"/>
                          <a:ea typeface="+mn-ea"/>
                          <a:cs typeface="+mn-cs"/>
                        </a:rPr>
                        <a:t>Bartonella quintana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1" u="none" strike="noStrike" kern="1200" baseline="0" dirty="0">
                          <a:solidFill>
                            <a:schemeClr val="dk1"/>
                          </a:solidFill>
                          <a:latin typeface="+mn-lt"/>
                          <a:ea typeface="+mn-ea"/>
                          <a:cs typeface="+mn-cs"/>
                        </a:rPr>
                        <a:t>Ehrlichia </a:t>
                      </a:r>
                      <a:r>
                        <a:rPr lang="en-US" sz="1600" b="0" i="0" u="none" strike="noStrike" kern="1200" baseline="0" dirty="0">
                          <a:solidFill>
                            <a:schemeClr val="dk1"/>
                          </a:solidFill>
                          <a:latin typeface="+mn-lt"/>
                          <a:ea typeface="+mn-ea"/>
                          <a:cs typeface="+mn-cs"/>
                        </a:rPr>
                        <a:t>species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1" u="none" strike="noStrike" kern="1200" baseline="0" dirty="0">
                          <a:solidFill>
                            <a:schemeClr val="dk1"/>
                          </a:solidFill>
                          <a:latin typeface="+mn-lt"/>
                          <a:ea typeface="+mn-ea"/>
                          <a:cs typeface="+mn-cs"/>
                        </a:rPr>
                        <a:t>Anaplasma </a:t>
                      </a:r>
                      <a:r>
                        <a:rPr lang="en-US" sz="1600" b="0" i="0" u="none" strike="noStrike" kern="1200" baseline="0" dirty="0">
                          <a:solidFill>
                            <a:schemeClr val="dk1"/>
                          </a:solidFill>
                          <a:latin typeface="+mn-lt"/>
                          <a:ea typeface="+mn-ea"/>
                          <a:cs typeface="+mn-cs"/>
                        </a:rPr>
                        <a:t>species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Common Modes of 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Biological vector (lice)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Biological vector (tick)</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Biological vector (tick)</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n-lt"/>
                          <a:ea typeface="+mn-ea"/>
                          <a:cs typeface="+mn-cs"/>
                        </a:rPr>
                        <a:t>Virulence Factors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Endotoxin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kern="1200" dirty="0">
                          <a:solidFill>
                            <a:schemeClr val="dk1"/>
                          </a:solidFill>
                          <a:effectLst/>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kern="1200" dirty="0">
                          <a:solidFill>
                            <a:schemeClr val="dk1"/>
                          </a:solidFill>
                          <a:effectLst/>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Culture/Diagnosis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ELISA (performed by CDC)</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PCR, indirect antibody test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PCR, indirect antibody test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Avoid lice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Avoid ticks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Avoid ticks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Azithromycin +/- doxycycline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Doxycycline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Doxycycline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US" sz="1600" b="0" i="0" u="none" strike="noStrike" kern="1200" baseline="0" dirty="0">
                          <a:solidFill>
                            <a:schemeClr val="dk1"/>
                          </a:solidFill>
                          <a:latin typeface="+mn-lt"/>
                          <a:ea typeface="+mn-ea"/>
                          <a:cs typeface="+mn-cs"/>
                        </a:rPr>
                        <a:t>Distinctive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Endocarditis common, 5-day fever</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Southeast, south central United States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Upper Midwest and northeastern United States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0840">
                <a:tc>
                  <a:txBody>
                    <a:bodyPr/>
                    <a:lstStyle/>
                    <a:p>
                      <a:r>
                        <a:rPr lang="en-US" sz="1600" b="0" i="0" u="none" strike="noStrike" kern="1200" baseline="0" dirty="0">
                          <a:solidFill>
                            <a:schemeClr val="dk1"/>
                          </a:solidFill>
                          <a:latin typeface="+mn-lt"/>
                          <a:ea typeface="+mn-ea"/>
                          <a:cs typeface="+mn-cs"/>
                        </a:rPr>
                        <a:t>Epidemiological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Most infections asymptomatic; found on every continent except Antarctica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Great increase in incidence since mid-1990s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Great increase in incidence since mid-1990s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Nonhemorrhagic</a:t>
            </a:r>
            <a:r>
              <a:rPr lang="en-US" dirty="0"/>
              <a:t> Fever Diseases Table </a:t>
            </a:r>
            <a:r>
              <a:rPr lang="en-US" sz="1200" dirty="0"/>
              <a:t>3</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987134324"/>
              </p:ext>
            </p:extLst>
          </p:nvPr>
        </p:nvGraphicFramePr>
        <p:xfrm>
          <a:off x="452314" y="1196752"/>
          <a:ext cx="7864388" cy="4831080"/>
        </p:xfrm>
        <a:graphic>
          <a:graphicData uri="http://schemas.openxmlformats.org/drawingml/2006/table">
            <a:tbl>
              <a:tblPr firstRow="1" bandRow="1">
                <a:tableStyleId>{073A0DAA-6AF3-43AB-8588-CEC1D06C72B9}</a:tableStyleId>
              </a:tblPr>
              <a:tblGrid>
                <a:gridCol w="2014050">
                  <a:extLst>
                    <a:ext uri="{9D8B030D-6E8A-4147-A177-3AD203B41FA5}">
                      <a16:colId xmlns:a16="http://schemas.microsoft.com/office/drawing/2014/main" val="20000"/>
                    </a:ext>
                  </a:extLst>
                </a:gridCol>
                <a:gridCol w="2973123">
                  <a:extLst>
                    <a:ext uri="{9D8B030D-6E8A-4147-A177-3AD203B41FA5}">
                      <a16:colId xmlns:a16="http://schemas.microsoft.com/office/drawing/2014/main" val="20001"/>
                    </a:ext>
                  </a:extLst>
                </a:gridCol>
                <a:gridCol w="2877215">
                  <a:extLst>
                    <a:ext uri="{9D8B030D-6E8A-4147-A177-3AD203B41FA5}">
                      <a16:colId xmlns:a16="http://schemas.microsoft.com/office/drawing/2014/main" val="20002"/>
                    </a:ext>
                  </a:extLst>
                </a:gridCol>
              </a:tblGrid>
              <a:tr h="370840">
                <a:tc>
                  <a:txBody>
                    <a:bodyPr/>
                    <a:lstStyle/>
                    <a:p>
                      <a:r>
                        <a:rPr lang="en-US" sz="1600" b="1" i="0" u="none" strike="noStrike" kern="1200" baseline="0" dirty="0">
                          <a:solidFill>
                            <a:schemeClr val="tx1"/>
                          </a:solidFill>
                          <a:latin typeface="+mn-lt"/>
                          <a:ea typeface="+mn-ea"/>
                          <a:cs typeface="+mn-cs"/>
                        </a:rPr>
                        <a:t>Disease</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tx1"/>
                          </a:solidFill>
                          <a:latin typeface="+mn-lt"/>
                          <a:ea typeface="+mn-ea"/>
                          <a:cs typeface="+mn-cs"/>
                        </a:rPr>
                        <a:t>Babesiosis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tx1"/>
                          </a:solidFill>
                          <a:latin typeface="+mn-lt"/>
                          <a:ea typeface="+mn-ea"/>
                          <a:cs typeface="+mn-cs"/>
                        </a:rPr>
                        <a:t>Spotted Fever Rickettsiosis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Causative Organism(s)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1" u="none" strike="noStrike" kern="1200" baseline="0" dirty="0">
                          <a:solidFill>
                            <a:schemeClr val="dk1"/>
                          </a:solidFill>
                          <a:latin typeface="+mn-lt"/>
                          <a:ea typeface="+mn-ea"/>
                          <a:cs typeface="+mn-cs"/>
                        </a:rPr>
                        <a:t>Babesia </a:t>
                      </a:r>
                      <a:r>
                        <a:rPr lang="en-US" sz="1600" b="0" i="0" u="none" strike="noStrike" kern="1200" baseline="0" dirty="0">
                          <a:solidFill>
                            <a:schemeClr val="dk1"/>
                          </a:solidFill>
                          <a:latin typeface="+mn-lt"/>
                          <a:ea typeface="+mn-ea"/>
                          <a:cs typeface="+mn-cs"/>
                        </a:rPr>
                        <a:t>species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1" u="none" strike="noStrike" kern="1200" baseline="0" dirty="0">
                          <a:solidFill>
                            <a:schemeClr val="dk1"/>
                          </a:solidFill>
                          <a:latin typeface="+mn-lt"/>
                          <a:ea typeface="+mn-ea"/>
                          <a:cs typeface="+mn-cs"/>
                        </a:rPr>
                        <a:t>Rickettsia </a:t>
                      </a:r>
                      <a:r>
                        <a:rPr lang="en-US" sz="1600" b="0" i="0" u="none" strike="noStrike" kern="1200" baseline="0" dirty="0">
                          <a:solidFill>
                            <a:schemeClr val="dk1"/>
                          </a:solidFill>
                          <a:latin typeface="+mn-lt"/>
                          <a:ea typeface="+mn-ea"/>
                          <a:cs typeface="+mn-cs"/>
                        </a:rPr>
                        <a:t>species</a:t>
                      </a:r>
                      <a:endParaRPr lang="en-US" sz="16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Common Modes of 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Biological vector (tick)</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Biological vector (tick)</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n-lt"/>
                          <a:ea typeface="+mn-ea"/>
                          <a:cs typeface="+mn-cs"/>
                        </a:rPr>
                        <a:t>Virulence Factors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kern="1200" dirty="0">
                          <a:solidFill>
                            <a:schemeClr val="dk1"/>
                          </a:solidFill>
                          <a:effectLst/>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Induces apoptosis in cells lining blood vessels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Culture/ 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Blood smear</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Fluorescent antibody, PCR</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Avoid ticks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Avoid ticks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Combination therapy with antibacterial + antiprotozoal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Doxycycline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US" sz="1600" b="0" i="0" u="none" strike="noStrike" kern="1200" baseline="0" dirty="0">
                          <a:solidFill>
                            <a:schemeClr val="dk1"/>
                          </a:solidFill>
                          <a:latin typeface="+mn-lt"/>
                          <a:ea typeface="+mn-ea"/>
                          <a:cs typeface="+mn-cs"/>
                        </a:rPr>
                        <a:t>Distinctive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Northeastern and upper </a:t>
                      </a:r>
                      <a:r>
                        <a:rPr lang="en-US" sz="1600" b="0" i="0" u="none" strike="noStrike" kern="1200" baseline="0" dirty="0" err="1">
                          <a:solidFill>
                            <a:schemeClr val="dk1"/>
                          </a:solidFill>
                          <a:latin typeface="+mn-lt"/>
                          <a:ea typeface="+mn-ea"/>
                          <a:cs typeface="+mn-cs"/>
                        </a:rPr>
                        <a:t>midwestern</a:t>
                      </a:r>
                      <a:r>
                        <a:rPr lang="en-US" sz="1600" b="0" i="0" u="none" strike="noStrike" kern="1200" baseline="0" dirty="0">
                          <a:solidFill>
                            <a:schemeClr val="dk1"/>
                          </a:solidFill>
                          <a:latin typeface="+mn-lt"/>
                          <a:ea typeface="+mn-ea"/>
                          <a:cs typeface="+mn-cs"/>
                        </a:rPr>
                        <a:t> United States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Rocky Mountain spotted fever is most severe of the Rickettsioses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0840">
                <a:tc>
                  <a:txBody>
                    <a:bodyPr/>
                    <a:lstStyle/>
                    <a:p>
                      <a:r>
                        <a:rPr lang="en-US" sz="1600" b="0" i="0" u="none" strike="noStrike" kern="1200" baseline="0" dirty="0">
                          <a:solidFill>
                            <a:schemeClr val="dk1"/>
                          </a:solidFill>
                          <a:latin typeface="+mn-lt"/>
                          <a:ea typeface="+mn-ea"/>
                          <a:cs typeface="+mn-cs"/>
                        </a:rPr>
                        <a:t>Epidemiological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kern="1200" dirty="0">
                          <a:solidFill>
                            <a:schemeClr val="dk1"/>
                          </a:solidFill>
                          <a:effectLst/>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Only in Americas; tenfold increase since 2000</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Chagas Disease</a:t>
            </a:r>
          </a:p>
        </p:txBody>
      </p:sp>
      <p:sp>
        <p:nvSpPr>
          <p:cNvPr id="3" name="Content Placeholder 2"/>
          <p:cNvSpPr>
            <a:spLocks noGrp="1"/>
          </p:cNvSpPr>
          <p:nvPr>
            <p:ph sz="quarter" idx="11"/>
          </p:nvPr>
        </p:nvSpPr>
        <p:spPr>
          <a:xfrm>
            <a:off x="342900" y="1276709"/>
            <a:ext cx="4243614" cy="4971691"/>
          </a:xfrm>
        </p:spPr>
        <p:txBody>
          <a:bodyPr/>
          <a:lstStyle/>
          <a:p>
            <a:r>
              <a:rPr lang="en-US" i="1" dirty="0"/>
              <a:t>Trypanosoma </a:t>
            </a:r>
            <a:r>
              <a:rPr lang="en-US" i="1" dirty="0" err="1"/>
              <a:t>cruzi</a:t>
            </a:r>
            <a:r>
              <a:rPr lang="en-US" i="1" dirty="0"/>
              <a:t>:</a:t>
            </a:r>
          </a:p>
          <a:p>
            <a:pPr marL="342900" indent="-342900">
              <a:buFont typeface="Arial" panose="020B0604020202020204" pitchFamily="34" charset="0"/>
              <a:buChar char="•"/>
            </a:pPr>
            <a:r>
              <a:rPr lang="en-US" dirty="0"/>
              <a:t>Flagellated protozoan similar to the agent of African sleeping sickness</a:t>
            </a:r>
          </a:p>
          <a:p>
            <a:r>
              <a:rPr lang="en-US" dirty="0"/>
              <a:t>Signs and symptoms:</a:t>
            </a:r>
          </a:p>
          <a:p>
            <a:pPr marL="342900" indent="-342900">
              <a:buFont typeface="Arial" panose="020B0604020202020204" pitchFamily="34" charset="0"/>
              <a:buChar char="•"/>
            </a:pPr>
            <a:r>
              <a:rPr lang="en-US" dirty="0"/>
              <a:t>Acute: mild to severe fever, nausea, fatigue, “</a:t>
            </a:r>
            <a:r>
              <a:rPr lang="en-US" dirty="0" err="1"/>
              <a:t>chagoma</a:t>
            </a:r>
            <a:r>
              <a:rPr lang="en-US" dirty="0"/>
              <a:t>” at the bite site, swelling of eyelids if near the eyes</a:t>
            </a:r>
          </a:p>
          <a:p>
            <a:pPr marL="342900" indent="-342900">
              <a:buFont typeface="Arial" panose="020B0604020202020204" pitchFamily="34" charset="0"/>
              <a:buChar char="•"/>
            </a:pPr>
            <a:r>
              <a:rPr lang="en-US" dirty="0"/>
              <a:t>Chronic: inflammation and disruption of the heart, brain, and intestinal tract</a:t>
            </a:r>
          </a:p>
        </p:txBody>
      </p:sp>
      <p:pic>
        <p:nvPicPr>
          <p:cNvPr id="6" name="Picture 5" descr="Photo of a triatomine bug, the carrier of T. cruzi."/>
          <p:cNvPicPr>
            <a:picLocks noChangeAspect="1"/>
          </p:cNvPicPr>
          <p:nvPr/>
        </p:nvPicPr>
        <p:blipFill rotWithShape="1">
          <a:blip r:embed="rId2">
            <a:extLst>
              <a:ext uri="{28A0092B-C50C-407E-A947-70E740481C1C}">
                <a14:useLocalDpi xmlns:a14="http://schemas.microsoft.com/office/drawing/2010/main" val="0"/>
              </a:ext>
            </a:extLst>
          </a:blip>
          <a:srcRect t="6045" b="4457"/>
          <a:stretch/>
        </p:blipFill>
        <p:spPr>
          <a:xfrm>
            <a:off x="4987250" y="1738647"/>
            <a:ext cx="4086945" cy="4328323"/>
          </a:xfrm>
          <a:prstGeom prst="rect">
            <a:avLst/>
          </a:prstGeom>
        </p:spPr>
      </p:pic>
      <p:sp>
        <p:nvSpPr>
          <p:cNvPr id="5" name="Text Placeholder 4"/>
          <p:cNvSpPr>
            <a:spLocks noGrp="1"/>
          </p:cNvSpPr>
          <p:nvPr>
            <p:ph type="body" sz="quarter" idx="30"/>
          </p:nvPr>
        </p:nvSpPr>
        <p:spPr/>
        <p:txBody>
          <a:bodyPr/>
          <a:lstStyle/>
          <a:p>
            <a:r>
              <a:rPr lang="en-US" dirty="0"/>
              <a:t>The Natural History Museum/The Image Works</a:t>
            </a:r>
          </a:p>
        </p:txBody>
      </p:sp>
    </p:spTree>
    <p:extLst>
      <p:ext uri="{BB962C8B-B14F-4D97-AF65-F5344CB8AC3E}">
        <p14:creationId xmlns:p14="http://schemas.microsoft.com/office/powerpoint/2010/main" val="42518089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T. </a:t>
            </a:r>
            <a:r>
              <a:rPr lang="en-US" i="1" dirty="0" err="1"/>
              <a:t>cruzi</a:t>
            </a:r>
            <a:r>
              <a:rPr lang="en-US" dirty="0"/>
              <a:t> Seen in a Blood Smear</a:t>
            </a:r>
          </a:p>
        </p:txBody>
      </p:sp>
      <p:pic>
        <p:nvPicPr>
          <p:cNvPr id="6" name="Picture 5" descr="Photo of T. cruzi seen in a blood smear."/>
          <p:cNvPicPr>
            <a:picLocks noChangeAspect="1"/>
          </p:cNvPicPr>
          <p:nvPr/>
        </p:nvPicPr>
        <p:blipFill rotWithShape="1">
          <a:blip r:embed="rId2">
            <a:extLst>
              <a:ext uri="{28A0092B-C50C-407E-A947-70E740481C1C}">
                <a14:useLocalDpi xmlns:a14="http://schemas.microsoft.com/office/drawing/2010/main" val="0"/>
              </a:ext>
            </a:extLst>
          </a:blip>
          <a:srcRect t="7778" b="5902"/>
          <a:stretch/>
        </p:blipFill>
        <p:spPr>
          <a:xfrm>
            <a:off x="761310" y="1481069"/>
            <a:ext cx="7621380" cy="4799961"/>
          </a:xfrm>
          <a:prstGeom prst="rect">
            <a:avLst/>
          </a:prstGeom>
        </p:spPr>
      </p:pic>
      <p:sp>
        <p:nvSpPr>
          <p:cNvPr id="5" name="Text Placeholder 4"/>
          <p:cNvSpPr>
            <a:spLocks noGrp="1"/>
          </p:cNvSpPr>
          <p:nvPr>
            <p:ph type="body" sz="quarter" idx="30"/>
          </p:nvPr>
        </p:nvSpPr>
        <p:spPr/>
        <p:txBody>
          <a:bodyPr/>
          <a:lstStyle/>
          <a:p>
            <a:r>
              <a:rPr lang="en-US" dirty="0"/>
              <a:t>Source: CDC/Dr. Mae Melvin</a:t>
            </a:r>
          </a:p>
        </p:txBody>
      </p:sp>
    </p:spTree>
    <p:extLst>
      <p:ext uri="{BB962C8B-B14F-4D97-AF65-F5344CB8AC3E}">
        <p14:creationId xmlns:p14="http://schemas.microsoft.com/office/powerpoint/2010/main" val="42518089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Chagas Disease</a:t>
            </a:r>
            <a:r>
              <a:rPr lang="en-US" altLang="en-US" dirty="0"/>
              <a:t> </a:t>
            </a:r>
            <a:r>
              <a:rPr lang="en-US" altLang="en-US" dirty="0" err="1"/>
              <a:t>Disease</a:t>
            </a:r>
            <a:r>
              <a:rPr lang="en-US" altLang="en-US" dirty="0"/>
              <a:t>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89441357"/>
              </p:ext>
            </p:extLst>
          </p:nvPr>
        </p:nvGraphicFramePr>
        <p:xfrm>
          <a:off x="449942" y="1259114"/>
          <a:ext cx="8360229" cy="4648198"/>
        </p:xfrm>
        <a:graphic>
          <a:graphicData uri="http://schemas.openxmlformats.org/drawingml/2006/table">
            <a:tbl>
              <a:tblPr firstRow="1" bandRow="1">
                <a:tableStyleId>{073A0DAA-6AF3-43AB-8588-CEC1D06C72B9}</a:tableStyleId>
              </a:tblPr>
              <a:tblGrid>
                <a:gridCol w="2804052">
                  <a:extLst>
                    <a:ext uri="{9D8B030D-6E8A-4147-A177-3AD203B41FA5}">
                      <a16:colId xmlns:a16="http://schemas.microsoft.com/office/drawing/2014/main" val="20000"/>
                    </a:ext>
                  </a:extLst>
                </a:gridCol>
                <a:gridCol w="5556177">
                  <a:extLst>
                    <a:ext uri="{9D8B030D-6E8A-4147-A177-3AD203B41FA5}">
                      <a16:colId xmlns:a16="http://schemas.microsoft.com/office/drawing/2014/main" val="20001"/>
                    </a:ext>
                  </a:extLst>
                </a:gridCol>
              </a:tblGrid>
              <a:tr h="399198">
                <a:tc>
                  <a:txBody>
                    <a:bodyPr/>
                    <a:lstStyle/>
                    <a:p>
                      <a:r>
                        <a:rPr lang="en-US"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Subacute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99198">
                <a:tc>
                  <a:txBody>
                    <a:bodyPr/>
                    <a:lstStyle/>
                    <a:p>
                      <a:r>
                        <a:rPr lang="en-US" sz="1800" b="0" i="0" u="none" strike="noStrike" kern="1200" baseline="0" dirty="0">
                          <a:solidFill>
                            <a:schemeClr val="dk1"/>
                          </a:solidFill>
                          <a:latin typeface="+mn-lt"/>
                          <a:ea typeface="+mn-ea"/>
                          <a:cs typeface="+mn-cs"/>
                        </a:rPr>
                        <a:t>Causative Organism(s)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1" u="none" strike="noStrike" kern="1200" baseline="0" dirty="0">
                          <a:solidFill>
                            <a:schemeClr val="dk1"/>
                          </a:solidFill>
                          <a:latin typeface="+mn-lt"/>
                          <a:ea typeface="+mn-ea"/>
                          <a:cs typeface="+mn-cs"/>
                        </a:rPr>
                        <a:t>Trypanosoma cruzi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89027">
                <a:tc>
                  <a:txBody>
                    <a:bodyPr/>
                    <a:lstStyle/>
                    <a:p>
                      <a:r>
                        <a:rPr lang="en-US" sz="1800" b="0" i="0" u="none" strike="noStrike" kern="1200" baseline="0" dirty="0">
                          <a:solidFill>
                            <a:schemeClr val="dk1"/>
                          </a:solidFill>
                          <a:latin typeface="+mn-lt"/>
                          <a:ea typeface="+mn-ea"/>
                          <a:cs typeface="+mn-cs"/>
                        </a:rPr>
                        <a:t>Common Modes of Transmission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Biological vector (triatomine bug), vertical</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89027">
                <a:tc>
                  <a:txBody>
                    <a:bodyPr/>
                    <a:lstStyle/>
                    <a:p>
                      <a:r>
                        <a:rPr lang="en-US"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Antioxidant enzymes, co-opting host antigens; induces autoimmunity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89027">
                <a:tc>
                  <a:txBody>
                    <a:bodyPr/>
                    <a:lstStyle/>
                    <a:p>
                      <a:r>
                        <a:rPr lang="en-US" sz="1800" b="0" i="0" u="none" strike="noStrike" kern="1200" baseline="0" dirty="0">
                          <a:solidFill>
                            <a:schemeClr val="dk1"/>
                          </a:solidFill>
                          <a:latin typeface="+mn-lt"/>
                          <a:ea typeface="+mn-ea"/>
                          <a:cs typeface="+mn-cs"/>
                        </a:rPr>
                        <a:t>Culture/Diagnosis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Blood smear in acute phase; serological methods in later stages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99198">
                <a:tc>
                  <a:txBody>
                    <a:bodyPr/>
                    <a:lstStyle/>
                    <a:p>
                      <a:r>
                        <a:rPr lang="en-US" sz="1800" b="0" i="0" u="none" strike="noStrike" kern="1200" baseline="0" dirty="0">
                          <a:solidFill>
                            <a:schemeClr val="dk1"/>
                          </a:solidFill>
                          <a:latin typeface="+mn-lt"/>
                          <a:ea typeface="+mn-ea"/>
                          <a:cs typeface="+mn-cs"/>
                        </a:rPr>
                        <a:t>Prevention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Insect control</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99198">
                <a:tc>
                  <a:txBody>
                    <a:bodyPr/>
                    <a:lstStyle/>
                    <a:p>
                      <a:r>
                        <a:rPr lang="en-US" sz="1800" b="0" i="0" u="none" strike="noStrike" kern="1200" baseline="0" dirty="0">
                          <a:solidFill>
                            <a:schemeClr val="dk1"/>
                          </a:solidFill>
                          <a:latin typeface="+mn-lt"/>
                          <a:ea typeface="+mn-ea"/>
                          <a:cs typeface="+mn-cs"/>
                        </a:rPr>
                        <a:t>Treatment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Consult CDC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984325">
                <a:tc>
                  <a:txBody>
                    <a:bodyPr/>
                    <a:lstStyle/>
                    <a:p>
                      <a:r>
                        <a:rPr lang="en-US" sz="1800" b="0" i="0" u="none" strike="noStrike" kern="1200" baseline="0" dirty="0">
                          <a:solidFill>
                            <a:schemeClr val="dk1"/>
                          </a:solidFill>
                          <a:latin typeface="+mn-lt"/>
                          <a:ea typeface="+mn-ea"/>
                          <a:cs typeface="+mn-cs"/>
                        </a:rPr>
                        <a:t>Epidemiological Features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Endemic in Central and South America; 300,000 cases present in the United States; considered a </a:t>
                      </a:r>
                      <a:r>
                        <a:rPr lang="en-US" sz="1800" b="1" i="0" u="none" strike="noStrike" kern="1200" baseline="0" dirty="0">
                          <a:solidFill>
                            <a:schemeClr val="dk1"/>
                          </a:solidFill>
                          <a:latin typeface="+mn-lt"/>
                          <a:ea typeface="+mn-ea"/>
                          <a:cs typeface="+mn-cs"/>
                        </a:rPr>
                        <a:t>neglected parasitic infection</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Malaria</a:t>
            </a:r>
          </a:p>
        </p:txBody>
      </p:sp>
      <p:sp>
        <p:nvSpPr>
          <p:cNvPr id="3" name="Content Placeholder 2"/>
          <p:cNvSpPr>
            <a:spLocks noGrp="1"/>
          </p:cNvSpPr>
          <p:nvPr>
            <p:ph sz="quarter" idx="11"/>
          </p:nvPr>
        </p:nvSpPr>
        <p:spPr/>
        <p:txBody>
          <a:bodyPr/>
          <a:lstStyle/>
          <a:p>
            <a:pPr>
              <a:spcBef>
                <a:spcPts val="800"/>
              </a:spcBef>
            </a:pPr>
            <a:r>
              <a:rPr lang="en-US" dirty="0"/>
              <a:t>Signs and symptoms occur in 48- or 72-hour intervals:</a:t>
            </a:r>
          </a:p>
          <a:p>
            <a:pPr marL="342900" indent="-342900">
              <a:spcBef>
                <a:spcPts val="800"/>
              </a:spcBef>
              <a:buFont typeface="Arial" panose="020B0604020202020204" pitchFamily="34" charset="0"/>
              <a:buChar char="•"/>
            </a:pPr>
            <a:r>
              <a:rPr lang="en-US" dirty="0"/>
              <a:t>Malaise, fatigue, aches, nausea with or without diarrhea</a:t>
            </a:r>
          </a:p>
          <a:p>
            <a:pPr marL="342900" indent="-342900">
              <a:spcBef>
                <a:spcPts val="800"/>
              </a:spcBef>
              <a:buFont typeface="Arial" panose="020B0604020202020204" pitchFamily="34" charset="0"/>
              <a:buChar char="•"/>
            </a:pPr>
            <a:r>
              <a:rPr lang="en-US" dirty="0"/>
              <a:t>Chills, fever, and sweating</a:t>
            </a:r>
          </a:p>
          <a:p>
            <a:pPr marL="342900" indent="-342900">
              <a:spcBef>
                <a:spcPts val="800"/>
              </a:spcBef>
              <a:buFont typeface="Arial" panose="020B0604020202020204" pitchFamily="34" charset="0"/>
              <a:buChar char="•"/>
            </a:pPr>
            <a:r>
              <a:rPr lang="en-US" dirty="0"/>
              <a:t>Falciparum malaria: persistent fever, cough, and weakness for weeks without relief</a:t>
            </a:r>
          </a:p>
          <a:p>
            <a:pPr marL="342900" indent="-342900">
              <a:spcBef>
                <a:spcPts val="800"/>
              </a:spcBef>
              <a:buFont typeface="Arial" panose="020B0604020202020204" pitchFamily="34" charset="0"/>
              <a:buChar char="•"/>
            </a:pPr>
            <a:r>
              <a:rPr lang="en-US" dirty="0"/>
              <a:t>Cerebral malaria: small blood vessels in the brain become obstructed, leading to coma and death</a:t>
            </a:r>
          </a:p>
        </p:txBody>
      </p:sp>
    </p:spTree>
    <p:extLst>
      <p:ext uri="{BB962C8B-B14F-4D97-AF65-F5344CB8AC3E}">
        <p14:creationId xmlns:p14="http://schemas.microsoft.com/office/powerpoint/2010/main" val="4251808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Defenses of the Cardiovascular and Lymphatic Systems</a:t>
            </a:r>
          </a:p>
        </p:txBody>
      </p:sp>
      <p:sp>
        <p:nvSpPr>
          <p:cNvPr id="3" name="Content Placeholder 2"/>
          <p:cNvSpPr>
            <a:spLocks noGrp="1"/>
          </p:cNvSpPr>
          <p:nvPr>
            <p:ph sz="quarter" idx="11"/>
          </p:nvPr>
        </p:nvSpPr>
        <p:spPr/>
        <p:txBody>
          <a:bodyPr/>
          <a:lstStyle/>
          <a:p>
            <a:pPr>
              <a:spcBef>
                <a:spcPts val="800"/>
              </a:spcBef>
            </a:pPr>
            <a:r>
              <a:rPr lang="en-US" altLang="en-US" dirty="0"/>
              <a:t>Cardiovascular system:</a:t>
            </a:r>
          </a:p>
          <a:p>
            <a:pPr marL="342900" indent="-342900">
              <a:spcBef>
                <a:spcPts val="800"/>
              </a:spcBef>
              <a:buFont typeface="Arial" panose="020B0604020202020204" pitchFamily="34" charset="0"/>
              <a:buChar char="•"/>
            </a:pPr>
            <a:r>
              <a:rPr lang="en-US" altLang="en-US" dirty="0"/>
              <a:t>Highly protected from microbial infection</a:t>
            </a:r>
          </a:p>
          <a:p>
            <a:pPr marL="342900" indent="-342900">
              <a:spcBef>
                <a:spcPts val="800"/>
              </a:spcBef>
              <a:buFont typeface="Arial" panose="020B0604020202020204" pitchFamily="34" charset="0"/>
              <a:buChar char="•"/>
            </a:pPr>
            <a:r>
              <a:rPr lang="en-US" altLang="en-US" dirty="0"/>
              <a:t>Microbes that invade the system gain access to every part of the body and can affect every system causing </a:t>
            </a:r>
            <a:r>
              <a:rPr lang="en-US" altLang="en-US" b="1" dirty="0"/>
              <a:t>systemic infections</a:t>
            </a:r>
          </a:p>
          <a:p>
            <a:pPr>
              <a:spcBef>
                <a:spcPts val="800"/>
              </a:spcBef>
            </a:pPr>
            <a:r>
              <a:rPr lang="en-US" altLang="en-US" dirty="0"/>
              <a:t>Defenses in the bloodstream:</a:t>
            </a:r>
          </a:p>
          <a:p>
            <a:pPr marL="342900" indent="-342900">
              <a:spcBef>
                <a:spcPts val="800"/>
              </a:spcBef>
              <a:buFont typeface="Arial" panose="020B0604020202020204" pitchFamily="34" charset="0"/>
              <a:buChar char="•"/>
            </a:pPr>
            <a:r>
              <a:rPr lang="en-US" altLang="en-US" dirty="0"/>
              <a:t>5000 to 10,000 WBCs per ml of blood</a:t>
            </a:r>
          </a:p>
          <a:p>
            <a:pPr marL="342900" indent="-342900">
              <a:spcBef>
                <a:spcPts val="800"/>
              </a:spcBef>
              <a:buFont typeface="Arial" panose="020B0604020202020204" pitchFamily="34" charset="0"/>
              <a:buChar char="•"/>
            </a:pPr>
            <a:r>
              <a:rPr lang="en-US" altLang="en-US" dirty="0"/>
              <a:t>Lymphocytes: specific immunity</a:t>
            </a:r>
          </a:p>
          <a:p>
            <a:pPr marL="342900" indent="-342900">
              <a:spcBef>
                <a:spcPts val="800"/>
              </a:spcBef>
              <a:buFont typeface="Arial" panose="020B0604020202020204" pitchFamily="34" charset="0"/>
              <a:buChar char="•"/>
            </a:pPr>
            <a:r>
              <a:rPr lang="en-US" altLang="en-US" dirty="0"/>
              <a:t>Phagocytes: critical to specific and nonspecific immune responses</a:t>
            </a:r>
            <a:endParaRPr lang="en-US" dirty="0"/>
          </a:p>
        </p:txBody>
      </p:sp>
    </p:spTree>
    <p:extLst>
      <p:ext uri="{BB962C8B-B14F-4D97-AF65-F5344CB8AC3E}">
        <p14:creationId xmlns:p14="http://schemas.microsoft.com/office/powerpoint/2010/main" val="42518089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Plasmodium</a:t>
            </a:r>
          </a:p>
        </p:txBody>
      </p:sp>
      <p:sp>
        <p:nvSpPr>
          <p:cNvPr id="3" name="Content Placeholder 2"/>
          <p:cNvSpPr>
            <a:spLocks noGrp="1"/>
          </p:cNvSpPr>
          <p:nvPr>
            <p:ph sz="quarter" idx="11"/>
          </p:nvPr>
        </p:nvSpPr>
        <p:spPr>
          <a:xfrm>
            <a:off x="342900" y="1276709"/>
            <a:ext cx="3953329" cy="4971691"/>
          </a:xfrm>
        </p:spPr>
        <p:txBody>
          <a:bodyPr/>
          <a:lstStyle/>
          <a:p>
            <a:r>
              <a:rPr lang="en-US" sz="2000" b="1" dirty="0"/>
              <a:t>Apicomplexans:</a:t>
            </a:r>
            <a:r>
              <a:rPr lang="en-US" sz="2000" dirty="0"/>
              <a:t> live in animal hosts and lack locomotor appendages in the mature states</a:t>
            </a:r>
          </a:p>
          <a:p>
            <a:r>
              <a:rPr lang="en-US" sz="2000" dirty="0"/>
              <a:t>Asexual phase: carried out in the human</a:t>
            </a:r>
          </a:p>
          <a:p>
            <a:r>
              <a:rPr lang="en-US" sz="2000" dirty="0"/>
              <a:t>Sexual phase: carried out in the mosquito</a:t>
            </a:r>
          </a:p>
          <a:p>
            <a:r>
              <a:rPr lang="en-US" sz="2000" dirty="0"/>
              <a:t>Genera:</a:t>
            </a:r>
          </a:p>
          <a:p>
            <a:pPr marL="342900" indent="-342900">
              <a:buFont typeface="Arial" panose="020B0604020202020204" pitchFamily="34" charset="0"/>
              <a:buChar char="•"/>
            </a:pPr>
            <a:r>
              <a:rPr lang="en-US" sz="2000" dirty="0"/>
              <a:t>P. </a:t>
            </a:r>
            <a:r>
              <a:rPr lang="en-US" sz="2000" dirty="0" err="1"/>
              <a:t>malariae</a:t>
            </a:r>
            <a:endParaRPr lang="en-US" sz="2000" dirty="0"/>
          </a:p>
          <a:p>
            <a:pPr marL="342900" indent="-342900">
              <a:buFont typeface="Arial" panose="020B0604020202020204" pitchFamily="34" charset="0"/>
              <a:buChar char="•"/>
            </a:pPr>
            <a:r>
              <a:rPr lang="en-US" sz="2000" dirty="0"/>
              <a:t>P. vivax</a:t>
            </a:r>
          </a:p>
          <a:p>
            <a:pPr marL="342900" indent="-342900">
              <a:buFont typeface="Arial" panose="020B0604020202020204" pitchFamily="34" charset="0"/>
              <a:buChar char="•"/>
            </a:pPr>
            <a:r>
              <a:rPr lang="en-US" sz="2000" dirty="0"/>
              <a:t>P. falciparum</a:t>
            </a:r>
          </a:p>
          <a:p>
            <a:pPr marL="342900" indent="-342900">
              <a:buFont typeface="Arial" panose="020B0604020202020204" pitchFamily="34" charset="0"/>
              <a:buChar char="•"/>
            </a:pPr>
            <a:r>
              <a:rPr lang="en-US" sz="2000" dirty="0"/>
              <a:t>P. </a:t>
            </a:r>
            <a:r>
              <a:rPr lang="en-US" sz="2000" dirty="0" err="1"/>
              <a:t>ovale</a:t>
            </a:r>
            <a:endParaRPr lang="en-US" sz="2000" dirty="0"/>
          </a:p>
          <a:p>
            <a:pPr marL="342900" indent="-342900">
              <a:buFont typeface="Arial" panose="020B0604020202020204" pitchFamily="34" charset="0"/>
              <a:buChar char="•"/>
            </a:pPr>
            <a:r>
              <a:rPr lang="en-US" sz="2000" dirty="0"/>
              <a:t>P. </a:t>
            </a:r>
            <a:r>
              <a:rPr lang="en-US" sz="2000" dirty="0" err="1"/>
              <a:t>knowlesi</a:t>
            </a:r>
            <a:endParaRPr lang="en-US" sz="2000" dirty="0"/>
          </a:p>
        </p:txBody>
      </p:sp>
      <p:pic>
        <p:nvPicPr>
          <p:cNvPr id="6" name="Picture 5" descr="Photo of a blood smear showing ring trophozoites in red blood cells in a Plasmodium falciparum infection."/>
          <p:cNvPicPr>
            <a:picLocks noChangeAspect="1"/>
          </p:cNvPicPr>
          <p:nvPr/>
        </p:nvPicPr>
        <p:blipFill rotWithShape="1">
          <a:blip r:embed="rId2">
            <a:extLst>
              <a:ext uri="{28A0092B-C50C-407E-A947-70E740481C1C}">
                <a14:useLocalDpi xmlns:a14="http://schemas.microsoft.com/office/drawing/2010/main" val="0"/>
              </a:ext>
            </a:extLst>
          </a:blip>
          <a:srcRect t="6991" b="4862"/>
          <a:stretch/>
        </p:blipFill>
        <p:spPr>
          <a:xfrm>
            <a:off x="4456530" y="1944710"/>
            <a:ext cx="4643302" cy="3462389"/>
          </a:xfrm>
          <a:prstGeom prst="rect">
            <a:avLst/>
          </a:prstGeom>
        </p:spPr>
      </p:pic>
      <p:sp>
        <p:nvSpPr>
          <p:cNvPr id="5" name="Text Placeholder 4"/>
          <p:cNvSpPr>
            <a:spLocks noGrp="1"/>
          </p:cNvSpPr>
          <p:nvPr>
            <p:ph type="body" sz="quarter" idx="30"/>
          </p:nvPr>
        </p:nvSpPr>
        <p:spPr/>
        <p:txBody>
          <a:bodyPr/>
          <a:lstStyle/>
          <a:p>
            <a:r>
              <a:rPr lang="en-US" dirty="0"/>
              <a:t>Stephen B. </a:t>
            </a:r>
            <a:r>
              <a:rPr lang="en-US" dirty="0" err="1"/>
              <a:t>Aley</a:t>
            </a:r>
            <a:r>
              <a:rPr lang="en-US" dirty="0"/>
              <a:t>, PhD., University of Texas at El Paso</a:t>
            </a:r>
          </a:p>
        </p:txBody>
      </p:sp>
    </p:spTree>
    <p:extLst>
      <p:ext uri="{BB962C8B-B14F-4D97-AF65-F5344CB8AC3E}">
        <p14:creationId xmlns:p14="http://schemas.microsoft.com/office/powerpoint/2010/main" val="42518089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Life and Transmission Cycle of Plasmodium</a:t>
            </a:r>
          </a:p>
        </p:txBody>
      </p:sp>
      <p:pic>
        <p:nvPicPr>
          <p:cNvPr id="6" name="Picture 5" descr="The life and transmission cycle of Plasmodium, the cause of malaria."/>
          <p:cNvPicPr>
            <a:picLocks noChangeAspect="1"/>
          </p:cNvPicPr>
          <p:nvPr/>
        </p:nvPicPr>
        <p:blipFill rotWithShape="1">
          <a:blip r:embed="rId2">
            <a:extLst>
              <a:ext uri="{28A0092B-C50C-407E-A947-70E740481C1C}">
                <a14:useLocalDpi xmlns:a14="http://schemas.microsoft.com/office/drawing/2010/main" val="0"/>
              </a:ext>
            </a:extLst>
          </a:blip>
          <a:srcRect t="2821"/>
          <a:stretch/>
        </p:blipFill>
        <p:spPr>
          <a:xfrm>
            <a:off x="2035463" y="1051839"/>
            <a:ext cx="5073072" cy="5196805"/>
          </a:xfrm>
          <a:prstGeom prst="rect">
            <a:avLst/>
          </a:prstGeom>
        </p:spPr>
      </p:pic>
      <p:sp>
        <p:nvSpPr>
          <p:cNvPr id="4" name="Text Placeholder 5">
            <a:extLst>
              <a:ext uri="{FF2B5EF4-FFF2-40B4-BE49-F238E27FC236}">
                <a16:creationId xmlns:a16="http://schemas.microsoft.com/office/drawing/2014/main" id="{8949C225-D1B3-4787-8E45-C567D5B01D6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2518089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Malaria</a:t>
            </a:r>
            <a:r>
              <a:rPr lang="en-US" altLang="en-US" dirty="0"/>
              <a:t> </a:t>
            </a:r>
            <a:r>
              <a:rPr lang="en-US" dirty="0"/>
              <a:t>Pathogenesis and Virulence Factors</a:t>
            </a:r>
          </a:p>
        </p:txBody>
      </p:sp>
      <p:sp>
        <p:nvSpPr>
          <p:cNvPr id="3" name="Content Placeholder 2"/>
          <p:cNvSpPr>
            <a:spLocks noGrp="1"/>
          </p:cNvSpPr>
          <p:nvPr>
            <p:ph sz="quarter" idx="11"/>
          </p:nvPr>
        </p:nvSpPr>
        <p:spPr/>
        <p:txBody>
          <a:bodyPr/>
          <a:lstStyle/>
          <a:p>
            <a:pPr>
              <a:spcBef>
                <a:spcPts val="800"/>
              </a:spcBef>
              <a:defRPr/>
            </a:pPr>
            <a:r>
              <a:rPr lang="en-US" dirty="0">
                <a:ea typeface="ＭＳ Ｐゴシック" charset="0"/>
              </a:rPr>
              <a:t>Invasion of </a:t>
            </a:r>
            <a:r>
              <a:rPr lang="en-US" dirty="0" err="1">
                <a:ea typeface="ＭＳ Ｐゴシック" charset="0"/>
              </a:rPr>
              <a:t>merozoites</a:t>
            </a:r>
            <a:r>
              <a:rPr lang="en-US" dirty="0">
                <a:ea typeface="ＭＳ Ｐゴシック" charset="0"/>
              </a:rPr>
              <a:t> into RBCs causes the release of fever-inducing chemicals into the bloodstream</a:t>
            </a:r>
          </a:p>
          <a:p>
            <a:pPr>
              <a:spcBef>
                <a:spcPts val="800"/>
              </a:spcBef>
              <a:defRPr/>
            </a:pPr>
            <a:r>
              <a:rPr lang="en-US" i="1" dirty="0">
                <a:ea typeface="ＭＳ Ｐゴシック" charset="0"/>
              </a:rPr>
              <a:t>Plasmodium</a:t>
            </a:r>
            <a:r>
              <a:rPr lang="en-US" dirty="0">
                <a:ea typeface="ＭＳ Ｐゴシック" charset="0"/>
              </a:rPr>
              <a:t> metabolizes glucose at a high rate</a:t>
            </a:r>
          </a:p>
          <a:p>
            <a:pPr>
              <a:spcBef>
                <a:spcPts val="800"/>
              </a:spcBef>
              <a:defRPr/>
            </a:pPr>
            <a:r>
              <a:rPr lang="en-US" dirty="0">
                <a:ea typeface="ＭＳ Ｐゴシック" charset="0"/>
              </a:rPr>
              <a:t>Damage to RBCs causes anemia</a:t>
            </a:r>
          </a:p>
          <a:p>
            <a:pPr>
              <a:spcBef>
                <a:spcPts val="800"/>
              </a:spcBef>
              <a:defRPr/>
            </a:pPr>
            <a:r>
              <a:rPr lang="en-US" dirty="0">
                <a:ea typeface="ＭＳ Ｐゴシック" charset="0"/>
              </a:rPr>
              <a:t>Accumulation of malarial products in the liver and immune stimulation in the spleen can lead to enlargement of these organs</a:t>
            </a:r>
          </a:p>
          <a:p>
            <a:pPr>
              <a:spcBef>
                <a:spcPts val="800"/>
              </a:spcBef>
              <a:defRPr/>
            </a:pPr>
            <a:r>
              <a:rPr lang="en-US" dirty="0">
                <a:ea typeface="ＭＳ Ｐゴシック" charset="0"/>
              </a:rPr>
              <a:t>RBC adhesion to blood vessels in the brain adds to its virulence</a:t>
            </a:r>
          </a:p>
          <a:p>
            <a:pPr>
              <a:spcBef>
                <a:spcPts val="800"/>
              </a:spcBef>
              <a:defRPr/>
            </a:pPr>
            <a:r>
              <a:rPr lang="en-US" dirty="0">
                <a:ea typeface="ＭＳ Ｐゴシック" charset="0"/>
              </a:rPr>
              <a:t>Parasite undergoes antigenic variation</a:t>
            </a:r>
            <a:endParaRPr lang="en-US" dirty="0"/>
          </a:p>
        </p:txBody>
      </p:sp>
    </p:spTree>
    <p:extLst>
      <p:ext uri="{BB962C8B-B14F-4D97-AF65-F5344CB8AC3E}">
        <p14:creationId xmlns:p14="http://schemas.microsoft.com/office/powerpoint/2010/main" val="42518089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Malaria</a:t>
            </a:r>
            <a:r>
              <a:rPr lang="en-US" altLang="en-US" dirty="0"/>
              <a:t> Transmission and Epidemiology</a:t>
            </a:r>
            <a:endParaRPr lang="en-US" dirty="0"/>
          </a:p>
        </p:txBody>
      </p:sp>
      <p:sp>
        <p:nvSpPr>
          <p:cNvPr id="3" name="Content Placeholder 2"/>
          <p:cNvSpPr>
            <a:spLocks noGrp="1"/>
          </p:cNvSpPr>
          <p:nvPr>
            <p:ph sz="quarter" idx="11"/>
          </p:nvPr>
        </p:nvSpPr>
        <p:spPr>
          <a:xfrm>
            <a:off x="342900" y="1276709"/>
            <a:ext cx="3416300" cy="5022491"/>
          </a:xfrm>
        </p:spPr>
        <p:txBody>
          <a:bodyPr/>
          <a:lstStyle/>
          <a:p>
            <a:pPr>
              <a:spcBef>
                <a:spcPts val="800"/>
              </a:spcBef>
            </a:pPr>
            <a:r>
              <a:rPr lang="en-US" altLang="en-US" dirty="0"/>
              <a:t>Transmitted by the female </a:t>
            </a:r>
            <a:r>
              <a:rPr lang="en-US" altLang="en-US" i="1" dirty="0"/>
              <a:t>Anopheles</a:t>
            </a:r>
            <a:r>
              <a:rPr lang="en-US" altLang="en-US" dirty="0"/>
              <a:t> mosquito</a:t>
            </a:r>
          </a:p>
          <a:p>
            <a:pPr>
              <a:spcBef>
                <a:spcPts val="800"/>
              </a:spcBef>
            </a:pPr>
            <a:r>
              <a:rPr lang="en-US" altLang="en-US" dirty="0"/>
              <a:t>Restricted to a belt extending around the equator</a:t>
            </a:r>
          </a:p>
          <a:p>
            <a:pPr>
              <a:spcBef>
                <a:spcPts val="800"/>
              </a:spcBef>
            </a:pPr>
            <a:r>
              <a:rPr lang="en-US" altLang="en-US" dirty="0"/>
              <a:t>200 million new cases reported per year, 90% in Africa</a:t>
            </a:r>
          </a:p>
          <a:p>
            <a:pPr>
              <a:spcBef>
                <a:spcPts val="800"/>
              </a:spcBef>
            </a:pPr>
            <a:r>
              <a:rPr lang="en-US" altLang="en-US" dirty="0"/>
              <a:t>About 500,000 children and young adults die annually</a:t>
            </a:r>
            <a:endParaRPr lang="en-US" dirty="0"/>
          </a:p>
        </p:txBody>
      </p:sp>
      <p:pic>
        <p:nvPicPr>
          <p:cNvPr id="6" name="Picture 5" descr="World map showing the distribution of malaria in countries around the equator."/>
          <p:cNvPicPr>
            <a:picLocks noChangeAspect="1"/>
          </p:cNvPicPr>
          <p:nvPr/>
        </p:nvPicPr>
        <p:blipFill rotWithShape="1">
          <a:blip r:embed="rId2">
            <a:extLst>
              <a:ext uri="{28A0092B-C50C-407E-A947-70E740481C1C}">
                <a14:useLocalDpi xmlns:a14="http://schemas.microsoft.com/office/drawing/2010/main" val="0"/>
              </a:ext>
            </a:extLst>
          </a:blip>
          <a:srcRect t="7450"/>
          <a:stretch/>
        </p:blipFill>
        <p:spPr>
          <a:xfrm>
            <a:off x="4016598" y="2228045"/>
            <a:ext cx="5114437" cy="2612186"/>
          </a:xfrm>
          <a:prstGeom prst="rect">
            <a:avLst/>
          </a:prstGeom>
        </p:spPr>
      </p:pic>
    </p:spTree>
    <p:extLst>
      <p:ext uri="{BB962C8B-B14F-4D97-AF65-F5344CB8AC3E}">
        <p14:creationId xmlns:p14="http://schemas.microsoft.com/office/powerpoint/2010/main" val="42518089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Malaria</a:t>
            </a:r>
            <a:r>
              <a:rPr lang="en-US" altLang="en-US" dirty="0"/>
              <a:t> Prevention</a:t>
            </a:r>
            <a:endParaRPr lang="en-US" dirty="0"/>
          </a:p>
        </p:txBody>
      </p:sp>
      <p:sp>
        <p:nvSpPr>
          <p:cNvPr id="3" name="Content Placeholder 2"/>
          <p:cNvSpPr>
            <a:spLocks noGrp="1"/>
          </p:cNvSpPr>
          <p:nvPr>
            <p:ph sz="quarter" idx="11"/>
          </p:nvPr>
        </p:nvSpPr>
        <p:spPr>
          <a:xfrm>
            <a:off x="342900" y="1103087"/>
            <a:ext cx="4258129" cy="5145314"/>
          </a:xfrm>
        </p:spPr>
        <p:txBody>
          <a:bodyPr/>
          <a:lstStyle/>
          <a:p>
            <a:r>
              <a:rPr lang="en-US" sz="2200" dirty="0"/>
              <a:t>Long-term mosquito abatement</a:t>
            </a:r>
          </a:p>
          <a:p>
            <a:pPr marL="342900" indent="-342900">
              <a:buFont typeface="Arial" panose="020B0604020202020204" pitchFamily="34" charset="0"/>
              <a:buChar char="•"/>
            </a:pPr>
            <a:r>
              <a:rPr lang="en-US" sz="2200" dirty="0"/>
              <a:t>Elimination of standing water</a:t>
            </a:r>
          </a:p>
          <a:p>
            <a:pPr marL="342900" indent="-342900">
              <a:buFont typeface="Arial" panose="020B0604020202020204" pitchFamily="34" charset="0"/>
              <a:buChar char="•"/>
            </a:pPr>
            <a:r>
              <a:rPr lang="en-US" sz="2200" dirty="0"/>
              <a:t>Spraying of insecticides</a:t>
            </a:r>
          </a:p>
          <a:p>
            <a:pPr marL="342900" indent="-342900">
              <a:buFont typeface="Arial" panose="020B0604020202020204" pitchFamily="34" charset="0"/>
              <a:buChar char="•"/>
            </a:pPr>
            <a:r>
              <a:rPr lang="en-US" sz="2200" dirty="0"/>
              <a:t>Introducing sterile male mosquitoes into populations</a:t>
            </a:r>
          </a:p>
          <a:p>
            <a:pPr marL="342900" indent="-342900">
              <a:buFont typeface="Arial" panose="020B0604020202020204" pitchFamily="34" charset="0"/>
              <a:buChar char="•"/>
            </a:pPr>
            <a:r>
              <a:rPr lang="en-US" sz="2200" dirty="0"/>
              <a:t>Mosquito nets, screens, repellants</a:t>
            </a:r>
          </a:p>
          <a:p>
            <a:r>
              <a:rPr lang="en-US" sz="2200" dirty="0"/>
              <a:t>Human chemoprophylaxis</a:t>
            </a:r>
          </a:p>
          <a:p>
            <a:pPr marL="342900" indent="-342900">
              <a:buFont typeface="Arial" panose="020B0604020202020204" pitchFamily="34" charset="0"/>
              <a:buChar char="•"/>
            </a:pPr>
            <a:r>
              <a:rPr lang="en-US" sz="2200" dirty="0"/>
              <a:t>Prophylactic treatment for travelers</a:t>
            </a:r>
          </a:p>
          <a:p>
            <a:pPr marL="342900" indent="-342900">
              <a:buFont typeface="Arial" panose="020B0604020202020204" pitchFamily="34" charset="0"/>
              <a:buChar char="•"/>
            </a:pPr>
            <a:r>
              <a:rPr lang="en-US" sz="2200" dirty="0"/>
              <a:t>A vaccine shows promise and is recommended for children in endemic areas</a:t>
            </a:r>
          </a:p>
        </p:txBody>
      </p:sp>
      <p:pic>
        <p:nvPicPr>
          <p:cNvPr id="6" name="Picture 5" descr="An African family sits under a treated mosquito net acquired through the UNICEF mosquito nets program."/>
          <p:cNvPicPr>
            <a:picLocks noChangeAspect="1"/>
          </p:cNvPicPr>
          <p:nvPr/>
        </p:nvPicPr>
        <p:blipFill rotWithShape="1">
          <a:blip r:embed="rId2">
            <a:extLst>
              <a:ext uri="{28A0092B-C50C-407E-A947-70E740481C1C}">
                <a14:useLocalDpi xmlns:a14="http://schemas.microsoft.com/office/drawing/2010/main" val="0"/>
              </a:ext>
            </a:extLst>
          </a:blip>
          <a:srcRect t="5548" b="4141"/>
          <a:stretch/>
        </p:blipFill>
        <p:spPr>
          <a:xfrm>
            <a:off x="4664769" y="1700011"/>
            <a:ext cx="4449331" cy="3929074"/>
          </a:xfrm>
          <a:prstGeom prst="rect">
            <a:avLst/>
          </a:prstGeom>
        </p:spPr>
      </p:pic>
      <p:sp>
        <p:nvSpPr>
          <p:cNvPr id="5" name="Text Placeholder 4"/>
          <p:cNvSpPr>
            <a:spLocks noGrp="1"/>
          </p:cNvSpPr>
          <p:nvPr>
            <p:ph type="body" sz="quarter" idx="30"/>
          </p:nvPr>
        </p:nvSpPr>
        <p:spPr/>
        <p:txBody>
          <a:bodyPr/>
          <a:lstStyle/>
          <a:p>
            <a:r>
              <a:rPr lang="en-US" dirty="0"/>
              <a:t>Anthony </a:t>
            </a:r>
            <a:r>
              <a:rPr lang="en-US" dirty="0" err="1"/>
              <a:t>Asael</a:t>
            </a:r>
            <a:r>
              <a:rPr lang="en-US" dirty="0"/>
              <a:t>/Art in All of Us/Corbis News/Getty Images</a:t>
            </a:r>
          </a:p>
        </p:txBody>
      </p:sp>
    </p:spTree>
    <p:extLst>
      <p:ext uri="{BB962C8B-B14F-4D97-AF65-F5344CB8AC3E}">
        <p14:creationId xmlns:p14="http://schemas.microsoft.com/office/powerpoint/2010/main" val="42518089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Malaria</a:t>
            </a:r>
            <a:r>
              <a:rPr lang="en-US" altLang="en-US" dirty="0"/>
              <a:t> Disease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573997440"/>
              </p:ext>
            </p:extLst>
          </p:nvPr>
        </p:nvGraphicFramePr>
        <p:xfrm>
          <a:off x="457222" y="1126430"/>
          <a:ext cx="8367463" cy="4495800"/>
        </p:xfrm>
        <a:graphic>
          <a:graphicData uri="http://schemas.openxmlformats.org/drawingml/2006/table">
            <a:tbl>
              <a:tblPr firstRow="1" bandRow="1">
                <a:tableStyleId>{073A0DAA-6AF3-43AB-8588-CEC1D06C72B9}</a:tableStyleId>
              </a:tblPr>
              <a:tblGrid>
                <a:gridCol w="2648835">
                  <a:extLst>
                    <a:ext uri="{9D8B030D-6E8A-4147-A177-3AD203B41FA5}">
                      <a16:colId xmlns:a16="http://schemas.microsoft.com/office/drawing/2014/main" val="20000"/>
                    </a:ext>
                  </a:extLst>
                </a:gridCol>
                <a:gridCol w="5718628">
                  <a:extLst>
                    <a:ext uri="{9D8B030D-6E8A-4147-A177-3AD203B41FA5}">
                      <a16:colId xmlns:a16="http://schemas.microsoft.com/office/drawing/2014/main" val="20001"/>
                    </a:ext>
                  </a:extLst>
                </a:gridCol>
              </a:tblGrid>
              <a:tr h="370840">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Subacute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Causative Organism(s)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1" u="none" strike="noStrike" kern="1200" baseline="0" dirty="0">
                          <a:solidFill>
                            <a:schemeClr val="dk1"/>
                          </a:solidFill>
                          <a:latin typeface="+mn-lt"/>
                          <a:ea typeface="+mn-ea"/>
                          <a:cs typeface="+mn-cs"/>
                        </a:rPr>
                        <a:t>Plasmodium falciparum, P. vivax, </a:t>
                      </a:r>
                    </a:p>
                    <a:p>
                      <a:r>
                        <a:rPr lang="en-US" sz="1600" b="0" i="1" u="none" strike="noStrike" kern="1200" baseline="0" dirty="0">
                          <a:solidFill>
                            <a:schemeClr val="dk1"/>
                          </a:solidFill>
                          <a:latin typeface="+mn-lt"/>
                          <a:ea typeface="+mn-ea"/>
                          <a:cs typeface="+mn-cs"/>
                        </a:rPr>
                        <a:t>P. ovale, P. malariae, P. knowlesi</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Common Modes of 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Biological vector (mosquito), vertical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Multiple life stages; multiple antigenic types, ability to scavenge glucose, GPI, cytoadherence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Culture/Diagnosis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Blood smear; serological methods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Mosquito control; use of bed nets; for children in endemic areas now beginning use of RTS,S vaccine; prophylactic antiprotozoal agents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Artemisinin, combination therapy; consult WHO</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US" sz="1600" b="0" i="0" u="none" strike="noStrike" kern="1200" baseline="0" dirty="0">
                          <a:solidFill>
                            <a:schemeClr val="dk1"/>
                          </a:solidFill>
                          <a:latin typeface="+mn-lt"/>
                          <a:ea typeface="+mn-ea"/>
                          <a:cs typeface="+mn-cs"/>
                        </a:rPr>
                        <a:t>Epidemiological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United States: cases are generally in travelers or immigrants; internationally, 200 million cases in “malaria belt”; half million deaths per year; more deadly in children</a:t>
                      </a: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Human Immunodeficiency Virus</a:t>
            </a:r>
            <a:endParaRPr lang="en-US" dirty="0"/>
          </a:p>
        </p:txBody>
      </p:sp>
      <p:sp>
        <p:nvSpPr>
          <p:cNvPr id="3" name="Content Placeholder 2"/>
          <p:cNvSpPr>
            <a:spLocks noGrp="1"/>
          </p:cNvSpPr>
          <p:nvPr>
            <p:ph sz="quarter" idx="11"/>
          </p:nvPr>
        </p:nvSpPr>
        <p:spPr>
          <a:xfrm>
            <a:off x="342900" y="1074057"/>
            <a:ext cx="4054929" cy="5225143"/>
          </a:xfrm>
        </p:spPr>
        <p:txBody>
          <a:bodyPr/>
          <a:lstStyle/>
          <a:p>
            <a:r>
              <a:rPr lang="en-US" dirty="0"/>
              <a:t>Isolated in the 1980s</a:t>
            </a:r>
          </a:p>
          <a:p>
            <a:r>
              <a:rPr lang="en-US" dirty="0"/>
              <a:t>Retrovirus</a:t>
            </a:r>
          </a:p>
          <a:p>
            <a:r>
              <a:rPr lang="en-US" dirty="0"/>
              <a:t>Causes acquired immune deficiency syndrome (AIDS)</a:t>
            </a:r>
          </a:p>
          <a:p>
            <a:r>
              <a:rPr lang="en-US" dirty="0"/>
              <a:t>Complex of symptoms:</a:t>
            </a:r>
          </a:p>
          <a:p>
            <a:pPr marL="342900" indent="-342900">
              <a:buFont typeface="Arial" panose="020B0604020202020204" pitchFamily="34" charset="0"/>
              <a:buChar char="•"/>
            </a:pPr>
            <a:r>
              <a:rPr lang="en-US" dirty="0"/>
              <a:t>Pneumonia caused by </a:t>
            </a:r>
            <a:r>
              <a:rPr lang="en-US" i="1" dirty="0" err="1"/>
              <a:t>Pneumocystitis</a:t>
            </a:r>
            <a:r>
              <a:rPr lang="en-US" i="1" dirty="0"/>
              <a:t> </a:t>
            </a:r>
            <a:r>
              <a:rPr lang="en-US" i="1" dirty="0" err="1"/>
              <a:t>jiroveci</a:t>
            </a:r>
            <a:endParaRPr lang="en-US" i="1" dirty="0"/>
          </a:p>
          <a:p>
            <a:pPr marL="342900" indent="-342900">
              <a:buFont typeface="Arial" panose="020B0604020202020204" pitchFamily="34" charset="0"/>
              <a:buChar char="•"/>
            </a:pPr>
            <a:r>
              <a:rPr lang="en-US" dirty="0"/>
              <a:t>Kaposi’s sarcoma</a:t>
            </a:r>
          </a:p>
          <a:p>
            <a:pPr marL="342900" indent="-342900">
              <a:buFont typeface="Arial" panose="020B0604020202020204" pitchFamily="34" charset="0"/>
              <a:buChar char="•"/>
            </a:pPr>
            <a:r>
              <a:rPr lang="en-US" dirty="0"/>
              <a:t>Sudden weight loss</a:t>
            </a:r>
          </a:p>
          <a:p>
            <a:pPr marL="342900" indent="-342900">
              <a:buFont typeface="Arial" panose="020B0604020202020204" pitchFamily="34" charset="0"/>
              <a:buChar char="•"/>
            </a:pPr>
            <a:r>
              <a:rPr lang="en-US" dirty="0"/>
              <a:t>Swollen lymph nodes</a:t>
            </a:r>
          </a:p>
          <a:p>
            <a:pPr marL="342900" indent="-342900">
              <a:buFont typeface="Arial" panose="020B0604020202020204" pitchFamily="34" charset="0"/>
              <a:buChar char="•"/>
            </a:pPr>
            <a:r>
              <a:rPr lang="en-US" dirty="0"/>
              <a:t>General loss of immune function</a:t>
            </a:r>
          </a:p>
        </p:txBody>
      </p:sp>
      <p:pic>
        <p:nvPicPr>
          <p:cNvPr id="6" name="Picture 5" descr="Photo of Kaposi’s sarcoma in an AIDS patient."/>
          <p:cNvPicPr>
            <a:picLocks noChangeAspect="1"/>
          </p:cNvPicPr>
          <p:nvPr/>
        </p:nvPicPr>
        <p:blipFill rotWithShape="1">
          <a:blip r:embed="rId2">
            <a:extLst>
              <a:ext uri="{28A0092B-C50C-407E-A947-70E740481C1C}">
                <a14:useLocalDpi xmlns:a14="http://schemas.microsoft.com/office/drawing/2010/main" val="0"/>
              </a:ext>
            </a:extLst>
          </a:blip>
          <a:srcRect t="6854" b="4416"/>
          <a:stretch/>
        </p:blipFill>
        <p:spPr>
          <a:xfrm>
            <a:off x="4397861" y="2021983"/>
            <a:ext cx="4702560" cy="3201496"/>
          </a:xfrm>
          <a:prstGeom prst="rect">
            <a:avLst/>
          </a:prstGeom>
        </p:spPr>
      </p:pic>
      <p:sp>
        <p:nvSpPr>
          <p:cNvPr id="5" name="Text Placeholder 4"/>
          <p:cNvSpPr>
            <a:spLocks noGrp="1"/>
          </p:cNvSpPr>
          <p:nvPr>
            <p:ph type="body" sz="quarter" idx="30"/>
          </p:nvPr>
        </p:nvSpPr>
        <p:spPr/>
        <p:txBody>
          <a:bodyPr/>
          <a:lstStyle/>
          <a:p>
            <a:r>
              <a:rPr lang="en-US" dirty="0"/>
              <a:t>SPL/Science Source</a:t>
            </a:r>
          </a:p>
        </p:txBody>
      </p:sp>
    </p:spTree>
    <p:extLst>
      <p:ext uri="{BB962C8B-B14F-4D97-AF65-F5344CB8AC3E}">
        <p14:creationId xmlns:p14="http://schemas.microsoft.com/office/powerpoint/2010/main" val="425180892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Dynamics of Virus Antigen, Antibody, and T Cells in Circulation</a:t>
            </a:r>
          </a:p>
        </p:txBody>
      </p:sp>
      <p:sp>
        <p:nvSpPr>
          <p:cNvPr id="3" name="Content Placeholder 2"/>
          <p:cNvSpPr>
            <a:spLocks noGrp="1"/>
          </p:cNvSpPr>
          <p:nvPr>
            <p:ph sz="quarter" idx="11"/>
          </p:nvPr>
        </p:nvSpPr>
        <p:spPr>
          <a:xfrm>
            <a:off x="342900" y="1231812"/>
            <a:ext cx="8458200" cy="798834"/>
          </a:xfrm>
        </p:spPr>
        <p:txBody>
          <a:bodyPr/>
          <a:lstStyle/>
          <a:p>
            <a:r>
              <a:rPr lang="en-US" dirty="0"/>
              <a:t>Signs and symptoms are tied to the level of virus in the blood and the level of T cells in the blood</a:t>
            </a:r>
          </a:p>
        </p:txBody>
      </p:sp>
      <p:pic>
        <p:nvPicPr>
          <p:cNvPr id="6" name="Picture 5" descr="Graph of concentrations of blood components (virus antigen, antibodies to HIV antigens, and CD4 T cells) over time."/>
          <p:cNvPicPr>
            <a:picLocks noChangeAspect="1"/>
          </p:cNvPicPr>
          <p:nvPr/>
        </p:nvPicPr>
        <p:blipFill rotWithShape="1">
          <a:blip r:embed="rId2">
            <a:extLst>
              <a:ext uri="{28A0092B-C50C-407E-A947-70E740481C1C}">
                <a14:useLocalDpi xmlns:a14="http://schemas.microsoft.com/office/drawing/2010/main" val="0"/>
              </a:ext>
            </a:extLst>
          </a:blip>
          <a:srcRect t="4970"/>
          <a:stretch/>
        </p:blipFill>
        <p:spPr>
          <a:xfrm>
            <a:off x="474057" y="2178136"/>
            <a:ext cx="8195886" cy="3991303"/>
          </a:xfrm>
          <a:prstGeom prst="rect">
            <a:avLst/>
          </a:prstGeom>
        </p:spPr>
      </p:pic>
      <p:sp>
        <p:nvSpPr>
          <p:cNvPr id="5" name="Text Placeholder 5">
            <a:extLst>
              <a:ext uri="{FF2B5EF4-FFF2-40B4-BE49-F238E27FC236}">
                <a16:creationId xmlns:a16="http://schemas.microsoft.com/office/drawing/2014/main" id="{7CAB9BD4-D1D1-4D98-B735-36E1F64277A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2518089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HIV Infection and AIDS</a:t>
            </a:r>
          </a:p>
        </p:txBody>
      </p:sp>
      <p:sp>
        <p:nvSpPr>
          <p:cNvPr id="3" name="Content Placeholder 2"/>
          <p:cNvSpPr>
            <a:spLocks noGrp="1"/>
          </p:cNvSpPr>
          <p:nvPr>
            <p:ph sz="quarter" idx="11"/>
          </p:nvPr>
        </p:nvSpPr>
        <p:spPr/>
        <p:txBody>
          <a:bodyPr/>
          <a:lstStyle/>
          <a:p>
            <a:pPr>
              <a:spcBef>
                <a:spcPts val="800"/>
              </a:spcBef>
            </a:pPr>
            <a:r>
              <a:rPr lang="en-US" dirty="0"/>
              <a:t>Initial symptoms: fatigue, diarrhea, weight loss, neurological changes</a:t>
            </a:r>
          </a:p>
          <a:p>
            <a:pPr>
              <a:spcBef>
                <a:spcPts val="800"/>
              </a:spcBef>
            </a:pPr>
            <a:r>
              <a:rPr lang="en-US" dirty="0"/>
              <a:t>Opportunistic infections and neoplasms</a:t>
            </a:r>
          </a:p>
          <a:p>
            <a:pPr>
              <a:spcBef>
                <a:spcPts val="800"/>
              </a:spcBef>
            </a:pPr>
            <a:r>
              <a:rPr lang="en-US" dirty="0"/>
              <a:t>Severe immune deregulation, hormone imbalances, metabolic disturbances</a:t>
            </a:r>
          </a:p>
          <a:p>
            <a:pPr>
              <a:spcBef>
                <a:spcPts val="800"/>
              </a:spcBef>
            </a:pPr>
            <a:r>
              <a:rPr lang="en-US" dirty="0"/>
              <a:t>Weight loss, diarrhea, poor nutrient absorption</a:t>
            </a:r>
          </a:p>
          <a:p>
            <a:pPr>
              <a:spcBef>
                <a:spcPts val="800"/>
              </a:spcBef>
            </a:pPr>
            <a:r>
              <a:rPr lang="en-US" dirty="0"/>
              <a:t>Protracted fever, fatigue, sore throat, night sweats</a:t>
            </a:r>
          </a:p>
          <a:p>
            <a:pPr>
              <a:spcBef>
                <a:spcPts val="800"/>
              </a:spcBef>
            </a:pPr>
            <a:r>
              <a:rPr lang="en-US" dirty="0"/>
              <a:t>Lesions on the brain, meninges, spinal column, and peripheral nerves</a:t>
            </a:r>
          </a:p>
        </p:txBody>
      </p:sp>
    </p:spTree>
    <p:extLst>
      <p:ext uri="{BB962C8B-B14F-4D97-AF65-F5344CB8AC3E}">
        <p14:creationId xmlns:p14="http://schemas.microsoft.com/office/powerpoint/2010/main" val="42518089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Causative Agent of HIV Infection and AIDS</a:t>
            </a:r>
          </a:p>
        </p:txBody>
      </p:sp>
      <p:sp>
        <p:nvSpPr>
          <p:cNvPr id="3" name="Content Placeholder 2"/>
          <p:cNvSpPr>
            <a:spLocks noGrp="1"/>
          </p:cNvSpPr>
          <p:nvPr>
            <p:ph sz="quarter" idx="11"/>
          </p:nvPr>
        </p:nvSpPr>
        <p:spPr/>
        <p:txBody>
          <a:bodyPr/>
          <a:lstStyle/>
          <a:p>
            <a:pPr>
              <a:spcBef>
                <a:spcPts val="800"/>
              </a:spcBef>
            </a:pPr>
            <a:r>
              <a:rPr lang="en-US" dirty="0"/>
              <a:t>Retrovirus in the genus </a:t>
            </a:r>
            <a:r>
              <a:rPr lang="en-US" i="1" dirty="0"/>
              <a:t>Lentivirus</a:t>
            </a:r>
          </a:p>
          <a:p>
            <a:pPr>
              <a:spcBef>
                <a:spcPts val="800"/>
              </a:spcBef>
            </a:pPr>
            <a:r>
              <a:rPr lang="en-US" dirty="0"/>
              <a:t>Contain </a:t>
            </a:r>
            <a:r>
              <a:rPr lang="en-US" b="1" dirty="0"/>
              <a:t>reverse transcriptase</a:t>
            </a:r>
            <a:r>
              <a:rPr lang="en-US" dirty="0"/>
              <a:t> that catalyzes the replication of double-stranded DNA from single-stranded RNA</a:t>
            </a:r>
          </a:p>
          <a:p>
            <a:pPr>
              <a:spcBef>
                <a:spcPts val="800"/>
              </a:spcBef>
            </a:pPr>
            <a:r>
              <a:rPr lang="en-US" dirty="0"/>
              <a:t>Viral genes become permanently integrated into the host genome</a:t>
            </a:r>
          </a:p>
          <a:p>
            <a:pPr>
              <a:spcBef>
                <a:spcPts val="800"/>
              </a:spcBef>
            </a:pPr>
            <a:r>
              <a:rPr lang="en-US" dirty="0"/>
              <a:t>HIV-1: most dominant form in the world</a:t>
            </a:r>
          </a:p>
          <a:p>
            <a:pPr>
              <a:spcBef>
                <a:spcPts val="800"/>
              </a:spcBef>
            </a:pPr>
            <a:r>
              <a:rPr lang="en-US" dirty="0"/>
              <a:t>HIV-2</a:t>
            </a:r>
          </a:p>
          <a:p>
            <a:pPr>
              <a:spcBef>
                <a:spcPts val="800"/>
              </a:spcBef>
            </a:pPr>
            <a:r>
              <a:rPr lang="en-US" dirty="0"/>
              <a:t>Subtypes of HIV-1 and HIV-2 exist</a:t>
            </a:r>
          </a:p>
        </p:txBody>
      </p:sp>
    </p:spTree>
    <p:extLst>
      <p:ext uri="{BB962C8B-B14F-4D97-AF65-F5344CB8AC3E}">
        <p14:creationId xmlns:p14="http://schemas.microsoft.com/office/powerpoint/2010/main" val="4251808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Conditions Involving the Blood</a:t>
            </a:r>
          </a:p>
        </p:txBody>
      </p:sp>
      <p:sp>
        <p:nvSpPr>
          <p:cNvPr id="3" name="Content Placeholder 2"/>
          <p:cNvSpPr>
            <a:spLocks noGrp="1"/>
          </p:cNvSpPr>
          <p:nvPr>
            <p:ph sz="quarter" idx="11"/>
          </p:nvPr>
        </p:nvSpPr>
        <p:spPr/>
        <p:txBody>
          <a:bodyPr/>
          <a:lstStyle/>
          <a:p>
            <a:pPr>
              <a:spcBef>
                <a:spcPts val="400"/>
              </a:spcBef>
              <a:spcAft>
                <a:spcPts val="400"/>
              </a:spcAft>
              <a:defRPr/>
            </a:pPr>
            <a:r>
              <a:rPr lang="en-US" dirty="0"/>
              <a:t>Have the suffix </a:t>
            </a:r>
            <a:r>
              <a:rPr lang="en-US" i="1" dirty="0"/>
              <a:t>-</a:t>
            </a:r>
            <a:r>
              <a:rPr lang="en-US" i="1" dirty="0" err="1"/>
              <a:t>emia</a:t>
            </a:r>
            <a:endParaRPr lang="en-US" dirty="0"/>
          </a:p>
          <a:p>
            <a:pPr>
              <a:spcBef>
                <a:spcPts val="400"/>
              </a:spcBef>
              <a:spcAft>
                <a:spcPts val="400"/>
              </a:spcAft>
              <a:defRPr/>
            </a:pPr>
            <a:r>
              <a:rPr lang="en-US" b="1" dirty="0"/>
              <a:t>Viremia:</a:t>
            </a:r>
          </a:p>
          <a:p>
            <a:pPr marL="347472" indent="-344488">
              <a:spcBef>
                <a:spcPts val="400"/>
              </a:spcBef>
              <a:spcAft>
                <a:spcPts val="400"/>
              </a:spcAft>
              <a:buFont typeface="Arial" panose="020B0604020202020204" pitchFamily="34" charset="0"/>
              <a:buChar char="•"/>
              <a:defRPr/>
            </a:pPr>
            <a:r>
              <a:rPr lang="en-US" dirty="0"/>
              <a:t>Viruses that cause meningitis</a:t>
            </a:r>
          </a:p>
          <a:p>
            <a:pPr>
              <a:spcBef>
                <a:spcPts val="400"/>
              </a:spcBef>
              <a:spcAft>
                <a:spcPts val="400"/>
              </a:spcAft>
              <a:defRPr/>
            </a:pPr>
            <a:r>
              <a:rPr lang="en-US" b="1" dirty="0" err="1"/>
              <a:t>Fungemia</a:t>
            </a:r>
            <a:r>
              <a:rPr lang="en-US" b="1" dirty="0"/>
              <a:t>:</a:t>
            </a:r>
          </a:p>
          <a:p>
            <a:pPr marL="347472" indent="-344488">
              <a:spcBef>
                <a:spcPts val="400"/>
              </a:spcBef>
              <a:spcAft>
                <a:spcPts val="400"/>
              </a:spcAft>
              <a:buFont typeface="Arial" panose="020B0604020202020204" pitchFamily="34" charset="0"/>
              <a:buChar char="•"/>
              <a:defRPr/>
            </a:pPr>
            <a:r>
              <a:rPr lang="en-US" dirty="0"/>
              <a:t>Fungi in the blood</a:t>
            </a:r>
          </a:p>
          <a:p>
            <a:pPr>
              <a:spcBef>
                <a:spcPts val="400"/>
              </a:spcBef>
              <a:spcAft>
                <a:spcPts val="400"/>
              </a:spcAft>
              <a:defRPr/>
            </a:pPr>
            <a:r>
              <a:rPr lang="en-US" b="1" dirty="0"/>
              <a:t>Bacteremia:</a:t>
            </a:r>
          </a:p>
          <a:p>
            <a:pPr marL="347472" indent="-344488">
              <a:spcBef>
                <a:spcPts val="400"/>
              </a:spcBef>
              <a:spcAft>
                <a:spcPts val="400"/>
              </a:spcAft>
              <a:buFont typeface="Arial" panose="020B0604020202020204" pitchFamily="34" charset="0"/>
              <a:buChar char="•"/>
              <a:defRPr/>
            </a:pPr>
            <a:r>
              <a:rPr lang="en-US" i="1" dirty="0"/>
              <a:t>Presence</a:t>
            </a:r>
            <a:r>
              <a:rPr lang="en-US" dirty="0"/>
              <a:t> of bacteria in the blood</a:t>
            </a:r>
          </a:p>
          <a:p>
            <a:pPr>
              <a:spcBef>
                <a:spcPts val="400"/>
              </a:spcBef>
              <a:spcAft>
                <a:spcPts val="400"/>
              </a:spcAft>
              <a:defRPr/>
            </a:pPr>
            <a:r>
              <a:rPr lang="en-US" b="1" dirty="0"/>
              <a:t>Septicemia: </a:t>
            </a:r>
          </a:p>
          <a:p>
            <a:pPr marL="347472" indent="-344488">
              <a:spcBef>
                <a:spcPts val="400"/>
              </a:spcBef>
              <a:spcAft>
                <a:spcPts val="400"/>
              </a:spcAft>
              <a:buFont typeface="Arial" panose="020B0604020202020204" pitchFamily="34" charset="0"/>
              <a:buChar char="•"/>
              <a:defRPr/>
            </a:pPr>
            <a:r>
              <a:rPr lang="en-US" dirty="0"/>
              <a:t>Bacteria flourishing and growing in the bloodstream</a:t>
            </a:r>
          </a:p>
          <a:p>
            <a:pPr marL="347472" indent="-344488">
              <a:spcBef>
                <a:spcPts val="400"/>
              </a:spcBef>
              <a:spcAft>
                <a:spcPts val="400"/>
              </a:spcAft>
              <a:buFont typeface="Arial" panose="020B0604020202020204" pitchFamily="34" charset="0"/>
              <a:buChar char="•"/>
              <a:defRPr/>
            </a:pPr>
            <a:r>
              <a:rPr lang="en-US" dirty="0"/>
              <a:t>Can lead to decreased blood pressure, which leads to </a:t>
            </a:r>
            <a:r>
              <a:rPr lang="en-US" b="1" dirty="0"/>
              <a:t>septic shock</a:t>
            </a:r>
            <a:endParaRPr lang="en-US" dirty="0"/>
          </a:p>
        </p:txBody>
      </p:sp>
    </p:spTree>
    <p:extLst>
      <p:ext uri="{BB962C8B-B14F-4D97-AF65-F5344CB8AC3E}">
        <p14:creationId xmlns:p14="http://schemas.microsoft.com/office/powerpoint/2010/main" val="42518089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Multiplication Cycle of HIV</a:t>
            </a:r>
          </a:p>
        </p:txBody>
      </p:sp>
      <p:pic>
        <p:nvPicPr>
          <p:cNvPr id="6" name="Picture 5" descr="Illustration of the general multiplication cycle of HIV."/>
          <p:cNvPicPr>
            <a:picLocks noChangeAspect="1"/>
          </p:cNvPicPr>
          <p:nvPr/>
        </p:nvPicPr>
        <p:blipFill rotWithShape="1">
          <a:blip r:embed="rId2">
            <a:extLst>
              <a:ext uri="{28A0092B-C50C-407E-A947-70E740481C1C}">
                <a14:useLocalDpi xmlns:a14="http://schemas.microsoft.com/office/drawing/2010/main" val="0"/>
              </a:ext>
            </a:extLst>
          </a:blip>
          <a:srcRect t="2684"/>
          <a:stretch/>
        </p:blipFill>
        <p:spPr>
          <a:xfrm>
            <a:off x="1638395" y="1127507"/>
            <a:ext cx="5867211" cy="5029200"/>
          </a:xfrm>
          <a:prstGeom prst="rect">
            <a:avLst/>
          </a:prstGeom>
        </p:spPr>
      </p:pic>
      <p:sp>
        <p:nvSpPr>
          <p:cNvPr id="4" name="Text Placeholder 5">
            <a:extLst>
              <a:ext uri="{FF2B5EF4-FFF2-40B4-BE49-F238E27FC236}">
                <a16:creationId xmlns:a16="http://schemas.microsoft.com/office/drawing/2014/main" id="{175C2FF2-FA53-44FE-8373-514351BCE31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2518089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HIV Transmission</a:t>
            </a:r>
          </a:p>
        </p:txBody>
      </p:sp>
      <p:sp>
        <p:nvSpPr>
          <p:cNvPr id="3" name="Content Placeholder 2"/>
          <p:cNvSpPr>
            <a:spLocks noGrp="1"/>
          </p:cNvSpPr>
          <p:nvPr>
            <p:ph sz="quarter" idx="11"/>
          </p:nvPr>
        </p:nvSpPr>
        <p:spPr/>
        <p:txBody>
          <a:bodyPr/>
          <a:lstStyle/>
          <a:p>
            <a:pPr>
              <a:spcBef>
                <a:spcPts val="800"/>
              </a:spcBef>
            </a:pPr>
            <a:r>
              <a:rPr lang="en-US" dirty="0"/>
              <a:t>Any form of intimate contact involving transfer of blood can be a potential source of infection</a:t>
            </a:r>
          </a:p>
          <a:p>
            <a:pPr marL="342900" indent="-342900">
              <a:spcBef>
                <a:spcPts val="800"/>
              </a:spcBef>
              <a:buFont typeface="Arial" panose="020B0604020202020204" pitchFamily="34" charset="0"/>
              <a:buChar char="•"/>
            </a:pPr>
            <a:r>
              <a:rPr lang="en-US" dirty="0"/>
              <a:t>Trauma, needle sharing</a:t>
            </a:r>
          </a:p>
          <a:p>
            <a:pPr marL="342900" indent="-342900">
              <a:spcBef>
                <a:spcPts val="800"/>
              </a:spcBef>
              <a:buFont typeface="Arial" panose="020B0604020202020204" pitchFamily="34" charset="0"/>
              <a:buChar char="•"/>
            </a:pPr>
            <a:r>
              <a:rPr lang="en-US" dirty="0"/>
              <a:t>Sexual transmission</a:t>
            </a:r>
          </a:p>
          <a:p>
            <a:pPr marL="342900" indent="-342900">
              <a:spcBef>
                <a:spcPts val="800"/>
              </a:spcBef>
              <a:buFont typeface="Arial" panose="020B0604020202020204" pitchFamily="34" charset="0"/>
              <a:buChar char="•"/>
            </a:pPr>
            <a:r>
              <a:rPr lang="en-US" dirty="0"/>
              <a:t>Breast milk</a:t>
            </a:r>
          </a:p>
          <a:p>
            <a:pPr>
              <a:spcBef>
                <a:spcPts val="800"/>
              </a:spcBef>
            </a:pPr>
            <a:r>
              <a:rPr lang="en-US" dirty="0"/>
              <a:t>Urine, tears, sweat, and saliva are not considered sources of infection</a:t>
            </a:r>
          </a:p>
        </p:txBody>
      </p:sp>
    </p:spTree>
    <p:extLst>
      <p:ext uri="{BB962C8B-B14F-4D97-AF65-F5344CB8AC3E}">
        <p14:creationId xmlns:p14="http://schemas.microsoft.com/office/powerpoint/2010/main" val="42518089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HIV Epidemiology</a:t>
            </a:r>
          </a:p>
        </p:txBody>
      </p:sp>
      <p:sp>
        <p:nvSpPr>
          <p:cNvPr id="3" name="Content Placeholder 2"/>
          <p:cNvSpPr>
            <a:spLocks noGrp="1"/>
          </p:cNvSpPr>
          <p:nvPr>
            <p:ph sz="quarter" idx="11"/>
          </p:nvPr>
        </p:nvSpPr>
        <p:spPr/>
        <p:txBody>
          <a:bodyPr/>
          <a:lstStyle/>
          <a:p>
            <a:pPr>
              <a:spcBef>
                <a:spcPts val="800"/>
              </a:spcBef>
            </a:pPr>
            <a:r>
              <a:rPr lang="en-US" dirty="0"/>
              <a:t>Since the beginning of the epidemic in the 1980s, 60 million have become infected and more than 30 million have died of HIV-related causes worldwide</a:t>
            </a:r>
          </a:p>
          <a:p>
            <a:pPr>
              <a:spcBef>
                <a:spcPts val="800"/>
              </a:spcBef>
            </a:pPr>
            <a:r>
              <a:rPr lang="en-US" dirty="0"/>
              <a:t>Global estimate:</a:t>
            </a:r>
          </a:p>
          <a:p>
            <a:pPr marL="342900" indent="-342900">
              <a:spcBef>
                <a:spcPts val="800"/>
              </a:spcBef>
              <a:buFont typeface="Arial" panose="020B0604020202020204" pitchFamily="34" charset="0"/>
              <a:buChar char="•"/>
            </a:pPr>
            <a:r>
              <a:rPr lang="en-US" dirty="0"/>
              <a:t>37 million infected worldwide</a:t>
            </a:r>
          </a:p>
          <a:p>
            <a:pPr marL="342900" indent="-342900">
              <a:spcBef>
                <a:spcPts val="800"/>
              </a:spcBef>
              <a:buFont typeface="Arial" panose="020B0604020202020204" pitchFamily="34" charset="0"/>
              <a:buChar char="•"/>
            </a:pPr>
            <a:r>
              <a:rPr lang="en-US" dirty="0"/>
              <a:t>1.1 million infections currently in the United States</a:t>
            </a:r>
          </a:p>
          <a:p>
            <a:pPr marL="342900" indent="-342900">
              <a:spcBef>
                <a:spcPts val="800"/>
              </a:spcBef>
              <a:buFont typeface="Arial" panose="020B0604020202020204" pitchFamily="34" charset="0"/>
              <a:buChar char="•"/>
            </a:pPr>
            <a:r>
              <a:rPr lang="en-US" dirty="0"/>
              <a:t>46% of those infected with HIV are not aware of it</a:t>
            </a:r>
          </a:p>
        </p:txBody>
      </p:sp>
    </p:spTree>
    <p:extLst>
      <p:ext uri="{BB962C8B-B14F-4D97-AF65-F5344CB8AC3E}">
        <p14:creationId xmlns:p14="http://schemas.microsoft.com/office/powerpoint/2010/main" val="42518089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Culture and Diagnosis of HIV</a:t>
            </a:r>
          </a:p>
        </p:txBody>
      </p:sp>
      <p:sp>
        <p:nvSpPr>
          <p:cNvPr id="3" name="Content Placeholder 2"/>
          <p:cNvSpPr>
            <a:spLocks noGrp="1"/>
          </p:cNvSpPr>
          <p:nvPr>
            <p:ph sz="quarter" idx="11"/>
          </p:nvPr>
        </p:nvSpPr>
        <p:spPr/>
        <p:txBody>
          <a:bodyPr/>
          <a:lstStyle/>
          <a:p>
            <a:pPr>
              <a:spcBef>
                <a:spcPts val="800"/>
              </a:spcBef>
            </a:pPr>
            <a:r>
              <a:rPr lang="en-US" dirty="0"/>
              <a:t>A person is diagnosed as having HIV infection if he or she has been tested positive for exposure to the human immunodeficiency virus</a:t>
            </a:r>
          </a:p>
          <a:p>
            <a:pPr marL="342900" indent="-342900">
              <a:spcBef>
                <a:spcPts val="800"/>
              </a:spcBef>
              <a:buFont typeface="Arial" panose="020B0604020202020204" pitchFamily="34" charset="0"/>
              <a:buChar char="•"/>
            </a:pPr>
            <a:r>
              <a:rPr lang="en-US" dirty="0"/>
              <a:t>This diagnosis is not the same as having AIDS</a:t>
            </a:r>
          </a:p>
          <a:p>
            <a:pPr>
              <a:spcBef>
                <a:spcPts val="800"/>
              </a:spcBef>
            </a:pPr>
            <a:r>
              <a:rPr lang="en-US" dirty="0"/>
              <a:t>Viral testing is based on detection of antibodies specific to the virus in serum or other fluids</a:t>
            </a:r>
          </a:p>
          <a:p>
            <a:pPr marL="342900" indent="-342900">
              <a:spcBef>
                <a:spcPts val="800"/>
              </a:spcBef>
              <a:buFont typeface="Arial" panose="020B0604020202020204" pitchFamily="34" charset="0"/>
              <a:buChar char="•"/>
            </a:pPr>
            <a:r>
              <a:rPr lang="en-US" dirty="0"/>
              <a:t>ELISA</a:t>
            </a:r>
          </a:p>
          <a:p>
            <a:pPr marL="342900" indent="-342900">
              <a:spcBef>
                <a:spcPts val="800"/>
              </a:spcBef>
              <a:buFont typeface="Arial" panose="020B0604020202020204" pitchFamily="34" charset="0"/>
              <a:buChar char="•"/>
            </a:pPr>
            <a:r>
              <a:rPr lang="en-US" dirty="0"/>
              <a:t>Latex agglutination</a:t>
            </a:r>
          </a:p>
          <a:p>
            <a:pPr marL="342900" indent="-342900">
              <a:spcBef>
                <a:spcPts val="800"/>
              </a:spcBef>
              <a:buFont typeface="Arial" panose="020B0604020202020204" pitchFamily="34" charset="0"/>
              <a:buChar char="•"/>
            </a:pPr>
            <a:r>
              <a:rPr lang="en-US" dirty="0"/>
              <a:t>Rapid antibody tests</a:t>
            </a:r>
          </a:p>
        </p:txBody>
      </p:sp>
    </p:spTree>
    <p:extLst>
      <p:ext uri="{BB962C8B-B14F-4D97-AF65-F5344CB8AC3E}">
        <p14:creationId xmlns:p14="http://schemas.microsoft.com/office/powerpoint/2010/main" val="42518089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 of AIDS</a:t>
            </a:r>
            <a:r>
              <a:rPr lang="en-US" altLang="en-US" dirty="0"/>
              <a:t> is Based on Two Criteria</a:t>
            </a:r>
            <a:endParaRPr lang="en-US" dirty="0"/>
          </a:p>
        </p:txBody>
      </p:sp>
      <p:sp>
        <p:nvSpPr>
          <p:cNvPr id="3" name="Content Placeholder 2"/>
          <p:cNvSpPr>
            <a:spLocks noGrp="1"/>
          </p:cNvSpPr>
          <p:nvPr>
            <p:ph sz="quarter" idx="11"/>
          </p:nvPr>
        </p:nvSpPr>
        <p:spPr/>
        <p:txBody>
          <a:bodyPr/>
          <a:lstStyle/>
          <a:p>
            <a:pPr>
              <a:spcBef>
                <a:spcPts val="800"/>
              </a:spcBef>
            </a:pPr>
            <a:r>
              <a:rPr lang="en-US" dirty="0"/>
              <a:t>Diagnosis with Stage 3 HIV infection requires both:</a:t>
            </a:r>
          </a:p>
          <a:p>
            <a:pPr marL="342900" indent="-342900">
              <a:spcBef>
                <a:spcPts val="800"/>
              </a:spcBef>
              <a:buFont typeface="Arial" panose="020B0604020202020204" pitchFamily="34" charset="0"/>
              <a:buChar char="•"/>
            </a:pPr>
            <a:r>
              <a:rPr lang="en-US" dirty="0"/>
              <a:t>Test positive for the virus</a:t>
            </a:r>
          </a:p>
          <a:p>
            <a:pPr marL="342900" indent="-342900">
              <a:spcBef>
                <a:spcPts val="800"/>
              </a:spcBef>
              <a:buFont typeface="Arial" panose="020B0604020202020204" pitchFamily="34" charset="0"/>
              <a:buChar char="•"/>
            </a:pPr>
            <a:r>
              <a:rPr lang="en-US" dirty="0"/>
              <a:t>CD4 count of fewer than 200 cells per microliter of blood</a:t>
            </a:r>
          </a:p>
        </p:txBody>
      </p:sp>
    </p:spTree>
    <p:extLst>
      <p:ext uri="{BB962C8B-B14F-4D97-AF65-F5344CB8AC3E}">
        <p14:creationId xmlns:p14="http://schemas.microsoft.com/office/powerpoint/2010/main" val="425180892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Prevention of HIV Infection</a:t>
            </a:r>
          </a:p>
        </p:txBody>
      </p:sp>
      <p:sp>
        <p:nvSpPr>
          <p:cNvPr id="3" name="Content Placeholder 2"/>
          <p:cNvSpPr>
            <a:spLocks noGrp="1"/>
          </p:cNvSpPr>
          <p:nvPr>
            <p:ph sz="quarter" idx="11"/>
          </p:nvPr>
        </p:nvSpPr>
        <p:spPr/>
        <p:txBody>
          <a:bodyPr/>
          <a:lstStyle/>
          <a:p>
            <a:pPr>
              <a:spcBef>
                <a:spcPts val="800"/>
              </a:spcBef>
            </a:pPr>
            <a:r>
              <a:rPr lang="en-US" dirty="0"/>
              <a:t>Avoidance of sexual contact with infected persons</a:t>
            </a:r>
          </a:p>
          <a:p>
            <a:pPr>
              <a:spcBef>
                <a:spcPts val="800"/>
              </a:spcBef>
            </a:pPr>
            <a:r>
              <a:rPr lang="en-US" dirty="0"/>
              <a:t>Barrier protection should be used when having sex with anyone whose HIV status is unknown</a:t>
            </a:r>
          </a:p>
          <a:p>
            <a:pPr>
              <a:spcBef>
                <a:spcPts val="800"/>
              </a:spcBef>
            </a:pPr>
            <a:r>
              <a:rPr lang="en-US" dirty="0"/>
              <a:t>Not sharing needles or by cleaning needles with bleach and then rinsing before another use</a:t>
            </a:r>
          </a:p>
          <a:p>
            <a:pPr>
              <a:spcBef>
                <a:spcPts val="800"/>
              </a:spcBef>
            </a:pPr>
            <a:r>
              <a:rPr lang="en-US" dirty="0"/>
              <a:t>HIV-positive individuals with uninfected partners should begin a regimen of antiretroviral drugs</a:t>
            </a:r>
          </a:p>
          <a:p>
            <a:pPr>
              <a:spcBef>
                <a:spcPts val="800"/>
              </a:spcBef>
            </a:pPr>
            <a:r>
              <a:rPr lang="en-US" dirty="0"/>
              <a:t>Clinical trials of various vaccines are ongoing</a:t>
            </a:r>
          </a:p>
        </p:txBody>
      </p:sp>
    </p:spTree>
    <p:extLst>
      <p:ext uri="{BB962C8B-B14F-4D97-AF65-F5344CB8AC3E}">
        <p14:creationId xmlns:p14="http://schemas.microsoft.com/office/powerpoint/2010/main" val="42518089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of HIV Infection and AIDS</a:t>
            </a:r>
          </a:p>
        </p:txBody>
      </p:sp>
      <p:sp>
        <p:nvSpPr>
          <p:cNvPr id="3" name="Content Placeholder 2"/>
          <p:cNvSpPr>
            <a:spLocks noGrp="1"/>
          </p:cNvSpPr>
          <p:nvPr>
            <p:ph sz="quarter" idx="11"/>
          </p:nvPr>
        </p:nvSpPr>
        <p:spPr/>
        <p:txBody>
          <a:bodyPr/>
          <a:lstStyle/>
          <a:p>
            <a:pPr>
              <a:spcBef>
                <a:spcPts val="800"/>
              </a:spcBef>
            </a:pPr>
            <a:r>
              <a:rPr lang="en-US" dirty="0"/>
              <a:t>Treatment should begin immediately after HIV diagnosis</a:t>
            </a:r>
          </a:p>
          <a:p>
            <a:pPr>
              <a:spcBef>
                <a:spcPts val="800"/>
              </a:spcBef>
            </a:pPr>
            <a:r>
              <a:rPr lang="en-US" dirty="0"/>
              <a:t>Antiviral chemotherapy and a variety of drugs to prevent or treat opportunistic infections and other complications such as wasting disease</a:t>
            </a:r>
          </a:p>
          <a:p>
            <a:pPr>
              <a:spcBef>
                <a:spcPts val="800"/>
              </a:spcBef>
            </a:pPr>
            <a:r>
              <a:rPr lang="en-US" dirty="0"/>
              <a:t>Three-drug cocktail containing two nucleoside analog reverse transcriptase inhibitors and one nonnucleoside reverse transcriptase inhibitor</a:t>
            </a:r>
          </a:p>
        </p:txBody>
      </p:sp>
    </p:spTree>
    <p:extLst>
      <p:ext uri="{BB962C8B-B14F-4D97-AF65-F5344CB8AC3E}">
        <p14:creationId xmlns:p14="http://schemas.microsoft.com/office/powerpoint/2010/main" val="42518089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of Action of Anti-HIV Drugs</a:t>
            </a:r>
          </a:p>
        </p:txBody>
      </p:sp>
      <p:pic>
        <p:nvPicPr>
          <p:cNvPr id="6" name="Picture 5" descr="Illustrated mechanisms of action of anti-HIV drugs."/>
          <p:cNvPicPr>
            <a:picLocks noChangeAspect="1"/>
          </p:cNvPicPr>
          <p:nvPr/>
        </p:nvPicPr>
        <p:blipFill rotWithShape="1">
          <a:blip r:embed="rId2">
            <a:extLst>
              <a:ext uri="{28A0092B-C50C-407E-A947-70E740481C1C}">
                <a14:useLocalDpi xmlns:a14="http://schemas.microsoft.com/office/drawing/2010/main" val="0"/>
              </a:ext>
            </a:extLst>
          </a:blip>
          <a:srcRect t="3464"/>
          <a:stretch/>
        </p:blipFill>
        <p:spPr>
          <a:xfrm>
            <a:off x="1604898" y="1133340"/>
            <a:ext cx="5934204" cy="4937760"/>
          </a:xfrm>
          <a:prstGeom prst="rect">
            <a:avLst/>
          </a:prstGeom>
        </p:spPr>
      </p:pic>
      <p:sp>
        <p:nvSpPr>
          <p:cNvPr id="4" name="Text Placeholder 5">
            <a:extLst>
              <a:ext uri="{FF2B5EF4-FFF2-40B4-BE49-F238E27FC236}">
                <a16:creationId xmlns:a16="http://schemas.microsoft.com/office/drawing/2014/main" id="{09B8CA8F-BA3C-4FA7-9B95-0E347536972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25180892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HIV Infection and AIDS Disease Table</a:t>
            </a:r>
          </a:p>
        </p:txBody>
      </p:sp>
      <p:graphicFrame>
        <p:nvGraphicFramePr>
          <p:cNvPr id="6" name="Table 5"/>
          <p:cNvGraphicFramePr>
            <a:graphicFrameLocks noGrp="1"/>
          </p:cNvGraphicFramePr>
          <p:nvPr>
            <p:extLst>
              <p:ext uri="{D42A27DB-BD31-4B8C-83A1-F6EECF244321}">
                <p14:modId xmlns:p14="http://schemas.microsoft.com/office/powerpoint/2010/main" val="1823088792"/>
              </p:ext>
            </p:extLst>
          </p:nvPr>
        </p:nvGraphicFramePr>
        <p:xfrm>
          <a:off x="450378" y="1345478"/>
          <a:ext cx="8069508" cy="4315092"/>
        </p:xfrm>
        <a:graphic>
          <a:graphicData uri="http://schemas.openxmlformats.org/drawingml/2006/table">
            <a:tbl>
              <a:tblPr firstRow="1" bandRow="1">
                <a:tableStyleId>{073A0DAA-6AF3-43AB-8588-CEC1D06C72B9}</a:tableStyleId>
              </a:tblPr>
              <a:tblGrid>
                <a:gridCol w="2881967">
                  <a:extLst>
                    <a:ext uri="{9D8B030D-6E8A-4147-A177-3AD203B41FA5}">
                      <a16:colId xmlns:a16="http://schemas.microsoft.com/office/drawing/2014/main" val="20000"/>
                    </a:ext>
                  </a:extLst>
                </a:gridCol>
                <a:gridCol w="5187541">
                  <a:extLst>
                    <a:ext uri="{9D8B030D-6E8A-4147-A177-3AD203B41FA5}">
                      <a16:colId xmlns:a16="http://schemas.microsoft.com/office/drawing/2014/main" val="20001"/>
                    </a:ext>
                  </a:extLst>
                </a:gridCol>
              </a:tblGrid>
              <a:tr h="412306">
                <a:tc>
                  <a:txBody>
                    <a:bodyPr/>
                    <a:lstStyle/>
                    <a:p>
                      <a:r>
                        <a:rPr lang="en-US" sz="1600" b="1" i="0" u="none" strike="noStrike" kern="1200" baseline="0" dirty="0">
                          <a:solidFill>
                            <a:schemeClr val="tx1"/>
                          </a:solidFill>
                          <a:latin typeface="+mn-lt"/>
                          <a:ea typeface="+mn-ea"/>
                          <a:cs typeface="+mn-cs"/>
                        </a:rPr>
                        <a:t>Causative Organism(s)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tx1"/>
                          </a:solidFill>
                          <a:latin typeface="+mn-lt"/>
                          <a:ea typeface="+mn-ea"/>
                          <a:cs typeface="+mn-cs"/>
                        </a:rPr>
                        <a:t>Human immunodeficiency virus 1 or 2</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643875">
                <a:tc>
                  <a:txBody>
                    <a:bodyPr/>
                    <a:lstStyle/>
                    <a:p>
                      <a:r>
                        <a:rPr lang="en-US" sz="1600" b="0" i="0" u="none" strike="noStrike" kern="1200" baseline="0" dirty="0">
                          <a:solidFill>
                            <a:schemeClr val="dk1"/>
                          </a:solidFill>
                          <a:latin typeface="+mn-lt"/>
                          <a:ea typeface="+mn-ea"/>
                          <a:cs typeface="+mn-cs"/>
                        </a:rPr>
                        <a:t>Common Modes of 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Direct contact (sexual), parenteral (blood-borne), vertical (perinatal and via breast milk)</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43875">
                <a:tc>
                  <a:txBody>
                    <a:bodyPr/>
                    <a:lstStyle/>
                    <a:p>
                      <a:r>
                        <a:rPr lang="en-US" sz="1600"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Attachment, syncytia formation, reverse transcriptase, high mutation rate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43875">
                <a:tc>
                  <a:txBody>
                    <a:bodyPr/>
                    <a:lstStyle/>
                    <a:p>
                      <a:r>
                        <a:rPr lang="en-US" sz="1600" b="0" i="0" u="none" strike="noStrike" kern="1200" baseline="0" dirty="0">
                          <a:solidFill>
                            <a:schemeClr val="dk1"/>
                          </a:solidFill>
                          <a:latin typeface="+mn-lt"/>
                          <a:ea typeface="+mn-ea"/>
                          <a:cs typeface="+mn-cs"/>
                        </a:rPr>
                        <a:t>Culture/Diagnosis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Immunoassay to detect antibodies as well as HIV antigen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914980">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Avoidance of contact with infected sex partner, contaminated blood, breast milk; pre-exposure prophylaxis (</a:t>
                      </a:r>
                      <a:r>
                        <a:rPr lang="en-US" sz="1600" b="0" i="0" u="none" strike="noStrike" kern="1200" baseline="0" dirty="0" err="1">
                          <a:solidFill>
                            <a:schemeClr val="dk1"/>
                          </a:solidFill>
                          <a:latin typeface="+mn-lt"/>
                          <a:ea typeface="+mn-ea"/>
                          <a:cs typeface="+mn-cs"/>
                        </a:rPr>
                        <a:t>PreP</a:t>
                      </a:r>
                      <a:r>
                        <a:rPr lang="en-US" sz="1600" b="0" i="0" u="none" strike="noStrike" kern="1200" baseline="0" dirty="0">
                          <a:solidFill>
                            <a:schemeClr val="dk1"/>
                          </a:solidFill>
                          <a:latin typeface="+mn-lt"/>
                          <a:ea typeface="+mn-ea"/>
                          <a:cs typeface="+mn-cs"/>
                        </a:rPr>
                        <a:t>) for high-risk individuals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12306">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Antiretroviral regimen begun as early as possible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43875">
                <a:tc>
                  <a:txBody>
                    <a:bodyPr/>
                    <a:lstStyle/>
                    <a:p>
                      <a:r>
                        <a:rPr lang="en-US" sz="1600" b="0" i="0" u="none" strike="noStrike" kern="1200" baseline="0" dirty="0">
                          <a:solidFill>
                            <a:schemeClr val="dk1"/>
                          </a:solidFill>
                          <a:latin typeface="+mn-lt"/>
                          <a:ea typeface="+mn-ea"/>
                          <a:cs typeface="+mn-cs"/>
                        </a:rPr>
                        <a:t>Epidemiological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United States: HIV infection = 1.1 million; internationally, HIV infection = 37 million</a:t>
                      </a: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20.3</a:t>
            </a:r>
            <a:endParaRPr lang="en-US" dirty="0"/>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dirty="0"/>
              <a:t>Congenital heart valve defects predispose individuals to  </a:t>
            </a:r>
            <a:r>
              <a:rPr lang="en-US" u="sng" spc="600" dirty="0">
                <a:solidFill>
                  <a:schemeClr val="bg1"/>
                </a:solidFill>
                <a:uFill>
                  <a:solidFill>
                    <a:schemeClr val="tx1"/>
                  </a:solidFill>
                </a:uFill>
                <a:ea typeface="ＭＳ Ｐゴシック" charset="0"/>
              </a:rPr>
              <a:t>Blank  </a:t>
            </a:r>
            <a:r>
              <a:rPr lang="en-US" dirty="0"/>
              <a:t>.</a:t>
            </a:r>
          </a:p>
          <a:p>
            <a:pPr marL="457200" indent="-457200">
              <a:spcBef>
                <a:spcPts val="800"/>
              </a:spcBef>
              <a:buFont typeface="+mj-lt"/>
              <a:buAutoNum type="arabicPeriod"/>
            </a:pPr>
            <a:r>
              <a:rPr lang="en-US" dirty="0"/>
              <a:t>Symptoms of septicemia are caused by </a:t>
            </a:r>
            <a:r>
              <a:rPr lang="en-US" u="sng" spc="600" dirty="0">
                <a:solidFill>
                  <a:schemeClr val="bg1"/>
                </a:solidFill>
                <a:uFill>
                  <a:solidFill>
                    <a:schemeClr val="tx1"/>
                  </a:solidFill>
                </a:uFill>
                <a:ea typeface="ＭＳ Ｐゴシック" charset="0"/>
              </a:rPr>
              <a:t>Blank  </a:t>
            </a:r>
            <a:r>
              <a:rPr lang="en-US" dirty="0"/>
              <a:t> released by gram-negative bacteria.</a:t>
            </a:r>
          </a:p>
          <a:p>
            <a:pPr marL="457200" indent="-457200">
              <a:spcBef>
                <a:spcPts val="800"/>
              </a:spcBef>
              <a:buFont typeface="+mj-lt"/>
              <a:buAutoNum type="arabicPeriod"/>
            </a:pPr>
            <a:r>
              <a:rPr lang="en-US" dirty="0"/>
              <a:t>Name two diseases that are contracted by interaction with animals.</a:t>
            </a:r>
          </a:p>
          <a:p>
            <a:pPr marL="457200" indent="-457200">
              <a:spcBef>
                <a:spcPts val="800"/>
              </a:spcBef>
              <a:buFont typeface="+mj-lt"/>
              <a:buAutoNum type="arabicPeriod"/>
            </a:pPr>
            <a:r>
              <a:rPr lang="en-US" dirty="0"/>
              <a:t>True/False: 90% of humans have been infected with EBV.</a:t>
            </a:r>
          </a:p>
          <a:p>
            <a:pPr marL="457200" indent="-457200">
              <a:spcBef>
                <a:spcPts val="800"/>
              </a:spcBef>
              <a:buFont typeface="+mj-lt"/>
              <a:buAutoNum type="arabicPeriod"/>
            </a:pPr>
            <a:r>
              <a:rPr lang="en-US" dirty="0"/>
              <a:t> </a:t>
            </a:r>
            <a:r>
              <a:rPr lang="en-US" i="1" dirty="0"/>
              <a:t>Plasmodium</a:t>
            </a:r>
            <a:r>
              <a:rPr lang="en-US" dirty="0"/>
              <a:t> </a:t>
            </a:r>
            <a:r>
              <a:rPr lang="en-US" u="sng" spc="600" dirty="0">
                <a:solidFill>
                  <a:schemeClr val="bg1"/>
                </a:solidFill>
                <a:uFill>
                  <a:solidFill>
                    <a:schemeClr val="tx1"/>
                  </a:solidFill>
                </a:uFill>
                <a:ea typeface="ＭＳ Ｐゴシック" charset="0"/>
              </a:rPr>
              <a:t>Blank  </a:t>
            </a:r>
            <a:r>
              <a:rPr lang="en-US" dirty="0"/>
              <a:t> is the most virulent of all of the species that cause malaria.</a:t>
            </a:r>
          </a:p>
        </p:txBody>
      </p:sp>
    </p:spTree>
    <p:extLst>
      <p:ext uri="{BB962C8B-B14F-4D97-AF65-F5344CB8AC3E}">
        <p14:creationId xmlns:p14="http://schemas.microsoft.com/office/powerpoint/2010/main" val="4251808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20.1</a:t>
            </a:r>
            <a:endParaRPr lang="en-US" dirty="0"/>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defRPr/>
            </a:pPr>
            <a:r>
              <a:rPr lang="en-US" dirty="0"/>
              <a:t>Blood enters the heart through the </a:t>
            </a:r>
            <a:r>
              <a:rPr lang="en-US" u="sng" spc="600" dirty="0">
                <a:solidFill>
                  <a:schemeClr val="bg1"/>
                </a:solidFill>
                <a:uFill>
                  <a:solidFill>
                    <a:schemeClr val="tx1"/>
                  </a:solidFill>
                </a:uFill>
                <a:ea typeface="ＭＳ Ｐゴシック" charset="0"/>
              </a:rPr>
              <a:t>Blank  </a:t>
            </a:r>
            <a:r>
              <a:rPr lang="en-US" dirty="0"/>
              <a:t> and exits through the </a:t>
            </a:r>
            <a:r>
              <a:rPr lang="en-US" u="sng" spc="600" dirty="0">
                <a:solidFill>
                  <a:schemeClr val="bg1"/>
                </a:solidFill>
                <a:uFill>
                  <a:solidFill>
                    <a:schemeClr val="tx1"/>
                  </a:solidFill>
                </a:uFill>
                <a:ea typeface="ＭＳ Ｐゴシック" charset="0"/>
              </a:rPr>
              <a:t>Blank  </a:t>
            </a:r>
            <a:r>
              <a:rPr lang="en-US" dirty="0"/>
              <a:t>.</a:t>
            </a:r>
          </a:p>
          <a:p>
            <a:pPr marL="457200" lvl="0" indent="-457200">
              <a:spcBef>
                <a:spcPts val="800"/>
              </a:spcBef>
              <a:buFont typeface="+mj-lt"/>
              <a:buAutoNum type="arabicPeriod"/>
              <a:defRPr/>
            </a:pPr>
            <a:r>
              <a:rPr lang="en-US" dirty="0"/>
              <a:t>Blood vessels consist of  </a:t>
            </a:r>
            <a:r>
              <a:rPr lang="en-US" u="sng" spc="600" dirty="0">
                <a:solidFill>
                  <a:schemeClr val="bg1"/>
                </a:solidFill>
                <a:uFill>
                  <a:solidFill>
                    <a:schemeClr val="tx1"/>
                  </a:solidFill>
                </a:uFill>
                <a:ea typeface="ＭＳ Ｐゴシック" charset="0"/>
              </a:rPr>
              <a:t>Blank  </a:t>
            </a:r>
            <a:r>
              <a:rPr lang="en-US" dirty="0"/>
              <a:t>, </a:t>
            </a:r>
            <a:r>
              <a:rPr lang="en-US" u="sng" spc="600" dirty="0">
                <a:solidFill>
                  <a:schemeClr val="bg1"/>
                </a:solidFill>
                <a:uFill>
                  <a:solidFill>
                    <a:schemeClr val="tx1"/>
                  </a:solidFill>
                </a:uFill>
                <a:ea typeface="ＭＳ Ｐゴシック" charset="0"/>
              </a:rPr>
              <a:t>Blank  </a:t>
            </a:r>
            <a:r>
              <a:rPr lang="en-US" dirty="0"/>
              <a:t>, and  </a:t>
            </a:r>
            <a:r>
              <a:rPr lang="en-US" u="sng" spc="600" dirty="0">
                <a:solidFill>
                  <a:schemeClr val="bg1"/>
                </a:solidFill>
                <a:uFill>
                  <a:solidFill>
                    <a:schemeClr val="tx1"/>
                  </a:solidFill>
                </a:uFill>
                <a:ea typeface="ＭＳ Ｐゴシック" charset="0"/>
              </a:rPr>
              <a:t>Blank  </a:t>
            </a:r>
            <a:r>
              <a:rPr lang="en-US" dirty="0"/>
              <a:t>.</a:t>
            </a:r>
          </a:p>
          <a:p>
            <a:pPr marL="457200" indent="-457200">
              <a:spcBef>
                <a:spcPts val="800"/>
              </a:spcBef>
              <a:buFont typeface="+mj-lt"/>
              <a:buAutoNum type="arabicPeriod"/>
              <a:defRPr/>
            </a:pPr>
            <a:r>
              <a:rPr lang="en-US" dirty="0"/>
              <a:t>True/False: Very few microbes gain access to the bloodstream due to the high concentration of white blood cells.</a:t>
            </a:r>
          </a:p>
          <a:p>
            <a:pPr marL="457200" indent="-457200">
              <a:spcBef>
                <a:spcPts val="800"/>
              </a:spcBef>
              <a:buFont typeface="+mj-lt"/>
              <a:buAutoNum type="arabicPeriod"/>
              <a:defRPr/>
            </a:pPr>
            <a:r>
              <a:rPr lang="en-US" dirty="0"/>
              <a:t>True/False: Brushing your teeth can introduce bacteria into the bloodstream.</a:t>
            </a:r>
          </a:p>
        </p:txBody>
      </p:sp>
    </p:spTree>
    <p:extLst>
      <p:ext uri="{BB962C8B-B14F-4D97-AF65-F5344CB8AC3E}">
        <p14:creationId xmlns:p14="http://schemas.microsoft.com/office/powerpoint/2010/main" val="425180892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Microorganisms Causing Disease in the Cardiovascular and Lymphatic Systems </a:t>
            </a:r>
            <a:r>
              <a:rPr lang="en-US" altLang="en-US" sz="1200" dirty="0"/>
              <a:t>1</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908991898"/>
              </p:ext>
            </p:extLst>
          </p:nvPr>
        </p:nvGraphicFramePr>
        <p:xfrm>
          <a:off x="1524000" y="1610250"/>
          <a:ext cx="6096000" cy="94996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dirty="0">
                          <a:solidFill>
                            <a:schemeClr val="tx1"/>
                          </a:solidFill>
                        </a:rPr>
                        <a:t>Gram-positive</a:t>
                      </a:r>
                      <a:r>
                        <a:rPr lang="en-US" sz="1600" baseline="0" dirty="0">
                          <a:solidFill>
                            <a:schemeClr val="tx1"/>
                          </a:solidFill>
                        </a:rPr>
                        <a:t> endospore-forming bacteria</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Bacillus anthracis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Anthrax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420419259"/>
              </p:ext>
            </p:extLst>
          </p:nvPr>
        </p:nvGraphicFramePr>
        <p:xfrm>
          <a:off x="1524000" y="2801250"/>
          <a:ext cx="6096000" cy="185420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dirty="0">
                          <a:solidFill>
                            <a:schemeClr val="tx1"/>
                          </a:solidFill>
                        </a:rPr>
                        <a:t>Gram-positive bacteria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Staphylococcus aureus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1" u="none" strike="noStrike" kern="1200" baseline="0" dirty="0">
                          <a:solidFill>
                            <a:schemeClr val="dk1"/>
                          </a:solidFill>
                          <a:latin typeface="+mn-lt"/>
                          <a:ea typeface="+mn-ea"/>
                          <a:cs typeface="+mn-cs"/>
                        </a:rPr>
                        <a:t>Streptococcus pyogenes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1" u="none" strike="noStrike" kern="1200" baseline="0" dirty="0">
                          <a:solidFill>
                            <a:schemeClr val="dk1"/>
                          </a:solidFill>
                          <a:latin typeface="+mn-lt"/>
                          <a:ea typeface="+mn-ea"/>
                          <a:cs typeface="+mn-cs"/>
                        </a:rPr>
                        <a:t>Streptococcus pneumoniae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1" u="none" strike="noStrike" kern="1200" baseline="0" dirty="0">
                          <a:solidFill>
                            <a:schemeClr val="dk1"/>
                          </a:solidFill>
                          <a:latin typeface="+mn-lt"/>
                          <a:ea typeface="+mn-ea"/>
                          <a:cs typeface="+mn-cs"/>
                        </a:rPr>
                        <a:t>Enterococcus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0714695"/>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Microorganisms Causing Disease in the Cardiovascular and Lymphatic Systems </a:t>
            </a:r>
            <a:r>
              <a:rPr lang="en-US" altLang="en-US" sz="1200" dirty="0"/>
              <a:t>2</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407540555"/>
              </p:ext>
            </p:extLst>
          </p:nvPr>
        </p:nvGraphicFramePr>
        <p:xfrm>
          <a:off x="1524000" y="1197314"/>
          <a:ext cx="6096000" cy="4260061"/>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27697">
                <a:tc>
                  <a:txBody>
                    <a:bodyPr/>
                    <a:lstStyle/>
                    <a:p>
                      <a:r>
                        <a:rPr lang="en-US" sz="1400" dirty="0">
                          <a:solidFill>
                            <a:schemeClr val="tx1"/>
                          </a:solidFill>
                        </a:rPr>
                        <a:t>Gram-negative bacteria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27697">
                <a:tc>
                  <a:txBody>
                    <a:bodyPr/>
                    <a:lstStyle/>
                    <a:p>
                      <a:r>
                        <a:rPr lang="en-US" sz="1400" b="0" i="0" u="none" strike="noStrike" kern="1200" baseline="0" dirty="0">
                          <a:solidFill>
                            <a:schemeClr val="dk1"/>
                          </a:solidFill>
                          <a:latin typeface="+mn-lt"/>
                          <a:ea typeface="+mn-ea"/>
                          <a:cs typeface="+mn-cs"/>
                        </a:rPr>
                        <a:t>Pseudomonas aeruginosa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7408532"/>
                  </a:ext>
                </a:extLst>
              </a:tr>
              <a:tr h="327697">
                <a:tc>
                  <a:txBody>
                    <a:bodyPr/>
                    <a:lstStyle/>
                    <a:p>
                      <a:r>
                        <a:rPr lang="en-US" sz="1400" b="0" i="1" u="none" strike="noStrike" kern="1200" baseline="0" dirty="0">
                          <a:solidFill>
                            <a:schemeClr val="dk1"/>
                          </a:solidFill>
                          <a:latin typeface="+mn-lt"/>
                          <a:ea typeface="+mn-ea"/>
                          <a:cs typeface="+mn-cs"/>
                        </a:rPr>
                        <a:t>Yersinia pestis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Plague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27697">
                <a:tc>
                  <a:txBody>
                    <a:bodyPr/>
                    <a:lstStyle/>
                    <a:p>
                      <a:r>
                        <a:rPr lang="en-US" sz="1400" b="0" i="1" u="none" strike="noStrike" kern="1200" baseline="0" dirty="0">
                          <a:solidFill>
                            <a:schemeClr val="dk1"/>
                          </a:solidFill>
                          <a:latin typeface="+mn-lt"/>
                          <a:ea typeface="+mn-ea"/>
                          <a:cs typeface="+mn-cs"/>
                        </a:rPr>
                        <a:t>Francisella tularensis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Tularemia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27697">
                <a:tc>
                  <a:txBody>
                    <a:bodyPr/>
                    <a:lstStyle/>
                    <a:p>
                      <a:r>
                        <a:rPr lang="en-US" sz="1400" b="0" i="1" u="none" strike="noStrike" kern="1200" baseline="0" dirty="0">
                          <a:solidFill>
                            <a:schemeClr val="dk1"/>
                          </a:solidFill>
                          <a:latin typeface="+mn-lt"/>
                          <a:ea typeface="+mn-ea"/>
                          <a:cs typeface="+mn-cs"/>
                        </a:rPr>
                        <a:t>Borrelia burgdorferi</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Lyme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27697">
                <a:tc>
                  <a:txBody>
                    <a:bodyPr/>
                    <a:lstStyle/>
                    <a:p>
                      <a:r>
                        <a:rPr lang="en-US" sz="1400" b="0" i="1" u="none" strike="noStrike" kern="1200" baseline="0" dirty="0">
                          <a:solidFill>
                            <a:schemeClr val="dk1"/>
                          </a:solidFill>
                          <a:latin typeface="+mn-lt"/>
                          <a:ea typeface="+mn-ea"/>
                          <a:cs typeface="+mn-cs"/>
                        </a:rPr>
                        <a:t>Brucella abortus, B. suiss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Brucellosis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27697">
                <a:tc>
                  <a:txBody>
                    <a:bodyPr/>
                    <a:lstStyle/>
                    <a:p>
                      <a:r>
                        <a:rPr lang="en-US" sz="1400" b="0" i="1" u="none" strike="noStrike" kern="1200" baseline="0" dirty="0">
                          <a:solidFill>
                            <a:schemeClr val="dk1"/>
                          </a:solidFill>
                          <a:latin typeface="+mn-lt"/>
                          <a:ea typeface="+mn-ea"/>
                          <a:cs typeface="+mn-cs"/>
                        </a:rPr>
                        <a:t>Coxiella burnetii</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Q fever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27697">
                <a:tc>
                  <a:txBody>
                    <a:bodyPr/>
                    <a:lstStyle/>
                    <a:p>
                      <a:r>
                        <a:rPr lang="en-US" sz="1400" b="0" i="1" u="none" strike="noStrike" kern="1200" baseline="0" dirty="0">
                          <a:solidFill>
                            <a:schemeClr val="dk1"/>
                          </a:solidFill>
                          <a:latin typeface="+mn-lt"/>
                          <a:ea typeface="+mn-ea"/>
                          <a:cs typeface="+mn-cs"/>
                        </a:rPr>
                        <a:t>Bartonella henselae</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Cat-scratch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27697">
                <a:tc>
                  <a:txBody>
                    <a:bodyPr/>
                    <a:lstStyle/>
                    <a:p>
                      <a:r>
                        <a:rPr lang="en-US" sz="1400" b="0" i="1" u="none" strike="noStrike" kern="1200" baseline="0" dirty="0">
                          <a:solidFill>
                            <a:schemeClr val="dk1"/>
                          </a:solidFill>
                          <a:latin typeface="+mn-lt"/>
                          <a:ea typeface="+mn-ea"/>
                          <a:cs typeface="+mn-cs"/>
                        </a:rPr>
                        <a:t>Bartonella quintana</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Trench fever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27697">
                <a:tc>
                  <a:txBody>
                    <a:bodyPr/>
                    <a:lstStyle/>
                    <a:p>
                      <a:r>
                        <a:rPr lang="en-US" sz="1400" b="0" i="1" u="none" strike="noStrike" kern="1200" baseline="0" dirty="0">
                          <a:solidFill>
                            <a:schemeClr val="dk1"/>
                          </a:solidFill>
                          <a:latin typeface="+mn-lt"/>
                          <a:ea typeface="+mn-ea"/>
                          <a:cs typeface="+mn-cs"/>
                        </a:rPr>
                        <a:t>Ehrlichia species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Ehrlichiosis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27697">
                <a:tc>
                  <a:txBody>
                    <a:bodyPr/>
                    <a:lstStyle/>
                    <a:p>
                      <a:r>
                        <a:rPr lang="en-US" sz="1400" b="0" i="1" u="none" strike="noStrike" kern="1200" baseline="0" dirty="0">
                          <a:solidFill>
                            <a:schemeClr val="dk1"/>
                          </a:solidFill>
                          <a:latin typeface="+mn-lt"/>
                          <a:ea typeface="+mn-ea"/>
                          <a:cs typeface="+mn-cs"/>
                        </a:rPr>
                        <a:t>Anaplasma species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Anaplasmosis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27697">
                <a:tc>
                  <a:txBody>
                    <a:bodyPr/>
                    <a:lstStyle/>
                    <a:p>
                      <a:r>
                        <a:rPr lang="en-US" sz="1400" b="0" i="1" u="none" strike="noStrike" kern="1200" baseline="0" dirty="0">
                          <a:solidFill>
                            <a:schemeClr val="dk1"/>
                          </a:solidFill>
                          <a:latin typeface="+mn-lt"/>
                          <a:ea typeface="+mn-ea"/>
                          <a:cs typeface="+mn-cs"/>
                        </a:rPr>
                        <a:t>Neisseria gonorrhoeae</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Acute endocarditis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327697">
                <a:tc>
                  <a:txBody>
                    <a:bodyPr/>
                    <a:lstStyle/>
                    <a:p>
                      <a:r>
                        <a:rPr lang="en-US" sz="1400" b="0" i="1" u="none" strike="noStrike" kern="1200" baseline="0" dirty="0">
                          <a:solidFill>
                            <a:schemeClr val="dk1"/>
                          </a:solidFill>
                          <a:latin typeface="+mn-lt"/>
                          <a:ea typeface="+mn-ea"/>
                          <a:cs typeface="+mn-cs"/>
                        </a:rPr>
                        <a:t>Rickettsia </a:t>
                      </a:r>
                      <a:r>
                        <a:rPr lang="en-US" sz="1400" b="0" i="0" u="none" strike="noStrike" kern="1200" baseline="0" dirty="0">
                          <a:solidFill>
                            <a:schemeClr val="dk1"/>
                          </a:solidFill>
                          <a:latin typeface="+mn-lt"/>
                          <a:ea typeface="+mn-ea"/>
                          <a:cs typeface="+mn-cs"/>
                        </a:rPr>
                        <a:t>species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Spotted fever rickettsiosis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172980176"/>
              </p:ext>
            </p:extLst>
          </p:nvPr>
        </p:nvGraphicFramePr>
        <p:xfrm>
          <a:off x="1524000" y="5732132"/>
          <a:ext cx="6096000" cy="639949"/>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35149">
                <a:tc>
                  <a:txBody>
                    <a:bodyPr/>
                    <a:lstStyle/>
                    <a:p>
                      <a:r>
                        <a:rPr lang="en-US" sz="1400" b="1" i="0" u="none" strike="noStrike" kern="1200" baseline="0" dirty="0">
                          <a:solidFill>
                            <a:schemeClr val="tx1"/>
                          </a:solidFill>
                          <a:latin typeface="+mn-lt"/>
                          <a:ea typeface="+mn-ea"/>
                          <a:cs typeface="+mn-cs"/>
                        </a:rPr>
                        <a:t>DNA viruses</a:t>
                      </a:r>
                      <a:endParaRPr lang="en-US"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75465">
                <a:tc>
                  <a:txBody>
                    <a:bodyPr/>
                    <a:lstStyle/>
                    <a:p>
                      <a:r>
                        <a:rPr lang="en-US" sz="1400" b="0" i="0" u="none" strike="noStrike" kern="1200" baseline="0" dirty="0">
                          <a:solidFill>
                            <a:schemeClr val="dk1"/>
                          </a:solidFill>
                          <a:latin typeface="+mn-lt"/>
                          <a:ea typeface="+mn-ea"/>
                          <a:cs typeface="+mn-cs"/>
                        </a:rPr>
                        <a:t>Epstein-Barr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Infectious mononucleosis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Microorganisms Causing Disease in the Cardiovascular and Lymphatic Systems </a:t>
            </a:r>
            <a:r>
              <a:rPr lang="en-US" altLang="en-US" sz="1200" dirty="0"/>
              <a:t>3</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555040892"/>
              </p:ext>
            </p:extLst>
          </p:nvPr>
        </p:nvGraphicFramePr>
        <p:xfrm>
          <a:off x="1524000" y="1193802"/>
          <a:ext cx="6096000" cy="2357005"/>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55577">
                <a:tc>
                  <a:txBody>
                    <a:bodyPr/>
                    <a:lstStyle/>
                    <a:p>
                      <a:r>
                        <a:rPr lang="en-US" sz="1600" b="1" i="0" u="none" strike="noStrike" kern="1200" baseline="0" dirty="0">
                          <a:solidFill>
                            <a:schemeClr val="tx1"/>
                          </a:solidFill>
                          <a:latin typeface="+mn-lt"/>
                          <a:ea typeface="+mn-ea"/>
                          <a:cs typeface="+mn-cs"/>
                        </a:rPr>
                        <a:t>RNA viruses</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55577">
                <a:tc>
                  <a:txBody>
                    <a:bodyPr/>
                    <a:lstStyle/>
                    <a:p>
                      <a:r>
                        <a:rPr lang="en-US" sz="1600" b="0" i="0" u="none" strike="noStrike" kern="1200" baseline="0" dirty="0">
                          <a:solidFill>
                            <a:schemeClr val="dk1"/>
                          </a:solidFill>
                          <a:latin typeface="+mn-lt"/>
                          <a:ea typeface="+mn-ea"/>
                          <a:cs typeface="+mn-cs"/>
                        </a:rPr>
                        <a:t>Yellow fever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Yellow fever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2358397"/>
                  </a:ext>
                </a:extLst>
              </a:tr>
              <a:tr h="355577">
                <a:tc>
                  <a:txBody>
                    <a:bodyPr/>
                    <a:lstStyle/>
                    <a:p>
                      <a:r>
                        <a:rPr lang="en-US" sz="1600" b="0" i="0" u="none" strike="noStrike" kern="1200" baseline="0" dirty="0">
                          <a:solidFill>
                            <a:schemeClr val="dk1"/>
                          </a:solidFill>
                          <a:latin typeface="+mn-lt"/>
                          <a:ea typeface="+mn-ea"/>
                          <a:cs typeface="+mn-cs"/>
                        </a:rPr>
                        <a:t>Dengue fever viruses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Dengue fever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55285">
                <a:tc>
                  <a:txBody>
                    <a:bodyPr/>
                    <a:lstStyle/>
                    <a:p>
                      <a:r>
                        <a:rPr lang="en-US" sz="1600" b="0" i="0" u="none" strike="noStrike" kern="1200" baseline="0" dirty="0">
                          <a:solidFill>
                            <a:schemeClr val="dk1"/>
                          </a:solidFill>
                          <a:latin typeface="+mn-lt"/>
                          <a:ea typeface="+mn-ea"/>
                          <a:cs typeface="+mn-cs"/>
                        </a:rPr>
                        <a:t>Ebola and Marburg viruses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Ebola and Marburg hemorrhagic fevers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55577">
                <a:tc>
                  <a:txBody>
                    <a:bodyPr/>
                    <a:lstStyle/>
                    <a:p>
                      <a:r>
                        <a:rPr lang="en-US" sz="1600" b="0" i="0" u="none" strike="noStrike" kern="1200" baseline="0" dirty="0">
                          <a:solidFill>
                            <a:schemeClr val="dk1"/>
                          </a:solidFill>
                          <a:latin typeface="+mn-lt"/>
                          <a:ea typeface="+mn-ea"/>
                          <a:cs typeface="+mn-cs"/>
                        </a:rPr>
                        <a:t>Lassa fever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Lassa fever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55577">
                <a:tc>
                  <a:txBody>
                    <a:bodyPr/>
                    <a:lstStyle/>
                    <a:p>
                      <a:r>
                        <a:rPr lang="en-US" sz="1600" b="0" i="0" u="none" strike="noStrike" kern="1200" baseline="0" dirty="0">
                          <a:solidFill>
                            <a:schemeClr val="dk1"/>
                          </a:solidFill>
                          <a:latin typeface="+mn-lt"/>
                          <a:ea typeface="+mn-ea"/>
                          <a:cs typeface="+mn-cs"/>
                        </a:rPr>
                        <a:t>Chikungunya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Hemorrhagic fever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706667205"/>
              </p:ext>
            </p:extLst>
          </p:nvPr>
        </p:nvGraphicFramePr>
        <p:xfrm>
          <a:off x="1524000" y="3701956"/>
          <a:ext cx="6096000" cy="94996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Retroviruses</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Human immunodeficiency virus 1 and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HIV infection and AIDS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949116504"/>
              </p:ext>
            </p:extLst>
          </p:nvPr>
        </p:nvGraphicFramePr>
        <p:xfrm>
          <a:off x="1524000" y="4804676"/>
          <a:ext cx="6096000" cy="169164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Protozoa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Babesia species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Babesiosis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pt-BR" sz="1600" b="0" i="1" u="none" strike="noStrike" kern="1200" baseline="0" dirty="0">
                          <a:solidFill>
                            <a:schemeClr val="dk1"/>
                          </a:solidFill>
                          <a:latin typeface="+mn-lt"/>
                          <a:ea typeface="+mn-ea"/>
                          <a:cs typeface="+mn-cs"/>
                        </a:rPr>
                        <a:t>Plasmodium falciparum, P. vivax, P. ovale, P. malariae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Malaria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1" u="none" strike="noStrike" kern="1200" baseline="0" dirty="0">
                          <a:solidFill>
                            <a:schemeClr val="dk1"/>
                          </a:solidFill>
                          <a:latin typeface="+mn-lt"/>
                          <a:ea typeface="+mn-ea"/>
                          <a:cs typeface="+mn-cs"/>
                        </a:rPr>
                        <a:t>Trypanosoma cruzi</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Chagas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518089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3634014" cy="1654629"/>
          </a:xfrm>
        </p:spPr>
        <p:txBody>
          <a:bodyPr/>
          <a:lstStyle/>
          <a:p>
            <a:r>
              <a:rPr lang="en-US" altLang="en-US" dirty="0"/>
              <a:t>Infectious Diseases Affecting the Cardiovascular and Lymphatic Systems</a:t>
            </a:r>
            <a:endParaRPr lang="en-US" dirty="0"/>
          </a:p>
        </p:txBody>
      </p:sp>
      <p:pic>
        <p:nvPicPr>
          <p:cNvPr id="6" name="Picture 5" descr="In summary some diseases of the cardiovascular and lymphatic systems include tularemia, lyme disease, plague, endocarditis, anthrax, and others. "/>
          <p:cNvPicPr>
            <a:picLocks noChangeAspect="1"/>
          </p:cNvPicPr>
          <p:nvPr/>
        </p:nvPicPr>
        <p:blipFill rotWithShape="1">
          <a:blip r:embed="rId2">
            <a:extLst>
              <a:ext uri="{28A0092B-C50C-407E-A947-70E740481C1C}">
                <a14:useLocalDpi xmlns:a14="http://schemas.microsoft.com/office/drawing/2010/main" val="0"/>
              </a:ext>
            </a:extLst>
          </a:blip>
          <a:srcRect t="2368"/>
          <a:stretch/>
        </p:blipFill>
        <p:spPr>
          <a:xfrm>
            <a:off x="4210069" y="283334"/>
            <a:ext cx="4595795" cy="5760720"/>
          </a:xfrm>
          <a:prstGeom prst="rect">
            <a:avLst/>
          </a:prstGeom>
        </p:spPr>
      </p:pic>
      <p:sp>
        <p:nvSpPr>
          <p:cNvPr id="4" name="Text Placeholder 5">
            <a:extLst>
              <a:ext uri="{FF2B5EF4-FFF2-40B4-BE49-F238E27FC236}">
                <a16:creationId xmlns:a16="http://schemas.microsoft.com/office/drawing/2014/main" id="{BAE07FF8-C186-4DCF-8D10-72CCB070DF6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2518089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The Cardiovascular System</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The heart is a fist-size, muscular organ that pumps blood through the body. It is divided into two halves, each of which is divided into an upper and a lower chamber. The upper chambers are called atria (singular, atrium), and the lower are ventricles. The entire organ is encased in a fibrous covering, the pericardium, which is occasionally a site of infection. The actual wall of the heart has three layers: from outer to inner, they are the epicardium, the myocardium, and the endocardium. The endocardium also covers the valves of the heart, and it is a relatively common target of microbial infection.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Blood Vessels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Illustration of the human body identifying the carotid artery, jugular vein, superior vena cava, ascending aorta, superior mesenteric artery, renal artery and vein, portal vein, inferior vena cava, abdominal aorta, femoral artery and vein, common iliac artery and vein, coronary arteries, pulmonary arteries and veins, and subclavian artery and vein.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39445843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Infection Cycle of </a:t>
            </a:r>
            <a:r>
              <a:rPr lang="en-US" i="1" dirty="0"/>
              <a:t>Yersinia pestis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Plague involves several different types of vertebrate hosts and flea vectors, and its exact cycle varies from one region to another. A general scheme of the cycle is presented here. Endemic reservoir hosts include mice, amplifying hosts include chipmunks and ground squirrels, and humans are accidental hosts. Humans can develop plague through contact with the fleas of wild, domestic, or </a:t>
            </a:r>
            <a:r>
              <a:rPr lang="en-US" dirty="0" err="1">
                <a:ea typeface="ＭＳ Ｐゴシック" charset="0"/>
              </a:rPr>
              <a:t>semidomestic</a:t>
            </a:r>
            <a:r>
              <a:rPr lang="en-US" dirty="0">
                <a:ea typeface="ＭＳ Ｐゴシック" charset="0"/>
              </a:rPr>
              <a:t> animals. Contact with infected body fluids can also spread the disease. If a person has breaks in the skin on his or her hands, handling infected animals or animal skins is a possible means of transmission. Persons with the pneumonic form of the disease can spread Y. pestis through respiratory droplets.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6033933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Cycle of Lyme Disease in the Northeastern United States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The disease is tied intimately into the life cycle of a tick vector, which generally is completed over a 2-year period. The exact hosts and species of tick vary from region to region but still display this basic pattern. First Year: 1) Newly hatched tick larvae become infected when they feed on small animals such as mice, which harbor the spirochete. The larvae continue development through this year. 2) In the second year the larvae molt into nymphs, an aggressive feeding stage. Second Year: 3) The nymph takes blood from a number of hosts, including deer and humans. 4) On deer, the nymphs mature into adult male and female ticks, which mate. The female lays eggs in plant litter, where they hatch and once again begin the cycle.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372636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20.2:</a:t>
            </a:r>
            <a:br>
              <a:rPr lang="en-US" altLang="en-US" dirty="0"/>
            </a:br>
            <a:r>
              <a:rPr lang="en-US" altLang="en-US" dirty="0"/>
              <a:t>Normal Biota of the Cardiovascular and Lymphatic Systems</a:t>
            </a:r>
            <a:endParaRPr lang="en-US" dirty="0"/>
          </a:p>
        </p:txBody>
      </p:sp>
      <p:sp>
        <p:nvSpPr>
          <p:cNvPr id="3" name="Content Placeholder 2"/>
          <p:cNvSpPr>
            <a:spLocks noGrp="1"/>
          </p:cNvSpPr>
          <p:nvPr>
            <p:ph sz="quarter" idx="11"/>
          </p:nvPr>
        </p:nvSpPr>
        <p:spPr/>
        <p:txBody>
          <a:bodyPr/>
          <a:lstStyle/>
          <a:p>
            <a:pPr>
              <a:spcBef>
                <a:spcPts val="800"/>
              </a:spcBef>
            </a:pPr>
            <a:r>
              <a:rPr lang="en-US" altLang="en-US" u="sng" dirty="0"/>
              <a:t>Learning Outcome</a:t>
            </a:r>
          </a:p>
          <a:p>
            <a:pPr>
              <a:spcBef>
                <a:spcPts val="800"/>
              </a:spcBef>
            </a:pPr>
            <a:r>
              <a:rPr lang="en-US" altLang="en-US" dirty="0"/>
              <a:t>Discuss the current state of knowledge of the normal biota of the cardiovascular and lymphatic systems.</a:t>
            </a:r>
            <a:endParaRPr lang="en-US" dirty="0"/>
          </a:p>
        </p:txBody>
      </p:sp>
    </p:spTree>
    <p:extLst>
      <p:ext uri="{BB962C8B-B14F-4D97-AF65-F5344CB8AC3E}">
        <p14:creationId xmlns:p14="http://schemas.microsoft.com/office/powerpoint/2010/main" val="42518089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Life and Transmission Cycle of Plasmodium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400" dirty="0">
                <a:ea typeface="ＭＳ Ｐゴシック" charset="0"/>
              </a:rPr>
              <a:t>1) The asexual phase (and infection) begins when an infected female Anopheles mosquito injects saliva containing anticoagulant into a capillary in preparation for taking a blood meal. In the process, she inoculates the blood with motile, spindle-shaped asexual cells of Plasmodium called sporozoites (Gr. </a:t>
            </a:r>
            <a:r>
              <a:rPr lang="en-US" sz="1400" dirty="0" err="1">
                <a:ea typeface="ＭＳ Ｐゴシック" charset="0"/>
              </a:rPr>
              <a:t>sporo</a:t>
            </a:r>
            <a:r>
              <a:rPr lang="en-US" sz="1400" dirty="0">
                <a:ea typeface="ＭＳ Ｐゴシック" charset="0"/>
              </a:rPr>
              <a:t>, seed, and zoon, animal). 2) The sporozoites circulate through the body and migrate to the liver in a short time. Within liver cells, the sporozoites undergo asexual division called schizogony (Gr. </a:t>
            </a:r>
            <a:r>
              <a:rPr lang="en-US" sz="1400" dirty="0" err="1">
                <a:ea typeface="ＭＳ Ｐゴシック" charset="0"/>
              </a:rPr>
              <a:t>schizo</a:t>
            </a:r>
            <a:r>
              <a:rPr lang="en-US" sz="1400" dirty="0">
                <a:ea typeface="ＭＳ Ｐゴシック" charset="0"/>
              </a:rPr>
              <a:t>, to divide, and gone, seed), which generates numerous daughter parasites, or merozoites. This phase of pre-erythrocytic development lasts from 5 to 16 days, depending upon the species of Plasmodium. Its end is marked by eruption of the liver cell, which releases from 2,000 to 40,000 mature merozoites into the circulation. 3) During the erythrocytic phase, merozoites attach to special receptors on RBCs and invade them, converting in a short time to ring-shaped trophozoites. This stage feeds upon hemoglobin, grows, and undergoes multiple divisions to produce a cell called a schizont, which is filled with more merozoites. Bursting RBCs liberate merozoites to infect more red cells. Eventually, certain merozoites differentiate into two types of specialized gametes called macrogametocytes (female) and microgametocytes (male). Because the human does not provide a suitable environment for the next phase of development, this is the end of the cycle in humans. 4) The sexual phase (sporogony) occurs when a mosquito draws infected red blood cells into her stomach. In the stomach, the microgametocyte releases gametes that fertilize the larger macrogametocytes. The resultant diploid cell (ookinete) implants into the stomach wall of the mosquito, becoming an oocyst, which undergoes multiple mitotic divisions, ultimately releasing sporozoites that migrate to the salivary glands and lodge there. This event completes the sexual cycle and makes the sporozoites available for infecting the next victim.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5622055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Dynamics of Virus Antigen, Antibody, and T Cells in Circulation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1) Initial infection is often attended by vague, mononucleosis-like symptoms that soon disappear. This phase corresponds to the initial high levels of virus. Antibodies are not yet abundant. 2) In the second phase, virus numbers in blood drop dramatically and antibody begins to appear. CD4 T cells begin to decrease in number. 3) A long period of mostly asymptomatic infection ensues. During this time, which can last from 2 to 15 years, swollen lymph nodes may be the prominent symptom. During the mid- to late-asymptomatic period, the number of T cells in the blood is steadily decreasing. 4) Once the T-cell level reaches a (low) threshold, the symptoms of AIDS ensue. Once T cells drop below 200 cells/mL, AIDS results. Note that even though antibody levels remain high, virus levels in the blood begin to rise.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53823258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General Multiplication Cycle of HIV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1) The virus is adsorbed and endocytosed, and the twin RNAs are uncoated. Reverse transcriptase catalyzes the synthesis of a single complementary strand of DNA (ssDNA). This single strand serves as a template for synthesis of a double strand (ds) of DNA. In latency, dsDNA is inserted into the host chromosome as a provirus. 2) After a latent period, various immune activators stimulate the infected cell, causing reactivation of the provirus genes and production of viral mRNA. 3) HIV mRNA is translated by the cell’s synthetic machinery into virus components (capsid, reverse transcriptase, spikes), and the viruses are assembled. Budding of mature viruses lyses the infected cell.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60485981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Mechanisms of Action of Anti-HIV Drugs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(a) A prominent group of drugs (AZT, </a:t>
            </a:r>
            <a:r>
              <a:rPr lang="en-US" dirty="0" err="1">
                <a:ea typeface="ＭＳ Ｐゴシック" charset="0"/>
              </a:rPr>
              <a:t>ddI</a:t>
            </a:r>
            <a:r>
              <a:rPr lang="en-US" dirty="0">
                <a:ea typeface="ＭＳ Ｐゴシック" charset="0"/>
              </a:rPr>
              <a:t>, 3TC) are nucleoside analogs that inhibit reverse transcriptase. They are inserted in place of the natural nucleotide by reverse transcriptase but block further action of the enzyme and synthesis of viral DNA. Non-nucleoside RT inhibitors are also in use. (b) Protease inhibitors plug into the active sites on HIV protease. This enzyme is necessary to cut elongated HIV protein strands and produce functioning smaller protein units. Because the enzyme is blocked, the proteins remain uncut, and abnormal defective viruses are formed. (c) Integrase inhibitors are a class of experimental drugs that attach to the enzyme required to splice the dsDNA from HIV into the host genome. This will prevent formation of the provirus and block future virus multiplication in that cell.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58305678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Infectious Diseases Affecting the Cardiovascular and Lymphatic Systems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This illustration of the human body indicates the causal organisms for each of the infectious diseases of the cardiovascular and lymphatic systems covered in this chapter. </a:t>
            </a:r>
            <a:r>
              <a:rPr lang="en-US" dirty="0" err="1">
                <a:ea typeface="ＭＳ Ｐゴシック" charset="0"/>
              </a:rPr>
              <a:t>Nonhemorrhagic</a:t>
            </a:r>
            <a:r>
              <a:rPr lang="en-US" dirty="0">
                <a:ea typeface="ＭＳ Ｐゴシック" charset="0"/>
              </a:rPr>
              <a:t> Fever Diseases are caused by Brucella abortus, Brucella </a:t>
            </a:r>
            <a:r>
              <a:rPr lang="en-US" dirty="0" err="1">
                <a:ea typeface="ＭＳ Ｐゴシック" charset="0"/>
              </a:rPr>
              <a:t>suis</a:t>
            </a:r>
            <a:r>
              <a:rPr lang="en-US" dirty="0">
                <a:ea typeface="ＭＳ Ｐゴシック" charset="0"/>
              </a:rPr>
              <a:t>, Coxiella </a:t>
            </a:r>
            <a:r>
              <a:rPr lang="en-US" dirty="0" err="1">
                <a:ea typeface="ＭＳ Ｐゴシック" charset="0"/>
              </a:rPr>
              <a:t>burnetii</a:t>
            </a:r>
            <a:r>
              <a:rPr lang="en-US" dirty="0">
                <a:ea typeface="ＭＳ Ｐゴシック" charset="0"/>
              </a:rPr>
              <a:t>, Bartonella </a:t>
            </a:r>
            <a:r>
              <a:rPr lang="en-US" dirty="0" err="1">
                <a:ea typeface="ＭＳ Ｐゴシック" charset="0"/>
              </a:rPr>
              <a:t>henselae</a:t>
            </a:r>
            <a:r>
              <a:rPr lang="en-US" dirty="0">
                <a:ea typeface="ＭＳ Ｐゴシック" charset="0"/>
              </a:rPr>
              <a:t>, Bartonella </a:t>
            </a:r>
            <a:r>
              <a:rPr lang="en-US" dirty="0" err="1">
                <a:ea typeface="ＭＳ Ｐゴシック" charset="0"/>
              </a:rPr>
              <a:t>quintana</a:t>
            </a:r>
            <a:r>
              <a:rPr lang="en-US" dirty="0">
                <a:ea typeface="ＭＳ Ｐゴシック" charset="0"/>
              </a:rPr>
              <a:t>, </a:t>
            </a:r>
            <a:r>
              <a:rPr lang="en-US" dirty="0" err="1">
                <a:ea typeface="ＭＳ Ｐゴシック" charset="0"/>
              </a:rPr>
              <a:t>Ehrlichia</a:t>
            </a:r>
            <a:r>
              <a:rPr lang="en-US" dirty="0">
                <a:ea typeface="ＭＳ Ｐゴシック" charset="0"/>
              </a:rPr>
              <a:t> species, </a:t>
            </a:r>
            <a:r>
              <a:rPr lang="en-US" dirty="0" err="1">
                <a:ea typeface="ＭＳ Ｐゴシック" charset="0"/>
              </a:rPr>
              <a:t>Anaplasma</a:t>
            </a:r>
            <a:r>
              <a:rPr lang="en-US" dirty="0">
                <a:ea typeface="ＭＳ Ｐゴシック" charset="0"/>
              </a:rPr>
              <a:t> species, and Babesia species. Infectious Mononucleosis (salivary glands) is caused by the Epstein-Barr virus. Tularemia is caused by </a:t>
            </a:r>
            <a:r>
              <a:rPr lang="en-US" dirty="0" err="1">
                <a:ea typeface="ＭＳ Ｐゴシック" charset="0"/>
              </a:rPr>
              <a:t>Francisella</a:t>
            </a:r>
            <a:r>
              <a:rPr lang="en-US" dirty="0">
                <a:ea typeface="ＭＳ Ｐゴシック" charset="0"/>
              </a:rPr>
              <a:t> </a:t>
            </a:r>
            <a:r>
              <a:rPr lang="en-US" dirty="0" err="1">
                <a:ea typeface="ＭＳ Ｐゴシック" charset="0"/>
              </a:rPr>
              <a:t>tularensis</a:t>
            </a:r>
            <a:r>
              <a:rPr lang="en-US" dirty="0">
                <a:ea typeface="ＭＳ Ｐゴシック" charset="0"/>
              </a:rPr>
              <a:t>. Lyme Disease is caused by Borrelia burgdorferi. Hemorrhagic Fever Diseases are caused by Dengue fever virus, Ebola virus, Marburg virus, Lassa fever virus, and Chikungunya virus. Endocarditis (heart) is caused by various bacteria. Plague is caused by Yersinia pestis. Sepsis is caused by various bacteria and fungi. Malaria (liver) is caused by Plasmodium species. Anthrax is caused by Bacillus anthracis. HIV Infection and AIDS are caused by Human immunodeficiency virus 1 or 2. And Chagas Disease is caused by Trypanosoma </a:t>
            </a:r>
            <a:r>
              <a:rPr lang="en-US" dirty="0" err="1">
                <a:ea typeface="ＭＳ Ｐゴシック" charset="0"/>
              </a:rPr>
              <a:t>cruzi</a:t>
            </a:r>
            <a:r>
              <a:rPr lang="en-US" dirty="0">
                <a:ea typeface="ＭＳ Ｐゴシック" charset="0"/>
              </a:rPr>
              <a: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50036903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1557</TotalTime>
  <Words>6726</Words>
  <Application>Microsoft Office PowerPoint</Application>
  <PresentationFormat>On-screen Show (4:3)</PresentationFormat>
  <Paragraphs>867</Paragraphs>
  <Slides>94</Slides>
  <Notes>1</Notes>
  <HiddenSlides>10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94</vt:i4>
      </vt:variant>
    </vt:vector>
  </HeadingPairs>
  <TitlesOfParts>
    <vt:vector size="102"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Chapter 20</vt:lpstr>
      <vt:lpstr>Section 20.1: The Cardiovascular and Lymphatic Systems and Their Defenses</vt:lpstr>
      <vt:lpstr>The Cardiovascular System</vt:lpstr>
      <vt:lpstr>Blood Vessels</vt:lpstr>
      <vt:lpstr>The Lymphatic System</vt:lpstr>
      <vt:lpstr>Defenses of the Cardiovascular and Lymphatic Systems</vt:lpstr>
      <vt:lpstr>Medical Conditions Involving the Blood</vt:lpstr>
      <vt:lpstr>Concept Check – Section 20.1</vt:lpstr>
      <vt:lpstr>Section 20.2: Normal Biota of the Cardiovascular and Lymphatic Systems</vt:lpstr>
      <vt:lpstr>Normal Biota of the Cardiovascular and Lymphatic Systems</vt:lpstr>
      <vt:lpstr>Cardiovascular and Lymphatic System Defenses and Normal Biota</vt:lpstr>
      <vt:lpstr>Concept Check – Section 20.2</vt:lpstr>
      <vt:lpstr>Section 20.3 Cardiovascular and Lymphatic System Diseases Caused by Microorganisms 1</vt:lpstr>
      <vt:lpstr>Section 20.3 Cardiovascular and Lymphatic System Diseases Caused by Microorganisms 2</vt:lpstr>
      <vt:lpstr>Endocarditis</vt:lpstr>
      <vt:lpstr>Symptoms of Endocarditis</vt:lpstr>
      <vt:lpstr>Acute and Subacute Endocarditis</vt:lpstr>
      <vt:lpstr>Sepsis</vt:lpstr>
      <vt:lpstr>Endotoxic Shock</vt:lpstr>
      <vt:lpstr>Sepsis Disease Table</vt:lpstr>
      <vt:lpstr>Plague</vt:lpstr>
      <vt:lpstr>Bubonic Plague</vt:lpstr>
      <vt:lpstr>Reported Cases of Human Plague—United States, 1970 to 2017</vt:lpstr>
      <vt:lpstr>Infection Cycle of Yersinia pestis</vt:lpstr>
      <vt:lpstr>Plague Disease Table</vt:lpstr>
      <vt:lpstr>Tularemia</vt:lpstr>
      <vt:lpstr>Tularemia Causative Agent and Reservoirs</vt:lpstr>
      <vt:lpstr>Tularemia Disease Table</vt:lpstr>
      <vt:lpstr>Lyme Disease</vt:lpstr>
      <vt:lpstr>Lyme Disease Causative Agent</vt:lpstr>
      <vt:lpstr>Cycle of Lyme Disease in the Northeastern United States</vt:lpstr>
      <vt:lpstr>Lyme Disease Table</vt:lpstr>
      <vt:lpstr>Infectious Mononucleosis</vt:lpstr>
      <vt:lpstr>Histology of Lymphocytes Infected with EBV</vt:lpstr>
      <vt:lpstr>Infectious Mononucleosis Disease Table</vt:lpstr>
      <vt:lpstr>Anthrax</vt:lpstr>
      <vt:lpstr>Anthrax Disease Table</vt:lpstr>
      <vt:lpstr>Hemorrhagic Fever Diseases</vt:lpstr>
      <vt:lpstr>Hemorrhagic Fevers</vt:lpstr>
      <vt:lpstr>More Hemorrhagic Fevers</vt:lpstr>
      <vt:lpstr>Hemorrhagic Fevers Disease Table 1</vt:lpstr>
      <vt:lpstr>Hemorrhagic Fevers Disease Table 2</vt:lpstr>
      <vt:lpstr>Nonhemorrhagic Fevers</vt:lpstr>
      <vt:lpstr>Brucellosis</vt:lpstr>
      <vt:lpstr>Temperature Cycle in Classic Brucellosis</vt:lpstr>
      <vt:lpstr>Q Fever</vt:lpstr>
      <vt:lpstr>Cat-Scratch Disease</vt:lpstr>
      <vt:lpstr>Trench Fever</vt:lpstr>
      <vt:lpstr>Ehrlichioses and Anaplasmosis</vt:lpstr>
      <vt:lpstr>Babesiosis</vt:lpstr>
      <vt:lpstr>Rocky Mountain Spotted Fever</vt:lpstr>
      <vt:lpstr>Rash in Rocky Mountain Spotted Fever</vt:lpstr>
      <vt:lpstr>Nonhemorrhagic Fever Diseases Table 1</vt:lpstr>
      <vt:lpstr>Nonhemorrhagic Fever Diseases Table 2</vt:lpstr>
      <vt:lpstr>Nonhemorrhagic Fever Diseases Table 3</vt:lpstr>
      <vt:lpstr>Chagas Disease</vt:lpstr>
      <vt:lpstr>T. cruzi Seen in a Blood Smear</vt:lpstr>
      <vt:lpstr>Chagas Disease Disease Table</vt:lpstr>
      <vt:lpstr>Malaria</vt:lpstr>
      <vt:lpstr>Plasmodium</vt:lpstr>
      <vt:lpstr>Life and Transmission Cycle of Plasmodium</vt:lpstr>
      <vt:lpstr>Malaria Pathogenesis and Virulence Factors</vt:lpstr>
      <vt:lpstr>Malaria Transmission and Epidemiology</vt:lpstr>
      <vt:lpstr>Malaria Prevention</vt:lpstr>
      <vt:lpstr>Malaria Disease Table</vt:lpstr>
      <vt:lpstr>Human Immunodeficiency Virus</vt:lpstr>
      <vt:lpstr>Dynamics of Virus Antigen, Antibody, and T Cells in Circulation</vt:lpstr>
      <vt:lpstr>Signs and Symptoms of HIV Infection and AIDS</vt:lpstr>
      <vt:lpstr>Causative Agent of HIV Infection and AIDS</vt:lpstr>
      <vt:lpstr>General Multiplication Cycle of HIV</vt:lpstr>
      <vt:lpstr>HIV Transmission</vt:lpstr>
      <vt:lpstr>HIV Epidemiology</vt:lpstr>
      <vt:lpstr>Culture and Diagnosis of HIV</vt:lpstr>
      <vt:lpstr>Diagnosis of AIDS is Based on Two Criteria</vt:lpstr>
      <vt:lpstr>Prevention of HIV Infection</vt:lpstr>
      <vt:lpstr>Treatment of HIV Infection and AIDS</vt:lpstr>
      <vt:lpstr>Mechanisms of Action of Anti-HIV Drugs</vt:lpstr>
      <vt:lpstr>HIV Infection and AIDS Disease Table</vt:lpstr>
      <vt:lpstr>Concept Check – Section 20.3</vt:lpstr>
      <vt:lpstr>Microorganisms Causing Disease in the Cardiovascular and Lymphatic Systems 1</vt:lpstr>
      <vt:lpstr>Microorganisms Causing Disease in the Cardiovascular and Lymphatic Systems 2</vt:lpstr>
      <vt:lpstr>Microorganisms Causing Disease in the Cardiovascular and Lymphatic Systems 3</vt:lpstr>
      <vt:lpstr>Infectious Diseases Affecting the Cardiovascular and Lymphatic Systems</vt:lpstr>
      <vt:lpstr>End of Main Content</vt:lpstr>
      <vt:lpstr>Accessibility Content: Text Alternatives for Images</vt:lpstr>
      <vt:lpstr>The Cardiovascular System - Text Alternative</vt:lpstr>
      <vt:lpstr>Blood Vessels - Text Alternative</vt:lpstr>
      <vt:lpstr>Infection Cycle of Yersinia pestis - Text Alternative</vt:lpstr>
      <vt:lpstr>Cycle of Lyme Disease in the Northeastern United States - Text Alternative</vt:lpstr>
      <vt:lpstr>Life and Transmission Cycle of Plasmodium - Text Alternative</vt:lpstr>
      <vt:lpstr>Dynamics of Virus Antigen, Antibody, and T Cells in Circulation - Text Alternative</vt:lpstr>
      <vt:lpstr>General Multiplication Cycle of HIV - Text Alternative</vt:lpstr>
      <vt:lpstr>Mechanisms of Action of Anti-HIV Drugs - Text Alternative</vt:lpstr>
      <vt:lpstr>Infectious Diseases Affecting the Cardiovascular and Lymphatic Systems -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Microbiology: A Systems Approach, Sixth Edition</dc:title>
  <dc:subject>Science</dc:subject>
  <dc:creator>Marjorie Kelly Cowan and Heidi Smith</dc:creator>
  <cp:keywords/>
  <cp:lastModifiedBy>Shivani1</cp:lastModifiedBy>
  <cp:revision>545</cp:revision>
  <dcterms:created xsi:type="dcterms:W3CDTF">2019-07-27T05:34:11Z</dcterms:created>
  <dcterms:modified xsi:type="dcterms:W3CDTF">2020-05-23T15:03:00Z</dcterms:modified>
  <cp:category>Science</cp:category>
</cp:coreProperties>
</file>