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4.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5.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6.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7.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8.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9.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10.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11.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12.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13.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14.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1" r:id="rId1"/>
    <p:sldMasterId id="2147483986" r:id="rId2"/>
    <p:sldMasterId id="2147483994" r:id="rId3"/>
    <p:sldMasterId id="2147483996" r:id="rId4"/>
    <p:sldMasterId id="2147483999" r:id="rId5"/>
    <p:sldMasterId id="2147483662" r:id="rId6"/>
    <p:sldMasterId id="2147483859" r:id="rId7"/>
    <p:sldMasterId id="2147483744" r:id="rId8"/>
    <p:sldMasterId id="2147483970" r:id="rId9"/>
    <p:sldMasterId id="2147483780" r:id="rId10"/>
    <p:sldMasterId id="2147483838" r:id="rId11"/>
    <p:sldMasterId id="2147483713" r:id="rId12"/>
    <p:sldMasterId id="2147483674" r:id="rId13"/>
    <p:sldMasterId id="2147483897" r:id="rId14"/>
    <p:sldMasterId id="2147483960" r:id="rId15"/>
  </p:sldMasterIdLst>
  <p:notesMasterIdLst>
    <p:notesMasterId r:id="rId117"/>
  </p:notesMasterIdLst>
  <p:handoutMasterIdLst>
    <p:handoutMasterId r:id="rId118"/>
  </p:handoutMasterIdLst>
  <p:sldIdLst>
    <p:sldId id="366" r:id="rId16"/>
    <p:sldId id="258" r:id="rId17"/>
    <p:sldId id="260" r:id="rId18"/>
    <p:sldId id="262" r:id="rId19"/>
    <p:sldId id="263" r:id="rId20"/>
    <p:sldId id="264" r:id="rId21"/>
    <p:sldId id="266" r:id="rId22"/>
    <p:sldId id="267" r:id="rId23"/>
    <p:sldId id="268" r:id="rId24"/>
    <p:sldId id="269" r:id="rId25"/>
    <p:sldId id="270"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7" r:id="rId40"/>
    <p:sldId id="288" r:id="rId41"/>
    <p:sldId id="289" r:id="rId42"/>
    <p:sldId id="291" r:id="rId43"/>
    <p:sldId id="292" r:id="rId44"/>
    <p:sldId id="293" r:id="rId45"/>
    <p:sldId id="296" r:id="rId46"/>
    <p:sldId id="297" r:id="rId47"/>
    <p:sldId id="298"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4" r:id="rId61"/>
    <p:sldId id="315" r:id="rId62"/>
    <p:sldId id="316" r:id="rId63"/>
    <p:sldId id="317" r:id="rId64"/>
    <p:sldId id="318" r:id="rId65"/>
    <p:sldId id="319" r:id="rId66"/>
    <p:sldId id="320" r:id="rId67"/>
    <p:sldId id="322" r:id="rId68"/>
    <p:sldId id="323" r:id="rId69"/>
    <p:sldId id="326" r:id="rId70"/>
    <p:sldId id="325" r:id="rId71"/>
    <p:sldId id="327" r:id="rId72"/>
    <p:sldId id="328" r:id="rId73"/>
    <p:sldId id="330" r:id="rId74"/>
    <p:sldId id="331" r:id="rId75"/>
    <p:sldId id="332" r:id="rId76"/>
    <p:sldId id="334" r:id="rId77"/>
    <p:sldId id="337" r:id="rId78"/>
    <p:sldId id="338" r:id="rId79"/>
    <p:sldId id="339" r:id="rId80"/>
    <p:sldId id="340" r:id="rId81"/>
    <p:sldId id="342" r:id="rId82"/>
    <p:sldId id="343" r:id="rId83"/>
    <p:sldId id="345" r:id="rId84"/>
    <p:sldId id="346" r:id="rId85"/>
    <p:sldId id="347" r:id="rId86"/>
    <p:sldId id="349" r:id="rId87"/>
    <p:sldId id="350" r:id="rId88"/>
    <p:sldId id="364" r:id="rId89"/>
    <p:sldId id="351" r:id="rId90"/>
    <p:sldId id="353" r:id="rId91"/>
    <p:sldId id="354" r:id="rId92"/>
    <p:sldId id="355" r:id="rId93"/>
    <p:sldId id="356" r:id="rId94"/>
    <p:sldId id="357" r:id="rId95"/>
    <p:sldId id="358" r:id="rId96"/>
    <p:sldId id="359" r:id="rId97"/>
    <p:sldId id="360" r:id="rId98"/>
    <p:sldId id="361" r:id="rId99"/>
    <p:sldId id="365" r:id="rId100"/>
    <p:sldId id="362" r:id="rId101"/>
    <p:sldId id="395" r:id="rId102"/>
    <p:sldId id="396" r:id="rId103"/>
    <p:sldId id="290" r:id="rId104"/>
    <p:sldId id="397" r:id="rId105"/>
    <p:sldId id="398" r:id="rId106"/>
    <p:sldId id="399" r:id="rId107"/>
    <p:sldId id="400" r:id="rId108"/>
    <p:sldId id="401" r:id="rId109"/>
    <p:sldId id="402" r:id="rId110"/>
    <p:sldId id="403" r:id="rId111"/>
    <p:sldId id="404" r:id="rId112"/>
    <p:sldId id="405" r:id="rId113"/>
    <p:sldId id="406" r:id="rId114"/>
    <p:sldId id="407" r:id="rId115"/>
    <p:sldId id="408" r:id="rId116"/>
  </p:sldIdLst>
  <p:sldSz cx="9144000" cy="6858000" type="screen4x3"/>
  <p:notesSz cx="6858000" cy="9144000"/>
  <p:custDataLst>
    <p:tags r:id="rId11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786528E4-622C-4961-9C5D-0B96F177A71B}">
          <p14:sldIdLst>
            <p14:sldId id="366"/>
            <p14:sldId id="258"/>
            <p14:sldId id="260"/>
            <p14:sldId id="262"/>
            <p14:sldId id="263"/>
            <p14:sldId id="264"/>
            <p14:sldId id="266"/>
            <p14:sldId id="267"/>
            <p14:sldId id="268"/>
            <p14:sldId id="269"/>
            <p14:sldId id="270"/>
            <p14:sldId id="273"/>
            <p14:sldId id="274"/>
            <p14:sldId id="275"/>
            <p14:sldId id="276"/>
            <p14:sldId id="277"/>
            <p14:sldId id="278"/>
            <p14:sldId id="279"/>
            <p14:sldId id="280"/>
            <p14:sldId id="281"/>
            <p14:sldId id="282"/>
            <p14:sldId id="283"/>
            <p14:sldId id="284"/>
            <p14:sldId id="285"/>
            <p14:sldId id="287"/>
            <p14:sldId id="288"/>
            <p14:sldId id="289"/>
            <p14:sldId id="291"/>
            <p14:sldId id="292"/>
            <p14:sldId id="293"/>
            <p14:sldId id="296"/>
            <p14:sldId id="297"/>
            <p14:sldId id="298"/>
            <p14:sldId id="301"/>
            <p14:sldId id="302"/>
            <p14:sldId id="303"/>
            <p14:sldId id="304"/>
            <p14:sldId id="305"/>
            <p14:sldId id="306"/>
            <p14:sldId id="307"/>
            <p14:sldId id="308"/>
            <p14:sldId id="309"/>
            <p14:sldId id="310"/>
            <p14:sldId id="311"/>
            <p14:sldId id="312"/>
            <p14:sldId id="314"/>
            <p14:sldId id="315"/>
            <p14:sldId id="316"/>
            <p14:sldId id="317"/>
            <p14:sldId id="318"/>
            <p14:sldId id="319"/>
            <p14:sldId id="320"/>
            <p14:sldId id="322"/>
            <p14:sldId id="323"/>
            <p14:sldId id="326"/>
            <p14:sldId id="325"/>
            <p14:sldId id="327"/>
            <p14:sldId id="328"/>
            <p14:sldId id="330"/>
            <p14:sldId id="331"/>
            <p14:sldId id="332"/>
            <p14:sldId id="334"/>
            <p14:sldId id="337"/>
            <p14:sldId id="338"/>
            <p14:sldId id="339"/>
            <p14:sldId id="340"/>
            <p14:sldId id="342"/>
            <p14:sldId id="343"/>
            <p14:sldId id="345"/>
            <p14:sldId id="346"/>
            <p14:sldId id="347"/>
            <p14:sldId id="349"/>
            <p14:sldId id="350"/>
            <p14:sldId id="364"/>
            <p14:sldId id="351"/>
            <p14:sldId id="353"/>
            <p14:sldId id="354"/>
            <p14:sldId id="355"/>
            <p14:sldId id="356"/>
            <p14:sldId id="357"/>
            <p14:sldId id="358"/>
            <p14:sldId id="359"/>
            <p14:sldId id="360"/>
            <p14:sldId id="361"/>
            <p14:sldId id="365"/>
            <p14:sldId id="362"/>
            <p14:sldId id="395"/>
          </p14:sldIdLst>
        </p14:section>
        <p14:section name="Appendix: Image Descriptions for Unsighted Students" id="{9D248592-C5C3-4B18-8CFB-D86D10CE2E6D}">
          <p14:sldIdLst>
            <p14:sldId id="396"/>
            <p14:sldId id="290"/>
            <p14:sldId id="397"/>
            <p14:sldId id="398"/>
            <p14:sldId id="399"/>
            <p14:sldId id="400"/>
            <p14:sldId id="401"/>
            <p14:sldId id="402"/>
            <p14:sldId id="403"/>
            <p14:sldId id="404"/>
            <p14:sldId id="405"/>
            <p14:sldId id="406"/>
            <p14:sldId id="407"/>
            <p14:sldId id="408"/>
          </p14:sldIdLst>
        </p14:section>
      </p14:sectionLst>
    </p:ex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ozhi"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7E7"/>
    <a:srgbClr val="CBCBCB"/>
    <a:srgbClr val="000000"/>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35" autoAdjust="0"/>
    <p:restoredTop sz="94280" autoAdjust="0"/>
  </p:normalViewPr>
  <p:slideViewPr>
    <p:cSldViewPr>
      <p:cViewPr varScale="1">
        <p:scale>
          <a:sx n="68" d="100"/>
          <a:sy n="68" d="100"/>
        </p:scale>
        <p:origin x="1464" y="72"/>
      </p:cViewPr>
      <p:guideLst>
        <p:guide orient="horz" pos="3408"/>
        <p:guide orient="horz" pos="3600"/>
        <p:guide orient="horz" pos="912"/>
        <p:guide orient="horz" pos="3360"/>
        <p:guide pos="5616"/>
        <p:guide pos="43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2" d="100"/>
          <a:sy n="52" d="100"/>
        </p:scale>
        <p:origin x="218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1.xml"/><Relationship Id="rId117" Type="http://schemas.openxmlformats.org/officeDocument/2006/relationships/notesMaster" Target="notesMasters/notesMaster1.xml"/><Relationship Id="rId21" Type="http://schemas.openxmlformats.org/officeDocument/2006/relationships/slide" Target="slides/slide6.xml"/><Relationship Id="rId42" Type="http://schemas.openxmlformats.org/officeDocument/2006/relationships/slide" Target="slides/slide27.xml"/><Relationship Id="rId47" Type="http://schemas.openxmlformats.org/officeDocument/2006/relationships/slide" Target="slides/slide32.xml"/><Relationship Id="rId63" Type="http://schemas.openxmlformats.org/officeDocument/2006/relationships/slide" Target="slides/slide48.xml"/><Relationship Id="rId68" Type="http://schemas.openxmlformats.org/officeDocument/2006/relationships/slide" Target="slides/slide53.xml"/><Relationship Id="rId84" Type="http://schemas.openxmlformats.org/officeDocument/2006/relationships/slide" Target="slides/slide69.xml"/><Relationship Id="rId89" Type="http://schemas.openxmlformats.org/officeDocument/2006/relationships/slide" Target="slides/slide74.xml"/><Relationship Id="rId112" Type="http://schemas.openxmlformats.org/officeDocument/2006/relationships/slide" Target="slides/slide97.xml"/><Relationship Id="rId16" Type="http://schemas.openxmlformats.org/officeDocument/2006/relationships/slide" Target="slides/slide1.xml"/><Relationship Id="rId107" Type="http://schemas.openxmlformats.org/officeDocument/2006/relationships/slide" Target="slides/slide92.xml"/><Relationship Id="rId11" Type="http://schemas.openxmlformats.org/officeDocument/2006/relationships/slideMaster" Target="slideMasters/slideMaster11.xml"/><Relationship Id="rId32" Type="http://schemas.openxmlformats.org/officeDocument/2006/relationships/slide" Target="slides/slide17.xml"/><Relationship Id="rId37" Type="http://schemas.openxmlformats.org/officeDocument/2006/relationships/slide" Target="slides/slide22.xml"/><Relationship Id="rId53" Type="http://schemas.openxmlformats.org/officeDocument/2006/relationships/slide" Target="slides/slide38.xml"/><Relationship Id="rId58" Type="http://schemas.openxmlformats.org/officeDocument/2006/relationships/slide" Target="slides/slide43.xml"/><Relationship Id="rId74" Type="http://schemas.openxmlformats.org/officeDocument/2006/relationships/slide" Target="slides/slide59.xml"/><Relationship Id="rId79" Type="http://schemas.openxmlformats.org/officeDocument/2006/relationships/slide" Target="slides/slide64.xml"/><Relationship Id="rId102" Type="http://schemas.openxmlformats.org/officeDocument/2006/relationships/slide" Target="slides/slide87.xml"/><Relationship Id="rId123" Type="http://schemas.openxmlformats.org/officeDocument/2006/relationships/theme" Target="theme/theme1.xml"/><Relationship Id="rId5" Type="http://schemas.openxmlformats.org/officeDocument/2006/relationships/slideMaster" Target="slideMasters/slideMaster5.xml"/><Relationship Id="rId90" Type="http://schemas.openxmlformats.org/officeDocument/2006/relationships/slide" Target="slides/slide75.xml"/><Relationship Id="rId95" Type="http://schemas.openxmlformats.org/officeDocument/2006/relationships/slide" Target="slides/slide80.xml"/><Relationship Id="rId22" Type="http://schemas.openxmlformats.org/officeDocument/2006/relationships/slide" Target="slides/slide7.xml"/><Relationship Id="rId27" Type="http://schemas.openxmlformats.org/officeDocument/2006/relationships/slide" Target="slides/slide12.xml"/><Relationship Id="rId43" Type="http://schemas.openxmlformats.org/officeDocument/2006/relationships/slide" Target="slides/slide28.xml"/><Relationship Id="rId48" Type="http://schemas.openxmlformats.org/officeDocument/2006/relationships/slide" Target="slides/slide33.xml"/><Relationship Id="rId64" Type="http://schemas.openxmlformats.org/officeDocument/2006/relationships/slide" Target="slides/slide49.xml"/><Relationship Id="rId69" Type="http://schemas.openxmlformats.org/officeDocument/2006/relationships/slide" Target="slides/slide54.xml"/><Relationship Id="rId113" Type="http://schemas.openxmlformats.org/officeDocument/2006/relationships/slide" Target="slides/slide98.xml"/><Relationship Id="rId118" Type="http://schemas.openxmlformats.org/officeDocument/2006/relationships/handoutMaster" Target="handoutMasters/handoutMaster1.xml"/><Relationship Id="rId80" Type="http://schemas.openxmlformats.org/officeDocument/2006/relationships/slide" Target="slides/slide65.xml"/><Relationship Id="rId85" Type="http://schemas.openxmlformats.org/officeDocument/2006/relationships/slide" Target="slides/slide70.xml"/><Relationship Id="rId12" Type="http://schemas.openxmlformats.org/officeDocument/2006/relationships/slideMaster" Target="slideMasters/slideMaster12.xml"/><Relationship Id="rId17" Type="http://schemas.openxmlformats.org/officeDocument/2006/relationships/slide" Target="slides/slide2.xml"/><Relationship Id="rId33" Type="http://schemas.openxmlformats.org/officeDocument/2006/relationships/slide" Target="slides/slide18.xml"/><Relationship Id="rId38" Type="http://schemas.openxmlformats.org/officeDocument/2006/relationships/slide" Target="slides/slide23.xml"/><Relationship Id="rId59" Type="http://schemas.openxmlformats.org/officeDocument/2006/relationships/slide" Target="slides/slide44.xml"/><Relationship Id="rId103" Type="http://schemas.openxmlformats.org/officeDocument/2006/relationships/slide" Target="slides/slide88.xml"/><Relationship Id="rId108" Type="http://schemas.openxmlformats.org/officeDocument/2006/relationships/slide" Target="slides/slide93.xml"/><Relationship Id="rId124" Type="http://schemas.openxmlformats.org/officeDocument/2006/relationships/tableStyles" Target="tableStyles.xml"/><Relationship Id="rId54" Type="http://schemas.openxmlformats.org/officeDocument/2006/relationships/slide" Target="slides/slide39.xml"/><Relationship Id="rId70" Type="http://schemas.openxmlformats.org/officeDocument/2006/relationships/slide" Target="slides/slide55.xml"/><Relationship Id="rId75" Type="http://schemas.openxmlformats.org/officeDocument/2006/relationships/slide" Target="slides/slide60.xml"/><Relationship Id="rId91" Type="http://schemas.openxmlformats.org/officeDocument/2006/relationships/slide" Target="slides/slide76.xml"/><Relationship Id="rId96" Type="http://schemas.openxmlformats.org/officeDocument/2006/relationships/slide" Target="slides/slide81.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8.xml"/><Relationship Id="rId28" Type="http://schemas.openxmlformats.org/officeDocument/2006/relationships/slide" Target="slides/slide13.xml"/><Relationship Id="rId49" Type="http://schemas.openxmlformats.org/officeDocument/2006/relationships/slide" Target="slides/slide34.xml"/><Relationship Id="rId114" Type="http://schemas.openxmlformats.org/officeDocument/2006/relationships/slide" Target="slides/slide99.xml"/><Relationship Id="rId119" Type="http://schemas.openxmlformats.org/officeDocument/2006/relationships/tags" Target="tags/tag1.xml"/><Relationship Id="rId44" Type="http://schemas.openxmlformats.org/officeDocument/2006/relationships/slide" Target="slides/slide29.xml"/><Relationship Id="rId60" Type="http://schemas.openxmlformats.org/officeDocument/2006/relationships/slide" Target="slides/slide45.xml"/><Relationship Id="rId65" Type="http://schemas.openxmlformats.org/officeDocument/2006/relationships/slide" Target="slides/slide50.xml"/><Relationship Id="rId81" Type="http://schemas.openxmlformats.org/officeDocument/2006/relationships/slide" Target="slides/slide66.xml"/><Relationship Id="rId86" Type="http://schemas.openxmlformats.org/officeDocument/2006/relationships/slide" Target="slides/slide7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3.xml"/><Relationship Id="rId39" Type="http://schemas.openxmlformats.org/officeDocument/2006/relationships/slide" Target="slides/slide24.xml"/><Relationship Id="rId109" Type="http://schemas.openxmlformats.org/officeDocument/2006/relationships/slide" Target="slides/slide94.xml"/><Relationship Id="rId34" Type="http://schemas.openxmlformats.org/officeDocument/2006/relationships/slide" Target="slides/slide19.xml"/><Relationship Id="rId50" Type="http://schemas.openxmlformats.org/officeDocument/2006/relationships/slide" Target="slides/slide35.xml"/><Relationship Id="rId55" Type="http://schemas.openxmlformats.org/officeDocument/2006/relationships/slide" Target="slides/slide40.xml"/><Relationship Id="rId76" Type="http://schemas.openxmlformats.org/officeDocument/2006/relationships/slide" Target="slides/slide61.xml"/><Relationship Id="rId97" Type="http://schemas.openxmlformats.org/officeDocument/2006/relationships/slide" Target="slides/slide82.xml"/><Relationship Id="rId104" Type="http://schemas.openxmlformats.org/officeDocument/2006/relationships/slide" Target="slides/slide89.xml"/><Relationship Id="rId120" Type="http://schemas.openxmlformats.org/officeDocument/2006/relationships/commentAuthors" Target="commentAuthors.xml"/><Relationship Id="rId7" Type="http://schemas.openxmlformats.org/officeDocument/2006/relationships/slideMaster" Target="slideMasters/slideMaster7.xml"/><Relationship Id="rId71" Type="http://schemas.openxmlformats.org/officeDocument/2006/relationships/slide" Target="slides/slide56.xml"/><Relationship Id="rId92" Type="http://schemas.openxmlformats.org/officeDocument/2006/relationships/slide" Target="slides/slide77.xml"/><Relationship Id="rId2" Type="http://schemas.openxmlformats.org/officeDocument/2006/relationships/slideMaster" Target="slideMasters/slideMaster2.xml"/><Relationship Id="rId29" Type="http://schemas.openxmlformats.org/officeDocument/2006/relationships/slide" Target="slides/slide14.xml"/><Relationship Id="rId24" Type="http://schemas.openxmlformats.org/officeDocument/2006/relationships/slide" Target="slides/slide9.xml"/><Relationship Id="rId40" Type="http://schemas.openxmlformats.org/officeDocument/2006/relationships/slide" Target="slides/slide25.xml"/><Relationship Id="rId45" Type="http://schemas.openxmlformats.org/officeDocument/2006/relationships/slide" Target="slides/slide30.xml"/><Relationship Id="rId66" Type="http://schemas.openxmlformats.org/officeDocument/2006/relationships/slide" Target="slides/slide51.xml"/><Relationship Id="rId87" Type="http://schemas.openxmlformats.org/officeDocument/2006/relationships/slide" Target="slides/slide72.xml"/><Relationship Id="rId110" Type="http://schemas.openxmlformats.org/officeDocument/2006/relationships/slide" Target="slides/slide95.xml"/><Relationship Id="rId115" Type="http://schemas.openxmlformats.org/officeDocument/2006/relationships/slide" Target="slides/slide100.xml"/><Relationship Id="rId61" Type="http://schemas.openxmlformats.org/officeDocument/2006/relationships/slide" Target="slides/slide46.xml"/><Relationship Id="rId82" Type="http://schemas.openxmlformats.org/officeDocument/2006/relationships/slide" Target="slides/slide67.xml"/><Relationship Id="rId19" Type="http://schemas.openxmlformats.org/officeDocument/2006/relationships/slide" Target="slides/slide4.xml"/><Relationship Id="rId14" Type="http://schemas.openxmlformats.org/officeDocument/2006/relationships/slideMaster" Target="slideMasters/slideMaster14.xml"/><Relationship Id="rId30" Type="http://schemas.openxmlformats.org/officeDocument/2006/relationships/slide" Target="slides/slide15.xml"/><Relationship Id="rId35" Type="http://schemas.openxmlformats.org/officeDocument/2006/relationships/slide" Target="slides/slide20.xml"/><Relationship Id="rId56" Type="http://schemas.openxmlformats.org/officeDocument/2006/relationships/slide" Target="slides/slide41.xml"/><Relationship Id="rId77" Type="http://schemas.openxmlformats.org/officeDocument/2006/relationships/slide" Target="slides/slide62.xml"/><Relationship Id="rId100" Type="http://schemas.openxmlformats.org/officeDocument/2006/relationships/slide" Target="slides/slide85.xml"/><Relationship Id="rId105" Type="http://schemas.openxmlformats.org/officeDocument/2006/relationships/slide" Target="slides/slide90.xml"/><Relationship Id="rId8" Type="http://schemas.openxmlformats.org/officeDocument/2006/relationships/slideMaster" Target="slideMasters/slideMaster8.xml"/><Relationship Id="rId51" Type="http://schemas.openxmlformats.org/officeDocument/2006/relationships/slide" Target="slides/slide36.xml"/><Relationship Id="rId72" Type="http://schemas.openxmlformats.org/officeDocument/2006/relationships/slide" Target="slides/slide57.xml"/><Relationship Id="rId93" Type="http://schemas.openxmlformats.org/officeDocument/2006/relationships/slide" Target="slides/slide78.xml"/><Relationship Id="rId98" Type="http://schemas.openxmlformats.org/officeDocument/2006/relationships/slide" Target="slides/slide83.xml"/><Relationship Id="rId121" Type="http://schemas.openxmlformats.org/officeDocument/2006/relationships/presProps" Target="presProps.xml"/><Relationship Id="rId3" Type="http://schemas.openxmlformats.org/officeDocument/2006/relationships/slideMaster" Target="slideMasters/slideMaster3.xml"/><Relationship Id="rId25" Type="http://schemas.openxmlformats.org/officeDocument/2006/relationships/slide" Target="slides/slide10.xml"/><Relationship Id="rId46" Type="http://schemas.openxmlformats.org/officeDocument/2006/relationships/slide" Target="slides/slide31.xml"/><Relationship Id="rId67" Type="http://schemas.openxmlformats.org/officeDocument/2006/relationships/slide" Target="slides/slide52.xml"/><Relationship Id="rId116" Type="http://schemas.openxmlformats.org/officeDocument/2006/relationships/slide" Target="slides/slide101.xml"/><Relationship Id="rId20" Type="http://schemas.openxmlformats.org/officeDocument/2006/relationships/slide" Target="slides/slide5.xml"/><Relationship Id="rId41" Type="http://schemas.openxmlformats.org/officeDocument/2006/relationships/slide" Target="slides/slide26.xml"/><Relationship Id="rId62" Type="http://schemas.openxmlformats.org/officeDocument/2006/relationships/slide" Target="slides/slide47.xml"/><Relationship Id="rId83" Type="http://schemas.openxmlformats.org/officeDocument/2006/relationships/slide" Target="slides/slide68.xml"/><Relationship Id="rId88" Type="http://schemas.openxmlformats.org/officeDocument/2006/relationships/slide" Target="slides/slide73.xml"/><Relationship Id="rId111" Type="http://schemas.openxmlformats.org/officeDocument/2006/relationships/slide" Target="slides/slide96.xml"/><Relationship Id="rId15" Type="http://schemas.openxmlformats.org/officeDocument/2006/relationships/slideMaster" Target="slideMasters/slideMaster15.xml"/><Relationship Id="rId36" Type="http://schemas.openxmlformats.org/officeDocument/2006/relationships/slide" Target="slides/slide21.xml"/><Relationship Id="rId57" Type="http://schemas.openxmlformats.org/officeDocument/2006/relationships/slide" Target="slides/slide42.xml"/><Relationship Id="rId106" Type="http://schemas.openxmlformats.org/officeDocument/2006/relationships/slide" Target="slides/slide91.xml"/><Relationship Id="rId10" Type="http://schemas.openxmlformats.org/officeDocument/2006/relationships/slideMaster" Target="slideMasters/slideMaster10.xml"/><Relationship Id="rId31" Type="http://schemas.openxmlformats.org/officeDocument/2006/relationships/slide" Target="slides/slide16.xml"/><Relationship Id="rId52" Type="http://schemas.openxmlformats.org/officeDocument/2006/relationships/slide" Target="slides/slide37.xml"/><Relationship Id="rId73" Type="http://schemas.openxmlformats.org/officeDocument/2006/relationships/slide" Target="slides/slide58.xml"/><Relationship Id="rId78" Type="http://schemas.openxmlformats.org/officeDocument/2006/relationships/slide" Target="slides/slide63.xml"/><Relationship Id="rId94" Type="http://schemas.openxmlformats.org/officeDocument/2006/relationships/slide" Target="slides/slide79.xml"/><Relationship Id="rId99" Type="http://schemas.openxmlformats.org/officeDocument/2006/relationships/slide" Target="slides/slide84.xml"/><Relationship Id="rId101" Type="http://schemas.openxmlformats.org/officeDocument/2006/relationships/slide" Target="slides/slide86.xml"/><Relationship Id="rId1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pPr/>
              <a:t>5/23/2020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pPr/>
              <a:t>‹#›</a:t>
            </a:fld>
            <a:endParaRPr lang="en-US" dirty="0"/>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pPr/>
              <a:t>5/23/2020</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pPr/>
              <a:t>‹#›</a:t>
            </a:fld>
            <a:endParaRPr lang="en-US" dirty="0"/>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pPr/>
              <a:t>1</a:t>
            </a:fld>
            <a:endParaRPr lang="en-US" dirty="0"/>
          </a:p>
        </p:txBody>
      </p:sp>
    </p:spTree>
    <p:extLst>
      <p:ext uri="{BB962C8B-B14F-4D97-AF65-F5344CB8AC3E}">
        <p14:creationId xmlns:p14="http://schemas.microsoft.com/office/powerpoint/2010/main" val="51914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126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fld id="{9E60BE54-7924-4DBA-B450-93ABD0E59E4A}" type="slidenum">
              <a:rPr lang="en-US" altLang="en-US"/>
              <a:pPr eaLnBrk="1" hangingPunct="1"/>
              <a:t>5</a:t>
            </a:fld>
            <a:endParaRPr lang="en-US" altLang="en-US" dirty="0"/>
          </a:p>
        </p:txBody>
      </p:sp>
    </p:spTree>
    <p:extLst>
      <p:ext uri="{BB962C8B-B14F-4D97-AF65-F5344CB8AC3E}">
        <p14:creationId xmlns:p14="http://schemas.microsoft.com/office/powerpoint/2010/main" val="1116735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pPr/>
              <a:t>17</a:t>
            </a:fld>
            <a:endParaRPr lang="en-US" dirty="0"/>
          </a:p>
        </p:txBody>
      </p:sp>
    </p:spTree>
    <p:extLst>
      <p:ext uri="{BB962C8B-B14F-4D97-AF65-F5344CB8AC3E}">
        <p14:creationId xmlns:p14="http://schemas.microsoft.com/office/powerpoint/2010/main" val="5066163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pPr/>
              <a:t>83</a:t>
            </a:fld>
            <a:endParaRPr lang="en-US" dirty="0"/>
          </a:p>
        </p:txBody>
      </p:sp>
    </p:spTree>
    <p:extLst>
      <p:ext uri="{BB962C8B-B14F-4D97-AF65-F5344CB8AC3E}">
        <p14:creationId xmlns:p14="http://schemas.microsoft.com/office/powerpoint/2010/main" val="2584251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582039131"/>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our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7" name="Content Placeholder 1">
            <a:extLst>
              <a:ext uri="{FF2B5EF4-FFF2-40B4-BE49-F238E27FC236}">
                <a16:creationId xmlns:a16="http://schemas.microsoft.com/office/drawing/2014/main" id="{D13536C2-DC17-4031-9948-17E37EF99112}"/>
              </a:ext>
            </a:extLst>
          </p:cNvPr>
          <p:cNvSpPr>
            <a:spLocks noGrp="1"/>
          </p:cNvSpPr>
          <p:nvPr>
            <p:ph sz="quarter" idx="31" hasCustomPrompt="1"/>
          </p:nvPr>
        </p:nvSpPr>
        <p:spPr>
          <a:xfrm>
            <a:off x="351284" y="1196752"/>
            <a:ext cx="4076700" cy="779176"/>
          </a:xfrm>
          <a:prstGeom prst="rect">
            <a:avLst/>
          </a:prstGeom>
        </p:spPr>
        <p:txBody>
          <a:bodyPr>
            <a:noAutofit/>
          </a:bodyPr>
          <a:lstStyle>
            <a:lvl1pPr>
              <a:defRPr sz="2400"/>
            </a:lvl1pPr>
            <a:lvl2pPr>
              <a:defRPr sz="2400"/>
            </a:lvl2pPr>
            <a:lvl3pPr marL="640080">
              <a:defRPr sz="2000"/>
            </a:lvl3pPr>
          </a:lstStyle>
          <a:p>
            <a:pPr lvl="0"/>
            <a:r>
              <a:rPr lang="en-US" dirty="0"/>
              <a:t>Slide Content 1</a:t>
            </a:r>
          </a:p>
          <a:p>
            <a:pPr lvl="1"/>
            <a:r>
              <a:rPr lang="en-US" dirty="0"/>
              <a:t>Second level</a:t>
            </a:r>
          </a:p>
          <a:p>
            <a:pPr lvl="2"/>
            <a:r>
              <a:rPr lang="en-US" dirty="0"/>
              <a:t>Third level</a:t>
            </a:r>
          </a:p>
        </p:txBody>
      </p:sp>
      <p:sp>
        <p:nvSpPr>
          <p:cNvPr id="5" name="Content Placeholder 2">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2132856"/>
            <a:ext cx="4076700" cy="3168352"/>
          </a:xfrm>
          <a:prstGeom prst="rect">
            <a:avLst/>
          </a:prstGeo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1" name="Content Placeholder 3">
            <a:extLst>
              <a:ext uri="{FF2B5EF4-FFF2-40B4-BE49-F238E27FC236}">
                <a16:creationId xmlns:a16="http://schemas.microsoft.com/office/drawing/2014/main" id="{D13536C2-DC17-4031-9948-17E37EF99112}"/>
              </a:ext>
            </a:extLst>
          </p:cNvPr>
          <p:cNvSpPr>
            <a:spLocks noGrp="1"/>
          </p:cNvSpPr>
          <p:nvPr>
            <p:ph sz="quarter" idx="33" hasCustomPrompt="1"/>
          </p:nvPr>
        </p:nvSpPr>
        <p:spPr>
          <a:xfrm>
            <a:off x="351284" y="5481667"/>
            <a:ext cx="4076700" cy="779176"/>
          </a:xfrm>
          <a:prstGeom prst="rect">
            <a:avLst/>
          </a:prstGeom>
        </p:spPr>
        <p:txBody>
          <a:bodyPr>
            <a:noAutofit/>
          </a:bodyPr>
          <a:lstStyle>
            <a:lvl1pPr>
              <a:defRPr sz="2400"/>
            </a:lvl1pPr>
            <a:lvl2pPr>
              <a:defRPr sz="2400"/>
            </a:lvl2pPr>
            <a:lvl3pPr marL="640080">
              <a:defRPr sz="2000"/>
            </a:lvl3pPr>
          </a:lstStyle>
          <a:p>
            <a:pPr lvl="0"/>
            <a:r>
              <a:rPr lang="en-US" dirty="0"/>
              <a:t>Slide Content 1</a:t>
            </a:r>
          </a:p>
          <a:p>
            <a:pPr lvl="1"/>
            <a:r>
              <a:rPr lang="en-US" dirty="0"/>
              <a:t>Second level</a:t>
            </a:r>
          </a:p>
          <a:p>
            <a:pPr lvl="2"/>
            <a:r>
              <a:rPr lang="en-US" dirty="0"/>
              <a:t>Third level</a:t>
            </a:r>
          </a:p>
        </p:txBody>
      </p:sp>
      <p:sp>
        <p:nvSpPr>
          <p:cNvPr id="9" name="Content Placeholder 4">
            <a:extLst>
              <a:ext uri="{FF2B5EF4-FFF2-40B4-BE49-F238E27FC236}">
                <a16:creationId xmlns:a16="http://schemas.microsoft.com/office/drawing/2014/main" id="{D13536C2-DC17-4031-9948-17E37EF99112}"/>
              </a:ext>
            </a:extLst>
          </p:cNvPr>
          <p:cNvSpPr>
            <a:spLocks noGrp="1"/>
          </p:cNvSpPr>
          <p:nvPr>
            <p:ph sz="quarter" idx="32" hasCustomPrompt="1"/>
          </p:nvPr>
        </p:nvSpPr>
        <p:spPr>
          <a:xfrm>
            <a:off x="4724400" y="1196752"/>
            <a:ext cx="4076700" cy="779176"/>
          </a:xfrm>
          <a:prstGeom prst="rect">
            <a:avLst/>
          </a:prstGeo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6" name="Content Placeholder 5">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2132856"/>
            <a:ext cx="4076700" cy="3168352"/>
          </a:xfrm>
        </p:spPr>
        <p:txBody>
          <a:bodyPr>
            <a:noAutofit/>
          </a:bodyPr>
          <a:lstStyle>
            <a:lvl1pPr>
              <a:defRPr sz="2400"/>
            </a:lvl1pPr>
            <a:lvl2pPr>
              <a:defRPr sz="2400"/>
            </a:lvl2pPr>
            <a:lvl3pPr marL="640080">
              <a:defRPr sz="2000"/>
            </a:lvl3pPr>
          </a:lstStyle>
          <a:p>
            <a:pPr lvl="0"/>
            <a:r>
              <a:rPr lang="en-US" dirty="0"/>
              <a:t>Slide Content4</a:t>
            </a:r>
          </a:p>
          <a:p>
            <a:pPr lvl="1"/>
            <a:r>
              <a:rPr lang="en-US" dirty="0"/>
              <a:t>Second level</a:t>
            </a:r>
          </a:p>
          <a:p>
            <a:pPr lvl="2"/>
            <a:r>
              <a:rPr lang="en-US" dirty="0"/>
              <a:t>Third level</a:t>
            </a:r>
          </a:p>
        </p:txBody>
      </p:sp>
      <p:sp>
        <p:nvSpPr>
          <p:cNvPr id="12" name="Content Placeholder 6">
            <a:extLst>
              <a:ext uri="{FF2B5EF4-FFF2-40B4-BE49-F238E27FC236}">
                <a16:creationId xmlns:a16="http://schemas.microsoft.com/office/drawing/2014/main" id="{D13536C2-DC17-4031-9948-17E37EF99112}"/>
              </a:ext>
            </a:extLst>
          </p:cNvPr>
          <p:cNvSpPr>
            <a:spLocks noGrp="1"/>
          </p:cNvSpPr>
          <p:nvPr>
            <p:ph sz="quarter" idx="34" hasCustomPrompt="1"/>
          </p:nvPr>
        </p:nvSpPr>
        <p:spPr>
          <a:xfrm>
            <a:off x="4724400" y="5481667"/>
            <a:ext cx="4076700" cy="779176"/>
          </a:xfrm>
          <a:prstGeom prst="rect">
            <a:avLst/>
          </a:prstGeo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405328"/>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70411558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405328"/>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81370592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405328"/>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89969787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405328"/>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6876551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405328"/>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270029326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37389449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8058680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13453163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076337756"/>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97515863"/>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4210266866"/>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3815536565"/>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48503706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3" name="Content Placeholder 2"/>
          <p:cNvSpPr>
            <a:spLocks noGrp="1"/>
          </p:cNvSpPr>
          <p:nvPr>
            <p:ph sz="quarter" idx="12"/>
          </p:nvPr>
        </p:nvSpPr>
        <p:spPr>
          <a:xfrm>
            <a:off x="900113" y="1916113"/>
            <a:ext cx="4967287" cy="649287"/>
          </a:xfrm>
          <a:prstGeom prst="rect">
            <a:avLst/>
          </a:prstGeom>
        </p:spPr>
        <p:txBody>
          <a:bodyPr/>
          <a:lstStyle/>
          <a:p>
            <a:pPr lvl="0"/>
            <a:endParaRPr lang="en-US" dirty="0"/>
          </a:p>
        </p:txBody>
      </p:sp>
      <p:sp>
        <p:nvSpPr>
          <p:cNvPr id="6" name="Content Placeholder 5"/>
          <p:cNvSpPr>
            <a:spLocks noGrp="1"/>
          </p:cNvSpPr>
          <p:nvPr>
            <p:ph sz="quarter" idx="13"/>
          </p:nvPr>
        </p:nvSpPr>
        <p:spPr>
          <a:xfrm>
            <a:off x="539750" y="2852738"/>
            <a:ext cx="5327650" cy="647700"/>
          </a:xfrm>
          <a:prstGeom prst="rect">
            <a:avLst/>
          </a:prstGeom>
        </p:spPr>
        <p:txBody>
          <a:bodyPr/>
          <a:lstStyle/>
          <a:p>
            <a:pPr lvl="0"/>
            <a:endParaRPr lang="en-US" dirty="0"/>
          </a:p>
        </p:txBody>
      </p:sp>
      <p:sp>
        <p:nvSpPr>
          <p:cNvPr id="8" name="Content Placeholder 7"/>
          <p:cNvSpPr>
            <a:spLocks noGrp="1"/>
          </p:cNvSpPr>
          <p:nvPr>
            <p:ph sz="quarter" idx="14"/>
          </p:nvPr>
        </p:nvSpPr>
        <p:spPr>
          <a:xfrm>
            <a:off x="395288" y="5805488"/>
            <a:ext cx="7056437" cy="287337"/>
          </a:xfrm>
          <a:prstGeom prst="rect">
            <a:avLst/>
          </a:prstGeom>
        </p:spPr>
        <p:txBody>
          <a:bodyPr/>
          <a:lstStyle>
            <a:lvl3pPr marL="914400" indent="0">
              <a:buNone/>
              <a:defRPr/>
            </a:lvl3pPr>
          </a:lstStyle>
          <a:p>
            <a:pPr lvl="2"/>
            <a:endParaRPr lang="en-US" dirty="0"/>
          </a:p>
        </p:txBody>
      </p:sp>
    </p:spTree>
    <p:extLst>
      <p:ext uri="{BB962C8B-B14F-4D97-AF65-F5344CB8AC3E}">
        <p14:creationId xmlns:p14="http://schemas.microsoft.com/office/powerpoint/2010/main" val="1156028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4806866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36828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335032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59920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755641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074104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064D5B3C-9AF7-416A-8691-9907F919E0CC}" type="datetime1">
              <a:rPr lang="en-US" altLang="en-US"/>
              <a:pPr>
                <a:defRPr/>
              </a:pPr>
              <a:t>5/23/2020</a:t>
            </a:fld>
            <a:endParaRPr lang="en-US" alt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CCCE796-E577-4E8B-BB23-0A7F0B052F80}" type="slidenum">
              <a:rPr lang="en-US" altLang="en-US"/>
              <a:pPr>
                <a:defRPr/>
              </a:pPr>
              <a:t>‹#›</a:t>
            </a:fld>
            <a:endParaRPr lang="en-US" altLang="en-US" dirty="0"/>
          </a:p>
        </p:txBody>
      </p:sp>
    </p:spTree>
    <p:extLst>
      <p:ext uri="{BB962C8B-B14F-4D97-AF65-F5344CB8AC3E}">
        <p14:creationId xmlns:p14="http://schemas.microsoft.com/office/powerpoint/2010/main" val="2193072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4277180622"/>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a:t>Click to edit Master title style</a:t>
            </a:r>
          </a:p>
        </p:txBody>
      </p:sp>
      <p:sp>
        <p:nvSpPr>
          <p:cNvPr id="3" name="Content Placeholder 2"/>
          <p:cNvSpPr>
            <a:spLocks noGrp="1"/>
          </p:cNvSpPr>
          <p:nvPr>
            <p:ph idx="1"/>
          </p:nvPr>
        </p:nvSpPr>
        <p:spPr/>
        <p:txBody>
          <a:bodyPr/>
          <a:lstStyle>
            <a:lvl1pPr>
              <a:spcAft>
                <a:spcPts val="1200"/>
              </a:spcAft>
              <a:defRPr/>
            </a:lvl1pPr>
            <a:lvl2pPr>
              <a:spcAft>
                <a:spcPts val="1200"/>
              </a:spcAft>
              <a:defRPr/>
            </a:lvl2pPr>
            <a:lvl3pPr>
              <a:spcAft>
                <a:spcPts val="1200"/>
              </a:spcAft>
              <a:defRPr/>
            </a:lvl3pPr>
            <a:lvl4pPr>
              <a:spcAft>
                <a:spcPts val="1200"/>
              </a:spcAft>
              <a:defRPr/>
            </a:lvl4pPr>
            <a:lvl5pPr>
              <a:spcAft>
                <a:spcPts val="12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ln/>
        </p:spPr>
        <p:txBody>
          <a:bodyPr/>
          <a:lstStyle>
            <a:lvl1pPr>
              <a:defRPr/>
            </a:lvl1pPr>
          </a:lstStyle>
          <a:p>
            <a:pPr>
              <a:defRPr/>
            </a:pPr>
            <a:fld id="{BE322EBD-B635-419B-A185-143D11FA56C4}" type="datetime1">
              <a:rPr lang="en-US" altLang="en-US"/>
              <a:pPr>
                <a:defRPr/>
              </a:pPr>
              <a:t>5/23/2020</a:t>
            </a:fld>
            <a:endParaRPr lang="en-US" alt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AA30B5CE-24DA-4336-9850-301417B7A0AE}" type="slidenum">
              <a:rPr lang="en-US" altLang="en-US"/>
              <a:pPr>
                <a:defRPr/>
              </a:pPr>
              <a:t>‹#›</a:t>
            </a:fld>
            <a:endParaRPr lang="en-US" altLang="en-US" dirty="0"/>
          </a:p>
        </p:txBody>
      </p:sp>
    </p:spTree>
    <p:extLst>
      <p:ext uri="{BB962C8B-B14F-4D97-AF65-F5344CB8AC3E}">
        <p14:creationId xmlns:p14="http://schemas.microsoft.com/office/powerpoint/2010/main" val="23019497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B43FD4C7-BAEC-449F-A804-FC4112ADBAC3}" type="datetime1">
              <a:rPr lang="en-US" altLang="en-US"/>
              <a:pPr>
                <a:defRPr/>
              </a:pPr>
              <a:t>5/23/2020</a:t>
            </a:fld>
            <a:endParaRPr lang="en-US" alt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2F1BA1C2-774E-4064-B41E-20718D71E4F4}" type="slidenum">
              <a:rPr lang="en-US" altLang="en-US"/>
              <a:pPr>
                <a:defRPr/>
              </a:pPr>
              <a:t>‹#›</a:t>
            </a:fld>
            <a:endParaRPr lang="en-US" altLang="en-US" dirty="0"/>
          </a:p>
        </p:txBody>
      </p:sp>
    </p:spTree>
    <p:extLst>
      <p:ext uri="{BB962C8B-B14F-4D97-AF65-F5344CB8AC3E}">
        <p14:creationId xmlns:p14="http://schemas.microsoft.com/office/powerpoint/2010/main" val="12039348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18B29391-CBBF-42AC-B987-810A8834784F}" type="datetime1">
              <a:rPr lang="en-US" altLang="en-US"/>
              <a:pPr>
                <a:defRPr/>
              </a:pPr>
              <a:t>5/23/2020</a:t>
            </a:fld>
            <a:endParaRPr lang="en-US" alt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81220E9A-2CB4-4D1A-8F7C-4061DE04F209}" type="slidenum">
              <a:rPr lang="en-US" altLang="en-US"/>
              <a:pPr>
                <a:defRPr/>
              </a:pPr>
              <a:t>‹#›</a:t>
            </a:fld>
            <a:endParaRPr lang="en-US" altLang="en-US" dirty="0"/>
          </a:p>
        </p:txBody>
      </p:sp>
    </p:spTree>
    <p:extLst>
      <p:ext uri="{BB962C8B-B14F-4D97-AF65-F5344CB8AC3E}">
        <p14:creationId xmlns:p14="http://schemas.microsoft.com/office/powerpoint/2010/main" val="26297359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1DAF815D-2294-417A-8EFF-396F8A057447}" type="datetime1">
              <a:rPr lang="en-US" altLang="en-US"/>
              <a:pPr>
                <a:defRPr/>
              </a:pPr>
              <a:t>5/23/2020</a:t>
            </a:fld>
            <a:endParaRPr lang="en-US" alt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7F7CF7B9-2008-4C4F-BA14-D6F512D74239}" type="slidenum">
              <a:rPr lang="en-US" altLang="en-US"/>
              <a:pPr>
                <a:defRPr/>
              </a:pPr>
              <a:t>‹#›</a:t>
            </a:fld>
            <a:endParaRPr lang="en-US" altLang="en-US" dirty="0"/>
          </a:p>
        </p:txBody>
      </p:sp>
    </p:spTree>
    <p:extLst>
      <p:ext uri="{BB962C8B-B14F-4D97-AF65-F5344CB8AC3E}">
        <p14:creationId xmlns:p14="http://schemas.microsoft.com/office/powerpoint/2010/main" val="17729110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RedTagline-Gray BG, Title &amp; Subtitle Left">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Click to edit Master title style</a:t>
            </a:r>
          </a:p>
        </p:txBody>
      </p:sp>
      <p:sp>
        <p:nvSpPr>
          <p:cNvPr id="7" name="Content Placeholder 6"/>
          <p:cNvSpPr>
            <a:spLocks noGrp="1"/>
          </p:cNvSpPr>
          <p:nvPr>
            <p:ph sz="quarter" idx="12"/>
          </p:nvPr>
        </p:nvSpPr>
        <p:spPr>
          <a:xfrm>
            <a:off x="684213" y="1700213"/>
            <a:ext cx="3240087" cy="720725"/>
          </a:xfrm>
          <a:prstGeom prst="rect">
            <a:avLst/>
          </a:prstGeom>
        </p:spPr>
        <p:txBody>
          <a:bodyPr/>
          <a:lstStyle/>
          <a:p>
            <a:pPr lvl="0"/>
            <a:endParaRPr lang="en-US" dirty="0"/>
          </a:p>
        </p:txBody>
      </p:sp>
      <p:sp>
        <p:nvSpPr>
          <p:cNvPr id="9" name="Content Placeholder 8"/>
          <p:cNvSpPr>
            <a:spLocks noGrp="1"/>
          </p:cNvSpPr>
          <p:nvPr>
            <p:ph sz="quarter" idx="13"/>
          </p:nvPr>
        </p:nvSpPr>
        <p:spPr>
          <a:xfrm>
            <a:off x="684213" y="2708275"/>
            <a:ext cx="3382962" cy="936625"/>
          </a:xfrm>
          <a:prstGeom prst="rect">
            <a:avLst/>
          </a:prstGeom>
        </p:spPr>
        <p:txBody>
          <a:bodyPr/>
          <a:lstStyle/>
          <a:p>
            <a:pPr lvl="0"/>
            <a:endParaRPr lang="en-US" dirty="0"/>
          </a:p>
        </p:txBody>
      </p:sp>
      <p:sp>
        <p:nvSpPr>
          <p:cNvPr id="11" name="Content Placeholder 10"/>
          <p:cNvSpPr>
            <a:spLocks noGrp="1"/>
          </p:cNvSpPr>
          <p:nvPr>
            <p:ph sz="quarter" idx="14"/>
          </p:nvPr>
        </p:nvSpPr>
        <p:spPr>
          <a:xfrm>
            <a:off x="684213" y="3933825"/>
            <a:ext cx="4032250" cy="790575"/>
          </a:xfrm>
          <a:prstGeom prst="rect">
            <a:avLst/>
          </a:prstGeom>
        </p:spPr>
        <p:txBody>
          <a:bodyPr/>
          <a:lstStyle>
            <a:lvl1pPr algn="l">
              <a:defRPr/>
            </a:lvl1pPr>
          </a:lstStyle>
          <a:p>
            <a:pPr lvl="0"/>
            <a:endParaRPr lang="en-US" dirty="0"/>
          </a:p>
        </p:txBody>
      </p:sp>
      <p:sp>
        <p:nvSpPr>
          <p:cNvPr id="13" name="Content Placeholder 12"/>
          <p:cNvSpPr>
            <a:spLocks noGrp="1"/>
          </p:cNvSpPr>
          <p:nvPr>
            <p:ph sz="quarter" idx="15"/>
          </p:nvPr>
        </p:nvSpPr>
        <p:spPr>
          <a:xfrm>
            <a:off x="457200" y="4941888"/>
            <a:ext cx="4259263" cy="935037"/>
          </a:xfrm>
          <a:prstGeom prst="rect">
            <a:avLst/>
          </a:prstGeom>
        </p:spPr>
        <p:txBody>
          <a:bodyPr/>
          <a:lstStyle>
            <a:lvl1pPr algn="l">
              <a:defRPr/>
            </a:lvl1pPr>
          </a:lstStyle>
          <a:p>
            <a:pPr lvl="0"/>
            <a:endParaRPr lang="en-US" dirty="0"/>
          </a:p>
        </p:txBody>
      </p:sp>
      <p:sp>
        <p:nvSpPr>
          <p:cNvPr id="15" name="Content Placeholder 14"/>
          <p:cNvSpPr>
            <a:spLocks noGrp="1"/>
          </p:cNvSpPr>
          <p:nvPr>
            <p:ph sz="quarter" idx="16"/>
          </p:nvPr>
        </p:nvSpPr>
        <p:spPr>
          <a:xfrm>
            <a:off x="971550" y="6308725"/>
            <a:ext cx="5184775" cy="265113"/>
          </a:xfrm>
          <a:prstGeom prst="rect">
            <a:avLst/>
          </a:prstGeom>
        </p:spPr>
        <p:txBody>
          <a:bodyPr/>
          <a:lstStyle>
            <a:lvl1pPr algn="l">
              <a:defRPr/>
            </a:lvl1pPr>
          </a:lstStyle>
          <a:p>
            <a:pPr lvl="0"/>
            <a:endParaRPr lang="en-US" dirty="0"/>
          </a:p>
        </p:txBody>
      </p:sp>
    </p:spTree>
    <p:extLst>
      <p:ext uri="{BB962C8B-B14F-4D97-AF65-F5344CB8AC3E}">
        <p14:creationId xmlns:p14="http://schemas.microsoft.com/office/powerpoint/2010/main" val="7267630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691689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145905744"/>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0"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Content Placeholder 3"/>
          <p:cNvSpPr>
            <a:spLocks noGrp="1"/>
          </p:cNvSpPr>
          <p:nvPr>
            <p:ph sz="quarter" idx="17"/>
          </p:nvPr>
        </p:nvSpPr>
        <p:spPr>
          <a:xfrm>
            <a:off x="1835150" y="5373688"/>
            <a:ext cx="3816350" cy="792162"/>
          </a:xfrm>
          <a:prstGeom prst="rect">
            <a:avLst/>
          </a:prstGeom>
        </p:spPr>
        <p:txBody>
          <a:bodyPr/>
          <a:lstStyle>
            <a:lvl1pPr marL="0" indent="0">
              <a:buNone/>
              <a:defRPr/>
            </a:lvl1pPr>
          </a:lstStyle>
          <a:p>
            <a:pPr lvl="0"/>
            <a:endParaRPr lang="en-US" dirty="0"/>
          </a:p>
        </p:txBody>
      </p:sp>
      <p:sp>
        <p:nvSpPr>
          <p:cNvPr id="5" name="Content Placeholder 4"/>
          <p:cNvSpPr>
            <a:spLocks noGrp="1"/>
          </p:cNvSpPr>
          <p:nvPr>
            <p:ph sz="quarter" idx="18"/>
          </p:nvPr>
        </p:nvSpPr>
        <p:spPr>
          <a:xfrm>
            <a:off x="5364163" y="1412875"/>
            <a:ext cx="2808287" cy="431800"/>
          </a:xfrm>
          <a:prstGeom prst="rect">
            <a:avLst/>
          </a:prstGeom>
        </p:spPr>
        <p:txBody>
          <a:bodyPr/>
          <a:lstStyle>
            <a:lvl1pPr marL="0" indent="0">
              <a:buNone/>
              <a:defRPr/>
            </a:lvl1pPr>
          </a:lstStyle>
          <a:p>
            <a:pPr lvl="0"/>
            <a:endParaRPr lang="en-US" dirty="0"/>
          </a:p>
        </p:txBody>
      </p:sp>
      <p:sp>
        <p:nvSpPr>
          <p:cNvPr id="11" name="Content Placeholder 10"/>
          <p:cNvSpPr>
            <a:spLocks noGrp="1"/>
          </p:cNvSpPr>
          <p:nvPr>
            <p:ph sz="quarter" idx="19"/>
          </p:nvPr>
        </p:nvSpPr>
        <p:spPr>
          <a:xfrm>
            <a:off x="6732588" y="2370584"/>
            <a:ext cx="1954212" cy="626368"/>
          </a:xfrm>
          <a:prstGeom prst="rect">
            <a:avLst/>
          </a:prstGeom>
        </p:spPr>
        <p:txBody>
          <a:bodyPr/>
          <a:lstStyle>
            <a:lvl1pPr marL="0" indent="0">
              <a:buNone/>
              <a:defRPr/>
            </a:lvl1pPr>
          </a:lstStyle>
          <a:p>
            <a:pPr lvl="0"/>
            <a:endParaRPr lang="en-US" dirty="0"/>
          </a:p>
        </p:txBody>
      </p:sp>
      <p:sp>
        <p:nvSpPr>
          <p:cNvPr id="13" name="Content Placeholder 12"/>
          <p:cNvSpPr>
            <a:spLocks noGrp="1"/>
          </p:cNvSpPr>
          <p:nvPr>
            <p:ph sz="quarter" idx="20"/>
          </p:nvPr>
        </p:nvSpPr>
        <p:spPr>
          <a:xfrm>
            <a:off x="4932363" y="2205038"/>
            <a:ext cx="1584325" cy="576262"/>
          </a:xfrm>
          <a:prstGeom prst="rect">
            <a:avLst/>
          </a:prstGeom>
        </p:spPr>
        <p:txBody>
          <a:bodyPr/>
          <a:lstStyle>
            <a:lvl1pPr marL="0" indent="0">
              <a:buNone/>
              <a:defRPr/>
            </a:lvl1pPr>
          </a:lstStyle>
          <a:p>
            <a:pPr lvl="0"/>
            <a:endParaRPr lang="en-US" dirty="0"/>
          </a:p>
        </p:txBody>
      </p:sp>
      <p:sp>
        <p:nvSpPr>
          <p:cNvPr id="15" name="Content Placeholder 14"/>
          <p:cNvSpPr>
            <a:spLocks noGrp="1"/>
          </p:cNvSpPr>
          <p:nvPr>
            <p:ph sz="quarter" idx="21"/>
          </p:nvPr>
        </p:nvSpPr>
        <p:spPr>
          <a:xfrm>
            <a:off x="4932363" y="2997200"/>
            <a:ext cx="1584325" cy="503238"/>
          </a:xfrm>
          <a:prstGeom prst="rect">
            <a:avLst/>
          </a:prstGeom>
        </p:spPr>
        <p:txBody>
          <a:bodyPr/>
          <a:lstStyle>
            <a:lvl1pPr marL="0" indent="0">
              <a:buNone/>
              <a:defRPr/>
            </a:lvl1pPr>
          </a:lstStyle>
          <a:p>
            <a:pPr lvl="0"/>
            <a:endParaRPr lang="en-US" dirty="0"/>
          </a:p>
        </p:txBody>
      </p:sp>
      <p:sp>
        <p:nvSpPr>
          <p:cNvPr id="17" name="Content Placeholder 16"/>
          <p:cNvSpPr>
            <a:spLocks noGrp="1"/>
          </p:cNvSpPr>
          <p:nvPr>
            <p:ph sz="quarter" idx="22"/>
          </p:nvPr>
        </p:nvSpPr>
        <p:spPr>
          <a:xfrm>
            <a:off x="6732588" y="2997200"/>
            <a:ext cx="1954212" cy="503238"/>
          </a:xfrm>
          <a:prstGeom prst="rect">
            <a:avLst/>
          </a:prstGeom>
        </p:spPr>
        <p:txBody>
          <a:bodyPr/>
          <a:lstStyle>
            <a:lvl1pPr marL="0" indent="0">
              <a:buNone/>
              <a:defRPr/>
            </a:lvl1pPr>
          </a:lstStyle>
          <a:p>
            <a:pPr lvl="0"/>
            <a:endParaRPr lang="en-US" dirty="0"/>
          </a:p>
        </p:txBody>
      </p:sp>
      <p:sp>
        <p:nvSpPr>
          <p:cNvPr id="19" name="Content Placeholder 18"/>
          <p:cNvSpPr>
            <a:spLocks noGrp="1"/>
          </p:cNvSpPr>
          <p:nvPr>
            <p:ph sz="quarter" idx="23"/>
          </p:nvPr>
        </p:nvSpPr>
        <p:spPr>
          <a:xfrm>
            <a:off x="5364163" y="3789363"/>
            <a:ext cx="3062287" cy="360362"/>
          </a:xfrm>
          <a:prstGeom prst="rect">
            <a:avLst/>
          </a:prstGeom>
        </p:spPr>
        <p:txBody>
          <a:bodyPr/>
          <a:lstStyle>
            <a:lvl1pPr marL="0" indent="0">
              <a:buNone/>
              <a:defRPr/>
            </a:lvl1pPr>
          </a:lstStyle>
          <a:p>
            <a:pPr lvl="0"/>
            <a:endParaRPr lang="en-US" dirty="0"/>
          </a:p>
        </p:txBody>
      </p:sp>
      <p:sp>
        <p:nvSpPr>
          <p:cNvPr id="8" name="TextBox 7"/>
          <p:cNvSpPr txBox="1"/>
          <p:nvPr userDrawn="1"/>
        </p:nvSpPr>
        <p:spPr>
          <a:xfrm>
            <a:off x="493927" y="6648055"/>
            <a:ext cx="81724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800" b="0" i="0" u="none" strike="noStrike" kern="1200" cap="none" spc="0" normalizeH="0" baseline="0" noProof="0" dirty="0">
                <a:ln>
                  <a:noFill/>
                </a:ln>
                <a:solidFill>
                  <a:prstClr val="black"/>
                </a:solidFill>
                <a:effectLst/>
                <a:uLnTx/>
                <a:uFillTx/>
                <a:latin typeface="Verdana" pitchFamily="34" charset="0"/>
                <a:ea typeface="+mn-ea"/>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4" name="Content Placeholder 3"/>
          <p:cNvSpPr>
            <a:spLocks noGrp="1"/>
          </p:cNvSpPr>
          <p:nvPr>
            <p:ph sz="quarter" idx="17"/>
          </p:nvPr>
        </p:nvSpPr>
        <p:spPr>
          <a:xfrm>
            <a:off x="1835150" y="5373688"/>
            <a:ext cx="3816350" cy="792162"/>
          </a:xfrm>
          <a:prstGeom prst="rect">
            <a:avLst/>
          </a:prstGeom>
        </p:spPr>
        <p:txBody>
          <a:bodyPr/>
          <a:lstStyle>
            <a:lvl1pPr marL="0" indent="0">
              <a:buNone/>
              <a:defRPr/>
            </a:lvl1pPr>
          </a:lstStyle>
          <a:p>
            <a:pPr lvl="0"/>
            <a:endParaRPr lang="en-US" dirty="0"/>
          </a:p>
        </p:txBody>
      </p:sp>
      <p:sp>
        <p:nvSpPr>
          <p:cNvPr id="5" name="Content Placeholder 4"/>
          <p:cNvSpPr>
            <a:spLocks noGrp="1"/>
          </p:cNvSpPr>
          <p:nvPr>
            <p:ph sz="quarter" idx="18"/>
          </p:nvPr>
        </p:nvSpPr>
        <p:spPr>
          <a:xfrm>
            <a:off x="5364163" y="1412875"/>
            <a:ext cx="2808287" cy="431800"/>
          </a:xfrm>
          <a:prstGeom prst="rect">
            <a:avLst/>
          </a:prstGeom>
        </p:spPr>
        <p:txBody>
          <a:bodyPr/>
          <a:lstStyle>
            <a:lvl1pPr marL="0" indent="0">
              <a:buNone/>
              <a:defRPr/>
            </a:lvl1pPr>
          </a:lstStyle>
          <a:p>
            <a:pPr lvl="0"/>
            <a:endParaRPr lang="en-US" dirty="0"/>
          </a:p>
        </p:txBody>
      </p:sp>
      <p:sp>
        <p:nvSpPr>
          <p:cNvPr id="11" name="Content Placeholder 10"/>
          <p:cNvSpPr>
            <a:spLocks noGrp="1"/>
          </p:cNvSpPr>
          <p:nvPr>
            <p:ph sz="quarter" idx="19"/>
          </p:nvPr>
        </p:nvSpPr>
        <p:spPr>
          <a:xfrm>
            <a:off x="6732588" y="2370584"/>
            <a:ext cx="1954212" cy="626368"/>
          </a:xfrm>
          <a:prstGeom prst="rect">
            <a:avLst/>
          </a:prstGeom>
        </p:spPr>
        <p:txBody>
          <a:bodyPr/>
          <a:lstStyle>
            <a:lvl1pPr marL="0" indent="0">
              <a:buNone/>
              <a:defRPr/>
            </a:lvl1pPr>
          </a:lstStyle>
          <a:p>
            <a:pPr lvl="0"/>
            <a:endParaRPr lang="en-US" dirty="0"/>
          </a:p>
        </p:txBody>
      </p:sp>
      <p:sp>
        <p:nvSpPr>
          <p:cNvPr id="13" name="Content Placeholder 12"/>
          <p:cNvSpPr>
            <a:spLocks noGrp="1"/>
          </p:cNvSpPr>
          <p:nvPr>
            <p:ph sz="quarter" idx="20"/>
          </p:nvPr>
        </p:nvSpPr>
        <p:spPr>
          <a:xfrm>
            <a:off x="4932363" y="2205038"/>
            <a:ext cx="1584325" cy="576262"/>
          </a:xfrm>
          <a:prstGeom prst="rect">
            <a:avLst/>
          </a:prstGeom>
        </p:spPr>
        <p:txBody>
          <a:bodyPr/>
          <a:lstStyle>
            <a:lvl1pPr marL="0" indent="0">
              <a:buNone/>
              <a:defRPr/>
            </a:lvl1pPr>
          </a:lstStyle>
          <a:p>
            <a:pPr lvl="0"/>
            <a:endParaRPr lang="en-US" dirty="0"/>
          </a:p>
        </p:txBody>
      </p:sp>
      <p:sp>
        <p:nvSpPr>
          <p:cNvPr id="15" name="Content Placeholder 14"/>
          <p:cNvSpPr>
            <a:spLocks noGrp="1"/>
          </p:cNvSpPr>
          <p:nvPr>
            <p:ph sz="quarter" idx="21"/>
          </p:nvPr>
        </p:nvSpPr>
        <p:spPr>
          <a:xfrm>
            <a:off x="4932363" y="2997200"/>
            <a:ext cx="1584325" cy="503238"/>
          </a:xfrm>
          <a:prstGeom prst="rect">
            <a:avLst/>
          </a:prstGeom>
        </p:spPr>
        <p:txBody>
          <a:bodyPr/>
          <a:lstStyle>
            <a:lvl1pPr marL="0" indent="0">
              <a:buNone/>
              <a:defRPr/>
            </a:lvl1pPr>
          </a:lstStyle>
          <a:p>
            <a:pPr lvl="0"/>
            <a:endParaRPr lang="en-US" dirty="0"/>
          </a:p>
        </p:txBody>
      </p:sp>
      <p:sp>
        <p:nvSpPr>
          <p:cNvPr id="17" name="Content Placeholder 16"/>
          <p:cNvSpPr>
            <a:spLocks noGrp="1"/>
          </p:cNvSpPr>
          <p:nvPr>
            <p:ph sz="quarter" idx="22"/>
          </p:nvPr>
        </p:nvSpPr>
        <p:spPr>
          <a:xfrm>
            <a:off x="6732588" y="2997200"/>
            <a:ext cx="1954212" cy="503238"/>
          </a:xfrm>
          <a:prstGeom prst="rect">
            <a:avLst/>
          </a:prstGeom>
        </p:spPr>
        <p:txBody>
          <a:bodyPr/>
          <a:lstStyle>
            <a:lvl1pPr marL="0" indent="0">
              <a:buNone/>
              <a:defRPr/>
            </a:lvl1pPr>
          </a:lstStyle>
          <a:p>
            <a:pPr lvl="0"/>
            <a:endParaRPr lang="en-US" dirty="0"/>
          </a:p>
        </p:txBody>
      </p:sp>
      <p:sp>
        <p:nvSpPr>
          <p:cNvPr id="19" name="Content Placeholder 18"/>
          <p:cNvSpPr>
            <a:spLocks noGrp="1"/>
          </p:cNvSpPr>
          <p:nvPr>
            <p:ph sz="quarter" idx="23"/>
          </p:nvPr>
        </p:nvSpPr>
        <p:spPr>
          <a:xfrm>
            <a:off x="5364163" y="3789363"/>
            <a:ext cx="3062287" cy="360362"/>
          </a:xfrm>
          <a:prstGeom prst="rect">
            <a:avLst/>
          </a:prstGeom>
        </p:spPr>
        <p:txBody>
          <a:bodyPr/>
          <a:lstStyle>
            <a:lvl1pPr marL="0" indent="0">
              <a:buNone/>
              <a:defRPr/>
            </a:lvl1pPr>
          </a:lstStyle>
          <a:p>
            <a:pPr lvl="0"/>
            <a:endParaRPr lang="en-US" dirty="0"/>
          </a:p>
        </p:txBody>
      </p:sp>
    </p:spTree>
    <p:extLst>
      <p:ext uri="{BB962C8B-B14F-4D97-AF65-F5344CB8AC3E}">
        <p14:creationId xmlns:p14="http://schemas.microsoft.com/office/powerpoint/2010/main" val="1434245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3"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25620235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5" name="Content Placeholder 4"/>
          <p:cNvSpPr>
            <a:spLocks noGrp="1"/>
          </p:cNvSpPr>
          <p:nvPr>
            <p:ph sz="quarter" idx="13"/>
          </p:nvPr>
        </p:nvSpPr>
        <p:spPr>
          <a:xfrm>
            <a:off x="684213" y="4437063"/>
            <a:ext cx="3133725" cy="576262"/>
          </a:xfrm>
          <a:prstGeom prst="rect">
            <a:avLst/>
          </a:prstGeom>
        </p:spPr>
        <p:txBody>
          <a:bodyPr/>
          <a:lstStyle>
            <a:lvl1pPr marL="342900" marR="0" indent="-342900" algn="l" defTabSz="457200" rtl="0" eaLnBrk="1" fontAlgn="auto" latinLnBrk="0" hangingPunct="1">
              <a:lnSpc>
                <a:spcPct val="100000"/>
              </a:lnSpc>
              <a:spcBef>
                <a:spcPct val="20000"/>
              </a:spcBef>
              <a:spcAft>
                <a:spcPts val="800"/>
              </a:spcAft>
              <a:buClrTx/>
              <a:buSzTx/>
              <a:buFont typeface="Arial"/>
              <a:buChar char="•"/>
              <a:tabLst/>
              <a:defRPr/>
            </a:lvl1p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endParaRPr kumimoji="0" lang="en-US" alt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
        <p:nvSpPr>
          <p:cNvPr id="11" name="Content Placeholder 10"/>
          <p:cNvSpPr>
            <a:spLocks noGrp="1"/>
          </p:cNvSpPr>
          <p:nvPr>
            <p:ph sz="quarter" idx="14"/>
          </p:nvPr>
        </p:nvSpPr>
        <p:spPr>
          <a:xfrm>
            <a:off x="611188" y="5106888"/>
            <a:ext cx="1152500" cy="914400"/>
          </a:xfrm>
          <a:prstGeom prst="rect">
            <a:avLst/>
          </a:prstGeom>
        </p:spPr>
        <p:txBody>
          <a:bodyPr/>
          <a:lstStyle>
            <a:lvl1pPr marL="0" indent="0">
              <a:buNone/>
              <a:defRPr/>
            </a:lvl1pPr>
          </a:lstStyle>
          <a:p>
            <a:pPr lvl="0"/>
            <a:endParaRPr lang="en-US" dirty="0"/>
          </a:p>
        </p:txBody>
      </p:sp>
      <p:sp>
        <p:nvSpPr>
          <p:cNvPr id="12" name="TextBox 11"/>
          <p:cNvSpPr txBox="1"/>
          <p:nvPr userDrawn="1"/>
        </p:nvSpPr>
        <p:spPr>
          <a:xfrm>
            <a:off x="493927" y="6648055"/>
            <a:ext cx="81724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800" b="0" i="0" u="none" strike="noStrike" kern="1200" cap="none" spc="0" normalizeH="0" baseline="0" noProof="0" dirty="0">
                <a:ln>
                  <a:noFill/>
                </a:ln>
                <a:solidFill>
                  <a:prstClr val="black"/>
                </a:solidFill>
                <a:effectLst/>
                <a:uLnTx/>
                <a:uFillTx/>
                <a:latin typeface="Verdana" pitchFamily="34" charset="0"/>
                <a:ea typeface="+mn-ea"/>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11879768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1"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7" name="Content Placeholder 6"/>
          <p:cNvSpPr>
            <a:spLocks noGrp="1"/>
          </p:cNvSpPr>
          <p:nvPr>
            <p:ph sz="quarter" idx="13"/>
          </p:nvPr>
        </p:nvSpPr>
        <p:spPr>
          <a:xfrm>
            <a:off x="900113" y="4941888"/>
            <a:ext cx="2087562" cy="431800"/>
          </a:xfrm>
          <a:prstGeom prst="rect">
            <a:avLst/>
          </a:prstGeom>
        </p:spPr>
        <p:txBody>
          <a:bodyPr/>
          <a:lstStyle>
            <a:lvl1pPr marL="0" indent="0">
              <a:buNone/>
              <a:defRPr/>
            </a:lvl1pPr>
          </a:lstStyle>
          <a:p>
            <a:pPr lvl="0"/>
            <a:endParaRPr lang="en-US" dirty="0"/>
          </a:p>
        </p:txBody>
      </p:sp>
      <p:sp>
        <p:nvSpPr>
          <p:cNvPr id="13" name="Content Placeholder 12"/>
          <p:cNvSpPr>
            <a:spLocks noGrp="1"/>
          </p:cNvSpPr>
          <p:nvPr>
            <p:ph sz="quarter" idx="14"/>
          </p:nvPr>
        </p:nvSpPr>
        <p:spPr>
          <a:xfrm>
            <a:off x="6372200" y="4292600"/>
            <a:ext cx="914400" cy="914400"/>
          </a:xfrm>
          <a:prstGeom prst="rect">
            <a:avLst/>
          </a:prstGeom>
        </p:spPr>
        <p:txBody>
          <a:bodyPr/>
          <a:lstStyle>
            <a:lvl1pPr marL="0" indent="0">
              <a:buNone/>
              <a:defRPr/>
            </a:lvl1pPr>
          </a:lstStyle>
          <a:p>
            <a:pPr lvl="0"/>
            <a:endParaRPr lang="en-US" dirty="0"/>
          </a:p>
        </p:txBody>
      </p:sp>
      <p:sp>
        <p:nvSpPr>
          <p:cNvPr id="14" name="TextBox 13"/>
          <p:cNvSpPr txBox="1"/>
          <p:nvPr userDrawn="1"/>
        </p:nvSpPr>
        <p:spPr>
          <a:xfrm>
            <a:off x="493927" y="6648055"/>
            <a:ext cx="81724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800" b="0" i="0" u="none" strike="noStrike" kern="1200" cap="none" spc="0" normalizeH="0" baseline="0" noProof="0" dirty="0">
                <a:ln>
                  <a:noFill/>
                </a:ln>
                <a:solidFill>
                  <a:prstClr val="black"/>
                </a:solidFill>
                <a:effectLst/>
                <a:uLnTx/>
                <a:uFillTx/>
                <a:latin typeface="Verdana" pitchFamily="34" charset="0"/>
                <a:ea typeface="+mn-ea"/>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40734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3"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158737704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297504958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1491004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solidFill>
                  <a:schemeClr val="tx1"/>
                </a:solidFill>
              </a:defRPr>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405328"/>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2134012317"/>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13266110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
        <p:nvSpPr>
          <p:cNvPr id="7"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0"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Content Placeholder 3"/>
          <p:cNvSpPr>
            <a:spLocks noGrp="1"/>
          </p:cNvSpPr>
          <p:nvPr>
            <p:ph sz="quarter" idx="17"/>
          </p:nvPr>
        </p:nvSpPr>
        <p:spPr>
          <a:xfrm>
            <a:off x="1835150" y="5373688"/>
            <a:ext cx="3816350" cy="792162"/>
          </a:xfrm>
          <a:prstGeom prst="rect">
            <a:avLst/>
          </a:prstGeom>
        </p:spPr>
        <p:txBody>
          <a:bodyPr/>
          <a:lstStyle>
            <a:lvl1pPr marL="0" indent="0">
              <a:buNone/>
              <a:defRPr/>
            </a:lvl1pPr>
          </a:lstStyle>
          <a:p>
            <a:pPr lvl="0"/>
            <a:endParaRPr lang="en-US" dirty="0"/>
          </a:p>
        </p:txBody>
      </p:sp>
      <p:sp>
        <p:nvSpPr>
          <p:cNvPr id="5" name="Content Placeholder 4"/>
          <p:cNvSpPr>
            <a:spLocks noGrp="1"/>
          </p:cNvSpPr>
          <p:nvPr>
            <p:ph sz="quarter" idx="18"/>
          </p:nvPr>
        </p:nvSpPr>
        <p:spPr>
          <a:xfrm>
            <a:off x="5364163" y="1412875"/>
            <a:ext cx="2808287" cy="431800"/>
          </a:xfrm>
          <a:prstGeom prst="rect">
            <a:avLst/>
          </a:prstGeom>
        </p:spPr>
        <p:txBody>
          <a:bodyPr/>
          <a:lstStyle>
            <a:lvl1pPr marL="0" indent="0">
              <a:buNone/>
              <a:defRPr/>
            </a:lvl1pPr>
          </a:lstStyle>
          <a:p>
            <a:pPr lvl="0"/>
            <a:endParaRPr lang="en-US" dirty="0"/>
          </a:p>
        </p:txBody>
      </p:sp>
      <p:sp>
        <p:nvSpPr>
          <p:cNvPr id="11" name="Content Placeholder 10"/>
          <p:cNvSpPr>
            <a:spLocks noGrp="1"/>
          </p:cNvSpPr>
          <p:nvPr>
            <p:ph sz="quarter" idx="19"/>
          </p:nvPr>
        </p:nvSpPr>
        <p:spPr>
          <a:xfrm>
            <a:off x="6732588" y="2370584"/>
            <a:ext cx="1954212" cy="626368"/>
          </a:xfrm>
          <a:prstGeom prst="rect">
            <a:avLst/>
          </a:prstGeom>
        </p:spPr>
        <p:txBody>
          <a:bodyPr/>
          <a:lstStyle>
            <a:lvl1pPr marL="0" indent="0">
              <a:buNone/>
              <a:defRPr/>
            </a:lvl1pPr>
          </a:lstStyle>
          <a:p>
            <a:pPr lvl="0"/>
            <a:endParaRPr lang="en-US" dirty="0"/>
          </a:p>
        </p:txBody>
      </p:sp>
      <p:sp>
        <p:nvSpPr>
          <p:cNvPr id="13" name="Content Placeholder 12"/>
          <p:cNvSpPr>
            <a:spLocks noGrp="1"/>
          </p:cNvSpPr>
          <p:nvPr>
            <p:ph sz="quarter" idx="20"/>
          </p:nvPr>
        </p:nvSpPr>
        <p:spPr>
          <a:xfrm>
            <a:off x="4932363" y="2205038"/>
            <a:ext cx="1584325" cy="576262"/>
          </a:xfrm>
          <a:prstGeom prst="rect">
            <a:avLst/>
          </a:prstGeom>
        </p:spPr>
        <p:txBody>
          <a:bodyPr/>
          <a:lstStyle>
            <a:lvl1pPr marL="0" indent="0">
              <a:buNone/>
              <a:defRPr/>
            </a:lvl1pPr>
          </a:lstStyle>
          <a:p>
            <a:pPr lvl="0"/>
            <a:endParaRPr lang="en-US" dirty="0"/>
          </a:p>
        </p:txBody>
      </p:sp>
      <p:sp>
        <p:nvSpPr>
          <p:cNvPr id="15" name="Content Placeholder 14"/>
          <p:cNvSpPr>
            <a:spLocks noGrp="1"/>
          </p:cNvSpPr>
          <p:nvPr>
            <p:ph sz="quarter" idx="21"/>
          </p:nvPr>
        </p:nvSpPr>
        <p:spPr>
          <a:xfrm>
            <a:off x="4932363" y="2997200"/>
            <a:ext cx="1584325" cy="503238"/>
          </a:xfrm>
          <a:prstGeom prst="rect">
            <a:avLst/>
          </a:prstGeom>
        </p:spPr>
        <p:txBody>
          <a:bodyPr/>
          <a:lstStyle>
            <a:lvl1pPr marL="0" indent="0">
              <a:buNone/>
              <a:defRPr/>
            </a:lvl1pPr>
          </a:lstStyle>
          <a:p>
            <a:pPr lvl="0"/>
            <a:endParaRPr lang="en-US" dirty="0"/>
          </a:p>
        </p:txBody>
      </p:sp>
      <p:sp>
        <p:nvSpPr>
          <p:cNvPr id="17" name="Content Placeholder 16"/>
          <p:cNvSpPr>
            <a:spLocks noGrp="1"/>
          </p:cNvSpPr>
          <p:nvPr>
            <p:ph sz="quarter" idx="22"/>
          </p:nvPr>
        </p:nvSpPr>
        <p:spPr>
          <a:xfrm>
            <a:off x="6732588" y="2997200"/>
            <a:ext cx="1954212" cy="503238"/>
          </a:xfrm>
          <a:prstGeom prst="rect">
            <a:avLst/>
          </a:prstGeom>
        </p:spPr>
        <p:txBody>
          <a:bodyPr/>
          <a:lstStyle>
            <a:lvl1pPr marL="0" indent="0">
              <a:buNone/>
              <a:defRPr/>
            </a:lvl1pPr>
          </a:lstStyle>
          <a:p>
            <a:pPr lvl="0"/>
            <a:endParaRPr lang="en-US" dirty="0"/>
          </a:p>
        </p:txBody>
      </p:sp>
      <p:sp>
        <p:nvSpPr>
          <p:cNvPr id="19" name="Content Placeholder 18"/>
          <p:cNvSpPr>
            <a:spLocks noGrp="1"/>
          </p:cNvSpPr>
          <p:nvPr>
            <p:ph sz="quarter" idx="23"/>
          </p:nvPr>
        </p:nvSpPr>
        <p:spPr>
          <a:xfrm>
            <a:off x="5364163" y="3789363"/>
            <a:ext cx="3062287" cy="360362"/>
          </a:xfrm>
          <a:prstGeom prst="rect">
            <a:avLst/>
          </a:prstGeom>
        </p:spPr>
        <p:txBody>
          <a:bodyPr/>
          <a:lstStyle>
            <a:lvl1pPr marL="0" indent="0">
              <a:buNone/>
              <a:defRPr/>
            </a:lvl1pPr>
          </a:lstStyle>
          <a:p>
            <a:pPr lvl="0"/>
            <a:endParaRPr lang="en-US" dirty="0"/>
          </a:p>
        </p:txBody>
      </p:sp>
      <p:sp>
        <p:nvSpPr>
          <p:cNvPr id="8" name="TextBox 7"/>
          <p:cNvSpPr txBox="1"/>
          <p:nvPr userDrawn="1"/>
        </p:nvSpPr>
        <p:spPr>
          <a:xfrm>
            <a:off x="493927" y="6648055"/>
            <a:ext cx="81724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800" b="0" i="0" u="none" strike="noStrike" kern="1200" cap="none" spc="0" normalizeH="0" baseline="0" noProof="0" dirty="0">
                <a:ln>
                  <a:noFill/>
                </a:ln>
                <a:solidFill>
                  <a:prstClr val="black"/>
                </a:solidFill>
                <a:effectLst/>
                <a:uLnTx/>
                <a:uFillTx/>
                <a:latin typeface="Verdana" pitchFamily="34" charset="0"/>
                <a:ea typeface="+mn-ea"/>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205319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3"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72038593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5" name="Content Placeholder 4"/>
          <p:cNvSpPr>
            <a:spLocks noGrp="1"/>
          </p:cNvSpPr>
          <p:nvPr>
            <p:ph sz="quarter" idx="13"/>
          </p:nvPr>
        </p:nvSpPr>
        <p:spPr>
          <a:xfrm>
            <a:off x="684213" y="4437063"/>
            <a:ext cx="3133725" cy="576262"/>
          </a:xfrm>
          <a:prstGeom prst="rect">
            <a:avLst/>
          </a:prstGeom>
        </p:spPr>
        <p:txBody>
          <a:bodyPr/>
          <a:lstStyle>
            <a:lvl1pPr marL="342900" marR="0" indent="-342900" algn="l" defTabSz="457200" rtl="0" eaLnBrk="1" fontAlgn="auto" latinLnBrk="0" hangingPunct="1">
              <a:lnSpc>
                <a:spcPct val="100000"/>
              </a:lnSpc>
              <a:spcBef>
                <a:spcPct val="20000"/>
              </a:spcBef>
              <a:spcAft>
                <a:spcPts val="800"/>
              </a:spcAft>
              <a:buClrTx/>
              <a:buSzTx/>
              <a:buFont typeface="Arial"/>
              <a:buChar char="•"/>
              <a:tabLst/>
              <a:defRPr/>
            </a:lvl1p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endParaRPr kumimoji="0" lang="en-US" alt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
        <p:nvSpPr>
          <p:cNvPr id="11" name="Content Placeholder 10"/>
          <p:cNvSpPr>
            <a:spLocks noGrp="1"/>
          </p:cNvSpPr>
          <p:nvPr>
            <p:ph sz="quarter" idx="14"/>
          </p:nvPr>
        </p:nvSpPr>
        <p:spPr>
          <a:xfrm>
            <a:off x="611188" y="5106888"/>
            <a:ext cx="1152500" cy="914400"/>
          </a:xfrm>
          <a:prstGeom prst="rect">
            <a:avLst/>
          </a:prstGeom>
        </p:spPr>
        <p:txBody>
          <a:bodyPr/>
          <a:lstStyle>
            <a:lvl1pPr marL="0" indent="0">
              <a:buNone/>
              <a:defRPr/>
            </a:lvl1pPr>
          </a:lstStyle>
          <a:p>
            <a:pPr lvl="0"/>
            <a:endParaRPr lang="en-US" dirty="0"/>
          </a:p>
        </p:txBody>
      </p:sp>
      <p:sp>
        <p:nvSpPr>
          <p:cNvPr id="12" name="TextBox 11"/>
          <p:cNvSpPr txBox="1"/>
          <p:nvPr userDrawn="1"/>
        </p:nvSpPr>
        <p:spPr>
          <a:xfrm>
            <a:off x="493927" y="6648055"/>
            <a:ext cx="81724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800" b="0" i="0" u="none" strike="noStrike" kern="1200" cap="none" spc="0" normalizeH="0" baseline="0" noProof="0" dirty="0">
                <a:ln>
                  <a:noFill/>
                </a:ln>
                <a:solidFill>
                  <a:prstClr val="black"/>
                </a:solidFill>
                <a:effectLst/>
                <a:uLnTx/>
                <a:uFillTx/>
                <a:latin typeface="Verdana" pitchFamily="34" charset="0"/>
                <a:ea typeface="+mn-ea"/>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832846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1"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7" name="Content Placeholder 6"/>
          <p:cNvSpPr>
            <a:spLocks noGrp="1"/>
          </p:cNvSpPr>
          <p:nvPr>
            <p:ph sz="quarter" idx="13"/>
          </p:nvPr>
        </p:nvSpPr>
        <p:spPr>
          <a:xfrm>
            <a:off x="900113" y="4941888"/>
            <a:ext cx="2087562" cy="431800"/>
          </a:xfrm>
          <a:prstGeom prst="rect">
            <a:avLst/>
          </a:prstGeom>
        </p:spPr>
        <p:txBody>
          <a:bodyPr/>
          <a:lstStyle>
            <a:lvl1pPr marL="0" indent="0">
              <a:buNone/>
              <a:defRPr/>
            </a:lvl1pPr>
          </a:lstStyle>
          <a:p>
            <a:pPr lvl="0"/>
            <a:endParaRPr lang="en-US" dirty="0"/>
          </a:p>
        </p:txBody>
      </p:sp>
      <p:sp>
        <p:nvSpPr>
          <p:cNvPr id="13" name="Content Placeholder 12"/>
          <p:cNvSpPr>
            <a:spLocks noGrp="1"/>
          </p:cNvSpPr>
          <p:nvPr>
            <p:ph sz="quarter" idx="14"/>
          </p:nvPr>
        </p:nvSpPr>
        <p:spPr>
          <a:xfrm>
            <a:off x="6372200" y="4292600"/>
            <a:ext cx="914400" cy="914400"/>
          </a:xfrm>
          <a:prstGeom prst="rect">
            <a:avLst/>
          </a:prstGeom>
        </p:spPr>
        <p:txBody>
          <a:bodyPr/>
          <a:lstStyle>
            <a:lvl1pPr marL="0" indent="0">
              <a:buNone/>
              <a:defRPr/>
            </a:lvl1pPr>
          </a:lstStyle>
          <a:p>
            <a:pPr lvl="0"/>
            <a:endParaRPr lang="en-US" dirty="0"/>
          </a:p>
        </p:txBody>
      </p:sp>
      <p:sp>
        <p:nvSpPr>
          <p:cNvPr id="14" name="TextBox 13"/>
          <p:cNvSpPr txBox="1"/>
          <p:nvPr userDrawn="1"/>
        </p:nvSpPr>
        <p:spPr>
          <a:xfrm>
            <a:off x="493927" y="6648055"/>
            <a:ext cx="81724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800" b="0" i="0" u="none" strike="noStrike" kern="1200" cap="none" spc="0" normalizeH="0" baseline="0" noProof="0" dirty="0">
                <a:ln>
                  <a:noFill/>
                </a:ln>
                <a:solidFill>
                  <a:prstClr val="black"/>
                </a:solidFill>
                <a:effectLst/>
                <a:uLnTx/>
                <a:uFillTx/>
                <a:latin typeface="Verdana" pitchFamily="34" charset="0"/>
                <a:ea typeface="+mn-ea"/>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57551798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3"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26746500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368704230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266576082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19955683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405328"/>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0362637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
        <p:nvSpPr>
          <p:cNvPr id="7"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3524270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6244490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ree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1216187"/>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3</a:t>
            </a:r>
          </a:p>
          <a:p>
            <a:pPr lvl="1"/>
            <a:r>
              <a:rPr lang="en-US" dirty="0"/>
              <a:t>Second level</a:t>
            </a:r>
          </a:p>
          <a:p>
            <a:pPr lvl="2"/>
            <a:r>
              <a:rPr lang="en-US" dirty="0"/>
              <a:t>Third level</a:t>
            </a:r>
          </a:p>
        </p:txBody>
      </p:sp>
      <p:sp>
        <p:nvSpPr>
          <p:cNvPr id="7" name="Content Placeholder 3">
            <a:extLst>
              <a:ext uri="{FF2B5EF4-FFF2-40B4-BE49-F238E27FC236}">
                <a16:creationId xmlns:a16="http://schemas.microsoft.com/office/drawing/2014/main" id="{0B2D170F-7AF9-40BB-A11B-08474DF5C3AA}"/>
              </a:ext>
            </a:extLst>
          </p:cNvPr>
          <p:cNvSpPr>
            <a:spLocks noGrp="1"/>
          </p:cNvSpPr>
          <p:nvPr>
            <p:ph sz="quarter" idx="31" hasCustomPrompt="1"/>
          </p:nvPr>
        </p:nvSpPr>
        <p:spPr>
          <a:xfrm>
            <a:off x="342900" y="2569113"/>
            <a:ext cx="8458200" cy="1605948"/>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405328"/>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68424734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our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640123"/>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3811" y="3320775"/>
            <a:ext cx="8458200" cy="1044329"/>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3</a:t>
            </a:r>
          </a:p>
          <a:p>
            <a:pPr lvl="1"/>
            <a:r>
              <a:rPr lang="en-US" dirty="0"/>
              <a:t>Second level</a:t>
            </a:r>
          </a:p>
          <a:p>
            <a:pPr lvl="2"/>
            <a:r>
              <a:rPr lang="en-US" dirty="0"/>
              <a:t>Third level</a:t>
            </a:r>
          </a:p>
        </p:txBody>
      </p:sp>
      <p:sp>
        <p:nvSpPr>
          <p:cNvPr id="7" name="Content Placeholder 3">
            <a:extLst>
              <a:ext uri="{FF2B5EF4-FFF2-40B4-BE49-F238E27FC236}">
                <a16:creationId xmlns:a16="http://schemas.microsoft.com/office/drawing/2014/main" id="{0B2D170F-7AF9-40BB-A11B-08474DF5C3AA}"/>
              </a:ext>
            </a:extLst>
          </p:cNvPr>
          <p:cNvSpPr>
            <a:spLocks noGrp="1"/>
          </p:cNvSpPr>
          <p:nvPr>
            <p:ph sz="quarter" idx="31" hasCustomPrompt="1"/>
          </p:nvPr>
        </p:nvSpPr>
        <p:spPr>
          <a:xfrm>
            <a:off x="342900" y="2085171"/>
            <a:ext cx="8458200" cy="1055797"/>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9" name="Content Placeholder 4">
            <a:extLst>
              <a:ext uri="{FF2B5EF4-FFF2-40B4-BE49-F238E27FC236}">
                <a16:creationId xmlns:a16="http://schemas.microsoft.com/office/drawing/2014/main" id="{0B2D170F-7AF9-40BB-A11B-08474DF5C3AA}"/>
              </a:ext>
            </a:extLst>
          </p:cNvPr>
          <p:cNvSpPr>
            <a:spLocks noGrp="1"/>
          </p:cNvSpPr>
          <p:nvPr>
            <p:ph sz="quarter" idx="32" hasCustomPrompt="1"/>
          </p:nvPr>
        </p:nvSpPr>
        <p:spPr>
          <a:xfrm>
            <a:off x="342382" y="4644892"/>
            <a:ext cx="8458200" cy="1044329"/>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4</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405328"/>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225724367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8872374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70531504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94921454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65626086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405328"/>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87124988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109974784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1123782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6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5" Type="http://schemas.openxmlformats.org/officeDocument/2006/relationships/slideLayout" Target="../slideLayouts/slideLayout65.xml"/><Relationship Id="rId10" Type="http://schemas.openxmlformats.org/officeDocument/2006/relationships/theme" Target="../theme/theme1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3" Type="http://schemas.openxmlformats.org/officeDocument/2006/relationships/slideLayout" Target="../slideLayouts/slideLayout72.xml"/><Relationship Id="rId7" Type="http://schemas.openxmlformats.org/officeDocument/2006/relationships/slideLayout" Target="../slideLayouts/slideLayout76.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5" Type="http://schemas.openxmlformats.org/officeDocument/2006/relationships/slideLayout" Target="../slideLayouts/slideLayout74.xml"/><Relationship Id="rId4" Type="http://schemas.openxmlformats.org/officeDocument/2006/relationships/slideLayout" Target="../slideLayouts/slideLayout73.xml"/></Relationships>
</file>

<file path=ppt/slideMasters/_rels/slideMaster12.xml.rels><?xml version="1.0" encoding="UTF-8" standalone="yes"?>
<Relationships xmlns="http://schemas.openxmlformats.org/package/2006/relationships"><Relationship Id="rId8" Type="http://schemas.openxmlformats.org/officeDocument/2006/relationships/theme" Target="../theme/theme12.xml"/><Relationship Id="rId3" Type="http://schemas.openxmlformats.org/officeDocument/2006/relationships/slideLayout" Target="../slideLayouts/slideLayout79.xml"/><Relationship Id="rId7" Type="http://schemas.openxmlformats.org/officeDocument/2006/relationships/slideLayout" Target="../slideLayouts/slideLayout83.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5" Type="http://schemas.openxmlformats.org/officeDocument/2006/relationships/slideLayout" Target="../slideLayouts/slideLayout81.xml"/><Relationship Id="rId4" Type="http://schemas.openxmlformats.org/officeDocument/2006/relationships/slideLayout" Target="../slideLayouts/slideLayout80.xml"/></Relationships>
</file>

<file path=ppt/slideMasters/_rels/slideMaster13.xml.rels><?xml version="1.0" encoding="UTF-8" standalone="yes"?>
<Relationships xmlns="http://schemas.openxmlformats.org/package/2006/relationships"><Relationship Id="rId3" Type="http://schemas.openxmlformats.org/officeDocument/2006/relationships/theme" Target="../theme/theme13.xml"/><Relationship Id="rId2" Type="http://schemas.openxmlformats.org/officeDocument/2006/relationships/slideLayout" Target="../slideLayouts/slideLayout85.xml"/><Relationship Id="rId1" Type="http://schemas.openxmlformats.org/officeDocument/2006/relationships/slideLayout" Target="../slideLayouts/slideLayout84.xml"/><Relationship Id="rId4" Type="http://schemas.openxmlformats.org/officeDocument/2006/relationships/image" Target="../media/image6.png"/></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88.xml"/><Relationship Id="rId2" Type="http://schemas.openxmlformats.org/officeDocument/2006/relationships/slideLayout" Target="../slideLayouts/slideLayout87.xml"/><Relationship Id="rId1" Type="http://schemas.openxmlformats.org/officeDocument/2006/relationships/slideLayout" Target="../slideLayouts/slideLayout86.xml"/><Relationship Id="rId4"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91.xml"/><Relationship Id="rId2" Type="http://schemas.openxmlformats.org/officeDocument/2006/relationships/slideLayout" Target="../slideLayouts/slideLayout90.xml"/><Relationship Id="rId1" Type="http://schemas.openxmlformats.org/officeDocument/2006/relationships/slideLayout" Target="../slideLayouts/slideLayout89.xml"/><Relationship Id="rId4" Type="http://schemas.openxmlformats.org/officeDocument/2006/relationships/theme" Target="../theme/theme1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theme" Target="../theme/theme2.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image" Target="../media/image3.png"/><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37.xml"/><Relationship Id="rId7" Type="http://schemas.openxmlformats.org/officeDocument/2006/relationships/slideLayout" Target="../slideLayouts/slideLayout41.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5" Type="http://schemas.openxmlformats.org/officeDocument/2006/relationships/slideLayout" Target="../slideLayouts/slideLayout39.xml"/><Relationship Id="rId10" Type="http://schemas.openxmlformats.org/officeDocument/2006/relationships/image" Target="../media/image5.gif"/><Relationship Id="rId4" Type="http://schemas.openxmlformats.org/officeDocument/2006/relationships/slideLayout" Target="../slideLayouts/slideLayout38.xml"/><Relationship Id="rId9"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theme" Target="../theme/theme8.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5" Type="http://schemas.openxmlformats.org/officeDocument/2006/relationships/slideLayout" Target="../slideLayouts/slideLayout56.xml"/><Relationship Id="rId10" Type="http://schemas.openxmlformats.org/officeDocument/2006/relationships/theme" Target="../theme/theme9.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39222786"/>
      </p:ext>
    </p:extLst>
  </p:cSld>
  <p:clrMap bg1="lt1" tx1="dk1" bg2="lt2" tx2="dk2" accent1="accent1" accent2="accent2" accent3="accent3" accent4="accent4" accent5="accent5" accent6="accent6" hlink="hlink" folHlink="folHlink"/>
  <p:sldLayoutIdLst>
    <p:sldLayoutId id="2147483982" r:id="rId1"/>
    <p:sldLayoutId id="2147483983" r:id="rId2"/>
    <p:sldLayoutId id="2147483984" r:id="rId3"/>
    <p:sldLayoutId id="2147483985"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3"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4"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4"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4"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988561914"/>
      </p:ext>
    </p:extLst>
  </p:cSld>
  <p:clrMap bg1="lt1" tx1="dk1" bg2="lt2" tx2="dk2" accent1="accent1" accent2="accent2" accent3="accent3" accent4="accent4" accent5="accent5" accent6="accent6" hlink="hlink" folHlink="folHlink"/>
  <p:sldLayoutIdLst>
    <p:sldLayoutId id="2147483987" r:id="rId1"/>
    <p:sldLayoutId id="2147483988" r:id="rId2"/>
    <p:sldLayoutId id="2147484002" r:id="rId3"/>
    <p:sldLayoutId id="2147484003" r:id="rId4"/>
    <p:sldLayoutId id="2147483989" r:id="rId5"/>
    <p:sldLayoutId id="2147484004" r:id="rId6"/>
    <p:sldLayoutId id="2147483990" r:id="rId7"/>
    <p:sldLayoutId id="2147483991" r:id="rId8"/>
    <p:sldLayoutId id="2147483992" r:id="rId9"/>
    <p:sldLayoutId id="2147483993" r:id="rId10"/>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02523165"/>
      </p:ext>
    </p:extLst>
  </p:cSld>
  <p:clrMap bg1="lt1" tx1="dk1" bg2="lt2" tx2="dk2" accent1="accent1" accent2="accent2" accent3="accent3" accent4="accent4" accent5="accent5" accent6="accent6" hlink="hlink" folHlink="folHlink"/>
  <p:sldLayoutIdLst>
    <p:sldLayoutId id="2147483995" r:id="rId1"/>
    <p:sldLayoutId id="21474840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515868762"/>
      </p:ext>
    </p:extLst>
  </p:cSld>
  <p:clrMap bg1="lt1" tx1="dk1" bg2="lt2" tx2="dk2" accent1="accent1" accent2="accent2" accent3="accent3" accent4="accent4" accent5="accent5" accent6="accent6" hlink="hlink" folHlink="folHlink"/>
  <p:sldLayoutIdLst>
    <p:sldLayoutId id="2147483997" r:id="rId1"/>
    <p:sldLayoutId id="2147483998" r:id="rId2"/>
    <p:sldLayoutId id="2147484006"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654420877"/>
      </p:ext>
    </p:extLst>
  </p:cSld>
  <p:clrMap bg1="lt1" tx1="dk1" bg2="lt2" tx2="dk2" accent1="accent1" accent2="accent2" accent3="accent3" accent4="accent4" accent5="accent5" accent6="accent6" hlink="hlink" folHlink="folHlink"/>
  <p:sldLayoutIdLst>
    <p:sldLayoutId id="2147484000" r:id="rId1"/>
    <p:sldLayoutId id="2147484001"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Rectangle 2"/>
          <p:cNvSpPr/>
          <p:nvPr userDrawn="1"/>
        </p:nvSpPr>
        <p:spPr bwMode="auto">
          <a:xfrm>
            <a:off x="0" y="0"/>
            <a:ext cx="9144000" cy="279400"/>
          </a:xfrm>
          <a:prstGeom prst="rect">
            <a:avLst/>
          </a:prstGeom>
          <a:solidFill>
            <a:schemeClr val="bg1">
              <a:lumMod val="85000"/>
            </a:schemeClr>
          </a:solidFill>
          <a:ln>
            <a:noFill/>
          </a:ln>
          <a:effectLst/>
        </p:spPr>
        <p:txBody>
          <a:bodyPr lIns="90488" tIns="44450" rIns="90488" bIns="44450"/>
          <a:lstStyle/>
          <a:p>
            <a:pPr marL="169863" indent="-169863" defTabSz="914400" eaLnBrk="0" hangingPunct="0">
              <a:spcBef>
                <a:spcPct val="34000"/>
              </a:spcBef>
              <a:buFont typeface="Symbol" pitchFamily="18" charset="2"/>
              <a:buChar char="·"/>
              <a:defRPr/>
            </a:pPr>
            <a:endParaRPr lang="en-US" sz="1600" b="0" i="0" u="none" dirty="0">
              <a:solidFill>
                <a:srgbClr val="000000"/>
              </a:solidFill>
              <a:latin typeface="Arial" charset="0"/>
              <a:ea typeface="+mn-ea"/>
            </a:endParaRPr>
          </a:p>
        </p:txBody>
      </p:sp>
      <p:sp>
        <p:nvSpPr>
          <p:cNvPr id="4" name="Rectangle 3"/>
          <p:cNvSpPr/>
          <p:nvPr userDrawn="1"/>
        </p:nvSpPr>
        <p:spPr bwMode="auto">
          <a:xfrm>
            <a:off x="0" y="6604000"/>
            <a:ext cx="9144000" cy="254000"/>
          </a:xfrm>
          <a:prstGeom prst="rect">
            <a:avLst/>
          </a:prstGeom>
          <a:solidFill>
            <a:schemeClr val="bg1">
              <a:lumMod val="85000"/>
            </a:schemeClr>
          </a:solidFill>
          <a:ln>
            <a:noFill/>
          </a:ln>
          <a:effectLst/>
        </p:spPr>
        <p:txBody>
          <a:bodyPr lIns="90488" tIns="44450" rIns="90488" bIns="44450"/>
          <a:lstStyle/>
          <a:p>
            <a:pPr marL="169863" indent="-169863" defTabSz="914400" eaLnBrk="0" hangingPunct="0">
              <a:spcBef>
                <a:spcPct val="34000"/>
              </a:spcBef>
              <a:buFont typeface="Symbol" pitchFamily="18" charset="2"/>
              <a:buChar char="·"/>
              <a:defRPr/>
            </a:pPr>
            <a:endParaRPr lang="en-US" sz="1600" dirty="0">
              <a:solidFill>
                <a:srgbClr val="000000"/>
              </a:solidFill>
              <a:latin typeface="Arial" charset="0"/>
              <a:ea typeface="+mn-ea"/>
            </a:endParaRPr>
          </a:p>
        </p:txBody>
      </p:sp>
      <p:pic>
        <p:nvPicPr>
          <p:cNvPr id="5" name="Picture 3" descr="MHE-red-RGB-email-logo.png"/>
          <p:cNvPicPr>
            <a:picLocks noChangeAspect="1"/>
          </p:cNvPicPr>
          <p:nvPr userDrawn="1"/>
        </p:nvPicPr>
        <p:blipFill>
          <a:blip r:embed="rId15" cstate="print"/>
          <a:srcRect/>
          <a:stretch>
            <a:fillRect/>
          </a:stretch>
        </p:blipFill>
        <p:spPr bwMode="auto">
          <a:xfrm>
            <a:off x="88900" y="98425"/>
            <a:ext cx="612775" cy="612775"/>
          </a:xfrm>
          <a:prstGeom prst="rect">
            <a:avLst/>
          </a:prstGeom>
          <a:noFill/>
          <a:ln w="9525">
            <a:noFill/>
            <a:miter lim="800000"/>
            <a:headEnd/>
            <a:tailEnd/>
          </a:ln>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 id="2147483964" r:id="rId8"/>
    <p:sldLayoutId id="2147483965" r:id="rId9"/>
    <p:sldLayoutId id="2147483966" r:id="rId10"/>
    <p:sldLayoutId id="2147483967" r:id="rId11"/>
    <p:sldLayoutId id="2147483968" r:id="rId12"/>
    <p:sldLayoutId id="2147483969" r:id="rId13"/>
  </p:sldLayoutIdLst>
  <p:txStyles>
    <p:titleStyle>
      <a:lvl1pPr algn="ctr" defTabSz="457200" rtl="0" eaLnBrk="1" latinLnBrk="0" hangingPunct="1">
        <a:spcBef>
          <a:spcPct val="0"/>
        </a:spcBef>
        <a:buNone/>
        <a:defRPr sz="4400" b="0" i="0" u="none"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980" r:id="rId2"/>
    <p:sldLayoutId id="2147483896" r:id="rId3"/>
    <p:sldLayoutId id="2147483753" r:id="rId4"/>
    <p:sldLayoutId id="2147483908" r:id="rId5"/>
    <p:sldLayoutId id="2147483950" r:id="rId6"/>
    <p:sldLayoutId id="2147483757" r:id="rId7"/>
    <p:sldLayoutId id="2147483877" r:id="rId8"/>
    <p:sldLayoutId id="2147483761" r:id="rId9"/>
    <p:sldLayoutId id="2147483800" r:id="rId1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4260488"/>
      </p:ext>
    </p:extLst>
  </p:cSld>
  <p:clrMap bg1="lt1" tx1="dk1" bg2="lt2" tx2="dk2" accent1="accent1" accent2="accent2" accent3="accent3" accent4="accent4" accent5="accent5" accent6="accent6" hlink="hlink" folHlink="folHlink"/>
  <p:sldLayoutIdLst>
    <p:sldLayoutId id="2147483971" r:id="rId1"/>
    <p:sldLayoutId id="2147483972" r:id="rId2"/>
    <p:sldLayoutId id="2147483973" r:id="rId3"/>
    <p:sldLayoutId id="2147483974" r:id="rId4"/>
    <p:sldLayoutId id="2147483975" r:id="rId5"/>
    <p:sldLayoutId id="2147483976" r:id="rId6"/>
    <p:sldLayoutId id="2147483977" r:id="rId7"/>
    <p:sldLayoutId id="2147483978" r:id="rId8"/>
    <p:sldLayoutId id="214748397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slide" Target="slide70.xml"/><Relationship Id="rId1" Type="http://schemas.openxmlformats.org/officeDocument/2006/relationships/slideLayout" Target="../slideLayouts/slideLayout20.xml"/></Relationships>
</file>

<file path=ppt/slides/_rels/slide101.xml.rels><?xml version="1.0" encoding="UTF-8" standalone="yes"?>
<Relationships xmlns="http://schemas.openxmlformats.org/package/2006/relationships"><Relationship Id="rId2" Type="http://schemas.openxmlformats.org/officeDocument/2006/relationships/slide" Target="slide86.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13.jpg"/><Relationship Id="rId1" Type="http://schemas.openxmlformats.org/officeDocument/2006/relationships/slideLayout" Target="../slideLayouts/slideLayout5.xml"/><Relationship Id="rId4" Type="http://schemas.openxmlformats.org/officeDocument/2006/relationships/slide" Target="slide92.xml"/></Relationships>
</file>

<file path=ppt/slides/_rels/slide27.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slide" Target="slide95.xml"/><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0.xml"/><Relationship Id="rId4" Type="http://schemas.openxmlformats.org/officeDocument/2006/relationships/slide" Target="slide9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image" Target="../media/image25.jp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26.jpg"/><Relationship Id="rId1" Type="http://schemas.openxmlformats.org/officeDocument/2006/relationships/slideLayout" Target="../slideLayouts/slideLayout5.xml"/><Relationship Id="rId4" Type="http://schemas.openxmlformats.org/officeDocument/2006/relationships/slide" Target="slide98.xml"/></Relationships>
</file>

<file path=ppt/slides/_rels/slide6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0.xml"/><Relationship Id="rId1" Type="http://schemas.openxmlformats.org/officeDocument/2006/relationships/slideLayout" Target="../slideLayouts/slideLayout20.xml"/></Relationships>
</file>

<file path=ppt/slides/_rels/slide92.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0.xml"/></Relationships>
</file>

<file path=ppt/slides/_rels/slide9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6.xml"/><Relationship Id="rId1" Type="http://schemas.openxmlformats.org/officeDocument/2006/relationships/slideLayout" Target="../slideLayouts/slideLayout20.xml"/></Relationships>
</file>

<file path=ppt/slides/_rels/slide94.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0.xml"/></Relationships>
</file>

<file path=ppt/slides/_rels/slide95.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0.xml"/></Relationships>
</file>

<file path=ppt/slides/_rels/slide96.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20.xml"/></Relationships>
</file>

<file path=ppt/slides/_rels/slide97.xml.rels><?xml version="1.0" encoding="UTF-8" standalone="yes"?>
<Relationships xmlns="http://schemas.openxmlformats.org/package/2006/relationships"><Relationship Id="rId2" Type="http://schemas.openxmlformats.org/officeDocument/2006/relationships/slide" Target="slide58.xml"/><Relationship Id="rId1" Type="http://schemas.openxmlformats.org/officeDocument/2006/relationships/slideLayout" Target="../slideLayouts/slideLayout20.xml"/></Relationships>
</file>

<file path=ppt/slides/_rels/slide98.xml.rels><?xml version="1.0" encoding="UTF-8" standalone="yes"?>
<Relationships xmlns="http://schemas.openxmlformats.org/package/2006/relationships"><Relationship Id="rId2" Type="http://schemas.openxmlformats.org/officeDocument/2006/relationships/slide" Target="slide61.xml"/><Relationship Id="rId1" Type="http://schemas.openxmlformats.org/officeDocument/2006/relationships/slideLayout" Target="../slideLayouts/slideLayout20.xml"/></Relationships>
</file>

<file path=ppt/slides/_rels/slide99.xml.rels><?xml version="1.0" encoding="UTF-8" standalone="yes"?>
<Relationships xmlns="http://schemas.openxmlformats.org/package/2006/relationships"><Relationship Id="rId2" Type="http://schemas.openxmlformats.org/officeDocument/2006/relationships/slide" Target="slide66.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ctrTitle"/>
          </p:nvPr>
        </p:nvSpPr>
        <p:spPr>
          <a:xfrm>
            <a:off x="621792" y="2608290"/>
            <a:ext cx="3035808" cy="1324766"/>
          </a:xfrm>
        </p:spPr>
        <p:txBody>
          <a:bodyPr>
            <a:normAutofit/>
          </a:bodyPr>
          <a:lstStyle/>
          <a:p>
            <a:pPr lvl="0" defTabSz="914400">
              <a:spcBef>
                <a:spcPts val="0"/>
              </a:spcBef>
            </a:pPr>
            <a:r>
              <a:rPr lang="en-US" altLang="en-US" b="1" dirty="0">
                <a:ea typeface="ヒラギノ角ゴ Pro W3"/>
                <a:cs typeface="Arial" panose="020B0604020202020204" pitchFamily="34" charset="0"/>
              </a:rPr>
              <a:t>Chapter 21</a:t>
            </a:r>
          </a:p>
        </p:txBody>
      </p:sp>
      <p:sp>
        <p:nvSpPr>
          <p:cNvPr id="10" name="Subtitle 2"/>
          <p:cNvSpPr>
            <a:spLocks noGrp="1"/>
          </p:cNvSpPr>
          <p:nvPr>
            <p:ph type="subTitle" idx="1"/>
          </p:nvPr>
        </p:nvSpPr>
        <p:spPr>
          <a:xfrm>
            <a:off x="621792" y="3933056"/>
            <a:ext cx="3035808" cy="948308"/>
          </a:xfrm>
          <a:prstGeom prst="rect">
            <a:avLst/>
          </a:prstGeom>
        </p:spPr>
        <p:txBody>
          <a:bodyPr anchor="t"/>
          <a:lstStyle/>
          <a:p>
            <a:r>
              <a:rPr lang="en-IN" sz="2000" b="1" dirty="0">
                <a:latin typeface="Arial" panose="020B0604020202020204" pitchFamily="34" charset="0"/>
                <a:cs typeface="Arial" panose="020B0604020202020204" pitchFamily="34" charset="0"/>
              </a:rPr>
              <a:t>Infectious Diseases Affecting the Respiratory System</a:t>
            </a:r>
            <a:endParaRPr lang="en-US" sz="2800" b="1" dirty="0">
              <a:latin typeface="Arial" panose="020B0604020202020204" pitchFamily="34" charset="0"/>
              <a:cs typeface="Arial" panose="020B0604020202020204" pitchFamily="34" charset="0"/>
            </a:endParaRPr>
          </a:p>
        </p:txBody>
      </p:sp>
      <p:sp>
        <p:nvSpPr>
          <p:cNvPr id="11" name="Text Placeholder 3"/>
          <p:cNvSpPr>
            <a:spLocks noGrp="1"/>
          </p:cNvSpPr>
          <p:nvPr>
            <p:ph type="body" sz="quarter" idx="10"/>
          </p:nvPr>
        </p:nvSpPr>
        <p:spPr>
          <a:xfrm>
            <a:off x="621791" y="4971488"/>
            <a:ext cx="3043303" cy="833776"/>
          </a:xfrm>
          <a:prstGeom prst="rect">
            <a:avLst/>
          </a:prstGeom>
        </p:spPr>
        <p:txBody>
          <a:bodyPr/>
          <a:lstStyle/>
          <a:p>
            <a:pPr>
              <a:spcBef>
                <a:spcPts val="300"/>
              </a:spcBef>
            </a:pPr>
            <a:r>
              <a:rPr lang="en-US" sz="1800" dirty="0"/>
              <a:t>Microbiology: </a:t>
            </a:r>
            <a:r>
              <a:rPr lang="en-US" sz="1600" b="0" dirty="0"/>
              <a:t>A Systems Approach</a:t>
            </a:r>
            <a:endParaRPr lang="en-US" sz="2000" b="0" dirty="0"/>
          </a:p>
          <a:p>
            <a:pPr>
              <a:spcBef>
                <a:spcPts val="600"/>
              </a:spcBef>
            </a:pPr>
            <a:r>
              <a:rPr lang="en-IN" dirty="0"/>
              <a:t>SIXTH EDITION</a:t>
            </a:r>
          </a:p>
          <a:p>
            <a:pPr algn="ctr"/>
            <a:endParaRPr lang="en-US" sz="1600" dirty="0">
              <a:latin typeface="Arial" panose="020B0604020202020204" pitchFamily="34" charset="0"/>
              <a:cs typeface="Arial" panose="020B0604020202020204" pitchFamily="34" charset="0"/>
            </a:endParaRPr>
          </a:p>
        </p:txBody>
      </p:sp>
      <p:pic>
        <p:nvPicPr>
          <p:cNvPr id="3" name="Picture Placeholder 4">
            <a:extLst>
              <a:ext uri="{C183D7F6-B498-43B3-948B-1728B52AA6E4}">
                <adec:decorative xmlns:adec="http://schemas.microsoft.com/office/drawing/2017/decorative" val="1"/>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a:xfrm>
            <a:off x="4355976" y="920456"/>
            <a:ext cx="4572000" cy="5388864"/>
          </a:xfrm>
        </p:spPr>
      </p:pic>
      <p:sp>
        <p:nvSpPr>
          <p:cNvPr id="13" name="Footer Placeholder 5"/>
          <p:cNvSpPr>
            <a:spLocks noGrp="1"/>
          </p:cNvSpPr>
          <p:nvPr>
            <p:ph sz="quarter" idx="4294967295"/>
          </p:nvPr>
        </p:nvSpPr>
        <p:spPr>
          <a:xfrm>
            <a:off x="0" y="6492627"/>
            <a:ext cx="9144000" cy="384048"/>
          </a:xfrm>
          <a:prstGeom prst="rect">
            <a:avLst/>
          </a:prstGeom>
        </p:spPr>
        <p:txBody>
          <a:bodyPr/>
          <a:lstStyle>
            <a:lvl1pPr algn="l">
              <a:defRPr/>
            </a:lvl1pPr>
          </a:lstStyle>
          <a:p>
            <a:pPr lvl="0" algn="ctr"/>
            <a:r>
              <a:rPr lang="en-US" sz="800" dirty="0"/>
              <a:t>© 2021 McGraw Hill. All rights reserved. Authorized only for instructor use in the classroom.</a:t>
            </a:r>
            <a:br>
              <a:rPr lang="en-US" sz="800" dirty="0"/>
            </a:br>
            <a:r>
              <a:rPr lang="en-US" sz="800" dirty="0"/>
              <a:t>No reproduction or further distribution permitted without the prior written consent of McGraw Hill.</a:t>
            </a:r>
          </a:p>
        </p:txBody>
      </p:sp>
    </p:spTree>
    <p:extLst>
      <p:ext uri="{BB962C8B-B14F-4D97-AF65-F5344CB8AC3E}">
        <p14:creationId xmlns:p14="http://schemas.microsoft.com/office/powerpoint/2010/main" val="1913897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altLang="en-US" b="1" dirty="0"/>
              <a:t>Concept Check – Section 21.2</a:t>
            </a:r>
          </a:p>
        </p:txBody>
      </p:sp>
      <p:sp>
        <p:nvSpPr>
          <p:cNvPr id="15363" name="Content Placeholder 2"/>
          <p:cNvSpPr>
            <a:spLocks noGrp="1"/>
          </p:cNvSpPr>
          <p:nvPr>
            <p:ph sz="quarter" idx="11"/>
          </p:nvPr>
        </p:nvSpPr>
        <p:spPr>
          <a:xfrm>
            <a:off x="486916" y="1276709"/>
            <a:ext cx="7901508" cy="4024499"/>
          </a:xfrm>
        </p:spPr>
        <p:txBody>
          <a:bodyPr/>
          <a:lstStyle/>
          <a:p>
            <a:pPr marL="514350" indent="-514350" eaLnBrk="1" hangingPunct="1">
              <a:lnSpc>
                <a:spcPct val="90000"/>
              </a:lnSpc>
              <a:buFont typeface="+mj-lt"/>
              <a:buAutoNum type="arabicPeriod"/>
            </a:pPr>
            <a:r>
              <a:rPr lang="en-US" altLang="en-US" dirty="0"/>
              <a:t>True/False: The lower respiratory tract is sterile.</a:t>
            </a:r>
          </a:p>
          <a:p>
            <a:pPr marL="514350" indent="-514350" eaLnBrk="1" hangingPunct="1">
              <a:lnSpc>
                <a:spcPct val="90000"/>
              </a:lnSpc>
              <a:buFont typeface="+mj-lt"/>
              <a:buAutoNum type="arabicPeriod"/>
            </a:pPr>
            <a:r>
              <a:rPr lang="en-US" altLang="en-US" dirty="0"/>
              <a:t>True/False: Yeasts such as </a:t>
            </a:r>
            <a:r>
              <a:rPr lang="en-US" altLang="en-US" i="1" dirty="0"/>
              <a:t>Candida</a:t>
            </a:r>
            <a:r>
              <a:rPr lang="en-US" altLang="en-US" dirty="0"/>
              <a:t> are considered part of the normal biota of mucosal surfaces of the upper respiratory tract.</a:t>
            </a:r>
          </a:p>
          <a:p>
            <a:pPr marL="514350" indent="-514350" eaLnBrk="1" hangingPunct="1">
              <a:lnSpc>
                <a:spcPct val="90000"/>
              </a:lnSpc>
              <a:buFont typeface="+mj-lt"/>
              <a:buAutoNum type="arabicPeriod"/>
            </a:pPr>
            <a:r>
              <a:rPr lang="en-US" altLang="en-US" dirty="0"/>
              <a:t>True/False: Organisms considered “normal biota” in the respiratory tract can cause serious disease.</a:t>
            </a:r>
          </a:p>
          <a:p>
            <a:pPr marL="514350" lvl="0" indent="-514350">
              <a:lnSpc>
                <a:spcPct val="90000"/>
              </a:lnSpc>
              <a:buFont typeface="+mj-lt"/>
              <a:buAutoNum type="arabicPeriod"/>
            </a:pPr>
            <a:r>
              <a:rPr lang="en-US" altLang="en-US" dirty="0"/>
              <a:t>Normal biota performs the important role of</a:t>
            </a:r>
            <a:r>
              <a:rPr lang="en-US" dirty="0"/>
              <a:t> ________  ________ </a:t>
            </a:r>
            <a:r>
              <a:rPr lang="en-US" altLang="en-US" dirty="0">
                <a:solidFill>
                  <a:prstClr val="black"/>
                </a:solidFill>
              </a:rPr>
              <a:t>in the upper respiratory tract.</a:t>
            </a:r>
            <a:r>
              <a:rPr lang="en-US" altLang="en-US" dirty="0"/>
              <a:t> </a:t>
            </a:r>
          </a:p>
        </p:txBody>
      </p:sp>
    </p:spTree>
    <p:extLst>
      <p:ext uri="{BB962C8B-B14F-4D97-AF65-F5344CB8AC3E}">
        <p14:creationId xmlns:p14="http://schemas.microsoft.com/office/powerpoint/2010/main" val="385989761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i="1" dirty="0">
                <a:solidFill>
                  <a:schemeClr val="tx1"/>
                </a:solidFill>
                <a:ea typeface="ＭＳ Ｐゴシック" charset="0"/>
              </a:rPr>
              <a:t>Legionella pneumophila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a:prstGeom prst="rect">
            <a:avLst/>
          </a:prstGeom>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a:prstGeom prst="rect">
            <a:avLst/>
          </a:prstGeom>
        </p:spPr>
        <p:txBody>
          <a:bodyPr/>
          <a:lstStyle/>
          <a:p>
            <a:pPr>
              <a:defRPr/>
            </a:pPr>
            <a:r>
              <a:rPr lang="en-US" dirty="0">
                <a:ea typeface="ＭＳ Ｐゴシック" charset="0"/>
              </a:rPr>
              <a:t>An epidemiological map of Legionella patients and suspected cooling towers in the Bronx, New York, during the summer 2015 outbreak. The source tower turned out to be the Opera House Hotel cooling tower.</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a:prstGeom prst="rect">
            <a:avLst/>
          </a:prstGeom>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85091087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Infectious Diseases Affecting the Respiratory System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a:prstGeom prst="rect">
            <a:avLst/>
          </a:prstGeom>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a:prstGeom prst="rect">
            <a:avLst/>
          </a:prstGeom>
        </p:spPr>
        <p:txBody>
          <a:bodyPr/>
          <a:lstStyle/>
          <a:p>
            <a:pPr>
              <a:defRPr/>
            </a:pPr>
            <a:r>
              <a:rPr lang="en-US" sz="1800" dirty="0">
                <a:ea typeface="ＭＳ Ｐゴシック" charset="0"/>
              </a:rPr>
              <a:t>This illustration of the human body indicates the causal organisms for each of the infectious diseases of the respiratory system covered in this chapter. Otitis media (ear) is caused by Streptococcus pneumoniae, </a:t>
            </a:r>
            <a:r>
              <a:rPr lang="en-US" sz="1800" dirty="0" err="1">
                <a:ea typeface="ＭＳ Ｐゴシック" charset="0"/>
              </a:rPr>
              <a:t>Haemophilus</a:t>
            </a:r>
            <a:r>
              <a:rPr lang="en-US" sz="1800" dirty="0">
                <a:ea typeface="ＭＳ Ｐゴシック" charset="0"/>
              </a:rPr>
              <a:t> influenza, and other bacteria. </a:t>
            </a:r>
            <a:r>
              <a:rPr lang="en-US" sz="1800" dirty="0" err="1">
                <a:ea typeface="ＭＳ Ｐゴシック" charset="0"/>
              </a:rPr>
              <a:t>Sinusitus</a:t>
            </a:r>
            <a:r>
              <a:rPr lang="en-US" sz="1800" dirty="0">
                <a:ea typeface="ＭＳ Ｐゴシック" charset="0"/>
              </a:rPr>
              <a:t> (sinuses) is caused by various bacteria and various fungi. The common cold (nose) is caused by more than 200 viruses. </a:t>
            </a:r>
            <a:r>
              <a:rPr lang="en-US" sz="1800" dirty="0" err="1">
                <a:ea typeface="ＭＳ Ｐゴシック" charset="0"/>
              </a:rPr>
              <a:t>Diptheria</a:t>
            </a:r>
            <a:r>
              <a:rPr lang="en-US" sz="1800" dirty="0">
                <a:ea typeface="ＭＳ Ｐゴシック" charset="0"/>
              </a:rPr>
              <a:t> (throat) is caused by Corynebacterium diphtheriae bacteria. Pharyngitis (pharynx) is caused by the bacteria Streptococcus pyogenes and viruses. Whooping cough (lungs) is caused by Bordetella pertussis bacteria. Influenza (lungs) is caused by Influenza virus A, B, or C. Pneumonia (lungs) is caused by the bacteria Streptococcus pneumoniae, Legionella pneumophila, and Mycoplasma pneumoniae, and the fungi Histoplasma capsulatum and Pneumocystis </a:t>
            </a:r>
            <a:r>
              <a:rPr lang="en-US" sz="1800" dirty="0" err="1">
                <a:ea typeface="ＭＳ Ｐゴシック" charset="0"/>
              </a:rPr>
              <a:t>jiroveci</a:t>
            </a:r>
            <a:r>
              <a:rPr lang="en-US" sz="1800" dirty="0">
                <a:ea typeface="ＭＳ Ｐゴシック" charset="0"/>
              </a:rPr>
              <a:t>. Hantavirus pulmonary syndrome is caused by Hantavirus. Respiratory syncytial virus (RSV) affects the lungs. And tuberculosis (lungs) is caused by the bacteria Mycobacterium tuberculosis and Mycobacterium avium.</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a:prstGeom prst="rect">
            <a:avLst/>
          </a:prstGeom>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8201362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42900" y="315496"/>
            <a:ext cx="8196073" cy="1188720"/>
          </a:xfrm>
        </p:spPr>
        <p:txBody>
          <a:bodyPr/>
          <a:lstStyle/>
          <a:p>
            <a:pPr eaLnBrk="1" hangingPunct="1"/>
            <a:r>
              <a:rPr lang="en-US" altLang="en-US" b="1" dirty="0"/>
              <a:t>Section 21.3:</a:t>
            </a:r>
            <a:br>
              <a:rPr lang="en-US" altLang="en-US" b="1" dirty="0"/>
            </a:br>
            <a:r>
              <a:rPr lang="en-US" altLang="en-US" b="1" dirty="0"/>
              <a:t>Upper Respiratory Tract Diseases Caused by Microorganisms</a:t>
            </a:r>
          </a:p>
        </p:txBody>
      </p:sp>
      <p:sp>
        <p:nvSpPr>
          <p:cNvPr id="5" name="Content Placeholder 2"/>
          <p:cNvSpPr>
            <a:spLocks noGrp="1"/>
          </p:cNvSpPr>
          <p:nvPr>
            <p:ph sz="quarter" idx="11"/>
          </p:nvPr>
        </p:nvSpPr>
        <p:spPr>
          <a:xfrm>
            <a:off x="342900" y="1700808"/>
            <a:ext cx="8458200" cy="4248472"/>
          </a:xfrm>
        </p:spPr>
        <p:txBody>
          <a:bodyPr rtlCol="0">
            <a:normAutofit/>
          </a:bodyPr>
          <a:lstStyle/>
          <a:p>
            <a:pPr marL="0" indent="0">
              <a:spcAft>
                <a:spcPts val="1200"/>
              </a:spcAft>
              <a:buNone/>
              <a:defRPr/>
            </a:pPr>
            <a:r>
              <a:rPr lang="en-US" u="sng" dirty="0"/>
              <a:t>Learning Outcomes</a:t>
            </a:r>
          </a:p>
          <a:p>
            <a:pPr>
              <a:spcAft>
                <a:spcPts val="0"/>
              </a:spcAft>
              <a:defRPr/>
            </a:pPr>
            <a:r>
              <a:rPr lang="en-US" dirty="0"/>
              <a:t>List the possible causative agents, modes of transmission, virulence factors, diagnostic techniques, and prevention and treatment for each of the diseases of the upper respiratory tract: the common cold, sinusitis, otitis media, pharyngitis, and diphtheria.</a:t>
            </a:r>
          </a:p>
          <a:p>
            <a:r>
              <a:rPr lang="en-US" altLang="en-US" dirty="0"/>
              <a:t>Identify which disease is often caused by a mixture of microorganisms.</a:t>
            </a:r>
          </a:p>
          <a:p>
            <a:r>
              <a:rPr lang="en-US" altLang="en-US" dirty="0"/>
              <a:t>Identify two bacteria that can cause dangerous pharyngitis cases.</a:t>
            </a:r>
          </a:p>
        </p:txBody>
      </p:sp>
    </p:spTree>
    <p:extLst>
      <p:ext uri="{BB962C8B-B14F-4D97-AF65-F5344CB8AC3E}">
        <p14:creationId xmlns:p14="http://schemas.microsoft.com/office/powerpoint/2010/main" val="36515161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b="1" dirty="0"/>
              <a:t>The Common Cold</a:t>
            </a:r>
          </a:p>
        </p:txBody>
      </p:sp>
      <p:sp>
        <p:nvSpPr>
          <p:cNvPr id="3" name="Content Placeholder 2"/>
          <p:cNvSpPr>
            <a:spLocks noGrp="1"/>
          </p:cNvSpPr>
          <p:nvPr>
            <p:ph sz="quarter" idx="11"/>
          </p:nvPr>
        </p:nvSpPr>
        <p:spPr/>
        <p:txBody>
          <a:bodyPr rtlCol="0">
            <a:normAutofit/>
          </a:bodyPr>
          <a:lstStyle/>
          <a:p>
            <a:pPr marL="0" indent="0">
              <a:spcAft>
                <a:spcPts val="600"/>
              </a:spcAft>
              <a:buNone/>
              <a:defRPr/>
            </a:pPr>
            <a:r>
              <a:rPr lang="en-US" dirty="0"/>
              <a:t>Often called rhinitis (nose + inflammation)</a:t>
            </a:r>
          </a:p>
          <a:p>
            <a:pPr marL="0" indent="0">
              <a:spcAft>
                <a:spcPts val="600"/>
              </a:spcAft>
              <a:buNone/>
              <a:defRPr/>
            </a:pPr>
            <a:r>
              <a:rPr lang="en-US" dirty="0"/>
              <a:t>Many people have several colds per year</a:t>
            </a:r>
          </a:p>
          <a:p>
            <a:pPr marL="342900" indent="-342900">
              <a:spcAft>
                <a:spcPts val="600"/>
              </a:spcAft>
              <a:buFont typeface="Arial" panose="020B0604020202020204" pitchFamily="34" charset="0"/>
              <a:buChar char="•"/>
              <a:defRPr/>
            </a:pPr>
            <a:r>
              <a:rPr lang="en-US" sz="2000" dirty="0"/>
              <a:t>In the United States: $40 billion per year in medical costs and 22 million missed days of work</a:t>
            </a:r>
          </a:p>
          <a:p>
            <a:pPr marL="0" lvl="0" indent="0">
              <a:spcBef>
                <a:spcPts val="600"/>
              </a:spcBef>
              <a:spcAft>
                <a:spcPts val="1200"/>
              </a:spcAft>
              <a:buNone/>
              <a:defRPr/>
            </a:pPr>
            <a:r>
              <a:rPr lang="en-US" dirty="0">
                <a:solidFill>
                  <a:prstClr val="black"/>
                </a:solidFill>
              </a:rPr>
              <a:t>Signs and symptoms:</a:t>
            </a:r>
          </a:p>
          <a:p>
            <a:pPr marL="342900" lvl="0" indent="-342900">
              <a:spcAft>
                <a:spcPts val="600"/>
              </a:spcAft>
              <a:buFont typeface="Arial" panose="020B0604020202020204" pitchFamily="34" charset="0"/>
              <a:buChar char="•"/>
              <a:defRPr/>
            </a:pPr>
            <a:r>
              <a:rPr lang="en-US" sz="2000" dirty="0">
                <a:solidFill>
                  <a:prstClr val="black"/>
                </a:solidFill>
              </a:rPr>
              <a:t>Sneezing, scratchy throat, runny nose</a:t>
            </a:r>
          </a:p>
          <a:p>
            <a:pPr marL="342900" lvl="0" indent="-342900">
              <a:spcAft>
                <a:spcPts val="600"/>
              </a:spcAft>
              <a:buFont typeface="Arial" panose="020B0604020202020204" pitchFamily="34" charset="0"/>
              <a:buChar char="•"/>
              <a:defRPr/>
            </a:pPr>
            <a:r>
              <a:rPr lang="en-US" sz="2000" dirty="0">
                <a:solidFill>
                  <a:prstClr val="black"/>
                </a:solidFill>
              </a:rPr>
              <a:t>Generally not accompanied by fever</a:t>
            </a:r>
          </a:p>
          <a:p>
            <a:pPr marL="342900" lvl="0" indent="-342900">
              <a:spcAft>
                <a:spcPts val="600"/>
              </a:spcAft>
              <a:buFont typeface="Arial" panose="020B0604020202020204" pitchFamily="34" charset="0"/>
              <a:buChar char="•"/>
              <a:defRPr/>
            </a:pPr>
            <a:r>
              <a:rPr lang="en-US" sz="2000" dirty="0">
                <a:solidFill>
                  <a:prstClr val="black"/>
                </a:solidFill>
              </a:rPr>
              <a:t>Infection can predispose patients to secondary infections</a:t>
            </a:r>
          </a:p>
        </p:txBody>
      </p:sp>
    </p:spTree>
    <p:extLst>
      <p:ext uri="{BB962C8B-B14F-4D97-AF65-F5344CB8AC3E}">
        <p14:creationId xmlns:p14="http://schemas.microsoft.com/office/powerpoint/2010/main" val="14795821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62272" y="304800"/>
            <a:ext cx="8458200" cy="678611"/>
          </a:xfrm>
        </p:spPr>
        <p:txBody>
          <a:bodyPr/>
          <a:lstStyle/>
          <a:p>
            <a:r>
              <a:rPr lang="en-US" altLang="en-US" b="1" dirty="0"/>
              <a:t>Causative Agents of the Common Cold</a:t>
            </a:r>
          </a:p>
        </p:txBody>
      </p:sp>
      <p:sp>
        <p:nvSpPr>
          <p:cNvPr id="3" name="Content Placeholder 2"/>
          <p:cNvSpPr>
            <a:spLocks noGrp="1"/>
          </p:cNvSpPr>
          <p:nvPr>
            <p:ph sz="quarter" idx="11"/>
          </p:nvPr>
        </p:nvSpPr>
        <p:spPr>
          <a:xfrm>
            <a:off x="362272" y="1276709"/>
            <a:ext cx="7613476" cy="4024499"/>
          </a:xfrm>
        </p:spPr>
        <p:txBody>
          <a:bodyPr rtlCol="0">
            <a:normAutofit/>
          </a:bodyPr>
          <a:lstStyle/>
          <a:p>
            <a:pPr marL="0" indent="0">
              <a:spcAft>
                <a:spcPts val="600"/>
              </a:spcAft>
              <a:buNone/>
              <a:defRPr/>
            </a:pPr>
            <a:r>
              <a:rPr lang="en-US" dirty="0"/>
              <a:t>Over 200 different kinds of viruses cause the common cold</a:t>
            </a:r>
          </a:p>
          <a:p>
            <a:pPr marL="342900" indent="-342900">
              <a:spcAft>
                <a:spcPts val="0"/>
              </a:spcAft>
              <a:buFont typeface="Arial" panose="020B0604020202020204" pitchFamily="34" charset="0"/>
              <a:buChar char="•"/>
              <a:defRPr/>
            </a:pPr>
            <a:r>
              <a:rPr lang="en-US" sz="2000" dirty="0"/>
              <a:t>99 serotypes of rhinoviruses, plus coronaviruses, and adenoviruses</a:t>
            </a:r>
          </a:p>
          <a:p>
            <a:pPr marL="342900" indent="-342900">
              <a:spcAft>
                <a:spcPts val="0"/>
              </a:spcAft>
              <a:buFont typeface="Arial" panose="020B0604020202020204" pitchFamily="34" charset="0"/>
              <a:buChar char="•"/>
              <a:defRPr/>
            </a:pPr>
            <a:r>
              <a:rPr lang="en-US" sz="2000" dirty="0"/>
              <a:t>Symptoms usually due to the immune response to the virus, not any particular virulence factors</a:t>
            </a:r>
          </a:p>
          <a:p>
            <a:pPr marL="342900" indent="-342900">
              <a:spcAft>
                <a:spcPts val="0"/>
              </a:spcAft>
              <a:buFont typeface="Arial" panose="020B0604020202020204" pitchFamily="34" charset="0"/>
              <a:buChar char="•"/>
              <a:defRPr/>
            </a:pPr>
            <a:r>
              <a:rPr lang="en-US" sz="2000" dirty="0"/>
              <a:t>Transmitted by droplet contact and indirect transmission</a:t>
            </a:r>
          </a:p>
          <a:p>
            <a:pPr marL="342900" indent="-342900">
              <a:spcAft>
                <a:spcPts val="0"/>
              </a:spcAft>
              <a:buFont typeface="Arial" panose="020B0604020202020204" pitchFamily="34" charset="0"/>
              <a:buChar char="•"/>
              <a:defRPr/>
            </a:pPr>
            <a:r>
              <a:rPr lang="en-US" sz="2000" dirty="0"/>
              <a:t>No vaccine, no specific chemotherapeutic agent</a:t>
            </a:r>
          </a:p>
        </p:txBody>
      </p:sp>
    </p:spTree>
    <p:extLst>
      <p:ext uri="{BB962C8B-B14F-4D97-AF65-F5344CB8AC3E}">
        <p14:creationId xmlns:p14="http://schemas.microsoft.com/office/powerpoint/2010/main" val="12433024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b="1" dirty="0"/>
              <a:t>The Common Cold</a:t>
            </a:r>
            <a:r>
              <a:rPr lang="en-US" b="1" dirty="0"/>
              <a:t> Disease Table</a:t>
            </a:r>
            <a:endParaRPr lang="en-US" altLang="en-US" b="1" dirty="0"/>
          </a:p>
        </p:txBody>
      </p:sp>
      <p:graphicFrame>
        <p:nvGraphicFramePr>
          <p:cNvPr id="6" name="Table 2"/>
          <p:cNvGraphicFramePr>
            <a:graphicFrameLocks noGrp="1"/>
          </p:cNvGraphicFramePr>
          <p:nvPr>
            <p:ph sz="quarter" idx="11"/>
            <p:extLst>
              <p:ext uri="{D42A27DB-BD31-4B8C-83A1-F6EECF244321}">
                <p14:modId xmlns:p14="http://schemas.microsoft.com/office/powerpoint/2010/main" val="3327565151"/>
              </p:ext>
            </p:extLst>
          </p:nvPr>
        </p:nvGraphicFramePr>
        <p:xfrm>
          <a:off x="457200" y="1124744"/>
          <a:ext cx="8229600" cy="5029197"/>
        </p:xfrm>
        <a:graphic>
          <a:graphicData uri="http://schemas.openxmlformats.org/drawingml/2006/table">
            <a:tbl>
              <a:tblPr firstRow="1" bandRow="1">
                <a:tableStyleId>{2D5ABB26-0587-4C30-8999-92F81FD0307C}</a:tableStyleId>
              </a:tblPr>
              <a:tblGrid>
                <a:gridCol w="2783625">
                  <a:extLst>
                    <a:ext uri="{9D8B030D-6E8A-4147-A177-3AD203B41FA5}">
                      <a16:colId xmlns:a16="http://schemas.microsoft.com/office/drawing/2014/main" val="1819142010"/>
                    </a:ext>
                  </a:extLst>
                </a:gridCol>
                <a:gridCol w="5445975">
                  <a:extLst>
                    <a:ext uri="{9D8B030D-6E8A-4147-A177-3AD203B41FA5}">
                      <a16:colId xmlns:a16="http://schemas.microsoft.com/office/drawing/2014/main" val="1085709907"/>
                    </a:ext>
                  </a:extLst>
                </a:gridCol>
              </a:tblGrid>
              <a:tr h="698927">
                <a:tc>
                  <a:txBody>
                    <a:bodyPr/>
                    <a:lstStyle/>
                    <a:p>
                      <a:r>
                        <a:rPr lang="en-US" sz="1600" b="1" i="0" u="none" strike="noStrike" kern="1200" baseline="0" dirty="0">
                          <a:solidFill>
                            <a:schemeClr val="dk1"/>
                          </a:solidFill>
                          <a:latin typeface="+mn-lt"/>
                          <a:ea typeface="+mn-ea"/>
                          <a:cs typeface="+mn-cs"/>
                        </a:rPr>
                        <a:t>Causative Organism(s)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b="0" i="0" u="none" strike="noStrike" kern="1200" baseline="0" dirty="0">
                          <a:solidFill>
                            <a:schemeClr val="dk1"/>
                          </a:solidFill>
                          <a:latin typeface="+mn-lt"/>
                          <a:ea typeface="+mn-ea"/>
                          <a:cs typeface="+mn-cs"/>
                        </a:rPr>
                        <a:t>Approximately 200 viruses (rhinoviruses, adenoviruses, and coronaviruses)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0200582"/>
                  </a:ext>
                </a:extLst>
              </a:tr>
              <a:tr h="698927">
                <a:tc>
                  <a:txBody>
                    <a:bodyPr/>
                    <a:lstStyle/>
                    <a:p>
                      <a:r>
                        <a:rPr lang="en-US" sz="1600" b="1" i="0" u="none" strike="noStrike" kern="1200" baseline="0" dirty="0">
                          <a:solidFill>
                            <a:schemeClr val="dk1"/>
                          </a:solidFill>
                          <a:latin typeface="+mn-lt"/>
                          <a:ea typeface="+mn-ea"/>
                          <a:cs typeface="+mn-cs"/>
                        </a:rPr>
                        <a:t>Most Common Modes of Transmission </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b="0" i="0" u="none" strike="noStrike" kern="1200" baseline="0" dirty="0">
                          <a:solidFill>
                            <a:schemeClr val="dk1"/>
                          </a:solidFill>
                          <a:latin typeface="+mn-lt"/>
                          <a:ea typeface="+mn-ea"/>
                          <a:cs typeface="+mn-cs"/>
                        </a:rPr>
                        <a:t>Indirect contact, droplet contact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11083606"/>
                  </a:ext>
                </a:extLst>
              </a:tr>
              <a:tr h="698927">
                <a:tc>
                  <a:txBody>
                    <a:bodyPr/>
                    <a:lstStyle/>
                    <a:p>
                      <a:r>
                        <a:rPr lang="en-US" sz="1600" b="1" i="0" u="none" strike="noStrike" kern="1200" baseline="0" dirty="0">
                          <a:solidFill>
                            <a:schemeClr val="dk1"/>
                          </a:solidFill>
                          <a:latin typeface="+mn-lt"/>
                          <a:ea typeface="+mn-ea"/>
                          <a:cs typeface="+mn-cs"/>
                        </a:rPr>
                        <a:t>Virulence Factors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b="0" i="0" u="none" strike="noStrike" kern="1200" baseline="0" dirty="0">
                          <a:solidFill>
                            <a:schemeClr val="dk1"/>
                          </a:solidFill>
                          <a:latin typeface="+mn-lt"/>
                          <a:ea typeface="+mn-ea"/>
                          <a:cs typeface="+mn-cs"/>
                        </a:rPr>
                        <a:t>Attachment proteins; most symptoms induced by host response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2967655"/>
                  </a:ext>
                </a:extLst>
              </a:tr>
              <a:tr h="698927">
                <a:tc>
                  <a:txBody>
                    <a:bodyPr/>
                    <a:lstStyle/>
                    <a:p>
                      <a:r>
                        <a:rPr lang="en-US" sz="1600" b="1" i="0" u="none" strike="noStrike" kern="1200" baseline="0" dirty="0">
                          <a:solidFill>
                            <a:schemeClr val="dk1"/>
                          </a:solidFill>
                          <a:latin typeface="+mn-lt"/>
                          <a:ea typeface="+mn-ea"/>
                          <a:cs typeface="+mn-cs"/>
                        </a:rPr>
                        <a:t>Culture/Diagnosis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b="0" i="0" u="none" strike="noStrike" kern="1200" baseline="0" dirty="0">
                          <a:solidFill>
                            <a:schemeClr val="dk1"/>
                          </a:solidFill>
                          <a:latin typeface="+mn-lt"/>
                          <a:ea typeface="+mn-ea"/>
                          <a:cs typeface="+mn-cs"/>
                        </a:rPr>
                        <a:t>Not necessary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39168079"/>
                  </a:ext>
                </a:extLst>
              </a:tr>
              <a:tr h="698927">
                <a:tc>
                  <a:txBody>
                    <a:bodyPr/>
                    <a:lstStyle/>
                    <a:p>
                      <a:r>
                        <a:rPr lang="en-US" sz="1600" b="1" i="0" u="none" strike="noStrike" kern="1200" baseline="0" dirty="0">
                          <a:solidFill>
                            <a:schemeClr val="dk1"/>
                          </a:solidFill>
                          <a:latin typeface="+mn-lt"/>
                          <a:ea typeface="+mn-ea"/>
                          <a:cs typeface="+mn-cs"/>
                        </a:rPr>
                        <a:t>Prevention</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b="0" i="0" u="none" strike="noStrike" kern="1200" baseline="0" dirty="0">
                          <a:solidFill>
                            <a:schemeClr val="dk1"/>
                          </a:solidFill>
                          <a:latin typeface="+mn-lt"/>
                          <a:ea typeface="+mn-ea"/>
                          <a:cs typeface="+mn-cs"/>
                        </a:rPr>
                        <a:t>Hygiene practices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40703552"/>
                  </a:ext>
                </a:extLst>
              </a:tr>
              <a:tr h="698927">
                <a:tc>
                  <a:txBody>
                    <a:bodyPr/>
                    <a:lstStyle/>
                    <a:p>
                      <a:r>
                        <a:rPr lang="en-US" sz="1600" b="1"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b="0" i="0" u="none" strike="noStrike" kern="1200" baseline="0" dirty="0">
                          <a:solidFill>
                            <a:schemeClr val="dk1"/>
                          </a:solidFill>
                          <a:latin typeface="+mn-lt"/>
                          <a:ea typeface="+mn-ea"/>
                          <a:cs typeface="+mn-cs"/>
                        </a:rPr>
                        <a:t>For symptoms only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91022817"/>
                  </a:ext>
                </a:extLst>
              </a:tr>
              <a:tr h="835635">
                <a:tc>
                  <a:txBody>
                    <a:bodyPr/>
                    <a:lstStyle/>
                    <a:p>
                      <a:r>
                        <a:rPr lang="en-US" sz="1600" b="1" i="0" u="none" strike="noStrike" kern="1200" baseline="0" dirty="0">
                          <a:solidFill>
                            <a:schemeClr val="dk1"/>
                          </a:solidFill>
                          <a:latin typeface="+mn-lt"/>
                          <a:ea typeface="+mn-ea"/>
                          <a:cs typeface="+mn-cs"/>
                        </a:rPr>
                        <a:t>Epidemiological Features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b="0" i="0" u="none" strike="noStrike" kern="1200" baseline="0" dirty="0">
                          <a:solidFill>
                            <a:schemeClr val="dk1"/>
                          </a:solidFill>
                          <a:latin typeface="+mn-lt"/>
                          <a:ea typeface="+mn-ea"/>
                          <a:cs typeface="+mn-cs"/>
                        </a:rPr>
                        <a:t>Highest incidence among preschool and elementary schoolchildren, with average of three to eight colds per year; adults and adolescents: two to four colds per year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554235"/>
                  </a:ext>
                </a:extLst>
              </a:tr>
            </a:tbl>
          </a:graphicData>
        </a:graphic>
      </p:graphicFrame>
    </p:spTree>
    <p:extLst>
      <p:ext uri="{BB962C8B-B14F-4D97-AF65-F5344CB8AC3E}">
        <p14:creationId xmlns:p14="http://schemas.microsoft.com/office/powerpoint/2010/main" val="1639275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539552" y="304800"/>
            <a:ext cx="8458200" cy="678611"/>
          </a:xfrm>
        </p:spPr>
        <p:txBody>
          <a:bodyPr/>
          <a:lstStyle/>
          <a:p>
            <a:r>
              <a:rPr lang="en-US" altLang="en-US" b="1" dirty="0"/>
              <a:t>Sinusitis</a:t>
            </a:r>
          </a:p>
        </p:txBody>
      </p:sp>
      <p:sp>
        <p:nvSpPr>
          <p:cNvPr id="3" name="Content Placeholder 2"/>
          <p:cNvSpPr>
            <a:spLocks noGrp="1"/>
          </p:cNvSpPr>
          <p:nvPr>
            <p:ph sz="quarter" idx="11"/>
          </p:nvPr>
        </p:nvSpPr>
        <p:spPr>
          <a:xfrm>
            <a:off x="539552" y="1276709"/>
            <a:ext cx="7325444" cy="4971691"/>
          </a:xfrm>
        </p:spPr>
        <p:txBody>
          <a:bodyPr rtlCol="0">
            <a:normAutofit/>
          </a:bodyPr>
          <a:lstStyle/>
          <a:p>
            <a:pPr marL="0" indent="0">
              <a:spcBef>
                <a:spcPts val="600"/>
              </a:spcBef>
              <a:spcAft>
                <a:spcPts val="1200"/>
              </a:spcAft>
              <a:buNone/>
              <a:defRPr/>
            </a:pPr>
            <a:r>
              <a:rPr lang="en-US" dirty="0"/>
              <a:t>Sinus infection:</a:t>
            </a:r>
          </a:p>
          <a:p>
            <a:pPr marL="342900" indent="-342900">
              <a:spcAft>
                <a:spcPts val="600"/>
              </a:spcAft>
              <a:buFont typeface="Arial" panose="020B0604020202020204" pitchFamily="34" charset="0"/>
              <a:buChar char="•"/>
              <a:defRPr/>
            </a:pPr>
            <a:r>
              <a:rPr lang="en-US" sz="2000" dirty="0"/>
              <a:t>Inflammatory condition of any of the four pairs of sinuses in the skull</a:t>
            </a:r>
          </a:p>
          <a:p>
            <a:pPr marL="342900" indent="-342900">
              <a:spcAft>
                <a:spcPts val="600"/>
              </a:spcAft>
              <a:buFont typeface="Arial" panose="020B0604020202020204" pitchFamily="34" charset="0"/>
              <a:buChar char="•"/>
              <a:defRPr/>
            </a:pPr>
            <a:r>
              <a:rPr lang="en-US" sz="2000" dirty="0"/>
              <a:t>Can be caused by allergy or infection</a:t>
            </a:r>
          </a:p>
          <a:p>
            <a:pPr marL="342900" indent="-342900">
              <a:spcAft>
                <a:spcPts val="600"/>
              </a:spcAft>
              <a:buFont typeface="Arial" panose="020B0604020202020204" pitchFamily="34" charset="0"/>
              <a:buChar char="•"/>
              <a:defRPr/>
            </a:pPr>
            <a:r>
              <a:rPr lang="en-US" sz="2000" dirty="0"/>
              <a:t>Patients suffering from a cold often also develop sinusitis</a:t>
            </a:r>
          </a:p>
          <a:p>
            <a:pPr marL="0" lvl="0" indent="0">
              <a:spcBef>
                <a:spcPts val="600"/>
              </a:spcBef>
              <a:spcAft>
                <a:spcPts val="1200"/>
              </a:spcAft>
              <a:buNone/>
              <a:defRPr/>
            </a:pPr>
            <a:r>
              <a:rPr lang="en-US" dirty="0">
                <a:solidFill>
                  <a:prstClr val="black"/>
                </a:solidFill>
              </a:rPr>
              <a:t>Signs and symptoms:</a:t>
            </a:r>
          </a:p>
          <a:p>
            <a:pPr marL="342900" lvl="0" indent="-342900">
              <a:spcAft>
                <a:spcPts val="600"/>
              </a:spcAft>
              <a:buFont typeface="Arial" panose="020B0604020202020204" pitchFamily="34" charset="0"/>
              <a:buChar char="•"/>
              <a:defRPr/>
            </a:pPr>
            <a:r>
              <a:rPr lang="en-US" sz="2000" dirty="0">
                <a:solidFill>
                  <a:prstClr val="black"/>
                </a:solidFill>
              </a:rPr>
              <a:t>Sinus pain, nasal congestion, pressure, headache, or toothache</a:t>
            </a:r>
          </a:p>
          <a:p>
            <a:pPr marL="342900" lvl="0" indent="-342900">
              <a:spcAft>
                <a:spcPts val="600"/>
              </a:spcAft>
              <a:buFont typeface="Arial" panose="020B0604020202020204" pitchFamily="34" charset="0"/>
              <a:buChar char="•"/>
              <a:defRPr/>
            </a:pPr>
            <a:r>
              <a:rPr lang="en-US" sz="2000" dirty="0">
                <a:solidFill>
                  <a:prstClr val="black"/>
                </a:solidFill>
              </a:rPr>
              <a:t>Discharge is opaque and can be yellow or green in color</a:t>
            </a:r>
          </a:p>
        </p:txBody>
      </p:sp>
    </p:spTree>
    <p:extLst>
      <p:ext uri="{BB962C8B-B14F-4D97-AF65-F5344CB8AC3E}">
        <p14:creationId xmlns:p14="http://schemas.microsoft.com/office/powerpoint/2010/main" val="42940356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b="1" dirty="0"/>
              <a:t>Causative Agents of Sinusitis</a:t>
            </a:r>
          </a:p>
        </p:txBody>
      </p:sp>
      <p:sp>
        <p:nvSpPr>
          <p:cNvPr id="3" name="Content Placeholder 2"/>
          <p:cNvSpPr>
            <a:spLocks noGrp="1"/>
          </p:cNvSpPr>
          <p:nvPr>
            <p:ph sz="quarter" idx="11"/>
          </p:nvPr>
        </p:nvSpPr>
        <p:spPr/>
        <p:txBody>
          <a:bodyPr rtlCol="0">
            <a:normAutofit/>
          </a:bodyPr>
          <a:lstStyle/>
          <a:p>
            <a:pPr marL="0" indent="0">
              <a:spcAft>
                <a:spcPts val="600"/>
              </a:spcAft>
              <a:buNone/>
              <a:defRPr/>
            </a:pPr>
            <a:r>
              <a:rPr lang="en-US" dirty="0"/>
              <a:t>Causative agents:</a:t>
            </a:r>
          </a:p>
          <a:p>
            <a:pPr marL="342900" indent="-342900">
              <a:spcAft>
                <a:spcPts val="0"/>
              </a:spcAft>
              <a:buFont typeface="Arial" panose="020B0604020202020204" pitchFamily="34" charset="0"/>
              <a:buChar char="•"/>
              <a:defRPr/>
            </a:pPr>
            <a:r>
              <a:rPr lang="en-US" sz="2200" dirty="0"/>
              <a:t>Viruses</a:t>
            </a:r>
            <a:r>
              <a:rPr lang="en-IN" sz="2200" dirty="0"/>
              <a:t>—</a:t>
            </a:r>
            <a:r>
              <a:rPr lang="en-US" sz="2200" dirty="0"/>
              <a:t>most common</a:t>
            </a:r>
          </a:p>
          <a:p>
            <a:pPr marL="342900" indent="-342900">
              <a:spcAft>
                <a:spcPts val="0"/>
              </a:spcAft>
              <a:buFont typeface="Arial" panose="020B0604020202020204" pitchFamily="34" charset="0"/>
              <a:buChar char="•"/>
              <a:defRPr/>
            </a:pPr>
            <a:r>
              <a:rPr lang="en-US" sz="2200" dirty="0"/>
              <a:t>Bacteria: </a:t>
            </a:r>
          </a:p>
          <a:p>
            <a:pPr marL="797814" lvl="1" indent="-342900">
              <a:spcAft>
                <a:spcPts val="0"/>
              </a:spcAft>
              <a:tabLst>
                <a:tab pos="512763" algn="l"/>
              </a:tabLst>
              <a:defRPr/>
            </a:pPr>
            <a:r>
              <a:rPr lang="en-US" sz="2000" dirty="0"/>
              <a:t>Most often normal biota</a:t>
            </a:r>
          </a:p>
          <a:p>
            <a:pPr marL="797814" lvl="1" indent="-342900">
              <a:spcBef>
                <a:spcPts val="600"/>
              </a:spcBef>
              <a:spcAft>
                <a:spcPts val="1200"/>
              </a:spcAft>
              <a:tabLst>
                <a:tab pos="512763" algn="l"/>
              </a:tabLst>
              <a:defRPr/>
            </a:pPr>
            <a:r>
              <a:rPr lang="en-US" sz="2000" dirty="0"/>
              <a:t>Pathogenesis due to underlying infection, buildup of fluids which provides a rich bacterial medium, and the anatomy of the sinuses which can entrap bacteria and mucus</a:t>
            </a:r>
          </a:p>
          <a:p>
            <a:pPr marL="342900" indent="-342900">
              <a:spcAft>
                <a:spcPts val="0"/>
              </a:spcAft>
              <a:buFont typeface="Arial" panose="020B0604020202020204" pitchFamily="34" charset="0"/>
              <a:buChar char="•"/>
              <a:defRPr/>
            </a:pPr>
            <a:r>
              <a:rPr lang="en-US" sz="2200" dirty="0"/>
              <a:t>Fungi: rare, but recognized when antibacterial drugs fail to alleviate symptoms</a:t>
            </a:r>
          </a:p>
        </p:txBody>
      </p:sp>
    </p:spTree>
    <p:extLst>
      <p:ext uri="{BB962C8B-B14F-4D97-AF65-F5344CB8AC3E}">
        <p14:creationId xmlns:p14="http://schemas.microsoft.com/office/powerpoint/2010/main" val="11528162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b="1" dirty="0"/>
              <a:t>Sinusitis</a:t>
            </a:r>
            <a:r>
              <a:rPr lang="en-US" b="1" dirty="0"/>
              <a:t> Disease Table</a:t>
            </a:r>
            <a:endParaRPr lang="en-US" altLang="en-US" b="1" dirty="0"/>
          </a:p>
        </p:txBody>
      </p:sp>
      <p:graphicFrame>
        <p:nvGraphicFramePr>
          <p:cNvPr id="6" name="Table 2"/>
          <p:cNvGraphicFramePr>
            <a:graphicFrameLocks noGrp="1"/>
          </p:cNvGraphicFramePr>
          <p:nvPr>
            <p:ph sz="quarter" idx="11"/>
            <p:extLst>
              <p:ext uri="{D42A27DB-BD31-4B8C-83A1-F6EECF244321}">
                <p14:modId xmlns:p14="http://schemas.microsoft.com/office/powerpoint/2010/main" val="4079083682"/>
              </p:ext>
            </p:extLst>
          </p:nvPr>
        </p:nvGraphicFramePr>
        <p:xfrm>
          <a:off x="251520" y="1140278"/>
          <a:ext cx="8621588" cy="5441032"/>
        </p:xfrm>
        <a:graphic>
          <a:graphicData uri="http://schemas.openxmlformats.org/drawingml/2006/table">
            <a:tbl>
              <a:tblPr firstRow="1" bandRow="1">
                <a:tableStyleId>{2D5ABB26-0587-4C30-8999-92F81FD0307C}</a:tableStyleId>
              </a:tblPr>
              <a:tblGrid>
                <a:gridCol w="1595031">
                  <a:extLst>
                    <a:ext uri="{9D8B030D-6E8A-4147-A177-3AD203B41FA5}">
                      <a16:colId xmlns:a16="http://schemas.microsoft.com/office/drawing/2014/main" val="1711891595"/>
                    </a:ext>
                  </a:extLst>
                </a:gridCol>
                <a:gridCol w="1834975">
                  <a:extLst>
                    <a:ext uri="{9D8B030D-6E8A-4147-A177-3AD203B41FA5}">
                      <a16:colId xmlns:a16="http://schemas.microsoft.com/office/drawing/2014/main" val="844552104"/>
                    </a:ext>
                  </a:extLst>
                </a:gridCol>
                <a:gridCol w="2495566">
                  <a:extLst>
                    <a:ext uri="{9D8B030D-6E8A-4147-A177-3AD203B41FA5}">
                      <a16:colId xmlns:a16="http://schemas.microsoft.com/office/drawing/2014/main" val="2830417756"/>
                    </a:ext>
                  </a:extLst>
                </a:gridCol>
                <a:gridCol w="2696016">
                  <a:extLst>
                    <a:ext uri="{9D8B030D-6E8A-4147-A177-3AD203B41FA5}">
                      <a16:colId xmlns:a16="http://schemas.microsoft.com/office/drawing/2014/main" val="1329082743"/>
                    </a:ext>
                  </a:extLst>
                </a:gridCol>
              </a:tblGrid>
              <a:tr h="568474">
                <a:tc>
                  <a:txBody>
                    <a:bodyPr/>
                    <a:lstStyle/>
                    <a:p>
                      <a:r>
                        <a:rPr lang="en-US" sz="1400" b="1" i="0" u="none" strike="noStrike" kern="1200" baseline="0" dirty="0">
                          <a:solidFill>
                            <a:schemeClr val="dk1"/>
                          </a:solidFill>
                          <a:latin typeface="+mn-lt"/>
                          <a:ea typeface="+mn-ea"/>
                          <a:cs typeface="+mn-cs"/>
                        </a:rPr>
                        <a:t>Causative Organism(s)</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Viruses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Various bacteria, often mixed infection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Various fungi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39112943"/>
                  </a:ext>
                </a:extLst>
              </a:tr>
              <a:tr h="511646">
                <a:tc>
                  <a:txBody>
                    <a:bodyPr/>
                    <a:lstStyle/>
                    <a:p>
                      <a:r>
                        <a:rPr lang="en-US" sz="1400" b="1" i="0" u="none" strike="noStrike" kern="1200" baseline="0" dirty="0">
                          <a:solidFill>
                            <a:schemeClr val="dk1"/>
                          </a:solidFill>
                          <a:latin typeface="+mn-lt"/>
                          <a:ea typeface="+mn-ea"/>
                          <a:cs typeface="+mn-cs"/>
                        </a:rPr>
                        <a:t>Common Modes of Transmission </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Direct contact, indirect contact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Endogenous (opportunism)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Introduction by trauma or opportunistic overgrowth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32449688"/>
                  </a:ext>
                </a:extLst>
              </a:tr>
              <a:tr h="1080120">
                <a:tc>
                  <a:txBody>
                    <a:bodyPr/>
                    <a:lstStyle/>
                    <a:p>
                      <a:r>
                        <a:rPr lang="en-US" sz="1400" b="1" i="0" u="none" strike="noStrike" kern="1200" baseline="0" dirty="0">
                          <a:solidFill>
                            <a:schemeClr val="dk1"/>
                          </a:solidFill>
                          <a:latin typeface="+mn-lt"/>
                          <a:ea typeface="+mn-ea"/>
                          <a:cs typeface="+mn-cs"/>
                        </a:rPr>
                        <a:t>Culture/ Diagnosis</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Culture not usually performed; diagnosis based on clinical presentation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Culture not usually performed; diagnosis based on clinical presentation, occasionally X-rays or other imaging technique used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t>Same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78658681"/>
                  </a:ext>
                </a:extLst>
              </a:tr>
              <a:tr h="361518">
                <a:tc>
                  <a:txBody>
                    <a:bodyPr/>
                    <a:lstStyle/>
                    <a:p>
                      <a:r>
                        <a:rPr lang="en-US" sz="1400" b="1" i="0" u="none" strike="noStrike" kern="1200" baseline="0" dirty="0">
                          <a:solidFill>
                            <a:schemeClr val="dk1"/>
                          </a:solidFill>
                          <a:latin typeface="+mn-lt"/>
                          <a:ea typeface="+mn-ea"/>
                          <a:cs typeface="+mn-cs"/>
                        </a:rPr>
                        <a:t>Prevention</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Hygiene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mn-lt"/>
                          <a:ea typeface="+mn-ea"/>
                          <a:cs typeface="+mn-cs"/>
                        </a:rPr>
                        <a:t>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mn-lt"/>
                          <a:ea typeface="+mn-ea"/>
                          <a:cs typeface="+mn-cs"/>
                        </a:rPr>
                        <a:t>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0456501"/>
                  </a:ext>
                </a:extLst>
              </a:tr>
              <a:tr h="729283">
                <a:tc>
                  <a:txBody>
                    <a:bodyPr/>
                    <a:lstStyle/>
                    <a:p>
                      <a:r>
                        <a:rPr lang="en-US" sz="1400" b="1"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t>None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Recommendation is for no</a:t>
                      </a:r>
                    </a:p>
                    <a:p>
                      <a:r>
                        <a:rPr lang="en-US" sz="1400" b="0" i="0" u="none" strike="noStrike" kern="1200" baseline="0" dirty="0">
                          <a:solidFill>
                            <a:schemeClr val="dk1"/>
                          </a:solidFill>
                          <a:latin typeface="+mn-lt"/>
                          <a:ea typeface="+mn-ea"/>
                          <a:cs typeface="+mn-cs"/>
                        </a:rPr>
                        <a:t>antibiotics unless it remains unresolved for some weeks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Physical removal of fungus; in severe cases, antifungals used </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0312863"/>
                  </a:ext>
                </a:extLst>
              </a:tr>
              <a:tr h="729283">
                <a:tc>
                  <a:txBody>
                    <a:bodyPr/>
                    <a:lstStyle/>
                    <a:p>
                      <a:r>
                        <a:rPr lang="en-US" sz="1400" b="1" i="0" u="none" strike="noStrike" kern="1200" baseline="0" dirty="0">
                          <a:solidFill>
                            <a:schemeClr val="dk1"/>
                          </a:solidFill>
                          <a:latin typeface="+mn-lt"/>
                          <a:ea typeface="+mn-ea"/>
                          <a:cs typeface="+mn-cs"/>
                        </a:rPr>
                        <a:t>Distinctive Features</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Viral and bacterial much more common than fungal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Viral and bacterial much more common than fungal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Suspect in immunocompromised patients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78811962"/>
                  </a:ext>
                </a:extLst>
              </a:tr>
              <a:tr h="72928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1" i="0" u="none" strike="noStrike" kern="1200" baseline="0" dirty="0">
                          <a:solidFill>
                            <a:schemeClr val="dk1"/>
                          </a:solidFill>
                          <a:latin typeface="+mn-lt"/>
                          <a:ea typeface="+mn-ea"/>
                          <a:cs typeface="+mn-cs"/>
                        </a:rPr>
                        <a:t>Epidemiological Features</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Commonly follows the common cold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United States: affects 1 of 7 adults; between 12 and 30 million diagnoses per year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Fungal sinusitis varies with geography; in the United States: more common in SE and SW; internationally: more common in India, North Africa, Middle East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6814759"/>
                  </a:ext>
                </a:extLst>
              </a:tr>
            </a:tbl>
          </a:graphicData>
        </a:graphic>
      </p:graphicFrame>
    </p:spTree>
    <p:extLst>
      <p:ext uri="{BB962C8B-B14F-4D97-AF65-F5344CB8AC3E}">
        <p14:creationId xmlns:p14="http://schemas.microsoft.com/office/powerpoint/2010/main" val="26633988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296" y="304800"/>
            <a:ext cx="8458200" cy="678611"/>
          </a:xfrm>
        </p:spPr>
        <p:txBody>
          <a:bodyPr rtlCol="0">
            <a:noAutofit/>
          </a:bodyPr>
          <a:lstStyle/>
          <a:p>
            <a:pPr>
              <a:defRPr/>
            </a:pPr>
            <a:r>
              <a:rPr lang="en-US" b="1" dirty="0"/>
              <a:t>Acute Otitis Media (Ear Infection)</a:t>
            </a:r>
          </a:p>
        </p:txBody>
      </p:sp>
      <p:sp>
        <p:nvSpPr>
          <p:cNvPr id="3" name="Content Placeholder 2"/>
          <p:cNvSpPr>
            <a:spLocks noGrp="1"/>
          </p:cNvSpPr>
          <p:nvPr>
            <p:ph sz="quarter" idx="11"/>
          </p:nvPr>
        </p:nvSpPr>
        <p:spPr>
          <a:xfrm>
            <a:off x="578296" y="1276709"/>
            <a:ext cx="7613476" cy="4971691"/>
          </a:xfrm>
        </p:spPr>
        <p:txBody>
          <a:bodyPr rtlCol="0">
            <a:normAutofit/>
          </a:bodyPr>
          <a:lstStyle/>
          <a:p>
            <a:pPr marL="0" indent="0">
              <a:spcAft>
                <a:spcPts val="1200"/>
              </a:spcAft>
              <a:buNone/>
              <a:defRPr/>
            </a:pPr>
            <a:r>
              <a:rPr lang="en-US" dirty="0"/>
              <a:t>Another sequela of the common cold and for similar reasons</a:t>
            </a:r>
          </a:p>
          <a:p>
            <a:pPr marL="342900" indent="-342900">
              <a:spcAft>
                <a:spcPts val="600"/>
              </a:spcAft>
              <a:buFont typeface="Arial" panose="020B0604020202020204" pitchFamily="34" charset="0"/>
              <a:buChar char="•"/>
              <a:defRPr/>
            </a:pPr>
            <a:r>
              <a:rPr lang="en-US" sz="2000" dirty="0"/>
              <a:t>Viral infections can cause inflammation of the eustachian tubes and buildup of fluid in the middle ear</a:t>
            </a:r>
          </a:p>
          <a:p>
            <a:pPr marL="342900" indent="-342900">
              <a:spcAft>
                <a:spcPts val="600"/>
              </a:spcAft>
              <a:buFont typeface="Arial" panose="020B0604020202020204" pitchFamily="34" charset="0"/>
              <a:buChar char="•"/>
              <a:defRPr/>
            </a:pPr>
            <a:r>
              <a:rPr lang="en-US" sz="2000" dirty="0"/>
              <a:t>Bacteria can migrate along the eustachian tubes, which increases the inflammatory response</a:t>
            </a:r>
          </a:p>
          <a:p>
            <a:pPr marL="0" indent="0">
              <a:spcBef>
                <a:spcPts val="600"/>
              </a:spcBef>
              <a:spcAft>
                <a:spcPts val="1200"/>
              </a:spcAft>
              <a:buNone/>
              <a:defRPr/>
            </a:pPr>
            <a:r>
              <a:rPr lang="en-US" dirty="0"/>
              <a:t>In chronic otitis media, fluid builds up in the eustachian tubes</a:t>
            </a:r>
          </a:p>
          <a:p>
            <a:pPr marL="342900" indent="-342900">
              <a:spcAft>
                <a:spcPts val="600"/>
              </a:spcAft>
              <a:buFont typeface="Arial" panose="020B0604020202020204" pitchFamily="34" charset="0"/>
              <a:buChar char="•"/>
              <a:defRPr/>
            </a:pPr>
            <a:r>
              <a:rPr lang="en-US" sz="2000" dirty="0"/>
              <a:t>New data suggest that these infections are most often biofilm infections which are less susceptible to antibiotics</a:t>
            </a:r>
          </a:p>
        </p:txBody>
      </p:sp>
    </p:spTree>
    <p:extLst>
      <p:ext uri="{BB962C8B-B14F-4D97-AF65-F5344CB8AC3E}">
        <p14:creationId xmlns:p14="http://schemas.microsoft.com/office/powerpoint/2010/main" val="31327060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296" y="304799"/>
            <a:ext cx="8458200" cy="822960"/>
          </a:xfrm>
        </p:spPr>
        <p:txBody>
          <a:bodyPr rtlCol="0">
            <a:noAutofit/>
          </a:bodyPr>
          <a:lstStyle/>
          <a:p>
            <a:pPr>
              <a:defRPr/>
            </a:pPr>
            <a:r>
              <a:rPr lang="en-US" b="1" dirty="0"/>
              <a:t>Acute Otitis Media (Ear Infection) </a:t>
            </a:r>
            <a:br>
              <a:rPr lang="en-US" b="1" dirty="0"/>
            </a:br>
            <a:r>
              <a:rPr lang="en-US" b="1" dirty="0"/>
              <a:t>Signs, Symptoms, and Treatment</a:t>
            </a:r>
          </a:p>
        </p:txBody>
      </p:sp>
      <p:sp>
        <p:nvSpPr>
          <p:cNvPr id="26627" name="Content Placeholder 2"/>
          <p:cNvSpPr>
            <a:spLocks noGrp="1"/>
          </p:cNvSpPr>
          <p:nvPr>
            <p:ph sz="quarter" idx="11"/>
          </p:nvPr>
        </p:nvSpPr>
        <p:spPr>
          <a:xfrm>
            <a:off x="578296" y="1276709"/>
            <a:ext cx="7397452" cy="4971691"/>
          </a:xfrm>
        </p:spPr>
        <p:txBody>
          <a:bodyPr/>
          <a:lstStyle/>
          <a:p>
            <a:pPr marL="0" indent="0" eaLnBrk="1" hangingPunct="1">
              <a:lnSpc>
                <a:spcPct val="90000"/>
              </a:lnSpc>
              <a:spcAft>
                <a:spcPts val="1200"/>
              </a:spcAft>
              <a:buNone/>
            </a:pPr>
            <a:r>
              <a:rPr lang="en-US" altLang="en-US" dirty="0"/>
              <a:t>Signs and symptoms:</a:t>
            </a:r>
          </a:p>
          <a:p>
            <a:pPr marL="342900" indent="-342900">
              <a:lnSpc>
                <a:spcPct val="90000"/>
              </a:lnSpc>
              <a:buFont typeface="Arial" panose="020B0604020202020204" pitchFamily="34" charset="0"/>
              <a:buChar char="•"/>
            </a:pPr>
            <a:r>
              <a:rPr lang="en-US" altLang="en-US" sz="2000" dirty="0"/>
              <a:t>Feeling of fullness or pain in the ear, loss of hearing</a:t>
            </a:r>
          </a:p>
          <a:p>
            <a:pPr marL="342900" indent="-342900">
              <a:lnSpc>
                <a:spcPct val="90000"/>
              </a:lnSpc>
              <a:buFont typeface="Arial" panose="020B0604020202020204" pitchFamily="34" charset="0"/>
              <a:buChar char="•"/>
            </a:pPr>
            <a:r>
              <a:rPr lang="en-US" altLang="en-US" sz="2000" dirty="0"/>
              <a:t>Young children: irritability, trouble sleeping, eating, or hearing</a:t>
            </a:r>
          </a:p>
          <a:p>
            <a:pPr marL="342900" indent="-342900">
              <a:lnSpc>
                <a:spcPct val="90000"/>
              </a:lnSpc>
              <a:buFont typeface="Arial" panose="020B0604020202020204" pitchFamily="34" charset="0"/>
              <a:buChar char="•"/>
            </a:pPr>
            <a:r>
              <a:rPr lang="en-US" altLang="en-US" sz="2000" dirty="0"/>
              <a:t>Infection can cause the eardrum to burst, and more serious infections can result</a:t>
            </a:r>
          </a:p>
          <a:p>
            <a:pPr marL="0" lvl="0" indent="0">
              <a:lnSpc>
                <a:spcPct val="90000"/>
              </a:lnSpc>
              <a:spcBef>
                <a:spcPts val="600"/>
              </a:spcBef>
              <a:spcAft>
                <a:spcPts val="1200"/>
              </a:spcAft>
              <a:buNone/>
            </a:pPr>
            <a:r>
              <a:rPr lang="en-US" altLang="en-US" dirty="0">
                <a:solidFill>
                  <a:prstClr val="black"/>
                </a:solidFill>
              </a:rPr>
              <a:t>Treatment:</a:t>
            </a:r>
          </a:p>
          <a:p>
            <a:pPr marL="342900" lvl="0" indent="-342900">
              <a:lnSpc>
                <a:spcPct val="90000"/>
              </a:lnSpc>
              <a:buFont typeface="Arial" panose="020B0604020202020204" pitchFamily="34" charset="0"/>
              <a:buChar char="•"/>
            </a:pPr>
            <a:r>
              <a:rPr lang="en-US" altLang="en-US" sz="2000" dirty="0">
                <a:solidFill>
                  <a:prstClr val="black"/>
                </a:solidFill>
              </a:rPr>
              <a:t>Most often, “watchful waiting” for 72 hours </a:t>
            </a:r>
          </a:p>
          <a:p>
            <a:pPr marL="342900" lvl="0" indent="-342900">
              <a:lnSpc>
                <a:spcPct val="90000"/>
              </a:lnSpc>
              <a:buFont typeface="Arial" panose="020B0604020202020204" pitchFamily="34" charset="0"/>
              <a:buChar char="•"/>
            </a:pPr>
            <a:r>
              <a:rPr lang="en-US" altLang="en-US" sz="2000" dirty="0">
                <a:solidFill>
                  <a:prstClr val="black"/>
                </a:solidFill>
              </a:rPr>
              <a:t>Tubes can help alleviate symptoms in recurrent infections</a:t>
            </a:r>
          </a:p>
        </p:txBody>
      </p:sp>
    </p:spTree>
    <p:extLst>
      <p:ext uri="{BB962C8B-B14F-4D97-AF65-F5344CB8AC3E}">
        <p14:creationId xmlns:p14="http://schemas.microsoft.com/office/powerpoint/2010/main" val="4157876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altLang="en-US" b="1" dirty="0">
                <a:latin typeface="Arial" panose="020B0604020202020204" pitchFamily="34" charset="0"/>
                <a:cs typeface="Arial" panose="020B0604020202020204" pitchFamily="34" charset="0"/>
              </a:rPr>
              <a:t>Section 21.1:</a:t>
            </a:r>
            <a:br>
              <a:rPr lang="en-US" altLang="en-US" b="1" dirty="0">
                <a:latin typeface="Arial" panose="020B0604020202020204" pitchFamily="34" charset="0"/>
                <a:cs typeface="Arial" panose="020B0604020202020204" pitchFamily="34" charset="0"/>
              </a:rPr>
            </a:br>
            <a:r>
              <a:rPr lang="en-US" altLang="en-US" b="1" dirty="0">
                <a:latin typeface="Arial" panose="020B0604020202020204" pitchFamily="34" charset="0"/>
                <a:cs typeface="Arial" panose="020B0604020202020204" pitchFamily="34" charset="0"/>
              </a:rPr>
              <a:t>The Respiratory Tract and Its Defenses</a:t>
            </a:r>
          </a:p>
        </p:txBody>
      </p:sp>
      <p:sp>
        <p:nvSpPr>
          <p:cNvPr id="5" name="Content Placeholder 2"/>
          <p:cNvSpPr>
            <a:spLocks noGrp="1"/>
          </p:cNvSpPr>
          <p:nvPr>
            <p:ph sz="quarter" idx="11"/>
          </p:nvPr>
        </p:nvSpPr>
        <p:spPr>
          <a:xfrm>
            <a:off x="342900" y="1276709"/>
            <a:ext cx="8458200" cy="3592451"/>
          </a:xfrm>
        </p:spPr>
        <p:txBody>
          <a:bodyPr/>
          <a:lstStyle/>
          <a:p>
            <a:pPr marL="0" indent="0" eaLnBrk="1" hangingPunct="1">
              <a:buNone/>
            </a:pPr>
            <a:r>
              <a:rPr lang="en-US" altLang="en-US" u="sng" dirty="0"/>
              <a:t>Learning Outcomes</a:t>
            </a:r>
          </a:p>
          <a:p>
            <a:pPr eaLnBrk="1" hangingPunct="1"/>
            <a:r>
              <a:rPr lang="en-US" altLang="en-US" dirty="0"/>
              <a:t>Draw or describe the anatomical features of the respiratory tract.</a:t>
            </a:r>
          </a:p>
          <a:p>
            <a:pPr eaLnBrk="1" hangingPunct="1"/>
            <a:r>
              <a:rPr lang="en-US" altLang="en-US" dirty="0"/>
              <a:t>List the natural defenses present in the respiratory tract.</a:t>
            </a:r>
          </a:p>
        </p:txBody>
      </p:sp>
    </p:spTree>
    <p:extLst>
      <p:ext uri="{BB962C8B-B14F-4D97-AF65-F5344CB8AC3E}">
        <p14:creationId xmlns:p14="http://schemas.microsoft.com/office/powerpoint/2010/main" val="34706308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4085"/>
            <a:ext cx="8458200" cy="678611"/>
          </a:xfrm>
        </p:spPr>
        <p:txBody>
          <a:bodyPr rtlCol="0">
            <a:noAutofit/>
          </a:bodyPr>
          <a:lstStyle/>
          <a:p>
            <a:pPr>
              <a:defRPr/>
            </a:pPr>
            <a:r>
              <a:rPr lang="en-US" b="1" dirty="0"/>
              <a:t>An Infected Middle Ear</a:t>
            </a:r>
          </a:p>
        </p:txBody>
      </p:sp>
      <p:pic>
        <p:nvPicPr>
          <p:cNvPr id="9" name="Picture 2" descr="Illustration of an infected middle ear showing inflammation, exudate, and bulging."/>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1828800" y="836712"/>
            <a:ext cx="5486400" cy="5292700"/>
          </a:xfrm>
        </p:spPr>
      </p:pic>
      <p:sp>
        <p:nvSpPr>
          <p:cNvPr id="4" name="Text Placeholder 5">
            <a:extLst>
              <a:ext uri="{FF2B5EF4-FFF2-40B4-BE49-F238E27FC236}">
                <a16:creationId xmlns:a16="http://schemas.microsoft.com/office/drawing/2014/main" id="{13854C43-44BA-4ECD-925B-D4A24619BAF2}"/>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8550013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b="1" dirty="0">
                <a:ea typeface="+mj-ea"/>
                <a:cs typeface="+mj-cs"/>
              </a:rPr>
              <a:t>Otitis Media Disease Table</a:t>
            </a:r>
          </a:p>
        </p:txBody>
      </p:sp>
      <p:graphicFrame>
        <p:nvGraphicFramePr>
          <p:cNvPr id="7" name="Table 2"/>
          <p:cNvGraphicFramePr>
            <a:graphicFrameLocks noGrp="1"/>
          </p:cNvGraphicFramePr>
          <p:nvPr>
            <p:ph sz="quarter" idx="11"/>
            <p:extLst>
              <p:ext uri="{D42A27DB-BD31-4B8C-83A1-F6EECF244321}">
                <p14:modId xmlns:p14="http://schemas.microsoft.com/office/powerpoint/2010/main" val="652356787"/>
              </p:ext>
            </p:extLst>
          </p:nvPr>
        </p:nvGraphicFramePr>
        <p:xfrm>
          <a:off x="179512" y="1143908"/>
          <a:ext cx="8856984" cy="5381436"/>
        </p:xfrm>
        <a:graphic>
          <a:graphicData uri="http://schemas.openxmlformats.org/drawingml/2006/table">
            <a:tbl>
              <a:tblPr firstRow="1" bandRow="1">
                <a:tableStyleId>{2D5ABB26-0587-4C30-8999-92F81FD0307C}</a:tableStyleId>
              </a:tblPr>
              <a:tblGrid>
                <a:gridCol w="1368152">
                  <a:extLst>
                    <a:ext uri="{9D8B030D-6E8A-4147-A177-3AD203B41FA5}">
                      <a16:colId xmlns:a16="http://schemas.microsoft.com/office/drawing/2014/main" val="2372663962"/>
                    </a:ext>
                  </a:extLst>
                </a:gridCol>
                <a:gridCol w="3312368">
                  <a:extLst>
                    <a:ext uri="{9D8B030D-6E8A-4147-A177-3AD203B41FA5}">
                      <a16:colId xmlns:a16="http://schemas.microsoft.com/office/drawing/2014/main" val="3697644558"/>
                    </a:ext>
                  </a:extLst>
                </a:gridCol>
                <a:gridCol w="1800200">
                  <a:extLst>
                    <a:ext uri="{9D8B030D-6E8A-4147-A177-3AD203B41FA5}">
                      <a16:colId xmlns:a16="http://schemas.microsoft.com/office/drawing/2014/main" val="2938269869"/>
                    </a:ext>
                  </a:extLst>
                </a:gridCol>
                <a:gridCol w="2376264">
                  <a:extLst>
                    <a:ext uri="{9D8B030D-6E8A-4147-A177-3AD203B41FA5}">
                      <a16:colId xmlns:a16="http://schemas.microsoft.com/office/drawing/2014/main" val="2232965306"/>
                    </a:ext>
                  </a:extLst>
                </a:gridCol>
              </a:tblGrid>
              <a:tr h="541141">
                <a:tc>
                  <a:txBody>
                    <a:bodyPr/>
                    <a:lstStyle/>
                    <a:p>
                      <a:r>
                        <a:rPr lang="en-US" sz="1300" b="1" i="0" u="none" strike="noStrike" kern="1200" baseline="0" dirty="0">
                          <a:solidFill>
                            <a:schemeClr val="dk1"/>
                          </a:solidFill>
                          <a:latin typeface="+mn-lt"/>
                          <a:ea typeface="+mn-ea"/>
                          <a:cs typeface="+mn-cs"/>
                        </a:rPr>
                        <a:t>Causative Organism(s)</a:t>
                      </a:r>
                      <a:endParaRPr lang="en-US" sz="13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1" u="none" strike="noStrike" kern="1200" baseline="0" dirty="0">
                          <a:solidFill>
                            <a:schemeClr val="dk1"/>
                          </a:solidFill>
                          <a:latin typeface="+mn-lt"/>
                          <a:ea typeface="+mn-ea"/>
                          <a:cs typeface="+mn-cs"/>
                        </a:rPr>
                        <a:t>Streptococcus pneumoniae</a:t>
                      </a:r>
                      <a:endParaRPr lang="en-US" sz="13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1" u="none" strike="noStrike" kern="1200" baseline="0" dirty="0">
                          <a:solidFill>
                            <a:schemeClr val="dk1"/>
                          </a:solidFill>
                          <a:latin typeface="+mn-lt"/>
                          <a:ea typeface="+mn-ea"/>
                          <a:cs typeface="+mn-cs"/>
                        </a:rPr>
                        <a:t>Haemophilus influenzae</a:t>
                      </a:r>
                      <a:endParaRPr lang="en-US" sz="13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Other bacteria/viruses/fungi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0681426"/>
                  </a:ext>
                </a:extLst>
              </a:tr>
              <a:tr h="653793">
                <a:tc>
                  <a:txBody>
                    <a:bodyPr/>
                    <a:lstStyle/>
                    <a:p>
                      <a:r>
                        <a:rPr lang="en-US" sz="1300" b="1" i="0" u="none" strike="noStrike" kern="1200" baseline="0" dirty="0">
                          <a:solidFill>
                            <a:schemeClr val="dk1"/>
                          </a:solidFill>
                          <a:latin typeface="+mn-lt"/>
                          <a:ea typeface="+mn-ea"/>
                          <a:cs typeface="+mn-cs"/>
                        </a:rPr>
                        <a:t>Common Modes of Transmission </a:t>
                      </a:r>
                      <a:endParaRPr lang="en-US" sz="13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Endogenous (may follow upper respiratory tract infection by </a:t>
                      </a:r>
                      <a:r>
                        <a:rPr lang="en-US" sz="1300" b="0" i="1" u="none" strike="noStrike" kern="1200" baseline="0" dirty="0">
                          <a:solidFill>
                            <a:schemeClr val="dk1"/>
                          </a:solidFill>
                          <a:latin typeface="+mn-lt"/>
                          <a:ea typeface="+mn-ea"/>
                          <a:cs typeface="+mn-cs"/>
                        </a:rPr>
                        <a:t>S. pneumoniae </a:t>
                      </a:r>
                      <a:r>
                        <a:rPr lang="en-US" sz="1300" b="0" i="0" u="none" strike="noStrike" kern="1200" baseline="0" dirty="0">
                          <a:solidFill>
                            <a:schemeClr val="dk1"/>
                          </a:solidFill>
                          <a:latin typeface="+mn-lt"/>
                          <a:ea typeface="+mn-ea"/>
                          <a:cs typeface="+mn-cs"/>
                        </a:rPr>
                        <a:t>or other microorganisms)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Endogenous (follows upper respiratory tract infection)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Endogenous</a:t>
                      </a:r>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2005386"/>
                  </a:ext>
                </a:extLst>
              </a:tr>
              <a:tr h="535393">
                <a:tc>
                  <a:txBody>
                    <a:bodyPr/>
                    <a:lstStyle/>
                    <a:p>
                      <a:r>
                        <a:rPr lang="en-US" sz="1300" b="1" dirty="0"/>
                        <a:t>Virulence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Capsule, hemolysin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Capsule, fimbriae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0" i="0" u="none" strike="noStrike" kern="1200" baseline="0" dirty="0">
                          <a:solidFill>
                            <a:schemeClr val="dk1"/>
                          </a:solidFill>
                          <a:latin typeface="+mn-lt"/>
                          <a:ea typeface="+mn-ea"/>
                          <a:cs typeface="+mn-cs"/>
                        </a:rPr>
                        <a:t>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11085799"/>
                  </a:ext>
                </a:extLst>
              </a:tr>
              <a:tr h="543676">
                <a:tc>
                  <a:txBody>
                    <a:bodyPr/>
                    <a:lstStyle/>
                    <a:p>
                      <a:r>
                        <a:rPr lang="en-US" sz="1300" b="1" i="0" u="none" strike="noStrike" kern="1200" baseline="0" dirty="0">
                          <a:solidFill>
                            <a:schemeClr val="dk1"/>
                          </a:solidFill>
                          <a:latin typeface="+mn-lt"/>
                          <a:ea typeface="+mn-ea"/>
                          <a:cs typeface="+mn-cs"/>
                        </a:rPr>
                        <a:t>Culture/ Diagnosis</a:t>
                      </a:r>
                      <a:endParaRPr lang="en-US" sz="13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0" i="0" u="none" strike="noStrike" kern="1200" baseline="0" dirty="0">
                          <a:solidFill>
                            <a:schemeClr val="dk1"/>
                          </a:solidFill>
                          <a:latin typeface="+mn-lt"/>
                          <a:ea typeface="+mn-ea"/>
                          <a:cs typeface="+mn-cs"/>
                        </a:rPr>
                        <a:t>Usually relies on clinical symptoms and failure to resolve within 72 hours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75474501"/>
                  </a:ext>
                </a:extLst>
              </a:tr>
              <a:tr h="653793">
                <a:tc>
                  <a:txBody>
                    <a:bodyPr/>
                    <a:lstStyle/>
                    <a:p>
                      <a:r>
                        <a:rPr lang="en-US" sz="1300" b="1" i="0" u="none" strike="noStrike" kern="1200" baseline="0" dirty="0">
                          <a:solidFill>
                            <a:schemeClr val="dk1"/>
                          </a:solidFill>
                          <a:latin typeface="+mn-lt"/>
                          <a:ea typeface="+mn-ea"/>
                          <a:cs typeface="+mn-cs"/>
                        </a:rPr>
                        <a:t>Prevention</a:t>
                      </a:r>
                      <a:endParaRPr lang="en-US" sz="13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Pneumococcal conjugate vaccine (PCV13)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Hib vaccine (only effective for one subtype)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dirty="0"/>
                        <a:t>None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50364103"/>
                  </a:ext>
                </a:extLst>
              </a:tr>
              <a:tr h="1021204">
                <a:tc>
                  <a:txBody>
                    <a:bodyPr/>
                    <a:lstStyle/>
                    <a:p>
                      <a:r>
                        <a:rPr lang="en-US" sz="1300" b="1"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Wait for resolution; if needed, amoxicillin (high rates of resistance) or amoxicillin + clavulanate or cefuroxime; antibiotic usage recommended for babies lass than 6 months old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Same as for </a:t>
                      </a:r>
                      <a:r>
                        <a:rPr lang="en-US" sz="1300" b="0" i="1" u="none" strike="noStrike" kern="1200" baseline="0" dirty="0">
                          <a:solidFill>
                            <a:schemeClr val="dk1"/>
                          </a:solidFill>
                          <a:latin typeface="+mn-lt"/>
                          <a:ea typeface="+mn-ea"/>
                          <a:cs typeface="+mn-cs"/>
                        </a:rPr>
                        <a:t>S</a:t>
                      </a:r>
                      <a:r>
                        <a:rPr lang="en-US" sz="1300" b="0" i="0" u="none" strike="noStrike" kern="1200" baseline="0" dirty="0">
                          <a:solidFill>
                            <a:schemeClr val="dk1"/>
                          </a:solidFill>
                          <a:latin typeface="+mn-lt"/>
                          <a:ea typeface="+mn-ea"/>
                          <a:cs typeface="+mn-cs"/>
                        </a:rPr>
                        <a:t>. </a:t>
                      </a:r>
                      <a:r>
                        <a:rPr lang="en-US" sz="1300" b="0" i="1" u="none" strike="noStrike" kern="1200" baseline="0" dirty="0">
                          <a:solidFill>
                            <a:schemeClr val="dk1"/>
                          </a:solidFill>
                          <a:latin typeface="+mn-lt"/>
                          <a:ea typeface="+mn-ea"/>
                          <a:cs typeface="+mn-cs"/>
                        </a:rPr>
                        <a:t>pneumoniae</a:t>
                      </a:r>
                      <a:endParaRPr lang="en-US" sz="13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Wait for resolution; if needed, a broad-spectrum antibiotic (azithromycin) might be used in absence of etiologic diagnosis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9615817"/>
                  </a:ext>
                </a:extLst>
              </a:tr>
              <a:tr h="653793">
                <a:tc>
                  <a:txBody>
                    <a:bodyPr/>
                    <a:lstStyle/>
                    <a:p>
                      <a:r>
                        <a:rPr lang="en-US" sz="1300" b="1" i="0" u="none" strike="noStrike" kern="1200" baseline="0" dirty="0">
                          <a:solidFill>
                            <a:schemeClr val="dk1"/>
                          </a:solidFill>
                          <a:latin typeface="+mn-lt"/>
                          <a:ea typeface="+mn-ea"/>
                          <a:cs typeface="+mn-cs"/>
                        </a:rPr>
                        <a:t>Distinctive Features</a:t>
                      </a:r>
                      <a:endParaRPr lang="en-US" sz="13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0" i="0" u="none" strike="noStrike" kern="1200" baseline="0" dirty="0">
                          <a:solidFill>
                            <a:schemeClr val="dk1"/>
                          </a:solidFill>
                          <a:latin typeface="+mn-lt"/>
                          <a:ea typeface="+mn-ea"/>
                          <a:cs typeface="+mn-cs"/>
                        </a:rPr>
                        <a:t>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Suspect if fully vaccinated against other two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5628098"/>
                  </a:ext>
                </a:extLst>
              </a:tr>
              <a:tr h="653793">
                <a:tc>
                  <a:txBody>
                    <a:bodyPr/>
                    <a:lstStyle/>
                    <a:p>
                      <a:r>
                        <a:rPr lang="en-US" sz="1300" b="1" i="0" u="none" strike="noStrike" kern="1200" baseline="0" dirty="0">
                          <a:solidFill>
                            <a:schemeClr val="dk1"/>
                          </a:solidFill>
                          <a:latin typeface="+mn-lt"/>
                          <a:ea typeface="+mn-ea"/>
                          <a:cs typeface="+mn-cs"/>
                        </a:rPr>
                        <a:t>Epidemiological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30% of cases in United States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0" i="0" u="none" strike="noStrike" kern="1200" baseline="0" dirty="0">
                          <a:solidFill>
                            <a:schemeClr val="dk1"/>
                          </a:solidFill>
                          <a:latin typeface="+mn-lt"/>
                          <a:ea typeface="+mn-ea"/>
                          <a:cs typeface="+mn-cs"/>
                        </a:rPr>
                        <a:t>Also 30% of cases in United States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09232894"/>
                  </a:ext>
                </a:extLst>
              </a:tr>
            </a:tbl>
          </a:graphicData>
        </a:graphic>
      </p:graphicFrame>
    </p:spTree>
    <p:extLst>
      <p:ext uri="{BB962C8B-B14F-4D97-AF65-F5344CB8AC3E}">
        <p14:creationId xmlns:p14="http://schemas.microsoft.com/office/powerpoint/2010/main" val="19359328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578296" y="304800"/>
            <a:ext cx="8458200" cy="678611"/>
          </a:xfrm>
        </p:spPr>
        <p:txBody>
          <a:bodyPr/>
          <a:lstStyle/>
          <a:p>
            <a:r>
              <a:rPr lang="en-US" altLang="en-US" b="1" dirty="0"/>
              <a:t>Pharyngitis</a:t>
            </a:r>
          </a:p>
        </p:txBody>
      </p:sp>
      <p:sp>
        <p:nvSpPr>
          <p:cNvPr id="29699" name="Content Placeholder 2"/>
          <p:cNvSpPr>
            <a:spLocks noGrp="1"/>
          </p:cNvSpPr>
          <p:nvPr>
            <p:ph sz="quarter" idx="11"/>
          </p:nvPr>
        </p:nvSpPr>
        <p:spPr>
          <a:xfrm>
            <a:off x="578296" y="1276709"/>
            <a:ext cx="7757492" cy="4024499"/>
          </a:xfrm>
        </p:spPr>
        <p:txBody>
          <a:bodyPr/>
          <a:lstStyle/>
          <a:p>
            <a:pPr marL="0" indent="0" eaLnBrk="1" hangingPunct="1">
              <a:spcAft>
                <a:spcPts val="1200"/>
              </a:spcAft>
              <a:buNone/>
            </a:pPr>
            <a:r>
              <a:rPr lang="en-US" altLang="en-US" dirty="0"/>
              <a:t>Signs and symptoms:</a:t>
            </a:r>
          </a:p>
          <a:p>
            <a:pPr marL="342900" indent="-342900">
              <a:buFont typeface="Arial" panose="020B0604020202020204" pitchFamily="34" charset="0"/>
              <a:buChar char="•"/>
            </a:pPr>
            <a:r>
              <a:rPr lang="en-US" altLang="en-US" sz="2000" dirty="0"/>
              <a:t>Inflammation of the throat causing pain and swelling</a:t>
            </a:r>
          </a:p>
          <a:p>
            <a:pPr marL="342900" indent="-342900">
              <a:buFont typeface="Arial" panose="020B0604020202020204" pitchFamily="34" charset="0"/>
              <a:buChar char="•"/>
            </a:pPr>
            <a:r>
              <a:rPr lang="en-US" altLang="en-US" sz="2000" dirty="0"/>
              <a:t>Inflammatory packets visible on the walls of the throat, difficulty swallowing, foul breath</a:t>
            </a:r>
          </a:p>
          <a:p>
            <a:pPr marL="342900" indent="-342900">
              <a:buFont typeface="Arial" panose="020B0604020202020204" pitchFamily="34" charset="0"/>
              <a:buChar char="•"/>
            </a:pPr>
            <a:r>
              <a:rPr lang="en-US" altLang="en-US" sz="2000" dirty="0"/>
              <a:t>Viral sore throat: mild and sometimes lead to hoarseness</a:t>
            </a:r>
          </a:p>
          <a:p>
            <a:pPr marL="342900" indent="-342900">
              <a:buFont typeface="Arial" panose="020B0604020202020204" pitchFamily="34" charset="0"/>
              <a:buChar char="•"/>
            </a:pPr>
            <a:r>
              <a:rPr lang="en-US" altLang="en-US" sz="2000" dirty="0"/>
              <a:t>Bacterial: more painful, often accompanied by fever, headache, and nausea</a:t>
            </a:r>
          </a:p>
        </p:txBody>
      </p:sp>
    </p:spTree>
    <p:extLst>
      <p:ext uri="{BB962C8B-B14F-4D97-AF65-F5344CB8AC3E}">
        <p14:creationId xmlns:p14="http://schemas.microsoft.com/office/powerpoint/2010/main" val="10079344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b="1" dirty="0"/>
              <a:t>The Appearance of the Throat in</a:t>
            </a:r>
            <a:br>
              <a:rPr lang="en-US" altLang="en-US" b="1" dirty="0"/>
            </a:br>
            <a:r>
              <a:rPr lang="en-US" altLang="en-US" b="1" dirty="0"/>
              <a:t>Pharyngitis and Tonsillitis</a:t>
            </a:r>
          </a:p>
        </p:txBody>
      </p:sp>
      <p:pic>
        <p:nvPicPr>
          <p:cNvPr id="8" name="Picture 2" descr="The pharynx and tonsils become bright red and produce pus. Whitish pus nodules may also appear on the tonsils."/>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1371600" y="1484784"/>
            <a:ext cx="6400800" cy="4273062"/>
          </a:xfrm>
        </p:spPr>
      </p:pic>
      <p:sp>
        <p:nvSpPr>
          <p:cNvPr id="5" name="Text Placeholder 4"/>
          <p:cNvSpPr>
            <a:spLocks noGrp="1"/>
          </p:cNvSpPr>
          <p:nvPr>
            <p:ph type="body" sz="quarter" idx="30"/>
          </p:nvPr>
        </p:nvSpPr>
        <p:spPr>
          <a:xfrm>
            <a:off x="1356130" y="6684264"/>
            <a:ext cx="6976872" cy="173736"/>
          </a:xfrm>
        </p:spPr>
        <p:txBody>
          <a:bodyPr/>
          <a:lstStyle/>
          <a:p>
            <a:r>
              <a:rPr lang="en-IN" dirty="0"/>
              <a:t>Stefan </a:t>
            </a:r>
            <a:r>
              <a:rPr lang="en-IN" dirty="0" err="1"/>
              <a:t>Sollfors</a:t>
            </a:r>
            <a:r>
              <a:rPr lang="en-IN" dirty="0"/>
              <a:t>/</a:t>
            </a:r>
            <a:r>
              <a:rPr lang="en-IN" dirty="0" err="1"/>
              <a:t>Alamy</a:t>
            </a:r>
            <a:endParaRPr lang="en-IN" dirty="0"/>
          </a:p>
        </p:txBody>
      </p:sp>
    </p:spTree>
    <p:extLst>
      <p:ext uri="{BB962C8B-B14F-4D97-AF65-F5344CB8AC3E}">
        <p14:creationId xmlns:p14="http://schemas.microsoft.com/office/powerpoint/2010/main" val="38307565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b="1" i="1" dirty="0">
                <a:solidFill>
                  <a:schemeClr val="tx1"/>
                </a:solidFill>
              </a:rPr>
              <a:t>Streptococcus </a:t>
            </a:r>
            <a:r>
              <a:rPr lang="en-US" b="1" i="1" dirty="0" err="1">
                <a:solidFill>
                  <a:schemeClr val="tx1"/>
                </a:solidFill>
              </a:rPr>
              <a:t>pyogenes</a:t>
            </a:r>
            <a:r>
              <a:rPr lang="en-US" b="1" i="1" dirty="0">
                <a:solidFill>
                  <a:schemeClr val="tx1"/>
                </a:solidFill>
              </a:rPr>
              <a:t> </a:t>
            </a:r>
            <a:r>
              <a:rPr lang="en-US" b="1" dirty="0">
                <a:solidFill>
                  <a:schemeClr val="tx1"/>
                </a:solidFill>
              </a:rPr>
              <a:t>and its Complications</a:t>
            </a:r>
            <a:endParaRPr lang="en-US" altLang="en-US" b="1" dirty="0">
              <a:solidFill>
                <a:schemeClr val="tx1"/>
              </a:solidFill>
              <a:latin typeface="Calibri" panose="020F0502020204030204" pitchFamily="34" charset="0"/>
            </a:endParaRPr>
          </a:p>
        </p:txBody>
      </p:sp>
      <p:sp>
        <p:nvSpPr>
          <p:cNvPr id="3" name="Content Placeholder 2"/>
          <p:cNvSpPr>
            <a:spLocks noGrp="1"/>
          </p:cNvSpPr>
          <p:nvPr>
            <p:ph sz="quarter" idx="11"/>
          </p:nvPr>
        </p:nvSpPr>
        <p:spPr>
          <a:xfrm>
            <a:off x="342900" y="1276709"/>
            <a:ext cx="4229100" cy="4754880"/>
          </a:xfrm>
        </p:spPr>
        <p:txBody>
          <a:bodyPr rtlCol="0">
            <a:normAutofit/>
          </a:bodyPr>
          <a:lstStyle/>
          <a:p>
            <a:pPr>
              <a:spcAft>
                <a:spcPts val="0"/>
              </a:spcAft>
              <a:defRPr/>
            </a:pPr>
            <a:r>
              <a:rPr lang="en-US" dirty="0">
                <a:ea typeface="+mn-ea"/>
              </a:rPr>
              <a:t>Gram-positive coccus that grows in chains, facultative anaerobe, produces capsules and slime layer</a:t>
            </a:r>
          </a:p>
          <a:p>
            <a:pPr>
              <a:spcAft>
                <a:spcPts val="600"/>
              </a:spcAft>
              <a:defRPr/>
            </a:pPr>
            <a:r>
              <a:rPr lang="en-US" dirty="0">
                <a:ea typeface="+mn-ea"/>
              </a:rPr>
              <a:t>Untreated streptococcal infections can result in serious complications:</a:t>
            </a:r>
          </a:p>
          <a:p>
            <a:pPr marL="731520" lvl="1">
              <a:spcAft>
                <a:spcPts val="0"/>
              </a:spcAft>
              <a:defRPr/>
            </a:pPr>
            <a:r>
              <a:rPr lang="en-US" sz="2000" dirty="0">
                <a:ea typeface="+mn-ea"/>
              </a:rPr>
              <a:t>Scarlet fever</a:t>
            </a:r>
          </a:p>
          <a:p>
            <a:pPr marL="731520" lvl="1">
              <a:spcAft>
                <a:spcPts val="0"/>
              </a:spcAft>
              <a:defRPr/>
            </a:pPr>
            <a:r>
              <a:rPr lang="en-US" sz="2000" dirty="0">
                <a:ea typeface="+mn-ea"/>
              </a:rPr>
              <a:t>Rheumatic fever</a:t>
            </a:r>
          </a:p>
          <a:p>
            <a:pPr marL="731520" lvl="1">
              <a:spcAft>
                <a:spcPts val="0"/>
              </a:spcAft>
              <a:defRPr/>
            </a:pPr>
            <a:r>
              <a:rPr lang="en-US" sz="2000" dirty="0">
                <a:ea typeface="+mn-ea"/>
              </a:rPr>
              <a:t>Glomerulonephritis</a:t>
            </a:r>
          </a:p>
        </p:txBody>
      </p:sp>
      <p:pic>
        <p:nvPicPr>
          <p:cNvPr id="9" name="Picture 3" descr="Photos off cardiac complications of rheumatic feve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5220072" y="1143000"/>
            <a:ext cx="3382368" cy="4572000"/>
          </a:xfrm>
        </p:spPr>
      </p:pic>
      <p:sp>
        <p:nvSpPr>
          <p:cNvPr id="6" name="Text Placeholder 4">
            <a:extLst>
              <a:ext uri="{FF2B5EF4-FFF2-40B4-BE49-F238E27FC236}">
                <a16:creationId xmlns:a16="http://schemas.microsoft.com/office/drawing/2014/main" id="{C97737E8-38E6-4413-BB8C-080113AF72B5}"/>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8" name="Text Placeholder 5"/>
          <p:cNvSpPr>
            <a:spLocks noGrp="1"/>
          </p:cNvSpPr>
          <p:nvPr>
            <p:ph type="body" sz="quarter" idx="30"/>
          </p:nvPr>
        </p:nvSpPr>
        <p:spPr>
          <a:xfrm>
            <a:off x="2167128" y="5805264"/>
            <a:ext cx="6976872" cy="365760"/>
          </a:xfrm>
        </p:spPr>
        <p:txBody>
          <a:bodyPr/>
          <a:lstStyle/>
          <a:p>
            <a:r>
              <a:rPr lang="en-IN" dirty="0"/>
              <a:t>Stefan </a:t>
            </a:r>
            <a:r>
              <a:rPr lang="en-IN" dirty="0" err="1"/>
              <a:t>Sollfo</a:t>
            </a:r>
            <a:r>
              <a:rPr lang="en-US" dirty="0"/>
              <a:t>a) Source: Multimedia Library of Congenital Heart Disease, Boston Children's Hospital. Editor: Robert </a:t>
            </a:r>
            <a:r>
              <a:rPr lang="en-US" dirty="0" err="1"/>
              <a:t>Geggel</a:t>
            </a:r>
            <a:r>
              <a:rPr lang="en-US" dirty="0"/>
              <a:t>, MD. www.bostonchildrenshospital.org/mml/cvp; (b) CNRI/Science Source</a:t>
            </a:r>
            <a:r>
              <a:rPr lang="en-IN" dirty="0" err="1"/>
              <a:t>rs</a:t>
            </a:r>
            <a:r>
              <a:rPr lang="en-IN" dirty="0"/>
              <a:t>/</a:t>
            </a:r>
            <a:r>
              <a:rPr lang="en-IN" dirty="0" err="1"/>
              <a:t>Alamy</a:t>
            </a:r>
            <a:endParaRPr lang="en-IN" dirty="0"/>
          </a:p>
        </p:txBody>
      </p:sp>
    </p:spTree>
    <p:extLst>
      <p:ext uri="{BB962C8B-B14F-4D97-AF65-F5344CB8AC3E}">
        <p14:creationId xmlns:p14="http://schemas.microsoft.com/office/powerpoint/2010/main" val="25582716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578296" y="304800"/>
            <a:ext cx="8458200" cy="678611"/>
          </a:xfrm>
        </p:spPr>
        <p:txBody>
          <a:bodyPr/>
          <a:lstStyle/>
          <a:p>
            <a:r>
              <a:rPr lang="en-US" altLang="en-US" b="1" i="1" dirty="0"/>
              <a:t>Streptococcus </a:t>
            </a:r>
            <a:r>
              <a:rPr lang="en-US" altLang="en-US" b="1" i="1" dirty="0" err="1"/>
              <a:t>pyogenes</a:t>
            </a:r>
            <a:r>
              <a:rPr lang="en-US" altLang="en-US" b="1" i="1" dirty="0"/>
              <a:t> </a:t>
            </a:r>
            <a:r>
              <a:rPr lang="en-US" altLang="en-US" b="1" dirty="0"/>
              <a:t>Virulence Factors</a:t>
            </a:r>
          </a:p>
        </p:txBody>
      </p:sp>
      <p:sp>
        <p:nvSpPr>
          <p:cNvPr id="3" name="Content Placeholder 2"/>
          <p:cNvSpPr>
            <a:spLocks noGrp="1"/>
          </p:cNvSpPr>
          <p:nvPr>
            <p:ph sz="quarter" idx="11"/>
          </p:nvPr>
        </p:nvSpPr>
        <p:spPr>
          <a:xfrm>
            <a:off x="578296" y="1276709"/>
            <a:ext cx="7829500" cy="4971691"/>
          </a:xfrm>
        </p:spPr>
        <p:txBody>
          <a:bodyPr rtlCol="0">
            <a:noAutofit/>
          </a:bodyPr>
          <a:lstStyle/>
          <a:p>
            <a:pPr>
              <a:spcAft>
                <a:spcPts val="600"/>
              </a:spcAft>
              <a:defRPr/>
            </a:pPr>
            <a:r>
              <a:rPr lang="en-US" dirty="0">
                <a:ea typeface="+mn-ea"/>
              </a:rPr>
              <a:t>Surface antigens of </a:t>
            </a:r>
            <a:r>
              <a:rPr lang="en-US" i="1" dirty="0">
                <a:ea typeface="+mn-ea"/>
              </a:rPr>
              <a:t>S. pyogenes </a:t>
            </a:r>
            <a:r>
              <a:rPr lang="en-US" dirty="0">
                <a:ea typeface="+mn-ea"/>
              </a:rPr>
              <a:t>mimic host proteins</a:t>
            </a:r>
          </a:p>
          <a:p>
            <a:pPr>
              <a:spcAft>
                <a:spcPts val="600"/>
              </a:spcAft>
              <a:defRPr/>
            </a:pPr>
            <a:r>
              <a:rPr lang="en-US" dirty="0">
                <a:ea typeface="+mn-ea"/>
              </a:rPr>
              <a:t>Surface antigens protect the organism from being affected by lysozyme</a:t>
            </a:r>
          </a:p>
          <a:p>
            <a:pPr>
              <a:spcAft>
                <a:spcPts val="600"/>
              </a:spcAft>
              <a:defRPr/>
            </a:pPr>
            <a:r>
              <a:rPr lang="en-US" dirty="0">
                <a:ea typeface="+mn-ea"/>
              </a:rPr>
              <a:t>Streptolysin O and streptolysin S: injure cells and tissues</a:t>
            </a:r>
          </a:p>
          <a:p>
            <a:pPr>
              <a:spcAft>
                <a:spcPts val="600"/>
              </a:spcAft>
              <a:defRPr/>
            </a:pPr>
            <a:r>
              <a:rPr lang="en-US" dirty="0">
                <a:ea typeface="+mn-ea"/>
              </a:rPr>
              <a:t>Erythrogenic toxin: produced by lysogenized strains of </a:t>
            </a:r>
            <a:r>
              <a:rPr lang="en-US" i="1" dirty="0">
                <a:ea typeface="+mn-ea"/>
              </a:rPr>
              <a:t>S. pyogenes</a:t>
            </a:r>
            <a:endParaRPr lang="en-US" dirty="0">
              <a:ea typeface="+mn-ea"/>
            </a:endParaRPr>
          </a:p>
          <a:p>
            <a:pPr>
              <a:spcAft>
                <a:spcPts val="0"/>
              </a:spcAft>
              <a:defRPr/>
            </a:pPr>
            <a:r>
              <a:rPr lang="en-US" dirty="0">
                <a:ea typeface="+mn-ea"/>
              </a:rPr>
              <a:t>Some streptococcal toxins act as superantigens</a:t>
            </a:r>
          </a:p>
        </p:txBody>
      </p:sp>
    </p:spTree>
    <p:extLst>
      <p:ext uri="{BB962C8B-B14F-4D97-AF65-F5344CB8AC3E}">
        <p14:creationId xmlns:p14="http://schemas.microsoft.com/office/powerpoint/2010/main" val="29866070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b="1" dirty="0"/>
              <a:t>Cutaway View of Group A Streptococcus</a:t>
            </a:r>
          </a:p>
        </p:txBody>
      </p:sp>
      <p:pic>
        <p:nvPicPr>
          <p:cNvPr id="7" name="Picture 2" descr="Illustration of a streptococcus sphere covered with protein antigens and M-protein fimbriae."/>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1097280" y="1340768"/>
            <a:ext cx="6949440" cy="4767341"/>
          </a:xfrm>
          <a:prstGeom prst="rect">
            <a:avLst/>
          </a:prstGeom>
        </p:spPr>
      </p:pic>
      <p:sp>
        <p:nvSpPr>
          <p:cNvPr id="4" name="Text Placeholder 4">
            <a:extLst>
              <a:ext uri="{FF2B5EF4-FFF2-40B4-BE49-F238E27FC236}">
                <a16:creationId xmlns:a16="http://schemas.microsoft.com/office/drawing/2014/main" id="{D81DC318-6F56-45FB-BEB3-14D68E7EF2D3}"/>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14623320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altLang="en-US" b="1" dirty="0"/>
              <a:t>Streptococcal Infections</a:t>
            </a:r>
          </a:p>
        </p:txBody>
      </p:sp>
      <p:pic>
        <p:nvPicPr>
          <p:cNvPr id="5" name="Picture 2" descr="Photos of child with scarlet fever and a rapid immunologic test for diagnosis of group A infections."/>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457200" y="1720784"/>
            <a:ext cx="8229600" cy="3940464"/>
          </a:xfrm>
          <a:prstGeom prst="rect">
            <a:avLst/>
          </a:prstGeom>
        </p:spPr>
      </p:pic>
      <p:sp>
        <p:nvSpPr>
          <p:cNvPr id="6" name="Text Placeholder 4">
            <a:extLst>
              <a:ext uri="{FF2B5EF4-FFF2-40B4-BE49-F238E27FC236}">
                <a16:creationId xmlns:a16="http://schemas.microsoft.com/office/drawing/2014/main" id="{30DAFD09-AFB4-4797-8761-9EF030E8F189}"/>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8" name="Text Placeholder 4"/>
          <p:cNvSpPr>
            <a:spLocks noGrp="1"/>
          </p:cNvSpPr>
          <p:nvPr>
            <p:ph type="body" sz="quarter" idx="30"/>
          </p:nvPr>
        </p:nvSpPr>
        <p:spPr>
          <a:xfrm>
            <a:off x="1562101" y="6712259"/>
            <a:ext cx="6976872" cy="173736"/>
          </a:xfrm>
        </p:spPr>
        <p:txBody>
          <a:bodyPr/>
          <a:lstStyle/>
          <a:p>
            <a:r>
              <a:rPr lang="en-US" dirty="0"/>
              <a:t>(a) Neal R. Chamberlin, PhD/McGraw-Hill Education; (b) Science Source</a:t>
            </a:r>
            <a:endParaRPr lang="en-IN" dirty="0"/>
          </a:p>
        </p:txBody>
      </p:sp>
    </p:spTree>
    <p:extLst>
      <p:ext uri="{BB962C8B-B14F-4D97-AF65-F5344CB8AC3E}">
        <p14:creationId xmlns:p14="http://schemas.microsoft.com/office/powerpoint/2010/main" val="39615420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altLang="en-US" b="1" dirty="0"/>
              <a:t>Pharyngitis</a:t>
            </a:r>
            <a:r>
              <a:rPr lang="en-US" b="1" dirty="0"/>
              <a:t> Disease Table</a:t>
            </a:r>
            <a:endParaRPr lang="en-US" altLang="en-US" b="1" dirty="0"/>
          </a:p>
        </p:txBody>
      </p:sp>
      <p:graphicFrame>
        <p:nvGraphicFramePr>
          <p:cNvPr id="7" name="Table 2">
            <a:extLst>
              <a:ext uri="{FF2B5EF4-FFF2-40B4-BE49-F238E27FC236}">
                <a16:creationId xmlns:a16="http://schemas.microsoft.com/office/drawing/2014/main" id="{444ED70A-F5F3-414F-9C1C-1FE5832CFC7F}"/>
              </a:ext>
            </a:extLst>
          </p:cNvPr>
          <p:cNvGraphicFramePr>
            <a:graphicFrameLocks noGrp="1"/>
          </p:cNvGraphicFramePr>
          <p:nvPr>
            <p:ph sz="quarter" idx="11"/>
            <p:extLst>
              <p:ext uri="{D42A27DB-BD31-4B8C-83A1-F6EECF244321}">
                <p14:modId xmlns:p14="http://schemas.microsoft.com/office/powerpoint/2010/main" val="3790876140"/>
              </p:ext>
            </p:extLst>
          </p:nvPr>
        </p:nvGraphicFramePr>
        <p:xfrm>
          <a:off x="182880" y="1082496"/>
          <a:ext cx="8778240" cy="5115560"/>
        </p:xfrm>
        <a:graphic>
          <a:graphicData uri="http://schemas.openxmlformats.org/drawingml/2006/table">
            <a:tbl>
              <a:tblPr firstRow="1" bandRow="1">
                <a:tableStyleId>{073A0DAA-6AF3-43AB-8588-CEC1D06C72B9}</a:tableStyleId>
              </a:tblPr>
              <a:tblGrid>
                <a:gridCol w="1737360">
                  <a:extLst>
                    <a:ext uri="{9D8B030D-6E8A-4147-A177-3AD203B41FA5}">
                      <a16:colId xmlns:a16="http://schemas.microsoft.com/office/drawing/2014/main" val="20000"/>
                    </a:ext>
                  </a:extLst>
                </a:gridCol>
                <a:gridCol w="2377440">
                  <a:extLst>
                    <a:ext uri="{9D8B030D-6E8A-4147-A177-3AD203B41FA5}">
                      <a16:colId xmlns:a16="http://schemas.microsoft.com/office/drawing/2014/main" val="20001"/>
                    </a:ext>
                  </a:extLst>
                </a:gridCol>
                <a:gridCol w="2011680">
                  <a:extLst>
                    <a:ext uri="{9D8B030D-6E8A-4147-A177-3AD203B41FA5}">
                      <a16:colId xmlns:a16="http://schemas.microsoft.com/office/drawing/2014/main" val="1956254506"/>
                    </a:ext>
                  </a:extLst>
                </a:gridCol>
                <a:gridCol w="2651760">
                  <a:extLst>
                    <a:ext uri="{9D8B030D-6E8A-4147-A177-3AD203B41FA5}">
                      <a16:colId xmlns:a16="http://schemas.microsoft.com/office/drawing/2014/main" val="20002"/>
                    </a:ext>
                  </a:extLst>
                </a:gridCol>
              </a:tblGrid>
              <a:tr h="421640">
                <a:tc>
                  <a:txBody>
                    <a:bodyPr/>
                    <a:lstStyle/>
                    <a:p>
                      <a:r>
                        <a:rPr lang="en-US" sz="1400" b="1" i="0" u="none" strike="noStrike" kern="1200" baseline="0" dirty="0">
                          <a:solidFill>
                            <a:schemeClr val="dk1"/>
                          </a:solidFill>
                          <a:latin typeface="+mn-lt"/>
                          <a:ea typeface="+mn-ea"/>
                          <a:cs typeface="+mn-cs"/>
                        </a:rPr>
                        <a:t>Causative Organism(s)</a:t>
                      </a:r>
                      <a:endParaRPr lang="en-US" sz="1400" b="0" i="0" u="none" strike="noStrike" kern="1200" baseline="0" dirty="0">
                        <a:solidFill>
                          <a:schemeClr val="dk1"/>
                        </a:solidFill>
                        <a:latin typeface="+mn-lt"/>
                        <a:ea typeface="+mn-ea"/>
                        <a:cs typeface="+mn-cs"/>
                      </a:endParaRPr>
                    </a:p>
                  </a:txBody>
                  <a:tcPr>
                    <a:solidFill>
                      <a:srgbClr val="CBCBCB"/>
                    </a:solidFill>
                  </a:tcPr>
                </a:tc>
                <a:tc>
                  <a:txBody>
                    <a:bodyPr/>
                    <a:lstStyle/>
                    <a:p>
                      <a:r>
                        <a:rPr lang="en-US" sz="1400" b="0" i="1" u="none" strike="noStrike" kern="1200" baseline="0" dirty="0">
                          <a:solidFill>
                            <a:schemeClr val="dk1"/>
                          </a:solidFill>
                          <a:latin typeface="+mn-lt"/>
                          <a:ea typeface="+mn-ea"/>
                          <a:cs typeface="+mn-cs"/>
                        </a:rPr>
                        <a:t>Streptococcus pyogenes</a:t>
                      </a:r>
                      <a:endParaRPr lang="en-US" sz="1400" b="0" i="0" u="none" strike="noStrike" kern="1200" baseline="0" dirty="0">
                        <a:solidFill>
                          <a:schemeClr val="dk1"/>
                        </a:solidFill>
                        <a:latin typeface="+mn-lt"/>
                        <a:ea typeface="+mn-ea"/>
                        <a:cs typeface="+mn-cs"/>
                      </a:endParaRPr>
                    </a:p>
                  </a:txBody>
                  <a:tcPr>
                    <a:solidFill>
                      <a:srgbClr val="CBCBCB"/>
                    </a:solidFill>
                  </a:tcPr>
                </a:tc>
                <a:tc>
                  <a:txBody>
                    <a:bodyPr/>
                    <a:lstStyle/>
                    <a:p>
                      <a:r>
                        <a:rPr lang="en-US" sz="1400" b="0" i="1" u="none" strike="noStrike" kern="1200" baseline="0" dirty="0" err="1">
                          <a:solidFill>
                            <a:schemeClr val="dk1"/>
                          </a:solidFill>
                          <a:latin typeface="+mn-lt"/>
                          <a:ea typeface="+mn-ea"/>
                          <a:cs typeface="+mn-cs"/>
                        </a:rPr>
                        <a:t>Fusobacterium</a:t>
                      </a:r>
                      <a:r>
                        <a:rPr lang="en-US" sz="1400" b="0" i="1" u="none" strike="noStrike" kern="1200" baseline="0" dirty="0">
                          <a:solidFill>
                            <a:schemeClr val="dk1"/>
                          </a:solidFill>
                          <a:latin typeface="+mn-lt"/>
                          <a:ea typeface="+mn-ea"/>
                          <a:cs typeface="+mn-cs"/>
                        </a:rPr>
                        <a:t> </a:t>
                      </a:r>
                      <a:r>
                        <a:rPr lang="en-US" sz="1400" b="0" i="1" u="none" strike="noStrike" kern="1200" baseline="0" dirty="0" err="1">
                          <a:solidFill>
                            <a:schemeClr val="dk1"/>
                          </a:solidFill>
                          <a:latin typeface="+mn-lt"/>
                          <a:ea typeface="+mn-ea"/>
                          <a:cs typeface="+mn-cs"/>
                        </a:rPr>
                        <a:t>necrophorum</a:t>
                      </a:r>
                      <a:endParaRPr lang="en-US" sz="1400" b="0" i="1" u="none" strike="noStrike" kern="1200" baseline="0" dirty="0">
                        <a:solidFill>
                          <a:schemeClr val="dk1"/>
                        </a:solidFill>
                        <a:latin typeface="+mn-lt"/>
                        <a:ea typeface="+mn-ea"/>
                        <a:cs typeface="+mn-cs"/>
                      </a:endParaRPr>
                    </a:p>
                  </a:txBody>
                  <a:tcPr>
                    <a:solidFill>
                      <a:srgbClr val="CBCBCB"/>
                    </a:solidFill>
                  </a:tcPr>
                </a:tc>
                <a:tc>
                  <a:txBody>
                    <a:bodyPr/>
                    <a:lstStyle/>
                    <a:p>
                      <a:r>
                        <a:rPr lang="en-US" sz="1400" b="0" i="0" u="none" strike="noStrike" kern="1200" baseline="0" dirty="0">
                          <a:solidFill>
                            <a:schemeClr val="dk1"/>
                          </a:solidFill>
                          <a:latin typeface="+mn-lt"/>
                          <a:ea typeface="+mn-ea"/>
                          <a:cs typeface="+mn-cs"/>
                        </a:rPr>
                        <a:t>Viruses</a:t>
                      </a:r>
                    </a:p>
                  </a:txBody>
                  <a:tcPr>
                    <a:solidFill>
                      <a:srgbClr val="CBCBCB"/>
                    </a:solidFill>
                  </a:tcPr>
                </a:tc>
                <a:extLst>
                  <a:ext uri="{0D108BD9-81ED-4DB2-BD59-A6C34878D82A}">
                    <a16:rowId xmlns:a16="http://schemas.microsoft.com/office/drawing/2014/main" val="10000"/>
                  </a:ext>
                </a:extLst>
              </a:tr>
              <a:tr h="421640">
                <a:tc>
                  <a:txBody>
                    <a:bodyPr/>
                    <a:lstStyle/>
                    <a:p>
                      <a:r>
                        <a:rPr lang="en-US" sz="1400" b="1" i="0" u="none" strike="noStrike" kern="1200" baseline="0" dirty="0">
                          <a:solidFill>
                            <a:schemeClr val="dk1"/>
                          </a:solidFill>
                          <a:latin typeface="+mn-lt"/>
                          <a:ea typeface="+mn-ea"/>
                          <a:cs typeface="+mn-cs"/>
                        </a:rPr>
                        <a:t>Common Modes of Transmission</a:t>
                      </a:r>
                      <a:endParaRPr lang="en-US" sz="1400" b="0" i="0" u="none" strike="noStrike" kern="1200" baseline="0" dirty="0">
                        <a:solidFill>
                          <a:schemeClr val="dk1"/>
                        </a:solidFill>
                        <a:latin typeface="+mn-lt"/>
                        <a:ea typeface="+mn-ea"/>
                        <a:cs typeface="+mn-cs"/>
                      </a:endParaRPr>
                    </a:p>
                  </a:txBody>
                  <a:tcPr>
                    <a:solidFill>
                      <a:srgbClr val="E7E7E7"/>
                    </a:solidFill>
                  </a:tcPr>
                </a:tc>
                <a:tc>
                  <a:txBody>
                    <a:bodyPr/>
                    <a:lstStyle/>
                    <a:p>
                      <a:r>
                        <a:rPr lang="en-US" sz="1400" b="0" i="0" u="none" strike="noStrike" kern="1200" baseline="0" dirty="0">
                          <a:solidFill>
                            <a:schemeClr val="dk1"/>
                          </a:solidFill>
                          <a:latin typeface="+mn-lt"/>
                          <a:ea typeface="+mn-ea"/>
                          <a:cs typeface="+mn-cs"/>
                        </a:rPr>
                        <a:t>Droplet or direct contact</a:t>
                      </a:r>
                    </a:p>
                  </a:txBody>
                  <a:tcPr>
                    <a:solidFill>
                      <a:srgbClr val="E7E7E7"/>
                    </a:solidFill>
                  </a:tcPr>
                </a:tc>
                <a:tc>
                  <a:txBody>
                    <a:bodyPr/>
                    <a:lstStyle/>
                    <a:p>
                      <a:r>
                        <a:rPr lang="en-US" sz="1400" b="0" i="0" u="none" strike="noStrike" kern="1200" baseline="0" dirty="0">
                          <a:solidFill>
                            <a:schemeClr val="dk1"/>
                          </a:solidFill>
                          <a:latin typeface="+mn-lt"/>
                          <a:ea typeface="+mn-ea"/>
                          <a:cs typeface="+mn-cs"/>
                        </a:rPr>
                        <a:t>Usually endogenous</a:t>
                      </a:r>
                    </a:p>
                  </a:txBody>
                  <a:tcPr>
                    <a:solidFill>
                      <a:srgbClr val="E7E7E7"/>
                    </a:solidFill>
                  </a:tcPr>
                </a:tc>
                <a:tc>
                  <a:txBody>
                    <a:bodyPr/>
                    <a:lstStyle/>
                    <a:p>
                      <a:r>
                        <a:rPr lang="en-US" sz="1400" b="0" i="0" u="none" strike="noStrike" kern="1200" baseline="0" dirty="0">
                          <a:solidFill>
                            <a:schemeClr val="dk1"/>
                          </a:solidFill>
                          <a:latin typeface="+mn-lt"/>
                          <a:ea typeface="+mn-ea"/>
                          <a:cs typeface="+mn-cs"/>
                        </a:rPr>
                        <a:t>All forms of contact</a:t>
                      </a:r>
                    </a:p>
                  </a:txBody>
                  <a:tcPr>
                    <a:solidFill>
                      <a:srgbClr val="E7E7E7"/>
                    </a:solidFill>
                  </a:tcPr>
                </a:tc>
                <a:extLst>
                  <a:ext uri="{0D108BD9-81ED-4DB2-BD59-A6C34878D82A}">
                    <a16:rowId xmlns:a16="http://schemas.microsoft.com/office/drawing/2014/main" val="10001"/>
                  </a:ext>
                </a:extLst>
              </a:tr>
              <a:tr h="421640">
                <a:tc>
                  <a:txBody>
                    <a:bodyPr/>
                    <a:lstStyle/>
                    <a:p>
                      <a:r>
                        <a:rPr lang="en-US" sz="1400" b="1" i="0" u="none" strike="noStrike" kern="1200" baseline="0" dirty="0">
                          <a:solidFill>
                            <a:schemeClr val="tx1"/>
                          </a:solidFill>
                          <a:latin typeface="+mn-lt"/>
                          <a:ea typeface="+mn-ea"/>
                          <a:cs typeface="+mn-cs"/>
                        </a:rPr>
                        <a:t>Virulence Factors</a:t>
                      </a:r>
                      <a:endParaRPr lang="en-US" sz="1400" b="0" i="0" u="none" strike="noStrike" kern="1200" baseline="0" dirty="0">
                        <a:solidFill>
                          <a:schemeClr val="tx1"/>
                        </a:solidFill>
                        <a:latin typeface="+mn-lt"/>
                        <a:ea typeface="+mn-ea"/>
                        <a:cs typeface="+mn-cs"/>
                      </a:endParaRPr>
                    </a:p>
                  </a:txBody>
                  <a:tcPr>
                    <a:solidFill>
                      <a:srgbClr val="CBCBCB"/>
                    </a:solidFill>
                  </a:tcPr>
                </a:tc>
                <a:tc>
                  <a:txBody>
                    <a:bodyPr/>
                    <a:lstStyle/>
                    <a:p>
                      <a:r>
                        <a:rPr lang="en-US" sz="1400" b="0" i="0" u="none" strike="noStrike" kern="1200" baseline="0" dirty="0">
                          <a:solidFill>
                            <a:schemeClr val="tx1"/>
                          </a:solidFill>
                          <a:latin typeface="+mn-lt"/>
                          <a:ea typeface="+mn-ea"/>
                          <a:cs typeface="+mn-cs"/>
                        </a:rPr>
                        <a:t>LTA, M protein, hyaluronic acid capsule, SLS and SLO, superantigens, induction of autoimmunity</a:t>
                      </a:r>
                    </a:p>
                  </a:txBody>
                  <a:tcPr>
                    <a:solidFill>
                      <a:srgbClr val="CBCBCB"/>
                    </a:solidFill>
                  </a:tcPr>
                </a:tc>
                <a:tc>
                  <a:txBody>
                    <a:bodyPr/>
                    <a:lstStyle/>
                    <a:p>
                      <a:r>
                        <a:rPr lang="en-US" sz="1400" b="0" i="0" u="none" strike="noStrike" kern="1200" baseline="0" dirty="0">
                          <a:solidFill>
                            <a:schemeClr val="tx1"/>
                          </a:solidFill>
                          <a:latin typeface="+mn-lt"/>
                          <a:ea typeface="+mn-ea"/>
                          <a:cs typeface="+mn-cs"/>
                        </a:rPr>
                        <a:t>Invasiveness, endotoxin</a:t>
                      </a:r>
                    </a:p>
                  </a:txBody>
                  <a:tcPr>
                    <a:solidFill>
                      <a:srgbClr val="CBCBCB"/>
                    </a:solidFill>
                  </a:tcPr>
                </a:tc>
                <a:tc>
                  <a:txBody>
                    <a:bodyPr/>
                    <a:lstStyle/>
                    <a:p>
                      <a:r>
                        <a:rPr lang="en-US" sz="1400" b="0" i="0" u="none" strike="noStrike" kern="1200" baseline="0" dirty="0">
                          <a:solidFill>
                            <a:schemeClr val="dk1"/>
                          </a:solidFill>
                          <a:latin typeface="+mn-lt"/>
                          <a:ea typeface="+mn-ea"/>
                          <a:cs typeface="+mn-cs"/>
                        </a:rPr>
                        <a:t>N/A</a:t>
                      </a:r>
                      <a:endParaRPr lang="en-US" sz="1400" b="0" i="0" u="none" strike="noStrike" kern="1200" baseline="0" dirty="0">
                        <a:solidFill>
                          <a:schemeClr val="tx1"/>
                        </a:solidFill>
                        <a:latin typeface="+mn-lt"/>
                        <a:ea typeface="+mn-ea"/>
                        <a:cs typeface="+mn-cs"/>
                      </a:endParaRPr>
                    </a:p>
                  </a:txBody>
                  <a:tcPr>
                    <a:solidFill>
                      <a:srgbClr val="CBCBCB"/>
                    </a:solidFill>
                  </a:tcPr>
                </a:tc>
                <a:extLst>
                  <a:ext uri="{0D108BD9-81ED-4DB2-BD59-A6C34878D82A}">
                    <a16:rowId xmlns:a16="http://schemas.microsoft.com/office/drawing/2014/main" val="10002"/>
                  </a:ext>
                </a:extLst>
              </a:tr>
              <a:tr h="421640">
                <a:tc>
                  <a:txBody>
                    <a:bodyPr/>
                    <a:lstStyle/>
                    <a:p>
                      <a:r>
                        <a:rPr lang="en-US" sz="1400" b="1" i="0" u="none" strike="noStrike" kern="1200" baseline="0" dirty="0">
                          <a:solidFill>
                            <a:schemeClr val="dk1"/>
                          </a:solidFill>
                          <a:latin typeface="+mn-lt"/>
                          <a:ea typeface="+mn-ea"/>
                          <a:cs typeface="+mn-cs"/>
                        </a:rPr>
                        <a:t>Culture/ Diagnosis</a:t>
                      </a:r>
                      <a:endParaRPr lang="en-US" sz="1400" b="0" i="0" u="none" strike="noStrike" kern="1200" baseline="0" dirty="0">
                        <a:solidFill>
                          <a:schemeClr val="dk1"/>
                        </a:solidFill>
                        <a:latin typeface="+mn-lt"/>
                        <a:ea typeface="+mn-ea"/>
                        <a:cs typeface="+mn-cs"/>
                      </a:endParaRPr>
                    </a:p>
                  </a:txBody>
                  <a:tcPr>
                    <a:solidFill>
                      <a:srgbClr val="E7E7E7"/>
                    </a:solidFill>
                  </a:tcPr>
                </a:tc>
                <a:tc>
                  <a:txBody>
                    <a:bodyPr/>
                    <a:lstStyle/>
                    <a:p>
                      <a:r>
                        <a:rPr lang="en-US" sz="1400" b="0" i="0" u="none" strike="noStrike" kern="1200" baseline="0" dirty="0">
                          <a:solidFill>
                            <a:schemeClr val="dk1"/>
                          </a:solidFill>
                          <a:latin typeface="+mn-lt"/>
                          <a:ea typeface="+mn-ea"/>
                          <a:cs typeface="+mn-cs"/>
                        </a:rPr>
                        <a:t>Beta-hemolytic on blood agar, sensitive to bacitracin, rapid antigen tests</a:t>
                      </a:r>
                    </a:p>
                  </a:txBody>
                  <a:tcPr>
                    <a:solidFill>
                      <a:srgbClr val="E7E7E7"/>
                    </a:solidFill>
                  </a:tcPr>
                </a:tc>
                <a:tc>
                  <a:txBody>
                    <a:bodyPr/>
                    <a:lstStyle/>
                    <a:p>
                      <a:r>
                        <a:rPr lang="en-US" sz="1400" b="0" i="0" u="none" strike="noStrike" kern="1200" baseline="0" dirty="0">
                          <a:solidFill>
                            <a:schemeClr val="dk1"/>
                          </a:solidFill>
                          <a:latin typeface="+mn-lt"/>
                          <a:ea typeface="+mn-ea"/>
                          <a:cs typeface="+mn-cs"/>
                        </a:rPr>
                        <a:t>Culture anaerobically; CT scan for abscess(</a:t>
                      </a:r>
                      <a:r>
                        <a:rPr lang="en-US" sz="1400" b="0" i="0" u="none" strike="noStrike" kern="1200" baseline="0" dirty="0" err="1">
                          <a:solidFill>
                            <a:schemeClr val="dk1"/>
                          </a:solidFill>
                          <a:latin typeface="+mn-lt"/>
                          <a:ea typeface="+mn-ea"/>
                          <a:cs typeface="+mn-cs"/>
                        </a:rPr>
                        <a:t>es</a:t>
                      </a:r>
                      <a:r>
                        <a:rPr lang="en-US" sz="1400" b="0" i="0" u="none" strike="noStrike" kern="1200" baseline="0" dirty="0">
                          <a:solidFill>
                            <a:schemeClr val="dk1"/>
                          </a:solidFill>
                          <a:latin typeface="+mn-lt"/>
                          <a:ea typeface="+mn-ea"/>
                          <a:cs typeface="+mn-cs"/>
                        </a:rPr>
                        <a:t>)</a:t>
                      </a:r>
                    </a:p>
                  </a:txBody>
                  <a:tcPr>
                    <a:solidFill>
                      <a:srgbClr val="E7E7E7"/>
                    </a:solidFill>
                  </a:tcPr>
                </a:tc>
                <a:tc>
                  <a:txBody>
                    <a:bodyPr/>
                    <a:lstStyle/>
                    <a:p>
                      <a:r>
                        <a:rPr lang="en-US" sz="1400" b="0" i="0" u="none" strike="noStrike" kern="1200" baseline="0" dirty="0">
                          <a:solidFill>
                            <a:schemeClr val="dk1"/>
                          </a:solidFill>
                          <a:latin typeface="+mn-lt"/>
                          <a:ea typeface="+mn-ea"/>
                          <a:cs typeface="+mn-cs"/>
                        </a:rPr>
                        <a:t>Goal is to rule out </a:t>
                      </a:r>
                      <a:r>
                        <a:rPr lang="en-US" sz="1400" b="0" i="1" u="none" strike="noStrike" kern="1200" baseline="0" dirty="0">
                          <a:solidFill>
                            <a:schemeClr val="dk1"/>
                          </a:solidFill>
                          <a:latin typeface="+mn-lt"/>
                          <a:ea typeface="+mn-ea"/>
                          <a:cs typeface="+mn-cs"/>
                        </a:rPr>
                        <a:t>S. </a:t>
                      </a:r>
                      <a:r>
                        <a:rPr lang="en-US" sz="1400" b="0" i="1" u="none" strike="noStrike" kern="1200" baseline="0" dirty="0" err="1">
                          <a:solidFill>
                            <a:schemeClr val="dk1"/>
                          </a:solidFill>
                          <a:latin typeface="+mn-lt"/>
                          <a:ea typeface="+mn-ea"/>
                          <a:cs typeface="+mn-cs"/>
                        </a:rPr>
                        <a:t>pyogenes</a:t>
                      </a:r>
                      <a:r>
                        <a:rPr lang="en-US" sz="1400" b="0" i="1" u="none" strike="noStrike" kern="1200" baseline="0" dirty="0">
                          <a:solidFill>
                            <a:schemeClr val="dk1"/>
                          </a:solidFill>
                          <a:latin typeface="+mn-lt"/>
                          <a:ea typeface="+mn-ea"/>
                          <a:cs typeface="+mn-cs"/>
                        </a:rPr>
                        <a:t> </a:t>
                      </a:r>
                      <a:r>
                        <a:rPr lang="en-US" sz="1400" b="0" i="0" u="none" strike="noStrike" kern="1200" baseline="0" dirty="0">
                          <a:solidFill>
                            <a:schemeClr val="dk1"/>
                          </a:solidFill>
                          <a:latin typeface="+mn-lt"/>
                          <a:ea typeface="+mn-ea"/>
                          <a:cs typeface="+mn-cs"/>
                        </a:rPr>
                        <a:t>(and </a:t>
                      </a:r>
                      <a:r>
                        <a:rPr lang="en-US" sz="1400" b="0" i="1" u="none" strike="noStrike" kern="1200" baseline="0" dirty="0">
                          <a:solidFill>
                            <a:schemeClr val="dk1"/>
                          </a:solidFill>
                          <a:latin typeface="+mn-lt"/>
                          <a:ea typeface="+mn-ea"/>
                          <a:cs typeface="+mn-cs"/>
                        </a:rPr>
                        <a:t>F. </a:t>
                      </a:r>
                      <a:r>
                        <a:rPr lang="en-US" sz="1400" b="0" i="1" u="none" strike="noStrike" kern="1200" baseline="0" dirty="0" err="1">
                          <a:solidFill>
                            <a:schemeClr val="dk1"/>
                          </a:solidFill>
                          <a:latin typeface="+mn-lt"/>
                          <a:ea typeface="+mn-ea"/>
                          <a:cs typeface="+mn-cs"/>
                        </a:rPr>
                        <a:t>necrophorum</a:t>
                      </a:r>
                      <a:r>
                        <a:rPr lang="en-US" sz="1400" b="0" i="0" u="none" strike="noStrike" kern="1200" baseline="0" dirty="0">
                          <a:solidFill>
                            <a:schemeClr val="dk1"/>
                          </a:solidFill>
                          <a:latin typeface="+mn-lt"/>
                          <a:ea typeface="+mn-ea"/>
                          <a:cs typeface="+mn-cs"/>
                        </a:rPr>
                        <a:t>);</a:t>
                      </a:r>
                      <a:r>
                        <a:rPr lang="en-US" sz="1400" b="0" i="1" u="none" strike="noStrike" kern="1200" baseline="0" dirty="0">
                          <a:solidFill>
                            <a:schemeClr val="dk1"/>
                          </a:solidFill>
                          <a:latin typeface="+mn-lt"/>
                          <a:ea typeface="+mn-ea"/>
                          <a:cs typeface="+mn-cs"/>
                        </a:rPr>
                        <a:t> </a:t>
                      </a:r>
                      <a:r>
                        <a:rPr lang="en-US" sz="1400" b="0" i="0" u="none" strike="noStrike" kern="1200" baseline="0" dirty="0">
                          <a:solidFill>
                            <a:schemeClr val="dk1"/>
                          </a:solidFill>
                          <a:latin typeface="+mn-lt"/>
                          <a:ea typeface="+mn-ea"/>
                          <a:cs typeface="+mn-cs"/>
                        </a:rPr>
                        <a:t>further diagnosis usually not performed</a:t>
                      </a:r>
                    </a:p>
                  </a:txBody>
                  <a:tcPr>
                    <a:solidFill>
                      <a:srgbClr val="E7E7E7"/>
                    </a:solidFill>
                  </a:tcPr>
                </a:tc>
                <a:extLst>
                  <a:ext uri="{0D108BD9-81ED-4DB2-BD59-A6C34878D82A}">
                    <a16:rowId xmlns:a16="http://schemas.microsoft.com/office/drawing/2014/main" val="10003"/>
                  </a:ext>
                </a:extLst>
              </a:tr>
              <a:tr h="421640">
                <a:tc>
                  <a:txBody>
                    <a:bodyPr/>
                    <a:lstStyle/>
                    <a:p>
                      <a:r>
                        <a:rPr lang="en-US" sz="1400" b="1" dirty="0"/>
                        <a:t>Prevention</a:t>
                      </a:r>
                    </a:p>
                  </a:txBody>
                  <a:tcPr>
                    <a:solidFill>
                      <a:srgbClr val="CBCBCB"/>
                    </a:solidFill>
                  </a:tcPr>
                </a:tc>
                <a:tc>
                  <a:txBody>
                    <a:bodyPr/>
                    <a:lstStyle/>
                    <a:p>
                      <a:r>
                        <a:rPr lang="en-US" sz="1400" b="0" i="0" u="none" strike="noStrike" kern="1200" baseline="0" dirty="0">
                          <a:solidFill>
                            <a:schemeClr val="dk1"/>
                          </a:solidFill>
                          <a:latin typeface="+mn-lt"/>
                          <a:ea typeface="+mn-ea"/>
                          <a:cs typeface="+mn-cs"/>
                        </a:rPr>
                        <a:t>Hygiene practices</a:t>
                      </a:r>
                    </a:p>
                  </a:txBody>
                  <a:tcPr>
                    <a:solidFill>
                      <a:srgbClr val="CBCBCB"/>
                    </a:solidFill>
                  </a:tcPr>
                </a:tc>
                <a:tc>
                  <a:txBody>
                    <a:bodyPr/>
                    <a:lstStyle/>
                    <a:p>
                      <a:r>
                        <a:rPr lang="en-US" sz="1400" b="0" i="0" u="none" strike="noStrike" kern="1200" baseline="0" dirty="0">
                          <a:solidFill>
                            <a:schemeClr val="dk1"/>
                          </a:solidFill>
                          <a:latin typeface="+mn-lt"/>
                          <a:ea typeface="+mn-ea"/>
                          <a:cs typeface="+mn-cs"/>
                        </a:rPr>
                        <a:t>?</a:t>
                      </a:r>
                    </a:p>
                  </a:txBody>
                  <a:tcPr>
                    <a:solidFill>
                      <a:srgbClr val="CBCBCB"/>
                    </a:solidFill>
                  </a:tcPr>
                </a:tc>
                <a:tc>
                  <a:txBody>
                    <a:bodyPr/>
                    <a:lstStyle/>
                    <a:p>
                      <a:r>
                        <a:rPr lang="en-US" sz="1400" b="0" i="0" u="none" strike="noStrike" kern="1200" baseline="0" dirty="0">
                          <a:solidFill>
                            <a:schemeClr val="dk1"/>
                          </a:solidFill>
                          <a:latin typeface="+mn-lt"/>
                          <a:ea typeface="+mn-ea"/>
                          <a:cs typeface="+mn-cs"/>
                        </a:rPr>
                        <a:t>Hygiene practices</a:t>
                      </a:r>
                    </a:p>
                  </a:txBody>
                  <a:tcPr>
                    <a:solidFill>
                      <a:srgbClr val="CBCBCB"/>
                    </a:solidFill>
                  </a:tcPr>
                </a:tc>
                <a:extLst>
                  <a:ext uri="{0D108BD9-81ED-4DB2-BD59-A6C34878D82A}">
                    <a16:rowId xmlns:a16="http://schemas.microsoft.com/office/drawing/2014/main" val="10004"/>
                  </a:ext>
                </a:extLst>
              </a:tr>
              <a:tr h="421640">
                <a:tc>
                  <a:txBody>
                    <a:bodyPr/>
                    <a:lstStyle/>
                    <a:p>
                      <a:r>
                        <a:rPr lang="en-US" sz="1400" b="1" dirty="0"/>
                        <a:t>Treatment</a:t>
                      </a:r>
                    </a:p>
                  </a:txBody>
                  <a:tcPr>
                    <a:solidFill>
                      <a:srgbClr val="E7E7E7"/>
                    </a:solidFill>
                  </a:tcPr>
                </a:tc>
                <a:tc>
                  <a:txBody>
                    <a:bodyPr/>
                    <a:lstStyle/>
                    <a:p>
                      <a:r>
                        <a:rPr lang="en-US" sz="1400" b="0" i="0" u="none" strike="noStrike" kern="1200" baseline="0" dirty="0">
                          <a:solidFill>
                            <a:schemeClr val="dk1"/>
                          </a:solidFill>
                          <a:latin typeface="+mn-lt"/>
                          <a:ea typeface="+mn-ea"/>
                          <a:cs typeface="+mn-cs"/>
                        </a:rPr>
                        <a:t>Penicillin, cephalexin in penicillin-allergic</a:t>
                      </a:r>
                    </a:p>
                  </a:txBody>
                  <a:tcPr>
                    <a:solidFill>
                      <a:srgbClr val="E7E7E7"/>
                    </a:solidFill>
                  </a:tcPr>
                </a:tc>
                <a:tc>
                  <a:txBody>
                    <a:bodyPr/>
                    <a:lstStyle/>
                    <a:p>
                      <a:r>
                        <a:rPr lang="en-US" sz="1400" b="0" i="0" u="none" strike="noStrike" kern="1200" baseline="0" dirty="0">
                          <a:solidFill>
                            <a:schemeClr val="dk1"/>
                          </a:solidFill>
                          <a:latin typeface="+mn-lt"/>
                          <a:ea typeface="+mn-ea"/>
                          <a:cs typeface="+mn-cs"/>
                        </a:rPr>
                        <a:t>Penicillin</a:t>
                      </a:r>
                    </a:p>
                  </a:txBody>
                  <a:tcPr>
                    <a:solidFill>
                      <a:srgbClr val="E7E7E7"/>
                    </a:solidFill>
                  </a:tcPr>
                </a:tc>
                <a:tc>
                  <a:txBody>
                    <a:bodyPr/>
                    <a:lstStyle/>
                    <a:p>
                      <a:r>
                        <a:rPr lang="en-US" sz="1400" b="0" i="0" u="none" strike="noStrike" kern="1200" baseline="0" dirty="0">
                          <a:solidFill>
                            <a:schemeClr val="dk1"/>
                          </a:solidFill>
                          <a:latin typeface="+mn-lt"/>
                          <a:ea typeface="+mn-ea"/>
                          <a:cs typeface="+mn-cs"/>
                        </a:rPr>
                        <a:t>Symptom relief only</a:t>
                      </a:r>
                    </a:p>
                  </a:txBody>
                  <a:tcPr>
                    <a:solidFill>
                      <a:srgbClr val="E7E7E7"/>
                    </a:solidFill>
                  </a:tcPr>
                </a:tc>
                <a:extLst>
                  <a:ext uri="{0D108BD9-81ED-4DB2-BD59-A6C34878D82A}">
                    <a16:rowId xmlns:a16="http://schemas.microsoft.com/office/drawing/2014/main" val="10005"/>
                  </a:ext>
                </a:extLst>
              </a:tr>
              <a:tr h="421640">
                <a:tc>
                  <a:txBody>
                    <a:bodyPr/>
                    <a:lstStyle/>
                    <a:p>
                      <a:r>
                        <a:rPr lang="en-US" sz="1400" b="1" dirty="0"/>
                        <a:t>Distinctive Features</a:t>
                      </a:r>
                    </a:p>
                  </a:txBody>
                  <a:tcPr>
                    <a:solidFill>
                      <a:srgbClr val="CBCBCB"/>
                    </a:solidFill>
                  </a:tcPr>
                </a:tc>
                <a:tc>
                  <a:txBody>
                    <a:bodyPr/>
                    <a:lstStyle/>
                    <a:p>
                      <a:r>
                        <a:rPr lang="en-US" sz="1400" b="0" i="0" u="none" strike="noStrike" kern="1200" baseline="0" dirty="0">
                          <a:solidFill>
                            <a:schemeClr val="dk1"/>
                          </a:solidFill>
                          <a:latin typeface="+mn-lt"/>
                          <a:ea typeface="+mn-ea"/>
                          <a:cs typeface="+mn-cs"/>
                        </a:rPr>
                        <a:t>Generally more severe than viral pharyngitis</a:t>
                      </a:r>
                    </a:p>
                  </a:txBody>
                  <a:tcPr>
                    <a:solidFill>
                      <a:srgbClr val="CBCBCB"/>
                    </a:solidFill>
                  </a:tcPr>
                </a:tc>
                <a:tc>
                  <a:txBody>
                    <a:bodyPr/>
                    <a:lstStyle/>
                    <a:p>
                      <a:r>
                        <a:rPr lang="en-US" sz="1400" b="0" i="0" u="none" strike="noStrike" kern="1200" baseline="0" dirty="0">
                          <a:solidFill>
                            <a:schemeClr val="dk1"/>
                          </a:solidFill>
                          <a:latin typeface="+mn-lt"/>
                          <a:ea typeface="+mn-ea"/>
                          <a:cs typeface="+mn-cs"/>
                        </a:rPr>
                        <a:t>Can lead to </a:t>
                      </a:r>
                      <a:r>
                        <a:rPr lang="en-US" sz="1400" b="0" i="0" u="none" strike="noStrike" kern="1200" baseline="0" dirty="0" err="1">
                          <a:solidFill>
                            <a:schemeClr val="dk1"/>
                          </a:solidFill>
                          <a:latin typeface="+mn-lt"/>
                          <a:ea typeface="+mn-ea"/>
                          <a:cs typeface="+mn-cs"/>
                        </a:rPr>
                        <a:t>Lemierre’s</a:t>
                      </a:r>
                      <a:r>
                        <a:rPr lang="en-US" sz="1400" b="0" i="0" u="none" strike="noStrike" kern="1200" baseline="0" dirty="0">
                          <a:solidFill>
                            <a:schemeClr val="dk1"/>
                          </a:solidFill>
                          <a:latin typeface="+mn-lt"/>
                          <a:ea typeface="+mn-ea"/>
                          <a:cs typeface="+mn-cs"/>
                        </a:rPr>
                        <a:t> syndrome</a:t>
                      </a:r>
                    </a:p>
                  </a:txBody>
                  <a:tcPr>
                    <a:solidFill>
                      <a:srgbClr val="CBCBCB"/>
                    </a:solidFill>
                  </a:tcPr>
                </a:tc>
                <a:tc>
                  <a:txBody>
                    <a:bodyPr/>
                    <a:lstStyle/>
                    <a:p>
                      <a:r>
                        <a:rPr lang="en-US" sz="1400" b="0" i="0" u="none" strike="noStrike" kern="1200" baseline="0" dirty="0">
                          <a:solidFill>
                            <a:schemeClr val="dk1"/>
                          </a:solidFill>
                          <a:latin typeface="+mn-lt"/>
                          <a:ea typeface="+mn-ea"/>
                          <a:cs typeface="+mn-cs"/>
                        </a:rPr>
                        <a:t>Hoarseness frequently accompanies viral pharyngitis</a:t>
                      </a:r>
                    </a:p>
                  </a:txBody>
                  <a:tcPr>
                    <a:solidFill>
                      <a:srgbClr val="CBCBCB"/>
                    </a:solidFill>
                  </a:tcPr>
                </a:tc>
                <a:extLst>
                  <a:ext uri="{0D108BD9-81ED-4DB2-BD59-A6C34878D82A}">
                    <a16:rowId xmlns:a16="http://schemas.microsoft.com/office/drawing/2014/main" val="10006"/>
                  </a:ext>
                </a:extLst>
              </a:tr>
              <a:tr h="421640">
                <a:tc>
                  <a:txBody>
                    <a:bodyPr/>
                    <a:lstStyle/>
                    <a:p>
                      <a:r>
                        <a:rPr lang="en-US" sz="1400" b="1" i="0" u="none" strike="noStrike" kern="1200" baseline="0" dirty="0">
                          <a:solidFill>
                            <a:schemeClr val="dk1"/>
                          </a:solidFill>
                          <a:latin typeface="+mn-lt"/>
                          <a:ea typeface="+mn-ea"/>
                          <a:cs typeface="+mn-cs"/>
                        </a:rPr>
                        <a:t>Epidemiological Features</a:t>
                      </a:r>
                      <a:endParaRPr lang="en-US" sz="1400" b="0" i="0" u="none" strike="noStrike" kern="1200" baseline="0" dirty="0">
                        <a:solidFill>
                          <a:schemeClr val="dk1"/>
                        </a:solidFill>
                        <a:latin typeface="+mn-lt"/>
                        <a:ea typeface="+mn-ea"/>
                        <a:cs typeface="+mn-cs"/>
                      </a:endParaRPr>
                    </a:p>
                  </a:txBody>
                  <a:tcPr>
                    <a:solidFill>
                      <a:srgbClr val="E7E7E7"/>
                    </a:solidFill>
                  </a:tcPr>
                </a:tc>
                <a:tc>
                  <a:txBody>
                    <a:bodyPr/>
                    <a:lstStyle/>
                    <a:p>
                      <a:r>
                        <a:rPr lang="en-US" sz="1400" b="0" i="0" u="none" strike="noStrike" kern="1200" baseline="0" dirty="0">
                          <a:solidFill>
                            <a:schemeClr val="dk1"/>
                          </a:solidFill>
                          <a:latin typeface="+mn-lt"/>
                          <a:ea typeface="+mn-ea"/>
                          <a:cs typeface="+mn-cs"/>
                        </a:rPr>
                        <a:t>United States: 10% to 20% of all cases of pharyngitis</a:t>
                      </a:r>
                    </a:p>
                  </a:txBody>
                  <a:tcPr>
                    <a:solidFill>
                      <a:srgbClr val="E7E7E7"/>
                    </a:solidFill>
                  </a:tcPr>
                </a:tc>
                <a:tc>
                  <a:txBody>
                    <a:bodyPr/>
                    <a:lstStyle/>
                    <a:p>
                      <a:r>
                        <a:rPr lang="en-US" sz="1400" b="0" i="0" u="none" strike="noStrike" kern="1200" baseline="0" dirty="0">
                          <a:solidFill>
                            <a:schemeClr val="dk1"/>
                          </a:solidFill>
                          <a:latin typeface="+mn-lt"/>
                          <a:ea typeface="+mn-ea"/>
                          <a:cs typeface="+mn-cs"/>
                        </a:rPr>
                        <a:t>Causes up to 15% of acute pharyngitis in teens/young adults</a:t>
                      </a:r>
                    </a:p>
                  </a:txBody>
                  <a:tcPr>
                    <a:solidFill>
                      <a:srgbClr val="E7E7E7"/>
                    </a:solidFill>
                  </a:tcPr>
                </a:tc>
                <a:tc>
                  <a:txBody>
                    <a:bodyPr/>
                    <a:lstStyle/>
                    <a:p>
                      <a:r>
                        <a:rPr lang="en-US" sz="1400" b="0" i="0" u="none" strike="noStrike" kern="1200" baseline="0" dirty="0">
                          <a:solidFill>
                            <a:schemeClr val="dk1"/>
                          </a:solidFill>
                          <a:latin typeface="+mn-lt"/>
                          <a:ea typeface="+mn-ea"/>
                          <a:cs typeface="+mn-cs"/>
                        </a:rPr>
                        <a:t>Ubiquitous; responsible for 40% to 60% of all pharyngitis</a:t>
                      </a:r>
                    </a:p>
                  </a:txBody>
                  <a:tcPr>
                    <a:solidFill>
                      <a:srgbClr val="E7E7E7"/>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186654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342900" y="260648"/>
            <a:ext cx="8458200" cy="678611"/>
          </a:xfrm>
        </p:spPr>
        <p:txBody>
          <a:bodyPr/>
          <a:lstStyle/>
          <a:p>
            <a:r>
              <a:rPr lang="en-US" altLang="en-US" b="1" dirty="0">
                <a:solidFill>
                  <a:schemeClr val="tx1"/>
                </a:solidFill>
              </a:rPr>
              <a:t>Diphtheria</a:t>
            </a:r>
          </a:p>
        </p:txBody>
      </p:sp>
      <p:sp>
        <p:nvSpPr>
          <p:cNvPr id="38915" name="Content Placeholder 2"/>
          <p:cNvSpPr>
            <a:spLocks noGrp="1"/>
          </p:cNvSpPr>
          <p:nvPr>
            <p:ph sz="quarter" idx="11"/>
          </p:nvPr>
        </p:nvSpPr>
        <p:spPr>
          <a:xfrm>
            <a:off x="342900" y="1008584"/>
            <a:ext cx="8458200" cy="2360176"/>
          </a:xfrm>
        </p:spPr>
        <p:txBody>
          <a:bodyPr/>
          <a:lstStyle/>
          <a:p>
            <a:pPr marL="0" indent="0" eaLnBrk="1" hangingPunct="1">
              <a:buNone/>
            </a:pPr>
            <a:r>
              <a:rPr lang="en-US" altLang="en-US" dirty="0"/>
              <a:t>Significant cause of morbidity and mortality for hundreds of years</a:t>
            </a:r>
          </a:p>
          <a:p>
            <a:pPr marL="342900" indent="-342900">
              <a:buFont typeface="Arial" panose="020B0604020202020204" pitchFamily="34" charset="0"/>
              <a:buChar char="•"/>
            </a:pPr>
            <a:r>
              <a:rPr lang="en-US" altLang="en-US" sz="2000" dirty="0"/>
              <a:t>Immunization with the diphtheria toxoid has caused the number of cases to decline significantly</a:t>
            </a:r>
          </a:p>
          <a:p>
            <a:pPr marL="342900" indent="-342900">
              <a:buFont typeface="Arial" panose="020B0604020202020204" pitchFamily="34" charset="0"/>
              <a:buChar char="•"/>
            </a:pPr>
            <a:r>
              <a:rPr lang="en-US" altLang="en-US" sz="2000" dirty="0"/>
              <a:t>Epidemics and smaller outbreaks have occurred due to a breakdown in immunity due to lack of vaccination</a:t>
            </a:r>
          </a:p>
        </p:txBody>
      </p:sp>
      <p:pic>
        <p:nvPicPr>
          <p:cNvPr id="7" name="Picture 3">
            <a:extLst>
              <a:ext uri="{C183D7F6-B498-43B3-948B-1728B52AA6E4}">
                <adec:decorative xmlns:adec="http://schemas.microsoft.com/office/drawing/2017/decorative" val="1"/>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2699792" y="3449538"/>
            <a:ext cx="4572000" cy="2571750"/>
          </a:xfrm>
        </p:spPr>
      </p:pic>
      <p:sp>
        <p:nvSpPr>
          <p:cNvPr id="8" name="Text Placeholder 4"/>
          <p:cNvSpPr>
            <a:spLocks noGrp="1"/>
          </p:cNvSpPr>
          <p:nvPr>
            <p:ph type="body" sz="quarter" idx="30"/>
          </p:nvPr>
        </p:nvSpPr>
        <p:spPr>
          <a:xfrm>
            <a:off x="1562101" y="6725907"/>
            <a:ext cx="6976872" cy="173736"/>
          </a:xfrm>
        </p:spPr>
        <p:txBody>
          <a:bodyPr/>
          <a:lstStyle/>
          <a:p>
            <a:r>
              <a:rPr lang="en-US" dirty="0"/>
              <a:t>Source: WHO/</a:t>
            </a:r>
            <a:r>
              <a:rPr lang="en-US" dirty="0" err="1"/>
              <a:t>Unicef</a:t>
            </a:r>
            <a:endParaRPr lang="en-IN" dirty="0"/>
          </a:p>
        </p:txBody>
      </p:sp>
    </p:spTree>
    <p:extLst>
      <p:ext uri="{BB962C8B-B14F-4D97-AF65-F5344CB8AC3E}">
        <p14:creationId xmlns:p14="http://schemas.microsoft.com/office/powerpoint/2010/main" val="3198005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4373116" cy="678611"/>
          </a:xfrm>
        </p:spPr>
        <p:txBody>
          <a:bodyPr rtlCol="0">
            <a:noAutofit/>
          </a:bodyPr>
          <a:lstStyle/>
          <a:p>
            <a:pPr>
              <a:defRPr/>
            </a:pPr>
            <a:r>
              <a:rPr lang="en-US" b="1" dirty="0">
                <a:solidFill>
                  <a:schemeClr val="tx1"/>
                </a:solidFill>
                <a:ea typeface="+mj-ea"/>
                <a:cs typeface="+mj-cs"/>
              </a:rPr>
              <a:t>The Respiratory Tract</a:t>
            </a:r>
          </a:p>
        </p:txBody>
      </p:sp>
      <p:sp>
        <p:nvSpPr>
          <p:cNvPr id="6147" name="Content Placeholder 2"/>
          <p:cNvSpPr>
            <a:spLocks noGrp="1"/>
          </p:cNvSpPr>
          <p:nvPr>
            <p:ph sz="quarter" idx="11"/>
          </p:nvPr>
        </p:nvSpPr>
        <p:spPr>
          <a:xfrm>
            <a:off x="342900" y="1276709"/>
            <a:ext cx="3797052" cy="4879552"/>
          </a:xfrm>
        </p:spPr>
        <p:txBody>
          <a:bodyPr/>
          <a:lstStyle/>
          <a:p>
            <a:pPr marL="0" indent="0" eaLnBrk="1" hangingPunct="1">
              <a:spcAft>
                <a:spcPts val="1200"/>
              </a:spcAft>
              <a:buNone/>
            </a:pPr>
            <a:r>
              <a:rPr lang="en-US" altLang="en-US" dirty="0"/>
              <a:t>Upper respiratory tract:</a:t>
            </a:r>
          </a:p>
          <a:p>
            <a:pPr marL="342900" indent="-342900">
              <a:buFont typeface="Arial" panose="020B0604020202020204" pitchFamily="34" charset="0"/>
              <a:buChar char="•"/>
            </a:pPr>
            <a:r>
              <a:rPr lang="en-US" altLang="en-US" sz="2000" dirty="0"/>
              <a:t>Mouth, nose, nasal cavity, sinuses, throat (pharynx), epiglottis, and larynx</a:t>
            </a:r>
          </a:p>
          <a:p>
            <a:pPr marL="0" lvl="0" indent="0">
              <a:spcAft>
                <a:spcPts val="1200"/>
              </a:spcAft>
              <a:buNone/>
            </a:pPr>
            <a:r>
              <a:rPr lang="en-US" altLang="en-US" dirty="0">
                <a:solidFill>
                  <a:prstClr val="black"/>
                </a:solidFill>
              </a:rPr>
              <a:t>Lower respiratory tract:</a:t>
            </a:r>
          </a:p>
          <a:p>
            <a:pPr marL="342900" lvl="0" indent="-342900">
              <a:buFont typeface="Arial" panose="020B0604020202020204" pitchFamily="34" charset="0"/>
              <a:buChar char="•"/>
            </a:pPr>
            <a:r>
              <a:rPr lang="en-US" altLang="en-US" sz="2000" dirty="0">
                <a:solidFill>
                  <a:prstClr val="black"/>
                </a:solidFill>
              </a:rPr>
              <a:t>Trachea and within the lungs, bronchi, bronchioles, and alveoli</a:t>
            </a:r>
          </a:p>
        </p:txBody>
      </p:sp>
      <p:pic>
        <p:nvPicPr>
          <p:cNvPr id="8" name="Picture 3" descr="Important structures in the upper and lower respiratory tracts and inset showing ciliary defense of the tracheal mucosa."/>
          <p:cNvPicPr>
            <a:picLocks noGrp="1" noChangeAspect="1"/>
          </p:cNvPicPr>
          <p:nvPr>
            <p:ph sz="quarter" idx="31"/>
          </p:nvPr>
        </p:nvPicPr>
        <p:blipFill>
          <a:blip r:embed="rId2" cstate="print">
            <a:extLst>
              <a:ext uri="{28A0092B-C50C-407E-A947-70E740481C1C}">
                <a14:useLocalDpi xmlns:a14="http://schemas.microsoft.com/office/drawing/2010/main" val="0"/>
              </a:ext>
            </a:extLst>
          </a:blip>
          <a:stretch>
            <a:fillRect/>
          </a:stretch>
        </p:blipFill>
        <p:spPr>
          <a:xfrm>
            <a:off x="5050537" y="768757"/>
            <a:ext cx="3877554" cy="5161634"/>
          </a:xfrm>
        </p:spPr>
      </p:pic>
      <p:sp>
        <p:nvSpPr>
          <p:cNvPr id="9" name="Text Placeholder 4"/>
          <p:cNvSpPr>
            <a:spLocks noGrp="1"/>
          </p:cNvSpPr>
          <p:nvPr>
            <p:ph type="body" sz="quarter" idx="30"/>
          </p:nvPr>
        </p:nvSpPr>
        <p:spPr>
          <a:xfrm>
            <a:off x="1562101" y="6712259"/>
            <a:ext cx="6976872" cy="173736"/>
          </a:xfrm>
        </p:spPr>
        <p:txBody>
          <a:bodyPr/>
          <a:lstStyle/>
          <a:p>
            <a:r>
              <a:rPr lang="en-IN" dirty="0"/>
              <a:t>Susumu </a:t>
            </a:r>
            <a:r>
              <a:rPr lang="en-IN" dirty="0" err="1"/>
              <a:t>Nishinaga</a:t>
            </a:r>
            <a:r>
              <a:rPr lang="en-IN" dirty="0"/>
              <a:t>/Science Source</a:t>
            </a:r>
          </a:p>
        </p:txBody>
      </p:sp>
      <p:sp>
        <p:nvSpPr>
          <p:cNvPr id="6" name="Text Placeholder 5">
            <a:extLst>
              <a:ext uri="{FF2B5EF4-FFF2-40B4-BE49-F238E27FC236}">
                <a16:creationId xmlns:a16="http://schemas.microsoft.com/office/drawing/2014/main" id="{ADFB0344-D6EB-43AB-AFAF-059B2EF9523A}"/>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709868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b="1" dirty="0">
                <a:solidFill>
                  <a:schemeClr val="tx1"/>
                </a:solidFill>
              </a:rPr>
              <a:t>Causative Agent of Diphtheria</a:t>
            </a:r>
          </a:p>
        </p:txBody>
      </p:sp>
      <p:sp>
        <p:nvSpPr>
          <p:cNvPr id="39939" name="Content Placeholder 2"/>
          <p:cNvSpPr>
            <a:spLocks noGrp="1"/>
          </p:cNvSpPr>
          <p:nvPr>
            <p:ph sz="quarter" idx="11"/>
          </p:nvPr>
        </p:nvSpPr>
        <p:spPr>
          <a:xfrm>
            <a:off x="342900" y="1276709"/>
            <a:ext cx="4301108" cy="4600563"/>
          </a:xfrm>
        </p:spPr>
        <p:txBody>
          <a:bodyPr/>
          <a:lstStyle/>
          <a:p>
            <a:pPr marL="0" indent="0" eaLnBrk="1" hangingPunct="1">
              <a:lnSpc>
                <a:spcPct val="90000"/>
              </a:lnSpc>
              <a:spcAft>
                <a:spcPts val="1200"/>
              </a:spcAft>
              <a:buNone/>
            </a:pPr>
            <a:r>
              <a:rPr lang="en-US" altLang="en-US" dirty="0"/>
              <a:t>Exotoxin manufactured by </a:t>
            </a:r>
            <a:r>
              <a:rPr lang="en-US" altLang="en-US" i="1" dirty="0" err="1"/>
              <a:t>Corynebacterium</a:t>
            </a:r>
            <a:r>
              <a:rPr lang="en-US" altLang="en-US" i="1" dirty="0"/>
              <a:t> </a:t>
            </a:r>
            <a:r>
              <a:rPr lang="en-US" altLang="en-US" i="1" dirty="0" err="1"/>
              <a:t>diphtheriae</a:t>
            </a:r>
            <a:endParaRPr lang="en-US" altLang="en-US" dirty="0"/>
          </a:p>
          <a:p>
            <a:pPr marL="342900" indent="-342900">
              <a:lnSpc>
                <a:spcPct val="90000"/>
              </a:lnSpc>
              <a:spcAft>
                <a:spcPts val="600"/>
              </a:spcAft>
              <a:buFont typeface="Arial" panose="020B0604020202020204" pitchFamily="34" charset="0"/>
              <a:buChar char="•"/>
            </a:pPr>
            <a:r>
              <a:rPr lang="en-US" altLang="en-US" sz="2000" dirty="0"/>
              <a:t>Non-endospore-forming, gram-positive, club-shaped bacterium</a:t>
            </a:r>
          </a:p>
          <a:p>
            <a:pPr marL="342900" indent="-342900">
              <a:lnSpc>
                <a:spcPct val="90000"/>
              </a:lnSpc>
              <a:spcAft>
                <a:spcPts val="600"/>
              </a:spcAft>
              <a:buFont typeface="Arial" panose="020B0604020202020204" pitchFamily="34" charset="0"/>
              <a:buChar char="•"/>
            </a:pPr>
            <a:r>
              <a:rPr lang="en-US" altLang="en-US" sz="2000" dirty="0"/>
              <a:t>Produces sore throat, lack of appetite, and low-grade fever</a:t>
            </a:r>
          </a:p>
          <a:p>
            <a:pPr marL="342900" indent="-342900">
              <a:lnSpc>
                <a:spcPct val="90000"/>
              </a:lnSpc>
              <a:spcAft>
                <a:spcPts val="600"/>
              </a:spcAft>
              <a:buFont typeface="Arial" panose="020B0604020202020204" pitchFamily="34" charset="0"/>
              <a:buChar char="•"/>
            </a:pPr>
            <a:r>
              <a:rPr lang="en-US" altLang="en-US" sz="2000" dirty="0"/>
              <a:t>Pseudomembrane forms on the tonsils or pharynx that can completely block respiration</a:t>
            </a:r>
          </a:p>
          <a:p>
            <a:pPr marL="342900" indent="-342900">
              <a:lnSpc>
                <a:spcPct val="90000"/>
              </a:lnSpc>
              <a:spcAft>
                <a:spcPts val="600"/>
              </a:spcAft>
              <a:buFont typeface="Arial" panose="020B0604020202020204" pitchFamily="34" charset="0"/>
              <a:buChar char="•"/>
            </a:pPr>
            <a:r>
              <a:rPr lang="en-US" altLang="en-US" sz="2000" dirty="0"/>
              <a:t>DTaP vaccine recommended for children with the Tdap booster for individuals 11 to 64 years</a:t>
            </a:r>
          </a:p>
        </p:txBody>
      </p:sp>
      <p:pic>
        <p:nvPicPr>
          <p:cNvPr id="6" name="Picture 3" descr="Photo of club-shaped Corynebacterium diphtheriae."/>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932040" y="1276709"/>
            <a:ext cx="4114800" cy="2750675"/>
          </a:xfrm>
        </p:spPr>
      </p:pic>
      <p:sp>
        <p:nvSpPr>
          <p:cNvPr id="7" name="Text Placeholder 4"/>
          <p:cNvSpPr>
            <a:spLocks noGrp="1"/>
          </p:cNvSpPr>
          <p:nvPr>
            <p:ph type="body" sz="quarter" idx="30"/>
          </p:nvPr>
        </p:nvSpPr>
        <p:spPr>
          <a:xfrm>
            <a:off x="1562101" y="6725907"/>
            <a:ext cx="6976872" cy="173736"/>
          </a:xfrm>
        </p:spPr>
        <p:txBody>
          <a:bodyPr/>
          <a:lstStyle/>
          <a:p>
            <a:r>
              <a:rPr lang="en-US" dirty="0"/>
              <a:t>Source: Dr. P. B. Smith/CDC</a:t>
            </a:r>
            <a:endParaRPr lang="en-IN" dirty="0"/>
          </a:p>
        </p:txBody>
      </p:sp>
    </p:spTree>
    <p:extLst>
      <p:ext uri="{BB962C8B-B14F-4D97-AF65-F5344CB8AC3E}">
        <p14:creationId xmlns:p14="http://schemas.microsoft.com/office/powerpoint/2010/main" val="21892509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altLang="en-US" b="1" dirty="0"/>
              <a:t>Diphtheria</a:t>
            </a:r>
            <a:r>
              <a:rPr lang="en-US" b="1" dirty="0"/>
              <a:t> Disease Table</a:t>
            </a:r>
            <a:endParaRPr lang="en-US" altLang="en-US" b="1" dirty="0">
              <a:latin typeface="Calibri" panose="020F0502020204030204" pitchFamily="34" charset="0"/>
            </a:endParaRPr>
          </a:p>
        </p:txBody>
      </p:sp>
      <p:graphicFrame>
        <p:nvGraphicFramePr>
          <p:cNvPr id="6" name="Table 2"/>
          <p:cNvGraphicFramePr>
            <a:graphicFrameLocks noGrp="1"/>
          </p:cNvGraphicFramePr>
          <p:nvPr>
            <p:ph sz="quarter" idx="11"/>
            <p:extLst>
              <p:ext uri="{D42A27DB-BD31-4B8C-83A1-F6EECF244321}">
                <p14:modId xmlns:p14="http://schemas.microsoft.com/office/powerpoint/2010/main" val="2464551544"/>
              </p:ext>
            </p:extLst>
          </p:nvPr>
        </p:nvGraphicFramePr>
        <p:xfrm>
          <a:off x="342900" y="1377470"/>
          <a:ext cx="8458200" cy="4139762"/>
        </p:xfrm>
        <a:graphic>
          <a:graphicData uri="http://schemas.openxmlformats.org/drawingml/2006/table">
            <a:tbl>
              <a:tblPr firstRow="1" bandRow="1">
                <a:tableStyleId>{2D5ABB26-0587-4C30-8999-92F81FD0307C}</a:tableStyleId>
              </a:tblPr>
              <a:tblGrid>
                <a:gridCol w="2644924">
                  <a:extLst>
                    <a:ext uri="{9D8B030D-6E8A-4147-A177-3AD203B41FA5}">
                      <a16:colId xmlns:a16="http://schemas.microsoft.com/office/drawing/2014/main" val="2094516328"/>
                    </a:ext>
                  </a:extLst>
                </a:gridCol>
                <a:gridCol w="5813276">
                  <a:extLst>
                    <a:ext uri="{9D8B030D-6E8A-4147-A177-3AD203B41FA5}">
                      <a16:colId xmlns:a16="http://schemas.microsoft.com/office/drawing/2014/main" val="449709637"/>
                    </a:ext>
                  </a:extLst>
                </a:gridCol>
              </a:tblGrid>
              <a:tr h="496466">
                <a:tc>
                  <a:txBody>
                    <a:bodyPr/>
                    <a:lstStyle/>
                    <a:p>
                      <a:r>
                        <a:rPr lang="en-US" sz="1600" b="1" i="0" u="none" strike="noStrike" kern="1200" baseline="0" dirty="0">
                          <a:solidFill>
                            <a:schemeClr val="dk1"/>
                          </a:solidFill>
                          <a:latin typeface="+mn-lt"/>
                          <a:ea typeface="+mn-ea"/>
                          <a:cs typeface="+mn-cs"/>
                        </a:rPr>
                        <a:t>Causative Organism(s)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1" u="none" strike="noStrike" kern="1200" baseline="0" dirty="0">
                          <a:solidFill>
                            <a:schemeClr val="dk1"/>
                          </a:solidFill>
                          <a:latin typeface="+mn-lt"/>
                          <a:ea typeface="+mn-ea"/>
                          <a:cs typeface="+mn-cs"/>
                        </a:rPr>
                        <a:t>Corynebacterium diphtheriae</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83856015"/>
                  </a:ext>
                </a:extLst>
              </a:tr>
              <a:tr h="665634">
                <a:tc>
                  <a:txBody>
                    <a:bodyPr/>
                    <a:lstStyle/>
                    <a:p>
                      <a:r>
                        <a:rPr lang="en-US" sz="1600" b="1" i="0" u="none" strike="noStrike" kern="1200" baseline="0" dirty="0">
                          <a:solidFill>
                            <a:schemeClr val="dk1"/>
                          </a:solidFill>
                          <a:latin typeface="+mn-lt"/>
                          <a:ea typeface="+mn-ea"/>
                          <a:cs typeface="+mn-cs"/>
                        </a:rPr>
                        <a:t>Common Modes of Transmission</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Droplet contact, direct contact, or indirect contact with contaminated fomites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755346"/>
                  </a:ext>
                </a:extLst>
              </a:tr>
              <a:tr h="486494">
                <a:tc>
                  <a:txBody>
                    <a:bodyPr/>
                    <a:lstStyle/>
                    <a:p>
                      <a:r>
                        <a:rPr lang="en-US" sz="1600" b="1" i="0" u="none" strike="noStrike" kern="1200" baseline="0" dirty="0">
                          <a:solidFill>
                            <a:schemeClr val="dk1"/>
                          </a:solidFill>
                          <a:latin typeface="+mn-lt"/>
                          <a:ea typeface="+mn-ea"/>
                          <a:cs typeface="+mn-cs"/>
                        </a:rPr>
                        <a:t>Virulence Factors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Exotoxin: diphtheria toxin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04182893"/>
                  </a:ext>
                </a:extLst>
              </a:tr>
              <a:tr h="751135">
                <a:tc>
                  <a:txBody>
                    <a:bodyPr/>
                    <a:lstStyle/>
                    <a:p>
                      <a:r>
                        <a:rPr lang="en-US" sz="1600" b="1" i="0" u="none" strike="noStrike" kern="1200" baseline="0" dirty="0">
                          <a:solidFill>
                            <a:schemeClr val="dk1"/>
                          </a:solidFill>
                          <a:latin typeface="+mn-lt"/>
                          <a:ea typeface="+mn-ea"/>
                          <a:cs typeface="+mn-cs"/>
                        </a:rPr>
                        <a:t>Culture/Diagnosis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Tellurite medium—gray/black colonies, club-shaped morphology on Gram stain; treatment begun before definitive identification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3615657"/>
                  </a:ext>
                </a:extLst>
              </a:tr>
              <a:tr h="510068">
                <a:tc>
                  <a:txBody>
                    <a:bodyPr/>
                    <a:lstStyle/>
                    <a:p>
                      <a:r>
                        <a:rPr lang="en-US" sz="1600" b="1" dirty="0"/>
                        <a:t>Prevention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Diphtheria toxoid vaccine (part of DTaP, Tdap, DT, and 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5479869"/>
                  </a:ext>
                </a:extLst>
              </a:tr>
              <a:tr h="492506">
                <a:tc>
                  <a:txBody>
                    <a:bodyPr/>
                    <a:lstStyle/>
                    <a:p>
                      <a:r>
                        <a:rPr lang="en-US" sz="1600" b="1"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Antitoxin plus penicillin or erythromycin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77241466"/>
                  </a:ext>
                </a:extLst>
              </a:tr>
              <a:tr h="665634">
                <a:tc>
                  <a:txBody>
                    <a:bodyPr/>
                    <a:lstStyle/>
                    <a:p>
                      <a:r>
                        <a:rPr lang="en-US" sz="1600" b="1" i="0" u="none" strike="noStrike" kern="1200" baseline="0" dirty="0">
                          <a:solidFill>
                            <a:schemeClr val="dk1"/>
                          </a:solidFill>
                          <a:latin typeface="+mn-lt"/>
                          <a:ea typeface="+mn-ea"/>
                          <a:cs typeface="+mn-cs"/>
                        </a:rPr>
                        <a:t>Epidemiological Features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United States: only rarely seen; internationally: +/– 5000 cases per year, even though there is 86% vaccine coverage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9525213"/>
                  </a:ext>
                </a:extLst>
              </a:tr>
            </a:tbl>
          </a:graphicData>
        </a:graphic>
      </p:graphicFrame>
    </p:spTree>
    <p:extLst>
      <p:ext uri="{BB962C8B-B14F-4D97-AF65-F5344CB8AC3E}">
        <p14:creationId xmlns:p14="http://schemas.microsoft.com/office/powerpoint/2010/main" val="25157427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506287" y="304800"/>
            <a:ext cx="8438015" cy="678611"/>
          </a:xfrm>
        </p:spPr>
        <p:txBody>
          <a:bodyPr/>
          <a:lstStyle/>
          <a:p>
            <a:pPr eaLnBrk="1" hangingPunct="1"/>
            <a:r>
              <a:rPr lang="en-US" altLang="en-US" b="1" dirty="0"/>
              <a:t>Concept Check – Section 21.3</a:t>
            </a:r>
          </a:p>
        </p:txBody>
      </p:sp>
      <p:sp>
        <p:nvSpPr>
          <p:cNvPr id="4" name="Content Placeholder 2"/>
          <p:cNvSpPr>
            <a:spLocks noGrp="1"/>
          </p:cNvSpPr>
          <p:nvPr>
            <p:ph sz="quarter" idx="11"/>
          </p:nvPr>
        </p:nvSpPr>
        <p:spPr>
          <a:xfrm>
            <a:off x="506288" y="1276709"/>
            <a:ext cx="7882136" cy="4971691"/>
          </a:xfrm>
          <a:prstGeom prst="rect">
            <a:avLst/>
          </a:prstGeom>
        </p:spPr>
        <p:txBody>
          <a:bodyPr/>
          <a:lstStyle>
            <a:lvl1pPr marL="0" indent="0">
              <a:buNone/>
              <a:defRPr/>
            </a:lvl1pPr>
          </a:lstStyle>
          <a:p>
            <a:pPr marL="457200" lvl="0" indent="-457200">
              <a:buFont typeface="+mj-lt"/>
              <a:buAutoNum type="arabicPeriod"/>
              <a:defRPr/>
            </a:pPr>
            <a:r>
              <a:rPr lang="en-US" dirty="0">
                <a:solidFill>
                  <a:prstClr val="black"/>
                </a:solidFill>
              </a:rPr>
              <a:t>True/False: There is an effective vaccine available for the common cold.</a:t>
            </a:r>
          </a:p>
          <a:p>
            <a:pPr marL="457200" indent="-457200">
              <a:spcAft>
                <a:spcPts val="0"/>
              </a:spcAft>
              <a:buFont typeface="+mj-lt"/>
              <a:buAutoNum type="arabicPeriod"/>
              <a:defRPr/>
            </a:pPr>
            <a:r>
              <a:rPr lang="en-US" dirty="0"/>
              <a:t>True/False: Sinusitis, otitis media, and pharyngitis can all be sequelae of the common cold.</a:t>
            </a:r>
          </a:p>
          <a:p>
            <a:pPr marL="457200" lvl="0" indent="-457200">
              <a:spcAft>
                <a:spcPts val="0"/>
              </a:spcAft>
              <a:buFont typeface="+mj-lt"/>
              <a:buAutoNum type="arabicPeriod"/>
              <a:defRPr/>
            </a:pPr>
            <a:r>
              <a:rPr lang="en-US" dirty="0"/>
              <a:t>Chronic otitis media is considered to be a ________ </a:t>
            </a:r>
            <a:r>
              <a:rPr lang="en-US" dirty="0">
                <a:solidFill>
                  <a:prstClr val="black"/>
                </a:solidFill>
              </a:rPr>
              <a:t>infection.</a:t>
            </a:r>
          </a:p>
          <a:p>
            <a:pPr marL="457200" lvl="0" indent="-457200">
              <a:spcAft>
                <a:spcPts val="0"/>
              </a:spcAft>
              <a:buFont typeface="+mj-lt"/>
              <a:buAutoNum type="arabicPeriod"/>
              <a:defRPr/>
            </a:pPr>
            <a:r>
              <a:rPr lang="en-US" dirty="0">
                <a:solidFill>
                  <a:prstClr val="black"/>
                </a:solidFill>
              </a:rPr>
              <a:t>List and describe three sequelae of streptococcal pharyngitis.</a:t>
            </a:r>
          </a:p>
          <a:p>
            <a:pPr marL="457200" lvl="0" indent="-457200">
              <a:spcAft>
                <a:spcPts val="0"/>
              </a:spcAft>
              <a:buFont typeface="+mj-lt"/>
              <a:buAutoNum type="arabicPeriod"/>
              <a:defRPr/>
            </a:pPr>
            <a:r>
              <a:rPr lang="en-US" dirty="0">
                <a:solidFill>
                  <a:prstClr val="black"/>
                </a:solidFill>
              </a:rPr>
              <a:t>True/False: There is an effective vaccine available for diphtheria.</a:t>
            </a:r>
          </a:p>
          <a:p>
            <a:pPr marL="457200" indent="-457200">
              <a:spcAft>
                <a:spcPts val="0"/>
              </a:spcAft>
              <a:buFont typeface="+mj-lt"/>
              <a:buAutoNum type="arabicPeriod"/>
              <a:defRPr/>
            </a:pPr>
            <a:endParaRPr lang="en-US" dirty="0">
              <a:solidFill>
                <a:prstClr val="black"/>
              </a:solidFill>
            </a:endParaRPr>
          </a:p>
        </p:txBody>
      </p:sp>
    </p:spTree>
    <p:extLst>
      <p:ext uri="{BB962C8B-B14F-4D97-AF65-F5344CB8AC3E}">
        <p14:creationId xmlns:p14="http://schemas.microsoft.com/office/powerpoint/2010/main" val="7142294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799"/>
            <a:ext cx="8458200" cy="1097280"/>
          </a:xfrm>
        </p:spPr>
        <p:txBody>
          <a:bodyPr rtlCol="0">
            <a:noAutofit/>
          </a:bodyPr>
          <a:lstStyle/>
          <a:p>
            <a:pPr>
              <a:defRPr/>
            </a:pPr>
            <a:r>
              <a:rPr lang="en-US" b="1" dirty="0">
                <a:ea typeface="+mj-ea"/>
                <a:cs typeface="+mj-cs"/>
              </a:rPr>
              <a:t>Section 21.4:</a:t>
            </a:r>
            <a:br>
              <a:rPr lang="en-US" b="1" dirty="0">
                <a:ea typeface="+mj-ea"/>
                <a:cs typeface="+mj-cs"/>
              </a:rPr>
            </a:br>
            <a:r>
              <a:rPr lang="en-US" b="1" dirty="0">
                <a:ea typeface="+mj-ea"/>
                <a:cs typeface="+mj-cs"/>
              </a:rPr>
              <a:t>Diseases Caused by Microorganisms Affecting Both the Upper and Lower Respiratory Tracts</a:t>
            </a:r>
          </a:p>
        </p:txBody>
      </p:sp>
      <p:sp>
        <p:nvSpPr>
          <p:cNvPr id="6" name="Content Placeholder 2"/>
          <p:cNvSpPr>
            <a:spLocks noGrp="1"/>
          </p:cNvSpPr>
          <p:nvPr>
            <p:ph sz="quarter" idx="11"/>
          </p:nvPr>
        </p:nvSpPr>
        <p:spPr>
          <a:xfrm>
            <a:off x="342900" y="1700808"/>
            <a:ext cx="8458200" cy="4608512"/>
          </a:xfrm>
        </p:spPr>
        <p:txBody>
          <a:bodyPr rtlCol="0">
            <a:noAutofit/>
          </a:bodyPr>
          <a:lstStyle/>
          <a:p>
            <a:pPr marL="0" indent="0">
              <a:spcAft>
                <a:spcPts val="1200"/>
              </a:spcAft>
              <a:buNone/>
              <a:defRPr/>
            </a:pPr>
            <a:r>
              <a:rPr lang="en-US" u="sng" dirty="0"/>
              <a:t>Learning Outcomes</a:t>
            </a:r>
          </a:p>
          <a:p>
            <a:pPr>
              <a:spcAft>
                <a:spcPts val="600"/>
              </a:spcAft>
              <a:defRPr/>
            </a:pPr>
            <a:r>
              <a:rPr lang="en-US" sz="2000" dirty="0"/>
              <a:t>List the possible causative agents for each of the infectious conditions affecting both the upper and lower respiratory tracts: whooping cough, RSV disease, and influenza.</a:t>
            </a:r>
          </a:p>
          <a:p>
            <a:pPr>
              <a:spcAft>
                <a:spcPts val="600"/>
              </a:spcAft>
              <a:defRPr/>
            </a:pPr>
            <a:r>
              <a:rPr lang="en-US" sz="2000" dirty="0"/>
              <a:t>Describe the symptoms appearing in each stage of whooping cough.</a:t>
            </a:r>
          </a:p>
          <a:p>
            <a:pPr>
              <a:spcAft>
                <a:spcPts val="600"/>
              </a:spcAft>
              <a:defRPr/>
            </a:pPr>
            <a:r>
              <a:rPr lang="en-US" sz="2000" dirty="0"/>
              <a:t>Discuss reasons for the increase in pertussis cases over the past three decades.</a:t>
            </a:r>
          </a:p>
          <a:p>
            <a:pPr>
              <a:spcAft>
                <a:spcPts val="600"/>
              </a:spcAft>
              <a:defRPr/>
            </a:pPr>
            <a:r>
              <a:rPr lang="en-US" sz="2000" dirty="0"/>
              <a:t>Identify the age groups at most risk for serious disease from RSV.</a:t>
            </a:r>
          </a:p>
          <a:p>
            <a:pPr>
              <a:spcAft>
                <a:spcPts val="600"/>
              </a:spcAft>
              <a:defRPr/>
            </a:pPr>
            <a:r>
              <a:rPr lang="en-US" sz="2000" dirty="0"/>
              <a:t>Plan a response for a situation in which a patient declines influenza vaccination because he or she believes that the warnings about pandemics are always exaggerated.</a:t>
            </a:r>
          </a:p>
          <a:p>
            <a:pPr>
              <a:spcAft>
                <a:spcPts val="600"/>
              </a:spcAft>
              <a:defRPr/>
            </a:pPr>
            <a:r>
              <a:rPr lang="en-US" sz="2000" dirty="0"/>
              <a:t>Compare and contrast </a:t>
            </a:r>
            <a:r>
              <a:rPr lang="en-US" sz="2000" i="1" dirty="0"/>
              <a:t>antigenic drift</a:t>
            </a:r>
            <a:r>
              <a:rPr lang="en-US" sz="2000" dirty="0"/>
              <a:t> and </a:t>
            </a:r>
            <a:r>
              <a:rPr lang="en-US" sz="2000" i="1" dirty="0"/>
              <a:t>antigenic shift</a:t>
            </a:r>
            <a:r>
              <a:rPr lang="en-US" sz="2000" dirty="0"/>
              <a:t> in influenza viruses. </a:t>
            </a:r>
          </a:p>
        </p:txBody>
      </p:sp>
    </p:spTree>
    <p:extLst>
      <p:ext uri="{BB962C8B-B14F-4D97-AF65-F5344CB8AC3E}">
        <p14:creationId xmlns:p14="http://schemas.microsoft.com/office/powerpoint/2010/main" val="9664402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467544" y="304800"/>
            <a:ext cx="8458200" cy="678611"/>
          </a:xfrm>
        </p:spPr>
        <p:txBody>
          <a:bodyPr/>
          <a:lstStyle/>
          <a:p>
            <a:r>
              <a:rPr lang="en-US" altLang="en-US" b="1" dirty="0"/>
              <a:t>Whooping Cough</a:t>
            </a:r>
          </a:p>
        </p:txBody>
      </p:sp>
      <p:sp>
        <p:nvSpPr>
          <p:cNvPr id="48131" name="Content Placeholder 2"/>
          <p:cNvSpPr>
            <a:spLocks noGrp="1"/>
          </p:cNvSpPr>
          <p:nvPr>
            <p:ph sz="quarter" idx="11"/>
          </p:nvPr>
        </p:nvSpPr>
        <p:spPr>
          <a:xfrm>
            <a:off x="467544" y="1276709"/>
            <a:ext cx="8458200" cy="4971691"/>
          </a:xfrm>
        </p:spPr>
        <p:txBody>
          <a:bodyPr/>
          <a:lstStyle/>
          <a:p>
            <a:pPr marL="0" indent="0" eaLnBrk="1" hangingPunct="1">
              <a:buNone/>
            </a:pPr>
            <a:r>
              <a:rPr lang="en-US" altLang="en-US" b="1" dirty="0"/>
              <a:t>Catarrhal</a:t>
            </a:r>
            <a:r>
              <a:rPr lang="en-US" altLang="en-US" dirty="0"/>
              <a:t> phase:</a:t>
            </a:r>
          </a:p>
          <a:p>
            <a:pPr marL="342900" indent="-342900">
              <a:buFont typeface="Arial" panose="020B0604020202020204" pitchFamily="34" charset="0"/>
              <a:buChar char="•"/>
            </a:pPr>
            <a:r>
              <a:rPr lang="en-US" altLang="en-US" sz="2000" dirty="0"/>
              <a:t>Bacteria in the respiratory tract cause cold symptoms</a:t>
            </a:r>
          </a:p>
          <a:p>
            <a:pPr marL="0" lvl="0" indent="0">
              <a:spcBef>
                <a:spcPts val="600"/>
              </a:spcBef>
              <a:spcAft>
                <a:spcPts val="1200"/>
              </a:spcAft>
              <a:buNone/>
            </a:pPr>
            <a:r>
              <a:rPr lang="en-US" altLang="en-US" b="1" dirty="0">
                <a:solidFill>
                  <a:prstClr val="black"/>
                </a:solidFill>
              </a:rPr>
              <a:t>Paroxysmal</a:t>
            </a:r>
            <a:r>
              <a:rPr lang="en-US" altLang="en-US" dirty="0">
                <a:solidFill>
                  <a:prstClr val="black"/>
                </a:solidFill>
              </a:rPr>
              <a:t> phase:</a:t>
            </a:r>
          </a:p>
          <a:p>
            <a:pPr marL="342900" lvl="0" indent="-342900">
              <a:buFont typeface="Arial" panose="020B0604020202020204" pitchFamily="34" charset="0"/>
              <a:buChar char="•"/>
            </a:pPr>
            <a:r>
              <a:rPr lang="en-US" altLang="en-US" sz="2000" dirty="0">
                <a:solidFill>
                  <a:prstClr val="black"/>
                </a:solidFill>
              </a:rPr>
              <a:t>Uncontrollable coughing accompanied by a “whoop” sound</a:t>
            </a:r>
          </a:p>
          <a:p>
            <a:pPr marL="342900" lvl="0" indent="-342900">
              <a:buFont typeface="Arial" panose="020B0604020202020204" pitchFamily="34" charset="0"/>
              <a:buChar char="•"/>
            </a:pPr>
            <a:r>
              <a:rPr lang="en-US" altLang="en-US" sz="2000" dirty="0">
                <a:solidFill>
                  <a:prstClr val="black"/>
                </a:solidFill>
              </a:rPr>
              <a:t>Can result in broken blood vessels in the eyes, vomiting, or even hemorrhages in the brain</a:t>
            </a:r>
          </a:p>
          <a:p>
            <a:pPr marL="0" lvl="0" indent="0">
              <a:spcBef>
                <a:spcPts val="600"/>
              </a:spcBef>
              <a:spcAft>
                <a:spcPts val="1200"/>
              </a:spcAft>
              <a:buNone/>
            </a:pPr>
            <a:r>
              <a:rPr lang="en-US" altLang="en-US" b="1" dirty="0">
                <a:solidFill>
                  <a:prstClr val="black"/>
                </a:solidFill>
              </a:rPr>
              <a:t>Convalescent </a:t>
            </a:r>
            <a:r>
              <a:rPr lang="en-US" altLang="en-US" dirty="0">
                <a:solidFill>
                  <a:prstClr val="black"/>
                </a:solidFill>
              </a:rPr>
              <a:t>phase:</a:t>
            </a:r>
          </a:p>
          <a:p>
            <a:pPr marL="342900" lvl="0" indent="-342900">
              <a:buFont typeface="Arial" panose="020B0604020202020204" pitchFamily="34" charset="0"/>
              <a:buChar char="•"/>
            </a:pPr>
            <a:r>
              <a:rPr lang="en-US" altLang="en-US" sz="2000" dirty="0">
                <a:solidFill>
                  <a:prstClr val="black"/>
                </a:solidFill>
              </a:rPr>
              <a:t>Bacteria are decreasing, but ciliated epithelia have been damaged, requiring weeks to months of recovery</a:t>
            </a:r>
            <a:endParaRPr lang="en-US" altLang="en-US" sz="2000" dirty="0"/>
          </a:p>
        </p:txBody>
      </p:sp>
    </p:spTree>
    <p:extLst>
      <p:ext uri="{BB962C8B-B14F-4D97-AF65-F5344CB8AC3E}">
        <p14:creationId xmlns:p14="http://schemas.microsoft.com/office/powerpoint/2010/main" val="13537050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b="1" dirty="0"/>
              <a:t>Causative Agent of Whooping Cough</a:t>
            </a:r>
          </a:p>
        </p:txBody>
      </p:sp>
      <p:sp>
        <p:nvSpPr>
          <p:cNvPr id="3" name="Content Placeholder 2"/>
          <p:cNvSpPr>
            <a:spLocks noGrp="1"/>
          </p:cNvSpPr>
          <p:nvPr>
            <p:ph sz="quarter" idx="11"/>
          </p:nvPr>
        </p:nvSpPr>
        <p:spPr>
          <a:xfrm>
            <a:off x="342900" y="1276709"/>
            <a:ext cx="8458200" cy="4976607"/>
          </a:xfrm>
        </p:spPr>
        <p:txBody>
          <a:bodyPr rtlCol="0">
            <a:normAutofit/>
          </a:bodyPr>
          <a:lstStyle/>
          <a:p>
            <a:pPr marL="0" indent="0">
              <a:spcAft>
                <a:spcPts val="1200"/>
              </a:spcAft>
              <a:buNone/>
              <a:defRPr/>
            </a:pPr>
            <a:r>
              <a:rPr lang="en-US" i="1" dirty="0">
                <a:ea typeface="+mn-ea"/>
              </a:rPr>
              <a:t>Bordetella pertussis</a:t>
            </a:r>
            <a:r>
              <a:rPr lang="en-US" dirty="0">
                <a:ea typeface="+mn-ea"/>
              </a:rPr>
              <a:t>:</a:t>
            </a:r>
          </a:p>
          <a:p>
            <a:pPr marL="342900" indent="-342900">
              <a:spcAft>
                <a:spcPts val="600"/>
              </a:spcAft>
              <a:buFont typeface="Arial" panose="020B0604020202020204" pitchFamily="34" charset="0"/>
              <a:buChar char="•"/>
              <a:defRPr/>
            </a:pPr>
            <a:r>
              <a:rPr lang="en-US" sz="2000" dirty="0">
                <a:ea typeface="+mn-ea"/>
              </a:rPr>
              <a:t>Small, gram-negative rod, strictly aerobic and fastidious</a:t>
            </a:r>
          </a:p>
          <a:p>
            <a:pPr marL="342900" indent="-342900">
              <a:spcAft>
                <a:spcPts val="600"/>
              </a:spcAft>
              <a:buFont typeface="Arial" panose="020B0604020202020204" pitchFamily="34" charset="0"/>
              <a:buChar char="•"/>
              <a:defRPr/>
            </a:pPr>
            <a:r>
              <a:rPr lang="en-US" sz="2000" dirty="0">
                <a:ea typeface="+mn-ea"/>
              </a:rPr>
              <a:t>Filamentous hemagglutinin: essential for attachment</a:t>
            </a:r>
          </a:p>
          <a:p>
            <a:pPr marL="342900" indent="-342900">
              <a:spcAft>
                <a:spcPts val="600"/>
              </a:spcAft>
              <a:buFont typeface="Arial" panose="020B0604020202020204" pitchFamily="34" charset="0"/>
              <a:buChar char="•"/>
              <a:defRPr/>
            </a:pPr>
            <a:r>
              <a:rPr lang="en-US" sz="2000" dirty="0">
                <a:ea typeface="+mn-ea"/>
              </a:rPr>
              <a:t>Pertussis toxin: causes massive mucus production</a:t>
            </a:r>
          </a:p>
          <a:p>
            <a:pPr marL="342900" indent="-342900">
              <a:spcAft>
                <a:spcPts val="600"/>
              </a:spcAft>
              <a:buFont typeface="Arial" panose="020B0604020202020204" pitchFamily="34" charset="0"/>
              <a:buChar char="•"/>
              <a:defRPr/>
            </a:pPr>
            <a:r>
              <a:rPr lang="en-US" sz="2000" dirty="0">
                <a:ea typeface="+mn-ea"/>
              </a:rPr>
              <a:t>Tracheal cytotoxin: causes direct destruction of ciliated cells</a:t>
            </a:r>
          </a:p>
        </p:txBody>
      </p:sp>
    </p:spTree>
    <p:extLst>
      <p:ext uri="{BB962C8B-B14F-4D97-AF65-F5344CB8AC3E}">
        <p14:creationId xmlns:p14="http://schemas.microsoft.com/office/powerpoint/2010/main" val="25080641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650304" y="304800"/>
            <a:ext cx="8458200" cy="678611"/>
          </a:xfrm>
        </p:spPr>
        <p:txBody>
          <a:bodyPr/>
          <a:lstStyle/>
          <a:p>
            <a:r>
              <a:rPr lang="en-US" altLang="en-US" b="1" dirty="0"/>
              <a:t>Whooping Cough Vaccine</a:t>
            </a:r>
          </a:p>
        </p:txBody>
      </p:sp>
      <p:sp>
        <p:nvSpPr>
          <p:cNvPr id="3" name="Content Placeholder 2"/>
          <p:cNvSpPr>
            <a:spLocks noGrp="1"/>
          </p:cNvSpPr>
          <p:nvPr>
            <p:ph sz="quarter" idx="11"/>
          </p:nvPr>
        </p:nvSpPr>
        <p:spPr>
          <a:xfrm>
            <a:off x="650304" y="1276709"/>
            <a:ext cx="8196073" cy="4971691"/>
          </a:xfrm>
        </p:spPr>
        <p:txBody>
          <a:bodyPr rtlCol="0">
            <a:normAutofit/>
          </a:bodyPr>
          <a:lstStyle/>
          <a:p>
            <a:pPr marL="0" indent="0">
              <a:spcAft>
                <a:spcPts val="600"/>
              </a:spcAft>
              <a:buNone/>
              <a:defRPr/>
            </a:pPr>
            <a:r>
              <a:rPr lang="en-US" dirty="0"/>
              <a:t>Pertussis vaccine:</a:t>
            </a:r>
          </a:p>
          <a:p>
            <a:pPr marL="342900" indent="-342900">
              <a:spcAft>
                <a:spcPts val="0"/>
              </a:spcAft>
              <a:buFont typeface="Arial" panose="020B0604020202020204" pitchFamily="34" charset="0"/>
              <a:buChar char="•"/>
              <a:defRPr/>
            </a:pPr>
            <a:r>
              <a:rPr lang="en-US" sz="2000" dirty="0"/>
              <a:t>High vaccination coverage has kept incidence low in the United States</a:t>
            </a:r>
          </a:p>
          <a:p>
            <a:pPr marL="342900" indent="-342900">
              <a:spcAft>
                <a:spcPts val="600"/>
              </a:spcAft>
              <a:buFont typeface="Arial" panose="020B0604020202020204" pitchFamily="34" charset="0"/>
              <a:buChar char="•"/>
              <a:defRPr/>
            </a:pPr>
            <a:r>
              <a:rPr lang="en-US" sz="2000" dirty="0"/>
              <a:t>Vaccine does not provide lifelong protection:</a:t>
            </a:r>
          </a:p>
          <a:p>
            <a:pPr marL="797814" lvl="1" indent="-342900">
              <a:spcAft>
                <a:spcPts val="0"/>
              </a:spcAft>
              <a:defRPr/>
            </a:pPr>
            <a:r>
              <a:rPr lang="en-US" sz="2000" dirty="0"/>
              <a:t>Immunity wanes a few years after childhood</a:t>
            </a:r>
          </a:p>
          <a:p>
            <a:pPr marL="797814" lvl="1" indent="-342900">
              <a:spcAft>
                <a:spcPts val="0"/>
              </a:spcAft>
              <a:defRPr/>
            </a:pPr>
            <a:r>
              <a:rPr lang="en-US" sz="2000" dirty="0"/>
              <a:t>Increasing incidence in adult patients</a:t>
            </a:r>
          </a:p>
          <a:p>
            <a:pPr marL="797814" lvl="1" indent="-342900">
              <a:spcAft>
                <a:spcPts val="0"/>
              </a:spcAft>
              <a:defRPr/>
            </a:pPr>
            <a:r>
              <a:rPr lang="en-US" sz="2000" dirty="0"/>
              <a:t>Disease can be passed to infants who are not yet fully immunized</a:t>
            </a:r>
          </a:p>
        </p:txBody>
      </p:sp>
    </p:spTree>
    <p:extLst>
      <p:ext uri="{BB962C8B-B14F-4D97-AF65-F5344CB8AC3E}">
        <p14:creationId xmlns:p14="http://schemas.microsoft.com/office/powerpoint/2010/main" val="29679239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en-US" b="1" dirty="0"/>
              <a:t>Reported Pertussis Incidence Over Time</a:t>
            </a:r>
          </a:p>
        </p:txBody>
      </p:sp>
      <p:pic>
        <p:nvPicPr>
          <p:cNvPr id="7" name="Picture  2" descr="Charts of reported pertussis incidence 1922 to 2014. The number of reported cases has steadily increased since 1980."/>
          <p:cNvPicPr>
            <a:picLocks noGrp="1" noChangeAspect="1"/>
          </p:cNvPicPr>
          <p:nvPr>
            <p:ph sz="quarter" idx="11"/>
          </p:nvPr>
        </p:nvPicPr>
        <p:blipFill>
          <a:blip r:embed="rId2" cstate="print">
            <a:extLst>
              <a:ext uri="{28A0092B-C50C-407E-A947-70E740481C1C}">
                <a14:useLocalDpi xmlns:a14="http://schemas.microsoft.com/office/drawing/2010/main" val="0"/>
              </a:ext>
            </a:extLst>
          </a:blip>
          <a:stretch>
            <a:fillRect/>
          </a:stretch>
        </p:blipFill>
        <p:spPr>
          <a:xfrm>
            <a:off x="2891934" y="1383022"/>
            <a:ext cx="3360133" cy="4758706"/>
          </a:xfrm>
        </p:spPr>
      </p:pic>
    </p:spTree>
    <p:extLst>
      <p:ext uri="{BB962C8B-B14F-4D97-AF65-F5344CB8AC3E}">
        <p14:creationId xmlns:p14="http://schemas.microsoft.com/office/powerpoint/2010/main" val="40605582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en-US" b="1" dirty="0"/>
              <a:t>Pertussis (Whooping Cough</a:t>
            </a:r>
            <a:r>
              <a:rPr lang="en-US" b="1" dirty="0"/>
              <a:t>) Disease Table</a:t>
            </a:r>
            <a:endParaRPr lang="en-US" altLang="en-US" b="1" dirty="0"/>
          </a:p>
        </p:txBody>
      </p:sp>
      <p:graphicFrame>
        <p:nvGraphicFramePr>
          <p:cNvPr id="6" name="Table 2"/>
          <p:cNvGraphicFramePr>
            <a:graphicFrameLocks noGrp="1"/>
          </p:cNvGraphicFramePr>
          <p:nvPr>
            <p:ph sz="quarter" idx="11"/>
            <p:extLst>
              <p:ext uri="{D42A27DB-BD31-4B8C-83A1-F6EECF244321}">
                <p14:modId xmlns:p14="http://schemas.microsoft.com/office/powerpoint/2010/main" val="2233293042"/>
              </p:ext>
            </p:extLst>
          </p:nvPr>
        </p:nvGraphicFramePr>
        <p:xfrm>
          <a:off x="342900" y="1276351"/>
          <a:ext cx="8458200" cy="4168988"/>
        </p:xfrm>
        <a:graphic>
          <a:graphicData uri="http://schemas.openxmlformats.org/drawingml/2006/table">
            <a:tbl>
              <a:tblPr firstRow="1" bandRow="1">
                <a:tableStyleId>{2D5ABB26-0587-4C30-8999-92F81FD0307C}</a:tableStyleId>
              </a:tblPr>
              <a:tblGrid>
                <a:gridCol w="2788940">
                  <a:extLst>
                    <a:ext uri="{9D8B030D-6E8A-4147-A177-3AD203B41FA5}">
                      <a16:colId xmlns:a16="http://schemas.microsoft.com/office/drawing/2014/main" val="737436269"/>
                    </a:ext>
                  </a:extLst>
                </a:gridCol>
                <a:gridCol w="5669260">
                  <a:extLst>
                    <a:ext uri="{9D8B030D-6E8A-4147-A177-3AD203B41FA5}">
                      <a16:colId xmlns:a16="http://schemas.microsoft.com/office/drawing/2014/main" val="1278623323"/>
                    </a:ext>
                  </a:extLst>
                </a:gridCol>
              </a:tblGrid>
              <a:tr h="496465">
                <a:tc>
                  <a:txBody>
                    <a:bodyPr/>
                    <a:lstStyle/>
                    <a:p>
                      <a:r>
                        <a:rPr lang="en-US" sz="1600" b="1" i="0" u="none" strike="noStrike" kern="1200" baseline="0" dirty="0">
                          <a:solidFill>
                            <a:schemeClr val="dk1"/>
                          </a:solidFill>
                          <a:latin typeface="+mn-lt"/>
                          <a:ea typeface="+mn-ea"/>
                          <a:cs typeface="+mn-cs"/>
                        </a:rPr>
                        <a:t>Causative Organism(s)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1" u="none" strike="noStrike" kern="1200" baseline="0" dirty="0">
                          <a:solidFill>
                            <a:schemeClr val="dk1"/>
                          </a:solidFill>
                          <a:latin typeface="+mn-lt"/>
                          <a:ea typeface="+mn-ea"/>
                          <a:cs typeface="+mn-cs"/>
                        </a:rPr>
                        <a:t>Bordetella pertussis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85156324"/>
                  </a:ext>
                </a:extLst>
              </a:tr>
              <a:tr h="648072">
                <a:tc>
                  <a:txBody>
                    <a:bodyPr/>
                    <a:lstStyle/>
                    <a:p>
                      <a:r>
                        <a:rPr lang="en-US" sz="1600" b="1" i="0" u="none" strike="noStrike" kern="1200" baseline="0" dirty="0">
                          <a:solidFill>
                            <a:schemeClr val="dk1"/>
                          </a:solidFill>
                          <a:latin typeface="+mn-lt"/>
                          <a:ea typeface="+mn-ea"/>
                          <a:cs typeface="+mn-cs"/>
                        </a:rPr>
                        <a:t>Common Modes of Transmission</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Droplet contact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3882747"/>
                  </a:ext>
                </a:extLst>
              </a:tr>
              <a:tr h="720195">
                <a:tc>
                  <a:txBody>
                    <a:bodyPr/>
                    <a:lstStyle/>
                    <a:p>
                      <a:r>
                        <a:rPr lang="en-US" sz="1600" b="1" i="0" u="none" strike="noStrike" kern="1200" baseline="0" dirty="0">
                          <a:solidFill>
                            <a:schemeClr val="dk1"/>
                          </a:solidFill>
                          <a:latin typeface="+mn-lt"/>
                          <a:ea typeface="+mn-ea"/>
                          <a:cs typeface="+mn-cs"/>
                        </a:rPr>
                        <a:t>Virulence Factors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FHA (adhesion), pertussis toxin and tracheal cytotoxin, endotoxin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62938120"/>
                  </a:ext>
                </a:extLst>
              </a:tr>
              <a:tr h="720195">
                <a:tc>
                  <a:txBody>
                    <a:bodyPr/>
                    <a:lstStyle/>
                    <a:p>
                      <a:r>
                        <a:rPr lang="en-US" sz="1600" b="1" i="0" u="none" strike="noStrike" kern="1200" baseline="0" dirty="0">
                          <a:solidFill>
                            <a:schemeClr val="dk1"/>
                          </a:solidFill>
                          <a:latin typeface="+mn-lt"/>
                          <a:ea typeface="+mn-ea"/>
                          <a:cs typeface="+mn-cs"/>
                        </a:rPr>
                        <a:t>Culture/Diagnosis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PCR or growth on B-G, charcoal, or potato-glycerol agar; diagnosis can be made on symptoms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9744403"/>
                  </a:ext>
                </a:extLst>
              </a:tr>
              <a:tr h="431818">
                <a:tc>
                  <a:txBody>
                    <a:bodyPr/>
                    <a:lstStyle/>
                    <a:p>
                      <a:r>
                        <a:rPr lang="en-US" sz="1600" b="1" dirty="0"/>
                        <a:t>Prevention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Acellular vaccine (DTaP), azithromycin for contacts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1316402"/>
                  </a:ext>
                </a:extLst>
              </a:tr>
              <a:tr h="432048">
                <a:tc>
                  <a:txBody>
                    <a:bodyPr/>
                    <a:lstStyle/>
                    <a:p>
                      <a:r>
                        <a:rPr lang="en-US" sz="1600" b="1"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Azithromycin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73119445"/>
                  </a:ext>
                </a:extLst>
              </a:tr>
              <a:tr h="720195">
                <a:tc>
                  <a:txBody>
                    <a:bodyPr/>
                    <a:lstStyle/>
                    <a:p>
                      <a:r>
                        <a:rPr lang="en-US" sz="1600" b="1" i="0" u="none" strike="noStrike" kern="1200" baseline="0" dirty="0">
                          <a:solidFill>
                            <a:schemeClr val="dk1"/>
                          </a:solidFill>
                          <a:latin typeface="+mn-lt"/>
                          <a:ea typeface="+mn-ea"/>
                          <a:cs typeface="+mn-cs"/>
                        </a:rPr>
                        <a:t>Epidemiological Features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United States: 19,000 cases in 2017, 14,000 in 2018; internationally: hundreds of millions of cases annually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67983254"/>
                  </a:ext>
                </a:extLst>
              </a:tr>
            </a:tbl>
          </a:graphicData>
        </a:graphic>
      </p:graphicFrame>
    </p:spTree>
    <p:extLst>
      <p:ext uri="{BB962C8B-B14F-4D97-AF65-F5344CB8AC3E}">
        <p14:creationId xmlns:p14="http://schemas.microsoft.com/office/powerpoint/2010/main" val="14251805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04800"/>
            <a:ext cx="8458200" cy="678611"/>
          </a:xfrm>
        </p:spPr>
        <p:txBody>
          <a:bodyPr rtlCol="0">
            <a:noAutofit/>
          </a:bodyPr>
          <a:lstStyle/>
          <a:p>
            <a:pPr>
              <a:defRPr/>
            </a:pPr>
            <a:r>
              <a:rPr lang="en-US" b="1" dirty="0"/>
              <a:t>Respiratory Syncytial Virus</a:t>
            </a:r>
          </a:p>
        </p:txBody>
      </p:sp>
      <p:sp>
        <p:nvSpPr>
          <p:cNvPr id="53251" name="Content Placeholder 2"/>
          <p:cNvSpPr>
            <a:spLocks noGrp="1"/>
          </p:cNvSpPr>
          <p:nvPr>
            <p:ph sz="quarter" idx="11"/>
          </p:nvPr>
        </p:nvSpPr>
        <p:spPr>
          <a:xfrm>
            <a:off x="611560" y="1276709"/>
            <a:ext cx="7613476" cy="4971691"/>
          </a:xfrm>
        </p:spPr>
        <p:txBody>
          <a:bodyPr/>
          <a:lstStyle/>
          <a:p>
            <a:pPr marL="0" indent="0" eaLnBrk="1" hangingPunct="1">
              <a:spcAft>
                <a:spcPts val="1200"/>
              </a:spcAft>
              <a:buNone/>
            </a:pPr>
            <a:r>
              <a:rPr lang="en-US" altLang="en-US" dirty="0"/>
              <a:t>Infects the respiratory tract and produces giant multinucleated cells</a:t>
            </a:r>
          </a:p>
          <a:p>
            <a:pPr marL="342900" indent="-342900">
              <a:buFont typeface="Arial" panose="020B0604020202020204" pitchFamily="34" charset="0"/>
              <a:buChar char="•"/>
            </a:pPr>
            <a:r>
              <a:rPr lang="en-US" altLang="en-US" sz="2000" dirty="0"/>
              <a:t>Outbreaks occur around the world, peak incidence in winter and early spring</a:t>
            </a:r>
          </a:p>
          <a:p>
            <a:pPr marL="342900" indent="-342900">
              <a:buFont typeface="Arial" panose="020B0604020202020204" pitchFamily="34" charset="0"/>
              <a:buChar char="•"/>
            </a:pPr>
            <a:r>
              <a:rPr lang="en-US" altLang="en-US" sz="2000" dirty="0"/>
              <a:t>Mortality highest among premature infants, those with congenital disease, or immunodeficiency </a:t>
            </a:r>
          </a:p>
        </p:txBody>
      </p:sp>
    </p:spTree>
    <p:extLst>
      <p:ext uri="{BB962C8B-B14F-4D97-AF65-F5344CB8AC3E}">
        <p14:creationId xmlns:p14="http://schemas.microsoft.com/office/powerpoint/2010/main" val="2437182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b="1" dirty="0">
                <a:solidFill>
                  <a:schemeClr val="tx1"/>
                </a:solidFill>
              </a:rPr>
              <a:t>Defenses of the Respiratory Tract</a:t>
            </a:r>
          </a:p>
        </p:txBody>
      </p:sp>
      <p:sp>
        <p:nvSpPr>
          <p:cNvPr id="3" name="Content Placeholder 2"/>
          <p:cNvSpPr>
            <a:spLocks noGrp="1"/>
          </p:cNvSpPr>
          <p:nvPr>
            <p:ph sz="quarter" idx="11"/>
          </p:nvPr>
        </p:nvSpPr>
        <p:spPr>
          <a:xfrm>
            <a:off x="342900" y="1276709"/>
            <a:ext cx="4085084" cy="4754880"/>
          </a:xfrm>
        </p:spPr>
        <p:txBody>
          <a:bodyPr rtlCol="0">
            <a:noAutofit/>
          </a:bodyPr>
          <a:lstStyle/>
          <a:p>
            <a:pPr marL="0" indent="0">
              <a:spcAft>
                <a:spcPts val="0"/>
              </a:spcAft>
              <a:buNone/>
              <a:defRPr/>
            </a:pPr>
            <a:r>
              <a:rPr lang="en-US" dirty="0"/>
              <a:t>Anatomical defenses:</a:t>
            </a:r>
          </a:p>
          <a:p>
            <a:pPr marL="342900" indent="-342900">
              <a:spcAft>
                <a:spcPts val="0"/>
              </a:spcAft>
              <a:buFont typeface="Arial" panose="020B0604020202020204" pitchFamily="34" charset="0"/>
              <a:buChar char="•"/>
              <a:defRPr/>
            </a:pPr>
            <a:r>
              <a:rPr lang="en-US" sz="2000" dirty="0"/>
              <a:t>Nasal hairs, ciliated epithelium of trachea and bronchi, mucus, coughing, sneezing, swallowing</a:t>
            </a:r>
          </a:p>
          <a:p>
            <a:pPr lvl="0">
              <a:spcBef>
                <a:spcPts val="600"/>
              </a:spcBef>
              <a:spcAft>
                <a:spcPts val="1200"/>
              </a:spcAft>
              <a:defRPr/>
            </a:pPr>
            <a:r>
              <a:rPr lang="en-US" dirty="0">
                <a:solidFill>
                  <a:prstClr val="black"/>
                </a:solidFill>
              </a:rPr>
              <a:t>Second and third line defenses:</a:t>
            </a:r>
          </a:p>
          <a:p>
            <a:pPr marL="342900" lvl="0" indent="-342900">
              <a:buFont typeface="Arial" panose="020B0604020202020204" pitchFamily="34" charset="0"/>
              <a:buChar char="•"/>
              <a:defRPr/>
            </a:pPr>
            <a:r>
              <a:rPr lang="en-US" sz="2000" dirty="0">
                <a:solidFill>
                  <a:prstClr val="black"/>
                </a:solidFill>
              </a:rPr>
              <a:t>Complement action in the lungs, increased levels of cytokines and antimicrobial peptides, macrophages in the alveoli of the lungs and the clusters of lymphoid tissue in the tonsils, secretory IgA</a:t>
            </a:r>
          </a:p>
        </p:txBody>
      </p:sp>
      <p:pic>
        <p:nvPicPr>
          <p:cNvPr id="11" name="Picture 3" descr="Important structures in the upper and lower respiratory tracts and inset showing ciliary defense of the tracheal mucosa."/>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5508104" y="959008"/>
            <a:ext cx="3456758" cy="5120640"/>
          </a:xfrm>
          <a:prstGeom prst="rect">
            <a:avLst/>
          </a:prstGeom>
        </p:spPr>
      </p:pic>
      <p:sp>
        <p:nvSpPr>
          <p:cNvPr id="7" name="Text Placeholder 4"/>
          <p:cNvSpPr>
            <a:spLocks noGrp="1"/>
          </p:cNvSpPr>
          <p:nvPr>
            <p:ph type="body" sz="quarter" idx="30"/>
          </p:nvPr>
        </p:nvSpPr>
        <p:spPr>
          <a:xfrm>
            <a:off x="1562101" y="6712259"/>
            <a:ext cx="6976872" cy="173736"/>
          </a:xfrm>
        </p:spPr>
        <p:txBody>
          <a:bodyPr/>
          <a:lstStyle/>
          <a:p>
            <a:r>
              <a:rPr lang="en-IN" dirty="0"/>
              <a:t>Susumu </a:t>
            </a:r>
            <a:r>
              <a:rPr lang="en-IN" dirty="0" err="1"/>
              <a:t>Nishinaga</a:t>
            </a:r>
            <a:r>
              <a:rPr lang="en-IN" dirty="0"/>
              <a:t>/Science Source</a:t>
            </a:r>
          </a:p>
        </p:txBody>
      </p:sp>
      <p:sp>
        <p:nvSpPr>
          <p:cNvPr id="6" name="Text Placeholder 5">
            <a:extLst>
              <a:ext uri="{FF2B5EF4-FFF2-40B4-BE49-F238E27FC236}">
                <a16:creationId xmlns:a16="http://schemas.microsoft.com/office/drawing/2014/main" id="{1DAFBEA2-8F2B-43EC-8ED4-BEF7928EB6BB}"/>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642879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280" y="304800"/>
            <a:ext cx="8458200" cy="678611"/>
          </a:xfrm>
        </p:spPr>
        <p:txBody>
          <a:bodyPr rtlCol="0">
            <a:noAutofit/>
          </a:bodyPr>
          <a:lstStyle/>
          <a:p>
            <a:pPr>
              <a:defRPr/>
            </a:pPr>
            <a:r>
              <a:rPr lang="en-US" b="1" dirty="0"/>
              <a:t>More Respiratory Syncytial Virus Details</a:t>
            </a:r>
          </a:p>
        </p:txBody>
      </p:sp>
      <p:sp>
        <p:nvSpPr>
          <p:cNvPr id="53250" name="Content Placeholder 2"/>
          <p:cNvSpPr>
            <a:spLocks noGrp="1"/>
          </p:cNvSpPr>
          <p:nvPr>
            <p:ph sz="quarter" idx="11"/>
          </p:nvPr>
        </p:nvSpPr>
        <p:spPr>
          <a:xfrm>
            <a:off x="434280" y="1276709"/>
            <a:ext cx="7253436" cy="4971691"/>
          </a:xfrm>
        </p:spPr>
        <p:txBody>
          <a:bodyPr>
            <a:normAutofit/>
          </a:bodyPr>
          <a:lstStyle/>
          <a:p>
            <a:pPr marL="0" indent="0" eaLnBrk="1" hangingPunct="1">
              <a:spcAft>
                <a:spcPts val="1200"/>
              </a:spcAft>
              <a:buNone/>
              <a:defRPr/>
            </a:pPr>
            <a:r>
              <a:rPr lang="en-US" dirty="0">
                <a:ea typeface="ＭＳ Ｐゴシック" charset="0"/>
              </a:rPr>
              <a:t>Signs and symptoms:</a:t>
            </a:r>
          </a:p>
          <a:p>
            <a:pPr marL="342900" indent="-342900">
              <a:buFont typeface="Arial" panose="020B0604020202020204" pitchFamily="34" charset="0"/>
              <a:buChar char="•"/>
              <a:defRPr/>
            </a:pPr>
            <a:r>
              <a:rPr lang="en-US" sz="2000" dirty="0">
                <a:ea typeface="ＭＳ Ｐゴシック" charset="0"/>
              </a:rPr>
              <a:t>Fever lasting three days, rhinitis, pharyngitis, otitis</a:t>
            </a:r>
          </a:p>
          <a:p>
            <a:pPr marL="342900" indent="-342900">
              <a:buFont typeface="Arial" panose="020B0604020202020204" pitchFamily="34" charset="0"/>
              <a:buChar char="•"/>
              <a:defRPr/>
            </a:pPr>
            <a:r>
              <a:rPr lang="en-US" sz="2000" dirty="0">
                <a:ea typeface="ＭＳ Ｐゴシック" charset="0"/>
              </a:rPr>
              <a:t>More serious infections: progress to bronchial tree and parenchyma, symptoms of croup and difficulty breathing</a:t>
            </a:r>
          </a:p>
          <a:p>
            <a:pPr marL="0" lvl="0" indent="0">
              <a:spcAft>
                <a:spcPts val="1200"/>
              </a:spcAft>
              <a:buNone/>
              <a:defRPr/>
            </a:pPr>
            <a:r>
              <a:rPr lang="en-US" dirty="0">
                <a:solidFill>
                  <a:prstClr val="black"/>
                </a:solidFill>
                <a:ea typeface="ＭＳ Ｐゴシック" charset="0"/>
              </a:rPr>
              <a:t>Transmission:</a:t>
            </a:r>
          </a:p>
          <a:p>
            <a:pPr marL="342900" lvl="0" indent="-342900">
              <a:buFont typeface="Arial" panose="020B0604020202020204" pitchFamily="34" charset="0"/>
              <a:buChar char="•"/>
              <a:defRPr/>
            </a:pPr>
            <a:r>
              <a:rPr lang="en-US" sz="2000" dirty="0">
                <a:solidFill>
                  <a:prstClr val="black"/>
                </a:solidFill>
                <a:ea typeface="ＭＳ Ｐゴシック" charset="0"/>
              </a:rPr>
              <a:t>Highly contagious and transmitted through droplet contact and fomites</a:t>
            </a:r>
          </a:p>
          <a:p>
            <a:pPr marL="0" lvl="0" indent="0">
              <a:spcAft>
                <a:spcPts val="1200"/>
              </a:spcAft>
              <a:buNone/>
              <a:defRPr/>
            </a:pPr>
            <a:r>
              <a:rPr lang="en-US" dirty="0">
                <a:solidFill>
                  <a:prstClr val="black"/>
                </a:solidFill>
                <a:ea typeface="ＭＳ Ｐゴシック" charset="0"/>
              </a:rPr>
              <a:t>Passive antibody therapy is an effective treatment</a:t>
            </a:r>
          </a:p>
          <a:p>
            <a:pPr marL="342900" lvl="0" indent="-342900">
              <a:buFont typeface="Arial" panose="020B0604020202020204" pitchFamily="34" charset="0"/>
              <a:buChar char="•"/>
              <a:defRPr/>
            </a:pPr>
            <a:r>
              <a:rPr lang="en-US" sz="2000" dirty="0">
                <a:solidFill>
                  <a:prstClr val="black"/>
                </a:solidFill>
                <a:ea typeface="ＭＳ Ｐゴシック" charset="0"/>
              </a:rPr>
              <a:t>Ribavirin is available through an inhaled aerosol</a:t>
            </a:r>
          </a:p>
        </p:txBody>
      </p:sp>
    </p:spTree>
    <p:extLst>
      <p:ext uri="{BB962C8B-B14F-4D97-AF65-F5344CB8AC3E}">
        <p14:creationId xmlns:p14="http://schemas.microsoft.com/office/powerpoint/2010/main" val="28088843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b="1" dirty="0">
                <a:ea typeface="+mj-ea"/>
                <a:cs typeface="+mj-cs"/>
              </a:rPr>
              <a:t>Disease Table for RSV Disease</a:t>
            </a:r>
          </a:p>
        </p:txBody>
      </p:sp>
      <p:graphicFrame>
        <p:nvGraphicFramePr>
          <p:cNvPr id="7" name="Table 2"/>
          <p:cNvGraphicFramePr>
            <a:graphicFrameLocks noGrp="1"/>
          </p:cNvGraphicFramePr>
          <p:nvPr>
            <p:ph sz="quarter" idx="11"/>
            <p:extLst>
              <p:ext uri="{D42A27DB-BD31-4B8C-83A1-F6EECF244321}">
                <p14:modId xmlns:p14="http://schemas.microsoft.com/office/powerpoint/2010/main" val="2239848023"/>
              </p:ext>
            </p:extLst>
          </p:nvPr>
        </p:nvGraphicFramePr>
        <p:xfrm>
          <a:off x="342900" y="1276350"/>
          <a:ext cx="8458200" cy="3717359"/>
        </p:xfrm>
        <a:graphic>
          <a:graphicData uri="http://schemas.openxmlformats.org/drawingml/2006/table">
            <a:tbl>
              <a:tblPr firstRow="1" bandRow="1">
                <a:tableStyleId>{2D5ABB26-0587-4C30-8999-92F81FD0307C}</a:tableStyleId>
              </a:tblPr>
              <a:tblGrid>
                <a:gridCol w="2428900">
                  <a:extLst>
                    <a:ext uri="{9D8B030D-6E8A-4147-A177-3AD203B41FA5}">
                      <a16:colId xmlns:a16="http://schemas.microsoft.com/office/drawing/2014/main" val="270738335"/>
                    </a:ext>
                  </a:extLst>
                </a:gridCol>
                <a:gridCol w="6029300">
                  <a:extLst>
                    <a:ext uri="{9D8B030D-6E8A-4147-A177-3AD203B41FA5}">
                      <a16:colId xmlns:a16="http://schemas.microsoft.com/office/drawing/2014/main" val="3617126995"/>
                    </a:ext>
                  </a:extLst>
                </a:gridCol>
              </a:tblGrid>
              <a:tr h="496466">
                <a:tc>
                  <a:txBody>
                    <a:bodyPr/>
                    <a:lstStyle/>
                    <a:p>
                      <a:r>
                        <a:rPr lang="en-US" sz="1600" b="1" i="0" u="none" strike="noStrike" kern="1200" baseline="0" dirty="0">
                          <a:solidFill>
                            <a:schemeClr val="dk1"/>
                          </a:solidFill>
                          <a:latin typeface="+mn-lt"/>
                          <a:ea typeface="+mn-ea"/>
                          <a:cs typeface="+mn-cs"/>
                        </a:rPr>
                        <a:t>Causative Organism(s)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Respiratory syncytial virus (RSV)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09430548"/>
                  </a:ext>
                </a:extLst>
              </a:tr>
              <a:tr h="576064">
                <a:tc>
                  <a:txBody>
                    <a:bodyPr/>
                    <a:lstStyle/>
                    <a:p>
                      <a:r>
                        <a:rPr lang="en-US" sz="1600" b="1" i="0" u="none" strike="noStrike" kern="1200" baseline="0" dirty="0">
                          <a:solidFill>
                            <a:schemeClr val="dk1"/>
                          </a:solidFill>
                          <a:latin typeface="+mn-lt"/>
                          <a:ea typeface="+mn-ea"/>
                          <a:cs typeface="+mn-cs"/>
                        </a:rPr>
                        <a:t>Common Modes of Transmission</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Droplet and indirect contact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42817138"/>
                  </a:ext>
                </a:extLst>
              </a:tr>
              <a:tr h="422845">
                <a:tc>
                  <a:txBody>
                    <a:bodyPr/>
                    <a:lstStyle/>
                    <a:p>
                      <a:r>
                        <a:rPr lang="en-US" sz="1600" b="1" i="0" u="none" strike="noStrike" kern="1200" baseline="0" dirty="0">
                          <a:solidFill>
                            <a:schemeClr val="dk1"/>
                          </a:solidFill>
                          <a:latin typeface="+mn-lt"/>
                          <a:ea typeface="+mn-ea"/>
                          <a:cs typeface="+mn-cs"/>
                        </a:rPr>
                        <a:t>Virulence Factors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Syncytia 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6776821"/>
                  </a:ext>
                </a:extLst>
              </a:tr>
              <a:tr h="432048">
                <a:tc>
                  <a:txBody>
                    <a:bodyPr/>
                    <a:lstStyle/>
                    <a:p>
                      <a:r>
                        <a:rPr lang="en-US" sz="1600" b="1" i="0" u="none" strike="noStrike" kern="1200" baseline="0" dirty="0">
                          <a:solidFill>
                            <a:schemeClr val="dk1"/>
                          </a:solidFill>
                          <a:latin typeface="+mn-lt"/>
                          <a:ea typeface="+mn-ea"/>
                          <a:cs typeface="+mn-cs"/>
                        </a:rPr>
                        <a:t>Culture/Diagnosis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RT-PCR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02966869"/>
                  </a:ext>
                </a:extLst>
              </a:tr>
              <a:tr h="360040">
                <a:tc>
                  <a:txBody>
                    <a:bodyPr/>
                    <a:lstStyle/>
                    <a:p>
                      <a:r>
                        <a:rPr lang="en-US" sz="1600" b="1" dirty="0"/>
                        <a:t>Prevention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Passive antibody (humanized monoclonal) in high-risk children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4944638"/>
                  </a:ext>
                </a:extLst>
              </a:tr>
              <a:tr h="360040">
                <a:tc>
                  <a:txBody>
                    <a:bodyPr/>
                    <a:lstStyle/>
                    <a:p>
                      <a:r>
                        <a:rPr lang="en-US" sz="1600" b="1"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Ribavirin plus passive antibody in severe cases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54233364"/>
                  </a:ext>
                </a:extLst>
              </a:tr>
              <a:tr h="729283">
                <a:tc>
                  <a:txBody>
                    <a:bodyPr/>
                    <a:lstStyle/>
                    <a:p>
                      <a:r>
                        <a:rPr lang="en-US" sz="1600" b="1" i="0" u="none" strike="noStrike" kern="1200" baseline="0" dirty="0">
                          <a:solidFill>
                            <a:schemeClr val="dk1"/>
                          </a:solidFill>
                          <a:latin typeface="+mn-lt"/>
                          <a:ea typeface="+mn-ea"/>
                          <a:cs typeface="+mn-cs"/>
                        </a:rPr>
                        <a:t>Epidemiological Features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United States: general population, less than 1% mortality rates, 3% to 5% mortality in premature infants or those with congenital heart defects; internationally: 7 times higher fatality rate in children in developing countries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4230413"/>
                  </a:ext>
                </a:extLst>
              </a:tr>
            </a:tbl>
          </a:graphicData>
        </a:graphic>
      </p:graphicFrame>
    </p:spTree>
    <p:extLst>
      <p:ext uri="{BB962C8B-B14F-4D97-AF65-F5344CB8AC3E}">
        <p14:creationId xmlns:p14="http://schemas.microsoft.com/office/powerpoint/2010/main" val="16473949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578296" y="304800"/>
            <a:ext cx="8458200" cy="678611"/>
          </a:xfrm>
        </p:spPr>
        <p:txBody>
          <a:bodyPr/>
          <a:lstStyle/>
          <a:p>
            <a:r>
              <a:rPr lang="en-US" altLang="en-US" b="1" dirty="0"/>
              <a:t>Influenza</a:t>
            </a:r>
          </a:p>
        </p:txBody>
      </p:sp>
      <p:sp>
        <p:nvSpPr>
          <p:cNvPr id="56323" name="Content Placeholder 2"/>
          <p:cNvSpPr>
            <a:spLocks noGrp="1"/>
          </p:cNvSpPr>
          <p:nvPr>
            <p:ph sz="quarter" idx="11"/>
          </p:nvPr>
        </p:nvSpPr>
        <p:spPr>
          <a:xfrm>
            <a:off x="578296" y="1276709"/>
            <a:ext cx="7469460" cy="4971691"/>
          </a:xfrm>
        </p:spPr>
        <p:txBody>
          <a:bodyPr/>
          <a:lstStyle/>
          <a:p>
            <a:pPr marL="0" indent="0" eaLnBrk="1" hangingPunct="1">
              <a:spcAft>
                <a:spcPts val="1200"/>
              </a:spcAft>
              <a:buNone/>
            </a:pPr>
            <a:r>
              <a:rPr lang="en-US" altLang="en-US" dirty="0"/>
              <a:t>Reasons to study “the flu”:</a:t>
            </a:r>
          </a:p>
          <a:p>
            <a:pPr marL="342900" indent="-342900">
              <a:buFont typeface="Arial" panose="020B0604020202020204" pitchFamily="34" charset="0"/>
              <a:buChar char="•"/>
            </a:pPr>
            <a:r>
              <a:rPr lang="en-US" altLang="en-US" sz="2000" dirty="0"/>
              <a:t>Annual flu seasons have the potential for turning deadly for many people very quickly</a:t>
            </a:r>
          </a:p>
          <a:p>
            <a:pPr marL="342900" indent="-342900">
              <a:buFont typeface="Arial" panose="020B0604020202020204" pitchFamily="34" charset="0"/>
              <a:buChar char="•"/>
            </a:pPr>
            <a:r>
              <a:rPr lang="en-US" altLang="en-US" sz="2000" dirty="0"/>
              <a:t>Many diseases are erroneously termed “the flu”</a:t>
            </a:r>
          </a:p>
          <a:p>
            <a:pPr marL="342900" indent="-342900">
              <a:buFont typeface="Arial" panose="020B0604020202020204" pitchFamily="34" charset="0"/>
              <a:buChar char="•"/>
            </a:pPr>
            <a:r>
              <a:rPr lang="en-US" altLang="en-US" sz="2000" dirty="0"/>
              <a:t>Behavior of influenza viruses illustrates how viruses can and do cause more serious diseases than they did previously</a:t>
            </a:r>
          </a:p>
        </p:txBody>
      </p:sp>
    </p:spTree>
    <p:extLst>
      <p:ext uri="{BB962C8B-B14F-4D97-AF65-F5344CB8AC3E}">
        <p14:creationId xmlns:p14="http://schemas.microsoft.com/office/powerpoint/2010/main" val="39597294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434280" y="304800"/>
            <a:ext cx="8458200" cy="678611"/>
          </a:xfrm>
        </p:spPr>
        <p:txBody>
          <a:bodyPr/>
          <a:lstStyle/>
          <a:p>
            <a:r>
              <a:rPr lang="en-US" altLang="en-US" b="1" dirty="0"/>
              <a:t>Signs and Symptoms of Influenza</a:t>
            </a:r>
          </a:p>
        </p:txBody>
      </p:sp>
      <p:sp>
        <p:nvSpPr>
          <p:cNvPr id="57347" name="Content Placeholder 2"/>
          <p:cNvSpPr>
            <a:spLocks noGrp="1"/>
          </p:cNvSpPr>
          <p:nvPr>
            <p:ph sz="quarter" idx="11"/>
          </p:nvPr>
        </p:nvSpPr>
        <p:spPr>
          <a:xfrm>
            <a:off x="434280" y="1276709"/>
            <a:ext cx="8458200" cy="4971691"/>
          </a:xfrm>
        </p:spPr>
        <p:txBody>
          <a:bodyPr/>
          <a:lstStyle/>
          <a:p>
            <a:r>
              <a:rPr lang="en-US" altLang="en-US" dirty="0"/>
              <a:t>Headache, chills, dry cough, body aches, fever, stuffy nose, sore throat</a:t>
            </a:r>
          </a:p>
          <a:p>
            <a:r>
              <a:rPr lang="en-US" altLang="en-US" dirty="0"/>
              <a:t>Extreme fatigue can last for a few days or weeks</a:t>
            </a:r>
          </a:p>
          <a:p>
            <a:r>
              <a:rPr lang="en-US" altLang="en-US" dirty="0"/>
              <a:t>H1N1 “Swine flu”: not all patients had a fever, many patients had gastrointestinal distress, or developed multiorgan system failure</a:t>
            </a:r>
          </a:p>
        </p:txBody>
      </p:sp>
    </p:spTree>
    <p:extLst>
      <p:ext uri="{BB962C8B-B14F-4D97-AF65-F5344CB8AC3E}">
        <p14:creationId xmlns:p14="http://schemas.microsoft.com/office/powerpoint/2010/main" val="28954172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US" altLang="en-US" b="1" dirty="0">
                <a:latin typeface="+mn-lt"/>
              </a:rPr>
              <a:t>Schematic Drawing of Influenza Virus</a:t>
            </a:r>
          </a:p>
        </p:txBody>
      </p:sp>
      <p:pic>
        <p:nvPicPr>
          <p:cNvPr id="5" name="Picture 2" descr="Illustration of a spherical influenza particle."/>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1845757" y="1318568"/>
            <a:ext cx="5452486" cy="4814320"/>
          </a:xfrm>
          <a:prstGeom prst="rect">
            <a:avLst/>
          </a:prstGeom>
        </p:spPr>
      </p:pic>
      <p:sp>
        <p:nvSpPr>
          <p:cNvPr id="4" name="Text Placeholder 4">
            <a:extLst>
              <a:ext uri="{FF2B5EF4-FFF2-40B4-BE49-F238E27FC236}">
                <a16:creationId xmlns:a16="http://schemas.microsoft.com/office/drawing/2014/main" id="{DD40547C-9B2A-452D-A32C-AD1E7788417A}"/>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2437925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US" altLang="en-US" b="1" dirty="0">
                <a:solidFill>
                  <a:schemeClr val="tx1"/>
                </a:solidFill>
              </a:rPr>
              <a:t>Influenza</a:t>
            </a:r>
            <a:r>
              <a:rPr lang="en-US" b="1" dirty="0">
                <a:solidFill>
                  <a:schemeClr val="tx1"/>
                </a:solidFill>
              </a:rPr>
              <a:t> Glycoproteins</a:t>
            </a:r>
            <a:endParaRPr lang="en-US" altLang="en-US" b="1" dirty="0">
              <a:solidFill>
                <a:schemeClr val="tx1"/>
              </a:solidFill>
            </a:endParaRPr>
          </a:p>
        </p:txBody>
      </p:sp>
      <p:sp>
        <p:nvSpPr>
          <p:cNvPr id="54274" name="Content Placeholder 2"/>
          <p:cNvSpPr>
            <a:spLocks noGrp="1"/>
          </p:cNvSpPr>
          <p:nvPr>
            <p:ph sz="quarter" idx="11"/>
          </p:nvPr>
        </p:nvSpPr>
        <p:spPr>
          <a:xfrm>
            <a:off x="235396" y="1276709"/>
            <a:ext cx="4076700" cy="4971691"/>
          </a:xfrm>
        </p:spPr>
        <p:txBody>
          <a:bodyPr>
            <a:noAutofit/>
          </a:bodyPr>
          <a:lstStyle/>
          <a:p>
            <a:pPr marL="0" indent="0" eaLnBrk="1" hangingPunct="1">
              <a:spcAft>
                <a:spcPts val="1200"/>
              </a:spcAft>
              <a:buNone/>
              <a:defRPr/>
            </a:pPr>
            <a:r>
              <a:rPr lang="en-US" dirty="0">
                <a:ea typeface="ＭＳ Ｐゴシック" charset="0"/>
              </a:rPr>
              <a:t>Hemagglutinin: </a:t>
            </a:r>
          </a:p>
          <a:p>
            <a:pPr marL="342900" indent="-342900">
              <a:buFont typeface="Arial" panose="020B0604020202020204" pitchFamily="34" charset="0"/>
              <a:buChar char="•"/>
              <a:defRPr/>
            </a:pPr>
            <a:r>
              <a:rPr lang="en-US" sz="2000" dirty="0">
                <a:ea typeface="ＭＳ Ｐゴシック" charset="0"/>
              </a:rPr>
              <a:t>Has agglutinating action on red blood cells</a:t>
            </a:r>
          </a:p>
          <a:p>
            <a:pPr marL="342900" indent="-342900">
              <a:buFont typeface="Arial" panose="020B0604020202020204" pitchFamily="34" charset="0"/>
              <a:buChar char="•"/>
              <a:defRPr/>
            </a:pPr>
            <a:r>
              <a:rPr lang="en-US" sz="2000" dirty="0">
                <a:ea typeface="ＭＳ Ｐゴシック" charset="0"/>
              </a:rPr>
              <a:t>Binds to host cell receptors of respiratory mucosa</a:t>
            </a:r>
          </a:p>
          <a:p>
            <a:pPr marL="0" lvl="0" indent="0">
              <a:spcAft>
                <a:spcPts val="1200"/>
              </a:spcAft>
              <a:buNone/>
              <a:defRPr/>
            </a:pPr>
            <a:r>
              <a:rPr lang="en-US" dirty="0">
                <a:solidFill>
                  <a:prstClr val="black"/>
                </a:solidFill>
                <a:ea typeface="ＭＳ Ｐゴシック" charset="0"/>
              </a:rPr>
              <a:t>Neuraminidase:</a:t>
            </a:r>
          </a:p>
          <a:p>
            <a:pPr marL="342900" lvl="0" indent="-342900">
              <a:lnSpc>
                <a:spcPct val="90000"/>
              </a:lnSpc>
              <a:buFont typeface="Arial" panose="020B0604020202020204" pitchFamily="34" charset="0"/>
              <a:buChar char="•"/>
              <a:defRPr/>
            </a:pPr>
            <a:r>
              <a:rPr lang="en-US" sz="2000" dirty="0">
                <a:solidFill>
                  <a:prstClr val="black"/>
                </a:solidFill>
                <a:ea typeface="ＭＳ Ｐゴシック" charset="0"/>
              </a:rPr>
              <a:t>Breaks down protective mucus coating of the respiratory tract</a:t>
            </a:r>
          </a:p>
          <a:p>
            <a:pPr marL="342900" lvl="0" indent="-342900">
              <a:lnSpc>
                <a:spcPct val="90000"/>
              </a:lnSpc>
              <a:buFont typeface="Arial" panose="020B0604020202020204" pitchFamily="34" charset="0"/>
              <a:buChar char="•"/>
              <a:defRPr/>
            </a:pPr>
            <a:r>
              <a:rPr lang="en-US" sz="2000" dirty="0">
                <a:solidFill>
                  <a:prstClr val="black"/>
                </a:solidFill>
                <a:ea typeface="ＭＳ Ｐゴシック" charset="0"/>
              </a:rPr>
              <a:t>Assists in viral budding and release</a:t>
            </a:r>
          </a:p>
          <a:p>
            <a:pPr marL="342900" lvl="0" indent="-342900">
              <a:lnSpc>
                <a:spcPct val="90000"/>
              </a:lnSpc>
              <a:buFont typeface="Arial" panose="020B0604020202020204" pitchFamily="34" charset="0"/>
              <a:buChar char="•"/>
              <a:defRPr/>
            </a:pPr>
            <a:r>
              <a:rPr lang="en-US" sz="2000" dirty="0">
                <a:solidFill>
                  <a:prstClr val="black"/>
                </a:solidFill>
                <a:ea typeface="ＭＳ Ｐゴシック" charset="0"/>
              </a:rPr>
              <a:t>Participates in host cell fusion</a:t>
            </a:r>
          </a:p>
        </p:txBody>
      </p:sp>
      <p:pic>
        <p:nvPicPr>
          <p:cNvPr id="6" name="Picture 3" descr="Schematic drawing of hemagglutinin (H) of influenza virus."/>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434999" y="1457482"/>
            <a:ext cx="4601497" cy="4393334"/>
          </a:xfrm>
        </p:spPr>
      </p:pic>
    </p:spTree>
    <p:extLst>
      <p:ext uri="{BB962C8B-B14F-4D97-AF65-F5344CB8AC3E}">
        <p14:creationId xmlns:p14="http://schemas.microsoft.com/office/powerpoint/2010/main" val="3567914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794320" y="304800"/>
            <a:ext cx="8458200" cy="678611"/>
          </a:xfrm>
        </p:spPr>
        <p:txBody>
          <a:bodyPr/>
          <a:lstStyle/>
          <a:p>
            <a:r>
              <a:rPr lang="en-US" altLang="en-US" b="1" dirty="0">
                <a:latin typeface="+mn-lt"/>
              </a:rPr>
              <a:t>Mutation of Glycoproteins</a:t>
            </a:r>
          </a:p>
        </p:txBody>
      </p:sp>
      <p:sp>
        <p:nvSpPr>
          <p:cNvPr id="55298" name="Content Placeholder 2"/>
          <p:cNvSpPr>
            <a:spLocks noGrp="1"/>
          </p:cNvSpPr>
          <p:nvPr>
            <p:ph sz="quarter" idx="11"/>
          </p:nvPr>
        </p:nvSpPr>
        <p:spPr>
          <a:xfrm>
            <a:off x="794320" y="1276709"/>
            <a:ext cx="7757492" cy="4971691"/>
          </a:xfrm>
        </p:spPr>
        <p:txBody>
          <a:bodyPr>
            <a:normAutofit/>
          </a:bodyPr>
          <a:lstStyle/>
          <a:p>
            <a:pPr marL="0" indent="0" eaLnBrk="1" hangingPunct="1">
              <a:spcAft>
                <a:spcPts val="1200"/>
              </a:spcAft>
              <a:buNone/>
              <a:defRPr/>
            </a:pPr>
            <a:r>
              <a:rPr lang="en-US" b="1" dirty="0">
                <a:ea typeface="ＭＳ Ｐゴシック" charset="0"/>
              </a:rPr>
              <a:t>Antigenic drift:</a:t>
            </a:r>
          </a:p>
          <a:p>
            <a:pPr marL="342900" indent="-342900">
              <a:buFont typeface="Arial" panose="020B0604020202020204" pitchFamily="34" charset="0"/>
              <a:buChar char="•"/>
              <a:defRPr/>
            </a:pPr>
            <a:r>
              <a:rPr lang="en-US" sz="2000" dirty="0">
                <a:ea typeface="ＭＳ Ｐゴシック" charset="0"/>
              </a:rPr>
              <a:t>Gradual changing of amino acid composition of influenza antigens</a:t>
            </a:r>
          </a:p>
          <a:p>
            <a:pPr marL="342900" indent="-342900">
              <a:buFont typeface="Arial" panose="020B0604020202020204" pitchFamily="34" charset="0"/>
              <a:buChar char="•"/>
              <a:defRPr/>
            </a:pPr>
            <a:r>
              <a:rPr lang="en-US" sz="2000" dirty="0">
                <a:ea typeface="ＭＳ Ｐゴシック" charset="0"/>
              </a:rPr>
              <a:t>Results in decreased ability of host memory cells to recognize them</a:t>
            </a:r>
          </a:p>
          <a:p>
            <a:pPr marL="0" lvl="0" indent="0">
              <a:spcAft>
                <a:spcPts val="1200"/>
              </a:spcAft>
              <a:buNone/>
              <a:defRPr/>
            </a:pPr>
            <a:r>
              <a:rPr lang="en-US" b="1" dirty="0">
                <a:solidFill>
                  <a:prstClr val="black"/>
                </a:solidFill>
                <a:ea typeface="ＭＳ Ｐゴシック" charset="0"/>
              </a:rPr>
              <a:t>Antigenic shift:</a:t>
            </a:r>
          </a:p>
          <a:p>
            <a:pPr marL="342900" lvl="0" indent="-342900">
              <a:buFont typeface="Arial" panose="020B0604020202020204" pitchFamily="34" charset="0"/>
              <a:buChar char="•"/>
              <a:defRPr/>
            </a:pPr>
            <a:r>
              <a:rPr lang="en-US" sz="2000" dirty="0">
                <a:solidFill>
                  <a:prstClr val="black"/>
                </a:solidFill>
                <a:ea typeface="ＭＳ Ｐゴシック" charset="0"/>
              </a:rPr>
              <a:t>Swapping out of one of the strands of viral RNA with a gene or strand from another virus</a:t>
            </a:r>
          </a:p>
          <a:p>
            <a:pPr marL="342900" lvl="0" indent="-342900">
              <a:buFont typeface="Arial" panose="020B0604020202020204" pitchFamily="34" charset="0"/>
              <a:buChar char="•"/>
              <a:defRPr/>
            </a:pPr>
            <a:r>
              <a:rPr lang="en-US" sz="2000" dirty="0">
                <a:solidFill>
                  <a:prstClr val="black"/>
                </a:solidFill>
                <a:ea typeface="ＭＳ Ｐゴシック" charset="0"/>
              </a:rPr>
              <a:t>No recognition by host memory cells</a:t>
            </a:r>
          </a:p>
          <a:p>
            <a:pPr marL="342900" lvl="0" indent="-342900">
              <a:buFont typeface="Arial" panose="020B0604020202020204" pitchFamily="34" charset="0"/>
              <a:buChar char="•"/>
              <a:defRPr/>
            </a:pPr>
            <a:r>
              <a:rPr lang="en-US" sz="2000" dirty="0">
                <a:solidFill>
                  <a:prstClr val="black"/>
                </a:solidFill>
                <a:ea typeface="ＭＳ Ｐゴシック" charset="0"/>
              </a:rPr>
              <a:t>Often results in influenza pandemics</a:t>
            </a:r>
          </a:p>
        </p:txBody>
      </p:sp>
    </p:spTree>
    <p:extLst>
      <p:ext uri="{BB962C8B-B14F-4D97-AF65-F5344CB8AC3E}">
        <p14:creationId xmlns:p14="http://schemas.microsoft.com/office/powerpoint/2010/main" val="5789788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altLang="en-US" b="1" dirty="0"/>
              <a:t>Antigenic Shift Event</a:t>
            </a:r>
          </a:p>
        </p:txBody>
      </p:sp>
      <p:pic>
        <p:nvPicPr>
          <p:cNvPr id="8" name="Picture 2" descr="Where ducks, swine, and humans live together, swine can serve as a melting pot for creating “hybrid” influenza viruses."/>
          <p:cNvPicPr>
            <a:picLocks noGrp="1" noChangeAspect="1"/>
          </p:cNvPicPr>
          <p:nvPr>
            <p:ph sz="quarter" idx="11"/>
          </p:nvPr>
        </p:nvPicPr>
        <p:blipFill>
          <a:blip r:embed="rId2" cstate="print">
            <a:extLst>
              <a:ext uri="{28A0092B-C50C-407E-A947-70E740481C1C}">
                <a14:useLocalDpi xmlns:a14="http://schemas.microsoft.com/office/drawing/2010/main" val="0"/>
              </a:ext>
            </a:extLst>
          </a:blip>
          <a:stretch>
            <a:fillRect/>
          </a:stretch>
        </p:blipFill>
        <p:spPr>
          <a:xfrm>
            <a:off x="868680" y="1240383"/>
            <a:ext cx="7406640" cy="4852913"/>
          </a:xfrm>
        </p:spPr>
      </p:pic>
      <p:sp>
        <p:nvSpPr>
          <p:cNvPr id="5" name="Text Placeholder 4">
            <a:extLst>
              <a:ext uri="{FF2B5EF4-FFF2-40B4-BE49-F238E27FC236}">
                <a16:creationId xmlns:a16="http://schemas.microsoft.com/office/drawing/2014/main" id="{0EA03DB4-D3F8-4467-95ED-AAB50CB09964}"/>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7" name="Text Placeholder 4"/>
          <p:cNvSpPr>
            <a:spLocks noGrp="1"/>
          </p:cNvSpPr>
          <p:nvPr>
            <p:ph type="body" sz="quarter" idx="30"/>
          </p:nvPr>
        </p:nvSpPr>
        <p:spPr>
          <a:xfrm>
            <a:off x="1562101" y="6698611"/>
            <a:ext cx="6976872" cy="173736"/>
          </a:xfrm>
        </p:spPr>
        <p:txBody>
          <a:bodyPr/>
          <a:lstStyle/>
          <a:p>
            <a:r>
              <a:rPr lang="en-US" dirty="0"/>
              <a:t>(duck and ducklings) Image Source; (healthy adult) Westend61/Getty Images; (pot-bellied pig) G. K. &amp; Vikki Hart/Getty Images; (ill young woman) Image Source/Getty Images</a:t>
            </a:r>
            <a:endParaRPr lang="en-IN" dirty="0"/>
          </a:p>
        </p:txBody>
      </p:sp>
    </p:spTree>
    <p:extLst>
      <p:ext uri="{BB962C8B-B14F-4D97-AF65-F5344CB8AC3E}">
        <p14:creationId xmlns:p14="http://schemas.microsoft.com/office/powerpoint/2010/main" val="38205623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506288" y="304800"/>
            <a:ext cx="8458200" cy="678611"/>
          </a:xfrm>
        </p:spPr>
        <p:txBody>
          <a:bodyPr/>
          <a:lstStyle/>
          <a:p>
            <a:r>
              <a:rPr lang="en-US" altLang="en-US" b="1" dirty="0"/>
              <a:t>Prevention of Influenza</a:t>
            </a:r>
          </a:p>
        </p:txBody>
      </p:sp>
      <p:sp>
        <p:nvSpPr>
          <p:cNvPr id="63491" name="Content Placeholder 2"/>
          <p:cNvSpPr>
            <a:spLocks noGrp="1"/>
          </p:cNvSpPr>
          <p:nvPr>
            <p:ph sz="quarter" idx="11"/>
          </p:nvPr>
        </p:nvSpPr>
        <p:spPr>
          <a:xfrm>
            <a:off x="506288" y="1276709"/>
            <a:ext cx="7829500" cy="4971691"/>
          </a:xfrm>
        </p:spPr>
        <p:txBody>
          <a:bodyPr/>
          <a:lstStyle/>
          <a:p>
            <a:pPr marL="0" indent="0" eaLnBrk="1" hangingPunct="1">
              <a:lnSpc>
                <a:spcPct val="90000"/>
              </a:lnSpc>
              <a:spcAft>
                <a:spcPts val="1200"/>
              </a:spcAft>
              <a:buNone/>
            </a:pPr>
            <a:r>
              <a:rPr lang="en-US" altLang="en-US" dirty="0"/>
              <a:t>Three major types of influenza vaccines in the United States:</a:t>
            </a:r>
          </a:p>
          <a:p>
            <a:pPr marL="342900" indent="-342900">
              <a:lnSpc>
                <a:spcPct val="90000"/>
              </a:lnSpc>
              <a:buFont typeface="Arial" panose="020B0604020202020204" pitchFamily="34" charset="0"/>
              <a:buChar char="•"/>
            </a:pPr>
            <a:r>
              <a:rPr lang="en-US" altLang="en-US" sz="2000" dirty="0"/>
              <a:t>An intramuscular inactivated vaccine with three strains of influenza in it</a:t>
            </a:r>
          </a:p>
          <a:p>
            <a:pPr marL="342900" indent="-342900">
              <a:lnSpc>
                <a:spcPct val="90000"/>
              </a:lnSpc>
              <a:buFont typeface="Arial" panose="020B0604020202020204" pitchFamily="34" charset="0"/>
              <a:buChar char="•"/>
            </a:pPr>
            <a:r>
              <a:rPr lang="en-US" altLang="en-US" sz="2000" dirty="0"/>
              <a:t>An intramuscular inactivated vaccine with four strains</a:t>
            </a:r>
          </a:p>
          <a:p>
            <a:pPr marL="342900" indent="-342900">
              <a:lnSpc>
                <a:spcPct val="90000"/>
              </a:lnSpc>
              <a:buFont typeface="Arial" panose="020B0604020202020204" pitchFamily="34" charset="0"/>
              <a:buChar char="•"/>
            </a:pPr>
            <a:r>
              <a:rPr lang="en-US" altLang="en-US" sz="2000" dirty="0"/>
              <a:t>An inhaled vaccine</a:t>
            </a:r>
          </a:p>
          <a:p>
            <a:pPr marL="0" indent="0">
              <a:lnSpc>
                <a:spcPct val="90000"/>
              </a:lnSpc>
              <a:spcBef>
                <a:spcPts val="1200"/>
              </a:spcBef>
              <a:buNone/>
            </a:pPr>
            <a:r>
              <a:rPr lang="en-US" altLang="en-US" dirty="0">
                <a:solidFill>
                  <a:prstClr val="black"/>
                </a:solidFill>
              </a:rPr>
              <a:t>Scientists are continually researching emerging strains to attempt to prevent a pandemic</a:t>
            </a:r>
          </a:p>
        </p:txBody>
      </p:sp>
    </p:spTree>
    <p:extLst>
      <p:ext uri="{BB962C8B-B14F-4D97-AF65-F5344CB8AC3E}">
        <p14:creationId xmlns:p14="http://schemas.microsoft.com/office/powerpoint/2010/main" val="40242697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r>
              <a:rPr lang="en-US" altLang="en-US" b="1" dirty="0"/>
              <a:t>Influenza Disease Table</a:t>
            </a:r>
          </a:p>
        </p:txBody>
      </p:sp>
      <p:graphicFrame>
        <p:nvGraphicFramePr>
          <p:cNvPr id="6" name="Table 2"/>
          <p:cNvGraphicFramePr>
            <a:graphicFrameLocks noGrp="1"/>
          </p:cNvGraphicFramePr>
          <p:nvPr>
            <p:ph sz="quarter" idx="11"/>
            <p:extLst>
              <p:ext uri="{D42A27DB-BD31-4B8C-83A1-F6EECF244321}">
                <p14:modId xmlns:p14="http://schemas.microsoft.com/office/powerpoint/2010/main" val="4276423204"/>
              </p:ext>
            </p:extLst>
          </p:nvPr>
        </p:nvGraphicFramePr>
        <p:xfrm>
          <a:off x="414908" y="1461502"/>
          <a:ext cx="8261548" cy="3911714"/>
        </p:xfrm>
        <a:graphic>
          <a:graphicData uri="http://schemas.openxmlformats.org/drawingml/2006/table">
            <a:tbl>
              <a:tblPr firstRow="1" bandRow="1">
                <a:tableStyleId>{2D5ABB26-0587-4C30-8999-92F81FD0307C}</a:tableStyleId>
              </a:tblPr>
              <a:tblGrid>
                <a:gridCol w="2428900">
                  <a:extLst>
                    <a:ext uri="{9D8B030D-6E8A-4147-A177-3AD203B41FA5}">
                      <a16:colId xmlns:a16="http://schemas.microsoft.com/office/drawing/2014/main" val="3451216328"/>
                    </a:ext>
                  </a:extLst>
                </a:gridCol>
                <a:gridCol w="5832648">
                  <a:extLst>
                    <a:ext uri="{9D8B030D-6E8A-4147-A177-3AD203B41FA5}">
                      <a16:colId xmlns:a16="http://schemas.microsoft.com/office/drawing/2014/main" val="3925542238"/>
                    </a:ext>
                  </a:extLst>
                </a:gridCol>
              </a:tblGrid>
              <a:tr h="424458">
                <a:tc>
                  <a:txBody>
                    <a:bodyPr/>
                    <a:lstStyle/>
                    <a:p>
                      <a:r>
                        <a:rPr lang="en-US" sz="1600" b="1" i="0" u="none" strike="noStrike" kern="1200" baseline="0" dirty="0">
                          <a:solidFill>
                            <a:schemeClr val="dk1"/>
                          </a:solidFill>
                          <a:latin typeface="+mn-lt"/>
                          <a:ea typeface="+mn-ea"/>
                          <a:cs typeface="+mn-cs"/>
                        </a:rPr>
                        <a:t>Causative Organism(s)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Influenza A, B, and C viruses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4985271"/>
                  </a:ext>
                </a:extLst>
              </a:tr>
              <a:tr h="739569">
                <a:tc>
                  <a:txBody>
                    <a:bodyPr/>
                    <a:lstStyle/>
                    <a:p>
                      <a:r>
                        <a:rPr lang="en-US" sz="1600" b="1" i="0" u="none" strike="noStrike" kern="1200" baseline="0" dirty="0">
                          <a:solidFill>
                            <a:schemeClr val="dk1"/>
                          </a:solidFill>
                          <a:latin typeface="+mn-lt"/>
                          <a:ea typeface="+mn-ea"/>
                          <a:cs typeface="+mn-cs"/>
                        </a:rPr>
                        <a:t>Common Modes of Transmission</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Droplet contact, direct contact, or indirect contact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0396803"/>
                  </a:ext>
                </a:extLst>
              </a:tr>
              <a:tr h="412559">
                <a:tc>
                  <a:txBody>
                    <a:bodyPr/>
                    <a:lstStyle/>
                    <a:p>
                      <a:r>
                        <a:rPr lang="en-US" sz="1600" b="1" i="0" u="none" strike="noStrike" kern="1200" baseline="0" dirty="0">
                          <a:solidFill>
                            <a:schemeClr val="dk1"/>
                          </a:solidFill>
                          <a:latin typeface="+mn-lt"/>
                          <a:ea typeface="+mn-ea"/>
                          <a:cs typeface="+mn-cs"/>
                        </a:rPr>
                        <a:t>Virulence Factors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Glycoprotein spikes, antigenic drift and shift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9454783"/>
                  </a:ext>
                </a:extLst>
              </a:tr>
              <a:tr h="360040">
                <a:tc>
                  <a:txBody>
                    <a:bodyPr/>
                    <a:lstStyle/>
                    <a:p>
                      <a:r>
                        <a:rPr lang="en-US" sz="1600" b="1" i="0" u="none" strike="noStrike" kern="1200" baseline="0" dirty="0">
                          <a:solidFill>
                            <a:schemeClr val="dk1"/>
                          </a:solidFill>
                          <a:latin typeface="+mn-lt"/>
                          <a:ea typeface="+mn-ea"/>
                          <a:cs typeface="+mn-cs"/>
                        </a:rPr>
                        <a:t>Culture/Diagnosis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Gold standard is RT-PCR tests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97956953"/>
                  </a:ext>
                </a:extLst>
              </a:tr>
              <a:tr h="739569">
                <a:tc>
                  <a:txBody>
                    <a:bodyPr/>
                    <a:lstStyle/>
                    <a:p>
                      <a:r>
                        <a:rPr lang="en-US" sz="1600" b="1" dirty="0"/>
                        <a:t>Prevention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A variety of vaccines are available and should be received annually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031231"/>
                  </a:ext>
                </a:extLst>
              </a:tr>
              <a:tr h="412559">
                <a:tc>
                  <a:txBody>
                    <a:bodyPr/>
                    <a:lstStyle/>
                    <a:p>
                      <a:r>
                        <a:rPr lang="en-US" sz="1600" b="1"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Oseltamivir (Tamiflu)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42945375"/>
                  </a:ext>
                </a:extLst>
              </a:tr>
              <a:tr h="739569">
                <a:tc>
                  <a:txBody>
                    <a:bodyPr/>
                    <a:lstStyle/>
                    <a:p>
                      <a:r>
                        <a:rPr lang="en-US" sz="1600" b="1" i="0" u="none" strike="noStrike" kern="1200" baseline="0" dirty="0">
                          <a:solidFill>
                            <a:schemeClr val="dk1"/>
                          </a:solidFill>
                          <a:latin typeface="+mn-lt"/>
                          <a:ea typeface="+mn-ea"/>
                          <a:cs typeface="+mn-cs"/>
                        </a:rPr>
                        <a:t>Epidemiological Features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For seasonal flu, deaths vary from year to year; United States: range from 17,000 to 52,000; internationally: range from 250,000 to 500,000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75266563"/>
                  </a:ext>
                </a:extLst>
              </a:tr>
            </a:tbl>
          </a:graphicData>
        </a:graphic>
      </p:graphicFrame>
    </p:spTree>
    <p:extLst>
      <p:ext uri="{BB962C8B-B14F-4D97-AF65-F5344CB8AC3E}">
        <p14:creationId xmlns:p14="http://schemas.microsoft.com/office/powerpoint/2010/main" val="3409919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altLang="en-US" b="1" dirty="0"/>
              <a:t>Concept Check – Section 21.1</a:t>
            </a:r>
          </a:p>
        </p:txBody>
      </p:sp>
      <p:sp>
        <p:nvSpPr>
          <p:cNvPr id="4" name="Content Placeholder 2"/>
          <p:cNvSpPr>
            <a:spLocks noGrp="1"/>
          </p:cNvSpPr>
          <p:nvPr>
            <p:ph sz="quarter" idx="11"/>
          </p:nvPr>
        </p:nvSpPr>
        <p:spPr>
          <a:xfrm>
            <a:off x="342900" y="1196752"/>
            <a:ext cx="8046720" cy="4824536"/>
          </a:xfrm>
          <a:prstGeom prst="rect">
            <a:avLst/>
          </a:prstGeom>
        </p:spPr>
        <p:txBody>
          <a:bodyPr/>
          <a:lstStyle/>
          <a:p>
            <a:pPr marL="457200" indent="-457200">
              <a:buFont typeface="+mj-lt"/>
              <a:buAutoNum type="arabicPeriod"/>
            </a:pPr>
            <a:r>
              <a:rPr lang="en-US" dirty="0"/>
              <a:t>Two anatomical methods for trapping bacteria in the respiratory tract are ________ and ________.</a:t>
            </a:r>
          </a:p>
          <a:p>
            <a:pPr marL="457200" indent="-457200">
              <a:buFont typeface="+mj-lt"/>
              <a:buAutoNum type="arabicPeriod"/>
            </a:pPr>
            <a:r>
              <a:rPr lang="en-US" dirty="0"/>
              <a:t>Antimicrobial ________, ________ and ________ </a:t>
            </a:r>
            <a:r>
              <a:rPr lang="en-US" sz="2400" dirty="0"/>
              <a:t>in the lungs are chemical defenses against invading pathogens.</a:t>
            </a:r>
          </a:p>
          <a:p>
            <a:pPr marL="457200" indent="-457200">
              <a:buFont typeface="+mj-lt"/>
              <a:buAutoNum type="arabicPeriod"/>
            </a:pPr>
            <a:r>
              <a:rPr lang="en-US" sz="2400" dirty="0"/>
              <a:t>The larynx is part of the</a:t>
            </a:r>
            <a:r>
              <a:rPr lang="en-US" dirty="0"/>
              <a:t> ________</a:t>
            </a:r>
            <a:r>
              <a:rPr lang="en-US" sz="2400" dirty="0"/>
              <a:t> </a:t>
            </a:r>
            <a:r>
              <a:rPr lang="en-US" dirty="0"/>
              <a:t>(upper/lower) respiratory tract.</a:t>
            </a:r>
          </a:p>
          <a:p>
            <a:pPr marL="457200" indent="-457200">
              <a:buFont typeface="+mj-lt"/>
              <a:buAutoNum type="arabicPeriod"/>
            </a:pPr>
            <a:r>
              <a:rPr lang="en-US" sz="2400" dirty="0"/>
              <a:t>Alveoli can be found in the</a:t>
            </a:r>
            <a:r>
              <a:rPr lang="en-US" dirty="0"/>
              <a:t> ________</a:t>
            </a:r>
            <a:r>
              <a:rPr lang="en-US" sz="2400" dirty="0"/>
              <a:t> </a:t>
            </a:r>
            <a:r>
              <a:rPr lang="en-US" dirty="0"/>
              <a:t>(upper/lower) respiratory tract.</a:t>
            </a:r>
          </a:p>
        </p:txBody>
      </p:sp>
    </p:spTree>
    <p:extLst>
      <p:ext uri="{BB962C8B-B14F-4D97-AF65-F5344CB8AC3E}">
        <p14:creationId xmlns:p14="http://schemas.microsoft.com/office/powerpoint/2010/main" val="24871336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a:xfrm>
            <a:off x="506288" y="304800"/>
            <a:ext cx="8458200" cy="678611"/>
          </a:xfrm>
        </p:spPr>
        <p:txBody>
          <a:bodyPr/>
          <a:lstStyle/>
          <a:p>
            <a:pPr eaLnBrk="1" hangingPunct="1"/>
            <a:r>
              <a:rPr lang="en-US" altLang="en-US" b="1" dirty="0"/>
              <a:t>Concept Check – Section 21.4</a:t>
            </a:r>
          </a:p>
        </p:txBody>
      </p:sp>
      <p:sp>
        <p:nvSpPr>
          <p:cNvPr id="5123" name="Content Placeholder 2"/>
          <p:cNvSpPr>
            <a:spLocks noGrp="1"/>
          </p:cNvSpPr>
          <p:nvPr>
            <p:ph sz="quarter" idx="11"/>
          </p:nvPr>
        </p:nvSpPr>
        <p:spPr>
          <a:xfrm>
            <a:off x="506288" y="1276710"/>
            <a:ext cx="7757492" cy="4240522"/>
          </a:xfrm>
        </p:spPr>
        <p:txBody>
          <a:bodyPr>
            <a:normAutofit/>
          </a:bodyPr>
          <a:lstStyle/>
          <a:p>
            <a:pPr marL="514350" indent="-514350" eaLnBrk="1" hangingPunct="1">
              <a:buFont typeface="+mj-lt"/>
              <a:buAutoNum type="arabicPeriod"/>
              <a:defRPr/>
            </a:pPr>
            <a:r>
              <a:rPr lang="en-US" dirty="0">
                <a:ea typeface="ＭＳ Ｐゴシック" charset="0"/>
              </a:rPr>
              <a:t>True/False: The vaccine against pertussis provides lifelong protection.</a:t>
            </a:r>
          </a:p>
          <a:p>
            <a:pPr marL="514350" lvl="0" indent="-514350">
              <a:buFont typeface="+mj-lt"/>
              <a:buAutoNum type="arabicPeriod"/>
              <a:defRPr/>
            </a:pPr>
            <a:r>
              <a:rPr lang="en-US" dirty="0">
                <a:solidFill>
                  <a:prstClr val="black"/>
                </a:solidFill>
                <a:ea typeface="ＭＳ Ｐゴシック" charset="0"/>
              </a:rPr>
              <a:t>Respiratory syncytial virus is most serious in </a:t>
            </a:r>
            <a:r>
              <a:rPr lang="en-US" dirty="0"/>
              <a:t>________</a:t>
            </a:r>
            <a:r>
              <a:rPr lang="en-US" dirty="0">
                <a:solidFill>
                  <a:prstClr val="black"/>
                </a:solidFill>
                <a:ea typeface="ＭＳ Ｐゴシック" charset="0"/>
              </a:rPr>
              <a:t> babies.</a:t>
            </a:r>
            <a:endParaRPr lang="en-US" dirty="0"/>
          </a:p>
          <a:p>
            <a:pPr marL="514350" lvl="0" indent="-514350">
              <a:buFont typeface="+mj-lt"/>
              <a:buAutoNum type="arabicPeriod"/>
              <a:defRPr/>
            </a:pPr>
            <a:r>
              <a:rPr lang="en-US" dirty="0">
                <a:solidFill>
                  <a:prstClr val="black"/>
                </a:solidFill>
                <a:ea typeface="ＭＳ Ｐゴシック" charset="0"/>
              </a:rPr>
              <a:t>True/False: The vaccine against influenza provides lifelong protection.</a:t>
            </a:r>
          </a:p>
          <a:p>
            <a:pPr marL="514350" lvl="0" indent="-514350">
              <a:buFont typeface="+mj-lt"/>
              <a:buAutoNum type="arabicPeriod"/>
              <a:defRPr/>
            </a:pPr>
            <a:r>
              <a:rPr lang="en-US" dirty="0">
                <a:solidFill>
                  <a:prstClr val="black"/>
                </a:solidFill>
                <a:ea typeface="ＭＳ Ｐゴシック" charset="0"/>
              </a:rPr>
              <a:t>Antigenic </a:t>
            </a:r>
            <a:r>
              <a:rPr lang="en-US" dirty="0"/>
              <a:t>________</a:t>
            </a:r>
            <a:r>
              <a:rPr lang="en-US" dirty="0">
                <a:solidFill>
                  <a:prstClr val="black"/>
                </a:solidFill>
                <a:ea typeface="ＭＳ Ｐゴシック" charset="0"/>
              </a:rPr>
              <a:t> refers to minor changes in viral antigens and antigenic </a:t>
            </a:r>
            <a:r>
              <a:rPr lang="en-US" dirty="0"/>
              <a:t>________</a:t>
            </a:r>
            <a:r>
              <a:rPr lang="en-US" dirty="0">
                <a:solidFill>
                  <a:prstClr val="black"/>
                </a:solidFill>
                <a:ea typeface="ＭＳ Ｐゴシック" charset="0"/>
              </a:rPr>
              <a:t> is the result of gene swapping between different strains of the virus.</a:t>
            </a:r>
            <a:endParaRPr lang="en-US" dirty="0">
              <a:ea typeface="ＭＳ Ｐゴシック" charset="0"/>
            </a:endParaRPr>
          </a:p>
        </p:txBody>
      </p:sp>
    </p:spTree>
    <p:extLst>
      <p:ext uri="{BB962C8B-B14F-4D97-AF65-F5344CB8AC3E}">
        <p14:creationId xmlns:p14="http://schemas.microsoft.com/office/powerpoint/2010/main" val="19158620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342900" y="304799"/>
            <a:ext cx="8458200" cy="1188720"/>
          </a:xfrm>
        </p:spPr>
        <p:txBody>
          <a:bodyPr/>
          <a:lstStyle/>
          <a:p>
            <a:pPr eaLnBrk="1" hangingPunct="1"/>
            <a:r>
              <a:rPr lang="en-US" altLang="en-US" b="1" dirty="0"/>
              <a:t>Section 21.5:</a:t>
            </a:r>
            <a:br>
              <a:rPr lang="en-US" altLang="en-US" b="1" dirty="0"/>
            </a:br>
            <a:r>
              <a:rPr lang="en-US" altLang="en-US" b="1" dirty="0"/>
              <a:t>Lower Respiratory Tract Diseases Caused by</a:t>
            </a:r>
            <a:br>
              <a:rPr lang="en-US" altLang="en-US" b="1" dirty="0"/>
            </a:br>
            <a:r>
              <a:rPr lang="en-US" altLang="en-US" b="1" dirty="0"/>
              <a:t>Microorganisms</a:t>
            </a:r>
            <a:r>
              <a:rPr lang="en-US" altLang="en-US" sz="1200" b="1" dirty="0"/>
              <a:t> 1</a:t>
            </a:r>
          </a:p>
        </p:txBody>
      </p:sp>
      <p:sp>
        <p:nvSpPr>
          <p:cNvPr id="2" name="Content Placeholder 1"/>
          <p:cNvSpPr>
            <a:spLocks noGrp="1"/>
          </p:cNvSpPr>
          <p:nvPr>
            <p:ph sz="quarter" idx="11"/>
          </p:nvPr>
        </p:nvSpPr>
        <p:spPr>
          <a:xfrm>
            <a:off x="342900" y="1581130"/>
            <a:ext cx="8458200" cy="4667270"/>
          </a:xfrm>
        </p:spPr>
        <p:txBody>
          <a:bodyPr/>
          <a:lstStyle/>
          <a:p>
            <a:pPr marL="0" indent="0">
              <a:spcBef>
                <a:spcPts val="600"/>
              </a:spcBef>
              <a:spcAft>
                <a:spcPts val="1200"/>
              </a:spcAft>
              <a:buNone/>
              <a:defRPr/>
            </a:pPr>
            <a:r>
              <a:rPr lang="en-US" u="sng" dirty="0"/>
              <a:t>Learning Outcomes</a:t>
            </a:r>
            <a:r>
              <a:rPr lang="en-US" sz="1200" u="sng" dirty="0"/>
              <a:t> 1</a:t>
            </a:r>
          </a:p>
          <a:p>
            <a:pPr>
              <a:spcAft>
                <a:spcPts val="0"/>
              </a:spcAft>
              <a:defRPr/>
            </a:pPr>
            <a:r>
              <a:rPr lang="en-US" sz="2000" dirty="0"/>
              <a:t>List the possible causative agents for each of the diseases affecting the lower respiratory tract: tuberculosis, community-acquired pneumonia, healthcare-associated pneumonia, and hantavirus pulmonary syndrome.</a:t>
            </a:r>
          </a:p>
          <a:p>
            <a:pPr>
              <a:spcBef>
                <a:spcPts val="1200"/>
              </a:spcBef>
              <a:spcAft>
                <a:spcPts val="0"/>
              </a:spcAft>
              <a:defRPr/>
            </a:pPr>
            <a:r>
              <a:rPr lang="en-US" sz="2000" dirty="0"/>
              <a:t>Discuss the problems associated with MDR-TB and XDR-TB.</a:t>
            </a:r>
          </a:p>
          <a:p>
            <a:pPr>
              <a:spcBef>
                <a:spcPts val="1200"/>
              </a:spcBef>
              <a:spcAft>
                <a:spcPts val="0"/>
              </a:spcAft>
              <a:defRPr/>
            </a:pPr>
            <a:r>
              <a:rPr lang="en-US" sz="2000" dirty="0"/>
              <a:t>Demonstrate an in-depth understanding of the current epidemiology of tuberculosis infection.</a:t>
            </a:r>
          </a:p>
          <a:p>
            <a:pPr>
              <a:spcBef>
                <a:spcPts val="1200"/>
              </a:spcBef>
              <a:spcAft>
                <a:spcPts val="0"/>
              </a:spcAft>
              <a:defRPr/>
            </a:pPr>
            <a:r>
              <a:rPr lang="en-US" sz="2000" dirty="0"/>
              <a:t>Explain why so many diverse microorganisms can cause the condition of pneumonia.</a:t>
            </a:r>
          </a:p>
        </p:txBody>
      </p:sp>
    </p:spTree>
    <p:extLst>
      <p:ext uri="{BB962C8B-B14F-4D97-AF65-F5344CB8AC3E}">
        <p14:creationId xmlns:p14="http://schemas.microsoft.com/office/powerpoint/2010/main" val="22147919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272" y="304799"/>
            <a:ext cx="8458200" cy="1188720"/>
          </a:xfrm>
        </p:spPr>
        <p:txBody>
          <a:bodyPr/>
          <a:lstStyle/>
          <a:p>
            <a:r>
              <a:rPr lang="en-US" b="1" kern="1200" dirty="0">
                <a:effectLst/>
              </a:rPr>
              <a:t>Section 21.5:</a:t>
            </a:r>
            <a:br>
              <a:rPr lang="en-US" b="1" kern="1200" dirty="0">
                <a:effectLst/>
              </a:rPr>
            </a:br>
            <a:r>
              <a:rPr lang="en-US" b="1" kern="1200" dirty="0">
                <a:effectLst/>
              </a:rPr>
              <a:t>Lower Respiratory Tract Diseases Caused by</a:t>
            </a:r>
            <a:br>
              <a:rPr lang="en-US" b="1" kern="1200" dirty="0">
                <a:effectLst/>
              </a:rPr>
            </a:br>
            <a:r>
              <a:rPr lang="en-US" b="1" kern="1200" dirty="0">
                <a:effectLst/>
              </a:rPr>
              <a:t>Microorganisms</a:t>
            </a:r>
            <a:r>
              <a:rPr lang="en-US" sz="1200" b="1" kern="1200" dirty="0">
                <a:effectLst/>
              </a:rPr>
              <a:t> 2</a:t>
            </a:r>
            <a:endParaRPr lang="en-US" sz="1200" dirty="0"/>
          </a:p>
        </p:txBody>
      </p:sp>
      <p:sp>
        <p:nvSpPr>
          <p:cNvPr id="3" name="Content Placeholder 2"/>
          <p:cNvSpPr>
            <a:spLocks noGrp="1"/>
          </p:cNvSpPr>
          <p:nvPr>
            <p:ph sz="quarter" idx="11"/>
          </p:nvPr>
        </p:nvSpPr>
        <p:spPr>
          <a:xfrm>
            <a:off x="362272" y="1700808"/>
            <a:ext cx="8458200" cy="2736304"/>
          </a:xfrm>
        </p:spPr>
        <p:txBody>
          <a:bodyPr rtlCol="0">
            <a:normAutofit/>
          </a:bodyPr>
          <a:lstStyle/>
          <a:p>
            <a:pPr>
              <a:spcAft>
                <a:spcPts val="600"/>
              </a:spcAft>
              <a:buNone/>
              <a:defRPr/>
            </a:pPr>
            <a:r>
              <a:rPr lang="en-US" u="sng" dirty="0"/>
              <a:t>Learning Outcomes</a:t>
            </a:r>
            <a:r>
              <a:rPr lang="en-US" sz="1200" u="sng" dirty="0"/>
              <a:t> 2</a:t>
            </a:r>
          </a:p>
          <a:p>
            <a:pPr>
              <a:spcBef>
                <a:spcPts val="600"/>
              </a:spcBef>
              <a:spcAft>
                <a:spcPts val="1200"/>
              </a:spcAft>
              <a:defRPr/>
            </a:pPr>
            <a:r>
              <a:rPr lang="en-US" sz="2000" dirty="0"/>
              <a:t>Identify three important causes of community-acquired pneumonia.</a:t>
            </a:r>
          </a:p>
          <a:p>
            <a:pPr>
              <a:spcAft>
                <a:spcPts val="1200"/>
              </a:spcAft>
              <a:defRPr/>
            </a:pPr>
            <a:r>
              <a:rPr lang="en-US" sz="2000" dirty="0"/>
              <a:t>List the distinguishing characteristics of health-care-associated pneumonia compared to community-acquired pneumonia.</a:t>
            </a:r>
          </a:p>
          <a:p>
            <a:pPr>
              <a:spcAft>
                <a:spcPts val="0"/>
              </a:spcAft>
              <a:defRPr/>
            </a:pPr>
            <a:r>
              <a:rPr lang="en-US" sz="2000" dirty="0"/>
              <a:t>Outline the chain of transmission of the causative agent of hantavirus pulmonary syndrome.</a:t>
            </a:r>
          </a:p>
        </p:txBody>
      </p:sp>
    </p:spTree>
    <p:extLst>
      <p:ext uri="{BB962C8B-B14F-4D97-AF65-F5344CB8AC3E}">
        <p14:creationId xmlns:p14="http://schemas.microsoft.com/office/powerpoint/2010/main" val="270374248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r>
              <a:rPr lang="en-US" altLang="en-US" b="1" dirty="0"/>
              <a:t>Tuberculosis</a:t>
            </a:r>
          </a:p>
        </p:txBody>
      </p:sp>
      <p:sp>
        <p:nvSpPr>
          <p:cNvPr id="69635" name="Content Placeholder 2"/>
          <p:cNvSpPr>
            <a:spLocks noGrp="1"/>
          </p:cNvSpPr>
          <p:nvPr>
            <p:ph sz="quarter" idx="11"/>
          </p:nvPr>
        </p:nvSpPr>
        <p:spPr/>
        <p:txBody>
          <a:bodyPr/>
          <a:lstStyle/>
          <a:p>
            <a:pPr marL="0" indent="0" eaLnBrk="1" hangingPunct="1">
              <a:lnSpc>
                <a:spcPct val="80000"/>
              </a:lnSpc>
              <a:spcAft>
                <a:spcPts val="1200"/>
              </a:spcAft>
              <a:buNone/>
            </a:pPr>
            <a:r>
              <a:rPr lang="en-US" altLang="en-US" dirty="0"/>
              <a:t>An ancient human disease:</a:t>
            </a:r>
          </a:p>
          <a:p>
            <a:pPr marL="342900" indent="-342900">
              <a:lnSpc>
                <a:spcPct val="80000"/>
              </a:lnSpc>
              <a:buFont typeface="Arial" panose="020B0604020202020204" pitchFamily="34" charset="0"/>
              <a:buChar char="•"/>
            </a:pPr>
            <a:r>
              <a:rPr lang="en-US" altLang="en-US" sz="2000" dirty="0"/>
              <a:t>Found in mummies from the Stone Age, Ancient Egypt, and Peru</a:t>
            </a:r>
          </a:p>
          <a:p>
            <a:pPr marL="342900" indent="-342900">
              <a:lnSpc>
                <a:spcPct val="80000"/>
              </a:lnSpc>
              <a:buFont typeface="Arial" panose="020B0604020202020204" pitchFamily="34" charset="0"/>
              <a:buChar char="•"/>
            </a:pPr>
            <a:r>
              <a:rPr lang="en-US" altLang="en-US" sz="2000" dirty="0"/>
              <a:t>Streptomycin reduced rates significantly</a:t>
            </a:r>
          </a:p>
          <a:p>
            <a:pPr marL="0" lvl="0" indent="0">
              <a:lnSpc>
                <a:spcPct val="80000"/>
              </a:lnSpc>
              <a:spcBef>
                <a:spcPts val="600"/>
              </a:spcBef>
              <a:spcAft>
                <a:spcPts val="1200"/>
              </a:spcAft>
              <a:buNone/>
            </a:pPr>
            <a:r>
              <a:rPr lang="en-US" altLang="en-US" dirty="0">
                <a:solidFill>
                  <a:prstClr val="black"/>
                </a:solidFill>
              </a:rPr>
              <a:t>Now a reemerging disease</a:t>
            </a:r>
          </a:p>
          <a:p>
            <a:pPr marL="342900" lvl="0" indent="-342900">
              <a:lnSpc>
                <a:spcPct val="80000"/>
              </a:lnSpc>
              <a:buFont typeface="Arial" panose="020B0604020202020204" pitchFamily="34" charset="0"/>
              <a:buChar char="•"/>
            </a:pPr>
            <a:r>
              <a:rPr lang="en-US" altLang="en-US" sz="2000" dirty="0">
                <a:solidFill>
                  <a:prstClr val="black"/>
                </a:solidFill>
              </a:rPr>
              <a:t>HIV epidemic</a:t>
            </a:r>
          </a:p>
          <a:p>
            <a:pPr marL="342900" lvl="0" indent="-342900">
              <a:lnSpc>
                <a:spcPct val="80000"/>
              </a:lnSpc>
              <a:buFont typeface="Arial" panose="020B0604020202020204" pitchFamily="34" charset="0"/>
              <a:buChar char="•"/>
            </a:pPr>
            <a:r>
              <a:rPr lang="en-US" altLang="en-US" sz="2000" dirty="0">
                <a:solidFill>
                  <a:prstClr val="black"/>
                </a:solidFill>
              </a:rPr>
              <a:t>Drug-resistant strains</a:t>
            </a:r>
          </a:p>
          <a:p>
            <a:pPr marL="342900" lvl="0" indent="-342900">
              <a:lnSpc>
                <a:spcPct val="80000"/>
              </a:lnSpc>
              <a:buFont typeface="Arial" panose="020B0604020202020204" pitchFamily="34" charset="0"/>
              <a:buChar char="•"/>
            </a:pPr>
            <a:r>
              <a:rPr lang="en-US" altLang="en-US" sz="2000" dirty="0">
                <a:solidFill>
                  <a:prstClr val="black"/>
                </a:solidFill>
              </a:rPr>
              <a:t>Nearly 1/3 of the world’s population is infected</a:t>
            </a:r>
            <a:r>
              <a:rPr lang="en-US" altLang="en-US" sz="2000" dirty="0"/>
              <a:t> </a:t>
            </a:r>
          </a:p>
        </p:txBody>
      </p:sp>
    </p:spTree>
    <p:extLst>
      <p:ext uri="{BB962C8B-B14F-4D97-AF65-F5344CB8AC3E}">
        <p14:creationId xmlns:p14="http://schemas.microsoft.com/office/powerpoint/2010/main" val="22786327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altLang="en-US" b="1" dirty="0">
                <a:solidFill>
                  <a:schemeClr val="tx1"/>
                </a:solidFill>
              </a:rPr>
              <a:t>Primary Tuberculosis</a:t>
            </a:r>
          </a:p>
        </p:txBody>
      </p:sp>
      <p:sp>
        <p:nvSpPr>
          <p:cNvPr id="61442" name="Content Placeholder 2"/>
          <p:cNvSpPr>
            <a:spLocks noGrp="1"/>
          </p:cNvSpPr>
          <p:nvPr>
            <p:ph sz="quarter" idx="11"/>
          </p:nvPr>
        </p:nvSpPr>
        <p:spPr>
          <a:xfrm>
            <a:off x="342900" y="1276709"/>
            <a:ext cx="4373116" cy="4971691"/>
          </a:xfrm>
        </p:spPr>
        <p:txBody>
          <a:bodyPr>
            <a:noAutofit/>
          </a:bodyPr>
          <a:lstStyle/>
          <a:p>
            <a:pPr marL="0" indent="0">
              <a:buNone/>
              <a:defRPr/>
            </a:pPr>
            <a:r>
              <a:rPr lang="en-US" dirty="0">
                <a:ea typeface="ＭＳ Ｐゴシック" charset="0"/>
              </a:rPr>
              <a:t>Infectious dose: 10 bacteria</a:t>
            </a:r>
          </a:p>
          <a:p>
            <a:pPr marL="0" indent="0">
              <a:buNone/>
              <a:defRPr/>
            </a:pPr>
            <a:r>
              <a:rPr lang="en-US" dirty="0">
                <a:ea typeface="ＭＳ Ｐゴシック" charset="0"/>
              </a:rPr>
              <a:t>Bacteria continue to grow inside alveolar macrophages</a:t>
            </a:r>
          </a:p>
          <a:p>
            <a:pPr marL="0" indent="0">
              <a:spcAft>
                <a:spcPts val="1200"/>
              </a:spcAft>
              <a:buNone/>
              <a:defRPr/>
            </a:pPr>
            <a:r>
              <a:rPr lang="en-US" dirty="0">
                <a:ea typeface="ＭＳ Ｐゴシック" charset="0"/>
              </a:rPr>
              <a:t>Tubercles: </a:t>
            </a:r>
          </a:p>
          <a:p>
            <a:pPr marL="342900" indent="-342900">
              <a:buFont typeface="Arial" panose="020B0604020202020204" pitchFamily="34" charset="0"/>
              <a:buChar char="•"/>
              <a:defRPr/>
            </a:pPr>
            <a:r>
              <a:rPr lang="en-US" sz="2000" dirty="0">
                <a:ea typeface="ＭＳ Ｐゴシック" charset="0"/>
              </a:rPr>
              <a:t>Granulomas containing a core of TB bacteria in enlarged macrophages and an outer wall made of fibroblasts, lymphocytes, and macrophages</a:t>
            </a:r>
          </a:p>
          <a:p>
            <a:pPr marL="342900" indent="-342900">
              <a:buFont typeface="Arial" panose="020B0604020202020204" pitchFamily="34" charset="0"/>
              <a:buChar char="•"/>
              <a:defRPr/>
            </a:pPr>
            <a:r>
              <a:rPr lang="en-US" sz="2000" dirty="0">
                <a:ea typeface="ＭＳ Ｐゴシック" charset="0"/>
              </a:rPr>
              <a:t>Can become necrotic caseous lesions</a:t>
            </a:r>
          </a:p>
          <a:p>
            <a:pPr marL="342900" indent="-342900">
              <a:buFont typeface="Arial" panose="020B0604020202020204" pitchFamily="34" charset="0"/>
              <a:buChar char="•"/>
              <a:defRPr/>
            </a:pPr>
            <a:r>
              <a:rPr lang="en-US" sz="2000" dirty="0">
                <a:ea typeface="ＭＳ Ｐゴシック" charset="0"/>
              </a:rPr>
              <a:t>Lesions can become calcified</a:t>
            </a:r>
          </a:p>
        </p:txBody>
      </p:sp>
      <p:pic>
        <p:nvPicPr>
          <p:cNvPr id="6" name="Picture 3" descr="Photo showing two areas of caseous necrosis in a lung."/>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932040" y="1431643"/>
            <a:ext cx="4114800" cy="3082912"/>
          </a:xfrm>
        </p:spPr>
      </p:pic>
      <p:sp>
        <p:nvSpPr>
          <p:cNvPr id="7" name="Text Placeholder 4"/>
          <p:cNvSpPr>
            <a:spLocks noGrp="1"/>
          </p:cNvSpPr>
          <p:nvPr>
            <p:ph type="body" sz="quarter" idx="30"/>
          </p:nvPr>
        </p:nvSpPr>
        <p:spPr>
          <a:xfrm>
            <a:off x="1562101" y="6712259"/>
            <a:ext cx="6976872" cy="173736"/>
          </a:xfrm>
        </p:spPr>
        <p:txBody>
          <a:bodyPr/>
          <a:lstStyle/>
          <a:p>
            <a:r>
              <a:rPr lang="en-US" dirty="0"/>
              <a:t>Dennis K. Burns, MD; Travis G. Brown, MD; Walter L. Kemp, MD/McGraw-Hill Education</a:t>
            </a:r>
            <a:endParaRPr lang="en-IN" dirty="0"/>
          </a:p>
        </p:txBody>
      </p:sp>
    </p:spTree>
    <p:extLst>
      <p:ext uri="{BB962C8B-B14F-4D97-AF65-F5344CB8AC3E}">
        <p14:creationId xmlns:p14="http://schemas.microsoft.com/office/powerpoint/2010/main" val="17032113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362272" y="304800"/>
            <a:ext cx="8458200" cy="678611"/>
          </a:xfrm>
        </p:spPr>
        <p:txBody>
          <a:bodyPr/>
          <a:lstStyle/>
          <a:p>
            <a:r>
              <a:rPr lang="en-US" altLang="en-US" b="1" dirty="0"/>
              <a:t>Extrapulmonary Tuberculosis</a:t>
            </a:r>
          </a:p>
        </p:txBody>
      </p:sp>
      <p:sp>
        <p:nvSpPr>
          <p:cNvPr id="61442" name="Content Placeholder 2"/>
          <p:cNvSpPr>
            <a:spLocks noGrp="1"/>
          </p:cNvSpPr>
          <p:nvPr>
            <p:ph sz="quarter" idx="11"/>
          </p:nvPr>
        </p:nvSpPr>
        <p:spPr>
          <a:xfrm>
            <a:off x="362272" y="1276709"/>
            <a:ext cx="8458200" cy="4971691"/>
          </a:xfrm>
        </p:spPr>
        <p:txBody>
          <a:bodyPr>
            <a:normAutofit/>
          </a:bodyPr>
          <a:lstStyle/>
          <a:p>
            <a:pPr marL="0" indent="0">
              <a:spcAft>
                <a:spcPts val="1200"/>
              </a:spcAft>
              <a:buNone/>
              <a:defRPr/>
            </a:pPr>
            <a:r>
              <a:rPr lang="en-US" dirty="0">
                <a:ea typeface="ＭＳ Ｐゴシック" charset="0"/>
              </a:rPr>
              <a:t>Organs most commonly involved:</a:t>
            </a:r>
          </a:p>
          <a:p>
            <a:pPr marL="342900" indent="-342900">
              <a:buFont typeface="Arial" panose="020B0604020202020204" pitchFamily="34" charset="0"/>
              <a:buChar char="•"/>
              <a:defRPr/>
            </a:pPr>
            <a:r>
              <a:rPr lang="en-US" sz="2000" dirty="0">
                <a:ea typeface="ＭＳ Ｐゴシック" charset="0"/>
              </a:rPr>
              <a:t>Regional lymph nodes</a:t>
            </a:r>
          </a:p>
          <a:p>
            <a:pPr marL="342900" indent="-342900">
              <a:buFont typeface="Arial" panose="020B0604020202020204" pitchFamily="34" charset="0"/>
              <a:buChar char="•"/>
              <a:defRPr/>
            </a:pPr>
            <a:r>
              <a:rPr lang="en-US" sz="2000" dirty="0">
                <a:ea typeface="ＭＳ Ｐゴシック" charset="0"/>
              </a:rPr>
              <a:t>Intestines </a:t>
            </a:r>
          </a:p>
          <a:p>
            <a:pPr marL="342900" indent="-342900">
              <a:buFont typeface="Arial" panose="020B0604020202020204" pitchFamily="34" charset="0"/>
              <a:buChar char="•"/>
              <a:defRPr/>
            </a:pPr>
            <a:r>
              <a:rPr lang="en-US" sz="2000" dirty="0">
                <a:ea typeface="ＭＳ Ｐゴシック" charset="0"/>
              </a:rPr>
              <a:t>Kidneys</a:t>
            </a:r>
          </a:p>
          <a:p>
            <a:pPr marL="342900" indent="-342900">
              <a:buFont typeface="Arial" panose="020B0604020202020204" pitchFamily="34" charset="0"/>
              <a:buChar char="•"/>
              <a:defRPr/>
            </a:pPr>
            <a:r>
              <a:rPr lang="en-US" sz="2000" dirty="0">
                <a:ea typeface="ＭＳ Ｐゴシック" charset="0"/>
              </a:rPr>
              <a:t>Long bones</a:t>
            </a:r>
          </a:p>
          <a:p>
            <a:pPr marL="342900" indent="-342900">
              <a:buFont typeface="Arial" panose="020B0604020202020204" pitchFamily="34" charset="0"/>
              <a:buChar char="•"/>
              <a:defRPr/>
            </a:pPr>
            <a:r>
              <a:rPr lang="en-US" sz="2000" dirty="0">
                <a:ea typeface="ＭＳ Ｐゴシック" charset="0"/>
              </a:rPr>
              <a:t>Genital tract </a:t>
            </a:r>
          </a:p>
          <a:p>
            <a:pPr marL="342900" indent="-342900">
              <a:buFont typeface="Arial" panose="020B0604020202020204" pitchFamily="34" charset="0"/>
              <a:buChar char="•"/>
              <a:defRPr/>
            </a:pPr>
            <a:r>
              <a:rPr lang="en-US" sz="2000" dirty="0">
                <a:ea typeface="ＭＳ Ｐゴシック" charset="0"/>
              </a:rPr>
              <a:t>Brain</a:t>
            </a:r>
          </a:p>
          <a:p>
            <a:pPr marL="342900" indent="-342900">
              <a:buFont typeface="Arial" panose="020B0604020202020204" pitchFamily="34" charset="0"/>
              <a:buChar char="•"/>
              <a:defRPr/>
            </a:pPr>
            <a:r>
              <a:rPr lang="en-US" sz="2000" dirty="0">
                <a:ea typeface="ＭＳ Ｐゴシック" charset="0"/>
              </a:rPr>
              <a:t>Meninges </a:t>
            </a:r>
          </a:p>
        </p:txBody>
      </p:sp>
    </p:spTree>
    <p:extLst>
      <p:ext uri="{BB962C8B-B14F-4D97-AF65-F5344CB8AC3E}">
        <p14:creationId xmlns:p14="http://schemas.microsoft.com/office/powerpoint/2010/main" val="254933383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r>
              <a:rPr lang="en-US" altLang="en-US" b="1" dirty="0">
                <a:solidFill>
                  <a:schemeClr val="tx1"/>
                </a:solidFill>
              </a:rPr>
              <a:t>Secondary (Reactivation) Tuberculosis</a:t>
            </a:r>
          </a:p>
        </p:txBody>
      </p:sp>
      <p:sp>
        <p:nvSpPr>
          <p:cNvPr id="72707" name="Content Placeholder 2"/>
          <p:cNvSpPr>
            <a:spLocks noGrp="1"/>
          </p:cNvSpPr>
          <p:nvPr>
            <p:ph sz="quarter" idx="11"/>
          </p:nvPr>
        </p:nvSpPr>
        <p:spPr>
          <a:xfrm>
            <a:off x="323528" y="1196752"/>
            <a:ext cx="4373116" cy="5041008"/>
          </a:xfrm>
        </p:spPr>
        <p:txBody>
          <a:bodyPr/>
          <a:lstStyle/>
          <a:p>
            <a:pPr marL="0" indent="0">
              <a:spcAft>
                <a:spcPts val="600"/>
              </a:spcAft>
              <a:buNone/>
            </a:pPr>
            <a:r>
              <a:rPr lang="en-US" altLang="en-US" dirty="0"/>
              <a:t>Bacteria remain dormant in the lungs for weeks, months, or years later</a:t>
            </a:r>
          </a:p>
          <a:p>
            <a:pPr marL="0" indent="0">
              <a:spcAft>
                <a:spcPts val="600"/>
              </a:spcAft>
              <a:buNone/>
            </a:pPr>
            <a:r>
              <a:rPr lang="en-US" altLang="en-US" dirty="0"/>
              <a:t>Can become reactivated when immunity wanes</a:t>
            </a:r>
          </a:p>
          <a:p>
            <a:pPr marL="0" indent="0">
              <a:spcAft>
                <a:spcPts val="600"/>
              </a:spcAft>
              <a:buNone/>
            </a:pPr>
            <a:r>
              <a:rPr lang="en-US" altLang="en-US" dirty="0"/>
              <a:t>Severe symptoms: violent coughing, greenish or bloody sputum, low-grade fever, anorexia, weight loss, fatigue, night sweats, and chest pain</a:t>
            </a:r>
            <a:r>
              <a:rPr lang="en-IN" dirty="0"/>
              <a:t>—</a:t>
            </a:r>
            <a:r>
              <a:rPr lang="en-US" altLang="en-US" dirty="0"/>
              <a:t>“consumption”</a:t>
            </a:r>
          </a:p>
          <a:p>
            <a:pPr marL="0" indent="0">
              <a:spcAft>
                <a:spcPts val="600"/>
              </a:spcAft>
              <a:buNone/>
            </a:pPr>
            <a:r>
              <a:rPr lang="en-US" altLang="en-US" dirty="0"/>
              <a:t>Untreated disease has a 60% mortality rate</a:t>
            </a:r>
          </a:p>
        </p:txBody>
      </p:sp>
      <p:pic>
        <p:nvPicPr>
          <p:cNvPr id="6" name="Picture 3" descr="This photo is a chest X ray showing the area of infection in the upper third of the right lung."/>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860032" y="1484784"/>
            <a:ext cx="4206240" cy="3066270"/>
          </a:xfrm>
        </p:spPr>
      </p:pic>
      <p:sp>
        <p:nvSpPr>
          <p:cNvPr id="7" name="Text Placeholder 4"/>
          <p:cNvSpPr>
            <a:spLocks noGrp="1"/>
          </p:cNvSpPr>
          <p:nvPr>
            <p:ph type="body" sz="quarter" idx="30"/>
          </p:nvPr>
        </p:nvSpPr>
        <p:spPr>
          <a:xfrm>
            <a:off x="1562101" y="6725907"/>
            <a:ext cx="6976872" cy="173736"/>
          </a:xfrm>
        </p:spPr>
        <p:txBody>
          <a:bodyPr/>
          <a:lstStyle/>
          <a:p>
            <a:r>
              <a:rPr lang="en-US" dirty="0"/>
              <a:t>BSIP/</a:t>
            </a:r>
            <a:r>
              <a:rPr lang="en-US" dirty="0" err="1"/>
              <a:t>Newscom</a:t>
            </a:r>
            <a:endParaRPr lang="en-IN" dirty="0"/>
          </a:p>
        </p:txBody>
      </p:sp>
    </p:spTree>
    <p:extLst>
      <p:ext uri="{BB962C8B-B14F-4D97-AF65-F5344CB8AC3E}">
        <p14:creationId xmlns:p14="http://schemas.microsoft.com/office/powerpoint/2010/main" val="39313019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r>
              <a:rPr lang="en-US" altLang="en-US" b="1" dirty="0"/>
              <a:t>Tuberculosis</a:t>
            </a:r>
            <a:r>
              <a:rPr lang="en-US" b="1" dirty="0"/>
              <a:t> Causative Agent</a:t>
            </a:r>
            <a:endParaRPr lang="en-US" altLang="en-US" b="1" dirty="0"/>
          </a:p>
        </p:txBody>
      </p:sp>
      <p:sp>
        <p:nvSpPr>
          <p:cNvPr id="74755" name="Content Placeholder 2"/>
          <p:cNvSpPr>
            <a:spLocks noGrp="1"/>
          </p:cNvSpPr>
          <p:nvPr>
            <p:ph sz="quarter" idx="11"/>
          </p:nvPr>
        </p:nvSpPr>
        <p:spPr/>
        <p:txBody>
          <a:bodyPr/>
          <a:lstStyle/>
          <a:p>
            <a:pPr marL="0" indent="0" eaLnBrk="1" hangingPunct="1">
              <a:spcAft>
                <a:spcPts val="1200"/>
              </a:spcAft>
              <a:buNone/>
            </a:pPr>
            <a:r>
              <a:rPr lang="en-US" altLang="en-US" i="1" dirty="0"/>
              <a:t>Mycobacterium tuberculosis:</a:t>
            </a:r>
          </a:p>
          <a:p>
            <a:pPr marL="342900" indent="-342900">
              <a:buFont typeface="Arial" panose="020B0604020202020204" pitchFamily="34" charset="0"/>
              <a:buChar char="•"/>
            </a:pPr>
            <a:r>
              <a:rPr lang="en-US" altLang="en-US" sz="2000" dirty="0"/>
              <a:t>Long, thin acid-fast rod, strict aerobe</a:t>
            </a:r>
          </a:p>
          <a:p>
            <a:pPr marL="342900" indent="-342900">
              <a:buFont typeface="Arial" panose="020B0604020202020204" pitchFamily="34" charset="0"/>
              <a:buChar char="•"/>
            </a:pPr>
            <a:r>
              <a:rPr lang="en-US" altLang="en-US" sz="2000" dirty="0"/>
              <a:t>Generation time 15 to 20 hours, 6 weeks for colonies to appear</a:t>
            </a:r>
          </a:p>
          <a:p>
            <a:pPr marL="342900" indent="-342900">
              <a:spcAft>
                <a:spcPts val="1200"/>
              </a:spcAft>
              <a:buFont typeface="Arial" panose="020B0604020202020204" pitchFamily="34" charset="0"/>
              <a:buChar char="•"/>
            </a:pPr>
            <a:r>
              <a:rPr lang="en-US" altLang="en-US" sz="2000" dirty="0"/>
              <a:t>Cord factor: lipid component in the mycobacterial cell wall associated with virulent strains</a:t>
            </a:r>
          </a:p>
          <a:p>
            <a:pPr marL="731520" lvl="1"/>
            <a:r>
              <a:rPr lang="en-US" altLang="en-US" sz="1800" dirty="0"/>
              <a:t>Mycolic acid and waxes</a:t>
            </a:r>
          </a:p>
          <a:p>
            <a:pPr marL="731520" lvl="1"/>
            <a:r>
              <a:rPr lang="en-US" altLang="en-US" sz="1800" dirty="0"/>
              <a:t>Makes the organism resistant to drying and disinfectants</a:t>
            </a:r>
          </a:p>
          <a:p>
            <a:pPr marL="0" indent="0">
              <a:spcBef>
                <a:spcPts val="600"/>
              </a:spcBef>
              <a:spcAft>
                <a:spcPts val="1200"/>
              </a:spcAft>
              <a:buNone/>
            </a:pPr>
            <a:r>
              <a:rPr lang="en-US" altLang="en-US" i="1" dirty="0"/>
              <a:t>Mycobacterium </a:t>
            </a:r>
            <a:r>
              <a:rPr lang="en-US" altLang="en-US" i="1" dirty="0" err="1"/>
              <a:t>avium</a:t>
            </a:r>
            <a:r>
              <a:rPr lang="en-US" altLang="en-US" i="1" dirty="0"/>
              <a:t> </a:t>
            </a:r>
            <a:r>
              <a:rPr lang="en-US" altLang="en-US" dirty="0"/>
              <a:t>Complex (MAC</a:t>
            </a:r>
          </a:p>
          <a:p>
            <a:pPr marL="342900" indent="-342900">
              <a:buFont typeface="Arial" panose="020B0604020202020204" pitchFamily="34" charset="0"/>
              <a:buChar char="•"/>
            </a:pPr>
            <a:r>
              <a:rPr lang="en-US" altLang="en-US" sz="2000" dirty="0"/>
              <a:t>Causes a disseminated tuberculosis infection in AIDS patients and other immunocompromised people</a:t>
            </a:r>
          </a:p>
        </p:txBody>
      </p:sp>
    </p:spTree>
    <p:extLst>
      <p:ext uri="{BB962C8B-B14F-4D97-AF65-F5344CB8AC3E}">
        <p14:creationId xmlns:p14="http://schemas.microsoft.com/office/powerpoint/2010/main" val="29637895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US" b="1" dirty="0">
                <a:solidFill>
                  <a:schemeClr val="tx1"/>
                </a:solidFill>
              </a:rPr>
              <a:t>Observation of </a:t>
            </a:r>
            <a:r>
              <a:rPr lang="en-US" b="1" i="1" dirty="0">
                <a:solidFill>
                  <a:schemeClr val="tx1"/>
                </a:solidFill>
              </a:rPr>
              <a:t>Mycobacterium tuberculosis</a:t>
            </a:r>
          </a:p>
        </p:txBody>
      </p:sp>
      <p:sp>
        <p:nvSpPr>
          <p:cNvPr id="6" name="Content Placeholder 2"/>
          <p:cNvSpPr>
            <a:spLocks noGrp="1"/>
          </p:cNvSpPr>
          <p:nvPr>
            <p:ph sz="quarter" idx="31"/>
          </p:nvPr>
        </p:nvSpPr>
        <p:spPr>
          <a:xfrm>
            <a:off x="351284" y="1196751"/>
            <a:ext cx="4076700" cy="1161919"/>
          </a:xfrm>
        </p:spPr>
        <p:txBody>
          <a:bodyPr/>
          <a:lstStyle/>
          <a:p>
            <a:pPr algn="ctr"/>
            <a:r>
              <a:rPr lang="en-US" altLang="en-US" dirty="0" err="1"/>
              <a:t>Ziehl-Neelsen</a:t>
            </a:r>
            <a:r>
              <a:rPr lang="en-US" altLang="en-US" dirty="0"/>
              <a:t> Staining of </a:t>
            </a:r>
            <a:r>
              <a:rPr lang="en-US" altLang="en-US" i="1" dirty="0"/>
              <a:t>Mycobacterium tuberculosis</a:t>
            </a:r>
            <a:r>
              <a:rPr lang="en-US" altLang="en-US" dirty="0"/>
              <a:t> in Sputum</a:t>
            </a:r>
            <a:endParaRPr lang="en-US" dirty="0"/>
          </a:p>
        </p:txBody>
      </p:sp>
      <p:pic>
        <p:nvPicPr>
          <p:cNvPr id="15" name="Picture 3" descr="Photo showing Ziehl-Neelsen staining of Mycobacterium tuberculosis in sputum."/>
          <p:cNvPicPr>
            <a:picLocks noGrp="1" noChangeAspect="1"/>
          </p:cNvPicPr>
          <p:nvPr>
            <p:ph sz="quarter" idx="11"/>
          </p:nvPr>
        </p:nvPicPr>
        <p:blipFill>
          <a:blip r:embed="rId2" cstate="print">
            <a:extLst>
              <a:ext uri="{28A0092B-C50C-407E-A947-70E740481C1C}">
                <a14:useLocalDpi xmlns:a14="http://schemas.microsoft.com/office/drawing/2010/main" val="0"/>
              </a:ext>
            </a:extLst>
          </a:blip>
          <a:stretch>
            <a:fillRect/>
          </a:stretch>
        </p:blipFill>
        <p:spPr>
          <a:xfrm>
            <a:off x="323528" y="2732071"/>
            <a:ext cx="4206240" cy="2162426"/>
          </a:xfrm>
          <a:prstGeom prst="rect">
            <a:avLst/>
          </a:prstGeom>
        </p:spPr>
      </p:pic>
      <p:sp>
        <p:nvSpPr>
          <p:cNvPr id="8" name="Content Placeholder 5"/>
          <p:cNvSpPr>
            <a:spLocks noGrp="1"/>
          </p:cNvSpPr>
          <p:nvPr>
            <p:ph sz="quarter" idx="32"/>
          </p:nvPr>
        </p:nvSpPr>
        <p:spPr>
          <a:xfrm>
            <a:off x="4724400" y="1196752"/>
            <a:ext cx="4076700" cy="882284"/>
          </a:xfrm>
        </p:spPr>
        <p:txBody>
          <a:bodyPr/>
          <a:lstStyle/>
          <a:p>
            <a:pPr algn="ctr"/>
            <a:r>
              <a:rPr lang="en-US" altLang="en-US" dirty="0"/>
              <a:t>Cultural Appearance of </a:t>
            </a:r>
            <a:r>
              <a:rPr lang="en-US" altLang="en-US" i="1" dirty="0"/>
              <a:t>Mycobacterium tuberculosis</a:t>
            </a:r>
            <a:endParaRPr lang="en-US" dirty="0"/>
          </a:p>
        </p:txBody>
      </p:sp>
      <p:pic>
        <p:nvPicPr>
          <p:cNvPr id="16" name="Picture 6" descr="Photo showing Mycobacterium tuberculosis colonies with typical granular, waxy pattern of growth."/>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4716016" y="2376702"/>
            <a:ext cx="4206240" cy="2933001"/>
          </a:xfrm>
        </p:spPr>
      </p:pic>
      <p:sp>
        <p:nvSpPr>
          <p:cNvPr id="10" name="Text Placeholder 4"/>
          <p:cNvSpPr>
            <a:spLocks noGrp="1"/>
          </p:cNvSpPr>
          <p:nvPr>
            <p:ph type="body" sz="quarter" idx="30"/>
          </p:nvPr>
        </p:nvSpPr>
        <p:spPr>
          <a:xfrm>
            <a:off x="1562101" y="6725907"/>
            <a:ext cx="6976872" cy="173736"/>
          </a:xfrm>
        </p:spPr>
        <p:txBody>
          <a:bodyPr/>
          <a:lstStyle/>
          <a:p>
            <a:r>
              <a:rPr lang="en-US" dirty="0"/>
              <a:t>Source: Centers for Disease Control and Prevention, </a:t>
            </a:r>
            <a:r>
              <a:rPr lang="en-IN" i="1" dirty="0"/>
              <a:t>Source: CDC/</a:t>
            </a:r>
            <a:r>
              <a:rPr lang="en-IN" i="1" dirty="0" err="1"/>
              <a:t>Dr.</a:t>
            </a:r>
            <a:r>
              <a:rPr lang="en-IN" i="1" dirty="0"/>
              <a:t> George </a:t>
            </a:r>
            <a:r>
              <a:rPr lang="en-IN" i="1" dirty="0" err="1"/>
              <a:t>Kubica</a:t>
            </a:r>
            <a:r>
              <a:rPr lang="en-IN" i="1" dirty="0"/>
              <a:t> </a:t>
            </a:r>
            <a:endParaRPr lang="en-IN" dirty="0"/>
          </a:p>
        </p:txBody>
      </p:sp>
      <p:sp>
        <p:nvSpPr>
          <p:cNvPr id="9" name="Text Placeholder 4">
            <a:extLst>
              <a:ext uri="{FF2B5EF4-FFF2-40B4-BE49-F238E27FC236}">
                <a16:creationId xmlns:a16="http://schemas.microsoft.com/office/drawing/2014/main" id="{97283869-74F4-478C-8605-17EEF4A405F8}"/>
              </a:ext>
            </a:extLst>
          </p:cNvPr>
          <p:cNvSpPr>
            <a:spLocks noGrp="1"/>
          </p:cNvSpPr>
          <p:nvPr>
            <p:ph type="body" sz="quarter" idx="29"/>
          </p:nvPr>
        </p:nvSpPr>
        <p:spPr>
          <a:xfrm>
            <a:off x="3200400" y="6324600"/>
            <a:ext cx="2743200" cy="192024"/>
          </a:xfrm>
        </p:spPr>
        <p:txBody>
          <a:bodyPr/>
          <a:lstStyle/>
          <a:p>
            <a:r>
              <a:rPr lang="en-IN" dirty="0">
                <a:hlinkClick r:id="rId4" action="ppaction://hlinksldjump"/>
              </a:rPr>
              <a:t>Access the text alternative for slide images.</a:t>
            </a:r>
          </a:p>
        </p:txBody>
      </p:sp>
    </p:spTree>
    <p:extLst>
      <p:ext uri="{BB962C8B-B14F-4D97-AF65-F5344CB8AC3E}">
        <p14:creationId xmlns:p14="http://schemas.microsoft.com/office/powerpoint/2010/main" val="29853757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en-US" altLang="en-US" b="1" dirty="0"/>
              <a:t>Tuberculosis</a:t>
            </a:r>
            <a:r>
              <a:rPr lang="en-US" b="1" dirty="0"/>
              <a:t> </a:t>
            </a:r>
            <a:r>
              <a:rPr lang="en-US" b="1" dirty="0">
                <a:ea typeface="ＭＳ Ｐゴシック" charset="0"/>
              </a:rPr>
              <a:t>Transmission and Epidemiology</a:t>
            </a:r>
            <a:endParaRPr lang="en-US" altLang="en-US" b="1" dirty="0"/>
          </a:p>
        </p:txBody>
      </p:sp>
      <p:sp>
        <p:nvSpPr>
          <p:cNvPr id="63490" name="Content Placeholder 2"/>
          <p:cNvSpPr>
            <a:spLocks noGrp="1"/>
          </p:cNvSpPr>
          <p:nvPr>
            <p:ph sz="quarter" idx="11"/>
          </p:nvPr>
        </p:nvSpPr>
        <p:spPr/>
        <p:txBody>
          <a:bodyPr>
            <a:normAutofit/>
          </a:bodyPr>
          <a:lstStyle/>
          <a:p>
            <a:pPr marL="0" indent="0">
              <a:buNone/>
              <a:defRPr/>
            </a:pPr>
            <a:r>
              <a:rPr lang="en-US" dirty="0">
                <a:ea typeface="ＭＳ Ｐゴシック" charset="0"/>
              </a:rPr>
              <a:t>Transmission through fine droplets of respiratory mucus suspended in the air</a:t>
            </a:r>
          </a:p>
          <a:p>
            <a:pPr marL="0" indent="0">
              <a:buNone/>
              <a:defRPr/>
            </a:pPr>
            <a:r>
              <a:rPr lang="en-US" dirty="0">
                <a:ea typeface="ＭＳ Ｐゴシック" charset="0"/>
              </a:rPr>
              <a:t>Epidemiological patterns vary with the living conditions of a community or area of the world</a:t>
            </a:r>
          </a:p>
          <a:p>
            <a:pPr marL="0" indent="0">
              <a:spcAft>
                <a:spcPts val="1200"/>
              </a:spcAft>
              <a:buNone/>
              <a:defRPr/>
            </a:pPr>
            <a:r>
              <a:rPr lang="en-US" dirty="0">
                <a:ea typeface="ＭＳ Ｐゴシック" charset="0"/>
              </a:rPr>
              <a:t>TB is an infection of poverty:</a:t>
            </a:r>
          </a:p>
          <a:p>
            <a:pPr marL="342900" indent="-342900">
              <a:buFont typeface="Arial" panose="020B0604020202020204" pitchFamily="34" charset="0"/>
              <a:buChar char="•"/>
              <a:defRPr/>
            </a:pPr>
            <a:r>
              <a:rPr lang="en-US" sz="2000" dirty="0">
                <a:ea typeface="ＭＳ Ｐゴシック" charset="0"/>
              </a:rPr>
              <a:t>Inadequate nutrition</a:t>
            </a:r>
          </a:p>
          <a:p>
            <a:pPr marL="342900" indent="-342900">
              <a:buFont typeface="Arial" panose="020B0604020202020204" pitchFamily="34" charset="0"/>
              <a:buChar char="•"/>
              <a:defRPr/>
            </a:pPr>
            <a:r>
              <a:rPr lang="en-US" sz="2000" dirty="0">
                <a:ea typeface="ＭＳ Ｐゴシック" charset="0"/>
              </a:rPr>
              <a:t>Debilitation of the immune system</a:t>
            </a:r>
          </a:p>
          <a:p>
            <a:pPr marL="342900" indent="-342900">
              <a:buFont typeface="Arial" panose="020B0604020202020204" pitchFamily="34" charset="0"/>
              <a:buChar char="•"/>
              <a:defRPr/>
            </a:pPr>
            <a:r>
              <a:rPr lang="en-US" sz="2000" dirty="0">
                <a:ea typeface="ＭＳ Ｐゴシック" charset="0"/>
              </a:rPr>
              <a:t>Poor access to medical care</a:t>
            </a:r>
          </a:p>
          <a:p>
            <a:pPr marL="342900" indent="-342900">
              <a:buFont typeface="Arial" panose="020B0604020202020204" pitchFamily="34" charset="0"/>
              <a:buChar char="•"/>
              <a:defRPr/>
            </a:pPr>
            <a:r>
              <a:rPr lang="en-US" sz="2000" dirty="0">
                <a:ea typeface="ＭＳ Ｐゴシック" charset="0"/>
              </a:rPr>
              <a:t>Lung damage</a:t>
            </a:r>
          </a:p>
          <a:p>
            <a:pPr marL="342900" indent="-342900">
              <a:buFont typeface="Arial" panose="020B0604020202020204" pitchFamily="34" charset="0"/>
              <a:buChar char="•"/>
              <a:defRPr/>
            </a:pPr>
            <a:r>
              <a:rPr lang="en-US" sz="2000" dirty="0">
                <a:ea typeface="ＭＳ Ｐゴシック" charset="0"/>
              </a:rPr>
              <a:t>Genetics</a:t>
            </a:r>
          </a:p>
        </p:txBody>
      </p:sp>
    </p:spTree>
    <p:extLst>
      <p:ext uri="{BB962C8B-B14F-4D97-AF65-F5344CB8AC3E}">
        <p14:creationId xmlns:p14="http://schemas.microsoft.com/office/powerpoint/2010/main" val="36246468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altLang="en-US" b="1" dirty="0"/>
              <a:t>Section 21.2:</a:t>
            </a:r>
            <a:br>
              <a:rPr lang="en-US" altLang="en-US" b="1" dirty="0"/>
            </a:br>
            <a:r>
              <a:rPr lang="en-US" altLang="en-US" b="1" dirty="0"/>
              <a:t>Normal Biota of the Respiratory Tract</a:t>
            </a:r>
          </a:p>
        </p:txBody>
      </p:sp>
      <p:sp>
        <p:nvSpPr>
          <p:cNvPr id="5" name="Content Placeholder 2"/>
          <p:cNvSpPr>
            <a:spLocks noGrp="1"/>
          </p:cNvSpPr>
          <p:nvPr>
            <p:ph sz="quarter" idx="11"/>
          </p:nvPr>
        </p:nvSpPr>
        <p:spPr/>
        <p:txBody>
          <a:bodyPr/>
          <a:lstStyle/>
          <a:p>
            <a:pPr marL="0" indent="0" eaLnBrk="1" hangingPunct="1">
              <a:spcAft>
                <a:spcPts val="1200"/>
              </a:spcAft>
              <a:buNone/>
            </a:pPr>
            <a:r>
              <a:rPr lang="en-US" altLang="en-US" u="sng" dirty="0"/>
              <a:t>Learning Outcomes</a:t>
            </a:r>
          </a:p>
          <a:p>
            <a:pPr eaLnBrk="1" hangingPunct="1"/>
            <a:r>
              <a:rPr lang="en-US" altLang="en-US" dirty="0"/>
              <a:t>List the main genera of normal biota presently known to occupy the respiratory tract.</a:t>
            </a:r>
          </a:p>
        </p:txBody>
      </p:sp>
    </p:spTree>
    <p:extLst>
      <p:ext uri="{BB962C8B-B14F-4D97-AF65-F5344CB8AC3E}">
        <p14:creationId xmlns:p14="http://schemas.microsoft.com/office/powerpoint/2010/main" val="403955913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434280" y="304800"/>
            <a:ext cx="8458200" cy="678611"/>
          </a:xfrm>
        </p:spPr>
        <p:txBody>
          <a:bodyPr/>
          <a:lstStyle/>
          <a:p>
            <a:r>
              <a:rPr lang="en-US" altLang="en-US" b="1" dirty="0"/>
              <a:t>Tuberculosis</a:t>
            </a:r>
            <a:r>
              <a:rPr lang="en-US" b="1" dirty="0"/>
              <a:t> Diagnosis</a:t>
            </a:r>
            <a:endParaRPr lang="en-US" altLang="en-US" b="1" dirty="0"/>
          </a:p>
        </p:txBody>
      </p:sp>
      <p:sp>
        <p:nvSpPr>
          <p:cNvPr id="63490" name="Content Placeholder 2"/>
          <p:cNvSpPr>
            <a:spLocks noGrp="1"/>
          </p:cNvSpPr>
          <p:nvPr>
            <p:ph sz="quarter" idx="11"/>
          </p:nvPr>
        </p:nvSpPr>
        <p:spPr>
          <a:xfrm>
            <a:off x="434280" y="1276709"/>
            <a:ext cx="8045524" cy="4971691"/>
          </a:xfrm>
        </p:spPr>
        <p:txBody>
          <a:bodyPr>
            <a:normAutofit/>
          </a:bodyPr>
          <a:lstStyle/>
          <a:p>
            <a:pPr marL="0" indent="0">
              <a:lnSpc>
                <a:spcPct val="90000"/>
              </a:lnSpc>
              <a:spcAft>
                <a:spcPts val="1200"/>
              </a:spcAft>
              <a:buNone/>
              <a:defRPr/>
            </a:pPr>
            <a:r>
              <a:rPr lang="en-US" b="1" dirty="0">
                <a:ea typeface="ＭＳ Ｐゴシック" charset="0"/>
              </a:rPr>
              <a:t>Mantoux test</a:t>
            </a:r>
            <a:r>
              <a:rPr lang="en-US" dirty="0">
                <a:ea typeface="ＭＳ Ｐゴシック" charset="0"/>
              </a:rPr>
              <a:t>: shows evidence of delayed hypersensitivity after initial infection with TB</a:t>
            </a:r>
          </a:p>
          <a:p>
            <a:pPr marL="342900" indent="-342900">
              <a:lnSpc>
                <a:spcPct val="90000"/>
              </a:lnSpc>
              <a:buFont typeface="Arial" panose="020B0604020202020204" pitchFamily="34" charset="0"/>
              <a:buChar char="•"/>
              <a:defRPr/>
            </a:pPr>
            <a:r>
              <a:rPr lang="en-US" sz="2000" dirty="0">
                <a:ea typeface="ＭＳ Ｐゴシック" charset="0"/>
              </a:rPr>
              <a:t>Purified protein derivative is injected under the skin and observed for evidence of an </a:t>
            </a:r>
            <a:r>
              <a:rPr lang="en-US" sz="2000" b="1" dirty="0">
                <a:ea typeface="ＭＳ Ｐゴシック" charset="0"/>
              </a:rPr>
              <a:t>induration</a:t>
            </a:r>
            <a:r>
              <a:rPr lang="en-US" sz="2000" dirty="0">
                <a:ea typeface="ＭＳ Ｐゴシック" charset="0"/>
              </a:rPr>
              <a:t> indicating delayed hypersensitivity</a:t>
            </a:r>
          </a:p>
          <a:p>
            <a:pPr marL="0" lvl="0" indent="0">
              <a:lnSpc>
                <a:spcPct val="90000"/>
              </a:lnSpc>
              <a:spcBef>
                <a:spcPts val="600"/>
              </a:spcBef>
              <a:buNone/>
              <a:defRPr/>
            </a:pPr>
            <a:r>
              <a:rPr lang="en-US" dirty="0">
                <a:solidFill>
                  <a:prstClr val="black"/>
                </a:solidFill>
                <a:ea typeface="ＭＳ Ｐゴシック" charset="0"/>
              </a:rPr>
              <a:t>IGRA: blood test to determine T-cell reactivity to </a:t>
            </a:r>
            <a:r>
              <a:rPr lang="en-US" i="1" dirty="0">
                <a:solidFill>
                  <a:prstClr val="black"/>
                </a:solidFill>
                <a:ea typeface="ＭＳ Ｐゴシック" charset="0"/>
              </a:rPr>
              <a:t>M. tuberculosis</a:t>
            </a:r>
          </a:p>
          <a:p>
            <a:pPr marL="0" lvl="0" indent="0">
              <a:lnSpc>
                <a:spcPct val="90000"/>
              </a:lnSpc>
              <a:buNone/>
              <a:defRPr/>
            </a:pPr>
            <a:r>
              <a:rPr lang="en-US" dirty="0">
                <a:solidFill>
                  <a:prstClr val="black"/>
                </a:solidFill>
                <a:ea typeface="ＭＳ Ｐゴシック" charset="0"/>
              </a:rPr>
              <a:t>Acid-fast staining of sputum sample</a:t>
            </a:r>
          </a:p>
          <a:p>
            <a:pPr marL="0" lvl="0" indent="0">
              <a:lnSpc>
                <a:spcPct val="90000"/>
              </a:lnSpc>
              <a:buNone/>
              <a:defRPr/>
            </a:pPr>
            <a:r>
              <a:rPr lang="en-US" dirty="0">
                <a:solidFill>
                  <a:prstClr val="black"/>
                </a:solidFill>
                <a:ea typeface="ＭＳ Ｐゴシック" charset="0"/>
              </a:rPr>
              <a:t>PCR methods</a:t>
            </a:r>
          </a:p>
          <a:p>
            <a:pPr marL="0" lvl="0" indent="0">
              <a:lnSpc>
                <a:spcPct val="90000"/>
              </a:lnSpc>
              <a:spcAft>
                <a:spcPts val="5800"/>
              </a:spcAft>
              <a:buNone/>
              <a:defRPr/>
            </a:pPr>
            <a:r>
              <a:rPr lang="en-US" dirty="0">
                <a:solidFill>
                  <a:prstClr val="black"/>
                </a:solidFill>
                <a:ea typeface="ＭＳ Ｐゴシック" charset="0"/>
              </a:rPr>
              <a:t>Chest X-rays verify TB when other tests give indeterminate results</a:t>
            </a:r>
          </a:p>
        </p:txBody>
      </p:sp>
    </p:spTree>
    <p:extLst>
      <p:ext uri="{BB962C8B-B14F-4D97-AF65-F5344CB8AC3E}">
        <p14:creationId xmlns:p14="http://schemas.microsoft.com/office/powerpoint/2010/main" val="401392041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r>
              <a:rPr lang="en-US" b="1" dirty="0"/>
              <a:t>Skin Testing for Tuberculosis</a:t>
            </a:r>
            <a:endParaRPr lang="en-US" altLang="en-US" b="1" dirty="0">
              <a:latin typeface="Calibri" panose="020F0502020204030204" pitchFamily="34" charset="0"/>
            </a:endParaRPr>
          </a:p>
        </p:txBody>
      </p:sp>
      <p:pic>
        <p:nvPicPr>
          <p:cNvPr id="7" name="Picture 2" descr="Illustration of the Mantoux test."/>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685800" y="2311916"/>
            <a:ext cx="7772400" cy="2801848"/>
          </a:xfrm>
          <a:prstGeom prst="rect">
            <a:avLst/>
          </a:prstGeom>
        </p:spPr>
      </p:pic>
      <p:sp>
        <p:nvSpPr>
          <p:cNvPr id="4" name="Text Placeholder 4">
            <a:extLst>
              <a:ext uri="{FF2B5EF4-FFF2-40B4-BE49-F238E27FC236}">
                <a16:creationId xmlns:a16="http://schemas.microsoft.com/office/drawing/2014/main" id="{48EE2D40-3E14-4B96-B0E8-353C948D01F1}"/>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33363424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r>
              <a:rPr lang="en-US" altLang="en-US" b="1" dirty="0"/>
              <a:t>Tuberculosis</a:t>
            </a:r>
            <a:r>
              <a:rPr lang="en-US" b="1" dirty="0"/>
              <a:t> Treatment</a:t>
            </a:r>
            <a:endParaRPr lang="en-US" altLang="en-US" b="1" dirty="0"/>
          </a:p>
        </p:txBody>
      </p:sp>
      <p:sp>
        <p:nvSpPr>
          <p:cNvPr id="81923" name="Content Placeholder 2"/>
          <p:cNvSpPr>
            <a:spLocks noGrp="1"/>
          </p:cNvSpPr>
          <p:nvPr>
            <p:ph sz="quarter" idx="11"/>
          </p:nvPr>
        </p:nvSpPr>
        <p:spPr/>
        <p:txBody>
          <a:bodyPr/>
          <a:lstStyle/>
          <a:p>
            <a:pPr marL="57150" indent="0">
              <a:lnSpc>
                <a:spcPct val="90000"/>
              </a:lnSpc>
              <a:spcAft>
                <a:spcPts val="1200"/>
              </a:spcAft>
              <a:buNone/>
            </a:pPr>
            <a:r>
              <a:rPr lang="en-US" altLang="en-US" dirty="0"/>
              <a:t>Active tuberculosis: </a:t>
            </a:r>
          </a:p>
          <a:p>
            <a:pPr marL="342900" indent="-342900">
              <a:lnSpc>
                <a:spcPct val="90000"/>
              </a:lnSpc>
              <a:buFont typeface="Arial" panose="020B0604020202020204" pitchFamily="34" charset="0"/>
              <a:buChar char="•"/>
            </a:pPr>
            <a:r>
              <a:rPr lang="en-US" altLang="en-US" sz="2000" dirty="0"/>
              <a:t>First two months: Rifampin, isoniazid, ethambutol, pyrazinamide</a:t>
            </a:r>
          </a:p>
          <a:p>
            <a:pPr marL="342900" indent="-342900">
              <a:lnSpc>
                <a:spcPct val="90000"/>
              </a:lnSpc>
              <a:buFont typeface="Arial" panose="020B0604020202020204" pitchFamily="34" charset="0"/>
              <a:buChar char="•"/>
            </a:pPr>
            <a:r>
              <a:rPr lang="en-US" altLang="en-US" sz="2000" dirty="0"/>
              <a:t>4 to 7 months: uses only two drugs that susceptibility testing have shown to be effective</a:t>
            </a:r>
          </a:p>
          <a:p>
            <a:pPr marL="0" lvl="0" indent="0">
              <a:lnSpc>
                <a:spcPct val="90000"/>
              </a:lnSpc>
              <a:spcBef>
                <a:spcPts val="600"/>
              </a:spcBef>
              <a:spcAft>
                <a:spcPts val="1200"/>
              </a:spcAft>
              <a:buNone/>
            </a:pPr>
            <a:r>
              <a:rPr lang="en-US" altLang="en-US" dirty="0">
                <a:solidFill>
                  <a:prstClr val="black"/>
                </a:solidFill>
              </a:rPr>
              <a:t>Patient noncompliance leads to drug-resistant strains</a:t>
            </a:r>
          </a:p>
          <a:p>
            <a:pPr marL="342900" lvl="0" indent="-342900">
              <a:lnSpc>
                <a:spcPct val="90000"/>
              </a:lnSpc>
              <a:buFont typeface="Arial" panose="020B0604020202020204" pitchFamily="34" charset="0"/>
              <a:buChar char="•"/>
            </a:pPr>
            <a:r>
              <a:rPr lang="en-US" altLang="en-US" sz="2000" dirty="0">
                <a:solidFill>
                  <a:prstClr val="black"/>
                </a:solidFill>
              </a:rPr>
              <a:t>Multidrug-Resistant Tuberculosis (MDR-TB)</a:t>
            </a:r>
          </a:p>
          <a:p>
            <a:pPr marL="342900" lvl="0" indent="-342900">
              <a:lnSpc>
                <a:spcPct val="90000"/>
              </a:lnSpc>
              <a:buFont typeface="Arial" panose="020B0604020202020204" pitchFamily="34" charset="0"/>
              <a:buChar char="•"/>
            </a:pPr>
            <a:r>
              <a:rPr lang="en-US" altLang="en-US" sz="2000" dirty="0">
                <a:solidFill>
                  <a:prstClr val="black"/>
                </a:solidFill>
              </a:rPr>
              <a:t>Extensively Drug-Resistant Tuberculosis (XDR-TB)</a:t>
            </a:r>
            <a:endParaRPr lang="en-US" sz="2000" dirty="0"/>
          </a:p>
        </p:txBody>
      </p:sp>
    </p:spTree>
    <p:extLst>
      <p:ext uri="{BB962C8B-B14F-4D97-AF65-F5344CB8AC3E}">
        <p14:creationId xmlns:p14="http://schemas.microsoft.com/office/powerpoint/2010/main" val="395662127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pPr eaLnBrk="1" hangingPunct="1"/>
            <a:r>
              <a:rPr lang="en-US" altLang="en-US" b="1" dirty="0"/>
              <a:t>Tuberculosis Disease Table</a:t>
            </a:r>
          </a:p>
        </p:txBody>
      </p:sp>
      <p:graphicFrame>
        <p:nvGraphicFramePr>
          <p:cNvPr id="6" name="Table 2"/>
          <p:cNvGraphicFramePr>
            <a:graphicFrameLocks noGrp="1"/>
          </p:cNvGraphicFramePr>
          <p:nvPr>
            <p:ph sz="quarter" idx="11"/>
            <p:extLst>
              <p:ext uri="{D42A27DB-BD31-4B8C-83A1-F6EECF244321}">
                <p14:modId xmlns:p14="http://schemas.microsoft.com/office/powerpoint/2010/main" val="345407596"/>
              </p:ext>
            </p:extLst>
          </p:nvPr>
        </p:nvGraphicFramePr>
        <p:xfrm>
          <a:off x="342900" y="1320110"/>
          <a:ext cx="8458200" cy="4773186"/>
        </p:xfrm>
        <a:graphic>
          <a:graphicData uri="http://schemas.openxmlformats.org/drawingml/2006/table">
            <a:tbl>
              <a:tblPr firstRow="1" bandRow="1">
                <a:tableStyleId>{2D5ABB26-0587-4C30-8999-92F81FD0307C}</a:tableStyleId>
              </a:tblPr>
              <a:tblGrid>
                <a:gridCol w="2068860">
                  <a:extLst>
                    <a:ext uri="{9D8B030D-6E8A-4147-A177-3AD203B41FA5}">
                      <a16:colId xmlns:a16="http://schemas.microsoft.com/office/drawing/2014/main" val="1894195848"/>
                    </a:ext>
                  </a:extLst>
                </a:gridCol>
                <a:gridCol w="3456384">
                  <a:extLst>
                    <a:ext uri="{9D8B030D-6E8A-4147-A177-3AD203B41FA5}">
                      <a16:colId xmlns:a16="http://schemas.microsoft.com/office/drawing/2014/main" val="3617374856"/>
                    </a:ext>
                  </a:extLst>
                </a:gridCol>
                <a:gridCol w="2932956">
                  <a:extLst>
                    <a:ext uri="{9D8B030D-6E8A-4147-A177-3AD203B41FA5}">
                      <a16:colId xmlns:a16="http://schemas.microsoft.com/office/drawing/2014/main" val="4272714478"/>
                    </a:ext>
                  </a:extLst>
                </a:gridCol>
              </a:tblGrid>
              <a:tr h="352450">
                <a:tc>
                  <a:txBody>
                    <a:bodyPr/>
                    <a:lstStyle/>
                    <a:p>
                      <a:r>
                        <a:rPr lang="en-US" sz="1300" b="1" i="0" u="none" strike="noStrike" kern="1200" baseline="0" dirty="0">
                          <a:solidFill>
                            <a:schemeClr val="dk1"/>
                          </a:solidFill>
                          <a:latin typeface="+mn-lt"/>
                          <a:ea typeface="+mn-ea"/>
                          <a:cs typeface="+mn-cs"/>
                        </a:rPr>
                        <a:t>Causative Organism(s)</a:t>
                      </a:r>
                      <a:endParaRPr lang="en-US" sz="13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1" u="none" strike="noStrike" kern="1200" baseline="0" dirty="0">
                          <a:solidFill>
                            <a:schemeClr val="dk1"/>
                          </a:solidFill>
                          <a:latin typeface="+mn-lt"/>
                          <a:ea typeface="+mn-ea"/>
                          <a:cs typeface="+mn-cs"/>
                        </a:rPr>
                        <a:t>Mycobacterium tuberculosis</a:t>
                      </a:r>
                      <a:endParaRPr lang="en-US" sz="13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MDR-TB and XDR-TB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6005817"/>
                  </a:ext>
                </a:extLst>
              </a:tr>
              <a:tr h="504056">
                <a:tc>
                  <a:txBody>
                    <a:bodyPr/>
                    <a:lstStyle/>
                    <a:p>
                      <a:r>
                        <a:rPr lang="en-US" sz="1300" b="1" i="0" u="none" strike="noStrike" kern="1200" baseline="0" dirty="0">
                          <a:solidFill>
                            <a:schemeClr val="dk1"/>
                          </a:solidFill>
                          <a:latin typeface="+mn-lt"/>
                          <a:ea typeface="+mn-ea"/>
                          <a:cs typeface="+mn-cs"/>
                        </a:rPr>
                        <a:t>Common Modes of Transmission</a:t>
                      </a:r>
                      <a:endParaRPr lang="en-US" sz="13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0" i="0" u="none" strike="noStrike" kern="1200" baseline="0" dirty="0">
                          <a:solidFill>
                            <a:schemeClr val="dk1"/>
                          </a:solidFill>
                          <a:latin typeface="+mn-lt"/>
                          <a:ea typeface="+mn-ea"/>
                          <a:cs typeface="+mn-cs"/>
                        </a:rPr>
                        <a:t>Vehicle (airborne)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9029545"/>
                  </a:ext>
                </a:extLst>
              </a:tr>
              <a:tr h="360040">
                <a:tc>
                  <a:txBody>
                    <a:bodyPr/>
                    <a:lstStyle/>
                    <a:p>
                      <a:r>
                        <a:rPr lang="en-US" sz="1300" b="1" i="0" u="none" strike="noStrike" kern="1200" baseline="0" dirty="0">
                          <a:solidFill>
                            <a:schemeClr val="dk1"/>
                          </a:solidFill>
                          <a:latin typeface="+mn-lt"/>
                          <a:ea typeface="+mn-ea"/>
                          <a:cs typeface="+mn-cs"/>
                        </a:rPr>
                        <a:t>Virulence Factors</a:t>
                      </a:r>
                      <a:endParaRPr lang="en-US" sz="13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0" i="0" u="none" strike="noStrike" kern="1200" baseline="0" dirty="0">
                          <a:solidFill>
                            <a:schemeClr val="dk1"/>
                          </a:solidFill>
                          <a:latin typeface="+mn-lt"/>
                          <a:ea typeface="+mn-ea"/>
                          <a:cs typeface="+mn-cs"/>
                        </a:rPr>
                        <a:t>Lipids in wall, ability to stimulate strong cell-mediated immunity (CMI)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16752593"/>
                  </a:ext>
                </a:extLst>
              </a:tr>
              <a:tr h="360040">
                <a:tc>
                  <a:txBody>
                    <a:bodyPr/>
                    <a:lstStyle/>
                    <a:p>
                      <a:r>
                        <a:rPr lang="en-US" sz="1300" b="1" i="0" u="none" strike="noStrike" kern="1200" baseline="0" dirty="0">
                          <a:solidFill>
                            <a:schemeClr val="dk1"/>
                          </a:solidFill>
                          <a:latin typeface="+mn-lt"/>
                          <a:ea typeface="+mn-ea"/>
                          <a:cs typeface="+mn-cs"/>
                        </a:rPr>
                        <a:t>Culture/ Diagnosis</a:t>
                      </a:r>
                      <a:endParaRPr lang="en-US" sz="13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0" i="0" u="none" strike="noStrike" kern="1200" baseline="0" dirty="0">
                          <a:solidFill>
                            <a:schemeClr val="dk1"/>
                          </a:solidFill>
                          <a:latin typeface="+mn-lt"/>
                          <a:ea typeface="+mn-ea"/>
                          <a:cs typeface="+mn-cs"/>
                        </a:rPr>
                        <a:t>Culture, PCR test (</a:t>
                      </a:r>
                      <a:r>
                        <a:rPr lang="en-US" sz="1300" b="0" i="0" u="none" strike="noStrike" kern="1200" baseline="0" dirty="0" err="1">
                          <a:solidFill>
                            <a:schemeClr val="dk1"/>
                          </a:solidFill>
                          <a:latin typeface="+mn-lt"/>
                          <a:ea typeface="+mn-ea"/>
                          <a:cs typeface="+mn-cs"/>
                        </a:rPr>
                        <a:t>Xpert</a:t>
                      </a:r>
                      <a:r>
                        <a:rPr lang="en-US" sz="1300" b="0" i="0" u="none" strike="noStrike" kern="1200" baseline="30000" dirty="0">
                          <a:solidFill>
                            <a:schemeClr val="dk1"/>
                          </a:solidFill>
                          <a:latin typeface="+mn-lt"/>
                          <a:ea typeface="+mn-ea"/>
                          <a:cs typeface="+mn-cs"/>
                        </a:rPr>
                        <a:t>®</a:t>
                      </a:r>
                      <a:r>
                        <a:rPr lang="en-US" sz="1300" b="0" i="0" u="none" strike="noStrike" kern="1200" baseline="0" dirty="0">
                          <a:solidFill>
                            <a:schemeClr val="dk1"/>
                          </a:solidFill>
                          <a:latin typeface="+mn-lt"/>
                          <a:ea typeface="+mn-ea"/>
                          <a:cs typeface="+mn-cs"/>
                        </a:rPr>
                        <a:t>), IGRA, complemented by skin test and chest X-ray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18794684"/>
                  </a:ext>
                </a:extLst>
              </a:tr>
              <a:tr h="360040">
                <a:tc>
                  <a:txBody>
                    <a:bodyPr/>
                    <a:lstStyle/>
                    <a:p>
                      <a:r>
                        <a:rPr lang="en-US" sz="1300" b="1" i="0" u="none" strike="noStrike" kern="1200" baseline="0" dirty="0">
                          <a:solidFill>
                            <a:schemeClr val="dk1"/>
                          </a:solidFill>
                          <a:latin typeface="+mn-lt"/>
                          <a:ea typeface="+mn-ea"/>
                          <a:cs typeface="+mn-cs"/>
                        </a:rPr>
                        <a:t>Prevention</a:t>
                      </a:r>
                      <a:endParaRPr lang="en-US" sz="13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0" i="0" u="none" strike="noStrike" kern="1200" baseline="0" dirty="0">
                          <a:solidFill>
                            <a:schemeClr val="dk1"/>
                          </a:solidFill>
                          <a:latin typeface="+mn-lt"/>
                          <a:ea typeface="+mn-ea"/>
                          <a:cs typeface="+mn-cs"/>
                        </a:rPr>
                        <a:t>Avoiding airborne </a:t>
                      </a:r>
                      <a:r>
                        <a:rPr lang="en-US" sz="1300" b="0" i="1" u="none" strike="noStrike" kern="1200" baseline="0" dirty="0">
                          <a:solidFill>
                            <a:schemeClr val="dk1"/>
                          </a:solidFill>
                          <a:latin typeface="+mn-lt"/>
                          <a:ea typeface="+mn-ea"/>
                          <a:cs typeface="+mn-cs"/>
                        </a:rPr>
                        <a:t>M. tuberculosis; </a:t>
                      </a:r>
                      <a:r>
                        <a:rPr lang="en-US" sz="1300" b="0" i="0" u="none" strike="noStrike" kern="1200" baseline="0" dirty="0">
                          <a:solidFill>
                            <a:schemeClr val="dk1"/>
                          </a:solidFill>
                          <a:latin typeface="+mn-lt"/>
                          <a:ea typeface="+mn-ea"/>
                          <a:cs typeface="+mn-cs"/>
                        </a:rPr>
                        <a:t>BCG vaccine in other countries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5583243"/>
                  </a:ext>
                </a:extLst>
              </a:tr>
              <a:tr h="656124">
                <a:tc>
                  <a:txBody>
                    <a:bodyPr/>
                    <a:lstStyle/>
                    <a:p>
                      <a:r>
                        <a:rPr lang="en-US" sz="1300" b="1" i="0" u="none" strike="noStrike" kern="1200" baseline="0" dirty="0">
                          <a:solidFill>
                            <a:schemeClr val="dk1"/>
                          </a:solidFill>
                          <a:latin typeface="+mn-lt"/>
                          <a:ea typeface="+mn-ea"/>
                          <a:cs typeface="+mn-cs"/>
                        </a:rPr>
                        <a:t>Treatment</a:t>
                      </a:r>
                      <a:endParaRPr lang="en-US" sz="13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Isoniazid, rifampin, and pyrazinamide + ethambutol or streptomycin for varying lengths of time (always lengthy)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Multiple-drug regimen, which may include bedaquiline; and delamanid; in </a:t>
                      </a:r>
                      <a:r>
                        <a:rPr lang="en-US" sz="1300" b="1" i="0" u="none" strike="noStrike" kern="1200" baseline="0" dirty="0">
                          <a:solidFill>
                            <a:schemeClr val="dk1"/>
                          </a:solidFill>
                          <a:latin typeface="+mn-lt"/>
                          <a:ea typeface="+mn-ea"/>
                          <a:cs typeface="+mn-cs"/>
                        </a:rPr>
                        <a:t>Serious Threat </a:t>
                      </a:r>
                      <a:r>
                        <a:rPr lang="en-US" sz="1300" b="0" i="0" u="none" strike="noStrike" kern="1200" baseline="0" dirty="0">
                          <a:solidFill>
                            <a:schemeClr val="dk1"/>
                          </a:solidFill>
                          <a:latin typeface="+mn-lt"/>
                          <a:ea typeface="+mn-ea"/>
                          <a:cs typeface="+mn-cs"/>
                        </a:rPr>
                        <a:t>category in CDC Antibiotic Resistance Report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93295105"/>
                  </a:ext>
                </a:extLst>
              </a:tr>
              <a:tr h="656124">
                <a:tc>
                  <a:txBody>
                    <a:bodyPr/>
                    <a:lstStyle/>
                    <a:p>
                      <a:r>
                        <a:rPr lang="en-US" sz="1300" b="1" i="0" u="none" strike="noStrike" kern="1200" baseline="0" dirty="0">
                          <a:solidFill>
                            <a:schemeClr val="dk1"/>
                          </a:solidFill>
                          <a:latin typeface="+mn-lt"/>
                          <a:ea typeface="+mn-ea"/>
                          <a:cs typeface="+mn-cs"/>
                        </a:rPr>
                        <a:t>Distinctive Features</a:t>
                      </a:r>
                      <a:endParaRPr lang="en-US" sz="13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Remains airborne for long periods; extremely slow-growing, which has implications for</a:t>
                      </a:r>
                    </a:p>
                    <a:p>
                      <a:r>
                        <a:rPr lang="en-US" sz="1300" b="0" i="0" u="none" strike="noStrike" kern="1200" baseline="0" dirty="0">
                          <a:solidFill>
                            <a:schemeClr val="dk1"/>
                          </a:solidFill>
                          <a:latin typeface="+mn-lt"/>
                          <a:ea typeface="+mn-ea"/>
                          <a:cs typeface="+mn-cs"/>
                        </a:rPr>
                        <a:t>diagnosis and 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Much higher fatality rate over shorter duration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99828094"/>
                  </a:ext>
                </a:extLst>
              </a:tr>
              <a:tr h="656124">
                <a:tc>
                  <a:txBody>
                    <a:bodyPr/>
                    <a:lstStyle/>
                    <a:p>
                      <a:r>
                        <a:rPr lang="en-US" sz="1300" b="1" i="0" u="none" strike="noStrike" kern="1200" baseline="0" dirty="0">
                          <a:solidFill>
                            <a:schemeClr val="dk1"/>
                          </a:solidFill>
                          <a:latin typeface="+mn-lt"/>
                          <a:ea typeface="+mn-ea"/>
                          <a:cs typeface="+mn-cs"/>
                        </a:rPr>
                        <a:t>Epidemiological Features</a:t>
                      </a:r>
                      <a:endParaRPr lang="en-US" sz="13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United States: approx. 10,000 cases/year, 16% of cases Whites, 84% ethnic minorities; internationally: 1.3 million deaths in 2017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b="0" i="0" u="none" strike="noStrike" kern="1200" baseline="0" dirty="0">
                          <a:solidFill>
                            <a:schemeClr val="dk1"/>
                          </a:solidFill>
                          <a:latin typeface="+mn-lt"/>
                          <a:ea typeface="+mn-ea"/>
                          <a:cs typeface="+mn-cs"/>
                        </a:rPr>
                        <a:t>United States: a fewer cases per year; worldwide: 460,000 new infections with MDR-TB in 2017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5030837"/>
                  </a:ext>
                </a:extLst>
              </a:tr>
            </a:tbl>
          </a:graphicData>
        </a:graphic>
      </p:graphicFrame>
    </p:spTree>
    <p:extLst>
      <p:ext uri="{BB962C8B-B14F-4D97-AF65-F5344CB8AC3E}">
        <p14:creationId xmlns:p14="http://schemas.microsoft.com/office/powerpoint/2010/main" val="61778497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r>
              <a:rPr lang="en-US" altLang="en-US" b="1" dirty="0"/>
              <a:t>Pneumonia</a:t>
            </a:r>
          </a:p>
        </p:txBody>
      </p:sp>
      <p:sp>
        <p:nvSpPr>
          <p:cNvPr id="68610" name="Content Placeholder 2"/>
          <p:cNvSpPr>
            <a:spLocks noGrp="1"/>
          </p:cNvSpPr>
          <p:nvPr>
            <p:ph sz="quarter" idx="11"/>
          </p:nvPr>
        </p:nvSpPr>
        <p:spPr/>
        <p:txBody>
          <a:bodyPr>
            <a:normAutofit/>
          </a:bodyPr>
          <a:lstStyle/>
          <a:p>
            <a:pPr marL="0" indent="0" eaLnBrk="1" hangingPunct="1">
              <a:buNone/>
              <a:defRPr/>
            </a:pPr>
            <a:r>
              <a:rPr lang="en-US" b="1" dirty="0">
                <a:ea typeface="ＭＳ Ｐゴシック" charset="0"/>
              </a:rPr>
              <a:t>Anatomical diagnosis:</a:t>
            </a:r>
          </a:p>
          <a:p>
            <a:pPr marL="342900" indent="-342900">
              <a:buFont typeface="Arial" panose="020B0604020202020204" pitchFamily="34" charset="0"/>
              <a:buChar char="•"/>
              <a:defRPr/>
            </a:pPr>
            <a:r>
              <a:rPr lang="en-US" sz="2000" dirty="0">
                <a:ea typeface="ＭＳ Ｐゴシック" charset="0"/>
              </a:rPr>
              <a:t>Inflammatory condition of the lung in which fluid fills the alveoli</a:t>
            </a:r>
          </a:p>
          <a:p>
            <a:pPr marL="342900" indent="-342900">
              <a:buFont typeface="Arial" panose="020B0604020202020204" pitchFamily="34" charset="0"/>
              <a:buChar char="•"/>
              <a:defRPr/>
            </a:pPr>
            <a:r>
              <a:rPr lang="en-US" sz="2000" dirty="0">
                <a:ea typeface="ＭＳ Ｐゴシック" charset="0"/>
              </a:rPr>
              <a:t>Can be caused by a wide variety of microorganisms</a:t>
            </a:r>
          </a:p>
          <a:p>
            <a:pPr marL="684213" lvl="1" indent="-342900">
              <a:defRPr/>
            </a:pPr>
            <a:r>
              <a:rPr lang="en-US" sz="1800" dirty="0">
                <a:ea typeface="ＭＳ Ｐゴシック" charset="0"/>
              </a:rPr>
              <a:t>Must be able to avoid phagocytosis</a:t>
            </a:r>
          </a:p>
          <a:p>
            <a:pPr marL="684213" lvl="1" indent="-342900">
              <a:defRPr/>
            </a:pPr>
            <a:r>
              <a:rPr lang="en-US" sz="1800" dirty="0">
                <a:ea typeface="ＭＳ Ｐゴシック" charset="0"/>
              </a:rPr>
              <a:t>Or avoid being killed once inside macrophages</a:t>
            </a:r>
          </a:p>
          <a:p>
            <a:pPr marL="342900" indent="-342900">
              <a:buFont typeface="Arial" panose="020B0604020202020204" pitchFamily="34" charset="0"/>
              <a:buChar char="•"/>
              <a:defRPr/>
            </a:pPr>
            <a:r>
              <a:rPr lang="en-US" sz="2000" dirty="0">
                <a:ea typeface="ＭＳ Ｐゴシック" charset="0"/>
              </a:rPr>
              <a:t>Viral pneumonia is usually (but not always) milder than bacterial pneumonia</a:t>
            </a:r>
          </a:p>
          <a:p>
            <a:pPr marL="342900" indent="-342900">
              <a:buFont typeface="Arial" panose="020B0604020202020204" pitchFamily="34" charset="0"/>
              <a:buChar char="•"/>
              <a:defRPr/>
            </a:pPr>
            <a:r>
              <a:rPr lang="en-US" sz="2000" dirty="0">
                <a:ea typeface="ＭＳ Ｐゴシック" charset="0"/>
              </a:rPr>
              <a:t>Fungi can also cause pneumonia</a:t>
            </a:r>
          </a:p>
        </p:txBody>
      </p:sp>
    </p:spTree>
    <p:extLst>
      <p:ext uri="{BB962C8B-B14F-4D97-AF65-F5344CB8AC3E}">
        <p14:creationId xmlns:p14="http://schemas.microsoft.com/office/powerpoint/2010/main" val="380533903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p:txBody>
          <a:bodyPr/>
          <a:lstStyle/>
          <a:p>
            <a:r>
              <a:rPr lang="en-US" altLang="en-US" b="1" dirty="0"/>
              <a:t>Signs and Symptoms of Pneumonia</a:t>
            </a:r>
          </a:p>
        </p:txBody>
      </p:sp>
      <p:sp>
        <p:nvSpPr>
          <p:cNvPr id="68610" name="Content Placeholder 2"/>
          <p:cNvSpPr>
            <a:spLocks noGrp="1"/>
          </p:cNvSpPr>
          <p:nvPr>
            <p:ph sz="quarter" idx="11"/>
          </p:nvPr>
        </p:nvSpPr>
        <p:spPr/>
        <p:txBody>
          <a:bodyPr>
            <a:normAutofit/>
          </a:bodyPr>
          <a:lstStyle/>
          <a:p>
            <a:pPr>
              <a:defRPr/>
            </a:pPr>
            <a:r>
              <a:rPr lang="en-US" dirty="0">
                <a:ea typeface="ＭＳ Ｐゴシック" charset="0"/>
              </a:rPr>
              <a:t>Begin with runny nose and congestion, headache, and fever</a:t>
            </a:r>
          </a:p>
          <a:p>
            <a:pPr>
              <a:defRPr/>
            </a:pPr>
            <a:r>
              <a:rPr lang="en-US" dirty="0">
                <a:ea typeface="ＭＳ Ｐゴシック" charset="0"/>
              </a:rPr>
              <a:t>Lung symptoms: chest pain, fever, cough, production of discolored sputum</a:t>
            </a:r>
          </a:p>
          <a:p>
            <a:pPr>
              <a:defRPr/>
            </a:pPr>
            <a:r>
              <a:rPr lang="en-US" dirty="0">
                <a:ea typeface="ＭＳ Ｐゴシック" charset="0"/>
              </a:rPr>
              <a:t>Patient appears pale and sickly due to pain and difficulty breathing</a:t>
            </a:r>
          </a:p>
          <a:p>
            <a:pPr>
              <a:defRPr/>
            </a:pPr>
            <a:r>
              <a:rPr lang="en-US" dirty="0">
                <a:ea typeface="ＭＳ Ｐゴシック" charset="0"/>
              </a:rPr>
              <a:t>Severity and speed of onset of symptoms depend on the etiologic agent</a:t>
            </a:r>
          </a:p>
        </p:txBody>
      </p:sp>
    </p:spTree>
    <p:extLst>
      <p:ext uri="{BB962C8B-B14F-4D97-AF65-F5344CB8AC3E}">
        <p14:creationId xmlns:p14="http://schemas.microsoft.com/office/powerpoint/2010/main" val="100327846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r>
              <a:rPr lang="en-US" altLang="en-US" b="1" dirty="0"/>
              <a:t>Course of Bacterial Pneumonia</a:t>
            </a:r>
          </a:p>
        </p:txBody>
      </p:sp>
      <p:pic>
        <p:nvPicPr>
          <p:cNvPr id="5" name="Picture 2" descr="Illustration showing pneumococci and exudate in a bronchiole of the lung."/>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411480" y="1493012"/>
            <a:ext cx="8321040" cy="4300869"/>
          </a:xfrm>
          <a:prstGeom prst="rect">
            <a:avLst/>
          </a:prstGeom>
        </p:spPr>
      </p:pic>
      <p:sp>
        <p:nvSpPr>
          <p:cNvPr id="4" name="Text Placeholder 4">
            <a:extLst>
              <a:ext uri="{FF2B5EF4-FFF2-40B4-BE49-F238E27FC236}">
                <a16:creationId xmlns:a16="http://schemas.microsoft.com/office/drawing/2014/main" id="{FFE52B88-BFBC-4D91-8ADE-205279B6B462}"/>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166401780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b="1" dirty="0">
                <a:solidFill>
                  <a:schemeClr val="tx1"/>
                </a:solidFill>
              </a:rPr>
              <a:t>Community-Acquired Pneumonia: </a:t>
            </a:r>
            <a:r>
              <a:rPr lang="en-US" b="1" i="1" dirty="0">
                <a:solidFill>
                  <a:schemeClr val="tx1"/>
                </a:solidFill>
                <a:ea typeface="ＭＳ Ｐゴシック" charset="0"/>
              </a:rPr>
              <a:t>Streptococcus </a:t>
            </a:r>
            <a:r>
              <a:rPr lang="en-US" b="1" i="1" dirty="0" err="1">
                <a:solidFill>
                  <a:schemeClr val="tx1"/>
                </a:solidFill>
                <a:ea typeface="ＭＳ Ｐゴシック" charset="0"/>
              </a:rPr>
              <a:t>pneumoniae</a:t>
            </a:r>
            <a:endParaRPr lang="en-US" b="1" dirty="0">
              <a:solidFill>
                <a:schemeClr val="tx1"/>
              </a:solidFill>
            </a:endParaRPr>
          </a:p>
        </p:txBody>
      </p:sp>
      <p:sp>
        <p:nvSpPr>
          <p:cNvPr id="69634" name="Content Placeholder 2"/>
          <p:cNvSpPr>
            <a:spLocks noGrp="1"/>
          </p:cNvSpPr>
          <p:nvPr>
            <p:ph sz="quarter" idx="11"/>
          </p:nvPr>
        </p:nvSpPr>
        <p:spPr>
          <a:xfrm>
            <a:off x="342900" y="1276709"/>
            <a:ext cx="4301108" cy="4888595"/>
          </a:xfrm>
        </p:spPr>
        <p:txBody>
          <a:bodyPr>
            <a:noAutofit/>
          </a:bodyPr>
          <a:lstStyle/>
          <a:p>
            <a:pPr>
              <a:lnSpc>
                <a:spcPct val="90000"/>
              </a:lnSpc>
              <a:spcAft>
                <a:spcPts val="600"/>
              </a:spcAft>
              <a:defRPr/>
            </a:pPr>
            <a:r>
              <a:rPr lang="en-US" dirty="0">
                <a:solidFill>
                  <a:schemeClr val="tx1"/>
                </a:solidFill>
                <a:ea typeface="ＭＳ Ｐゴシック" charset="0"/>
              </a:rPr>
              <a:t>Small, gram-positive flattened coccus that appears in pairs</a:t>
            </a:r>
          </a:p>
          <a:p>
            <a:pPr>
              <a:lnSpc>
                <a:spcPct val="90000"/>
              </a:lnSpc>
              <a:spcAft>
                <a:spcPts val="600"/>
              </a:spcAft>
              <a:defRPr/>
            </a:pPr>
            <a:r>
              <a:rPr lang="en-US" dirty="0">
                <a:solidFill>
                  <a:schemeClr val="tx1"/>
                </a:solidFill>
                <a:ea typeface="ＭＳ Ｐゴシック" charset="0"/>
              </a:rPr>
              <a:t>Part of the normal biota of the respiratory tract</a:t>
            </a:r>
          </a:p>
          <a:p>
            <a:pPr>
              <a:lnSpc>
                <a:spcPct val="90000"/>
              </a:lnSpc>
              <a:spcAft>
                <a:spcPts val="600"/>
              </a:spcAft>
              <a:defRPr/>
            </a:pPr>
            <a:r>
              <a:rPr lang="en-US" dirty="0">
                <a:solidFill>
                  <a:schemeClr val="tx1"/>
                </a:solidFill>
                <a:ea typeface="ＭＳ Ｐゴシック" charset="0"/>
              </a:rPr>
              <a:t>Infection occurs when bacterium inhaled into the deep areas of the lung</a:t>
            </a:r>
          </a:p>
          <a:p>
            <a:pPr>
              <a:lnSpc>
                <a:spcPct val="90000"/>
              </a:lnSpc>
              <a:spcAft>
                <a:spcPts val="600"/>
              </a:spcAft>
              <a:defRPr/>
            </a:pPr>
            <a:r>
              <a:rPr lang="en-US" dirty="0">
                <a:solidFill>
                  <a:schemeClr val="tx1"/>
                </a:solidFill>
                <a:ea typeface="ＭＳ Ｐゴシック" charset="0"/>
              </a:rPr>
              <a:t>Factors that enhance disease: old age, season, underlying viral respiratory disease, diabetes, chronic abuse of alcohol or narcotics</a:t>
            </a:r>
          </a:p>
        </p:txBody>
      </p:sp>
      <p:pic>
        <p:nvPicPr>
          <p:cNvPr id="9" name="Picture 3" descr="Photos showing Gram stain of sputum and alpha-hemolysis of S. pneumoniae on blood agar."/>
          <p:cNvPicPr>
            <a:picLocks noGrp="1" noChangeAspect="1"/>
          </p:cNvPicPr>
          <p:nvPr>
            <p:ph sz="quarter" idx="31"/>
          </p:nvPr>
        </p:nvPicPr>
        <p:blipFill>
          <a:blip r:embed="rId2" cstate="print">
            <a:extLst>
              <a:ext uri="{28A0092B-C50C-407E-A947-70E740481C1C}">
                <a14:useLocalDpi xmlns:a14="http://schemas.microsoft.com/office/drawing/2010/main" val="0"/>
              </a:ext>
            </a:extLst>
          </a:blip>
          <a:stretch>
            <a:fillRect/>
          </a:stretch>
        </p:blipFill>
        <p:spPr>
          <a:xfrm>
            <a:off x="5652120" y="1038901"/>
            <a:ext cx="3001662" cy="4844134"/>
          </a:xfrm>
        </p:spPr>
      </p:pic>
      <p:sp>
        <p:nvSpPr>
          <p:cNvPr id="6" name="Text Placeholder 4"/>
          <p:cNvSpPr>
            <a:spLocks noGrp="1"/>
          </p:cNvSpPr>
          <p:nvPr>
            <p:ph type="body" sz="quarter" idx="30"/>
          </p:nvPr>
        </p:nvSpPr>
        <p:spPr>
          <a:xfrm>
            <a:off x="1562101" y="6712259"/>
            <a:ext cx="6976872" cy="173736"/>
          </a:xfrm>
        </p:spPr>
        <p:txBody>
          <a:bodyPr/>
          <a:lstStyle/>
          <a:p>
            <a:r>
              <a:rPr lang="en-US" dirty="0"/>
              <a:t>(a) Neal R. Chamberlin, PhD/McGraw-Hill Education; (b) Lisa </a:t>
            </a:r>
            <a:r>
              <a:rPr lang="en-US" dirty="0" err="1"/>
              <a:t>BurgessMcGraw</a:t>
            </a:r>
            <a:r>
              <a:rPr lang="en-US" dirty="0"/>
              <a:t>-Hill Education</a:t>
            </a:r>
            <a:endParaRPr lang="en-IN" dirty="0"/>
          </a:p>
        </p:txBody>
      </p:sp>
    </p:spTree>
    <p:extLst>
      <p:ext uri="{BB962C8B-B14F-4D97-AF65-F5344CB8AC3E}">
        <p14:creationId xmlns:p14="http://schemas.microsoft.com/office/powerpoint/2010/main" val="14294830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b="1" dirty="0"/>
              <a:t>Additional </a:t>
            </a:r>
            <a:r>
              <a:rPr lang="en-US" b="1" i="1" dirty="0"/>
              <a:t>Streptococcus </a:t>
            </a:r>
            <a:r>
              <a:rPr lang="en-US" b="1" i="1" dirty="0" err="1"/>
              <a:t>pneumoniae</a:t>
            </a:r>
            <a:r>
              <a:rPr lang="en-US" b="1" i="1" dirty="0"/>
              <a:t> </a:t>
            </a:r>
            <a:r>
              <a:rPr lang="en-US" b="1" dirty="0"/>
              <a:t>Details</a:t>
            </a:r>
          </a:p>
        </p:txBody>
      </p:sp>
      <p:sp>
        <p:nvSpPr>
          <p:cNvPr id="91139" name="Content Placeholder 2"/>
          <p:cNvSpPr>
            <a:spLocks noGrp="1"/>
          </p:cNvSpPr>
          <p:nvPr>
            <p:ph sz="quarter" idx="11"/>
          </p:nvPr>
        </p:nvSpPr>
        <p:spPr/>
        <p:txBody>
          <a:bodyPr/>
          <a:lstStyle/>
          <a:p>
            <a:pPr>
              <a:lnSpc>
                <a:spcPct val="90000"/>
              </a:lnSpc>
            </a:pPr>
            <a:r>
              <a:rPr lang="en-US" altLang="en-US" dirty="0"/>
              <a:t>Polysaccharide capsule prevents effective phagocytosis:</a:t>
            </a:r>
          </a:p>
          <a:p>
            <a:pPr marL="731520" lvl="1">
              <a:lnSpc>
                <a:spcPct val="90000"/>
              </a:lnSpc>
            </a:pPr>
            <a:r>
              <a:rPr lang="en-US" altLang="en-US" sz="2000" dirty="0"/>
              <a:t>Blocks complement</a:t>
            </a:r>
          </a:p>
          <a:p>
            <a:pPr marL="731520" lvl="1">
              <a:lnSpc>
                <a:spcPct val="90000"/>
              </a:lnSpc>
            </a:pPr>
            <a:r>
              <a:rPr lang="en-US" altLang="en-US" sz="2000" dirty="0"/>
              <a:t>Causes inflammatory fluids to build up in the lung</a:t>
            </a:r>
          </a:p>
          <a:p>
            <a:pPr>
              <a:lnSpc>
                <a:spcPct val="90000"/>
              </a:lnSpc>
            </a:pPr>
            <a:r>
              <a:rPr lang="en-US" altLang="en-US" dirty="0"/>
              <a:t>Vaccine is encouraged for children and older adults</a:t>
            </a:r>
          </a:p>
          <a:p>
            <a:pPr>
              <a:lnSpc>
                <a:spcPct val="90000"/>
              </a:lnSpc>
            </a:pPr>
            <a:r>
              <a:rPr lang="en-US" altLang="en-US" dirty="0"/>
              <a:t>Organism is resistant to penicillin and its derivatives, macrolides, tetracyclines, and fluoroquinolones</a:t>
            </a:r>
          </a:p>
        </p:txBody>
      </p:sp>
    </p:spTree>
    <p:extLst>
      <p:ext uri="{BB962C8B-B14F-4D97-AF65-F5344CB8AC3E}">
        <p14:creationId xmlns:p14="http://schemas.microsoft.com/office/powerpoint/2010/main" val="219669160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b="1" i="1" dirty="0"/>
              <a:t>Mycoplasma </a:t>
            </a:r>
            <a:r>
              <a:rPr lang="en-US" b="1" i="1" dirty="0" err="1"/>
              <a:t>pneumoniae</a:t>
            </a:r>
            <a:r>
              <a:rPr lang="en-US" b="1" i="1" dirty="0"/>
              <a:t> </a:t>
            </a:r>
          </a:p>
        </p:txBody>
      </p:sp>
      <p:sp>
        <p:nvSpPr>
          <p:cNvPr id="93187" name="Content Placeholder 2"/>
          <p:cNvSpPr>
            <a:spLocks noGrp="1"/>
          </p:cNvSpPr>
          <p:nvPr>
            <p:ph sz="quarter" idx="11"/>
          </p:nvPr>
        </p:nvSpPr>
        <p:spPr/>
        <p:txBody>
          <a:bodyPr/>
          <a:lstStyle/>
          <a:p>
            <a:pPr>
              <a:lnSpc>
                <a:spcPct val="90000"/>
              </a:lnSpc>
            </a:pPr>
            <a:r>
              <a:rPr lang="en-US" altLang="en-US" dirty="0"/>
              <a:t>Atypical pneumonia: symptoms do not resemble those of pneumococcal or other pneumonias</a:t>
            </a:r>
          </a:p>
          <a:p>
            <a:pPr>
              <a:lnSpc>
                <a:spcPct val="90000"/>
              </a:lnSpc>
            </a:pPr>
            <a:r>
              <a:rPr lang="en-US" altLang="en-US" dirty="0"/>
              <a:t>Lack a cell wall, irregularly shaped</a:t>
            </a:r>
          </a:p>
          <a:p>
            <a:pPr>
              <a:lnSpc>
                <a:spcPct val="90000"/>
              </a:lnSpc>
            </a:pPr>
            <a:r>
              <a:rPr lang="en-US" altLang="en-US" dirty="0"/>
              <a:t>Transmitted by aerosol droplets among individuals in close quarters</a:t>
            </a:r>
          </a:p>
          <a:p>
            <a:pPr>
              <a:lnSpc>
                <a:spcPct val="90000"/>
              </a:lnSpc>
            </a:pPr>
            <a:r>
              <a:rPr lang="en-US" altLang="en-US" dirty="0"/>
              <a:t>“Walking pneumonia”</a:t>
            </a:r>
          </a:p>
          <a:p>
            <a:pPr>
              <a:lnSpc>
                <a:spcPct val="90000"/>
              </a:lnSpc>
            </a:pPr>
            <a:r>
              <a:rPr lang="en-US" altLang="en-US" dirty="0"/>
              <a:t>Diagnosis through ruling out other causes, PCR, or serological analysis</a:t>
            </a:r>
          </a:p>
        </p:txBody>
      </p:sp>
    </p:spTree>
    <p:extLst>
      <p:ext uri="{BB962C8B-B14F-4D97-AF65-F5344CB8AC3E}">
        <p14:creationId xmlns:p14="http://schemas.microsoft.com/office/powerpoint/2010/main" val="29407496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b="1" dirty="0"/>
              <a:t>Normal Biota of the Respiratory Tract</a:t>
            </a:r>
          </a:p>
        </p:txBody>
      </p:sp>
      <p:sp>
        <p:nvSpPr>
          <p:cNvPr id="3" name="Content Placeholder 2"/>
          <p:cNvSpPr>
            <a:spLocks noGrp="1"/>
          </p:cNvSpPr>
          <p:nvPr>
            <p:ph sz="quarter" idx="11"/>
          </p:nvPr>
        </p:nvSpPr>
        <p:spPr/>
        <p:txBody>
          <a:bodyPr rtlCol="0">
            <a:normAutofit/>
          </a:bodyPr>
          <a:lstStyle/>
          <a:p>
            <a:pPr marL="0" indent="0">
              <a:spcAft>
                <a:spcPts val="0"/>
              </a:spcAft>
              <a:buNone/>
              <a:defRPr/>
            </a:pPr>
            <a:r>
              <a:rPr lang="en-US" dirty="0"/>
              <a:t>The respiratory tract harbors a large number of commensal organisms due to constant contact with the environment</a:t>
            </a:r>
          </a:p>
          <a:p>
            <a:pPr marL="342900" indent="-342900">
              <a:spcAft>
                <a:spcPts val="0"/>
              </a:spcAft>
              <a:buFont typeface="Arial" panose="020B0604020202020204" pitchFamily="34" charset="0"/>
              <a:buChar char="•"/>
              <a:defRPr/>
            </a:pPr>
            <a:r>
              <a:rPr lang="en-US" dirty="0"/>
              <a:t>Metagenomic analysis reveals that both the upper and lower respiratory tracts harbor a large number of bacterial genera</a:t>
            </a:r>
          </a:p>
          <a:p>
            <a:pPr marL="342900" indent="-342900">
              <a:spcAft>
                <a:spcPts val="0"/>
              </a:spcAft>
              <a:buFont typeface="Arial" panose="020B0604020202020204" pitchFamily="34" charset="0"/>
              <a:buChar char="•"/>
              <a:defRPr/>
            </a:pPr>
            <a:r>
              <a:rPr lang="en-US" dirty="0"/>
              <a:t>Nine major bacterial genera make up a significant portion of the normal biota </a:t>
            </a:r>
          </a:p>
          <a:p>
            <a:pPr marL="342900" indent="-342900">
              <a:spcAft>
                <a:spcPts val="0"/>
              </a:spcAft>
              <a:buFont typeface="Arial" panose="020B0604020202020204" pitchFamily="34" charset="0"/>
              <a:buChar char="•"/>
              <a:defRPr/>
            </a:pPr>
            <a:r>
              <a:rPr lang="en-US" dirty="0"/>
              <a:t>Yeasts, especially </a:t>
            </a:r>
            <a:r>
              <a:rPr lang="en-US" i="1" dirty="0"/>
              <a:t>Candida albicans</a:t>
            </a:r>
            <a:r>
              <a:rPr lang="en-US" dirty="0"/>
              <a:t>, also colonize mucosal surfaces</a:t>
            </a:r>
          </a:p>
          <a:p>
            <a:pPr marL="342900" indent="-342900">
              <a:spcAft>
                <a:spcPts val="0"/>
              </a:spcAft>
              <a:buFont typeface="Arial" panose="020B0604020202020204" pitchFamily="34" charset="0"/>
              <a:buChar char="•"/>
              <a:defRPr/>
            </a:pPr>
            <a:r>
              <a:rPr lang="en-US" dirty="0"/>
              <a:t>Normal biota plays a significant role in microbial antagonism</a:t>
            </a:r>
          </a:p>
        </p:txBody>
      </p:sp>
    </p:spTree>
    <p:extLst>
      <p:ext uri="{BB962C8B-B14F-4D97-AF65-F5344CB8AC3E}">
        <p14:creationId xmlns:p14="http://schemas.microsoft.com/office/powerpoint/2010/main" val="263995426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b="1" i="1" dirty="0">
                <a:solidFill>
                  <a:schemeClr val="tx1"/>
                </a:solidFill>
                <a:ea typeface="ＭＳ Ｐゴシック" charset="0"/>
              </a:rPr>
              <a:t>Legionella pneumophila</a:t>
            </a:r>
            <a:endParaRPr lang="en-US" b="1" dirty="0">
              <a:solidFill>
                <a:schemeClr val="tx1"/>
              </a:solidFill>
            </a:endParaRPr>
          </a:p>
        </p:txBody>
      </p:sp>
      <p:sp>
        <p:nvSpPr>
          <p:cNvPr id="69634" name="Content Placeholder 2"/>
          <p:cNvSpPr>
            <a:spLocks noGrp="1"/>
          </p:cNvSpPr>
          <p:nvPr>
            <p:ph sz="quarter" idx="11"/>
          </p:nvPr>
        </p:nvSpPr>
        <p:spPr>
          <a:xfrm>
            <a:off x="251520" y="1276709"/>
            <a:ext cx="4445124" cy="4816587"/>
          </a:xfrm>
        </p:spPr>
        <p:txBody>
          <a:bodyPr>
            <a:noAutofit/>
          </a:bodyPr>
          <a:lstStyle/>
          <a:p>
            <a:pPr marL="0" indent="0">
              <a:spcAft>
                <a:spcPts val="600"/>
              </a:spcAft>
              <a:buNone/>
              <a:defRPr/>
            </a:pPr>
            <a:r>
              <a:rPr lang="en-US" dirty="0">
                <a:ea typeface="ＭＳ Ｐゴシック" charset="0"/>
              </a:rPr>
              <a:t>Weakly gram-negative, displays a variety of shapes </a:t>
            </a:r>
          </a:p>
          <a:p>
            <a:pPr marL="0" indent="0">
              <a:spcAft>
                <a:spcPts val="600"/>
              </a:spcAft>
              <a:buNone/>
              <a:defRPr/>
            </a:pPr>
            <a:r>
              <a:rPr lang="en-US" dirty="0">
                <a:ea typeface="ＭＳ Ｐゴシック" charset="0"/>
              </a:rPr>
              <a:t>First discovered after an American Legion convention in 1976</a:t>
            </a:r>
          </a:p>
          <a:p>
            <a:pPr marL="0" indent="0">
              <a:spcAft>
                <a:spcPts val="600"/>
              </a:spcAft>
              <a:buNone/>
              <a:defRPr/>
            </a:pPr>
            <a:r>
              <a:rPr lang="en-US" dirty="0">
                <a:ea typeface="ＭＳ Ｐゴシック" charset="0"/>
              </a:rPr>
              <a:t>Widely distributed in aqueous environments:</a:t>
            </a:r>
          </a:p>
          <a:p>
            <a:pPr marL="342900" indent="-342900">
              <a:spcAft>
                <a:spcPts val="600"/>
              </a:spcAft>
              <a:buFont typeface="Arial" panose="020B0604020202020204" pitchFamily="34" charset="0"/>
              <a:buChar char="•"/>
              <a:defRPr/>
            </a:pPr>
            <a:r>
              <a:rPr lang="en-US" sz="2000" dirty="0">
                <a:ea typeface="ＭＳ Ｐゴシック" charset="0"/>
              </a:rPr>
              <a:t>Tap water, cooling towers, spas, ponds, other freshwater</a:t>
            </a:r>
          </a:p>
          <a:p>
            <a:pPr marL="0" indent="0">
              <a:spcAft>
                <a:spcPts val="600"/>
              </a:spcAft>
              <a:buNone/>
              <a:defRPr/>
            </a:pPr>
            <a:r>
              <a:rPr lang="en-US" dirty="0">
                <a:solidFill>
                  <a:prstClr val="black"/>
                </a:solidFill>
                <a:ea typeface="ＭＳ Ｐゴシック" charset="0"/>
              </a:rPr>
              <a:t>Opportunistic disease affecting elderly people; rarely seen in healthy children and adults</a:t>
            </a:r>
          </a:p>
        </p:txBody>
      </p:sp>
      <p:pic>
        <p:nvPicPr>
          <p:cNvPr id="7" name="Picture 3" descr="Map of Legionella patients and suspected Legionella sources in the Bronx, New York, during the 2015 outbreak."/>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860032" y="1268760"/>
            <a:ext cx="4206240" cy="3519763"/>
          </a:xfrm>
          <a:prstGeom prst="rect">
            <a:avLst/>
          </a:prstGeom>
        </p:spPr>
      </p:pic>
      <p:sp>
        <p:nvSpPr>
          <p:cNvPr id="8" name="Text Placeholder 4"/>
          <p:cNvSpPr>
            <a:spLocks noGrp="1"/>
          </p:cNvSpPr>
          <p:nvPr>
            <p:ph type="body" sz="quarter" idx="30"/>
          </p:nvPr>
        </p:nvSpPr>
        <p:spPr>
          <a:xfrm>
            <a:off x="1562101" y="6725906"/>
            <a:ext cx="6976872" cy="173736"/>
          </a:xfrm>
        </p:spPr>
        <p:txBody>
          <a:bodyPr/>
          <a:lstStyle/>
          <a:p>
            <a:r>
              <a:rPr lang="en-US" dirty="0"/>
              <a:t>Source: City of New York City.</a:t>
            </a:r>
            <a:endParaRPr lang="en-IN" dirty="0"/>
          </a:p>
        </p:txBody>
      </p:sp>
      <p:sp>
        <p:nvSpPr>
          <p:cNvPr id="6" name="Text Placeholder 4">
            <a:extLst>
              <a:ext uri="{FF2B5EF4-FFF2-40B4-BE49-F238E27FC236}">
                <a16:creationId xmlns:a16="http://schemas.microsoft.com/office/drawing/2014/main" id="{7BA5F64E-F74F-4A91-878C-0E6C183B5ED4}"/>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37822973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altLang="en-US" b="1" i="1" dirty="0">
                <a:solidFill>
                  <a:schemeClr val="tx1"/>
                </a:solidFill>
              </a:rPr>
              <a:t>Histoplasma capsulatum</a:t>
            </a:r>
            <a:endParaRPr lang="en-US" b="1" dirty="0">
              <a:solidFill>
                <a:schemeClr val="tx1"/>
              </a:solidFill>
            </a:endParaRPr>
          </a:p>
        </p:txBody>
      </p:sp>
      <p:sp>
        <p:nvSpPr>
          <p:cNvPr id="95235" name="Content Placeholder 2"/>
          <p:cNvSpPr>
            <a:spLocks noGrp="1"/>
          </p:cNvSpPr>
          <p:nvPr>
            <p:ph sz="quarter" idx="11"/>
          </p:nvPr>
        </p:nvSpPr>
        <p:spPr>
          <a:xfrm>
            <a:off x="107504" y="1276709"/>
            <a:ext cx="4733156" cy="4816587"/>
          </a:xfrm>
        </p:spPr>
        <p:txBody>
          <a:bodyPr/>
          <a:lstStyle/>
          <a:p>
            <a:pPr marL="0" indent="0">
              <a:lnSpc>
                <a:spcPct val="80000"/>
              </a:lnSpc>
              <a:spcAft>
                <a:spcPts val="1200"/>
              </a:spcAft>
              <a:buNone/>
            </a:pPr>
            <a:r>
              <a:rPr lang="en-US" altLang="en-US" dirty="0"/>
              <a:t>Darling’s disease, Ohio Valley fever, spelunker’s disease</a:t>
            </a:r>
          </a:p>
          <a:p>
            <a:pPr marL="0" indent="0">
              <a:lnSpc>
                <a:spcPct val="80000"/>
              </a:lnSpc>
              <a:spcAft>
                <a:spcPts val="1200"/>
              </a:spcAft>
              <a:buNone/>
            </a:pPr>
            <a:r>
              <a:rPr lang="en-US" altLang="en-US" dirty="0"/>
              <a:t>Can be benign or severe, acute or chronic</a:t>
            </a:r>
          </a:p>
          <a:p>
            <a:pPr marL="0" indent="0">
              <a:lnSpc>
                <a:spcPct val="80000"/>
              </a:lnSpc>
              <a:spcAft>
                <a:spcPts val="1200"/>
              </a:spcAft>
              <a:buNone/>
            </a:pPr>
            <a:r>
              <a:rPr lang="en-US" altLang="en-US" dirty="0"/>
              <a:t>Most serious forms occur in patients with AIDS</a:t>
            </a:r>
          </a:p>
          <a:p>
            <a:pPr marL="0" indent="0">
              <a:lnSpc>
                <a:spcPct val="80000"/>
              </a:lnSpc>
              <a:spcAft>
                <a:spcPts val="1200"/>
              </a:spcAft>
              <a:buNone/>
            </a:pPr>
            <a:r>
              <a:rPr lang="en-US" altLang="en-US" dirty="0"/>
              <a:t>Chronic pulmonary histoplasmosis: signs and symptoms similar to tuberculosis</a:t>
            </a:r>
          </a:p>
          <a:p>
            <a:pPr marL="0" indent="0">
              <a:lnSpc>
                <a:spcPct val="80000"/>
              </a:lnSpc>
              <a:spcAft>
                <a:spcPts val="1200"/>
              </a:spcAft>
              <a:buNone/>
            </a:pPr>
            <a:r>
              <a:rPr lang="en-US" altLang="en-US" dirty="0"/>
              <a:t>Endemic to all continents except Australia</a:t>
            </a:r>
          </a:p>
          <a:p>
            <a:pPr marL="0" indent="0">
              <a:lnSpc>
                <a:spcPct val="80000"/>
              </a:lnSpc>
              <a:spcAft>
                <a:spcPts val="1200"/>
              </a:spcAft>
              <a:buNone/>
            </a:pPr>
            <a:r>
              <a:rPr lang="en-US" altLang="en-US" dirty="0"/>
              <a:t>High prevalence in OH, IL, MO, KY, TN, MI, GA, and AR</a:t>
            </a:r>
          </a:p>
        </p:txBody>
      </p:sp>
      <p:pic>
        <p:nvPicPr>
          <p:cNvPr id="8" name="Picture 3">
            <a:extLst>
              <a:ext uri="{C183D7F6-B498-43B3-948B-1728B52AA6E4}">
                <adec:decorative xmlns:adec="http://schemas.microsoft.com/office/drawing/2017/decorative" val="1"/>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932040" y="1857548"/>
            <a:ext cx="4114800" cy="2740439"/>
          </a:xfrm>
        </p:spPr>
      </p:pic>
      <p:sp>
        <p:nvSpPr>
          <p:cNvPr id="6" name="Text Placeholder 4"/>
          <p:cNvSpPr>
            <a:spLocks noGrp="1"/>
          </p:cNvSpPr>
          <p:nvPr>
            <p:ph type="body" sz="quarter" idx="30"/>
          </p:nvPr>
        </p:nvSpPr>
        <p:spPr>
          <a:xfrm>
            <a:off x="1562101" y="6725906"/>
            <a:ext cx="6976872" cy="173736"/>
          </a:xfrm>
        </p:spPr>
        <p:txBody>
          <a:bodyPr/>
          <a:lstStyle/>
          <a:p>
            <a:r>
              <a:rPr lang="en-US" dirty="0"/>
              <a:t>Dr. Cecil H Fox/Science Source/Getty Images</a:t>
            </a:r>
            <a:endParaRPr lang="en-IN" dirty="0"/>
          </a:p>
        </p:txBody>
      </p:sp>
    </p:spTree>
    <p:extLst>
      <p:ext uri="{BB962C8B-B14F-4D97-AF65-F5344CB8AC3E}">
        <p14:creationId xmlns:p14="http://schemas.microsoft.com/office/powerpoint/2010/main" val="287776582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r>
              <a:rPr lang="en-US" altLang="en-US" b="1" i="1" dirty="0"/>
              <a:t>Pneumocystis </a:t>
            </a:r>
            <a:r>
              <a:rPr lang="en-US" altLang="en-US" b="1" i="1" dirty="0" err="1"/>
              <a:t>jiroveci</a:t>
            </a:r>
            <a:endParaRPr lang="en-US" altLang="en-US" b="1" i="1" dirty="0"/>
          </a:p>
        </p:txBody>
      </p:sp>
      <p:sp>
        <p:nvSpPr>
          <p:cNvPr id="97283" name="Content Placeholder 2"/>
          <p:cNvSpPr>
            <a:spLocks noGrp="1"/>
          </p:cNvSpPr>
          <p:nvPr>
            <p:ph sz="quarter" idx="11"/>
          </p:nvPr>
        </p:nvSpPr>
        <p:spPr/>
        <p:txBody>
          <a:bodyPr/>
          <a:lstStyle/>
          <a:p>
            <a:pPr marL="0" indent="0">
              <a:buNone/>
            </a:pPr>
            <a:r>
              <a:rPr lang="en-US" altLang="en-US" dirty="0"/>
              <a:t>Agent of </a:t>
            </a:r>
            <a:r>
              <a:rPr lang="en-US" altLang="en-US" i="1" dirty="0" err="1"/>
              <a:t>Pneumocystitis</a:t>
            </a:r>
            <a:r>
              <a:rPr lang="en-US" altLang="en-US" dirty="0"/>
              <a:t> pneumonia (PCP pneumonia) in patients with AIDS</a:t>
            </a:r>
          </a:p>
          <a:p>
            <a:pPr marL="0" indent="0">
              <a:buNone/>
            </a:pPr>
            <a:r>
              <a:rPr lang="en-US" altLang="en-US" dirty="0"/>
              <a:t>Fungus multiplies intracellularly and extracellularly</a:t>
            </a:r>
          </a:p>
          <a:p>
            <a:pPr marL="0" indent="0">
              <a:buNone/>
            </a:pPr>
            <a:r>
              <a:rPr lang="en-US" altLang="en-US" dirty="0"/>
              <a:t>Traditional antifungal drugs are ineffective against this organism</a:t>
            </a:r>
          </a:p>
        </p:txBody>
      </p:sp>
    </p:spTree>
    <p:extLst>
      <p:ext uri="{BB962C8B-B14F-4D97-AF65-F5344CB8AC3E}">
        <p14:creationId xmlns:p14="http://schemas.microsoft.com/office/powerpoint/2010/main" val="52983470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b="1" dirty="0"/>
              <a:t>Community-Acquired Pneumonia </a:t>
            </a:r>
            <a:br>
              <a:rPr lang="en-US" b="1" dirty="0"/>
            </a:br>
            <a:r>
              <a:rPr lang="en-US" b="1" dirty="0"/>
              <a:t>Disease Table</a:t>
            </a:r>
            <a:r>
              <a:rPr lang="en-US" sz="1200" b="1" dirty="0"/>
              <a:t> 1</a:t>
            </a:r>
          </a:p>
        </p:txBody>
      </p:sp>
      <p:graphicFrame>
        <p:nvGraphicFramePr>
          <p:cNvPr id="7" name="Table 2"/>
          <p:cNvGraphicFramePr>
            <a:graphicFrameLocks noGrp="1"/>
          </p:cNvGraphicFramePr>
          <p:nvPr>
            <p:ph sz="quarter" idx="11"/>
            <p:extLst>
              <p:ext uri="{D42A27DB-BD31-4B8C-83A1-F6EECF244321}">
                <p14:modId xmlns:p14="http://schemas.microsoft.com/office/powerpoint/2010/main" val="1383334396"/>
              </p:ext>
            </p:extLst>
          </p:nvPr>
        </p:nvGraphicFramePr>
        <p:xfrm>
          <a:off x="342900" y="1389434"/>
          <a:ext cx="8458200" cy="5135910"/>
        </p:xfrm>
        <a:graphic>
          <a:graphicData uri="http://schemas.openxmlformats.org/drawingml/2006/table">
            <a:tbl>
              <a:tblPr firstRow="1" bandRow="1">
                <a:tableStyleId>{2D5ABB26-0587-4C30-8999-92F81FD0307C}</a:tableStyleId>
              </a:tblPr>
              <a:tblGrid>
                <a:gridCol w="2114550">
                  <a:extLst>
                    <a:ext uri="{9D8B030D-6E8A-4147-A177-3AD203B41FA5}">
                      <a16:colId xmlns:a16="http://schemas.microsoft.com/office/drawing/2014/main" val="3201410518"/>
                    </a:ext>
                  </a:extLst>
                </a:gridCol>
                <a:gridCol w="1970534">
                  <a:extLst>
                    <a:ext uri="{9D8B030D-6E8A-4147-A177-3AD203B41FA5}">
                      <a16:colId xmlns:a16="http://schemas.microsoft.com/office/drawing/2014/main" val="1919673850"/>
                    </a:ext>
                  </a:extLst>
                </a:gridCol>
                <a:gridCol w="2448272">
                  <a:extLst>
                    <a:ext uri="{9D8B030D-6E8A-4147-A177-3AD203B41FA5}">
                      <a16:colId xmlns:a16="http://schemas.microsoft.com/office/drawing/2014/main" val="1108392655"/>
                    </a:ext>
                  </a:extLst>
                </a:gridCol>
                <a:gridCol w="1924844">
                  <a:extLst>
                    <a:ext uri="{9D8B030D-6E8A-4147-A177-3AD203B41FA5}">
                      <a16:colId xmlns:a16="http://schemas.microsoft.com/office/drawing/2014/main" val="1334449628"/>
                    </a:ext>
                  </a:extLst>
                </a:gridCol>
              </a:tblGrid>
              <a:tr h="656124">
                <a:tc>
                  <a:txBody>
                    <a:bodyPr/>
                    <a:lstStyle/>
                    <a:p>
                      <a:r>
                        <a:rPr lang="en-US" sz="1400" b="1" i="0" u="none" strike="noStrike" kern="1200" baseline="0" dirty="0">
                          <a:solidFill>
                            <a:schemeClr val="dk1"/>
                          </a:solidFill>
                          <a:latin typeface="+mn-lt"/>
                          <a:ea typeface="+mn-ea"/>
                          <a:cs typeface="+mn-cs"/>
                        </a:rPr>
                        <a:t>Causative Organism(s)</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Rhinoviruses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1" u="none" strike="noStrike" kern="1200" baseline="0" dirty="0">
                          <a:solidFill>
                            <a:schemeClr val="dk1"/>
                          </a:solidFill>
                          <a:latin typeface="+mn-lt"/>
                          <a:ea typeface="+mn-ea"/>
                          <a:cs typeface="+mn-cs"/>
                        </a:rPr>
                        <a:t>Streptococcus pneumoniae</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1" u="none" strike="noStrike" kern="1200" baseline="0" dirty="0">
                          <a:solidFill>
                            <a:schemeClr val="dk1"/>
                          </a:solidFill>
                          <a:latin typeface="+mn-lt"/>
                          <a:ea typeface="+mn-ea"/>
                          <a:cs typeface="+mn-cs"/>
                        </a:rPr>
                        <a:t>Mycoplasma pneumoniae</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56934074"/>
                  </a:ext>
                </a:extLst>
              </a:tr>
              <a:tr h="656124">
                <a:tc>
                  <a:txBody>
                    <a:bodyPr/>
                    <a:lstStyle/>
                    <a:p>
                      <a:r>
                        <a:rPr lang="en-US" sz="1400" b="1" i="0" u="none" strike="noStrike" kern="1200" baseline="0" dirty="0">
                          <a:solidFill>
                            <a:schemeClr val="dk1"/>
                          </a:solidFill>
                          <a:latin typeface="+mn-lt"/>
                          <a:ea typeface="+mn-ea"/>
                          <a:cs typeface="+mn-cs"/>
                        </a:rPr>
                        <a:t>Common Modes of Transmission</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Droplet contact or endogenous transfer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Droplet contact or endogenous transfer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Droplet contact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8429925"/>
                  </a:ext>
                </a:extLst>
              </a:tr>
              <a:tr h="408354">
                <a:tc>
                  <a:txBody>
                    <a:bodyPr/>
                    <a:lstStyle/>
                    <a:p>
                      <a:r>
                        <a:rPr lang="en-US" sz="1400" b="1" i="0" u="none" strike="noStrike" kern="1200" baseline="0" dirty="0">
                          <a:solidFill>
                            <a:schemeClr val="dk1"/>
                          </a:solidFill>
                          <a:latin typeface="+mn-lt"/>
                          <a:ea typeface="+mn-ea"/>
                          <a:cs typeface="+mn-cs"/>
                        </a:rPr>
                        <a:t>Virulence Factors</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Capsule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Adhesins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73727189"/>
                  </a:ext>
                </a:extLst>
              </a:tr>
              <a:tr h="656124">
                <a:tc>
                  <a:txBody>
                    <a:bodyPr/>
                    <a:lstStyle/>
                    <a:p>
                      <a:r>
                        <a:rPr lang="en-US" sz="1400" b="1" i="0" u="none" strike="noStrike" kern="1200" baseline="0" dirty="0">
                          <a:solidFill>
                            <a:schemeClr val="dk1"/>
                          </a:solidFill>
                          <a:latin typeface="+mn-lt"/>
                          <a:ea typeface="+mn-ea"/>
                          <a:cs typeface="+mn-cs"/>
                        </a:rPr>
                        <a:t>Culture/Diagnosis</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Failure to find bacteria or fungi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Gram stain often diagnostic, alpha-hemolytic on blood agar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Rule out other etiologic agents; serology; PCR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403382"/>
                  </a:ext>
                </a:extLst>
              </a:tr>
              <a:tr h="564624">
                <a:tc>
                  <a:txBody>
                    <a:bodyPr/>
                    <a:lstStyle/>
                    <a:p>
                      <a:r>
                        <a:rPr lang="en-US" sz="1400" b="1" dirty="0"/>
                        <a:t>Prevention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Hygiene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PCV-13 or PPSV23 vaccine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No vaccine, no permanent immunity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15870010"/>
                  </a:ext>
                </a:extLst>
              </a:tr>
              <a:tr h="656124">
                <a:tc>
                  <a:txBody>
                    <a:bodyPr/>
                    <a:lstStyle/>
                    <a:p>
                      <a:r>
                        <a:rPr lang="en-US" sz="1400" b="1"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t>None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Doxycycline, ceftriaxone, with or without vancomycin; much resistance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Erythromycin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60697994"/>
                  </a:ext>
                </a:extLst>
              </a:tr>
              <a:tr h="656124">
                <a:tc>
                  <a:txBody>
                    <a:bodyPr/>
                    <a:lstStyle/>
                    <a:p>
                      <a:r>
                        <a:rPr lang="en-US" sz="1400" b="1" dirty="0"/>
                        <a:t>Distinctive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Usually mild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Patient usually severely ill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Usually mild; “walking pneumonia”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894436"/>
                  </a:ext>
                </a:extLst>
              </a:tr>
              <a:tr h="656124">
                <a:tc>
                  <a:txBody>
                    <a:bodyPr/>
                    <a:lstStyle/>
                    <a:p>
                      <a:r>
                        <a:rPr lang="en-US" sz="1400" b="1" i="0" u="none" strike="noStrike" kern="1200" baseline="0" dirty="0">
                          <a:solidFill>
                            <a:schemeClr val="dk1"/>
                          </a:solidFill>
                          <a:latin typeface="+mn-lt"/>
                          <a:ea typeface="+mn-ea"/>
                          <a:cs typeface="+mn-cs"/>
                        </a:rPr>
                        <a:t>Epidemiological Features</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9% of CAP cases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5% of CAP cases; Drug-resistant strains in </a:t>
                      </a:r>
                      <a:r>
                        <a:rPr lang="en-US" sz="1400" b="1" i="0" u="none" strike="noStrike" kern="1200" baseline="0" dirty="0">
                          <a:solidFill>
                            <a:schemeClr val="dk1"/>
                          </a:solidFill>
                          <a:latin typeface="+mn-lt"/>
                          <a:ea typeface="+mn-ea"/>
                          <a:cs typeface="+mn-cs"/>
                        </a:rPr>
                        <a:t>CDC Serious Threat category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1402007"/>
                  </a:ext>
                </a:extLst>
              </a:tr>
            </a:tbl>
          </a:graphicData>
        </a:graphic>
      </p:graphicFrame>
    </p:spTree>
    <p:extLst>
      <p:ext uri="{BB962C8B-B14F-4D97-AF65-F5344CB8AC3E}">
        <p14:creationId xmlns:p14="http://schemas.microsoft.com/office/powerpoint/2010/main" val="24186400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b="1" dirty="0"/>
              <a:t>Community-Acquired Pneumonia </a:t>
            </a:r>
            <a:br>
              <a:rPr lang="en-US" b="1" dirty="0"/>
            </a:br>
            <a:r>
              <a:rPr lang="en-US" b="1" dirty="0"/>
              <a:t>Disease Table</a:t>
            </a:r>
            <a:r>
              <a:rPr lang="en-US" sz="1200" b="1" dirty="0"/>
              <a:t> 2</a:t>
            </a:r>
            <a:endParaRPr lang="en-US" b="1" dirty="0"/>
          </a:p>
        </p:txBody>
      </p:sp>
      <p:graphicFrame>
        <p:nvGraphicFramePr>
          <p:cNvPr id="7" name="Table 2"/>
          <p:cNvGraphicFramePr>
            <a:graphicFrameLocks noGrp="1"/>
          </p:cNvGraphicFramePr>
          <p:nvPr>
            <p:ph sz="quarter" idx="11"/>
            <p:extLst>
              <p:ext uri="{D42A27DB-BD31-4B8C-83A1-F6EECF244321}">
                <p14:modId xmlns:p14="http://schemas.microsoft.com/office/powerpoint/2010/main" val="3406893311"/>
              </p:ext>
            </p:extLst>
          </p:nvPr>
        </p:nvGraphicFramePr>
        <p:xfrm>
          <a:off x="179512" y="1139959"/>
          <a:ext cx="8778240" cy="5241369"/>
        </p:xfrm>
        <a:graphic>
          <a:graphicData uri="http://schemas.openxmlformats.org/drawingml/2006/table">
            <a:tbl>
              <a:tblPr firstRow="1" bandRow="1">
                <a:tableStyleId>{2D5ABB26-0587-4C30-8999-92F81FD0307C}</a:tableStyleId>
              </a:tblPr>
              <a:tblGrid>
                <a:gridCol w="1818718">
                  <a:extLst>
                    <a:ext uri="{9D8B030D-6E8A-4147-A177-3AD203B41FA5}">
                      <a16:colId xmlns:a16="http://schemas.microsoft.com/office/drawing/2014/main" val="3431994027"/>
                    </a:ext>
                  </a:extLst>
                </a:gridCol>
                <a:gridCol w="2353282">
                  <a:extLst>
                    <a:ext uri="{9D8B030D-6E8A-4147-A177-3AD203B41FA5}">
                      <a16:colId xmlns:a16="http://schemas.microsoft.com/office/drawing/2014/main" val="1830003192"/>
                    </a:ext>
                  </a:extLst>
                </a:gridCol>
                <a:gridCol w="2411680">
                  <a:extLst>
                    <a:ext uri="{9D8B030D-6E8A-4147-A177-3AD203B41FA5}">
                      <a16:colId xmlns:a16="http://schemas.microsoft.com/office/drawing/2014/main" val="1354004966"/>
                    </a:ext>
                  </a:extLst>
                </a:gridCol>
                <a:gridCol w="2194560">
                  <a:extLst>
                    <a:ext uri="{9D8B030D-6E8A-4147-A177-3AD203B41FA5}">
                      <a16:colId xmlns:a16="http://schemas.microsoft.com/office/drawing/2014/main" val="2277329540"/>
                    </a:ext>
                  </a:extLst>
                </a:gridCol>
              </a:tblGrid>
              <a:tr h="479928">
                <a:tc>
                  <a:txBody>
                    <a:bodyPr/>
                    <a:lstStyle/>
                    <a:p>
                      <a:r>
                        <a:rPr lang="en-US" sz="1400" b="1" i="0" u="none" strike="noStrike" kern="1200" baseline="0" dirty="0">
                          <a:solidFill>
                            <a:schemeClr val="dk1"/>
                          </a:solidFill>
                          <a:latin typeface="+mn-lt"/>
                          <a:ea typeface="+mn-ea"/>
                          <a:cs typeface="+mn-cs"/>
                        </a:rPr>
                        <a:t>Causative Organism(s)</a:t>
                      </a:r>
                      <a:endParaRPr lang="en-US" sz="1400" b="0" i="0" u="none" strike="noStrike" kern="1200" baseline="0" dirty="0">
                        <a:solidFill>
                          <a:schemeClr val="dk1"/>
                        </a:solidFill>
                        <a:latin typeface="+mn-lt"/>
                        <a:ea typeface="+mn-ea"/>
                        <a:cs typeface="+mn-cs"/>
                      </a:endParaRP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1" u="none" strike="noStrike" kern="1200" baseline="0" dirty="0">
                          <a:solidFill>
                            <a:schemeClr val="dk1"/>
                          </a:solidFill>
                          <a:latin typeface="+mn-lt"/>
                          <a:ea typeface="+mn-ea"/>
                          <a:cs typeface="+mn-cs"/>
                        </a:rPr>
                        <a:t>Legionella </a:t>
                      </a:r>
                      <a:r>
                        <a:rPr lang="en-US" sz="1400" b="0" i="0" u="none" strike="noStrike" kern="1200" baseline="0" dirty="0">
                          <a:solidFill>
                            <a:schemeClr val="dk1"/>
                          </a:solidFill>
                          <a:latin typeface="+mn-lt"/>
                          <a:ea typeface="+mn-ea"/>
                          <a:cs typeface="+mn-cs"/>
                        </a:rPr>
                        <a:t>species</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1" u="none" strike="noStrike" kern="1200" baseline="0" dirty="0">
                          <a:solidFill>
                            <a:schemeClr val="dk1"/>
                          </a:solidFill>
                          <a:latin typeface="+mn-lt"/>
                          <a:ea typeface="+mn-ea"/>
                          <a:cs typeface="+mn-cs"/>
                        </a:rPr>
                        <a:t>Histoplasma capsulatum</a:t>
                      </a:r>
                      <a:endParaRPr lang="en-US" sz="1400" b="0" i="0" u="none" strike="noStrike" kern="1200" baseline="0" dirty="0">
                        <a:solidFill>
                          <a:schemeClr val="dk1"/>
                        </a:solidFill>
                        <a:latin typeface="+mn-lt"/>
                        <a:ea typeface="+mn-ea"/>
                        <a:cs typeface="+mn-cs"/>
                      </a:endParaRP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1" u="none" strike="noStrike" kern="1200" baseline="0" dirty="0">
                          <a:solidFill>
                            <a:schemeClr val="dk1"/>
                          </a:solidFill>
                          <a:latin typeface="+mn-lt"/>
                          <a:ea typeface="+mn-ea"/>
                          <a:cs typeface="+mn-cs"/>
                        </a:rPr>
                        <a:t>Pneumocystis jiroveci</a:t>
                      </a:r>
                      <a:endParaRPr lang="en-US" sz="1400" b="0" i="0" u="none" strike="noStrike" kern="1200" baseline="0" dirty="0">
                        <a:solidFill>
                          <a:schemeClr val="dk1"/>
                        </a:solidFill>
                        <a:latin typeface="+mn-lt"/>
                        <a:ea typeface="+mn-ea"/>
                        <a:cs typeface="+mn-cs"/>
                      </a:endParaRP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54258772"/>
                  </a:ext>
                </a:extLst>
              </a:tr>
              <a:tr h="569232">
                <a:tc>
                  <a:txBody>
                    <a:bodyPr/>
                    <a:lstStyle/>
                    <a:p>
                      <a:r>
                        <a:rPr lang="en-US" sz="1400" b="1" i="0" u="none" strike="noStrike" kern="1200" baseline="0" dirty="0">
                          <a:solidFill>
                            <a:schemeClr val="dk1"/>
                          </a:solidFill>
                          <a:latin typeface="+mn-lt"/>
                          <a:ea typeface="+mn-ea"/>
                          <a:cs typeface="+mn-cs"/>
                        </a:rPr>
                        <a:t>Common Modes of Transmission</a:t>
                      </a:r>
                      <a:endParaRPr lang="en-US" sz="1400" b="0" i="0" u="none" strike="noStrike" kern="1200" baseline="0" dirty="0">
                        <a:solidFill>
                          <a:schemeClr val="dk1"/>
                        </a:solidFill>
                        <a:latin typeface="+mn-lt"/>
                        <a:ea typeface="+mn-ea"/>
                        <a:cs typeface="+mn-cs"/>
                      </a:endParaRP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Vehicle (water droplets)</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Vehicle- inhalation of fungal spores in contaminated soil</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Vehicle- inhalation of fungal spores</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1235376"/>
                  </a:ext>
                </a:extLst>
              </a:tr>
              <a:tr h="336830">
                <a:tc>
                  <a:txBody>
                    <a:bodyPr/>
                    <a:lstStyle/>
                    <a:p>
                      <a:r>
                        <a:rPr lang="en-US" sz="1400" b="1" i="0" u="none" strike="noStrike" kern="1200" baseline="0" dirty="0">
                          <a:solidFill>
                            <a:schemeClr val="dk1"/>
                          </a:solidFill>
                          <a:latin typeface="+mn-lt"/>
                          <a:ea typeface="+mn-ea"/>
                          <a:cs typeface="+mn-cs"/>
                        </a:rPr>
                        <a:t>Virulence Factors</a:t>
                      </a:r>
                      <a:endParaRPr lang="en-US" sz="1400" b="0" i="0" u="none" strike="noStrike" kern="1200" baseline="0" dirty="0">
                        <a:solidFill>
                          <a:schemeClr val="dk1"/>
                        </a:solidFill>
                        <a:latin typeface="+mn-lt"/>
                        <a:ea typeface="+mn-ea"/>
                        <a:cs typeface="+mn-cs"/>
                      </a:endParaRP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mn-lt"/>
                          <a:ea typeface="+mn-ea"/>
                          <a:cs typeface="+mn-cs"/>
                        </a:rPr>
                        <a:t>N/A</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Survival in phagocytes</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mn-lt"/>
                          <a:ea typeface="+mn-ea"/>
                          <a:cs typeface="+mn-cs"/>
                        </a:rPr>
                        <a:t>N/A</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8570603"/>
                  </a:ext>
                </a:extLst>
              </a:tr>
              <a:tr h="682308">
                <a:tc>
                  <a:txBody>
                    <a:bodyPr/>
                    <a:lstStyle/>
                    <a:p>
                      <a:r>
                        <a:rPr lang="en-US" sz="1400" b="1" i="0" u="none" strike="noStrike" kern="1200" baseline="0" dirty="0">
                          <a:solidFill>
                            <a:schemeClr val="dk1"/>
                          </a:solidFill>
                          <a:latin typeface="+mn-lt"/>
                          <a:ea typeface="+mn-ea"/>
                          <a:cs typeface="+mn-cs"/>
                        </a:rPr>
                        <a:t>Culture/ Diagnosis</a:t>
                      </a:r>
                      <a:endParaRPr lang="en-US" sz="1400" b="0" i="0" u="none" strike="noStrike" kern="1200" baseline="0" dirty="0">
                        <a:solidFill>
                          <a:schemeClr val="dk1"/>
                        </a:solidFill>
                        <a:latin typeface="+mn-lt"/>
                        <a:ea typeface="+mn-ea"/>
                        <a:cs typeface="+mn-cs"/>
                      </a:endParaRP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Urine antigen test; culture requires selective charcoal yeast extract agar</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Rapid antigen tests, microscopy</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Microscopy</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22579593"/>
                  </a:ext>
                </a:extLst>
              </a:tr>
              <a:tr h="562327">
                <a:tc>
                  <a:txBody>
                    <a:bodyPr/>
                    <a:lstStyle/>
                    <a:p>
                      <a:r>
                        <a:rPr lang="en-US" sz="1400" b="1" dirty="0"/>
                        <a:t>Prevention</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mn-lt"/>
                          <a:ea typeface="+mn-ea"/>
                          <a:cs typeface="+mn-cs"/>
                        </a:rPr>
                        <a:t>N/A</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Avoid soil contaminated with bird and bat droppings</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Antibiotics given to AIDS patients to prevent this</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0195434"/>
                  </a:ext>
                </a:extLst>
              </a:tr>
              <a:tr h="682308">
                <a:tc>
                  <a:txBody>
                    <a:bodyPr/>
                    <a:lstStyle/>
                    <a:p>
                      <a:r>
                        <a:rPr lang="en-US" sz="1400" b="1" dirty="0"/>
                        <a:t>Treatment</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Fluoroquinolone, azithromycin, clarithromycin</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Itraconazole</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Trimethoprim-sulfamethoxazole</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8739093"/>
                  </a:ext>
                </a:extLst>
              </a:tr>
              <a:tr h="884687">
                <a:tc>
                  <a:txBody>
                    <a:bodyPr/>
                    <a:lstStyle/>
                    <a:p>
                      <a:r>
                        <a:rPr lang="en-US" sz="1400" b="1" dirty="0"/>
                        <a:t>Distinctive Features</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Mild pneumonias in healthy people; can be severe in elderly or immunocompromised</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Many infections asymptomatic</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Vast majority occur in AIDS patients</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7512990"/>
                  </a:ext>
                </a:extLst>
              </a:tr>
              <a:tr h="884687">
                <a:tc>
                  <a:txBody>
                    <a:bodyPr/>
                    <a:lstStyle/>
                    <a:p>
                      <a:r>
                        <a:rPr lang="en-US" sz="1400" b="1" i="0" u="none" strike="noStrike" kern="1200" baseline="0" dirty="0">
                          <a:solidFill>
                            <a:schemeClr val="dk1"/>
                          </a:solidFill>
                          <a:latin typeface="+mn-lt"/>
                          <a:ea typeface="+mn-ea"/>
                          <a:cs typeface="+mn-cs"/>
                        </a:rPr>
                        <a:t>Epidemiological Features</a:t>
                      </a:r>
                      <a:endParaRPr lang="en-US" sz="1400" b="0" i="0" u="none" strike="noStrike" kern="1200" baseline="0" dirty="0">
                        <a:solidFill>
                          <a:schemeClr val="dk1"/>
                        </a:solidFill>
                        <a:latin typeface="+mn-lt"/>
                        <a:ea typeface="+mn-ea"/>
                        <a:cs typeface="+mn-cs"/>
                      </a:endParaRP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United States: on the rise; 6000 to 8000 cases annually</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In the United States, 250,000 infected per year; 5% to 10% have symptoms</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i="0" u="none" strike="noStrike" kern="1200" baseline="0" dirty="0">
                          <a:solidFill>
                            <a:schemeClr val="dk1"/>
                          </a:solidFill>
                          <a:latin typeface="+mn-lt"/>
                          <a:ea typeface="+mn-ea"/>
                          <a:cs typeface="+mn-cs"/>
                        </a:rPr>
                        <a:t>Almost exclusively</a:t>
                      </a:r>
                    </a:p>
                    <a:p>
                      <a:r>
                        <a:rPr lang="en-US" sz="1400" b="0" i="0" u="none" strike="noStrike" kern="1200" baseline="0" dirty="0">
                          <a:solidFill>
                            <a:schemeClr val="dk1"/>
                          </a:solidFill>
                          <a:latin typeface="+mn-lt"/>
                          <a:ea typeface="+mn-ea"/>
                          <a:cs typeface="+mn-cs"/>
                        </a:rPr>
                        <a:t>in severely</a:t>
                      </a:r>
                    </a:p>
                    <a:p>
                      <a:r>
                        <a:rPr lang="en-US" sz="1400" b="0" i="0" u="none" strike="noStrike" kern="1200" baseline="0" dirty="0">
                          <a:solidFill>
                            <a:schemeClr val="dk1"/>
                          </a:solidFill>
                          <a:latin typeface="+mn-lt"/>
                          <a:ea typeface="+mn-ea"/>
                          <a:cs typeface="+mn-cs"/>
                        </a:rPr>
                        <a:t>immunocompromised</a:t>
                      </a:r>
                    </a:p>
                    <a:p>
                      <a:r>
                        <a:rPr lang="en-US" sz="1400" b="0" i="0" u="none" strike="noStrike" kern="1200" baseline="0" dirty="0">
                          <a:solidFill>
                            <a:schemeClr val="dk1"/>
                          </a:solidFill>
                          <a:latin typeface="+mn-lt"/>
                          <a:ea typeface="+mn-ea"/>
                          <a:cs typeface="+mn-cs"/>
                        </a:rPr>
                        <a:t>patients</a:t>
                      </a:r>
                    </a:p>
                  </a:txBody>
                  <a:tcPr marL="79248" marR="79248" marT="39624" marB="396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06949557"/>
                  </a:ext>
                </a:extLst>
              </a:tr>
            </a:tbl>
          </a:graphicData>
        </a:graphic>
      </p:graphicFrame>
    </p:spTree>
    <p:extLst>
      <p:ext uri="{BB962C8B-B14F-4D97-AF65-F5344CB8AC3E}">
        <p14:creationId xmlns:p14="http://schemas.microsoft.com/office/powerpoint/2010/main" val="235104594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b="1" dirty="0">
                <a:solidFill>
                  <a:schemeClr val="tx1"/>
                </a:solidFill>
              </a:rPr>
              <a:t>Health-Care-Associated Pneumonia</a:t>
            </a:r>
          </a:p>
        </p:txBody>
      </p:sp>
      <p:sp>
        <p:nvSpPr>
          <p:cNvPr id="99331" name="Content Placeholder 2"/>
          <p:cNvSpPr>
            <a:spLocks noGrp="1"/>
          </p:cNvSpPr>
          <p:nvPr>
            <p:ph sz="quarter" idx="11"/>
          </p:nvPr>
        </p:nvSpPr>
        <p:spPr/>
        <p:txBody>
          <a:bodyPr/>
          <a:lstStyle/>
          <a:p>
            <a:pPr marL="0" indent="0" eaLnBrk="1" hangingPunct="1">
              <a:buNone/>
            </a:pPr>
            <a:r>
              <a:rPr lang="en-US" altLang="en-US" dirty="0"/>
              <a:t>About 1% of hospitalized or institutionalized people develop pneumonia</a:t>
            </a:r>
          </a:p>
          <a:p>
            <a:pPr marL="342900" indent="-342900">
              <a:buFont typeface="Arial" panose="020B0604020202020204" pitchFamily="34" charset="0"/>
              <a:buChar char="•"/>
            </a:pPr>
            <a:r>
              <a:rPr lang="en-US" altLang="en-US" sz="2000" dirty="0"/>
              <a:t>Most often associated with mechanical ventilation via endotracheal or tracheostomy tube</a:t>
            </a:r>
          </a:p>
          <a:p>
            <a:pPr marL="342900" indent="-342900">
              <a:buFont typeface="Arial" panose="020B0604020202020204" pitchFamily="34" charset="0"/>
              <a:buChar char="•"/>
            </a:pPr>
            <a:r>
              <a:rPr lang="en-US" altLang="en-US" sz="2000" dirty="0"/>
              <a:t>30% to 50% mortality rate</a:t>
            </a:r>
          </a:p>
        </p:txBody>
      </p:sp>
      <p:sp>
        <p:nvSpPr>
          <p:cNvPr id="5" name="Content Placeholder 3"/>
          <p:cNvSpPr>
            <a:spLocks noGrp="1"/>
          </p:cNvSpPr>
          <p:nvPr>
            <p:ph sz="quarter" idx="14"/>
          </p:nvPr>
        </p:nvSpPr>
        <p:spPr>
          <a:xfrm>
            <a:off x="4724400" y="1257300"/>
            <a:ext cx="4076700" cy="4403948"/>
          </a:xfrm>
        </p:spPr>
        <p:txBody>
          <a:bodyPr/>
          <a:lstStyle/>
          <a:p>
            <a:pPr marL="0" indent="0">
              <a:buNone/>
            </a:pPr>
            <a:r>
              <a:rPr lang="en-US" altLang="en-US" dirty="0"/>
              <a:t>Causative agents:</a:t>
            </a:r>
          </a:p>
          <a:p>
            <a:pPr marL="457200" indent="-457200">
              <a:buFont typeface="Arial" panose="020B0604020202020204" pitchFamily="34" charset="0"/>
              <a:buChar char="•"/>
            </a:pPr>
            <a:r>
              <a:rPr lang="en-US" altLang="en-US" sz="2000" i="1" dirty="0"/>
              <a:t>Pseudomonas aeruginosa</a:t>
            </a:r>
          </a:p>
          <a:p>
            <a:pPr marL="457200" indent="-457200">
              <a:buFont typeface="Arial" panose="020B0604020202020204" pitchFamily="34" charset="0"/>
              <a:buChar char="•"/>
            </a:pPr>
            <a:r>
              <a:rPr lang="en-US" altLang="en-US" sz="2000" i="1" dirty="0"/>
              <a:t>Acinetobacter baumannii</a:t>
            </a:r>
          </a:p>
          <a:p>
            <a:pPr marL="457200" indent="-457200">
              <a:buFont typeface="Arial" panose="020B0604020202020204" pitchFamily="34" charset="0"/>
              <a:buChar char="•"/>
            </a:pPr>
            <a:r>
              <a:rPr lang="en-US" altLang="en-US" sz="2000" i="1" dirty="0"/>
              <a:t>Klebsiella pneumoniae</a:t>
            </a:r>
          </a:p>
          <a:p>
            <a:pPr marL="457200" indent="-457200">
              <a:buFont typeface="Arial" panose="020B0604020202020204" pitchFamily="34" charset="0"/>
              <a:buChar char="•"/>
            </a:pPr>
            <a:r>
              <a:rPr lang="en-US" altLang="en-US" sz="2000" i="1" dirty="0"/>
              <a:t>Enterobacter</a:t>
            </a:r>
          </a:p>
          <a:p>
            <a:pPr marL="457200" indent="-457200">
              <a:buFont typeface="Arial" panose="020B0604020202020204" pitchFamily="34" charset="0"/>
              <a:buChar char="•"/>
            </a:pPr>
            <a:r>
              <a:rPr lang="en-IN" sz="2000" i="1" dirty="0"/>
              <a:t>Escherichia</a:t>
            </a:r>
            <a:r>
              <a:rPr lang="en-US" altLang="en-US" sz="2000" i="1" dirty="0"/>
              <a:t> coli</a:t>
            </a:r>
          </a:p>
          <a:p>
            <a:pPr marL="457200" indent="-457200">
              <a:buFont typeface="Arial" panose="020B0604020202020204" pitchFamily="34" charset="0"/>
              <a:buChar char="•"/>
            </a:pPr>
            <a:r>
              <a:rPr lang="en-US" altLang="en-US" sz="2000" i="1" dirty="0"/>
              <a:t>Staphylococcus aureus </a:t>
            </a:r>
            <a:r>
              <a:rPr lang="en-US" altLang="en-US" sz="2000" dirty="0"/>
              <a:t>(usually MRSA)</a:t>
            </a:r>
          </a:p>
          <a:p>
            <a:pPr marL="457200" indent="-457200">
              <a:buFont typeface="Arial" panose="020B0604020202020204" pitchFamily="34" charset="0"/>
              <a:buChar char="•"/>
            </a:pPr>
            <a:r>
              <a:rPr lang="en-US" altLang="en-US" sz="2000" dirty="0"/>
              <a:t>Most cases are polymicrobial in origin</a:t>
            </a:r>
          </a:p>
        </p:txBody>
      </p:sp>
    </p:spTree>
    <p:extLst>
      <p:ext uri="{BB962C8B-B14F-4D97-AF65-F5344CB8AC3E}">
        <p14:creationId xmlns:p14="http://schemas.microsoft.com/office/powerpoint/2010/main" val="228418407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altLang="en-US" b="1" dirty="0"/>
              <a:t>Prevention and Treatment of </a:t>
            </a:r>
            <a:r>
              <a:rPr lang="en-US" b="1" dirty="0">
                <a:ea typeface="ＭＳ Ｐゴシック" charset="0"/>
              </a:rPr>
              <a:t>Health-Care-Associated Pneumonia</a:t>
            </a:r>
            <a:endParaRPr lang="en-US" b="1" dirty="0"/>
          </a:p>
        </p:txBody>
      </p:sp>
      <p:sp>
        <p:nvSpPr>
          <p:cNvPr id="101379" name="Content Placeholder 2"/>
          <p:cNvSpPr>
            <a:spLocks noGrp="1"/>
          </p:cNvSpPr>
          <p:nvPr>
            <p:ph sz="quarter" idx="11"/>
          </p:nvPr>
        </p:nvSpPr>
        <p:spPr/>
        <p:txBody>
          <a:bodyPr/>
          <a:lstStyle/>
          <a:p>
            <a:pPr>
              <a:lnSpc>
                <a:spcPct val="80000"/>
              </a:lnSpc>
            </a:pPr>
            <a:r>
              <a:rPr lang="en-US" altLang="en-US" dirty="0"/>
              <a:t>Most causes are due to aspiration from the upper respiratory tract</a:t>
            </a:r>
          </a:p>
          <a:p>
            <a:pPr>
              <a:lnSpc>
                <a:spcPct val="80000"/>
              </a:lnSpc>
            </a:pPr>
            <a:r>
              <a:rPr lang="en-US" altLang="en-US" dirty="0"/>
              <a:t>Elevation of patients’ heads to 30- to 45-degree angle helps reduce aspiration of secretions</a:t>
            </a:r>
          </a:p>
          <a:p>
            <a:pPr>
              <a:lnSpc>
                <a:spcPct val="80000"/>
              </a:lnSpc>
            </a:pPr>
            <a:r>
              <a:rPr lang="en-US" altLang="en-US" dirty="0"/>
              <a:t>Deep breathing and frequent coughing</a:t>
            </a:r>
          </a:p>
          <a:p>
            <a:pPr>
              <a:lnSpc>
                <a:spcPct val="80000"/>
              </a:lnSpc>
            </a:pPr>
            <a:r>
              <a:rPr lang="en-US" altLang="en-US" dirty="0"/>
              <a:t>Proper care of ventilation and respiratory equipment</a:t>
            </a:r>
          </a:p>
          <a:p>
            <a:pPr>
              <a:lnSpc>
                <a:spcPct val="80000"/>
              </a:lnSpc>
            </a:pPr>
            <a:r>
              <a:rPr lang="en-US" altLang="en-US" dirty="0"/>
              <a:t>Empiric antibiotic therapy should be started as soon as health-care-associated pneumonia is suspected</a:t>
            </a:r>
          </a:p>
        </p:txBody>
      </p:sp>
    </p:spTree>
    <p:extLst>
      <p:ext uri="{BB962C8B-B14F-4D97-AF65-F5344CB8AC3E}">
        <p14:creationId xmlns:p14="http://schemas.microsoft.com/office/powerpoint/2010/main" val="133872920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799"/>
            <a:ext cx="8458200" cy="914400"/>
          </a:xfrm>
        </p:spPr>
        <p:txBody>
          <a:bodyPr rtlCol="0">
            <a:noAutofit/>
          </a:bodyPr>
          <a:lstStyle/>
          <a:p>
            <a:pPr>
              <a:defRPr/>
            </a:pPr>
            <a:r>
              <a:rPr lang="en-US" b="1" dirty="0">
                <a:ea typeface="ＭＳ Ｐゴシック" charset="0"/>
              </a:rPr>
              <a:t>Health-Care-Associated Pneumonia</a:t>
            </a:r>
            <a:r>
              <a:rPr lang="en-US" b="1" dirty="0"/>
              <a:t> </a:t>
            </a:r>
            <a:br>
              <a:rPr lang="en-US" b="1" dirty="0"/>
            </a:br>
            <a:r>
              <a:rPr lang="en-US" b="1" dirty="0"/>
              <a:t>Disease Table</a:t>
            </a:r>
          </a:p>
        </p:txBody>
      </p:sp>
      <p:graphicFrame>
        <p:nvGraphicFramePr>
          <p:cNvPr id="7" name="Table 2"/>
          <p:cNvGraphicFramePr>
            <a:graphicFrameLocks noGrp="1"/>
          </p:cNvGraphicFramePr>
          <p:nvPr>
            <p:ph sz="quarter" idx="11"/>
            <p:extLst>
              <p:ext uri="{D42A27DB-BD31-4B8C-83A1-F6EECF244321}">
                <p14:modId xmlns:p14="http://schemas.microsoft.com/office/powerpoint/2010/main" val="2088503894"/>
              </p:ext>
            </p:extLst>
          </p:nvPr>
        </p:nvGraphicFramePr>
        <p:xfrm>
          <a:off x="342900" y="1461502"/>
          <a:ext cx="8458200" cy="4343762"/>
        </p:xfrm>
        <a:graphic>
          <a:graphicData uri="http://schemas.openxmlformats.org/drawingml/2006/table">
            <a:tbl>
              <a:tblPr firstRow="1" bandRow="1">
                <a:tableStyleId>{2D5ABB26-0587-4C30-8999-92F81FD0307C}</a:tableStyleId>
              </a:tblPr>
              <a:tblGrid>
                <a:gridCol w="2428900">
                  <a:extLst>
                    <a:ext uri="{9D8B030D-6E8A-4147-A177-3AD203B41FA5}">
                      <a16:colId xmlns:a16="http://schemas.microsoft.com/office/drawing/2014/main" val="3625679047"/>
                    </a:ext>
                  </a:extLst>
                </a:gridCol>
                <a:gridCol w="6029300">
                  <a:extLst>
                    <a:ext uri="{9D8B030D-6E8A-4147-A177-3AD203B41FA5}">
                      <a16:colId xmlns:a16="http://schemas.microsoft.com/office/drawing/2014/main" val="2127074704"/>
                    </a:ext>
                  </a:extLst>
                </a:gridCol>
              </a:tblGrid>
              <a:tr h="698422">
                <a:tc>
                  <a:txBody>
                    <a:bodyPr/>
                    <a:lstStyle/>
                    <a:p>
                      <a:r>
                        <a:rPr lang="en-US" sz="1600" b="1" i="0" u="none" strike="noStrike" kern="1200" baseline="0" dirty="0">
                          <a:solidFill>
                            <a:schemeClr val="dk1"/>
                          </a:solidFill>
                          <a:latin typeface="+mn-lt"/>
                          <a:ea typeface="+mn-ea"/>
                          <a:cs typeface="+mn-cs"/>
                        </a:rPr>
                        <a:t>Causative Organism(s)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Gram-negative and gram-positive bacteria from upper respiratory tract or stomach; environmental contamination of ventilator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59394302"/>
                  </a:ext>
                </a:extLst>
              </a:tr>
              <a:tr h="698422">
                <a:tc>
                  <a:txBody>
                    <a:bodyPr/>
                    <a:lstStyle/>
                    <a:p>
                      <a:r>
                        <a:rPr lang="en-US" sz="1600" b="1" i="0" u="none" strike="noStrike" kern="1200" baseline="0" dirty="0">
                          <a:solidFill>
                            <a:schemeClr val="dk1"/>
                          </a:solidFill>
                          <a:latin typeface="+mn-lt"/>
                          <a:ea typeface="+mn-ea"/>
                          <a:cs typeface="+mn-cs"/>
                        </a:rPr>
                        <a:t>Common Modes of Transmission</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Endogenous (aspiration)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80413526"/>
                  </a:ext>
                </a:extLst>
              </a:tr>
              <a:tr h="415244">
                <a:tc>
                  <a:txBody>
                    <a:bodyPr/>
                    <a:lstStyle/>
                    <a:p>
                      <a:r>
                        <a:rPr lang="en-US" sz="1600" b="1" i="0" u="none" strike="noStrike" kern="1200" baseline="0" dirty="0">
                          <a:solidFill>
                            <a:schemeClr val="dk1"/>
                          </a:solidFill>
                          <a:latin typeface="+mn-lt"/>
                          <a:ea typeface="+mn-ea"/>
                          <a:cs typeface="+mn-cs"/>
                        </a:rPr>
                        <a:t>Virulence Factors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0052773"/>
                  </a:ext>
                </a:extLst>
              </a:tr>
              <a:tr h="504056">
                <a:tc>
                  <a:txBody>
                    <a:bodyPr/>
                    <a:lstStyle/>
                    <a:p>
                      <a:r>
                        <a:rPr lang="en-US" sz="1600" b="1" i="0" u="none" strike="noStrike" kern="1200" baseline="0" dirty="0">
                          <a:solidFill>
                            <a:schemeClr val="dk1"/>
                          </a:solidFill>
                          <a:latin typeface="+mn-lt"/>
                          <a:ea typeface="+mn-ea"/>
                          <a:cs typeface="+mn-cs"/>
                        </a:rPr>
                        <a:t>Culture/Diagnosis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Culture of lung fluids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31029206"/>
                  </a:ext>
                </a:extLst>
              </a:tr>
              <a:tr h="698422">
                <a:tc>
                  <a:txBody>
                    <a:bodyPr/>
                    <a:lstStyle/>
                    <a:p>
                      <a:r>
                        <a:rPr lang="en-US" sz="1600" b="1" dirty="0"/>
                        <a:t>Prevention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Elevating patient’s head, preoperative education, care of respiratory equipment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32886398"/>
                  </a:ext>
                </a:extLst>
              </a:tr>
              <a:tr h="381698">
                <a:tc>
                  <a:txBody>
                    <a:bodyPr/>
                    <a:lstStyle/>
                    <a:p>
                      <a:r>
                        <a:rPr lang="en-US" sz="1600" b="1"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Varies by etiology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89078372"/>
                  </a:ext>
                </a:extLst>
              </a:tr>
              <a:tr h="698422">
                <a:tc>
                  <a:txBody>
                    <a:bodyPr/>
                    <a:lstStyle/>
                    <a:p>
                      <a:r>
                        <a:rPr lang="en-US" sz="1600" b="1" i="0" u="none" strike="noStrike" kern="1200" baseline="0" dirty="0">
                          <a:solidFill>
                            <a:schemeClr val="dk1"/>
                          </a:solidFill>
                          <a:latin typeface="+mn-lt"/>
                          <a:ea typeface="+mn-ea"/>
                          <a:cs typeface="+mn-cs"/>
                        </a:rPr>
                        <a:t>Epidemiological Features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United States: 300,000 cases per year; occurs in 0.5% to 1.0% of admitted patients; mortality rate in the United States and internationally is 20% to 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64650730"/>
                  </a:ext>
                </a:extLst>
              </a:tr>
            </a:tbl>
          </a:graphicData>
        </a:graphic>
      </p:graphicFrame>
    </p:spTree>
    <p:extLst>
      <p:ext uri="{BB962C8B-B14F-4D97-AF65-F5344CB8AC3E}">
        <p14:creationId xmlns:p14="http://schemas.microsoft.com/office/powerpoint/2010/main" val="158235125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b="1" dirty="0"/>
              <a:t>Hantavirus Pulmonary Syndrome</a:t>
            </a:r>
          </a:p>
        </p:txBody>
      </p:sp>
      <p:sp>
        <p:nvSpPr>
          <p:cNvPr id="73730" name="Content Placeholder 2"/>
          <p:cNvSpPr>
            <a:spLocks noGrp="1"/>
          </p:cNvSpPr>
          <p:nvPr>
            <p:ph sz="quarter" idx="11"/>
          </p:nvPr>
        </p:nvSpPr>
        <p:spPr/>
        <p:txBody>
          <a:bodyPr>
            <a:normAutofit/>
          </a:bodyPr>
          <a:lstStyle/>
          <a:p>
            <a:pPr marL="0" indent="0" eaLnBrk="1" hangingPunct="1">
              <a:buNone/>
              <a:defRPr/>
            </a:pPr>
            <a:r>
              <a:rPr lang="en-US" dirty="0">
                <a:solidFill>
                  <a:schemeClr val="tx1"/>
                </a:solidFill>
                <a:ea typeface="ＭＳ Ｐゴシック" charset="0"/>
              </a:rPr>
              <a:t>First cases were a cluster of patients in the Four Corners area of New Mexico in 1993</a:t>
            </a:r>
          </a:p>
          <a:p>
            <a:pPr marL="342900" indent="-342900">
              <a:buFont typeface="Arial" panose="020B0604020202020204" pitchFamily="34" charset="0"/>
              <a:buChar char="•"/>
              <a:defRPr/>
            </a:pPr>
            <a:r>
              <a:rPr lang="en-US" sz="2000" dirty="0">
                <a:solidFill>
                  <a:schemeClr val="tx1"/>
                </a:solidFill>
                <a:ea typeface="ＭＳ Ｐゴシック" charset="0"/>
              </a:rPr>
              <a:t>Most patients were young, healthy adults and died within a few days</a:t>
            </a:r>
          </a:p>
          <a:p>
            <a:pPr marL="342900" indent="-342900">
              <a:buFont typeface="Arial" panose="020B0604020202020204" pitchFamily="34" charset="0"/>
              <a:buChar char="•"/>
              <a:defRPr/>
            </a:pPr>
            <a:r>
              <a:rPr lang="en-US" sz="2000" dirty="0">
                <a:solidFill>
                  <a:schemeClr val="tx1"/>
                </a:solidFill>
                <a:ea typeface="ＭＳ Ｐゴシック" charset="0"/>
              </a:rPr>
              <a:t>Hantavirus: agent previously only been known to cause severe kidney damage and hemorrhagic fevers in other parts of the world</a:t>
            </a:r>
          </a:p>
          <a:p>
            <a:pPr marL="342900" indent="-342900">
              <a:buFont typeface="Arial" panose="020B0604020202020204" pitchFamily="34" charset="0"/>
              <a:buChar char="•"/>
              <a:defRPr/>
            </a:pPr>
            <a:r>
              <a:rPr lang="en-US" sz="2000" dirty="0">
                <a:solidFill>
                  <a:schemeClr val="tx1"/>
                </a:solidFill>
                <a:ea typeface="ＭＳ Ｐゴシック" charset="0"/>
              </a:rPr>
              <a:t>This emerging disease has a mortality rate of 33%</a:t>
            </a:r>
          </a:p>
        </p:txBody>
      </p:sp>
    </p:spTree>
    <p:extLst>
      <p:ext uri="{BB962C8B-B14F-4D97-AF65-F5344CB8AC3E}">
        <p14:creationId xmlns:p14="http://schemas.microsoft.com/office/powerpoint/2010/main" val="209987885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altLang="en-US" b="1" dirty="0"/>
              <a:t>Signs and Symptoms of </a:t>
            </a:r>
            <a:r>
              <a:rPr lang="en-US" b="1" dirty="0"/>
              <a:t>Hantavirus </a:t>
            </a:r>
            <a:br>
              <a:rPr lang="en-US" b="1" dirty="0"/>
            </a:br>
            <a:r>
              <a:rPr lang="en-US" b="1" dirty="0"/>
              <a:t>Pulmonary Syndrome</a:t>
            </a:r>
          </a:p>
        </p:txBody>
      </p:sp>
      <p:sp>
        <p:nvSpPr>
          <p:cNvPr id="104451" name="Content Placeholder 2"/>
          <p:cNvSpPr>
            <a:spLocks noGrp="1"/>
          </p:cNvSpPr>
          <p:nvPr>
            <p:ph sz="quarter" idx="11"/>
          </p:nvPr>
        </p:nvSpPr>
        <p:spPr/>
        <p:txBody>
          <a:bodyPr/>
          <a:lstStyle/>
          <a:p>
            <a:pPr marL="57150"/>
            <a:r>
              <a:rPr lang="en-US" altLang="en-US" dirty="0"/>
              <a:t>Prodromal phase: fever, chills, myalgias (muscle aches), headache, nausea, vomiting, diarrhea</a:t>
            </a:r>
          </a:p>
          <a:p>
            <a:pPr marL="57150"/>
            <a:r>
              <a:rPr lang="en-US" altLang="en-US" dirty="0"/>
              <a:t>Cough is common, but not a prominent early symptom</a:t>
            </a:r>
          </a:p>
          <a:p>
            <a:pPr marL="57150"/>
            <a:r>
              <a:rPr lang="en-US" altLang="en-US" dirty="0"/>
              <a:t>Soon, severe pulmonary edema and acute respiratory distress occur</a:t>
            </a:r>
          </a:p>
        </p:txBody>
      </p:sp>
    </p:spTree>
    <p:extLst>
      <p:ext uri="{BB962C8B-B14F-4D97-AF65-F5344CB8AC3E}">
        <p14:creationId xmlns:p14="http://schemas.microsoft.com/office/powerpoint/2010/main" val="372699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b="1" dirty="0"/>
              <a:t>Bacteria Considered “Normal Biota” Can Cause Disease</a:t>
            </a:r>
          </a:p>
        </p:txBody>
      </p:sp>
      <p:sp>
        <p:nvSpPr>
          <p:cNvPr id="13315" name="Content Placeholder 2"/>
          <p:cNvSpPr>
            <a:spLocks noGrp="1"/>
          </p:cNvSpPr>
          <p:nvPr>
            <p:ph sz="quarter" idx="11"/>
          </p:nvPr>
        </p:nvSpPr>
        <p:spPr/>
        <p:txBody>
          <a:bodyPr/>
          <a:lstStyle/>
          <a:p>
            <a:r>
              <a:rPr lang="en-US" altLang="en-US" i="1" dirty="0"/>
              <a:t>Streptococcus pyogenes</a:t>
            </a:r>
          </a:p>
          <a:p>
            <a:r>
              <a:rPr lang="en-US" altLang="en-US" i="1" dirty="0"/>
              <a:t>Haemophilus influenzae</a:t>
            </a:r>
          </a:p>
          <a:p>
            <a:r>
              <a:rPr lang="en-US" altLang="en-US" i="1" dirty="0"/>
              <a:t>Streptococcus pneumoniae</a:t>
            </a:r>
          </a:p>
          <a:p>
            <a:r>
              <a:rPr lang="en-US" altLang="en-US" i="1" dirty="0"/>
              <a:t>Neisseria meningitidis</a:t>
            </a:r>
          </a:p>
          <a:p>
            <a:r>
              <a:rPr lang="en-US" altLang="en-US" i="1" dirty="0"/>
              <a:t>Staphylococcus aureus</a:t>
            </a:r>
          </a:p>
        </p:txBody>
      </p:sp>
    </p:spTree>
    <p:extLst>
      <p:ext uri="{BB962C8B-B14F-4D97-AF65-F5344CB8AC3E}">
        <p14:creationId xmlns:p14="http://schemas.microsoft.com/office/powerpoint/2010/main" val="368059175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b="1" dirty="0"/>
              <a:t>Additional Details of Hantavirus Pulmonary Syndrome</a:t>
            </a:r>
          </a:p>
        </p:txBody>
      </p:sp>
      <p:sp>
        <p:nvSpPr>
          <p:cNvPr id="73730" name="Content Placeholder 2"/>
          <p:cNvSpPr>
            <a:spLocks noGrp="1"/>
          </p:cNvSpPr>
          <p:nvPr>
            <p:ph sz="quarter" idx="11"/>
          </p:nvPr>
        </p:nvSpPr>
        <p:spPr/>
        <p:txBody>
          <a:bodyPr>
            <a:normAutofit/>
          </a:bodyPr>
          <a:lstStyle/>
          <a:p>
            <a:pPr marL="0" indent="0" eaLnBrk="1" hangingPunct="1">
              <a:buNone/>
              <a:defRPr/>
            </a:pPr>
            <a:r>
              <a:rPr lang="en-US" dirty="0">
                <a:ea typeface="ＭＳ Ｐゴシック" charset="0"/>
              </a:rPr>
              <a:t>Transmission and epidemiology:</a:t>
            </a:r>
          </a:p>
          <a:p>
            <a:pPr marL="342900" indent="-342900">
              <a:lnSpc>
                <a:spcPct val="90000"/>
              </a:lnSpc>
              <a:spcAft>
                <a:spcPts val="700"/>
              </a:spcAft>
              <a:buFont typeface="Arial" panose="020B0604020202020204" pitchFamily="34" charset="0"/>
              <a:buChar char="•"/>
              <a:defRPr/>
            </a:pPr>
            <a:r>
              <a:rPr lang="en-US" sz="2000" dirty="0">
                <a:ea typeface="ＭＳ Ｐゴシック" charset="0"/>
              </a:rPr>
              <a:t>Airborne via dust contaminated with urine, feces, or saliva of infected rodents</a:t>
            </a:r>
          </a:p>
          <a:p>
            <a:pPr marL="731520" lvl="1">
              <a:lnSpc>
                <a:spcPct val="90000"/>
              </a:lnSpc>
              <a:defRPr/>
            </a:pPr>
            <a:r>
              <a:rPr lang="en-US" sz="1800" dirty="0">
                <a:ea typeface="ＭＳ Ｐゴシック" charset="0"/>
              </a:rPr>
              <a:t>Deer mice or other rodents harbor one or more of the multiple strains of hantavirus</a:t>
            </a:r>
          </a:p>
          <a:p>
            <a:pPr marL="342900" indent="-342900">
              <a:lnSpc>
                <a:spcPct val="90000"/>
              </a:lnSpc>
              <a:buFont typeface="Arial" panose="020B0604020202020204" pitchFamily="34" charset="0"/>
              <a:buChar char="•"/>
              <a:defRPr/>
            </a:pPr>
            <a:r>
              <a:rPr lang="en-US" sz="2000" dirty="0">
                <a:ea typeface="ＭＳ Ｐゴシック" charset="0"/>
              </a:rPr>
              <a:t>Incidence is increasing in areas of the United States, west of the Mississippi river</a:t>
            </a:r>
          </a:p>
          <a:p>
            <a:pPr lvl="0">
              <a:spcBef>
                <a:spcPts val="600"/>
              </a:spcBef>
              <a:spcAft>
                <a:spcPts val="1200"/>
              </a:spcAft>
              <a:defRPr/>
            </a:pPr>
            <a:r>
              <a:rPr lang="en-US" dirty="0">
                <a:solidFill>
                  <a:prstClr val="black"/>
                </a:solidFill>
                <a:ea typeface="ＭＳ Ｐゴシック" charset="0"/>
              </a:rPr>
              <a:t>Treatment and prevention:</a:t>
            </a:r>
          </a:p>
          <a:p>
            <a:pPr marL="342900" lvl="0" indent="-342900">
              <a:lnSpc>
                <a:spcPct val="90000"/>
              </a:lnSpc>
              <a:spcAft>
                <a:spcPts val="1100"/>
              </a:spcAft>
              <a:buFont typeface="Arial" panose="020B0604020202020204" pitchFamily="34" charset="0"/>
              <a:buChar char="•"/>
              <a:defRPr/>
            </a:pPr>
            <a:r>
              <a:rPr lang="en-US" sz="2000" dirty="0">
                <a:solidFill>
                  <a:prstClr val="black"/>
                </a:solidFill>
                <a:ea typeface="ＭＳ Ｐゴシック" charset="0"/>
              </a:rPr>
              <a:t>Diagnosis through detection of IgM antibody to hantavirus or PCR techniques</a:t>
            </a:r>
          </a:p>
          <a:p>
            <a:pPr marL="342900" lvl="0" indent="-342900">
              <a:lnSpc>
                <a:spcPct val="80000"/>
              </a:lnSpc>
              <a:buFont typeface="Arial" panose="020B0604020202020204" pitchFamily="34" charset="0"/>
              <a:buChar char="•"/>
              <a:defRPr/>
            </a:pPr>
            <a:r>
              <a:rPr lang="en-US" sz="2000" dirty="0">
                <a:solidFill>
                  <a:prstClr val="black"/>
                </a:solidFill>
                <a:ea typeface="ＭＳ Ｐゴシック" charset="0"/>
              </a:rPr>
              <a:t>No treatment other than supportive care</a:t>
            </a:r>
          </a:p>
        </p:txBody>
      </p:sp>
    </p:spTree>
    <p:extLst>
      <p:ext uri="{BB962C8B-B14F-4D97-AF65-F5344CB8AC3E}">
        <p14:creationId xmlns:p14="http://schemas.microsoft.com/office/powerpoint/2010/main" val="206838948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b="1" dirty="0"/>
              <a:t>Distribution of Hantavirus Pulmonary Syndrome Cases in the United States</a:t>
            </a:r>
          </a:p>
        </p:txBody>
      </p:sp>
      <p:pic>
        <p:nvPicPr>
          <p:cNvPr id="8" name="Picture 2" descr="Map showing distribution of hantavirus pulmonary syndrome (HPS) cases in the United States."/>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1463040" y="1478601"/>
            <a:ext cx="6217920" cy="4627546"/>
          </a:xfrm>
        </p:spPr>
      </p:pic>
    </p:spTree>
    <p:extLst>
      <p:ext uri="{BB962C8B-B14F-4D97-AF65-F5344CB8AC3E}">
        <p14:creationId xmlns:p14="http://schemas.microsoft.com/office/powerpoint/2010/main" val="245460778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b="1" dirty="0"/>
              <a:t>Hantavirus Pulmonary Syndrome Disease Table</a:t>
            </a:r>
          </a:p>
        </p:txBody>
      </p:sp>
      <p:graphicFrame>
        <p:nvGraphicFramePr>
          <p:cNvPr id="7" name="Table 2"/>
          <p:cNvGraphicFramePr>
            <a:graphicFrameLocks noGrp="1"/>
          </p:cNvGraphicFramePr>
          <p:nvPr>
            <p:ph sz="quarter" idx="11"/>
            <p:extLst>
              <p:ext uri="{D42A27DB-BD31-4B8C-83A1-F6EECF244321}">
                <p14:modId xmlns:p14="http://schemas.microsoft.com/office/powerpoint/2010/main" val="1478167120"/>
              </p:ext>
            </p:extLst>
          </p:nvPr>
        </p:nvGraphicFramePr>
        <p:xfrm>
          <a:off x="342900" y="1276350"/>
          <a:ext cx="8458200" cy="4168876"/>
        </p:xfrm>
        <a:graphic>
          <a:graphicData uri="http://schemas.openxmlformats.org/drawingml/2006/table">
            <a:tbl>
              <a:tblPr firstRow="1" bandRow="1">
                <a:tableStyleId>{2D5ABB26-0587-4C30-8999-92F81FD0307C}</a:tableStyleId>
              </a:tblPr>
              <a:tblGrid>
                <a:gridCol w="2716932">
                  <a:extLst>
                    <a:ext uri="{9D8B030D-6E8A-4147-A177-3AD203B41FA5}">
                      <a16:colId xmlns:a16="http://schemas.microsoft.com/office/drawing/2014/main" val="3590975953"/>
                    </a:ext>
                  </a:extLst>
                </a:gridCol>
                <a:gridCol w="5741268">
                  <a:extLst>
                    <a:ext uri="{9D8B030D-6E8A-4147-A177-3AD203B41FA5}">
                      <a16:colId xmlns:a16="http://schemas.microsoft.com/office/drawing/2014/main" val="1182465833"/>
                    </a:ext>
                  </a:extLst>
                </a:gridCol>
              </a:tblGrid>
              <a:tr h="535150">
                <a:tc>
                  <a:txBody>
                    <a:bodyPr/>
                    <a:lstStyle/>
                    <a:p>
                      <a:r>
                        <a:rPr lang="en-US" sz="1600" b="1" i="0" u="none" strike="noStrike" kern="1200" baseline="0" dirty="0">
                          <a:solidFill>
                            <a:schemeClr val="dk1"/>
                          </a:solidFill>
                          <a:latin typeface="+mn-lt"/>
                          <a:ea typeface="+mn-ea"/>
                          <a:cs typeface="+mn-cs"/>
                        </a:rPr>
                        <a:t>Causative Organism(s)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Hantavirus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16835702"/>
                  </a:ext>
                </a:extLst>
              </a:tr>
              <a:tr h="786108">
                <a:tc>
                  <a:txBody>
                    <a:bodyPr/>
                    <a:lstStyle/>
                    <a:p>
                      <a:r>
                        <a:rPr lang="en-US" sz="1600" b="1" i="0" u="none" strike="noStrike" kern="1200" baseline="0" dirty="0">
                          <a:solidFill>
                            <a:schemeClr val="dk1"/>
                          </a:solidFill>
                          <a:latin typeface="+mn-lt"/>
                          <a:ea typeface="+mn-ea"/>
                          <a:cs typeface="+mn-cs"/>
                        </a:rPr>
                        <a:t>Common Modes of Transmission</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Vehicle—airborne virus emitted from rodents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89842890"/>
                  </a:ext>
                </a:extLst>
              </a:tr>
              <a:tr h="455793">
                <a:tc>
                  <a:txBody>
                    <a:bodyPr/>
                    <a:lstStyle/>
                    <a:p>
                      <a:r>
                        <a:rPr lang="en-US" sz="1600" b="1" i="0" u="none" strike="noStrike" kern="1200" baseline="0" dirty="0">
                          <a:solidFill>
                            <a:schemeClr val="dk1"/>
                          </a:solidFill>
                          <a:latin typeface="+mn-lt"/>
                          <a:ea typeface="+mn-ea"/>
                          <a:cs typeface="+mn-cs"/>
                        </a:rPr>
                        <a:t>Virulence Factors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Ability to induce inflammatory response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72090185"/>
                  </a:ext>
                </a:extLst>
              </a:tr>
              <a:tr h="465713">
                <a:tc>
                  <a:txBody>
                    <a:bodyPr/>
                    <a:lstStyle/>
                    <a:p>
                      <a:r>
                        <a:rPr lang="en-US" sz="1600" b="1" i="0" u="none" strike="noStrike" kern="1200" baseline="0" dirty="0">
                          <a:solidFill>
                            <a:schemeClr val="dk1"/>
                          </a:solidFill>
                          <a:latin typeface="+mn-lt"/>
                          <a:ea typeface="+mn-ea"/>
                          <a:cs typeface="+mn-cs"/>
                        </a:rPr>
                        <a:t>Culture/Diagnosis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Serology (IgM), PCR identification of antigen in tissue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7241534"/>
                  </a:ext>
                </a:extLst>
              </a:tr>
              <a:tr h="388094">
                <a:tc>
                  <a:txBody>
                    <a:bodyPr/>
                    <a:lstStyle/>
                    <a:p>
                      <a:r>
                        <a:rPr lang="en-US" sz="1600" b="1" dirty="0"/>
                        <a:t>Prevention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Avoid mouse habitats and droppings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90105318"/>
                  </a:ext>
                </a:extLst>
              </a:tr>
              <a:tr h="388094">
                <a:tc>
                  <a:txBody>
                    <a:bodyPr/>
                    <a:lstStyle/>
                    <a:p>
                      <a:r>
                        <a:rPr lang="en-US" sz="1600" b="1"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Supportive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9548075"/>
                  </a:ext>
                </a:extLst>
              </a:tr>
              <a:tr h="1149924">
                <a:tc>
                  <a:txBody>
                    <a:bodyPr/>
                    <a:lstStyle/>
                    <a:p>
                      <a:r>
                        <a:rPr lang="en-US" sz="1600" b="1" i="0" u="none" strike="noStrike" kern="1200" baseline="0" dirty="0">
                          <a:solidFill>
                            <a:schemeClr val="dk1"/>
                          </a:solidFill>
                          <a:latin typeface="+mn-lt"/>
                          <a:ea typeface="+mn-ea"/>
                          <a:cs typeface="+mn-cs"/>
                        </a:rPr>
                        <a:t>Epidemiological Features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United States: 10 to 25 cases per year; similar rates internationally. Previously thought to be universally lethal, but now known fatality rate is 25% to 50%. </a:t>
                      </a:r>
                    </a:p>
                    <a:p>
                      <a:r>
                        <a:rPr lang="en-US" sz="1600" b="1" i="0" u="none" strike="noStrike" kern="1200" baseline="0" dirty="0">
                          <a:solidFill>
                            <a:schemeClr val="dk1"/>
                          </a:solidFill>
                          <a:latin typeface="+mn-lt"/>
                          <a:ea typeface="+mn-ea"/>
                          <a:cs typeface="+mn-cs"/>
                        </a:rPr>
                        <a:t>Category C Bioterrorism Agent</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3586063"/>
                  </a:ext>
                </a:extLst>
              </a:tr>
            </a:tbl>
          </a:graphicData>
        </a:graphic>
      </p:graphicFrame>
    </p:spTree>
    <p:extLst>
      <p:ext uri="{BB962C8B-B14F-4D97-AF65-F5344CB8AC3E}">
        <p14:creationId xmlns:p14="http://schemas.microsoft.com/office/powerpoint/2010/main" val="349202358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p:cNvSpPr>
            <a:spLocks noGrp="1"/>
          </p:cNvSpPr>
          <p:nvPr>
            <p:ph type="title"/>
          </p:nvPr>
        </p:nvSpPr>
        <p:spPr/>
        <p:txBody>
          <a:bodyPr/>
          <a:lstStyle/>
          <a:p>
            <a:pPr eaLnBrk="1" hangingPunct="1"/>
            <a:r>
              <a:rPr lang="en-US" altLang="en-US" b="1" dirty="0">
                <a:latin typeface="+mn-lt"/>
              </a:rPr>
              <a:t>Concept Check – Section 21.5</a:t>
            </a:r>
          </a:p>
        </p:txBody>
      </p:sp>
      <p:sp>
        <p:nvSpPr>
          <p:cNvPr id="8" name="Content Placeholder 2"/>
          <p:cNvSpPr>
            <a:spLocks noGrp="1"/>
          </p:cNvSpPr>
          <p:nvPr>
            <p:ph sz="quarter" idx="4294967295"/>
          </p:nvPr>
        </p:nvSpPr>
        <p:spPr>
          <a:xfrm>
            <a:off x="791580" y="1268760"/>
            <a:ext cx="7524836" cy="4680520"/>
          </a:xfrm>
          <a:prstGeom prst="rect">
            <a:avLst/>
          </a:prstGeom>
        </p:spPr>
        <p:txBody>
          <a:bodyPr>
            <a:normAutofit/>
          </a:bodyPr>
          <a:lstStyle>
            <a:lvl1pPr marL="0" indent="0">
              <a:buNone/>
              <a:defRPr/>
            </a:lvl1pPr>
          </a:lstStyle>
          <a:p>
            <a:pPr marL="512064" lvl="0" indent="-512064">
              <a:buFont typeface="+mj-lt"/>
              <a:buAutoNum type="arabicPeriod"/>
            </a:pPr>
            <a:r>
              <a:rPr lang="en-US" altLang="en-US" sz="2400" dirty="0">
                <a:solidFill>
                  <a:prstClr val="black"/>
                </a:solidFill>
              </a:rPr>
              <a:t>In</a:t>
            </a:r>
            <a:r>
              <a:rPr lang="en-US" sz="2400" dirty="0">
                <a:ea typeface="ＭＳ Ｐゴシック" charset="0"/>
              </a:rPr>
              <a:t> </a:t>
            </a:r>
            <a:r>
              <a:rPr lang="en-US" sz="2400" dirty="0"/>
              <a:t>________</a:t>
            </a:r>
            <a:r>
              <a:rPr lang="en-US" sz="2400" dirty="0">
                <a:solidFill>
                  <a:schemeClr val="bg1"/>
                </a:solidFill>
                <a:uFill>
                  <a:solidFill>
                    <a:schemeClr val="tx1"/>
                  </a:solidFill>
                </a:uFill>
                <a:ea typeface="ＭＳ Ｐゴシック" charset="0"/>
              </a:rPr>
              <a:t> </a:t>
            </a:r>
            <a:r>
              <a:rPr lang="en-US" altLang="en-US" sz="2400" dirty="0">
                <a:solidFill>
                  <a:prstClr val="black"/>
                </a:solidFill>
              </a:rPr>
              <a:t>tuberculosis, the lymph nodes, kidneys, long bones, and other organs can become involved.</a:t>
            </a:r>
          </a:p>
          <a:p>
            <a:pPr marL="512064" indent="-512064">
              <a:buFont typeface="+mj-lt"/>
              <a:buAutoNum type="arabicPeriod"/>
            </a:pPr>
            <a:r>
              <a:rPr lang="en-US" altLang="en-US" sz="2400" dirty="0">
                <a:solidFill>
                  <a:prstClr val="black"/>
                </a:solidFill>
              </a:rPr>
              <a:t>True/False: 1/3 of the world’s population is infected with TB.</a:t>
            </a:r>
          </a:p>
          <a:p>
            <a:pPr marL="512064" indent="-512064">
              <a:buFont typeface="+mj-lt"/>
              <a:buAutoNum type="arabicPeriod"/>
            </a:pPr>
            <a:r>
              <a:rPr lang="en-US" sz="2400" dirty="0">
                <a:ea typeface="ＭＳ Ｐゴシック" charset="0"/>
              </a:rPr>
              <a:t> </a:t>
            </a:r>
            <a:r>
              <a:rPr lang="en-US" sz="2400" dirty="0"/>
              <a:t>________</a:t>
            </a:r>
            <a:r>
              <a:rPr lang="en-US" sz="2400" dirty="0">
                <a:solidFill>
                  <a:schemeClr val="bg1"/>
                </a:solidFill>
                <a:uFill>
                  <a:solidFill>
                    <a:schemeClr val="tx1"/>
                  </a:solidFill>
                </a:uFill>
                <a:ea typeface="ＭＳ Ｐゴシック" charset="0"/>
              </a:rPr>
              <a:t> </a:t>
            </a:r>
            <a:r>
              <a:rPr lang="en-US" sz="2400" dirty="0"/>
              <a:t>________</a:t>
            </a:r>
            <a:r>
              <a:rPr lang="en-US" sz="2400" dirty="0">
                <a:solidFill>
                  <a:schemeClr val="bg1"/>
                </a:solidFill>
                <a:uFill>
                  <a:solidFill>
                    <a:schemeClr val="tx1"/>
                  </a:solidFill>
                </a:uFill>
                <a:ea typeface="ＭＳ Ｐゴシック" charset="0"/>
              </a:rPr>
              <a:t> </a:t>
            </a:r>
            <a:r>
              <a:rPr lang="en-US" altLang="en-US" sz="2400" dirty="0">
                <a:solidFill>
                  <a:prstClr val="black"/>
                </a:solidFill>
              </a:rPr>
              <a:t>is the bacterium responsible</a:t>
            </a:r>
            <a:r>
              <a:rPr lang="en-US" altLang="en-US" sz="2400" dirty="0"/>
              <a:t> </a:t>
            </a:r>
            <a:r>
              <a:rPr lang="en-US" altLang="en-US" sz="2400" dirty="0">
                <a:solidFill>
                  <a:prstClr val="black"/>
                </a:solidFill>
              </a:rPr>
              <a:t>for 40% of all cases of community-acquired pneumonia.</a:t>
            </a:r>
          </a:p>
          <a:p>
            <a:pPr marL="512064" indent="-512064">
              <a:buFont typeface="+mj-lt"/>
              <a:buAutoNum type="arabicPeriod"/>
            </a:pPr>
            <a:r>
              <a:rPr lang="en-US" altLang="en-US" sz="2400" dirty="0">
                <a:solidFill>
                  <a:prstClr val="black"/>
                </a:solidFill>
              </a:rPr>
              <a:t>Patients requiring mechanical ventilation or who have tracheostomy tubes are more susceptible to</a:t>
            </a:r>
            <a:r>
              <a:rPr lang="en-US" sz="2400" dirty="0">
                <a:ea typeface="ＭＳ Ｐゴシック" charset="0"/>
              </a:rPr>
              <a:t> </a:t>
            </a:r>
            <a:r>
              <a:rPr lang="en-US" sz="2400" dirty="0"/>
              <a:t>________</a:t>
            </a:r>
            <a:r>
              <a:rPr lang="en-US" altLang="en-US" sz="2400" dirty="0">
                <a:solidFill>
                  <a:prstClr val="black"/>
                </a:solidFill>
              </a:rPr>
              <a:t> -associated pneumonia.</a:t>
            </a:r>
            <a:endParaRPr lang="en-US" sz="2400" dirty="0"/>
          </a:p>
          <a:p>
            <a:pPr marL="512064" lvl="0" indent="-512064">
              <a:buFont typeface="+mj-lt"/>
              <a:buAutoNum type="arabicPeriod"/>
            </a:pPr>
            <a:endParaRPr lang="en-US" sz="2400" dirty="0"/>
          </a:p>
          <a:p>
            <a:pPr marL="512064" indent="-512064">
              <a:buFont typeface="+mj-lt"/>
              <a:buAutoNum type="arabicPeriod"/>
            </a:pPr>
            <a:endParaRPr lang="en-US" sz="2400" dirty="0"/>
          </a:p>
        </p:txBody>
      </p:sp>
    </p:spTree>
    <p:extLst>
      <p:ext uri="{BB962C8B-B14F-4D97-AF65-F5344CB8AC3E}">
        <p14:creationId xmlns:p14="http://schemas.microsoft.com/office/powerpoint/2010/main" val="397471480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r>
              <a:rPr lang="en-US" altLang="en-US" b="1" dirty="0">
                <a:solidFill>
                  <a:schemeClr val="tx1"/>
                </a:solidFill>
              </a:rPr>
              <a:t>Taxonomic Organization: Microorganisms Causing Disease in the Respiratory Tract</a:t>
            </a:r>
            <a:r>
              <a:rPr lang="en-US" altLang="en-US" sz="1200" b="1" dirty="0">
                <a:solidFill>
                  <a:schemeClr val="tx1"/>
                </a:solidFill>
              </a:rPr>
              <a:t> 1</a:t>
            </a:r>
          </a:p>
        </p:txBody>
      </p:sp>
      <p:graphicFrame>
        <p:nvGraphicFramePr>
          <p:cNvPr id="12" name="Table 2"/>
          <p:cNvGraphicFramePr>
            <a:graphicFrameLocks noGrp="1"/>
          </p:cNvGraphicFramePr>
          <p:nvPr>
            <p:ph sz="quarter" idx="11"/>
            <p:extLst>
              <p:ext uri="{D42A27DB-BD31-4B8C-83A1-F6EECF244321}">
                <p14:modId xmlns:p14="http://schemas.microsoft.com/office/powerpoint/2010/main" val="2578126830"/>
              </p:ext>
            </p:extLst>
          </p:nvPr>
        </p:nvGraphicFramePr>
        <p:xfrm>
          <a:off x="1323437" y="1124744"/>
          <a:ext cx="6217920" cy="1828800"/>
        </p:xfrm>
        <a:graphic>
          <a:graphicData uri="http://schemas.openxmlformats.org/drawingml/2006/table">
            <a:tbl>
              <a:tblPr firstRow="1" bandRow="1">
                <a:tableStyleId>{2D5ABB26-0587-4C30-8999-92F81FD0307C}</a:tableStyleId>
              </a:tblPr>
              <a:tblGrid>
                <a:gridCol w="3672408">
                  <a:extLst>
                    <a:ext uri="{9D8B030D-6E8A-4147-A177-3AD203B41FA5}">
                      <a16:colId xmlns:a16="http://schemas.microsoft.com/office/drawing/2014/main" val="1778575378"/>
                    </a:ext>
                  </a:extLst>
                </a:gridCol>
                <a:gridCol w="2545512">
                  <a:extLst>
                    <a:ext uri="{9D8B030D-6E8A-4147-A177-3AD203B41FA5}">
                      <a16:colId xmlns:a16="http://schemas.microsoft.com/office/drawing/2014/main" val="2569791689"/>
                    </a:ext>
                  </a:extLst>
                </a:gridCol>
              </a:tblGrid>
              <a:tr h="457200">
                <a:tc>
                  <a:txBody>
                    <a:bodyPr/>
                    <a:lstStyle/>
                    <a:p>
                      <a:r>
                        <a:rPr lang="en-US" sz="1600" b="1" dirty="0"/>
                        <a:t>Gram-positive</a:t>
                      </a:r>
                      <a:r>
                        <a:rPr lang="en-US" sz="1600" b="1" baseline="0" dirty="0"/>
                        <a:t> bacteria</a:t>
                      </a:r>
                      <a:endParaRPr 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17339936"/>
                  </a:ext>
                </a:extLst>
              </a:tr>
              <a:tr h="457200">
                <a:tc>
                  <a:txBody>
                    <a:bodyPr/>
                    <a:lstStyle/>
                    <a:p>
                      <a:r>
                        <a:rPr lang="en-US" sz="1600" b="0" i="1" u="none" strike="noStrike" kern="1200" baseline="0" dirty="0">
                          <a:solidFill>
                            <a:schemeClr val="dk1"/>
                          </a:solidFill>
                          <a:latin typeface="+mn-lt"/>
                          <a:ea typeface="+mn-ea"/>
                          <a:cs typeface="+mn-cs"/>
                        </a:rPr>
                        <a:t>Streptococcus pneumoniae</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Otitis media, pneumonia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7319397"/>
                  </a:ext>
                </a:extLst>
              </a:tr>
              <a:tr h="457200">
                <a:tc>
                  <a:txBody>
                    <a:bodyPr/>
                    <a:lstStyle/>
                    <a:p>
                      <a:r>
                        <a:rPr lang="en-US" sz="1600" b="0" i="1" u="none" strike="noStrike" kern="1200" baseline="0" dirty="0">
                          <a:solidFill>
                            <a:schemeClr val="dk1"/>
                          </a:solidFill>
                          <a:latin typeface="+mn-lt"/>
                          <a:ea typeface="+mn-ea"/>
                          <a:cs typeface="+mn-cs"/>
                        </a:rPr>
                        <a:t>Streptococcus pyogenes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Pharyngitis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18135624"/>
                  </a:ext>
                </a:extLst>
              </a:tr>
              <a:tr h="457200">
                <a:tc>
                  <a:txBody>
                    <a:bodyPr/>
                    <a:lstStyle/>
                    <a:p>
                      <a:r>
                        <a:rPr lang="en-US" sz="1600" b="0" i="1" u="none" strike="noStrike" kern="1200" baseline="0" dirty="0">
                          <a:solidFill>
                            <a:schemeClr val="dk1"/>
                          </a:solidFill>
                          <a:latin typeface="+mn-lt"/>
                          <a:ea typeface="+mn-ea"/>
                          <a:cs typeface="+mn-cs"/>
                        </a:rPr>
                        <a:t>Corynebacterium diphtheriae</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Diphtheria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65960453"/>
                  </a:ext>
                </a:extLst>
              </a:tr>
            </a:tbl>
          </a:graphicData>
        </a:graphic>
      </p:graphicFrame>
      <p:graphicFrame>
        <p:nvGraphicFramePr>
          <p:cNvPr id="11" name="Table 4"/>
          <p:cNvGraphicFramePr>
            <a:graphicFrameLocks noGrp="1"/>
          </p:cNvGraphicFramePr>
          <p:nvPr>
            <p:ph sz="quarter" idx="31"/>
            <p:extLst>
              <p:ext uri="{D42A27DB-BD31-4B8C-83A1-F6EECF244321}">
                <p14:modId xmlns:p14="http://schemas.microsoft.com/office/powerpoint/2010/main" val="676872158"/>
              </p:ext>
            </p:extLst>
          </p:nvPr>
        </p:nvGraphicFramePr>
        <p:xfrm>
          <a:off x="1323437" y="3073504"/>
          <a:ext cx="6217920" cy="2011680"/>
        </p:xfrm>
        <a:graphic>
          <a:graphicData uri="http://schemas.openxmlformats.org/drawingml/2006/table">
            <a:tbl>
              <a:tblPr firstRow="1" bandRow="1">
                <a:tableStyleId>{2D5ABB26-0587-4C30-8999-92F81FD0307C}</a:tableStyleId>
              </a:tblPr>
              <a:tblGrid>
                <a:gridCol w="3672408">
                  <a:extLst>
                    <a:ext uri="{9D8B030D-6E8A-4147-A177-3AD203B41FA5}">
                      <a16:colId xmlns:a16="http://schemas.microsoft.com/office/drawing/2014/main" val="3524199778"/>
                    </a:ext>
                  </a:extLst>
                </a:gridCol>
                <a:gridCol w="2545512">
                  <a:extLst>
                    <a:ext uri="{9D8B030D-6E8A-4147-A177-3AD203B41FA5}">
                      <a16:colId xmlns:a16="http://schemas.microsoft.com/office/drawing/2014/main" val="2690959912"/>
                    </a:ext>
                  </a:extLst>
                </a:gridCol>
              </a:tblGrid>
              <a:tr h="402336">
                <a:tc>
                  <a:txBody>
                    <a:bodyPr/>
                    <a:lstStyle/>
                    <a:p>
                      <a:r>
                        <a:rPr lang="en-US" sz="1600" b="1" dirty="0"/>
                        <a:t>Gram-negative bacteria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8248066"/>
                  </a:ext>
                </a:extLst>
              </a:tr>
              <a:tr h="402336">
                <a:tc>
                  <a:txBody>
                    <a:bodyPr/>
                    <a:lstStyle/>
                    <a:p>
                      <a:r>
                        <a:rPr lang="en-US" sz="1600" b="0" i="1" u="none" strike="noStrike" kern="1200" baseline="0" dirty="0">
                          <a:solidFill>
                            <a:schemeClr val="dk1"/>
                          </a:solidFill>
                          <a:latin typeface="+mn-lt"/>
                          <a:ea typeface="+mn-ea"/>
                          <a:cs typeface="+mn-cs"/>
                        </a:rPr>
                        <a:t>Haemophilus influenzae</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Otitis media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14555577"/>
                  </a:ext>
                </a:extLst>
              </a:tr>
              <a:tr h="402336">
                <a:tc>
                  <a:txBody>
                    <a:bodyPr/>
                    <a:lstStyle/>
                    <a:p>
                      <a:r>
                        <a:rPr lang="en-US" sz="1600" b="0" i="1" u="none" strike="noStrike" kern="1200" baseline="0" dirty="0" err="1">
                          <a:solidFill>
                            <a:schemeClr val="dk1"/>
                          </a:solidFill>
                          <a:latin typeface="+mn-lt"/>
                          <a:ea typeface="+mn-ea"/>
                          <a:cs typeface="+mn-cs"/>
                        </a:rPr>
                        <a:t>Fusobacterium</a:t>
                      </a:r>
                      <a:r>
                        <a:rPr lang="en-US" sz="1600" b="0" i="1" u="none" strike="noStrike" kern="1200" baseline="0" dirty="0">
                          <a:solidFill>
                            <a:schemeClr val="dk1"/>
                          </a:solidFill>
                          <a:latin typeface="+mn-lt"/>
                          <a:ea typeface="+mn-ea"/>
                          <a:cs typeface="+mn-cs"/>
                        </a:rPr>
                        <a:t> </a:t>
                      </a:r>
                      <a:r>
                        <a:rPr lang="en-US" sz="1600" b="0" i="1" u="none" strike="noStrike" kern="1200" baseline="0" dirty="0" err="1">
                          <a:solidFill>
                            <a:schemeClr val="dk1"/>
                          </a:solidFill>
                          <a:latin typeface="+mn-lt"/>
                          <a:ea typeface="+mn-ea"/>
                          <a:cs typeface="+mn-cs"/>
                        </a:rPr>
                        <a:t>necrophorum</a:t>
                      </a:r>
                      <a:endParaRPr lang="en-US" sz="1600" b="0" i="1"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Pharyngitis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707403"/>
                  </a:ext>
                </a:extLst>
              </a:tr>
              <a:tr h="402336">
                <a:tc>
                  <a:txBody>
                    <a:bodyPr/>
                    <a:lstStyle/>
                    <a:p>
                      <a:r>
                        <a:rPr lang="en-US" sz="1600" b="0" i="1" u="none" strike="noStrike" kern="1200" baseline="0" dirty="0">
                          <a:solidFill>
                            <a:schemeClr val="dk1"/>
                          </a:solidFill>
                          <a:latin typeface="+mn-lt"/>
                          <a:ea typeface="+mn-ea"/>
                          <a:cs typeface="+mn-cs"/>
                        </a:rPr>
                        <a:t>Bordetella pertussis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Whooping cough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1155544"/>
                  </a:ext>
                </a:extLst>
              </a:tr>
              <a:tr h="402336">
                <a:tc>
                  <a:txBody>
                    <a:bodyPr/>
                    <a:lstStyle/>
                    <a:p>
                      <a:r>
                        <a:rPr lang="en-US" sz="1600" b="0" i="1" u="none" strike="noStrike" kern="1200" baseline="0" dirty="0">
                          <a:solidFill>
                            <a:schemeClr val="dk1"/>
                          </a:solidFill>
                          <a:latin typeface="+mn-lt"/>
                          <a:ea typeface="+mn-ea"/>
                          <a:cs typeface="+mn-cs"/>
                        </a:rPr>
                        <a:t>Legionella </a:t>
                      </a:r>
                      <a:r>
                        <a:rPr lang="en-US" sz="1600" b="0" i="0" u="none" strike="noStrike" kern="1200" baseline="0" dirty="0">
                          <a:solidFill>
                            <a:schemeClr val="dk1"/>
                          </a:solidFill>
                          <a:latin typeface="+mn-lt"/>
                          <a:ea typeface="+mn-ea"/>
                          <a:cs typeface="+mn-cs"/>
                        </a:rPr>
                        <a:t>spp.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dk1"/>
                          </a:solidFill>
                          <a:latin typeface="+mn-lt"/>
                          <a:ea typeface="+mn-ea"/>
                          <a:cs typeface="+mn-cs"/>
                        </a:rPr>
                        <a:t>Pneumonia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17933865"/>
                  </a:ext>
                </a:extLst>
              </a:tr>
            </a:tbl>
          </a:graphicData>
        </a:graphic>
      </p:graphicFrame>
      <p:graphicFrame>
        <p:nvGraphicFramePr>
          <p:cNvPr id="10" name="Table 3"/>
          <p:cNvGraphicFramePr>
            <a:graphicFrameLocks noGrp="1"/>
          </p:cNvGraphicFramePr>
          <p:nvPr>
            <p:ph sz="quarter" idx="14"/>
            <p:extLst>
              <p:ext uri="{D42A27DB-BD31-4B8C-83A1-F6EECF244321}">
                <p14:modId xmlns:p14="http://schemas.microsoft.com/office/powerpoint/2010/main" val="2572653224"/>
              </p:ext>
            </p:extLst>
          </p:nvPr>
        </p:nvGraphicFramePr>
        <p:xfrm>
          <a:off x="1323437" y="5157192"/>
          <a:ext cx="6217920" cy="1371599"/>
        </p:xfrm>
        <a:graphic>
          <a:graphicData uri="http://schemas.openxmlformats.org/drawingml/2006/table">
            <a:tbl>
              <a:tblPr firstRow="1" bandRow="1">
                <a:tableStyleId>{2D5ABB26-0587-4C30-8999-92F81FD0307C}</a:tableStyleId>
              </a:tblPr>
              <a:tblGrid>
                <a:gridCol w="3672408">
                  <a:extLst>
                    <a:ext uri="{9D8B030D-6E8A-4147-A177-3AD203B41FA5}">
                      <a16:colId xmlns:a16="http://schemas.microsoft.com/office/drawing/2014/main" val="312284231"/>
                    </a:ext>
                  </a:extLst>
                </a:gridCol>
                <a:gridCol w="2545512">
                  <a:extLst>
                    <a:ext uri="{9D8B030D-6E8A-4147-A177-3AD203B41FA5}">
                      <a16:colId xmlns:a16="http://schemas.microsoft.com/office/drawing/2014/main" val="3729400874"/>
                    </a:ext>
                  </a:extLst>
                </a:gridCol>
              </a:tblGrid>
              <a:tr h="342610">
                <a:tc>
                  <a:txBody>
                    <a:bodyPr/>
                    <a:lstStyle/>
                    <a:p>
                      <a:r>
                        <a:rPr lang="en-US" sz="1600" b="1" u="none" strike="noStrike" kern="1200" baseline="0" dirty="0"/>
                        <a:t>Other bacteria</a:t>
                      </a:r>
                      <a:endParaRPr lang="en-US" sz="1600" b="1" i="0" u="none" strike="noStrike" kern="1200" baseline="0" dirty="0">
                        <a:solidFill>
                          <a:schemeClr val="lt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8779463"/>
                  </a:ext>
                </a:extLst>
              </a:tr>
              <a:tr h="591781">
                <a:tc>
                  <a:txBody>
                    <a:bodyPr/>
                    <a:lstStyle/>
                    <a:p>
                      <a:r>
                        <a:rPr lang="en-US" sz="1600" i="1" u="none" strike="noStrike" kern="1200" baseline="0" dirty="0"/>
                        <a:t>Mycobacterium tuberculosis, M. avium </a:t>
                      </a:r>
                      <a:r>
                        <a:rPr lang="en-US" sz="1600" u="none" strike="noStrike" kern="1200" baseline="0" dirty="0"/>
                        <a:t>(not gram- or gram+)</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u="none" strike="noStrike" kern="1200" baseline="0" dirty="0"/>
                        <a:t>Tuberculosis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7549803"/>
                  </a:ext>
                </a:extLst>
              </a:tr>
              <a:tr h="437208">
                <a:tc>
                  <a:txBody>
                    <a:bodyPr/>
                    <a:lstStyle/>
                    <a:p>
                      <a:r>
                        <a:rPr lang="en-US" sz="1600" i="1" u="none" strike="noStrike" kern="1200" baseline="0" dirty="0"/>
                        <a:t>Mycoplasma pneumoniae</a:t>
                      </a:r>
                      <a:endParaRPr lang="en-US" sz="1600" b="0" i="1"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u="none" strike="noStrike" kern="1200" baseline="0" dirty="0"/>
                        <a:t>Pneumonia</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4157602"/>
                  </a:ext>
                </a:extLst>
              </a:tr>
            </a:tbl>
          </a:graphicData>
        </a:graphic>
      </p:graphicFrame>
    </p:spTree>
    <p:extLst>
      <p:ext uri="{BB962C8B-B14F-4D97-AF65-F5344CB8AC3E}">
        <p14:creationId xmlns:p14="http://schemas.microsoft.com/office/powerpoint/2010/main" val="390080549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r>
              <a:rPr lang="en-US" altLang="en-US" b="1" dirty="0">
                <a:solidFill>
                  <a:schemeClr val="tx1"/>
                </a:solidFill>
                <a:latin typeface="+mn-lt"/>
              </a:rPr>
              <a:t>Taxonomic Organization: Microorganisms Causing Disease in the Respiratory Tract</a:t>
            </a:r>
            <a:r>
              <a:rPr lang="en-US" altLang="en-US" sz="1200" b="1" dirty="0">
                <a:solidFill>
                  <a:schemeClr val="tx1"/>
                </a:solidFill>
                <a:latin typeface="+mn-lt"/>
              </a:rPr>
              <a:t> 2</a:t>
            </a:r>
          </a:p>
        </p:txBody>
      </p:sp>
      <p:graphicFrame>
        <p:nvGraphicFramePr>
          <p:cNvPr id="9" name="Table 2"/>
          <p:cNvGraphicFramePr>
            <a:graphicFrameLocks noGrp="1"/>
          </p:cNvGraphicFramePr>
          <p:nvPr>
            <p:ph sz="quarter" idx="11"/>
            <p:extLst>
              <p:ext uri="{D42A27DB-BD31-4B8C-83A1-F6EECF244321}">
                <p14:modId xmlns:p14="http://schemas.microsoft.com/office/powerpoint/2010/main" val="1141093437"/>
              </p:ext>
            </p:extLst>
          </p:nvPr>
        </p:nvGraphicFramePr>
        <p:xfrm>
          <a:off x="1187624" y="1575048"/>
          <a:ext cx="6400800" cy="2286000"/>
        </p:xfrm>
        <a:graphic>
          <a:graphicData uri="http://schemas.openxmlformats.org/drawingml/2006/table">
            <a:tbl>
              <a:tblPr firstRow="1" bandRow="1">
                <a:tableStyleId>{2D5ABB26-0587-4C30-8999-92F81FD0307C}</a:tableStyleId>
              </a:tblPr>
              <a:tblGrid>
                <a:gridCol w="3200400">
                  <a:extLst>
                    <a:ext uri="{9D8B030D-6E8A-4147-A177-3AD203B41FA5}">
                      <a16:colId xmlns:a16="http://schemas.microsoft.com/office/drawing/2014/main" val="3316985807"/>
                    </a:ext>
                  </a:extLst>
                </a:gridCol>
                <a:gridCol w="3200400">
                  <a:extLst>
                    <a:ext uri="{9D8B030D-6E8A-4147-A177-3AD203B41FA5}">
                      <a16:colId xmlns:a16="http://schemas.microsoft.com/office/drawing/2014/main" val="2386235823"/>
                    </a:ext>
                  </a:extLst>
                </a:gridCol>
              </a:tblGrid>
              <a:tr h="457200">
                <a:tc>
                  <a:txBody>
                    <a:bodyPr/>
                    <a:lstStyle/>
                    <a:p>
                      <a:r>
                        <a:rPr lang="en-US" sz="1600" b="1" u="none" strike="noStrike" kern="1200" baseline="0" dirty="0"/>
                        <a:t>RNA viruses</a:t>
                      </a:r>
                      <a:endParaRPr lang="en-US" sz="1600" b="1" i="0" u="none" strike="noStrike" kern="1200" baseline="0" dirty="0">
                        <a:solidFill>
                          <a:schemeClr val="lt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592781"/>
                  </a:ext>
                </a:extLst>
              </a:tr>
              <a:tr h="457200">
                <a:tc>
                  <a:txBody>
                    <a:bodyPr/>
                    <a:lstStyle/>
                    <a:p>
                      <a:r>
                        <a:rPr lang="en-US" sz="1600" u="none" strike="noStrike" kern="1200" baseline="0" dirty="0"/>
                        <a:t>Respiratory syncytial virus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u="none" strike="noStrike" kern="1200" baseline="0" dirty="0"/>
                        <a:t>RSV disease</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90634735"/>
                  </a:ext>
                </a:extLst>
              </a:tr>
              <a:tr h="457200">
                <a:tc>
                  <a:txBody>
                    <a:bodyPr/>
                    <a:lstStyle/>
                    <a:p>
                      <a:r>
                        <a:rPr lang="en-US" sz="1600" u="none" strike="noStrike" kern="1200" baseline="0" dirty="0"/>
                        <a:t>Influenza virus A, B, and C</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u="none" strike="noStrike" kern="1200" baseline="0" dirty="0"/>
                        <a:t>Influenza 	</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74592939"/>
                  </a:ext>
                </a:extLst>
              </a:tr>
              <a:tr h="457200">
                <a:tc>
                  <a:txBody>
                    <a:bodyPr/>
                    <a:lstStyle/>
                    <a:p>
                      <a:r>
                        <a:rPr lang="en-US" sz="1600" u="none" strike="noStrike" kern="1200" baseline="0" dirty="0"/>
                        <a:t>Hantavirus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u="none" strike="noStrike" kern="1200" baseline="0" dirty="0"/>
                        <a:t>Hantavirus pulmonary syndrome</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47938432"/>
                  </a:ext>
                </a:extLst>
              </a:tr>
              <a:tr h="457200">
                <a:tc>
                  <a:txBody>
                    <a:bodyPr/>
                    <a:lstStyle/>
                    <a:p>
                      <a:r>
                        <a:rPr lang="en-US" sz="1600" u="none" strike="noStrike" kern="1200" baseline="0" dirty="0"/>
                        <a:t>Rhinoviruses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u="none" strike="noStrike" kern="1200" baseline="0" dirty="0"/>
                        <a:t>Pneumonia</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53463049"/>
                  </a:ext>
                </a:extLst>
              </a:tr>
            </a:tbl>
          </a:graphicData>
        </a:graphic>
      </p:graphicFrame>
      <p:graphicFrame>
        <p:nvGraphicFramePr>
          <p:cNvPr id="8" name="Table 3"/>
          <p:cNvGraphicFramePr>
            <a:graphicFrameLocks noGrp="1"/>
          </p:cNvGraphicFramePr>
          <p:nvPr>
            <p:ph sz="quarter" idx="14"/>
            <p:extLst>
              <p:ext uri="{D42A27DB-BD31-4B8C-83A1-F6EECF244321}">
                <p14:modId xmlns:p14="http://schemas.microsoft.com/office/powerpoint/2010/main" val="1783452039"/>
              </p:ext>
            </p:extLst>
          </p:nvPr>
        </p:nvGraphicFramePr>
        <p:xfrm>
          <a:off x="1187624" y="3861048"/>
          <a:ext cx="6400800" cy="1280160"/>
        </p:xfrm>
        <a:graphic>
          <a:graphicData uri="http://schemas.openxmlformats.org/drawingml/2006/table">
            <a:tbl>
              <a:tblPr firstRow="1" bandRow="1">
                <a:tableStyleId>{2D5ABB26-0587-4C30-8999-92F81FD0307C}</a:tableStyleId>
              </a:tblPr>
              <a:tblGrid>
                <a:gridCol w="3200400">
                  <a:extLst>
                    <a:ext uri="{9D8B030D-6E8A-4147-A177-3AD203B41FA5}">
                      <a16:colId xmlns:a16="http://schemas.microsoft.com/office/drawing/2014/main" val="1477895534"/>
                    </a:ext>
                  </a:extLst>
                </a:gridCol>
                <a:gridCol w="3200400">
                  <a:extLst>
                    <a:ext uri="{9D8B030D-6E8A-4147-A177-3AD203B41FA5}">
                      <a16:colId xmlns:a16="http://schemas.microsoft.com/office/drawing/2014/main" val="2480867398"/>
                    </a:ext>
                  </a:extLst>
                </a:gridCol>
              </a:tblGrid>
              <a:tr h="426720">
                <a:tc>
                  <a:txBody>
                    <a:bodyPr/>
                    <a:lstStyle/>
                    <a:p>
                      <a:r>
                        <a:rPr lang="en-US" sz="1600" b="1" i="0" u="none" strike="noStrike" kern="1200" baseline="0" dirty="0">
                          <a:solidFill>
                            <a:schemeClr val="tx1"/>
                          </a:solidFill>
                          <a:latin typeface="+mn-lt"/>
                          <a:ea typeface="+mn-ea"/>
                          <a:cs typeface="+mn-cs"/>
                        </a:rPr>
                        <a:t>Fungi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48183523"/>
                  </a:ext>
                </a:extLst>
              </a:tr>
              <a:tr h="426720">
                <a:tc>
                  <a:txBody>
                    <a:bodyPr/>
                    <a:lstStyle/>
                    <a:p>
                      <a:r>
                        <a:rPr lang="en-US" sz="1600" b="0" i="1" u="none" strike="noStrike" kern="1200" baseline="0" dirty="0">
                          <a:solidFill>
                            <a:schemeClr val="tx1"/>
                          </a:solidFill>
                          <a:latin typeface="+mn-lt"/>
                          <a:ea typeface="+mn-ea"/>
                          <a:cs typeface="+mn-cs"/>
                        </a:rPr>
                        <a:t>Pneumocystis jiroveci</a:t>
                      </a:r>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1" u="none" strike="noStrike" kern="1200" baseline="0" dirty="0">
                          <a:solidFill>
                            <a:schemeClr val="tx1"/>
                          </a:solidFill>
                          <a:latin typeface="+mn-lt"/>
                          <a:ea typeface="+mn-ea"/>
                          <a:cs typeface="+mn-cs"/>
                        </a:rPr>
                        <a:t>Pneumocystis </a:t>
                      </a:r>
                      <a:r>
                        <a:rPr lang="en-US" sz="1600" b="0" i="0" u="none" strike="noStrike" kern="1200" baseline="0" dirty="0">
                          <a:solidFill>
                            <a:schemeClr val="tx1"/>
                          </a:solidFill>
                          <a:latin typeface="+mn-lt"/>
                          <a:ea typeface="+mn-ea"/>
                          <a:cs typeface="+mn-cs"/>
                        </a:rPr>
                        <a:t>pneumonia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5654136"/>
                  </a:ext>
                </a:extLst>
              </a:tr>
              <a:tr h="426720">
                <a:tc>
                  <a:txBody>
                    <a:bodyPr/>
                    <a:lstStyle/>
                    <a:p>
                      <a:r>
                        <a:rPr lang="en-US" sz="1600" b="0" i="1" u="none" strike="noStrike" kern="1200" baseline="0" dirty="0">
                          <a:solidFill>
                            <a:schemeClr val="tx1"/>
                          </a:solidFill>
                          <a:latin typeface="+mn-lt"/>
                          <a:ea typeface="+mn-ea"/>
                          <a:cs typeface="+mn-cs"/>
                        </a:rPr>
                        <a:t>Histoplasma capsulatum</a:t>
                      </a:r>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0" i="0" u="none" strike="noStrike" kern="1200" baseline="0" dirty="0">
                          <a:solidFill>
                            <a:schemeClr val="tx1"/>
                          </a:solidFill>
                          <a:latin typeface="+mn-lt"/>
                          <a:ea typeface="+mn-ea"/>
                          <a:cs typeface="+mn-cs"/>
                        </a:rPr>
                        <a:t>Histoplasmosis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6747892"/>
                  </a:ext>
                </a:extLst>
              </a:tr>
            </a:tbl>
          </a:graphicData>
        </a:graphic>
      </p:graphicFrame>
    </p:spTree>
    <p:extLst>
      <p:ext uri="{BB962C8B-B14F-4D97-AF65-F5344CB8AC3E}">
        <p14:creationId xmlns:p14="http://schemas.microsoft.com/office/powerpoint/2010/main" val="339447960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3725044" cy="1251992"/>
          </a:xfrm>
        </p:spPr>
        <p:txBody>
          <a:bodyPr rtlCol="0">
            <a:noAutofit/>
          </a:bodyPr>
          <a:lstStyle/>
          <a:p>
            <a:pPr>
              <a:defRPr/>
            </a:pPr>
            <a:r>
              <a:rPr lang="en-US" b="1" dirty="0">
                <a:ea typeface="+mj-ea"/>
                <a:cs typeface="+mj-cs"/>
              </a:rPr>
              <a:t>Infectious Diseases Affecting the Respiratory System</a:t>
            </a:r>
          </a:p>
        </p:txBody>
      </p:sp>
      <p:pic>
        <p:nvPicPr>
          <p:cNvPr id="10" name="Picture 2" descr="Illustration of the human body identifying the location of each disease presented in this chapter."/>
          <p:cNvPicPr>
            <a:picLocks noGrp="1" noChangeAspect="1"/>
          </p:cNvPicPr>
          <p:nvPr>
            <p:ph sz="quarter" idx="11"/>
          </p:nvPr>
        </p:nvPicPr>
        <p:blipFill>
          <a:blip r:embed="rId2" cstate="print">
            <a:extLst>
              <a:ext uri="{28A0092B-C50C-407E-A947-70E740481C1C}">
                <a14:useLocalDpi xmlns:a14="http://schemas.microsoft.com/office/drawing/2010/main" val="0"/>
              </a:ext>
            </a:extLst>
          </a:blip>
          <a:stretch>
            <a:fillRect/>
          </a:stretch>
        </p:blipFill>
        <p:spPr>
          <a:xfrm>
            <a:off x="4276929" y="138790"/>
            <a:ext cx="4580679" cy="5943600"/>
          </a:xfrm>
        </p:spPr>
      </p:pic>
      <p:sp>
        <p:nvSpPr>
          <p:cNvPr id="4" name="Text Placeholder 4">
            <a:extLst>
              <a:ext uri="{FF2B5EF4-FFF2-40B4-BE49-F238E27FC236}">
                <a16:creationId xmlns:a16="http://schemas.microsoft.com/office/drawing/2014/main" id="{6856883D-F2AF-4CB6-95E5-10A0A9B2ACDF}"/>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49778767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a:t>End of Main Content</a:t>
            </a:r>
            <a:endParaRPr lang="en-US" dirty="0"/>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lumMod val="50000"/>
                    <a:lumOff val="50000"/>
                  </a:srgbClr>
                </a:solidFill>
                <a:effectLst/>
                <a:uLnTx/>
                <a:uFillTx/>
                <a:latin typeface="Arial" panose="020B0604020202020204"/>
                <a:ea typeface="+mn-ea"/>
                <a:cs typeface="+mn-cs"/>
              </a:rPr>
              <a:t>© 2021 McGraw Hill. All rights reserved. Authorized only for instructor use in the classroom.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lumMod val="50000"/>
                    <a:lumOff val="50000"/>
                  </a:srgbClr>
                </a:solidFill>
                <a:effectLst/>
                <a:uLnTx/>
                <a:uFillTx/>
                <a:latin typeface="Arial" panose="020B0604020202020204"/>
                <a:ea typeface="+mn-ea"/>
                <a:cs typeface="+mn-cs"/>
              </a:rPr>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The Respiratory Tract</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a:prstGeom prst="rect">
            <a:avLst/>
          </a:prstGeom>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a:prstGeom prst="rect">
            <a:avLst/>
          </a:prstGeom>
        </p:spPr>
        <p:txBody>
          <a:bodyPr/>
          <a:lstStyle/>
          <a:p>
            <a:pPr>
              <a:defRPr/>
            </a:pPr>
            <a:r>
              <a:rPr lang="en-US" dirty="0">
                <a:ea typeface="ＭＳ Ｐゴシック" charset="0"/>
              </a:rPr>
              <a:t>This figure identifies the important structures in the upper respiratory tract (frontal sinus, sphenoid sinus, nasal cavity, nostril, oral cavity, pharynx, tonsils, epiglottis, and larynx) and lower respiratory tract (trachea, lungs, bronchus, and bronchioles). An inset illustrates the location of the four pairs of sinuses (frontal-above the eyes in the brow area, ethmoid-behind the bridge of the nose and between the eyes, maxillary-inside each cheekbone, and sphenoid-deeper behind the ethmoids, above the nose, and behind the eyes). Another inset zooms in on the cilia of the tracheal mucosa, extending out from the surface like sticky fingers that trap bacterial cells.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a:prstGeom prst="rect">
            <a:avLst/>
          </a:prstGeom>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176311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b="1" dirty="0">
                <a:ea typeface="+mj-ea"/>
                <a:cs typeface="+mj-cs"/>
              </a:rPr>
              <a:t>Respiratory System Defenses and Normal Biota</a:t>
            </a:r>
          </a:p>
        </p:txBody>
      </p:sp>
      <p:graphicFrame>
        <p:nvGraphicFramePr>
          <p:cNvPr id="7" name="Table 2"/>
          <p:cNvGraphicFramePr>
            <a:graphicFrameLocks noGrp="1"/>
          </p:cNvGraphicFramePr>
          <p:nvPr>
            <p:ph sz="quarter" idx="11"/>
            <p:extLst>
              <p:ext uri="{D42A27DB-BD31-4B8C-83A1-F6EECF244321}">
                <p14:modId xmlns:p14="http://schemas.microsoft.com/office/powerpoint/2010/main" val="3773710553"/>
              </p:ext>
            </p:extLst>
          </p:nvPr>
        </p:nvGraphicFramePr>
        <p:xfrm>
          <a:off x="518864" y="1740366"/>
          <a:ext cx="8229600" cy="2984778"/>
        </p:xfrm>
        <a:graphic>
          <a:graphicData uri="http://schemas.openxmlformats.org/drawingml/2006/table">
            <a:tbl>
              <a:tblPr firstRow="1" bandRow="1">
                <a:tableStyleId>{2D5ABB26-0587-4C30-8999-92F81FD0307C}</a:tableStyleId>
              </a:tblPr>
              <a:tblGrid>
                <a:gridCol w="3292996">
                  <a:extLst>
                    <a:ext uri="{9D8B030D-6E8A-4147-A177-3AD203B41FA5}">
                      <a16:colId xmlns:a16="http://schemas.microsoft.com/office/drawing/2014/main" val="3933967406"/>
                    </a:ext>
                  </a:extLst>
                </a:gridCol>
                <a:gridCol w="4936604">
                  <a:extLst>
                    <a:ext uri="{9D8B030D-6E8A-4147-A177-3AD203B41FA5}">
                      <a16:colId xmlns:a16="http://schemas.microsoft.com/office/drawing/2014/main" val="3116037264"/>
                    </a:ext>
                  </a:extLst>
                </a:gridCol>
              </a:tblGrid>
              <a:tr h="424458">
                <a:tc>
                  <a:txBody>
                    <a:bodyPr/>
                    <a:lstStyle/>
                    <a:p>
                      <a:r>
                        <a:rPr lang="en-US" sz="1800" b="1" dirty="0"/>
                        <a:t>Defenses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1" dirty="0"/>
                        <a:t>Normal Biota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503892"/>
                  </a:ext>
                </a:extLst>
              </a:tr>
              <a:tr h="2138385">
                <a:tc>
                  <a:txBody>
                    <a:bodyPr/>
                    <a:lstStyle/>
                    <a:p>
                      <a:r>
                        <a:rPr lang="en-US" sz="1800" b="0" i="0" u="none" strike="noStrike" kern="1200" baseline="0" dirty="0">
                          <a:solidFill>
                            <a:schemeClr val="dk1"/>
                          </a:solidFill>
                          <a:latin typeface="+mn-lt"/>
                          <a:ea typeface="+mn-ea"/>
                          <a:cs typeface="+mn-cs"/>
                        </a:rPr>
                        <a:t>Nasal hair, ciliary escalator, mucus, involuntary responses such as coughing and sneezing, secretory IgA, alveolar macrophages, cytokines and complement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0" i="0" u="none" strike="noStrike" kern="1200" baseline="0" dirty="0">
                          <a:solidFill>
                            <a:schemeClr val="dk1"/>
                          </a:solidFill>
                          <a:latin typeface="+mn-lt"/>
                          <a:ea typeface="+mn-ea"/>
                          <a:cs typeface="+mn-cs"/>
                        </a:rPr>
                        <a:t>Large number of genera. Most abundant: </a:t>
                      </a:r>
                      <a:r>
                        <a:rPr lang="en-US" sz="1800" b="0" i="1" u="none" strike="noStrike" kern="1200" baseline="0" dirty="0">
                          <a:solidFill>
                            <a:schemeClr val="dk1"/>
                          </a:solidFill>
                          <a:latin typeface="+mn-lt"/>
                          <a:ea typeface="+mn-ea"/>
                          <a:cs typeface="+mn-cs"/>
                        </a:rPr>
                        <a:t>Streptococcus, Prevotella, Sphingomonas, Pseudomonas, Acinetobacter, Fusobacterium, Megasphaera, Veillonella, </a:t>
                      </a:r>
                      <a:r>
                        <a:rPr lang="en-US" sz="1800" b="0" i="0" u="none" strike="noStrike" kern="1200" baseline="0" dirty="0">
                          <a:solidFill>
                            <a:schemeClr val="dk1"/>
                          </a:solidFill>
                          <a:latin typeface="+mn-lt"/>
                          <a:ea typeface="+mn-ea"/>
                          <a:cs typeface="+mn-cs"/>
                        </a:rPr>
                        <a:t>and </a:t>
                      </a:r>
                      <a:r>
                        <a:rPr lang="en-US" sz="1800" b="0" i="1" u="none" strike="noStrike" kern="1200" baseline="0" dirty="0">
                          <a:solidFill>
                            <a:schemeClr val="dk1"/>
                          </a:solidFill>
                          <a:latin typeface="+mn-lt"/>
                          <a:ea typeface="+mn-ea"/>
                          <a:cs typeface="+mn-cs"/>
                        </a:rPr>
                        <a:t>Staphylococcus. </a:t>
                      </a:r>
                      <a:r>
                        <a:rPr lang="en-US" sz="1800" b="0" i="0" u="none" strike="noStrike" kern="1200" baseline="0" dirty="0">
                          <a:solidFill>
                            <a:schemeClr val="dk1"/>
                          </a:solidFill>
                          <a:latin typeface="+mn-lt"/>
                          <a:ea typeface="+mn-ea"/>
                          <a:cs typeface="+mn-cs"/>
                        </a:rPr>
                        <a:t>Note: </a:t>
                      </a:r>
                      <a:r>
                        <a:rPr lang="en-US" sz="1800" b="0" i="1" u="none" strike="noStrike" kern="1200" baseline="0" dirty="0">
                          <a:solidFill>
                            <a:schemeClr val="dk1"/>
                          </a:solidFill>
                          <a:latin typeface="+mn-lt"/>
                          <a:ea typeface="+mn-ea"/>
                          <a:cs typeface="+mn-cs"/>
                        </a:rPr>
                        <a:t>Streptococcus pyogenes, Streptococcus pneumoniae, Haemophilus influenzae, Neisseria meningitidis, </a:t>
                      </a:r>
                      <a:r>
                        <a:rPr lang="en-US" sz="1800" b="0" i="0" u="none" strike="noStrike" kern="1200" baseline="0" dirty="0">
                          <a:solidFill>
                            <a:schemeClr val="dk1"/>
                          </a:solidFill>
                          <a:latin typeface="+mn-lt"/>
                          <a:ea typeface="+mn-ea"/>
                          <a:cs typeface="+mn-cs"/>
                        </a:rPr>
                        <a:t>and </a:t>
                      </a:r>
                      <a:r>
                        <a:rPr lang="en-US" sz="1800" b="0" i="1" u="none" strike="noStrike" kern="1200" baseline="0" dirty="0">
                          <a:solidFill>
                            <a:schemeClr val="dk1"/>
                          </a:solidFill>
                          <a:latin typeface="+mn-lt"/>
                          <a:ea typeface="+mn-ea"/>
                          <a:cs typeface="+mn-cs"/>
                        </a:rPr>
                        <a:t>Staphylococcus aureus </a:t>
                      </a:r>
                      <a:r>
                        <a:rPr lang="en-US" sz="1800" b="0" i="0" u="none" strike="noStrike" kern="1200" baseline="0" dirty="0">
                          <a:solidFill>
                            <a:schemeClr val="dk1"/>
                          </a:solidFill>
                          <a:latin typeface="+mn-lt"/>
                          <a:ea typeface="+mn-ea"/>
                          <a:cs typeface="+mn-cs"/>
                        </a:rPr>
                        <a:t>often present as “normal” biota.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23281932"/>
                  </a:ext>
                </a:extLst>
              </a:tr>
            </a:tbl>
          </a:graphicData>
        </a:graphic>
      </p:graphicFrame>
    </p:spTree>
    <p:extLst>
      <p:ext uri="{BB962C8B-B14F-4D97-AF65-F5344CB8AC3E}">
        <p14:creationId xmlns:p14="http://schemas.microsoft.com/office/powerpoint/2010/main" val="309051398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Defenses of the Respiratory Tract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a:prstGeom prst="rect">
            <a:avLst/>
          </a:prstGeom>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a:prstGeom prst="rect">
            <a:avLst/>
          </a:prstGeom>
        </p:spPr>
        <p:txBody>
          <a:bodyPr/>
          <a:lstStyle/>
          <a:p>
            <a:pPr>
              <a:defRPr/>
            </a:pPr>
            <a:r>
              <a:rPr lang="en-US" dirty="0">
                <a:ea typeface="ＭＳ Ｐゴシック" charset="0"/>
              </a:rPr>
              <a:t>This figure identifies the important structures in the upper respiratory tract (frontal sinus, sphenoid sinus, nasal cavity, nostril, oral cavity, pharynx, tonsils, epiglottis, and larynx) and lower respiratory tract (trachea, lungs, bronchus, and bronchioles). An inset illustrates the location of the four pairs of sinuses (frontal-above the eyes in the brow area, ethmoid-behind the bridge of the nose and between the eyes, maxillary-inside each cheekbone, and sphenoid-deeper behind the ethmoids, above the nose, and behind the eyes). Another inset zooms in on the cilia of the tracheal mucosa, extending out from the surface like sticky fingers that trap bacterial cells.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a:prstGeom prst="rect">
            <a:avLst/>
          </a:prstGeom>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12108149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An Infected Middle Ear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a:prstGeom prst="rect">
            <a:avLst/>
          </a:prstGeom>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a:prstGeom prst="rect">
            <a:avLst/>
          </a:prstGeom>
        </p:spPr>
        <p:txBody>
          <a:bodyPr/>
          <a:lstStyle/>
          <a:p>
            <a:pPr>
              <a:defRPr/>
            </a:pPr>
            <a:r>
              <a:rPr lang="en-US" dirty="0">
                <a:ea typeface="ＭＳ Ｐゴシック" charset="0"/>
              </a:rPr>
              <a:t>This figure is a cutaway illustration of an ear with the external ear canal, bulging eardrum, inflammatory exudate, and inflamed eustachian tube identified. Viral infections of the upper respiratory tract lead to inflammation of the eustachian tubes and the buildup of fluid in the middle ear, which can lead to bacterial multiplication in those fluids. Although the middle ear normally has no biota, bacteria can migrate along the eustachian tube from the upper respiratory tract. When bacteria encounter mucus and fluid buildup in the middle ear, they multiply rapidly. Their presence increases the inflammatory response, leading to pus production and continued fluid secretion.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a:prstGeom prst="rect">
            <a:avLst/>
          </a:prstGeom>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164955242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i="1" dirty="0">
                <a:solidFill>
                  <a:schemeClr val="tx1"/>
                </a:solidFill>
              </a:rPr>
              <a:t>Streptococcus pyogenes </a:t>
            </a:r>
            <a:r>
              <a:rPr lang="en-US" dirty="0">
                <a:solidFill>
                  <a:schemeClr val="tx1"/>
                </a:solidFill>
              </a:rPr>
              <a:t>and its Complications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a:prstGeom prst="rect">
            <a:avLst/>
          </a:prstGeom>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a:prstGeom prst="rect">
            <a:avLst/>
          </a:prstGeom>
        </p:spPr>
        <p:txBody>
          <a:bodyPr/>
          <a:lstStyle/>
          <a:p>
            <a:pPr>
              <a:defRPr/>
            </a:pPr>
            <a:r>
              <a:rPr lang="en-US" dirty="0">
                <a:ea typeface="ＭＳ Ｐゴシック" charset="0"/>
              </a:rPr>
              <a:t>Scarring and deformation change the capacity of the valves to close and shunt the blood properly. (Top) A normal valve, viewed from above. (Bottom) A scarred mitral valve.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a:prstGeom prst="rect">
            <a:avLst/>
          </a:prstGeom>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20471964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Cutaway View of Group A Streptococcus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a:prstGeom prst="rect">
            <a:avLst/>
          </a:prstGeom>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a:prstGeom prst="rect">
            <a:avLst/>
          </a:prstGeom>
        </p:spPr>
        <p:txBody>
          <a:bodyPr/>
          <a:lstStyle/>
          <a:p>
            <a:pPr>
              <a:defRPr/>
            </a:pPr>
            <a:r>
              <a:rPr lang="en-US" dirty="0">
                <a:ea typeface="ＭＳ Ｐゴシック" charset="0"/>
              </a:rPr>
              <a:t>This figure is an illustration of a streptococcus sphere whose surface is covered with protein antigens and M-protein fimbriae. Lipoteichoic acid extends out from the layer of peptidoglycan, through a layer of hyaluronic acid (capsule). In the center is the cytoplasm.</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a:prstGeom prst="rect">
            <a:avLst/>
          </a:prstGeom>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56011479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Streptococcal Infections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a:prstGeom prst="rect">
            <a:avLst/>
          </a:prstGeom>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a:prstGeom prst="rect">
            <a:avLst/>
          </a:prstGeom>
        </p:spPr>
        <p:txBody>
          <a:bodyPr/>
          <a:lstStyle/>
          <a:p>
            <a:pPr>
              <a:defRPr/>
            </a:pPr>
            <a:r>
              <a:rPr lang="en-US" dirty="0">
                <a:ea typeface="ＭＳ Ｐゴシック" charset="0"/>
              </a:rPr>
              <a:t>(Left) The bright red rash characteristic of scarlet fever. The area around the mouth remains unaffected. (Right) A rapid immunologic test for diagnosis of group A infections. With this method, a patient’s throat swab is introduced into an immunochromatographic or lateral flow system.</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a:prstGeom prst="rect">
            <a:avLst/>
          </a:prstGeom>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38640496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Schematic Drawing of Influenza Virus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a:prstGeom prst="rect">
            <a:avLst/>
          </a:prstGeom>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a:prstGeom prst="rect">
            <a:avLst/>
          </a:prstGeom>
        </p:spPr>
        <p:txBody>
          <a:bodyPr/>
          <a:lstStyle/>
          <a:p>
            <a:pPr>
              <a:defRPr/>
            </a:pPr>
            <a:r>
              <a:rPr lang="en-US" dirty="0">
                <a:ea typeface="ＭＳ Ｐゴシック" charset="0"/>
              </a:rPr>
              <a:t>Influenza viruses are spherical particles with an average diameter of 80 to 120 nanometers. Each virion is covered with a lipoprotein envelope that is studded with glycoprotein spikes acquired during viral maturation. The envelope contains proteins that form a channel for ions into the virus. The two glycoproteins that make up the spikes of the envelope and contribute to virulence are called hemagglutinin (H) and neuraminidase (N).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a:prstGeom prst="rect">
            <a:avLst/>
          </a:prstGeom>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53914096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Antigenic Shift Event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a:prstGeom prst="rect">
            <a:avLst/>
          </a:prstGeom>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a:prstGeom prst="rect">
            <a:avLst/>
          </a:prstGeom>
        </p:spPr>
        <p:txBody>
          <a:bodyPr/>
          <a:lstStyle/>
          <a:p>
            <a:pPr>
              <a:defRPr/>
            </a:pPr>
            <a:r>
              <a:rPr lang="en-US" dirty="0">
                <a:ea typeface="ＭＳ Ｐゴシック" charset="0"/>
              </a:rPr>
              <a:t>This illustration shows a duck influenza particle and a human influenza particle (the duck influenza particle is shown in blue and the human influenza cell particle is shown in orange). Where ducks, swine, and humans live close together, the swine can serve as a melting pot for creating “hybrid” influenza viruses (shown as an orange influenza particle with seven orange human influenza virus RNA strands, one blue duck influenza virus RNA strand, and blue duck H spikes on the particle surface). These "hybrid" influenza viruses are not recognized by the human immune system.</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a:prstGeom prst="rect">
            <a:avLst/>
          </a:prstGeom>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02418049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Observation of </a:t>
            </a:r>
            <a:r>
              <a:rPr lang="en-US" i="1" dirty="0">
                <a:solidFill>
                  <a:schemeClr val="tx1"/>
                </a:solidFill>
              </a:rPr>
              <a:t>Mycobacterium tuberculosis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a:prstGeom prst="rect">
            <a:avLst/>
          </a:prstGeom>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a:prstGeom prst="rect">
            <a:avLst/>
          </a:prstGeom>
        </p:spPr>
        <p:txBody>
          <a:bodyPr/>
          <a:lstStyle/>
          <a:p>
            <a:pPr>
              <a:defRPr/>
            </a:pPr>
            <a:r>
              <a:rPr lang="en-US" dirty="0">
                <a:ea typeface="ＭＳ Ｐゴシック" charset="0"/>
              </a:rPr>
              <a:t>The diagnosis of tuberculosis in people with positive skin tests or X rays can be backed up by acid-fast staining of sputum or other specimens. The </a:t>
            </a:r>
            <a:r>
              <a:rPr lang="en-US" dirty="0" err="1">
                <a:ea typeface="ＭＳ Ｐゴシック" charset="0"/>
              </a:rPr>
              <a:t>Ziehl-Neelsen</a:t>
            </a:r>
            <a:r>
              <a:rPr lang="en-US" dirty="0">
                <a:ea typeface="ＭＳ Ｐゴシック" charset="0"/>
              </a:rPr>
              <a:t> stain (shown in this photo) produces bright red acid-fast bacilli against a blue background.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a:prstGeom prst="rect">
            <a:avLst/>
          </a:prstGeom>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80721144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Skin Testing for Tuberculosis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a:prstGeom prst="rect">
            <a:avLst/>
          </a:prstGeom>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a:prstGeom prst="rect">
            <a:avLst/>
          </a:prstGeom>
        </p:spPr>
        <p:txBody>
          <a:bodyPr/>
          <a:lstStyle/>
          <a:p>
            <a:pPr>
              <a:defRPr/>
            </a:pPr>
            <a:r>
              <a:rPr lang="en-US" dirty="0">
                <a:ea typeface="ＭＳ Ｐゴシック" charset="0"/>
              </a:rPr>
              <a:t>The figure illustrates the Mantoux test. Tuberculin (purified protein derivative) is injected into the dermis. A small bleb from the injected fluid develops but will be absorbed in a short time. After 48 to 72 hours, the skin reaction is rated by the degree (or size) of the raised area. If the resulting raised area (bleb) is 5 to 9 millimeters, the result is positive if the person is in category </a:t>
            </a:r>
          </a:p>
          <a:p>
            <a:pPr>
              <a:buAutoNum type="arabicPeriod"/>
              <a:defRPr/>
            </a:pPr>
            <a:r>
              <a:rPr lang="en-US" dirty="0">
                <a:ea typeface="ＭＳ Ｐゴシック" charset="0"/>
              </a:rPr>
              <a:t>If the bleb is 10-14 millimeters the result is positive if the person is in category</a:t>
            </a:r>
          </a:p>
          <a:p>
            <a:pPr>
              <a:buAutoNum type="arabicPeriod"/>
              <a:defRPr/>
            </a:pPr>
            <a:r>
              <a:rPr lang="en-US" dirty="0">
                <a:ea typeface="ＭＳ Ｐゴシック" charset="0"/>
              </a:rPr>
              <a:t>And if the bleb is 15 millimeters the result is positive if the person is in category</a:t>
            </a:r>
          </a:p>
          <a:p>
            <a:pPr>
              <a:buAutoNum type="arabicPeriod"/>
              <a:defRPr/>
            </a:pPr>
            <a:r>
              <a:rPr lang="en-US" dirty="0">
                <a:ea typeface="ＭＳ Ｐゴシック" charset="0"/>
              </a:rPr>
              <a:t>The surrounding red area is not counted in the measurement.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a:prstGeom prst="rect">
            <a:avLst/>
          </a:prstGeom>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82950249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Course of Bacterial Pneumonia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a:prstGeom prst="rect">
            <a:avLst/>
          </a:prstGeom>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a:prstGeom prst="rect">
            <a:avLst/>
          </a:prstGeom>
        </p:spPr>
        <p:txBody>
          <a:bodyPr/>
          <a:lstStyle/>
          <a:p>
            <a:pPr>
              <a:defRPr/>
            </a:pPr>
            <a:r>
              <a:rPr lang="en-US" dirty="0">
                <a:ea typeface="ＭＳ Ｐゴシック" charset="0"/>
              </a:rPr>
              <a:t>As the pneumococcus traces a pathway down the respiratory tree, it provokes intense inflammation and exudate formation. The blocking of the bronchioles and alveoli by consolidation of inflammatory cells and products is evident.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a:prstGeom prst="rect">
            <a:avLst/>
          </a:prstGeom>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1825976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6"/>
  <p:tag name="MMPROD_UIDATA" val="&lt;database version=&quot;9.0&quot;&gt;&lt;object type=&quot;1&quot; unique_id=&quot;10001&quot;&gt;&lt;object type=&quot;2&quot; unique_id=&quot;11201&quot;&gt;&lt;object type=&quot;3&quot; unique_id=&quot;11202&quot;&gt;&lt;property id=&quot;20148&quot; value=&quot;5&quot;/&gt;&lt;property id=&quot;20300&quot; value=&quot;Slide 1&quot;/&gt;&lt;property id=&quot;20307&quot; value=&quot;256&quot;/&gt;&lt;/object&gt;&lt;object type=&quot;3&quot; unique_id=&quot;11203&quot;&gt;&lt;property id=&quot;20148&quot; value=&quot;5&quot;/&gt;&lt;property id=&quot;20300&quot; value=&quot;Slide 2 - &amp;quot;Section 21.1: The Respiratory Tract  and Its Defenses&amp;quot;&quot;/&gt;&lt;property id=&quot;20307&quot; value=&quot;258&quot;/&gt;&lt;/object&gt;&lt;object type=&quot;3&quot; unique_id=&quot;11204&quot;&gt;&lt;property id=&quot;20148&quot; value=&quot;5&quot;/&gt;&lt;property id=&quot;20300&quot; value=&quot;Slide 3 - &amp;quot;The Respiratory Tract&amp;quot;&quot;/&gt;&lt;property id=&quot;20307&quot; value=&quot;260&quot;/&gt;&lt;/object&gt;&lt;object type=&quot;3&quot; unique_id=&quot;11205&quot;&gt;&lt;property id=&quot;20148&quot; value=&quot;5&quot;/&gt;&lt;property id=&quot;20300&quot; value=&quot;Slide 4 - &amp;quot;Defenses of the Respiratory Tract&amp;quot;&quot;/&gt;&lt;property id=&quot;20307&quot; value=&quot;262&quot;/&gt;&lt;/object&gt;&lt;object type=&quot;3&quot; unique_id=&quot;11206&quot;&gt;&lt;property id=&quot;20148&quot; value=&quot;5&quot;/&gt;&lt;property id=&quot;20300&quot; value=&quot;Slide 5 - &amp;quot;Concept Check&amp;quot;&quot;/&gt;&lt;property id=&quot;20307&quot; value=&quot;263&quot;/&gt;&lt;/object&gt;&lt;object type=&quot;3&quot; unique_id=&quot;11207&quot;&gt;&lt;property id=&quot;20148&quot; value=&quot;5&quot;/&gt;&lt;property id=&quot;20300&quot; value=&quot;Slide 6 - &amp;quot;Section 21.2: Normal Biota of the Respiratory Tract&amp;quot;&quot;/&gt;&lt;property id=&quot;20307&quot; value=&quot;264&quot;/&gt;&lt;/object&gt;&lt;object type=&quot;3&quot; unique_id=&quot;11208&quot;&gt;&lt;property id=&quot;20148&quot; value=&quot;5&quot;/&gt;&lt;property id=&quot;20300&quot; value=&quot;Slide 7 - &amp;quot;Normal Biota of the  Respiratory Tract (1)&amp;quot;&quot;/&gt;&lt;property id=&quot;20307&quot; value=&quot;266&quot;/&gt;&lt;/object&gt;&lt;object type=&quot;3&quot; unique_id=&quot;11209&quot;&gt;&lt;property id=&quot;20148&quot; value=&quot;5&quot;/&gt;&lt;property id=&quot;20300&quot; value=&quot;Slide 8 - &amp;quot;Normal Biota of the  Respiratory Tract (2)&amp;quot;&quot;/&gt;&lt;property id=&quot;20307&quot; value=&quot;267&quot;/&gt;&lt;/object&gt;&lt;object type=&quot;3&quot; unique_id=&quot;11210&quot;&gt;&lt;property id=&quot;20148&quot; value=&quot;5&quot;/&gt;&lt;property id=&quot;20300&quot; value=&quot;Slide 9 - &amp;quot;Respiratory System Defenses and Normal Biota&amp;quot;&quot;/&gt;&lt;property id=&quot;20307&quot; value=&quot;268&quot;/&gt;&lt;/object&gt;&lt;object type=&quot;3&quot; unique_id=&quot;11211&quot;&gt;&lt;property id=&quot;20148&quot; value=&quot;5&quot;/&gt;&lt;property id=&quot;20300&quot; value=&quot;Slide 10 - &amp;quot;Concept Check&amp;quot;&quot;/&gt;&lt;property id=&quot;20307&quot; value=&quot;269&quot;/&gt;&lt;/object&gt;&lt;object type=&quot;3&quot; unique_id=&quot;11212&quot;&gt;&lt;property id=&quot;20148&quot; value=&quot;5&quot;/&gt;&lt;property id=&quot;20300&quot; value=&quot;Slide 11 - &amp;quot;Section 21.3: Upper Respiratory Tract Diseases Caused by Microorganisms&amp;quot;&quot;/&gt;&lt;property id=&quot;20307&quot; value=&quot;270&quot;/&gt;&lt;/object&gt;&lt;object type=&quot;3&quot; unique_id=&quot;11213&quot;&gt;&lt;property id=&quot;20148&quot; value=&quot;5&quot;/&gt;&lt;property id=&quot;20300&quot; value=&quot;Slide 12 - &amp;quot;The Common Cold (1)&amp;quot;&quot;/&gt;&lt;property id=&quot;20307&quot; value=&quot;273&quot;/&gt;&lt;/object&gt;&lt;object type=&quot;3&quot; unique_id=&quot;11214&quot;&gt;&lt;property id=&quot;20148&quot; value=&quot;5&quot;/&gt;&lt;property id=&quot;20300&quot; value=&quot;Slide 13 - &amp;quot;Causative Agents of the Common Cold&amp;quot;&quot;/&gt;&lt;property id=&quot;20307&quot; value=&quot;274&quot;/&gt;&lt;/object&gt;&lt;object type=&quot;3&quot; unique_id=&quot;11215&quot;&gt;&lt;property id=&quot;20148&quot; value=&quot;5&quot;/&gt;&lt;property id=&quot;20300&quot; value=&quot;Slide 14 - &amp;quot;The Common Cold (2)&amp;quot;&quot;/&gt;&lt;property id=&quot;20307&quot; value=&quot;275&quot;/&gt;&lt;/object&gt;&lt;object type=&quot;3&quot; unique_id=&quot;11216&quot;&gt;&lt;property id=&quot;20148&quot; value=&quot;5&quot;/&gt;&lt;property id=&quot;20300&quot; value=&quot;Slide 15 - &amp;quot;Sinusitis (1)&amp;quot;&quot;/&gt;&lt;property id=&quot;20307&quot; value=&quot;276&quot;/&gt;&lt;/object&gt;&lt;object type=&quot;3&quot; unique_id=&quot;11217&quot;&gt;&lt;property id=&quot;20148&quot; value=&quot;5&quot;/&gt;&lt;property id=&quot;20300&quot; value=&quot;Slide 16 - &amp;quot;Causative Agents of Sinusitis&amp;quot;&quot;/&gt;&lt;property id=&quot;20307&quot; value=&quot;277&quot;/&gt;&lt;/object&gt;&lt;object type=&quot;3&quot; unique_id=&quot;11218&quot;&gt;&lt;property id=&quot;20148&quot; value=&quot;5&quot;/&gt;&lt;property id=&quot;20300&quot; value=&quot;Slide 17 - &amp;quot;Sinusitis (2)&amp;quot;&quot;/&gt;&lt;property id=&quot;20307&quot; value=&quot;278&quot;/&gt;&lt;/object&gt;&lt;object type=&quot;3&quot; unique_id=&quot;11219&quot;&gt;&lt;property id=&quot;20148&quot; value=&quot;5&quot;/&gt;&lt;property id=&quot;20300&quot; value=&quot;Slide 18 - &amp;quot;Acute Otitis Media (Ear Infection) (1)&amp;quot;&quot;/&gt;&lt;property id=&quot;20307&quot; value=&quot;279&quot;/&gt;&lt;/object&gt;&lt;object type=&quot;3&quot; unique_id=&quot;11220&quot;&gt;&lt;property id=&quot;20148&quot; value=&quot;5&quot;/&gt;&lt;property id=&quot;20300&quot; value=&quot;Slide 19 - &amp;quot;Acute Otitis Media (Ear Infection) (2)&amp;quot;&quot;/&gt;&lt;property id=&quot;20307&quot; value=&quot;280&quot;/&gt;&lt;/object&gt;&lt;object type=&quot;3&quot; unique_id=&quot;11221&quot;&gt;&lt;property id=&quot;20148&quot; value=&quot;5&quot;/&gt;&lt;property id=&quot;20300&quot; value=&quot;Slide 20 - &amp;quot;An Infected Middle Ear&amp;quot;&quot;/&gt;&lt;property id=&quot;20307&quot; value=&quot;281&quot;/&gt;&lt;/object&gt;&lt;object type=&quot;3&quot; unique_id=&quot;11222&quot;&gt;&lt;property id=&quot;20148&quot; value=&quot;5&quot;/&gt;&lt;property id=&quot;20300&quot; value=&quot;Slide 21 - &amp;quot;Otitis Media&amp;quot;&quot;/&gt;&lt;property id=&quot;20307&quot; value=&quot;282&quot;/&gt;&lt;/object&gt;&lt;object type=&quot;3&quot; unique_id=&quot;11223&quot;&gt;&lt;property id=&quot;20148&quot; value=&quot;5&quot;/&gt;&lt;property id=&quot;20300&quot; value=&quot;Slide 22 - &amp;quot;Pharyngitis (1)&amp;quot;&quot;/&gt;&lt;property id=&quot;20307&quot; value=&quot;283&quot;/&gt;&lt;/object&gt;&lt;object type=&quot;3&quot; unique_id=&quot;11224&quot;&gt;&lt;property id=&quot;20148&quot; value=&quot;5&quot;/&gt;&lt;property id=&quot;20300&quot; value=&quot;Slide 23 - &amp;quot;The Appearance of the Throat in  Pharyngitis and Tonsillitis&amp;quot;&quot;/&gt;&lt;property id=&quot;20307&quot; value=&quot;284&quot;/&gt;&lt;/object&gt;&lt;object type=&quot;3&quot; unique_id=&quot;11225&quot;&gt;&lt;property id=&quot;20148&quot; value=&quot;5&quot;/&gt;&lt;property id=&quot;20300&quot; value=&quot;Slide 24 - &amp;quot;Pharyngitis (2)&amp;quot;&quot;/&gt;&lt;property id=&quot;20307&quot; value=&quot;285&quot;/&gt;&lt;/object&gt;&lt;object type=&quot;3&quot; unique_id=&quot;11226&quot;&gt;&lt;property id=&quot;20148&quot; value=&quot;5&quot;/&gt;&lt;property id=&quot;20300&quot; value=&quot;Slide 25 - &amp;quot;Pharyngitis (3)&amp;quot;&quot;/&gt;&lt;property id=&quot;20307&quot; value=&quot;287&quot;/&gt;&lt;/object&gt;&lt;object type=&quot;3&quot; unique_id=&quot;11227&quot;&gt;&lt;property id=&quot;20148&quot; value=&quot;5&quot;/&gt;&lt;property id=&quot;20300&quot; value=&quot;Slide 26 - &amp;quot;Cutaway View of Group A Streptococcus&amp;quot;&quot;/&gt;&lt;property id=&quot;20307&quot; value=&quot;288&quot;/&gt;&lt;/object&gt;&lt;object type=&quot;3&quot; unique_id=&quot;11228&quot;&gt;&lt;property id=&quot;20148&quot; value=&quot;5&quot;/&gt;&lt;property id=&quot;20300&quot; value=&quot;Slide 27 - &amp;quot;Streptococcal Infections&amp;quot;&quot;/&gt;&lt;property id=&quot;20307&quot; value=&quot;289&quot;/&gt;&lt;/object&gt;&lt;object type=&quot;3&quot; unique_id=&quot;11229&quot;&gt;&lt;property id=&quot;20148&quot; value=&quot;5&quot;/&gt;&lt;property id=&quot;20300&quot; value=&quot;Slide 28 - &amp;quot;Pharyngitis (4)&amp;quot;&quot;/&gt;&lt;property id=&quot;20307&quot; value=&quot;291&quot;/&gt;&lt;/object&gt;&lt;object type=&quot;3&quot; unique_id=&quot;11230&quot;&gt;&lt;property id=&quot;20148&quot; value=&quot;5&quot;/&gt;&lt;property id=&quot;20300&quot; value=&quot;Slide 29 - &amp;quot;Diphtheria (1)&amp;quot;&quot;/&gt;&lt;property id=&quot;20307&quot; value=&quot;292&quot;/&gt;&lt;/object&gt;&lt;object type=&quot;3&quot; unique_id=&quot;11231&quot;&gt;&lt;property id=&quot;20148&quot; value=&quot;5&quot;/&gt;&lt;property id=&quot;20300&quot; value=&quot;Slide 30 - &amp;quot;Causative Agent of Diphtheria&amp;quot;&quot;/&gt;&lt;property id=&quot;20307&quot; value=&quot;293&quot;/&gt;&lt;/object&gt;&lt;object type=&quot;3&quot; unique_id=&quot;11232&quot;&gt;&lt;property id=&quot;20148&quot; value=&quot;5&quot;/&gt;&lt;property id=&quot;20300&quot; value=&quot;Slide 31 - &amp;quot;Diphtheria (2)&amp;quot;&quot;/&gt;&lt;property id=&quot;20307&quot; value=&quot;296&quot;/&gt;&lt;/object&gt;&lt;object type=&quot;3&quot; unique_id=&quot;11233&quot;&gt;&lt;property id=&quot;20148&quot; value=&quot;5&quot;/&gt;&lt;property id=&quot;20300&quot; value=&quot;Slide 32 - &amp;quot;Concept Check&amp;quot;&quot;/&gt;&lt;property id=&quot;20307&quot; value=&quot;297&quot;/&gt;&lt;/object&gt;&lt;object type=&quot;3&quot; unique_id=&quot;11234&quot;&gt;&lt;property id=&quot;20148&quot; value=&quot;5&quot;/&gt;&lt;property id=&quot;20300&quot; value=&quot;Slide 33 - &amp;quot;Section 21.4: Diseases Caused by Microorganisms Affecting Both the Upper and Lower Respiratory Tracts&amp;quot;&quot;/&gt;&lt;property id=&quot;20307&quot; value=&quot;298&quot;/&gt;&lt;/object&gt;&lt;object type=&quot;3&quot; unique_id=&quot;11235&quot;&gt;&lt;property id=&quot;20148&quot; value=&quot;5&quot;/&gt;&lt;property id=&quot;20300&quot; value=&quot;Slide 34 - &amp;quot;Whooping Cough (1)&amp;quot;&quot;/&gt;&lt;property id=&quot;20307&quot; value=&quot;301&quot;/&gt;&lt;/object&gt;&lt;object type=&quot;3&quot; unique_id=&quot;11236&quot;&gt;&lt;property id=&quot;20148&quot; value=&quot;5&quot;/&gt;&lt;property id=&quot;20300&quot; value=&quot;Slide 35 - &amp;quot;Causative Agent of Whooping Cough&amp;quot;&quot;/&gt;&lt;property id=&quot;20307&quot; value=&quot;302&quot;/&gt;&lt;/object&gt;&lt;object type=&quot;3&quot; unique_id=&quot;11237&quot;&gt;&lt;property id=&quot;20148&quot; value=&quot;5&quot;/&gt;&lt;property id=&quot;20300&quot; value=&quot;Slide 36 - &amp;quot;Whooping Cough Vaccine&amp;quot;&quot;/&gt;&lt;property id=&quot;20307&quot; value=&quot;303&quot;/&gt;&lt;/object&gt;&lt;object type=&quot;3&quot; unique_id=&quot;11238&quot;&gt;&lt;property id=&quot;20148&quot; value=&quot;5&quot;/&gt;&lt;property id=&quot;20300&quot; value=&quot;Slide 37 - &amp;quot;Reported Pertussis Incidence Over Time&amp;quot;&quot;/&gt;&lt;property id=&quot;20307&quot; value=&quot;304&quot;/&gt;&lt;/object&gt;&lt;object type=&quot;3&quot; unique_id=&quot;11239&quot;&gt;&lt;property id=&quot;20148&quot; value=&quot;5&quot;/&gt;&lt;property id=&quot;20300&quot; value=&quot;Slide 38 - &amp;quot;Pertussis (Whooping Cough)&amp;quot;&quot;/&gt;&lt;property id=&quot;20307&quot; value=&quot;305&quot;/&gt;&lt;/object&gt;&lt;object type=&quot;3&quot; unique_id=&quot;11240&quot;&gt;&lt;property id=&quot;20148&quot; value=&quot;5&quot;/&gt;&lt;property id=&quot;20300&quot; value=&quot;Slide 39 - &amp;quot;Respiratory Syncytial Virus (1)&amp;quot;&quot;/&gt;&lt;property id=&quot;20307&quot; value=&quot;306&quot;/&gt;&lt;/object&gt;&lt;object type=&quot;3&quot; unique_id=&quot;11241&quot;&gt;&lt;property id=&quot;20148&quot; value=&quot;5&quot;/&gt;&lt;property id=&quot;20300&quot; value=&quot;Slide 40 - &amp;quot;Respiratory Syncytial Virus (2)&amp;quot;&quot;/&gt;&lt;property id=&quot;20307&quot; value=&quot;307&quot;/&gt;&lt;/object&gt;&lt;object type=&quot;3&quot; unique_id=&quot;11242&quot;&gt;&lt;property id=&quot;20148&quot; value=&quot;5&quot;/&gt;&lt;property id=&quot;20300&quot; value=&quot;Slide 41 - &amp;quot;RSV Disease&amp;quot;&quot;/&gt;&lt;property id=&quot;20307&quot; value=&quot;308&quot;/&gt;&lt;/object&gt;&lt;object type=&quot;3&quot; unique_id=&quot;11243&quot;&gt;&lt;property id=&quot;20148&quot; value=&quot;5&quot;/&gt;&lt;property id=&quot;20300&quot; value=&quot;Slide 42 - &amp;quot;Influenza (1)&amp;quot;&quot;/&gt;&lt;property id=&quot;20307&quot; value=&quot;309&quot;/&gt;&lt;/object&gt;&lt;object type=&quot;3&quot; unique_id=&quot;11244&quot;&gt;&lt;property id=&quot;20148&quot; value=&quot;5&quot;/&gt;&lt;property id=&quot;20300&quot; value=&quot;Slide 43 - &amp;quot;Signs and Symptoms of Influenza&amp;quot;&quot;/&gt;&lt;property id=&quot;20307&quot; value=&quot;310&quot;/&gt;&lt;/object&gt;&lt;object type=&quot;3&quot; unique_id=&quot;11245&quot;&gt;&lt;property id=&quot;20148&quot; value=&quot;5&quot;/&gt;&lt;property id=&quot;20300&quot; value=&quot;Slide 44 - &amp;quot;Schematic Drawing of Influenza Virus&amp;quot;&quot;/&gt;&lt;property id=&quot;20307&quot; value=&quot;311&quot;/&gt;&lt;/object&gt;&lt;object type=&quot;3&quot; unique_id=&quot;11246&quot;&gt;&lt;property id=&quot;20148&quot; value=&quot;5&quot;/&gt;&lt;property id=&quot;20300&quot; value=&quot;Slide 45 - &amp;quot;Influenza (2)&amp;quot;&quot;/&gt;&lt;property id=&quot;20307&quot; value=&quot;312&quot;/&gt;&lt;/object&gt;&lt;object type=&quot;3&quot; unique_id=&quot;11247&quot;&gt;&lt;property id=&quot;20148&quot; value=&quot;5&quot;/&gt;&lt;property id=&quot;20300&quot; value=&quot;Slide 46 - &amp;quot;Influenza (3)&amp;quot;&quot;/&gt;&lt;property id=&quot;20307&quot; value=&quot;314&quot;/&gt;&lt;/object&gt;&lt;object type=&quot;3&quot; unique_id=&quot;11248&quot;&gt;&lt;property id=&quot;20148&quot; value=&quot;5&quot;/&gt;&lt;property id=&quot;20300&quot; value=&quot;Slide 47 - &amp;quot;Antigenic Shift Event&amp;quot;&quot;/&gt;&lt;property id=&quot;20307&quot; value=&quot;315&quot;/&gt;&lt;/object&gt;&lt;object type=&quot;3&quot; unique_id=&quot;11249&quot;&gt;&lt;property id=&quot;20148&quot; value=&quot;5&quot;/&gt;&lt;property id=&quot;20300&quot; value=&quot;Slide 48 - &amp;quot;Prevention of Influenza&amp;quot;&quot;/&gt;&lt;property id=&quot;20307&quot; value=&quot;316&quot;/&gt;&lt;/object&gt;&lt;object type=&quot;3&quot; unique_id=&quot;11250&quot;&gt;&lt;property id=&quot;20148&quot; value=&quot;5&quot;/&gt;&lt;property id=&quot;20300&quot; value=&quot;Slide 49 - &amp;quot;Influenza (4)&amp;quot;&quot;/&gt;&lt;property id=&quot;20307&quot; value=&quot;317&quot;/&gt;&lt;/object&gt;&lt;object type=&quot;3&quot; unique_id=&quot;11251&quot;&gt;&lt;property id=&quot;20148&quot; value=&quot;5&quot;/&gt;&lt;property id=&quot;20300&quot; value=&quot;Slide 50 - &amp;quot;Concept Check&amp;quot;&quot;/&gt;&lt;property id=&quot;20307&quot; value=&quot;318&quot;/&gt;&lt;/object&gt;&lt;object type=&quot;3&quot; unique_id=&quot;11252&quot;&gt;&lt;property id=&quot;20148&quot; value=&quot;5&quot;/&gt;&lt;property id=&quot;20300&quot; value=&quot;Slide 51 - &amp;quot;Section 21.5: Lower Respiratory Tract Diseases Caused by Microorganisms&amp;quot;&quot;/&gt;&lt;property id=&quot;20307&quot; value=&quot;319&quot;/&gt;&lt;/object&gt;&lt;object type=&quot;3&quot; unique_id=&quot;11253&quot;&gt;&lt;property id=&quot;20148&quot; value=&quot;5&quot;/&gt;&lt;property id=&quot;20300&quot; value=&quot;Slide 52 - &amp;quot;Learning Outcomes Section 21.5 (continued)&amp;quot;&quot;/&gt;&lt;property id=&quot;20307&quot; value=&quot;320&quot;/&gt;&lt;/object&gt;&lt;object type=&quot;3&quot; unique_id=&quot;11254&quot;&gt;&lt;property id=&quot;20148&quot; value=&quot;5&quot;/&gt;&lt;property id=&quot;20300&quot; value=&quot;Slide 53 - &amp;quot;Tuberculosis (1)&amp;quot;&quot;/&gt;&lt;property id=&quot;20307&quot; value=&quot;322&quot;/&gt;&lt;/object&gt;&lt;object type=&quot;3&quot; unique_id=&quot;11255&quot;&gt;&lt;property id=&quot;20148&quot; value=&quot;5&quot;/&gt;&lt;property id=&quot;20300&quot; value=&quot;Slide 54 - &amp;quot;Primary Tuberculosis&amp;quot;&quot;/&gt;&lt;property id=&quot;20307&quot; value=&quot;323&quot;/&gt;&lt;/object&gt;&lt;object type=&quot;3&quot; unique_id=&quot;11256&quot;&gt;&lt;property id=&quot;20148&quot; value=&quot;5&quot;/&gt;&lt;property id=&quot;20300&quot; value=&quot;Slide 55 - &amp;quot;Extrapulmonary Tuberculosis&amp;quot;&quot;/&gt;&lt;property id=&quot;20307&quot; value=&quot;326&quot;/&gt;&lt;/object&gt;&lt;object type=&quot;3&quot; unique_id=&quot;11257&quot;&gt;&lt;property id=&quot;20148&quot; value=&quot;5&quot;/&gt;&lt;property id=&quot;20300&quot; value=&quot;Slide 56 - &amp;quot;Secondary (Reactivation) Tuberculosis&amp;quot;&quot;/&gt;&lt;property id=&quot;20307&quot; value=&quot;325&quot;/&gt;&lt;/object&gt;&lt;object type=&quot;3&quot; unique_id=&quot;11258&quot;&gt;&lt;property id=&quot;20148&quot; value=&quot;5&quot;/&gt;&lt;property id=&quot;20300&quot; value=&quot;Slide 57 - &amp;quot;Tuberculosis Causative Agent&amp;quot;&quot;/&gt;&lt;property id=&quot;20307&quot; value=&quot;327&quot;/&gt;&lt;/object&gt;&lt;object type=&quot;3&quot; unique_id=&quot;11259&quot;&gt;&lt;property id=&quot;20148&quot; value=&quot;5&quot;/&gt;&lt;property id=&quot;20300&quot; value=&quot;Slide 58 - &amp;quot;Observation of Mycobacterium tuberculosis&amp;quot;&quot;/&gt;&lt;property id=&quot;20307&quot; value=&quot;328&quot;/&gt;&lt;/object&gt;&lt;object type=&quot;3&quot; unique_id=&quot;11260&quot;&gt;&lt;property id=&quot;20148&quot; value=&quot;5&quot;/&gt;&lt;property id=&quot;20300&quot; value=&quot;Slide 59 - &amp;quot;Tuberculosis Transmission and Epidemiology&amp;quot;&quot;/&gt;&lt;property id=&quot;20307&quot; value=&quot;330&quot;/&gt;&lt;/object&gt;&lt;object type=&quot;3&quot; unique_id=&quot;11261&quot;&gt;&lt;property id=&quot;20148&quot; value=&quot;5&quot;/&gt;&lt;property id=&quot;20300&quot; value=&quot;Slide 60 - &amp;quot;Tuberculosis Diagnosis&amp;quot;&quot;/&gt;&lt;property id=&quot;20307&quot; value=&quot;331&quot;/&gt;&lt;/object&gt;&lt;object type=&quot;3&quot; unique_id=&quot;11262&quot;&gt;&lt;property id=&quot;20148&quot; value=&quot;5&quot;/&gt;&lt;property id=&quot;20300&quot; value=&quot;Slide 61 - &amp;quot;Skin Testing for Tuberculosis&amp;quot;&quot;/&gt;&lt;property id=&quot;20307&quot; value=&quot;332&quot;/&gt;&lt;/object&gt;&lt;object type=&quot;3&quot; unique_id=&quot;11263&quot;&gt;&lt;property id=&quot;20148&quot; value=&quot;5&quot;/&gt;&lt;property id=&quot;20300&quot; value=&quot;Slide 62 - &amp;quot;Tuberculosis Treatment&amp;quot;&quot;/&gt;&lt;property id=&quot;20307&quot; value=&quot;334&quot;/&gt;&lt;/object&gt;&lt;object type=&quot;3&quot; unique_id=&quot;11264&quot;&gt;&lt;property id=&quot;20148&quot; value=&quot;5&quot;/&gt;&lt;property id=&quot;20300&quot; value=&quot;Slide 63 - &amp;quot;Percentage of New Cases of TB that are  MDR-TB by Country&amp;quot;&quot;/&gt;&lt;property id=&quot;20307&quot; value=&quot;335&quot;/&gt;&lt;/object&gt;&lt;object type=&quot;3&quot; unique_id=&quot;11265&quot;&gt;&lt;property id=&quot;20148&quot; value=&quot;5&quot;/&gt;&lt;property id=&quot;20300&quot; value=&quot;Slide 64 - &amp;quot;Mycobacterium avium Complex&amp;quot;&quot;/&gt;&lt;property id=&quot;20307&quot; value=&quot;336&quot;/&gt;&lt;/object&gt;&lt;object type=&quot;3&quot; unique_id=&quot;11266&quot;&gt;&lt;property id=&quot;20148&quot; value=&quot;5&quot;/&gt;&lt;property id=&quot;20300&quot; value=&quot;Slide 65 - &amp;quot;Tuberculosis (2)&amp;quot;&quot;/&gt;&lt;property id=&quot;20307&quot; value=&quot;337&quot;/&gt;&lt;/object&gt;&lt;object type=&quot;3&quot; unique_id=&quot;11267&quot;&gt;&lt;property id=&quot;20148&quot; value=&quot;5&quot;/&gt;&lt;property id=&quot;20300&quot; value=&quot;Slide 66 - &amp;quot;Pneumonia&amp;quot;&quot;/&gt;&lt;property id=&quot;20307&quot; value=&quot;338&quot;/&gt;&lt;/object&gt;&lt;object type=&quot;3&quot; unique_id=&quot;11268&quot;&gt;&lt;property id=&quot;20148&quot; value=&quot;5&quot;/&gt;&lt;property id=&quot;20300&quot; value=&quot;Slide 67 - &amp;quot;Signs and Symptoms of Pneumonia&amp;quot;&quot;/&gt;&lt;property id=&quot;20307&quot; value=&quot;339&quot;/&gt;&lt;/object&gt;&lt;object type=&quot;3&quot; unique_id=&quot;11269&quot;&gt;&lt;property id=&quot;20148&quot; value=&quot;5&quot;/&gt;&lt;property id=&quot;20300&quot; value=&quot;Slide 68 - &amp;quot;Course of Bacterial Pneumonia&amp;quot;&quot;/&gt;&lt;property id=&quot;20307&quot; value=&quot;340&quot;/&gt;&lt;/object&gt;&lt;object type=&quot;3&quot; unique_id=&quot;11270&quot;&gt;&lt;property id=&quot;20148&quot; value=&quot;5&quot;/&gt;&lt;property id=&quot;20300&quot; value=&quot;Slide 69 - &amp;quot;Causative Agents of Community-Acquired Pneumonia&amp;quot;&quot;/&gt;&lt;property id=&quot;20307&quot; value=&quot;341&quot;/&gt;&lt;/object&gt;&lt;object type=&quot;3&quot; unique_id=&quot;11271&quot;&gt;&lt;property id=&quot;20148&quot; value=&quot;5&quot;/&gt;&lt;property id=&quot;20300&quot; value=&quot;Slide 70 - &amp;quot;Community-Acquired Pneumonia (1)&amp;quot;&quot;/&gt;&lt;property id=&quot;20307&quot; value=&quot;342&quot;/&gt;&lt;/object&gt;&lt;object type=&quot;3&quot; unique_id=&quot;11272&quot;&gt;&lt;property id=&quot;20148&quot; value=&quot;5&quot;/&gt;&lt;property id=&quot;20300&quot; value=&quot;Slide 71 - &amp;quot;Community-Acquired Pneumonia (2)&amp;quot;&quot;/&gt;&lt;property id=&quot;20307&quot; value=&quot;343&quot;/&gt;&lt;/object&gt;&lt;object type=&quot;3&quot; unique_id=&quot;11273&quot;&gt;&lt;property id=&quot;20148&quot; value=&quot;5&quot;/&gt;&lt;property id=&quot;20300&quot; value=&quot;Slide 72 - &amp;quot;Community-Acquired Pneumonia (3)&amp;quot;&quot;/&gt;&lt;property id=&quot;20307&quot; value=&quot;345&quot;/&gt;&lt;/object&gt;&lt;object type=&quot;3&quot; unique_id=&quot;11274&quot;&gt;&lt;property id=&quot;20148&quot; value=&quot;5&quot;/&gt;&lt;property id=&quot;20300&quot; value=&quot;Slide 73 - &amp;quot;Legionella pneumophila&amp;quot;&quot;/&gt;&lt;property id=&quot;20307&quot; value=&quot;346&quot;/&gt;&lt;/object&gt;&lt;object type=&quot;3&quot; unique_id=&quot;11275&quot;&gt;&lt;property id=&quot;20148&quot; value=&quot;5&quot;/&gt;&lt;property id=&quot;20300&quot; value=&quot;Slide 74 - &amp;quot;Histoplasma capsulatum&amp;quot;&quot;/&gt;&lt;property id=&quot;20307&quot; value=&quot;347&quot;/&gt;&lt;/object&gt;&lt;object type=&quot;3&quot; unique_id=&quot;11276&quot;&gt;&lt;property id=&quot;20148&quot; value=&quot;5&quot;/&gt;&lt;property id=&quot;20300&quot; value=&quot;Slide 75 - &amp;quot;Pneumocystitis (carnii) jiroveci&amp;quot;&quot;/&gt;&lt;property id=&quot;20307&quot; value=&quot;349&quot;/&gt;&lt;/object&gt;&lt;object type=&quot;3&quot; unique_id=&quot;11277&quot;&gt;&lt;property id=&quot;20148&quot; value=&quot;5&quot;/&gt;&lt;property id=&quot;20300&quot; value=&quot;Slide 76 - &amp;quot;Community-Acquired Pneumonia Disease Table&amp;quot;&quot;/&gt;&lt;property id=&quot;20307&quot; value=&quot;350&quot;/&gt;&lt;/object&gt;&lt;object type=&quot;3&quot; unique_id=&quot;11278&quot;&gt;&lt;property id=&quot;20148&quot; value=&quot;5&quot;/&gt;&lt;property id=&quot;20300&quot; value=&quot;Slide 77 - &amp;quot;Community-Acquired Pneumonia Disease Table (continued)&amp;quot;&quot;/&gt;&lt;property id=&quot;20307&quot; value=&quot;364&quot;/&gt;&lt;/object&gt;&lt;object type=&quot;3&quot; unique_id=&quot;11279&quot;&gt;&lt;property id=&quot;20148&quot; value=&quot;5&quot;/&gt;&lt;property id=&quot;20300&quot; value=&quot;Slide 78 - &amp;quot;Healthcare-Associated Pneumonia (1)&amp;quot;&quot;/&gt;&lt;property id=&quot;20307&quot; value=&quot;351&quot;/&gt;&lt;/object&gt;&lt;object type=&quot;3&quot; unique_id=&quot;11280&quot;&gt;&lt;property id=&quot;20148&quot; value=&quot;5&quot;/&gt;&lt;property id=&quot;20300&quot; value=&quot;Slide 79 - &amp;quot;Prevention and Treatment of Healthcare-Associated Pneumonia&amp;quot;&quot;/&gt;&lt;property id=&quot;20307&quot; value=&quot;353&quot;/&gt;&lt;/object&gt;&lt;object type=&quot;3&quot; unique_id=&quot;11281&quot;&gt;&lt;property id=&quot;20148&quot; value=&quot;5&quot;/&gt;&lt;property id=&quot;20300&quot; value=&quot;Slide 80 - &amp;quot;Healthcare-Associated Pneumonia (2)&amp;quot;&quot;/&gt;&lt;property id=&quot;20307&quot; value=&quot;354&quot;/&gt;&lt;/object&gt;&lt;object type=&quot;3&quot; unique_id=&quot;11282&quot;&gt;&lt;property id=&quot;20148&quot; value=&quot;5&quot;/&gt;&lt;property id=&quot;20300&quot; value=&quot;Slide 81 - &amp;quot;Hantavirus Pulmonary Syndrome (1)&amp;quot;&quot;/&gt;&lt;property id=&quot;20307&quot; value=&quot;355&quot;/&gt;&lt;/object&gt;&lt;object type=&quot;3&quot; unique_id=&quot;11283&quot;&gt;&lt;property id=&quot;20148&quot; value=&quot;5&quot;/&gt;&lt;property id=&quot;20300&quot; value=&quot;Slide 82 - &amp;quot;Signs and Symptoms of Hantavirus Pulmonary Syndrome&amp;quot;&quot;/&gt;&lt;property id=&quot;20307&quot; value=&quot;356&quot;/&gt;&lt;/object&gt;&lt;object type=&quot;3&quot; unique_id=&quot;11284&quot;&gt;&lt;property id=&quot;20148&quot; value=&quot;5&quot;/&gt;&lt;property id=&quot;20300&quot; value=&quot;Slide 83 - &amp;quot;Hantavirus Pulmonary Syndrome (2)&amp;quot;&quot;/&gt;&lt;property id=&quot;20307&quot; value=&quot;357&quot;/&gt;&lt;/object&gt;&lt;object type=&quot;3&quot; unique_id=&quot;11285&quot;&gt;&lt;property id=&quot;20148&quot; value=&quot;5&quot;/&gt;&lt;property id=&quot;20300&quot; value=&quot;Slide 84 - &amp;quot;Distribution of Hantavirus Pulmonary Syndrome Cases in the United States&amp;quot;&quot;/&gt;&lt;property id=&quot;20307&quot; value=&quot;358&quot;/&gt;&lt;/object&gt;&lt;object type=&quot;3&quot; unique_id=&quot;11286&quot;&gt;&lt;property id=&quot;20148&quot; value=&quot;5&quot;/&gt;&lt;property id=&quot;20300&quot; value=&quot;Slide 85 - &amp;quot;Hantavirus Pulmonary Syndrome (3)&amp;quot;&quot;/&gt;&lt;property id=&quot;20307&quot; value=&quot;359&quot;/&gt;&lt;/object&gt;&lt;object type=&quot;3&quot; unique_id=&quot;11287&quot;&gt;&lt;property id=&quot;20148&quot; value=&quot;5&quot;/&gt;&lt;property id=&quot;20300&quot; value=&quot;Slide 86 - &amp;quot;Concept Check&amp;quot;&quot;/&gt;&lt;property id=&quot;20307&quot; value=&quot;360&quot;/&gt;&lt;/object&gt;&lt;object type=&quot;3&quot; unique_id=&quot;11288&quot;&gt;&lt;property id=&quot;20148&quot; value=&quot;5&quot;/&gt;&lt;property id=&quot;20300&quot; value=&quot;Slide 87 - &amp;quot;Taxonomic Organization: Microorganisms Causing Disease in the Respiratory Tract&amp;quot;&quot;/&gt;&lt;property id=&quot;20307&quot; value=&quot;361&quot;/&gt;&lt;/object&gt;&lt;object type=&quot;3&quot; unique_id=&quot;11289&quot;&gt;&lt;property id=&quot;20148&quot; value=&quot;5&quot;/&gt;&lt;property id=&quot;20300&quot; value=&quot;Slide 88 - &amp;quot;Taxonomic Organization: Microorganisms Causing Disease in the Respiratory Tract (continued)&amp;quot;&quot;/&gt;&lt;property id=&quot;20307&quot; value=&quot;365&quot;/&gt;&lt;/object&gt;&lt;object type=&quot;3&quot; unique_id=&quot;11290&quot;&gt;&lt;property id=&quot;20148&quot; value=&quot;5&quot;/&gt;&lt;property id=&quot;20300&quot; value=&quot;Slide 89 - &amp;quot;Infectious Diseases Affecting the Respiratory System&amp;quot;&quot;/&gt;&lt;property id=&quot;20307&quot; value=&quot;362&quot;/&gt;&lt;/object&gt;&lt;/object&gt;&lt;object type=&quot;8&quot; unique_id=&quot;11381&quot;&gt;&lt;/object&gt;&lt;/object&gt;&lt;/database&gt;"/>
  <p:tag name="SECTOMILLISECCONVERTED" val="1"/>
</p:tagLst>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10.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5.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MHHE_Accessible_PPT_Template-v3 (2)</Template>
  <TotalTime>82</TotalTime>
  <Words>6834</Words>
  <Application>Microsoft Office PowerPoint</Application>
  <PresentationFormat>On-screen Show (4:3)</PresentationFormat>
  <Paragraphs>804</Paragraphs>
  <Slides>101</Slides>
  <Notes>4</Notes>
  <HiddenSlides>14</HiddenSlides>
  <MMClips>0</MMClips>
  <ScaleCrop>false</ScaleCrop>
  <HeadingPairs>
    <vt:vector size="6" baseType="variant">
      <vt:variant>
        <vt:lpstr>Fonts Used</vt:lpstr>
      </vt:variant>
      <vt:variant>
        <vt:i4>10</vt:i4>
      </vt:variant>
      <vt:variant>
        <vt:lpstr>Theme</vt:lpstr>
      </vt:variant>
      <vt:variant>
        <vt:i4>15</vt:i4>
      </vt:variant>
      <vt:variant>
        <vt:lpstr>Slide Titles</vt:lpstr>
      </vt:variant>
      <vt:variant>
        <vt:i4>101</vt:i4>
      </vt:variant>
    </vt:vector>
  </HeadingPairs>
  <TitlesOfParts>
    <vt:vector size="126" baseType="lpstr">
      <vt:lpstr>MS PGothic</vt:lpstr>
      <vt:lpstr>MS PGothic</vt:lpstr>
      <vt:lpstr>Arial</vt:lpstr>
      <vt:lpstr>ArumSans Bold</vt:lpstr>
      <vt:lpstr>ArumSans Regular</vt:lpstr>
      <vt:lpstr>Calibri</vt:lpstr>
      <vt:lpstr>Symbol</vt:lpstr>
      <vt:lpstr>Vectipede Rg</vt:lpstr>
      <vt:lpstr>Verdana</vt:lpstr>
      <vt:lpstr>ヒラギノ角ゴ Pro W3</vt:lpstr>
      <vt:lpstr>Title Slides Master</vt:lpstr>
      <vt:lpstr>MainContentSlideMaster</vt:lpstr>
      <vt:lpstr>ClosingMaster</vt:lpstr>
      <vt:lpstr>DividerSlideMaster</vt:lpstr>
      <vt:lpstr>ImageDescriptionAppendixSlideMaster</vt:lpstr>
      <vt:lpstr>FIRST, BREAK, LAST slides </vt:lpstr>
      <vt:lpstr>Alternate FIRST, BREAK, LAST slides</vt:lpstr>
      <vt:lpstr>Plain BODY/MAIN CONTENT</vt:lpstr>
      <vt:lpstr>1_Plain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Chapter 21</vt:lpstr>
      <vt:lpstr>Section 21.1: The Respiratory Tract and Its Defenses</vt:lpstr>
      <vt:lpstr>The Respiratory Tract</vt:lpstr>
      <vt:lpstr>Defenses of the Respiratory Tract</vt:lpstr>
      <vt:lpstr>Concept Check – Section 21.1</vt:lpstr>
      <vt:lpstr>Section 21.2: Normal Biota of the Respiratory Tract</vt:lpstr>
      <vt:lpstr>Normal Biota of the Respiratory Tract</vt:lpstr>
      <vt:lpstr>Bacteria Considered “Normal Biota” Can Cause Disease</vt:lpstr>
      <vt:lpstr>Respiratory System Defenses and Normal Biota</vt:lpstr>
      <vt:lpstr>Concept Check – Section 21.2</vt:lpstr>
      <vt:lpstr>Section 21.3: Upper Respiratory Tract Diseases Caused by Microorganisms</vt:lpstr>
      <vt:lpstr>The Common Cold</vt:lpstr>
      <vt:lpstr>Causative Agents of the Common Cold</vt:lpstr>
      <vt:lpstr>The Common Cold Disease Table</vt:lpstr>
      <vt:lpstr>Sinusitis</vt:lpstr>
      <vt:lpstr>Causative Agents of Sinusitis</vt:lpstr>
      <vt:lpstr>Sinusitis Disease Table</vt:lpstr>
      <vt:lpstr>Acute Otitis Media (Ear Infection)</vt:lpstr>
      <vt:lpstr>Acute Otitis Media (Ear Infection)  Signs, Symptoms, and Treatment</vt:lpstr>
      <vt:lpstr>An Infected Middle Ear</vt:lpstr>
      <vt:lpstr>Otitis Media Disease Table</vt:lpstr>
      <vt:lpstr>Pharyngitis</vt:lpstr>
      <vt:lpstr>The Appearance of the Throat in Pharyngitis and Tonsillitis</vt:lpstr>
      <vt:lpstr>Streptococcus pyogenes and its Complications</vt:lpstr>
      <vt:lpstr>Streptococcus pyogenes Virulence Factors</vt:lpstr>
      <vt:lpstr>Cutaway View of Group A Streptococcus</vt:lpstr>
      <vt:lpstr>Streptococcal Infections</vt:lpstr>
      <vt:lpstr>Pharyngitis Disease Table</vt:lpstr>
      <vt:lpstr>Diphtheria</vt:lpstr>
      <vt:lpstr>Causative Agent of Diphtheria</vt:lpstr>
      <vt:lpstr>Diphtheria Disease Table</vt:lpstr>
      <vt:lpstr>Concept Check – Section 21.3</vt:lpstr>
      <vt:lpstr>Section 21.4: Diseases Caused by Microorganisms Affecting Both the Upper and Lower Respiratory Tracts</vt:lpstr>
      <vt:lpstr>Whooping Cough</vt:lpstr>
      <vt:lpstr>Causative Agent of Whooping Cough</vt:lpstr>
      <vt:lpstr>Whooping Cough Vaccine</vt:lpstr>
      <vt:lpstr>Reported Pertussis Incidence Over Time</vt:lpstr>
      <vt:lpstr>Pertussis (Whooping Cough) Disease Table</vt:lpstr>
      <vt:lpstr>Respiratory Syncytial Virus</vt:lpstr>
      <vt:lpstr>More Respiratory Syncytial Virus Details</vt:lpstr>
      <vt:lpstr>Disease Table for RSV Disease</vt:lpstr>
      <vt:lpstr>Influenza</vt:lpstr>
      <vt:lpstr>Signs and Symptoms of Influenza</vt:lpstr>
      <vt:lpstr>Schematic Drawing of Influenza Virus</vt:lpstr>
      <vt:lpstr>Influenza Glycoproteins</vt:lpstr>
      <vt:lpstr>Mutation of Glycoproteins</vt:lpstr>
      <vt:lpstr>Antigenic Shift Event</vt:lpstr>
      <vt:lpstr>Prevention of Influenza</vt:lpstr>
      <vt:lpstr>Influenza Disease Table</vt:lpstr>
      <vt:lpstr>Concept Check – Section 21.4</vt:lpstr>
      <vt:lpstr>Section 21.5: Lower Respiratory Tract Diseases Caused by Microorganisms 1</vt:lpstr>
      <vt:lpstr>Section 21.5: Lower Respiratory Tract Diseases Caused by Microorganisms 2</vt:lpstr>
      <vt:lpstr>Tuberculosis</vt:lpstr>
      <vt:lpstr>Primary Tuberculosis</vt:lpstr>
      <vt:lpstr>Extrapulmonary Tuberculosis</vt:lpstr>
      <vt:lpstr>Secondary (Reactivation) Tuberculosis</vt:lpstr>
      <vt:lpstr>Tuberculosis Causative Agent</vt:lpstr>
      <vt:lpstr>Observation of Mycobacterium tuberculosis</vt:lpstr>
      <vt:lpstr>Tuberculosis Transmission and Epidemiology</vt:lpstr>
      <vt:lpstr>Tuberculosis Diagnosis</vt:lpstr>
      <vt:lpstr>Skin Testing for Tuberculosis</vt:lpstr>
      <vt:lpstr>Tuberculosis Treatment</vt:lpstr>
      <vt:lpstr>Tuberculosis Disease Table</vt:lpstr>
      <vt:lpstr>Pneumonia</vt:lpstr>
      <vt:lpstr>Signs and Symptoms of Pneumonia</vt:lpstr>
      <vt:lpstr>Course of Bacterial Pneumonia</vt:lpstr>
      <vt:lpstr>Community-Acquired Pneumonia: Streptococcus pneumoniae</vt:lpstr>
      <vt:lpstr>Additional Streptococcus pneumoniae Details</vt:lpstr>
      <vt:lpstr>Mycoplasma pneumoniae </vt:lpstr>
      <vt:lpstr>Legionella pneumophila</vt:lpstr>
      <vt:lpstr>Histoplasma capsulatum</vt:lpstr>
      <vt:lpstr>Pneumocystis jiroveci</vt:lpstr>
      <vt:lpstr>Community-Acquired Pneumonia  Disease Table 1</vt:lpstr>
      <vt:lpstr>Community-Acquired Pneumonia  Disease Table 2</vt:lpstr>
      <vt:lpstr>Health-Care-Associated Pneumonia</vt:lpstr>
      <vt:lpstr>Prevention and Treatment of Health-Care-Associated Pneumonia</vt:lpstr>
      <vt:lpstr>Health-Care-Associated Pneumonia  Disease Table</vt:lpstr>
      <vt:lpstr>Hantavirus Pulmonary Syndrome</vt:lpstr>
      <vt:lpstr>Signs and Symptoms of Hantavirus  Pulmonary Syndrome</vt:lpstr>
      <vt:lpstr>Additional Details of Hantavirus Pulmonary Syndrome</vt:lpstr>
      <vt:lpstr>Distribution of Hantavirus Pulmonary Syndrome Cases in the United States</vt:lpstr>
      <vt:lpstr>Hantavirus Pulmonary Syndrome Disease Table</vt:lpstr>
      <vt:lpstr>Concept Check – Section 21.5</vt:lpstr>
      <vt:lpstr>Taxonomic Organization: Microorganisms Causing Disease in the Respiratory Tract 1</vt:lpstr>
      <vt:lpstr>Taxonomic Organization: Microorganisms Causing Disease in the Respiratory Tract 2</vt:lpstr>
      <vt:lpstr>Infectious Diseases Affecting the Respiratory System</vt:lpstr>
      <vt:lpstr>End of Main Content</vt:lpstr>
      <vt:lpstr>Accessibility Content: Text Alternatives for Images</vt:lpstr>
      <vt:lpstr>The Respiratory Tract - Text Alternative</vt:lpstr>
      <vt:lpstr>Defenses of the Respiratory Tract - Text Alternative</vt:lpstr>
      <vt:lpstr>An Infected Middle Ear - Text Alternative</vt:lpstr>
      <vt:lpstr>Streptococcus pyogenes and its Complications - Text Alternative</vt:lpstr>
      <vt:lpstr>Cutaway View of Group A Streptococcus - Text Alternative</vt:lpstr>
      <vt:lpstr>Streptococcal Infections - Text Alternative</vt:lpstr>
      <vt:lpstr>Schematic Drawing of Influenza Virus - Text Alternative</vt:lpstr>
      <vt:lpstr>Antigenic Shift Event - Text Alternative</vt:lpstr>
      <vt:lpstr>Observation of Mycobacterium tuberculosis - Text Alternative</vt:lpstr>
      <vt:lpstr>Skin Testing for Tuberculosis - Text Alternative</vt:lpstr>
      <vt:lpstr>Course of Bacterial Pneumonia - Text Alternative</vt:lpstr>
      <vt:lpstr>Legionella pneumophila - Text Alternative</vt:lpstr>
      <vt:lpstr>Infectious Diseases Affecting the Respiratory System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21</dc:title>
  <dc:creator>Kamini Gharat</dc:creator>
  <cp:lastModifiedBy>Shivani1</cp:lastModifiedBy>
  <cp:revision>602</cp:revision>
  <dcterms:created xsi:type="dcterms:W3CDTF">2016-06-28T16:23:33Z</dcterms:created>
  <dcterms:modified xsi:type="dcterms:W3CDTF">2020-05-23T15:02:48Z</dcterms:modified>
</cp:coreProperties>
</file>